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13"/>
  </p:notesMasterIdLst>
  <p:handoutMasterIdLst>
    <p:handoutMasterId r:id="rId14"/>
  </p:handoutMasterIdLst>
  <p:sldIdLst>
    <p:sldId id="443" r:id="rId2"/>
    <p:sldId id="468" r:id="rId3"/>
    <p:sldId id="467" r:id="rId4"/>
    <p:sldId id="469" r:id="rId5"/>
    <p:sldId id="462" r:id="rId6"/>
    <p:sldId id="463" r:id="rId7"/>
    <p:sldId id="464" r:id="rId8"/>
    <p:sldId id="465" r:id="rId9"/>
    <p:sldId id="466" r:id="rId10"/>
    <p:sldId id="455" r:id="rId11"/>
    <p:sldId id="4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367F64"/>
    <a:srgbClr val="FFFF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83" autoAdjust="0"/>
    <p:restoredTop sz="89294" autoAdjust="0"/>
  </p:normalViewPr>
  <p:slideViewPr>
    <p:cSldViewPr snapToGrid="0" snapToObjects="1">
      <p:cViewPr>
        <p:scale>
          <a:sx n="128" d="100"/>
          <a:sy n="128" d="100"/>
        </p:scale>
        <p:origin x="2248" y="1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7" Type="http://schemas.openxmlformats.org/officeDocument/2006/relationships/slide" Target="slides/slide6.xml"/><Relationship Id="rId16" Type="http://schemas.openxmlformats.org/officeDocument/2006/relationships/viewProps" Target="viewProps.xml"/><Relationship Id="rId2" Type="http://schemas.openxmlformats.org/officeDocument/2006/relationships/slide" Target="slides/slide1.xml"/><Relationship Id="rId20" Type="http://schemas.openxmlformats.org/officeDocument/2006/relationships/customXml" Target="../customXml/item2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1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8533E6-F7CD-CE42-B23B-07697105996E}" type="datetimeFigureOut">
              <a:rPr lang="en-US" smtClean="0"/>
              <a:t>1/8/18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86BBB-74BC-414D-8284-5955005D8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402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D6A3D-CDC1-574E-B713-2404917A542B}" type="datetimeFigureOut">
              <a:rPr lang="en-US" smtClean="0"/>
              <a:pPr/>
              <a:t>1/8/18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0E9BA-BBD3-C242-B0E7-AAD85FC88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5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0E9BA-BBD3-C242-B0E7-AAD85FC88DB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53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633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FA20E5-F05F-4030-BF21-E6BD2D95491B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3726338" name="Rectangle 5"/>
          <p:cNvSpPr txBox="1">
            <a:spLocks noGrp="1" noChangeArrowheads="1"/>
          </p:cNvSpPr>
          <p:nvPr/>
        </p:nvSpPr>
        <p:spPr bwMode="auto">
          <a:xfrm>
            <a:off x="3853196" y="9432471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81" tIns="0" rIns="19181" bIns="0" anchor="b"/>
          <a:lstStyle/>
          <a:p>
            <a:pPr algn="r" defTabSz="920750" eaLnBrk="0" hangingPunct="0"/>
            <a:fld id="{47B8339B-1697-4EB3-9E70-F7572366E1F3}" type="slidenum">
              <a:rPr lang="en-US" sz="1000" b="0" i="1">
                <a:latin typeface="Times New Roman" pitchFamily="18" charset="0"/>
              </a:rPr>
              <a:pPr algn="r" defTabSz="920750" eaLnBrk="0" hangingPunct="0"/>
              <a:t>5</a:t>
            </a:fld>
            <a:endParaRPr lang="en-US" sz="1000" b="0" i="1" dirty="0">
              <a:latin typeface="Times New Roman" pitchFamily="18" charset="0"/>
            </a:endParaRPr>
          </a:p>
        </p:txBody>
      </p:sp>
      <p:sp>
        <p:nvSpPr>
          <p:cNvPr id="3726339" name="Rectangle 5"/>
          <p:cNvSpPr txBox="1">
            <a:spLocks noGrp="1" noChangeArrowheads="1"/>
          </p:cNvSpPr>
          <p:nvPr/>
        </p:nvSpPr>
        <p:spPr bwMode="auto">
          <a:xfrm>
            <a:off x="3853196" y="9432471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81" tIns="0" rIns="19181" bIns="0" anchor="b"/>
          <a:lstStyle/>
          <a:p>
            <a:pPr algn="r" defTabSz="920750" eaLnBrk="0" hangingPunct="0"/>
            <a:fld id="{64DCABF5-01F9-46B7-AD67-6E8C2EC3CE4F}" type="slidenum">
              <a:rPr lang="en-US" sz="1000" b="0" i="1">
                <a:latin typeface="Times New Roman" pitchFamily="18" charset="0"/>
              </a:rPr>
              <a:pPr algn="r" defTabSz="920750" eaLnBrk="0" hangingPunct="0"/>
              <a:t>5</a:t>
            </a:fld>
            <a:endParaRPr lang="en-US" sz="1000" b="0" i="1" dirty="0">
              <a:latin typeface="Times New Roman" pitchFamily="18" charset="0"/>
            </a:endParaRPr>
          </a:p>
        </p:txBody>
      </p:sp>
      <p:sp>
        <p:nvSpPr>
          <p:cNvPr id="372634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2634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  <p:sp>
        <p:nvSpPr>
          <p:cNvPr id="3726342" name="Slide Number Placeholder 3"/>
          <p:cNvSpPr txBox="1">
            <a:spLocks noGrp="1"/>
          </p:cNvSpPr>
          <p:nvPr/>
        </p:nvSpPr>
        <p:spPr bwMode="auto">
          <a:xfrm>
            <a:off x="3853196" y="9432471"/>
            <a:ext cx="2944479" cy="4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81" tIns="0" rIns="19181" bIns="0" anchor="b"/>
          <a:lstStyle/>
          <a:p>
            <a:pPr algn="r" defTabSz="920750" eaLnBrk="0" hangingPunct="0"/>
            <a:fld id="{2D7B4481-FBC8-4B8A-90A3-E0CB9E5429A2}" type="slidenum">
              <a:rPr lang="en-US" sz="1000" b="0" i="1">
                <a:latin typeface="Times New Roman" pitchFamily="18" charset="0"/>
              </a:rPr>
              <a:pPr algn="r" defTabSz="920750" eaLnBrk="0" hangingPunct="0"/>
              <a:t>5</a:t>
            </a:fld>
            <a:endParaRPr lang="en-US" sz="1000" b="0" i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348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baseline="0" dirty="0" smtClean="0"/>
              <a:t>JAXA is interested, resources being identified.  Possible issues getting resources allocated / schedule.</a:t>
            </a:r>
          </a:p>
          <a:p>
            <a:pPr marL="0" indent="0">
              <a:buFont typeface="Arial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1CAF83B-30F1-4420-86A9-ACD9B25FD0A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37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8385" name="Rectangle 5"/>
          <p:cNvSpPr txBox="1">
            <a:spLocks noGrp="1" noChangeArrowheads="1"/>
          </p:cNvSpPr>
          <p:nvPr/>
        </p:nvSpPr>
        <p:spPr bwMode="auto">
          <a:xfrm>
            <a:off x="3819304" y="10241438"/>
            <a:ext cx="2918578" cy="53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fontAlgn="base" hangingPunct="0">
              <a:spcBef>
                <a:spcPct val="0"/>
              </a:spcBef>
              <a:spcAft>
                <a:spcPct val="0"/>
              </a:spcAft>
            </a:pPr>
            <a:fld id="{3D28D1BD-6424-4634-8D1B-3F3BC8F44A91}" type="slidenum"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pPr algn="r" defTabSz="920668" eaLnBrk="0" fontAlgn="base" hangingPunct="0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sz="10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28386" name="Rectangle 5"/>
          <p:cNvSpPr txBox="1">
            <a:spLocks noGrp="1" noChangeArrowheads="1"/>
          </p:cNvSpPr>
          <p:nvPr/>
        </p:nvSpPr>
        <p:spPr bwMode="auto">
          <a:xfrm>
            <a:off x="3819304" y="10241438"/>
            <a:ext cx="2918578" cy="53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</a:pPr>
            <a:fld id="{C9A7A0CB-4387-47F3-889C-456AEC870283}" type="slidenum"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pPr algn="r" defTabSz="92066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SzPct val="125000"/>
              </a:pPr>
              <a:t>9</a:t>
            </a:fld>
            <a:endParaRPr lang="en-US" sz="10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28387" name="Rectangle 5"/>
          <p:cNvSpPr txBox="1">
            <a:spLocks noGrp="1" noChangeArrowheads="1"/>
          </p:cNvSpPr>
          <p:nvPr/>
        </p:nvSpPr>
        <p:spPr bwMode="auto">
          <a:xfrm>
            <a:off x="3819304" y="10241438"/>
            <a:ext cx="2918578" cy="53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179" tIns="0" rIns="19179" bIns="0" anchor="b"/>
          <a:lstStyle/>
          <a:p>
            <a:pPr algn="r" defTabSz="9206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</a:pPr>
            <a:fld id="{9DA4769A-70BA-4D8A-AD02-25264FC2395F}" type="slidenum">
              <a:rPr lang="en-US" sz="1000" b="1" i="1">
                <a:solidFill>
                  <a:srgbClr val="000000"/>
                </a:solidFill>
                <a:latin typeface="Times New Roman" pitchFamily="18" charset="0"/>
              </a:rPr>
              <a:pPr algn="r" defTabSz="92066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10000"/>
                </a:spcAft>
                <a:buSzPct val="125000"/>
              </a:pPr>
              <a:t>9</a:t>
            </a:fld>
            <a:endParaRPr lang="en-US" sz="10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28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74688" y="808038"/>
            <a:ext cx="5389562" cy="4043362"/>
          </a:xfrm>
          <a:ln/>
        </p:spPr>
      </p:sp>
      <p:sp>
        <p:nvSpPr>
          <p:cNvPr id="3728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800" y="5120720"/>
            <a:ext cx="4942282" cy="4851582"/>
          </a:xfrm>
          <a:noFill/>
          <a:ln/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89733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00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1/8/18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5684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1/8/18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058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1/8/18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0922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1/8/18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884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1/8/18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7441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1/8/18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6051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1/8/18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656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1/8/18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191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1/8/18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5935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993746-6703-F740-B9AF-4C0CAB306347}" type="datetimeFigureOut">
              <a:rPr lang="en-US" smtClean="0">
                <a:solidFill>
                  <a:prstClr val="black"/>
                </a:solidFill>
                <a:latin typeface="Calibri"/>
              </a:rPr>
              <a:pPr/>
              <a:t>1/8/18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090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523E6-6E1A-D443-AA02-10588A16F41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0" y="6616700"/>
            <a:ext cx="9144000" cy="24173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solidFill>
              <a:schemeClr val="accent1">
                <a:lumMod val="50000"/>
              </a:schemeClr>
            </a:solidFill>
            <a:round/>
            <a:headEnd/>
            <a:tailEnd/>
          </a:ln>
          <a:effectLst/>
        </p:spPr>
        <p:txBody>
          <a:bodyPr wrap="square" lIns="101880" tIns="51120" rIns="101880" bIns="51120">
            <a:spAutoFit/>
          </a:bodyPr>
          <a:lstStyle/>
          <a:p>
            <a:pPr algn="r">
              <a:buClr>
                <a:srgbClr val="FFFFFF"/>
              </a:buClr>
              <a:buFont typeface="Arial" pitchFamily="2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CCSDS SOIS Wireless Working Group (WWG)                                                                                                                                </a:t>
            </a:r>
            <a:r>
              <a:rPr lang="en-US" sz="900" baseline="0" dirty="0" smtClean="0">
                <a:solidFill>
                  <a:srgbClr val="FFFFFF"/>
                </a:solidFill>
                <a:latin typeface="Arial" pitchFamily="26" charset="0"/>
              </a:rPr>
              <a:t>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       </a:t>
            </a:r>
            <a:r>
              <a:rPr lang="en-US" sz="900" baseline="0" dirty="0" smtClean="0">
                <a:solidFill>
                  <a:srgbClr val="FFFFFF"/>
                </a:solidFill>
                <a:latin typeface="Arial" pitchFamily="26" charset="0"/>
              </a:rPr>
              <a:t> 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        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09-Jan-2018 WWG </a:t>
            </a:r>
            <a:r>
              <a:rPr lang="en-US" sz="900" dirty="0" smtClean="0">
                <a:solidFill>
                  <a:srgbClr val="FFFFFF"/>
                </a:solidFill>
                <a:latin typeface="Arial" pitchFamily="26" charset="0"/>
              </a:rPr>
              <a:t>Monthly Meeting</a:t>
            </a:r>
            <a:endParaRPr lang="en-US" sz="900" dirty="0">
              <a:solidFill>
                <a:srgbClr val="FFFFFF"/>
              </a:solidFill>
              <a:latin typeface="Arial" pitchFamily="26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 userDrawn="1"/>
        </p:nvSpPr>
        <p:spPr bwMode="auto">
          <a:xfrm>
            <a:off x="8500531" y="6292328"/>
            <a:ext cx="60113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fld id="{186DB690-8815-B54C-94DC-FE17AE6E8072}" type="slidenum">
              <a:rPr lang="en-US" sz="1400">
                <a:solidFill>
                  <a:srgbClr val="000090"/>
                </a:solidFill>
                <a:latin typeface="Calibri"/>
              </a:rPr>
              <a:pPr algn="r"/>
              <a:t>‹#›</a:t>
            </a:fld>
            <a:endParaRPr lang="en-US" sz="1400" dirty="0">
              <a:solidFill>
                <a:srgbClr val="00009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42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284" y="547158"/>
            <a:ext cx="7459133" cy="1470025"/>
          </a:xfrm>
        </p:spPr>
        <p:txBody>
          <a:bodyPr/>
          <a:lstStyle/>
          <a:p>
            <a:r>
              <a:rPr lang="en-US" b="1" dirty="0" smtClean="0"/>
              <a:t>Wireless WG</a:t>
            </a:r>
            <a:br>
              <a:rPr lang="en-US" b="1" dirty="0" smtClean="0"/>
            </a:br>
            <a:r>
              <a:rPr lang="en-US" b="1" dirty="0" smtClean="0"/>
              <a:t>Monthly Teleconference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8450" y="2087846"/>
            <a:ext cx="6400800" cy="770467"/>
          </a:xfrm>
        </p:spPr>
        <p:txBody>
          <a:bodyPr>
            <a:normAutofit/>
          </a:bodyPr>
          <a:lstStyle/>
          <a:p>
            <a:r>
              <a:rPr lang="en-US" b="1" dirty="0" smtClean="0"/>
              <a:t>09-Jan-2018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59906" y="3429039"/>
            <a:ext cx="5957887" cy="277173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u="sng" dirty="0" smtClean="0">
                <a:solidFill>
                  <a:schemeClr val="bg1">
                    <a:lumMod val="50000"/>
                  </a:schemeClr>
                </a:solidFill>
              </a:rPr>
              <a:t>Primary Topics:</a:t>
            </a:r>
            <a:endParaRPr lang="en-US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NASA </a:t>
            </a: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Orange Book virtual (online) meeting</a:t>
            </a:r>
          </a:p>
          <a:p>
            <a:pPr marL="571500" indent="-571500" algn="l">
              <a:buFont typeface="Arial"/>
              <a:buChar char="•"/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Forward activities for the WWG</a:t>
            </a:r>
          </a:p>
          <a:p>
            <a:pPr marL="571500" indent="-571500" algn="l">
              <a:buFont typeface="Arial"/>
              <a:buChar char="•"/>
            </a:pPr>
            <a:endParaRPr lang="en-US" sz="14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3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2508" y="836151"/>
            <a:ext cx="7881407" cy="4178762"/>
          </a:xfrm>
        </p:spPr>
        <p:txBody>
          <a:bodyPr>
            <a:normAutofit/>
          </a:bodyPr>
          <a:lstStyle/>
          <a:p>
            <a:pPr marL="342900" indent="-342900" algn="l"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Plan to meet at Spring 2018 CCSDS Meetings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MUST define projects with two interoperable test partners, or a new multi-partner GB activity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7456" y="94804"/>
            <a:ext cx="412337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CCSDS WWG </a:t>
            </a:r>
            <a:r>
              <a:rPr lang="en-US" sz="2400" b="1" smtClean="0"/>
              <a:t>Forward Planning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612508" y="566317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378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43496"/>
            <a:ext cx="6400800" cy="1752600"/>
          </a:xfrm>
        </p:spPr>
        <p:txBody>
          <a:bodyPr/>
          <a:lstStyle/>
          <a:p>
            <a:r>
              <a:rPr lang="en-US" dirty="0" smtClean="0"/>
              <a:t>Old Slides / Backup Materials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82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85750" y="126170"/>
            <a:ext cx="8622506" cy="49609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WWG Projects Status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95738" y="1097227"/>
            <a:ext cx="796173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 smtClean="0"/>
              <a:t>RFID Tag-Encoding Blue Book passed CESG </a:t>
            </a:r>
            <a:r>
              <a:rPr lang="en-US" sz="1600" dirty="0" smtClean="0"/>
              <a:t>Review and CMC Polling</a:t>
            </a:r>
            <a:endParaRPr lang="en-US" sz="1600" dirty="0" smtClean="0"/>
          </a:p>
          <a:p>
            <a:pPr marL="285750" indent="-285750">
              <a:buFont typeface="Arial"/>
              <a:buChar char="•"/>
            </a:pPr>
            <a:endParaRPr lang="en-US" sz="1600" dirty="0"/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The RFID Tag-Encoding SANA ”Database-ID” and “Object-ID” Registries have been moved to operational “active” status</a:t>
            </a:r>
          </a:p>
          <a:p>
            <a:pPr marL="285750" indent="-285750">
              <a:buFont typeface="Arial"/>
              <a:buChar char="•"/>
            </a:pPr>
            <a:endParaRPr lang="en-US" sz="1600" dirty="0"/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The High Data Rate Proximity Wireless Communications Orange Book candidate Orange Book project has been approved by the CESG</a:t>
            </a:r>
          </a:p>
          <a:p>
            <a:pPr marL="285750" indent="-285750">
              <a:buFont typeface="Arial"/>
              <a:buChar char="•"/>
            </a:pPr>
            <a:endParaRPr lang="en-US" sz="1600" dirty="0"/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No WWG Meetings at the Fall 2017 CCSDS Meeting in Den </a:t>
            </a:r>
            <a:r>
              <a:rPr lang="en-US" sz="1600" dirty="0" err="1" smtClean="0"/>
              <a:t>Hauge</a:t>
            </a:r>
            <a:endParaRPr lang="en-US" sz="1600" dirty="0" smtClean="0"/>
          </a:p>
          <a:p>
            <a:pPr marL="285750" indent="-285750">
              <a:buFont typeface="Arial"/>
              <a:buChar char="•"/>
            </a:pPr>
            <a:endParaRPr lang="en-US" sz="1600" dirty="0"/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marL="285750" indent="-285750">
              <a:buFont typeface="Arial"/>
              <a:buChar char="•"/>
            </a:pPr>
            <a:r>
              <a:rPr lang="en-US" sz="1600" dirty="0" smtClean="0"/>
              <a:t>WWG needs to define projects between CCSDS member agencies</a:t>
            </a:r>
            <a:endParaRPr lang="en-US" sz="1600" dirty="0" smtClean="0"/>
          </a:p>
          <a:p>
            <a:pPr marL="285750" indent="-285750">
              <a:buFont typeface="Arial"/>
              <a:buChar char="•"/>
            </a:pPr>
            <a:endParaRPr lang="en-US" sz="1600" dirty="0"/>
          </a:p>
          <a:p>
            <a:pPr marL="285750" indent="-285750">
              <a:buFont typeface="Arial"/>
              <a:buChar char="•"/>
            </a:pPr>
            <a:endParaRPr lang="en-US" sz="1600" dirty="0" smtClean="0"/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89136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61800" y="97595"/>
            <a:ext cx="8631329" cy="512001"/>
          </a:xfrm>
          <a:prstGeom prst="rect">
            <a:avLst/>
          </a:prstGeom>
          <a:effectLst/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CCSDS Wireless WG </a:t>
            </a:r>
            <a:r>
              <a:rPr lang="en-US" sz="2800" b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Candidate Projects</a:t>
            </a:r>
            <a:endParaRPr lang="en-US" sz="28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43041"/>
              </p:ext>
            </p:extLst>
          </p:nvPr>
        </p:nvGraphicFramePr>
        <p:xfrm>
          <a:off x="594609" y="946805"/>
          <a:ext cx="793979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2199"/>
                <a:gridCol w="882199"/>
                <a:gridCol w="882199"/>
                <a:gridCol w="882199"/>
                <a:gridCol w="882199"/>
                <a:gridCol w="882199"/>
                <a:gridCol w="882199"/>
                <a:gridCol w="988258"/>
                <a:gridCol w="776140"/>
              </a:tblGrid>
              <a:tr h="98021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HDR WLAN #1 BB</a:t>
                      </a:r>
                    </a:p>
                    <a:p>
                      <a:pPr algn="ctr"/>
                      <a:r>
                        <a:rPr lang="en-US" sz="1000" dirty="0" smtClean="0"/>
                        <a:t>(vehicle,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ISS as testbed)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HDR WLAN #2 BB</a:t>
                      </a:r>
                    </a:p>
                    <a:p>
                      <a:pPr algn="ctr"/>
                      <a:r>
                        <a:rPr lang="en-US" sz="1000" dirty="0" smtClean="0"/>
                        <a:t>(launchers, satellites)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HDR WLAN</a:t>
                      </a:r>
                    </a:p>
                    <a:p>
                      <a:pPr algn="ctr"/>
                      <a:r>
                        <a:rPr lang="en-US" sz="1800" dirty="0" smtClean="0"/>
                        <a:t>#3 BB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000" dirty="0" smtClean="0"/>
                        <a:t>(HD Video Cameras)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RFID </a:t>
                      </a:r>
                      <a:r>
                        <a:rPr lang="en-US" sz="1400" dirty="0" smtClean="0"/>
                        <a:t>sensing</a:t>
                      </a:r>
                    </a:p>
                    <a:p>
                      <a:pPr algn="ctr"/>
                      <a:r>
                        <a:rPr lang="en-US" sz="1800" dirty="0" smtClean="0"/>
                        <a:t>MB/BB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Update</a:t>
                      </a:r>
                      <a:r>
                        <a:rPr lang="en-US" dirty="0" smtClean="0"/>
                        <a:t> GB </a:t>
                      </a:r>
                      <a:r>
                        <a:rPr lang="en-US" sz="1000" dirty="0" smtClean="0"/>
                        <a:t>for</a:t>
                      </a:r>
                      <a:r>
                        <a:rPr lang="en-US" dirty="0" smtClean="0"/>
                        <a:t> HDR </a:t>
                      </a:r>
                      <a:r>
                        <a:rPr lang="en-US" sz="1000" dirty="0" smtClean="0"/>
                        <a:t>architecture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EPC RFID </a:t>
                      </a:r>
                      <a:r>
                        <a:rPr lang="en-US" sz="1200" dirty="0" smtClean="0"/>
                        <a:t>Tag-Encoding</a:t>
                      </a:r>
                    </a:p>
                    <a:p>
                      <a:pPr algn="ctr"/>
                      <a:r>
                        <a:rPr lang="en-US" sz="1800" dirty="0" smtClean="0"/>
                        <a:t>BB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RFID</a:t>
                      </a:r>
                      <a:r>
                        <a:rPr lang="en-US" sz="1200" dirty="0" smtClean="0"/>
                        <a:t> Inventory Manage-</a:t>
                      </a:r>
                      <a:r>
                        <a:rPr lang="en-US" sz="1200" dirty="0" err="1" smtClean="0"/>
                        <a:t>ment</a:t>
                      </a:r>
                      <a:r>
                        <a:rPr lang="en-US" sz="1200" baseline="0" dirty="0" smtClean="0"/>
                        <a:t> Systems</a:t>
                      </a:r>
                    </a:p>
                    <a:p>
                      <a:pPr algn="ctr"/>
                      <a:r>
                        <a:rPr lang="en-US" sz="1800" baseline="0" dirty="0" smtClean="0"/>
                        <a:t>GB/MB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Update </a:t>
                      </a:r>
                    </a:p>
                    <a:p>
                      <a:pPr algn="ctr"/>
                      <a:r>
                        <a:rPr lang="en-US" sz="1800" dirty="0" smtClean="0"/>
                        <a:t>MB</a:t>
                      </a:r>
                      <a:r>
                        <a:rPr lang="en-US" sz="1200" dirty="0" smtClean="0"/>
                        <a:t> for </a:t>
                      </a:r>
                      <a:r>
                        <a:rPr lang="en-US" sz="2000" dirty="0" smtClean="0"/>
                        <a:t>LDR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err="1" smtClean="0"/>
                        <a:t>IoT</a:t>
                      </a:r>
                      <a:endParaRPr lang="en-US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367379" y="3132343"/>
            <a:ext cx="8631329" cy="1419779"/>
          </a:xfrm>
          <a:prstGeom prst="rect">
            <a:avLst/>
          </a:prstGeom>
          <a:effectLst/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Any new interest on previously-identified WWG projects?</a:t>
            </a:r>
          </a:p>
          <a:p>
            <a:pPr algn="l">
              <a:defRPr/>
            </a:pPr>
            <a:endParaRPr lang="en-US" sz="2800" b="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l">
              <a:defRPr/>
            </a:pP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Any new projects to consider?</a:t>
            </a:r>
            <a:endParaRPr lang="en-US" sz="28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93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61800" y="97595"/>
            <a:ext cx="8631329" cy="512001"/>
          </a:xfrm>
          <a:prstGeom prst="rect">
            <a:avLst/>
          </a:prstGeom>
          <a:effectLst/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CCSDS Wireless WG </a:t>
            </a:r>
            <a:r>
              <a:rPr lang="en-US" sz="2800" b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Candidate Projects</a:t>
            </a:r>
            <a:endParaRPr lang="en-US" sz="2800" b="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94609" y="946805"/>
          <a:ext cx="7939791" cy="482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2199"/>
                <a:gridCol w="882199"/>
                <a:gridCol w="882199"/>
                <a:gridCol w="882199"/>
                <a:gridCol w="882199"/>
                <a:gridCol w="882199"/>
                <a:gridCol w="882199"/>
                <a:gridCol w="988258"/>
                <a:gridCol w="776140"/>
              </a:tblGrid>
              <a:tr h="98021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HDR WLAN #1 BB</a:t>
                      </a:r>
                    </a:p>
                    <a:p>
                      <a:pPr algn="ctr"/>
                      <a:r>
                        <a:rPr lang="en-US" sz="1000" dirty="0" smtClean="0"/>
                        <a:t>(vehicle,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ISS as testbed)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HDR WLAN #2 BB</a:t>
                      </a:r>
                    </a:p>
                    <a:p>
                      <a:pPr algn="ctr"/>
                      <a:r>
                        <a:rPr lang="en-US" sz="1000" dirty="0" smtClean="0"/>
                        <a:t>(launchers, satellites)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HDR WLAN</a:t>
                      </a:r>
                    </a:p>
                    <a:p>
                      <a:pPr algn="ctr"/>
                      <a:r>
                        <a:rPr lang="en-US" sz="1800" dirty="0" smtClean="0"/>
                        <a:t>#3 BB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000" dirty="0" smtClean="0"/>
                        <a:t>(HD Video Cameras)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RFID </a:t>
                      </a:r>
                      <a:r>
                        <a:rPr lang="en-US" sz="1400" dirty="0" smtClean="0"/>
                        <a:t>sensing</a:t>
                      </a:r>
                    </a:p>
                    <a:p>
                      <a:pPr algn="ctr"/>
                      <a:r>
                        <a:rPr lang="en-US" sz="1800" dirty="0" smtClean="0"/>
                        <a:t>MB/BB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Update</a:t>
                      </a:r>
                      <a:r>
                        <a:rPr lang="en-US" dirty="0" smtClean="0"/>
                        <a:t> GB </a:t>
                      </a:r>
                      <a:r>
                        <a:rPr lang="en-US" sz="1000" dirty="0" smtClean="0"/>
                        <a:t>for</a:t>
                      </a:r>
                      <a:r>
                        <a:rPr lang="en-US" dirty="0" smtClean="0"/>
                        <a:t> HDR </a:t>
                      </a:r>
                      <a:r>
                        <a:rPr lang="en-US" sz="1000" dirty="0" smtClean="0"/>
                        <a:t>architecture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EPC RFID </a:t>
                      </a:r>
                      <a:r>
                        <a:rPr lang="en-US" sz="1200" dirty="0" smtClean="0"/>
                        <a:t>Tag-Encoding</a:t>
                      </a:r>
                    </a:p>
                    <a:p>
                      <a:pPr algn="ctr"/>
                      <a:r>
                        <a:rPr lang="en-US" sz="1800" dirty="0" smtClean="0"/>
                        <a:t>BB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RFID</a:t>
                      </a:r>
                      <a:r>
                        <a:rPr lang="en-US" sz="1200" dirty="0" smtClean="0"/>
                        <a:t> Inventory Manage-</a:t>
                      </a:r>
                      <a:r>
                        <a:rPr lang="en-US" sz="1200" dirty="0" err="1" smtClean="0"/>
                        <a:t>ment</a:t>
                      </a:r>
                      <a:r>
                        <a:rPr lang="en-US" sz="1200" baseline="0" dirty="0" smtClean="0"/>
                        <a:t> Systems</a:t>
                      </a:r>
                    </a:p>
                    <a:p>
                      <a:pPr algn="ctr"/>
                      <a:r>
                        <a:rPr lang="en-US" sz="1800" baseline="0" dirty="0" smtClean="0"/>
                        <a:t>GB/MB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Update </a:t>
                      </a:r>
                    </a:p>
                    <a:p>
                      <a:pPr algn="ctr"/>
                      <a:r>
                        <a:rPr lang="en-US" sz="1800" dirty="0" smtClean="0"/>
                        <a:t>MB</a:t>
                      </a:r>
                      <a:r>
                        <a:rPr lang="en-US" sz="1200" dirty="0" smtClean="0"/>
                        <a:t> for </a:t>
                      </a:r>
                      <a:r>
                        <a:rPr lang="en-US" sz="2000" dirty="0" smtClean="0"/>
                        <a:t>LDR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err="1" smtClean="0"/>
                        <a:t>IoT</a:t>
                      </a:r>
                      <a:endParaRPr lang="en-US" sz="2000" dirty="0" smtClean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CSA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DLR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ESA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 lead on any project</a:t>
                      </a:r>
                      <a:endParaRPr lang="en-US" sz="1200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FSA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JAXA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562099">
                <a:tc>
                  <a:txBody>
                    <a:bodyPr/>
                    <a:lstStyle/>
                    <a:p>
                      <a:r>
                        <a:rPr lang="en-US" dirty="0" smtClean="0"/>
                        <a:t>NASA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P/L?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04711" y="6106190"/>
            <a:ext cx="6545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Agency </a:t>
            </a:r>
            <a:r>
              <a:rPr lang="en-US" b="1" dirty="0" smtClean="0"/>
              <a:t>Resources: (</a:t>
            </a:r>
            <a:r>
              <a:rPr lang="en-US" b="1" dirty="0"/>
              <a:t>N)one, (O)</a:t>
            </a:r>
            <a:r>
              <a:rPr lang="en-US" b="1" dirty="0" err="1"/>
              <a:t>bserver</a:t>
            </a:r>
            <a:r>
              <a:rPr lang="en-US" b="1" dirty="0"/>
              <a:t>, (P)</a:t>
            </a:r>
            <a:r>
              <a:rPr lang="en-US" b="1" dirty="0" err="1"/>
              <a:t>articipant</a:t>
            </a:r>
            <a:r>
              <a:rPr lang="en-US" b="1" dirty="0"/>
              <a:t>; </a:t>
            </a:r>
            <a:r>
              <a:rPr lang="en-US" b="1" dirty="0" smtClean="0"/>
              <a:t>(L)</a:t>
            </a:r>
            <a:r>
              <a:rPr lang="en-US" b="1" dirty="0" err="1" smtClean="0"/>
              <a:t>ead</a:t>
            </a:r>
            <a:r>
              <a:rPr lang="en-US" b="1" dirty="0" smtClean="0"/>
              <a:t>, (T)BD</a:t>
            </a:r>
            <a:r>
              <a:rPr lang="en-US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3456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6715" y="2622495"/>
            <a:ext cx="756578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SOIS-WIR: Wireless</a:t>
            </a:r>
          </a:p>
          <a:p>
            <a:r>
              <a:rPr lang="en-US" sz="4000" dirty="0" smtClean="0"/>
              <a:t>Working Group Report</a:t>
            </a:r>
          </a:p>
          <a:p>
            <a:endParaRPr lang="en-US" sz="2800" dirty="0"/>
          </a:p>
          <a:p>
            <a:r>
              <a:rPr lang="en-US" sz="1400" b="0" dirty="0" smtClean="0"/>
              <a:t>Kevin Gifford    (WG Chair)</a:t>
            </a:r>
          </a:p>
          <a:p>
            <a:r>
              <a:rPr lang="en-US" sz="1400" b="0" dirty="0" err="1" smtClean="0"/>
              <a:t>Yuriy</a:t>
            </a:r>
            <a:r>
              <a:rPr lang="en-US" sz="1400" b="0" dirty="0" smtClean="0"/>
              <a:t> </a:t>
            </a:r>
            <a:r>
              <a:rPr lang="en-US" sz="1400" b="0" dirty="0" err="1" smtClean="0"/>
              <a:t>Sheynin</a:t>
            </a:r>
            <a:r>
              <a:rPr lang="en-US" sz="1400" b="0" dirty="0" smtClean="0"/>
              <a:t>  (WG Deputy Chair)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192690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/>
          </p:cNvSpPr>
          <p:nvPr/>
        </p:nvSpPr>
        <p:spPr bwMode="auto">
          <a:xfrm>
            <a:off x="287224" y="548624"/>
            <a:ext cx="8739756" cy="357166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>
            <a:noAutofit/>
          </a:bodyPr>
          <a:lstStyle/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1300" dirty="0" smtClean="0"/>
              <a:t>Goals for this meeting cycle</a:t>
            </a:r>
            <a:r>
              <a:rPr lang="en-US" sz="1300" b="0" dirty="0" smtClean="0"/>
              <a:t>: </a:t>
            </a:r>
          </a:p>
          <a:p>
            <a:pPr marL="522288" indent="-277813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300" b="0" dirty="0" smtClean="0"/>
              <a:t>Complete 881.1-1-R-1 RFID Tag Encoding Blue Book and submit for publication</a:t>
            </a:r>
          </a:p>
          <a:p>
            <a:pPr marL="522288" indent="-277813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300" b="0" dirty="0" smtClean="0"/>
              <a:t>Determine agency interest and resources for any future normative books to be initiated</a:t>
            </a:r>
            <a:endParaRPr lang="en-US" sz="1300" b="0" dirty="0" smtClean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747713" lvl="1" indent="-290513" defTabSz="914400">
              <a:lnSpc>
                <a:spcPct val="120000"/>
              </a:lnSpc>
              <a:spcBef>
                <a:spcPts val="0"/>
              </a:spcBef>
              <a:buSzPct val="95000"/>
              <a:buFont typeface="ArialMT" charset="0"/>
              <a:buChar char="•"/>
            </a:pPr>
            <a:endParaRPr lang="en-US" sz="1100" b="0" dirty="0" smtClean="0"/>
          </a:p>
          <a:p>
            <a:pPr>
              <a:lnSpc>
                <a:spcPct val="120000"/>
              </a:lnSpc>
              <a:spcBef>
                <a:spcPts val="0"/>
              </a:spcBef>
              <a:buSzPct val="95000"/>
            </a:pPr>
            <a:r>
              <a:rPr lang="en-US" sz="1300" dirty="0" smtClean="0"/>
              <a:t>Working </a:t>
            </a:r>
            <a:r>
              <a:rPr lang="en-US" sz="1300" dirty="0"/>
              <a:t>Group </a:t>
            </a:r>
            <a:r>
              <a:rPr lang="en-US" sz="1300" dirty="0" smtClean="0"/>
              <a:t>Status</a:t>
            </a:r>
            <a:r>
              <a:rPr lang="en-US" sz="1300" b="0" dirty="0" smtClean="0"/>
              <a:t>:</a:t>
            </a:r>
            <a:endParaRPr lang="en-US" sz="1300" b="0" dirty="0">
              <a:latin typeface="Arial" pitchFamily="34" charset="0"/>
              <a:cs typeface="Arial" pitchFamily="34" charset="0"/>
              <a:sym typeface="Arial" pitchFamily="34" charset="0"/>
            </a:endParaRPr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/>
              <a:t>881.1-1-R-1 RFID Tag Encoding Interoperability Testing </a:t>
            </a:r>
            <a:r>
              <a:rPr lang="en-US" sz="1300" b="0" dirty="0" smtClean="0"/>
              <a:t>COMPLETE, PICS COMPLETE; Request SOIS AD to submit Area Resolution to CCSDS Secretariat for publication</a:t>
            </a:r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 smtClean="0"/>
              <a:t>Identified Orange Book pertaining to Exploration wireless network communications mission support as proposed new project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endParaRPr lang="en-US" sz="1100" dirty="0" smtClean="0"/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1300" dirty="0" smtClean="0"/>
              <a:t>Problems and Issues</a:t>
            </a:r>
            <a:r>
              <a:rPr lang="en-US" sz="1300" b="0" dirty="0" smtClean="0"/>
              <a:t>:</a:t>
            </a:r>
            <a:endParaRPr lang="en-US" sz="1300" b="0" dirty="0"/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 smtClean="0"/>
              <a:t>Unable to come to consensus for any new Blue Book project; Need participation from non-NASA agencies</a:t>
            </a:r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endParaRPr lang="en-US" sz="1100" dirty="0" smtClean="0"/>
          </a:p>
          <a:p>
            <a:pPr defTabSz="914400">
              <a:lnSpc>
                <a:spcPct val="120000"/>
              </a:lnSpc>
              <a:spcBef>
                <a:spcPts val="0"/>
              </a:spcBef>
            </a:pPr>
            <a:r>
              <a:rPr lang="en-US" sz="1300" dirty="0" smtClean="0"/>
              <a:t>Planning</a:t>
            </a:r>
            <a:r>
              <a:rPr lang="en-US" sz="1300" b="0" dirty="0"/>
              <a:t>:</a:t>
            </a:r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 smtClean="0"/>
              <a:t>Add new Wireless WG project to Exploration wireless; propose document to be an Orange Book led by NASA; set stage for other agencies to participate as desired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b="0" dirty="0" smtClean="0"/>
          </a:p>
        </p:txBody>
      </p:sp>
      <p:sp>
        <p:nvSpPr>
          <p:cNvPr id="6147" name="AutoShape 3"/>
          <p:cNvSpPr>
            <a:spLocks/>
          </p:cNvSpPr>
          <p:nvPr/>
        </p:nvSpPr>
        <p:spPr bwMode="auto">
          <a:xfrm>
            <a:off x="885120" y="49360"/>
            <a:ext cx="7066520" cy="533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marL="457200" lvl="1" algn="ctr" defTabSz="914400">
              <a:lnSpc>
                <a:spcPct val="90000"/>
              </a:lnSpc>
              <a:spcBef>
                <a:spcPts val="1600"/>
              </a:spcBef>
            </a:pPr>
            <a:r>
              <a:rPr lang="en-US" sz="2400" b="1" dirty="0" smtClean="0"/>
              <a:t>SOIS-WIR Executive Summary 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54443" y="471815"/>
            <a:ext cx="8872537" cy="0"/>
          </a:xfrm>
          <a:prstGeom prst="line">
            <a:avLst/>
          </a:prstGeom>
          <a:solidFill>
            <a:srgbClr val="FFFFFF"/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AutoShape 2"/>
          <p:cNvSpPr>
            <a:spLocks/>
          </p:cNvSpPr>
          <p:nvPr/>
        </p:nvSpPr>
        <p:spPr bwMode="auto">
          <a:xfrm>
            <a:off x="427543" y="5341940"/>
            <a:ext cx="8215388" cy="122896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r>
              <a:rPr lang="en-US" sz="1300" dirty="0"/>
              <a:t>Interaction with other WGs</a:t>
            </a:r>
          </a:p>
          <a:p>
            <a:pPr marL="400050" lvl="1" indent="-222250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" panose="020B0604020202020204" pitchFamily="34" charset="0"/>
              <a:buChar char="•"/>
            </a:pPr>
            <a:r>
              <a:rPr lang="en-US" sz="1300" b="0" dirty="0" smtClean="0"/>
              <a:t> Met with SIS-MIA to discuss video streaming over wireless data links requirements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r>
              <a:rPr lang="en-US" sz="1300" dirty="0" smtClean="0"/>
              <a:t>Resolutions</a:t>
            </a:r>
            <a:endParaRPr lang="en-US" sz="1300" dirty="0"/>
          </a:p>
          <a:p>
            <a:pPr marL="522288" lvl="1" indent="-288925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  <a:buFont typeface="ArialMT" charset="0"/>
              <a:buChar char="•"/>
            </a:pPr>
            <a:r>
              <a:rPr lang="en-US" sz="1300" b="0" dirty="0"/>
              <a:t>Request SOIS AD to submit Area Resolution to CCSDS Secretariat for publication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endParaRPr lang="en-US" sz="1300" b="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679419" y="4484227"/>
          <a:ext cx="7886701" cy="672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5576"/>
                <a:gridCol w="559956"/>
                <a:gridCol w="512636"/>
                <a:gridCol w="1979562"/>
                <a:gridCol w="1382216"/>
                <a:gridCol w="1574605"/>
                <a:gridCol w="1152150"/>
              </a:tblGrid>
              <a:tr h="336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 smtClean="0">
                          <a:effectLst/>
                        </a:rPr>
                        <a:t>Area-WG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</a:rPr>
                        <a:t>CCSDS Ref Nr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</a:rPr>
                        <a:t>Activity</a:t>
                      </a:r>
                      <a:br>
                        <a:rPr lang="en-US" sz="900" b="1" u="none" strike="noStrike">
                          <a:effectLst/>
                        </a:rPr>
                      </a:b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Document Title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Status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</a:rPr>
                        <a:t>Start and / or Target Publication Date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</a:rPr>
                        <a:t>Comments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5258" marR="5258" marT="5258" marB="0"/>
                </a:tc>
              </a:tr>
              <a:tr h="336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SOIS-WIR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Orange Book</a:t>
                      </a: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High Data Rate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Wireless Network Communications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Proposed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Start: Immediately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NASA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Experimental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Orange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Book</a:t>
                      </a:r>
                      <a:endParaRPr lang="sk-SK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106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2665" y="126170"/>
            <a:ext cx="8229600" cy="79216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hlink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Calibri" pitchFamily="34" charset="0"/>
              </a:rPr>
              <a:t>CCSDS Wireless WG Forward Strategies (12-May-2017)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01133" y="601130"/>
            <a:ext cx="7933267" cy="8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52023" y="3083355"/>
            <a:ext cx="74823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u="sng" dirty="0" smtClean="0"/>
              <a:t>DEFINITION</a:t>
            </a:r>
            <a:r>
              <a:rPr lang="en-US" b="0" dirty="0" smtClean="0"/>
              <a:t>: CCSDS </a:t>
            </a:r>
            <a:r>
              <a:rPr lang="en-US" b="0" dirty="0"/>
              <a:t>Experimental Specification (</a:t>
            </a:r>
            <a:r>
              <a:rPr lang="en-US" b="0" dirty="0">
                <a:solidFill>
                  <a:srgbClr val="FF9900"/>
                </a:solidFill>
              </a:rPr>
              <a:t>Orange Books</a:t>
            </a:r>
            <a:r>
              <a:rPr lang="en-US" b="0" dirty="0"/>
              <a:t>) indicates that it is part of a research or development effort based on prospective requirements, and as such it is not considered a Standards Track document. </a:t>
            </a:r>
            <a:endParaRPr lang="en-US" b="0" dirty="0" smtClean="0"/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b="0" dirty="0"/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en-US" b="0" dirty="0" smtClean="0"/>
              <a:t>Experimental </a:t>
            </a:r>
            <a:r>
              <a:rPr lang="en-US" b="0" dirty="0"/>
              <a:t>Recommendations are intended to demonstrate technical feasibility in anticipation of a 'hard' requirement that has not yet emerged. </a:t>
            </a:r>
            <a:endParaRPr lang="en-US" b="0" dirty="0" smtClean="0"/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endParaRPr lang="en-US" b="0" dirty="0"/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en-US" b="0" dirty="0" smtClean="0"/>
              <a:t>Experimental </a:t>
            </a:r>
            <a:r>
              <a:rPr lang="en-US" b="0" dirty="0"/>
              <a:t>work may be rapidly transferred onto the Standards Track should a hard requirement emerge in the future.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2033" y="933040"/>
            <a:ext cx="72836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b="0" dirty="0" smtClean="0"/>
              <a:t>The WG discussed various paths forward including “dormancy”;  After consultation with the NASA CMC representative and CESG Chairman it was decided production of an Orange Book was the preferred alternative.  NASA has a very strong interest to continue Exploration wireless research, development, and standardization – this work will be captured in the proposed Orange Book.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8500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3"/>
          <p:cNvSpPr>
            <a:spLocks/>
          </p:cNvSpPr>
          <p:nvPr/>
        </p:nvSpPr>
        <p:spPr bwMode="auto">
          <a:xfrm>
            <a:off x="0" y="126170"/>
            <a:ext cx="9168658" cy="533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marL="457200" lvl="1" defTabSz="914400">
              <a:lnSpc>
                <a:spcPct val="90000"/>
              </a:lnSpc>
              <a:spcBef>
                <a:spcPts val="1600"/>
              </a:spcBef>
            </a:pPr>
            <a:r>
              <a:rPr lang="en-US" sz="2800" b="1" dirty="0" smtClean="0"/>
              <a:t>SOIS-WIR Resource Issues for Approved Projects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54443" y="548625"/>
            <a:ext cx="8872537" cy="0"/>
          </a:xfrm>
          <a:prstGeom prst="line">
            <a:avLst/>
          </a:prstGeom>
          <a:solidFill>
            <a:srgbClr val="FFFFFF"/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1070" y="1082025"/>
          <a:ext cx="7886701" cy="672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5576"/>
                <a:gridCol w="559956"/>
                <a:gridCol w="512636"/>
                <a:gridCol w="1979562"/>
                <a:gridCol w="1567895"/>
                <a:gridCol w="722366"/>
                <a:gridCol w="1818710"/>
              </a:tblGrid>
              <a:tr h="336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 smtClean="0">
                          <a:effectLst/>
                          <a:latin typeface="+mn-lt"/>
                        </a:rPr>
                        <a:t>Area-WG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  <a:latin typeface="+mn-lt"/>
                        </a:rPr>
                        <a:t>CCSDS Ref Nr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>
                          <a:effectLst/>
                          <a:latin typeface="+mn-lt"/>
                        </a:rPr>
                        <a:t>Activity</a:t>
                      </a:r>
                      <a:br>
                        <a:rPr lang="en-US" sz="900" b="1" u="none" strike="noStrike">
                          <a:effectLst/>
                          <a:latin typeface="+mn-lt"/>
                        </a:rPr>
                      </a:b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Document Title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Start and / or Target Publication Date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 smtClean="0">
                          <a:effectLst/>
                          <a:latin typeface="+mn-lt"/>
                        </a:rPr>
                        <a:t>Missing Resources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Comments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</a:tr>
              <a:tr h="3364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SOIS-WIR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Orange Book</a:t>
                      </a: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Exploration 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Wireless Network Communications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Proposed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N/A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NASA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willing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resource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this</a:t>
                      </a:r>
                      <a:r>
                        <a:rPr lang="sk-SK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k-SK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effort</a:t>
                      </a:r>
                      <a:endParaRPr lang="sk-SK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258" marR="5258" marT="5258" marB="0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97686" y="2428876"/>
            <a:ext cx="4893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Update CWE: Add WWG Orange </a:t>
            </a:r>
            <a:r>
              <a:rPr lang="en-US" smtClean="0"/>
              <a:t>Book project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Coordinate SANA registry creation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2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61" name="Text Box 2"/>
          <p:cNvSpPr txBox="1">
            <a:spLocks noChangeArrowheads="1"/>
          </p:cNvSpPr>
          <p:nvPr/>
        </p:nvSpPr>
        <p:spPr bwMode="auto">
          <a:xfrm>
            <a:off x="990600" y="1176338"/>
            <a:ext cx="7162800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10000"/>
              </a:spcAft>
              <a:buSzPct val="125000"/>
            </a:pPr>
            <a:endParaRPr lang="en-GB" sz="2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" name="AutoShape 3"/>
          <p:cNvSpPr>
            <a:spLocks/>
          </p:cNvSpPr>
          <p:nvPr/>
        </p:nvSpPr>
        <p:spPr bwMode="auto">
          <a:xfrm>
            <a:off x="577880" y="126170"/>
            <a:ext cx="7604190" cy="533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marL="457200" lvl="1" algn="ctr" defTabSz="914400">
              <a:lnSpc>
                <a:spcPct val="90000"/>
              </a:lnSpc>
              <a:spcBef>
                <a:spcPts val="1600"/>
              </a:spcBef>
            </a:pPr>
            <a:r>
              <a:rPr lang="en-US" sz="2800" b="1" dirty="0" smtClean="0"/>
              <a:t>SOIS-WIR Upcoming New Work Items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54443" y="548625"/>
            <a:ext cx="8872537" cy="0"/>
          </a:xfrm>
          <a:prstGeom prst="line">
            <a:avLst/>
          </a:prstGeom>
          <a:solidFill>
            <a:srgbClr val="FFFFFF"/>
          </a:solidFill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731501" y="1035120"/>
            <a:ext cx="7757810" cy="550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lvl="1">
              <a:lnSpc>
                <a:spcPct val="120000"/>
              </a:lnSpc>
              <a:spcBef>
                <a:spcPts val="0"/>
              </a:spcBef>
              <a:buClr>
                <a:srgbClr val="000000"/>
              </a:buClr>
              <a:buSzPct val="95000"/>
            </a:pPr>
            <a:r>
              <a:rPr lang="en-US" sz="1300" b="0" dirty="0" smtClean="0"/>
              <a:t>New </a:t>
            </a:r>
            <a:r>
              <a:rPr lang="en-US" sz="1300" b="0" dirty="0"/>
              <a:t>Wireless WG project to support </a:t>
            </a:r>
            <a:r>
              <a:rPr lang="en-US" sz="1300" b="0" dirty="0" smtClean="0"/>
              <a:t>Exploration wireless </a:t>
            </a:r>
            <a:r>
              <a:rPr lang="en-US" sz="1300" b="0" dirty="0"/>
              <a:t>networking applications; propose document to be an Orange Book led by NASA; set stage for other agencies to participate as desired</a:t>
            </a:r>
          </a:p>
        </p:txBody>
      </p:sp>
    </p:spTree>
    <p:extLst>
      <p:ext uri="{BB962C8B-B14F-4D97-AF65-F5344CB8AC3E}">
        <p14:creationId xmlns:p14="http://schemas.microsoft.com/office/powerpoint/2010/main" val="101227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BC11CFE921654CA22562F68A99D6AE" ma:contentTypeVersion="2" ma:contentTypeDescription="Create a new document." ma:contentTypeScope="" ma:versionID="6e7f88b6c0e58fd2929e0adb0da9b1cd">
  <xsd:schema xmlns:xsd="http://www.w3.org/2001/XMLSchema" xmlns:xs="http://www.w3.org/2001/XMLSchema" xmlns:p="http://schemas.microsoft.com/office/2006/metadata/properties" xmlns:ns2="0f0ef6e6-c12b-42e4-8afd-b7edb07c219c" xmlns:ns3="bfab6d5d-f488-475d-ad0d-58c4c1ee8d01" targetNamespace="http://schemas.microsoft.com/office/2006/metadata/properties" ma:root="true" ma:fieldsID="04b9d79d328c0b5ec2fc4d05f2dbf19e" ns2:_="" ns3:_="">
    <xsd:import namespace="0f0ef6e6-c12b-42e4-8afd-b7edb07c219c"/>
    <xsd:import namespace="bfab6d5d-f488-475d-ad0d-58c4c1ee8d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ef6e6-c12b-42e4-8afd-b7edb07c21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b6d5d-f488-475d-ad0d-58c4c1ee8d01" elementFormDefault="qualified">
    <xsd:import namespace="http://schemas.microsoft.com/office/2006/documentManagement/types"/>
    <xsd:import namespace="http://schemas.microsoft.com/office/infopath/2007/PartnerControls"/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FE819C-8985-4623-8A56-11FB5C30A9C5}"/>
</file>

<file path=customXml/itemProps2.xml><?xml version="1.0" encoding="utf-8"?>
<ds:datastoreItem xmlns:ds="http://schemas.openxmlformats.org/officeDocument/2006/customXml" ds:itemID="{9C083E27-5199-4269-8D38-88D4637DE3D0}"/>
</file>

<file path=customXml/itemProps3.xml><?xml version="1.0" encoding="utf-8"?>
<ds:datastoreItem xmlns:ds="http://schemas.openxmlformats.org/officeDocument/2006/customXml" ds:itemID="{909CA20F-729C-41B1-9B81-D5A25B95143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96699</TotalTime>
  <Words>698</Words>
  <Application>Microsoft Macintosh PowerPoint</Application>
  <PresentationFormat>On-screen Show (4:3)</PresentationFormat>
  <Paragraphs>169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ArialMT</vt:lpstr>
      <vt:lpstr>Calibri</vt:lpstr>
      <vt:lpstr>Times New Roman</vt:lpstr>
      <vt:lpstr>Wingdings</vt:lpstr>
      <vt:lpstr>Arial</vt:lpstr>
      <vt:lpstr>1_Office Theme</vt:lpstr>
      <vt:lpstr>Wireless WG Monthly Teleconference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BioServe Space Technologies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 Gifford</dc:creator>
  <cp:lastModifiedBy>Kevin K Gifford</cp:lastModifiedBy>
  <cp:revision>2197</cp:revision>
  <cp:lastPrinted>2017-04-03T20:42:29Z</cp:lastPrinted>
  <dcterms:created xsi:type="dcterms:W3CDTF">2012-03-12T15:30:31Z</dcterms:created>
  <dcterms:modified xsi:type="dcterms:W3CDTF">2018-01-09T02:10:33Z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0x010100DDBC11CFE921654CA22562F68A99D6AE</vt:lpwstr>
  </property>
</Properties>
</file>