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443" r:id="rId2"/>
    <p:sldId id="462" r:id="rId3"/>
    <p:sldId id="463" r:id="rId4"/>
    <p:sldId id="464" r:id="rId5"/>
    <p:sldId id="465" r:id="rId6"/>
    <p:sldId id="466" r:id="rId7"/>
    <p:sldId id="467" r:id="rId8"/>
    <p:sldId id="455" r:id="rId9"/>
    <p:sldId id="460" r:id="rId10"/>
    <p:sldId id="461" r:id="rId11"/>
    <p:sldId id="445" r:id="rId12"/>
    <p:sldId id="423" r:id="rId13"/>
    <p:sldId id="45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68" autoAdjust="0"/>
    <p:restoredTop sz="89294" autoAdjust="0"/>
  </p:normalViewPr>
  <p:slideViewPr>
    <p:cSldViewPr snapToGrid="0" snapToObjects="1">
      <p:cViewPr>
        <p:scale>
          <a:sx n="179" d="100"/>
          <a:sy n="179" d="100"/>
        </p:scale>
        <p:origin x="376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7" Type="http://schemas.openxmlformats.org/officeDocument/2006/relationships/slide" Target="slides/slide6.xml"/><Relationship Id="rId20" Type="http://schemas.openxmlformats.org/officeDocument/2006/relationships/tableStyles" Target="tableStyles.xml"/><Relationship Id="rId1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33E6-F7CD-CE42-B23B-07697105996E}" type="datetimeFigureOut">
              <a:rPr lang="en-US" smtClean="0"/>
              <a:t>9/4/17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6BBB-74BC-414D-8284-5955005D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9/4/17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0E9BA-BBD3-C242-B0E7-AAD85FC88D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53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633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A20E5-F05F-4030-BF21-E6BD2D95491B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3726338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47B8339B-1697-4EB3-9E70-F7572366E1F3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2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39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64DCABF5-01F9-46B7-AD67-6E8C2EC3CE4F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2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4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2634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3726342" name="Slide Number Placeholder 3"/>
          <p:cNvSpPr txBox="1">
            <a:spLocks noGrp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2D7B4481-FBC8-4B8A-90A3-E0CB9E5429A2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2</a:t>
            </a:fld>
            <a:endParaRPr lang="en-US" sz="1000" b="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4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baseline="0" dirty="0" smtClean="0"/>
              <a:t>JAXA is interested, resources being identified.  Possible issues getting resources allocated / schedule.</a:t>
            </a:r>
          </a:p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CAF83B-30F1-4420-86A9-ACD9B25FD0A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37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8385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spcBef>
                <a:spcPct val="0"/>
              </a:spcBef>
              <a:spcAft>
                <a:spcPct val="0"/>
              </a:spcAft>
            </a:pPr>
            <a:fld id="{3D28D1BD-6424-4634-8D1B-3F3BC8F44A91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6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C9A7A0CB-4387-47F3-889C-456AEC870283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6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7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9DA4769A-70BA-4D8A-AD02-25264FC2395F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6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4688" y="808038"/>
            <a:ext cx="5389562" cy="4043362"/>
          </a:xfrm>
          <a:ln/>
        </p:spPr>
      </p:sp>
      <p:sp>
        <p:nvSpPr>
          <p:cNvPr id="3728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800" y="5120720"/>
            <a:ext cx="4942282" cy="4851582"/>
          </a:xfrm>
          <a:noFill/>
          <a:ln/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973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00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8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58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92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84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4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05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56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9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93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9/4/17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090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16700"/>
            <a:ext cx="9144000" cy="2417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square" lIns="101880" tIns="51120" rIns="101880" bIns="51120">
            <a:spAutoFit/>
          </a:bodyPr>
          <a:lstStyle/>
          <a:p>
            <a:pPr algn="r">
              <a:buClr>
                <a:srgbClr val="FFFFFF"/>
              </a:buClr>
              <a:buFont typeface="Arial" pitchFamily="2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CCSDS SOIS Wireless Working Group (WWG)                                                                                                                         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05-Sep-2017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WWG Monthly Meeting</a:t>
            </a:r>
            <a:endParaRPr lang="en-US" sz="900" dirty="0">
              <a:solidFill>
                <a:srgbClr val="FFFFFF"/>
              </a:solidFill>
              <a:latin typeface="Arial" pitchFamily="26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8500531" y="6292328"/>
            <a:ext cx="60113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186DB690-8815-B54C-94DC-FE17AE6E8072}" type="slidenum">
              <a:rPr lang="en-US" sz="1400">
                <a:solidFill>
                  <a:srgbClr val="000090"/>
                </a:solidFill>
                <a:latin typeface="Calibri"/>
              </a:rPr>
              <a:pPr algn="r"/>
              <a:t>‹#›</a:t>
            </a:fld>
            <a:endParaRPr lang="en-US" sz="1400" dirty="0">
              <a:solidFill>
                <a:srgbClr val="00009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284" y="547158"/>
            <a:ext cx="7459133" cy="1470025"/>
          </a:xfrm>
        </p:spPr>
        <p:txBody>
          <a:bodyPr/>
          <a:lstStyle/>
          <a:p>
            <a:r>
              <a:rPr lang="en-US" b="1" dirty="0" smtClean="0"/>
              <a:t>Wireless WG</a:t>
            </a:r>
            <a:br>
              <a:rPr lang="en-US" b="1" dirty="0" smtClean="0"/>
            </a:br>
            <a:r>
              <a:rPr lang="en-US" b="1" dirty="0" smtClean="0"/>
              <a:t>Monthly Teleconference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450" y="2087846"/>
            <a:ext cx="6400800" cy="770467"/>
          </a:xfrm>
        </p:spPr>
        <p:txBody>
          <a:bodyPr>
            <a:normAutofit/>
          </a:bodyPr>
          <a:lstStyle/>
          <a:p>
            <a:r>
              <a:rPr lang="en-US" b="1" dirty="0" smtClean="0"/>
              <a:t>05-Sep-2017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59906" y="3429039"/>
            <a:ext cx="5957887" cy="277173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</a:rPr>
              <a:t>Primary Topics:</a:t>
            </a:r>
            <a:endParaRPr 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Recap of 2017 CCSDS WWG Spring Meetings</a:t>
            </a: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RFID Tag-Encoding 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Blue Book out for CESG Polling</a:t>
            </a: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Forward activities for the WWG</a:t>
            </a: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Fall CCSDS Meetings at The Hague, Netherlands, 06-09 November 2017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Old Slides / Backup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90542"/>
              </p:ext>
            </p:extLst>
          </p:nvPr>
        </p:nvGraphicFramePr>
        <p:xfrm>
          <a:off x="1719626" y="1620713"/>
          <a:ext cx="5696279" cy="336498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696279"/>
              </a:tblGrid>
              <a:tr h="980092">
                <a:tc>
                  <a:txBody>
                    <a:bodyPr/>
                    <a:lstStyle/>
                    <a:p>
                      <a:pPr algn="ctr"/>
                      <a:endParaRPr lang="en-US" sz="2000" b="1" baseline="0" dirty="0" smtClean="0"/>
                    </a:p>
                    <a:p>
                      <a:pPr algn="ctr"/>
                      <a:r>
                        <a:rPr lang="en-US" sz="2000" b="1" baseline="0" dirty="0" smtClean="0"/>
                        <a:t>Wireless WG Project Areas</a:t>
                      </a:r>
                      <a:endParaRPr lang="en-US" sz="2000" b="1" baseline="0" dirty="0"/>
                    </a:p>
                  </a:txBody>
                  <a:tcPr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Vehicle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/>
                        <a:t>AIT wireless networks</a:t>
                      </a:r>
                      <a:endParaRPr lang="en-US" sz="2000" b="1" baseline="0" dirty="0"/>
                    </a:p>
                  </a:txBody>
                  <a:tcPr anchor="ctr"/>
                </a:tc>
              </a:tr>
              <a:tr h="79496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baseline="0" dirty="0" smtClean="0"/>
                        <a:t>Planetary wireless networks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4011" y="112067"/>
            <a:ext cx="798750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Wireless Focus Areas</a:t>
            </a:r>
            <a:r>
              <a:rPr lang="en-US" sz="2400" b="1" smtClean="0"/>
              <a:t>, October-2016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51293"/>
              </p:ext>
            </p:extLst>
          </p:nvPr>
        </p:nvGraphicFramePr>
        <p:xfrm>
          <a:off x="575732" y="872167"/>
          <a:ext cx="8013708" cy="4572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877206"/>
                <a:gridCol w="873125"/>
                <a:gridCol w="1690687"/>
                <a:gridCol w="157269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Project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/>
                    </a:p>
                    <a:p>
                      <a:pPr algn="ctr"/>
                      <a:r>
                        <a:rPr lang="en-US" sz="1200" b="1" dirty="0" smtClean="0"/>
                        <a:t>Priority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Agency</a:t>
                      </a:r>
                      <a:r>
                        <a:rPr lang="en-US" sz="1200" b="1" baseline="0" dirty="0" smtClean="0"/>
                        <a:t> Resources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</a:rPr>
                        <a:t>(N)one, (O)bserver, (P)articipant; (T)BD?</a:t>
                      </a:r>
                      <a:endParaRPr lang="en-US" sz="12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CCSDS 881.1-R-1: Spacecraft Onboard Interface Services—RFID Tag Encoding Specification (Blue Book)</a:t>
                      </a:r>
                    </a:p>
                    <a:p>
                      <a:pPr algn="l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FSA, NASA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/>
                        <a:t>High Data Rate Wireless Local Area Network Communications HDR WLAN #1 ISS/Habitat-centric;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18-Oct-2016: Keep as a draft project; remove ISS-focus; forget ISS and go with planetary habitat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algn="l"/>
                      <a:endParaRPr lang="en-US" sz="1200" b="1" dirty="0" smtClean="0"/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r>
                        <a:rPr lang="en-US" sz="1200" b="1" dirty="0" smtClean="0">
                          <a:sym typeface="Wingdings"/>
                        </a:rPr>
                        <a:t>Move HDR-WLAN #1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 </a:t>
                      </a:r>
                      <a:endParaRPr lang="en-US" sz="1200" b="1" baseline="0" dirty="0">
                        <a:sym typeface="Wingdings"/>
                      </a:endParaRPr>
                    </a:p>
                    <a:p>
                      <a:pPr marL="171450" indent="-171450" algn="l">
                        <a:buFont typeface="Wingdings" charset="2"/>
                        <a:buChar char="à"/>
                      </a:pPr>
                      <a:endParaRPr lang="en-US" sz="1200" b="1" baseline="0" dirty="0" smtClean="0"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-----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FSA(O); </a:t>
                      </a:r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NASA(N);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</a:rPr>
                        <a:t>CSA(O/P?);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</a:rPr>
                        <a:t> ESA(N); JAXA(N); DLR(N)</a:t>
                      </a:r>
                      <a:endParaRPr lang="en-US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Interest rapidly declining?? </a:t>
                      </a:r>
                      <a:r>
                        <a:rPr lang="en-US" sz="1200" b="1" i="1" dirty="0" smtClean="0">
                          <a:solidFill>
                            <a:srgbClr val="FF0000"/>
                          </a:solidFill>
                        </a:rPr>
                        <a:t>DLR to verify; ESA to verify</a:t>
                      </a:r>
                      <a:endParaRPr lang="en-US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High Data Rate Wireless Local Area Network Communications HDR WLAN #2 launchers,</a:t>
                      </a:r>
                      <a:r>
                        <a:rPr lang="en-US" sz="1200" b="1" baseline="0" dirty="0" smtClean="0"/>
                        <a:t> AIT, satellites</a:t>
                      </a:r>
                      <a:r>
                        <a:rPr lang="en-US" sz="1200" b="1" dirty="0" smtClean="0"/>
                        <a:t>; Blue Book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(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12-Jul-2016: forward interest and activities in Oct-2016</a:t>
                      </a:r>
                      <a:r>
                        <a:rPr lang="en-US" sz="1200" b="1" dirty="0" smtClean="0"/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sng" dirty="0" smtClean="0"/>
                        <a:t>Retitle: HDR WLAN Blue Book: AIT, Satellites,</a:t>
                      </a:r>
                      <a:r>
                        <a:rPr lang="en-US" sz="1200" b="1" u="sng" baseline="0" dirty="0" smtClean="0"/>
                        <a:t> Launchers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ym typeface="Wingdings"/>
                        </a:rPr>
                        <a:t> Move HDR-WLAN #2</a:t>
                      </a:r>
                      <a:r>
                        <a:rPr lang="en-US" sz="1200" b="1" baseline="0" dirty="0" smtClean="0">
                          <a:sym typeface="Wingdings"/>
                        </a:rPr>
                        <a:t> to draft project??? 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High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rgbClr val="000000"/>
                          </a:solidFill>
                        </a:rPr>
                        <a:t>FSA(P); DLR(P); </a:t>
                      </a:r>
                    </a:p>
                    <a:p>
                      <a:pPr algn="ctr"/>
                      <a:r>
                        <a:rPr lang="en-US" sz="1200" b="1" u="none" baseline="0" dirty="0" smtClean="0">
                          <a:solidFill>
                            <a:srgbClr val="000000"/>
                          </a:solidFill>
                        </a:rPr>
                        <a:t>JAXA(O/P); ESA (O/P); CSA(N), NASA(P)</a:t>
                      </a:r>
                      <a:endParaRPr lang="en-US" sz="1200" b="1" u="none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ESA, JAXA,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DLR (strong interest but not book lead),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FSA industry interest; more commercially aligned; discuss activities in Rome; no lead agency yet identified, NASA participant interest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8051" y="113906"/>
            <a:ext cx="766940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Approved Projects (</a:t>
            </a:r>
            <a:r>
              <a:rPr lang="en-US" sz="2400" dirty="0" smtClean="0"/>
              <a:t>18-Oct-2016</a:t>
            </a:r>
            <a:r>
              <a:rPr lang="en-US" sz="2400" b="1" dirty="0" smtClean="0"/>
              <a:t>):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8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</a:t>
            </a: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19-Oct-2016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45574" y="3448291"/>
            <a:ext cx="7295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b="1" dirty="0" smtClean="0">
                <a:solidFill>
                  <a:srgbClr val="FF0000"/>
                </a:solidFill>
              </a:rPr>
              <a:t>reen Book (leads to BB) for HDR WLAN#2 (vehicle) architecture?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Focus on getting wireless into vehicles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Non-human, robotic missions applicability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FSA#1, JAXA#1, DLR#1, ESA#2, NASA#2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MB for LDR / </a:t>
            </a:r>
            <a:r>
              <a:rPr lang="en-US" b="1" dirty="0" err="1" smtClean="0"/>
              <a:t>IoT</a:t>
            </a:r>
            <a:r>
              <a:rPr lang="en-US" b="1" dirty="0" smtClean="0"/>
              <a:t> communications?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ESA#1, NASA#1, CSA#1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RFID Sensing GB/MB/BB?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NASA#1, CSA-Stephen#2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current GB to include new material on HDR architecture?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Update / evolve RFID Tag-Encoding to be GS1/ISO compliant?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Don’t do any new book yet – wait 6 months after gathering </a:t>
            </a:r>
            <a:r>
              <a:rPr lang="en-US" b="1" dirty="0" smtClean="0"/>
              <a:t>info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5574" y="714906"/>
            <a:ext cx="7482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months: Finish RFID Tag-Encoding Blue Book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/>
              <a:t>Next 6 months is an </a:t>
            </a:r>
            <a:r>
              <a:rPr lang="en-US" b="1" u="sng" dirty="0" smtClean="0"/>
              <a:t>information-gathering period</a:t>
            </a:r>
            <a:r>
              <a:rPr lang="en-US" b="1" dirty="0" smtClean="0"/>
              <a:t>: Discuss internal agency priorities for future activities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Every WWG member discusses internal-agency priorities that would </a:t>
            </a:r>
            <a:r>
              <a:rPr lang="en-US" b="1" u="sng" dirty="0" smtClean="0"/>
              <a:t>be supported</a:t>
            </a:r>
            <a:r>
              <a:rPr lang="en-US" b="1" dirty="0" smtClean="0"/>
              <a:t> within the WWG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b="1" dirty="0" smtClean="0"/>
              <a:t>Need to produce a specific CCSDS output: GB/MB/BB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>
                <a:solidFill>
                  <a:srgbClr val="FF0000"/>
                </a:solidFill>
                <a:sym typeface="Wingdings"/>
              </a:rPr>
              <a:t>What do our sponsors want us to do? </a:t>
            </a:r>
            <a:endParaRPr lang="en-US" b="1" dirty="0" smtClean="0">
              <a:solidFill>
                <a:srgbClr val="FF0000"/>
              </a:solidFill>
              <a:sym typeface="Wingdings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What activities are agencies willing to lead?</a:t>
            </a:r>
          </a:p>
          <a:p>
            <a:pPr marL="342900" indent="-34290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sym typeface="Wingdings"/>
              </a:rPr>
              <a:t>Have a set of proposals in 6 months for potential activities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9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6715" y="2622495"/>
            <a:ext cx="75657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SOIS-WIR: Wireless</a:t>
            </a:r>
          </a:p>
          <a:p>
            <a:r>
              <a:rPr lang="en-US" sz="4000" dirty="0" smtClean="0"/>
              <a:t>Working Group Report</a:t>
            </a:r>
          </a:p>
          <a:p>
            <a:endParaRPr lang="en-US" sz="2800" dirty="0"/>
          </a:p>
          <a:p>
            <a:r>
              <a:rPr lang="en-US" sz="1400" b="0" dirty="0" smtClean="0"/>
              <a:t>Kevin Gifford    (WG Chair)</a:t>
            </a:r>
          </a:p>
          <a:p>
            <a:r>
              <a:rPr lang="en-US" sz="1400" b="0" dirty="0" err="1" smtClean="0"/>
              <a:t>Yuriy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Sheynin</a:t>
            </a:r>
            <a:r>
              <a:rPr lang="en-US" sz="1400" b="0" dirty="0" smtClean="0"/>
              <a:t>  (WG Deputy Chair)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92690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/>
          </p:cNvSpPr>
          <p:nvPr/>
        </p:nvSpPr>
        <p:spPr bwMode="auto">
          <a:xfrm>
            <a:off x="287224" y="548624"/>
            <a:ext cx="8739756" cy="357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Goals for this meeting cycle</a:t>
            </a:r>
            <a:r>
              <a:rPr lang="en-US" sz="1300" b="0" dirty="0" smtClean="0"/>
              <a:t>: 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Complete 881.1-1-R-1 RFID Tag Encoding Blue Book and submit for publication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Determine agency interest and resources for any future normative books to be initiated</a:t>
            </a:r>
            <a:endParaRPr lang="en-US" sz="1300" b="0" dirty="0" smtClean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lnSpc>
                <a:spcPct val="120000"/>
              </a:lnSpc>
              <a:spcBef>
                <a:spcPts val="0"/>
              </a:spcBef>
              <a:buSzPct val="95000"/>
              <a:buFont typeface="ArialMT" charset="0"/>
              <a:buChar char="•"/>
            </a:pPr>
            <a:endParaRPr lang="en-US" sz="1100" b="0" dirty="0" smtClean="0"/>
          </a:p>
          <a:p>
            <a:pPr>
              <a:lnSpc>
                <a:spcPct val="120000"/>
              </a:lnSpc>
              <a:spcBef>
                <a:spcPts val="0"/>
              </a:spcBef>
              <a:buSzPct val="95000"/>
            </a:pPr>
            <a:r>
              <a:rPr lang="en-US" sz="1300" dirty="0" smtClean="0"/>
              <a:t>Working </a:t>
            </a:r>
            <a:r>
              <a:rPr lang="en-US" sz="1300" dirty="0"/>
              <a:t>Group </a:t>
            </a:r>
            <a:r>
              <a:rPr lang="en-US" sz="1300" dirty="0" smtClean="0"/>
              <a:t>Status</a:t>
            </a:r>
            <a:r>
              <a:rPr lang="en-US" sz="1300" b="0" dirty="0" smtClean="0"/>
              <a:t>:</a:t>
            </a:r>
            <a:endParaRPr lang="en-US" sz="1300" b="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881.1-1-R-1 RFID Tag Encoding Interoperability Testing </a:t>
            </a:r>
            <a:r>
              <a:rPr lang="en-US" sz="1300" b="0" dirty="0" smtClean="0"/>
              <a:t>COMPLETE, PICS COMPLETE; Request SOIS AD to submit Area Resolution to CCSDS Secretariat for publication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Identified Orange Book pertaining to Exploration wireless network communications mission support as proposed new project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Problems and Issues</a:t>
            </a:r>
            <a:r>
              <a:rPr lang="en-US" sz="1300" b="0" dirty="0" smtClean="0"/>
              <a:t>:</a:t>
            </a:r>
            <a:endParaRPr lang="en-US" sz="1300" b="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Unable to come to consensus for any new Blue Book project; Need participation from non-NASA agencies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Planning</a:t>
            </a:r>
            <a:r>
              <a:rPr lang="en-US" sz="1300" b="0" dirty="0"/>
              <a:t>: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Add new Wireless WG project to Exploration wireless; propose document to be an Orange Book led by NASA; set stage for other agencies to participate as desired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sp>
        <p:nvSpPr>
          <p:cNvPr id="6147" name="AutoShape 3"/>
          <p:cNvSpPr>
            <a:spLocks/>
          </p:cNvSpPr>
          <p:nvPr/>
        </p:nvSpPr>
        <p:spPr bwMode="auto">
          <a:xfrm>
            <a:off x="885120" y="49360"/>
            <a:ext cx="706652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400" b="1" dirty="0" smtClean="0"/>
              <a:t>SOIS-WIR Executive Summary 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54443" y="47181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AutoShape 2"/>
          <p:cNvSpPr>
            <a:spLocks/>
          </p:cNvSpPr>
          <p:nvPr/>
        </p:nvSpPr>
        <p:spPr bwMode="auto">
          <a:xfrm>
            <a:off x="427543" y="5341940"/>
            <a:ext cx="8215388" cy="122896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/>
              <a:t>Interaction with other WGs</a:t>
            </a:r>
          </a:p>
          <a:p>
            <a:pPr marL="400050" lvl="1" indent="-22225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1300" b="0" dirty="0" smtClean="0"/>
              <a:t> Met with SIS-MIA to discuss video streaming over wireless data links requirements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 smtClean="0"/>
              <a:t>Resolutions</a:t>
            </a:r>
            <a:endParaRPr lang="en-US" sz="130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Request SOIS AD to submit Area Resolution to CCSDS Secretariat for publication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79419" y="4484227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382216"/>
                <a:gridCol w="1574605"/>
                <a:gridCol w="115215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Status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Start and / or Target Publication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Data Rate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Start: Immediately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Experimental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Orange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Book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106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(12-May-2017)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52023" y="3083355"/>
            <a:ext cx="7482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u="sng" dirty="0" smtClean="0"/>
              <a:t>DEFINITION</a:t>
            </a:r>
            <a:r>
              <a:rPr lang="en-US" b="0" dirty="0" smtClean="0"/>
              <a:t>: CCSDS </a:t>
            </a:r>
            <a:r>
              <a:rPr lang="en-US" b="0" dirty="0"/>
              <a:t>Experimental Specification (</a:t>
            </a:r>
            <a:r>
              <a:rPr lang="en-US" b="0" dirty="0">
                <a:solidFill>
                  <a:srgbClr val="FF9900"/>
                </a:solidFill>
              </a:rPr>
              <a:t>Orange Books</a:t>
            </a:r>
            <a:r>
              <a:rPr lang="en-US" b="0" dirty="0"/>
              <a:t>) indicates that it is part of a research or development effort based on prospective requirements, and as such it is not considered a Standards Track document.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Recommendations are intended to demonstrate technical feasibility in anticipation of a 'hard' requirement that has not yet emerged.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work may be rapidly transferred onto the Standards Track should a hard requirement emerge in the future.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2033" y="933040"/>
            <a:ext cx="72836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0" dirty="0" smtClean="0"/>
              <a:t>The WG discussed various paths forward including “dormancy”;  After consultation with the NASA CMC representative and CESG Chairman it was decided production of an Orange Book was the preferred alternative.  NASA has a very strong interest to continue Exploration wireless research, development, and standardization – this work will be captured in the proposed Orange Book.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500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/>
          </p:cNvSpPr>
          <p:nvPr/>
        </p:nvSpPr>
        <p:spPr bwMode="auto">
          <a:xfrm>
            <a:off x="0" y="126170"/>
            <a:ext cx="9168658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Resource Issues for Approved Projects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1070" y="1082025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567895"/>
                <a:gridCol w="722366"/>
                <a:gridCol w="181871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  <a:latin typeface="+mn-lt"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Start and / or Target Publication Date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Missing Resources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Exploration 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willing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resource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effort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97686" y="2428876"/>
            <a:ext cx="4893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Update CWE: Add WWG Orange </a:t>
            </a:r>
            <a:r>
              <a:rPr lang="en-US" smtClean="0"/>
              <a:t>Book project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Coordinate SANA registry 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61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</a:pPr>
            <a:endParaRPr lang="en-GB" sz="2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577880" y="126170"/>
            <a:ext cx="760419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Upcoming New Work Items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731501" y="1035120"/>
            <a:ext cx="7757810" cy="550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lvl="1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b="0" dirty="0" smtClean="0"/>
              <a:t>New </a:t>
            </a:r>
            <a:r>
              <a:rPr lang="en-US" sz="1300" b="0" dirty="0"/>
              <a:t>Wireless WG project to support </a:t>
            </a:r>
            <a:r>
              <a:rPr lang="en-US" sz="1300" b="0" dirty="0" smtClean="0"/>
              <a:t>Exploration wireless </a:t>
            </a:r>
            <a:r>
              <a:rPr lang="en-US" sz="1300" b="0" dirty="0"/>
              <a:t>networking applications; propose document to be an Orange Book led by NASA; set stage for other agencies to participate as desired</a:t>
            </a:r>
          </a:p>
        </p:txBody>
      </p:sp>
    </p:spTree>
    <p:extLst>
      <p:ext uri="{BB962C8B-B14F-4D97-AF65-F5344CB8AC3E}">
        <p14:creationId xmlns:p14="http://schemas.microsoft.com/office/powerpoint/2010/main" val="10122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1800" y="97595"/>
            <a:ext cx="8631329" cy="512001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</a:t>
            </a:r>
            <a:r>
              <a:rPr lang="en-US" sz="2800" b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Candidate Projects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30033"/>
              </p:ext>
            </p:extLst>
          </p:nvPr>
        </p:nvGraphicFramePr>
        <p:xfrm>
          <a:off x="594609" y="946805"/>
          <a:ext cx="7939791" cy="482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  <a:gridCol w="988258"/>
                <a:gridCol w="776140"/>
              </a:tblGrid>
              <a:tr h="9802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HDR WLAN #1 BB</a:t>
                      </a:r>
                    </a:p>
                    <a:p>
                      <a:pPr algn="ctr"/>
                      <a:r>
                        <a:rPr lang="en-US" sz="1000" dirty="0" smtClean="0"/>
                        <a:t>(vehicle,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ISS as testbed)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 #2 BB</a:t>
                      </a:r>
                    </a:p>
                    <a:p>
                      <a:pPr algn="ctr"/>
                      <a:r>
                        <a:rPr lang="en-US" sz="1000" dirty="0" smtClean="0"/>
                        <a:t>(launchers, satellites)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</a:t>
                      </a:r>
                    </a:p>
                    <a:p>
                      <a:pPr algn="ctr"/>
                      <a:r>
                        <a:rPr lang="en-US" sz="1800" dirty="0" smtClean="0"/>
                        <a:t>#3 BB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000" dirty="0" smtClean="0"/>
                        <a:t>(HD Video Cameras)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RFID </a:t>
                      </a:r>
                      <a:r>
                        <a:rPr lang="en-US" sz="1400" dirty="0" smtClean="0"/>
                        <a:t>sensing</a:t>
                      </a:r>
                    </a:p>
                    <a:p>
                      <a:pPr algn="ctr"/>
                      <a:r>
                        <a:rPr lang="en-US" sz="1800" dirty="0" smtClean="0"/>
                        <a:t>MB/BB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Update</a:t>
                      </a:r>
                      <a:r>
                        <a:rPr lang="en-US" dirty="0" smtClean="0"/>
                        <a:t> GB </a:t>
                      </a:r>
                      <a:r>
                        <a:rPr lang="en-US" sz="1000" dirty="0" smtClean="0"/>
                        <a:t>for</a:t>
                      </a:r>
                      <a:r>
                        <a:rPr lang="en-US" dirty="0" smtClean="0"/>
                        <a:t> HDR </a:t>
                      </a:r>
                      <a:r>
                        <a:rPr lang="en-US" sz="1000" dirty="0" smtClean="0"/>
                        <a:t>architecture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EPC RFID </a:t>
                      </a:r>
                      <a:r>
                        <a:rPr lang="en-US" sz="1200" dirty="0" smtClean="0"/>
                        <a:t>Tag-Encoding</a:t>
                      </a:r>
                    </a:p>
                    <a:p>
                      <a:pPr algn="ctr"/>
                      <a:r>
                        <a:rPr lang="en-US" sz="1800" dirty="0" smtClean="0"/>
                        <a:t>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RFID</a:t>
                      </a:r>
                      <a:r>
                        <a:rPr lang="en-US" sz="1200" dirty="0" smtClean="0"/>
                        <a:t> Inventory Manage-</a:t>
                      </a:r>
                      <a:r>
                        <a:rPr lang="en-US" sz="1200" dirty="0" err="1" smtClean="0"/>
                        <a:t>ment</a:t>
                      </a:r>
                      <a:r>
                        <a:rPr lang="en-US" sz="1200" baseline="0" dirty="0" smtClean="0"/>
                        <a:t> Systems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GB/MB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Update </a:t>
                      </a:r>
                    </a:p>
                    <a:p>
                      <a:pPr algn="ctr"/>
                      <a:r>
                        <a:rPr lang="en-US" sz="1800" dirty="0" smtClean="0"/>
                        <a:t>MB</a:t>
                      </a:r>
                      <a:r>
                        <a:rPr lang="en-US" sz="1200" dirty="0" smtClean="0"/>
                        <a:t> for </a:t>
                      </a:r>
                      <a:r>
                        <a:rPr lang="en-US" sz="2000" dirty="0" smtClean="0"/>
                        <a:t>LDR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err="1" smtClean="0"/>
                        <a:t>IoT</a:t>
                      </a:r>
                      <a:endParaRPr lang="en-US" sz="2000" dirty="0" smtClean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CSA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DLR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ESA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lead on any 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FSA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JAXA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NASA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P/L?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04711" y="6106190"/>
            <a:ext cx="654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Agency </a:t>
            </a:r>
            <a:r>
              <a:rPr lang="en-US" b="1" dirty="0" smtClean="0"/>
              <a:t>Resources: (</a:t>
            </a:r>
            <a:r>
              <a:rPr lang="en-US" b="1" dirty="0"/>
              <a:t>N)one, (O)</a:t>
            </a:r>
            <a:r>
              <a:rPr lang="en-US" b="1" dirty="0" err="1"/>
              <a:t>bserver</a:t>
            </a:r>
            <a:r>
              <a:rPr lang="en-US" b="1" dirty="0"/>
              <a:t>, (P)</a:t>
            </a:r>
            <a:r>
              <a:rPr lang="en-US" b="1" dirty="0" err="1"/>
              <a:t>articipant</a:t>
            </a:r>
            <a:r>
              <a:rPr lang="en-US" b="1" dirty="0"/>
              <a:t>; </a:t>
            </a:r>
            <a:r>
              <a:rPr lang="en-US" b="1" dirty="0" smtClean="0"/>
              <a:t>(L)</a:t>
            </a:r>
            <a:r>
              <a:rPr lang="en-US" b="1" dirty="0" err="1" smtClean="0"/>
              <a:t>ead</a:t>
            </a:r>
            <a:r>
              <a:rPr lang="en-US" b="1" dirty="0" smtClean="0"/>
              <a:t>, (T)BD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6493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508" y="836151"/>
            <a:ext cx="7881407" cy="4178762"/>
          </a:xfrm>
        </p:spPr>
        <p:txBody>
          <a:bodyPr>
            <a:normAutofit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NASA leading Orange Book effort with CU Boulder </a:t>
            </a:r>
            <a:r>
              <a:rPr lang="en-US" sz="2000" dirty="0" err="1" smtClean="0">
                <a:solidFill>
                  <a:schemeClr val="tx1"/>
                </a:solidFill>
              </a:rPr>
              <a:t>ExWC</a:t>
            </a:r>
            <a:r>
              <a:rPr lang="en-US" sz="2000" dirty="0" smtClean="0">
                <a:solidFill>
                  <a:schemeClr val="tx1"/>
                </a:solidFill>
              </a:rPr>
              <a:t> activity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Activities and Schedule discussions in August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Could have substantial partnered activities with Public Safety Deployable Systems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Potential to partner/collaborate with Stephen Braham, SFU  </a:t>
            </a:r>
          </a:p>
          <a:p>
            <a:pPr marL="800100" lvl="1" indent="-342900" algn="l">
              <a:buFont typeface="Arial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Group discussion to determine if the WWG will meet in The Hague for the Fall CCSDS Meetings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7456" y="94804"/>
            <a:ext cx="41233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WWG </a:t>
            </a:r>
            <a:r>
              <a:rPr lang="en-US" sz="2400" b="1" smtClean="0"/>
              <a:t>Forward Planning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12508" y="56631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7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85750" y="126170"/>
            <a:ext cx="8622506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UPDATE: Summary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of current Agency interests (DRAFT)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5750" y="622267"/>
            <a:ext cx="8351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u="sng" smtClean="0"/>
              <a:t>CSA </a:t>
            </a:r>
            <a:r>
              <a:rPr lang="en-US" sz="1600" u="sng" dirty="0" smtClean="0"/>
              <a:t>(Hany)</a:t>
            </a:r>
            <a:r>
              <a:rPr lang="en-US" sz="1600" b="1" dirty="0" smtClean="0"/>
              <a:t>:</a:t>
            </a:r>
            <a:r>
              <a:rPr lang="en-US" sz="1600" u="sng" dirty="0" smtClean="0"/>
              <a:t> </a:t>
            </a:r>
          </a:p>
          <a:p>
            <a:pPr lvl="1"/>
            <a:r>
              <a:rPr lang="en-US" sz="1600" dirty="0" smtClean="0"/>
              <a:t>RFID Sensing</a:t>
            </a:r>
          </a:p>
          <a:p>
            <a:pPr lvl="1"/>
            <a:r>
              <a:rPr lang="en-US" sz="1600" dirty="0" smtClean="0"/>
              <a:t>RFID-based Inventory Management Systems</a:t>
            </a:r>
          </a:p>
          <a:p>
            <a:pPr lvl="1"/>
            <a:r>
              <a:rPr lang="en-US" sz="1600" dirty="0" smtClean="0"/>
              <a:t>HDR WLAN activities?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DLR? </a:t>
            </a:r>
            <a:r>
              <a:rPr lang="en-US" sz="1600" u="sng" dirty="0"/>
              <a:t>(Martin?)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HDR WLAN for AIT, Launchers, Satellites?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ESA (Dirk)</a:t>
            </a:r>
            <a:r>
              <a:rPr lang="en-US" sz="1600" dirty="0" smtClean="0"/>
              <a:t>: </a:t>
            </a:r>
          </a:p>
          <a:p>
            <a:pPr lvl="1"/>
            <a:r>
              <a:rPr lang="en-US" sz="1600" dirty="0" smtClean="0"/>
              <a:t>HDR WLAN for HD cameras (payload emphasis/support)</a:t>
            </a:r>
          </a:p>
          <a:p>
            <a:pPr lvl="1"/>
            <a:r>
              <a:rPr lang="en-US" sz="1600" dirty="0" smtClean="0"/>
              <a:t>ESA will not lead any WWG project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/>
              <a:t>FSA (</a:t>
            </a:r>
            <a:r>
              <a:rPr lang="en-US" sz="1600" u="sng" dirty="0" err="1"/>
              <a:t>Yuriy</a:t>
            </a:r>
            <a:r>
              <a:rPr lang="en-US" sz="1600" u="sng" dirty="0"/>
              <a:t>?)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RFID-based Inventory Management </a:t>
            </a:r>
            <a:r>
              <a:rPr lang="en-US" sz="1600" dirty="0" smtClean="0"/>
              <a:t>Systems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u="sng" dirty="0"/>
              <a:t>JAXA (</a:t>
            </a:r>
            <a:r>
              <a:rPr lang="en-US" sz="1600" u="sng" dirty="0" err="1"/>
              <a:t>Makato</a:t>
            </a:r>
            <a:r>
              <a:rPr lang="en-US" sz="1600" u="sng" dirty="0"/>
              <a:t>-san)</a:t>
            </a:r>
            <a:r>
              <a:rPr lang="en-US" sz="1600" dirty="0"/>
              <a:t>: </a:t>
            </a:r>
          </a:p>
          <a:p>
            <a:pPr lvl="1"/>
            <a:r>
              <a:rPr lang="en-US" sz="1600" dirty="0"/>
              <a:t>HDR WLAN for AIT, Launchers, Satellites?</a:t>
            </a:r>
          </a:p>
          <a:p>
            <a:pPr lvl="1"/>
            <a:r>
              <a:rPr lang="en-US" sz="1600" dirty="0"/>
              <a:t>ISS EVA activities?</a:t>
            </a:r>
          </a:p>
          <a:p>
            <a:pPr lvl="1"/>
            <a:r>
              <a:rPr lang="en-US" sz="1600" dirty="0"/>
              <a:t>Sensor networking? </a:t>
            </a:r>
          </a:p>
          <a:p>
            <a:pPr lvl="1"/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u="sng" dirty="0" smtClean="0"/>
              <a:t>NASA (Ray)</a:t>
            </a:r>
            <a:r>
              <a:rPr lang="en-US" sz="1600" dirty="0" smtClean="0"/>
              <a:t>:  </a:t>
            </a:r>
          </a:p>
          <a:p>
            <a:pPr lvl="1"/>
            <a:r>
              <a:rPr lang="en-US" sz="1600" dirty="0" smtClean="0"/>
              <a:t>RFID Sensing</a:t>
            </a:r>
          </a:p>
          <a:p>
            <a:pPr lvl="1"/>
            <a:r>
              <a:rPr lang="en-US" sz="1600" dirty="0" smtClean="0"/>
              <a:t>HDR WLAN for HD Cameras</a:t>
            </a:r>
          </a:p>
          <a:p>
            <a:pPr lvl="1"/>
            <a:r>
              <a:rPr lang="en-US" sz="1600" dirty="0" smtClean="0"/>
              <a:t>RFID Systems GS1 encoding alignment (set basis for RFID Inventory Management Systems) </a:t>
            </a:r>
          </a:p>
        </p:txBody>
      </p:sp>
    </p:spTree>
    <p:extLst>
      <p:ext uri="{BB962C8B-B14F-4D97-AF65-F5344CB8AC3E}">
        <p14:creationId xmlns:p14="http://schemas.microsoft.com/office/powerpoint/2010/main" val="195667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A70172-350E-4290-BDE0-8C550315B9FC}"/>
</file>

<file path=customXml/itemProps2.xml><?xml version="1.0" encoding="utf-8"?>
<ds:datastoreItem xmlns:ds="http://schemas.openxmlformats.org/officeDocument/2006/customXml" ds:itemID="{08EC8987-BAA3-4249-AA4F-51245C0AC045}"/>
</file>

<file path=customXml/itemProps3.xml><?xml version="1.0" encoding="utf-8"?>
<ds:datastoreItem xmlns:ds="http://schemas.openxmlformats.org/officeDocument/2006/customXml" ds:itemID="{3F18A616-9426-450A-8F9B-6447DFD25C2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96634</TotalTime>
  <Words>1116</Words>
  <Application>Microsoft Macintosh PowerPoint</Application>
  <PresentationFormat>On-screen Show (4:3)</PresentationFormat>
  <Paragraphs>219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ArialMT</vt:lpstr>
      <vt:lpstr>Calibri</vt:lpstr>
      <vt:lpstr>Times New Roman</vt:lpstr>
      <vt:lpstr>Wingdings</vt:lpstr>
      <vt:lpstr>Arial</vt:lpstr>
      <vt:lpstr>1_Office Theme</vt:lpstr>
      <vt:lpstr>Wireless WG Monthly Teleconference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K Gifford</cp:lastModifiedBy>
  <cp:revision>2188</cp:revision>
  <cp:lastPrinted>2017-04-03T20:42:29Z</cp:lastPrinted>
  <dcterms:created xsi:type="dcterms:W3CDTF">2012-03-12T15:30:31Z</dcterms:created>
  <dcterms:modified xsi:type="dcterms:W3CDTF">2017-09-05T01:40:07Z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