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443" r:id="rId2"/>
    <p:sldId id="462" r:id="rId3"/>
    <p:sldId id="463" r:id="rId4"/>
    <p:sldId id="464" r:id="rId5"/>
    <p:sldId id="465" r:id="rId6"/>
    <p:sldId id="466" r:id="rId7"/>
    <p:sldId id="467" r:id="rId8"/>
    <p:sldId id="455" r:id="rId9"/>
    <p:sldId id="460" r:id="rId10"/>
    <p:sldId id="457" r:id="rId11"/>
    <p:sldId id="385" r:id="rId12"/>
    <p:sldId id="461" r:id="rId13"/>
    <p:sldId id="445" r:id="rId14"/>
    <p:sldId id="423" r:id="rId15"/>
    <p:sldId id="45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9" autoAdjust="0"/>
    <p:restoredTop sz="89294" autoAdjust="0"/>
  </p:normalViewPr>
  <p:slideViewPr>
    <p:cSldViewPr snapToGrid="0" snapToObjects="1">
      <p:cViewPr>
        <p:scale>
          <a:sx n="179" d="100"/>
          <a:sy n="179" d="100"/>
        </p:scale>
        <p:origin x="-184" y="-1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5" Type="http://schemas.openxmlformats.org/officeDocument/2006/relationships/customXml" Target="../customXml/item3.xml"/><Relationship Id="rId20" Type="http://schemas.openxmlformats.org/officeDocument/2006/relationships/viewProps" Target="view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2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9" Type="http://schemas.openxmlformats.org/officeDocument/2006/relationships/slide" Target="slides/slide8.xml"/><Relationship Id="rId22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33E6-F7CD-CE42-B23B-07697105996E}" type="datetimeFigureOut">
              <a:rPr lang="en-US" smtClean="0"/>
              <a:t>8/8/17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6BBB-74BC-414D-8284-5955005D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0E9BA-BBD3-C242-B0E7-AAD85FC88D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53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633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A20E5-F05F-4030-BF21-E6BD2D95491B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3726338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47B8339B-1697-4EB3-9E70-F7572366E1F3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2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39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64DCABF5-01F9-46B7-AD67-6E8C2EC3CE4F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2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4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2634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3726342" name="Slide Number Placeholder 3"/>
          <p:cNvSpPr txBox="1">
            <a:spLocks noGrp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2D7B4481-FBC8-4B8A-90A3-E0CB9E5429A2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2</a:t>
            </a:fld>
            <a:endParaRPr lang="en-US" sz="1000" b="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4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baseline="0" dirty="0" smtClean="0"/>
              <a:t>JAXA is interested, resources being identified.  Possible issues getting resources allocated / schedule.</a:t>
            </a:r>
          </a:p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CAF83B-30F1-4420-86A9-ACD9B25FD0A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37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8385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spcBef>
                <a:spcPct val="0"/>
              </a:spcBef>
              <a:spcAft>
                <a:spcPct val="0"/>
              </a:spcAft>
            </a:pPr>
            <a:fld id="{3D28D1BD-6424-4634-8D1B-3F3BC8F44A91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6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C9A7A0CB-4387-47F3-889C-456AEC870283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6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7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9DA4769A-70BA-4D8A-AD02-25264FC2395F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6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4688" y="808038"/>
            <a:ext cx="5389562" cy="4043362"/>
          </a:xfrm>
          <a:ln/>
        </p:spPr>
      </p:sp>
      <p:sp>
        <p:nvSpPr>
          <p:cNvPr id="3728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800" y="5120720"/>
            <a:ext cx="4942282" cy="4851582"/>
          </a:xfrm>
          <a:noFill/>
          <a:ln/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9733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kumimoji="1" lang="en-US" altLang="ja-JP" b="0" i="0" dirty="0" smtClean="0">
                <a:solidFill>
                  <a:srgbClr val="FF0000"/>
                </a:solidFill>
              </a:rPr>
              <a:t>Planning</a:t>
            </a: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 Notes 11-Mar-2013: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Discuss SABL Project Plan with Shea and Louis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Coordinate dates for RSA 2FA TIM at HOSC (Shea, Jim, Shankini); cost share this trip with BioServe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Determine timeline on DTN2 Simulator – coordinate HOSC DTN2 G/W testing, test plan, with the HOSC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Will need to plan Automation support for additional BioServe SABL tasks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Have an IDSCam close-out sprint; can transition to SABL early as necessary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HOSC RSA 2FA meeting this week and </a:t>
            </a:r>
            <a:r>
              <a:rPr kumimoji="1" lang="en-US" altLang="ja-JP" b="0" i="0" baseline="0" smtClean="0">
                <a:solidFill>
                  <a:srgbClr val="FF0000"/>
                </a:solidFill>
              </a:rPr>
              <a:t>travel coordination</a:t>
            </a:r>
            <a:endParaRPr kumimoji="1" lang="en-US" altLang="ja-JP" b="0" i="0" baseline="0" dirty="0" smtClean="0">
              <a:solidFill>
                <a:srgbClr val="FF0000"/>
              </a:solidFill>
            </a:endParaRP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kumimoji="1" lang="en-US" altLang="ja-JP" b="1" i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kumimoji="1" lang="en-US" altLang="ja-JP" dirty="0" smtClean="0"/>
              <a:t> </a:t>
            </a:r>
            <a:endParaRPr kumimoji="1" lang="en-US" altLang="ja-JP" b="1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ja-JP" b="1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A284C-7F7E-42F7-B471-4AD203D06F1A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ja-JP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6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00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8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58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92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84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4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05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56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9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93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8/8/17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090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16700"/>
            <a:ext cx="9144000" cy="2417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square" lIns="101880" tIns="51120" rIns="101880" bIns="51120">
            <a:spAutoFit/>
          </a:bodyPr>
          <a:lstStyle/>
          <a:p>
            <a:pPr algn="r">
              <a:buClr>
                <a:srgbClr val="FFFFFF"/>
              </a:buClr>
              <a:buFont typeface="Arial" pitchFamily="2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CCSDS SOIS Wireless Working Group (WWG)                                                                                                                         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08-Aug-2017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WWG Monthly Meeting</a:t>
            </a:r>
            <a:endParaRPr lang="en-US" sz="900" dirty="0">
              <a:solidFill>
                <a:srgbClr val="FFFFFF"/>
              </a:solidFill>
              <a:latin typeface="Arial" pitchFamily="26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8500531" y="6292328"/>
            <a:ext cx="60113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186DB690-8815-B54C-94DC-FE17AE6E8072}" type="slidenum">
              <a:rPr lang="en-US" sz="1400">
                <a:solidFill>
                  <a:srgbClr val="000090"/>
                </a:solidFill>
                <a:latin typeface="Calibri"/>
              </a:rPr>
              <a:pPr algn="r"/>
              <a:t>‹#›</a:t>
            </a:fld>
            <a:endParaRPr lang="en-US" sz="1400" dirty="0">
              <a:solidFill>
                <a:srgbClr val="00009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284" y="547158"/>
            <a:ext cx="7459133" cy="1470025"/>
          </a:xfrm>
        </p:spPr>
        <p:txBody>
          <a:bodyPr/>
          <a:lstStyle/>
          <a:p>
            <a:r>
              <a:rPr lang="en-US" b="1" dirty="0" smtClean="0"/>
              <a:t>Wireless WG</a:t>
            </a:r>
            <a:br>
              <a:rPr lang="en-US" b="1" dirty="0" smtClean="0"/>
            </a:br>
            <a:r>
              <a:rPr lang="en-US" b="1" dirty="0" smtClean="0"/>
              <a:t>Monthly Teleconference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450" y="2087846"/>
            <a:ext cx="6400800" cy="770467"/>
          </a:xfrm>
        </p:spPr>
        <p:txBody>
          <a:bodyPr>
            <a:normAutofit/>
          </a:bodyPr>
          <a:lstStyle/>
          <a:p>
            <a:r>
              <a:rPr lang="en-US" b="1" dirty="0" smtClean="0"/>
              <a:t>08-Aug-2017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59906" y="3429039"/>
            <a:ext cx="5957887" cy="277173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</a:rPr>
              <a:t>Primary Topics:</a:t>
            </a:r>
            <a:endParaRPr 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Recap of 2017 CCSDS WWG Spring Meetings</a:t>
            </a: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RFID Tag-Encoding officially in Secretariat work queue </a:t>
            </a: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Forward activities for the WWG</a:t>
            </a: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Fall CCSDS Meetings at The Hague, Netherlands, 06-09 November 2017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RFID Interoperability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Straight Connector 143"/>
          <p:cNvCxnSpPr/>
          <p:nvPr/>
        </p:nvCxnSpPr>
        <p:spPr>
          <a:xfrm>
            <a:off x="5306658" y="1724188"/>
            <a:ext cx="0" cy="39996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4157293" y="1689934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2609603" y="1712447"/>
            <a:ext cx="0" cy="40441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707579" y="1722457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7211886" y="1657536"/>
            <a:ext cx="1" cy="406403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334118" y="2904094"/>
            <a:ext cx="8426655" cy="1463079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311232" y="4700332"/>
            <a:ext cx="8442077" cy="1021791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cxnSp>
        <p:nvCxnSpPr>
          <p:cNvPr id="206" name="Straight Connector 205"/>
          <p:cNvCxnSpPr/>
          <p:nvPr/>
        </p:nvCxnSpPr>
        <p:spPr>
          <a:xfrm flipV="1">
            <a:off x="307133" y="5717695"/>
            <a:ext cx="8446176" cy="36273"/>
          </a:xfrm>
          <a:prstGeom prst="line">
            <a:avLst/>
          </a:prstGeom>
          <a:ln w="57150" cmpd="sng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544183" y="1743644"/>
            <a:ext cx="0" cy="397405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930140" y="1722457"/>
            <a:ext cx="0" cy="39996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690027" y="1722457"/>
            <a:ext cx="0" cy="40315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7206339" y="1740896"/>
            <a:ext cx="4099" cy="396628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590616" y="1709857"/>
            <a:ext cx="0" cy="40122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7986298" y="1730276"/>
            <a:ext cx="765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6085999" y="1638925"/>
            <a:ext cx="4710" cy="4083199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8092521" y="3423802"/>
            <a:ext cx="12043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i="1" dirty="0" smtClean="0">
                <a:latin typeface="Calibri" pitchFamily="34" charset="0"/>
              </a:rPr>
              <a:t>CMC Approval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(Fall 2017)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2992715" y="1716838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388233" y="1730276"/>
            <a:ext cx="0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453726" y="1724188"/>
            <a:ext cx="0" cy="399793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87643" y="134467"/>
            <a:ext cx="72569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RFID Tag-</a:t>
            </a:r>
            <a:r>
              <a:rPr lang="en-US" sz="2400" b="1" dirty="0" smtClean="0"/>
              <a:t>Encoding: Interoperability Test Plan Schedule</a:t>
            </a:r>
            <a:endParaRPr lang="en-US" sz="2400" b="1" dirty="0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1489001" y="1728702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1860609" y="1730276"/>
            <a:ext cx="0" cy="372857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2252518" y="1709857"/>
            <a:ext cx="0" cy="404411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324808" y="136065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Aug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cxnSp>
        <p:nvCxnSpPr>
          <p:cNvPr id="157" name="Straight Connector 156"/>
          <p:cNvCxnSpPr/>
          <p:nvPr/>
        </p:nvCxnSpPr>
        <p:spPr>
          <a:xfrm flipH="1">
            <a:off x="1078781" y="1709777"/>
            <a:ext cx="8467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29"/>
          <p:cNvSpPr txBox="1">
            <a:spLocks noChangeArrowheads="1"/>
          </p:cNvSpPr>
          <p:nvPr/>
        </p:nvSpPr>
        <p:spPr bwMode="auto">
          <a:xfrm>
            <a:off x="1685218" y="3548180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30-Nov-2016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15-Dec-2016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4" name="TextBox 29"/>
          <p:cNvSpPr txBox="1">
            <a:spLocks noChangeArrowheads="1"/>
          </p:cNvSpPr>
          <p:nvPr/>
        </p:nvSpPr>
        <p:spPr bwMode="auto">
          <a:xfrm>
            <a:off x="1469212" y="5919912"/>
            <a:ext cx="34381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Published deliverable date to SOIS Chair and the CESG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5" name="Diamond 84"/>
          <p:cNvSpPr>
            <a:spLocks noChangeArrowheads="1"/>
          </p:cNvSpPr>
          <p:nvPr/>
        </p:nvSpPr>
        <p:spPr bwMode="auto">
          <a:xfrm>
            <a:off x="1306173" y="625752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6" name="TextBox 29"/>
          <p:cNvSpPr txBox="1">
            <a:spLocks noChangeArrowheads="1"/>
          </p:cNvSpPr>
          <p:nvPr/>
        </p:nvSpPr>
        <p:spPr bwMode="auto">
          <a:xfrm>
            <a:off x="1479519" y="6217021"/>
            <a:ext cx="242625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Wireless WG internal working milestone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880848" y="5946526"/>
            <a:ext cx="813421" cy="188695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526049" y="6266064"/>
            <a:ext cx="159662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4" name="TextBox 29"/>
          <p:cNvSpPr txBox="1">
            <a:spLocks noChangeArrowheads="1"/>
          </p:cNvSpPr>
          <p:nvPr/>
        </p:nvSpPr>
        <p:spPr bwMode="auto">
          <a:xfrm>
            <a:off x="5706228" y="5905264"/>
            <a:ext cx="173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Wireless WG internal activity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3" name="TextBox 29"/>
          <p:cNvSpPr txBox="1">
            <a:spLocks noChangeArrowheads="1"/>
          </p:cNvSpPr>
          <p:nvPr/>
        </p:nvSpPr>
        <p:spPr bwMode="auto">
          <a:xfrm>
            <a:off x="5708814" y="6232127"/>
            <a:ext cx="173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b="1" dirty="0" smtClean="0">
                <a:latin typeface="Calibri" pitchFamily="34" charset="0"/>
              </a:rPr>
              <a:t>CCSDS Biannual Meeting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4" name="TextBox 29"/>
          <p:cNvSpPr txBox="1">
            <a:spLocks noChangeArrowheads="1"/>
          </p:cNvSpPr>
          <p:nvPr/>
        </p:nvSpPr>
        <p:spPr bwMode="auto">
          <a:xfrm>
            <a:off x="6243408" y="2408081"/>
            <a:ext cx="6432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i="1" dirty="0" smtClean="0">
                <a:latin typeface="Calibri" pitchFamily="34" charset="0"/>
              </a:rPr>
              <a:t>Current Date </a:t>
            </a:r>
            <a:r>
              <a:rPr lang="en-US" altLang="ja-JP" sz="1000" b="1" i="1" dirty="0" smtClean="0">
                <a:latin typeface="Calibri" pitchFamily="34" charset="0"/>
                <a:sym typeface="Wingdings"/>
              </a:rPr>
              <a:t></a:t>
            </a:r>
            <a:endParaRPr lang="en-US" altLang="ja-JP" sz="1000" b="1" i="1" dirty="0">
              <a:solidFill>
                <a:schemeClr val="hlink"/>
              </a:solidFill>
              <a:latin typeface="Calibri" pitchFamily="34" charset="0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311232" y="1689934"/>
            <a:ext cx="13576" cy="4064034"/>
          </a:xfrm>
          <a:prstGeom prst="line">
            <a:avLst/>
          </a:prstGeom>
          <a:ln w="12700" cmpd="sng">
            <a:solidFill>
              <a:srgbClr val="00009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8753310" y="1700236"/>
            <a:ext cx="0" cy="4023619"/>
          </a:xfrm>
          <a:prstGeom prst="line">
            <a:avLst/>
          </a:prstGeom>
          <a:ln w="12700" cmpd="sng">
            <a:solidFill>
              <a:srgbClr val="00009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Diamond 106"/>
          <p:cNvSpPr>
            <a:spLocks noChangeArrowheads="1"/>
          </p:cNvSpPr>
          <p:nvPr/>
        </p:nvSpPr>
        <p:spPr bwMode="auto">
          <a:xfrm>
            <a:off x="1303697" y="5963391"/>
            <a:ext cx="163039" cy="197231"/>
          </a:xfrm>
          <a:prstGeom prst="diamond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08" name="Diamond 107"/>
          <p:cNvSpPr>
            <a:spLocks noChangeArrowheads="1"/>
          </p:cNvSpPr>
          <p:nvPr/>
        </p:nvSpPr>
        <p:spPr bwMode="auto">
          <a:xfrm>
            <a:off x="8567432" y="3196552"/>
            <a:ext cx="163039" cy="197231"/>
          </a:xfrm>
          <a:prstGeom prst="diamond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614237" y="4700331"/>
            <a:ext cx="2316483" cy="390613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RFID Tag Object-ID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space design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302346" y="4700332"/>
            <a:ext cx="2267825" cy="399189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SANA Registry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Creation (Kevin/NASA)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296055" y="1795442"/>
            <a:ext cx="127005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157293" y="3136306"/>
            <a:ext cx="1149365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Prototype</a:t>
            </a: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software</a:t>
            </a:r>
            <a:endParaRPr kumimoji="0" lang="en-US" sz="1000" b="1" dirty="0" smtClean="0">
              <a:solidFill>
                <a:srgbClr val="000000"/>
              </a:solidFill>
            </a:endParaRPr>
          </a:p>
        </p:txBody>
      </p:sp>
      <p:sp>
        <p:nvSpPr>
          <p:cNvPr id="114" name="Diamond 113"/>
          <p:cNvSpPr>
            <a:spLocks noChangeArrowheads="1"/>
          </p:cNvSpPr>
          <p:nvPr/>
        </p:nvSpPr>
        <p:spPr bwMode="auto">
          <a:xfrm>
            <a:off x="4072954" y="3230467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493314" y="3088990"/>
            <a:ext cx="2290893" cy="474592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Test Plan Development;</a:t>
            </a: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Yellow Book composition:</a:t>
            </a:r>
          </a:p>
          <a:p>
            <a:pPr algn="ctr"/>
            <a:r>
              <a:rPr kumimoji="0" lang="en-US" sz="1000" b="1" dirty="0" smtClean="0">
                <a:solidFill>
                  <a:srgbClr val="FF0000"/>
                </a:solidFill>
              </a:rPr>
              <a:t>Overview, Procedures, PICS</a:t>
            </a:r>
            <a:endParaRPr kumimoji="0" lang="en-US" sz="1000" b="1" dirty="0">
              <a:solidFill>
                <a:srgbClr val="FF0000"/>
              </a:solidFill>
            </a:endParaRPr>
          </a:p>
        </p:txBody>
      </p:sp>
      <p:sp>
        <p:nvSpPr>
          <p:cNvPr id="116" name="Diamond 115"/>
          <p:cNvSpPr>
            <a:spLocks noChangeArrowheads="1"/>
          </p:cNvSpPr>
          <p:nvPr/>
        </p:nvSpPr>
        <p:spPr bwMode="auto">
          <a:xfrm>
            <a:off x="3702687" y="323149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309671" y="3136306"/>
            <a:ext cx="766752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FSA/NASA </a:t>
            </a:r>
          </a:p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Interop Testing</a:t>
            </a:r>
            <a:endParaRPr kumimoji="0" lang="en-US" sz="1000" b="1" dirty="0">
              <a:solidFill>
                <a:srgbClr val="000000"/>
              </a:solidFill>
            </a:endParaRPr>
          </a:p>
        </p:txBody>
      </p:sp>
      <p:sp>
        <p:nvSpPr>
          <p:cNvPr id="122" name="TextBox 29"/>
          <p:cNvSpPr txBox="1">
            <a:spLocks noChangeArrowheads="1"/>
          </p:cNvSpPr>
          <p:nvPr/>
        </p:nvSpPr>
        <p:spPr bwMode="auto">
          <a:xfrm>
            <a:off x="4224532" y="3540133"/>
            <a:ext cx="9974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01-Jan-2017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15-Feb-2017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4" name="TextBox 29"/>
          <p:cNvSpPr txBox="1">
            <a:spLocks noChangeArrowheads="1"/>
          </p:cNvSpPr>
          <p:nvPr/>
        </p:nvSpPr>
        <p:spPr bwMode="auto">
          <a:xfrm>
            <a:off x="3036432" y="5073552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01-Jan-2017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01-Feb-2017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5" name="TextBox 29"/>
          <p:cNvSpPr txBox="1">
            <a:spLocks noChangeArrowheads="1"/>
          </p:cNvSpPr>
          <p:nvPr/>
        </p:nvSpPr>
        <p:spPr bwMode="auto">
          <a:xfrm>
            <a:off x="6130758" y="5090944"/>
            <a:ext cx="1367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Draft: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15-Mar-2017</a:t>
            </a:r>
          </a:p>
          <a:p>
            <a:pPr algn="ctr"/>
            <a:r>
              <a:rPr lang="en-US" altLang="ja-JP" sz="1000" b="1" dirty="0">
                <a:latin typeface="Calibri" pitchFamily="34" charset="0"/>
              </a:rPr>
              <a:t> </a:t>
            </a:r>
            <a:r>
              <a:rPr lang="en-US" altLang="ja-JP" sz="1000" b="1" dirty="0" smtClean="0">
                <a:latin typeface="Calibri" pitchFamily="34" charset="0"/>
              </a:rPr>
              <a:t>Final:  </a:t>
            </a:r>
            <a:r>
              <a:rPr lang="en-US" altLang="ja-JP" sz="1000" b="1" dirty="0" smtClean="0">
                <a:solidFill>
                  <a:srgbClr val="0000FF"/>
                </a:solidFill>
                <a:latin typeface="Calibri" pitchFamily="34" charset="0"/>
              </a:rPr>
              <a:t>15-May-2017</a:t>
            </a:r>
            <a:endParaRPr lang="en-US" altLang="ja-JP" sz="1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27052" y="4858639"/>
            <a:ext cx="1960333" cy="8718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000" b="1" dirty="0" smtClean="0">
                <a:solidFill>
                  <a:schemeClr val="bg1">
                    <a:lumMod val="65000"/>
                  </a:schemeClr>
                </a:solidFill>
              </a:rPr>
              <a:t>Participating Agencies: FSA, NASA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Points of Contact (FSA, NASA):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Yuriy Sheynin, FSA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Vladimir Fetisov, FSA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Ray Wagner, NASA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3784207" y="1716838"/>
            <a:ext cx="0" cy="403713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078408" y="3136306"/>
            <a:ext cx="773063" cy="39679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Test</a:t>
            </a:r>
            <a:endParaRPr lang="en-US" sz="1000" b="1" dirty="0">
              <a:solidFill>
                <a:srgbClr val="000000"/>
              </a:solidFill>
            </a:endParaRPr>
          </a:p>
          <a:p>
            <a:pPr algn="ctr"/>
            <a:r>
              <a:rPr kumimoji="0" lang="en-US" sz="1000" b="1" dirty="0" smtClean="0">
                <a:solidFill>
                  <a:srgbClr val="000000"/>
                </a:solidFill>
              </a:rPr>
              <a:t>Report</a:t>
            </a:r>
            <a:endParaRPr kumimoji="0" lang="en-US" sz="1000" b="1" dirty="0">
              <a:solidFill>
                <a:srgbClr val="000000"/>
              </a:solidFill>
            </a:endParaRPr>
          </a:p>
        </p:txBody>
      </p:sp>
      <p:sp>
        <p:nvSpPr>
          <p:cNvPr id="80" name="Diamond 79"/>
          <p:cNvSpPr>
            <a:spLocks noChangeArrowheads="1"/>
          </p:cNvSpPr>
          <p:nvPr/>
        </p:nvSpPr>
        <p:spPr bwMode="auto">
          <a:xfrm>
            <a:off x="6769951" y="323149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2" name="TextBox 29"/>
          <p:cNvSpPr txBox="1">
            <a:spLocks noChangeArrowheads="1"/>
          </p:cNvSpPr>
          <p:nvPr/>
        </p:nvSpPr>
        <p:spPr bwMode="auto">
          <a:xfrm>
            <a:off x="5178992" y="3533698"/>
            <a:ext cx="1001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16-Feb-2017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15-Mar-2017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95" name="TextBox 29"/>
          <p:cNvSpPr txBox="1">
            <a:spLocks noChangeArrowheads="1"/>
          </p:cNvSpPr>
          <p:nvPr/>
        </p:nvSpPr>
        <p:spPr bwMode="auto">
          <a:xfrm>
            <a:off x="6011169" y="3525191"/>
            <a:ext cx="1001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</a:rPr>
              <a:t>16-Mar-2017 </a:t>
            </a:r>
            <a:r>
              <a:rPr lang="en-US" altLang="ja-JP" sz="900" b="1" dirty="0" smtClean="0">
                <a:solidFill>
                  <a:srgbClr val="0000FF"/>
                </a:solidFill>
                <a:latin typeface="Calibri" pitchFamily="34" charset="0"/>
                <a:sym typeface="Wingdings"/>
              </a:rPr>
              <a:t> 15-Apr-2017</a:t>
            </a:r>
            <a:endParaRPr lang="en-US" altLang="ja-JP" sz="9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087248" y="1360655"/>
            <a:ext cx="773361" cy="346126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Sep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89" name="Rectangle 88"/>
          <p:cNvSpPr/>
          <p:nvPr/>
        </p:nvSpPr>
        <p:spPr>
          <a:xfrm>
            <a:off x="1855238" y="135798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Oct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0" name="Rectangle 99"/>
          <p:cNvSpPr/>
          <p:nvPr/>
        </p:nvSpPr>
        <p:spPr>
          <a:xfrm>
            <a:off x="2617678" y="135798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Nov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1" name="Rectangle 100"/>
          <p:cNvSpPr/>
          <p:nvPr/>
        </p:nvSpPr>
        <p:spPr>
          <a:xfrm>
            <a:off x="3394853" y="135798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Dec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109" name="Rectangle 108"/>
          <p:cNvSpPr/>
          <p:nvPr/>
        </p:nvSpPr>
        <p:spPr>
          <a:xfrm>
            <a:off x="4157293" y="135798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12" name="Rectangle 111"/>
          <p:cNvSpPr/>
          <p:nvPr/>
        </p:nvSpPr>
        <p:spPr>
          <a:xfrm>
            <a:off x="4925283" y="135531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Feb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21" name="Rectangle 120"/>
          <p:cNvSpPr/>
          <p:nvPr/>
        </p:nvSpPr>
        <p:spPr>
          <a:xfrm>
            <a:off x="5687723" y="135531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1" name="Rectangle 130"/>
          <p:cNvSpPr/>
          <p:nvPr/>
        </p:nvSpPr>
        <p:spPr>
          <a:xfrm>
            <a:off x="6453832" y="1355314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Apr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5" name="Rectangle 134"/>
          <p:cNvSpPr/>
          <p:nvPr/>
        </p:nvSpPr>
        <p:spPr>
          <a:xfrm>
            <a:off x="7216272" y="1355315"/>
            <a:ext cx="773361" cy="351792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sp>
        <p:nvSpPr>
          <p:cNvPr id="136" name="Rectangle 135"/>
          <p:cNvSpPr/>
          <p:nvPr/>
        </p:nvSpPr>
        <p:spPr>
          <a:xfrm>
            <a:off x="7984262" y="1359788"/>
            <a:ext cx="77336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2017</a:t>
            </a:r>
            <a:endParaRPr kumimoji="0" lang="en-US" sz="1200" b="1" dirty="0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6828956" y="1727618"/>
            <a:ext cx="0" cy="399793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8355346" y="1714740"/>
            <a:ext cx="765" cy="402369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TextBox 29"/>
          <p:cNvSpPr txBox="1">
            <a:spLocks noChangeArrowheads="1"/>
          </p:cNvSpPr>
          <p:nvPr/>
        </p:nvSpPr>
        <p:spPr bwMode="auto">
          <a:xfrm>
            <a:off x="1674501" y="1973861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2016 Fall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Rome, Italy (ASI)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17-21 Oct-2016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266256" y="1801348"/>
            <a:ext cx="127005" cy="188695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113" name="Diamond 112"/>
          <p:cNvSpPr>
            <a:spLocks noChangeArrowheads="1"/>
          </p:cNvSpPr>
          <p:nvPr/>
        </p:nvSpPr>
        <p:spPr bwMode="auto">
          <a:xfrm>
            <a:off x="5224257" y="3228402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654069" y="857112"/>
            <a:ext cx="5775702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RFID Tag-Encoding Red Book (CCSDS 881.1-R-1) </a:t>
            </a:r>
            <a:r>
              <a:rPr lang="en-US" b="1" dirty="0" smtClean="0">
                <a:solidFill>
                  <a:srgbClr val="FFFFFF"/>
                </a:solidFill>
              </a:rPr>
              <a:t>activities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1" name="TextBox 29"/>
          <p:cNvSpPr txBox="1">
            <a:spLocks noChangeArrowheads="1"/>
          </p:cNvSpPr>
          <p:nvPr/>
        </p:nvSpPr>
        <p:spPr bwMode="auto">
          <a:xfrm>
            <a:off x="6662743" y="2000966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2017 Spring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San Antonio, TX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08-12 May-2017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90" name="Diamond 89"/>
          <p:cNvSpPr>
            <a:spLocks noChangeArrowheads="1"/>
          </p:cNvSpPr>
          <p:nvPr/>
        </p:nvSpPr>
        <p:spPr bwMode="auto">
          <a:xfrm>
            <a:off x="4835408" y="479509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20" name="Diamond 119"/>
          <p:cNvSpPr>
            <a:spLocks noChangeArrowheads="1"/>
          </p:cNvSpPr>
          <p:nvPr/>
        </p:nvSpPr>
        <p:spPr bwMode="auto">
          <a:xfrm>
            <a:off x="7478063" y="4805332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33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Old Slides / Backup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90542"/>
              </p:ext>
            </p:extLst>
          </p:nvPr>
        </p:nvGraphicFramePr>
        <p:xfrm>
          <a:off x="1719626" y="1620713"/>
          <a:ext cx="5696279" cy="336498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696279"/>
              </a:tblGrid>
              <a:tr h="980092">
                <a:tc>
                  <a:txBody>
                    <a:bodyPr/>
                    <a:lstStyle/>
                    <a:p>
                      <a:pPr algn="ctr"/>
                      <a:endParaRPr lang="en-US" sz="2000" b="1" baseline="0" dirty="0" smtClean="0"/>
                    </a:p>
                    <a:p>
                      <a:pPr algn="ctr"/>
                      <a:r>
                        <a:rPr lang="en-US" sz="2000" b="1" baseline="0" dirty="0" smtClean="0"/>
                        <a:t>Wireless WG Project Areas</a:t>
                      </a:r>
                      <a:endParaRPr lang="en-US" sz="2000" b="1" baseline="0" dirty="0"/>
                    </a:p>
                  </a:txBody>
                  <a:tcPr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Vehicle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AIT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baseline="0" dirty="0" smtClean="0"/>
                        <a:t>Planetary wireless networks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4011" y="112067"/>
            <a:ext cx="798750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Wireless Focus Areas</a:t>
            </a:r>
            <a:r>
              <a:rPr lang="en-US" sz="2400" b="1" smtClean="0"/>
              <a:t>, October-2016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51293"/>
              </p:ext>
            </p:extLst>
          </p:nvPr>
        </p:nvGraphicFramePr>
        <p:xfrm>
          <a:off x="575732" y="872167"/>
          <a:ext cx="8013708" cy="4572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877206"/>
                <a:gridCol w="873125"/>
                <a:gridCol w="1690687"/>
                <a:gridCol w="157269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Project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Priority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Agency</a:t>
                      </a:r>
                      <a:r>
                        <a:rPr lang="en-US" sz="1200" b="1" baseline="0" dirty="0" smtClean="0"/>
                        <a:t> Resources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</a:rPr>
                        <a:t>(N)one, (O)bserver, (P)articipant; (T)BD?</a:t>
                      </a:r>
                      <a:endParaRPr lang="en-US" sz="12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CCSDS 881.1-R-1: Spacecraft Onboard Interface Services—RFID Tag Encoding Specification (Blue Book)</a:t>
                      </a:r>
                    </a:p>
                    <a:p>
                      <a:pPr algn="l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FSA, NASA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High Data Rate Wireless Local Area Network Communications HDR WLAN #1 ISS/Habitat-centric;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18-Oct-2016: Keep as a draft project; remove ISS-focus; forget ISS and go with planetary habitat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algn="l"/>
                      <a:endParaRPr lang="en-US" sz="1200" b="1" dirty="0" smtClean="0"/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r>
                        <a:rPr lang="en-US" sz="1200" b="1" dirty="0" smtClean="0">
                          <a:sym typeface="Wingdings"/>
                        </a:rPr>
                        <a:t>Move HDR-WLAN #1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 </a:t>
                      </a:r>
                      <a:endParaRPr lang="en-US" sz="1200" b="1" baseline="0" dirty="0">
                        <a:sym typeface="Wingdings"/>
                      </a:endParaRPr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endParaRPr lang="en-US" sz="1200" b="1" baseline="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-----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FSA(O); </a:t>
                      </a:r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NASA(N);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</a:rPr>
                        <a:t>CSA(O/P?);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ESA(N); JAXA(N); DLR(N)</a:t>
                      </a:r>
                      <a:endParaRPr lang="en-US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Interest rapidly declining?? </a:t>
                      </a:r>
                      <a:r>
                        <a:rPr lang="en-US" sz="1200" b="1" i="1" dirty="0" smtClean="0">
                          <a:solidFill>
                            <a:srgbClr val="FF0000"/>
                          </a:solidFill>
                        </a:rPr>
                        <a:t>DLR to verify; ESA to verify</a:t>
                      </a:r>
                      <a:endParaRPr lang="en-US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High Data Rate Wireless Local Area Network Communications HDR WLAN #2 launchers,</a:t>
                      </a:r>
                      <a:r>
                        <a:rPr lang="en-US" sz="1200" b="1" baseline="0" dirty="0" smtClean="0"/>
                        <a:t> AIT, satellites</a:t>
                      </a:r>
                      <a:r>
                        <a:rPr lang="en-US" sz="1200" b="1" dirty="0" smtClean="0"/>
                        <a:t>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12-Jul-2016: forward interest and activities in Oct-2016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/>
                        <a:t>Retitle: HDR WLAN Blue Book: AIT, Satellites,</a:t>
                      </a:r>
                      <a:r>
                        <a:rPr lang="en-US" sz="1200" b="1" u="sng" baseline="0" dirty="0" smtClean="0"/>
                        <a:t> Launchers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ym typeface="Wingdings"/>
                        </a:rPr>
                        <a:t> Move HDR-WLAN #2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project??? 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rgbClr val="000000"/>
                          </a:solidFill>
                        </a:rPr>
                        <a:t>FSA(P); DLR(P); </a:t>
                      </a:r>
                    </a:p>
                    <a:p>
                      <a:pPr algn="ctr"/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JAXA(O/P); ESA (O/P); CSA(N), NASA(P)</a:t>
                      </a:r>
                      <a:endParaRPr lang="en-US" sz="1200" b="1" u="none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ESA, JAXA,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DLR (strong interest but not book lead),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FSA industry interest; more commercially aligned; discuss activities in Rome; no lead agency yet identified, NASA participant interest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8051" y="113906"/>
            <a:ext cx="766940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Approved Projects (</a:t>
            </a:r>
            <a:r>
              <a:rPr lang="en-US" sz="2400" dirty="0" smtClean="0"/>
              <a:t>18-Oct-2016</a:t>
            </a:r>
            <a:r>
              <a:rPr lang="en-US" sz="2400" b="1" dirty="0" smtClean="0"/>
              <a:t>):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</a:t>
            </a: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19-Oct-2016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45574" y="3448291"/>
            <a:ext cx="7295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b="1" dirty="0" smtClean="0">
                <a:solidFill>
                  <a:srgbClr val="FF0000"/>
                </a:solidFill>
              </a:rPr>
              <a:t>reen Book (leads to BB) for HDR WLAN#2 (vehicle) architecture?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Focus on getting wireless into vehicles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Non-human, robotic missions applicability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FSA#1, JAXA#1, DLR#1, ESA#2, NASA#2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MB for LDR / </a:t>
            </a:r>
            <a:r>
              <a:rPr lang="en-US" b="1" dirty="0" err="1" smtClean="0"/>
              <a:t>IoT</a:t>
            </a:r>
            <a:r>
              <a:rPr lang="en-US" b="1" dirty="0" smtClean="0"/>
              <a:t> communications?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ESA#1, NASA#1, CSA#1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RFID Sensing GB/MB/BB?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NASA#1, CSA-Stephen#2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current GB to include new material on HDR architecture?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/ evolve RFID Tag-Encoding to be GS1/ISO compliant?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Don’t do any new book yet – wait 6 months after gathering </a:t>
            </a:r>
            <a:r>
              <a:rPr lang="en-US" b="1" dirty="0" smtClean="0"/>
              <a:t>info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5574" y="714906"/>
            <a:ext cx="7482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months: Finish RFID Tag-Encoding Blue Book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 is an </a:t>
            </a:r>
            <a:r>
              <a:rPr lang="en-US" b="1" u="sng" dirty="0" smtClean="0"/>
              <a:t>information-gathering period</a:t>
            </a:r>
            <a:r>
              <a:rPr lang="en-US" b="1" dirty="0" smtClean="0"/>
              <a:t>: Discuss internal agency priorities for future activities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Every WWG member discusses internal-agency priorities that would </a:t>
            </a:r>
            <a:r>
              <a:rPr lang="en-US" b="1" u="sng" dirty="0" smtClean="0"/>
              <a:t>be supported</a:t>
            </a:r>
            <a:r>
              <a:rPr lang="en-US" b="1" dirty="0" smtClean="0"/>
              <a:t> within the WWG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Need to produce a specific CCSDS output: GB/MB/BB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>
                <a:solidFill>
                  <a:srgbClr val="FF0000"/>
                </a:solidFill>
                <a:sym typeface="Wingdings"/>
              </a:rPr>
              <a:t>What do our sponsors want us to do? </a:t>
            </a:r>
            <a:endParaRPr lang="en-US" b="1" dirty="0" smtClean="0">
              <a:solidFill>
                <a:srgbClr val="FF0000"/>
              </a:solidFill>
              <a:sym typeface="Wingdings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What activities are agencies willing to lead?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Have a set of proposals in 6 months for potential activities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9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6715" y="2622495"/>
            <a:ext cx="75657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SOIS-WIR: Wireless</a:t>
            </a:r>
          </a:p>
          <a:p>
            <a:r>
              <a:rPr lang="en-US" sz="4000" dirty="0" smtClean="0"/>
              <a:t>Working Group Report</a:t>
            </a:r>
          </a:p>
          <a:p>
            <a:endParaRPr lang="en-US" sz="2800" dirty="0"/>
          </a:p>
          <a:p>
            <a:r>
              <a:rPr lang="en-US" sz="1400" b="0" dirty="0" smtClean="0"/>
              <a:t>Kevin Gifford    (WG Chair)</a:t>
            </a:r>
          </a:p>
          <a:p>
            <a:r>
              <a:rPr lang="en-US" sz="1400" b="0" dirty="0" err="1" smtClean="0"/>
              <a:t>Yuriy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Sheynin</a:t>
            </a:r>
            <a:r>
              <a:rPr lang="en-US" sz="1400" b="0" dirty="0" smtClean="0"/>
              <a:t>  (WG Deputy Chair)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92690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/>
          </p:cNvSpPr>
          <p:nvPr/>
        </p:nvSpPr>
        <p:spPr bwMode="auto">
          <a:xfrm>
            <a:off x="287224" y="548624"/>
            <a:ext cx="8739756" cy="357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Goals for this meeting cycle</a:t>
            </a:r>
            <a:r>
              <a:rPr lang="en-US" sz="1300" b="0" dirty="0" smtClean="0"/>
              <a:t>: 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Complete 881.1-1-R-1 RFID Tag Encoding Blue Book and submit for publication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Determine agency interest and resources for any future normative books to be initiated</a:t>
            </a:r>
            <a:endParaRPr lang="en-US" sz="1300" b="0" dirty="0" smtClean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lnSpc>
                <a:spcPct val="120000"/>
              </a:lnSpc>
              <a:spcBef>
                <a:spcPts val="0"/>
              </a:spcBef>
              <a:buSzPct val="95000"/>
              <a:buFont typeface="ArialMT" charset="0"/>
              <a:buChar char="•"/>
            </a:pPr>
            <a:endParaRPr lang="en-US" sz="1100" b="0" dirty="0" smtClean="0"/>
          </a:p>
          <a:p>
            <a:pPr>
              <a:lnSpc>
                <a:spcPct val="120000"/>
              </a:lnSpc>
              <a:spcBef>
                <a:spcPts val="0"/>
              </a:spcBef>
              <a:buSzPct val="95000"/>
            </a:pPr>
            <a:r>
              <a:rPr lang="en-US" sz="1300" dirty="0" smtClean="0"/>
              <a:t>Working </a:t>
            </a:r>
            <a:r>
              <a:rPr lang="en-US" sz="1300" dirty="0"/>
              <a:t>Group </a:t>
            </a:r>
            <a:r>
              <a:rPr lang="en-US" sz="1300" dirty="0" smtClean="0"/>
              <a:t>Status</a:t>
            </a:r>
            <a:r>
              <a:rPr lang="en-US" sz="1300" b="0" dirty="0" smtClean="0"/>
              <a:t>:</a:t>
            </a:r>
            <a:endParaRPr lang="en-US" sz="1300" b="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881.1-1-R-1 RFID Tag Encoding Interoperability Testing </a:t>
            </a:r>
            <a:r>
              <a:rPr lang="en-US" sz="1300" b="0" dirty="0" smtClean="0"/>
              <a:t>COMPLETE, PICS COMPLETE; Request SOIS AD to submit Area Resolution to CCSDS Secretariat for publication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Identified Orange Book pertaining to Exploration wireless network communications mission support as proposed new project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Problems and Issues</a:t>
            </a:r>
            <a:r>
              <a:rPr lang="en-US" sz="1300" b="0" dirty="0" smtClean="0"/>
              <a:t>:</a:t>
            </a:r>
            <a:endParaRPr lang="en-US" sz="1300" b="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Unable to come to consensus for any new Blue Book project; Need participation from non-NASA agencies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Planning</a:t>
            </a:r>
            <a:r>
              <a:rPr lang="en-US" sz="1300" b="0" dirty="0"/>
              <a:t>: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Add new Wireless WG project to Exploration wireless; propose document to be an Orange Book led by NASA; set stage for other agencies to participate as desired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sp>
        <p:nvSpPr>
          <p:cNvPr id="6147" name="AutoShape 3"/>
          <p:cNvSpPr>
            <a:spLocks/>
          </p:cNvSpPr>
          <p:nvPr/>
        </p:nvSpPr>
        <p:spPr bwMode="auto">
          <a:xfrm>
            <a:off x="885120" y="49360"/>
            <a:ext cx="706652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400" b="1" dirty="0" smtClean="0"/>
              <a:t>SOIS-WIR Executive Summary 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54443" y="47181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AutoShape 2"/>
          <p:cNvSpPr>
            <a:spLocks/>
          </p:cNvSpPr>
          <p:nvPr/>
        </p:nvSpPr>
        <p:spPr bwMode="auto">
          <a:xfrm>
            <a:off x="427543" y="5341940"/>
            <a:ext cx="8215388" cy="122896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/>
              <a:t>Interaction with other WGs</a:t>
            </a:r>
          </a:p>
          <a:p>
            <a:pPr marL="400050" lvl="1" indent="-22225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1300" b="0" dirty="0" smtClean="0"/>
              <a:t> Met with SIS-MIA to discuss video streaming over wireless data links requirements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 smtClean="0"/>
              <a:t>Resolutions</a:t>
            </a:r>
            <a:endParaRPr lang="en-US" sz="130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Request SOIS AD to submit Area Resolution to CCSDS Secretariat for publication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79419" y="4484227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382216"/>
                <a:gridCol w="1574605"/>
                <a:gridCol w="115215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Status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Start and / or Target Publication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Data Rate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Start: Immediately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Experimental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Orange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Book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106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(12-May-2017)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52023" y="3083355"/>
            <a:ext cx="7482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u="sng" dirty="0" smtClean="0"/>
              <a:t>DEFINITION</a:t>
            </a:r>
            <a:r>
              <a:rPr lang="en-US" b="0" dirty="0" smtClean="0"/>
              <a:t>: CCSDS </a:t>
            </a:r>
            <a:r>
              <a:rPr lang="en-US" b="0" dirty="0"/>
              <a:t>Experimental Specification (</a:t>
            </a:r>
            <a:r>
              <a:rPr lang="en-US" b="0" dirty="0">
                <a:solidFill>
                  <a:srgbClr val="FF9900"/>
                </a:solidFill>
              </a:rPr>
              <a:t>Orange Books</a:t>
            </a:r>
            <a:r>
              <a:rPr lang="en-US" b="0" dirty="0"/>
              <a:t>) indicates that it is part of a research or development effort based on prospective requirements, and as such it is not considered a Standards Track document.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Recommendations are intended to demonstrate technical feasibility in anticipation of a 'hard' requirement that has not yet emerged.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work may be rapidly transferred onto the Standards Track should a hard requirement emerge in the future.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2033" y="933040"/>
            <a:ext cx="72836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0" dirty="0" smtClean="0"/>
              <a:t>The WG discussed various paths forward including “dormancy”;  After consultation with the NASA CMC representative and CESG Chairman it was decided production of an Orange Book was the preferred alternative.  NASA has a very strong interest to continue Exploration wireless research, development, and standardization – this work will be captured in the proposed Orange Book.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500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/>
          </p:cNvSpPr>
          <p:nvPr/>
        </p:nvSpPr>
        <p:spPr bwMode="auto">
          <a:xfrm>
            <a:off x="0" y="126170"/>
            <a:ext cx="9168658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Resource Issues for Approved Projects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1070" y="1082025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567895"/>
                <a:gridCol w="722366"/>
                <a:gridCol w="181871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  <a:latin typeface="+mn-lt"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Start and / or Target Publication Date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Missing Resources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Exploration 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willing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resource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effort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97686" y="2428876"/>
            <a:ext cx="4893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Update CWE: Add WWG Orange </a:t>
            </a:r>
            <a:r>
              <a:rPr lang="en-US" smtClean="0"/>
              <a:t>Book project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Coordinate SANA registry 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61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</a:pPr>
            <a:endParaRPr lang="en-GB" sz="2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577880" y="126170"/>
            <a:ext cx="760419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Upcoming New Work Items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731501" y="1035120"/>
            <a:ext cx="7757810" cy="550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lvl="1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b="0" dirty="0" smtClean="0"/>
              <a:t>New </a:t>
            </a:r>
            <a:r>
              <a:rPr lang="en-US" sz="1300" b="0" dirty="0"/>
              <a:t>Wireless WG project to support </a:t>
            </a:r>
            <a:r>
              <a:rPr lang="en-US" sz="1300" b="0" dirty="0" smtClean="0"/>
              <a:t>Exploration wireless </a:t>
            </a:r>
            <a:r>
              <a:rPr lang="en-US" sz="1300" b="0" dirty="0"/>
              <a:t>networking applications; propose document to be an Orange Book led by NASA; set stage for other agencies to participate as desired</a:t>
            </a:r>
          </a:p>
        </p:txBody>
      </p:sp>
    </p:spTree>
    <p:extLst>
      <p:ext uri="{BB962C8B-B14F-4D97-AF65-F5344CB8AC3E}">
        <p14:creationId xmlns:p14="http://schemas.microsoft.com/office/powerpoint/2010/main" val="10122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1800" y="97595"/>
            <a:ext cx="8631329" cy="512001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</a:t>
            </a:r>
            <a:r>
              <a:rPr lang="en-US" sz="2800" b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Candidate Projects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30033"/>
              </p:ext>
            </p:extLst>
          </p:nvPr>
        </p:nvGraphicFramePr>
        <p:xfrm>
          <a:off x="594609" y="946805"/>
          <a:ext cx="7939791" cy="482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  <a:gridCol w="988258"/>
                <a:gridCol w="776140"/>
              </a:tblGrid>
              <a:tr h="9802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HDR WLAN #1 BB</a:t>
                      </a:r>
                    </a:p>
                    <a:p>
                      <a:pPr algn="ctr"/>
                      <a:r>
                        <a:rPr lang="en-US" sz="1000" dirty="0" smtClean="0"/>
                        <a:t>(vehicle,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ISS as testbed)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 #2 BB</a:t>
                      </a:r>
                    </a:p>
                    <a:p>
                      <a:pPr algn="ctr"/>
                      <a:r>
                        <a:rPr lang="en-US" sz="1000" dirty="0" smtClean="0"/>
                        <a:t>(launchers, satellites)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</a:t>
                      </a:r>
                    </a:p>
                    <a:p>
                      <a:pPr algn="ctr"/>
                      <a:r>
                        <a:rPr lang="en-US" sz="1800" dirty="0" smtClean="0"/>
                        <a:t>#3 BB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000" dirty="0" smtClean="0"/>
                        <a:t>(HD Video Cameras)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RFID </a:t>
                      </a:r>
                      <a:r>
                        <a:rPr lang="en-US" sz="1400" dirty="0" smtClean="0"/>
                        <a:t>sensing</a:t>
                      </a:r>
                    </a:p>
                    <a:p>
                      <a:pPr algn="ctr"/>
                      <a:r>
                        <a:rPr lang="en-US" sz="1800" dirty="0" smtClean="0"/>
                        <a:t>MB/BB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Update</a:t>
                      </a:r>
                      <a:r>
                        <a:rPr lang="en-US" dirty="0" smtClean="0"/>
                        <a:t> GB </a:t>
                      </a:r>
                      <a:r>
                        <a:rPr lang="en-US" sz="1000" dirty="0" smtClean="0"/>
                        <a:t>for</a:t>
                      </a:r>
                      <a:r>
                        <a:rPr lang="en-US" dirty="0" smtClean="0"/>
                        <a:t> HDR </a:t>
                      </a:r>
                      <a:r>
                        <a:rPr lang="en-US" sz="1000" dirty="0" smtClean="0"/>
                        <a:t>architecture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EPC RFID </a:t>
                      </a:r>
                      <a:r>
                        <a:rPr lang="en-US" sz="1200" dirty="0" smtClean="0"/>
                        <a:t>Tag-Encoding</a:t>
                      </a:r>
                    </a:p>
                    <a:p>
                      <a:pPr algn="ctr"/>
                      <a:r>
                        <a:rPr lang="en-US" sz="1800" dirty="0" smtClean="0"/>
                        <a:t>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RFID</a:t>
                      </a:r>
                      <a:r>
                        <a:rPr lang="en-US" sz="1200" dirty="0" smtClean="0"/>
                        <a:t> Inventory Manage-</a:t>
                      </a:r>
                      <a:r>
                        <a:rPr lang="en-US" sz="1200" dirty="0" err="1" smtClean="0"/>
                        <a:t>ment</a:t>
                      </a:r>
                      <a:r>
                        <a:rPr lang="en-US" sz="1200" baseline="0" dirty="0" smtClean="0"/>
                        <a:t> Systems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GB/MB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Update </a:t>
                      </a:r>
                    </a:p>
                    <a:p>
                      <a:pPr algn="ctr"/>
                      <a:r>
                        <a:rPr lang="en-US" sz="1800" dirty="0" smtClean="0"/>
                        <a:t>MB</a:t>
                      </a:r>
                      <a:r>
                        <a:rPr lang="en-US" sz="1200" dirty="0" smtClean="0"/>
                        <a:t> for </a:t>
                      </a:r>
                      <a:r>
                        <a:rPr lang="en-US" sz="2000" dirty="0" smtClean="0"/>
                        <a:t>LDR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err="1" smtClean="0"/>
                        <a:t>IoT</a:t>
                      </a:r>
                      <a:endParaRPr lang="en-US" sz="2000" dirty="0" smtClean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CSA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DLR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ESA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lead on any 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FSA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JAXA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NASA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P/L?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04711" y="6106190"/>
            <a:ext cx="654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Agency </a:t>
            </a:r>
            <a:r>
              <a:rPr lang="en-US" b="1" dirty="0" smtClean="0"/>
              <a:t>Resources: (</a:t>
            </a:r>
            <a:r>
              <a:rPr lang="en-US" b="1" dirty="0"/>
              <a:t>N)one, (O)</a:t>
            </a:r>
            <a:r>
              <a:rPr lang="en-US" b="1" dirty="0" err="1"/>
              <a:t>bserver</a:t>
            </a:r>
            <a:r>
              <a:rPr lang="en-US" b="1" dirty="0"/>
              <a:t>, (P)</a:t>
            </a:r>
            <a:r>
              <a:rPr lang="en-US" b="1" dirty="0" err="1"/>
              <a:t>articipant</a:t>
            </a:r>
            <a:r>
              <a:rPr lang="en-US" b="1" dirty="0"/>
              <a:t>; </a:t>
            </a:r>
            <a:r>
              <a:rPr lang="en-US" b="1" dirty="0" smtClean="0"/>
              <a:t>(L)</a:t>
            </a:r>
            <a:r>
              <a:rPr lang="en-US" b="1" dirty="0" err="1" smtClean="0"/>
              <a:t>ead</a:t>
            </a:r>
            <a:r>
              <a:rPr lang="en-US" b="1" dirty="0" smtClean="0"/>
              <a:t>, (T)BD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6493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508" y="836151"/>
            <a:ext cx="7881407" cy="4178762"/>
          </a:xfrm>
        </p:spPr>
        <p:txBody>
          <a:bodyPr>
            <a:normAutofit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NASA leading Orange Book effort with CU Boulder </a:t>
            </a:r>
            <a:r>
              <a:rPr lang="en-US" sz="2000" dirty="0" err="1" smtClean="0">
                <a:solidFill>
                  <a:schemeClr val="tx1"/>
                </a:solidFill>
              </a:rPr>
              <a:t>ExWC</a:t>
            </a:r>
            <a:r>
              <a:rPr lang="en-US" sz="2000" dirty="0" smtClean="0">
                <a:solidFill>
                  <a:schemeClr val="tx1"/>
                </a:solidFill>
              </a:rPr>
              <a:t> activity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Activities and Schedule discussions in August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Could have substantial partnered activities with Public Safety Deployable Systems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Potential to partner/collaborate with Stephen Braham, SFU  </a:t>
            </a:r>
          </a:p>
          <a:p>
            <a:pPr marL="800100" lvl="1" indent="-342900" algn="l">
              <a:buFont typeface="Arial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Group discussion to determine if the WWG will meet in The Hague for the Fall CCSDS Meetings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7456" y="94804"/>
            <a:ext cx="41233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WWG </a:t>
            </a:r>
            <a:r>
              <a:rPr lang="en-US" sz="2400" b="1" smtClean="0"/>
              <a:t>Forward Planning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12508" y="56631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7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85750" y="126170"/>
            <a:ext cx="8622506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UPDATE: Summary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of current Agency interests (DRAFT)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5750" y="622267"/>
            <a:ext cx="8351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u="sng" smtClean="0"/>
              <a:t>CSA </a:t>
            </a:r>
            <a:r>
              <a:rPr lang="en-US" sz="1600" u="sng" dirty="0" smtClean="0"/>
              <a:t>(Hany)</a:t>
            </a:r>
            <a:r>
              <a:rPr lang="en-US" sz="1600" b="1" dirty="0" smtClean="0"/>
              <a:t>:</a:t>
            </a:r>
            <a:r>
              <a:rPr lang="en-US" sz="1600" u="sng" dirty="0" smtClean="0"/>
              <a:t> </a:t>
            </a:r>
          </a:p>
          <a:p>
            <a:pPr lvl="1"/>
            <a:r>
              <a:rPr lang="en-US" sz="1600" dirty="0" smtClean="0"/>
              <a:t>RFID Sensing</a:t>
            </a:r>
          </a:p>
          <a:p>
            <a:pPr lvl="1"/>
            <a:r>
              <a:rPr lang="en-US" sz="1600" dirty="0" smtClean="0"/>
              <a:t>RFID-based Inventory Management Systems</a:t>
            </a:r>
          </a:p>
          <a:p>
            <a:pPr lvl="1"/>
            <a:r>
              <a:rPr lang="en-US" sz="1600" dirty="0" smtClean="0"/>
              <a:t>HDR WLAN activities?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DLR? </a:t>
            </a:r>
            <a:r>
              <a:rPr lang="en-US" sz="1600" u="sng" dirty="0"/>
              <a:t>(Martin?)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HDR WLAN for AIT, Launchers, Satellites?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ESA (Dirk)</a:t>
            </a:r>
            <a:r>
              <a:rPr lang="en-US" sz="1600" dirty="0" smtClean="0"/>
              <a:t>: </a:t>
            </a:r>
          </a:p>
          <a:p>
            <a:pPr lvl="1"/>
            <a:r>
              <a:rPr lang="en-US" sz="1600" dirty="0" smtClean="0"/>
              <a:t>HDR WLAN for HD cameras (payload emphasis/support)</a:t>
            </a:r>
          </a:p>
          <a:p>
            <a:pPr lvl="1"/>
            <a:r>
              <a:rPr lang="en-US" sz="1600" dirty="0" smtClean="0"/>
              <a:t>ESA will not lead any WWG project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/>
              <a:t>FSA (</a:t>
            </a:r>
            <a:r>
              <a:rPr lang="en-US" sz="1600" u="sng" dirty="0" err="1"/>
              <a:t>Yuriy</a:t>
            </a:r>
            <a:r>
              <a:rPr lang="en-US" sz="1600" u="sng" dirty="0"/>
              <a:t>?)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RFID-based Inventory Management </a:t>
            </a:r>
            <a:r>
              <a:rPr lang="en-US" sz="1600" dirty="0" smtClean="0"/>
              <a:t>Systems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/>
              <a:t>JAXA (</a:t>
            </a:r>
            <a:r>
              <a:rPr lang="en-US" sz="1600" u="sng" dirty="0" err="1"/>
              <a:t>Makato</a:t>
            </a:r>
            <a:r>
              <a:rPr lang="en-US" sz="1600" u="sng" dirty="0"/>
              <a:t>-san)</a:t>
            </a:r>
            <a:r>
              <a:rPr lang="en-US" sz="1600" dirty="0"/>
              <a:t>: </a:t>
            </a:r>
          </a:p>
          <a:p>
            <a:pPr lvl="1"/>
            <a:r>
              <a:rPr lang="en-US" sz="1600" dirty="0"/>
              <a:t>HDR WLAN for AIT, Launchers, Satellites?</a:t>
            </a:r>
          </a:p>
          <a:p>
            <a:pPr lvl="1"/>
            <a:r>
              <a:rPr lang="en-US" sz="1600" dirty="0"/>
              <a:t>ISS EVA activities?</a:t>
            </a:r>
          </a:p>
          <a:p>
            <a:pPr lvl="1"/>
            <a:r>
              <a:rPr lang="en-US" sz="1600" dirty="0"/>
              <a:t>Sensor networking? </a:t>
            </a:r>
          </a:p>
          <a:p>
            <a:pPr lvl="1"/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NASA (Ray)</a:t>
            </a:r>
            <a:r>
              <a:rPr lang="en-US" sz="1600" dirty="0" smtClean="0"/>
              <a:t>:  </a:t>
            </a:r>
          </a:p>
          <a:p>
            <a:pPr lvl="1"/>
            <a:r>
              <a:rPr lang="en-US" sz="1600" dirty="0" smtClean="0"/>
              <a:t>RFID Sensing</a:t>
            </a:r>
          </a:p>
          <a:p>
            <a:pPr lvl="1"/>
            <a:r>
              <a:rPr lang="en-US" sz="1600" dirty="0" smtClean="0"/>
              <a:t>HDR WLAN for HD Cameras</a:t>
            </a:r>
          </a:p>
          <a:p>
            <a:pPr lvl="1"/>
            <a:r>
              <a:rPr lang="en-US" sz="1600" dirty="0" smtClean="0"/>
              <a:t>RFID Systems GS1 encoding alignment (set basis for RFID Inventory Management Systems) </a:t>
            </a:r>
          </a:p>
        </p:txBody>
      </p:sp>
    </p:spTree>
    <p:extLst>
      <p:ext uri="{BB962C8B-B14F-4D97-AF65-F5344CB8AC3E}">
        <p14:creationId xmlns:p14="http://schemas.microsoft.com/office/powerpoint/2010/main" val="195667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5ACCAC-9717-44CA-9F9C-253E0A6327B8}"/>
</file>

<file path=customXml/itemProps2.xml><?xml version="1.0" encoding="utf-8"?>
<ds:datastoreItem xmlns:ds="http://schemas.openxmlformats.org/officeDocument/2006/customXml" ds:itemID="{0A2D7342-D62D-49E6-AC7D-4C9C2DA7883E}"/>
</file>

<file path=customXml/itemProps3.xml><?xml version="1.0" encoding="utf-8"?>
<ds:datastoreItem xmlns:ds="http://schemas.openxmlformats.org/officeDocument/2006/customXml" ds:itemID="{4F9A59E6-091C-4E74-A585-EB4679C79BC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96632</TotalTime>
  <Words>1388</Words>
  <Application>Microsoft Macintosh PowerPoint</Application>
  <PresentationFormat>On-screen Show (4:3)</PresentationFormat>
  <Paragraphs>303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ArialMT</vt:lpstr>
      <vt:lpstr>Calibri</vt:lpstr>
      <vt:lpstr>ＭＳ Ｐゴシック</vt:lpstr>
      <vt:lpstr>Times New Roman</vt:lpstr>
      <vt:lpstr>Wingdings</vt:lpstr>
      <vt:lpstr>Arial</vt:lpstr>
      <vt:lpstr>1_Office Theme</vt:lpstr>
      <vt:lpstr>Wireless WG Monthly Teleconference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K Gifford</cp:lastModifiedBy>
  <cp:revision>2186</cp:revision>
  <cp:lastPrinted>2017-04-03T20:42:29Z</cp:lastPrinted>
  <dcterms:created xsi:type="dcterms:W3CDTF">2012-03-12T15:30:31Z</dcterms:created>
  <dcterms:modified xsi:type="dcterms:W3CDTF">2017-08-08T13:53:27Z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