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</p:sldMasterIdLst>
  <p:notesMasterIdLst>
    <p:notesMasterId r:id="rId17"/>
  </p:notesMasterIdLst>
  <p:handoutMasterIdLst>
    <p:handoutMasterId r:id="rId18"/>
  </p:handoutMasterIdLst>
  <p:sldIdLst>
    <p:sldId id="443" r:id="rId2"/>
    <p:sldId id="462" r:id="rId3"/>
    <p:sldId id="463" r:id="rId4"/>
    <p:sldId id="464" r:id="rId5"/>
    <p:sldId id="465" r:id="rId6"/>
    <p:sldId id="466" r:id="rId7"/>
    <p:sldId id="467" r:id="rId8"/>
    <p:sldId id="460" r:id="rId9"/>
    <p:sldId id="457" r:id="rId10"/>
    <p:sldId id="385" r:id="rId11"/>
    <p:sldId id="461" r:id="rId12"/>
    <p:sldId id="455" r:id="rId13"/>
    <p:sldId id="445" r:id="rId14"/>
    <p:sldId id="423" r:id="rId15"/>
    <p:sldId id="456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clrMru>
    <a:srgbClr val="367F64"/>
    <a:srgbClr val="FFFF00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116" autoAdjust="0"/>
    <p:restoredTop sz="89294" autoAdjust="0"/>
  </p:normalViewPr>
  <p:slideViewPr>
    <p:cSldViewPr snapToGrid="0" snapToObjects="1">
      <p:cViewPr>
        <p:scale>
          <a:sx n="179" d="100"/>
          <a:sy n="179" d="100"/>
        </p:scale>
        <p:origin x="10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2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5" Type="http://schemas.openxmlformats.org/officeDocument/2006/relationships/customXml" Target="../customXml/item3.xml"/><Relationship Id="rId20" Type="http://schemas.openxmlformats.org/officeDocument/2006/relationships/viewProps" Target="viewProps.xml"/><Relationship Id="rId16" Type="http://schemas.openxmlformats.org/officeDocument/2006/relationships/slide" Target="slides/slide15.xml"/><Relationship Id="rId2" Type="http://schemas.openxmlformats.org/officeDocument/2006/relationships/slide" Target="slides/slide1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4" Type="http://schemas.openxmlformats.org/officeDocument/2006/relationships/customXml" Target="../customXml/item2.xml"/><Relationship Id="rId15" Type="http://schemas.openxmlformats.org/officeDocument/2006/relationships/slide" Target="slides/slide14.xml"/><Relationship Id="rId5" Type="http://schemas.openxmlformats.org/officeDocument/2006/relationships/slide" Target="slides/slide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9" Type="http://schemas.openxmlformats.org/officeDocument/2006/relationships/slide" Target="slides/slide8.xml"/><Relationship Id="rId22" Type="http://schemas.openxmlformats.org/officeDocument/2006/relationships/tableStyles" Target="tableStyles.xml"/><Relationship Id="rId14" Type="http://schemas.openxmlformats.org/officeDocument/2006/relationships/slide" Target="slides/slide13.xml"/><Relationship Id="rId4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8533E6-F7CD-CE42-B23B-07697105996E}" type="datetimeFigureOut">
              <a:rPr lang="en-US" smtClean="0"/>
              <a:t>6/5/17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286BBB-74BC-414D-8284-5955005D8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5402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DD6A3D-CDC1-574E-B713-2404917A542B}" type="datetimeFigureOut">
              <a:rPr lang="en-US" smtClean="0"/>
              <a:pPr/>
              <a:t>6/5/17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A0E9BA-BBD3-C242-B0E7-AAD85FC88D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452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633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FA20E5-F05F-4030-BF21-E6BD2D95491B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3726338" name="Rectangle 5"/>
          <p:cNvSpPr txBox="1">
            <a:spLocks noGrp="1" noChangeArrowheads="1"/>
          </p:cNvSpPr>
          <p:nvPr/>
        </p:nvSpPr>
        <p:spPr bwMode="auto">
          <a:xfrm>
            <a:off x="3853196" y="9432471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81" tIns="0" rIns="19181" bIns="0" anchor="b"/>
          <a:lstStyle/>
          <a:p>
            <a:pPr algn="r" defTabSz="920750" eaLnBrk="0" hangingPunct="0"/>
            <a:fld id="{47B8339B-1697-4EB3-9E70-F7572366E1F3}" type="slidenum">
              <a:rPr lang="en-US" sz="1000" b="0" i="1">
                <a:latin typeface="Times New Roman" pitchFamily="18" charset="0"/>
              </a:rPr>
              <a:pPr algn="r" defTabSz="920750" eaLnBrk="0" hangingPunct="0"/>
              <a:t>2</a:t>
            </a:fld>
            <a:endParaRPr lang="en-US" sz="1000" b="0" i="1" dirty="0">
              <a:latin typeface="Times New Roman" pitchFamily="18" charset="0"/>
            </a:endParaRPr>
          </a:p>
        </p:txBody>
      </p:sp>
      <p:sp>
        <p:nvSpPr>
          <p:cNvPr id="3726339" name="Rectangle 5"/>
          <p:cNvSpPr txBox="1">
            <a:spLocks noGrp="1" noChangeArrowheads="1"/>
          </p:cNvSpPr>
          <p:nvPr/>
        </p:nvSpPr>
        <p:spPr bwMode="auto">
          <a:xfrm>
            <a:off x="3853196" y="9432471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81" tIns="0" rIns="19181" bIns="0" anchor="b"/>
          <a:lstStyle/>
          <a:p>
            <a:pPr algn="r" defTabSz="920750" eaLnBrk="0" hangingPunct="0"/>
            <a:fld id="{64DCABF5-01F9-46B7-AD67-6E8C2EC3CE4F}" type="slidenum">
              <a:rPr lang="en-US" sz="1000" b="0" i="1">
                <a:latin typeface="Times New Roman" pitchFamily="18" charset="0"/>
              </a:rPr>
              <a:pPr algn="r" defTabSz="920750" eaLnBrk="0" hangingPunct="0"/>
              <a:t>2</a:t>
            </a:fld>
            <a:endParaRPr lang="en-US" sz="1000" b="0" i="1" dirty="0">
              <a:latin typeface="Times New Roman" pitchFamily="18" charset="0"/>
            </a:endParaRPr>
          </a:p>
        </p:txBody>
      </p:sp>
      <p:sp>
        <p:nvSpPr>
          <p:cNvPr id="372634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2634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3726342" name="Slide Number Placeholder 3"/>
          <p:cNvSpPr txBox="1">
            <a:spLocks noGrp="1"/>
          </p:cNvSpPr>
          <p:nvPr/>
        </p:nvSpPr>
        <p:spPr bwMode="auto">
          <a:xfrm>
            <a:off x="3853196" y="9432471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81" tIns="0" rIns="19181" bIns="0" anchor="b"/>
          <a:lstStyle/>
          <a:p>
            <a:pPr algn="r" defTabSz="920750" eaLnBrk="0" hangingPunct="0"/>
            <a:fld id="{2D7B4481-FBC8-4B8A-90A3-E0CB9E5429A2}" type="slidenum">
              <a:rPr lang="en-US" sz="1000" b="0" i="1">
                <a:latin typeface="Times New Roman" pitchFamily="18" charset="0"/>
              </a:rPr>
              <a:pPr algn="r" defTabSz="920750" eaLnBrk="0" hangingPunct="0"/>
              <a:t>2</a:t>
            </a:fld>
            <a:endParaRPr lang="en-US" sz="1000" b="0" i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43489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r>
              <a:rPr lang="en-US" baseline="0" dirty="0" smtClean="0"/>
              <a:t>JAXA is interested, resources being identified.  Possible issues getting resources allocated / schedule.</a:t>
            </a:r>
          </a:p>
          <a:p>
            <a:pPr marL="0" indent="0">
              <a:buFont typeface="Arial" pitchFamily="34" charset="0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CAF83B-30F1-4420-86A9-ACD9B25FD0A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4379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8385" name="Rectangle 5"/>
          <p:cNvSpPr txBox="1">
            <a:spLocks noGrp="1" noChangeArrowheads="1"/>
          </p:cNvSpPr>
          <p:nvPr/>
        </p:nvSpPr>
        <p:spPr bwMode="auto">
          <a:xfrm>
            <a:off x="3819304" y="10241438"/>
            <a:ext cx="2918578" cy="538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79" tIns="0" rIns="19179" bIns="0" anchor="b"/>
          <a:lstStyle/>
          <a:p>
            <a:pPr algn="r" defTabSz="920668" eaLnBrk="0" fontAlgn="base" hangingPunct="0">
              <a:spcBef>
                <a:spcPct val="0"/>
              </a:spcBef>
              <a:spcAft>
                <a:spcPct val="0"/>
              </a:spcAft>
            </a:pPr>
            <a:fld id="{3D28D1BD-6424-4634-8D1B-3F3BC8F44A91}" type="slidenum"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pPr algn="r" defTabSz="920668" eaLnBrk="0" fontAlgn="base" hangingPunct="0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sz="1000" b="1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728386" name="Rectangle 5"/>
          <p:cNvSpPr txBox="1">
            <a:spLocks noGrp="1" noChangeArrowheads="1"/>
          </p:cNvSpPr>
          <p:nvPr/>
        </p:nvSpPr>
        <p:spPr bwMode="auto">
          <a:xfrm>
            <a:off x="3819304" y="10241438"/>
            <a:ext cx="2918578" cy="538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79" tIns="0" rIns="19179" bIns="0" anchor="b"/>
          <a:lstStyle/>
          <a:p>
            <a:pPr algn="r" defTabSz="92066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</a:pPr>
            <a:fld id="{C9A7A0CB-4387-47F3-889C-456AEC870283}" type="slidenum"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pPr algn="r" defTabSz="920668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10000"/>
                </a:spcAft>
                <a:buSzPct val="125000"/>
              </a:pPr>
              <a:t>6</a:t>
            </a:fld>
            <a:endParaRPr lang="en-US" sz="1000" b="1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728387" name="Rectangle 5"/>
          <p:cNvSpPr txBox="1">
            <a:spLocks noGrp="1" noChangeArrowheads="1"/>
          </p:cNvSpPr>
          <p:nvPr/>
        </p:nvSpPr>
        <p:spPr bwMode="auto">
          <a:xfrm>
            <a:off x="3819304" y="10241438"/>
            <a:ext cx="2918578" cy="538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79" tIns="0" rIns="19179" bIns="0" anchor="b"/>
          <a:lstStyle/>
          <a:p>
            <a:pPr algn="r" defTabSz="92066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</a:pPr>
            <a:fld id="{9DA4769A-70BA-4D8A-AD02-25264FC2395F}" type="slidenum"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pPr algn="r" defTabSz="920668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10000"/>
                </a:spcAft>
                <a:buSzPct val="125000"/>
              </a:pPr>
              <a:t>6</a:t>
            </a:fld>
            <a:endParaRPr lang="en-US" sz="1000" b="1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728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4688" y="808038"/>
            <a:ext cx="5389562" cy="4043362"/>
          </a:xfrm>
          <a:ln/>
        </p:spPr>
      </p:sp>
      <p:sp>
        <p:nvSpPr>
          <p:cNvPr id="3728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7800" y="5120720"/>
            <a:ext cx="4942282" cy="4851582"/>
          </a:xfrm>
          <a:noFill/>
          <a:ln/>
        </p:spPr>
        <p:txBody>
          <a:bodyPr/>
          <a:lstStyle/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8897331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kumimoji="1" lang="en-US" altLang="ja-JP" b="0" i="0" dirty="0" smtClean="0">
                <a:solidFill>
                  <a:srgbClr val="FF0000"/>
                </a:solidFill>
              </a:rPr>
              <a:t>Planning</a:t>
            </a:r>
            <a:r>
              <a:rPr kumimoji="1" lang="en-US" altLang="ja-JP" b="0" i="0" baseline="0" dirty="0" smtClean="0">
                <a:solidFill>
                  <a:srgbClr val="FF0000"/>
                </a:solidFill>
              </a:rPr>
              <a:t> Notes 11-Mar-2013:</a:t>
            </a:r>
          </a:p>
          <a:p>
            <a:pPr marL="228600" indent="-228600" eaLnBrk="1" hangingPunct="1">
              <a:spcBef>
                <a:spcPct val="0"/>
              </a:spcBef>
              <a:buAutoNum type="arabicPeriod"/>
            </a:pPr>
            <a:r>
              <a:rPr kumimoji="1" lang="en-US" altLang="ja-JP" b="0" i="0" baseline="0" dirty="0" smtClean="0">
                <a:solidFill>
                  <a:srgbClr val="FF0000"/>
                </a:solidFill>
              </a:rPr>
              <a:t>Discuss SABL Project Plan with Shea and Louis</a:t>
            </a:r>
          </a:p>
          <a:p>
            <a:pPr marL="228600" indent="-228600" eaLnBrk="1" hangingPunct="1">
              <a:spcBef>
                <a:spcPct val="0"/>
              </a:spcBef>
              <a:buAutoNum type="arabicPeriod"/>
            </a:pPr>
            <a:r>
              <a:rPr kumimoji="1" lang="en-US" altLang="ja-JP" b="0" i="0" baseline="0" dirty="0" smtClean="0">
                <a:solidFill>
                  <a:srgbClr val="FF0000"/>
                </a:solidFill>
              </a:rPr>
              <a:t>Coordinate dates for RSA 2FA TIM at HOSC (Shea, Jim, Shankini); cost share this trip with BioServe</a:t>
            </a:r>
          </a:p>
          <a:p>
            <a:pPr marL="228600" indent="-228600" eaLnBrk="1" hangingPunct="1">
              <a:spcBef>
                <a:spcPct val="0"/>
              </a:spcBef>
              <a:buAutoNum type="arabicPeriod"/>
            </a:pPr>
            <a:r>
              <a:rPr kumimoji="1" lang="en-US" altLang="ja-JP" b="0" i="0" baseline="0" dirty="0" smtClean="0">
                <a:solidFill>
                  <a:srgbClr val="FF0000"/>
                </a:solidFill>
              </a:rPr>
              <a:t>Determine timeline on DTN2 Simulator – coordinate HOSC DTN2 G/W testing, test plan, with the HOSC</a:t>
            </a:r>
          </a:p>
          <a:p>
            <a:pPr marL="228600" indent="-228600" eaLnBrk="1" hangingPunct="1">
              <a:spcBef>
                <a:spcPct val="0"/>
              </a:spcBef>
              <a:buAutoNum type="arabicPeriod"/>
            </a:pPr>
            <a:r>
              <a:rPr kumimoji="1" lang="en-US" altLang="ja-JP" b="0" i="0" baseline="0" dirty="0" smtClean="0">
                <a:solidFill>
                  <a:srgbClr val="FF0000"/>
                </a:solidFill>
              </a:rPr>
              <a:t>Will need to plan Automation support for additional BioServe SABL tasks</a:t>
            </a:r>
          </a:p>
          <a:p>
            <a:pPr marL="228600" indent="-228600" eaLnBrk="1" hangingPunct="1">
              <a:spcBef>
                <a:spcPct val="0"/>
              </a:spcBef>
              <a:buAutoNum type="arabicPeriod"/>
            </a:pPr>
            <a:r>
              <a:rPr kumimoji="1" lang="en-US" altLang="ja-JP" b="0" i="0" baseline="0" dirty="0" smtClean="0">
                <a:solidFill>
                  <a:srgbClr val="FF0000"/>
                </a:solidFill>
              </a:rPr>
              <a:t>Have an IDSCam close-out sprint; can transition to SABL early as necessary</a:t>
            </a:r>
          </a:p>
          <a:p>
            <a:pPr marL="228600" indent="-228600" eaLnBrk="1" hangingPunct="1">
              <a:spcBef>
                <a:spcPct val="0"/>
              </a:spcBef>
              <a:buAutoNum type="arabicPeriod"/>
            </a:pPr>
            <a:r>
              <a:rPr kumimoji="1" lang="en-US" altLang="ja-JP" b="0" i="0" baseline="0" dirty="0" smtClean="0">
                <a:solidFill>
                  <a:srgbClr val="FF0000"/>
                </a:solidFill>
              </a:rPr>
              <a:t>HOSC RSA 2FA meeting this week and </a:t>
            </a:r>
            <a:r>
              <a:rPr kumimoji="1" lang="en-US" altLang="ja-JP" b="0" i="0" baseline="0" smtClean="0">
                <a:solidFill>
                  <a:srgbClr val="FF0000"/>
                </a:solidFill>
              </a:rPr>
              <a:t>travel coordination</a:t>
            </a:r>
            <a:endParaRPr kumimoji="1" lang="en-US" altLang="ja-JP" b="0" i="0" baseline="0" dirty="0" smtClean="0">
              <a:solidFill>
                <a:srgbClr val="FF0000"/>
              </a:solidFill>
            </a:endParaRPr>
          </a:p>
          <a:p>
            <a:pPr marL="228600" indent="-228600" eaLnBrk="1" hangingPunct="1">
              <a:spcBef>
                <a:spcPct val="0"/>
              </a:spcBef>
              <a:buAutoNum type="arabicPeriod"/>
            </a:pPr>
            <a:endParaRPr kumimoji="1" lang="en-US" altLang="ja-JP" b="1" i="1" dirty="0" smtClean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</a:pPr>
            <a:r>
              <a:rPr kumimoji="1" lang="en-US" altLang="ja-JP" dirty="0" smtClean="0"/>
              <a:t> </a:t>
            </a:r>
            <a:endParaRPr kumimoji="1" lang="en-US" altLang="ja-JP" b="1" dirty="0" smtClean="0"/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en-US" altLang="ja-JP" b="1" dirty="0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2A284C-7F7E-42F7-B471-4AD203D06F1A}" type="slidenum">
              <a:rPr lang="en-US" altLang="ja-JP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altLang="ja-JP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466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4008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993746-6703-F740-B9AF-4C0CAB306347}" type="datetimeFigureOut">
              <a:rPr lang="en-US" smtClean="0">
                <a:solidFill>
                  <a:prstClr val="black"/>
                </a:solidFill>
                <a:latin typeface="Calibri"/>
              </a:rPr>
              <a:pPr/>
              <a:t>6/5/17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3E6-6E1A-D443-AA02-10588A16F41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55684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993746-6703-F740-B9AF-4C0CAB306347}" type="datetimeFigureOut">
              <a:rPr lang="en-US" smtClean="0">
                <a:solidFill>
                  <a:prstClr val="black"/>
                </a:solidFill>
                <a:latin typeface="Calibri"/>
              </a:rPr>
              <a:pPr/>
              <a:t>6/5/17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3E6-6E1A-D443-AA02-10588A16F41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20589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993746-6703-F740-B9AF-4C0CAB306347}" type="datetimeFigureOut">
              <a:rPr lang="en-US" smtClean="0">
                <a:solidFill>
                  <a:prstClr val="black"/>
                </a:solidFill>
                <a:latin typeface="Calibri"/>
              </a:rPr>
              <a:pPr/>
              <a:t>6/5/17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3E6-6E1A-D443-AA02-10588A16F41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50922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993746-6703-F740-B9AF-4C0CAB306347}" type="datetimeFigureOut">
              <a:rPr lang="en-US" smtClean="0">
                <a:solidFill>
                  <a:prstClr val="black"/>
                </a:solidFill>
                <a:latin typeface="Calibri"/>
              </a:rPr>
              <a:pPr/>
              <a:t>6/5/17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3E6-6E1A-D443-AA02-10588A16F41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28845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993746-6703-F740-B9AF-4C0CAB306347}" type="datetimeFigureOut">
              <a:rPr lang="en-US" smtClean="0">
                <a:solidFill>
                  <a:prstClr val="black"/>
                </a:solidFill>
                <a:latin typeface="Calibri"/>
              </a:rPr>
              <a:pPr/>
              <a:t>6/5/17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3E6-6E1A-D443-AA02-10588A16F41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77441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993746-6703-F740-B9AF-4C0CAB306347}" type="datetimeFigureOut">
              <a:rPr lang="en-US" smtClean="0">
                <a:solidFill>
                  <a:prstClr val="black"/>
                </a:solidFill>
                <a:latin typeface="Calibri"/>
              </a:rPr>
              <a:pPr/>
              <a:t>6/5/17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3E6-6E1A-D443-AA02-10588A16F41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36051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993746-6703-F740-B9AF-4C0CAB306347}" type="datetimeFigureOut">
              <a:rPr lang="en-US" smtClean="0">
                <a:solidFill>
                  <a:prstClr val="black"/>
                </a:solidFill>
                <a:latin typeface="Calibri"/>
              </a:rPr>
              <a:pPr/>
              <a:t>6/5/17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3E6-6E1A-D443-AA02-10588A16F41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06568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993746-6703-F740-B9AF-4C0CAB306347}" type="datetimeFigureOut">
              <a:rPr lang="en-US" smtClean="0">
                <a:solidFill>
                  <a:prstClr val="black"/>
                </a:solidFill>
                <a:latin typeface="Calibri"/>
              </a:rPr>
              <a:pPr/>
              <a:t>6/5/17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3E6-6E1A-D443-AA02-10588A16F41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81917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993746-6703-F740-B9AF-4C0CAB306347}" type="datetimeFigureOut">
              <a:rPr lang="en-US" smtClean="0">
                <a:solidFill>
                  <a:prstClr val="black"/>
                </a:solidFill>
                <a:latin typeface="Calibri"/>
              </a:rPr>
              <a:pPr/>
              <a:t>6/5/17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3E6-6E1A-D443-AA02-10588A16F41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95935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993746-6703-F740-B9AF-4C0CAB306347}" type="datetimeFigureOut">
              <a:rPr lang="en-US" smtClean="0">
                <a:solidFill>
                  <a:prstClr val="black"/>
                </a:solidFill>
                <a:latin typeface="Calibri"/>
              </a:rPr>
              <a:pPr/>
              <a:t>6/5/17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3E6-6E1A-D443-AA02-10588A16F41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90901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1523E6-6E1A-D443-AA02-10588A16F41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0" y="6616700"/>
            <a:ext cx="9144000" cy="241738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square" lIns="101880" tIns="51120" rIns="101880" bIns="51120">
            <a:spAutoFit/>
          </a:bodyPr>
          <a:lstStyle/>
          <a:p>
            <a:pPr algn="r">
              <a:buClr>
                <a:srgbClr val="FFFFFF"/>
              </a:buClr>
              <a:buFont typeface="Arial" pitchFamily="2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900" dirty="0" smtClean="0">
                <a:solidFill>
                  <a:srgbClr val="FFFFFF"/>
                </a:solidFill>
                <a:latin typeface="Arial" pitchFamily="26" charset="0"/>
              </a:rPr>
              <a:t>CCSDS SOIS Wireless Working Group (WWG)                                                                                                                                </a:t>
            </a:r>
            <a:r>
              <a:rPr lang="en-US" sz="900" baseline="0" dirty="0" smtClean="0">
                <a:solidFill>
                  <a:srgbClr val="FFFFFF"/>
                </a:solidFill>
                <a:latin typeface="Arial" pitchFamily="26" charset="0"/>
              </a:rPr>
              <a:t> </a:t>
            </a:r>
            <a:r>
              <a:rPr lang="en-US" sz="900" dirty="0" smtClean="0">
                <a:solidFill>
                  <a:srgbClr val="FFFFFF"/>
                </a:solidFill>
                <a:latin typeface="Arial" pitchFamily="26" charset="0"/>
              </a:rPr>
              <a:t>       </a:t>
            </a:r>
            <a:r>
              <a:rPr lang="en-US" sz="900" baseline="0" dirty="0" smtClean="0">
                <a:solidFill>
                  <a:srgbClr val="FFFFFF"/>
                </a:solidFill>
                <a:latin typeface="Arial" pitchFamily="26" charset="0"/>
              </a:rPr>
              <a:t>  </a:t>
            </a:r>
            <a:r>
              <a:rPr lang="en-US" sz="900" dirty="0" smtClean="0">
                <a:solidFill>
                  <a:srgbClr val="FFFFFF"/>
                </a:solidFill>
                <a:latin typeface="Arial" pitchFamily="26" charset="0"/>
              </a:rPr>
              <a:t>         </a:t>
            </a:r>
            <a:r>
              <a:rPr lang="en-US" sz="900" dirty="0" smtClean="0">
                <a:solidFill>
                  <a:srgbClr val="FFFFFF"/>
                </a:solidFill>
                <a:latin typeface="Arial" pitchFamily="26" charset="0"/>
              </a:rPr>
              <a:t>06-Jun-2017 </a:t>
            </a:r>
            <a:r>
              <a:rPr lang="en-US" sz="900" dirty="0" smtClean="0">
                <a:solidFill>
                  <a:srgbClr val="FFFFFF"/>
                </a:solidFill>
                <a:latin typeface="Arial" pitchFamily="26" charset="0"/>
              </a:rPr>
              <a:t>WWG Monthly Meeting</a:t>
            </a:r>
            <a:endParaRPr lang="en-US" sz="900" dirty="0">
              <a:solidFill>
                <a:srgbClr val="FFFFFF"/>
              </a:solidFill>
              <a:latin typeface="Arial" pitchFamily="26" charset="0"/>
            </a:endParaRPr>
          </a:p>
        </p:txBody>
      </p:sp>
      <p:sp>
        <p:nvSpPr>
          <p:cNvPr id="8" name="Rectangle 23"/>
          <p:cNvSpPr>
            <a:spLocks noChangeArrowheads="1"/>
          </p:cNvSpPr>
          <p:nvPr userDrawn="1"/>
        </p:nvSpPr>
        <p:spPr bwMode="auto">
          <a:xfrm>
            <a:off x="8500531" y="6292328"/>
            <a:ext cx="60113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/>
            <a:fld id="{186DB690-8815-B54C-94DC-FE17AE6E8072}" type="slidenum">
              <a:rPr lang="en-US" sz="1400">
                <a:solidFill>
                  <a:srgbClr val="000090"/>
                </a:solidFill>
                <a:latin typeface="Calibri"/>
              </a:rPr>
              <a:pPr algn="r"/>
              <a:t>‹#›</a:t>
            </a:fld>
            <a:endParaRPr lang="en-US" sz="1400" dirty="0">
              <a:solidFill>
                <a:srgbClr val="00009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6424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9284" y="547158"/>
            <a:ext cx="7459133" cy="1470025"/>
          </a:xfrm>
        </p:spPr>
        <p:txBody>
          <a:bodyPr/>
          <a:lstStyle/>
          <a:p>
            <a:r>
              <a:rPr lang="en-US" b="1" dirty="0" smtClean="0"/>
              <a:t>Wireless WG</a:t>
            </a:r>
            <a:br>
              <a:rPr lang="en-US" b="1" dirty="0" smtClean="0"/>
            </a:br>
            <a:r>
              <a:rPr lang="en-US" b="1" dirty="0" smtClean="0"/>
              <a:t>Monthly Teleconference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8450" y="2087846"/>
            <a:ext cx="6400800" cy="770467"/>
          </a:xfrm>
        </p:spPr>
        <p:txBody>
          <a:bodyPr>
            <a:normAutofit/>
          </a:bodyPr>
          <a:lstStyle/>
          <a:p>
            <a:r>
              <a:rPr lang="en-US" b="1" dirty="0" smtClean="0"/>
              <a:t>06-Jun-2017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09284" y="3486189"/>
            <a:ext cx="7813222" cy="2771736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u="sng" dirty="0" smtClean="0">
                <a:solidFill>
                  <a:schemeClr val="bg1">
                    <a:lumMod val="50000"/>
                  </a:schemeClr>
                </a:solidFill>
              </a:rPr>
              <a:t>Primary Topics (Slides 1 through 6)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:</a:t>
            </a:r>
          </a:p>
          <a:p>
            <a:endParaRPr lang="en-US" sz="14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571500" indent="-571500" algn="l">
              <a:buFont typeface="Arial"/>
              <a:buChar char="•"/>
            </a:pPr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</a:rPr>
              <a:t>DRAFT summary of Space 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</a:rPr>
              <a:t>A</a:t>
            </a:r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</a:rPr>
              <a:t>gency WWG project interest</a:t>
            </a:r>
          </a:p>
          <a:p>
            <a:pPr marL="571500" indent="-571500" algn="l">
              <a:buFont typeface="Arial"/>
              <a:buChar char="•"/>
            </a:pPr>
            <a:endParaRPr lang="en-US" sz="14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571500" indent="-571500" algn="l">
              <a:buFont typeface="Arial"/>
              <a:buChar char="•"/>
            </a:pPr>
            <a:r>
              <a:rPr lang="en-US" sz="1400" b="1" i="1" u="sng" dirty="0" smtClean="0">
                <a:solidFill>
                  <a:srgbClr val="FF0000"/>
                </a:solidFill>
              </a:rPr>
              <a:t>1 week</a:t>
            </a:r>
            <a:r>
              <a:rPr lang="en-US" sz="1400" b="1" i="1" dirty="0" smtClean="0">
                <a:solidFill>
                  <a:srgbClr val="FF0000"/>
                </a:solidFill>
              </a:rPr>
              <a:t> </a:t>
            </a:r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</a:rPr>
              <a:t>until CCSDS 2017 Spring Meetings in San Antonio, TX, USA</a:t>
            </a:r>
          </a:p>
          <a:p>
            <a:pPr marL="571500" indent="-571500" algn="l">
              <a:buFont typeface="Arial"/>
              <a:buChar char="•"/>
            </a:pPr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sym typeface="Wingdings"/>
              </a:rPr>
              <a:t> </a:t>
            </a:r>
            <a:r>
              <a:rPr lang="en-US" sz="1400" b="1" i="1" dirty="0" smtClean="0">
                <a:solidFill>
                  <a:schemeClr val="bg1">
                    <a:lumMod val="50000"/>
                  </a:schemeClr>
                </a:solidFill>
                <a:sym typeface="Wingdings"/>
              </a:rPr>
              <a:t>The WWG needs to identify consensus projects of interest that your respective agencies will support and fund</a:t>
            </a:r>
          </a:p>
          <a:p>
            <a:pPr marL="571500" indent="-571500" algn="l">
              <a:buFont typeface="Arial"/>
              <a:buChar char="•"/>
            </a:pPr>
            <a:endParaRPr lang="en-US" sz="14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571500" indent="-571500" algn="l">
              <a:buFont typeface="Arial"/>
              <a:buChar char="•"/>
            </a:pPr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</a:rPr>
              <a:t>RFID Interoperability Testing Status</a:t>
            </a:r>
          </a:p>
          <a:p>
            <a:pPr marL="571500" indent="-571500" algn="l">
              <a:buFont typeface="Arial"/>
              <a:buChar char="•"/>
            </a:pPr>
            <a:endParaRPr lang="en-US" sz="14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571500" indent="-571500" algn="l">
              <a:buFont typeface="Arial"/>
              <a:buChar char="•"/>
            </a:pPr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</a:rPr>
              <a:t>Spring Meetings Agenda Preparation and Notes </a:t>
            </a:r>
            <a:r>
              <a:rPr lang="en-US" sz="1400" b="1" dirty="0" smtClean="0">
                <a:solidFill>
                  <a:srgbClr val="FF0000"/>
                </a:solidFill>
              </a:rPr>
              <a:t>(</a:t>
            </a:r>
            <a:r>
              <a:rPr lang="en-US" sz="1400" b="1" u="sng" dirty="0" smtClean="0">
                <a:solidFill>
                  <a:srgbClr val="FF0000"/>
                </a:solidFill>
              </a:rPr>
              <a:t>meet Mon </a:t>
            </a:r>
            <a:r>
              <a:rPr lang="en-US" sz="1400" b="1" u="sng" dirty="0" smtClean="0">
                <a:solidFill>
                  <a:srgbClr val="FF0000"/>
                </a:solidFill>
                <a:sym typeface="Wingdings"/>
              </a:rPr>
              <a:t> Thu</a:t>
            </a:r>
            <a:r>
              <a:rPr lang="en-US" sz="1400" b="1" dirty="0" smtClean="0">
                <a:solidFill>
                  <a:srgbClr val="FF0000"/>
                </a:solidFill>
                <a:sym typeface="Wingdings"/>
              </a:rPr>
              <a:t>)</a:t>
            </a:r>
            <a:endParaRPr lang="en-US" sz="14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83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4" name="Straight Connector 143"/>
          <p:cNvCxnSpPr/>
          <p:nvPr/>
        </p:nvCxnSpPr>
        <p:spPr>
          <a:xfrm>
            <a:off x="5306658" y="1724188"/>
            <a:ext cx="0" cy="3999667"/>
          </a:xfrm>
          <a:prstGeom prst="line">
            <a:avLst/>
          </a:prstGeom>
          <a:ln w="3175" cmpd="sng">
            <a:solidFill>
              <a:schemeClr val="accent5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>
            <a:off x="4157293" y="1689934"/>
            <a:ext cx="0" cy="4037130"/>
          </a:xfrm>
          <a:prstGeom prst="line">
            <a:avLst/>
          </a:prstGeom>
          <a:ln w="3175" cmpd="sng">
            <a:solidFill>
              <a:schemeClr val="accent5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>
            <a:off x="2609603" y="1712447"/>
            <a:ext cx="0" cy="4044111"/>
          </a:xfrm>
          <a:prstGeom prst="line">
            <a:avLst/>
          </a:prstGeom>
          <a:ln w="3175" cmpd="sng">
            <a:solidFill>
              <a:schemeClr val="accent5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>
            <a:off x="707579" y="1722457"/>
            <a:ext cx="0" cy="4037130"/>
          </a:xfrm>
          <a:prstGeom prst="line">
            <a:avLst/>
          </a:prstGeom>
          <a:ln w="3175" cmpd="sng">
            <a:solidFill>
              <a:schemeClr val="accent5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/>
        </p:nvCxnSpPr>
        <p:spPr>
          <a:xfrm flipH="1">
            <a:off x="7211886" y="1657536"/>
            <a:ext cx="1" cy="4064034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0" name="Rectangle 139"/>
          <p:cNvSpPr/>
          <p:nvPr/>
        </p:nvSpPr>
        <p:spPr>
          <a:xfrm>
            <a:off x="334118" y="2904094"/>
            <a:ext cx="8426655" cy="1463079"/>
          </a:xfrm>
          <a:prstGeom prst="rect">
            <a:avLst/>
          </a:prstGeom>
          <a:solidFill>
            <a:srgbClr val="3366FF">
              <a:alpha val="18000"/>
            </a:srgbClr>
          </a:solidFill>
          <a:ln>
            <a:solidFill>
              <a:srgbClr val="008000">
                <a:alpha val="33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141" name="Rectangle 140"/>
          <p:cNvSpPr/>
          <p:nvPr/>
        </p:nvSpPr>
        <p:spPr>
          <a:xfrm>
            <a:off x="311232" y="4700332"/>
            <a:ext cx="8442077" cy="1021791"/>
          </a:xfrm>
          <a:prstGeom prst="rect">
            <a:avLst/>
          </a:prstGeom>
          <a:solidFill>
            <a:srgbClr val="3366FF">
              <a:alpha val="18000"/>
            </a:srgbClr>
          </a:solidFill>
          <a:ln>
            <a:solidFill>
              <a:srgbClr val="008000">
                <a:alpha val="33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cxnSp>
        <p:nvCxnSpPr>
          <p:cNvPr id="206" name="Straight Connector 205"/>
          <p:cNvCxnSpPr/>
          <p:nvPr/>
        </p:nvCxnSpPr>
        <p:spPr>
          <a:xfrm flipV="1">
            <a:off x="307133" y="5717695"/>
            <a:ext cx="8446176" cy="36273"/>
          </a:xfrm>
          <a:prstGeom prst="line">
            <a:avLst/>
          </a:prstGeom>
          <a:ln w="5715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4544183" y="1743644"/>
            <a:ext cx="0" cy="3974051"/>
          </a:xfrm>
          <a:prstGeom prst="line">
            <a:avLst/>
          </a:prstGeom>
          <a:ln w="3175" cmpd="sng">
            <a:solidFill>
              <a:schemeClr val="accent5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4930140" y="1722457"/>
            <a:ext cx="0" cy="3999667"/>
          </a:xfrm>
          <a:prstGeom prst="line">
            <a:avLst/>
          </a:prstGeom>
          <a:ln w="3175" cmpd="sng">
            <a:solidFill>
              <a:schemeClr val="accent5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5690027" y="1722457"/>
            <a:ext cx="0" cy="4031511"/>
          </a:xfrm>
          <a:prstGeom prst="line">
            <a:avLst/>
          </a:prstGeom>
          <a:ln w="3175" cmpd="sng">
            <a:solidFill>
              <a:schemeClr val="accent5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H="1">
            <a:off x="7206339" y="1740896"/>
            <a:ext cx="4099" cy="3966286"/>
          </a:xfrm>
          <a:prstGeom prst="line">
            <a:avLst/>
          </a:prstGeom>
          <a:ln w="3175" cmpd="sng">
            <a:solidFill>
              <a:schemeClr val="accent5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7590616" y="1709857"/>
            <a:ext cx="0" cy="4012267"/>
          </a:xfrm>
          <a:prstGeom prst="line">
            <a:avLst/>
          </a:prstGeom>
          <a:ln w="3175" cmpd="sng">
            <a:solidFill>
              <a:schemeClr val="accent5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>
            <a:off x="7986298" y="1730276"/>
            <a:ext cx="765" cy="4023692"/>
          </a:xfrm>
          <a:prstGeom prst="line">
            <a:avLst/>
          </a:prstGeom>
          <a:ln w="3175" cmpd="sng">
            <a:solidFill>
              <a:schemeClr val="accent5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H="1">
            <a:off x="6085999" y="1638925"/>
            <a:ext cx="4710" cy="4083199"/>
          </a:xfrm>
          <a:prstGeom prst="line">
            <a:avLst/>
          </a:prstGeom>
          <a:ln w="3175" cmpd="sng">
            <a:solidFill>
              <a:schemeClr val="accent5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29"/>
          <p:cNvSpPr txBox="1">
            <a:spLocks noChangeArrowheads="1"/>
          </p:cNvSpPr>
          <p:nvPr/>
        </p:nvSpPr>
        <p:spPr bwMode="auto">
          <a:xfrm>
            <a:off x="8092521" y="3423802"/>
            <a:ext cx="120432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1000" b="1" i="1" dirty="0" smtClean="0">
                <a:latin typeface="Calibri" pitchFamily="34" charset="0"/>
              </a:rPr>
              <a:t>CMC Approval</a:t>
            </a:r>
          </a:p>
          <a:p>
            <a:pPr algn="ctr"/>
            <a:r>
              <a:rPr lang="en-US" altLang="ja-JP" sz="1000" b="1" dirty="0" smtClean="0">
                <a:solidFill>
                  <a:schemeClr val="hlink"/>
                </a:solidFill>
                <a:latin typeface="Calibri" pitchFamily="34" charset="0"/>
              </a:rPr>
              <a:t>(Fall 2017)</a:t>
            </a:r>
            <a:endParaRPr lang="en-US" altLang="ja-JP" sz="1000" b="1" dirty="0">
              <a:solidFill>
                <a:schemeClr val="hlink"/>
              </a:solidFill>
              <a:latin typeface="Calibri" pitchFamily="34" charset="0"/>
            </a:endParaRPr>
          </a:p>
        </p:txBody>
      </p:sp>
      <p:cxnSp>
        <p:nvCxnSpPr>
          <p:cNvPr id="71" name="Straight Connector 70"/>
          <p:cNvCxnSpPr/>
          <p:nvPr/>
        </p:nvCxnSpPr>
        <p:spPr>
          <a:xfrm>
            <a:off x="2992715" y="1716838"/>
            <a:ext cx="0" cy="4037130"/>
          </a:xfrm>
          <a:prstGeom prst="line">
            <a:avLst/>
          </a:prstGeom>
          <a:ln w="3175" cmpd="sng">
            <a:solidFill>
              <a:schemeClr val="accent5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3388233" y="1730276"/>
            <a:ext cx="0" cy="4023692"/>
          </a:xfrm>
          <a:prstGeom prst="line">
            <a:avLst/>
          </a:prstGeom>
          <a:ln w="3175" cmpd="sng">
            <a:solidFill>
              <a:schemeClr val="accent5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6453726" y="1724188"/>
            <a:ext cx="0" cy="3997936"/>
          </a:xfrm>
          <a:prstGeom prst="line">
            <a:avLst/>
          </a:prstGeom>
          <a:ln w="3175" cmpd="sng">
            <a:solidFill>
              <a:schemeClr val="accent5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987643" y="134467"/>
            <a:ext cx="7256914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b="1" dirty="0"/>
              <a:t>RFID Tag-</a:t>
            </a:r>
            <a:r>
              <a:rPr lang="en-US" sz="2400" b="1" dirty="0" smtClean="0"/>
              <a:t>Encoding: Interoperability Test Plan Schedule</a:t>
            </a:r>
            <a:endParaRPr lang="en-US" sz="2400" b="1" dirty="0"/>
          </a:p>
        </p:txBody>
      </p:sp>
      <p:cxnSp>
        <p:nvCxnSpPr>
          <p:cNvPr id="102" name="Straight Connector 101"/>
          <p:cNvCxnSpPr/>
          <p:nvPr/>
        </p:nvCxnSpPr>
        <p:spPr>
          <a:xfrm flipV="1">
            <a:off x="601133" y="694267"/>
            <a:ext cx="7933267" cy="84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>
            <a:off x="1489001" y="1728702"/>
            <a:ext cx="0" cy="4037130"/>
          </a:xfrm>
          <a:prstGeom prst="line">
            <a:avLst/>
          </a:prstGeom>
          <a:ln w="3175" cmpd="sng">
            <a:solidFill>
              <a:schemeClr val="accent5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1860609" y="1730276"/>
            <a:ext cx="0" cy="3728572"/>
          </a:xfrm>
          <a:prstGeom prst="line">
            <a:avLst/>
          </a:prstGeom>
          <a:ln w="3175" cmpd="sng">
            <a:solidFill>
              <a:schemeClr val="accent5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>
            <a:off x="2252518" y="1709857"/>
            <a:ext cx="0" cy="4044111"/>
          </a:xfrm>
          <a:prstGeom prst="line">
            <a:avLst/>
          </a:prstGeom>
          <a:ln w="3175" cmpd="sng">
            <a:solidFill>
              <a:schemeClr val="accent5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5" name="Rectangle 154"/>
          <p:cNvSpPr/>
          <p:nvPr/>
        </p:nvSpPr>
        <p:spPr>
          <a:xfrm>
            <a:off x="324808" y="1360654"/>
            <a:ext cx="773361" cy="349123"/>
          </a:xfrm>
          <a:prstGeom prst="rect">
            <a:avLst/>
          </a:prstGeom>
          <a:solidFill>
            <a:srgbClr val="CC33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5" tIns="45717" rIns="91435" bIns="4571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200" b="1" dirty="0" smtClean="0"/>
              <a:t>Aug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/>
              <a:t>2016</a:t>
            </a:r>
            <a:endParaRPr kumimoji="0" lang="en-US" sz="1200" b="1" dirty="0"/>
          </a:p>
        </p:txBody>
      </p:sp>
      <p:cxnSp>
        <p:nvCxnSpPr>
          <p:cNvPr id="157" name="Straight Connector 156"/>
          <p:cNvCxnSpPr/>
          <p:nvPr/>
        </p:nvCxnSpPr>
        <p:spPr>
          <a:xfrm flipH="1">
            <a:off x="1078781" y="1709777"/>
            <a:ext cx="8467" cy="4037130"/>
          </a:xfrm>
          <a:prstGeom prst="line">
            <a:avLst/>
          </a:prstGeom>
          <a:ln w="3175" cmpd="sng">
            <a:solidFill>
              <a:schemeClr val="accent5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8" name="TextBox 29"/>
          <p:cNvSpPr txBox="1">
            <a:spLocks noChangeArrowheads="1"/>
          </p:cNvSpPr>
          <p:nvPr/>
        </p:nvSpPr>
        <p:spPr bwMode="auto">
          <a:xfrm>
            <a:off x="1685218" y="3548180"/>
            <a:ext cx="136788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1000" b="1" dirty="0" smtClean="0">
                <a:latin typeface="Calibri" pitchFamily="34" charset="0"/>
              </a:rPr>
              <a:t>Draft:  </a:t>
            </a:r>
            <a:r>
              <a:rPr lang="en-US" altLang="ja-JP" sz="1000" b="1" dirty="0" smtClean="0">
                <a:solidFill>
                  <a:srgbClr val="0000FF"/>
                </a:solidFill>
                <a:latin typeface="Calibri" pitchFamily="34" charset="0"/>
              </a:rPr>
              <a:t>30-Nov-2016</a:t>
            </a:r>
          </a:p>
          <a:p>
            <a:pPr algn="ctr"/>
            <a:r>
              <a:rPr lang="en-US" altLang="ja-JP" sz="1000" b="1" dirty="0">
                <a:latin typeface="Calibri" pitchFamily="34" charset="0"/>
              </a:rPr>
              <a:t> </a:t>
            </a:r>
            <a:r>
              <a:rPr lang="en-US" altLang="ja-JP" sz="1000" b="1" dirty="0" smtClean="0">
                <a:latin typeface="Calibri" pitchFamily="34" charset="0"/>
              </a:rPr>
              <a:t>Final:  </a:t>
            </a:r>
            <a:r>
              <a:rPr lang="en-US" altLang="ja-JP" sz="1000" b="1" dirty="0" smtClean="0">
                <a:solidFill>
                  <a:srgbClr val="0000FF"/>
                </a:solidFill>
                <a:latin typeface="Calibri" pitchFamily="34" charset="0"/>
              </a:rPr>
              <a:t>15-Dec-2016</a:t>
            </a:r>
            <a:endParaRPr lang="en-US" altLang="ja-JP" sz="1000" b="1" dirty="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84" name="TextBox 29"/>
          <p:cNvSpPr txBox="1">
            <a:spLocks noChangeArrowheads="1"/>
          </p:cNvSpPr>
          <p:nvPr/>
        </p:nvSpPr>
        <p:spPr bwMode="auto">
          <a:xfrm>
            <a:off x="1469212" y="5919912"/>
            <a:ext cx="343813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000" b="1" dirty="0" smtClean="0">
                <a:latin typeface="Calibri" pitchFamily="34" charset="0"/>
              </a:rPr>
              <a:t>Published deliverable date to SOIS Chair and the CESG</a:t>
            </a:r>
            <a:endParaRPr lang="en-US" altLang="ja-JP" sz="1000" b="1" dirty="0">
              <a:solidFill>
                <a:schemeClr val="hlink"/>
              </a:solidFill>
              <a:latin typeface="Calibri" pitchFamily="34" charset="0"/>
            </a:endParaRPr>
          </a:p>
        </p:txBody>
      </p:sp>
      <p:sp>
        <p:nvSpPr>
          <p:cNvPr id="85" name="Diamond 84"/>
          <p:cNvSpPr>
            <a:spLocks noChangeArrowheads="1"/>
          </p:cNvSpPr>
          <p:nvPr/>
        </p:nvSpPr>
        <p:spPr bwMode="auto">
          <a:xfrm>
            <a:off x="1306173" y="6257528"/>
            <a:ext cx="163039" cy="197231"/>
          </a:xfrm>
          <a:prstGeom prst="diamond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dirty="0" smtClean="0">
                <a:solidFill>
                  <a:srgbClr val="FFFFFF"/>
                </a:solidFill>
                <a:latin typeface="Calibri" pitchFamily="34" charset="0"/>
                <a:ea typeface="ＭＳ Ｐゴシック" pitchFamily="33" charset="-128"/>
                <a:cs typeface="ＭＳ Ｐゴシック" pitchFamily="33" charset="-128"/>
              </a:rPr>
              <a:t> </a:t>
            </a:r>
            <a:endParaRPr kumimoji="0" lang="en-US" altLang="ja-JP" dirty="0">
              <a:solidFill>
                <a:srgbClr val="FFFFFF"/>
              </a:solidFill>
              <a:latin typeface="Calibri" pitchFamily="34" charset="0"/>
              <a:ea typeface="ＭＳ Ｐゴシック" pitchFamily="33" charset="-128"/>
              <a:cs typeface="ＭＳ Ｐゴシック" pitchFamily="33" charset="-128"/>
            </a:endParaRPr>
          </a:p>
        </p:txBody>
      </p:sp>
      <p:sp>
        <p:nvSpPr>
          <p:cNvPr id="86" name="TextBox 29"/>
          <p:cNvSpPr txBox="1">
            <a:spLocks noChangeArrowheads="1"/>
          </p:cNvSpPr>
          <p:nvPr/>
        </p:nvSpPr>
        <p:spPr bwMode="auto">
          <a:xfrm>
            <a:off x="1479519" y="6217021"/>
            <a:ext cx="242625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000" b="1" dirty="0" smtClean="0">
                <a:latin typeface="Calibri" pitchFamily="34" charset="0"/>
              </a:rPr>
              <a:t>Wireless WG internal working milestone</a:t>
            </a:r>
            <a:endParaRPr lang="en-US" altLang="ja-JP" sz="1000" b="1" dirty="0">
              <a:solidFill>
                <a:schemeClr val="hlink"/>
              </a:solidFill>
              <a:latin typeface="Calibri" pitchFamily="34" charset="0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4880848" y="5946526"/>
            <a:ext cx="813421" cy="188695"/>
          </a:xfrm>
          <a:prstGeom prst="rect">
            <a:avLst/>
          </a:prstGeom>
          <a:solidFill>
            <a:srgbClr val="FFFF00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5" tIns="45717" rIns="91435" bIns="4571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700" b="1" dirty="0">
              <a:solidFill>
                <a:schemeClr val="tx1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5526049" y="6266064"/>
            <a:ext cx="159662" cy="188695"/>
          </a:xfrm>
          <a:prstGeom prst="rect">
            <a:avLst/>
          </a:prstGeom>
          <a:solidFill>
            <a:srgbClr val="008000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5" tIns="45717" rIns="91435" bIns="4571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700" b="1" dirty="0">
              <a:solidFill>
                <a:schemeClr val="tx1"/>
              </a:solidFill>
            </a:endParaRPr>
          </a:p>
        </p:txBody>
      </p:sp>
      <p:sp>
        <p:nvSpPr>
          <p:cNvPr id="94" name="TextBox 29"/>
          <p:cNvSpPr txBox="1">
            <a:spLocks noChangeArrowheads="1"/>
          </p:cNvSpPr>
          <p:nvPr/>
        </p:nvSpPr>
        <p:spPr bwMode="auto">
          <a:xfrm>
            <a:off x="5706228" y="5905264"/>
            <a:ext cx="173264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000" b="1" dirty="0" smtClean="0">
                <a:latin typeface="Calibri" pitchFamily="34" charset="0"/>
              </a:rPr>
              <a:t>Wireless WG internal activity</a:t>
            </a:r>
            <a:endParaRPr lang="en-US" altLang="ja-JP" sz="1000" b="1" dirty="0">
              <a:solidFill>
                <a:schemeClr val="hlink"/>
              </a:solidFill>
              <a:latin typeface="Calibri" pitchFamily="34" charset="0"/>
            </a:endParaRPr>
          </a:p>
        </p:txBody>
      </p:sp>
      <p:sp>
        <p:nvSpPr>
          <p:cNvPr id="103" name="TextBox 29"/>
          <p:cNvSpPr txBox="1">
            <a:spLocks noChangeArrowheads="1"/>
          </p:cNvSpPr>
          <p:nvPr/>
        </p:nvSpPr>
        <p:spPr bwMode="auto">
          <a:xfrm>
            <a:off x="5708814" y="6232127"/>
            <a:ext cx="173264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000" b="1" dirty="0" smtClean="0">
                <a:latin typeface="Calibri" pitchFamily="34" charset="0"/>
              </a:rPr>
              <a:t>CCSDS Biannual Meeting</a:t>
            </a:r>
            <a:endParaRPr lang="en-US" altLang="ja-JP" sz="1000" b="1" dirty="0">
              <a:solidFill>
                <a:schemeClr val="hlink"/>
              </a:solidFill>
              <a:latin typeface="Calibri" pitchFamily="34" charset="0"/>
            </a:endParaRPr>
          </a:p>
        </p:txBody>
      </p:sp>
      <p:sp>
        <p:nvSpPr>
          <p:cNvPr id="104" name="TextBox 29"/>
          <p:cNvSpPr txBox="1">
            <a:spLocks noChangeArrowheads="1"/>
          </p:cNvSpPr>
          <p:nvPr/>
        </p:nvSpPr>
        <p:spPr bwMode="auto">
          <a:xfrm>
            <a:off x="6243408" y="2408081"/>
            <a:ext cx="64322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1000" b="1" i="1" dirty="0" smtClean="0">
                <a:latin typeface="Calibri" pitchFamily="34" charset="0"/>
              </a:rPr>
              <a:t>Current Date </a:t>
            </a:r>
            <a:r>
              <a:rPr lang="en-US" altLang="ja-JP" sz="1000" b="1" i="1" dirty="0" smtClean="0">
                <a:latin typeface="Calibri" pitchFamily="34" charset="0"/>
                <a:sym typeface="Wingdings"/>
              </a:rPr>
              <a:t></a:t>
            </a:r>
            <a:endParaRPr lang="en-US" altLang="ja-JP" sz="1000" b="1" i="1" dirty="0">
              <a:solidFill>
                <a:schemeClr val="hlink"/>
              </a:solidFill>
              <a:latin typeface="Calibri" pitchFamily="34" charset="0"/>
            </a:endParaRPr>
          </a:p>
        </p:txBody>
      </p:sp>
      <p:cxnSp>
        <p:nvCxnSpPr>
          <p:cNvPr id="105" name="Straight Connector 104"/>
          <p:cNvCxnSpPr/>
          <p:nvPr/>
        </p:nvCxnSpPr>
        <p:spPr>
          <a:xfrm>
            <a:off x="311232" y="1689934"/>
            <a:ext cx="13576" cy="4064034"/>
          </a:xfrm>
          <a:prstGeom prst="line">
            <a:avLst/>
          </a:prstGeom>
          <a:ln w="12700" cmpd="sng">
            <a:solidFill>
              <a:srgbClr val="000090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8753310" y="1700236"/>
            <a:ext cx="0" cy="4023619"/>
          </a:xfrm>
          <a:prstGeom prst="line">
            <a:avLst/>
          </a:prstGeom>
          <a:ln w="12700" cmpd="sng">
            <a:solidFill>
              <a:srgbClr val="000090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7" name="Diamond 106"/>
          <p:cNvSpPr>
            <a:spLocks noChangeArrowheads="1"/>
          </p:cNvSpPr>
          <p:nvPr/>
        </p:nvSpPr>
        <p:spPr bwMode="auto">
          <a:xfrm>
            <a:off x="1303697" y="5963391"/>
            <a:ext cx="163039" cy="197231"/>
          </a:xfrm>
          <a:prstGeom prst="diamond">
            <a:avLst/>
          </a:prstGeom>
          <a:solidFill>
            <a:srgbClr val="FF0000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dirty="0" smtClean="0">
                <a:solidFill>
                  <a:srgbClr val="FFFFFF"/>
                </a:solidFill>
                <a:latin typeface="Calibri" pitchFamily="34" charset="0"/>
                <a:ea typeface="ＭＳ Ｐゴシック" pitchFamily="33" charset="-128"/>
                <a:cs typeface="ＭＳ Ｐゴシック" pitchFamily="33" charset="-128"/>
              </a:rPr>
              <a:t> </a:t>
            </a:r>
            <a:endParaRPr kumimoji="0" lang="en-US" altLang="ja-JP" dirty="0">
              <a:solidFill>
                <a:srgbClr val="FFFFFF"/>
              </a:solidFill>
              <a:latin typeface="Calibri" pitchFamily="34" charset="0"/>
              <a:ea typeface="ＭＳ Ｐゴシック" pitchFamily="33" charset="-128"/>
              <a:cs typeface="ＭＳ Ｐゴシック" pitchFamily="33" charset="-128"/>
            </a:endParaRPr>
          </a:p>
        </p:txBody>
      </p:sp>
      <p:sp>
        <p:nvSpPr>
          <p:cNvPr id="108" name="Diamond 107"/>
          <p:cNvSpPr>
            <a:spLocks noChangeArrowheads="1"/>
          </p:cNvSpPr>
          <p:nvPr/>
        </p:nvSpPr>
        <p:spPr bwMode="auto">
          <a:xfrm>
            <a:off x="8567432" y="3196552"/>
            <a:ext cx="163039" cy="197231"/>
          </a:xfrm>
          <a:prstGeom prst="diamond">
            <a:avLst/>
          </a:prstGeom>
          <a:solidFill>
            <a:srgbClr val="FF0000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dirty="0" smtClean="0">
                <a:solidFill>
                  <a:srgbClr val="FFFFFF"/>
                </a:solidFill>
                <a:latin typeface="Calibri" pitchFamily="34" charset="0"/>
                <a:ea typeface="ＭＳ Ｐゴシック" pitchFamily="33" charset="-128"/>
                <a:cs typeface="ＭＳ Ｐゴシック" pitchFamily="33" charset="-128"/>
              </a:rPr>
              <a:t> </a:t>
            </a:r>
            <a:endParaRPr kumimoji="0" lang="en-US" altLang="ja-JP" dirty="0">
              <a:solidFill>
                <a:srgbClr val="FFFFFF"/>
              </a:solidFill>
              <a:latin typeface="Calibri" pitchFamily="34" charset="0"/>
              <a:ea typeface="ＭＳ Ｐゴシック" pitchFamily="33" charset="-128"/>
              <a:cs typeface="ＭＳ Ｐゴシック" pitchFamily="33" charset="-128"/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2614237" y="4700331"/>
            <a:ext cx="2316483" cy="390613"/>
          </a:xfrm>
          <a:prstGeom prst="rect">
            <a:avLst/>
          </a:prstGeom>
          <a:solidFill>
            <a:srgbClr val="FFFF00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5" tIns="45717" rIns="91435" bIns="4571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chemeClr val="tx1"/>
                </a:solidFill>
              </a:rPr>
              <a:t>RFID Tag Object-ID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chemeClr val="tx1"/>
                </a:solidFill>
              </a:rPr>
              <a:t>space design</a:t>
            </a:r>
            <a:endParaRPr kumimoji="0" lang="en-US" sz="1000" b="1" dirty="0">
              <a:solidFill>
                <a:schemeClr val="tx1"/>
              </a:solidFill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5302346" y="4700332"/>
            <a:ext cx="2267825" cy="399189"/>
          </a:xfrm>
          <a:prstGeom prst="rect">
            <a:avLst/>
          </a:prstGeom>
          <a:solidFill>
            <a:srgbClr val="FFFF00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5" tIns="45717" rIns="91435" bIns="4571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chemeClr val="tx1"/>
                </a:solidFill>
              </a:rPr>
              <a:t>SANA Registry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chemeClr val="tx1"/>
                </a:solidFill>
              </a:rPr>
              <a:t>Creation (Kevin/NASA)</a:t>
            </a:r>
            <a:endParaRPr kumimoji="0" lang="en-US" sz="1000" b="1" dirty="0">
              <a:solidFill>
                <a:schemeClr val="tx1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2296055" y="1795442"/>
            <a:ext cx="127005" cy="188695"/>
          </a:xfrm>
          <a:prstGeom prst="rect">
            <a:avLst/>
          </a:prstGeom>
          <a:solidFill>
            <a:srgbClr val="008000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5" tIns="45717" rIns="91435" bIns="4571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700" b="1" dirty="0">
              <a:solidFill>
                <a:schemeClr val="tx1"/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4157293" y="3136306"/>
            <a:ext cx="1149365" cy="396798"/>
          </a:xfrm>
          <a:prstGeom prst="rect">
            <a:avLst/>
          </a:prstGeom>
          <a:solidFill>
            <a:srgbClr val="FFFF00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5" tIns="45717" rIns="91435" bIns="45717" anchor="ctr"/>
          <a:lstStyle/>
          <a:p>
            <a:pPr algn="ctr"/>
            <a:r>
              <a:rPr kumimoji="0" lang="en-US" sz="1000" b="1" dirty="0" smtClean="0">
                <a:solidFill>
                  <a:srgbClr val="000000"/>
                </a:solidFill>
              </a:rPr>
              <a:t>Prototype</a:t>
            </a:r>
          </a:p>
          <a:p>
            <a:pPr algn="ctr"/>
            <a:r>
              <a:rPr lang="en-US" sz="1000" b="1" dirty="0" smtClean="0">
                <a:solidFill>
                  <a:srgbClr val="000000"/>
                </a:solidFill>
              </a:rPr>
              <a:t>software</a:t>
            </a:r>
            <a:endParaRPr kumimoji="0" lang="en-US" sz="1000" b="1" dirty="0" smtClean="0">
              <a:solidFill>
                <a:srgbClr val="000000"/>
              </a:solidFill>
            </a:endParaRPr>
          </a:p>
        </p:txBody>
      </p:sp>
      <p:sp>
        <p:nvSpPr>
          <p:cNvPr id="114" name="Diamond 113"/>
          <p:cNvSpPr>
            <a:spLocks noChangeArrowheads="1"/>
          </p:cNvSpPr>
          <p:nvPr/>
        </p:nvSpPr>
        <p:spPr bwMode="auto">
          <a:xfrm>
            <a:off x="4072954" y="3230467"/>
            <a:ext cx="163039" cy="197231"/>
          </a:xfrm>
          <a:prstGeom prst="diamond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dirty="0" smtClean="0">
                <a:solidFill>
                  <a:srgbClr val="FFFFFF"/>
                </a:solidFill>
                <a:latin typeface="Calibri" pitchFamily="34" charset="0"/>
                <a:ea typeface="ＭＳ Ｐゴシック" pitchFamily="33" charset="-128"/>
                <a:cs typeface="ＭＳ Ｐゴシック" pitchFamily="33" charset="-128"/>
              </a:rPr>
              <a:t> </a:t>
            </a:r>
            <a:endParaRPr kumimoji="0" lang="en-US" altLang="ja-JP" dirty="0">
              <a:solidFill>
                <a:srgbClr val="FFFFFF"/>
              </a:solidFill>
              <a:latin typeface="Calibri" pitchFamily="34" charset="0"/>
              <a:ea typeface="ＭＳ Ｐゴシック" pitchFamily="33" charset="-128"/>
              <a:cs typeface="ＭＳ Ｐゴシック" pitchFamily="33" charset="-128"/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1493314" y="3088990"/>
            <a:ext cx="2290893" cy="474592"/>
          </a:xfrm>
          <a:prstGeom prst="rect">
            <a:avLst/>
          </a:prstGeom>
          <a:solidFill>
            <a:srgbClr val="FFFF00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5" tIns="45717" rIns="91435" bIns="45717" anchor="ctr"/>
          <a:lstStyle/>
          <a:p>
            <a:pPr algn="ctr"/>
            <a:r>
              <a:rPr kumimoji="0" lang="en-US" sz="1000" b="1" dirty="0" smtClean="0">
                <a:solidFill>
                  <a:srgbClr val="000000"/>
                </a:solidFill>
              </a:rPr>
              <a:t>Test Plan Development;</a:t>
            </a:r>
          </a:p>
          <a:p>
            <a:pPr algn="ctr"/>
            <a:r>
              <a:rPr lang="en-US" sz="1000" b="1" dirty="0" smtClean="0">
                <a:solidFill>
                  <a:srgbClr val="000000"/>
                </a:solidFill>
              </a:rPr>
              <a:t>Yellow Book composition:</a:t>
            </a:r>
          </a:p>
          <a:p>
            <a:pPr algn="ctr"/>
            <a:r>
              <a:rPr kumimoji="0" lang="en-US" sz="1000" b="1" dirty="0" smtClean="0">
                <a:solidFill>
                  <a:srgbClr val="FF0000"/>
                </a:solidFill>
              </a:rPr>
              <a:t>Overview, Procedures, PICS</a:t>
            </a:r>
            <a:endParaRPr kumimoji="0" lang="en-US" sz="1000" b="1" dirty="0">
              <a:solidFill>
                <a:srgbClr val="FF0000"/>
              </a:solidFill>
            </a:endParaRPr>
          </a:p>
        </p:txBody>
      </p:sp>
      <p:sp>
        <p:nvSpPr>
          <p:cNvPr id="116" name="Diamond 115"/>
          <p:cNvSpPr>
            <a:spLocks noChangeArrowheads="1"/>
          </p:cNvSpPr>
          <p:nvPr/>
        </p:nvSpPr>
        <p:spPr bwMode="auto">
          <a:xfrm>
            <a:off x="3702687" y="3231499"/>
            <a:ext cx="163039" cy="197231"/>
          </a:xfrm>
          <a:prstGeom prst="diamond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dirty="0" smtClean="0">
                <a:solidFill>
                  <a:srgbClr val="FFFFFF"/>
                </a:solidFill>
                <a:latin typeface="Calibri" pitchFamily="34" charset="0"/>
                <a:ea typeface="ＭＳ Ｐゴシック" pitchFamily="33" charset="-128"/>
                <a:cs typeface="ＭＳ Ｐゴシック" pitchFamily="33" charset="-128"/>
              </a:rPr>
              <a:t> </a:t>
            </a:r>
            <a:endParaRPr kumimoji="0" lang="en-US" altLang="ja-JP" dirty="0">
              <a:solidFill>
                <a:srgbClr val="FFFFFF"/>
              </a:solidFill>
              <a:latin typeface="Calibri" pitchFamily="34" charset="0"/>
              <a:ea typeface="ＭＳ Ｐゴシック" pitchFamily="33" charset="-128"/>
              <a:cs typeface="ＭＳ Ｐゴシック" pitchFamily="33" charset="-128"/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5309671" y="3136306"/>
            <a:ext cx="766752" cy="396798"/>
          </a:xfrm>
          <a:prstGeom prst="rect">
            <a:avLst/>
          </a:prstGeom>
          <a:solidFill>
            <a:srgbClr val="FFFF00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5" tIns="45717" rIns="91435" bIns="45717" anchor="ctr"/>
          <a:lstStyle/>
          <a:p>
            <a:pPr algn="ctr"/>
            <a:r>
              <a:rPr kumimoji="0" lang="en-US" sz="1000" b="1" dirty="0" smtClean="0">
                <a:solidFill>
                  <a:srgbClr val="000000"/>
                </a:solidFill>
              </a:rPr>
              <a:t>FSA/NASA </a:t>
            </a:r>
          </a:p>
          <a:p>
            <a:pPr algn="ctr"/>
            <a:r>
              <a:rPr kumimoji="0" lang="en-US" sz="1000" b="1" dirty="0" smtClean="0">
                <a:solidFill>
                  <a:srgbClr val="000000"/>
                </a:solidFill>
              </a:rPr>
              <a:t>Interop Testing</a:t>
            </a:r>
            <a:endParaRPr kumimoji="0" lang="en-US" sz="1000" b="1" dirty="0">
              <a:solidFill>
                <a:srgbClr val="000000"/>
              </a:solidFill>
            </a:endParaRPr>
          </a:p>
        </p:txBody>
      </p:sp>
      <p:sp>
        <p:nvSpPr>
          <p:cNvPr id="122" name="TextBox 29"/>
          <p:cNvSpPr txBox="1">
            <a:spLocks noChangeArrowheads="1"/>
          </p:cNvSpPr>
          <p:nvPr/>
        </p:nvSpPr>
        <p:spPr bwMode="auto">
          <a:xfrm>
            <a:off x="4224532" y="3540133"/>
            <a:ext cx="9974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900" b="1" dirty="0" smtClean="0">
                <a:solidFill>
                  <a:srgbClr val="0000FF"/>
                </a:solidFill>
                <a:latin typeface="Calibri" pitchFamily="34" charset="0"/>
              </a:rPr>
              <a:t>01-Jan-2017 </a:t>
            </a:r>
            <a:r>
              <a:rPr lang="en-US" altLang="ja-JP" sz="900" b="1" dirty="0" smtClean="0">
                <a:solidFill>
                  <a:srgbClr val="0000FF"/>
                </a:solidFill>
                <a:latin typeface="Calibri" pitchFamily="34" charset="0"/>
                <a:sym typeface="Wingdings"/>
              </a:rPr>
              <a:t> 15-Feb-2017</a:t>
            </a:r>
            <a:endParaRPr lang="en-US" altLang="ja-JP" sz="900" b="1" dirty="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124" name="TextBox 29"/>
          <p:cNvSpPr txBox="1">
            <a:spLocks noChangeArrowheads="1"/>
          </p:cNvSpPr>
          <p:nvPr/>
        </p:nvSpPr>
        <p:spPr bwMode="auto">
          <a:xfrm>
            <a:off x="3036432" y="5073552"/>
            <a:ext cx="136788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1000" b="1" dirty="0" smtClean="0">
                <a:latin typeface="Calibri" pitchFamily="34" charset="0"/>
              </a:rPr>
              <a:t>Draft:  </a:t>
            </a:r>
            <a:r>
              <a:rPr lang="en-US" altLang="ja-JP" sz="1000" b="1" dirty="0" smtClean="0">
                <a:solidFill>
                  <a:srgbClr val="0000FF"/>
                </a:solidFill>
                <a:latin typeface="Calibri" pitchFamily="34" charset="0"/>
              </a:rPr>
              <a:t>01-Jan-2017</a:t>
            </a:r>
          </a:p>
          <a:p>
            <a:pPr algn="ctr"/>
            <a:r>
              <a:rPr lang="en-US" altLang="ja-JP" sz="1000" b="1" dirty="0">
                <a:latin typeface="Calibri" pitchFamily="34" charset="0"/>
              </a:rPr>
              <a:t> </a:t>
            </a:r>
            <a:r>
              <a:rPr lang="en-US" altLang="ja-JP" sz="1000" b="1" dirty="0" smtClean="0">
                <a:latin typeface="Calibri" pitchFamily="34" charset="0"/>
              </a:rPr>
              <a:t>Final:  </a:t>
            </a:r>
            <a:r>
              <a:rPr lang="en-US" altLang="ja-JP" sz="1000" b="1" dirty="0" smtClean="0">
                <a:solidFill>
                  <a:srgbClr val="0000FF"/>
                </a:solidFill>
                <a:latin typeface="Calibri" pitchFamily="34" charset="0"/>
              </a:rPr>
              <a:t>01-Feb-2017</a:t>
            </a:r>
            <a:endParaRPr lang="en-US" altLang="ja-JP" sz="1000" b="1" dirty="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125" name="TextBox 29"/>
          <p:cNvSpPr txBox="1">
            <a:spLocks noChangeArrowheads="1"/>
          </p:cNvSpPr>
          <p:nvPr/>
        </p:nvSpPr>
        <p:spPr bwMode="auto">
          <a:xfrm>
            <a:off x="6130758" y="5090944"/>
            <a:ext cx="136788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1000" b="1" dirty="0" smtClean="0">
                <a:latin typeface="Calibri" pitchFamily="34" charset="0"/>
              </a:rPr>
              <a:t>Draft:  </a:t>
            </a:r>
            <a:r>
              <a:rPr lang="en-US" altLang="ja-JP" sz="1000" b="1" dirty="0" smtClean="0">
                <a:solidFill>
                  <a:srgbClr val="0000FF"/>
                </a:solidFill>
                <a:latin typeface="Calibri" pitchFamily="34" charset="0"/>
              </a:rPr>
              <a:t>15-Mar-2017</a:t>
            </a:r>
          </a:p>
          <a:p>
            <a:pPr algn="ctr"/>
            <a:r>
              <a:rPr lang="en-US" altLang="ja-JP" sz="1000" b="1" dirty="0">
                <a:latin typeface="Calibri" pitchFamily="34" charset="0"/>
              </a:rPr>
              <a:t> </a:t>
            </a:r>
            <a:r>
              <a:rPr lang="en-US" altLang="ja-JP" sz="1000" b="1" dirty="0" smtClean="0">
                <a:latin typeface="Calibri" pitchFamily="34" charset="0"/>
              </a:rPr>
              <a:t>Final:  </a:t>
            </a:r>
            <a:r>
              <a:rPr lang="en-US" altLang="ja-JP" sz="1000" b="1" dirty="0" smtClean="0">
                <a:solidFill>
                  <a:srgbClr val="0000FF"/>
                </a:solidFill>
                <a:latin typeface="Calibri" pitchFamily="34" charset="0"/>
              </a:rPr>
              <a:t>15-May-2017</a:t>
            </a:r>
            <a:endParaRPr lang="en-US" altLang="ja-JP" sz="1000" b="1" dirty="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327052" y="4858639"/>
            <a:ext cx="1960333" cy="871834"/>
          </a:xfrm>
          <a:prstGeom prst="rect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5" tIns="45717" rIns="91435" bIns="45717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000" b="1" dirty="0" smtClean="0">
                <a:solidFill>
                  <a:schemeClr val="bg1">
                    <a:lumMod val="65000"/>
                  </a:schemeClr>
                </a:solidFill>
              </a:rPr>
              <a:t>Participating Agencies: FSA, NASA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chemeClr val="bg1">
                    <a:lumMod val="65000"/>
                  </a:schemeClr>
                </a:solidFill>
              </a:rPr>
              <a:t>Points of Contact (FSA, NASA): 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1000" b="1" dirty="0" smtClean="0">
                <a:solidFill>
                  <a:schemeClr val="bg1">
                    <a:lumMod val="65000"/>
                  </a:schemeClr>
                </a:solidFill>
              </a:rPr>
              <a:t>Yuriy Sheynin, FSA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1000" b="1" dirty="0" smtClean="0">
                <a:solidFill>
                  <a:schemeClr val="bg1">
                    <a:lumMod val="65000"/>
                  </a:schemeClr>
                </a:solidFill>
              </a:rPr>
              <a:t>Vladimir Fetisov, FSA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1000" b="1" dirty="0" smtClean="0">
                <a:solidFill>
                  <a:schemeClr val="bg1">
                    <a:lumMod val="65000"/>
                  </a:schemeClr>
                </a:solidFill>
              </a:rPr>
              <a:t>Ray Wagner, NASA</a:t>
            </a:r>
          </a:p>
        </p:txBody>
      </p:sp>
      <p:cxnSp>
        <p:nvCxnSpPr>
          <p:cNvPr id="68" name="Straight Connector 67"/>
          <p:cNvCxnSpPr/>
          <p:nvPr/>
        </p:nvCxnSpPr>
        <p:spPr>
          <a:xfrm>
            <a:off x="3784207" y="1716838"/>
            <a:ext cx="0" cy="4037130"/>
          </a:xfrm>
          <a:prstGeom prst="line">
            <a:avLst/>
          </a:prstGeom>
          <a:ln w="3175" cmpd="sng">
            <a:solidFill>
              <a:schemeClr val="accent5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Rectangle 69"/>
          <p:cNvSpPr/>
          <p:nvPr/>
        </p:nvSpPr>
        <p:spPr>
          <a:xfrm>
            <a:off x="6078408" y="3136306"/>
            <a:ext cx="773063" cy="396798"/>
          </a:xfrm>
          <a:prstGeom prst="rect">
            <a:avLst/>
          </a:prstGeom>
          <a:solidFill>
            <a:srgbClr val="FFFF00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5" tIns="45717" rIns="91435" bIns="45717" anchor="ctr"/>
          <a:lstStyle/>
          <a:p>
            <a:pPr algn="ctr"/>
            <a:r>
              <a:rPr kumimoji="0" lang="en-US" sz="1000" b="1" dirty="0" smtClean="0">
                <a:solidFill>
                  <a:srgbClr val="000000"/>
                </a:solidFill>
              </a:rPr>
              <a:t>Test</a:t>
            </a:r>
            <a:endParaRPr lang="en-US" sz="1000" b="1" dirty="0">
              <a:solidFill>
                <a:srgbClr val="000000"/>
              </a:solidFill>
            </a:endParaRPr>
          </a:p>
          <a:p>
            <a:pPr algn="ctr"/>
            <a:r>
              <a:rPr kumimoji="0" lang="en-US" sz="1000" b="1" dirty="0" smtClean="0">
                <a:solidFill>
                  <a:srgbClr val="000000"/>
                </a:solidFill>
              </a:rPr>
              <a:t>Report</a:t>
            </a:r>
            <a:endParaRPr kumimoji="0" lang="en-US" sz="1000" b="1" dirty="0">
              <a:solidFill>
                <a:srgbClr val="000000"/>
              </a:solidFill>
            </a:endParaRPr>
          </a:p>
        </p:txBody>
      </p:sp>
      <p:sp>
        <p:nvSpPr>
          <p:cNvPr id="80" name="Diamond 79"/>
          <p:cNvSpPr>
            <a:spLocks noChangeArrowheads="1"/>
          </p:cNvSpPr>
          <p:nvPr/>
        </p:nvSpPr>
        <p:spPr bwMode="auto">
          <a:xfrm>
            <a:off x="6769951" y="3231499"/>
            <a:ext cx="163039" cy="197231"/>
          </a:xfrm>
          <a:prstGeom prst="diamond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dirty="0" smtClean="0">
                <a:solidFill>
                  <a:srgbClr val="FFFFFF"/>
                </a:solidFill>
                <a:latin typeface="Calibri" pitchFamily="34" charset="0"/>
                <a:ea typeface="ＭＳ Ｐゴシック" pitchFamily="33" charset="-128"/>
                <a:cs typeface="ＭＳ Ｐゴシック" pitchFamily="33" charset="-128"/>
              </a:rPr>
              <a:t> </a:t>
            </a:r>
            <a:endParaRPr kumimoji="0" lang="en-US" altLang="ja-JP" dirty="0">
              <a:solidFill>
                <a:srgbClr val="FFFFFF"/>
              </a:solidFill>
              <a:latin typeface="Calibri" pitchFamily="34" charset="0"/>
              <a:ea typeface="ＭＳ Ｐゴシック" pitchFamily="33" charset="-128"/>
              <a:cs typeface="ＭＳ Ｐゴシック" pitchFamily="33" charset="-128"/>
            </a:endParaRPr>
          </a:p>
        </p:txBody>
      </p:sp>
      <p:sp>
        <p:nvSpPr>
          <p:cNvPr id="82" name="TextBox 29"/>
          <p:cNvSpPr txBox="1">
            <a:spLocks noChangeArrowheads="1"/>
          </p:cNvSpPr>
          <p:nvPr/>
        </p:nvSpPr>
        <p:spPr bwMode="auto">
          <a:xfrm>
            <a:off x="5178992" y="3533698"/>
            <a:ext cx="10016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900" b="1" dirty="0" smtClean="0">
                <a:solidFill>
                  <a:srgbClr val="0000FF"/>
                </a:solidFill>
                <a:latin typeface="Calibri" pitchFamily="34" charset="0"/>
              </a:rPr>
              <a:t>16-Feb-2017 </a:t>
            </a:r>
            <a:r>
              <a:rPr lang="en-US" altLang="ja-JP" sz="900" b="1" dirty="0" smtClean="0">
                <a:solidFill>
                  <a:srgbClr val="0000FF"/>
                </a:solidFill>
                <a:latin typeface="Calibri" pitchFamily="34" charset="0"/>
                <a:sym typeface="Wingdings"/>
              </a:rPr>
              <a:t> 15-Mar-2017</a:t>
            </a:r>
            <a:endParaRPr lang="en-US" altLang="ja-JP" sz="900" b="1" dirty="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95" name="TextBox 29"/>
          <p:cNvSpPr txBox="1">
            <a:spLocks noChangeArrowheads="1"/>
          </p:cNvSpPr>
          <p:nvPr/>
        </p:nvSpPr>
        <p:spPr bwMode="auto">
          <a:xfrm>
            <a:off x="6011169" y="3525191"/>
            <a:ext cx="10016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900" b="1" dirty="0" smtClean="0">
                <a:solidFill>
                  <a:srgbClr val="0000FF"/>
                </a:solidFill>
                <a:latin typeface="Calibri" pitchFamily="34" charset="0"/>
              </a:rPr>
              <a:t>16-Mar-2017 </a:t>
            </a:r>
            <a:r>
              <a:rPr lang="en-US" altLang="ja-JP" sz="900" b="1" dirty="0" smtClean="0">
                <a:solidFill>
                  <a:srgbClr val="0000FF"/>
                </a:solidFill>
                <a:latin typeface="Calibri" pitchFamily="34" charset="0"/>
                <a:sym typeface="Wingdings"/>
              </a:rPr>
              <a:t> 15-Apr-2017</a:t>
            </a:r>
            <a:endParaRPr lang="en-US" altLang="ja-JP" sz="900" b="1" dirty="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1087248" y="1360655"/>
            <a:ext cx="773361" cy="346126"/>
          </a:xfrm>
          <a:prstGeom prst="rect">
            <a:avLst/>
          </a:prstGeom>
          <a:solidFill>
            <a:srgbClr val="CC33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5" tIns="45717" rIns="91435" bIns="4571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200" b="1" dirty="0" smtClean="0"/>
              <a:t>Sep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/>
              <a:t>2016</a:t>
            </a:r>
            <a:endParaRPr kumimoji="0" lang="en-US" sz="1200" b="1" dirty="0"/>
          </a:p>
        </p:txBody>
      </p:sp>
      <p:sp>
        <p:nvSpPr>
          <p:cNvPr id="89" name="Rectangle 88"/>
          <p:cNvSpPr/>
          <p:nvPr/>
        </p:nvSpPr>
        <p:spPr>
          <a:xfrm>
            <a:off x="1855238" y="1357984"/>
            <a:ext cx="773361" cy="349123"/>
          </a:xfrm>
          <a:prstGeom prst="rect">
            <a:avLst/>
          </a:prstGeom>
          <a:solidFill>
            <a:srgbClr val="CC33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5" tIns="45717" rIns="91435" bIns="4571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200" b="1" dirty="0" smtClean="0"/>
              <a:t>Oct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/>
              <a:t>2016</a:t>
            </a:r>
            <a:endParaRPr kumimoji="0" lang="en-US" sz="1200" b="1" dirty="0"/>
          </a:p>
        </p:txBody>
      </p:sp>
      <p:sp>
        <p:nvSpPr>
          <p:cNvPr id="100" name="Rectangle 99"/>
          <p:cNvSpPr/>
          <p:nvPr/>
        </p:nvSpPr>
        <p:spPr>
          <a:xfrm>
            <a:off x="2617678" y="1357985"/>
            <a:ext cx="773361" cy="351792"/>
          </a:xfrm>
          <a:prstGeom prst="rect">
            <a:avLst/>
          </a:prstGeom>
          <a:solidFill>
            <a:srgbClr val="CC33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5" tIns="45717" rIns="91435" bIns="4571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200" b="1" dirty="0" smtClean="0"/>
              <a:t>Nov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/>
              <a:t>2016</a:t>
            </a:r>
            <a:endParaRPr kumimoji="0" lang="en-US" sz="1200" b="1" dirty="0"/>
          </a:p>
        </p:txBody>
      </p:sp>
      <p:sp>
        <p:nvSpPr>
          <p:cNvPr id="101" name="Rectangle 100"/>
          <p:cNvSpPr/>
          <p:nvPr/>
        </p:nvSpPr>
        <p:spPr>
          <a:xfrm>
            <a:off x="3394853" y="1357984"/>
            <a:ext cx="773361" cy="349123"/>
          </a:xfrm>
          <a:prstGeom prst="rect">
            <a:avLst/>
          </a:prstGeom>
          <a:solidFill>
            <a:srgbClr val="CC33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5" tIns="45717" rIns="91435" bIns="4571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200" b="1" dirty="0" smtClean="0"/>
              <a:t>Dec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/>
              <a:t>2016</a:t>
            </a:r>
            <a:endParaRPr kumimoji="0" lang="en-US" sz="1200" b="1" dirty="0"/>
          </a:p>
        </p:txBody>
      </p:sp>
      <p:sp>
        <p:nvSpPr>
          <p:cNvPr id="109" name="Rectangle 108"/>
          <p:cNvSpPr/>
          <p:nvPr/>
        </p:nvSpPr>
        <p:spPr>
          <a:xfrm>
            <a:off x="4157293" y="1357985"/>
            <a:ext cx="773361" cy="351792"/>
          </a:xfrm>
          <a:prstGeom prst="rect">
            <a:avLst/>
          </a:prstGeom>
          <a:solidFill>
            <a:srgbClr val="CC33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5" tIns="45717" rIns="91435" bIns="4571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200" b="1" dirty="0" smtClean="0"/>
              <a:t>Jan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/>
              <a:t>2017</a:t>
            </a:r>
            <a:endParaRPr kumimoji="0" lang="en-US" sz="1200" b="1" dirty="0"/>
          </a:p>
        </p:txBody>
      </p:sp>
      <p:sp>
        <p:nvSpPr>
          <p:cNvPr id="112" name="Rectangle 111"/>
          <p:cNvSpPr/>
          <p:nvPr/>
        </p:nvSpPr>
        <p:spPr>
          <a:xfrm>
            <a:off x="4925283" y="1355314"/>
            <a:ext cx="773361" cy="349123"/>
          </a:xfrm>
          <a:prstGeom prst="rect">
            <a:avLst/>
          </a:prstGeom>
          <a:solidFill>
            <a:srgbClr val="CC33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5" tIns="45717" rIns="91435" bIns="4571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200" b="1" dirty="0" smtClean="0"/>
              <a:t>Feb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/>
              <a:t>2017</a:t>
            </a:r>
            <a:endParaRPr kumimoji="0" lang="en-US" sz="1200" b="1" dirty="0"/>
          </a:p>
        </p:txBody>
      </p:sp>
      <p:sp>
        <p:nvSpPr>
          <p:cNvPr id="121" name="Rectangle 120"/>
          <p:cNvSpPr/>
          <p:nvPr/>
        </p:nvSpPr>
        <p:spPr>
          <a:xfrm>
            <a:off x="5687723" y="1355315"/>
            <a:ext cx="773361" cy="351792"/>
          </a:xfrm>
          <a:prstGeom prst="rect">
            <a:avLst/>
          </a:prstGeom>
          <a:solidFill>
            <a:srgbClr val="CC33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5" tIns="45717" rIns="91435" bIns="4571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200" b="1" dirty="0" smtClean="0"/>
              <a:t>Mar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/>
              <a:t>2017</a:t>
            </a:r>
            <a:endParaRPr kumimoji="0" lang="en-US" sz="1200" b="1" dirty="0"/>
          </a:p>
        </p:txBody>
      </p:sp>
      <p:sp>
        <p:nvSpPr>
          <p:cNvPr id="131" name="Rectangle 130"/>
          <p:cNvSpPr/>
          <p:nvPr/>
        </p:nvSpPr>
        <p:spPr>
          <a:xfrm>
            <a:off x="6453832" y="1355314"/>
            <a:ext cx="773361" cy="349123"/>
          </a:xfrm>
          <a:prstGeom prst="rect">
            <a:avLst/>
          </a:prstGeom>
          <a:solidFill>
            <a:srgbClr val="CC33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5" tIns="45717" rIns="91435" bIns="4571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200" b="1" dirty="0" smtClean="0"/>
              <a:t>Apr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/>
              <a:t>2017</a:t>
            </a:r>
            <a:endParaRPr kumimoji="0" lang="en-US" sz="1200" b="1" dirty="0"/>
          </a:p>
        </p:txBody>
      </p:sp>
      <p:sp>
        <p:nvSpPr>
          <p:cNvPr id="135" name="Rectangle 134"/>
          <p:cNvSpPr/>
          <p:nvPr/>
        </p:nvSpPr>
        <p:spPr>
          <a:xfrm>
            <a:off x="7216272" y="1355315"/>
            <a:ext cx="773361" cy="351792"/>
          </a:xfrm>
          <a:prstGeom prst="rect">
            <a:avLst/>
          </a:prstGeom>
          <a:solidFill>
            <a:srgbClr val="CC33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5" tIns="45717" rIns="91435" bIns="4571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200" b="1" dirty="0" smtClean="0"/>
              <a:t>May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/>
              <a:t>2017</a:t>
            </a:r>
            <a:endParaRPr kumimoji="0" lang="en-US" sz="1200" b="1" dirty="0"/>
          </a:p>
        </p:txBody>
      </p:sp>
      <p:sp>
        <p:nvSpPr>
          <p:cNvPr id="136" name="Rectangle 135"/>
          <p:cNvSpPr/>
          <p:nvPr/>
        </p:nvSpPr>
        <p:spPr>
          <a:xfrm>
            <a:off x="7984262" y="1359788"/>
            <a:ext cx="773361" cy="349123"/>
          </a:xfrm>
          <a:prstGeom prst="rect">
            <a:avLst/>
          </a:prstGeom>
          <a:solidFill>
            <a:srgbClr val="CC33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5" tIns="45717" rIns="91435" bIns="4571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200" b="1" dirty="0" smtClean="0"/>
              <a:t>Jun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/>
              <a:t>2017</a:t>
            </a:r>
            <a:endParaRPr kumimoji="0" lang="en-US" sz="1200" b="1" dirty="0"/>
          </a:p>
        </p:txBody>
      </p:sp>
      <p:cxnSp>
        <p:nvCxnSpPr>
          <p:cNvPr id="145" name="Straight Connector 144"/>
          <p:cNvCxnSpPr/>
          <p:nvPr/>
        </p:nvCxnSpPr>
        <p:spPr>
          <a:xfrm>
            <a:off x="6828956" y="1727618"/>
            <a:ext cx="0" cy="3997936"/>
          </a:xfrm>
          <a:prstGeom prst="line">
            <a:avLst/>
          </a:prstGeom>
          <a:ln w="3175" cmpd="sng">
            <a:solidFill>
              <a:schemeClr val="accent5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 flipH="1">
            <a:off x="8355346" y="1714740"/>
            <a:ext cx="765" cy="4023692"/>
          </a:xfrm>
          <a:prstGeom prst="line">
            <a:avLst/>
          </a:prstGeom>
          <a:ln w="3175" cmpd="sng">
            <a:solidFill>
              <a:schemeClr val="accent5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7" name="TextBox 29"/>
          <p:cNvSpPr txBox="1">
            <a:spLocks noChangeArrowheads="1"/>
          </p:cNvSpPr>
          <p:nvPr/>
        </p:nvSpPr>
        <p:spPr bwMode="auto">
          <a:xfrm>
            <a:off x="1674501" y="1973861"/>
            <a:ext cx="1300763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1000" b="1" dirty="0" smtClean="0">
                <a:latin typeface="Calibri" pitchFamily="34" charset="0"/>
              </a:rPr>
              <a:t>2016 Fall Meeting </a:t>
            </a:r>
          </a:p>
          <a:p>
            <a:pPr algn="ctr"/>
            <a:r>
              <a:rPr lang="en-US" altLang="ja-JP" sz="1000" b="1" dirty="0" smtClean="0">
                <a:latin typeface="Calibri" pitchFamily="34" charset="0"/>
              </a:rPr>
              <a:t>Rome, Italy (ASI)</a:t>
            </a:r>
          </a:p>
          <a:p>
            <a:pPr algn="ctr"/>
            <a:r>
              <a:rPr lang="en-US" altLang="ja-JP" sz="1000" b="1" dirty="0" smtClean="0">
                <a:solidFill>
                  <a:schemeClr val="hlink"/>
                </a:solidFill>
                <a:latin typeface="Calibri" pitchFamily="34" charset="0"/>
              </a:rPr>
              <a:t>17-21 Oct-2016</a:t>
            </a:r>
            <a:endParaRPr lang="en-US" altLang="ja-JP" sz="1000" b="1" dirty="0">
              <a:solidFill>
                <a:schemeClr val="hlink"/>
              </a:solidFill>
              <a:latin typeface="Calibri" pitchFamily="34" charset="0"/>
            </a:endParaRPr>
          </a:p>
        </p:txBody>
      </p:sp>
      <p:sp>
        <p:nvSpPr>
          <p:cNvPr id="148" name="Rectangle 147"/>
          <p:cNvSpPr/>
          <p:nvPr/>
        </p:nvSpPr>
        <p:spPr>
          <a:xfrm>
            <a:off x="7266256" y="1801348"/>
            <a:ext cx="127005" cy="188695"/>
          </a:xfrm>
          <a:prstGeom prst="rect">
            <a:avLst/>
          </a:prstGeom>
          <a:solidFill>
            <a:srgbClr val="008000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5" tIns="45717" rIns="91435" bIns="4571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700" b="1" dirty="0">
              <a:solidFill>
                <a:schemeClr val="tx1"/>
              </a:solidFill>
            </a:endParaRPr>
          </a:p>
        </p:txBody>
      </p:sp>
      <p:sp>
        <p:nvSpPr>
          <p:cNvPr id="113" name="Diamond 112"/>
          <p:cNvSpPr>
            <a:spLocks noChangeArrowheads="1"/>
          </p:cNvSpPr>
          <p:nvPr/>
        </p:nvSpPr>
        <p:spPr bwMode="auto">
          <a:xfrm>
            <a:off x="5224257" y="3228402"/>
            <a:ext cx="163039" cy="197231"/>
          </a:xfrm>
          <a:prstGeom prst="diamond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dirty="0" smtClean="0">
                <a:solidFill>
                  <a:srgbClr val="FFFFFF"/>
                </a:solidFill>
                <a:latin typeface="Calibri" pitchFamily="34" charset="0"/>
                <a:ea typeface="ＭＳ Ｐゴシック" pitchFamily="33" charset="-128"/>
                <a:cs typeface="ＭＳ Ｐゴシック" pitchFamily="33" charset="-128"/>
              </a:rPr>
              <a:t> </a:t>
            </a:r>
            <a:endParaRPr kumimoji="0" lang="en-US" altLang="ja-JP" dirty="0">
              <a:solidFill>
                <a:srgbClr val="FFFFFF"/>
              </a:solidFill>
              <a:latin typeface="Calibri" pitchFamily="34" charset="0"/>
              <a:ea typeface="ＭＳ Ｐゴシック" pitchFamily="33" charset="-128"/>
              <a:cs typeface="ＭＳ Ｐゴシック" pitchFamily="33" charset="-128"/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1654069" y="857112"/>
            <a:ext cx="5775702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RFID Tag-Encoding Red Book (CCSDS 881.1-R-1) </a:t>
            </a:r>
            <a:r>
              <a:rPr lang="en-US" b="1" dirty="0" smtClean="0">
                <a:solidFill>
                  <a:srgbClr val="FFFFFF"/>
                </a:solidFill>
              </a:rPr>
              <a:t>activities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81" name="TextBox 29"/>
          <p:cNvSpPr txBox="1">
            <a:spLocks noChangeArrowheads="1"/>
          </p:cNvSpPr>
          <p:nvPr/>
        </p:nvSpPr>
        <p:spPr bwMode="auto">
          <a:xfrm>
            <a:off x="6662743" y="2000966"/>
            <a:ext cx="1300763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1000" b="1" dirty="0" smtClean="0">
                <a:latin typeface="Calibri" pitchFamily="34" charset="0"/>
              </a:rPr>
              <a:t>2017 Spring Meeting </a:t>
            </a:r>
          </a:p>
          <a:p>
            <a:pPr algn="ctr"/>
            <a:r>
              <a:rPr lang="en-US" altLang="ja-JP" sz="1000" b="1" dirty="0" smtClean="0">
                <a:latin typeface="Calibri" pitchFamily="34" charset="0"/>
              </a:rPr>
              <a:t>San Antonio, TX</a:t>
            </a:r>
          </a:p>
          <a:p>
            <a:pPr algn="ctr"/>
            <a:r>
              <a:rPr lang="en-US" altLang="ja-JP" sz="1000" b="1" dirty="0" smtClean="0">
                <a:solidFill>
                  <a:schemeClr val="hlink"/>
                </a:solidFill>
                <a:latin typeface="Calibri" pitchFamily="34" charset="0"/>
              </a:rPr>
              <a:t>08-12 May-2017</a:t>
            </a:r>
            <a:endParaRPr lang="en-US" altLang="ja-JP" sz="1000" b="1" dirty="0">
              <a:solidFill>
                <a:schemeClr val="hlink"/>
              </a:solidFill>
              <a:latin typeface="Calibri" pitchFamily="34" charset="0"/>
            </a:endParaRPr>
          </a:p>
        </p:txBody>
      </p:sp>
      <p:sp>
        <p:nvSpPr>
          <p:cNvPr id="90" name="Diamond 89"/>
          <p:cNvSpPr>
            <a:spLocks noChangeArrowheads="1"/>
          </p:cNvSpPr>
          <p:nvPr/>
        </p:nvSpPr>
        <p:spPr bwMode="auto">
          <a:xfrm>
            <a:off x="4835408" y="4795098"/>
            <a:ext cx="163039" cy="197231"/>
          </a:xfrm>
          <a:prstGeom prst="diamond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dirty="0" smtClean="0">
                <a:solidFill>
                  <a:srgbClr val="FFFFFF"/>
                </a:solidFill>
                <a:latin typeface="Calibri" pitchFamily="34" charset="0"/>
                <a:ea typeface="ＭＳ Ｐゴシック" pitchFamily="33" charset="-128"/>
                <a:cs typeface="ＭＳ Ｐゴシック" pitchFamily="33" charset="-128"/>
              </a:rPr>
              <a:t> </a:t>
            </a:r>
            <a:endParaRPr kumimoji="0" lang="en-US" altLang="ja-JP" dirty="0">
              <a:solidFill>
                <a:srgbClr val="FFFFFF"/>
              </a:solidFill>
              <a:latin typeface="Calibri" pitchFamily="34" charset="0"/>
              <a:ea typeface="ＭＳ Ｐゴシック" pitchFamily="33" charset="-128"/>
              <a:cs typeface="ＭＳ Ｐゴシック" pitchFamily="33" charset="-128"/>
            </a:endParaRPr>
          </a:p>
        </p:txBody>
      </p:sp>
      <p:sp>
        <p:nvSpPr>
          <p:cNvPr id="120" name="Diamond 119"/>
          <p:cNvSpPr>
            <a:spLocks noChangeArrowheads="1"/>
          </p:cNvSpPr>
          <p:nvPr/>
        </p:nvSpPr>
        <p:spPr bwMode="auto">
          <a:xfrm>
            <a:off x="7478063" y="4805332"/>
            <a:ext cx="163039" cy="197231"/>
          </a:xfrm>
          <a:prstGeom prst="diamond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dirty="0" smtClean="0">
                <a:solidFill>
                  <a:srgbClr val="FFFFFF"/>
                </a:solidFill>
                <a:latin typeface="Calibri" pitchFamily="34" charset="0"/>
                <a:ea typeface="ＭＳ Ｐゴシック" pitchFamily="33" charset="-128"/>
                <a:cs typeface="ＭＳ Ｐゴシック" pitchFamily="33" charset="-128"/>
              </a:rPr>
              <a:t> </a:t>
            </a:r>
            <a:endParaRPr kumimoji="0" lang="en-US" altLang="ja-JP" dirty="0">
              <a:solidFill>
                <a:srgbClr val="FFFFFF"/>
              </a:solidFill>
              <a:latin typeface="Calibri" pitchFamily="34" charset="0"/>
              <a:ea typeface="ＭＳ Ｐゴシック" pitchFamily="33" charset="-128"/>
              <a:cs typeface="ＭＳ Ｐゴシック" pitchFamily="3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0331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43496"/>
            <a:ext cx="6400800" cy="1752600"/>
          </a:xfrm>
        </p:spPr>
        <p:txBody>
          <a:bodyPr/>
          <a:lstStyle/>
          <a:p>
            <a:r>
              <a:rPr lang="en-US" dirty="0" smtClean="0"/>
              <a:t>Old Slides / Backup Materials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82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8743" y="871870"/>
            <a:ext cx="6400800" cy="1752600"/>
          </a:xfrm>
        </p:spPr>
        <p:txBody>
          <a:bodyPr/>
          <a:lstStyle/>
          <a:p>
            <a:r>
              <a:rPr lang="en-US" dirty="0" smtClean="0"/>
              <a:t>CCSDS SOIS Wireless WG</a:t>
            </a:r>
          </a:p>
          <a:p>
            <a:r>
              <a:rPr lang="en-US" dirty="0" smtClean="0"/>
              <a:t>Forward Strategies and Plans</a:t>
            </a:r>
          </a:p>
          <a:p>
            <a:r>
              <a:rPr lang="en-US" dirty="0" smtClean="0"/>
              <a:t>19-Oct-2016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78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0590542"/>
              </p:ext>
            </p:extLst>
          </p:nvPr>
        </p:nvGraphicFramePr>
        <p:xfrm>
          <a:off x="1719626" y="1620713"/>
          <a:ext cx="5696279" cy="3364984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5696279"/>
              </a:tblGrid>
              <a:tr h="980092">
                <a:tc>
                  <a:txBody>
                    <a:bodyPr/>
                    <a:lstStyle/>
                    <a:p>
                      <a:pPr algn="ctr"/>
                      <a:endParaRPr lang="en-US" sz="2000" b="1" baseline="0" dirty="0" smtClean="0"/>
                    </a:p>
                    <a:p>
                      <a:pPr algn="ctr"/>
                      <a:r>
                        <a:rPr lang="en-US" sz="2000" b="1" baseline="0" dirty="0" smtClean="0"/>
                        <a:t>Wireless WG Project Areas</a:t>
                      </a:r>
                      <a:endParaRPr lang="en-US" sz="2000" b="1" baseline="0" dirty="0"/>
                    </a:p>
                  </a:txBody>
                  <a:tcPr/>
                </a:tc>
              </a:tr>
              <a:tr h="794964">
                <a:tc>
                  <a:txBody>
                    <a:bodyPr/>
                    <a:lstStyle/>
                    <a:p>
                      <a:pPr algn="ctr"/>
                      <a:r>
                        <a:rPr lang="en-US" sz="2000" b="1" baseline="0" dirty="0" smtClean="0"/>
                        <a:t>Vehicle wireless networks</a:t>
                      </a:r>
                      <a:endParaRPr lang="en-US" sz="2000" b="1" baseline="0" dirty="0"/>
                    </a:p>
                  </a:txBody>
                  <a:tcPr anchor="ctr"/>
                </a:tc>
              </a:tr>
              <a:tr h="794964">
                <a:tc>
                  <a:txBody>
                    <a:bodyPr/>
                    <a:lstStyle/>
                    <a:p>
                      <a:pPr algn="ctr"/>
                      <a:r>
                        <a:rPr lang="en-US" sz="2000" b="1" baseline="0" dirty="0" smtClean="0"/>
                        <a:t>AIT wireless networks</a:t>
                      </a:r>
                      <a:endParaRPr lang="en-US" sz="2000" b="1" baseline="0" dirty="0"/>
                    </a:p>
                  </a:txBody>
                  <a:tcPr anchor="ctr"/>
                </a:tc>
              </a:tr>
              <a:tr h="794964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u="none" baseline="0" dirty="0" smtClean="0"/>
                        <a:t>Planetary wireless networks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 flipV="1">
            <a:off x="601133" y="694267"/>
            <a:ext cx="7933267" cy="84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74011" y="112067"/>
            <a:ext cx="7987508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CCSDS SOIS Wireless WG Wireless Focus Areas</a:t>
            </a:r>
            <a:r>
              <a:rPr lang="en-US" sz="2400" b="1" smtClean="0"/>
              <a:t>, October-2016</a:t>
            </a:r>
            <a:endParaRPr lang="en-US" sz="24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7451293"/>
              </p:ext>
            </p:extLst>
          </p:nvPr>
        </p:nvGraphicFramePr>
        <p:xfrm>
          <a:off x="575732" y="872167"/>
          <a:ext cx="8013708" cy="457200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3877206"/>
                <a:gridCol w="873125"/>
                <a:gridCol w="1690687"/>
                <a:gridCol w="1572690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en-US" sz="1200" b="1" dirty="0" smtClean="0"/>
                    </a:p>
                    <a:p>
                      <a:pPr algn="ctr"/>
                      <a:r>
                        <a:rPr lang="en-US" sz="1200" b="1" dirty="0" smtClean="0"/>
                        <a:t>Project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 smtClean="0"/>
                    </a:p>
                    <a:p>
                      <a:pPr algn="ctr"/>
                      <a:r>
                        <a:rPr lang="en-US" sz="1200" b="1" dirty="0" smtClean="0"/>
                        <a:t>Priority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Agency</a:t>
                      </a:r>
                      <a:r>
                        <a:rPr lang="en-US" sz="1200" b="1" baseline="0" dirty="0" smtClean="0"/>
                        <a:t> Resources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</a:rPr>
                        <a:t>(N)one, (O)bserver, (P)articipant; (T)BD?</a:t>
                      </a:r>
                      <a:endParaRPr lang="en-US" sz="1200" b="1" dirty="0" smtClean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 smtClean="0"/>
                        <a:t>CCSDS 881.1-R-1: Spacecraft Onboard Interface Services—RFID Tag Encoding Specification (Blue Book)</a:t>
                      </a:r>
                    </a:p>
                    <a:p>
                      <a:pPr algn="l"/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High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FSA, NASA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 smtClean="0"/>
                        <a:t>High Data Rate Wireless Local Area Network Communications HDR WLAN #1 ISS/Habitat-centric; Blue Book</a:t>
                      </a:r>
                      <a:r>
                        <a:rPr lang="en-US" sz="1200" b="1" baseline="0" dirty="0" smtClean="0"/>
                        <a:t> </a:t>
                      </a:r>
                      <a:r>
                        <a:rPr lang="en-US" sz="1200" b="1" dirty="0" smtClean="0"/>
                        <a:t>(</a:t>
                      </a:r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18-Oct-2016: Keep as a draft project; remove ISS-focus; forget ISS and go with planetary habitat</a:t>
                      </a:r>
                      <a:r>
                        <a:rPr lang="en-US" sz="1200" b="1" dirty="0" smtClean="0"/>
                        <a:t>)</a:t>
                      </a:r>
                    </a:p>
                    <a:p>
                      <a:pPr algn="l"/>
                      <a:endParaRPr lang="en-US" sz="1200" b="1" dirty="0" smtClean="0"/>
                    </a:p>
                    <a:p>
                      <a:pPr marL="171450" indent="-171450" algn="l">
                        <a:buFont typeface="Wingdings" charset="2"/>
                        <a:buChar char="à"/>
                      </a:pPr>
                      <a:r>
                        <a:rPr lang="en-US" sz="1200" b="1" dirty="0" smtClean="0">
                          <a:sym typeface="Wingdings"/>
                        </a:rPr>
                        <a:t>Move HDR-WLAN #1</a:t>
                      </a:r>
                      <a:r>
                        <a:rPr lang="en-US" sz="1200" b="1" baseline="0" dirty="0" smtClean="0">
                          <a:sym typeface="Wingdings"/>
                        </a:rPr>
                        <a:t> to draft project </a:t>
                      </a:r>
                      <a:endParaRPr lang="en-US" sz="1200" b="1" baseline="0" dirty="0">
                        <a:sym typeface="Wingdings"/>
                      </a:endParaRPr>
                    </a:p>
                    <a:p>
                      <a:pPr marL="171450" indent="-171450" algn="l">
                        <a:buFont typeface="Wingdings" charset="2"/>
                        <a:buChar char="à"/>
                      </a:pPr>
                      <a:endParaRPr lang="en-US" sz="1200" b="1" baseline="0" dirty="0" smtClean="0">
                        <a:sym typeface="Wingding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-----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baseline="0" dirty="0" smtClean="0">
                          <a:solidFill>
                            <a:srgbClr val="000000"/>
                          </a:solidFill>
                        </a:rPr>
                        <a:t>FSA(O); </a:t>
                      </a:r>
                      <a:r>
                        <a:rPr lang="en-US" sz="1200" b="1" u="none" baseline="0" dirty="0" smtClean="0">
                          <a:solidFill>
                            <a:srgbClr val="000000"/>
                          </a:solidFill>
                        </a:rPr>
                        <a:t>NASA(N);</a:t>
                      </a:r>
                    </a:p>
                    <a:p>
                      <a:pPr algn="ctr"/>
                      <a:r>
                        <a:rPr lang="en-US" sz="1200" b="1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200" b="1" dirty="0" smtClean="0">
                          <a:solidFill>
                            <a:srgbClr val="000000"/>
                          </a:solidFill>
                        </a:rPr>
                        <a:t>CSA(O/P?);</a:t>
                      </a:r>
                      <a:r>
                        <a:rPr lang="en-US" sz="1200" b="1" baseline="0" dirty="0" smtClean="0">
                          <a:solidFill>
                            <a:srgbClr val="000000"/>
                          </a:solidFill>
                        </a:rPr>
                        <a:t> ESA(N); JAXA(N); DLR(N)</a:t>
                      </a:r>
                      <a:endParaRPr lang="en-US" sz="12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Interest rapidly declining?? </a:t>
                      </a:r>
                      <a:r>
                        <a:rPr lang="en-US" sz="1200" b="1" i="1" dirty="0" smtClean="0">
                          <a:solidFill>
                            <a:srgbClr val="FF0000"/>
                          </a:solidFill>
                        </a:rPr>
                        <a:t>DLR to verify; ESA to verify</a:t>
                      </a:r>
                      <a:endParaRPr lang="en-US" sz="1200" b="1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/>
                        <a:t>High Data Rate Wireless Local Area Network Communications HDR WLAN #2 launchers,</a:t>
                      </a:r>
                      <a:r>
                        <a:rPr lang="en-US" sz="1200" b="1" baseline="0" dirty="0" smtClean="0"/>
                        <a:t> AIT, satellites</a:t>
                      </a:r>
                      <a:r>
                        <a:rPr lang="en-US" sz="1200" b="1" dirty="0" smtClean="0"/>
                        <a:t>; Blue Book</a:t>
                      </a:r>
                      <a:r>
                        <a:rPr lang="en-US" sz="1200" b="1" baseline="0" dirty="0" smtClean="0"/>
                        <a:t> </a:t>
                      </a:r>
                      <a:r>
                        <a:rPr lang="en-US" sz="1200" b="1" dirty="0" smtClean="0"/>
                        <a:t>(</a:t>
                      </a:r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12-Jul-2016: forward interest and activities in Oct-2016</a:t>
                      </a:r>
                      <a:r>
                        <a:rPr lang="en-US" sz="1200" b="1" dirty="0" smtClean="0"/>
                        <a:t>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sng" dirty="0" smtClean="0"/>
                        <a:t>Retitle: HDR WLAN Blue Book: AIT, Satellites,</a:t>
                      </a:r>
                      <a:r>
                        <a:rPr lang="en-US" sz="1200" b="1" u="sng" baseline="0" dirty="0" smtClean="0"/>
                        <a:t> Launchers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u="sng" baseline="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ym typeface="Wingdings"/>
                        </a:rPr>
                        <a:t> Move HDR-WLAN #2</a:t>
                      </a:r>
                      <a:r>
                        <a:rPr lang="en-US" sz="1200" b="1" baseline="0" dirty="0" smtClean="0">
                          <a:sym typeface="Wingdings"/>
                        </a:rPr>
                        <a:t> to draft project??? 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u="sng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High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u="none" dirty="0" smtClean="0">
                          <a:solidFill>
                            <a:srgbClr val="000000"/>
                          </a:solidFill>
                        </a:rPr>
                        <a:t>FSA(P); DLR(P); </a:t>
                      </a:r>
                    </a:p>
                    <a:p>
                      <a:pPr algn="ctr"/>
                      <a:r>
                        <a:rPr lang="en-US" sz="1200" b="1" u="none" baseline="0" dirty="0" smtClean="0">
                          <a:solidFill>
                            <a:srgbClr val="000000"/>
                          </a:solidFill>
                        </a:rPr>
                        <a:t>JAXA(O/P); ESA (O/P); CSA(N), NASA(P)</a:t>
                      </a:r>
                      <a:endParaRPr lang="en-US" sz="1200" b="1" u="none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ESA, JAXA, 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DLR (strong interest but not book lead),</a:t>
                      </a:r>
                      <a:r>
                        <a:rPr lang="en-US" sz="12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1200" b="1" baseline="0" dirty="0" smtClean="0">
                          <a:solidFill>
                            <a:srgbClr val="FF0000"/>
                          </a:solidFill>
                        </a:rPr>
                        <a:t>FSA industry interest; more commercially aligned; discuss activities in Rome; no lead agency yet identified, NASA participant interest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38051" y="113906"/>
            <a:ext cx="7669407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CCSDS SOIS Wireless WG Approved Projects (</a:t>
            </a:r>
            <a:r>
              <a:rPr lang="en-US" sz="2400" dirty="0" smtClean="0"/>
              <a:t>18-Oct-2016</a:t>
            </a:r>
            <a:r>
              <a:rPr lang="en-US" sz="2400" b="1" dirty="0" smtClean="0"/>
              <a:t>):</a:t>
            </a:r>
            <a:endParaRPr lang="en-US" sz="2400" b="1" u="sng" dirty="0">
              <a:solidFill>
                <a:srgbClr val="FF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601133" y="694267"/>
            <a:ext cx="7933267" cy="84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483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62665" y="126170"/>
            <a:ext cx="8229600" cy="79216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2pPr>
            <a:lvl3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3pPr>
            <a:lvl4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4pPr>
            <a:lvl5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5pPr>
            <a:lvl6pPr marL="4572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6pPr>
            <a:lvl7pPr marL="9144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7pPr>
            <a:lvl8pPr marL="1371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8pPr>
            <a:lvl9pPr marL="18288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CCSDS Wireless WG Forward Strategies (</a:t>
            </a:r>
            <a:r>
              <a:rPr lang="en-US" sz="28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19-Oct-2016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)</a:t>
            </a:r>
            <a:endParaRPr lang="en-US" sz="2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601133" y="601130"/>
            <a:ext cx="7933267" cy="84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845574" y="3448291"/>
            <a:ext cx="729553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G</a:t>
            </a:r>
            <a:r>
              <a:rPr lang="en-US" b="1" dirty="0" smtClean="0">
                <a:solidFill>
                  <a:srgbClr val="FF0000"/>
                </a:solidFill>
              </a:rPr>
              <a:t>reen Book (leads to BB) for HDR WLAN#2 (vehicle) architecture?  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Focus on getting wireless into vehicles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Non-human, robotic missions applicability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FSA#1, JAXA#1, DLR#1, ESA#2, NASA#2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/>
              <a:t>Update MB for LDR / </a:t>
            </a:r>
            <a:r>
              <a:rPr lang="en-US" b="1" dirty="0" err="1" smtClean="0"/>
              <a:t>IoT</a:t>
            </a:r>
            <a:r>
              <a:rPr lang="en-US" b="1" dirty="0" smtClean="0"/>
              <a:t> communications?  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 smtClean="0"/>
              <a:t>ESA#1, NASA#1, CSA#1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/>
              <a:t>RFID Sensing GB/MB/BB?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 smtClean="0"/>
              <a:t>NASA#1, CSA-Stephen#2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/>
              <a:t>Update current GB to include new material on HDR architecture?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/>
              <a:t>Update / evolve RFID Tag-Encoding to be GS1/ISO compliant?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/>
              <a:t>Don’t do any new book yet – wait 6 months after gathering </a:t>
            </a:r>
            <a:r>
              <a:rPr lang="en-US" b="1" dirty="0" smtClean="0"/>
              <a:t>info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45574" y="714906"/>
            <a:ext cx="748234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b="1" dirty="0" smtClean="0"/>
              <a:t>Next 6 months: Finish RFID Tag-Encoding Blue Book</a:t>
            </a:r>
          </a:p>
          <a:p>
            <a:pPr marL="342900" indent="-342900">
              <a:buFont typeface="Arial" charset="0"/>
              <a:buChar char="•"/>
            </a:pPr>
            <a:r>
              <a:rPr lang="en-US" b="1" dirty="0" smtClean="0"/>
              <a:t>Next 6 months is an </a:t>
            </a:r>
            <a:r>
              <a:rPr lang="en-US" b="1" u="sng" dirty="0" smtClean="0"/>
              <a:t>information-gathering period</a:t>
            </a:r>
            <a:r>
              <a:rPr lang="en-US" b="1" dirty="0" smtClean="0"/>
              <a:t>: Discuss internal agency priorities for future activities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b="1" dirty="0" smtClean="0"/>
              <a:t>Every WWG member discusses internal-agency priorities that would </a:t>
            </a:r>
            <a:r>
              <a:rPr lang="en-US" b="1" u="sng" dirty="0" smtClean="0"/>
              <a:t>be supported</a:t>
            </a:r>
            <a:r>
              <a:rPr lang="en-US" b="1" dirty="0" smtClean="0"/>
              <a:t> within the WWG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b="1" dirty="0" smtClean="0"/>
              <a:t>Need to produce a specific CCSDS output: GB/MB/BB</a:t>
            </a:r>
          </a:p>
          <a:p>
            <a:pPr marL="342900" indent="-342900">
              <a:buFont typeface="Arial" charset="0"/>
              <a:buChar char="•"/>
            </a:pPr>
            <a:r>
              <a:rPr lang="en-US" b="1" dirty="0">
                <a:solidFill>
                  <a:srgbClr val="FF0000"/>
                </a:solidFill>
                <a:sym typeface="Wingdings"/>
              </a:rPr>
              <a:t>What do our sponsors want us to do? </a:t>
            </a:r>
            <a:endParaRPr lang="en-US" b="1" dirty="0" smtClean="0">
              <a:solidFill>
                <a:srgbClr val="FF0000"/>
              </a:solidFill>
              <a:sym typeface="Wingdings"/>
            </a:endParaRPr>
          </a:p>
          <a:p>
            <a:pPr marL="342900" indent="-342900">
              <a:buFont typeface="Arial" charset="0"/>
              <a:buChar char="•"/>
            </a:pPr>
            <a:r>
              <a:rPr lang="en-US" b="1" dirty="0" smtClean="0">
                <a:solidFill>
                  <a:srgbClr val="FF0000"/>
                </a:solidFill>
                <a:sym typeface="Wingdings"/>
              </a:rPr>
              <a:t>What activities are agencies willing to lead?</a:t>
            </a:r>
          </a:p>
          <a:p>
            <a:pPr marL="342900" indent="-342900">
              <a:buFont typeface="Arial" charset="0"/>
              <a:buChar char="•"/>
            </a:pPr>
            <a:r>
              <a:rPr lang="en-US" b="1" dirty="0" smtClean="0">
                <a:solidFill>
                  <a:srgbClr val="FF0000"/>
                </a:solidFill>
                <a:sym typeface="Wingdings"/>
              </a:rPr>
              <a:t>Have a set of proposals in 6 months for potential activities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091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46715" y="2622495"/>
            <a:ext cx="7565784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SOIS-WIR: Wireless</a:t>
            </a:r>
          </a:p>
          <a:p>
            <a:r>
              <a:rPr lang="en-US" sz="4000" dirty="0" smtClean="0"/>
              <a:t>Working Group Report</a:t>
            </a:r>
          </a:p>
          <a:p>
            <a:endParaRPr lang="en-US" sz="2800" dirty="0"/>
          </a:p>
          <a:p>
            <a:r>
              <a:rPr lang="en-US" sz="1400" b="0" dirty="0" smtClean="0"/>
              <a:t>Kevin Gifford    (WG Chair)</a:t>
            </a:r>
          </a:p>
          <a:p>
            <a:r>
              <a:rPr lang="en-US" sz="1400" b="0" dirty="0" err="1" smtClean="0"/>
              <a:t>Yuriy</a:t>
            </a:r>
            <a:r>
              <a:rPr lang="en-US" sz="1400" b="0" dirty="0" smtClean="0"/>
              <a:t> </a:t>
            </a:r>
            <a:r>
              <a:rPr lang="en-US" sz="1400" b="0" dirty="0" err="1" smtClean="0"/>
              <a:t>Sheynin</a:t>
            </a:r>
            <a:r>
              <a:rPr lang="en-US" sz="1400" b="0" dirty="0" smtClean="0"/>
              <a:t>  (WG Deputy Chair)</a:t>
            </a:r>
            <a:endParaRPr lang="en-US" sz="1400" b="0" dirty="0"/>
          </a:p>
        </p:txBody>
      </p:sp>
    </p:spTree>
    <p:extLst>
      <p:ext uri="{BB962C8B-B14F-4D97-AF65-F5344CB8AC3E}">
        <p14:creationId xmlns:p14="http://schemas.microsoft.com/office/powerpoint/2010/main" val="192690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/>
          </p:cNvSpPr>
          <p:nvPr/>
        </p:nvSpPr>
        <p:spPr bwMode="auto">
          <a:xfrm>
            <a:off x="287224" y="548624"/>
            <a:ext cx="8739756" cy="357166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>
            <a:noAutofit/>
          </a:bodyPr>
          <a:lstStyle/>
          <a:p>
            <a:pPr defTabSz="914400">
              <a:lnSpc>
                <a:spcPct val="120000"/>
              </a:lnSpc>
              <a:spcBef>
                <a:spcPts val="0"/>
              </a:spcBef>
            </a:pPr>
            <a:r>
              <a:rPr lang="en-US" sz="1300" dirty="0" smtClean="0"/>
              <a:t>Goals for this meeting cycle</a:t>
            </a:r>
            <a:r>
              <a:rPr lang="en-US" sz="1300" b="0" dirty="0" smtClean="0"/>
              <a:t>: </a:t>
            </a:r>
          </a:p>
          <a:p>
            <a:pPr marL="522288" indent="-277813" defTabSz="914400">
              <a:lnSpc>
                <a:spcPct val="12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1300" b="0" dirty="0" smtClean="0"/>
              <a:t>Complete 881.1-1-R-1 RFID Tag Encoding Blue Book and submit for publication</a:t>
            </a:r>
          </a:p>
          <a:p>
            <a:pPr marL="522288" indent="-277813" defTabSz="914400">
              <a:lnSpc>
                <a:spcPct val="12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1300" b="0" dirty="0" smtClean="0"/>
              <a:t>Determine agency interest and resources for any future normative books to be initiated</a:t>
            </a:r>
            <a:endParaRPr lang="en-US" sz="1300" b="0" dirty="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47713" lvl="1" indent="-290513" defTabSz="914400">
              <a:lnSpc>
                <a:spcPct val="120000"/>
              </a:lnSpc>
              <a:spcBef>
                <a:spcPts val="0"/>
              </a:spcBef>
              <a:buSzPct val="95000"/>
              <a:buFont typeface="ArialMT" charset="0"/>
              <a:buChar char="•"/>
            </a:pPr>
            <a:endParaRPr lang="en-US" sz="1100" b="0" dirty="0" smtClean="0"/>
          </a:p>
          <a:p>
            <a:pPr>
              <a:lnSpc>
                <a:spcPct val="120000"/>
              </a:lnSpc>
              <a:spcBef>
                <a:spcPts val="0"/>
              </a:spcBef>
              <a:buSzPct val="95000"/>
            </a:pPr>
            <a:r>
              <a:rPr lang="en-US" sz="1300" dirty="0" smtClean="0"/>
              <a:t>Working </a:t>
            </a:r>
            <a:r>
              <a:rPr lang="en-US" sz="1300" dirty="0"/>
              <a:t>Group </a:t>
            </a:r>
            <a:r>
              <a:rPr lang="en-US" sz="1300" dirty="0" smtClean="0"/>
              <a:t>Status</a:t>
            </a:r>
            <a:r>
              <a:rPr lang="en-US" sz="1300" b="0" dirty="0" smtClean="0"/>
              <a:t>:</a:t>
            </a:r>
            <a:endParaRPr lang="en-US" sz="1300" b="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522288" lvl="1" indent="-288925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US" sz="1300" b="0" dirty="0"/>
              <a:t>881.1-1-R-1 RFID Tag Encoding Interoperability Testing </a:t>
            </a:r>
            <a:r>
              <a:rPr lang="en-US" sz="1300" b="0" dirty="0" smtClean="0"/>
              <a:t>COMPLETE, PICS COMPLETE; Request SOIS AD to submit Area Resolution to CCSDS Secretariat for publication</a:t>
            </a:r>
          </a:p>
          <a:p>
            <a:pPr marL="522288" lvl="1" indent="-288925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US" sz="1300" b="0" dirty="0" smtClean="0"/>
              <a:t>Identified Orange Book pertaining to Exploration wireless network communications mission support as proposed new project</a:t>
            </a:r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endParaRPr lang="en-US" sz="1100" dirty="0" smtClean="0"/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r>
              <a:rPr lang="en-US" sz="1300" dirty="0" smtClean="0"/>
              <a:t>Problems and Issues</a:t>
            </a:r>
            <a:r>
              <a:rPr lang="en-US" sz="1300" b="0" dirty="0" smtClean="0"/>
              <a:t>:</a:t>
            </a:r>
            <a:endParaRPr lang="en-US" sz="1300" b="0" dirty="0"/>
          </a:p>
          <a:p>
            <a:pPr marL="522288" lvl="1" indent="-288925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US" sz="1300" b="0" dirty="0" smtClean="0"/>
              <a:t>Unable to come to consensus for any new Blue Book project; Need participation from non-NASA agencies</a:t>
            </a:r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endParaRPr lang="en-US" sz="1100" dirty="0" smtClean="0"/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r>
              <a:rPr lang="en-US" sz="1300" dirty="0" smtClean="0"/>
              <a:t>Planning</a:t>
            </a:r>
            <a:r>
              <a:rPr lang="en-US" sz="1300" b="0" dirty="0"/>
              <a:t>:</a:t>
            </a:r>
          </a:p>
          <a:p>
            <a:pPr marL="522288" lvl="1" indent="-288925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US" sz="1300" b="0" dirty="0" smtClean="0"/>
              <a:t>Add new Wireless WG project to Exploration wireless; propose document to be an Orange Book led by NASA; set stage for other agencies to participate as desired</a:t>
            </a:r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300" dirty="0" smtClean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30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300" dirty="0" smtClean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30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300" dirty="0" smtClean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300" dirty="0" smtClean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30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30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300" dirty="0" smtClean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300" b="0" dirty="0" smtClean="0"/>
          </a:p>
        </p:txBody>
      </p:sp>
      <p:sp>
        <p:nvSpPr>
          <p:cNvPr id="6147" name="AutoShape 3"/>
          <p:cNvSpPr>
            <a:spLocks/>
          </p:cNvSpPr>
          <p:nvPr/>
        </p:nvSpPr>
        <p:spPr bwMode="auto">
          <a:xfrm>
            <a:off x="885120" y="49360"/>
            <a:ext cx="7066520" cy="533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marL="457200" lvl="1" algn="ctr" defTabSz="914400">
              <a:lnSpc>
                <a:spcPct val="90000"/>
              </a:lnSpc>
              <a:spcBef>
                <a:spcPts val="1600"/>
              </a:spcBef>
            </a:pPr>
            <a:r>
              <a:rPr lang="en-US" sz="2400" b="1" dirty="0" smtClean="0"/>
              <a:t>SOIS-WIR Executive Summary </a:t>
            </a: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154443" y="471815"/>
            <a:ext cx="8872537" cy="0"/>
          </a:xfrm>
          <a:prstGeom prst="line">
            <a:avLst/>
          </a:prstGeom>
          <a:solidFill>
            <a:srgbClr val="FFFFFF"/>
          </a:solidFill>
          <a:ln w="317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AutoShape 2"/>
          <p:cNvSpPr>
            <a:spLocks/>
          </p:cNvSpPr>
          <p:nvPr/>
        </p:nvSpPr>
        <p:spPr bwMode="auto">
          <a:xfrm>
            <a:off x="427543" y="5341940"/>
            <a:ext cx="8215388" cy="122896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r>
              <a:rPr lang="en-US" sz="1300" dirty="0"/>
              <a:t>Interaction with other WGs</a:t>
            </a:r>
          </a:p>
          <a:p>
            <a:pPr marL="400050" lvl="1" indent="-22225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1300" b="0" dirty="0" smtClean="0"/>
              <a:t> Met with SIS-MIA to discuss video streaming over wireless data links requirements</a:t>
            </a:r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r>
              <a:rPr lang="en-US" sz="1300" dirty="0" smtClean="0"/>
              <a:t>Resolutions</a:t>
            </a:r>
            <a:endParaRPr lang="en-US" sz="1300" dirty="0"/>
          </a:p>
          <a:p>
            <a:pPr marL="522288" lvl="1" indent="-288925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US" sz="1300" b="0" dirty="0"/>
              <a:t>Request SOIS AD to submit Area Resolution to CCSDS Secretariat for publication</a:t>
            </a:r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300" dirty="0" smtClean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30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300" dirty="0" smtClean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300" dirty="0" smtClean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30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30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300" dirty="0" smtClean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300" b="0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679419" y="4484227"/>
          <a:ext cx="7886701" cy="6729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5576"/>
                <a:gridCol w="559956"/>
                <a:gridCol w="512636"/>
                <a:gridCol w="1979562"/>
                <a:gridCol w="1382216"/>
                <a:gridCol w="1574605"/>
                <a:gridCol w="1152150"/>
              </a:tblGrid>
              <a:tr h="336499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u="none" strike="noStrike" dirty="0" smtClean="0">
                          <a:effectLst/>
                        </a:rPr>
                        <a:t>Area-WG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u="none" strike="noStrike">
                          <a:effectLst/>
                        </a:rPr>
                        <a:t>CCSDS Ref Nr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u="none" strike="noStrike">
                          <a:effectLst/>
                        </a:rPr>
                        <a:t>Activity</a:t>
                      </a:r>
                      <a:br>
                        <a:rPr lang="en-US" sz="900" b="1" u="none" strike="noStrike">
                          <a:effectLst/>
                        </a:rPr>
                      </a:b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u="none" strike="noStrike" dirty="0">
                          <a:effectLst/>
                        </a:rPr>
                        <a:t>Document Title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u="none" strike="noStrike" dirty="0">
                          <a:effectLst/>
                        </a:rPr>
                        <a:t>Status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u="none" strike="noStrike">
                          <a:effectLst/>
                        </a:rPr>
                        <a:t>Start and / or Target Publication Date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u="none" strike="noStrike" dirty="0">
                          <a:effectLst/>
                        </a:rPr>
                        <a:t>Comments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258" marR="5258" marT="5258" marB="0"/>
                </a:tc>
              </a:tr>
              <a:tr h="336499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SOIS-WIR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Orange Book</a:t>
                      </a: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High Data Rate</a:t>
                      </a:r>
                      <a:r>
                        <a:rPr lang="en-US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Wireless Network Communications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Proposed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Start: Immediately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NASA </a:t>
                      </a:r>
                      <a:r>
                        <a:rPr lang="sk-SK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Experimental</a:t>
                      </a:r>
                      <a:r>
                        <a:rPr lang="sk-SK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Orange </a:t>
                      </a:r>
                      <a:r>
                        <a:rPr lang="sk-SK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Book</a:t>
                      </a:r>
                      <a:endParaRPr lang="sk-SK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58" marR="5258" marT="5258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51064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62665" y="126170"/>
            <a:ext cx="8229600" cy="79216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2pPr>
            <a:lvl3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3pPr>
            <a:lvl4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4pPr>
            <a:lvl5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5pPr>
            <a:lvl6pPr marL="4572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6pPr>
            <a:lvl7pPr marL="9144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7pPr>
            <a:lvl8pPr marL="1371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8pPr>
            <a:lvl9pPr marL="18288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CCSDS Wireless WG Forward Strategies (12-May-2017)</a:t>
            </a:r>
            <a:endParaRPr lang="en-US" sz="2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601133" y="601130"/>
            <a:ext cx="7933267" cy="84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052023" y="3083355"/>
            <a:ext cx="748234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u="sng" dirty="0" smtClean="0"/>
              <a:t>DEFINITION</a:t>
            </a:r>
            <a:r>
              <a:rPr lang="en-US" b="0" dirty="0" smtClean="0"/>
              <a:t>: CCSDS </a:t>
            </a:r>
            <a:r>
              <a:rPr lang="en-US" b="0" dirty="0"/>
              <a:t>Experimental Specification (</a:t>
            </a:r>
            <a:r>
              <a:rPr lang="en-US" b="0" dirty="0">
                <a:solidFill>
                  <a:srgbClr val="FF9900"/>
                </a:solidFill>
              </a:rPr>
              <a:t>Orange Books</a:t>
            </a:r>
            <a:r>
              <a:rPr lang="en-US" b="0" dirty="0"/>
              <a:t>) indicates that it is part of a research or development effort based on prospective requirements, and as such it is not considered a Standards Track document. </a:t>
            </a:r>
            <a:endParaRPr lang="en-US" b="0" dirty="0" smtClean="0"/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lang="en-US" b="0" dirty="0"/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Ø"/>
              <a:tabLst/>
              <a:defRPr/>
            </a:pPr>
            <a:r>
              <a:rPr lang="en-US" b="0" dirty="0" smtClean="0"/>
              <a:t>Experimental </a:t>
            </a:r>
            <a:r>
              <a:rPr lang="en-US" b="0" dirty="0"/>
              <a:t>Recommendations are intended to demonstrate technical feasibility in anticipation of a 'hard' requirement that has not yet emerged. </a:t>
            </a:r>
            <a:endParaRPr lang="en-US" b="0" dirty="0" smtClean="0"/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Ø"/>
              <a:tabLst/>
              <a:defRPr/>
            </a:pPr>
            <a:endParaRPr lang="en-US" b="0" dirty="0"/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Ø"/>
              <a:tabLst/>
              <a:defRPr/>
            </a:pPr>
            <a:r>
              <a:rPr lang="en-US" b="0" dirty="0" smtClean="0"/>
              <a:t>Experimental </a:t>
            </a:r>
            <a:r>
              <a:rPr lang="en-US" b="0" dirty="0"/>
              <a:t>work may be rapidly transferred onto the Standards Track should a hard requirement emerge in the future.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52033" y="933040"/>
            <a:ext cx="728365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b="0" dirty="0" smtClean="0"/>
              <a:t>The WG discussed various paths forward including “dormancy”;  After consultation with the NASA CMC representative and CESG Chairman it was decided production of an Orange Book was the preferred alternative.  NASA has a very strong interest to continue Exploration wireless research, development, and standardization – this work will be captured in the proposed Orange Book.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85005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3"/>
          <p:cNvSpPr>
            <a:spLocks/>
          </p:cNvSpPr>
          <p:nvPr/>
        </p:nvSpPr>
        <p:spPr bwMode="auto">
          <a:xfrm>
            <a:off x="0" y="126170"/>
            <a:ext cx="9168658" cy="533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marL="457200" lvl="1" defTabSz="914400">
              <a:lnSpc>
                <a:spcPct val="90000"/>
              </a:lnSpc>
              <a:spcBef>
                <a:spcPts val="1600"/>
              </a:spcBef>
            </a:pPr>
            <a:r>
              <a:rPr lang="en-US" sz="2800" b="1" dirty="0" smtClean="0"/>
              <a:t>SOIS-WIR Resource Issues for Approved Projects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154443" y="548625"/>
            <a:ext cx="8872537" cy="0"/>
          </a:xfrm>
          <a:prstGeom prst="line">
            <a:avLst/>
          </a:prstGeom>
          <a:solidFill>
            <a:srgbClr val="FFFFFF"/>
          </a:solidFill>
          <a:ln w="317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501070" y="1082025"/>
          <a:ext cx="7886701" cy="6729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5576"/>
                <a:gridCol w="559956"/>
                <a:gridCol w="512636"/>
                <a:gridCol w="1979562"/>
                <a:gridCol w="1567895"/>
                <a:gridCol w="722366"/>
                <a:gridCol w="1818710"/>
              </a:tblGrid>
              <a:tr h="336499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u="none" strike="noStrike" dirty="0" smtClean="0">
                          <a:effectLst/>
                          <a:latin typeface="+mn-lt"/>
                        </a:rPr>
                        <a:t>Area-WG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u="none" strike="noStrike">
                          <a:effectLst/>
                          <a:latin typeface="+mn-lt"/>
                        </a:rPr>
                        <a:t>CCSDS Ref Nr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u="none" strike="noStrike">
                          <a:effectLst/>
                          <a:latin typeface="+mn-lt"/>
                        </a:rPr>
                        <a:t>Activity</a:t>
                      </a:r>
                      <a:br>
                        <a:rPr lang="en-US" sz="900" b="1" u="none" strike="noStrike">
                          <a:effectLst/>
                          <a:latin typeface="+mn-lt"/>
                        </a:rPr>
                      </a:b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u="none" strike="noStrike" dirty="0">
                          <a:effectLst/>
                          <a:latin typeface="+mn-lt"/>
                        </a:rPr>
                        <a:t>Document Title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u="none" strike="noStrike" dirty="0">
                          <a:effectLst/>
                          <a:latin typeface="+mn-lt"/>
                        </a:rPr>
                        <a:t>Start and / or Target Publication Date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u="none" strike="noStrike" dirty="0" smtClean="0">
                          <a:effectLst/>
                          <a:latin typeface="+mn-lt"/>
                        </a:rPr>
                        <a:t>Missing Resources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u="none" strike="noStrike" dirty="0">
                          <a:effectLst/>
                          <a:latin typeface="+mn-lt"/>
                        </a:rPr>
                        <a:t>Comments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58" marR="5258" marT="5258" marB="0"/>
                </a:tc>
              </a:tr>
              <a:tr h="336499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SOIS-WIR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Orange Book</a:t>
                      </a: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Exploration </a:t>
                      </a:r>
                      <a:r>
                        <a:rPr lang="en-US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Wireless Network Communications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Proposed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N/A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NASA </a:t>
                      </a:r>
                      <a:r>
                        <a:rPr lang="sk-SK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is</a:t>
                      </a:r>
                      <a:r>
                        <a:rPr lang="sk-SK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sk-SK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willing</a:t>
                      </a:r>
                      <a:r>
                        <a:rPr lang="sk-SK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to </a:t>
                      </a:r>
                      <a:r>
                        <a:rPr lang="sk-SK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resource</a:t>
                      </a:r>
                      <a:r>
                        <a:rPr lang="sk-SK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sk-SK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this</a:t>
                      </a:r>
                      <a:r>
                        <a:rPr lang="sk-SK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sk-SK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effort</a:t>
                      </a:r>
                      <a:endParaRPr lang="sk-SK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58" marR="5258" marT="5258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12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61" name="Text Box 2"/>
          <p:cNvSpPr txBox="1">
            <a:spLocks noChangeArrowheads="1"/>
          </p:cNvSpPr>
          <p:nvPr/>
        </p:nvSpPr>
        <p:spPr bwMode="auto">
          <a:xfrm>
            <a:off x="990600" y="1176338"/>
            <a:ext cx="716280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10000"/>
              </a:spcAft>
              <a:buSzPct val="125000"/>
            </a:pPr>
            <a:endParaRPr lang="en-GB" sz="2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0" name="AutoShape 3"/>
          <p:cNvSpPr>
            <a:spLocks/>
          </p:cNvSpPr>
          <p:nvPr/>
        </p:nvSpPr>
        <p:spPr bwMode="auto">
          <a:xfrm>
            <a:off x="577880" y="126170"/>
            <a:ext cx="7604190" cy="533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marL="457200" lvl="1" algn="ctr" defTabSz="914400">
              <a:lnSpc>
                <a:spcPct val="90000"/>
              </a:lnSpc>
              <a:spcBef>
                <a:spcPts val="1600"/>
              </a:spcBef>
            </a:pPr>
            <a:r>
              <a:rPr lang="en-US" sz="2800" b="1" dirty="0" smtClean="0"/>
              <a:t>SOIS-WIR Upcoming New Work Items</a:t>
            </a: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154443" y="548625"/>
            <a:ext cx="8872537" cy="0"/>
          </a:xfrm>
          <a:prstGeom prst="line">
            <a:avLst/>
          </a:prstGeom>
          <a:solidFill>
            <a:srgbClr val="FFFFFF"/>
          </a:solidFill>
          <a:ln w="317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" name="TextBox 2"/>
          <p:cNvSpPr txBox="1"/>
          <p:nvPr/>
        </p:nvSpPr>
        <p:spPr>
          <a:xfrm>
            <a:off x="731501" y="1035120"/>
            <a:ext cx="7757810" cy="5504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3363" lvl="1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r>
              <a:rPr lang="en-US" sz="1300" b="0" dirty="0" smtClean="0"/>
              <a:t>New </a:t>
            </a:r>
            <a:r>
              <a:rPr lang="en-US" sz="1300" b="0" dirty="0"/>
              <a:t>Wireless WG project to support </a:t>
            </a:r>
            <a:r>
              <a:rPr lang="en-US" sz="1300" b="0" dirty="0" smtClean="0"/>
              <a:t>Exploration wireless </a:t>
            </a:r>
            <a:r>
              <a:rPr lang="en-US" sz="1300" b="0" dirty="0"/>
              <a:t>networking applications; propose document to be an Orange Book led by NASA; set stage for other agencies to participate as desired</a:t>
            </a:r>
          </a:p>
        </p:txBody>
      </p:sp>
    </p:spTree>
    <p:extLst>
      <p:ext uri="{BB962C8B-B14F-4D97-AF65-F5344CB8AC3E}">
        <p14:creationId xmlns:p14="http://schemas.microsoft.com/office/powerpoint/2010/main" val="101227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61800" y="97595"/>
            <a:ext cx="8631329" cy="512001"/>
          </a:xfrm>
          <a:prstGeom prst="rect">
            <a:avLst/>
          </a:prstGeom>
          <a:effectLst/>
        </p:spPr>
        <p:txBody>
          <a:bodyPr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2pPr>
            <a:lvl3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3pPr>
            <a:lvl4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4pPr>
            <a:lvl5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5pPr>
            <a:lvl6pPr marL="4572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6pPr>
            <a:lvl7pPr marL="9144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7pPr>
            <a:lvl8pPr marL="1371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8pPr>
            <a:lvl9pPr marL="18288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28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CCSDS Wireless WG </a:t>
            </a:r>
            <a:r>
              <a:rPr lang="en-US" sz="2800" b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Candidate Projects</a:t>
            </a:r>
            <a:endParaRPr lang="en-US" sz="2800" b="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601133" y="601130"/>
            <a:ext cx="7933267" cy="8466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594609" y="700460"/>
          <a:ext cx="7939791" cy="53842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2199"/>
                <a:gridCol w="882199"/>
                <a:gridCol w="882199"/>
                <a:gridCol w="882199"/>
                <a:gridCol w="882199"/>
                <a:gridCol w="882199"/>
                <a:gridCol w="882199"/>
                <a:gridCol w="988258"/>
                <a:gridCol w="776140"/>
              </a:tblGrid>
              <a:tr h="98021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HDR WLAN #1 BB</a:t>
                      </a:r>
                    </a:p>
                    <a:p>
                      <a:pPr algn="ctr"/>
                      <a:r>
                        <a:rPr lang="en-US" sz="1000" dirty="0" smtClean="0"/>
                        <a:t>(vehicle,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dirty="0" smtClean="0"/>
                        <a:t>ISS as testbed)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HDR WLAN #2 BB</a:t>
                      </a:r>
                    </a:p>
                    <a:p>
                      <a:pPr algn="ctr"/>
                      <a:r>
                        <a:rPr lang="en-US" sz="1000" dirty="0" smtClean="0"/>
                        <a:t>(launchers, satellites)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HDR WLAN</a:t>
                      </a:r>
                    </a:p>
                    <a:p>
                      <a:pPr algn="ctr"/>
                      <a:r>
                        <a:rPr lang="en-US" sz="1800" dirty="0" smtClean="0"/>
                        <a:t>#3 BB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000" dirty="0" smtClean="0"/>
                        <a:t>(HD Video Cameras)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RFID </a:t>
                      </a:r>
                      <a:r>
                        <a:rPr lang="en-US" sz="1400" dirty="0" smtClean="0"/>
                        <a:t>sensing</a:t>
                      </a:r>
                    </a:p>
                    <a:p>
                      <a:pPr algn="ctr"/>
                      <a:r>
                        <a:rPr lang="en-US" sz="1800" dirty="0" smtClean="0"/>
                        <a:t>MB/BB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Update</a:t>
                      </a:r>
                      <a:r>
                        <a:rPr lang="en-US" dirty="0" smtClean="0"/>
                        <a:t> GB </a:t>
                      </a:r>
                      <a:r>
                        <a:rPr lang="en-US" sz="1000" dirty="0" smtClean="0"/>
                        <a:t>for</a:t>
                      </a:r>
                      <a:r>
                        <a:rPr lang="en-US" dirty="0" smtClean="0"/>
                        <a:t> HDR </a:t>
                      </a:r>
                      <a:r>
                        <a:rPr lang="en-US" sz="1000" dirty="0" smtClean="0"/>
                        <a:t>architecture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EPC RFID </a:t>
                      </a:r>
                      <a:r>
                        <a:rPr lang="en-US" sz="1200" dirty="0" smtClean="0"/>
                        <a:t>Tag-Encoding</a:t>
                      </a:r>
                    </a:p>
                    <a:p>
                      <a:pPr algn="ctr"/>
                      <a:r>
                        <a:rPr lang="en-US" sz="1800" dirty="0" smtClean="0"/>
                        <a:t>BB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RFID</a:t>
                      </a:r>
                      <a:r>
                        <a:rPr lang="en-US" sz="1200" dirty="0" smtClean="0"/>
                        <a:t> Inventory Manage-</a:t>
                      </a:r>
                      <a:r>
                        <a:rPr lang="en-US" sz="1200" dirty="0" err="1" smtClean="0"/>
                        <a:t>ment</a:t>
                      </a:r>
                      <a:r>
                        <a:rPr lang="en-US" sz="1200" baseline="0" dirty="0" smtClean="0"/>
                        <a:t> Systems</a:t>
                      </a:r>
                    </a:p>
                    <a:p>
                      <a:pPr algn="ctr"/>
                      <a:r>
                        <a:rPr lang="en-US" sz="1800" baseline="0" dirty="0" smtClean="0"/>
                        <a:t>GB/MB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Update </a:t>
                      </a:r>
                    </a:p>
                    <a:p>
                      <a:pPr algn="ctr"/>
                      <a:r>
                        <a:rPr lang="en-US" sz="1800" dirty="0" smtClean="0"/>
                        <a:t>MB</a:t>
                      </a:r>
                      <a:r>
                        <a:rPr lang="en-US" sz="1200" dirty="0" smtClean="0"/>
                        <a:t> for </a:t>
                      </a:r>
                      <a:r>
                        <a:rPr lang="en-US" sz="2000" dirty="0" smtClean="0"/>
                        <a:t>LDR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err="1" smtClean="0"/>
                        <a:t>IoT</a:t>
                      </a:r>
                      <a:endParaRPr lang="en-US" sz="2000" dirty="0" smtClean="0"/>
                    </a:p>
                  </a:txBody>
                  <a:tcPr anchor="ctr"/>
                </a:tc>
              </a:tr>
              <a:tr h="562099">
                <a:tc>
                  <a:txBody>
                    <a:bodyPr/>
                    <a:lstStyle/>
                    <a:p>
                      <a:r>
                        <a:rPr lang="en-US" dirty="0" smtClean="0"/>
                        <a:t>CSA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P/L?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P/L?</a:t>
                      </a:r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562099">
                <a:tc>
                  <a:txBody>
                    <a:bodyPr/>
                    <a:lstStyle/>
                    <a:p>
                      <a:r>
                        <a:rPr lang="en-US" dirty="0" smtClean="0"/>
                        <a:t>DLR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562099">
                <a:tc>
                  <a:txBody>
                    <a:bodyPr/>
                    <a:lstStyle/>
                    <a:p>
                      <a:r>
                        <a:rPr lang="en-US" dirty="0" smtClean="0"/>
                        <a:t>ESA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 lead on any project</a:t>
                      </a:r>
                      <a:endParaRPr lang="en-US" sz="1200" dirty="0"/>
                    </a:p>
                  </a:txBody>
                  <a:tcPr anchor="ctr"/>
                </a:tc>
              </a:tr>
              <a:tr h="562099">
                <a:tc>
                  <a:txBody>
                    <a:bodyPr/>
                    <a:lstStyle/>
                    <a:p>
                      <a:r>
                        <a:rPr lang="en-US" dirty="0" smtClean="0"/>
                        <a:t>FSA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562099">
                <a:tc>
                  <a:txBody>
                    <a:bodyPr/>
                    <a:lstStyle/>
                    <a:p>
                      <a:r>
                        <a:rPr lang="en-US" dirty="0" smtClean="0"/>
                        <a:t>JAXA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562099">
                <a:tc>
                  <a:txBody>
                    <a:bodyPr/>
                    <a:lstStyle/>
                    <a:p>
                      <a:r>
                        <a:rPr lang="en-US" dirty="0" smtClean="0"/>
                        <a:t>NASA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P/L?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562099">
                <a:tc>
                  <a:txBody>
                    <a:bodyPr/>
                    <a:lstStyle/>
                    <a:p>
                      <a:r>
                        <a:rPr lang="en-US" dirty="0" smtClean="0"/>
                        <a:t>Totals: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304711" y="6106190"/>
            <a:ext cx="6545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Agency </a:t>
            </a:r>
            <a:r>
              <a:rPr lang="en-US" b="1" dirty="0" smtClean="0"/>
              <a:t>Resources: (</a:t>
            </a:r>
            <a:r>
              <a:rPr lang="en-US" b="1" dirty="0"/>
              <a:t>N)one, (O)</a:t>
            </a:r>
            <a:r>
              <a:rPr lang="en-US" b="1" dirty="0" err="1"/>
              <a:t>bserver</a:t>
            </a:r>
            <a:r>
              <a:rPr lang="en-US" b="1" dirty="0"/>
              <a:t>, (P)</a:t>
            </a:r>
            <a:r>
              <a:rPr lang="en-US" b="1" dirty="0" err="1"/>
              <a:t>articipant</a:t>
            </a:r>
            <a:r>
              <a:rPr lang="en-US" b="1" dirty="0"/>
              <a:t>; </a:t>
            </a:r>
            <a:r>
              <a:rPr lang="en-US" b="1" dirty="0" smtClean="0"/>
              <a:t>(L)</a:t>
            </a:r>
            <a:r>
              <a:rPr lang="en-US" b="1" dirty="0" err="1" smtClean="0"/>
              <a:t>ead</a:t>
            </a:r>
            <a:r>
              <a:rPr lang="en-US" b="1" dirty="0" smtClean="0"/>
              <a:t>, (T)BD</a:t>
            </a:r>
            <a:r>
              <a:rPr lang="en-US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66493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85750" y="126170"/>
            <a:ext cx="8622506" cy="79216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2pPr>
            <a:lvl3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3pPr>
            <a:lvl4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4pPr>
            <a:lvl5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5pPr>
            <a:lvl6pPr marL="4572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6pPr>
            <a:lvl7pPr marL="9144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7pPr>
            <a:lvl8pPr marL="1371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8pPr>
            <a:lvl9pPr marL="18288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280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UPDATE: Summary 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of current Agency interests (DRAFT)</a:t>
            </a:r>
            <a:endParaRPr lang="en-US" sz="2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601133" y="601130"/>
            <a:ext cx="7933267" cy="84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85750" y="622267"/>
            <a:ext cx="835184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600" u="sng" smtClean="0"/>
              <a:t>CSA </a:t>
            </a:r>
            <a:r>
              <a:rPr lang="en-US" sz="1600" u="sng" dirty="0" smtClean="0"/>
              <a:t>(Hany)</a:t>
            </a:r>
            <a:r>
              <a:rPr lang="en-US" sz="1600" b="1" dirty="0" smtClean="0"/>
              <a:t>:</a:t>
            </a:r>
            <a:r>
              <a:rPr lang="en-US" sz="1600" u="sng" dirty="0" smtClean="0"/>
              <a:t> </a:t>
            </a:r>
          </a:p>
          <a:p>
            <a:pPr lvl="1"/>
            <a:r>
              <a:rPr lang="en-US" sz="1600" dirty="0" smtClean="0"/>
              <a:t>RFID Sensing</a:t>
            </a:r>
          </a:p>
          <a:p>
            <a:pPr lvl="1"/>
            <a:r>
              <a:rPr lang="en-US" sz="1600" dirty="0" smtClean="0"/>
              <a:t>RFID-based Inventory Management Systems</a:t>
            </a:r>
          </a:p>
          <a:p>
            <a:pPr lvl="1"/>
            <a:r>
              <a:rPr lang="en-US" sz="1600" dirty="0" smtClean="0"/>
              <a:t>HDR WLAN activities?</a:t>
            </a:r>
          </a:p>
          <a:p>
            <a:pPr lvl="1"/>
            <a:endParaRPr lang="en-US" sz="1600" dirty="0" smtClean="0"/>
          </a:p>
          <a:p>
            <a:pPr marL="285750" indent="-285750">
              <a:buFont typeface="Arial"/>
              <a:buChar char="•"/>
            </a:pPr>
            <a:r>
              <a:rPr lang="en-US" sz="1600" u="sng" dirty="0" smtClean="0"/>
              <a:t>DLR? </a:t>
            </a:r>
            <a:r>
              <a:rPr lang="en-US" sz="1600" u="sng" dirty="0"/>
              <a:t>(Martin?)</a:t>
            </a:r>
            <a:r>
              <a:rPr lang="en-US" sz="1600" dirty="0"/>
              <a:t>:</a:t>
            </a:r>
          </a:p>
          <a:p>
            <a:pPr lvl="1"/>
            <a:r>
              <a:rPr lang="en-US" sz="1600" dirty="0"/>
              <a:t>HDR WLAN for AIT, Launchers, Satellites?</a:t>
            </a:r>
          </a:p>
          <a:p>
            <a:pPr marL="285750" indent="-285750">
              <a:buFont typeface="Arial"/>
              <a:buChar char="•"/>
            </a:pPr>
            <a:endParaRPr lang="en-US" sz="1600" dirty="0" smtClean="0"/>
          </a:p>
          <a:p>
            <a:pPr marL="285750" indent="-285750">
              <a:buFont typeface="Arial"/>
              <a:buChar char="•"/>
            </a:pPr>
            <a:r>
              <a:rPr lang="en-US" sz="1600" u="sng" dirty="0" smtClean="0"/>
              <a:t>ESA (Dirk)</a:t>
            </a:r>
            <a:r>
              <a:rPr lang="en-US" sz="1600" dirty="0" smtClean="0"/>
              <a:t>: </a:t>
            </a:r>
          </a:p>
          <a:p>
            <a:pPr lvl="1"/>
            <a:r>
              <a:rPr lang="en-US" sz="1600" dirty="0" smtClean="0"/>
              <a:t>HDR WLAN for HD cameras (payload emphasis/support)</a:t>
            </a:r>
          </a:p>
          <a:p>
            <a:pPr lvl="1"/>
            <a:r>
              <a:rPr lang="en-US" sz="1600" dirty="0" smtClean="0"/>
              <a:t>ESA will not lead any WWG project</a:t>
            </a:r>
          </a:p>
          <a:p>
            <a:pPr marL="285750" indent="-285750">
              <a:buFont typeface="Arial"/>
              <a:buChar char="•"/>
            </a:pPr>
            <a:endParaRPr lang="en-US" sz="1600" dirty="0" smtClean="0"/>
          </a:p>
          <a:p>
            <a:pPr marL="285750" indent="-285750">
              <a:buFont typeface="Arial"/>
              <a:buChar char="•"/>
            </a:pPr>
            <a:r>
              <a:rPr lang="en-US" sz="1600" u="sng" dirty="0"/>
              <a:t>FSA (</a:t>
            </a:r>
            <a:r>
              <a:rPr lang="en-US" sz="1600" u="sng" dirty="0" err="1"/>
              <a:t>Yuriy</a:t>
            </a:r>
            <a:r>
              <a:rPr lang="en-US" sz="1600" u="sng" dirty="0"/>
              <a:t>?)</a:t>
            </a:r>
            <a:r>
              <a:rPr lang="en-US" sz="1600" dirty="0"/>
              <a:t>:</a:t>
            </a:r>
          </a:p>
          <a:p>
            <a:pPr lvl="1"/>
            <a:r>
              <a:rPr lang="en-US" sz="1600" dirty="0"/>
              <a:t>RFID-based Inventory Management </a:t>
            </a:r>
            <a:r>
              <a:rPr lang="en-US" sz="1600" dirty="0" smtClean="0"/>
              <a:t>Systems</a:t>
            </a:r>
          </a:p>
          <a:p>
            <a:pPr lvl="1"/>
            <a:endParaRPr lang="en-US" sz="1600" dirty="0" smtClean="0"/>
          </a:p>
          <a:p>
            <a:pPr marL="285750" indent="-285750">
              <a:buFont typeface="Arial"/>
              <a:buChar char="•"/>
            </a:pPr>
            <a:r>
              <a:rPr lang="en-US" sz="1600" u="sng" dirty="0"/>
              <a:t>JAXA (</a:t>
            </a:r>
            <a:r>
              <a:rPr lang="en-US" sz="1600" u="sng" dirty="0" err="1"/>
              <a:t>Makato</a:t>
            </a:r>
            <a:r>
              <a:rPr lang="en-US" sz="1600" u="sng" dirty="0"/>
              <a:t>-san)</a:t>
            </a:r>
            <a:r>
              <a:rPr lang="en-US" sz="1600" dirty="0"/>
              <a:t>: </a:t>
            </a:r>
          </a:p>
          <a:p>
            <a:pPr lvl="1"/>
            <a:r>
              <a:rPr lang="en-US" sz="1600" dirty="0"/>
              <a:t>HDR WLAN for AIT, Launchers, Satellites?</a:t>
            </a:r>
          </a:p>
          <a:p>
            <a:pPr lvl="1"/>
            <a:r>
              <a:rPr lang="en-US" sz="1600" dirty="0"/>
              <a:t>ISS EVA activities?</a:t>
            </a:r>
          </a:p>
          <a:p>
            <a:pPr lvl="1"/>
            <a:r>
              <a:rPr lang="en-US" sz="1600" dirty="0"/>
              <a:t>Sensor networking? </a:t>
            </a:r>
          </a:p>
          <a:p>
            <a:pPr lvl="1"/>
            <a:endParaRPr lang="en-US" sz="1600" dirty="0"/>
          </a:p>
          <a:p>
            <a:pPr marL="285750" indent="-285750">
              <a:buFont typeface="Arial"/>
              <a:buChar char="•"/>
            </a:pPr>
            <a:r>
              <a:rPr lang="en-US" sz="1600" u="sng" dirty="0" smtClean="0"/>
              <a:t>NASA (Ray)</a:t>
            </a:r>
            <a:r>
              <a:rPr lang="en-US" sz="1600" dirty="0" smtClean="0"/>
              <a:t>:  </a:t>
            </a:r>
          </a:p>
          <a:p>
            <a:pPr lvl="1"/>
            <a:r>
              <a:rPr lang="en-US" sz="1600" dirty="0" smtClean="0"/>
              <a:t>RFID Sensing</a:t>
            </a:r>
          </a:p>
          <a:p>
            <a:pPr lvl="1"/>
            <a:r>
              <a:rPr lang="en-US" sz="1600" dirty="0" smtClean="0"/>
              <a:t>HDR WLAN for HD Cameras</a:t>
            </a:r>
          </a:p>
          <a:p>
            <a:pPr lvl="1"/>
            <a:r>
              <a:rPr lang="en-US" sz="1600" dirty="0" smtClean="0"/>
              <a:t>RFID Systems GS1 encoding alignment (set basis for RFID Inventory Management Systems) </a:t>
            </a:r>
          </a:p>
        </p:txBody>
      </p:sp>
    </p:spTree>
    <p:extLst>
      <p:ext uri="{BB962C8B-B14F-4D97-AF65-F5344CB8AC3E}">
        <p14:creationId xmlns:p14="http://schemas.microsoft.com/office/powerpoint/2010/main" val="195667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43496"/>
            <a:ext cx="6400800" cy="1752600"/>
          </a:xfrm>
        </p:spPr>
        <p:txBody>
          <a:bodyPr/>
          <a:lstStyle/>
          <a:p>
            <a:r>
              <a:rPr lang="en-US" dirty="0" smtClean="0"/>
              <a:t>RFID Interoperability Testing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35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DBC11CFE921654CA22562F68A99D6AE" ma:contentTypeVersion="2" ma:contentTypeDescription="Create a new document." ma:contentTypeScope="" ma:versionID="6e7f88b6c0e58fd2929e0adb0da9b1cd">
  <xsd:schema xmlns:xsd="http://www.w3.org/2001/XMLSchema" xmlns:xs="http://www.w3.org/2001/XMLSchema" xmlns:p="http://schemas.microsoft.com/office/2006/metadata/properties" xmlns:ns2="0f0ef6e6-c12b-42e4-8afd-b7edb07c219c" xmlns:ns3="bfab6d5d-f488-475d-ad0d-58c4c1ee8d01" targetNamespace="http://schemas.microsoft.com/office/2006/metadata/properties" ma:root="true" ma:fieldsID="04b9d79d328c0b5ec2fc4d05f2dbf19e" ns2:_="" ns3:_="">
    <xsd:import namespace="0f0ef6e6-c12b-42e4-8afd-b7edb07c219c"/>
    <xsd:import namespace="bfab6d5d-f488-475d-ad0d-58c4c1ee8d0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0ef6e6-c12b-42e4-8afd-b7edb07c219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ab6d5d-f488-475d-ad0d-58c4c1ee8d01" elementFormDefault="qualified">
    <xsd:import namespace="http://schemas.microsoft.com/office/2006/documentManagement/types"/>
    <xsd:import namespace="http://schemas.microsoft.com/office/infopath/2007/PartnerControls"/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BD6DAAF-39AA-4B85-BC50-EBAC5B00A13D}"/>
</file>

<file path=customXml/itemProps2.xml><?xml version="1.0" encoding="utf-8"?>
<ds:datastoreItem xmlns:ds="http://schemas.openxmlformats.org/officeDocument/2006/customXml" ds:itemID="{74A00E77-79EA-480F-B62C-AB8FE6FE800B}"/>
</file>

<file path=customXml/itemProps3.xml><?xml version="1.0" encoding="utf-8"?>
<ds:datastoreItem xmlns:ds="http://schemas.openxmlformats.org/officeDocument/2006/customXml" ds:itemID="{9C335B83-7709-4DF5-B2EA-8DDC2391DE7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95775</TotalTime>
  <Words>1363</Words>
  <Application>Microsoft Macintosh PowerPoint</Application>
  <PresentationFormat>On-screen Show (4:3)</PresentationFormat>
  <Paragraphs>301</Paragraphs>
  <Slides>15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ArialMT</vt:lpstr>
      <vt:lpstr>Calibri</vt:lpstr>
      <vt:lpstr>ＭＳ Ｐゴシック</vt:lpstr>
      <vt:lpstr>Times New Roman</vt:lpstr>
      <vt:lpstr>Wingdings</vt:lpstr>
      <vt:lpstr>Arial</vt:lpstr>
      <vt:lpstr>1_Office Theme</vt:lpstr>
      <vt:lpstr>Wireless WG Monthly Teleconference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BioServe Space Technologies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Kevin Gifford</dc:creator>
  <cp:lastModifiedBy>Kevin K Gifford</cp:lastModifiedBy>
  <cp:revision>2177</cp:revision>
  <cp:lastPrinted>2017-04-03T20:42:29Z</cp:lastPrinted>
  <dcterms:created xsi:type="dcterms:W3CDTF">2012-03-12T15:30:31Z</dcterms:created>
  <dcterms:modified xsi:type="dcterms:W3CDTF">2017-06-06T01:05:43Z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0x010100DDBC11CFE921654CA22562F68A99D6AE</vt:lpwstr>
  </property>
</Properties>
</file>