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12"/>
  </p:notesMasterIdLst>
  <p:handoutMasterIdLst>
    <p:handoutMasterId r:id="rId13"/>
  </p:handoutMasterIdLst>
  <p:sldIdLst>
    <p:sldId id="443" r:id="rId2"/>
    <p:sldId id="460" r:id="rId3"/>
    <p:sldId id="459" r:id="rId4"/>
    <p:sldId id="457" r:id="rId5"/>
    <p:sldId id="385" r:id="rId6"/>
    <p:sldId id="461" r:id="rId7"/>
    <p:sldId id="455" r:id="rId8"/>
    <p:sldId id="445" r:id="rId9"/>
    <p:sldId id="423" r:id="rId10"/>
    <p:sldId id="45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367F64"/>
    <a:srgbClr val="FFFF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89294" autoAdjust="0"/>
  </p:normalViewPr>
  <p:slideViewPr>
    <p:cSldViewPr snapToGrid="0" snapToObjects="1">
      <p:cViewPr>
        <p:scale>
          <a:sx n="179" d="100"/>
          <a:sy n="179" d="100"/>
        </p:scale>
        <p:origin x="184" y="-8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7" Type="http://schemas.openxmlformats.org/officeDocument/2006/relationships/slide" Target="slides/slide6.xml"/><Relationship Id="rId16" Type="http://schemas.openxmlformats.org/officeDocument/2006/relationships/theme" Target="theme/theme1.xml"/><Relationship Id="rId2" Type="http://schemas.openxmlformats.org/officeDocument/2006/relationships/slide" Target="slides/slide1.xml"/><Relationship Id="rId20" Type="http://schemas.openxmlformats.org/officeDocument/2006/relationships/customXml" Target="../customXml/item3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8533E6-F7CD-CE42-B23B-07697105996E}" type="datetimeFigureOut">
              <a:rPr lang="en-US" smtClean="0"/>
              <a:t>4/4/17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86BBB-74BC-414D-8284-5955005D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40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D6A3D-CDC1-574E-B713-2404917A542B}" type="datetimeFigureOut">
              <a:rPr lang="en-US" smtClean="0"/>
              <a:pPr/>
              <a:t>4/4/17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0E9BA-BBD3-C242-B0E7-AAD85FC88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52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kumimoji="1" lang="en-US" altLang="ja-JP" b="0" i="0" dirty="0" smtClean="0">
                <a:solidFill>
                  <a:srgbClr val="FF0000"/>
                </a:solidFill>
              </a:rPr>
              <a:t>Planning</a:t>
            </a: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 Notes 11-Mar-2013: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Discuss SABL Project Plan with Shea and Louis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Coordinate dates for RSA 2FA TIM at HOSC (Shea, Jim, Shankini); cost share this trip with BioServe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Determine timeline on DTN2 Simulator – coordinate HOSC DTN2 G/W testing, test plan, with the HOSC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Will need to plan Automation support for additional BioServe SABL tasks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Have an IDSCam close-out sprint; can transition to SABL early as necessary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HOSC RSA 2FA meeting this week and </a:t>
            </a:r>
            <a:r>
              <a:rPr kumimoji="1" lang="en-US" altLang="ja-JP" b="0" i="0" baseline="0" smtClean="0">
                <a:solidFill>
                  <a:srgbClr val="FF0000"/>
                </a:solidFill>
              </a:rPr>
              <a:t>travel coordination</a:t>
            </a:r>
            <a:endParaRPr kumimoji="1" lang="en-US" altLang="ja-JP" b="0" i="0" baseline="0" dirty="0" smtClean="0">
              <a:solidFill>
                <a:srgbClr val="FF0000"/>
              </a:solidFill>
            </a:endParaRP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endParaRPr kumimoji="1" lang="en-US" altLang="ja-JP" b="1" i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kumimoji="1" lang="en-US" altLang="ja-JP" dirty="0" smtClean="0"/>
              <a:t> </a:t>
            </a:r>
            <a:endParaRPr kumimoji="1" lang="en-US" altLang="ja-JP" b="1" dirty="0" smtClean="0"/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US" altLang="ja-JP" b="1" dirty="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2A284C-7F7E-42F7-B471-4AD203D06F1A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altLang="ja-JP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466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00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4/4/17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5684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4/4/17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0589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4/4/17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0922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4/4/17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8845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4/4/17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7441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4/4/17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6051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4/4/17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656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4/4/17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191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4/4/17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5935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4/4/17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090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0" y="6616700"/>
            <a:ext cx="9144000" cy="241738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square" lIns="101880" tIns="51120" rIns="101880" bIns="51120">
            <a:spAutoFit/>
          </a:bodyPr>
          <a:lstStyle/>
          <a:p>
            <a:pPr algn="r">
              <a:buClr>
                <a:srgbClr val="FFFFFF"/>
              </a:buClr>
              <a:buFont typeface="Arial" pitchFamily="2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CCSDS SOIS Wireless Working Group (WWG)                                                                                                                          </a:t>
            </a:r>
            <a:r>
              <a:rPr lang="en-US" sz="900" baseline="0" dirty="0" smtClean="0">
                <a:solidFill>
                  <a:srgbClr val="FFFFFF"/>
                </a:solidFill>
                <a:latin typeface="Arial" pitchFamily="26" charset="0"/>
              </a:rPr>
              <a:t>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       </a:t>
            </a:r>
            <a:r>
              <a:rPr lang="en-US" sz="900" baseline="0" dirty="0" smtClean="0">
                <a:solidFill>
                  <a:srgbClr val="FFFFFF"/>
                </a:solidFill>
                <a:latin typeface="Arial" pitchFamily="26" charset="0"/>
              </a:rPr>
              <a:t> 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         04-Apr-2017 WWG Monthly Meeting</a:t>
            </a:r>
            <a:endParaRPr lang="en-US" sz="900" dirty="0">
              <a:solidFill>
                <a:srgbClr val="FFFFFF"/>
              </a:solidFill>
              <a:latin typeface="Arial" pitchFamily="26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 userDrawn="1"/>
        </p:nvSpPr>
        <p:spPr bwMode="auto">
          <a:xfrm>
            <a:off x="8500531" y="6292328"/>
            <a:ext cx="60113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fld id="{186DB690-8815-B54C-94DC-FE17AE6E8072}" type="slidenum">
              <a:rPr lang="en-US" sz="1400">
                <a:solidFill>
                  <a:srgbClr val="000090"/>
                </a:solidFill>
                <a:latin typeface="Calibri"/>
              </a:rPr>
              <a:pPr algn="r"/>
              <a:t>‹#›</a:t>
            </a:fld>
            <a:endParaRPr lang="en-US" sz="1400" dirty="0">
              <a:solidFill>
                <a:srgbClr val="00009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42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284" y="547158"/>
            <a:ext cx="7459133" cy="1470025"/>
          </a:xfrm>
        </p:spPr>
        <p:txBody>
          <a:bodyPr/>
          <a:lstStyle/>
          <a:p>
            <a:r>
              <a:rPr lang="en-US" b="1" dirty="0" smtClean="0"/>
              <a:t>Wireless WG</a:t>
            </a:r>
            <a:br>
              <a:rPr lang="en-US" b="1" dirty="0" smtClean="0"/>
            </a:br>
            <a:r>
              <a:rPr lang="en-US" b="1" dirty="0" smtClean="0"/>
              <a:t>Monthly Teleconference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8450" y="2087846"/>
            <a:ext cx="6400800" cy="770467"/>
          </a:xfrm>
        </p:spPr>
        <p:txBody>
          <a:bodyPr>
            <a:normAutofit/>
          </a:bodyPr>
          <a:lstStyle/>
          <a:p>
            <a:r>
              <a:rPr lang="en-US" b="1" dirty="0" smtClean="0"/>
              <a:t>04-Apr-2017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09284" y="3486189"/>
            <a:ext cx="7813222" cy="350039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u="sng" dirty="0" smtClean="0">
                <a:solidFill>
                  <a:schemeClr val="bg1">
                    <a:lumMod val="50000"/>
                  </a:schemeClr>
                </a:solidFill>
              </a:rPr>
              <a:t>Primary Topics (Slides 1 through 6)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DRAFT summary of Space 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gency WWG project interest</a:t>
            </a:r>
          </a:p>
          <a:p>
            <a:pPr marL="571500" indent="-571500" algn="l">
              <a:buFont typeface="Arial"/>
              <a:buChar char="•"/>
            </a:pPr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1400" b="1" i="1" u="sng" dirty="0" smtClean="0">
                <a:solidFill>
                  <a:srgbClr val="FF0000"/>
                </a:solidFill>
              </a:rPr>
              <a:t>1 month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until CCSDS 2017 Spring Meetings in San Antonio, TX, USA</a:t>
            </a:r>
          </a:p>
          <a:p>
            <a:pPr marL="571500" indent="-571500" algn="l">
              <a:buFont typeface="Arial"/>
              <a:buChar char="•"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sym typeface="Wingdings"/>
              </a:rPr>
              <a:t> </a:t>
            </a:r>
            <a:r>
              <a:rPr lang="en-US" sz="1400" b="1" i="1" dirty="0" smtClean="0">
                <a:solidFill>
                  <a:schemeClr val="bg1">
                    <a:lumMod val="50000"/>
                  </a:schemeClr>
                </a:solidFill>
                <a:sym typeface="Wingdings"/>
              </a:rPr>
              <a:t>The WWG needs to identify consensus projects of interest that your </a:t>
            </a:r>
            <a:r>
              <a:rPr lang="en-US" sz="1400" b="1" i="1" dirty="0" smtClean="0">
                <a:solidFill>
                  <a:schemeClr val="bg1">
                    <a:lumMod val="50000"/>
                  </a:schemeClr>
                </a:solidFill>
                <a:sym typeface="Wingdings"/>
              </a:rPr>
              <a:t>respective </a:t>
            </a:r>
            <a:r>
              <a:rPr lang="en-US" sz="1400" b="1" i="1" dirty="0" smtClean="0">
                <a:solidFill>
                  <a:schemeClr val="bg1">
                    <a:lumMod val="50000"/>
                  </a:schemeClr>
                </a:solidFill>
                <a:sym typeface="Wingdings"/>
              </a:rPr>
              <a:t>agencies will support and fund</a:t>
            </a:r>
          </a:p>
          <a:p>
            <a:pPr marL="571500" indent="-571500" algn="l">
              <a:buFont typeface="Arial"/>
              <a:buChar char="•"/>
            </a:pPr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RFID Interoperability Testing Status</a:t>
            </a:r>
          </a:p>
          <a:p>
            <a:pPr marL="571500" indent="-571500" algn="l">
              <a:buFont typeface="Arial"/>
              <a:buChar char="•"/>
            </a:pPr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Spring Meetings Agenda Preparation and Notes </a:t>
            </a:r>
            <a:r>
              <a:rPr lang="en-US" sz="1400" b="1" dirty="0" smtClean="0">
                <a:solidFill>
                  <a:srgbClr val="FF0000"/>
                </a:solidFill>
              </a:rPr>
              <a:t>(</a:t>
            </a:r>
            <a:r>
              <a:rPr lang="en-US" sz="1400" b="1" u="sng" dirty="0" smtClean="0">
                <a:solidFill>
                  <a:srgbClr val="FF0000"/>
                </a:solidFill>
              </a:rPr>
              <a:t>meet Mon </a:t>
            </a:r>
            <a:r>
              <a:rPr lang="en-US" sz="1400" b="1" u="sng" dirty="0" smtClean="0">
                <a:solidFill>
                  <a:srgbClr val="FF0000"/>
                </a:solidFill>
                <a:sym typeface="Wingdings"/>
              </a:rPr>
              <a:t> Thu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)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83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62665" y="126170"/>
            <a:ext cx="82296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CCSDS Wireless WG Forward Strategies (</a:t>
            </a:r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19-Oct-2016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)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45574" y="3448291"/>
            <a:ext cx="72955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US" b="1" dirty="0" smtClean="0">
                <a:solidFill>
                  <a:srgbClr val="FF0000"/>
                </a:solidFill>
              </a:rPr>
              <a:t>reen Book (leads to BB) for HDR WLAN#2 (vehicle) architecture? 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Focus on getting wireless into vehicles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Non-human, robotic missions applicability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FSA#1, JAXA#1, DLR#1, ESA#2, NASA#2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Update MB for LDR / </a:t>
            </a:r>
            <a:r>
              <a:rPr lang="en-US" b="1" dirty="0" err="1" smtClean="0"/>
              <a:t>IoT</a:t>
            </a:r>
            <a:r>
              <a:rPr lang="en-US" b="1" dirty="0" smtClean="0"/>
              <a:t> communications? 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ESA#1, NASA#1, CSA#1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RFID Sensing GB/MB/BB?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NASA#1, CSA-Stephen#2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Update current GB to include new material on HDR architecture?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Update / evolve RFID Tag-Encoding to be GS1/ISO compliant?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Don’t do any new book yet – wait 6 months after gathering </a:t>
            </a:r>
            <a:r>
              <a:rPr lang="en-US" b="1" dirty="0" smtClean="0"/>
              <a:t>info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45574" y="714906"/>
            <a:ext cx="74823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b="1" dirty="0" smtClean="0"/>
              <a:t>Next 6 months: Finish RFID Tag-Encoding Blue Book</a:t>
            </a:r>
          </a:p>
          <a:p>
            <a:pPr marL="342900" indent="-342900">
              <a:buFont typeface="Arial" charset="0"/>
              <a:buChar char="•"/>
            </a:pPr>
            <a:r>
              <a:rPr lang="en-US" b="1" dirty="0" smtClean="0"/>
              <a:t>Next 6 months is an </a:t>
            </a:r>
            <a:r>
              <a:rPr lang="en-US" b="1" u="sng" dirty="0" smtClean="0"/>
              <a:t>information-gathering period</a:t>
            </a:r>
            <a:r>
              <a:rPr lang="en-US" b="1" dirty="0" smtClean="0"/>
              <a:t>: Discuss internal agency priorities for future activities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b="1" dirty="0" smtClean="0"/>
              <a:t>Every WWG member discusses internal-agency priorities that would </a:t>
            </a:r>
            <a:r>
              <a:rPr lang="en-US" b="1" u="sng" dirty="0" smtClean="0"/>
              <a:t>be supported</a:t>
            </a:r>
            <a:r>
              <a:rPr lang="en-US" b="1" dirty="0" smtClean="0"/>
              <a:t> within the WWG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b="1" dirty="0" smtClean="0"/>
              <a:t>Need to produce a specific CCSDS output: GB/MB/BB</a:t>
            </a:r>
          </a:p>
          <a:p>
            <a:pPr marL="342900" indent="-342900">
              <a:buFont typeface="Arial" charset="0"/>
              <a:buChar char="•"/>
            </a:pPr>
            <a:r>
              <a:rPr lang="en-US" b="1" dirty="0">
                <a:solidFill>
                  <a:srgbClr val="FF0000"/>
                </a:solidFill>
                <a:sym typeface="Wingdings"/>
              </a:rPr>
              <a:t>What do our sponsors want us to do? </a:t>
            </a:r>
            <a:endParaRPr lang="en-US" b="1" dirty="0" smtClean="0">
              <a:solidFill>
                <a:srgbClr val="FF0000"/>
              </a:solidFill>
              <a:sym typeface="Wingdings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  <a:sym typeface="Wingdings"/>
              </a:rPr>
              <a:t>What activities are agencies willing to lead?</a:t>
            </a:r>
          </a:p>
          <a:p>
            <a:pPr marL="342900" indent="-342900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  <a:sym typeface="Wingdings"/>
              </a:rPr>
              <a:t>Have a set of proposals in 6 months for potential activities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09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85750" y="126170"/>
            <a:ext cx="8622506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UPDATE: Summary 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of current Agency interests (DRAFT)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85750" y="622267"/>
            <a:ext cx="835184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u="sng" smtClean="0"/>
              <a:t>CSA </a:t>
            </a:r>
            <a:r>
              <a:rPr lang="en-US" sz="1600" u="sng" dirty="0" smtClean="0"/>
              <a:t>(Hany)</a:t>
            </a:r>
            <a:r>
              <a:rPr lang="en-US" sz="1600" b="1" dirty="0" smtClean="0"/>
              <a:t>:</a:t>
            </a:r>
            <a:r>
              <a:rPr lang="en-US" sz="1600" u="sng" dirty="0" smtClean="0"/>
              <a:t> </a:t>
            </a:r>
          </a:p>
          <a:p>
            <a:pPr lvl="1"/>
            <a:r>
              <a:rPr lang="en-US" sz="1600" dirty="0" smtClean="0"/>
              <a:t>RFID Sensing</a:t>
            </a:r>
          </a:p>
          <a:p>
            <a:pPr lvl="1"/>
            <a:r>
              <a:rPr lang="en-US" sz="1600" dirty="0" smtClean="0"/>
              <a:t>RFID-based Inventory Management Systems</a:t>
            </a:r>
          </a:p>
          <a:p>
            <a:pPr lvl="1"/>
            <a:r>
              <a:rPr lang="en-US" sz="1600" dirty="0" smtClean="0"/>
              <a:t>HDR WLAN activities?</a:t>
            </a:r>
          </a:p>
          <a:p>
            <a:pPr lvl="1"/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u="sng" dirty="0" smtClean="0"/>
              <a:t>DLR? </a:t>
            </a:r>
            <a:r>
              <a:rPr lang="en-US" sz="1600" u="sng" dirty="0"/>
              <a:t>(Martin?)</a:t>
            </a:r>
            <a:r>
              <a:rPr lang="en-US" sz="1600" dirty="0"/>
              <a:t>:</a:t>
            </a:r>
          </a:p>
          <a:p>
            <a:pPr lvl="1"/>
            <a:r>
              <a:rPr lang="en-US" sz="1600" dirty="0"/>
              <a:t>HDR WLAN for AIT, Launchers, Satellites?</a:t>
            </a:r>
          </a:p>
          <a:p>
            <a:pPr marL="285750" indent="-285750">
              <a:buFont typeface="Arial"/>
              <a:buChar char="•"/>
            </a:pP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u="sng" dirty="0" smtClean="0"/>
              <a:t>ESA (Dirk)</a:t>
            </a:r>
            <a:r>
              <a:rPr lang="en-US" sz="1600" dirty="0" smtClean="0"/>
              <a:t>: </a:t>
            </a:r>
          </a:p>
          <a:p>
            <a:pPr lvl="1"/>
            <a:r>
              <a:rPr lang="en-US" sz="1600" dirty="0" smtClean="0"/>
              <a:t>HDR WLAN for HD cameras (payload emphasis/support)</a:t>
            </a:r>
          </a:p>
          <a:p>
            <a:pPr lvl="1"/>
            <a:r>
              <a:rPr lang="en-US" sz="1600" dirty="0" smtClean="0"/>
              <a:t>ESA will not lead any WWG project</a:t>
            </a:r>
          </a:p>
          <a:p>
            <a:pPr marL="285750" indent="-285750">
              <a:buFont typeface="Arial"/>
              <a:buChar char="•"/>
            </a:pP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u="sng" dirty="0"/>
              <a:t>FSA (</a:t>
            </a:r>
            <a:r>
              <a:rPr lang="en-US" sz="1600" u="sng" dirty="0" err="1"/>
              <a:t>Yuriy</a:t>
            </a:r>
            <a:r>
              <a:rPr lang="en-US" sz="1600" u="sng" dirty="0"/>
              <a:t>?)</a:t>
            </a:r>
            <a:r>
              <a:rPr lang="en-US" sz="1600" dirty="0"/>
              <a:t>:</a:t>
            </a:r>
          </a:p>
          <a:p>
            <a:pPr lvl="1"/>
            <a:r>
              <a:rPr lang="en-US" sz="1600" dirty="0"/>
              <a:t>RFID-based Inventory Management </a:t>
            </a:r>
            <a:r>
              <a:rPr lang="en-US" sz="1600" dirty="0" smtClean="0"/>
              <a:t>Systems</a:t>
            </a:r>
          </a:p>
          <a:p>
            <a:pPr lvl="1"/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u="sng" dirty="0"/>
              <a:t>JAXA (</a:t>
            </a:r>
            <a:r>
              <a:rPr lang="en-US" sz="1600" u="sng" dirty="0" err="1"/>
              <a:t>Makato</a:t>
            </a:r>
            <a:r>
              <a:rPr lang="en-US" sz="1600" u="sng" dirty="0"/>
              <a:t>-san)</a:t>
            </a:r>
            <a:r>
              <a:rPr lang="en-US" sz="1600" dirty="0"/>
              <a:t>: </a:t>
            </a:r>
          </a:p>
          <a:p>
            <a:pPr lvl="1"/>
            <a:r>
              <a:rPr lang="en-US" sz="1600" dirty="0"/>
              <a:t>HDR WLAN for AIT, Launchers, Satellites?</a:t>
            </a:r>
          </a:p>
          <a:p>
            <a:pPr lvl="1"/>
            <a:r>
              <a:rPr lang="en-US" sz="1600" dirty="0"/>
              <a:t>ISS EVA activities?</a:t>
            </a:r>
          </a:p>
          <a:p>
            <a:pPr lvl="1"/>
            <a:r>
              <a:rPr lang="en-US" sz="1600" dirty="0"/>
              <a:t>Sensor networking? </a:t>
            </a:r>
          </a:p>
          <a:p>
            <a:pPr lvl="1"/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u="sng" dirty="0" smtClean="0"/>
              <a:t>NASA (Ray)</a:t>
            </a:r>
            <a:r>
              <a:rPr lang="en-US" sz="1600" dirty="0" smtClean="0"/>
              <a:t>:  </a:t>
            </a:r>
          </a:p>
          <a:p>
            <a:pPr lvl="1"/>
            <a:r>
              <a:rPr lang="en-US" sz="1600" dirty="0" smtClean="0"/>
              <a:t>RFID Sensing</a:t>
            </a:r>
          </a:p>
          <a:p>
            <a:pPr lvl="1"/>
            <a:r>
              <a:rPr lang="en-US" sz="1600" dirty="0" smtClean="0"/>
              <a:t>HDR WLAN for HD Cameras</a:t>
            </a:r>
          </a:p>
          <a:p>
            <a:pPr lvl="1"/>
            <a:r>
              <a:rPr lang="en-US" sz="1600" dirty="0" smtClean="0"/>
              <a:t>RFID Systems GS1 encoding alignment (set basis for RFID Inventory Management Systems) </a:t>
            </a:r>
          </a:p>
        </p:txBody>
      </p:sp>
    </p:spTree>
    <p:extLst>
      <p:ext uri="{BB962C8B-B14F-4D97-AF65-F5344CB8AC3E}">
        <p14:creationId xmlns:p14="http://schemas.microsoft.com/office/powerpoint/2010/main" val="195667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61800" y="97595"/>
            <a:ext cx="8631329" cy="512001"/>
          </a:xfrm>
          <a:prstGeom prst="rect">
            <a:avLst/>
          </a:prstGeom>
          <a:effectLst/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CCSDS Wireless WG </a:t>
            </a:r>
            <a:r>
              <a:rPr lang="en-US" sz="2800" b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Candidate Projects</a:t>
            </a:r>
            <a:endParaRPr lang="en-US" sz="28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783491"/>
              </p:ext>
            </p:extLst>
          </p:nvPr>
        </p:nvGraphicFramePr>
        <p:xfrm>
          <a:off x="594609" y="700460"/>
          <a:ext cx="7939791" cy="5214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2199"/>
                <a:gridCol w="882199"/>
                <a:gridCol w="882199"/>
                <a:gridCol w="882199"/>
                <a:gridCol w="882199"/>
                <a:gridCol w="882199"/>
                <a:gridCol w="882199"/>
                <a:gridCol w="882199"/>
                <a:gridCol w="882199"/>
              </a:tblGrid>
              <a:tr h="98021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HDR WLAN #1 BB</a:t>
                      </a:r>
                    </a:p>
                    <a:p>
                      <a:pPr algn="ctr"/>
                      <a:r>
                        <a:rPr lang="en-US" sz="1000" dirty="0" smtClean="0"/>
                        <a:t>(vehicle,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ISS as testbed)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HDR WLAN #2 BB</a:t>
                      </a:r>
                    </a:p>
                    <a:p>
                      <a:pPr algn="ctr"/>
                      <a:r>
                        <a:rPr lang="en-US" sz="1000" dirty="0" smtClean="0"/>
                        <a:t>(launchers, satellites)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HDR WLAN</a:t>
                      </a:r>
                    </a:p>
                    <a:p>
                      <a:pPr algn="ctr"/>
                      <a:r>
                        <a:rPr lang="en-US" sz="1800" dirty="0" smtClean="0"/>
                        <a:t>#3 BB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000" dirty="0" smtClean="0"/>
                        <a:t>(HD Video Cameras)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RFID </a:t>
                      </a:r>
                      <a:r>
                        <a:rPr lang="en-US" sz="1400" dirty="0" smtClean="0"/>
                        <a:t>sensing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Update</a:t>
                      </a:r>
                      <a:r>
                        <a:rPr lang="en-US" dirty="0" smtClean="0"/>
                        <a:t> GB </a:t>
                      </a:r>
                      <a:r>
                        <a:rPr lang="en-US" sz="1000" dirty="0" smtClean="0"/>
                        <a:t>for</a:t>
                      </a:r>
                      <a:r>
                        <a:rPr lang="en-US" dirty="0" smtClean="0"/>
                        <a:t> HDR </a:t>
                      </a:r>
                      <a:r>
                        <a:rPr lang="en-US" sz="1000" dirty="0" smtClean="0"/>
                        <a:t>architecture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GS1/ISO</a:t>
                      </a:r>
                      <a:r>
                        <a:rPr lang="en-US" dirty="0" smtClean="0"/>
                        <a:t> EPC RFID </a:t>
                      </a:r>
                      <a:r>
                        <a:rPr lang="en-US" sz="1200" dirty="0" smtClean="0"/>
                        <a:t>Tag-Encoding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RFID</a:t>
                      </a:r>
                      <a:r>
                        <a:rPr lang="en-US" sz="1200" dirty="0" smtClean="0"/>
                        <a:t> Inventory Manage-</a:t>
                      </a:r>
                      <a:r>
                        <a:rPr lang="en-US" sz="1200" dirty="0" err="1" smtClean="0"/>
                        <a:t>ment</a:t>
                      </a:r>
                      <a:r>
                        <a:rPr lang="en-US" sz="1200" baseline="0" dirty="0" smtClean="0"/>
                        <a:t> Systems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Update </a:t>
                      </a:r>
                    </a:p>
                    <a:p>
                      <a:pPr algn="ctr"/>
                      <a:r>
                        <a:rPr lang="en-US" sz="1200" dirty="0" smtClean="0"/>
                        <a:t>MB for </a:t>
                      </a:r>
                      <a:r>
                        <a:rPr lang="en-US" sz="2000" dirty="0" smtClean="0"/>
                        <a:t>LDR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err="1" smtClean="0"/>
                        <a:t>IoT</a:t>
                      </a:r>
                      <a:endParaRPr lang="en-US" sz="2000" dirty="0" smtClean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CSA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P/L?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P/L?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DLR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ESA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 lead on any project</a:t>
                      </a:r>
                      <a:endParaRPr lang="en-US" sz="1200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FSA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sz="1000" baseline="0" dirty="0" smtClean="0"/>
                        <a:t>(</a:t>
                      </a:r>
                      <a:r>
                        <a:rPr lang="en-US" sz="1000" baseline="0" dirty="0" err="1" smtClean="0"/>
                        <a:t>yuriy</a:t>
                      </a:r>
                      <a:r>
                        <a:rPr lang="en-US" sz="1000" baseline="0" dirty="0" smtClean="0"/>
                        <a:t>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sz="1000" baseline="0" dirty="0" smtClean="0"/>
                        <a:t>(</a:t>
                      </a:r>
                      <a:r>
                        <a:rPr lang="en-US" sz="1000" baseline="0" dirty="0" err="1" smtClean="0"/>
                        <a:t>yuriy</a:t>
                      </a:r>
                      <a:r>
                        <a:rPr lang="en-US" sz="1000" baseline="0" dirty="0" smtClean="0"/>
                        <a:t>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 </a:t>
                      </a:r>
                      <a:r>
                        <a:rPr lang="en-US" sz="1000" dirty="0" smtClean="0"/>
                        <a:t>(Vladimir &amp; Nikolay)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JAXA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NASA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P/L?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Totals: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04711" y="6106190"/>
            <a:ext cx="6545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Agency </a:t>
            </a:r>
            <a:r>
              <a:rPr lang="en-US" b="1" dirty="0" smtClean="0"/>
              <a:t>Resources: (</a:t>
            </a:r>
            <a:r>
              <a:rPr lang="en-US" b="1" dirty="0"/>
              <a:t>N)one, (O)</a:t>
            </a:r>
            <a:r>
              <a:rPr lang="en-US" b="1" dirty="0" err="1"/>
              <a:t>bserver</a:t>
            </a:r>
            <a:r>
              <a:rPr lang="en-US" b="1" dirty="0"/>
              <a:t>, (P)</a:t>
            </a:r>
            <a:r>
              <a:rPr lang="en-US" b="1" dirty="0" err="1"/>
              <a:t>articipant</a:t>
            </a:r>
            <a:r>
              <a:rPr lang="en-US" b="1" dirty="0"/>
              <a:t>; </a:t>
            </a:r>
            <a:r>
              <a:rPr lang="en-US" b="1" dirty="0" smtClean="0"/>
              <a:t>(L)</a:t>
            </a:r>
            <a:r>
              <a:rPr lang="en-US" b="1" dirty="0" err="1" smtClean="0"/>
              <a:t>ead</a:t>
            </a:r>
            <a:r>
              <a:rPr lang="en-US" b="1" dirty="0" smtClean="0"/>
              <a:t>, (T)BD</a:t>
            </a:r>
            <a:r>
              <a:rPr lang="en-US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517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43496"/>
            <a:ext cx="6400800" cy="1752600"/>
          </a:xfrm>
        </p:spPr>
        <p:txBody>
          <a:bodyPr/>
          <a:lstStyle/>
          <a:p>
            <a:r>
              <a:rPr lang="en-US" dirty="0" smtClean="0"/>
              <a:t>RFID Interoperability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35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4" name="Straight Connector 143"/>
          <p:cNvCxnSpPr/>
          <p:nvPr/>
        </p:nvCxnSpPr>
        <p:spPr>
          <a:xfrm>
            <a:off x="5306658" y="1724188"/>
            <a:ext cx="0" cy="3999667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4157293" y="1689934"/>
            <a:ext cx="0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2609603" y="1712447"/>
            <a:ext cx="0" cy="4044111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707579" y="1722457"/>
            <a:ext cx="0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flipH="1">
            <a:off x="6477818" y="1651929"/>
            <a:ext cx="1" cy="406403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334118" y="2904094"/>
            <a:ext cx="8426655" cy="1463079"/>
          </a:xfrm>
          <a:prstGeom prst="rect">
            <a:avLst/>
          </a:prstGeom>
          <a:solidFill>
            <a:srgbClr val="3366FF">
              <a:alpha val="18000"/>
            </a:srgbClr>
          </a:solidFill>
          <a:ln>
            <a:solidFill>
              <a:srgbClr val="008000">
                <a:alpha val="33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41" name="Rectangle 140"/>
          <p:cNvSpPr/>
          <p:nvPr/>
        </p:nvSpPr>
        <p:spPr>
          <a:xfrm>
            <a:off x="311232" y="4700332"/>
            <a:ext cx="8442077" cy="1021791"/>
          </a:xfrm>
          <a:prstGeom prst="rect">
            <a:avLst/>
          </a:prstGeom>
          <a:solidFill>
            <a:srgbClr val="3366FF">
              <a:alpha val="18000"/>
            </a:srgbClr>
          </a:solidFill>
          <a:ln>
            <a:solidFill>
              <a:srgbClr val="008000">
                <a:alpha val="33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cxnSp>
        <p:nvCxnSpPr>
          <p:cNvPr id="206" name="Straight Connector 205"/>
          <p:cNvCxnSpPr/>
          <p:nvPr/>
        </p:nvCxnSpPr>
        <p:spPr>
          <a:xfrm flipV="1">
            <a:off x="307133" y="5717695"/>
            <a:ext cx="8446176" cy="36273"/>
          </a:xfrm>
          <a:prstGeom prst="line">
            <a:avLst/>
          </a:prstGeom>
          <a:ln w="57150" cmpd="sng"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544183" y="1743644"/>
            <a:ext cx="0" cy="3974051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930140" y="1722457"/>
            <a:ext cx="0" cy="3999667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690027" y="1722457"/>
            <a:ext cx="0" cy="4031511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7206339" y="1740896"/>
            <a:ext cx="4099" cy="3966286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7590616" y="1709857"/>
            <a:ext cx="0" cy="4012267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7986298" y="1730276"/>
            <a:ext cx="765" cy="4023692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H="1">
            <a:off x="6085999" y="1638925"/>
            <a:ext cx="4710" cy="4083199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29"/>
          <p:cNvSpPr txBox="1">
            <a:spLocks noChangeArrowheads="1"/>
          </p:cNvSpPr>
          <p:nvPr/>
        </p:nvSpPr>
        <p:spPr bwMode="auto">
          <a:xfrm>
            <a:off x="8092521" y="3423802"/>
            <a:ext cx="12043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i="1" dirty="0" smtClean="0">
                <a:latin typeface="Calibri" pitchFamily="34" charset="0"/>
              </a:rPr>
              <a:t>CMC Approval</a:t>
            </a:r>
          </a:p>
          <a:p>
            <a:pPr algn="ctr"/>
            <a:r>
              <a:rPr lang="en-US" altLang="ja-JP" sz="1000" b="1" dirty="0" smtClean="0">
                <a:solidFill>
                  <a:schemeClr val="hlink"/>
                </a:solidFill>
                <a:latin typeface="Calibri" pitchFamily="34" charset="0"/>
              </a:rPr>
              <a:t>(Fall 2017)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2992715" y="1716838"/>
            <a:ext cx="0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3388233" y="1730276"/>
            <a:ext cx="0" cy="4023692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6453726" y="1724188"/>
            <a:ext cx="0" cy="3997936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987643" y="134467"/>
            <a:ext cx="725691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/>
              <a:t>RFID Tag-</a:t>
            </a:r>
            <a:r>
              <a:rPr lang="en-US" sz="2400" b="1" dirty="0" smtClean="0"/>
              <a:t>Encoding: Interoperability Test Plan Schedule</a:t>
            </a:r>
            <a:endParaRPr lang="en-US" sz="2400" b="1" dirty="0"/>
          </a:p>
        </p:txBody>
      </p:sp>
      <p:cxnSp>
        <p:nvCxnSpPr>
          <p:cNvPr id="102" name="Straight Connector 101"/>
          <p:cNvCxnSpPr/>
          <p:nvPr/>
        </p:nvCxnSpPr>
        <p:spPr>
          <a:xfrm flipV="1">
            <a:off x="601133" y="694267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1489001" y="1728702"/>
            <a:ext cx="0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1860609" y="1730276"/>
            <a:ext cx="0" cy="3728572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2252518" y="1709857"/>
            <a:ext cx="0" cy="4044111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Rectangle 154"/>
          <p:cNvSpPr/>
          <p:nvPr/>
        </p:nvSpPr>
        <p:spPr>
          <a:xfrm>
            <a:off x="324808" y="1360654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Aug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cxnSp>
        <p:nvCxnSpPr>
          <p:cNvPr id="157" name="Straight Connector 156"/>
          <p:cNvCxnSpPr/>
          <p:nvPr/>
        </p:nvCxnSpPr>
        <p:spPr>
          <a:xfrm flipH="1">
            <a:off x="1078781" y="1709777"/>
            <a:ext cx="8467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TextBox 29"/>
          <p:cNvSpPr txBox="1">
            <a:spLocks noChangeArrowheads="1"/>
          </p:cNvSpPr>
          <p:nvPr/>
        </p:nvSpPr>
        <p:spPr bwMode="auto">
          <a:xfrm>
            <a:off x="1685218" y="3548180"/>
            <a:ext cx="13678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Draft: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30-Nov-2016</a:t>
            </a:r>
          </a:p>
          <a:p>
            <a:pPr algn="ctr"/>
            <a:r>
              <a:rPr lang="en-US" altLang="ja-JP" sz="1000" b="1" dirty="0">
                <a:latin typeface="Calibri" pitchFamily="34" charset="0"/>
              </a:rPr>
              <a:t> </a:t>
            </a:r>
            <a:r>
              <a:rPr lang="en-US" altLang="ja-JP" sz="1000" b="1" dirty="0" smtClean="0">
                <a:latin typeface="Calibri" pitchFamily="34" charset="0"/>
              </a:rPr>
              <a:t>Final: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15-Dec-2016</a:t>
            </a:r>
            <a:endParaRPr lang="en-US" altLang="ja-JP" sz="1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84" name="TextBox 29"/>
          <p:cNvSpPr txBox="1">
            <a:spLocks noChangeArrowheads="1"/>
          </p:cNvSpPr>
          <p:nvPr/>
        </p:nvSpPr>
        <p:spPr bwMode="auto">
          <a:xfrm>
            <a:off x="1469212" y="5919912"/>
            <a:ext cx="34381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000" b="1" dirty="0" smtClean="0">
                <a:latin typeface="Calibri" pitchFamily="34" charset="0"/>
              </a:rPr>
              <a:t>Published deliverable date to SOIS Chair and the CESG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85" name="Diamond 84"/>
          <p:cNvSpPr>
            <a:spLocks noChangeArrowheads="1"/>
          </p:cNvSpPr>
          <p:nvPr/>
        </p:nvSpPr>
        <p:spPr bwMode="auto">
          <a:xfrm>
            <a:off x="1306173" y="6257528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86" name="TextBox 29"/>
          <p:cNvSpPr txBox="1">
            <a:spLocks noChangeArrowheads="1"/>
          </p:cNvSpPr>
          <p:nvPr/>
        </p:nvSpPr>
        <p:spPr bwMode="auto">
          <a:xfrm>
            <a:off x="1479519" y="6217021"/>
            <a:ext cx="242625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000" b="1" dirty="0" smtClean="0">
                <a:latin typeface="Calibri" pitchFamily="34" charset="0"/>
              </a:rPr>
              <a:t>Wireless WG internal working milestone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880848" y="5946526"/>
            <a:ext cx="813421" cy="188695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700" b="1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526049" y="6266064"/>
            <a:ext cx="159662" cy="188695"/>
          </a:xfrm>
          <a:prstGeom prst="rect">
            <a:avLst/>
          </a:prstGeom>
          <a:solidFill>
            <a:srgbClr val="0080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700" b="1" dirty="0">
              <a:solidFill>
                <a:schemeClr val="tx1"/>
              </a:solidFill>
            </a:endParaRPr>
          </a:p>
        </p:txBody>
      </p:sp>
      <p:sp>
        <p:nvSpPr>
          <p:cNvPr id="94" name="TextBox 29"/>
          <p:cNvSpPr txBox="1">
            <a:spLocks noChangeArrowheads="1"/>
          </p:cNvSpPr>
          <p:nvPr/>
        </p:nvSpPr>
        <p:spPr bwMode="auto">
          <a:xfrm>
            <a:off x="5706228" y="5905264"/>
            <a:ext cx="173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000" b="1" dirty="0" smtClean="0">
                <a:latin typeface="Calibri" pitchFamily="34" charset="0"/>
              </a:rPr>
              <a:t>Wireless WG internal activity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03" name="TextBox 29"/>
          <p:cNvSpPr txBox="1">
            <a:spLocks noChangeArrowheads="1"/>
          </p:cNvSpPr>
          <p:nvPr/>
        </p:nvSpPr>
        <p:spPr bwMode="auto">
          <a:xfrm>
            <a:off x="5708814" y="6232127"/>
            <a:ext cx="173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000" b="1" dirty="0" smtClean="0">
                <a:latin typeface="Calibri" pitchFamily="34" charset="0"/>
              </a:rPr>
              <a:t>CCSDS Biannual Meeting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04" name="TextBox 29"/>
          <p:cNvSpPr txBox="1">
            <a:spLocks noChangeArrowheads="1"/>
          </p:cNvSpPr>
          <p:nvPr/>
        </p:nvSpPr>
        <p:spPr bwMode="auto">
          <a:xfrm>
            <a:off x="5458742" y="2367768"/>
            <a:ext cx="6432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i="1" dirty="0" smtClean="0">
                <a:latin typeface="Calibri" pitchFamily="34" charset="0"/>
              </a:rPr>
              <a:t>Current Date </a:t>
            </a:r>
            <a:r>
              <a:rPr lang="en-US" altLang="ja-JP" sz="1000" b="1" i="1" dirty="0" smtClean="0">
                <a:latin typeface="Calibri" pitchFamily="34" charset="0"/>
                <a:sym typeface="Wingdings"/>
              </a:rPr>
              <a:t></a:t>
            </a:r>
            <a:endParaRPr lang="en-US" altLang="ja-JP" sz="1000" b="1" i="1" dirty="0">
              <a:solidFill>
                <a:schemeClr val="hlink"/>
              </a:solidFill>
              <a:latin typeface="Calibri" pitchFamily="34" charset="0"/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311232" y="1689934"/>
            <a:ext cx="13576" cy="4064034"/>
          </a:xfrm>
          <a:prstGeom prst="line">
            <a:avLst/>
          </a:prstGeom>
          <a:ln w="12700" cmpd="sng">
            <a:solidFill>
              <a:srgbClr val="00009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8753310" y="1700236"/>
            <a:ext cx="0" cy="4023619"/>
          </a:xfrm>
          <a:prstGeom prst="line">
            <a:avLst/>
          </a:prstGeom>
          <a:ln w="12700" cmpd="sng">
            <a:solidFill>
              <a:srgbClr val="00009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Diamond 106"/>
          <p:cNvSpPr>
            <a:spLocks noChangeArrowheads="1"/>
          </p:cNvSpPr>
          <p:nvPr/>
        </p:nvSpPr>
        <p:spPr bwMode="auto">
          <a:xfrm>
            <a:off x="1303697" y="5963391"/>
            <a:ext cx="163039" cy="197231"/>
          </a:xfrm>
          <a:prstGeom prst="diamond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08" name="Diamond 107"/>
          <p:cNvSpPr>
            <a:spLocks noChangeArrowheads="1"/>
          </p:cNvSpPr>
          <p:nvPr/>
        </p:nvSpPr>
        <p:spPr bwMode="auto">
          <a:xfrm>
            <a:off x="8567432" y="3196552"/>
            <a:ext cx="163039" cy="197231"/>
          </a:xfrm>
          <a:prstGeom prst="diamond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2614237" y="4700331"/>
            <a:ext cx="2316483" cy="390613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tx1"/>
                </a:solidFill>
              </a:rPr>
              <a:t>RFID Tag Object-ID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tx1"/>
                </a:solidFill>
              </a:rPr>
              <a:t>space design</a:t>
            </a:r>
            <a:endParaRPr kumimoji="0" lang="en-US" sz="1000" b="1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5302346" y="4700332"/>
            <a:ext cx="2267825" cy="399189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tx1"/>
                </a:solidFill>
              </a:rPr>
              <a:t>SANA Registry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tx1"/>
                </a:solidFill>
              </a:rPr>
              <a:t>Creation (Kevin/NASA)</a:t>
            </a:r>
            <a:endParaRPr kumimoji="0" lang="en-US" sz="1000" b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296055" y="1795442"/>
            <a:ext cx="127005" cy="188695"/>
          </a:xfrm>
          <a:prstGeom prst="rect">
            <a:avLst/>
          </a:prstGeom>
          <a:solidFill>
            <a:srgbClr val="0080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700" b="1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4157293" y="3136306"/>
            <a:ext cx="1149365" cy="396798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Prototype</a:t>
            </a:r>
          </a:p>
          <a:p>
            <a:pPr algn="ctr"/>
            <a:r>
              <a:rPr lang="en-US" sz="1000" b="1" dirty="0" smtClean="0">
                <a:solidFill>
                  <a:srgbClr val="000000"/>
                </a:solidFill>
              </a:rPr>
              <a:t>software</a:t>
            </a:r>
            <a:endParaRPr kumimoji="0" lang="en-US" sz="1000" b="1" dirty="0" smtClean="0">
              <a:solidFill>
                <a:srgbClr val="000000"/>
              </a:solidFill>
            </a:endParaRPr>
          </a:p>
        </p:txBody>
      </p:sp>
      <p:sp>
        <p:nvSpPr>
          <p:cNvPr id="114" name="Diamond 113"/>
          <p:cNvSpPr>
            <a:spLocks noChangeArrowheads="1"/>
          </p:cNvSpPr>
          <p:nvPr/>
        </p:nvSpPr>
        <p:spPr bwMode="auto">
          <a:xfrm>
            <a:off x="4072954" y="3230467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1493314" y="3088990"/>
            <a:ext cx="2290893" cy="474592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Test Plan Development;</a:t>
            </a:r>
          </a:p>
          <a:p>
            <a:pPr algn="ctr"/>
            <a:r>
              <a:rPr lang="en-US" sz="1000" b="1" dirty="0" smtClean="0">
                <a:solidFill>
                  <a:srgbClr val="000000"/>
                </a:solidFill>
              </a:rPr>
              <a:t>Yellow Book composition:</a:t>
            </a:r>
          </a:p>
          <a:p>
            <a:pPr algn="ctr"/>
            <a:r>
              <a:rPr kumimoji="0" lang="en-US" sz="1000" b="1" dirty="0" smtClean="0">
                <a:solidFill>
                  <a:srgbClr val="FF0000"/>
                </a:solidFill>
              </a:rPr>
              <a:t>Overview, Procedures, PICS</a:t>
            </a:r>
            <a:endParaRPr kumimoji="0" lang="en-US" sz="1000" b="1" dirty="0">
              <a:solidFill>
                <a:srgbClr val="FF0000"/>
              </a:solidFill>
            </a:endParaRPr>
          </a:p>
        </p:txBody>
      </p:sp>
      <p:sp>
        <p:nvSpPr>
          <p:cNvPr id="116" name="Diamond 115"/>
          <p:cNvSpPr>
            <a:spLocks noChangeArrowheads="1"/>
          </p:cNvSpPr>
          <p:nvPr/>
        </p:nvSpPr>
        <p:spPr bwMode="auto">
          <a:xfrm>
            <a:off x="3702687" y="3231499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5309671" y="3136306"/>
            <a:ext cx="766752" cy="396798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FSA/NASA </a:t>
            </a:r>
          </a:p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Interop Testing</a:t>
            </a:r>
            <a:endParaRPr kumimoji="0" lang="en-US" sz="1000" b="1" dirty="0">
              <a:solidFill>
                <a:srgbClr val="000000"/>
              </a:solidFill>
            </a:endParaRPr>
          </a:p>
        </p:txBody>
      </p:sp>
      <p:sp>
        <p:nvSpPr>
          <p:cNvPr id="122" name="TextBox 29"/>
          <p:cNvSpPr txBox="1">
            <a:spLocks noChangeArrowheads="1"/>
          </p:cNvSpPr>
          <p:nvPr/>
        </p:nvSpPr>
        <p:spPr bwMode="auto">
          <a:xfrm>
            <a:off x="4224532" y="3540133"/>
            <a:ext cx="9974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</a:rPr>
              <a:t>01-Jan-2017 </a:t>
            </a:r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  <a:sym typeface="Wingdings"/>
              </a:rPr>
              <a:t> 15-Feb-2017</a:t>
            </a:r>
            <a:endParaRPr lang="en-US" altLang="ja-JP" sz="9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24" name="TextBox 29"/>
          <p:cNvSpPr txBox="1">
            <a:spLocks noChangeArrowheads="1"/>
          </p:cNvSpPr>
          <p:nvPr/>
        </p:nvSpPr>
        <p:spPr bwMode="auto">
          <a:xfrm>
            <a:off x="3036432" y="5073552"/>
            <a:ext cx="13678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Draft: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01-Jan-2017</a:t>
            </a:r>
          </a:p>
          <a:p>
            <a:pPr algn="ctr"/>
            <a:r>
              <a:rPr lang="en-US" altLang="ja-JP" sz="1000" b="1" dirty="0">
                <a:latin typeface="Calibri" pitchFamily="34" charset="0"/>
              </a:rPr>
              <a:t> </a:t>
            </a:r>
            <a:r>
              <a:rPr lang="en-US" altLang="ja-JP" sz="1000" b="1" dirty="0" smtClean="0">
                <a:latin typeface="Calibri" pitchFamily="34" charset="0"/>
              </a:rPr>
              <a:t>Final: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01-Feb-2017</a:t>
            </a:r>
            <a:endParaRPr lang="en-US" altLang="ja-JP" sz="1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25" name="TextBox 29"/>
          <p:cNvSpPr txBox="1">
            <a:spLocks noChangeArrowheads="1"/>
          </p:cNvSpPr>
          <p:nvPr/>
        </p:nvSpPr>
        <p:spPr bwMode="auto">
          <a:xfrm>
            <a:off x="6130758" y="5090944"/>
            <a:ext cx="13678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Draft: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15-Mar-2017</a:t>
            </a:r>
          </a:p>
          <a:p>
            <a:pPr algn="ctr"/>
            <a:r>
              <a:rPr lang="en-US" altLang="ja-JP" sz="1000" b="1" dirty="0">
                <a:latin typeface="Calibri" pitchFamily="34" charset="0"/>
              </a:rPr>
              <a:t> </a:t>
            </a:r>
            <a:r>
              <a:rPr lang="en-US" altLang="ja-JP" sz="1000" b="1" dirty="0" smtClean="0">
                <a:latin typeface="Calibri" pitchFamily="34" charset="0"/>
              </a:rPr>
              <a:t>Final: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15-May-2017</a:t>
            </a:r>
            <a:endParaRPr lang="en-US" altLang="ja-JP" sz="1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327052" y="4858639"/>
            <a:ext cx="1960333" cy="871834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000" b="1" dirty="0" smtClean="0">
                <a:solidFill>
                  <a:schemeClr val="bg1">
                    <a:lumMod val="65000"/>
                  </a:schemeClr>
                </a:solidFill>
              </a:rPr>
              <a:t>Participating Agencies: FSA, NASA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Points of Contact (FSA, NASA):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Yuriy Sheynin, FSA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Vladimir Fetisov, FSA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Ray Wagner, NASA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3784207" y="1716838"/>
            <a:ext cx="0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6078408" y="3136306"/>
            <a:ext cx="773063" cy="396798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Test</a:t>
            </a:r>
            <a:endParaRPr lang="en-US" sz="1000" b="1" dirty="0">
              <a:solidFill>
                <a:srgbClr val="000000"/>
              </a:solidFill>
            </a:endParaRPr>
          </a:p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Report</a:t>
            </a:r>
            <a:endParaRPr kumimoji="0" lang="en-US" sz="1000" b="1" dirty="0">
              <a:solidFill>
                <a:srgbClr val="000000"/>
              </a:solidFill>
            </a:endParaRPr>
          </a:p>
        </p:txBody>
      </p:sp>
      <p:sp>
        <p:nvSpPr>
          <p:cNvPr id="80" name="Diamond 79"/>
          <p:cNvSpPr>
            <a:spLocks noChangeArrowheads="1"/>
          </p:cNvSpPr>
          <p:nvPr/>
        </p:nvSpPr>
        <p:spPr bwMode="auto">
          <a:xfrm>
            <a:off x="6769951" y="3231499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82" name="TextBox 29"/>
          <p:cNvSpPr txBox="1">
            <a:spLocks noChangeArrowheads="1"/>
          </p:cNvSpPr>
          <p:nvPr/>
        </p:nvSpPr>
        <p:spPr bwMode="auto">
          <a:xfrm>
            <a:off x="5178992" y="3533698"/>
            <a:ext cx="10016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</a:rPr>
              <a:t>16-Feb-2017 </a:t>
            </a:r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  <a:sym typeface="Wingdings"/>
              </a:rPr>
              <a:t> 15-Mar-2017</a:t>
            </a:r>
            <a:endParaRPr lang="en-US" altLang="ja-JP" sz="9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95" name="TextBox 29"/>
          <p:cNvSpPr txBox="1">
            <a:spLocks noChangeArrowheads="1"/>
          </p:cNvSpPr>
          <p:nvPr/>
        </p:nvSpPr>
        <p:spPr bwMode="auto">
          <a:xfrm>
            <a:off x="6011169" y="3525191"/>
            <a:ext cx="10016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</a:rPr>
              <a:t>16-Mar-2017 </a:t>
            </a:r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  <a:sym typeface="Wingdings"/>
              </a:rPr>
              <a:t> 15-Apr-2017</a:t>
            </a:r>
            <a:endParaRPr lang="en-US" altLang="ja-JP" sz="9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087248" y="1360655"/>
            <a:ext cx="773361" cy="346126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Sep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89" name="Rectangle 88"/>
          <p:cNvSpPr/>
          <p:nvPr/>
        </p:nvSpPr>
        <p:spPr>
          <a:xfrm>
            <a:off x="1855238" y="1357984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Oct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100" name="Rectangle 99"/>
          <p:cNvSpPr/>
          <p:nvPr/>
        </p:nvSpPr>
        <p:spPr>
          <a:xfrm>
            <a:off x="2617678" y="1357985"/>
            <a:ext cx="773361" cy="351792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Nov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101" name="Rectangle 100"/>
          <p:cNvSpPr/>
          <p:nvPr/>
        </p:nvSpPr>
        <p:spPr>
          <a:xfrm>
            <a:off x="3394853" y="1357984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Dec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109" name="Rectangle 108"/>
          <p:cNvSpPr/>
          <p:nvPr/>
        </p:nvSpPr>
        <p:spPr>
          <a:xfrm>
            <a:off x="4157293" y="1357985"/>
            <a:ext cx="773361" cy="351792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Jan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sp>
        <p:nvSpPr>
          <p:cNvPr id="112" name="Rectangle 111"/>
          <p:cNvSpPr/>
          <p:nvPr/>
        </p:nvSpPr>
        <p:spPr>
          <a:xfrm>
            <a:off x="4925283" y="1355314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Feb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sp>
        <p:nvSpPr>
          <p:cNvPr id="121" name="Rectangle 120"/>
          <p:cNvSpPr/>
          <p:nvPr/>
        </p:nvSpPr>
        <p:spPr>
          <a:xfrm>
            <a:off x="5687723" y="1355315"/>
            <a:ext cx="773361" cy="351792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Mar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sp>
        <p:nvSpPr>
          <p:cNvPr id="131" name="Rectangle 130"/>
          <p:cNvSpPr/>
          <p:nvPr/>
        </p:nvSpPr>
        <p:spPr>
          <a:xfrm>
            <a:off x="6453832" y="1355314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Apr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sp>
        <p:nvSpPr>
          <p:cNvPr id="135" name="Rectangle 134"/>
          <p:cNvSpPr/>
          <p:nvPr/>
        </p:nvSpPr>
        <p:spPr>
          <a:xfrm>
            <a:off x="7216272" y="1355315"/>
            <a:ext cx="773361" cy="351792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May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sp>
        <p:nvSpPr>
          <p:cNvPr id="136" name="Rectangle 135"/>
          <p:cNvSpPr/>
          <p:nvPr/>
        </p:nvSpPr>
        <p:spPr>
          <a:xfrm>
            <a:off x="7984262" y="1352644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Jun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cxnSp>
        <p:nvCxnSpPr>
          <p:cNvPr id="145" name="Straight Connector 144"/>
          <p:cNvCxnSpPr/>
          <p:nvPr/>
        </p:nvCxnSpPr>
        <p:spPr>
          <a:xfrm>
            <a:off x="6828956" y="1727618"/>
            <a:ext cx="0" cy="3997936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H="1">
            <a:off x="8355346" y="1714740"/>
            <a:ext cx="765" cy="4023692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TextBox 29"/>
          <p:cNvSpPr txBox="1">
            <a:spLocks noChangeArrowheads="1"/>
          </p:cNvSpPr>
          <p:nvPr/>
        </p:nvSpPr>
        <p:spPr bwMode="auto">
          <a:xfrm>
            <a:off x="1674501" y="1973861"/>
            <a:ext cx="130076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2016 Fall Meeting </a:t>
            </a:r>
          </a:p>
          <a:p>
            <a:pPr algn="ctr"/>
            <a:r>
              <a:rPr lang="en-US" altLang="ja-JP" sz="1000" b="1" dirty="0" smtClean="0">
                <a:latin typeface="Calibri" pitchFamily="34" charset="0"/>
              </a:rPr>
              <a:t>Rome, Italy (ASI)</a:t>
            </a:r>
          </a:p>
          <a:p>
            <a:pPr algn="ctr"/>
            <a:r>
              <a:rPr lang="en-US" altLang="ja-JP" sz="1000" b="1" dirty="0" smtClean="0">
                <a:solidFill>
                  <a:schemeClr val="hlink"/>
                </a:solidFill>
                <a:latin typeface="Calibri" pitchFamily="34" charset="0"/>
              </a:rPr>
              <a:t>17-21 Oct-2016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7266256" y="1801348"/>
            <a:ext cx="127005" cy="188695"/>
          </a:xfrm>
          <a:prstGeom prst="rect">
            <a:avLst/>
          </a:prstGeom>
          <a:solidFill>
            <a:srgbClr val="0080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700" b="1" dirty="0">
              <a:solidFill>
                <a:schemeClr val="tx1"/>
              </a:solidFill>
            </a:endParaRPr>
          </a:p>
        </p:txBody>
      </p:sp>
      <p:sp>
        <p:nvSpPr>
          <p:cNvPr id="113" name="Diamond 112"/>
          <p:cNvSpPr>
            <a:spLocks noChangeArrowheads="1"/>
          </p:cNvSpPr>
          <p:nvPr/>
        </p:nvSpPr>
        <p:spPr bwMode="auto">
          <a:xfrm>
            <a:off x="5224257" y="3228402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1654069" y="857112"/>
            <a:ext cx="5775702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RFID Tag-Encoding Red Book (CCSDS 881.1-R-1) </a:t>
            </a:r>
            <a:r>
              <a:rPr lang="en-US" b="1" dirty="0" smtClean="0">
                <a:solidFill>
                  <a:srgbClr val="FFFFFF"/>
                </a:solidFill>
              </a:rPr>
              <a:t>activities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1" name="TextBox 29"/>
          <p:cNvSpPr txBox="1">
            <a:spLocks noChangeArrowheads="1"/>
          </p:cNvSpPr>
          <p:nvPr/>
        </p:nvSpPr>
        <p:spPr bwMode="auto">
          <a:xfrm>
            <a:off x="6662743" y="2000966"/>
            <a:ext cx="130076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2017 Spring Meeting </a:t>
            </a:r>
          </a:p>
          <a:p>
            <a:pPr algn="ctr"/>
            <a:r>
              <a:rPr lang="en-US" altLang="ja-JP" sz="1000" b="1" dirty="0" smtClean="0">
                <a:latin typeface="Calibri" pitchFamily="34" charset="0"/>
              </a:rPr>
              <a:t>San Antonio, TX</a:t>
            </a:r>
          </a:p>
          <a:p>
            <a:pPr algn="ctr"/>
            <a:r>
              <a:rPr lang="en-US" altLang="ja-JP" sz="1000" b="1" dirty="0" smtClean="0">
                <a:solidFill>
                  <a:schemeClr val="hlink"/>
                </a:solidFill>
                <a:latin typeface="Calibri" pitchFamily="34" charset="0"/>
              </a:rPr>
              <a:t>08-12 May-2017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90" name="Diamond 89"/>
          <p:cNvSpPr>
            <a:spLocks noChangeArrowheads="1"/>
          </p:cNvSpPr>
          <p:nvPr/>
        </p:nvSpPr>
        <p:spPr bwMode="auto">
          <a:xfrm>
            <a:off x="4835408" y="4795098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20" name="Diamond 119"/>
          <p:cNvSpPr>
            <a:spLocks noChangeArrowheads="1"/>
          </p:cNvSpPr>
          <p:nvPr/>
        </p:nvSpPr>
        <p:spPr bwMode="auto">
          <a:xfrm>
            <a:off x="7478063" y="4805332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331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43496"/>
            <a:ext cx="6400800" cy="1752600"/>
          </a:xfrm>
        </p:spPr>
        <p:txBody>
          <a:bodyPr/>
          <a:lstStyle/>
          <a:p>
            <a:r>
              <a:rPr lang="en-US" dirty="0" smtClean="0"/>
              <a:t>Old Slides / Backup 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82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743" y="871870"/>
            <a:ext cx="6400800" cy="1752600"/>
          </a:xfrm>
        </p:spPr>
        <p:txBody>
          <a:bodyPr/>
          <a:lstStyle/>
          <a:p>
            <a:r>
              <a:rPr lang="en-US" dirty="0" smtClean="0"/>
              <a:t>CCSDS SOIS Wireless WG</a:t>
            </a:r>
          </a:p>
          <a:p>
            <a:r>
              <a:rPr lang="en-US" dirty="0" smtClean="0"/>
              <a:t>Forward Strategies and Plans</a:t>
            </a:r>
          </a:p>
          <a:p>
            <a:r>
              <a:rPr lang="en-US" dirty="0" smtClean="0"/>
              <a:t>19-Oct-2016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78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590542"/>
              </p:ext>
            </p:extLst>
          </p:nvPr>
        </p:nvGraphicFramePr>
        <p:xfrm>
          <a:off x="1719626" y="1620713"/>
          <a:ext cx="5696279" cy="3364984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5696279"/>
              </a:tblGrid>
              <a:tr h="980092">
                <a:tc>
                  <a:txBody>
                    <a:bodyPr/>
                    <a:lstStyle/>
                    <a:p>
                      <a:pPr algn="ctr"/>
                      <a:endParaRPr lang="en-US" sz="2000" b="1" baseline="0" dirty="0" smtClean="0"/>
                    </a:p>
                    <a:p>
                      <a:pPr algn="ctr"/>
                      <a:r>
                        <a:rPr lang="en-US" sz="2000" b="1" baseline="0" dirty="0" smtClean="0"/>
                        <a:t>Wireless WG Project Areas</a:t>
                      </a:r>
                      <a:endParaRPr lang="en-US" sz="2000" b="1" baseline="0" dirty="0"/>
                    </a:p>
                  </a:txBody>
                  <a:tcPr/>
                </a:tc>
              </a:tr>
              <a:tr h="794964"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 smtClean="0"/>
                        <a:t>Vehicle wireless networks</a:t>
                      </a:r>
                      <a:endParaRPr lang="en-US" sz="2000" b="1" baseline="0" dirty="0"/>
                    </a:p>
                  </a:txBody>
                  <a:tcPr anchor="ctr"/>
                </a:tc>
              </a:tr>
              <a:tr h="794964"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 smtClean="0"/>
                        <a:t>AIT wireless networks</a:t>
                      </a:r>
                      <a:endParaRPr lang="en-US" sz="2000" b="1" baseline="0" dirty="0"/>
                    </a:p>
                  </a:txBody>
                  <a:tcPr anchor="ctr"/>
                </a:tc>
              </a:tr>
              <a:tr h="79496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baseline="0" dirty="0" smtClean="0"/>
                        <a:t>Planetary wireless networks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601133" y="694267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4011" y="112067"/>
            <a:ext cx="798750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CCSDS SOIS Wireless WG Wireless Focus Areas</a:t>
            </a:r>
            <a:r>
              <a:rPr lang="en-US" sz="2400" b="1" smtClean="0"/>
              <a:t>, October-2016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451293"/>
              </p:ext>
            </p:extLst>
          </p:nvPr>
        </p:nvGraphicFramePr>
        <p:xfrm>
          <a:off x="575732" y="872167"/>
          <a:ext cx="8013708" cy="45720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877206"/>
                <a:gridCol w="873125"/>
                <a:gridCol w="1690687"/>
                <a:gridCol w="1572690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200" b="1" dirty="0" smtClean="0"/>
                    </a:p>
                    <a:p>
                      <a:pPr algn="ctr"/>
                      <a:r>
                        <a:rPr lang="en-US" sz="1200" b="1" dirty="0" smtClean="0"/>
                        <a:t>Project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 smtClean="0"/>
                    </a:p>
                    <a:p>
                      <a:pPr algn="ctr"/>
                      <a:r>
                        <a:rPr lang="en-US" sz="1200" b="1" dirty="0" smtClean="0"/>
                        <a:t>Priority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Agency</a:t>
                      </a:r>
                      <a:r>
                        <a:rPr lang="en-US" sz="1200" b="1" baseline="0" dirty="0" smtClean="0"/>
                        <a:t> Resources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</a:rPr>
                        <a:t>(N)one, (O)bserver, (P)articipant; (T)BD?</a:t>
                      </a:r>
                      <a:endParaRPr lang="en-US" sz="1200" b="1" dirty="0" smtClean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/>
                        <a:t>CCSDS 881.1-R-1: Spacecraft Onboard Interface Services—RFID Tag Encoding Specification (Blue Book)</a:t>
                      </a:r>
                    </a:p>
                    <a:p>
                      <a:pPr algn="l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High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FSA, NASA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/>
                        <a:t>High Data Rate Wireless Local Area Network Communications HDR WLAN #1 ISS/Habitat-centric; Blue Book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b="1" dirty="0" smtClean="0"/>
                        <a:t>(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18-Oct-2016: Keep as a draft project; remove ISS-focus; forget ISS and go with planetary habitat</a:t>
                      </a:r>
                      <a:r>
                        <a:rPr lang="en-US" sz="1200" b="1" dirty="0" smtClean="0"/>
                        <a:t>)</a:t>
                      </a:r>
                    </a:p>
                    <a:p>
                      <a:pPr algn="l"/>
                      <a:endParaRPr lang="en-US" sz="1200" b="1" dirty="0" smtClean="0"/>
                    </a:p>
                    <a:p>
                      <a:pPr marL="171450" indent="-171450" algn="l">
                        <a:buFont typeface="Wingdings" charset="2"/>
                        <a:buChar char="à"/>
                      </a:pPr>
                      <a:r>
                        <a:rPr lang="en-US" sz="1200" b="1" dirty="0" smtClean="0">
                          <a:sym typeface="Wingdings"/>
                        </a:rPr>
                        <a:t>Move HDR-WLAN #1</a:t>
                      </a:r>
                      <a:r>
                        <a:rPr lang="en-US" sz="1200" b="1" baseline="0" dirty="0" smtClean="0">
                          <a:sym typeface="Wingdings"/>
                        </a:rPr>
                        <a:t> to draft project </a:t>
                      </a:r>
                      <a:endParaRPr lang="en-US" sz="1200" b="1" baseline="0" dirty="0">
                        <a:sym typeface="Wingdings"/>
                      </a:endParaRPr>
                    </a:p>
                    <a:p>
                      <a:pPr marL="171450" indent="-171450" algn="l">
                        <a:buFont typeface="Wingdings" charset="2"/>
                        <a:buChar char="à"/>
                      </a:pPr>
                      <a:endParaRPr lang="en-US" sz="1200" b="1" baseline="0" dirty="0" smtClean="0">
                        <a:sym typeface="Wingding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-----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</a:rPr>
                        <a:t>FSA(O); </a:t>
                      </a:r>
                      <a:r>
                        <a:rPr lang="en-US" sz="1200" b="1" u="none" baseline="0" dirty="0" smtClean="0">
                          <a:solidFill>
                            <a:srgbClr val="000000"/>
                          </a:solidFill>
                        </a:rPr>
                        <a:t>NASA(N);</a:t>
                      </a:r>
                    </a:p>
                    <a:p>
                      <a:pPr algn="ctr"/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</a:rPr>
                        <a:t>CSA(O/P?);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</a:rPr>
                        <a:t> ESA(N); JAXA(N); DLR(N)</a:t>
                      </a:r>
                      <a:endParaRPr lang="en-US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Interest rapidly declining?? </a:t>
                      </a:r>
                      <a:r>
                        <a:rPr lang="en-US" sz="1200" b="1" i="1" dirty="0" smtClean="0">
                          <a:solidFill>
                            <a:srgbClr val="FF0000"/>
                          </a:solidFill>
                        </a:rPr>
                        <a:t>DLR to verify; ESA to verify</a:t>
                      </a:r>
                      <a:endParaRPr lang="en-US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High Data Rate Wireless Local Area Network Communications HDR WLAN #2 launchers,</a:t>
                      </a:r>
                      <a:r>
                        <a:rPr lang="en-US" sz="1200" b="1" baseline="0" dirty="0" smtClean="0"/>
                        <a:t> AIT, satellites</a:t>
                      </a:r>
                      <a:r>
                        <a:rPr lang="en-US" sz="1200" b="1" dirty="0" smtClean="0"/>
                        <a:t>; Blue Book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b="1" dirty="0" smtClean="0"/>
                        <a:t>(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12-Jul-2016: forward interest and activities in Oct-2016</a:t>
                      </a:r>
                      <a:r>
                        <a:rPr lang="en-US" sz="1200" b="1" dirty="0" smtClean="0"/>
                        <a:t>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dirty="0" smtClean="0"/>
                        <a:t>Retitle: HDR WLAN Blue Book: AIT, Satellites,</a:t>
                      </a:r>
                      <a:r>
                        <a:rPr lang="en-US" sz="1200" b="1" u="sng" baseline="0" dirty="0" smtClean="0"/>
                        <a:t> Launchers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sng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ym typeface="Wingdings"/>
                        </a:rPr>
                        <a:t> Move HDR-WLAN #2</a:t>
                      </a:r>
                      <a:r>
                        <a:rPr lang="en-US" sz="1200" b="1" baseline="0" dirty="0" smtClean="0">
                          <a:sym typeface="Wingdings"/>
                        </a:rPr>
                        <a:t> to draft project??? 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High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 smtClean="0">
                          <a:solidFill>
                            <a:srgbClr val="000000"/>
                          </a:solidFill>
                        </a:rPr>
                        <a:t>FSA(P); DLR(P); </a:t>
                      </a:r>
                    </a:p>
                    <a:p>
                      <a:pPr algn="ctr"/>
                      <a:r>
                        <a:rPr lang="en-US" sz="1200" b="1" u="none" baseline="0" dirty="0" smtClean="0">
                          <a:solidFill>
                            <a:srgbClr val="000000"/>
                          </a:solidFill>
                        </a:rPr>
                        <a:t>JAXA(O/P); ESA (O/P); CSA(N), NASA(P)</a:t>
                      </a:r>
                      <a:endParaRPr lang="en-US" sz="1200" b="1" u="none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ESA, JAXA, 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DLR (strong interest but not book lead),</a:t>
                      </a:r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</a:rPr>
                        <a:t>FSA industry interest; more commercially aligned; discuss activities in Rome; no lead agency yet identified, NASA participant interest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38051" y="113906"/>
            <a:ext cx="7669407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CCSDS SOIS Wireless WG Approved Projects (</a:t>
            </a:r>
            <a:r>
              <a:rPr lang="en-US" sz="2400" dirty="0" smtClean="0"/>
              <a:t>18-Oct-2016</a:t>
            </a:r>
            <a:r>
              <a:rPr lang="en-US" sz="2400" b="1" dirty="0" smtClean="0"/>
              <a:t>):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01133" y="694267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83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BC11CFE921654CA22562F68A99D6AE" ma:contentTypeVersion="2" ma:contentTypeDescription="Create a new document." ma:contentTypeScope="" ma:versionID="6e7f88b6c0e58fd2929e0adb0da9b1cd">
  <xsd:schema xmlns:xsd="http://www.w3.org/2001/XMLSchema" xmlns:xs="http://www.w3.org/2001/XMLSchema" xmlns:p="http://schemas.microsoft.com/office/2006/metadata/properties" xmlns:ns2="0f0ef6e6-c12b-42e4-8afd-b7edb07c219c" xmlns:ns3="bfab6d5d-f488-475d-ad0d-58c4c1ee8d01" targetNamespace="http://schemas.microsoft.com/office/2006/metadata/properties" ma:root="true" ma:fieldsID="04b9d79d328c0b5ec2fc4d05f2dbf19e" ns2:_="" ns3:_="">
    <xsd:import namespace="0f0ef6e6-c12b-42e4-8afd-b7edb07c219c"/>
    <xsd:import namespace="bfab6d5d-f488-475d-ad0d-58c4c1ee8d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ef6e6-c12b-42e4-8afd-b7edb07c219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b6d5d-f488-475d-ad0d-58c4c1ee8d01" elementFormDefault="qualified">
    <xsd:import namespace="http://schemas.microsoft.com/office/2006/documentManagement/types"/>
    <xsd:import namespace="http://schemas.microsoft.com/office/infopath/2007/PartnerControls"/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4C10B7-402B-4B56-8220-59FC21BDE20C}"/>
</file>

<file path=customXml/itemProps2.xml><?xml version="1.0" encoding="utf-8"?>
<ds:datastoreItem xmlns:ds="http://schemas.openxmlformats.org/officeDocument/2006/customXml" ds:itemID="{C2E10B53-3D79-43CA-8116-61394332F7C4}"/>
</file>

<file path=customXml/itemProps3.xml><?xml version="1.0" encoding="utf-8"?>
<ds:datastoreItem xmlns:ds="http://schemas.openxmlformats.org/officeDocument/2006/customXml" ds:itemID="{5C31F83C-82FB-4BE3-99D8-9E1409782C1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95764</TotalTime>
  <Words>990</Words>
  <Application>Microsoft Macintosh PowerPoint</Application>
  <PresentationFormat>On-screen Show (4:3)</PresentationFormat>
  <Paragraphs>216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ＭＳ Ｐゴシック</vt:lpstr>
      <vt:lpstr>Wingdings</vt:lpstr>
      <vt:lpstr>Arial</vt:lpstr>
      <vt:lpstr>1_Office Theme</vt:lpstr>
      <vt:lpstr>Wireless WG Monthly Teleconference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BioServe Space Technologies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Kevin Gifford</dc:creator>
  <cp:lastModifiedBy>Kevin K Gifford</cp:lastModifiedBy>
  <cp:revision>2173</cp:revision>
  <cp:lastPrinted>2017-04-03T20:42:29Z</cp:lastPrinted>
  <dcterms:created xsi:type="dcterms:W3CDTF">2012-03-12T15:30:31Z</dcterms:created>
  <dcterms:modified xsi:type="dcterms:W3CDTF">2017-04-04T14:43:57Z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0x010100DDBC11CFE921654CA22562F68A99D6AE</vt:lpwstr>
  </property>
</Properties>
</file>