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443" r:id="rId2"/>
    <p:sldId id="457" r:id="rId3"/>
    <p:sldId id="385" r:id="rId4"/>
    <p:sldId id="458" r:id="rId5"/>
    <p:sldId id="450" r:id="rId6"/>
    <p:sldId id="451" r:id="rId7"/>
    <p:sldId id="452" r:id="rId8"/>
    <p:sldId id="453" r:id="rId9"/>
    <p:sldId id="387" r:id="rId10"/>
    <p:sldId id="435" r:id="rId11"/>
    <p:sldId id="447" r:id="rId12"/>
    <p:sldId id="420" r:id="rId13"/>
    <p:sldId id="410" r:id="rId14"/>
    <p:sldId id="409" r:id="rId15"/>
    <p:sldId id="448" r:id="rId16"/>
    <p:sldId id="449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46" r:id="rId26"/>
    <p:sldId id="439" r:id="rId27"/>
    <p:sldId id="388" r:id="rId28"/>
    <p:sldId id="389" r:id="rId29"/>
    <p:sldId id="390" r:id="rId30"/>
    <p:sldId id="395" r:id="rId31"/>
    <p:sldId id="396" r:id="rId32"/>
    <p:sldId id="397" r:id="rId33"/>
    <p:sldId id="40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367F64"/>
    <a:srgbClr val="FFFF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1" autoAdjust="0"/>
    <p:restoredTop sz="89294" autoAdjust="0"/>
  </p:normalViewPr>
  <p:slideViewPr>
    <p:cSldViewPr snapToGrid="0" snapToObjects="1">
      <p:cViewPr>
        <p:scale>
          <a:sx n="179" d="100"/>
          <a:sy n="179" d="100"/>
        </p:scale>
        <p:origin x="88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customXml" Target="../customXml/item1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533E6-F7CD-CE42-B23B-07697105996E}" type="datetimeFigureOut">
              <a:rPr lang="en-US" smtClean="0"/>
              <a:t>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86BBB-74BC-414D-8284-5955005D8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40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D6A3D-CDC1-574E-B713-2404917A542B}" type="datetimeFigureOut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0E9BA-BBD3-C242-B0E7-AAD85FC88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kumimoji="1" lang="en-US" altLang="ja-JP" b="0" i="0" dirty="0" smtClean="0">
                <a:solidFill>
                  <a:srgbClr val="FF0000"/>
                </a:solidFill>
              </a:rPr>
              <a:t>Planning</a:t>
            </a:r>
            <a:r>
              <a:rPr kumimoji="1" lang="en-US" altLang="ja-JP" b="0" i="0" baseline="0" dirty="0" smtClean="0">
                <a:solidFill>
                  <a:srgbClr val="FF0000"/>
                </a:solidFill>
              </a:rPr>
              <a:t> Notes 11-Mar-2013: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kumimoji="1" lang="en-US" altLang="ja-JP" b="0" i="0" baseline="0" dirty="0" smtClean="0">
                <a:solidFill>
                  <a:srgbClr val="FF0000"/>
                </a:solidFill>
              </a:rPr>
              <a:t>Discuss SABL Project Plan with Shea and Louis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kumimoji="1" lang="en-US" altLang="ja-JP" b="0" i="0" baseline="0" dirty="0" smtClean="0">
                <a:solidFill>
                  <a:srgbClr val="FF0000"/>
                </a:solidFill>
              </a:rPr>
              <a:t>Coordinate dates for RSA 2FA TIM at HOSC (Shea, Jim, Shankini); cost share this trip with BioServe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kumimoji="1" lang="en-US" altLang="ja-JP" b="0" i="0" baseline="0" dirty="0" smtClean="0">
                <a:solidFill>
                  <a:srgbClr val="FF0000"/>
                </a:solidFill>
              </a:rPr>
              <a:t>Determine timeline on DTN2 Simulator – coordinate HOSC DTN2 G/W testing, test plan, with the HOSC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kumimoji="1" lang="en-US" altLang="ja-JP" b="0" i="0" baseline="0" dirty="0" smtClean="0">
                <a:solidFill>
                  <a:srgbClr val="FF0000"/>
                </a:solidFill>
              </a:rPr>
              <a:t>Will need to plan Automation support for additional BioServe SABL tasks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kumimoji="1" lang="en-US" altLang="ja-JP" b="0" i="0" baseline="0" dirty="0" smtClean="0">
                <a:solidFill>
                  <a:srgbClr val="FF0000"/>
                </a:solidFill>
              </a:rPr>
              <a:t>Have an IDSCam close-out sprint; can transition to SABL early as necessary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kumimoji="1" lang="en-US" altLang="ja-JP" b="0" i="0" baseline="0" dirty="0" smtClean="0">
                <a:solidFill>
                  <a:srgbClr val="FF0000"/>
                </a:solidFill>
              </a:rPr>
              <a:t>HOSC RSA 2FA meeting this week and </a:t>
            </a:r>
            <a:r>
              <a:rPr kumimoji="1" lang="en-US" altLang="ja-JP" b="0" i="0" baseline="0" smtClean="0">
                <a:solidFill>
                  <a:srgbClr val="FF0000"/>
                </a:solidFill>
              </a:rPr>
              <a:t>travel coordination</a:t>
            </a:r>
            <a:endParaRPr kumimoji="1" lang="en-US" altLang="ja-JP" b="0" i="0" baseline="0" dirty="0" smtClean="0">
              <a:solidFill>
                <a:srgbClr val="FF0000"/>
              </a:solidFill>
            </a:endParaRP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kumimoji="1" lang="en-US" altLang="ja-JP" b="1" i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kumimoji="1" lang="en-US" altLang="ja-JP" dirty="0" smtClean="0"/>
              <a:t> </a:t>
            </a:r>
            <a:endParaRPr kumimoji="1" lang="en-US" altLang="ja-JP" b="1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ja-JP" b="1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A284C-7F7E-42F7-B471-4AD203D06F1A}" type="slidenum">
              <a:rPr lang="en-US" altLang="ja-JP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6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84D157-250A-D946-8C19-80EC1B00153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9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0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68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58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489" y="274544"/>
            <a:ext cx="8533534" cy="58970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6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92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84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44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05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56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91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93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90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23E6-6E1A-D443-AA02-10588A16F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616700"/>
            <a:ext cx="9144000" cy="24173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square" lIns="101880" tIns="51120" rIns="101880" bIns="51120">
            <a:spAutoFit/>
          </a:bodyPr>
          <a:lstStyle/>
          <a:p>
            <a:pPr algn="r">
              <a:buClr>
                <a:srgbClr val="FFFFFF"/>
              </a:buClr>
              <a:buFont typeface="Arial" pitchFamily="2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900" dirty="0" smtClean="0">
                <a:solidFill>
                  <a:srgbClr val="FFFFFF"/>
                </a:solidFill>
                <a:latin typeface="Arial" pitchFamily="26" charset="0"/>
              </a:rPr>
              <a:t>CCSDS SOIS Wireless Working Group (WWG)                                                                                                    </a:t>
            </a:r>
            <a:r>
              <a:rPr lang="en-US" sz="900" dirty="0" smtClean="0">
                <a:solidFill>
                  <a:srgbClr val="FFFFFF"/>
                </a:solidFill>
                <a:latin typeface="Arial" pitchFamily="26" charset="0"/>
              </a:rPr>
              <a:t>                          </a:t>
            </a:r>
            <a:r>
              <a:rPr lang="en-US" sz="900" baseline="0" dirty="0" smtClean="0">
                <a:solidFill>
                  <a:srgbClr val="FFFFFF"/>
                </a:solidFill>
                <a:latin typeface="Arial" pitchFamily="26" charset="0"/>
              </a:rPr>
              <a:t>  </a:t>
            </a:r>
            <a:r>
              <a:rPr lang="en-US" sz="900" dirty="0" smtClean="0">
                <a:solidFill>
                  <a:srgbClr val="FFFFFF"/>
                </a:solidFill>
                <a:latin typeface="Arial" pitchFamily="26" charset="0"/>
              </a:rPr>
              <a:t>          </a:t>
            </a:r>
            <a:r>
              <a:rPr lang="en-US" sz="900" baseline="0" dirty="0" smtClean="0">
                <a:solidFill>
                  <a:srgbClr val="FFFFFF"/>
                </a:solidFill>
                <a:latin typeface="Arial" pitchFamily="26" charset="0"/>
              </a:rPr>
              <a:t> </a:t>
            </a:r>
            <a:r>
              <a:rPr lang="en-US" sz="900" dirty="0" smtClean="0">
                <a:solidFill>
                  <a:srgbClr val="FFFFFF"/>
                </a:solidFill>
                <a:latin typeface="Arial" pitchFamily="26" charset="0"/>
              </a:rPr>
              <a:t>18-Jan-2017 RFID Interoperability Testing</a:t>
            </a:r>
            <a:endParaRPr lang="en-US" sz="900" dirty="0">
              <a:solidFill>
                <a:srgbClr val="FFFFFF"/>
              </a:solidFill>
              <a:latin typeface="Arial" pitchFamily="26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8500531" y="6292328"/>
            <a:ext cx="60113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186DB690-8815-B54C-94DC-FE17AE6E8072}" type="slidenum">
              <a:rPr lang="en-US" sz="1400">
                <a:solidFill>
                  <a:srgbClr val="000090"/>
                </a:solidFill>
                <a:latin typeface="Calibri"/>
              </a:rPr>
              <a:pPr algn="r"/>
              <a:t>‹#›</a:t>
            </a:fld>
            <a:endParaRPr lang="en-US" sz="1400" dirty="0">
              <a:solidFill>
                <a:srgbClr val="00009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61483"/>
            <a:ext cx="7459133" cy="1470025"/>
          </a:xfrm>
        </p:spPr>
        <p:txBody>
          <a:bodyPr/>
          <a:lstStyle/>
          <a:p>
            <a:r>
              <a:rPr lang="en-US" b="1" dirty="0" smtClean="0"/>
              <a:t>Wireless WG</a:t>
            </a:r>
            <a:br>
              <a:rPr lang="en-US" b="1" dirty="0" smtClean="0"/>
            </a:br>
            <a:r>
              <a:rPr lang="en-US" b="1" dirty="0" smtClean="0"/>
              <a:t>Monthly Teleconference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595" y="2573593"/>
            <a:ext cx="6400800" cy="770467"/>
          </a:xfrm>
        </p:spPr>
        <p:txBody>
          <a:bodyPr>
            <a:normAutofit/>
          </a:bodyPr>
          <a:lstStyle/>
          <a:p>
            <a:r>
              <a:rPr lang="en-US" b="1" dirty="0" smtClean="0"/>
              <a:t>18-Jan-2017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47057" y="3779083"/>
            <a:ext cx="7197876" cy="28466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smtClean="0">
                <a:solidFill>
                  <a:schemeClr val="bg1">
                    <a:lumMod val="50000"/>
                  </a:schemeClr>
                </a:solidFill>
              </a:rPr>
              <a:t>RFID Interoperability Testing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50" y="119493"/>
            <a:ext cx="83042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CCSDS SOIS Wireless WG Monthly Webcon – RFID Tag-Encoding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953" y="1439362"/>
            <a:ext cx="8094113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Interoperability Test Plan document (current draft)</a:t>
            </a:r>
          </a:p>
          <a:p>
            <a:pPr marL="1314450" lvl="2" indent="-4000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Comments/inputs from FSA</a:t>
            </a:r>
          </a:p>
          <a:p>
            <a:pPr marL="1314450" lvl="2" indent="-4000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Any comments/inputs from NASA</a:t>
            </a:r>
          </a:p>
          <a:p>
            <a:pPr marL="1314450" lvl="2" indent="-4000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Any comments/inputs from other WWG participating agencies</a:t>
            </a:r>
          </a:p>
          <a:p>
            <a:pPr marL="1314450" lvl="2" indent="-400050">
              <a:buFont typeface="+mj-lt"/>
              <a:buAutoNum type="alphaUcPeriod"/>
            </a:pPr>
            <a:r>
              <a:rPr lang="en-US" dirty="0" smtClean="0">
                <a:latin typeface="Calibri"/>
              </a:rPr>
              <a:t>Interoperability Test preparation and (FSA, NASA) prototyping</a:t>
            </a:r>
          </a:p>
          <a:p>
            <a:pPr marL="1771650" lvl="3" indent="-400050">
              <a:buFont typeface="+mj-lt"/>
              <a:buAutoNum type="romanLcPeriod"/>
            </a:pPr>
            <a:r>
              <a:rPr lang="en-US" dirty="0" smtClean="0">
                <a:latin typeface="Calibri"/>
              </a:rPr>
              <a:t>Consensus for current project timeline</a:t>
            </a:r>
            <a:r>
              <a:rPr lang="en-US" b="1" dirty="0" smtClean="0">
                <a:latin typeface="Calibri"/>
              </a:rPr>
              <a:t> </a:t>
            </a:r>
          </a:p>
          <a:p>
            <a:pPr marL="1314450" lvl="2" indent="-400050">
              <a:buFont typeface="+mj-lt"/>
              <a:buAutoNum type="alphaUcPeriod"/>
            </a:pPr>
            <a:r>
              <a:rPr lang="en-US" dirty="0" smtClean="0">
                <a:latin typeface="Calibri"/>
              </a:rPr>
              <a:t>RFID Tag-Encoding interoperability testing sample size review</a:t>
            </a:r>
          </a:p>
          <a:p>
            <a:pPr marL="1314450" lvl="2" indent="-400050">
              <a:buFont typeface="+mj-lt"/>
              <a:buAutoNum type="alphaUcPeriod"/>
            </a:pPr>
            <a:r>
              <a:rPr lang="en-US" dirty="0" smtClean="0">
                <a:latin typeface="Calibri"/>
              </a:rPr>
              <a:t>ECMA-113 character blacklist </a:t>
            </a:r>
          </a:p>
          <a:p>
            <a:pPr marL="1314450" lvl="2" indent="-400050">
              <a:buFont typeface="+mj-lt"/>
              <a:buAutoNum type="alphaUcPeriod"/>
            </a:pPr>
            <a:r>
              <a:rPr lang="en-US" dirty="0">
                <a:latin typeface="Calibri"/>
              </a:rPr>
              <a:t>U</a:t>
            </a:r>
            <a:r>
              <a:rPr lang="en-US" dirty="0" smtClean="0">
                <a:latin typeface="Calibri"/>
              </a:rPr>
              <a:t>pdate WWG Project Schedule on the CWE (coordinate with SOIS A.D)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buFont typeface="+mj-lt"/>
              <a:buAutoNum type="alphaUcPeriod"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857250" lvl="1" indent="-40005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RFID Tag Encoding Object-ID design</a:t>
            </a:r>
          </a:p>
          <a:p>
            <a:pPr marL="1314450" lvl="2" indent="-4000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Top-level categorization </a:t>
            </a:r>
          </a:p>
          <a:p>
            <a:pPr marL="1771650" lvl="3" indent="-400050">
              <a:buFont typeface="+mj-lt"/>
              <a:buAutoNum type="romanLcPeriod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Review proposed Object-ID design schema</a:t>
            </a:r>
          </a:p>
          <a:p>
            <a:pPr marL="1314450" lvl="2" indent="-4000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Alignment with current UPC Class-ID schemes for forward compatibility?   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** Not Needed **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1314450" lvl="2" indent="-4000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SANA Registry updates scheduling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1133" y="694267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0426" y="999061"/>
            <a:ext cx="577570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RFID Tag-Encoding Red Book (CCSDS 881.1-R-1) </a:t>
            </a:r>
            <a:r>
              <a:rPr lang="en-US" b="1" dirty="0" smtClean="0">
                <a:solidFill>
                  <a:srgbClr val="FFFFFF"/>
                </a:solidFill>
              </a:rPr>
              <a:t>activities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3496"/>
            <a:ext cx="6400800" cy="1752600"/>
          </a:xfrm>
        </p:spPr>
        <p:txBody>
          <a:bodyPr/>
          <a:lstStyle/>
          <a:p>
            <a:r>
              <a:rPr lang="en-US" dirty="0" smtClean="0"/>
              <a:t>RFID Tag-ID Interoperability Testing</a:t>
            </a:r>
          </a:p>
          <a:p>
            <a:r>
              <a:rPr lang="en-US" b="1" dirty="0" smtClean="0"/>
              <a:t>Valid Tag-ID Characters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26" y="999061"/>
            <a:ext cx="577570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RFID Tag-Encoding Red Book (CCSDS 881.1-R-1) </a:t>
            </a:r>
            <a:r>
              <a:rPr lang="en-US" b="1" dirty="0" smtClean="0">
                <a:solidFill>
                  <a:srgbClr val="FFFFFF"/>
                </a:solidFill>
              </a:rPr>
              <a:t>activities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ChangeArrowheads="1"/>
          </p:cNvSpPr>
          <p:nvPr/>
        </p:nvSpPr>
        <p:spPr bwMode="auto">
          <a:xfrm>
            <a:off x="3440219" y="24356"/>
            <a:ext cx="2211613" cy="45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39" tIns="41020" rIns="82039" bIns="41020">
            <a:spAutoFit/>
          </a:bodyPr>
          <a:lstStyle/>
          <a:p>
            <a:pPr algn="ctr" defTabSz="914394">
              <a:defRPr/>
            </a:pPr>
            <a:r>
              <a:rPr lang="en-US" sz="2400" b="1" dirty="0" smtClean="0"/>
              <a:t>ISO / IEC 8824-1</a:t>
            </a:r>
            <a:endParaRPr lang="en-US" sz="2400" b="1" dirty="0"/>
          </a:p>
        </p:txBody>
      </p:sp>
      <p:sp>
        <p:nvSpPr>
          <p:cNvPr id="517123" name="Line 3"/>
          <p:cNvSpPr>
            <a:spLocks noChangeShapeType="1"/>
          </p:cNvSpPr>
          <p:nvPr/>
        </p:nvSpPr>
        <p:spPr bwMode="auto">
          <a:xfrm>
            <a:off x="1108364" y="459464"/>
            <a:ext cx="706581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39" tIns="41020" rIns="82039" bIns="4102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680" y="1159822"/>
            <a:ext cx="616489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ISO/IEC 15961, 15962, 15963 </a:t>
            </a:r>
            <a:r>
              <a:rPr lang="en-US" dirty="0" smtClean="0">
                <a:sym typeface="Wingdings"/>
              </a:rPr>
              <a:t> ISO-IEC 8824-1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ym typeface="Wingdings"/>
              </a:rPr>
              <a:t>ISO-IEC 8824-</a:t>
            </a:r>
            <a:r>
              <a:rPr lang="en-US" dirty="0" smtClean="0">
                <a:sym typeface="Wingdings"/>
              </a:rPr>
              <a:t>1: ASN.1 character set, 79 chars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A to Z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a to z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0 to 9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! ; : = , . ‘ “ &amp; </a:t>
            </a:r>
            <a:r>
              <a:rPr lang="en-US" dirty="0">
                <a:sym typeface="Wingdings"/>
              </a:rPr>
              <a:t>* { </a:t>
            </a:r>
            <a:r>
              <a:rPr lang="en-US" dirty="0" smtClean="0">
                <a:sym typeface="Wingdings"/>
              </a:rPr>
              <a:t>} @ </a:t>
            </a:r>
            <a:r>
              <a:rPr lang="en-US" dirty="0">
                <a:sym typeface="Wingdings"/>
              </a:rPr>
              <a:t>[ </a:t>
            </a:r>
            <a:r>
              <a:rPr lang="en-US" dirty="0" smtClean="0">
                <a:sym typeface="Wingdings"/>
              </a:rPr>
              <a:t>] | ^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GS1 Tag Data Standard (TDS version 1.9, Nov. 2014), 82 chars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Wingdings"/>
              </a:rPr>
              <a:t>A to Z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Wingdings"/>
              </a:rPr>
              <a:t>a to z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Wingdings"/>
              </a:rPr>
              <a:t>0 to 9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! “ % &amp; ‘ ( ) * + , - . / : ; &lt; = &gt; ? _</a:t>
            </a:r>
            <a:endParaRPr lang="en-US" dirty="0"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342" y="635202"/>
            <a:ext cx="577570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RFID Tag-Encoding Red Book (CCSDS 881.1-R-1) </a:t>
            </a:r>
            <a:r>
              <a:rPr lang="en-US" b="1" dirty="0" smtClean="0">
                <a:solidFill>
                  <a:srgbClr val="FFFFFF"/>
                </a:solidFill>
              </a:rPr>
              <a:t>activities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74" y="5553498"/>
            <a:ext cx="834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NOTE – </a:t>
            </a:r>
            <a:r>
              <a:rPr lang="en-US" b="1" dirty="0"/>
              <a:t>GS1 (http://www.gs1.org/locations/</a:t>
            </a:r>
            <a:r>
              <a:rPr lang="en-US" b="1" dirty="0" err="1"/>
              <a:t>russia</a:t>
            </a:r>
            <a:r>
              <a:rPr lang="en-US" b="1" dirty="0"/>
              <a:t>) </a:t>
            </a:r>
            <a:r>
              <a:rPr lang="en-US" b="1" dirty="0" smtClean="0"/>
              <a:t>does not utilize Cyrillic characters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64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MA-113-Latin-Cyrillic-Alphabet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0"/>
            <a:ext cx="6647055" cy="6611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3891" y="1125586"/>
            <a:ext cx="325111" cy="313957"/>
          </a:xfrm>
          <a:prstGeom prst="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03891" y="2082670"/>
            <a:ext cx="325111" cy="313957"/>
          </a:xfrm>
          <a:prstGeom prst="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03891" y="2406459"/>
            <a:ext cx="325111" cy="313957"/>
          </a:xfrm>
          <a:prstGeom prst="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44262" y="1125586"/>
            <a:ext cx="325111" cy="313957"/>
          </a:xfrm>
          <a:prstGeom prst="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85750" y="1125586"/>
            <a:ext cx="325111" cy="313957"/>
          </a:xfrm>
          <a:prstGeom prst="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60639" y="4646376"/>
            <a:ext cx="325111" cy="313957"/>
          </a:xfrm>
          <a:prstGeom prst="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0639" y="4960334"/>
            <a:ext cx="325111" cy="327038"/>
          </a:xfrm>
          <a:prstGeom prst="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60639" y="5287371"/>
            <a:ext cx="325111" cy="313957"/>
          </a:xfrm>
          <a:prstGeom prst="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60639" y="5608799"/>
            <a:ext cx="325111" cy="313957"/>
          </a:xfrm>
          <a:prstGeom prst="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00783" y="4646376"/>
            <a:ext cx="325111" cy="313957"/>
          </a:xfrm>
          <a:prstGeom prst="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00783" y="4960333"/>
            <a:ext cx="325111" cy="334509"/>
          </a:xfrm>
          <a:prstGeom prst="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00783" y="5285010"/>
            <a:ext cx="325111" cy="313957"/>
          </a:xfrm>
          <a:prstGeom prst="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00783" y="5591496"/>
            <a:ext cx="325111" cy="341505"/>
          </a:xfrm>
          <a:prstGeom prst="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71898" y="1125586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08406" y="1125586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8955" y="198198"/>
            <a:ext cx="123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ECMA-113: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536" y="425149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Non-GS1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13522" y="240483"/>
            <a:ext cx="107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Cyrillic</a:t>
            </a:r>
          </a:p>
          <a:p>
            <a:r>
              <a:rPr lang="en-US" b="1" dirty="0" smtClean="0"/>
              <a:t>Blacklist?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69539" y="1529295"/>
            <a:ext cx="1192280" cy="175432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RFID Tag-Encoding Red Book (CCSDS 881.1-R-1) </a:t>
            </a:r>
            <a:r>
              <a:rPr lang="en-US" b="1" dirty="0" smtClean="0">
                <a:solidFill>
                  <a:srgbClr val="FFFFFF"/>
                </a:solidFill>
              </a:rPr>
              <a:t>activities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64656" y="3425977"/>
            <a:ext cx="1460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 we want to be GS1 compliant for future tag-encoding?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62066" y="1758881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462066" y="2082670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62066" y="2720416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62066" y="3046977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62066" y="3365802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62066" y="3682531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62066" y="3993343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62066" y="4319904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62066" y="4628897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62066" y="4955458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462066" y="5276863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62066" y="5585856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62066" y="5912417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059808" y="1758881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059808" y="2082670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069640" y="2720416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069640" y="3046977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69640" y="3365802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069640" y="3682531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069640" y="3993343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069640" y="4319904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069640" y="4628897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069640" y="4955458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069640" y="5585856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069640" y="5912417"/>
            <a:ext cx="325111" cy="313957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22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3496"/>
            <a:ext cx="6400800" cy="1752600"/>
          </a:xfrm>
        </p:spPr>
        <p:txBody>
          <a:bodyPr/>
          <a:lstStyle/>
          <a:p>
            <a:r>
              <a:rPr lang="en-US" dirty="0" smtClean="0"/>
              <a:t>Test Coverage Analysis:</a:t>
            </a:r>
          </a:p>
          <a:p>
            <a:r>
              <a:rPr lang="en-US" dirty="0" smtClean="0"/>
              <a:t>RFID Tag-ID Interoperability Testing (Yellow Book)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26" y="999061"/>
            <a:ext cx="577570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RFID Tag-Encoding Red Book (CCSDS 881.1-R-1) </a:t>
            </a:r>
            <a:r>
              <a:rPr lang="en-US" b="1" dirty="0" smtClean="0">
                <a:solidFill>
                  <a:srgbClr val="FFFFFF"/>
                </a:solidFill>
              </a:rPr>
              <a:t>activities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6"/>
            <a:ext cx="8229600" cy="412103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Tag-Encoding Specification (1/2)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716970"/>
            <a:ext cx="7157720" cy="56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6"/>
            <a:ext cx="8229600" cy="412103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Tag-Encoding Specification (2/2)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646325"/>
            <a:ext cx="58928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6"/>
            <a:ext cx="8229600" cy="412103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Test Coverage Classes</a:t>
            </a:r>
            <a:endParaRPr lang="en-US" sz="2400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991804"/>
              </p:ext>
            </p:extLst>
          </p:nvPr>
        </p:nvGraphicFramePr>
        <p:xfrm>
          <a:off x="457200" y="866422"/>
          <a:ext cx="8295450" cy="44246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89682"/>
                <a:gridCol w="4923217"/>
                <a:gridCol w="21825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Class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Test 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Invalid ECMA-113 character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Invalid GS1 (ECMA-113</a:t>
                      </a:r>
                      <a:r>
                        <a:rPr lang="en-US" baseline="0" dirty="0" smtClean="0"/>
                        <a:t> Latin)</a:t>
                      </a:r>
                      <a:r>
                        <a:rPr lang="en-US" dirty="0" smtClean="0"/>
                        <a:t> character?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Invalid ECMA-113 Cyrillic character?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Invalid Tag-ID field { Database-ID, Owner-ID, Program-ID, Serial-ID &amp; entire Tag-ID</a:t>
                      </a:r>
                      <a:r>
                        <a:rPr lang="en-US" baseline="0" dirty="0" smtClean="0"/>
                        <a:t> }</a:t>
                      </a:r>
                      <a:r>
                        <a:rPr lang="en-US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Invalid Tag-ID Object-ID value &lt;0</a:t>
                      </a:r>
                      <a:r>
                        <a:rPr lang="en-US" baseline="0" dirty="0" smtClean="0"/>
                        <a:t> .. 65535&gt;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Invalid Tag-ID[0]..[9]</a:t>
                      </a:r>
                      <a:r>
                        <a:rPr lang="en-US" baseline="0" dirty="0" smtClean="0"/>
                        <a:t> character field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Randomly generated Invalid</a:t>
                      </a:r>
                      <a:r>
                        <a:rPr lang="en-US" baseline="0" dirty="0" smtClean="0"/>
                        <a:t> and Valid characters for </a:t>
                      </a:r>
                      <a:r>
                        <a:rPr lang="en-US" dirty="0" smtClean="0"/>
                        <a:t>{Database-ID,</a:t>
                      </a:r>
                      <a:r>
                        <a:rPr lang="en-US" baseline="0" dirty="0" smtClean="0"/>
                        <a:t> Owner-ID, Program-ID, Serial-ID} fields from entire ECMA-113 character set for a </a:t>
                      </a:r>
                      <a:r>
                        <a:rPr lang="en-US" dirty="0" smtClean="0"/>
                        <a:t>statistically based result for sample</a:t>
                      </a:r>
                      <a:r>
                        <a:rPr lang="en-US" baseline="0" dirty="0" smtClean="0"/>
                        <a:t> size </a:t>
                      </a:r>
                      <a:r>
                        <a:rPr lang="en-US" i="1" baseline="0" dirty="0" smtClean="0"/>
                        <a:t>N.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PASS / 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6"/>
            <a:ext cx="8229600" cy="412103"/>
          </a:xfrm>
        </p:spPr>
        <p:txBody>
          <a:bodyPr>
            <a:noAutofit/>
          </a:bodyPr>
          <a:lstStyle/>
          <a:p>
            <a:r>
              <a:rPr lang="en-US" sz="2200" dirty="0" smtClean="0"/>
              <a:t>Test Coverage: Class-1 </a:t>
            </a:r>
            <a:r>
              <a:rPr lang="en-US" sz="2200" dirty="0"/>
              <a:t>Invalid ECMA-113 </a:t>
            </a:r>
            <a:r>
              <a:rPr lang="en-US" sz="2200" dirty="0" smtClean="0"/>
              <a:t>character</a:t>
            </a:r>
            <a:endParaRPr lang="en-US" sz="2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343026"/>
              </p:ext>
            </p:extLst>
          </p:nvPr>
        </p:nvGraphicFramePr>
        <p:xfrm>
          <a:off x="457200" y="866422"/>
          <a:ext cx="8229600" cy="13817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75267"/>
                <a:gridCol w="1656644"/>
                <a:gridCol w="3256193"/>
                <a:gridCol w="22414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</a:t>
                      </a:r>
                      <a:r>
                        <a:rPr lang="en-US" baseline="0" dirty="0" smtClean="0"/>
                        <a:t> index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Basis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Test 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[00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dirty="0" smtClean="0"/>
                        <a:t>]</a:t>
                      </a:r>
                      <a:r>
                        <a:rPr lang="en-US" baseline="0" dirty="0" smtClean="0"/>
                        <a:t> – [1F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Invalid ECMA-113 character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[7F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dirty="0" smtClean="0"/>
                        <a:t>]</a:t>
                      </a:r>
                      <a:r>
                        <a:rPr lang="en-US" baseline="0" dirty="0" smtClean="0"/>
                        <a:t> – [9F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Invalid ECMA-113 character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6"/>
            <a:ext cx="8229600" cy="412103"/>
          </a:xfrm>
        </p:spPr>
        <p:txBody>
          <a:bodyPr>
            <a:noAutofit/>
          </a:bodyPr>
          <a:lstStyle/>
          <a:p>
            <a:r>
              <a:rPr lang="en-US" sz="2200" dirty="0" smtClean="0"/>
              <a:t>Test Coverage: Class-2 </a:t>
            </a:r>
            <a:r>
              <a:rPr lang="en-US" sz="2200" dirty="0"/>
              <a:t>Invalid GS1 (ECMA-113 Latin) </a:t>
            </a:r>
            <a:r>
              <a:rPr lang="en-US" sz="2200" dirty="0" smtClean="0"/>
              <a:t>character</a:t>
            </a:r>
            <a:endParaRPr lang="en-US" sz="2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857465"/>
              </p:ext>
            </p:extLst>
          </p:nvPr>
        </p:nvGraphicFramePr>
        <p:xfrm>
          <a:off x="457200" y="866422"/>
          <a:ext cx="8229600" cy="44805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75267"/>
                <a:gridCol w="1656644"/>
                <a:gridCol w="3292898"/>
                <a:gridCol w="22047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</a:t>
                      </a:r>
                      <a:r>
                        <a:rPr lang="en-US" baseline="0" dirty="0" smtClean="0"/>
                        <a:t> index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Basis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Test 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[20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dirty="0" smtClean="0"/>
                        <a:t>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</a:t>
                      </a:r>
                      <a:r>
                        <a:rPr lang="en-US" baseline="0" dirty="0" smtClean="0"/>
                        <a:t> ECMA-113 character but Invalid GS1 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FAIL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[23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dirty="0" smtClean="0"/>
                        <a:t>]</a:t>
                      </a:r>
                      <a:r>
                        <a:rPr lang="en-US" baseline="0" dirty="0" smtClean="0"/>
                        <a:t> – [24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baseline="0" dirty="0" smtClean="0"/>
                        <a:t>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Valid</a:t>
                      </a:r>
                      <a:r>
                        <a:rPr lang="en-US" baseline="0" dirty="0" smtClean="0"/>
                        <a:t> ECMA-113 characters but Invalid GS1 characters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FAIL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[40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</a:t>
                      </a:r>
                      <a:r>
                        <a:rPr lang="en-US" baseline="0" dirty="0" smtClean="0"/>
                        <a:t> ECMA-113 character but Invalid GS1 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FAIL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[5B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dirty="0" smtClean="0"/>
                        <a:t>]</a:t>
                      </a:r>
                      <a:r>
                        <a:rPr lang="en-US" baseline="0" dirty="0" smtClean="0"/>
                        <a:t> – [5E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baseline="0" dirty="0" smtClean="0"/>
                        <a:t>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Valid</a:t>
                      </a:r>
                      <a:r>
                        <a:rPr lang="en-US" baseline="0" dirty="0" smtClean="0"/>
                        <a:t> ECMA-113 characters but Invalid GS1 characters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FAIL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[60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</a:t>
                      </a:r>
                      <a:r>
                        <a:rPr lang="en-US" baseline="0" dirty="0" smtClean="0"/>
                        <a:t> ECMA-113 character but Invalid GS1 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FAIL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[7B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dirty="0" smtClean="0"/>
                        <a:t>]</a:t>
                      </a:r>
                      <a:r>
                        <a:rPr lang="en-US" baseline="0" dirty="0" smtClean="0"/>
                        <a:t> – [7E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baseline="0" dirty="0" smtClean="0"/>
                        <a:t>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Valid</a:t>
                      </a:r>
                      <a:r>
                        <a:rPr lang="en-US" baseline="0" dirty="0" smtClean="0"/>
                        <a:t> ECMA-113 characters but Invalid GS1 characters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3496"/>
            <a:ext cx="6400800" cy="1752600"/>
          </a:xfrm>
        </p:spPr>
        <p:txBody>
          <a:bodyPr/>
          <a:lstStyle/>
          <a:p>
            <a:r>
              <a:rPr lang="en-US" dirty="0" smtClean="0"/>
              <a:t>RFID Interoperability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6"/>
            <a:ext cx="8229600" cy="412103"/>
          </a:xfrm>
        </p:spPr>
        <p:txBody>
          <a:bodyPr>
            <a:noAutofit/>
          </a:bodyPr>
          <a:lstStyle/>
          <a:p>
            <a:r>
              <a:rPr lang="en-US" sz="2200" dirty="0" smtClean="0"/>
              <a:t>Test Coverage: Class-3 </a:t>
            </a:r>
            <a:r>
              <a:rPr lang="en-US" sz="2200" dirty="0"/>
              <a:t>Invalid ECMA-113 Cyrillic character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212717"/>
              </p:ext>
            </p:extLst>
          </p:nvPr>
        </p:nvGraphicFramePr>
        <p:xfrm>
          <a:off x="457200" y="866422"/>
          <a:ext cx="8229600" cy="13817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75267"/>
                <a:gridCol w="1433254"/>
                <a:gridCol w="3523629"/>
                <a:gridCol w="2197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</a:t>
                      </a:r>
                      <a:r>
                        <a:rPr lang="en-US" baseline="0" dirty="0" smtClean="0"/>
                        <a:t> index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Basis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Test 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[A0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Invalid ECMA-113 Cyrillic character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FAIL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[C0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Invalid ECMA-113 Cyrillic character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8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6"/>
            <a:ext cx="8229600" cy="412103"/>
          </a:xfrm>
        </p:spPr>
        <p:txBody>
          <a:bodyPr>
            <a:noAutofit/>
          </a:bodyPr>
          <a:lstStyle/>
          <a:p>
            <a:r>
              <a:rPr lang="en-US" sz="2200" dirty="0" smtClean="0"/>
              <a:t>Test Coverage: Class 4 </a:t>
            </a:r>
            <a:r>
              <a:rPr lang="en-US" sz="2200" dirty="0"/>
              <a:t>Invalid Tag-ID </a:t>
            </a:r>
            <a:r>
              <a:rPr lang="en-US" sz="2200" dirty="0" smtClean="0"/>
              <a:t>field </a:t>
            </a:r>
            <a:r>
              <a:rPr lang="en-US" sz="2200" b="1" dirty="0" smtClean="0">
                <a:solidFill>
                  <a:srgbClr val="FF0000"/>
                </a:solidFill>
              </a:rPr>
              <a:t>length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300534"/>
              </p:ext>
            </p:extLst>
          </p:nvPr>
        </p:nvGraphicFramePr>
        <p:xfrm>
          <a:off x="476022" y="897632"/>
          <a:ext cx="8229600" cy="48209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75267"/>
                <a:gridCol w="1656644"/>
                <a:gridCol w="3266735"/>
                <a:gridCol w="22309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r>
                        <a:rPr lang="en-US" baseline="0" dirty="0" smtClean="0"/>
                        <a:t>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Basis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Test 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Database-ID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Length = 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Database-ID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Length &lt; 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Database-ID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Length &gt; 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Length =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Length &lt;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Length &gt;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Length =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Program-ID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Length &lt;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Length &gt;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Serial-ID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Length = 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Serial-ID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Length &lt; 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Serial-ID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Length &gt; 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2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6"/>
            <a:ext cx="8229600" cy="412103"/>
          </a:xfrm>
        </p:spPr>
        <p:txBody>
          <a:bodyPr>
            <a:noAutofit/>
          </a:bodyPr>
          <a:lstStyle/>
          <a:p>
            <a:r>
              <a:rPr lang="en-US" sz="2200" dirty="0" smtClean="0"/>
              <a:t>Test Coverage: Class 5 </a:t>
            </a:r>
            <a:r>
              <a:rPr lang="en-US" sz="2200" dirty="0"/>
              <a:t>Invalid </a:t>
            </a:r>
            <a:r>
              <a:rPr lang="en-US" sz="2200" dirty="0" smtClean="0"/>
              <a:t>Object-ID value</a:t>
            </a:r>
            <a:endParaRPr lang="en-US" sz="2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954220"/>
              </p:ext>
            </p:extLst>
          </p:nvPr>
        </p:nvGraphicFramePr>
        <p:xfrm>
          <a:off x="523049" y="969900"/>
          <a:ext cx="8229600" cy="11125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75267"/>
                <a:gridCol w="1656644"/>
                <a:gridCol w="3307798"/>
                <a:gridCol w="21898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r>
                        <a:rPr lang="en-US" baseline="0" dirty="0" smtClean="0"/>
                        <a:t>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Basis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Test 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Bad Object-ID (&lt; 0)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Bad Object-ID (&gt;</a:t>
                      </a:r>
                      <a:r>
                        <a:rPr lang="en-US" baseline="0" dirty="0" smtClean="0"/>
                        <a:t> 65535</a:t>
                      </a:r>
                      <a:r>
                        <a:rPr lang="en-US" dirty="0" smtClean="0"/>
                        <a:t>)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6"/>
            <a:ext cx="8229600" cy="412103"/>
          </a:xfrm>
        </p:spPr>
        <p:txBody>
          <a:bodyPr>
            <a:noAutofit/>
          </a:bodyPr>
          <a:lstStyle/>
          <a:p>
            <a:r>
              <a:rPr lang="en-US" sz="2200" dirty="0" smtClean="0"/>
              <a:t>Test Coverage: Class-6 Single </a:t>
            </a:r>
            <a:r>
              <a:rPr lang="en-US" sz="2200" dirty="0"/>
              <a:t>Invalid Tag-ID[0]..[9] character field </a:t>
            </a:r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036315"/>
              </p:ext>
            </p:extLst>
          </p:nvPr>
        </p:nvGraphicFramePr>
        <p:xfrm>
          <a:off x="523049" y="969900"/>
          <a:ext cx="8229600" cy="40792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75267"/>
                <a:gridCol w="1656644"/>
                <a:gridCol w="3329821"/>
                <a:gridCol w="21678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r>
                        <a:rPr lang="en-US" baseline="0" dirty="0" smtClean="0"/>
                        <a:t>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Basis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Test 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Database-ID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Invalid </a:t>
                      </a:r>
                      <a:r>
                        <a:rPr lang="en-US" baseline="0" dirty="0" smtClean="0"/>
                        <a:t>Database-ID[0] ONLY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Invalid </a:t>
                      </a:r>
                      <a:r>
                        <a:rPr lang="en-US" baseline="0" dirty="0" smtClean="0"/>
                        <a:t>Owner-ID[0] ONLY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Invalid </a:t>
                      </a:r>
                      <a:r>
                        <a:rPr lang="en-US" baseline="0" dirty="0" smtClean="0"/>
                        <a:t>Owner-ID[1] ONLY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Invalid </a:t>
                      </a:r>
                      <a:r>
                        <a:rPr lang="en-US" baseline="0" dirty="0" smtClean="0"/>
                        <a:t>Program-ID[0] ONLY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Invalid </a:t>
                      </a:r>
                      <a:r>
                        <a:rPr lang="en-US" baseline="0" dirty="0" smtClean="0"/>
                        <a:t>Program-ID[1] ONLY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Serial-ID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Invalid </a:t>
                      </a:r>
                      <a:r>
                        <a:rPr lang="en-US" baseline="0" dirty="0" smtClean="0"/>
                        <a:t>Serial-ID[0] ONLY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Serial-ID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Invalid </a:t>
                      </a:r>
                      <a:r>
                        <a:rPr lang="en-US" baseline="0" dirty="0" smtClean="0"/>
                        <a:t>Serial-ID[1] ONLY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Serial-ID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Invalid </a:t>
                      </a:r>
                      <a:r>
                        <a:rPr lang="en-US" baseline="0" dirty="0" smtClean="0"/>
                        <a:t>Serial-ID[2] ONLY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Serial-ID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Invalid </a:t>
                      </a:r>
                      <a:r>
                        <a:rPr lang="en-US" baseline="0" dirty="0" smtClean="0"/>
                        <a:t>Serial-ID[3] ONLY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Serial-ID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Invalid </a:t>
                      </a:r>
                      <a:r>
                        <a:rPr lang="en-US" baseline="0" dirty="0" smtClean="0"/>
                        <a:t>Serial-ID[4] ONLY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794" y="5370459"/>
            <a:ext cx="5715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7"/>
            <a:ext cx="8229600" cy="1472950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/>
              <a:t>Test Coverage: Class-7 </a:t>
            </a:r>
            <a:r>
              <a:rPr lang="en-US" sz="2200" dirty="0"/>
              <a:t>Randomly generated Invalid and Valid characters for {Database-ID, Owner-ID, Program-ID, Serial-ID} from entire ECMA-113 character set for a Chi-square statistically based result for sample size </a:t>
            </a:r>
            <a:r>
              <a:rPr lang="en-US" sz="2200" i="1" dirty="0"/>
              <a:t>N</a:t>
            </a:r>
            <a:r>
              <a:rPr lang="en-US" sz="2200" i="1" dirty="0" smtClean="0"/>
              <a:t>.</a:t>
            </a:r>
            <a:endParaRPr lang="en-US" sz="2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382178"/>
              </p:ext>
            </p:extLst>
          </p:nvPr>
        </p:nvGraphicFramePr>
        <p:xfrm>
          <a:off x="432738" y="2161380"/>
          <a:ext cx="8229600" cy="2473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75267"/>
                <a:gridCol w="1073385"/>
                <a:gridCol w="3922641"/>
                <a:gridCol w="21583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Input</a:t>
                      </a:r>
                      <a:r>
                        <a:rPr lang="en-US" baseline="0" dirty="0" smtClean="0"/>
                        <a:t> Fields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Basis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Test 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Test-35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Randomly generate both Valid and Invalid cases { (Database-ID,</a:t>
                      </a:r>
                      <a:r>
                        <a:rPr lang="en-US" baseline="0" dirty="0" smtClean="0"/>
                        <a:t> Owner-ID, Program-ID, Serial-ID), (Object-ID) } for large N, so that the FAIL rate is statistically based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PASS</a:t>
                      </a:r>
                      <a:r>
                        <a:rPr lang="en-US" baseline="0" dirty="0" smtClean="0"/>
                        <a:t> / FAIL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432738" y="1541537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86297" y="5757333"/>
            <a:ext cx="468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ECMA-113 character set: 65 of 256 (25.39%)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012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01133" y="694267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3543" y="56402"/>
            <a:ext cx="2921969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RFID Tag-Encoding Red Book </a:t>
            </a:r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(</a:t>
            </a:r>
            <a:r>
              <a:rPr lang="en-US" b="1" dirty="0">
                <a:solidFill>
                  <a:srgbClr val="FFFFFF"/>
                </a:solidFill>
              </a:rPr>
              <a:t>CCSDS 881.1-R-1) </a:t>
            </a:r>
            <a:r>
              <a:rPr lang="en-US" b="1" dirty="0" smtClean="0">
                <a:solidFill>
                  <a:srgbClr val="FFFFFF"/>
                </a:solidFill>
              </a:rPr>
              <a:t>activities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3496"/>
            <a:ext cx="6400800" cy="1752600"/>
          </a:xfrm>
        </p:spPr>
        <p:txBody>
          <a:bodyPr/>
          <a:lstStyle/>
          <a:p>
            <a:r>
              <a:rPr lang="en-US" dirty="0" smtClean="0"/>
              <a:t>Object-ID space design:</a:t>
            </a:r>
          </a:p>
          <a:p>
            <a:r>
              <a:rPr lang="en-US" dirty="0" smtClean="0"/>
              <a:t>RFID Tag-ID Interoperability Testing (Yellow Book)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26" y="999061"/>
            <a:ext cx="577570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RFID Tag-Encoding Red Book (CCSDS 881.1-R-1) </a:t>
            </a:r>
            <a:r>
              <a:rPr lang="en-US" b="1" dirty="0" smtClean="0">
                <a:solidFill>
                  <a:srgbClr val="FFFFFF"/>
                </a:solidFill>
              </a:rPr>
              <a:t>activities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6271" y="107984"/>
            <a:ext cx="621200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RFID Tag Object-ID space design considerations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4124" y="934525"/>
            <a:ext cx="82211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Design the RFID Object-ID space to support ISS and future Exploration activities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Support current ISS inventory schemas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ot “golden” solution; provide transition pathway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Ensure ample room for anticipated increase in number of inventory items tracked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Design the space in a flexible, easy to evolve manner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Initial high-level inventory categories based on O. de Weck’s work at MIT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1133" y="694267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267" y="2743834"/>
            <a:ext cx="4428067" cy="3373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0466" y="6142566"/>
            <a:ext cx="4839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Reference: Shull, </a:t>
            </a:r>
            <a:r>
              <a:rPr lang="en-US" sz="1000" dirty="0" err="1" smtClean="0"/>
              <a:t>Gralla</a:t>
            </a:r>
            <a:r>
              <a:rPr lang="en-US" sz="1000" dirty="0" smtClean="0"/>
              <a:t>, </a:t>
            </a:r>
            <a:r>
              <a:rPr lang="en-US" sz="1000" dirty="0" err="1" smtClean="0"/>
              <a:t>Siddiqi</a:t>
            </a:r>
            <a:r>
              <a:rPr lang="en-US" sz="1000" dirty="0" smtClean="0"/>
              <a:t>, de Weck, and </a:t>
            </a:r>
            <a:r>
              <a:rPr lang="en-US" sz="1000" dirty="0" err="1" smtClean="0"/>
              <a:t>Shishko</a:t>
            </a:r>
            <a:r>
              <a:rPr lang="en-US" sz="1000" dirty="0" smtClean="0"/>
              <a:t>, September 2006, AIAA 2006-7232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438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8600" y="119493"/>
            <a:ext cx="613506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NASA Flight Crew Systems </a:t>
            </a:r>
            <a:r>
              <a:rPr lang="en-US" sz="2400" b="1" dirty="0" smtClean="0">
                <a:solidFill>
                  <a:srgbClr val="FF0000"/>
                </a:solidFill>
              </a:rPr>
              <a:t>Hardware</a:t>
            </a:r>
            <a:r>
              <a:rPr lang="en-US" sz="2400" b="1" dirty="0" smtClean="0"/>
              <a:t> Database</a:t>
            </a:r>
            <a:endParaRPr lang="en-US" sz="24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1133" y="694267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133" y="990600"/>
            <a:ext cx="242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Top-level categories: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358900" y="16171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Housekeeping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21312" y="16171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Exercise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03234" y="16171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Portable Illumination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5646" y="16171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Tools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58900" y="25315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PERS: Payload Equip Restraint System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21312" y="25315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Stowage &amp; Racks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21312" y="43603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EC Crew Provisions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65646" y="25315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OC Catalogue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58900" y="34459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Third Party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21312" y="34459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Non Flight Control System (FCS)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03234" y="34459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Non-FCS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ATCS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65646" y="34459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ECLSS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58900" y="43603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Habitability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03234" y="43603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Shuttle H/W on ISS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85156" y="43603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Shuttle only FCS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03234" y="2531535"/>
            <a:ext cx="1380066" cy="5926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R&amp;MA: Restraints &amp; Mobility Aids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86" y="9422"/>
            <a:ext cx="684604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NASA Flight Crew Systems (FCS) </a:t>
            </a:r>
            <a:r>
              <a:rPr lang="en-US" sz="2400" b="1" dirty="0" smtClean="0">
                <a:solidFill>
                  <a:srgbClr val="FF0000"/>
                </a:solidFill>
              </a:rPr>
              <a:t>Hardware</a:t>
            </a:r>
            <a:r>
              <a:rPr lang="en-US" sz="2400" b="1" dirty="0" smtClean="0"/>
              <a:t> Database</a:t>
            </a:r>
            <a:endParaRPr lang="en-US" sz="24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1133" y="533394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684504"/>
              </p:ext>
            </p:extLst>
          </p:nvPr>
        </p:nvGraphicFramePr>
        <p:xfrm>
          <a:off x="1667931" y="626536"/>
          <a:ext cx="5664203" cy="587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311"/>
                <a:gridCol w="1238492"/>
                <a:gridCol w="1397000"/>
                <a:gridCol w="1295400"/>
              </a:tblGrid>
              <a:tr h="3152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FCS Category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Owner(s)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</a:t>
                      </a:r>
                      <a:r>
                        <a:rPr lang="en-US" sz="1400" baseline="0" dirty="0" smtClean="0"/>
                        <a:t> of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sub-categories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</a:t>
                      </a:r>
                    </a:p>
                    <a:p>
                      <a:pPr algn="ctr"/>
                      <a:r>
                        <a:rPr lang="en-US" sz="1400" dirty="0" smtClean="0"/>
                        <a:t>object</a:t>
                      </a:r>
                      <a:r>
                        <a:rPr lang="en-US" sz="1400" baseline="0" dirty="0" smtClean="0"/>
                        <a:t> classes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Housekeeping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EC7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Exercise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EC7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Portable Illumination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EC7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Tools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EC6, EC7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659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EC6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Stowage and Racks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EC6, EC7, OZ3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89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R&amp;MA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EC6, EC7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</a:t>
                      </a: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 Catalogue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382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Third Party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 FCS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Non-FCS</a:t>
                      </a:r>
                      <a:r>
                        <a:rPr lang="en-US" sz="1400" baseline="0" dirty="0" smtClean="0"/>
                        <a:t> ATCS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ECLSS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34</a:t>
                      </a:r>
                      <a:endParaRPr lang="en-US" sz="140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Habitability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EC3, EC6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708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EC Crew Provisions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EC7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905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Shuttle H/W on ISS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341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Shuttle only - FCS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3368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5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Straight Connector 143"/>
          <p:cNvCxnSpPr/>
          <p:nvPr/>
        </p:nvCxnSpPr>
        <p:spPr>
          <a:xfrm>
            <a:off x="5306658" y="1724188"/>
            <a:ext cx="0" cy="3999667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4157293" y="1689934"/>
            <a:ext cx="0" cy="4037130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609603" y="1712447"/>
            <a:ext cx="0" cy="4044111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07579" y="1722457"/>
            <a:ext cx="0" cy="4037130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2349615" y="1674398"/>
            <a:ext cx="1" cy="4064034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334118" y="2904094"/>
            <a:ext cx="8426655" cy="1463079"/>
          </a:xfrm>
          <a:prstGeom prst="rect">
            <a:avLst/>
          </a:prstGeom>
          <a:solidFill>
            <a:srgbClr val="3366FF">
              <a:alpha val="18000"/>
            </a:srgbClr>
          </a:solidFill>
          <a:ln>
            <a:solidFill>
              <a:srgbClr val="008000">
                <a:alpha val="3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311232" y="4700332"/>
            <a:ext cx="8442077" cy="1021791"/>
          </a:xfrm>
          <a:prstGeom prst="rect">
            <a:avLst/>
          </a:prstGeom>
          <a:solidFill>
            <a:srgbClr val="3366FF">
              <a:alpha val="18000"/>
            </a:srgbClr>
          </a:solidFill>
          <a:ln>
            <a:solidFill>
              <a:srgbClr val="008000">
                <a:alpha val="3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307133" y="5717695"/>
            <a:ext cx="8446176" cy="36273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544183" y="1743644"/>
            <a:ext cx="0" cy="3974051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930140" y="1722457"/>
            <a:ext cx="0" cy="3999667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690027" y="1722457"/>
            <a:ext cx="0" cy="4031511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206339" y="1740896"/>
            <a:ext cx="4099" cy="3966286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590616" y="1709857"/>
            <a:ext cx="0" cy="4012267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7986298" y="1730276"/>
            <a:ext cx="765" cy="4023692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071713" y="1638925"/>
            <a:ext cx="4710" cy="4083199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29"/>
          <p:cNvSpPr txBox="1">
            <a:spLocks noChangeArrowheads="1"/>
          </p:cNvSpPr>
          <p:nvPr/>
        </p:nvSpPr>
        <p:spPr bwMode="auto">
          <a:xfrm>
            <a:off x="8092521" y="3423802"/>
            <a:ext cx="12043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00" b="1" i="1" dirty="0" smtClean="0">
                <a:latin typeface="Calibri" pitchFamily="34" charset="0"/>
              </a:rPr>
              <a:t>CMC Approval</a:t>
            </a:r>
          </a:p>
          <a:p>
            <a:pPr algn="ctr"/>
            <a:r>
              <a:rPr lang="en-US" altLang="ja-JP" sz="1000" b="1" dirty="0" smtClean="0">
                <a:solidFill>
                  <a:schemeClr val="hlink"/>
                </a:solidFill>
                <a:latin typeface="Calibri" pitchFamily="34" charset="0"/>
              </a:rPr>
              <a:t>(Fall 2017)</a:t>
            </a:r>
            <a:endParaRPr lang="en-US" altLang="ja-JP" sz="10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2992715" y="1716838"/>
            <a:ext cx="0" cy="4037130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388233" y="1730276"/>
            <a:ext cx="0" cy="4023692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453726" y="1724188"/>
            <a:ext cx="0" cy="3997936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987643" y="134467"/>
            <a:ext cx="72569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RFID Tag-</a:t>
            </a:r>
            <a:r>
              <a:rPr lang="en-US" sz="2400" b="1" dirty="0" smtClean="0"/>
              <a:t>Encoding: Interoperability Test Plan Schedule</a:t>
            </a:r>
            <a:endParaRPr lang="en-US" sz="2400" b="1" dirty="0"/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601133" y="694267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489001" y="1728702"/>
            <a:ext cx="0" cy="4037130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860609" y="1730276"/>
            <a:ext cx="0" cy="3728572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252518" y="1709857"/>
            <a:ext cx="0" cy="4044111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324808" y="1360654"/>
            <a:ext cx="773361" cy="349123"/>
          </a:xfrm>
          <a:prstGeom prst="rect">
            <a:avLst/>
          </a:prstGeom>
          <a:solidFill>
            <a:srgbClr val="CC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 smtClean="0"/>
              <a:t>Aug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2016</a:t>
            </a:r>
            <a:endParaRPr kumimoji="0" lang="en-US" sz="1200" b="1" dirty="0"/>
          </a:p>
        </p:txBody>
      </p:sp>
      <p:cxnSp>
        <p:nvCxnSpPr>
          <p:cNvPr id="157" name="Straight Connector 156"/>
          <p:cNvCxnSpPr/>
          <p:nvPr/>
        </p:nvCxnSpPr>
        <p:spPr>
          <a:xfrm flipH="1">
            <a:off x="1078781" y="1709777"/>
            <a:ext cx="8467" cy="4037130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29"/>
          <p:cNvSpPr txBox="1">
            <a:spLocks noChangeArrowheads="1"/>
          </p:cNvSpPr>
          <p:nvPr/>
        </p:nvSpPr>
        <p:spPr bwMode="auto">
          <a:xfrm>
            <a:off x="1685218" y="3548180"/>
            <a:ext cx="1367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00" b="1" dirty="0" smtClean="0">
                <a:latin typeface="Calibri" pitchFamily="34" charset="0"/>
              </a:rPr>
              <a:t>Draft:  </a:t>
            </a:r>
            <a:r>
              <a:rPr lang="en-US" altLang="ja-JP" sz="1000" b="1" dirty="0" smtClean="0">
                <a:solidFill>
                  <a:srgbClr val="0000FF"/>
                </a:solidFill>
                <a:latin typeface="Calibri" pitchFamily="34" charset="0"/>
              </a:rPr>
              <a:t>30-Nov-2016</a:t>
            </a:r>
          </a:p>
          <a:p>
            <a:pPr algn="ctr"/>
            <a:r>
              <a:rPr lang="en-US" altLang="ja-JP" sz="1000" b="1" dirty="0">
                <a:latin typeface="Calibri" pitchFamily="34" charset="0"/>
              </a:rPr>
              <a:t> </a:t>
            </a:r>
            <a:r>
              <a:rPr lang="en-US" altLang="ja-JP" sz="1000" b="1" dirty="0" smtClean="0">
                <a:latin typeface="Calibri" pitchFamily="34" charset="0"/>
              </a:rPr>
              <a:t>Final:  </a:t>
            </a:r>
            <a:r>
              <a:rPr lang="en-US" altLang="ja-JP" sz="1000" b="1" dirty="0" smtClean="0">
                <a:solidFill>
                  <a:srgbClr val="0000FF"/>
                </a:solidFill>
                <a:latin typeface="Calibri" pitchFamily="34" charset="0"/>
              </a:rPr>
              <a:t>15-Dec-2016</a:t>
            </a:r>
            <a:endParaRPr lang="en-US" altLang="ja-JP" sz="1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4" name="TextBox 29"/>
          <p:cNvSpPr txBox="1">
            <a:spLocks noChangeArrowheads="1"/>
          </p:cNvSpPr>
          <p:nvPr/>
        </p:nvSpPr>
        <p:spPr bwMode="auto">
          <a:xfrm>
            <a:off x="1469212" y="5919912"/>
            <a:ext cx="3438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Calibri" pitchFamily="34" charset="0"/>
              </a:rPr>
              <a:t>Published deliverable date to SOIS Chair and the CESG</a:t>
            </a:r>
            <a:endParaRPr lang="en-US" altLang="ja-JP" sz="10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85" name="Diamond 84"/>
          <p:cNvSpPr>
            <a:spLocks noChangeArrowheads="1"/>
          </p:cNvSpPr>
          <p:nvPr/>
        </p:nvSpPr>
        <p:spPr bwMode="auto">
          <a:xfrm>
            <a:off x="1306173" y="6257528"/>
            <a:ext cx="163039" cy="197231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 smtClean="0">
                <a:solidFill>
                  <a:srgbClr val="FFFFFF"/>
                </a:solidFill>
                <a:latin typeface="Calibri" pitchFamily="34" charset="0"/>
                <a:ea typeface="ＭＳ Ｐゴシック" pitchFamily="33" charset="-128"/>
                <a:cs typeface="ＭＳ Ｐゴシック" pitchFamily="33" charset="-128"/>
              </a:rPr>
              <a:t> </a:t>
            </a:r>
            <a:endParaRPr kumimoji="0" lang="en-US" altLang="ja-JP" dirty="0">
              <a:solidFill>
                <a:srgbClr val="FFFFFF"/>
              </a:solidFill>
              <a:latin typeface="Calibri" pitchFamily="34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86" name="TextBox 29"/>
          <p:cNvSpPr txBox="1">
            <a:spLocks noChangeArrowheads="1"/>
          </p:cNvSpPr>
          <p:nvPr/>
        </p:nvSpPr>
        <p:spPr bwMode="auto">
          <a:xfrm>
            <a:off x="1479519" y="6217021"/>
            <a:ext cx="24262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Calibri" pitchFamily="34" charset="0"/>
              </a:rPr>
              <a:t>Wireless WG internal working milestone</a:t>
            </a:r>
            <a:endParaRPr lang="en-US" altLang="ja-JP" sz="10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880848" y="5946526"/>
            <a:ext cx="813421" cy="188695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700" b="1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526049" y="6266064"/>
            <a:ext cx="159662" cy="188695"/>
          </a:xfrm>
          <a:prstGeom prst="rect">
            <a:avLst/>
          </a:prstGeom>
          <a:solidFill>
            <a:srgbClr val="0080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700" b="1" dirty="0">
              <a:solidFill>
                <a:schemeClr val="tx1"/>
              </a:solidFill>
            </a:endParaRPr>
          </a:p>
        </p:txBody>
      </p:sp>
      <p:sp>
        <p:nvSpPr>
          <p:cNvPr id="94" name="TextBox 29"/>
          <p:cNvSpPr txBox="1">
            <a:spLocks noChangeArrowheads="1"/>
          </p:cNvSpPr>
          <p:nvPr/>
        </p:nvSpPr>
        <p:spPr bwMode="auto">
          <a:xfrm>
            <a:off x="5706228" y="5905264"/>
            <a:ext cx="173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Calibri" pitchFamily="34" charset="0"/>
              </a:rPr>
              <a:t>Wireless WG internal activity</a:t>
            </a:r>
            <a:endParaRPr lang="en-US" altLang="ja-JP" sz="10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03" name="TextBox 29"/>
          <p:cNvSpPr txBox="1">
            <a:spLocks noChangeArrowheads="1"/>
          </p:cNvSpPr>
          <p:nvPr/>
        </p:nvSpPr>
        <p:spPr bwMode="auto">
          <a:xfrm>
            <a:off x="5708814" y="6232127"/>
            <a:ext cx="173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Calibri" pitchFamily="34" charset="0"/>
              </a:rPr>
              <a:t>CCSDS Biannual Meeting</a:t>
            </a:r>
            <a:endParaRPr lang="en-US" altLang="ja-JP" sz="10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04" name="TextBox 29"/>
          <p:cNvSpPr txBox="1">
            <a:spLocks noChangeArrowheads="1"/>
          </p:cNvSpPr>
          <p:nvPr/>
        </p:nvSpPr>
        <p:spPr bwMode="auto">
          <a:xfrm>
            <a:off x="1791305" y="2517582"/>
            <a:ext cx="643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00" b="1" i="1" dirty="0" smtClean="0">
                <a:latin typeface="Calibri" pitchFamily="34" charset="0"/>
              </a:rPr>
              <a:t>Current Date </a:t>
            </a:r>
            <a:r>
              <a:rPr lang="en-US" altLang="ja-JP" sz="1000" b="1" i="1" dirty="0" smtClean="0">
                <a:latin typeface="Calibri" pitchFamily="34" charset="0"/>
                <a:sym typeface="Wingdings"/>
              </a:rPr>
              <a:t></a:t>
            </a:r>
            <a:endParaRPr lang="en-US" altLang="ja-JP" sz="1000" b="1" i="1" dirty="0">
              <a:solidFill>
                <a:schemeClr val="hlink"/>
              </a:solidFill>
              <a:latin typeface="Calibri" pitchFamily="34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311232" y="1689934"/>
            <a:ext cx="13576" cy="4064034"/>
          </a:xfrm>
          <a:prstGeom prst="line">
            <a:avLst/>
          </a:prstGeom>
          <a:ln w="12700" cmpd="sng">
            <a:solidFill>
              <a:srgbClr val="00009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753310" y="1700236"/>
            <a:ext cx="0" cy="4023619"/>
          </a:xfrm>
          <a:prstGeom prst="line">
            <a:avLst/>
          </a:prstGeom>
          <a:ln w="12700" cmpd="sng">
            <a:solidFill>
              <a:srgbClr val="00009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Diamond 106"/>
          <p:cNvSpPr>
            <a:spLocks noChangeArrowheads="1"/>
          </p:cNvSpPr>
          <p:nvPr/>
        </p:nvSpPr>
        <p:spPr bwMode="auto">
          <a:xfrm>
            <a:off x="1303697" y="5963391"/>
            <a:ext cx="163039" cy="197231"/>
          </a:xfrm>
          <a:prstGeom prst="diamond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 smtClean="0">
                <a:solidFill>
                  <a:srgbClr val="FFFFFF"/>
                </a:solidFill>
                <a:latin typeface="Calibri" pitchFamily="34" charset="0"/>
                <a:ea typeface="ＭＳ Ｐゴシック" pitchFamily="33" charset="-128"/>
                <a:cs typeface="ＭＳ Ｐゴシック" pitchFamily="33" charset="-128"/>
              </a:rPr>
              <a:t> </a:t>
            </a:r>
            <a:endParaRPr kumimoji="0" lang="en-US" altLang="ja-JP" dirty="0">
              <a:solidFill>
                <a:srgbClr val="FFFFFF"/>
              </a:solidFill>
              <a:latin typeface="Calibri" pitchFamily="34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08" name="Diamond 107"/>
          <p:cNvSpPr>
            <a:spLocks noChangeArrowheads="1"/>
          </p:cNvSpPr>
          <p:nvPr/>
        </p:nvSpPr>
        <p:spPr bwMode="auto">
          <a:xfrm>
            <a:off x="8567432" y="3196552"/>
            <a:ext cx="163039" cy="197231"/>
          </a:xfrm>
          <a:prstGeom prst="diamond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 smtClean="0">
                <a:solidFill>
                  <a:srgbClr val="FFFFFF"/>
                </a:solidFill>
                <a:latin typeface="Calibri" pitchFamily="34" charset="0"/>
                <a:ea typeface="ＭＳ Ｐゴシック" pitchFamily="33" charset="-128"/>
                <a:cs typeface="ＭＳ Ｐゴシック" pitchFamily="33" charset="-128"/>
              </a:rPr>
              <a:t> </a:t>
            </a:r>
            <a:endParaRPr kumimoji="0" lang="en-US" altLang="ja-JP" dirty="0">
              <a:solidFill>
                <a:srgbClr val="FFFFFF"/>
              </a:solidFill>
              <a:latin typeface="Calibri" pitchFamily="34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614237" y="4700331"/>
            <a:ext cx="2316483" cy="390613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RFID Tag Object-ID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space design</a:t>
            </a:r>
            <a:endParaRPr kumimoji="0" lang="en-US" sz="1000" b="1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302346" y="4700332"/>
            <a:ext cx="2267825" cy="399189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SANA Registry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Creation (Kevin/NASA)</a:t>
            </a:r>
            <a:endParaRPr kumimoji="0" lang="en-US" sz="1000" b="1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296055" y="1795442"/>
            <a:ext cx="127005" cy="188695"/>
          </a:xfrm>
          <a:prstGeom prst="rect">
            <a:avLst/>
          </a:prstGeom>
          <a:solidFill>
            <a:srgbClr val="0080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700" b="1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57293" y="3136306"/>
            <a:ext cx="1149365" cy="396798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/>
            <a:r>
              <a:rPr kumimoji="0" lang="en-US" sz="1000" b="1" dirty="0" smtClean="0">
                <a:solidFill>
                  <a:srgbClr val="000000"/>
                </a:solidFill>
              </a:rPr>
              <a:t>Prototype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software</a:t>
            </a:r>
            <a:endParaRPr kumimoji="0" lang="en-US" sz="1000" b="1" dirty="0" smtClean="0">
              <a:solidFill>
                <a:srgbClr val="000000"/>
              </a:solidFill>
            </a:endParaRPr>
          </a:p>
        </p:txBody>
      </p:sp>
      <p:sp>
        <p:nvSpPr>
          <p:cNvPr id="114" name="Diamond 113"/>
          <p:cNvSpPr>
            <a:spLocks noChangeArrowheads="1"/>
          </p:cNvSpPr>
          <p:nvPr/>
        </p:nvSpPr>
        <p:spPr bwMode="auto">
          <a:xfrm>
            <a:off x="4072954" y="3230467"/>
            <a:ext cx="163039" cy="197231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 smtClean="0">
                <a:solidFill>
                  <a:srgbClr val="FFFFFF"/>
                </a:solidFill>
                <a:latin typeface="Calibri" pitchFamily="34" charset="0"/>
                <a:ea typeface="ＭＳ Ｐゴシック" pitchFamily="33" charset="-128"/>
                <a:cs typeface="ＭＳ Ｐゴシック" pitchFamily="33" charset="-128"/>
              </a:rPr>
              <a:t> </a:t>
            </a:r>
            <a:endParaRPr kumimoji="0" lang="en-US" altLang="ja-JP" dirty="0">
              <a:solidFill>
                <a:srgbClr val="FFFFFF"/>
              </a:solidFill>
              <a:latin typeface="Calibri" pitchFamily="34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493314" y="3088990"/>
            <a:ext cx="2290893" cy="474592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/>
            <a:r>
              <a:rPr kumimoji="0" lang="en-US" sz="1000" b="1" dirty="0" smtClean="0">
                <a:solidFill>
                  <a:srgbClr val="000000"/>
                </a:solidFill>
              </a:rPr>
              <a:t>Test Plan Development;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Yellow Book composition:</a:t>
            </a:r>
          </a:p>
          <a:p>
            <a:pPr algn="ctr"/>
            <a:r>
              <a:rPr kumimoji="0" lang="en-US" sz="1000" b="1" dirty="0" smtClean="0">
                <a:solidFill>
                  <a:srgbClr val="FF0000"/>
                </a:solidFill>
              </a:rPr>
              <a:t>Overview, Procedures, PICS</a:t>
            </a:r>
            <a:endParaRPr kumimoji="0" lang="en-US" sz="1000" b="1" dirty="0">
              <a:solidFill>
                <a:srgbClr val="FF0000"/>
              </a:solidFill>
            </a:endParaRPr>
          </a:p>
        </p:txBody>
      </p:sp>
      <p:sp>
        <p:nvSpPr>
          <p:cNvPr id="116" name="Diamond 115"/>
          <p:cNvSpPr>
            <a:spLocks noChangeArrowheads="1"/>
          </p:cNvSpPr>
          <p:nvPr/>
        </p:nvSpPr>
        <p:spPr bwMode="auto">
          <a:xfrm>
            <a:off x="3702687" y="3231499"/>
            <a:ext cx="163039" cy="197231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 smtClean="0">
                <a:solidFill>
                  <a:srgbClr val="FFFFFF"/>
                </a:solidFill>
                <a:latin typeface="Calibri" pitchFamily="34" charset="0"/>
                <a:ea typeface="ＭＳ Ｐゴシック" pitchFamily="33" charset="-128"/>
                <a:cs typeface="ＭＳ Ｐゴシック" pitchFamily="33" charset="-128"/>
              </a:rPr>
              <a:t> </a:t>
            </a:r>
            <a:endParaRPr kumimoji="0" lang="en-US" altLang="ja-JP" dirty="0">
              <a:solidFill>
                <a:srgbClr val="FFFFFF"/>
              </a:solidFill>
              <a:latin typeface="Calibri" pitchFamily="34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309671" y="3136306"/>
            <a:ext cx="766752" cy="396798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/>
            <a:r>
              <a:rPr kumimoji="0" lang="en-US" sz="1000" b="1" dirty="0" smtClean="0">
                <a:solidFill>
                  <a:srgbClr val="000000"/>
                </a:solidFill>
              </a:rPr>
              <a:t>FSA/NASA </a:t>
            </a:r>
          </a:p>
          <a:p>
            <a:pPr algn="ctr"/>
            <a:r>
              <a:rPr kumimoji="0" lang="en-US" sz="1000" b="1" dirty="0" smtClean="0">
                <a:solidFill>
                  <a:srgbClr val="000000"/>
                </a:solidFill>
              </a:rPr>
              <a:t>Interop Testing</a:t>
            </a:r>
            <a:endParaRPr kumimoji="0" lang="en-US" sz="1000" b="1" dirty="0">
              <a:solidFill>
                <a:srgbClr val="000000"/>
              </a:solidFill>
            </a:endParaRPr>
          </a:p>
        </p:txBody>
      </p:sp>
      <p:sp>
        <p:nvSpPr>
          <p:cNvPr id="122" name="TextBox 29"/>
          <p:cNvSpPr txBox="1">
            <a:spLocks noChangeArrowheads="1"/>
          </p:cNvSpPr>
          <p:nvPr/>
        </p:nvSpPr>
        <p:spPr bwMode="auto">
          <a:xfrm>
            <a:off x="4224532" y="3540133"/>
            <a:ext cx="997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rgbClr val="0000FF"/>
                </a:solidFill>
                <a:latin typeface="Calibri" pitchFamily="34" charset="0"/>
              </a:rPr>
              <a:t>01-Jan-2017 </a:t>
            </a:r>
            <a:r>
              <a:rPr lang="en-US" altLang="ja-JP" sz="900" b="1" dirty="0" smtClean="0">
                <a:solidFill>
                  <a:srgbClr val="0000FF"/>
                </a:solidFill>
                <a:latin typeface="Calibri" pitchFamily="34" charset="0"/>
                <a:sym typeface="Wingdings"/>
              </a:rPr>
              <a:t> 15-Feb-2017</a:t>
            </a:r>
            <a:endParaRPr lang="en-US" altLang="ja-JP" sz="9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4" name="TextBox 29"/>
          <p:cNvSpPr txBox="1">
            <a:spLocks noChangeArrowheads="1"/>
          </p:cNvSpPr>
          <p:nvPr/>
        </p:nvSpPr>
        <p:spPr bwMode="auto">
          <a:xfrm>
            <a:off x="3036432" y="5073552"/>
            <a:ext cx="1367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00" b="1" dirty="0" smtClean="0">
                <a:latin typeface="Calibri" pitchFamily="34" charset="0"/>
              </a:rPr>
              <a:t>Draft:  </a:t>
            </a:r>
            <a:r>
              <a:rPr lang="en-US" altLang="ja-JP" sz="1000" b="1" dirty="0" smtClean="0">
                <a:solidFill>
                  <a:srgbClr val="0000FF"/>
                </a:solidFill>
                <a:latin typeface="Calibri" pitchFamily="34" charset="0"/>
              </a:rPr>
              <a:t>01-Jan-2017</a:t>
            </a:r>
          </a:p>
          <a:p>
            <a:pPr algn="ctr"/>
            <a:r>
              <a:rPr lang="en-US" altLang="ja-JP" sz="1000" b="1" dirty="0">
                <a:latin typeface="Calibri" pitchFamily="34" charset="0"/>
              </a:rPr>
              <a:t> </a:t>
            </a:r>
            <a:r>
              <a:rPr lang="en-US" altLang="ja-JP" sz="1000" b="1" dirty="0" smtClean="0">
                <a:latin typeface="Calibri" pitchFamily="34" charset="0"/>
              </a:rPr>
              <a:t>Final:  </a:t>
            </a:r>
            <a:r>
              <a:rPr lang="en-US" altLang="ja-JP" sz="1000" b="1" dirty="0" smtClean="0">
                <a:solidFill>
                  <a:srgbClr val="0000FF"/>
                </a:solidFill>
                <a:latin typeface="Calibri" pitchFamily="34" charset="0"/>
              </a:rPr>
              <a:t>01-Feb-2017</a:t>
            </a:r>
            <a:endParaRPr lang="en-US" altLang="ja-JP" sz="1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5" name="TextBox 29"/>
          <p:cNvSpPr txBox="1">
            <a:spLocks noChangeArrowheads="1"/>
          </p:cNvSpPr>
          <p:nvPr/>
        </p:nvSpPr>
        <p:spPr bwMode="auto">
          <a:xfrm>
            <a:off x="6130758" y="5090944"/>
            <a:ext cx="1367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00" b="1" dirty="0" smtClean="0">
                <a:latin typeface="Calibri" pitchFamily="34" charset="0"/>
              </a:rPr>
              <a:t>Draft:  </a:t>
            </a:r>
            <a:r>
              <a:rPr lang="en-US" altLang="ja-JP" sz="1000" b="1" dirty="0" smtClean="0">
                <a:solidFill>
                  <a:srgbClr val="0000FF"/>
                </a:solidFill>
                <a:latin typeface="Calibri" pitchFamily="34" charset="0"/>
              </a:rPr>
              <a:t>15-Mar-2017</a:t>
            </a:r>
          </a:p>
          <a:p>
            <a:pPr algn="ctr"/>
            <a:r>
              <a:rPr lang="en-US" altLang="ja-JP" sz="1000" b="1" dirty="0">
                <a:latin typeface="Calibri" pitchFamily="34" charset="0"/>
              </a:rPr>
              <a:t> </a:t>
            </a:r>
            <a:r>
              <a:rPr lang="en-US" altLang="ja-JP" sz="1000" b="1" dirty="0" smtClean="0">
                <a:latin typeface="Calibri" pitchFamily="34" charset="0"/>
              </a:rPr>
              <a:t>Final:  </a:t>
            </a:r>
            <a:r>
              <a:rPr lang="en-US" altLang="ja-JP" sz="1000" b="1" dirty="0" smtClean="0">
                <a:solidFill>
                  <a:srgbClr val="0000FF"/>
                </a:solidFill>
                <a:latin typeface="Calibri" pitchFamily="34" charset="0"/>
              </a:rPr>
              <a:t>15-May-2017</a:t>
            </a:r>
            <a:endParaRPr lang="en-US" altLang="ja-JP" sz="1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27052" y="4858639"/>
            <a:ext cx="1960333" cy="871834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000" b="1" dirty="0" smtClean="0">
                <a:solidFill>
                  <a:schemeClr val="bg1">
                    <a:lumMod val="65000"/>
                  </a:schemeClr>
                </a:solidFill>
              </a:rPr>
              <a:t>Participating Agencies: FSA, NASA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Points of Contact (FSA, NASA):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Yuriy Sheynin, FSA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Vladimir Fetisov, FSA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Ray Wagner, NASA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784207" y="1716838"/>
            <a:ext cx="0" cy="4037130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078408" y="3136306"/>
            <a:ext cx="773063" cy="396798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/>
            <a:r>
              <a:rPr kumimoji="0" lang="en-US" sz="1000" b="1" dirty="0" smtClean="0">
                <a:solidFill>
                  <a:srgbClr val="000000"/>
                </a:solidFill>
              </a:rPr>
              <a:t>Test</a:t>
            </a:r>
            <a:endParaRPr lang="en-US" sz="1000" b="1" dirty="0">
              <a:solidFill>
                <a:srgbClr val="000000"/>
              </a:solidFill>
            </a:endParaRPr>
          </a:p>
          <a:p>
            <a:pPr algn="ctr"/>
            <a:r>
              <a:rPr kumimoji="0" lang="en-US" sz="1000" b="1" dirty="0" smtClean="0">
                <a:solidFill>
                  <a:srgbClr val="000000"/>
                </a:solidFill>
              </a:rPr>
              <a:t>Report</a:t>
            </a:r>
            <a:endParaRPr kumimoji="0" lang="en-US" sz="1000" b="1" dirty="0">
              <a:solidFill>
                <a:srgbClr val="000000"/>
              </a:solidFill>
            </a:endParaRPr>
          </a:p>
        </p:txBody>
      </p:sp>
      <p:sp>
        <p:nvSpPr>
          <p:cNvPr id="80" name="Diamond 79"/>
          <p:cNvSpPr>
            <a:spLocks noChangeArrowheads="1"/>
          </p:cNvSpPr>
          <p:nvPr/>
        </p:nvSpPr>
        <p:spPr bwMode="auto">
          <a:xfrm>
            <a:off x="6769951" y="3231499"/>
            <a:ext cx="163039" cy="197231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 smtClean="0">
                <a:solidFill>
                  <a:srgbClr val="FFFFFF"/>
                </a:solidFill>
                <a:latin typeface="Calibri" pitchFamily="34" charset="0"/>
                <a:ea typeface="ＭＳ Ｐゴシック" pitchFamily="33" charset="-128"/>
                <a:cs typeface="ＭＳ Ｐゴシック" pitchFamily="33" charset="-128"/>
              </a:rPr>
              <a:t> </a:t>
            </a:r>
            <a:endParaRPr kumimoji="0" lang="en-US" altLang="ja-JP" dirty="0">
              <a:solidFill>
                <a:srgbClr val="FFFFFF"/>
              </a:solidFill>
              <a:latin typeface="Calibri" pitchFamily="34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82" name="TextBox 29"/>
          <p:cNvSpPr txBox="1">
            <a:spLocks noChangeArrowheads="1"/>
          </p:cNvSpPr>
          <p:nvPr/>
        </p:nvSpPr>
        <p:spPr bwMode="auto">
          <a:xfrm>
            <a:off x="5178992" y="3533698"/>
            <a:ext cx="1001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rgbClr val="0000FF"/>
                </a:solidFill>
                <a:latin typeface="Calibri" pitchFamily="34" charset="0"/>
              </a:rPr>
              <a:t>16-Feb-2017 </a:t>
            </a:r>
            <a:r>
              <a:rPr lang="en-US" altLang="ja-JP" sz="900" b="1" dirty="0" smtClean="0">
                <a:solidFill>
                  <a:srgbClr val="0000FF"/>
                </a:solidFill>
                <a:latin typeface="Calibri" pitchFamily="34" charset="0"/>
                <a:sym typeface="Wingdings"/>
              </a:rPr>
              <a:t> 15-Mar-2017</a:t>
            </a:r>
            <a:endParaRPr lang="en-US" altLang="ja-JP" sz="9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5" name="TextBox 29"/>
          <p:cNvSpPr txBox="1">
            <a:spLocks noChangeArrowheads="1"/>
          </p:cNvSpPr>
          <p:nvPr/>
        </p:nvSpPr>
        <p:spPr bwMode="auto">
          <a:xfrm>
            <a:off x="6011169" y="3525191"/>
            <a:ext cx="1001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rgbClr val="0000FF"/>
                </a:solidFill>
                <a:latin typeface="Calibri" pitchFamily="34" charset="0"/>
              </a:rPr>
              <a:t>16-Mar-2017 </a:t>
            </a:r>
            <a:r>
              <a:rPr lang="en-US" altLang="ja-JP" sz="900" b="1" dirty="0" smtClean="0">
                <a:solidFill>
                  <a:srgbClr val="0000FF"/>
                </a:solidFill>
                <a:latin typeface="Calibri" pitchFamily="34" charset="0"/>
                <a:sym typeface="Wingdings"/>
              </a:rPr>
              <a:t> 15-Apr-2017</a:t>
            </a:r>
            <a:endParaRPr lang="en-US" altLang="ja-JP" sz="9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87248" y="1360655"/>
            <a:ext cx="773361" cy="346126"/>
          </a:xfrm>
          <a:prstGeom prst="rect">
            <a:avLst/>
          </a:prstGeom>
          <a:solidFill>
            <a:srgbClr val="CC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 smtClean="0"/>
              <a:t>Sep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2016</a:t>
            </a:r>
            <a:endParaRPr kumimoji="0" lang="en-US" sz="1200" b="1" dirty="0"/>
          </a:p>
        </p:txBody>
      </p:sp>
      <p:sp>
        <p:nvSpPr>
          <p:cNvPr id="89" name="Rectangle 88"/>
          <p:cNvSpPr/>
          <p:nvPr/>
        </p:nvSpPr>
        <p:spPr>
          <a:xfrm>
            <a:off x="1855238" y="1357984"/>
            <a:ext cx="773361" cy="349123"/>
          </a:xfrm>
          <a:prstGeom prst="rect">
            <a:avLst/>
          </a:prstGeom>
          <a:solidFill>
            <a:srgbClr val="CC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 smtClean="0"/>
              <a:t>Oct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2016</a:t>
            </a:r>
            <a:endParaRPr kumimoji="0" lang="en-US" sz="1200" b="1" dirty="0"/>
          </a:p>
        </p:txBody>
      </p:sp>
      <p:sp>
        <p:nvSpPr>
          <p:cNvPr id="100" name="Rectangle 99"/>
          <p:cNvSpPr/>
          <p:nvPr/>
        </p:nvSpPr>
        <p:spPr>
          <a:xfrm>
            <a:off x="2617678" y="1357985"/>
            <a:ext cx="773361" cy="351792"/>
          </a:xfrm>
          <a:prstGeom prst="rect">
            <a:avLst/>
          </a:prstGeom>
          <a:solidFill>
            <a:srgbClr val="CC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 smtClean="0"/>
              <a:t>Nov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2016</a:t>
            </a:r>
            <a:endParaRPr kumimoji="0" lang="en-US" sz="1200" b="1" dirty="0"/>
          </a:p>
        </p:txBody>
      </p:sp>
      <p:sp>
        <p:nvSpPr>
          <p:cNvPr id="101" name="Rectangle 100"/>
          <p:cNvSpPr/>
          <p:nvPr/>
        </p:nvSpPr>
        <p:spPr>
          <a:xfrm>
            <a:off x="3394853" y="1357984"/>
            <a:ext cx="773361" cy="349123"/>
          </a:xfrm>
          <a:prstGeom prst="rect">
            <a:avLst/>
          </a:prstGeom>
          <a:solidFill>
            <a:srgbClr val="CC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 smtClean="0"/>
              <a:t>Dec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2016</a:t>
            </a:r>
            <a:endParaRPr kumimoji="0" lang="en-US" sz="1200" b="1" dirty="0"/>
          </a:p>
        </p:txBody>
      </p:sp>
      <p:sp>
        <p:nvSpPr>
          <p:cNvPr id="109" name="Rectangle 108"/>
          <p:cNvSpPr/>
          <p:nvPr/>
        </p:nvSpPr>
        <p:spPr>
          <a:xfrm>
            <a:off x="4157293" y="1357985"/>
            <a:ext cx="773361" cy="351792"/>
          </a:xfrm>
          <a:prstGeom prst="rect">
            <a:avLst/>
          </a:prstGeom>
          <a:solidFill>
            <a:srgbClr val="CC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 smtClean="0"/>
              <a:t>Jan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2017</a:t>
            </a:r>
            <a:endParaRPr kumimoji="0" lang="en-US" sz="1200" b="1" dirty="0"/>
          </a:p>
        </p:txBody>
      </p:sp>
      <p:sp>
        <p:nvSpPr>
          <p:cNvPr id="112" name="Rectangle 111"/>
          <p:cNvSpPr/>
          <p:nvPr/>
        </p:nvSpPr>
        <p:spPr>
          <a:xfrm>
            <a:off x="4925283" y="1355314"/>
            <a:ext cx="773361" cy="349123"/>
          </a:xfrm>
          <a:prstGeom prst="rect">
            <a:avLst/>
          </a:prstGeom>
          <a:solidFill>
            <a:srgbClr val="CC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 smtClean="0"/>
              <a:t>Feb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2017</a:t>
            </a:r>
            <a:endParaRPr kumimoji="0" lang="en-US" sz="1200" b="1" dirty="0"/>
          </a:p>
        </p:txBody>
      </p:sp>
      <p:sp>
        <p:nvSpPr>
          <p:cNvPr id="121" name="Rectangle 120"/>
          <p:cNvSpPr/>
          <p:nvPr/>
        </p:nvSpPr>
        <p:spPr>
          <a:xfrm>
            <a:off x="5687723" y="1355315"/>
            <a:ext cx="773361" cy="351792"/>
          </a:xfrm>
          <a:prstGeom prst="rect">
            <a:avLst/>
          </a:prstGeom>
          <a:solidFill>
            <a:srgbClr val="CC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 smtClean="0"/>
              <a:t>Mar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2017</a:t>
            </a:r>
            <a:endParaRPr kumimoji="0" lang="en-US" sz="1200" b="1" dirty="0"/>
          </a:p>
        </p:txBody>
      </p:sp>
      <p:sp>
        <p:nvSpPr>
          <p:cNvPr id="131" name="Rectangle 130"/>
          <p:cNvSpPr/>
          <p:nvPr/>
        </p:nvSpPr>
        <p:spPr>
          <a:xfrm>
            <a:off x="6453832" y="1355314"/>
            <a:ext cx="773361" cy="349123"/>
          </a:xfrm>
          <a:prstGeom prst="rect">
            <a:avLst/>
          </a:prstGeom>
          <a:solidFill>
            <a:srgbClr val="CC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 smtClean="0"/>
              <a:t>Apr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2017</a:t>
            </a:r>
            <a:endParaRPr kumimoji="0" lang="en-US" sz="1200" b="1" dirty="0"/>
          </a:p>
        </p:txBody>
      </p:sp>
      <p:sp>
        <p:nvSpPr>
          <p:cNvPr id="135" name="Rectangle 134"/>
          <p:cNvSpPr/>
          <p:nvPr/>
        </p:nvSpPr>
        <p:spPr>
          <a:xfrm>
            <a:off x="7216272" y="1355315"/>
            <a:ext cx="773361" cy="351792"/>
          </a:xfrm>
          <a:prstGeom prst="rect">
            <a:avLst/>
          </a:prstGeom>
          <a:solidFill>
            <a:srgbClr val="CC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 smtClean="0"/>
              <a:t>May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2017</a:t>
            </a:r>
            <a:endParaRPr kumimoji="0" lang="en-US" sz="1200" b="1" dirty="0"/>
          </a:p>
        </p:txBody>
      </p:sp>
      <p:sp>
        <p:nvSpPr>
          <p:cNvPr id="136" name="Rectangle 135"/>
          <p:cNvSpPr/>
          <p:nvPr/>
        </p:nvSpPr>
        <p:spPr>
          <a:xfrm>
            <a:off x="7984262" y="1352644"/>
            <a:ext cx="773361" cy="349123"/>
          </a:xfrm>
          <a:prstGeom prst="rect">
            <a:avLst/>
          </a:prstGeom>
          <a:solidFill>
            <a:srgbClr val="CC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 smtClean="0"/>
              <a:t>Jun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2017</a:t>
            </a:r>
            <a:endParaRPr kumimoji="0" lang="en-US" sz="1200" b="1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6828956" y="1727618"/>
            <a:ext cx="0" cy="3997936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8355346" y="1714740"/>
            <a:ext cx="765" cy="4023692"/>
          </a:xfrm>
          <a:prstGeom prst="line">
            <a:avLst/>
          </a:prstGeom>
          <a:ln w="3175" cmpd="sng">
            <a:solidFill>
              <a:schemeClr val="accent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29"/>
          <p:cNvSpPr txBox="1">
            <a:spLocks noChangeArrowheads="1"/>
          </p:cNvSpPr>
          <p:nvPr/>
        </p:nvSpPr>
        <p:spPr bwMode="auto">
          <a:xfrm>
            <a:off x="1674501" y="1973861"/>
            <a:ext cx="13007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00" b="1" dirty="0" smtClean="0">
                <a:latin typeface="Calibri" pitchFamily="34" charset="0"/>
              </a:rPr>
              <a:t>2016 Fall Meeting </a:t>
            </a:r>
          </a:p>
          <a:p>
            <a:pPr algn="ctr"/>
            <a:r>
              <a:rPr lang="en-US" altLang="ja-JP" sz="1000" b="1" dirty="0" smtClean="0">
                <a:latin typeface="Calibri" pitchFamily="34" charset="0"/>
              </a:rPr>
              <a:t>Rome, Italy (ASI)</a:t>
            </a:r>
          </a:p>
          <a:p>
            <a:pPr algn="ctr"/>
            <a:r>
              <a:rPr lang="en-US" altLang="ja-JP" sz="1000" b="1" dirty="0" smtClean="0">
                <a:solidFill>
                  <a:schemeClr val="hlink"/>
                </a:solidFill>
                <a:latin typeface="Calibri" pitchFamily="34" charset="0"/>
              </a:rPr>
              <a:t>17-21 Oct-2016</a:t>
            </a:r>
            <a:endParaRPr lang="en-US" altLang="ja-JP" sz="10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266256" y="1801348"/>
            <a:ext cx="127005" cy="188695"/>
          </a:xfrm>
          <a:prstGeom prst="rect">
            <a:avLst/>
          </a:prstGeom>
          <a:solidFill>
            <a:srgbClr val="0080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5" tIns="45717" rIns="91435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700" b="1" dirty="0">
              <a:solidFill>
                <a:schemeClr val="tx1"/>
              </a:solidFill>
            </a:endParaRPr>
          </a:p>
        </p:txBody>
      </p:sp>
      <p:sp>
        <p:nvSpPr>
          <p:cNvPr id="113" name="Diamond 112"/>
          <p:cNvSpPr>
            <a:spLocks noChangeArrowheads="1"/>
          </p:cNvSpPr>
          <p:nvPr/>
        </p:nvSpPr>
        <p:spPr bwMode="auto">
          <a:xfrm>
            <a:off x="5224257" y="3228402"/>
            <a:ext cx="163039" cy="197231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 smtClean="0">
                <a:solidFill>
                  <a:srgbClr val="FFFFFF"/>
                </a:solidFill>
                <a:latin typeface="Calibri" pitchFamily="34" charset="0"/>
                <a:ea typeface="ＭＳ Ｐゴシック" pitchFamily="33" charset="-128"/>
                <a:cs typeface="ＭＳ Ｐゴシック" pitchFamily="33" charset="-128"/>
              </a:rPr>
              <a:t> </a:t>
            </a:r>
            <a:endParaRPr kumimoji="0" lang="en-US" altLang="ja-JP" dirty="0">
              <a:solidFill>
                <a:srgbClr val="FFFFFF"/>
              </a:solidFill>
              <a:latin typeface="Calibri" pitchFamily="34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654069" y="857112"/>
            <a:ext cx="577570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RFID Tag-Encoding Red Book (CCSDS 881.1-R-1) </a:t>
            </a:r>
            <a:r>
              <a:rPr lang="en-US" b="1" dirty="0" smtClean="0">
                <a:solidFill>
                  <a:srgbClr val="FFFFFF"/>
                </a:solidFill>
              </a:rPr>
              <a:t>activities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1" name="TextBox 29"/>
          <p:cNvSpPr txBox="1">
            <a:spLocks noChangeArrowheads="1"/>
          </p:cNvSpPr>
          <p:nvPr/>
        </p:nvSpPr>
        <p:spPr bwMode="auto">
          <a:xfrm>
            <a:off x="6662743" y="2000966"/>
            <a:ext cx="13007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00" b="1" dirty="0" smtClean="0">
                <a:latin typeface="Calibri" pitchFamily="34" charset="0"/>
              </a:rPr>
              <a:t>2017 Spring Meeting </a:t>
            </a:r>
          </a:p>
          <a:p>
            <a:pPr algn="ctr"/>
            <a:r>
              <a:rPr lang="en-US" altLang="ja-JP" sz="1000" b="1" dirty="0" smtClean="0">
                <a:latin typeface="Calibri" pitchFamily="34" charset="0"/>
              </a:rPr>
              <a:t>San Antonio, TX</a:t>
            </a:r>
          </a:p>
          <a:p>
            <a:pPr algn="ctr"/>
            <a:r>
              <a:rPr lang="en-US" altLang="ja-JP" sz="1000" b="1" dirty="0" smtClean="0">
                <a:solidFill>
                  <a:schemeClr val="hlink"/>
                </a:solidFill>
                <a:latin typeface="Calibri" pitchFamily="34" charset="0"/>
              </a:rPr>
              <a:t>08-12 May-2017</a:t>
            </a:r>
            <a:endParaRPr lang="en-US" altLang="ja-JP" sz="10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90" name="Diamond 89"/>
          <p:cNvSpPr>
            <a:spLocks noChangeArrowheads="1"/>
          </p:cNvSpPr>
          <p:nvPr/>
        </p:nvSpPr>
        <p:spPr bwMode="auto">
          <a:xfrm>
            <a:off x="4835408" y="4795098"/>
            <a:ext cx="163039" cy="197231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 smtClean="0">
                <a:solidFill>
                  <a:srgbClr val="FFFFFF"/>
                </a:solidFill>
                <a:latin typeface="Calibri" pitchFamily="34" charset="0"/>
                <a:ea typeface="ＭＳ Ｐゴシック" pitchFamily="33" charset="-128"/>
                <a:cs typeface="ＭＳ Ｐゴシック" pitchFamily="33" charset="-128"/>
              </a:rPr>
              <a:t> </a:t>
            </a:r>
            <a:endParaRPr kumimoji="0" lang="en-US" altLang="ja-JP" dirty="0">
              <a:solidFill>
                <a:srgbClr val="FFFFFF"/>
              </a:solidFill>
              <a:latin typeface="Calibri" pitchFamily="34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20" name="Diamond 119"/>
          <p:cNvSpPr>
            <a:spLocks noChangeArrowheads="1"/>
          </p:cNvSpPr>
          <p:nvPr/>
        </p:nvSpPr>
        <p:spPr bwMode="auto">
          <a:xfrm>
            <a:off x="7478063" y="4805332"/>
            <a:ext cx="163039" cy="197231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 smtClean="0">
                <a:solidFill>
                  <a:srgbClr val="FFFFFF"/>
                </a:solidFill>
                <a:latin typeface="Calibri" pitchFamily="34" charset="0"/>
                <a:ea typeface="ＭＳ Ｐゴシック" pitchFamily="33" charset="-128"/>
                <a:cs typeface="ＭＳ Ｐゴシック" pitchFamily="33" charset="-128"/>
              </a:rPr>
              <a:t> </a:t>
            </a:r>
            <a:endParaRPr kumimoji="0" lang="en-US" altLang="ja-JP" dirty="0">
              <a:solidFill>
                <a:srgbClr val="FFFFFF"/>
              </a:solidFill>
              <a:latin typeface="Calibri" pitchFamily="34" charset="0"/>
              <a:ea typeface="ＭＳ Ｐゴシック" pitchFamily="33" charset="-128"/>
              <a:cs typeface="ＭＳ Ｐゴシック" pitchFamily="3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33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6" y="0"/>
            <a:ext cx="50679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 Weck, FCS Integrated Classification</a:t>
            </a:r>
            <a:endParaRPr lang="en-US" sz="24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1133" y="533394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82611"/>
              </p:ext>
            </p:extLst>
          </p:nvPr>
        </p:nvGraphicFramePr>
        <p:xfrm>
          <a:off x="1938866" y="1032936"/>
          <a:ext cx="5257800" cy="367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3"/>
                <a:gridCol w="2997197"/>
              </a:tblGrid>
              <a:tr h="3152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MIT/de Weck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Flight Control System (FCS)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Propellants &amp; Fuels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Crew Provisions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EC Crew Provisions, OC Catalogue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Crew Operations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Portable Illumination,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Tools*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Maintenance &amp; Upkeep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Housekeeping,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Tools*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Stowage &amp; Restraint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PERS, Stowage &amp; Racks, R&amp;MA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Exploration &amp; Research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Waste &amp; Disposal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Habitation &amp; Infrastructure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ECLSS, Habitability, Exercise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Transportation &amp; Carriers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Miscellaneous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Shuttle H/W, Shuttle only, Non-FCS, non-FCS ATCS, 3</a:t>
                      </a:r>
                      <a:r>
                        <a:rPr lang="en-US" sz="1400" baseline="30000" dirty="0" smtClean="0"/>
                        <a:t>rd</a:t>
                      </a:r>
                      <a:r>
                        <a:rPr lang="en-US" sz="1400" dirty="0" smtClean="0"/>
                        <a:t> Party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985" y="5194762"/>
            <a:ext cx="774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* Need WWG </a:t>
            </a:r>
            <a:r>
              <a:rPr lang="en-US" dirty="0" smtClean="0"/>
              <a:t>consensus decision for categorization of all items highlighted in 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060" y="71729"/>
            <a:ext cx="800802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ISS Cargo Category Allocation Rates Table (CCART) Categories</a:t>
            </a:r>
            <a:endParaRPr lang="en-US" sz="24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1133" y="533394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7" y="889000"/>
            <a:ext cx="2136571" cy="3928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211" y="914401"/>
            <a:ext cx="2143477" cy="296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301" y="914401"/>
            <a:ext cx="2108929" cy="3814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329" y="914401"/>
            <a:ext cx="2113359" cy="33773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140" y="5331023"/>
            <a:ext cx="81002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Question</a:t>
            </a:r>
            <a:r>
              <a:rPr lang="en-US" dirty="0" smtClean="0"/>
              <a:t>:  Separate top-level categories for </a:t>
            </a:r>
            <a:r>
              <a:rPr lang="en-US" b="1" dirty="0" smtClean="0">
                <a:solidFill>
                  <a:srgbClr val="FF0000"/>
                </a:solidFill>
              </a:rPr>
              <a:t>Medical*, EVA*, Crew Consumables*?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These items are </a:t>
            </a:r>
            <a:r>
              <a:rPr lang="en-US" sz="1600" i="1" dirty="0" smtClean="0">
                <a:solidFill>
                  <a:srgbClr val="FF0000"/>
                </a:solidFill>
              </a:rPr>
              <a:t>absent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from the FCS catalogue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EVA could be Crew Operations; Medical and Consumables could be Crew Provisions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73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3523" y="-11"/>
            <a:ext cx="764253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DRAFT #1: </a:t>
            </a:r>
            <a:r>
              <a:rPr lang="en-US" sz="2400" b="1" dirty="0" smtClean="0"/>
              <a:t>Wireless WG Proposed Integrated Classification</a:t>
            </a:r>
            <a:endParaRPr lang="en-US" sz="24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1133" y="414856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95065"/>
              </p:ext>
            </p:extLst>
          </p:nvPr>
        </p:nvGraphicFramePr>
        <p:xfrm>
          <a:off x="160867" y="440256"/>
          <a:ext cx="8898467" cy="6147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066"/>
                <a:gridCol w="1710267"/>
                <a:gridCol w="1388533"/>
                <a:gridCol w="2751667"/>
                <a:gridCol w="1413934"/>
              </a:tblGrid>
              <a:tr h="3152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MIT/de Weck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Flight Control System (FCS)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FCS-Only Object</a:t>
                      </a:r>
                      <a:r>
                        <a:rPr lang="en-US" sz="1400" baseline="0" dirty="0" smtClean="0"/>
                        <a:t> Class Count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ISS CCART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Possible allocation width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Propellants &amp; Fuels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Crew Provisions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EC Crew Provisions, OC Catalogue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1.  Crew Provisions</a:t>
                      </a:r>
                    </a:p>
                    <a:p>
                      <a:pPr algn="l"/>
                      <a:r>
                        <a:rPr lang="en-US" sz="1400" dirty="0" smtClean="0"/>
                        <a:t>3.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Integrated Medical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System* </a:t>
                      </a:r>
                    </a:p>
                    <a:p>
                      <a:pPr algn="l"/>
                      <a:r>
                        <a:rPr lang="en-US" sz="1400" baseline="0" dirty="0" smtClean="0"/>
                        <a:t>4. 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Water Transfer*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Crew Operations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Portable Illumination,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Tools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2.  Crew Daily Operations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Maintenance &amp; Upkeep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Housekeeping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5.  Station Systems Support </a:t>
                      </a:r>
                    </a:p>
                    <a:p>
                      <a:pPr algn="l"/>
                      <a:r>
                        <a:rPr lang="en-US" sz="1400" dirty="0" smtClean="0"/>
                        <a:t>6.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EVA*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Stowage &amp; Restraint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PERS, Stowage &amp; Racks, R&amp;MA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strike="sngStrike" dirty="0" smtClean="0"/>
                        <a:t>Exploration &amp; </a:t>
                      </a:r>
                      <a:r>
                        <a:rPr lang="en-US" sz="1400" dirty="0" smtClean="0"/>
                        <a:t>Research (focus on research)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6.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EVA* </a:t>
                      </a:r>
                    </a:p>
                    <a:p>
                      <a:pPr algn="l"/>
                      <a:r>
                        <a:rPr lang="en-US" sz="1400" dirty="0" smtClean="0"/>
                        <a:t>7.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Users/Payloads* </a:t>
                      </a:r>
                    </a:p>
                    <a:p>
                      <a:pPr algn="l"/>
                      <a:r>
                        <a:rPr lang="en-US" sz="1400" dirty="0" smtClean="0"/>
                        <a:t>9.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SDTO; RFID Sensors*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Waste &amp; Disposal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8.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Waste Management*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Habitation &amp; Infrastructure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ECLSS, Habitability, Exercise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5.  Station Systems Support</a:t>
                      </a:r>
                      <a:r>
                        <a:rPr lang="en-US" sz="1400" baseline="0" dirty="0" smtClean="0"/>
                        <a:t> (ECLSS)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Transportation &amp; Carriers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10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10"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Ingress/Docking Equipment*</a:t>
                      </a:r>
                    </a:p>
                    <a:p>
                      <a:pPr marL="342900" indent="-342900" algn="l">
                        <a:buAutoNum type="arabicPeriod" startAt="10"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Visiting Vehicles/Carriers*</a:t>
                      </a:r>
                    </a:p>
                    <a:p>
                      <a:pPr marL="342900" indent="-342900" algn="l">
                        <a:buAutoNum type="arabicPeriod" startAt="10"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Assembly Hardware*?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Miscellaneous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Shuttle H/W, Shuttle only, Non-FCS, non-FCS ATCS, 3</a:t>
                      </a:r>
                      <a:r>
                        <a:rPr lang="en-US" sz="1400" baseline="30000" dirty="0" smtClean="0"/>
                        <a:t>rd</a:t>
                      </a:r>
                      <a:r>
                        <a:rPr lang="en-US" sz="1400" dirty="0" smtClean="0"/>
                        <a:t> Party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?? Make separate top-level categories?? {EVA*, Medical*, Crew Consumables*}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(leaves 2768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 reserve)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3523" y="-11"/>
            <a:ext cx="764253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DRAFT #2: </a:t>
            </a:r>
            <a:r>
              <a:rPr lang="en-US" sz="2400" b="1" dirty="0" smtClean="0"/>
              <a:t>Wireless WG Proposed Integrated Classification</a:t>
            </a:r>
            <a:endParaRPr lang="en-US" sz="24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1133" y="414856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68154"/>
              </p:ext>
            </p:extLst>
          </p:nvPr>
        </p:nvGraphicFramePr>
        <p:xfrm>
          <a:off x="160867" y="440256"/>
          <a:ext cx="8898467" cy="6360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066"/>
                <a:gridCol w="1710267"/>
                <a:gridCol w="1388533"/>
                <a:gridCol w="2751667"/>
                <a:gridCol w="1413934"/>
              </a:tblGrid>
              <a:tr h="3152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MIT/de Weck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Flight Control System (FCS)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FCS-Only Object</a:t>
                      </a:r>
                      <a:r>
                        <a:rPr lang="en-US" sz="1400" baseline="0" dirty="0" smtClean="0"/>
                        <a:t> Class Count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ISS CCART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Possible allocation width</a:t>
                      </a:r>
                      <a:endParaRPr lang="en-US" sz="1400" dirty="0"/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Propellants &amp; Fuels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Crew Provisions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EC Crew Provisions, OC Catalogue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1.  Crew Provisions</a:t>
                      </a:r>
                    </a:p>
                    <a:p>
                      <a:pPr algn="l"/>
                      <a:r>
                        <a:rPr lang="en-US" sz="1400" dirty="0" smtClean="0"/>
                        <a:t>3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.  Integrated Medical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System</a:t>
                      </a:r>
                    </a:p>
                    <a:p>
                      <a:pPr marL="228600" indent="-228600" algn="l">
                        <a:buAutoNum type="arabicPeriod" startAt="4"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Water Transfer</a:t>
                      </a:r>
                    </a:p>
                    <a:p>
                      <a:pPr marL="285750" indent="-285750" algn="l">
                        <a:buFont typeface="Wingdings" charset="0"/>
                        <a:buChar char="à"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All Medical Supplies</a:t>
                      </a:r>
                    </a:p>
                    <a:p>
                      <a:pPr marL="0" indent="0" algn="l">
                        <a:buFont typeface="Wingdings" charset="0"/>
                        <a:buNone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sym typeface="Wingdings"/>
                        </a:rPr>
                        <a:t> 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Crew Consumables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Crew Operations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Portable Illumination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eriod" startAt="2"/>
                      </a:pPr>
                      <a:r>
                        <a:rPr lang="en-US" sz="1400" dirty="0" smtClean="0"/>
                        <a:t>Crew Daily Operations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400" dirty="0" smtClean="0">
                          <a:sym typeface="Wingdings"/>
                        </a:rPr>
                        <a:t>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Includes tools?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Maintenance &amp; Upkeep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Housekeeping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5.  Station Systems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Stowage &amp; Restraint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PERS, Stowage &amp; Racks, R&amp;MA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strike="noStrike" dirty="0" smtClean="0"/>
                        <a:t>EVA</a:t>
                      </a:r>
                      <a:r>
                        <a:rPr lang="en-US" sz="1400" strike="noStrike" baseline="0" dirty="0" smtClean="0"/>
                        <a:t> Activities; R</a:t>
                      </a:r>
                      <a:r>
                        <a:rPr lang="en-US" sz="1400" strike="noStrike" dirty="0" smtClean="0"/>
                        <a:t>esearch </a:t>
                      </a:r>
                      <a:r>
                        <a:rPr lang="en-US" sz="1400" dirty="0" smtClean="0"/>
                        <a:t>activities support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6.  EVA</a:t>
                      </a:r>
                    </a:p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7.  Users/Payloads</a:t>
                      </a:r>
                    </a:p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9.  SDTO; RFID Sensors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Waste &amp; Disposal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8.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Waste Management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Habitation &amp; Infrastructure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ECLSS, Habitability, Exercise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5.  Station Systems Support</a:t>
                      </a:r>
                      <a:r>
                        <a:rPr lang="en-US" sz="1400" baseline="0" dirty="0" smtClean="0"/>
                        <a:t> (ECLSS)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Transportation &amp; Carriers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10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10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Ingress/Docking Equipment</a:t>
                      </a:r>
                    </a:p>
                    <a:p>
                      <a:pPr marL="342900" indent="-342900" algn="l">
                        <a:buAutoNum type="arabicPeriod" startAt="10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Visiting Vehicles/Carriers</a:t>
                      </a:r>
                    </a:p>
                    <a:p>
                      <a:pPr marL="342900" indent="-342900" algn="l">
                        <a:buAutoNum type="arabicPeriod" startAt="10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Assembly Hardware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strike="sngStrike" dirty="0" smtClean="0">
                          <a:solidFill>
                            <a:schemeClr val="tx1"/>
                          </a:solidFill>
                        </a:rPr>
                        <a:t>7000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2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Miscellaneous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Shuttle H/W, Non-FCS, 3</a:t>
                      </a:r>
                      <a:r>
                        <a:rPr lang="en-US" sz="1400" baseline="30000" dirty="0" smtClean="0"/>
                        <a:t>rd</a:t>
                      </a:r>
                      <a:r>
                        <a:rPr lang="en-US" sz="1400" dirty="0" smtClean="0"/>
                        <a:t> Party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3768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4935" y="2954867"/>
            <a:ext cx="8271933" cy="61806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KKG-updated; need WWG review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3496"/>
            <a:ext cx="6400800" cy="1752600"/>
          </a:xfrm>
        </p:spPr>
        <p:txBody>
          <a:bodyPr/>
          <a:lstStyle/>
          <a:p>
            <a:r>
              <a:rPr lang="en-US" dirty="0" smtClean="0"/>
              <a:t>Old Notes &amp;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601133" y="601130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0049" y="550200"/>
            <a:ext cx="8504061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Agency use cases to characterize need (Use Case update of Green Book - </a:t>
            </a:r>
            <a:r>
              <a:rPr lang="en-US" i="1" u="sng" dirty="0" smtClean="0"/>
              <a:t>Completed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 smtClean="0"/>
              <a:t>Is ISS the only real customer at this point</a:t>
            </a:r>
            <a:r>
              <a:rPr lang="en-US" dirty="0" smtClean="0"/>
              <a:t>?  </a:t>
            </a:r>
            <a:r>
              <a:rPr lang="en-US" i="1" dirty="0" smtClean="0"/>
              <a:t>Is NASA SCaN a customer?  </a:t>
            </a:r>
            <a:r>
              <a:rPr lang="en-US" dirty="0" smtClean="0"/>
              <a:t>Alignment for future purposes?  Can we extrapolate to identify other customers?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Scope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properly (customer focus emphasis);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This means </a:t>
            </a:r>
            <a:r>
              <a:rPr lang="en-US" b="1" dirty="0" smtClean="0"/>
              <a:t>Wi-Fi for ISS </a:t>
            </a:r>
            <a:r>
              <a:rPr lang="en-US" dirty="0" smtClean="0"/>
              <a:t>if short-term focus; </a:t>
            </a:r>
            <a:r>
              <a:rPr lang="en-US" b="1" dirty="0" smtClean="0"/>
              <a:t>ISS EVA </a:t>
            </a:r>
            <a:r>
              <a:rPr lang="en-US" dirty="0" smtClean="0"/>
              <a:t>focus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Application profiles </a:t>
            </a:r>
            <a:r>
              <a:rPr lang="en-US" u="sng" dirty="0" smtClean="0"/>
              <a:t>specifying PHY modes </a:t>
            </a:r>
            <a:r>
              <a:rPr lang="en-US" dirty="0" smtClean="0"/>
              <a:t>selection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Implies short-term focus right now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Agency roadmaps for additional HDR WLAN use cases??</a:t>
            </a:r>
          </a:p>
          <a:p>
            <a:pPr marL="285750" indent="-285750">
              <a:buFont typeface="Arial"/>
              <a:buChar char="•"/>
            </a:pPr>
            <a:r>
              <a:rPr lang="en-US" b="1" u="sng" dirty="0" smtClean="0">
                <a:solidFill>
                  <a:srgbClr val="FF0000"/>
                </a:solidFill>
              </a:rPr>
              <a:t>Important Observation</a:t>
            </a:r>
            <a:r>
              <a:rPr lang="en-US" b="1" dirty="0" smtClean="0">
                <a:solidFill>
                  <a:srgbClr val="FF0000"/>
                </a:solidFill>
              </a:rPr>
              <a:t>: Expect our (WWG) path to be evolutionary as well which dictates a </a:t>
            </a:r>
            <a:r>
              <a:rPr lang="en-US" b="1" u="sng" dirty="0" smtClean="0">
                <a:solidFill>
                  <a:srgbClr val="FF0000"/>
                </a:solidFill>
              </a:rPr>
              <a:t>staged</a:t>
            </a:r>
            <a:r>
              <a:rPr lang="en-US" b="1" dirty="0" smtClean="0">
                <a:solidFill>
                  <a:srgbClr val="FF0000"/>
                </a:solidFill>
              </a:rPr>
              <a:t> approach (802.11 evolution; 802.11/LTE co-existence).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[NASA, FSA]: ISS as a testbed for future exploration wireless communication technologies;  </a:t>
            </a:r>
            <a:r>
              <a:rPr lang="en-US" dirty="0" smtClean="0">
                <a:solidFill>
                  <a:srgbClr val="000000"/>
                </a:solidFill>
              </a:rPr>
              <a:t>For the WWG is there too much risk in being overly ISS-focused?  ISS cultural problems, expectations, etc.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 smtClean="0">
                <a:solidFill>
                  <a:srgbClr val="000000"/>
                </a:solidFill>
              </a:rPr>
              <a:t>NASA (AES, SCaN, NDSWG) concerns</a:t>
            </a:r>
            <a:r>
              <a:rPr lang="en-US" dirty="0" smtClean="0">
                <a:solidFill>
                  <a:srgbClr val="000000"/>
                </a:solidFill>
              </a:rPr>
              <a:t>: How to handle EVA, EVA suits, tele-robotic activity, sensor networks, vehicle monitoring, ubiquitous networking,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vehicle docking support</a:t>
            </a:r>
            <a:r>
              <a:rPr lang="en-US" dirty="0" smtClean="0">
                <a:solidFill>
                  <a:srgbClr val="000000"/>
                </a:solidFill>
              </a:rPr>
              <a:t>; ISS EVA focus: Use ISS as a testbed for wireless technology maturation (any location-based services, e.g. 802.11az)</a:t>
            </a:r>
            <a:r>
              <a:rPr lang="en-US" b="1" dirty="0" smtClean="0">
                <a:solidFill>
                  <a:srgbClr val="000000"/>
                </a:solidFill>
              </a:rPr>
              <a:t>.  Not just an ISS book; but will mature exploration wireless communication technologies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u="sng" dirty="0"/>
              <a:t>FSA wireless </a:t>
            </a:r>
            <a:r>
              <a:rPr lang="en-US" u="sng" dirty="0" smtClean="0"/>
              <a:t>focus (DLR agreement)</a:t>
            </a:r>
            <a:r>
              <a:rPr lang="en-US" dirty="0" smtClean="0"/>
              <a:t>: ISS </a:t>
            </a:r>
            <a:r>
              <a:rPr lang="en-US" dirty="0"/>
              <a:t>testbed for future exploration wireless </a:t>
            </a:r>
            <a:r>
              <a:rPr lang="en-US" dirty="0" smtClean="0"/>
              <a:t>communications; Intra</a:t>
            </a:r>
            <a:r>
              <a:rPr lang="en-US" dirty="0"/>
              <a:t>-spacecraft wireless networking; proximate EVA </a:t>
            </a:r>
            <a:r>
              <a:rPr lang="en-US" dirty="0" smtClean="0"/>
              <a:t>activities; HDR </a:t>
            </a:r>
            <a:r>
              <a:rPr lang="en-US" dirty="0"/>
              <a:t>Sensor </a:t>
            </a:r>
            <a:r>
              <a:rPr lang="en-US" dirty="0" smtClean="0"/>
              <a:t>rates; Docking; On</a:t>
            </a:r>
            <a:r>
              <a:rPr lang="en-US" dirty="0"/>
              <a:t>-orbit assembly </a:t>
            </a:r>
            <a:r>
              <a:rPr lang="en-US" dirty="0" smtClean="0"/>
              <a:t>activities; Planetary </a:t>
            </a:r>
            <a:r>
              <a:rPr lang="en-US" dirty="0"/>
              <a:t>surface wireless?? (FSA not convinced this is a SOIS </a:t>
            </a:r>
            <a:r>
              <a:rPr lang="en-US" dirty="0" smtClean="0"/>
              <a:t>area); Correlation</a:t>
            </a:r>
            <a:r>
              <a:rPr lang="en-US" dirty="0"/>
              <a:t>/coordination with SOIS </a:t>
            </a:r>
            <a:r>
              <a:rPr lang="en-US" dirty="0" smtClean="0"/>
              <a:t>architecture.</a:t>
            </a:r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2665" y="126170"/>
            <a:ext cx="822960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HDR WLAN Book Organizational Plan(s)</a:t>
            </a: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2665" y="126170"/>
            <a:ext cx="822960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HDR WLAN Book Organizational Plan(s)</a:t>
            </a: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1133" y="601130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1159" y="652304"/>
            <a:ext cx="8351842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u="sng" dirty="0" smtClean="0"/>
              <a:t>DLR (agreement with FSA)</a:t>
            </a:r>
            <a:r>
              <a:rPr lang="en-US" dirty="0" smtClean="0"/>
              <a:t>: WLAN interest as well; focus on ISS as a testbed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u="sng" dirty="0" smtClean="0"/>
              <a:t>ESA (strong agreement with FSA, DLR)</a:t>
            </a:r>
            <a:r>
              <a:rPr lang="en-US" dirty="0" smtClean="0"/>
              <a:t>: communication </a:t>
            </a:r>
            <a:r>
              <a:rPr lang="en-US" b="1" dirty="0" smtClean="0"/>
              <a:t>within</a:t>
            </a:r>
            <a:r>
              <a:rPr lang="en-US" dirty="0" smtClean="0"/>
              <a:t> a spacecraft; could check with ESA human spaceflight program; important problem reduce/eliminate power constraints to sensors; AIT is a primary focus.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u="sng" dirty="0" smtClean="0"/>
              <a:t>CSA priorities</a:t>
            </a:r>
            <a:r>
              <a:rPr lang="en-US" dirty="0" smtClean="0"/>
              <a:t>:  Body-area nets, EVA activities, robotics, </a:t>
            </a:r>
            <a:r>
              <a:rPr lang="en-US" dirty="0" err="1" smtClean="0"/>
              <a:t>astro</a:t>
            </a:r>
            <a:r>
              <a:rPr lang="en-US" dirty="0" smtClean="0"/>
              <a:t>-skin; most of CSA investment is in the ISS; CSA not interested in RFID or RFID-sensing currently.  No long-term space plan in Canada (possibly environmental-focused communications will arise); ISS is for technology development for Exploration; Stephen Braham: Planetary surface communications. 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u="sng" dirty="0" smtClean="0"/>
              <a:t>CNSA</a:t>
            </a:r>
            <a:r>
              <a:rPr lang="en-US" dirty="0" smtClean="0"/>
              <a:t>?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u="sng" dirty="0" smtClean="0"/>
              <a:t>JAXA</a:t>
            </a:r>
            <a:r>
              <a:rPr lang="en-US" dirty="0" smtClean="0"/>
              <a:t>: difficult to adapt wireless for space missions – do step-by-step; first integrate wireless in AIT, then in vehicle wireless avionics, then intra-satellite.  ISS EVA activities. ISAS interested in sensor networking; science mission projects including robotic surface activities, communication with relay orbiter (e.g., prox-2 link capability)</a:t>
            </a:r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2665" y="126170"/>
            <a:ext cx="8229600" cy="4834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HDR WLAN Book Organizational Plan(s)</a:t>
            </a: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1133" y="601130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2665" y="563326"/>
            <a:ext cx="8401935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What the standard can do and can’t do (with possible recommendations?)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do our sponsors want us to do; can we seek sponsor guidance?  Customer guidance?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WWG external-stakeholder input for clarification of needs and tasks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Blue Book must be terse; what makes it worth doing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Candidate Proposal: Wi-Fi based Blue Book(?): specify the PHY/MAC standard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Internal habitat and intra-satellite communication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nter-satellite communication? (SLS coordination)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External communication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Launchers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AIT (this is important and is a key driver/importance for ground testing and verification)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Sub-orbital, high-altitude terrestrial network communications (SLS coordination)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Note sensor-centric emphasis in many above domains (here the key constraint is power consumption)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How important is meshing?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Low-power Wi-Fi, TSN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Wi-Fi/LTE in broadcast TV whitespace?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802.11aa specifically for Video Transport?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Interoperability testing issues (“802.11” vs. “.b”, “.g”, “.n”, “.s”, “ac”, “ax”, “</a:t>
            </a:r>
            <a:r>
              <a:rPr lang="en-US" dirty="0" err="1" smtClean="0"/>
              <a:t>az</a:t>
            </a:r>
            <a:r>
              <a:rPr lang="en-US" dirty="0" smtClean="0"/>
              <a:t>”)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Importance of space qualification and TRL maturation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ast history of wanting high-speed wireless sensing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2665" y="126170"/>
            <a:ext cx="822960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HDR WLAN Book Organizational Plan(s)</a:t>
            </a: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1133" y="601130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0050" y="624080"/>
            <a:ext cx="836295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Extract generalized and specific (when possible) requirements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Characterize engineering metrics / figures of merit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Identify constraints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Market surveys (what is out there: commercial/industry/IEEE, IEEE TSN, ITU, IETF)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Technology evaluations; technology maturation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Identify applicable standards and anticipated evolution roadmaps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E.g., 802.11x, 3GGP 5G, etc..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Identify trade-offs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E.g., power, data rates, range, centralized vs. distributed; modulation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Identify specific coordination strategies (SOIS Deterministic networking BoF)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Blue Book Outline: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1. Boilerplate scope and purpose; 2.  Overview; 3. Recommendation(s)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Where to put HDR WLAN engineering analyses (GB?)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Time domain of recommendation applicability: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Very short-term: 1 – 2 years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Short-term: 3 – 5 years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Medium term: 6 – 10 years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Longer term: 10 – 20 years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Long-term: 20+ </a:t>
            </a:r>
            <a:r>
              <a:rPr lang="en-US" dirty="0" smtClean="0">
                <a:solidFill>
                  <a:srgbClr val="000000"/>
                </a:solidFill>
              </a:rPr>
              <a:t>years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126" y="126170"/>
            <a:ext cx="852893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HDR WLAN Book Organizational Plan(s): SIS MIA/VOICE</a:t>
            </a: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1133" y="601130"/>
            <a:ext cx="7933267" cy="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0050" y="734151"/>
            <a:ext cx="8362950" cy="5893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Date</a:t>
            </a:r>
            <a:r>
              <a:rPr lang="en-US" sz="1300" dirty="0" smtClean="0"/>
              <a:t>:  11-Feb-2016</a:t>
            </a:r>
          </a:p>
          <a:p>
            <a:endParaRPr lang="en-US" sz="1300" dirty="0"/>
          </a:p>
          <a:p>
            <a:r>
              <a:rPr lang="en-US" sz="1300" b="1" dirty="0" smtClean="0"/>
              <a:t>Attendees</a:t>
            </a:r>
            <a:r>
              <a:rPr lang="en-US" sz="1300" dirty="0"/>
              <a:t>: Rodney Grubbs (NASA-MSFC), Rick Barton (NASA-JSC), Osvaldo Peinado (ESA/DLR), Kevin Gifford (NASA-JSC sponsor)</a:t>
            </a:r>
          </a:p>
          <a:p>
            <a:endParaRPr lang="en-US" sz="1300" dirty="0"/>
          </a:p>
          <a:p>
            <a:r>
              <a:rPr lang="en-US" sz="1300" b="1" dirty="0"/>
              <a:t>Focus of discussion:</a:t>
            </a:r>
            <a:r>
              <a:rPr lang="en-US" sz="1300" dirty="0"/>
              <a:t> How to best incorporate user and stakeholder (</a:t>
            </a:r>
            <a:r>
              <a:rPr lang="en-US" sz="1300" dirty="0" err="1"/>
              <a:t>e.g</a:t>
            </a:r>
            <a:r>
              <a:rPr lang="en-US" sz="1300" dirty="0"/>
              <a:t>, MIA, VOICE, ISS, EWC, JEM) requirements for a High Data-Rate Wireless Local Area Network ("HDR-WLAN") CCSDS Recommended Standard.</a:t>
            </a:r>
          </a:p>
          <a:p>
            <a:endParaRPr lang="en-US" sz="1300" dirty="0"/>
          </a:p>
          <a:p>
            <a:r>
              <a:rPr lang="en-US" sz="1300" b="1" dirty="0"/>
              <a:t>Primary Outcome</a:t>
            </a:r>
            <a:r>
              <a:rPr lang="en-US" sz="1300" dirty="0"/>
              <a:t>: SOIS-WIR, SIS-MIA, SIS-VOICE are in agreement to work in a coordinated fashion to gather concerns, inputs, requirements, test data, etc., in an effort to best inform the Wireless WG regarding stakeholder requirements and concerns relating to a HDR-WLAN CCSDS Recommended Standard.</a:t>
            </a:r>
          </a:p>
          <a:p>
            <a:endParaRPr lang="en-US" sz="1300" dirty="0"/>
          </a:p>
          <a:p>
            <a:r>
              <a:rPr lang="en-US" sz="1300" b="1" dirty="0"/>
              <a:t>Action Items</a:t>
            </a:r>
            <a:r>
              <a:rPr lang="en-US" sz="1300" dirty="0"/>
              <a:t>:</a:t>
            </a:r>
          </a:p>
          <a:p>
            <a:r>
              <a:rPr lang="en-US" sz="1300" dirty="0"/>
              <a:t>KKG: Coordinate WWG Agenda for 2016 Spring Meetings (Cleveland); once ratified by the WWG, publish the agenda to RPG/OP in an effort to coordinate SIS-MIA/VOICE potential attendance to the WWG HDR-WLAN discussions</a:t>
            </a:r>
          </a:p>
          <a:p>
            <a:r>
              <a:rPr lang="en-US" sz="1300" dirty="0"/>
              <a:t>KKG: Agreed to reserve 1/2 day (4 hours) during the 2016 Fall Meetings (Rome) for a SOIS-WIR, SIS-MIA/VOICE technical discussion</a:t>
            </a:r>
          </a:p>
          <a:p>
            <a:r>
              <a:rPr lang="en-US" sz="1300" dirty="0"/>
              <a:t>RPG: Provide SIS-MIA requirements and constraints regarding wireless LAN video transmission including H.264 and ATVC video streaming</a:t>
            </a:r>
          </a:p>
          <a:p>
            <a:r>
              <a:rPr lang="en-US" sz="1300" dirty="0"/>
              <a:t>RPG: Determine if can obtain any technical information regarding a JEM-EF external Wi-Fi </a:t>
            </a:r>
            <a:r>
              <a:rPr lang="en-US" sz="1300" dirty="0" smtClean="0"/>
              <a:t>system (</a:t>
            </a:r>
            <a:r>
              <a:rPr lang="en-US" sz="1300" dirty="0" smtClean="0">
                <a:solidFill>
                  <a:srgbClr val="FF0000"/>
                </a:solidFill>
              </a:rPr>
              <a:t>JAXA?</a:t>
            </a:r>
            <a:r>
              <a:rPr lang="en-US" sz="1300" dirty="0" smtClean="0"/>
              <a:t>).</a:t>
            </a:r>
            <a:endParaRPr lang="en-US" sz="1300" dirty="0"/>
          </a:p>
          <a:p>
            <a:r>
              <a:rPr lang="en-US" sz="1300" dirty="0"/>
              <a:t>RJB: Get KSC (and any other available) ground testing data for the ISS EWC; determine if a system design was developed and documented (obtain if available)</a:t>
            </a:r>
          </a:p>
          <a:p>
            <a:r>
              <a:rPr lang="en-US" sz="1300" dirty="0"/>
              <a:t>RJB/RPG: Determine if can get latest ELC Wi-Fi system requirements (or is this just part of the EWC design?)</a:t>
            </a:r>
          </a:p>
          <a:p>
            <a:r>
              <a:rPr lang="en-US" sz="1300" dirty="0"/>
              <a:t>RJB: Talk with Chatwin Lansdowne to coordinate EWC involvement</a:t>
            </a:r>
          </a:p>
          <a:p>
            <a:r>
              <a:rPr lang="en-US" sz="1300" dirty="0"/>
              <a:t>RJB/RPG: Talk with Penny Roberts to coordinate EWC involvement</a:t>
            </a:r>
          </a:p>
          <a:p>
            <a:r>
              <a:rPr lang="en-US" sz="1300" dirty="0"/>
              <a:t>RJB: Determine the plausibility of having Chatwin and/or Penny either attend the Cleveland meetings for a day; or to give a remote presentation to the WWG overviewing the EWC system design along with requirements and constraints</a:t>
            </a:r>
          </a:p>
          <a:p>
            <a:r>
              <a:rPr lang="en-US" sz="1300" dirty="0"/>
              <a:t>KKG: Look to get EWC operational performance data at end of CY2016 / start of CY 2017</a:t>
            </a:r>
            <a:endParaRPr lang="en-US" sz="1300" dirty="0" smtClean="0"/>
          </a:p>
          <a:p>
            <a:pPr marL="285750" indent="-285750">
              <a:buFont typeface="Arial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7867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C11CFE921654CA22562F68A99D6AE" ma:contentTypeVersion="2" ma:contentTypeDescription="Create a new document." ma:contentTypeScope="" ma:versionID="6e7f88b6c0e58fd2929e0adb0da9b1cd">
  <xsd:schema xmlns:xsd="http://www.w3.org/2001/XMLSchema" xmlns:xs="http://www.w3.org/2001/XMLSchema" xmlns:p="http://schemas.microsoft.com/office/2006/metadata/properties" xmlns:ns2="0f0ef6e6-c12b-42e4-8afd-b7edb07c219c" xmlns:ns3="bfab6d5d-f488-475d-ad0d-58c4c1ee8d01" targetNamespace="http://schemas.microsoft.com/office/2006/metadata/properties" ma:root="true" ma:fieldsID="04b9d79d328c0b5ec2fc4d05f2dbf19e" ns2:_="" ns3:_="">
    <xsd:import namespace="0f0ef6e6-c12b-42e4-8afd-b7edb07c219c"/>
    <xsd:import namespace="bfab6d5d-f488-475d-ad0d-58c4c1ee8d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ef6e6-c12b-42e4-8afd-b7edb07c21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b6d5d-f488-475d-ad0d-58c4c1ee8d01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651779-AAF4-4F63-9A93-343926445397}"/>
</file>

<file path=customXml/itemProps2.xml><?xml version="1.0" encoding="utf-8"?>
<ds:datastoreItem xmlns:ds="http://schemas.openxmlformats.org/officeDocument/2006/customXml" ds:itemID="{27C58998-A89C-4FA4-BAA9-826852FB0839}"/>
</file>

<file path=customXml/itemProps3.xml><?xml version="1.0" encoding="utf-8"?>
<ds:datastoreItem xmlns:ds="http://schemas.openxmlformats.org/officeDocument/2006/customXml" ds:itemID="{B40E1A68-45D3-4221-B990-B791FC8860F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95441</TotalTime>
  <Words>2806</Words>
  <Application>Microsoft Macintosh PowerPoint</Application>
  <PresentationFormat>On-screen Show (4:3)</PresentationFormat>
  <Paragraphs>670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ＭＳ Ｐゴシック</vt:lpstr>
      <vt:lpstr>Wingdings</vt:lpstr>
      <vt:lpstr>Arial</vt:lpstr>
      <vt:lpstr>1_Office Theme</vt:lpstr>
      <vt:lpstr>Wireless WG Monthly Teleconference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Tag-Encoding Specification (1/2)</vt:lpstr>
      <vt:lpstr>Tag-Encoding Specification (2/2)</vt:lpstr>
      <vt:lpstr>Test Coverage Classes</vt:lpstr>
      <vt:lpstr>Test Coverage: Class-1 Invalid ECMA-113 character</vt:lpstr>
      <vt:lpstr>Test Coverage: Class-2 Invalid GS1 (ECMA-113 Latin) character</vt:lpstr>
      <vt:lpstr>Test Coverage: Class-3 Invalid ECMA-113 Cyrillic character </vt:lpstr>
      <vt:lpstr>Test Coverage: Class 4 Invalid Tag-ID field length </vt:lpstr>
      <vt:lpstr>Test Coverage: Class 5 Invalid Object-ID value</vt:lpstr>
      <vt:lpstr>Test Coverage: Class-6 Single Invalid Tag-ID[0]..[9] character field </vt:lpstr>
      <vt:lpstr>Test Coverage: Class-7 Randomly generated Invalid and Valid characters for {Database-ID, Owner-ID, Program-ID, Serial-ID} from entire ECMA-113 character set for a Chi-square statistically based result for sample size 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BioServe Space Technologies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Gifford</dc:creator>
  <cp:lastModifiedBy>Kevin K Gifford</cp:lastModifiedBy>
  <cp:revision>2141</cp:revision>
  <cp:lastPrinted>2016-05-02T16:09:34Z</cp:lastPrinted>
  <dcterms:created xsi:type="dcterms:W3CDTF">2012-03-12T15:30:31Z</dcterms:created>
  <dcterms:modified xsi:type="dcterms:W3CDTF">2017-01-17T21:25:10Z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0x010100DDBC11CFE921654CA22562F68A99D6AE</vt:lpwstr>
  </property>
</Properties>
</file>