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9"/>
  </p:notesMasterIdLst>
  <p:handoutMasterIdLst>
    <p:handoutMasterId r:id="rId10"/>
  </p:handoutMasterIdLst>
  <p:sldIdLst>
    <p:sldId id="443" r:id="rId2"/>
    <p:sldId id="455" r:id="rId3"/>
    <p:sldId id="445" r:id="rId4"/>
    <p:sldId id="423" r:id="rId5"/>
    <p:sldId id="456" r:id="rId6"/>
    <p:sldId id="457" r:id="rId7"/>
    <p:sldId id="385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clrMru>
    <a:srgbClr val="367F64"/>
    <a:srgbClr val="FFFF00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36" autoAdjust="0"/>
    <p:restoredTop sz="89294" autoAdjust="0"/>
  </p:normalViewPr>
  <p:slideViewPr>
    <p:cSldViewPr snapToGrid="0" snapToObjects="1">
      <p:cViewPr>
        <p:scale>
          <a:sx n="179" d="100"/>
          <a:sy n="179" d="100"/>
        </p:scale>
        <p:origin x="1368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viewProps" Target="viewProps.xml"/><Relationship Id="rId7" Type="http://schemas.openxmlformats.org/officeDocument/2006/relationships/slide" Target="slides/slide6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handoutMaster" Target="handoutMasters/handoutMaster1.xml"/><Relationship Id="rId1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8533E6-F7CD-CE42-B23B-07697105996E}" type="datetimeFigureOut">
              <a:rPr lang="en-US" smtClean="0"/>
              <a:t>1/2/17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286BBB-74BC-414D-8284-5955005D8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540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D6A3D-CDC1-574E-B713-2404917A542B}" type="datetimeFigureOut">
              <a:rPr lang="en-US" smtClean="0"/>
              <a:pPr/>
              <a:t>1/2/17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A0E9BA-BBD3-C242-B0E7-AAD85FC88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452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kumimoji="1" lang="en-US" altLang="ja-JP" b="0" i="0" dirty="0" smtClean="0">
                <a:solidFill>
                  <a:srgbClr val="FF0000"/>
                </a:solidFill>
              </a:rPr>
              <a:t>Planning</a:t>
            </a:r>
            <a:r>
              <a:rPr kumimoji="1" lang="en-US" altLang="ja-JP" b="0" i="0" baseline="0" dirty="0" smtClean="0">
                <a:solidFill>
                  <a:srgbClr val="FF0000"/>
                </a:solidFill>
              </a:rPr>
              <a:t> Notes 11-Mar-2013:</a:t>
            </a: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kumimoji="1" lang="en-US" altLang="ja-JP" b="0" i="0" baseline="0" dirty="0" smtClean="0">
                <a:solidFill>
                  <a:srgbClr val="FF0000"/>
                </a:solidFill>
              </a:rPr>
              <a:t>Discuss SABL Project Plan with Shea and Louis</a:t>
            </a: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kumimoji="1" lang="en-US" altLang="ja-JP" b="0" i="0" baseline="0" dirty="0" smtClean="0">
                <a:solidFill>
                  <a:srgbClr val="FF0000"/>
                </a:solidFill>
              </a:rPr>
              <a:t>Coordinate dates for RSA 2FA TIM at HOSC (Shea, Jim, Shankini); cost share this trip with BioServe</a:t>
            </a: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kumimoji="1" lang="en-US" altLang="ja-JP" b="0" i="0" baseline="0" dirty="0" smtClean="0">
                <a:solidFill>
                  <a:srgbClr val="FF0000"/>
                </a:solidFill>
              </a:rPr>
              <a:t>Determine timeline on DTN2 Simulator – coordinate HOSC DTN2 G/W testing, test plan, with the HOSC</a:t>
            </a: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kumimoji="1" lang="en-US" altLang="ja-JP" b="0" i="0" baseline="0" dirty="0" smtClean="0">
                <a:solidFill>
                  <a:srgbClr val="FF0000"/>
                </a:solidFill>
              </a:rPr>
              <a:t>Will need to plan Automation support for additional BioServe SABL tasks</a:t>
            </a: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kumimoji="1" lang="en-US" altLang="ja-JP" b="0" i="0" baseline="0" dirty="0" smtClean="0">
                <a:solidFill>
                  <a:srgbClr val="FF0000"/>
                </a:solidFill>
              </a:rPr>
              <a:t>Have an IDSCam close-out sprint; can transition to SABL early as necessary</a:t>
            </a: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kumimoji="1" lang="en-US" altLang="ja-JP" b="0" i="0" baseline="0" dirty="0" smtClean="0">
                <a:solidFill>
                  <a:srgbClr val="FF0000"/>
                </a:solidFill>
              </a:rPr>
              <a:t>HOSC RSA 2FA meeting this week and </a:t>
            </a:r>
            <a:r>
              <a:rPr kumimoji="1" lang="en-US" altLang="ja-JP" b="0" i="0" baseline="0" smtClean="0">
                <a:solidFill>
                  <a:srgbClr val="FF0000"/>
                </a:solidFill>
              </a:rPr>
              <a:t>travel coordination</a:t>
            </a:r>
            <a:endParaRPr kumimoji="1" lang="en-US" altLang="ja-JP" b="0" i="0" baseline="0" dirty="0" smtClean="0">
              <a:solidFill>
                <a:srgbClr val="FF0000"/>
              </a:solidFill>
            </a:endParaRP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endParaRPr kumimoji="1" lang="en-US" altLang="ja-JP" b="1" i="1" dirty="0" smtClean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kumimoji="1" lang="en-US" altLang="ja-JP" dirty="0" smtClean="0"/>
              <a:t> </a:t>
            </a:r>
            <a:endParaRPr kumimoji="1" lang="en-US" altLang="ja-JP" b="1" dirty="0" smtClean="0"/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en-US" altLang="ja-JP" b="1" dirty="0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2A284C-7F7E-42F7-B471-4AD203D06F1A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altLang="ja-JP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466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400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1/2/17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5684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1/2/17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20589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1/2/17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0922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1/2/17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8845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1/2/17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7441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1/2/17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6051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1/2/17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0656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1/2/17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191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1/2/17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95935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1/2/17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90901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0" y="6616700"/>
            <a:ext cx="9144000" cy="241738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square" lIns="101880" tIns="51120" rIns="101880" bIns="51120">
            <a:spAutoFit/>
          </a:bodyPr>
          <a:lstStyle/>
          <a:p>
            <a:pPr algn="r">
              <a:buClr>
                <a:srgbClr val="FFFFFF"/>
              </a:buClr>
              <a:buFont typeface="Arial" pitchFamily="2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900" dirty="0" smtClean="0">
                <a:solidFill>
                  <a:srgbClr val="FFFFFF"/>
                </a:solidFill>
                <a:latin typeface="Arial" pitchFamily="26" charset="0"/>
              </a:rPr>
              <a:t>CCSDS SOIS Wireless Working Group (WWG)                                                                                                                                        </a:t>
            </a:r>
            <a:r>
              <a:rPr lang="en-US" sz="900" baseline="0" dirty="0" smtClean="0">
                <a:solidFill>
                  <a:srgbClr val="FFFFFF"/>
                </a:solidFill>
                <a:latin typeface="Arial" pitchFamily="26" charset="0"/>
              </a:rPr>
              <a:t>  </a:t>
            </a:r>
            <a:r>
              <a:rPr lang="en-US" sz="900" dirty="0" smtClean="0">
                <a:solidFill>
                  <a:srgbClr val="FFFFFF"/>
                </a:solidFill>
                <a:latin typeface="Arial" pitchFamily="26" charset="0"/>
              </a:rPr>
              <a:t>              </a:t>
            </a:r>
            <a:r>
              <a:rPr lang="en-US" sz="900" dirty="0" smtClean="0">
                <a:solidFill>
                  <a:srgbClr val="FFFFFF"/>
                </a:solidFill>
                <a:latin typeface="Arial" pitchFamily="26" charset="0"/>
              </a:rPr>
              <a:t>02-Jan-2017 </a:t>
            </a:r>
            <a:r>
              <a:rPr lang="en-US" sz="900" dirty="0" smtClean="0">
                <a:solidFill>
                  <a:srgbClr val="FFFFFF"/>
                </a:solidFill>
                <a:latin typeface="Arial" pitchFamily="26" charset="0"/>
              </a:rPr>
              <a:t>WWG Fall Meetings</a:t>
            </a:r>
            <a:endParaRPr lang="en-US" sz="900" dirty="0">
              <a:solidFill>
                <a:srgbClr val="FFFFFF"/>
              </a:solidFill>
              <a:latin typeface="Arial" pitchFamily="26" charset="0"/>
            </a:endParaRPr>
          </a:p>
        </p:txBody>
      </p:sp>
      <p:sp>
        <p:nvSpPr>
          <p:cNvPr id="8" name="Rectangle 23"/>
          <p:cNvSpPr>
            <a:spLocks noChangeArrowheads="1"/>
          </p:cNvSpPr>
          <p:nvPr userDrawn="1"/>
        </p:nvSpPr>
        <p:spPr bwMode="auto">
          <a:xfrm>
            <a:off x="8500531" y="6292328"/>
            <a:ext cx="60113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fld id="{186DB690-8815-B54C-94DC-FE17AE6E8072}" type="slidenum">
              <a:rPr lang="en-US" sz="1400">
                <a:solidFill>
                  <a:srgbClr val="000090"/>
                </a:solidFill>
                <a:latin typeface="Calibri"/>
              </a:rPr>
              <a:pPr algn="r"/>
              <a:t>‹#›</a:t>
            </a:fld>
            <a:endParaRPr lang="en-US" sz="1400" dirty="0">
              <a:solidFill>
                <a:srgbClr val="00009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42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61483"/>
            <a:ext cx="7459133" cy="1470025"/>
          </a:xfrm>
        </p:spPr>
        <p:txBody>
          <a:bodyPr/>
          <a:lstStyle/>
          <a:p>
            <a:r>
              <a:rPr lang="en-US" b="1" dirty="0" smtClean="0"/>
              <a:t>Wireless WG</a:t>
            </a:r>
            <a:br>
              <a:rPr lang="en-US" b="1" dirty="0" smtClean="0"/>
            </a:br>
            <a:r>
              <a:rPr lang="en-US" b="1" dirty="0" smtClean="0"/>
              <a:t>Monthly Teleconference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5595" y="2552162"/>
            <a:ext cx="6400800" cy="770467"/>
          </a:xfrm>
        </p:spPr>
        <p:txBody>
          <a:bodyPr>
            <a:normAutofit/>
          </a:bodyPr>
          <a:lstStyle/>
          <a:p>
            <a:r>
              <a:rPr lang="en-US" b="1" dirty="0" smtClean="0"/>
              <a:t>02-Jan-2017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47057" y="4543470"/>
            <a:ext cx="7197876" cy="1771611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u="sng" dirty="0" smtClean="0">
                <a:solidFill>
                  <a:schemeClr val="bg1">
                    <a:lumMod val="50000"/>
                  </a:schemeClr>
                </a:solidFill>
              </a:rPr>
              <a:t>Primary </a:t>
            </a:r>
            <a:r>
              <a:rPr lang="en-US" sz="2800" b="1" u="sng" dirty="0" smtClean="0">
                <a:solidFill>
                  <a:schemeClr val="bg1">
                    <a:lumMod val="50000"/>
                  </a:schemeClr>
                </a:solidFill>
              </a:rPr>
              <a:t>Topics (Slides 1 through 7)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:</a:t>
            </a:r>
            <a:endParaRPr lang="en-US" sz="28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1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71500" indent="-571500" algn="l">
              <a:buFont typeface="Arial"/>
              <a:buChar char="•"/>
            </a:pP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</a:rPr>
              <a:t>Space agency WWG project interest</a:t>
            </a:r>
            <a:endParaRPr lang="en-US" sz="2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71500" indent="-571500" algn="l">
              <a:buFont typeface="Arial"/>
              <a:buChar char="•"/>
            </a:pP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</a:rPr>
              <a:t>RFID </a:t>
            </a: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</a:rPr>
              <a:t>Interoperability Testing </a:t>
            </a: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</a:rPr>
              <a:t>Status</a:t>
            </a:r>
          </a:p>
        </p:txBody>
      </p:sp>
    </p:spTree>
    <p:extLst>
      <p:ext uri="{BB962C8B-B14F-4D97-AF65-F5344CB8AC3E}">
        <p14:creationId xmlns:p14="http://schemas.microsoft.com/office/powerpoint/2010/main" val="70383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43496"/>
            <a:ext cx="6400800" cy="1752600"/>
          </a:xfrm>
        </p:spPr>
        <p:txBody>
          <a:bodyPr/>
          <a:lstStyle/>
          <a:p>
            <a:r>
              <a:rPr lang="en-US" dirty="0" smtClean="0"/>
              <a:t>CCSDS SOIS Wireless WG</a:t>
            </a:r>
          </a:p>
          <a:p>
            <a:r>
              <a:rPr lang="en-US" dirty="0" smtClean="0"/>
              <a:t>Forward Strategies and Plans</a:t>
            </a:r>
          </a:p>
          <a:p>
            <a:r>
              <a:rPr lang="en-US" dirty="0" smtClean="0"/>
              <a:t>19-Oct-2016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78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590542"/>
              </p:ext>
            </p:extLst>
          </p:nvPr>
        </p:nvGraphicFramePr>
        <p:xfrm>
          <a:off x="1719626" y="1620713"/>
          <a:ext cx="5696279" cy="3364984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5696279"/>
              </a:tblGrid>
              <a:tr h="980092">
                <a:tc>
                  <a:txBody>
                    <a:bodyPr/>
                    <a:lstStyle/>
                    <a:p>
                      <a:pPr algn="ctr"/>
                      <a:endParaRPr lang="en-US" sz="2000" b="1" baseline="0" dirty="0" smtClean="0"/>
                    </a:p>
                    <a:p>
                      <a:pPr algn="ctr"/>
                      <a:r>
                        <a:rPr lang="en-US" sz="2000" b="1" baseline="0" dirty="0" smtClean="0"/>
                        <a:t>Wireless WG Project Areas</a:t>
                      </a:r>
                      <a:endParaRPr lang="en-US" sz="2000" b="1" baseline="0" dirty="0"/>
                    </a:p>
                  </a:txBody>
                  <a:tcPr/>
                </a:tc>
              </a:tr>
              <a:tr h="794964">
                <a:tc>
                  <a:txBody>
                    <a:bodyPr/>
                    <a:lstStyle/>
                    <a:p>
                      <a:pPr algn="ctr"/>
                      <a:r>
                        <a:rPr lang="en-US" sz="2000" b="1" baseline="0" dirty="0" smtClean="0"/>
                        <a:t>Vehicle wireless networks</a:t>
                      </a:r>
                      <a:endParaRPr lang="en-US" sz="2000" b="1" baseline="0" dirty="0"/>
                    </a:p>
                  </a:txBody>
                  <a:tcPr anchor="ctr"/>
                </a:tc>
              </a:tr>
              <a:tr h="794964">
                <a:tc>
                  <a:txBody>
                    <a:bodyPr/>
                    <a:lstStyle/>
                    <a:p>
                      <a:pPr algn="ctr"/>
                      <a:r>
                        <a:rPr lang="en-US" sz="2000" b="1" baseline="0" dirty="0" smtClean="0"/>
                        <a:t>AIT wireless networks</a:t>
                      </a:r>
                      <a:endParaRPr lang="en-US" sz="2000" b="1" baseline="0" dirty="0"/>
                    </a:p>
                  </a:txBody>
                  <a:tcPr anchor="ctr"/>
                </a:tc>
              </a:tr>
              <a:tr h="794964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none" baseline="0" dirty="0" smtClean="0"/>
                        <a:t>Planetary wireless networks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 flipV="1">
            <a:off x="601133" y="694267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4011" y="112067"/>
            <a:ext cx="7987508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CCSDS SOIS Wireless WG Wireless Focus </a:t>
            </a:r>
            <a:r>
              <a:rPr lang="en-US" sz="2400" b="1" dirty="0" smtClean="0"/>
              <a:t>Areas</a:t>
            </a:r>
            <a:r>
              <a:rPr lang="en-US" sz="2400" b="1" smtClean="0"/>
              <a:t>, October-2016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451293"/>
              </p:ext>
            </p:extLst>
          </p:nvPr>
        </p:nvGraphicFramePr>
        <p:xfrm>
          <a:off x="575732" y="872167"/>
          <a:ext cx="8013708" cy="45720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3877206"/>
                <a:gridCol w="873125"/>
                <a:gridCol w="1690687"/>
                <a:gridCol w="1572690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1200" b="1" dirty="0" smtClean="0"/>
                    </a:p>
                    <a:p>
                      <a:pPr algn="ctr"/>
                      <a:r>
                        <a:rPr lang="en-US" sz="1200" b="1" dirty="0" smtClean="0"/>
                        <a:t>Project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 smtClean="0"/>
                    </a:p>
                    <a:p>
                      <a:pPr algn="ctr"/>
                      <a:r>
                        <a:rPr lang="en-US" sz="1200" b="1" dirty="0" smtClean="0"/>
                        <a:t>Priority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Agency</a:t>
                      </a:r>
                      <a:r>
                        <a:rPr lang="en-US" sz="1200" b="1" baseline="0" dirty="0" smtClean="0"/>
                        <a:t> Resources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</a:rPr>
                        <a:t>(N)one, (O)bserver, (P)articipant; (T)BD?</a:t>
                      </a:r>
                      <a:endParaRPr lang="en-US" sz="1200" b="1" dirty="0" smtClean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smtClean="0"/>
                        <a:t>CCSDS 881.1-R-1: Spacecraft Onboard Interface Services—RFID Tag Encoding Specification (Blue Book)</a:t>
                      </a:r>
                    </a:p>
                    <a:p>
                      <a:pPr algn="l"/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High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FSA, NASA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smtClean="0"/>
                        <a:t>High Data Rate Wireless Local Area Network Communications HDR WLAN #1 ISS/Habitat-centric; Blue Book</a:t>
                      </a:r>
                      <a:r>
                        <a:rPr lang="en-US" sz="1200" b="1" baseline="0" dirty="0" smtClean="0"/>
                        <a:t> </a:t>
                      </a:r>
                      <a:r>
                        <a:rPr lang="en-US" sz="1200" b="1" dirty="0" smtClean="0"/>
                        <a:t>(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18-Oct-2016: Keep as a draft project; remove ISS-focus; forget ISS and go with planetary habitat</a:t>
                      </a:r>
                      <a:r>
                        <a:rPr lang="en-US" sz="1200" b="1" dirty="0" smtClean="0"/>
                        <a:t>)</a:t>
                      </a:r>
                    </a:p>
                    <a:p>
                      <a:pPr algn="l"/>
                      <a:endParaRPr lang="en-US" sz="1200" b="1" dirty="0" smtClean="0"/>
                    </a:p>
                    <a:p>
                      <a:pPr marL="171450" indent="-171450" algn="l">
                        <a:buFont typeface="Wingdings" charset="2"/>
                        <a:buChar char="à"/>
                      </a:pPr>
                      <a:r>
                        <a:rPr lang="en-US" sz="1200" b="1" dirty="0" smtClean="0">
                          <a:sym typeface="Wingdings"/>
                        </a:rPr>
                        <a:t>Move HDR-WLAN #1</a:t>
                      </a:r>
                      <a:r>
                        <a:rPr lang="en-US" sz="1200" b="1" baseline="0" dirty="0" smtClean="0">
                          <a:sym typeface="Wingdings"/>
                        </a:rPr>
                        <a:t> to draft project </a:t>
                      </a:r>
                      <a:endParaRPr lang="en-US" sz="1200" b="1" baseline="0" dirty="0">
                        <a:sym typeface="Wingdings"/>
                      </a:endParaRPr>
                    </a:p>
                    <a:p>
                      <a:pPr marL="171450" indent="-171450" algn="l">
                        <a:buFont typeface="Wingdings" charset="2"/>
                        <a:buChar char="à"/>
                      </a:pPr>
                      <a:endParaRPr lang="en-US" sz="1200" b="1" baseline="0" dirty="0" smtClean="0">
                        <a:sym typeface="Wingding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-----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</a:rPr>
                        <a:t>FSA(O); </a:t>
                      </a:r>
                      <a:r>
                        <a:rPr lang="en-US" sz="1200" b="1" u="none" baseline="0" dirty="0" smtClean="0">
                          <a:solidFill>
                            <a:srgbClr val="000000"/>
                          </a:solidFill>
                        </a:rPr>
                        <a:t>NASA(N);</a:t>
                      </a:r>
                    </a:p>
                    <a:p>
                      <a:pPr algn="ctr"/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</a:rPr>
                        <a:t>CSA(O/P?);</a:t>
                      </a:r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</a:rPr>
                        <a:t> ESA(N); JAXA(N); DLR(N)</a:t>
                      </a:r>
                      <a:endParaRPr lang="en-US" sz="1200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Interest rapidly declining?? </a:t>
                      </a:r>
                      <a:r>
                        <a:rPr lang="en-US" sz="1200" b="1" i="1" dirty="0" smtClean="0">
                          <a:solidFill>
                            <a:srgbClr val="FF0000"/>
                          </a:solidFill>
                        </a:rPr>
                        <a:t>DLR to verify; ESA to verify</a:t>
                      </a:r>
                      <a:endParaRPr lang="en-US" sz="1200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High Data Rate Wireless Local Area Network Communications HDR WLAN #2 launchers,</a:t>
                      </a:r>
                      <a:r>
                        <a:rPr lang="en-US" sz="1200" b="1" baseline="0" dirty="0" smtClean="0"/>
                        <a:t> AIT, satellites</a:t>
                      </a:r>
                      <a:r>
                        <a:rPr lang="en-US" sz="1200" b="1" dirty="0" smtClean="0"/>
                        <a:t>; Blue Book</a:t>
                      </a:r>
                      <a:r>
                        <a:rPr lang="en-US" sz="1200" b="1" baseline="0" dirty="0" smtClean="0"/>
                        <a:t> </a:t>
                      </a:r>
                      <a:r>
                        <a:rPr lang="en-US" sz="1200" b="1" dirty="0" smtClean="0"/>
                        <a:t>(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12-Jul-2016: forward interest and activities in Oct-2016</a:t>
                      </a:r>
                      <a:r>
                        <a:rPr lang="en-US" sz="1200" b="1" dirty="0" smtClean="0"/>
                        <a:t>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sng" dirty="0" smtClean="0"/>
                        <a:t>Retitle: HDR WLAN Blue Book: AIT, Satellites,</a:t>
                      </a:r>
                      <a:r>
                        <a:rPr lang="en-US" sz="1200" b="1" u="sng" baseline="0" dirty="0" smtClean="0"/>
                        <a:t> Launchers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sng" baseline="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ym typeface="Wingdings"/>
                        </a:rPr>
                        <a:t> Move HDR-WLAN #2</a:t>
                      </a:r>
                      <a:r>
                        <a:rPr lang="en-US" sz="1200" b="1" baseline="0" dirty="0" smtClean="0">
                          <a:sym typeface="Wingdings"/>
                        </a:rPr>
                        <a:t> to draft project??? 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sng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High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u="none" dirty="0" smtClean="0">
                          <a:solidFill>
                            <a:srgbClr val="000000"/>
                          </a:solidFill>
                        </a:rPr>
                        <a:t>FSA(P); DLR(P); </a:t>
                      </a:r>
                    </a:p>
                    <a:p>
                      <a:pPr algn="ctr"/>
                      <a:r>
                        <a:rPr lang="en-US" sz="1200" b="1" u="none" baseline="0" dirty="0" smtClean="0">
                          <a:solidFill>
                            <a:srgbClr val="000000"/>
                          </a:solidFill>
                        </a:rPr>
                        <a:t>JAXA(O/P); ESA (O/P); CSA(N), NASA(P)</a:t>
                      </a:r>
                      <a:endParaRPr lang="en-US" sz="1200" b="1" u="none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ESA, JAXA, 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DLR (strong interest but not book lead),</a:t>
                      </a:r>
                      <a:r>
                        <a:rPr lang="en-US" sz="12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1" baseline="0" dirty="0" smtClean="0">
                          <a:solidFill>
                            <a:srgbClr val="FF0000"/>
                          </a:solidFill>
                        </a:rPr>
                        <a:t>FSA industry interest; more commercially aligned; discuss activities in Rome; no lead agency yet identified, NASA participant interest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38051" y="113906"/>
            <a:ext cx="7669407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CCSDS SOIS Wireless WG Approved Projects (</a:t>
            </a:r>
            <a:r>
              <a:rPr lang="en-US" sz="2400" b="1" dirty="0" smtClean="0">
                <a:solidFill>
                  <a:srgbClr val="FF0000"/>
                </a:solidFill>
              </a:rPr>
              <a:t>18-Oct-2016</a:t>
            </a:r>
            <a:r>
              <a:rPr lang="en-US" sz="2400" b="1" dirty="0" smtClean="0"/>
              <a:t>):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601133" y="694267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483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62665" y="126170"/>
            <a:ext cx="822960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CCSDS Wireless WG Forward Strategies (19-Oct-2016)</a:t>
            </a:r>
            <a:endParaRPr lang="en-US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601133" y="601130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45574" y="3448291"/>
            <a:ext cx="729553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G</a:t>
            </a:r>
            <a:r>
              <a:rPr lang="en-US" b="1" dirty="0" smtClean="0">
                <a:solidFill>
                  <a:srgbClr val="FF0000"/>
                </a:solidFill>
              </a:rPr>
              <a:t>reen Book (leads to BB) for HDR WLAN#2 (vehicle) architecture? 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Focus on getting wireless into vehicles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Non-human, robotic missions applicability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FSA#1, JAXA#1, DLR#1, ESA#2, NASA#2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/>
              <a:t>Update MB for LDR / </a:t>
            </a:r>
            <a:r>
              <a:rPr lang="en-US" b="1" dirty="0" err="1" smtClean="0"/>
              <a:t>IoT</a:t>
            </a:r>
            <a:r>
              <a:rPr lang="en-US" b="1" dirty="0" smtClean="0"/>
              <a:t> communications? 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ESA#1, NASA#1, CSA#1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/>
              <a:t>RFID Sensing GB/MB/BB?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NASA#1, CSA-Stephen#2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/>
              <a:t>Update current GB to include new material on HDR architecture?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/>
              <a:t>Update / evolve RFID Tag-Encoding to be GS1/ISO compliant?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Don’t do any new book yet – wait 6 months after gathering </a:t>
            </a:r>
            <a:r>
              <a:rPr lang="en-US" b="1" dirty="0" smtClean="0"/>
              <a:t>info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45574" y="714906"/>
            <a:ext cx="748234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b="1" dirty="0" smtClean="0"/>
              <a:t>Next 6 months: Finish RFID Tag-Encoding Blue Book</a:t>
            </a:r>
          </a:p>
          <a:p>
            <a:pPr marL="342900" indent="-342900">
              <a:buFont typeface="Arial" charset="0"/>
              <a:buChar char="•"/>
            </a:pPr>
            <a:r>
              <a:rPr lang="en-US" b="1" dirty="0" smtClean="0"/>
              <a:t>Next 6 months is an </a:t>
            </a:r>
            <a:r>
              <a:rPr lang="en-US" b="1" u="sng" dirty="0" smtClean="0"/>
              <a:t>information-gathering period</a:t>
            </a:r>
            <a:r>
              <a:rPr lang="en-US" b="1" dirty="0" smtClean="0"/>
              <a:t>: Discuss internal agency priorities for future activities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b="1" dirty="0" smtClean="0"/>
              <a:t>Every WWG member discusses internal-agency priorities that would </a:t>
            </a:r>
            <a:r>
              <a:rPr lang="en-US" b="1" u="sng" dirty="0" smtClean="0"/>
              <a:t>be supported</a:t>
            </a:r>
            <a:r>
              <a:rPr lang="en-US" b="1" dirty="0" smtClean="0"/>
              <a:t> within the WWG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b="1" dirty="0" smtClean="0"/>
              <a:t>Need to produce a specific CCSDS output: GB/MB/BB</a:t>
            </a:r>
          </a:p>
          <a:p>
            <a:pPr marL="342900" indent="-342900">
              <a:buFont typeface="Arial" charset="0"/>
              <a:buChar char="•"/>
            </a:pPr>
            <a:r>
              <a:rPr lang="en-US" b="1" dirty="0">
                <a:solidFill>
                  <a:srgbClr val="FF0000"/>
                </a:solidFill>
                <a:sym typeface="Wingdings"/>
              </a:rPr>
              <a:t>What do our sponsors want us to do? </a:t>
            </a:r>
            <a:endParaRPr lang="en-US" b="1" dirty="0" smtClean="0">
              <a:solidFill>
                <a:srgbClr val="FF0000"/>
              </a:solidFill>
              <a:sym typeface="Wingdings"/>
            </a:endParaRPr>
          </a:p>
          <a:p>
            <a:pPr marL="342900" indent="-342900">
              <a:buFont typeface="Arial" charset="0"/>
              <a:buChar char="•"/>
            </a:pPr>
            <a:r>
              <a:rPr lang="en-US" b="1" dirty="0" smtClean="0">
                <a:solidFill>
                  <a:srgbClr val="FF0000"/>
                </a:solidFill>
                <a:sym typeface="Wingdings"/>
              </a:rPr>
              <a:t>What activities are agencies willing to lead?</a:t>
            </a:r>
          </a:p>
          <a:p>
            <a:pPr marL="342900" indent="-342900">
              <a:buFont typeface="Arial" charset="0"/>
              <a:buChar char="•"/>
            </a:pPr>
            <a:r>
              <a:rPr lang="en-US" b="1" dirty="0" smtClean="0">
                <a:solidFill>
                  <a:srgbClr val="FF0000"/>
                </a:solidFill>
                <a:sym typeface="Wingdings"/>
              </a:rPr>
              <a:t>Have a set of proposals in 6 months for potential activities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09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43496"/>
            <a:ext cx="6400800" cy="1752600"/>
          </a:xfrm>
        </p:spPr>
        <p:txBody>
          <a:bodyPr/>
          <a:lstStyle/>
          <a:p>
            <a:r>
              <a:rPr lang="en-US" dirty="0" smtClean="0"/>
              <a:t>RFID Interoperability Testing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35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4" name="Straight Connector 143"/>
          <p:cNvCxnSpPr/>
          <p:nvPr/>
        </p:nvCxnSpPr>
        <p:spPr>
          <a:xfrm>
            <a:off x="5306658" y="1359844"/>
            <a:ext cx="0" cy="3999667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4157293" y="1325590"/>
            <a:ext cx="0" cy="4037130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>
            <a:off x="2609603" y="1348103"/>
            <a:ext cx="0" cy="4044111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707579" y="1358113"/>
            <a:ext cx="0" cy="4037130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 flipH="1">
            <a:off x="4185569" y="1310054"/>
            <a:ext cx="1" cy="406403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0" name="Rectangle 139"/>
          <p:cNvSpPr/>
          <p:nvPr/>
        </p:nvSpPr>
        <p:spPr>
          <a:xfrm>
            <a:off x="334118" y="2539750"/>
            <a:ext cx="8426655" cy="1463079"/>
          </a:xfrm>
          <a:prstGeom prst="rect">
            <a:avLst/>
          </a:prstGeom>
          <a:solidFill>
            <a:srgbClr val="3366FF">
              <a:alpha val="18000"/>
            </a:srgbClr>
          </a:solidFill>
          <a:ln>
            <a:solidFill>
              <a:srgbClr val="008000">
                <a:alpha val="33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41" name="Rectangle 140"/>
          <p:cNvSpPr/>
          <p:nvPr/>
        </p:nvSpPr>
        <p:spPr>
          <a:xfrm>
            <a:off x="311232" y="4335988"/>
            <a:ext cx="8442077" cy="1021791"/>
          </a:xfrm>
          <a:prstGeom prst="rect">
            <a:avLst/>
          </a:prstGeom>
          <a:solidFill>
            <a:srgbClr val="3366FF">
              <a:alpha val="18000"/>
            </a:srgbClr>
          </a:solidFill>
          <a:ln>
            <a:solidFill>
              <a:srgbClr val="008000">
                <a:alpha val="33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cxnSp>
        <p:nvCxnSpPr>
          <p:cNvPr id="206" name="Straight Connector 205"/>
          <p:cNvCxnSpPr/>
          <p:nvPr/>
        </p:nvCxnSpPr>
        <p:spPr>
          <a:xfrm flipV="1">
            <a:off x="307133" y="5353351"/>
            <a:ext cx="8446176" cy="36273"/>
          </a:xfrm>
          <a:prstGeom prst="line">
            <a:avLst/>
          </a:prstGeom>
          <a:ln w="57150" cmpd="sng"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544183" y="1379300"/>
            <a:ext cx="0" cy="3974051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4930140" y="1358113"/>
            <a:ext cx="0" cy="3999667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690027" y="1358113"/>
            <a:ext cx="0" cy="4031511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7206339" y="1376552"/>
            <a:ext cx="4099" cy="3966286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7590616" y="1345513"/>
            <a:ext cx="0" cy="4012267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7986298" y="1365932"/>
            <a:ext cx="765" cy="4023692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H="1">
            <a:off x="6071713" y="1274581"/>
            <a:ext cx="4710" cy="4083199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29"/>
          <p:cNvSpPr txBox="1">
            <a:spLocks noChangeArrowheads="1"/>
          </p:cNvSpPr>
          <p:nvPr/>
        </p:nvSpPr>
        <p:spPr bwMode="auto">
          <a:xfrm>
            <a:off x="8092521" y="3059458"/>
            <a:ext cx="120432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000" b="1" i="1" dirty="0" smtClean="0">
                <a:latin typeface="Calibri" pitchFamily="34" charset="0"/>
              </a:rPr>
              <a:t>CMC Approval</a:t>
            </a:r>
          </a:p>
          <a:p>
            <a:pPr algn="ctr"/>
            <a:r>
              <a:rPr lang="en-US" altLang="ja-JP" sz="1000" b="1" dirty="0" smtClean="0">
                <a:solidFill>
                  <a:schemeClr val="hlink"/>
                </a:solidFill>
                <a:latin typeface="Calibri" pitchFamily="34" charset="0"/>
              </a:rPr>
              <a:t>(Fall 2017)</a:t>
            </a:r>
            <a:endParaRPr lang="en-US" altLang="ja-JP" sz="10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>
            <a:off x="2992715" y="1352494"/>
            <a:ext cx="0" cy="4037130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3388233" y="1365932"/>
            <a:ext cx="0" cy="4023692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6453726" y="1359844"/>
            <a:ext cx="0" cy="3997936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987643" y="134467"/>
            <a:ext cx="7256914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/>
              <a:t>RFID Tag-</a:t>
            </a:r>
            <a:r>
              <a:rPr lang="en-US" sz="2400" b="1" dirty="0" smtClean="0"/>
              <a:t>Encoding: Interoperability Test Plan Schedule</a:t>
            </a:r>
            <a:endParaRPr lang="en-US" sz="2400" b="1" dirty="0"/>
          </a:p>
        </p:txBody>
      </p:sp>
      <p:cxnSp>
        <p:nvCxnSpPr>
          <p:cNvPr id="102" name="Straight Connector 101"/>
          <p:cNvCxnSpPr/>
          <p:nvPr/>
        </p:nvCxnSpPr>
        <p:spPr>
          <a:xfrm flipV="1">
            <a:off x="601133" y="694267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1489001" y="1364358"/>
            <a:ext cx="0" cy="4037130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1860609" y="1365932"/>
            <a:ext cx="0" cy="3728572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>
            <a:off x="2252518" y="1345513"/>
            <a:ext cx="0" cy="4044111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5" name="Rectangle 154"/>
          <p:cNvSpPr/>
          <p:nvPr/>
        </p:nvSpPr>
        <p:spPr>
          <a:xfrm>
            <a:off x="324808" y="996310"/>
            <a:ext cx="773361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Aug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2016</a:t>
            </a:r>
            <a:endParaRPr kumimoji="0" lang="en-US" sz="1200" b="1" dirty="0"/>
          </a:p>
        </p:txBody>
      </p:sp>
      <p:cxnSp>
        <p:nvCxnSpPr>
          <p:cNvPr id="157" name="Straight Connector 156"/>
          <p:cNvCxnSpPr/>
          <p:nvPr/>
        </p:nvCxnSpPr>
        <p:spPr>
          <a:xfrm flipH="1">
            <a:off x="1078781" y="1345433"/>
            <a:ext cx="8467" cy="4037130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TextBox 29"/>
          <p:cNvSpPr txBox="1">
            <a:spLocks noChangeArrowheads="1"/>
          </p:cNvSpPr>
          <p:nvPr/>
        </p:nvSpPr>
        <p:spPr bwMode="auto">
          <a:xfrm>
            <a:off x="1685218" y="3183836"/>
            <a:ext cx="13678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000" b="1" dirty="0" smtClean="0">
                <a:latin typeface="Calibri" pitchFamily="34" charset="0"/>
              </a:rPr>
              <a:t>Draft:  </a:t>
            </a:r>
            <a:r>
              <a:rPr lang="en-US" altLang="ja-JP" sz="1000" b="1" dirty="0" smtClean="0">
                <a:solidFill>
                  <a:srgbClr val="0000FF"/>
                </a:solidFill>
                <a:latin typeface="Calibri" pitchFamily="34" charset="0"/>
              </a:rPr>
              <a:t>30-Nov-2016</a:t>
            </a:r>
          </a:p>
          <a:p>
            <a:pPr algn="ctr"/>
            <a:r>
              <a:rPr lang="en-US" altLang="ja-JP" sz="1000" b="1" dirty="0">
                <a:latin typeface="Calibri" pitchFamily="34" charset="0"/>
              </a:rPr>
              <a:t> </a:t>
            </a:r>
            <a:r>
              <a:rPr lang="en-US" altLang="ja-JP" sz="1000" b="1" dirty="0" smtClean="0">
                <a:latin typeface="Calibri" pitchFamily="34" charset="0"/>
              </a:rPr>
              <a:t>Final:  </a:t>
            </a:r>
            <a:r>
              <a:rPr lang="en-US" altLang="ja-JP" sz="1000" b="1" dirty="0" smtClean="0">
                <a:solidFill>
                  <a:srgbClr val="0000FF"/>
                </a:solidFill>
                <a:latin typeface="Calibri" pitchFamily="34" charset="0"/>
              </a:rPr>
              <a:t>15-Dec-2016</a:t>
            </a:r>
            <a:endParaRPr lang="en-US" altLang="ja-JP" sz="10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84" name="TextBox 29"/>
          <p:cNvSpPr txBox="1">
            <a:spLocks noChangeArrowheads="1"/>
          </p:cNvSpPr>
          <p:nvPr/>
        </p:nvSpPr>
        <p:spPr bwMode="auto">
          <a:xfrm>
            <a:off x="1469212" y="5555568"/>
            <a:ext cx="343813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000" b="1" dirty="0" smtClean="0">
                <a:latin typeface="Calibri" pitchFamily="34" charset="0"/>
              </a:rPr>
              <a:t>Published deliverable date to SOIS Chair and the CESG</a:t>
            </a:r>
            <a:endParaRPr lang="en-US" altLang="ja-JP" sz="10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85" name="Diamond 84"/>
          <p:cNvSpPr>
            <a:spLocks noChangeArrowheads="1"/>
          </p:cNvSpPr>
          <p:nvPr/>
        </p:nvSpPr>
        <p:spPr bwMode="auto">
          <a:xfrm>
            <a:off x="1306173" y="5893184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86" name="TextBox 29"/>
          <p:cNvSpPr txBox="1">
            <a:spLocks noChangeArrowheads="1"/>
          </p:cNvSpPr>
          <p:nvPr/>
        </p:nvSpPr>
        <p:spPr bwMode="auto">
          <a:xfrm>
            <a:off x="1479519" y="5852677"/>
            <a:ext cx="242625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000" b="1" dirty="0" smtClean="0">
                <a:latin typeface="Calibri" pitchFamily="34" charset="0"/>
              </a:rPr>
              <a:t>Wireless WG internal working milestone</a:t>
            </a:r>
            <a:endParaRPr lang="en-US" altLang="ja-JP" sz="10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4880848" y="5582182"/>
            <a:ext cx="813421" cy="188695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700" b="1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5526049" y="5901720"/>
            <a:ext cx="159662" cy="188695"/>
          </a:xfrm>
          <a:prstGeom prst="rect">
            <a:avLst/>
          </a:prstGeom>
          <a:solidFill>
            <a:srgbClr val="0080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700" b="1" dirty="0">
              <a:solidFill>
                <a:schemeClr val="tx1"/>
              </a:solidFill>
            </a:endParaRPr>
          </a:p>
        </p:txBody>
      </p:sp>
      <p:sp>
        <p:nvSpPr>
          <p:cNvPr id="94" name="TextBox 29"/>
          <p:cNvSpPr txBox="1">
            <a:spLocks noChangeArrowheads="1"/>
          </p:cNvSpPr>
          <p:nvPr/>
        </p:nvSpPr>
        <p:spPr bwMode="auto">
          <a:xfrm>
            <a:off x="5706228" y="5540920"/>
            <a:ext cx="17326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000" b="1" dirty="0" smtClean="0">
                <a:latin typeface="Calibri" pitchFamily="34" charset="0"/>
              </a:rPr>
              <a:t>Wireless WG internal activity</a:t>
            </a:r>
            <a:endParaRPr lang="en-US" altLang="ja-JP" sz="10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103" name="TextBox 29"/>
          <p:cNvSpPr txBox="1">
            <a:spLocks noChangeArrowheads="1"/>
          </p:cNvSpPr>
          <p:nvPr/>
        </p:nvSpPr>
        <p:spPr bwMode="auto">
          <a:xfrm>
            <a:off x="5708814" y="5867783"/>
            <a:ext cx="17326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000" b="1" dirty="0" smtClean="0">
                <a:latin typeface="Calibri" pitchFamily="34" charset="0"/>
              </a:rPr>
              <a:t>CCSDS Biannual Meeting</a:t>
            </a:r>
            <a:endParaRPr lang="en-US" altLang="ja-JP" sz="10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104" name="TextBox 29"/>
          <p:cNvSpPr txBox="1">
            <a:spLocks noChangeArrowheads="1"/>
          </p:cNvSpPr>
          <p:nvPr/>
        </p:nvSpPr>
        <p:spPr bwMode="auto">
          <a:xfrm>
            <a:off x="3627259" y="2153238"/>
            <a:ext cx="6432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000" b="1" i="1" dirty="0" smtClean="0">
                <a:latin typeface="Calibri" pitchFamily="34" charset="0"/>
              </a:rPr>
              <a:t>Current Date </a:t>
            </a:r>
            <a:r>
              <a:rPr lang="en-US" altLang="ja-JP" sz="1000" b="1" i="1" dirty="0" smtClean="0">
                <a:latin typeface="Calibri" pitchFamily="34" charset="0"/>
                <a:sym typeface="Wingdings"/>
              </a:rPr>
              <a:t></a:t>
            </a:r>
            <a:endParaRPr lang="en-US" altLang="ja-JP" sz="1000" b="1" i="1" dirty="0">
              <a:solidFill>
                <a:schemeClr val="hlink"/>
              </a:solidFill>
              <a:latin typeface="Calibri" pitchFamily="34" charset="0"/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>
            <a:off x="311232" y="1325590"/>
            <a:ext cx="13576" cy="4064034"/>
          </a:xfrm>
          <a:prstGeom prst="line">
            <a:avLst/>
          </a:prstGeom>
          <a:ln w="12700" cmpd="sng">
            <a:solidFill>
              <a:srgbClr val="00009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8753310" y="1335892"/>
            <a:ext cx="0" cy="4023619"/>
          </a:xfrm>
          <a:prstGeom prst="line">
            <a:avLst/>
          </a:prstGeom>
          <a:ln w="12700" cmpd="sng">
            <a:solidFill>
              <a:srgbClr val="00009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Diamond 106"/>
          <p:cNvSpPr>
            <a:spLocks noChangeArrowheads="1"/>
          </p:cNvSpPr>
          <p:nvPr/>
        </p:nvSpPr>
        <p:spPr bwMode="auto">
          <a:xfrm>
            <a:off x="1303697" y="5599047"/>
            <a:ext cx="163039" cy="197231"/>
          </a:xfrm>
          <a:prstGeom prst="diamond">
            <a:avLst/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108" name="Diamond 107"/>
          <p:cNvSpPr>
            <a:spLocks noChangeArrowheads="1"/>
          </p:cNvSpPr>
          <p:nvPr/>
        </p:nvSpPr>
        <p:spPr bwMode="auto">
          <a:xfrm>
            <a:off x="8567432" y="2832208"/>
            <a:ext cx="163039" cy="197231"/>
          </a:xfrm>
          <a:prstGeom prst="diamond">
            <a:avLst/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2614237" y="4335987"/>
            <a:ext cx="2316483" cy="390613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0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chemeClr val="tx1"/>
                </a:solidFill>
              </a:rPr>
              <a:t>RFID Tag Object-ID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chemeClr val="tx1"/>
                </a:solidFill>
              </a:rPr>
              <a:t>space design</a:t>
            </a:r>
            <a:endParaRPr kumimoji="0" lang="en-US" sz="1000" b="1" dirty="0">
              <a:solidFill>
                <a:schemeClr val="tx1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5302346" y="4335988"/>
            <a:ext cx="2267825" cy="399189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chemeClr val="tx1"/>
                </a:solidFill>
              </a:rPr>
              <a:t>SANA Registry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chemeClr val="tx1"/>
                </a:solidFill>
              </a:rPr>
              <a:t>Creation (Kevin/NASA)</a:t>
            </a:r>
            <a:endParaRPr kumimoji="0" lang="en-US" sz="1000" b="1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2296055" y="1431098"/>
            <a:ext cx="127005" cy="188695"/>
          </a:xfrm>
          <a:prstGeom prst="rect">
            <a:avLst/>
          </a:prstGeom>
          <a:solidFill>
            <a:srgbClr val="0080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700" b="1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4157293" y="2771962"/>
            <a:ext cx="1149365" cy="396798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/>
            <a:r>
              <a:rPr kumimoji="0" lang="en-US" sz="1000" b="1" dirty="0" smtClean="0">
                <a:solidFill>
                  <a:srgbClr val="000000"/>
                </a:solidFill>
              </a:rPr>
              <a:t>Prototype</a:t>
            </a:r>
          </a:p>
          <a:p>
            <a:pPr algn="ctr"/>
            <a:r>
              <a:rPr lang="en-US" sz="1000" b="1" dirty="0" smtClean="0">
                <a:solidFill>
                  <a:srgbClr val="000000"/>
                </a:solidFill>
              </a:rPr>
              <a:t>software</a:t>
            </a:r>
            <a:endParaRPr kumimoji="0" lang="en-US" sz="1000" b="1" dirty="0" smtClean="0">
              <a:solidFill>
                <a:srgbClr val="000000"/>
              </a:solidFill>
            </a:endParaRPr>
          </a:p>
        </p:txBody>
      </p:sp>
      <p:sp>
        <p:nvSpPr>
          <p:cNvPr id="114" name="Diamond 113"/>
          <p:cNvSpPr>
            <a:spLocks noChangeArrowheads="1"/>
          </p:cNvSpPr>
          <p:nvPr/>
        </p:nvSpPr>
        <p:spPr bwMode="auto">
          <a:xfrm>
            <a:off x="4072954" y="2866123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1493314" y="2724646"/>
            <a:ext cx="2290893" cy="474592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/>
            <a:r>
              <a:rPr kumimoji="0" lang="en-US" sz="1000" b="1" dirty="0" smtClean="0">
                <a:solidFill>
                  <a:srgbClr val="000000"/>
                </a:solidFill>
              </a:rPr>
              <a:t>Test Plan Development;</a:t>
            </a:r>
          </a:p>
          <a:p>
            <a:pPr algn="ctr"/>
            <a:r>
              <a:rPr lang="en-US" sz="1000" b="1" dirty="0" smtClean="0">
                <a:solidFill>
                  <a:srgbClr val="000000"/>
                </a:solidFill>
              </a:rPr>
              <a:t>Yellow Book composition:</a:t>
            </a:r>
          </a:p>
          <a:p>
            <a:pPr algn="ctr"/>
            <a:r>
              <a:rPr kumimoji="0" lang="en-US" sz="1000" b="1" dirty="0" smtClean="0">
                <a:solidFill>
                  <a:srgbClr val="FF0000"/>
                </a:solidFill>
              </a:rPr>
              <a:t>Overview, Procedures, PICS</a:t>
            </a:r>
            <a:endParaRPr kumimoji="0" lang="en-US" sz="1000" b="1" dirty="0">
              <a:solidFill>
                <a:srgbClr val="FF0000"/>
              </a:solidFill>
            </a:endParaRPr>
          </a:p>
        </p:txBody>
      </p:sp>
      <p:sp>
        <p:nvSpPr>
          <p:cNvPr id="116" name="Diamond 115"/>
          <p:cNvSpPr>
            <a:spLocks noChangeArrowheads="1"/>
          </p:cNvSpPr>
          <p:nvPr/>
        </p:nvSpPr>
        <p:spPr bwMode="auto">
          <a:xfrm>
            <a:off x="3702687" y="2867155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5309671" y="2771962"/>
            <a:ext cx="766752" cy="396798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/>
            <a:r>
              <a:rPr kumimoji="0" lang="en-US" sz="1000" b="1" dirty="0" smtClean="0">
                <a:solidFill>
                  <a:srgbClr val="000000"/>
                </a:solidFill>
              </a:rPr>
              <a:t>FSA/NASA </a:t>
            </a:r>
          </a:p>
          <a:p>
            <a:pPr algn="ctr"/>
            <a:r>
              <a:rPr kumimoji="0" lang="en-US" sz="1000" b="1" dirty="0" smtClean="0">
                <a:solidFill>
                  <a:srgbClr val="000000"/>
                </a:solidFill>
              </a:rPr>
              <a:t>Interop Testing</a:t>
            </a:r>
            <a:endParaRPr kumimoji="0" lang="en-US" sz="1000" b="1" dirty="0">
              <a:solidFill>
                <a:srgbClr val="000000"/>
              </a:solidFill>
            </a:endParaRPr>
          </a:p>
        </p:txBody>
      </p:sp>
      <p:sp>
        <p:nvSpPr>
          <p:cNvPr id="122" name="TextBox 29"/>
          <p:cNvSpPr txBox="1">
            <a:spLocks noChangeArrowheads="1"/>
          </p:cNvSpPr>
          <p:nvPr/>
        </p:nvSpPr>
        <p:spPr bwMode="auto">
          <a:xfrm>
            <a:off x="4224532" y="3175789"/>
            <a:ext cx="9974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900" b="1" dirty="0" smtClean="0">
                <a:solidFill>
                  <a:srgbClr val="0000FF"/>
                </a:solidFill>
                <a:latin typeface="Calibri" pitchFamily="34" charset="0"/>
              </a:rPr>
              <a:t>01-Jan-2017 </a:t>
            </a:r>
            <a:r>
              <a:rPr lang="en-US" altLang="ja-JP" sz="900" b="1" dirty="0" smtClean="0">
                <a:solidFill>
                  <a:srgbClr val="0000FF"/>
                </a:solidFill>
                <a:latin typeface="Calibri" pitchFamily="34" charset="0"/>
                <a:sym typeface="Wingdings"/>
              </a:rPr>
              <a:t> 15-Feb-2017</a:t>
            </a:r>
            <a:endParaRPr lang="en-US" altLang="ja-JP" sz="9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24" name="TextBox 29"/>
          <p:cNvSpPr txBox="1">
            <a:spLocks noChangeArrowheads="1"/>
          </p:cNvSpPr>
          <p:nvPr/>
        </p:nvSpPr>
        <p:spPr bwMode="auto">
          <a:xfrm>
            <a:off x="3036432" y="4709208"/>
            <a:ext cx="13678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000" b="1" dirty="0" smtClean="0">
                <a:latin typeface="Calibri" pitchFamily="34" charset="0"/>
              </a:rPr>
              <a:t>Draft:  </a:t>
            </a:r>
            <a:r>
              <a:rPr lang="en-US" altLang="ja-JP" sz="1000" b="1" dirty="0" smtClean="0">
                <a:solidFill>
                  <a:srgbClr val="0000FF"/>
                </a:solidFill>
                <a:latin typeface="Calibri" pitchFamily="34" charset="0"/>
              </a:rPr>
              <a:t>01-Jan-2017</a:t>
            </a:r>
          </a:p>
          <a:p>
            <a:pPr algn="ctr"/>
            <a:r>
              <a:rPr lang="en-US" altLang="ja-JP" sz="1000" b="1" dirty="0">
                <a:latin typeface="Calibri" pitchFamily="34" charset="0"/>
              </a:rPr>
              <a:t> </a:t>
            </a:r>
            <a:r>
              <a:rPr lang="en-US" altLang="ja-JP" sz="1000" b="1" dirty="0" smtClean="0">
                <a:latin typeface="Calibri" pitchFamily="34" charset="0"/>
              </a:rPr>
              <a:t>Final:  </a:t>
            </a:r>
            <a:r>
              <a:rPr lang="en-US" altLang="ja-JP" sz="1000" b="1" dirty="0" smtClean="0">
                <a:solidFill>
                  <a:srgbClr val="0000FF"/>
                </a:solidFill>
                <a:latin typeface="Calibri" pitchFamily="34" charset="0"/>
              </a:rPr>
              <a:t>01-Feb-2017</a:t>
            </a:r>
            <a:endParaRPr lang="en-US" altLang="ja-JP" sz="10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25" name="TextBox 29"/>
          <p:cNvSpPr txBox="1">
            <a:spLocks noChangeArrowheads="1"/>
          </p:cNvSpPr>
          <p:nvPr/>
        </p:nvSpPr>
        <p:spPr bwMode="auto">
          <a:xfrm>
            <a:off x="6130758" y="4726600"/>
            <a:ext cx="13678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000" b="1" dirty="0" smtClean="0">
                <a:latin typeface="Calibri" pitchFamily="34" charset="0"/>
              </a:rPr>
              <a:t>Draft:  </a:t>
            </a:r>
            <a:r>
              <a:rPr lang="en-US" altLang="ja-JP" sz="1000" b="1" dirty="0" smtClean="0">
                <a:solidFill>
                  <a:srgbClr val="0000FF"/>
                </a:solidFill>
                <a:latin typeface="Calibri" pitchFamily="34" charset="0"/>
              </a:rPr>
              <a:t>15-Mar-2017</a:t>
            </a:r>
          </a:p>
          <a:p>
            <a:pPr algn="ctr"/>
            <a:r>
              <a:rPr lang="en-US" altLang="ja-JP" sz="1000" b="1" dirty="0">
                <a:latin typeface="Calibri" pitchFamily="34" charset="0"/>
              </a:rPr>
              <a:t> </a:t>
            </a:r>
            <a:r>
              <a:rPr lang="en-US" altLang="ja-JP" sz="1000" b="1" dirty="0" smtClean="0">
                <a:latin typeface="Calibri" pitchFamily="34" charset="0"/>
              </a:rPr>
              <a:t>Final:  </a:t>
            </a:r>
            <a:r>
              <a:rPr lang="en-US" altLang="ja-JP" sz="1000" b="1" dirty="0" smtClean="0">
                <a:solidFill>
                  <a:srgbClr val="0000FF"/>
                </a:solidFill>
                <a:latin typeface="Calibri" pitchFamily="34" charset="0"/>
              </a:rPr>
              <a:t>15-May-2017</a:t>
            </a:r>
            <a:endParaRPr lang="en-US" altLang="ja-JP" sz="10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327052" y="4494295"/>
            <a:ext cx="1960333" cy="871834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000" b="1" dirty="0" smtClean="0">
                <a:solidFill>
                  <a:schemeClr val="bg1">
                    <a:lumMod val="65000"/>
                  </a:schemeClr>
                </a:solidFill>
              </a:rPr>
              <a:t>Participating Agencies: FSA, NASA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chemeClr val="bg1">
                    <a:lumMod val="65000"/>
                  </a:schemeClr>
                </a:solidFill>
              </a:rPr>
              <a:t>Points of Contact (FSA, NASA): 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1000" b="1" dirty="0" smtClean="0">
                <a:solidFill>
                  <a:schemeClr val="bg1">
                    <a:lumMod val="65000"/>
                  </a:schemeClr>
                </a:solidFill>
              </a:rPr>
              <a:t>Yuriy Sheynin, FSA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1000" b="1" dirty="0" smtClean="0">
                <a:solidFill>
                  <a:schemeClr val="bg1">
                    <a:lumMod val="65000"/>
                  </a:schemeClr>
                </a:solidFill>
              </a:rPr>
              <a:t>Vladimir Fetisov, FSA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1000" b="1" dirty="0" smtClean="0">
                <a:solidFill>
                  <a:schemeClr val="bg1">
                    <a:lumMod val="65000"/>
                  </a:schemeClr>
                </a:solidFill>
              </a:rPr>
              <a:t>Ray Wagner, NASA</a:t>
            </a:r>
          </a:p>
        </p:txBody>
      </p:sp>
      <p:cxnSp>
        <p:nvCxnSpPr>
          <p:cNvPr id="68" name="Straight Connector 67"/>
          <p:cNvCxnSpPr/>
          <p:nvPr/>
        </p:nvCxnSpPr>
        <p:spPr>
          <a:xfrm>
            <a:off x="3784207" y="1352494"/>
            <a:ext cx="0" cy="4037130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6078408" y="2771962"/>
            <a:ext cx="773063" cy="396798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/>
            <a:r>
              <a:rPr kumimoji="0" lang="en-US" sz="1000" b="1" dirty="0" smtClean="0">
                <a:solidFill>
                  <a:srgbClr val="000000"/>
                </a:solidFill>
              </a:rPr>
              <a:t>Test</a:t>
            </a:r>
            <a:endParaRPr lang="en-US" sz="1000" b="1" dirty="0">
              <a:solidFill>
                <a:srgbClr val="000000"/>
              </a:solidFill>
            </a:endParaRPr>
          </a:p>
          <a:p>
            <a:pPr algn="ctr"/>
            <a:r>
              <a:rPr kumimoji="0" lang="en-US" sz="1000" b="1" dirty="0" smtClean="0">
                <a:solidFill>
                  <a:srgbClr val="000000"/>
                </a:solidFill>
              </a:rPr>
              <a:t>Report</a:t>
            </a:r>
            <a:endParaRPr kumimoji="0" lang="en-US" sz="1000" b="1" dirty="0">
              <a:solidFill>
                <a:srgbClr val="000000"/>
              </a:solidFill>
            </a:endParaRPr>
          </a:p>
        </p:txBody>
      </p:sp>
      <p:sp>
        <p:nvSpPr>
          <p:cNvPr id="80" name="Diamond 79"/>
          <p:cNvSpPr>
            <a:spLocks noChangeArrowheads="1"/>
          </p:cNvSpPr>
          <p:nvPr/>
        </p:nvSpPr>
        <p:spPr bwMode="auto">
          <a:xfrm>
            <a:off x="6769951" y="2867155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82" name="TextBox 29"/>
          <p:cNvSpPr txBox="1">
            <a:spLocks noChangeArrowheads="1"/>
          </p:cNvSpPr>
          <p:nvPr/>
        </p:nvSpPr>
        <p:spPr bwMode="auto">
          <a:xfrm>
            <a:off x="5178992" y="3169354"/>
            <a:ext cx="10016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900" b="1" dirty="0" smtClean="0">
                <a:solidFill>
                  <a:srgbClr val="0000FF"/>
                </a:solidFill>
                <a:latin typeface="Calibri" pitchFamily="34" charset="0"/>
              </a:rPr>
              <a:t>16-Feb-2017 </a:t>
            </a:r>
            <a:r>
              <a:rPr lang="en-US" altLang="ja-JP" sz="900" b="1" dirty="0" smtClean="0">
                <a:solidFill>
                  <a:srgbClr val="0000FF"/>
                </a:solidFill>
                <a:latin typeface="Calibri" pitchFamily="34" charset="0"/>
                <a:sym typeface="Wingdings"/>
              </a:rPr>
              <a:t> 15-Mar-2017</a:t>
            </a:r>
            <a:endParaRPr lang="en-US" altLang="ja-JP" sz="9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95" name="TextBox 29"/>
          <p:cNvSpPr txBox="1">
            <a:spLocks noChangeArrowheads="1"/>
          </p:cNvSpPr>
          <p:nvPr/>
        </p:nvSpPr>
        <p:spPr bwMode="auto">
          <a:xfrm>
            <a:off x="6011169" y="3160847"/>
            <a:ext cx="10016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900" b="1" dirty="0" smtClean="0">
                <a:solidFill>
                  <a:srgbClr val="0000FF"/>
                </a:solidFill>
                <a:latin typeface="Calibri" pitchFamily="34" charset="0"/>
              </a:rPr>
              <a:t>16-Mar-2017 </a:t>
            </a:r>
            <a:r>
              <a:rPr lang="en-US" altLang="ja-JP" sz="900" b="1" dirty="0" smtClean="0">
                <a:solidFill>
                  <a:srgbClr val="0000FF"/>
                </a:solidFill>
                <a:latin typeface="Calibri" pitchFamily="34" charset="0"/>
                <a:sym typeface="Wingdings"/>
              </a:rPr>
              <a:t> 15-Apr-2017</a:t>
            </a:r>
            <a:endParaRPr lang="en-US" altLang="ja-JP" sz="9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1087248" y="996311"/>
            <a:ext cx="773361" cy="346126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Sep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2016</a:t>
            </a:r>
            <a:endParaRPr kumimoji="0" lang="en-US" sz="1200" b="1" dirty="0"/>
          </a:p>
        </p:txBody>
      </p:sp>
      <p:sp>
        <p:nvSpPr>
          <p:cNvPr id="89" name="Rectangle 88"/>
          <p:cNvSpPr/>
          <p:nvPr/>
        </p:nvSpPr>
        <p:spPr>
          <a:xfrm>
            <a:off x="1855238" y="993640"/>
            <a:ext cx="773361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Oct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2016</a:t>
            </a:r>
            <a:endParaRPr kumimoji="0" lang="en-US" sz="1200" b="1" dirty="0"/>
          </a:p>
        </p:txBody>
      </p:sp>
      <p:sp>
        <p:nvSpPr>
          <p:cNvPr id="100" name="Rectangle 99"/>
          <p:cNvSpPr/>
          <p:nvPr/>
        </p:nvSpPr>
        <p:spPr>
          <a:xfrm>
            <a:off x="2617678" y="993641"/>
            <a:ext cx="773361" cy="351792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Nov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2016</a:t>
            </a:r>
            <a:endParaRPr kumimoji="0" lang="en-US" sz="1200" b="1" dirty="0"/>
          </a:p>
        </p:txBody>
      </p:sp>
      <p:sp>
        <p:nvSpPr>
          <p:cNvPr id="101" name="Rectangle 100"/>
          <p:cNvSpPr/>
          <p:nvPr/>
        </p:nvSpPr>
        <p:spPr>
          <a:xfrm>
            <a:off x="3394853" y="993640"/>
            <a:ext cx="773361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Dec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2016</a:t>
            </a:r>
            <a:endParaRPr kumimoji="0" lang="en-US" sz="1200" b="1" dirty="0"/>
          </a:p>
        </p:txBody>
      </p:sp>
      <p:sp>
        <p:nvSpPr>
          <p:cNvPr id="109" name="Rectangle 108"/>
          <p:cNvSpPr/>
          <p:nvPr/>
        </p:nvSpPr>
        <p:spPr>
          <a:xfrm>
            <a:off x="4157293" y="993641"/>
            <a:ext cx="773361" cy="351792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Jan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2017</a:t>
            </a:r>
            <a:endParaRPr kumimoji="0" lang="en-US" sz="1200" b="1" dirty="0"/>
          </a:p>
        </p:txBody>
      </p:sp>
      <p:sp>
        <p:nvSpPr>
          <p:cNvPr id="112" name="Rectangle 111"/>
          <p:cNvSpPr/>
          <p:nvPr/>
        </p:nvSpPr>
        <p:spPr>
          <a:xfrm>
            <a:off x="4925283" y="990970"/>
            <a:ext cx="773361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Feb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2017</a:t>
            </a:r>
            <a:endParaRPr kumimoji="0" lang="en-US" sz="1200" b="1" dirty="0"/>
          </a:p>
        </p:txBody>
      </p:sp>
      <p:sp>
        <p:nvSpPr>
          <p:cNvPr id="121" name="Rectangle 120"/>
          <p:cNvSpPr/>
          <p:nvPr/>
        </p:nvSpPr>
        <p:spPr>
          <a:xfrm>
            <a:off x="5687723" y="990971"/>
            <a:ext cx="773361" cy="351792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Mar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2017</a:t>
            </a:r>
            <a:endParaRPr kumimoji="0" lang="en-US" sz="1200" b="1" dirty="0"/>
          </a:p>
        </p:txBody>
      </p:sp>
      <p:sp>
        <p:nvSpPr>
          <p:cNvPr id="131" name="Rectangle 130"/>
          <p:cNvSpPr/>
          <p:nvPr/>
        </p:nvSpPr>
        <p:spPr>
          <a:xfrm>
            <a:off x="6453832" y="990970"/>
            <a:ext cx="773361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Apr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2017</a:t>
            </a:r>
            <a:endParaRPr kumimoji="0" lang="en-US" sz="1200" b="1" dirty="0"/>
          </a:p>
        </p:txBody>
      </p:sp>
      <p:sp>
        <p:nvSpPr>
          <p:cNvPr id="135" name="Rectangle 134"/>
          <p:cNvSpPr/>
          <p:nvPr/>
        </p:nvSpPr>
        <p:spPr>
          <a:xfrm>
            <a:off x="7216272" y="990971"/>
            <a:ext cx="773361" cy="351792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May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2017</a:t>
            </a:r>
            <a:endParaRPr kumimoji="0" lang="en-US" sz="1200" b="1" dirty="0"/>
          </a:p>
        </p:txBody>
      </p:sp>
      <p:sp>
        <p:nvSpPr>
          <p:cNvPr id="136" name="Rectangle 135"/>
          <p:cNvSpPr/>
          <p:nvPr/>
        </p:nvSpPr>
        <p:spPr>
          <a:xfrm>
            <a:off x="7984262" y="988300"/>
            <a:ext cx="773361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Jun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2017</a:t>
            </a:r>
            <a:endParaRPr kumimoji="0" lang="en-US" sz="1200" b="1" dirty="0"/>
          </a:p>
        </p:txBody>
      </p:sp>
      <p:cxnSp>
        <p:nvCxnSpPr>
          <p:cNvPr id="145" name="Straight Connector 144"/>
          <p:cNvCxnSpPr/>
          <p:nvPr/>
        </p:nvCxnSpPr>
        <p:spPr>
          <a:xfrm>
            <a:off x="6828956" y="1363274"/>
            <a:ext cx="0" cy="3997936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flipH="1">
            <a:off x="8355346" y="1350396"/>
            <a:ext cx="765" cy="4023692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7" name="TextBox 29"/>
          <p:cNvSpPr txBox="1">
            <a:spLocks noChangeArrowheads="1"/>
          </p:cNvSpPr>
          <p:nvPr/>
        </p:nvSpPr>
        <p:spPr bwMode="auto">
          <a:xfrm>
            <a:off x="1674501" y="1609517"/>
            <a:ext cx="130076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000" b="1" dirty="0" smtClean="0">
                <a:latin typeface="Calibri" pitchFamily="34" charset="0"/>
              </a:rPr>
              <a:t>2016 Fall Meeting </a:t>
            </a:r>
          </a:p>
          <a:p>
            <a:pPr algn="ctr"/>
            <a:r>
              <a:rPr lang="en-US" altLang="ja-JP" sz="1000" b="1" dirty="0" smtClean="0">
                <a:latin typeface="Calibri" pitchFamily="34" charset="0"/>
              </a:rPr>
              <a:t>Rome, Italy (ASI)</a:t>
            </a:r>
          </a:p>
          <a:p>
            <a:pPr algn="ctr"/>
            <a:r>
              <a:rPr lang="en-US" altLang="ja-JP" sz="1000" b="1" dirty="0" smtClean="0">
                <a:solidFill>
                  <a:schemeClr val="hlink"/>
                </a:solidFill>
                <a:latin typeface="Calibri" pitchFamily="34" charset="0"/>
              </a:rPr>
              <a:t>17-21 Oct-2016</a:t>
            </a:r>
            <a:endParaRPr lang="en-US" altLang="ja-JP" sz="10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7266256" y="1437004"/>
            <a:ext cx="127005" cy="188695"/>
          </a:xfrm>
          <a:prstGeom prst="rect">
            <a:avLst/>
          </a:prstGeom>
          <a:solidFill>
            <a:srgbClr val="0080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700" b="1" dirty="0">
              <a:solidFill>
                <a:schemeClr val="tx1"/>
              </a:solidFill>
            </a:endParaRPr>
          </a:p>
        </p:txBody>
      </p:sp>
      <p:sp>
        <p:nvSpPr>
          <p:cNvPr id="113" name="Diamond 112"/>
          <p:cNvSpPr>
            <a:spLocks noChangeArrowheads="1"/>
          </p:cNvSpPr>
          <p:nvPr/>
        </p:nvSpPr>
        <p:spPr bwMode="auto">
          <a:xfrm>
            <a:off x="5224257" y="2864058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81" name="TextBox 29"/>
          <p:cNvSpPr txBox="1">
            <a:spLocks noChangeArrowheads="1"/>
          </p:cNvSpPr>
          <p:nvPr/>
        </p:nvSpPr>
        <p:spPr bwMode="auto">
          <a:xfrm>
            <a:off x="6662743" y="1636622"/>
            <a:ext cx="130076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000" b="1" dirty="0" smtClean="0">
                <a:latin typeface="Calibri" pitchFamily="34" charset="0"/>
              </a:rPr>
              <a:t>2017 Spring Meeting </a:t>
            </a:r>
          </a:p>
          <a:p>
            <a:pPr algn="ctr"/>
            <a:r>
              <a:rPr lang="en-US" altLang="ja-JP" sz="1000" b="1" dirty="0" smtClean="0">
                <a:latin typeface="Calibri" pitchFamily="34" charset="0"/>
              </a:rPr>
              <a:t>San Antonio, TX</a:t>
            </a:r>
          </a:p>
          <a:p>
            <a:pPr algn="ctr"/>
            <a:r>
              <a:rPr lang="en-US" altLang="ja-JP" sz="1000" b="1" dirty="0" smtClean="0">
                <a:solidFill>
                  <a:schemeClr val="hlink"/>
                </a:solidFill>
                <a:latin typeface="Calibri" pitchFamily="34" charset="0"/>
              </a:rPr>
              <a:t>08-12 May-2017</a:t>
            </a:r>
            <a:endParaRPr lang="en-US" altLang="ja-JP" sz="10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90" name="Diamond 89"/>
          <p:cNvSpPr>
            <a:spLocks noChangeArrowheads="1"/>
          </p:cNvSpPr>
          <p:nvPr/>
        </p:nvSpPr>
        <p:spPr bwMode="auto">
          <a:xfrm>
            <a:off x="4835408" y="4430754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120" name="Diamond 119"/>
          <p:cNvSpPr>
            <a:spLocks noChangeArrowheads="1"/>
          </p:cNvSpPr>
          <p:nvPr/>
        </p:nvSpPr>
        <p:spPr bwMode="auto">
          <a:xfrm>
            <a:off x="7478063" y="4440988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331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BC11CFE921654CA22562F68A99D6AE" ma:contentTypeVersion="2" ma:contentTypeDescription="Create a new document." ma:contentTypeScope="" ma:versionID="6e7f88b6c0e58fd2929e0adb0da9b1cd">
  <xsd:schema xmlns:xsd="http://www.w3.org/2001/XMLSchema" xmlns:xs="http://www.w3.org/2001/XMLSchema" xmlns:p="http://schemas.microsoft.com/office/2006/metadata/properties" xmlns:ns2="0f0ef6e6-c12b-42e4-8afd-b7edb07c219c" xmlns:ns3="bfab6d5d-f488-475d-ad0d-58c4c1ee8d01" targetNamespace="http://schemas.microsoft.com/office/2006/metadata/properties" ma:root="true" ma:fieldsID="04b9d79d328c0b5ec2fc4d05f2dbf19e" ns2:_="" ns3:_="">
    <xsd:import namespace="0f0ef6e6-c12b-42e4-8afd-b7edb07c219c"/>
    <xsd:import namespace="bfab6d5d-f488-475d-ad0d-58c4c1ee8d0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ef6e6-c12b-42e4-8afd-b7edb07c219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ab6d5d-f488-475d-ad0d-58c4c1ee8d01" elementFormDefault="qualified">
    <xsd:import namespace="http://schemas.microsoft.com/office/2006/documentManagement/types"/>
    <xsd:import namespace="http://schemas.microsoft.com/office/infopath/2007/PartnerControls"/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DAA61B6-3DC2-4606-BC20-207FC94FC240}"/>
</file>

<file path=customXml/itemProps2.xml><?xml version="1.0" encoding="utf-8"?>
<ds:datastoreItem xmlns:ds="http://schemas.openxmlformats.org/officeDocument/2006/customXml" ds:itemID="{89C2E1A4-479D-4954-890A-748B04D49260}"/>
</file>

<file path=customXml/itemProps3.xml><?xml version="1.0" encoding="utf-8"?>
<ds:datastoreItem xmlns:ds="http://schemas.openxmlformats.org/officeDocument/2006/customXml" ds:itemID="{0D46153A-BFD4-4DC3-9601-4A49CDCFFE4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96869</TotalTime>
  <Words>700</Words>
  <Application>Microsoft Macintosh PowerPoint</Application>
  <PresentationFormat>On-screen Show (4:3)</PresentationFormat>
  <Paragraphs>145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ＭＳ Ｐゴシック</vt:lpstr>
      <vt:lpstr>Wingdings</vt:lpstr>
      <vt:lpstr>Arial</vt:lpstr>
      <vt:lpstr>1_Office Theme</vt:lpstr>
      <vt:lpstr>Wireless WG Monthly Teleconference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BioServe Space Technologies</Company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Kevin Gifford</dc:creator>
  <cp:lastModifiedBy>Kevin K Gifford</cp:lastModifiedBy>
  <cp:revision>2145</cp:revision>
  <cp:lastPrinted>2016-05-02T16:09:34Z</cp:lastPrinted>
  <dcterms:created xsi:type="dcterms:W3CDTF">2012-03-12T15:30:31Z</dcterms:created>
  <dcterms:modified xsi:type="dcterms:W3CDTF">2017-01-03T17:29:31Z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0x010100DDBC11CFE921654CA22562F68A99D6AE</vt:lpwstr>
  </property>
</Properties>
</file>