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443" r:id="rId2"/>
    <p:sldId id="455" r:id="rId3"/>
    <p:sldId id="445" r:id="rId4"/>
    <p:sldId id="423" r:id="rId5"/>
    <p:sldId id="456" r:id="rId6"/>
    <p:sldId id="457" r:id="rId7"/>
    <p:sldId id="38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36" autoAdjust="0"/>
    <p:restoredTop sz="89294" autoAdjust="0"/>
  </p:normalViewPr>
  <p:slideViewPr>
    <p:cSldViewPr snapToGrid="0" snapToObjects="1">
      <p:cViewPr>
        <p:scale>
          <a:sx n="179" d="100"/>
          <a:sy n="179" d="100"/>
        </p:scale>
        <p:origin x="136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n-US" altLang="ja-JP" b="0" i="0" dirty="0" smtClean="0">
                <a:solidFill>
                  <a:srgbClr val="FF0000"/>
                </a:solidFill>
              </a:rPr>
              <a:t>Planning</a:t>
            </a: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 Notes 11-Mar-2013: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Discuss SABL Project Plan with Shea and Louis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Coordinate dates for RSA 2FA TIM at HOSC (Shea, Jim, Shankini); cost share this trip with BioServe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Determine timeline on DTN2 Simulator – coordinate HOSC DTN2 G/W testing, test plan, with the HOSC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Will need to plan Automation support for additional BioServe SABL tasks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Have an IDSCam close-out sprint; can transition to SABL early as necessary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HOSC RSA 2FA meeting this week and </a:t>
            </a:r>
            <a:r>
              <a:rPr kumimoji="1" lang="en-US" altLang="ja-JP" b="0" i="0" baseline="0" smtClean="0">
                <a:solidFill>
                  <a:srgbClr val="FF0000"/>
                </a:solidFill>
              </a:rPr>
              <a:t>travel coordination</a:t>
            </a:r>
            <a:endParaRPr kumimoji="1" lang="en-US" altLang="ja-JP" b="0" i="0" baseline="0" dirty="0" smtClean="0">
              <a:solidFill>
                <a:srgbClr val="FF0000"/>
              </a:solidFill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1" lang="en-US" altLang="ja-JP" dirty="0" smtClean="0"/>
              <a:t> </a:t>
            </a:r>
            <a:endParaRPr kumimoji="1" lang="en-US" altLang="ja-JP" b="1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ja-JP" b="1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A284C-7F7E-42F7-B471-4AD203D06F1A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6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 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02-Jan-2017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WWG Fall Meetings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1483"/>
            <a:ext cx="7459133" cy="1470025"/>
          </a:xfrm>
        </p:spPr>
        <p:txBody>
          <a:bodyPr/>
          <a:lstStyle/>
          <a:p>
            <a:r>
              <a:rPr lang="en-US" b="1" dirty="0" smtClean="0"/>
              <a:t>Wireless WG</a:t>
            </a:r>
            <a:br>
              <a:rPr lang="en-US" b="1" dirty="0" smtClean="0"/>
            </a:br>
            <a:r>
              <a:rPr lang="en-US" b="1" dirty="0" smtClean="0"/>
              <a:t>Monthly Teleconference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595" y="2552162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02-Jan-2017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47057" y="4543470"/>
            <a:ext cx="7197876" cy="17716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smtClean="0">
                <a:solidFill>
                  <a:schemeClr val="bg1">
                    <a:lumMod val="50000"/>
                  </a:schemeClr>
                </a:solidFill>
              </a:rPr>
              <a:t>Primary </a:t>
            </a:r>
            <a:r>
              <a:rPr lang="en-US" sz="2800" b="1" u="sng" dirty="0" smtClean="0">
                <a:solidFill>
                  <a:schemeClr val="bg1">
                    <a:lumMod val="50000"/>
                  </a:schemeClr>
                </a:solidFill>
              </a:rPr>
              <a:t>Topics (Slides 1 through 7)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en-U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Space agency WWG project interest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RFID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Interoperability Testing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CCSDS SOIS Wireless WG</a:t>
            </a:r>
          </a:p>
          <a:p>
            <a:r>
              <a:rPr lang="en-US" dirty="0" smtClean="0"/>
              <a:t>Forward Strategies and Plans</a:t>
            </a:r>
          </a:p>
          <a:p>
            <a:r>
              <a:rPr lang="en-US" dirty="0" smtClean="0"/>
              <a:t>19-Oct-2016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0542"/>
              </p:ext>
            </p:extLst>
          </p:nvPr>
        </p:nvGraphicFramePr>
        <p:xfrm>
          <a:off x="1719626" y="1620713"/>
          <a:ext cx="5696279" cy="33649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696279"/>
              </a:tblGrid>
              <a:tr h="980092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Wireless WG Project Areas</a:t>
                      </a:r>
                      <a:endParaRPr lang="en-US" sz="2000" b="1" baseline="0" dirty="0"/>
                    </a:p>
                  </a:txBody>
                  <a:tcPr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Vehicle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AIT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 smtClean="0"/>
                        <a:t>Planetary wireless networks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011" y="112067"/>
            <a:ext cx="79875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Wireless Focus </a:t>
            </a:r>
            <a:r>
              <a:rPr lang="en-US" sz="2400" b="1" dirty="0" smtClean="0"/>
              <a:t>Areas</a:t>
            </a:r>
            <a:r>
              <a:rPr lang="en-US" sz="2400" b="1" smtClean="0"/>
              <a:t>, October-2016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51293"/>
              </p:ext>
            </p:extLst>
          </p:nvPr>
        </p:nvGraphicFramePr>
        <p:xfrm>
          <a:off x="575732" y="872167"/>
          <a:ext cx="8013708" cy="4572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77206"/>
                <a:gridCol w="873125"/>
                <a:gridCol w="1690687"/>
                <a:gridCol w="157269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</a:t>
                      </a:r>
                      <a:r>
                        <a:rPr lang="en-US" sz="1200" b="1" baseline="0" dirty="0" smtClean="0"/>
                        <a:t> Resources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</a:rPr>
                        <a:t>(N)one, (O)bserver, (P)articipant; (T)BD?</a:t>
                      </a:r>
                      <a:endParaRPr lang="en-US" sz="12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CCSDS 881.1-R-1: Spacecraft Onboard Interface Services—RFID Tag Encoding Specification (Blue Book)</a:t>
                      </a:r>
                    </a:p>
                    <a:p>
                      <a:pPr algn="l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FSA, NASA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High Data Rate Wireless Local Area Network Communications HDR WLAN #1 ISS/Habitat-centric;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18-Oct-2016: Keep as a draft project; remove ISS-focus; forget ISS and go with planetary habitat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algn="l"/>
                      <a:endParaRPr lang="en-US" sz="1200" b="1" dirty="0" smtClean="0"/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r>
                        <a:rPr lang="en-US" sz="1200" b="1" dirty="0" smtClean="0">
                          <a:sym typeface="Wingdings"/>
                        </a:rPr>
                        <a:t>Move HDR-WLAN #1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 </a:t>
                      </a:r>
                      <a:endParaRPr lang="en-US" sz="1200" b="1" baseline="0" dirty="0">
                        <a:sym typeface="Wingdings"/>
                      </a:endParaRPr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endParaRPr lang="en-US" sz="1200" b="1" baseline="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-----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FSA(O); </a:t>
                      </a:r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NASA(N);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CSA(O/P?);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ESA(N); JAXA(N); DLR(N)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Interest rapidly declining?? 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</a:rPr>
                        <a:t>DLR to verify; ESA to verify</a:t>
                      </a:r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 Data Rate Wireless Local Area Network Communications HDR WLAN #2 launchers,</a:t>
                      </a:r>
                      <a:r>
                        <a:rPr lang="en-US" sz="1200" b="1" baseline="0" dirty="0" smtClean="0"/>
                        <a:t> AIT, satellites</a:t>
                      </a:r>
                      <a:r>
                        <a:rPr lang="en-US" sz="1200" b="1" dirty="0" smtClean="0"/>
                        <a:t>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forward interest and activities in Oct-2016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/>
                        <a:t>Retitle: HDR WLAN Blue Book: AIT, Satellites,</a:t>
                      </a:r>
                      <a:r>
                        <a:rPr lang="en-US" sz="1200" b="1" u="sng" baseline="0" dirty="0" smtClean="0"/>
                        <a:t> Launchers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ym typeface="Wingdings"/>
                        </a:rPr>
                        <a:t> Move HDR-WLAN #2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project??? 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0000"/>
                          </a:solidFill>
                        </a:rPr>
                        <a:t>FSA(P); DLR(P); </a:t>
                      </a:r>
                    </a:p>
                    <a:p>
                      <a:pPr algn="ctr"/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JAXA(O/P); ESA (O/P); CSA(N), NASA(P)</a:t>
                      </a:r>
                      <a:endParaRPr lang="en-US" sz="1200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ESA, JAXA,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DLR (strong interest but not book lead),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FSA industry interest; more commercially aligned; discuss activities in Rome; no lead agency yet identified, NASA participant interest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051" y="113906"/>
            <a:ext cx="76694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Approved Projects (</a:t>
            </a:r>
            <a:r>
              <a:rPr lang="en-US" sz="2400" b="1" dirty="0" smtClean="0">
                <a:solidFill>
                  <a:srgbClr val="FF0000"/>
                </a:solidFill>
              </a:rPr>
              <a:t>18-Oct-2016</a:t>
            </a:r>
            <a:r>
              <a:rPr lang="en-US" sz="2400" b="1" dirty="0" smtClean="0"/>
              <a:t>):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(19-Oct-2016)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5574" y="3448291"/>
            <a:ext cx="7295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reen Book (leads to BB) for HDR WLAN#2 (vehicle) architecture?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Focus on getting wireless into vehicles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Non-human, robotic missions applicability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FSA#1, JAXA#1, DLR#1, ESA#2, NASA#2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MB for LDR / </a:t>
            </a:r>
            <a:r>
              <a:rPr lang="en-US" b="1" dirty="0" err="1" smtClean="0"/>
              <a:t>IoT</a:t>
            </a:r>
            <a:r>
              <a:rPr lang="en-US" b="1" dirty="0" smtClean="0"/>
              <a:t> communications?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ESA#1, NASA#1, CSA#1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RFID Sensing GB/MB/BB?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NASA#1, CSA-Stephen#2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current GB to include new material on HDR architecture?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/ evolve RFID Tag-Encoding to be GS1/ISO compliant?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Don’t do any new book yet – wait 6 months after gathering </a:t>
            </a:r>
            <a:r>
              <a:rPr lang="en-US" b="1" dirty="0" smtClean="0"/>
              <a:t>info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5574" y="714906"/>
            <a:ext cx="7482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months: Finish RFID Tag-Encoding Blue Book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 is an </a:t>
            </a:r>
            <a:r>
              <a:rPr lang="en-US" b="1" u="sng" dirty="0" smtClean="0"/>
              <a:t>information-gathering period</a:t>
            </a:r>
            <a:r>
              <a:rPr lang="en-US" b="1" dirty="0" smtClean="0"/>
              <a:t>: Discuss internal agency priorities for future activities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Every WWG member discusses internal-agency priorities that would </a:t>
            </a:r>
            <a:r>
              <a:rPr lang="en-US" b="1" u="sng" dirty="0" smtClean="0"/>
              <a:t>be supported</a:t>
            </a:r>
            <a:r>
              <a:rPr lang="en-US" b="1" dirty="0" smtClean="0"/>
              <a:t> within the WWG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Need to produce a specific CCSDS output: GB/MB/BB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What do our sponsors want us to do? 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What activities are agencies willing to lead?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Have a set of proposals in 6 months for potential activities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RFID Interoperability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Straight Connector 143"/>
          <p:cNvCxnSpPr/>
          <p:nvPr/>
        </p:nvCxnSpPr>
        <p:spPr>
          <a:xfrm>
            <a:off x="5306658" y="1359844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157293" y="1325590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2609603" y="1348103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707579" y="1358113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4185569" y="1310054"/>
            <a:ext cx="1" cy="406403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334118" y="2539750"/>
            <a:ext cx="8426655" cy="1463079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311232" y="4335988"/>
            <a:ext cx="8442077" cy="1021791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cxnSp>
        <p:nvCxnSpPr>
          <p:cNvPr id="206" name="Straight Connector 205"/>
          <p:cNvCxnSpPr/>
          <p:nvPr/>
        </p:nvCxnSpPr>
        <p:spPr>
          <a:xfrm flipV="1">
            <a:off x="307133" y="5353351"/>
            <a:ext cx="8446176" cy="36273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44183" y="1379300"/>
            <a:ext cx="0" cy="397405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930140" y="1358113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690027" y="1358113"/>
            <a:ext cx="0" cy="40315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206339" y="1376552"/>
            <a:ext cx="4099" cy="396628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90616" y="1345513"/>
            <a:ext cx="0" cy="40122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986298" y="1365932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071713" y="1274581"/>
            <a:ext cx="4710" cy="4083199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8092521" y="3059458"/>
            <a:ext cx="1204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CMC Approval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(Fall 2017)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992715" y="1352494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88233" y="1365932"/>
            <a:ext cx="0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53726" y="1359844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87643" y="134467"/>
            <a:ext cx="72569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RFID Tag-</a:t>
            </a:r>
            <a:r>
              <a:rPr lang="en-US" sz="2400" b="1" dirty="0" smtClean="0"/>
              <a:t>Encoding: Interoperability Test Plan Schedule</a:t>
            </a:r>
            <a:endParaRPr lang="en-US" sz="2400" b="1" dirty="0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489001" y="1364358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860609" y="1365932"/>
            <a:ext cx="0" cy="372857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252518" y="1345513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24808" y="996310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Aug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cxnSp>
        <p:nvCxnSpPr>
          <p:cNvPr id="157" name="Straight Connector 156"/>
          <p:cNvCxnSpPr/>
          <p:nvPr/>
        </p:nvCxnSpPr>
        <p:spPr>
          <a:xfrm flipH="1">
            <a:off x="1078781" y="1345433"/>
            <a:ext cx="8467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29"/>
          <p:cNvSpPr txBox="1">
            <a:spLocks noChangeArrowheads="1"/>
          </p:cNvSpPr>
          <p:nvPr/>
        </p:nvSpPr>
        <p:spPr bwMode="auto">
          <a:xfrm>
            <a:off x="1685218" y="3183836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30-Nov-2016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15-Dec-2016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4" name="TextBox 29"/>
          <p:cNvSpPr txBox="1">
            <a:spLocks noChangeArrowheads="1"/>
          </p:cNvSpPr>
          <p:nvPr/>
        </p:nvSpPr>
        <p:spPr bwMode="auto">
          <a:xfrm>
            <a:off x="1469212" y="5555568"/>
            <a:ext cx="34381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Published deliverable date to SOIS Chair and the CESG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5" name="Diamond 84"/>
          <p:cNvSpPr>
            <a:spLocks noChangeArrowheads="1"/>
          </p:cNvSpPr>
          <p:nvPr/>
        </p:nvSpPr>
        <p:spPr bwMode="auto">
          <a:xfrm>
            <a:off x="1306173" y="5893184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6" name="TextBox 29"/>
          <p:cNvSpPr txBox="1">
            <a:spLocks noChangeArrowheads="1"/>
          </p:cNvSpPr>
          <p:nvPr/>
        </p:nvSpPr>
        <p:spPr bwMode="auto">
          <a:xfrm>
            <a:off x="1479519" y="5852677"/>
            <a:ext cx="24262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working milestone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880848" y="5582182"/>
            <a:ext cx="813421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26049" y="5901720"/>
            <a:ext cx="159662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4" name="TextBox 29"/>
          <p:cNvSpPr txBox="1">
            <a:spLocks noChangeArrowheads="1"/>
          </p:cNvSpPr>
          <p:nvPr/>
        </p:nvSpPr>
        <p:spPr bwMode="auto">
          <a:xfrm>
            <a:off x="5706228" y="5540920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activity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3" name="TextBox 29"/>
          <p:cNvSpPr txBox="1">
            <a:spLocks noChangeArrowheads="1"/>
          </p:cNvSpPr>
          <p:nvPr/>
        </p:nvSpPr>
        <p:spPr bwMode="auto">
          <a:xfrm>
            <a:off x="5708814" y="5867783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CCSDS Biannual Meeting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4" name="TextBox 29"/>
          <p:cNvSpPr txBox="1">
            <a:spLocks noChangeArrowheads="1"/>
          </p:cNvSpPr>
          <p:nvPr/>
        </p:nvSpPr>
        <p:spPr bwMode="auto">
          <a:xfrm>
            <a:off x="3627259" y="2153238"/>
            <a:ext cx="643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Current Date </a:t>
            </a:r>
            <a:r>
              <a:rPr lang="en-US" altLang="ja-JP" sz="1000" b="1" i="1" dirty="0" smtClean="0">
                <a:latin typeface="Calibri" pitchFamily="34" charset="0"/>
                <a:sym typeface="Wingdings"/>
              </a:rPr>
              <a:t></a:t>
            </a:r>
            <a:endParaRPr lang="en-US" altLang="ja-JP" sz="1000" b="1" i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311232" y="1325590"/>
            <a:ext cx="13576" cy="4064034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8753310" y="1335892"/>
            <a:ext cx="0" cy="4023619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Diamond 106"/>
          <p:cNvSpPr>
            <a:spLocks noChangeArrowheads="1"/>
          </p:cNvSpPr>
          <p:nvPr/>
        </p:nvSpPr>
        <p:spPr bwMode="auto">
          <a:xfrm>
            <a:off x="1303697" y="5599047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08" name="Diamond 107"/>
          <p:cNvSpPr>
            <a:spLocks noChangeArrowheads="1"/>
          </p:cNvSpPr>
          <p:nvPr/>
        </p:nvSpPr>
        <p:spPr bwMode="auto">
          <a:xfrm>
            <a:off x="8567432" y="2832208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614237" y="4335987"/>
            <a:ext cx="2316483" cy="3906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RFID Tag Object-ID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space design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302346" y="4335988"/>
            <a:ext cx="2267825" cy="399189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SANA Registry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Creation (Kevin/NASA)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296055" y="1431098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293" y="2771962"/>
            <a:ext cx="1149365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Prototype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software</a:t>
            </a:r>
            <a:endParaRPr kumimoji="0" lang="en-US" sz="1000" b="1" dirty="0" smtClean="0">
              <a:solidFill>
                <a:srgbClr val="000000"/>
              </a:solidFill>
            </a:endParaRPr>
          </a:p>
        </p:txBody>
      </p:sp>
      <p:sp>
        <p:nvSpPr>
          <p:cNvPr id="114" name="Diamond 113"/>
          <p:cNvSpPr>
            <a:spLocks noChangeArrowheads="1"/>
          </p:cNvSpPr>
          <p:nvPr/>
        </p:nvSpPr>
        <p:spPr bwMode="auto">
          <a:xfrm>
            <a:off x="4072954" y="2866123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93314" y="2724646"/>
            <a:ext cx="2290893" cy="474592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 Plan Development;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Yellow Book composition:</a:t>
            </a:r>
          </a:p>
          <a:p>
            <a:pPr algn="ctr"/>
            <a:r>
              <a:rPr kumimoji="0" lang="en-US" sz="1000" b="1" dirty="0" smtClean="0">
                <a:solidFill>
                  <a:srgbClr val="FF0000"/>
                </a:solidFill>
              </a:rPr>
              <a:t>Overview, Procedures, PICS</a:t>
            </a:r>
            <a:endParaRPr kumimoji="0" lang="en-US" sz="1000" b="1" dirty="0">
              <a:solidFill>
                <a:srgbClr val="FF0000"/>
              </a:solidFill>
            </a:endParaRPr>
          </a:p>
        </p:txBody>
      </p:sp>
      <p:sp>
        <p:nvSpPr>
          <p:cNvPr id="116" name="Diamond 115"/>
          <p:cNvSpPr>
            <a:spLocks noChangeArrowheads="1"/>
          </p:cNvSpPr>
          <p:nvPr/>
        </p:nvSpPr>
        <p:spPr bwMode="auto">
          <a:xfrm>
            <a:off x="3702687" y="2867155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309671" y="2771962"/>
            <a:ext cx="766752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FSA/NASA </a:t>
            </a: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Interop Testing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122" name="TextBox 29"/>
          <p:cNvSpPr txBox="1">
            <a:spLocks noChangeArrowheads="1"/>
          </p:cNvSpPr>
          <p:nvPr/>
        </p:nvSpPr>
        <p:spPr bwMode="auto">
          <a:xfrm>
            <a:off x="4224532" y="3175789"/>
            <a:ext cx="997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01-Jan-2017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15-Feb-2017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4" name="TextBox 29"/>
          <p:cNvSpPr txBox="1">
            <a:spLocks noChangeArrowheads="1"/>
          </p:cNvSpPr>
          <p:nvPr/>
        </p:nvSpPr>
        <p:spPr bwMode="auto">
          <a:xfrm>
            <a:off x="3036432" y="4709208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01-Jan-2017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01-Feb-2017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5" name="TextBox 29"/>
          <p:cNvSpPr txBox="1">
            <a:spLocks noChangeArrowheads="1"/>
          </p:cNvSpPr>
          <p:nvPr/>
        </p:nvSpPr>
        <p:spPr bwMode="auto">
          <a:xfrm>
            <a:off x="6130758" y="4726600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15-Mar-2017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15-May-2017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27052" y="4494295"/>
            <a:ext cx="1960333" cy="8718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00" b="1" dirty="0" smtClean="0">
                <a:solidFill>
                  <a:schemeClr val="bg1">
                    <a:lumMod val="65000"/>
                  </a:schemeClr>
                </a:solidFill>
              </a:rPr>
              <a:t>Participating Agencies: FSA, NASA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Points of Contact (FSA, NASA):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Yuriy Sheynin,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Vladimir Fetisov,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Ray Wagner, NASA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784207" y="1352494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78408" y="2771962"/>
            <a:ext cx="773063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</a:t>
            </a:r>
            <a:endParaRPr lang="en-US" sz="1000" b="1" dirty="0">
              <a:solidFill>
                <a:srgbClr val="000000"/>
              </a:solidFill>
            </a:endParaRP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Report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80" name="Diamond 79"/>
          <p:cNvSpPr>
            <a:spLocks noChangeArrowheads="1"/>
          </p:cNvSpPr>
          <p:nvPr/>
        </p:nvSpPr>
        <p:spPr bwMode="auto">
          <a:xfrm>
            <a:off x="6769951" y="2867155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2" name="TextBox 29"/>
          <p:cNvSpPr txBox="1">
            <a:spLocks noChangeArrowheads="1"/>
          </p:cNvSpPr>
          <p:nvPr/>
        </p:nvSpPr>
        <p:spPr bwMode="auto">
          <a:xfrm>
            <a:off x="5178992" y="3169354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16-Feb-2017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15-Mar-2017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5" name="TextBox 29"/>
          <p:cNvSpPr txBox="1">
            <a:spLocks noChangeArrowheads="1"/>
          </p:cNvSpPr>
          <p:nvPr/>
        </p:nvSpPr>
        <p:spPr bwMode="auto">
          <a:xfrm>
            <a:off x="6011169" y="3160847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16-Mar-2017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15-Apr-2017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87248" y="996311"/>
            <a:ext cx="773361" cy="346126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Sep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89" name="Rectangle 88"/>
          <p:cNvSpPr/>
          <p:nvPr/>
        </p:nvSpPr>
        <p:spPr>
          <a:xfrm>
            <a:off x="1855238" y="993640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Oct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0" name="Rectangle 99"/>
          <p:cNvSpPr/>
          <p:nvPr/>
        </p:nvSpPr>
        <p:spPr>
          <a:xfrm>
            <a:off x="2617678" y="993641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Nov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1" name="Rectangle 100"/>
          <p:cNvSpPr/>
          <p:nvPr/>
        </p:nvSpPr>
        <p:spPr>
          <a:xfrm>
            <a:off x="3394853" y="993640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Dec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9" name="Rectangle 108"/>
          <p:cNvSpPr/>
          <p:nvPr/>
        </p:nvSpPr>
        <p:spPr>
          <a:xfrm>
            <a:off x="4157293" y="993641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12" name="Rectangle 111"/>
          <p:cNvSpPr/>
          <p:nvPr/>
        </p:nvSpPr>
        <p:spPr>
          <a:xfrm>
            <a:off x="4925283" y="990970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Feb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21" name="Rectangle 120"/>
          <p:cNvSpPr/>
          <p:nvPr/>
        </p:nvSpPr>
        <p:spPr>
          <a:xfrm>
            <a:off x="5687723" y="990971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1" name="Rectangle 130"/>
          <p:cNvSpPr/>
          <p:nvPr/>
        </p:nvSpPr>
        <p:spPr>
          <a:xfrm>
            <a:off x="6453832" y="990970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5" name="Rectangle 134"/>
          <p:cNvSpPr/>
          <p:nvPr/>
        </p:nvSpPr>
        <p:spPr>
          <a:xfrm>
            <a:off x="7216272" y="990971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6" name="Rectangle 135"/>
          <p:cNvSpPr/>
          <p:nvPr/>
        </p:nvSpPr>
        <p:spPr>
          <a:xfrm>
            <a:off x="7984262" y="988300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6828956" y="1363274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8355346" y="1350396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29"/>
          <p:cNvSpPr txBox="1">
            <a:spLocks noChangeArrowheads="1"/>
          </p:cNvSpPr>
          <p:nvPr/>
        </p:nvSpPr>
        <p:spPr bwMode="auto">
          <a:xfrm>
            <a:off x="1674501" y="1609517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2016 Fall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Rome, Italy (ASI)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17-21 Oct-2016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266256" y="1437004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113" name="Diamond 112"/>
          <p:cNvSpPr>
            <a:spLocks noChangeArrowheads="1"/>
          </p:cNvSpPr>
          <p:nvPr/>
        </p:nvSpPr>
        <p:spPr bwMode="auto">
          <a:xfrm>
            <a:off x="5224257" y="286405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1" name="TextBox 29"/>
          <p:cNvSpPr txBox="1">
            <a:spLocks noChangeArrowheads="1"/>
          </p:cNvSpPr>
          <p:nvPr/>
        </p:nvSpPr>
        <p:spPr bwMode="auto">
          <a:xfrm>
            <a:off x="6662743" y="1636622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2017 Spring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San Antonio, TX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08-12 May-2017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0" name="Diamond 89"/>
          <p:cNvSpPr>
            <a:spLocks noChangeArrowheads="1"/>
          </p:cNvSpPr>
          <p:nvPr/>
        </p:nvSpPr>
        <p:spPr bwMode="auto">
          <a:xfrm>
            <a:off x="4835408" y="4430754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20" name="Diamond 119"/>
          <p:cNvSpPr>
            <a:spLocks noChangeArrowheads="1"/>
          </p:cNvSpPr>
          <p:nvPr/>
        </p:nvSpPr>
        <p:spPr bwMode="auto">
          <a:xfrm>
            <a:off x="7478063" y="444098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33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AA61B6-3DC2-4606-BC20-207FC94FC240}"/>
</file>

<file path=customXml/itemProps2.xml><?xml version="1.0" encoding="utf-8"?>
<ds:datastoreItem xmlns:ds="http://schemas.openxmlformats.org/officeDocument/2006/customXml" ds:itemID="{89C2E1A4-479D-4954-890A-748B04D49260}"/>
</file>

<file path=customXml/itemProps3.xml><?xml version="1.0" encoding="utf-8"?>
<ds:datastoreItem xmlns:ds="http://schemas.openxmlformats.org/officeDocument/2006/customXml" ds:itemID="{0D46153A-BFD4-4DC3-9601-4A49CDCFFE4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96869</TotalTime>
  <Words>700</Words>
  <Application>Microsoft Macintosh PowerPoint</Application>
  <PresentationFormat>On-screen Show (4:3)</PresentationFormat>
  <Paragraphs>145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ＭＳ Ｐゴシック</vt:lpstr>
      <vt:lpstr>Wingdings</vt:lpstr>
      <vt:lpstr>Arial</vt:lpstr>
      <vt:lpstr>1_Office Theme</vt:lpstr>
      <vt:lpstr>Wireless WG Monthly Teleconference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2145</cp:revision>
  <cp:lastPrinted>2016-05-02T16:09:34Z</cp:lastPrinted>
  <dcterms:created xsi:type="dcterms:W3CDTF">2012-03-12T15:30:31Z</dcterms:created>
  <dcterms:modified xsi:type="dcterms:W3CDTF">2017-01-03T17:29:31Z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