
<file path=[Content_Types].xml><?xml version="1.0" encoding="utf-8"?>
<Types xmlns="http://schemas.openxmlformats.org/package/2006/content-types">
  <Default Extension="bin" ContentType="application/vnd.openxmlformats-officedocument.presentationml.printerSettings"/>
  <Default Extension="png" ContentType="image/png"/>
  <Default Extension="jpeg" ContentType="image/jpeg"/>
  <Default Extension="rels" ContentType="application/vnd.openxmlformats-package.relationships+xml"/>
  <Default Extension="emf" ContentType="image/x-emf"/>
  <Default Extension="xml" ContentType="application/xml"/>
  <Override PartName="/ppt/presentation.xml" ContentType="application/vnd.openxmlformats-officedocument.presentationml.presentation.main+xml"/>
  <Override PartName="/ppt/slides/slide3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49.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4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slides/slide44.xml" ContentType="application/vnd.openxmlformats-officedocument.presentationml.slide+xml"/>
  <Override PartName="/ppt/slides/slide43.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29.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4.xml" ContentType="application/vnd.openxmlformats-officedocument.presentationml.slide+xml"/>
  <Override PartName="/ppt/slides/slide6.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6.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theme/theme4.xml" ContentType="application/vnd.openxmlformats-officedocument.theme+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52"/>
  </p:notesMasterIdLst>
  <p:handoutMasterIdLst>
    <p:handoutMasterId r:id="rId53"/>
  </p:handoutMasterIdLst>
  <p:sldIdLst>
    <p:sldId id="376" r:id="rId3"/>
    <p:sldId id="431" r:id="rId4"/>
    <p:sldId id="435" r:id="rId5"/>
    <p:sldId id="385" r:id="rId6"/>
    <p:sldId id="436" r:id="rId7"/>
    <p:sldId id="410" r:id="rId8"/>
    <p:sldId id="420" r:id="rId9"/>
    <p:sldId id="409" r:id="rId10"/>
    <p:sldId id="411" r:id="rId11"/>
    <p:sldId id="412" r:id="rId12"/>
    <p:sldId id="413" r:id="rId13"/>
    <p:sldId id="414" r:id="rId14"/>
    <p:sldId id="415" r:id="rId15"/>
    <p:sldId id="416" r:id="rId16"/>
    <p:sldId id="417" r:id="rId17"/>
    <p:sldId id="418" r:id="rId18"/>
    <p:sldId id="439" r:id="rId19"/>
    <p:sldId id="388" r:id="rId20"/>
    <p:sldId id="389" r:id="rId21"/>
    <p:sldId id="390" r:id="rId22"/>
    <p:sldId id="395" r:id="rId23"/>
    <p:sldId id="396" r:id="rId24"/>
    <p:sldId id="397" r:id="rId25"/>
    <p:sldId id="406" r:id="rId26"/>
    <p:sldId id="399" r:id="rId27"/>
    <p:sldId id="421" r:id="rId28"/>
    <p:sldId id="423" r:id="rId29"/>
    <p:sldId id="370" r:id="rId30"/>
    <p:sldId id="422" r:id="rId31"/>
    <p:sldId id="425" r:id="rId32"/>
    <p:sldId id="427" r:id="rId33"/>
    <p:sldId id="429" r:id="rId34"/>
    <p:sldId id="372" r:id="rId35"/>
    <p:sldId id="374" r:id="rId36"/>
    <p:sldId id="375" r:id="rId37"/>
    <p:sldId id="373" r:id="rId38"/>
    <p:sldId id="387" r:id="rId39"/>
    <p:sldId id="357" r:id="rId40"/>
    <p:sldId id="386" r:id="rId41"/>
    <p:sldId id="442" r:id="rId42"/>
    <p:sldId id="437" r:id="rId43"/>
    <p:sldId id="366" r:id="rId44"/>
    <p:sldId id="365" r:id="rId45"/>
    <p:sldId id="354" r:id="rId46"/>
    <p:sldId id="363" r:id="rId47"/>
    <p:sldId id="359" r:id="rId48"/>
    <p:sldId id="360" r:id="rId49"/>
    <p:sldId id="364" r:id="rId50"/>
    <p:sldId id="394" r:id="rId5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frameSlides="1"/>
  <p:clrMru>
    <a:srgbClr val="367F64"/>
    <a:srgbClr val="FFFF00"/>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90" autoAdjust="0"/>
    <p:restoredTop sz="89294" autoAdjust="0"/>
  </p:normalViewPr>
  <p:slideViewPr>
    <p:cSldViewPr snapToGrid="0" snapToObjects="1">
      <p:cViewPr>
        <p:scale>
          <a:sx n="150" d="100"/>
          <a:sy n="150" d="100"/>
        </p:scale>
        <p:origin x="-1176" y="-3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26" Type="http://schemas.openxmlformats.org/officeDocument/2006/relationships/slide" Target="slides/slide24.xml"/><Relationship Id="rId50" Type="http://schemas.openxmlformats.org/officeDocument/2006/relationships/slide" Target="slides/slide48.xml"/><Relationship Id="rId55" Type="http://schemas.openxmlformats.org/officeDocument/2006/relationships/presProps" Target="presProps.xml"/><Relationship Id="rId42" Type="http://schemas.openxmlformats.org/officeDocument/2006/relationships/slide" Target="slides/slide40.xml"/><Relationship Id="rId47" Type="http://schemas.openxmlformats.org/officeDocument/2006/relationships/slide" Target="slides/slide45.xml"/><Relationship Id="rId34" Type="http://schemas.openxmlformats.org/officeDocument/2006/relationships/slide" Target="slides/slide32.xml"/><Relationship Id="rId21" Type="http://schemas.openxmlformats.org/officeDocument/2006/relationships/slide" Target="slides/slide19.xml"/><Relationship Id="rId7" Type="http://schemas.openxmlformats.org/officeDocument/2006/relationships/slide" Target="slides/slide5.xml"/><Relationship Id="rId16" Type="http://schemas.openxmlformats.org/officeDocument/2006/relationships/slide" Target="slides/slide14.xml"/><Relationship Id="rId2" Type="http://schemas.openxmlformats.org/officeDocument/2006/relationships/slideMaster" Target="slideMasters/slideMaster2.xml"/><Relationship Id="rId29" Type="http://schemas.openxmlformats.org/officeDocument/2006/relationships/slide" Target="slides/slide27.xml"/><Relationship Id="rId53" Type="http://schemas.openxmlformats.org/officeDocument/2006/relationships/handoutMaster" Target="handoutMasters/handoutMaster1.xml"/><Relationship Id="rId58" Type="http://schemas.openxmlformats.org/officeDocument/2006/relationships/tableStyles" Target="tableStyles.xml"/><Relationship Id="rId40" Type="http://schemas.openxmlformats.org/officeDocument/2006/relationships/slide" Target="slides/slide38.xml"/><Relationship Id="rId45" Type="http://schemas.openxmlformats.org/officeDocument/2006/relationships/slide" Target="slides/slide43.xml"/><Relationship Id="rId32" Type="http://schemas.openxmlformats.org/officeDocument/2006/relationships/slide" Target="slides/slide30.xml"/><Relationship Id="rId37" Type="http://schemas.openxmlformats.org/officeDocument/2006/relationships/slide" Target="slides/slide35.xml"/><Relationship Id="rId24" Type="http://schemas.openxmlformats.org/officeDocument/2006/relationships/slide" Target="slides/slide22.xml"/><Relationship Id="rId11" Type="http://schemas.openxmlformats.org/officeDocument/2006/relationships/slide" Target="slides/slide9.xml"/><Relationship Id="rId5" Type="http://schemas.openxmlformats.org/officeDocument/2006/relationships/slide" Target="slides/slide3.xml"/><Relationship Id="rId61" Type="http://schemas.openxmlformats.org/officeDocument/2006/relationships/customXml" Target="../customXml/item3.xml"/><Relationship Id="rId19" Type="http://schemas.openxmlformats.org/officeDocument/2006/relationships/slide" Target="slides/slide17.xml"/><Relationship Id="rId14" Type="http://schemas.openxmlformats.org/officeDocument/2006/relationships/slide" Target="slides/slide12.xml"/><Relationship Id="rId56" Type="http://schemas.openxmlformats.org/officeDocument/2006/relationships/viewProps" Target="viewProps.xml"/><Relationship Id="rId43" Type="http://schemas.openxmlformats.org/officeDocument/2006/relationships/slide" Target="slides/slide41.xml"/><Relationship Id="rId48" Type="http://schemas.openxmlformats.org/officeDocument/2006/relationships/slide" Target="slides/slide46.xml"/><Relationship Id="rId30" Type="http://schemas.openxmlformats.org/officeDocument/2006/relationships/slide" Target="slides/slide28.xml"/><Relationship Id="rId35" Type="http://schemas.openxmlformats.org/officeDocument/2006/relationships/slide" Target="slides/slide33.xml"/><Relationship Id="rId22" Type="http://schemas.openxmlformats.org/officeDocument/2006/relationships/slide" Target="slides/slide20.xml"/><Relationship Id="rId27" Type="http://schemas.openxmlformats.org/officeDocument/2006/relationships/slide" Target="slides/slide25.xml"/><Relationship Id="rId51" Type="http://schemas.openxmlformats.org/officeDocument/2006/relationships/slide" Target="slides/slide49.xml"/><Relationship Id="rId8" Type="http://schemas.openxmlformats.org/officeDocument/2006/relationships/slide" Target="slides/slide6.xml"/><Relationship Id="rId3" Type="http://schemas.openxmlformats.org/officeDocument/2006/relationships/slide" Target="slides/slide1.xml"/><Relationship Id="rId17" Type="http://schemas.openxmlformats.org/officeDocument/2006/relationships/slide" Target="slides/slide15.xml"/><Relationship Id="rId46" Type="http://schemas.openxmlformats.org/officeDocument/2006/relationships/slide" Target="slides/slide44.xml"/><Relationship Id="rId33" Type="http://schemas.openxmlformats.org/officeDocument/2006/relationships/slide" Target="slides/slide31.xml"/><Relationship Id="rId38" Type="http://schemas.openxmlformats.org/officeDocument/2006/relationships/slide" Target="slides/slide36.xml"/><Relationship Id="rId25" Type="http://schemas.openxmlformats.org/officeDocument/2006/relationships/slide" Target="slides/slide23.xml"/><Relationship Id="rId12" Type="http://schemas.openxmlformats.org/officeDocument/2006/relationships/slide" Target="slides/slide10.xml"/><Relationship Id="rId59" Type="http://schemas.openxmlformats.org/officeDocument/2006/relationships/customXml" Target="../customXml/item1.xml"/><Relationship Id="rId54" Type="http://schemas.openxmlformats.org/officeDocument/2006/relationships/printerSettings" Target="printerSettings/printerSettings1.bin"/><Relationship Id="rId41" Type="http://schemas.openxmlformats.org/officeDocument/2006/relationships/slide" Target="slides/slide39.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57" Type="http://schemas.openxmlformats.org/officeDocument/2006/relationships/theme" Target="theme/theme1.xml"/><Relationship Id="rId49" Type="http://schemas.openxmlformats.org/officeDocument/2006/relationships/slide" Target="slides/slide47.xml"/><Relationship Id="rId36" Type="http://schemas.openxmlformats.org/officeDocument/2006/relationships/slide" Target="slides/slide34.xml"/><Relationship Id="rId23" Type="http://schemas.openxmlformats.org/officeDocument/2006/relationships/slide" Target="slides/slide21.xml"/><Relationship Id="rId28" Type="http://schemas.openxmlformats.org/officeDocument/2006/relationships/slide" Target="slides/slide26.xml"/><Relationship Id="rId52" Type="http://schemas.openxmlformats.org/officeDocument/2006/relationships/notesMaster" Target="notesMasters/notesMaster1.xml"/><Relationship Id="rId44" Type="http://schemas.openxmlformats.org/officeDocument/2006/relationships/slide" Target="slides/slide42.xml"/><Relationship Id="rId31" Type="http://schemas.openxmlformats.org/officeDocument/2006/relationships/slide" Target="slides/slide29.xml"/><Relationship Id="rId10" Type="http://schemas.openxmlformats.org/officeDocument/2006/relationships/slide" Target="slides/slide8.xml"/><Relationship Id="rId60" Type="http://schemas.openxmlformats.org/officeDocument/2006/relationships/customXml" Target="../customXml/item2.xml"/><Relationship Id="rId4" Type="http://schemas.openxmlformats.org/officeDocument/2006/relationships/slide" Target="slides/slide2.xml"/><Relationship Id="rId9"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C8533E6-F7CD-CE42-B23B-07697105996E}" type="datetimeFigureOut">
              <a:rPr lang="en-US" smtClean="0"/>
              <a:t>6/6/16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8286BBB-74BC-414D-8284-5955005D805B}" type="slidenum">
              <a:rPr lang="en-US" smtClean="0"/>
              <a:t>‹#›</a:t>
            </a:fld>
            <a:endParaRPr lang="en-US"/>
          </a:p>
        </p:txBody>
      </p:sp>
    </p:spTree>
    <p:extLst>
      <p:ext uri="{BB962C8B-B14F-4D97-AF65-F5344CB8AC3E}">
        <p14:creationId xmlns:p14="http://schemas.microsoft.com/office/powerpoint/2010/main" val="24505402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DD6A3D-CDC1-574E-B713-2404917A542B}" type="datetimeFigureOut">
              <a:rPr lang="en-US" smtClean="0"/>
              <a:pPr/>
              <a:t>6/6/16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A0E9BA-BBD3-C242-B0E7-AAD85FC88DBA}" type="slidenum">
              <a:rPr lang="en-US" smtClean="0"/>
              <a:pPr/>
              <a:t>‹#›</a:t>
            </a:fld>
            <a:endParaRPr lang="en-US"/>
          </a:p>
        </p:txBody>
      </p:sp>
    </p:spTree>
    <p:extLst>
      <p:ext uri="{BB962C8B-B14F-4D97-AF65-F5344CB8AC3E}">
        <p14:creationId xmlns:p14="http://schemas.microsoft.com/office/powerpoint/2010/main" val="195045295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kumimoji="1" lang="en-US" altLang="ja-JP" b="0" i="0" dirty="0" smtClean="0">
                <a:solidFill>
                  <a:srgbClr val="FF0000"/>
                </a:solidFill>
              </a:rPr>
              <a:t>Planning</a:t>
            </a:r>
            <a:r>
              <a:rPr kumimoji="1" lang="en-US" altLang="ja-JP" b="0" i="0" baseline="0" dirty="0" smtClean="0">
                <a:solidFill>
                  <a:srgbClr val="FF0000"/>
                </a:solidFill>
              </a:rPr>
              <a:t> Notes 11-Mar-2013:</a:t>
            </a:r>
          </a:p>
          <a:p>
            <a:pPr marL="228600" indent="-228600" eaLnBrk="1" hangingPunct="1">
              <a:spcBef>
                <a:spcPct val="0"/>
              </a:spcBef>
              <a:buAutoNum type="arabicPeriod"/>
            </a:pPr>
            <a:r>
              <a:rPr kumimoji="1" lang="en-US" altLang="ja-JP" b="0" i="0" baseline="0" dirty="0" smtClean="0">
                <a:solidFill>
                  <a:srgbClr val="FF0000"/>
                </a:solidFill>
              </a:rPr>
              <a:t>Discuss SABL Project Plan with Shea and Louis</a:t>
            </a:r>
          </a:p>
          <a:p>
            <a:pPr marL="228600" indent="-228600" eaLnBrk="1" hangingPunct="1">
              <a:spcBef>
                <a:spcPct val="0"/>
              </a:spcBef>
              <a:buAutoNum type="arabicPeriod"/>
            </a:pPr>
            <a:r>
              <a:rPr kumimoji="1" lang="en-US" altLang="ja-JP" b="0" i="0" baseline="0" dirty="0" smtClean="0">
                <a:solidFill>
                  <a:srgbClr val="FF0000"/>
                </a:solidFill>
              </a:rPr>
              <a:t>Coordinate dates for RSA 2FA TIM at HOSC (Shea, Jim, Shankini); cost share this trip with BioServe</a:t>
            </a:r>
          </a:p>
          <a:p>
            <a:pPr marL="228600" indent="-228600" eaLnBrk="1" hangingPunct="1">
              <a:spcBef>
                <a:spcPct val="0"/>
              </a:spcBef>
              <a:buAutoNum type="arabicPeriod"/>
            </a:pPr>
            <a:r>
              <a:rPr kumimoji="1" lang="en-US" altLang="ja-JP" b="0" i="0" baseline="0" dirty="0" smtClean="0">
                <a:solidFill>
                  <a:srgbClr val="FF0000"/>
                </a:solidFill>
              </a:rPr>
              <a:t>Determine timeline on DTN2 Simulator – coordinate HOSC DTN2 G/W testing, test plan, with the HOSC</a:t>
            </a:r>
          </a:p>
          <a:p>
            <a:pPr marL="228600" indent="-228600" eaLnBrk="1" hangingPunct="1">
              <a:spcBef>
                <a:spcPct val="0"/>
              </a:spcBef>
              <a:buAutoNum type="arabicPeriod"/>
            </a:pPr>
            <a:r>
              <a:rPr kumimoji="1" lang="en-US" altLang="ja-JP" b="0" i="0" baseline="0" dirty="0" smtClean="0">
                <a:solidFill>
                  <a:srgbClr val="FF0000"/>
                </a:solidFill>
              </a:rPr>
              <a:t>Will need to plan Automation support for additional BioServe SABL tasks</a:t>
            </a:r>
          </a:p>
          <a:p>
            <a:pPr marL="228600" indent="-228600" eaLnBrk="1" hangingPunct="1">
              <a:spcBef>
                <a:spcPct val="0"/>
              </a:spcBef>
              <a:buAutoNum type="arabicPeriod"/>
            </a:pPr>
            <a:r>
              <a:rPr kumimoji="1" lang="en-US" altLang="ja-JP" b="0" i="0" baseline="0" dirty="0" smtClean="0">
                <a:solidFill>
                  <a:srgbClr val="FF0000"/>
                </a:solidFill>
              </a:rPr>
              <a:t>Have an IDSCam close-out sprint; can transition to SABL early as necessary</a:t>
            </a:r>
          </a:p>
          <a:p>
            <a:pPr marL="228600" indent="-228600" eaLnBrk="1" hangingPunct="1">
              <a:spcBef>
                <a:spcPct val="0"/>
              </a:spcBef>
              <a:buAutoNum type="arabicPeriod"/>
            </a:pPr>
            <a:r>
              <a:rPr kumimoji="1" lang="en-US" altLang="ja-JP" b="0" i="0" baseline="0" dirty="0" smtClean="0">
                <a:solidFill>
                  <a:srgbClr val="FF0000"/>
                </a:solidFill>
              </a:rPr>
              <a:t>HOSC RSA 2FA meeting this week and </a:t>
            </a:r>
            <a:r>
              <a:rPr kumimoji="1" lang="en-US" altLang="ja-JP" b="0" i="0" baseline="0" smtClean="0">
                <a:solidFill>
                  <a:srgbClr val="FF0000"/>
                </a:solidFill>
              </a:rPr>
              <a:t>travel coordination</a:t>
            </a:r>
            <a:endParaRPr kumimoji="1" lang="en-US" altLang="ja-JP" b="0" i="0" baseline="0" dirty="0" smtClean="0">
              <a:solidFill>
                <a:srgbClr val="FF0000"/>
              </a:solidFill>
            </a:endParaRPr>
          </a:p>
          <a:p>
            <a:pPr marL="228600" indent="-228600" eaLnBrk="1" hangingPunct="1">
              <a:spcBef>
                <a:spcPct val="0"/>
              </a:spcBef>
              <a:buAutoNum type="arabicPeriod"/>
            </a:pPr>
            <a:endParaRPr kumimoji="1" lang="en-US" altLang="ja-JP" b="1" i="1" dirty="0" smtClean="0">
              <a:solidFill>
                <a:srgbClr val="FF0000"/>
              </a:solidFill>
            </a:endParaRPr>
          </a:p>
          <a:p>
            <a:pPr eaLnBrk="1" hangingPunct="1">
              <a:spcBef>
                <a:spcPct val="0"/>
              </a:spcBef>
            </a:pPr>
            <a:r>
              <a:rPr kumimoji="1" lang="en-US" altLang="ja-JP" dirty="0" smtClean="0"/>
              <a:t> </a:t>
            </a:r>
            <a:endParaRPr kumimoji="1" lang="en-US" altLang="ja-JP" b="1" dirty="0" smtClean="0"/>
          </a:p>
          <a:p>
            <a:pPr eaLnBrk="1" hangingPunct="1">
              <a:spcBef>
                <a:spcPct val="0"/>
              </a:spcBef>
              <a:buFontTx/>
              <a:buChar char="-"/>
            </a:pPr>
            <a:endParaRPr lang="en-US" altLang="ja-JP" b="1" dirty="0"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2A284C-7F7E-42F7-B471-4AD203D06F1A}" type="slidenum">
              <a:rPr lang="en-US" altLang="ja-JP">
                <a:latin typeface="Arial" charset="0"/>
              </a:rPr>
              <a:pPr fontAlgn="base">
                <a:spcBef>
                  <a:spcPct val="0"/>
                </a:spcBef>
                <a:spcAft>
                  <a:spcPct val="0"/>
                </a:spcAft>
                <a:defRPr/>
              </a:pPr>
              <a:t>4</a:t>
            </a:fld>
            <a:endParaRPr lang="en-US" altLang="ja-JP">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BC84D157-250A-D946-8C19-80EC1B00153E}" type="slidenum">
              <a:rPr lang="en-US"/>
              <a:pPr>
                <a:defRPr/>
              </a:pPr>
              <a:t>7</a:t>
            </a:fld>
            <a:endParaRPr lang="en-US"/>
          </a:p>
        </p:txBody>
      </p:sp>
      <p:sp>
        <p:nvSpPr>
          <p:cNvPr id="518146" name="Rectangle 2"/>
          <p:cNvSpPr>
            <a:spLocks noGrp="1" noRot="1" noChangeAspect="1" noChangeArrowheads="1" noTextEdit="1"/>
          </p:cNvSpPr>
          <p:nvPr>
            <p:ph type="sldImg"/>
          </p:nvPr>
        </p:nvSpPr>
        <p:spPr>
          <a:xfrm>
            <a:off x="1143000" y="685800"/>
            <a:ext cx="4573588" cy="3430588"/>
          </a:xfrm>
          <a:ln/>
          <a:extLst>
            <a:ext uri="{FAA26D3D-D897-4be2-8F04-BA451C77F1D7}">
              <ma14:placeholderFlag xmlns:ma14="http://schemas.microsoft.com/office/mac/drawingml/2011/main" val="1"/>
            </a:ext>
          </a:extLst>
        </p:spPr>
      </p:sp>
      <p:sp>
        <p:nvSpPr>
          <p:cNvPr id="518147"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kumimoji="1" lang="en-US" altLang="ja-JP" b="0" i="0" dirty="0" smtClean="0">
                <a:solidFill>
                  <a:srgbClr val="FF0000"/>
                </a:solidFill>
              </a:rPr>
              <a:t>Planning</a:t>
            </a:r>
            <a:r>
              <a:rPr kumimoji="1" lang="en-US" altLang="ja-JP" b="0" i="0" baseline="0" dirty="0" smtClean="0">
                <a:solidFill>
                  <a:srgbClr val="FF0000"/>
                </a:solidFill>
              </a:rPr>
              <a:t> Notes 11-Mar-2013:</a:t>
            </a:r>
          </a:p>
          <a:p>
            <a:pPr marL="228600" indent="-228600" eaLnBrk="1" hangingPunct="1">
              <a:spcBef>
                <a:spcPct val="0"/>
              </a:spcBef>
              <a:buAutoNum type="arabicPeriod"/>
            </a:pPr>
            <a:r>
              <a:rPr kumimoji="1" lang="en-US" altLang="ja-JP" b="0" i="0" baseline="0" dirty="0" smtClean="0">
                <a:solidFill>
                  <a:srgbClr val="FF0000"/>
                </a:solidFill>
              </a:rPr>
              <a:t>Discuss SABL Project Plan with Shea and Louis</a:t>
            </a:r>
          </a:p>
          <a:p>
            <a:pPr marL="228600" indent="-228600" eaLnBrk="1" hangingPunct="1">
              <a:spcBef>
                <a:spcPct val="0"/>
              </a:spcBef>
              <a:buAutoNum type="arabicPeriod"/>
            </a:pPr>
            <a:r>
              <a:rPr kumimoji="1" lang="en-US" altLang="ja-JP" b="0" i="0" baseline="0" dirty="0" smtClean="0">
                <a:solidFill>
                  <a:srgbClr val="FF0000"/>
                </a:solidFill>
              </a:rPr>
              <a:t>Coordinate dates for RSA 2FA TIM at HOSC (Shea, Jim, Shankini); cost share this trip with BioServe</a:t>
            </a:r>
          </a:p>
          <a:p>
            <a:pPr marL="228600" indent="-228600" eaLnBrk="1" hangingPunct="1">
              <a:spcBef>
                <a:spcPct val="0"/>
              </a:spcBef>
              <a:buAutoNum type="arabicPeriod"/>
            </a:pPr>
            <a:r>
              <a:rPr kumimoji="1" lang="en-US" altLang="ja-JP" b="0" i="0" baseline="0" dirty="0" smtClean="0">
                <a:solidFill>
                  <a:srgbClr val="FF0000"/>
                </a:solidFill>
              </a:rPr>
              <a:t>Determine timeline on DTN2 Simulator – coordinate HOSC DTN2 G/W testing, test plan, with the HOSC</a:t>
            </a:r>
          </a:p>
          <a:p>
            <a:pPr marL="228600" indent="-228600" eaLnBrk="1" hangingPunct="1">
              <a:spcBef>
                <a:spcPct val="0"/>
              </a:spcBef>
              <a:buAutoNum type="arabicPeriod"/>
            </a:pPr>
            <a:r>
              <a:rPr kumimoji="1" lang="en-US" altLang="ja-JP" b="0" i="0" baseline="0" dirty="0" smtClean="0">
                <a:solidFill>
                  <a:srgbClr val="FF0000"/>
                </a:solidFill>
              </a:rPr>
              <a:t>Will need to plan Automation support for additional BioServe SABL tasks</a:t>
            </a:r>
          </a:p>
          <a:p>
            <a:pPr marL="228600" indent="-228600" eaLnBrk="1" hangingPunct="1">
              <a:spcBef>
                <a:spcPct val="0"/>
              </a:spcBef>
              <a:buAutoNum type="arabicPeriod"/>
            </a:pPr>
            <a:r>
              <a:rPr kumimoji="1" lang="en-US" altLang="ja-JP" b="0" i="0" baseline="0" dirty="0" smtClean="0">
                <a:solidFill>
                  <a:srgbClr val="FF0000"/>
                </a:solidFill>
              </a:rPr>
              <a:t>Have an IDSCam close-out sprint; can transition to SABL early as necessary</a:t>
            </a:r>
          </a:p>
          <a:p>
            <a:pPr marL="228600" indent="-228600" eaLnBrk="1" hangingPunct="1">
              <a:spcBef>
                <a:spcPct val="0"/>
              </a:spcBef>
              <a:buAutoNum type="arabicPeriod"/>
            </a:pPr>
            <a:r>
              <a:rPr kumimoji="1" lang="en-US" altLang="ja-JP" b="0" i="0" baseline="0" dirty="0" smtClean="0">
                <a:solidFill>
                  <a:srgbClr val="FF0000"/>
                </a:solidFill>
              </a:rPr>
              <a:t>HOSC RSA 2FA meeting this week and </a:t>
            </a:r>
            <a:r>
              <a:rPr kumimoji="1" lang="en-US" altLang="ja-JP" b="0" i="0" baseline="0" smtClean="0">
                <a:solidFill>
                  <a:srgbClr val="FF0000"/>
                </a:solidFill>
              </a:rPr>
              <a:t>travel coordination</a:t>
            </a:r>
            <a:endParaRPr kumimoji="1" lang="en-US" altLang="ja-JP" b="0" i="0" baseline="0" dirty="0" smtClean="0">
              <a:solidFill>
                <a:srgbClr val="FF0000"/>
              </a:solidFill>
            </a:endParaRPr>
          </a:p>
          <a:p>
            <a:pPr marL="228600" indent="-228600" eaLnBrk="1" hangingPunct="1">
              <a:spcBef>
                <a:spcPct val="0"/>
              </a:spcBef>
              <a:buAutoNum type="arabicPeriod"/>
            </a:pPr>
            <a:endParaRPr kumimoji="1" lang="en-US" altLang="ja-JP" b="1" i="1" dirty="0" smtClean="0">
              <a:solidFill>
                <a:srgbClr val="FF0000"/>
              </a:solidFill>
            </a:endParaRPr>
          </a:p>
          <a:p>
            <a:pPr eaLnBrk="1" hangingPunct="1">
              <a:spcBef>
                <a:spcPct val="0"/>
              </a:spcBef>
            </a:pPr>
            <a:r>
              <a:rPr kumimoji="1" lang="en-US" altLang="ja-JP" dirty="0" smtClean="0"/>
              <a:t> </a:t>
            </a:r>
            <a:endParaRPr kumimoji="1" lang="en-US" altLang="ja-JP" b="1" dirty="0" smtClean="0"/>
          </a:p>
          <a:p>
            <a:pPr eaLnBrk="1" hangingPunct="1">
              <a:spcBef>
                <a:spcPct val="0"/>
              </a:spcBef>
              <a:buFontTx/>
              <a:buChar char="-"/>
            </a:pPr>
            <a:endParaRPr lang="en-US" altLang="ja-JP" b="1" dirty="0"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2A284C-7F7E-42F7-B471-4AD203D06F1A}" type="slidenum">
              <a:rPr lang="en-US" altLang="ja-JP">
                <a:latin typeface="Arial" charset="0"/>
              </a:rPr>
              <a:pPr fontAlgn="base">
                <a:spcBef>
                  <a:spcPct val="0"/>
                </a:spcBef>
                <a:spcAft>
                  <a:spcPct val="0"/>
                </a:spcAft>
                <a:defRPr/>
              </a:pPr>
              <a:t>26</a:t>
            </a:fld>
            <a:endParaRPr lang="en-US" altLang="ja-JP">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kumimoji="1" lang="en-US" altLang="ja-JP" b="0" i="0" dirty="0" smtClean="0">
                <a:solidFill>
                  <a:srgbClr val="FF0000"/>
                </a:solidFill>
              </a:rPr>
              <a:t>Planning</a:t>
            </a:r>
            <a:r>
              <a:rPr kumimoji="1" lang="en-US" altLang="ja-JP" b="0" i="0" baseline="0" dirty="0" smtClean="0">
                <a:solidFill>
                  <a:srgbClr val="FF0000"/>
                </a:solidFill>
              </a:rPr>
              <a:t> Notes 11-Mar-2013:</a:t>
            </a:r>
          </a:p>
          <a:p>
            <a:pPr marL="228600" indent="-228600" eaLnBrk="1" hangingPunct="1">
              <a:spcBef>
                <a:spcPct val="0"/>
              </a:spcBef>
              <a:buAutoNum type="arabicPeriod"/>
            </a:pPr>
            <a:r>
              <a:rPr kumimoji="1" lang="en-US" altLang="ja-JP" b="0" i="0" baseline="0" dirty="0" smtClean="0">
                <a:solidFill>
                  <a:srgbClr val="FF0000"/>
                </a:solidFill>
              </a:rPr>
              <a:t>Discuss SABL Project Plan with Shea and Louis</a:t>
            </a:r>
          </a:p>
          <a:p>
            <a:pPr marL="228600" indent="-228600" eaLnBrk="1" hangingPunct="1">
              <a:spcBef>
                <a:spcPct val="0"/>
              </a:spcBef>
              <a:buAutoNum type="arabicPeriod"/>
            </a:pPr>
            <a:r>
              <a:rPr kumimoji="1" lang="en-US" altLang="ja-JP" b="0" i="0" baseline="0" dirty="0" smtClean="0">
                <a:solidFill>
                  <a:srgbClr val="FF0000"/>
                </a:solidFill>
              </a:rPr>
              <a:t>Coordinate dates for RSA 2FA TIM at HOSC (Shea, Jim, Shankini); cost share this trip with BioServe</a:t>
            </a:r>
          </a:p>
          <a:p>
            <a:pPr marL="228600" indent="-228600" eaLnBrk="1" hangingPunct="1">
              <a:spcBef>
                <a:spcPct val="0"/>
              </a:spcBef>
              <a:buAutoNum type="arabicPeriod"/>
            </a:pPr>
            <a:r>
              <a:rPr kumimoji="1" lang="en-US" altLang="ja-JP" b="0" i="0" baseline="0" dirty="0" smtClean="0">
                <a:solidFill>
                  <a:srgbClr val="FF0000"/>
                </a:solidFill>
              </a:rPr>
              <a:t>Determine timeline on DTN2 Simulator – coordinate HOSC DTN2 G/W testing, test plan, with the HOSC</a:t>
            </a:r>
          </a:p>
          <a:p>
            <a:pPr marL="228600" indent="-228600" eaLnBrk="1" hangingPunct="1">
              <a:spcBef>
                <a:spcPct val="0"/>
              </a:spcBef>
              <a:buAutoNum type="arabicPeriod"/>
            </a:pPr>
            <a:r>
              <a:rPr kumimoji="1" lang="en-US" altLang="ja-JP" b="0" i="0" baseline="0" dirty="0" smtClean="0">
                <a:solidFill>
                  <a:srgbClr val="FF0000"/>
                </a:solidFill>
              </a:rPr>
              <a:t>Will need to plan Automation support for additional BioServe SABL tasks</a:t>
            </a:r>
          </a:p>
          <a:p>
            <a:pPr marL="228600" indent="-228600" eaLnBrk="1" hangingPunct="1">
              <a:spcBef>
                <a:spcPct val="0"/>
              </a:spcBef>
              <a:buAutoNum type="arabicPeriod"/>
            </a:pPr>
            <a:r>
              <a:rPr kumimoji="1" lang="en-US" altLang="ja-JP" b="0" i="0" baseline="0" dirty="0" smtClean="0">
                <a:solidFill>
                  <a:srgbClr val="FF0000"/>
                </a:solidFill>
              </a:rPr>
              <a:t>Have an IDSCam close-out sprint; can transition to SABL early as necessary</a:t>
            </a:r>
          </a:p>
          <a:p>
            <a:pPr marL="228600" indent="-228600" eaLnBrk="1" hangingPunct="1">
              <a:spcBef>
                <a:spcPct val="0"/>
              </a:spcBef>
              <a:buAutoNum type="arabicPeriod"/>
            </a:pPr>
            <a:r>
              <a:rPr kumimoji="1" lang="en-US" altLang="ja-JP" b="0" i="0" baseline="0" dirty="0" smtClean="0">
                <a:solidFill>
                  <a:srgbClr val="FF0000"/>
                </a:solidFill>
              </a:rPr>
              <a:t>HOSC RSA 2FA meeting this week and </a:t>
            </a:r>
            <a:r>
              <a:rPr kumimoji="1" lang="en-US" altLang="ja-JP" b="0" i="0" baseline="0" smtClean="0">
                <a:solidFill>
                  <a:srgbClr val="FF0000"/>
                </a:solidFill>
              </a:rPr>
              <a:t>travel coordination</a:t>
            </a:r>
            <a:endParaRPr kumimoji="1" lang="en-US" altLang="ja-JP" b="0" i="0" baseline="0" dirty="0" smtClean="0">
              <a:solidFill>
                <a:srgbClr val="FF0000"/>
              </a:solidFill>
            </a:endParaRPr>
          </a:p>
          <a:p>
            <a:pPr marL="228600" indent="-228600" eaLnBrk="1" hangingPunct="1">
              <a:spcBef>
                <a:spcPct val="0"/>
              </a:spcBef>
              <a:buAutoNum type="arabicPeriod"/>
            </a:pPr>
            <a:endParaRPr kumimoji="1" lang="en-US" altLang="ja-JP" b="1" i="1" dirty="0" smtClean="0">
              <a:solidFill>
                <a:srgbClr val="FF0000"/>
              </a:solidFill>
            </a:endParaRPr>
          </a:p>
          <a:p>
            <a:pPr eaLnBrk="1" hangingPunct="1">
              <a:spcBef>
                <a:spcPct val="0"/>
              </a:spcBef>
            </a:pPr>
            <a:r>
              <a:rPr kumimoji="1" lang="en-US" altLang="ja-JP" dirty="0" smtClean="0"/>
              <a:t> </a:t>
            </a:r>
            <a:endParaRPr kumimoji="1" lang="en-US" altLang="ja-JP" b="1" dirty="0" smtClean="0"/>
          </a:p>
          <a:p>
            <a:pPr eaLnBrk="1" hangingPunct="1">
              <a:spcBef>
                <a:spcPct val="0"/>
              </a:spcBef>
              <a:buFontTx/>
              <a:buChar char="-"/>
            </a:pPr>
            <a:endParaRPr lang="en-US" altLang="ja-JP" b="1" dirty="0"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2A284C-7F7E-42F7-B471-4AD203D06F1A}" type="slidenum">
              <a:rPr lang="en-US" altLang="ja-JP">
                <a:latin typeface="Arial" charset="0"/>
              </a:rPr>
              <a:pPr fontAlgn="base">
                <a:spcBef>
                  <a:spcPct val="0"/>
                </a:spcBef>
                <a:spcAft>
                  <a:spcPct val="0"/>
                </a:spcAft>
                <a:defRPr/>
              </a:pPr>
              <a:t>28</a:t>
            </a:fld>
            <a:endParaRPr lang="en-US" altLang="ja-JP">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kumimoji="1" lang="en-US" altLang="ja-JP" b="0" i="0" dirty="0" smtClean="0">
                <a:solidFill>
                  <a:srgbClr val="FF0000"/>
                </a:solidFill>
              </a:rPr>
              <a:t>Planning</a:t>
            </a:r>
            <a:r>
              <a:rPr kumimoji="1" lang="en-US" altLang="ja-JP" b="0" i="0" baseline="0" dirty="0" smtClean="0">
                <a:solidFill>
                  <a:srgbClr val="FF0000"/>
                </a:solidFill>
              </a:rPr>
              <a:t> Notes 11-Mar-2013:</a:t>
            </a:r>
          </a:p>
          <a:p>
            <a:pPr marL="228600" indent="-228600" eaLnBrk="1" hangingPunct="1">
              <a:spcBef>
                <a:spcPct val="0"/>
              </a:spcBef>
              <a:buAutoNum type="arabicPeriod"/>
            </a:pPr>
            <a:r>
              <a:rPr kumimoji="1" lang="en-US" altLang="ja-JP" b="0" i="0" baseline="0" dirty="0" smtClean="0">
                <a:solidFill>
                  <a:srgbClr val="FF0000"/>
                </a:solidFill>
              </a:rPr>
              <a:t>Discuss SABL Project Plan with Shea and Louis</a:t>
            </a:r>
          </a:p>
          <a:p>
            <a:pPr marL="228600" indent="-228600" eaLnBrk="1" hangingPunct="1">
              <a:spcBef>
                <a:spcPct val="0"/>
              </a:spcBef>
              <a:buAutoNum type="arabicPeriod"/>
            </a:pPr>
            <a:r>
              <a:rPr kumimoji="1" lang="en-US" altLang="ja-JP" b="0" i="0" baseline="0" dirty="0" smtClean="0">
                <a:solidFill>
                  <a:srgbClr val="FF0000"/>
                </a:solidFill>
              </a:rPr>
              <a:t>Coordinate dates for RSA 2FA TIM at HOSC (Shea, Jim, Shankini); cost share this trip with BioServe</a:t>
            </a:r>
          </a:p>
          <a:p>
            <a:pPr marL="228600" indent="-228600" eaLnBrk="1" hangingPunct="1">
              <a:spcBef>
                <a:spcPct val="0"/>
              </a:spcBef>
              <a:buAutoNum type="arabicPeriod"/>
            </a:pPr>
            <a:r>
              <a:rPr kumimoji="1" lang="en-US" altLang="ja-JP" b="0" i="0" baseline="0" dirty="0" smtClean="0">
                <a:solidFill>
                  <a:srgbClr val="FF0000"/>
                </a:solidFill>
              </a:rPr>
              <a:t>Determine timeline on DTN2 Simulator – coordinate HOSC DTN2 G/W testing, test plan, with the HOSC</a:t>
            </a:r>
          </a:p>
          <a:p>
            <a:pPr marL="228600" indent="-228600" eaLnBrk="1" hangingPunct="1">
              <a:spcBef>
                <a:spcPct val="0"/>
              </a:spcBef>
              <a:buAutoNum type="arabicPeriod"/>
            </a:pPr>
            <a:r>
              <a:rPr kumimoji="1" lang="en-US" altLang="ja-JP" b="0" i="0" baseline="0" dirty="0" smtClean="0">
                <a:solidFill>
                  <a:srgbClr val="FF0000"/>
                </a:solidFill>
              </a:rPr>
              <a:t>Will need to plan Automation support for additional BioServe SABL tasks</a:t>
            </a:r>
          </a:p>
          <a:p>
            <a:pPr marL="228600" indent="-228600" eaLnBrk="1" hangingPunct="1">
              <a:spcBef>
                <a:spcPct val="0"/>
              </a:spcBef>
              <a:buAutoNum type="arabicPeriod"/>
            </a:pPr>
            <a:r>
              <a:rPr kumimoji="1" lang="en-US" altLang="ja-JP" b="0" i="0" baseline="0" dirty="0" smtClean="0">
                <a:solidFill>
                  <a:srgbClr val="FF0000"/>
                </a:solidFill>
              </a:rPr>
              <a:t>Have an IDSCam close-out sprint; can transition to SABL early as necessary</a:t>
            </a:r>
          </a:p>
          <a:p>
            <a:pPr marL="228600" indent="-228600" eaLnBrk="1" hangingPunct="1">
              <a:spcBef>
                <a:spcPct val="0"/>
              </a:spcBef>
              <a:buAutoNum type="arabicPeriod"/>
            </a:pPr>
            <a:r>
              <a:rPr kumimoji="1" lang="en-US" altLang="ja-JP" b="0" i="0" baseline="0" dirty="0" smtClean="0">
                <a:solidFill>
                  <a:srgbClr val="FF0000"/>
                </a:solidFill>
              </a:rPr>
              <a:t>HOSC RSA 2FA meeting this week and </a:t>
            </a:r>
            <a:r>
              <a:rPr kumimoji="1" lang="en-US" altLang="ja-JP" b="0" i="0" baseline="0" smtClean="0">
                <a:solidFill>
                  <a:srgbClr val="FF0000"/>
                </a:solidFill>
              </a:rPr>
              <a:t>travel coordination</a:t>
            </a:r>
            <a:endParaRPr kumimoji="1" lang="en-US" altLang="ja-JP" b="0" i="0" baseline="0" dirty="0" smtClean="0">
              <a:solidFill>
                <a:srgbClr val="FF0000"/>
              </a:solidFill>
            </a:endParaRPr>
          </a:p>
          <a:p>
            <a:pPr marL="228600" indent="-228600" eaLnBrk="1" hangingPunct="1">
              <a:spcBef>
                <a:spcPct val="0"/>
              </a:spcBef>
              <a:buAutoNum type="arabicPeriod"/>
            </a:pPr>
            <a:endParaRPr kumimoji="1" lang="en-US" altLang="ja-JP" b="1" i="1" dirty="0" smtClean="0">
              <a:solidFill>
                <a:srgbClr val="FF0000"/>
              </a:solidFill>
            </a:endParaRPr>
          </a:p>
          <a:p>
            <a:pPr eaLnBrk="1" hangingPunct="1">
              <a:spcBef>
                <a:spcPct val="0"/>
              </a:spcBef>
            </a:pPr>
            <a:r>
              <a:rPr kumimoji="1" lang="en-US" altLang="ja-JP" dirty="0" smtClean="0"/>
              <a:t> </a:t>
            </a:r>
            <a:endParaRPr kumimoji="1" lang="en-US" altLang="ja-JP" b="1" dirty="0" smtClean="0"/>
          </a:p>
          <a:p>
            <a:pPr eaLnBrk="1" hangingPunct="1">
              <a:spcBef>
                <a:spcPct val="0"/>
              </a:spcBef>
              <a:buFontTx/>
              <a:buChar char="-"/>
            </a:pPr>
            <a:endParaRPr lang="en-US" altLang="ja-JP" b="1" dirty="0"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2A284C-7F7E-42F7-B471-4AD203D06F1A}" type="slidenum">
              <a:rPr lang="en-US" altLang="ja-JP">
                <a:latin typeface="Arial" charset="0"/>
              </a:rPr>
              <a:pPr fontAlgn="base">
                <a:spcBef>
                  <a:spcPct val="0"/>
                </a:spcBef>
                <a:spcAft>
                  <a:spcPct val="0"/>
                </a:spcAft>
                <a:defRPr/>
              </a:pPr>
              <a:t>29</a:t>
            </a:fld>
            <a:endParaRPr lang="en-US" altLang="ja-JP">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kumimoji="1" lang="en-US" altLang="ja-JP" b="0" i="0" dirty="0" smtClean="0">
                <a:solidFill>
                  <a:srgbClr val="FF0000"/>
                </a:solidFill>
              </a:rPr>
              <a:t>Planning</a:t>
            </a:r>
            <a:r>
              <a:rPr kumimoji="1" lang="en-US" altLang="ja-JP" b="0" i="0" baseline="0" dirty="0" smtClean="0">
                <a:solidFill>
                  <a:srgbClr val="FF0000"/>
                </a:solidFill>
              </a:rPr>
              <a:t> Notes 11-Mar-2013:</a:t>
            </a:r>
          </a:p>
          <a:p>
            <a:pPr marL="228600" indent="-228600" eaLnBrk="1" hangingPunct="1">
              <a:spcBef>
                <a:spcPct val="0"/>
              </a:spcBef>
              <a:buAutoNum type="arabicPeriod"/>
            </a:pPr>
            <a:r>
              <a:rPr kumimoji="1" lang="en-US" altLang="ja-JP" b="0" i="0" baseline="0" dirty="0" smtClean="0">
                <a:solidFill>
                  <a:srgbClr val="FF0000"/>
                </a:solidFill>
              </a:rPr>
              <a:t>Discuss SABL Project Plan with Shea and Louis</a:t>
            </a:r>
          </a:p>
          <a:p>
            <a:pPr marL="228600" indent="-228600" eaLnBrk="1" hangingPunct="1">
              <a:spcBef>
                <a:spcPct val="0"/>
              </a:spcBef>
              <a:buAutoNum type="arabicPeriod"/>
            </a:pPr>
            <a:r>
              <a:rPr kumimoji="1" lang="en-US" altLang="ja-JP" b="0" i="0" baseline="0" dirty="0" smtClean="0">
                <a:solidFill>
                  <a:srgbClr val="FF0000"/>
                </a:solidFill>
              </a:rPr>
              <a:t>Coordinate dates for RSA 2FA TIM at HOSC (Shea, Jim, Shankini); cost share this trip with BioServe</a:t>
            </a:r>
          </a:p>
          <a:p>
            <a:pPr marL="228600" indent="-228600" eaLnBrk="1" hangingPunct="1">
              <a:spcBef>
                <a:spcPct val="0"/>
              </a:spcBef>
              <a:buAutoNum type="arabicPeriod"/>
            </a:pPr>
            <a:r>
              <a:rPr kumimoji="1" lang="en-US" altLang="ja-JP" b="0" i="0" baseline="0" dirty="0" smtClean="0">
                <a:solidFill>
                  <a:srgbClr val="FF0000"/>
                </a:solidFill>
              </a:rPr>
              <a:t>Determine timeline on DTN2 Simulator – coordinate HOSC DTN2 G/W testing, test plan, with the HOSC</a:t>
            </a:r>
          </a:p>
          <a:p>
            <a:pPr marL="228600" indent="-228600" eaLnBrk="1" hangingPunct="1">
              <a:spcBef>
                <a:spcPct val="0"/>
              </a:spcBef>
              <a:buAutoNum type="arabicPeriod"/>
            </a:pPr>
            <a:r>
              <a:rPr kumimoji="1" lang="en-US" altLang="ja-JP" b="0" i="0" baseline="0" dirty="0" smtClean="0">
                <a:solidFill>
                  <a:srgbClr val="FF0000"/>
                </a:solidFill>
              </a:rPr>
              <a:t>Will need to plan Automation support for additional BioServe SABL tasks</a:t>
            </a:r>
          </a:p>
          <a:p>
            <a:pPr marL="228600" indent="-228600" eaLnBrk="1" hangingPunct="1">
              <a:spcBef>
                <a:spcPct val="0"/>
              </a:spcBef>
              <a:buAutoNum type="arabicPeriod"/>
            </a:pPr>
            <a:r>
              <a:rPr kumimoji="1" lang="en-US" altLang="ja-JP" b="0" i="0" baseline="0" dirty="0" smtClean="0">
                <a:solidFill>
                  <a:srgbClr val="FF0000"/>
                </a:solidFill>
              </a:rPr>
              <a:t>Have an IDSCam close-out sprint; can transition to SABL early as necessary</a:t>
            </a:r>
          </a:p>
          <a:p>
            <a:pPr marL="228600" indent="-228600" eaLnBrk="1" hangingPunct="1">
              <a:spcBef>
                <a:spcPct val="0"/>
              </a:spcBef>
              <a:buAutoNum type="arabicPeriod"/>
            </a:pPr>
            <a:r>
              <a:rPr kumimoji="1" lang="en-US" altLang="ja-JP" b="0" i="0" baseline="0" dirty="0" smtClean="0">
                <a:solidFill>
                  <a:srgbClr val="FF0000"/>
                </a:solidFill>
              </a:rPr>
              <a:t>HOSC RSA 2FA meeting this week and </a:t>
            </a:r>
            <a:r>
              <a:rPr kumimoji="1" lang="en-US" altLang="ja-JP" b="0" i="0" baseline="0" smtClean="0">
                <a:solidFill>
                  <a:srgbClr val="FF0000"/>
                </a:solidFill>
              </a:rPr>
              <a:t>travel coordination</a:t>
            </a:r>
            <a:endParaRPr kumimoji="1" lang="en-US" altLang="ja-JP" b="0" i="0" baseline="0" dirty="0" smtClean="0">
              <a:solidFill>
                <a:srgbClr val="FF0000"/>
              </a:solidFill>
            </a:endParaRPr>
          </a:p>
          <a:p>
            <a:pPr marL="228600" indent="-228600" eaLnBrk="1" hangingPunct="1">
              <a:spcBef>
                <a:spcPct val="0"/>
              </a:spcBef>
              <a:buAutoNum type="arabicPeriod"/>
            </a:pPr>
            <a:endParaRPr kumimoji="1" lang="en-US" altLang="ja-JP" b="1" i="1" dirty="0" smtClean="0">
              <a:solidFill>
                <a:srgbClr val="FF0000"/>
              </a:solidFill>
            </a:endParaRPr>
          </a:p>
          <a:p>
            <a:pPr eaLnBrk="1" hangingPunct="1">
              <a:spcBef>
                <a:spcPct val="0"/>
              </a:spcBef>
            </a:pPr>
            <a:r>
              <a:rPr kumimoji="1" lang="en-US" altLang="ja-JP" dirty="0" smtClean="0"/>
              <a:t> </a:t>
            </a:r>
            <a:endParaRPr kumimoji="1" lang="en-US" altLang="ja-JP" b="1" dirty="0" smtClean="0"/>
          </a:p>
          <a:p>
            <a:pPr eaLnBrk="1" hangingPunct="1">
              <a:spcBef>
                <a:spcPct val="0"/>
              </a:spcBef>
              <a:buFontTx/>
              <a:buChar char="-"/>
            </a:pPr>
            <a:endParaRPr lang="en-US" altLang="ja-JP" b="1" dirty="0"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72A284C-7F7E-42F7-B471-4AD203D06F1A}" type="slidenum">
              <a:rPr lang="en-US" altLang="ja-JP">
                <a:latin typeface="Arial" charset="0"/>
              </a:rPr>
              <a:pPr fontAlgn="base">
                <a:spcBef>
                  <a:spcPct val="0"/>
                </a:spcBef>
                <a:spcAft>
                  <a:spcPct val="0"/>
                </a:spcAft>
                <a:defRPr/>
              </a:pPr>
              <a:t>30</a:t>
            </a:fld>
            <a:endParaRPr lang="en-US" altLang="ja-JP">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p>
        </p:txBody>
      </p:sp>
      <p:sp>
        <p:nvSpPr>
          <p:cNvPr id="115716" name="Slide Number Placeholder 3"/>
          <p:cNvSpPr txBox="1">
            <a:spLocks noGrp="1"/>
          </p:cNvSpPr>
          <p:nvPr/>
        </p:nvSpPr>
        <p:spPr bwMode="auto">
          <a:xfrm>
            <a:off x="3887391" y="8687405"/>
            <a:ext cx="2970609" cy="456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143" tIns="0" rIns="18143" bIns="0" anchor="b"/>
          <a:lstStyle>
            <a:lvl1pPr defTabSz="920750">
              <a:defRPr b="1">
                <a:solidFill>
                  <a:schemeClr val="tx1"/>
                </a:solidFill>
                <a:latin typeface="Arial" charset="0"/>
              </a:defRPr>
            </a:lvl1pPr>
            <a:lvl2pPr marL="742950" indent="-285750" defTabSz="920750">
              <a:defRPr b="1">
                <a:solidFill>
                  <a:schemeClr val="tx1"/>
                </a:solidFill>
                <a:latin typeface="Arial" charset="0"/>
              </a:defRPr>
            </a:lvl2pPr>
            <a:lvl3pPr marL="1143000" indent="-228600" defTabSz="920750">
              <a:defRPr b="1">
                <a:solidFill>
                  <a:schemeClr val="tx1"/>
                </a:solidFill>
                <a:latin typeface="Arial" charset="0"/>
              </a:defRPr>
            </a:lvl3pPr>
            <a:lvl4pPr marL="1600200" indent="-228600" defTabSz="920750">
              <a:defRPr b="1">
                <a:solidFill>
                  <a:schemeClr val="tx1"/>
                </a:solidFill>
                <a:latin typeface="Arial" charset="0"/>
              </a:defRPr>
            </a:lvl4pPr>
            <a:lvl5pPr marL="2057400" indent="-228600" defTabSz="920750">
              <a:defRPr b="1">
                <a:solidFill>
                  <a:schemeClr val="tx1"/>
                </a:solidFill>
                <a:latin typeface="Arial" charset="0"/>
              </a:defRPr>
            </a:lvl5pPr>
            <a:lvl6pPr marL="2514600" indent="-228600" defTabSz="920750" fontAlgn="base">
              <a:spcBef>
                <a:spcPct val="0"/>
              </a:spcBef>
              <a:spcAft>
                <a:spcPct val="0"/>
              </a:spcAft>
              <a:defRPr b="1">
                <a:solidFill>
                  <a:schemeClr val="tx1"/>
                </a:solidFill>
                <a:latin typeface="Arial" charset="0"/>
              </a:defRPr>
            </a:lvl6pPr>
            <a:lvl7pPr marL="2971800" indent="-228600" defTabSz="920750" fontAlgn="base">
              <a:spcBef>
                <a:spcPct val="0"/>
              </a:spcBef>
              <a:spcAft>
                <a:spcPct val="0"/>
              </a:spcAft>
              <a:defRPr b="1">
                <a:solidFill>
                  <a:schemeClr val="tx1"/>
                </a:solidFill>
                <a:latin typeface="Arial" charset="0"/>
              </a:defRPr>
            </a:lvl7pPr>
            <a:lvl8pPr marL="3429000" indent="-228600" defTabSz="920750" fontAlgn="base">
              <a:spcBef>
                <a:spcPct val="0"/>
              </a:spcBef>
              <a:spcAft>
                <a:spcPct val="0"/>
              </a:spcAft>
              <a:defRPr b="1">
                <a:solidFill>
                  <a:schemeClr val="tx1"/>
                </a:solidFill>
                <a:latin typeface="Arial" charset="0"/>
              </a:defRPr>
            </a:lvl8pPr>
            <a:lvl9pPr marL="3886200" indent="-228600" defTabSz="920750" fontAlgn="base">
              <a:spcBef>
                <a:spcPct val="0"/>
              </a:spcBef>
              <a:spcAft>
                <a:spcPct val="0"/>
              </a:spcAft>
              <a:defRPr b="1">
                <a:solidFill>
                  <a:schemeClr val="tx1"/>
                </a:solidFill>
                <a:latin typeface="Arial" charset="0"/>
              </a:defRPr>
            </a:lvl9pPr>
          </a:lstStyle>
          <a:p>
            <a:pPr algn="r" eaLnBrk="0" hangingPunct="0"/>
            <a:fld id="{C3B9810D-8CA4-40B5-9E5B-57D1DBBE03EF}" type="slidenum">
              <a:rPr lang="en-US" sz="900" b="0" i="1">
                <a:latin typeface="Times New Roman" pitchFamily="18" charset="0"/>
              </a:rPr>
              <a:pPr algn="r" eaLnBrk="0" hangingPunct="0"/>
              <a:t>40</a:t>
            </a:fld>
            <a:endParaRPr lang="en-US" sz="900" b="0" i="1">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9993746-6703-F740-B9AF-4C0CAB306347}" type="datetimeFigureOut">
              <a:rPr lang="en-US" smtClean="0"/>
              <a:pPr/>
              <a:t>6/6/16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C1523E6-6E1A-D443-AA02-10588A16F41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9993746-6703-F740-B9AF-4C0CAB306347}" type="datetimeFigureOut">
              <a:rPr lang="en-US" smtClean="0"/>
              <a:pPr/>
              <a:t>6/6/16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C1523E6-6E1A-D443-AA02-10588A16F41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489" y="274544"/>
            <a:ext cx="8533534" cy="589709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788467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4161400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9993746-6703-F740-B9AF-4C0CAB306347}" type="datetimeFigureOut">
              <a:rPr lang="en-US" smtClean="0">
                <a:solidFill>
                  <a:prstClr val="black"/>
                </a:solidFill>
                <a:latin typeface="Calibri"/>
              </a:rPr>
              <a:pPr/>
              <a:t>6/6/16</a:t>
            </a:fld>
            <a:endParaRPr lang="en-US">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Calibri"/>
            </a:endParaRPr>
          </a:p>
        </p:txBody>
      </p:sp>
      <p:sp>
        <p:nvSpPr>
          <p:cNvPr id="6" name="Slide Number Placeholder 5"/>
          <p:cNvSpPr>
            <a:spLocks noGrp="1"/>
          </p:cNvSpPr>
          <p:nvPr>
            <p:ph type="sldNum" sz="quarter" idx="12"/>
          </p:nvPr>
        </p:nvSpPr>
        <p:spPr/>
        <p:txBody>
          <a:bodyPr/>
          <a:lstStyle/>
          <a:p>
            <a:fld id="{FC1523E6-6E1A-D443-AA02-10588A16F41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509228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9993746-6703-F740-B9AF-4C0CAB306347}" type="datetimeFigureOut">
              <a:rPr lang="en-US" smtClean="0">
                <a:solidFill>
                  <a:prstClr val="black"/>
                </a:solidFill>
                <a:latin typeface="Calibri"/>
              </a:rPr>
              <a:pPr/>
              <a:t>6/6/16</a:t>
            </a:fld>
            <a:endParaRPr lang="en-US">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Calibri"/>
            </a:endParaRPr>
          </a:p>
        </p:txBody>
      </p:sp>
      <p:sp>
        <p:nvSpPr>
          <p:cNvPr id="6" name="Slide Number Placeholder 5"/>
          <p:cNvSpPr>
            <a:spLocks noGrp="1"/>
          </p:cNvSpPr>
          <p:nvPr>
            <p:ph type="sldNum" sz="quarter" idx="12"/>
          </p:nvPr>
        </p:nvSpPr>
        <p:spPr/>
        <p:txBody>
          <a:bodyPr/>
          <a:lstStyle/>
          <a:p>
            <a:fld id="{FC1523E6-6E1A-D443-AA02-10588A16F41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288453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9993746-6703-F740-B9AF-4C0CAB306347}" type="datetimeFigureOut">
              <a:rPr lang="en-US" smtClean="0">
                <a:solidFill>
                  <a:prstClr val="black"/>
                </a:solidFill>
                <a:latin typeface="Calibri"/>
              </a:rPr>
              <a:pPr/>
              <a:t>6/6/16</a:t>
            </a:fld>
            <a:endParaRPr lang="en-US">
              <a:solidFill>
                <a:prstClr val="black"/>
              </a:solidFill>
              <a:latin typeface="Calibri"/>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Calibri"/>
            </a:endParaRPr>
          </a:p>
        </p:txBody>
      </p:sp>
      <p:sp>
        <p:nvSpPr>
          <p:cNvPr id="7" name="Slide Number Placeholder 6"/>
          <p:cNvSpPr>
            <a:spLocks noGrp="1"/>
          </p:cNvSpPr>
          <p:nvPr>
            <p:ph type="sldNum" sz="quarter" idx="12"/>
          </p:nvPr>
        </p:nvSpPr>
        <p:spPr/>
        <p:txBody>
          <a:bodyPr/>
          <a:lstStyle/>
          <a:p>
            <a:fld id="{FC1523E6-6E1A-D443-AA02-10588A16F41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774410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29993746-6703-F740-B9AF-4C0CAB306347}" type="datetimeFigureOut">
              <a:rPr lang="en-US" smtClean="0">
                <a:solidFill>
                  <a:prstClr val="black"/>
                </a:solidFill>
                <a:latin typeface="Calibri"/>
              </a:rPr>
              <a:pPr/>
              <a:t>6/6/16</a:t>
            </a:fld>
            <a:endParaRPr lang="en-US">
              <a:solidFill>
                <a:prstClr val="black"/>
              </a:solidFill>
              <a:latin typeface="Calibri"/>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Calibri"/>
            </a:endParaRPr>
          </a:p>
        </p:txBody>
      </p:sp>
      <p:sp>
        <p:nvSpPr>
          <p:cNvPr id="9" name="Slide Number Placeholder 8"/>
          <p:cNvSpPr>
            <a:spLocks noGrp="1"/>
          </p:cNvSpPr>
          <p:nvPr>
            <p:ph type="sldNum" sz="quarter" idx="12"/>
          </p:nvPr>
        </p:nvSpPr>
        <p:spPr/>
        <p:txBody>
          <a:bodyPr/>
          <a:lstStyle/>
          <a:p>
            <a:fld id="{FC1523E6-6E1A-D443-AA02-10588A16F41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360518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9993746-6703-F740-B9AF-4C0CAB306347}" type="datetimeFigureOut">
              <a:rPr lang="en-US" smtClean="0">
                <a:solidFill>
                  <a:prstClr val="black"/>
                </a:solidFill>
                <a:latin typeface="Calibri"/>
              </a:rPr>
              <a:pPr/>
              <a:t>6/6/16</a:t>
            </a:fld>
            <a:endParaRPr lang="en-US">
              <a:solidFill>
                <a:prstClr val="black"/>
              </a:solidFill>
              <a:latin typeface="Calibri"/>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Calibri"/>
            </a:endParaRPr>
          </a:p>
        </p:txBody>
      </p:sp>
      <p:sp>
        <p:nvSpPr>
          <p:cNvPr id="5" name="Slide Number Placeholder 4"/>
          <p:cNvSpPr>
            <a:spLocks noGrp="1"/>
          </p:cNvSpPr>
          <p:nvPr>
            <p:ph type="sldNum" sz="quarter" idx="12"/>
          </p:nvPr>
        </p:nvSpPr>
        <p:spPr/>
        <p:txBody>
          <a:bodyPr/>
          <a:lstStyle/>
          <a:p>
            <a:fld id="{FC1523E6-6E1A-D443-AA02-10588A16F41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065689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29993746-6703-F740-B9AF-4C0CAB306347}" type="datetimeFigureOut">
              <a:rPr lang="en-US" smtClean="0">
                <a:solidFill>
                  <a:prstClr val="black"/>
                </a:solidFill>
                <a:latin typeface="Calibri"/>
              </a:rPr>
              <a:pPr/>
              <a:t>6/6/16</a:t>
            </a:fld>
            <a:endParaRPr lang="en-US">
              <a:solidFill>
                <a:prstClr val="black"/>
              </a:solidFill>
              <a:latin typeface="Calibri"/>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Calibri"/>
            </a:endParaRPr>
          </a:p>
        </p:txBody>
      </p:sp>
      <p:sp>
        <p:nvSpPr>
          <p:cNvPr id="4" name="Slide Number Placeholder 3"/>
          <p:cNvSpPr>
            <a:spLocks noGrp="1"/>
          </p:cNvSpPr>
          <p:nvPr>
            <p:ph type="sldNum" sz="quarter" idx="12"/>
          </p:nvPr>
        </p:nvSpPr>
        <p:spPr/>
        <p:txBody>
          <a:bodyPr/>
          <a:lstStyle/>
          <a:p>
            <a:fld id="{FC1523E6-6E1A-D443-AA02-10588A16F41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81917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9993746-6703-F740-B9AF-4C0CAB306347}" type="datetimeFigureOut">
              <a:rPr lang="en-US" smtClean="0"/>
              <a:pPr/>
              <a:t>6/6/16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C1523E6-6E1A-D443-AA02-10588A16F41C}"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9993746-6703-F740-B9AF-4C0CAB306347}" type="datetimeFigureOut">
              <a:rPr lang="en-US" smtClean="0">
                <a:solidFill>
                  <a:prstClr val="black"/>
                </a:solidFill>
                <a:latin typeface="Calibri"/>
              </a:rPr>
              <a:pPr/>
              <a:t>6/6/16</a:t>
            </a:fld>
            <a:endParaRPr lang="en-US">
              <a:solidFill>
                <a:prstClr val="black"/>
              </a:solidFill>
              <a:latin typeface="Calibri"/>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Calibri"/>
            </a:endParaRPr>
          </a:p>
        </p:txBody>
      </p:sp>
      <p:sp>
        <p:nvSpPr>
          <p:cNvPr id="7" name="Slide Number Placeholder 6"/>
          <p:cNvSpPr>
            <a:spLocks noGrp="1"/>
          </p:cNvSpPr>
          <p:nvPr>
            <p:ph type="sldNum" sz="quarter" idx="12"/>
          </p:nvPr>
        </p:nvSpPr>
        <p:spPr/>
        <p:txBody>
          <a:bodyPr/>
          <a:lstStyle/>
          <a:p>
            <a:fld id="{FC1523E6-6E1A-D443-AA02-10588A16F41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3959351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9993746-6703-F740-B9AF-4C0CAB306347}" type="datetimeFigureOut">
              <a:rPr lang="en-US" smtClean="0">
                <a:solidFill>
                  <a:prstClr val="black"/>
                </a:solidFill>
                <a:latin typeface="Calibri"/>
              </a:rPr>
              <a:pPr/>
              <a:t>6/6/16</a:t>
            </a:fld>
            <a:endParaRPr lang="en-US">
              <a:solidFill>
                <a:prstClr val="black"/>
              </a:solidFill>
              <a:latin typeface="Calibri"/>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Calibri"/>
            </a:endParaRPr>
          </a:p>
        </p:txBody>
      </p:sp>
      <p:sp>
        <p:nvSpPr>
          <p:cNvPr id="7" name="Slide Number Placeholder 6"/>
          <p:cNvSpPr>
            <a:spLocks noGrp="1"/>
          </p:cNvSpPr>
          <p:nvPr>
            <p:ph type="sldNum" sz="quarter" idx="12"/>
          </p:nvPr>
        </p:nvSpPr>
        <p:spPr/>
        <p:txBody>
          <a:bodyPr/>
          <a:lstStyle/>
          <a:p>
            <a:fld id="{FC1523E6-6E1A-D443-AA02-10588A16F41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909013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9993746-6703-F740-B9AF-4C0CAB306347}" type="datetimeFigureOut">
              <a:rPr lang="en-US" smtClean="0">
                <a:solidFill>
                  <a:prstClr val="black"/>
                </a:solidFill>
                <a:latin typeface="Calibri"/>
              </a:rPr>
              <a:pPr/>
              <a:t>6/6/16</a:t>
            </a:fld>
            <a:endParaRPr lang="en-US">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Calibri"/>
            </a:endParaRPr>
          </a:p>
        </p:txBody>
      </p:sp>
      <p:sp>
        <p:nvSpPr>
          <p:cNvPr id="6" name="Slide Number Placeholder 5"/>
          <p:cNvSpPr>
            <a:spLocks noGrp="1"/>
          </p:cNvSpPr>
          <p:nvPr>
            <p:ph type="sldNum" sz="quarter" idx="12"/>
          </p:nvPr>
        </p:nvSpPr>
        <p:spPr/>
        <p:txBody>
          <a:bodyPr/>
          <a:lstStyle/>
          <a:p>
            <a:fld id="{FC1523E6-6E1A-D443-AA02-10588A16F41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556842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9993746-6703-F740-B9AF-4C0CAB306347}" type="datetimeFigureOut">
              <a:rPr lang="en-US" smtClean="0">
                <a:solidFill>
                  <a:prstClr val="black"/>
                </a:solidFill>
                <a:latin typeface="Calibri"/>
              </a:rPr>
              <a:pPr/>
              <a:t>6/6/16</a:t>
            </a:fld>
            <a:endParaRPr lang="en-US">
              <a:solidFill>
                <a:prstClr val="black"/>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solidFill>
              <a:latin typeface="Calibri"/>
            </a:endParaRPr>
          </a:p>
        </p:txBody>
      </p:sp>
      <p:sp>
        <p:nvSpPr>
          <p:cNvPr id="6" name="Slide Number Placeholder 5"/>
          <p:cNvSpPr>
            <a:spLocks noGrp="1"/>
          </p:cNvSpPr>
          <p:nvPr>
            <p:ph type="sldNum" sz="quarter" idx="12"/>
          </p:nvPr>
        </p:nvSpPr>
        <p:spPr/>
        <p:txBody>
          <a:bodyPr/>
          <a:lstStyle/>
          <a:p>
            <a:fld id="{FC1523E6-6E1A-D443-AA02-10588A16F41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120589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9993746-6703-F740-B9AF-4C0CAB306347}" type="datetimeFigureOut">
              <a:rPr lang="en-US" smtClean="0"/>
              <a:pPr/>
              <a:t>6/6/16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FC1523E6-6E1A-D443-AA02-10588A16F41C}"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9993746-6703-F740-B9AF-4C0CAB306347}" type="datetimeFigureOut">
              <a:rPr lang="en-US" smtClean="0"/>
              <a:pPr/>
              <a:t>6/6/16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FC1523E6-6E1A-D443-AA02-10588A16F41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29993746-6703-F740-B9AF-4C0CAB306347}" type="datetimeFigureOut">
              <a:rPr lang="en-US" smtClean="0"/>
              <a:pPr/>
              <a:t>6/6/16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FC1523E6-6E1A-D443-AA02-10588A16F41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29993746-6703-F740-B9AF-4C0CAB306347}" type="datetimeFigureOut">
              <a:rPr lang="en-US" smtClean="0"/>
              <a:pPr/>
              <a:t>6/6/16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FC1523E6-6E1A-D443-AA02-10588A16F41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29993746-6703-F740-B9AF-4C0CAB306347}" type="datetimeFigureOut">
              <a:rPr lang="en-US" smtClean="0"/>
              <a:pPr/>
              <a:t>6/6/16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FC1523E6-6E1A-D443-AA02-10588A16F41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9993746-6703-F740-B9AF-4C0CAB306347}" type="datetimeFigureOut">
              <a:rPr lang="en-US" smtClean="0"/>
              <a:pPr/>
              <a:t>6/6/16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FC1523E6-6E1A-D443-AA02-10588A16F41C}"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9993746-6703-F740-B9AF-4C0CAB306347}" type="datetimeFigureOut">
              <a:rPr lang="en-US" smtClean="0"/>
              <a:pPr/>
              <a:t>6/6/16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FC1523E6-6E1A-D443-AA02-10588A16F41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1523E6-6E1A-D443-AA02-10588A16F41C}" type="slidenum">
              <a:rPr lang="en-US" smtClean="0"/>
              <a:pPr/>
              <a:t>‹#›</a:t>
            </a:fld>
            <a:endParaRPr lang="en-US"/>
          </a:p>
        </p:txBody>
      </p:sp>
      <p:sp>
        <p:nvSpPr>
          <p:cNvPr id="7" name="Rectangle 5"/>
          <p:cNvSpPr>
            <a:spLocks noChangeArrowheads="1"/>
          </p:cNvSpPr>
          <p:nvPr userDrawn="1"/>
        </p:nvSpPr>
        <p:spPr bwMode="auto">
          <a:xfrm>
            <a:off x="0" y="6616700"/>
            <a:ext cx="9144000" cy="241738"/>
          </a:xfrm>
          <a:prstGeom prst="rect">
            <a:avLst/>
          </a:prstGeom>
          <a:solidFill>
            <a:schemeClr val="tx2">
              <a:lumMod val="50000"/>
            </a:schemeClr>
          </a:solidFill>
          <a:ln w="9525">
            <a:solidFill>
              <a:schemeClr val="accent1">
                <a:lumMod val="50000"/>
              </a:schemeClr>
            </a:solidFill>
            <a:round/>
            <a:headEnd/>
            <a:tailEnd/>
          </a:ln>
          <a:effectLst/>
        </p:spPr>
        <p:txBody>
          <a:bodyPr wrap="square" lIns="101880" tIns="51120" rIns="101880" bIns="51120">
            <a:spAutoFit/>
          </a:bodyPr>
          <a:lstStyle/>
          <a:p>
            <a:pPr algn="r">
              <a:buClr>
                <a:srgbClr val="FFFFFF"/>
              </a:buClr>
              <a:buFont typeface="Arial" pitchFamily="2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900" dirty="0" smtClean="0">
                <a:solidFill>
                  <a:srgbClr val="FFFFFF"/>
                </a:solidFill>
                <a:latin typeface="Arial" pitchFamily="26" charset="0"/>
                <a:ea typeface="+mn-ea"/>
                <a:cs typeface="+mn-cs"/>
              </a:rPr>
              <a:t>CCSDS SOIS Wireless Working Group (WWG)                                         </a:t>
            </a:r>
            <a:r>
              <a:rPr lang="en-US" sz="900" dirty="0" smtClean="0">
                <a:solidFill>
                  <a:srgbClr val="FFFFFF"/>
                </a:solidFill>
                <a:latin typeface="Arial" pitchFamily="26" charset="0"/>
                <a:ea typeface="+mn-ea"/>
                <a:cs typeface="+mn-cs"/>
              </a:rPr>
              <a:t>                                                                                                           07-Jun-</a:t>
            </a:r>
            <a:r>
              <a:rPr lang="en-US" sz="900" dirty="0" smtClean="0">
                <a:solidFill>
                  <a:srgbClr val="FFFFFF"/>
                </a:solidFill>
                <a:latin typeface="Arial" pitchFamily="26" charset="0"/>
                <a:ea typeface="+mn-ea"/>
                <a:cs typeface="+mn-cs"/>
              </a:rPr>
              <a:t>2016 WWG Monthly Meeting</a:t>
            </a:r>
            <a:endParaRPr lang="en-US" sz="900" dirty="0">
              <a:solidFill>
                <a:srgbClr val="FFFFFF"/>
              </a:solidFill>
              <a:latin typeface="Arial" pitchFamily="26" charset="0"/>
              <a:ea typeface="+mn-ea"/>
              <a:cs typeface="+mn-cs"/>
            </a:endParaRPr>
          </a:p>
        </p:txBody>
      </p:sp>
      <p:sp>
        <p:nvSpPr>
          <p:cNvPr id="8" name="Rectangle 23"/>
          <p:cNvSpPr>
            <a:spLocks noChangeArrowheads="1"/>
          </p:cNvSpPr>
          <p:nvPr userDrawn="1"/>
        </p:nvSpPr>
        <p:spPr bwMode="auto">
          <a:xfrm>
            <a:off x="8500531" y="6292328"/>
            <a:ext cx="60113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buClrTx/>
              <a:buSzTx/>
              <a:buFontTx/>
              <a:buNone/>
            </a:pPr>
            <a:fld id="{186DB690-8815-B54C-94DC-FE17AE6E8072}" type="slidenum">
              <a:rPr lang="en-US" sz="1400">
                <a:solidFill>
                  <a:srgbClr val="000090"/>
                </a:solidFill>
              </a:rPr>
              <a:pPr algn="r">
                <a:buClrTx/>
                <a:buSzTx/>
                <a:buFontTx/>
                <a:buNone/>
              </a:pPr>
              <a:t>‹#›</a:t>
            </a:fld>
            <a:endParaRPr lang="en-US" sz="1400" dirty="0">
              <a:solidFill>
                <a:srgbClr val="000090"/>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1523E6-6E1A-D443-AA02-10588A16F41C}"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
        <p:nvSpPr>
          <p:cNvPr id="7" name="Rectangle 5"/>
          <p:cNvSpPr>
            <a:spLocks noChangeArrowheads="1"/>
          </p:cNvSpPr>
          <p:nvPr userDrawn="1"/>
        </p:nvSpPr>
        <p:spPr bwMode="auto">
          <a:xfrm>
            <a:off x="0" y="6616700"/>
            <a:ext cx="9144000" cy="241738"/>
          </a:xfrm>
          <a:prstGeom prst="rect">
            <a:avLst/>
          </a:prstGeom>
          <a:solidFill>
            <a:schemeClr val="tx2">
              <a:lumMod val="50000"/>
            </a:schemeClr>
          </a:solidFill>
          <a:ln w="9525">
            <a:solidFill>
              <a:schemeClr val="accent1">
                <a:lumMod val="50000"/>
              </a:schemeClr>
            </a:solidFill>
            <a:round/>
            <a:headEnd/>
            <a:tailEnd/>
          </a:ln>
          <a:effectLst/>
        </p:spPr>
        <p:txBody>
          <a:bodyPr wrap="square" lIns="101880" tIns="51120" rIns="101880" bIns="51120">
            <a:spAutoFit/>
          </a:bodyPr>
          <a:lstStyle/>
          <a:p>
            <a:pPr algn="r">
              <a:buClr>
                <a:srgbClr val="FFFFFF"/>
              </a:buClr>
              <a:buFont typeface="Arial" pitchFamily="2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900" dirty="0" smtClean="0">
                <a:solidFill>
                  <a:srgbClr val="FFFFFF"/>
                </a:solidFill>
                <a:latin typeface="Arial" pitchFamily="26" charset="0"/>
              </a:rPr>
              <a:t>CCSDS SOIS Wireless Working Group (WWG)                                                                                                                                                   03-May-2016 WWG Monthly Telecon</a:t>
            </a:r>
            <a:endParaRPr lang="en-US" sz="900" dirty="0">
              <a:solidFill>
                <a:srgbClr val="FFFFFF"/>
              </a:solidFill>
              <a:latin typeface="Arial" pitchFamily="26" charset="0"/>
            </a:endParaRPr>
          </a:p>
        </p:txBody>
      </p:sp>
      <p:sp>
        <p:nvSpPr>
          <p:cNvPr id="8" name="Rectangle 23"/>
          <p:cNvSpPr>
            <a:spLocks noChangeArrowheads="1"/>
          </p:cNvSpPr>
          <p:nvPr userDrawn="1"/>
        </p:nvSpPr>
        <p:spPr bwMode="auto">
          <a:xfrm>
            <a:off x="8500531" y="6292328"/>
            <a:ext cx="60113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fld id="{186DB690-8815-B54C-94DC-FE17AE6E8072}" type="slidenum">
              <a:rPr lang="en-US" sz="1400">
                <a:solidFill>
                  <a:srgbClr val="000090"/>
                </a:solidFill>
                <a:latin typeface="Calibri"/>
              </a:rPr>
              <a:pPr algn="r"/>
              <a:t>‹#›</a:t>
            </a:fld>
            <a:endParaRPr lang="en-US" sz="1400" dirty="0">
              <a:solidFill>
                <a:srgbClr val="000090"/>
              </a:solidFill>
              <a:latin typeface="Calibri"/>
            </a:endParaRPr>
          </a:p>
        </p:txBody>
      </p:sp>
    </p:spTree>
    <p:extLst>
      <p:ext uri="{BB962C8B-B14F-4D97-AF65-F5344CB8AC3E}">
        <p14:creationId xmlns:p14="http://schemas.microsoft.com/office/powerpoint/2010/main" val="37642410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61483"/>
            <a:ext cx="7459133" cy="1470025"/>
          </a:xfrm>
        </p:spPr>
        <p:txBody>
          <a:bodyPr/>
          <a:lstStyle/>
          <a:p>
            <a:r>
              <a:rPr lang="en-US" b="1" dirty="0"/>
              <a:t>CCSDS SOIS Wireless WG </a:t>
            </a:r>
            <a:r>
              <a:rPr lang="en-US" b="1" dirty="0" smtClean="0"/>
              <a:t>Monthly Telecon</a:t>
            </a:r>
            <a:endParaRPr lang="en-US" b="1" dirty="0"/>
          </a:p>
        </p:txBody>
      </p:sp>
      <p:sp>
        <p:nvSpPr>
          <p:cNvPr id="3" name="Subtitle 2"/>
          <p:cNvSpPr>
            <a:spLocks noGrp="1"/>
          </p:cNvSpPr>
          <p:nvPr>
            <p:ph type="subTitle" idx="1"/>
          </p:nvPr>
        </p:nvSpPr>
        <p:spPr>
          <a:xfrm>
            <a:off x="1371600" y="2772816"/>
            <a:ext cx="6400800" cy="770467"/>
          </a:xfrm>
        </p:spPr>
        <p:txBody>
          <a:bodyPr/>
          <a:lstStyle/>
          <a:p>
            <a:r>
              <a:rPr lang="en-US" b="1" dirty="0" smtClean="0"/>
              <a:t>06-Jun-</a:t>
            </a:r>
            <a:r>
              <a:rPr lang="en-US" b="1" dirty="0" smtClean="0"/>
              <a:t>2016</a:t>
            </a:r>
            <a:endParaRPr lang="en-US" dirty="0"/>
          </a:p>
        </p:txBody>
      </p:sp>
      <p:sp>
        <p:nvSpPr>
          <p:cNvPr id="5" name="Title 1"/>
          <p:cNvSpPr txBox="1">
            <a:spLocks/>
          </p:cNvSpPr>
          <p:nvPr/>
        </p:nvSpPr>
        <p:spPr>
          <a:xfrm>
            <a:off x="1989667" y="3825344"/>
            <a:ext cx="5240867" cy="2312989"/>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800" b="1" u="sng" dirty="0" smtClean="0">
                <a:solidFill>
                  <a:schemeClr val="bg1">
                    <a:lumMod val="50000"/>
                  </a:schemeClr>
                </a:solidFill>
              </a:rPr>
              <a:t>Primary Topics</a:t>
            </a:r>
            <a:r>
              <a:rPr lang="en-US" sz="2800" b="1" dirty="0" smtClean="0">
                <a:solidFill>
                  <a:schemeClr val="bg1">
                    <a:lumMod val="50000"/>
                  </a:schemeClr>
                </a:solidFill>
              </a:rPr>
              <a:t>:</a:t>
            </a:r>
          </a:p>
          <a:p>
            <a:endParaRPr lang="en-US" sz="1400" b="1" dirty="0" smtClean="0">
              <a:solidFill>
                <a:schemeClr val="bg1">
                  <a:lumMod val="50000"/>
                </a:schemeClr>
              </a:solidFill>
            </a:endParaRPr>
          </a:p>
          <a:p>
            <a:pPr marL="571500" indent="-571500" algn="l">
              <a:buFont typeface="Arial"/>
              <a:buChar char="•"/>
            </a:pPr>
            <a:r>
              <a:rPr lang="en-US" sz="2000" b="1" dirty="0" smtClean="0">
                <a:solidFill>
                  <a:schemeClr val="bg1">
                    <a:lumMod val="50000"/>
                  </a:schemeClr>
                </a:solidFill>
              </a:rPr>
              <a:t>Green Book GBv3 processing</a:t>
            </a:r>
          </a:p>
          <a:p>
            <a:pPr marL="571500" indent="-571500" algn="l">
              <a:buFont typeface="Arial"/>
              <a:buChar char="•"/>
            </a:pPr>
            <a:r>
              <a:rPr lang="en-US" sz="2000" b="1" dirty="0" smtClean="0">
                <a:solidFill>
                  <a:schemeClr val="bg1">
                    <a:lumMod val="50000"/>
                  </a:schemeClr>
                </a:solidFill>
              </a:rPr>
              <a:t>RFID Tag Encoding topics (Object-ID, ECMA-113 Blacklist, Interop Test Size)</a:t>
            </a:r>
          </a:p>
          <a:p>
            <a:pPr marL="571500" indent="-571500" algn="l">
              <a:buFont typeface="Arial"/>
              <a:buChar char="•"/>
            </a:pPr>
            <a:r>
              <a:rPr lang="en-US" sz="2000" b="1" dirty="0" smtClean="0">
                <a:solidFill>
                  <a:schemeClr val="bg1">
                    <a:lumMod val="50000"/>
                  </a:schemeClr>
                </a:solidFill>
              </a:rPr>
              <a:t>HDR WLAN #1 and HDR WLAN #2 Discussion and Resource Verification</a:t>
            </a:r>
            <a:endParaRPr lang="en-US" sz="2000" b="1" dirty="0">
              <a:solidFill>
                <a:schemeClr val="bg1">
                  <a:lumMod val="50000"/>
                </a:schemeClr>
              </a:solidFill>
            </a:endParaRPr>
          </a:p>
        </p:txBody>
      </p:sp>
    </p:spTree>
    <p:extLst>
      <p:ext uri="{BB962C8B-B14F-4D97-AF65-F5344CB8AC3E}">
        <p14:creationId xmlns:p14="http://schemas.microsoft.com/office/powerpoint/2010/main" val="190487179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6"/>
            <a:ext cx="8229600" cy="412103"/>
          </a:xfrm>
        </p:spPr>
        <p:txBody>
          <a:bodyPr>
            <a:noAutofit/>
          </a:bodyPr>
          <a:lstStyle/>
          <a:p>
            <a:r>
              <a:rPr lang="en-US" sz="2200" dirty="0" smtClean="0"/>
              <a:t>Test Coverage: Class-1 </a:t>
            </a:r>
            <a:r>
              <a:rPr lang="en-US" sz="2200" dirty="0"/>
              <a:t>Invalid ECMA-113 </a:t>
            </a:r>
            <a:r>
              <a:rPr lang="en-US" sz="2200" dirty="0" smtClean="0"/>
              <a:t>character</a:t>
            </a:r>
            <a:endParaRPr lang="en-US" sz="2200" dirty="0"/>
          </a:p>
        </p:txBody>
      </p:sp>
      <p:cxnSp>
        <p:nvCxnSpPr>
          <p:cNvPr id="5" name="Straight Connector 4"/>
          <p:cNvCxnSpPr/>
          <p:nvPr/>
        </p:nvCxnSpPr>
        <p:spPr>
          <a:xfrm flipV="1">
            <a:off x="432738" y="508003"/>
            <a:ext cx="8319911" cy="940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aphicFrame>
        <p:nvGraphicFramePr>
          <p:cNvPr id="7" name="Content Placeholder 6"/>
          <p:cNvGraphicFramePr>
            <a:graphicFrameLocks noGrp="1"/>
          </p:cNvGraphicFramePr>
          <p:nvPr>
            <p:ph idx="1"/>
            <p:extLst>
              <p:ext uri="{D42A27DB-BD31-4B8C-83A1-F6EECF244321}">
                <p14:modId xmlns:p14="http://schemas.microsoft.com/office/powerpoint/2010/main" val="866343026"/>
              </p:ext>
            </p:extLst>
          </p:nvPr>
        </p:nvGraphicFramePr>
        <p:xfrm>
          <a:off x="457200" y="866422"/>
          <a:ext cx="8229600" cy="1381760"/>
        </p:xfrm>
        <a:graphic>
          <a:graphicData uri="http://schemas.openxmlformats.org/drawingml/2006/table">
            <a:tbl>
              <a:tblPr firstRow="1" bandRow="1">
                <a:tableStyleId>{8EC20E35-A176-4012-BC5E-935CFFF8708E}</a:tableStyleId>
              </a:tblPr>
              <a:tblGrid>
                <a:gridCol w="1075267"/>
                <a:gridCol w="1656644"/>
                <a:gridCol w="3256193"/>
                <a:gridCol w="2241496"/>
              </a:tblGrid>
              <a:tr h="370840">
                <a:tc>
                  <a:txBody>
                    <a:bodyPr/>
                    <a:lstStyle/>
                    <a:p>
                      <a:r>
                        <a:rPr lang="en-US" dirty="0" smtClean="0"/>
                        <a:t>Test Case</a:t>
                      </a:r>
                      <a:endParaRPr lang="en-US" dirty="0"/>
                    </a:p>
                  </a:txBody>
                  <a:tcPr/>
                </a:tc>
                <a:tc>
                  <a:txBody>
                    <a:bodyPr/>
                    <a:lstStyle/>
                    <a:p>
                      <a:r>
                        <a:rPr lang="en-US" dirty="0" smtClean="0"/>
                        <a:t>Character</a:t>
                      </a:r>
                      <a:r>
                        <a:rPr lang="en-US" baseline="0" dirty="0" smtClean="0"/>
                        <a:t> index range</a:t>
                      </a:r>
                      <a:endParaRPr lang="en-US" dirty="0"/>
                    </a:p>
                  </a:txBody>
                  <a:tcPr/>
                </a:tc>
                <a:tc>
                  <a:txBody>
                    <a:bodyPr/>
                    <a:lstStyle/>
                    <a:p>
                      <a:r>
                        <a:rPr lang="en-US" dirty="0" smtClean="0"/>
                        <a:t>Test Basis Description</a:t>
                      </a:r>
                      <a:endParaRPr lang="en-US" dirty="0"/>
                    </a:p>
                  </a:txBody>
                  <a:tcPr/>
                </a:tc>
                <a:tc>
                  <a:txBody>
                    <a:bodyPr/>
                    <a:lstStyle/>
                    <a:p>
                      <a:r>
                        <a:rPr lang="en-US" dirty="0" smtClean="0"/>
                        <a:t>Expected Test Result</a:t>
                      </a:r>
                      <a:endParaRPr lang="en-US" dirty="0"/>
                    </a:p>
                  </a:txBody>
                  <a:tcPr/>
                </a:tc>
              </a:tr>
              <a:tr h="370840">
                <a:tc>
                  <a:txBody>
                    <a:bodyPr/>
                    <a:lstStyle/>
                    <a:p>
                      <a:r>
                        <a:rPr lang="en-US" dirty="0" smtClean="0"/>
                        <a:t>Test-01</a:t>
                      </a:r>
                      <a:endParaRPr lang="en-US" dirty="0"/>
                    </a:p>
                  </a:txBody>
                  <a:tcPr/>
                </a:tc>
                <a:tc>
                  <a:txBody>
                    <a:bodyPr/>
                    <a:lstStyle/>
                    <a:p>
                      <a:r>
                        <a:rPr lang="en-US" dirty="0" smtClean="0"/>
                        <a:t>[00</a:t>
                      </a:r>
                      <a:r>
                        <a:rPr lang="en-US" baseline="-25000" dirty="0" smtClean="0"/>
                        <a:t>h</a:t>
                      </a:r>
                      <a:r>
                        <a:rPr lang="en-US" dirty="0" smtClean="0"/>
                        <a:t>]</a:t>
                      </a:r>
                      <a:r>
                        <a:rPr lang="en-US" baseline="0" dirty="0" smtClean="0"/>
                        <a:t> – [1F</a:t>
                      </a:r>
                      <a:r>
                        <a:rPr lang="en-US" baseline="-25000" dirty="0" smtClean="0"/>
                        <a:t>h</a:t>
                      </a:r>
                      <a:r>
                        <a:rPr lang="en-US" baseline="0" dirty="0" smtClean="0"/>
                        <a:t>]</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Invalid ECMA-113 character</a:t>
                      </a:r>
                      <a:endParaRPr lang="en-US" dirty="0" smtClean="0"/>
                    </a:p>
                  </a:txBody>
                  <a:tcPr/>
                </a:tc>
                <a:tc>
                  <a:txBody>
                    <a:bodyPr/>
                    <a:lstStyle/>
                    <a:p>
                      <a:pPr algn="ctr"/>
                      <a:r>
                        <a:rPr lang="en-US" dirty="0" smtClean="0"/>
                        <a:t>FAIL</a:t>
                      </a:r>
                      <a:endParaRPr lang="en-US" dirty="0"/>
                    </a:p>
                  </a:txBody>
                  <a:tcPr/>
                </a:tc>
              </a:tr>
              <a:tr h="370840">
                <a:tc>
                  <a:txBody>
                    <a:bodyPr/>
                    <a:lstStyle/>
                    <a:p>
                      <a:r>
                        <a:rPr lang="en-US" dirty="0" smtClean="0"/>
                        <a:t>Test-02</a:t>
                      </a:r>
                      <a:endParaRPr lang="en-US" dirty="0"/>
                    </a:p>
                  </a:txBody>
                  <a:tcPr/>
                </a:tc>
                <a:tc>
                  <a:txBody>
                    <a:bodyPr/>
                    <a:lstStyle/>
                    <a:p>
                      <a:r>
                        <a:rPr lang="en-US" dirty="0" smtClean="0"/>
                        <a:t>[7F</a:t>
                      </a:r>
                      <a:r>
                        <a:rPr lang="en-US" baseline="-25000" dirty="0" smtClean="0"/>
                        <a:t>h</a:t>
                      </a:r>
                      <a:r>
                        <a:rPr lang="en-US" dirty="0" smtClean="0"/>
                        <a:t>]</a:t>
                      </a:r>
                      <a:r>
                        <a:rPr lang="en-US" baseline="0" dirty="0" smtClean="0"/>
                        <a:t> – [9F</a:t>
                      </a:r>
                      <a:r>
                        <a:rPr lang="en-US" baseline="-25000" dirty="0" smtClean="0"/>
                        <a:t>h</a:t>
                      </a:r>
                      <a:r>
                        <a:rPr lang="en-US" baseline="0" dirty="0" smtClean="0"/>
                        <a:t>]</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Invalid ECMA-113 character</a:t>
                      </a:r>
                      <a:endParaRPr lang="en-US" dirty="0" smtClean="0"/>
                    </a:p>
                  </a:txBody>
                  <a:tcPr/>
                </a:tc>
                <a:tc>
                  <a:txBody>
                    <a:bodyPr/>
                    <a:lstStyle/>
                    <a:p>
                      <a:pPr algn="ctr"/>
                      <a:r>
                        <a:rPr lang="en-US" dirty="0" smtClean="0"/>
                        <a:t>FAIL</a:t>
                      </a:r>
                      <a:endParaRPr lang="en-US" dirty="0"/>
                    </a:p>
                  </a:txBody>
                  <a:tcPr/>
                </a:tc>
              </a:tr>
            </a:tbl>
          </a:graphicData>
        </a:graphic>
      </p:graphicFrame>
    </p:spTree>
    <p:extLst>
      <p:ext uri="{BB962C8B-B14F-4D97-AF65-F5344CB8AC3E}">
        <p14:creationId xmlns:p14="http://schemas.microsoft.com/office/powerpoint/2010/main" val="171729547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6"/>
            <a:ext cx="8229600" cy="412103"/>
          </a:xfrm>
        </p:spPr>
        <p:txBody>
          <a:bodyPr>
            <a:noAutofit/>
          </a:bodyPr>
          <a:lstStyle/>
          <a:p>
            <a:r>
              <a:rPr lang="en-US" sz="2200" dirty="0" smtClean="0"/>
              <a:t>Test Coverage: Class-2 </a:t>
            </a:r>
            <a:r>
              <a:rPr lang="en-US" sz="2200" dirty="0"/>
              <a:t>Invalid GS1 (ECMA-113 Latin) </a:t>
            </a:r>
            <a:r>
              <a:rPr lang="en-US" sz="2200" dirty="0" smtClean="0"/>
              <a:t>character</a:t>
            </a:r>
            <a:endParaRPr lang="en-US" sz="2200" dirty="0"/>
          </a:p>
        </p:txBody>
      </p:sp>
      <p:cxnSp>
        <p:nvCxnSpPr>
          <p:cNvPr id="5" name="Straight Connector 4"/>
          <p:cNvCxnSpPr/>
          <p:nvPr/>
        </p:nvCxnSpPr>
        <p:spPr>
          <a:xfrm flipV="1">
            <a:off x="432738" y="508003"/>
            <a:ext cx="8319911" cy="940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aphicFrame>
        <p:nvGraphicFramePr>
          <p:cNvPr id="7" name="Content Placeholder 6"/>
          <p:cNvGraphicFramePr>
            <a:graphicFrameLocks noGrp="1"/>
          </p:cNvGraphicFramePr>
          <p:nvPr>
            <p:ph idx="1"/>
            <p:extLst>
              <p:ext uri="{D42A27DB-BD31-4B8C-83A1-F6EECF244321}">
                <p14:modId xmlns:p14="http://schemas.microsoft.com/office/powerpoint/2010/main" val="747857465"/>
              </p:ext>
            </p:extLst>
          </p:nvPr>
        </p:nvGraphicFramePr>
        <p:xfrm>
          <a:off x="457200" y="866422"/>
          <a:ext cx="8229600" cy="4480560"/>
        </p:xfrm>
        <a:graphic>
          <a:graphicData uri="http://schemas.openxmlformats.org/drawingml/2006/table">
            <a:tbl>
              <a:tblPr firstRow="1" bandRow="1">
                <a:tableStyleId>{8EC20E35-A176-4012-BC5E-935CFFF8708E}</a:tableStyleId>
              </a:tblPr>
              <a:tblGrid>
                <a:gridCol w="1075267"/>
                <a:gridCol w="1656644"/>
                <a:gridCol w="3292898"/>
                <a:gridCol w="2204791"/>
              </a:tblGrid>
              <a:tr h="370840">
                <a:tc>
                  <a:txBody>
                    <a:bodyPr/>
                    <a:lstStyle/>
                    <a:p>
                      <a:r>
                        <a:rPr lang="en-US" dirty="0" smtClean="0"/>
                        <a:t>Test Case</a:t>
                      </a:r>
                      <a:endParaRPr lang="en-US" dirty="0"/>
                    </a:p>
                  </a:txBody>
                  <a:tcPr/>
                </a:tc>
                <a:tc>
                  <a:txBody>
                    <a:bodyPr/>
                    <a:lstStyle/>
                    <a:p>
                      <a:r>
                        <a:rPr lang="en-US" dirty="0" smtClean="0"/>
                        <a:t>Character</a:t>
                      </a:r>
                      <a:r>
                        <a:rPr lang="en-US" baseline="0" dirty="0" smtClean="0"/>
                        <a:t> index range</a:t>
                      </a:r>
                      <a:endParaRPr lang="en-US" dirty="0"/>
                    </a:p>
                  </a:txBody>
                  <a:tcPr/>
                </a:tc>
                <a:tc>
                  <a:txBody>
                    <a:bodyPr/>
                    <a:lstStyle/>
                    <a:p>
                      <a:r>
                        <a:rPr lang="en-US" dirty="0" smtClean="0"/>
                        <a:t>Test Basis Description</a:t>
                      </a:r>
                      <a:endParaRPr lang="en-US" dirty="0"/>
                    </a:p>
                  </a:txBody>
                  <a:tcPr/>
                </a:tc>
                <a:tc>
                  <a:txBody>
                    <a:bodyPr/>
                    <a:lstStyle/>
                    <a:p>
                      <a:r>
                        <a:rPr lang="en-US" dirty="0" smtClean="0"/>
                        <a:t>Expected Test Result</a:t>
                      </a:r>
                      <a:endParaRPr lang="en-US" dirty="0"/>
                    </a:p>
                  </a:txBody>
                  <a:tcPr/>
                </a:tc>
              </a:tr>
              <a:tr h="370840">
                <a:tc>
                  <a:txBody>
                    <a:bodyPr/>
                    <a:lstStyle/>
                    <a:p>
                      <a:r>
                        <a:rPr lang="en-US" dirty="0" smtClean="0"/>
                        <a:t>Test-03</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[20</a:t>
                      </a:r>
                      <a:r>
                        <a:rPr lang="en-US" baseline="-25000" dirty="0" smtClean="0"/>
                        <a:t>h</a:t>
                      </a:r>
                      <a:r>
                        <a:rPr lang="en-US" dirty="0" smtClean="0"/>
                        <a:t>]</a:t>
                      </a:r>
                    </a:p>
                    <a:p>
                      <a:endParaRPr lang="en-US" dirty="0"/>
                    </a:p>
                  </a:txBody>
                  <a:tcPr/>
                </a:tc>
                <a:tc>
                  <a:txBody>
                    <a:bodyPr/>
                    <a:lstStyle/>
                    <a:p>
                      <a:r>
                        <a:rPr lang="en-US" dirty="0" smtClean="0"/>
                        <a:t>Valid</a:t>
                      </a:r>
                      <a:r>
                        <a:rPr lang="en-US" baseline="0" dirty="0" smtClean="0"/>
                        <a:t> ECMA-113 character but Invalid GS1 character</a:t>
                      </a:r>
                      <a:endParaRPr lang="en-US" dirty="0"/>
                    </a:p>
                  </a:txBody>
                  <a:tcPr/>
                </a:tc>
                <a:tc>
                  <a:txBody>
                    <a:bodyPr/>
                    <a:lstStyle/>
                    <a:p>
                      <a:pPr algn="ctr"/>
                      <a:r>
                        <a:rPr lang="en-US" smtClean="0">
                          <a:solidFill>
                            <a:schemeClr val="tx1"/>
                          </a:solidFill>
                        </a:rPr>
                        <a:t>FAIL</a:t>
                      </a:r>
                      <a:endParaRPr lang="en-US" dirty="0">
                        <a:solidFill>
                          <a:schemeClr val="tx1"/>
                        </a:solidFill>
                      </a:endParaRPr>
                    </a:p>
                  </a:txBody>
                  <a:tcPr/>
                </a:tc>
              </a:tr>
              <a:tr h="370840">
                <a:tc>
                  <a:txBody>
                    <a:bodyPr/>
                    <a:lstStyle/>
                    <a:p>
                      <a:r>
                        <a:rPr lang="en-US" dirty="0" smtClean="0"/>
                        <a:t>Test-04</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[23</a:t>
                      </a:r>
                      <a:r>
                        <a:rPr lang="en-US" baseline="-25000" dirty="0" smtClean="0"/>
                        <a:t>h</a:t>
                      </a:r>
                      <a:r>
                        <a:rPr lang="en-US" dirty="0" smtClean="0"/>
                        <a:t>]</a:t>
                      </a:r>
                      <a:r>
                        <a:rPr lang="en-US" baseline="0" dirty="0" smtClean="0"/>
                        <a:t> – [24</a:t>
                      </a:r>
                      <a:r>
                        <a:rPr lang="en-US" baseline="-25000" dirty="0" smtClean="0"/>
                        <a:t>h</a:t>
                      </a:r>
                      <a:r>
                        <a:rPr lang="en-US" baseline="0" dirty="0" smtClean="0"/>
                        <a:t>]</a:t>
                      </a:r>
                      <a:endParaRPr lang="en-US"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Valid</a:t>
                      </a:r>
                      <a:r>
                        <a:rPr lang="en-US" baseline="0" dirty="0" smtClean="0"/>
                        <a:t> ECMA-113 characters but Invalid GS1 characters</a:t>
                      </a:r>
                      <a:endParaRPr lang="en-US" dirty="0" smtClean="0"/>
                    </a:p>
                  </a:txBody>
                  <a:tcPr/>
                </a:tc>
                <a:tc>
                  <a:txBody>
                    <a:bodyPr/>
                    <a:lstStyle/>
                    <a:p>
                      <a:pPr algn="ctr"/>
                      <a:r>
                        <a:rPr lang="en-US" smtClean="0">
                          <a:solidFill>
                            <a:schemeClr val="tx1"/>
                          </a:solidFill>
                        </a:rPr>
                        <a:t>FAIL</a:t>
                      </a:r>
                      <a:endParaRPr lang="en-US" dirty="0">
                        <a:solidFill>
                          <a:schemeClr val="tx1"/>
                        </a:solidFill>
                      </a:endParaRPr>
                    </a:p>
                  </a:txBody>
                  <a:tcPr/>
                </a:tc>
              </a:tr>
              <a:tr h="370840">
                <a:tc>
                  <a:txBody>
                    <a:bodyPr/>
                    <a:lstStyle/>
                    <a:p>
                      <a:r>
                        <a:rPr lang="en-US" dirty="0" smtClean="0"/>
                        <a:t>Test-05</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[40</a:t>
                      </a:r>
                      <a:r>
                        <a:rPr lang="en-US" baseline="-25000" dirty="0" smtClean="0"/>
                        <a:t>h</a:t>
                      </a:r>
                      <a:r>
                        <a:rPr lang="en-US" dirty="0" smtClean="0"/>
                        <a:t>]</a:t>
                      </a:r>
                    </a:p>
                  </a:txBody>
                  <a:tcPr/>
                </a:tc>
                <a:tc>
                  <a:txBody>
                    <a:bodyPr/>
                    <a:lstStyle/>
                    <a:p>
                      <a:r>
                        <a:rPr lang="en-US" dirty="0" smtClean="0"/>
                        <a:t>Valid</a:t>
                      </a:r>
                      <a:r>
                        <a:rPr lang="en-US" baseline="0" dirty="0" smtClean="0"/>
                        <a:t> ECMA-113 character but Invalid GS1 character</a:t>
                      </a:r>
                      <a:endParaRPr lang="en-US" dirty="0"/>
                    </a:p>
                  </a:txBody>
                  <a:tcPr/>
                </a:tc>
                <a:tc>
                  <a:txBody>
                    <a:bodyPr/>
                    <a:lstStyle/>
                    <a:p>
                      <a:pPr algn="ctr"/>
                      <a:r>
                        <a:rPr lang="en-US" smtClean="0">
                          <a:solidFill>
                            <a:schemeClr val="tx1"/>
                          </a:solidFill>
                        </a:rPr>
                        <a:t>FAIL</a:t>
                      </a:r>
                      <a:endParaRPr lang="en-US" dirty="0">
                        <a:solidFill>
                          <a:schemeClr val="tx1"/>
                        </a:solidFill>
                      </a:endParaRPr>
                    </a:p>
                  </a:txBody>
                  <a:tcPr/>
                </a:tc>
              </a:tr>
              <a:tr h="370840">
                <a:tc>
                  <a:txBody>
                    <a:bodyPr/>
                    <a:lstStyle/>
                    <a:p>
                      <a:r>
                        <a:rPr lang="en-US" dirty="0" smtClean="0"/>
                        <a:t>Test-06</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[5B</a:t>
                      </a:r>
                      <a:r>
                        <a:rPr lang="en-US" baseline="-25000" dirty="0" smtClean="0"/>
                        <a:t>h</a:t>
                      </a:r>
                      <a:r>
                        <a:rPr lang="en-US" dirty="0" smtClean="0"/>
                        <a:t>]</a:t>
                      </a:r>
                      <a:r>
                        <a:rPr lang="en-US" baseline="0" dirty="0" smtClean="0"/>
                        <a:t> – [5E</a:t>
                      </a:r>
                      <a:r>
                        <a:rPr lang="en-US" baseline="-25000" dirty="0" smtClean="0"/>
                        <a:t>h</a:t>
                      </a:r>
                      <a:r>
                        <a:rPr lang="en-US" baseline="0" dirty="0" smtClean="0"/>
                        <a:t>]</a:t>
                      </a:r>
                      <a:endParaRPr lang="en-US"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Valid</a:t>
                      </a:r>
                      <a:r>
                        <a:rPr lang="en-US" baseline="0" dirty="0" smtClean="0"/>
                        <a:t> ECMA-113 characters but Invalid GS1 characters</a:t>
                      </a:r>
                      <a:endParaRPr lang="en-US" dirty="0" smtClean="0"/>
                    </a:p>
                  </a:txBody>
                  <a:tcPr/>
                </a:tc>
                <a:tc>
                  <a:txBody>
                    <a:bodyPr/>
                    <a:lstStyle/>
                    <a:p>
                      <a:pPr algn="ctr"/>
                      <a:r>
                        <a:rPr lang="en-US" smtClean="0">
                          <a:solidFill>
                            <a:schemeClr val="tx1"/>
                          </a:solidFill>
                        </a:rPr>
                        <a:t>FAIL</a:t>
                      </a:r>
                      <a:endParaRPr lang="en-US" dirty="0">
                        <a:solidFill>
                          <a:schemeClr val="tx1"/>
                        </a:solidFill>
                      </a:endParaRPr>
                    </a:p>
                  </a:txBody>
                  <a:tcPr/>
                </a:tc>
              </a:tr>
              <a:tr h="370840">
                <a:tc>
                  <a:txBody>
                    <a:bodyPr/>
                    <a:lstStyle/>
                    <a:p>
                      <a:r>
                        <a:rPr lang="en-US" dirty="0" smtClean="0"/>
                        <a:t>Test-07</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[60</a:t>
                      </a:r>
                      <a:r>
                        <a:rPr lang="en-US" baseline="-25000" dirty="0" smtClean="0"/>
                        <a:t>h</a:t>
                      </a:r>
                      <a:r>
                        <a:rPr lang="en-US" dirty="0" smtClean="0"/>
                        <a:t>]</a:t>
                      </a:r>
                    </a:p>
                  </a:txBody>
                  <a:tcPr/>
                </a:tc>
                <a:tc>
                  <a:txBody>
                    <a:bodyPr/>
                    <a:lstStyle/>
                    <a:p>
                      <a:r>
                        <a:rPr lang="en-US" dirty="0" smtClean="0"/>
                        <a:t>Valid</a:t>
                      </a:r>
                      <a:r>
                        <a:rPr lang="en-US" baseline="0" dirty="0" smtClean="0"/>
                        <a:t> ECMA-113 character but Invalid GS1 character</a:t>
                      </a:r>
                      <a:endParaRPr lang="en-US" dirty="0"/>
                    </a:p>
                  </a:txBody>
                  <a:tcPr/>
                </a:tc>
                <a:tc>
                  <a:txBody>
                    <a:bodyPr/>
                    <a:lstStyle/>
                    <a:p>
                      <a:pPr algn="ctr"/>
                      <a:r>
                        <a:rPr lang="en-US" smtClean="0">
                          <a:solidFill>
                            <a:schemeClr val="tx1"/>
                          </a:solidFill>
                        </a:rPr>
                        <a:t>FAIL</a:t>
                      </a:r>
                      <a:endParaRPr lang="en-US" dirty="0">
                        <a:solidFill>
                          <a:schemeClr val="tx1"/>
                        </a:solidFill>
                      </a:endParaRPr>
                    </a:p>
                  </a:txBody>
                  <a:tcPr/>
                </a:tc>
              </a:tr>
              <a:tr h="370840">
                <a:tc>
                  <a:txBody>
                    <a:bodyPr/>
                    <a:lstStyle/>
                    <a:p>
                      <a:r>
                        <a:rPr lang="en-US" dirty="0" smtClean="0"/>
                        <a:t>Test-08</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[7B</a:t>
                      </a:r>
                      <a:r>
                        <a:rPr lang="en-US" baseline="-25000" dirty="0" smtClean="0"/>
                        <a:t>h</a:t>
                      </a:r>
                      <a:r>
                        <a:rPr lang="en-US" dirty="0" smtClean="0"/>
                        <a:t>]</a:t>
                      </a:r>
                      <a:r>
                        <a:rPr lang="en-US" baseline="0" dirty="0" smtClean="0"/>
                        <a:t> – [7E</a:t>
                      </a:r>
                      <a:r>
                        <a:rPr lang="en-US" baseline="-25000" dirty="0" smtClean="0"/>
                        <a:t>h</a:t>
                      </a:r>
                      <a:r>
                        <a:rPr lang="en-US" baseline="0" dirty="0" smtClean="0"/>
                        <a:t>]</a:t>
                      </a:r>
                      <a:endParaRPr lang="en-US"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Valid</a:t>
                      </a:r>
                      <a:r>
                        <a:rPr lang="en-US" baseline="0" dirty="0" smtClean="0"/>
                        <a:t> ECMA-113 characters but Invalid GS1 characters</a:t>
                      </a:r>
                      <a:endParaRPr lang="en-US" dirty="0" smtClean="0"/>
                    </a:p>
                  </a:txBody>
                  <a:tcPr/>
                </a:tc>
                <a:tc>
                  <a:txBody>
                    <a:bodyPr/>
                    <a:lstStyle/>
                    <a:p>
                      <a:pPr algn="ctr"/>
                      <a:r>
                        <a:rPr lang="en-US" dirty="0" smtClean="0">
                          <a:solidFill>
                            <a:schemeClr val="tx1"/>
                          </a:solidFill>
                        </a:rPr>
                        <a:t>FAIL</a:t>
                      </a:r>
                      <a:endParaRPr lang="en-US" dirty="0">
                        <a:solidFill>
                          <a:schemeClr val="tx1"/>
                        </a:solidFill>
                      </a:endParaRPr>
                    </a:p>
                  </a:txBody>
                  <a:tcPr/>
                </a:tc>
              </a:tr>
            </a:tbl>
          </a:graphicData>
        </a:graphic>
      </p:graphicFrame>
    </p:spTree>
    <p:extLst>
      <p:ext uri="{BB962C8B-B14F-4D97-AF65-F5344CB8AC3E}">
        <p14:creationId xmlns:p14="http://schemas.microsoft.com/office/powerpoint/2010/main" val="2520789245"/>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6"/>
            <a:ext cx="8229600" cy="412103"/>
          </a:xfrm>
        </p:spPr>
        <p:txBody>
          <a:bodyPr>
            <a:noAutofit/>
          </a:bodyPr>
          <a:lstStyle/>
          <a:p>
            <a:r>
              <a:rPr lang="en-US" sz="2200" dirty="0" smtClean="0"/>
              <a:t>Test Coverage: Class-3 </a:t>
            </a:r>
            <a:r>
              <a:rPr lang="en-US" sz="2200" dirty="0"/>
              <a:t>Invalid ECMA-113 Cyrillic character</a:t>
            </a:r>
            <a:r>
              <a:rPr lang="en-US" sz="2200" dirty="0" smtClean="0"/>
              <a:t> </a:t>
            </a:r>
            <a:endParaRPr lang="en-US" sz="2200" dirty="0"/>
          </a:p>
        </p:txBody>
      </p:sp>
      <p:cxnSp>
        <p:nvCxnSpPr>
          <p:cNvPr id="5" name="Straight Connector 4"/>
          <p:cNvCxnSpPr/>
          <p:nvPr/>
        </p:nvCxnSpPr>
        <p:spPr>
          <a:xfrm flipV="1">
            <a:off x="432738" y="508003"/>
            <a:ext cx="8319911" cy="940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aphicFrame>
        <p:nvGraphicFramePr>
          <p:cNvPr id="7" name="Content Placeholder 6"/>
          <p:cNvGraphicFramePr>
            <a:graphicFrameLocks noGrp="1"/>
          </p:cNvGraphicFramePr>
          <p:nvPr>
            <p:ph idx="1"/>
            <p:extLst>
              <p:ext uri="{D42A27DB-BD31-4B8C-83A1-F6EECF244321}">
                <p14:modId xmlns:p14="http://schemas.microsoft.com/office/powerpoint/2010/main" val="510212717"/>
              </p:ext>
            </p:extLst>
          </p:nvPr>
        </p:nvGraphicFramePr>
        <p:xfrm>
          <a:off x="457200" y="866422"/>
          <a:ext cx="8229600" cy="1381760"/>
        </p:xfrm>
        <a:graphic>
          <a:graphicData uri="http://schemas.openxmlformats.org/drawingml/2006/table">
            <a:tbl>
              <a:tblPr firstRow="1" bandRow="1">
                <a:tableStyleId>{8EC20E35-A176-4012-BC5E-935CFFF8708E}</a:tableStyleId>
              </a:tblPr>
              <a:tblGrid>
                <a:gridCol w="1075267"/>
                <a:gridCol w="1433254"/>
                <a:gridCol w="3523629"/>
                <a:gridCol w="2197450"/>
              </a:tblGrid>
              <a:tr h="370840">
                <a:tc>
                  <a:txBody>
                    <a:bodyPr/>
                    <a:lstStyle/>
                    <a:p>
                      <a:r>
                        <a:rPr lang="en-US" dirty="0" smtClean="0"/>
                        <a:t>Test Case</a:t>
                      </a:r>
                      <a:endParaRPr lang="en-US" dirty="0"/>
                    </a:p>
                  </a:txBody>
                  <a:tcPr/>
                </a:tc>
                <a:tc>
                  <a:txBody>
                    <a:bodyPr/>
                    <a:lstStyle/>
                    <a:p>
                      <a:r>
                        <a:rPr lang="en-US" dirty="0" smtClean="0"/>
                        <a:t>Character</a:t>
                      </a:r>
                      <a:r>
                        <a:rPr lang="en-US" baseline="0" dirty="0" smtClean="0"/>
                        <a:t> index range</a:t>
                      </a:r>
                      <a:endParaRPr lang="en-US" dirty="0"/>
                    </a:p>
                  </a:txBody>
                  <a:tcPr/>
                </a:tc>
                <a:tc>
                  <a:txBody>
                    <a:bodyPr/>
                    <a:lstStyle/>
                    <a:p>
                      <a:r>
                        <a:rPr lang="en-US" dirty="0" smtClean="0"/>
                        <a:t>Test Basis Description</a:t>
                      </a:r>
                      <a:endParaRPr lang="en-US" dirty="0"/>
                    </a:p>
                  </a:txBody>
                  <a:tcPr/>
                </a:tc>
                <a:tc>
                  <a:txBody>
                    <a:bodyPr/>
                    <a:lstStyle/>
                    <a:p>
                      <a:r>
                        <a:rPr lang="en-US" dirty="0" smtClean="0"/>
                        <a:t>Expected Test Result</a:t>
                      </a:r>
                      <a:endParaRPr lang="en-US" dirty="0"/>
                    </a:p>
                  </a:txBody>
                  <a:tcPr/>
                </a:tc>
              </a:tr>
              <a:tr h="370840">
                <a:tc>
                  <a:txBody>
                    <a:bodyPr/>
                    <a:lstStyle/>
                    <a:p>
                      <a:r>
                        <a:rPr lang="en-US" dirty="0" smtClean="0"/>
                        <a:t>Test-09</a:t>
                      </a:r>
                      <a:endParaRPr lang="en-US" dirty="0"/>
                    </a:p>
                  </a:txBody>
                  <a:tcPr/>
                </a:tc>
                <a:tc>
                  <a:txBody>
                    <a:bodyPr/>
                    <a:lstStyle/>
                    <a:p>
                      <a:r>
                        <a:rPr lang="en-US" dirty="0" smtClean="0"/>
                        <a:t>[A0</a:t>
                      </a:r>
                      <a:r>
                        <a:rPr lang="en-US" baseline="-25000" dirty="0" smtClean="0"/>
                        <a:t>h</a:t>
                      </a:r>
                      <a:r>
                        <a:rPr lang="en-US" dirty="0" smtClean="0"/>
                        <a:t>]</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Invalid ECMA-113 Cyrillic character</a:t>
                      </a:r>
                      <a:endParaRPr lang="en-US" dirty="0" smtClean="0"/>
                    </a:p>
                  </a:txBody>
                  <a:tcPr/>
                </a:tc>
                <a:tc>
                  <a:txBody>
                    <a:bodyPr/>
                    <a:lstStyle/>
                    <a:p>
                      <a:pPr algn="ctr"/>
                      <a:r>
                        <a:rPr lang="en-US" smtClean="0">
                          <a:solidFill>
                            <a:schemeClr val="tx1"/>
                          </a:solidFill>
                        </a:rPr>
                        <a:t>FAIL</a:t>
                      </a:r>
                      <a:endParaRPr lang="en-US" dirty="0">
                        <a:solidFill>
                          <a:schemeClr val="tx1"/>
                        </a:solidFill>
                      </a:endParaRPr>
                    </a:p>
                  </a:txBody>
                  <a:tcPr/>
                </a:tc>
              </a:tr>
              <a:tr h="370840">
                <a:tc>
                  <a:txBody>
                    <a:bodyPr/>
                    <a:lstStyle/>
                    <a:p>
                      <a:r>
                        <a:rPr lang="en-US" dirty="0" smtClean="0"/>
                        <a:t>Test-10</a:t>
                      </a:r>
                      <a:endParaRPr lang="en-US" dirty="0"/>
                    </a:p>
                  </a:txBody>
                  <a:tcPr/>
                </a:tc>
                <a:tc>
                  <a:txBody>
                    <a:bodyPr/>
                    <a:lstStyle/>
                    <a:p>
                      <a:r>
                        <a:rPr lang="en-US" dirty="0" smtClean="0"/>
                        <a:t>[C0</a:t>
                      </a:r>
                      <a:r>
                        <a:rPr lang="en-US" baseline="-25000" dirty="0" smtClean="0"/>
                        <a:t>h</a:t>
                      </a:r>
                      <a:r>
                        <a:rPr lang="en-US" dirty="0" smtClean="0"/>
                        <a:t>]</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Invalid ECMA-113 Cyrillic character</a:t>
                      </a:r>
                      <a:endParaRPr lang="en-US" dirty="0" smtClean="0"/>
                    </a:p>
                  </a:txBody>
                  <a:tcPr/>
                </a:tc>
                <a:tc>
                  <a:txBody>
                    <a:bodyPr/>
                    <a:lstStyle/>
                    <a:p>
                      <a:pPr algn="ctr"/>
                      <a:r>
                        <a:rPr lang="en-US" dirty="0" smtClean="0">
                          <a:solidFill>
                            <a:schemeClr val="tx1"/>
                          </a:solidFill>
                        </a:rPr>
                        <a:t>FAIL</a:t>
                      </a:r>
                      <a:endParaRPr lang="en-US" dirty="0">
                        <a:solidFill>
                          <a:schemeClr val="tx1"/>
                        </a:solidFill>
                      </a:endParaRPr>
                    </a:p>
                  </a:txBody>
                  <a:tcPr/>
                </a:tc>
              </a:tr>
            </a:tbl>
          </a:graphicData>
        </a:graphic>
      </p:graphicFrame>
    </p:spTree>
    <p:extLst>
      <p:ext uri="{BB962C8B-B14F-4D97-AF65-F5344CB8AC3E}">
        <p14:creationId xmlns:p14="http://schemas.microsoft.com/office/powerpoint/2010/main" val="253180125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6"/>
            <a:ext cx="8229600" cy="412103"/>
          </a:xfrm>
        </p:spPr>
        <p:txBody>
          <a:bodyPr>
            <a:noAutofit/>
          </a:bodyPr>
          <a:lstStyle/>
          <a:p>
            <a:r>
              <a:rPr lang="en-US" sz="2200" dirty="0" smtClean="0"/>
              <a:t>Test Coverage: Class 4 </a:t>
            </a:r>
            <a:r>
              <a:rPr lang="en-US" sz="2200" dirty="0"/>
              <a:t>Invalid Tag-ID </a:t>
            </a:r>
            <a:r>
              <a:rPr lang="en-US" sz="2200" dirty="0" smtClean="0"/>
              <a:t>field </a:t>
            </a:r>
            <a:r>
              <a:rPr lang="en-US" sz="2200" b="1" dirty="0" smtClean="0">
                <a:solidFill>
                  <a:srgbClr val="FF0000"/>
                </a:solidFill>
              </a:rPr>
              <a:t>length </a:t>
            </a:r>
            <a:endParaRPr lang="en-US" sz="2200" b="1" dirty="0">
              <a:solidFill>
                <a:srgbClr val="FF0000"/>
              </a:solidFill>
            </a:endParaRPr>
          </a:p>
        </p:txBody>
      </p:sp>
      <p:cxnSp>
        <p:nvCxnSpPr>
          <p:cNvPr id="5" name="Straight Connector 4"/>
          <p:cNvCxnSpPr/>
          <p:nvPr/>
        </p:nvCxnSpPr>
        <p:spPr>
          <a:xfrm flipV="1">
            <a:off x="432738" y="508003"/>
            <a:ext cx="8319911" cy="940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aphicFrame>
        <p:nvGraphicFramePr>
          <p:cNvPr id="6" name="Content Placeholder 6"/>
          <p:cNvGraphicFramePr>
            <a:graphicFrameLocks noGrp="1"/>
          </p:cNvGraphicFramePr>
          <p:nvPr>
            <p:ph idx="1"/>
            <p:extLst>
              <p:ext uri="{D42A27DB-BD31-4B8C-83A1-F6EECF244321}">
                <p14:modId xmlns:p14="http://schemas.microsoft.com/office/powerpoint/2010/main" val="3150300534"/>
              </p:ext>
            </p:extLst>
          </p:nvPr>
        </p:nvGraphicFramePr>
        <p:xfrm>
          <a:off x="476022" y="897632"/>
          <a:ext cx="8229600" cy="4820920"/>
        </p:xfrm>
        <a:graphic>
          <a:graphicData uri="http://schemas.openxmlformats.org/drawingml/2006/table">
            <a:tbl>
              <a:tblPr firstRow="1" bandRow="1">
                <a:tableStyleId>{8EC20E35-A176-4012-BC5E-935CFFF8708E}</a:tableStyleId>
              </a:tblPr>
              <a:tblGrid>
                <a:gridCol w="1075267"/>
                <a:gridCol w="1656644"/>
                <a:gridCol w="3266735"/>
                <a:gridCol w="2230954"/>
              </a:tblGrid>
              <a:tr h="370840">
                <a:tc>
                  <a:txBody>
                    <a:bodyPr/>
                    <a:lstStyle/>
                    <a:p>
                      <a:r>
                        <a:rPr lang="en-US" dirty="0" smtClean="0"/>
                        <a:t>Test Case</a:t>
                      </a:r>
                      <a:endParaRPr lang="en-US" dirty="0"/>
                    </a:p>
                  </a:txBody>
                  <a:tcPr/>
                </a:tc>
                <a:tc>
                  <a:txBody>
                    <a:bodyPr/>
                    <a:lstStyle/>
                    <a:p>
                      <a:r>
                        <a:rPr lang="en-US" dirty="0" smtClean="0"/>
                        <a:t>Input</a:t>
                      </a:r>
                      <a:r>
                        <a:rPr lang="en-US" baseline="0" dirty="0" smtClean="0"/>
                        <a:t> Field</a:t>
                      </a:r>
                      <a:endParaRPr lang="en-US" dirty="0"/>
                    </a:p>
                  </a:txBody>
                  <a:tcPr/>
                </a:tc>
                <a:tc>
                  <a:txBody>
                    <a:bodyPr/>
                    <a:lstStyle/>
                    <a:p>
                      <a:r>
                        <a:rPr lang="en-US" dirty="0" smtClean="0"/>
                        <a:t>Test Basis Description</a:t>
                      </a:r>
                      <a:endParaRPr lang="en-US" dirty="0"/>
                    </a:p>
                  </a:txBody>
                  <a:tcPr/>
                </a:tc>
                <a:tc>
                  <a:txBody>
                    <a:bodyPr/>
                    <a:lstStyle/>
                    <a:p>
                      <a:r>
                        <a:rPr lang="en-US" dirty="0" smtClean="0"/>
                        <a:t>Expected Test Result</a:t>
                      </a:r>
                      <a:endParaRPr lang="en-US" dirty="0"/>
                    </a:p>
                  </a:txBody>
                  <a:tcPr/>
                </a:tc>
              </a:tr>
              <a:tr h="370840">
                <a:tc>
                  <a:txBody>
                    <a:bodyPr/>
                    <a:lstStyle/>
                    <a:p>
                      <a:r>
                        <a:rPr lang="en-US" dirty="0" smtClean="0"/>
                        <a:t>Test-11</a:t>
                      </a:r>
                      <a:endParaRPr lang="en-US" dirty="0"/>
                    </a:p>
                  </a:txBody>
                  <a:tcPr/>
                </a:tc>
                <a:tc>
                  <a:txBody>
                    <a:bodyPr/>
                    <a:lstStyle/>
                    <a:p>
                      <a:r>
                        <a:rPr lang="en-US" dirty="0" smtClean="0"/>
                        <a:t>Database-ID</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Length = 1</a:t>
                      </a:r>
                      <a:endParaRPr lang="en-US" dirty="0" smtClean="0"/>
                    </a:p>
                  </a:txBody>
                  <a:tcPr/>
                </a:tc>
                <a:tc>
                  <a:txBody>
                    <a:bodyPr/>
                    <a:lstStyle/>
                    <a:p>
                      <a:pPr algn="ctr"/>
                      <a:r>
                        <a:rPr lang="en-US" dirty="0" smtClean="0"/>
                        <a:t>PASS</a:t>
                      </a:r>
                      <a:endParaRPr lang="en-US" dirty="0"/>
                    </a:p>
                  </a:txBody>
                  <a:tcPr/>
                </a:tc>
              </a:tr>
              <a:tr h="370840">
                <a:tc>
                  <a:txBody>
                    <a:bodyPr/>
                    <a:lstStyle/>
                    <a:p>
                      <a:r>
                        <a:rPr lang="en-US" dirty="0" smtClean="0"/>
                        <a:t>Test-12</a:t>
                      </a:r>
                      <a:endParaRPr lang="en-US" dirty="0"/>
                    </a:p>
                  </a:txBody>
                  <a:tcPr/>
                </a:tc>
                <a:tc>
                  <a:txBody>
                    <a:bodyPr/>
                    <a:lstStyle/>
                    <a:p>
                      <a:r>
                        <a:rPr lang="en-US" dirty="0" smtClean="0"/>
                        <a:t>Database-ID</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Length &lt; 1</a:t>
                      </a:r>
                      <a:endParaRPr lang="en-US" dirty="0" smtClean="0"/>
                    </a:p>
                  </a:txBody>
                  <a:tcPr/>
                </a:tc>
                <a:tc>
                  <a:txBody>
                    <a:bodyPr/>
                    <a:lstStyle/>
                    <a:p>
                      <a:pPr algn="ctr"/>
                      <a:r>
                        <a:rPr lang="en-US" dirty="0" smtClean="0"/>
                        <a:t>FAIL</a:t>
                      </a:r>
                      <a:endParaRPr lang="en-US" dirty="0"/>
                    </a:p>
                  </a:txBody>
                  <a:tcPr/>
                </a:tc>
              </a:tr>
              <a:tr h="370840">
                <a:tc>
                  <a:txBody>
                    <a:bodyPr/>
                    <a:lstStyle/>
                    <a:p>
                      <a:r>
                        <a:rPr lang="en-US" dirty="0" smtClean="0"/>
                        <a:t>Test-13</a:t>
                      </a:r>
                      <a:endParaRPr lang="en-US" dirty="0"/>
                    </a:p>
                  </a:txBody>
                  <a:tcPr/>
                </a:tc>
                <a:tc>
                  <a:txBody>
                    <a:bodyPr/>
                    <a:lstStyle/>
                    <a:p>
                      <a:r>
                        <a:rPr lang="en-US" dirty="0" smtClean="0"/>
                        <a:t>Database-ID</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Length &gt; 1</a:t>
                      </a:r>
                      <a:endParaRPr lang="en-US" dirty="0" smtClean="0"/>
                    </a:p>
                  </a:txBody>
                  <a:tcPr/>
                </a:tc>
                <a:tc>
                  <a:txBody>
                    <a:bodyPr/>
                    <a:lstStyle/>
                    <a:p>
                      <a:pPr algn="ctr"/>
                      <a:r>
                        <a:rPr lang="en-US" dirty="0" smtClean="0"/>
                        <a:t>FAIL</a:t>
                      </a:r>
                      <a:endParaRPr lang="en-US" dirty="0"/>
                    </a:p>
                  </a:txBody>
                  <a:tcPr/>
                </a:tc>
              </a:tr>
              <a:tr h="370840">
                <a:tc>
                  <a:txBody>
                    <a:bodyPr/>
                    <a:lstStyle/>
                    <a:p>
                      <a:r>
                        <a:rPr lang="en-US" dirty="0" smtClean="0"/>
                        <a:t>Test-14</a:t>
                      </a:r>
                      <a:endParaRPr lang="en-US" dirty="0"/>
                    </a:p>
                  </a:txBody>
                  <a:tcPr/>
                </a:tc>
                <a:tc>
                  <a:txBody>
                    <a:bodyPr/>
                    <a:lstStyle/>
                    <a:p>
                      <a:r>
                        <a:rPr lang="en-US" dirty="0" smtClean="0"/>
                        <a:t>Owner-ID</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Length = 2</a:t>
                      </a:r>
                      <a:endParaRPr lang="en-US" dirty="0" smtClean="0"/>
                    </a:p>
                  </a:txBody>
                  <a:tcPr/>
                </a:tc>
                <a:tc>
                  <a:txBody>
                    <a:bodyPr/>
                    <a:lstStyle/>
                    <a:p>
                      <a:pPr algn="ctr"/>
                      <a:r>
                        <a:rPr lang="en-US" dirty="0" smtClean="0"/>
                        <a:t>PASS</a:t>
                      </a:r>
                      <a:endParaRPr lang="en-US" dirty="0"/>
                    </a:p>
                  </a:txBody>
                  <a:tcPr/>
                </a:tc>
              </a:tr>
              <a:tr h="370840">
                <a:tc>
                  <a:txBody>
                    <a:bodyPr/>
                    <a:lstStyle/>
                    <a:p>
                      <a:r>
                        <a:rPr lang="en-US" dirty="0" smtClean="0"/>
                        <a:t>Test-15</a:t>
                      </a:r>
                      <a:endParaRPr lang="en-US" dirty="0"/>
                    </a:p>
                  </a:txBody>
                  <a:tcPr/>
                </a:tc>
                <a:tc>
                  <a:txBody>
                    <a:bodyPr/>
                    <a:lstStyle/>
                    <a:p>
                      <a:r>
                        <a:rPr lang="en-US" dirty="0" smtClean="0"/>
                        <a:t>Owner-ID</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Length &lt; 2</a:t>
                      </a:r>
                      <a:endParaRPr lang="en-US" dirty="0" smtClean="0"/>
                    </a:p>
                  </a:txBody>
                  <a:tcPr/>
                </a:tc>
                <a:tc>
                  <a:txBody>
                    <a:bodyPr/>
                    <a:lstStyle/>
                    <a:p>
                      <a:pPr algn="ctr"/>
                      <a:r>
                        <a:rPr lang="en-US" dirty="0" smtClean="0"/>
                        <a:t>FAIL</a:t>
                      </a:r>
                      <a:endParaRPr lang="en-US" dirty="0"/>
                    </a:p>
                  </a:txBody>
                  <a:tcPr/>
                </a:tc>
              </a:tr>
              <a:tr h="370840">
                <a:tc>
                  <a:txBody>
                    <a:bodyPr/>
                    <a:lstStyle/>
                    <a:p>
                      <a:r>
                        <a:rPr lang="en-US" dirty="0" smtClean="0"/>
                        <a:t>Test-16</a:t>
                      </a:r>
                      <a:endParaRPr lang="en-US" dirty="0"/>
                    </a:p>
                  </a:txBody>
                  <a:tcPr/>
                </a:tc>
                <a:tc>
                  <a:txBody>
                    <a:bodyPr/>
                    <a:lstStyle/>
                    <a:p>
                      <a:r>
                        <a:rPr lang="en-US" dirty="0" smtClean="0"/>
                        <a:t>Owner-ID</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Length &gt; 2</a:t>
                      </a:r>
                      <a:endParaRPr lang="en-US" dirty="0" smtClean="0"/>
                    </a:p>
                  </a:txBody>
                  <a:tcPr/>
                </a:tc>
                <a:tc>
                  <a:txBody>
                    <a:bodyPr/>
                    <a:lstStyle/>
                    <a:p>
                      <a:pPr algn="ctr"/>
                      <a:r>
                        <a:rPr lang="en-US" dirty="0" smtClean="0"/>
                        <a:t>FAIL</a:t>
                      </a:r>
                      <a:endParaRPr lang="en-US" dirty="0"/>
                    </a:p>
                  </a:txBody>
                  <a:tcPr/>
                </a:tc>
              </a:tr>
              <a:tr h="370840">
                <a:tc>
                  <a:txBody>
                    <a:bodyPr/>
                    <a:lstStyle/>
                    <a:p>
                      <a:r>
                        <a:rPr lang="en-US" dirty="0" smtClean="0"/>
                        <a:t>Test-17</a:t>
                      </a:r>
                      <a:endParaRPr lang="en-US" dirty="0"/>
                    </a:p>
                  </a:txBody>
                  <a:tcPr/>
                </a:tc>
                <a:tc>
                  <a:txBody>
                    <a:bodyPr/>
                    <a:lstStyle/>
                    <a:p>
                      <a:r>
                        <a:rPr lang="en-US" dirty="0" smtClean="0"/>
                        <a:t>Program-ID</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Length = 2</a:t>
                      </a:r>
                      <a:endParaRPr lang="en-US" dirty="0" smtClean="0"/>
                    </a:p>
                  </a:txBody>
                  <a:tcPr/>
                </a:tc>
                <a:tc>
                  <a:txBody>
                    <a:bodyPr/>
                    <a:lstStyle/>
                    <a:p>
                      <a:pPr algn="ctr"/>
                      <a:r>
                        <a:rPr lang="en-US" dirty="0" smtClean="0"/>
                        <a:t>PASS</a:t>
                      </a:r>
                      <a:endParaRPr lang="en-US" dirty="0"/>
                    </a:p>
                  </a:txBody>
                  <a:tcPr/>
                </a:tc>
              </a:tr>
              <a:tr h="370840">
                <a:tc>
                  <a:txBody>
                    <a:bodyPr/>
                    <a:lstStyle/>
                    <a:p>
                      <a:r>
                        <a:rPr lang="en-US" dirty="0" smtClean="0"/>
                        <a:t>Test-18</a:t>
                      </a:r>
                      <a:endParaRPr lang="en-US" dirty="0"/>
                    </a:p>
                  </a:txBody>
                  <a:tcPr/>
                </a:tc>
                <a:tc>
                  <a:txBody>
                    <a:bodyPr/>
                    <a:lstStyle/>
                    <a:p>
                      <a:r>
                        <a:rPr lang="en-US" smtClean="0"/>
                        <a:t>Program-ID</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Length &lt; 2</a:t>
                      </a:r>
                      <a:endParaRPr lang="en-US" dirty="0" smtClean="0"/>
                    </a:p>
                  </a:txBody>
                  <a:tcPr/>
                </a:tc>
                <a:tc>
                  <a:txBody>
                    <a:bodyPr/>
                    <a:lstStyle/>
                    <a:p>
                      <a:pPr algn="ctr"/>
                      <a:r>
                        <a:rPr lang="en-US" dirty="0" smtClean="0"/>
                        <a:t>FAIL</a:t>
                      </a:r>
                      <a:endParaRPr lang="en-US" dirty="0"/>
                    </a:p>
                  </a:txBody>
                  <a:tcPr/>
                </a:tc>
              </a:tr>
              <a:tr h="370840">
                <a:tc>
                  <a:txBody>
                    <a:bodyPr/>
                    <a:lstStyle/>
                    <a:p>
                      <a:r>
                        <a:rPr lang="en-US" dirty="0" smtClean="0"/>
                        <a:t>Test-19</a:t>
                      </a:r>
                      <a:endParaRPr lang="en-US" dirty="0"/>
                    </a:p>
                  </a:txBody>
                  <a:tcPr/>
                </a:tc>
                <a:tc>
                  <a:txBody>
                    <a:bodyPr/>
                    <a:lstStyle/>
                    <a:p>
                      <a:r>
                        <a:rPr lang="en-US" dirty="0" smtClean="0"/>
                        <a:t>Program-ID</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Length &gt; 2</a:t>
                      </a:r>
                      <a:endParaRPr lang="en-US" dirty="0" smtClean="0"/>
                    </a:p>
                  </a:txBody>
                  <a:tcPr/>
                </a:tc>
                <a:tc>
                  <a:txBody>
                    <a:bodyPr/>
                    <a:lstStyle/>
                    <a:p>
                      <a:pPr algn="ctr"/>
                      <a:r>
                        <a:rPr lang="en-US" dirty="0" smtClean="0"/>
                        <a:t>FAIL</a:t>
                      </a:r>
                      <a:endParaRPr lang="en-US" dirty="0"/>
                    </a:p>
                  </a:txBody>
                  <a:tcPr/>
                </a:tc>
              </a:tr>
              <a:tr h="370840">
                <a:tc>
                  <a:txBody>
                    <a:bodyPr/>
                    <a:lstStyle/>
                    <a:p>
                      <a:r>
                        <a:rPr lang="en-US" dirty="0" smtClean="0"/>
                        <a:t>Test-20</a:t>
                      </a:r>
                      <a:endParaRPr lang="en-US" dirty="0"/>
                    </a:p>
                  </a:txBody>
                  <a:tcPr/>
                </a:tc>
                <a:tc>
                  <a:txBody>
                    <a:bodyPr/>
                    <a:lstStyle/>
                    <a:p>
                      <a:r>
                        <a:rPr lang="en-US" dirty="0" smtClean="0"/>
                        <a:t>Serial-ID</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Length = 5</a:t>
                      </a:r>
                      <a:endParaRPr lang="en-US" dirty="0" smtClean="0"/>
                    </a:p>
                  </a:txBody>
                  <a:tcPr/>
                </a:tc>
                <a:tc>
                  <a:txBody>
                    <a:bodyPr/>
                    <a:lstStyle/>
                    <a:p>
                      <a:pPr algn="ctr"/>
                      <a:r>
                        <a:rPr lang="en-US" dirty="0" smtClean="0"/>
                        <a:t>PASS</a:t>
                      </a:r>
                      <a:endParaRPr lang="en-US" dirty="0"/>
                    </a:p>
                  </a:txBody>
                  <a:tcPr/>
                </a:tc>
              </a:tr>
              <a:tr h="370840">
                <a:tc>
                  <a:txBody>
                    <a:bodyPr/>
                    <a:lstStyle/>
                    <a:p>
                      <a:r>
                        <a:rPr lang="en-US" dirty="0" smtClean="0"/>
                        <a:t>Test-21</a:t>
                      </a:r>
                      <a:endParaRPr lang="en-US" dirty="0"/>
                    </a:p>
                  </a:txBody>
                  <a:tcPr/>
                </a:tc>
                <a:tc>
                  <a:txBody>
                    <a:bodyPr/>
                    <a:lstStyle/>
                    <a:p>
                      <a:r>
                        <a:rPr lang="en-US" smtClean="0"/>
                        <a:t>Serial-ID</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Length &lt; 5</a:t>
                      </a:r>
                      <a:endParaRPr lang="en-US" dirty="0" smtClean="0"/>
                    </a:p>
                  </a:txBody>
                  <a:tcPr/>
                </a:tc>
                <a:tc>
                  <a:txBody>
                    <a:bodyPr/>
                    <a:lstStyle/>
                    <a:p>
                      <a:pPr algn="ctr"/>
                      <a:r>
                        <a:rPr lang="en-US" dirty="0" smtClean="0"/>
                        <a:t>FAIL</a:t>
                      </a:r>
                      <a:endParaRPr lang="en-US" dirty="0"/>
                    </a:p>
                  </a:txBody>
                  <a:tcPr/>
                </a:tc>
              </a:tr>
              <a:tr h="370840">
                <a:tc>
                  <a:txBody>
                    <a:bodyPr/>
                    <a:lstStyle/>
                    <a:p>
                      <a:r>
                        <a:rPr lang="en-US" dirty="0" smtClean="0"/>
                        <a:t>Test-22</a:t>
                      </a:r>
                      <a:endParaRPr lang="en-US" dirty="0"/>
                    </a:p>
                  </a:txBody>
                  <a:tcPr/>
                </a:tc>
                <a:tc>
                  <a:txBody>
                    <a:bodyPr/>
                    <a:lstStyle/>
                    <a:p>
                      <a:r>
                        <a:rPr lang="en-US" dirty="0" smtClean="0"/>
                        <a:t>Serial-ID</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Length &gt; 5</a:t>
                      </a:r>
                      <a:endParaRPr lang="en-US" dirty="0" smtClean="0"/>
                    </a:p>
                  </a:txBody>
                  <a:tcPr/>
                </a:tc>
                <a:tc>
                  <a:txBody>
                    <a:bodyPr/>
                    <a:lstStyle/>
                    <a:p>
                      <a:pPr algn="ctr"/>
                      <a:r>
                        <a:rPr lang="en-US" dirty="0" smtClean="0"/>
                        <a:t>FAIL</a:t>
                      </a:r>
                      <a:endParaRPr lang="en-US" dirty="0"/>
                    </a:p>
                  </a:txBody>
                  <a:tcPr/>
                </a:tc>
              </a:tr>
            </a:tbl>
          </a:graphicData>
        </a:graphic>
      </p:graphicFrame>
    </p:spTree>
    <p:extLst>
      <p:ext uri="{BB962C8B-B14F-4D97-AF65-F5344CB8AC3E}">
        <p14:creationId xmlns:p14="http://schemas.microsoft.com/office/powerpoint/2010/main" val="213821022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6"/>
            <a:ext cx="8229600" cy="412103"/>
          </a:xfrm>
        </p:spPr>
        <p:txBody>
          <a:bodyPr>
            <a:noAutofit/>
          </a:bodyPr>
          <a:lstStyle/>
          <a:p>
            <a:r>
              <a:rPr lang="en-US" sz="2200" dirty="0" smtClean="0"/>
              <a:t>Test Coverage: Class 5 </a:t>
            </a:r>
            <a:r>
              <a:rPr lang="en-US" sz="2200" dirty="0"/>
              <a:t>Invalid </a:t>
            </a:r>
            <a:r>
              <a:rPr lang="en-US" sz="2200" dirty="0" smtClean="0"/>
              <a:t>Object-ID value</a:t>
            </a:r>
            <a:endParaRPr lang="en-US" sz="2200" dirty="0"/>
          </a:p>
        </p:txBody>
      </p:sp>
      <p:cxnSp>
        <p:nvCxnSpPr>
          <p:cNvPr id="5" name="Straight Connector 4"/>
          <p:cNvCxnSpPr/>
          <p:nvPr/>
        </p:nvCxnSpPr>
        <p:spPr>
          <a:xfrm flipV="1">
            <a:off x="432738" y="508003"/>
            <a:ext cx="8319911" cy="940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aphicFrame>
        <p:nvGraphicFramePr>
          <p:cNvPr id="7" name="Content Placeholder 6"/>
          <p:cNvGraphicFramePr>
            <a:graphicFrameLocks noGrp="1"/>
          </p:cNvGraphicFramePr>
          <p:nvPr>
            <p:ph idx="1"/>
            <p:extLst>
              <p:ext uri="{D42A27DB-BD31-4B8C-83A1-F6EECF244321}">
                <p14:modId xmlns:p14="http://schemas.microsoft.com/office/powerpoint/2010/main" val="941954220"/>
              </p:ext>
            </p:extLst>
          </p:nvPr>
        </p:nvGraphicFramePr>
        <p:xfrm>
          <a:off x="523049" y="969900"/>
          <a:ext cx="8229600" cy="1112520"/>
        </p:xfrm>
        <a:graphic>
          <a:graphicData uri="http://schemas.openxmlformats.org/drawingml/2006/table">
            <a:tbl>
              <a:tblPr firstRow="1" bandRow="1">
                <a:tableStyleId>{8EC20E35-A176-4012-BC5E-935CFFF8708E}</a:tableStyleId>
              </a:tblPr>
              <a:tblGrid>
                <a:gridCol w="1075267"/>
                <a:gridCol w="1656644"/>
                <a:gridCol w="3307798"/>
                <a:gridCol w="2189891"/>
              </a:tblGrid>
              <a:tr h="370840">
                <a:tc>
                  <a:txBody>
                    <a:bodyPr/>
                    <a:lstStyle/>
                    <a:p>
                      <a:r>
                        <a:rPr lang="en-US" dirty="0" smtClean="0"/>
                        <a:t>Test Case</a:t>
                      </a:r>
                      <a:endParaRPr lang="en-US" dirty="0"/>
                    </a:p>
                  </a:txBody>
                  <a:tcPr/>
                </a:tc>
                <a:tc>
                  <a:txBody>
                    <a:bodyPr/>
                    <a:lstStyle/>
                    <a:p>
                      <a:r>
                        <a:rPr lang="en-US" dirty="0" smtClean="0"/>
                        <a:t>Input</a:t>
                      </a:r>
                      <a:r>
                        <a:rPr lang="en-US" baseline="0" dirty="0" smtClean="0"/>
                        <a:t> Field</a:t>
                      </a:r>
                      <a:endParaRPr lang="en-US" dirty="0"/>
                    </a:p>
                  </a:txBody>
                  <a:tcPr/>
                </a:tc>
                <a:tc>
                  <a:txBody>
                    <a:bodyPr/>
                    <a:lstStyle/>
                    <a:p>
                      <a:r>
                        <a:rPr lang="en-US" dirty="0" smtClean="0"/>
                        <a:t>Test Basis Description</a:t>
                      </a:r>
                      <a:endParaRPr lang="en-US" dirty="0"/>
                    </a:p>
                  </a:txBody>
                  <a:tcPr/>
                </a:tc>
                <a:tc>
                  <a:txBody>
                    <a:bodyPr/>
                    <a:lstStyle/>
                    <a:p>
                      <a:r>
                        <a:rPr lang="en-US" dirty="0" smtClean="0"/>
                        <a:t>Expected Test Result</a:t>
                      </a:r>
                      <a:endParaRPr lang="en-US" dirty="0"/>
                    </a:p>
                  </a:txBody>
                  <a:tcPr/>
                </a:tc>
              </a:tr>
              <a:tr h="370840">
                <a:tc>
                  <a:txBody>
                    <a:bodyPr/>
                    <a:lstStyle/>
                    <a:p>
                      <a:r>
                        <a:rPr lang="en-US" dirty="0" smtClean="0"/>
                        <a:t>Test-23</a:t>
                      </a:r>
                      <a:endParaRPr lang="en-US" dirty="0"/>
                    </a:p>
                  </a:txBody>
                  <a:tcPr/>
                </a:tc>
                <a:tc>
                  <a:txBody>
                    <a:bodyPr/>
                    <a:lstStyle/>
                    <a:p>
                      <a:r>
                        <a:rPr lang="en-US" dirty="0" smtClean="0"/>
                        <a:t>Object-ID</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Bad Object-ID (&lt; 0) ONLY</a:t>
                      </a:r>
                    </a:p>
                  </a:txBody>
                  <a:tcPr/>
                </a:tc>
                <a:tc>
                  <a:txBody>
                    <a:bodyPr/>
                    <a:lstStyle/>
                    <a:p>
                      <a:pPr algn="ctr"/>
                      <a:r>
                        <a:rPr lang="en-US" dirty="0" smtClean="0"/>
                        <a:t>FAIL</a:t>
                      </a:r>
                      <a:endParaRPr lang="en-US" dirty="0"/>
                    </a:p>
                  </a:txBody>
                  <a:tcPr/>
                </a:tc>
              </a:tr>
              <a:tr h="370840">
                <a:tc>
                  <a:txBody>
                    <a:bodyPr/>
                    <a:lstStyle/>
                    <a:p>
                      <a:r>
                        <a:rPr lang="en-US" dirty="0" smtClean="0"/>
                        <a:t>Test-24</a:t>
                      </a:r>
                      <a:endParaRPr lang="en-US" dirty="0"/>
                    </a:p>
                  </a:txBody>
                  <a:tcPr/>
                </a:tc>
                <a:tc>
                  <a:txBody>
                    <a:bodyPr/>
                    <a:lstStyle/>
                    <a:p>
                      <a:r>
                        <a:rPr lang="en-US" dirty="0" smtClean="0"/>
                        <a:t>Object-ID</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Bad Object-ID (&gt;</a:t>
                      </a:r>
                      <a:r>
                        <a:rPr lang="en-US" baseline="0" dirty="0" smtClean="0"/>
                        <a:t> 65535</a:t>
                      </a:r>
                      <a:r>
                        <a:rPr lang="en-US" dirty="0" smtClean="0"/>
                        <a:t>) ONLY</a:t>
                      </a:r>
                    </a:p>
                  </a:txBody>
                  <a:tcPr/>
                </a:tc>
                <a:tc>
                  <a:txBody>
                    <a:bodyPr/>
                    <a:lstStyle/>
                    <a:p>
                      <a:pPr algn="ctr"/>
                      <a:r>
                        <a:rPr lang="en-US" dirty="0" smtClean="0"/>
                        <a:t>FAIL</a:t>
                      </a:r>
                      <a:endParaRPr lang="en-US" dirty="0"/>
                    </a:p>
                  </a:txBody>
                  <a:tcPr/>
                </a:tc>
              </a:tr>
            </a:tbl>
          </a:graphicData>
        </a:graphic>
      </p:graphicFrame>
    </p:spTree>
    <p:extLst>
      <p:ext uri="{BB962C8B-B14F-4D97-AF65-F5344CB8AC3E}">
        <p14:creationId xmlns:p14="http://schemas.microsoft.com/office/powerpoint/2010/main" val="229078365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6"/>
            <a:ext cx="8229600" cy="412103"/>
          </a:xfrm>
        </p:spPr>
        <p:txBody>
          <a:bodyPr>
            <a:noAutofit/>
          </a:bodyPr>
          <a:lstStyle/>
          <a:p>
            <a:r>
              <a:rPr lang="en-US" sz="2200" dirty="0" smtClean="0"/>
              <a:t>Test Coverage: Class-6 Single </a:t>
            </a:r>
            <a:r>
              <a:rPr lang="en-US" sz="2200" dirty="0"/>
              <a:t>Invalid Tag-ID[0]..[9] character field </a:t>
            </a:r>
          </a:p>
        </p:txBody>
      </p:sp>
      <p:cxnSp>
        <p:nvCxnSpPr>
          <p:cNvPr id="5" name="Straight Connector 4"/>
          <p:cNvCxnSpPr/>
          <p:nvPr/>
        </p:nvCxnSpPr>
        <p:spPr>
          <a:xfrm flipV="1">
            <a:off x="432738" y="508003"/>
            <a:ext cx="8319911" cy="940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aphicFrame>
        <p:nvGraphicFramePr>
          <p:cNvPr id="10" name="Content Placeholder 6"/>
          <p:cNvGraphicFramePr>
            <a:graphicFrameLocks noGrp="1"/>
          </p:cNvGraphicFramePr>
          <p:nvPr>
            <p:ph idx="1"/>
            <p:extLst>
              <p:ext uri="{D42A27DB-BD31-4B8C-83A1-F6EECF244321}">
                <p14:modId xmlns:p14="http://schemas.microsoft.com/office/powerpoint/2010/main" val="1173036315"/>
              </p:ext>
            </p:extLst>
          </p:nvPr>
        </p:nvGraphicFramePr>
        <p:xfrm>
          <a:off x="523049" y="969900"/>
          <a:ext cx="8229600" cy="4079240"/>
        </p:xfrm>
        <a:graphic>
          <a:graphicData uri="http://schemas.openxmlformats.org/drawingml/2006/table">
            <a:tbl>
              <a:tblPr firstRow="1" bandRow="1">
                <a:tableStyleId>{8EC20E35-A176-4012-BC5E-935CFFF8708E}</a:tableStyleId>
              </a:tblPr>
              <a:tblGrid>
                <a:gridCol w="1075267"/>
                <a:gridCol w="1656644"/>
                <a:gridCol w="3329821"/>
                <a:gridCol w="2167868"/>
              </a:tblGrid>
              <a:tr h="370840">
                <a:tc>
                  <a:txBody>
                    <a:bodyPr/>
                    <a:lstStyle/>
                    <a:p>
                      <a:r>
                        <a:rPr lang="en-US" dirty="0" smtClean="0"/>
                        <a:t>Test Case</a:t>
                      </a:r>
                      <a:endParaRPr lang="en-US" dirty="0"/>
                    </a:p>
                  </a:txBody>
                  <a:tcPr/>
                </a:tc>
                <a:tc>
                  <a:txBody>
                    <a:bodyPr/>
                    <a:lstStyle/>
                    <a:p>
                      <a:r>
                        <a:rPr lang="en-US" dirty="0" smtClean="0"/>
                        <a:t>Input</a:t>
                      </a:r>
                      <a:r>
                        <a:rPr lang="en-US" baseline="0" dirty="0" smtClean="0"/>
                        <a:t> Field</a:t>
                      </a:r>
                      <a:endParaRPr lang="en-US" dirty="0"/>
                    </a:p>
                  </a:txBody>
                  <a:tcPr/>
                </a:tc>
                <a:tc>
                  <a:txBody>
                    <a:bodyPr/>
                    <a:lstStyle/>
                    <a:p>
                      <a:r>
                        <a:rPr lang="en-US" dirty="0" smtClean="0"/>
                        <a:t>Test Basis Description</a:t>
                      </a:r>
                      <a:endParaRPr lang="en-US" dirty="0"/>
                    </a:p>
                  </a:txBody>
                  <a:tcPr/>
                </a:tc>
                <a:tc>
                  <a:txBody>
                    <a:bodyPr/>
                    <a:lstStyle/>
                    <a:p>
                      <a:r>
                        <a:rPr lang="en-US" dirty="0" smtClean="0"/>
                        <a:t>Expected Test Result</a:t>
                      </a:r>
                      <a:endParaRPr lang="en-US" dirty="0"/>
                    </a:p>
                  </a:txBody>
                  <a:tcPr/>
                </a:tc>
              </a:tr>
              <a:tr h="370840">
                <a:tc>
                  <a:txBody>
                    <a:bodyPr/>
                    <a:lstStyle/>
                    <a:p>
                      <a:r>
                        <a:rPr lang="en-US" dirty="0" smtClean="0"/>
                        <a:t>Test-25</a:t>
                      </a:r>
                      <a:endParaRPr lang="en-US" dirty="0"/>
                    </a:p>
                  </a:txBody>
                  <a:tcPr/>
                </a:tc>
                <a:tc>
                  <a:txBody>
                    <a:bodyPr/>
                    <a:lstStyle/>
                    <a:p>
                      <a:r>
                        <a:rPr lang="en-US" dirty="0" smtClean="0"/>
                        <a:t>Database-ID</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Invalid </a:t>
                      </a:r>
                      <a:r>
                        <a:rPr lang="en-US" baseline="0" dirty="0" smtClean="0"/>
                        <a:t>Database-ID[0] ONLY</a:t>
                      </a:r>
                      <a:endParaRPr lang="en-US" dirty="0" smtClean="0"/>
                    </a:p>
                  </a:txBody>
                  <a:tcPr/>
                </a:tc>
                <a:tc>
                  <a:txBody>
                    <a:bodyPr/>
                    <a:lstStyle/>
                    <a:p>
                      <a:pPr algn="ctr"/>
                      <a:r>
                        <a:rPr lang="en-US" dirty="0" smtClean="0"/>
                        <a:t>FAIL</a:t>
                      </a:r>
                      <a:endParaRPr lang="en-US" dirty="0"/>
                    </a:p>
                  </a:txBody>
                  <a:tcPr/>
                </a:tc>
              </a:tr>
              <a:tr h="370840">
                <a:tc>
                  <a:txBody>
                    <a:bodyPr/>
                    <a:lstStyle/>
                    <a:p>
                      <a:r>
                        <a:rPr lang="en-US" dirty="0" smtClean="0"/>
                        <a:t>Test-26</a:t>
                      </a:r>
                      <a:endParaRPr lang="en-US" dirty="0"/>
                    </a:p>
                  </a:txBody>
                  <a:tcPr/>
                </a:tc>
                <a:tc>
                  <a:txBody>
                    <a:bodyPr/>
                    <a:lstStyle/>
                    <a:p>
                      <a:r>
                        <a:rPr lang="en-US" dirty="0" smtClean="0"/>
                        <a:t>Owner-ID</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Invalid </a:t>
                      </a:r>
                      <a:r>
                        <a:rPr lang="en-US" baseline="0" dirty="0" smtClean="0"/>
                        <a:t>Owner-ID[0] ONLY</a:t>
                      </a:r>
                      <a:endParaRPr lang="en-US" dirty="0" smtClean="0"/>
                    </a:p>
                  </a:txBody>
                  <a:tcPr/>
                </a:tc>
                <a:tc>
                  <a:txBody>
                    <a:bodyPr/>
                    <a:lstStyle/>
                    <a:p>
                      <a:pPr algn="ctr"/>
                      <a:r>
                        <a:rPr lang="en-US" dirty="0" smtClean="0"/>
                        <a:t>FAIL</a:t>
                      </a:r>
                      <a:endParaRPr lang="en-US" dirty="0"/>
                    </a:p>
                  </a:txBody>
                  <a:tcPr/>
                </a:tc>
              </a:tr>
              <a:tr h="370840">
                <a:tc>
                  <a:txBody>
                    <a:bodyPr/>
                    <a:lstStyle/>
                    <a:p>
                      <a:r>
                        <a:rPr lang="en-US" dirty="0" smtClean="0"/>
                        <a:t>Test-27</a:t>
                      </a:r>
                      <a:endParaRPr lang="en-US" dirty="0"/>
                    </a:p>
                  </a:txBody>
                  <a:tcPr/>
                </a:tc>
                <a:tc>
                  <a:txBody>
                    <a:bodyPr/>
                    <a:lstStyle/>
                    <a:p>
                      <a:r>
                        <a:rPr lang="en-US" dirty="0" smtClean="0"/>
                        <a:t>Owner-ID</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Invalid </a:t>
                      </a:r>
                      <a:r>
                        <a:rPr lang="en-US" baseline="0" dirty="0" smtClean="0"/>
                        <a:t>Owner-ID[1] ONLY</a:t>
                      </a:r>
                      <a:endParaRPr lang="en-US" dirty="0" smtClean="0"/>
                    </a:p>
                  </a:txBody>
                  <a:tcPr/>
                </a:tc>
                <a:tc>
                  <a:txBody>
                    <a:bodyPr/>
                    <a:lstStyle/>
                    <a:p>
                      <a:pPr algn="ctr"/>
                      <a:r>
                        <a:rPr lang="en-US" dirty="0" smtClean="0"/>
                        <a:t>FAIL</a:t>
                      </a:r>
                      <a:endParaRPr lang="en-US" dirty="0"/>
                    </a:p>
                  </a:txBody>
                  <a:tcPr/>
                </a:tc>
              </a:tr>
              <a:tr h="370840">
                <a:tc>
                  <a:txBody>
                    <a:bodyPr/>
                    <a:lstStyle/>
                    <a:p>
                      <a:r>
                        <a:rPr lang="en-US" dirty="0" smtClean="0"/>
                        <a:t>Test-28</a:t>
                      </a:r>
                      <a:endParaRPr lang="en-US" dirty="0"/>
                    </a:p>
                  </a:txBody>
                  <a:tcPr/>
                </a:tc>
                <a:tc>
                  <a:txBody>
                    <a:bodyPr/>
                    <a:lstStyle/>
                    <a:p>
                      <a:r>
                        <a:rPr lang="en-US" dirty="0" smtClean="0"/>
                        <a:t>Program-ID</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Invalid </a:t>
                      </a:r>
                      <a:r>
                        <a:rPr lang="en-US" baseline="0" dirty="0" smtClean="0"/>
                        <a:t>Program-ID[0] ONLY</a:t>
                      </a:r>
                      <a:endParaRPr lang="en-US" dirty="0" smtClean="0"/>
                    </a:p>
                  </a:txBody>
                  <a:tcPr/>
                </a:tc>
                <a:tc>
                  <a:txBody>
                    <a:bodyPr/>
                    <a:lstStyle/>
                    <a:p>
                      <a:pPr algn="ctr"/>
                      <a:r>
                        <a:rPr lang="en-US" dirty="0" smtClean="0"/>
                        <a:t>FAIL</a:t>
                      </a:r>
                      <a:endParaRPr lang="en-US" dirty="0"/>
                    </a:p>
                  </a:txBody>
                  <a:tcPr/>
                </a:tc>
              </a:tr>
              <a:tr h="370840">
                <a:tc>
                  <a:txBody>
                    <a:bodyPr/>
                    <a:lstStyle/>
                    <a:p>
                      <a:r>
                        <a:rPr lang="en-US" dirty="0" smtClean="0"/>
                        <a:t>Test-29</a:t>
                      </a:r>
                      <a:endParaRPr lang="en-US" dirty="0"/>
                    </a:p>
                  </a:txBody>
                  <a:tcPr/>
                </a:tc>
                <a:tc>
                  <a:txBody>
                    <a:bodyPr/>
                    <a:lstStyle/>
                    <a:p>
                      <a:r>
                        <a:rPr lang="en-US" dirty="0" smtClean="0"/>
                        <a:t>Program-ID</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Invalid </a:t>
                      </a:r>
                      <a:r>
                        <a:rPr lang="en-US" baseline="0" dirty="0" smtClean="0"/>
                        <a:t>Program-ID[1] ONLY</a:t>
                      </a:r>
                      <a:endParaRPr lang="en-US" dirty="0" smtClean="0"/>
                    </a:p>
                  </a:txBody>
                  <a:tcPr/>
                </a:tc>
                <a:tc>
                  <a:txBody>
                    <a:bodyPr/>
                    <a:lstStyle/>
                    <a:p>
                      <a:pPr algn="ctr"/>
                      <a:r>
                        <a:rPr lang="en-US" smtClean="0"/>
                        <a:t>FAIL</a:t>
                      </a:r>
                      <a:endParaRPr lang="en-US" dirty="0"/>
                    </a:p>
                  </a:txBody>
                  <a:tcPr/>
                </a:tc>
              </a:tr>
              <a:tr h="370840">
                <a:tc>
                  <a:txBody>
                    <a:bodyPr/>
                    <a:lstStyle/>
                    <a:p>
                      <a:r>
                        <a:rPr lang="en-US" dirty="0" smtClean="0"/>
                        <a:t>Test-30</a:t>
                      </a:r>
                      <a:endParaRPr lang="en-US" dirty="0"/>
                    </a:p>
                  </a:txBody>
                  <a:tcPr/>
                </a:tc>
                <a:tc>
                  <a:txBody>
                    <a:bodyPr/>
                    <a:lstStyle/>
                    <a:p>
                      <a:r>
                        <a:rPr lang="en-US" smtClean="0"/>
                        <a:t>Serial-ID</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Invalid </a:t>
                      </a:r>
                      <a:r>
                        <a:rPr lang="en-US" baseline="0" dirty="0" smtClean="0"/>
                        <a:t>Serial-ID[0] ONLY</a:t>
                      </a:r>
                      <a:endParaRPr lang="en-US" dirty="0" smtClean="0"/>
                    </a:p>
                  </a:txBody>
                  <a:tcPr/>
                </a:tc>
                <a:tc>
                  <a:txBody>
                    <a:bodyPr/>
                    <a:lstStyle/>
                    <a:p>
                      <a:pPr algn="ctr"/>
                      <a:r>
                        <a:rPr lang="en-US" smtClean="0"/>
                        <a:t>FAIL</a:t>
                      </a:r>
                      <a:endParaRPr lang="en-US" dirty="0"/>
                    </a:p>
                  </a:txBody>
                  <a:tcPr/>
                </a:tc>
              </a:tr>
              <a:tr h="370840">
                <a:tc>
                  <a:txBody>
                    <a:bodyPr/>
                    <a:lstStyle/>
                    <a:p>
                      <a:r>
                        <a:rPr lang="en-US" dirty="0" smtClean="0"/>
                        <a:t>Test-31</a:t>
                      </a:r>
                      <a:endParaRPr lang="en-US" dirty="0"/>
                    </a:p>
                  </a:txBody>
                  <a:tcPr/>
                </a:tc>
                <a:tc>
                  <a:txBody>
                    <a:bodyPr/>
                    <a:lstStyle/>
                    <a:p>
                      <a:r>
                        <a:rPr lang="en-US" smtClean="0"/>
                        <a:t>Serial-ID</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Invalid </a:t>
                      </a:r>
                      <a:r>
                        <a:rPr lang="en-US" baseline="0" dirty="0" smtClean="0"/>
                        <a:t>Serial-ID[1] ONLY</a:t>
                      </a:r>
                      <a:endParaRPr lang="en-US" dirty="0" smtClean="0"/>
                    </a:p>
                  </a:txBody>
                  <a:tcPr/>
                </a:tc>
                <a:tc>
                  <a:txBody>
                    <a:bodyPr/>
                    <a:lstStyle/>
                    <a:p>
                      <a:pPr algn="ctr"/>
                      <a:r>
                        <a:rPr lang="en-US" dirty="0" smtClean="0"/>
                        <a:t>FAIL</a:t>
                      </a:r>
                      <a:endParaRPr lang="en-US" dirty="0"/>
                    </a:p>
                  </a:txBody>
                  <a:tcPr/>
                </a:tc>
              </a:tr>
              <a:tr h="370840">
                <a:tc>
                  <a:txBody>
                    <a:bodyPr/>
                    <a:lstStyle/>
                    <a:p>
                      <a:r>
                        <a:rPr lang="en-US" dirty="0" smtClean="0"/>
                        <a:t>Test-32</a:t>
                      </a:r>
                      <a:endParaRPr lang="en-US" dirty="0"/>
                    </a:p>
                  </a:txBody>
                  <a:tcPr/>
                </a:tc>
                <a:tc>
                  <a:txBody>
                    <a:bodyPr/>
                    <a:lstStyle/>
                    <a:p>
                      <a:r>
                        <a:rPr lang="en-US" smtClean="0"/>
                        <a:t>Serial-ID</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Invalid </a:t>
                      </a:r>
                      <a:r>
                        <a:rPr lang="en-US" baseline="0" dirty="0" smtClean="0"/>
                        <a:t>Serial-ID[2] ONLY</a:t>
                      </a:r>
                      <a:endParaRPr lang="en-US" dirty="0" smtClean="0"/>
                    </a:p>
                  </a:txBody>
                  <a:tcPr/>
                </a:tc>
                <a:tc>
                  <a:txBody>
                    <a:bodyPr/>
                    <a:lstStyle/>
                    <a:p>
                      <a:pPr algn="ctr"/>
                      <a:r>
                        <a:rPr lang="en-US" dirty="0" smtClean="0"/>
                        <a:t>FAIL</a:t>
                      </a:r>
                      <a:endParaRPr lang="en-US" dirty="0"/>
                    </a:p>
                  </a:txBody>
                  <a:tcPr/>
                </a:tc>
              </a:tr>
              <a:tr h="370840">
                <a:tc>
                  <a:txBody>
                    <a:bodyPr/>
                    <a:lstStyle/>
                    <a:p>
                      <a:r>
                        <a:rPr lang="en-US" dirty="0" smtClean="0"/>
                        <a:t>Test-33</a:t>
                      </a:r>
                      <a:endParaRPr lang="en-US" dirty="0"/>
                    </a:p>
                  </a:txBody>
                  <a:tcPr/>
                </a:tc>
                <a:tc>
                  <a:txBody>
                    <a:bodyPr/>
                    <a:lstStyle/>
                    <a:p>
                      <a:r>
                        <a:rPr lang="en-US" dirty="0" smtClean="0"/>
                        <a:t>Serial-ID</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Invalid </a:t>
                      </a:r>
                      <a:r>
                        <a:rPr lang="en-US" baseline="0" dirty="0" smtClean="0"/>
                        <a:t>Serial-ID[3] ONLY</a:t>
                      </a:r>
                      <a:endParaRPr lang="en-US" dirty="0" smtClean="0"/>
                    </a:p>
                  </a:txBody>
                  <a:tcPr/>
                </a:tc>
                <a:tc>
                  <a:txBody>
                    <a:bodyPr/>
                    <a:lstStyle/>
                    <a:p>
                      <a:pPr algn="ctr"/>
                      <a:r>
                        <a:rPr lang="en-US" smtClean="0"/>
                        <a:t>FAIL</a:t>
                      </a:r>
                      <a:endParaRPr lang="en-US" dirty="0"/>
                    </a:p>
                  </a:txBody>
                  <a:tcPr/>
                </a:tc>
              </a:tr>
              <a:tr h="370840">
                <a:tc>
                  <a:txBody>
                    <a:bodyPr/>
                    <a:lstStyle/>
                    <a:p>
                      <a:r>
                        <a:rPr lang="en-US" dirty="0" smtClean="0"/>
                        <a:t>Test-34</a:t>
                      </a:r>
                      <a:endParaRPr lang="en-US" dirty="0"/>
                    </a:p>
                  </a:txBody>
                  <a:tcPr/>
                </a:tc>
                <a:tc>
                  <a:txBody>
                    <a:bodyPr/>
                    <a:lstStyle/>
                    <a:p>
                      <a:r>
                        <a:rPr lang="en-US" dirty="0" smtClean="0"/>
                        <a:t>Serial-ID</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Invalid </a:t>
                      </a:r>
                      <a:r>
                        <a:rPr lang="en-US" baseline="0" dirty="0" smtClean="0"/>
                        <a:t>Serial-ID[4] ONLY</a:t>
                      </a:r>
                      <a:endParaRPr lang="en-US" dirty="0" smtClean="0"/>
                    </a:p>
                  </a:txBody>
                  <a:tcPr/>
                </a:tc>
                <a:tc>
                  <a:txBody>
                    <a:bodyPr/>
                    <a:lstStyle/>
                    <a:p>
                      <a:pPr algn="ctr"/>
                      <a:r>
                        <a:rPr lang="en-US" dirty="0" smtClean="0"/>
                        <a:t>FAIL</a:t>
                      </a:r>
                      <a:endParaRPr lang="en-US" dirty="0"/>
                    </a:p>
                  </a:txBody>
                  <a:tcPr/>
                </a:tc>
              </a:tr>
            </a:tbl>
          </a:graphicData>
        </a:graphic>
      </p:graphicFrame>
      <p:pic>
        <p:nvPicPr>
          <p:cNvPr id="11" name="Picture 10"/>
          <p:cNvPicPr>
            <a:picLocks noChangeAspect="1"/>
          </p:cNvPicPr>
          <p:nvPr/>
        </p:nvPicPr>
        <p:blipFill>
          <a:blip r:embed="rId2"/>
          <a:stretch>
            <a:fillRect/>
          </a:stretch>
        </p:blipFill>
        <p:spPr>
          <a:xfrm>
            <a:off x="1854794" y="5370459"/>
            <a:ext cx="5715000" cy="990600"/>
          </a:xfrm>
          <a:prstGeom prst="rect">
            <a:avLst/>
          </a:prstGeom>
        </p:spPr>
      </p:pic>
    </p:spTree>
    <p:extLst>
      <p:ext uri="{BB962C8B-B14F-4D97-AF65-F5344CB8AC3E}">
        <p14:creationId xmlns:p14="http://schemas.microsoft.com/office/powerpoint/2010/main" val="377380792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7"/>
            <a:ext cx="8229600" cy="1472950"/>
          </a:xfrm>
        </p:spPr>
        <p:txBody>
          <a:bodyPr>
            <a:noAutofit/>
          </a:bodyPr>
          <a:lstStyle/>
          <a:p>
            <a:pPr algn="l"/>
            <a:r>
              <a:rPr lang="en-US" sz="2200" dirty="0" smtClean="0"/>
              <a:t>Test Coverage: Class-7 </a:t>
            </a:r>
            <a:r>
              <a:rPr lang="en-US" sz="2200" dirty="0"/>
              <a:t>Randomly generated Invalid and Valid characters for {Database-ID, Owner-ID, Program-ID, Serial-ID} from entire ECMA-113 character set for a Chi-square statistically based result for sample size </a:t>
            </a:r>
            <a:r>
              <a:rPr lang="en-US" sz="2200" i="1" dirty="0"/>
              <a:t>N</a:t>
            </a:r>
            <a:r>
              <a:rPr lang="en-US" sz="2200" i="1" dirty="0" smtClean="0"/>
              <a:t>.</a:t>
            </a:r>
            <a:endParaRPr lang="en-US" sz="2200" dirty="0"/>
          </a:p>
        </p:txBody>
      </p:sp>
      <p:cxnSp>
        <p:nvCxnSpPr>
          <p:cNvPr id="5" name="Straight Connector 4"/>
          <p:cNvCxnSpPr/>
          <p:nvPr/>
        </p:nvCxnSpPr>
        <p:spPr>
          <a:xfrm flipV="1">
            <a:off x="432738" y="1541537"/>
            <a:ext cx="8319911" cy="940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graphicFrame>
        <p:nvGraphicFramePr>
          <p:cNvPr id="7" name="Content Placeholder 6"/>
          <p:cNvGraphicFramePr>
            <a:graphicFrameLocks noGrp="1"/>
          </p:cNvGraphicFramePr>
          <p:nvPr>
            <p:ph idx="1"/>
            <p:extLst>
              <p:ext uri="{D42A27DB-BD31-4B8C-83A1-F6EECF244321}">
                <p14:modId xmlns:p14="http://schemas.microsoft.com/office/powerpoint/2010/main" val="2845926350"/>
              </p:ext>
            </p:extLst>
          </p:nvPr>
        </p:nvGraphicFramePr>
        <p:xfrm>
          <a:off x="432738" y="2161380"/>
          <a:ext cx="8229600" cy="2473959"/>
        </p:xfrm>
        <a:graphic>
          <a:graphicData uri="http://schemas.openxmlformats.org/drawingml/2006/table">
            <a:tbl>
              <a:tblPr firstRow="1" bandRow="1">
                <a:tableStyleId>{8EC20E35-A176-4012-BC5E-935CFFF8708E}</a:tableStyleId>
              </a:tblPr>
              <a:tblGrid>
                <a:gridCol w="1075267"/>
                <a:gridCol w="1073385"/>
                <a:gridCol w="3922641"/>
                <a:gridCol w="2158307"/>
              </a:tblGrid>
              <a:tr h="370840">
                <a:tc>
                  <a:txBody>
                    <a:bodyPr/>
                    <a:lstStyle/>
                    <a:p>
                      <a:r>
                        <a:rPr lang="en-US" dirty="0" smtClean="0"/>
                        <a:t>Test Case</a:t>
                      </a:r>
                      <a:endParaRPr lang="en-US" dirty="0"/>
                    </a:p>
                  </a:txBody>
                  <a:tcPr/>
                </a:tc>
                <a:tc>
                  <a:txBody>
                    <a:bodyPr/>
                    <a:lstStyle/>
                    <a:p>
                      <a:r>
                        <a:rPr lang="en-US" dirty="0" smtClean="0"/>
                        <a:t>All Input</a:t>
                      </a:r>
                      <a:r>
                        <a:rPr lang="en-US" baseline="0" dirty="0" smtClean="0"/>
                        <a:t> Fields</a:t>
                      </a:r>
                      <a:endParaRPr lang="en-US" dirty="0"/>
                    </a:p>
                  </a:txBody>
                  <a:tcPr/>
                </a:tc>
                <a:tc>
                  <a:txBody>
                    <a:bodyPr/>
                    <a:lstStyle/>
                    <a:p>
                      <a:r>
                        <a:rPr lang="en-US" dirty="0" smtClean="0"/>
                        <a:t>Test Basis Description</a:t>
                      </a:r>
                      <a:endParaRPr lang="en-US" dirty="0"/>
                    </a:p>
                  </a:txBody>
                  <a:tcPr/>
                </a:tc>
                <a:tc>
                  <a:txBody>
                    <a:bodyPr/>
                    <a:lstStyle/>
                    <a:p>
                      <a:r>
                        <a:rPr lang="en-US" dirty="0" smtClean="0"/>
                        <a:t>Expected Test Result</a:t>
                      </a:r>
                      <a:endParaRPr lang="en-US" dirty="0"/>
                    </a:p>
                  </a:txBody>
                  <a:tcPr/>
                </a:tc>
              </a:tr>
              <a:tr h="370840">
                <a:tc>
                  <a:txBody>
                    <a:bodyPr/>
                    <a:lstStyle/>
                    <a:p>
                      <a:r>
                        <a:rPr lang="en-US" dirty="0" smtClean="0"/>
                        <a:t>Test-35</a:t>
                      </a:r>
                      <a:endParaRPr lang="en-US" dirty="0"/>
                    </a:p>
                  </a:txBody>
                  <a:tcPr/>
                </a:tc>
                <a:tc>
                  <a:txBody>
                    <a:bodyPr/>
                    <a:lstStyle/>
                    <a:p>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Randomly generate both Valid and Invalid cases { (Database-ID,</a:t>
                      </a:r>
                      <a:r>
                        <a:rPr lang="en-US" baseline="0" dirty="0" smtClean="0"/>
                        <a:t> Owner-ID, Program-ID, Serial-ID), (Object-ID) } for large N, so that the FAIL rate is </a:t>
                      </a:r>
                      <a:r>
                        <a:rPr lang="en-US" baseline="0" smtClean="0"/>
                        <a:t>statistically based?</a:t>
                      </a:r>
                      <a:endParaRPr lang="en-US" dirty="0" smtClean="0"/>
                    </a:p>
                  </a:txBody>
                  <a:tcPr/>
                </a:tc>
                <a:tc>
                  <a:txBody>
                    <a:bodyPr/>
                    <a:lstStyle/>
                    <a:p>
                      <a:pPr algn="ctr"/>
                      <a:endParaRPr lang="en-US" dirty="0" smtClean="0"/>
                    </a:p>
                    <a:p>
                      <a:pPr algn="ctr"/>
                      <a:endParaRPr lang="en-US" dirty="0" smtClean="0"/>
                    </a:p>
                    <a:p>
                      <a:pPr algn="ctr"/>
                      <a:r>
                        <a:rPr lang="en-US" dirty="0" smtClean="0"/>
                        <a:t>PASS</a:t>
                      </a:r>
                      <a:r>
                        <a:rPr lang="en-US" baseline="0" dirty="0" smtClean="0"/>
                        <a:t> / FAIL</a:t>
                      </a:r>
                      <a:endParaRPr lang="en-US" dirty="0"/>
                    </a:p>
                  </a:txBody>
                  <a:tcPr/>
                </a:tc>
              </a:tr>
              <a:tr h="370840">
                <a:tc>
                  <a:txBody>
                    <a:bodyPr/>
                    <a:lstStyle/>
                    <a:p>
                      <a:endParaRPr lang="en-US" dirty="0"/>
                    </a:p>
                  </a:txBody>
                  <a:tcPr/>
                </a:tc>
                <a:tc>
                  <a:txBody>
                    <a:bodyPr/>
                    <a:lstStyle/>
                    <a:p>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endParaRPr lang="en-US" dirty="0"/>
                    </a:p>
                  </a:txBody>
                  <a:tcPr/>
                </a:tc>
              </a:tr>
            </a:tbl>
          </a:graphicData>
        </a:graphic>
      </p:graphicFrame>
      <p:sp>
        <p:nvSpPr>
          <p:cNvPr id="3" name="TextBox 2"/>
          <p:cNvSpPr txBox="1"/>
          <p:nvPr/>
        </p:nvSpPr>
        <p:spPr>
          <a:xfrm>
            <a:off x="4186297" y="5757333"/>
            <a:ext cx="4689956" cy="369332"/>
          </a:xfrm>
          <a:prstGeom prst="rect">
            <a:avLst/>
          </a:prstGeom>
          <a:noFill/>
        </p:spPr>
        <p:txBody>
          <a:bodyPr wrap="none" rtlCol="0">
            <a:spAutoFit/>
          </a:bodyPr>
          <a:lstStyle/>
          <a:p>
            <a:r>
              <a:rPr lang="en-US" dirty="0" smtClean="0"/>
              <a:t>For ECMA-113 character set: 65 of 256 (25.39%)</a:t>
            </a:r>
            <a:endParaRPr lang="en-US" dirty="0"/>
          </a:p>
        </p:txBody>
      </p:sp>
    </p:spTree>
    <p:extLst>
      <p:ext uri="{BB962C8B-B14F-4D97-AF65-F5344CB8AC3E}">
        <p14:creationId xmlns:p14="http://schemas.microsoft.com/office/powerpoint/2010/main" val="236558206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443496"/>
            <a:ext cx="6400800" cy="1752600"/>
          </a:xfrm>
        </p:spPr>
        <p:txBody>
          <a:bodyPr/>
          <a:lstStyle/>
          <a:p>
            <a:r>
              <a:rPr lang="en-US" dirty="0" smtClean="0"/>
              <a:t>Object-ID space design:</a:t>
            </a:r>
          </a:p>
          <a:p>
            <a:r>
              <a:rPr lang="en-US" dirty="0" smtClean="0"/>
              <a:t>RFID Tag-ID Interoperability Testing (Yellow Book)</a:t>
            </a:r>
            <a:endParaRPr lang="en-US" dirty="0"/>
          </a:p>
        </p:txBody>
      </p:sp>
      <p:sp>
        <p:nvSpPr>
          <p:cNvPr id="4" name="TextBox 3"/>
          <p:cNvSpPr txBox="1"/>
          <p:nvPr/>
        </p:nvSpPr>
        <p:spPr>
          <a:xfrm>
            <a:off x="660426" y="999061"/>
            <a:ext cx="5775702" cy="369332"/>
          </a:xfrm>
          <a:prstGeom prst="rect">
            <a:avLst/>
          </a:prstGeom>
          <a:solidFill>
            <a:srgbClr val="FF0000"/>
          </a:solidFill>
        </p:spPr>
        <p:txBody>
          <a:bodyPr wrap="none" rtlCol="0">
            <a:spAutoFit/>
          </a:bodyPr>
          <a:lstStyle/>
          <a:p>
            <a:r>
              <a:rPr lang="en-US" b="1" dirty="0">
                <a:solidFill>
                  <a:srgbClr val="FFFFFF"/>
                </a:solidFill>
              </a:rPr>
              <a:t>RFID Tag-Encoding Red Book (CCSDS 881.1-R-1) </a:t>
            </a:r>
            <a:r>
              <a:rPr lang="en-US" b="1" dirty="0" smtClean="0">
                <a:solidFill>
                  <a:srgbClr val="FFFFFF"/>
                </a:solidFill>
              </a:rPr>
              <a:t>activities</a:t>
            </a:r>
            <a:endParaRPr lang="en-US" b="1" dirty="0">
              <a:solidFill>
                <a:srgbClr val="FFFFFF"/>
              </a:solidFill>
            </a:endParaRPr>
          </a:p>
        </p:txBody>
      </p:sp>
    </p:spTree>
    <p:extLst>
      <p:ext uri="{BB962C8B-B14F-4D97-AF65-F5344CB8AC3E}">
        <p14:creationId xmlns:p14="http://schemas.microsoft.com/office/powerpoint/2010/main" val="363050908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56271" y="107984"/>
            <a:ext cx="6212007" cy="461665"/>
          </a:xfrm>
          <a:prstGeom prst="rect">
            <a:avLst/>
          </a:prstGeom>
          <a:noFill/>
          <a:ln>
            <a:noFill/>
          </a:ln>
        </p:spPr>
        <p:txBody>
          <a:bodyPr wrap="none" rtlCol="0">
            <a:spAutoFit/>
          </a:bodyPr>
          <a:lstStyle/>
          <a:p>
            <a:r>
              <a:rPr lang="en-US" sz="2400" b="1" dirty="0" smtClean="0"/>
              <a:t>RFID Tag Object-ID space design considerations</a:t>
            </a:r>
            <a:endParaRPr lang="en-US" sz="2400" b="1" dirty="0"/>
          </a:p>
        </p:txBody>
      </p:sp>
      <p:sp>
        <p:nvSpPr>
          <p:cNvPr id="5" name="TextBox 4"/>
          <p:cNvSpPr txBox="1"/>
          <p:nvPr/>
        </p:nvSpPr>
        <p:spPr>
          <a:xfrm>
            <a:off x="474124" y="934525"/>
            <a:ext cx="8221134" cy="1754327"/>
          </a:xfrm>
          <a:prstGeom prst="rect">
            <a:avLst/>
          </a:prstGeom>
          <a:noFill/>
        </p:spPr>
        <p:txBody>
          <a:bodyPr wrap="square" rtlCol="0">
            <a:spAutoFit/>
          </a:bodyPr>
          <a:lstStyle/>
          <a:p>
            <a:r>
              <a:rPr lang="en-US" b="1" dirty="0" smtClean="0"/>
              <a:t>Goal</a:t>
            </a:r>
            <a:r>
              <a:rPr lang="en-US" dirty="0" smtClean="0"/>
              <a:t>: Design the RFID Object-ID space to support ISS and future Exploration activities</a:t>
            </a:r>
          </a:p>
          <a:p>
            <a:pPr marL="285750" indent="-285750">
              <a:buFont typeface="Arial"/>
              <a:buChar char="•"/>
            </a:pPr>
            <a:r>
              <a:rPr lang="en-US" dirty="0" smtClean="0"/>
              <a:t>Support current ISS inventory schemas </a:t>
            </a:r>
          </a:p>
          <a:p>
            <a:pPr marL="742950" lvl="1" indent="-285750">
              <a:buFont typeface="Arial"/>
              <a:buChar char="•"/>
            </a:pPr>
            <a:r>
              <a:rPr lang="en-US" dirty="0"/>
              <a:t>N</a:t>
            </a:r>
            <a:r>
              <a:rPr lang="en-US" dirty="0" smtClean="0"/>
              <a:t>ot “golden” solution; provide transition pathway</a:t>
            </a:r>
          </a:p>
          <a:p>
            <a:pPr marL="285750" indent="-285750">
              <a:buFont typeface="Arial"/>
              <a:buChar char="•"/>
            </a:pPr>
            <a:r>
              <a:rPr lang="en-US" dirty="0" smtClean="0"/>
              <a:t>Ensure ample room for anticipated increase in number of inventory items tracked</a:t>
            </a:r>
          </a:p>
          <a:p>
            <a:pPr marL="285750" indent="-285750">
              <a:buFont typeface="Arial"/>
              <a:buChar char="•"/>
            </a:pPr>
            <a:r>
              <a:rPr lang="en-US" dirty="0" smtClean="0"/>
              <a:t>Design the space in a flexible, easy to evolve manner</a:t>
            </a:r>
          </a:p>
          <a:p>
            <a:pPr marL="285750" indent="-285750">
              <a:buFont typeface="Arial"/>
              <a:buChar char="•"/>
            </a:pPr>
            <a:r>
              <a:rPr lang="en-US" dirty="0" smtClean="0"/>
              <a:t>Initial high-level inventory categories based on O. de Weck’s work at MIT</a:t>
            </a:r>
          </a:p>
        </p:txBody>
      </p:sp>
      <p:cxnSp>
        <p:nvCxnSpPr>
          <p:cNvPr id="3" name="Straight Connector 2"/>
          <p:cNvCxnSpPr/>
          <p:nvPr/>
        </p:nvCxnSpPr>
        <p:spPr>
          <a:xfrm flipV="1">
            <a:off x="601133" y="694267"/>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p:nvPicPr>
        <p:blipFill>
          <a:blip r:embed="rId2"/>
          <a:stretch>
            <a:fillRect/>
          </a:stretch>
        </p:blipFill>
        <p:spPr>
          <a:xfrm>
            <a:off x="2345267" y="2743834"/>
            <a:ext cx="4428067" cy="3373332"/>
          </a:xfrm>
          <a:prstGeom prst="rect">
            <a:avLst/>
          </a:prstGeom>
        </p:spPr>
      </p:pic>
      <p:sp>
        <p:nvSpPr>
          <p:cNvPr id="7" name="TextBox 6"/>
          <p:cNvSpPr txBox="1"/>
          <p:nvPr/>
        </p:nvSpPr>
        <p:spPr>
          <a:xfrm>
            <a:off x="2040466" y="6142566"/>
            <a:ext cx="4839786" cy="246221"/>
          </a:xfrm>
          <a:prstGeom prst="rect">
            <a:avLst/>
          </a:prstGeom>
          <a:noFill/>
        </p:spPr>
        <p:txBody>
          <a:bodyPr wrap="none" rtlCol="0">
            <a:spAutoFit/>
          </a:bodyPr>
          <a:lstStyle/>
          <a:p>
            <a:r>
              <a:rPr lang="en-US" sz="1000" dirty="0" smtClean="0"/>
              <a:t>Reference: Shull, </a:t>
            </a:r>
            <a:r>
              <a:rPr lang="en-US" sz="1000" dirty="0" err="1" smtClean="0"/>
              <a:t>Gralla</a:t>
            </a:r>
            <a:r>
              <a:rPr lang="en-US" sz="1000" dirty="0" smtClean="0"/>
              <a:t>, </a:t>
            </a:r>
            <a:r>
              <a:rPr lang="en-US" sz="1000" dirty="0" err="1" smtClean="0"/>
              <a:t>Siddiqi</a:t>
            </a:r>
            <a:r>
              <a:rPr lang="en-US" sz="1000" dirty="0" smtClean="0"/>
              <a:t>, de Weck, and </a:t>
            </a:r>
            <a:r>
              <a:rPr lang="en-US" sz="1000" dirty="0" err="1" smtClean="0"/>
              <a:t>Shishko</a:t>
            </a:r>
            <a:r>
              <a:rPr lang="en-US" sz="1000" dirty="0" smtClean="0"/>
              <a:t>, September 2006, AIAA 2006-7232</a:t>
            </a:r>
            <a:endParaRPr lang="en-US" sz="1000" dirty="0"/>
          </a:p>
        </p:txBody>
      </p:sp>
    </p:spTree>
    <p:extLst>
      <p:ext uri="{BB962C8B-B14F-4D97-AF65-F5344CB8AC3E}">
        <p14:creationId xmlns:p14="http://schemas.microsoft.com/office/powerpoint/2010/main" val="104381258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98600" y="119493"/>
            <a:ext cx="6135063" cy="461665"/>
          </a:xfrm>
          <a:prstGeom prst="rect">
            <a:avLst/>
          </a:prstGeom>
          <a:noFill/>
          <a:ln>
            <a:noFill/>
          </a:ln>
        </p:spPr>
        <p:txBody>
          <a:bodyPr wrap="none" rtlCol="0">
            <a:spAutoFit/>
          </a:bodyPr>
          <a:lstStyle/>
          <a:p>
            <a:r>
              <a:rPr lang="en-US" sz="2400" b="1" dirty="0" smtClean="0"/>
              <a:t>NASA Flight Crew Systems </a:t>
            </a:r>
            <a:r>
              <a:rPr lang="en-US" sz="2400" b="1" dirty="0" smtClean="0">
                <a:solidFill>
                  <a:srgbClr val="FF0000"/>
                </a:solidFill>
              </a:rPr>
              <a:t>Hardware</a:t>
            </a:r>
            <a:r>
              <a:rPr lang="en-US" sz="2400" b="1" dirty="0" smtClean="0"/>
              <a:t> Database</a:t>
            </a:r>
            <a:endParaRPr lang="en-US" sz="2400" b="1" dirty="0"/>
          </a:p>
        </p:txBody>
      </p:sp>
      <p:cxnSp>
        <p:nvCxnSpPr>
          <p:cNvPr id="3" name="Straight Connector 2"/>
          <p:cNvCxnSpPr/>
          <p:nvPr/>
        </p:nvCxnSpPr>
        <p:spPr>
          <a:xfrm flipV="1">
            <a:off x="601133" y="694267"/>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01133" y="990600"/>
            <a:ext cx="2420179" cy="369332"/>
          </a:xfrm>
          <a:prstGeom prst="rect">
            <a:avLst/>
          </a:prstGeom>
          <a:noFill/>
        </p:spPr>
        <p:txBody>
          <a:bodyPr wrap="none" rtlCol="0">
            <a:spAutoFit/>
          </a:bodyPr>
          <a:lstStyle/>
          <a:p>
            <a:r>
              <a:rPr lang="en-US" dirty="0" smtClean="0"/>
              <a:t>16 Top-level categories:</a:t>
            </a:r>
            <a:endParaRPr lang="en-US" dirty="0"/>
          </a:p>
        </p:txBody>
      </p:sp>
      <p:sp>
        <p:nvSpPr>
          <p:cNvPr id="11" name="Rounded Rectangle 10"/>
          <p:cNvSpPr/>
          <p:nvPr/>
        </p:nvSpPr>
        <p:spPr>
          <a:xfrm>
            <a:off x="1358900" y="1617135"/>
            <a:ext cx="1380066" cy="592667"/>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Housekeeping</a:t>
            </a:r>
            <a:endParaRPr lang="en-US" sz="1400" dirty="0">
              <a:solidFill>
                <a:schemeClr val="tx1"/>
              </a:solidFill>
            </a:endParaRPr>
          </a:p>
        </p:txBody>
      </p:sp>
      <p:sp>
        <p:nvSpPr>
          <p:cNvPr id="12" name="Rounded Rectangle 11"/>
          <p:cNvSpPr/>
          <p:nvPr/>
        </p:nvSpPr>
        <p:spPr>
          <a:xfrm>
            <a:off x="3021312" y="1617135"/>
            <a:ext cx="1380066" cy="592667"/>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Exercise</a:t>
            </a:r>
            <a:endParaRPr lang="en-US" sz="1400" dirty="0">
              <a:solidFill>
                <a:schemeClr val="tx1"/>
              </a:solidFill>
            </a:endParaRPr>
          </a:p>
        </p:txBody>
      </p:sp>
      <p:sp>
        <p:nvSpPr>
          <p:cNvPr id="13" name="Rounded Rectangle 12"/>
          <p:cNvSpPr/>
          <p:nvPr/>
        </p:nvSpPr>
        <p:spPr>
          <a:xfrm>
            <a:off x="4703234" y="1617135"/>
            <a:ext cx="1380066" cy="592667"/>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Portable Illumination</a:t>
            </a:r>
            <a:endParaRPr lang="en-US" sz="1400" dirty="0">
              <a:solidFill>
                <a:schemeClr val="tx1"/>
              </a:solidFill>
            </a:endParaRPr>
          </a:p>
        </p:txBody>
      </p:sp>
      <p:sp>
        <p:nvSpPr>
          <p:cNvPr id="14" name="Rounded Rectangle 13"/>
          <p:cNvSpPr/>
          <p:nvPr/>
        </p:nvSpPr>
        <p:spPr>
          <a:xfrm>
            <a:off x="6365646" y="1617135"/>
            <a:ext cx="1380066" cy="592667"/>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Tools</a:t>
            </a:r>
            <a:endParaRPr lang="en-US" sz="1400" dirty="0">
              <a:solidFill>
                <a:schemeClr val="tx1"/>
              </a:solidFill>
            </a:endParaRPr>
          </a:p>
        </p:txBody>
      </p:sp>
      <p:sp>
        <p:nvSpPr>
          <p:cNvPr id="15" name="Rounded Rectangle 14"/>
          <p:cNvSpPr/>
          <p:nvPr/>
        </p:nvSpPr>
        <p:spPr>
          <a:xfrm>
            <a:off x="1358900" y="2531535"/>
            <a:ext cx="1380066" cy="592667"/>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PERS: Payload Equip Restraint System</a:t>
            </a:r>
            <a:endParaRPr lang="en-US" sz="1400" dirty="0">
              <a:solidFill>
                <a:schemeClr val="tx1"/>
              </a:solidFill>
            </a:endParaRPr>
          </a:p>
        </p:txBody>
      </p:sp>
      <p:sp>
        <p:nvSpPr>
          <p:cNvPr id="16" name="Rounded Rectangle 15"/>
          <p:cNvSpPr/>
          <p:nvPr/>
        </p:nvSpPr>
        <p:spPr>
          <a:xfrm>
            <a:off x="3021312" y="2531535"/>
            <a:ext cx="1380066" cy="592667"/>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Stowage &amp; Racks</a:t>
            </a:r>
            <a:endParaRPr lang="en-US" sz="1400" dirty="0">
              <a:solidFill>
                <a:schemeClr val="tx1"/>
              </a:solidFill>
            </a:endParaRPr>
          </a:p>
        </p:txBody>
      </p:sp>
      <p:sp>
        <p:nvSpPr>
          <p:cNvPr id="17" name="Rounded Rectangle 16"/>
          <p:cNvSpPr/>
          <p:nvPr/>
        </p:nvSpPr>
        <p:spPr>
          <a:xfrm>
            <a:off x="3021312" y="4360335"/>
            <a:ext cx="1380066" cy="592667"/>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EC Crew Provisions</a:t>
            </a:r>
            <a:endParaRPr lang="en-US" sz="1400" dirty="0">
              <a:solidFill>
                <a:schemeClr val="tx1"/>
              </a:solidFill>
            </a:endParaRPr>
          </a:p>
        </p:txBody>
      </p:sp>
      <p:sp>
        <p:nvSpPr>
          <p:cNvPr id="18" name="Rounded Rectangle 17"/>
          <p:cNvSpPr/>
          <p:nvPr/>
        </p:nvSpPr>
        <p:spPr>
          <a:xfrm>
            <a:off x="6365646" y="2531535"/>
            <a:ext cx="1380066" cy="592667"/>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OC Catalogue</a:t>
            </a:r>
            <a:endParaRPr lang="en-US" sz="1400" dirty="0">
              <a:solidFill>
                <a:schemeClr val="tx1"/>
              </a:solidFill>
            </a:endParaRPr>
          </a:p>
        </p:txBody>
      </p:sp>
      <p:sp>
        <p:nvSpPr>
          <p:cNvPr id="19" name="Rounded Rectangle 18"/>
          <p:cNvSpPr/>
          <p:nvPr/>
        </p:nvSpPr>
        <p:spPr>
          <a:xfrm>
            <a:off x="1358900" y="3445935"/>
            <a:ext cx="1380066" cy="592667"/>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Third Party</a:t>
            </a:r>
            <a:endParaRPr lang="en-US" sz="1400" dirty="0">
              <a:solidFill>
                <a:schemeClr val="tx1"/>
              </a:solidFill>
            </a:endParaRPr>
          </a:p>
        </p:txBody>
      </p:sp>
      <p:sp>
        <p:nvSpPr>
          <p:cNvPr id="20" name="Rounded Rectangle 19"/>
          <p:cNvSpPr/>
          <p:nvPr/>
        </p:nvSpPr>
        <p:spPr>
          <a:xfrm>
            <a:off x="3021312" y="3445935"/>
            <a:ext cx="1380066" cy="592667"/>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Non Flight Control System (FCS)</a:t>
            </a:r>
            <a:endParaRPr lang="en-US" sz="1400" dirty="0">
              <a:solidFill>
                <a:schemeClr val="tx1"/>
              </a:solidFill>
            </a:endParaRPr>
          </a:p>
        </p:txBody>
      </p:sp>
      <p:sp>
        <p:nvSpPr>
          <p:cNvPr id="21" name="Rounded Rectangle 20"/>
          <p:cNvSpPr/>
          <p:nvPr/>
        </p:nvSpPr>
        <p:spPr>
          <a:xfrm>
            <a:off x="4703234" y="3445935"/>
            <a:ext cx="1380066" cy="592667"/>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Non-FCS </a:t>
            </a:r>
          </a:p>
          <a:p>
            <a:pPr algn="ctr"/>
            <a:r>
              <a:rPr lang="en-US" sz="1400" dirty="0" smtClean="0">
                <a:solidFill>
                  <a:schemeClr val="tx1"/>
                </a:solidFill>
              </a:rPr>
              <a:t>ATCS</a:t>
            </a:r>
            <a:endParaRPr lang="en-US" sz="1400" dirty="0">
              <a:solidFill>
                <a:schemeClr val="tx1"/>
              </a:solidFill>
            </a:endParaRPr>
          </a:p>
        </p:txBody>
      </p:sp>
      <p:sp>
        <p:nvSpPr>
          <p:cNvPr id="22" name="Rounded Rectangle 21"/>
          <p:cNvSpPr/>
          <p:nvPr/>
        </p:nvSpPr>
        <p:spPr>
          <a:xfrm>
            <a:off x="6365646" y="3445935"/>
            <a:ext cx="1380066" cy="592667"/>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ECLSS</a:t>
            </a:r>
            <a:endParaRPr lang="en-US" sz="1400" dirty="0">
              <a:solidFill>
                <a:schemeClr val="tx1"/>
              </a:solidFill>
            </a:endParaRPr>
          </a:p>
        </p:txBody>
      </p:sp>
      <p:sp>
        <p:nvSpPr>
          <p:cNvPr id="23" name="Rounded Rectangle 22"/>
          <p:cNvSpPr/>
          <p:nvPr/>
        </p:nvSpPr>
        <p:spPr>
          <a:xfrm>
            <a:off x="1358900" y="4360335"/>
            <a:ext cx="1380066" cy="592667"/>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Habitability</a:t>
            </a:r>
            <a:endParaRPr lang="en-US" sz="1400" dirty="0">
              <a:solidFill>
                <a:schemeClr val="tx1"/>
              </a:solidFill>
            </a:endParaRPr>
          </a:p>
        </p:txBody>
      </p:sp>
      <p:sp>
        <p:nvSpPr>
          <p:cNvPr id="24" name="Rounded Rectangle 23"/>
          <p:cNvSpPr/>
          <p:nvPr/>
        </p:nvSpPr>
        <p:spPr>
          <a:xfrm>
            <a:off x="4703234" y="4360335"/>
            <a:ext cx="1380066" cy="592667"/>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Shuttle H/W on ISS</a:t>
            </a:r>
            <a:endParaRPr lang="en-US" sz="1400" dirty="0">
              <a:solidFill>
                <a:schemeClr val="tx1"/>
              </a:solidFill>
            </a:endParaRPr>
          </a:p>
        </p:txBody>
      </p:sp>
      <p:sp>
        <p:nvSpPr>
          <p:cNvPr id="25" name="Rounded Rectangle 24"/>
          <p:cNvSpPr/>
          <p:nvPr/>
        </p:nvSpPr>
        <p:spPr>
          <a:xfrm>
            <a:off x="6385156" y="4360335"/>
            <a:ext cx="1380066" cy="592667"/>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Shuttle only FCS</a:t>
            </a:r>
            <a:endParaRPr lang="en-US" sz="1400" dirty="0">
              <a:solidFill>
                <a:schemeClr val="tx1"/>
              </a:solidFill>
            </a:endParaRPr>
          </a:p>
        </p:txBody>
      </p:sp>
      <p:sp>
        <p:nvSpPr>
          <p:cNvPr id="26" name="Rounded Rectangle 25"/>
          <p:cNvSpPr/>
          <p:nvPr/>
        </p:nvSpPr>
        <p:spPr>
          <a:xfrm>
            <a:off x="4703234" y="2531535"/>
            <a:ext cx="1380066" cy="592667"/>
          </a:xfrm>
          <a:prstGeom prst="round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rPr>
              <a:t>R&amp;MA: Restraints &amp; Mobility Aids</a:t>
            </a:r>
            <a:endParaRPr lang="en-US" sz="1400" dirty="0">
              <a:solidFill>
                <a:schemeClr val="tx1"/>
              </a:solidFill>
            </a:endParaRPr>
          </a:p>
        </p:txBody>
      </p:sp>
    </p:spTree>
    <p:extLst>
      <p:ext uri="{BB962C8B-B14F-4D97-AF65-F5344CB8AC3E}">
        <p14:creationId xmlns:p14="http://schemas.microsoft.com/office/powerpoint/2010/main" val="226270761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30" y="119493"/>
            <a:ext cx="7587083" cy="461665"/>
          </a:xfrm>
          <a:prstGeom prst="rect">
            <a:avLst/>
          </a:prstGeom>
          <a:noFill/>
          <a:ln>
            <a:noFill/>
          </a:ln>
        </p:spPr>
        <p:txBody>
          <a:bodyPr wrap="none" rtlCol="0">
            <a:spAutoFit/>
          </a:bodyPr>
          <a:lstStyle/>
          <a:p>
            <a:r>
              <a:rPr lang="en-US" sz="2400" b="1" dirty="0" smtClean="0">
                <a:solidFill>
                  <a:prstClr val="black"/>
                </a:solidFill>
                <a:latin typeface="Calibri"/>
              </a:rPr>
              <a:t>CCSDS SOIS Wireless WG Monthly Webcon – GBv3 project</a:t>
            </a:r>
            <a:endParaRPr lang="en-US" sz="2400" b="1" dirty="0">
              <a:solidFill>
                <a:prstClr val="black"/>
              </a:solidFill>
              <a:latin typeface="Calibri"/>
            </a:endParaRPr>
          </a:p>
        </p:txBody>
      </p:sp>
      <p:sp>
        <p:nvSpPr>
          <p:cNvPr id="5" name="TextBox 4"/>
          <p:cNvSpPr txBox="1"/>
          <p:nvPr/>
        </p:nvSpPr>
        <p:spPr>
          <a:xfrm>
            <a:off x="660400" y="1625606"/>
            <a:ext cx="7933268" cy="2585323"/>
          </a:xfrm>
          <a:prstGeom prst="rect">
            <a:avLst/>
          </a:prstGeom>
          <a:noFill/>
        </p:spPr>
        <p:txBody>
          <a:bodyPr wrap="square" rtlCol="0">
            <a:spAutoFit/>
          </a:bodyPr>
          <a:lstStyle/>
          <a:p>
            <a:endParaRPr lang="en-US" b="1" dirty="0">
              <a:solidFill>
                <a:prstClr val="black"/>
              </a:solidFill>
            </a:endParaRPr>
          </a:p>
          <a:p>
            <a:pPr marL="800100" lvl="1" indent="-342900">
              <a:buFont typeface="+mj-lt"/>
              <a:buAutoNum type="arabicPeriod"/>
            </a:pPr>
            <a:r>
              <a:rPr lang="en-US" dirty="0" smtClean="0">
                <a:solidFill>
                  <a:prstClr val="black"/>
                </a:solidFill>
              </a:rPr>
              <a:t>SOIS A.D. to issue an Area Resolution Request to CCSDS Secretariat for “Request for Publication”</a:t>
            </a:r>
          </a:p>
          <a:p>
            <a:pPr marL="800100" lvl="1" indent="-342900">
              <a:buFont typeface="+mj-lt"/>
              <a:buAutoNum type="arabicPeriod"/>
            </a:pPr>
            <a:endParaRPr lang="en-US" dirty="0">
              <a:solidFill>
                <a:prstClr val="black"/>
              </a:solidFill>
            </a:endParaRPr>
          </a:p>
          <a:p>
            <a:pPr marL="800100" lvl="1" indent="-342900">
              <a:buFont typeface="+mj-lt"/>
              <a:buAutoNum type="arabicPeriod"/>
            </a:pPr>
            <a:r>
              <a:rPr lang="en-US" dirty="0" smtClean="0">
                <a:solidFill>
                  <a:prstClr val="black"/>
                </a:solidFill>
              </a:rPr>
              <a:t>Disposition any comments received (e.g., from SLS)</a:t>
            </a:r>
          </a:p>
          <a:p>
            <a:pPr lvl="1"/>
            <a:endParaRPr lang="en-US" dirty="0" smtClean="0">
              <a:solidFill>
                <a:prstClr val="black"/>
              </a:solidFill>
            </a:endParaRPr>
          </a:p>
          <a:p>
            <a:pPr marL="800100" lvl="1" indent="-342900">
              <a:buFont typeface="+mj-lt"/>
              <a:buAutoNum type="arabicPeriod"/>
            </a:pPr>
            <a:r>
              <a:rPr lang="en-US" dirty="0" smtClean="0">
                <a:solidFill>
                  <a:prstClr val="black"/>
                </a:solidFill>
              </a:rPr>
              <a:t>Is an update to CWE Project Schedule necessary (coordinate with SOIS A.D.)?</a:t>
            </a:r>
          </a:p>
          <a:p>
            <a:pPr lvl="1"/>
            <a:endParaRPr lang="en-US" dirty="0">
              <a:solidFill>
                <a:prstClr val="black"/>
              </a:solidFill>
            </a:endParaRPr>
          </a:p>
        </p:txBody>
      </p:sp>
      <p:cxnSp>
        <p:nvCxnSpPr>
          <p:cNvPr id="3" name="Straight Connector 2"/>
          <p:cNvCxnSpPr/>
          <p:nvPr/>
        </p:nvCxnSpPr>
        <p:spPr>
          <a:xfrm flipV="1">
            <a:off x="601133" y="694267"/>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762030" y="1134533"/>
            <a:ext cx="7224379" cy="369332"/>
          </a:xfrm>
          <a:prstGeom prst="rect">
            <a:avLst/>
          </a:prstGeom>
          <a:solidFill>
            <a:srgbClr val="367F64"/>
          </a:solidFill>
        </p:spPr>
        <p:txBody>
          <a:bodyPr wrap="none" rtlCol="0">
            <a:spAutoFit/>
          </a:bodyPr>
          <a:lstStyle/>
          <a:p>
            <a:r>
              <a:rPr lang="en-US" b="1" dirty="0">
                <a:solidFill>
                  <a:schemeClr val="bg1"/>
                </a:solidFill>
              </a:rPr>
              <a:t>Green Book updates for HDR WLAN Use Cases inclusion (“GBv3 updates”</a:t>
            </a:r>
            <a:r>
              <a:rPr lang="en-US" b="1" dirty="0" smtClean="0">
                <a:solidFill>
                  <a:schemeClr val="bg1"/>
                </a:solidFill>
              </a:rPr>
              <a:t>)</a:t>
            </a:r>
            <a:endParaRPr lang="en-US" b="1" dirty="0">
              <a:solidFill>
                <a:schemeClr val="bg1"/>
              </a:solidFill>
            </a:endParaRPr>
          </a:p>
        </p:txBody>
      </p:sp>
    </p:spTree>
    <p:extLst>
      <p:ext uri="{BB962C8B-B14F-4D97-AF65-F5344CB8AC3E}">
        <p14:creationId xmlns:p14="http://schemas.microsoft.com/office/powerpoint/2010/main" val="172864253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2986" y="9422"/>
            <a:ext cx="6846045" cy="461665"/>
          </a:xfrm>
          <a:prstGeom prst="rect">
            <a:avLst/>
          </a:prstGeom>
          <a:noFill/>
          <a:ln>
            <a:noFill/>
          </a:ln>
        </p:spPr>
        <p:txBody>
          <a:bodyPr wrap="none" rtlCol="0">
            <a:spAutoFit/>
          </a:bodyPr>
          <a:lstStyle/>
          <a:p>
            <a:r>
              <a:rPr lang="en-US" sz="2400" b="1" dirty="0" smtClean="0"/>
              <a:t>NASA Flight Crew Systems (FCS) </a:t>
            </a:r>
            <a:r>
              <a:rPr lang="en-US" sz="2400" b="1" dirty="0" smtClean="0">
                <a:solidFill>
                  <a:srgbClr val="FF0000"/>
                </a:solidFill>
              </a:rPr>
              <a:t>Hardware</a:t>
            </a:r>
            <a:r>
              <a:rPr lang="en-US" sz="2400" b="1" dirty="0" smtClean="0"/>
              <a:t> Database</a:t>
            </a:r>
            <a:endParaRPr lang="en-US" sz="2400" b="1" dirty="0"/>
          </a:p>
        </p:txBody>
      </p:sp>
      <p:cxnSp>
        <p:nvCxnSpPr>
          <p:cNvPr id="3" name="Straight Connector 2"/>
          <p:cNvCxnSpPr/>
          <p:nvPr/>
        </p:nvCxnSpPr>
        <p:spPr>
          <a:xfrm flipV="1">
            <a:off x="601133" y="533394"/>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aphicFrame>
        <p:nvGraphicFramePr>
          <p:cNvPr id="2" name="Table 1"/>
          <p:cNvGraphicFramePr>
            <a:graphicFrameLocks noGrp="1"/>
          </p:cNvGraphicFramePr>
          <p:nvPr>
            <p:extLst>
              <p:ext uri="{D42A27DB-BD31-4B8C-83A1-F6EECF244321}">
                <p14:modId xmlns:p14="http://schemas.microsoft.com/office/powerpoint/2010/main" val="3407684504"/>
              </p:ext>
            </p:extLst>
          </p:nvPr>
        </p:nvGraphicFramePr>
        <p:xfrm>
          <a:off x="1667931" y="626536"/>
          <a:ext cx="5664203" cy="5877562"/>
        </p:xfrm>
        <a:graphic>
          <a:graphicData uri="http://schemas.openxmlformats.org/drawingml/2006/table">
            <a:tbl>
              <a:tblPr firstRow="1" bandRow="1">
                <a:tableStyleId>{5C22544A-7EE6-4342-B048-85BDC9FD1C3A}</a:tableStyleId>
              </a:tblPr>
              <a:tblGrid>
                <a:gridCol w="1733311"/>
                <a:gridCol w="1238492"/>
                <a:gridCol w="1397000"/>
                <a:gridCol w="1295400"/>
              </a:tblGrid>
              <a:tr h="315259">
                <a:tc>
                  <a:txBody>
                    <a:bodyPr/>
                    <a:lstStyle/>
                    <a:p>
                      <a:pPr algn="ctr"/>
                      <a:r>
                        <a:rPr lang="en-US" sz="1400" dirty="0" smtClean="0"/>
                        <a:t>FCS Category</a:t>
                      </a:r>
                      <a:endParaRPr lang="en-US" sz="1400" dirty="0"/>
                    </a:p>
                  </a:txBody>
                  <a:tcPr/>
                </a:tc>
                <a:tc>
                  <a:txBody>
                    <a:bodyPr/>
                    <a:lstStyle/>
                    <a:p>
                      <a:pPr algn="ctr"/>
                      <a:r>
                        <a:rPr lang="en-US" sz="1400" dirty="0" smtClean="0"/>
                        <a:t>Owner(s)</a:t>
                      </a:r>
                      <a:endParaRPr lang="en-US" sz="1400" dirty="0"/>
                    </a:p>
                  </a:txBody>
                  <a:tcPr/>
                </a:tc>
                <a:tc>
                  <a:txBody>
                    <a:bodyPr/>
                    <a:lstStyle/>
                    <a:p>
                      <a:pPr algn="ctr"/>
                      <a:r>
                        <a:rPr lang="en-US" sz="1400" dirty="0" smtClean="0"/>
                        <a:t>Number</a:t>
                      </a:r>
                      <a:r>
                        <a:rPr lang="en-US" sz="1400" baseline="0" dirty="0" smtClean="0"/>
                        <a:t> of </a:t>
                      </a:r>
                    </a:p>
                    <a:p>
                      <a:pPr algn="ctr"/>
                      <a:r>
                        <a:rPr lang="en-US" sz="1400" baseline="0" dirty="0" smtClean="0"/>
                        <a:t>sub-categories</a:t>
                      </a:r>
                      <a:endParaRPr lang="en-US" sz="1400" dirty="0"/>
                    </a:p>
                  </a:txBody>
                  <a:tcPr/>
                </a:tc>
                <a:tc>
                  <a:txBody>
                    <a:bodyPr/>
                    <a:lstStyle/>
                    <a:p>
                      <a:pPr algn="ctr"/>
                      <a:r>
                        <a:rPr lang="en-US" sz="1400" dirty="0" smtClean="0"/>
                        <a:t>Number of </a:t>
                      </a:r>
                    </a:p>
                    <a:p>
                      <a:pPr algn="ctr"/>
                      <a:r>
                        <a:rPr lang="en-US" sz="1400" dirty="0" smtClean="0"/>
                        <a:t>object</a:t>
                      </a:r>
                      <a:r>
                        <a:rPr lang="en-US" sz="1400" baseline="0" dirty="0" smtClean="0"/>
                        <a:t> classes</a:t>
                      </a:r>
                      <a:endParaRPr lang="en-US" sz="1400" dirty="0"/>
                    </a:p>
                  </a:txBody>
                  <a:tcPr/>
                </a:tc>
              </a:tr>
              <a:tr h="315259">
                <a:tc>
                  <a:txBody>
                    <a:bodyPr/>
                    <a:lstStyle/>
                    <a:p>
                      <a:r>
                        <a:rPr lang="en-US" sz="1400" dirty="0" smtClean="0"/>
                        <a:t>Housekeeping</a:t>
                      </a:r>
                      <a:endParaRPr lang="en-US" sz="1400" dirty="0"/>
                    </a:p>
                  </a:txBody>
                  <a:tcPr/>
                </a:tc>
                <a:tc>
                  <a:txBody>
                    <a:bodyPr/>
                    <a:lstStyle/>
                    <a:p>
                      <a:pPr algn="ctr"/>
                      <a:r>
                        <a:rPr lang="en-US" sz="1400" dirty="0" smtClean="0"/>
                        <a:t>EC7</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45</a:t>
                      </a:r>
                      <a:endParaRPr lang="en-US" sz="1400" dirty="0"/>
                    </a:p>
                  </a:txBody>
                  <a:tcPr/>
                </a:tc>
              </a:tr>
              <a:tr h="315259">
                <a:tc>
                  <a:txBody>
                    <a:bodyPr/>
                    <a:lstStyle/>
                    <a:p>
                      <a:r>
                        <a:rPr lang="en-US" sz="1400" dirty="0" smtClean="0"/>
                        <a:t>Exercise</a:t>
                      </a:r>
                      <a:endParaRPr lang="en-US" sz="1400" dirty="0"/>
                    </a:p>
                  </a:txBody>
                  <a:tcPr/>
                </a:tc>
                <a:tc>
                  <a:txBody>
                    <a:bodyPr/>
                    <a:lstStyle/>
                    <a:p>
                      <a:pPr algn="ctr"/>
                      <a:r>
                        <a:rPr lang="en-US" sz="1400" dirty="0" smtClean="0"/>
                        <a:t>EC7</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14</a:t>
                      </a:r>
                      <a:endParaRPr lang="en-US" sz="1400" dirty="0"/>
                    </a:p>
                  </a:txBody>
                  <a:tcPr/>
                </a:tc>
              </a:tr>
              <a:tr h="315259">
                <a:tc>
                  <a:txBody>
                    <a:bodyPr/>
                    <a:lstStyle/>
                    <a:p>
                      <a:r>
                        <a:rPr lang="en-US" sz="1400" dirty="0" smtClean="0"/>
                        <a:t>Portable Illumination</a:t>
                      </a:r>
                      <a:endParaRPr lang="en-US" sz="1400" dirty="0"/>
                    </a:p>
                  </a:txBody>
                  <a:tcPr/>
                </a:tc>
                <a:tc>
                  <a:txBody>
                    <a:bodyPr/>
                    <a:lstStyle/>
                    <a:p>
                      <a:pPr algn="ctr"/>
                      <a:r>
                        <a:rPr lang="en-US" sz="1400" dirty="0" smtClean="0"/>
                        <a:t>EC7</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24</a:t>
                      </a:r>
                      <a:endParaRPr lang="en-US" sz="1400" dirty="0"/>
                    </a:p>
                  </a:txBody>
                  <a:tcPr/>
                </a:tc>
              </a:tr>
              <a:tr h="315259">
                <a:tc>
                  <a:txBody>
                    <a:bodyPr/>
                    <a:lstStyle/>
                    <a:p>
                      <a:r>
                        <a:rPr lang="en-US" sz="1400" dirty="0" smtClean="0"/>
                        <a:t>Tools</a:t>
                      </a:r>
                      <a:endParaRPr lang="en-US" sz="1400" dirty="0"/>
                    </a:p>
                  </a:txBody>
                  <a:tcPr/>
                </a:tc>
                <a:tc>
                  <a:txBody>
                    <a:bodyPr/>
                    <a:lstStyle/>
                    <a:p>
                      <a:pPr algn="ctr"/>
                      <a:r>
                        <a:rPr lang="en-US" sz="1400" dirty="0" smtClean="0"/>
                        <a:t>EC6, EC7</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659</a:t>
                      </a:r>
                      <a:endParaRPr lang="en-US" sz="1400" dirty="0"/>
                    </a:p>
                  </a:txBody>
                  <a:tcPr/>
                </a:tc>
              </a:tr>
              <a:tr h="315259">
                <a:tc>
                  <a:txBody>
                    <a:bodyPr/>
                    <a:lstStyle/>
                    <a:p>
                      <a:r>
                        <a:rPr lang="en-US" sz="1400" dirty="0" smtClean="0"/>
                        <a:t>PERS</a:t>
                      </a:r>
                      <a:endParaRPr lang="en-US" sz="1400" dirty="0"/>
                    </a:p>
                  </a:txBody>
                  <a:tcPr/>
                </a:tc>
                <a:tc>
                  <a:txBody>
                    <a:bodyPr/>
                    <a:lstStyle/>
                    <a:p>
                      <a:pPr algn="ctr"/>
                      <a:r>
                        <a:rPr lang="en-US" sz="1400" dirty="0" smtClean="0"/>
                        <a:t>EC6</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7</a:t>
                      </a:r>
                      <a:endParaRPr lang="en-US" sz="1400" dirty="0"/>
                    </a:p>
                  </a:txBody>
                  <a:tcPr/>
                </a:tc>
              </a:tr>
              <a:tr h="315259">
                <a:tc>
                  <a:txBody>
                    <a:bodyPr/>
                    <a:lstStyle/>
                    <a:p>
                      <a:r>
                        <a:rPr lang="en-US" sz="1400" dirty="0" smtClean="0"/>
                        <a:t>Stowage and Racks</a:t>
                      </a:r>
                      <a:endParaRPr lang="en-US" sz="1400" dirty="0"/>
                    </a:p>
                  </a:txBody>
                  <a:tcPr/>
                </a:tc>
                <a:tc>
                  <a:txBody>
                    <a:bodyPr/>
                    <a:lstStyle/>
                    <a:p>
                      <a:pPr algn="ctr"/>
                      <a:r>
                        <a:rPr lang="en-US" sz="1400" dirty="0" smtClean="0"/>
                        <a:t>EC6, EC7, OZ3</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89</a:t>
                      </a:r>
                      <a:endParaRPr lang="en-US" sz="1400" dirty="0"/>
                    </a:p>
                  </a:txBody>
                  <a:tcPr/>
                </a:tc>
              </a:tr>
              <a:tr h="315259">
                <a:tc>
                  <a:txBody>
                    <a:bodyPr/>
                    <a:lstStyle/>
                    <a:p>
                      <a:r>
                        <a:rPr lang="en-US" sz="1400" dirty="0" smtClean="0"/>
                        <a:t>R&amp;MA</a:t>
                      </a:r>
                      <a:endParaRPr lang="en-US" sz="14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t>EC6, EC7</a:t>
                      </a:r>
                    </a:p>
                  </a:txBody>
                  <a:tcPr/>
                </a:tc>
                <a:tc>
                  <a:txBody>
                    <a:bodyPr/>
                    <a:lstStyle/>
                    <a:p>
                      <a:pPr algn="ctr"/>
                      <a:r>
                        <a:rPr lang="en-US" sz="1400" dirty="0" smtClean="0"/>
                        <a:t>1</a:t>
                      </a:r>
                      <a:endParaRPr lang="en-US" sz="1400" dirty="0"/>
                    </a:p>
                  </a:txBody>
                  <a:tcPr/>
                </a:tc>
                <a:tc>
                  <a:txBody>
                    <a:bodyPr/>
                    <a:lstStyle/>
                    <a:p>
                      <a:pPr algn="ctr"/>
                      <a:r>
                        <a:rPr lang="en-US" sz="1400" dirty="0" smtClean="0"/>
                        <a:t>98</a:t>
                      </a:r>
                    </a:p>
                  </a:txBody>
                  <a:tcPr/>
                </a:tc>
              </a:tr>
              <a:tr h="315259">
                <a:tc>
                  <a:txBody>
                    <a:bodyPr/>
                    <a:lstStyle/>
                    <a:p>
                      <a:r>
                        <a:rPr lang="en-US" sz="1400" dirty="0" smtClean="0"/>
                        <a:t>OC Catalogue</a:t>
                      </a:r>
                      <a:endParaRPr lang="en-US" sz="1400" dirty="0"/>
                    </a:p>
                  </a:txBody>
                  <a:tcPr/>
                </a:tc>
                <a:tc>
                  <a:txBody>
                    <a:bodyPr/>
                    <a:lstStyle/>
                    <a:p>
                      <a:pPr algn="ctr"/>
                      <a:r>
                        <a:rPr lang="en-US" sz="1400" dirty="0" smtClean="0"/>
                        <a:t>OC</a:t>
                      </a:r>
                      <a:endParaRPr lang="en-US" sz="1400" dirty="0"/>
                    </a:p>
                  </a:txBody>
                  <a:tcPr/>
                </a:tc>
                <a:tc>
                  <a:txBody>
                    <a:bodyPr/>
                    <a:lstStyle/>
                    <a:p>
                      <a:pPr algn="ctr"/>
                      <a:r>
                        <a:rPr lang="en-US" sz="1400" dirty="0" smtClean="0"/>
                        <a:t>11</a:t>
                      </a:r>
                      <a:endParaRPr lang="en-US" sz="1400" dirty="0"/>
                    </a:p>
                  </a:txBody>
                  <a:tcPr/>
                </a:tc>
                <a:tc>
                  <a:txBody>
                    <a:bodyPr/>
                    <a:lstStyle/>
                    <a:p>
                      <a:pPr algn="ctr"/>
                      <a:r>
                        <a:rPr lang="en-US" sz="1400" dirty="0" smtClean="0"/>
                        <a:t>382</a:t>
                      </a:r>
                      <a:endParaRPr lang="en-US" sz="1400" dirty="0"/>
                    </a:p>
                  </a:txBody>
                  <a:tcPr/>
                </a:tc>
              </a:tr>
              <a:tr h="315259">
                <a:tc>
                  <a:txBody>
                    <a:bodyPr/>
                    <a:lstStyle/>
                    <a:p>
                      <a:r>
                        <a:rPr lang="en-US" sz="1400" dirty="0" smtClean="0"/>
                        <a:t>Third Party</a:t>
                      </a:r>
                      <a:endParaRPr lang="en-US" sz="1400" dirty="0"/>
                    </a:p>
                  </a:txBody>
                  <a:tcPr/>
                </a:tc>
                <a:tc>
                  <a:txBody>
                    <a:bodyPr/>
                    <a:lstStyle/>
                    <a:p>
                      <a:pPr algn="ctr"/>
                      <a:r>
                        <a:rPr lang="en-US" sz="1400" dirty="0" smtClean="0"/>
                        <a:t>---</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15</a:t>
                      </a:r>
                      <a:endParaRPr lang="en-US" sz="1400" dirty="0"/>
                    </a:p>
                  </a:txBody>
                  <a:tcPr/>
                </a:tc>
              </a:tr>
              <a:tr h="315259">
                <a:tc>
                  <a:txBody>
                    <a:bodyPr/>
                    <a:lstStyle/>
                    <a:p>
                      <a:r>
                        <a:rPr lang="en-US" sz="1400" dirty="0" smtClean="0"/>
                        <a:t>Non FCS</a:t>
                      </a:r>
                      <a:endParaRPr lang="en-US" sz="1400" dirty="0"/>
                    </a:p>
                  </a:txBody>
                  <a:tcPr/>
                </a:tc>
                <a:tc>
                  <a:txBody>
                    <a:bodyPr/>
                    <a:lstStyle/>
                    <a:p>
                      <a:pPr algn="ctr"/>
                      <a:r>
                        <a:rPr lang="en-US" sz="1400" dirty="0" smtClean="0"/>
                        <a:t>---</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28</a:t>
                      </a:r>
                      <a:endParaRPr lang="en-US" sz="1400" dirty="0"/>
                    </a:p>
                  </a:txBody>
                  <a:tcPr/>
                </a:tc>
              </a:tr>
              <a:tr h="315259">
                <a:tc>
                  <a:txBody>
                    <a:bodyPr/>
                    <a:lstStyle/>
                    <a:p>
                      <a:r>
                        <a:rPr lang="en-US" sz="1400" dirty="0" smtClean="0"/>
                        <a:t>Non-FCS</a:t>
                      </a:r>
                      <a:r>
                        <a:rPr lang="en-US" sz="1400" baseline="0" dirty="0" smtClean="0"/>
                        <a:t> ATCS</a:t>
                      </a:r>
                      <a:endParaRPr lang="en-US" sz="1400" dirty="0"/>
                    </a:p>
                  </a:txBody>
                  <a:tcPr/>
                </a:tc>
                <a:tc>
                  <a:txBody>
                    <a:bodyPr/>
                    <a:lstStyle/>
                    <a:p>
                      <a:pPr algn="ctr"/>
                      <a:r>
                        <a:rPr lang="en-US" sz="1400" dirty="0" smtClean="0"/>
                        <a:t>---</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1</a:t>
                      </a:r>
                      <a:endParaRPr lang="en-US" sz="1400" dirty="0"/>
                    </a:p>
                  </a:txBody>
                  <a:tcPr/>
                </a:tc>
              </a:tr>
              <a:tr h="315259">
                <a:tc>
                  <a:txBody>
                    <a:bodyPr/>
                    <a:lstStyle/>
                    <a:p>
                      <a:r>
                        <a:rPr lang="en-US" sz="1400" dirty="0" smtClean="0"/>
                        <a:t>ECLSS</a:t>
                      </a:r>
                      <a:endParaRPr lang="en-US" sz="1400" dirty="0"/>
                    </a:p>
                  </a:txBody>
                  <a:tcPr/>
                </a:tc>
                <a:tc>
                  <a:txBody>
                    <a:bodyPr/>
                    <a:lstStyle/>
                    <a:p>
                      <a:pPr algn="ctr"/>
                      <a:r>
                        <a:rPr lang="en-US" sz="1400" dirty="0" smtClean="0"/>
                        <a:t>EC3</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smtClean="0"/>
                        <a:t>34</a:t>
                      </a:r>
                      <a:endParaRPr lang="en-US" sz="1400"/>
                    </a:p>
                  </a:txBody>
                  <a:tcPr/>
                </a:tc>
              </a:tr>
              <a:tr h="315259">
                <a:tc>
                  <a:txBody>
                    <a:bodyPr/>
                    <a:lstStyle/>
                    <a:p>
                      <a:r>
                        <a:rPr lang="en-US" sz="1400" dirty="0" smtClean="0"/>
                        <a:t>Habitability</a:t>
                      </a:r>
                      <a:endParaRPr lang="en-US" sz="1400" dirty="0"/>
                    </a:p>
                  </a:txBody>
                  <a:tcPr/>
                </a:tc>
                <a:tc>
                  <a:txBody>
                    <a:bodyPr/>
                    <a:lstStyle/>
                    <a:p>
                      <a:pPr algn="ctr"/>
                      <a:r>
                        <a:rPr lang="en-US" sz="1400" dirty="0" smtClean="0"/>
                        <a:t>EC3, EC6</a:t>
                      </a:r>
                      <a:endParaRPr lang="en-US" sz="1400" dirty="0"/>
                    </a:p>
                  </a:txBody>
                  <a:tcPr/>
                </a:tc>
                <a:tc>
                  <a:txBody>
                    <a:bodyPr/>
                    <a:lstStyle/>
                    <a:p>
                      <a:pPr algn="ctr"/>
                      <a:r>
                        <a:rPr lang="en-US" sz="1400" dirty="0" smtClean="0"/>
                        <a:t>5</a:t>
                      </a:r>
                      <a:endParaRPr lang="en-US" sz="1400" dirty="0"/>
                    </a:p>
                  </a:txBody>
                  <a:tcPr/>
                </a:tc>
                <a:tc>
                  <a:txBody>
                    <a:bodyPr/>
                    <a:lstStyle/>
                    <a:p>
                      <a:pPr algn="ctr"/>
                      <a:r>
                        <a:rPr lang="en-US" sz="1400" dirty="0" smtClean="0"/>
                        <a:t>708</a:t>
                      </a:r>
                      <a:endParaRPr lang="en-US" sz="1400" dirty="0"/>
                    </a:p>
                  </a:txBody>
                  <a:tcPr/>
                </a:tc>
              </a:tr>
              <a:tr h="315259">
                <a:tc>
                  <a:txBody>
                    <a:bodyPr/>
                    <a:lstStyle/>
                    <a:p>
                      <a:r>
                        <a:rPr lang="en-US" sz="1400" dirty="0" smtClean="0"/>
                        <a:t>EC Crew Provisions</a:t>
                      </a:r>
                      <a:endParaRPr lang="en-US" sz="1400" dirty="0"/>
                    </a:p>
                  </a:txBody>
                  <a:tcPr/>
                </a:tc>
                <a:tc>
                  <a:txBody>
                    <a:bodyPr/>
                    <a:lstStyle/>
                    <a:p>
                      <a:pPr algn="ctr"/>
                      <a:r>
                        <a:rPr lang="en-US" sz="1400" dirty="0" smtClean="0"/>
                        <a:t>EC7</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905</a:t>
                      </a:r>
                      <a:endParaRPr lang="en-US" sz="1400" dirty="0"/>
                    </a:p>
                  </a:txBody>
                  <a:tcPr/>
                </a:tc>
              </a:tr>
              <a:tr h="315259">
                <a:tc>
                  <a:txBody>
                    <a:bodyPr/>
                    <a:lstStyle/>
                    <a:p>
                      <a:r>
                        <a:rPr lang="en-US" sz="1400" dirty="0" smtClean="0"/>
                        <a:t>Shuttle H/W on ISS</a:t>
                      </a:r>
                      <a:endParaRPr lang="en-US" sz="1400" dirty="0"/>
                    </a:p>
                  </a:txBody>
                  <a:tcPr/>
                </a:tc>
                <a:tc>
                  <a:txBody>
                    <a:bodyPr/>
                    <a:lstStyle/>
                    <a:p>
                      <a:pPr algn="ctr"/>
                      <a:r>
                        <a:rPr lang="en-US" sz="1400" dirty="0" smtClean="0"/>
                        <a:t>---</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341</a:t>
                      </a:r>
                      <a:endParaRPr lang="en-US" sz="1400" dirty="0"/>
                    </a:p>
                  </a:txBody>
                  <a:tcPr/>
                </a:tc>
              </a:tr>
              <a:tr h="315259">
                <a:tc>
                  <a:txBody>
                    <a:bodyPr/>
                    <a:lstStyle/>
                    <a:p>
                      <a:r>
                        <a:rPr lang="en-US" sz="1400" dirty="0" smtClean="0"/>
                        <a:t>Shuttle only - FCS</a:t>
                      </a:r>
                      <a:endParaRPr lang="en-US" sz="1400" dirty="0"/>
                    </a:p>
                  </a:txBody>
                  <a:tcPr/>
                </a:tc>
                <a:tc>
                  <a:txBody>
                    <a:bodyPr/>
                    <a:lstStyle/>
                    <a:p>
                      <a:pPr algn="ctr"/>
                      <a:r>
                        <a:rPr lang="en-US" sz="1400" dirty="0" smtClean="0"/>
                        <a:t>---</a:t>
                      </a:r>
                      <a:endParaRPr lang="en-US" sz="1400" dirty="0"/>
                    </a:p>
                  </a:txBody>
                  <a:tcPr/>
                </a:tc>
                <a:tc>
                  <a:txBody>
                    <a:bodyPr/>
                    <a:lstStyle/>
                    <a:p>
                      <a:pPr algn="ctr"/>
                      <a:r>
                        <a:rPr lang="en-US" sz="1400" dirty="0" smtClean="0"/>
                        <a:t>1</a:t>
                      </a:r>
                      <a:endParaRPr lang="en-US" sz="1400" dirty="0"/>
                    </a:p>
                  </a:txBody>
                  <a:tcPr/>
                </a:tc>
                <a:tc>
                  <a:txBody>
                    <a:bodyPr/>
                    <a:lstStyle/>
                    <a:p>
                      <a:pPr algn="ctr"/>
                      <a:r>
                        <a:rPr lang="en-US" sz="1400" dirty="0" smtClean="0"/>
                        <a:t>18</a:t>
                      </a:r>
                      <a:endParaRPr lang="en-US" sz="1400" dirty="0"/>
                    </a:p>
                  </a:txBody>
                  <a:tcPr/>
                </a:tc>
              </a:tr>
              <a:tr h="315259">
                <a:tc>
                  <a:txBody>
                    <a:bodyPr/>
                    <a:lstStyle/>
                    <a:p>
                      <a:r>
                        <a:rPr lang="en-US" sz="1400" b="1" dirty="0" smtClean="0"/>
                        <a:t>TOTALS</a:t>
                      </a:r>
                      <a:endParaRPr lang="en-US" sz="1400" b="1" dirty="0"/>
                    </a:p>
                  </a:txBody>
                  <a:tcPr/>
                </a:tc>
                <a:tc>
                  <a:txBody>
                    <a:bodyPr/>
                    <a:lstStyle/>
                    <a:p>
                      <a:pPr algn="ctr"/>
                      <a:r>
                        <a:rPr lang="en-US" sz="1400" dirty="0" smtClean="0"/>
                        <a:t>4</a:t>
                      </a:r>
                      <a:endParaRPr lang="en-US" sz="1400" dirty="0"/>
                    </a:p>
                  </a:txBody>
                  <a:tcPr/>
                </a:tc>
                <a:tc>
                  <a:txBody>
                    <a:bodyPr/>
                    <a:lstStyle/>
                    <a:p>
                      <a:pPr algn="ctr"/>
                      <a:r>
                        <a:rPr lang="en-US" sz="1400" dirty="0" smtClean="0"/>
                        <a:t>30</a:t>
                      </a:r>
                      <a:endParaRPr lang="en-US" sz="1400" dirty="0"/>
                    </a:p>
                  </a:txBody>
                  <a:tcPr/>
                </a:tc>
                <a:tc>
                  <a:txBody>
                    <a:bodyPr/>
                    <a:lstStyle/>
                    <a:p>
                      <a:pPr algn="ctr"/>
                      <a:r>
                        <a:rPr lang="en-US" sz="1400" dirty="0" smtClean="0"/>
                        <a:t>3368</a:t>
                      </a:r>
                      <a:endParaRPr lang="en-US" sz="1400" dirty="0"/>
                    </a:p>
                  </a:txBody>
                  <a:tcPr/>
                </a:tc>
              </a:tr>
            </a:tbl>
          </a:graphicData>
        </a:graphic>
      </p:graphicFrame>
    </p:spTree>
    <p:extLst>
      <p:ext uri="{BB962C8B-B14F-4D97-AF65-F5344CB8AC3E}">
        <p14:creationId xmlns:p14="http://schemas.microsoft.com/office/powerpoint/2010/main" val="20325591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32006" y="0"/>
            <a:ext cx="5067914" cy="461665"/>
          </a:xfrm>
          <a:prstGeom prst="rect">
            <a:avLst/>
          </a:prstGeom>
          <a:noFill/>
          <a:ln>
            <a:noFill/>
          </a:ln>
        </p:spPr>
        <p:txBody>
          <a:bodyPr wrap="none" rtlCol="0">
            <a:spAutoFit/>
          </a:bodyPr>
          <a:lstStyle/>
          <a:p>
            <a:r>
              <a:rPr lang="en-US" sz="2400" b="1" dirty="0" smtClean="0"/>
              <a:t>De Weck, FCS Integrated Classification</a:t>
            </a:r>
            <a:endParaRPr lang="en-US" sz="2400" b="1" dirty="0"/>
          </a:p>
        </p:txBody>
      </p:sp>
      <p:cxnSp>
        <p:nvCxnSpPr>
          <p:cNvPr id="3" name="Straight Connector 2"/>
          <p:cNvCxnSpPr/>
          <p:nvPr/>
        </p:nvCxnSpPr>
        <p:spPr>
          <a:xfrm flipV="1">
            <a:off x="601133" y="533394"/>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aphicFrame>
        <p:nvGraphicFramePr>
          <p:cNvPr id="2" name="Table 1"/>
          <p:cNvGraphicFramePr>
            <a:graphicFrameLocks noGrp="1"/>
          </p:cNvGraphicFramePr>
          <p:nvPr>
            <p:extLst>
              <p:ext uri="{D42A27DB-BD31-4B8C-83A1-F6EECF244321}">
                <p14:modId xmlns:p14="http://schemas.microsoft.com/office/powerpoint/2010/main" val="1489282611"/>
              </p:ext>
            </p:extLst>
          </p:nvPr>
        </p:nvGraphicFramePr>
        <p:xfrm>
          <a:off x="1938866" y="1032936"/>
          <a:ext cx="5257800" cy="3670749"/>
        </p:xfrm>
        <a:graphic>
          <a:graphicData uri="http://schemas.openxmlformats.org/drawingml/2006/table">
            <a:tbl>
              <a:tblPr firstRow="1" bandRow="1">
                <a:tableStyleId>{5C22544A-7EE6-4342-B048-85BDC9FD1C3A}</a:tableStyleId>
              </a:tblPr>
              <a:tblGrid>
                <a:gridCol w="2260603"/>
                <a:gridCol w="2997197"/>
              </a:tblGrid>
              <a:tr h="315259">
                <a:tc>
                  <a:txBody>
                    <a:bodyPr/>
                    <a:lstStyle/>
                    <a:p>
                      <a:pPr algn="ctr"/>
                      <a:r>
                        <a:rPr lang="en-US" sz="1400" dirty="0" smtClean="0"/>
                        <a:t>MIT/de Weck</a:t>
                      </a:r>
                      <a:endParaRPr lang="en-US" sz="1400" dirty="0"/>
                    </a:p>
                  </a:txBody>
                  <a:tcPr/>
                </a:tc>
                <a:tc>
                  <a:txBody>
                    <a:bodyPr/>
                    <a:lstStyle/>
                    <a:p>
                      <a:pPr algn="ctr"/>
                      <a:r>
                        <a:rPr lang="en-US" sz="1400" dirty="0" smtClean="0"/>
                        <a:t>Flight Control System (FCS)</a:t>
                      </a:r>
                      <a:endParaRPr lang="en-US" sz="1400" dirty="0"/>
                    </a:p>
                  </a:txBody>
                  <a:tcPr/>
                </a:tc>
              </a:tr>
              <a:tr h="315259">
                <a:tc>
                  <a:txBody>
                    <a:bodyPr/>
                    <a:lstStyle/>
                    <a:p>
                      <a:r>
                        <a:rPr lang="en-US" sz="1400" dirty="0" smtClean="0"/>
                        <a:t>Propellants &amp; Fuels</a:t>
                      </a:r>
                      <a:endParaRPr lang="en-US" sz="1400" dirty="0"/>
                    </a:p>
                  </a:txBody>
                  <a:tcPr/>
                </a:tc>
                <a:tc>
                  <a:txBody>
                    <a:bodyPr/>
                    <a:lstStyle/>
                    <a:p>
                      <a:pPr algn="l"/>
                      <a:endParaRPr lang="en-US" sz="1400" dirty="0"/>
                    </a:p>
                  </a:txBody>
                  <a:tcPr/>
                </a:tc>
              </a:tr>
              <a:tr h="315259">
                <a:tc>
                  <a:txBody>
                    <a:bodyPr/>
                    <a:lstStyle/>
                    <a:p>
                      <a:r>
                        <a:rPr lang="en-US" sz="1400" dirty="0" smtClean="0"/>
                        <a:t>Crew Provisions</a:t>
                      </a:r>
                      <a:endParaRPr lang="en-US" sz="1400" dirty="0"/>
                    </a:p>
                  </a:txBody>
                  <a:tcPr/>
                </a:tc>
                <a:tc>
                  <a:txBody>
                    <a:bodyPr/>
                    <a:lstStyle/>
                    <a:p>
                      <a:pPr algn="l"/>
                      <a:r>
                        <a:rPr lang="en-US" sz="1400" dirty="0" smtClean="0"/>
                        <a:t>EC Crew Provisions, OC Catalogue</a:t>
                      </a:r>
                      <a:endParaRPr lang="en-US" sz="1400" dirty="0"/>
                    </a:p>
                  </a:txBody>
                  <a:tcPr/>
                </a:tc>
              </a:tr>
              <a:tr h="315259">
                <a:tc>
                  <a:txBody>
                    <a:bodyPr/>
                    <a:lstStyle/>
                    <a:p>
                      <a:r>
                        <a:rPr lang="en-US" sz="1400" dirty="0" smtClean="0"/>
                        <a:t>Crew Operations</a:t>
                      </a:r>
                      <a:endParaRPr lang="en-US" sz="1400" dirty="0"/>
                    </a:p>
                  </a:txBody>
                  <a:tcPr/>
                </a:tc>
                <a:tc>
                  <a:txBody>
                    <a:bodyPr/>
                    <a:lstStyle/>
                    <a:p>
                      <a:pPr algn="l"/>
                      <a:r>
                        <a:rPr lang="en-US" sz="1400" dirty="0" smtClean="0"/>
                        <a:t>Portable Illumination, </a:t>
                      </a:r>
                      <a:r>
                        <a:rPr lang="en-US" sz="1400" dirty="0" smtClean="0">
                          <a:solidFill>
                            <a:srgbClr val="FF0000"/>
                          </a:solidFill>
                        </a:rPr>
                        <a:t>Tools*</a:t>
                      </a:r>
                      <a:endParaRPr lang="en-US" sz="1400" dirty="0">
                        <a:solidFill>
                          <a:srgbClr val="FF0000"/>
                        </a:solidFill>
                      </a:endParaRPr>
                    </a:p>
                  </a:txBody>
                  <a:tcPr/>
                </a:tc>
              </a:tr>
              <a:tr h="315259">
                <a:tc>
                  <a:txBody>
                    <a:bodyPr/>
                    <a:lstStyle/>
                    <a:p>
                      <a:r>
                        <a:rPr lang="en-US" sz="1400" dirty="0" smtClean="0"/>
                        <a:t>Maintenance &amp; Upkeep</a:t>
                      </a:r>
                      <a:endParaRPr lang="en-US" sz="1400" dirty="0"/>
                    </a:p>
                  </a:txBody>
                  <a:tcPr/>
                </a:tc>
                <a:tc>
                  <a:txBody>
                    <a:bodyPr/>
                    <a:lstStyle/>
                    <a:p>
                      <a:pPr algn="l"/>
                      <a:r>
                        <a:rPr lang="en-US" sz="1400" dirty="0" smtClean="0"/>
                        <a:t>Housekeeping, </a:t>
                      </a:r>
                      <a:r>
                        <a:rPr lang="en-US" sz="1400" dirty="0" smtClean="0">
                          <a:solidFill>
                            <a:srgbClr val="FF0000"/>
                          </a:solidFill>
                        </a:rPr>
                        <a:t>Tools*</a:t>
                      </a:r>
                      <a:endParaRPr lang="en-US" sz="1400" dirty="0">
                        <a:solidFill>
                          <a:srgbClr val="FF0000"/>
                        </a:solidFill>
                      </a:endParaRPr>
                    </a:p>
                  </a:txBody>
                  <a:tcPr/>
                </a:tc>
              </a:tr>
              <a:tr h="315259">
                <a:tc>
                  <a:txBody>
                    <a:bodyPr/>
                    <a:lstStyle/>
                    <a:p>
                      <a:r>
                        <a:rPr lang="en-US" sz="1400" dirty="0" smtClean="0"/>
                        <a:t>Stowage &amp; Restraint</a:t>
                      </a:r>
                      <a:endParaRPr lang="en-US" sz="1400" dirty="0"/>
                    </a:p>
                  </a:txBody>
                  <a:tcPr/>
                </a:tc>
                <a:tc>
                  <a:txBody>
                    <a:bodyPr/>
                    <a:lstStyle/>
                    <a:p>
                      <a:pPr algn="l"/>
                      <a:r>
                        <a:rPr lang="en-US" sz="1400" dirty="0" smtClean="0"/>
                        <a:t>PERS, Stowage &amp; Racks, R&amp;MA</a:t>
                      </a:r>
                      <a:endParaRPr lang="en-US" sz="1400" dirty="0"/>
                    </a:p>
                  </a:txBody>
                  <a:tcPr/>
                </a:tc>
              </a:tr>
              <a:tr h="315259">
                <a:tc>
                  <a:txBody>
                    <a:bodyPr/>
                    <a:lstStyle/>
                    <a:p>
                      <a:r>
                        <a:rPr lang="en-US" sz="1400" dirty="0" smtClean="0"/>
                        <a:t>Exploration &amp; Research</a:t>
                      </a:r>
                      <a:endParaRPr lang="en-US" sz="1400" dirty="0"/>
                    </a:p>
                  </a:txBody>
                  <a:tcPr/>
                </a:tc>
                <a:tc>
                  <a:txBody>
                    <a:bodyPr/>
                    <a:lstStyle/>
                    <a:p>
                      <a:pPr algn="l"/>
                      <a:endParaRPr lang="en-US" sz="1400" dirty="0"/>
                    </a:p>
                  </a:txBody>
                  <a:tcPr/>
                </a:tc>
              </a:tr>
              <a:tr h="315259">
                <a:tc>
                  <a:txBody>
                    <a:bodyPr/>
                    <a:lstStyle/>
                    <a:p>
                      <a:r>
                        <a:rPr lang="en-US" sz="1400" dirty="0" smtClean="0"/>
                        <a:t>Waste &amp; Disposal</a:t>
                      </a:r>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smtClean="0"/>
                    </a:p>
                  </a:txBody>
                  <a:tcPr/>
                </a:tc>
              </a:tr>
              <a:tr h="315259">
                <a:tc>
                  <a:txBody>
                    <a:bodyPr/>
                    <a:lstStyle/>
                    <a:p>
                      <a:r>
                        <a:rPr lang="en-US" sz="1400" dirty="0" smtClean="0"/>
                        <a:t>Habitation &amp; Infrastructure</a:t>
                      </a:r>
                      <a:endParaRPr lang="en-US" sz="1400" dirty="0"/>
                    </a:p>
                  </a:txBody>
                  <a:tcPr/>
                </a:tc>
                <a:tc>
                  <a:txBody>
                    <a:bodyPr/>
                    <a:lstStyle/>
                    <a:p>
                      <a:pPr algn="l"/>
                      <a:r>
                        <a:rPr lang="en-US" sz="1400" dirty="0" smtClean="0"/>
                        <a:t>ECLSS, Habitability, Exercise</a:t>
                      </a:r>
                      <a:endParaRPr lang="en-US" sz="1400" dirty="0"/>
                    </a:p>
                  </a:txBody>
                  <a:tcPr/>
                </a:tc>
              </a:tr>
              <a:tr h="315259">
                <a:tc>
                  <a:txBody>
                    <a:bodyPr/>
                    <a:lstStyle/>
                    <a:p>
                      <a:r>
                        <a:rPr lang="en-US" sz="1400" dirty="0" smtClean="0"/>
                        <a:t>Transportation &amp; Carriers</a:t>
                      </a:r>
                      <a:endParaRPr lang="en-US" sz="1400" dirty="0"/>
                    </a:p>
                  </a:txBody>
                  <a:tcPr/>
                </a:tc>
                <a:tc>
                  <a:txBody>
                    <a:bodyPr/>
                    <a:lstStyle/>
                    <a:p>
                      <a:pPr algn="l"/>
                      <a:endParaRPr lang="en-US" sz="1400" dirty="0"/>
                    </a:p>
                  </a:txBody>
                  <a:tcPr/>
                </a:tc>
              </a:tr>
              <a:tr h="315259">
                <a:tc>
                  <a:txBody>
                    <a:bodyPr/>
                    <a:lstStyle/>
                    <a:p>
                      <a:r>
                        <a:rPr lang="en-US" sz="1400" dirty="0" smtClean="0"/>
                        <a:t>Miscellaneous</a:t>
                      </a:r>
                      <a:endParaRPr lang="en-US" sz="1400" dirty="0"/>
                    </a:p>
                  </a:txBody>
                  <a:tcPr/>
                </a:tc>
                <a:tc>
                  <a:txBody>
                    <a:bodyPr/>
                    <a:lstStyle/>
                    <a:p>
                      <a:pPr algn="l"/>
                      <a:r>
                        <a:rPr lang="en-US" sz="1400" dirty="0" smtClean="0"/>
                        <a:t>Shuttle H/W, Shuttle only, Non-FCS, non-FCS ATCS, 3</a:t>
                      </a:r>
                      <a:r>
                        <a:rPr lang="en-US" sz="1400" baseline="30000" dirty="0" smtClean="0"/>
                        <a:t>rd</a:t>
                      </a:r>
                      <a:r>
                        <a:rPr lang="en-US" sz="1400" dirty="0" smtClean="0"/>
                        <a:t> Party</a:t>
                      </a:r>
                      <a:endParaRPr lang="en-US" sz="1400" dirty="0"/>
                    </a:p>
                  </a:txBody>
                  <a:tcPr/>
                </a:tc>
              </a:tr>
            </a:tbl>
          </a:graphicData>
        </a:graphic>
      </p:graphicFrame>
      <p:sp>
        <p:nvSpPr>
          <p:cNvPr id="5" name="TextBox 4"/>
          <p:cNvSpPr txBox="1"/>
          <p:nvPr/>
        </p:nvSpPr>
        <p:spPr>
          <a:xfrm>
            <a:off x="973666" y="5156190"/>
            <a:ext cx="7202738" cy="369332"/>
          </a:xfrm>
          <a:prstGeom prst="rect">
            <a:avLst/>
          </a:prstGeom>
          <a:noFill/>
        </p:spPr>
        <p:txBody>
          <a:bodyPr wrap="none" rtlCol="0">
            <a:spAutoFit/>
          </a:bodyPr>
          <a:lstStyle/>
          <a:p>
            <a:r>
              <a:rPr lang="en-US" dirty="0" smtClean="0"/>
              <a:t>* WWG consensus decision for categorization of all items highlighted in red</a:t>
            </a:r>
            <a:endParaRPr lang="en-US" dirty="0"/>
          </a:p>
        </p:txBody>
      </p:sp>
    </p:spTree>
    <p:extLst>
      <p:ext uri="{BB962C8B-B14F-4D97-AF65-F5344CB8AC3E}">
        <p14:creationId xmlns:p14="http://schemas.microsoft.com/office/powerpoint/2010/main" val="321237032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0060" y="71729"/>
            <a:ext cx="8008022" cy="461665"/>
          </a:xfrm>
          <a:prstGeom prst="rect">
            <a:avLst/>
          </a:prstGeom>
          <a:noFill/>
          <a:ln>
            <a:noFill/>
          </a:ln>
        </p:spPr>
        <p:txBody>
          <a:bodyPr wrap="none" rtlCol="0">
            <a:spAutoFit/>
          </a:bodyPr>
          <a:lstStyle/>
          <a:p>
            <a:r>
              <a:rPr lang="en-US" sz="2400" b="1" dirty="0" smtClean="0"/>
              <a:t>ISS Cargo Category Allocation Rates Table (CCART) Categories</a:t>
            </a:r>
            <a:endParaRPr lang="en-US" sz="2400" b="1" dirty="0"/>
          </a:p>
        </p:txBody>
      </p:sp>
      <p:cxnSp>
        <p:nvCxnSpPr>
          <p:cNvPr id="3" name="Straight Connector 2"/>
          <p:cNvCxnSpPr/>
          <p:nvPr/>
        </p:nvCxnSpPr>
        <p:spPr>
          <a:xfrm flipV="1">
            <a:off x="601133" y="533394"/>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5" name="Picture 4"/>
          <p:cNvPicPr>
            <a:picLocks noChangeAspect="1"/>
          </p:cNvPicPr>
          <p:nvPr/>
        </p:nvPicPr>
        <p:blipFill>
          <a:blip r:embed="rId2"/>
          <a:stretch>
            <a:fillRect/>
          </a:stretch>
        </p:blipFill>
        <p:spPr>
          <a:xfrm>
            <a:off x="190477" y="889000"/>
            <a:ext cx="2136571" cy="3928533"/>
          </a:xfrm>
          <a:prstGeom prst="rect">
            <a:avLst/>
          </a:prstGeom>
        </p:spPr>
      </p:pic>
      <p:pic>
        <p:nvPicPr>
          <p:cNvPr id="6" name="Picture 5"/>
          <p:cNvPicPr>
            <a:picLocks noChangeAspect="1"/>
          </p:cNvPicPr>
          <p:nvPr/>
        </p:nvPicPr>
        <p:blipFill>
          <a:blip r:embed="rId3"/>
          <a:stretch>
            <a:fillRect/>
          </a:stretch>
        </p:blipFill>
        <p:spPr>
          <a:xfrm>
            <a:off x="2417211" y="914401"/>
            <a:ext cx="2143477" cy="2963333"/>
          </a:xfrm>
          <a:prstGeom prst="rect">
            <a:avLst/>
          </a:prstGeom>
        </p:spPr>
      </p:pic>
      <p:pic>
        <p:nvPicPr>
          <p:cNvPr id="7" name="Picture 6"/>
          <p:cNvPicPr>
            <a:picLocks noChangeAspect="1"/>
          </p:cNvPicPr>
          <p:nvPr/>
        </p:nvPicPr>
        <p:blipFill>
          <a:blip r:embed="rId4"/>
          <a:stretch>
            <a:fillRect/>
          </a:stretch>
        </p:blipFill>
        <p:spPr>
          <a:xfrm>
            <a:off x="4650301" y="914401"/>
            <a:ext cx="2108929" cy="3814234"/>
          </a:xfrm>
          <a:prstGeom prst="rect">
            <a:avLst/>
          </a:prstGeom>
        </p:spPr>
      </p:pic>
      <p:pic>
        <p:nvPicPr>
          <p:cNvPr id="8" name="Picture 7"/>
          <p:cNvPicPr>
            <a:picLocks noChangeAspect="1"/>
          </p:cNvPicPr>
          <p:nvPr/>
        </p:nvPicPr>
        <p:blipFill>
          <a:blip r:embed="rId5"/>
          <a:stretch>
            <a:fillRect/>
          </a:stretch>
        </p:blipFill>
        <p:spPr>
          <a:xfrm>
            <a:off x="6892329" y="914401"/>
            <a:ext cx="2113359" cy="3377329"/>
          </a:xfrm>
          <a:prstGeom prst="rect">
            <a:avLst/>
          </a:prstGeom>
        </p:spPr>
      </p:pic>
      <p:sp>
        <p:nvSpPr>
          <p:cNvPr id="9" name="TextBox 8"/>
          <p:cNvSpPr txBox="1"/>
          <p:nvPr/>
        </p:nvSpPr>
        <p:spPr>
          <a:xfrm>
            <a:off x="692140" y="5331023"/>
            <a:ext cx="8100257" cy="861774"/>
          </a:xfrm>
          <a:prstGeom prst="rect">
            <a:avLst/>
          </a:prstGeom>
          <a:noFill/>
        </p:spPr>
        <p:txBody>
          <a:bodyPr wrap="none" rtlCol="0">
            <a:spAutoFit/>
          </a:bodyPr>
          <a:lstStyle/>
          <a:p>
            <a:r>
              <a:rPr lang="en-US" b="1" dirty="0" smtClean="0"/>
              <a:t>Question</a:t>
            </a:r>
            <a:r>
              <a:rPr lang="en-US" dirty="0" smtClean="0"/>
              <a:t>:  Separate top-level categories for </a:t>
            </a:r>
            <a:r>
              <a:rPr lang="en-US" b="1" dirty="0" smtClean="0">
                <a:solidFill>
                  <a:srgbClr val="FF0000"/>
                </a:solidFill>
              </a:rPr>
              <a:t>Medical*, EVA*, Crew Consumables*?</a:t>
            </a:r>
            <a:endParaRPr lang="en-US" sz="1600" dirty="0" smtClean="0"/>
          </a:p>
          <a:p>
            <a:pPr marL="285750" indent="-285750">
              <a:buFont typeface="Arial"/>
              <a:buChar char="•"/>
            </a:pPr>
            <a:r>
              <a:rPr lang="en-US" sz="1600" dirty="0" smtClean="0"/>
              <a:t>These items are </a:t>
            </a:r>
            <a:r>
              <a:rPr lang="en-US" sz="1600" i="1" dirty="0" smtClean="0">
                <a:solidFill>
                  <a:srgbClr val="FF0000"/>
                </a:solidFill>
              </a:rPr>
              <a:t>absent</a:t>
            </a:r>
            <a:r>
              <a:rPr lang="en-US" sz="1600" dirty="0" smtClean="0">
                <a:solidFill>
                  <a:srgbClr val="FF0000"/>
                </a:solidFill>
              </a:rPr>
              <a:t> </a:t>
            </a:r>
            <a:r>
              <a:rPr lang="en-US" sz="1600" dirty="0" smtClean="0"/>
              <a:t>from the FCS catalogue</a:t>
            </a:r>
          </a:p>
          <a:p>
            <a:pPr marL="285750" indent="-285750">
              <a:buFont typeface="Arial"/>
              <a:buChar char="•"/>
            </a:pPr>
            <a:r>
              <a:rPr lang="en-US" sz="1600" dirty="0" smtClean="0"/>
              <a:t>EVA could be Crew Operations; Medical and Consumables could be Crew Provisions</a:t>
            </a:r>
            <a:endParaRPr lang="en-US" sz="1600" dirty="0"/>
          </a:p>
        </p:txBody>
      </p:sp>
    </p:spTree>
    <p:extLst>
      <p:ext uri="{BB962C8B-B14F-4D97-AF65-F5344CB8AC3E}">
        <p14:creationId xmlns:p14="http://schemas.microsoft.com/office/powerpoint/2010/main" val="20773865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3523" y="-11"/>
            <a:ext cx="7642537" cy="461665"/>
          </a:xfrm>
          <a:prstGeom prst="rect">
            <a:avLst/>
          </a:prstGeom>
          <a:noFill/>
          <a:ln>
            <a:noFill/>
          </a:ln>
        </p:spPr>
        <p:txBody>
          <a:bodyPr wrap="none" rtlCol="0">
            <a:spAutoFit/>
          </a:bodyPr>
          <a:lstStyle/>
          <a:p>
            <a:r>
              <a:rPr lang="en-US" sz="2400" b="1" dirty="0" smtClean="0">
                <a:solidFill>
                  <a:srgbClr val="FF0000"/>
                </a:solidFill>
              </a:rPr>
              <a:t>DRAFT #1: </a:t>
            </a:r>
            <a:r>
              <a:rPr lang="en-US" sz="2400" b="1" dirty="0" smtClean="0"/>
              <a:t>Wireless WG Proposed Integrated Classification</a:t>
            </a:r>
            <a:endParaRPr lang="en-US" sz="2400" b="1" dirty="0"/>
          </a:p>
        </p:txBody>
      </p:sp>
      <p:cxnSp>
        <p:nvCxnSpPr>
          <p:cNvPr id="3" name="Straight Connector 2"/>
          <p:cNvCxnSpPr/>
          <p:nvPr/>
        </p:nvCxnSpPr>
        <p:spPr>
          <a:xfrm flipV="1">
            <a:off x="601133" y="414856"/>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aphicFrame>
        <p:nvGraphicFramePr>
          <p:cNvPr id="2" name="Table 1"/>
          <p:cNvGraphicFramePr>
            <a:graphicFrameLocks noGrp="1"/>
          </p:cNvGraphicFramePr>
          <p:nvPr>
            <p:extLst>
              <p:ext uri="{D42A27DB-BD31-4B8C-83A1-F6EECF244321}">
                <p14:modId xmlns:p14="http://schemas.microsoft.com/office/powerpoint/2010/main" val="1179295065"/>
              </p:ext>
            </p:extLst>
          </p:nvPr>
        </p:nvGraphicFramePr>
        <p:xfrm>
          <a:off x="160867" y="440256"/>
          <a:ext cx="8898467" cy="6147397"/>
        </p:xfrm>
        <a:graphic>
          <a:graphicData uri="http://schemas.openxmlformats.org/drawingml/2006/table">
            <a:tbl>
              <a:tblPr firstRow="1" bandRow="1">
                <a:tableStyleId>{5C22544A-7EE6-4342-B048-85BDC9FD1C3A}</a:tableStyleId>
              </a:tblPr>
              <a:tblGrid>
                <a:gridCol w="1634066"/>
                <a:gridCol w="1710267"/>
                <a:gridCol w="1388533"/>
                <a:gridCol w="2751667"/>
                <a:gridCol w="1413934"/>
              </a:tblGrid>
              <a:tr h="315259">
                <a:tc>
                  <a:txBody>
                    <a:bodyPr/>
                    <a:lstStyle/>
                    <a:p>
                      <a:pPr algn="ctr"/>
                      <a:r>
                        <a:rPr lang="en-US" sz="1400" dirty="0" smtClean="0"/>
                        <a:t>MIT/de Weck</a:t>
                      </a:r>
                      <a:endParaRPr lang="en-US" sz="1400" dirty="0"/>
                    </a:p>
                  </a:txBody>
                  <a:tcPr/>
                </a:tc>
                <a:tc>
                  <a:txBody>
                    <a:bodyPr/>
                    <a:lstStyle/>
                    <a:p>
                      <a:pPr algn="ctr"/>
                      <a:r>
                        <a:rPr lang="en-US" sz="1400" dirty="0" smtClean="0"/>
                        <a:t>Flight Control System (FCS)</a:t>
                      </a:r>
                      <a:endParaRPr lang="en-US" sz="1400" dirty="0"/>
                    </a:p>
                  </a:txBody>
                  <a:tcPr/>
                </a:tc>
                <a:tc>
                  <a:txBody>
                    <a:bodyPr/>
                    <a:lstStyle/>
                    <a:p>
                      <a:pPr algn="ctr"/>
                      <a:r>
                        <a:rPr lang="en-US" sz="1400" dirty="0" smtClean="0"/>
                        <a:t>FCS-Only Object</a:t>
                      </a:r>
                      <a:r>
                        <a:rPr lang="en-US" sz="1400" baseline="0" dirty="0" smtClean="0"/>
                        <a:t> Class Count</a:t>
                      </a:r>
                      <a:endParaRPr lang="en-US" sz="1400" dirty="0"/>
                    </a:p>
                  </a:txBody>
                  <a:tcPr/>
                </a:tc>
                <a:tc>
                  <a:txBody>
                    <a:bodyPr/>
                    <a:lstStyle/>
                    <a:p>
                      <a:pPr algn="ctr"/>
                      <a:r>
                        <a:rPr lang="en-US" sz="1400" dirty="0" smtClean="0"/>
                        <a:t>ISS CCART</a:t>
                      </a:r>
                      <a:endParaRPr lang="en-US" sz="1400" dirty="0"/>
                    </a:p>
                  </a:txBody>
                  <a:tcPr/>
                </a:tc>
                <a:tc>
                  <a:txBody>
                    <a:bodyPr/>
                    <a:lstStyle/>
                    <a:p>
                      <a:pPr algn="ctr"/>
                      <a:r>
                        <a:rPr lang="en-US" sz="1400" dirty="0" smtClean="0"/>
                        <a:t>Possible allocation width</a:t>
                      </a:r>
                      <a:endParaRPr lang="en-US" sz="1400" dirty="0"/>
                    </a:p>
                  </a:txBody>
                  <a:tcPr/>
                </a:tc>
              </a:tr>
              <a:tr h="315259">
                <a:tc>
                  <a:txBody>
                    <a:bodyPr/>
                    <a:lstStyle/>
                    <a:p>
                      <a:r>
                        <a:rPr lang="en-US" sz="1400" dirty="0" smtClean="0"/>
                        <a:t>Propellants &amp; Fuels</a:t>
                      </a:r>
                      <a:endParaRPr lang="en-US" sz="1400" dirty="0"/>
                    </a:p>
                  </a:txBody>
                  <a:tcPr/>
                </a:tc>
                <a:tc>
                  <a:txBody>
                    <a:bodyPr/>
                    <a:lstStyle/>
                    <a:p>
                      <a:pPr algn="l"/>
                      <a:endParaRPr lang="en-US" sz="1400" dirty="0"/>
                    </a:p>
                  </a:txBody>
                  <a:tcPr/>
                </a:tc>
                <a:tc>
                  <a:txBody>
                    <a:bodyPr/>
                    <a:lstStyle/>
                    <a:p>
                      <a:pPr algn="ctr"/>
                      <a:endParaRPr lang="en-US" sz="1400" dirty="0"/>
                    </a:p>
                  </a:txBody>
                  <a:tcPr/>
                </a:tc>
                <a:tc>
                  <a:txBody>
                    <a:bodyPr/>
                    <a:lstStyle/>
                    <a:p>
                      <a:pPr algn="l"/>
                      <a:endParaRPr lang="en-US" sz="1400" dirty="0"/>
                    </a:p>
                  </a:txBody>
                  <a:tcPr/>
                </a:tc>
                <a:tc>
                  <a:txBody>
                    <a:bodyPr/>
                    <a:lstStyle/>
                    <a:p>
                      <a:pPr algn="ctr"/>
                      <a:r>
                        <a:rPr lang="en-US" sz="1400" dirty="0" smtClean="0">
                          <a:solidFill>
                            <a:schemeClr val="tx1"/>
                          </a:solidFill>
                        </a:rPr>
                        <a:t>1000</a:t>
                      </a:r>
                      <a:endParaRPr lang="en-US" sz="1400" dirty="0">
                        <a:solidFill>
                          <a:schemeClr val="tx1"/>
                        </a:solidFill>
                      </a:endParaRPr>
                    </a:p>
                  </a:txBody>
                  <a:tcPr/>
                </a:tc>
              </a:tr>
              <a:tr h="315259">
                <a:tc>
                  <a:txBody>
                    <a:bodyPr/>
                    <a:lstStyle/>
                    <a:p>
                      <a:r>
                        <a:rPr lang="en-US" sz="1400" dirty="0" smtClean="0"/>
                        <a:t>Crew Provisions</a:t>
                      </a:r>
                      <a:endParaRPr lang="en-US" sz="1400" dirty="0"/>
                    </a:p>
                  </a:txBody>
                  <a:tcPr/>
                </a:tc>
                <a:tc>
                  <a:txBody>
                    <a:bodyPr/>
                    <a:lstStyle/>
                    <a:p>
                      <a:pPr algn="l"/>
                      <a:r>
                        <a:rPr lang="en-US" sz="1400" dirty="0" smtClean="0"/>
                        <a:t>EC Crew Provisions, OC Catalogue</a:t>
                      </a:r>
                      <a:endParaRPr lang="en-US" sz="1400" dirty="0"/>
                    </a:p>
                  </a:txBody>
                  <a:tcPr/>
                </a:tc>
                <a:tc>
                  <a:txBody>
                    <a:bodyPr/>
                    <a:lstStyle/>
                    <a:p>
                      <a:pPr algn="ctr"/>
                      <a:r>
                        <a:rPr lang="en-US" sz="1400" dirty="0" smtClean="0"/>
                        <a:t>1287</a:t>
                      </a:r>
                      <a:endParaRPr lang="en-US" sz="1400" dirty="0"/>
                    </a:p>
                  </a:txBody>
                  <a:tcPr/>
                </a:tc>
                <a:tc>
                  <a:txBody>
                    <a:bodyPr/>
                    <a:lstStyle/>
                    <a:p>
                      <a:pPr algn="l"/>
                      <a:r>
                        <a:rPr lang="en-US" sz="1400" dirty="0" smtClean="0"/>
                        <a:t>1.  Crew Provisions</a:t>
                      </a:r>
                    </a:p>
                    <a:p>
                      <a:pPr algn="l"/>
                      <a:r>
                        <a:rPr lang="en-US" sz="1400" dirty="0" smtClean="0"/>
                        <a:t>3.  </a:t>
                      </a:r>
                      <a:r>
                        <a:rPr lang="en-US" sz="1400" dirty="0" smtClean="0">
                          <a:solidFill>
                            <a:srgbClr val="FF0000"/>
                          </a:solidFill>
                        </a:rPr>
                        <a:t>Integrated Medical</a:t>
                      </a:r>
                      <a:r>
                        <a:rPr lang="en-US" sz="1400" baseline="0" dirty="0" smtClean="0">
                          <a:solidFill>
                            <a:srgbClr val="FF0000"/>
                          </a:solidFill>
                        </a:rPr>
                        <a:t> System* </a:t>
                      </a:r>
                    </a:p>
                    <a:p>
                      <a:pPr algn="l"/>
                      <a:r>
                        <a:rPr lang="en-US" sz="1400" baseline="0" dirty="0" smtClean="0"/>
                        <a:t>4.  </a:t>
                      </a:r>
                      <a:r>
                        <a:rPr lang="en-US" sz="1400" baseline="0" dirty="0" smtClean="0">
                          <a:solidFill>
                            <a:srgbClr val="FF0000"/>
                          </a:solidFill>
                        </a:rPr>
                        <a:t>Water Transfer*</a:t>
                      </a:r>
                      <a:endParaRPr lang="en-US" sz="1400" dirty="0">
                        <a:solidFill>
                          <a:srgbClr val="FF0000"/>
                        </a:solidFill>
                      </a:endParaRPr>
                    </a:p>
                  </a:txBody>
                  <a:tcPr/>
                </a:tc>
                <a:tc>
                  <a:txBody>
                    <a:bodyPr/>
                    <a:lstStyle/>
                    <a:p>
                      <a:pPr algn="ctr"/>
                      <a:endParaRPr lang="en-US" sz="1400" dirty="0" smtClean="0">
                        <a:solidFill>
                          <a:schemeClr val="tx1"/>
                        </a:solidFill>
                      </a:endParaRPr>
                    </a:p>
                    <a:p>
                      <a:pPr algn="ctr"/>
                      <a:r>
                        <a:rPr lang="en-US" sz="1400" dirty="0" smtClean="0">
                          <a:solidFill>
                            <a:schemeClr val="tx1"/>
                          </a:solidFill>
                        </a:rPr>
                        <a:t>4000</a:t>
                      </a:r>
                      <a:endParaRPr lang="en-US" sz="1400" dirty="0">
                        <a:solidFill>
                          <a:schemeClr val="tx1"/>
                        </a:solidFill>
                      </a:endParaRPr>
                    </a:p>
                  </a:txBody>
                  <a:tcPr/>
                </a:tc>
              </a:tr>
              <a:tr h="315259">
                <a:tc>
                  <a:txBody>
                    <a:bodyPr/>
                    <a:lstStyle/>
                    <a:p>
                      <a:r>
                        <a:rPr lang="en-US" sz="1400" dirty="0" smtClean="0"/>
                        <a:t>Crew Operations</a:t>
                      </a:r>
                      <a:endParaRPr lang="en-US" sz="1400" dirty="0"/>
                    </a:p>
                  </a:txBody>
                  <a:tcPr/>
                </a:tc>
                <a:tc>
                  <a:txBody>
                    <a:bodyPr/>
                    <a:lstStyle/>
                    <a:p>
                      <a:pPr algn="l"/>
                      <a:r>
                        <a:rPr lang="en-US" sz="1400" dirty="0" smtClean="0"/>
                        <a:t>Portable Illumination, </a:t>
                      </a:r>
                      <a:r>
                        <a:rPr lang="en-US" sz="1400" dirty="0" smtClean="0">
                          <a:solidFill>
                            <a:srgbClr val="FF0000"/>
                          </a:solidFill>
                        </a:rPr>
                        <a:t>Tools</a:t>
                      </a:r>
                      <a:endParaRPr lang="en-US" sz="1400" dirty="0">
                        <a:solidFill>
                          <a:srgbClr val="FF0000"/>
                        </a:solidFill>
                      </a:endParaRPr>
                    </a:p>
                  </a:txBody>
                  <a:tcPr/>
                </a:tc>
                <a:tc>
                  <a:txBody>
                    <a:bodyPr/>
                    <a:lstStyle/>
                    <a:p>
                      <a:pPr algn="ctr"/>
                      <a:r>
                        <a:rPr lang="en-US" sz="1400" dirty="0" smtClean="0"/>
                        <a:t>683</a:t>
                      </a:r>
                      <a:endParaRPr lang="en-US" sz="1400" dirty="0"/>
                    </a:p>
                  </a:txBody>
                  <a:tcPr/>
                </a:tc>
                <a:tc>
                  <a:txBody>
                    <a:bodyPr/>
                    <a:lstStyle/>
                    <a:p>
                      <a:pPr algn="l"/>
                      <a:r>
                        <a:rPr lang="en-US" sz="1400" dirty="0" smtClean="0"/>
                        <a:t>2.  Crew Daily Operations</a:t>
                      </a:r>
                      <a:endParaRPr lang="en-US" sz="1400" dirty="0"/>
                    </a:p>
                  </a:txBody>
                  <a:tcPr/>
                </a:tc>
                <a:tc>
                  <a:txBody>
                    <a:bodyPr/>
                    <a:lstStyle/>
                    <a:p>
                      <a:pPr algn="ctr"/>
                      <a:r>
                        <a:rPr lang="en-US" sz="1400" dirty="0" smtClean="0">
                          <a:solidFill>
                            <a:schemeClr val="tx1"/>
                          </a:solidFill>
                        </a:rPr>
                        <a:t>2000</a:t>
                      </a:r>
                      <a:endParaRPr lang="en-US" sz="1400" dirty="0">
                        <a:solidFill>
                          <a:schemeClr val="tx1"/>
                        </a:solidFill>
                      </a:endParaRPr>
                    </a:p>
                  </a:txBody>
                  <a:tcPr/>
                </a:tc>
              </a:tr>
              <a:tr h="315259">
                <a:tc>
                  <a:txBody>
                    <a:bodyPr/>
                    <a:lstStyle/>
                    <a:p>
                      <a:r>
                        <a:rPr lang="en-US" sz="1400" dirty="0" smtClean="0"/>
                        <a:t>Maintenance &amp; Upkeep</a:t>
                      </a:r>
                      <a:endParaRPr lang="en-US" sz="1400" dirty="0"/>
                    </a:p>
                  </a:txBody>
                  <a:tcPr/>
                </a:tc>
                <a:tc>
                  <a:txBody>
                    <a:bodyPr/>
                    <a:lstStyle/>
                    <a:p>
                      <a:pPr algn="l"/>
                      <a:r>
                        <a:rPr lang="en-US" sz="1400" dirty="0" smtClean="0"/>
                        <a:t>Housekeeping</a:t>
                      </a:r>
                      <a:endParaRPr lang="en-US" sz="1400" dirty="0">
                        <a:solidFill>
                          <a:srgbClr val="FF0000"/>
                        </a:solidFill>
                      </a:endParaRPr>
                    </a:p>
                  </a:txBody>
                  <a:tcPr/>
                </a:tc>
                <a:tc>
                  <a:txBody>
                    <a:bodyPr/>
                    <a:lstStyle/>
                    <a:p>
                      <a:pPr algn="ctr"/>
                      <a:r>
                        <a:rPr lang="en-US" sz="1400" dirty="0" smtClean="0"/>
                        <a:t>45</a:t>
                      </a:r>
                      <a:endParaRPr lang="en-US" sz="1400" dirty="0"/>
                    </a:p>
                  </a:txBody>
                  <a:tcPr/>
                </a:tc>
                <a:tc>
                  <a:txBody>
                    <a:bodyPr/>
                    <a:lstStyle/>
                    <a:p>
                      <a:pPr algn="l"/>
                      <a:r>
                        <a:rPr lang="en-US" sz="1400" dirty="0" smtClean="0"/>
                        <a:t>5.  Station Systems Support </a:t>
                      </a:r>
                    </a:p>
                    <a:p>
                      <a:pPr algn="l"/>
                      <a:r>
                        <a:rPr lang="en-US" sz="1400" dirty="0" smtClean="0"/>
                        <a:t>6.  </a:t>
                      </a:r>
                      <a:r>
                        <a:rPr lang="en-US" sz="1400" dirty="0" smtClean="0">
                          <a:solidFill>
                            <a:srgbClr val="FF0000"/>
                          </a:solidFill>
                        </a:rPr>
                        <a:t>EVA*</a:t>
                      </a:r>
                      <a:endParaRPr lang="en-US" sz="1400" dirty="0">
                        <a:solidFill>
                          <a:srgbClr val="FF0000"/>
                        </a:solidFill>
                      </a:endParaRPr>
                    </a:p>
                  </a:txBody>
                  <a:tcPr/>
                </a:tc>
                <a:tc>
                  <a:txBody>
                    <a:bodyPr/>
                    <a:lstStyle/>
                    <a:p>
                      <a:pPr algn="ctr"/>
                      <a:r>
                        <a:rPr lang="en-US" sz="1400" dirty="0" smtClean="0">
                          <a:solidFill>
                            <a:schemeClr val="tx1"/>
                          </a:solidFill>
                        </a:rPr>
                        <a:t>1000</a:t>
                      </a:r>
                      <a:endParaRPr lang="en-US" sz="1400" dirty="0">
                        <a:solidFill>
                          <a:schemeClr val="tx1"/>
                        </a:solidFill>
                      </a:endParaRPr>
                    </a:p>
                  </a:txBody>
                  <a:tcPr/>
                </a:tc>
              </a:tr>
              <a:tr h="315259">
                <a:tc>
                  <a:txBody>
                    <a:bodyPr/>
                    <a:lstStyle/>
                    <a:p>
                      <a:r>
                        <a:rPr lang="en-US" sz="1400" dirty="0" smtClean="0"/>
                        <a:t>Stowage &amp; Restraint</a:t>
                      </a:r>
                      <a:endParaRPr lang="en-US" sz="1400" dirty="0"/>
                    </a:p>
                  </a:txBody>
                  <a:tcPr/>
                </a:tc>
                <a:tc>
                  <a:txBody>
                    <a:bodyPr/>
                    <a:lstStyle/>
                    <a:p>
                      <a:pPr algn="l"/>
                      <a:r>
                        <a:rPr lang="en-US" sz="1400" dirty="0" smtClean="0"/>
                        <a:t>PERS, Stowage &amp; Racks, R&amp;MA</a:t>
                      </a:r>
                      <a:endParaRPr lang="en-US" sz="1400" dirty="0"/>
                    </a:p>
                  </a:txBody>
                  <a:tcPr/>
                </a:tc>
                <a:tc>
                  <a:txBody>
                    <a:bodyPr/>
                    <a:lstStyle/>
                    <a:p>
                      <a:pPr algn="ctr"/>
                      <a:r>
                        <a:rPr lang="en-US" sz="1400" dirty="0" smtClean="0"/>
                        <a:t>194</a:t>
                      </a:r>
                      <a:endParaRPr lang="en-US" sz="1400" dirty="0"/>
                    </a:p>
                  </a:txBody>
                  <a:tcPr/>
                </a:tc>
                <a:tc>
                  <a:txBody>
                    <a:bodyPr/>
                    <a:lstStyle/>
                    <a:p>
                      <a:pPr algn="l"/>
                      <a:endParaRPr lang="en-US" sz="1400" dirty="0"/>
                    </a:p>
                  </a:txBody>
                  <a:tcPr/>
                </a:tc>
                <a:tc>
                  <a:txBody>
                    <a:bodyPr/>
                    <a:lstStyle/>
                    <a:p>
                      <a:pPr algn="ctr"/>
                      <a:r>
                        <a:rPr lang="en-US" sz="1400" dirty="0" smtClean="0">
                          <a:solidFill>
                            <a:schemeClr val="tx1"/>
                          </a:solidFill>
                        </a:rPr>
                        <a:t>1000</a:t>
                      </a:r>
                      <a:endParaRPr lang="en-US" sz="1400" dirty="0">
                        <a:solidFill>
                          <a:schemeClr val="tx1"/>
                        </a:solidFill>
                      </a:endParaRPr>
                    </a:p>
                  </a:txBody>
                  <a:tcPr/>
                </a:tc>
              </a:tr>
              <a:tr h="315259">
                <a:tc>
                  <a:txBody>
                    <a:bodyPr/>
                    <a:lstStyle/>
                    <a:p>
                      <a:r>
                        <a:rPr lang="en-US" sz="1400" strike="sngStrike" dirty="0" smtClean="0"/>
                        <a:t>Exploration &amp; </a:t>
                      </a:r>
                      <a:r>
                        <a:rPr lang="en-US" sz="1400" dirty="0" smtClean="0"/>
                        <a:t>Research (focus on research)</a:t>
                      </a:r>
                      <a:endParaRPr lang="en-US" sz="1400" dirty="0"/>
                    </a:p>
                  </a:txBody>
                  <a:tcPr/>
                </a:tc>
                <a:tc>
                  <a:txBody>
                    <a:bodyPr/>
                    <a:lstStyle/>
                    <a:p>
                      <a:pPr algn="l"/>
                      <a:endParaRPr lang="en-US" sz="1400" dirty="0"/>
                    </a:p>
                  </a:txBody>
                  <a:tcPr/>
                </a:tc>
                <a:tc>
                  <a:txBody>
                    <a:bodyPr/>
                    <a:lstStyle/>
                    <a:p>
                      <a:pPr algn="ctr"/>
                      <a:endParaRPr lang="en-US" sz="1400" dirty="0"/>
                    </a:p>
                  </a:txBody>
                  <a:tcPr/>
                </a:tc>
                <a:tc>
                  <a:txBody>
                    <a:bodyPr/>
                    <a:lstStyle/>
                    <a:p>
                      <a:pPr algn="l"/>
                      <a:r>
                        <a:rPr lang="en-US" sz="1400" dirty="0" smtClean="0"/>
                        <a:t>6.  </a:t>
                      </a:r>
                      <a:r>
                        <a:rPr lang="en-US" sz="1400" dirty="0" smtClean="0">
                          <a:solidFill>
                            <a:srgbClr val="FF0000"/>
                          </a:solidFill>
                        </a:rPr>
                        <a:t>EVA* </a:t>
                      </a:r>
                    </a:p>
                    <a:p>
                      <a:pPr algn="l"/>
                      <a:r>
                        <a:rPr lang="en-US" sz="1400" dirty="0" smtClean="0"/>
                        <a:t>7.  </a:t>
                      </a:r>
                      <a:r>
                        <a:rPr lang="en-US" sz="1400" dirty="0" smtClean="0">
                          <a:solidFill>
                            <a:srgbClr val="FF0000"/>
                          </a:solidFill>
                        </a:rPr>
                        <a:t>Users/Payloads* </a:t>
                      </a:r>
                    </a:p>
                    <a:p>
                      <a:pPr algn="l"/>
                      <a:r>
                        <a:rPr lang="en-US" sz="1400" dirty="0" smtClean="0"/>
                        <a:t>9.  </a:t>
                      </a:r>
                      <a:r>
                        <a:rPr lang="en-US" sz="1400" dirty="0" smtClean="0">
                          <a:solidFill>
                            <a:srgbClr val="FF0000"/>
                          </a:solidFill>
                        </a:rPr>
                        <a:t>SDTO; RFID Sensors*</a:t>
                      </a:r>
                      <a:endParaRPr lang="en-US" sz="1400" dirty="0">
                        <a:solidFill>
                          <a:srgbClr val="FF0000"/>
                        </a:solidFill>
                      </a:endParaRPr>
                    </a:p>
                  </a:txBody>
                  <a:tcPr/>
                </a:tc>
                <a:tc>
                  <a:txBody>
                    <a:bodyPr/>
                    <a:lstStyle/>
                    <a:p>
                      <a:pPr algn="ctr"/>
                      <a:r>
                        <a:rPr lang="en-US" sz="1400" dirty="0" smtClean="0">
                          <a:solidFill>
                            <a:schemeClr val="tx1"/>
                          </a:solidFill>
                        </a:rPr>
                        <a:t>7000</a:t>
                      </a:r>
                      <a:endParaRPr lang="en-US" sz="1400" dirty="0">
                        <a:solidFill>
                          <a:schemeClr val="tx1"/>
                        </a:solidFill>
                      </a:endParaRPr>
                    </a:p>
                  </a:txBody>
                  <a:tcPr/>
                </a:tc>
              </a:tr>
              <a:tr h="315259">
                <a:tc>
                  <a:txBody>
                    <a:bodyPr/>
                    <a:lstStyle/>
                    <a:p>
                      <a:r>
                        <a:rPr lang="en-US" sz="1400" dirty="0" smtClean="0"/>
                        <a:t>Waste &amp; Disposal</a:t>
                      </a:r>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smtClean="0"/>
                    </a:p>
                  </a:txBody>
                  <a:tcPr/>
                </a:tc>
                <a:tc>
                  <a:txBody>
                    <a:bodyPr/>
                    <a:lstStyle/>
                    <a:p>
                      <a:pPr algn="ctr"/>
                      <a:endParaRPr lang="en-US" sz="1400" dirty="0"/>
                    </a:p>
                  </a:txBody>
                  <a:tcPr/>
                </a:tc>
                <a:tc>
                  <a:txBody>
                    <a:bodyPr/>
                    <a:lstStyle/>
                    <a:p>
                      <a:pPr algn="l"/>
                      <a:r>
                        <a:rPr lang="en-US" sz="1400" dirty="0" smtClean="0"/>
                        <a:t>8.  </a:t>
                      </a:r>
                      <a:r>
                        <a:rPr lang="en-US" sz="1400" dirty="0" smtClean="0">
                          <a:solidFill>
                            <a:srgbClr val="FF0000"/>
                          </a:solidFill>
                        </a:rPr>
                        <a:t>Waste Management*</a:t>
                      </a:r>
                      <a:endParaRPr lang="en-US" sz="1400" dirty="0">
                        <a:solidFill>
                          <a:srgbClr val="FF0000"/>
                        </a:solidFill>
                      </a:endParaRPr>
                    </a:p>
                  </a:txBody>
                  <a:tcPr/>
                </a:tc>
                <a:tc>
                  <a:txBody>
                    <a:bodyPr/>
                    <a:lstStyle/>
                    <a:p>
                      <a:pPr algn="ctr"/>
                      <a:r>
                        <a:rPr lang="en-US" sz="1400" dirty="0" smtClean="0">
                          <a:solidFill>
                            <a:schemeClr val="tx1"/>
                          </a:solidFill>
                        </a:rPr>
                        <a:t>1000</a:t>
                      </a:r>
                      <a:endParaRPr lang="en-US" sz="1400" dirty="0">
                        <a:solidFill>
                          <a:schemeClr val="tx1"/>
                        </a:solidFill>
                      </a:endParaRPr>
                    </a:p>
                  </a:txBody>
                  <a:tcPr/>
                </a:tc>
              </a:tr>
              <a:tr h="315259">
                <a:tc>
                  <a:txBody>
                    <a:bodyPr/>
                    <a:lstStyle/>
                    <a:p>
                      <a:r>
                        <a:rPr lang="en-US" sz="1400" dirty="0" smtClean="0"/>
                        <a:t>Habitation &amp; Infrastructure</a:t>
                      </a:r>
                      <a:endParaRPr lang="en-US" sz="1400" dirty="0"/>
                    </a:p>
                  </a:txBody>
                  <a:tcPr/>
                </a:tc>
                <a:tc>
                  <a:txBody>
                    <a:bodyPr/>
                    <a:lstStyle/>
                    <a:p>
                      <a:pPr algn="l"/>
                      <a:r>
                        <a:rPr lang="en-US" sz="1400" dirty="0" smtClean="0"/>
                        <a:t>ECLSS, Habitability, Exercise</a:t>
                      </a:r>
                      <a:endParaRPr lang="en-US" sz="14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t>756</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5.  Station Systems Support</a:t>
                      </a:r>
                      <a:r>
                        <a:rPr lang="en-US" sz="1400" baseline="0" dirty="0" smtClean="0"/>
                        <a:t> (ECLSS)</a:t>
                      </a:r>
                      <a:endParaRPr lang="en-US" sz="140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4000</a:t>
                      </a:r>
                    </a:p>
                  </a:txBody>
                  <a:tcPr/>
                </a:tc>
              </a:tr>
              <a:tr h="315259">
                <a:tc>
                  <a:txBody>
                    <a:bodyPr/>
                    <a:lstStyle/>
                    <a:p>
                      <a:r>
                        <a:rPr lang="en-US" sz="1400" dirty="0" smtClean="0"/>
                        <a:t>Transportation &amp; Carriers</a:t>
                      </a:r>
                      <a:endParaRPr lang="en-US" sz="1400" dirty="0"/>
                    </a:p>
                  </a:txBody>
                  <a:tcPr/>
                </a:tc>
                <a:tc>
                  <a:txBody>
                    <a:bodyPr/>
                    <a:lstStyle/>
                    <a:p>
                      <a:pPr algn="l"/>
                      <a:endParaRPr lang="en-US" sz="1400" dirty="0"/>
                    </a:p>
                  </a:txBody>
                  <a:tcPr/>
                </a:tc>
                <a:tc>
                  <a:txBody>
                    <a:bodyPr/>
                    <a:lstStyle/>
                    <a:p>
                      <a:pPr marL="342900" indent="-342900" algn="ctr">
                        <a:buAutoNum type="arabicPeriod" startAt="10"/>
                      </a:pPr>
                      <a:endParaRPr lang="en-US" sz="1400" dirty="0"/>
                    </a:p>
                  </a:txBody>
                  <a:tcPr/>
                </a:tc>
                <a:tc>
                  <a:txBody>
                    <a:bodyPr/>
                    <a:lstStyle/>
                    <a:p>
                      <a:pPr marL="342900" indent="-342900" algn="l">
                        <a:buAutoNum type="arabicPeriod" startAt="10"/>
                      </a:pPr>
                      <a:r>
                        <a:rPr lang="en-US" sz="1400" dirty="0" smtClean="0">
                          <a:solidFill>
                            <a:srgbClr val="FF0000"/>
                          </a:solidFill>
                        </a:rPr>
                        <a:t>Ingress/Docking Equipment*</a:t>
                      </a:r>
                    </a:p>
                    <a:p>
                      <a:pPr marL="342900" indent="-342900" algn="l">
                        <a:buAutoNum type="arabicPeriod" startAt="10"/>
                      </a:pPr>
                      <a:r>
                        <a:rPr lang="en-US" sz="1400" dirty="0" smtClean="0">
                          <a:solidFill>
                            <a:srgbClr val="FF0000"/>
                          </a:solidFill>
                        </a:rPr>
                        <a:t>Visiting Vehicles/Carriers*</a:t>
                      </a:r>
                    </a:p>
                    <a:p>
                      <a:pPr marL="342900" indent="-342900" algn="l">
                        <a:buAutoNum type="arabicPeriod" startAt="10"/>
                      </a:pPr>
                      <a:r>
                        <a:rPr lang="en-US" sz="1400" dirty="0" smtClean="0">
                          <a:solidFill>
                            <a:srgbClr val="FF0000"/>
                          </a:solidFill>
                        </a:rPr>
                        <a:t>Assembly Hardware*?</a:t>
                      </a:r>
                      <a:endParaRPr lang="en-US" sz="1400" dirty="0"/>
                    </a:p>
                  </a:txBody>
                  <a:tcPr/>
                </a:tc>
                <a:tc>
                  <a:txBody>
                    <a:bodyPr/>
                    <a:lstStyle/>
                    <a:p>
                      <a:pPr marL="0" indent="0" algn="ctr">
                        <a:buNone/>
                      </a:pPr>
                      <a:r>
                        <a:rPr lang="en-US" sz="1400" dirty="0" smtClean="0">
                          <a:solidFill>
                            <a:schemeClr val="tx1"/>
                          </a:solidFill>
                        </a:rPr>
                        <a:t>7000</a:t>
                      </a:r>
                      <a:endParaRPr lang="en-US" sz="1400" dirty="0">
                        <a:solidFill>
                          <a:schemeClr val="tx1"/>
                        </a:solidFill>
                      </a:endParaRPr>
                    </a:p>
                  </a:txBody>
                  <a:tcPr/>
                </a:tc>
              </a:tr>
              <a:tr h="315259">
                <a:tc>
                  <a:txBody>
                    <a:bodyPr/>
                    <a:lstStyle/>
                    <a:p>
                      <a:r>
                        <a:rPr lang="en-US" sz="1400" dirty="0" smtClean="0"/>
                        <a:t>Miscellaneous</a:t>
                      </a:r>
                      <a:endParaRPr lang="en-US" sz="1400" dirty="0"/>
                    </a:p>
                  </a:txBody>
                  <a:tcPr/>
                </a:tc>
                <a:tc>
                  <a:txBody>
                    <a:bodyPr/>
                    <a:lstStyle/>
                    <a:p>
                      <a:pPr algn="l"/>
                      <a:r>
                        <a:rPr lang="en-US" sz="1400" dirty="0" smtClean="0"/>
                        <a:t>Shuttle H/W, Shuttle only, Non-FCS, non-FCS ATCS, 3</a:t>
                      </a:r>
                      <a:r>
                        <a:rPr lang="en-US" sz="1400" baseline="30000" dirty="0" smtClean="0"/>
                        <a:t>rd</a:t>
                      </a:r>
                      <a:r>
                        <a:rPr lang="en-US" sz="1400" dirty="0" smtClean="0"/>
                        <a:t> Party</a:t>
                      </a:r>
                      <a:endParaRPr lang="en-US" sz="1400" dirty="0"/>
                    </a:p>
                  </a:txBody>
                  <a:tcPr/>
                </a:tc>
                <a:tc>
                  <a:txBody>
                    <a:bodyPr/>
                    <a:lstStyle/>
                    <a:p>
                      <a:pPr algn="ctr"/>
                      <a:r>
                        <a:rPr lang="en-US" sz="1400" dirty="0" smtClean="0"/>
                        <a:t>403</a:t>
                      </a:r>
                      <a:endParaRPr lang="en-US" sz="1400" dirty="0"/>
                    </a:p>
                  </a:txBody>
                  <a:tcPr/>
                </a:tc>
                <a:tc>
                  <a:txBody>
                    <a:bodyPr/>
                    <a:lstStyle/>
                    <a:p>
                      <a:pPr algn="l"/>
                      <a:r>
                        <a:rPr lang="en-US" sz="1400" dirty="0" smtClean="0">
                          <a:solidFill>
                            <a:srgbClr val="FF0000"/>
                          </a:solidFill>
                        </a:rPr>
                        <a:t>?? Make separate top-level categories?? {EVA*, Medical*, Crew Consumables*}</a:t>
                      </a:r>
                      <a:endParaRPr lang="en-US" sz="1400" dirty="0">
                        <a:solidFill>
                          <a:srgbClr val="FF0000"/>
                        </a:solidFill>
                      </a:endParaRPr>
                    </a:p>
                  </a:txBody>
                  <a:tcPr/>
                </a:tc>
                <a:tc>
                  <a:txBody>
                    <a:bodyPr/>
                    <a:lstStyle/>
                    <a:p>
                      <a:pPr algn="ctr"/>
                      <a:r>
                        <a:rPr lang="en-US" sz="1400" dirty="0" smtClean="0">
                          <a:solidFill>
                            <a:schemeClr val="tx1"/>
                          </a:solidFill>
                        </a:rPr>
                        <a:t>2000</a:t>
                      </a:r>
                    </a:p>
                    <a:p>
                      <a:pPr algn="ctr"/>
                      <a:r>
                        <a:rPr lang="en-US" sz="1400" dirty="0" smtClean="0">
                          <a:solidFill>
                            <a:schemeClr val="tx1"/>
                          </a:solidFill>
                        </a:rPr>
                        <a:t>(leaves 2768 </a:t>
                      </a:r>
                    </a:p>
                    <a:p>
                      <a:pPr algn="ctr"/>
                      <a:r>
                        <a:rPr lang="en-US" sz="1400" dirty="0" smtClean="0">
                          <a:solidFill>
                            <a:schemeClr val="tx1"/>
                          </a:solidFill>
                        </a:rPr>
                        <a:t>in reserve)</a:t>
                      </a:r>
                      <a:endParaRPr lang="en-US" sz="1400" dirty="0">
                        <a:solidFill>
                          <a:schemeClr val="tx1"/>
                        </a:solidFill>
                      </a:endParaRPr>
                    </a:p>
                  </a:txBody>
                  <a:tcPr/>
                </a:tc>
              </a:tr>
            </a:tbl>
          </a:graphicData>
        </a:graphic>
      </p:graphicFrame>
    </p:spTree>
    <p:extLst>
      <p:ext uri="{BB962C8B-B14F-4D97-AF65-F5344CB8AC3E}">
        <p14:creationId xmlns:p14="http://schemas.microsoft.com/office/powerpoint/2010/main" val="11180459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3523" y="-11"/>
            <a:ext cx="7642537" cy="461665"/>
          </a:xfrm>
          <a:prstGeom prst="rect">
            <a:avLst/>
          </a:prstGeom>
          <a:noFill/>
          <a:ln>
            <a:noFill/>
          </a:ln>
        </p:spPr>
        <p:txBody>
          <a:bodyPr wrap="none" rtlCol="0">
            <a:spAutoFit/>
          </a:bodyPr>
          <a:lstStyle/>
          <a:p>
            <a:r>
              <a:rPr lang="en-US" sz="2400" b="1" dirty="0" smtClean="0">
                <a:solidFill>
                  <a:srgbClr val="FF0000"/>
                </a:solidFill>
              </a:rPr>
              <a:t>DRAFT #2: </a:t>
            </a:r>
            <a:r>
              <a:rPr lang="en-US" sz="2400" b="1" dirty="0" smtClean="0"/>
              <a:t>Wireless WG Proposed Integrated Classification</a:t>
            </a:r>
            <a:endParaRPr lang="en-US" sz="2400" b="1" dirty="0"/>
          </a:p>
        </p:txBody>
      </p:sp>
      <p:cxnSp>
        <p:nvCxnSpPr>
          <p:cNvPr id="3" name="Straight Connector 2"/>
          <p:cNvCxnSpPr/>
          <p:nvPr/>
        </p:nvCxnSpPr>
        <p:spPr>
          <a:xfrm flipV="1">
            <a:off x="601133" y="414856"/>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aphicFrame>
        <p:nvGraphicFramePr>
          <p:cNvPr id="2" name="Table 1"/>
          <p:cNvGraphicFramePr>
            <a:graphicFrameLocks noGrp="1"/>
          </p:cNvGraphicFramePr>
          <p:nvPr>
            <p:extLst>
              <p:ext uri="{D42A27DB-BD31-4B8C-83A1-F6EECF244321}">
                <p14:modId xmlns:p14="http://schemas.microsoft.com/office/powerpoint/2010/main" val="930568154"/>
              </p:ext>
            </p:extLst>
          </p:nvPr>
        </p:nvGraphicFramePr>
        <p:xfrm>
          <a:off x="160867" y="440256"/>
          <a:ext cx="8898467" cy="6360757"/>
        </p:xfrm>
        <a:graphic>
          <a:graphicData uri="http://schemas.openxmlformats.org/drawingml/2006/table">
            <a:tbl>
              <a:tblPr firstRow="1" bandRow="1">
                <a:tableStyleId>{5C22544A-7EE6-4342-B048-85BDC9FD1C3A}</a:tableStyleId>
              </a:tblPr>
              <a:tblGrid>
                <a:gridCol w="1634066"/>
                <a:gridCol w="1710267"/>
                <a:gridCol w="1388533"/>
                <a:gridCol w="2751667"/>
                <a:gridCol w="1413934"/>
              </a:tblGrid>
              <a:tr h="315259">
                <a:tc>
                  <a:txBody>
                    <a:bodyPr/>
                    <a:lstStyle/>
                    <a:p>
                      <a:pPr algn="ctr"/>
                      <a:r>
                        <a:rPr lang="en-US" sz="1400" dirty="0" smtClean="0"/>
                        <a:t>MIT/de Weck</a:t>
                      </a:r>
                      <a:endParaRPr lang="en-US" sz="1400" dirty="0"/>
                    </a:p>
                  </a:txBody>
                  <a:tcPr/>
                </a:tc>
                <a:tc>
                  <a:txBody>
                    <a:bodyPr/>
                    <a:lstStyle/>
                    <a:p>
                      <a:pPr algn="ctr"/>
                      <a:r>
                        <a:rPr lang="en-US" sz="1400" dirty="0" smtClean="0"/>
                        <a:t>Flight Control System (FCS)</a:t>
                      </a:r>
                      <a:endParaRPr lang="en-US" sz="1400" dirty="0"/>
                    </a:p>
                  </a:txBody>
                  <a:tcPr/>
                </a:tc>
                <a:tc>
                  <a:txBody>
                    <a:bodyPr/>
                    <a:lstStyle/>
                    <a:p>
                      <a:pPr algn="ctr"/>
                      <a:r>
                        <a:rPr lang="en-US" sz="1400" dirty="0" smtClean="0"/>
                        <a:t>FCS-Only Object</a:t>
                      </a:r>
                      <a:r>
                        <a:rPr lang="en-US" sz="1400" baseline="0" dirty="0" smtClean="0"/>
                        <a:t> Class Count</a:t>
                      </a:r>
                      <a:endParaRPr lang="en-US" sz="1400" dirty="0"/>
                    </a:p>
                  </a:txBody>
                  <a:tcPr/>
                </a:tc>
                <a:tc>
                  <a:txBody>
                    <a:bodyPr/>
                    <a:lstStyle/>
                    <a:p>
                      <a:pPr algn="ctr"/>
                      <a:r>
                        <a:rPr lang="en-US" sz="1400" dirty="0" smtClean="0"/>
                        <a:t>ISS CCART</a:t>
                      </a:r>
                      <a:endParaRPr lang="en-US" sz="1400" dirty="0"/>
                    </a:p>
                  </a:txBody>
                  <a:tcPr/>
                </a:tc>
                <a:tc>
                  <a:txBody>
                    <a:bodyPr/>
                    <a:lstStyle/>
                    <a:p>
                      <a:pPr algn="ctr"/>
                      <a:r>
                        <a:rPr lang="en-US" sz="1400" dirty="0" smtClean="0"/>
                        <a:t>Possible allocation width</a:t>
                      </a:r>
                      <a:endParaRPr lang="en-US" sz="1400" dirty="0"/>
                    </a:p>
                  </a:txBody>
                  <a:tcPr/>
                </a:tc>
              </a:tr>
              <a:tr h="315259">
                <a:tc>
                  <a:txBody>
                    <a:bodyPr/>
                    <a:lstStyle/>
                    <a:p>
                      <a:r>
                        <a:rPr lang="en-US" sz="1400" dirty="0" smtClean="0"/>
                        <a:t>Propellants &amp; Fuels</a:t>
                      </a:r>
                      <a:endParaRPr lang="en-US" sz="1400" dirty="0"/>
                    </a:p>
                  </a:txBody>
                  <a:tcPr/>
                </a:tc>
                <a:tc>
                  <a:txBody>
                    <a:bodyPr/>
                    <a:lstStyle/>
                    <a:p>
                      <a:pPr algn="l"/>
                      <a:endParaRPr lang="en-US" sz="1400" dirty="0"/>
                    </a:p>
                  </a:txBody>
                  <a:tcPr/>
                </a:tc>
                <a:tc>
                  <a:txBody>
                    <a:bodyPr/>
                    <a:lstStyle/>
                    <a:p>
                      <a:pPr algn="ctr"/>
                      <a:endParaRPr lang="en-US" sz="1400" dirty="0"/>
                    </a:p>
                  </a:txBody>
                  <a:tcPr/>
                </a:tc>
                <a:tc>
                  <a:txBody>
                    <a:bodyPr/>
                    <a:lstStyle/>
                    <a:p>
                      <a:pPr algn="l"/>
                      <a:endParaRPr lang="en-US" sz="1400" dirty="0"/>
                    </a:p>
                  </a:txBody>
                  <a:tcPr/>
                </a:tc>
                <a:tc>
                  <a:txBody>
                    <a:bodyPr/>
                    <a:lstStyle/>
                    <a:p>
                      <a:pPr algn="ctr"/>
                      <a:r>
                        <a:rPr lang="en-US" sz="1400" dirty="0" smtClean="0">
                          <a:solidFill>
                            <a:schemeClr val="tx1"/>
                          </a:solidFill>
                        </a:rPr>
                        <a:t>1000</a:t>
                      </a:r>
                      <a:endParaRPr lang="en-US" sz="1400" dirty="0">
                        <a:solidFill>
                          <a:schemeClr val="tx1"/>
                        </a:solidFill>
                      </a:endParaRPr>
                    </a:p>
                  </a:txBody>
                  <a:tcPr/>
                </a:tc>
              </a:tr>
              <a:tr h="315259">
                <a:tc>
                  <a:txBody>
                    <a:bodyPr/>
                    <a:lstStyle/>
                    <a:p>
                      <a:r>
                        <a:rPr lang="en-US" sz="1400" dirty="0" smtClean="0"/>
                        <a:t>Crew Provisions</a:t>
                      </a:r>
                      <a:endParaRPr lang="en-US" sz="1400" dirty="0"/>
                    </a:p>
                  </a:txBody>
                  <a:tcPr/>
                </a:tc>
                <a:tc>
                  <a:txBody>
                    <a:bodyPr/>
                    <a:lstStyle/>
                    <a:p>
                      <a:pPr algn="l"/>
                      <a:r>
                        <a:rPr lang="en-US" sz="1400" dirty="0" smtClean="0"/>
                        <a:t>EC Crew Provisions, OC Catalogue</a:t>
                      </a:r>
                      <a:endParaRPr lang="en-US" sz="1400" dirty="0"/>
                    </a:p>
                  </a:txBody>
                  <a:tcPr/>
                </a:tc>
                <a:tc>
                  <a:txBody>
                    <a:bodyPr/>
                    <a:lstStyle/>
                    <a:p>
                      <a:pPr algn="ctr"/>
                      <a:r>
                        <a:rPr lang="en-US" sz="1400" dirty="0" smtClean="0"/>
                        <a:t>1287</a:t>
                      </a:r>
                      <a:endParaRPr lang="en-US" sz="1400" dirty="0"/>
                    </a:p>
                  </a:txBody>
                  <a:tcPr/>
                </a:tc>
                <a:tc>
                  <a:txBody>
                    <a:bodyPr/>
                    <a:lstStyle/>
                    <a:p>
                      <a:pPr algn="l"/>
                      <a:r>
                        <a:rPr lang="en-US" sz="1400" dirty="0" smtClean="0"/>
                        <a:t>1.  Crew Provisions</a:t>
                      </a:r>
                    </a:p>
                    <a:p>
                      <a:pPr algn="l"/>
                      <a:r>
                        <a:rPr lang="en-US" sz="1400" dirty="0" smtClean="0"/>
                        <a:t>3</a:t>
                      </a:r>
                      <a:r>
                        <a:rPr lang="en-US" sz="1400" dirty="0" smtClean="0">
                          <a:solidFill>
                            <a:srgbClr val="000000"/>
                          </a:solidFill>
                        </a:rPr>
                        <a:t>.  Integrated Medical</a:t>
                      </a:r>
                      <a:r>
                        <a:rPr lang="en-US" sz="1400" baseline="0" dirty="0" smtClean="0">
                          <a:solidFill>
                            <a:srgbClr val="000000"/>
                          </a:solidFill>
                        </a:rPr>
                        <a:t> System</a:t>
                      </a:r>
                    </a:p>
                    <a:p>
                      <a:pPr marL="228600" indent="-228600" algn="l">
                        <a:buAutoNum type="arabicPeriod" startAt="4"/>
                      </a:pPr>
                      <a:r>
                        <a:rPr lang="en-US" sz="1400" baseline="0" dirty="0" smtClean="0">
                          <a:solidFill>
                            <a:srgbClr val="000000"/>
                          </a:solidFill>
                        </a:rPr>
                        <a:t>Water Transfer</a:t>
                      </a:r>
                    </a:p>
                    <a:p>
                      <a:pPr marL="285750" indent="-285750" algn="l">
                        <a:buFont typeface="Wingdings" charset="0"/>
                        <a:buChar char="à"/>
                      </a:pPr>
                      <a:r>
                        <a:rPr lang="en-US" sz="1400" baseline="0" dirty="0" smtClean="0">
                          <a:solidFill>
                            <a:srgbClr val="000000"/>
                          </a:solidFill>
                        </a:rPr>
                        <a:t>All Medical Supplies</a:t>
                      </a:r>
                    </a:p>
                    <a:p>
                      <a:pPr marL="0" indent="0" algn="l">
                        <a:buFont typeface="Wingdings" charset="0"/>
                        <a:buNone/>
                      </a:pPr>
                      <a:r>
                        <a:rPr lang="en-US" sz="1400" baseline="0" dirty="0" smtClean="0">
                          <a:solidFill>
                            <a:srgbClr val="000000"/>
                          </a:solidFill>
                          <a:sym typeface="Wingdings"/>
                        </a:rPr>
                        <a:t>  </a:t>
                      </a:r>
                      <a:r>
                        <a:rPr lang="en-US" sz="1400" baseline="0" dirty="0" smtClean="0">
                          <a:solidFill>
                            <a:srgbClr val="000000"/>
                          </a:solidFill>
                        </a:rPr>
                        <a:t>Crew Consumables</a:t>
                      </a:r>
                    </a:p>
                  </a:txBody>
                  <a:tcPr/>
                </a:tc>
                <a:tc>
                  <a:txBody>
                    <a:bodyPr/>
                    <a:lstStyle/>
                    <a:p>
                      <a:pPr algn="ctr"/>
                      <a:endParaRPr lang="en-US" sz="1400" dirty="0" smtClean="0">
                        <a:solidFill>
                          <a:schemeClr val="tx1"/>
                        </a:solidFill>
                      </a:endParaRPr>
                    </a:p>
                    <a:p>
                      <a:pPr algn="ctr"/>
                      <a:r>
                        <a:rPr lang="en-US" sz="1400" dirty="0" smtClean="0">
                          <a:solidFill>
                            <a:schemeClr val="tx1"/>
                          </a:solidFill>
                        </a:rPr>
                        <a:t>11000</a:t>
                      </a:r>
                      <a:endParaRPr lang="en-US" sz="1400" dirty="0">
                        <a:solidFill>
                          <a:schemeClr val="tx1"/>
                        </a:solidFill>
                      </a:endParaRPr>
                    </a:p>
                  </a:txBody>
                  <a:tcPr/>
                </a:tc>
              </a:tr>
              <a:tr h="315259">
                <a:tc>
                  <a:txBody>
                    <a:bodyPr/>
                    <a:lstStyle/>
                    <a:p>
                      <a:r>
                        <a:rPr lang="en-US" sz="1400" dirty="0" smtClean="0"/>
                        <a:t>Crew Operations</a:t>
                      </a:r>
                      <a:endParaRPr lang="en-US" sz="1400" dirty="0"/>
                    </a:p>
                  </a:txBody>
                  <a:tcPr/>
                </a:tc>
                <a:tc>
                  <a:txBody>
                    <a:bodyPr/>
                    <a:lstStyle/>
                    <a:p>
                      <a:pPr algn="l"/>
                      <a:r>
                        <a:rPr lang="en-US" sz="1400" dirty="0" smtClean="0"/>
                        <a:t>Portable Illumination</a:t>
                      </a:r>
                      <a:endParaRPr lang="en-US" sz="1400" dirty="0">
                        <a:solidFill>
                          <a:srgbClr val="FF0000"/>
                        </a:solidFill>
                      </a:endParaRPr>
                    </a:p>
                  </a:txBody>
                  <a:tcPr/>
                </a:tc>
                <a:tc>
                  <a:txBody>
                    <a:bodyPr/>
                    <a:lstStyle/>
                    <a:p>
                      <a:pPr algn="ctr"/>
                      <a:r>
                        <a:rPr lang="en-US" sz="1400" dirty="0" smtClean="0"/>
                        <a:t>683</a:t>
                      </a:r>
                      <a:endParaRPr lang="en-US" sz="1400" dirty="0"/>
                    </a:p>
                  </a:txBody>
                  <a:tcPr/>
                </a:tc>
                <a:tc>
                  <a:txBody>
                    <a:bodyPr/>
                    <a:lstStyle/>
                    <a:p>
                      <a:pPr marL="228600" indent="-228600" algn="l">
                        <a:buAutoNum type="arabicPeriod" startAt="2"/>
                      </a:pPr>
                      <a:r>
                        <a:rPr lang="en-US" sz="1400" dirty="0" smtClean="0"/>
                        <a:t>Crew Daily Operations</a:t>
                      </a:r>
                    </a:p>
                    <a:p>
                      <a:pPr marL="0" indent="0" algn="l">
                        <a:buNone/>
                      </a:pPr>
                      <a:r>
                        <a:rPr lang="en-US" sz="1400" dirty="0" smtClean="0">
                          <a:sym typeface="Wingdings"/>
                        </a:rPr>
                        <a:t>  </a:t>
                      </a:r>
                      <a:r>
                        <a:rPr lang="en-US" sz="1400" dirty="0" smtClean="0">
                          <a:solidFill>
                            <a:srgbClr val="FF0000"/>
                          </a:solidFill>
                          <a:sym typeface="Wingdings"/>
                        </a:rPr>
                        <a:t>Includes tools?</a:t>
                      </a:r>
                      <a:endParaRPr lang="en-US" sz="1400" dirty="0">
                        <a:solidFill>
                          <a:srgbClr val="FF0000"/>
                        </a:solidFill>
                      </a:endParaRPr>
                    </a:p>
                  </a:txBody>
                  <a:tcPr/>
                </a:tc>
                <a:tc>
                  <a:txBody>
                    <a:bodyPr/>
                    <a:lstStyle/>
                    <a:p>
                      <a:pPr algn="ctr"/>
                      <a:r>
                        <a:rPr lang="en-US" sz="1400" dirty="0" smtClean="0">
                          <a:solidFill>
                            <a:schemeClr val="tx1"/>
                          </a:solidFill>
                        </a:rPr>
                        <a:t>2000</a:t>
                      </a:r>
                      <a:endParaRPr lang="en-US" sz="1400" dirty="0">
                        <a:solidFill>
                          <a:schemeClr val="tx1"/>
                        </a:solidFill>
                      </a:endParaRPr>
                    </a:p>
                  </a:txBody>
                  <a:tcPr/>
                </a:tc>
              </a:tr>
              <a:tr h="315259">
                <a:tc>
                  <a:txBody>
                    <a:bodyPr/>
                    <a:lstStyle/>
                    <a:p>
                      <a:r>
                        <a:rPr lang="en-US" sz="1400" dirty="0" smtClean="0"/>
                        <a:t>Maintenance &amp; Upkeep</a:t>
                      </a:r>
                      <a:endParaRPr lang="en-US" sz="1400" dirty="0"/>
                    </a:p>
                  </a:txBody>
                  <a:tcPr/>
                </a:tc>
                <a:tc>
                  <a:txBody>
                    <a:bodyPr/>
                    <a:lstStyle/>
                    <a:p>
                      <a:pPr algn="l"/>
                      <a:r>
                        <a:rPr lang="en-US" sz="1400" dirty="0" smtClean="0"/>
                        <a:t>Housekeeping</a:t>
                      </a:r>
                      <a:endParaRPr lang="en-US" sz="1400" dirty="0">
                        <a:solidFill>
                          <a:srgbClr val="FF0000"/>
                        </a:solidFill>
                      </a:endParaRPr>
                    </a:p>
                  </a:txBody>
                  <a:tcPr/>
                </a:tc>
                <a:tc>
                  <a:txBody>
                    <a:bodyPr/>
                    <a:lstStyle/>
                    <a:p>
                      <a:pPr algn="ctr"/>
                      <a:r>
                        <a:rPr lang="en-US" sz="1400" dirty="0" smtClean="0"/>
                        <a:t>45</a:t>
                      </a:r>
                      <a:endParaRPr lang="en-US" sz="1400" dirty="0"/>
                    </a:p>
                  </a:txBody>
                  <a:tcPr/>
                </a:tc>
                <a:tc>
                  <a:txBody>
                    <a:bodyPr/>
                    <a:lstStyle/>
                    <a:p>
                      <a:pPr algn="l"/>
                      <a:r>
                        <a:rPr lang="en-US" sz="1400" dirty="0" smtClean="0"/>
                        <a:t>5.  Station Systems Support </a:t>
                      </a:r>
                    </a:p>
                  </a:txBody>
                  <a:tcPr/>
                </a:tc>
                <a:tc>
                  <a:txBody>
                    <a:bodyPr/>
                    <a:lstStyle/>
                    <a:p>
                      <a:pPr algn="ctr"/>
                      <a:r>
                        <a:rPr lang="en-US" sz="1400" dirty="0" smtClean="0">
                          <a:solidFill>
                            <a:schemeClr val="tx1"/>
                          </a:solidFill>
                        </a:rPr>
                        <a:t>1000</a:t>
                      </a:r>
                      <a:endParaRPr lang="en-US" sz="1400" dirty="0">
                        <a:solidFill>
                          <a:schemeClr val="tx1"/>
                        </a:solidFill>
                      </a:endParaRPr>
                    </a:p>
                  </a:txBody>
                  <a:tcPr/>
                </a:tc>
              </a:tr>
              <a:tr h="315259">
                <a:tc>
                  <a:txBody>
                    <a:bodyPr/>
                    <a:lstStyle/>
                    <a:p>
                      <a:r>
                        <a:rPr lang="en-US" sz="1400" dirty="0" smtClean="0"/>
                        <a:t>Stowage &amp; Restraint</a:t>
                      </a:r>
                      <a:endParaRPr lang="en-US" sz="1400" dirty="0"/>
                    </a:p>
                  </a:txBody>
                  <a:tcPr/>
                </a:tc>
                <a:tc>
                  <a:txBody>
                    <a:bodyPr/>
                    <a:lstStyle/>
                    <a:p>
                      <a:pPr algn="l"/>
                      <a:r>
                        <a:rPr lang="en-US" sz="1400" dirty="0" smtClean="0"/>
                        <a:t>PERS, Stowage &amp; Racks, R&amp;MA</a:t>
                      </a:r>
                      <a:endParaRPr lang="en-US" sz="1400" dirty="0"/>
                    </a:p>
                  </a:txBody>
                  <a:tcPr/>
                </a:tc>
                <a:tc>
                  <a:txBody>
                    <a:bodyPr/>
                    <a:lstStyle/>
                    <a:p>
                      <a:pPr algn="ctr"/>
                      <a:r>
                        <a:rPr lang="en-US" sz="1400" dirty="0" smtClean="0"/>
                        <a:t>194</a:t>
                      </a:r>
                      <a:endParaRPr lang="en-US" sz="1400" dirty="0"/>
                    </a:p>
                  </a:txBody>
                  <a:tcPr/>
                </a:tc>
                <a:tc>
                  <a:txBody>
                    <a:bodyPr/>
                    <a:lstStyle/>
                    <a:p>
                      <a:pPr algn="l"/>
                      <a:endParaRPr lang="en-US" sz="1400" dirty="0"/>
                    </a:p>
                  </a:txBody>
                  <a:tcPr/>
                </a:tc>
                <a:tc>
                  <a:txBody>
                    <a:bodyPr/>
                    <a:lstStyle/>
                    <a:p>
                      <a:pPr algn="ctr"/>
                      <a:r>
                        <a:rPr lang="en-US" sz="1400" dirty="0" smtClean="0">
                          <a:solidFill>
                            <a:schemeClr val="tx1"/>
                          </a:solidFill>
                        </a:rPr>
                        <a:t>1000</a:t>
                      </a:r>
                      <a:endParaRPr lang="en-US" sz="1400" dirty="0">
                        <a:solidFill>
                          <a:schemeClr val="tx1"/>
                        </a:solidFill>
                      </a:endParaRPr>
                    </a:p>
                  </a:txBody>
                  <a:tcPr/>
                </a:tc>
              </a:tr>
              <a:tr h="315259">
                <a:tc>
                  <a:txBody>
                    <a:bodyPr/>
                    <a:lstStyle/>
                    <a:p>
                      <a:r>
                        <a:rPr lang="en-US" sz="1400" strike="noStrike" dirty="0" smtClean="0"/>
                        <a:t>EVA</a:t>
                      </a:r>
                      <a:r>
                        <a:rPr lang="en-US" sz="1400" strike="noStrike" baseline="0" dirty="0" smtClean="0"/>
                        <a:t> Activities; R</a:t>
                      </a:r>
                      <a:r>
                        <a:rPr lang="en-US" sz="1400" strike="noStrike" dirty="0" smtClean="0"/>
                        <a:t>esearch </a:t>
                      </a:r>
                      <a:r>
                        <a:rPr lang="en-US" sz="1400" dirty="0" smtClean="0"/>
                        <a:t>activities support</a:t>
                      </a:r>
                      <a:endParaRPr lang="en-US" sz="1400" dirty="0"/>
                    </a:p>
                  </a:txBody>
                  <a:tcPr/>
                </a:tc>
                <a:tc>
                  <a:txBody>
                    <a:bodyPr/>
                    <a:lstStyle/>
                    <a:p>
                      <a:pPr algn="l"/>
                      <a:endParaRPr lang="en-US" sz="1400" dirty="0"/>
                    </a:p>
                  </a:txBody>
                  <a:tcPr/>
                </a:tc>
                <a:tc>
                  <a:txBody>
                    <a:bodyPr/>
                    <a:lstStyle/>
                    <a:p>
                      <a:pPr algn="ctr"/>
                      <a:endParaRPr lang="en-US" sz="1400" dirty="0"/>
                    </a:p>
                  </a:txBody>
                  <a:tcPr/>
                </a:tc>
                <a:tc>
                  <a:txBody>
                    <a:bodyPr/>
                    <a:lstStyle/>
                    <a:p>
                      <a:pPr algn="l"/>
                      <a:r>
                        <a:rPr lang="en-US" sz="1400" dirty="0" smtClean="0">
                          <a:solidFill>
                            <a:srgbClr val="000000"/>
                          </a:solidFill>
                        </a:rPr>
                        <a:t>6.  EVA</a:t>
                      </a:r>
                    </a:p>
                    <a:p>
                      <a:pPr algn="l"/>
                      <a:r>
                        <a:rPr lang="en-US" sz="1400" dirty="0" smtClean="0">
                          <a:solidFill>
                            <a:srgbClr val="000000"/>
                          </a:solidFill>
                        </a:rPr>
                        <a:t>7.  Users/Payloads</a:t>
                      </a:r>
                    </a:p>
                    <a:p>
                      <a:pPr algn="l"/>
                      <a:r>
                        <a:rPr lang="en-US" sz="1400" dirty="0" smtClean="0">
                          <a:solidFill>
                            <a:srgbClr val="000000"/>
                          </a:solidFill>
                        </a:rPr>
                        <a:t>9.  SDTO; RFID Sensors</a:t>
                      </a:r>
                      <a:endParaRPr lang="en-US" sz="1400" dirty="0">
                        <a:solidFill>
                          <a:srgbClr val="000000"/>
                        </a:solidFill>
                      </a:endParaRPr>
                    </a:p>
                  </a:txBody>
                  <a:tcPr/>
                </a:tc>
                <a:tc>
                  <a:txBody>
                    <a:bodyPr/>
                    <a:lstStyle/>
                    <a:p>
                      <a:pPr algn="ctr"/>
                      <a:r>
                        <a:rPr lang="en-US" sz="1400" dirty="0" smtClean="0">
                          <a:solidFill>
                            <a:schemeClr val="tx1"/>
                          </a:solidFill>
                        </a:rPr>
                        <a:t>7000</a:t>
                      </a:r>
                      <a:endParaRPr lang="en-US" sz="1400" dirty="0">
                        <a:solidFill>
                          <a:schemeClr val="tx1"/>
                        </a:solidFill>
                      </a:endParaRPr>
                    </a:p>
                  </a:txBody>
                  <a:tcPr/>
                </a:tc>
              </a:tr>
              <a:tr h="315259">
                <a:tc>
                  <a:txBody>
                    <a:bodyPr/>
                    <a:lstStyle/>
                    <a:p>
                      <a:r>
                        <a:rPr lang="en-US" sz="1400" dirty="0" smtClean="0"/>
                        <a:t>Waste &amp; Disposal</a:t>
                      </a:r>
                      <a:endParaRPr lang="en-US"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400" dirty="0" smtClean="0"/>
                    </a:p>
                  </a:txBody>
                  <a:tcPr/>
                </a:tc>
                <a:tc>
                  <a:txBody>
                    <a:bodyPr/>
                    <a:lstStyle/>
                    <a:p>
                      <a:pPr algn="ctr"/>
                      <a:endParaRPr lang="en-US" sz="1400" dirty="0"/>
                    </a:p>
                  </a:txBody>
                  <a:tcPr/>
                </a:tc>
                <a:tc>
                  <a:txBody>
                    <a:bodyPr/>
                    <a:lstStyle/>
                    <a:p>
                      <a:pPr algn="l"/>
                      <a:r>
                        <a:rPr lang="en-US" sz="1400" dirty="0" smtClean="0"/>
                        <a:t>8.  </a:t>
                      </a:r>
                      <a:r>
                        <a:rPr lang="en-US" sz="1400" dirty="0" smtClean="0">
                          <a:solidFill>
                            <a:srgbClr val="000000"/>
                          </a:solidFill>
                        </a:rPr>
                        <a:t>Waste Management</a:t>
                      </a:r>
                      <a:endParaRPr lang="en-US" sz="1400" dirty="0">
                        <a:solidFill>
                          <a:srgbClr val="000000"/>
                        </a:solidFill>
                      </a:endParaRPr>
                    </a:p>
                  </a:txBody>
                  <a:tcPr/>
                </a:tc>
                <a:tc>
                  <a:txBody>
                    <a:bodyPr/>
                    <a:lstStyle/>
                    <a:p>
                      <a:pPr algn="ctr"/>
                      <a:r>
                        <a:rPr lang="en-US" sz="1400" dirty="0" smtClean="0">
                          <a:solidFill>
                            <a:schemeClr val="tx1"/>
                          </a:solidFill>
                        </a:rPr>
                        <a:t>1000</a:t>
                      </a:r>
                      <a:endParaRPr lang="en-US" sz="1400" dirty="0">
                        <a:solidFill>
                          <a:schemeClr val="tx1"/>
                        </a:solidFill>
                      </a:endParaRPr>
                    </a:p>
                  </a:txBody>
                  <a:tcPr/>
                </a:tc>
              </a:tr>
              <a:tr h="315259">
                <a:tc>
                  <a:txBody>
                    <a:bodyPr/>
                    <a:lstStyle/>
                    <a:p>
                      <a:r>
                        <a:rPr lang="en-US" sz="1400" dirty="0" smtClean="0"/>
                        <a:t>Habitation &amp; Infrastructure</a:t>
                      </a:r>
                      <a:endParaRPr lang="en-US" sz="1400" dirty="0"/>
                    </a:p>
                  </a:txBody>
                  <a:tcPr/>
                </a:tc>
                <a:tc>
                  <a:txBody>
                    <a:bodyPr/>
                    <a:lstStyle/>
                    <a:p>
                      <a:pPr algn="l"/>
                      <a:r>
                        <a:rPr lang="en-US" sz="1400" dirty="0" smtClean="0"/>
                        <a:t>ECLSS, Habitability, Exercise</a:t>
                      </a:r>
                      <a:endParaRPr lang="en-US" sz="14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t>756</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smtClean="0"/>
                        <a:t>5.  Station Systems Support</a:t>
                      </a:r>
                      <a:r>
                        <a:rPr lang="en-US" sz="1400" baseline="0" dirty="0" smtClean="0"/>
                        <a:t> (ECLSS)</a:t>
                      </a:r>
                      <a:endParaRPr lang="en-US" sz="140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4000</a:t>
                      </a:r>
                    </a:p>
                  </a:txBody>
                  <a:tcPr/>
                </a:tc>
              </a:tr>
              <a:tr h="315259">
                <a:tc>
                  <a:txBody>
                    <a:bodyPr/>
                    <a:lstStyle/>
                    <a:p>
                      <a:r>
                        <a:rPr lang="en-US" sz="1400" dirty="0" smtClean="0"/>
                        <a:t>Transportation &amp; Carriers</a:t>
                      </a:r>
                      <a:endParaRPr lang="en-US" sz="1400" dirty="0"/>
                    </a:p>
                  </a:txBody>
                  <a:tcPr/>
                </a:tc>
                <a:tc>
                  <a:txBody>
                    <a:bodyPr/>
                    <a:lstStyle/>
                    <a:p>
                      <a:pPr algn="l"/>
                      <a:endParaRPr lang="en-US" sz="1400" dirty="0"/>
                    </a:p>
                  </a:txBody>
                  <a:tcPr/>
                </a:tc>
                <a:tc>
                  <a:txBody>
                    <a:bodyPr/>
                    <a:lstStyle/>
                    <a:p>
                      <a:pPr marL="342900" indent="-342900" algn="ctr">
                        <a:buAutoNum type="arabicPeriod" startAt="10"/>
                      </a:pPr>
                      <a:endParaRPr lang="en-US" sz="1400" dirty="0"/>
                    </a:p>
                  </a:txBody>
                  <a:tcPr/>
                </a:tc>
                <a:tc>
                  <a:txBody>
                    <a:bodyPr/>
                    <a:lstStyle/>
                    <a:p>
                      <a:pPr marL="342900" indent="-342900" algn="l">
                        <a:buAutoNum type="arabicPeriod" startAt="10"/>
                      </a:pPr>
                      <a:r>
                        <a:rPr lang="en-US" sz="1400" dirty="0" smtClean="0">
                          <a:solidFill>
                            <a:srgbClr val="000000"/>
                          </a:solidFill>
                        </a:rPr>
                        <a:t>Ingress/Docking Equipment</a:t>
                      </a:r>
                    </a:p>
                    <a:p>
                      <a:pPr marL="342900" indent="-342900" algn="l">
                        <a:buAutoNum type="arabicPeriod" startAt="10"/>
                      </a:pPr>
                      <a:r>
                        <a:rPr lang="en-US" sz="1400" dirty="0" smtClean="0">
                          <a:solidFill>
                            <a:srgbClr val="000000"/>
                          </a:solidFill>
                        </a:rPr>
                        <a:t>Visiting Vehicles/Carriers</a:t>
                      </a:r>
                    </a:p>
                    <a:p>
                      <a:pPr marL="342900" indent="-342900" algn="l">
                        <a:buAutoNum type="arabicPeriod" startAt="10"/>
                      </a:pPr>
                      <a:r>
                        <a:rPr lang="en-US" sz="1400" dirty="0" smtClean="0">
                          <a:solidFill>
                            <a:srgbClr val="000000"/>
                          </a:solidFill>
                        </a:rPr>
                        <a:t>Assembly Hardware</a:t>
                      </a:r>
                      <a:endParaRPr lang="en-US" sz="1400" dirty="0">
                        <a:solidFill>
                          <a:srgbClr val="000000"/>
                        </a:solidFill>
                      </a:endParaRPr>
                    </a:p>
                  </a:txBody>
                  <a:tcPr/>
                </a:tc>
                <a:tc>
                  <a:txBody>
                    <a:bodyPr/>
                    <a:lstStyle/>
                    <a:p>
                      <a:pPr marL="0" indent="0" algn="ctr">
                        <a:buNone/>
                      </a:pPr>
                      <a:r>
                        <a:rPr lang="en-US" sz="1400" strike="sngStrike" dirty="0" smtClean="0">
                          <a:solidFill>
                            <a:schemeClr val="tx1"/>
                          </a:solidFill>
                        </a:rPr>
                        <a:t>7000</a:t>
                      </a:r>
                    </a:p>
                    <a:p>
                      <a:pPr marL="0" indent="0" algn="ctr">
                        <a:buNone/>
                      </a:pPr>
                      <a:r>
                        <a:rPr lang="en-US" sz="1400" dirty="0" smtClean="0">
                          <a:solidFill>
                            <a:schemeClr val="tx1"/>
                          </a:solidFill>
                        </a:rPr>
                        <a:t>1000</a:t>
                      </a:r>
                      <a:endParaRPr lang="en-US" sz="1400" dirty="0">
                        <a:solidFill>
                          <a:schemeClr val="tx1"/>
                        </a:solidFill>
                      </a:endParaRPr>
                    </a:p>
                  </a:txBody>
                  <a:tcPr/>
                </a:tc>
              </a:tr>
              <a:tr h="315259">
                <a:tc>
                  <a:txBody>
                    <a:bodyPr/>
                    <a:lstStyle/>
                    <a:p>
                      <a:r>
                        <a:rPr lang="en-US" sz="1400" dirty="0" smtClean="0"/>
                        <a:t>Miscellaneous</a:t>
                      </a:r>
                      <a:endParaRPr lang="en-US" sz="1400" dirty="0"/>
                    </a:p>
                  </a:txBody>
                  <a:tcPr/>
                </a:tc>
                <a:tc>
                  <a:txBody>
                    <a:bodyPr/>
                    <a:lstStyle/>
                    <a:p>
                      <a:pPr algn="l"/>
                      <a:r>
                        <a:rPr lang="en-US" sz="1400" dirty="0" smtClean="0"/>
                        <a:t>Shuttle H/W, Non-FCS, 3</a:t>
                      </a:r>
                      <a:r>
                        <a:rPr lang="en-US" sz="1400" baseline="30000" dirty="0" smtClean="0"/>
                        <a:t>rd</a:t>
                      </a:r>
                      <a:r>
                        <a:rPr lang="en-US" sz="1400" dirty="0" smtClean="0"/>
                        <a:t> Party</a:t>
                      </a:r>
                      <a:endParaRPr lang="en-US" sz="1400" dirty="0"/>
                    </a:p>
                  </a:txBody>
                  <a:tcPr/>
                </a:tc>
                <a:tc>
                  <a:txBody>
                    <a:bodyPr/>
                    <a:lstStyle/>
                    <a:p>
                      <a:pPr algn="ctr"/>
                      <a:r>
                        <a:rPr lang="en-US" sz="1400" dirty="0" smtClean="0"/>
                        <a:t>403</a:t>
                      </a:r>
                      <a:endParaRPr lang="en-US" sz="1400" dirty="0"/>
                    </a:p>
                  </a:txBody>
                  <a:tcPr/>
                </a:tc>
                <a:tc>
                  <a:txBody>
                    <a:bodyPr/>
                    <a:lstStyle/>
                    <a:p>
                      <a:pPr algn="l"/>
                      <a:endParaRPr lang="en-US" sz="1400" dirty="0">
                        <a:solidFill>
                          <a:srgbClr val="FF0000"/>
                        </a:solidFill>
                      </a:endParaRPr>
                    </a:p>
                  </a:txBody>
                  <a:tcPr/>
                </a:tc>
                <a:tc>
                  <a:txBody>
                    <a:bodyPr/>
                    <a:lstStyle/>
                    <a:p>
                      <a:pPr algn="ctr"/>
                      <a:r>
                        <a:rPr lang="en-US" sz="1400" dirty="0" smtClean="0">
                          <a:solidFill>
                            <a:schemeClr val="tx1"/>
                          </a:solidFill>
                        </a:rPr>
                        <a:t>3768</a:t>
                      </a:r>
                    </a:p>
                  </a:txBody>
                  <a:tcPr/>
                </a:tc>
              </a:tr>
            </a:tbl>
          </a:graphicData>
        </a:graphic>
      </p:graphicFrame>
      <p:sp>
        <p:nvSpPr>
          <p:cNvPr id="5" name="Rectangle 4"/>
          <p:cNvSpPr/>
          <p:nvPr/>
        </p:nvSpPr>
        <p:spPr>
          <a:xfrm>
            <a:off x="524935" y="2954867"/>
            <a:ext cx="8271933" cy="618066"/>
          </a:xfrm>
          <a:prstGeom prst="rect">
            <a:avLst/>
          </a:prstGeom>
          <a:solidFill>
            <a:srgbClr val="FFFF00"/>
          </a:solidFill>
          <a:ln>
            <a:solidFill>
              <a:srgbClr val="000000"/>
            </a:solidFill>
          </a:ln>
          <a:scene3d>
            <a:camera prst="orthographicFront">
              <a:rot lat="0" lon="0" rev="2700000"/>
            </a:camera>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smtClean="0">
                <a:solidFill>
                  <a:srgbClr val="FF0000"/>
                </a:solidFill>
              </a:rPr>
              <a:t>KKG-updated; need WWG review</a:t>
            </a:r>
            <a:endParaRPr lang="en-US" sz="3200" b="1" dirty="0">
              <a:solidFill>
                <a:srgbClr val="FF0000"/>
              </a:solidFill>
            </a:endParaRPr>
          </a:p>
        </p:txBody>
      </p:sp>
    </p:spTree>
    <p:extLst>
      <p:ext uri="{BB962C8B-B14F-4D97-AF65-F5344CB8AC3E}">
        <p14:creationId xmlns:p14="http://schemas.microsoft.com/office/powerpoint/2010/main" val="6873205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0038"/>
            <a:ext cx="8229600" cy="1143000"/>
          </a:xfrm>
        </p:spPr>
        <p:txBody>
          <a:bodyPr/>
          <a:lstStyle/>
          <a:p>
            <a:r>
              <a:rPr lang="en-US" b="1" dirty="0" smtClean="0"/>
              <a:t>HDR WLAN Activities</a:t>
            </a:r>
            <a:endParaRPr lang="en-US" b="1" dirty="0"/>
          </a:p>
        </p:txBody>
      </p:sp>
      <p:sp>
        <p:nvSpPr>
          <p:cNvPr id="3" name="Title 1"/>
          <p:cNvSpPr txBox="1">
            <a:spLocks/>
          </p:cNvSpPr>
          <p:nvPr/>
        </p:nvSpPr>
        <p:spPr>
          <a:xfrm>
            <a:off x="2644602" y="1383768"/>
            <a:ext cx="3817470" cy="169411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t"/>
            <a:r>
              <a:rPr lang="en-US" sz="3200" b="1" dirty="0" smtClean="0">
                <a:solidFill>
                  <a:schemeClr val="bg1">
                    <a:lumMod val="50000"/>
                  </a:schemeClr>
                </a:solidFill>
              </a:rPr>
              <a:t>HDR WLAN#1 </a:t>
            </a:r>
          </a:p>
          <a:p>
            <a:pPr fontAlgn="t"/>
            <a:r>
              <a:rPr lang="en-US" sz="3200" b="1" dirty="0" smtClean="0">
                <a:solidFill>
                  <a:schemeClr val="bg1">
                    <a:lumMod val="50000"/>
                  </a:schemeClr>
                </a:solidFill>
              </a:rPr>
              <a:t>and </a:t>
            </a:r>
          </a:p>
          <a:p>
            <a:pPr fontAlgn="t"/>
            <a:r>
              <a:rPr lang="en-US" sz="3200" b="1" dirty="0" smtClean="0">
                <a:solidFill>
                  <a:schemeClr val="bg1">
                    <a:lumMod val="50000"/>
                  </a:schemeClr>
                </a:solidFill>
              </a:rPr>
              <a:t>HDR WLAN#2</a:t>
            </a:r>
            <a:endParaRPr lang="en-US" sz="3200" b="1" dirty="0">
              <a:solidFill>
                <a:schemeClr val="bg1">
                  <a:lumMod val="50000"/>
                </a:schemeClr>
              </a:solidFill>
            </a:endParaRPr>
          </a:p>
          <a:p>
            <a:pPr fontAlgn="t"/>
            <a:endParaRPr lang="en-US" sz="3200" dirty="0" smtClean="0">
              <a:solidFill>
                <a:schemeClr val="bg1">
                  <a:lumMod val="50000"/>
                </a:schemeClr>
              </a:solidFill>
            </a:endParaRPr>
          </a:p>
        </p:txBody>
      </p:sp>
    </p:spTree>
    <p:extLst>
      <p:ext uri="{BB962C8B-B14F-4D97-AF65-F5344CB8AC3E}">
        <p14:creationId xmlns:p14="http://schemas.microsoft.com/office/powerpoint/2010/main" val="391270673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Rectangle 140"/>
          <p:cNvSpPr/>
          <p:nvPr/>
        </p:nvSpPr>
        <p:spPr>
          <a:xfrm>
            <a:off x="448057" y="2777067"/>
            <a:ext cx="8252217" cy="3082575"/>
          </a:xfrm>
          <a:prstGeom prst="rect">
            <a:avLst/>
          </a:prstGeom>
          <a:solidFill>
            <a:srgbClr val="3366FF">
              <a:alpha val="18000"/>
            </a:srgbClr>
          </a:solidFill>
          <a:ln>
            <a:solidFill>
              <a:srgbClr val="008000">
                <a:alpha val="33000"/>
              </a:srgb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90" name="Rectangle 89"/>
          <p:cNvSpPr/>
          <p:nvPr/>
        </p:nvSpPr>
        <p:spPr>
          <a:xfrm>
            <a:off x="449809" y="1182326"/>
            <a:ext cx="8252341" cy="917403"/>
          </a:xfrm>
          <a:prstGeom prst="rect">
            <a:avLst/>
          </a:prstGeom>
          <a:solidFill>
            <a:srgbClr val="3366FF">
              <a:alpha val="18000"/>
            </a:srgbClr>
          </a:solidFill>
          <a:ln>
            <a:solidFill>
              <a:srgbClr val="008000">
                <a:alpha val="33000"/>
              </a:srgb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en-US" dirty="0"/>
          </a:p>
        </p:txBody>
      </p:sp>
      <p:cxnSp>
        <p:nvCxnSpPr>
          <p:cNvPr id="206" name="Straight Connector 205"/>
          <p:cNvCxnSpPr/>
          <p:nvPr/>
        </p:nvCxnSpPr>
        <p:spPr>
          <a:xfrm flipV="1">
            <a:off x="435722" y="5836921"/>
            <a:ext cx="8271864" cy="31844"/>
          </a:xfrm>
          <a:prstGeom prst="line">
            <a:avLst/>
          </a:prstGeom>
          <a:ln w="57150" cmpd="sng">
            <a:solidFill>
              <a:srgbClr val="000090"/>
            </a:solidFill>
          </a:ln>
        </p:spPr>
        <p:style>
          <a:lnRef idx="2">
            <a:schemeClr val="accent1"/>
          </a:lnRef>
          <a:fillRef idx="0">
            <a:schemeClr val="accent1"/>
          </a:fillRef>
          <a:effectRef idx="1">
            <a:schemeClr val="accent1"/>
          </a:effectRef>
          <a:fontRef idx="minor">
            <a:schemeClr val="tx1"/>
          </a:fontRef>
        </p:style>
      </p:cxnSp>
      <p:sp>
        <p:nvSpPr>
          <p:cNvPr id="54" name="Rectangle 53"/>
          <p:cNvSpPr/>
          <p:nvPr/>
        </p:nvSpPr>
        <p:spPr>
          <a:xfrm>
            <a:off x="3604892" y="824816"/>
            <a:ext cx="527480"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Dec</a:t>
            </a:r>
          </a:p>
          <a:p>
            <a:pPr algn="ctr" fontAlgn="auto">
              <a:spcBef>
                <a:spcPts val="0"/>
              </a:spcBef>
              <a:spcAft>
                <a:spcPts val="0"/>
              </a:spcAft>
              <a:defRPr/>
            </a:pPr>
            <a:r>
              <a:rPr lang="en-US" sz="1200" b="1" dirty="0" smtClean="0"/>
              <a:t>2015</a:t>
            </a:r>
            <a:endParaRPr kumimoji="0" lang="en-US" sz="1200" b="1" dirty="0"/>
          </a:p>
        </p:txBody>
      </p:sp>
      <p:sp>
        <p:nvSpPr>
          <p:cNvPr id="55" name="Rectangle 54"/>
          <p:cNvSpPr/>
          <p:nvPr/>
        </p:nvSpPr>
        <p:spPr>
          <a:xfrm>
            <a:off x="4132372" y="824816"/>
            <a:ext cx="541233"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Jan</a:t>
            </a:r>
          </a:p>
          <a:p>
            <a:pPr algn="ctr" fontAlgn="auto">
              <a:spcBef>
                <a:spcPts val="0"/>
              </a:spcBef>
              <a:spcAft>
                <a:spcPts val="0"/>
              </a:spcAft>
              <a:defRPr/>
            </a:pPr>
            <a:r>
              <a:rPr lang="en-US" sz="1200" b="1" dirty="0" smtClean="0"/>
              <a:t>2016</a:t>
            </a:r>
            <a:endParaRPr kumimoji="0" lang="en-US" sz="1200" b="1" dirty="0"/>
          </a:p>
        </p:txBody>
      </p:sp>
      <p:sp>
        <p:nvSpPr>
          <p:cNvPr id="56" name="Rectangle 55"/>
          <p:cNvSpPr/>
          <p:nvPr/>
        </p:nvSpPr>
        <p:spPr>
          <a:xfrm>
            <a:off x="4678660" y="824816"/>
            <a:ext cx="512582"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Feb</a:t>
            </a:r>
          </a:p>
          <a:p>
            <a:pPr algn="ctr" fontAlgn="auto">
              <a:spcBef>
                <a:spcPts val="0"/>
              </a:spcBef>
              <a:spcAft>
                <a:spcPts val="0"/>
              </a:spcAft>
              <a:defRPr/>
            </a:pPr>
            <a:r>
              <a:rPr lang="en-US" sz="1200" b="1" dirty="0" smtClean="0"/>
              <a:t>2016</a:t>
            </a:r>
            <a:endParaRPr kumimoji="0" lang="en-US" sz="1200" b="1" dirty="0"/>
          </a:p>
        </p:txBody>
      </p:sp>
      <p:sp>
        <p:nvSpPr>
          <p:cNvPr id="57" name="Rectangle 56"/>
          <p:cNvSpPr/>
          <p:nvPr/>
        </p:nvSpPr>
        <p:spPr>
          <a:xfrm>
            <a:off x="5184154" y="824816"/>
            <a:ext cx="502746"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Mar</a:t>
            </a:r>
          </a:p>
          <a:p>
            <a:pPr algn="ctr" fontAlgn="auto">
              <a:spcBef>
                <a:spcPts val="0"/>
              </a:spcBef>
              <a:spcAft>
                <a:spcPts val="0"/>
              </a:spcAft>
              <a:defRPr/>
            </a:pPr>
            <a:r>
              <a:rPr lang="en-US" sz="1200" b="1" dirty="0" smtClean="0"/>
              <a:t>2016</a:t>
            </a:r>
            <a:endParaRPr kumimoji="0" lang="en-US" sz="1200" b="1" dirty="0"/>
          </a:p>
        </p:txBody>
      </p:sp>
      <p:sp>
        <p:nvSpPr>
          <p:cNvPr id="58" name="Rectangle 57"/>
          <p:cNvSpPr/>
          <p:nvPr/>
        </p:nvSpPr>
        <p:spPr>
          <a:xfrm>
            <a:off x="5688433" y="824816"/>
            <a:ext cx="472932"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Apr</a:t>
            </a:r>
          </a:p>
          <a:p>
            <a:pPr algn="ctr" fontAlgn="auto">
              <a:spcBef>
                <a:spcPts val="0"/>
              </a:spcBef>
              <a:spcAft>
                <a:spcPts val="0"/>
              </a:spcAft>
              <a:defRPr/>
            </a:pPr>
            <a:r>
              <a:rPr lang="en-US" sz="1200" b="1" dirty="0" smtClean="0"/>
              <a:t>2016</a:t>
            </a:r>
            <a:endParaRPr kumimoji="0" lang="en-US" sz="1200" b="1" dirty="0"/>
          </a:p>
        </p:txBody>
      </p:sp>
      <p:sp>
        <p:nvSpPr>
          <p:cNvPr id="59" name="Rectangle 58"/>
          <p:cNvSpPr/>
          <p:nvPr/>
        </p:nvSpPr>
        <p:spPr>
          <a:xfrm>
            <a:off x="6161365" y="824816"/>
            <a:ext cx="516491"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May</a:t>
            </a:r>
          </a:p>
          <a:p>
            <a:pPr algn="ctr" fontAlgn="auto">
              <a:spcBef>
                <a:spcPts val="0"/>
              </a:spcBef>
              <a:spcAft>
                <a:spcPts val="0"/>
              </a:spcAft>
              <a:defRPr/>
            </a:pPr>
            <a:r>
              <a:rPr lang="en-US" sz="1200" b="1" dirty="0" smtClean="0"/>
              <a:t>2016</a:t>
            </a:r>
            <a:endParaRPr kumimoji="0" lang="en-US" sz="1200" b="1" dirty="0"/>
          </a:p>
        </p:txBody>
      </p:sp>
      <p:sp>
        <p:nvSpPr>
          <p:cNvPr id="60" name="Rectangle 59"/>
          <p:cNvSpPr/>
          <p:nvPr/>
        </p:nvSpPr>
        <p:spPr>
          <a:xfrm>
            <a:off x="6683498" y="824816"/>
            <a:ext cx="510120"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Jun</a:t>
            </a:r>
          </a:p>
          <a:p>
            <a:pPr algn="ctr" fontAlgn="auto">
              <a:spcBef>
                <a:spcPts val="0"/>
              </a:spcBef>
              <a:spcAft>
                <a:spcPts val="0"/>
              </a:spcAft>
              <a:defRPr/>
            </a:pPr>
            <a:r>
              <a:rPr lang="en-US" sz="1200" b="1" dirty="0" smtClean="0"/>
              <a:t>2016</a:t>
            </a:r>
            <a:endParaRPr kumimoji="0" lang="en-US" sz="1200" b="1" dirty="0"/>
          </a:p>
        </p:txBody>
      </p:sp>
      <p:sp>
        <p:nvSpPr>
          <p:cNvPr id="61" name="Rectangle 60"/>
          <p:cNvSpPr/>
          <p:nvPr/>
        </p:nvSpPr>
        <p:spPr>
          <a:xfrm>
            <a:off x="7193618" y="824816"/>
            <a:ext cx="501592"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Jul</a:t>
            </a:r>
          </a:p>
          <a:p>
            <a:pPr algn="ctr" fontAlgn="auto">
              <a:spcBef>
                <a:spcPts val="0"/>
              </a:spcBef>
              <a:spcAft>
                <a:spcPts val="0"/>
              </a:spcAft>
              <a:defRPr/>
            </a:pPr>
            <a:r>
              <a:rPr lang="en-US" sz="1200" b="1" dirty="0" smtClean="0"/>
              <a:t>2016</a:t>
            </a:r>
            <a:endParaRPr kumimoji="0" lang="en-US" sz="1200" b="1" dirty="0"/>
          </a:p>
        </p:txBody>
      </p:sp>
      <p:sp>
        <p:nvSpPr>
          <p:cNvPr id="62" name="Rectangle 61"/>
          <p:cNvSpPr/>
          <p:nvPr/>
        </p:nvSpPr>
        <p:spPr>
          <a:xfrm>
            <a:off x="7695210" y="824816"/>
            <a:ext cx="500276"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Aug</a:t>
            </a:r>
          </a:p>
          <a:p>
            <a:pPr algn="ctr" fontAlgn="auto">
              <a:spcBef>
                <a:spcPts val="0"/>
              </a:spcBef>
              <a:spcAft>
                <a:spcPts val="0"/>
              </a:spcAft>
              <a:defRPr/>
            </a:pPr>
            <a:r>
              <a:rPr lang="en-US" sz="1200" b="1" dirty="0" smtClean="0"/>
              <a:t>2016</a:t>
            </a:r>
            <a:endParaRPr kumimoji="0" lang="en-US" sz="1200" b="1" dirty="0"/>
          </a:p>
        </p:txBody>
      </p:sp>
      <p:sp>
        <p:nvSpPr>
          <p:cNvPr id="63" name="Rectangle 62"/>
          <p:cNvSpPr/>
          <p:nvPr/>
        </p:nvSpPr>
        <p:spPr>
          <a:xfrm>
            <a:off x="8195486" y="824816"/>
            <a:ext cx="506602"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Sep</a:t>
            </a:r>
          </a:p>
          <a:p>
            <a:pPr algn="ctr" fontAlgn="auto">
              <a:spcBef>
                <a:spcPts val="0"/>
              </a:spcBef>
              <a:spcAft>
                <a:spcPts val="0"/>
              </a:spcAft>
              <a:defRPr/>
            </a:pPr>
            <a:r>
              <a:rPr lang="en-US" sz="1200" b="1" dirty="0" smtClean="0"/>
              <a:t>2016</a:t>
            </a:r>
            <a:endParaRPr kumimoji="0" lang="en-US" sz="1200" b="1" dirty="0"/>
          </a:p>
        </p:txBody>
      </p:sp>
      <p:cxnSp>
        <p:nvCxnSpPr>
          <p:cNvPr id="72" name="Straight Connector 71"/>
          <p:cNvCxnSpPr/>
          <p:nvPr/>
        </p:nvCxnSpPr>
        <p:spPr>
          <a:xfrm flipH="1">
            <a:off x="4673605" y="1207726"/>
            <a:ext cx="5056" cy="4654596"/>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5184154" y="1186539"/>
            <a:ext cx="0" cy="4675783"/>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5682556" y="1186539"/>
            <a:ext cx="0" cy="4675783"/>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H="1">
            <a:off x="7195496" y="1219920"/>
            <a:ext cx="1" cy="464240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7695210" y="1173939"/>
            <a:ext cx="0" cy="4688383"/>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flipH="1">
            <a:off x="8196251" y="1194358"/>
            <a:ext cx="1" cy="4667964"/>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flipH="1">
            <a:off x="6161365" y="1103007"/>
            <a:ext cx="4710" cy="4759315"/>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80" name="TextBox 29"/>
          <p:cNvSpPr txBox="1">
            <a:spLocks noChangeArrowheads="1"/>
          </p:cNvSpPr>
          <p:nvPr/>
        </p:nvSpPr>
        <p:spPr bwMode="auto">
          <a:xfrm>
            <a:off x="2633737" y="1458810"/>
            <a:ext cx="1300763" cy="553998"/>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2015 Fall Meeting </a:t>
            </a:r>
          </a:p>
          <a:p>
            <a:pPr algn="ctr"/>
            <a:r>
              <a:rPr lang="en-US" altLang="ja-JP" sz="1000" b="1" dirty="0" smtClean="0">
                <a:latin typeface="Calibri" pitchFamily="34" charset="0"/>
              </a:rPr>
              <a:t>Darmstadt, Germany</a:t>
            </a:r>
          </a:p>
          <a:p>
            <a:pPr algn="ctr"/>
            <a:r>
              <a:rPr lang="en-US" altLang="ja-JP" sz="1000" b="1" dirty="0" smtClean="0">
                <a:solidFill>
                  <a:schemeClr val="hlink"/>
                </a:solidFill>
                <a:latin typeface="Calibri" pitchFamily="34" charset="0"/>
              </a:rPr>
              <a:t>09-13 Nov-2015</a:t>
            </a:r>
            <a:endParaRPr lang="en-US" altLang="ja-JP" sz="1000" b="1" dirty="0">
              <a:solidFill>
                <a:schemeClr val="hlink"/>
              </a:solidFill>
              <a:latin typeface="Calibri" pitchFamily="34" charset="0"/>
            </a:endParaRPr>
          </a:p>
        </p:txBody>
      </p:sp>
      <p:sp>
        <p:nvSpPr>
          <p:cNvPr id="81" name="Rectangle 80"/>
          <p:cNvSpPr/>
          <p:nvPr/>
        </p:nvSpPr>
        <p:spPr>
          <a:xfrm>
            <a:off x="3205978" y="1295888"/>
            <a:ext cx="159662" cy="188695"/>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65" name="TextBox 29"/>
          <p:cNvSpPr txBox="1">
            <a:spLocks noChangeArrowheads="1"/>
          </p:cNvSpPr>
          <p:nvPr/>
        </p:nvSpPr>
        <p:spPr bwMode="auto">
          <a:xfrm>
            <a:off x="8061897" y="4445377"/>
            <a:ext cx="1102670" cy="707886"/>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HDR WLAN</a:t>
            </a:r>
          </a:p>
          <a:p>
            <a:pPr algn="ctr"/>
            <a:r>
              <a:rPr lang="en-US" altLang="ja-JP" sz="1000" b="1" dirty="0" smtClean="0">
                <a:latin typeface="Calibri" pitchFamily="34" charset="0"/>
              </a:rPr>
              <a:t>Blue Book </a:t>
            </a:r>
          </a:p>
          <a:p>
            <a:pPr algn="ctr"/>
            <a:r>
              <a:rPr lang="en-US" altLang="ja-JP" sz="1000" b="1" dirty="0" smtClean="0">
                <a:latin typeface="Calibri" pitchFamily="34" charset="0"/>
              </a:rPr>
              <a:t>Final Draft #1</a:t>
            </a:r>
          </a:p>
          <a:p>
            <a:pPr algn="ctr"/>
            <a:r>
              <a:rPr lang="en-US" altLang="ja-JP" sz="1000" b="1" dirty="0" smtClean="0">
                <a:solidFill>
                  <a:schemeClr val="hlink"/>
                </a:solidFill>
                <a:latin typeface="Calibri" pitchFamily="34" charset="0"/>
              </a:rPr>
              <a:t>(Fall 2016)</a:t>
            </a:r>
            <a:endParaRPr lang="en-US" altLang="ja-JP" sz="1000" b="1" dirty="0">
              <a:solidFill>
                <a:schemeClr val="hlink"/>
              </a:solidFill>
              <a:latin typeface="Calibri" pitchFamily="34" charset="0"/>
            </a:endParaRPr>
          </a:p>
        </p:txBody>
      </p:sp>
      <p:sp>
        <p:nvSpPr>
          <p:cNvPr id="69" name="Rectangle 68"/>
          <p:cNvSpPr/>
          <p:nvPr/>
        </p:nvSpPr>
        <p:spPr>
          <a:xfrm>
            <a:off x="2550903" y="824816"/>
            <a:ext cx="512692"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Oct</a:t>
            </a:r>
          </a:p>
          <a:p>
            <a:pPr algn="ctr" fontAlgn="auto">
              <a:spcBef>
                <a:spcPts val="0"/>
              </a:spcBef>
              <a:spcAft>
                <a:spcPts val="0"/>
              </a:spcAft>
              <a:defRPr/>
            </a:pPr>
            <a:r>
              <a:rPr lang="en-US" sz="1200" b="1" dirty="0" smtClean="0"/>
              <a:t>2015</a:t>
            </a:r>
            <a:endParaRPr kumimoji="0" lang="en-US" sz="1200" b="1" dirty="0"/>
          </a:p>
        </p:txBody>
      </p:sp>
      <p:sp>
        <p:nvSpPr>
          <p:cNvPr id="70" name="Rectangle 69"/>
          <p:cNvSpPr/>
          <p:nvPr/>
        </p:nvSpPr>
        <p:spPr>
          <a:xfrm>
            <a:off x="3063595" y="824816"/>
            <a:ext cx="541297"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Nov</a:t>
            </a:r>
          </a:p>
          <a:p>
            <a:pPr algn="ctr" fontAlgn="auto">
              <a:spcBef>
                <a:spcPts val="0"/>
              </a:spcBef>
              <a:spcAft>
                <a:spcPts val="0"/>
              </a:spcAft>
              <a:defRPr/>
            </a:pPr>
            <a:r>
              <a:rPr lang="en-US" sz="1200" b="1" dirty="0" smtClean="0"/>
              <a:t>2015</a:t>
            </a:r>
            <a:endParaRPr kumimoji="0" lang="en-US" sz="1200" b="1" dirty="0"/>
          </a:p>
        </p:txBody>
      </p:sp>
      <p:cxnSp>
        <p:nvCxnSpPr>
          <p:cNvPr id="71" name="Straight Connector 70"/>
          <p:cNvCxnSpPr/>
          <p:nvPr/>
        </p:nvCxnSpPr>
        <p:spPr>
          <a:xfrm>
            <a:off x="3063595" y="1159768"/>
            <a:ext cx="0" cy="4734398"/>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a:off x="3604892" y="1194358"/>
            <a:ext cx="0" cy="4667964"/>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6677856" y="1225929"/>
            <a:ext cx="0" cy="4636393"/>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95" name="TextBox 29"/>
          <p:cNvSpPr txBox="1">
            <a:spLocks noChangeArrowheads="1"/>
          </p:cNvSpPr>
          <p:nvPr/>
        </p:nvSpPr>
        <p:spPr bwMode="auto">
          <a:xfrm>
            <a:off x="5166509" y="1458810"/>
            <a:ext cx="1300763" cy="553998"/>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2016 Spring Meeting </a:t>
            </a:r>
          </a:p>
          <a:p>
            <a:pPr algn="ctr"/>
            <a:r>
              <a:rPr lang="en-US" altLang="ja-JP" sz="1000" b="1" dirty="0" smtClean="0">
                <a:latin typeface="Calibri" pitchFamily="34" charset="0"/>
              </a:rPr>
              <a:t>Cleveland, OH USA</a:t>
            </a:r>
          </a:p>
          <a:p>
            <a:pPr algn="ctr"/>
            <a:r>
              <a:rPr lang="en-US" altLang="ja-JP" sz="1000" b="1" dirty="0" smtClean="0">
                <a:solidFill>
                  <a:schemeClr val="hlink"/>
                </a:solidFill>
                <a:latin typeface="Calibri" pitchFamily="34" charset="0"/>
              </a:rPr>
              <a:t>04-08 Apr-2016</a:t>
            </a:r>
            <a:endParaRPr lang="en-US" altLang="ja-JP" sz="1000" b="1" dirty="0">
              <a:solidFill>
                <a:schemeClr val="hlink"/>
              </a:solidFill>
              <a:latin typeface="Calibri" pitchFamily="34" charset="0"/>
            </a:endParaRPr>
          </a:p>
        </p:txBody>
      </p:sp>
      <p:sp>
        <p:nvSpPr>
          <p:cNvPr id="96" name="Rectangle 95"/>
          <p:cNvSpPr/>
          <p:nvPr/>
        </p:nvSpPr>
        <p:spPr>
          <a:xfrm>
            <a:off x="5738750" y="1295888"/>
            <a:ext cx="159662" cy="188695"/>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101" name="TextBox 29"/>
          <p:cNvSpPr txBox="1">
            <a:spLocks noChangeArrowheads="1"/>
          </p:cNvSpPr>
          <p:nvPr/>
        </p:nvSpPr>
        <p:spPr bwMode="auto">
          <a:xfrm>
            <a:off x="5841309" y="4455949"/>
            <a:ext cx="1341559" cy="707886"/>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High Data Rate </a:t>
            </a:r>
          </a:p>
          <a:p>
            <a:pPr algn="ctr"/>
            <a:r>
              <a:rPr lang="en-US" altLang="ja-JP" sz="1000" b="1" dirty="0" smtClean="0">
                <a:latin typeface="Calibri" pitchFamily="34" charset="0"/>
              </a:rPr>
              <a:t>WLAN Blue Book </a:t>
            </a:r>
          </a:p>
          <a:p>
            <a:pPr algn="ctr"/>
            <a:r>
              <a:rPr lang="en-US" altLang="ja-JP" sz="1000" b="1" dirty="0" smtClean="0">
                <a:latin typeface="Calibri" pitchFamily="34" charset="0"/>
              </a:rPr>
              <a:t>initial outline draft</a:t>
            </a:r>
          </a:p>
          <a:p>
            <a:pPr algn="ctr"/>
            <a:r>
              <a:rPr lang="en-US" altLang="ja-JP" sz="1000" b="1" dirty="0" smtClean="0">
                <a:solidFill>
                  <a:schemeClr val="hlink"/>
                </a:solidFill>
                <a:latin typeface="Calibri" pitchFamily="34" charset="0"/>
              </a:rPr>
              <a:t>15-Apr-2016</a:t>
            </a:r>
            <a:endParaRPr lang="en-US" altLang="ja-JP" sz="1000" b="1" dirty="0">
              <a:solidFill>
                <a:schemeClr val="hlink"/>
              </a:solidFill>
              <a:latin typeface="Calibri" pitchFamily="34" charset="0"/>
            </a:endParaRPr>
          </a:p>
        </p:txBody>
      </p:sp>
      <p:sp>
        <p:nvSpPr>
          <p:cNvPr id="92" name="TextBox 91"/>
          <p:cNvSpPr txBox="1"/>
          <p:nvPr/>
        </p:nvSpPr>
        <p:spPr>
          <a:xfrm>
            <a:off x="1769241" y="133467"/>
            <a:ext cx="5611031" cy="461665"/>
          </a:xfrm>
          <a:prstGeom prst="rect">
            <a:avLst/>
          </a:prstGeom>
          <a:noFill/>
          <a:ln>
            <a:noFill/>
          </a:ln>
        </p:spPr>
        <p:txBody>
          <a:bodyPr wrap="none" rtlCol="0">
            <a:spAutoFit/>
          </a:bodyPr>
          <a:lstStyle/>
          <a:p>
            <a:r>
              <a:rPr lang="en-US" sz="2400" b="1" dirty="0" smtClean="0"/>
              <a:t>Wireless WG </a:t>
            </a:r>
            <a:r>
              <a:rPr lang="en-US" sz="2400" b="1" dirty="0" smtClean="0">
                <a:solidFill>
                  <a:srgbClr val="FF0000"/>
                </a:solidFill>
              </a:rPr>
              <a:t>Approved Project </a:t>
            </a:r>
            <a:r>
              <a:rPr lang="en-US" sz="2400" b="1" dirty="0" smtClean="0"/>
              <a:t>Milestones</a:t>
            </a:r>
            <a:endParaRPr lang="en-US" sz="2400" b="1" dirty="0"/>
          </a:p>
        </p:txBody>
      </p:sp>
      <p:cxnSp>
        <p:nvCxnSpPr>
          <p:cNvPr id="102" name="Straight Connector 101"/>
          <p:cNvCxnSpPr/>
          <p:nvPr/>
        </p:nvCxnSpPr>
        <p:spPr>
          <a:xfrm flipV="1">
            <a:off x="601133" y="694267"/>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21" name="Rectangle 120"/>
          <p:cNvSpPr/>
          <p:nvPr/>
        </p:nvSpPr>
        <p:spPr>
          <a:xfrm>
            <a:off x="2017500" y="824816"/>
            <a:ext cx="527480"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Sep</a:t>
            </a:r>
          </a:p>
          <a:p>
            <a:pPr algn="ctr" fontAlgn="auto">
              <a:spcBef>
                <a:spcPts val="0"/>
              </a:spcBef>
              <a:spcAft>
                <a:spcPts val="0"/>
              </a:spcAft>
              <a:defRPr/>
            </a:pPr>
            <a:r>
              <a:rPr lang="en-US" sz="1200" b="1" dirty="0" smtClean="0"/>
              <a:t>2015</a:t>
            </a:r>
            <a:endParaRPr kumimoji="0" lang="en-US" sz="1200" b="1" dirty="0"/>
          </a:p>
        </p:txBody>
      </p:sp>
      <p:sp>
        <p:nvSpPr>
          <p:cNvPr id="131" name="Rectangle 130"/>
          <p:cNvSpPr/>
          <p:nvPr/>
        </p:nvSpPr>
        <p:spPr>
          <a:xfrm>
            <a:off x="963511" y="824816"/>
            <a:ext cx="512692"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Jul</a:t>
            </a:r>
          </a:p>
          <a:p>
            <a:pPr algn="ctr" fontAlgn="auto">
              <a:spcBef>
                <a:spcPts val="0"/>
              </a:spcBef>
              <a:spcAft>
                <a:spcPts val="0"/>
              </a:spcAft>
              <a:defRPr/>
            </a:pPr>
            <a:r>
              <a:rPr lang="en-US" sz="1200" b="1" dirty="0" smtClean="0"/>
              <a:t>2015</a:t>
            </a:r>
            <a:endParaRPr kumimoji="0" lang="en-US" sz="1200" b="1" dirty="0"/>
          </a:p>
        </p:txBody>
      </p:sp>
      <p:sp>
        <p:nvSpPr>
          <p:cNvPr id="132" name="Rectangle 131"/>
          <p:cNvSpPr/>
          <p:nvPr/>
        </p:nvSpPr>
        <p:spPr>
          <a:xfrm>
            <a:off x="1476203" y="824816"/>
            <a:ext cx="541297"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Aug</a:t>
            </a:r>
          </a:p>
          <a:p>
            <a:pPr algn="ctr" fontAlgn="auto">
              <a:spcBef>
                <a:spcPts val="0"/>
              </a:spcBef>
              <a:spcAft>
                <a:spcPts val="0"/>
              </a:spcAft>
              <a:defRPr/>
            </a:pPr>
            <a:r>
              <a:rPr lang="en-US" sz="1200" b="1" dirty="0" smtClean="0"/>
              <a:t>2015</a:t>
            </a:r>
            <a:endParaRPr kumimoji="0" lang="en-US" sz="1200" b="1" dirty="0"/>
          </a:p>
        </p:txBody>
      </p:sp>
      <p:cxnSp>
        <p:nvCxnSpPr>
          <p:cNvPr id="133" name="Straight Connector 132"/>
          <p:cNvCxnSpPr/>
          <p:nvPr/>
        </p:nvCxnSpPr>
        <p:spPr>
          <a:xfrm flipH="1">
            <a:off x="1466736" y="1180920"/>
            <a:ext cx="9467" cy="468140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a:off x="2017500" y="1194358"/>
            <a:ext cx="0" cy="4699808"/>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a:off x="2537410" y="1173939"/>
            <a:ext cx="0" cy="4688383"/>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a:off x="4135161" y="926519"/>
            <a:ext cx="1" cy="4935803"/>
          </a:xfrm>
          <a:prstGeom prst="line">
            <a:avLst/>
          </a:prstGeom>
          <a:ln w="9525">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155" name="Rectangle 154"/>
          <p:cNvSpPr/>
          <p:nvPr/>
        </p:nvSpPr>
        <p:spPr>
          <a:xfrm>
            <a:off x="459286" y="824736"/>
            <a:ext cx="512692"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Jun</a:t>
            </a:r>
          </a:p>
          <a:p>
            <a:pPr algn="ctr" fontAlgn="auto">
              <a:spcBef>
                <a:spcPts val="0"/>
              </a:spcBef>
              <a:spcAft>
                <a:spcPts val="0"/>
              </a:spcAft>
              <a:defRPr/>
            </a:pPr>
            <a:r>
              <a:rPr lang="en-US" sz="1200" b="1" dirty="0" smtClean="0"/>
              <a:t>2015</a:t>
            </a:r>
            <a:endParaRPr kumimoji="0" lang="en-US" sz="1200" b="1" dirty="0"/>
          </a:p>
        </p:txBody>
      </p:sp>
      <p:cxnSp>
        <p:nvCxnSpPr>
          <p:cNvPr id="157" name="Straight Connector 156"/>
          <p:cNvCxnSpPr/>
          <p:nvPr/>
        </p:nvCxnSpPr>
        <p:spPr>
          <a:xfrm flipH="1">
            <a:off x="971978" y="1180920"/>
            <a:ext cx="1" cy="468140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168" name="Rectangle 167"/>
          <p:cNvSpPr/>
          <p:nvPr/>
        </p:nvSpPr>
        <p:spPr>
          <a:xfrm>
            <a:off x="445709" y="4020475"/>
            <a:ext cx="2203994" cy="322915"/>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lang="en-US" sz="1000" b="1" dirty="0" smtClean="0">
                <a:solidFill>
                  <a:schemeClr val="tx1"/>
                </a:solidFill>
              </a:rPr>
              <a:t>Use Case </a:t>
            </a:r>
          </a:p>
          <a:p>
            <a:pPr algn="ctr" fontAlgn="auto">
              <a:spcBef>
                <a:spcPts val="0"/>
              </a:spcBef>
              <a:spcAft>
                <a:spcPts val="0"/>
              </a:spcAft>
              <a:defRPr/>
            </a:pPr>
            <a:r>
              <a:rPr lang="en-US" sz="1000" b="1" dirty="0" smtClean="0">
                <a:solidFill>
                  <a:schemeClr val="tx1"/>
                </a:solidFill>
              </a:rPr>
              <a:t>Organization</a:t>
            </a:r>
            <a:endParaRPr kumimoji="0" lang="en-US" sz="1000" b="1" dirty="0">
              <a:solidFill>
                <a:schemeClr val="tx1"/>
              </a:solidFill>
            </a:endParaRPr>
          </a:p>
        </p:txBody>
      </p:sp>
      <p:sp>
        <p:nvSpPr>
          <p:cNvPr id="84" name="TextBox 29"/>
          <p:cNvSpPr txBox="1">
            <a:spLocks noChangeArrowheads="1"/>
          </p:cNvSpPr>
          <p:nvPr/>
        </p:nvSpPr>
        <p:spPr bwMode="auto">
          <a:xfrm>
            <a:off x="1469212" y="6020516"/>
            <a:ext cx="3438132"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Published deliverable date to SOIS Chair and the CESG</a:t>
            </a:r>
            <a:endParaRPr lang="en-US" altLang="ja-JP" sz="1000" b="1" dirty="0">
              <a:solidFill>
                <a:schemeClr val="hlink"/>
              </a:solidFill>
              <a:latin typeface="Calibri" pitchFamily="34" charset="0"/>
            </a:endParaRPr>
          </a:p>
        </p:txBody>
      </p:sp>
      <p:sp>
        <p:nvSpPr>
          <p:cNvPr id="85" name="Diamond 84"/>
          <p:cNvSpPr>
            <a:spLocks noChangeArrowheads="1"/>
          </p:cNvSpPr>
          <p:nvPr/>
        </p:nvSpPr>
        <p:spPr bwMode="auto">
          <a:xfrm>
            <a:off x="1306173" y="6358132"/>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86" name="TextBox 29"/>
          <p:cNvSpPr txBox="1">
            <a:spLocks noChangeArrowheads="1"/>
          </p:cNvSpPr>
          <p:nvPr/>
        </p:nvSpPr>
        <p:spPr bwMode="auto">
          <a:xfrm>
            <a:off x="1479519" y="6317625"/>
            <a:ext cx="2426258"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Wireless WG internal working milestone</a:t>
            </a:r>
            <a:endParaRPr lang="en-US" altLang="ja-JP" sz="1000" b="1" dirty="0">
              <a:solidFill>
                <a:schemeClr val="hlink"/>
              </a:solidFill>
              <a:latin typeface="Calibri" pitchFamily="34" charset="0"/>
            </a:endParaRPr>
          </a:p>
        </p:txBody>
      </p:sp>
      <p:sp>
        <p:nvSpPr>
          <p:cNvPr id="87" name="Rectangle 86"/>
          <p:cNvSpPr/>
          <p:nvPr/>
        </p:nvSpPr>
        <p:spPr>
          <a:xfrm>
            <a:off x="4880848" y="6047130"/>
            <a:ext cx="813421" cy="188695"/>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88" name="Rectangle 87"/>
          <p:cNvSpPr/>
          <p:nvPr/>
        </p:nvSpPr>
        <p:spPr>
          <a:xfrm>
            <a:off x="5526049" y="6366668"/>
            <a:ext cx="159662" cy="188695"/>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94" name="TextBox 29"/>
          <p:cNvSpPr txBox="1">
            <a:spLocks noChangeArrowheads="1"/>
          </p:cNvSpPr>
          <p:nvPr/>
        </p:nvSpPr>
        <p:spPr bwMode="auto">
          <a:xfrm>
            <a:off x="5706228" y="6005868"/>
            <a:ext cx="1732643"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Wireless WG internal activity</a:t>
            </a:r>
            <a:endParaRPr lang="en-US" altLang="ja-JP" sz="1000" b="1" dirty="0">
              <a:solidFill>
                <a:schemeClr val="hlink"/>
              </a:solidFill>
              <a:latin typeface="Calibri" pitchFamily="34" charset="0"/>
            </a:endParaRPr>
          </a:p>
        </p:txBody>
      </p:sp>
      <p:sp>
        <p:nvSpPr>
          <p:cNvPr id="103" name="TextBox 29"/>
          <p:cNvSpPr txBox="1">
            <a:spLocks noChangeArrowheads="1"/>
          </p:cNvSpPr>
          <p:nvPr/>
        </p:nvSpPr>
        <p:spPr bwMode="auto">
          <a:xfrm>
            <a:off x="5708814" y="6332731"/>
            <a:ext cx="1732643"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CCSDS Biannual Meeting</a:t>
            </a:r>
            <a:endParaRPr lang="en-US" altLang="ja-JP" sz="1000" b="1" dirty="0">
              <a:solidFill>
                <a:schemeClr val="hlink"/>
              </a:solidFill>
              <a:latin typeface="Calibri" pitchFamily="34" charset="0"/>
            </a:endParaRPr>
          </a:p>
        </p:txBody>
      </p:sp>
      <p:cxnSp>
        <p:nvCxnSpPr>
          <p:cNvPr id="105" name="Straight Connector 104"/>
          <p:cNvCxnSpPr/>
          <p:nvPr/>
        </p:nvCxnSpPr>
        <p:spPr>
          <a:xfrm flipH="1">
            <a:off x="435722" y="1154016"/>
            <a:ext cx="9988" cy="4740150"/>
          </a:xfrm>
          <a:prstGeom prst="line">
            <a:avLst/>
          </a:prstGeom>
          <a:ln w="12700" cmpd="sng">
            <a:solidFill>
              <a:srgbClr val="000090"/>
            </a:solidFill>
            <a:prstDash val="solid"/>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8707586" y="1154016"/>
            <a:ext cx="5889" cy="4708306"/>
          </a:xfrm>
          <a:prstGeom prst="line">
            <a:avLst/>
          </a:prstGeom>
          <a:ln w="12700" cmpd="sng">
            <a:solidFill>
              <a:srgbClr val="000090"/>
            </a:solidFill>
            <a:prstDash val="solid"/>
          </a:ln>
        </p:spPr>
        <p:style>
          <a:lnRef idx="2">
            <a:schemeClr val="accent1"/>
          </a:lnRef>
          <a:fillRef idx="0">
            <a:schemeClr val="accent1"/>
          </a:fillRef>
          <a:effectRef idx="1">
            <a:schemeClr val="accent1"/>
          </a:effectRef>
          <a:fontRef idx="minor">
            <a:schemeClr val="tx1"/>
          </a:fontRef>
        </p:style>
      </p:cxnSp>
      <p:sp>
        <p:nvSpPr>
          <p:cNvPr id="107" name="Diamond 106"/>
          <p:cNvSpPr>
            <a:spLocks noChangeArrowheads="1"/>
          </p:cNvSpPr>
          <p:nvPr/>
        </p:nvSpPr>
        <p:spPr bwMode="auto">
          <a:xfrm>
            <a:off x="1303697" y="6063995"/>
            <a:ext cx="163039" cy="197231"/>
          </a:xfrm>
          <a:prstGeom prst="diamond">
            <a:avLst/>
          </a:prstGeom>
          <a:solidFill>
            <a:srgbClr val="FF0000"/>
          </a:solidFill>
          <a:ln w="38100">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12" name="Rectangle 111"/>
          <p:cNvSpPr/>
          <p:nvPr/>
        </p:nvSpPr>
        <p:spPr>
          <a:xfrm>
            <a:off x="2649702" y="4020475"/>
            <a:ext cx="2802831" cy="322915"/>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lang="en-US" sz="1000" b="1" dirty="0" smtClean="0">
                <a:solidFill>
                  <a:schemeClr val="tx1"/>
                </a:solidFill>
              </a:rPr>
              <a:t>Use Case Completion –  </a:t>
            </a:r>
          </a:p>
          <a:p>
            <a:pPr algn="ctr" fontAlgn="auto">
              <a:spcBef>
                <a:spcPts val="0"/>
              </a:spcBef>
              <a:spcAft>
                <a:spcPts val="0"/>
              </a:spcAft>
              <a:defRPr/>
            </a:pPr>
            <a:r>
              <a:rPr lang="en-US" sz="1000" b="1" dirty="0" smtClean="0">
                <a:solidFill>
                  <a:schemeClr val="tx1"/>
                </a:solidFill>
              </a:rPr>
              <a:t>Finalize GBv3 document </a:t>
            </a:r>
            <a:r>
              <a:rPr kumimoji="0" lang="en-US" sz="1000" b="1" dirty="0" smtClean="0">
                <a:solidFill>
                  <a:schemeClr val="tx1"/>
                </a:solidFill>
              </a:rPr>
              <a:t>for submission</a:t>
            </a:r>
            <a:endParaRPr kumimoji="0" lang="en-US" sz="1000" b="1" dirty="0">
              <a:solidFill>
                <a:schemeClr val="tx1"/>
              </a:solidFill>
            </a:endParaRPr>
          </a:p>
        </p:txBody>
      </p:sp>
      <p:sp>
        <p:nvSpPr>
          <p:cNvPr id="100" name="Diamond 99"/>
          <p:cNvSpPr>
            <a:spLocks noChangeArrowheads="1"/>
          </p:cNvSpPr>
          <p:nvPr/>
        </p:nvSpPr>
        <p:spPr bwMode="auto">
          <a:xfrm>
            <a:off x="5754345" y="4472883"/>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38" name="Diamond 137"/>
          <p:cNvSpPr>
            <a:spLocks noChangeArrowheads="1"/>
          </p:cNvSpPr>
          <p:nvPr/>
        </p:nvSpPr>
        <p:spPr bwMode="auto">
          <a:xfrm>
            <a:off x="2561300" y="4082126"/>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52" name="Diamond 51"/>
          <p:cNvSpPr>
            <a:spLocks noChangeArrowheads="1"/>
          </p:cNvSpPr>
          <p:nvPr/>
        </p:nvSpPr>
        <p:spPr bwMode="auto">
          <a:xfrm>
            <a:off x="5898412" y="4472883"/>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6" name="TextBox 5"/>
          <p:cNvSpPr txBox="1"/>
          <p:nvPr/>
        </p:nvSpPr>
        <p:spPr>
          <a:xfrm>
            <a:off x="459286" y="3615240"/>
            <a:ext cx="1330813" cy="369332"/>
          </a:xfrm>
          <a:prstGeom prst="rect">
            <a:avLst/>
          </a:prstGeom>
          <a:noFill/>
        </p:spPr>
        <p:txBody>
          <a:bodyPr wrap="none" rtlCol="0">
            <a:spAutoFit/>
          </a:bodyPr>
          <a:lstStyle/>
          <a:p>
            <a:r>
              <a:rPr lang="en-US" b="1" i="1" dirty="0" smtClean="0"/>
              <a:t>HDR WLAN</a:t>
            </a:r>
            <a:r>
              <a:rPr lang="en-US" dirty="0" smtClean="0"/>
              <a:t>:</a:t>
            </a:r>
            <a:endParaRPr lang="en-US" dirty="0"/>
          </a:p>
        </p:txBody>
      </p:sp>
      <p:cxnSp>
        <p:nvCxnSpPr>
          <p:cNvPr id="167" name="Straight Connector 166"/>
          <p:cNvCxnSpPr/>
          <p:nvPr/>
        </p:nvCxnSpPr>
        <p:spPr>
          <a:xfrm flipH="1">
            <a:off x="5754345" y="1159768"/>
            <a:ext cx="1" cy="4702554"/>
          </a:xfrm>
          <a:prstGeom prst="line">
            <a:avLst/>
          </a:prstGeom>
          <a:ln w="12700" cmpd="sng">
            <a:solidFill>
              <a:srgbClr val="FF0000"/>
            </a:solidFill>
            <a:prstDash val="solid"/>
          </a:ln>
        </p:spPr>
        <p:style>
          <a:lnRef idx="2">
            <a:schemeClr val="accent1"/>
          </a:lnRef>
          <a:fillRef idx="0">
            <a:schemeClr val="accent1"/>
          </a:fillRef>
          <a:effectRef idx="1">
            <a:schemeClr val="accent1"/>
          </a:effectRef>
          <a:fontRef idx="minor">
            <a:schemeClr val="tx1"/>
          </a:fontRef>
        </p:style>
      </p:cxnSp>
      <p:sp>
        <p:nvSpPr>
          <p:cNvPr id="23" name="Cloud Callout 22"/>
          <p:cNvSpPr/>
          <p:nvPr/>
        </p:nvSpPr>
        <p:spPr>
          <a:xfrm>
            <a:off x="3205978" y="4453844"/>
            <a:ext cx="2117361" cy="873033"/>
          </a:xfrm>
          <a:prstGeom prst="cloudCallout">
            <a:avLst>
              <a:gd name="adj1" fmla="val 70121"/>
              <a:gd name="adj2" fmla="val -35214"/>
            </a:avLst>
          </a:prstGeom>
          <a:solidFill>
            <a:srgbClr val="CCFF66"/>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000" b="1" dirty="0">
                <a:solidFill>
                  <a:schemeClr val="tx1"/>
                </a:solidFill>
                <a:latin typeface="Calibri" pitchFamily="34" charset="0"/>
              </a:rPr>
              <a:t>Green Book (GBv3) Updates for HDR </a:t>
            </a:r>
            <a:r>
              <a:rPr lang="en-US" altLang="ja-JP" sz="1000" b="1" dirty="0" smtClean="0">
                <a:solidFill>
                  <a:schemeClr val="tx1"/>
                </a:solidFill>
                <a:latin typeface="Calibri" pitchFamily="34" charset="0"/>
              </a:rPr>
              <a:t>WLAN [Poll request in-progress </a:t>
            </a:r>
            <a:r>
              <a:rPr lang="en-US" altLang="ja-JP" sz="1000" b="1" dirty="0" smtClean="0">
                <a:solidFill>
                  <a:schemeClr val="hlink"/>
                </a:solidFill>
                <a:latin typeface="Calibri" pitchFamily="34" charset="0"/>
              </a:rPr>
              <a:t>08-</a:t>
            </a:r>
            <a:r>
              <a:rPr lang="en-US" altLang="ja-JP" sz="1000" b="1" dirty="0">
                <a:solidFill>
                  <a:schemeClr val="hlink"/>
                </a:solidFill>
                <a:latin typeface="Calibri" pitchFamily="34" charset="0"/>
              </a:rPr>
              <a:t>Apr-</a:t>
            </a:r>
            <a:r>
              <a:rPr lang="en-US" altLang="ja-JP" sz="1000" b="1" dirty="0" smtClean="0">
                <a:solidFill>
                  <a:schemeClr val="hlink"/>
                </a:solidFill>
                <a:latin typeface="Calibri" pitchFamily="34" charset="0"/>
              </a:rPr>
              <a:t>2016</a:t>
            </a:r>
            <a:r>
              <a:rPr lang="en-US" altLang="ja-JP" sz="1000" b="1" dirty="0" smtClean="0">
                <a:solidFill>
                  <a:schemeClr val="tx1"/>
                </a:solidFill>
                <a:latin typeface="Calibri" pitchFamily="34" charset="0"/>
              </a:rPr>
              <a:t>]</a:t>
            </a:r>
            <a:endParaRPr lang="en-US" altLang="ja-JP" sz="1000" b="1" dirty="0">
              <a:solidFill>
                <a:srgbClr val="3366FF"/>
              </a:solidFill>
              <a:latin typeface="Calibri" pitchFamily="34" charset="0"/>
            </a:endParaRPr>
          </a:p>
        </p:txBody>
      </p:sp>
      <p:sp>
        <p:nvSpPr>
          <p:cNvPr id="116" name="Rectangle 115"/>
          <p:cNvSpPr/>
          <p:nvPr/>
        </p:nvSpPr>
        <p:spPr>
          <a:xfrm>
            <a:off x="6054578" y="4020475"/>
            <a:ext cx="2658897" cy="322915"/>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lang="en-US" sz="1000" b="1" dirty="0">
                <a:solidFill>
                  <a:schemeClr val="tx1"/>
                </a:solidFill>
              </a:rPr>
              <a:t>HDR WLAN Organizational &amp; Project Activities</a:t>
            </a:r>
          </a:p>
        </p:txBody>
      </p:sp>
      <p:sp>
        <p:nvSpPr>
          <p:cNvPr id="109" name="Diamond 108"/>
          <p:cNvSpPr>
            <a:spLocks noChangeArrowheads="1"/>
          </p:cNvSpPr>
          <p:nvPr/>
        </p:nvSpPr>
        <p:spPr bwMode="auto">
          <a:xfrm>
            <a:off x="8627857" y="4082126"/>
            <a:ext cx="163039" cy="197231"/>
          </a:xfrm>
          <a:prstGeom prst="diamond">
            <a:avLst/>
          </a:prstGeom>
          <a:solidFill>
            <a:srgbClr val="FF0000"/>
          </a:solidFill>
          <a:ln w="38100">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82" name="TextBox 29"/>
          <p:cNvSpPr txBox="1">
            <a:spLocks noChangeArrowheads="1"/>
          </p:cNvSpPr>
          <p:nvPr/>
        </p:nvSpPr>
        <p:spPr bwMode="auto">
          <a:xfrm>
            <a:off x="5149544" y="2211999"/>
            <a:ext cx="809185" cy="400110"/>
          </a:xfrm>
          <a:prstGeom prst="rect">
            <a:avLst/>
          </a:prstGeom>
          <a:noFill/>
          <a:ln w="9525">
            <a:noFill/>
            <a:miter lim="800000"/>
            <a:headEnd/>
            <a:tailEnd/>
          </a:ln>
        </p:spPr>
        <p:txBody>
          <a:bodyPr wrap="square">
            <a:spAutoFit/>
          </a:bodyPr>
          <a:lstStyle/>
          <a:p>
            <a:pPr algn="ctr"/>
            <a:r>
              <a:rPr lang="en-US" altLang="ja-JP" sz="1000" b="1" i="1" smtClean="0">
                <a:latin typeface="Calibri" pitchFamily="34" charset="0"/>
              </a:rPr>
              <a:t>Current Date </a:t>
            </a:r>
            <a:r>
              <a:rPr lang="en-US" altLang="ja-JP" sz="1000" b="1" i="1" dirty="0" smtClean="0">
                <a:latin typeface="Calibri" pitchFamily="34" charset="0"/>
                <a:sym typeface="Wingdings"/>
              </a:rPr>
              <a:t></a:t>
            </a:r>
            <a:endParaRPr lang="en-US" altLang="ja-JP" sz="1000" b="1" i="1" dirty="0" smtClean="0">
              <a:latin typeface="Calibri" pitchFamily="34" charset="0"/>
            </a:endParaRPr>
          </a:p>
        </p:txBody>
      </p:sp>
    </p:spTree>
    <p:extLst>
      <p:ext uri="{BB962C8B-B14F-4D97-AF65-F5344CB8AC3E}">
        <p14:creationId xmlns:p14="http://schemas.microsoft.com/office/powerpoint/2010/main" val="129571761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277415652"/>
              </p:ext>
            </p:extLst>
          </p:nvPr>
        </p:nvGraphicFramePr>
        <p:xfrm>
          <a:off x="575732" y="872167"/>
          <a:ext cx="8013708" cy="2743200"/>
        </p:xfrm>
        <a:graphic>
          <a:graphicData uri="http://schemas.openxmlformats.org/drawingml/2006/table">
            <a:tbl>
              <a:tblPr firstRow="1" bandRow="1">
                <a:tableStyleId>{8EC20E35-A176-4012-BC5E-935CFFF8708E}</a:tableStyleId>
              </a:tblPr>
              <a:tblGrid>
                <a:gridCol w="4077428"/>
                <a:gridCol w="767630"/>
                <a:gridCol w="2034117"/>
                <a:gridCol w="1134533"/>
              </a:tblGrid>
              <a:tr h="0">
                <a:tc>
                  <a:txBody>
                    <a:bodyPr/>
                    <a:lstStyle/>
                    <a:p>
                      <a:pPr algn="ctr"/>
                      <a:endParaRPr lang="en-US" sz="1200" b="1" dirty="0" smtClean="0"/>
                    </a:p>
                    <a:p>
                      <a:pPr algn="ctr"/>
                      <a:r>
                        <a:rPr lang="en-US" sz="1200" b="1" dirty="0" smtClean="0"/>
                        <a:t>Project</a:t>
                      </a:r>
                      <a:endParaRPr lang="en-US" sz="1200" b="1" dirty="0"/>
                    </a:p>
                  </a:txBody>
                  <a:tcPr/>
                </a:tc>
                <a:tc>
                  <a:txBody>
                    <a:bodyPr/>
                    <a:lstStyle/>
                    <a:p>
                      <a:pPr algn="ctr"/>
                      <a:endParaRPr lang="en-US" sz="1200" b="1" dirty="0" smtClean="0"/>
                    </a:p>
                    <a:p>
                      <a:pPr algn="ctr"/>
                      <a:r>
                        <a:rPr lang="en-US" sz="1200" b="1" dirty="0" smtClean="0"/>
                        <a:t>Priority</a:t>
                      </a:r>
                      <a:endParaRPr lang="en-US" sz="1200" b="1" dirty="0"/>
                    </a:p>
                  </a:txBody>
                  <a:tcPr/>
                </a:tc>
                <a:tc>
                  <a:txBody>
                    <a:bodyPr/>
                    <a:lstStyle/>
                    <a:p>
                      <a:pPr algn="ctr"/>
                      <a:r>
                        <a:rPr lang="en-US" sz="1200" b="1" dirty="0" smtClean="0"/>
                        <a:t>Agency</a:t>
                      </a:r>
                      <a:r>
                        <a:rPr lang="en-US" sz="1200" b="1" baseline="0" dirty="0" smtClean="0"/>
                        <a:t> Resources</a:t>
                      </a:r>
                    </a:p>
                    <a:p>
                      <a:pPr marL="0" marR="0" indent="0" algn="ctr" defTabSz="457200" rtl="0" eaLnBrk="1" fontAlgn="auto" latinLnBrk="0" hangingPunct="1">
                        <a:lnSpc>
                          <a:spcPct val="100000"/>
                        </a:lnSpc>
                        <a:spcBef>
                          <a:spcPts val="0"/>
                        </a:spcBef>
                        <a:spcAft>
                          <a:spcPts val="0"/>
                        </a:spcAft>
                        <a:buClrTx/>
                        <a:buSzTx/>
                        <a:buFontTx/>
                        <a:buNone/>
                        <a:tabLst/>
                        <a:defRPr/>
                      </a:pPr>
                      <a:r>
                        <a:rPr lang="en-US" sz="1200" b="1" baseline="0" dirty="0" smtClean="0">
                          <a:solidFill>
                            <a:srgbClr val="FFFF00"/>
                          </a:solidFill>
                        </a:rPr>
                        <a:t>(N)one, (O)bserver, (P)articipant; (T)BD?</a:t>
                      </a:r>
                      <a:endParaRPr lang="en-US" sz="1200" b="1" dirty="0" smtClean="0">
                        <a:solidFill>
                          <a:srgbClr val="FFFF00"/>
                        </a:solidFill>
                      </a:endParaRPr>
                    </a:p>
                  </a:txBody>
                  <a:tcPr/>
                </a:tc>
                <a:tc>
                  <a:txBody>
                    <a:bodyPr/>
                    <a:lstStyle/>
                    <a:p>
                      <a:pPr algn="ctr"/>
                      <a:endParaRPr lang="en-US" sz="1200" b="1" dirty="0"/>
                    </a:p>
                  </a:txBody>
                  <a:tcPr/>
                </a:tc>
              </a:tr>
              <a:tr h="370840">
                <a:tc>
                  <a:txBody>
                    <a:bodyPr/>
                    <a:lstStyle/>
                    <a:p>
                      <a:pPr algn="l"/>
                      <a:r>
                        <a:rPr lang="en-US" sz="1200" b="1" dirty="0" smtClean="0"/>
                        <a:t>CCSDS 881.1-R-1: Spacecraft Onboard Interface Services—RFID Tag Encoding Specification (Blue Book)</a:t>
                      </a:r>
                    </a:p>
                    <a:p>
                      <a:pPr algn="l"/>
                      <a:endParaRPr lang="en-US" sz="1200" b="1" dirty="0"/>
                    </a:p>
                  </a:txBody>
                  <a:tcPr/>
                </a:tc>
                <a:tc>
                  <a:txBody>
                    <a:bodyPr/>
                    <a:lstStyle/>
                    <a:p>
                      <a:pPr algn="ctr"/>
                      <a:r>
                        <a:rPr lang="en-US" sz="1200" b="1" dirty="0" smtClean="0"/>
                        <a:t>High</a:t>
                      </a:r>
                      <a:endParaRPr lang="en-US" sz="1200" b="1" dirty="0"/>
                    </a:p>
                  </a:txBody>
                  <a:tcPr/>
                </a:tc>
                <a:tc>
                  <a:txBody>
                    <a:bodyPr/>
                    <a:lstStyle/>
                    <a:p>
                      <a:pPr algn="ctr"/>
                      <a:r>
                        <a:rPr lang="en-US" sz="1200" b="1" dirty="0" smtClean="0"/>
                        <a:t>FSA, NASA</a:t>
                      </a:r>
                      <a:endParaRPr lang="en-US" sz="1200" b="1" dirty="0"/>
                    </a:p>
                  </a:txBody>
                  <a:tcPr/>
                </a:tc>
                <a:tc>
                  <a:txBody>
                    <a:bodyPr/>
                    <a:lstStyle/>
                    <a:p>
                      <a:pPr algn="ctr"/>
                      <a:endParaRPr lang="en-US" sz="1200" b="1" dirty="0"/>
                    </a:p>
                  </a:txBody>
                  <a:tcPr/>
                </a:tc>
              </a:tr>
              <a:tr h="370840">
                <a:tc>
                  <a:txBody>
                    <a:bodyPr/>
                    <a:lstStyle/>
                    <a:p>
                      <a:pPr algn="l"/>
                      <a:r>
                        <a:rPr lang="en-US" sz="1200" b="1" dirty="0" smtClean="0"/>
                        <a:t>High Data Rate Wireless Local Area Network Communications HDR WLAN #1 ISS/Habitat-centric; Blue Book</a:t>
                      </a:r>
                      <a:endParaRPr lang="en-US" sz="1200" b="1" dirty="0"/>
                    </a:p>
                  </a:txBody>
                  <a:tcPr/>
                </a:tc>
                <a:tc>
                  <a:txBody>
                    <a:bodyPr/>
                    <a:lstStyle/>
                    <a:p>
                      <a:pPr algn="ctr"/>
                      <a:r>
                        <a:rPr lang="en-US" sz="1200" b="1" dirty="0" smtClean="0"/>
                        <a:t>High</a:t>
                      </a:r>
                      <a:endParaRPr lang="en-US" sz="1200" b="1" dirty="0"/>
                    </a:p>
                  </a:txBody>
                  <a:tcPr/>
                </a:tc>
                <a:tc>
                  <a:txBody>
                    <a:bodyPr/>
                    <a:lstStyle/>
                    <a:p>
                      <a:pPr algn="ctr"/>
                      <a:r>
                        <a:rPr lang="en-US" sz="1200" b="1" baseline="0" dirty="0" smtClean="0"/>
                        <a:t>FSA, </a:t>
                      </a:r>
                      <a:r>
                        <a:rPr lang="en-US" sz="1200" b="1" u="none" baseline="0" dirty="0" smtClean="0"/>
                        <a:t>NASA</a:t>
                      </a:r>
                      <a:r>
                        <a:rPr lang="en-US" sz="1200" b="1" baseline="0" dirty="0" smtClean="0"/>
                        <a:t>, </a:t>
                      </a:r>
                      <a:r>
                        <a:rPr lang="en-US" sz="1200" b="1" dirty="0" smtClean="0"/>
                        <a:t>CSA(?),</a:t>
                      </a:r>
                      <a:r>
                        <a:rPr lang="en-US" sz="1200" b="1" baseline="0" dirty="0" smtClean="0"/>
                        <a:t> </a:t>
                      </a:r>
                    </a:p>
                    <a:p>
                      <a:pPr algn="ctr"/>
                      <a:r>
                        <a:rPr lang="en-US" sz="1200" b="1" baseline="0" dirty="0" smtClean="0"/>
                        <a:t>ESA??, JAXA(O, TBD)</a:t>
                      </a:r>
                      <a:endParaRPr lang="en-US" sz="1200" b="1" dirty="0"/>
                    </a:p>
                  </a:txBody>
                  <a:tcPr/>
                </a:tc>
                <a:tc>
                  <a:txBody>
                    <a:bodyPr/>
                    <a:lstStyle/>
                    <a:p>
                      <a:pPr algn="ctr"/>
                      <a:r>
                        <a:rPr lang="en-US" sz="1200" b="1" dirty="0" smtClean="0">
                          <a:solidFill>
                            <a:srgbClr val="FF0000"/>
                          </a:solidFill>
                        </a:rPr>
                        <a:t>Check w/JAXA ISS team; </a:t>
                      </a:r>
                    </a:p>
                    <a:p>
                      <a:pPr algn="ctr"/>
                      <a:r>
                        <a:rPr lang="en-US" sz="1200" b="1" dirty="0" smtClean="0">
                          <a:solidFill>
                            <a:srgbClr val="FF0000"/>
                          </a:solidFill>
                        </a:rPr>
                        <a:t>poll ESA</a:t>
                      </a:r>
                      <a:endParaRPr lang="en-US" sz="1200" b="1" dirty="0">
                        <a:solidFill>
                          <a:srgbClr val="FF0000"/>
                        </a:solidFill>
                      </a:endParaRPr>
                    </a:p>
                  </a:txBody>
                  <a:tcPr/>
                </a:tc>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t>High Data Rate Wireless Local Area Network Communications HDR WLAN #2 launchers,</a:t>
                      </a:r>
                      <a:r>
                        <a:rPr lang="en-US" sz="1200" b="1" baseline="0" dirty="0" smtClean="0"/>
                        <a:t> AIT, satellites</a:t>
                      </a:r>
                      <a:r>
                        <a:rPr lang="en-US" sz="1200" b="1" dirty="0" smtClean="0"/>
                        <a:t>; Blue Book</a:t>
                      </a:r>
                    </a:p>
                  </a:txBody>
                  <a:tcPr/>
                </a:tc>
                <a:tc>
                  <a:txBody>
                    <a:bodyPr/>
                    <a:lstStyle/>
                    <a:p>
                      <a:pPr algn="ctr"/>
                      <a:r>
                        <a:rPr lang="en-US" sz="1200" b="1" dirty="0" smtClean="0"/>
                        <a:t>High</a:t>
                      </a:r>
                      <a:endParaRPr lang="en-US" sz="1200" b="1" dirty="0"/>
                    </a:p>
                  </a:txBody>
                  <a:tcPr/>
                </a:tc>
                <a:tc>
                  <a:txBody>
                    <a:bodyPr/>
                    <a:lstStyle/>
                    <a:p>
                      <a:pPr algn="ctr"/>
                      <a:r>
                        <a:rPr lang="en-US" sz="1200" b="1" u="none" dirty="0" smtClean="0"/>
                        <a:t>FSA (more interest); DLR interest (O, P/TBD) NSSC</a:t>
                      </a:r>
                      <a:r>
                        <a:rPr lang="en-US" sz="1200" b="1" u="none" baseline="0" dirty="0" smtClean="0"/>
                        <a:t> (O, P/TBD), JAXA (O, P/TBD), ESA(?), NASA (O?)</a:t>
                      </a:r>
                      <a:endParaRPr lang="en-US" sz="1200" b="1" u="none" dirty="0"/>
                    </a:p>
                  </a:txBody>
                  <a:tcPr/>
                </a:tc>
                <a:tc>
                  <a:txBody>
                    <a:bodyPr/>
                    <a:lstStyle/>
                    <a:p>
                      <a:pPr algn="ctr"/>
                      <a:endParaRPr lang="en-US" sz="1200" b="1" dirty="0"/>
                    </a:p>
                  </a:txBody>
                  <a:tcPr/>
                </a:tc>
              </a:tr>
            </a:tbl>
          </a:graphicData>
        </a:graphic>
      </p:graphicFrame>
      <p:sp>
        <p:nvSpPr>
          <p:cNvPr id="6" name="TextBox 5"/>
          <p:cNvSpPr txBox="1"/>
          <p:nvPr/>
        </p:nvSpPr>
        <p:spPr>
          <a:xfrm>
            <a:off x="1638258" y="113906"/>
            <a:ext cx="5867261" cy="461665"/>
          </a:xfrm>
          <a:prstGeom prst="rect">
            <a:avLst/>
          </a:prstGeom>
          <a:noFill/>
          <a:ln>
            <a:noFill/>
          </a:ln>
        </p:spPr>
        <p:txBody>
          <a:bodyPr wrap="none" rtlCol="0">
            <a:spAutoFit/>
          </a:bodyPr>
          <a:lstStyle/>
          <a:p>
            <a:r>
              <a:rPr lang="en-US" sz="2400" b="1" dirty="0" smtClean="0"/>
              <a:t>CCSDS SOIS Wireless WG Approved Projects:</a:t>
            </a:r>
            <a:endParaRPr lang="en-US" sz="2400" b="1" u="sng" dirty="0">
              <a:solidFill>
                <a:srgbClr val="FF0000"/>
              </a:solidFill>
            </a:endParaRPr>
          </a:p>
        </p:txBody>
      </p:sp>
      <p:cxnSp>
        <p:nvCxnSpPr>
          <p:cNvPr id="7" name="Straight Connector 6"/>
          <p:cNvCxnSpPr/>
          <p:nvPr/>
        </p:nvCxnSpPr>
        <p:spPr>
          <a:xfrm flipV="1">
            <a:off x="601133" y="694267"/>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483387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7" name="Straight Connector 166"/>
          <p:cNvCxnSpPr/>
          <p:nvPr/>
        </p:nvCxnSpPr>
        <p:spPr>
          <a:xfrm flipH="1">
            <a:off x="1473369" y="1267029"/>
            <a:ext cx="8868" cy="4076452"/>
          </a:xfrm>
          <a:prstGeom prst="line">
            <a:avLst/>
          </a:prstGeom>
          <a:ln w="12700" cmpd="sng">
            <a:solidFill>
              <a:srgbClr val="FF0000"/>
            </a:solidFill>
            <a:prstDash val="solid"/>
          </a:ln>
        </p:spPr>
        <p:style>
          <a:lnRef idx="2">
            <a:schemeClr val="accent1"/>
          </a:lnRef>
          <a:fillRef idx="0">
            <a:schemeClr val="accent1"/>
          </a:fillRef>
          <a:effectRef idx="1">
            <a:schemeClr val="accent1"/>
          </a:effectRef>
          <a:fontRef idx="minor">
            <a:schemeClr val="tx1"/>
          </a:fontRef>
        </p:style>
      </p:cxnSp>
      <p:sp>
        <p:nvSpPr>
          <p:cNvPr id="140" name="Rectangle 139"/>
          <p:cNvSpPr/>
          <p:nvPr/>
        </p:nvSpPr>
        <p:spPr>
          <a:xfrm>
            <a:off x="86515" y="2476642"/>
            <a:ext cx="8980605" cy="1463079"/>
          </a:xfrm>
          <a:prstGeom prst="rect">
            <a:avLst/>
          </a:prstGeom>
          <a:solidFill>
            <a:srgbClr val="3366FF">
              <a:alpha val="18000"/>
            </a:srgbClr>
          </a:solidFill>
          <a:ln>
            <a:solidFill>
              <a:srgbClr val="008000">
                <a:alpha val="33000"/>
              </a:srgb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141" name="Rectangle 140"/>
          <p:cNvSpPr/>
          <p:nvPr/>
        </p:nvSpPr>
        <p:spPr>
          <a:xfrm>
            <a:off x="71092" y="4274485"/>
            <a:ext cx="8996027" cy="1021791"/>
          </a:xfrm>
          <a:prstGeom prst="rect">
            <a:avLst/>
          </a:prstGeom>
          <a:solidFill>
            <a:srgbClr val="3366FF">
              <a:alpha val="18000"/>
            </a:srgbClr>
          </a:solidFill>
          <a:ln>
            <a:solidFill>
              <a:srgbClr val="008000">
                <a:alpha val="33000"/>
              </a:srgb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90" name="Rectangle 89"/>
          <p:cNvSpPr/>
          <p:nvPr/>
        </p:nvSpPr>
        <p:spPr>
          <a:xfrm>
            <a:off x="75192" y="1292397"/>
            <a:ext cx="8991928" cy="830481"/>
          </a:xfrm>
          <a:prstGeom prst="rect">
            <a:avLst/>
          </a:prstGeom>
          <a:solidFill>
            <a:srgbClr val="3366FF">
              <a:alpha val="18000"/>
            </a:srgbClr>
          </a:solidFill>
          <a:ln>
            <a:solidFill>
              <a:srgbClr val="008000">
                <a:alpha val="33000"/>
              </a:srgb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en-US" dirty="0"/>
          </a:p>
        </p:txBody>
      </p:sp>
      <p:cxnSp>
        <p:nvCxnSpPr>
          <p:cNvPr id="206" name="Straight Connector 205"/>
          <p:cNvCxnSpPr/>
          <p:nvPr/>
        </p:nvCxnSpPr>
        <p:spPr>
          <a:xfrm flipV="1">
            <a:off x="66994" y="5296277"/>
            <a:ext cx="9000125" cy="31844"/>
          </a:xfrm>
          <a:prstGeom prst="line">
            <a:avLst/>
          </a:prstGeom>
          <a:ln w="57150" cmpd="sng">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4221811" y="1317797"/>
            <a:ext cx="0" cy="3974051"/>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4462331" y="1296610"/>
            <a:ext cx="0" cy="3999667"/>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H="1">
            <a:off x="6515259" y="1329991"/>
            <a:ext cx="4099" cy="3966286"/>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7210949" y="1284010"/>
            <a:ext cx="0" cy="4012267"/>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flipH="1">
            <a:off x="7665540" y="1295293"/>
            <a:ext cx="765" cy="402369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flipH="1">
            <a:off x="5613145" y="1275439"/>
            <a:ext cx="4710" cy="4020838"/>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80" name="TextBox 29"/>
          <p:cNvSpPr txBox="1">
            <a:spLocks noChangeArrowheads="1"/>
          </p:cNvSpPr>
          <p:nvPr/>
        </p:nvSpPr>
        <p:spPr bwMode="auto">
          <a:xfrm>
            <a:off x="51177" y="1594654"/>
            <a:ext cx="890181"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2015 Fall Meeting </a:t>
            </a:r>
          </a:p>
        </p:txBody>
      </p:sp>
      <p:sp>
        <p:nvSpPr>
          <p:cNvPr id="65" name="TextBox 29"/>
          <p:cNvSpPr txBox="1">
            <a:spLocks noChangeArrowheads="1"/>
          </p:cNvSpPr>
          <p:nvPr/>
        </p:nvSpPr>
        <p:spPr bwMode="auto">
          <a:xfrm>
            <a:off x="2202058" y="3256438"/>
            <a:ext cx="1594928" cy="553998"/>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High Data Rate WLAN</a:t>
            </a:r>
          </a:p>
          <a:p>
            <a:pPr algn="ctr"/>
            <a:r>
              <a:rPr lang="en-US" altLang="ja-JP" sz="1000" b="1" dirty="0" smtClean="0">
                <a:latin typeface="Calibri" pitchFamily="34" charset="0"/>
              </a:rPr>
              <a:t>Blue Book Final Draft #1</a:t>
            </a:r>
          </a:p>
          <a:p>
            <a:pPr algn="ctr"/>
            <a:r>
              <a:rPr lang="en-US" altLang="ja-JP" sz="1000" b="1" dirty="0" smtClean="0">
                <a:solidFill>
                  <a:schemeClr val="hlink"/>
                </a:solidFill>
                <a:latin typeface="Calibri" pitchFamily="34" charset="0"/>
              </a:rPr>
              <a:t>(Fall 2016)</a:t>
            </a:r>
            <a:endParaRPr lang="en-US" altLang="ja-JP" sz="1000" b="1" dirty="0">
              <a:solidFill>
                <a:schemeClr val="hlink"/>
              </a:solidFill>
              <a:latin typeface="Calibri" pitchFamily="34" charset="0"/>
            </a:endParaRPr>
          </a:p>
        </p:txBody>
      </p:sp>
      <p:cxnSp>
        <p:nvCxnSpPr>
          <p:cNvPr id="71" name="Straight Connector 70"/>
          <p:cNvCxnSpPr/>
          <p:nvPr/>
        </p:nvCxnSpPr>
        <p:spPr>
          <a:xfrm>
            <a:off x="2380381" y="1273223"/>
            <a:ext cx="0" cy="4037130"/>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a:off x="3084083" y="1295293"/>
            <a:ext cx="0" cy="402369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6303239" y="1336000"/>
            <a:ext cx="0" cy="3960277"/>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95" name="TextBox 29"/>
          <p:cNvSpPr txBox="1">
            <a:spLocks noChangeArrowheads="1"/>
          </p:cNvSpPr>
          <p:nvPr/>
        </p:nvSpPr>
        <p:spPr bwMode="auto">
          <a:xfrm>
            <a:off x="1156770" y="1594654"/>
            <a:ext cx="809185"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2016 Spring Meeting </a:t>
            </a:r>
          </a:p>
        </p:txBody>
      </p:sp>
      <p:sp>
        <p:nvSpPr>
          <p:cNvPr id="96" name="Rectangle 95"/>
          <p:cNvSpPr/>
          <p:nvPr/>
        </p:nvSpPr>
        <p:spPr>
          <a:xfrm>
            <a:off x="1484625" y="1365411"/>
            <a:ext cx="45719" cy="217149"/>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99" name="TextBox 29"/>
          <p:cNvSpPr txBox="1">
            <a:spLocks noChangeArrowheads="1"/>
          </p:cNvSpPr>
          <p:nvPr/>
        </p:nvSpPr>
        <p:spPr bwMode="auto">
          <a:xfrm>
            <a:off x="645708" y="3273132"/>
            <a:ext cx="1641087" cy="553998"/>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Green Book (GBv3) Updates for HDR WLAN </a:t>
            </a:r>
          </a:p>
          <a:p>
            <a:pPr algn="ctr"/>
            <a:r>
              <a:rPr lang="en-US" altLang="ja-JP" sz="1000" b="1" dirty="0" smtClean="0">
                <a:solidFill>
                  <a:schemeClr val="hlink"/>
                </a:solidFill>
                <a:latin typeface="Calibri" pitchFamily="34" charset="0"/>
              </a:rPr>
              <a:t>08-Apr-2016</a:t>
            </a:r>
            <a:endParaRPr lang="en-US" altLang="ja-JP" sz="1000" b="1" dirty="0">
              <a:solidFill>
                <a:schemeClr val="hlink"/>
              </a:solidFill>
              <a:latin typeface="Calibri" pitchFamily="34" charset="0"/>
            </a:endParaRPr>
          </a:p>
        </p:txBody>
      </p:sp>
      <p:sp>
        <p:nvSpPr>
          <p:cNvPr id="92" name="TextBox 91"/>
          <p:cNvSpPr txBox="1"/>
          <p:nvPr/>
        </p:nvSpPr>
        <p:spPr>
          <a:xfrm>
            <a:off x="445145" y="87678"/>
            <a:ext cx="8251027" cy="461665"/>
          </a:xfrm>
          <a:prstGeom prst="rect">
            <a:avLst/>
          </a:prstGeom>
          <a:noFill/>
          <a:ln>
            <a:noFill/>
          </a:ln>
        </p:spPr>
        <p:txBody>
          <a:bodyPr wrap="none" rtlCol="0">
            <a:spAutoFit/>
          </a:bodyPr>
          <a:lstStyle/>
          <a:p>
            <a:r>
              <a:rPr lang="en-US" sz="2400" b="1" dirty="0" smtClean="0"/>
              <a:t>HDR WLAN Blue Book </a:t>
            </a:r>
            <a:r>
              <a:rPr lang="en-US" sz="2400" b="1" dirty="0" smtClean="0">
                <a:solidFill>
                  <a:srgbClr val="FF0000"/>
                </a:solidFill>
              </a:rPr>
              <a:t>Publicized (single-book) </a:t>
            </a:r>
            <a:r>
              <a:rPr lang="en-US" sz="2400" b="1" dirty="0" smtClean="0"/>
              <a:t>Project Schedule</a:t>
            </a:r>
            <a:endParaRPr lang="en-US" sz="2400" b="1" dirty="0"/>
          </a:p>
        </p:txBody>
      </p:sp>
      <p:cxnSp>
        <p:nvCxnSpPr>
          <p:cNvPr id="102" name="Straight Connector 101"/>
          <p:cNvCxnSpPr/>
          <p:nvPr/>
        </p:nvCxnSpPr>
        <p:spPr>
          <a:xfrm flipV="1">
            <a:off x="601133" y="634998"/>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a:off x="1451006" y="1304429"/>
            <a:ext cx="0" cy="372857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a:off x="2162793" y="1284010"/>
            <a:ext cx="0" cy="4044111"/>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flipH="1">
            <a:off x="768036" y="1288583"/>
            <a:ext cx="6614" cy="4044111"/>
          </a:xfrm>
          <a:prstGeom prst="line">
            <a:avLst/>
          </a:prstGeom>
          <a:ln w="9525">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155" name="Rectangle 154"/>
          <p:cNvSpPr/>
          <p:nvPr/>
        </p:nvSpPr>
        <p:spPr>
          <a:xfrm>
            <a:off x="66994" y="934807"/>
            <a:ext cx="710179"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Q4</a:t>
            </a:r>
          </a:p>
          <a:p>
            <a:pPr algn="ctr" fontAlgn="auto">
              <a:spcBef>
                <a:spcPts val="0"/>
              </a:spcBef>
              <a:spcAft>
                <a:spcPts val="0"/>
              </a:spcAft>
              <a:defRPr/>
            </a:pPr>
            <a:r>
              <a:rPr lang="en-US" sz="1200" b="1" dirty="0" smtClean="0"/>
              <a:t>2015</a:t>
            </a:r>
            <a:endParaRPr kumimoji="0" lang="en-US" sz="1200" b="1" dirty="0"/>
          </a:p>
        </p:txBody>
      </p:sp>
      <p:cxnSp>
        <p:nvCxnSpPr>
          <p:cNvPr id="157" name="Straight Connector 156"/>
          <p:cNvCxnSpPr/>
          <p:nvPr/>
        </p:nvCxnSpPr>
        <p:spPr>
          <a:xfrm flipH="1">
            <a:off x="306987" y="1290991"/>
            <a:ext cx="8467" cy="4037130"/>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84" name="TextBox 29"/>
          <p:cNvSpPr txBox="1">
            <a:spLocks noChangeArrowheads="1"/>
          </p:cNvSpPr>
          <p:nvPr/>
        </p:nvSpPr>
        <p:spPr bwMode="auto">
          <a:xfrm>
            <a:off x="1469212" y="5673369"/>
            <a:ext cx="3438132"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Published deliverable date to SOIS Chair and the CESG</a:t>
            </a:r>
            <a:endParaRPr lang="en-US" altLang="ja-JP" sz="1000" b="1" dirty="0">
              <a:solidFill>
                <a:schemeClr val="hlink"/>
              </a:solidFill>
              <a:latin typeface="Calibri" pitchFamily="34" charset="0"/>
            </a:endParaRPr>
          </a:p>
        </p:txBody>
      </p:sp>
      <p:sp>
        <p:nvSpPr>
          <p:cNvPr id="85" name="Diamond 84"/>
          <p:cNvSpPr>
            <a:spLocks noChangeArrowheads="1"/>
          </p:cNvSpPr>
          <p:nvPr/>
        </p:nvSpPr>
        <p:spPr bwMode="auto">
          <a:xfrm>
            <a:off x="1306173" y="6010985"/>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86" name="TextBox 29"/>
          <p:cNvSpPr txBox="1">
            <a:spLocks noChangeArrowheads="1"/>
          </p:cNvSpPr>
          <p:nvPr/>
        </p:nvSpPr>
        <p:spPr bwMode="auto">
          <a:xfrm>
            <a:off x="1479519" y="5970478"/>
            <a:ext cx="2426258"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Wireless WG internal working milestone</a:t>
            </a:r>
            <a:endParaRPr lang="en-US" altLang="ja-JP" sz="1000" b="1" dirty="0">
              <a:solidFill>
                <a:schemeClr val="hlink"/>
              </a:solidFill>
              <a:latin typeface="Calibri" pitchFamily="34" charset="0"/>
            </a:endParaRPr>
          </a:p>
        </p:txBody>
      </p:sp>
      <p:sp>
        <p:nvSpPr>
          <p:cNvPr id="87" name="Rectangle 86"/>
          <p:cNvSpPr/>
          <p:nvPr/>
        </p:nvSpPr>
        <p:spPr>
          <a:xfrm>
            <a:off x="4880848" y="5699983"/>
            <a:ext cx="813421" cy="188695"/>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88" name="Rectangle 87"/>
          <p:cNvSpPr/>
          <p:nvPr/>
        </p:nvSpPr>
        <p:spPr>
          <a:xfrm>
            <a:off x="5526049" y="6019521"/>
            <a:ext cx="159662" cy="188695"/>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94" name="TextBox 29"/>
          <p:cNvSpPr txBox="1">
            <a:spLocks noChangeArrowheads="1"/>
          </p:cNvSpPr>
          <p:nvPr/>
        </p:nvSpPr>
        <p:spPr bwMode="auto">
          <a:xfrm>
            <a:off x="5706228" y="5658721"/>
            <a:ext cx="1732643"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Wireless WG internal activity</a:t>
            </a:r>
            <a:endParaRPr lang="en-US" altLang="ja-JP" sz="1000" b="1" dirty="0">
              <a:solidFill>
                <a:schemeClr val="hlink"/>
              </a:solidFill>
              <a:latin typeface="Calibri" pitchFamily="34" charset="0"/>
            </a:endParaRPr>
          </a:p>
        </p:txBody>
      </p:sp>
      <p:sp>
        <p:nvSpPr>
          <p:cNvPr id="103" name="TextBox 29"/>
          <p:cNvSpPr txBox="1">
            <a:spLocks noChangeArrowheads="1"/>
          </p:cNvSpPr>
          <p:nvPr/>
        </p:nvSpPr>
        <p:spPr bwMode="auto">
          <a:xfrm>
            <a:off x="5708814" y="5985584"/>
            <a:ext cx="1732643"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CCSDS Biannual Meeting</a:t>
            </a:r>
            <a:endParaRPr lang="en-US" altLang="ja-JP" sz="1000" b="1" dirty="0">
              <a:solidFill>
                <a:schemeClr val="hlink"/>
              </a:solidFill>
              <a:latin typeface="Calibri" pitchFamily="34" charset="0"/>
            </a:endParaRPr>
          </a:p>
        </p:txBody>
      </p:sp>
      <p:cxnSp>
        <p:nvCxnSpPr>
          <p:cNvPr id="105" name="Straight Connector 104"/>
          <p:cNvCxnSpPr/>
          <p:nvPr/>
        </p:nvCxnSpPr>
        <p:spPr>
          <a:xfrm>
            <a:off x="71093" y="1264087"/>
            <a:ext cx="13576" cy="4064034"/>
          </a:xfrm>
          <a:prstGeom prst="line">
            <a:avLst/>
          </a:prstGeom>
          <a:ln w="12700" cmpd="sng">
            <a:solidFill>
              <a:srgbClr val="000090"/>
            </a:solidFill>
            <a:prstDash val="solid"/>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9067120" y="1258397"/>
            <a:ext cx="0" cy="4023619"/>
          </a:xfrm>
          <a:prstGeom prst="line">
            <a:avLst/>
          </a:prstGeom>
          <a:ln w="12700" cmpd="sng">
            <a:solidFill>
              <a:srgbClr val="000090"/>
            </a:solidFill>
            <a:prstDash val="solid"/>
          </a:ln>
        </p:spPr>
        <p:style>
          <a:lnRef idx="2">
            <a:schemeClr val="accent1"/>
          </a:lnRef>
          <a:fillRef idx="0">
            <a:schemeClr val="accent1"/>
          </a:fillRef>
          <a:effectRef idx="1">
            <a:schemeClr val="accent1"/>
          </a:effectRef>
          <a:fontRef idx="minor">
            <a:schemeClr val="tx1"/>
          </a:fontRef>
        </p:style>
      </p:cxnSp>
      <p:sp>
        <p:nvSpPr>
          <p:cNvPr id="107" name="Diamond 106"/>
          <p:cNvSpPr>
            <a:spLocks noChangeArrowheads="1"/>
          </p:cNvSpPr>
          <p:nvPr/>
        </p:nvSpPr>
        <p:spPr bwMode="auto">
          <a:xfrm>
            <a:off x="1303697" y="5716848"/>
            <a:ext cx="163039" cy="197231"/>
          </a:xfrm>
          <a:prstGeom prst="diamond">
            <a:avLst/>
          </a:prstGeom>
          <a:solidFill>
            <a:srgbClr val="FF0000"/>
          </a:solidFill>
          <a:ln w="38100">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09" name="Diamond 108"/>
          <p:cNvSpPr>
            <a:spLocks noChangeArrowheads="1"/>
          </p:cNvSpPr>
          <p:nvPr/>
        </p:nvSpPr>
        <p:spPr bwMode="auto">
          <a:xfrm>
            <a:off x="2929967" y="3049226"/>
            <a:ext cx="163039" cy="197231"/>
          </a:xfrm>
          <a:prstGeom prst="diamond">
            <a:avLst/>
          </a:prstGeom>
          <a:solidFill>
            <a:srgbClr val="FF0000"/>
          </a:solidFill>
          <a:ln w="38100">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00" name="Diamond 99"/>
          <p:cNvSpPr>
            <a:spLocks noChangeArrowheads="1"/>
          </p:cNvSpPr>
          <p:nvPr/>
        </p:nvSpPr>
        <p:spPr bwMode="auto">
          <a:xfrm>
            <a:off x="1417551" y="3049226"/>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82" name="Rectangle 81"/>
          <p:cNvSpPr/>
          <p:nvPr/>
        </p:nvSpPr>
        <p:spPr>
          <a:xfrm>
            <a:off x="322257" y="2526831"/>
            <a:ext cx="2712345" cy="463126"/>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lang="en-US" sz="1000" b="1" dirty="0" smtClean="0">
                <a:solidFill>
                  <a:schemeClr val="tx1"/>
                </a:solidFill>
              </a:rPr>
              <a:t>HDR WLAN Organizational &amp; Project Activities: </a:t>
            </a:r>
          </a:p>
          <a:p>
            <a:pPr algn="ctr" fontAlgn="auto">
              <a:spcBef>
                <a:spcPts val="0"/>
              </a:spcBef>
              <a:spcAft>
                <a:spcPts val="0"/>
              </a:spcAft>
              <a:defRPr/>
            </a:pPr>
            <a:r>
              <a:rPr lang="en-US" sz="1000" b="1" dirty="0" smtClean="0">
                <a:solidFill>
                  <a:schemeClr val="tx1"/>
                </a:solidFill>
              </a:rPr>
              <a:t>Identify use cases, requirements,</a:t>
            </a:r>
          </a:p>
          <a:p>
            <a:pPr algn="ctr" fontAlgn="auto">
              <a:spcBef>
                <a:spcPts val="0"/>
              </a:spcBef>
              <a:spcAft>
                <a:spcPts val="0"/>
              </a:spcAft>
              <a:defRPr/>
            </a:pPr>
            <a:r>
              <a:rPr lang="en-US" sz="1000" b="1" dirty="0" smtClean="0">
                <a:solidFill>
                  <a:schemeClr val="tx1"/>
                </a:solidFill>
              </a:rPr>
              <a:t> solution space, candidate recommendations</a:t>
            </a:r>
            <a:endParaRPr kumimoji="0" lang="en-US" sz="1000" b="1" dirty="0">
              <a:solidFill>
                <a:schemeClr val="tx1"/>
              </a:solidFill>
            </a:endParaRPr>
          </a:p>
        </p:txBody>
      </p:sp>
      <p:cxnSp>
        <p:nvCxnSpPr>
          <p:cNvPr id="89" name="Straight Connector 88"/>
          <p:cNvCxnSpPr/>
          <p:nvPr/>
        </p:nvCxnSpPr>
        <p:spPr>
          <a:xfrm>
            <a:off x="1685639" y="1292381"/>
            <a:ext cx="0" cy="372857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a:off x="2861713" y="1288583"/>
            <a:ext cx="0" cy="4037130"/>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flipH="1">
            <a:off x="3524546" y="1261867"/>
            <a:ext cx="6614" cy="4044111"/>
          </a:xfrm>
          <a:prstGeom prst="line">
            <a:avLst/>
          </a:prstGeom>
          <a:ln w="9525">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3762032" y="1296613"/>
            <a:ext cx="0" cy="3974051"/>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4934526" y="1293698"/>
            <a:ext cx="0" cy="3999667"/>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flipH="1">
            <a:off x="5838641" y="1290799"/>
            <a:ext cx="4710" cy="4020838"/>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flipH="1">
            <a:off x="6978317" y="1299671"/>
            <a:ext cx="4099" cy="3966286"/>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flipH="1">
            <a:off x="7881899" y="1301517"/>
            <a:ext cx="765" cy="402369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124" name="Rectangle 123"/>
          <p:cNvSpPr/>
          <p:nvPr/>
        </p:nvSpPr>
        <p:spPr>
          <a:xfrm>
            <a:off x="776311" y="934122"/>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Q1</a:t>
            </a:r>
          </a:p>
          <a:p>
            <a:pPr algn="ctr" fontAlgn="auto">
              <a:spcBef>
                <a:spcPts val="0"/>
              </a:spcBef>
              <a:spcAft>
                <a:spcPts val="0"/>
              </a:spcAft>
              <a:defRPr/>
            </a:pPr>
            <a:r>
              <a:rPr lang="en-US" sz="1200" b="1" dirty="0" smtClean="0"/>
              <a:t>2016</a:t>
            </a:r>
            <a:endParaRPr kumimoji="0" lang="en-US" sz="1200" b="1" dirty="0"/>
          </a:p>
        </p:txBody>
      </p:sp>
      <p:sp>
        <p:nvSpPr>
          <p:cNvPr id="125" name="Rectangle 124"/>
          <p:cNvSpPr/>
          <p:nvPr/>
        </p:nvSpPr>
        <p:spPr>
          <a:xfrm>
            <a:off x="1462014" y="932529"/>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Q2</a:t>
            </a:r>
          </a:p>
          <a:p>
            <a:pPr algn="ctr" fontAlgn="auto">
              <a:spcBef>
                <a:spcPts val="0"/>
              </a:spcBef>
              <a:spcAft>
                <a:spcPts val="0"/>
              </a:spcAft>
              <a:defRPr/>
            </a:pPr>
            <a:r>
              <a:rPr lang="en-US" sz="1200" b="1" dirty="0" smtClean="0"/>
              <a:t>2016</a:t>
            </a:r>
            <a:endParaRPr kumimoji="0" lang="en-US" sz="1200" b="1" dirty="0"/>
          </a:p>
        </p:txBody>
      </p:sp>
      <p:sp>
        <p:nvSpPr>
          <p:cNvPr id="126" name="Rectangle 125"/>
          <p:cNvSpPr/>
          <p:nvPr/>
        </p:nvSpPr>
        <p:spPr>
          <a:xfrm>
            <a:off x="2153656" y="931844"/>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Q3</a:t>
            </a:r>
          </a:p>
          <a:p>
            <a:pPr algn="ctr" fontAlgn="auto">
              <a:spcBef>
                <a:spcPts val="0"/>
              </a:spcBef>
              <a:spcAft>
                <a:spcPts val="0"/>
              </a:spcAft>
              <a:defRPr/>
            </a:pPr>
            <a:r>
              <a:rPr lang="en-US" sz="1200" b="1" dirty="0" smtClean="0"/>
              <a:t>2016</a:t>
            </a:r>
            <a:endParaRPr kumimoji="0" lang="en-US" sz="1200" b="1" dirty="0"/>
          </a:p>
        </p:txBody>
      </p:sp>
      <p:sp>
        <p:nvSpPr>
          <p:cNvPr id="127" name="Rectangle 126"/>
          <p:cNvSpPr/>
          <p:nvPr/>
        </p:nvSpPr>
        <p:spPr>
          <a:xfrm>
            <a:off x="2846160" y="929289"/>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Q4</a:t>
            </a:r>
          </a:p>
          <a:p>
            <a:pPr algn="ctr" fontAlgn="auto">
              <a:spcBef>
                <a:spcPts val="0"/>
              </a:spcBef>
              <a:spcAft>
                <a:spcPts val="0"/>
              </a:spcAft>
              <a:defRPr/>
            </a:pPr>
            <a:r>
              <a:rPr lang="en-US" sz="1200" b="1" dirty="0" smtClean="0"/>
              <a:t>2016</a:t>
            </a:r>
            <a:endParaRPr kumimoji="0" lang="en-US" sz="1200" b="1" dirty="0"/>
          </a:p>
        </p:txBody>
      </p:sp>
      <p:sp>
        <p:nvSpPr>
          <p:cNvPr id="129" name="Rectangle 128"/>
          <p:cNvSpPr/>
          <p:nvPr/>
        </p:nvSpPr>
        <p:spPr>
          <a:xfrm>
            <a:off x="3540586" y="931420"/>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Q1</a:t>
            </a:r>
          </a:p>
          <a:p>
            <a:pPr algn="ctr" fontAlgn="auto">
              <a:spcBef>
                <a:spcPts val="0"/>
              </a:spcBef>
              <a:spcAft>
                <a:spcPts val="0"/>
              </a:spcAft>
              <a:defRPr/>
            </a:pPr>
            <a:r>
              <a:rPr lang="en-US" sz="1200" b="1" dirty="0" smtClean="0"/>
              <a:t>2017</a:t>
            </a:r>
            <a:endParaRPr kumimoji="0" lang="en-US" sz="1200" b="1" dirty="0"/>
          </a:p>
        </p:txBody>
      </p:sp>
      <p:sp>
        <p:nvSpPr>
          <p:cNvPr id="130" name="Rectangle 129"/>
          <p:cNvSpPr/>
          <p:nvPr/>
        </p:nvSpPr>
        <p:spPr>
          <a:xfrm>
            <a:off x="4226289" y="929827"/>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Q2</a:t>
            </a:r>
          </a:p>
          <a:p>
            <a:pPr algn="ctr" fontAlgn="auto">
              <a:spcBef>
                <a:spcPts val="0"/>
              </a:spcBef>
              <a:spcAft>
                <a:spcPts val="0"/>
              </a:spcAft>
              <a:defRPr/>
            </a:pPr>
            <a:r>
              <a:rPr lang="en-US" sz="1200" b="1" dirty="0" smtClean="0"/>
              <a:t>2017</a:t>
            </a:r>
            <a:endParaRPr kumimoji="0" lang="en-US" sz="1200" b="1" dirty="0"/>
          </a:p>
        </p:txBody>
      </p:sp>
      <p:sp>
        <p:nvSpPr>
          <p:cNvPr id="135" name="Rectangle 134"/>
          <p:cNvSpPr/>
          <p:nvPr/>
        </p:nvSpPr>
        <p:spPr>
          <a:xfrm>
            <a:off x="4917931" y="929142"/>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Q3</a:t>
            </a:r>
          </a:p>
          <a:p>
            <a:pPr algn="ctr" fontAlgn="auto">
              <a:spcBef>
                <a:spcPts val="0"/>
              </a:spcBef>
              <a:spcAft>
                <a:spcPts val="0"/>
              </a:spcAft>
              <a:defRPr/>
            </a:pPr>
            <a:r>
              <a:rPr lang="en-US" sz="1200" b="1" dirty="0" smtClean="0"/>
              <a:t>2017</a:t>
            </a:r>
            <a:endParaRPr kumimoji="0" lang="en-US" sz="1200" b="1" dirty="0"/>
          </a:p>
        </p:txBody>
      </p:sp>
      <p:sp>
        <p:nvSpPr>
          <p:cNvPr id="136" name="Rectangle 135"/>
          <p:cNvSpPr/>
          <p:nvPr/>
        </p:nvSpPr>
        <p:spPr>
          <a:xfrm>
            <a:off x="5610435" y="926587"/>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Q4</a:t>
            </a:r>
          </a:p>
          <a:p>
            <a:pPr algn="ctr" fontAlgn="auto">
              <a:spcBef>
                <a:spcPts val="0"/>
              </a:spcBef>
              <a:spcAft>
                <a:spcPts val="0"/>
              </a:spcAft>
              <a:defRPr/>
            </a:pPr>
            <a:r>
              <a:rPr lang="en-US" sz="1200" b="1" dirty="0" smtClean="0"/>
              <a:t>2017</a:t>
            </a:r>
            <a:endParaRPr kumimoji="0" lang="en-US" sz="1200" b="1" dirty="0"/>
          </a:p>
        </p:txBody>
      </p:sp>
      <p:cxnSp>
        <p:nvCxnSpPr>
          <p:cNvPr id="142" name="Straight Connector 141"/>
          <p:cNvCxnSpPr/>
          <p:nvPr/>
        </p:nvCxnSpPr>
        <p:spPr>
          <a:xfrm flipH="1">
            <a:off x="6296325" y="1221061"/>
            <a:ext cx="6614" cy="4044111"/>
          </a:xfrm>
          <a:prstGeom prst="line">
            <a:avLst/>
          </a:prstGeom>
          <a:ln w="9525">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143" name="Rectangle 142"/>
          <p:cNvSpPr/>
          <p:nvPr/>
        </p:nvSpPr>
        <p:spPr>
          <a:xfrm>
            <a:off x="6304882" y="928434"/>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Q1</a:t>
            </a:r>
          </a:p>
          <a:p>
            <a:pPr algn="ctr" fontAlgn="auto">
              <a:spcBef>
                <a:spcPts val="0"/>
              </a:spcBef>
              <a:spcAft>
                <a:spcPts val="0"/>
              </a:spcAft>
              <a:defRPr/>
            </a:pPr>
            <a:r>
              <a:rPr lang="en-US" sz="1200" b="1" dirty="0" smtClean="0"/>
              <a:t>2018</a:t>
            </a:r>
            <a:endParaRPr kumimoji="0" lang="en-US" sz="1200" b="1" dirty="0"/>
          </a:p>
        </p:txBody>
      </p:sp>
      <p:sp>
        <p:nvSpPr>
          <p:cNvPr id="144" name="Rectangle 143"/>
          <p:cNvSpPr/>
          <p:nvPr/>
        </p:nvSpPr>
        <p:spPr>
          <a:xfrm>
            <a:off x="6990585" y="926841"/>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Q2</a:t>
            </a:r>
          </a:p>
          <a:p>
            <a:pPr algn="ctr" fontAlgn="auto">
              <a:spcBef>
                <a:spcPts val="0"/>
              </a:spcBef>
              <a:spcAft>
                <a:spcPts val="0"/>
              </a:spcAft>
              <a:defRPr/>
            </a:pPr>
            <a:r>
              <a:rPr lang="en-US" sz="1200" b="1" dirty="0" smtClean="0"/>
              <a:t>2017</a:t>
            </a:r>
            <a:endParaRPr kumimoji="0" lang="en-US" sz="1200" b="1" dirty="0"/>
          </a:p>
        </p:txBody>
      </p:sp>
      <p:sp>
        <p:nvSpPr>
          <p:cNvPr id="145" name="Rectangle 144"/>
          <p:cNvSpPr/>
          <p:nvPr/>
        </p:nvSpPr>
        <p:spPr>
          <a:xfrm>
            <a:off x="7682227" y="926156"/>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Q3</a:t>
            </a:r>
          </a:p>
          <a:p>
            <a:pPr algn="ctr" fontAlgn="auto">
              <a:spcBef>
                <a:spcPts val="0"/>
              </a:spcBef>
              <a:spcAft>
                <a:spcPts val="0"/>
              </a:spcAft>
              <a:defRPr/>
            </a:pPr>
            <a:r>
              <a:rPr lang="en-US" sz="1200" b="1" dirty="0" smtClean="0"/>
              <a:t>2017</a:t>
            </a:r>
            <a:endParaRPr kumimoji="0" lang="en-US" sz="1200" b="1" dirty="0"/>
          </a:p>
        </p:txBody>
      </p:sp>
      <p:cxnSp>
        <p:nvCxnSpPr>
          <p:cNvPr id="146" name="Straight Connector 145"/>
          <p:cNvCxnSpPr/>
          <p:nvPr/>
        </p:nvCxnSpPr>
        <p:spPr>
          <a:xfrm flipH="1">
            <a:off x="531143" y="1306351"/>
            <a:ext cx="8467" cy="4037130"/>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flipH="1">
            <a:off x="994201" y="1294303"/>
            <a:ext cx="8467" cy="4037130"/>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flipH="1">
            <a:off x="1210560" y="1309663"/>
            <a:ext cx="8467" cy="4037130"/>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a:off x="1929409" y="1307741"/>
            <a:ext cx="0" cy="372857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a:off x="2615014" y="1297719"/>
            <a:ext cx="0" cy="4037130"/>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a:off x="3300442" y="1292381"/>
            <a:ext cx="0" cy="402369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a:off x="3996665" y="1311973"/>
            <a:ext cx="0" cy="3974051"/>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a:off x="4687827" y="1302834"/>
            <a:ext cx="0" cy="3999667"/>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6" name="Straight Connector 155"/>
          <p:cNvCxnSpPr/>
          <p:nvPr/>
        </p:nvCxnSpPr>
        <p:spPr>
          <a:xfrm flipH="1">
            <a:off x="5153366" y="1299935"/>
            <a:ext cx="4710" cy="4020838"/>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8" name="Straight Connector 157"/>
          <p:cNvCxnSpPr/>
          <p:nvPr/>
        </p:nvCxnSpPr>
        <p:spPr>
          <a:xfrm flipH="1">
            <a:off x="5378862" y="1297023"/>
            <a:ext cx="4710" cy="4020838"/>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9" name="Straight Connector 158"/>
          <p:cNvCxnSpPr/>
          <p:nvPr/>
        </p:nvCxnSpPr>
        <p:spPr>
          <a:xfrm flipH="1">
            <a:off x="6055000" y="1287887"/>
            <a:ext cx="4710" cy="4020838"/>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60" name="Straight Connector 159"/>
          <p:cNvCxnSpPr/>
          <p:nvPr/>
        </p:nvCxnSpPr>
        <p:spPr>
          <a:xfrm flipH="1">
            <a:off x="6740755" y="1308807"/>
            <a:ext cx="4099" cy="3966286"/>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69" name="Straight Connector 168"/>
          <p:cNvCxnSpPr/>
          <p:nvPr/>
        </p:nvCxnSpPr>
        <p:spPr>
          <a:xfrm>
            <a:off x="7436445" y="1299370"/>
            <a:ext cx="0" cy="4012267"/>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70" name="Straight Connector 169"/>
          <p:cNvCxnSpPr/>
          <p:nvPr/>
        </p:nvCxnSpPr>
        <p:spPr>
          <a:xfrm flipH="1">
            <a:off x="8116532" y="1298605"/>
            <a:ext cx="765" cy="402369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171" name="Rectangle 170"/>
          <p:cNvSpPr/>
          <p:nvPr/>
        </p:nvSpPr>
        <p:spPr>
          <a:xfrm>
            <a:off x="310369" y="1365411"/>
            <a:ext cx="45719" cy="217149"/>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172" name="TextBox 29"/>
          <p:cNvSpPr txBox="1">
            <a:spLocks noChangeArrowheads="1"/>
          </p:cNvSpPr>
          <p:nvPr/>
        </p:nvSpPr>
        <p:spPr bwMode="auto">
          <a:xfrm>
            <a:off x="2706748" y="1593701"/>
            <a:ext cx="809185"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2016 Fall Meeting </a:t>
            </a:r>
          </a:p>
        </p:txBody>
      </p:sp>
      <p:sp>
        <p:nvSpPr>
          <p:cNvPr id="173" name="Rectangle 172"/>
          <p:cNvSpPr/>
          <p:nvPr/>
        </p:nvSpPr>
        <p:spPr>
          <a:xfrm>
            <a:off x="3068471" y="1364458"/>
            <a:ext cx="45719" cy="217149"/>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174" name="TextBox 29"/>
          <p:cNvSpPr txBox="1">
            <a:spLocks noChangeArrowheads="1"/>
          </p:cNvSpPr>
          <p:nvPr/>
        </p:nvSpPr>
        <p:spPr bwMode="auto">
          <a:xfrm>
            <a:off x="3973141" y="1582561"/>
            <a:ext cx="809185"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2017 Spring Meeting </a:t>
            </a:r>
          </a:p>
        </p:txBody>
      </p:sp>
      <p:sp>
        <p:nvSpPr>
          <p:cNvPr id="175" name="Rectangle 174"/>
          <p:cNvSpPr/>
          <p:nvPr/>
        </p:nvSpPr>
        <p:spPr>
          <a:xfrm>
            <a:off x="4300996" y="1353318"/>
            <a:ext cx="45719" cy="217149"/>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176" name="TextBox 29"/>
          <p:cNvSpPr txBox="1">
            <a:spLocks noChangeArrowheads="1"/>
          </p:cNvSpPr>
          <p:nvPr/>
        </p:nvSpPr>
        <p:spPr bwMode="auto">
          <a:xfrm>
            <a:off x="5519694" y="1581607"/>
            <a:ext cx="809185"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2017 Fall Meeting </a:t>
            </a:r>
          </a:p>
        </p:txBody>
      </p:sp>
      <p:sp>
        <p:nvSpPr>
          <p:cNvPr id="177" name="Rectangle 176"/>
          <p:cNvSpPr/>
          <p:nvPr/>
        </p:nvSpPr>
        <p:spPr>
          <a:xfrm>
            <a:off x="5847549" y="1352364"/>
            <a:ext cx="45719" cy="217149"/>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178" name="TextBox 29"/>
          <p:cNvSpPr txBox="1">
            <a:spLocks noChangeArrowheads="1"/>
          </p:cNvSpPr>
          <p:nvPr/>
        </p:nvSpPr>
        <p:spPr bwMode="auto">
          <a:xfrm>
            <a:off x="6726206" y="1562400"/>
            <a:ext cx="809185"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2018 Spring Meeting </a:t>
            </a:r>
          </a:p>
        </p:txBody>
      </p:sp>
      <p:sp>
        <p:nvSpPr>
          <p:cNvPr id="179" name="Rectangle 178"/>
          <p:cNvSpPr/>
          <p:nvPr/>
        </p:nvSpPr>
        <p:spPr>
          <a:xfrm>
            <a:off x="7054061" y="1333157"/>
            <a:ext cx="45719" cy="217149"/>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180" name="Rectangle 179"/>
          <p:cNvSpPr/>
          <p:nvPr/>
        </p:nvSpPr>
        <p:spPr>
          <a:xfrm>
            <a:off x="8374616" y="923170"/>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Q4</a:t>
            </a:r>
          </a:p>
          <a:p>
            <a:pPr algn="ctr" fontAlgn="auto">
              <a:spcBef>
                <a:spcPts val="0"/>
              </a:spcBef>
              <a:spcAft>
                <a:spcPts val="0"/>
              </a:spcAft>
              <a:defRPr/>
            </a:pPr>
            <a:r>
              <a:rPr lang="en-US" sz="1200" b="1" dirty="0" smtClean="0"/>
              <a:t>2017</a:t>
            </a:r>
            <a:endParaRPr kumimoji="0" lang="en-US" sz="1200" b="1" dirty="0"/>
          </a:p>
        </p:txBody>
      </p:sp>
      <p:cxnSp>
        <p:nvCxnSpPr>
          <p:cNvPr id="182" name="Straight Connector 181"/>
          <p:cNvCxnSpPr/>
          <p:nvPr/>
        </p:nvCxnSpPr>
        <p:spPr>
          <a:xfrm flipH="1">
            <a:off x="8366160" y="1274109"/>
            <a:ext cx="765" cy="402369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83" name="Straight Connector 182"/>
          <p:cNvCxnSpPr/>
          <p:nvPr/>
        </p:nvCxnSpPr>
        <p:spPr>
          <a:xfrm flipH="1">
            <a:off x="8582519" y="1280333"/>
            <a:ext cx="765" cy="402369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84" name="Straight Connector 183"/>
          <p:cNvCxnSpPr/>
          <p:nvPr/>
        </p:nvCxnSpPr>
        <p:spPr>
          <a:xfrm flipH="1">
            <a:off x="8817152" y="1277421"/>
            <a:ext cx="765" cy="402369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185" name="TextBox 29"/>
          <p:cNvSpPr txBox="1">
            <a:spLocks noChangeArrowheads="1"/>
          </p:cNvSpPr>
          <p:nvPr/>
        </p:nvSpPr>
        <p:spPr bwMode="auto">
          <a:xfrm>
            <a:off x="8269117" y="1569513"/>
            <a:ext cx="809185"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2018 Fall Meeting </a:t>
            </a:r>
          </a:p>
        </p:txBody>
      </p:sp>
      <p:sp>
        <p:nvSpPr>
          <p:cNvPr id="186" name="Rectangle 185"/>
          <p:cNvSpPr/>
          <p:nvPr/>
        </p:nvSpPr>
        <p:spPr>
          <a:xfrm>
            <a:off x="8596972" y="1340270"/>
            <a:ext cx="45719" cy="217149"/>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113" name="TextBox 29"/>
          <p:cNvSpPr txBox="1">
            <a:spLocks noChangeArrowheads="1"/>
          </p:cNvSpPr>
          <p:nvPr/>
        </p:nvSpPr>
        <p:spPr bwMode="auto">
          <a:xfrm>
            <a:off x="6199922" y="3324174"/>
            <a:ext cx="1594928" cy="553998"/>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High Data Rate WLAN</a:t>
            </a:r>
          </a:p>
          <a:p>
            <a:pPr algn="ctr"/>
            <a:r>
              <a:rPr lang="en-US" altLang="ja-JP" sz="1000" b="1" dirty="0" smtClean="0">
                <a:latin typeface="Calibri" pitchFamily="34" charset="0"/>
              </a:rPr>
              <a:t>Blue Book Final Draft #2</a:t>
            </a:r>
          </a:p>
          <a:p>
            <a:pPr algn="ctr"/>
            <a:r>
              <a:rPr lang="en-US" altLang="ja-JP" sz="1000" b="1" dirty="0" smtClean="0">
                <a:solidFill>
                  <a:schemeClr val="hlink"/>
                </a:solidFill>
                <a:latin typeface="Calibri" pitchFamily="34" charset="0"/>
              </a:rPr>
              <a:t>(Spring 2018)</a:t>
            </a:r>
            <a:endParaRPr lang="en-US" altLang="ja-JP" sz="1000" b="1" dirty="0">
              <a:solidFill>
                <a:schemeClr val="hlink"/>
              </a:solidFill>
              <a:latin typeface="Calibri" pitchFamily="34" charset="0"/>
            </a:endParaRPr>
          </a:p>
        </p:txBody>
      </p:sp>
      <p:sp>
        <p:nvSpPr>
          <p:cNvPr id="114" name="Diamond 113"/>
          <p:cNvSpPr>
            <a:spLocks noChangeArrowheads="1"/>
          </p:cNvSpPr>
          <p:nvPr/>
        </p:nvSpPr>
        <p:spPr bwMode="auto">
          <a:xfrm>
            <a:off x="7012501" y="3049226"/>
            <a:ext cx="163039" cy="197231"/>
          </a:xfrm>
          <a:prstGeom prst="diamond">
            <a:avLst/>
          </a:prstGeom>
          <a:solidFill>
            <a:srgbClr val="FF0000"/>
          </a:solidFill>
          <a:ln w="38100">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97" name="Rectangle 96"/>
          <p:cNvSpPr/>
          <p:nvPr/>
        </p:nvSpPr>
        <p:spPr>
          <a:xfrm>
            <a:off x="3093006" y="2526831"/>
            <a:ext cx="4006773" cy="463126"/>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lang="en-US" sz="1000" b="1" dirty="0" smtClean="0">
                <a:solidFill>
                  <a:schemeClr val="tx1"/>
                </a:solidFill>
              </a:rPr>
              <a:t>HDR WLAN Continued Activities: Technology review/updates; Engineering </a:t>
            </a:r>
          </a:p>
          <a:p>
            <a:pPr algn="ctr" fontAlgn="auto">
              <a:spcBef>
                <a:spcPts val="0"/>
              </a:spcBef>
              <a:spcAft>
                <a:spcPts val="0"/>
              </a:spcAft>
              <a:defRPr/>
            </a:pPr>
            <a:r>
              <a:rPr lang="en-US" sz="1000" b="1" dirty="0" smtClean="0">
                <a:solidFill>
                  <a:schemeClr val="tx1"/>
                </a:solidFill>
              </a:rPr>
              <a:t>Recommendations; Identify expected Blue Book recommended standards</a:t>
            </a:r>
          </a:p>
        </p:txBody>
      </p:sp>
      <p:sp>
        <p:nvSpPr>
          <p:cNvPr id="101" name="TextBox 29"/>
          <p:cNvSpPr txBox="1">
            <a:spLocks noChangeArrowheads="1"/>
          </p:cNvSpPr>
          <p:nvPr/>
        </p:nvSpPr>
        <p:spPr bwMode="auto">
          <a:xfrm>
            <a:off x="854116" y="2076532"/>
            <a:ext cx="809185" cy="400110"/>
          </a:xfrm>
          <a:prstGeom prst="rect">
            <a:avLst/>
          </a:prstGeom>
          <a:noFill/>
          <a:ln w="9525">
            <a:noFill/>
            <a:miter lim="800000"/>
            <a:headEnd/>
            <a:tailEnd/>
          </a:ln>
        </p:spPr>
        <p:txBody>
          <a:bodyPr wrap="square">
            <a:spAutoFit/>
          </a:bodyPr>
          <a:lstStyle/>
          <a:p>
            <a:pPr algn="ctr"/>
            <a:r>
              <a:rPr lang="en-US" altLang="ja-JP" sz="1000" b="1" i="1" dirty="0" smtClean="0">
                <a:latin typeface="Calibri" pitchFamily="34" charset="0"/>
              </a:rPr>
              <a:t>Current Date </a:t>
            </a:r>
            <a:r>
              <a:rPr lang="en-US" altLang="ja-JP" sz="1000" b="1" i="1" dirty="0" smtClean="0">
                <a:latin typeface="Calibri" pitchFamily="34" charset="0"/>
                <a:sym typeface="Wingdings"/>
              </a:rPr>
              <a:t></a:t>
            </a:r>
            <a:endParaRPr lang="en-US" altLang="ja-JP" sz="1000" b="1" i="1" dirty="0" smtClean="0">
              <a:latin typeface="Calibri" pitchFamily="34" charset="0"/>
            </a:endParaRPr>
          </a:p>
        </p:txBody>
      </p:sp>
      <p:sp>
        <p:nvSpPr>
          <p:cNvPr id="104" name="Rectangle 103"/>
          <p:cNvSpPr/>
          <p:nvPr/>
        </p:nvSpPr>
        <p:spPr>
          <a:xfrm>
            <a:off x="7179140" y="2526831"/>
            <a:ext cx="1890695" cy="463126"/>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lang="en-US" sz="1000" b="1" dirty="0" smtClean="0">
                <a:solidFill>
                  <a:schemeClr val="tx1"/>
                </a:solidFill>
              </a:rPr>
              <a:t>HDR WLAN </a:t>
            </a:r>
          </a:p>
          <a:p>
            <a:pPr algn="ctr" fontAlgn="auto">
              <a:spcBef>
                <a:spcPts val="0"/>
              </a:spcBef>
              <a:spcAft>
                <a:spcPts val="0"/>
              </a:spcAft>
              <a:defRPr/>
            </a:pPr>
            <a:r>
              <a:rPr lang="en-US" sz="1000" b="1" dirty="0" smtClean="0">
                <a:solidFill>
                  <a:schemeClr val="tx1"/>
                </a:solidFill>
              </a:rPr>
              <a:t>Interoperability Testing….</a:t>
            </a:r>
          </a:p>
        </p:txBody>
      </p:sp>
    </p:spTree>
    <p:extLst>
      <p:ext uri="{BB962C8B-B14F-4D97-AF65-F5344CB8AC3E}">
        <p14:creationId xmlns:p14="http://schemas.microsoft.com/office/powerpoint/2010/main" val="407351475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7" name="Straight Connector 166"/>
          <p:cNvCxnSpPr/>
          <p:nvPr/>
        </p:nvCxnSpPr>
        <p:spPr>
          <a:xfrm flipH="1">
            <a:off x="1468815" y="1267029"/>
            <a:ext cx="13422" cy="4638113"/>
          </a:xfrm>
          <a:prstGeom prst="line">
            <a:avLst/>
          </a:prstGeom>
          <a:ln w="12700" cmpd="sng">
            <a:solidFill>
              <a:srgbClr val="FF0000"/>
            </a:solidFill>
            <a:prstDash val="solid"/>
          </a:ln>
        </p:spPr>
        <p:style>
          <a:lnRef idx="2">
            <a:schemeClr val="accent1"/>
          </a:lnRef>
          <a:fillRef idx="0">
            <a:schemeClr val="accent1"/>
          </a:fillRef>
          <a:effectRef idx="1">
            <a:schemeClr val="accent1"/>
          </a:effectRef>
          <a:fontRef idx="minor">
            <a:schemeClr val="tx1"/>
          </a:fontRef>
        </p:style>
      </p:cxnSp>
      <p:sp>
        <p:nvSpPr>
          <p:cNvPr id="140" name="Rectangle 139"/>
          <p:cNvSpPr/>
          <p:nvPr/>
        </p:nvSpPr>
        <p:spPr>
          <a:xfrm>
            <a:off x="86515" y="2286001"/>
            <a:ext cx="8980605" cy="1810204"/>
          </a:xfrm>
          <a:prstGeom prst="rect">
            <a:avLst/>
          </a:prstGeom>
          <a:solidFill>
            <a:srgbClr val="3366FF">
              <a:alpha val="18000"/>
            </a:srgbClr>
          </a:solidFill>
          <a:ln>
            <a:solidFill>
              <a:srgbClr val="008000">
                <a:alpha val="33000"/>
              </a:srgb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141" name="Rectangle 140"/>
          <p:cNvSpPr/>
          <p:nvPr/>
        </p:nvSpPr>
        <p:spPr>
          <a:xfrm>
            <a:off x="71092" y="4274485"/>
            <a:ext cx="8996027" cy="1662765"/>
          </a:xfrm>
          <a:prstGeom prst="rect">
            <a:avLst/>
          </a:prstGeom>
          <a:solidFill>
            <a:srgbClr val="3366FF">
              <a:alpha val="18000"/>
            </a:srgbClr>
          </a:solidFill>
          <a:ln>
            <a:solidFill>
              <a:srgbClr val="008000">
                <a:alpha val="33000"/>
              </a:srgb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90" name="Rectangle 89"/>
          <p:cNvSpPr/>
          <p:nvPr/>
        </p:nvSpPr>
        <p:spPr>
          <a:xfrm>
            <a:off x="75192" y="1292397"/>
            <a:ext cx="8991928" cy="830481"/>
          </a:xfrm>
          <a:prstGeom prst="rect">
            <a:avLst/>
          </a:prstGeom>
          <a:solidFill>
            <a:srgbClr val="3366FF">
              <a:alpha val="18000"/>
            </a:srgbClr>
          </a:solidFill>
          <a:ln>
            <a:solidFill>
              <a:srgbClr val="008000">
                <a:alpha val="33000"/>
              </a:srgb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en-US" dirty="0"/>
          </a:p>
        </p:txBody>
      </p:sp>
      <p:cxnSp>
        <p:nvCxnSpPr>
          <p:cNvPr id="206" name="Straight Connector 205"/>
          <p:cNvCxnSpPr/>
          <p:nvPr/>
        </p:nvCxnSpPr>
        <p:spPr>
          <a:xfrm flipV="1">
            <a:off x="66994" y="5905142"/>
            <a:ext cx="9000125" cy="31844"/>
          </a:xfrm>
          <a:prstGeom prst="line">
            <a:avLst/>
          </a:prstGeom>
          <a:ln w="57150" cmpd="sng">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4221811" y="1317797"/>
            <a:ext cx="11279" cy="4565589"/>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4462331" y="1296610"/>
            <a:ext cx="0" cy="4586776"/>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H="1">
            <a:off x="6515259" y="1329991"/>
            <a:ext cx="4100" cy="4553395"/>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7210949" y="1284010"/>
            <a:ext cx="0" cy="4599376"/>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flipH="1">
            <a:off x="7666305" y="1295293"/>
            <a:ext cx="1" cy="4609849"/>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5617855" y="1275439"/>
            <a:ext cx="0" cy="4623277"/>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80" name="TextBox 29"/>
          <p:cNvSpPr txBox="1">
            <a:spLocks noChangeArrowheads="1"/>
          </p:cNvSpPr>
          <p:nvPr/>
        </p:nvSpPr>
        <p:spPr bwMode="auto">
          <a:xfrm>
            <a:off x="51177" y="1594654"/>
            <a:ext cx="890181"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2015 Fall Meeting </a:t>
            </a:r>
          </a:p>
        </p:txBody>
      </p:sp>
      <p:sp>
        <p:nvSpPr>
          <p:cNvPr id="65" name="TextBox 29"/>
          <p:cNvSpPr txBox="1">
            <a:spLocks noChangeArrowheads="1"/>
          </p:cNvSpPr>
          <p:nvPr/>
        </p:nvSpPr>
        <p:spPr bwMode="auto">
          <a:xfrm>
            <a:off x="2202058" y="3439012"/>
            <a:ext cx="1594928" cy="553998"/>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High Data Rate </a:t>
            </a:r>
          </a:p>
          <a:p>
            <a:pPr algn="ctr"/>
            <a:r>
              <a:rPr lang="en-US" altLang="ja-JP" sz="1000" b="1" dirty="0" smtClean="0">
                <a:latin typeface="Calibri" pitchFamily="34" charset="0"/>
              </a:rPr>
              <a:t>WLAN #1 Draft (ISS)</a:t>
            </a:r>
          </a:p>
          <a:p>
            <a:pPr algn="ctr"/>
            <a:r>
              <a:rPr lang="en-US" altLang="ja-JP" sz="1000" b="1" dirty="0" smtClean="0">
                <a:latin typeface="Calibri" pitchFamily="34" charset="0"/>
              </a:rPr>
              <a:t>Blue Book </a:t>
            </a:r>
            <a:r>
              <a:rPr lang="en-US" altLang="ja-JP" sz="1000" b="1" dirty="0" smtClean="0">
                <a:solidFill>
                  <a:schemeClr val="hlink"/>
                </a:solidFill>
                <a:latin typeface="Calibri" pitchFamily="34" charset="0"/>
              </a:rPr>
              <a:t>(Fall 2016)</a:t>
            </a:r>
            <a:endParaRPr lang="en-US" altLang="ja-JP" sz="1000" b="1" dirty="0">
              <a:solidFill>
                <a:schemeClr val="hlink"/>
              </a:solidFill>
              <a:latin typeface="Calibri" pitchFamily="34" charset="0"/>
            </a:endParaRPr>
          </a:p>
        </p:txBody>
      </p:sp>
      <p:cxnSp>
        <p:nvCxnSpPr>
          <p:cNvPr id="71" name="Straight Connector 70"/>
          <p:cNvCxnSpPr/>
          <p:nvPr/>
        </p:nvCxnSpPr>
        <p:spPr>
          <a:xfrm>
            <a:off x="2380381" y="1273223"/>
            <a:ext cx="0" cy="4631919"/>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a:off x="3084083" y="1581061"/>
            <a:ext cx="8923" cy="4603423"/>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6303239" y="1336000"/>
            <a:ext cx="0" cy="3960277"/>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95" name="TextBox 29"/>
          <p:cNvSpPr txBox="1">
            <a:spLocks noChangeArrowheads="1"/>
          </p:cNvSpPr>
          <p:nvPr/>
        </p:nvSpPr>
        <p:spPr bwMode="auto">
          <a:xfrm>
            <a:off x="1156770" y="1594654"/>
            <a:ext cx="809185"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2016 Spring Meeting </a:t>
            </a:r>
          </a:p>
        </p:txBody>
      </p:sp>
      <p:sp>
        <p:nvSpPr>
          <p:cNvPr id="96" name="Rectangle 95"/>
          <p:cNvSpPr/>
          <p:nvPr/>
        </p:nvSpPr>
        <p:spPr>
          <a:xfrm>
            <a:off x="1484625" y="1365411"/>
            <a:ext cx="45719" cy="217149"/>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99" name="TextBox 29"/>
          <p:cNvSpPr txBox="1">
            <a:spLocks noChangeArrowheads="1"/>
          </p:cNvSpPr>
          <p:nvPr/>
        </p:nvSpPr>
        <p:spPr bwMode="auto">
          <a:xfrm>
            <a:off x="709800" y="3539611"/>
            <a:ext cx="1641087"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Green Book (GBv3) </a:t>
            </a:r>
          </a:p>
          <a:p>
            <a:pPr algn="ctr"/>
            <a:r>
              <a:rPr lang="en-US" altLang="ja-JP" sz="1000" b="1" dirty="0" smtClean="0">
                <a:solidFill>
                  <a:schemeClr val="hlink"/>
                </a:solidFill>
                <a:latin typeface="Calibri" pitchFamily="34" charset="0"/>
              </a:rPr>
              <a:t>08-Apr-2016</a:t>
            </a:r>
            <a:endParaRPr lang="en-US" altLang="ja-JP" sz="1000" b="1" dirty="0">
              <a:solidFill>
                <a:schemeClr val="hlink"/>
              </a:solidFill>
              <a:latin typeface="Calibri" pitchFamily="34" charset="0"/>
            </a:endParaRPr>
          </a:p>
        </p:txBody>
      </p:sp>
      <p:sp>
        <p:nvSpPr>
          <p:cNvPr id="92" name="TextBox 91"/>
          <p:cNvSpPr txBox="1"/>
          <p:nvPr/>
        </p:nvSpPr>
        <p:spPr>
          <a:xfrm>
            <a:off x="926843" y="134467"/>
            <a:ext cx="7280809" cy="461665"/>
          </a:xfrm>
          <a:prstGeom prst="rect">
            <a:avLst/>
          </a:prstGeom>
          <a:noFill/>
          <a:ln>
            <a:noFill/>
          </a:ln>
        </p:spPr>
        <p:txBody>
          <a:bodyPr wrap="none" rtlCol="0">
            <a:spAutoFit/>
          </a:bodyPr>
          <a:lstStyle/>
          <a:p>
            <a:r>
              <a:rPr lang="en-US" sz="2400" b="1" dirty="0" smtClean="0"/>
              <a:t>HDR WLAN Blue Book Project Schedule </a:t>
            </a:r>
            <a:r>
              <a:rPr lang="en-US" sz="2400" b="1" dirty="0">
                <a:solidFill>
                  <a:srgbClr val="FF0000"/>
                </a:solidFill>
              </a:rPr>
              <a:t>DRAFT</a:t>
            </a:r>
            <a:r>
              <a:rPr lang="en-US" sz="2400" b="1" dirty="0"/>
              <a:t> </a:t>
            </a:r>
            <a:r>
              <a:rPr lang="en-US" sz="2400" b="1" dirty="0" smtClean="0">
                <a:solidFill>
                  <a:srgbClr val="FF0000"/>
                </a:solidFill>
              </a:rPr>
              <a:t>Proposal</a:t>
            </a:r>
            <a:endParaRPr lang="en-US" sz="2400" b="1" dirty="0">
              <a:solidFill>
                <a:srgbClr val="FF0000"/>
              </a:solidFill>
            </a:endParaRPr>
          </a:p>
        </p:txBody>
      </p:sp>
      <p:cxnSp>
        <p:nvCxnSpPr>
          <p:cNvPr id="102" name="Straight Connector 101"/>
          <p:cNvCxnSpPr/>
          <p:nvPr/>
        </p:nvCxnSpPr>
        <p:spPr>
          <a:xfrm flipV="1">
            <a:off x="601133" y="694267"/>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a:off x="1438591" y="1289099"/>
            <a:ext cx="0" cy="4594287"/>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flipH="1">
            <a:off x="2153656" y="1284010"/>
            <a:ext cx="9137" cy="4652976"/>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flipH="1">
            <a:off x="768036" y="1288583"/>
            <a:ext cx="6614" cy="4616559"/>
          </a:xfrm>
          <a:prstGeom prst="line">
            <a:avLst/>
          </a:prstGeom>
          <a:ln w="9525">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155" name="Rectangle 154"/>
          <p:cNvSpPr/>
          <p:nvPr/>
        </p:nvSpPr>
        <p:spPr>
          <a:xfrm>
            <a:off x="66994" y="934807"/>
            <a:ext cx="710179"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Q4</a:t>
            </a:r>
          </a:p>
          <a:p>
            <a:pPr algn="ctr" fontAlgn="auto">
              <a:spcBef>
                <a:spcPts val="0"/>
              </a:spcBef>
              <a:spcAft>
                <a:spcPts val="0"/>
              </a:spcAft>
              <a:defRPr/>
            </a:pPr>
            <a:r>
              <a:rPr lang="en-US" sz="1200" b="1" dirty="0" smtClean="0"/>
              <a:t>2015</a:t>
            </a:r>
            <a:endParaRPr kumimoji="0" lang="en-US" sz="1200" b="1" dirty="0"/>
          </a:p>
        </p:txBody>
      </p:sp>
      <p:cxnSp>
        <p:nvCxnSpPr>
          <p:cNvPr id="157" name="Straight Connector 156"/>
          <p:cNvCxnSpPr/>
          <p:nvPr/>
        </p:nvCxnSpPr>
        <p:spPr>
          <a:xfrm flipH="1">
            <a:off x="306987" y="1290991"/>
            <a:ext cx="8468" cy="4614151"/>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84" name="TextBox 29"/>
          <p:cNvSpPr txBox="1">
            <a:spLocks noChangeArrowheads="1"/>
          </p:cNvSpPr>
          <p:nvPr/>
        </p:nvSpPr>
        <p:spPr bwMode="auto">
          <a:xfrm>
            <a:off x="1469212" y="6030579"/>
            <a:ext cx="3438132"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Published deliverable date to SOIS Chair and the CESG</a:t>
            </a:r>
            <a:endParaRPr lang="en-US" altLang="ja-JP" sz="1000" b="1" dirty="0">
              <a:solidFill>
                <a:schemeClr val="hlink"/>
              </a:solidFill>
              <a:latin typeface="Calibri" pitchFamily="34" charset="0"/>
            </a:endParaRPr>
          </a:p>
        </p:txBody>
      </p:sp>
      <p:sp>
        <p:nvSpPr>
          <p:cNvPr id="85" name="Diamond 84"/>
          <p:cNvSpPr>
            <a:spLocks noChangeArrowheads="1"/>
          </p:cNvSpPr>
          <p:nvPr/>
        </p:nvSpPr>
        <p:spPr bwMode="auto">
          <a:xfrm>
            <a:off x="1306173" y="6368195"/>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86" name="TextBox 29"/>
          <p:cNvSpPr txBox="1">
            <a:spLocks noChangeArrowheads="1"/>
          </p:cNvSpPr>
          <p:nvPr/>
        </p:nvSpPr>
        <p:spPr bwMode="auto">
          <a:xfrm>
            <a:off x="1479519" y="6327688"/>
            <a:ext cx="2426258"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Wireless WG internal working milestone</a:t>
            </a:r>
            <a:endParaRPr lang="en-US" altLang="ja-JP" sz="1000" b="1" dirty="0">
              <a:solidFill>
                <a:schemeClr val="hlink"/>
              </a:solidFill>
              <a:latin typeface="Calibri" pitchFamily="34" charset="0"/>
            </a:endParaRPr>
          </a:p>
        </p:txBody>
      </p:sp>
      <p:sp>
        <p:nvSpPr>
          <p:cNvPr id="87" name="Rectangle 86"/>
          <p:cNvSpPr/>
          <p:nvPr/>
        </p:nvSpPr>
        <p:spPr>
          <a:xfrm>
            <a:off x="4880848" y="6057193"/>
            <a:ext cx="813421" cy="188695"/>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88" name="Rectangle 87"/>
          <p:cNvSpPr/>
          <p:nvPr/>
        </p:nvSpPr>
        <p:spPr>
          <a:xfrm>
            <a:off x="5526049" y="6376731"/>
            <a:ext cx="159662" cy="188695"/>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94" name="TextBox 29"/>
          <p:cNvSpPr txBox="1">
            <a:spLocks noChangeArrowheads="1"/>
          </p:cNvSpPr>
          <p:nvPr/>
        </p:nvSpPr>
        <p:spPr bwMode="auto">
          <a:xfrm>
            <a:off x="5706228" y="6015931"/>
            <a:ext cx="1732643"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Wireless WG internal activity</a:t>
            </a:r>
            <a:endParaRPr lang="en-US" altLang="ja-JP" sz="1000" b="1" dirty="0">
              <a:solidFill>
                <a:schemeClr val="hlink"/>
              </a:solidFill>
              <a:latin typeface="Calibri" pitchFamily="34" charset="0"/>
            </a:endParaRPr>
          </a:p>
        </p:txBody>
      </p:sp>
      <p:sp>
        <p:nvSpPr>
          <p:cNvPr id="103" name="TextBox 29"/>
          <p:cNvSpPr txBox="1">
            <a:spLocks noChangeArrowheads="1"/>
          </p:cNvSpPr>
          <p:nvPr/>
        </p:nvSpPr>
        <p:spPr bwMode="auto">
          <a:xfrm>
            <a:off x="5708814" y="6342794"/>
            <a:ext cx="1732643"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CCSDS Biannual Meeting</a:t>
            </a:r>
            <a:endParaRPr lang="en-US" altLang="ja-JP" sz="1000" b="1" dirty="0">
              <a:solidFill>
                <a:schemeClr val="hlink"/>
              </a:solidFill>
              <a:latin typeface="Calibri" pitchFamily="34" charset="0"/>
            </a:endParaRPr>
          </a:p>
        </p:txBody>
      </p:sp>
      <p:cxnSp>
        <p:nvCxnSpPr>
          <p:cNvPr id="105" name="Straight Connector 104"/>
          <p:cNvCxnSpPr/>
          <p:nvPr/>
        </p:nvCxnSpPr>
        <p:spPr>
          <a:xfrm>
            <a:off x="71093" y="1264087"/>
            <a:ext cx="15422" cy="4641055"/>
          </a:xfrm>
          <a:prstGeom prst="line">
            <a:avLst/>
          </a:prstGeom>
          <a:ln w="12700" cmpd="sng">
            <a:solidFill>
              <a:srgbClr val="000090"/>
            </a:solidFill>
            <a:prstDash val="solid"/>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flipH="1">
            <a:off x="9067119" y="1258397"/>
            <a:ext cx="1" cy="4640319"/>
          </a:xfrm>
          <a:prstGeom prst="line">
            <a:avLst/>
          </a:prstGeom>
          <a:ln w="12700" cmpd="sng">
            <a:solidFill>
              <a:srgbClr val="000090"/>
            </a:solidFill>
            <a:prstDash val="solid"/>
          </a:ln>
        </p:spPr>
        <p:style>
          <a:lnRef idx="2">
            <a:schemeClr val="accent1"/>
          </a:lnRef>
          <a:fillRef idx="0">
            <a:schemeClr val="accent1"/>
          </a:fillRef>
          <a:effectRef idx="1">
            <a:schemeClr val="accent1"/>
          </a:effectRef>
          <a:fontRef idx="minor">
            <a:schemeClr val="tx1"/>
          </a:fontRef>
        </p:style>
      </p:cxnSp>
      <p:sp>
        <p:nvSpPr>
          <p:cNvPr id="107" name="Diamond 106"/>
          <p:cNvSpPr>
            <a:spLocks noChangeArrowheads="1"/>
          </p:cNvSpPr>
          <p:nvPr/>
        </p:nvSpPr>
        <p:spPr bwMode="auto">
          <a:xfrm>
            <a:off x="1303697" y="6074058"/>
            <a:ext cx="163039" cy="197231"/>
          </a:xfrm>
          <a:prstGeom prst="diamond">
            <a:avLst/>
          </a:prstGeom>
          <a:solidFill>
            <a:srgbClr val="FF0000"/>
          </a:solidFill>
          <a:ln w="38100">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09" name="Diamond 108"/>
          <p:cNvSpPr>
            <a:spLocks noChangeArrowheads="1"/>
          </p:cNvSpPr>
          <p:nvPr/>
        </p:nvSpPr>
        <p:spPr bwMode="auto">
          <a:xfrm>
            <a:off x="2929967" y="3239738"/>
            <a:ext cx="163039" cy="197231"/>
          </a:xfrm>
          <a:prstGeom prst="diamond">
            <a:avLst/>
          </a:prstGeom>
          <a:solidFill>
            <a:srgbClr val="FF0000"/>
          </a:solidFill>
          <a:ln w="38100">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00" name="Diamond 99"/>
          <p:cNvSpPr>
            <a:spLocks noChangeArrowheads="1"/>
          </p:cNvSpPr>
          <p:nvPr/>
        </p:nvSpPr>
        <p:spPr bwMode="auto">
          <a:xfrm>
            <a:off x="1417551" y="3342380"/>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82" name="Rectangle 81"/>
          <p:cNvSpPr/>
          <p:nvPr/>
        </p:nvSpPr>
        <p:spPr>
          <a:xfrm>
            <a:off x="84670" y="2526831"/>
            <a:ext cx="2068986" cy="664044"/>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lang="en-US" sz="1000" b="1" dirty="0" smtClean="0">
                <a:solidFill>
                  <a:schemeClr val="tx1"/>
                </a:solidFill>
              </a:rPr>
              <a:t>Organizational Activities: Use cases, </a:t>
            </a:r>
          </a:p>
          <a:p>
            <a:pPr algn="ctr" fontAlgn="auto">
              <a:spcBef>
                <a:spcPts val="0"/>
              </a:spcBef>
              <a:spcAft>
                <a:spcPts val="0"/>
              </a:spcAft>
              <a:defRPr/>
            </a:pPr>
            <a:r>
              <a:rPr lang="en-US" sz="1000" b="1" dirty="0" smtClean="0">
                <a:solidFill>
                  <a:schemeClr val="tx1"/>
                </a:solidFill>
              </a:rPr>
              <a:t>requirements, solution space, </a:t>
            </a:r>
          </a:p>
          <a:p>
            <a:pPr algn="ctr" fontAlgn="auto">
              <a:spcBef>
                <a:spcPts val="0"/>
              </a:spcBef>
              <a:spcAft>
                <a:spcPts val="0"/>
              </a:spcAft>
              <a:defRPr/>
            </a:pPr>
            <a:r>
              <a:rPr lang="en-US" sz="1000" b="1" dirty="0" smtClean="0">
                <a:solidFill>
                  <a:schemeClr val="tx1"/>
                </a:solidFill>
              </a:rPr>
              <a:t>candidate recommendations</a:t>
            </a:r>
            <a:endParaRPr kumimoji="0" lang="en-US" sz="1000" b="1" dirty="0">
              <a:solidFill>
                <a:schemeClr val="tx1"/>
              </a:solidFill>
            </a:endParaRPr>
          </a:p>
        </p:txBody>
      </p:sp>
      <p:cxnSp>
        <p:nvCxnSpPr>
          <p:cNvPr id="89" name="Straight Connector 88"/>
          <p:cNvCxnSpPr/>
          <p:nvPr/>
        </p:nvCxnSpPr>
        <p:spPr>
          <a:xfrm>
            <a:off x="1685639" y="1292381"/>
            <a:ext cx="0" cy="4606335"/>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a:off x="2853775" y="1288583"/>
            <a:ext cx="0" cy="4616559"/>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flipH="1">
            <a:off x="3524546" y="1261867"/>
            <a:ext cx="6614" cy="4636849"/>
          </a:xfrm>
          <a:prstGeom prst="line">
            <a:avLst/>
          </a:prstGeom>
          <a:ln w="9525">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3762032" y="1296613"/>
            <a:ext cx="0" cy="4586773"/>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4926588" y="1293698"/>
            <a:ext cx="0" cy="4589688"/>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a:off x="5843351" y="1290799"/>
            <a:ext cx="0" cy="4614343"/>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flipH="1">
            <a:off x="6978317" y="1299671"/>
            <a:ext cx="4100" cy="4583715"/>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flipH="1">
            <a:off x="7882664" y="1301517"/>
            <a:ext cx="1" cy="4581869"/>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124" name="Rectangle 123"/>
          <p:cNvSpPr/>
          <p:nvPr/>
        </p:nvSpPr>
        <p:spPr>
          <a:xfrm>
            <a:off x="776311" y="934122"/>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Q1</a:t>
            </a:r>
          </a:p>
          <a:p>
            <a:pPr algn="ctr" fontAlgn="auto">
              <a:spcBef>
                <a:spcPts val="0"/>
              </a:spcBef>
              <a:spcAft>
                <a:spcPts val="0"/>
              </a:spcAft>
              <a:defRPr/>
            </a:pPr>
            <a:r>
              <a:rPr lang="en-US" sz="1200" b="1" dirty="0" smtClean="0"/>
              <a:t>2016</a:t>
            </a:r>
            <a:endParaRPr kumimoji="0" lang="en-US" sz="1200" b="1" dirty="0"/>
          </a:p>
        </p:txBody>
      </p:sp>
      <p:sp>
        <p:nvSpPr>
          <p:cNvPr id="125" name="Rectangle 124"/>
          <p:cNvSpPr/>
          <p:nvPr/>
        </p:nvSpPr>
        <p:spPr>
          <a:xfrm>
            <a:off x="1462014" y="932529"/>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Q2</a:t>
            </a:r>
          </a:p>
          <a:p>
            <a:pPr algn="ctr" fontAlgn="auto">
              <a:spcBef>
                <a:spcPts val="0"/>
              </a:spcBef>
              <a:spcAft>
                <a:spcPts val="0"/>
              </a:spcAft>
              <a:defRPr/>
            </a:pPr>
            <a:r>
              <a:rPr lang="en-US" sz="1200" b="1" dirty="0" smtClean="0"/>
              <a:t>2016</a:t>
            </a:r>
            <a:endParaRPr kumimoji="0" lang="en-US" sz="1200" b="1" dirty="0"/>
          </a:p>
        </p:txBody>
      </p:sp>
      <p:sp>
        <p:nvSpPr>
          <p:cNvPr id="126" name="Rectangle 125"/>
          <p:cNvSpPr/>
          <p:nvPr/>
        </p:nvSpPr>
        <p:spPr>
          <a:xfrm>
            <a:off x="2153656" y="931844"/>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Q3</a:t>
            </a:r>
          </a:p>
          <a:p>
            <a:pPr algn="ctr" fontAlgn="auto">
              <a:spcBef>
                <a:spcPts val="0"/>
              </a:spcBef>
              <a:spcAft>
                <a:spcPts val="0"/>
              </a:spcAft>
              <a:defRPr/>
            </a:pPr>
            <a:r>
              <a:rPr lang="en-US" sz="1200" b="1" dirty="0" smtClean="0"/>
              <a:t>2016</a:t>
            </a:r>
            <a:endParaRPr kumimoji="0" lang="en-US" sz="1200" b="1" dirty="0"/>
          </a:p>
        </p:txBody>
      </p:sp>
      <p:sp>
        <p:nvSpPr>
          <p:cNvPr id="127" name="Rectangle 126"/>
          <p:cNvSpPr/>
          <p:nvPr/>
        </p:nvSpPr>
        <p:spPr>
          <a:xfrm>
            <a:off x="2846160" y="929289"/>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Q4</a:t>
            </a:r>
          </a:p>
          <a:p>
            <a:pPr algn="ctr" fontAlgn="auto">
              <a:spcBef>
                <a:spcPts val="0"/>
              </a:spcBef>
              <a:spcAft>
                <a:spcPts val="0"/>
              </a:spcAft>
              <a:defRPr/>
            </a:pPr>
            <a:r>
              <a:rPr lang="en-US" sz="1200" b="1" dirty="0" smtClean="0"/>
              <a:t>2016</a:t>
            </a:r>
            <a:endParaRPr kumimoji="0" lang="en-US" sz="1200" b="1" dirty="0"/>
          </a:p>
        </p:txBody>
      </p:sp>
      <p:sp>
        <p:nvSpPr>
          <p:cNvPr id="129" name="Rectangle 128"/>
          <p:cNvSpPr/>
          <p:nvPr/>
        </p:nvSpPr>
        <p:spPr>
          <a:xfrm>
            <a:off x="3540586" y="931420"/>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Q1</a:t>
            </a:r>
          </a:p>
          <a:p>
            <a:pPr algn="ctr" fontAlgn="auto">
              <a:spcBef>
                <a:spcPts val="0"/>
              </a:spcBef>
              <a:spcAft>
                <a:spcPts val="0"/>
              </a:spcAft>
              <a:defRPr/>
            </a:pPr>
            <a:r>
              <a:rPr lang="en-US" sz="1200" b="1" dirty="0" smtClean="0"/>
              <a:t>2017</a:t>
            </a:r>
            <a:endParaRPr kumimoji="0" lang="en-US" sz="1200" b="1" dirty="0"/>
          </a:p>
        </p:txBody>
      </p:sp>
      <p:sp>
        <p:nvSpPr>
          <p:cNvPr id="130" name="Rectangle 129"/>
          <p:cNvSpPr/>
          <p:nvPr/>
        </p:nvSpPr>
        <p:spPr>
          <a:xfrm>
            <a:off x="4226289" y="929827"/>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Q2</a:t>
            </a:r>
          </a:p>
          <a:p>
            <a:pPr algn="ctr" fontAlgn="auto">
              <a:spcBef>
                <a:spcPts val="0"/>
              </a:spcBef>
              <a:spcAft>
                <a:spcPts val="0"/>
              </a:spcAft>
              <a:defRPr/>
            </a:pPr>
            <a:r>
              <a:rPr lang="en-US" sz="1200" b="1" dirty="0" smtClean="0"/>
              <a:t>2017</a:t>
            </a:r>
            <a:endParaRPr kumimoji="0" lang="en-US" sz="1200" b="1" dirty="0"/>
          </a:p>
        </p:txBody>
      </p:sp>
      <p:sp>
        <p:nvSpPr>
          <p:cNvPr id="135" name="Rectangle 134"/>
          <p:cNvSpPr/>
          <p:nvPr/>
        </p:nvSpPr>
        <p:spPr>
          <a:xfrm>
            <a:off x="4917931" y="929142"/>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Q3</a:t>
            </a:r>
          </a:p>
          <a:p>
            <a:pPr algn="ctr" fontAlgn="auto">
              <a:spcBef>
                <a:spcPts val="0"/>
              </a:spcBef>
              <a:spcAft>
                <a:spcPts val="0"/>
              </a:spcAft>
              <a:defRPr/>
            </a:pPr>
            <a:r>
              <a:rPr lang="en-US" sz="1200" b="1" dirty="0" smtClean="0"/>
              <a:t>2017</a:t>
            </a:r>
            <a:endParaRPr kumimoji="0" lang="en-US" sz="1200" b="1" dirty="0"/>
          </a:p>
        </p:txBody>
      </p:sp>
      <p:sp>
        <p:nvSpPr>
          <p:cNvPr id="136" name="Rectangle 135"/>
          <p:cNvSpPr/>
          <p:nvPr/>
        </p:nvSpPr>
        <p:spPr>
          <a:xfrm>
            <a:off x="5610435" y="926587"/>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Q4</a:t>
            </a:r>
          </a:p>
          <a:p>
            <a:pPr algn="ctr" fontAlgn="auto">
              <a:spcBef>
                <a:spcPts val="0"/>
              </a:spcBef>
              <a:spcAft>
                <a:spcPts val="0"/>
              </a:spcAft>
              <a:defRPr/>
            </a:pPr>
            <a:r>
              <a:rPr lang="en-US" sz="1200" b="1" dirty="0" smtClean="0"/>
              <a:t>2017</a:t>
            </a:r>
            <a:endParaRPr kumimoji="0" lang="en-US" sz="1200" b="1" dirty="0"/>
          </a:p>
        </p:txBody>
      </p:sp>
      <p:cxnSp>
        <p:nvCxnSpPr>
          <p:cNvPr id="142" name="Straight Connector 141"/>
          <p:cNvCxnSpPr/>
          <p:nvPr/>
        </p:nvCxnSpPr>
        <p:spPr>
          <a:xfrm>
            <a:off x="6302939" y="1221061"/>
            <a:ext cx="0" cy="4684081"/>
          </a:xfrm>
          <a:prstGeom prst="line">
            <a:avLst/>
          </a:prstGeom>
          <a:ln w="9525">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143" name="Rectangle 142"/>
          <p:cNvSpPr/>
          <p:nvPr/>
        </p:nvSpPr>
        <p:spPr>
          <a:xfrm>
            <a:off x="6304882" y="928434"/>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Q1</a:t>
            </a:r>
          </a:p>
          <a:p>
            <a:pPr algn="ctr" fontAlgn="auto">
              <a:spcBef>
                <a:spcPts val="0"/>
              </a:spcBef>
              <a:spcAft>
                <a:spcPts val="0"/>
              </a:spcAft>
              <a:defRPr/>
            </a:pPr>
            <a:r>
              <a:rPr lang="en-US" sz="1200" b="1" dirty="0" smtClean="0"/>
              <a:t>2018</a:t>
            </a:r>
            <a:endParaRPr kumimoji="0" lang="en-US" sz="1200" b="1" dirty="0"/>
          </a:p>
        </p:txBody>
      </p:sp>
      <p:sp>
        <p:nvSpPr>
          <p:cNvPr id="144" name="Rectangle 143"/>
          <p:cNvSpPr/>
          <p:nvPr/>
        </p:nvSpPr>
        <p:spPr>
          <a:xfrm>
            <a:off x="6990585" y="926841"/>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Q2</a:t>
            </a:r>
          </a:p>
          <a:p>
            <a:pPr algn="ctr" fontAlgn="auto">
              <a:spcBef>
                <a:spcPts val="0"/>
              </a:spcBef>
              <a:spcAft>
                <a:spcPts val="0"/>
              </a:spcAft>
              <a:defRPr/>
            </a:pPr>
            <a:r>
              <a:rPr lang="en-US" sz="1200" b="1" dirty="0" smtClean="0"/>
              <a:t>2018</a:t>
            </a:r>
            <a:endParaRPr kumimoji="0" lang="en-US" sz="1200" b="1" dirty="0"/>
          </a:p>
        </p:txBody>
      </p:sp>
      <p:sp>
        <p:nvSpPr>
          <p:cNvPr id="145" name="Rectangle 144"/>
          <p:cNvSpPr/>
          <p:nvPr/>
        </p:nvSpPr>
        <p:spPr>
          <a:xfrm>
            <a:off x="7682227" y="926156"/>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Q3</a:t>
            </a:r>
          </a:p>
          <a:p>
            <a:pPr algn="ctr" fontAlgn="auto">
              <a:spcBef>
                <a:spcPts val="0"/>
              </a:spcBef>
              <a:spcAft>
                <a:spcPts val="0"/>
              </a:spcAft>
              <a:defRPr/>
            </a:pPr>
            <a:r>
              <a:rPr lang="en-US" sz="1200" b="1" dirty="0" smtClean="0"/>
              <a:t>2018</a:t>
            </a:r>
            <a:endParaRPr kumimoji="0" lang="en-US" sz="1200" b="1" dirty="0"/>
          </a:p>
        </p:txBody>
      </p:sp>
      <p:cxnSp>
        <p:nvCxnSpPr>
          <p:cNvPr id="147" name="Straight Connector 146"/>
          <p:cNvCxnSpPr/>
          <p:nvPr/>
        </p:nvCxnSpPr>
        <p:spPr>
          <a:xfrm flipH="1">
            <a:off x="1002668" y="1294303"/>
            <a:ext cx="1" cy="4642683"/>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flipH="1">
            <a:off x="1226436" y="1309663"/>
            <a:ext cx="8468" cy="4595479"/>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a:off x="1929409" y="1307741"/>
            <a:ext cx="0" cy="4575645"/>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a:off x="2615014" y="1297719"/>
            <a:ext cx="0" cy="4607423"/>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a:off x="3300442" y="1292381"/>
            <a:ext cx="0" cy="4591005"/>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a:off x="3996665" y="1311973"/>
            <a:ext cx="0" cy="4593169"/>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a:off x="4687827" y="1302834"/>
            <a:ext cx="0" cy="458055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6" name="Straight Connector 155"/>
          <p:cNvCxnSpPr/>
          <p:nvPr/>
        </p:nvCxnSpPr>
        <p:spPr>
          <a:xfrm flipH="1">
            <a:off x="5153366" y="1299935"/>
            <a:ext cx="4710" cy="4598781"/>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8" name="Straight Connector 157"/>
          <p:cNvCxnSpPr/>
          <p:nvPr/>
        </p:nvCxnSpPr>
        <p:spPr>
          <a:xfrm>
            <a:off x="5383572" y="1297023"/>
            <a:ext cx="0" cy="4601693"/>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9" name="Straight Connector 158"/>
          <p:cNvCxnSpPr/>
          <p:nvPr/>
        </p:nvCxnSpPr>
        <p:spPr>
          <a:xfrm>
            <a:off x="6059710" y="1287887"/>
            <a:ext cx="0" cy="4595499"/>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60" name="Straight Connector 159"/>
          <p:cNvCxnSpPr/>
          <p:nvPr/>
        </p:nvCxnSpPr>
        <p:spPr>
          <a:xfrm flipH="1">
            <a:off x="6744854" y="1308807"/>
            <a:ext cx="1" cy="4574579"/>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69" name="Straight Connector 168"/>
          <p:cNvCxnSpPr/>
          <p:nvPr/>
        </p:nvCxnSpPr>
        <p:spPr>
          <a:xfrm>
            <a:off x="7436445" y="1299370"/>
            <a:ext cx="0" cy="4584016"/>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70" name="Straight Connector 169"/>
          <p:cNvCxnSpPr/>
          <p:nvPr/>
        </p:nvCxnSpPr>
        <p:spPr>
          <a:xfrm flipH="1">
            <a:off x="8116532" y="1298605"/>
            <a:ext cx="766" cy="4584781"/>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171" name="Rectangle 170"/>
          <p:cNvSpPr/>
          <p:nvPr/>
        </p:nvSpPr>
        <p:spPr>
          <a:xfrm>
            <a:off x="310369" y="1365411"/>
            <a:ext cx="45719" cy="217149"/>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172" name="TextBox 29"/>
          <p:cNvSpPr txBox="1">
            <a:spLocks noChangeArrowheads="1"/>
          </p:cNvSpPr>
          <p:nvPr/>
        </p:nvSpPr>
        <p:spPr bwMode="auto">
          <a:xfrm>
            <a:off x="2706748" y="1593701"/>
            <a:ext cx="809185" cy="553998"/>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2016 Fall Meeting (Rome) </a:t>
            </a:r>
          </a:p>
        </p:txBody>
      </p:sp>
      <p:sp>
        <p:nvSpPr>
          <p:cNvPr id="173" name="Rectangle 172"/>
          <p:cNvSpPr/>
          <p:nvPr/>
        </p:nvSpPr>
        <p:spPr>
          <a:xfrm>
            <a:off x="3068471" y="1364458"/>
            <a:ext cx="45719" cy="217149"/>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174" name="TextBox 29"/>
          <p:cNvSpPr txBox="1">
            <a:spLocks noChangeArrowheads="1"/>
          </p:cNvSpPr>
          <p:nvPr/>
        </p:nvSpPr>
        <p:spPr bwMode="auto">
          <a:xfrm>
            <a:off x="3973141" y="1582561"/>
            <a:ext cx="809185"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2017 Spring Meeting </a:t>
            </a:r>
          </a:p>
        </p:txBody>
      </p:sp>
      <p:sp>
        <p:nvSpPr>
          <p:cNvPr id="175" name="Rectangle 174"/>
          <p:cNvSpPr/>
          <p:nvPr/>
        </p:nvSpPr>
        <p:spPr>
          <a:xfrm>
            <a:off x="4300996" y="1353318"/>
            <a:ext cx="45719" cy="217149"/>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176" name="TextBox 29"/>
          <p:cNvSpPr txBox="1">
            <a:spLocks noChangeArrowheads="1"/>
          </p:cNvSpPr>
          <p:nvPr/>
        </p:nvSpPr>
        <p:spPr bwMode="auto">
          <a:xfrm>
            <a:off x="5519694" y="1581607"/>
            <a:ext cx="809185"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2017 Fall Meeting </a:t>
            </a:r>
          </a:p>
        </p:txBody>
      </p:sp>
      <p:sp>
        <p:nvSpPr>
          <p:cNvPr id="177" name="Rectangle 176"/>
          <p:cNvSpPr/>
          <p:nvPr/>
        </p:nvSpPr>
        <p:spPr>
          <a:xfrm>
            <a:off x="5847549" y="1352364"/>
            <a:ext cx="45719" cy="217149"/>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178" name="TextBox 29"/>
          <p:cNvSpPr txBox="1">
            <a:spLocks noChangeArrowheads="1"/>
          </p:cNvSpPr>
          <p:nvPr/>
        </p:nvSpPr>
        <p:spPr bwMode="auto">
          <a:xfrm>
            <a:off x="6726206" y="1562400"/>
            <a:ext cx="809185"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2018 Spring Meeting </a:t>
            </a:r>
          </a:p>
        </p:txBody>
      </p:sp>
      <p:sp>
        <p:nvSpPr>
          <p:cNvPr id="179" name="Rectangle 178"/>
          <p:cNvSpPr/>
          <p:nvPr/>
        </p:nvSpPr>
        <p:spPr>
          <a:xfrm>
            <a:off x="7054061" y="1333157"/>
            <a:ext cx="45719" cy="217149"/>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180" name="Rectangle 179"/>
          <p:cNvSpPr/>
          <p:nvPr/>
        </p:nvSpPr>
        <p:spPr>
          <a:xfrm>
            <a:off x="8374616" y="923170"/>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Q4</a:t>
            </a:r>
          </a:p>
          <a:p>
            <a:pPr algn="ctr" fontAlgn="auto">
              <a:spcBef>
                <a:spcPts val="0"/>
              </a:spcBef>
              <a:spcAft>
                <a:spcPts val="0"/>
              </a:spcAft>
              <a:defRPr/>
            </a:pPr>
            <a:r>
              <a:rPr lang="en-US" sz="1200" b="1" dirty="0" smtClean="0"/>
              <a:t>2018</a:t>
            </a:r>
            <a:endParaRPr kumimoji="0" lang="en-US" sz="1200" b="1" dirty="0"/>
          </a:p>
        </p:txBody>
      </p:sp>
      <p:cxnSp>
        <p:nvCxnSpPr>
          <p:cNvPr id="182" name="Straight Connector 181"/>
          <p:cNvCxnSpPr/>
          <p:nvPr/>
        </p:nvCxnSpPr>
        <p:spPr>
          <a:xfrm flipH="1">
            <a:off x="8366160" y="1274109"/>
            <a:ext cx="766" cy="4609277"/>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83" name="Straight Connector 182"/>
          <p:cNvCxnSpPr/>
          <p:nvPr/>
        </p:nvCxnSpPr>
        <p:spPr>
          <a:xfrm flipH="1">
            <a:off x="8582519" y="1280333"/>
            <a:ext cx="766" cy="4603053"/>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84" name="Straight Connector 183"/>
          <p:cNvCxnSpPr/>
          <p:nvPr/>
        </p:nvCxnSpPr>
        <p:spPr>
          <a:xfrm flipH="1">
            <a:off x="8817917" y="1277421"/>
            <a:ext cx="1" cy="4605965"/>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185" name="TextBox 29"/>
          <p:cNvSpPr txBox="1">
            <a:spLocks noChangeArrowheads="1"/>
          </p:cNvSpPr>
          <p:nvPr/>
        </p:nvSpPr>
        <p:spPr bwMode="auto">
          <a:xfrm>
            <a:off x="8269117" y="1569513"/>
            <a:ext cx="809185"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2018 Fall Meeting </a:t>
            </a:r>
          </a:p>
        </p:txBody>
      </p:sp>
      <p:sp>
        <p:nvSpPr>
          <p:cNvPr id="186" name="Rectangle 185"/>
          <p:cNvSpPr/>
          <p:nvPr/>
        </p:nvSpPr>
        <p:spPr>
          <a:xfrm>
            <a:off x="8596972" y="1340270"/>
            <a:ext cx="45719" cy="217149"/>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113" name="TextBox 29"/>
          <p:cNvSpPr txBox="1">
            <a:spLocks noChangeArrowheads="1"/>
          </p:cNvSpPr>
          <p:nvPr/>
        </p:nvSpPr>
        <p:spPr bwMode="auto">
          <a:xfrm>
            <a:off x="5341681" y="3443688"/>
            <a:ext cx="1594928" cy="553998"/>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High Data Rate</a:t>
            </a:r>
          </a:p>
          <a:p>
            <a:pPr algn="ctr"/>
            <a:r>
              <a:rPr lang="en-US" altLang="ja-JP" sz="1000" b="1" dirty="0" smtClean="0">
                <a:latin typeface="Calibri" pitchFamily="34" charset="0"/>
              </a:rPr>
              <a:t> WLAN #1 </a:t>
            </a:r>
            <a:r>
              <a:rPr lang="en-US" altLang="ja-JP" sz="1000" b="1" dirty="0" smtClean="0">
                <a:solidFill>
                  <a:srgbClr val="FF0000"/>
                </a:solidFill>
                <a:latin typeface="Calibri" pitchFamily="34" charset="0"/>
              </a:rPr>
              <a:t>Complete</a:t>
            </a:r>
          </a:p>
          <a:p>
            <a:pPr algn="ctr"/>
            <a:r>
              <a:rPr lang="en-US" altLang="ja-JP" sz="1000" b="1" dirty="0" smtClean="0">
                <a:solidFill>
                  <a:schemeClr val="hlink"/>
                </a:solidFill>
                <a:latin typeface="Calibri" pitchFamily="34" charset="0"/>
              </a:rPr>
              <a:t>(Spring 2018)</a:t>
            </a:r>
            <a:endParaRPr lang="en-US" altLang="ja-JP" sz="1000" b="1" dirty="0">
              <a:solidFill>
                <a:schemeClr val="hlink"/>
              </a:solidFill>
              <a:latin typeface="Calibri" pitchFamily="34" charset="0"/>
            </a:endParaRPr>
          </a:p>
        </p:txBody>
      </p:sp>
      <p:sp>
        <p:nvSpPr>
          <p:cNvPr id="114" name="Diamond 113"/>
          <p:cNvSpPr>
            <a:spLocks noChangeArrowheads="1"/>
          </p:cNvSpPr>
          <p:nvPr/>
        </p:nvSpPr>
        <p:spPr bwMode="auto">
          <a:xfrm>
            <a:off x="5893268" y="3246457"/>
            <a:ext cx="163039" cy="197231"/>
          </a:xfrm>
          <a:prstGeom prst="diamond">
            <a:avLst/>
          </a:prstGeom>
          <a:solidFill>
            <a:srgbClr val="FF0000"/>
          </a:solidFill>
          <a:ln w="38100">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97" name="Rectangle 96"/>
          <p:cNvSpPr/>
          <p:nvPr/>
        </p:nvSpPr>
        <p:spPr>
          <a:xfrm>
            <a:off x="2286796" y="2526831"/>
            <a:ext cx="2059920" cy="664044"/>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lang="en-US" sz="1000" b="1" dirty="0" smtClean="0">
                <a:solidFill>
                  <a:schemeClr val="tx1"/>
                </a:solidFill>
              </a:rPr>
              <a:t>HDR WLAN ISS-centric </a:t>
            </a:r>
          </a:p>
          <a:p>
            <a:pPr algn="ctr" fontAlgn="auto">
              <a:spcBef>
                <a:spcPts val="0"/>
              </a:spcBef>
              <a:spcAft>
                <a:spcPts val="0"/>
              </a:spcAft>
              <a:defRPr/>
            </a:pPr>
            <a:r>
              <a:rPr lang="en-US" sz="1000" b="1" dirty="0" smtClean="0">
                <a:solidFill>
                  <a:schemeClr val="tx1"/>
                </a:solidFill>
              </a:rPr>
              <a:t>Standard recommendation (802.11ac): </a:t>
            </a:r>
          </a:p>
          <a:p>
            <a:pPr algn="ctr" fontAlgn="auto">
              <a:spcBef>
                <a:spcPts val="0"/>
              </a:spcBef>
              <a:spcAft>
                <a:spcPts val="0"/>
              </a:spcAft>
              <a:defRPr/>
            </a:pPr>
            <a:r>
              <a:rPr lang="en-US" sz="1000" b="1" dirty="0" smtClean="0">
                <a:solidFill>
                  <a:schemeClr val="tx1"/>
                </a:solidFill>
              </a:rPr>
              <a:t>Network Deployment/Management, </a:t>
            </a:r>
          </a:p>
          <a:p>
            <a:pPr algn="ctr" fontAlgn="auto">
              <a:spcBef>
                <a:spcPts val="0"/>
              </a:spcBef>
              <a:spcAft>
                <a:spcPts val="0"/>
              </a:spcAft>
              <a:defRPr/>
            </a:pPr>
            <a:r>
              <a:rPr lang="en-US" sz="1000" b="1" dirty="0" smtClean="0">
                <a:solidFill>
                  <a:schemeClr val="tx1"/>
                </a:solidFill>
              </a:rPr>
              <a:t>PHY layer considerations</a:t>
            </a:r>
          </a:p>
        </p:txBody>
      </p:sp>
      <p:sp>
        <p:nvSpPr>
          <p:cNvPr id="101" name="TextBox 29"/>
          <p:cNvSpPr txBox="1">
            <a:spLocks noChangeArrowheads="1"/>
          </p:cNvSpPr>
          <p:nvPr/>
        </p:nvSpPr>
        <p:spPr bwMode="auto">
          <a:xfrm>
            <a:off x="854116" y="2036842"/>
            <a:ext cx="809185" cy="400110"/>
          </a:xfrm>
          <a:prstGeom prst="rect">
            <a:avLst/>
          </a:prstGeom>
          <a:noFill/>
          <a:ln w="9525">
            <a:noFill/>
            <a:miter lim="800000"/>
            <a:headEnd/>
            <a:tailEnd/>
          </a:ln>
        </p:spPr>
        <p:txBody>
          <a:bodyPr wrap="square">
            <a:spAutoFit/>
          </a:bodyPr>
          <a:lstStyle/>
          <a:p>
            <a:pPr algn="ctr"/>
            <a:r>
              <a:rPr lang="en-US" altLang="ja-JP" sz="1000" b="1" i="1" dirty="0" smtClean="0">
                <a:latin typeface="Calibri" pitchFamily="34" charset="0"/>
              </a:rPr>
              <a:t>Current Date </a:t>
            </a:r>
            <a:r>
              <a:rPr lang="en-US" altLang="ja-JP" sz="1000" b="1" i="1" dirty="0" smtClean="0">
                <a:latin typeface="Calibri" pitchFamily="34" charset="0"/>
                <a:sym typeface="Wingdings"/>
              </a:rPr>
              <a:t></a:t>
            </a:r>
            <a:endParaRPr lang="en-US" altLang="ja-JP" sz="1000" b="1" i="1" dirty="0" smtClean="0">
              <a:latin typeface="Calibri" pitchFamily="34" charset="0"/>
            </a:endParaRPr>
          </a:p>
        </p:txBody>
      </p:sp>
      <p:sp>
        <p:nvSpPr>
          <p:cNvPr id="104" name="Rectangle 103"/>
          <p:cNvSpPr/>
          <p:nvPr/>
        </p:nvSpPr>
        <p:spPr>
          <a:xfrm>
            <a:off x="4462332" y="2526831"/>
            <a:ext cx="1490794" cy="664044"/>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lang="en-US" sz="1000" b="1" dirty="0" smtClean="0">
                <a:solidFill>
                  <a:schemeClr val="tx1"/>
                </a:solidFill>
              </a:rPr>
              <a:t>HDR WLAN #1 (ISS) </a:t>
            </a:r>
          </a:p>
          <a:p>
            <a:pPr algn="ctr" fontAlgn="auto">
              <a:spcBef>
                <a:spcPts val="0"/>
              </a:spcBef>
              <a:spcAft>
                <a:spcPts val="0"/>
              </a:spcAft>
              <a:defRPr/>
            </a:pPr>
            <a:r>
              <a:rPr lang="en-US" sz="1000" b="1" dirty="0" smtClean="0">
                <a:solidFill>
                  <a:schemeClr val="tx1"/>
                </a:solidFill>
              </a:rPr>
              <a:t>Interoperability Testing </a:t>
            </a:r>
          </a:p>
          <a:p>
            <a:pPr algn="ctr" fontAlgn="auto">
              <a:spcBef>
                <a:spcPts val="0"/>
              </a:spcBef>
              <a:spcAft>
                <a:spcPts val="0"/>
              </a:spcAft>
              <a:defRPr/>
            </a:pPr>
            <a:r>
              <a:rPr lang="en-US" sz="1000" b="1" dirty="0" smtClean="0">
                <a:solidFill>
                  <a:schemeClr val="tx1"/>
                </a:solidFill>
              </a:rPr>
              <a:t>(NASA, </a:t>
            </a:r>
            <a:r>
              <a:rPr lang="en-US" sz="1000" b="1" dirty="0" smtClean="0">
                <a:solidFill>
                  <a:srgbClr val="FF0000"/>
                </a:solidFill>
              </a:rPr>
              <a:t>FSA</a:t>
            </a:r>
            <a:r>
              <a:rPr lang="en-US" sz="1000" b="1" dirty="0" smtClean="0">
                <a:solidFill>
                  <a:schemeClr val="tx1"/>
                </a:solidFill>
              </a:rPr>
              <a:t>?, CSA?)</a:t>
            </a:r>
          </a:p>
        </p:txBody>
      </p:sp>
      <p:cxnSp>
        <p:nvCxnSpPr>
          <p:cNvPr id="108" name="Straight Connector 107"/>
          <p:cNvCxnSpPr/>
          <p:nvPr/>
        </p:nvCxnSpPr>
        <p:spPr>
          <a:xfrm flipH="1">
            <a:off x="529165" y="1284565"/>
            <a:ext cx="8468" cy="4614151"/>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137" name="TextBox 29"/>
          <p:cNvSpPr txBox="1">
            <a:spLocks noChangeArrowheads="1"/>
          </p:cNvSpPr>
          <p:nvPr/>
        </p:nvSpPr>
        <p:spPr bwMode="auto">
          <a:xfrm>
            <a:off x="3524546" y="3438985"/>
            <a:ext cx="1594928" cy="553998"/>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High Data Rate </a:t>
            </a:r>
          </a:p>
          <a:p>
            <a:pPr algn="ctr"/>
            <a:r>
              <a:rPr lang="en-US" altLang="ja-JP" sz="1000" b="1" dirty="0" smtClean="0">
                <a:latin typeface="Calibri" pitchFamily="34" charset="0"/>
              </a:rPr>
              <a:t>WLAN #1 Final (ISS)</a:t>
            </a:r>
          </a:p>
          <a:p>
            <a:pPr algn="ctr"/>
            <a:r>
              <a:rPr lang="en-US" altLang="ja-JP" sz="1000" b="1" dirty="0" smtClean="0">
                <a:latin typeface="Calibri" pitchFamily="34" charset="0"/>
              </a:rPr>
              <a:t>Blue Book </a:t>
            </a:r>
            <a:r>
              <a:rPr lang="en-US" altLang="ja-JP" sz="1000" b="1" dirty="0" smtClean="0">
                <a:solidFill>
                  <a:schemeClr val="hlink"/>
                </a:solidFill>
                <a:latin typeface="Calibri" pitchFamily="34" charset="0"/>
              </a:rPr>
              <a:t>(Fall 2016)</a:t>
            </a:r>
            <a:endParaRPr lang="en-US" altLang="ja-JP" sz="1000" b="1" dirty="0">
              <a:solidFill>
                <a:schemeClr val="hlink"/>
              </a:solidFill>
              <a:latin typeface="Calibri" pitchFamily="34" charset="0"/>
            </a:endParaRPr>
          </a:p>
        </p:txBody>
      </p:sp>
      <p:cxnSp>
        <p:nvCxnSpPr>
          <p:cNvPr id="138" name="Straight Connector 137"/>
          <p:cNvCxnSpPr/>
          <p:nvPr/>
        </p:nvCxnSpPr>
        <p:spPr>
          <a:xfrm>
            <a:off x="4406571" y="1581034"/>
            <a:ext cx="8923" cy="4603423"/>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161" name="Diamond 160"/>
          <p:cNvSpPr>
            <a:spLocks noChangeArrowheads="1"/>
          </p:cNvSpPr>
          <p:nvPr/>
        </p:nvSpPr>
        <p:spPr bwMode="auto">
          <a:xfrm>
            <a:off x="4252455" y="3239711"/>
            <a:ext cx="163039" cy="197231"/>
          </a:xfrm>
          <a:prstGeom prst="diamond">
            <a:avLst/>
          </a:prstGeom>
          <a:solidFill>
            <a:srgbClr val="FF0000"/>
          </a:solidFill>
          <a:ln w="38100">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cxnSp>
        <p:nvCxnSpPr>
          <p:cNvPr id="163" name="Straight Connector 162"/>
          <p:cNvCxnSpPr/>
          <p:nvPr/>
        </p:nvCxnSpPr>
        <p:spPr>
          <a:xfrm>
            <a:off x="5297305" y="3425002"/>
            <a:ext cx="8923" cy="4603423"/>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307322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3350" y="119493"/>
            <a:ext cx="8304227" cy="461665"/>
          </a:xfrm>
          <a:prstGeom prst="rect">
            <a:avLst/>
          </a:prstGeom>
          <a:noFill/>
          <a:ln>
            <a:noFill/>
          </a:ln>
        </p:spPr>
        <p:txBody>
          <a:bodyPr wrap="none" rtlCol="0">
            <a:spAutoFit/>
          </a:bodyPr>
          <a:lstStyle/>
          <a:p>
            <a:r>
              <a:rPr lang="en-US" sz="2400" b="1" dirty="0" smtClean="0">
                <a:solidFill>
                  <a:prstClr val="black"/>
                </a:solidFill>
                <a:latin typeface="Calibri"/>
              </a:rPr>
              <a:t>CCSDS SOIS Wireless WG Monthly Webcon – RFID Tag-Encoding</a:t>
            </a:r>
            <a:endParaRPr lang="en-US" sz="2400" b="1" dirty="0">
              <a:solidFill>
                <a:prstClr val="black"/>
              </a:solidFill>
              <a:latin typeface="Calibri"/>
            </a:endParaRPr>
          </a:p>
        </p:txBody>
      </p:sp>
      <p:sp>
        <p:nvSpPr>
          <p:cNvPr id="5" name="TextBox 4"/>
          <p:cNvSpPr txBox="1"/>
          <p:nvPr/>
        </p:nvSpPr>
        <p:spPr>
          <a:xfrm>
            <a:off x="524953" y="1439362"/>
            <a:ext cx="8094113" cy="4801315"/>
          </a:xfrm>
          <a:prstGeom prst="rect">
            <a:avLst/>
          </a:prstGeom>
          <a:noFill/>
        </p:spPr>
        <p:txBody>
          <a:bodyPr wrap="square" rtlCol="0">
            <a:spAutoFit/>
          </a:bodyPr>
          <a:lstStyle/>
          <a:p>
            <a:endParaRPr lang="en-US" dirty="0" smtClean="0">
              <a:solidFill>
                <a:prstClr val="black"/>
              </a:solidFill>
              <a:latin typeface="Calibri"/>
            </a:endParaRPr>
          </a:p>
          <a:p>
            <a:pPr marL="800100" lvl="1" indent="-342900">
              <a:buFont typeface="+mj-lt"/>
              <a:buAutoNum type="arabicPeriod"/>
            </a:pPr>
            <a:r>
              <a:rPr lang="en-US" dirty="0" smtClean="0">
                <a:solidFill>
                  <a:prstClr val="black"/>
                </a:solidFill>
                <a:latin typeface="Calibri"/>
              </a:rPr>
              <a:t>Interoperability Test Plan document (current draft)</a:t>
            </a:r>
          </a:p>
          <a:p>
            <a:pPr marL="1314450" lvl="2" indent="-400050">
              <a:buFont typeface="+mj-lt"/>
              <a:buAutoNum type="alphaUcPeriod"/>
            </a:pPr>
            <a:r>
              <a:rPr lang="en-US" dirty="0" smtClean="0">
                <a:solidFill>
                  <a:prstClr val="black"/>
                </a:solidFill>
                <a:latin typeface="Calibri"/>
              </a:rPr>
              <a:t>Comments/inputs from FSA</a:t>
            </a:r>
          </a:p>
          <a:p>
            <a:pPr marL="1314450" lvl="2" indent="-400050">
              <a:buFont typeface="+mj-lt"/>
              <a:buAutoNum type="alphaUcPeriod"/>
            </a:pPr>
            <a:r>
              <a:rPr lang="en-US" dirty="0" smtClean="0">
                <a:solidFill>
                  <a:prstClr val="black"/>
                </a:solidFill>
                <a:latin typeface="Calibri"/>
              </a:rPr>
              <a:t>Any comments/inputs from NASA</a:t>
            </a:r>
          </a:p>
          <a:p>
            <a:pPr marL="1314450" lvl="2" indent="-400050">
              <a:buFont typeface="+mj-lt"/>
              <a:buAutoNum type="alphaUcPeriod"/>
            </a:pPr>
            <a:r>
              <a:rPr lang="en-US" dirty="0" smtClean="0">
                <a:solidFill>
                  <a:prstClr val="black"/>
                </a:solidFill>
                <a:latin typeface="Calibri"/>
              </a:rPr>
              <a:t>Any comments/inputs from other WWG participating agencies</a:t>
            </a:r>
          </a:p>
          <a:p>
            <a:pPr marL="1314450" lvl="2" indent="-400050">
              <a:buFont typeface="+mj-lt"/>
              <a:buAutoNum type="alphaUcPeriod"/>
            </a:pPr>
            <a:r>
              <a:rPr lang="en-US" dirty="0" smtClean="0">
                <a:latin typeface="Calibri"/>
              </a:rPr>
              <a:t>Interoperability Test preparation and (FSA, NASA) prototyping</a:t>
            </a:r>
          </a:p>
          <a:p>
            <a:pPr marL="1771650" lvl="3" indent="-400050">
              <a:buFont typeface="+mj-lt"/>
              <a:buAutoNum type="romanLcPeriod"/>
            </a:pPr>
            <a:r>
              <a:rPr lang="en-US" dirty="0" smtClean="0">
                <a:latin typeface="Calibri"/>
              </a:rPr>
              <a:t>Consensus for current project timeline</a:t>
            </a:r>
            <a:r>
              <a:rPr lang="en-US" b="1" dirty="0" smtClean="0">
                <a:latin typeface="Calibri"/>
              </a:rPr>
              <a:t> </a:t>
            </a:r>
          </a:p>
          <a:p>
            <a:pPr marL="1314450" lvl="2" indent="-400050">
              <a:buFont typeface="+mj-lt"/>
              <a:buAutoNum type="alphaUcPeriod"/>
            </a:pPr>
            <a:r>
              <a:rPr lang="en-US" dirty="0" smtClean="0">
                <a:latin typeface="Calibri"/>
              </a:rPr>
              <a:t>RFID Tag-Encoding interoperability testing sample size review</a:t>
            </a:r>
          </a:p>
          <a:p>
            <a:pPr marL="1314450" lvl="2" indent="-400050">
              <a:buFont typeface="+mj-lt"/>
              <a:buAutoNum type="alphaUcPeriod"/>
            </a:pPr>
            <a:r>
              <a:rPr lang="en-US" dirty="0" smtClean="0">
                <a:latin typeface="Calibri"/>
              </a:rPr>
              <a:t>ECMA-113 character blacklist </a:t>
            </a:r>
          </a:p>
          <a:p>
            <a:pPr marL="1314450" lvl="2" indent="-400050">
              <a:buFont typeface="+mj-lt"/>
              <a:buAutoNum type="alphaUcPeriod"/>
            </a:pPr>
            <a:r>
              <a:rPr lang="en-US" dirty="0">
                <a:latin typeface="Calibri"/>
              </a:rPr>
              <a:t>U</a:t>
            </a:r>
            <a:r>
              <a:rPr lang="en-US" dirty="0" smtClean="0">
                <a:latin typeface="Calibri"/>
              </a:rPr>
              <a:t>pdate WWG Project Schedule on the CWE (coordinate with SOIS A.D)</a:t>
            </a:r>
            <a:endParaRPr lang="en-US" dirty="0" smtClean="0">
              <a:solidFill>
                <a:prstClr val="black"/>
              </a:solidFill>
              <a:latin typeface="Calibri"/>
            </a:endParaRPr>
          </a:p>
          <a:p>
            <a:pPr marL="1257300" lvl="2" indent="-342900">
              <a:buFont typeface="+mj-lt"/>
              <a:buAutoNum type="alphaUcPeriod"/>
            </a:pPr>
            <a:endParaRPr lang="en-US" dirty="0" smtClean="0">
              <a:solidFill>
                <a:prstClr val="black"/>
              </a:solidFill>
              <a:latin typeface="Calibri"/>
            </a:endParaRPr>
          </a:p>
          <a:p>
            <a:pPr marL="857250" lvl="1" indent="-400050">
              <a:buFont typeface="+mj-lt"/>
              <a:buAutoNum type="arabicPeriod"/>
            </a:pPr>
            <a:r>
              <a:rPr lang="en-US" dirty="0" smtClean="0">
                <a:solidFill>
                  <a:prstClr val="black"/>
                </a:solidFill>
                <a:latin typeface="Calibri"/>
              </a:rPr>
              <a:t>RFID Tag Encoding Object-ID design (</a:t>
            </a:r>
            <a:r>
              <a:rPr lang="en-US" i="1" dirty="0" smtClean="0">
                <a:solidFill>
                  <a:prstClr val="black"/>
                </a:solidFill>
                <a:latin typeface="Calibri"/>
              </a:rPr>
              <a:t>final background research in-progress</a:t>
            </a:r>
            <a:r>
              <a:rPr lang="en-US" dirty="0" smtClean="0">
                <a:solidFill>
                  <a:prstClr val="black"/>
                </a:solidFill>
                <a:latin typeface="Calibri"/>
              </a:rPr>
              <a:t>)</a:t>
            </a:r>
          </a:p>
          <a:p>
            <a:pPr marL="1314450" lvl="2" indent="-400050">
              <a:buFont typeface="+mj-lt"/>
              <a:buAutoNum type="alphaUcPeriod"/>
            </a:pPr>
            <a:r>
              <a:rPr lang="en-US" dirty="0" smtClean="0">
                <a:solidFill>
                  <a:prstClr val="black"/>
                </a:solidFill>
                <a:latin typeface="Calibri"/>
              </a:rPr>
              <a:t>Top-level categorization </a:t>
            </a:r>
          </a:p>
          <a:p>
            <a:pPr marL="1771650" lvl="3" indent="-400050">
              <a:buFont typeface="+mj-lt"/>
              <a:buAutoNum type="romanLcPeriod"/>
            </a:pPr>
            <a:r>
              <a:rPr lang="en-US" dirty="0" smtClean="0">
                <a:solidFill>
                  <a:prstClr val="black"/>
                </a:solidFill>
                <a:latin typeface="Calibri"/>
              </a:rPr>
              <a:t>Review Proposed Object-ID design presentation </a:t>
            </a:r>
          </a:p>
          <a:p>
            <a:pPr marL="1314450" lvl="2" indent="-400050">
              <a:buFont typeface="+mj-lt"/>
              <a:buAutoNum type="alphaUcPeriod"/>
            </a:pPr>
            <a:r>
              <a:rPr lang="en-US" dirty="0" smtClean="0">
                <a:solidFill>
                  <a:prstClr val="black"/>
                </a:solidFill>
                <a:latin typeface="Calibri"/>
              </a:rPr>
              <a:t>Alignment with current UPC Class-ID schemes for forward compatibility?</a:t>
            </a:r>
          </a:p>
          <a:p>
            <a:pPr marL="1314450" lvl="2" indent="-400050">
              <a:buFont typeface="+mj-lt"/>
              <a:buAutoNum type="alphaUcPeriod"/>
            </a:pPr>
            <a:r>
              <a:rPr lang="en-US" dirty="0" smtClean="0">
                <a:solidFill>
                  <a:prstClr val="black"/>
                </a:solidFill>
                <a:latin typeface="Calibri"/>
              </a:rPr>
              <a:t>SANA Registry updates</a:t>
            </a:r>
          </a:p>
        </p:txBody>
      </p:sp>
      <p:cxnSp>
        <p:nvCxnSpPr>
          <p:cNvPr id="3" name="Straight Connector 2"/>
          <p:cNvCxnSpPr/>
          <p:nvPr/>
        </p:nvCxnSpPr>
        <p:spPr>
          <a:xfrm flipV="1">
            <a:off x="601133" y="694267"/>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660426" y="999061"/>
            <a:ext cx="5775702" cy="369332"/>
          </a:xfrm>
          <a:prstGeom prst="rect">
            <a:avLst/>
          </a:prstGeom>
          <a:solidFill>
            <a:srgbClr val="FF0000"/>
          </a:solidFill>
        </p:spPr>
        <p:txBody>
          <a:bodyPr wrap="none" rtlCol="0">
            <a:spAutoFit/>
          </a:bodyPr>
          <a:lstStyle/>
          <a:p>
            <a:r>
              <a:rPr lang="en-US" b="1" dirty="0">
                <a:solidFill>
                  <a:srgbClr val="FFFFFF"/>
                </a:solidFill>
              </a:rPr>
              <a:t>RFID Tag-Encoding Red Book (CCSDS 881.1-R-1) </a:t>
            </a:r>
            <a:r>
              <a:rPr lang="en-US" b="1" dirty="0" smtClean="0">
                <a:solidFill>
                  <a:srgbClr val="FFFFFF"/>
                </a:solidFill>
              </a:rPr>
              <a:t>activities</a:t>
            </a:r>
            <a:endParaRPr lang="en-US" b="1" dirty="0">
              <a:solidFill>
                <a:srgbClr val="FFFFFF"/>
              </a:solidFill>
            </a:endParaRPr>
          </a:p>
        </p:txBody>
      </p:sp>
    </p:spTree>
    <p:extLst>
      <p:ext uri="{BB962C8B-B14F-4D97-AF65-F5344CB8AC3E}">
        <p14:creationId xmlns:p14="http://schemas.microsoft.com/office/powerpoint/2010/main" val="89950809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7" name="Straight Connector 166"/>
          <p:cNvCxnSpPr/>
          <p:nvPr/>
        </p:nvCxnSpPr>
        <p:spPr>
          <a:xfrm flipH="1">
            <a:off x="1468815" y="1267029"/>
            <a:ext cx="13422" cy="4638113"/>
          </a:xfrm>
          <a:prstGeom prst="line">
            <a:avLst/>
          </a:prstGeom>
          <a:ln w="12700" cmpd="sng">
            <a:solidFill>
              <a:srgbClr val="FF0000"/>
            </a:solidFill>
            <a:prstDash val="solid"/>
          </a:ln>
        </p:spPr>
        <p:style>
          <a:lnRef idx="2">
            <a:schemeClr val="accent1"/>
          </a:lnRef>
          <a:fillRef idx="0">
            <a:schemeClr val="accent1"/>
          </a:fillRef>
          <a:effectRef idx="1">
            <a:schemeClr val="accent1"/>
          </a:effectRef>
          <a:fontRef idx="minor">
            <a:schemeClr val="tx1"/>
          </a:fontRef>
        </p:style>
      </p:cxnSp>
      <p:sp>
        <p:nvSpPr>
          <p:cNvPr id="140" name="Rectangle 139"/>
          <p:cNvSpPr/>
          <p:nvPr/>
        </p:nvSpPr>
        <p:spPr>
          <a:xfrm>
            <a:off x="86515" y="2286001"/>
            <a:ext cx="8980605" cy="1810204"/>
          </a:xfrm>
          <a:prstGeom prst="rect">
            <a:avLst/>
          </a:prstGeom>
          <a:solidFill>
            <a:srgbClr val="3366FF">
              <a:alpha val="18000"/>
            </a:srgbClr>
          </a:solidFill>
          <a:ln>
            <a:solidFill>
              <a:srgbClr val="008000">
                <a:alpha val="33000"/>
              </a:srgb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141" name="Rectangle 140"/>
          <p:cNvSpPr/>
          <p:nvPr/>
        </p:nvSpPr>
        <p:spPr>
          <a:xfrm>
            <a:off x="71092" y="4274485"/>
            <a:ext cx="8996027" cy="1662765"/>
          </a:xfrm>
          <a:prstGeom prst="rect">
            <a:avLst/>
          </a:prstGeom>
          <a:solidFill>
            <a:srgbClr val="3366FF">
              <a:alpha val="18000"/>
            </a:srgbClr>
          </a:solidFill>
          <a:ln>
            <a:solidFill>
              <a:srgbClr val="008000">
                <a:alpha val="33000"/>
              </a:srgb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90" name="Rectangle 89"/>
          <p:cNvSpPr/>
          <p:nvPr/>
        </p:nvSpPr>
        <p:spPr>
          <a:xfrm>
            <a:off x="75192" y="1292397"/>
            <a:ext cx="8991928" cy="830481"/>
          </a:xfrm>
          <a:prstGeom prst="rect">
            <a:avLst/>
          </a:prstGeom>
          <a:solidFill>
            <a:srgbClr val="3366FF">
              <a:alpha val="18000"/>
            </a:srgbClr>
          </a:solidFill>
          <a:ln>
            <a:solidFill>
              <a:srgbClr val="008000">
                <a:alpha val="33000"/>
              </a:srgb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en-US" dirty="0"/>
          </a:p>
        </p:txBody>
      </p:sp>
      <p:cxnSp>
        <p:nvCxnSpPr>
          <p:cNvPr id="206" name="Straight Connector 205"/>
          <p:cNvCxnSpPr/>
          <p:nvPr/>
        </p:nvCxnSpPr>
        <p:spPr>
          <a:xfrm flipV="1">
            <a:off x="66994" y="5905142"/>
            <a:ext cx="9000125" cy="31844"/>
          </a:xfrm>
          <a:prstGeom prst="line">
            <a:avLst/>
          </a:prstGeom>
          <a:ln w="57150" cmpd="sng">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4221811" y="1317797"/>
            <a:ext cx="11279" cy="4565589"/>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4462331" y="1296610"/>
            <a:ext cx="0" cy="4586776"/>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H="1">
            <a:off x="6515259" y="1329991"/>
            <a:ext cx="4100" cy="4553395"/>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7210949" y="1284010"/>
            <a:ext cx="0" cy="4599376"/>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flipH="1">
            <a:off x="7666305" y="1295293"/>
            <a:ext cx="1" cy="4609849"/>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5617855" y="1275439"/>
            <a:ext cx="0" cy="4623277"/>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80" name="TextBox 29"/>
          <p:cNvSpPr txBox="1">
            <a:spLocks noChangeArrowheads="1"/>
          </p:cNvSpPr>
          <p:nvPr/>
        </p:nvSpPr>
        <p:spPr bwMode="auto">
          <a:xfrm>
            <a:off x="51177" y="1594654"/>
            <a:ext cx="890181"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2015 Fall Meeting </a:t>
            </a:r>
          </a:p>
        </p:txBody>
      </p:sp>
      <p:sp>
        <p:nvSpPr>
          <p:cNvPr id="65" name="TextBox 29"/>
          <p:cNvSpPr txBox="1">
            <a:spLocks noChangeArrowheads="1"/>
          </p:cNvSpPr>
          <p:nvPr/>
        </p:nvSpPr>
        <p:spPr bwMode="auto">
          <a:xfrm>
            <a:off x="2202058" y="3439012"/>
            <a:ext cx="1594928" cy="553998"/>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High Data Rate </a:t>
            </a:r>
          </a:p>
          <a:p>
            <a:pPr algn="ctr"/>
            <a:r>
              <a:rPr lang="en-US" altLang="ja-JP" sz="1000" b="1" dirty="0" smtClean="0">
                <a:latin typeface="Calibri" pitchFamily="34" charset="0"/>
              </a:rPr>
              <a:t>WLAN #1 Draft (ISS)</a:t>
            </a:r>
          </a:p>
          <a:p>
            <a:pPr algn="ctr"/>
            <a:r>
              <a:rPr lang="en-US" altLang="ja-JP" sz="1000" b="1" dirty="0" smtClean="0">
                <a:latin typeface="Calibri" pitchFamily="34" charset="0"/>
              </a:rPr>
              <a:t>Blue Book </a:t>
            </a:r>
            <a:r>
              <a:rPr lang="en-US" altLang="ja-JP" sz="1000" b="1" dirty="0" smtClean="0">
                <a:solidFill>
                  <a:schemeClr val="hlink"/>
                </a:solidFill>
                <a:latin typeface="Calibri" pitchFamily="34" charset="0"/>
              </a:rPr>
              <a:t>(Fall 2016)</a:t>
            </a:r>
            <a:endParaRPr lang="en-US" altLang="ja-JP" sz="1000" b="1" dirty="0">
              <a:solidFill>
                <a:schemeClr val="hlink"/>
              </a:solidFill>
              <a:latin typeface="Calibri" pitchFamily="34" charset="0"/>
            </a:endParaRPr>
          </a:p>
        </p:txBody>
      </p:sp>
      <p:cxnSp>
        <p:nvCxnSpPr>
          <p:cNvPr id="71" name="Straight Connector 70"/>
          <p:cNvCxnSpPr/>
          <p:nvPr/>
        </p:nvCxnSpPr>
        <p:spPr>
          <a:xfrm>
            <a:off x="2380381" y="1273223"/>
            <a:ext cx="0" cy="4631919"/>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a:off x="3084083" y="1581061"/>
            <a:ext cx="8923" cy="4603423"/>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6303239" y="1336000"/>
            <a:ext cx="0" cy="3960277"/>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95" name="TextBox 29"/>
          <p:cNvSpPr txBox="1">
            <a:spLocks noChangeArrowheads="1"/>
          </p:cNvSpPr>
          <p:nvPr/>
        </p:nvSpPr>
        <p:spPr bwMode="auto">
          <a:xfrm>
            <a:off x="1156770" y="1594654"/>
            <a:ext cx="809185"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2016 Spring Meeting </a:t>
            </a:r>
          </a:p>
        </p:txBody>
      </p:sp>
      <p:sp>
        <p:nvSpPr>
          <p:cNvPr id="96" name="Rectangle 95"/>
          <p:cNvSpPr/>
          <p:nvPr/>
        </p:nvSpPr>
        <p:spPr>
          <a:xfrm>
            <a:off x="1484625" y="1365411"/>
            <a:ext cx="45719" cy="217149"/>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99" name="TextBox 29"/>
          <p:cNvSpPr txBox="1">
            <a:spLocks noChangeArrowheads="1"/>
          </p:cNvSpPr>
          <p:nvPr/>
        </p:nvSpPr>
        <p:spPr bwMode="auto">
          <a:xfrm>
            <a:off x="709800" y="3539611"/>
            <a:ext cx="1641087"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Green Book (GBv3) </a:t>
            </a:r>
          </a:p>
          <a:p>
            <a:pPr algn="ctr"/>
            <a:r>
              <a:rPr lang="en-US" altLang="ja-JP" sz="1000" b="1" dirty="0" smtClean="0">
                <a:solidFill>
                  <a:schemeClr val="hlink"/>
                </a:solidFill>
                <a:latin typeface="Calibri" pitchFamily="34" charset="0"/>
              </a:rPr>
              <a:t>08-Apr-2016</a:t>
            </a:r>
            <a:endParaRPr lang="en-US" altLang="ja-JP" sz="1000" b="1" dirty="0">
              <a:solidFill>
                <a:schemeClr val="hlink"/>
              </a:solidFill>
              <a:latin typeface="Calibri" pitchFamily="34" charset="0"/>
            </a:endParaRPr>
          </a:p>
        </p:txBody>
      </p:sp>
      <p:sp>
        <p:nvSpPr>
          <p:cNvPr id="92" name="TextBox 91"/>
          <p:cNvSpPr txBox="1"/>
          <p:nvPr/>
        </p:nvSpPr>
        <p:spPr>
          <a:xfrm>
            <a:off x="926843" y="134467"/>
            <a:ext cx="7280809" cy="461665"/>
          </a:xfrm>
          <a:prstGeom prst="rect">
            <a:avLst/>
          </a:prstGeom>
          <a:noFill/>
          <a:ln>
            <a:noFill/>
          </a:ln>
        </p:spPr>
        <p:txBody>
          <a:bodyPr wrap="none" rtlCol="0">
            <a:spAutoFit/>
          </a:bodyPr>
          <a:lstStyle/>
          <a:p>
            <a:r>
              <a:rPr lang="en-US" sz="2400" b="1" dirty="0" smtClean="0"/>
              <a:t>HDR WLAN Blue Book Project Schedule </a:t>
            </a:r>
            <a:r>
              <a:rPr lang="en-US" sz="2400" b="1" dirty="0">
                <a:solidFill>
                  <a:srgbClr val="FF0000"/>
                </a:solidFill>
              </a:rPr>
              <a:t>DRAFT</a:t>
            </a:r>
            <a:r>
              <a:rPr lang="en-US" sz="2400" b="1" dirty="0"/>
              <a:t> </a:t>
            </a:r>
            <a:r>
              <a:rPr lang="en-US" sz="2400" b="1" dirty="0" smtClean="0">
                <a:solidFill>
                  <a:srgbClr val="FF0000"/>
                </a:solidFill>
              </a:rPr>
              <a:t>Proposal</a:t>
            </a:r>
            <a:endParaRPr lang="en-US" sz="2400" b="1" dirty="0">
              <a:solidFill>
                <a:srgbClr val="FF0000"/>
              </a:solidFill>
            </a:endParaRPr>
          </a:p>
        </p:txBody>
      </p:sp>
      <p:cxnSp>
        <p:nvCxnSpPr>
          <p:cNvPr id="102" name="Straight Connector 101"/>
          <p:cNvCxnSpPr/>
          <p:nvPr/>
        </p:nvCxnSpPr>
        <p:spPr>
          <a:xfrm flipV="1">
            <a:off x="601133" y="694267"/>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a:off x="1438591" y="1289099"/>
            <a:ext cx="0" cy="4594287"/>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flipH="1">
            <a:off x="2153656" y="1284010"/>
            <a:ext cx="9137" cy="4652976"/>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flipH="1">
            <a:off x="768036" y="1288583"/>
            <a:ext cx="6614" cy="4616559"/>
          </a:xfrm>
          <a:prstGeom prst="line">
            <a:avLst/>
          </a:prstGeom>
          <a:ln w="9525">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155" name="Rectangle 154"/>
          <p:cNvSpPr/>
          <p:nvPr/>
        </p:nvSpPr>
        <p:spPr>
          <a:xfrm>
            <a:off x="66994" y="934807"/>
            <a:ext cx="710179"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Q4</a:t>
            </a:r>
          </a:p>
          <a:p>
            <a:pPr algn="ctr" fontAlgn="auto">
              <a:spcBef>
                <a:spcPts val="0"/>
              </a:spcBef>
              <a:spcAft>
                <a:spcPts val="0"/>
              </a:spcAft>
              <a:defRPr/>
            </a:pPr>
            <a:r>
              <a:rPr lang="en-US" sz="1200" b="1" dirty="0" smtClean="0"/>
              <a:t>2015</a:t>
            </a:r>
            <a:endParaRPr kumimoji="0" lang="en-US" sz="1200" b="1" dirty="0"/>
          </a:p>
        </p:txBody>
      </p:sp>
      <p:cxnSp>
        <p:nvCxnSpPr>
          <p:cNvPr id="157" name="Straight Connector 156"/>
          <p:cNvCxnSpPr/>
          <p:nvPr/>
        </p:nvCxnSpPr>
        <p:spPr>
          <a:xfrm flipH="1">
            <a:off x="306987" y="1290991"/>
            <a:ext cx="8468" cy="4614151"/>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84" name="TextBox 29"/>
          <p:cNvSpPr txBox="1">
            <a:spLocks noChangeArrowheads="1"/>
          </p:cNvSpPr>
          <p:nvPr/>
        </p:nvSpPr>
        <p:spPr bwMode="auto">
          <a:xfrm>
            <a:off x="1469212" y="6030579"/>
            <a:ext cx="3438132"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Published deliverable date to SOIS Chair and the CESG</a:t>
            </a:r>
            <a:endParaRPr lang="en-US" altLang="ja-JP" sz="1000" b="1" dirty="0">
              <a:solidFill>
                <a:schemeClr val="hlink"/>
              </a:solidFill>
              <a:latin typeface="Calibri" pitchFamily="34" charset="0"/>
            </a:endParaRPr>
          </a:p>
        </p:txBody>
      </p:sp>
      <p:sp>
        <p:nvSpPr>
          <p:cNvPr id="85" name="Diamond 84"/>
          <p:cNvSpPr>
            <a:spLocks noChangeArrowheads="1"/>
          </p:cNvSpPr>
          <p:nvPr/>
        </p:nvSpPr>
        <p:spPr bwMode="auto">
          <a:xfrm>
            <a:off x="1306173" y="6368195"/>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86" name="TextBox 29"/>
          <p:cNvSpPr txBox="1">
            <a:spLocks noChangeArrowheads="1"/>
          </p:cNvSpPr>
          <p:nvPr/>
        </p:nvSpPr>
        <p:spPr bwMode="auto">
          <a:xfrm>
            <a:off x="1479519" y="6327688"/>
            <a:ext cx="2426258"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Wireless WG internal working milestone</a:t>
            </a:r>
            <a:endParaRPr lang="en-US" altLang="ja-JP" sz="1000" b="1" dirty="0">
              <a:solidFill>
                <a:schemeClr val="hlink"/>
              </a:solidFill>
              <a:latin typeface="Calibri" pitchFamily="34" charset="0"/>
            </a:endParaRPr>
          </a:p>
        </p:txBody>
      </p:sp>
      <p:sp>
        <p:nvSpPr>
          <p:cNvPr id="87" name="Rectangle 86"/>
          <p:cNvSpPr/>
          <p:nvPr/>
        </p:nvSpPr>
        <p:spPr>
          <a:xfrm>
            <a:off x="4880848" y="6057193"/>
            <a:ext cx="813421" cy="188695"/>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88" name="Rectangle 87"/>
          <p:cNvSpPr/>
          <p:nvPr/>
        </p:nvSpPr>
        <p:spPr>
          <a:xfrm>
            <a:off x="5526049" y="6376731"/>
            <a:ext cx="159662" cy="188695"/>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94" name="TextBox 29"/>
          <p:cNvSpPr txBox="1">
            <a:spLocks noChangeArrowheads="1"/>
          </p:cNvSpPr>
          <p:nvPr/>
        </p:nvSpPr>
        <p:spPr bwMode="auto">
          <a:xfrm>
            <a:off x="5706228" y="6015931"/>
            <a:ext cx="1732643"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Wireless WG internal activity</a:t>
            </a:r>
            <a:endParaRPr lang="en-US" altLang="ja-JP" sz="1000" b="1" dirty="0">
              <a:solidFill>
                <a:schemeClr val="hlink"/>
              </a:solidFill>
              <a:latin typeface="Calibri" pitchFamily="34" charset="0"/>
            </a:endParaRPr>
          </a:p>
        </p:txBody>
      </p:sp>
      <p:sp>
        <p:nvSpPr>
          <p:cNvPr id="103" name="TextBox 29"/>
          <p:cNvSpPr txBox="1">
            <a:spLocks noChangeArrowheads="1"/>
          </p:cNvSpPr>
          <p:nvPr/>
        </p:nvSpPr>
        <p:spPr bwMode="auto">
          <a:xfrm>
            <a:off x="5708814" y="6342794"/>
            <a:ext cx="1732643"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CCSDS Biannual Meeting</a:t>
            </a:r>
            <a:endParaRPr lang="en-US" altLang="ja-JP" sz="1000" b="1" dirty="0">
              <a:solidFill>
                <a:schemeClr val="hlink"/>
              </a:solidFill>
              <a:latin typeface="Calibri" pitchFamily="34" charset="0"/>
            </a:endParaRPr>
          </a:p>
        </p:txBody>
      </p:sp>
      <p:cxnSp>
        <p:nvCxnSpPr>
          <p:cNvPr id="105" name="Straight Connector 104"/>
          <p:cNvCxnSpPr/>
          <p:nvPr/>
        </p:nvCxnSpPr>
        <p:spPr>
          <a:xfrm>
            <a:off x="71093" y="1264087"/>
            <a:ext cx="15422" cy="4641055"/>
          </a:xfrm>
          <a:prstGeom prst="line">
            <a:avLst/>
          </a:prstGeom>
          <a:ln w="12700" cmpd="sng">
            <a:solidFill>
              <a:srgbClr val="000090"/>
            </a:solidFill>
            <a:prstDash val="solid"/>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flipH="1">
            <a:off x="9067119" y="1258397"/>
            <a:ext cx="1" cy="4640319"/>
          </a:xfrm>
          <a:prstGeom prst="line">
            <a:avLst/>
          </a:prstGeom>
          <a:ln w="12700" cmpd="sng">
            <a:solidFill>
              <a:srgbClr val="000090"/>
            </a:solidFill>
            <a:prstDash val="solid"/>
          </a:ln>
        </p:spPr>
        <p:style>
          <a:lnRef idx="2">
            <a:schemeClr val="accent1"/>
          </a:lnRef>
          <a:fillRef idx="0">
            <a:schemeClr val="accent1"/>
          </a:fillRef>
          <a:effectRef idx="1">
            <a:schemeClr val="accent1"/>
          </a:effectRef>
          <a:fontRef idx="minor">
            <a:schemeClr val="tx1"/>
          </a:fontRef>
        </p:style>
      </p:cxnSp>
      <p:sp>
        <p:nvSpPr>
          <p:cNvPr id="107" name="Diamond 106"/>
          <p:cNvSpPr>
            <a:spLocks noChangeArrowheads="1"/>
          </p:cNvSpPr>
          <p:nvPr/>
        </p:nvSpPr>
        <p:spPr bwMode="auto">
          <a:xfrm>
            <a:off x="1303697" y="6074058"/>
            <a:ext cx="163039" cy="197231"/>
          </a:xfrm>
          <a:prstGeom prst="diamond">
            <a:avLst/>
          </a:prstGeom>
          <a:solidFill>
            <a:srgbClr val="FF0000"/>
          </a:solidFill>
          <a:ln w="38100">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09" name="Diamond 108"/>
          <p:cNvSpPr>
            <a:spLocks noChangeArrowheads="1"/>
          </p:cNvSpPr>
          <p:nvPr/>
        </p:nvSpPr>
        <p:spPr bwMode="auto">
          <a:xfrm>
            <a:off x="2929967" y="3239738"/>
            <a:ext cx="163039" cy="197231"/>
          </a:xfrm>
          <a:prstGeom prst="diamond">
            <a:avLst/>
          </a:prstGeom>
          <a:solidFill>
            <a:srgbClr val="FF0000"/>
          </a:solidFill>
          <a:ln w="38100">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00" name="Diamond 99"/>
          <p:cNvSpPr>
            <a:spLocks noChangeArrowheads="1"/>
          </p:cNvSpPr>
          <p:nvPr/>
        </p:nvSpPr>
        <p:spPr bwMode="auto">
          <a:xfrm>
            <a:off x="1417551" y="3342380"/>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82" name="Rectangle 81"/>
          <p:cNvSpPr/>
          <p:nvPr/>
        </p:nvSpPr>
        <p:spPr>
          <a:xfrm>
            <a:off x="84670" y="2526831"/>
            <a:ext cx="2068986" cy="664044"/>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lang="en-US" sz="1000" b="1" dirty="0" smtClean="0">
                <a:solidFill>
                  <a:schemeClr val="tx1"/>
                </a:solidFill>
              </a:rPr>
              <a:t>Organizational Activities: Use cases, </a:t>
            </a:r>
          </a:p>
          <a:p>
            <a:pPr algn="ctr" fontAlgn="auto">
              <a:spcBef>
                <a:spcPts val="0"/>
              </a:spcBef>
              <a:spcAft>
                <a:spcPts val="0"/>
              </a:spcAft>
              <a:defRPr/>
            </a:pPr>
            <a:r>
              <a:rPr lang="en-US" sz="1000" b="1" dirty="0" smtClean="0">
                <a:solidFill>
                  <a:schemeClr val="tx1"/>
                </a:solidFill>
              </a:rPr>
              <a:t>requirements, solution space, </a:t>
            </a:r>
          </a:p>
          <a:p>
            <a:pPr algn="ctr" fontAlgn="auto">
              <a:spcBef>
                <a:spcPts val="0"/>
              </a:spcBef>
              <a:spcAft>
                <a:spcPts val="0"/>
              </a:spcAft>
              <a:defRPr/>
            </a:pPr>
            <a:r>
              <a:rPr lang="en-US" sz="1000" b="1" dirty="0" smtClean="0">
                <a:solidFill>
                  <a:schemeClr val="tx1"/>
                </a:solidFill>
              </a:rPr>
              <a:t>candidate recommendations</a:t>
            </a:r>
            <a:endParaRPr kumimoji="0" lang="en-US" sz="1000" b="1" dirty="0">
              <a:solidFill>
                <a:schemeClr val="tx1"/>
              </a:solidFill>
            </a:endParaRPr>
          </a:p>
        </p:txBody>
      </p:sp>
      <p:cxnSp>
        <p:nvCxnSpPr>
          <p:cNvPr id="89" name="Straight Connector 88"/>
          <p:cNvCxnSpPr/>
          <p:nvPr/>
        </p:nvCxnSpPr>
        <p:spPr>
          <a:xfrm>
            <a:off x="1685639" y="1292381"/>
            <a:ext cx="0" cy="4606335"/>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a:off x="2853775" y="1288583"/>
            <a:ext cx="0" cy="4616559"/>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flipH="1">
            <a:off x="3524546" y="1261867"/>
            <a:ext cx="6614" cy="4636849"/>
          </a:xfrm>
          <a:prstGeom prst="line">
            <a:avLst/>
          </a:prstGeom>
          <a:ln w="9525">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3762032" y="1296613"/>
            <a:ext cx="0" cy="4586773"/>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4926588" y="1293698"/>
            <a:ext cx="0" cy="4589688"/>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a:off x="5843351" y="1290799"/>
            <a:ext cx="0" cy="4614343"/>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flipH="1">
            <a:off x="6978317" y="1299671"/>
            <a:ext cx="4100" cy="4583715"/>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flipH="1">
            <a:off x="7882664" y="1301517"/>
            <a:ext cx="1" cy="4581869"/>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124" name="Rectangle 123"/>
          <p:cNvSpPr/>
          <p:nvPr/>
        </p:nvSpPr>
        <p:spPr>
          <a:xfrm>
            <a:off x="776311" y="934122"/>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Q1</a:t>
            </a:r>
          </a:p>
          <a:p>
            <a:pPr algn="ctr" fontAlgn="auto">
              <a:spcBef>
                <a:spcPts val="0"/>
              </a:spcBef>
              <a:spcAft>
                <a:spcPts val="0"/>
              </a:spcAft>
              <a:defRPr/>
            </a:pPr>
            <a:r>
              <a:rPr lang="en-US" sz="1200" b="1" dirty="0" smtClean="0"/>
              <a:t>2016</a:t>
            </a:r>
            <a:endParaRPr kumimoji="0" lang="en-US" sz="1200" b="1" dirty="0"/>
          </a:p>
        </p:txBody>
      </p:sp>
      <p:sp>
        <p:nvSpPr>
          <p:cNvPr id="125" name="Rectangle 124"/>
          <p:cNvSpPr/>
          <p:nvPr/>
        </p:nvSpPr>
        <p:spPr>
          <a:xfrm>
            <a:off x="1462014" y="932529"/>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Q2</a:t>
            </a:r>
          </a:p>
          <a:p>
            <a:pPr algn="ctr" fontAlgn="auto">
              <a:spcBef>
                <a:spcPts val="0"/>
              </a:spcBef>
              <a:spcAft>
                <a:spcPts val="0"/>
              </a:spcAft>
              <a:defRPr/>
            </a:pPr>
            <a:r>
              <a:rPr lang="en-US" sz="1200" b="1" dirty="0" smtClean="0"/>
              <a:t>2016</a:t>
            </a:r>
            <a:endParaRPr kumimoji="0" lang="en-US" sz="1200" b="1" dirty="0"/>
          </a:p>
        </p:txBody>
      </p:sp>
      <p:sp>
        <p:nvSpPr>
          <p:cNvPr id="126" name="Rectangle 125"/>
          <p:cNvSpPr/>
          <p:nvPr/>
        </p:nvSpPr>
        <p:spPr>
          <a:xfrm>
            <a:off x="2153656" y="931844"/>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Q3</a:t>
            </a:r>
          </a:p>
          <a:p>
            <a:pPr algn="ctr" fontAlgn="auto">
              <a:spcBef>
                <a:spcPts val="0"/>
              </a:spcBef>
              <a:spcAft>
                <a:spcPts val="0"/>
              </a:spcAft>
              <a:defRPr/>
            </a:pPr>
            <a:r>
              <a:rPr lang="en-US" sz="1200" b="1" dirty="0" smtClean="0"/>
              <a:t>2016</a:t>
            </a:r>
            <a:endParaRPr kumimoji="0" lang="en-US" sz="1200" b="1" dirty="0"/>
          </a:p>
        </p:txBody>
      </p:sp>
      <p:sp>
        <p:nvSpPr>
          <p:cNvPr id="127" name="Rectangle 126"/>
          <p:cNvSpPr/>
          <p:nvPr/>
        </p:nvSpPr>
        <p:spPr>
          <a:xfrm>
            <a:off x="2846160" y="929289"/>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Q4</a:t>
            </a:r>
          </a:p>
          <a:p>
            <a:pPr algn="ctr" fontAlgn="auto">
              <a:spcBef>
                <a:spcPts val="0"/>
              </a:spcBef>
              <a:spcAft>
                <a:spcPts val="0"/>
              </a:spcAft>
              <a:defRPr/>
            </a:pPr>
            <a:r>
              <a:rPr lang="en-US" sz="1200" b="1" dirty="0" smtClean="0"/>
              <a:t>2016</a:t>
            </a:r>
            <a:endParaRPr kumimoji="0" lang="en-US" sz="1200" b="1" dirty="0"/>
          </a:p>
        </p:txBody>
      </p:sp>
      <p:sp>
        <p:nvSpPr>
          <p:cNvPr id="129" name="Rectangle 128"/>
          <p:cNvSpPr/>
          <p:nvPr/>
        </p:nvSpPr>
        <p:spPr>
          <a:xfrm>
            <a:off x="3540586" y="931420"/>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Q1</a:t>
            </a:r>
          </a:p>
          <a:p>
            <a:pPr algn="ctr" fontAlgn="auto">
              <a:spcBef>
                <a:spcPts val="0"/>
              </a:spcBef>
              <a:spcAft>
                <a:spcPts val="0"/>
              </a:spcAft>
              <a:defRPr/>
            </a:pPr>
            <a:r>
              <a:rPr lang="en-US" sz="1200" b="1" dirty="0" smtClean="0"/>
              <a:t>2017</a:t>
            </a:r>
            <a:endParaRPr kumimoji="0" lang="en-US" sz="1200" b="1" dirty="0"/>
          </a:p>
        </p:txBody>
      </p:sp>
      <p:sp>
        <p:nvSpPr>
          <p:cNvPr id="130" name="Rectangle 129"/>
          <p:cNvSpPr/>
          <p:nvPr/>
        </p:nvSpPr>
        <p:spPr>
          <a:xfrm>
            <a:off x="4226289" y="929827"/>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Q2</a:t>
            </a:r>
          </a:p>
          <a:p>
            <a:pPr algn="ctr" fontAlgn="auto">
              <a:spcBef>
                <a:spcPts val="0"/>
              </a:spcBef>
              <a:spcAft>
                <a:spcPts val="0"/>
              </a:spcAft>
              <a:defRPr/>
            </a:pPr>
            <a:r>
              <a:rPr lang="en-US" sz="1200" b="1" dirty="0" smtClean="0"/>
              <a:t>2017</a:t>
            </a:r>
            <a:endParaRPr kumimoji="0" lang="en-US" sz="1200" b="1" dirty="0"/>
          </a:p>
        </p:txBody>
      </p:sp>
      <p:sp>
        <p:nvSpPr>
          <p:cNvPr id="135" name="Rectangle 134"/>
          <p:cNvSpPr/>
          <p:nvPr/>
        </p:nvSpPr>
        <p:spPr>
          <a:xfrm>
            <a:off x="4917931" y="929142"/>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Q3</a:t>
            </a:r>
          </a:p>
          <a:p>
            <a:pPr algn="ctr" fontAlgn="auto">
              <a:spcBef>
                <a:spcPts val="0"/>
              </a:spcBef>
              <a:spcAft>
                <a:spcPts val="0"/>
              </a:spcAft>
              <a:defRPr/>
            </a:pPr>
            <a:r>
              <a:rPr lang="en-US" sz="1200" b="1" dirty="0" smtClean="0"/>
              <a:t>2017</a:t>
            </a:r>
            <a:endParaRPr kumimoji="0" lang="en-US" sz="1200" b="1" dirty="0"/>
          </a:p>
        </p:txBody>
      </p:sp>
      <p:sp>
        <p:nvSpPr>
          <p:cNvPr id="136" name="Rectangle 135"/>
          <p:cNvSpPr/>
          <p:nvPr/>
        </p:nvSpPr>
        <p:spPr>
          <a:xfrm>
            <a:off x="5610435" y="926587"/>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Q4</a:t>
            </a:r>
          </a:p>
          <a:p>
            <a:pPr algn="ctr" fontAlgn="auto">
              <a:spcBef>
                <a:spcPts val="0"/>
              </a:spcBef>
              <a:spcAft>
                <a:spcPts val="0"/>
              </a:spcAft>
              <a:defRPr/>
            </a:pPr>
            <a:r>
              <a:rPr lang="en-US" sz="1200" b="1" dirty="0" smtClean="0"/>
              <a:t>2017</a:t>
            </a:r>
            <a:endParaRPr kumimoji="0" lang="en-US" sz="1200" b="1" dirty="0"/>
          </a:p>
        </p:txBody>
      </p:sp>
      <p:cxnSp>
        <p:nvCxnSpPr>
          <p:cNvPr id="142" name="Straight Connector 141"/>
          <p:cNvCxnSpPr/>
          <p:nvPr/>
        </p:nvCxnSpPr>
        <p:spPr>
          <a:xfrm>
            <a:off x="6302939" y="1221061"/>
            <a:ext cx="0" cy="4684081"/>
          </a:xfrm>
          <a:prstGeom prst="line">
            <a:avLst/>
          </a:prstGeom>
          <a:ln w="9525">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143" name="Rectangle 142"/>
          <p:cNvSpPr/>
          <p:nvPr/>
        </p:nvSpPr>
        <p:spPr>
          <a:xfrm>
            <a:off x="6304882" y="928434"/>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Q1</a:t>
            </a:r>
          </a:p>
          <a:p>
            <a:pPr algn="ctr" fontAlgn="auto">
              <a:spcBef>
                <a:spcPts val="0"/>
              </a:spcBef>
              <a:spcAft>
                <a:spcPts val="0"/>
              </a:spcAft>
              <a:defRPr/>
            </a:pPr>
            <a:r>
              <a:rPr lang="en-US" sz="1200" b="1" dirty="0" smtClean="0"/>
              <a:t>2018</a:t>
            </a:r>
            <a:endParaRPr kumimoji="0" lang="en-US" sz="1200" b="1" dirty="0"/>
          </a:p>
        </p:txBody>
      </p:sp>
      <p:sp>
        <p:nvSpPr>
          <p:cNvPr id="144" name="Rectangle 143"/>
          <p:cNvSpPr/>
          <p:nvPr/>
        </p:nvSpPr>
        <p:spPr>
          <a:xfrm>
            <a:off x="6990585" y="926841"/>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Q2</a:t>
            </a:r>
          </a:p>
          <a:p>
            <a:pPr algn="ctr" fontAlgn="auto">
              <a:spcBef>
                <a:spcPts val="0"/>
              </a:spcBef>
              <a:spcAft>
                <a:spcPts val="0"/>
              </a:spcAft>
              <a:defRPr/>
            </a:pPr>
            <a:r>
              <a:rPr lang="en-US" sz="1200" b="1" dirty="0" smtClean="0"/>
              <a:t>2018</a:t>
            </a:r>
            <a:endParaRPr kumimoji="0" lang="en-US" sz="1200" b="1" dirty="0"/>
          </a:p>
        </p:txBody>
      </p:sp>
      <p:sp>
        <p:nvSpPr>
          <p:cNvPr id="145" name="Rectangle 144"/>
          <p:cNvSpPr/>
          <p:nvPr/>
        </p:nvSpPr>
        <p:spPr>
          <a:xfrm>
            <a:off x="7682227" y="926156"/>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Q3</a:t>
            </a:r>
          </a:p>
          <a:p>
            <a:pPr algn="ctr" fontAlgn="auto">
              <a:spcBef>
                <a:spcPts val="0"/>
              </a:spcBef>
              <a:spcAft>
                <a:spcPts val="0"/>
              </a:spcAft>
              <a:defRPr/>
            </a:pPr>
            <a:r>
              <a:rPr lang="en-US" sz="1200" b="1" dirty="0" smtClean="0"/>
              <a:t>2018</a:t>
            </a:r>
            <a:endParaRPr kumimoji="0" lang="en-US" sz="1200" b="1" dirty="0"/>
          </a:p>
        </p:txBody>
      </p:sp>
      <p:cxnSp>
        <p:nvCxnSpPr>
          <p:cNvPr id="147" name="Straight Connector 146"/>
          <p:cNvCxnSpPr/>
          <p:nvPr/>
        </p:nvCxnSpPr>
        <p:spPr>
          <a:xfrm flipH="1">
            <a:off x="1002668" y="1294303"/>
            <a:ext cx="1" cy="4642683"/>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flipH="1">
            <a:off x="1226436" y="1309663"/>
            <a:ext cx="8468" cy="4595479"/>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a:off x="1929409" y="1307741"/>
            <a:ext cx="0" cy="4575645"/>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a:off x="2615014" y="1297719"/>
            <a:ext cx="0" cy="4607423"/>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a:off x="3300442" y="1292381"/>
            <a:ext cx="0" cy="4591005"/>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a:off x="3996665" y="1311973"/>
            <a:ext cx="0" cy="4593169"/>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a:off x="4687827" y="1302834"/>
            <a:ext cx="0" cy="458055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6" name="Straight Connector 155"/>
          <p:cNvCxnSpPr/>
          <p:nvPr/>
        </p:nvCxnSpPr>
        <p:spPr>
          <a:xfrm flipH="1">
            <a:off x="5153366" y="1299935"/>
            <a:ext cx="4710" cy="4598781"/>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8" name="Straight Connector 157"/>
          <p:cNvCxnSpPr/>
          <p:nvPr/>
        </p:nvCxnSpPr>
        <p:spPr>
          <a:xfrm>
            <a:off x="5383572" y="1297023"/>
            <a:ext cx="0" cy="4601693"/>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59" name="Straight Connector 158"/>
          <p:cNvCxnSpPr/>
          <p:nvPr/>
        </p:nvCxnSpPr>
        <p:spPr>
          <a:xfrm>
            <a:off x="6059710" y="1287887"/>
            <a:ext cx="0" cy="4595499"/>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60" name="Straight Connector 159"/>
          <p:cNvCxnSpPr/>
          <p:nvPr/>
        </p:nvCxnSpPr>
        <p:spPr>
          <a:xfrm flipH="1">
            <a:off x="6744854" y="1308807"/>
            <a:ext cx="1" cy="4574579"/>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69" name="Straight Connector 168"/>
          <p:cNvCxnSpPr/>
          <p:nvPr/>
        </p:nvCxnSpPr>
        <p:spPr>
          <a:xfrm>
            <a:off x="7436445" y="1299370"/>
            <a:ext cx="0" cy="4584016"/>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70" name="Straight Connector 169"/>
          <p:cNvCxnSpPr/>
          <p:nvPr/>
        </p:nvCxnSpPr>
        <p:spPr>
          <a:xfrm flipH="1">
            <a:off x="8116532" y="1298605"/>
            <a:ext cx="766" cy="4584781"/>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171" name="Rectangle 170"/>
          <p:cNvSpPr/>
          <p:nvPr/>
        </p:nvSpPr>
        <p:spPr>
          <a:xfrm>
            <a:off x="310369" y="1365411"/>
            <a:ext cx="45719" cy="217149"/>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172" name="TextBox 29"/>
          <p:cNvSpPr txBox="1">
            <a:spLocks noChangeArrowheads="1"/>
          </p:cNvSpPr>
          <p:nvPr/>
        </p:nvSpPr>
        <p:spPr bwMode="auto">
          <a:xfrm>
            <a:off x="2706748" y="1593701"/>
            <a:ext cx="809185" cy="553998"/>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2016 Fall Meeting (Rome) </a:t>
            </a:r>
          </a:p>
        </p:txBody>
      </p:sp>
      <p:sp>
        <p:nvSpPr>
          <p:cNvPr id="173" name="Rectangle 172"/>
          <p:cNvSpPr/>
          <p:nvPr/>
        </p:nvSpPr>
        <p:spPr>
          <a:xfrm>
            <a:off x="3068471" y="1364458"/>
            <a:ext cx="45719" cy="217149"/>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174" name="TextBox 29"/>
          <p:cNvSpPr txBox="1">
            <a:spLocks noChangeArrowheads="1"/>
          </p:cNvSpPr>
          <p:nvPr/>
        </p:nvSpPr>
        <p:spPr bwMode="auto">
          <a:xfrm>
            <a:off x="3973141" y="1582561"/>
            <a:ext cx="809185"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2017 Spring Meeting </a:t>
            </a:r>
          </a:p>
        </p:txBody>
      </p:sp>
      <p:sp>
        <p:nvSpPr>
          <p:cNvPr id="175" name="Rectangle 174"/>
          <p:cNvSpPr/>
          <p:nvPr/>
        </p:nvSpPr>
        <p:spPr>
          <a:xfrm>
            <a:off x="4300996" y="1353318"/>
            <a:ext cx="45719" cy="217149"/>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176" name="TextBox 29"/>
          <p:cNvSpPr txBox="1">
            <a:spLocks noChangeArrowheads="1"/>
          </p:cNvSpPr>
          <p:nvPr/>
        </p:nvSpPr>
        <p:spPr bwMode="auto">
          <a:xfrm>
            <a:off x="5519694" y="1581607"/>
            <a:ext cx="809185"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2017 Fall Meeting </a:t>
            </a:r>
          </a:p>
        </p:txBody>
      </p:sp>
      <p:sp>
        <p:nvSpPr>
          <p:cNvPr id="177" name="Rectangle 176"/>
          <p:cNvSpPr/>
          <p:nvPr/>
        </p:nvSpPr>
        <p:spPr>
          <a:xfrm>
            <a:off x="5847549" y="1352364"/>
            <a:ext cx="45719" cy="217149"/>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178" name="TextBox 29"/>
          <p:cNvSpPr txBox="1">
            <a:spLocks noChangeArrowheads="1"/>
          </p:cNvSpPr>
          <p:nvPr/>
        </p:nvSpPr>
        <p:spPr bwMode="auto">
          <a:xfrm>
            <a:off x="6726206" y="1562400"/>
            <a:ext cx="809185"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2018 Spring Meeting </a:t>
            </a:r>
          </a:p>
        </p:txBody>
      </p:sp>
      <p:sp>
        <p:nvSpPr>
          <p:cNvPr id="179" name="Rectangle 178"/>
          <p:cNvSpPr/>
          <p:nvPr/>
        </p:nvSpPr>
        <p:spPr>
          <a:xfrm>
            <a:off x="7054061" y="1333157"/>
            <a:ext cx="45719" cy="217149"/>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180" name="Rectangle 179"/>
          <p:cNvSpPr/>
          <p:nvPr/>
        </p:nvSpPr>
        <p:spPr>
          <a:xfrm>
            <a:off x="8374616" y="923170"/>
            <a:ext cx="692504"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Q4</a:t>
            </a:r>
          </a:p>
          <a:p>
            <a:pPr algn="ctr" fontAlgn="auto">
              <a:spcBef>
                <a:spcPts val="0"/>
              </a:spcBef>
              <a:spcAft>
                <a:spcPts val="0"/>
              </a:spcAft>
              <a:defRPr/>
            </a:pPr>
            <a:r>
              <a:rPr lang="en-US" sz="1200" b="1" dirty="0" smtClean="0"/>
              <a:t>2018</a:t>
            </a:r>
            <a:endParaRPr kumimoji="0" lang="en-US" sz="1200" b="1" dirty="0"/>
          </a:p>
        </p:txBody>
      </p:sp>
      <p:cxnSp>
        <p:nvCxnSpPr>
          <p:cNvPr id="182" name="Straight Connector 181"/>
          <p:cNvCxnSpPr/>
          <p:nvPr/>
        </p:nvCxnSpPr>
        <p:spPr>
          <a:xfrm flipH="1">
            <a:off x="8366160" y="1274109"/>
            <a:ext cx="766" cy="4609277"/>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83" name="Straight Connector 182"/>
          <p:cNvCxnSpPr/>
          <p:nvPr/>
        </p:nvCxnSpPr>
        <p:spPr>
          <a:xfrm flipH="1">
            <a:off x="8582519" y="1280333"/>
            <a:ext cx="766" cy="4603053"/>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84" name="Straight Connector 183"/>
          <p:cNvCxnSpPr/>
          <p:nvPr/>
        </p:nvCxnSpPr>
        <p:spPr>
          <a:xfrm flipH="1">
            <a:off x="8817917" y="1277421"/>
            <a:ext cx="1" cy="4605965"/>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185" name="TextBox 29"/>
          <p:cNvSpPr txBox="1">
            <a:spLocks noChangeArrowheads="1"/>
          </p:cNvSpPr>
          <p:nvPr/>
        </p:nvSpPr>
        <p:spPr bwMode="auto">
          <a:xfrm>
            <a:off x="8269117" y="1569513"/>
            <a:ext cx="809185"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2018 Fall Meeting </a:t>
            </a:r>
          </a:p>
        </p:txBody>
      </p:sp>
      <p:sp>
        <p:nvSpPr>
          <p:cNvPr id="186" name="Rectangle 185"/>
          <p:cNvSpPr/>
          <p:nvPr/>
        </p:nvSpPr>
        <p:spPr>
          <a:xfrm>
            <a:off x="8596972" y="1340270"/>
            <a:ext cx="45719" cy="217149"/>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113" name="TextBox 29"/>
          <p:cNvSpPr txBox="1">
            <a:spLocks noChangeArrowheads="1"/>
          </p:cNvSpPr>
          <p:nvPr/>
        </p:nvSpPr>
        <p:spPr bwMode="auto">
          <a:xfrm>
            <a:off x="5341681" y="3443688"/>
            <a:ext cx="1321586" cy="553998"/>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High Data Rate</a:t>
            </a:r>
          </a:p>
          <a:p>
            <a:pPr algn="ctr"/>
            <a:r>
              <a:rPr lang="en-US" altLang="ja-JP" sz="1000" b="1" dirty="0" smtClean="0">
                <a:latin typeface="Calibri" pitchFamily="34" charset="0"/>
              </a:rPr>
              <a:t> WLAN #1 </a:t>
            </a:r>
            <a:r>
              <a:rPr lang="en-US" altLang="ja-JP" sz="1000" b="1" dirty="0" smtClean="0">
                <a:solidFill>
                  <a:srgbClr val="FF0000"/>
                </a:solidFill>
                <a:latin typeface="Calibri" pitchFamily="34" charset="0"/>
              </a:rPr>
              <a:t>Complete</a:t>
            </a:r>
          </a:p>
          <a:p>
            <a:pPr algn="ctr"/>
            <a:r>
              <a:rPr lang="en-US" altLang="ja-JP" sz="1000" b="1" dirty="0" smtClean="0">
                <a:solidFill>
                  <a:schemeClr val="hlink"/>
                </a:solidFill>
                <a:latin typeface="Calibri" pitchFamily="34" charset="0"/>
              </a:rPr>
              <a:t>(Fall 2017)</a:t>
            </a:r>
            <a:endParaRPr lang="en-US" altLang="ja-JP" sz="1000" b="1" dirty="0">
              <a:solidFill>
                <a:schemeClr val="hlink"/>
              </a:solidFill>
              <a:latin typeface="Calibri" pitchFamily="34" charset="0"/>
            </a:endParaRPr>
          </a:p>
        </p:txBody>
      </p:sp>
      <p:sp>
        <p:nvSpPr>
          <p:cNvPr id="114" name="Diamond 113"/>
          <p:cNvSpPr>
            <a:spLocks noChangeArrowheads="1"/>
          </p:cNvSpPr>
          <p:nvPr/>
        </p:nvSpPr>
        <p:spPr bwMode="auto">
          <a:xfrm>
            <a:off x="5893268" y="3246457"/>
            <a:ext cx="163039" cy="197231"/>
          </a:xfrm>
          <a:prstGeom prst="diamond">
            <a:avLst/>
          </a:prstGeom>
          <a:solidFill>
            <a:srgbClr val="FF0000"/>
          </a:solidFill>
          <a:ln w="38100">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97" name="Rectangle 96"/>
          <p:cNvSpPr/>
          <p:nvPr/>
        </p:nvSpPr>
        <p:spPr>
          <a:xfrm>
            <a:off x="2286796" y="2526831"/>
            <a:ext cx="2059920" cy="664044"/>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lang="en-US" sz="1000" b="1" dirty="0" smtClean="0">
                <a:solidFill>
                  <a:schemeClr val="tx1"/>
                </a:solidFill>
              </a:rPr>
              <a:t>HDR WLAN ISS-centric </a:t>
            </a:r>
          </a:p>
          <a:p>
            <a:pPr algn="ctr" fontAlgn="auto">
              <a:spcBef>
                <a:spcPts val="0"/>
              </a:spcBef>
              <a:spcAft>
                <a:spcPts val="0"/>
              </a:spcAft>
              <a:defRPr/>
            </a:pPr>
            <a:r>
              <a:rPr lang="en-US" sz="1000" b="1" dirty="0" smtClean="0">
                <a:solidFill>
                  <a:schemeClr val="tx1"/>
                </a:solidFill>
              </a:rPr>
              <a:t>Standard recommendation (802.11ac): </a:t>
            </a:r>
          </a:p>
          <a:p>
            <a:pPr algn="ctr" fontAlgn="auto">
              <a:spcBef>
                <a:spcPts val="0"/>
              </a:spcBef>
              <a:spcAft>
                <a:spcPts val="0"/>
              </a:spcAft>
              <a:defRPr/>
            </a:pPr>
            <a:r>
              <a:rPr lang="en-US" sz="1000" b="1" dirty="0" smtClean="0">
                <a:solidFill>
                  <a:schemeClr val="tx1"/>
                </a:solidFill>
              </a:rPr>
              <a:t>Network Management,  Tuning,</a:t>
            </a:r>
          </a:p>
          <a:p>
            <a:pPr algn="ctr" fontAlgn="auto">
              <a:spcBef>
                <a:spcPts val="0"/>
              </a:spcBef>
              <a:spcAft>
                <a:spcPts val="0"/>
              </a:spcAft>
              <a:defRPr/>
            </a:pPr>
            <a:r>
              <a:rPr lang="en-US" sz="1000" b="1" dirty="0" smtClean="0">
                <a:solidFill>
                  <a:schemeClr val="tx1"/>
                </a:solidFill>
              </a:rPr>
              <a:t>PHY layer considerations</a:t>
            </a:r>
          </a:p>
        </p:txBody>
      </p:sp>
      <p:sp>
        <p:nvSpPr>
          <p:cNvPr id="101" name="TextBox 29"/>
          <p:cNvSpPr txBox="1">
            <a:spLocks noChangeArrowheads="1"/>
          </p:cNvSpPr>
          <p:nvPr/>
        </p:nvSpPr>
        <p:spPr bwMode="auto">
          <a:xfrm>
            <a:off x="854116" y="2036842"/>
            <a:ext cx="809185" cy="400110"/>
          </a:xfrm>
          <a:prstGeom prst="rect">
            <a:avLst/>
          </a:prstGeom>
          <a:noFill/>
          <a:ln w="9525">
            <a:noFill/>
            <a:miter lim="800000"/>
            <a:headEnd/>
            <a:tailEnd/>
          </a:ln>
        </p:spPr>
        <p:txBody>
          <a:bodyPr wrap="square">
            <a:spAutoFit/>
          </a:bodyPr>
          <a:lstStyle/>
          <a:p>
            <a:pPr algn="ctr"/>
            <a:r>
              <a:rPr lang="en-US" altLang="ja-JP" sz="1000" b="1" i="1" dirty="0" smtClean="0">
                <a:latin typeface="Calibri" pitchFamily="34" charset="0"/>
              </a:rPr>
              <a:t>Current Date </a:t>
            </a:r>
            <a:r>
              <a:rPr lang="en-US" altLang="ja-JP" sz="1000" b="1" i="1" dirty="0" smtClean="0">
                <a:latin typeface="Calibri" pitchFamily="34" charset="0"/>
                <a:sym typeface="Wingdings"/>
              </a:rPr>
              <a:t></a:t>
            </a:r>
            <a:endParaRPr lang="en-US" altLang="ja-JP" sz="1000" b="1" i="1" dirty="0" smtClean="0">
              <a:latin typeface="Calibri" pitchFamily="34" charset="0"/>
            </a:endParaRPr>
          </a:p>
        </p:txBody>
      </p:sp>
      <p:sp>
        <p:nvSpPr>
          <p:cNvPr id="104" name="Rectangle 103"/>
          <p:cNvSpPr/>
          <p:nvPr/>
        </p:nvSpPr>
        <p:spPr>
          <a:xfrm>
            <a:off x="4462332" y="2526831"/>
            <a:ext cx="1490794" cy="664044"/>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lang="en-US" sz="1000" b="1" dirty="0" smtClean="0">
                <a:solidFill>
                  <a:schemeClr val="tx1"/>
                </a:solidFill>
              </a:rPr>
              <a:t>HDR WLAN #1 (ISS) </a:t>
            </a:r>
          </a:p>
          <a:p>
            <a:pPr algn="ctr" fontAlgn="auto">
              <a:spcBef>
                <a:spcPts val="0"/>
              </a:spcBef>
              <a:spcAft>
                <a:spcPts val="0"/>
              </a:spcAft>
              <a:defRPr/>
            </a:pPr>
            <a:r>
              <a:rPr lang="en-US" sz="1000" b="1" dirty="0" smtClean="0">
                <a:solidFill>
                  <a:schemeClr val="tx1"/>
                </a:solidFill>
              </a:rPr>
              <a:t>Interoperability Testing</a:t>
            </a:r>
          </a:p>
        </p:txBody>
      </p:sp>
      <p:cxnSp>
        <p:nvCxnSpPr>
          <p:cNvPr id="108" name="Straight Connector 107"/>
          <p:cNvCxnSpPr/>
          <p:nvPr/>
        </p:nvCxnSpPr>
        <p:spPr>
          <a:xfrm flipH="1">
            <a:off x="529165" y="1284565"/>
            <a:ext cx="8468" cy="4614151"/>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137" name="TextBox 29"/>
          <p:cNvSpPr txBox="1">
            <a:spLocks noChangeArrowheads="1"/>
          </p:cNvSpPr>
          <p:nvPr/>
        </p:nvSpPr>
        <p:spPr bwMode="auto">
          <a:xfrm>
            <a:off x="3524546" y="3438985"/>
            <a:ext cx="1594928" cy="553998"/>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High Data Rate </a:t>
            </a:r>
          </a:p>
          <a:p>
            <a:pPr algn="ctr"/>
            <a:r>
              <a:rPr lang="en-US" altLang="ja-JP" sz="1000" b="1" dirty="0" smtClean="0">
                <a:latin typeface="Calibri" pitchFamily="34" charset="0"/>
              </a:rPr>
              <a:t>WLAN #1 Final (ISS)</a:t>
            </a:r>
          </a:p>
          <a:p>
            <a:pPr algn="ctr"/>
            <a:r>
              <a:rPr lang="en-US" altLang="ja-JP" sz="1000" b="1" dirty="0" smtClean="0">
                <a:latin typeface="Calibri" pitchFamily="34" charset="0"/>
              </a:rPr>
              <a:t>Blue Book </a:t>
            </a:r>
            <a:r>
              <a:rPr lang="en-US" altLang="ja-JP" sz="1000" b="1" dirty="0" smtClean="0">
                <a:solidFill>
                  <a:schemeClr val="hlink"/>
                </a:solidFill>
                <a:latin typeface="Calibri" pitchFamily="34" charset="0"/>
              </a:rPr>
              <a:t>(Spring 2017)</a:t>
            </a:r>
            <a:endParaRPr lang="en-US" altLang="ja-JP" sz="1000" b="1" dirty="0">
              <a:solidFill>
                <a:schemeClr val="hlink"/>
              </a:solidFill>
              <a:latin typeface="Calibri" pitchFamily="34" charset="0"/>
            </a:endParaRPr>
          </a:p>
        </p:txBody>
      </p:sp>
      <p:sp>
        <p:nvSpPr>
          <p:cNvPr id="161" name="Diamond 160"/>
          <p:cNvSpPr>
            <a:spLocks noChangeArrowheads="1"/>
          </p:cNvSpPr>
          <p:nvPr/>
        </p:nvSpPr>
        <p:spPr bwMode="auto">
          <a:xfrm>
            <a:off x="4252455" y="3239711"/>
            <a:ext cx="163039" cy="197231"/>
          </a:xfrm>
          <a:prstGeom prst="diamond">
            <a:avLst/>
          </a:prstGeom>
          <a:solidFill>
            <a:srgbClr val="FF0000"/>
          </a:solidFill>
          <a:ln w="38100">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62" name="TextBox 29"/>
          <p:cNvSpPr txBox="1">
            <a:spLocks noChangeArrowheads="1"/>
          </p:cNvSpPr>
          <p:nvPr/>
        </p:nvSpPr>
        <p:spPr bwMode="auto">
          <a:xfrm>
            <a:off x="4931250" y="5282953"/>
            <a:ext cx="1594928" cy="553998"/>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High Data Rate </a:t>
            </a:r>
          </a:p>
          <a:p>
            <a:pPr algn="ctr"/>
            <a:r>
              <a:rPr lang="en-US" altLang="ja-JP" sz="1000" b="1" dirty="0" smtClean="0">
                <a:latin typeface="Calibri" pitchFamily="34" charset="0"/>
              </a:rPr>
              <a:t>WLAN #2 Draft</a:t>
            </a:r>
          </a:p>
          <a:p>
            <a:pPr algn="ctr"/>
            <a:r>
              <a:rPr lang="en-US" altLang="ja-JP" sz="1000" b="1" dirty="0" smtClean="0">
                <a:latin typeface="Calibri" pitchFamily="34" charset="0"/>
              </a:rPr>
              <a:t>Blue Book </a:t>
            </a:r>
            <a:r>
              <a:rPr lang="en-US" altLang="ja-JP" sz="1000" b="1" dirty="0" smtClean="0">
                <a:solidFill>
                  <a:schemeClr val="hlink"/>
                </a:solidFill>
                <a:latin typeface="Calibri" pitchFamily="34" charset="0"/>
              </a:rPr>
              <a:t>(Fall 2017)</a:t>
            </a:r>
            <a:endParaRPr lang="en-US" altLang="ja-JP" sz="1000" b="1" dirty="0">
              <a:solidFill>
                <a:schemeClr val="hlink"/>
              </a:solidFill>
              <a:latin typeface="Calibri" pitchFamily="34" charset="0"/>
            </a:endParaRPr>
          </a:p>
        </p:txBody>
      </p:sp>
      <p:sp>
        <p:nvSpPr>
          <p:cNvPr id="164" name="Diamond 163"/>
          <p:cNvSpPr>
            <a:spLocks noChangeArrowheads="1"/>
          </p:cNvSpPr>
          <p:nvPr/>
        </p:nvSpPr>
        <p:spPr bwMode="auto">
          <a:xfrm>
            <a:off x="5659159" y="5083679"/>
            <a:ext cx="163039" cy="197231"/>
          </a:xfrm>
          <a:prstGeom prst="diamond">
            <a:avLst/>
          </a:prstGeom>
          <a:solidFill>
            <a:srgbClr val="FF0000"/>
          </a:solidFill>
          <a:ln w="38100">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65" name="TextBox 29"/>
          <p:cNvSpPr txBox="1">
            <a:spLocks noChangeArrowheads="1"/>
          </p:cNvSpPr>
          <p:nvPr/>
        </p:nvSpPr>
        <p:spPr bwMode="auto">
          <a:xfrm>
            <a:off x="7554903" y="5287629"/>
            <a:ext cx="1594928" cy="553998"/>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High Data Rate</a:t>
            </a:r>
          </a:p>
          <a:p>
            <a:pPr algn="ctr"/>
            <a:r>
              <a:rPr lang="en-US" altLang="ja-JP" sz="1000" b="1" dirty="0" smtClean="0">
                <a:latin typeface="Calibri" pitchFamily="34" charset="0"/>
              </a:rPr>
              <a:t> WLAN #2 </a:t>
            </a:r>
            <a:r>
              <a:rPr lang="en-US" altLang="ja-JP" sz="1000" b="1" dirty="0" smtClean="0">
                <a:solidFill>
                  <a:srgbClr val="FF0000"/>
                </a:solidFill>
                <a:latin typeface="Calibri" pitchFamily="34" charset="0"/>
              </a:rPr>
              <a:t>Complete</a:t>
            </a:r>
          </a:p>
          <a:p>
            <a:pPr algn="ctr"/>
            <a:r>
              <a:rPr lang="en-US" altLang="ja-JP" sz="1000" b="1" dirty="0" smtClean="0">
                <a:solidFill>
                  <a:schemeClr val="hlink"/>
                </a:solidFill>
                <a:latin typeface="Calibri" pitchFamily="34" charset="0"/>
              </a:rPr>
              <a:t>(Fall 2018)</a:t>
            </a:r>
            <a:endParaRPr lang="en-US" altLang="ja-JP" sz="1000" b="1" dirty="0">
              <a:solidFill>
                <a:schemeClr val="hlink"/>
              </a:solidFill>
              <a:latin typeface="Calibri" pitchFamily="34" charset="0"/>
            </a:endParaRPr>
          </a:p>
        </p:txBody>
      </p:sp>
      <p:sp>
        <p:nvSpPr>
          <p:cNvPr id="166" name="Diamond 165"/>
          <p:cNvSpPr>
            <a:spLocks noChangeArrowheads="1"/>
          </p:cNvSpPr>
          <p:nvPr/>
        </p:nvSpPr>
        <p:spPr bwMode="auto">
          <a:xfrm>
            <a:off x="8106490" y="5090398"/>
            <a:ext cx="163039" cy="197231"/>
          </a:xfrm>
          <a:prstGeom prst="diamond">
            <a:avLst/>
          </a:prstGeom>
          <a:solidFill>
            <a:srgbClr val="FF0000"/>
          </a:solidFill>
          <a:ln w="38100">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68" name="Rectangle 167"/>
          <p:cNvSpPr/>
          <p:nvPr/>
        </p:nvSpPr>
        <p:spPr>
          <a:xfrm>
            <a:off x="4462331" y="4370772"/>
            <a:ext cx="3073060" cy="664044"/>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lang="en-US" sz="1000" b="1" dirty="0" smtClean="0">
                <a:solidFill>
                  <a:schemeClr val="tx1"/>
                </a:solidFill>
              </a:rPr>
              <a:t>HDR WLAN #2 Standard recommendation: </a:t>
            </a:r>
          </a:p>
          <a:p>
            <a:pPr algn="ctr" fontAlgn="auto">
              <a:spcBef>
                <a:spcPts val="0"/>
              </a:spcBef>
              <a:spcAft>
                <a:spcPts val="0"/>
              </a:spcAft>
              <a:defRPr/>
            </a:pPr>
            <a:r>
              <a:rPr lang="en-US" sz="1000" b="1" dirty="0" smtClean="0">
                <a:solidFill>
                  <a:schemeClr val="tx1"/>
                </a:solidFill>
              </a:rPr>
              <a:t>(Investigate non-802.11, Wi-Fi, LTE, LTE-U, LWA)</a:t>
            </a:r>
          </a:p>
        </p:txBody>
      </p:sp>
      <p:sp>
        <p:nvSpPr>
          <p:cNvPr id="181" name="Rectangle 180"/>
          <p:cNvSpPr/>
          <p:nvPr/>
        </p:nvSpPr>
        <p:spPr>
          <a:xfrm>
            <a:off x="7587508" y="4377157"/>
            <a:ext cx="1659680" cy="664044"/>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lang="en-US" sz="1000" b="1" dirty="0" smtClean="0">
                <a:solidFill>
                  <a:schemeClr val="tx1"/>
                </a:solidFill>
              </a:rPr>
              <a:t>HDR WLAN #2</a:t>
            </a:r>
          </a:p>
          <a:p>
            <a:pPr algn="ctr" fontAlgn="auto">
              <a:spcBef>
                <a:spcPts val="0"/>
              </a:spcBef>
              <a:spcAft>
                <a:spcPts val="0"/>
              </a:spcAft>
              <a:defRPr/>
            </a:pPr>
            <a:r>
              <a:rPr lang="en-US" sz="1000" b="1" dirty="0" smtClean="0">
                <a:solidFill>
                  <a:schemeClr val="tx1"/>
                </a:solidFill>
              </a:rPr>
              <a:t>Interoperability Testing</a:t>
            </a:r>
          </a:p>
        </p:txBody>
      </p:sp>
      <p:sp>
        <p:nvSpPr>
          <p:cNvPr id="187" name="TextBox 29"/>
          <p:cNvSpPr txBox="1">
            <a:spLocks noChangeArrowheads="1"/>
          </p:cNvSpPr>
          <p:nvPr/>
        </p:nvSpPr>
        <p:spPr bwMode="auto">
          <a:xfrm>
            <a:off x="6253738" y="5282926"/>
            <a:ext cx="1594928" cy="553998"/>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High Data Rate </a:t>
            </a:r>
          </a:p>
          <a:p>
            <a:pPr algn="ctr"/>
            <a:r>
              <a:rPr lang="en-US" altLang="ja-JP" sz="1000" b="1" dirty="0" smtClean="0">
                <a:latin typeface="Calibri" pitchFamily="34" charset="0"/>
              </a:rPr>
              <a:t>WLAN #2 Final</a:t>
            </a:r>
          </a:p>
          <a:p>
            <a:pPr algn="ctr"/>
            <a:r>
              <a:rPr lang="en-US" altLang="ja-JP" sz="1000" b="1" dirty="0" smtClean="0">
                <a:latin typeface="Calibri" pitchFamily="34" charset="0"/>
              </a:rPr>
              <a:t>Blue Book </a:t>
            </a:r>
            <a:r>
              <a:rPr lang="en-US" altLang="ja-JP" sz="1000" b="1" dirty="0" smtClean="0">
                <a:solidFill>
                  <a:schemeClr val="hlink"/>
                </a:solidFill>
                <a:latin typeface="Calibri" pitchFamily="34" charset="0"/>
              </a:rPr>
              <a:t>(Spring 2018)</a:t>
            </a:r>
            <a:endParaRPr lang="en-US" altLang="ja-JP" sz="1000" b="1" dirty="0">
              <a:solidFill>
                <a:schemeClr val="hlink"/>
              </a:solidFill>
              <a:latin typeface="Calibri" pitchFamily="34" charset="0"/>
            </a:endParaRPr>
          </a:p>
        </p:txBody>
      </p:sp>
      <p:sp>
        <p:nvSpPr>
          <p:cNvPr id="188" name="Diamond 187"/>
          <p:cNvSpPr>
            <a:spLocks noChangeArrowheads="1"/>
          </p:cNvSpPr>
          <p:nvPr/>
        </p:nvSpPr>
        <p:spPr bwMode="auto">
          <a:xfrm>
            <a:off x="6981647" y="5083652"/>
            <a:ext cx="163039" cy="197231"/>
          </a:xfrm>
          <a:prstGeom prst="diamond">
            <a:avLst/>
          </a:prstGeom>
          <a:solidFill>
            <a:srgbClr val="FF0000"/>
          </a:solidFill>
          <a:ln w="38100">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89" name="Rectangle 188"/>
          <p:cNvSpPr/>
          <p:nvPr/>
        </p:nvSpPr>
        <p:spPr>
          <a:xfrm>
            <a:off x="2286797" y="4274485"/>
            <a:ext cx="2119774" cy="1021791"/>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lang="en-US" sz="1000" b="1" dirty="0" smtClean="0">
                <a:solidFill>
                  <a:schemeClr val="tx1"/>
                </a:solidFill>
              </a:rPr>
              <a:t>Pre-activities:</a:t>
            </a:r>
          </a:p>
          <a:p>
            <a:pPr algn="ctr" fontAlgn="auto">
              <a:spcBef>
                <a:spcPts val="0"/>
              </a:spcBef>
              <a:spcAft>
                <a:spcPts val="0"/>
              </a:spcAft>
              <a:defRPr/>
            </a:pPr>
            <a:r>
              <a:rPr lang="en-US" sz="1000" b="1" dirty="0" smtClean="0">
                <a:solidFill>
                  <a:schemeClr val="tx1"/>
                </a:solidFill>
              </a:rPr>
              <a:t>Additional non-ISS </a:t>
            </a:r>
          </a:p>
          <a:p>
            <a:pPr algn="ctr" fontAlgn="auto">
              <a:spcBef>
                <a:spcPts val="0"/>
              </a:spcBef>
              <a:spcAft>
                <a:spcPts val="0"/>
              </a:spcAft>
              <a:defRPr/>
            </a:pPr>
            <a:r>
              <a:rPr lang="en-US" sz="1000" b="1" dirty="0" smtClean="0">
                <a:solidFill>
                  <a:schemeClr val="tx1"/>
                </a:solidFill>
              </a:rPr>
              <a:t> (launchers, AIT, satellites, etc.)</a:t>
            </a:r>
          </a:p>
          <a:p>
            <a:pPr algn="ctr" fontAlgn="auto">
              <a:spcBef>
                <a:spcPts val="0"/>
              </a:spcBef>
              <a:spcAft>
                <a:spcPts val="0"/>
              </a:spcAft>
              <a:defRPr/>
            </a:pPr>
            <a:r>
              <a:rPr lang="en-US" sz="1000" b="1" dirty="0" smtClean="0">
                <a:solidFill>
                  <a:schemeClr val="tx1"/>
                </a:solidFill>
              </a:rPr>
              <a:t>Identify </a:t>
            </a:r>
            <a:r>
              <a:rPr lang="en-US" sz="1000" b="1" u="sng" dirty="0" smtClean="0">
                <a:solidFill>
                  <a:schemeClr val="tx1"/>
                </a:solidFill>
              </a:rPr>
              <a:t>candidate</a:t>
            </a:r>
            <a:r>
              <a:rPr lang="en-US" sz="1000" b="1" dirty="0" smtClean="0">
                <a:solidFill>
                  <a:schemeClr val="tx1"/>
                </a:solidFill>
              </a:rPr>
              <a:t> solutions; </a:t>
            </a:r>
          </a:p>
          <a:p>
            <a:pPr algn="ctr" fontAlgn="auto">
              <a:spcBef>
                <a:spcPts val="0"/>
              </a:spcBef>
              <a:spcAft>
                <a:spcPts val="0"/>
              </a:spcAft>
              <a:defRPr/>
            </a:pPr>
            <a:r>
              <a:rPr lang="en-US" sz="1000" b="1" dirty="0" smtClean="0">
                <a:solidFill>
                  <a:schemeClr val="tx1"/>
                </a:solidFill>
              </a:rPr>
              <a:t>better define time scale for Phase 2</a:t>
            </a:r>
          </a:p>
        </p:txBody>
      </p:sp>
      <p:sp>
        <p:nvSpPr>
          <p:cNvPr id="116" name="Left-Right Arrow 115"/>
          <p:cNvSpPr/>
          <p:nvPr/>
        </p:nvSpPr>
        <p:spPr>
          <a:xfrm>
            <a:off x="2508250" y="3957995"/>
            <a:ext cx="6500813" cy="439377"/>
          </a:xfrm>
          <a:prstGeom prst="leftRightArrow">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Time scale </a:t>
            </a:r>
            <a:r>
              <a:rPr lang="en-US" dirty="0" smtClean="0">
                <a:solidFill>
                  <a:srgbClr val="000000"/>
                </a:solidFill>
              </a:rPr>
              <a:t>considerations (too short?)</a:t>
            </a:r>
            <a:endParaRPr lang="en-US" dirty="0">
              <a:solidFill>
                <a:srgbClr val="000000"/>
              </a:solidFill>
            </a:endParaRPr>
          </a:p>
        </p:txBody>
      </p:sp>
      <p:sp>
        <p:nvSpPr>
          <p:cNvPr id="110" name="Left-Right Arrow 109"/>
          <p:cNvSpPr/>
          <p:nvPr/>
        </p:nvSpPr>
        <p:spPr>
          <a:xfrm>
            <a:off x="46188" y="2087454"/>
            <a:ext cx="6010119" cy="439377"/>
          </a:xfrm>
          <a:prstGeom prst="leftRightArrow">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Time scale </a:t>
            </a:r>
            <a:r>
              <a:rPr lang="en-US" dirty="0" smtClean="0">
                <a:solidFill>
                  <a:srgbClr val="000000"/>
                </a:solidFill>
              </a:rPr>
              <a:t>considerations (too optimistic?)</a:t>
            </a:r>
            <a:endParaRPr lang="en-US" dirty="0">
              <a:solidFill>
                <a:srgbClr val="000000"/>
              </a:solidFill>
            </a:endParaRPr>
          </a:p>
        </p:txBody>
      </p:sp>
      <p:sp>
        <p:nvSpPr>
          <p:cNvPr id="2" name="Cloud Callout 1"/>
          <p:cNvSpPr/>
          <p:nvPr/>
        </p:nvSpPr>
        <p:spPr>
          <a:xfrm>
            <a:off x="6555236" y="1964231"/>
            <a:ext cx="2523066" cy="1283947"/>
          </a:xfrm>
          <a:prstGeom prst="cloudCallout">
            <a:avLst>
              <a:gd name="adj1" fmla="val -71840"/>
              <a:gd name="adj2" fmla="val -16631"/>
            </a:avLst>
          </a:prstGeom>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u="sng" dirty="0" smtClean="0">
                <a:solidFill>
                  <a:schemeClr val="tx1"/>
                </a:solidFill>
              </a:rPr>
              <a:t>Preliminary</a:t>
            </a:r>
            <a:r>
              <a:rPr lang="en-US" dirty="0" smtClean="0">
                <a:solidFill>
                  <a:schemeClr val="tx1"/>
                </a:solidFill>
              </a:rPr>
              <a:t>:</a:t>
            </a:r>
          </a:p>
          <a:p>
            <a:pPr algn="ctr"/>
            <a:r>
              <a:rPr lang="en-US" dirty="0" smtClean="0">
                <a:solidFill>
                  <a:schemeClr val="tx1"/>
                </a:solidFill>
              </a:rPr>
              <a:t>Expect further definition over next 3 months</a:t>
            </a:r>
            <a:endParaRPr lang="en-US" dirty="0">
              <a:solidFill>
                <a:schemeClr val="tx1"/>
              </a:solidFill>
            </a:endParaRPr>
          </a:p>
        </p:txBody>
      </p:sp>
    </p:spTree>
    <p:extLst>
      <p:ext uri="{BB962C8B-B14F-4D97-AF65-F5344CB8AC3E}">
        <p14:creationId xmlns:p14="http://schemas.microsoft.com/office/powerpoint/2010/main" val="388063580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39800"/>
            <a:ext cx="8229600" cy="5186363"/>
          </a:xfrm>
        </p:spPr>
        <p:txBody>
          <a:bodyPr>
            <a:normAutofit/>
          </a:bodyPr>
          <a:lstStyle/>
          <a:p>
            <a:r>
              <a:rPr lang="en-US" sz="1600" dirty="0" smtClean="0"/>
              <a:t>HDR WLAN #1 (ISS-focused; NASA-lead, FSA participant, CSA?)</a:t>
            </a:r>
          </a:p>
          <a:p>
            <a:pPr lvl="1"/>
            <a:r>
              <a:rPr lang="en-US" sz="1200" dirty="0" smtClean="0">
                <a:solidFill>
                  <a:srgbClr val="FF0000"/>
                </a:solidFill>
              </a:rPr>
              <a:t>3 months to decide (resources allocation first of week of July)</a:t>
            </a:r>
          </a:p>
          <a:p>
            <a:pPr lvl="1"/>
            <a:r>
              <a:rPr lang="en-US" sz="1200" dirty="0" smtClean="0"/>
              <a:t>Blue Book, Interop testing to be done by JSC/Chatwin Lansdowne</a:t>
            </a:r>
          </a:p>
          <a:p>
            <a:pPr lvl="1"/>
            <a:r>
              <a:rPr lang="en-US" sz="1200" dirty="0" smtClean="0"/>
              <a:t>Strategic/Outreach planning: communicate with trusted supervisory personnel at NASA (Pat Fink, et al)</a:t>
            </a:r>
          </a:p>
          <a:p>
            <a:pPr lvl="1"/>
            <a:r>
              <a:rPr lang="en-US" sz="1200" dirty="0" smtClean="0"/>
              <a:t>We determine JSC amenability to our proposed ISS (WLAN #1 plan: BB </a:t>
            </a:r>
            <a:r>
              <a:rPr lang="en-US" sz="1200" dirty="0" smtClean="0">
                <a:sym typeface="Wingdings"/>
              </a:rPr>
              <a:t> who does Interop testing and resources)</a:t>
            </a:r>
          </a:p>
          <a:p>
            <a:pPr lvl="1"/>
            <a:r>
              <a:rPr lang="en-US" sz="1200" dirty="0" smtClean="0">
                <a:sym typeface="Wingdings"/>
              </a:rPr>
              <a:t>Project vs. Program issues to discuss (want NASA to have a wider view for the future)</a:t>
            </a:r>
          </a:p>
          <a:p>
            <a:pPr lvl="1"/>
            <a:r>
              <a:rPr lang="en-US" sz="1200" dirty="0" smtClean="0">
                <a:sym typeface="Wingdings"/>
              </a:rPr>
              <a:t>Do we want to get in front of EWC personnel and talk about WWG perceived potential problems (can we make this happen); network controller, intersymbol smearing issue/ delay-spread issues)</a:t>
            </a:r>
          </a:p>
          <a:p>
            <a:pPr lvl="1"/>
            <a:r>
              <a:rPr lang="en-US" sz="1200" dirty="0" smtClean="0">
                <a:sym typeface="Wingdings"/>
              </a:rPr>
              <a:t>Emphasize utilizing ISS as exploration-forward testbed</a:t>
            </a:r>
          </a:p>
          <a:p>
            <a:pPr lvl="1"/>
            <a:r>
              <a:rPr lang="en-US" sz="1200" dirty="0" smtClean="0">
                <a:sym typeface="Wingdings"/>
              </a:rPr>
              <a:t>EVA interest; Payloads; Operations; Exploration and EVA for Exploration (recall SBIR effort)</a:t>
            </a:r>
          </a:p>
          <a:p>
            <a:pPr lvl="1"/>
            <a:r>
              <a:rPr lang="en-US" sz="1200" dirty="0">
                <a:sym typeface="Wingdings"/>
              </a:rPr>
              <a:t>O</a:t>
            </a:r>
            <a:r>
              <a:rPr lang="en-US" sz="1200" dirty="0" smtClean="0">
                <a:sym typeface="Wingdings"/>
              </a:rPr>
              <a:t>pportunity analysis strategy (administration change, modern networking, commercial interest, international participation)</a:t>
            </a:r>
          </a:p>
          <a:p>
            <a:pPr lvl="1"/>
            <a:r>
              <a:rPr lang="en-US" sz="1200" dirty="0" smtClean="0">
                <a:sym typeface="Wingdings"/>
              </a:rPr>
              <a:t>Technical expertise: can we get required (NASA) personnel involved?</a:t>
            </a:r>
          </a:p>
          <a:p>
            <a:pPr lvl="1"/>
            <a:r>
              <a:rPr lang="en-US" sz="1200" dirty="0" smtClean="0">
                <a:sym typeface="Wingdings"/>
              </a:rPr>
              <a:t>Right, correct Interop Testing concerns</a:t>
            </a:r>
            <a:endParaRPr lang="en-US" sz="1200" dirty="0">
              <a:sym typeface="Wingdings"/>
            </a:endParaRPr>
          </a:p>
          <a:p>
            <a:pPr lvl="1"/>
            <a:endParaRPr lang="en-US" sz="1200" dirty="0" smtClean="0">
              <a:sym typeface="Wingdings"/>
            </a:endParaRPr>
          </a:p>
          <a:p>
            <a:pPr lvl="1"/>
            <a:endParaRPr lang="en-US" sz="1200" dirty="0">
              <a:sym typeface="Wingdings"/>
            </a:endParaRPr>
          </a:p>
          <a:p>
            <a:r>
              <a:rPr lang="en-US" sz="1600" dirty="0"/>
              <a:t>HDR WLAN </a:t>
            </a:r>
            <a:r>
              <a:rPr lang="en-US" sz="1600" dirty="0" smtClean="0"/>
              <a:t>#2 (no ISS</a:t>
            </a:r>
            <a:r>
              <a:rPr lang="en-US" sz="1600" dirty="0"/>
              <a:t>-</a:t>
            </a:r>
            <a:r>
              <a:rPr lang="en-US" sz="1600" dirty="0" smtClean="0"/>
              <a:t>focus) (FSA, DLR, ESA, JAXA, NASA-not lead)</a:t>
            </a:r>
            <a:endParaRPr lang="en-US" sz="1600" dirty="0"/>
          </a:p>
          <a:p>
            <a:pPr lvl="1"/>
            <a:r>
              <a:rPr lang="en-US" sz="1200" dirty="0">
                <a:solidFill>
                  <a:srgbClr val="FF0000"/>
                </a:solidFill>
              </a:rPr>
              <a:t>3 months </a:t>
            </a:r>
            <a:r>
              <a:rPr lang="en-US" sz="1200" dirty="0" smtClean="0">
                <a:solidFill>
                  <a:srgbClr val="FF0000"/>
                </a:solidFill>
              </a:rPr>
              <a:t>for resources commitments from agencies</a:t>
            </a:r>
          </a:p>
          <a:p>
            <a:pPr lvl="1"/>
            <a:r>
              <a:rPr lang="en-US" sz="1200" dirty="0" smtClean="0"/>
              <a:t>Launchers, satellites, AIT</a:t>
            </a:r>
            <a:endParaRPr lang="en-US" sz="1200" dirty="0"/>
          </a:p>
          <a:p>
            <a:pPr lvl="1"/>
            <a:r>
              <a:rPr lang="en-US" sz="1200" dirty="0" smtClean="0">
                <a:sym typeface="Wingdings"/>
              </a:rPr>
              <a:t>Exploration-forward as well</a:t>
            </a:r>
          </a:p>
          <a:p>
            <a:pPr lvl="1"/>
            <a:r>
              <a:rPr lang="en-US" sz="1200" dirty="0" smtClean="0">
                <a:sym typeface="Wingdings"/>
              </a:rPr>
              <a:t>Could still utilize </a:t>
            </a:r>
            <a:r>
              <a:rPr lang="en-US" sz="1200" dirty="0">
                <a:sym typeface="Wingdings"/>
              </a:rPr>
              <a:t>ISS as exploration-forward </a:t>
            </a:r>
            <a:r>
              <a:rPr lang="en-US" sz="1200" dirty="0" smtClean="0">
                <a:sym typeface="Wingdings"/>
              </a:rPr>
              <a:t>testbed</a:t>
            </a:r>
          </a:p>
          <a:p>
            <a:pPr lvl="1"/>
            <a:r>
              <a:rPr lang="en-US" sz="1200" dirty="0" smtClean="0">
                <a:sym typeface="Wingdings"/>
              </a:rPr>
              <a:t>We expect ESA to strongly support HDR WLAN #2 – NEEDS VERIFICATION</a:t>
            </a:r>
            <a:endParaRPr lang="en-US" sz="1200" dirty="0">
              <a:sym typeface="Wingdings"/>
            </a:endParaRPr>
          </a:p>
          <a:p>
            <a:pPr lvl="1"/>
            <a:endParaRPr lang="en-US" sz="1200" dirty="0" smtClean="0">
              <a:sym typeface="Wingdings"/>
            </a:endParaRPr>
          </a:p>
        </p:txBody>
      </p:sp>
      <p:sp>
        <p:nvSpPr>
          <p:cNvPr id="4" name="TextBox 3"/>
          <p:cNvSpPr txBox="1"/>
          <p:nvPr/>
        </p:nvSpPr>
        <p:spPr>
          <a:xfrm>
            <a:off x="2129117" y="134467"/>
            <a:ext cx="4869993" cy="461665"/>
          </a:xfrm>
          <a:prstGeom prst="rect">
            <a:avLst/>
          </a:prstGeom>
          <a:noFill/>
          <a:ln>
            <a:noFill/>
          </a:ln>
        </p:spPr>
        <p:txBody>
          <a:bodyPr wrap="none" rtlCol="0">
            <a:spAutoFit/>
          </a:bodyPr>
          <a:lstStyle/>
          <a:p>
            <a:r>
              <a:rPr lang="en-US" sz="2400" b="1" dirty="0" smtClean="0"/>
              <a:t>HDR WLAN #1, #2 forward strategies</a:t>
            </a:r>
            <a:endParaRPr lang="en-US" sz="2400" b="1" dirty="0">
              <a:solidFill>
                <a:srgbClr val="FF0000"/>
              </a:solidFill>
            </a:endParaRPr>
          </a:p>
        </p:txBody>
      </p:sp>
      <p:cxnSp>
        <p:nvCxnSpPr>
          <p:cNvPr id="5" name="Straight Connector 4"/>
          <p:cNvCxnSpPr/>
          <p:nvPr/>
        </p:nvCxnSpPr>
        <p:spPr>
          <a:xfrm flipV="1">
            <a:off x="601133" y="694267"/>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16104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61483"/>
            <a:ext cx="7459133" cy="2418105"/>
          </a:xfrm>
        </p:spPr>
        <p:txBody>
          <a:bodyPr/>
          <a:lstStyle/>
          <a:p>
            <a:r>
              <a:rPr lang="en-US" b="1" dirty="0" smtClean="0"/>
              <a:t>HDR WLAN </a:t>
            </a:r>
            <a:br>
              <a:rPr lang="en-US" b="1" dirty="0" smtClean="0"/>
            </a:br>
            <a:r>
              <a:rPr lang="en-US" b="1" dirty="0" smtClean="0"/>
              <a:t>high-level </a:t>
            </a:r>
            <a:br>
              <a:rPr lang="en-US" b="1" dirty="0" smtClean="0"/>
            </a:br>
            <a:r>
              <a:rPr lang="en-US" b="1" dirty="0" smtClean="0"/>
              <a:t>discussion points</a:t>
            </a:r>
            <a:endParaRPr lang="en-US" b="1" dirty="0"/>
          </a:p>
        </p:txBody>
      </p:sp>
    </p:spTree>
    <p:extLst>
      <p:ext uri="{BB962C8B-B14F-4D97-AF65-F5344CB8AC3E}">
        <p14:creationId xmlns:p14="http://schemas.microsoft.com/office/powerpoint/2010/main" val="14672963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2665" y="126170"/>
            <a:ext cx="8229600" cy="792162"/>
          </a:xfrm>
          <a:prstGeom prst="rect">
            <a:avLst/>
          </a:prstGeom>
        </p:spPr>
        <p:txBody>
          <a:bodyPr/>
          <a:lstStyle>
            <a:lvl1pPr algn="ctr" rtl="0" eaLnBrk="0" fontAlgn="base" hangingPunct="0">
              <a:lnSpc>
                <a:spcPct val="90000"/>
              </a:lnSpc>
              <a:spcBef>
                <a:spcPct val="0"/>
              </a:spcBef>
              <a:spcAft>
                <a:spcPct val="0"/>
              </a:spcAft>
              <a:defRPr sz="2500" b="1">
                <a:solidFill>
                  <a:schemeClr val="hlink"/>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Arial" charset="0"/>
              </a:defRPr>
            </a:lvl2pPr>
            <a:lvl3pPr algn="ctr" rtl="0" eaLnBrk="0" fontAlgn="base" hangingPunct="0">
              <a:lnSpc>
                <a:spcPct val="90000"/>
              </a:lnSpc>
              <a:spcBef>
                <a:spcPct val="0"/>
              </a:spcBef>
              <a:spcAft>
                <a:spcPct val="0"/>
              </a:spcAft>
              <a:defRPr sz="2500" b="1">
                <a:solidFill>
                  <a:schemeClr val="hlink"/>
                </a:solidFill>
                <a:latin typeface="Arial" charset="0"/>
              </a:defRPr>
            </a:lvl3pPr>
            <a:lvl4pPr algn="ctr" rtl="0" eaLnBrk="0" fontAlgn="base" hangingPunct="0">
              <a:lnSpc>
                <a:spcPct val="90000"/>
              </a:lnSpc>
              <a:spcBef>
                <a:spcPct val="0"/>
              </a:spcBef>
              <a:spcAft>
                <a:spcPct val="0"/>
              </a:spcAft>
              <a:defRPr sz="2500" b="1">
                <a:solidFill>
                  <a:schemeClr val="hlink"/>
                </a:solidFill>
                <a:latin typeface="Arial" charset="0"/>
              </a:defRPr>
            </a:lvl4pPr>
            <a:lvl5pPr algn="ctr" rtl="0" eaLnBrk="0" fontAlgn="base" hangingPunct="0">
              <a:lnSpc>
                <a:spcPct val="90000"/>
              </a:lnSpc>
              <a:spcBef>
                <a:spcPct val="0"/>
              </a:spcBef>
              <a:spcAft>
                <a:spcPct val="0"/>
              </a:spcAft>
              <a:defRPr sz="2500" b="1">
                <a:solidFill>
                  <a:schemeClr val="hlink"/>
                </a:solidFill>
                <a:latin typeface="Arial"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a:lstStyle>
          <a:p>
            <a:pPr>
              <a:defRPr/>
            </a:pPr>
            <a:r>
              <a:rPr lang="en-US" sz="2800" dirty="0" smtClean="0">
                <a:solidFill>
                  <a:schemeClr val="tx1"/>
                </a:solidFill>
                <a:effectLst>
                  <a:outerShdw blurRad="38100" dist="38100" dir="2700000" algn="tl">
                    <a:srgbClr val="C0C0C0"/>
                  </a:outerShdw>
                </a:effectLst>
                <a:latin typeface="Calibri" pitchFamily="34" charset="0"/>
                <a:cs typeface="Calibri" pitchFamily="34" charset="0"/>
              </a:rPr>
              <a:t>HDR WLAN Book Organizational Plan(s)</a:t>
            </a:r>
            <a:endParaRPr lang="en-US" sz="2800" dirty="0">
              <a:solidFill>
                <a:schemeClr val="tx1"/>
              </a:solidFill>
              <a:latin typeface="Calibri" pitchFamily="34" charset="0"/>
              <a:cs typeface="Calibri" pitchFamily="34" charset="0"/>
            </a:endParaRPr>
          </a:p>
        </p:txBody>
      </p:sp>
      <p:cxnSp>
        <p:nvCxnSpPr>
          <p:cNvPr id="3" name="Straight Connector 2"/>
          <p:cNvCxnSpPr/>
          <p:nvPr/>
        </p:nvCxnSpPr>
        <p:spPr>
          <a:xfrm flipV="1">
            <a:off x="601133" y="601130"/>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400049" y="550200"/>
            <a:ext cx="8504061" cy="6463309"/>
          </a:xfrm>
          <a:prstGeom prst="rect">
            <a:avLst/>
          </a:prstGeom>
          <a:noFill/>
        </p:spPr>
        <p:txBody>
          <a:bodyPr wrap="square" rtlCol="0">
            <a:spAutoFit/>
          </a:bodyPr>
          <a:lstStyle/>
          <a:p>
            <a:pPr marL="285750" indent="-285750">
              <a:buFont typeface="Arial"/>
              <a:buChar char="•"/>
            </a:pPr>
            <a:r>
              <a:rPr lang="en-US" dirty="0" smtClean="0"/>
              <a:t>Agency use cases to characterize need (Use Case update of Green Book - </a:t>
            </a:r>
            <a:r>
              <a:rPr lang="en-US" i="1" u="sng" dirty="0" smtClean="0"/>
              <a:t>Completed</a:t>
            </a:r>
            <a:r>
              <a:rPr lang="en-US" dirty="0" smtClean="0"/>
              <a:t>)</a:t>
            </a:r>
          </a:p>
          <a:p>
            <a:pPr marL="742950" lvl="1" indent="-285750">
              <a:buFont typeface="Arial"/>
              <a:buChar char="•"/>
            </a:pPr>
            <a:r>
              <a:rPr lang="en-US" i="1" dirty="0" smtClean="0"/>
              <a:t>Is ISS the only real customer at this point</a:t>
            </a:r>
            <a:r>
              <a:rPr lang="en-US" dirty="0" smtClean="0"/>
              <a:t>?  </a:t>
            </a:r>
            <a:r>
              <a:rPr lang="en-US" i="1" dirty="0" smtClean="0"/>
              <a:t>Is NASA SCaN a customer?  </a:t>
            </a:r>
            <a:r>
              <a:rPr lang="en-US" dirty="0" smtClean="0"/>
              <a:t>Alignment for future purposes?  Can we extrapolate to identify other customers?</a:t>
            </a:r>
          </a:p>
          <a:p>
            <a:pPr marL="285750" indent="-285750">
              <a:buFont typeface="Arial"/>
              <a:buChar char="•"/>
            </a:pPr>
            <a:r>
              <a:rPr lang="en-US" b="1" dirty="0" smtClean="0">
                <a:solidFill>
                  <a:srgbClr val="FF0000"/>
                </a:solidFill>
              </a:rPr>
              <a:t>Scope</a:t>
            </a:r>
            <a:r>
              <a:rPr lang="en-US" dirty="0" smtClean="0">
                <a:solidFill>
                  <a:srgbClr val="FF0000"/>
                </a:solidFill>
              </a:rPr>
              <a:t> </a:t>
            </a:r>
            <a:r>
              <a:rPr lang="en-US" dirty="0" smtClean="0"/>
              <a:t>properly (customer focus emphasis);</a:t>
            </a:r>
          </a:p>
          <a:p>
            <a:pPr marL="742950" lvl="1" indent="-285750">
              <a:buFont typeface="Arial"/>
              <a:buChar char="•"/>
            </a:pPr>
            <a:r>
              <a:rPr lang="en-US" dirty="0" smtClean="0"/>
              <a:t>This means </a:t>
            </a:r>
            <a:r>
              <a:rPr lang="en-US" b="1" dirty="0" smtClean="0"/>
              <a:t>Wi-Fi for ISS </a:t>
            </a:r>
            <a:r>
              <a:rPr lang="en-US" dirty="0" smtClean="0"/>
              <a:t>if short-term focus; </a:t>
            </a:r>
            <a:r>
              <a:rPr lang="en-US" b="1" dirty="0" smtClean="0"/>
              <a:t>ISS EVA </a:t>
            </a:r>
            <a:r>
              <a:rPr lang="en-US" dirty="0" smtClean="0"/>
              <a:t>focus</a:t>
            </a:r>
          </a:p>
          <a:p>
            <a:pPr marL="742950" lvl="1" indent="-285750">
              <a:buFont typeface="Arial"/>
              <a:buChar char="•"/>
            </a:pPr>
            <a:r>
              <a:rPr lang="en-US" dirty="0" smtClean="0"/>
              <a:t>Application profiles </a:t>
            </a:r>
            <a:r>
              <a:rPr lang="en-US" u="sng" dirty="0" smtClean="0"/>
              <a:t>specifying PHY modes </a:t>
            </a:r>
            <a:r>
              <a:rPr lang="en-US" dirty="0" smtClean="0"/>
              <a:t>selection </a:t>
            </a:r>
          </a:p>
          <a:p>
            <a:pPr marL="742950" lvl="1" indent="-285750">
              <a:buFont typeface="Arial"/>
              <a:buChar char="•"/>
            </a:pPr>
            <a:r>
              <a:rPr lang="en-US" dirty="0" smtClean="0"/>
              <a:t>Implies short-term focus right now</a:t>
            </a:r>
          </a:p>
          <a:p>
            <a:pPr marL="742950" lvl="1" indent="-285750">
              <a:buFont typeface="Arial"/>
              <a:buChar char="•"/>
            </a:pPr>
            <a:r>
              <a:rPr lang="en-US" dirty="0" smtClean="0"/>
              <a:t>Agency roadmaps for additional HDR WLAN use cases??</a:t>
            </a:r>
          </a:p>
          <a:p>
            <a:pPr marL="285750" indent="-285750">
              <a:buFont typeface="Arial"/>
              <a:buChar char="•"/>
            </a:pPr>
            <a:r>
              <a:rPr lang="en-US" b="1" u="sng" dirty="0" smtClean="0">
                <a:solidFill>
                  <a:srgbClr val="FF0000"/>
                </a:solidFill>
              </a:rPr>
              <a:t>Important Observation</a:t>
            </a:r>
            <a:r>
              <a:rPr lang="en-US" b="1" dirty="0" smtClean="0">
                <a:solidFill>
                  <a:srgbClr val="FF0000"/>
                </a:solidFill>
              </a:rPr>
              <a:t>: Expect our (WWG) path to be evolutionary as well which dictates a </a:t>
            </a:r>
            <a:r>
              <a:rPr lang="en-US" b="1" u="sng" dirty="0" smtClean="0">
                <a:solidFill>
                  <a:srgbClr val="FF0000"/>
                </a:solidFill>
              </a:rPr>
              <a:t>staged</a:t>
            </a:r>
            <a:r>
              <a:rPr lang="en-US" b="1" dirty="0" smtClean="0">
                <a:solidFill>
                  <a:srgbClr val="FF0000"/>
                </a:solidFill>
              </a:rPr>
              <a:t> approach (802.11 evolution; 802.11/LTE co-existence).</a:t>
            </a:r>
          </a:p>
          <a:p>
            <a:pPr marL="285750" indent="-285750">
              <a:buFont typeface="Arial"/>
              <a:buChar char="•"/>
            </a:pPr>
            <a:r>
              <a:rPr lang="en-US" b="1" dirty="0" smtClean="0">
                <a:solidFill>
                  <a:srgbClr val="FF0000"/>
                </a:solidFill>
              </a:rPr>
              <a:t>[NASA, FSA]: ISS as a testbed for future exploration wireless communication technologies;  </a:t>
            </a:r>
            <a:r>
              <a:rPr lang="en-US" dirty="0" smtClean="0">
                <a:solidFill>
                  <a:srgbClr val="000000"/>
                </a:solidFill>
              </a:rPr>
              <a:t>For the WWG is there too much risk in being overly ISS-focused?  ISS cultural problems, expectations, etc.</a:t>
            </a:r>
          </a:p>
          <a:p>
            <a:pPr marL="285750" indent="-285750">
              <a:buFont typeface="Arial"/>
              <a:buChar char="•"/>
            </a:pPr>
            <a:r>
              <a:rPr lang="en-US" u="sng" dirty="0" smtClean="0">
                <a:solidFill>
                  <a:srgbClr val="000000"/>
                </a:solidFill>
              </a:rPr>
              <a:t>NASA (AES, SCaN, NDSWG) concerns</a:t>
            </a:r>
            <a:r>
              <a:rPr lang="en-US" dirty="0" smtClean="0">
                <a:solidFill>
                  <a:srgbClr val="000000"/>
                </a:solidFill>
              </a:rPr>
              <a:t>: How to handle EVA, EVA suits, tele-robotic activity, sensor networks, vehicle monitoring, ubiquitous networking, </a:t>
            </a:r>
            <a:r>
              <a:rPr lang="en-US" dirty="0" smtClean="0">
                <a:solidFill>
                  <a:schemeClr val="bg1">
                    <a:lumMod val="50000"/>
                  </a:schemeClr>
                </a:solidFill>
              </a:rPr>
              <a:t>vehicle docking support</a:t>
            </a:r>
            <a:r>
              <a:rPr lang="en-US" dirty="0" smtClean="0">
                <a:solidFill>
                  <a:srgbClr val="000000"/>
                </a:solidFill>
              </a:rPr>
              <a:t>; ISS EVA focus: Use ISS as a testbed for wireless technology maturation (any location-based services, e.g. 802.11az)</a:t>
            </a:r>
            <a:r>
              <a:rPr lang="en-US" b="1" dirty="0" smtClean="0">
                <a:solidFill>
                  <a:srgbClr val="000000"/>
                </a:solidFill>
              </a:rPr>
              <a:t>.  Not just an ISS book; but will mature exploration wireless communication technologies</a:t>
            </a:r>
            <a:r>
              <a:rPr lang="en-US" dirty="0">
                <a:solidFill>
                  <a:srgbClr val="000000"/>
                </a:solidFill>
              </a:rPr>
              <a:t>.</a:t>
            </a:r>
            <a:endParaRPr lang="en-US" b="1" dirty="0">
              <a:solidFill>
                <a:srgbClr val="FF0000"/>
              </a:solidFill>
            </a:endParaRPr>
          </a:p>
          <a:p>
            <a:pPr marL="285750" indent="-285750">
              <a:buFont typeface="Arial"/>
              <a:buChar char="•"/>
            </a:pPr>
            <a:r>
              <a:rPr lang="en-US" u="sng" dirty="0"/>
              <a:t>FSA wireless </a:t>
            </a:r>
            <a:r>
              <a:rPr lang="en-US" u="sng" dirty="0" smtClean="0"/>
              <a:t>focus (DLR agreement)</a:t>
            </a:r>
            <a:r>
              <a:rPr lang="en-US" dirty="0" smtClean="0"/>
              <a:t>: ISS </a:t>
            </a:r>
            <a:r>
              <a:rPr lang="en-US" dirty="0"/>
              <a:t>testbed for future exploration wireless </a:t>
            </a:r>
            <a:r>
              <a:rPr lang="en-US" dirty="0" smtClean="0"/>
              <a:t>communications; Intra</a:t>
            </a:r>
            <a:r>
              <a:rPr lang="en-US" dirty="0"/>
              <a:t>-spacecraft wireless networking; proximate EVA </a:t>
            </a:r>
            <a:r>
              <a:rPr lang="en-US" dirty="0" smtClean="0"/>
              <a:t>activities; HDR </a:t>
            </a:r>
            <a:r>
              <a:rPr lang="en-US" dirty="0"/>
              <a:t>Sensor </a:t>
            </a:r>
            <a:r>
              <a:rPr lang="en-US" dirty="0" smtClean="0"/>
              <a:t>rates; Docking; On</a:t>
            </a:r>
            <a:r>
              <a:rPr lang="en-US" dirty="0"/>
              <a:t>-orbit assembly </a:t>
            </a:r>
            <a:r>
              <a:rPr lang="en-US" dirty="0" smtClean="0"/>
              <a:t>activities; Planetary </a:t>
            </a:r>
            <a:r>
              <a:rPr lang="en-US" dirty="0"/>
              <a:t>surface wireless?? (FSA not convinced this is a SOIS </a:t>
            </a:r>
            <a:r>
              <a:rPr lang="en-US" dirty="0" smtClean="0"/>
              <a:t>area); Correlation</a:t>
            </a:r>
            <a:r>
              <a:rPr lang="en-US" dirty="0"/>
              <a:t>/coordination with SOIS </a:t>
            </a:r>
            <a:r>
              <a:rPr lang="en-US" dirty="0" smtClean="0"/>
              <a:t>architecture.</a:t>
            </a:r>
            <a:endParaRPr lang="en-US" dirty="0"/>
          </a:p>
          <a:p>
            <a:endParaRPr lang="en-US" b="1" dirty="0" smtClean="0">
              <a:solidFill>
                <a:srgbClr val="FF0000"/>
              </a:solidFill>
            </a:endParaRPr>
          </a:p>
        </p:txBody>
      </p:sp>
    </p:spTree>
    <p:extLst>
      <p:ext uri="{BB962C8B-B14F-4D97-AF65-F5344CB8AC3E}">
        <p14:creationId xmlns:p14="http://schemas.microsoft.com/office/powerpoint/2010/main" val="216475981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2665" y="126170"/>
            <a:ext cx="8229600" cy="792162"/>
          </a:xfrm>
          <a:prstGeom prst="rect">
            <a:avLst/>
          </a:prstGeom>
        </p:spPr>
        <p:txBody>
          <a:bodyPr/>
          <a:lstStyle>
            <a:lvl1pPr algn="ctr" rtl="0" eaLnBrk="0" fontAlgn="base" hangingPunct="0">
              <a:lnSpc>
                <a:spcPct val="90000"/>
              </a:lnSpc>
              <a:spcBef>
                <a:spcPct val="0"/>
              </a:spcBef>
              <a:spcAft>
                <a:spcPct val="0"/>
              </a:spcAft>
              <a:defRPr sz="2500" b="1">
                <a:solidFill>
                  <a:schemeClr val="hlink"/>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Arial" charset="0"/>
              </a:defRPr>
            </a:lvl2pPr>
            <a:lvl3pPr algn="ctr" rtl="0" eaLnBrk="0" fontAlgn="base" hangingPunct="0">
              <a:lnSpc>
                <a:spcPct val="90000"/>
              </a:lnSpc>
              <a:spcBef>
                <a:spcPct val="0"/>
              </a:spcBef>
              <a:spcAft>
                <a:spcPct val="0"/>
              </a:spcAft>
              <a:defRPr sz="2500" b="1">
                <a:solidFill>
                  <a:schemeClr val="hlink"/>
                </a:solidFill>
                <a:latin typeface="Arial" charset="0"/>
              </a:defRPr>
            </a:lvl3pPr>
            <a:lvl4pPr algn="ctr" rtl="0" eaLnBrk="0" fontAlgn="base" hangingPunct="0">
              <a:lnSpc>
                <a:spcPct val="90000"/>
              </a:lnSpc>
              <a:spcBef>
                <a:spcPct val="0"/>
              </a:spcBef>
              <a:spcAft>
                <a:spcPct val="0"/>
              </a:spcAft>
              <a:defRPr sz="2500" b="1">
                <a:solidFill>
                  <a:schemeClr val="hlink"/>
                </a:solidFill>
                <a:latin typeface="Arial" charset="0"/>
              </a:defRPr>
            </a:lvl4pPr>
            <a:lvl5pPr algn="ctr" rtl="0" eaLnBrk="0" fontAlgn="base" hangingPunct="0">
              <a:lnSpc>
                <a:spcPct val="90000"/>
              </a:lnSpc>
              <a:spcBef>
                <a:spcPct val="0"/>
              </a:spcBef>
              <a:spcAft>
                <a:spcPct val="0"/>
              </a:spcAft>
              <a:defRPr sz="2500" b="1">
                <a:solidFill>
                  <a:schemeClr val="hlink"/>
                </a:solidFill>
                <a:latin typeface="Arial"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a:lstStyle>
          <a:p>
            <a:pPr>
              <a:defRPr/>
            </a:pPr>
            <a:r>
              <a:rPr lang="en-US" sz="2800" dirty="0" smtClean="0">
                <a:solidFill>
                  <a:schemeClr val="tx1"/>
                </a:solidFill>
                <a:effectLst>
                  <a:outerShdw blurRad="38100" dist="38100" dir="2700000" algn="tl">
                    <a:srgbClr val="C0C0C0"/>
                  </a:outerShdw>
                </a:effectLst>
                <a:latin typeface="Calibri" pitchFamily="34" charset="0"/>
                <a:cs typeface="Calibri" pitchFamily="34" charset="0"/>
              </a:rPr>
              <a:t>HDR WLAN Book Organizational Plan(s)</a:t>
            </a:r>
            <a:endParaRPr lang="en-US" sz="2800" dirty="0">
              <a:solidFill>
                <a:schemeClr val="tx1"/>
              </a:solidFill>
              <a:latin typeface="Calibri" pitchFamily="34" charset="0"/>
              <a:cs typeface="Calibri" pitchFamily="34" charset="0"/>
            </a:endParaRPr>
          </a:p>
        </p:txBody>
      </p:sp>
      <p:cxnSp>
        <p:nvCxnSpPr>
          <p:cNvPr id="3" name="Straight Connector 2"/>
          <p:cNvCxnSpPr/>
          <p:nvPr/>
        </p:nvCxnSpPr>
        <p:spPr>
          <a:xfrm flipV="1">
            <a:off x="601133" y="601130"/>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411159" y="652304"/>
            <a:ext cx="8351842" cy="5909311"/>
          </a:xfrm>
          <a:prstGeom prst="rect">
            <a:avLst/>
          </a:prstGeom>
          <a:noFill/>
        </p:spPr>
        <p:txBody>
          <a:bodyPr wrap="square" rtlCol="0">
            <a:spAutoFit/>
          </a:bodyPr>
          <a:lstStyle/>
          <a:p>
            <a:endParaRPr lang="en-US" b="1" dirty="0">
              <a:solidFill>
                <a:srgbClr val="FF0000"/>
              </a:solidFill>
            </a:endParaRPr>
          </a:p>
          <a:p>
            <a:pPr marL="285750" indent="-285750">
              <a:buFont typeface="Arial"/>
              <a:buChar char="•"/>
            </a:pPr>
            <a:r>
              <a:rPr lang="en-US" u="sng" dirty="0" smtClean="0"/>
              <a:t>DLR (agreement with FSA)</a:t>
            </a:r>
            <a:r>
              <a:rPr lang="en-US" dirty="0" smtClean="0"/>
              <a:t>: WLAN interest as well; focus on ISS as a testbed</a:t>
            </a:r>
          </a:p>
          <a:p>
            <a:pPr marL="285750" indent="-285750">
              <a:buFont typeface="Arial"/>
              <a:buChar char="•"/>
            </a:pPr>
            <a:endParaRPr lang="en-US" dirty="0" smtClean="0"/>
          </a:p>
          <a:p>
            <a:pPr marL="285750" indent="-285750">
              <a:buFont typeface="Arial"/>
              <a:buChar char="•"/>
            </a:pPr>
            <a:r>
              <a:rPr lang="en-US" u="sng" dirty="0" smtClean="0"/>
              <a:t>ESA (strong agreement with FSA, DLR)</a:t>
            </a:r>
            <a:r>
              <a:rPr lang="en-US" dirty="0" smtClean="0"/>
              <a:t>: communication </a:t>
            </a:r>
            <a:r>
              <a:rPr lang="en-US" b="1" dirty="0" smtClean="0"/>
              <a:t>within</a:t>
            </a:r>
            <a:r>
              <a:rPr lang="en-US" dirty="0" smtClean="0"/>
              <a:t> a spacecraft; could check with ESA human spaceflight program; important problem reduce/eliminate power constraints to sensors; AIT is a primary focus.</a:t>
            </a:r>
          </a:p>
          <a:p>
            <a:pPr marL="285750" indent="-285750">
              <a:buFont typeface="Arial"/>
              <a:buChar char="•"/>
            </a:pPr>
            <a:endParaRPr lang="en-US" dirty="0"/>
          </a:p>
          <a:p>
            <a:pPr marL="285750" indent="-285750">
              <a:buFont typeface="Arial"/>
              <a:buChar char="•"/>
            </a:pPr>
            <a:r>
              <a:rPr lang="en-US" u="sng" dirty="0" smtClean="0"/>
              <a:t>CSA priorities</a:t>
            </a:r>
            <a:r>
              <a:rPr lang="en-US" dirty="0" smtClean="0"/>
              <a:t>:  Body-area nets, EVA activities, robotics, </a:t>
            </a:r>
            <a:r>
              <a:rPr lang="en-US" dirty="0" err="1" smtClean="0"/>
              <a:t>astro</a:t>
            </a:r>
            <a:r>
              <a:rPr lang="en-US" dirty="0" smtClean="0"/>
              <a:t>-skin; most of CSA investment is in the ISS; CSA not interested in RFID or RFID-sensing currently.  No long-term space plan in Canada (possibly environmental-focused communications will arise); ISS is for technology development for Exploration; Stephen Braham: Planetary surface communications.  </a:t>
            </a:r>
          </a:p>
          <a:p>
            <a:pPr marL="285750" indent="-285750">
              <a:buFont typeface="Arial"/>
              <a:buChar char="•"/>
            </a:pPr>
            <a:endParaRPr lang="en-US" dirty="0" smtClean="0"/>
          </a:p>
          <a:p>
            <a:pPr marL="285750" indent="-285750">
              <a:buFont typeface="Arial"/>
              <a:buChar char="•"/>
            </a:pPr>
            <a:r>
              <a:rPr lang="en-US" u="sng" dirty="0" smtClean="0"/>
              <a:t>CNSA</a:t>
            </a:r>
            <a:r>
              <a:rPr lang="en-US" dirty="0" smtClean="0"/>
              <a:t>?</a:t>
            </a:r>
          </a:p>
          <a:p>
            <a:pPr marL="285750" indent="-285750">
              <a:buFont typeface="Arial"/>
              <a:buChar char="•"/>
            </a:pPr>
            <a:endParaRPr lang="en-US" dirty="0" smtClean="0"/>
          </a:p>
          <a:p>
            <a:pPr marL="285750" indent="-285750">
              <a:buFont typeface="Arial"/>
              <a:buChar char="•"/>
            </a:pPr>
            <a:r>
              <a:rPr lang="en-US" u="sng" dirty="0" smtClean="0"/>
              <a:t>JAXA</a:t>
            </a:r>
            <a:r>
              <a:rPr lang="en-US" dirty="0" smtClean="0"/>
              <a:t>: difficult to adapt wireless for space missions – do step-by-step; first integrate wireless in AIT, then in vehicle wireless avionics, then intra-satellite.  ISS EVA activities. ISAS interested in sensor networking; science mission projects including robotic surface activities, communication with relay orbiter (e.g., prox-2 link capability)</a:t>
            </a:r>
            <a:endParaRPr lang="en-US" dirty="0"/>
          </a:p>
          <a:p>
            <a:endParaRPr lang="en-US" b="1" dirty="0" smtClean="0">
              <a:solidFill>
                <a:srgbClr val="FF0000"/>
              </a:solidFill>
            </a:endParaRPr>
          </a:p>
        </p:txBody>
      </p:sp>
    </p:spTree>
    <p:extLst>
      <p:ext uri="{BB962C8B-B14F-4D97-AF65-F5344CB8AC3E}">
        <p14:creationId xmlns:p14="http://schemas.microsoft.com/office/powerpoint/2010/main" val="318636015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2665" y="126170"/>
            <a:ext cx="8229600" cy="483426"/>
          </a:xfrm>
          <a:prstGeom prst="rect">
            <a:avLst/>
          </a:prstGeom>
        </p:spPr>
        <p:txBody>
          <a:bodyPr/>
          <a:lstStyle>
            <a:lvl1pPr algn="ctr" rtl="0" eaLnBrk="0" fontAlgn="base" hangingPunct="0">
              <a:lnSpc>
                <a:spcPct val="90000"/>
              </a:lnSpc>
              <a:spcBef>
                <a:spcPct val="0"/>
              </a:spcBef>
              <a:spcAft>
                <a:spcPct val="0"/>
              </a:spcAft>
              <a:defRPr sz="2500" b="1">
                <a:solidFill>
                  <a:schemeClr val="hlink"/>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Arial" charset="0"/>
              </a:defRPr>
            </a:lvl2pPr>
            <a:lvl3pPr algn="ctr" rtl="0" eaLnBrk="0" fontAlgn="base" hangingPunct="0">
              <a:lnSpc>
                <a:spcPct val="90000"/>
              </a:lnSpc>
              <a:spcBef>
                <a:spcPct val="0"/>
              </a:spcBef>
              <a:spcAft>
                <a:spcPct val="0"/>
              </a:spcAft>
              <a:defRPr sz="2500" b="1">
                <a:solidFill>
                  <a:schemeClr val="hlink"/>
                </a:solidFill>
                <a:latin typeface="Arial" charset="0"/>
              </a:defRPr>
            </a:lvl3pPr>
            <a:lvl4pPr algn="ctr" rtl="0" eaLnBrk="0" fontAlgn="base" hangingPunct="0">
              <a:lnSpc>
                <a:spcPct val="90000"/>
              </a:lnSpc>
              <a:spcBef>
                <a:spcPct val="0"/>
              </a:spcBef>
              <a:spcAft>
                <a:spcPct val="0"/>
              </a:spcAft>
              <a:defRPr sz="2500" b="1">
                <a:solidFill>
                  <a:schemeClr val="hlink"/>
                </a:solidFill>
                <a:latin typeface="Arial" charset="0"/>
              </a:defRPr>
            </a:lvl4pPr>
            <a:lvl5pPr algn="ctr" rtl="0" eaLnBrk="0" fontAlgn="base" hangingPunct="0">
              <a:lnSpc>
                <a:spcPct val="90000"/>
              </a:lnSpc>
              <a:spcBef>
                <a:spcPct val="0"/>
              </a:spcBef>
              <a:spcAft>
                <a:spcPct val="0"/>
              </a:spcAft>
              <a:defRPr sz="2500" b="1">
                <a:solidFill>
                  <a:schemeClr val="hlink"/>
                </a:solidFill>
                <a:latin typeface="Arial"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a:lstStyle>
          <a:p>
            <a:pPr>
              <a:defRPr/>
            </a:pPr>
            <a:r>
              <a:rPr lang="en-US" sz="2800" dirty="0" smtClean="0">
                <a:solidFill>
                  <a:schemeClr val="tx1"/>
                </a:solidFill>
                <a:effectLst>
                  <a:outerShdw blurRad="38100" dist="38100" dir="2700000" algn="tl">
                    <a:srgbClr val="C0C0C0"/>
                  </a:outerShdw>
                </a:effectLst>
                <a:latin typeface="Calibri" pitchFamily="34" charset="0"/>
                <a:cs typeface="Calibri" pitchFamily="34" charset="0"/>
              </a:rPr>
              <a:t>HDR WLAN Book Organizational Plan(s)</a:t>
            </a:r>
            <a:endParaRPr lang="en-US" sz="2800" dirty="0">
              <a:solidFill>
                <a:schemeClr val="tx1"/>
              </a:solidFill>
              <a:latin typeface="Calibri" pitchFamily="34" charset="0"/>
              <a:cs typeface="Calibri" pitchFamily="34" charset="0"/>
            </a:endParaRPr>
          </a:p>
        </p:txBody>
      </p:sp>
      <p:cxnSp>
        <p:nvCxnSpPr>
          <p:cNvPr id="3" name="Straight Connector 2"/>
          <p:cNvCxnSpPr/>
          <p:nvPr/>
        </p:nvCxnSpPr>
        <p:spPr>
          <a:xfrm flipV="1">
            <a:off x="601133" y="601130"/>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462665" y="563326"/>
            <a:ext cx="8401935" cy="6186310"/>
          </a:xfrm>
          <a:prstGeom prst="rect">
            <a:avLst/>
          </a:prstGeom>
          <a:noFill/>
        </p:spPr>
        <p:txBody>
          <a:bodyPr wrap="square" rtlCol="0">
            <a:spAutoFit/>
          </a:bodyPr>
          <a:lstStyle/>
          <a:p>
            <a:pPr marL="285750" indent="-285750">
              <a:buFont typeface="Arial"/>
              <a:buChar char="•"/>
            </a:pPr>
            <a:r>
              <a:rPr lang="en-US" dirty="0" smtClean="0"/>
              <a:t>What the standard can do and can’t do (with possible recommendations?)</a:t>
            </a:r>
          </a:p>
          <a:p>
            <a:pPr marL="285750" indent="-285750">
              <a:buFont typeface="Arial"/>
              <a:buChar char="•"/>
            </a:pPr>
            <a:r>
              <a:rPr lang="en-US" dirty="0" smtClean="0"/>
              <a:t>What do our sponsors want us to do; can we seek sponsor guidance?  Customer guidance?</a:t>
            </a:r>
          </a:p>
          <a:p>
            <a:pPr marL="285750" indent="-285750">
              <a:buFont typeface="Arial"/>
              <a:buChar char="•"/>
            </a:pPr>
            <a:r>
              <a:rPr lang="en-US" dirty="0" smtClean="0"/>
              <a:t>WWG external-stakeholder input for clarification of needs and tasks</a:t>
            </a:r>
          </a:p>
          <a:p>
            <a:pPr marL="285750" indent="-285750">
              <a:buFont typeface="Arial"/>
              <a:buChar char="•"/>
            </a:pPr>
            <a:r>
              <a:rPr lang="en-US" dirty="0" smtClean="0"/>
              <a:t>Blue Book must be terse; what makes it worth doing</a:t>
            </a:r>
            <a:endParaRPr lang="en-US" dirty="0"/>
          </a:p>
          <a:p>
            <a:pPr marL="285750" indent="-285750">
              <a:buFont typeface="Arial"/>
              <a:buChar char="•"/>
            </a:pPr>
            <a:r>
              <a:rPr lang="en-US" dirty="0" smtClean="0"/>
              <a:t>Candidate Proposal: Wi-Fi based Blue Book(?): specify the PHY/MAC standard</a:t>
            </a:r>
          </a:p>
          <a:p>
            <a:pPr marL="742950" lvl="1" indent="-285750">
              <a:buFont typeface="Arial"/>
              <a:buChar char="•"/>
            </a:pPr>
            <a:r>
              <a:rPr lang="en-US" dirty="0" smtClean="0"/>
              <a:t>Internal habitat and intra-satellite communication</a:t>
            </a:r>
          </a:p>
          <a:p>
            <a:pPr marL="742950" lvl="1" indent="-285750">
              <a:buFont typeface="Arial"/>
              <a:buChar char="•"/>
            </a:pPr>
            <a:r>
              <a:rPr lang="en-US" dirty="0"/>
              <a:t>I</a:t>
            </a:r>
            <a:r>
              <a:rPr lang="en-US" dirty="0" smtClean="0"/>
              <a:t>nter-satellite communication? (SLS coordination)</a:t>
            </a:r>
          </a:p>
          <a:p>
            <a:pPr marL="742950" lvl="1" indent="-285750">
              <a:buFont typeface="Arial"/>
              <a:buChar char="•"/>
            </a:pPr>
            <a:r>
              <a:rPr lang="en-US" dirty="0" smtClean="0"/>
              <a:t>External communication</a:t>
            </a:r>
          </a:p>
          <a:p>
            <a:pPr marL="742950" lvl="1" indent="-285750">
              <a:buFont typeface="Arial"/>
              <a:buChar char="•"/>
            </a:pPr>
            <a:r>
              <a:rPr lang="en-US" dirty="0" smtClean="0"/>
              <a:t>Launchers</a:t>
            </a:r>
          </a:p>
          <a:p>
            <a:pPr marL="742950" lvl="1" indent="-285750">
              <a:buFont typeface="Arial"/>
              <a:buChar char="•"/>
            </a:pPr>
            <a:r>
              <a:rPr lang="en-US" dirty="0" smtClean="0"/>
              <a:t>AIT (this is important and is a key driver/importance for ground testing and verification)</a:t>
            </a:r>
          </a:p>
          <a:p>
            <a:pPr marL="742950" lvl="1" indent="-285750">
              <a:buFont typeface="Arial"/>
              <a:buChar char="•"/>
            </a:pPr>
            <a:r>
              <a:rPr lang="en-US" dirty="0" smtClean="0"/>
              <a:t>Sub-orbital, high-altitude terrestrial network communications (SLS coordination)</a:t>
            </a:r>
          </a:p>
          <a:p>
            <a:pPr marL="742950" lvl="1" indent="-285750">
              <a:buFont typeface="Arial"/>
              <a:buChar char="•"/>
            </a:pPr>
            <a:r>
              <a:rPr lang="en-US" dirty="0" smtClean="0"/>
              <a:t>Note sensor-centric emphasis in many above domains (here the key constraint is power consumption)</a:t>
            </a:r>
          </a:p>
          <a:p>
            <a:pPr marL="742950" lvl="1" indent="-285750">
              <a:buFont typeface="Arial"/>
              <a:buChar char="•"/>
            </a:pPr>
            <a:r>
              <a:rPr lang="en-US" dirty="0" smtClean="0"/>
              <a:t>How important is meshing?</a:t>
            </a:r>
          </a:p>
          <a:p>
            <a:pPr marL="742950" lvl="1" indent="-285750">
              <a:buFont typeface="Arial"/>
              <a:buChar char="•"/>
            </a:pPr>
            <a:r>
              <a:rPr lang="en-US" dirty="0" smtClean="0"/>
              <a:t>Low-power Wi-Fi, TSN</a:t>
            </a:r>
          </a:p>
          <a:p>
            <a:pPr marL="742950" lvl="1" indent="-285750">
              <a:buFont typeface="Arial"/>
              <a:buChar char="•"/>
            </a:pPr>
            <a:r>
              <a:rPr lang="en-US" dirty="0" smtClean="0"/>
              <a:t>Wi-Fi/LTE in broadcast TV whitespace?</a:t>
            </a:r>
          </a:p>
          <a:p>
            <a:pPr marL="742950" lvl="1" indent="-285750">
              <a:buFont typeface="Arial"/>
              <a:buChar char="•"/>
            </a:pPr>
            <a:r>
              <a:rPr lang="en-US" dirty="0" smtClean="0"/>
              <a:t>802.11aa specifically for Video Transport?</a:t>
            </a:r>
          </a:p>
          <a:p>
            <a:pPr marL="742950" lvl="1" indent="-285750">
              <a:buFont typeface="Arial"/>
              <a:buChar char="•"/>
            </a:pPr>
            <a:r>
              <a:rPr lang="en-US" dirty="0" smtClean="0"/>
              <a:t>Interoperability testing issues (“802.11” vs. “.b”, “.g”, “.n”, “.s”, “ac”, “ax”, “</a:t>
            </a:r>
            <a:r>
              <a:rPr lang="en-US" dirty="0" err="1" smtClean="0"/>
              <a:t>az</a:t>
            </a:r>
            <a:r>
              <a:rPr lang="en-US" dirty="0" smtClean="0"/>
              <a:t>”)</a:t>
            </a:r>
          </a:p>
          <a:p>
            <a:pPr marL="285750" indent="-285750">
              <a:buFont typeface="Arial"/>
              <a:buChar char="•"/>
            </a:pPr>
            <a:r>
              <a:rPr lang="en-US" dirty="0" smtClean="0"/>
              <a:t>Importance of space qualification and TRL maturation</a:t>
            </a:r>
          </a:p>
          <a:p>
            <a:pPr marL="285750" indent="-285750">
              <a:buFont typeface="Arial"/>
              <a:buChar char="•"/>
            </a:pPr>
            <a:r>
              <a:rPr lang="en-US" dirty="0"/>
              <a:t>P</a:t>
            </a:r>
            <a:r>
              <a:rPr lang="en-US" dirty="0" smtClean="0"/>
              <a:t>ast history of wanting high-speed wireless sensing</a:t>
            </a:r>
            <a:endParaRPr lang="en-US" dirty="0"/>
          </a:p>
        </p:txBody>
      </p:sp>
    </p:spTree>
    <p:extLst>
      <p:ext uri="{BB962C8B-B14F-4D97-AF65-F5344CB8AC3E}">
        <p14:creationId xmlns:p14="http://schemas.microsoft.com/office/powerpoint/2010/main" val="3220995908"/>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2665" y="126170"/>
            <a:ext cx="8229600" cy="792162"/>
          </a:xfrm>
          <a:prstGeom prst="rect">
            <a:avLst/>
          </a:prstGeom>
        </p:spPr>
        <p:txBody>
          <a:bodyPr/>
          <a:lstStyle>
            <a:lvl1pPr algn="ctr" rtl="0" eaLnBrk="0" fontAlgn="base" hangingPunct="0">
              <a:lnSpc>
                <a:spcPct val="90000"/>
              </a:lnSpc>
              <a:spcBef>
                <a:spcPct val="0"/>
              </a:spcBef>
              <a:spcAft>
                <a:spcPct val="0"/>
              </a:spcAft>
              <a:defRPr sz="2500" b="1">
                <a:solidFill>
                  <a:schemeClr val="hlink"/>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Arial" charset="0"/>
              </a:defRPr>
            </a:lvl2pPr>
            <a:lvl3pPr algn="ctr" rtl="0" eaLnBrk="0" fontAlgn="base" hangingPunct="0">
              <a:lnSpc>
                <a:spcPct val="90000"/>
              </a:lnSpc>
              <a:spcBef>
                <a:spcPct val="0"/>
              </a:spcBef>
              <a:spcAft>
                <a:spcPct val="0"/>
              </a:spcAft>
              <a:defRPr sz="2500" b="1">
                <a:solidFill>
                  <a:schemeClr val="hlink"/>
                </a:solidFill>
                <a:latin typeface="Arial" charset="0"/>
              </a:defRPr>
            </a:lvl3pPr>
            <a:lvl4pPr algn="ctr" rtl="0" eaLnBrk="0" fontAlgn="base" hangingPunct="0">
              <a:lnSpc>
                <a:spcPct val="90000"/>
              </a:lnSpc>
              <a:spcBef>
                <a:spcPct val="0"/>
              </a:spcBef>
              <a:spcAft>
                <a:spcPct val="0"/>
              </a:spcAft>
              <a:defRPr sz="2500" b="1">
                <a:solidFill>
                  <a:schemeClr val="hlink"/>
                </a:solidFill>
                <a:latin typeface="Arial" charset="0"/>
              </a:defRPr>
            </a:lvl4pPr>
            <a:lvl5pPr algn="ctr" rtl="0" eaLnBrk="0" fontAlgn="base" hangingPunct="0">
              <a:lnSpc>
                <a:spcPct val="90000"/>
              </a:lnSpc>
              <a:spcBef>
                <a:spcPct val="0"/>
              </a:spcBef>
              <a:spcAft>
                <a:spcPct val="0"/>
              </a:spcAft>
              <a:defRPr sz="2500" b="1">
                <a:solidFill>
                  <a:schemeClr val="hlink"/>
                </a:solidFill>
                <a:latin typeface="Arial"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a:lstStyle>
          <a:p>
            <a:pPr>
              <a:defRPr/>
            </a:pPr>
            <a:r>
              <a:rPr lang="en-US" sz="2800" dirty="0" smtClean="0">
                <a:solidFill>
                  <a:schemeClr val="tx1"/>
                </a:solidFill>
                <a:effectLst>
                  <a:outerShdw blurRad="38100" dist="38100" dir="2700000" algn="tl">
                    <a:srgbClr val="C0C0C0"/>
                  </a:outerShdw>
                </a:effectLst>
                <a:latin typeface="Calibri" pitchFamily="34" charset="0"/>
                <a:cs typeface="Calibri" pitchFamily="34" charset="0"/>
              </a:rPr>
              <a:t>HDR WLAN Book Organizational Plan(s)</a:t>
            </a:r>
            <a:endParaRPr lang="en-US" sz="2800" dirty="0">
              <a:solidFill>
                <a:schemeClr val="tx1"/>
              </a:solidFill>
              <a:latin typeface="Calibri" pitchFamily="34" charset="0"/>
              <a:cs typeface="Calibri" pitchFamily="34" charset="0"/>
            </a:endParaRPr>
          </a:p>
        </p:txBody>
      </p:sp>
      <p:cxnSp>
        <p:nvCxnSpPr>
          <p:cNvPr id="3" name="Straight Connector 2"/>
          <p:cNvCxnSpPr/>
          <p:nvPr/>
        </p:nvCxnSpPr>
        <p:spPr>
          <a:xfrm flipV="1">
            <a:off x="601133" y="601130"/>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400050" y="624080"/>
            <a:ext cx="8362950" cy="6186310"/>
          </a:xfrm>
          <a:prstGeom prst="rect">
            <a:avLst/>
          </a:prstGeom>
          <a:noFill/>
        </p:spPr>
        <p:txBody>
          <a:bodyPr wrap="square" rtlCol="0">
            <a:spAutoFit/>
          </a:bodyPr>
          <a:lstStyle/>
          <a:p>
            <a:pPr marL="285750" indent="-285750">
              <a:buFont typeface="Arial"/>
              <a:buChar char="•"/>
            </a:pPr>
            <a:r>
              <a:rPr lang="en-US" dirty="0" smtClean="0"/>
              <a:t>Extract generalized and specific (when possible) requirements</a:t>
            </a:r>
          </a:p>
          <a:p>
            <a:pPr marL="285750" indent="-285750">
              <a:buFont typeface="Arial"/>
              <a:buChar char="•"/>
            </a:pPr>
            <a:r>
              <a:rPr lang="en-US" dirty="0" smtClean="0"/>
              <a:t>Characterize engineering metrics / figures of merit</a:t>
            </a:r>
          </a:p>
          <a:p>
            <a:pPr marL="285750" indent="-285750">
              <a:buFont typeface="Arial"/>
              <a:buChar char="•"/>
            </a:pPr>
            <a:r>
              <a:rPr lang="en-US" dirty="0" smtClean="0"/>
              <a:t>Identify constraints</a:t>
            </a:r>
          </a:p>
          <a:p>
            <a:pPr marL="285750" indent="-285750">
              <a:buFont typeface="Arial"/>
              <a:buChar char="•"/>
            </a:pPr>
            <a:endParaRPr lang="en-US" dirty="0" smtClean="0"/>
          </a:p>
          <a:p>
            <a:pPr marL="285750" indent="-285750">
              <a:buFont typeface="Arial"/>
              <a:buChar char="•"/>
            </a:pPr>
            <a:r>
              <a:rPr lang="en-US" dirty="0" smtClean="0"/>
              <a:t>Market surveys (what is out there: commercial/industry/IEEE, IEEE TSN, ITU, IETF)</a:t>
            </a:r>
          </a:p>
          <a:p>
            <a:pPr marL="285750" indent="-285750">
              <a:buFont typeface="Arial"/>
              <a:buChar char="•"/>
            </a:pPr>
            <a:r>
              <a:rPr lang="en-US" dirty="0" smtClean="0"/>
              <a:t>Technology evaluations; technology maturation</a:t>
            </a:r>
          </a:p>
          <a:p>
            <a:pPr marL="285750" indent="-285750">
              <a:buFont typeface="Arial"/>
              <a:buChar char="•"/>
            </a:pPr>
            <a:r>
              <a:rPr lang="en-US" dirty="0" smtClean="0"/>
              <a:t>Identify applicable standards and anticipated evolution roadmaps</a:t>
            </a:r>
          </a:p>
          <a:p>
            <a:pPr marL="742950" lvl="1" indent="-285750">
              <a:buFont typeface="Arial"/>
              <a:buChar char="•"/>
            </a:pPr>
            <a:r>
              <a:rPr lang="en-US" dirty="0" smtClean="0"/>
              <a:t>E.g., 802.11x, 3GGP 5G, etc..</a:t>
            </a:r>
          </a:p>
          <a:p>
            <a:pPr marL="285750" indent="-285750">
              <a:buFont typeface="Arial"/>
              <a:buChar char="•"/>
            </a:pPr>
            <a:r>
              <a:rPr lang="en-US" dirty="0" smtClean="0"/>
              <a:t>Identify trade-offs </a:t>
            </a:r>
          </a:p>
          <a:p>
            <a:pPr marL="742950" lvl="1" indent="-285750">
              <a:buFont typeface="Arial"/>
              <a:buChar char="•"/>
            </a:pPr>
            <a:r>
              <a:rPr lang="en-US" dirty="0" smtClean="0"/>
              <a:t>E.g., power, data rates, range, centralized vs. distributed; modulation</a:t>
            </a:r>
          </a:p>
          <a:p>
            <a:pPr marL="742950" lvl="1" indent="-285750">
              <a:buFont typeface="Arial"/>
              <a:buChar char="•"/>
            </a:pPr>
            <a:endParaRPr lang="en-US" dirty="0" smtClean="0"/>
          </a:p>
          <a:p>
            <a:pPr marL="285750" indent="-285750">
              <a:buFont typeface="Arial"/>
              <a:buChar char="•"/>
            </a:pPr>
            <a:r>
              <a:rPr lang="en-US" dirty="0" smtClean="0"/>
              <a:t>Identify specific coordination strategies (SOIS Deterministic networking BoF)</a:t>
            </a:r>
          </a:p>
          <a:p>
            <a:pPr marL="285750" indent="-285750">
              <a:buFont typeface="Arial"/>
              <a:buChar char="•"/>
            </a:pPr>
            <a:r>
              <a:rPr lang="en-US" dirty="0" smtClean="0"/>
              <a:t>Blue Book Outline: </a:t>
            </a:r>
          </a:p>
          <a:p>
            <a:pPr marL="742950" lvl="1" indent="-285750">
              <a:buFont typeface="Arial"/>
              <a:buChar char="•"/>
            </a:pPr>
            <a:r>
              <a:rPr lang="en-US" dirty="0" smtClean="0"/>
              <a:t>1. Boilerplate scope and purpose; 2.  Overview; 3. Recommendation(s)</a:t>
            </a:r>
          </a:p>
          <a:p>
            <a:pPr marL="285750" indent="-285750">
              <a:buFont typeface="Arial"/>
              <a:buChar char="•"/>
            </a:pPr>
            <a:r>
              <a:rPr lang="en-US" dirty="0" smtClean="0"/>
              <a:t>Where to put HDR WLAN engineering analyses (GB?)</a:t>
            </a:r>
          </a:p>
          <a:p>
            <a:pPr marL="285750" indent="-285750">
              <a:buFont typeface="Arial"/>
              <a:buChar char="•"/>
            </a:pPr>
            <a:r>
              <a:rPr lang="en-US" b="1" dirty="0">
                <a:solidFill>
                  <a:srgbClr val="FF0000"/>
                </a:solidFill>
              </a:rPr>
              <a:t>Time domain of recommendation applicability:</a:t>
            </a:r>
          </a:p>
          <a:p>
            <a:pPr marL="285750" indent="-285750">
              <a:buFont typeface="Arial"/>
              <a:buChar char="•"/>
            </a:pPr>
            <a:r>
              <a:rPr lang="en-US" dirty="0">
                <a:solidFill>
                  <a:srgbClr val="000000"/>
                </a:solidFill>
              </a:rPr>
              <a:t>Very short-term: 1 – 2 years</a:t>
            </a:r>
          </a:p>
          <a:p>
            <a:pPr marL="285750" indent="-285750">
              <a:buFont typeface="Arial"/>
              <a:buChar char="•"/>
            </a:pPr>
            <a:r>
              <a:rPr lang="en-US" dirty="0">
                <a:solidFill>
                  <a:srgbClr val="000000"/>
                </a:solidFill>
              </a:rPr>
              <a:t>Short-term: 3 – 5 years</a:t>
            </a:r>
          </a:p>
          <a:p>
            <a:pPr marL="285750" indent="-285750">
              <a:buFont typeface="Arial"/>
              <a:buChar char="•"/>
            </a:pPr>
            <a:r>
              <a:rPr lang="en-US" dirty="0">
                <a:solidFill>
                  <a:srgbClr val="000000"/>
                </a:solidFill>
              </a:rPr>
              <a:t>Medium term: 6 – 10 years</a:t>
            </a:r>
          </a:p>
          <a:p>
            <a:pPr marL="285750" indent="-285750">
              <a:buFont typeface="Arial"/>
              <a:buChar char="•"/>
            </a:pPr>
            <a:r>
              <a:rPr lang="en-US" dirty="0">
                <a:solidFill>
                  <a:srgbClr val="000000"/>
                </a:solidFill>
              </a:rPr>
              <a:t>Longer term: 10 – 20 years</a:t>
            </a:r>
          </a:p>
          <a:p>
            <a:pPr marL="285750" indent="-285750">
              <a:buFont typeface="Arial"/>
              <a:buChar char="•"/>
            </a:pPr>
            <a:r>
              <a:rPr lang="en-US" dirty="0">
                <a:solidFill>
                  <a:srgbClr val="000000"/>
                </a:solidFill>
              </a:rPr>
              <a:t>Long-term: 20+ </a:t>
            </a:r>
            <a:r>
              <a:rPr lang="en-US" dirty="0" smtClean="0">
                <a:solidFill>
                  <a:srgbClr val="000000"/>
                </a:solidFill>
              </a:rPr>
              <a:t>years</a:t>
            </a:r>
            <a:endParaRPr lang="en-US" dirty="0" smtClean="0"/>
          </a:p>
          <a:p>
            <a:pPr marL="285750" indent="-285750">
              <a:buFont typeface="Arial"/>
              <a:buChar char="•"/>
            </a:pPr>
            <a:endParaRPr lang="en-US" dirty="0"/>
          </a:p>
        </p:txBody>
      </p:sp>
    </p:spTree>
    <p:extLst>
      <p:ext uri="{BB962C8B-B14F-4D97-AF65-F5344CB8AC3E}">
        <p14:creationId xmlns:p14="http://schemas.microsoft.com/office/powerpoint/2010/main" val="429229941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44126" y="126170"/>
            <a:ext cx="8528935" cy="792162"/>
          </a:xfrm>
          <a:prstGeom prst="rect">
            <a:avLst/>
          </a:prstGeom>
        </p:spPr>
        <p:txBody>
          <a:bodyPr/>
          <a:lstStyle>
            <a:lvl1pPr algn="ctr" rtl="0" eaLnBrk="0" fontAlgn="base" hangingPunct="0">
              <a:lnSpc>
                <a:spcPct val="90000"/>
              </a:lnSpc>
              <a:spcBef>
                <a:spcPct val="0"/>
              </a:spcBef>
              <a:spcAft>
                <a:spcPct val="0"/>
              </a:spcAft>
              <a:defRPr sz="2500" b="1">
                <a:solidFill>
                  <a:schemeClr val="hlink"/>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Arial" charset="0"/>
              </a:defRPr>
            </a:lvl2pPr>
            <a:lvl3pPr algn="ctr" rtl="0" eaLnBrk="0" fontAlgn="base" hangingPunct="0">
              <a:lnSpc>
                <a:spcPct val="90000"/>
              </a:lnSpc>
              <a:spcBef>
                <a:spcPct val="0"/>
              </a:spcBef>
              <a:spcAft>
                <a:spcPct val="0"/>
              </a:spcAft>
              <a:defRPr sz="2500" b="1">
                <a:solidFill>
                  <a:schemeClr val="hlink"/>
                </a:solidFill>
                <a:latin typeface="Arial" charset="0"/>
              </a:defRPr>
            </a:lvl3pPr>
            <a:lvl4pPr algn="ctr" rtl="0" eaLnBrk="0" fontAlgn="base" hangingPunct="0">
              <a:lnSpc>
                <a:spcPct val="90000"/>
              </a:lnSpc>
              <a:spcBef>
                <a:spcPct val="0"/>
              </a:spcBef>
              <a:spcAft>
                <a:spcPct val="0"/>
              </a:spcAft>
              <a:defRPr sz="2500" b="1">
                <a:solidFill>
                  <a:schemeClr val="hlink"/>
                </a:solidFill>
                <a:latin typeface="Arial" charset="0"/>
              </a:defRPr>
            </a:lvl4pPr>
            <a:lvl5pPr algn="ctr" rtl="0" eaLnBrk="0" fontAlgn="base" hangingPunct="0">
              <a:lnSpc>
                <a:spcPct val="90000"/>
              </a:lnSpc>
              <a:spcBef>
                <a:spcPct val="0"/>
              </a:spcBef>
              <a:spcAft>
                <a:spcPct val="0"/>
              </a:spcAft>
              <a:defRPr sz="2500" b="1">
                <a:solidFill>
                  <a:schemeClr val="hlink"/>
                </a:solidFill>
                <a:latin typeface="Arial"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a:lstStyle>
          <a:p>
            <a:pPr>
              <a:defRPr/>
            </a:pPr>
            <a:r>
              <a:rPr lang="en-US" sz="2800" dirty="0" smtClean="0">
                <a:solidFill>
                  <a:schemeClr val="tx1"/>
                </a:solidFill>
                <a:effectLst>
                  <a:outerShdw blurRad="38100" dist="38100" dir="2700000" algn="tl">
                    <a:srgbClr val="C0C0C0"/>
                  </a:outerShdw>
                </a:effectLst>
                <a:latin typeface="Calibri" pitchFamily="34" charset="0"/>
                <a:cs typeface="Calibri" pitchFamily="34" charset="0"/>
              </a:rPr>
              <a:t>HDR WLAN Book Organizational Plan(s): SIS MIA/VOICE</a:t>
            </a:r>
            <a:endParaRPr lang="en-US" sz="2800" dirty="0">
              <a:solidFill>
                <a:schemeClr val="tx1"/>
              </a:solidFill>
              <a:latin typeface="Calibri" pitchFamily="34" charset="0"/>
              <a:cs typeface="Calibri" pitchFamily="34" charset="0"/>
            </a:endParaRPr>
          </a:p>
        </p:txBody>
      </p:sp>
      <p:cxnSp>
        <p:nvCxnSpPr>
          <p:cNvPr id="3" name="Straight Connector 2"/>
          <p:cNvCxnSpPr/>
          <p:nvPr/>
        </p:nvCxnSpPr>
        <p:spPr>
          <a:xfrm flipV="1">
            <a:off x="601133" y="601130"/>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400050" y="734151"/>
            <a:ext cx="8362950" cy="5893923"/>
          </a:xfrm>
          <a:prstGeom prst="rect">
            <a:avLst/>
          </a:prstGeom>
          <a:noFill/>
        </p:spPr>
        <p:txBody>
          <a:bodyPr wrap="square" rtlCol="0">
            <a:spAutoFit/>
          </a:bodyPr>
          <a:lstStyle/>
          <a:p>
            <a:r>
              <a:rPr lang="en-US" sz="1300" b="1" dirty="0" smtClean="0"/>
              <a:t>Date</a:t>
            </a:r>
            <a:r>
              <a:rPr lang="en-US" sz="1300" dirty="0" smtClean="0"/>
              <a:t>:  11-Feb-2016</a:t>
            </a:r>
          </a:p>
          <a:p>
            <a:endParaRPr lang="en-US" sz="1300" dirty="0"/>
          </a:p>
          <a:p>
            <a:r>
              <a:rPr lang="en-US" sz="1300" b="1" dirty="0" smtClean="0"/>
              <a:t>Attendees</a:t>
            </a:r>
            <a:r>
              <a:rPr lang="en-US" sz="1300" dirty="0"/>
              <a:t>: Rodney Grubbs (NASA-MSFC), Rick Barton (NASA-JSC), Osvaldo Peinado (ESA/DLR), Kevin Gifford (NASA-JSC sponsor)</a:t>
            </a:r>
          </a:p>
          <a:p>
            <a:endParaRPr lang="en-US" sz="1300" dirty="0"/>
          </a:p>
          <a:p>
            <a:r>
              <a:rPr lang="en-US" sz="1300" b="1" dirty="0"/>
              <a:t>Focus of discussion:</a:t>
            </a:r>
            <a:r>
              <a:rPr lang="en-US" sz="1300" dirty="0"/>
              <a:t> How to best incorporate user and stakeholder (</a:t>
            </a:r>
            <a:r>
              <a:rPr lang="en-US" sz="1300" dirty="0" err="1"/>
              <a:t>e.g</a:t>
            </a:r>
            <a:r>
              <a:rPr lang="en-US" sz="1300" dirty="0"/>
              <a:t>, MIA, VOICE, ISS, EWC, JEM) requirements for a High Data-Rate Wireless Local Area Network ("HDR-WLAN") CCSDS Recommended Standard.</a:t>
            </a:r>
          </a:p>
          <a:p>
            <a:endParaRPr lang="en-US" sz="1300" dirty="0"/>
          </a:p>
          <a:p>
            <a:r>
              <a:rPr lang="en-US" sz="1300" b="1" dirty="0"/>
              <a:t>Primary Outcome</a:t>
            </a:r>
            <a:r>
              <a:rPr lang="en-US" sz="1300" dirty="0"/>
              <a:t>: SOIS-WIR, SIS-MIA, SIS-VOICE are in agreement to work in a coordinated fashion to gather concerns, inputs, requirements, test data, etc., in an effort to best inform the Wireless WG regarding stakeholder requirements and concerns relating to a HDR-WLAN CCSDS Recommended Standard.</a:t>
            </a:r>
          </a:p>
          <a:p>
            <a:endParaRPr lang="en-US" sz="1300" dirty="0"/>
          </a:p>
          <a:p>
            <a:r>
              <a:rPr lang="en-US" sz="1300" b="1" dirty="0"/>
              <a:t>Action Items</a:t>
            </a:r>
            <a:r>
              <a:rPr lang="en-US" sz="1300" dirty="0"/>
              <a:t>:</a:t>
            </a:r>
          </a:p>
          <a:p>
            <a:r>
              <a:rPr lang="en-US" sz="1300" dirty="0"/>
              <a:t>KKG: Coordinate WWG Agenda for 2016 Spring Meetings (Cleveland); once ratified by the WWG, publish the agenda to RPG/OP in an effort to coordinate SIS-MIA/VOICE potential attendance to the WWG HDR-WLAN discussions</a:t>
            </a:r>
          </a:p>
          <a:p>
            <a:r>
              <a:rPr lang="en-US" sz="1300" dirty="0"/>
              <a:t>KKG: Agreed to reserve 1/2 day (4 hours) during the 2016 Fall Meetings (Rome) for a SOIS-WIR, SIS-MIA/VOICE technical discussion</a:t>
            </a:r>
          </a:p>
          <a:p>
            <a:r>
              <a:rPr lang="en-US" sz="1300" dirty="0"/>
              <a:t>RPG: Provide SIS-MIA requirements and constraints regarding wireless LAN video transmission including H.264 and ATVC video streaming</a:t>
            </a:r>
          </a:p>
          <a:p>
            <a:r>
              <a:rPr lang="en-US" sz="1300" dirty="0"/>
              <a:t>RPG: Determine if can obtain any technical information regarding a JEM-EF external Wi-Fi </a:t>
            </a:r>
            <a:r>
              <a:rPr lang="en-US" sz="1300" dirty="0" smtClean="0"/>
              <a:t>system (</a:t>
            </a:r>
            <a:r>
              <a:rPr lang="en-US" sz="1300" dirty="0" smtClean="0">
                <a:solidFill>
                  <a:srgbClr val="FF0000"/>
                </a:solidFill>
              </a:rPr>
              <a:t>JAXA?</a:t>
            </a:r>
            <a:r>
              <a:rPr lang="en-US" sz="1300" dirty="0" smtClean="0"/>
              <a:t>).</a:t>
            </a:r>
            <a:endParaRPr lang="en-US" sz="1300" dirty="0"/>
          </a:p>
          <a:p>
            <a:r>
              <a:rPr lang="en-US" sz="1300" dirty="0"/>
              <a:t>RJB: Get KSC (and any other available) ground testing data for the ISS EWC; determine if a system design was developed and documented (obtain if available)</a:t>
            </a:r>
          </a:p>
          <a:p>
            <a:r>
              <a:rPr lang="en-US" sz="1300" dirty="0"/>
              <a:t>RJB/RPG: Determine if can get latest ELC Wi-Fi system requirements (or is this just part of the EWC design?)</a:t>
            </a:r>
          </a:p>
          <a:p>
            <a:r>
              <a:rPr lang="en-US" sz="1300" dirty="0"/>
              <a:t>RJB: Talk with Chatwin Lansdowne to coordinate EWC involvement</a:t>
            </a:r>
          </a:p>
          <a:p>
            <a:r>
              <a:rPr lang="en-US" sz="1300" dirty="0"/>
              <a:t>RJB/RPG: Talk with Penny Roberts to coordinate EWC involvement</a:t>
            </a:r>
          </a:p>
          <a:p>
            <a:r>
              <a:rPr lang="en-US" sz="1300" dirty="0"/>
              <a:t>RJB: Determine the plausibility of having Chatwin and/or Penny either attend the Cleveland meetings for a day; or to give a remote presentation to the WWG overviewing the EWC system design along with requirements and constraints</a:t>
            </a:r>
          </a:p>
          <a:p>
            <a:r>
              <a:rPr lang="en-US" sz="1300" dirty="0"/>
              <a:t>KKG: Look to get EWC operational performance data at end of CY2016 / start of CY 2017</a:t>
            </a:r>
            <a:endParaRPr lang="en-US" sz="1300" dirty="0" smtClean="0"/>
          </a:p>
          <a:p>
            <a:pPr marL="285750" indent="-285750">
              <a:buFont typeface="Arial"/>
              <a:buChar char="•"/>
            </a:pPr>
            <a:endParaRPr lang="en-US" sz="1300" dirty="0"/>
          </a:p>
        </p:txBody>
      </p:sp>
    </p:spTree>
    <p:extLst>
      <p:ext uri="{BB962C8B-B14F-4D97-AF65-F5344CB8AC3E}">
        <p14:creationId xmlns:p14="http://schemas.microsoft.com/office/powerpoint/2010/main" val="278674221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95412"/>
            <a:ext cx="7772400" cy="1470025"/>
          </a:xfrm>
        </p:spPr>
        <p:txBody>
          <a:bodyPr/>
          <a:lstStyle/>
          <a:p>
            <a:r>
              <a:rPr lang="en-US" b="1" dirty="0" smtClean="0"/>
              <a:t>Back-up Charts &amp;</a:t>
            </a:r>
            <a:br>
              <a:rPr lang="en-US" b="1" dirty="0" smtClean="0"/>
            </a:br>
            <a:r>
              <a:rPr lang="en-US" b="1" dirty="0" smtClean="0"/>
              <a:t>High-Level CCSDS Schedules</a:t>
            </a:r>
            <a:endParaRPr lang="en-US" b="1" dirty="0"/>
          </a:p>
        </p:txBody>
      </p:sp>
    </p:spTree>
    <p:extLst>
      <p:ext uri="{BB962C8B-B14F-4D97-AF65-F5344CB8AC3E}">
        <p14:creationId xmlns:p14="http://schemas.microsoft.com/office/powerpoint/2010/main" val="290244716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3240" y="841880"/>
            <a:ext cx="4047414" cy="5462227"/>
          </a:xfrm>
        </p:spPr>
        <p:txBody>
          <a:bodyPr>
            <a:normAutofit fontScale="92500" lnSpcReduction="10000"/>
          </a:bodyPr>
          <a:lstStyle/>
          <a:p>
            <a:r>
              <a:rPr lang="en-US" sz="1600" dirty="0" smtClean="0"/>
              <a:t>Determine timeline requirements</a:t>
            </a:r>
          </a:p>
          <a:p>
            <a:r>
              <a:rPr lang="en-US" sz="1600" dirty="0" smtClean="0"/>
              <a:t>Summarize technical requirements / constraints</a:t>
            </a:r>
          </a:p>
          <a:p>
            <a:pPr lvl="1"/>
            <a:r>
              <a:rPr lang="en-US" sz="1200" dirty="0" smtClean="0"/>
              <a:t>What will ISS OC allow?</a:t>
            </a:r>
          </a:p>
          <a:p>
            <a:pPr lvl="1"/>
            <a:r>
              <a:rPr lang="en-US" sz="1200" dirty="0" smtClean="0"/>
              <a:t>What is allowed for DTO / Experiments</a:t>
            </a:r>
          </a:p>
          <a:p>
            <a:r>
              <a:rPr lang="en-US" sz="1600" dirty="0" smtClean="0"/>
              <a:t>Complete prototype of hardware &amp; software</a:t>
            </a:r>
          </a:p>
          <a:p>
            <a:r>
              <a:rPr lang="en-US" sz="1600" dirty="0" smtClean="0"/>
              <a:t>Procure/configure Testing Facility</a:t>
            </a:r>
          </a:p>
          <a:p>
            <a:r>
              <a:rPr lang="en-US" sz="1600" dirty="0" smtClean="0"/>
              <a:t>Compose Test Plan</a:t>
            </a:r>
          </a:p>
          <a:p>
            <a:pPr lvl="1"/>
            <a:r>
              <a:rPr lang="en-US" sz="1200" dirty="0" smtClean="0"/>
              <a:t>Testing basis and goals overview</a:t>
            </a:r>
          </a:p>
          <a:p>
            <a:pPr lvl="2"/>
            <a:r>
              <a:rPr lang="en-US" sz="1100" dirty="0" smtClean="0"/>
              <a:t>Software-based: test random IDs</a:t>
            </a:r>
          </a:p>
          <a:p>
            <a:pPr lvl="2"/>
            <a:r>
              <a:rPr lang="en-US" sz="1100" dirty="0" smtClean="0"/>
              <a:t>Hardware-based: physical tag exchange</a:t>
            </a:r>
            <a:endParaRPr lang="en-US" sz="1200" dirty="0" smtClean="0"/>
          </a:p>
          <a:p>
            <a:pPr lvl="1"/>
            <a:r>
              <a:rPr lang="en-US" sz="1200" dirty="0" smtClean="0"/>
              <a:t>Summary testing diagram(s)</a:t>
            </a:r>
          </a:p>
          <a:p>
            <a:pPr lvl="1"/>
            <a:r>
              <a:rPr lang="en-US" sz="1200" dirty="0" smtClean="0"/>
              <a:t>Specify testing procedures with protocol implementation conformance statements (PICS); expected results must be specified</a:t>
            </a:r>
          </a:p>
          <a:p>
            <a:r>
              <a:rPr lang="en-US" sz="1600" dirty="0" smtClean="0"/>
              <a:t>Information exchange specification</a:t>
            </a:r>
          </a:p>
          <a:p>
            <a:pPr lvl="1"/>
            <a:r>
              <a:rPr lang="en-US" sz="1200" dirty="0" smtClean="0"/>
              <a:t>E-mail is fine; but if any VPN remote connectivity is being contemplated then specify and start ASAP</a:t>
            </a:r>
          </a:p>
          <a:p>
            <a:pPr lvl="1"/>
            <a:endParaRPr lang="en-US" sz="1200" dirty="0" smtClean="0"/>
          </a:p>
          <a:p>
            <a:r>
              <a:rPr lang="en-US" sz="1600" dirty="0" smtClean="0">
                <a:solidFill>
                  <a:schemeClr val="bg1">
                    <a:lumMod val="65000"/>
                  </a:schemeClr>
                </a:solidFill>
              </a:rPr>
              <a:t>Consensus on Object-ID space design prior to interoperability testing (Not required)</a:t>
            </a:r>
          </a:p>
          <a:p>
            <a:pPr lvl="1"/>
            <a:r>
              <a:rPr lang="en-US" sz="1200" dirty="0" smtClean="0">
                <a:solidFill>
                  <a:schemeClr val="bg1">
                    <a:lumMod val="65000"/>
                  </a:schemeClr>
                </a:solidFill>
              </a:rPr>
              <a:t>Object-ID verification will be part of formal testing</a:t>
            </a:r>
          </a:p>
          <a:p>
            <a:pPr lvl="1"/>
            <a:r>
              <a:rPr lang="en-US" sz="1200" dirty="0" smtClean="0">
                <a:solidFill>
                  <a:schemeClr val="bg1">
                    <a:lumMod val="65000"/>
                  </a:schemeClr>
                </a:solidFill>
              </a:rPr>
              <a:t>But it is formally required to verify read/write of Tag ID fields, not to verify “what the fields mean” in an operational setting</a:t>
            </a:r>
          </a:p>
          <a:p>
            <a:r>
              <a:rPr lang="en-US" sz="1600" dirty="0" smtClean="0">
                <a:solidFill>
                  <a:schemeClr val="bg1">
                    <a:lumMod val="65000"/>
                  </a:schemeClr>
                </a:solidFill>
              </a:rPr>
              <a:t>Specify SANA registries and content after successful interoperability testing</a:t>
            </a:r>
          </a:p>
        </p:txBody>
      </p:sp>
      <p:sp>
        <p:nvSpPr>
          <p:cNvPr id="4" name="TextBox 3"/>
          <p:cNvSpPr txBox="1"/>
          <p:nvPr/>
        </p:nvSpPr>
        <p:spPr>
          <a:xfrm>
            <a:off x="851836" y="119493"/>
            <a:ext cx="7407346" cy="461665"/>
          </a:xfrm>
          <a:prstGeom prst="rect">
            <a:avLst/>
          </a:prstGeom>
          <a:noFill/>
          <a:ln>
            <a:noFill/>
          </a:ln>
        </p:spPr>
        <p:txBody>
          <a:bodyPr wrap="none" rtlCol="0">
            <a:spAutoFit/>
          </a:bodyPr>
          <a:lstStyle/>
          <a:p>
            <a:r>
              <a:rPr lang="en-US" sz="2400" b="1" dirty="0" smtClean="0"/>
              <a:t>RFID Tag-Encoding Specification: Interoperability Testing</a:t>
            </a:r>
            <a:endParaRPr lang="en-US" sz="2400" b="1" dirty="0"/>
          </a:p>
        </p:txBody>
      </p:sp>
      <p:cxnSp>
        <p:nvCxnSpPr>
          <p:cNvPr id="5" name="Straight Connector 4"/>
          <p:cNvCxnSpPr/>
          <p:nvPr/>
        </p:nvCxnSpPr>
        <p:spPr>
          <a:xfrm flipV="1">
            <a:off x="601133" y="694267"/>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Content Placeholder 2"/>
          <p:cNvSpPr txBox="1">
            <a:spLocks/>
          </p:cNvSpPr>
          <p:nvPr/>
        </p:nvSpPr>
        <p:spPr>
          <a:xfrm>
            <a:off x="4593054" y="841880"/>
            <a:ext cx="4047414" cy="5462227"/>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smtClean="0"/>
              <a:t>Yellow Book (results reviewed by CESG):</a:t>
            </a:r>
          </a:p>
          <a:p>
            <a:pPr lvl="1"/>
            <a:r>
              <a:rPr lang="en-US" sz="1200" dirty="0" smtClean="0"/>
              <a:t>Ch. 1: Introduction</a:t>
            </a:r>
          </a:p>
          <a:p>
            <a:pPr lvl="1"/>
            <a:r>
              <a:rPr lang="en-US" sz="1200" dirty="0" smtClean="0"/>
              <a:t>Ch. 2: Testing basis and description overview (short, concise)</a:t>
            </a:r>
          </a:p>
          <a:p>
            <a:pPr lvl="1"/>
            <a:r>
              <a:rPr lang="en-US" sz="1200" dirty="0" smtClean="0"/>
              <a:t>Annex: Test Procedures (detailed, step-by-step, with expected results)</a:t>
            </a:r>
          </a:p>
          <a:p>
            <a:pPr lvl="1"/>
            <a:r>
              <a:rPr lang="en-US" sz="1200" dirty="0" smtClean="0"/>
              <a:t>Annex: Test Results including PICS</a:t>
            </a:r>
          </a:p>
          <a:p>
            <a:pPr lvl="1"/>
            <a:endParaRPr lang="en-US" sz="1200" dirty="0" smtClean="0"/>
          </a:p>
          <a:p>
            <a:r>
              <a:rPr lang="en-US" sz="1600" dirty="0" smtClean="0"/>
              <a:t>Protocol Implementation Conformance Statements (ICS)</a:t>
            </a:r>
          </a:p>
          <a:p>
            <a:pPr lvl="1"/>
            <a:r>
              <a:rPr lang="en-US" sz="1200" dirty="0" smtClean="0"/>
              <a:t>Software identification and version recording</a:t>
            </a:r>
          </a:p>
          <a:p>
            <a:pPr lvl="1"/>
            <a:r>
              <a:rPr lang="en-US" sz="1200" dirty="0" smtClean="0"/>
              <a:t>Hardware identification </a:t>
            </a:r>
            <a:r>
              <a:rPr lang="en-US" sz="1200" dirty="0"/>
              <a:t>and version </a:t>
            </a:r>
            <a:r>
              <a:rPr lang="en-US" sz="1200" dirty="0" smtClean="0"/>
              <a:t>recording</a:t>
            </a:r>
          </a:p>
          <a:p>
            <a:pPr lvl="1"/>
            <a:r>
              <a:rPr lang="en-US" sz="1200" dirty="0" smtClean="0"/>
              <a:t>Base operational and configuration parameter conformance specification</a:t>
            </a:r>
          </a:p>
          <a:p>
            <a:pPr lvl="1"/>
            <a:r>
              <a:rPr lang="en-US" sz="1200" dirty="0" smtClean="0"/>
              <a:t>Any software or hardware calibration procedures</a:t>
            </a:r>
          </a:p>
          <a:p>
            <a:pPr lvl="1"/>
            <a:r>
              <a:rPr lang="en-US" sz="1200" dirty="0" smtClean="0"/>
              <a:t>Tag writer and tag reader h/w and s/w</a:t>
            </a:r>
          </a:p>
          <a:p>
            <a:pPr lvl="1"/>
            <a:r>
              <a:rPr lang="en-US" sz="1200" dirty="0" smtClean="0"/>
              <a:t>Any test facility specific (environment) conditions specified and recorded (test configuration, read distance, etc.)</a:t>
            </a:r>
          </a:p>
          <a:p>
            <a:pPr lvl="1"/>
            <a:endParaRPr lang="en-US" sz="1200" dirty="0"/>
          </a:p>
          <a:p>
            <a:pPr lvl="1"/>
            <a:r>
              <a:rPr lang="en-US" sz="1200" b="1" dirty="0" smtClean="0"/>
              <a:t>Must specify Pass/Fail Criteria for each test</a:t>
            </a:r>
          </a:p>
          <a:p>
            <a:pPr lvl="1"/>
            <a:r>
              <a:rPr lang="en-US" sz="1200" dirty="0" smtClean="0"/>
              <a:t>Basis (fundamental) Test Cases</a:t>
            </a:r>
          </a:p>
          <a:p>
            <a:pPr lvl="1"/>
            <a:r>
              <a:rPr lang="en-US" sz="1200" dirty="0" smtClean="0"/>
              <a:t>Failure Test Cases</a:t>
            </a:r>
          </a:p>
          <a:p>
            <a:pPr lvl="1"/>
            <a:r>
              <a:rPr lang="en-US" sz="1200" dirty="0" smtClean="0"/>
              <a:t>Bad Data Test Cases</a:t>
            </a:r>
          </a:p>
          <a:p>
            <a:pPr lvl="1"/>
            <a:r>
              <a:rPr lang="en-US" sz="1200" dirty="0" smtClean="0"/>
              <a:t>Other Test Cases</a:t>
            </a:r>
          </a:p>
          <a:p>
            <a:pPr lvl="1"/>
            <a:r>
              <a:rPr lang="en-US" sz="1200" dirty="0" smtClean="0"/>
              <a:t>“Random-ID” Test Cases (non-</a:t>
            </a:r>
            <a:r>
              <a:rPr lang="en-US" sz="1200" dirty="0" err="1" smtClean="0"/>
              <a:t>sensical</a:t>
            </a:r>
            <a:r>
              <a:rPr lang="en-US" sz="1200" dirty="0" smtClean="0"/>
              <a:t>)</a:t>
            </a:r>
          </a:p>
          <a:p>
            <a:pPr lvl="1"/>
            <a:r>
              <a:rPr lang="en-US" sz="1200" dirty="0" smtClean="0"/>
              <a:t>“Expected-IDs” Test Cases</a:t>
            </a:r>
          </a:p>
          <a:p>
            <a:pPr lvl="1"/>
            <a:r>
              <a:rPr lang="en-US" sz="1200" dirty="0" smtClean="0"/>
              <a:t>Field limit test cases</a:t>
            </a:r>
          </a:p>
          <a:p>
            <a:pPr lvl="1"/>
            <a:r>
              <a:rPr lang="en-US" sz="1200" dirty="0" smtClean="0"/>
              <a:t>Out-of-bounds (ECMA-113) test cases</a:t>
            </a:r>
          </a:p>
          <a:p>
            <a:pPr lvl="1"/>
            <a:r>
              <a:rPr lang="en-US" sz="1200" dirty="0" smtClean="0"/>
              <a:t>Out-of-bounds (GS1) test cases</a:t>
            </a:r>
          </a:p>
          <a:p>
            <a:pPr lvl="1"/>
            <a:r>
              <a:rPr lang="en-US" sz="1200" dirty="0" smtClean="0"/>
              <a:t>Cyrillic character test cases</a:t>
            </a:r>
            <a:endParaRPr lang="en-US" sz="1200" dirty="0"/>
          </a:p>
        </p:txBody>
      </p:sp>
    </p:spTree>
    <p:extLst>
      <p:ext uri="{BB962C8B-B14F-4D97-AF65-F5344CB8AC3E}">
        <p14:creationId xmlns:p14="http://schemas.microsoft.com/office/powerpoint/2010/main" val="13270658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4" name="Straight Connector 143"/>
          <p:cNvCxnSpPr/>
          <p:nvPr/>
        </p:nvCxnSpPr>
        <p:spPr>
          <a:xfrm>
            <a:off x="5306658" y="1724188"/>
            <a:ext cx="0" cy="3999667"/>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43" name="Straight Connector 142"/>
          <p:cNvCxnSpPr/>
          <p:nvPr/>
        </p:nvCxnSpPr>
        <p:spPr>
          <a:xfrm>
            <a:off x="4157293" y="1689934"/>
            <a:ext cx="0" cy="4037130"/>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42" name="Straight Connector 141"/>
          <p:cNvCxnSpPr/>
          <p:nvPr/>
        </p:nvCxnSpPr>
        <p:spPr>
          <a:xfrm>
            <a:off x="2609603" y="1712447"/>
            <a:ext cx="0" cy="4044111"/>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a:off x="707579" y="1722457"/>
            <a:ext cx="0" cy="4037130"/>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67" name="Straight Connector 166"/>
          <p:cNvCxnSpPr/>
          <p:nvPr/>
        </p:nvCxnSpPr>
        <p:spPr>
          <a:xfrm flipH="1">
            <a:off x="2654415" y="1674398"/>
            <a:ext cx="1" cy="4064034"/>
          </a:xfrm>
          <a:prstGeom prst="line">
            <a:avLst/>
          </a:prstGeom>
          <a:ln w="12700" cmpd="sng">
            <a:solidFill>
              <a:srgbClr val="FF0000"/>
            </a:solidFill>
            <a:prstDash val="solid"/>
          </a:ln>
        </p:spPr>
        <p:style>
          <a:lnRef idx="2">
            <a:schemeClr val="accent1"/>
          </a:lnRef>
          <a:fillRef idx="0">
            <a:schemeClr val="accent1"/>
          </a:fillRef>
          <a:effectRef idx="1">
            <a:schemeClr val="accent1"/>
          </a:effectRef>
          <a:fontRef idx="minor">
            <a:schemeClr val="tx1"/>
          </a:fontRef>
        </p:style>
      </p:cxnSp>
      <p:sp>
        <p:nvSpPr>
          <p:cNvPr id="140" name="Rectangle 139"/>
          <p:cNvSpPr/>
          <p:nvPr/>
        </p:nvSpPr>
        <p:spPr>
          <a:xfrm>
            <a:off x="326654" y="2896139"/>
            <a:ext cx="8426655" cy="1463079"/>
          </a:xfrm>
          <a:prstGeom prst="rect">
            <a:avLst/>
          </a:prstGeom>
          <a:solidFill>
            <a:srgbClr val="3366FF">
              <a:alpha val="18000"/>
            </a:srgbClr>
          </a:solidFill>
          <a:ln>
            <a:solidFill>
              <a:srgbClr val="008000">
                <a:alpha val="33000"/>
              </a:srgb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141" name="Rectangle 140"/>
          <p:cNvSpPr/>
          <p:nvPr/>
        </p:nvSpPr>
        <p:spPr>
          <a:xfrm>
            <a:off x="311232" y="4700332"/>
            <a:ext cx="8442077" cy="1021791"/>
          </a:xfrm>
          <a:prstGeom prst="rect">
            <a:avLst/>
          </a:prstGeom>
          <a:solidFill>
            <a:srgbClr val="3366FF">
              <a:alpha val="18000"/>
            </a:srgbClr>
          </a:solidFill>
          <a:ln>
            <a:solidFill>
              <a:srgbClr val="008000">
                <a:alpha val="33000"/>
              </a:srgb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en-US" dirty="0"/>
          </a:p>
        </p:txBody>
      </p:sp>
      <p:sp>
        <p:nvSpPr>
          <p:cNvPr id="90" name="Rectangle 89"/>
          <p:cNvSpPr/>
          <p:nvPr/>
        </p:nvSpPr>
        <p:spPr>
          <a:xfrm>
            <a:off x="315331" y="1718244"/>
            <a:ext cx="8437979" cy="830481"/>
          </a:xfrm>
          <a:prstGeom prst="rect">
            <a:avLst/>
          </a:prstGeom>
          <a:solidFill>
            <a:srgbClr val="3366FF">
              <a:alpha val="18000"/>
            </a:srgbClr>
          </a:solidFill>
          <a:ln>
            <a:solidFill>
              <a:srgbClr val="008000">
                <a:alpha val="33000"/>
              </a:srgbClr>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kumimoji="0" lang="en-US" dirty="0"/>
          </a:p>
        </p:txBody>
      </p:sp>
      <p:cxnSp>
        <p:nvCxnSpPr>
          <p:cNvPr id="206" name="Straight Connector 205"/>
          <p:cNvCxnSpPr/>
          <p:nvPr/>
        </p:nvCxnSpPr>
        <p:spPr>
          <a:xfrm flipV="1">
            <a:off x="307133" y="5717695"/>
            <a:ext cx="8446176" cy="36273"/>
          </a:xfrm>
          <a:prstGeom prst="line">
            <a:avLst/>
          </a:prstGeom>
          <a:ln w="57150" cmpd="sng">
            <a:solidFill>
              <a:srgbClr val="000090"/>
            </a:solidFill>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4544183" y="1743644"/>
            <a:ext cx="0" cy="3974051"/>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4930140" y="1722457"/>
            <a:ext cx="0" cy="3999667"/>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5690027" y="1722457"/>
            <a:ext cx="0" cy="4031511"/>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flipH="1">
            <a:off x="7206339" y="1740896"/>
            <a:ext cx="4099" cy="3966286"/>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7590616" y="1709857"/>
            <a:ext cx="0" cy="4012267"/>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flipH="1">
            <a:off x="7986298" y="1730276"/>
            <a:ext cx="765" cy="402369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flipH="1">
            <a:off x="6071713" y="1638925"/>
            <a:ext cx="4710" cy="4083199"/>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50" name="TextBox 29"/>
          <p:cNvSpPr txBox="1">
            <a:spLocks noChangeArrowheads="1"/>
          </p:cNvSpPr>
          <p:nvPr/>
        </p:nvSpPr>
        <p:spPr bwMode="auto">
          <a:xfrm>
            <a:off x="8011241" y="3423802"/>
            <a:ext cx="1204323" cy="400110"/>
          </a:xfrm>
          <a:prstGeom prst="rect">
            <a:avLst/>
          </a:prstGeom>
          <a:noFill/>
          <a:ln w="9525">
            <a:noFill/>
            <a:miter lim="800000"/>
            <a:headEnd/>
            <a:tailEnd/>
          </a:ln>
        </p:spPr>
        <p:txBody>
          <a:bodyPr wrap="square">
            <a:spAutoFit/>
          </a:bodyPr>
          <a:lstStyle/>
          <a:p>
            <a:pPr algn="ctr"/>
            <a:r>
              <a:rPr lang="en-US" altLang="ja-JP" sz="1000" b="1" i="1" dirty="0" smtClean="0">
                <a:latin typeface="Calibri" pitchFamily="34" charset="0"/>
              </a:rPr>
              <a:t>CMC Approval</a:t>
            </a:r>
          </a:p>
          <a:p>
            <a:pPr algn="ctr"/>
            <a:r>
              <a:rPr lang="en-US" altLang="ja-JP" sz="1000" b="1" dirty="0" smtClean="0">
                <a:solidFill>
                  <a:schemeClr val="hlink"/>
                </a:solidFill>
                <a:latin typeface="Calibri" pitchFamily="34" charset="0"/>
              </a:rPr>
              <a:t>(Fall 2016)</a:t>
            </a:r>
            <a:endParaRPr lang="en-US" altLang="ja-JP" sz="1000" b="1" dirty="0">
              <a:solidFill>
                <a:schemeClr val="hlink"/>
              </a:solidFill>
              <a:latin typeface="Calibri" pitchFamily="34" charset="0"/>
            </a:endParaRPr>
          </a:p>
        </p:txBody>
      </p:sp>
      <p:cxnSp>
        <p:nvCxnSpPr>
          <p:cNvPr id="71" name="Straight Connector 70"/>
          <p:cNvCxnSpPr/>
          <p:nvPr/>
        </p:nvCxnSpPr>
        <p:spPr>
          <a:xfrm>
            <a:off x="2992715" y="1716838"/>
            <a:ext cx="0" cy="4037130"/>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a:off x="3388233" y="1730276"/>
            <a:ext cx="0" cy="402369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6453726" y="1724188"/>
            <a:ext cx="0" cy="3997936"/>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92" name="TextBox 91"/>
          <p:cNvSpPr txBox="1"/>
          <p:nvPr/>
        </p:nvSpPr>
        <p:spPr>
          <a:xfrm>
            <a:off x="987643" y="134467"/>
            <a:ext cx="7256914" cy="461665"/>
          </a:xfrm>
          <a:prstGeom prst="rect">
            <a:avLst/>
          </a:prstGeom>
          <a:noFill/>
          <a:ln>
            <a:noFill/>
          </a:ln>
        </p:spPr>
        <p:txBody>
          <a:bodyPr wrap="none" rtlCol="0">
            <a:spAutoFit/>
          </a:bodyPr>
          <a:lstStyle/>
          <a:p>
            <a:r>
              <a:rPr lang="en-US" sz="2400" b="1" dirty="0"/>
              <a:t>RFID Tag-</a:t>
            </a:r>
            <a:r>
              <a:rPr lang="en-US" sz="2400" b="1" dirty="0" smtClean="0"/>
              <a:t>Encoding: Interoperability Test Plan Schedule</a:t>
            </a:r>
            <a:endParaRPr lang="en-US" sz="2400" b="1" dirty="0"/>
          </a:p>
        </p:txBody>
      </p:sp>
      <p:cxnSp>
        <p:nvCxnSpPr>
          <p:cNvPr id="102" name="Straight Connector 101"/>
          <p:cNvCxnSpPr/>
          <p:nvPr/>
        </p:nvCxnSpPr>
        <p:spPr>
          <a:xfrm flipV="1">
            <a:off x="601133" y="694267"/>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3" name="Straight Connector 132"/>
          <p:cNvCxnSpPr/>
          <p:nvPr/>
        </p:nvCxnSpPr>
        <p:spPr>
          <a:xfrm>
            <a:off x="1489001" y="1728702"/>
            <a:ext cx="0" cy="4037130"/>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a:off x="1860609" y="1730276"/>
            <a:ext cx="0" cy="372857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a:off x="2252518" y="1709857"/>
            <a:ext cx="0" cy="4044111"/>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155" name="Rectangle 154"/>
          <p:cNvSpPr/>
          <p:nvPr/>
        </p:nvSpPr>
        <p:spPr>
          <a:xfrm>
            <a:off x="324808" y="1360654"/>
            <a:ext cx="773361"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February</a:t>
            </a:r>
          </a:p>
          <a:p>
            <a:pPr algn="ctr" fontAlgn="auto">
              <a:spcBef>
                <a:spcPts val="0"/>
              </a:spcBef>
              <a:spcAft>
                <a:spcPts val="0"/>
              </a:spcAft>
              <a:defRPr/>
            </a:pPr>
            <a:r>
              <a:rPr lang="en-US" sz="1200" b="1" dirty="0" smtClean="0"/>
              <a:t>2016</a:t>
            </a:r>
            <a:endParaRPr kumimoji="0" lang="en-US" sz="1200" b="1" dirty="0"/>
          </a:p>
        </p:txBody>
      </p:sp>
      <p:cxnSp>
        <p:nvCxnSpPr>
          <p:cNvPr id="157" name="Straight Connector 156"/>
          <p:cNvCxnSpPr/>
          <p:nvPr/>
        </p:nvCxnSpPr>
        <p:spPr>
          <a:xfrm flipH="1">
            <a:off x="1078781" y="1709777"/>
            <a:ext cx="8467" cy="4037130"/>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128" name="TextBox 29"/>
          <p:cNvSpPr txBox="1">
            <a:spLocks noChangeArrowheads="1"/>
          </p:cNvSpPr>
          <p:nvPr/>
        </p:nvSpPr>
        <p:spPr bwMode="auto">
          <a:xfrm>
            <a:off x="1685218" y="3548180"/>
            <a:ext cx="1367881"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Draft:  </a:t>
            </a:r>
            <a:r>
              <a:rPr lang="en-US" altLang="ja-JP" sz="1000" b="1" dirty="0" smtClean="0">
                <a:solidFill>
                  <a:srgbClr val="0000FF"/>
                </a:solidFill>
                <a:latin typeface="Calibri" pitchFamily="34" charset="0"/>
              </a:rPr>
              <a:t>01-Mar-2016</a:t>
            </a:r>
          </a:p>
          <a:p>
            <a:pPr algn="ctr"/>
            <a:r>
              <a:rPr lang="en-US" altLang="ja-JP" sz="1000" b="1" dirty="0">
                <a:latin typeface="Calibri" pitchFamily="34" charset="0"/>
              </a:rPr>
              <a:t> </a:t>
            </a:r>
            <a:r>
              <a:rPr lang="en-US" altLang="ja-JP" sz="1000" b="1" dirty="0" smtClean="0">
                <a:latin typeface="Calibri" pitchFamily="34" charset="0"/>
              </a:rPr>
              <a:t>Final:  </a:t>
            </a:r>
            <a:r>
              <a:rPr lang="en-US" altLang="ja-JP" sz="1000" b="1" dirty="0" smtClean="0">
                <a:solidFill>
                  <a:srgbClr val="0000FF"/>
                </a:solidFill>
                <a:latin typeface="Calibri" pitchFamily="34" charset="0"/>
              </a:rPr>
              <a:t>15-Jun-2016</a:t>
            </a:r>
            <a:endParaRPr lang="en-US" altLang="ja-JP" sz="1000" b="1" dirty="0">
              <a:solidFill>
                <a:srgbClr val="0000FF"/>
              </a:solidFill>
              <a:latin typeface="Calibri" pitchFamily="34" charset="0"/>
            </a:endParaRPr>
          </a:p>
        </p:txBody>
      </p:sp>
      <p:sp>
        <p:nvSpPr>
          <p:cNvPr id="84" name="TextBox 29"/>
          <p:cNvSpPr txBox="1">
            <a:spLocks noChangeArrowheads="1"/>
          </p:cNvSpPr>
          <p:nvPr/>
        </p:nvSpPr>
        <p:spPr bwMode="auto">
          <a:xfrm>
            <a:off x="1469212" y="5919912"/>
            <a:ext cx="3438132"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Published deliverable date to SOIS Chair and the CESG</a:t>
            </a:r>
            <a:endParaRPr lang="en-US" altLang="ja-JP" sz="1000" b="1" dirty="0">
              <a:solidFill>
                <a:schemeClr val="hlink"/>
              </a:solidFill>
              <a:latin typeface="Calibri" pitchFamily="34" charset="0"/>
            </a:endParaRPr>
          </a:p>
        </p:txBody>
      </p:sp>
      <p:sp>
        <p:nvSpPr>
          <p:cNvPr id="85" name="Diamond 84"/>
          <p:cNvSpPr>
            <a:spLocks noChangeArrowheads="1"/>
          </p:cNvSpPr>
          <p:nvPr/>
        </p:nvSpPr>
        <p:spPr bwMode="auto">
          <a:xfrm>
            <a:off x="1306173" y="6257528"/>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86" name="TextBox 29"/>
          <p:cNvSpPr txBox="1">
            <a:spLocks noChangeArrowheads="1"/>
          </p:cNvSpPr>
          <p:nvPr/>
        </p:nvSpPr>
        <p:spPr bwMode="auto">
          <a:xfrm>
            <a:off x="1479519" y="6217021"/>
            <a:ext cx="2426258"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Wireless WG internal working milestone</a:t>
            </a:r>
            <a:endParaRPr lang="en-US" altLang="ja-JP" sz="1000" b="1" dirty="0">
              <a:solidFill>
                <a:schemeClr val="hlink"/>
              </a:solidFill>
              <a:latin typeface="Calibri" pitchFamily="34" charset="0"/>
            </a:endParaRPr>
          </a:p>
        </p:txBody>
      </p:sp>
      <p:sp>
        <p:nvSpPr>
          <p:cNvPr id="87" name="Rectangle 86"/>
          <p:cNvSpPr/>
          <p:nvPr/>
        </p:nvSpPr>
        <p:spPr>
          <a:xfrm>
            <a:off x="4880848" y="5946526"/>
            <a:ext cx="813421" cy="188695"/>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88" name="Rectangle 87"/>
          <p:cNvSpPr/>
          <p:nvPr/>
        </p:nvSpPr>
        <p:spPr>
          <a:xfrm>
            <a:off x="5526049" y="6266064"/>
            <a:ext cx="159662" cy="188695"/>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94" name="TextBox 29"/>
          <p:cNvSpPr txBox="1">
            <a:spLocks noChangeArrowheads="1"/>
          </p:cNvSpPr>
          <p:nvPr/>
        </p:nvSpPr>
        <p:spPr bwMode="auto">
          <a:xfrm>
            <a:off x="5706228" y="5905264"/>
            <a:ext cx="1732643"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Wireless WG internal activity</a:t>
            </a:r>
            <a:endParaRPr lang="en-US" altLang="ja-JP" sz="1000" b="1" dirty="0">
              <a:solidFill>
                <a:schemeClr val="hlink"/>
              </a:solidFill>
              <a:latin typeface="Calibri" pitchFamily="34" charset="0"/>
            </a:endParaRPr>
          </a:p>
        </p:txBody>
      </p:sp>
      <p:sp>
        <p:nvSpPr>
          <p:cNvPr id="103" name="TextBox 29"/>
          <p:cNvSpPr txBox="1">
            <a:spLocks noChangeArrowheads="1"/>
          </p:cNvSpPr>
          <p:nvPr/>
        </p:nvSpPr>
        <p:spPr bwMode="auto">
          <a:xfrm>
            <a:off x="5708814" y="6232127"/>
            <a:ext cx="1732643" cy="246221"/>
          </a:xfrm>
          <a:prstGeom prst="rect">
            <a:avLst/>
          </a:prstGeom>
          <a:noFill/>
          <a:ln w="9525">
            <a:noFill/>
            <a:miter lim="800000"/>
            <a:headEnd/>
            <a:tailEnd/>
          </a:ln>
        </p:spPr>
        <p:txBody>
          <a:bodyPr wrap="square">
            <a:spAutoFit/>
          </a:bodyPr>
          <a:lstStyle/>
          <a:p>
            <a:r>
              <a:rPr lang="en-US" altLang="ja-JP" sz="1000" b="1" dirty="0" smtClean="0">
                <a:latin typeface="Calibri" pitchFamily="34" charset="0"/>
              </a:rPr>
              <a:t>CCSDS Biannual Meeting</a:t>
            </a:r>
            <a:endParaRPr lang="en-US" altLang="ja-JP" sz="1000" b="1" dirty="0">
              <a:solidFill>
                <a:schemeClr val="hlink"/>
              </a:solidFill>
              <a:latin typeface="Calibri" pitchFamily="34" charset="0"/>
            </a:endParaRPr>
          </a:p>
        </p:txBody>
      </p:sp>
      <p:sp>
        <p:nvSpPr>
          <p:cNvPr id="104" name="TextBox 29"/>
          <p:cNvSpPr txBox="1">
            <a:spLocks noChangeArrowheads="1"/>
          </p:cNvSpPr>
          <p:nvPr/>
        </p:nvSpPr>
        <p:spPr bwMode="auto">
          <a:xfrm>
            <a:off x="2096105" y="2517582"/>
            <a:ext cx="643229" cy="400110"/>
          </a:xfrm>
          <a:prstGeom prst="rect">
            <a:avLst/>
          </a:prstGeom>
          <a:noFill/>
          <a:ln w="9525">
            <a:noFill/>
            <a:miter lim="800000"/>
            <a:headEnd/>
            <a:tailEnd/>
          </a:ln>
        </p:spPr>
        <p:txBody>
          <a:bodyPr wrap="square">
            <a:spAutoFit/>
          </a:bodyPr>
          <a:lstStyle/>
          <a:p>
            <a:pPr algn="ctr"/>
            <a:r>
              <a:rPr lang="en-US" altLang="ja-JP" sz="1000" b="1" i="1" dirty="0" smtClean="0">
                <a:latin typeface="Calibri" pitchFamily="34" charset="0"/>
              </a:rPr>
              <a:t>Current Date </a:t>
            </a:r>
            <a:r>
              <a:rPr lang="en-US" altLang="ja-JP" sz="1000" b="1" i="1" dirty="0" smtClean="0">
                <a:latin typeface="Calibri" pitchFamily="34" charset="0"/>
                <a:sym typeface="Wingdings"/>
              </a:rPr>
              <a:t></a:t>
            </a:r>
            <a:endParaRPr lang="en-US" altLang="ja-JP" sz="1000" b="1" i="1" dirty="0">
              <a:solidFill>
                <a:schemeClr val="hlink"/>
              </a:solidFill>
              <a:latin typeface="Calibri" pitchFamily="34" charset="0"/>
            </a:endParaRPr>
          </a:p>
        </p:txBody>
      </p:sp>
      <p:cxnSp>
        <p:nvCxnSpPr>
          <p:cNvPr id="105" name="Straight Connector 104"/>
          <p:cNvCxnSpPr/>
          <p:nvPr/>
        </p:nvCxnSpPr>
        <p:spPr>
          <a:xfrm>
            <a:off x="311232" y="1689934"/>
            <a:ext cx="13576" cy="4064034"/>
          </a:xfrm>
          <a:prstGeom prst="line">
            <a:avLst/>
          </a:prstGeom>
          <a:ln w="12700" cmpd="sng">
            <a:solidFill>
              <a:srgbClr val="000090"/>
            </a:solidFill>
            <a:prstDash val="solid"/>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8753310" y="1700236"/>
            <a:ext cx="0" cy="4023619"/>
          </a:xfrm>
          <a:prstGeom prst="line">
            <a:avLst/>
          </a:prstGeom>
          <a:ln w="12700" cmpd="sng">
            <a:solidFill>
              <a:srgbClr val="000090"/>
            </a:solidFill>
            <a:prstDash val="solid"/>
          </a:ln>
        </p:spPr>
        <p:style>
          <a:lnRef idx="2">
            <a:schemeClr val="accent1"/>
          </a:lnRef>
          <a:fillRef idx="0">
            <a:schemeClr val="accent1"/>
          </a:fillRef>
          <a:effectRef idx="1">
            <a:schemeClr val="accent1"/>
          </a:effectRef>
          <a:fontRef idx="minor">
            <a:schemeClr val="tx1"/>
          </a:fontRef>
        </p:style>
      </p:cxnSp>
      <p:sp>
        <p:nvSpPr>
          <p:cNvPr id="107" name="Diamond 106"/>
          <p:cNvSpPr>
            <a:spLocks noChangeArrowheads="1"/>
          </p:cNvSpPr>
          <p:nvPr/>
        </p:nvSpPr>
        <p:spPr bwMode="auto">
          <a:xfrm>
            <a:off x="1303697" y="5963391"/>
            <a:ext cx="163039" cy="197231"/>
          </a:xfrm>
          <a:prstGeom prst="diamond">
            <a:avLst/>
          </a:prstGeom>
          <a:solidFill>
            <a:srgbClr val="FF0000"/>
          </a:solidFill>
          <a:ln w="38100">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08" name="Diamond 107"/>
          <p:cNvSpPr>
            <a:spLocks noChangeArrowheads="1"/>
          </p:cNvSpPr>
          <p:nvPr/>
        </p:nvSpPr>
        <p:spPr bwMode="auto">
          <a:xfrm>
            <a:off x="8486152" y="3196552"/>
            <a:ext cx="163039" cy="197231"/>
          </a:xfrm>
          <a:prstGeom prst="diamond">
            <a:avLst/>
          </a:prstGeom>
          <a:solidFill>
            <a:srgbClr val="FF0000"/>
          </a:solidFill>
          <a:ln w="38100">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10" name="Rectangle 109"/>
          <p:cNvSpPr/>
          <p:nvPr/>
        </p:nvSpPr>
        <p:spPr>
          <a:xfrm>
            <a:off x="1884297" y="4700331"/>
            <a:ext cx="3046423" cy="390613"/>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lang="en-US" sz="1000" b="1" dirty="0" smtClean="0">
                <a:solidFill>
                  <a:schemeClr val="tx1"/>
                </a:solidFill>
              </a:rPr>
              <a:t>RFID Tag Object-ID </a:t>
            </a:r>
          </a:p>
          <a:p>
            <a:pPr algn="ctr" fontAlgn="auto">
              <a:spcBef>
                <a:spcPts val="0"/>
              </a:spcBef>
              <a:spcAft>
                <a:spcPts val="0"/>
              </a:spcAft>
              <a:defRPr/>
            </a:pPr>
            <a:r>
              <a:rPr lang="en-US" sz="1000" b="1" dirty="0" smtClean="0">
                <a:solidFill>
                  <a:schemeClr val="tx1"/>
                </a:solidFill>
              </a:rPr>
              <a:t>space design</a:t>
            </a:r>
            <a:endParaRPr kumimoji="0" lang="en-US" sz="1000" b="1" dirty="0">
              <a:solidFill>
                <a:schemeClr val="tx1"/>
              </a:solidFill>
            </a:endParaRPr>
          </a:p>
        </p:txBody>
      </p:sp>
      <p:sp>
        <p:nvSpPr>
          <p:cNvPr id="111" name="Rectangle 110"/>
          <p:cNvSpPr/>
          <p:nvPr/>
        </p:nvSpPr>
        <p:spPr>
          <a:xfrm>
            <a:off x="6076423" y="4700332"/>
            <a:ext cx="1493748" cy="399189"/>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lang="en-US" sz="1000" b="1" dirty="0" smtClean="0">
                <a:solidFill>
                  <a:schemeClr val="tx1"/>
                </a:solidFill>
              </a:rPr>
              <a:t>SANA Registry </a:t>
            </a:r>
          </a:p>
          <a:p>
            <a:pPr algn="ctr" fontAlgn="auto">
              <a:spcBef>
                <a:spcPts val="0"/>
              </a:spcBef>
              <a:spcAft>
                <a:spcPts val="0"/>
              </a:spcAft>
              <a:defRPr/>
            </a:pPr>
            <a:r>
              <a:rPr lang="en-US" sz="1000" b="1" dirty="0" smtClean="0">
                <a:solidFill>
                  <a:schemeClr val="tx1"/>
                </a:solidFill>
              </a:rPr>
              <a:t>Updates</a:t>
            </a:r>
            <a:endParaRPr kumimoji="0" lang="en-US" sz="1000" b="1" dirty="0">
              <a:solidFill>
                <a:schemeClr val="tx1"/>
              </a:solidFill>
            </a:endParaRPr>
          </a:p>
        </p:txBody>
      </p:sp>
      <p:sp>
        <p:nvSpPr>
          <p:cNvPr id="93" name="TextBox 29"/>
          <p:cNvSpPr txBox="1">
            <a:spLocks noChangeArrowheads="1"/>
          </p:cNvSpPr>
          <p:nvPr/>
        </p:nvSpPr>
        <p:spPr bwMode="auto">
          <a:xfrm>
            <a:off x="1360093" y="1957373"/>
            <a:ext cx="1300763" cy="553998"/>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2016 Spring Meeting </a:t>
            </a:r>
          </a:p>
          <a:p>
            <a:pPr algn="ctr"/>
            <a:r>
              <a:rPr lang="en-US" altLang="ja-JP" sz="1000" b="1" dirty="0" smtClean="0">
                <a:latin typeface="Calibri" pitchFamily="34" charset="0"/>
              </a:rPr>
              <a:t>Cleveland, OH USA</a:t>
            </a:r>
          </a:p>
          <a:p>
            <a:pPr algn="ctr"/>
            <a:r>
              <a:rPr lang="en-US" altLang="ja-JP" sz="1000" b="1" dirty="0" smtClean="0">
                <a:solidFill>
                  <a:schemeClr val="hlink"/>
                </a:solidFill>
                <a:latin typeface="Calibri" pitchFamily="34" charset="0"/>
              </a:rPr>
              <a:t>04-08 Apr-2016</a:t>
            </a:r>
            <a:endParaRPr lang="en-US" altLang="ja-JP" sz="1000" b="1" dirty="0">
              <a:solidFill>
                <a:schemeClr val="hlink"/>
              </a:solidFill>
              <a:latin typeface="Calibri" pitchFamily="34" charset="0"/>
            </a:endParaRPr>
          </a:p>
        </p:txBody>
      </p:sp>
      <p:sp>
        <p:nvSpPr>
          <p:cNvPr id="97" name="Rectangle 96"/>
          <p:cNvSpPr/>
          <p:nvPr/>
        </p:nvSpPr>
        <p:spPr>
          <a:xfrm>
            <a:off x="1951760" y="1806033"/>
            <a:ext cx="127005" cy="188695"/>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98" name="Rectangle 97"/>
          <p:cNvSpPr/>
          <p:nvPr/>
        </p:nvSpPr>
        <p:spPr>
          <a:xfrm>
            <a:off x="4157293" y="3136306"/>
            <a:ext cx="1149365" cy="396798"/>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a:r>
              <a:rPr kumimoji="0" lang="en-US" sz="1000" b="1" dirty="0" smtClean="0">
                <a:solidFill>
                  <a:srgbClr val="000000"/>
                </a:solidFill>
              </a:rPr>
              <a:t>Test Set-up (h/w)</a:t>
            </a:r>
          </a:p>
          <a:p>
            <a:pPr algn="ctr"/>
            <a:r>
              <a:rPr kumimoji="0" lang="en-US" sz="1000" b="1" dirty="0" smtClean="0">
                <a:solidFill>
                  <a:srgbClr val="000000"/>
                </a:solidFill>
              </a:rPr>
              <a:t>Prototype (s/w)</a:t>
            </a:r>
            <a:endParaRPr kumimoji="0" lang="en-US" sz="1000" b="1" dirty="0">
              <a:solidFill>
                <a:srgbClr val="000000"/>
              </a:solidFill>
            </a:endParaRPr>
          </a:p>
        </p:txBody>
      </p:sp>
      <p:sp>
        <p:nvSpPr>
          <p:cNvPr id="114" name="Diamond 113"/>
          <p:cNvSpPr>
            <a:spLocks noChangeArrowheads="1"/>
          </p:cNvSpPr>
          <p:nvPr/>
        </p:nvSpPr>
        <p:spPr bwMode="auto">
          <a:xfrm>
            <a:off x="4072954" y="3230467"/>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15" name="Rectangle 114"/>
          <p:cNvSpPr/>
          <p:nvPr/>
        </p:nvSpPr>
        <p:spPr>
          <a:xfrm>
            <a:off x="1084579" y="3088990"/>
            <a:ext cx="2699628" cy="474592"/>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a:r>
              <a:rPr kumimoji="0" lang="en-US" sz="1000" b="1" dirty="0" smtClean="0">
                <a:solidFill>
                  <a:srgbClr val="000000"/>
                </a:solidFill>
              </a:rPr>
              <a:t>Test Plan Development;</a:t>
            </a:r>
          </a:p>
          <a:p>
            <a:pPr algn="ctr"/>
            <a:r>
              <a:rPr lang="en-US" sz="1000" b="1" dirty="0" smtClean="0">
                <a:solidFill>
                  <a:srgbClr val="000000"/>
                </a:solidFill>
              </a:rPr>
              <a:t>Yellow Book composition:</a:t>
            </a:r>
          </a:p>
          <a:p>
            <a:pPr algn="ctr"/>
            <a:r>
              <a:rPr kumimoji="0" lang="en-US" sz="1000" b="1" dirty="0" smtClean="0">
                <a:solidFill>
                  <a:srgbClr val="FF0000"/>
                </a:solidFill>
              </a:rPr>
              <a:t>Overview, Procedures, PICS</a:t>
            </a:r>
            <a:endParaRPr kumimoji="0" lang="en-US" sz="1000" b="1" dirty="0">
              <a:solidFill>
                <a:srgbClr val="FF0000"/>
              </a:solidFill>
            </a:endParaRPr>
          </a:p>
        </p:txBody>
      </p:sp>
      <p:sp>
        <p:nvSpPr>
          <p:cNvPr id="116" name="Diamond 115"/>
          <p:cNvSpPr>
            <a:spLocks noChangeArrowheads="1"/>
          </p:cNvSpPr>
          <p:nvPr/>
        </p:nvSpPr>
        <p:spPr bwMode="auto">
          <a:xfrm>
            <a:off x="3702687" y="3231499"/>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17" name="Diamond 116"/>
          <p:cNvSpPr>
            <a:spLocks noChangeArrowheads="1"/>
          </p:cNvSpPr>
          <p:nvPr/>
        </p:nvSpPr>
        <p:spPr bwMode="auto">
          <a:xfrm>
            <a:off x="1003580" y="3231499"/>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18" name="Rectangle 117"/>
          <p:cNvSpPr/>
          <p:nvPr/>
        </p:nvSpPr>
        <p:spPr>
          <a:xfrm>
            <a:off x="5309671" y="3136306"/>
            <a:ext cx="766752" cy="396798"/>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a:r>
              <a:rPr kumimoji="0" lang="en-US" sz="1000" b="1" dirty="0" smtClean="0">
                <a:solidFill>
                  <a:srgbClr val="000000"/>
                </a:solidFill>
              </a:rPr>
              <a:t>FSA/NASA </a:t>
            </a:r>
          </a:p>
          <a:p>
            <a:pPr algn="ctr"/>
            <a:r>
              <a:rPr kumimoji="0" lang="en-US" sz="1000" b="1" dirty="0" smtClean="0">
                <a:solidFill>
                  <a:srgbClr val="000000"/>
                </a:solidFill>
              </a:rPr>
              <a:t>Interop Testing</a:t>
            </a:r>
            <a:endParaRPr kumimoji="0" lang="en-US" sz="1000" b="1" dirty="0">
              <a:solidFill>
                <a:srgbClr val="000000"/>
              </a:solidFill>
            </a:endParaRPr>
          </a:p>
        </p:txBody>
      </p:sp>
      <p:sp>
        <p:nvSpPr>
          <p:cNvPr id="122" name="TextBox 29"/>
          <p:cNvSpPr txBox="1">
            <a:spLocks noChangeArrowheads="1"/>
          </p:cNvSpPr>
          <p:nvPr/>
        </p:nvSpPr>
        <p:spPr bwMode="auto">
          <a:xfrm>
            <a:off x="4224532" y="3540133"/>
            <a:ext cx="997413" cy="369332"/>
          </a:xfrm>
          <a:prstGeom prst="rect">
            <a:avLst/>
          </a:prstGeom>
          <a:noFill/>
          <a:ln w="9525">
            <a:noFill/>
            <a:miter lim="800000"/>
            <a:headEnd/>
            <a:tailEnd/>
          </a:ln>
        </p:spPr>
        <p:txBody>
          <a:bodyPr wrap="square">
            <a:spAutoFit/>
          </a:bodyPr>
          <a:lstStyle/>
          <a:p>
            <a:pPr algn="ctr"/>
            <a:r>
              <a:rPr lang="en-US" altLang="ja-JP" sz="900" b="1" dirty="0" smtClean="0">
                <a:solidFill>
                  <a:srgbClr val="0000FF"/>
                </a:solidFill>
                <a:latin typeface="Calibri" pitchFamily="34" charset="0"/>
              </a:rPr>
              <a:t>01-Jul-2016 </a:t>
            </a:r>
            <a:r>
              <a:rPr lang="en-US" altLang="ja-JP" sz="900" b="1" dirty="0" smtClean="0">
                <a:solidFill>
                  <a:srgbClr val="0000FF"/>
                </a:solidFill>
                <a:latin typeface="Calibri" pitchFamily="34" charset="0"/>
                <a:sym typeface="Wingdings"/>
              </a:rPr>
              <a:t> 15-Aug-2016</a:t>
            </a:r>
            <a:endParaRPr lang="en-US" altLang="ja-JP" sz="900" b="1" dirty="0">
              <a:solidFill>
                <a:srgbClr val="0000FF"/>
              </a:solidFill>
              <a:latin typeface="Calibri" pitchFamily="34" charset="0"/>
            </a:endParaRPr>
          </a:p>
        </p:txBody>
      </p:sp>
      <p:sp>
        <p:nvSpPr>
          <p:cNvPr id="124" name="TextBox 29"/>
          <p:cNvSpPr txBox="1">
            <a:spLocks noChangeArrowheads="1"/>
          </p:cNvSpPr>
          <p:nvPr/>
        </p:nvSpPr>
        <p:spPr bwMode="auto">
          <a:xfrm>
            <a:off x="2710912" y="5058738"/>
            <a:ext cx="1367881"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Draft:  </a:t>
            </a:r>
            <a:r>
              <a:rPr lang="en-US" altLang="ja-JP" sz="1000" b="1" dirty="0" smtClean="0">
                <a:solidFill>
                  <a:srgbClr val="0000FF"/>
                </a:solidFill>
                <a:latin typeface="Calibri" pitchFamily="34" charset="0"/>
              </a:rPr>
              <a:t>01-May-2016</a:t>
            </a:r>
          </a:p>
          <a:p>
            <a:pPr algn="ctr"/>
            <a:r>
              <a:rPr lang="en-US" altLang="ja-JP" sz="1000" b="1" dirty="0">
                <a:latin typeface="Calibri" pitchFamily="34" charset="0"/>
              </a:rPr>
              <a:t> </a:t>
            </a:r>
            <a:r>
              <a:rPr lang="en-US" altLang="ja-JP" sz="1000" b="1" dirty="0" smtClean="0">
                <a:latin typeface="Calibri" pitchFamily="34" charset="0"/>
              </a:rPr>
              <a:t>Final:  </a:t>
            </a:r>
            <a:r>
              <a:rPr lang="en-US" altLang="ja-JP" sz="1000" b="1" dirty="0" smtClean="0">
                <a:solidFill>
                  <a:srgbClr val="0000FF"/>
                </a:solidFill>
                <a:latin typeface="Calibri" pitchFamily="34" charset="0"/>
              </a:rPr>
              <a:t>01-Aug-2016</a:t>
            </a:r>
            <a:endParaRPr lang="en-US" altLang="ja-JP" sz="1000" b="1" dirty="0">
              <a:solidFill>
                <a:srgbClr val="0000FF"/>
              </a:solidFill>
              <a:latin typeface="Calibri" pitchFamily="34" charset="0"/>
            </a:endParaRPr>
          </a:p>
        </p:txBody>
      </p:sp>
      <p:sp>
        <p:nvSpPr>
          <p:cNvPr id="125" name="TextBox 29"/>
          <p:cNvSpPr txBox="1">
            <a:spLocks noChangeArrowheads="1"/>
          </p:cNvSpPr>
          <p:nvPr/>
        </p:nvSpPr>
        <p:spPr bwMode="auto">
          <a:xfrm>
            <a:off x="6130758" y="5090944"/>
            <a:ext cx="1367881" cy="400110"/>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Draft:  </a:t>
            </a:r>
            <a:r>
              <a:rPr lang="en-US" altLang="ja-JP" sz="1000" b="1" dirty="0" smtClean="0">
                <a:solidFill>
                  <a:srgbClr val="0000FF"/>
                </a:solidFill>
                <a:latin typeface="Calibri" pitchFamily="34" charset="0"/>
              </a:rPr>
              <a:t>15-Sep-2016</a:t>
            </a:r>
          </a:p>
          <a:p>
            <a:pPr algn="ctr"/>
            <a:r>
              <a:rPr lang="en-US" altLang="ja-JP" sz="1000" b="1" dirty="0">
                <a:latin typeface="Calibri" pitchFamily="34" charset="0"/>
              </a:rPr>
              <a:t> </a:t>
            </a:r>
            <a:r>
              <a:rPr lang="en-US" altLang="ja-JP" sz="1000" b="1" dirty="0" smtClean="0">
                <a:latin typeface="Calibri" pitchFamily="34" charset="0"/>
              </a:rPr>
              <a:t>Final:  </a:t>
            </a:r>
            <a:r>
              <a:rPr lang="en-US" altLang="ja-JP" sz="1000" b="1" dirty="0" smtClean="0">
                <a:solidFill>
                  <a:srgbClr val="0000FF"/>
                </a:solidFill>
                <a:latin typeface="Calibri" pitchFamily="34" charset="0"/>
              </a:rPr>
              <a:t>15-Nov-2016</a:t>
            </a:r>
            <a:endParaRPr lang="en-US" altLang="ja-JP" sz="1000" b="1" dirty="0">
              <a:solidFill>
                <a:srgbClr val="0000FF"/>
              </a:solidFill>
              <a:latin typeface="Calibri" pitchFamily="34" charset="0"/>
            </a:endParaRPr>
          </a:p>
        </p:txBody>
      </p:sp>
      <p:sp>
        <p:nvSpPr>
          <p:cNvPr id="126" name="Rectangle 125"/>
          <p:cNvSpPr/>
          <p:nvPr/>
        </p:nvSpPr>
        <p:spPr>
          <a:xfrm>
            <a:off x="327052" y="4858639"/>
            <a:ext cx="1960333" cy="871834"/>
          </a:xfrm>
          <a:prstGeom prst="rect">
            <a:avLst/>
          </a:prstGeom>
          <a:solidFill>
            <a:schemeClr val="bg1"/>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fontAlgn="auto">
              <a:spcBef>
                <a:spcPts val="0"/>
              </a:spcBef>
              <a:spcAft>
                <a:spcPts val="0"/>
              </a:spcAft>
              <a:defRPr/>
            </a:pPr>
            <a:r>
              <a:rPr kumimoji="0" lang="en-US" sz="1000" b="1" dirty="0" smtClean="0">
                <a:solidFill>
                  <a:schemeClr val="bg1">
                    <a:lumMod val="65000"/>
                  </a:schemeClr>
                </a:solidFill>
              </a:rPr>
              <a:t>Participating Agencies: FSA, NASA</a:t>
            </a:r>
          </a:p>
          <a:p>
            <a:pPr fontAlgn="auto">
              <a:spcBef>
                <a:spcPts val="0"/>
              </a:spcBef>
              <a:spcAft>
                <a:spcPts val="0"/>
              </a:spcAft>
              <a:defRPr/>
            </a:pPr>
            <a:r>
              <a:rPr lang="en-US" sz="1000" b="1" dirty="0" smtClean="0">
                <a:solidFill>
                  <a:schemeClr val="bg1">
                    <a:lumMod val="65000"/>
                  </a:schemeClr>
                </a:solidFill>
              </a:rPr>
              <a:t>Points of Contact (FSA, NASA): </a:t>
            </a:r>
          </a:p>
          <a:p>
            <a:pPr marL="171450" indent="-171450" fontAlgn="auto">
              <a:spcBef>
                <a:spcPts val="0"/>
              </a:spcBef>
              <a:spcAft>
                <a:spcPts val="0"/>
              </a:spcAft>
              <a:buFont typeface="Arial"/>
              <a:buChar char="•"/>
              <a:defRPr/>
            </a:pPr>
            <a:r>
              <a:rPr lang="en-US" sz="1000" b="1" dirty="0" smtClean="0">
                <a:solidFill>
                  <a:schemeClr val="bg1">
                    <a:lumMod val="65000"/>
                  </a:schemeClr>
                </a:solidFill>
              </a:rPr>
              <a:t>Yuriy Sheynin, FSA</a:t>
            </a:r>
          </a:p>
          <a:p>
            <a:pPr marL="171450" indent="-171450" fontAlgn="auto">
              <a:spcBef>
                <a:spcPts val="0"/>
              </a:spcBef>
              <a:spcAft>
                <a:spcPts val="0"/>
              </a:spcAft>
              <a:buFont typeface="Arial"/>
              <a:buChar char="•"/>
              <a:defRPr/>
            </a:pPr>
            <a:r>
              <a:rPr lang="en-US" sz="1000" b="1" dirty="0" smtClean="0">
                <a:solidFill>
                  <a:schemeClr val="bg1">
                    <a:lumMod val="65000"/>
                  </a:schemeClr>
                </a:solidFill>
              </a:rPr>
              <a:t>Vladimir Fetisov, FSA</a:t>
            </a:r>
          </a:p>
          <a:p>
            <a:pPr marL="171450" indent="-171450" fontAlgn="auto">
              <a:spcBef>
                <a:spcPts val="0"/>
              </a:spcBef>
              <a:spcAft>
                <a:spcPts val="0"/>
              </a:spcAft>
              <a:buFont typeface="Arial"/>
              <a:buChar char="•"/>
              <a:defRPr/>
            </a:pPr>
            <a:r>
              <a:rPr lang="en-US" sz="1000" b="1" dirty="0" smtClean="0">
                <a:solidFill>
                  <a:schemeClr val="bg1">
                    <a:lumMod val="65000"/>
                  </a:schemeClr>
                </a:solidFill>
              </a:rPr>
              <a:t>Ray Wagner, NASA</a:t>
            </a:r>
          </a:p>
        </p:txBody>
      </p:sp>
      <p:cxnSp>
        <p:nvCxnSpPr>
          <p:cNvPr id="68" name="Straight Connector 67"/>
          <p:cNvCxnSpPr/>
          <p:nvPr/>
        </p:nvCxnSpPr>
        <p:spPr>
          <a:xfrm>
            <a:off x="3784207" y="1716838"/>
            <a:ext cx="0" cy="4037130"/>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70" name="Rectangle 69"/>
          <p:cNvSpPr/>
          <p:nvPr/>
        </p:nvSpPr>
        <p:spPr>
          <a:xfrm>
            <a:off x="6078408" y="3136306"/>
            <a:ext cx="773063" cy="396798"/>
          </a:xfrm>
          <a:prstGeom prst="rect">
            <a:avLst/>
          </a:prstGeom>
          <a:solidFill>
            <a:srgbClr val="FFFF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a:r>
              <a:rPr kumimoji="0" lang="en-US" sz="1000" b="1" dirty="0" smtClean="0">
                <a:solidFill>
                  <a:srgbClr val="000000"/>
                </a:solidFill>
              </a:rPr>
              <a:t>Test</a:t>
            </a:r>
            <a:endParaRPr lang="en-US" sz="1000" b="1" dirty="0">
              <a:solidFill>
                <a:srgbClr val="000000"/>
              </a:solidFill>
            </a:endParaRPr>
          </a:p>
          <a:p>
            <a:pPr algn="ctr"/>
            <a:r>
              <a:rPr kumimoji="0" lang="en-US" sz="1000" b="1" dirty="0" smtClean="0">
                <a:solidFill>
                  <a:srgbClr val="000000"/>
                </a:solidFill>
              </a:rPr>
              <a:t>Report</a:t>
            </a:r>
            <a:endParaRPr kumimoji="0" lang="en-US" sz="1000" b="1" dirty="0">
              <a:solidFill>
                <a:srgbClr val="000000"/>
              </a:solidFill>
            </a:endParaRPr>
          </a:p>
        </p:txBody>
      </p:sp>
      <p:sp>
        <p:nvSpPr>
          <p:cNvPr id="80" name="Diamond 79"/>
          <p:cNvSpPr>
            <a:spLocks noChangeArrowheads="1"/>
          </p:cNvSpPr>
          <p:nvPr/>
        </p:nvSpPr>
        <p:spPr bwMode="auto">
          <a:xfrm>
            <a:off x="6769951" y="3231499"/>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82" name="TextBox 29"/>
          <p:cNvSpPr txBox="1">
            <a:spLocks noChangeArrowheads="1"/>
          </p:cNvSpPr>
          <p:nvPr/>
        </p:nvSpPr>
        <p:spPr bwMode="auto">
          <a:xfrm>
            <a:off x="5178992" y="3533698"/>
            <a:ext cx="1001660" cy="369332"/>
          </a:xfrm>
          <a:prstGeom prst="rect">
            <a:avLst/>
          </a:prstGeom>
          <a:noFill/>
          <a:ln w="9525">
            <a:noFill/>
            <a:miter lim="800000"/>
            <a:headEnd/>
            <a:tailEnd/>
          </a:ln>
        </p:spPr>
        <p:txBody>
          <a:bodyPr wrap="square">
            <a:spAutoFit/>
          </a:bodyPr>
          <a:lstStyle/>
          <a:p>
            <a:pPr algn="ctr"/>
            <a:r>
              <a:rPr lang="en-US" altLang="ja-JP" sz="900" b="1" dirty="0" smtClean="0">
                <a:solidFill>
                  <a:srgbClr val="0000FF"/>
                </a:solidFill>
                <a:latin typeface="Calibri" pitchFamily="34" charset="0"/>
              </a:rPr>
              <a:t>16-Aug-2016 </a:t>
            </a:r>
            <a:r>
              <a:rPr lang="en-US" altLang="ja-JP" sz="900" b="1" dirty="0" smtClean="0">
                <a:solidFill>
                  <a:srgbClr val="0000FF"/>
                </a:solidFill>
                <a:latin typeface="Calibri" pitchFamily="34" charset="0"/>
                <a:sym typeface="Wingdings"/>
              </a:rPr>
              <a:t> 15-Sep-2016</a:t>
            </a:r>
            <a:endParaRPr lang="en-US" altLang="ja-JP" sz="900" b="1" dirty="0">
              <a:solidFill>
                <a:srgbClr val="0000FF"/>
              </a:solidFill>
              <a:latin typeface="Calibri" pitchFamily="34" charset="0"/>
            </a:endParaRPr>
          </a:p>
        </p:txBody>
      </p:sp>
      <p:sp>
        <p:nvSpPr>
          <p:cNvPr id="95" name="TextBox 29"/>
          <p:cNvSpPr txBox="1">
            <a:spLocks noChangeArrowheads="1"/>
          </p:cNvSpPr>
          <p:nvPr/>
        </p:nvSpPr>
        <p:spPr bwMode="auto">
          <a:xfrm>
            <a:off x="6011169" y="3525191"/>
            <a:ext cx="1001660" cy="369332"/>
          </a:xfrm>
          <a:prstGeom prst="rect">
            <a:avLst/>
          </a:prstGeom>
          <a:noFill/>
          <a:ln w="9525">
            <a:noFill/>
            <a:miter lim="800000"/>
            <a:headEnd/>
            <a:tailEnd/>
          </a:ln>
        </p:spPr>
        <p:txBody>
          <a:bodyPr wrap="square">
            <a:spAutoFit/>
          </a:bodyPr>
          <a:lstStyle/>
          <a:p>
            <a:pPr algn="ctr"/>
            <a:r>
              <a:rPr lang="en-US" altLang="ja-JP" sz="900" b="1" dirty="0" smtClean="0">
                <a:solidFill>
                  <a:srgbClr val="0000FF"/>
                </a:solidFill>
                <a:latin typeface="Calibri" pitchFamily="34" charset="0"/>
              </a:rPr>
              <a:t>16-Sep-2016 </a:t>
            </a:r>
            <a:r>
              <a:rPr lang="en-US" altLang="ja-JP" sz="900" b="1" dirty="0" smtClean="0">
                <a:solidFill>
                  <a:srgbClr val="0000FF"/>
                </a:solidFill>
                <a:latin typeface="Calibri" pitchFamily="34" charset="0"/>
                <a:sym typeface="Wingdings"/>
              </a:rPr>
              <a:t> 15-Oct-2016</a:t>
            </a:r>
            <a:endParaRPr lang="en-US" altLang="ja-JP" sz="900" b="1" dirty="0">
              <a:solidFill>
                <a:srgbClr val="0000FF"/>
              </a:solidFill>
              <a:latin typeface="Calibri" pitchFamily="34" charset="0"/>
            </a:endParaRPr>
          </a:p>
        </p:txBody>
      </p:sp>
      <p:sp>
        <p:nvSpPr>
          <p:cNvPr id="96" name="Diamond 95"/>
          <p:cNvSpPr>
            <a:spLocks noChangeArrowheads="1"/>
          </p:cNvSpPr>
          <p:nvPr/>
        </p:nvSpPr>
        <p:spPr bwMode="auto">
          <a:xfrm>
            <a:off x="277976" y="3233907"/>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99" name="TextBox 29"/>
          <p:cNvSpPr txBox="1">
            <a:spLocks noChangeArrowheads="1"/>
          </p:cNvSpPr>
          <p:nvPr/>
        </p:nvSpPr>
        <p:spPr bwMode="auto">
          <a:xfrm>
            <a:off x="64344" y="2958057"/>
            <a:ext cx="643229" cy="246221"/>
          </a:xfrm>
          <a:prstGeom prst="rect">
            <a:avLst/>
          </a:prstGeom>
          <a:noFill/>
          <a:ln w="9525">
            <a:noFill/>
            <a:miter lim="800000"/>
            <a:headEnd/>
            <a:tailEnd/>
          </a:ln>
        </p:spPr>
        <p:txBody>
          <a:bodyPr wrap="square">
            <a:spAutoFit/>
          </a:bodyPr>
          <a:lstStyle/>
          <a:p>
            <a:pPr algn="ctr"/>
            <a:r>
              <a:rPr lang="en-US" altLang="ja-JP" sz="1000" b="1" i="1" dirty="0" smtClean="0">
                <a:latin typeface="Calibri" pitchFamily="34" charset="0"/>
              </a:rPr>
              <a:t>Kick-off</a:t>
            </a:r>
          </a:p>
        </p:txBody>
      </p:sp>
      <p:sp>
        <p:nvSpPr>
          <p:cNvPr id="83" name="Rectangle 82"/>
          <p:cNvSpPr/>
          <p:nvPr/>
        </p:nvSpPr>
        <p:spPr>
          <a:xfrm>
            <a:off x="1087248" y="1360655"/>
            <a:ext cx="773361" cy="351792"/>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March</a:t>
            </a:r>
          </a:p>
          <a:p>
            <a:pPr algn="ctr" fontAlgn="auto">
              <a:spcBef>
                <a:spcPts val="0"/>
              </a:spcBef>
              <a:spcAft>
                <a:spcPts val="0"/>
              </a:spcAft>
              <a:defRPr/>
            </a:pPr>
            <a:r>
              <a:rPr lang="en-US" sz="1200" b="1" dirty="0" smtClean="0"/>
              <a:t>2016</a:t>
            </a:r>
            <a:endParaRPr kumimoji="0" lang="en-US" sz="1200" b="1" dirty="0"/>
          </a:p>
        </p:txBody>
      </p:sp>
      <p:sp>
        <p:nvSpPr>
          <p:cNvPr id="89" name="Rectangle 88"/>
          <p:cNvSpPr/>
          <p:nvPr/>
        </p:nvSpPr>
        <p:spPr>
          <a:xfrm>
            <a:off x="1855238" y="1357984"/>
            <a:ext cx="773361"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April</a:t>
            </a:r>
          </a:p>
          <a:p>
            <a:pPr algn="ctr" fontAlgn="auto">
              <a:spcBef>
                <a:spcPts val="0"/>
              </a:spcBef>
              <a:spcAft>
                <a:spcPts val="0"/>
              </a:spcAft>
              <a:defRPr/>
            </a:pPr>
            <a:r>
              <a:rPr lang="en-US" sz="1200" b="1" dirty="0" smtClean="0"/>
              <a:t>2016</a:t>
            </a:r>
            <a:endParaRPr kumimoji="0" lang="en-US" sz="1200" b="1" dirty="0"/>
          </a:p>
        </p:txBody>
      </p:sp>
      <p:sp>
        <p:nvSpPr>
          <p:cNvPr id="100" name="Rectangle 99"/>
          <p:cNvSpPr/>
          <p:nvPr/>
        </p:nvSpPr>
        <p:spPr>
          <a:xfrm>
            <a:off x="2617678" y="1357985"/>
            <a:ext cx="773361" cy="351792"/>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May</a:t>
            </a:r>
          </a:p>
          <a:p>
            <a:pPr algn="ctr" fontAlgn="auto">
              <a:spcBef>
                <a:spcPts val="0"/>
              </a:spcBef>
              <a:spcAft>
                <a:spcPts val="0"/>
              </a:spcAft>
              <a:defRPr/>
            </a:pPr>
            <a:r>
              <a:rPr lang="en-US" sz="1200" b="1" dirty="0" smtClean="0"/>
              <a:t>2016</a:t>
            </a:r>
            <a:endParaRPr kumimoji="0" lang="en-US" sz="1200" b="1" dirty="0"/>
          </a:p>
        </p:txBody>
      </p:sp>
      <p:sp>
        <p:nvSpPr>
          <p:cNvPr id="101" name="Rectangle 100"/>
          <p:cNvSpPr/>
          <p:nvPr/>
        </p:nvSpPr>
        <p:spPr>
          <a:xfrm>
            <a:off x="3394853" y="1357984"/>
            <a:ext cx="773361"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June</a:t>
            </a:r>
          </a:p>
          <a:p>
            <a:pPr algn="ctr" fontAlgn="auto">
              <a:spcBef>
                <a:spcPts val="0"/>
              </a:spcBef>
              <a:spcAft>
                <a:spcPts val="0"/>
              </a:spcAft>
              <a:defRPr/>
            </a:pPr>
            <a:r>
              <a:rPr lang="en-US" sz="1200" b="1" dirty="0" smtClean="0"/>
              <a:t>2016</a:t>
            </a:r>
            <a:endParaRPr kumimoji="0" lang="en-US" sz="1200" b="1" dirty="0"/>
          </a:p>
        </p:txBody>
      </p:sp>
      <p:sp>
        <p:nvSpPr>
          <p:cNvPr id="109" name="Rectangle 108"/>
          <p:cNvSpPr/>
          <p:nvPr/>
        </p:nvSpPr>
        <p:spPr>
          <a:xfrm>
            <a:off x="4157293" y="1357985"/>
            <a:ext cx="773361" cy="351792"/>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July</a:t>
            </a:r>
          </a:p>
          <a:p>
            <a:pPr algn="ctr" fontAlgn="auto">
              <a:spcBef>
                <a:spcPts val="0"/>
              </a:spcBef>
              <a:spcAft>
                <a:spcPts val="0"/>
              </a:spcAft>
              <a:defRPr/>
            </a:pPr>
            <a:r>
              <a:rPr lang="en-US" sz="1200" b="1" dirty="0" smtClean="0"/>
              <a:t>2016</a:t>
            </a:r>
            <a:endParaRPr kumimoji="0" lang="en-US" sz="1200" b="1" dirty="0"/>
          </a:p>
        </p:txBody>
      </p:sp>
      <p:sp>
        <p:nvSpPr>
          <p:cNvPr id="112" name="Rectangle 111"/>
          <p:cNvSpPr/>
          <p:nvPr/>
        </p:nvSpPr>
        <p:spPr>
          <a:xfrm>
            <a:off x="4925283" y="1355314"/>
            <a:ext cx="773361"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August</a:t>
            </a:r>
          </a:p>
          <a:p>
            <a:pPr algn="ctr" fontAlgn="auto">
              <a:spcBef>
                <a:spcPts val="0"/>
              </a:spcBef>
              <a:spcAft>
                <a:spcPts val="0"/>
              </a:spcAft>
              <a:defRPr/>
            </a:pPr>
            <a:r>
              <a:rPr lang="en-US" sz="1200" b="1" dirty="0" smtClean="0"/>
              <a:t>2016</a:t>
            </a:r>
            <a:endParaRPr kumimoji="0" lang="en-US" sz="1200" b="1" dirty="0"/>
          </a:p>
        </p:txBody>
      </p:sp>
      <p:sp>
        <p:nvSpPr>
          <p:cNvPr id="121" name="Rectangle 120"/>
          <p:cNvSpPr/>
          <p:nvPr/>
        </p:nvSpPr>
        <p:spPr>
          <a:xfrm>
            <a:off x="5687723" y="1355315"/>
            <a:ext cx="773361" cy="351792"/>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September</a:t>
            </a:r>
          </a:p>
          <a:p>
            <a:pPr algn="ctr" fontAlgn="auto">
              <a:spcBef>
                <a:spcPts val="0"/>
              </a:spcBef>
              <a:spcAft>
                <a:spcPts val="0"/>
              </a:spcAft>
              <a:defRPr/>
            </a:pPr>
            <a:r>
              <a:rPr lang="en-US" sz="1200" b="1" dirty="0" smtClean="0"/>
              <a:t>2016</a:t>
            </a:r>
            <a:endParaRPr kumimoji="0" lang="en-US" sz="1200" b="1" dirty="0"/>
          </a:p>
        </p:txBody>
      </p:sp>
      <p:sp>
        <p:nvSpPr>
          <p:cNvPr id="131" name="Rectangle 130"/>
          <p:cNvSpPr/>
          <p:nvPr/>
        </p:nvSpPr>
        <p:spPr>
          <a:xfrm>
            <a:off x="6453832" y="1355314"/>
            <a:ext cx="773361"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October</a:t>
            </a:r>
          </a:p>
          <a:p>
            <a:pPr algn="ctr" fontAlgn="auto">
              <a:spcBef>
                <a:spcPts val="0"/>
              </a:spcBef>
              <a:spcAft>
                <a:spcPts val="0"/>
              </a:spcAft>
              <a:defRPr/>
            </a:pPr>
            <a:r>
              <a:rPr lang="en-US" sz="1200" b="1" dirty="0" smtClean="0"/>
              <a:t>2016</a:t>
            </a:r>
            <a:endParaRPr kumimoji="0" lang="en-US" sz="1200" b="1" dirty="0"/>
          </a:p>
        </p:txBody>
      </p:sp>
      <p:sp>
        <p:nvSpPr>
          <p:cNvPr id="135" name="Rectangle 134"/>
          <p:cNvSpPr/>
          <p:nvPr/>
        </p:nvSpPr>
        <p:spPr>
          <a:xfrm>
            <a:off x="7216272" y="1355315"/>
            <a:ext cx="773361" cy="351792"/>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November</a:t>
            </a:r>
          </a:p>
          <a:p>
            <a:pPr algn="ctr" fontAlgn="auto">
              <a:spcBef>
                <a:spcPts val="0"/>
              </a:spcBef>
              <a:spcAft>
                <a:spcPts val="0"/>
              </a:spcAft>
              <a:defRPr/>
            </a:pPr>
            <a:r>
              <a:rPr lang="en-US" sz="1200" b="1" dirty="0" smtClean="0"/>
              <a:t>2016</a:t>
            </a:r>
            <a:endParaRPr kumimoji="0" lang="en-US" sz="1200" b="1" dirty="0"/>
          </a:p>
        </p:txBody>
      </p:sp>
      <p:sp>
        <p:nvSpPr>
          <p:cNvPr id="136" name="Rectangle 135"/>
          <p:cNvSpPr/>
          <p:nvPr/>
        </p:nvSpPr>
        <p:spPr>
          <a:xfrm>
            <a:off x="7984262" y="1352644"/>
            <a:ext cx="773361" cy="349123"/>
          </a:xfrm>
          <a:prstGeom prst="rect">
            <a:avLst/>
          </a:prstGeom>
          <a:solidFill>
            <a:srgbClr val="CC33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r>
              <a:rPr kumimoji="0" lang="en-US" sz="1200" b="1" dirty="0" smtClean="0"/>
              <a:t>December</a:t>
            </a:r>
          </a:p>
          <a:p>
            <a:pPr algn="ctr" fontAlgn="auto">
              <a:spcBef>
                <a:spcPts val="0"/>
              </a:spcBef>
              <a:spcAft>
                <a:spcPts val="0"/>
              </a:spcAft>
              <a:defRPr/>
            </a:pPr>
            <a:r>
              <a:rPr lang="en-US" sz="1200" b="1" dirty="0" smtClean="0"/>
              <a:t>2016</a:t>
            </a:r>
            <a:endParaRPr kumimoji="0" lang="en-US" sz="1200" b="1" dirty="0"/>
          </a:p>
        </p:txBody>
      </p:sp>
      <p:cxnSp>
        <p:nvCxnSpPr>
          <p:cNvPr id="145" name="Straight Connector 144"/>
          <p:cNvCxnSpPr/>
          <p:nvPr/>
        </p:nvCxnSpPr>
        <p:spPr>
          <a:xfrm>
            <a:off x="6828956" y="1727618"/>
            <a:ext cx="0" cy="3997936"/>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flipH="1">
            <a:off x="8355346" y="1714740"/>
            <a:ext cx="765" cy="4023692"/>
          </a:xfrm>
          <a:prstGeom prst="line">
            <a:avLst/>
          </a:prstGeom>
          <a:ln w="3175" cmpd="sng">
            <a:solidFill>
              <a:schemeClr val="accent5"/>
            </a:solidFill>
            <a:prstDash val="dot"/>
          </a:ln>
        </p:spPr>
        <p:style>
          <a:lnRef idx="2">
            <a:schemeClr val="accent1"/>
          </a:lnRef>
          <a:fillRef idx="0">
            <a:schemeClr val="accent1"/>
          </a:fillRef>
          <a:effectRef idx="1">
            <a:schemeClr val="accent1"/>
          </a:effectRef>
          <a:fontRef idx="minor">
            <a:schemeClr val="tx1"/>
          </a:fontRef>
        </p:style>
      </p:cxnSp>
      <p:sp>
        <p:nvSpPr>
          <p:cNvPr id="147" name="TextBox 29"/>
          <p:cNvSpPr txBox="1">
            <a:spLocks noChangeArrowheads="1"/>
          </p:cNvSpPr>
          <p:nvPr/>
        </p:nvSpPr>
        <p:spPr bwMode="auto">
          <a:xfrm>
            <a:off x="6289853" y="1943664"/>
            <a:ext cx="1300763" cy="553998"/>
          </a:xfrm>
          <a:prstGeom prst="rect">
            <a:avLst/>
          </a:prstGeom>
          <a:noFill/>
          <a:ln w="9525">
            <a:noFill/>
            <a:miter lim="800000"/>
            <a:headEnd/>
            <a:tailEnd/>
          </a:ln>
        </p:spPr>
        <p:txBody>
          <a:bodyPr wrap="square">
            <a:spAutoFit/>
          </a:bodyPr>
          <a:lstStyle/>
          <a:p>
            <a:pPr algn="ctr"/>
            <a:r>
              <a:rPr lang="en-US" altLang="ja-JP" sz="1000" b="1" dirty="0" smtClean="0">
                <a:latin typeface="Calibri" pitchFamily="34" charset="0"/>
              </a:rPr>
              <a:t>2016 Fall Meeting </a:t>
            </a:r>
          </a:p>
          <a:p>
            <a:pPr algn="ctr"/>
            <a:r>
              <a:rPr lang="en-US" altLang="ja-JP" sz="1000" b="1" dirty="0" smtClean="0">
                <a:latin typeface="Calibri" pitchFamily="34" charset="0"/>
              </a:rPr>
              <a:t>Rome, Italy (ASI)</a:t>
            </a:r>
          </a:p>
          <a:p>
            <a:pPr algn="ctr"/>
            <a:r>
              <a:rPr lang="en-US" altLang="ja-JP" sz="1000" b="1" dirty="0" smtClean="0">
                <a:solidFill>
                  <a:schemeClr val="hlink"/>
                </a:solidFill>
                <a:latin typeface="Calibri" pitchFamily="34" charset="0"/>
              </a:rPr>
              <a:t>17-21 Oct-2016</a:t>
            </a:r>
            <a:endParaRPr lang="en-US" altLang="ja-JP" sz="1000" b="1" dirty="0">
              <a:solidFill>
                <a:schemeClr val="hlink"/>
              </a:solidFill>
              <a:latin typeface="Calibri" pitchFamily="34" charset="0"/>
            </a:endParaRPr>
          </a:p>
        </p:txBody>
      </p:sp>
      <p:sp>
        <p:nvSpPr>
          <p:cNvPr id="148" name="Rectangle 147"/>
          <p:cNvSpPr/>
          <p:nvPr/>
        </p:nvSpPr>
        <p:spPr>
          <a:xfrm>
            <a:off x="6881520" y="1792324"/>
            <a:ext cx="127005" cy="188695"/>
          </a:xfrm>
          <a:prstGeom prst="rect">
            <a:avLst/>
          </a:prstGeom>
          <a:solidFill>
            <a:srgbClr val="008000"/>
          </a:solidFill>
          <a:ln w="19050" cmpd="sng">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wrap="none" lIns="91435" tIns="45717" rIns="91435" bIns="45717" anchor="ctr"/>
          <a:lstStyle/>
          <a:p>
            <a:pPr algn="ctr" fontAlgn="auto">
              <a:spcBef>
                <a:spcPts val="0"/>
              </a:spcBef>
              <a:spcAft>
                <a:spcPts val="0"/>
              </a:spcAft>
              <a:defRPr/>
            </a:pPr>
            <a:endParaRPr kumimoji="0" lang="en-US" sz="700" b="1" dirty="0">
              <a:solidFill>
                <a:schemeClr val="tx1"/>
              </a:solidFill>
            </a:endParaRPr>
          </a:p>
        </p:txBody>
      </p:sp>
      <p:sp>
        <p:nvSpPr>
          <p:cNvPr id="113" name="Diamond 112"/>
          <p:cNvSpPr>
            <a:spLocks noChangeArrowheads="1"/>
          </p:cNvSpPr>
          <p:nvPr/>
        </p:nvSpPr>
        <p:spPr bwMode="auto">
          <a:xfrm>
            <a:off x="5224257" y="3228402"/>
            <a:ext cx="163039" cy="197231"/>
          </a:xfrm>
          <a:prstGeom prst="diamond">
            <a:avLst/>
          </a:prstGeom>
          <a:solidFill>
            <a:srgbClr val="FF0000"/>
          </a:solidFill>
          <a:ln w="9525">
            <a:solidFill>
              <a:schemeClr val="tx1"/>
            </a:solidFill>
            <a:miter lim="800000"/>
            <a:headEnd/>
            <a:tailEnd/>
          </a:ln>
          <a:effectLst>
            <a:outerShdw blurRad="63500" dist="23000" dir="5400000" rotWithShape="0">
              <a:srgbClr val="000000">
                <a:alpha val="34999"/>
              </a:srgbClr>
            </a:outerShdw>
          </a:effectLst>
        </p:spPr>
        <p:txBody>
          <a:bodyPr anchor="ctr"/>
          <a:lstStyle/>
          <a:p>
            <a:pPr algn="ctr" fontAlgn="auto">
              <a:spcBef>
                <a:spcPts val="0"/>
              </a:spcBef>
              <a:spcAft>
                <a:spcPts val="0"/>
              </a:spcAft>
              <a:defRPr/>
            </a:pPr>
            <a:r>
              <a:rPr kumimoji="0" lang="en-US" altLang="ja-JP" dirty="0" smtClean="0">
                <a:solidFill>
                  <a:srgbClr val="FFFFFF"/>
                </a:solidFill>
                <a:latin typeface="Calibri" pitchFamily="34" charset="0"/>
                <a:ea typeface="ＭＳ Ｐゴシック" pitchFamily="33" charset="-128"/>
                <a:cs typeface="ＭＳ Ｐゴシック" pitchFamily="33" charset="-128"/>
              </a:rPr>
              <a:t> </a:t>
            </a:r>
            <a:endParaRPr kumimoji="0" lang="en-US" altLang="ja-JP" dirty="0">
              <a:solidFill>
                <a:srgbClr val="FFFFFF"/>
              </a:solidFill>
              <a:latin typeface="Calibri" pitchFamily="34" charset="0"/>
              <a:ea typeface="ＭＳ Ｐゴシック" pitchFamily="33" charset="-128"/>
              <a:cs typeface="ＭＳ Ｐゴシック" pitchFamily="33" charset="-128"/>
            </a:endParaRPr>
          </a:p>
        </p:txBody>
      </p:sp>
      <p:sp>
        <p:nvSpPr>
          <p:cNvPr id="149" name="TextBox 148"/>
          <p:cNvSpPr txBox="1"/>
          <p:nvPr/>
        </p:nvSpPr>
        <p:spPr>
          <a:xfrm>
            <a:off x="1654069" y="857112"/>
            <a:ext cx="5775702" cy="369332"/>
          </a:xfrm>
          <a:prstGeom prst="rect">
            <a:avLst/>
          </a:prstGeom>
          <a:solidFill>
            <a:srgbClr val="FF0000"/>
          </a:solidFill>
        </p:spPr>
        <p:txBody>
          <a:bodyPr wrap="none" rtlCol="0">
            <a:spAutoFit/>
          </a:bodyPr>
          <a:lstStyle/>
          <a:p>
            <a:r>
              <a:rPr lang="en-US" b="1" dirty="0">
                <a:solidFill>
                  <a:srgbClr val="FFFFFF"/>
                </a:solidFill>
              </a:rPr>
              <a:t>RFID Tag-Encoding Red Book (CCSDS 881.1-R-1) </a:t>
            </a:r>
            <a:r>
              <a:rPr lang="en-US" b="1" dirty="0" smtClean="0">
                <a:solidFill>
                  <a:srgbClr val="FFFFFF"/>
                </a:solidFill>
              </a:rPr>
              <a:t>activities</a:t>
            </a:r>
            <a:endParaRPr lang="en-US" b="1" dirty="0">
              <a:solidFill>
                <a:srgbClr val="FFFFFF"/>
              </a:solidFill>
            </a:endParaRPr>
          </a:p>
        </p:txBody>
      </p:sp>
    </p:spTree>
    <p:extLst>
      <p:ext uri="{BB962C8B-B14F-4D97-AF65-F5344CB8AC3E}">
        <p14:creationId xmlns:p14="http://schemas.microsoft.com/office/powerpoint/2010/main" val="170331822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708" name="Rectangle 27"/>
          <p:cNvSpPr>
            <a:spLocks noChangeArrowheads="1"/>
          </p:cNvSpPr>
          <p:nvPr/>
        </p:nvSpPr>
        <p:spPr bwMode="auto">
          <a:xfrm>
            <a:off x="601133" y="829268"/>
            <a:ext cx="7954263" cy="5199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lvl="1" eaLnBrk="0" hangingPunct="0">
              <a:lnSpc>
                <a:spcPct val="85000"/>
              </a:lnSpc>
              <a:spcBef>
                <a:spcPct val="40000"/>
              </a:spcBef>
              <a:spcAft>
                <a:spcPct val="10000"/>
              </a:spcAft>
              <a:buSzPct val="125000"/>
            </a:pPr>
            <a:r>
              <a:rPr lang="en-US" b="1" i="1" u="sng" dirty="0" smtClean="0">
                <a:latin typeface="Calibri" pitchFamily="34" charset="0"/>
                <a:cs typeface="Calibri" pitchFamily="34" charset="0"/>
              </a:rPr>
              <a:t>Planning</a:t>
            </a:r>
            <a:endParaRPr lang="en-GB" b="1" i="1" u="sng" dirty="0" smtClean="0">
              <a:latin typeface="Calibri" pitchFamily="34" charset="0"/>
              <a:cs typeface="Calibri" pitchFamily="34" charset="0"/>
            </a:endParaRPr>
          </a:p>
          <a:p>
            <a:pPr marL="0" lvl="1" eaLnBrk="0" hangingPunct="0">
              <a:lnSpc>
                <a:spcPct val="85000"/>
              </a:lnSpc>
              <a:spcBef>
                <a:spcPct val="40000"/>
              </a:spcBef>
              <a:spcAft>
                <a:spcPct val="10000"/>
              </a:spcAft>
              <a:buSzPct val="125000"/>
            </a:pPr>
            <a:r>
              <a:rPr lang="en-US" b="1" dirty="0">
                <a:solidFill>
                  <a:srgbClr val="0070C0"/>
                </a:solidFill>
                <a:latin typeface="Calibri" pitchFamily="34" charset="0"/>
                <a:cs typeface="Calibri" pitchFamily="34" charset="0"/>
              </a:rPr>
              <a:t>WWG RFID Encoding Blue </a:t>
            </a:r>
            <a:r>
              <a:rPr lang="en-US" b="1" dirty="0" smtClean="0">
                <a:solidFill>
                  <a:srgbClr val="0070C0"/>
                </a:solidFill>
                <a:latin typeface="Calibri" pitchFamily="34" charset="0"/>
                <a:cs typeface="Calibri" pitchFamily="34" charset="0"/>
              </a:rPr>
              <a:t>Book:</a:t>
            </a:r>
          </a:p>
          <a:p>
            <a:pPr marL="285750" lvl="1" indent="-285750" eaLnBrk="0" hangingPunct="0">
              <a:lnSpc>
                <a:spcPct val="50000"/>
              </a:lnSpc>
              <a:spcBef>
                <a:spcPct val="40000"/>
              </a:spcBef>
              <a:buSzPct val="125000"/>
              <a:buFont typeface="Arial" panose="020B0604020202020204" pitchFamily="34" charset="0"/>
              <a:buChar char="•"/>
            </a:pPr>
            <a:r>
              <a:rPr lang="en-US" b="0" dirty="0" smtClean="0">
                <a:latin typeface="Calibri" pitchFamily="34" charset="0"/>
                <a:cs typeface="Calibri" pitchFamily="34" charset="0"/>
              </a:rPr>
              <a:t>Spring 2015:	</a:t>
            </a:r>
            <a:r>
              <a:rPr lang="en-US" b="0" dirty="0">
                <a:latin typeface="Calibri" pitchFamily="34" charset="0"/>
                <a:cs typeface="Calibri" pitchFamily="34" charset="0"/>
              </a:rPr>
              <a:t>	Final </a:t>
            </a:r>
            <a:r>
              <a:rPr lang="en-US" b="0" dirty="0" smtClean="0">
                <a:latin typeface="Calibri" pitchFamily="34" charset="0"/>
                <a:cs typeface="Calibri" pitchFamily="34" charset="0"/>
              </a:rPr>
              <a:t>draft#2  </a:t>
            </a:r>
            <a:r>
              <a:rPr lang="en-US" b="0" dirty="0">
                <a:latin typeface="Calibri" pitchFamily="34" charset="0"/>
                <a:cs typeface="Calibri" pitchFamily="34" charset="0"/>
              </a:rPr>
              <a:t>RFID Encoding Blue </a:t>
            </a:r>
            <a:r>
              <a:rPr lang="en-US" b="0" dirty="0" smtClean="0">
                <a:latin typeface="Calibri" pitchFamily="34" charset="0"/>
                <a:cs typeface="Calibri" pitchFamily="34" charset="0"/>
              </a:rPr>
              <a:t>Book </a:t>
            </a:r>
            <a:r>
              <a:rPr lang="en-US" b="0" i="1" dirty="0" smtClean="0">
                <a:latin typeface="Calibri" pitchFamily="34" charset="0"/>
                <a:cs typeface="Calibri" pitchFamily="34" charset="0"/>
              </a:rPr>
              <a:t>[completed]</a:t>
            </a:r>
          </a:p>
          <a:p>
            <a:pPr marL="0" lvl="1" eaLnBrk="0" hangingPunct="0">
              <a:lnSpc>
                <a:spcPct val="50000"/>
              </a:lnSpc>
              <a:spcBef>
                <a:spcPct val="40000"/>
              </a:spcBef>
              <a:buSzPct val="125000"/>
            </a:pPr>
            <a:r>
              <a:rPr lang="en-US" b="0" dirty="0">
                <a:latin typeface="Calibri" pitchFamily="34" charset="0"/>
                <a:cs typeface="Calibri" pitchFamily="34" charset="0"/>
              </a:rPr>
              <a:t>	</a:t>
            </a:r>
            <a:r>
              <a:rPr lang="en-US" b="0" dirty="0" smtClean="0">
                <a:latin typeface="Calibri" pitchFamily="34" charset="0"/>
                <a:cs typeface="Calibri" pitchFamily="34" charset="0"/>
              </a:rPr>
              <a:t>				Release to Area Director</a:t>
            </a:r>
            <a:r>
              <a:rPr lang="en-US" b="0" i="1" dirty="0">
                <a:latin typeface="Calibri" pitchFamily="34" charset="0"/>
                <a:cs typeface="Calibri" pitchFamily="34" charset="0"/>
              </a:rPr>
              <a:t> [completed</a:t>
            </a:r>
            <a:r>
              <a:rPr lang="en-US" b="0" i="1" dirty="0" smtClean="0">
                <a:latin typeface="Calibri" pitchFamily="34" charset="0"/>
                <a:cs typeface="Calibri" pitchFamily="34" charset="0"/>
              </a:rPr>
              <a:t>]</a:t>
            </a:r>
          </a:p>
          <a:p>
            <a:pPr marL="0" lvl="1" eaLnBrk="0" hangingPunct="0">
              <a:lnSpc>
                <a:spcPct val="50000"/>
              </a:lnSpc>
              <a:spcBef>
                <a:spcPct val="40000"/>
              </a:spcBef>
              <a:buSzPct val="125000"/>
            </a:pPr>
            <a:r>
              <a:rPr lang="en-US" b="0" i="1" dirty="0">
                <a:latin typeface="Calibri" pitchFamily="34" charset="0"/>
                <a:cs typeface="Calibri" pitchFamily="34" charset="0"/>
              </a:rPr>
              <a:t>	</a:t>
            </a:r>
            <a:r>
              <a:rPr lang="en-US" b="0" i="1" dirty="0" smtClean="0">
                <a:latin typeface="Calibri" pitchFamily="34" charset="0"/>
                <a:cs typeface="Calibri" pitchFamily="34" charset="0"/>
              </a:rPr>
              <a:t>				</a:t>
            </a:r>
            <a:r>
              <a:rPr lang="en-US" b="0" dirty="0" smtClean="0">
                <a:latin typeface="Calibri" pitchFamily="34" charset="0"/>
                <a:cs typeface="Calibri" pitchFamily="34" charset="0"/>
              </a:rPr>
              <a:t>Submission to Secretariat</a:t>
            </a:r>
            <a:endParaRPr lang="en-US" b="0" dirty="0">
              <a:latin typeface="Calibri" pitchFamily="34" charset="0"/>
              <a:cs typeface="Calibri" pitchFamily="34" charset="0"/>
            </a:endParaRPr>
          </a:p>
          <a:p>
            <a:pPr marL="285750" lvl="1" indent="-285750" eaLnBrk="0" hangingPunct="0">
              <a:lnSpc>
                <a:spcPct val="50000"/>
              </a:lnSpc>
              <a:spcBef>
                <a:spcPct val="40000"/>
              </a:spcBef>
              <a:buSzPct val="125000"/>
              <a:buFont typeface="Arial" panose="020B0604020202020204" pitchFamily="34" charset="0"/>
              <a:buChar char="•"/>
            </a:pPr>
            <a:r>
              <a:rPr lang="en-US" b="0" dirty="0" smtClean="0">
                <a:latin typeface="Calibri" pitchFamily="34" charset="0"/>
                <a:cs typeface="Calibri" pitchFamily="34" charset="0"/>
              </a:rPr>
              <a:t>Fall 2015</a:t>
            </a:r>
            <a:r>
              <a:rPr lang="en-US" b="0" dirty="0">
                <a:latin typeface="Calibri" pitchFamily="34" charset="0"/>
                <a:cs typeface="Calibri" pitchFamily="34" charset="0"/>
              </a:rPr>
              <a:t>:</a:t>
            </a:r>
            <a:r>
              <a:rPr lang="en-US" dirty="0">
                <a:solidFill>
                  <a:srgbClr val="FF0000"/>
                </a:solidFill>
                <a:latin typeface="Calibri" pitchFamily="34" charset="0"/>
                <a:cs typeface="Calibri" pitchFamily="34" charset="0"/>
              </a:rPr>
              <a:t>		</a:t>
            </a:r>
            <a:r>
              <a:rPr lang="en-US" dirty="0" smtClean="0">
                <a:solidFill>
                  <a:srgbClr val="FF0000"/>
                </a:solidFill>
                <a:latin typeface="Calibri" pitchFamily="34" charset="0"/>
                <a:cs typeface="Calibri" pitchFamily="34" charset="0"/>
              </a:rPr>
              <a:t>	</a:t>
            </a:r>
            <a:r>
              <a:rPr lang="en-US" b="0" dirty="0" smtClean="0">
                <a:latin typeface="Calibri" pitchFamily="34" charset="0"/>
                <a:cs typeface="Calibri" pitchFamily="34" charset="0"/>
              </a:rPr>
              <a:t>Final Agency review completion</a:t>
            </a:r>
          </a:p>
          <a:p>
            <a:pPr marL="285750" lvl="1" indent="-285750" eaLnBrk="0" hangingPunct="0">
              <a:lnSpc>
                <a:spcPct val="50000"/>
              </a:lnSpc>
              <a:spcBef>
                <a:spcPct val="40000"/>
              </a:spcBef>
              <a:buSzPct val="125000"/>
              <a:buFont typeface="Arial"/>
              <a:buChar char="•"/>
            </a:pPr>
            <a:r>
              <a:rPr lang="en-US" dirty="0" smtClean="0">
                <a:solidFill>
                  <a:srgbClr val="FF0000"/>
                </a:solidFill>
                <a:latin typeface="Calibri" pitchFamily="34" charset="0"/>
                <a:cs typeface="Calibri" pitchFamily="34" charset="0"/>
              </a:rPr>
              <a:t>Summer 2016</a:t>
            </a:r>
            <a:r>
              <a:rPr lang="en-US" dirty="0">
                <a:solidFill>
                  <a:srgbClr val="FF0000"/>
                </a:solidFill>
                <a:latin typeface="Calibri" pitchFamily="34" charset="0"/>
                <a:cs typeface="Calibri" pitchFamily="34" charset="0"/>
              </a:rPr>
              <a:t>:</a:t>
            </a:r>
            <a:r>
              <a:rPr lang="en-US" dirty="0" smtClean="0">
                <a:solidFill>
                  <a:srgbClr val="FF0000"/>
                </a:solidFill>
                <a:latin typeface="Calibri" pitchFamily="34" charset="0"/>
                <a:cs typeface="Calibri" pitchFamily="34" charset="0"/>
              </a:rPr>
              <a:t>		</a:t>
            </a:r>
            <a:r>
              <a:rPr lang="en-US" dirty="0">
                <a:solidFill>
                  <a:srgbClr val="FF0000"/>
                </a:solidFill>
                <a:latin typeface="Calibri" pitchFamily="34" charset="0"/>
                <a:cs typeface="Calibri" pitchFamily="34" charset="0"/>
              </a:rPr>
              <a:t>P</a:t>
            </a:r>
            <a:r>
              <a:rPr lang="en-US" dirty="0" smtClean="0">
                <a:solidFill>
                  <a:srgbClr val="FF0000"/>
                </a:solidFill>
                <a:latin typeface="Calibri" pitchFamily="34" charset="0"/>
                <a:cs typeface="Calibri" pitchFamily="34" charset="0"/>
              </a:rPr>
              <a:t>rototype development completion</a:t>
            </a:r>
          </a:p>
          <a:p>
            <a:pPr marL="285750" lvl="1" indent="-285750" eaLnBrk="0" hangingPunct="0">
              <a:lnSpc>
                <a:spcPct val="50000"/>
              </a:lnSpc>
              <a:spcBef>
                <a:spcPct val="40000"/>
              </a:spcBef>
              <a:buSzPct val="125000"/>
              <a:buFont typeface="Arial"/>
              <a:buChar char="•"/>
            </a:pPr>
            <a:r>
              <a:rPr lang="en-US" dirty="0" smtClean="0">
                <a:solidFill>
                  <a:srgbClr val="FF0000"/>
                </a:solidFill>
                <a:latin typeface="Calibri" pitchFamily="34" charset="0"/>
                <a:cs typeface="Calibri" pitchFamily="34" charset="0"/>
              </a:rPr>
              <a:t>Fall 2016			Interoperability Testing complete</a:t>
            </a:r>
          </a:p>
          <a:p>
            <a:pPr marL="285750" lvl="1" indent="-285750" eaLnBrk="0" hangingPunct="0">
              <a:lnSpc>
                <a:spcPct val="50000"/>
              </a:lnSpc>
              <a:spcBef>
                <a:spcPct val="40000"/>
              </a:spcBef>
              <a:buSzPct val="125000"/>
              <a:buFont typeface="Arial" panose="020B0604020202020204" pitchFamily="34" charset="0"/>
              <a:buChar char="•"/>
            </a:pPr>
            <a:r>
              <a:rPr lang="en-US" dirty="0" smtClean="0">
                <a:solidFill>
                  <a:srgbClr val="FF0000"/>
                </a:solidFill>
                <a:latin typeface="Calibri" pitchFamily="34" charset="0"/>
                <a:cs typeface="Calibri" pitchFamily="34" charset="0"/>
              </a:rPr>
              <a:t>Fall 2016:</a:t>
            </a:r>
            <a:r>
              <a:rPr lang="en-US" dirty="0">
                <a:latin typeface="Calibri" pitchFamily="34" charset="0"/>
                <a:cs typeface="Calibri" pitchFamily="34" charset="0"/>
              </a:rPr>
              <a:t>		</a:t>
            </a:r>
            <a:r>
              <a:rPr lang="en-US" dirty="0" smtClean="0">
                <a:latin typeface="Calibri" pitchFamily="34" charset="0"/>
                <a:cs typeface="Calibri" pitchFamily="34" charset="0"/>
              </a:rPr>
              <a:t>	</a:t>
            </a:r>
            <a:r>
              <a:rPr lang="en-US" dirty="0" smtClean="0">
                <a:solidFill>
                  <a:srgbClr val="FF0000"/>
                </a:solidFill>
                <a:latin typeface="Calibri" pitchFamily="34" charset="0"/>
                <a:cs typeface="Calibri" pitchFamily="34" charset="0"/>
              </a:rPr>
              <a:t>CMC approval</a:t>
            </a:r>
          </a:p>
          <a:p>
            <a:pPr marL="285750" lvl="1" indent="-285750" eaLnBrk="0" hangingPunct="0">
              <a:lnSpc>
                <a:spcPct val="85000"/>
              </a:lnSpc>
              <a:spcBef>
                <a:spcPct val="40000"/>
              </a:spcBef>
              <a:spcAft>
                <a:spcPct val="10000"/>
              </a:spcAft>
              <a:buSzPct val="125000"/>
              <a:buFont typeface="Arial" panose="020B0604020202020204" pitchFamily="34" charset="0"/>
              <a:buChar char="•"/>
            </a:pPr>
            <a:endParaRPr lang="en-US" b="0" dirty="0">
              <a:latin typeface="Calibri" pitchFamily="34" charset="0"/>
              <a:cs typeface="Calibri" pitchFamily="34" charset="0"/>
            </a:endParaRPr>
          </a:p>
          <a:p>
            <a:pPr marL="0" lvl="1" eaLnBrk="0" hangingPunct="0">
              <a:lnSpc>
                <a:spcPct val="85000"/>
              </a:lnSpc>
              <a:spcBef>
                <a:spcPct val="40000"/>
              </a:spcBef>
              <a:spcAft>
                <a:spcPct val="10000"/>
              </a:spcAft>
              <a:buSzPct val="125000"/>
            </a:pPr>
            <a:r>
              <a:rPr lang="en-US" b="1" dirty="0" smtClean="0">
                <a:solidFill>
                  <a:srgbClr val="0070C0"/>
                </a:solidFill>
                <a:latin typeface="Calibri" pitchFamily="34" charset="0"/>
                <a:cs typeface="Calibri" pitchFamily="34" charset="0"/>
              </a:rPr>
              <a:t>WWG Wireless Local Area Network Blue Book (HDR WLAN #1, HDR WLAN #2):</a:t>
            </a:r>
          </a:p>
          <a:p>
            <a:pPr marL="285750" lvl="1" indent="-285750" eaLnBrk="0" hangingPunct="0">
              <a:lnSpc>
                <a:spcPct val="50000"/>
              </a:lnSpc>
              <a:spcBef>
                <a:spcPct val="40000"/>
              </a:spcBef>
              <a:spcAft>
                <a:spcPct val="10000"/>
              </a:spcAft>
              <a:buSzPct val="125000"/>
              <a:buFont typeface="Arial" panose="020B0604020202020204" pitchFamily="34" charset="0"/>
              <a:buChar char="•"/>
            </a:pPr>
            <a:r>
              <a:rPr lang="en-US" b="0" dirty="0">
                <a:latin typeface="Calibri" pitchFamily="34" charset="0"/>
                <a:cs typeface="Calibri" pitchFamily="34" charset="0"/>
              </a:rPr>
              <a:t>Spring </a:t>
            </a:r>
            <a:r>
              <a:rPr lang="en-US" b="0" dirty="0" smtClean="0">
                <a:latin typeface="Calibri" pitchFamily="34" charset="0"/>
                <a:cs typeface="Calibri" pitchFamily="34" charset="0"/>
              </a:rPr>
              <a:t>2015:</a:t>
            </a:r>
            <a:r>
              <a:rPr lang="en-US" b="0" dirty="0">
                <a:latin typeface="Calibri" pitchFamily="34" charset="0"/>
                <a:cs typeface="Calibri" pitchFamily="34" charset="0"/>
              </a:rPr>
              <a:t>		Initiation of standardization specification</a:t>
            </a:r>
          </a:p>
          <a:p>
            <a:pPr marL="285750" lvl="1" indent="-285750" eaLnBrk="0" hangingPunct="0">
              <a:lnSpc>
                <a:spcPct val="50000"/>
              </a:lnSpc>
              <a:spcBef>
                <a:spcPct val="40000"/>
              </a:spcBef>
              <a:spcAft>
                <a:spcPct val="10000"/>
              </a:spcAft>
              <a:buSzPct val="125000"/>
              <a:buFont typeface="Arial" panose="020B0604020202020204" pitchFamily="34" charset="0"/>
              <a:buChar char="•"/>
            </a:pPr>
            <a:r>
              <a:rPr lang="en-US" b="0" dirty="0">
                <a:latin typeface="Calibri" pitchFamily="34" charset="0"/>
                <a:cs typeface="Calibri" pitchFamily="34" charset="0"/>
              </a:rPr>
              <a:t>Fall </a:t>
            </a:r>
            <a:r>
              <a:rPr lang="en-US" b="0" dirty="0" smtClean="0">
                <a:latin typeface="Calibri" pitchFamily="34" charset="0"/>
                <a:cs typeface="Calibri" pitchFamily="34" charset="0"/>
              </a:rPr>
              <a:t>2016:</a:t>
            </a:r>
            <a:r>
              <a:rPr lang="en-US" b="0" dirty="0">
                <a:latin typeface="Calibri" pitchFamily="34" charset="0"/>
                <a:cs typeface="Calibri" pitchFamily="34" charset="0"/>
              </a:rPr>
              <a:t>		</a:t>
            </a:r>
            <a:r>
              <a:rPr lang="en-US" b="0" dirty="0" smtClean="0">
                <a:latin typeface="Calibri" pitchFamily="34" charset="0"/>
                <a:cs typeface="Calibri" pitchFamily="34" charset="0"/>
              </a:rPr>
              <a:t>	Final </a:t>
            </a:r>
            <a:r>
              <a:rPr lang="en-US" b="0" dirty="0">
                <a:latin typeface="Calibri" pitchFamily="34" charset="0"/>
                <a:cs typeface="Calibri" pitchFamily="34" charset="0"/>
              </a:rPr>
              <a:t>draft#1 WLAN </a:t>
            </a:r>
            <a:r>
              <a:rPr lang="en-US" b="0" dirty="0" smtClean="0">
                <a:latin typeface="Calibri" pitchFamily="34" charset="0"/>
                <a:cs typeface="Calibri" pitchFamily="34" charset="0"/>
              </a:rPr>
              <a:t>Blue </a:t>
            </a:r>
            <a:r>
              <a:rPr lang="en-US" b="0" dirty="0">
                <a:latin typeface="Calibri" pitchFamily="34" charset="0"/>
                <a:cs typeface="Calibri" pitchFamily="34" charset="0"/>
              </a:rPr>
              <a:t>Book</a:t>
            </a:r>
          </a:p>
          <a:p>
            <a:pPr marL="285750" lvl="1" indent="-285750" eaLnBrk="0" hangingPunct="0">
              <a:lnSpc>
                <a:spcPct val="50000"/>
              </a:lnSpc>
              <a:spcBef>
                <a:spcPct val="40000"/>
              </a:spcBef>
              <a:spcAft>
                <a:spcPct val="10000"/>
              </a:spcAft>
              <a:buSzPct val="125000"/>
              <a:buFont typeface="Arial" panose="020B0604020202020204" pitchFamily="34" charset="0"/>
              <a:buChar char="•"/>
            </a:pPr>
            <a:r>
              <a:rPr lang="en-US" b="0" dirty="0">
                <a:latin typeface="Calibri" pitchFamily="34" charset="0"/>
                <a:cs typeface="Calibri" pitchFamily="34" charset="0"/>
              </a:rPr>
              <a:t>Spring </a:t>
            </a:r>
            <a:r>
              <a:rPr lang="en-US" b="0" dirty="0" smtClean="0">
                <a:latin typeface="Calibri" pitchFamily="34" charset="0"/>
                <a:cs typeface="Calibri" pitchFamily="34" charset="0"/>
              </a:rPr>
              <a:t>2018:</a:t>
            </a:r>
            <a:r>
              <a:rPr lang="en-US" b="0" dirty="0">
                <a:latin typeface="Calibri" pitchFamily="34" charset="0"/>
                <a:cs typeface="Calibri" pitchFamily="34" charset="0"/>
              </a:rPr>
              <a:t>		Final draft#2 WLAN </a:t>
            </a:r>
            <a:r>
              <a:rPr lang="en-US" b="0" dirty="0" smtClean="0">
                <a:latin typeface="Calibri" pitchFamily="34" charset="0"/>
                <a:cs typeface="Calibri" pitchFamily="34" charset="0"/>
              </a:rPr>
              <a:t>Blue </a:t>
            </a:r>
            <a:r>
              <a:rPr lang="en-US" b="0" dirty="0">
                <a:latin typeface="Calibri" pitchFamily="34" charset="0"/>
                <a:cs typeface="Calibri" pitchFamily="34" charset="0"/>
              </a:rPr>
              <a:t>Book</a:t>
            </a:r>
          </a:p>
          <a:p>
            <a:pPr marL="0" lvl="1" eaLnBrk="0" hangingPunct="0">
              <a:lnSpc>
                <a:spcPct val="50000"/>
              </a:lnSpc>
              <a:spcBef>
                <a:spcPct val="40000"/>
              </a:spcBef>
              <a:spcAft>
                <a:spcPct val="10000"/>
              </a:spcAft>
              <a:buSzPct val="125000"/>
            </a:pPr>
            <a:r>
              <a:rPr lang="en-US" b="0" dirty="0">
                <a:latin typeface="Calibri" pitchFamily="34" charset="0"/>
                <a:cs typeface="Calibri" pitchFamily="34" charset="0"/>
              </a:rPr>
              <a:t>			</a:t>
            </a:r>
            <a:r>
              <a:rPr lang="en-US" b="0" dirty="0" smtClean="0">
                <a:latin typeface="Calibri" pitchFamily="34" charset="0"/>
                <a:cs typeface="Calibri" pitchFamily="34" charset="0"/>
              </a:rPr>
              <a:t>		Release </a:t>
            </a:r>
            <a:r>
              <a:rPr lang="en-US" b="0" dirty="0">
                <a:latin typeface="Calibri" pitchFamily="34" charset="0"/>
                <a:cs typeface="Calibri" pitchFamily="34" charset="0"/>
              </a:rPr>
              <a:t>to Area Director</a:t>
            </a:r>
          </a:p>
          <a:p>
            <a:pPr marL="285750" lvl="1" indent="-285750" eaLnBrk="0" hangingPunct="0">
              <a:lnSpc>
                <a:spcPct val="50000"/>
              </a:lnSpc>
              <a:spcBef>
                <a:spcPct val="40000"/>
              </a:spcBef>
              <a:spcAft>
                <a:spcPct val="10000"/>
              </a:spcAft>
              <a:buSzPct val="125000"/>
              <a:buFont typeface="Arial" panose="020B0604020202020204" pitchFamily="34" charset="0"/>
              <a:buChar char="•"/>
            </a:pPr>
            <a:r>
              <a:rPr lang="en-US" b="0" dirty="0">
                <a:latin typeface="Calibri" pitchFamily="34" charset="0"/>
                <a:cs typeface="Calibri" pitchFamily="34" charset="0"/>
              </a:rPr>
              <a:t>Spring </a:t>
            </a:r>
            <a:r>
              <a:rPr lang="en-US" b="0" dirty="0" smtClean="0">
                <a:latin typeface="Calibri" pitchFamily="34" charset="0"/>
                <a:cs typeface="Calibri" pitchFamily="34" charset="0"/>
              </a:rPr>
              <a:t>2019:</a:t>
            </a:r>
            <a:r>
              <a:rPr lang="en-US" b="0" dirty="0">
                <a:latin typeface="Calibri" pitchFamily="34" charset="0"/>
                <a:cs typeface="Calibri" pitchFamily="34" charset="0"/>
              </a:rPr>
              <a:t>		Final Agency review completion</a:t>
            </a:r>
          </a:p>
          <a:p>
            <a:pPr marL="285750" lvl="1" indent="-285750" eaLnBrk="0" hangingPunct="0">
              <a:lnSpc>
                <a:spcPct val="50000"/>
              </a:lnSpc>
              <a:spcBef>
                <a:spcPct val="40000"/>
              </a:spcBef>
              <a:spcAft>
                <a:spcPct val="10000"/>
              </a:spcAft>
              <a:buSzPct val="125000"/>
              <a:buFont typeface="Arial" panose="020B0604020202020204" pitchFamily="34" charset="0"/>
              <a:buChar char="•"/>
            </a:pPr>
            <a:r>
              <a:rPr lang="en-US" b="0" dirty="0">
                <a:latin typeface="Calibri" pitchFamily="34" charset="0"/>
                <a:cs typeface="Calibri" pitchFamily="34" charset="0"/>
              </a:rPr>
              <a:t>Fall </a:t>
            </a:r>
            <a:r>
              <a:rPr lang="en-US" b="0" dirty="0" smtClean="0">
                <a:latin typeface="Calibri" pitchFamily="34" charset="0"/>
                <a:cs typeface="Calibri" pitchFamily="34" charset="0"/>
              </a:rPr>
              <a:t>2020: </a:t>
            </a:r>
            <a:r>
              <a:rPr lang="en-US" b="0" dirty="0">
                <a:latin typeface="Calibri" pitchFamily="34" charset="0"/>
                <a:cs typeface="Calibri" pitchFamily="34" charset="0"/>
              </a:rPr>
              <a:t>		</a:t>
            </a:r>
            <a:r>
              <a:rPr lang="en-US" b="0" dirty="0" smtClean="0">
                <a:latin typeface="Calibri" pitchFamily="34" charset="0"/>
                <a:cs typeface="Calibri" pitchFamily="34" charset="0"/>
              </a:rPr>
              <a:t>	First</a:t>
            </a:r>
            <a:r>
              <a:rPr lang="en-US" b="0" dirty="0">
                <a:latin typeface="Calibri" pitchFamily="34" charset="0"/>
                <a:cs typeface="Calibri" pitchFamily="34" charset="0"/>
              </a:rPr>
              <a:t>/second prototype development completion</a:t>
            </a:r>
          </a:p>
          <a:p>
            <a:pPr marL="285750" lvl="1" indent="-285750" eaLnBrk="0" hangingPunct="0">
              <a:lnSpc>
                <a:spcPct val="50000"/>
              </a:lnSpc>
              <a:spcBef>
                <a:spcPct val="40000"/>
              </a:spcBef>
              <a:spcAft>
                <a:spcPct val="10000"/>
              </a:spcAft>
              <a:buSzPct val="125000"/>
              <a:buFont typeface="Arial" panose="020B0604020202020204" pitchFamily="34" charset="0"/>
              <a:buChar char="•"/>
            </a:pPr>
            <a:r>
              <a:rPr lang="en-US" b="0" dirty="0" smtClean="0">
                <a:latin typeface="Calibri" pitchFamily="34" charset="0"/>
                <a:cs typeface="Calibri" pitchFamily="34" charset="0"/>
              </a:rPr>
              <a:t>Winter 2020:</a:t>
            </a:r>
            <a:r>
              <a:rPr lang="en-US" b="0" dirty="0">
                <a:latin typeface="Calibri" pitchFamily="34" charset="0"/>
                <a:cs typeface="Calibri" pitchFamily="34" charset="0"/>
              </a:rPr>
              <a:t>		</a:t>
            </a:r>
            <a:r>
              <a:rPr lang="en-US" b="0" dirty="0" smtClean="0">
                <a:latin typeface="Calibri" pitchFamily="34" charset="0"/>
                <a:cs typeface="Calibri" pitchFamily="34" charset="0"/>
              </a:rPr>
              <a:t>CMC approval</a:t>
            </a:r>
            <a:endParaRPr lang="en-US" b="0" dirty="0">
              <a:latin typeface="Calibri" pitchFamily="34" charset="0"/>
              <a:cs typeface="Calibri" pitchFamily="34" charset="0"/>
            </a:endParaRPr>
          </a:p>
          <a:p>
            <a:pPr marL="0" lvl="1" eaLnBrk="0" hangingPunct="0">
              <a:lnSpc>
                <a:spcPct val="85000"/>
              </a:lnSpc>
              <a:spcBef>
                <a:spcPct val="40000"/>
              </a:spcBef>
              <a:spcAft>
                <a:spcPct val="10000"/>
              </a:spcAft>
              <a:buSzPct val="125000"/>
            </a:pPr>
            <a:endParaRPr lang="en-US" i="1" dirty="0" smtClean="0">
              <a:latin typeface="Calibri" pitchFamily="34" charset="0"/>
              <a:cs typeface="Calibri" pitchFamily="34" charset="0"/>
            </a:endParaRPr>
          </a:p>
        </p:txBody>
      </p:sp>
      <p:sp>
        <p:nvSpPr>
          <p:cNvPr id="6" name="Title 1"/>
          <p:cNvSpPr txBox="1">
            <a:spLocks/>
          </p:cNvSpPr>
          <p:nvPr/>
        </p:nvSpPr>
        <p:spPr>
          <a:xfrm>
            <a:off x="462665" y="126170"/>
            <a:ext cx="8229600" cy="792162"/>
          </a:xfrm>
          <a:prstGeom prst="rect">
            <a:avLst/>
          </a:prstGeom>
        </p:spPr>
        <p:txBody>
          <a:bodyPr/>
          <a:lstStyle>
            <a:lvl1pPr algn="ctr" rtl="0" eaLnBrk="0" fontAlgn="base" hangingPunct="0">
              <a:lnSpc>
                <a:spcPct val="90000"/>
              </a:lnSpc>
              <a:spcBef>
                <a:spcPct val="0"/>
              </a:spcBef>
              <a:spcAft>
                <a:spcPct val="0"/>
              </a:spcAft>
              <a:defRPr sz="2500" b="1">
                <a:solidFill>
                  <a:schemeClr val="hlink"/>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Arial" charset="0"/>
              </a:defRPr>
            </a:lvl2pPr>
            <a:lvl3pPr algn="ctr" rtl="0" eaLnBrk="0" fontAlgn="base" hangingPunct="0">
              <a:lnSpc>
                <a:spcPct val="90000"/>
              </a:lnSpc>
              <a:spcBef>
                <a:spcPct val="0"/>
              </a:spcBef>
              <a:spcAft>
                <a:spcPct val="0"/>
              </a:spcAft>
              <a:defRPr sz="2500" b="1">
                <a:solidFill>
                  <a:schemeClr val="hlink"/>
                </a:solidFill>
                <a:latin typeface="Arial" charset="0"/>
              </a:defRPr>
            </a:lvl3pPr>
            <a:lvl4pPr algn="ctr" rtl="0" eaLnBrk="0" fontAlgn="base" hangingPunct="0">
              <a:lnSpc>
                <a:spcPct val="90000"/>
              </a:lnSpc>
              <a:spcBef>
                <a:spcPct val="0"/>
              </a:spcBef>
              <a:spcAft>
                <a:spcPct val="0"/>
              </a:spcAft>
              <a:defRPr sz="2500" b="1">
                <a:solidFill>
                  <a:schemeClr val="hlink"/>
                </a:solidFill>
                <a:latin typeface="Arial" charset="0"/>
              </a:defRPr>
            </a:lvl4pPr>
            <a:lvl5pPr algn="ctr" rtl="0" eaLnBrk="0" fontAlgn="base" hangingPunct="0">
              <a:lnSpc>
                <a:spcPct val="90000"/>
              </a:lnSpc>
              <a:spcBef>
                <a:spcPct val="0"/>
              </a:spcBef>
              <a:spcAft>
                <a:spcPct val="0"/>
              </a:spcAft>
              <a:defRPr sz="2500" b="1">
                <a:solidFill>
                  <a:schemeClr val="hlink"/>
                </a:solidFill>
                <a:latin typeface="Arial"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a:lstStyle>
          <a:p>
            <a:pPr>
              <a:defRPr/>
            </a:pPr>
            <a:r>
              <a:rPr lang="en-US" sz="2800" dirty="0" smtClean="0">
                <a:solidFill>
                  <a:srgbClr val="000099"/>
                </a:solidFill>
                <a:effectLst>
                  <a:outerShdw blurRad="38100" dist="38100" dir="2700000" algn="tl">
                    <a:srgbClr val="C0C0C0"/>
                  </a:outerShdw>
                </a:effectLst>
                <a:latin typeface="Calibri" pitchFamily="34" charset="0"/>
                <a:cs typeface="Calibri" pitchFamily="34" charset="0"/>
              </a:rPr>
              <a:t>SOIS Area Report </a:t>
            </a:r>
            <a:r>
              <a:rPr lang="en-US" sz="2800" dirty="0" smtClean="0">
                <a:solidFill>
                  <a:srgbClr val="FF0000"/>
                </a:solidFill>
                <a:effectLst>
                  <a:outerShdw blurRad="38100" dist="38100" dir="2700000" algn="tl">
                    <a:srgbClr val="C0C0C0"/>
                  </a:outerShdw>
                </a:effectLst>
                <a:latin typeface="Calibri" pitchFamily="34" charset="0"/>
                <a:cs typeface="Calibri" pitchFamily="34" charset="0"/>
              </a:rPr>
              <a:t>(Spring 2016)</a:t>
            </a:r>
            <a:endParaRPr lang="en-US" sz="2800" dirty="0">
              <a:solidFill>
                <a:srgbClr val="FF0000"/>
              </a:solidFill>
              <a:latin typeface="Calibri" pitchFamily="34" charset="0"/>
              <a:cs typeface="Calibri" pitchFamily="34" charset="0"/>
            </a:endParaRPr>
          </a:p>
        </p:txBody>
      </p:sp>
      <p:sp>
        <p:nvSpPr>
          <p:cNvPr id="8" name="Rectangle 27"/>
          <p:cNvSpPr>
            <a:spLocks noChangeArrowheads="1"/>
          </p:cNvSpPr>
          <p:nvPr/>
        </p:nvSpPr>
        <p:spPr bwMode="auto">
          <a:xfrm>
            <a:off x="214864" y="3686880"/>
            <a:ext cx="8929135" cy="1541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eaLnBrk="0" hangingPunct="0">
              <a:lnSpc>
                <a:spcPct val="70000"/>
              </a:lnSpc>
              <a:spcBef>
                <a:spcPct val="10000"/>
              </a:spcBef>
              <a:spcAft>
                <a:spcPct val="10000"/>
              </a:spcAft>
              <a:buSzPct val="125000"/>
            </a:pPr>
            <a:endParaRPr lang="en-CA" sz="1400" b="0" dirty="0" smtClean="0">
              <a:latin typeface="Calibri" pitchFamily="34" charset="0"/>
              <a:cs typeface="Calibri" pitchFamily="34" charset="0"/>
            </a:endParaRPr>
          </a:p>
        </p:txBody>
      </p:sp>
      <p:cxnSp>
        <p:nvCxnSpPr>
          <p:cNvPr id="5" name="Straight Connector 4"/>
          <p:cNvCxnSpPr/>
          <p:nvPr/>
        </p:nvCxnSpPr>
        <p:spPr>
          <a:xfrm flipV="1">
            <a:off x="601133" y="694267"/>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848500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85800" y="861483"/>
            <a:ext cx="7459133" cy="147002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dirty="0" smtClean="0"/>
              <a:t>CCSDS SOIS Wireless WG Projects Summary</a:t>
            </a:r>
            <a:endParaRPr lang="en-US" b="1" dirty="0"/>
          </a:p>
        </p:txBody>
      </p:sp>
    </p:spTree>
    <p:extLst>
      <p:ext uri="{BB962C8B-B14F-4D97-AF65-F5344CB8AC3E}">
        <p14:creationId xmlns:p14="http://schemas.microsoft.com/office/powerpoint/2010/main" val="4955820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02222" y="132049"/>
            <a:ext cx="6201187" cy="461665"/>
          </a:xfrm>
          <a:prstGeom prst="rect">
            <a:avLst/>
          </a:prstGeom>
          <a:noFill/>
          <a:ln>
            <a:noFill/>
          </a:ln>
        </p:spPr>
        <p:txBody>
          <a:bodyPr wrap="none" rtlCol="0">
            <a:spAutoFit/>
          </a:bodyPr>
          <a:lstStyle/>
          <a:p>
            <a:r>
              <a:rPr lang="en-US" sz="2400" b="1" dirty="0" smtClean="0"/>
              <a:t>CCSDS SOIS Wireless WG Published Documents</a:t>
            </a:r>
            <a:endParaRPr lang="en-US" sz="2400" b="1" dirty="0"/>
          </a:p>
        </p:txBody>
      </p:sp>
      <p:cxnSp>
        <p:nvCxnSpPr>
          <p:cNvPr id="5" name="Straight Connector 4"/>
          <p:cNvCxnSpPr/>
          <p:nvPr/>
        </p:nvCxnSpPr>
        <p:spPr>
          <a:xfrm flipV="1">
            <a:off x="601133" y="694267"/>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6" name="Picture 5" descr="Screen Shot 2015-10-16 at 4.49.4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292" y="874485"/>
            <a:ext cx="1348869" cy="1748971"/>
          </a:xfrm>
          <a:prstGeom prst="rect">
            <a:avLst/>
          </a:prstGeom>
        </p:spPr>
      </p:pic>
      <p:pic>
        <p:nvPicPr>
          <p:cNvPr id="7" name="Picture 6" descr="Screen Shot 2015-10-16 at 4.49.5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293" y="2775856"/>
            <a:ext cx="1348868" cy="1748971"/>
          </a:xfrm>
          <a:prstGeom prst="rect">
            <a:avLst/>
          </a:prstGeom>
        </p:spPr>
      </p:pic>
      <p:pic>
        <p:nvPicPr>
          <p:cNvPr id="8" name="Picture 7" descr="Screen Shot 2015-10-16 at 4.50.19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696" y="4670012"/>
            <a:ext cx="1352465" cy="1749053"/>
          </a:xfrm>
          <a:prstGeom prst="rect">
            <a:avLst/>
          </a:prstGeom>
        </p:spPr>
      </p:pic>
      <p:sp>
        <p:nvSpPr>
          <p:cNvPr id="9" name="TextBox 8"/>
          <p:cNvSpPr txBox="1"/>
          <p:nvPr/>
        </p:nvSpPr>
        <p:spPr>
          <a:xfrm>
            <a:off x="2097314" y="947057"/>
            <a:ext cx="5812333" cy="1477328"/>
          </a:xfrm>
          <a:prstGeom prst="rect">
            <a:avLst/>
          </a:prstGeom>
          <a:noFill/>
        </p:spPr>
        <p:txBody>
          <a:bodyPr wrap="none" rtlCol="0">
            <a:spAutoFit/>
          </a:bodyPr>
          <a:lstStyle/>
          <a:p>
            <a:r>
              <a:rPr lang="en-US" b="1" dirty="0" smtClean="0"/>
              <a:t>Wireless Network Communications Overview </a:t>
            </a:r>
            <a:r>
              <a:rPr lang="en-US" dirty="0" smtClean="0"/>
              <a:t>(Green Book, </a:t>
            </a:r>
          </a:p>
          <a:p>
            <a:r>
              <a:rPr lang="en-US" dirty="0" smtClean="0"/>
              <a:t>Revision 2): </a:t>
            </a:r>
          </a:p>
          <a:p>
            <a:pPr marL="285750" indent="-285750">
              <a:buFont typeface="Wingdings" charset="0"/>
              <a:buChar char="à"/>
            </a:pPr>
            <a:r>
              <a:rPr lang="en-US" u="sng" dirty="0" smtClean="0">
                <a:solidFill>
                  <a:srgbClr val="FF0000"/>
                </a:solidFill>
              </a:rPr>
              <a:t>Set Basis</a:t>
            </a:r>
            <a:r>
              <a:rPr lang="en-US" dirty="0" smtClean="0">
                <a:solidFill>
                  <a:srgbClr val="FF0000"/>
                </a:solidFill>
              </a:rPr>
              <a:t> </a:t>
            </a:r>
            <a:r>
              <a:rPr lang="en-US" dirty="0" smtClean="0"/>
              <a:t>via: Overview, Use Cases, Technologies</a:t>
            </a:r>
          </a:p>
          <a:p>
            <a:pPr marL="285750" indent="-285750">
              <a:buFont typeface="Wingdings" charset="0"/>
              <a:buChar char="à"/>
            </a:pPr>
            <a:r>
              <a:rPr lang="en-US" dirty="0" smtClean="0">
                <a:sym typeface="Wingdings"/>
              </a:rPr>
              <a:t>“Green Book”</a:t>
            </a:r>
          </a:p>
          <a:p>
            <a:pPr marL="285750" indent="-285750">
              <a:buFont typeface="Wingdings" charset="0"/>
              <a:buChar char="à"/>
            </a:pPr>
            <a:r>
              <a:rPr lang="en-US" dirty="0" smtClean="0"/>
              <a:t>“GBv2”</a:t>
            </a:r>
            <a:endParaRPr lang="en-US" dirty="0"/>
          </a:p>
        </p:txBody>
      </p:sp>
      <p:sp>
        <p:nvSpPr>
          <p:cNvPr id="10" name="TextBox 9"/>
          <p:cNvSpPr txBox="1"/>
          <p:nvPr/>
        </p:nvSpPr>
        <p:spPr>
          <a:xfrm>
            <a:off x="2097314" y="2826657"/>
            <a:ext cx="6039333" cy="1477328"/>
          </a:xfrm>
          <a:prstGeom prst="rect">
            <a:avLst/>
          </a:prstGeom>
          <a:noFill/>
        </p:spPr>
        <p:txBody>
          <a:bodyPr wrap="none" rtlCol="0">
            <a:spAutoFit/>
          </a:bodyPr>
          <a:lstStyle/>
          <a:p>
            <a:r>
              <a:rPr lang="en-US" b="1" dirty="0" smtClean="0"/>
              <a:t>RFID-Based Inventory Management Systems </a:t>
            </a:r>
            <a:r>
              <a:rPr lang="en-US" dirty="0" smtClean="0"/>
              <a:t>(Magenta Book): </a:t>
            </a:r>
          </a:p>
          <a:p>
            <a:r>
              <a:rPr lang="en-US" dirty="0" smtClean="0"/>
              <a:t>Specifies ISO-18000-6c (EPC Class-1, Gen-2) as the over-the-air</a:t>
            </a:r>
          </a:p>
          <a:p>
            <a:r>
              <a:rPr lang="en-US" dirty="0"/>
              <a:t>i</a:t>
            </a:r>
            <a:r>
              <a:rPr lang="en-US" dirty="0" smtClean="0"/>
              <a:t>nterface and protocol recommendation.</a:t>
            </a:r>
          </a:p>
          <a:p>
            <a:endParaRPr lang="en-US" dirty="0" smtClean="0"/>
          </a:p>
          <a:p>
            <a:r>
              <a:rPr lang="en-US" dirty="0" smtClean="0">
                <a:sym typeface="Wingdings"/>
              </a:rPr>
              <a:t> “RFID Magenta Book”</a:t>
            </a:r>
            <a:endParaRPr lang="en-US" dirty="0"/>
          </a:p>
        </p:txBody>
      </p:sp>
      <p:sp>
        <p:nvSpPr>
          <p:cNvPr id="11" name="TextBox 10"/>
          <p:cNvSpPr txBox="1"/>
          <p:nvPr/>
        </p:nvSpPr>
        <p:spPr>
          <a:xfrm>
            <a:off x="2097314" y="4746170"/>
            <a:ext cx="6660798" cy="1477328"/>
          </a:xfrm>
          <a:prstGeom prst="rect">
            <a:avLst/>
          </a:prstGeom>
          <a:noFill/>
        </p:spPr>
        <p:txBody>
          <a:bodyPr wrap="none" rtlCol="0">
            <a:spAutoFit/>
          </a:bodyPr>
          <a:lstStyle/>
          <a:p>
            <a:r>
              <a:rPr lang="en-US" b="1" dirty="0" smtClean="0"/>
              <a:t>Low Data-Rate Wireless Communications for Spacecraft Monitoring </a:t>
            </a:r>
          </a:p>
          <a:p>
            <a:r>
              <a:rPr lang="en-US" b="1" dirty="0" smtClean="0"/>
              <a:t>and Control </a:t>
            </a:r>
            <a:r>
              <a:rPr lang="en-US" dirty="0" smtClean="0"/>
              <a:t>as the over-the-air; Specifies PHY/MAC interface and </a:t>
            </a:r>
          </a:p>
          <a:p>
            <a:r>
              <a:rPr lang="en-US" dirty="0" smtClean="0"/>
              <a:t>protocol recommendations (</a:t>
            </a:r>
            <a:r>
              <a:rPr lang="en-US" dirty="0"/>
              <a:t>IEEE 802.15.4-</a:t>
            </a:r>
            <a:r>
              <a:rPr lang="en-US" dirty="0" smtClean="0"/>
              <a:t>2011, </a:t>
            </a:r>
            <a:r>
              <a:rPr lang="en-US" dirty="0"/>
              <a:t>ISA100.11a-</a:t>
            </a:r>
            <a:r>
              <a:rPr lang="en-US" dirty="0" smtClean="0"/>
              <a:t>2011).</a:t>
            </a:r>
          </a:p>
          <a:p>
            <a:endParaRPr lang="en-US" dirty="0" smtClean="0"/>
          </a:p>
          <a:p>
            <a:r>
              <a:rPr lang="en-US" dirty="0" smtClean="0">
                <a:sym typeface="Wingdings"/>
              </a:rPr>
              <a:t> “LDR Magenta Book”</a:t>
            </a:r>
            <a:endParaRPr lang="en-US" dirty="0"/>
          </a:p>
        </p:txBody>
      </p:sp>
    </p:spTree>
    <p:extLst>
      <p:ext uri="{BB962C8B-B14F-4D97-AF65-F5344CB8AC3E}">
        <p14:creationId xmlns:p14="http://schemas.microsoft.com/office/powerpoint/2010/main" val="284140221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89306" y="132049"/>
            <a:ext cx="5464507" cy="461665"/>
          </a:xfrm>
          <a:prstGeom prst="rect">
            <a:avLst/>
          </a:prstGeom>
          <a:noFill/>
          <a:ln>
            <a:noFill/>
          </a:ln>
        </p:spPr>
        <p:txBody>
          <a:bodyPr wrap="none" rtlCol="0">
            <a:spAutoFit/>
          </a:bodyPr>
          <a:lstStyle/>
          <a:p>
            <a:r>
              <a:rPr lang="en-US" sz="2400" b="1" dirty="0" smtClean="0"/>
              <a:t>CCSDS SOIS Wireless WG </a:t>
            </a:r>
            <a:r>
              <a:rPr lang="en-US" sz="2400" b="1" dirty="0">
                <a:solidFill>
                  <a:srgbClr val="FF0000"/>
                </a:solidFill>
              </a:rPr>
              <a:t>C</a:t>
            </a:r>
            <a:r>
              <a:rPr lang="en-US" sz="2400" b="1" dirty="0" smtClean="0">
                <a:solidFill>
                  <a:srgbClr val="FF0000"/>
                </a:solidFill>
              </a:rPr>
              <a:t>urrent </a:t>
            </a:r>
            <a:r>
              <a:rPr lang="en-US" sz="2400" b="1" dirty="0" smtClean="0"/>
              <a:t>Projects</a:t>
            </a:r>
            <a:endParaRPr lang="en-US" sz="2400" b="1" dirty="0"/>
          </a:p>
        </p:txBody>
      </p:sp>
      <p:sp>
        <p:nvSpPr>
          <p:cNvPr id="5" name="TextBox 4"/>
          <p:cNvSpPr txBox="1"/>
          <p:nvPr/>
        </p:nvSpPr>
        <p:spPr>
          <a:xfrm>
            <a:off x="601133" y="866794"/>
            <a:ext cx="8001000" cy="5909311"/>
          </a:xfrm>
          <a:prstGeom prst="rect">
            <a:avLst/>
          </a:prstGeom>
          <a:noFill/>
        </p:spPr>
        <p:txBody>
          <a:bodyPr wrap="square" rtlCol="0">
            <a:spAutoFit/>
          </a:bodyPr>
          <a:lstStyle/>
          <a:p>
            <a:pPr marL="342900" indent="-342900">
              <a:buFont typeface="+mj-lt"/>
              <a:buAutoNum type="arabicPeriod"/>
            </a:pPr>
            <a:r>
              <a:rPr lang="en-US" b="1" dirty="0" smtClean="0"/>
              <a:t>CCSDS 881.1-R-1: Spacecraft Onboard Interface Services—RFID Tag Encoding Specification</a:t>
            </a:r>
            <a:r>
              <a:rPr lang="en-US" dirty="0" smtClean="0"/>
              <a:t>. This document provides a Recommended Standard for the utilization of Radio Frequency Identification (RFID) protocol and communication standards in support of inventory management activities associated with space missions.</a:t>
            </a:r>
          </a:p>
          <a:p>
            <a:endParaRPr lang="en-US" dirty="0" smtClean="0"/>
          </a:p>
          <a:p>
            <a:endParaRPr lang="en-US" dirty="0" smtClean="0"/>
          </a:p>
          <a:p>
            <a:pPr marL="342900" indent="-342900">
              <a:buFont typeface="+mj-lt"/>
              <a:buAutoNum type="arabicPeriod"/>
            </a:pPr>
            <a:r>
              <a:rPr lang="en-US" b="1" dirty="0" smtClean="0"/>
              <a:t>Spacecraft Onboard Interface Services – High Data Rate Wireless Local Area Network Communications</a:t>
            </a:r>
            <a:r>
              <a:rPr lang="en-US" dirty="0" smtClean="0"/>
              <a:t> (HDR WLAN): </a:t>
            </a:r>
            <a:r>
              <a:rPr lang="en-US" dirty="0"/>
              <a:t>Develop, specify, and standardize Wireless LAN networked communications for space agency utilization via a “Wireless Local Area Network Blue Book”. This would be followed by an anticipated Magenta Book with application profiles for several canonical use-cases. Why this is important: Required to enable multi-agency interoperability for ISS proximity EVA/IVA/Robotics, for intra-spacecraft communications and sensing, and for Exploration-class internal &amp; external vehicle proximity, including surface, communications (e.g., robotics, habitat, and EVA). It is necessary to perform this work now rather than later to avoid future interoperability issues and resulting operational impacts. Expected benefits: Improved crew operations, enhanced safety, increased science return, decreased </a:t>
            </a:r>
            <a:r>
              <a:rPr lang="en-US" dirty="0" smtClean="0"/>
              <a:t>costs</a:t>
            </a:r>
          </a:p>
          <a:p>
            <a:pPr marL="342900" indent="-342900">
              <a:buFont typeface="+mj-lt"/>
              <a:buAutoNum type="arabicPeriod"/>
            </a:pPr>
            <a:endParaRPr lang="en-US" dirty="0"/>
          </a:p>
        </p:txBody>
      </p:sp>
      <p:cxnSp>
        <p:nvCxnSpPr>
          <p:cNvPr id="3" name="Straight Connector 2"/>
          <p:cNvCxnSpPr/>
          <p:nvPr/>
        </p:nvCxnSpPr>
        <p:spPr>
          <a:xfrm flipV="1">
            <a:off x="601133" y="694267"/>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797446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1191" y="120453"/>
            <a:ext cx="5175966" cy="461665"/>
          </a:xfrm>
          <a:prstGeom prst="rect">
            <a:avLst/>
          </a:prstGeom>
          <a:noFill/>
          <a:ln>
            <a:noFill/>
          </a:ln>
        </p:spPr>
        <p:txBody>
          <a:bodyPr wrap="none" rtlCol="0">
            <a:spAutoFit/>
          </a:bodyPr>
          <a:lstStyle/>
          <a:p>
            <a:r>
              <a:rPr lang="en-US" sz="2400" b="1" dirty="0" smtClean="0"/>
              <a:t>CCSDS SOIS Wireless WG </a:t>
            </a:r>
            <a:r>
              <a:rPr lang="en-US" sz="2400" b="1" dirty="0" smtClean="0">
                <a:solidFill>
                  <a:srgbClr val="FF0000"/>
                </a:solidFill>
              </a:rPr>
              <a:t>Draft </a:t>
            </a:r>
            <a:r>
              <a:rPr lang="en-US" sz="2400" b="1" dirty="0" smtClean="0"/>
              <a:t>Projects</a:t>
            </a:r>
            <a:endParaRPr lang="en-US" sz="2400" b="1" dirty="0"/>
          </a:p>
        </p:txBody>
      </p:sp>
      <p:sp>
        <p:nvSpPr>
          <p:cNvPr id="5" name="TextBox 4"/>
          <p:cNvSpPr txBox="1"/>
          <p:nvPr/>
        </p:nvSpPr>
        <p:spPr>
          <a:xfrm>
            <a:off x="601133" y="1002261"/>
            <a:ext cx="8001000" cy="5078314"/>
          </a:xfrm>
          <a:prstGeom prst="rect">
            <a:avLst/>
          </a:prstGeom>
          <a:noFill/>
        </p:spPr>
        <p:txBody>
          <a:bodyPr wrap="square" rtlCol="0">
            <a:spAutoFit/>
          </a:bodyPr>
          <a:lstStyle/>
          <a:p>
            <a:pPr marL="342900" indent="-342900">
              <a:buFont typeface="+mj-lt"/>
              <a:buAutoNum type="arabicPeriod"/>
            </a:pPr>
            <a:r>
              <a:rPr lang="en-US" b="1" dirty="0" smtClean="0"/>
              <a:t>881x0m1: </a:t>
            </a:r>
            <a:r>
              <a:rPr lang="en-US" b="1" dirty="0"/>
              <a:t>The </a:t>
            </a:r>
            <a:r>
              <a:rPr lang="en-US" b="1" dirty="0" smtClean="0"/>
              <a:t>RFID Magenta </a:t>
            </a:r>
            <a:r>
              <a:rPr lang="en-US" b="1" dirty="0"/>
              <a:t>Book </a:t>
            </a:r>
            <a:r>
              <a:rPr lang="en-US" b="1" dirty="0" smtClean="0"/>
              <a:t>RFID</a:t>
            </a:r>
            <a:r>
              <a:rPr lang="en-US" b="1" dirty="0"/>
              <a:t>-Based Inventory Management Systems </a:t>
            </a:r>
            <a:r>
              <a:rPr lang="en-US" b="1" dirty="0" smtClean="0"/>
              <a:t>(Revision 2)</a:t>
            </a:r>
            <a:r>
              <a:rPr lang="en-US" dirty="0" smtClean="0"/>
              <a:t> </a:t>
            </a:r>
            <a:r>
              <a:rPr lang="en-US" dirty="0"/>
              <a:t>will be updated to provide enhanced security mechanisms. The original (version 1) of the Magenta Book (</a:t>
            </a:r>
            <a:r>
              <a:rPr lang="en-US" dirty="0" smtClean="0"/>
              <a:t>880x0r1) </a:t>
            </a:r>
            <a:r>
              <a:rPr lang="en-US" dirty="0"/>
              <a:t>on RFID-Based Inventory Management Systems is based upon the combined ISO 18000-6c and EPCGlobal Class-1 Gen-2 standards dated 2008. An important update is to provide security mechanisms for authentication, authorization, data integrity and privacy that is facilitated by the EPCGlobal Class-2 Gen 2 Version 2 specification released in 2013</a:t>
            </a:r>
            <a:r>
              <a:rPr lang="en-US" dirty="0" smtClean="0"/>
              <a:t>.</a:t>
            </a:r>
          </a:p>
          <a:p>
            <a:pPr marL="342900" indent="-342900">
              <a:buFont typeface="+mj-lt"/>
              <a:buAutoNum type="arabicPeriod"/>
            </a:pPr>
            <a:endParaRPr lang="en-US" dirty="0" smtClean="0"/>
          </a:p>
          <a:p>
            <a:pPr marL="342900" indent="-342900">
              <a:buFont typeface="+mj-lt"/>
              <a:buAutoNum type="arabicPeriod"/>
            </a:pPr>
            <a:r>
              <a:rPr lang="en-US" b="1" dirty="0"/>
              <a:t>RFID Sensing Recommended </a:t>
            </a:r>
            <a:r>
              <a:rPr lang="en-US" b="1" dirty="0" smtClean="0"/>
              <a:t>Standard (proposed new Blue Book): </a:t>
            </a:r>
            <a:r>
              <a:rPr lang="en-US" dirty="0"/>
              <a:t>This recommended standard will specify requirements and best practices to enable interoperable RFID tag sensing. As RFID has transitioned to mainstream commercial terrestrial utilization the capability to add sensors (temperature, pressure, light, acoustic, etc.) to the RFID tag silicon for periodic sampling enables small form-factor IoT type of devices directly onboard the RFID tag. It is anticipated that this combined form-factor, in either passive or active RFID devices, will be of significant interest to commercial, military, and space market segments.</a:t>
            </a:r>
            <a:endParaRPr lang="en-US" dirty="0" smtClean="0"/>
          </a:p>
        </p:txBody>
      </p:sp>
      <p:cxnSp>
        <p:nvCxnSpPr>
          <p:cNvPr id="3" name="Straight Connector 2"/>
          <p:cNvCxnSpPr/>
          <p:nvPr/>
        </p:nvCxnSpPr>
        <p:spPr>
          <a:xfrm flipV="1">
            <a:off x="601133" y="694267"/>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5838328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1191" y="120453"/>
            <a:ext cx="5175966" cy="461665"/>
          </a:xfrm>
          <a:prstGeom prst="rect">
            <a:avLst/>
          </a:prstGeom>
          <a:noFill/>
          <a:ln>
            <a:noFill/>
          </a:ln>
        </p:spPr>
        <p:txBody>
          <a:bodyPr wrap="none" rtlCol="0">
            <a:spAutoFit/>
          </a:bodyPr>
          <a:lstStyle/>
          <a:p>
            <a:r>
              <a:rPr lang="en-US" sz="2400" b="1" dirty="0" smtClean="0"/>
              <a:t>CCSDS SOIS Wireless WG </a:t>
            </a:r>
            <a:r>
              <a:rPr lang="en-US" sz="2400" b="1" dirty="0" smtClean="0">
                <a:solidFill>
                  <a:srgbClr val="FF0000"/>
                </a:solidFill>
              </a:rPr>
              <a:t>Draft </a:t>
            </a:r>
            <a:r>
              <a:rPr lang="en-US" sz="2400" b="1" dirty="0" smtClean="0"/>
              <a:t>Projects</a:t>
            </a:r>
            <a:endParaRPr lang="en-US" sz="2400" b="1" dirty="0"/>
          </a:p>
        </p:txBody>
      </p:sp>
      <p:sp>
        <p:nvSpPr>
          <p:cNvPr id="5" name="TextBox 4"/>
          <p:cNvSpPr txBox="1"/>
          <p:nvPr/>
        </p:nvSpPr>
        <p:spPr>
          <a:xfrm>
            <a:off x="601133" y="1002261"/>
            <a:ext cx="8001000" cy="3970318"/>
          </a:xfrm>
          <a:prstGeom prst="rect">
            <a:avLst/>
          </a:prstGeom>
          <a:noFill/>
        </p:spPr>
        <p:txBody>
          <a:bodyPr wrap="square" rtlCol="0">
            <a:spAutoFit/>
          </a:bodyPr>
          <a:lstStyle/>
          <a:p>
            <a:pPr marL="342900" indent="-342900">
              <a:buFont typeface="+mj-lt"/>
              <a:buAutoNum type="arabicPeriod" startAt="3"/>
            </a:pPr>
            <a:r>
              <a:rPr lang="en-US" b="1" dirty="0" smtClean="0"/>
              <a:t>881x1r1: RFID Tag-Encoding Specification (Blue Book) </a:t>
            </a:r>
            <a:r>
              <a:rPr lang="en-US" dirty="0" smtClean="0"/>
              <a:t>for </a:t>
            </a:r>
            <a:r>
              <a:rPr lang="en-US" dirty="0"/>
              <a:t>RFID-Based Inventory Management Systems will be updated </a:t>
            </a:r>
            <a:r>
              <a:rPr lang="en-US" dirty="0" smtClean="0"/>
              <a:t>(</a:t>
            </a:r>
            <a:r>
              <a:rPr lang="en-US" b="1" dirty="0" smtClean="0"/>
              <a:t>Revision 2) </a:t>
            </a:r>
            <a:r>
              <a:rPr lang="en-US" dirty="0" smtClean="0"/>
              <a:t>to provide a recommended standard based upon EPC- and ISO-compliant RFID tag naming specifications. Version 1 of the </a:t>
            </a:r>
            <a:r>
              <a:rPr lang="en-US" dirty="0"/>
              <a:t>RFID Tag-Encoding </a:t>
            </a:r>
            <a:r>
              <a:rPr lang="en-US" dirty="0" smtClean="0"/>
              <a:t>Specification provided a tag-encoding schema that was purposefully designed to enable a smooth transition to a fully compliant modern tag-naming schema as evidenced by the wide-scale world-wide adoption of the EPC/ISO RFID Tag-Encoding data standards.</a:t>
            </a:r>
          </a:p>
          <a:p>
            <a:pPr marL="342900" indent="-342900">
              <a:buFont typeface="+mj-lt"/>
              <a:buAutoNum type="arabicPeriod" startAt="3"/>
            </a:pPr>
            <a:endParaRPr lang="en-US" dirty="0" smtClean="0"/>
          </a:p>
          <a:p>
            <a:pPr marL="342900" indent="-342900">
              <a:buFont typeface="+mj-lt"/>
              <a:buAutoNum type="arabicPeriod" startAt="3"/>
            </a:pPr>
            <a:r>
              <a:rPr lang="en-US" b="1" dirty="0" smtClean="0"/>
              <a:t>880x0g2: WWG Green Book (880x0g3; GBv3) updates for HDR WLAN and dated LTE verbiage:</a:t>
            </a:r>
            <a:endParaRPr lang="en-US" dirty="0" smtClean="0"/>
          </a:p>
          <a:p>
            <a:pPr marL="342900" indent="-342900">
              <a:buFont typeface="+mj-lt"/>
              <a:buAutoNum type="arabicPeriod" startAt="3"/>
            </a:pPr>
            <a:endParaRPr lang="en-US" dirty="0"/>
          </a:p>
          <a:p>
            <a:pPr marL="342900" indent="-342900">
              <a:buFont typeface="+mj-lt"/>
              <a:buAutoNum type="arabicPeriod" startAt="3"/>
            </a:pPr>
            <a:r>
              <a:rPr lang="en-US" b="1" dirty="0" smtClean="0"/>
              <a:t>880x0g3: </a:t>
            </a:r>
            <a:r>
              <a:rPr lang="en-US" b="1" dirty="0"/>
              <a:t>WWG Green Book (</a:t>
            </a:r>
            <a:r>
              <a:rPr lang="en-US" b="1" dirty="0" smtClean="0"/>
              <a:t>880x0g4; GBv4) </a:t>
            </a:r>
            <a:r>
              <a:rPr lang="en-US" b="1" dirty="0"/>
              <a:t>updates for </a:t>
            </a:r>
            <a:r>
              <a:rPr lang="en-US" b="1" dirty="0" smtClean="0"/>
              <a:t>Wi-Fi technology evolution (propose when GBv3 updates completed):</a:t>
            </a:r>
            <a:endParaRPr lang="en-US" dirty="0"/>
          </a:p>
          <a:p>
            <a:endParaRPr lang="en-US" dirty="0" smtClean="0"/>
          </a:p>
        </p:txBody>
      </p:sp>
      <p:cxnSp>
        <p:nvCxnSpPr>
          <p:cNvPr id="3" name="Straight Connector 2"/>
          <p:cNvCxnSpPr/>
          <p:nvPr/>
        </p:nvCxnSpPr>
        <p:spPr>
          <a:xfrm flipV="1">
            <a:off x="601133" y="694267"/>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781795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4911" y="874059"/>
            <a:ext cx="8451273" cy="5513294"/>
          </a:xfrm>
        </p:spPr>
        <p:txBody>
          <a:bodyPr>
            <a:normAutofit fontScale="85000" lnSpcReduction="20000"/>
          </a:bodyPr>
          <a:lstStyle/>
          <a:p>
            <a:r>
              <a:rPr lang="en-US" dirty="0" smtClean="0"/>
              <a:t>Designate a {OwnerID, ProgramID, ObjectID} tuple</a:t>
            </a:r>
            <a:endParaRPr lang="en-US" dirty="0" smtClean="0">
              <a:solidFill>
                <a:srgbClr val="FF0000"/>
              </a:solidFill>
            </a:endParaRPr>
          </a:p>
          <a:p>
            <a:endParaRPr lang="en-US" dirty="0" smtClean="0"/>
          </a:p>
          <a:p>
            <a:r>
              <a:rPr lang="en-US" dirty="0" smtClean="0"/>
              <a:t>Manage the OwnerID/ProgramID namespace to uniquely identify additional Owners (Space Agencies) and associated Programs</a:t>
            </a:r>
          </a:p>
          <a:p>
            <a:endParaRPr lang="en-US" dirty="0" smtClean="0"/>
          </a:p>
          <a:p>
            <a:r>
              <a:rPr lang="en-US" dirty="0" smtClean="0"/>
              <a:t>Manage the ObjectID namespace to improve automated inventory management practices and provide a transition path for future standardized tag-encoding</a:t>
            </a:r>
          </a:p>
          <a:p>
            <a:endParaRPr lang="en-US" dirty="0" smtClean="0"/>
          </a:p>
          <a:p>
            <a:r>
              <a:rPr lang="en-US" dirty="0" smtClean="0">
                <a:solidFill>
                  <a:srgbClr val="FF0000"/>
                </a:solidFill>
              </a:rPr>
              <a:t>Does not alter/affect current IMS naming conventions or operations</a:t>
            </a:r>
          </a:p>
          <a:p>
            <a:pPr lvl="1"/>
            <a:r>
              <a:rPr lang="en-US" dirty="0" smtClean="0"/>
              <a:t>Defines {OwnerID, ProgramID, ObjectID} namespace in an engineered manner to support future IMS operations</a:t>
            </a:r>
          </a:p>
        </p:txBody>
      </p:sp>
      <p:sp>
        <p:nvSpPr>
          <p:cNvPr id="6" name="Line 3"/>
          <p:cNvSpPr>
            <a:spLocks noChangeShapeType="1"/>
          </p:cNvSpPr>
          <p:nvPr/>
        </p:nvSpPr>
        <p:spPr bwMode="auto">
          <a:xfrm>
            <a:off x="1108364" y="672353"/>
            <a:ext cx="706581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2039" tIns="41020" rIns="82039" bIns="41020"/>
          <a:lstStyle/>
          <a:p>
            <a:pPr>
              <a:defRPr/>
            </a:pPr>
            <a:endParaRPr lang="en-US">
              <a:cs typeface="+mn-cs"/>
            </a:endParaRPr>
          </a:p>
        </p:txBody>
      </p:sp>
      <p:sp>
        <p:nvSpPr>
          <p:cNvPr id="7" name="Rectangle 2"/>
          <p:cNvSpPr>
            <a:spLocks noChangeArrowheads="1"/>
          </p:cNvSpPr>
          <p:nvPr/>
        </p:nvSpPr>
        <p:spPr bwMode="auto">
          <a:xfrm>
            <a:off x="412209" y="134471"/>
            <a:ext cx="8182523" cy="529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39" tIns="41020" rIns="82039" bIns="41020">
            <a:spAutoFit/>
          </a:bodyPr>
          <a:lstStyle/>
          <a:p>
            <a:pPr algn="ctr" defTabSz="914394">
              <a:defRPr/>
            </a:pPr>
            <a:r>
              <a:rPr lang="en-US" sz="2900" b="1" dirty="0" smtClean="0">
                <a:solidFill>
                  <a:schemeClr val="tx2"/>
                </a:solidFill>
              </a:rPr>
              <a:t>ISS IMS tag-encoding augmentation proposal</a:t>
            </a:r>
            <a:endParaRPr lang="en-US" sz="2900" b="1" dirty="0">
              <a:solidFill>
                <a:schemeClr val="tx2"/>
              </a:solidFill>
            </a:endParaRPr>
          </a:p>
        </p:txBody>
      </p:sp>
    </p:spTree>
    <p:extLst>
      <p:ext uri="{BB962C8B-B14F-4D97-AF65-F5344CB8AC3E}">
        <p14:creationId xmlns:p14="http://schemas.microsoft.com/office/powerpoint/2010/main" val="103427527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80067" y="245531"/>
            <a:ext cx="6374677" cy="6333067"/>
          </a:xfrm>
          <a:prstGeom prst="rect">
            <a:avLst/>
          </a:prstGeom>
        </p:spPr>
      </p:pic>
    </p:spTree>
    <p:extLst>
      <p:ext uri="{BB962C8B-B14F-4D97-AF65-F5344CB8AC3E}">
        <p14:creationId xmlns:p14="http://schemas.microsoft.com/office/powerpoint/2010/main" val="419837511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5-10-16 at 2.58.43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200" y="847269"/>
            <a:ext cx="7721600" cy="5410200"/>
          </a:xfrm>
          <a:prstGeom prst="rect">
            <a:avLst/>
          </a:prstGeom>
        </p:spPr>
      </p:pic>
      <p:sp>
        <p:nvSpPr>
          <p:cNvPr id="6" name="TextBox 5"/>
          <p:cNvSpPr txBox="1"/>
          <p:nvPr/>
        </p:nvSpPr>
        <p:spPr>
          <a:xfrm>
            <a:off x="2053761" y="120453"/>
            <a:ext cx="4984508" cy="461665"/>
          </a:xfrm>
          <a:prstGeom prst="rect">
            <a:avLst/>
          </a:prstGeom>
          <a:noFill/>
          <a:ln>
            <a:noFill/>
          </a:ln>
        </p:spPr>
        <p:txBody>
          <a:bodyPr wrap="none" rtlCol="0">
            <a:spAutoFit/>
          </a:bodyPr>
          <a:lstStyle/>
          <a:p>
            <a:r>
              <a:rPr lang="en-US" sz="2400" b="1" dirty="0" smtClean="0"/>
              <a:t>CCSDS SOIS Wireless WG Publications</a:t>
            </a:r>
            <a:endParaRPr lang="en-US" sz="2400" b="1" dirty="0"/>
          </a:p>
        </p:txBody>
      </p:sp>
      <p:cxnSp>
        <p:nvCxnSpPr>
          <p:cNvPr id="7" name="Straight Connector 6"/>
          <p:cNvCxnSpPr/>
          <p:nvPr/>
        </p:nvCxnSpPr>
        <p:spPr>
          <a:xfrm flipV="1">
            <a:off x="601133" y="694267"/>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77243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25136" y="25401"/>
            <a:ext cx="4854364" cy="461665"/>
          </a:xfrm>
          <a:prstGeom prst="rect">
            <a:avLst/>
          </a:prstGeom>
          <a:noFill/>
          <a:ln>
            <a:noFill/>
          </a:ln>
        </p:spPr>
        <p:txBody>
          <a:bodyPr wrap="none" rtlCol="0">
            <a:spAutoFit/>
          </a:bodyPr>
          <a:lstStyle/>
          <a:p>
            <a:r>
              <a:rPr lang="en-US" sz="2400" b="1" dirty="0" smtClean="0"/>
              <a:t>Code Table of Latin/Cyrillic Alphabet</a:t>
            </a:r>
            <a:endParaRPr lang="en-US" sz="2400" b="1" dirty="0"/>
          </a:p>
        </p:txBody>
      </p:sp>
      <p:cxnSp>
        <p:nvCxnSpPr>
          <p:cNvPr id="3" name="Straight Connector 2"/>
          <p:cNvCxnSpPr/>
          <p:nvPr/>
        </p:nvCxnSpPr>
        <p:spPr>
          <a:xfrm flipV="1">
            <a:off x="601133" y="533394"/>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2"/>
          <a:stretch>
            <a:fillRect/>
          </a:stretch>
        </p:blipFill>
        <p:spPr>
          <a:xfrm>
            <a:off x="1413933" y="719665"/>
            <a:ext cx="5816599" cy="5816599"/>
          </a:xfrm>
          <a:prstGeom prst="rect">
            <a:avLst/>
          </a:prstGeom>
        </p:spPr>
      </p:pic>
    </p:spTree>
    <p:extLst>
      <p:ext uri="{BB962C8B-B14F-4D97-AF65-F5344CB8AC3E}">
        <p14:creationId xmlns:p14="http://schemas.microsoft.com/office/powerpoint/2010/main" val="345976105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68300"/>
            <a:ext cx="9144000" cy="6110124"/>
          </a:xfrm>
          <a:prstGeom prst="rect">
            <a:avLst/>
          </a:prstGeom>
        </p:spPr>
      </p:pic>
      <p:cxnSp>
        <p:nvCxnSpPr>
          <p:cNvPr id="5" name="Straight Connector 4"/>
          <p:cNvCxnSpPr/>
          <p:nvPr/>
        </p:nvCxnSpPr>
        <p:spPr>
          <a:xfrm flipV="1">
            <a:off x="601133" y="694267"/>
            <a:ext cx="7933267" cy="846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503543" y="56402"/>
            <a:ext cx="2921969" cy="646331"/>
          </a:xfrm>
          <a:prstGeom prst="rect">
            <a:avLst/>
          </a:prstGeom>
          <a:solidFill>
            <a:srgbClr val="FF0000"/>
          </a:solidFill>
        </p:spPr>
        <p:txBody>
          <a:bodyPr wrap="none" rtlCol="0">
            <a:spAutoFit/>
          </a:bodyPr>
          <a:lstStyle/>
          <a:p>
            <a:r>
              <a:rPr lang="en-US" b="1" dirty="0">
                <a:solidFill>
                  <a:srgbClr val="FFFFFF"/>
                </a:solidFill>
              </a:rPr>
              <a:t>RFID Tag-Encoding Red Book </a:t>
            </a:r>
            <a:endParaRPr lang="en-US" b="1" dirty="0" smtClean="0">
              <a:solidFill>
                <a:srgbClr val="FFFFFF"/>
              </a:solidFill>
            </a:endParaRPr>
          </a:p>
          <a:p>
            <a:r>
              <a:rPr lang="en-US" b="1" dirty="0" smtClean="0">
                <a:solidFill>
                  <a:srgbClr val="FFFFFF"/>
                </a:solidFill>
              </a:rPr>
              <a:t>(</a:t>
            </a:r>
            <a:r>
              <a:rPr lang="en-US" b="1" dirty="0">
                <a:solidFill>
                  <a:srgbClr val="FFFFFF"/>
                </a:solidFill>
              </a:rPr>
              <a:t>CCSDS 881.1-R-1) </a:t>
            </a:r>
            <a:r>
              <a:rPr lang="en-US" b="1" dirty="0" smtClean="0">
                <a:solidFill>
                  <a:srgbClr val="FFFFFF"/>
                </a:solidFill>
              </a:rPr>
              <a:t>activities</a:t>
            </a:r>
            <a:endParaRPr lang="en-US" b="1" dirty="0">
              <a:solidFill>
                <a:srgbClr val="FFFFFF"/>
              </a:solidFill>
            </a:endParaRPr>
          </a:p>
        </p:txBody>
      </p:sp>
    </p:spTree>
    <p:extLst>
      <p:ext uri="{BB962C8B-B14F-4D97-AF65-F5344CB8AC3E}">
        <p14:creationId xmlns:p14="http://schemas.microsoft.com/office/powerpoint/2010/main" val="938629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CMA-113-Latin-Cyrillic-Alphabet-Imag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600" y="0"/>
            <a:ext cx="6647055" cy="6611471"/>
          </a:xfrm>
          <a:prstGeom prst="rect">
            <a:avLst/>
          </a:prstGeom>
        </p:spPr>
      </p:pic>
      <p:sp>
        <p:nvSpPr>
          <p:cNvPr id="3" name="Rectangle 2"/>
          <p:cNvSpPr/>
          <p:nvPr/>
        </p:nvSpPr>
        <p:spPr>
          <a:xfrm>
            <a:off x="2903891" y="1125586"/>
            <a:ext cx="325111" cy="313957"/>
          </a:xfrm>
          <a:prstGeom prst="rect">
            <a:avLst/>
          </a:prstGeom>
          <a:solidFill>
            <a:schemeClr val="accent6">
              <a:lumMod val="60000"/>
              <a:lumOff val="40000"/>
              <a:alpha val="78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2903891" y="2092502"/>
            <a:ext cx="325111" cy="313957"/>
          </a:xfrm>
          <a:prstGeom prst="rect">
            <a:avLst/>
          </a:prstGeom>
          <a:solidFill>
            <a:schemeClr val="accent6">
              <a:lumMod val="60000"/>
              <a:lumOff val="40000"/>
              <a:alpha val="78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2903891" y="2406459"/>
            <a:ext cx="325111" cy="313957"/>
          </a:xfrm>
          <a:prstGeom prst="rect">
            <a:avLst/>
          </a:prstGeom>
          <a:solidFill>
            <a:schemeClr val="accent6">
              <a:lumMod val="60000"/>
              <a:lumOff val="40000"/>
              <a:alpha val="78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3544262" y="1125586"/>
            <a:ext cx="325111" cy="313957"/>
          </a:xfrm>
          <a:prstGeom prst="rect">
            <a:avLst/>
          </a:prstGeom>
          <a:solidFill>
            <a:schemeClr val="accent6">
              <a:lumMod val="60000"/>
              <a:lumOff val="40000"/>
              <a:alpha val="78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a:xfrm>
            <a:off x="4195582" y="1125586"/>
            <a:ext cx="325111" cy="313957"/>
          </a:xfrm>
          <a:prstGeom prst="rect">
            <a:avLst/>
          </a:prstGeom>
          <a:solidFill>
            <a:schemeClr val="accent6">
              <a:lumMod val="60000"/>
              <a:lumOff val="40000"/>
              <a:alpha val="78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a:off x="3870471" y="4646376"/>
            <a:ext cx="325111" cy="313957"/>
          </a:xfrm>
          <a:prstGeom prst="rect">
            <a:avLst/>
          </a:prstGeom>
          <a:solidFill>
            <a:schemeClr val="accent6">
              <a:lumMod val="60000"/>
              <a:lumOff val="40000"/>
              <a:alpha val="78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a:xfrm>
            <a:off x="3870471" y="4960334"/>
            <a:ext cx="325111" cy="327038"/>
          </a:xfrm>
          <a:prstGeom prst="rect">
            <a:avLst/>
          </a:prstGeom>
          <a:solidFill>
            <a:schemeClr val="accent6">
              <a:lumMod val="60000"/>
              <a:lumOff val="40000"/>
              <a:alpha val="78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p:nvPr/>
        </p:nvSpPr>
        <p:spPr>
          <a:xfrm>
            <a:off x="3870471" y="5287371"/>
            <a:ext cx="325111" cy="313957"/>
          </a:xfrm>
          <a:prstGeom prst="rect">
            <a:avLst/>
          </a:prstGeom>
          <a:solidFill>
            <a:schemeClr val="accent6">
              <a:lumMod val="60000"/>
              <a:lumOff val="40000"/>
              <a:alpha val="78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3870471" y="5608799"/>
            <a:ext cx="325111" cy="313957"/>
          </a:xfrm>
          <a:prstGeom prst="rect">
            <a:avLst/>
          </a:prstGeom>
          <a:solidFill>
            <a:schemeClr val="accent6">
              <a:lumMod val="60000"/>
              <a:lumOff val="40000"/>
              <a:alpha val="78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4510615" y="4646376"/>
            <a:ext cx="325111" cy="313957"/>
          </a:xfrm>
          <a:prstGeom prst="rect">
            <a:avLst/>
          </a:prstGeom>
          <a:solidFill>
            <a:schemeClr val="accent6">
              <a:lumMod val="60000"/>
              <a:lumOff val="40000"/>
              <a:alpha val="78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a:xfrm>
            <a:off x="4510615" y="4960333"/>
            <a:ext cx="325111" cy="334509"/>
          </a:xfrm>
          <a:prstGeom prst="rect">
            <a:avLst/>
          </a:prstGeom>
          <a:solidFill>
            <a:schemeClr val="accent6">
              <a:lumMod val="60000"/>
              <a:lumOff val="40000"/>
              <a:alpha val="78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p:nvSpPr>
        <p:spPr>
          <a:xfrm>
            <a:off x="4510615" y="5294842"/>
            <a:ext cx="325111" cy="313957"/>
          </a:xfrm>
          <a:prstGeom prst="rect">
            <a:avLst/>
          </a:prstGeom>
          <a:solidFill>
            <a:schemeClr val="accent6">
              <a:lumMod val="60000"/>
              <a:lumOff val="40000"/>
              <a:alpha val="78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p:cNvSpPr/>
          <p:nvPr/>
        </p:nvSpPr>
        <p:spPr>
          <a:xfrm>
            <a:off x="4510615" y="5601328"/>
            <a:ext cx="325111" cy="341505"/>
          </a:xfrm>
          <a:prstGeom prst="rect">
            <a:avLst/>
          </a:prstGeom>
          <a:solidFill>
            <a:schemeClr val="accent6">
              <a:lumMod val="60000"/>
              <a:lumOff val="40000"/>
              <a:alpha val="78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a:xfrm>
            <a:off x="5471898" y="1125586"/>
            <a:ext cx="325111" cy="313957"/>
          </a:xfrm>
          <a:prstGeom prst="rect">
            <a:avLst/>
          </a:prstGeom>
          <a:solidFill>
            <a:srgbClr val="FFFF00">
              <a:alpha val="78000"/>
            </a:srgb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p:cNvSpPr/>
          <p:nvPr/>
        </p:nvSpPr>
        <p:spPr>
          <a:xfrm>
            <a:off x="6108406" y="1125586"/>
            <a:ext cx="325111" cy="313957"/>
          </a:xfrm>
          <a:prstGeom prst="rect">
            <a:avLst/>
          </a:prstGeom>
          <a:solidFill>
            <a:srgbClr val="FFFF00">
              <a:alpha val="78000"/>
            </a:srgb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p:cNvSpPr txBox="1"/>
          <p:nvPr/>
        </p:nvSpPr>
        <p:spPr>
          <a:xfrm>
            <a:off x="278955" y="198198"/>
            <a:ext cx="1234796" cy="369332"/>
          </a:xfrm>
          <a:prstGeom prst="rect">
            <a:avLst/>
          </a:prstGeom>
          <a:noFill/>
        </p:spPr>
        <p:txBody>
          <a:bodyPr wrap="none" rtlCol="0">
            <a:spAutoFit/>
          </a:bodyPr>
          <a:lstStyle/>
          <a:p>
            <a:r>
              <a:rPr lang="en-US" dirty="0" smtClean="0"/>
              <a:t>ECMA-113:</a:t>
            </a:r>
          </a:p>
        </p:txBody>
      </p:sp>
      <p:sp>
        <p:nvSpPr>
          <p:cNvPr id="37" name="TextBox 36"/>
          <p:cNvSpPr txBox="1"/>
          <p:nvPr/>
        </p:nvSpPr>
        <p:spPr>
          <a:xfrm>
            <a:off x="284536" y="425149"/>
            <a:ext cx="1016023" cy="369332"/>
          </a:xfrm>
          <a:prstGeom prst="rect">
            <a:avLst/>
          </a:prstGeom>
          <a:noFill/>
        </p:spPr>
        <p:txBody>
          <a:bodyPr wrap="none" rtlCol="0">
            <a:spAutoFit/>
          </a:bodyPr>
          <a:lstStyle/>
          <a:p>
            <a:r>
              <a:rPr lang="en-US" dirty="0" smtClean="0"/>
              <a:t>Non-GS1</a:t>
            </a:r>
          </a:p>
        </p:txBody>
      </p:sp>
      <p:sp>
        <p:nvSpPr>
          <p:cNvPr id="38" name="TextBox 37"/>
          <p:cNvSpPr txBox="1"/>
          <p:nvPr/>
        </p:nvSpPr>
        <p:spPr>
          <a:xfrm>
            <a:off x="7713522" y="240483"/>
            <a:ext cx="1052542" cy="646331"/>
          </a:xfrm>
          <a:prstGeom prst="rect">
            <a:avLst/>
          </a:prstGeom>
          <a:noFill/>
        </p:spPr>
        <p:txBody>
          <a:bodyPr wrap="none" rtlCol="0">
            <a:spAutoFit/>
          </a:bodyPr>
          <a:lstStyle/>
          <a:p>
            <a:r>
              <a:rPr lang="en-US" dirty="0" smtClean="0"/>
              <a:t>Cyrillic</a:t>
            </a:r>
          </a:p>
          <a:p>
            <a:r>
              <a:rPr lang="en-US" dirty="0" smtClean="0"/>
              <a:t>Blacklist?</a:t>
            </a:r>
          </a:p>
        </p:txBody>
      </p:sp>
      <p:sp>
        <p:nvSpPr>
          <p:cNvPr id="21" name="TextBox 20"/>
          <p:cNvSpPr txBox="1"/>
          <p:nvPr/>
        </p:nvSpPr>
        <p:spPr>
          <a:xfrm>
            <a:off x="7869539" y="1529295"/>
            <a:ext cx="1192280" cy="1754327"/>
          </a:xfrm>
          <a:prstGeom prst="rect">
            <a:avLst/>
          </a:prstGeom>
          <a:solidFill>
            <a:srgbClr val="FF0000"/>
          </a:solidFill>
        </p:spPr>
        <p:txBody>
          <a:bodyPr wrap="square" rtlCol="0">
            <a:spAutoFit/>
          </a:bodyPr>
          <a:lstStyle/>
          <a:p>
            <a:r>
              <a:rPr lang="en-US" b="1" dirty="0">
                <a:solidFill>
                  <a:srgbClr val="FFFFFF"/>
                </a:solidFill>
              </a:rPr>
              <a:t>RFID Tag-Encoding Red Book (CCSDS 881.1-R-1) </a:t>
            </a:r>
            <a:r>
              <a:rPr lang="en-US" b="1" dirty="0" smtClean="0">
                <a:solidFill>
                  <a:srgbClr val="FFFFFF"/>
                </a:solidFill>
              </a:rPr>
              <a:t>activities</a:t>
            </a:r>
            <a:endParaRPr lang="en-US" b="1" dirty="0">
              <a:solidFill>
                <a:srgbClr val="FFFFFF"/>
              </a:solidFill>
            </a:endParaRPr>
          </a:p>
        </p:txBody>
      </p:sp>
    </p:spTree>
    <p:extLst>
      <p:ext uri="{BB962C8B-B14F-4D97-AF65-F5344CB8AC3E}">
        <p14:creationId xmlns:p14="http://schemas.microsoft.com/office/powerpoint/2010/main" val="31250385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7" grpId="0"/>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2" name="Rectangle 2"/>
          <p:cNvSpPr>
            <a:spLocks noChangeArrowheads="1"/>
          </p:cNvSpPr>
          <p:nvPr/>
        </p:nvSpPr>
        <p:spPr bwMode="auto">
          <a:xfrm>
            <a:off x="3440219" y="24356"/>
            <a:ext cx="2211613" cy="452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2039" tIns="41020" rIns="82039" bIns="41020">
            <a:spAutoFit/>
          </a:bodyPr>
          <a:lstStyle/>
          <a:p>
            <a:pPr algn="ctr" defTabSz="914394">
              <a:defRPr/>
            </a:pPr>
            <a:r>
              <a:rPr lang="en-US" sz="2400" b="1" dirty="0" smtClean="0"/>
              <a:t>ISO / IEC 8824-1</a:t>
            </a:r>
            <a:endParaRPr lang="en-US" sz="2400" b="1" dirty="0"/>
          </a:p>
        </p:txBody>
      </p:sp>
      <p:sp>
        <p:nvSpPr>
          <p:cNvPr id="517123" name="Line 3"/>
          <p:cNvSpPr>
            <a:spLocks noChangeShapeType="1"/>
          </p:cNvSpPr>
          <p:nvPr/>
        </p:nvSpPr>
        <p:spPr bwMode="auto">
          <a:xfrm>
            <a:off x="1108364" y="459464"/>
            <a:ext cx="706581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2039" tIns="41020" rIns="82039" bIns="41020"/>
          <a:lstStyle/>
          <a:p>
            <a:pPr>
              <a:defRPr/>
            </a:pPr>
            <a:endParaRPr lang="en-US">
              <a:cs typeface="+mn-cs"/>
            </a:endParaRPr>
          </a:p>
        </p:txBody>
      </p:sp>
      <p:sp>
        <p:nvSpPr>
          <p:cNvPr id="2" name="TextBox 1"/>
          <p:cNvSpPr txBox="1"/>
          <p:nvPr/>
        </p:nvSpPr>
        <p:spPr>
          <a:xfrm>
            <a:off x="660680" y="1159822"/>
            <a:ext cx="4891083" cy="2585323"/>
          </a:xfrm>
          <a:prstGeom prst="rect">
            <a:avLst/>
          </a:prstGeom>
          <a:noFill/>
        </p:spPr>
        <p:txBody>
          <a:bodyPr wrap="none" rtlCol="0">
            <a:spAutoFit/>
          </a:bodyPr>
          <a:lstStyle/>
          <a:p>
            <a:pPr marL="285750" indent="-285750">
              <a:buFont typeface="Arial"/>
              <a:buChar char="•"/>
            </a:pPr>
            <a:r>
              <a:rPr lang="en-US" dirty="0" smtClean="0"/>
              <a:t>ISO/IEC 15961, 15962, 15963 </a:t>
            </a:r>
            <a:r>
              <a:rPr lang="en-US" dirty="0" smtClean="0">
                <a:sym typeface="Wingdings"/>
              </a:rPr>
              <a:t> ISO-IEC 8824-1</a:t>
            </a:r>
          </a:p>
          <a:p>
            <a:pPr marL="285750" indent="-285750">
              <a:buFont typeface="Arial"/>
              <a:buChar char="•"/>
            </a:pPr>
            <a:endParaRPr lang="en-US" dirty="0" smtClean="0">
              <a:sym typeface="Wingdings"/>
            </a:endParaRPr>
          </a:p>
          <a:p>
            <a:pPr marL="285750" indent="-285750">
              <a:buFont typeface="Arial"/>
              <a:buChar char="•"/>
            </a:pPr>
            <a:r>
              <a:rPr lang="en-US" dirty="0">
                <a:sym typeface="Wingdings"/>
              </a:rPr>
              <a:t>ISO-IEC 8824-</a:t>
            </a:r>
            <a:r>
              <a:rPr lang="en-US" dirty="0" smtClean="0">
                <a:sym typeface="Wingdings"/>
              </a:rPr>
              <a:t>1: ASN.1 character set (79 chars)</a:t>
            </a:r>
          </a:p>
          <a:p>
            <a:pPr marL="742950" lvl="1" indent="-285750">
              <a:buFont typeface="Arial"/>
              <a:buChar char="•"/>
            </a:pPr>
            <a:r>
              <a:rPr lang="en-US" dirty="0" smtClean="0">
                <a:sym typeface="Wingdings"/>
              </a:rPr>
              <a:t>A to Z</a:t>
            </a:r>
          </a:p>
          <a:p>
            <a:pPr marL="742950" lvl="1" indent="-285750">
              <a:buFont typeface="Arial"/>
              <a:buChar char="•"/>
            </a:pPr>
            <a:r>
              <a:rPr lang="en-US" dirty="0" smtClean="0">
                <a:sym typeface="Wingdings"/>
              </a:rPr>
              <a:t>A to z</a:t>
            </a:r>
          </a:p>
          <a:p>
            <a:pPr marL="742950" lvl="1" indent="-285750">
              <a:buFont typeface="Arial"/>
              <a:buChar char="•"/>
            </a:pPr>
            <a:r>
              <a:rPr lang="en-US" dirty="0" smtClean="0">
                <a:sym typeface="Wingdings"/>
              </a:rPr>
              <a:t>0 to 9</a:t>
            </a:r>
          </a:p>
          <a:p>
            <a:pPr marL="742950" lvl="1" indent="-285750">
              <a:buFont typeface="Arial"/>
              <a:buChar char="•"/>
            </a:pPr>
            <a:r>
              <a:rPr lang="en-US" dirty="0" smtClean="0">
                <a:sym typeface="Wingdings"/>
              </a:rPr>
              <a:t>: = , { } . @ [ ] ‘ “ | &amp; ^ * ; !</a:t>
            </a:r>
          </a:p>
          <a:p>
            <a:pPr marL="742950" lvl="1" indent="-285750">
              <a:buFont typeface="Arial"/>
              <a:buChar char="•"/>
            </a:pPr>
            <a:endParaRPr lang="en-US" dirty="0">
              <a:sym typeface="Wingdings"/>
            </a:endParaRPr>
          </a:p>
          <a:p>
            <a:pPr marL="285750" indent="-285750">
              <a:buFont typeface="Arial"/>
              <a:buChar char="•"/>
            </a:pPr>
            <a:endParaRPr lang="en-US" dirty="0"/>
          </a:p>
        </p:txBody>
      </p:sp>
      <p:sp>
        <p:nvSpPr>
          <p:cNvPr id="5" name="TextBox 4"/>
          <p:cNvSpPr txBox="1"/>
          <p:nvPr/>
        </p:nvSpPr>
        <p:spPr>
          <a:xfrm>
            <a:off x="1691342" y="635202"/>
            <a:ext cx="5775702" cy="369332"/>
          </a:xfrm>
          <a:prstGeom prst="rect">
            <a:avLst/>
          </a:prstGeom>
          <a:solidFill>
            <a:srgbClr val="FF0000"/>
          </a:solidFill>
        </p:spPr>
        <p:txBody>
          <a:bodyPr wrap="none" rtlCol="0">
            <a:spAutoFit/>
          </a:bodyPr>
          <a:lstStyle/>
          <a:p>
            <a:r>
              <a:rPr lang="en-US" b="1" dirty="0">
                <a:solidFill>
                  <a:srgbClr val="FFFFFF"/>
                </a:solidFill>
              </a:rPr>
              <a:t>RFID Tag-Encoding Red Book (CCSDS 881.1-R-1) </a:t>
            </a:r>
            <a:r>
              <a:rPr lang="en-US" b="1" dirty="0" smtClean="0">
                <a:solidFill>
                  <a:srgbClr val="FFFFFF"/>
                </a:solidFill>
              </a:rPr>
              <a:t>activities</a:t>
            </a:r>
            <a:endParaRPr lang="en-US" b="1" dirty="0">
              <a:solidFill>
                <a:srgbClr val="FFFFFF"/>
              </a:solidFill>
            </a:endParaRPr>
          </a:p>
        </p:txBody>
      </p:sp>
    </p:spTree>
    <p:extLst>
      <p:ext uri="{BB962C8B-B14F-4D97-AF65-F5344CB8AC3E}">
        <p14:creationId xmlns:p14="http://schemas.microsoft.com/office/powerpoint/2010/main" val="139643039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443496"/>
            <a:ext cx="6400800" cy="1752600"/>
          </a:xfrm>
        </p:spPr>
        <p:txBody>
          <a:bodyPr/>
          <a:lstStyle/>
          <a:p>
            <a:r>
              <a:rPr lang="en-US" dirty="0" smtClean="0"/>
              <a:t>Test Coverage Analysis:</a:t>
            </a:r>
          </a:p>
          <a:p>
            <a:r>
              <a:rPr lang="en-US" dirty="0" smtClean="0"/>
              <a:t>RFID Tag-ID Interoperability Testing (Yellow Book)</a:t>
            </a:r>
            <a:endParaRPr lang="en-US" dirty="0"/>
          </a:p>
        </p:txBody>
      </p:sp>
      <p:sp>
        <p:nvSpPr>
          <p:cNvPr id="4" name="TextBox 3"/>
          <p:cNvSpPr txBox="1"/>
          <p:nvPr/>
        </p:nvSpPr>
        <p:spPr>
          <a:xfrm>
            <a:off x="660426" y="999061"/>
            <a:ext cx="5775702" cy="369332"/>
          </a:xfrm>
          <a:prstGeom prst="rect">
            <a:avLst/>
          </a:prstGeom>
          <a:solidFill>
            <a:srgbClr val="FF0000"/>
          </a:solidFill>
        </p:spPr>
        <p:txBody>
          <a:bodyPr wrap="none" rtlCol="0">
            <a:spAutoFit/>
          </a:bodyPr>
          <a:lstStyle/>
          <a:p>
            <a:r>
              <a:rPr lang="en-US" b="1" dirty="0">
                <a:solidFill>
                  <a:srgbClr val="FFFFFF"/>
                </a:solidFill>
              </a:rPr>
              <a:t>RFID Tag-Encoding Red Book (CCSDS 881.1-R-1) </a:t>
            </a:r>
            <a:r>
              <a:rPr lang="en-US" b="1" dirty="0" smtClean="0">
                <a:solidFill>
                  <a:srgbClr val="FFFFFF"/>
                </a:solidFill>
              </a:rPr>
              <a:t>activities</a:t>
            </a:r>
            <a:endParaRPr lang="en-US" b="1" dirty="0">
              <a:solidFill>
                <a:srgbClr val="FFFFFF"/>
              </a:solidFill>
            </a:endParaRPr>
          </a:p>
        </p:txBody>
      </p:sp>
    </p:spTree>
    <p:extLst>
      <p:ext uri="{BB962C8B-B14F-4D97-AF65-F5344CB8AC3E}">
        <p14:creationId xmlns:p14="http://schemas.microsoft.com/office/powerpoint/2010/main" val="406415645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6"/>
          <p:cNvGraphicFramePr>
            <a:graphicFrameLocks noGrp="1"/>
          </p:cNvGraphicFramePr>
          <p:nvPr>
            <p:ph idx="1"/>
            <p:extLst>
              <p:ext uri="{D42A27DB-BD31-4B8C-83A1-F6EECF244321}">
                <p14:modId xmlns:p14="http://schemas.microsoft.com/office/powerpoint/2010/main" val="2453666872"/>
              </p:ext>
            </p:extLst>
          </p:nvPr>
        </p:nvGraphicFramePr>
        <p:xfrm>
          <a:off x="457200" y="866422"/>
          <a:ext cx="8295450" cy="4698999"/>
        </p:xfrm>
        <a:graphic>
          <a:graphicData uri="http://schemas.openxmlformats.org/drawingml/2006/table">
            <a:tbl>
              <a:tblPr firstRow="1" bandRow="1">
                <a:tableStyleId>{8EC20E35-A176-4012-BC5E-935CFFF8708E}</a:tableStyleId>
              </a:tblPr>
              <a:tblGrid>
                <a:gridCol w="1189682"/>
                <a:gridCol w="4923217"/>
                <a:gridCol w="2182551"/>
              </a:tblGrid>
              <a:tr h="370840">
                <a:tc>
                  <a:txBody>
                    <a:bodyPr/>
                    <a:lstStyle/>
                    <a:p>
                      <a:r>
                        <a:rPr lang="en-US" dirty="0" smtClean="0"/>
                        <a:t>Test Class</a:t>
                      </a:r>
                      <a:endParaRPr lang="en-US" dirty="0"/>
                    </a:p>
                  </a:txBody>
                  <a:tcPr/>
                </a:tc>
                <a:tc>
                  <a:txBody>
                    <a:bodyPr/>
                    <a:lstStyle/>
                    <a:p>
                      <a:r>
                        <a:rPr lang="en-US" dirty="0" smtClean="0"/>
                        <a:t>Test Class</a:t>
                      </a:r>
                      <a:r>
                        <a:rPr lang="en-US" baseline="0" dirty="0" smtClean="0"/>
                        <a:t> </a:t>
                      </a:r>
                      <a:r>
                        <a:rPr lang="en-US" dirty="0" smtClean="0"/>
                        <a:t>Description</a:t>
                      </a:r>
                      <a:endParaRPr lang="en-US" dirty="0"/>
                    </a:p>
                  </a:txBody>
                  <a:tcPr/>
                </a:tc>
                <a:tc>
                  <a:txBody>
                    <a:bodyPr/>
                    <a:lstStyle/>
                    <a:p>
                      <a:r>
                        <a:rPr lang="en-US" dirty="0" smtClean="0"/>
                        <a:t>Expected Test Result</a:t>
                      </a:r>
                      <a:endParaRPr lang="en-US" dirty="0"/>
                    </a:p>
                  </a:txBody>
                  <a:tcPr/>
                </a:tc>
              </a:tr>
              <a:tr h="370840">
                <a:tc>
                  <a:txBody>
                    <a:bodyPr/>
                    <a:lstStyle/>
                    <a:p>
                      <a:pPr algn="ctr"/>
                      <a:r>
                        <a:rPr lang="en-US" dirty="0" smtClean="0"/>
                        <a:t>Class-1</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Invalid ECMA-113 character</a:t>
                      </a:r>
                      <a:endParaRPr lang="en-US" dirty="0" smtClean="0"/>
                    </a:p>
                  </a:txBody>
                  <a:tcPr/>
                </a:tc>
                <a:tc>
                  <a:txBody>
                    <a:bodyPr/>
                    <a:lstStyle/>
                    <a:p>
                      <a:pPr algn="ctr"/>
                      <a:r>
                        <a:rPr lang="en-US" dirty="0" smtClean="0"/>
                        <a:t>FAIL</a:t>
                      </a:r>
                      <a:endParaRPr lang="en-US" dirty="0"/>
                    </a:p>
                  </a:txBody>
                  <a:tcPr/>
                </a:tc>
              </a:tr>
              <a:tr h="370840">
                <a:tc>
                  <a:txBody>
                    <a:bodyPr/>
                    <a:lstStyle/>
                    <a:p>
                      <a:pPr algn="ctr"/>
                      <a:r>
                        <a:rPr lang="en-US" dirty="0" smtClean="0"/>
                        <a:t>Class-2</a:t>
                      </a:r>
                      <a:endParaRPr lang="en-US" dirty="0"/>
                    </a:p>
                  </a:txBody>
                  <a:tcPr/>
                </a:tc>
                <a:tc>
                  <a:txBody>
                    <a:bodyPr/>
                    <a:lstStyle/>
                    <a:p>
                      <a:r>
                        <a:rPr lang="en-US" dirty="0" smtClean="0"/>
                        <a:t>Invalid GS1 (ECMA-113</a:t>
                      </a:r>
                      <a:r>
                        <a:rPr lang="en-US" baseline="0" dirty="0" smtClean="0"/>
                        <a:t> Latin)</a:t>
                      </a:r>
                      <a:r>
                        <a:rPr lang="en-US" dirty="0" smtClean="0"/>
                        <a:t> character?</a:t>
                      </a:r>
                      <a:endParaRPr lang="en-US" dirty="0"/>
                    </a:p>
                  </a:txBody>
                  <a:tcPr/>
                </a:tc>
                <a:tc>
                  <a:txBody>
                    <a:bodyPr/>
                    <a:lstStyle/>
                    <a:p>
                      <a:pPr algn="ctr"/>
                      <a:r>
                        <a:rPr lang="en-US" dirty="0" smtClean="0">
                          <a:solidFill>
                            <a:schemeClr val="tx1"/>
                          </a:solidFill>
                        </a:rPr>
                        <a:t>FAIL</a:t>
                      </a:r>
                      <a:endParaRPr lang="en-US" dirty="0">
                        <a:solidFill>
                          <a:schemeClr val="tx1"/>
                        </a:solidFill>
                      </a:endParaRPr>
                    </a:p>
                  </a:txBody>
                  <a:tcPr/>
                </a:tc>
              </a:tr>
              <a:tr h="370840">
                <a:tc>
                  <a:txBody>
                    <a:bodyPr/>
                    <a:lstStyle/>
                    <a:p>
                      <a:pPr algn="ctr"/>
                      <a:r>
                        <a:rPr lang="en-US" dirty="0" smtClean="0"/>
                        <a:t>Class-3</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Invalid ECMA-113 Cyrillic character?</a:t>
                      </a:r>
                    </a:p>
                  </a:txBody>
                  <a:tcPr/>
                </a:tc>
                <a:tc>
                  <a:txBody>
                    <a:bodyPr/>
                    <a:lstStyle/>
                    <a:p>
                      <a:pPr algn="ctr"/>
                      <a:r>
                        <a:rPr lang="en-US" dirty="0" smtClean="0">
                          <a:solidFill>
                            <a:schemeClr val="tx1"/>
                          </a:solidFill>
                        </a:rPr>
                        <a:t>FAIL</a:t>
                      </a:r>
                      <a:endParaRPr lang="en-US" dirty="0">
                        <a:solidFill>
                          <a:schemeClr val="tx1"/>
                        </a:solidFill>
                      </a:endParaRPr>
                    </a:p>
                  </a:txBody>
                  <a:tcPr/>
                </a:tc>
              </a:tr>
              <a:tr h="370840">
                <a:tc>
                  <a:txBody>
                    <a:bodyPr/>
                    <a:lstStyle/>
                    <a:p>
                      <a:pPr algn="ctr"/>
                      <a:r>
                        <a:rPr lang="en-US" dirty="0" smtClean="0"/>
                        <a:t>Class-4</a:t>
                      </a:r>
                      <a:endParaRPr lang="en-US" dirty="0"/>
                    </a:p>
                  </a:txBody>
                  <a:tcPr/>
                </a:tc>
                <a:tc>
                  <a:txBody>
                    <a:bodyPr/>
                    <a:lstStyle/>
                    <a:p>
                      <a:r>
                        <a:rPr lang="en-US" dirty="0" smtClean="0"/>
                        <a:t>Invalid Tag-ID field { Database-ID, Owner-ID, Program-ID, Serial-ID</a:t>
                      </a:r>
                      <a:r>
                        <a:rPr lang="en-US" baseline="0" dirty="0" smtClean="0"/>
                        <a:t> }</a:t>
                      </a:r>
                      <a:r>
                        <a:rPr lang="en-US" dirty="0" smtClean="0"/>
                        <a:t> length</a:t>
                      </a:r>
                      <a:endParaRPr lang="en-US" dirty="0"/>
                    </a:p>
                  </a:txBody>
                  <a:tcPr/>
                </a:tc>
                <a:tc>
                  <a:txBody>
                    <a:bodyPr/>
                    <a:lstStyle/>
                    <a:p>
                      <a:pPr algn="ctr"/>
                      <a:r>
                        <a:rPr lang="en-US" dirty="0" smtClean="0"/>
                        <a:t>FAIL</a:t>
                      </a:r>
                      <a:endParaRPr lang="en-US" dirty="0"/>
                    </a:p>
                  </a:txBody>
                  <a:tcPr/>
                </a:tc>
              </a:tr>
              <a:tr h="370840">
                <a:tc>
                  <a:txBody>
                    <a:bodyPr/>
                    <a:lstStyle/>
                    <a:p>
                      <a:pPr algn="ctr"/>
                      <a:r>
                        <a:rPr lang="en-US" dirty="0" smtClean="0"/>
                        <a:t>Class-5</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Invalid Tag-ID Object-ID value &lt;0</a:t>
                      </a:r>
                      <a:r>
                        <a:rPr lang="en-US" baseline="0" dirty="0" smtClean="0"/>
                        <a:t> .. 65535&gt;</a:t>
                      </a:r>
                      <a:endParaRPr lang="en-US" dirty="0" smtClean="0"/>
                    </a:p>
                  </a:txBody>
                  <a:tcPr/>
                </a:tc>
                <a:tc>
                  <a:txBody>
                    <a:bodyPr/>
                    <a:lstStyle/>
                    <a:p>
                      <a:pPr algn="ctr"/>
                      <a:r>
                        <a:rPr lang="en-US" dirty="0" smtClean="0"/>
                        <a:t>FAIL</a:t>
                      </a:r>
                      <a:endParaRPr lang="en-US" dirty="0"/>
                    </a:p>
                  </a:txBody>
                  <a:tcPr/>
                </a:tc>
              </a:tr>
              <a:tr h="370840">
                <a:tc>
                  <a:txBody>
                    <a:bodyPr/>
                    <a:lstStyle/>
                    <a:p>
                      <a:pPr algn="ctr"/>
                      <a:r>
                        <a:rPr lang="en-US" dirty="0" smtClean="0"/>
                        <a:t>Class-6</a:t>
                      </a:r>
                      <a:endParaRPr lang="en-US" dirty="0"/>
                    </a:p>
                  </a:txBody>
                  <a:tcPr/>
                </a:tc>
                <a:tc>
                  <a:txBody>
                    <a:bodyPr/>
                    <a:lstStyle/>
                    <a:p>
                      <a:r>
                        <a:rPr lang="en-US" dirty="0" smtClean="0"/>
                        <a:t>Single Invalid Tag-ID[0]..[9]</a:t>
                      </a:r>
                      <a:r>
                        <a:rPr lang="en-US" baseline="0" dirty="0" smtClean="0"/>
                        <a:t> character field </a:t>
                      </a:r>
                      <a:endParaRPr lang="en-US" dirty="0"/>
                    </a:p>
                  </a:txBody>
                  <a:tcPr/>
                </a:tc>
                <a:tc>
                  <a:txBody>
                    <a:bodyPr/>
                    <a:lstStyle/>
                    <a:p>
                      <a:pPr algn="ctr"/>
                      <a:r>
                        <a:rPr lang="en-US" dirty="0" smtClean="0"/>
                        <a:t>FAIL</a:t>
                      </a:r>
                      <a:endParaRPr lang="en-US" dirty="0"/>
                    </a:p>
                  </a:txBody>
                  <a:tcPr/>
                </a:tc>
              </a:tr>
              <a:tr h="370840">
                <a:tc>
                  <a:txBody>
                    <a:bodyPr/>
                    <a:lstStyle/>
                    <a:p>
                      <a:pPr algn="ctr"/>
                      <a:r>
                        <a:rPr lang="en-US" dirty="0" smtClean="0"/>
                        <a:t>Class-7</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Randomly generated Invalid</a:t>
                      </a:r>
                      <a:r>
                        <a:rPr lang="en-US" baseline="0" dirty="0" smtClean="0"/>
                        <a:t> and Valid characters for </a:t>
                      </a:r>
                      <a:r>
                        <a:rPr lang="en-US" dirty="0" smtClean="0"/>
                        <a:t>{Database-ID,</a:t>
                      </a:r>
                      <a:r>
                        <a:rPr lang="en-US" baseline="0" dirty="0" smtClean="0"/>
                        <a:t> Owner-ID, Program-ID, Serial-ID} fields from entire ECMA-113 character set for a </a:t>
                      </a:r>
                      <a:r>
                        <a:rPr lang="en-US" dirty="0" smtClean="0"/>
                        <a:t>Chi-square statistically based result for sample</a:t>
                      </a:r>
                      <a:r>
                        <a:rPr lang="en-US" baseline="0" dirty="0" smtClean="0"/>
                        <a:t> size </a:t>
                      </a:r>
                      <a:r>
                        <a:rPr lang="en-US" i="1" baseline="0" dirty="0" smtClean="0"/>
                        <a:t>N.</a:t>
                      </a:r>
                      <a:endParaRPr lang="en-US" dirty="0" smtClean="0"/>
                    </a:p>
                  </a:txBody>
                  <a:tcPr/>
                </a:tc>
                <a:tc>
                  <a:txBody>
                    <a:bodyPr/>
                    <a:lstStyle/>
                    <a:p>
                      <a:pPr algn="ctr"/>
                      <a:endParaRPr lang="en-US" dirty="0" smtClean="0"/>
                    </a:p>
                    <a:p>
                      <a:pPr algn="ctr"/>
                      <a:r>
                        <a:rPr lang="en-US" dirty="0" smtClean="0"/>
                        <a:t>PASS / FAIL</a:t>
                      </a:r>
                      <a:endParaRPr lang="en-US" dirty="0"/>
                    </a:p>
                  </a:txBody>
                  <a:tcPr/>
                </a:tc>
              </a:tr>
              <a:tr h="370840">
                <a:tc>
                  <a:txBody>
                    <a:bodyPr/>
                    <a:lstStyle/>
                    <a:p>
                      <a:pPr algn="ct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txBody>
                  <a:tcPr/>
                </a:tc>
                <a:tc>
                  <a:txBody>
                    <a:bodyPr/>
                    <a:lstStyle/>
                    <a:p>
                      <a:pPr algn="ctr"/>
                      <a:endParaRPr lang="en-US" dirty="0"/>
                    </a:p>
                  </a:txBody>
                  <a:tcPr/>
                </a:tc>
              </a:tr>
            </a:tbl>
          </a:graphicData>
        </a:graphic>
      </p:graphicFrame>
      <p:sp>
        <p:nvSpPr>
          <p:cNvPr id="5" name="Title 1"/>
          <p:cNvSpPr>
            <a:spLocks noGrp="1"/>
          </p:cNvSpPr>
          <p:nvPr>
            <p:ph type="title"/>
          </p:nvPr>
        </p:nvSpPr>
        <p:spPr>
          <a:xfrm>
            <a:off x="457200" y="68586"/>
            <a:ext cx="8229600" cy="412103"/>
          </a:xfrm>
        </p:spPr>
        <p:txBody>
          <a:bodyPr>
            <a:normAutofit fontScale="90000"/>
          </a:bodyPr>
          <a:lstStyle/>
          <a:p>
            <a:r>
              <a:rPr lang="en-US" sz="2400" dirty="0" smtClean="0"/>
              <a:t>Test Coverage Classes</a:t>
            </a:r>
            <a:endParaRPr lang="en-US" sz="2400" dirty="0"/>
          </a:p>
        </p:txBody>
      </p:sp>
      <p:cxnSp>
        <p:nvCxnSpPr>
          <p:cNvPr id="6" name="Straight Connector 5"/>
          <p:cNvCxnSpPr/>
          <p:nvPr/>
        </p:nvCxnSpPr>
        <p:spPr>
          <a:xfrm flipV="1">
            <a:off x="432738" y="508003"/>
            <a:ext cx="8319911" cy="9408"/>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1529209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BC11CFE921654CA22562F68A99D6AE" ma:contentTypeVersion="2" ma:contentTypeDescription="Create a new document." ma:contentTypeScope="" ma:versionID="6e7f88b6c0e58fd2929e0adb0da9b1cd">
  <xsd:schema xmlns:xsd="http://www.w3.org/2001/XMLSchema" xmlns:xs="http://www.w3.org/2001/XMLSchema" xmlns:p="http://schemas.microsoft.com/office/2006/metadata/properties" xmlns:ns2="0f0ef6e6-c12b-42e4-8afd-b7edb07c219c" xmlns:ns3="bfab6d5d-f488-475d-ad0d-58c4c1ee8d01" targetNamespace="http://schemas.microsoft.com/office/2006/metadata/properties" ma:root="true" ma:fieldsID="04b9d79d328c0b5ec2fc4d05f2dbf19e" ns2:_="" ns3:_="">
    <xsd:import namespace="0f0ef6e6-c12b-42e4-8afd-b7edb07c219c"/>
    <xsd:import namespace="bfab6d5d-f488-475d-ad0d-58c4c1ee8d01"/>
    <xsd:element name="properties">
      <xsd:complexType>
        <xsd:sequence>
          <xsd:element name="documentManagement">
            <xsd:complexType>
              <xsd:all>
                <xsd:element ref="ns2: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0ef6e6-c12b-42e4-8afd-b7edb07c219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fab6d5d-f488-475d-ad0d-58c4c1ee8d01" elementFormDefault="qualified">
    <xsd:import namespace="http://schemas.microsoft.com/office/2006/documentManagement/types"/>
    <xsd:import namespace="http://schemas.microsoft.com/office/infopath/2007/PartnerControls"/>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BDB4019-F897-48E5-B37D-2C2BE75C1828}"/>
</file>

<file path=customXml/itemProps2.xml><?xml version="1.0" encoding="utf-8"?>
<ds:datastoreItem xmlns:ds="http://schemas.openxmlformats.org/officeDocument/2006/customXml" ds:itemID="{D5F26345-0850-4F44-BDCB-FD2A0235932F}"/>
</file>

<file path=customXml/itemProps3.xml><?xml version="1.0" encoding="utf-8"?>
<ds:datastoreItem xmlns:ds="http://schemas.openxmlformats.org/officeDocument/2006/customXml" ds:itemID="{15F4ADA5-50B3-46A9-8A74-14B0D4711C54}"/>
</file>

<file path=docProps/app.xml><?xml version="1.0" encoding="utf-8"?>
<Properties xmlns="http://schemas.openxmlformats.org/officeDocument/2006/extended-properties" xmlns:vt="http://schemas.openxmlformats.org/officeDocument/2006/docPropsVTypes">
  <TotalTime>91868</TotalTime>
  <Words>6374</Words>
  <Application>Microsoft Macintosh PowerPoint</Application>
  <PresentationFormat>On-screen Show (4:3)</PresentationFormat>
  <Paragraphs>1141</Paragraphs>
  <Slides>49</Slides>
  <Notes>7</Notes>
  <HiddenSlides>0</HiddenSlides>
  <MMClips>0</MMClips>
  <ScaleCrop>false</ScaleCrop>
  <HeadingPairs>
    <vt:vector size="4" baseType="variant">
      <vt:variant>
        <vt:lpstr>Theme</vt:lpstr>
      </vt:variant>
      <vt:variant>
        <vt:i4>2</vt:i4>
      </vt:variant>
      <vt:variant>
        <vt:lpstr>Slide Titles</vt:lpstr>
      </vt:variant>
      <vt:variant>
        <vt:i4>49</vt:i4>
      </vt:variant>
    </vt:vector>
  </HeadingPairs>
  <TitlesOfParts>
    <vt:vector size="51" baseType="lpstr">
      <vt:lpstr>Office Theme</vt:lpstr>
      <vt:lpstr>1_Office Theme</vt:lpstr>
      <vt:lpstr>CCSDS SOIS Wireless WG Monthly Telecon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Test Coverage Classes</vt:lpstr>
      <vt:lpstr>Test Coverage: Class-1 Invalid ECMA-113 character</vt:lpstr>
      <vt:lpstr>Test Coverage: Class-2 Invalid GS1 (ECMA-113 Latin) character</vt:lpstr>
      <vt:lpstr>Test Coverage: Class-3 Invalid ECMA-113 Cyrillic character </vt:lpstr>
      <vt:lpstr>Test Coverage: Class 4 Invalid Tag-ID field length </vt:lpstr>
      <vt:lpstr>Test Coverage: Class 5 Invalid Object-ID value</vt:lpstr>
      <vt:lpstr>Test Coverage: Class-6 Single Invalid Tag-ID[0]..[9] character field </vt:lpstr>
      <vt:lpstr>Test Coverage: Class-7 Randomly generated Invalid and Valid characters for {Database-ID, Owner-ID, Program-ID, Serial-ID} from entire ECMA-113 character set for a Chi-square statistically based result for sample size 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HDR WLAN Activities</vt:lpstr>
      <vt:lpstr>PowerPoint Presentation</vt:lpstr>
      <vt:lpstr>PowerPoint Presentation</vt:lpstr>
      <vt:lpstr>PowerPoint Presentation</vt:lpstr>
      <vt:lpstr>PowerPoint Presentation</vt:lpstr>
      <vt:lpstr>PowerPoint Presentation</vt:lpstr>
      <vt:lpstr>PowerPoint Presentation</vt:lpstr>
      <vt:lpstr>HDR WLAN  high-level  discussion points</vt:lpstr>
      <vt:lpstr>PowerPoint Presentation</vt:lpstr>
      <vt:lpstr>PowerPoint Presentation</vt:lpstr>
      <vt:lpstr>PowerPoint Presentation</vt:lpstr>
      <vt:lpstr>PowerPoint Presentation</vt:lpstr>
      <vt:lpstr>PowerPoint Presentation</vt:lpstr>
      <vt:lpstr>Back-up Charts &amp; High-Level CCSDS Schedules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BioServe Space Technologies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Kevin Gifford</dc:creator>
  <cp:lastModifiedBy>Kevin Gifford</cp:lastModifiedBy>
  <cp:revision>2050</cp:revision>
  <cp:lastPrinted>2016-05-02T16:09:34Z</cp:lastPrinted>
  <dcterms:created xsi:type="dcterms:W3CDTF">2012-03-12T15:30:31Z</dcterms:created>
  <dcterms:modified xsi:type="dcterms:W3CDTF">2016-06-06T21:36:41Z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0x010100DDBC11CFE921654CA22562F68A99D6AE</vt:lpwstr>
  </property>
</Properties>
</file>