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76" r:id="rId2"/>
    <p:sldId id="353" r:id="rId3"/>
    <p:sldId id="361" r:id="rId4"/>
    <p:sldId id="383" r:id="rId5"/>
    <p:sldId id="371" r:id="rId6"/>
    <p:sldId id="351" r:id="rId7"/>
    <p:sldId id="385" r:id="rId8"/>
    <p:sldId id="388" r:id="rId9"/>
    <p:sldId id="389" r:id="rId10"/>
    <p:sldId id="390" r:id="rId11"/>
    <p:sldId id="391" r:id="rId12"/>
    <p:sldId id="392" r:id="rId13"/>
    <p:sldId id="393" r:id="rId14"/>
    <p:sldId id="372" r:id="rId15"/>
    <p:sldId id="374" r:id="rId16"/>
    <p:sldId id="375" r:id="rId17"/>
    <p:sldId id="373" r:id="rId18"/>
    <p:sldId id="387" r:id="rId19"/>
    <p:sldId id="370" r:id="rId20"/>
    <p:sldId id="357" r:id="rId21"/>
    <p:sldId id="386" r:id="rId22"/>
    <p:sldId id="377" r:id="rId23"/>
    <p:sldId id="352" r:id="rId24"/>
    <p:sldId id="362" r:id="rId25"/>
    <p:sldId id="366" r:id="rId26"/>
    <p:sldId id="365" r:id="rId27"/>
    <p:sldId id="354" r:id="rId28"/>
    <p:sldId id="363" r:id="rId29"/>
    <p:sldId id="359" r:id="rId30"/>
    <p:sldId id="360" r:id="rId31"/>
    <p:sldId id="364" r:id="rId32"/>
    <p:sldId id="39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67F64"/>
    <a:srgbClr val="FFFF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90" autoAdjust="0"/>
    <p:restoredTop sz="89294" autoAdjust="0"/>
  </p:normalViewPr>
  <p:slideViewPr>
    <p:cSldViewPr snapToGrid="0" snapToObjects="1">
      <p:cViewPr>
        <p:scale>
          <a:sx n="150" d="100"/>
          <a:sy n="150" d="100"/>
        </p:scale>
        <p:origin x="-960" y="-5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0" Type="http://schemas.openxmlformats.org/officeDocument/2006/relationships/slide" Target="slides/slide19.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41" Type="http://schemas.openxmlformats.org/officeDocument/2006/relationships/customXml" Target="../customXml/item2.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slide" Target="slides/slide3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40" Type="http://schemas.openxmlformats.org/officeDocument/2006/relationships/customXml" Target="../customXml/item1.xml"/><Relationship Id="rId23" Type="http://schemas.openxmlformats.org/officeDocument/2006/relationships/slide" Target="slides/slide22.xml"/><Relationship Id="rId28" Type="http://schemas.openxmlformats.org/officeDocument/2006/relationships/slide" Target="slides/slide27.xml"/><Relationship Id="rId5" Type="http://schemas.openxmlformats.org/officeDocument/2006/relationships/slide" Target="slides/slide4.xml"/><Relationship Id="rId36" Type="http://schemas.openxmlformats.org/officeDocument/2006/relationships/presProps" Target="presProps.xml"/><Relationship Id="rId15" Type="http://schemas.openxmlformats.org/officeDocument/2006/relationships/slide" Target="slides/slide14.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printerSettings" Target="printerSettings/printerSettings1.bin"/><Relationship Id="rId14" Type="http://schemas.openxmlformats.org/officeDocument/2006/relationships/slide" Target="slides/slide13.xml"/><Relationship Id="rId8" Type="http://schemas.openxmlformats.org/officeDocument/2006/relationships/slide" Target="slides/slide7.xml"/><Relationship Id="rId3" Type="http://schemas.openxmlformats.org/officeDocument/2006/relationships/slide" Target="slides/slide2.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D6A3D-CDC1-574E-B713-2404917A542B}" type="datetimeFigureOut">
              <a:rPr lang="en-US" smtClean="0"/>
              <a:pPr/>
              <a:t>2/26/16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0E9BA-BBD3-C242-B0E7-AAD85FC88DBA}" type="slidenum">
              <a:rPr lang="en-US" smtClean="0"/>
              <a:pPr/>
              <a:t>‹#›</a:t>
            </a:fld>
            <a:endParaRPr lang="en-US"/>
          </a:p>
        </p:txBody>
      </p:sp>
    </p:spTree>
    <p:extLst>
      <p:ext uri="{BB962C8B-B14F-4D97-AF65-F5344CB8AC3E}">
        <p14:creationId xmlns:p14="http://schemas.microsoft.com/office/powerpoint/2010/main" val="19504529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6</a:t>
            </a:fld>
            <a:endParaRPr lang="en-US" altLang="ja-JP">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7</a:t>
            </a:fld>
            <a:endParaRPr lang="en-US" altLang="ja-JP">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19</a:t>
            </a:fld>
            <a:endParaRPr lang="en-US" altLang="ja-JP">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5716" name="Slide Number Placeholder 3"/>
          <p:cNvSpPr txBox="1">
            <a:spLocks noGrp="1"/>
          </p:cNvSpPr>
          <p:nvPr/>
        </p:nvSpPr>
        <p:spPr bwMode="auto">
          <a:xfrm>
            <a:off x="3887391" y="8687406"/>
            <a:ext cx="2970609" cy="45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81" tIns="0" rIns="19181" bIns="0" anchor="b"/>
          <a:lstStyle>
            <a:lvl1pPr defTabSz="920750">
              <a:defRPr b="1">
                <a:solidFill>
                  <a:schemeClr val="tx1"/>
                </a:solidFill>
                <a:latin typeface="Arial" charset="0"/>
              </a:defRPr>
            </a:lvl1pPr>
            <a:lvl2pPr marL="742950" indent="-285750" defTabSz="920750">
              <a:defRPr b="1">
                <a:solidFill>
                  <a:schemeClr val="tx1"/>
                </a:solidFill>
                <a:latin typeface="Arial" charset="0"/>
              </a:defRPr>
            </a:lvl2pPr>
            <a:lvl3pPr marL="1143000" indent="-228600" defTabSz="920750">
              <a:defRPr b="1">
                <a:solidFill>
                  <a:schemeClr val="tx1"/>
                </a:solidFill>
                <a:latin typeface="Arial" charset="0"/>
              </a:defRPr>
            </a:lvl3pPr>
            <a:lvl4pPr marL="1600200" indent="-228600" defTabSz="920750">
              <a:defRPr b="1">
                <a:solidFill>
                  <a:schemeClr val="tx1"/>
                </a:solidFill>
                <a:latin typeface="Arial" charset="0"/>
              </a:defRPr>
            </a:lvl4pPr>
            <a:lvl5pPr marL="2057400" indent="-228600" defTabSz="920750">
              <a:defRPr b="1">
                <a:solidFill>
                  <a:schemeClr val="tx1"/>
                </a:solidFill>
                <a:latin typeface="Arial" charset="0"/>
              </a:defRPr>
            </a:lvl5pPr>
            <a:lvl6pPr marL="2514600" indent="-228600" defTabSz="920750" fontAlgn="base">
              <a:spcBef>
                <a:spcPct val="0"/>
              </a:spcBef>
              <a:spcAft>
                <a:spcPct val="0"/>
              </a:spcAft>
              <a:defRPr b="1">
                <a:solidFill>
                  <a:schemeClr val="tx1"/>
                </a:solidFill>
                <a:latin typeface="Arial" charset="0"/>
              </a:defRPr>
            </a:lvl6pPr>
            <a:lvl7pPr marL="2971800" indent="-228600" defTabSz="920750" fontAlgn="base">
              <a:spcBef>
                <a:spcPct val="0"/>
              </a:spcBef>
              <a:spcAft>
                <a:spcPct val="0"/>
              </a:spcAft>
              <a:defRPr b="1">
                <a:solidFill>
                  <a:schemeClr val="tx1"/>
                </a:solidFill>
                <a:latin typeface="Arial" charset="0"/>
              </a:defRPr>
            </a:lvl7pPr>
            <a:lvl8pPr marL="3429000" indent="-228600" defTabSz="920750" fontAlgn="base">
              <a:spcBef>
                <a:spcPct val="0"/>
              </a:spcBef>
              <a:spcAft>
                <a:spcPct val="0"/>
              </a:spcAft>
              <a:defRPr b="1">
                <a:solidFill>
                  <a:schemeClr val="tx1"/>
                </a:solidFill>
                <a:latin typeface="Arial" charset="0"/>
              </a:defRPr>
            </a:lvl8pPr>
            <a:lvl9pPr marL="3886200" indent="-228600" defTabSz="920750" fontAlgn="base">
              <a:spcBef>
                <a:spcPct val="0"/>
              </a:spcBef>
              <a:spcAft>
                <a:spcPct val="0"/>
              </a:spcAft>
              <a:defRPr b="1">
                <a:solidFill>
                  <a:schemeClr val="tx1"/>
                </a:solidFill>
                <a:latin typeface="Arial" charset="0"/>
              </a:defRPr>
            </a:lvl9pPr>
          </a:lstStyle>
          <a:p>
            <a:pPr algn="r" eaLnBrk="0" hangingPunct="0"/>
            <a:fld id="{C3B9810D-8CA4-40B5-9E5B-57D1DBBE03EF}" type="slidenum">
              <a:rPr lang="en-US" sz="1000" b="0" i="1">
                <a:latin typeface="Times New Roman" pitchFamily="18" charset="0"/>
              </a:rPr>
              <a:pPr algn="r" eaLnBrk="0" hangingPunct="0"/>
              <a:t>23</a:t>
            </a:fld>
            <a:endParaRPr lang="en-US" sz="1000" b="0" i="1">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24</a:t>
            </a:fld>
            <a:endParaRPr lang="en-US" altLang="ja-JP">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2/26/16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2/26/16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2/26/16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2/26/16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2/26/16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2/26/16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2/26/16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2/26/16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2/26/16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2/26/16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523E6-6E1A-D443-AA02-10588A16F41C}" type="slidenum">
              <a:rPr lang="en-US" smtClean="0"/>
              <a:pPr/>
              <a:t>‹#›</a:t>
            </a:fld>
            <a:endParaRPr lang="en-US"/>
          </a:p>
        </p:txBody>
      </p:sp>
      <p:sp>
        <p:nvSpPr>
          <p:cNvPr id="7" name="Rectangle 5"/>
          <p:cNvSpPr>
            <a:spLocks noChangeArrowheads="1"/>
          </p:cNvSpPr>
          <p:nvPr userDrawn="1"/>
        </p:nvSpPr>
        <p:spPr bwMode="auto">
          <a:xfrm>
            <a:off x="0" y="6616700"/>
            <a:ext cx="9144000" cy="241738"/>
          </a:xfrm>
          <a:prstGeom prst="rect">
            <a:avLst/>
          </a:prstGeom>
          <a:solidFill>
            <a:schemeClr val="tx2">
              <a:lumMod val="50000"/>
            </a:schemeClr>
          </a:solidFill>
          <a:ln w="9525">
            <a:solidFill>
              <a:schemeClr val="accent1">
                <a:lumMod val="50000"/>
              </a:schemeClr>
            </a:solidFill>
            <a:round/>
            <a:headEnd/>
            <a:tailEnd/>
          </a:ln>
          <a:effectLst/>
        </p:spPr>
        <p:txBody>
          <a:bodyPr wrap="square" lIns="101880" tIns="51120" rIns="101880" bIns="51120">
            <a:spAutoFit/>
          </a:bodyPr>
          <a:lstStyle/>
          <a:p>
            <a:pPr algn="r">
              <a:buClr>
                <a:srgbClr val="FFFFFF"/>
              </a:buClr>
              <a:buFont typeface="Arial" pitchFamily="2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smtClean="0">
                <a:solidFill>
                  <a:srgbClr val="FFFFFF"/>
                </a:solidFill>
                <a:latin typeface="Arial" pitchFamily="26" charset="0"/>
                <a:ea typeface="+mn-ea"/>
                <a:cs typeface="+mn-cs"/>
              </a:rPr>
              <a:t>CCSDS SOIS Wireless Working Group (WWG)                                                                                                                                                    01-Mar-2016 WWG Monthly Telecon</a:t>
            </a:r>
            <a:endParaRPr lang="en-US" sz="900" dirty="0">
              <a:solidFill>
                <a:srgbClr val="FFFFFF"/>
              </a:solidFill>
              <a:latin typeface="Arial" pitchFamily="26" charset="0"/>
              <a:ea typeface="+mn-ea"/>
              <a:cs typeface="+mn-cs"/>
            </a:endParaRPr>
          </a:p>
        </p:txBody>
      </p:sp>
      <p:sp>
        <p:nvSpPr>
          <p:cNvPr id="8" name="Rectangle 23"/>
          <p:cNvSpPr>
            <a:spLocks noChangeArrowheads="1"/>
          </p:cNvSpPr>
          <p:nvPr userDrawn="1"/>
        </p:nvSpPr>
        <p:spPr bwMode="auto">
          <a:xfrm>
            <a:off x="8500531" y="6292328"/>
            <a:ext cx="60113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buClrTx/>
              <a:buSzTx/>
              <a:buFontTx/>
              <a:buNone/>
            </a:pPr>
            <a:fld id="{186DB690-8815-B54C-94DC-FE17AE6E8072}" type="slidenum">
              <a:rPr lang="en-US" sz="1400">
                <a:solidFill>
                  <a:srgbClr val="000090"/>
                </a:solidFill>
              </a:rPr>
              <a:pPr algn="r">
                <a:buClrTx/>
                <a:buSzTx/>
                <a:buFontTx/>
                <a:buNone/>
              </a:pPr>
              <a:t>‹#›</a:t>
            </a:fld>
            <a:endParaRPr lang="en-US" sz="1400" dirty="0">
              <a:solidFill>
                <a:srgbClr val="00009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3545"/>
            <a:ext cx="7772400" cy="1470025"/>
          </a:xfrm>
        </p:spPr>
        <p:txBody>
          <a:bodyPr/>
          <a:lstStyle/>
          <a:p>
            <a:r>
              <a:rPr lang="en-US" b="1" dirty="0"/>
              <a:t>CCSDS SOIS Wireless WG Monthly </a:t>
            </a:r>
            <a:r>
              <a:rPr lang="en-US" b="1" dirty="0" smtClean="0"/>
              <a:t>Webcon</a:t>
            </a:r>
            <a:endParaRPr lang="en-US" b="1" dirty="0"/>
          </a:p>
        </p:txBody>
      </p:sp>
      <p:sp>
        <p:nvSpPr>
          <p:cNvPr id="3" name="Subtitle 2"/>
          <p:cNvSpPr>
            <a:spLocks noGrp="1"/>
          </p:cNvSpPr>
          <p:nvPr>
            <p:ph type="subTitle" idx="1"/>
          </p:nvPr>
        </p:nvSpPr>
        <p:spPr>
          <a:xfrm>
            <a:off x="1371600" y="2802466"/>
            <a:ext cx="6400800" cy="770467"/>
          </a:xfrm>
        </p:spPr>
        <p:txBody>
          <a:bodyPr/>
          <a:lstStyle/>
          <a:p>
            <a:r>
              <a:rPr lang="en-US" b="1" dirty="0" smtClean="0"/>
              <a:t>01-Mar-2016</a:t>
            </a:r>
            <a:endParaRPr lang="en-US" dirty="0"/>
          </a:p>
        </p:txBody>
      </p:sp>
      <p:sp>
        <p:nvSpPr>
          <p:cNvPr id="4" name="Title 1"/>
          <p:cNvSpPr txBox="1">
            <a:spLocks/>
          </p:cNvSpPr>
          <p:nvPr/>
        </p:nvSpPr>
        <p:spPr>
          <a:xfrm>
            <a:off x="1989667" y="4560357"/>
            <a:ext cx="5240867"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u="sng" dirty="0" smtClean="0">
                <a:solidFill>
                  <a:schemeClr val="bg1">
                    <a:lumMod val="50000"/>
                  </a:schemeClr>
                </a:solidFill>
              </a:rPr>
              <a:t>Primary Topics</a:t>
            </a:r>
            <a:r>
              <a:rPr lang="en-US" sz="2800" b="1" dirty="0" smtClean="0">
                <a:solidFill>
                  <a:schemeClr val="bg1">
                    <a:lumMod val="50000"/>
                  </a:schemeClr>
                </a:solidFill>
              </a:rPr>
              <a:t>:</a:t>
            </a:r>
          </a:p>
          <a:p>
            <a:pPr marL="571500" indent="-571500" algn="l">
              <a:buFont typeface="Arial"/>
              <a:buChar char="•"/>
            </a:pPr>
            <a:r>
              <a:rPr lang="en-US" sz="2000" b="1" dirty="0" smtClean="0">
                <a:solidFill>
                  <a:schemeClr val="bg1">
                    <a:lumMod val="50000"/>
                  </a:schemeClr>
                </a:solidFill>
              </a:rPr>
              <a:t>RFID Interoperability Plan coordination</a:t>
            </a:r>
          </a:p>
          <a:p>
            <a:pPr marL="571500" indent="-571500" algn="l">
              <a:buFont typeface="Arial"/>
              <a:buChar char="•"/>
            </a:pPr>
            <a:r>
              <a:rPr lang="en-US" sz="2000" b="1" dirty="0" smtClean="0">
                <a:solidFill>
                  <a:schemeClr val="bg1">
                    <a:lumMod val="50000"/>
                  </a:schemeClr>
                </a:solidFill>
              </a:rPr>
              <a:t>RFID </a:t>
            </a:r>
            <a:r>
              <a:rPr lang="en-US" sz="2000" b="1" dirty="0" smtClean="0">
                <a:solidFill>
                  <a:schemeClr val="bg1">
                    <a:lumMod val="50000"/>
                  </a:schemeClr>
                </a:solidFill>
              </a:rPr>
              <a:t>Tag </a:t>
            </a:r>
            <a:r>
              <a:rPr lang="en-US" sz="2000" b="1" dirty="0" smtClean="0">
                <a:solidFill>
                  <a:schemeClr val="bg1">
                    <a:lumMod val="50000"/>
                  </a:schemeClr>
                </a:solidFill>
              </a:rPr>
              <a:t>Encoding Object-ID namespace</a:t>
            </a:r>
          </a:p>
          <a:p>
            <a:pPr marL="571500" indent="-571500" algn="l">
              <a:buFont typeface="Arial"/>
              <a:buChar char="•"/>
            </a:pPr>
            <a:r>
              <a:rPr lang="en-US" sz="2000" b="1" dirty="0" smtClean="0">
                <a:solidFill>
                  <a:schemeClr val="bg1">
                    <a:lumMod val="50000"/>
                  </a:schemeClr>
                </a:solidFill>
              </a:rPr>
              <a:t>HDR WLAN Blue Book organization outline</a:t>
            </a:r>
            <a:endParaRPr lang="en-US" sz="2000" b="1" dirty="0">
              <a:solidFill>
                <a:schemeClr val="bg1">
                  <a:lumMod val="50000"/>
                </a:schemeClr>
              </a:solidFill>
            </a:endParaRPr>
          </a:p>
        </p:txBody>
      </p:sp>
    </p:spTree>
    <p:extLst>
      <p:ext uri="{BB962C8B-B14F-4D97-AF65-F5344CB8AC3E}">
        <p14:creationId xmlns:p14="http://schemas.microsoft.com/office/powerpoint/2010/main" val="19048717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86" y="9422"/>
            <a:ext cx="6846045" cy="461665"/>
          </a:xfrm>
          <a:prstGeom prst="rect">
            <a:avLst/>
          </a:prstGeom>
          <a:noFill/>
          <a:ln>
            <a:noFill/>
          </a:ln>
        </p:spPr>
        <p:txBody>
          <a:bodyPr wrap="none" rtlCol="0">
            <a:spAutoFit/>
          </a:bodyPr>
          <a:lstStyle/>
          <a:p>
            <a:r>
              <a:rPr lang="en-US" sz="2400" b="1" dirty="0" smtClean="0"/>
              <a:t>NASA Flight Crew Systems (FCS) </a:t>
            </a:r>
            <a:r>
              <a:rPr lang="en-US" sz="2400" b="1" dirty="0" smtClean="0">
                <a:solidFill>
                  <a:srgbClr val="FF0000"/>
                </a:solidFill>
              </a:rPr>
              <a:t>Hardware</a:t>
            </a:r>
            <a:r>
              <a:rPr lang="en-US" sz="2400" b="1" dirty="0" smtClean="0"/>
              <a:t> Database</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407684504"/>
              </p:ext>
            </p:extLst>
          </p:nvPr>
        </p:nvGraphicFramePr>
        <p:xfrm>
          <a:off x="1667931" y="626536"/>
          <a:ext cx="5664203" cy="5877562"/>
        </p:xfrm>
        <a:graphic>
          <a:graphicData uri="http://schemas.openxmlformats.org/drawingml/2006/table">
            <a:tbl>
              <a:tblPr firstRow="1" bandRow="1">
                <a:tableStyleId>{5C22544A-7EE6-4342-B048-85BDC9FD1C3A}</a:tableStyleId>
              </a:tblPr>
              <a:tblGrid>
                <a:gridCol w="1733311"/>
                <a:gridCol w="1238492"/>
                <a:gridCol w="1397000"/>
                <a:gridCol w="1295400"/>
              </a:tblGrid>
              <a:tr h="315259">
                <a:tc>
                  <a:txBody>
                    <a:bodyPr/>
                    <a:lstStyle/>
                    <a:p>
                      <a:pPr algn="ctr"/>
                      <a:r>
                        <a:rPr lang="en-US" sz="1400" dirty="0" smtClean="0"/>
                        <a:t>FCS Category</a:t>
                      </a:r>
                      <a:endParaRPr lang="en-US" sz="1400" dirty="0"/>
                    </a:p>
                  </a:txBody>
                  <a:tcPr/>
                </a:tc>
                <a:tc>
                  <a:txBody>
                    <a:bodyPr/>
                    <a:lstStyle/>
                    <a:p>
                      <a:pPr algn="ctr"/>
                      <a:r>
                        <a:rPr lang="en-US" sz="1400" dirty="0" smtClean="0"/>
                        <a:t>Owner(s)</a:t>
                      </a:r>
                      <a:endParaRPr lang="en-US" sz="1400" dirty="0"/>
                    </a:p>
                  </a:txBody>
                  <a:tcPr/>
                </a:tc>
                <a:tc>
                  <a:txBody>
                    <a:bodyPr/>
                    <a:lstStyle/>
                    <a:p>
                      <a:pPr algn="ctr"/>
                      <a:r>
                        <a:rPr lang="en-US" sz="1400" dirty="0" smtClean="0"/>
                        <a:t>Number</a:t>
                      </a:r>
                      <a:r>
                        <a:rPr lang="en-US" sz="1400" baseline="0" dirty="0" smtClean="0"/>
                        <a:t> of </a:t>
                      </a:r>
                    </a:p>
                    <a:p>
                      <a:pPr algn="ctr"/>
                      <a:r>
                        <a:rPr lang="en-US" sz="1400" baseline="0" dirty="0" smtClean="0"/>
                        <a:t>sub-categories</a:t>
                      </a:r>
                      <a:endParaRPr lang="en-US" sz="1400" dirty="0"/>
                    </a:p>
                  </a:txBody>
                  <a:tcPr/>
                </a:tc>
                <a:tc>
                  <a:txBody>
                    <a:bodyPr/>
                    <a:lstStyle/>
                    <a:p>
                      <a:pPr algn="ctr"/>
                      <a:r>
                        <a:rPr lang="en-US" sz="1400" dirty="0" smtClean="0"/>
                        <a:t>Number of </a:t>
                      </a:r>
                    </a:p>
                    <a:p>
                      <a:pPr algn="ctr"/>
                      <a:r>
                        <a:rPr lang="en-US" sz="1400" dirty="0" smtClean="0"/>
                        <a:t>object</a:t>
                      </a:r>
                      <a:r>
                        <a:rPr lang="en-US" sz="1400" baseline="0" dirty="0" smtClean="0"/>
                        <a:t> classes</a:t>
                      </a:r>
                      <a:endParaRPr lang="en-US" sz="1400" dirty="0"/>
                    </a:p>
                  </a:txBody>
                  <a:tcPr/>
                </a:tc>
              </a:tr>
              <a:tr h="315259">
                <a:tc>
                  <a:txBody>
                    <a:bodyPr/>
                    <a:lstStyle/>
                    <a:p>
                      <a:r>
                        <a:rPr lang="en-US" sz="1400" dirty="0" smtClean="0"/>
                        <a:t>Housekeeping</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45</a:t>
                      </a:r>
                      <a:endParaRPr lang="en-US" sz="1400" dirty="0"/>
                    </a:p>
                  </a:txBody>
                  <a:tcPr/>
                </a:tc>
              </a:tr>
              <a:tr h="315259">
                <a:tc>
                  <a:txBody>
                    <a:bodyPr/>
                    <a:lstStyle/>
                    <a:p>
                      <a:r>
                        <a:rPr lang="en-US" sz="1400" dirty="0" smtClean="0"/>
                        <a:t>Exercise</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14</a:t>
                      </a:r>
                      <a:endParaRPr lang="en-US" sz="1400" dirty="0"/>
                    </a:p>
                  </a:txBody>
                  <a:tcPr/>
                </a:tc>
              </a:tr>
              <a:tr h="315259">
                <a:tc>
                  <a:txBody>
                    <a:bodyPr/>
                    <a:lstStyle/>
                    <a:p>
                      <a:r>
                        <a:rPr lang="en-US" sz="1400" dirty="0" smtClean="0"/>
                        <a:t>Portable Illumination</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24</a:t>
                      </a:r>
                      <a:endParaRPr lang="en-US" sz="1400" dirty="0"/>
                    </a:p>
                  </a:txBody>
                  <a:tcPr/>
                </a:tc>
              </a:tr>
              <a:tr h="315259">
                <a:tc>
                  <a:txBody>
                    <a:bodyPr/>
                    <a:lstStyle/>
                    <a:p>
                      <a:r>
                        <a:rPr lang="en-US" sz="1400" dirty="0" smtClean="0"/>
                        <a:t>Tools</a:t>
                      </a:r>
                      <a:endParaRPr lang="en-US" sz="1400" dirty="0"/>
                    </a:p>
                  </a:txBody>
                  <a:tcPr/>
                </a:tc>
                <a:tc>
                  <a:txBody>
                    <a:bodyPr/>
                    <a:lstStyle/>
                    <a:p>
                      <a:pPr algn="ctr"/>
                      <a:r>
                        <a:rPr lang="en-US" sz="1400" dirty="0" smtClean="0"/>
                        <a:t>EC6, 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659</a:t>
                      </a:r>
                      <a:endParaRPr lang="en-US" sz="1400" dirty="0"/>
                    </a:p>
                  </a:txBody>
                  <a:tcPr/>
                </a:tc>
              </a:tr>
              <a:tr h="315259">
                <a:tc>
                  <a:txBody>
                    <a:bodyPr/>
                    <a:lstStyle/>
                    <a:p>
                      <a:r>
                        <a:rPr lang="en-US" sz="1400" dirty="0" smtClean="0"/>
                        <a:t>PERS</a:t>
                      </a:r>
                      <a:endParaRPr lang="en-US" sz="1400" dirty="0"/>
                    </a:p>
                  </a:txBody>
                  <a:tcPr/>
                </a:tc>
                <a:tc>
                  <a:txBody>
                    <a:bodyPr/>
                    <a:lstStyle/>
                    <a:p>
                      <a:pPr algn="ctr"/>
                      <a:r>
                        <a:rPr lang="en-US" sz="1400" dirty="0" smtClean="0"/>
                        <a:t>EC6</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7</a:t>
                      </a:r>
                      <a:endParaRPr lang="en-US" sz="1400" dirty="0"/>
                    </a:p>
                  </a:txBody>
                  <a:tcPr/>
                </a:tc>
              </a:tr>
              <a:tr h="315259">
                <a:tc>
                  <a:txBody>
                    <a:bodyPr/>
                    <a:lstStyle/>
                    <a:p>
                      <a:r>
                        <a:rPr lang="en-US" sz="1400" dirty="0" smtClean="0"/>
                        <a:t>Stowage and Racks</a:t>
                      </a:r>
                      <a:endParaRPr lang="en-US" sz="1400" dirty="0"/>
                    </a:p>
                  </a:txBody>
                  <a:tcPr/>
                </a:tc>
                <a:tc>
                  <a:txBody>
                    <a:bodyPr/>
                    <a:lstStyle/>
                    <a:p>
                      <a:pPr algn="ctr"/>
                      <a:r>
                        <a:rPr lang="en-US" sz="1400" dirty="0" smtClean="0"/>
                        <a:t>EC6, EC7, OZ3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89</a:t>
                      </a:r>
                      <a:endParaRPr lang="en-US" sz="1400" dirty="0"/>
                    </a:p>
                  </a:txBody>
                  <a:tcPr/>
                </a:tc>
              </a:tr>
              <a:tr h="315259">
                <a:tc>
                  <a:txBody>
                    <a:bodyPr/>
                    <a:lstStyle/>
                    <a:p>
                      <a:r>
                        <a:rPr lang="en-US" sz="1400" dirty="0" smtClean="0"/>
                        <a:t>R&amp;MA</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EC6, EC7</a:t>
                      </a:r>
                    </a:p>
                  </a:txBody>
                  <a:tcPr/>
                </a:tc>
                <a:tc>
                  <a:txBody>
                    <a:bodyPr/>
                    <a:lstStyle/>
                    <a:p>
                      <a:pPr algn="ctr"/>
                      <a:r>
                        <a:rPr lang="en-US" sz="1400" dirty="0" smtClean="0"/>
                        <a:t>1</a:t>
                      </a:r>
                      <a:endParaRPr lang="en-US" sz="1400" dirty="0"/>
                    </a:p>
                  </a:txBody>
                  <a:tcPr/>
                </a:tc>
                <a:tc>
                  <a:txBody>
                    <a:bodyPr/>
                    <a:lstStyle/>
                    <a:p>
                      <a:pPr algn="ctr"/>
                      <a:r>
                        <a:rPr lang="en-US" sz="1400" dirty="0" smtClean="0"/>
                        <a:t>98</a:t>
                      </a:r>
                    </a:p>
                  </a:txBody>
                  <a:tcPr/>
                </a:tc>
              </a:tr>
              <a:tr h="315259">
                <a:tc>
                  <a:txBody>
                    <a:bodyPr/>
                    <a:lstStyle/>
                    <a:p>
                      <a:r>
                        <a:rPr lang="en-US" sz="1400" dirty="0" smtClean="0"/>
                        <a:t>OC Catalogue</a:t>
                      </a:r>
                      <a:endParaRPr lang="en-US" sz="1400" dirty="0"/>
                    </a:p>
                  </a:txBody>
                  <a:tcPr/>
                </a:tc>
                <a:tc>
                  <a:txBody>
                    <a:bodyPr/>
                    <a:lstStyle/>
                    <a:p>
                      <a:pPr algn="ctr"/>
                      <a:r>
                        <a:rPr lang="en-US" sz="1400" dirty="0" smtClean="0"/>
                        <a:t>OC</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382</a:t>
                      </a:r>
                      <a:endParaRPr lang="en-US" sz="1400" dirty="0"/>
                    </a:p>
                  </a:txBody>
                  <a:tcPr/>
                </a:tc>
              </a:tr>
              <a:tr h="315259">
                <a:tc>
                  <a:txBody>
                    <a:bodyPr/>
                    <a:lstStyle/>
                    <a:p>
                      <a:r>
                        <a:rPr lang="en-US" sz="1400" dirty="0" smtClean="0"/>
                        <a:t>Third Party</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15</a:t>
                      </a:r>
                      <a:endParaRPr lang="en-US" sz="1400" dirty="0"/>
                    </a:p>
                  </a:txBody>
                  <a:tcPr/>
                </a:tc>
              </a:tr>
              <a:tr h="315259">
                <a:tc>
                  <a:txBody>
                    <a:bodyPr/>
                    <a:lstStyle/>
                    <a:p>
                      <a:r>
                        <a:rPr lang="en-US" sz="1400" dirty="0" smtClean="0"/>
                        <a:t>Non FCS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28</a:t>
                      </a:r>
                      <a:endParaRPr lang="en-US" sz="1400" dirty="0"/>
                    </a:p>
                  </a:txBody>
                  <a:tcPr/>
                </a:tc>
              </a:tr>
              <a:tr h="315259">
                <a:tc>
                  <a:txBody>
                    <a:bodyPr/>
                    <a:lstStyle/>
                    <a:p>
                      <a:r>
                        <a:rPr lang="en-US" sz="1400" dirty="0" smtClean="0"/>
                        <a:t>Non-FCS</a:t>
                      </a:r>
                      <a:r>
                        <a:rPr lang="en-US" sz="1400" baseline="0" dirty="0" smtClean="0"/>
                        <a:t> ATCS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r>
              <a:tr h="315259">
                <a:tc>
                  <a:txBody>
                    <a:bodyPr/>
                    <a:lstStyle/>
                    <a:p>
                      <a:r>
                        <a:rPr lang="en-US" sz="1400" dirty="0" smtClean="0"/>
                        <a:t>ECLSS</a:t>
                      </a:r>
                      <a:endParaRPr lang="en-US" sz="1400" dirty="0"/>
                    </a:p>
                  </a:txBody>
                  <a:tcPr/>
                </a:tc>
                <a:tc>
                  <a:txBody>
                    <a:bodyPr/>
                    <a:lstStyle/>
                    <a:p>
                      <a:pPr algn="ctr"/>
                      <a:r>
                        <a:rPr lang="en-US" sz="1400" dirty="0" smtClean="0"/>
                        <a:t>EC3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smtClean="0"/>
                        <a:t>34</a:t>
                      </a:r>
                      <a:endParaRPr lang="en-US" sz="1400"/>
                    </a:p>
                  </a:txBody>
                  <a:tcPr/>
                </a:tc>
              </a:tr>
              <a:tr h="315259">
                <a:tc>
                  <a:txBody>
                    <a:bodyPr/>
                    <a:lstStyle/>
                    <a:p>
                      <a:r>
                        <a:rPr lang="en-US" sz="1400" dirty="0" smtClean="0"/>
                        <a:t>Habitability</a:t>
                      </a:r>
                      <a:endParaRPr lang="en-US" sz="1400" dirty="0"/>
                    </a:p>
                  </a:txBody>
                  <a:tcPr/>
                </a:tc>
                <a:tc>
                  <a:txBody>
                    <a:bodyPr/>
                    <a:lstStyle/>
                    <a:p>
                      <a:pPr algn="ctr"/>
                      <a:r>
                        <a:rPr lang="en-US" sz="1400" dirty="0" smtClean="0"/>
                        <a:t>EC3, EC6</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708</a:t>
                      </a:r>
                      <a:endParaRPr lang="en-US" sz="1400" dirty="0"/>
                    </a:p>
                  </a:txBody>
                  <a:tcPr/>
                </a:tc>
              </a:tr>
              <a:tr h="315259">
                <a:tc>
                  <a:txBody>
                    <a:bodyPr/>
                    <a:lstStyle/>
                    <a:p>
                      <a:r>
                        <a:rPr lang="en-US" sz="1400" dirty="0" smtClean="0"/>
                        <a:t>EC Crew Provisions</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905</a:t>
                      </a:r>
                      <a:endParaRPr lang="en-US" sz="1400" dirty="0"/>
                    </a:p>
                  </a:txBody>
                  <a:tcPr/>
                </a:tc>
              </a:tr>
              <a:tr h="315259">
                <a:tc>
                  <a:txBody>
                    <a:bodyPr/>
                    <a:lstStyle/>
                    <a:p>
                      <a:r>
                        <a:rPr lang="en-US" sz="1400" dirty="0" smtClean="0"/>
                        <a:t>Shuttle H/W on ISS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341</a:t>
                      </a:r>
                      <a:endParaRPr lang="en-US" sz="1400" dirty="0"/>
                    </a:p>
                  </a:txBody>
                  <a:tcPr/>
                </a:tc>
              </a:tr>
              <a:tr h="315259">
                <a:tc>
                  <a:txBody>
                    <a:bodyPr/>
                    <a:lstStyle/>
                    <a:p>
                      <a:r>
                        <a:rPr lang="en-US" sz="1400" dirty="0" smtClean="0"/>
                        <a:t>Shuttle only - FCS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18</a:t>
                      </a:r>
                      <a:endParaRPr lang="en-US" sz="1400" dirty="0"/>
                    </a:p>
                  </a:txBody>
                  <a:tcPr/>
                </a:tc>
              </a:tr>
              <a:tr h="315259">
                <a:tc>
                  <a:txBody>
                    <a:bodyPr/>
                    <a:lstStyle/>
                    <a:p>
                      <a:r>
                        <a:rPr lang="en-US" sz="1400" b="1" dirty="0" smtClean="0"/>
                        <a:t>TOTALS</a:t>
                      </a:r>
                      <a:endParaRPr lang="en-US" sz="1400" b="1" dirty="0"/>
                    </a:p>
                  </a:txBody>
                  <a:tcPr/>
                </a:tc>
                <a:tc>
                  <a:txBody>
                    <a:bodyPr/>
                    <a:lstStyle/>
                    <a:p>
                      <a:pPr algn="ctr"/>
                      <a:r>
                        <a:rPr lang="en-US" sz="1400" dirty="0" smtClean="0"/>
                        <a:t>4</a:t>
                      </a:r>
                      <a:endParaRPr lang="en-US" sz="1400" dirty="0"/>
                    </a:p>
                  </a:txBody>
                  <a:tcPr/>
                </a:tc>
                <a:tc>
                  <a:txBody>
                    <a:bodyPr/>
                    <a:lstStyle/>
                    <a:p>
                      <a:pPr algn="ctr"/>
                      <a:r>
                        <a:rPr lang="en-US" sz="1400" dirty="0" smtClean="0"/>
                        <a:t>30</a:t>
                      </a:r>
                      <a:endParaRPr lang="en-US" sz="1400" dirty="0"/>
                    </a:p>
                  </a:txBody>
                  <a:tcPr/>
                </a:tc>
                <a:tc>
                  <a:txBody>
                    <a:bodyPr/>
                    <a:lstStyle/>
                    <a:p>
                      <a:pPr algn="ctr"/>
                      <a:r>
                        <a:rPr lang="en-US" sz="1400" dirty="0" smtClean="0"/>
                        <a:t>3368</a:t>
                      </a:r>
                      <a:endParaRPr lang="en-US" sz="1400" dirty="0"/>
                    </a:p>
                  </a:txBody>
                  <a:tcPr/>
                </a:tc>
              </a:tr>
            </a:tbl>
          </a:graphicData>
        </a:graphic>
      </p:graphicFrame>
    </p:spTree>
    <p:extLst>
      <p:ext uri="{BB962C8B-B14F-4D97-AF65-F5344CB8AC3E}">
        <p14:creationId xmlns:p14="http://schemas.microsoft.com/office/powerpoint/2010/main" val="2032559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6" y="0"/>
            <a:ext cx="5067914" cy="461665"/>
          </a:xfrm>
          <a:prstGeom prst="rect">
            <a:avLst/>
          </a:prstGeom>
          <a:noFill/>
          <a:ln>
            <a:noFill/>
          </a:ln>
        </p:spPr>
        <p:txBody>
          <a:bodyPr wrap="none" rtlCol="0">
            <a:spAutoFit/>
          </a:bodyPr>
          <a:lstStyle/>
          <a:p>
            <a:r>
              <a:rPr lang="en-US" sz="2400" b="1" dirty="0" smtClean="0"/>
              <a:t>De Weck, FCS Integrated Classification</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309334867"/>
              </p:ext>
            </p:extLst>
          </p:nvPr>
        </p:nvGraphicFramePr>
        <p:xfrm>
          <a:off x="1938866" y="1032936"/>
          <a:ext cx="5257800" cy="3670749"/>
        </p:xfrm>
        <a:graphic>
          <a:graphicData uri="http://schemas.openxmlformats.org/drawingml/2006/table">
            <a:tbl>
              <a:tblPr firstRow="1" bandRow="1">
                <a:tableStyleId>{5C22544A-7EE6-4342-B048-85BDC9FD1C3A}</a:tableStyleId>
              </a:tblPr>
              <a:tblGrid>
                <a:gridCol w="2260603"/>
                <a:gridCol w="2997197"/>
              </a:tblGrid>
              <a:tr h="315259">
                <a:tc>
                  <a:txBody>
                    <a:bodyPr/>
                    <a:lstStyle/>
                    <a:p>
                      <a:pPr algn="ctr"/>
                      <a:r>
                        <a:rPr lang="en-US" sz="1400" dirty="0" smtClean="0"/>
                        <a:t>MIT/de Weck</a:t>
                      </a:r>
                      <a:endParaRPr lang="en-US" sz="1400" dirty="0"/>
                    </a:p>
                  </a:txBody>
                  <a:tcPr/>
                </a:tc>
                <a:tc>
                  <a:txBody>
                    <a:bodyPr/>
                    <a:lstStyle/>
                    <a:p>
                      <a:pPr algn="ctr"/>
                      <a:r>
                        <a:rPr lang="en-US" sz="1400" dirty="0" smtClean="0"/>
                        <a:t>Flight Control System (FCS)</a:t>
                      </a:r>
                      <a:endParaRPr lang="en-US" sz="1400" dirty="0"/>
                    </a:p>
                  </a:txBody>
                  <a:tcPr/>
                </a:tc>
              </a:tr>
              <a:tr h="315259">
                <a:tc>
                  <a:txBody>
                    <a:bodyPr/>
                    <a:lstStyle/>
                    <a:p>
                      <a:r>
                        <a:rPr lang="en-US" sz="1400" dirty="0" smtClean="0"/>
                        <a:t>Propellants &amp; Fuels</a:t>
                      </a:r>
                      <a:endParaRPr lang="en-US" sz="1400" dirty="0"/>
                    </a:p>
                  </a:txBody>
                  <a:tcPr/>
                </a:tc>
                <a:tc>
                  <a:txBody>
                    <a:bodyPr/>
                    <a:lstStyle/>
                    <a:p>
                      <a:pPr algn="l"/>
                      <a:endParaRPr lang="en-US" sz="1400" dirty="0"/>
                    </a:p>
                  </a:txBody>
                  <a:tcPr/>
                </a:tc>
              </a:tr>
              <a:tr h="315259">
                <a:tc>
                  <a:txBody>
                    <a:bodyPr/>
                    <a:lstStyle/>
                    <a:p>
                      <a:r>
                        <a:rPr lang="en-US" sz="1400" dirty="0" smtClean="0"/>
                        <a:t>Crew Provisions</a:t>
                      </a:r>
                      <a:endParaRPr lang="en-US" sz="1400" dirty="0"/>
                    </a:p>
                  </a:txBody>
                  <a:tcPr/>
                </a:tc>
                <a:tc>
                  <a:txBody>
                    <a:bodyPr/>
                    <a:lstStyle/>
                    <a:p>
                      <a:pPr algn="l"/>
                      <a:r>
                        <a:rPr lang="en-US" sz="1400" dirty="0" smtClean="0"/>
                        <a:t>EC Crew Provisions, OC Catalogue</a:t>
                      </a:r>
                      <a:endParaRPr lang="en-US" sz="1400" dirty="0"/>
                    </a:p>
                  </a:txBody>
                  <a:tcPr/>
                </a:tc>
              </a:tr>
              <a:tr h="315259">
                <a:tc>
                  <a:txBody>
                    <a:bodyPr/>
                    <a:lstStyle/>
                    <a:p>
                      <a:r>
                        <a:rPr lang="en-US" sz="1400" dirty="0" smtClean="0"/>
                        <a:t>Crew Operations</a:t>
                      </a:r>
                      <a:endParaRPr lang="en-US" sz="1400" dirty="0"/>
                    </a:p>
                  </a:txBody>
                  <a:tcPr/>
                </a:tc>
                <a:tc>
                  <a:txBody>
                    <a:bodyPr/>
                    <a:lstStyle/>
                    <a:p>
                      <a:pPr algn="l"/>
                      <a:r>
                        <a:rPr lang="en-US" sz="1400" dirty="0" smtClean="0"/>
                        <a:t>Portable Illumination, </a:t>
                      </a:r>
                      <a:r>
                        <a:rPr lang="en-US" sz="1400" dirty="0" smtClean="0">
                          <a:solidFill>
                            <a:srgbClr val="FF0000"/>
                          </a:solidFill>
                        </a:rPr>
                        <a:t>Tools</a:t>
                      </a:r>
                      <a:endParaRPr lang="en-US" sz="1400" dirty="0">
                        <a:solidFill>
                          <a:srgbClr val="FF0000"/>
                        </a:solidFill>
                      </a:endParaRPr>
                    </a:p>
                  </a:txBody>
                  <a:tcPr/>
                </a:tc>
              </a:tr>
              <a:tr h="315259">
                <a:tc>
                  <a:txBody>
                    <a:bodyPr/>
                    <a:lstStyle/>
                    <a:p>
                      <a:r>
                        <a:rPr lang="en-US" sz="1400" dirty="0" smtClean="0"/>
                        <a:t>Maintenance &amp; Upkeep</a:t>
                      </a:r>
                      <a:endParaRPr lang="en-US" sz="1400" dirty="0"/>
                    </a:p>
                  </a:txBody>
                  <a:tcPr/>
                </a:tc>
                <a:tc>
                  <a:txBody>
                    <a:bodyPr/>
                    <a:lstStyle/>
                    <a:p>
                      <a:pPr algn="l"/>
                      <a:r>
                        <a:rPr lang="en-US" sz="1400" dirty="0" smtClean="0"/>
                        <a:t>Housekeeping, </a:t>
                      </a:r>
                      <a:r>
                        <a:rPr lang="en-US" sz="1400" dirty="0" smtClean="0">
                          <a:solidFill>
                            <a:srgbClr val="FF0000"/>
                          </a:solidFill>
                        </a:rPr>
                        <a:t>Tools</a:t>
                      </a:r>
                      <a:endParaRPr lang="en-US" sz="1400" dirty="0">
                        <a:solidFill>
                          <a:srgbClr val="FF0000"/>
                        </a:solidFill>
                      </a:endParaRPr>
                    </a:p>
                  </a:txBody>
                  <a:tcPr/>
                </a:tc>
              </a:tr>
              <a:tr h="315259">
                <a:tc>
                  <a:txBody>
                    <a:bodyPr/>
                    <a:lstStyle/>
                    <a:p>
                      <a:r>
                        <a:rPr lang="en-US" sz="1400" dirty="0" smtClean="0"/>
                        <a:t>Stowage &amp; Restraint</a:t>
                      </a:r>
                      <a:endParaRPr lang="en-US" sz="1400" dirty="0"/>
                    </a:p>
                  </a:txBody>
                  <a:tcPr/>
                </a:tc>
                <a:tc>
                  <a:txBody>
                    <a:bodyPr/>
                    <a:lstStyle/>
                    <a:p>
                      <a:pPr algn="l"/>
                      <a:r>
                        <a:rPr lang="en-US" sz="1400" dirty="0" smtClean="0"/>
                        <a:t>PERS, Stowage &amp; Racks, R&amp;MA</a:t>
                      </a:r>
                      <a:endParaRPr lang="en-US" sz="1400" dirty="0"/>
                    </a:p>
                  </a:txBody>
                  <a:tcPr/>
                </a:tc>
              </a:tr>
              <a:tr h="315259">
                <a:tc>
                  <a:txBody>
                    <a:bodyPr/>
                    <a:lstStyle/>
                    <a:p>
                      <a:r>
                        <a:rPr lang="en-US" sz="1400" dirty="0" smtClean="0"/>
                        <a:t>Exploration &amp; Research</a:t>
                      </a:r>
                      <a:endParaRPr lang="en-US" sz="1400" dirty="0"/>
                    </a:p>
                  </a:txBody>
                  <a:tcPr/>
                </a:tc>
                <a:tc>
                  <a:txBody>
                    <a:bodyPr/>
                    <a:lstStyle/>
                    <a:p>
                      <a:pPr algn="l"/>
                      <a:endParaRPr lang="en-US" sz="1400" dirty="0"/>
                    </a:p>
                  </a:txBody>
                  <a:tcPr/>
                </a:tc>
              </a:tr>
              <a:tr h="315259">
                <a:tc>
                  <a:txBody>
                    <a:bodyPr/>
                    <a:lstStyle/>
                    <a:p>
                      <a:r>
                        <a:rPr lang="en-US" sz="1400" dirty="0" smtClean="0"/>
                        <a:t>Waste &amp; Disposal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r>
              <a:tr h="315259">
                <a:tc>
                  <a:txBody>
                    <a:bodyPr/>
                    <a:lstStyle/>
                    <a:p>
                      <a:r>
                        <a:rPr lang="en-US" sz="1400" dirty="0" smtClean="0"/>
                        <a:t>Habitation &amp; Infrastructure</a:t>
                      </a:r>
                      <a:endParaRPr lang="en-US" sz="1400" dirty="0"/>
                    </a:p>
                  </a:txBody>
                  <a:tcPr/>
                </a:tc>
                <a:tc>
                  <a:txBody>
                    <a:bodyPr/>
                    <a:lstStyle/>
                    <a:p>
                      <a:pPr algn="l"/>
                      <a:r>
                        <a:rPr lang="en-US" sz="1400" dirty="0" smtClean="0"/>
                        <a:t>ECLSS, Habitability, Exercise</a:t>
                      </a:r>
                      <a:endParaRPr lang="en-US" sz="1400" dirty="0"/>
                    </a:p>
                  </a:txBody>
                  <a:tcPr/>
                </a:tc>
              </a:tr>
              <a:tr h="315259">
                <a:tc>
                  <a:txBody>
                    <a:bodyPr/>
                    <a:lstStyle/>
                    <a:p>
                      <a:r>
                        <a:rPr lang="en-US" sz="1400" dirty="0" smtClean="0"/>
                        <a:t>Transportation &amp; Carriers</a:t>
                      </a:r>
                      <a:endParaRPr lang="en-US" sz="1400" dirty="0"/>
                    </a:p>
                  </a:txBody>
                  <a:tcPr/>
                </a:tc>
                <a:tc>
                  <a:txBody>
                    <a:bodyPr/>
                    <a:lstStyle/>
                    <a:p>
                      <a:pPr algn="l"/>
                      <a:endParaRPr lang="en-US" sz="1400" dirty="0"/>
                    </a:p>
                  </a:txBody>
                  <a:tcPr/>
                </a:tc>
              </a:tr>
              <a:tr h="315259">
                <a:tc>
                  <a:txBody>
                    <a:bodyPr/>
                    <a:lstStyle/>
                    <a:p>
                      <a:r>
                        <a:rPr lang="en-US" sz="1400" dirty="0" smtClean="0"/>
                        <a:t>Miscellaneous</a:t>
                      </a:r>
                      <a:endParaRPr lang="en-US" sz="1400" dirty="0"/>
                    </a:p>
                  </a:txBody>
                  <a:tcPr/>
                </a:tc>
                <a:tc>
                  <a:txBody>
                    <a:bodyPr/>
                    <a:lstStyle/>
                    <a:p>
                      <a:pPr algn="l"/>
                      <a:r>
                        <a:rPr lang="en-US" sz="1400" dirty="0" smtClean="0"/>
                        <a:t>Shuttle H/W, Shuttle only, Non-FCS, non-FCS ATCS, 3</a:t>
                      </a:r>
                      <a:r>
                        <a:rPr lang="en-US" sz="1400" baseline="30000" dirty="0" smtClean="0"/>
                        <a:t>rd</a:t>
                      </a:r>
                      <a:r>
                        <a:rPr lang="en-US" sz="1400" dirty="0" smtClean="0"/>
                        <a:t> Party</a:t>
                      </a:r>
                      <a:endParaRPr lang="en-US" sz="1400" dirty="0"/>
                    </a:p>
                  </a:txBody>
                  <a:tcPr/>
                </a:tc>
              </a:tr>
            </a:tbl>
          </a:graphicData>
        </a:graphic>
      </p:graphicFrame>
    </p:spTree>
    <p:extLst>
      <p:ext uri="{BB962C8B-B14F-4D97-AF65-F5344CB8AC3E}">
        <p14:creationId xmlns:p14="http://schemas.microsoft.com/office/powerpoint/2010/main" val="6038544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0060" y="71729"/>
            <a:ext cx="8008022" cy="461665"/>
          </a:xfrm>
          <a:prstGeom prst="rect">
            <a:avLst/>
          </a:prstGeom>
          <a:noFill/>
          <a:ln>
            <a:noFill/>
          </a:ln>
        </p:spPr>
        <p:txBody>
          <a:bodyPr wrap="none" rtlCol="0">
            <a:spAutoFit/>
          </a:bodyPr>
          <a:lstStyle/>
          <a:p>
            <a:r>
              <a:rPr lang="en-US" sz="2400" b="1" dirty="0" smtClean="0"/>
              <a:t>ISS Cargo Category Allocation Rates Table (CCART) Categories</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tretch>
            <a:fillRect/>
          </a:stretch>
        </p:blipFill>
        <p:spPr>
          <a:xfrm>
            <a:off x="190477" y="889000"/>
            <a:ext cx="2136571" cy="3928533"/>
          </a:xfrm>
          <a:prstGeom prst="rect">
            <a:avLst/>
          </a:prstGeom>
        </p:spPr>
      </p:pic>
      <p:pic>
        <p:nvPicPr>
          <p:cNvPr id="6" name="Picture 5"/>
          <p:cNvPicPr>
            <a:picLocks noChangeAspect="1"/>
          </p:cNvPicPr>
          <p:nvPr/>
        </p:nvPicPr>
        <p:blipFill>
          <a:blip r:embed="rId3"/>
          <a:stretch>
            <a:fillRect/>
          </a:stretch>
        </p:blipFill>
        <p:spPr>
          <a:xfrm>
            <a:off x="2417211" y="914401"/>
            <a:ext cx="2143477" cy="2963333"/>
          </a:xfrm>
          <a:prstGeom prst="rect">
            <a:avLst/>
          </a:prstGeom>
        </p:spPr>
      </p:pic>
      <p:pic>
        <p:nvPicPr>
          <p:cNvPr id="7" name="Picture 6"/>
          <p:cNvPicPr>
            <a:picLocks noChangeAspect="1"/>
          </p:cNvPicPr>
          <p:nvPr/>
        </p:nvPicPr>
        <p:blipFill>
          <a:blip r:embed="rId4"/>
          <a:stretch>
            <a:fillRect/>
          </a:stretch>
        </p:blipFill>
        <p:spPr>
          <a:xfrm>
            <a:off x="4650301" y="914401"/>
            <a:ext cx="2108929" cy="3814234"/>
          </a:xfrm>
          <a:prstGeom prst="rect">
            <a:avLst/>
          </a:prstGeom>
        </p:spPr>
      </p:pic>
      <p:pic>
        <p:nvPicPr>
          <p:cNvPr id="8" name="Picture 7"/>
          <p:cNvPicPr>
            <a:picLocks noChangeAspect="1"/>
          </p:cNvPicPr>
          <p:nvPr/>
        </p:nvPicPr>
        <p:blipFill>
          <a:blip r:embed="rId5"/>
          <a:stretch>
            <a:fillRect/>
          </a:stretch>
        </p:blipFill>
        <p:spPr>
          <a:xfrm>
            <a:off x="6892329" y="914401"/>
            <a:ext cx="2113359" cy="3377329"/>
          </a:xfrm>
          <a:prstGeom prst="rect">
            <a:avLst/>
          </a:prstGeom>
        </p:spPr>
      </p:pic>
      <p:sp>
        <p:nvSpPr>
          <p:cNvPr id="9" name="TextBox 8"/>
          <p:cNvSpPr txBox="1"/>
          <p:nvPr/>
        </p:nvSpPr>
        <p:spPr>
          <a:xfrm>
            <a:off x="869947" y="5331023"/>
            <a:ext cx="7648398" cy="861774"/>
          </a:xfrm>
          <a:prstGeom prst="rect">
            <a:avLst/>
          </a:prstGeom>
          <a:noFill/>
        </p:spPr>
        <p:txBody>
          <a:bodyPr wrap="none" rtlCol="0">
            <a:spAutoFit/>
          </a:bodyPr>
          <a:lstStyle/>
          <a:p>
            <a:r>
              <a:rPr lang="en-US" b="1" dirty="0" smtClean="0"/>
              <a:t>Question</a:t>
            </a:r>
            <a:r>
              <a:rPr lang="en-US" dirty="0" smtClean="0"/>
              <a:t>:  Separate top-level categories for </a:t>
            </a:r>
            <a:r>
              <a:rPr lang="en-US" b="1" dirty="0" smtClean="0">
                <a:solidFill>
                  <a:srgbClr val="FF0000"/>
                </a:solidFill>
              </a:rPr>
              <a:t>Medical, EVA, Crew Consumables</a:t>
            </a:r>
            <a:r>
              <a:rPr lang="en-US" dirty="0" smtClean="0"/>
              <a:t>?</a:t>
            </a:r>
            <a:endParaRPr lang="en-US" sz="1600" dirty="0" smtClean="0"/>
          </a:p>
          <a:p>
            <a:pPr marL="285750" indent="-285750">
              <a:buFont typeface="Arial"/>
              <a:buChar char="•"/>
            </a:pPr>
            <a:r>
              <a:rPr lang="en-US" sz="1600" dirty="0" smtClean="0"/>
              <a:t>These items are </a:t>
            </a:r>
            <a:r>
              <a:rPr lang="en-US" sz="1600" i="1" dirty="0" smtClean="0">
                <a:solidFill>
                  <a:srgbClr val="FF0000"/>
                </a:solidFill>
              </a:rPr>
              <a:t>absent</a:t>
            </a:r>
            <a:r>
              <a:rPr lang="en-US" sz="1600" dirty="0" smtClean="0">
                <a:solidFill>
                  <a:srgbClr val="FF0000"/>
                </a:solidFill>
              </a:rPr>
              <a:t> </a:t>
            </a:r>
            <a:r>
              <a:rPr lang="en-US" sz="1600" dirty="0" smtClean="0"/>
              <a:t>from the FCS catalogue</a:t>
            </a:r>
          </a:p>
          <a:p>
            <a:pPr marL="285750" indent="-285750">
              <a:buFont typeface="Arial"/>
              <a:buChar char="•"/>
            </a:pPr>
            <a:r>
              <a:rPr lang="en-US" sz="1600" dirty="0" smtClean="0"/>
              <a:t>EVA could be Crew Operations; Medical and Consumables could be Crew Provisions</a:t>
            </a:r>
            <a:endParaRPr lang="en-US" sz="1600" dirty="0"/>
          </a:p>
        </p:txBody>
      </p:sp>
    </p:spTree>
    <p:extLst>
      <p:ext uri="{BB962C8B-B14F-4D97-AF65-F5344CB8AC3E}">
        <p14:creationId xmlns:p14="http://schemas.microsoft.com/office/powerpoint/2010/main" val="2683492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3665" y="-11"/>
            <a:ext cx="7194097" cy="461665"/>
          </a:xfrm>
          <a:prstGeom prst="rect">
            <a:avLst/>
          </a:prstGeom>
          <a:noFill/>
          <a:ln>
            <a:noFill/>
          </a:ln>
        </p:spPr>
        <p:txBody>
          <a:bodyPr wrap="none" rtlCol="0">
            <a:spAutoFit/>
          </a:bodyPr>
          <a:lstStyle/>
          <a:p>
            <a:r>
              <a:rPr lang="en-US" sz="2400" b="1" dirty="0" smtClean="0">
                <a:solidFill>
                  <a:srgbClr val="FF0000"/>
                </a:solidFill>
              </a:rPr>
              <a:t>DRAFT: </a:t>
            </a:r>
            <a:r>
              <a:rPr lang="en-US" sz="2400" b="1" dirty="0" smtClean="0"/>
              <a:t>Wireless WG Proposed Integrated Classification</a:t>
            </a:r>
            <a:endParaRPr lang="en-US" sz="2400" b="1" dirty="0"/>
          </a:p>
        </p:txBody>
      </p:sp>
      <p:cxnSp>
        <p:nvCxnSpPr>
          <p:cNvPr id="3" name="Straight Connector 2"/>
          <p:cNvCxnSpPr/>
          <p:nvPr/>
        </p:nvCxnSpPr>
        <p:spPr>
          <a:xfrm flipV="1">
            <a:off x="601133" y="414856"/>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603662309"/>
              </p:ext>
            </p:extLst>
          </p:nvPr>
        </p:nvGraphicFramePr>
        <p:xfrm>
          <a:off x="160867" y="440256"/>
          <a:ext cx="8898467" cy="6147397"/>
        </p:xfrm>
        <a:graphic>
          <a:graphicData uri="http://schemas.openxmlformats.org/drawingml/2006/table">
            <a:tbl>
              <a:tblPr firstRow="1" bandRow="1">
                <a:tableStyleId>{5C22544A-7EE6-4342-B048-85BDC9FD1C3A}</a:tableStyleId>
              </a:tblPr>
              <a:tblGrid>
                <a:gridCol w="1634066"/>
                <a:gridCol w="1710267"/>
                <a:gridCol w="1388533"/>
                <a:gridCol w="2751667"/>
                <a:gridCol w="1413934"/>
              </a:tblGrid>
              <a:tr h="315259">
                <a:tc>
                  <a:txBody>
                    <a:bodyPr/>
                    <a:lstStyle/>
                    <a:p>
                      <a:pPr algn="ctr"/>
                      <a:r>
                        <a:rPr lang="en-US" sz="1400" dirty="0" smtClean="0"/>
                        <a:t>MIT/de Weck</a:t>
                      </a:r>
                      <a:endParaRPr lang="en-US" sz="1400" dirty="0"/>
                    </a:p>
                  </a:txBody>
                  <a:tcPr/>
                </a:tc>
                <a:tc>
                  <a:txBody>
                    <a:bodyPr/>
                    <a:lstStyle/>
                    <a:p>
                      <a:pPr algn="ctr"/>
                      <a:r>
                        <a:rPr lang="en-US" sz="1400" dirty="0" smtClean="0"/>
                        <a:t>Flight Control System (FCS)</a:t>
                      </a:r>
                      <a:endParaRPr lang="en-US" sz="1400" dirty="0"/>
                    </a:p>
                  </a:txBody>
                  <a:tcPr/>
                </a:tc>
                <a:tc>
                  <a:txBody>
                    <a:bodyPr/>
                    <a:lstStyle/>
                    <a:p>
                      <a:pPr algn="ctr"/>
                      <a:r>
                        <a:rPr lang="en-US" sz="1400" dirty="0" smtClean="0"/>
                        <a:t>FCS-Only Object</a:t>
                      </a:r>
                      <a:r>
                        <a:rPr lang="en-US" sz="1400" baseline="0" dirty="0" smtClean="0"/>
                        <a:t> Class Count</a:t>
                      </a:r>
                      <a:endParaRPr lang="en-US" sz="1400" dirty="0"/>
                    </a:p>
                  </a:txBody>
                  <a:tcPr/>
                </a:tc>
                <a:tc>
                  <a:txBody>
                    <a:bodyPr/>
                    <a:lstStyle/>
                    <a:p>
                      <a:pPr algn="ctr"/>
                      <a:r>
                        <a:rPr lang="en-US" sz="1400" dirty="0" smtClean="0"/>
                        <a:t>ISS CCART</a:t>
                      </a:r>
                      <a:endParaRPr lang="en-US" sz="1400" dirty="0"/>
                    </a:p>
                  </a:txBody>
                  <a:tcPr/>
                </a:tc>
                <a:tc>
                  <a:txBody>
                    <a:bodyPr/>
                    <a:lstStyle/>
                    <a:p>
                      <a:pPr algn="ctr"/>
                      <a:r>
                        <a:rPr lang="en-US" sz="1400" dirty="0" smtClean="0"/>
                        <a:t>Possible allocation width</a:t>
                      </a:r>
                      <a:endParaRPr lang="en-US" sz="1400" dirty="0"/>
                    </a:p>
                  </a:txBody>
                  <a:tcPr/>
                </a:tc>
              </a:tr>
              <a:tr h="315259">
                <a:tc>
                  <a:txBody>
                    <a:bodyPr/>
                    <a:lstStyle/>
                    <a:p>
                      <a:r>
                        <a:rPr lang="en-US" sz="1400" dirty="0" smtClean="0"/>
                        <a:t>Propellants &amp; Fuels</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Crew Provisions</a:t>
                      </a:r>
                      <a:endParaRPr lang="en-US" sz="1400" dirty="0"/>
                    </a:p>
                  </a:txBody>
                  <a:tcPr/>
                </a:tc>
                <a:tc>
                  <a:txBody>
                    <a:bodyPr/>
                    <a:lstStyle/>
                    <a:p>
                      <a:pPr algn="l"/>
                      <a:r>
                        <a:rPr lang="en-US" sz="1400" dirty="0" smtClean="0"/>
                        <a:t>EC Crew Provisions, OC Catalogue</a:t>
                      </a:r>
                      <a:endParaRPr lang="en-US" sz="1400" dirty="0"/>
                    </a:p>
                  </a:txBody>
                  <a:tcPr/>
                </a:tc>
                <a:tc>
                  <a:txBody>
                    <a:bodyPr/>
                    <a:lstStyle/>
                    <a:p>
                      <a:pPr algn="ctr"/>
                      <a:r>
                        <a:rPr lang="en-US" sz="1400" dirty="0" smtClean="0"/>
                        <a:t>1287</a:t>
                      </a:r>
                      <a:endParaRPr lang="en-US" sz="1400" dirty="0"/>
                    </a:p>
                  </a:txBody>
                  <a:tcPr/>
                </a:tc>
                <a:tc>
                  <a:txBody>
                    <a:bodyPr/>
                    <a:lstStyle/>
                    <a:p>
                      <a:pPr algn="l"/>
                      <a:r>
                        <a:rPr lang="en-US" sz="1400" dirty="0" smtClean="0"/>
                        <a:t>1.  Crew Provisions</a:t>
                      </a:r>
                    </a:p>
                    <a:p>
                      <a:pPr algn="l"/>
                      <a:r>
                        <a:rPr lang="en-US" sz="1400" dirty="0" smtClean="0"/>
                        <a:t>3.  </a:t>
                      </a:r>
                      <a:r>
                        <a:rPr lang="en-US" sz="1400" dirty="0" smtClean="0">
                          <a:solidFill>
                            <a:srgbClr val="FF0000"/>
                          </a:solidFill>
                        </a:rPr>
                        <a:t>Integrated Medical</a:t>
                      </a:r>
                      <a:r>
                        <a:rPr lang="en-US" sz="1400" baseline="0" dirty="0" smtClean="0">
                          <a:solidFill>
                            <a:srgbClr val="FF0000"/>
                          </a:solidFill>
                        </a:rPr>
                        <a:t> System </a:t>
                      </a:r>
                    </a:p>
                    <a:p>
                      <a:pPr algn="l"/>
                      <a:r>
                        <a:rPr lang="en-US" sz="1400" baseline="0" dirty="0" smtClean="0"/>
                        <a:t>4.  </a:t>
                      </a:r>
                      <a:r>
                        <a:rPr lang="en-US" sz="1400" baseline="0" dirty="0" smtClean="0">
                          <a:solidFill>
                            <a:srgbClr val="FF0000"/>
                          </a:solidFill>
                        </a:rPr>
                        <a:t>Water Transfer</a:t>
                      </a:r>
                      <a:endParaRPr lang="en-US" sz="1400" dirty="0">
                        <a:solidFill>
                          <a:srgbClr val="FF0000"/>
                        </a:solidFill>
                      </a:endParaRPr>
                    </a:p>
                  </a:txBody>
                  <a:tcPr/>
                </a:tc>
                <a:tc>
                  <a:txBody>
                    <a:bodyPr/>
                    <a:lstStyle/>
                    <a:p>
                      <a:pPr algn="ctr"/>
                      <a:endParaRPr lang="en-US" sz="1400" dirty="0" smtClean="0">
                        <a:solidFill>
                          <a:schemeClr val="tx1"/>
                        </a:solidFill>
                      </a:endParaRPr>
                    </a:p>
                    <a:p>
                      <a:pPr algn="ctr"/>
                      <a:r>
                        <a:rPr lang="en-US" sz="1400" dirty="0" smtClean="0">
                          <a:solidFill>
                            <a:schemeClr val="tx1"/>
                          </a:solidFill>
                        </a:rPr>
                        <a:t>4000</a:t>
                      </a:r>
                      <a:endParaRPr lang="en-US" sz="1400" dirty="0">
                        <a:solidFill>
                          <a:schemeClr val="tx1"/>
                        </a:solidFill>
                      </a:endParaRPr>
                    </a:p>
                  </a:txBody>
                  <a:tcPr/>
                </a:tc>
              </a:tr>
              <a:tr h="315259">
                <a:tc>
                  <a:txBody>
                    <a:bodyPr/>
                    <a:lstStyle/>
                    <a:p>
                      <a:r>
                        <a:rPr lang="en-US" sz="1400" dirty="0" smtClean="0"/>
                        <a:t>Crew Operations</a:t>
                      </a:r>
                      <a:endParaRPr lang="en-US" sz="1400" dirty="0"/>
                    </a:p>
                  </a:txBody>
                  <a:tcPr/>
                </a:tc>
                <a:tc>
                  <a:txBody>
                    <a:bodyPr/>
                    <a:lstStyle/>
                    <a:p>
                      <a:pPr algn="l"/>
                      <a:r>
                        <a:rPr lang="en-US" sz="1400" dirty="0" smtClean="0"/>
                        <a:t>Portable Illumination, </a:t>
                      </a:r>
                      <a:r>
                        <a:rPr lang="en-US" sz="1400" dirty="0" smtClean="0">
                          <a:solidFill>
                            <a:srgbClr val="FF0000"/>
                          </a:solidFill>
                        </a:rPr>
                        <a:t>Tools</a:t>
                      </a:r>
                      <a:endParaRPr lang="en-US" sz="1400" dirty="0">
                        <a:solidFill>
                          <a:srgbClr val="FF0000"/>
                        </a:solidFill>
                      </a:endParaRPr>
                    </a:p>
                  </a:txBody>
                  <a:tcPr/>
                </a:tc>
                <a:tc>
                  <a:txBody>
                    <a:bodyPr/>
                    <a:lstStyle/>
                    <a:p>
                      <a:pPr algn="ctr"/>
                      <a:r>
                        <a:rPr lang="en-US" sz="1400" dirty="0" smtClean="0"/>
                        <a:t>683</a:t>
                      </a:r>
                      <a:endParaRPr lang="en-US" sz="1400" dirty="0"/>
                    </a:p>
                  </a:txBody>
                  <a:tcPr/>
                </a:tc>
                <a:tc>
                  <a:txBody>
                    <a:bodyPr/>
                    <a:lstStyle/>
                    <a:p>
                      <a:pPr algn="l"/>
                      <a:r>
                        <a:rPr lang="en-US" sz="1400" dirty="0" smtClean="0"/>
                        <a:t>2.  Crew Daily Operations</a:t>
                      </a:r>
                      <a:endParaRPr lang="en-US" sz="1400" dirty="0"/>
                    </a:p>
                  </a:txBody>
                  <a:tcPr/>
                </a:tc>
                <a:tc>
                  <a:txBody>
                    <a:bodyPr/>
                    <a:lstStyle/>
                    <a:p>
                      <a:pPr algn="ctr"/>
                      <a:r>
                        <a:rPr lang="en-US" sz="1400" dirty="0" smtClean="0">
                          <a:solidFill>
                            <a:schemeClr val="tx1"/>
                          </a:solidFill>
                        </a:rPr>
                        <a:t>2000</a:t>
                      </a:r>
                      <a:endParaRPr lang="en-US" sz="1400" dirty="0">
                        <a:solidFill>
                          <a:schemeClr val="tx1"/>
                        </a:solidFill>
                      </a:endParaRPr>
                    </a:p>
                  </a:txBody>
                  <a:tcPr/>
                </a:tc>
              </a:tr>
              <a:tr h="315259">
                <a:tc>
                  <a:txBody>
                    <a:bodyPr/>
                    <a:lstStyle/>
                    <a:p>
                      <a:r>
                        <a:rPr lang="en-US" sz="1400" dirty="0" smtClean="0"/>
                        <a:t>Maintenance &amp; Upkeep</a:t>
                      </a:r>
                      <a:endParaRPr lang="en-US" sz="1400" dirty="0"/>
                    </a:p>
                  </a:txBody>
                  <a:tcPr/>
                </a:tc>
                <a:tc>
                  <a:txBody>
                    <a:bodyPr/>
                    <a:lstStyle/>
                    <a:p>
                      <a:pPr algn="l"/>
                      <a:r>
                        <a:rPr lang="en-US" sz="1400" dirty="0" smtClean="0"/>
                        <a:t>Housekeeping</a:t>
                      </a:r>
                      <a:endParaRPr lang="en-US" sz="1400" dirty="0">
                        <a:solidFill>
                          <a:srgbClr val="FF0000"/>
                        </a:solidFill>
                      </a:endParaRPr>
                    </a:p>
                  </a:txBody>
                  <a:tcPr/>
                </a:tc>
                <a:tc>
                  <a:txBody>
                    <a:bodyPr/>
                    <a:lstStyle/>
                    <a:p>
                      <a:pPr algn="ctr"/>
                      <a:r>
                        <a:rPr lang="en-US" sz="1400" dirty="0" smtClean="0"/>
                        <a:t>45</a:t>
                      </a:r>
                      <a:endParaRPr lang="en-US" sz="1400" dirty="0"/>
                    </a:p>
                  </a:txBody>
                  <a:tcPr/>
                </a:tc>
                <a:tc>
                  <a:txBody>
                    <a:bodyPr/>
                    <a:lstStyle/>
                    <a:p>
                      <a:pPr algn="l"/>
                      <a:r>
                        <a:rPr lang="en-US" sz="1400" dirty="0" smtClean="0"/>
                        <a:t>5.  Station Systems Support </a:t>
                      </a:r>
                    </a:p>
                    <a:p>
                      <a:pPr algn="l"/>
                      <a:r>
                        <a:rPr lang="en-US" sz="1400" dirty="0" smtClean="0"/>
                        <a:t>6.  </a:t>
                      </a:r>
                      <a:r>
                        <a:rPr lang="en-US" sz="1400" dirty="0" smtClean="0">
                          <a:solidFill>
                            <a:srgbClr val="FF0000"/>
                          </a:solidFill>
                        </a:rPr>
                        <a:t>EVA</a:t>
                      </a:r>
                      <a:endParaRPr lang="en-US" sz="1400" dirty="0">
                        <a:solidFill>
                          <a:srgbClr val="FF0000"/>
                        </a:solidFill>
                      </a:endParaRP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Stowage &amp; Restraint</a:t>
                      </a:r>
                      <a:endParaRPr lang="en-US" sz="1400" dirty="0"/>
                    </a:p>
                  </a:txBody>
                  <a:tcPr/>
                </a:tc>
                <a:tc>
                  <a:txBody>
                    <a:bodyPr/>
                    <a:lstStyle/>
                    <a:p>
                      <a:pPr algn="l"/>
                      <a:r>
                        <a:rPr lang="en-US" sz="1400" dirty="0" smtClean="0"/>
                        <a:t>PERS, Stowage &amp; Racks, R&amp;MA</a:t>
                      </a:r>
                      <a:endParaRPr lang="en-US" sz="1400" dirty="0"/>
                    </a:p>
                  </a:txBody>
                  <a:tcPr/>
                </a:tc>
                <a:tc>
                  <a:txBody>
                    <a:bodyPr/>
                    <a:lstStyle/>
                    <a:p>
                      <a:pPr algn="ctr"/>
                      <a:r>
                        <a:rPr lang="en-US" sz="1400" dirty="0" smtClean="0"/>
                        <a:t>194</a:t>
                      </a: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Exploration &amp; Research</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r>
                        <a:rPr lang="en-US" sz="1400" dirty="0" smtClean="0"/>
                        <a:t>6.  </a:t>
                      </a:r>
                      <a:r>
                        <a:rPr lang="en-US" sz="1400" dirty="0" smtClean="0">
                          <a:solidFill>
                            <a:srgbClr val="FF0000"/>
                          </a:solidFill>
                        </a:rPr>
                        <a:t>EVA </a:t>
                      </a:r>
                    </a:p>
                    <a:p>
                      <a:pPr algn="l"/>
                      <a:r>
                        <a:rPr lang="en-US" sz="1400" dirty="0" smtClean="0"/>
                        <a:t>7.  </a:t>
                      </a:r>
                      <a:r>
                        <a:rPr lang="en-US" sz="1400" dirty="0" smtClean="0">
                          <a:solidFill>
                            <a:srgbClr val="FF0000"/>
                          </a:solidFill>
                        </a:rPr>
                        <a:t>Users/Payloads </a:t>
                      </a:r>
                    </a:p>
                    <a:p>
                      <a:pPr algn="l"/>
                      <a:r>
                        <a:rPr lang="en-US" sz="1400" dirty="0" smtClean="0"/>
                        <a:t>9.  </a:t>
                      </a:r>
                      <a:r>
                        <a:rPr lang="en-US" sz="1400" dirty="0" smtClean="0">
                          <a:solidFill>
                            <a:srgbClr val="FF0000"/>
                          </a:solidFill>
                        </a:rPr>
                        <a:t>SDTO; RFID Sensors</a:t>
                      </a:r>
                      <a:endParaRPr lang="en-US" sz="1400" dirty="0">
                        <a:solidFill>
                          <a:srgbClr val="FF0000"/>
                        </a:solidFill>
                      </a:endParaRPr>
                    </a:p>
                  </a:txBody>
                  <a:tcPr/>
                </a:tc>
                <a:tc>
                  <a:txBody>
                    <a:bodyPr/>
                    <a:lstStyle/>
                    <a:p>
                      <a:pPr algn="ctr"/>
                      <a:r>
                        <a:rPr lang="en-US" sz="1400" dirty="0" smtClean="0">
                          <a:solidFill>
                            <a:schemeClr val="tx1"/>
                          </a:solidFill>
                        </a:rPr>
                        <a:t>7000</a:t>
                      </a:r>
                      <a:endParaRPr lang="en-US" sz="1400" dirty="0">
                        <a:solidFill>
                          <a:schemeClr val="tx1"/>
                        </a:solidFill>
                      </a:endParaRPr>
                    </a:p>
                  </a:txBody>
                  <a:tcPr/>
                </a:tc>
              </a:tr>
              <a:tr h="315259">
                <a:tc>
                  <a:txBody>
                    <a:bodyPr/>
                    <a:lstStyle/>
                    <a:p>
                      <a:r>
                        <a:rPr lang="en-US" sz="1400" dirty="0" smtClean="0"/>
                        <a:t>Waste &amp; Disposal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algn="ctr"/>
                      <a:endParaRPr lang="en-US" sz="1400" dirty="0"/>
                    </a:p>
                  </a:txBody>
                  <a:tcPr/>
                </a:tc>
                <a:tc>
                  <a:txBody>
                    <a:bodyPr/>
                    <a:lstStyle/>
                    <a:p>
                      <a:pPr algn="l"/>
                      <a:r>
                        <a:rPr lang="en-US" sz="1400" dirty="0" smtClean="0"/>
                        <a:t>8.  </a:t>
                      </a:r>
                      <a:r>
                        <a:rPr lang="en-US" sz="1400" dirty="0" smtClean="0">
                          <a:solidFill>
                            <a:srgbClr val="FF0000"/>
                          </a:solidFill>
                        </a:rPr>
                        <a:t>Waste Management</a:t>
                      </a:r>
                      <a:endParaRPr lang="en-US" sz="1400" dirty="0">
                        <a:solidFill>
                          <a:srgbClr val="FF0000"/>
                        </a:solidFill>
                      </a:endParaRP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Habitation &amp; Infrastructure</a:t>
                      </a:r>
                      <a:endParaRPr lang="en-US" sz="1400" dirty="0"/>
                    </a:p>
                  </a:txBody>
                  <a:tcPr/>
                </a:tc>
                <a:tc>
                  <a:txBody>
                    <a:bodyPr/>
                    <a:lstStyle/>
                    <a:p>
                      <a:pPr algn="l"/>
                      <a:r>
                        <a:rPr lang="en-US" sz="1400" dirty="0" smtClean="0"/>
                        <a:t>ECLSS, Habitability, Exercise</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756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5.  Station Systems Support</a:t>
                      </a:r>
                      <a:r>
                        <a:rPr lang="en-US" sz="1400" baseline="0" dirty="0" smtClean="0"/>
                        <a:t> (ECLSS)</a:t>
                      </a:r>
                      <a:endParaRPr 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4000</a:t>
                      </a:r>
                    </a:p>
                  </a:txBody>
                  <a:tcPr/>
                </a:tc>
              </a:tr>
              <a:tr h="315259">
                <a:tc>
                  <a:txBody>
                    <a:bodyPr/>
                    <a:lstStyle/>
                    <a:p>
                      <a:r>
                        <a:rPr lang="en-US" sz="1400" dirty="0" smtClean="0"/>
                        <a:t>Transportation &amp; Carriers</a:t>
                      </a:r>
                      <a:endParaRPr lang="en-US" sz="1400" dirty="0"/>
                    </a:p>
                  </a:txBody>
                  <a:tcPr/>
                </a:tc>
                <a:tc>
                  <a:txBody>
                    <a:bodyPr/>
                    <a:lstStyle/>
                    <a:p>
                      <a:pPr algn="l"/>
                      <a:endParaRPr lang="en-US" sz="1400" dirty="0"/>
                    </a:p>
                  </a:txBody>
                  <a:tcPr/>
                </a:tc>
                <a:tc>
                  <a:txBody>
                    <a:bodyPr/>
                    <a:lstStyle/>
                    <a:p>
                      <a:pPr marL="342900" indent="-342900" algn="ctr">
                        <a:buAutoNum type="arabicPeriod" startAt="10"/>
                      </a:pPr>
                      <a:endParaRPr lang="en-US" sz="1400" dirty="0"/>
                    </a:p>
                  </a:txBody>
                  <a:tcPr/>
                </a:tc>
                <a:tc>
                  <a:txBody>
                    <a:bodyPr/>
                    <a:lstStyle/>
                    <a:p>
                      <a:pPr marL="342900" indent="-342900" algn="l">
                        <a:buAutoNum type="arabicPeriod" startAt="10"/>
                      </a:pPr>
                      <a:r>
                        <a:rPr lang="en-US" sz="1400" dirty="0" smtClean="0">
                          <a:solidFill>
                            <a:srgbClr val="FF0000"/>
                          </a:solidFill>
                        </a:rPr>
                        <a:t>Ingress/Docking Equipment</a:t>
                      </a:r>
                    </a:p>
                    <a:p>
                      <a:pPr marL="342900" indent="-342900" algn="l">
                        <a:buAutoNum type="arabicPeriod" startAt="10"/>
                      </a:pPr>
                      <a:r>
                        <a:rPr lang="en-US" sz="1400" dirty="0" smtClean="0">
                          <a:solidFill>
                            <a:srgbClr val="FF0000"/>
                          </a:solidFill>
                        </a:rPr>
                        <a:t>Visiting Vehicles/Carriers</a:t>
                      </a:r>
                    </a:p>
                    <a:p>
                      <a:pPr marL="342900" indent="-342900" algn="l">
                        <a:buAutoNum type="arabicPeriod" startAt="10"/>
                      </a:pPr>
                      <a:r>
                        <a:rPr lang="en-US" sz="1400" dirty="0" smtClean="0">
                          <a:solidFill>
                            <a:srgbClr val="FF0000"/>
                          </a:solidFill>
                        </a:rPr>
                        <a:t>Assembly Hardware</a:t>
                      </a:r>
                      <a:r>
                        <a:rPr lang="en-US" sz="1400" dirty="0" smtClean="0"/>
                        <a:t>?</a:t>
                      </a:r>
                      <a:endParaRPr lang="en-US" sz="1400" dirty="0"/>
                    </a:p>
                  </a:txBody>
                  <a:tcPr/>
                </a:tc>
                <a:tc>
                  <a:txBody>
                    <a:bodyPr/>
                    <a:lstStyle/>
                    <a:p>
                      <a:pPr marL="0" indent="0" algn="ctr">
                        <a:buNone/>
                      </a:pPr>
                      <a:r>
                        <a:rPr lang="en-US" sz="1400" dirty="0" smtClean="0">
                          <a:solidFill>
                            <a:schemeClr val="tx1"/>
                          </a:solidFill>
                        </a:rPr>
                        <a:t>7000</a:t>
                      </a:r>
                      <a:endParaRPr lang="en-US" sz="1400" dirty="0">
                        <a:solidFill>
                          <a:schemeClr val="tx1"/>
                        </a:solidFill>
                      </a:endParaRPr>
                    </a:p>
                  </a:txBody>
                  <a:tcPr/>
                </a:tc>
              </a:tr>
              <a:tr h="315259">
                <a:tc>
                  <a:txBody>
                    <a:bodyPr/>
                    <a:lstStyle/>
                    <a:p>
                      <a:r>
                        <a:rPr lang="en-US" sz="1400" dirty="0" smtClean="0"/>
                        <a:t>Miscellaneous</a:t>
                      </a:r>
                      <a:endParaRPr lang="en-US" sz="1400" dirty="0"/>
                    </a:p>
                  </a:txBody>
                  <a:tcPr/>
                </a:tc>
                <a:tc>
                  <a:txBody>
                    <a:bodyPr/>
                    <a:lstStyle/>
                    <a:p>
                      <a:pPr algn="l"/>
                      <a:r>
                        <a:rPr lang="en-US" sz="1400" dirty="0" smtClean="0"/>
                        <a:t>Shuttle H/W, Shuttle only, Non-FCS, non-FCS ATCS, 3</a:t>
                      </a:r>
                      <a:r>
                        <a:rPr lang="en-US" sz="1400" baseline="30000" dirty="0" smtClean="0"/>
                        <a:t>rd</a:t>
                      </a:r>
                      <a:r>
                        <a:rPr lang="en-US" sz="1400" dirty="0" smtClean="0"/>
                        <a:t> Party</a:t>
                      </a:r>
                      <a:endParaRPr lang="en-US" sz="1400" dirty="0"/>
                    </a:p>
                  </a:txBody>
                  <a:tcPr/>
                </a:tc>
                <a:tc>
                  <a:txBody>
                    <a:bodyPr/>
                    <a:lstStyle/>
                    <a:p>
                      <a:pPr algn="ctr"/>
                      <a:r>
                        <a:rPr lang="en-US" sz="1400" dirty="0" smtClean="0"/>
                        <a:t>403</a:t>
                      </a: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2000</a:t>
                      </a:r>
                    </a:p>
                    <a:p>
                      <a:pPr algn="ctr"/>
                      <a:r>
                        <a:rPr lang="en-US" sz="1400" dirty="0" smtClean="0">
                          <a:solidFill>
                            <a:schemeClr val="tx1"/>
                          </a:solidFill>
                        </a:rPr>
                        <a:t>(leaves 2768 </a:t>
                      </a:r>
                    </a:p>
                    <a:p>
                      <a:pPr algn="ctr"/>
                      <a:r>
                        <a:rPr lang="en-US" sz="1400" dirty="0" smtClean="0">
                          <a:solidFill>
                            <a:schemeClr val="tx1"/>
                          </a:solidFill>
                        </a:rPr>
                        <a:t>in reserve)</a:t>
                      </a:r>
                      <a:endParaRPr lang="en-US" sz="1400" dirty="0">
                        <a:solidFill>
                          <a:schemeClr val="tx1"/>
                        </a:solidFill>
                      </a:endParaRPr>
                    </a:p>
                  </a:txBody>
                  <a:tcPr/>
                </a:tc>
              </a:tr>
            </a:tbl>
          </a:graphicData>
        </a:graphic>
      </p:graphicFrame>
    </p:spTree>
    <p:extLst>
      <p:ext uri="{BB962C8B-B14F-4D97-AF65-F5344CB8AC3E}">
        <p14:creationId xmlns:p14="http://schemas.microsoft.com/office/powerpoint/2010/main" val="9046275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49" y="550200"/>
            <a:ext cx="8504061" cy="6463309"/>
          </a:xfrm>
          <a:prstGeom prst="rect">
            <a:avLst/>
          </a:prstGeom>
          <a:noFill/>
        </p:spPr>
        <p:txBody>
          <a:bodyPr wrap="square" rtlCol="0">
            <a:spAutoFit/>
          </a:bodyPr>
          <a:lstStyle/>
          <a:p>
            <a:pPr marL="285750" indent="-285750">
              <a:buFont typeface="Arial"/>
              <a:buChar char="•"/>
            </a:pPr>
            <a:r>
              <a:rPr lang="en-US" dirty="0" smtClean="0"/>
              <a:t>Agency use cases to characterize need (Use Case update of Green Book)</a:t>
            </a:r>
          </a:p>
          <a:p>
            <a:pPr marL="742950" lvl="1" indent="-285750">
              <a:buFont typeface="Arial"/>
              <a:buChar char="•"/>
            </a:pPr>
            <a:r>
              <a:rPr lang="en-US" i="1" dirty="0" smtClean="0"/>
              <a:t>Is ISS the only real customer at this point</a:t>
            </a:r>
            <a:r>
              <a:rPr lang="en-US" dirty="0" smtClean="0"/>
              <a:t>?  </a:t>
            </a:r>
            <a:r>
              <a:rPr lang="en-US" i="1" dirty="0" smtClean="0"/>
              <a:t>Is NASA SCaN a customer?  </a:t>
            </a:r>
            <a:r>
              <a:rPr lang="en-US" dirty="0" smtClean="0"/>
              <a:t>Alignment for future purposes?  Can we extrapolate to identify other customers?</a:t>
            </a:r>
          </a:p>
          <a:p>
            <a:pPr marL="285750" indent="-285750">
              <a:buFont typeface="Arial"/>
              <a:buChar char="•"/>
            </a:pPr>
            <a:r>
              <a:rPr lang="en-US" b="1" dirty="0" smtClean="0">
                <a:solidFill>
                  <a:srgbClr val="FF0000"/>
                </a:solidFill>
              </a:rPr>
              <a:t>Scope</a:t>
            </a:r>
            <a:r>
              <a:rPr lang="en-US" dirty="0" smtClean="0">
                <a:solidFill>
                  <a:srgbClr val="FF0000"/>
                </a:solidFill>
              </a:rPr>
              <a:t> </a:t>
            </a:r>
            <a:r>
              <a:rPr lang="en-US" dirty="0" smtClean="0"/>
              <a:t>properly (customer focus emphasis);</a:t>
            </a:r>
          </a:p>
          <a:p>
            <a:pPr marL="742950" lvl="1" indent="-285750">
              <a:buFont typeface="Arial"/>
              <a:buChar char="•"/>
            </a:pPr>
            <a:r>
              <a:rPr lang="en-US" dirty="0" smtClean="0"/>
              <a:t>This means </a:t>
            </a:r>
            <a:r>
              <a:rPr lang="en-US" b="1" dirty="0" smtClean="0"/>
              <a:t>Wi-Fi for ISS </a:t>
            </a:r>
            <a:r>
              <a:rPr lang="en-US" dirty="0" smtClean="0"/>
              <a:t>if short-term focus; </a:t>
            </a:r>
            <a:r>
              <a:rPr lang="en-US" b="1" dirty="0" smtClean="0"/>
              <a:t>ISS EVA </a:t>
            </a:r>
            <a:r>
              <a:rPr lang="en-US" dirty="0" smtClean="0"/>
              <a:t>focus</a:t>
            </a:r>
          </a:p>
          <a:p>
            <a:pPr marL="742950" lvl="1" indent="-285750">
              <a:buFont typeface="Arial"/>
              <a:buChar char="•"/>
            </a:pPr>
            <a:r>
              <a:rPr lang="en-US" dirty="0" smtClean="0"/>
              <a:t>Application profiles </a:t>
            </a:r>
            <a:r>
              <a:rPr lang="en-US" u="sng" dirty="0" smtClean="0"/>
              <a:t>specifying PHY modes </a:t>
            </a:r>
            <a:r>
              <a:rPr lang="en-US" dirty="0" smtClean="0"/>
              <a:t>selection </a:t>
            </a:r>
          </a:p>
          <a:p>
            <a:pPr marL="742950" lvl="1" indent="-285750">
              <a:buFont typeface="Arial"/>
              <a:buChar char="•"/>
            </a:pPr>
            <a:r>
              <a:rPr lang="en-US" dirty="0" smtClean="0"/>
              <a:t>Implies short-term focus right now</a:t>
            </a:r>
          </a:p>
          <a:p>
            <a:pPr marL="285750" indent="-285750">
              <a:buFont typeface="Arial"/>
              <a:buChar char="•"/>
            </a:pPr>
            <a:r>
              <a:rPr lang="en-US" b="1" u="sng" dirty="0" smtClean="0">
                <a:solidFill>
                  <a:srgbClr val="FF0000"/>
                </a:solidFill>
              </a:rPr>
              <a:t>Important Observation</a:t>
            </a:r>
            <a:r>
              <a:rPr lang="en-US" b="1" dirty="0" smtClean="0">
                <a:solidFill>
                  <a:srgbClr val="FF0000"/>
                </a:solidFill>
              </a:rPr>
              <a:t>: Expect our (WWG) path to be evolutionary as well which dictates a </a:t>
            </a:r>
            <a:r>
              <a:rPr lang="en-US" b="1" u="sng" dirty="0" smtClean="0">
                <a:solidFill>
                  <a:srgbClr val="FF0000"/>
                </a:solidFill>
              </a:rPr>
              <a:t>staged</a:t>
            </a:r>
            <a:r>
              <a:rPr lang="en-US" b="1" dirty="0" smtClean="0">
                <a:solidFill>
                  <a:srgbClr val="FF0000"/>
                </a:solidFill>
              </a:rPr>
              <a:t> approach.</a:t>
            </a:r>
          </a:p>
          <a:p>
            <a:pPr marL="285750" indent="-285750">
              <a:buFont typeface="Arial"/>
              <a:buChar char="•"/>
            </a:pPr>
            <a:r>
              <a:rPr lang="en-US" b="1" dirty="0" smtClean="0">
                <a:solidFill>
                  <a:srgbClr val="FF0000"/>
                </a:solidFill>
              </a:rPr>
              <a:t>[NASA, FSA]: ISS as a testbed for future exploration wireless communication technologies;  </a:t>
            </a:r>
            <a:r>
              <a:rPr lang="en-US" dirty="0" smtClean="0">
                <a:solidFill>
                  <a:srgbClr val="000000"/>
                </a:solidFill>
              </a:rPr>
              <a:t>For the WWG is there too much risk in being overly ISS-focused?  ISS cultural problems, expectations, etc.</a:t>
            </a:r>
          </a:p>
          <a:p>
            <a:pPr marL="285750" indent="-285750">
              <a:buFont typeface="Arial"/>
              <a:buChar char="•"/>
            </a:pPr>
            <a:r>
              <a:rPr lang="en-US" u="sng" dirty="0" smtClean="0">
                <a:solidFill>
                  <a:srgbClr val="000000"/>
                </a:solidFill>
              </a:rPr>
              <a:t>NASA (AES, SCaN, NDSWG) concerns</a:t>
            </a:r>
            <a:r>
              <a:rPr lang="en-US" dirty="0" smtClean="0">
                <a:solidFill>
                  <a:srgbClr val="000000"/>
                </a:solidFill>
              </a:rPr>
              <a:t>: How to handle EVA, EVA suits, tele-robotic activity, sensor networks, vehicle monitoring, ubiquitous networking, vehicle docking support; ISS EVA focus: Use ISS as a testbed for wireless technology maturation (any location-based services)</a:t>
            </a:r>
            <a:r>
              <a:rPr lang="en-US" b="1" dirty="0" smtClean="0">
                <a:solidFill>
                  <a:srgbClr val="000000"/>
                </a:solidFill>
              </a:rPr>
              <a:t>.  Not just an ISS book; but will mature exploration wireless communication technologies</a:t>
            </a:r>
            <a:r>
              <a:rPr lang="en-US" dirty="0">
                <a:solidFill>
                  <a:srgbClr val="000000"/>
                </a:solidFill>
              </a:rPr>
              <a:t>.</a:t>
            </a:r>
            <a:endParaRPr lang="en-US" b="1" dirty="0">
              <a:solidFill>
                <a:srgbClr val="FF0000"/>
              </a:solidFill>
            </a:endParaRPr>
          </a:p>
          <a:p>
            <a:pPr marL="285750" indent="-285750">
              <a:buFont typeface="Arial"/>
              <a:buChar char="•"/>
            </a:pPr>
            <a:r>
              <a:rPr lang="en-US" u="sng" dirty="0"/>
              <a:t>FSA wireless </a:t>
            </a:r>
            <a:r>
              <a:rPr lang="en-US" u="sng" dirty="0" smtClean="0"/>
              <a:t>focus (DLR agreement)</a:t>
            </a:r>
            <a:r>
              <a:rPr lang="en-US" dirty="0" smtClean="0"/>
              <a:t>: ISS </a:t>
            </a:r>
            <a:r>
              <a:rPr lang="en-US" dirty="0"/>
              <a:t>testbed for future exploration wireless </a:t>
            </a:r>
            <a:r>
              <a:rPr lang="en-US" dirty="0" smtClean="0"/>
              <a:t>communications; Intra</a:t>
            </a:r>
            <a:r>
              <a:rPr lang="en-US" dirty="0"/>
              <a:t>-spacecraft wireless networking; proximate EVA </a:t>
            </a:r>
            <a:r>
              <a:rPr lang="en-US" dirty="0" smtClean="0"/>
              <a:t>activities; HDR </a:t>
            </a:r>
            <a:r>
              <a:rPr lang="en-US" dirty="0"/>
              <a:t>Sensor </a:t>
            </a:r>
            <a:r>
              <a:rPr lang="en-US" dirty="0" smtClean="0"/>
              <a:t>rates; Docking; On</a:t>
            </a:r>
            <a:r>
              <a:rPr lang="en-US" dirty="0"/>
              <a:t>-orbit assembly </a:t>
            </a:r>
            <a:r>
              <a:rPr lang="en-US" dirty="0" smtClean="0"/>
              <a:t>activities; Planetary </a:t>
            </a:r>
            <a:r>
              <a:rPr lang="en-US" dirty="0"/>
              <a:t>surface wireless?? (FSA not convinced this is a SOIS area: SOIS: networks; communications: non-networking</a:t>
            </a:r>
            <a:r>
              <a:rPr lang="en-US" dirty="0" smtClean="0"/>
              <a:t>); Correlation</a:t>
            </a:r>
            <a:r>
              <a:rPr lang="en-US" dirty="0"/>
              <a:t>/coordination with SOIS </a:t>
            </a:r>
            <a:r>
              <a:rPr lang="en-US" dirty="0" smtClean="0"/>
              <a:t>architecture.</a:t>
            </a:r>
            <a:endParaRPr lang="en-US" dirty="0"/>
          </a:p>
          <a:p>
            <a:endParaRPr lang="en-US" b="1" dirty="0" smtClean="0">
              <a:solidFill>
                <a:srgbClr val="FF0000"/>
              </a:solidFill>
            </a:endParaRPr>
          </a:p>
        </p:txBody>
      </p:sp>
    </p:spTree>
    <p:extLst>
      <p:ext uri="{BB962C8B-B14F-4D97-AF65-F5344CB8AC3E}">
        <p14:creationId xmlns:p14="http://schemas.microsoft.com/office/powerpoint/2010/main" val="21647598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11159" y="652304"/>
            <a:ext cx="8351842" cy="5909311"/>
          </a:xfrm>
          <a:prstGeom prst="rect">
            <a:avLst/>
          </a:prstGeom>
          <a:noFill/>
        </p:spPr>
        <p:txBody>
          <a:bodyPr wrap="square" rtlCol="0">
            <a:spAutoFit/>
          </a:bodyPr>
          <a:lstStyle/>
          <a:p>
            <a:endParaRPr lang="en-US" b="1" dirty="0">
              <a:solidFill>
                <a:srgbClr val="FF0000"/>
              </a:solidFill>
            </a:endParaRPr>
          </a:p>
          <a:p>
            <a:pPr marL="285750" indent="-285750">
              <a:buFont typeface="Arial"/>
              <a:buChar char="•"/>
            </a:pPr>
            <a:r>
              <a:rPr lang="en-US" u="sng" dirty="0" smtClean="0"/>
              <a:t>DLR (agreement with FSA)</a:t>
            </a:r>
            <a:r>
              <a:rPr lang="en-US" dirty="0" smtClean="0"/>
              <a:t>: WLAN interest as well; focus on ISS as a testbed</a:t>
            </a:r>
          </a:p>
          <a:p>
            <a:pPr marL="285750" indent="-285750">
              <a:buFont typeface="Arial"/>
              <a:buChar char="•"/>
            </a:pPr>
            <a:endParaRPr lang="en-US" dirty="0" smtClean="0"/>
          </a:p>
          <a:p>
            <a:pPr marL="285750" indent="-285750">
              <a:buFont typeface="Arial"/>
              <a:buChar char="•"/>
            </a:pPr>
            <a:r>
              <a:rPr lang="en-US" u="sng" dirty="0" smtClean="0"/>
              <a:t>ESA (strong agreement with FSA, DLR)</a:t>
            </a:r>
            <a:r>
              <a:rPr lang="en-US" dirty="0" smtClean="0"/>
              <a:t>: communication </a:t>
            </a:r>
            <a:r>
              <a:rPr lang="en-US" b="1" dirty="0" smtClean="0"/>
              <a:t>within</a:t>
            </a:r>
            <a:r>
              <a:rPr lang="en-US" dirty="0" smtClean="0"/>
              <a:t> a spacecraft; could check with ESA human spaceflight program; important problem reduce/eliminate power constraints to sensors; AIT is a primary focus.</a:t>
            </a:r>
          </a:p>
          <a:p>
            <a:pPr marL="285750" indent="-285750">
              <a:buFont typeface="Arial"/>
              <a:buChar char="•"/>
            </a:pPr>
            <a:endParaRPr lang="en-US" dirty="0"/>
          </a:p>
          <a:p>
            <a:pPr marL="285750" indent="-285750">
              <a:buFont typeface="Arial"/>
              <a:buChar char="•"/>
            </a:pPr>
            <a:r>
              <a:rPr lang="en-US" u="sng" dirty="0" smtClean="0"/>
              <a:t>CSA priorities</a:t>
            </a:r>
            <a:r>
              <a:rPr lang="en-US" dirty="0" smtClean="0"/>
              <a:t>:  Body-area nets, EVA activities, robotics, </a:t>
            </a:r>
            <a:r>
              <a:rPr lang="en-US" dirty="0" err="1" smtClean="0"/>
              <a:t>astro</a:t>
            </a:r>
            <a:r>
              <a:rPr lang="en-US" dirty="0" smtClean="0"/>
              <a:t>-skin; most of CSA investment is in the ISS; CSA not interested in RFID or RFID-sensing currently.  No long-term space plan in Canada (possibly environmental-focused communications will arise); ISS is for technology development for Exploration; Stephen Braham: Planetary surface communications.  </a:t>
            </a:r>
          </a:p>
          <a:p>
            <a:pPr marL="285750" indent="-285750">
              <a:buFont typeface="Arial"/>
              <a:buChar char="•"/>
            </a:pPr>
            <a:endParaRPr lang="en-US" dirty="0" smtClean="0"/>
          </a:p>
          <a:p>
            <a:pPr marL="285750" indent="-285750">
              <a:buFont typeface="Arial"/>
              <a:buChar char="•"/>
            </a:pPr>
            <a:r>
              <a:rPr lang="en-US" u="sng" dirty="0" smtClean="0"/>
              <a:t>CNSA</a:t>
            </a:r>
            <a:r>
              <a:rPr lang="en-US" dirty="0" smtClean="0"/>
              <a:t>?</a:t>
            </a:r>
          </a:p>
          <a:p>
            <a:pPr marL="285750" indent="-285750">
              <a:buFont typeface="Arial"/>
              <a:buChar char="•"/>
            </a:pPr>
            <a:endParaRPr lang="en-US" dirty="0" smtClean="0"/>
          </a:p>
          <a:p>
            <a:pPr marL="285750" indent="-285750">
              <a:buFont typeface="Arial"/>
              <a:buChar char="•"/>
            </a:pPr>
            <a:r>
              <a:rPr lang="en-US" u="sng" dirty="0" smtClean="0"/>
              <a:t>JAXA</a:t>
            </a:r>
            <a:r>
              <a:rPr lang="en-US" dirty="0" smtClean="0"/>
              <a:t>: difficult to adapt wireless for space missions – do step-by-step; first integrate wireless in AIT, then in vehicle wireless avionics, then intra-satellite.  ISS EVA activities. ISAS interested in sensor networking; science mission projects including robotic surface activities, communication with relay orbiter (e.g., prox-2 link capability)</a:t>
            </a:r>
            <a:endParaRPr lang="en-US" dirty="0"/>
          </a:p>
          <a:p>
            <a:endParaRPr lang="en-US" b="1" dirty="0" smtClean="0">
              <a:solidFill>
                <a:srgbClr val="FF0000"/>
              </a:solidFill>
            </a:endParaRPr>
          </a:p>
        </p:txBody>
      </p:sp>
    </p:spTree>
    <p:extLst>
      <p:ext uri="{BB962C8B-B14F-4D97-AF65-F5344CB8AC3E}">
        <p14:creationId xmlns:p14="http://schemas.microsoft.com/office/powerpoint/2010/main" val="31863601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483426"/>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01133" y="563326"/>
            <a:ext cx="7933267" cy="5909311"/>
          </a:xfrm>
          <a:prstGeom prst="rect">
            <a:avLst/>
          </a:prstGeom>
          <a:noFill/>
        </p:spPr>
        <p:txBody>
          <a:bodyPr wrap="square" rtlCol="0">
            <a:spAutoFit/>
          </a:bodyPr>
          <a:lstStyle/>
          <a:p>
            <a:pPr marL="285750" indent="-285750">
              <a:buFont typeface="Arial"/>
              <a:buChar char="•"/>
            </a:pPr>
            <a:r>
              <a:rPr lang="en-US" dirty="0" smtClean="0"/>
              <a:t>What the standard can do and can’t do (with possible recommendations?)</a:t>
            </a:r>
          </a:p>
          <a:p>
            <a:pPr marL="285750" indent="-285750">
              <a:buFont typeface="Arial"/>
              <a:buChar char="•"/>
            </a:pPr>
            <a:r>
              <a:rPr lang="en-US" dirty="0" smtClean="0"/>
              <a:t>What do our sponsors want us to do; can we seek sponsor guidance?  Customer guidance?</a:t>
            </a:r>
          </a:p>
          <a:p>
            <a:pPr marL="285750" indent="-285750">
              <a:buFont typeface="Arial"/>
              <a:buChar char="•"/>
            </a:pPr>
            <a:r>
              <a:rPr lang="en-US" dirty="0" smtClean="0"/>
              <a:t>WWG external-stakeholder input for clarification of needs and tasks</a:t>
            </a:r>
          </a:p>
          <a:p>
            <a:pPr marL="285750" indent="-285750">
              <a:buFont typeface="Arial"/>
              <a:buChar char="•"/>
            </a:pPr>
            <a:r>
              <a:rPr lang="en-US" dirty="0" smtClean="0"/>
              <a:t>Blue Book must be terse; what makes it worth doing</a:t>
            </a:r>
            <a:endParaRPr lang="en-US" dirty="0"/>
          </a:p>
          <a:p>
            <a:pPr marL="285750" indent="-285750">
              <a:buFont typeface="Arial"/>
              <a:buChar char="•"/>
            </a:pPr>
            <a:r>
              <a:rPr lang="en-US" dirty="0" smtClean="0"/>
              <a:t>Candidate Proposal: Wi-Fi based Blue Book(?): specify the PHY/MAC standard</a:t>
            </a:r>
          </a:p>
          <a:p>
            <a:pPr marL="742950" lvl="1" indent="-285750">
              <a:buFont typeface="Arial"/>
              <a:buChar char="•"/>
            </a:pPr>
            <a:r>
              <a:rPr lang="en-US" dirty="0" smtClean="0"/>
              <a:t>Internal habitat and intra-satellite communication</a:t>
            </a:r>
          </a:p>
          <a:p>
            <a:pPr marL="742950" lvl="1" indent="-285750">
              <a:buFont typeface="Arial"/>
              <a:buChar char="•"/>
            </a:pPr>
            <a:r>
              <a:rPr lang="en-US" dirty="0"/>
              <a:t>I</a:t>
            </a:r>
            <a:r>
              <a:rPr lang="en-US" dirty="0" smtClean="0"/>
              <a:t>nter-satellite communication? (SLS coordination)</a:t>
            </a:r>
          </a:p>
          <a:p>
            <a:pPr marL="742950" lvl="1" indent="-285750">
              <a:buFont typeface="Arial"/>
              <a:buChar char="•"/>
            </a:pPr>
            <a:r>
              <a:rPr lang="en-US" dirty="0" smtClean="0"/>
              <a:t>External communication</a:t>
            </a:r>
          </a:p>
          <a:p>
            <a:pPr marL="742950" lvl="1" indent="-285750">
              <a:buFont typeface="Arial"/>
              <a:buChar char="•"/>
            </a:pPr>
            <a:r>
              <a:rPr lang="en-US" dirty="0" smtClean="0"/>
              <a:t>Launchers</a:t>
            </a:r>
          </a:p>
          <a:p>
            <a:pPr marL="742950" lvl="1" indent="-285750">
              <a:buFont typeface="Arial"/>
              <a:buChar char="•"/>
            </a:pPr>
            <a:r>
              <a:rPr lang="en-US" dirty="0" smtClean="0"/>
              <a:t>AIT (this is important and is a key driver/importance for ground testing and verification)</a:t>
            </a:r>
          </a:p>
          <a:p>
            <a:pPr marL="742950" lvl="1" indent="-285750">
              <a:buFont typeface="Arial"/>
              <a:buChar char="•"/>
            </a:pPr>
            <a:r>
              <a:rPr lang="en-US" dirty="0" smtClean="0"/>
              <a:t>Sub-orbital, high-altitude terrestrial network communications (SLS coordination)</a:t>
            </a:r>
          </a:p>
          <a:p>
            <a:pPr marL="742950" lvl="1" indent="-285750">
              <a:buFont typeface="Arial"/>
              <a:buChar char="•"/>
            </a:pPr>
            <a:r>
              <a:rPr lang="en-US" dirty="0" smtClean="0"/>
              <a:t>Note sensor-centric emphasis in many above domains (here the key constraint is power consumption)</a:t>
            </a:r>
          </a:p>
          <a:p>
            <a:pPr marL="742950" lvl="1" indent="-285750">
              <a:buFont typeface="Arial"/>
              <a:buChar char="•"/>
            </a:pPr>
            <a:r>
              <a:rPr lang="en-US" dirty="0" smtClean="0"/>
              <a:t>How important is meshing?</a:t>
            </a:r>
          </a:p>
          <a:p>
            <a:pPr marL="742950" lvl="1" indent="-285750">
              <a:buFont typeface="Arial"/>
              <a:buChar char="•"/>
            </a:pPr>
            <a:r>
              <a:rPr lang="en-US" dirty="0" smtClean="0"/>
              <a:t>Low-power Wi-Fi, TSN</a:t>
            </a:r>
          </a:p>
          <a:p>
            <a:pPr marL="742950" lvl="1" indent="-285750">
              <a:buFont typeface="Arial"/>
              <a:buChar char="•"/>
            </a:pPr>
            <a:r>
              <a:rPr lang="en-US" dirty="0" smtClean="0"/>
              <a:t>Interoperability testing issues – MB eliminates (“802.11” vs. “.g”, “.n”, “.s”)</a:t>
            </a:r>
          </a:p>
          <a:p>
            <a:pPr marL="285750" indent="-285750">
              <a:buFont typeface="Arial"/>
              <a:buChar char="•"/>
            </a:pPr>
            <a:r>
              <a:rPr lang="en-US" dirty="0" smtClean="0"/>
              <a:t>Importance of space qualification and TRL maturation</a:t>
            </a:r>
          </a:p>
          <a:p>
            <a:pPr marL="285750" indent="-285750">
              <a:buFont typeface="Arial"/>
              <a:buChar char="•"/>
            </a:pPr>
            <a:r>
              <a:rPr lang="en-US" dirty="0"/>
              <a:t>P</a:t>
            </a:r>
            <a:r>
              <a:rPr lang="en-US" dirty="0" smtClean="0"/>
              <a:t>ast history of wanting high-speed wireless sensing</a:t>
            </a:r>
            <a:endParaRPr lang="en-US" dirty="0"/>
          </a:p>
        </p:txBody>
      </p:sp>
    </p:spTree>
    <p:extLst>
      <p:ext uri="{BB962C8B-B14F-4D97-AF65-F5344CB8AC3E}">
        <p14:creationId xmlns:p14="http://schemas.microsoft.com/office/powerpoint/2010/main" val="32209959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50" y="624080"/>
            <a:ext cx="8362950" cy="6186310"/>
          </a:xfrm>
          <a:prstGeom prst="rect">
            <a:avLst/>
          </a:prstGeom>
          <a:noFill/>
        </p:spPr>
        <p:txBody>
          <a:bodyPr wrap="square" rtlCol="0">
            <a:spAutoFit/>
          </a:bodyPr>
          <a:lstStyle/>
          <a:p>
            <a:pPr marL="285750" indent="-285750">
              <a:buFont typeface="Arial"/>
              <a:buChar char="•"/>
            </a:pPr>
            <a:r>
              <a:rPr lang="en-US" dirty="0" smtClean="0"/>
              <a:t>Extract generalized and specific (when possible) requirements</a:t>
            </a:r>
          </a:p>
          <a:p>
            <a:pPr marL="285750" indent="-285750">
              <a:buFont typeface="Arial"/>
              <a:buChar char="•"/>
            </a:pPr>
            <a:r>
              <a:rPr lang="en-US" dirty="0" smtClean="0"/>
              <a:t>Characterize engineering metrics / figures of merit</a:t>
            </a:r>
          </a:p>
          <a:p>
            <a:pPr marL="285750" indent="-285750">
              <a:buFont typeface="Arial"/>
              <a:buChar char="•"/>
            </a:pPr>
            <a:r>
              <a:rPr lang="en-US" dirty="0" smtClean="0"/>
              <a:t>Identify constraints</a:t>
            </a:r>
          </a:p>
          <a:p>
            <a:pPr marL="285750" indent="-285750">
              <a:buFont typeface="Arial"/>
              <a:buChar char="•"/>
            </a:pPr>
            <a:endParaRPr lang="en-US" dirty="0" smtClean="0"/>
          </a:p>
          <a:p>
            <a:pPr marL="285750" indent="-285750">
              <a:buFont typeface="Arial"/>
              <a:buChar char="•"/>
            </a:pPr>
            <a:r>
              <a:rPr lang="en-US" dirty="0" smtClean="0"/>
              <a:t>Market surveys (what is out there: commercial/industry/IEEE, IEEE TSN, ITU, IETF)</a:t>
            </a:r>
          </a:p>
          <a:p>
            <a:pPr marL="285750" indent="-285750">
              <a:buFont typeface="Arial"/>
              <a:buChar char="•"/>
            </a:pPr>
            <a:r>
              <a:rPr lang="en-US" dirty="0" smtClean="0"/>
              <a:t>Technology evaluations; technology maturation</a:t>
            </a:r>
          </a:p>
          <a:p>
            <a:pPr marL="285750" indent="-285750">
              <a:buFont typeface="Arial"/>
              <a:buChar char="•"/>
            </a:pPr>
            <a:r>
              <a:rPr lang="en-US" dirty="0" smtClean="0"/>
              <a:t>Identify applicable standards and anticipated evolution roadmaps</a:t>
            </a:r>
          </a:p>
          <a:p>
            <a:pPr marL="742950" lvl="1" indent="-285750">
              <a:buFont typeface="Arial"/>
              <a:buChar char="•"/>
            </a:pPr>
            <a:r>
              <a:rPr lang="en-US" dirty="0" smtClean="0"/>
              <a:t>E.g., 802.11x, 3GGP 5G, etc..</a:t>
            </a:r>
          </a:p>
          <a:p>
            <a:pPr marL="285750" indent="-285750">
              <a:buFont typeface="Arial"/>
              <a:buChar char="•"/>
            </a:pPr>
            <a:r>
              <a:rPr lang="en-US" dirty="0" smtClean="0"/>
              <a:t>Identify trade-offs </a:t>
            </a:r>
          </a:p>
          <a:p>
            <a:pPr marL="742950" lvl="1" indent="-285750">
              <a:buFont typeface="Arial"/>
              <a:buChar char="•"/>
            </a:pPr>
            <a:r>
              <a:rPr lang="en-US" dirty="0" smtClean="0"/>
              <a:t>E.g., power, data rates, range, centralized vs. distributed; modulation</a:t>
            </a:r>
          </a:p>
          <a:p>
            <a:pPr marL="742950" lvl="1" indent="-285750">
              <a:buFont typeface="Arial"/>
              <a:buChar char="•"/>
            </a:pPr>
            <a:endParaRPr lang="en-US" dirty="0" smtClean="0"/>
          </a:p>
          <a:p>
            <a:pPr marL="285750" indent="-285750">
              <a:buFont typeface="Arial"/>
              <a:buChar char="•"/>
            </a:pPr>
            <a:r>
              <a:rPr lang="en-US" dirty="0" smtClean="0"/>
              <a:t>Identify specific coordination strategies (SOIS Deterministic networking BoF)</a:t>
            </a:r>
          </a:p>
          <a:p>
            <a:pPr marL="285750" indent="-285750">
              <a:buFont typeface="Arial"/>
              <a:buChar char="•"/>
            </a:pPr>
            <a:r>
              <a:rPr lang="en-US" dirty="0" smtClean="0"/>
              <a:t>Blue Book Outline: </a:t>
            </a:r>
          </a:p>
          <a:p>
            <a:pPr marL="742950" lvl="1" indent="-285750">
              <a:buFont typeface="Arial"/>
              <a:buChar char="•"/>
            </a:pPr>
            <a:r>
              <a:rPr lang="en-US" dirty="0" smtClean="0"/>
              <a:t>1. Boilerplate scope and purpose; 2.  Overview; 3. Recommendation(s)</a:t>
            </a:r>
          </a:p>
          <a:p>
            <a:pPr marL="285750" indent="-285750">
              <a:buFont typeface="Arial"/>
              <a:buChar char="•"/>
            </a:pPr>
            <a:r>
              <a:rPr lang="en-US" dirty="0" smtClean="0"/>
              <a:t>Where to put HDR WLAN engineering analyses (GB?)</a:t>
            </a:r>
          </a:p>
          <a:p>
            <a:pPr marL="285750" indent="-285750">
              <a:buFont typeface="Arial"/>
              <a:buChar char="•"/>
            </a:pPr>
            <a:r>
              <a:rPr lang="en-US" b="1" dirty="0">
                <a:solidFill>
                  <a:srgbClr val="FF0000"/>
                </a:solidFill>
              </a:rPr>
              <a:t>Time domain of recommendation applicability:</a:t>
            </a:r>
          </a:p>
          <a:p>
            <a:pPr marL="285750" indent="-285750">
              <a:buFont typeface="Arial"/>
              <a:buChar char="•"/>
            </a:pPr>
            <a:r>
              <a:rPr lang="en-US" dirty="0">
                <a:solidFill>
                  <a:srgbClr val="000000"/>
                </a:solidFill>
              </a:rPr>
              <a:t>Very short-term: 1 – 2 years</a:t>
            </a:r>
          </a:p>
          <a:p>
            <a:pPr marL="285750" indent="-285750">
              <a:buFont typeface="Arial"/>
              <a:buChar char="•"/>
            </a:pPr>
            <a:r>
              <a:rPr lang="en-US" dirty="0">
                <a:solidFill>
                  <a:srgbClr val="000000"/>
                </a:solidFill>
              </a:rPr>
              <a:t>Short-term: 3 – 5 years</a:t>
            </a:r>
          </a:p>
          <a:p>
            <a:pPr marL="285750" indent="-285750">
              <a:buFont typeface="Arial"/>
              <a:buChar char="•"/>
            </a:pPr>
            <a:r>
              <a:rPr lang="en-US" dirty="0">
                <a:solidFill>
                  <a:srgbClr val="000000"/>
                </a:solidFill>
              </a:rPr>
              <a:t>Medium term: 6 – 10 years</a:t>
            </a:r>
          </a:p>
          <a:p>
            <a:pPr marL="285750" indent="-285750">
              <a:buFont typeface="Arial"/>
              <a:buChar char="•"/>
            </a:pPr>
            <a:r>
              <a:rPr lang="en-US" dirty="0">
                <a:solidFill>
                  <a:srgbClr val="000000"/>
                </a:solidFill>
              </a:rPr>
              <a:t>Longer term: 10 – 20 years</a:t>
            </a:r>
          </a:p>
          <a:p>
            <a:pPr marL="285750" indent="-285750">
              <a:buFont typeface="Arial"/>
              <a:buChar char="•"/>
            </a:pPr>
            <a:r>
              <a:rPr lang="en-US" dirty="0">
                <a:solidFill>
                  <a:srgbClr val="000000"/>
                </a:solidFill>
              </a:rPr>
              <a:t>Long-term: 20+ </a:t>
            </a:r>
            <a:r>
              <a:rPr lang="en-US" dirty="0" smtClean="0">
                <a:solidFill>
                  <a:srgbClr val="000000"/>
                </a:solidFill>
              </a:rPr>
              <a:t>years</a:t>
            </a:r>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42922994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4126" y="126170"/>
            <a:ext cx="8528935"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 SIS MIA/VOICE</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50" y="734151"/>
            <a:ext cx="8362950" cy="5893923"/>
          </a:xfrm>
          <a:prstGeom prst="rect">
            <a:avLst/>
          </a:prstGeom>
          <a:noFill/>
        </p:spPr>
        <p:txBody>
          <a:bodyPr wrap="square" rtlCol="0">
            <a:spAutoFit/>
          </a:bodyPr>
          <a:lstStyle/>
          <a:p>
            <a:r>
              <a:rPr lang="en-US" sz="1300" b="1" dirty="0" smtClean="0"/>
              <a:t>Date</a:t>
            </a:r>
            <a:r>
              <a:rPr lang="en-US" sz="1300" dirty="0" smtClean="0"/>
              <a:t>:  11-Feb-2016</a:t>
            </a:r>
          </a:p>
          <a:p>
            <a:endParaRPr lang="en-US" sz="1300" dirty="0"/>
          </a:p>
          <a:p>
            <a:r>
              <a:rPr lang="en-US" sz="1300" b="1" dirty="0" smtClean="0"/>
              <a:t>Attendees</a:t>
            </a:r>
            <a:r>
              <a:rPr lang="en-US" sz="1300" dirty="0"/>
              <a:t>: Rodney Grubbs (NASA-MSFC), Rick Barton (NASA-JSC), Osvaldo Peinado (ESA/DLR), Kevin Gifford (NASA-JSC sponsor)</a:t>
            </a:r>
          </a:p>
          <a:p>
            <a:endParaRPr lang="en-US" sz="1300" dirty="0"/>
          </a:p>
          <a:p>
            <a:r>
              <a:rPr lang="en-US" sz="1300" b="1" dirty="0"/>
              <a:t>Focus of discussion:</a:t>
            </a:r>
            <a:r>
              <a:rPr lang="en-US" sz="1300" dirty="0"/>
              <a:t> How to best incorporate user and stakeholder (</a:t>
            </a:r>
            <a:r>
              <a:rPr lang="en-US" sz="1300" dirty="0" err="1"/>
              <a:t>e.g</a:t>
            </a:r>
            <a:r>
              <a:rPr lang="en-US" sz="1300" dirty="0"/>
              <a:t>, MIA, VOICE, ISS, EWC, JEM) requirements for a High Data-Rate Wireless Local Area Network ("HDR-WLAN") CCSDS Recommended Standard.</a:t>
            </a:r>
          </a:p>
          <a:p>
            <a:endParaRPr lang="en-US" sz="1300" dirty="0"/>
          </a:p>
          <a:p>
            <a:r>
              <a:rPr lang="en-US" sz="1300" b="1" dirty="0"/>
              <a:t>Primary Outcome</a:t>
            </a:r>
            <a:r>
              <a:rPr lang="en-US" sz="1300" dirty="0"/>
              <a:t>: SOIS-WIR, SIS-MIA, SIS-VOICE are in agreement to work in a coordinated fashion to gather concerns, inputs, requirements, test data, etc., in an effort to best inform the Wireless WG regarding stakeholder requirements and concerns relating to a HDR-WLAN CCSDS Recommended Standard.</a:t>
            </a:r>
          </a:p>
          <a:p>
            <a:endParaRPr lang="en-US" sz="1300" dirty="0"/>
          </a:p>
          <a:p>
            <a:r>
              <a:rPr lang="en-US" sz="1300" b="1" dirty="0"/>
              <a:t>Action Items</a:t>
            </a:r>
            <a:r>
              <a:rPr lang="en-US" sz="1300" dirty="0"/>
              <a:t>:</a:t>
            </a:r>
          </a:p>
          <a:p>
            <a:r>
              <a:rPr lang="en-US" sz="1300" dirty="0"/>
              <a:t>KKG: Coordinate WWG Agenda for 2016 Spring Meetings (Cleveland); once ratified by the WWG, publish the agenda to RPG/OP in an effort to coordinate SIS-MIA/VOICE potential attendance to the WWG HDR-WLAN discussions</a:t>
            </a:r>
          </a:p>
          <a:p>
            <a:r>
              <a:rPr lang="en-US" sz="1300" dirty="0"/>
              <a:t>KKG: Agreed to reserve 1/2 day (4 hours) during the 2016 Fall Meetings (Rome) for a SOIS-WIR, SIS-MIA/VOICE technical discussion</a:t>
            </a:r>
          </a:p>
          <a:p>
            <a:r>
              <a:rPr lang="en-US" sz="1300" dirty="0"/>
              <a:t>RPG: Provide SIS-MIA requirements and constraints regarding wireless LAN video transmission including H.264 and ATVC video streaming</a:t>
            </a:r>
          </a:p>
          <a:p>
            <a:r>
              <a:rPr lang="en-US" sz="1300" dirty="0"/>
              <a:t>RPG: Determine if can obtain any technical information regarding a JEM-EF external Wi-Fi system.</a:t>
            </a:r>
          </a:p>
          <a:p>
            <a:r>
              <a:rPr lang="en-US" sz="1300" dirty="0"/>
              <a:t>RJB: Get KSC (and any other available) ground testing data for the ISS EWC; determine if a system design was developed and documented (obtain if available)</a:t>
            </a:r>
          </a:p>
          <a:p>
            <a:r>
              <a:rPr lang="en-US" sz="1300" dirty="0"/>
              <a:t>RJB/RPG: Determine if can get latest ELC Wi-Fi system requirements (or is this just part of the EWC design?)</a:t>
            </a:r>
          </a:p>
          <a:p>
            <a:r>
              <a:rPr lang="en-US" sz="1300" dirty="0"/>
              <a:t>RJB: Talk with Chatwin Lansdowne to coordinate EWC involvement</a:t>
            </a:r>
          </a:p>
          <a:p>
            <a:r>
              <a:rPr lang="en-US" sz="1300" dirty="0"/>
              <a:t>RJB/RPG: Talk with Penny Roberts to coordinate EWC involvement</a:t>
            </a:r>
          </a:p>
          <a:p>
            <a:r>
              <a:rPr lang="en-US" sz="1300" dirty="0"/>
              <a:t>RJB: Determine the plausibility of having Chatwin and/or Penny either attend the Cleveland meetings for a day; or to give a remote presentation to the WWG overviewing the EWC system design along with requirements and constraints</a:t>
            </a:r>
          </a:p>
          <a:p>
            <a:r>
              <a:rPr lang="en-US" sz="1300" dirty="0"/>
              <a:t>KKG: Look to get EWC operational performance data at end of CY2016 / start of CY 2017</a:t>
            </a:r>
            <a:endParaRPr lang="en-US" sz="1300" dirty="0" smtClean="0"/>
          </a:p>
          <a:p>
            <a:pPr marL="285750" indent="-285750">
              <a:buFont typeface="Arial"/>
              <a:buChar char="•"/>
            </a:pPr>
            <a:endParaRPr lang="en-US" sz="1300" dirty="0"/>
          </a:p>
        </p:txBody>
      </p:sp>
    </p:spTree>
    <p:extLst>
      <p:ext uri="{BB962C8B-B14F-4D97-AF65-F5344CB8AC3E}">
        <p14:creationId xmlns:p14="http://schemas.microsoft.com/office/powerpoint/2010/main" val="27867422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313390" y="1267029"/>
            <a:ext cx="8868" cy="4076452"/>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86515" y="2476642"/>
            <a:ext cx="8980605" cy="146307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71092" y="4274485"/>
            <a:ext cx="8996027" cy="102179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75192" y="1292397"/>
            <a:ext cx="8991928"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66994" y="5296277"/>
            <a:ext cx="9000125"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21811" y="1317797"/>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62331" y="1296610"/>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6515259" y="132999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10949" y="128401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665540" y="1295293"/>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5613145" y="1275439"/>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51177" y="1594654"/>
            <a:ext cx="8901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p:txBody>
      </p:sp>
      <p:sp>
        <p:nvSpPr>
          <p:cNvPr id="65" name="TextBox 29"/>
          <p:cNvSpPr txBox="1">
            <a:spLocks noChangeArrowheads="1"/>
          </p:cNvSpPr>
          <p:nvPr/>
        </p:nvSpPr>
        <p:spPr bwMode="auto">
          <a:xfrm>
            <a:off x="2202058" y="3256438"/>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#1</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380381" y="1273223"/>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084083" y="1295293"/>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303239"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156770" y="1594654"/>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p:txBody>
      </p:sp>
      <p:sp>
        <p:nvSpPr>
          <p:cNvPr id="96" name="Rectangle 95"/>
          <p:cNvSpPr/>
          <p:nvPr/>
        </p:nvSpPr>
        <p:spPr>
          <a:xfrm>
            <a:off x="1484625"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230825" y="3247731"/>
            <a:ext cx="1641087"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Updates for HDR WLAN </a:t>
            </a:r>
            <a:r>
              <a:rPr lang="en-US" altLang="ja-JP" sz="1000" b="1" u="sng" dirty="0" smtClean="0">
                <a:latin typeface="Calibri" pitchFamily="34" charset="0"/>
              </a:rPr>
              <a:t>Submit Date</a:t>
            </a:r>
            <a:r>
              <a:rPr lang="en-US" altLang="ja-JP" sz="1000" b="1" dirty="0" smtClean="0">
                <a:latin typeface="Calibri" pitchFamily="34" charset="0"/>
              </a:rPr>
              <a:t>? </a:t>
            </a:r>
            <a:r>
              <a:rPr lang="en-US" altLang="ja-JP" sz="1000" b="1" dirty="0" smtClean="0">
                <a:solidFill>
                  <a:schemeClr val="hlink"/>
                </a:solidFill>
                <a:latin typeface="Calibri" pitchFamily="34" charset="0"/>
              </a:rPr>
              <a:t>01-Mar-2016</a:t>
            </a:r>
            <a:endParaRPr lang="en-US" altLang="ja-JP" sz="1000" b="1" dirty="0">
              <a:solidFill>
                <a:schemeClr val="hlink"/>
              </a:solidFill>
              <a:latin typeface="Calibri" pitchFamily="34" charset="0"/>
            </a:endParaRPr>
          </a:p>
        </p:txBody>
      </p:sp>
      <p:sp>
        <p:nvSpPr>
          <p:cNvPr id="92" name="TextBox 91"/>
          <p:cNvSpPr txBox="1"/>
          <p:nvPr/>
        </p:nvSpPr>
        <p:spPr>
          <a:xfrm>
            <a:off x="1506317" y="134467"/>
            <a:ext cx="6091632" cy="461665"/>
          </a:xfrm>
          <a:prstGeom prst="rect">
            <a:avLst/>
          </a:prstGeom>
          <a:noFill/>
          <a:ln>
            <a:noFill/>
          </a:ln>
        </p:spPr>
        <p:txBody>
          <a:bodyPr wrap="none" rtlCol="0">
            <a:spAutoFit/>
          </a:bodyPr>
          <a:lstStyle/>
          <a:p>
            <a:r>
              <a:rPr lang="en-US" sz="2400" b="1" dirty="0" smtClean="0"/>
              <a:t>HDR WLAN Blue Book </a:t>
            </a:r>
            <a:r>
              <a:rPr lang="en-US" sz="2400" b="1" dirty="0" smtClean="0">
                <a:solidFill>
                  <a:srgbClr val="FF0000"/>
                </a:solidFill>
              </a:rPr>
              <a:t>DRAFT</a:t>
            </a:r>
            <a:r>
              <a:rPr lang="en-US" sz="2400" b="1" dirty="0" smtClean="0"/>
              <a:t> Project Schedule</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451006"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162793"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768036" y="1288583"/>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66994" y="934807"/>
            <a:ext cx="71017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298520"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71093"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9067120" y="1258397"/>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2929967" y="30492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0" name="Diamond 99"/>
          <p:cNvSpPr>
            <a:spLocks noChangeArrowheads="1"/>
          </p:cNvSpPr>
          <p:nvPr/>
        </p:nvSpPr>
        <p:spPr bwMode="auto">
          <a:xfrm>
            <a:off x="994201" y="304922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322257" y="2526831"/>
            <a:ext cx="2712345"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Organizational &amp; Project Activities: </a:t>
            </a:r>
          </a:p>
          <a:p>
            <a:pPr algn="ctr" fontAlgn="auto">
              <a:spcBef>
                <a:spcPts val="0"/>
              </a:spcBef>
              <a:spcAft>
                <a:spcPts val="0"/>
              </a:spcAft>
              <a:defRPr/>
            </a:pPr>
            <a:r>
              <a:rPr lang="en-US" sz="1000" b="1" dirty="0" smtClean="0">
                <a:solidFill>
                  <a:schemeClr val="tx1"/>
                </a:solidFill>
              </a:rPr>
              <a:t>Identify use cases, requirements,</a:t>
            </a:r>
          </a:p>
          <a:p>
            <a:pPr algn="ctr" fontAlgn="auto">
              <a:spcBef>
                <a:spcPts val="0"/>
              </a:spcBef>
              <a:spcAft>
                <a:spcPts val="0"/>
              </a:spcAft>
              <a:defRPr/>
            </a:pPr>
            <a:r>
              <a:rPr lang="en-US" sz="1000" b="1" dirty="0" smtClean="0">
                <a:solidFill>
                  <a:schemeClr val="tx1"/>
                </a:solidFill>
              </a:rPr>
              <a:t> solution space, candidate recommendations</a:t>
            </a:r>
            <a:endParaRPr kumimoji="0" lang="en-US" sz="1000" b="1" dirty="0">
              <a:solidFill>
                <a:schemeClr val="tx1"/>
              </a:solidFill>
            </a:endParaRPr>
          </a:p>
        </p:txBody>
      </p:sp>
      <p:cxnSp>
        <p:nvCxnSpPr>
          <p:cNvPr id="89" name="Straight Connector 88"/>
          <p:cNvCxnSpPr/>
          <p:nvPr/>
        </p:nvCxnSpPr>
        <p:spPr>
          <a:xfrm>
            <a:off x="1685639" y="1292381"/>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861713" y="1288583"/>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3524546" y="1261867"/>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2032" y="1296613"/>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934526" y="1293698"/>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a:off x="5838641" y="1290799"/>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978317" y="129967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7881899" y="1301517"/>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776311" y="93412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sp>
        <p:nvSpPr>
          <p:cNvPr id="125" name="Rectangle 124"/>
          <p:cNvSpPr/>
          <p:nvPr/>
        </p:nvSpPr>
        <p:spPr>
          <a:xfrm>
            <a:off x="1462014" y="93252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26" name="Rectangle 125"/>
          <p:cNvSpPr/>
          <p:nvPr/>
        </p:nvSpPr>
        <p:spPr>
          <a:xfrm>
            <a:off x="2153656" y="93184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sp>
        <p:nvSpPr>
          <p:cNvPr id="127" name="Rectangle 126"/>
          <p:cNvSpPr/>
          <p:nvPr/>
        </p:nvSpPr>
        <p:spPr>
          <a:xfrm>
            <a:off x="2846160" y="92928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2016</a:t>
            </a:r>
            <a:endParaRPr kumimoji="0" lang="en-US" sz="1200" b="1" dirty="0"/>
          </a:p>
        </p:txBody>
      </p:sp>
      <p:sp>
        <p:nvSpPr>
          <p:cNvPr id="129" name="Rectangle 128"/>
          <p:cNvSpPr/>
          <p:nvPr/>
        </p:nvSpPr>
        <p:spPr>
          <a:xfrm>
            <a:off x="3540586" y="93142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30" name="Rectangle 129"/>
          <p:cNvSpPr/>
          <p:nvPr/>
        </p:nvSpPr>
        <p:spPr>
          <a:xfrm>
            <a:off x="4226289" y="92982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35" name="Rectangle 134"/>
          <p:cNvSpPr/>
          <p:nvPr/>
        </p:nvSpPr>
        <p:spPr>
          <a:xfrm>
            <a:off x="4917931" y="92914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136" name="Rectangle 135"/>
          <p:cNvSpPr/>
          <p:nvPr/>
        </p:nvSpPr>
        <p:spPr>
          <a:xfrm>
            <a:off x="5610435" y="92658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42" name="Straight Connector 141"/>
          <p:cNvCxnSpPr/>
          <p:nvPr/>
        </p:nvCxnSpPr>
        <p:spPr>
          <a:xfrm flipH="1">
            <a:off x="6296325" y="1221061"/>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6304882" y="92843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44" name="Rectangle 143"/>
          <p:cNvSpPr/>
          <p:nvPr/>
        </p:nvSpPr>
        <p:spPr>
          <a:xfrm>
            <a:off x="6990585" y="926841"/>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45" name="Rectangle 144"/>
          <p:cNvSpPr/>
          <p:nvPr/>
        </p:nvSpPr>
        <p:spPr>
          <a:xfrm>
            <a:off x="7682227" y="926156"/>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cxnSp>
        <p:nvCxnSpPr>
          <p:cNvPr id="146" name="Straight Connector 145"/>
          <p:cNvCxnSpPr/>
          <p:nvPr/>
        </p:nvCxnSpPr>
        <p:spPr>
          <a:xfrm flipH="1">
            <a:off x="531143" y="130635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a:off x="994201" y="1294303"/>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1210560" y="1309663"/>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929409" y="1307741"/>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615014" y="1297719"/>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300442" y="1292381"/>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996665" y="1311973"/>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4687827" y="1302834"/>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5153366" y="1299935"/>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H="1">
            <a:off x="5378862" y="1297023"/>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6055000" y="1287887"/>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740755" y="1308807"/>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436445" y="129937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8116532" y="1298605"/>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310369"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2" name="TextBox 29"/>
          <p:cNvSpPr txBox="1">
            <a:spLocks noChangeArrowheads="1"/>
          </p:cNvSpPr>
          <p:nvPr/>
        </p:nvSpPr>
        <p:spPr bwMode="auto">
          <a:xfrm>
            <a:off x="2706748" y="159370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a:t>
            </a:r>
          </a:p>
        </p:txBody>
      </p:sp>
      <p:sp>
        <p:nvSpPr>
          <p:cNvPr id="173" name="Rectangle 172"/>
          <p:cNvSpPr/>
          <p:nvPr/>
        </p:nvSpPr>
        <p:spPr>
          <a:xfrm>
            <a:off x="3034603" y="136445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4" name="TextBox 29"/>
          <p:cNvSpPr txBox="1">
            <a:spLocks noChangeArrowheads="1"/>
          </p:cNvSpPr>
          <p:nvPr/>
        </p:nvSpPr>
        <p:spPr bwMode="auto">
          <a:xfrm>
            <a:off x="3973141" y="158256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Spring Meeting </a:t>
            </a:r>
          </a:p>
        </p:txBody>
      </p:sp>
      <p:sp>
        <p:nvSpPr>
          <p:cNvPr id="175" name="Rectangle 174"/>
          <p:cNvSpPr/>
          <p:nvPr/>
        </p:nvSpPr>
        <p:spPr>
          <a:xfrm>
            <a:off x="4300996" y="135331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6" name="TextBox 29"/>
          <p:cNvSpPr txBox="1">
            <a:spLocks noChangeArrowheads="1"/>
          </p:cNvSpPr>
          <p:nvPr/>
        </p:nvSpPr>
        <p:spPr bwMode="auto">
          <a:xfrm>
            <a:off x="5519694" y="1581607"/>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Fall Meeting </a:t>
            </a:r>
          </a:p>
        </p:txBody>
      </p:sp>
      <p:sp>
        <p:nvSpPr>
          <p:cNvPr id="177" name="Rectangle 176"/>
          <p:cNvSpPr/>
          <p:nvPr/>
        </p:nvSpPr>
        <p:spPr>
          <a:xfrm>
            <a:off x="5847549" y="1352364"/>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8" name="TextBox 29"/>
          <p:cNvSpPr txBox="1">
            <a:spLocks noChangeArrowheads="1"/>
          </p:cNvSpPr>
          <p:nvPr/>
        </p:nvSpPr>
        <p:spPr bwMode="auto">
          <a:xfrm>
            <a:off x="6726206" y="1562400"/>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Spring Meeting </a:t>
            </a:r>
          </a:p>
        </p:txBody>
      </p:sp>
      <p:sp>
        <p:nvSpPr>
          <p:cNvPr id="179" name="Rectangle 178"/>
          <p:cNvSpPr/>
          <p:nvPr/>
        </p:nvSpPr>
        <p:spPr>
          <a:xfrm>
            <a:off x="7054061" y="1333157"/>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80" name="Rectangle 179"/>
          <p:cNvSpPr/>
          <p:nvPr/>
        </p:nvSpPr>
        <p:spPr>
          <a:xfrm>
            <a:off x="8374616" y="92317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82" name="Straight Connector 181"/>
          <p:cNvCxnSpPr/>
          <p:nvPr/>
        </p:nvCxnSpPr>
        <p:spPr>
          <a:xfrm flipH="1">
            <a:off x="8366160" y="1274109"/>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8582519" y="1280333"/>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8817152" y="1277421"/>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85" name="TextBox 29"/>
          <p:cNvSpPr txBox="1">
            <a:spLocks noChangeArrowheads="1"/>
          </p:cNvSpPr>
          <p:nvPr/>
        </p:nvSpPr>
        <p:spPr bwMode="auto">
          <a:xfrm>
            <a:off x="8269117" y="1569513"/>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Fall Meeting </a:t>
            </a:r>
          </a:p>
        </p:txBody>
      </p:sp>
      <p:sp>
        <p:nvSpPr>
          <p:cNvPr id="186" name="Rectangle 185"/>
          <p:cNvSpPr/>
          <p:nvPr/>
        </p:nvSpPr>
        <p:spPr>
          <a:xfrm>
            <a:off x="8596972" y="1340270"/>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TextBox 29"/>
          <p:cNvSpPr txBox="1">
            <a:spLocks noChangeArrowheads="1"/>
          </p:cNvSpPr>
          <p:nvPr/>
        </p:nvSpPr>
        <p:spPr bwMode="auto">
          <a:xfrm>
            <a:off x="6199922" y="3324174"/>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#2</a:t>
            </a:r>
          </a:p>
          <a:p>
            <a:pPr algn="ctr"/>
            <a:r>
              <a:rPr lang="en-US" altLang="ja-JP" sz="1000" b="1" dirty="0" smtClean="0">
                <a:solidFill>
                  <a:schemeClr val="hlink"/>
                </a:solidFill>
                <a:latin typeface="Calibri" pitchFamily="34" charset="0"/>
              </a:rPr>
              <a:t>(Spring 2018)</a:t>
            </a:r>
            <a:endParaRPr lang="en-US" altLang="ja-JP" sz="1000" b="1" dirty="0">
              <a:solidFill>
                <a:schemeClr val="hlink"/>
              </a:solidFill>
              <a:latin typeface="Calibri" pitchFamily="34" charset="0"/>
            </a:endParaRPr>
          </a:p>
        </p:txBody>
      </p:sp>
      <p:sp>
        <p:nvSpPr>
          <p:cNvPr id="114" name="Diamond 113"/>
          <p:cNvSpPr>
            <a:spLocks noChangeArrowheads="1"/>
          </p:cNvSpPr>
          <p:nvPr/>
        </p:nvSpPr>
        <p:spPr bwMode="auto">
          <a:xfrm>
            <a:off x="6927831" y="30492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7" name="Rectangle 96"/>
          <p:cNvSpPr/>
          <p:nvPr/>
        </p:nvSpPr>
        <p:spPr>
          <a:xfrm>
            <a:off x="3300442" y="2526831"/>
            <a:ext cx="3444412"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Continued Activities…</a:t>
            </a:r>
          </a:p>
        </p:txBody>
      </p:sp>
    </p:spTree>
    <p:extLst>
      <p:ext uri="{BB962C8B-B14F-4D97-AF65-F5344CB8AC3E}">
        <p14:creationId xmlns:p14="http://schemas.microsoft.com/office/powerpoint/2010/main" val="40735147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8761" y="119493"/>
            <a:ext cx="5645746" cy="461665"/>
          </a:xfrm>
          <a:prstGeom prst="rect">
            <a:avLst/>
          </a:prstGeom>
          <a:noFill/>
          <a:ln>
            <a:noFill/>
          </a:ln>
        </p:spPr>
        <p:txBody>
          <a:bodyPr wrap="none" rtlCol="0">
            <a:spAutoFit/>
          </a:bodyPr>
          <a:lstStyle/>
          <a:p>
            <a:r>
              <a:rPr lang="en-US" sz="2400" b="1" dirty="0" smtClean="0"/>
              <a:t>CCSDS SOIS Wireless WG Monthly Webcon</a:t>
            </a:r>
            <a:endParaRPr lang="en-US" sz="2400" b="1" dirty="0"/>
          </a:p>
        </p:txBody>
      </p:sp>
      <p:sp>
        <p:nvSpPr>
          <p:cNvPr id="5" name="TextBox 4"/>
          <p:cNvSpPr txBox="1"/>
          <p:nvPr/>
        </p:nvSpPr>
        <p:spPr>
          <a:xfrm>
            <a:off x="601132" y="702733"/>
            <a:ext cx="7933268" cy="4801315"/>
          </a:xfrm>
          <a:prstGeom prst="rect">
            <a:avLst/>
          </a:prstGeom>
          <a:noFill/>
        </p:spPr>
        <p:txBody>
          <a:bodyPr wrap="square" rtlCol="0">
            <a:spAutoFit/>
          </a:bodyPr>
          <a:lstStyle/>
          <a:p>
            <a:endParaRPr lang="en-US" dirty="0" smtClean="0"/>
          </a:p>
          <a:p>
            <a:pPr marL="342900" indent="-342900">
              <a:buFont typeface="+mj-lt"/>
              <a:buAutoNum type="arabicPeriod"/>
            </a:pPr>
            <a:r>
              <a:rPr lang="en-US" b="1" dirty="0" smtClean="0"/>
              <a:t>RFID Tag-Encoding Red Book (</a:t>
            </a:r>
            <a:r>
              <a:rPr lang="en-US" b="1" dirty="0"/>
              <a:t>CCSDS 881.1-R-1</a:t>
            </a:r>
            <a:r>
              <a:rPr lang="en-US" b="1" dirty="0" smtClean="0"/>
              <a:t>) activities:</a:t>
            </a:r>
          </a:p>
          <a:p>
            <a:endParaRPr lang="en-US" dirty="0" smtClean="0"/>
          </a:p>
          <a:p>
            <a:pPr marL="800100" lvl="1" indent="-342900">
              <a:buFont typeface="+mj-lt"/>
              <a:buAutoNum type="alphaUcPeriod"/>
            </a:pPr>
            <a:r>
              <a:rPr lang="en-US" dirty="0"/>
              <a:t>CCSDS 881.1-R-</a:t>
            </a:r>
            <a:r>
              <a:rPr lang="en-US" dirty="0" smtClean="0"/>
              <a:t>1 Document Status:</a:t>
            </a:r>
          </a:p>
          <a:p>
            <a:pPr marL="1314450" lvl="2" indent="-400050">
              <a:buFont typeface="+mj-lt"/>
              <a:buAutoNum type="romanLcPeriod"/>
            </a:pPr>
            <a:r>
              <a:rPr lang="en-US" dirty="0" smtClean="0"/>
              <a:t>Sent to CCSDS Secretariat for publication (19-Oct-2015)</a:t>
            </a:r>
          </a:p>
          <a:p>
            <a:pPr marL="1314450" lvl="2" indent="-400050">
              <a:buFont typeface="+mj-lt"/>
              <a:buAutoNum type="romanLcPeriod"/>
            </a:pPr>
            <a:r>
              <a:rPr lang="en-US" dirty="0" smtClean="0"/>
              <a:t>KKG updated three items in Figure 3-1 and Annex C encoding example</a:t>
            </a:r>
          </a:p>
          <a:p>
            <a:pPr marL="1314450" lvl="2" indent="-400050">
              <a:buFont typeface="+mj-lt"/>
              <a:buAutoNum type="romanLcPeriod"/>
            </a:pPr>
            <a:r>
              <a:rPr lang="en-US" dirty="0" smtClean="0">
                <a:solidFill>
                  <a:srgbClr val="FF0000"/>
                </a:solidFill>
              </a:rPr>
              <a:t>KKG to update WWG Project Schedules on the CWE</a:t>
            </a:r>
          </a:p>
          <a:p>
            <a:pPr lvl="2"/>
            <a:endParaRPr lang="en-US" dirty="0" smtClean="0"/>
          </a:p>
          <a:p>
            <a:pPr lvl="2"/>
            <a:endParaRPr lang="en-US" dirty="0" smtClean="0"/>
          </a:p>
          <a:p>
            <a:pPr marL="857250" lvl="1" indent="-400050">
              <a:buFont typeface="+mj-lt"/>
              <a:buAutoNum type="alphaUcPeriod"/>
            </a:pPr>
            <a:r>
              <a:rPr lang="en-US" dirty="0"/>
              <a:t>A</a:t>
            </a:r>
            <a:r>
              <a:rPr lang="en-US" dirty="0" smtClean="0"/>
              <a:t>ctivities </a:t>
            </a:r>
            <a:r>
              <a:rPr lang="en-US" dirty="0"/>
              <a:t>for CCSDS 881.1-R-</a:t>
            </a:r>
            <a:r>
              <a:rPr lang="en-US" dirty="0" smtClean="0"/>
              <a:t>1 to satisfy Blue Book requirements</a:t>
            </a:r>
          </a:p>
          <a:p>
            <a:pPr marL="1314450" lvl="2" indent="-400050">
              <a:buFont typeface="+mj-lt"/>
              <a:buAutoNum type="romanLcPeriod"/>
            </a:pPr>
            <a:r>
              <a:rPr lang="en-US" dirty="0" smtClean="0">
                <a:solidFill>
                  <a:srgbClr val="FF0000"/>
                </a:solidFill>
              </a:rPr>
              <a:t>Interoperability Test Plan preparation and (FSA, NASA) prototyping</a:t>
            </a:r>
          </a:p>
          <a:p>
            <a:pPr marL="1771650" lvl="3" indent="-400050">
              <a:buFont typeface="+mj-lt"/>
              <a:buAutoNum type="alphaLcPeriod"/>
            </a:pPr>
            <a:r>
              <a:rPr lang="en-US" dirty="0" smtClean="0">
                <a:solidFill>
                  <a:srgbClr val="000000"/>
                </a:solidFill>
              </a:rPr>
              <a:t>Set expectations and project timeline</a:t>
            </a:r>
            <a:r>
              <a:rPr lang="en-US" b="1" dirty="0" smtClean="0"/>
              <a:t> </a:t>
            </a:r>
          </a:p>
          <a:p>
            <a:pPr marL="1314450" lvl="2" indent="-400050">
              <a:buFont typeface="+mj-lt"/>
              <a:buAutoNum type="romanLcPeriod"/>
            </a:pPr>
            <a:r>
              <a:rPr lang="en-US" dirty="0" smtClean="0"/>
              <a:t>Object-ID space design: </a:t>
            </a:r>
            <a:r>
              <a:rPr lang="en-US" dirty="0"/>
              <a:t>Discuss initial design strategies and </a:t>
            </a:r>
            <a:r>
              <a:rPr lang="en-US" dirty="0" smtClean="0"/>
              <a:t>concerns</a:t>
            </a:r>
          </a:p>
          <a:p>
            <a:pPr marL="1771650" lvl="3" indent="-400050">
              <a:buFont typeface="+mj-lt"/>
              <a:buAutoNum type="alphaLcPeriod"/>
            </a:pPr>
            <a:r>
              <a:rPr lang="en-US" dirty="0" smtClean="0"/>
              <a:t>Review Proposed Object-ID design presentation </a:t>
            </a:r>
          </a:p>
          <a:p>
            <a:pPr marL="1314450" lvl="2" indent="-400050">
              <a:buFont typeface="+mj-lt"/>
              <a:buAutoNum type="romanLcPeriod"/>
            </a:pPr>
            <a:r>
              <a:rPr lang="en-US" dirty="0" smtClean="0"/>
              <a:t>Interoperability Test Plan execution</a:t>
            </a:r>
          </a:p>
          <a:p>
            <a:pPr marL="1314450" lvl="2" indent="-400050">
              <a:buFont typeface="+mj-lt"/>
              <a:buAutoNum type="romanLcPeriod"/>
            </a:pPr>
            <a:r>
              <a:rPr lang="en-US" dirty="0" smtClean="0"/>
              <a:t>SANA Registry updates</a:t>
            </a: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3267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b="1" dirty="0" smtClean="0"/>
              <a:t>Back-up Charts &amp;</a:t>
            </a:r>
            <a:br>
              <a:rPr lang="en-US" b="1" dirty="0" smtClean="0"/>
            </a:br>
            <a:r>
              <a:rPr lang="en-US" b="1" dirty="0" smtClean="0"/>
              <a:t>High-Level CCSDS Schedules</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024471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40" y="841880"/>
            <a:ext cx="4047414" cy="5462227"/>
          </a:xfrm>
        </p:spPr>
        <p:txBody>
          <a:bodyPr>
            <a:normAutofit fontScale="92500" lnSpcReduction="10000"/>
          </a:bodyPr>
          <a:lstStyle/>
          <a:p>
            <a:r>
              <a:rPr lang="en-US" sz="1600" dirty="0" smtClean="0"/>
              <a:t>Determine timeline requirements</a:t>
            </a:r>
          </a:p>
          <a:p>
            <a:r>
              <a:rPr lang="en-US" sz="1600" dirty="0" smtClean="0"/>
              <a:t>Summarize technical requirements / constraints</a:t>
            </a:r>
          </a:p>
          <a:p>
            <a:pPr lvl="1"/>
            <a:r>
              <a:rPr lang="en-US" sz="1200" dirty="0" smtClean="0"/>
              <a:t>What will ISS OC allow?</a:t>
            </a:r>
          </a:p>
          <a:p>
            <a:pPr lvl="1"/>
            <a:r>
              <a:rPr lang="en-US" sz="1200" dirty="0" smtClean="0"/>
              <a:t>What is allowed for DTO / Experiments</a:t>
            </a:r>
          </a:p>
          <a:p>
            <a:r>
              <a:rPr lang="en-US" sz="1600" dirty="0" smtClean="0"/>
              <a:t>Complete prototype of hardware &amp; software</a:t>
            </a:r>
          </a:p>
          <a:p>
            <a:r>
              <a:rPr lang="en-US" sz="1600" dirty="0" smtClean="0"/>
              <a:t>Procure/configure Testing Facility</a:t>
            </a:r>
          </a:p>
          <a:p>
            <a:r>
              <a:rPr lang="en-US" sz="1600" dirty="0" smtClean="0"/>
              <a:t>Compose Test Plan</a:t>
            </a:r>
          </a:p>
          <a:p>
            <a:pPr lvl="1"/>
            <a:r>
              <a:rPr lang="en-US" sz="1200" dirty="0" smtClean="0"/>
              <a:t>Testing basis and goals overview</a:t>
            </a:r>
          </a:p>
          <a:p>
            <a:pPr lvl="2"/>
            <a:r>
              <a:rPr lang="en-US" sz="1100" dirty="0" smtClean="0"/>
              <a:t>Software-based: test random IDs</a:t>
            </a:r>
          </a:p>
          <a:p>
            <a:pPr lvl="2"/>
            <a:r>
              <a:rPr lang="en-US" sz="1100" dirty="0" smtClean="0"/>
              <a:t>Hardware-based: physical tag exchange</a:t>
            </a:r>
            <a:endParaRPr lang="en-US" sz="1200" dirty="0" smtClean="0"/>
          </a:p>
          <a:p>
            <a:pPr lvl="1"/>
            <a:r>
              <a:rPr lang="en-US" sz="1200" dirty="0" smtClean="0"/>
              <a:t>Summary testing diagram(s)</a:t>
            </a:r>
          </a:p>
          <a:p>
            <a:pPr lvl="1"/>
            <a:r>
              <a:rPr lang="en-US" sz="1200" dirty="0" smtClean="0"/>
              <a:t>Specify testing procedures with protocol implementation conformance statements (PICS); expected results must be specified</a:t>
            </a:r>
          </a:p>
          <a:p>
            <a:r>
              <a:rPr lang="en-US" sz="1600" dirty="0" smtClean="0"/>
              <a:t>Information exchange specification</a:t>
            </a:r>
          </a:p>
          <a:p>
            <a:pPr lvl="1"/>
            <a:r>
              <a:rPr lang="en-US" sz="1200" dirty="0" smtClean="0"/>
              <a:t>E-mail is fine; but if any VPN remote connectivity is being contemplated then specify and start ASAP</a:t>
            </a:r>
          </a:p>
          <a:p>
            <a:pPr lvl="1"/>
            <a:endParaRPr lang="en-US" sz="1200" dirty="0" smtClean="0"/>
          </a:p>
          <a:p>
            <a:r>
              <a:rPr lang="en-US" sz="1600" dirty="0" smtClean="0">
                <a:solidFill>
                  <a:schemeClr val="bg1">
                    <a:lumMod val="65000"/>
                  </a:schemeClr>
                </a:solidFill>
              </a:rPr>
              <a:t>Consensus on Object-ID space design prior to interoperability testing (Not required)</a:t>
            </a:r>
          </a:p>
          <a:p>
            <a:pPr lvl="1"/>
            <a:r>
              <a:rPr lang="en-US" sz="1200" dirty="0" smtClean="0">
                <a:solidFill>
                  <a:schemeClr val="bg1">
                    <a:lumMod val="65000"/>
                  </a:schemeClr>
                </a:solidFill>
              </a:rPr>
              <a:t>Object-ID verification will be part of formal testing</a:t>
            </a:r>
          </a:p>
          <a:p>
            <a:pPr lvl="1"/>
            <a:r>
              <a:rPr lang="en-US" sz="1200" dirty="0" smtClean="0">
                <a:solidFill>
                  <a:schemeClr val="bg1">
                    <a:lumMod val="65000"/>
                  </a:schemeClr>
                </a:solidFill>
              </a:rPr>
              <a:t>But it is formally required to verify read/write of Tag ID fields, not to verify “what the fields mean” in an operational setting</a:t>
            </a:r>
          </a:p>
          <a:p>
            <a:r>
              <a:rPr lang="en-US" sz="1600" dirty="0" smtClean="0">
                <a:solidFill>
                  <a:schemeClr val="bg1">
                    <a:lumMod val="65000"/>
                  </a:schemeClr>
                </a:solidFill>
              </a:rPr>
              <a:t>Specify SANA registries and content after successful interoperability testing</a:t>
            </a:r>
          </a:p>
        </p:txBody>
      </p:sp>
      <p:sp>
        <p:nvSpPr>
          <p:cNvPr id="4" name="TextBox 3"/>
          <p:cNvSpPr txBox="1"/>
          <p:nvPr/>
        </p:nvSpPr>
        <p:spPr>
          <a:xfrm>
            <a:off x="851836" y="119493"/>
            <a:ext cx="7407346" cy="461665"/>
          </a:xfrm>
          <a:prstGeom prst="rect">
            <a:avLst/>
          </a:prstGeom>
          <a:noFill/>
          <a:ln>
            <a:noFill/>
          </a:ln>
        </p:spPr>
        <p:txBody>
          <a:bodyPr wrap="none" rtlCol="0">
            <a:spAutoFit/>
          </a:bodyPr>
          <a:lstStyle/>
          <a:p>
            <a:r>
              <a:rPr lang="en-US" sz="2400" b="1" dirty="0" smtClean="0"/>
              <a:t>RFID Tag-Encoding Specification: Interoperability Testing</a:t>
            </a:r>
            <a:endParaRPr lang="en-US" sz="2400" b="1" dirty="0"/>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4593054" y="841880"/>
            <a:ext cx="4047414" cy="546222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Yellow Book (results reviewed by CESG):</a:t>
            </a:r>
          </a:p>
          <a:p>
            <a:pPr lvl="1"/>
            <a:r>
              <a:rPr lang="en-US" sz="1200" dirty="0" smtClean="0"/>
              <a:t>Ch. 1: Introduction</a:t>
            </a:r>
          </a:p>
          <a:p>
            <a:pPr lvl="1"/>
            <a:r>
              <a:rPr lang="en-US" sz="1200" dirty="0" smtClean="0"/>
              <a:t>Ch. 2: Testing basis and description overview (short, concise)</a:t>
            </a:r>
          </a:p>
          <a:p>
            <a:pPr lvl="1"/>
            <a:r>
              <a:rPr lang="en-US" sz="1200" dirty="0" smtClean="0"/>
              <a:t>Annex: Test Procedures (detailed, step-by-step, with expected results)</a:t>
            </a:r>
          </a:p>
          <a:p>
            <a:pPr lvl="1"/>
            <a:r>
              <a:rPr lang="en-US" sz="1200" dirty="0" smtClean="0"/>
              <a:t>Annex: Test Results including PICS</a:t>
            </a:r>
          </a:p>
          <a:p>
            <a:pPr lvl="1"/>
            <a:endParaRPr lang="en-US" sz="1200" dirty="0" smtClean="0"/>
          </a:p>
          <a:p>
            <a:r>
              <a:rPr lang="en-US" sz="1600" dirty="0" smtClean="0"/>
              <a:t>Protocol Implementation Conformance Statements (ICS)</a:t>
            </a:r>
          </a:p>
          <a:p>
            <a:pPr lvl="1"/>
            <a:r>
              <a:rPr lang="en-US" sz="1200" dirty="0" smtClean="0"/>
              <a:t>Software identification and version recording</a:t>
            </a:r>
          </a:p>
          <a:p>
            <a:pPr lvl="1"/>
            <a:r>
              <a:rPr lang="en-US" sz="1200" dirty="0" smtClean="0"/>
              <a:t>Hardware identification </a:t>
            </a:r>
            <a:r>
              <a:rPr lang="en-US" sz="1200" dirty="0"/>
              <a:t>and version </a:t>
            </a:r>
            <a:r>
              <a:rPr lang="en-US" sz="1200" dirty="0" smtClean="0"/>
              <a:t>recording</a:t>
            </a:r>
          </a:p>
          <a:p>
            <a:pPr lvl="1"/>
            <a:r>
              <a:rPr lang="en-US" sz="1200" dirty="0" smtClean="0"/>
              <a:t>Base operational and configuration parameter conformance specification</a:t>
            </a:r>
          </a:p>
          <a:p>
            <a:pPr lvl="1"/>
            <a:r>
              <a:rPr lang="en-US" sz="1200" dirty="0" smtClean="0"/>
              <a:t>Any software or hardware calibration procedures</a:t>
            </a:r>
          </a:p>
          <a:p>
            <a:pPr lvl="1"/>
            <a:r>
              <a:rPr lang="en-US" sz="1200" dirty="0" smtClean="0"/>
              <a:t>Tag writer and tag reader h/w and s/w</a:t>
            </a:r>
          </a:p>
          <a:p>
            <a:pPr lvl="1"/>
            <a:r>
              <a:rPr lang="en-US" sz="1200" dirty="0" smtClean="0"/>
              <a:t>Any test facility specific (environment) conditions specified and recorded (test configuration, read distance, etc.)</a:t>
            </a:r>
          </a:p>
          <a:p>
            <a:pPr lvl="1"/>
            <a:endParaRPr lang="en-US" sz="1200" dirty="0"/>
          </a:p>
          <a:p>
            <a:pPr lvl="1"/>
            <a:r>
              <a:rPr lang="en-US" sz="1200" b="1" dirty="0" smtClean="0"/>
              <a:t>Must specify Pass/Fail Criteria for each test</a:t>
            </a:r>
          </a:p>
          <a:p>
            <a:pPr lvl="1"/>
            <a:r>
              <a:rPr lang="en-US" sz="1200" dirty="0" smtClean="0"/>
              <a:t>Basis (fundamental) Test Cases</a:t>
            </a:r>
          </a:p>
          <a:p>
            <a:pPr lvl="1"/>
            <a:r>
              <a:rPr lang="en-US" sz="1200" dirty="0" smtClean="0"/>
              <a:t>Failure Test Cases</a:t>
            </a:r>
          </a:p>
          <a:p>
            <a:pPr lvl="1"/>
            <a:r>
              <a:rPr lang="en-US" sz="1200" dirty="0" smtClean="0"/>
              <a:t>Bad Data Test Cases</a:t>
            </a:r>
          </a:p>
          <a:p>
            <a:pPr lvl="1"/>
            <a:r>
              <a:rPr lang="en-US" sz="1200" dirty="0" smtClean="0"/>
              <a:t>Other Test Cases</a:t>
            </a:r>
          </a:p>
          <a:p>
            <a:pPr lvl="1"/>
            <a:r>
              <a:rPr lang="en-US" sz="1200" dirty="0" smtClean="0"/>
              <a:t>“Random-ID” Test Cases (non-</a:t>
            </a:r>
            <a:r>
              <a:rPr lang="en-US" sz="1200" dirty="0" err="1" smtClean="0"/>
              <a:t>sensical</a:t>
            </a:r>
            <a:r>
              <a:rPr lang="en-US" sz="1200" dirty="0" smtClean="0"/>
              <a:t>)</a:t>
            </a:r>
          </a:p>
          <a:p>
            <a:pPr lvl="1"/>
            <a:r>
              <a:rPr lang="en-US" sz="1200" dirty="0" smtClean="0"/>
              <a:t>“Expected-IDs” Test Cases</a:t>
            </a:r>
          </a:p>
          <a:p>
            <a:pPr lvl="1"/>
            <a:r>
              <a:rPr lang="en-US" sz="1200" dirty="0" smtClean="0"/>
              <a:t>Field limit test cases</a:t>
            </a:r>
          </a:p>
          <a:p>
            <a:pPr lvl="1"/>
            <a:r>
              <a:rPr lang="en-US" sz="1200" dirty="0" smtClean="0"/>
              <a:t>Out-of-bounds (ECMA-113) test cases</a:t>
            </a:r>
          </a:p>
          <a:p>
            <a:pPr lvl="1"/>
            <a:r>
              <a:rPr lang="en-US" sz="1200" dirty="0" smtClean="0"/>
              <a:t>Out-of-bounds (GS1) test cases</a:t>
            </a:r>
          </a:p>
          <a:p>
            <a:pPr lvl="1"/>
            <a:r>
              <a:rPr lang="en-US" sz="1200" dirty="0" smtClean="0"/>
              <a:t>Cyrillic character test cases</a:t>
            </a:r>
            <a:endParaRPr lang="en-US" sz="1200" dirty="0"/>
          </a:p>
        </p:txBody>
      </p:sp>
    </p:spTree>
    <p:extLst>
      <p:ext uri="{BB962C8B-B14F-4D97-AF65-F5344CB8AC3E}">
        <p14:creationId xmlns:p14="http://schemas.microsoft.com/office/powerpoint/2010/main" val="1327065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6033" y="42335"/>
            <a:ext cx="8394700" cy="6547751"/>
          </a:xfrm>
          <a:prstGeom prst="rect">
            <a:avLst/>
          </a:prstGeom>
        </p:spPr>
      </p:pic>
    </p:spTree>
    <p:extLst>
      <p:ext uri="{BB962C8B-B14F-4D97-AF65-F5344CB8AC3E}">
        <p14:creationId xmlns:p14="http://schemas.microsoft.com/office/powerpoint/2010/main" val="2015150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8" name="Rectangle 27"/>
          <p:cNvSpPr>
            <a:spLocks noChangeArrowheads="1"/>
          </p:cNvSpPr>
          <p:nvPr/>
        </p:nvSpPr>
        <p:spPr bwMode="auto">
          <a:xfrm>
            <a:off x="278325" y="702244"/>
            <a:ext cx="8610600" cy="573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0" hangingPunct="0">
              <a:lnSpc>
                <a:spcPct val="85000"/>
              </a:lnSpc>
              <a:spcBef>
                <a:spcPct val="40000"/>
              </a:spcBef>
              <a:spcAft>
                <a:spcPct val="10000"/>
              </a:spcAft>
              <a:buSzPct val="125000"/>
            </a:pPr>
            <a:r>
              <a:rPr lang="en-US" b="1" dirty="0" smtClean="0">
                <a:solidFill>
                  <a:srgbClr val="0070C0"/>
                </a:solidFill>
                <a:latin typeface="Calibri" pitchFamily="34" charset="0"/>
                <a:cs typeface="Calibri" pitchFamily="34" charset="0"/>
              </a:rPr>
              <a:t>WWG </a:t>
            </a:r>
            <a:r>
              <a:rPr lang="en-US" b="1" dirty="0">
                <a:solidFill>
                  <a:srgbClr val="0070C0"/>
                </a:solidFill>
                <a:latin typeface="Calibri" pitchFamily="34" charset="0"/>
                <a:cs typeface="Calibri" pitchFamily="34" charset="0"/>
              </a:rPr>
              <a:t>RFID Encoding Blue </a:t>
            </a:r>
            <a:r>
              <a:rPr lang="en-US" b="1" dirty="0" smtClean="0">
                <a:solidFill>
                  <a:srgbClr val="0070C0"/>
                </a:solidFill>
                <a:latin typeface="Calibri" pitchFamily="34" charset="0"/>
                <a:cs typeface="Calibri" pitchFamily="34" charset="0"/>
              </a:rPr>
              <a:t>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Spring 2015:	</a:t>
            </a:r>
            <a:r>
              <a:rPr lang="en-US" b="0" dirty="0">
                <a:latin typeface="Calibri" pitchFamily="34" charset="0"/>
                <a:cs typeface="Calibri" pitchFamily="34" charset="0"/>
              </a:rPr>
              <a:t>	Final </a:t>
            </a:r>
            <a:r>
              <a:rPr lang="en-US" b="0" dirty="0" smtClean="0">
                <a:latin typeface="Calibri" pitchFamily="34" charset="0"/>
                <a:cs typeface="Calibri" pitchFamily="34" charset="0"/>
              </a:rPr>
              <a:t>draft#2  </a:t>
            </a:r>
            <a:r>
              <a:rPr lang="en-US" b="0" dirty="0">
                <a:latin typeface="Calibri" pitchFamily="34" charset="0"/>
                <a:cs typeface="Calibri" pitchFamily="34" charset="0"/>
              </a:rPr>
              <a:t>RFID Encoding Blue </a:t>
            </a:r>
            <a:r>
              <a:rPr lang="en-US" b="0" dirty="0" smtClean="0">
                <a:latin typeface="Calibri" pitchFamily="34" charset="0"/>
                <a:cs typeface="Calibri" pitchFamily="34" charset="0"/>
              </a:rPr>
              <a:t>Book </a:t>
            </a:r>
            <a:r>
              <a:rPr lang="en-US" b="0" i="1" dirty="0" smtClean="0">
                <a:latin typeface="Calibri" pitchFamily="34" charset="0"/>
                <a:cs typeface="Calibri" pitchFamily="34" charset="0"/>
              </a:rPr>
              <a:t>[completed]</a:t>
            </a:r>
          </a:p>
          <a:p>
            <a:pPr marL="0" lvl="1" eaLnBrk="0" hangingPunct="0">
              <a:lnSpc>
                <a:spcPct val="85000"/>
              </a:lnSpc>
              <a:spcBef>
                <a:spcPct val="40000"/>
              </a:spcBef>
              <a:spcAft>
                <a:spcPct val="10000"/>
              </a:spcAft>
              <a:buSzPct val="125000"/>
            </a:pPr>
            <a:r>
              <a:rPr lang="en-US" b="0" dirty="0">
                <a:latin typeface="Calibri" pitchFamily="34" charset="0"/>
                <a:cs typeface="Calibri" pitchFamily="34" charset="0"/>
              </a:rPr>
              <a:t>	</a:t>
            </a:r>
            <a:r>
              <a:rPr lang="en-US" b="0" dirty="0" smtClean="0">
                <a:latin typeface="Calibri" pitchFamily="34" charset="0"/>
                <a:cs typeface="Calibri" pitchFamily="34" charset="0"/>
              </a:rPr>
              <a:t>				Release to Area Director</a:t>
            </a:r>
            <a:r>
              <a:rPr lang="en-US" b="0" i="1" dirty="0">
                <a:latin typeface="Calibri" pitchFamily="34" charset="0"/>
                <a:cs typeface="Calibri" pitchFamily="34" charset="0"/>
              </a:rPr>
              <a:t> [completed</a:t>
            </a:r>
            <a:r>
              <a:rPr lang="en-US" b="0" i="1" dirty="0" smtClean="0">
                <a:latin typeface="Calibri" pitchFamily="34" charset="0"/>
                <a:cs typeface="Calibri" pitchFamily="34" charset="0"/>
              </a:rPr>
              <a:t>]</a:t>
            </a:r>
          </a:p>
          <a:p>
            <a:pPr marL="0" lvl="1" eaLnBrk="0" hangingPunct="0">
              <a:lnSpc>
                <a:spcPct val="85000"/>
              </a:lnSpc>
              <a:spcBef>
                <a:spcPct val="40000"/>
              </a:spcBef>
              <a:spcAft>
                <a:spcPct val="10000"/>
              </a:spcAft>
              <a:buSzPct val="125000"/>
            </a:pPr>
            <a:r>
              <a:rPr lang="en-US" b="0" i="1" dirty="0">
                <a:latin typeface="Calibri" pitchFamily="34" charset="0"/>
                <a:cs typeface="Calibri" pitchFamily="34" charset="0"/>
              </a:rPr>
              <a:t>	</a:t>
            </a:r>
            <a:r>
              <a:rPr lang="en-US" b="0" i="1" dirty="0" smtClean="0">
                <a:latin typeface="Calibri" pitchFamily="34" charset="0"/>
                <a:cs typeface="Calibri" pitchFamily="34" charset="0"/>
              </a:rPr>
              <a:t>				</a:t>
            </a:r>
            <a:r>
              <a:rPr lang="en-US" b="0" dirty="0" smtClean="0">
                <a:latin typeface="Calibri" pitchFamily="34" charset="0"/>
                <a:cs typeface="Calibri" pitchFamily="34" charset="0"/>
              </a:rPr>
              <a:t>Submission to Secretariat </a:t>
            </a:r>
            <a:r>
              <a:rPr lang="en-US" i="1" dirty="0">
                <a:latin typeface="Calibri" pitchFamily="34" charset="0"/>
                <a:cs typeface="Calibri" pitchFamily="34" charset="0"/>
              </a:rPr>
              <a:t>[completed</a:t>
            </a:r>
            <a:r>
              <a:rPr lang="en-US" i="1" dirty="0" smtClean="0">
                <a:latin typeface="Calibri" pitchFamily="34" charset="0"/>
                <a:cs typeface="Calibri" pitchFamily="34" charset="0"/>
              </a:rPr>
              <a:t>]</a:t>
            </a:r>
            <a:endParaRPr lang="en-US" b="0" dirty="0">
              <a:latin typeface="Calibri" pitchFamily="34" charset="0"/>
              <a:cs typeface="Calibri" pitchFamily="34" charset="0"/>
            </a:endParaRP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Fall 2015:</a:t>
            </a:r>
            <a:r>
              <a:rPr lang="en-US" b="0" dirty="0">
                <a:latin typeface="Calibri" pitchFamily="34" charset="0"/>
                <a:cs typeface="Calibri" pitchFamily="34" charset="0"/>
              </a:rPr>
              <a:t>		</a:t>
            </a:r>
            <a:r>
              <a:rPr lang="en-US" b="0" dirty="0" smtClean="0">
                <a:latin typeface="Calibri" pitchFamily="34" charset="0"/>
                <a:cs typeface="Calibri" pitchFamily="34" charset="0"/>
              </a:rPr>
              <a:t>	Final Agency review completion</a:t>
            </a:r>
          </a:p>
          <a:p>
            <a:pPr marL="0" lvl="1" eaLnBrk="0" hangingPunct="0">
              <a:lnSpc>
                <a:spcPct val="85000"/>
              </a:lnSpc>
              <a:spcBef>
                <a:spcPct val="40000"/>
              </a:spcBef>
              <a:spcAft>
                <a:spcPct val="10000"/>
              </a:spcAft>
              <a:buSzPct val="125000"/>
            </a:pPr>
            <a:r>
              <a:rPr lang="en-US" b="0" dirty="0" smtClean="0">
                <a:latin typeface="Calibri" pitchFamily="34" charset="0"/>
                <a:cs typeface="Calibri" pitchFamily="34" charset="0"/>
              </a:rPr>
              <a:t>					First/second prototype development completion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Spring 2016:</a:t>
            </a:r>
            <a:r>
              <a:rPr lang="en-US" b="0" dirty="0">
                <a:latin typeface="Calibri" pitchFamily="34" charset="0"/>
                <a:cs typeface="Calibri" pitchFamily="34" charset="0"/>
              </a:rPr>
              <a:t>		</a:t>
            </a:r>
            <a:r>
              <a:rPr lang="en-US" b="0" dirty="0" smtClean="0">
                <a:latin typeface="Calibri" pitchFamily="34" charset="0"/>
                <a:cs typeface="Calibri" pitchFamily="34" charset="0"/>
              </a:rPr>
              <a:t>CMC approval</a:t>
            </a:r>
          </a:p>
          <a:p>
            <a:pPr marL="0" lvl="1" eaLnBrk="0" hangingPunct="0">
              <a:lnSpc>
                <a:spcPct val="85000"/>
              </a:lnSpc>
              <a:spcBef>
                <a:spcPct val="40000"/>
              </a:spcBef>
              <a:spcAft>
                <a:spcPct val="10000"/>
              </a:spcAft>
              <a:buSzPct val="125000"/>
            </a:pP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r>
              <a:rPr lang="en-US" b="1" dirty="0" smtClean="0">
                <a:solidFill>
                  <a:srgbClr val="0070C0"/>
                </a:solidFill>
                <a:latin typeface="Calibri" pitchFamily="34" charset="0"/>
                <a:cs typeface="Calibri" pitchFamily="34" charset="0"/>
              </a:rPr>
              <a:t>WWG Wireless Local Area Network Blue 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2015:</a:t>
            </a:r>
            <a:r>
              <a:rPr lang="en-US" b="0" dirty="0">
                <a:latin typeface="Calibri" pitchFamily="34" charset="0"/>
                <a:cs typeface="Calibri" pitchFamily="34" charset="0"/>
              </a:rPr>
              <a:t>		Initiation of standardization specification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Fall </a:t>
            </a:r>
            <a:r>
              <a:rPr lang="en-US" b="0" dirty="0" smtClean="0">
                <a:latin typeface="Calibri" pitchFamily="34" charset="0"/>
                <a:cs typeface="Calibri" pitchFamily="34" charset="0"/>
              </a:rPr>
              <a:t>2016:</a:t>
            </a:r>
            <a:r>
              <a:rPr lang="en-US" b="0" dirty="0">
                <a:latin typeface="Calibri" pitchFamily="34" charset="0"/>
                <a:cs typeface="Calibri" pitchFamily="34" charset="0"/>
              </a:rPr>
              <a:t>		</a:t>
            </a:r>
            <a:r>
              <a:rPr lang="en-US" b="0" dirty="0" smtClean="0">
                <a:latin typeface="Calibri" pitchFamily="34" charset="0"/>
                <a:cs typeface="Calibri" pitchFamily="34" charset="0"/>
              </a:rPr>
              <a:t>	Final </a:t>
            </a:r>
            <a:r>
              <a:rPr lang="en-US" b="0" dirty="0">
                <a:latin typeface="Calibri" pitchFamily="34" charset="0"/>
                <a:cs typeface="Calibri" pitchFamily="34" charset="0"/>
              </a:rPr>
              <a:t>draft#1 WLAN </a:t>
            </a:r>
            <a:r>
              <a:rPr lang="en-US" b="0" dirty="0" smtClean="0">
                <a:latin typeface="Calibri" pitchFamily="34" charset="0"/>
                <a:cs typeface="Calibri" pitchFamily="34" charset="0"/>
              </a:rPr>
              <a:t>Blue </a:t>
            </a:r>
            <a:r>
              <a:rPr lang="en-US" b="0" dirty="0">
                <a:latin typeface="Calibri" pitchFamily="34" charset="0"/>
                <a:cs typeface="Calibri" pitchFamily="34" charset="0"/>
              </a:rPr>
              <a:t>Book</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2018:</a:t>
            </a:r>
            <a:r>
              <a:rPr lang="en-US" b="0" dirty="0">
                <a:latin typeface="Calibri" pitchFamily="34" charset="0"/>
                <a:cs typeface="Calibri" pitchFamily="34" charset="0"/>
              </a:rPr>
              <a:t>		Final draft#2 WLAN </a:t>
            </a:r>
            <a:r>
              <a:rPr lang="en-US" b="0" dirty="0" smtClean="0">
                <a:latin typeface="Calibri" pitchFamily="34" charset="0"/>
                <a:cs typeface="Calibri" pitchFamily="34" charset="0"/>
              </a:rPr>
              <a:t>Blue </a:t>
            </a:r>
            <a:r>
              <a:rPr lang="en-US" b="0" dirty="0">
                <a:latin typeface="Calibri" pitchFamily="34" charset="0"/>
                <a:cs typeface="Calibri" pitchFamily="34" charset="0"/>
              </a:rPr>
              <a:t>Book</a:t>
            </a:r>
          </a:p>
          <a:p>
            <a:pPr marL="0" lvl="1" eaLnBrk="0" hangingPunct="0">
              <a:lnSpc>
                <a:spcPct val="85000"/>
              </a:lnSpc>
              <a:spcBef>
                <a:spcPct val="40000"/>
              </a:spcBef>
              <a:spcAft>
                <a:spcPct val="10000"/>
              </a:spcAft>
              <a:buSzPct val="125000"/>
            </a:pPr>
            <a:r>
              <a:rPr lang="en-US" b="0" dirty="0">
                <a:latin typeface="Calibri" pitchFamily="34" charset="0"/>
                <a:cs typeface="Calibri" pitchFamily="34" charset="0"/>
              </a:rPr>
              <a:t>			</a:t>
            </a:r>
            <a:r>
              <a:rPr lang="en-US" b="0" dirty="0" smtClean="0">
                <a:latin typeface="Calibri" pitchFamily="34" charset="0"/>
                <a:cs typeface="Calibri" pitchFamily="34" charset="0"/>
              </a:rPr>
              <a:t>		Release </a:t>
            </a:r>
            <a:r>
              <a:rPr lang="en-US" b="0" dirty="0">
                <a:latin typeface="Calibri" pitchFamily="34" charset="0"/>
                <a:cs typeface="Calibri" pitchFamily="34" charset="0"/>
              </a:rPr>
              <a:t>to Area Director</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2019:</a:t>
            </a:r>
            <a:r>
              <a:rPr lang="en-US" b="0" dirty="0">
                <a:latin typeface="Calibri" pitchFamily="34" charset="0"/>
                <a:cs typeface="Calibri" pitchFamily="34" charset="0"/>
              </a:rPr>
              <a:t>		Final Agency review completion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Fall </a:t>
            </a:r>
            <a:r>
              <a:rPr lang="en-US" b="0" dirty="0" smtClean="0">
                <a:latin typeface="Calibri" pitchFamily="34" charset="0"/>
                <a:cs typeface="Calibri" pitchFamily="34" charset="0"/>
              </a:rPr>
              <a:t>2020: </a:t>
            </a:r>
            <a:r>
              <a:rPr lang="en-US" b="0" dirty="0">
                <a:latin typeface="Calibri" pitchFamily="34" charset="0"/>
                <a:cs typeface="Calibri" pitchFamily="34" charset="0"/>
              </a:rPr>
              <a:t>		</a:t>
            </a:r>
            <a:r>
              <a:rPr lang="en-US" b="0" dirty="0" smtClean="0">
                <a:latin typeface="Calibri" pitchFamily="34" charset="0"/>
                <a:cs typeface="Calibri" pitchFamily="34" charset="0"/>
              </a:rPr>
              <a:t>	First</a:t>
            </a:r>
            <a:r>
              <a:rPr lang="en-US" b="0" dirty="0">
                <a:latin typeface="Calibri" pitchFamily="34" charset="0"/>
                <a:cs typeface="Calibri" pitchFamily="34" charset="0"/>
              </a:rPr>
              <a:t>/second prototype development completion</a:t>
            </a:r>
          </a:p>
          <a:p>
            <a:pPr marL="285750" lvl="1" indent="-285750" eaLnBrk="0" hangingPunct="0">
              <a:lnSpc>
                <a:spcPct val="85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Winter 2020:</a:t>
            </a:r>
            <a:r>
              <a:rPr lang="en-US" b="0" dirty="0">
                <a:latin typeface="Calibri" pitchFamily="34" charset="0"/>
                <a:cs typeface="Calibri" pitchFamily="34" charset="0"/>
              </a:rPr>
              <a:t>		</a:t>
            </a:r>
            <a:r>
              <a:rPr lang="en-US" b="0" dirty="0" smtClean="0">
                <a:latin typeface="Calibri" pitchFamily="34" charset="0"/>
                <a:cs typeface="Calibri" pitchFamily="34" charset="0"/>
              </a:rPr>
              <a:t>CMC approval</a:t>
            </a: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endParaRPr lang="en-US" i="1" dirty="0" smtClean="0">
              <a:latin typeface="Calibri" pitchFamily="34" charset="0"/>
              <a:cs typeface="Calibri" pitchFamily="34" charset="0"/>
            </a:endParaRPr>
          </a:p>
        </p:txBody>
      </p:sp>
      <p:sp>
        <p:nvSpPr>
          <p:cNvPr id="6"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SOIS (WWG) Area Report to CESG, Spring 2015 </a:t>
            </a:r>
            <a:endParaRPr lang="en-US" sz="2800" dirty="0">
              <a:solidFill>
                <a:schemeClr val="tx1"/>
              </a:solidFill>
              <a:latin typeface="Calibri" pitchFamily="34" charset="0"/>
              <a:cs typeface="Calibri" pitchFamily="34" charset="0"/>
            </a:endParaRPr>
          </a:p>
        </p:txBody>
      </p:sp>
      <p:sp>
        <p:nvSpPr>
          <p:cNvPr id="8" name="Rectangle 27"/>
          <p:cNvSpPr>
            <a:spLocks noChangeArrowheads="1"/>
          </p:cNvSpPr>
          <p:nvPr/>
        </p:nvSpPr>
        <p:spPr bwMode="auto">
          <a:xfrm>
            <a:off x="214864" y="3686880"/>
            <a:ext cx="8929135" cy="154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70000"/>
              </a:lnSpc>
              <a:spcBef>
                <a:spcPct val="10000"/>
              </a:spcBef>
              <a:spcAft>
                <a:spcPct val="10000"/>
              </a:spcAft>
              <a:buSzPct val="125000"/>
            </a:pPr>
            <a:endParaRPr lang="en-CA" sz="1400" b="0" dirty="0" smtClean="0">
              <a:latin typeface="Calibri" pitchFamily="34" charset="0"/>
              <a:cs typeface="Calibri" pitchFamily="34" charset="0"/>
            </a:endParaRPr>
          </a:p>
        </p:txBody>
      </p:sp>
      <p:cxnSp>
        <p:nvCxnSpPr>
          <p:cNvPr id="5" name="Straight Connector 4"/>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191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441611" y="1691030"/>
            <a:ext cx="8252342" cy="1589202"/>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441611" y="5296277"/>
            <a:ext cx="8271864"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3604892" y="934887"/>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55" name="Rectangle 54"/>
          <p:cNvSpPr/>
          <p:nvPr/>
        </p:nvSpPr>
        <p:spPr>
          <a:xfrm>
            <a:off x="4132372" y="934887"/>
            <a:ext cx="54123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sp>
        <p:nvSpPr>
          <p:cNvPr id="56" name="Rectangle 55"/>
          <p:cNvSpPr/>
          <p:nvPr/>
        </p:nvSpPr>
        <p:spPr>
          <a:xfrm>
            <a:off x="4678660" y="934887"/>
            <a:ext cx="51258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2018</a:t>
            </a:r>
            <a:endParaRPr kumimoji="0" lang="en-US" sz="1200" b="1" dirty="0"/>
          </a:p>
        </p:txBody>
      </p:sp>
      <p:sp>
        <p:nvSpPr>
          <p:cNvPr id="57" name="Rectangle 56"/>
          <p:cNvSpPr/>
          <p:nvPr/>
        </p:nvSpPr>
        <p:spPr>
          <a:xfrm>
            <a:off x="5184154" y="934887"/>
            <a:ext cx="50274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2018</a:t>
            </a:r>
            <a:endParaRPr kumimoji="0" lang="en-US" sz="1200" b="1" dirty="0"/>
          </a:p>
        </p:txBody>
      </p:sp>
      <p:sp>
        <p:nvSpPr>
          <p:cNvPr id="58" name="Rectangle 57"/>
          <p:cNvSpPr/>
          <p:nvPr/>
        </p:nvSpPr>
        <p:spPr>
          <a:xfrm>
            <a:off x="5688433" y="934887"/>
            <a:ext cx="47293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2018</a:t>
            </a:r>
            <a:endParaRPr kumimoji="0" lang="en-US" sz="1200" b="1" dirty="0"/>
          </a:p>
        </p:txBody>
      </p:sp>
      <p:sp>
        <p:nvSpPr>
          <p:cNvPr id="59" name="Rectangle 58"/>
          <p:cNvSpPr/>
          <p:nvPr/>
        </p:nvSpPr>
        <p:spPr>
          <a:xfrm>
            <a:off x="6161365" y="934887"/>
            <a:ext cx="51649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2018</a:t>
            </a:r>
            <a:endParaRPr kumimoji="0" lang="en-US" sz="1200" b="1" dirty="0"/>
          </a:p>
        </p:txBody>
      </p:sp>
      <p:sp>
        <p:nvSpPr>
          <p:cNvPr id="60" name="Rectangle 59"/>
          <p:cNvSpPr/>
          <p:nvPr/>
        </p:nvSpPr>
        <p:spPr>
          <a:xfrm>
            <a:off x="6683498" y="934887"/>
            <a:ext cx="51012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2019</a:t>
            </a:r>
            <a:endParaRPr kumimoji="0" lang="en-US" sz="1200" b="1" dirty="0"/>
          </a:p>
        </p:txBody>
      </p:sp>
      <p:sp>
        <p:nvSpPr>
          <p:cNvPr id="61" name="Rectangle 60"/>
          <p:cNvSpPr/>
          <p:nvPr/>
        </p:nvSpPr>
        <p:spPr>
          <a:xfrm>
            <a:off x="7193618" y="934887"/>
            <a:ext cx="5015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2019</a:t>
            </a:r>
            <a:endParaRPr kumimoji="0" lang="en-US" sz="1200" b="1" dirty="0"/>
          </a:p>
        </p:txBody>
      </p:sp>
      <p:sp>
        <p:nvSpPr>
          <p:cNvPr id="62" name="Rectangle 61"/>
          <p:cNvSpPr/>
          <p:nvPr/>
        </p:nvSpPr>
        <p:spPr>
          <a:xfrm>
            <a:off x="7695210" y="934887"/>
            <a:ext cx="50027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2019</a:t>
            </a:r>
            <a:endParaRPr kumimoji="0" lang="en-US" sz="1200" b="1" dirty="0"/>
          </a:p>
        </p:txBody>
      </p:sp>
      <p:sp>
        <p:nvSpPr>
          <p:cNvPr id="63" name="Rectangle 62"/>
          <p:cNvSpPr/>
          <p:nvPr/>
        </p:nvSpPr>
        <p:spPr>
          <a:xfrm>
            <a:off x="8195486" y="934887"/>
            <a:ext cx="50660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2019</a:t>
            </a:r>
            <a:endParaRPr kumimoji="0" lang="en-US" sz="1200" b="1" dirty="0"/>
          </a:p>
        </p:txBody>
      </p:sp>
      <p:cxnSp>
        <p:nvCxnSpPr>
          <p:cNvPr id="72" name="Straight Connector 71"/>
          <p:cNvCxnSpPr/>
          <p:nvPr/>
        </p:nvCxnSpPr>
        <p:spPr>
          <a:xfrm>
            <a:off x="4678661" y="1317797"/>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184154" y="1296610"/>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682556" y="1296610"/>
            <a:ext cx="0" cy="40315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191397" y="132999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695210" y="128401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8195486" y="1304429"/>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161365" y="1213078"/>
            <a:ext cx="4710" cy="40831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2550903" y="934887"/>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70" name="Rectangle 69"/>
          <p:cNvSpPr/>
          <p:nvPr/>
        </p:nvSpPr>
        <p:spPr>
          <a:xfrm>
            <a:off x="3063595" y="934887"/>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cxnSp>
        <p:nvCxnSpPr>
          <p:cNvPr id="71" name="Straight Connector 70"/>
          <p:cNvCxnSpPr/>
          <p:nvPr/>
        </p:nvCxnSpPr>
        <p:spPr>
          <a:xfrm>
            <a:off x="3063595"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604892" y="1304429"/>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677856"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1195961" y="134467"/>
            <a:ext cx="6732132"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a:t>
            </a:r>
            <a:r>
              <a:rPr lang="en-US" sz="2400" b="1" dirty="0" smtClean="0"/>
              <a:t> Project Milestones</a:t>
            </a:r>
            <a:endParaRPr lang="en-US" sz="2400" b="1" dirty="0"/>
          </a:p>
        </p:txBody>
      </p:sp>
      <p:cxnSp>
        <p:nvCxnSpPr>
          <p:cNvPr id="102" name="Straight Connector 101"/>
          <p:cNvCxnSpPr/>
          <p:nvPr/>
        </p:nvCxnSpPr>
        <p:spPr>
          <a:xfrm flipV="1">
            <a:off x="601133" y="636211"/>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2017500" y="934887"/>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 </a:t>
            </a:r>
          </a:p>
          <a:p>
            <a:pPr algn="ctr" fontAlgn="auto">
              <a:spcBef>
                <a:spcPts val="0"/>
              </a:spcBef>
              <a:spcAft>
                <a:spcPts val="0"/>
              </a:spcAft>
              <a:defRPr/>
            </a:pPr>
            <a:r>
              <a:rPr kumimoji="0" lang="en-US" sz="1200" b="1" dirty="0" smtClean="0"/>
              <a:t>2016</a:t>
            </a:r>
            <a:endParaRPr kumimoji="0" lang="en-US" sz="1200" b="1" dirty="0"/>
          </a:p>
        </p:txBody>
      </p:sp>
      <p:sp>
        <p:nvSpPr>
          <p:cNvPr id="131" name="Rectangle 130"/>
          <p:cNvSpPr/>
          <p:nvPr/>
        </p:nvSpPr>
        <p:spPr>
          <a:xfrm>
            <a:off x="963511" y="934887"/>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32" name="Rectangle 131"/>
          <p:cNvSpPr/>
          <p:nvPr/>
        </p:nvSpPr>
        <p:spPr>
          <a:xfrm>
            <a:off x="1476203" y="934887"/>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cxnSp>
        <p:nvCxnSpPr>
          <p:cNvPr id="133" name="Straight Connector 132"/>
          <p:cNvCxnSpPr/>
          <p:nvPr/>
        </p:nvCxnSpPr>
        <p:spPr>
          <a:xfrm>
            <a:off x="1476203"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017500"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537410"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4664937" y="1264087"/>
            <a:ext cx="1" cy="4064034"/>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459286" y="934807"/>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cxnSp>
        <p:nvCxnSpPr>
          <p:cNvPr id="157" name="Straight Connector 156"/>
          <p:cNvCxnSpPr/>
          <p:nvPr/>
        </p:nvCxnSpPr>
        <p:spPr>
          <a:xfrm flipH="1">
            <a:off x="963511"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8" name="TextBox 29"/>
          <p:cNvSpPr txBox="1">
            <a:spLocks noChangeArrowheads="1"/>
          </p:cNvSpPr>
          <p:nvPr/>
        </p:nvSpPr>
        <p:spPr bwMode="auto">
          <a:xfrm>
            <a:off x="1654626" y="2110844"/>
            <a:ext cx="88556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Start Date</a:t>
            </a:r>
          </a:p>
          <a:p>
            <a:pPr algn="ctr"/>
            <a:r>
              <a:rPr lang="en-US" altLang="ja-JP" sz="800" b="1" dirty="0" smtClean="0">
                <a:solidFill>
                  <a:schemeClr val="hlink"/>
                </a:solidFill>
                <a:latin typeface="Calibri" pitchFamily="34" charset="0"/>
              </a:rPr>
              <a:t>Nov-2016</a:t>
            </a:r>
            <a:r>
              <a:rPr lang="en-US" altLang="ja-JP" sz="800" b="1" dirty="0" smtClean="0">
                <a:solidFill>
                  <a:schemeClr val="hlink"/>
                </a:solidFill>
                <a:latin typeface="Calibri" pitchFamily="34" charset="0"/>
                <a:sym typeface="Wingdings"/>
              </a:rPr>
              <a:t> </a:t>
            </a:r>
          </a:p>
        </p:txBody>
      </p: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445710"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07586" y="1264087"/>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456319" y="721928"/>
            <a:ext cx="2096514" cy="212959"/>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000" b="1" dirty="0" smtClean="0">
                <a:solidFill>
                  <a:schemeClr val="tx1"/>
                </a:solidFill>
              </a:rPr>
              <a:t>2016</a:t>
            </a:r>
          </a:p>
        </p:txBody>
      </p:sp>
      <p:cxnSp>
        <p:nvCxnSpPr>
          <p:cNvPr id="89" name="Straight Connector 88"/>
          <p:cNvCxnSpPr/>
          <p:nvPr/>
        </p:nvCxnSpPr>
        <p:spPr>
          <a:xfrm flipH="1">
            <a:off x="2537410" y="1264087"/>
            <a:ext cx="7570" cy="4064034"/>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6674836" y="1264087"/>
            <a:ext cx="1" cy="4064034"/>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97" name="Rectangle 96"/>
          <p:cNvSpPr/>
          <p:nvPr/>
        </p:nvSpPr>
        <p:spPr>
          <a:xfrm>
            <a:off x="2544979" y="721848"/>
            <a:ext cx="2133681" cy="212959"/>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000" b="1" dirty="0" smtClean="0">
                <a:solidFill>
                  <a:schemeClr val="tx1"/>
                </a:solidFill>
              </a:rPr>
              <a:t>2017</a:t>
            </a:r>
          </a:p>
        </p:txBody>
      </p:sp>
      <p:sp>
        <p:nvSpPr>
          <p:cNvPr id="98" name="Rectangle 97"/>
          <p:cNvSpPr/>
          <p:nvPr/>
        </p:nvSpPr>
        <p:spPr>
          <a:xfrm>
            <a:off x="4678661" y="721928"/>
            <a:ext cx="2004837" cy="212959"/>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000" b="1" dirty="0" smtClean="0">
                <a:solidFill>
                  <a:schemeClr val="tx1"/>
                </a:solidFill>
              </a:rPr>
              <a:t>2018</a:t>
            </a:r>
          </a:p>
        </p:txBody>
      </p:sp>
      <p:sp>
        <p:nvSpPr>
          <p:cNvPr id="112" name="Rectangle 111"/>
          <p:cNvSpPr/>
          <p:nvPr/>
        </p:nvSpPr>
        <p:spPr>
          <a:xfrm>
            <a:off x="6674836" y="721928"/>
            <a:ext cx="2038639" cy="212959"/>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000" b="1" dirty="0" smtClean="0">
                <a:solidFill>
                  <a:schemeClr val="tx1"/>
                </a:solidFill>
              </a:rPr>
              <a:t>2019</a:t>
            </a:r>
          </a:p>
        </p:txBody>
      </p:sp>
      <p:cxnSp>
        <p:nvCxnSpPr>
          <p:cNvPr id="113" name="Straight Connector 112"/>
          <p:cNvCxnSpPr/>
          <p:nvPr/>
        </p:nvCxnSpPr>
        <p:spPr>
          <a:xfrm>
            <a:off x="4132372" y="1292458"/>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15" name="Diamond 114"/>
          <p:cNvSpPr>
            <a:spLocks noChangeArrowheads="1"/>
          </p:cNvSpPr>
          <p:nvPr/>
        </p:nvSpPr>
        <p:spPr bwMode="auto">
          <a:xfrm>
            <a:off x="2017500"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6" name="TextBox 29"/>
          <p:cNvSpPr txBox="1">
            <a:spLocks noChangeArrowheads="1"/>
          </p:cNvSpPr>
          <p:nvPr/>
        </p:nvSpPr>
        <p:spPr bwMode="auto">
          <a:xfrm>
            <a:off x="2672466" y="2110844"/>
            <a:ext cx="88556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1st Draft</a:t>
            </a:r>
          </a:p>
          <a:p>
            <a:pPr algn="ctr"/>
            <a:r>
              <a:rPr lang="en-US" altLang="ja-JP" sz="800" b="1" dirty="0" smtClean="0">
                <a:solidFill>
                  <a:schemeClr val="hlink"/>
                </a:solidFill>
                <a:latin typeface="Calibri" pitchFamily="34" charset="0"/>
              </a:rPr>
              <a:t>Mar-2017</a:t>
            </a:r>
            <a:r>
              <a:rPr lang="en-US" altLang="ja-JP" sz="800" b="1" dirty="0" smtClean="0">
                <a:solidFill>
                  <a:schemeClr val="hlink"/>
                </a:solidFill>
                <a:latin typeface="Calibri" pitchFamily="34" charset="0"/>
                <a:sym typeface="Wingdings"/>
              </a:rPr>
              <a:t> </a:t>
            </a:r>
          </a:p>
        </p:txBody>
      </p:sp>
      <p:sp>
        <p:nvSpPr>
          <p:cNvPr id="117" name="Diamond 116"/>
          <p:cNvSpPr>
            <a:spLocks noChangeArrowheads="1"/>
          </p:cNvSpPr>
          <p:nvPr/>
        </p:nvSpPr>
        <p:spPr bwMode="auto">
          <a:xfrm>
            <a:off x="3035340"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8" name="TextBox 29"/>
          <p:cNvSpPr txBox="1">
            <a:spLocks noChangeArrowheads="1"/>
          </p:cNvSpPr>
          <p:nvPr/>
        </p:nvSpPr>
        <p:spPr bwMode="auto">
          <a:xfrm>
            <a:off x="3374572" y="2110844"/>
            <a:ext cx="66765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2nd Draft</a:t>
            </a:r>
          </a:p>
          <a:p>
            <a:pPr algn="ctr"/>
            <a:r>
              <a:rPr lang="en-US" altLang="ja-JP" sz="800" b="1" dirty="0" smtClean="0">
                <a:solidFill>
                  <a:schemeClr val="hlink"/>
                </a:solidFill>
                <a:latin typeface="Calibri" pitchFamily="34" charset="0"/>
              </a:rPr>
              <a:t>Jul-2017</a:t>
            </a:r>
            <a:r>
              <a:rPr lang="en-US" altLang="ja-JP" sz="800" b="1" dirty="0" smtClean="0">
                <a:solidFill>
                  <a:schemeClr val="hlink"/>
                </a:solidFill>
                <a:latin typeface="Calibri" pitchFamily="34" charset="0"/>
                <a:sym typeface="Wingdings"/>
              </a:rPr>
              <a:t> </a:t>
            </a:r>
          </a:p>
        </p:txBody>
      </p:sp>
      <p:sp>
        <p:nvSpPr>
          <p:cNvPr id="119" name="Diamond 118"/>
          <p:cNvSpPr>
            <a:spLocks noChangeArrowheads="1"/>
          </p:cNvSpPr>
          <p:nvPr/>
        </p:nvSpPr>
        <p:spPr bwMode="auto">
          <a:xfrm>
            <a:off x="3621147"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0" name="TextBox 29"/>
          <p:cNvSpPr txBox="1">
            <a:spLocks noChangeArrowheads="1"/>
          </p:cNvSpPr>
          <p:nvPr/>
        </p:nvSpPr>
        <p:spPr bwMode="auto">
          <a:xfrm>
            <a:off x="3897088"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Submit </a:t>
            </a:r>
          </a:p>
          <a:p>
            <a:pPr algn="ctr"/>
            <a:r>
              <a:rPr lang="en-US" altLang="ja-JP" sz="800" b="1" dirty="0">
                <a:latin typeface="Calibri" pitchFamily="34" charset="0"/>
              </a:rPr>
              <a:t>t</a:t>
            </a:r>
            <a:r>
              <a:rPr lang="en-US" altLang="ja-JP" sz="800" b="1" dirty="0" smtClean="0">
                <a:latin typeface="Calibri" pitchFamily="34" charset="0"/>
              </a:rPr>
              <a:t>o A.D.</a:t>
            </a:r>
          </a:p>
          <a:p>
            <a:pPr algn="ctr"/>
            <a:r>
              <a:rPr lang="en-US" altLang="ja-JP" sz="800" b="1" dirty="0" smtClean="0">
                <a:solidFill>
                  <a:schemeClr val="hlink"/>
                </a:solidFill>
                <a:latin typeface="Calibri" pitchFamily="34" charset="0"/>
              </a:rPr>
              <a:t>Nov-2017</a:t>
            </a:r>
            <a:r>
              <a:rPr lang="en-US" altLang="ja-JP" sz="800" b="1" dirty="0" smtClean="0">
                <a:solidFill>
                  <a:schemeClr val="hlink"/>
                </a:solidFill>
                <a:latin typeface="Calibri" pitchFamily="34" charset="0"/>
                <a:sym typeface="Wingdings"/>
              </a:rPr>
              <a:t> </a:t>
            </a:r>
          </a:p>
        </p:txBody>
      </p:sp>
      <p:sp>
        <p:nvSpPr>
          <p:cNvPr id="122" name="Diamond 121"/>
          <p:cNvSpPr>
            <a:spLocks noChangeArrowheads="1"/>
          </p:cNvSpPr>
          <p:nvPr/>
        </p:nvSpPr>
        <p:spPr bwMode="auto">
          <a:xfrm>
            <a:off x="4287820"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3" name="TextBox 29"/>
          <p:cNvSpPr txBox="1">
            <a:spLocks noChangeArrowheads="1"/>
          </p:cNvSpPr>
          <p:nvPr/>
        </p:nvSpPr>
        <p:spPr bwMode="auto">
          <a:xfrm>
            <a:off x="4259409" y="2809268"/>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Submit to Secretariat</a:t>
            </a:r>
          </a:p>
          <a:p>
            <a:pPr algn="ctr"/>
            <a:r>
              <a:rPr lang="en-US" altLang="ja-JP" sz="800" b="1" dirty="0" smtClean="0">
                <a:solidFill>
                  <a:schemeClr val="hlink"/>
                </a:solidFill>
                <a:latin typeface="Calibri" pitchFamily="34" charset="0"/>
              </a:rPr>
              <a:t>Jan-2018</a:t>
            </a:r>
            <a:r>
              <a:rPr lang="en-US" altLang="ja-JP" sz="800" b="1" dirty="0" smtClean="0">
                <a:solidFill>
                  <a:schemeClr val="hlink"/>
                </a:solidFill>
                <a:latin typeface="Calibri" pitchFamily="34" charset="0"/>
                <a:sym typeface="Wingdings"/>
              </a:rPr>
              <a:t> </a:t>
            </a:r>
          </a:p>
        </p:txBody>
      </p:sp>
      <p:sp>
        <p:nvSpPr>
          <p:cNvPr id="124" name="Diamond 123"/>
          <p:cNvSpPr>
            <a:spLocks noChangeArrowheads="1"/>
          </p:cNvSpPr>
          <p:nvPr/>
        </p:nvSpPr>
        <p:spPr bwMode="auto">
          <a:xfrm>
            <a:off x="4592085" y="2612037"/>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5" name="TextBox 29"/>
          <p:cNvSpPr txBox="1">
            <a:spLocks noChangeArrowheads="1"/>
          </p:cNvSpPr>
          <p:nvPr/>
        </p:nvSpPr>
        <p:spPr bwMode="auto">
          <a:xfrm>
            <a:off x="4497199"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a:t>
            </a:r>
            <a:r>
              <a:rPr lang="en-US" altLang="ja-JP" sz="800" b="1" baseline="30000" dirty="0" smtClean="0">
                <a:latin typeface="Calibri" pitchFamily="34" charset="0"/>
              </a:rPr>
              <a:t>st</a:t>
            </a:r>
            <a:r>
              <a:rPr lang="en-US" altLang="ja-JP" sz="800" b="1" dirty="0" smtClean="0">
                <a:latin typeface="Calibri" pitchFamily="34" charset="0"/>
              </a:rPr>
              <a:t> Agency Review</a:t>
            </a:r>
          </a:p>
          <a:p>
            <a:pPr algn="ctr"/>
            <a:r>
              <a:rPr lang="en-US" altLang="ja-JP" sz="800" b="1" dirty="0" smtClean="0">
                <a:solidFill>
                  <a:schemeClr val="hlink"/>
                </a:solidFill>
                <a:latin typeface="Calibri" pitchFamily="34" charset="0"/>
                <a:sym typeface="Wingdings"/>
              </a:rPr>
              <a:t>Feb-2018</a:t>
            </a:r>
          </a:p>
        </p:txBody>
      </p:sp>
      <p:sp>
        <p:nvSpPr>
          <p:cNvPr id="126" name="Diamond 125"/>
          <p:cNvSpPr>
            <a:spLocks noChangeArrowheads="1"/>
          </p:cNvSpPr>
          <p:nvPr/>
        </p:nvSpPr>
        <p:spPr bwMode="auto">
          <a:xfrm>
            <a:off x="4786333"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7" name="TextBox 29"/>
          <p:cNvSpPr txBox="1">
            <a:spLocks noChangeArrowheads="1"/>
          </p:cNvSpPr>
          <p:nvPr/>
        </p:nvSpPr>
        <p:spPr bwMode="auto">
          <a:xfrm>
            <a:off x="5028667"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RID </a:t>
            </a:r>
          </a:p>
          <a:p>
            <a:pPr algn="ctr"/>
            <a:r>
              <a:rPr lang="en-US" altLang="ja-JP" sz="800" b="1" dirty="0" smtClean="0">
                <a:latin typeface="Calibri" pitchFamily="34" charset="0"/>
              </a:rPr>
              <a:t>Resolution</a:t>
            </a:r>
          </a:p>
          <a:p>
            <a:pPr algn="ctr"/>
            <a:r>
              <a:rPr lang="en-US" altLang="ja-JP" sz="800" b="1" dirty="0" smtClean="0">
                <a:solidFill>
                  <a:schemeClr val="hlink"/>
                </a:solidFill>
                <a:latin typeface="Calibri" pitchFamily="34" charset="0"/>
                <a:sym typeface="Wingdings"/>
              </a:rPr>
              <a:t>May-2018</a:t>
            </a:r>
          </a:p>
        </p:txBody>
      </p:sp>
      <p:sp>
        <p:nvSpPr>
          <p:cNvPr id="129" name="Diamond 128"/>
          <p:cNvSpPr>
            <a:spLocks noChangeArrowheads="1"/>
          </p:cNvSpPr>
          <p:nvPr/>
        </p:nvSpPr>
        <p:spPr bwMode="auto">
          <a:xfrm>
            <a:off x="5390371"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30" name="TextBox 29"/>
          <p:cNvSpPr txBox="1">
            <a:spLocks noChangeArrowheads="1"/>
          </p:cNvSpPr>
          <p:nvPr/>
        </p:nvSpPr>
        <p:spPr bwMode="auto">
          <a:xfrm>
            <a:off x="5385761" y="2809268"/>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Secretariat Processing</a:t>
            </a:r>
          </a:p>
          <a:p>
            <a:pPr algn="ctr"/>
            <a:r>
              <a:rPr lang="en-US" altLang="ja-JP" sz="800" b="1" dirty="0" smtClean="0">
                <a:solidFill>
                  <a:schemeClr val="hlink"/>
                </a:solidFill>
                <a:latin typeface="Calibri" pitchFamily="34" charset="0"/>
              </a:rPr>
              <a:t>Jul-2018</a:t>
            </a:r>
            <a:r>
              <a:rPr lang="en-US" altLang="ja-JP" sz="800" b="1" dirty="0" smtClean="0">
                <a:solidFill>
                  <a:schemeClr val="hlink"/>
                </a:solidFill>
                <a:latin typeface="Calibri" pitchFamily="34" charset="0"/>
                <a:sym typeface="Wingdings"/>
              </a:rPr>
              <a:t> </a:t>
            </a:r>
          </a:p>
        </p:txBody>
      </p:sp>
      <p:sp>
        <p:nvSpPr>
          <p:cNvPr id="135" name="Diamond 134"/>
          <p:cNvSpPr>
            <a:spLocks noChangeArrowheads="1"/>
          </p:cNvSpPr>
          <p:nvPr/>
        </p:nvSpPr>
        <p:spPr bwMode="auto">
          <a:xfrm>
            <a:off x="5718437" y="2612037"/>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36" name="TextBox 29"/>
          <p:cNvSpPr txBox="1">
            <a:spLocks noChangeArrowheads="1"/>
          </p:cNvSpPr>
          <p:nvPr/>
        </p:nvSpPr>
        <p:spPr bwMode="auto">
          <a:xfrm>
            <a:off x="5498001"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Final Agency</a:t>
            </a:r>
          </a:p>
          <a:p>
            <a:pPr algn="ctr"/>
            <a:r>
              <a:rPr lang="en-US" altLang="ja-JP" sz="800" b="1" dirty="0" smtClean="0">
                <a:latin typeface="Calibri" pitchFamily="34" charset="0"/>
              </a:rPr>
              <a:t>Review</a:t>
            </a:r>
          </a:p>
          <a:p>
            <a:pPr algn="ctr"/>
            <a:r>
              <a:rPr lang="en-US" altLang="ja-JP" sz="800" b="1" dirty="0" smtClean="0">
                <a:solidFill>
                  <a:schemeClr val="hlink"/>
                </a:solidFill>
                <a:latin typeface="Calibri" pitchFamily="34" charset="0"/>
                <a:sym typeface="Wingdings"/>
              </a:rPr>
              <a:t>Aug-2018</a:t>
            </a:r>
          </a:p>
        </p:txBody>
      </p:sp>
      <p:sp>
        <p:nvSpPr>
          <p:cNvPr id="142" name="Diamond 141"/>
          <p:cNvSpPr>
            <a:spLocks noChangeArrowheads="1"/>
          </p:cNvSpPr>
          <p:nvPr/>
        </p:nvSpPr>
        <p:spPr bwMode="auto">
          <a:xfrm>
            <a:off x="5881476"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3" name="TextBox 29"/>
          <p:cNvSpPr txBox="1">
            <a:spLocks noChangeArrowheads="1"/>
          </p:cNvSpPr>
          <p:nvPr/>
        </p:nvSpPr>
        <p:spPr bwMode="auto">
          <a:xfrm>
            <a:off x="5957579" y="2110844"/>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RID </a:t>
            </a:r>
          </a:p>
          <a:p>
            <a:pPr algn="ctr"/>
            <a:r>
              <a:rPr lang="en-US" altLang="ja-JP" sz="800" b="1" dirty="0" smtClean="0">
                <a:latin typeface="Calibri" pitchFamily="34" charset="0"/>
              </a:rPr>
              <a:t>Resolution </a:t>
            </a:r>
            <a:r>
              <a:rPr lang="en-US" altLang="ja-JP" sz="800" b="1" dirty="0" smtClean="0">
                <a:solidFill>
                  <a:schemeClr val="hlink"/>
                </a:solidFill>
                <a:latin typeface="Calibri" pitchFamily="34" charset="0"/>
                <a:sym typeface="Wingdings"/>
              </a:rPr>
              <a:t>Sep-2018</a:t>
            </a:r>
          </a:p>
        </p:txBody>
      </p:sp>
      <p:sp>
        <p:nvSpPr>
          <p:cNvPr id="144" name="Diamond 143"/>
          <p:cNvSpPr>
            <a:spLocks noChangeArrowheads="1"/>
          </p:cNvSpPr>
          <p:nvPr/>
        </p:nvSpPr>
        <p:spPr bwMode="auto">
          <a:xfrm>
            <a:off x="6232199" y="191361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5" name="TextBox 29"/>
          <p:cNvSpPr txBox="1">
            <a:spLocks noChangeArrowheads="1"/>
          </p:cNvSpPr>
          <p:nvPr/>
        </p:nvSpPr>
        <p:spPr bwMode="auto">
          <a:xfrm>
            <a:off x="6161365" y="2809268"/>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CMC Approval</a:t>
            </a:r>
          </a:p>
          <a:p>
            <a:pPr algn="ctr"/>
            <a:r>
              <a:rPr lang="en-US" altLang="ja-JP" sz="800" b="1" dirty="0" smtClean="0">
                <a:solidFill>
                  <a:schemeClr val="hlink"/>
                </a:solidFill>
                <a:latin typeface="Calibri" pitchFamily="34" charset="0"/>
              </a:rPr>
              <a:t>Nov-2018</a:t>
            </a:r>
            <a:r>
              <a:rPr lang="en-US" altLang="ja-JP" sz="800" b="1" dirty="0" smtClean="0">
                <a:solidFill>
                  <a:schemeClr val="hlink"/>
                </a:solidFill>
                <a:latin typeface="Calibri" pitchFamily="34" charset="0"/>
                <a:sym typeface="Wingdings"/>
              </a:rPr>
              <a:t> </a:t>
            </a:r>
          </a:p>
        </p:txBody>
      </p:sp>
      <p:sp>
        <p:nvSpPr>
          <p:cNvPr id="146" name="Diamond 145"/>
          <p:cNvSpPr>
            <a:spLocks noChangeArrowheads="1"/>
          </p:cNvSpPr>
          <p:nvPr/>
        </p:nvSpPr>
        <p:spPr bwMode="auto">
          <a:xfrm>
            <a:off x="6494041" y="2612037"/>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7" name="Rectangle 146"/>
          <p:cNvSpPr/>
          <p:nvPr/>
        </p:nvSpPr>
        <p:spPr>
          <a:xfrm>
            <a:off x="450264" y="1691030"/>
            <a:ext cx="906822" cy="1579903"/>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dirty="0">
                <a:solidFill>
                  <a:srgbClr val="000000"/>
                </a:solidFill>
              </a:rPr>
              <a:t>CCSDS </a:t>
            </a:r>
            <a:endParaRPr lang="en-US" sz="1000" dirty="0" smtClean="0">
              <a:solidFill>
                <a:srgbClr val="000000"/>
              </a:solidFill>
            </a:endParaRPr>
          </a:p>
          <a:p>
            <a:pPr algn="ctr" fontAlgn="auto">
              <a:spcBef>
                <a:spcPts val="0"/>
              </a:spcBef>
              <a:spcAft>
                <a:spcPts val="0"/>
              </a:spcAft>
              <a:defRPr/>
            </a:pPr>
            <a:r>
              <a:rPr lang="en-US" sz="1000" dirty="0" smtClean="0">
                <a:solidFill>
                  <a:srgbClr val="000000"/>
                </a:solidFill>
              </a:rPr>
              <a:t>881.0</a:t>
            </a:r>
            <a:r>
              <a:rPr lang="en-US" sz="1000" dirty="0">
                <a:solidFill>
                  <a:srgbClr val="000000"/>
                </a:solidFill>
              </a:rPr>
              <a:t>-M-</a:t>
            </a:r>
            <a:r>
              <a:rPr lang="en-US" sz="1000" dirty="0" smtClean="0">
                <a:solidFill>
                  <a:srgbClr val="000000"/>
                </a:solidFill>
              </a:rPr>
              <a:t>1 </a:t>
            </a:r>
          </a:p>
          <a:p>
            <a:pPr algn="ctr" fontAlgn="auto">
              <a:spcBef>
                <a:spcPts val="0"/>
              </a:spcBef>
              <a:spcAft>
                <a:spcPts val="0"/>
              </a:spcAft>
              <a:defRPr/>
            </a:pPr>
            <a:r>
              <a:rPr kumimoji="0" lang="en-US" sz="1000" b="1" dirty="0" smtClean="0">
                <a:solidFill>
                  <a:srgbClr val="000000"/>
                </a:solidFill>
              </a:rPr>
              <a:t>RFID </a:t>
            </a:r>
          </a:p>
          <a:p>
            <a:pPr algn="ctr" fontAlgn="auto">
              <a:spcBef>
                <a:spcPts val="0"/>
              </a:spcBef>
              <a:spcAft>
                <a:spcPts val="0"/>
              </a:spcAft>
              <a:defRPr/>
            </a:pPr>
            <a:r>
              <a:rPr kumimoji="0" lang="en-US" sz="1000" b="1" dirty="0" smtClean="0">
                <a:solidFill>
                  <a:srgbClr val="000000"/>
                </a:solidFill>
              </a:rPr>
              <a:t>Inventory</a:t>
            </a:r>
          </a:p>
          <a:p>
            <a:pPr algn="ctr" fontAlgn="auto">
              <a:spcBef>
                <a:spcPts val="0"/>
              </a:spcBef>
              <a:spcAft>
                <a:spcPts val="0"/>
              </a:spcAft>
              <a:defRPr/>
            </a:pPr>
            <a:r>
              <a:rPr kumimoji="0" lang="en-US" sz="1000" b="1" dirty="0" smtClean="0">
                <a:solidFill>
                  <a:srgbClr val="000000"/>
                </a:solidFill>
              </a:rPr>
              <a:t> Management </a:t>
            </a:r>
          </a:p>
          <a:p>
            <a:pPr algn="ctr" fontAlgn="auto">
              <a:spcBef>
                <a:spcPts val="0"/>
              </a:spcBef>
              <a:spcAft>
                <a:spcPts val="0"/>
              </a:spcAft>
              <a:defRPr/>
            </a:pPr>
            <a:r>
              <a:rPr kumimoji="0" lang="en-US" sz="1000" b="1" dirty="0" smtClean="0">
                <a:solidFill>
                  <a:srgbClr val="000000"/>
                </a:solidFill>
              </a:rPr>
              <a:t>Systems </a:t>
            </a:r>
          </a:p>
          <a:p>
            <a:pPr algn="ctr" fontAlgn="auto">
              <a:spcBef>
                <a:spcPts val="0"/>
              </a:spcBef>
              <a:spcAft>
                <a:spcPts val="0"/>
              </a:spcAft>
              <a:defRPr/>
            </a:pPr>
            <a:r>
              <a:rPr kumimoji="0" lang="en-US" sz="1000" b="1" dirty="0" smtClean="0">
                <a:solidFill>
                  <a:srgbClr val="000000"/>
                </a:solidFill>
              </a:rPr>
              <a:t>Magenta </a:t>
            </a:r>
          </a:p>
          <a:p>
            <a:pPr algn="ctr" fontAlgn="auto">
              <a:spcBef>
                <a:spcPts val="0"/>
              </a:spcBef>
              <a:spcAft>
                <a:spcPts val="0"/>
              </a:spcAft>
              <a:defRPr/>
            </a:pPr>
            <a:r>
              <a:rPr kumimoji="0" lang="en-US" sz="1000" b="1" dirty="0" smtClean="0">
                <a:solidFill>
                  <a:srgbClr val="000000"/>
                </a:solidFill>
              </a:rPr>
              <a:t>Book </a:t>
            </a:r>
          </a:p>
          <a:p>
            <a:pPr algn="ctr" fontAlgn="auto">
              <a:spcBef>
                <a:spcPts val="0"/>
              </a:spcBef>
              <a:spcAft>
                <a:spcPts val="0"/>
              </a:spcAft>
              <a:defRPr/>
            </a:pPr>
            <a:r>
              <a:rPr kumimoji="0" lang="en-US" sz="1000" b="1" dirty="0" smtClean="0">
                <a:solidFill>
                  <a:srgbClr val="000000"/>
                </a:solidFill>
              </a:rPr>
              <a:t>Updates</a:t>
            </a:r>
          </a:p>
        </p:txBody>
      </p:sp>
      <p:sp>
        <p:nvSpPr>
          <p:cNvPr id="148" name="Rectangle 147"/>
          <p:cNvSpPr/>
          <p:nvPr/>
        </p:nvSpPr>
        <p:spPr>
          <a:xfrm>
            <a:off x="464560" y="3713018"/>
            <a:ext cx="8252342" cy="1589202"/>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51" name="TextBox 29"/>
          <p:cNvSpPr txBox="1">
            <a:spLocks noChangeArrowheads="1"/>
          </p:cNvSpPr>
          <p:nvPr/>
        </p:nvSpPr>
        <p:spPr bwMode="auto">
          <a:xfrm>
            <a:off x="1817665" y="4132832"/>
            <a:ext cx="88556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1st Draft</a:t>
            </a:r>
          </a:p>
          <a:p>
            <a:pPr algn="ctr"/>
            <a:r>
              <a:rPr lang="en-US" altLang="ja-JP" sz="800" b="1" dirty="0" smtClean="0">
                <a:solidFill>
                  <a:schemeClr val="hlink"/>
                </a:solidFill>
                <a:latin typeface="Calibri" pitchFamily="34" charset="0"/>
              </a:rPr>
              <a:t>Oct-2016</a:t>
            </a:r>
            <a:r>
              <a:rPr lang="en-US" altLang="ja-JP" sz="800" b="1" dirty="0" smtClean="0">
                <a:solidFill>
                  <a:schemeClr val="hlink"/>
                </a:solidFill>
                <a:latin typeface="Calibri" pitchFamily="34" charset="0"/>
                <a:sym typeface="Wingdings"/>
              </a:rPr>
              <a:t> </a:t>
            </a:r>
          </a:p>
        </p:txBody>
      </p:sp>
      <p:sp>
        <p:nvSpPr>
          <p:cNvPr id="152" name="Diamond 151"/>
          <p:cNvSpPr>
            <a:spLocks noChangeArrowheads="1"/>
          </p:cNvSpPr>
          <p:nvPr/>
        </p:nvSpPr>
        <p:spPr bwMode="auto">
          <a:xfrm>
            <a:off x="2180539"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53" name="TextBox 29"/>
          <p:cNvSpPr txBox="1">
            <a:spLocks noChangeArrowheads="1"/>
          </p:cNvSpPr>
          <p:nvPr/>
        </p:nvSpPr>
        <p:spPr bwMode="auto">
          <a:xfrm>
            <a:off x="2367682" y="4132832"/>
            <a:ext cx="66765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2nd Draft</a:t>
            </a:r>
          </a:p>
          <a:p>
            <a:pPr algn="ctr"/>
            <a:r>
              <a:rPr lang="en-US" altLang="ja-JP" sz="800" b="1" dirty="0" smtClean="0">
                <a:solidFill>
                  <a:schemeClr val="hlink"/>
                </a:solidFill>
                <a:latin typeface="Calibri" pitchFamily="34" charset="0"/>
              </a:rPr>
              <a:t>Jan-2017</a:t>
            </a:r>
            <a:r>
              <a:rPr lang="en-US" altLang="ja-JP" sz="800" b="1" dirty="0" smtClean="0">
                <a:solidFill>
                  <a:schemeClr val="hlink"/>
                </a:solidFill>
                <a:latin typeface="Calibri" pitchFamily="34" charset="0"/>
                <a:sym typeface="Wingdings"/>
              </a:rPr>
              <a:t> </a:t>
            </a:r>
          </a:p>
        </p:txBody>
      </p:sp>
      <p:sp>
        <p:nvSpPr>
          <p:cNvPr id="156" name="Diamond 155"/>
          <p:cNvSpPr>
            <a:spLocks noChangeArrowheads="1"/>
          </p:cNvSpPr>
          <p:nvPr/>
        </p:nvSpPr>
        <p:spPr bwMode="auto">
          <a:xfrm>
            <a:off x="2614257"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58" name="TextBox 29"/>
          <p:cNvSpPr txBox="1">
            <a:spLocks noChangeArrowheads="1"/>
          </p:cNvSpPr>
          <p:nvPr/>
        </p:nvSpPr>
        <p:spPr bwMode="auto">
          <a:xfrm>
            <a:off x="2703233"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Submit </a:t>
            </a:r>
          </a:p>
          <a:p>
            <a:pPr algn="ctr"/>
            <a:r>
              <a:rPr lang="en-US" altLang="ja-JP" sz="800" b="1" dirty="0">
                <a:latin typeface="Calibri" pitchFamily="34" charset="0"/>
              </a:rPr>
              <a:t>t</a:t>
            </a:r>
            <a:r>
              <a:rPr lang="en-US" altLang="ja-JP" sz="800" b="1" dirty="0" smtClean="0">
                <a:latin typeface="Calibri" pitchFamily="34" charset="0"/>
              </a:rPr>
              <a:t>o A.D.</a:t>
            </a:r>
          </a:p>
          <a:p>
            <a:pPr algn="ctr"/>
            <a:r>
              <a:rPr lang="en-US" altLang="ja-JP" sz="800" b="1" dirty="0" smtClean="0">
                <a:solidFill>
                  <a:schemeClr val="hlink"/>
                </a:solidFill>
                <a:latin typeface="Calibri" pitchFamily="34" charset="0"/>
              </a:rPr>
              <a:t>Apr-2017</a:t>
            </a:r>
            <a:r>
              <a:rPr lang="en-US" altLang="ja-JP" sz="800" b="1" dirty="0" smtClean="0">
                <a:solidFill>
                  <a:schemeClr val="hlink"/>
                </a:solidFill>
                <a:latin typeface="Calibri" pitchFamily="34" charset="0"/>
                <a:sym typeface="Wingdings"/>
              </a:rPr>
              <a:t> </a:t>
            </a:r>
          </a:p>
        </p:txBody>
      </p:sp>
      <p:sp>
        <p:nvSpPr>
          <p:cNvPr id="159" name="Diamond 158"/>
          <p:cNvSpPr>
            <a:spLocks noChangeArrowheads="1"/>
          </p:cNvSpPr>
          <p:nvPr/>
        </p:nvSpPr>
        <p:spPr bwMode="auto">
          <a:xfrm>
            <a:off x="3093965"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60" name="TextBox 29"/>
          <p:cNvSpPr txBox="1">
            <a:spLocks noChangeArrowheads="1"/>
          </p:cNvSpPr>
          <p:nvPr/>
        </p:nvSpPr>
        <p:spPr bwMode="auto">
          <a:xfrm>
            <a:off x="3350604" y="4826041"/>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Submit to Secretariat</a:t>
            </a:r>
          </a:p>
          <a:p>
            <a:pPr algn="ctr"/>
            <a:r>
              <a:rPr lang="en-US" altLang="ja-JP" sz="800" b="1" dirty="0" smtClean="0">
                <a:solidFill>
                  <a:schemeClr val="hlink"/>
                </a:solidFill>
                <a:latin typeface="Calibri" pitchFamily="34" charset="0"/>
              </a:rPr>
              <a:t>Jul-2017</a:t>
            </a:r>
            <a:r>
              <a:rPr lang="en-US" altLang="ja-JP" sz="800" b="1" dirty="0" smtClean="0">
                <a:solidFill>
                  <a:schemeClr val="hlink"/>
                </a:solidFill>
                <a:latin typeface="Calibri" pitchFamily="34" charset="0"/>
                <a:sym typeface="Wingdings"/>
              </a:rPr>
              <a:t> </a:t>
            </a:r>
          </a:p>
        </p:txBody>
      </p:sp>
      <p:sp>
        <p:nvSpPr>
          <p:cNvPr id="169" name="Diamond 168"/>
          <p:cNvSpPr>
            <a:spLocks noChangeArrowheads="1"/>
          </p:cNvSpPr>
          <p:nvPr/>
        </p:nvSpPr>
        <p:spPr bwMode="auto">
          <a:xfrm>
            <a:off x="3683280" y="4628810"/>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0" name="TextBox 29"/>
          <p:cNvSpPr txBox="1">
            <a:spLocks noChangeArrowheads="1"/>
          </p:cNvSpPr>
          <p:nvPr/>
        </p:nvSpPr>
        <p:spPr bwMode="auto">
          <a:xfrm>
            <a:off x="3587394"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a:t>
            </a:r>
            <a:r>
              <a:rPr lang="en-US" altLang="ja-JP" sz="800" b="1" baseline="30000" dirty="0" smtClean="0">
                <a:latin typeface="Calibri" pitchFamily="34" charset="0"/>
              </a:rPr>
              <a:t>st</a:t>
            </a:r>
            <a:r>
              <a:rPr lang="en-US" altLang="ja-JP" sz="800" b="1" dirty="0" smtClean="0">
                <a:latin typeface="Calibri" pitchFamily="34" charset="0"/>
              </a:rPr>
              <a:t> Agency Review</a:t>
            </a:r>
          </a:p>
          <a:p>
            <a:pPr algn="ctr"/>
            <a:r>
              <a:rPr lang="en-US" altLang="ja-JP" sz="800" b="1" dirty="0" smtClean="0">
                <a:solidFill>
                  <a:schemeClr val="hlink"/>
                </a:solidFill>
                <a:latin typeface="Calibri" pitchFamily="34" charset="0"/>
                <a:sym typeface="Wingdings"/>
              </a:rPr>
              <a:t>Sep-2017</a:t>
            </a:r>
          </a:p>
        </p:txBody>
      </p:sp>
      <p:sp>
        <p:nvSpPr>
          <p:cNvPr id="171" name="Diamond 170"/>
          <p:cNvSpPr>
            <a:spLocks noChangeArrowheads="1"/>
          </p:cNvSpPr>
          <p:nvPr/>
        </p:nvSpPr>
        <p:spPr bwMode="auto">
          <a:xfrm>
            <a:off x="4050696"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2" name="TextBox 29"/>
          <p:cNvSpPr txBox="1">
            <a:spLocks noChangeArrowheads="1"/>
          </p:cNvSpPr>
          <p:nvPr/>
        </p:nvSpPr>
        <p:spPr bwMode="auto">
          <a:xfrm>
            <a:off x="4028877"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RID </a:t>
            </a:r>
          </a:p>
          <a:p>
            <a:pPr algn="ctr"/>
            <a:r>
              <a:rPr lang="en-US" altLang="ja-JP" sz="800" b="1" dirty="0" smtClean="0">
                <a:latin typeface="Calibri" pitchFamily="34" charset="0"/>
              </a:rPr>
              <a:t>Resolution</a:t>
            </a:r>
          </a:p>
          <a:p>
            <a:pPr algn="ctr"/>
            <a:r>
              <a:rPr lang="en-US" altLang="ja-JP" sz="800" b="1" dirty="0" smtClean="0">
                <a:solidFill>
                  <a:schemeClr val="hlink"/>
                </a:solidFill>
                <a:latin typeface="Calibri" pitchFamily="34" charset="0"/>
                <a:sym typeface="Wingdings"/>
              </a:rPr>
              <a:t>Nov-2017</a:t>
            </a:r>
          </a:p>
        </p:txBody>
      </p:sp>
      <p:sp>
        <p:nvSpPr>
          <p:cNvPr id="173" name="Diamond 172"/>
          <p:cNvSpPr>
            <a:spLocks noChangeArrowheads="1"/>
          </p:cNvSpPr>
          <p:nvPr/>
        </p:nvSpPr>
        <p:spPr bwMode="auto">
          <a:xfrm>
            <a:off x="4296240"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4" name="TextBox 29"/>
          <p:cNvSpPr txBox="1">
            <a:spLocks noChangeArrowheads="1"/>
          </p:cNvSpPr>
          <p:nvPr/>
        </p:nvSpPr>
        <p:spPr bwMode="auto">
          <a:xfrm>
            <a:off x="4592085" y="4826041"/>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Secretariat Processing</a:t>
            </a:r>
          </a:p>
          <a:p>
            <a:pPr algn="ctr"/>
            <a:r>
              <a:rPr lang="en-US" altLang="ja-JP" sz="800" b="1" dirty="0" smtClean="0">
                <a:solidFill>
                  <a:schemeClr val="hlink"/>
                </a:solidFill>
                <a:latin typeface="Calibri" pitchFamily="34" charset="0"/>
              </a:rPr>
              <a:t>Feb-2018</a:t>
            </a:r>
            <a:r>
              <a:rPr lang="en-US" altLang="ja-JP" sz="800" b="1" dirty="0" smtClean="0">
                <a:solidFill>
                  <a:schemeClr val="hlink"/>
                </a:solidFill>
                <a:latin typeface="Calibri" pitchFamily="34" charset="0"/>
                <a:sym typeface="Wingdings"/>
              </a:rPr>
              <a:t> </a:t>
            </a:r>
          </a:p>
        </p:txBody>
      </p:sp>
      <p:sp>
        <p:nvSpPr>
          <p:cNvPr id="175" name="Diamond 174"/>
          <p:cNvSpPr>
            <a:spLocks noChangeArrowheads="1"/>
          </p:cNvSpPr>
          <p:nvPr/>
        </p:nvSpPr>
        <p:spPr bwMode="auto">
          <a:xfrm>
            <a:off x="4924761" y="4628810"/>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6" name="TextBox 29"/>
          <p:cNvSpPr txBox="1">
            <a:spLocks noChangeArrowheads="1"/>
          </p:cNvSpPr>
          <p:nvPr/>
        </p:nvSpPr>
        <p:spPr bwMode="auto">
          <a:xfrm>
            <a:off x="5010255"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Final Agency</a:t>
            </a:r>
          </a:p>
          <a:p>
            <a:pPr algn="ctr"/>
            <a:r>
              <a:rPr lang="en-US" altLang="ja-JP" sz="800" b="1" dirty="0" smtClean="0">
                <a:latin typeface="Calibri" pitchFamily="34" charset="0"/>
              </a:rPr>
              <a:t>Review</a:t>
            </a:r>
          </a:p>
          <a:p>
            <a:pPr algn="ctr"/>
            <a:r>
              <a:rPr lang="en-US" altLang="ja-JP" sz="800" b="1" dirty="0" smtClean="0">
                <a:solidFill>
                  <a:schemeClr val="hlink"/>
                </a:solidFill>
                <a:latin typeface="Calibri" pitchFamily="34" charset="0"/>
                <a:sym typeface="Wingdings"/>
              </a:rPr>
              <a:t>May-2018</a:t>
            </a:r>
          </a:p>
        </p:txBody>
      </p:sp>
      <p:sp>
        <p:nvSpPr>
          <p:cNvPr id="177" name="Diamond 176"/>
          <p:cNvSpPr>
            <a:spLocks noChangeArrowheads="1"/>
          </p:cNvSpPr>
          <p:nvPr/>
        </p:nvSpPr>
        <p:spPr bwMode="auto">
          <a:xfrm>
            <a:off x="5444529"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78" name="TextBox 29"/>
          <p:cNvSpPr txBox="1">
            <a:spLocks noChangeArrowheads="1"/>
          </p:cNvSpPr>
          <p:nvPr/>
        </p:nvSpPr>
        <p:spPr bwMode="auto">
          <a:xfrm>
            <a:off x="5528869" y="4132832"/>
            <a:ext cx="841828" cy="461665"/>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RID </a:t>
            </a:r>
          </a:p>
          <a:p>
            <a:pPr algn="ctr"/>
            <a:r>
              <a:rPr lang="en-US" altLang="ja-JP" sz="800" b="1" dirty="0" smtClean="0">
                <a:latin typeface="Calibri" pitchFamily="34" charset="0"/>
              </a:rPr>
              <a:t>Resolution </a:t>
            </a:r>
            <a:r>
              <a:rPr lang="en-US" altLang="ja-JP" sz="800" b="1" dirty="0" smtClean="0">
                <a:solidFill>
                  <a:schemeClr val="hlink"/>
                </a:solidFill>
                <a:latin typeface="Calibri" pitchFamily="34" charset="0"/>
                <a:sym typeface="Wingdings"/>
              </a:rPr>
              <a:t>Jul-2018</a:t>
            </a:r>
          </a:p>
        </p:txBody>
      </p:sp>
      <p:sp>
        <p:nvSpPr>
          <p:cNvPr id="179" name="Diamond 178"/>
          <p:cNvSpPr>
            <a:spLocks noChangeArrowheads="1"/>
          </p:cNvSpPr>
          <p:nvPr/>
        </p:nvSpPr>
        <p:spPr bwMode="auto">
          <a:xfrm>
            <a:off x="5803489"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0" name="TextBox 29"/>
          <p:cNvSpPr txBox="1">
            <a:spLocks noChangeArrowheads="1"/>
          </p:cNvSpPr>
          <p:nvPr/>
        </p:nvSpPr>
        <p:spPr bwMode="auto">
          <a:xfrm>
            <a:off x="6184314" y="4831256"/>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CMC Approval</a:t>
            </a:r>
          </a:p>
          <a:p>
            <a:pPr algn="ctr"/>
            <a:r>
              <a:rPr lang="en-US" altLang="ja-JP" sz="800" b="1" dirty="0" smtClean="0">
                <a:solidFill>
                  <a:schemeClr val="hlink"/>
                </a:solidFill>
                <a:latin typeface="Calibri" pitchFamily="34" charset="0"/>
              </a:rPr>
              <a:t>Nov-2018</a:t>
            </a:r>
            <a:r>
              <a:rPr lang="en-US" altLang="ja-JP" sz="800" b="1" dirty="0" smtClean="0">
                <a:solidFill>
                  <a:schemeClr val="hlink"/>
                </a:solidFill>
                <a:latin typeface="Calibri" pitchFamily="34" charset="0"/>
                <a:sym typeface="Wingdings"/>
              </a:rPr>
              <a:t> </a:t>
            </a:r>
          </a:p>
        </p:txBody>
      </p:sp>
      <p:sp>
        <p:nvSpPr>
          <p:cNvPr id="181" name="Diamond 180"/>
          <p:cNvSpPr>
            <a:spLocks noChangeArrowheads="1"/>
          </p:cNvSpPr>
          <p:nvPr/>
        </p:nvSpPr>
        <p:spPr bwMode="auto">
          <a:xfrm>
            <a:off x="6516990" y="4634025"/>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2" name="Rectangle 181"/>
          <p:cNvSpPr/>
          <p:nvPr/>
        </p:nvSpPr>
        <p:spPr>
          <a:xfrm>
            <a:off x="456279" y="3713018"/>
            <a:ext cx="906822" cy="1579903"/>
          </a:xfrm>
          <a:prstGeom prst="rect">
            <a:avLst/>
          </a:prstGeom>
          <a:solidFill>
            <a:srgbClr val="FFFF00"/>
          </a:solidFill>
          <a:ln w="285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dirty="0">
                <a:solidFill>
                  <a:srgbClr val="000000"/>
                </a:solidFill>
              </a:rPr>
              <a:t>CCSDS </a:t>
            </a:r>
            <a:endParaRPr lang="en-US" sz="1000" dirty="0" smtClean="0">
              <a:solidFill>
                <a:srgbClr val="000000"/>
              </a:solidFill>
            </a:endParaRPr>
          </a:p>
          <a:p>
            <a:pPr algn="ctr" fontAlgn="auto">
              <a:spcBef>
                <a:spcPts val="0"/>
              </a:spcBef>
              <a:spcAft>
                <a:spcPts val="0"/>
              </a:spcAft>
              <a:defRPr/>
            </a:pPr>
            <a:r>
              <a:rPr lang="en-US" sz="1000" dirty="0" smtClean="0">
                <a:solidFill>
                  <a:srgbClr val="000000"/>
                </a:solidFill>
              </a:rPr>
              <a:t>88X.0</a:t>
            </a:r>
            <a:r>
              <a:rPr lang="en-US" sz="1000" dirty="0">
                <a:solidFill>
                  <a:srgbClr val="000000"/>
                </a:solidFill>
              </a:rPr>
              <a:t>-M-</a:t>
            </a:r>
            <a:r>
              <a:rPr lang="en-US" sz="1000" dirty="0" smtClean="0">
                <a:solidFill>
                  <a:srgbClr val="000000"/>
                </a:solidFill>
              </a:rPr>
              <a:t>1 </a:t>
            </a:r>
          </a:p>
          <a:p>
            <a:pPr algn="ctr" fontAlgn="auto">
              <a:spcBef>
                <a:spcPts val="0"/>
              </a:spcBef>
              <a:spcAft>
                <a:spcPts val="0"/>
              </a:spcAft>
              <a:defRPr/>
            </a:pPr>
            <a:r>
              <a:rPr kumimoji="0" lang="en-US" sz="1000" b="1" dirty="0" smtClean="0">
                <a:solidFill>
                  <a:srgbClr val="000000"/>
                </a:solidFill>
              </a:rPr>
              <a:t>RFID Sensing</a:t>
            </a:r>
          </a:p>
          <a:p>
            <a:pPr algn="ctr" fontAlgn="auto">
              <a:spcBef>
                <a:spcPts val="0"/>
              </a:spcBef>
              <a:spcAft>
                <a:spcPts val="0"/>
              </a:spcAft>
              <a:defRPr/>
            </a:pPr>
            <a:r>
              <a:rPr lang="en-US" sz="1000" b="1" dirty="0" smtClean="0">
                <a:solidFill>
                  <a:srgbClr val="000000"/>
                </a:solidFill>
              </a:rPr>
              <a:t>Communications</a:t>
            </a:r>
          </a:p>
          <a:p>
            <a:pPr algn="ctr" fontAlgn="auto">
              <a:spcBef>
                <a:spcPts val="0"/>
              </a:spcBef>
              <a:spcAft>
                <a:spcPts val="0"/>
              </a:spcAft>
              <a:defRPr/>
            </a:pPr>
            <a:r>
              <a:rPr kumimoji="0" lang="en-US" sz="1000" b="1" dirty="0" smtClean="0">
                <a:solidFill>
                  <a:srgbClr val="000000"/>
                </a:solidFill>
              </a:rPr>
              <a:t>Protocol</a:t>
            </a:r>
          </a:p>
          <a:p>
            <a:pPr algn="ctr" fontAlgn="auto">
              <a:spcBef>
                <a:spcPts val="0"/>
              </a:spcBef>
              <a:spcAft>
                <a:spcPts val="0"/>
              </a:spcAft>
              <a:defRPr/>
            </a:pPr>
            <a:r>
              <a:rPr lang="en-US" sz="1000" b="1" dirty="0" smtClean="0">
                <a:solidFill>
                  <a:srgbClr val="000000"/>
                </a:solidFill>
              </a:rPr>
              <a:t>Specification</a:t>
            </a:r>
            <a:endParaRPr kumimoji="0" lang="en-US" sz="1000" b="1" dirty="0" smtClean="0">
              <a:solidFill>
                <a:srgbClr val="000000"/>
              </a:solidFill>
            </a:endParaRPr>
          </a:p>
        </p:txBody>
      </p:sp>
      <p:sp>
        <p:nvSpPr>
          <p:cNvPr id="150" name="Diamond 149"/>
          <p:cNvSpPr>
            <a:spLocks noChangeArrowheads="1"/>
          </p:cNvSpPr>
          <p:nvPr/>
        </p:nvSpPr>
        <p:spPr bwMode="auto">
          <a:xfrm>
            <a:off x="1313164"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9" name="TextBox 29"/>
          <p:cNvSpPr txBox="1">
            <a:spLocks noChangeArrowheads="1"/>
          </p:cNvSpPr>
          <p:nvPr/>
        </p:nvSpPr>
        <p:spPr bwMode="auto">
          <a:xfrm>
            <a:off x="1278437" y="4121836"/>
            <a:ext cx="704336"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Start Date</a:t>
            </a:r>
          </a:p>
          <a:p>
            <a:pPr algn="ctr"/>
            <a:r>
              <a:rPr lang="en-US" altLang="ja-JP" sz="800" b="1" dirty="0" smtClean="0">
                <a:solidFill>
                  <a:schemeClr val="hlink"/>
                </a:solidFill>
                <a:latin typeface="Calibri" pitchFamily="34" charset="0"/>
              </a:rPr>
              <a:t>May-2016</a:t>
            </a:r>
            <a:r>
              <a:rPr lang="en-US" altLang="ja-JP" sz="800" b="1" dirty="0" smtClean="0">
                <a:solidFill>
                  <a:schemeClr val="hlink"/>
                </a:solidFill>
                <a:latin typeface="Calibri" pitchFamily="34" charset="0"/>
                <a:sym typeface="Wingdings"/>
              </a:rPr>
              <a:t> </a:t>
            </a:r>
          </a:p>
        </p:txBody>
      </p:sp>
      <p:sp>
        <p:nvSpPr>
          <p:cNvPr id="183" name="TextBox 29"/>
          <p:cNvSpPr txBox="1">
            <a:spLocks noChangeArrowheads="1"/>
          </p:cNvSpPr>
          <p:nvPr/>
        </p:nvSpPr>
        <p:spPr bwMode="auto">
          <a:xfrm>
            <a:off x="6079331" y="4132832"/>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1</a:t>
            </a:r>
            <a:r>
              <a:rPr lang="en-US" altLang="ja-JP" sz="800" b="1" baseline="30000" dirty="0" smtClean="0">
                <a:latin typeface="Calibri" pitchFamily="34" charset="0"/>
              </a:rPr>
              <a:t>st</a:t>
            </a:r>
            <a:r>
              <a:rPr lang="en-US" altLang="ja-JP" sz="800" b="1" dirty="0" smtClean="0">
                <a:latin typeface="Calibri" pitchFamily="34" charset="0"/>
              </a:rPr>
              <a:t> Prototype</a:t>
            </a:r>
          </a:p>
          <a:p>
            <a:pPr algn="ctr"/>
            <a:r>
              <a:rPr lang="en-US" altLang="ja-JP" sz="800" b="1" dirty="0" smtClean="0">
                <a:solidFill>
                  <a:schemeClr val="hlink"/>
                </a:solidFill>
                <a:latin typeface="Calibri" pitchFamily="34" charset="0"/>
                <a:sym typeface="Wingdings"/>
              </a:rPr>
              <a:t>Nov-2018</a:t>
            </a:r>
          </a:p>
        </p:txBody>
      </p:sp>
      <p:sp>
        <p:nvSpPr>
          <p:cNvPr id="184" name="Diamond 183"/>
          <p:cNvSpPr>
            <a:spLocks noChangeArrowheads="1"/>
          </p:cNvSpPr>
          <p:nvPr/>
        </p:nvSpPr>
        <p:spPr bwMode="auto">
          <a:xfrm>
            <a:off x="6353951"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5" name="TextBox 29"/>
          <p:cNvSpPr txBox="1">
            <a:spLocks noChangeArrowheads="1"/>
          </p:cNvSpPr>
          <p:nvPr/>
        </p:nvSpPr>
        <p:spPr bwMode="auto">
          <a:xfrm>
            <a:off x="6740883" y="4132832"/>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2</a:t>
            </a:r>
            <a:r>
              <a:rPr lang="en-US" altLang="ja-JP" sz="800" b="1" baseline="30000" dirty="0" smtClean="0">
                <a:latin typeface="Calibri" pitchFamily="34" charset="0"/>
              </a:rPr>
              <a:t>nd</a:t>
            </a:r>
            <a:r>
              <a:rPr lang="en-US" altLang="ja-JP" sz="800" b="1" dirty="0" smtClean="0">
                <a:latin typeface="Calibri" pitchFamily="34" charset="0"/>
              </a:rPr>
              <a:t>  Prototype</a:t>
            </a:r>
          </a:p>
          <a:p>
            <a:pPr algn="ctr"/>
            <a:r>
              <a:rPr lang="en-US" altLang="ja-JP" sz="800" b="1" dirty="0" smtClean="0">
                <a:solidFill>
                  <a:schemeClr val="hlink"/>
                </a:solidFill>
                <a:latin typeface="Calibri" pitchFamily="34" charset="0"/>
                <a:sym typeface="Wingdings"/>
              </a:rPr>
              <a:t>Mar-2019</a:t>
            </a:r>
          </a:p>
        </p:txBody>
      </p:sp>
      <p:sp>
        <p:nvSpPr>
          <p:cNvPr id="186" name="Diamond 185"/>
          <p:cNvSpPr>
            <a:spLocks noChangeArrowheads="1"/>
          </p:cNvSpPr>
          <p:nvPr/>
        </p:nvSpPr>
        <p:spPr bwMode="auto">
          <a:xfrm>
            <a:off x="7073559" y="3935601"/>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7" name="TextBox 29"/>
          <p:cNvSpPr txBox="1">
            <a:spLocks noChangeArrowheads="1"/>
          </p:cNvSpPr>
          <p:nvPr/>
        </p:nvSpPr>
        <p:spPr bwMode="auto">
          <a:xfrm>
            <a:off x="7168515" y="4831256"/>
            <a:ext cx="841828" cy="338554"/>
          </a:xfrm>
          <a:prstGeom prst="rect">
            <a:avLst/>
          </a:prstGeom>
          <a:noFill/>
          <a:ln w="9525">
            <a:noFill/>
            <a:miter lim="800000"/>
            <a:headEnd/>
            <a:tailEnd/>
          </a:ln>
        </p:spPr>
        <p:txBody>
          <a:bodyPr wrap="square">
            <a:spAutoFit/>
          </a:bodyPr>
          <a:lstStyle/>
          <a:p>
            <a:pPr algn="ctr"/>
            <a:r>
              <a:rPr lang="en-US" altLang="ja-JP" sz="800" b="1" dirty="0" smtClean="0">
                <a:latin typeface="Calibri" pitchFamily="34" charset="0"/>
              </a:rPr>
              <a:t>CMC Approval</a:t>
            </a:r>
          </a:p>
          <a:p>
            <a:pPr algn="ctr"/>
            <a:r>
              <a:rPr lang="en-US" altLang="ja-JP" sz="800" b="1" dirty="0" smtClean="0">
                <a:solidFill>
                  <a:schemeClr val="hlink"/>
                </a:solidFill>
                <a:latin typeface="Calibri" pitchFamily="34" charset="0"/>
              </a:rPr>
              <a:t>May-2019</a:t>
            </a:r>
            <a:r>
              <a:rPr lang="en-US" altLang="ja-JP" sz="800" b="1" dirty="0" smtClean="0">
                <a:solidFill>
                  <a:schemeClr val="hlink"/>
                </a:solidFill>
                <a:latin typeface="Calibri" pitchFamily="34" charset="0"/>
                <a:sym typeface="Wingdings"/>
              </a:rPr>
              <a:t> </a:t>
            </a:r>
          </a:p>
        </p:txBody>
      </p:sp>
      <p:sp>
        <p:nvSpPr>
          <p:cNvPr id="188" name="Diamond 187"/>
          <p:cNvSpPr>
            <a:spLocks noChangeArrowheads="1"/>
          </p:cNvSpPr>
          <p:nvPr/>
        </p:nvSpPr>
        <p:spPr bwMode="auto">
          <a:xfrm>
            <a:off x="7501191" y="4634025"/>
            <a:ext cx="163039" cy="197231"/>
          </a:xfrm>
          <a:prstGeom prst="diamond">
            <a:avLst/>
          </a:prstGeom>
          <a:solidFill>
            <a:srgbClr val="FFFF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Tree>
    <p:extLst>
      <p:ext uri="{BB962C8B-B14F-4D97-AF65-F5344CB8AC3E}">
        <p14:creationId xmlns:p14="http://schemas.microsoft.com/office/powerpoint/2010/main" val="22657445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2222" y="132049"/>
            <a:ext cx="6201187" cy="461665"/>
          </a:xfrm>
          <a:prstGeom prst="rect">
            <a:avLst/>
          </a:prstGeom>
          <a:noFill/>
          <a:ln>
            <a:noFill/>
          </a:ln>
        </p:spPr>
        <p:txBody>
          <a:bodyPr wrap="none" rtlCol="0">
            <a:spAutoFit/>
          </a:bodyPr>
          <a:lstStyle/>
          <a:p>
            <a:r>
              <a:rPr lang="en-US" sz="2400" b="1" dirty="0" smtClean="0"/>
              <a:t>CCSDS SOIS Wireless WG Published Documents</a:t>
            </a:r>
            <a:endParaRPr lang="en-US" sz="2400" b="1" dirty="0"/>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descr="Screen Shot 2015-10-16 at 4.49.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92" y="874485"/>
            <a:ext cx="1348869" cy="1748971"/>
          </a:xfrm>
          <a:prstGeom prst="rect">
            <a:avLst/>
          </a:prstGeom>
        </p:spPr>
      </p:pic>
      <p:pic>
        <p:nvPicPr>
          <p:cNvPr id="7" name="Picture 6" descr="Screen Shot 2015-10-16 at 4.49.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93" y="2775856"/>
            <a:ext cx="1348868" cy="1748971"/>
          </a:xfrm>
          <a:prstGeom prst="rect">
            <a:avLst/>
          </a:prstGeom>
        </p:spPr>
      </p:pic>
      <p:pic>
        <p:nvPicPr>
          <p:cNvPr id="8" name="Picture 7" descr="Screen Shot 2015-10-16 at 4.50.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96" y="4670012"/>
            <a:ext cx="1352465" cy="1749053"/>
          </a:xfrm>
          <a:prstGeom prst="rect">
            <a:avLst/>
          </a:prstGeom>
        </p:spPr>
      </p:pic>
      <p:sp>
        <p:nvSpPr>
          <p:cNvPr id="9" name="TextBox 8"/>
          <p:cNvSpPr txBox="1"/>
          <p:nvPr/>
        </p:nvSpPr>
        <p:spPr>
          <a:xfrm>
            <a:off x="2097314" y="947057"/>
            <a:ext cx="5812333" cy="1477328"/>
          </a:xfrm>
          <a:prstGeom prst="rect">
            <a:avLst/>
          </a:prstGeom>
          <a:noFill/>
        </p:spPr>
        <p:txBody>
          <a:bodyPr wrap="none" rtlCol="0">
            <a:spAutoFit/>
          </a:bodyPr>
          <a:lstStyle/>
          <a:p>
            <a:r>
              <a:rPr lang="en-US" b="1" dirty="0" smtClean="0"/>
              <a:t>Wireless Network Communications Overview </a:t>
            </a:r>
            <a:r>
              <a:rPr lang="en-US" dirty="0" smtClean="0"/>
              <a:t>(Green Book, </a:t>
            </a:r>
          </a:p>
          <a:p>
            <a:r>
              <a:rPr lang="en-US" dirty="0" smtClean="0"/>
              <a:t>Revision 2): </a:t>
            </a:r>
          </a:p>
          <a:p>
            <a:pPr marL="285750" indent="-285750">
              <a:buFont typeface="Wingdings" charset="0"/>
              <a:buChar char="à"/>
            </a:pPr>
            <a:r>
              <a:rPr lang="en-US" u="sng" dirty="0" smtClean="0">
                <a:solidFill>
                  <a:srgbClr val="FF0000"/>
                </a:solidFill>
              </a:rPr>
              <a:t>Set Basis</a:t>
            </a:r>
            <a:r>
              <a:rPr lang="en-US" dirty="0" smtClean="0">
                <a:solidFill>
                  <a:srgbClr val="FF0000"/>
                </a:solidFill>
              </a:rPr>
              <a:t> </a:t>
            </a:r>
            <a:r>
              <a:rPr lang="en-US" dirty="0" smtClean="0"/>
              <a:t>via: Overview, Use Cases, Technologies</a:t>
            </a:r>
          </a:p>
          <a:p>
            <a:pPr marL="285750" indent="-285750">
              <a:buFont typeface="Wingdings" charset="0"/>
              <a:buChar char="à"/>
            </a:pPr>
            <a:r>
              <a:rPr lang="en-US" dirty="0" smtClean="0">
                <a:sym typeface="Wingdings"/>
              </a:rPr>
              <a:t>“Green Book”</a:t>
            </a:r>
          </a:p>
          <a:p>
            <a:pPr marL="285750" indent="-285750">
              <a:buFont typeface="Wingdings" charset="0"/>
              <a:buChar char="à"/>
            </a:pPr>
            <a:r>
              <a:rPr lang="en-US" dirty="0" smtClean="0"/>
              <a:t>“GBv2”</a:t>
            </a:r>
            <a:endParaRPr lang="en-US" dirty="0"/>
          </a:p>
        </p:txBody>
      </p:sp>
      <p:sp>
        <p:nvSpPr>
          <p:cNvPr id="10" name="TextBox 9"/>
          <p:cNvSpPr txBox="1"/>
          <p:nvPr/>
        </p:nvSpPr>
        <p:spPr>
          <a:xfrm>
            <a:off x="2097314" y="2826657"/>
            <a:ext cx="6039333" cy="1477328"/>
          </a:xfrm>
          <a:prstGeom prst="rect">
            <a:avLst/>
          </a:prstGeom>
          <a:noFill/>
        </p:spPr>
        <p:txBody>
          <a:bodyPr wrap="none" rtlCol="0">
            <a:spAutoFit/>
          </a:bodyPr>
          <a:lstStyle/>
          <a:p>
            <a:r>
              <a:rPr lang="en-US" b="1" dirty="0" smtClean="0"/>
              <a:t>RFID-Based Inventory Management Systems </a:t>
            </a:r>
            <a:r>
              <a:rPr lang="en-US" dirty="0" smtClean="0"/>
              <a:t>(Magenta Book): </a:t>
            </a:r>
          </a:p>
          <a:p>
            <a:r>
              <a:rPr lang="en-US" dirty="0" smtClean="0"/>
              <a:t>Specifies ISO-18000-6c (EPC Class-1, Gen-2) as the over-the-air</a:t>
            </a:r>
          </a:p>
          <a:p>
            <a:r>
              <a:rPr lang="en-US" dirty="0"/>
              <a:t>i</a:t>
            </a:r>
            <a:r>
              <a:rPr lang="en-US" dirty="0" smtClean="0"/>
              <a:t>nterface and protocol recommendation.</a:t>
            </a:r>
          </a:p>
          <a:p>
            <a:endParaRPr lang="en-US" dirty="0" smtClean="0"/>
          </a:p>
          <a:p>
            <a:r>
              <a:rPr lang="en-US" dirty="0" smtClean="0">
                <a:sym typeface="Wingdings"/>
              </a:rPr>
              <a:t> “RFID Magenta Book”</a:t>
            </a:r>
            <a:endParaRPr lang="en-US" dirty="0"/>
          </a:p>
        </p:txBody>
      </p:sp>
      <p:sp>
        <p:nvSpPr>
          <p:cNvPr id="11" name="TextBox 10"/>
          <p:cNvSpPr txBox="1"/>
          <p:nvPr/>
        </p:nvSpPr>
        <p:spPr>
          <a:xfrm>
            <a:off x="2097314" y="4746170"/>
            <a:ext cx="6660798" cy="1477328"/>
          </a:xfrm>
          <a:prstGeom prst="rect">
            <a:avLst/>
          </a:prstGeom>
          <a:noFill/>
        </p:spPr>
        <p:txBody>
          <a:bodyPr wrap="none" rtlCol="0">
            <a:spAutoFit/>
          </a:bodyPr>
          <a:lstStyle/>
          <a:p>
            <a:r>
              <a:rPr lang="en-US" b="1" dirty="0" smtClean="0"/>
              <a:t>Low Data-Rate Wireless Communications for Spacecraft Monitoring </a:t>
            </a:r>
          </a:p>
          <a:p>
            <a:r>
              <a:rPr lang="en-US" b="1" dirty="0" smtClean="0"/>
              <a:t>and Control </a:t>
            </a:r>
            <a:r>
              <a:rPr lang="en-US" dirty="0" smtClean="0"/>
              <a:t>as the over-the-air; Specifies PHY/MAC interface and </a:t>
            </a:r>
          </a:p>
          <a:p>
            <a:r>
              <a:rPr lang="en-US" dirty="0" smtClean="0"/>
              <a:t>protocol recommendations (</a:t>
            </a:r>
            <a:r>
              <a:rPr lang="en-US" dirty="0"/>
              <a:t>IEEE 802.15.4-</a:t>
            </a:r>
            <a:r>
              <a:rPr lang="en-US" dirty="0" smtClean="0"/>
              <a:t>2011, </a:t>
            </a:r>
            <a:r>
              <a:rPr lang="en-US" dirty="0"/>
              <a:t>ISA100.11a-</a:t>
            </a:r>
            <a:r>
              <a:rPr lang="en-US" dirty="0" smtClean="0"/>
              <a:t>2011).</a:t>
            </a:r>
          </a:p>
          <a:p>
            <a:endParaRPr lang="en-US" dirty="0" smtClean="0"/>
          </a:p>
          <a:p>
            <a:r>
              <a:rPr lang="en-US" dirty="0" smtClean="0">
                <a:sym typeface="Wingdings"/>
              </a:rPr>
              <a:t> “LDR Magenta Book”</a:t>
            </a:r>
            <a:endParaRPr lang="en-US" dirty="0"/>
          </a:p>
        </p:txBody>
      </p:sp>
    </p:spTree>
    <p:extLst>
      <p:ext uri="{BB962C8B-B14F-4D97-AF65-F5344CB8AC3E}">
        <p14:creationId xmlns:p14="http://schemas.microsoft.com/office/powerpoint/2010/main" val="28414022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9306" y="132049"/>
            <a:ext cx="5464507" cy="461665"/>
          </a:xfrm>
          <a:prstGeom prst="rect">
            <a:avLst/>
          </a:prstGeom>
          <a:noFill/>
          <a:ln>
            <a:noFill/>
          </a:ln>
        </p:spPr>
        <p:txBody>
          <a:bodyPr wrap="none" rtlCol="0">
            <a:spAutoFit/>
          </a:bodyPr>
          <a:lstStyle/>
          <a:p>
            <a:r>
              <a:rPr lang="en-US" sz="2400" b="1" dirty="0" smtClean="0"/>
              <a:t>CCSDS SOIS Wireless WG </a:t>
            </a:r>
            <a:r>
              <a:rPr lang="en-US" sz="2400" b="1" dirty="0">
                <a:solidFill>
                  <a:srgbClr val="FF0000"/>
                </a:solidFill>
              </a:rPr>
              <a:t>C</a:t>
            </a:r>
            <a:r>
              <a:rPr lang="en-US" sz="2400" b="1" dirty="0" smtClean="0">
                <a:solidFill>
                  <a:srgbClr val="FF0000"/>
                </a:solidFill>
              </a:rPr>
              <a:t>urrent </a:t>
            </a:r>
            <a:r>
              <a:rPr lang="en-US" sz="2400" b="1" dirty="0" smtClean="0"/>
              <a:t>Projects</a:t>
            </a:r>
            <a:endParaRPr lang="en-US" sz="2400" b="1" dirty="0"/>
          </a:p>
        </p:txBody>
      </p:sp>
      <p:sp>
        <p:nvSpPr>
          <p:cNvPr id="5" name="TextBox 4"/>
          <p:cNvSpPr txBox="1"/>
          <p:nvPr/>
        </p:nvSpPr>
        <p:spPr>
          <a:xfrm>
            <a:off x="601133" y="866794"/>
            <a:ext cx="8001000" cy="5909311"/>
          </a:xfrm>
          <a:prstGeom prst="rect">
            <a:avLst/>
          </a:prstGeom>
          <a:noFill/>
        </p:spPr>
        <p:txBody>
          <a:bodyPr wrap="square" rtlCol="0">
            <a:spAutoFit/>
          </a:bodyPr>
          <a:lstStyle/>
          <a:p>
            <a:pPr marL="342900" indent="-342900">
              <a:buFont typeface="+mj-lt"/>
              <a:buAutoNum type="arabicPeriod"/>
            </a:pPr>
            <a:r>
              <a:rPr lang="en-US" b="1" dirty="0" smtClean="0"/>
              <a:t>CCSDS 881.1-R-1: Spacecraft Onboard Interface Services—RFID Tag Encoding Specification</a:t>
            </a:r>
            <a:r>
              <a:rPr lang="en-US" dirty="0" smtClean="0"/>
              <a:t>. This document provides a Recommended Standard for the utilization of Radio Frequency Identification (RFID) protocol and communication standards in support of inventory management activities associated with space missions.</a:t>
            </a:r>
          </a:p>
          <a:p>
            <a:endParaRPr lang="en-US" dirty="0" smtClean="0"/>
          </a:p>
          <a:p>
            <a:endParaRPr lang="en-US" dirty="0" smtClean="0"/>
          </a:p>
          <a:p>
            <a:pPr marL="342900" indent="-342900">
              <a:buFont typeface="+mj-lt"/>
              <a:buAutoNum type="arabicPeriod"/>
            </a:pPr>
            <a:r>
              <a:rPr lang="en-US" b="1" dirty="0" smtClean="0"/>
              <a:t>Spacecraft Onboard Interface Services – High Data Rate Wireless Local Area Network Communications</a:t>
            </a:r>
            <a:r>
              <a:rPr lang="en-US" dirty="0" smtClean="0"/>
              <a:t> (HDR WLAN): </a:t>
            </a:r>
            <a:r>
              <a:rPr lang="en-US" dirty="0"/>
              <a:t>Develop, specify, and standardize Wireless LAN networked communications for space agency utilization via a “Wireless Local Area Network Blue Book”. This would be followed by an anticipated Magenta Book with application profiles for several canonical use-cases. Why this is important: Required to enable multi-agency interoperability for ISS proximity EVA/IVA/Robotics, for intra-spacecraft communications and sensing, and for Exploration-class internal &amp; external vehicle proximity, including surface, communications (e.g., robotics, habitat, and EVA). It is necessary to perform this work now rather than later to avoid future interoperability issues and resulting operational impacts. Expected benefits: Improved crew operations, enhanced safety, increased science return, decreased </a:t>
            </a:r>
            <a:r>
              <a:rPr lang="en-US" dirty="0" smtClean="0"/>
              <a:t>costs</a:t>
            </a:r>
          </a:p>
          <a:p>
            <a:pPr marL="342900" indent="-342900">
              <a:buFont typeface="+mj-lt"/>
              <a:buAutoNum type="arabicPeriod"/>
            </a:pPr>
            <a:endParaRPr lang="en-US" dirty="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9744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191" y="120453"/>
            <a:ext cx="5175966"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 </a:t>
            </a:r>
            <a:r>
              <a:rPr lang="en-US" sz="2400" b="1" dirty="0" smtClean="0"/>
              <a:t>Projects</a:t>
            </a:r>
            <a:endParaRPr lang="en-US" sz="2400" b="1" dirty="0"/>
          </a:p>
        </p:txBody>
      </p:sp>
      <p:sp>
        <p:nvSpPr>
          <p:cNvPr id="5" name="TextBox 4"/>
          <p:cNvSpPr txBox="1"/>
          <p:nvPr/>
        </p:nvSpPr>
        <p:spPr>
          <a:xfrm>
            <a:off x="601133" y="1002261"/>
            <a:ext cx="8001000" cy="5078314"/>
          </a:xfrm>
          <a:prstGeom prst="rect">
            <a:avLst/>
          </a:prstGeom>
          <a:noFill/>
        </p:spPr>
        <p:txBody>
          <a:bodyPr wrap="square" rtlCol="0">
            <a:spAutoFit/>
          </a:bodyPr>
          <a:lstStyle/>
          <a:p>
            <a:pPr marL="342900" indent="-342900">
              <a:buFont typeface="+mj-lt"/>
              <a:buAutoNum type="arabicPeriod"/>
            </a:pPr>
            <a:r>
              <a:rPr lang="en-US" b="1" dirty="0" smtClean="0"/>
              <a:t>881x0m1: </a:t>
            </a:r>
            <a:r>
              <a:rPr lang="en-US" b="1" dirty="0"/>
              <a:t>The </a:t>
            </a:r>
            <a:r>
              <a:rPr lang="en-US" b="1" dirty="0" smtClean="0"/>
              <a:t>RFID Magenta </a:t>
            </a:r>
            <a:r>
              <a:rPr lang="en-US" b="1" dirty="0"/>
              <a:t>Book </a:t>
            </a:r>
            <a:r>
              <a:rPr lang="en-US" b="1" dirty="0" smtClean="0"/>
              <a:t>RFID</a:t>
            </a:r>
            <a:r>
              <a:rPr lang="en-US" b="1" dirty="0"/>
              <a:t>-Based Inventory Management Systems </a:t>
            </a:r>
            <a:r>
              <a:rPr lang="en-US" b="1" dirty="0" smtClean="0"/>
              <a:t>(Revision 2)</a:t>
            </a:r>
            <a:r>
              <a:rPr lang="en-US" dirty="0" smtClean="0"/>
              <a:t> </a:t>
            </a:r>
            <a:r>
              <a:rPr lang="en-US" dirty="0"/>
              <a:t>will be updated to provide enhanced security mechanisms. The original (version 1) of the Magenta Book (</a:t>
            </a:r>
            <a:r>
              <a:rPr lang="en-US" dirty="0" smtClean="0"/>
              <a:t>880x0r1) </a:t>
            </a:r>
            <a:r>
              <a:rPr lang="en-US" dirty="0"/>
              <a:t>on RFID-Based Inventory Management Systems is based upon the combined ISO 18000-6c and EPCGlobal Class-1 Gen-2 standards dated 2008. An important update is to provide security mechanisms for authentication, authorization, data integrity and privacy that is facilitated by the EPCGlobal Class-2 Gen 2 Version 2 specification released in 2013</a:t>
            </a:r>
            <a:r>
              <a:rPr lang="en-US" dirty="0" smtClean="0"/>
              <a:t>.</a:t>
            </a:r>
          </a:p>
          <a:p>
            <a:pPr marL="342900" indent="-342900">
              <a:buFont typeface="+mj-lt"/>
              <a:buAutoNum type="arabicPeriod"/>
            </a:pPr>
            <a:endParaRPr lang="en-US" dirty="0" smtClean="0"/>
          </a:p>
          <a:p>
            <a:pPr marL="342900" indent="-342900">
              <a:buFont typeface="+mj-lt"/>
              <a:buAutoNum type="arabicPeriod"/>
            </a:pPr>
            <a:r>
              <a:rPr lang="en-US" b="1" dirty="0"/>
              <a:t>RFID Sensing Recommended </a:t>
            </a:r>
            <a:r>
              <a:rPr lang="en-US" b="1" dirty="0" smtClean="0"/>
              <a:t>Standard (proposed new Blue Book): </a:t>
            </a:r>
            <a:r>
              <a:rPr lang="en-US" dirty="0"/>
              <a:t>This recommended standard will specify requirements and best practices to enable interoperable RFID tag sensing. As RFID has transitioned to mainstream commercial terrestrial utilization the capability to add sensors (temperature, pressure, light, acoustic, etc.) to the RFID tag silicon for periodic sampling enables small form-factor IoT type of devices directly onboard the RFID tag. It is anticipated that this combined form-factor, in either passive or active RFID devices, will be of significant interest to commercial, military, and space market segments.</a:t>
            </a:r>
            <a:endParaRPr lang="en-US" dirty="0" smtClean="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3832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191" y="120453"/>
            <a:ext cx="5175966"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 </a:t>
            </a:r>
            <a:r>
              <a:rPr lang="en-US" sz="2400" b="1" dirty="0" smtClean="0"/>
              <a:t>Projects</a:t>
            </a:r>
            <a:endParaRPr lang="en-US" sz="2400" b="1" dirty="0"/>
          </a:p>
        </p:txBody>
      </p:sp>
      <p:sp>
        <p:nvSpPr>
          <p:cNvPr id="5" name="TextBox 4"/>
          <p:cNvSpPr txBox="1"/>
          <p:nvPr/>
        </p:nvSpPr>
        <p:spPr>
          <a:xfrm>
            <a:off x="601133" y="1002261"/>
            <a:ext cx="8001000" cy="3970318"/>
          </a:xfrm>
          <a:prstGeom prst="rect">
            <a:avLst/>
          </a:prstGeom>
          <a:noFill/>
        </p:spPr>
        <p:txBody>
          <a:bodyPr wrap="square" rtlCol="0">
            <a:spAutoFit/>
          </a:bodyPr>
          <a:lstStyle/>
          <a:p>
            <a:pPr marL="342900" indent="-342900">
              <a:buFont typeface="+mj-lt"/>
              <a:buAutoNum type="arabicPeriod" startAt="3"/>
            </a:pPr>
            <a:r>
              <a:rPr lang="en-US" b="1" dirty="0" smtClean="0"/>
              <a:t>881x1r1: RFID Tag-Encoding Specification (Blue Book) </a:t>
            </a:r>
            <a:r>
              <a:rPr lang="en-US" dirty="0" smtClean="0"/>
              <a:t>for </a:t>
            </a:r>
            <a:r>
              <a:rPr lang="en-US" dirty="0"/>
              <a:t>RFID-Based Inventory Management Systems will be updated </a:t>
            </a:r>
            <a:r>
              <a:rPr lang="en-US" dirty="0" smtClean="0"/>
              <a:t>(</a:t>
            </a:r>
            <a:r>
              <a:rPr lang="en-US" b="1" dirty="0" smtClean="0"/>
              <a:t>Revision 2) </a:t>
            </a:r>
            <a:r>
              <a:rPr lang="en-US" dirty="0" smtClean="0"/>
              <a:t>to provide a recommended standard based upon EPC- and ISO-compliant RFID tag naming specifications. Version 1 of the </a:t>
            </a:r>
            <a:r>
              <a:rPr lang="en-US" dirty="0"/>
              <a:t>RFID Tag-Encoding </a:t>
            </a:r>
            <a:r>
              <a:rPr lang="en-US" dirty="0" smtClean="0"/>
              <a:t>Specification provided a tag-encoding schema that was purposefully designed to enable a smooth transition to a fully compliant modern tag-naming schema as evidenced by the wide-scale world-wide adoption of the EPC/ISO RFID Tag-Encoding data standards.</a:t>
            </a:r>
          </a:p>
          <a:p>
            <a:pPr marL="342900" indent="-342900">
              <a:buFont typeface="+mj-lt"/>
              <a:buAutoNum type="arabicPeriod" startAt="3"/>
            </a:pPr>
            <a:endParaRPr lang="en-US" dirty="0" smtClean="0"/>
          </a:p>
          <a:p>
            <a:pPr marL="342900" indent="-342900">
              <a:buFont typeface="+mj-lt"/>
              <a:buAutoNum type="arabicPeriod" startAt="3"/>
            </a:pPr>
            <a:r>
              <a:rPr lang="en-US" b="1" dirty="0" smtClean="0"/>
              <a:t>880x0g2: WWG Green Book (880x0g3; GBv3) updates for HDR WLAN and dated LTE verbiage:</a:t>
            </a:r>
            <a:endParaRPr lang="en-US" dirty="0" smtClean="0"/>
          </a:p>
          <a:p>
            <a:pPr marL="342900" indent="-342900">
              <a:buFont typeface="+mj-lt"/>
              <a:buAutoNum type="arabicPeriod" startAt="3"/>
            </a:pPr>
            <a:endParaRPr lang="en-US" dirty="0"/>
          </a:p>
          <a:p>
            <a:pPr marL="342900" indent="-342900">
              <a:buFont typeface="+mj-lt"/>
              <a:buAutoNum type="arabicPeriod" startAt="3"/>
            </a:pPr>
            <a:r>
              <a:rPr lang="en-US" b="1" dirty="0" smtClean="0"/>
              <a:t>880x0g3: </a:t>
            </a:r>
            <a:r>
              <a:rPr lang="en-US" b="1" dirty="0"/>
              <a:t>WWG Green Book (</a:t>
            </a:r>
            <a:r>
              <a:rPr lang="en-US" b="1" dirty="0" smtClean="0"/>
              <a:t>880x0g4; GBv4) </a:t>
            </a:r>
            <a:r>
              <a:rPr lang="en-US" b="1" dirty="0"/>
              <a:t>updates for </a:t>
            </a:r>
            <a:r>
              <a:rPr lang="en-US" b="1" dirty="0" smtClean="0"/>
              <a:t>Wi-Fi technology evolution (propose when GBv3 updates completed):</a:t>
            </a:r>
            <a:endParaRPr lang="en-US" dirty="0"/>
          </a:p>
          <a:p>
            <a:endParaRPr lang="en-US" dirty="0" smtClean="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8179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11" y="874059"/>
            <a:ext cx="8451273" cy="5513294"/>
          </a:xfrm>
        </p:spPr>
        <p:txBody>
          <a:bodyPr>
            <a:normAutofit fontScale="85000" lnSpcReduction="20000"/>
          </a:bodyPr>
          <a:lstStyle/>
          <a:p>
            <a:r>
              <a:rPr lang="en-US" dirty="0" smtClean="0"/>
              <a:t>Designate a {OwnerID, ProgramID, ObjectID} tuple</a:t>
            </a:r>
            <a:endParaRPr lang="en-US" dirty="0" smtClean="0">
              <a:solidFill>
                <a:srgbClr val="FF0000"/>
              </a:solidFill>
            </a:endParaRPr>
          </a:p>
          <a:p>
            <a:endParaRPr lang="en-US" dirty="0" smtClean="0"/>
          </a:p>
          <a:p>
            <a:r>
              <a:rPr lang="en-US" dirty="0" smtClean="0"/>
              <a:t>Manage the OwnerID/ProgramID namespace to uniquely identify additional Owners (Space Agencies) and associated Programs</a:t>
            </a:r>
          </a:p>
          <a:p>
            <a:endParaRPr lang="en-US" dirty="0" smtClean="0"/>
          </a:p>
          <a:p>
            <a:r>
              <a:rPr lang="en-US" dirty="0" smtClean="0"/>
              <a:t>Manage the ObjectID namespace to improve automated inventory management practices and provide a transition path for future standardized tag-encoding</a:t>
            </a:r>
          </a:p>
          <a:p>
            <a:endParaRPr lang="en-US" dirty="0" smtClean="0"/>
          </a:p>
          <a:p>
            <a:r>
              <a:rPr lang="en-US" dirty="0" smtClean="0">
                <a:solidFill>
                  <a:srgbClr val="FF0000"/>
                </a:solidFill>
              </a:rPr>
              <a:t>Does not alter/affect current IMS naming conventions or operations</a:t>
            </a:r>
          </a:p>
          <a:p>
            <a:pPr lvl="1"/>
            <a:r>
              <a:rPr lang="en-US" dirty="0" smtClean="0"/>
              <a:t>Defines {OwnerID, ProgramID, ObjectID} namespace in an engineered manner to support future IMS operations</a:t>
            </a:r>
          </a:p>
        </p:txBody>
      </p:sp>
      <p:sp>
        <p:nvSpPr>
          <p:cNvPr id="6" name="Line 3"/>
          <p:cNvSpPr>
            <a:spLocks noChangeShapeType="1"/>
          </p:cNvSpPr>
          <p:nvPr/>
        </p:nvSpPr>
        <p:spPr bwMode="auto">
          <a:xfrm>
            <a:off x="1108364" y="672353"/>
            <a:ext cx="70658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39" tIns="41020" rIns="82039" bIns="41020"/>
          <a:lstStyle/>
          <a:p>
            <a:pPr>
              <a:defRPr/>
            </a:pPr>
            <a:endParaRPr lang="en-US">
              <a:cs typeface="+mn-cs"/>
            </a:endParaRPr>
          </a:p>
        </p:txBody>
      </p:sp>
      <p:sp>
        <p:nvSpPr>
          <p:cNvPr id="7" name="Rectangle 2"/>
          <p:cNvSpPr>
            <a:spLocks noChangeArrowheads="1"/>
          </p:cNvSpPr>
          <p:nvPr/>
        </p:nvSpPr>
        <p:spPr bwMode="auto">
          <a:xfrm>
            <a:off x="412209" y="134471"/>
            <a:ext cx="8182523" cy="52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39" tIns="41020" rIns="82039" bIns="41020">
            <a:spAutoFit/>
          </a:bodyPr>
          <a:lstStyle/>
          <a:p>
            <a:pPr algn="ctr" defTabSz="914394">
              <a:defRPr/>
            </a:pPr>
            <a:r>
              <a:rPr lang="en-US" sz="2900" b="1" dirty="0" smtClean="0">
                <a:solidFill>
                  <a:schemeClr val="tx2"/>
                </a:solidFill>
              </a:rPr>
              <a:t>ISS IMS tag-encoding augmentation proposal</a:t>
            </a:r>
            <a:endParaRPr lang="en-US" sz="2900" b="1" dirty="0">
              <a:solidFill>
                <a:schemeClr val="tx2"/>
              </a:solidFill>
            </a:endParaRPr>
          </a:p>
        </p:txBody>
      </p:sp>
    </p:spTree>
    <p:extLst>
      <p:ext uri="{BB962C8B-B14F-4D97-AF65-F5344CB8AC3E}">
        <p14:creationId xmlns:p14="http://schemas.microsoft.com/office/powerpoint/2010/main" val="10342752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0490" y="119493"/>
            <a:ext cx="5645746" cy="461665"/>
          </a:xfrm>
          <a:prstGeom prst="rect">
            <a:avLst/>
          </a:prstGeom>
          <a:noFill/>
          <a:ln>
            <a:noFill/>
          </a:ln>
        </p:spPr>
        <p:txBody>
          <a:bodyPr wrap="none" rtlCol="0">
            <a:spAutoFit/>
          </a:bodyPr>
          <a:lstStyle/>
          <a:p>
            <a:r>
              <a:rPr lang="en-US" sz="2400" b="1" dirty="0" smtClean="0"/>
              <a:t>CCSDS SOIS Wireless WG Monthly Webcon</a:t>
            </a:r>
            <a:endParaRPr lang="en-US" sz="2400" b="1" dirty="0"/>
          </a:p>
        </p:txBody>
      </p:sp>
      <p:sp>
        <p:nvSpPr>
          <p:cNvPr id="5" name="TextBox 4"/>
          <p:cNvSpPr txBox="1"/>
          <p:nvPr/>
        </p:nvSpPr>
        <p:spPr>
          <a:xfrm>
            <a:off x="601133" y="892194"/>
            <a:ext cx="7933268" cy="5355313"/>
          </a:xfrm>
          <a:prstGeom prst="rect">
            <a:avLst/>
          </a:prstGeom>
          <a:noFill/>
        </p:spPr>
        <p:txBody>
          <a:bodyPr wrap="square" rtlCol="0">
            <a:spAutoFit/>
          </a:bodyPr>
          <a:lstStyle/>
          <a:p>
            <a:pPr marL="342900" indent="-342900">
              <a:buFont typeface="+mj-lt"/>
              <a:buAutoNum type="arabicPeriod" startAt="2"/>
            </a:pPr>
            <a:r>
              <a:rPr lang="en-US" b="1" dirty="0" smtClean="0"/>
              <a:t>Green Book updates for HDR WLAN Use Cases inclusion (“GBv3 updates”)</a:t>
            </a:r>
          </a:p>
          <a:p>
            <a:endParaRPr lang="en-US" b="1" dirty="0" smtClean="0"/>
          </a:p>
          <a:p>
            <a:pPr marL="800100" lvl="1" indent="-342900">
              <a:buFont typeface="+mj-lt"/>
              <a:buAutoNum type="alphaUcPeriod"/>
            </a:pPr>
            <a:r>
              <a:rPr lang="en-US" dirty="0"/>
              <a:t>GBv3 project has requested CMC poll for resource </a:t>
            </a:r>
            <a:r>
              <a:rPr lang="en-US" dirty="0" smtClean="0"/>
              <a:t>approval</a:t>
            </a:r>
          </a:p>
          <a:p>
            <a:pPr marL="800100" lvl="1" indent="-342900">
              <a:buFont typeface="+mj-lt"/>
              <a:buAutoNum type="alphaUcPeriod"/>
            </a:pPr>
            <a:r>
              <a:rPr lang="en-US" dirty="0"/>
              <a:t>Final GBv3 draft () put on CWE for WWG internal </a:t>
            </a:r>
            <a:r>
              <a:rPr lang="en-US" dirty="0" smtClean="0"/>
              <a:t>review: Review inputs due 15-Mar-2016</a:t>
            </a:r>
          </a:p>
          <a:p>
            <a:pPr marL="800100" lvl="1" indent="-342900">
              <a:buFont typeface="+mj-lt"/>
              <a:buAutoNum type="alphaUcPeriod"/>
            </a:pPr>
            <a:endParaRPr lang="en-US" dirty="0"/>
          </a:p>
          <a:p>
            <a:pPr lvl="1"/>
            <a:endParaRPr lang="en-US" dirty="0" smtClean="0"/>
          </a:p>
          <a:p>
            <a:pPr marL="342900" indent="-342900">
              <a:buFont typeface="+mj-lt"/>
              <a:buAutoNum type="arabicPeriod" startAt="3"/>
            </a:pPr>
            <a:r>
              <a:rPr lang="en-US" b="1" dirty="0">
                <a:solidFill>
                  <a:srgbClr val="000000"/>
                </a:solidFill>
                <a:sym typeface="Wingdings"/>
              </a:rPr>
              <a:t>HDR WLAN discussion: </a:t>
            </a:r>
          </a:p>
          <a:p>
            <a:pPr marL="800100" lvl="1" indent="-342900">
              <a:buFont typeface="+mj-lt"/>
              <a:buAutoNum type="alphaUcPeriod"/>
            </a:pPr>
            <a:r>
              <a:rPr lang="en-US" dirty="0">
                <a:solidFill>
                  <a:srgbClr val="000000"/>
                </a:solidFill>
                <a:sym typeface="Wingdings"/>
              </a:rPr>
              <a:t>Magenta book vs. Blue book: Come to WWG consensus</a:t>
            </a:r>
          </a:p>
          <a:p>
            <a:pPr marL="1314450" lvl="2" indent="-400050">
              <a:buFont typeface="+mj-lt"/>
              <a:buAutoNum type="romanLcPeriod"/>
            </a:pPr>
            <a:r>
              <a:rPr lang="en-US" dirty="0">
                <a:solidFill>
                  <a:srgbClr val="000000"/>
                </a:solidFill>
                <a:sym typeface="Wingdings"/>
              </a:rPr>
              <a:t>Report on conversation with Keith </a:t>
            </a:r>
            <a:r>
              <a:rPr lang="en-US" dirty="0" smtClean="0">
                <a:solidFill>
                  <a:srgbClr val="000000"/>
                </a:solidFill>
                <a:sym typeface="Wingdings"/>
              </a:rPr>
              <a:t>Scott:  </a:t>
            </a:r>
            <a:r>
              <a:rPr lang="en-US" u="sng" dirty="0" smtClean="0">
                <a:sym typeface="Wingdings"/>
              </a:rPr>
              <a:t>Leverage </a:t>
            </a:r>
            <a:r>
              <a:rPr lang="en-US" u="sng" dirty="0">
                <a:sym typeface="Wingdings"/>
              </a:rPr>
              <a:t>commercial interoperability testing with agencies</a:t>
            </a:r>
          </a:p>
          <a:p>
            <a:pPr marL="1314450" lvl="2" indent="-400050">
              <a:buFont typeface="+mj-lt"/>
              <a:buAutoNum type="romanLcPeriod"/>
            </a:pPr>
            <a:r>
              <a:rPr lang="en-US" dirty="0">
                <a:solidFill>
                  <a:srgbClr val="000000"/>
                </a:solidFill>
                <a:sym typeface="Wingdings"/>
              </a:rPr>
              <a:t>11-Feb-2016: Telecon w/ Osvaldo Peinado (DLR) &amp; Rodney Grubbs (NASA</a:t>
            </a:r>
            <a:r>
              <a:rPr lang="en-US" dirty="0" smtClean="0">
                <a:solidFill>
                  <a:srgbClr val="000000"/>
                </a:solidFill>
                <a:sym typeface="Wingdings"/>
              </a:rPr>
              <a:t>): </a:t>
            </a:r>
            <a:r>
              <a:rPr lang="en-US" u="sng" dirty="0" smtClean="0">
                <a:solidFill>
                  <a:srgbClr val="000000"/>
                </a:solidFill>
                <a:sym typeface="Wingdings"/>
              </a:rPr>
              <a:t>Agreement to hold coordination meetings with SIS-MIA and SIS-VOICE regarding HDR WLAN inputs and concerns</a:t>
            </a:r>
            <a:endParaRPr lang="en-US" u="sng" dirty="0">
              <a:solidFill>
                <a:srgbClr val="000000"/>
              </a:solidFill>
              <a:sym typeface="Wingdings"/>
            </a:endParaRPr>
          </a:p>
          <a:p>
            <a:pPr marL="800100" lvl="1" indent="-342900">
              <a:buFont typeface="+mj-lt"/>
              <a:buAutoNum type="alphaUcPeriod"/>
            </a:pPr>
            <a:r>
              <a:rPr lang="en-US" dirty="0" smtClean="0">
                <a:solidFill>
                  <a:srgbClr val="FF0000"/>
                </a:solidFill>
                <a:sym typeface="Wingdings"/>
              </a:rPr>
              <a:t>Spring 2016 primary discussion topic:</a:t>
            </a:r>
          </a:p>
          <a:p>
            <a:pPr marL="1314450" lvl="2" indent="-400050">
              <a:buFont typeface="+mj-lt"/>
              <a:buAutoNum type="romanLcPeriod"/>
            </a:pPr>
            <a:r>
              <a:rPr lang="en-US" dirty="0" smtClean="0">
                <a:solidFill>
                  <a:srgbClr val="FF0000"/>
                </a:solidFill>
                <a:sym typeface="Wingdings"/>
              </a:rPr>
              <a:t>Draft </a:t>
            </a:r>
            <a:r>
              <a:rPr lang="en-US" dirty="0">
                <a:solidFill>
                  <a:srgbClr val="FF0000"/>
                </a:solidFill>
                <a:sym typeface="Wingdings"/>
              </a:rPr>
              <a:t>project schedule discussion</a:t>
            </a:r>
          </a:p>
          <a:p>
            <a:pPr marL="1314450" lvl="2" indent="-400050">
              <a:buFont typeface="+mj-lt"/>
              <a:buAutoNum type="romanLcPeriod"/>
            </a:pPr>
            <a:r>
              <a:rPr lang="en-US" dirty="0">
                <a:solidFill>
                  <a:srgbClr val="FF0000"/>
                </a:solidFill>
                <a:sym typeface="Wingdings"/>
              </a:rPr>
              <a:t>Book organization/contents discussion (draft outline)</a:t>
            </a:r>
          </a:p>
          <a:p>
            <a:pPr marL="342900" indent="-342900">
              <a:buFont typeface="+mj-lt"/>
              <a:buAutoNum type="alphaUcPeriod"/>
            </a:pPr>
            <a:endParaRPr lang="en-US" dirty="0"/>
          </a:p>
          <a:p>
            <a:pPr lvl="1"/>
            <a:endParaRPr lang="en-US" dirty="0" smtClean="0">
              <a:solidFill>
                <a:srgbClr val="000000"/>
              </a:solidFill>
              <a:sym typeface="Wingdings"/>
            </a:endParaRP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6813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0067" y="245531"/>
            <a:ext cx="6374677" cy="6333067"/>
          </a:xfrm>
          <a:prstGeom prst="rect">
            <a:avLst/>
          </a:prstGeom>
        </p:spPr>
      </p:pic>
    </p:spTree>
    <p:extLst>
      <p:ext uri="{BB962C8B-B14F-4D97-AF65-F5344CB8AC3E}">
        <p14:creationId xmlns:p14="http://schemas.microsoft.com/office/powerpoint/2010/main" val="41983751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16 at 2.58.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847269"/>
            <a:ext cx="7721600" cy="5410200"/>
          </a:xfrm>
          <a:prstGeom prst="rect">
            <a:avLst/>
          </a:prstGeom>
        </p:spPr>
      </p:pic>
      <p:sp>
        <p:nvSpPr>
          <p:cNvPr id="6" name="TextBox 5"/>
          <p:cNvSpPr txBox="1"/>
          <p:nvPr/>
        </p:nvSpPr>
        <p:spPr>
          <a:xfrm>
            <a:off x="2053761" y="120453"/>
            <a:ext cx="4984508" cy="461665"/>
          </a:xfrm>
          <a:prstGeom prst="rect">
            <a:avLst/>
          </a:prstGeom>
          <a:noFill/>
          <a:ln>
            <a:noFill/>
          </a:ln>
        </p:spPr>
        <p:txBody>
          <a:bodyPr wrap="none" rtlCol="0">
            <a:spAutoFit/>
          </a:bodyPr>
          <a:lstStyle/>
          <a:p>
            <a:r>
              <a:rPr lang="en-US" sz="2400" b="1" dirty="0" smtClean="0"/>
              <a:t>CCSDS SOIS Wireless WG Publications</a:t>
            </a:r>
            <a:endParaRPr lang="en-US" sz="2400" b="1" dirty="0"/>
          </a:p>
        </p:txBody>
      </p:sp>
      <p:cxnSp>
        <p:nvCxnSpPr>
          <p:cNvPr id="7" name="Straight Connector 6"/>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724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5136" y="25401"/>
            <a:ext cx="4854364" cy="461665"/>
          </a:xfrm>
          <a:prstGeom prst="rect">
            <a:avLst/>
          </a:prstGeom>
          <a:noFill/>
          <a:ln>
            <a:noFill/>
          </a:ln>
        </p:spPr>
        <p:txBody>
          <a:bodyPr wrap="none" rtlCol="0">
            <a:spAutoFit/>
          </a:bodyPr>
          <a:lstStyle/>
          <a:p>
            <a:r>
              <a:rPr lang="en-US" sz="2400" b="1" dirty="0" smtClean="0"/>
              <a:t>Code Table of Latin/Cyrillic Alphabet</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1413933" y="719665"/>
            <a:ext cx="5816599" cy="5816599"/>
          </a:xfrm>
          <a:prstGeom prst="rect">
            <a:avLst/>
          </a:prstGeom>
        </p:spPr>
      </p:pic>
    </p:spTree>
    <p:extLst>
      <p:ext uri="{BB962C8B-B14F-4D97-AF65-F5344CB8AC3E}">
        <p14:creationId xmlns:p14="http://schemas.microsoft.com/office/powerpoint/2010/main" val="34597610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40490" y="119493"/>
            <a:ext cx="5645746" cy="461665"/>
          </a:xfrm>
          <a:prstGeom prst="rect">
            <a:avLst/>
          </a:prstGeom>
          <a:noFill/>
          <a:ln>
            <a:noFill/>
          </a:ln>
        </p:spPr>
        <p:txBody>
          <a:bodyPr wrap="none" rtlCol="0">
            <a:spAutoFit/>
          </a:bodyPr>
          <a:lstStyle/>
          <a:p>
            <a:r>
              <a:rPr lang="en-US" sz="2400" b="1" dirty="0" smtClean="0"/>
              <a:t>CCSDS SOIS Wireless WG Monthly Webcon</a:t>
            </a:r>
            <a:endParaRPr lang="en-US" sz="2400" b="1" dirty="0"/>
          </a:p>
        </p:txBody>
      </p:sp>
      <p:sp>
        <p:nvSpPr>
          <p:cNvPr id="5" name="TextBox 4"/>
          <p:cNvSpPr txBox="1"/>
          <p:nvPr/>
        </p:nvSpPr>
        <p:spPr>
          <a:xfrm>
            <a:off x="601133" y="892194"/>
            <a:ext cx="7933268" cy="5078314"/>
          </a:xfrm>
          <a:prstGeom prst="rect">
            <a:avLst/>
          </a:prstGeom>
          <a:noFill/>
        </p:spPr>
        <p:txBody>
          <a:bodyPr wrap="square" rtlCol="0">
            <a:spAutoFit/>
          </a:bodyPr>
          <a:lstStyle/>
          <a:p>
            <a:pPr marL="342900" indent="-342900">
              <a:buFont typeface="+mj-lt"/>
              <a:buAutoNum type="arabicPeriod" startAt="4"/>
            </a:pPr>
            <a:r>
              <a:rPr lang="en-US" b="1" dirty="0" smtClean="0">
                <a:solidFill>
                  <a:srgbClr val="000000"/>
                </a:solidFill>
                <a:sym typeface="Wingdings"/>
              </a:rPr>
              <a:t>Additional topics:</a:t>
            </a:r>
          </a:p>
          <a:p>
            <a:pPr marL="800100" lvl="1" indent="-342900">
              <a:buFont typeface="+mj-lt"/>
              <a:buAutoNum type="alphaUcPeriod"/>
            </a:pPr>
            <a:r>
              <a:rPr lang="en-US" dirty="0">
                <a:solidFill>
                  <a:srgbClr val="FF0000"/>
                </a:solidFill>
                <a:sym typeface="Wingdings"/>
              </a:rPr>
              <a:t>Poll: WWG meeting attendance for the CCSDS 2016 Spring Meetings in </a:t>
            </a:r>
            <a:r>
              <a:rPr lang="en-US" dirty="0" smtClean="0">
                <a:solidFill>
                  <a:srgbClr val="FF0000"/>
                </a:solidFill>
                <a:sym typeface="Wingdings"/>
              </a:rPr>
              <a:t>Cleveland</a:t>
            </a:r>
            <a:endParaRPr lang="en-US" dirty="0" smtClean="0">
              <a:solidFill>
                <a:srgbClr val="FF0000"/>
              </a:solidFill>
              <a:sym typeface="Wingdings"/>
            </a:endParaRPr>
          </a:p>
          <a:p>
            <a:pPr marL="800100" lvl="1" indent="-342900">
              <a:buFont typeface="+mj-lt"/>
              <a:buAutoNum type="alphaUcPeriod"/>
            </a:pPr>
            <a:r>
              <a:rPr lang="en-US" dirty="0" smtClean="0">
                <a:solidFill>
                  <a:srgbClr val="000000"/>
                </a:solidFill>
                <a:sym typeface="Wingdings"/>
              </a:rPr>
              <a:t>Prioritize </a:t>
            </a:r>
            <a:r>
              <a:rPr lang="en-US" dirty="0" smtClean="0">
                <a:solidFill>
                  <a:srgbClr val="000000"/>
                </a:solidFill>
                <a:sym typeface="Wingdings"/>
              </a:rPr>
              <a:t>CCSDS </a:t>
            </a:r>
            <a:r>
              <a:rPr lang="en-US" dirty="0" smtClean="0">
                <a:solidFill>
                  <a:srgbClr val="000000"/>
                </a:solidFill>
                <a:sym typeface="Wingdings"/>
              </a:rPr>
              <a:t>2016 Spring WWG meeting </a:t>
            </a:r>
            <a:r>
              <a:rPr lang="en-US" dirty="0" smtClean="0">
                <a:solidFill>
                  <a:srgbClr val="000000"/>
                </a:solidFill>
                <a:sym typeface="Wingdings"/>
              </a:rPr>
              <a:t>topics</a:t>
            </a:r>
            <a:r>
              <a:rPr lang="en-US" dirty="0" smtClean="0">
                <a:solidFill>
                  <a:srgbClr val="000000"/>
                </a:solidFill>
                <a:sym typeface="Wingdings"/>
              </a:rPr>
              <a:t>:</a:t>
            </a:r>
          </a:p>
          <a:p>
            <a:pPr marL="1314450" lvl="2" indent="-400050">
              <a:buFont typeface="+mj-lt"/>
              <a:buAutoNum type="romanLcPeriod"/>
            </a:pPr>
            <a:r>
              <a:rPr lang="en-US" dirty="0" smtClean="0">
                <a:solidFill>
                  <a:srgbClr val="000000"/>
                </a:solidFill>
                <a:sym typeface="Wingdings"/>
              </a:rPr>
              <a:t>Object-ID </a:t>
            </a:r>
            <a:r>
              <a:rPr lang="en-US" dirty="0" smtClean="0">
                <a:solidFill>
                  <a:srgbClr val="000000"/>
                </a:solidFill>
                <a:sym typeface="Wingdings"/>
              </a:rPr>
              <a:t>schema discussion and consensus of draft namespace schema</a:t>
            </a:r>
          </a:p>
          <a:p>
            <a:pPr marL="1314450" lvl="2" indent="-400050">
              <a:buFont typeface="+mj-lt"/>
              <a:buAutoNum type="romanLcPeriod"/>
            </a:pPr>
            <a:r>
              <a:rPr lang="en-US" dirty="0" smtClean="0">
                <a:solidFill>
                  <a:srgbClr val="000000"/>
                </a:solidFill>
                <a:sym typeface="Wingdings"/>
              </a:rPr>
              <a:t>RFID Interoperability Testing</a:t>
            </a:r>
            <a:endParaRPr lang="en-US" dirty="0" smtClean="0">
              <a:solidFill>
                <a:srgbClr val="000000"/>
              </a:solidFill>
              <a:sym typeface="Wingdings"/>
            </a:endParaRPr>
          </a:p>
          <a:p>
            <a:pPr marL="1314450" lvl="2" indent="-400050">
              <a:buFont typeface="+mj-lt"/>
              <a:buAutoNum type="romanLcPeriod"/>
            </a:pPr>
            <a:r>
              <a:rPr lang="en-US" dirty="0" smtClean="0">
                <a:solidFill>
                  <a:srgbClr val="000000"/>
                </a:solidFill>
                <a:sym typeface="Wingdings"/>
              </a:rPr>
              <a:t>Brainstorm/discussion regarding HDR WLAN </a:t>
            </a:r>
            <a:r>
              <a:rPr lang="en-US" dirty="0" smtClean="0">
                <a:solidFill>
                  <a:srgbClr val="000000"/>
                </a:solidFill>
                <a:sym typeface="Wingdings"/>
              </a:rPr>
              <a:t>content and organization</a:t>
            </a:r>
            <a:endParaRPr lang="en-US" dirty="0" smtClean="0">
              <a:solidFill>
                <a:srgbClr val="000000"/>
              </a:solidFill>
              <a:sym typeface="Wingdings"/>
            </a:endParaRPr>
          </a:p>
          <a:p>
            <a:pPr marL="800100" lvl="1" indent="-342900">
              <a:buFont typeface="+mj-lt"/>
              <a:buAutoNum type="alphaUcPeriod"/>
            </a:pPr>
            <a:r>
              <a:rPr lang="en-US" dirty="0" smtClean="0">
                <a:sym typeface="Wingdings"/>
              </a:rPr>
              <a:t>SOIS A.D. and Deputy A.D. transition</a:t>
            </a:r>
          </a:p>
          <a:p>
            <a:pPr marL="800100" lvl="1" indent="-342900">
              <a:buFont typeface="+mj-lt"/>
              <a:buAutoNum type="alphaUcPeriod"/>
            </a:pPr>
            <a:r>
              <a:rPr lang="en-US" dirty="0" smtClean="0">
                <a:solidFill>
                  <a:srgbClr val="000000"/>
                </a:solidFill>
                <a:sym typeface="Wingdings"/>
              </a:rPr>
              <a:t>Open items for group discussion</a:t>
            </a:r>
          </a:p>
          <a:p>
            <a:pPr marL="800100" lvl="1" indent="-342900">
              <a:buFont typeface="+mj-lt"/>
              <a:buAutoNum type="alphaUcPeriod"/>
            </a:pPr>
            <a:endParaRPr lang="en-US" dirty="0" smtClean="0">
              <a:solidFill>
                <a:srgbClr val="000000"/>
              </a:solidFill>
              <a:sym typeface="Wingdings"/>
            </a:endParaRPr>
          </a:p>
          <a:p>
            <a:pPr lvl="1"/>
            <a:endParaRPr lang="en-US" dirty="0">
              <a:solidFill>
                <a:srgbClr val="000000"/>
              </a:solidFill>
              <a:sym typeface="Wingdings"/>
            </a:endParaRPr>
          </a:p>
          <a:p>
            <a:pPr marL="342900" indent="-342900">
              <a:buFont typeface="+mj-lt"/>
              <a:buAutoNum type="arabicPeriod" startAt="4"/>
            </a:pPr>
            <a:r>
              <a:rPr lang="en-US" b="1" dirty="0" smtClean="0">
                <a:solidFill>
                  <a:srgbClr val="000000"/>
                </a:solidFill>
                <a:sym typeface="Wingdings"/>
              </a:rPr>
              <a:t>Backlog Items</a:t>
            </a:r>
          </a:p>
          <a:p>
            <a:pPr marL="800100" lvl="1" indent="-342900">
              <a:buFont typeface="+mj-lt"/>
              <a:buAutoNum type="alphaUcPeriod"/>
            </a:pPr>
            <a:r>
              <a:rPr lang="en-US" dirty="0">
                <a:solidFill>
                  <a:srgbClr val="000000"/>
                </a:solidFill>
                <a:sym typeface="Wingdings"/>
              </a:rPr>
              <a:t>User Guide reference for integration of WWG with SOIS Subnetwork activity</a:t>
            </a:r>
          </a:p>
          <a:p>
            <a:pPr marL="800100" lvl="1" indent="-342900">
              <a:buFont typeface="+mj-lt"/>
              <a:buAutoNum type="alphaUcPeriod"/>
            </a:pPr>
            <a:endParaRPr lang="en-US" dirty="0" smtClean="0">
              <a:solidFill>
                <a:srgbClr val="000000"/>
              </a:solidFill>
              <a:sym typeface="Wingdings"/>
            </a:endParaRPr>
          </a:p>
          <a:p>
            <a:pPr marL="800100" lvl="1" indent="-342900">
              <a:buFont typeface="+mj-lt"/>
              <a:buAutoNum type="alphaUcPeriod"/>
            </a:pPr>
            <a:endParaRPr lang="en-US" dirty="0" smtClean="0">
              <a:solidFill>
                <a:srgbClr val="000000"/>
              </a:solidFill>
              <a:sym typeface="Wingdings"/>
            </a:endParaRP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9981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92768673"/>
              </p:ext>
            </p:extLst>
          </p:nvPr>
        </p:nvGraphicFramePr>
        <p:xfrm>
          <a:off x="999066" y="1284396"/>
          <a:ext cx="6984998" cy="4216400"/>
        </p:xfrm>
        <a:graphic>
          <a:graphicData uri="http://schemas.openxmlformats.org/drawingml/2006/table">
            <a:tbl>
              <a:tblPr firstRow="1" bandRow="1">
                <a:tableStyleId>{8EC20E35-A176-4012-BC5E-935CFFF8708E}</a:tableStyleId>
              </a:tblPr>
              <a:tblGrid>
                <a:gridCol w="4402667"/>
                <a:gridCol w="914400"/>
                <a:gridCol w="1667931"/>
              </a:tblGrid>
              <a:tr h="0">
                <a:tc>
                  <a:txBody>
                    <a:bodyPr/>
                    <a:lstStyle/>
                    <a:p>
                      <a:pPr algn="ctr"/>
                      <a:r>
                        <a:rPr lang="en-US" sz="1200" b="1" dirty="0" smtClean="0"/>
                        <a:t>Project</a:t>
                      </a:r>
                      <a:endParaRPr lang="en-US" sz="1200" b="1" dirty="0"/>
                    </a:p>
                  </a:txBody>
                  <a:tcPr/>
                </a:tc>
                <a:tc>
                  <a:txBody>
                    <a:bodyPr/>
                    <a:lstStyle/>
                    <a:p>
                      <a:pPr algn="ctr"/>
                      <a:r>
                        <a:rPr lang="en-US" sz="1200" b="1" dirty="0" smtClean="0"/>
                        <a:t>Priority</a:t>
                      </a:r>
                      <a:endParaRPr lang="en-US" sz="1200" b="1" dirty="0"/>
                    </a:p>
                  </a:txBody>
                  <a:tcPr/>
                </a:tc>
                <a:tc>
                  <a:txBody>
                    <a:bodyPr/>
                    <a:lstStyle/>
                    <a:p>
                      <a:pPr algn="ctr"/>
                      <a:r>
                        <a:rPr lang="en-US" sz="1200" b="1" dirty="0" smtClean="0"/>
                        <a:t>Agency</a:t>
                      </a:r>
                      <a:r>
                        <a:rPr lang="en-US" sz="1200" b="1" baseline="0" dirty="0" smtClean="0"/>
                        <a:t> Resources</a:t>
                      </a:r>
                      <a:endParaRPr lang="en-US" sz="1200" b="1" dirty="0"/>
                    </a:p>
                  </a:txBody>
                  <a:tcPr/>
                </a:tc>
              </a:tr>
              <a:tr h="370840">
                <a:tc>
                  <a:txBody>
                    <a:bodyPr/>
                    <a:lstStyle/>
                    <a:p>
                      <a:pPr algn="l"/>
                      <a:r>
                        <a:rPr lang="en-US" sz="1200" b="1" dirty="0" smtClean="0"/>
                        <a:t>CCSDS 881.1-R-1: Spacecraft Onboard Interface Services—RFID Tag Encoding Specification</a:t>
                      </a:r>
                      <a:endParaRPr lang="en-US" sz="1200" b="1" dirty="0"/>
                    </a:p>
                  </a:txBody>
                  <a:tcPr/>
                </a:tc>
                <a:tc>
                  <a:txBody>
                    <a:bodyPr/>
                    <a:lstStyle/>
                    <a:p>
                      <a:pPr algn="ctr"/>
                      <a:r>
                        <a:rPr lang="en-US" sz="1200" b="1" dirty="0" smtClean="0"/>
                        <a:t>High</a:t>
                      </a:r>
                      <a:endParaRPr lang="en-US" sz="1200" b="1" dirty="0"/>
                    </a:p>
                  </a:txBody>
                  <a:tcPr/>
                </a:tc>
                <a:tc>
                  <a:txBody>
                    <a:bodyPr/>
                    <a:lstStyle/>
                    <a:p>
                      <a:pPr algn="ctr"/>
                      <a:r>
                        <a:rPr lang="en-US" sz="1200" b="1" dirty="0" smtClean="0"/>
                        <a:t>FSA, NASA</a:t>
                      </a:r>
                      <a:endParaRPr lang="en-US" sz="1200" b="1" dirty="0"/>
                    </a:p>
                  </a:txBody>
                  <a:tcPr/>
                </a:tc>
              </a:tr>
              <a:tr h="370840">
                <a:tc>
                  <a:txBody>
                    <a:bodyPr/>
                    <a:lstStyle/>
                    <a:p>
                      <a:pPr algn="l"/>
                      <a:r>
                        <a:rPr lang="en-US" sz="1200" b="1" dirty="0" smtClean="0"/>
                        <a:t>Spacecraft Onboard Interface Services – High Data Rate Wireless Local Area Network Communications (HDR WLAN)</a:t>
                      </a:r>
                      <a:endParaRPr lang="en-US" sz="1200" b="1" dirty="0"/>
                    </a:p>
                  </a:txBody>
                  <a:tcPr/>
                </a:tc>
                <a:tc>
                  <a:txBody>
                    <a:bodyPr/>
                    <a:lstStyle/>
                    <a:p>
                      <a:pPr algn="ctr"/>
                      <a:r>
                        <a:rPr lang="en-US" sz="1200" b="1" dirty="0" smtClean="0"/>
                        <a:t>High</a:t>
                      </a:r>
                      <a:endParaRPr lang="en-US" sz="1200" b="1" dirty="0"/>
                    </a:p>
                  </a:txBody>
                  <a:tcPr/>
                </a:tc>
                <a:tc>
                  <a:txBody>
                    <a:bodyPr/>
                    <a:lstStyle/>
                    <a:p>
                      <a:pPr algn="ctr"/>
                      <a:r>
                        <a:rPr lang="en-US" sz="1200" b="1" dirty="0" smtClean="0"/>
                        <a:t>CSA,</a:t>
                      </a:r>
                      <a:r>
                        <a:rPr lang="en-US" sz="1200" b="1" baseline="0" dirty="0" smtClean="0"/>
                        <a:t> FSA, NASA, ESA</a:t>
                      </a:r>
                      <a:endParaRPr lang="en-US" sz="1200" b="1" dirty="0"/>
                    </a:p>
                  </a:txBody>
                  <a:tcPr/>
                </a:tc>
              </a:tr>
              <a:tr h="370840">
                <a:tc>
                  <a:txBody>
                    <a:bodyPr/>
                    <a:lstStyle/>
                    <a:p>
                      <a:pPr algn="l"/>
                      <a:endParaRPr lang="en-US" sz="1200" b="1" dirty="0"/>
                    </a:p>
                  </a:txBody>
                  <a:tcPr/>
                </a:tc>
                <a:tc>
                  <a:txBody>
                    <a:bodyPr/>
                    <a:lstStyle/>
                    <a:p>
                      <a:pPr algn="ctr"/>
                      <a:endParaRPr lang="en-US" sz="1200" b="1" dirty="0"/>
                    </a:p>
                  </a:txBody>
                  <a:tcPr/>
                </a:tc>
                <a:tc>
                  <a:txBody>
                    <a:bodyPr/>
                    <a:lstStyle/>
                    <a:p>
                      <a:pPr algn="ctr"/>
                      <a:endParaRPr lang="en-US" sz="1200" b="1" dirty="0"/>
                    </a:p>
                  </a:txBody>
                  <a:tcPr/>
                </a:tc>
              </a:tr>
              <a:tr h="370840">
                <a:tc>
                  <a:txBody>
                    <a:bodyPr/>
                    <a:lstStyle/>
                    <a:p>
                      <a:pPr algn="ctr"/>
                      <a:r>
                        <a:rPr lang="en-US" sz="1200" b="1" dirty="0" smtClean="0">
                          <a:solidFill>
                            <a:schemeClr val="bg1"/>
                          </a:solidFill>
                        </a:rPr>
                        <a:t>Draft Project</a:t>
                      </a:r>
                      <a:endParaRPr lang="en-US" sz="1200" b="1" dirty="0">
                        <a:solidFill>
                          <a:schemeClr val="bg1"/>
                        </a:solidFill>
                      </a:endParaRPr>
                    </a:p>
                  </a:txBody>
                  <a:tcPr>
                    <a:solidFill>
                      <a:schemeClr val="tx1"/>
                    </a:solidFill>
                  </a:tcPr>
                </a:tc>
                <a:tc>
                  <a:txBody>
                    <a:bodyPr/>
                    <a:lstStyle/>
                    <a:p>
                      <a:pPr algn="ctr"/>
                      <a:r>
                        <a:rPr lang="en-US" sz="1200" b="1" dirty="0" smtClean="0">
                          <a:solidFill>
                            <a:schemeClr val="bg1"/>
                          </a:solidFill>
                        </a:rPr>
                        <a:t>Fall</a:t>
                      </a:r>
                      <a:r>
                        <a:rPr lang="en-US" sz="1200" b="1" baseline="0" dirty="0" smtClean="0">
                          <a:solidFill>
                            <a:schemeClr val="bg1"/>
                          </a:solidFill>
                        </a:rPr>
                        <a:t> 2015 </a:t>
                      </a:r>
                      <a:r>
                        <a:rPr lang="en-US" sz="1200" b="1" dirty="0" smtClean="0">
                          <a:solidFill>
                            <a:schemeClr val="bg1"/>
                          </a:solidFill>
                        </a:rPr>
                        <a:t>Rank</a:t>
                      </a:r>
                      <a:endParaRPr lang="en-US" sz="1200" b="1" dirty="0">
                        <a:solidFill>
                          <a:schemeClr val="bg1"/>
                        </a:solidFill>
                      </a:endParaRPr>
                    </a:p>
                  </a:txBody>
                  <a:tcPr>
                    <a:solidFill>
                      <a:schemeClr val="tx1"/>
                    </a:solidFill>
                  </a:tcPr>
                </a:tc>
                <a:tc>
                  <a:txBody>
                    <a:bodyPr/>
                    <a:lstStyle/>
                    <a:p>
                      <a:pPr algn="ctr"/>
                      <a:r>
                        <a:rPr lang="en-US" sz="1200" b="1" dirty="0" smtClean="0">
                          <a:solidFill>
                            <a:schemeClr val="bg1"/>
                          </a:solidFill>
                        </a:rPr>
                        <a:t>When</a:t>
                      </a:r>
                      <a:r>
                        <a:rPr lang="en-US" sz="1200" b="1" baseline="0" dirty="0" smtClean="0">
                          <a:solidFill>
                            <a:schemeClr val="bg1"/>
                          </a:solidFill>
                        </a:rPr>
                        <a:t> to start??</a:t>
                      </a:r>
                      <a:endParaRPr lang="en-US" sz="1200" b="1" dirty="0">
                        <a:solidFill>
                          <a:schemeClr val="bg1"/>
                        </a:solidFill>
                      </a:endParaRPr>
                    </a:p>
                  </a:txBody>
                  <a:tcPr>
                    <a:solidFill>
                      <a:schemeClr val="tx1"/>
                    </a:solidFill>
                  </a:tcPr>
                </a:tc>
              </a:tr>
              <a:tr h="370840">
                <a:tc>
                  <a:txBody>
                    <a:bodyPr/>
                    <a:lstStyle/>
                    <a:p>
                      <a:pPr algn="l"/>
                      <a:r>
                        <a:rPr lang="en-US" sz="1200" b="1" dirty="0" smtClean="0"/>
                        <a:t>881x0m1: RFID Magenta Book RFID-Based Inventory Management Systems (Revision 2: Security updates)</a:t>
                      </a:r>
                      <a:endParaRPr lang="en-US" sz="1200" b="1" dirty="0"/>
                    </a:p>
                  </a:txBody>
                  <a:tcPr/>
                </a:tc>
                <a:tc>
                  <a:txBody>
                    <a:bodyPr/>
                    <a:lstStyle/>
                    <a:p>
                      <a:pPr algn="ctr"/>
                      <a:r>
                        <a:rPr lang="en-US" sz="1200" b="1" dirty="0" smtClean="0"/>
                        <a:t>#1b</a:t>
                      </a:r>
                      <a:endParaRPr lang="en-US" sz="1200" b="1" dirty="0"/>
                    </a:p>
                  </a:txBody>
                  <a:tcPr/>
                </a:tc>
                <a:tc>
                  <a:txBody>
                    <a:bodyPr/>
                    <a:lstStyle/>
                    <a:p>
                      <a:pPr algn="ctr"/>
                      <a:r>
                        <a:rPr lang="en-US" sz="1200" b="1" dirty="0" smtClean="0"/>
                        <a:t>2017; after GBv4 updates completed</a:t>
                      </a:r>
                      <a:endParaRPr lang="en-US" sz="1200" b="1" dirty="0"/>
                    </a:p>
                  </a:txBody>
                  <a:tcPr/>
                </a:tc>
              </a:tr>
              <a:tr h="370840">
                <a:tc>
                  <a:txBody>
                    <a:bodyPr/>
                    <a:lstStyle/>
                    <a:p>
                      <a:pPr algn="l"/>
                      <a:r>
                        <a:rPr lang="en-US" sz="1200" b="1" dirty="0" smtClean="0"/>
                        <a:t>RFID Sensing Recommended Standard (proposed new MB, BB?)</a:t>
                      </a:r>
                      <a:endParaRPr lang="en-US" sz="1200" b="1" dirty="0"/>
                    </a:p>
                  </a:txBody>
                  <a:tcPr/>
                </a:tc>
                <a:tc>
                  <a:txBody>
                    <a:bodyPr/>
                    <a:lstStyle/>
                    <a:p>
                      <a:pPr algn="ctr"/>
                      <a:r>
                        <a:rPr lang="en-US" sz="1200" b="1" dirty="0" smtClean="0"/>
                        <a:t>#2</a:t>
                      </a:r>
                      <a:endParaRPr lang="en-US" sz="1200" b="1" dirty="0"/>
                    </a:p>
                  </a:txBody>
                  <a:tcPr/>
                </a:tc>
                <a:tc>
                  <a:txBody>
                    <a:bodyPr/>
                    <a:lstStyle/>
                    <a:p>
                      <a:pPr algn="ctr"/>
                      <a:r>
                        <a:rPr lang="en-US" sz="1200" b="1" dirty="0" smtClean="0"/>
                        <a:t>2017?</a:t>
                      </a:r>
                      <a:endParaRPr lang="en-US" sz="1200" b="1" dirty="0"/>
                    </a:p>
                  </a:txBody>
                  <a:tcPr/>
                </a:tc>
              </a:tr>
              <a:tr h="370840">
                <a:tc>
                  <a:txBody>
                    <a:bodyPr/>
                    <a:lstStyle/>
                    <a:p>
                      <a:pPr algn="l"/>
                      <a:r>
                        <a:rPr lang="en-US" sz="1200" b="1" dirty="0" smtClean="0"/>
                        <a:t>881x1r1: RFID Tag-Encoding Specification (Blue Book: ISO/EPC compliancy</a:t>
                      </a:r>
                      <a:r>
                        <a:rPr lang="en-US" sz="1200" b="1" baseline="0" dirty="0" smtClean="0"/>
                        <a:t> updates</a:t>
                      </a:r>
                      <a:r>
                        <a:rPr lang="en-US" sz="1200" b="1" dirty="0" smtClean="0"/>
                        <a:t>) </a:t>
                      </a:r>
                      <a:endParaRPr lang="en-US" sz="1200" b="1" dirty="0"/>
                    </a:p>
                  </a:txBody>
                  <a:tcPr/>
                </a:tc>
                <a:tc>
                  <a:txBody>
                    <a:bodyPr/>
                    <a:lstStyle/>
                    <a:p>
                      <a:pPr algn="ctr"/>
                      <a:r>
                        <a:rPr lang="en-US" sz="1200" b="1" dirty="0" smtClean="0"/>
                        <a:t>#4</a:t>
                      </a:r>
                      <a:endParaRPr lang="en-US" sz="1200" b="1" dirty="0"/>
                    </a:p>
                  </a:txBody>
                  <a:tcPr/>
                </a:tc>
                <a:tc>
                  <a:txBody>
                    <a:bodyPr/>
                    <a:lstStyle/>
                    <a:p>
                      <a:pPr algn="ctr"/>
                      <a:r>
                        <a:rPr lang="en-US" sz="1200" b="1" dirty="0" smtClean="0"/>
                        <a:t>??</a:t>
                      </a:r>
                      <a:endParaRPr lang="en-US" sz="1200" b="1" dirty="0"/>
                    </a:p>
                  </a:txBody>
                  <a:tcPr/>
                </a:tc>
              </a:tr>
              <a:tr h="370840">
                <a:tc>
                  <a:txBody>
                    <a:bodyPr/>
                    <a:lstStyle/>
                    <a:p>
                      <a:pPr algn="l"/>
                      <a:r>
                        <a:rPr lang="en-US" sz="1200" b="1" dirty="0" smtClean="0"/>
                        <a:t>880x0g2: WWG Green Book (880x0g3; GBv3) (</a:t>
                      </a:r>
                      <a:r>
                        <a:rPr lang="en-US" sz="1200" b="1" dirty="0" smtClean="0">
                          <a:solidFill>
                            <a:srgbClr val="000000"/>
                          </a:solidFill>
                        </a:rPr>
                        <a:t>Use Case </a:t>
                      </a:r>
                      <a:r>
                        <a:rPr lang="en-US" sz="1200" b="1" dirty="0" smtClean="0"/>
                        <a:t>updates for HDR WLAN and dated LTE verbiage)</a:t>
                      </a:r>
                      <a:endParaRPr lang="en-US" sz="1200" b="1" dirty="0"/>
                    </a:p>
                  </a:txBody>
                  <a:tcPr/>
                </a:tc>
                <a:tc>
                  <a:txBody>
                    <a:bodyPr/>
                    <a:lstStyle/>
                    <a:p>
                      <a:pPr algn="ctr"/>
                      <a:r>
                        <a:rPr lang="en-US" sz="1200" b="1" dirty="0" smtClean="0"/>
                        <a:t>#1a</a:t>
                      </a:r>
                      <a:endParaRPr lang="en-US" sz="1200" b="1" dirty="0"/>
                    </a:p>
                  </a:txBody>
                  <a:tcPr/>
                </a:tc>
                <a:tc>
                  <a:txBody>
                    <a:bodyPr/>
                    <a:lstStyle/>
                    <a:p>
                      <a:pPr algn="ctr"/>
                      <a:r>
                        <a:rPr lang="en-US" sz="1200" b="1" dirty="0" smtClean="0"/>
                        <a:t>Now:</a:t>
                      </a:r>
                      <a:r>
                        <a:rPr lang="en-US" sz="1200" b="1" baseline="0" dirty="0" smtClean="0"/>
                        <a:t> 2016 project; CMC Poll Requested</a:t>
                      </a:r>
                      <a:endParaRPr lang="en-US" sz="1200" b="1" dirty="0"/>
                    </a:p>
                  </a:txBody>
                  <a:tcPr/>
                </a:tc>
              </a:tr>
              <a:tr h="370840">
                <a:tc>
                  <a:txBody>
                    <a:bodyPr/>
                    <a:lstStyle/>
                    <a:p>
                      <a:pPr algn="l"/>
                      <a:r>
                        <a:rPr lang="en-US" sz="1200" b="1" dirty="0" smtClean="0"/>
                        <a:t>880x0g3: WWG Green Book (880x0g4; GBv4) (updates for Wi-Fi technology evolution proposes)</a:t>
                      </a:r>
                      <a:endParaRPr lang="en-US" sz="1200" b="1" dirty="0"/>
                    </a:p>
                  </a:txBody>
                  <a:tcPr/>
                </a:tc>
                <a:tc>
                  <a:txBody>
                    <a:bodyPr/>
                    <a:lstStyle/>
                    <a:p>
                      <a:pPr algn="ctr"/>
                      <a:r>
                        <a:rPr lang="en-US" sz="1200" b="1" dirty="0" smtClean="0"/>
                        <a:t>#3</a:t>
                      </a:r>
                      <a:endParaRPr lang="en-US" sz="1200" b="1" dirty="0"/>
                    </a:p>
                  </a:txBody>
                  <a:tcPr/>
                </a:tc>
                <a:tc>
                  <a:txBody>
                    <a:bodyPr/>
                    <a:lstStyle/>
                    <a:p>
                      <a:pPr algn="ctr"/>
                      <a:r>
                        <a:rPr lang="en-US" sz="1200" b="1" dirty="0" smtClean="0"/>
                        <a:t>2017?</a:t>
                      </a:r>
                      <a:endParaRPr lang="en-US" sz="1200" b="1" dirty="0"/>
                    </a:p>
                  </a:txBody>
                  <a:tcPr/>
                </a:tc>
              </a:tr>
            </a:tbl>
          </a:graphicData>
        </a:graphic>
      </p:graphicFrame>
      <p:sp>
        <p:nvSpPr>
          <p:cNvPr id="6" name="TextBox 5"/>
          <p:cNvSpPr txBox="1"/>
          <p:nvPr/>
        </p:nvSpPr>
        <p:spPr>
          <a:xfrm>
            <a:off x="846613" y="120453"/>
            <a:ext cx="7481886" cy="461665"/>
          </a:xfrm>
          <a:prstGeom prst="rect">
            <a:avLst/>
          </a:prstGeom>
          <a:noFill/>
          <a:ln>
            <a:noFill/>
          </a:ln>
        </p:spPr>
        <p:txBody>
          <a:bodyPr wrap="none" rtlCol="0">
            <a:spAutoFit/>
          </a:bodyPr>
          <a:lstStyle/>
          <a:p>
            <a:r>
              <a:rPr lang="en-US" sz="2400" b="1" dirty="0" smtClean="0"/>
              <a:t>CCSDS SOIS Wireless WG Projects Prioritization: </a:t>
            </a:r>
            <a:r>
              <a:rPr lang="en-US" sz="2400" b="1" dirty="0" smtClean="0">
                <a:solidFill>
                  <a:srgbClr val="FF0000"/>
                </a:solidFill>
              </a:rPr>
              <a:t>Fall 2015</a:t>
            </a:r>
            <a:endParaRPr lang="en-US" sz="2400" b="1" dirty="0">
              <a:solidFill>
                <a:srgbClr val="FF0000"/>
              </a:solidFill>
            </a:endParaRPr>
          </a:p>
        </p:txBody>
      </p:sp>
      <p:cxnSp>
        <p:nvCxnSpPr>
          <p:cNvPr id="7" name="Straight Connector 6"/>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69974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a:xfrm>
            <a:off x="464154" y="1264087"/>
            <a:ext cx="8252342" cy="1043374"/>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167" name="Straight Connector 166"/>
          <p:cNvCxnSpPr/>
          <p:nvPr/>
        </p:nvCxnSpPr>
        <p:spPr>
          <a:xfrm flipH="1">
            <a:off x="1517588" y="1219324"/>
            <a:ext cx="1" cy="4044215"/>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461133" y="2487227"/>
            <a:ext cx="8252342" cy="1238106"/>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445710" y="3869267"/>
            <a:ext cx="8252217" cy="142700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441611" y="5296277"/>
            <a:ext cx="8271864"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8165131" y="933590"/>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Apr</a:t>
            </a:r>
          </a:p>
          <a:p>
            <a:pPr algn="ctr" fontAlgn="auto">
              <a:spcBef>
                <a:spcPts val="0"/>
              </a:spcBef>
              <a:spcAft>
                <a:spcPts val="0"/>
              </a:spcAft>
              <a:defRPr/>
            </a:pPr>
            <a:r>
              <a:rPr lang="en-US" sz="1200" b="1" dirty="0" smtClean="0"/>
              <a:t>2017</a:t>
            </a:r>
            <a:endParaRPr kumimoji="0" lang="en-US" sz="1200" b="1" dirty="0"/>
          </a:p>
        </p:txBody>
      </p:sp>
      <p:sp>
        <p:nvSpPr>
          <p:cNvPr id="55" name="Rectangle 54"/>
          <p:cNvSpPr/>
          <p:nvPr/>
        </p:nvSpPr>
        <p:spPr>
          <a:xfrm>
            <a:off x="449809" y="934887"/>
            <a:ext cx="54123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Jan</a:t>
            </a:r>
          </a:p>
          <a:p>
            <a:pPr algn="ctr" fontAlgn="auto">
              <a:spcBef>
                <a:spcPts val="0"/>
              </a:spcBef>
              <a:spcAft>
                <a:spcPts val="0"/>
              </a:spcAft>
              <a:defRPr/>
            </a:pPr>
            <a:r>
              <a:rPr lang="en-US" sz="1200" b="1" dirty="0" smtClean="0"/>
              <a:t>2016</a:t>
            </a:r>
            <a:endParaRPr kumimoji="0" lang="en-US" sz="1200" b="1" dirty="0"/>
          </a:p>
        </p:txBody>
      </p:sp>
      <p:sp>
        <p:nvSpPr>
          <p:cNvPr id="56" name="Rectangle 55"/>
          <p:cNvSpPr/>
          <p:nvPr/>
        </p:nvSpPr>
        <p:spPr>
          <a:xfrm>
            <a:off x="996097" y="934887"/>
            <a:ext cx="51258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a:t>
            </a:r>
          </a:p>
          <a:p>
            <a:pPr algn="ctr" fontAlgn="auto">
              <a:spcBef>
                <a:spcPts val="0"/>
              </a:spcBef>
              <a:spcAft>
                <a:spcPts val="0"/>
              </a:spcAft>
              <a:defRPr/>
            </a:pPr>
            <a:r>
              <a:rPr lang="en-US" sz="1200" b="1" dirty="0" smtClean="0"/>
              <a:t>2016</a:t>
            </a:r>
            <a:endParaRPr kumimoji="0" lang="en-US" sz="1200" b="1" dirty="0"/>
          </a:p>
        </p:txBody>
      </p:sp>
      <p:sp>
        <p:nvSpPr>
          <p:cNvPr id="57" name="Rectangle 56"/>
          <p:cNvSpPr/>
          <p:nvPr/>
        </p:nvSpPr>
        <p:spPr>
          <a:xfrm>
            <a:off x="1501591" y="934887"/>
            <a:ext cx="50274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a:t>
            </a:r>
          </a:p>
          <a:p>
            <a:pPr algn="ctr" fontAlgn="auto">
              <a:spcBef>
                <a:spcPts val="0"/>
              </a:spcBef>
              <a:spcAft>
                <a:spcPts val="0"/>
              </a:spcAft>
              <a:defRPr/>
            </a:pPr>
            <a:r>
              <a:rPr lang="en-US" sz="1200" b="1" dirty="0" smtClean="0"/>
              <a:t>2016</a:t>
            </a:r>
            <a:endParaRPr kumimoji="0" lang="en-US" sz="1200" b="1" dirty="0"/>
          </a:p>
        </p:txBody>
      </p:sp>
      <p:sp>
        <p:nvSpPr>
          <p:cNvPr id="58" name="Rectangle 57"/>
          <p:cNvSpPr/>
          <p:nvPr/>
        </p:nvSpPr>
        <p:spPr>
          <a:xfrm>
            <a:off x="2005870" y="934887"/>
            <a:ext cx="53154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Apr</a:t>
            </a:r>
          </a:p>
          <a:p>
            <a:pPr algn="ctr" fontAlgn="auto">
              <a:spcBef>
                <a:spcPts val="0"/>
              </a:spcBef>
              <a:spcAft>
                <a:spcPts val="0"/>
              </a:spcAft>
              <a:defRPr/>
            </a:pPr>
            <a:r>
              <a:rPr lang="en-US" sz="1200" b="1" dirty="0" smtClean="0"/>
              <a:t>2016</a:t>
            </a:r>
            <a:endParaRPr kumimoji="0" lang="en-US" sz="1200" b="1" dirty="0"/>
          </a:p>
        </p:txBody>
      </p:sp>
      <p:sp>
        <p:nvSpPr>
          <p:cNvPr id="59" name="Rectangle 58"/>
          <p:cNvSpPr/>
          <p:nvPr/>
        </p:nvSpPr>
        <p:spPr>
          <a:xfrm>
            <a:off x="2478802" y="934887"/>
            <a:ext cx="51649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May</a:t>
            </a:r>
          </a:p>
          <a:p>
            <a:pPr algn="ctr" fontAlgn="auto">
              <a:spcBef>
                <a:spcPts val="0"/>
              </a:spcBef>
              <a:spcAft>
                <a:spcPts val="0"/>
              </a:spcAft>
              <a:defRPr/>
            </a:pPr>
            <a:r>
              <a:rPr lang="en-US" sz="1200" b="1" dirty="0" smtClean="0"/>
              <a:t>2016</a:t>
            </a:r>
            <a:endParaRPr kumimoji="0" lang="en-US" sz="1200" b="1" dirty="0"/>
          </a:p>
        </p:txBody>
      </p:sp>
      <p:sp>
        <p:nvSpPr>
          <p:cNvPr id="60" name="Rectangle 59"/>
          <p:cNvSpPr/>
          <p:nvPr/>
        </p:nvSpPr>
        <p:spPr>
          <a:xfrm>
            <a:off x="3000935" y="934887"/>
            <a:ext cx="51012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a:t>
            </a:r>
          </a:p>
          <a:p>
            <a:pPr algn="ctr" fontAlgn="auto">
              <a:spcBef>
                <a:spcPts val="0"/>
              </a:spcBef>
              <a:spcAft>
                <a:spcPts val="0"/>
              </a:spcAft>
              <a:defRPr/>
            </a:pPr>
            <a:r>
              <a:rPr lang="en-US" sz="1200" b="1" dirty="0" smtClean="0"/>
              <a:t>2016</a:t>
            </a:r>
            <a:endParaRPr kumimoji="0" lang="en-US" sz="1200" b="1" dirty="0"/>
          </a:p>
        </p:txBody>
      </p:sp>
      <p:sp>
        <p:nvSpPr>
          <p:cNvPr id="61" name="Rectangle 60"/>
          <p:cNvSpPr/>
          <p:nvPr/>
        </p:nvSpPr>
        <p:spPr>
          <a:xfrm>
            <a:off x="3511055" y="934887"/>
            <a:ext cx="5015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a:t>
            </a:r>
          </a:p>
          <a:p>
            <a:pPr algn="ctr" fontAlgn="auto">
              <a:spcBef>
                <a:spcPts val="0"/>
              </a:spcBef>
              <a:spcAft>
                <a:spcPts val="0"/>
              </a:spcAft>
              <a:defRPr/>
            </a:pPr>
            <a:r>
              <a:rPr lang="en-US" sz="1200" b="1" dirty="0" smtClean="0"/>
              <a:t>2016</a:t>
            </a:r>
            <a:endParaRPr kumimoji="0" lang="en-US" sz="1200" b="1" dirty="0"/>
          </a:p>
        </p:txBody>
      </p:sp>
      <p:sp>
        <p:nvSpPr>
          <p:cNvPr id="62" name="Rectangle 61"/>
          <p:cNvSpPr/>
          <p:nvPr/>
        </p:nvSpPr>
        <p:spPr>
          <a:xfrm>
            <a:off x="4012647" y="934887"/>
            <a:ext cx="50027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a:t>
            </a:r>
          </a:p>
          <a:p>
            <a:pPr algn="ctr" fontAlgn="auto">
              <a:spcBef>
                <a:spcPts val="0"/>
              </a:spcBef>
              <a:spcAft>
                <a:spcPts val="0"/>
              </a:spcAft>
              <a:defRPr/>
            </a:pPr>
            <a:r>
              <a:rPr lang="en-US" sz="1200" b="1" dirty="0" smtClean="0"/>
              <a:t>2016</a:t>
            </a:r>
            <a:endParaRPr kumimoji="0" lang="en-US" sz="1200" b="1" dirty="0"/>
          </a:p>
        </p:txBody>
      </p:sp>
      <p:sp>
        <p:nvSpPr>
          <p:cNvPr id="63" name="Rectangle 62"/>
          <p:cNvSpPr/>
          <p:nvPr/>
        </p:nvSpPr>
        <p:spPr>
          <a:xfrm>
            <a:off x="4512923" y="934887"/>
            <a:ext cx="50660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Sep</a:t>
            </a:r>
          </a:p>
          <a:p>
            <a:pPr algn="ctr" fontAlgn="auto">
              <a:spcBef>
                <a:spcPts val="0"/>
              </a:spcBef>
              <a:spcAft>
                <a:spcPts val="0"/>
              </a:spcAft>
              <a:defRPr/>
            </a:pPr>
            <a:r>
              <a:rPr lang="en-US" sz="1200" b="1" dirty="0" smtClean="0"/>
              <a:t>2016</a:t>
            </a:r>
            <a:endParaRPr kumimoji="0" lang="en-US" sz="1200" b="1" dirty="0"/>
          </a:p>
        </p:txBody>
      </p:sp>
      <p:cxnSp>
        <p:nvCxnSpPr>
          <p:cNvPr id="72" name="Straight Connector 71"/>
          <p:cNvCxnSpPr/>
          <p:nvPr/>
        </p:nvCxnSpPr>
        <p:spPr>
          <a:xfrm>
            <a:off x="4517984" y="1289488"/>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022079" y="1295962"/>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533640" y="1287495"/>
            <a:ext cx="0" cy="40315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105872" y="1321524"/>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623834" y="1292477"/>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8164119" y="1279028"/>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034073" y="1221545"/>
            <a:ext cx="4710" cy="40831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50" name="TextBox 29"/>
          <p:cNvSpPr txBox="1">
            <a:spLocks noChangeArrowheads="1"/>
          </p:cNvSpPr>
          <p:nvPr/>
        </p:nvSpPr>
        <p:spPr bwMode="auto">
          <a:xfrm>
            <a:off x="4457069" y="2859819"/>
            <a:ext cx="1579373" cy="553998"/>
          </a:xfrm>
          <a:prstGeom prst="rect">
            <a:avLst/>
          </a:prstGeom>
          <a:noFill/>
          <a:ln w="9525">
            <a:noFill/>
            <a:miter lim="800000"/>
            <a:headEnd/>
            <a:tailEnd/>
          </a:ln>
        </p:spPr>
        <p:txBody>
          <a:bodyPr wrap="square">
            <a:spAutoFit/>
          </a:bodyPr>
          <a:lstStyle/>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a:p>
            <a:pPr algn="ctr"/>
            <a:r>
              <a:rPr lang="en-US" altLang="ja-JP" sz="1000" b="1" dirty="0" smtClean="0">
                <a:latin typeface="Calibri" pitchFamily="34" charset="0"/>
              </a:rPr>
              <a:t>CMC Approval</a:t>
            </a:r>
          </a:p>
          <a:p>
            <a:pPr algn="ctr"/>
            <a:r>
              <a:rPr lang="en-US" altLang="ja-JP" sz="1000" b="1" dirty="0" smtClean="0">
                <a:solidFill>
                  <a:schemeClr val="hlink"/>
                </a:solidFill>
                <a:latin typeface="Calibri" pitchFamily="34" charset="0"/>
              </a:rPr>
              <a:t>* Need CESG Update</a:t>
            </a:r>
            <a:endParaRPr lang="en-US" altLang="ja-JP" sz="1000" b="1" dirty="0">
              <a:solidFill>
                <a:schemeClr val="hlink"/>
              </a:solidFill>
              <a:latin typeface="Calibri" pitchFamily="34" charset="0"/>
            </a:endParaRPr>
          </a:p>
        </p:txBody>
      </p:sp>
      <p:sp>
        <p:nvSpPr>
          <p:cNvPr id="52" name="Diamond 51"/>
          <p:cNvSpPr>
            <a:spLocks noChangeArrowheads="1"/>
          </p:cNvSpPr>
          <p:nvPr/>
        </p:nvSpPr>
        <p:spPr bwMode="auto">
          <a:xfrm>
            <a:off x="2133946" y="4504230"/>
            <a:ext cx="159248"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65" name="TextBox 29"/>
          <p:cNvSpPr txBox="1">
            <a:spLocks noChangeArrowheads="1"/>
          </p:cNvSpPr>
          <p:nvPr/>
        </p:nvSpPr>
        <p:spPr bwMode="auto">
          <a:xfrm>
            <a:off x="4915349" y="4756002"/>
            <a:ext cx="1557839"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#1</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sp>
        <p:nvSpPr>
          <p:cNvPr id="69" name="Rectangle 68"/>
          <p:cNvSpPr/>
          <p:nvPr/>
        </p:nvSpPr>
        <p:spPr>
          <a:xfrm>
            <a:off x="7111142" y="933590"/>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a:t>
            </a:r>
          </a:p>
          <a:p>
            <a:pPr algn="ctr" fontAlgn="auto">
              <a:spcBef>
                <a:spcPts val="0"/>
              </a:spcBef>
              <a:spcAft>
                <a:spcPts val="0"/>
              </a:spcAft>
              <a:defRPr/>
            </a:pPr>
            <a:r>
              <a:rPr lang="en-US" sz="1200" b="1" dirty="0" smtClean="0"/>
              <a:t>2017</a:t>
            </a:r>
            <a:endParaRPr kumimoji="0" lang="en-US" sz="1200" b="1" dirty="0"/>
          </a:p>
        </p:txBody>
      </p:sp>
      <p:sp>
        <p:nvSpPr>
          <p:cNvPr id="70" name="Rectangle 69"/>
          <p:cNvSpPr/>
          <p:nvPr/>
        </p:nvSpPr>
        <p:spPr>
          <a:xfrm>
            <a:off x="7623834" y="933590"/>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a:t>
            </a:r>
          </a:p>
          <a:p>
            <a:pPr algn="ctr" fontAlgn="auto">
              <a:spcBef>
                <a:spcPts val="0"/>
              </a:spcBef>
              <a:spcAft>
                <a:spcPts val="0"/>
              </a:spcAft>
              <a:defRPr/>
            </a:pPr>
            <a:r>
              <a:rPr lang="en-US" sz="1200" b="1" dirty="0" smtClean="0"/>
              <a:t>2017</a:t>
            </a:r>
            <a:endParaRPr kumimoji="0" lang="en-US" sz="1200" b="1" dirty="0"/>
          </a:p>
        </p:txBody>
      </p:sp>
      <p:cxnSp>
        <p:nvCxnSpPr>
          <p:cNvPr id="91" name="Straight Connector 90"/>
          <p:cNvCxnSpPr/>
          <p:nvPr/>
        </p:nvCxnSpPr>
        <p:spPr>
          <a:xfrm>
            <a:off x="3502588" y="1304429"/>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508679" y="1510106"/>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a:p>
            <a:pPr algn="ctr"/>
            <a:r>
              <a:rPr lang="en-US" altLang="ja-JP" sz="1000" b="1" dirty="0" smtClean="0">
                <a:latin typeface="Calibri" pitchFamily="34" charset="0"/>
              </a:rPr>
              <a:t>Cleveland, OH USA</a:t>
            </a:r>
          </a:p>
          <a:p>
            <a:pPr algn="ctr"/>
            <a:r>
              <a:rPr lang="en-US" altLang="ja-JP" sz="1000" b="1" dirty="0" smtClean="0">
                <a:solidFill>
                  <a:schemeClr val="hlink"/>
                </a:solidFill>
                <a:latin typeface="Calibri" pitchFamily="34" charset="0"/>
              </a:rPr>
              <a:t>04-08 Apr-2016</a:t>
            </a:r>
            <a:endParaRPr lang="en-US" altLang="ja-JP" sz="1000" b="1" dirty="0">
              <a:solidFill>
                <a:schemeClr val="hlink"/>
              </a:solidFill>
              <a:latin typeface="Calibri" pitchFamily="34" charset="0"/>
            </a:endParaRPr>
          </a:p>
        </p:txBody>
      </p:sp>
      <p:sp>
        <p:nvSpPr>
          <p:cNvPr id="96" name="Rectangle 95"/>
          <p:cNvSpPr/>
          <p:nvPr/>
        </p:nvSpPr>
        <p:spPr>
          <a:xfrm>
            <a:off x="2080920" y="1347185"/>
            <a:ext cx="95013" cy="162922"/>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1162633" y="3902551"/>
            <a:ext cx="2266358"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Updates for HDR WLAN </a:t>
            </a:r>
            <a:r>
              <a:rPr lang="en-US" altLang="ja-JP" sz="1000" b="1" u="sng" dirty="0" smtClean="0">
                <a:latin typeface="Calibri" pitchFamily="34" charset="0"/>
              </a:rPr>
              <a:t>Submit Date</a:t>
            </a:r>
            <a:r>
              <a:rPr lang="en-US" altLang="ja-JP" sz="1000" b="1" dirty="0" smtClean="0">
                <a:latin typeface="Calibri" pitchFamily="34" charset="0"/>
              </a:rPr>
              <a:t>? </a:t>
            </a:r>
            <a:r>
              <a:rPr lang="en-US" altLang="ja-JP" sz="1000" b="1" dirty="0" smtClean="0">
                <a:solidFill>
                  <a:schemeClr val="hlink"/>
                </a:solidFill>
                <a:latin typeface="Calibri" pitchFamily="34" charset="0"/>
              </a:rPr>
              <a:t>15-Feb-2016</a:t>
            </a:r>
            <a:endParaRPr lang="en-US" altLang="ja-JP" sz="1000" b="1" dirty="0">
              <a:solidFill>
                <a:schemeClr val="hlink"/>
              </a:solidFill>
              <a:latin typeface="Calibri" pitchFamily="34" charset="0"/>
            </a:endParaRPr>
          </a:p>
        </p:txBody>
      </p:sp>
      <p:sp>
        <p:nvSpPr>
          <p:cNvPr id="101" name="TextBox 29"/>
          <p:cNvSpPr txBox="1">
            <a:spLocks noChangeArrowheads="1"/>
          </p:cNvSpPr>
          <p:nvPr/>
        </p:nvSpPr>
        <p:spPr bwMode="auto">
          <a:xfrm>
            <a:off x="1337526" y="4711174"/>
            <a:ext cx="1819945"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 Blue Book initial </a:t>
            </a:r>
            <a:r>
              <a:rPr lang="en-US" altLang="ja-JP" sz="1000" b="1" u="sng" dirty="0" smtClean="0">
                <a:latin typeface="Calibri" pitchFamily="34" charset="0"/>
              </a:rPr>
              <a:t>outline draft</a:t>
            </a:r>
          </a:p>
          <a:p>
            <a:pPr algn="ctr"/>
            <a:r>
              <a:rPr lang="en-US" altLang="ja-JP" sz="1000" b="1" dirty="0" smtClean="0">
                <a:solidFill>
                  <a:schemeClr val="hlink"/>
                </a:solidFill>
                <a:latin typeface="Calibri" pitchFamily="34" charset="0"/>
              </a:rPr>
              <a:t>15-Apr-2016</a:t>
            </a:r>
            <a:endParaRPr lang="en-US" altLang="ja-JP" sz="1000" b="1" dirty="0">
              <a:solidFill>
                <a:schemeClr val="hlink"/>
              </a:solidFill>
              <a:latin typeface="Calibri" pitchFamily="34" charset="0"/>
            </a:endParaRPr>
          </a:p>
        </p:txBody>
      </p:sp>
      <p:sp>
        <p:nvSpPr>
          <p:cNvPr id="92" name="TextBox 91"/>
          <p:cNvSpPr txBox="1"/>
          <p:nvPr/>
        </p:nvSpPr>
        <p:spPr>
          <a:xfrm>
            <a:off x="409752" y="134467"/>
            <a:ext cx="8336988" cy="461665"/>
          </a:xfrm>
          <a:prstGeom prst="rect">
            <a:avLst/>
          </a:prstGeom>
          <a:noFill/>
          <a:ln>
            <a:noFill/>
          </a:ln>
        </p:spPr>
        <p:txBody>
          <a:bodyPr wrap="none" rtlCol="0">
            <a:spAutoFit/>
          </a:bodyPr>
          <a:lstStyle/>
          <a:p>
            <a:r>
              <a:rPr lang="en-US" sz="2400" b="1" u="sng" dirty="0" smtClean="0">
                <a:solidFill>
                  <a:srgbClr val="FF0000"/>
                </a:solidFill>
              </a:rPr>
              <a:t>Updated</a:t>
            </a:r>
            <a:r>
              <a:rPr lang="en-US" sz="2400" b="1" dirty="0" smtClean="0"/>
              <a:t>: CCSDS SOIS Wireless WG </a:t>
            </a:r>
            <a:r>
              <a:rPr lang="en-US" sz="2400" b="1" dirty="0" smtClean="0">
                <a:solidFill>
                  <a:srgbClr val="FF0000"/>
                </a:solidFill>
              </a:rPr>
              <a:t>Approved Project </a:t>
            </a:r>
            <a:r>
              <a:rPr lang="en-US" sz="2400" b="1" dirty="0" smtClean="0"/>
              <a:t>Milestones</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6577739" y="933590"/>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Jan</a:t>
            </a:r>
          </a:p>
          <a:p>
            <a:pPr algn="ctr" fontAlgn="auto">
              <a:spcBef>
                <a:spcPts val="0"/>
              </a:spcBef>
              <a:spcAft>
                <a:spcPts val="0"/>
              </a:spcAft>
              <a:defRPr/>
            </a:pPr>
            <a:r>
              <a:rPr lang="en-US" sz="1200" b="1" dirty="0" smtClean="0"/>
              <a:t>2017</a:t>
            </a:r>
            <a:endParaRPr kumimoji="0" lang="en-US" sz="1200" b="1" dirty="0"/>
          </a:p>
        </p:txBody>
      </p:sp>
      <p:sp>
        <p:nvSpPr>
          <p:cNvPr id="131" name="Rectangle 130"/>
          <p:cNvSpPr/>
          <p:nvPr/>
        </p:nvSpPr>
        <p:spPr>
          <a:xfrm>
            <a:off x="5523750" y="933590"/>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Nov</a:t>
            </a:r>
          </a:p>
          <a:p>
            <a:pPr algn="ctr" fontAlgn="auto">
              <a:spcBef>
                <a:spcPts val="0"/>
              </a:spcBef>
              <a:spcAft>
                <a:spcPts val="0"/>
              </a:spcAft>
              <a:defRPr/>
            </a:pPr>
            <a:r>
              <a:rPr lang="en-US" sz="1200" b="1" dirty="0" smtClean="0"/>
              <a:t>2016</a:t>
            </a:r>
            <a:endParaRPr kumimoji="0" lang="en-US" sz="1200" b="1" dirty="0"/>
          </a:p>
        </p:txBody>
      </p:sp>
      <p:sp>
        <p:nvSpPr>
          <p:cNvPr id="132" name="Rectangle 131"/>
          <p:cNvSpPr/>
          <p:nvPr/>
        </p:nvSpPr>
        <p:spPr>
          <a:xfrm>
            <a:off x="6036442" y="933590"/>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Dec</a:t>
            </a:r>
          </a:p>
          <a:p>
            <a:pPr algn="ctr" fontAlgn="auto">
              <a:spcBef>
                <a:spcPts val="0"/>
              </a:spcBef>
              <a:spcAft>
                <a:spcPts val="0"/>
              </a:spcAft>
              <a:defRPr/>
            </a:pPr>
            <a:r>
              <a:rPr lang="en-US" sz="1200" b="1" dirty="0" smtClean="0"/>
              <a:t>2016</a:t>
            </a:r>
            <a:endParaRPr kumimoji="0" lang="en-US" sz="1200" b="1" dirty="0"/>
          </a:p>
        </p:txBody>
      </p:sp>
      <p:cxnSp>
        <p:nvCxnSpPr>
          <p:cNvPr id="133" name="Straight Connector 132"/>
          <p:cNvCxnSpPr/>
          <p:nvPr/>
        </p:nvCxnSpPr>
        <p:spPr>
          <a:xfrm>
            <a:off x="1476203"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017500"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495075"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6582719" y="1157537"/>
            <a:ext cx="4425" cy="4150165"/>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5019525" y="933510"/>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Oct</a:t>
            </a:r>
          </a:p>
          <a:p>
            <a:pPr algn="ctr" fontAlgn="auto">
              <a:spcBef>
                <a:spcPts val="0"/>
              </a:spcBef>
              <a:spcAft>
                <a:spcPts val="0"/>
              </a:spcAft>
              <a:defRPr/>
            </a:pPr>
            <a:r>
              <a:rPr lang="en-US" sz="1200" b="1" dirty="0" smtClean="0"/>
              <a:t>2016</a:t>
            </a:r>
            <a:endParaRPr kumimoji="0" lang="en-US" sz="1200" b="1" dirty="0"/>
          </a:p>
        </p:txBody>
      </p:sp>
      <p:cxnSp>
        <p:nvCxnSpPr>
          <p:cNvPr id="157" name="Straight Connector 156"/>
          <p:cNvCxnSpPr/>
          <p:nvPr/>
        </p:nvCxnSpPr>
        <p:spPr>
          <a:xfrm flipH="1">
            <a:off x="878841"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2993179" y="2577446"/>
            <a:ext cx="1011712" cy="34713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Interoperability </a:t>
            </a:r>
          </a:p>
          <a:p>
            <a:pPr algn="ctr" fontAlgn="auto">
              <a:spcBef>
                <a:spcPts val="0"/>
              </a:spcBef>
              <a:spcAft>
                <a:spcPts val="0"/>
              </a:spcAft>
              <a:defRPr/>
            </a:pPr>
            <a:r>
              <a:rPr lang="en-US" sz="1000" b="1" dirty="0" smtClean="0">
                <a:solidFill>
                  <a:schemeClr val="tx1"/>
                </a:solidFill>
              </a:rPr>
              <a:t>testing</a:t>
            </a:r>
            <a:endParaRPr kumimoji="0" lang="en-US" sz="1000" b="1" dirty="0">
              <a:solidFill>
                <a:schemeClr val="tx1"/>
              </a:solidFill>
            </a:endParaRPr>
          </a:p>
        </p:txBody>
      </p: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sp>
        <p:nvSpPr>
          <p:cNvPr id="104" name="TextBox 29"/>
          <p:cNvSpPr txBox="1">
            <a:spLocks noChangeArrowheads="1"/>
          </p:cNvSpPr>
          <p:nvPr/>
        </p:nvSpPr>
        <p:spPr bwMode="auto">
          <a:xfrm>
            <a:off x="942276" y="1301704"/>
            <a:ext cx="734200"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a:t>
            </a:r>
          </a:p>
          <a:p>
            <a:pPr algn="ctr"/>
            <a:r>
              <a:rPr lang="en-US" altLang="ja-JP" sz="1000" b="1" i="1" dirty="0" smtClean="0">
                <a:latin typeface="Calibri" pitchFamily="34" charset="0"/>
              </a:rPr>
              <a:t>Date </a:t>
            </a:r>
            <a:r>
              <a:rPr lang="en-US" altLang="ja-JP" sz="1000" b="1" i="1" dirty="0" smtClean="0">
                <a:latin typeface="Calibri" pitchFamily="34" charset="0"/>
                <a:sym typeface="Wingdings"/>
              </a:rPr>
              <a:t></a:t>
            </a:r>
            <a:endParaRPr lang="en-US" altLang="ja-JP" sz="1000" b="1" i="1" dirty="0">
              <a:solidFill>
                <a:schemeClr val="hlink"/>
              </a:solidFill>
              <a:latin typeface="Calibri" pitchFamily="34" charset="0"/>
            </a:endParaRPr>
          </a:p>
        </p:txBody>
      </p:sp>
      <p:cxnSp>
        <p:nvCxnSpPr>
          <p:cNvPr id="105" name="Straight Connector 104"/>
          <p:cNvCxnSpPr/>
          <p:nvPr/>
        </p:nvCxnSpPr>
        <p:spPr>
          <a:xfrm>
            <a:off x="445710"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07586" y="1264087"/>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8" name="Diamond 107"/>
          <p:cNvSpPr>
            <a:spLocks noChangeArrowheads="1"/>
          </p:cNvSpPr>
          <p:nvPr/>
        </p:nvSpPr>
        <p:spPr bwMode="auto">
          <a:xfrm>
            <a:off x="5122770" y="2642075"/>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5602932" y="4491409"/>
            <a:ext cx="159248"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0" name="Rectangle 109"/>
          <p:cNvSpPr/>
          <p:nvPr/>
        </p:nvSpPr>
        <p:spPr>
          <a:xfrm>
            <a:off x="1480003" y="3069720"/>
            <a:ext cx="1416822"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RFID Tag Object-ID </a:t>
            </a:r>
          </a:p>
          <a:p>
            <a:pPr algn="ctr" fontAlgn="auto">
              <a:spcBef>
                <a:spcPts val="0"/>
              </a:spcBef>
              <a:spcAft>
                <a:spcPts val="0"/>
              </a:spcAft>
              <a:defRPr/>
            </a:pPr>
            <a:r>
              <a:rPr lang="en-US" sz="1000" b="1" dirty="0" smtClean="0">
                <a:solidFill>
                  <a:schemeClr val="tx1"/>
                </a:solidFill>
              </a:rPr>
              <a:t>space design</a:t>
            </a:r>
            <a:endParaRPr kumimoji="0" lang="en-US" sz="1000" b="1" dirty="0">
              <a:solidFill>
                <a:schemeClr val="tx1"/>
              </a:solidFill>
            </a:endParaRPr>
          </a:p>
        </p:txBody>
      </p:sp>
      <p:sp>
        <p:nvSpPr>
          <p:cNvPr id="111" name="Rectangle 110"/>
          <p:cNvSpPr/>
          <p:nvPr/>
        </p:nvSpPr>
        <p:spPr>
          <a:xfrm>
            <a:off x="2981498" y="3069720"/>
            <a:ext cx="1020664"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SANA Registry </a:t>
            </a:r>
          </a:p>
          <a:p>
            <a:pPr algn="ctr" fontAlgn="auto">
              <a:spcBef>
                <a:spcPts val="0"/>
              </a:spcBef>
              <a:spcAft>
                <a:spcPts val="0"/>
              </a:spcAft>
              <a:defRPr/>
            </a:pPr>
            <a:r>
              <a:rPr lang="en-US" sz="1000" b="1" dirty="0" smtClean="0">
                <a:solidFill>
                  <a:schemeClr val="tx1"/>
                </a:solidFill>
              </a:rPr>
              <a:t>Updates</a:t>
            </a:r>
            <a:endParaRPr kumimoji="0" lang="en-US" sz="1000" b="1" dirty="0">
              <a:solidFill>
                <a:schemeClr val="tx1"/>
              </a:solidFill>
            </a:endParaRPr>
          </a:p>
        </p:txBody>
      </p:sp>
      <p:sp>
        <p:nvSpPr>
          <p:cNvPr id="100" name="Diamond 99"/>
          <p:cNvSpPr>
            <a:spLocks noChangeArrowheads="1"/>
          </p:cNvSpPr>
          <p:nvPr/>
        </p:nvSpPr>
        <p:spPr bwMode="auto">
          <a:xfrm>
            <a:off x="1140658" y="402358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601132" y="4429758"/>
            <a:ext cx="1493645"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Organizational </a:t>
            </a:r>
          </a:p>
          <a:p>
            <a:pPr algn="ctr" fontAlgn="auto">
              <a:spcBef>
                <a:spcPts val="0"/>
              </a:spcBef>
              <a:spcAft>
                <a:spcPts val="0"/>
              </a:spcAft>
              <a:defRPr/>
            </a:pPr>
            <a:r>
              <a:rPr lang="en-US" sz="1000" b="1" dirty="0" smtClean="0">
                <a:solidFill>
                  <a:schemeClr val="tx1"/>
                </a:solidFill>
              </a:rPr>
              <a:t>&amp; Project Activities</a:t>
            </a:r>
            <a:endParaRPr kumimoji="0" lang="en-US" sz="1000" b="1" dirty="0">
              <a:solidFill>
                <a:schemeClr val="tx1"/>
              </a:solidFill>
            </a:endParaRPr>
          </a:p>
        </p:txBody>
      </p:sp>
      <p:sp>
        <p:nvSpPr>
          <p:cNvPr id="83" name="Rectangle 82"/>
          <p:cNvSpPr/>
          <p:nvPr/>
        </p:nvSpPr>
        <p:spPr>
          <a:xfrm>
            <a:off x="1476190" y="2579890"/>
            <a:ext cx="1404317" cy="34713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Prototype development / </a:t>
            </a:r>
          </a:p>
          <a:p>
            <a:pPr algn="ctr" fontAlgn="auto">
              <a:spcBef>
                <a:spcPts val="0"/>
              </a:spcBef>
              <a:spcAft>
                <a:spcPts val="0"/>
              </a:spcAft>
              <a:defRPr/>
            </a:pPr>
            <a:r>
              <a:rPr lang="en-US" sz="1000" b="1" dirty="0" smtClean="0">
                <a:solidFill>
                  <a:schemeClr val="tx1"/>
                </a:solidFill>
              </a:rPr>
              <a:t>Test Plan</a:t>
            </a:r>
            <a:endParaRPr kumimoji="0" lang="en-US" sz="1000" b="1" dirty="0">
              <a:solidFill>
                <a:schemeClr val="tx1"/>
              </a:solidFill>
            </a:endParaRPr>
          </a:p>
        </p:txBody>
      </p:sp>
      <p:sp>
        <p:nvSpPr>
          <p:cNvPr id="89" name="Rectangle 88"/>
          <p:cNvSpPr/>
          <p:nvPr/>
        </p:nvSpPr>
        <p:spPr>
          <a:xfrm>
            <a:off x="2451790" y="4429758"/>
            <a:ext cx="3071959"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Draft #1 HDR WLAN</a:t>
            </a:r>
            <a:r>
              <a:rPr lang="en-US" sz="1000" b="1" dirty="0">
                <a:solidFill>
                  <a:schemeClr val="tx1"/>
                </a:solidFill>
              </a:rPr>
              <a:t> </a:t>
            </a:r>
            <a:r>
              <a:rPr lang="en-US" sz="1000" b="1" dirty="0" smtClean="0">
                <a:solidFill>
                  <a:schemeClr val="tx1"/>
                </a:solidFill>
              </a:rPr>
              <a:t>Project </a:t>
            </a:r>
          </a:p>
          <a:p>
            <a:pPr algn="ctr" fontAlgn="auto">
              <a:spcBef>
                <a:spcPts val="0"/>
              </a:spcBef>
              <a:spcAft>
                <a:spcPts val="0"/>
              </a:spcAft>
              <a:defRPr/>
            </a:pPr>
            <a:r>
              <a:rPr lang="en-US" sz="1000" b="1" dirty="0" smtClean="0">
                <a:solidFill>
                  <a:schemeClr val="tx1"/>
                </a:solidFill>
              </a:rPr>
              <a:t>Activities &amp; Composition</a:t>
            </a:r>
            <a:endParaRPr kumimoji="0" lang="en-US" sz="1000" b="1" dirty="0">
              <a:solidFill>
                <a:schemeClr val="tx1"/>
              </a:solidFill>
            </a:endParaRPr>
          </a:p>
        </p:txBody>
      </p:sp>
      <p:cxnSp>
        <p:nvCxnSpPr>
          <p:cNvPr id="93" name="Straight Connector 92"/>
          <p:cNvCxnSpPr/>
          <p:nvPr/>
        </p:nvCxnSpPr>
        <p:spPr>
          <a:xfrm>
            <a:off x="2989466" y="769546"/>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001568" y="1284010"/>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8" name="TextBox 29"/>
          <p:cNvSpPr txBox="1">
            <a:spLocks noChangeArrowheads="1"/>
          </p:cNvSpPr>
          <p:nvPr/>
        </p:nvSpPr>
        <p:spPr bwMode="auto">
          <a:xfrm>
            <a:off x="4682068" y="1499585"/>
            <a:ext cx="1430866"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a:t>
            </a:r>
          </a:p>
          <a:p>
            <a:pPr algn="ctr"/>
            <a:r>
              <a:rPr lang="en-US" altLang="ja-JP" sz="1000" b="1" dirty="0" smtClean="0">
                <a:latin typeface="Calibri" pitchFamily="34" charset="0"/>
              </a:rPr>
              <a:t>Rome, Italy</a:t>
            </a:r>
          </a:p>
          <a:p>
            <a:pPr algn="ctr"/>
            <a:r>
              <a:rPr lang="en-US" altLang="ja-JP" sz="1000" b="1" dirty="0" smtClean="0">
                <a:solidFill>
                  <a:schemeClr val="hlink"/>
                </a:solidFill>
                <a:latin typeface="Calibri" pitchFamily="34" charset="0"/>
              </a:rPr>
              <a:t>31-Oct </a:t>
            </a:r>
            <a:r>
              <a:rPr lang="en-US" altLang="ja-JP" sz="1000" b="1" dirty="0" smtClean="0">
                <a:solidFill>
                  <a:schemeClr val="hlink"/>
                </a:solidFill>
                <a:latin typeface="Calibri" pitchFamily="34" charset="0"/>
                <a:sym typeface="Wingdings"/>
              </a:rPr>
              <a:t> 04-Nov 2016</a:t>
            </a:r>
            <a:endParaRPr lang="en-US" altLang="ja-JP" sz="1000" b="1" dirty="0">
              <a:solidFill>
                <a:schemeClr val="hlink"/>
              </a:solidFill>
              <a:latin typeface="Calibri" pitchFamily="34" charset="0"/>
            </a:endParaRPr>
          </a:p>
        </p:txBody>
      </p:sp>
      <p:sp>
        <p:nvSpPr>
          <p:cNvPr id="113" name="Rectangle 112"/>
          <p:cNvSpPr/>
          <p:nvPr/>
        </p:nvSpPr>
        <p:spPr>
          <a:xfrm>
            <a:off x="5322263" y="1336664"/>
            <a:ext cx="95013" cy="162922"/>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4" name="Rectangle 113"/>
          <p:cNvSpPr/>
          <p:nvPr/>
        </p:nvSpPr>
        <p:spPr>
          <a:xfrm>
            <a:off x="5902892" y="4429758"/>
            <a:ext cx="2810584" cy="31448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Draft #2 HDR WLAN</a:t>
            </a:r>
            <a:r>
              <a:rPr lang="en-US" sz="1000" b="1" dirty="0">
                <a:solidFill>
                  <a:schemeClr val="tx1"/>
                </a:solidFill>
              </a:rPr>
              <a:t> </a:t>
            </a:r>
            <a:r>
              <a:rPr lang="en-US" sz="1000" b="1" dirty="0" smtClean="0">
                <a:solidFill>
                  <a:schemeClr val="tx1"/>
                </a:solidFill>
              </a:rPr>
              <a:t>Project Activities &amp; Composition</a:t>
            </a:r>
          </a:p>
          <a:p>
            <a:pPr algn="ctr" fontAlgn="auto">
              <a:spcBef>
                <a:spcPts val="0"/>
              </a:spcBef>
              <a:spcAft>
                <a:spcPts val="0"/>
              </a:spcAft>
              <a:defRPr/>
            </a:pPr>
            <a:r>
              <a:rPr kumimoji="0" lang="en-US" sz="1000" b="1" dirty="0" smtClean="0">
                <a:solidFill>
                  <a:schemeClr val="tx1"/>
                </a:solidFill>
              </a:rPr>
              <a:t>(to be completed Spring </a:t>
            </a:r>
            <a:r>
              <a:rPr kumimoji="0" lang="en-US" sz="1000" b="1" u="sng" dirty="0" smtClean="0">
                <a:solidFill>
                  <a:schemeClr val="tx1"/>
                </a:solidFill>
              </a:rPr>
              <a:t>2018</a:t>
            </a:r>
            <a:r>
              <a:rPr kumimoji="0" lang="en-US" sz="1000" b="1" dirty="0" smtClean="0">
                <a:solidFill>
                  <a:schemeClr val="tx1"/>
                </a:solidFill>
              </a:rPr>
              <a:t>)</a:t>
            </a:r>
            <a:endParaRPr kumimoji="0" lang="en-US" sz="1000" b="1" dirty="0">
              <a:solidFill>
                <a:schemeClr val="tx1"/>
              </a:solidFill>
            </a:endParaRPr>
          </a:p>
        </p:txBody>
      </p:sp>
      <p:sp>
        <p:nvSpPr>
          <p:cNvPr id="115" name="Rounded Rectangle 114"/>
          <p:cNvSpPr/>
          <p:nvPr/>
        </p:nvSpPr>
        <p:spPr>
          <a:xfrm>
            <a:off x="6344861" y="2642075"/>
            <a:ext cx="2188020" cy="702140"/>
          </a:xfrm>
          <a:prstGeom prst="roundRect">
            <a:avLst/>
          </a:prstGeom>
          <a:solidFill>
            <a:schemeClr val="bg1"/>
          </a:solidFill>
          <a:ln w="19050" cmpd="sng">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Potentially start new project…</a:t>
            </a:r>
            <a:endParaRPr kumimoji="0" lang="en-US" sz="1000" b="1" dirty="0">
              <a:solidFill>
                <a:schemeClr val="tx1"/>
              </a:solidFill>
            </a:endParaRPr>
          </a:p>
        </p:txBody>
      </p:sp>
    </p:spTree>
    <p:extLst>
      <p:ext uri="{BB962C8B-B14F-4D97-AF65-F5344CB8AC3E}">
        <p14:creationId xmlns:p14="http://schemas.microsoft.com/office/powerpoint/2010/main" val="12198558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2561682" y="1292397"/>
            <a:ext cx="1" cy="4064034"/>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461133" y="2470292"/>
            <a:ext cx="8252342" cy="146307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445710" y="4274485"/>
            <a:ext cx="8252217" cy="102179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449809" y="1292397"/>
            <a:ext cx="8252341"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441611" y="5296277"/>
            <a:ext cx="8271864"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3604891" y="934887"/>
            <a:ext cx="107376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200" b="1" dirty="0" smtClean="0"/>
              <a:t>April</a:t>
            </a:r>
            <a:endParaRPr kumimoji="0" lang="en-US" sz="1200" b="1" dirty="0" smtClean="0"/>
          </a:p>
          <a:p>
            <a:pPr algn="ctr" fontAlgn="auto">
              <a:spcBef>
                <a:spcPts val="0"/>
              </a:spcBef>
              <a:spcAft>
                <a:spcPts val="0"/>
              </a:spcAft>
              <a:defRPr/>
            </a:pPr>
            <a:r>
              <a:rPr lang="en-US" sz="1200" b="1" dirty="0" smtClean="0"/>
              <a:t>2016</a:t>
            </a:r>
            <a:endParaRPr kumimoji="0" lang="en-US" sz="1200" b="1" dirty="0"/>
          </a:p>
        </p:txBody>
      </p:sp>
      <p:sp>
        <p:nvSpPr>
          <p:cNvPr id="56" name="Rectangle 55"/>
          <p:cNvSpPr/>
          <p:nvPr/>
        </p:nvSpPr>
        <p:spPr>
          <a:xfrm>
            <a:off x="4678660" y="934887"/>
            <a:ext cx="100389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May</a:t>
            </a:r>
          </a:p>
          <a:p>
            <a:pPr algn="ctr" fontAlgn="auto">
              <a:spcBef>
                <a:spcPts val="0"/>
              </a:spcBef>
              <a:spcAft>
                <a:spcPts val="0"/>
              </a:spcAft>
              <a:defRPr/>
            </a:pPr>
            <a:r>
              <a:rPr lang="en-US" sz="1200" b="1" dirty="0" smtClean="0"/>
              <a:t>2016</a:t>
            </a:r>
            <a:endParaRPr kumimoji="0" lang="en-US" sz="1200" b="1" dirty="0"/>
          </a:p>
        </p:txBody>
      </p:sp>
      <p:sp>
        <p:nvSpPr>
          <p:cNvPr id="58" name="Rectangle 57"/>
          <p:cNvSpPr/>
          <p:nvPr/>
        </p:nvSpPr>
        <p:spPr>
          <a:xfrm>
            <a:off x="5688432" y="934887"/>
            <a:ext cx="98942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June</a:t>
            </a:r>
          </a:p>
          <a:p>
            <a:pPr algn="ctr" fontAlgn="auto">
              <a:spcBef>
                <a:spcPts val="0"/>
              </a:spcBef>
              <a:spcAft>
                <a:spcPts val="0"/>
              </a:spcAft>
              <a:defRPr/>
            </a:pPr>
            <a:r>
              <a:rPr lang="en-US" sz="1200" b="1" dirty="0" smtClean="0"/>
              <a:t>2016</a:t>
            </a:r>
            <a:endParaRPr kumimoji="0" lang="en-US" sz="1200" b="1" dirty="0"/>
          </a:p>
        </p:txBody>
      </p:sp>
      <p:sp>
        <p:nvSpPr>
          <p:cNvPr id="60" name="Rectangle 59"/>
          <p:cNvSpPr/>
          <p:nvPr/>
        </p:nvSpPr>
        <p:spPr>
          <a:xfrm>
            <a:off x="6683498" y="934887"/>
            <a:ext cx="101171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July</a:t>
            </a:r>
          </a:p>
          <a:p>
            <a:pPr algn="ctr" fontAlgn="auto">
              <a:spcBef>
                <a:spcPts val="0"/>
              </a:spcBef>
              <a:spcAft>
                <a:spcPts val="0"/>
              </a:spcAft>
              <a:defRPr/>
            </a:pPr>
            <a:r>
              <a:rPr lang="en-US" sz="1200" b="1" dirty="0" smtClean="0"/>
              <a:t>2016</a:t>
            </a:r>
            <a:endParaRPr kumimoji="0" lang="en-US" sz="1200" b="1" dirty="0"/>
          </a:p>
        </p:txBody>
      </p:sp>
      <p:sp>
        <p:nvSpPr>
          <p:cNvPr id="62" name="Rectangle 61"/>
          <p:cNvSpPr/>
          <p:nvPr/>
        </p:nvSpPr>
        <p:spPr>
          <a:xfrm>
            <a:off x="7695209" y="934887"/>
            <a:ext cx="100271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August</a:t>
            </a:r>
          </a:p>
          <a:p>
            <a:pPr algn="ctr" fontAlgn="auto">
              <a:spcBef>
                <a:spcPts val="0"/>
              </a:spcBef>
              <a:spcAft>
                <a:spcPts val="0"/>
              </a:spcAft>
              <a:defRPr/>
            </a:pPr>
            <a:r>
              <a:rPr lang="en-US" sz="1200" b="1" dirty="0" smtClean="0"/>
              <a:t>2016</a:t>
            </a:r>
            <a:endParaRPr kumimoji="0" lang="en-US" sz="1200" b="1" dirty="0"/>
          </a:p>
        </p:txBody>
      </p:sp>
      <p:cxnSp>
        <p:nvCxnSpPr>
          <p:cNvPr id="72" name="Straight Connector 71"/>
          <p:cNvCxnSpPr/>
          <p:nvPr/>
        </p:nvCxnSpPr>
        <p:spPr>
          <a:xfrm>
            <a:off x="4678661" y="1317797"/>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184154" y="1296610"/>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682556" y="1296610"/>
            <a:ext cx="0" cy="40315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191397" y="132999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695210" y="128401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8195486" y="1304429"/>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161365" y="1213078"/>
            <a:ext cx="4710" cy="40831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50" name="TextBox 29"/>
          <p:cNvSpPr txBox="1">
            <a:spLocks noChangeArrowheads="1"/>
          </p:cNvSpPr>
          <p:nvPr/>
        </p:nvSpPr>
        <p:spPr bwMode="auto">
          <a:xfrm>
            <a:off x="8063538" y="2997955"/>
            <a:ext cx="120432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CMC Approval</a:t>
            </a:r>
          </a:p>
          <a:p>
            <a:pPr algn="ctr"/>
            <a:r>
              <a:rPr lang="en-US" altLang="ja-JP" sz="1000" b="1" dirty="0" smtClean="0">
                <a:solidFill>
                  <a:schemeClr val="hlink"/>
                </a:solidFill>
                <a:latin typeface="Calibri" pitchFamily="34" charset="0"/>
              </a:rPr>
              <a:t>(Spring 2016; </a:t>
            </a:r>
          </a:p>
          <a:p>
            <a:pPr algn="ctr"/>
            <a:r>
              <a:rPr lang="en-US" altLang="ja-JP" sz="1000" b="1" dirty="0" smtClean="0">
                <a:solidFill>
                  <a:schemeClr val="hlink"/>
                </a:solidFill>
                <a:latin typeface="Calibri" pitchFamily="34" charset="0"/>
              </a:rPr>
              <a:t>move to Fall 2016)</a:t>
            </a:r>
            <a:endParaRPr lang="en-US" altLang="ja-JP" sz="1000" b="1" dirty="0">
              <a:solidFill>
                <a:schemeClr val="hlink"/>
              </a:solidFill>
              <a:latin typeface="Calibri" pitchFamily="34" charset="0"/>
            </a:endParaRPr>
          </a:p>
        </p:txBody>
      </p:sp>
      <p:sp>
        <p:nvSpPr>
          <p:cNvPr id="69" name="Rectangle 68"/>
          <p:cNvSpPr/>
          <p:nvPr/>
        </p:nvSpPr>
        <p:spPr>
          <a:xfrm>
            <a:off x="2550902" y="934887"/>
            <a:ext cx="105398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March</a:t>
            </a:r>
          </a:p>
          <a:p>
            <a:pPr algn="ctr" fontAlgn="auto">
              <a:spcBef>
                <a:spcPts val="0"/>
              </a:spcBef>
              <a:spcAft>
                <a:spcPts val="0"/>
              </a:spcAft>
              <a:defRPr/>
            </a:pPr>
            <a:r>
              <a:rPr lang="en-US" sz="1200" b="1" dirty="0" smtClean="0"/>
              <a:t>2016</a:t>
            </a:r>
            <a:endParaRPr kumimoji="0" lang="en-US" sz="1200" b="1" dirty="0"/>
          </a:p>
        </p:txBody>
      </p:sp>
      <p:cxnSp>
        <p:nvCxnSpPr>
          <p:cNvPr id="71" name="Straight Connector 70"/>
          <p:cNvCxnSpPr/>
          <p:nvPr/>
        </p:nvCxnSpPr>
        <p:spPr>
          <a:xfrm>
            <a:off x="3082367"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604892" y="1304429"/>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677856"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987643" y="134467"/>
            <a:ext cx="7172005" cy="461665"/>
          </a:xfrm>
          <a:prstGeom prst="rect">
            <a:avLst/>
          </a:prstGeom>
          <a:noFill/>
          <a:ln>
            <a:noFill/>
          </a:ln>
        </p:spPr>
        <p:txBody>
          <a:bodyPr wrap="none" rtlCol="0">
            <a:spAutoFit/>
          </a:bodyPr>
          <a:lstStyle/>
          <a:p>
            <a:r>
              <a:rPr lang="en-US" sz="2400" b="1" dirty="0"/>
              <a:t>RFID Tag-</a:t>
            </a:r>
            <a:r>
              <a:rPr lang="en-US" sz="2400" b="1" dirty="0" smtClean="0"/>
              <a:t>Encoding: Interoperability Test Plan Schedule</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2" name="Rectangle 131"/>
          <p:cNvSpPr/>
          <p:nvPr/>
        </p:nvSpPr>
        <p:spPr>
          <a:xfrm>
            <a:off x="1476203" y="934887"/>
            <a:ext cx="107470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February</a:t>
            </a:r>
          </a:p>
          <a:p>
            <a:pPr algn="ctr" fontAlgn="auto">
              <a:spcBef>
                <a:spcPts val="0"/>
              </a:spcBef>
              <a:spcAft>
                <a:spcPts val="0"/>
              </a:spcAft>
              <a:defRPr/>
            </a:pPr>
            <a:r>
              <a:rPr lang="en-US" sz="1200" b="1" dirty="0" smtClean="0"/>
              <a:t>2016</a:t>
            </a:r>
            <a:endParaRPr kumimoji="0" lang="en-US" sz="1200" b="1" dirty="0"/>
          </a:p>
        </p:txBody>
      </p:sp>
      <p:cxnSp>
        <p:nvCxnSpPr>
          <p:cNvPr id="133" name="Straight Connector 132"/>
          <p:cNvCxnSpPr/>
          <p:nvPr/>
        </p:nvCxnSpPr>
        <p:spPr>
          <a:xfrm>
            <a:off x="1683247" y="1317797"/>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017500"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537410"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459285" y="934807"/>
            <a:ext cx="102023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January</a:t>
            </a:r>
          </a:p>
          <a:p>
            <a:pPr algn="ctr" fontAlgn="auto">
              <a:spcBef>
                <a:spcPts val="0"/>
              </a:spcBef>
              <a:spcAft>
                <a:spcPts val="0"/>
              </a:spcAft>
              <a:defRPr/>
            </a:pPr>
            <a:r>
              <a:rPr lang="en-US" sz="1200" b="1" dirty="0" smtClean="0"/>
              <a:t>2016</a:t>
            </a:r>
            <a:endParaRPr kumimoji="0" lang="en-US" sz="1200" b="1" dirty="0"/>
          </a:p>
        </p:txBody>
      </p:sp>
      <p:cxnSp>
        <p:nvCxnSpPr>
          <p:cNvPr id="157" name="Straight Connector 156"/>
          <p:cNvCxnSpPr/>
          <p:nvPr/>
        </p:nvCxnSpPr>
        <p:spPr>
          <a:xfrm flipH="1">
            <a:off x="963511"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8" name="TextBox 29"/>
          <p:cNvSpPr txBox="1">
            <a:spLocks noChangeArrowheads="1"/>
          </p:cNvSpPr>
          <p:nvPr/>
        </p:nvSpPr>
        <p:spPr bwMode="auto">
          <a:xfrm>
            <a:off x="1969133" y="3121757"/>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01-Mar-2016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01-Apr-2016</a:t>
            </a:r>
            <a:endParaRPr lang="en-US" altLang="ja-JP" sz="1000" b="1" dirty="0">
              <a:solidFill>
                <a:srgbClr val="0000FF"/>
              </a:solidFill>
              <a:latin typeface="Calibri" pitchFamily="34" charset="0"/>
            </a:endParaRPr>
          </a:p>
        </p:txBody>
      </p: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sp>
        <p:nvSpPr>
          <p:cNvPr id="104" name="TextBox 29"/>
          <p:cNvSpPr txBox="1">
            <a:spLocks noChangeArrowheads="1"/>
          </p:cNvSpPr>
          <p:nvPr/>
        </p:nvSpPr>
        <p:spPr bwMode="auto">
          <a:xfrm>
            <a:off x="2019743" y="1413343"/>
            <a:ext cx="643229"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a:solidFill>
                <a:schemeClr val="hlink"/>
              </a:solidFill>
              <a:latin typeface="Calibri" pitchFamily="34" charset="0"/>
            </a:endParaRPr>
          </a:p>
        </p:txBody>
      </p:sp>
      <p:cxnSp>
        <p:nvCxnSpPr>
          <p:cNvPr id="105" name="Straight Connector 104"/>
          <p:cNvCxnSpPr/>
          <p:nvPr/>
        </p:nvCxnSpPr>
        <p:spPr>
          <a:xfrm>
            <a:off x="445710"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15420" y="2663143"/>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8" name="Diamond 107"/>
          <p:cNvSpPr>
            <a:spLocks noChangeArrowheads="1"/>
          </p:cNvSpPr>
          <p:nvPr/>
        </p:nvSpPr>
        <p:spPr bwMode="auto">
          <a:xfrm>
            <a:off x="8620630" y="2770705"/>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0" name="Rectangle 109"/>
          <p:cNvSpPr/>
          <p:nvPr/>
        </p:nvSpPr>
        <p:spPr>
          <a:xfrm>
            <a:off x="4157756" y="4282986"/>
            <a:ext cx="3046423" cy="390613"/>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RFID Tag Object-ID </a:t>
            </a:r>
          </a:p>
          <a:p>
            <a:pPr algn="ctr" fontAlgn="auto">
              <a:spcBef>
                <a:spcPts val="0"/>
              </a:spcBef>
              <a:spcAft>
                <a:spcPts val="0"/>
              </a:spcAft>
              <a:defRPr/>
            </a:pPr>
            <a:r>
              <a:rPr lang="en-US" sz="1000" b="1" dirty="0" smtClean="0">
                <a:solidFill>
                  <a:schemeClr val="tx1"/>
                </a:solidFill>
              </a:rPr>
              <a:t>space design</a:t>
            </a:r>
            <a:endParaRPr kumimoji="0" lang="en-US" sz="1000" b="1" dirty="0">
              <a:solidFill>
                <a:schemeClr val="tx1"/>
              </a:solidFill>
            </a:endParaRPr>
          </a:p>
        </p:txBody>
      </p:sp>
      <p:sp>
        <p:nvSpPr>
          <p:cNvPr id="111" name="Rectangle 110"/>
          <p:cNvSpPr/>
          <p:nvPr/>
        </p:nvSpPr>
        <p:spPr>
          <a:xfrm>
            <a:off x="7204179" y="4274484"/>
            <a:ext cx="1493748" cy="399189"/>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SANA Registry </a:t>
            </a:r>
          </a:p>
          <a:p>
            <a:pPr algn="ctr" fontAlgn="auto">
              <a:spcBef>
                <a:spcPts val="0"/>
              </a:spcBef>
              <a:spcAft>
                <a:spcPts val="0"/>
              </a:spcAft>
              <a:defRPr/>
            </a:pPr>
            <a:r>
              <a:rPr lang="en-US" sz="1000" b="1" dirty="0" smtClean="0">
                <a:solidFill>
                  <a:schemeClr val="tx1"/>
                </a:solidFill>
              </a:rPr>
              <a:t>Updates</a:t>
            </a:r>
            <a:endParaRPr kumimoji="0" lang="en-US" sz="1000" b="1" dirty="0">
              <a:solidFill>
                <a:schemeClr val="tx1"/>
              </a:solidFill>
            </a:endParaRPr>
          </a:p>
        </p:txBody>
      </p:sp>
      <p:sp>
        <p:nvSpPr>
          <p:cNvPr id="93" name="TextBox 29"/>
          <p:cNvSpPr txBox="1">
            <a:spLocks noChangeArrowheads="1"/>
          </p:cNvSpPr>
          <p:nvPr/>
        </p:nvSpPr>
        <p:spPr bwMode="auto">
          <a:xfrm>
            <a:off x="5129961" y="1568881"/>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a:p>
            <a:pPr algn="ctr"/>
            <a:r>
              <a:rPr lang="en-US" altLang="ja-JP" sz="1000" b="1" dirty="0" smtClean="0">
                <a:latin typeface="Calibri" pitchFamily="34" charset="0"/>
              </a:rPr>
              <a:t>Cleveland, OH USA</a:t>
            </a:r>
          </a:p>
          <a:p>
            <a:pPr algn="ctr"/>
            <a:r>
              <a:rPr lang="en-US" altLang="ja-JP" sz="1000" b="1" dirty="0" smtClean="0">
                <a:solidFill>
                  <a:schemeClr val="hlink"/>
                </a:solidFill>
                <a:latin typeface="Calibri" pitchFamily="34" charset="0"/>
              </a:rPr>
              <a:t>04-08 Apr-2016</a:t>
            </a:r>
            <a:endParaRPr lang="en-US" altLang="ja-JP" sz="1000" b="1" dirty="0">
              <a:solidFill>
                <a:schemeClr val="hlink"/>
              </a:solidFill>
              <a:latin typeface="Calibri" pitchFamily="34" charset="0"/>
            </a:endParaRPr>
          </a:p>
        </p:txBody>
      </p:sp>
      <p:sp>
        <p:nvSpPr>
          <p:cNvPr id="97" name="Rectangle 96"/>
          <p:cNvSpPr/>
          <p:nvPr/>
        </p:nvSpPr>
        <p:spPr>
          <a:xfrm>
            <a:off x="5702202" y="1405959"/>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8" name="Rectangle 97"/>
          <p:cNvSpPr/>
          <p:nvPr/>
        </p:nvSpPr>
        <p:spPr>
          <a:xfrm>
            <a:off x="3905776" y="2710459"/>
            <a:ext cx="1788493"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 Set-up (h/w)</a:t>
            </a:r>
          </a:p>
          <a:p>
            <a:pPr algn="ctr"/>
            <a:r>
              <a:rPr kumimoji="0" lang="en-US" sz="1000" b="1" dirty="0" smtClean="0">
                <a:solidFill>
                  <a:srgbClr val="000000"/>
                </a:solidFill>
              </a:rPr>
              <a:t>Prototype (s/w)</a:t>
            </a:r>
            <a:endParaRPr kumimoji="0" lang="en-US" sz="1000" b="1" dirty="0">
              <a:solidFill>
                <a:srgbClr val="000000"/>
              </a:solidFill>
            </a:endParaRPr>
          </a:p>
        </p:txBody>
      </p:sp>
      <p:sp>
        <p:nvSpPr>
          <p:cNvPr id="113" name="Diamond 112"/>
          <p:cNvSpPr>
            <a:spLocks noChangeArrowheads="1"/>
          </p:cNvSpPr>
          <p:nvPr/>
        </p:nvSpPr>
        <p:spPr bwMode="auto">
          <a:xfrm>
            <a:off x="5612749" y="280255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4" name="Diamond 113"/>
          <p:cNvSpPr>
            <a:spLocks noChangeArrowheads="1"/>
          </p:cNvSpPr>
          <p:nvPr/>
        </p:nvSpPr>
        <p:spPr bwMode="auto">
          <a:xfrm>
            <a:off x="3818940" y="2804620"/>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5" name="Rectangle 114"/>
          <p:cNvSpPr/>
          <p:nvPr/>
        </p:nvSpPr>
        <p:spPr>
          <a:xfrm>
            <a:off x="1682259" y="2663143"/>
            <a:ext cx="1922633" cy="474592"/>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 Plan Development;</a:t>
            </a:r>
          </a:p>
          <a:p>
            <a:pPr algn="ctr"/>
            <a:r>
              <a:rPr lang="en-US" sz="1000" b="1" dirty="0" smtClean="0">
                <a:solidFill>
                  <a:srgbClr val="000000"/>
                </a:solidFill>
              </a:rPr>
              <a:t>Yellow Book composition:</a:t>
            </a:r>
          </a:p>
          <a:p>
            <a:pPr algn="ctr"/>
            <a:r>
              <a:rPr kumimoji="0" lang="en-US" sz="1000" b="1" dirty="0" smtClean="0">
                <a:solidFill>
                  <a:srgbClr val="FF0000"/>
                </a:solidFill>
              </a:rPr>
              <a:t>Overview, Procedures, PICS</a:t>
            </a:r>
            <a:endParaRPr kumimoji="0" lang="en-US" sz="1000" b="1" dirty="0">
              <a:solidFill>
                <a:srgbClr val="FF0000"/>
              </a:solidFill>
            </a:endParaRPr>
          </a:p>
        </p:txBody>
      </p:sp>
      <p:sp>
        <p:nvSpPr>
          <p:cNvPr id="116" name="Diamond 115"/>
          <p:cNvSpPr>
            <a:spLocks noChangeArrowheads="1"/>
          </p:cNvSpPr>
          <p:nvPr/>
        </p:nvSpPr>
        <p:spPr bwMode="auto">
          <a:xfrm>
            <a:off x="3523372" y="280565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7" name="Diamond 116"/>
          <p:cNvSpPr>
            <a:spLocks noChangeArrowheads="1"/>
          </p:cNvSpPr>
          <p:nvPr/>
        </p:nvSpPr>
        <p:spPr bwMode="auto">
          <a:xfrm>
            <a:off x="1601260" y="280565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8" name="Rectangle 117"/>
          <p:cNvSpPr/>
          <p:nvPr/>
        </p:nvSpPr>
        <p:spPr>
          <a:xfrm>
            <a:off x="6161365" y="2710459"/>
            <a:ext cx="1034132"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FSA/NASA </a:t>
            </a:r>
          </a:p>
          <a:p>
            <a:pPr algn="ctr"/>
            <a:r>
              <a:rPr kumimoji="0" lang="en-US" sz="1000" b="1" dirty="0" smtClean="0">
                <a:solidFill>
                  <a:srgbClr val="000000"/>
                </a:solidFill>
              </a:rPr>
              <a:t>Interop Testing</a:t>
            </a:r>
            <a:endParaRPr kumimoji="0" lang="en-US" sz="1000" b="1" dirty="0">
              <a:solidFill>
                <a:srgbClr val="000000"/>
              </a:solidFill>
            </a:endParaRPr>
          </a:p>
        </p:txBody>
      </p:sp>
      <p:sp>
        <p:nvSpPr>
          <p:cNvPr id="119" name="Diamond 118"/>
          <p:cNvSpPr>
            <a:spLocks noChangeArrowheads="1"/>
          </p:cNvSpPr>
          <p:nvPr/>
        </p:nvSpPr>
        <p:spPr bwMode="auto">
          <a:xfrm>
            <a:off x="7112528" y="280255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0" name="Diamond 119"/>
          <p:cNvSpPr>
            <a:spLocks noChangeArrowheads="1"/>
          </p:cNvSpPr>
          <p:nvPr/>
        </p:nvSpPr>
        <p:spPr bwMode="auto">
          <a:xfrm>
            <a:off x="6076961" y="280565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22" name="TextBox 29"/>
          <p:cNvSpPr txBox="1">
            <a:spLocks noChangeArrowheads="1"/>
          </p:cNvSpPr>
          <p:nvPr/>
        </p:nvSpPr>
        <p:spPr bwMode="auto">
          <a:xfrm>
            <a:off x="4029372" y="3121757"/>
            <a:ext cx="1587247" cy="246221"/>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Complete: </a:t>
            </a:r>
            <a:r>
              <a:rPr lang="en-US" altLang="ja-JP" sz="1000" b="1" dirty="0" smtClean="0">
                <a:solidFill>
                  <a:srgbClr val="0000FF"/>
                </a:solidFill>
                <a:latin typeface="Calibri" pitchFamily="34" charset="0"/>
              </a:rPr>
              <a:t>01-Jun-2016</a:t>
            </a:r>
            <a:endParaRPr lang="en-US" altLang="ja-JP" sz="1000" b="1" dirty="0">
              <a:solidFill>
                <a:srgbClr val="0000FF"/>
              </a:solidFill>
              <a:latin typeface="Calibri" pitchFamily="34" charset="0"/>
            </a:endParaRPr>
          </a:p>
        </p:txBody>
      </p:sp>
      <p:sp>
        <p:nvSpPr>
          <p:cNvPr id="124" name="TextBox 29"/>
          <p:cNvSpPr txBox="1">
            <a:spLocks noChangeArrowheads="1"/>
          </p:cNvSpPr>
          <p:nvPr/>
        </p:nvSpPr>
        <p:spPr bwMode="auto">
          <a:xfrm>
            <a:off x="4502604" y="4665207"/>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01-May-2016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01-Aug-2016</a:t>
            </a:r>
            <a:endParaRPr lang="en-US" altLang="ja-JP" sz="1000" b="1" dirty="0">
              <a:solidFill>
                <a:srgbClr val="0000FF"/>
              </a:solidFill>
              <a:latin typeface="Calibri" pitchFamily="34" charset="0"/>
            </a:endParaRPr>
          </a:p>
        </p:txBody>
      </p:sp>
      <p:sp>
        <p:nvSpPr>
          <p:cNvPr id="125" name="TextBox 29"/>
          <p:cNvSpPr txBox="1">
            <a:spLocks noChangeArrowheads="1"/>
          </p:cNvSpPr>
          <p:nvPr/>
        </p:nvSpPr>
        <p:spPr bwMode="auto">
          <a:xfrm>
            <a:off x="6991184" y="4665207"/>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01-Aug-2016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01-Sep-2016</a:t>
            </a:r>
            <a:endParaRPr lang="en-US" altLang="ja-JP" sz="1000" b="1" dirty="0">
              <a:solidFill>
                <a:srgbClr val="0000FF"/>
              </a:solidFill>
              <a:latin typeface="Calibri" pitchFamily="34" charset="0"/>
            </a:endParaRPr>
          </a:p>
        </p:txBody>
      </p:sp>
      <p:sp>
        <p:nvSpPr>
          <p:cNvPr id="126" name="Rectangle 125"/>
          <p:cNvSpPr/>
          <p:nvPr/>
        </p:nvSpPr>
        <p:spPr>
          <a:xfrm>
            <a:off x="1858607" y="4432792"/>
            <a:ext cx="1960333" cy="871834"/>
          </a:xfrm>
          <a:prstGeom prst="rect">
            <a:avLst/>
          </a:prstGeom>
          <a:solidFill>
            <a:schemeClr val="bg1"/>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fontAlgn="auto">
              <a:spcBef>
                <a:spcPts val="0"/>
              </a:spcBef>
              <a:spcAft>
                <a:spcPts val="0"/>
              </a:spcAft>
              <a:defRPr/>
            </a:pPr>
            <a:r>
              <a:rPr kumimoji="0" lang="en-US" sz="1000" b="1" dirty="0" smtClean="0">
                <a:solidFill>
                  <a:schemeClr val="bg1">
                    <a:lumMod val="65000"/>
                  </a:schemeClr>
                </a:solidFill>
              </a:rPr>
              <a:t>Participating Agencies: FSA, NASA</a:t>
            </a:r>
          </a:p>
          <a:p>
            <a:pPr fontAlgn="auto">
              <a:spcBef>
                <a:spcPts val="0"/>
              </a:spcBef>
              <a:spcAft>
                <a:spcPts val="0"/>
              </a:spcAft>
              <a:defRPr/>
            </a:pPr>
            <a:r>
              <a:rPr lang="en-US" sz="1000" b="1" dirty="0" smtClean="0">
                <a:solidFill>
                  <a:schemeClr val="bg1">
                    <a:lumMod val="65000"/>
                  </a:schemeClr>
                </a:solidFill>
              </a:rPr>
              <a:t>Points of Contact (FSA, NASA): </a:t>
            </a:r>
          </a:p>
          <a:p>
            <a:pPr marL="171450" indent="-171450" fontAlgn="auto">
              <a:spcBef>
                <a:spcPts val="0"/>
              </a:spcBef>
              <a:spcAft>
                <a:spcPts val="0"/>
              </a:spcAft>
              <a:buFont typeface="Arial"/>
              <a:buChar char="•"/>
              <a:defRPr/>
            </a:pPr>
            <a:r>
              <a:rPr lang="en-US" sz="1000" b="1" dirty="0" smtClean="0">
                <a:solidFill>
                  <a:schemeClr val="bg1">
                    <a:lumMod val="65000"/>
                  </a:schemeClr>
                </a:solidFill>
              </a:rPr>
              <a:t>Yuriy Sheynin, FSA</a:t>
            </a:r>
          </a:p>
          <a:p>
            <a:pPr marL="171450" indent="-171450" fontAlgn="auto">
              <a:spcBef>
                <a:spcPts val="0"/>
              </a:spcBef>
              <a:spcAft>
                <a:spcPts val="0"/>
              </a:spcAft>
              <a:buFont typeface="Arial"/>
              <a:buChar char="•"/>
              <a:defRPr/>
            </a:pPr>
            <a:r>
              <a:rPr lang="en-US" sz="1000" b="1" dirty="0" smtClean="0">
                <a:solidFill>
                  <a:schemeClr val="bg1">
                    <a:lumMod val="65000"/>
                  </a:schemeClr>
                </a:solidFill>
              </a:rPr>
              <a:t>Vladimir Fetisov, FSA</a:t>
            </a:r>
          </a:p>
          <a:p>
            <a:pPr marL="171450" indent="-171450" fontAlgn="auto">
              <a:spcBef>
                <a:spcPts val="0"/>
              </a:spcBef>
              <a:spcAft>
                <a:spcPts val="0"/>
              </a:spcAft>
              <a:buFont typeface="Arial"/>
              <a:buChar char="•"/>
              <a:defRPr/>
            </a:pPr>
            <a:r>
              <a:rPr lang="en-US" sz="1000" b="1" dirty="0" smtClean="0">
                <a:solidFill>
                  <a:schemeClr val="bg1">
                    <a:lumMod val="65000"/>
                  </a:schemeClr>
                </a:solidFill>
              </a:rPr>
              <a:t>Ray Wagner, NASA</a:t>
            </a:r>
          </a:p>
        </p:txBody>
      </p:sp>
      <p:cxnSp>
        <p:nvCxnSpPr>
          <p:cNvPr id="68" name="Straight Connector 67"/>
          <p:cNvCxnSpPr/>
          <p:nvPr/>
        </p:nvCxnSpPr>
        <p:spPr>
          <a:xfrm>
            <a:off x="4157757" y="1290991"/>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7423188" y="2710459"/>
            <a:ext cx="773063"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a:t>
            </a:r>
            <a:endParaRPr lang="en-US" sz="1000" b="1" dirty="0">
              <a:solidFill>
                <a:srgbClr val="000000"/>
              </a:solidFill>
            </a:endParaRPr>
          </a:p>
          <a:p>
            <a:pPr algn="ctr"/>
            <a:r>
              <a:rPr kumimoji="0" lang="en-US" sz="1000" b="1" dirty="0" smtClean="0">
                <a:solidFill>
                  <a:srgbClr val="000000"/>
                </a:solidFill>
              </a:rPr>
              <a:t>Report</a:t>
            </a:r>
            <a:endParaRPr kumimoji="0" lang="en-US" sz="1000" b="1" dirty="0">
              <a:solidFill>
                <a:srgbClr val="000000"/>
              </a:solidFill>
            </a:endParaRPr>
          </a:p>
        </p:txBody>
      </p:sp>
      <p:sp>
        <p:nvSpPr>
          <p:cNvPr id="80" name="Diamond 79"/>
          <p:cNvSpPr>
            <a:spLocks noChangeArrowheads="1"/>
          </p:cNvSpPr>
          <p:nvPr/>
        </p:nvSpPr>
        <p:spPr bwMode="auto">
          <a:xfrm>
            <a:off x="8114731" y="280565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1" name="Diamond 80"/>
          <p:cNvSpPr>
            <a:spLocks noChangeArrowheads="1"/>
          </p:cNvSpPr>
          <p:nvPr/>
        </p:nvSpPr>
        <p:spPr bwMode="auto">
          <a:xfrm>
            <a:off x="7344819" y="280255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TextBox 29"/>
          <p:cNvSpPr txBox="1">
            <a:spLocks noChangeArrowheads="1"/>
          </p:cNvSpPr>
          <p:nvPr/>
        </p:nvSpPr>
        <p:spPr bwMode="auto">
          <a:xfrm>
            <a:off x="6202519" y="3137735"/>
            <a:ext cx="1001660"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Complete:</a:t>
            </a:r>
          </a:p>
          <a:p>
            <a:pPr algn="ctr"/>
            <a:r>
              <a:rPr lang="en-US" altLang="ja-JP" sz="1000" b="1" dirty="0" smtClean="0">
                <a:solidFill>
                  <a:srgbClr val="0000FF"/>
                </a:solidFill>
                <a:latin typeface="Calibri" pitchFamily="34" charset="0"/>
              </a:rPr>
              <a:t>15-Jul-2016</a:t>
            </a:r>
            <a:endParaRPr lang="en-US" altLang="ja-JP" sz="1000" b="1" dirty="0">
              <a:solidFill>
                <a:srgbClr val="0000FF"/>
              </a:solidFill>
              <a:latin typeface="Calibri" pitchFamily="34" charset="0"/>
            </a:endParaRPr>
          </a:p>
        </p:txBody>
      </p:sp>
      <p:sp>
        <p:nvSpPr>
          <p:cNvPr id="95" name="TextBox 29"/>
          <p:cNvSpPr txBox="1">
            <a:spLocks noChangeArrowheads="1"/>
          </p:cNvSpPr>
          <p:nvPr/>
        </p:nvSpPr>
        <p:spPr bwMode="auto">
          <a:xfrm>
            <a:off x="7287717" y="3134055"/>
            <a:ext cx="1001660"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Complete:</a:t>
            </a:r>
          </a:p>
          <a:p>
            <a:pPr algn="ctr"/>
            <a:r>
              <a:rPr lang="en-US" altLang="ja-JP" sz="1000" b="1" dirty="0" smtClean="0">
                <a:solidFill>
                  <a:srgbClr val="0000FF"/>
                </a:solidFill>
                <a:latin typeface="Calibri" pitchFamily="34" charset="0"/>
              </a:rPr>
              <a:t>15-Aug-2016</a:t>
            </a:r>
            <a:endParaRPr lang="en-US" altLang="ja-JP" sz="1000" b="1" dirty="0">
              <a:solidFill>
                <a:srgbClr val="0000FF"/>
              </a:solidFill>
              <a:latin typeface="Calibri" pitchFamily="34" charset="0"/>
            </a:endParaRPr>
          </a:p>
        </p:txBody>
      </p:sp>
      <p:sp>
        <p:nvSpPr>
          <p:cNvPr id="96" name="Diamond 95"/>
          <p:cNvSpPr>
            <a:spLocks noChangeArrowheads="1"/>
          </p:cNvSpPr>
          <p:nvPr/>
        </p:nvSpPr>
        <p:spPr bwMode="auto">
          <a:xfrm>
            <a:off x="1433937" y="280565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9" name="TextBox 29"/>
          <p:cNvSpPr txBox="1">
            <a:spLocks noChangeArrowheads="1"/>
          </p:cNvSpPr>
          <p:nvPr/>
        </p:nvSpPr>
        <p:spPr bwMode="auto">
          <a:xfrm>
            <a:off x="883087" y="2669889"/>
            <a:ext cx="643229"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Kick-off</a:t>
            </a:r>
          </a:p>
          <a:p>
            <a:pPr algn="ctr"/>
            <a:r>
              <a:rPr lang="en-US" altLang="ja-JP" sz="1000" b="1" i="1" dirty="0" smtClean="0">
                <a:latin typeface="Calibri" pitchFamily="34" charset="0"/>
              </a:rPr>
              <a:t>Mtg </a:t>
            </a:r>
            <a:r>
              <a:rPr lang="en-US" altLang="ja-JP" sz="1000" b="1" i="1" dirty="0" smtClean="0">
                <a:latin typeface="Calibri" pitchFamily="34" charset="0"/>
                <a:sym typeface="Wingdings"/>
              </a:rPr>
              <a:t></a:t>
            </a:r>
            <a:endParaRPr lang="en-US" altLang="ja-JP" sz="1000" b="1" i="1" dirty="0">
              <a:solidFill>
                <a:schemeClr val="hlink"/>
              </a:solidFill>
              <a:latin typeface="Calibri" pitchFamily="34" charset="0"/>
            </a:endParaRPr>
          </a:p>
        </p:txBody>
      </p:sp>
      <p:sp>
        <p:nvSpPr>
          <p:cNvPr id="2" name="Oval Callout 1"/>
          <p:cNvSpPr/>
          <p:nvPr/>
        </p:nvSpPr>
        <p:spPr>
          <a:xfrm>
            <a:off x="7893633" y="1872722"/>
            <a:ext cx="1064520" cy="500614"/>
          </a:xfrm>
          <a:prstGeom prst="wedgeEllipseCallout">
            <a:avLst>
              <a:gd name="adj1" fmla="val 22116"/>
              <a:gd name="adj2" fmla="val 1098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Need CESG update</a:t>
            </a:r>
            <a:endParaRPr lang="en-US" sz="1200" dirty="0">
              <a:solidFill>
                <a:schemeClr val="tx1"/>
              </a:solidFill>
            </a:endParaRPr>
          </a:p>
        </p:txBody>
      </p:sp>
    </p:spTree>
    <p:extLst>
      <p:ext uri="{BB962C8B-B14F-4D97-AF65-F5344CB8AC3E}">
        <p14:creationId xmlns:p14="http://schemas.microsoft.com/office/powerpoint/2010/main" val="17033182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6271" y="107984"/>
            <a:ext cx="6212007" cy="461665"/>
          </a:xfrm>
          <a:prstGeom prst="rect">
            <a:avLst/>
          </a:prstGeom>
          <a:noFill/>
          <a:ln>
            <a:noFill/>
          </a:ln>
        </p:spPr>
        <p:txBody>
          <a:bodyPr wrap="none" rtlCol="0">
            <a:spAutoFit/>
          </a:bodyPr>
          <a:lstStyle/>
          <a:p>
            <a:r>
              <a:rPr lang="en-US" sz="2400" b="1" dirty="0" smtClean="0"/>
              <a:t>RFID Tag Object-ID space design considerations</a:t>
            </a:r>
            <a:endParaRPr lang="en-US" sz="2400" b="1" dirty="0"/>
          </a:p>
        </p:txBody>
      </p:sp>
      <p:sp>
        <p:nvSpPr>
          <p:cNvPr id="5" name="TextBox 4"/>
          <p:cNvSpPr txBox="1"/>
          <p:nvPr/>
        </p:nvSpPr>
        <p:spPr>
          <a:xfrm>
            <a:off x="474124" y="934525"/>
            <a:ext cx="8221134" cy="1754327"/>
          </a:xfrm>
          <a:prstGeom prst="rect">
            <a:avLst/>
          </a:prstGeom>
          <a:noFill/>
        </p:spPr>
        <p:txBody>
          <a:bodyPr wrap="square" rtlCol="0">
            <a:spAutoFit/>
          </a:bodyPr>
          <a:lstStyle/>
          <a:p>
            <a:r>
              <a:rPr lang="en-US" b="1" dirty="0" smtClean="0"/>
              <a:t>Goal</a:t>
            </a:r>
            <a:r>
              <a:rPr lang="en-US" dirty="0" smtClean="0"/>
              <a:t>: Design the RFID Object-ID space to support ISS and future Exploration activities</a:t>
            </a:r>
          </a:p>
          <a:p>
            <a:pPr marL="285750" indent="-285750">
              <a:buFont typeface="Arial"/>
              <a:buChar char="•"/>
            </a:pPr>
            <a:r>
              <a:rPr lang="en-US" dirty="0" smtClean="0"/>
              <a:t>Support current ISS inventory schemas </a:t>
            </a:r>
          </a:p>
          <a:p>
            <a:pPr marL="742950" lvl="1" indent="-285750">
              <a:buFont typeface="Arial"/>
              <a:buChar char="•"/>
            </a:pPr>
            <a:r>
              <a:rPr lang="en-US" dirty="0"/>
              <a:t>N</a:t>
            </a:r>
            <a:r>
              <a:rPr lang="en-US" dirty="0" smtClean="0"/>
              <a:t>ot “golden” solution; provide transition pathway</a:t>
            </a:r>
          </a:p>
          <a:p>
            <a:pPr marL="285750" indent="-285750">
              <a:buFont typeface="Arial"/>
              <a:buChar char="•"/>
            </a:pPr>
            <a:r>
              <a:rPr lang="en-US" dirty="0" smtClean="0"/>
              <a:t>Ensure ample room for anticipated increase in number of inventory items tracked</a:t>
            </a:r>
          </a:p>
          <a:p>
            <a:pPr marL="285750" indent="-285750">
              <a:buFont typeface="Arial"/>
              <a:buChar char="•"/>
            </a:pPr>
            <a:r>
              <a:rPr lang="en-US" dirty="0" smtClean="0"/>
              <a:t>Design the space in a flexible, easy to evolve manner</a:t>
            </a:r>
          </a:p>
          <a:p>
            <a:pPr marL="285750" indent="-285750">
              <a:buFont typeface="Arial"/>
              <a:buChar char="•"/>
            </a:pPr>
            <a:r>
              <a:rPr lang="en-US" dirty="0" smtClean="0"/>
              <a:t>Initial high-level inventory categories based on O. de Weck’s work at MIT</a:t>
            </a: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2345267" y="2743834"/>
            <a:ext cx="4428067" cy="3373332"/>
          </a:xfrm>
          <a:prstGeom prst="rect">
            <a:avLst/>
          </a:prstGeom>
        </p:spPr>
      </p:pic>
      <p:sp>
        <p:nvSpPr>
          <p:cNvPr id="7" name="TextBox 6"/>
          <p:cNvSpPr txBox="1"/>
          <p:nvPr/>
        </p:nvSpPr>
        <p:spPr>
          <a:xfrm>
            <a:off x="2040466" y="6142566"/>
            <a:ext cx="4839786" cy="246221"/>
          </a:xfrm>
          <a:prstGeom prst="rect">
            <a:avLst/>
          </a:prstGeom>
          <a:noFill/>
        </p:spPr>
        <p:txBody>
          <a:bodyPr wrap="none" rtlCol="0">
            <a:spAutoFit/>
          </a:bodyPr>
          <a:lstStyle/>
          <a:p>
            <a:r>
              <a:rPr lang="en-US" sz="1000" dirty="0" smtClean="0"/>
              <a:t>Reference: Shull, </a:t>
            </a:r>
            <a:r>
              <a:rPr lang="en-US" sz="1000" dirty="0" err="1" smtClean="0"/>
              <a:t>Gralla</a:t>
            </a:r>
            <a:r>
              <a:rPr lang="en-US" sz="1000" dirty="0" smtClean="0"/>
              <a:t>, </a:t>
            </a:r>
            <a:r>
              <a:rPr lang="en-US" sz="1000" dirty="0" err="1" smtClean="0"/>
              <a:t>Siddiqi</a:t>
            </a:r>
            <a:r>
              <a:rPr lang="en-US" sz="1000" dirty="0" smtClean="0"/>
              <a:t>, de Weck, and </a:t>
            </a:r>
            <a:r>
              <a:rPr lang="en-US" sz="1000" dirty="0" err="1" smtClean="0"/>
              <a:t>Shishko</a:t>
            </a:r>
            <a:r>
              <a:rPr lang="en-US" sz="1000" dirty="0" smtClean="0"/>
              <a:t>, September 2006, AIAA 2006-7232</a:t>
            </a:r>
            <a:endParaRPr lang="en-US" sz="1000" dirty="0"/>
          </a:p>
        </p:txBody>
      </p:sp>
    </p:spTree>
    <p:extLst>
      <p:ext uri="{BB962C8B-B14F-4D97-AF65-F5344CB8AC3E}">
        <p14:creationId xmlns:p14="http://schemas.microsoft.com/office/powerpoint/2010/main" val="10438125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8600" y="119493"/>
            <a:ext cx="6135063" cy="461665"/>
          </a:xfrm>
          <a:prstGeom prst="rect">
            <a:avLst/>
          </a:prstGeom>
          <a:noFill/>
          <a:ln>
            <a:noFill/>
          </a:ln>
        </p:spPr>
        <p:txBody>
          <a:bodyPr wrap="none" rtlCol="0">
            <a:spAutoFit/>
          </a:bodyPr>
          <a:lstStyle/>
          <a:p>
            <a:r>
              <a:rPr lang="en-US" sz="2400" b="1" dirty="0" smtClean="0"/>
              <a:t>NASA Flight Crew Systems </a:t>
            </a:r>
            <a:r>
              <a:rPr lang="en-US" sz="2400" b="1" dirty="0" smtClean="0">
                <a:solidFill>
                  <a:srgbClr val="FF0000"/>
                </a:solidFill>
              </a:rPr>
              <a:t>Hardware</a:t>
            </a:r>
            <a:r>
              <a:rPr lang="en-US" sz="2400" b="1" dirty="0" smtClean="0"/>
              <a:t> Database</a:t>
            </a:r>
            <a:endParaRPr lang="en-US" sz="2400" b="1" dirty="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1133" y="990600"/>
            <a:ext cx="2420179" cy="369332"/>
          </a:xfrm>
          <a:prstGeom prst="rect">
            <a:avLst/>
          </a:prstGeom>
          <a:noFill/>
        </p:spPr>
        <p:txBody>
          <a:bodyPr wrap="none" rtlCol="0">
            <a:spAutoFit/>
          </a:bodyPr>
          <a:lstStyle/>
          <a:p>
            <a:r>
              <a:rPr lang="en-US" dirty="0" smtClean="0"/>
              <a:t>16 Top-level categories:</a:t>
            </a:r>
            <a:endParaRPr lang="en-US" dirty="0"/>
          </a:p>
        </p:txBody>
      </p:sp>
      <p:sp>
        <p:nvSpPr>
          <p:cNvPr id="11" name="Rounded Rectangle 10"/>
          <p:cNvSpPr/>
          <p:nvPr/>
        </p:nvSpPr>
        <p:spPr>
          <a:xfrm>
            <a:off x="1358900"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Housekeeping</a:t>
            </a:r>
            <a:endParaRPr lang="en-US" sz="1400" dirty="0">
              <a:solidFill>
                <a:schemeClr val="tx1"/>
              </a:solidFill>
            </a:endParaRPr>
          </a:p>
        </p:txBody>
      </p:sp>
      <p:sp>
        <p:nvSpPr>
          <p:cNvPr id="12" name="Rounded Rectangle 11"/>
          <p:cNvSpPr/>
          <p:nvPr/>
        </p:nvSpPr>
        <p:spPr>
          <a:xfrm>
            <a:off x="3021312"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Exercise</a:t>
            </a:r>
            <a:endParaRPr lang="en-US" sz="1400" dirty="0">
              <a:solidFill>
                <a:schemeClr val="tx1"/>
              </a:solidFill>
            </a:endParaRPr>
          </a:p>
        </p:txBody>
      </p:sp>
      <p:sp>
        <p:nvSpPr>
          <p:cNvPr id="13" name="Rounded Rectangle 12"/>
          <p:cNvSpPr/>
          <p:nvPr/>
        </p:nvSpPr>
        <p:spPr>
          <a:xfrm>
            <a:off x="4703234"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Portable Illumination</a:t>
            </a:r>
            <a:endParaRPr lang="en-US" sz="1400" dirty="0">
              <a:solidFill>
                <a:schemeClr val="tx1"/>
              </a:solidFill>
            </a:endParaRPr>
          </a:p>
        </p:txBody>
      </p:sp>
      <p:sp>
        <p:nvSpPr>
          <p:cNvPr id="14" name="Rounded Rectangle 13"/>
          <p:cNvSpPr/>
          <p:nvPr/>
        </p:nvSpPr>
        <p:spPr>
          <a:xfrm>
            <a:off x="6365646"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Tools</a:t>
            </a:r>
            <a:endParaRPr lang="en-US" sz="1400" dirty="0">
              <a:solidFill>
                <a:schemeClr val="tx1"/>
              </a:solidFill>
            </a:endParaRPr>
          </a:p>
        </p:txBody>
      </p:sp>
      <p:sp>
        <p:nvSpPr>
          <p:cNvPr id="15" name="Rounded Rectangle 14"/>
          <p:cNvSpPr/>
          <p:nvPr/>
        </p:nvSpPr>
        <p:spPr>
          <a:xfrm>
            <a:off x="1358900"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PERS: Payload Equip Restraint System</a:t>
            </a:r>
            <a:endParaRPr lang="en-US" sz="1400" dirty="0">
              <a:solidFill>
                <a:schemeClr val="tx1"/>
              </a:solidFill>
            </a:endParaRPr>
          </a:p>
        </p:txBody>
      </p:sp>
      <p:sp>
        <p:nvSpPr>
          <p:cNvPr id="16" name="Rounded Rectangle 15"/>
          <p:cNvSpPr/>
          <p:nvPr/>
        </p:nvSpPr>
        <p:spPr>
          <a:xfrm>
            <a:off x="3021312"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Stowage &amp; Racks</a:t>
            </a:r>
            <a:endParaRPr lang="en-US" sz="1400" dirty="0">
              <a:solidFill>
                <a:schemeClr val="tx1"/>
              </a:solidFill>
            </a:endParaRPr>
          </a:p>
        </p:txBody>
      </p:sp>
      <p:sp>
        <p:nvSpPr>
          <p:cNvPr id="17" name="Rounded Rectangle 16"/>
          <p:cNvSpPr/>
          <p:nvPr/>
        </p:nvSpPr>
        <p:spPr>
          <a:xfrm>
            <a:off x="3021312"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EC Crew Provisions</a:t>
            </a:r>
            <a:endParaRPr lang="en-US" sz="1400" dirty="0">
              <a:solidFill>
                <a:schemeClr val="tx1"/>
              </a:solidFill>
            </a:endParaRPr>
          </a:p>
        </p:txBody>
      </p:sp>
      <p:sp>
        <p:nvSpPr>
          <p:cNvPr id="18" name="Rounded Rectangle 17"/>
          <p:cNvSpPr/>
          <p:nvPr/>
        </p:nvSpPr>
        <p:spPr>
          <a:xfrm>
            <a:off x="6365646"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OC Catalogue</a:t>
            </a:r>
            <a:endParaRPr lang="en-US" sz="1400" dirty="0">
              <a:solidFill>
                <a:schemeClr val="tx1"/>
              </a:solidFill>
            </a:endParaRPr>
          </a:p>
        </p:txBody>
      </p:sp>
      <p:sp>
        <p:nvSpPr>
          <p:cNvPr id="19" name="Rounded Rectangle 18"/>
          <p:cNvSpPr/>
          <p:nvPr/>
        </p:nvSpPr>
        <p:spPr>
          <a:xfrm>
            <a:off x="1358900"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Third Party</a:t>
            </a:r>
            <a:endParaRPr lang="en-US" sz="1400" dirty="0">
              <a:solidFill>
                <a:schemeClr val="tx1"/>
              </a:solidFill>
            </a:endParaRPr>
          </a:p>
        </p:txBody>
      </p:sp>
      <p:sp>
        <p:nvSpPr>
          <p:cNvPr id="20" name="Rounded Rectangle 19"/>
          <p:cNvSpPr/>
          <p:nvPr/>
        </p:nvSpPr>
        <p:spPr>
          <a:xfrm>
            <a:off x="3021312"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Non Flight Control System (FCS)</a:t>
            </a:r>
            <a:endParaRPr lang="en-US" sz="1400" dirty="0">
              <a:solidFill>
                <a:schemeClr val="tx1"/>
              </a:solidFill>
            </a:endParaRPr>
          </a:p>
        </p:txBody>
      </p:sp>
      <p:sp>
        <p:nvSpPr>
          <p:cNvPr id="21" name="Rounded Rectangle 20"/>
          <p:cNvSpPr/>
          <p:nvPr/>
        </p:nvSpPr>
        <p:spPr>
          <a:xfrm>
            <a:off x="4703234"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Non-FCS </a:t>
            </a:r>
          </a:p>
          <a:p>
            <a:pPr algn="ctr"/>
            <a:r>
              <a:rPr lang="en-US" sz="1400" dirty="0" smtClean="0">
                <a:solidFill>
                  <a:schemeClr val="tx1"/>
                </a:solidFill>
              </a:rPr>
              <a:t>ATCS</a:t>
            </a:r>
            <a:endParaRPr lang="en-US" sz="1400" dirty="0">
              <a:solidFill>
                <a:schemeClr val="tx1"/>
              </a:solidFill>
            </a:endParaRPr>
          </a:p>
        </p:txBody>
      </p:sp>
      <p:sp>
        <p:nvSpPr>
          <p:cNvPr id="22" name="Rounded Rectangle 21"/>
          <p:cNvSpPr/>
          <p:nvPr/>
        </p:nvSpPr>
        <p:spPr>
          <a:xfrm>
            <a:off x="6365646"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ECLSS</a:t>
            </a:r>
            <a:endParaRPr lang="en-US" sz="1400" dirty="0">
              <a:solidFill>
                <a:schemeClr val="tx1"/>
              </a:solidFill>
            </a:endParaRPr>
          </a:p>
        </p:txBody>
      </p:sp>
      <p:sp>
        <p:nvSpPr>
          <p:cNvPr id="23" name="Rounded Rectangle 22"/>
          <p:cNvSpPr/>
          <p:nvPr/>
        </p:nvSpPr>
        <p:spPr>
          <a:xfrm>
            <a:off x="1358900"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Habitability</a:t>
            </a:r>
            <a:endParaRPr lang="en-US" sz="1400" dirty="0">
              <a:solidFill>
                <a:schemeClr val="tx1"/>
              </a:solidFill>
            </a:endParaRPr>
          </a:p>
        </p:txBody>
      </p:sp>
      <p:sp>
        <p:nvSpPr>
          <p:cNvPr id="24" name="Rounded Rectangle 23"/>
          <p:cNvSpPr/>
          <p:nvPr/>
        </p:nvSpPr>
        <p:spPr>
          <a:xfrm>
            <a:off x="4703234"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Shuttle H/W on ISS</a:t>
            </a:r>
            <a:endParaRPr lang="en-US" sz="1400" dirty="0">
              <a:solidFill>
                <a:schemeClr val="tx1"/>
              </a:solidFill>
            </a:endParaRPr>
          </a:p>
        </p:txBody>
      </p:sp>
      <p:sp>
        <p:nvSpPr>
          <p:cNvPr id="25" name="Rounded Rectangle 24"/>
          <p:cNvSpPr/>
          <p:nvPr/>
        </p:nvSpPr>
        <p:spPr>
          <a:xfrm>
            <a:off x="6385156"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Shuttle only FCS</a:t>
            </a:r>
            <a:endParaRPr lang="en-US" sz="1400" dirty="0">
              <a:solidFill>
                <a:schemeClr val="tx1"/>
              </a:solidFill>
            </a:endParaRPr>
          </a:p>
        </p:txBody>
      </p:sp>
      <p:sp>
        <p:nvSpPr>
          <p:cNvPr id="26" name="Rounded Rectangle 25"/>
          <p:cNvSpPr/>
          <p:nvPr/>
        </p:nvSpPr>
        <p:spPr>
          <a:xfrm>
            <a:off x="4703234"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R&amp;MA: Restraints &amp; Mobility Aids</a:t>
            </a:r>
            <a:endParaRPr lang="en-US" sz="1400" dirty="0">
              <a:solidFill>
                <a:schemeClr val="tx1"/>
              </a:solidFill>
            </a:endParaRPr>
          </a:p>
        </p:txBody>
      </p:sp>
    </p:spTree>
    <p:extLst>
      <p:ext uri="{BB962C8B-B14F-4D97-AF65-F5344CB8AC3E}">
        <p14:creationId xmlns:p14="http://schemas.microsoft.com/office/powerpoint/2010/main" val="22627076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BC11CFE921654CA22562F68A99D6AE" ma:contentTypeVersion="2" ma:contentTypeDescription="Create a new document." ma:contentTypeScope="" ma:versionID="6e7f88b6c0e58fd2929e0adb0da9b1cd">
  <xsd:schema xmlns:xsd="http://www.w3.org/2001/XMLSchema" xmlns:xs="http://www.w3.org/2001/XMLSchema" xmlns:p="http://schemas.microsoft.com/office/2006/metadata/properties" xmlns:ns2="0f0ef6e6-c12b-42e4-8afd-b7edb07c219c" xmlns:ns3="bfab6d5d-f488-475d-ad0d-58c4c1ee8d01" targetNamespace="http://schemas.microsoft.com/office/2006/metadata/properties" ma:root="true" ma:fieldsID="04b9d79d328c0b5ec2fc4d05f2dbf19e" ns2:_="" ns3:_="">
    <xsd:import namespace="0f0ef6e6-c12b-42e4-8afd-b7edb07c219c"/>
    <xsd:import namespace="bfab6d5d-f488-475d-ad0d-58c4c1ee8d01"/>
    <xsd:element name="properties">
      <xsd:complexType>
        <xsd:sequence>
          <xsd:element name="documentManagement">
            <xsd:complexType>
              <xsd:all>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ef6e6-c12b-42e4-8afd-b7edb07c21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ab6d5d-f488-475d-ad0d-58c4c1ee8d01" elementFormDefault="qualified">
    <xsd:import namespace="http://schemas.microsoft.com/office/2006/documentManagement/types"/>
    <xsd:import namespace="http://schemas.microsoft.com/office/infopath/2007/PartnerControls"/>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B01790-4C2B-4E23-B5E7-E5FC955BAD65}"/>
</file>

<file path=customXml/itemProps2.xml><?xml version="1.0" encoding="utf-8"?>
<ds:datastoreItem xmlns:ds="http://schemas.openxmlformats.org/officeDocument/2006/customXml" ds:itemID="{AD8D154E-B8D2-41B7-931A-D01EA72C7E2A}"/>
</file>

<file path=customXml/itemProps3.xml><?xml version="1.0" encoding="utf-8"?>
<ds:datastoreItem xmlns:ds="http://schemas.openxmlformats.org/officeDocument/2006/customXml" ds:itemID="{1A48F39B-63B4-4C86-B9C7-2305595419D5}"/>
</file>

<file path=docProps/app.xml><?xml version="1.0" encoding="utf-8"?>
<Properties xmlns="http://schemas.openxmlformats.org/officeDocument/2006/extended-properties" xmlns:vt="http://schemas.openxmlformats.org/officeDocument/2006/docPropsVTypes">
  <TotalTime>82661</TotalTime>
  <Words>4497</Words>
  <Application>Microsoft Macintosh PowerPoint</Application>
  <PresentationFormat>On-screen Show (4:3)</PresentationFormat>
  <Paragraphs>826</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CCSDS SOIS Wireless WG Monthly Webcon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Charts &amp; High-Level CCSDS Schedules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BioServe Space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Gifford</dc:creator>
  <cp:lastModifiedBy>Kevin Gifford</cp:lastModifiedBy>
  <cp:revision>1922</cp:revision>
  <cp:lastPrinted>2016-01-03T01:02:07Z</cp:lastPrinted>
  <dcterms:created xsi:type="dcterms:W3CDTF">2012-03-12T15:30:31Z</dcterms:created>
  <dcterms:modified xsi:type="dcterms:W3CDTF">2016-02-26T16:59:21Z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0x010100DDBC11CFE921654CA22562F68A99D6AE</vt:lpwstr>
  </property>
</Properties>
</file>