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76" r:id="rId2"/>
    <p:sldId id="353" r:id="rId3"/>
    <p:sldId id="361" r:id="rId4"/>
    <p:sldId id="371" r:id="rId5"/>
    <p:sldId id="351" r:id="rId6"/>
    <p:sldId id="378" r:id="rId7"/>
    <p:sldId id="379" r:id="rId8"/>
    <p:sldId id="380" r:id="rId9"/>
    <p:sldId id="381" r:id="rId10"/>
    <p:sldId id="382" r:id="rId11"/>
    <p:sldId id="367" r:id="rId12"/>
    <p:sldId id="368" r:id="rId13"/>
    <p:sldId id="372" r:id="rId14"/>
    <p:sldId id="374" r:id="rId15"/>
    <p:sldId id="375" r:id="rId16"/>
    <p:sldId id="373" r:id="rId17"/>
    <p:sldId id="370" r:id="rId18"/>
    <p:sldId id="357" r:id="rId19"/>
    <p:sldId id="377" r:id="rId20"/>
    <p:sldId id="352" r:id="rId21"/>
    <p:sldId id="362" r:id="rId22"/>
    <p:sldId id="366" r:id="rId23"/>
    <p:sldId id="365" r:id="rId24"/>
    <p:sldId id="354" r:id="rId25"/>
    <p:sldId id="363" r:id="rId26"/>
    <p:sldId id="359" r:id="rId27"/>
    <p:sldId id="360" r:id="rId28"/>
    <p:sldId id="3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67F64"/>
    <a:srgbClr val="FF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0" autoAdjust="0"/>
    <p:restoredTop sz="89294" autoAdjust="0"/>
  </p:normalViewPr>
  <p:slideViewPr>
    <p:cSldViewPr snapToGrid="0" snapToObjects="1">
      <p:cViewPr>
        <p:scale>
          <a:sx n="125" d="100"/>
          <a:sy n="125" d="100"/>
        </p:scale>
        <p:origin x="-2552" y="-1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4" Type="http://schemas.openxmlformats.org/officeDocument/2006/relationships/theme" Target="theme/theme1.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customXml" Target="../customXml/item3.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presProps" Target="presProps.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2.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1.xml"/><Relationship Id="rId31" Type="http://schemas.openxmlformats.org/officeDocument/2006/relationships/printerSettings" Target="printerSettings/printerSettings1.bin"/><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notesMaster" Target="notesMasters/notesMaster1.xml"/><Relationship Id="rId9" Type="http://schemas.openxmlformats.org/officeDocument/2006/relationships/slide" Target="slides/slide8.xml"/><Relationship Id="rId35" Type="http://schemas.openxmlformats.org/officeDocument/2006/relationships/tableStyles" Target="tableStyles.xml"/><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D6A3D-CDC1-574E-B713-2404917A542B}" type="datetimeFigureOut">
              <a:rPr lang="en-US" smtClean="0"/>
              <a:pPr/>
              <a:t>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0E9BA-BBD3-C242-B0E7-AAD85FC88DBA}" type="slidenum">
              <a:rPr lang="en-US" smtClean="0"/>
              <a:pPr/>
              <a:t>‹#›</a:t>
            </a:fld>
            <a:endParaRPr lang="en-US"/>
          </a:p>
        </p:txBody>
      </p:sp>
    </p:spTree>
    <p:extLst>
      <p:ext uri="{BB962C8B-B14F-4D97-AF65-F5344CB8AC3E}">
        <p14:creationId xmlns:p14="http://schemas.microsoft.com/office/powerpoint/2010/main" val="1950452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5</a:t>
            </a:fld>
            <a:endParaRPr lang="en-US" altLang="ja-JP">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12</a:t>
            </a:fld>
            <a:endParaRPr lang="en-US" altLang="ja-JP">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17</a:t>
            </a:fld>
            <a:endParaRPr lang="en-US" altLang="ja-JP">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5716" name="Slide Number Placeholder 3"/>
          <p:cNvSpPr txBox="1">
            <a:spLocks noGrp="1"/>
          </p:cNvSpPr>
          <p:nvPr/>
        </p:nvSpPr>
        <p:spPr bwMode="auto">
          <a:xfrm>
            <a:off x="3887391" y="8687406"/>
            <a:ext cx="2970609" cy="45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81" tIns="0" rIns="19181" bIns="0" anchor="b"/>
          <a:lstStyle>
            <a:lvl1pPr defTabSz="920750">
              <a:defRPr b="1">
                <a:solidFill>
                  <a:schemeClr val="tx1"/>
                </a:solidFill>
                <a:latin typeface="Arial" charset="0"/>
              </a:defRPr>
            </a:lvl1pPr>
            <a:lvl2pPr marL="742950" indent="-285750" defTabSz="920750">
              <a:defRPr b="1">
                <a:solidFill>
                  <a:schemeClr val="tx1"/>
                </a:solidFill>
                <a:latin typeface="Arial" charset="0"/>
              </a:defRPr>
            </a:lvl2pPr>
            <a:lvl3pPr marL="1143000" indent="-228600" defTabSz="920750">
              <a:defRPr b="1">
                <a:solidFill>
                  <a:schemeClr val="tx1"/>
                </a:solidFill>
                <a:latin typeface="Arial" charset="0"/>
              </a:defRPr>
            </a:lvl3pPr>
            <a:lvl4pPr marL="1600200" indent="-228600" defTabSz="920750">
              <a:defRPr b="1">
                <a:solidFill>
                  <a:schemeClr val="tx1"/>
                </a:solidFill>
                <a:latin typeface="Arial" charset="0"/>
              </a:defRPr>
            </a:lvl4pPr>
            <a:lvl5pPr marL="2057400" indent="-228600" defTabSz="920750">
              <a:defRPr b="1">
                <a:solidFill>
                  <a:schemeClr val="tx1"/>
                </a:solidFill>
                <a:latin typeface="Arial" charset="0"/>
              </a:defRPr>
            </a:lvl5pPr>
            <a:lvl6pPr marL="2514600" indent="-228600" defTabSz="920750" fontAlgn="base">
              <a:spcBef>
                <a:spcPct val="0"/>
              </a:spcBef>
              <a:spcAft>
                <a:spcPct val="0"/>
              </a:spcAft>
              <a:defRPr b="1">
                <a:solidFill>
                  <a:schemeClr val="tx1"/>
                </a:solidFill>
                <a:latin typeface="Arial" charset="0"/>
              </a:defRPr>
            </a:lvl6pPr>
            <a:lvl7pPr marL="2971800" indent="-228600" defTabSz="920750" fontAlgn="base">
              <a:spcBef>
                <a:spcPct val="0"/>
              </a:spcBef>
              <a:spcAft>
                <a:spcPct val="0"/>
              </a:spcAft>
              <a:defRPr b="1">
                <a:solidFill>
                  <a:schemeClr val="tx1"/>
                </a:solidFill>
                <a:latin typeface="Arial" charset="0"/>
              </a:defRPr>
            </a:lvl7pPr>
            <a:lvl8pPr marL="3429000" indent="-228600" defTabSz="920750" fontAlgn="base">
              <a:spcBef>
                <a:spcPct val="0"/>
              </a:spcBef>
              <a:spcAft>
                <a:spcPct val="0"/>
              </a:spcAft>
              <a:defRPr b="1">
                <a:solidFill>
                  <a:schemeClr val="tx1"/>
                </a:solidFill>
                <a:latin typeface="Arial" charset="0"/>
              </a:defRPr>
            </a:lvl8pPr>
            <a:lvl9pPr marL="3886200" indent="-228600" defTabSz="920750" fontAlgn="base">
              <a:spcBef>
                <a:spcPct val="0"/>
              </a:spcBef>
              <a:spcAft>
                <a:spcPct val="0"/>
              </a:spcAft>
              <a:defRPr b="1">
                <a:solidFill>
                  <a:schemeClr val="tx1"/>
                </a:solidFill>
                <a:latin typeface="Arial" charset="0"/>
              </a:defRPr>
            </a:lvl9pPr>
          </a:lstStyle>
          <a:p>
            <a:pPr algn="r" eaLnBrk="0" hangingPunct="0"/>
            <a:fld id="{C3B9810D-8CA4-40B5-9E5B-57D1DBBE03EF}" type="slidenum">
              <a:rPr lang="en-US" sz="1000" b="0" i="1">
                <a:latin typeface="Times New Roman" pitchFamily="18" charset="0"/>
              </a:rPr>
              <a:pPr algn="r" eaLnBrk="0" hangingPunct="0"/>
              <a:t>20</a:t>
            </a:fld>
            <a:endParaRPr lang="en-US" sz="1000" b="0" i="1">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21</a:t>
            </a:fld>
            <a:endParaRPr lang="en-US" altLang="ja-JP">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23E6-6E1A-D443-AA02-10588A16F41C}" type="slidenum">
              <a:rPr lang="en-US" smtClean="0"/>
              <a:pPr/>
              <a:t>‹#›</a:t>
            </a:fld>
            <a:endParaRPr lang="en-US"/>
          </a:p>
        </p:txBody>
      </p:sp>
      <p:sp>
        <p:nvSpPr>
          <p:cNvPr id="7" name="Rectangle 5"/>
          <p:cNvSpPr>
            <a:spLocks noChangeArrowheads="1"/>
          </p:cNvSpPr>
          <p:nvPr userDrawn="1"/>
        </p:nvSpPr>
        <p:spPr bwMode="auto">
          <a:xfrm>
            <a:off x="0" y="6616700"/>
            <a:ext cx="9144000" cy="241738"/>
          </a:xfrm>
          <a:prstGeom prst="rect">
            <a:avLst/>
          </a:prstGeom>
          <a:solidFill>
            <a:schemeClr val="tx2">
              <a:lumMod val="50000"/>
            </a:schemeClr>
          </a:solidFill>
          <a:ln w="9525">
            <a:solidFill>
              <a:schemeClr val="accent1">
                <a:lumMod val="50000"/>
              </a:schemeClr>
            </a:solidFill>
            <a:round/>
            <a:headEnd/>
            <a:tailEnd/>
          </a:ln>
          <a:effectLst/>
        </p:spPr>
        <p:txBody>
          <a:bodyPr wrap="square" lIns="101880" tIns="51120" rIns="101880" bIns="51120">
            <a:spAutoFit/>
          </a:bodyPr>
          <a:lstStyle/>
          <a:p>
            <a:pPr algn="r">
              <a:buClr>
                <a:srgbClr val="FFFFFF"/>
              </a:buClr>
              <a:buFont typeface="Arial" pitchFamily="2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smtClean="0">
                <a:solidFill>
                  <a:srgbClr val="FFFFFF"/>
                </a:solidFill>
                <a:latin typeface="Arial" pitchFamily="26" charset="0"/>
                <a:ea typeface="+mn-ea"/>
                <a:cs typeface="+mn-cs"/>
              </a:rPr>
              <a:t>CCSDS SOIS Wireless Working Group (WWG)                                                                                                                                                    05-Jan-2016 WWG Monthly Telecon</a:t>
            </a:r>
            <a:endParaRPr lang="en-US" sz="900" dirty="0">
              <a:solidFill>
                <a:srgbClr val="FFFFFF"/>
              </a:solidFill>
              <a:latin typeface="Arial" pitchFamily="26" charset="0"/>
              <a:ea typeface="+mn-ea"/>
              <a:cs typeface="+mn-cs"/>
            </a:endParaRPr>
          </a:p>
        </p:txBody>
      </p:sp>
      <p:sp>
        <p:nvSpPr>
          <p:cNvPr id="8" name="Rectangle 23"/>
          <p:cNvSpPr>
            <a:spLocks noChangeArrowheads="1"/>
          </p:cNvSpPr>
          <p:nvPr userDrawn="1"/>
        </p:nvSpPr>
        <p:spPr bwMode="auto">
          <a:xfrm>
            <a:off x="8500531" y="6292328"/>
            <a:ext cx="6011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buClrTx/>
              <a:buSzTx/>
              <a:buFontTx/>
              <a:buNone/>
            </a:pPr>
            <a:fld id="{186DB690-8815-B54C-94DC-FE17AE6E8072}" type="slidenum">
              <a:rPr lang="en-US" sz="1400">
                <a:solidFill>
                  <a:srgbClr val="000090"/>
                </a:solidFill>
              </a:rPr>
              <a:pPr algn="r">
                <a:buClrTx/>
                <a:buSzTx/>
                <a:buFontTx/>
                <a:buNone/>
              </a:pPr>
              <a:t>‹#›</a:t>
            </a:fld>
            <a:endParaRPr lang="en-US" sz="1400" dirty="0">
              <a:solidFill>
                <a:srgbClr val="00009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a:t>CCSDS SOIS Wireless WG Monthly </a:t>
            </a:r>
            <a:r>
              <a:rPr lang="en-US" b="1" dirty="0" smtClean="0"/>
              <a:t>Webcon</a:t>
            </a:r>
            <a:endParaRPr lang="en-US" b="1" dirty="0"/>
          </a:p>
        </p:txBody>
      </p:sp>
      <p:sp>
        <p:nvSpPr>
          <p:cNvPr id="3" name="Subtitle 2"/>
          <p:cNvSpPr>
            <a:spLocks noGrp="1"/>
          </p:cNvSpPr>
          <p:nvPr>
            <p:ph type="subTitle" idx="1"/>
          </p:nvPr>
        </p:nvSpPr>
        <p:spPr/>
        <p:txBody>
          <a:bodyPr/>
          <a:lstStyle/>
          <a:p>
            <a:r>
              <a:rPr lang="en-US" b="1" dirty="0" smtClean="0"/>
              <a:t>05-Jan-2016</a:t>
            </a:r>
            <a:endParaRPr lang="en-US" dirty="0"/>
          </a:p>
        </p:txBody>
      </p:sp>
    </p:spTree>
    <p:extLst>
      <p:ext uri="{BB962C8B-B14F-4D97-AF65-F5344CB8AC3E}">
        <p14:creationId xmlns:p14="http://schemas.microsoft.com/office/powerpoint/2010/main" val="1904871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2078228"/>
              </p:ext>
            </p:extLst>
          </p:nvPr>
        </p:nvGraphicFramePr>
        <p:xfrm>
          <a:off x="457200" y="855134"/>
          <a:ext cx="8229600" cy="5405119"/>
        </p:xfrm>
        <a:graphic>
          <a:graphicData uri="http://schemas.openxmlformats.org/drawingml/2006/table">
            <a:tbl>
              <a:tblPr firstRow="1" bandRow="1">
                <a:tableStyleId>{5C22544A-7EE6-4342-B048-85BDC9FD1C3A}</a:tableStyleId>
              </a:tblPr>
              <a:tblGrid>
                <a:gridCol w="812800"/>
                <a:gridCol w="1371600"/>
                <a:gridCol w="6045200"/>
              </a:tblGrid>
              <a:tr h="370840">
                <a:tc>
                  <a:txBody>
                    <a:bodyPr/>
                    <a:lstStyle/>
                    <a:p>
                      <a:pPr algn="ctr"/>
                      <a:r>
                        <a:rPr lang="en-US" dirty="0" smtClean="0"/>
                        <a:t>#</a:t>
                      </a:r>
                      <a:endParaRPr lang="en-US" dirty="0"/>
                    </a:p>
                  </a:txBody>
                  <a:tcPr/>
                </a:tc>
                <a:tc>
                  <a:txBody>
                    <a:bodyPr/>
                    <a:lstStyle/>
                    <a:p>
                      <a:pPr algn="ctr"/>
                      <a:r>
                        <a:rPr lang="en-US" dirty="0" smtClean="0"/>
                        <a:t>Section</a:t>
                      </a:r>
                      <a:endParaRPr lang="en-US" dirty="0"/>
                    </a:p>
                  </a:txBody>
                  <a:tcPr/>
                </a:tc>
                <a:tc>
                  <a:txBody>
                    <a:bodyPr/>
                    <a:lstStyle/>
                    <a:p>
                      <a:r>
                        <a:rPr lang="en-US" dirty="0" smtClean="0"/>
                        <a:t>Comment for discussion</a:t>
                      </a:r>
                      <a:endParaRPr lang="en-US" dirty="0"/>
                    </a:p>
                  </a:txBody>
                  <a:tcPr/>
                </a:tc>
              </a:tr>
              <a:tr h="370840">
                <a:tc>
                  <a:txBody>
                    <a:bodyPr/>
                    <a:lstStyle/>
                    <a:p>
                      <a:pPr algn="ctr"/>
                      <a:r>
                        <a:rPr lang="en-US" dirty="0" smtClean="0"/>
                        <a:t>15</a:t>
                      </a:r>
                      <a:endParaRPr lang="en-US" dirty="0"/>
                    </a:p>
                  </a:txBody>
                  <a:tcPr/>
                </a:tc>
                <a:tc>
                  <a:txBody>
                    <a:bodyPr/>
                    <a:lstStyle/>
                    <a:p>
                      <a:pPr algn="ctr"/>
                      <a:r>
                        <a:rPr lang="en-US" dirty="0" smtClean="0"/>
                        <a:t>Annex F</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sz="1800" kern="1200" dirty="0" smtClean="0">
                          <a:solidFill>
                            <a:schemeClr val="dk1"/>
                          </a:solidFill>
                          <a:effectLst/>
                          <a:latin typeface="+mn-lt"/>
                          <a:ea typeface="+mn-ea"/>
                          <a:cs typeface="+mn-cs"/>
                        </a:rPr>
                        <a:t>I think this annex is confusing. The flow is not very smooth and things are described sometimes in multiple places. I don’t really understand what is going on.</a:t>
                      </a:r>
                      <a:r>
                        <a:rPr lang="en-US" sz="1800" kern="1200" dirty="0" smtClean="0">
                          <a:solidFill>
                            <a:schemeClr val="dk1"/>
                          </a:solidFill>
                          <a:effectLst/>
                          <a:latin typeface="+mn-lt"/>
                          <a:ea typeface="+mn-ea"/>
                          <a:cs typeface="+mn-cs"/>
                        </a:rPr>
                        <a:t> </a:t>
                      </a:r>
                      <a:r>
                        <a:rPr lang="en-US" sz="1800" kern="1200" dirty="0" smtClean="0">
                          <a:solidFill>
                            <a:srgbClr val="FF0000"/>
                          </a:solidFill>
                          <a:effectLst/>
                          <a:latin typeface="+mn-lt"/>
                          <a:ea typeface="+mn-ea"/>
                          <a:cs typeface="+mn-cs"/>
                        </a:rPr>
                        <a:t>[Discussion]</a:t>
                      </a:r>
                    </a:p>
                  </a:txBody>
                  <a:tcPr/>
                </a:tc>
              </a:tr>
              <a:tr h="370840">
                <a:tc>
                  <a:txBody>
                    <a:bodyPr/>
                    <a:lstStyle/>
                    <a:p>
                      <a:pPr algn="ctr"/>
                      <a:r>
                        <a:rPr lang="en-US" dirty="0" smtClean="0"/>
                        <a:t>16</a:t>
                      </a:r>
                      <a:endParaRPr lang="en-US" dirty="0"/>
                    </a:p>
                  </a:txBody>
                  <a:tcPr/>
                </a:tc>
                <a:tc>
                  <a:txBody>
                    <a:bodyPr/>
                    <a:lstStyle/>
                    <a:p>
                      <a:pPr algn="ctr"/>
                      <a:r>
                        <a:rPr lang="en-US" dirty="0" smtClean="0"/>
                        <a:t>Annex F</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Which table. There are two in the section, and this one seems to be just a very abbreviated version of the later one that is labeled 6.1.7.</a:t>
                      </a:r>
                      <a:r>
                        <a:rPr lang="en-US" dirty="0" smtClean="0">
                          <a:effectLst/>
                        </a:rPr>
                        <a:t> </a:t>
                      </a:r>
                      <a:r>
                        <a:rPr lang="en-US" dirty="0" smtClean="0">
                          <a:solidFill>
                            <a:srgbClr val="FF0000"/>
                          </a:solidFill>
                          <a:effectLst/>
                        </a:rPr>
                        <a:t>[added Table G-1]</a:t>
                      </a:r>
                      <a:endParaRPr lang="en-US" sz="1800" kern="1200" dirty="0" smtClean="0">
                        <a:solidFill>
                          <a:srgbClr val="FF0000"/>
                        </a:solidFill>
                        <a:effectLst/>
                        <a:latin typeface="+mn-lt"/>
                        <a:ea typeface="+mn-ea"/>
                        <a:cs typeface="+mn-cs"/>
                      </a:endParaRPr>
                    </a:p>
                  </a:txBody>
                  <a:tcPr/>
                </a:tc>
              </a:tr>
              <a:tr h="370840">
                <a:tc>
                  <a:txBody>
                    <a:bodyPr/>
                    <a:lstStyle/>
                    <a:p>
                      <a:pPr algn="ctr"/>
                      <a:r>
                        <a:rPr lang="en-US" dirty="0" smtClean="0"/>
                        <a:t>17</a:t>
                      </a:r>
                      <a:endParaRPr lang="en-US" dirty="0"/>
                    </a:p>
                  </a:txBody>
                  <a:tcPr/>
                </a:tc>
                <a:tc>
                  <a:txBody>
                    <a:bodyPr/>
                    <a:lstStyle/>
                    <a:p>
                      <a:pPr algn="ctr"/>
                      <a:r>
                        <a:rPr lang="en-US" dirty="0" smtClean="0"/>
                        <a:t>Annex F</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No number on this figure. Is it supposed to be Figure 6.1.7-1, which is referenced below but does not appear.</a:t>
                      </a:r>
                      <a:r>
                        <a:rPr lang="en-US" dirty="0" smtClean="0">
                          <a:effectLst/>
                        </a:rPr>
                        <a:t> </a:t>
                      </a:r>
                      <a:r>
                        <a:rPr lang="en-US" dirty="0" smtClean="0">
                          <a:solidFill>
                            <a:srgbClr val="FF0000"/>
                          </a:solidFill>
                          <a:effectLst/>
                        </a:rPr>
                        <a:t>[see [1]]</a:t>
                      </a:r>
                      <a:endParaRPr lang="en-US" sz="1800" kern="1200" dirty="0" smtClean="0">
                        <a:solidFill>
                          <a:srgbClr val="FF0000"/>
                        </a:solidFill>
                        <a:effectLst/>
                        <a:latin typeface="+mn-lt"/>
                        <a:ea typeface="+mn-ea"/>
                        <a:cs typeface="+mn-cs"/>
                      </a:endParaRPr>
                    </a:p>
                  </a:txBody>
                  <a:tcPr/>
                </a:tc>
              </a:tr>
              <a:tr h="370840">
                <a:tc>
                  <a:txBody>
                    <a:bodyPr/>
                    <a:lstStyle/>
                    <a:p>
                      <a:pPr algn="ctr"/>
                      <a:r>
                        <a:rPr lang="en-US" dirty="0" smtClean="0"/>
                        <a:t>18</a:t>
                      </a:r>
                      <a:endParaRPr lang="en-US" dirty="0"/>
                    </a:p>
                  </a:txBody>
                  <a:tcPr/>
                </a:tc>
                <a:tc>
                  <a:txBody>
                    <a:bodyPr/>
                    <a:lstStyle/>
                    <a:p>
                      <a:pPr algn="ctr"/>
                      <a:r>
                        <a:rPr lang="en-US" dirty="0" smtClean="0"/>
                        <a:t>Annex F</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sz="1800" kern="1200" dirty="0" smtClean="0">
                          <a:solidFill>
                            <a:schemeClr val="dk1"/>
                          </a:solidFill>
                          <a:effectLst/>
                          <a:latin typeface="+mn-lt"/>
                          <a:ea typeface="+mn-ea"/>
                          <a:cs typeface="+mn-cs"/>
                        </a:rPr>
                        <a:t>GBR is described twice: once here as a QoS parameter and once below as a standardized QCI characteristic.</a:t>
                      </a:r>
                      <a:r>
                        <a:rPr lang="en-US" sz="1800" kern="1200" dirty="0" smtClean="0">
                          <a:solidFill>
                            <a:schemeClr val="dk1"/>
                          </a:solidFill>
                          <a:effectLst/>
                          <a:latin typeface="+mn-lt"/>
                          <a:ea typeface="+mn-ea"/>
                          <a:cs typeface="+mn-cs"/>
                        </a:rPr>
                        <a:t> </a:t>
                      </a:r>
                      <a:r>
                        <a:rPr lang="en-US" sz="1800" kern="1200" dirty="0" smtClean="0">
                          <a:solidFill>
                            <a:srgbClr val="FF0000"/>
                          </a:solidFill>
                          <a:effectLst/>
                          <a:latin typeface="+mn-lt"/>
                          <a:ea typeface="+mn-ea"/>
                          <a:cs typeface="+mn-cs"/>
                        </a:rPr>
                        <a:t>[yes, correct]</a:t>
                      </a:r>
                    </a:p>
                  </a:txBody>
                  <a:tcPr/>
                </a:tc>
              </a:tr>
              <a:tr h="370840">
                <a:tc>
                  <a:txBody>
                    <a:bodyPr/>
                    <a:lstStyle/>
                    <a:p>
                      <a:pPr algn="ctr"/>
                      <a:r>
                        <a:rPr lang="en-US" dirty="0" smtClean="0"/>
                        <a:t>19</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Annex F</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This heading is the same as the title of Section F2.</a:t>
                      </a:r>
                      <a:r>
                        <a:rPr lang="en-US" dirty="0" smtClean="0">
                          <a:effectLst/>
                        </a:rPr>
                        <a:t> </a:t>
                      </a:r>
                      <a:r>
                        <a:rPr lang="en-US" dirty="0" smtClean="0">
                          <a:solidFill>
                            <a:srgbClr val="FF0000"/>
                          </a:solidFill>
                          <a:effectLst/>
                        </a:rPr>
                        <a:t>[removed duplicate</a:t>
                      </a:r>
                      <a:r>
                        <a:rPr lang="en-US" baseline="0" dirty="0" smtClean="0">
                          <a:solidFill>
                            <a:srgbClr val="FF0000"/>
                          </a:solidFill>
                          <a:effectLst/>
                        </a:rPr>
                        <a:t> heading]</a:t>
                      </a:r>
                      <a:endParaRPr lang="en-US" sz="1800" kern="1200" dirty="0" smtClean="0">
                        <a:solidFill>
                          <a:srgbClr val="FF0000"/>
                        </a:solidFill>
                        <a:effectLst/>
                        <a:latin typeface="+mn-lt"/>
                        <a:ea typeface="+mn-ea"/>
                        <a:cs typeface="+mn-cs"/>
                      </a:endParaRPr>
                    </a:p>
                  </a:txBody>
                  <a:tcPr/>
                </a:tc>
              </a:tr>
              <a:tr h="370840">
                <a:tc>
                  <a:txBody>
                    <a:bodyPr/>
                    <a:lstStyle/>
                    <a:p>
                      <a:pPr algn="ctr"/>
                      <a:r>
                        <a:rPr lang="en-US" dirty="0" smtClean="0"/>
                        <a:t>20</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Annex F</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No such figure. </a:t>
                      </a:r>
                      <a:r>
                        <a:rPr lang="en-US" dirty="0" smtClean="0">
                          <a:solidFill>
                            <a:srgbClr val="FF0000"/>
                          </a:solidFill>
                          <a:effectLst/>
                        </a:rPr>
                        <a:t>[see [1]]</a:t>
                      </a:r>
                      <a:endParaRPr lang="en-US" sz="1800" kern="1200" dirty="0" smtClean="0">
                        <a:solidFill>
                          <a:srgbClr val="FF0000"/>
                        </a:solidFill>
                        <a:effectLst/>
                        <a:latin typeface="+mn-lt"/>
                        <a:ea typeface="+mn-ea"/>
                        <a:cs typeface="+mn-cs"/>
                      </a:endParaRPr>
                    </a:p>
                  </a:txBody>
                  <a:tcPr/>
                </a:tc>
              </a:tr>
              <a:tr h="370840">
                <a:tc>
                  <a:txBody>
                    <a:bodyPr/>
                    <a:lstStyle/>
                    <a:p>
                      <a:pPr algn="ctr"/>
                      <a:r>
                        <a:rPr lang="en-US" dirty="0" smtClean="0"/>
                        <a:t>21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Annex D10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Not sure an AIT use case fits very well in this sections. Maybe we should just expand the discussion in Section 3.3.3 on AIT tools to include all of this.</a:t>
                      </a:r>
                      <a:r>
                        <a:rPr lang="en-US" dirty="0" smtClean="0">
                          <a:effectLst/>
                        </a:rPr>
                        <a:t> </a:t>
                      </a:r>
                      <a:r>
                        <a:rPr lang="en-US" sz="1800" kern="1200" dirty="0" smtClean="0">
                          <a:solidFill>
                            <a:srgbClr val="FF0000"/>
                          </a:solidFill>
                          <a:effectLst/>
                          <a:latin typeface="+mn-lt"/>
                          <a:ea typeface="+mn-ea"/>
                          <a:cs typeface="+mn-cs"/>
                        </a:rPr>
                        <a:t>[Discussion]</a:t>
                      </a:r>
                    </a:p>
                  </a:txBody>
                  <a:tcPr/>
                </a:tc>
              </a:tr>
            </a:tbl>
          </a:graphicData>
        </a:graphic>
      </p:graphicFrame>
      <p:sp>
        <p:nvSpPr>
          <p:cNvPr id="4" name="TextBox 3"/>
          <p:cNvSpPr txBox="1"/>
          <p:nvPr/>
        </p:nvSpPr>
        <p:spPr>
          <a:xfrm>
            <a:off x="2558596" y="92132"/>
            <a:ext cx="4040739" cy="461665"/>
          </a:xfrm>
          <a:prstGeom prst="rect">
            <a:avLst/>
          </a:prstGeom>
          <a:noFill/>
          <a:ln>
            <a:noFill/>
          </a:ln>
        </p:spPr>
        <p:txBody>
          <a:bodyPr wrap="none" rtlCol="0">
            <a:spAutoFit/>
          </a:bodyPr>
          <a:lstStyle/>
          <a:p>
            <a:r>
              <a:rPr lang="en-US" sz="2400" b="1" dirty="0" smtClean="0"/>
              <a:t>GBv3 updates discussion (5/5)</a:t>
            </a:r>
            <a:endParaRPr lang="en-US" sz="2400" b="1" dirty="0"/>
          </a:p>
        </p:txBody>
      </p:sp>
      <p:cxnSp>
        <p:nvCxnSpPr>
          <p:cNvPr id="5" name="Straight Connector 4"/>
          <p:cNvCxnSpPr/>
          <p:nvPr/>
        </p:nvCxnSpPr>
        <p:spPr>
          <a:xfrm flipV="1">
            <a:off x="601133" y="626531"/>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65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40" y="841880"/>
            <a:ext cx="4047414" cy="5462227"/>
          </a:xfrm>
        </p:spPr>
        <p:txBody>
          <a:bodyPr>
            <a:normAutofit/>
          </a:bodyPr>
          <a:lstStyle/>
          <a:p>
            <a:r>
              <a:rPr lang="en-US" sz="1600" dirty="0" smtClean="0"/>
              <a:t>Determine timeline requirements</a:t>
            </a:r>
          </a:p>
          <a:p>
            <a:r>
              <a:rPr lang="en-US" sz="1600" dirty="0" smtClean="0"/>
              <a:t>Summarize technical requirements</a:t>
            </a:r>
          </a:p>
          <a:p>
            <a:pPr lvl="1"/>
            <a:r>
              <a:rPr lang="en-US" sz="1200" dirty="0" smtClean="0"/>
              <a:t>What will OC allow?</a:t>
            </a:r>
          </a:p>
          <a:p>
            <a:pPr lvl="1"/>
            <a:r>
              <a:rPr lang="en-US" sz="1200" dirty="0" smtClean="0"/>
              <a:t>What is allowed for DTO / Experiments</a:t>
            </a:r>
          </a:p>
          <a:p>
            <a:r>
              <a:rPr lang="en-US" sz="1600" dirty="0" smtClean="0"/>
              <a:t>Complete prototype of any software</a:t>
            </a:r>
          </a:p>
          <a:p>
            <a:r>
              <a:rPr lang="en-US" sz="1600" dirty="0" smtClean="0"/>
              <a:t>Procure/configure Testing Facility</a:t>
            </a:r>
          </a:p>
          <a:p>
            <a:r>
              <a:rPr lang="en-US" sz="1600" dirty="0" smtClean="0"/>
              <a:t>Specify SANA registries and content after successful interoperability testing</a:t>
            </a:r>
          </a:p>
          <a:p>
            <a:r>
              <a:rPr lang="en-US" sz="1600" dirty="0" smtClean="0"/>
              <a:t>Compose Test Plan</a:t>
            </a:r>
          </a:p>
          <a:p>
            <a:pPr lvl="1"/>
            <a:r>
              <a:rPr lang="en-US" sz="1200" dirty="0" smtClean="0"/>
              <a:t>Summary testing diagram(s)</a:t>
            </a:r>
          </a:p>
          <a:p>
            <a:r>
              <a:rPr lang="en-US" sz="1600" dirty="0" smtClean="0"/>
              <a:t>Information exchange specification</a:t>
            </a:r>
          </a:p>
          <a:p>
            <a:pPr lvl="1"/>
            <a:r>
              <a:rPr lang="en-US" sz="1200" dirty="0" smtClean="0"/>
              <a:t>E-mail is fine; but if any VPN remote connectivity is being contemplated then specify and start ASAP</a:t>
            </a:r>
          </a:p>
          <a:p>
            <a:r>
              <a:rPr lang="en-US" sz="1600" dirty="0" smtClean="0"/>
              <a:t>Consensus on Object-ID space design prior to interoperability testing?</a:t>
            </a:r>
          </a:p>
          <a:p>
            <a:pPr lvl="1"/>
            <a:r>
              <a:rPr lang="en-US" sz="1200" dirty="0" smtClean="0"/>
              <a:t>Object-ID verification will be part of formal testing</a:t>
            </a:r>
          </a:p>
          <a:p>
            <a:pPr lvl="1"/>
            <a:r>
              <a:rPr lang="en-US" sz="1200" dirty="0" smtClean="0"/>
              <a:t>But it is formally required to verify read/write of Tag ID fields, not to verify “what the fields mean” in an operational setting</a:t>
            </a:r>
            <a:endParaRPr lang="en-US" sz="1200" dirty="0"/>
          </a:p>
        </p:txBody>
      </p:sp>
      <p:sp>
        <p:nvSpPr>
          <p:cNvPr id="4" name="TextBox 3"/>
          <p:cNvSpPr txBox="1"/>
          <p:nvPr/>
        </p:nvSpPr>
        <p:spPr>
          <a:xfrm>
            <a:off x="851836" y="119493"/>
            <a:ext cx="7407346" cy="461665"/>
          </a:xfrm>
          <a:prstGeom prst="rect">
            <a:avLst/>
          </a:prstGeom>
          <a:noFill/>
          <a:ln>
            <a:noFill/>
          </a:ln>
        </p:spPr>
        <p:txBody>
          <a:bodyPr wrap="none" rtlCol="0">
            <a:spAutoFit/>
          </a:bodyPr>
          <a:lstStyle/>
          <a:p>
            <a:r>
              <a:rPr lang="en-US" sz="2400" b="1" dirty="0" smtClean="0"/>
              <a:t>RFID Tag-Encoding Specification: Interoperability Testing</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4593054" y="841880"/>
            <a:ext cx="4047414" cy="54622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Testing Implementation Conformance Statements (TICS)</a:t>
            </a:r>
          </a:p>
          <a:p>
            <a:pPr lvl="1"/>
            <a:r>
              <a:rPr lang="en-US" sz="1200" dirty="0" smtClean="0"/>
              <a:t>Base operational and configuration parameter conformance specification</a:t>
            </a:r>
          </a:p>
          <a:p>
            <a:pPr lvl="1"/>
            <a:r>
              <a:rPr lang="en-US" sz="1200" dirty="0" smtClean="0"/>
              <a:t>Software identification and version recording</a:t>
            </a:r>
          </a:p>
          <a:p>
            <a:pPr lvl="1"/>
            <a:r>
              <a:rPr lang="en-US" sz="1200" dirty="0" smtClean="0"/>
              <a:t>Any software calibration procedures</a:t>
            </a:r>
          </a:p>
          <a:p>
            <a:pPr lvl="1"/>
            <a:r>
              <a:rPr lang="en-US" sz="1200" dirty="0" smtClean="0"/>
              <a:t>Tag writer and tag reader h/w and s/w</a:t>
            </a:r>
          </a:p>
          <a:p>
            <a:pPr lvl="1"/>
            <a:r>
              <a:rPr lang="en-US" sz="1200" dirty="0" smtClean="0"/>
              <a:t>Any test facility specific (environment) conditions specified and recorded</a:t>
            </a:r>
          </a:p>
          <a:p>
            <a:pPr lvl="1"/>
            <a:endParaRPr lang="en-US" sz="1200" dirty="0"/>
          </a:p>
          <a:p>
            <a:pPr lvl="1"/>
            <a:r>
              <a:rPr lang="en-US" sz="1200" b="1" dirty="0" smtClean="0"/>
              <a:t>Must specify Pass/Fail Criteria for each test</a:t>
            </a:r>
          </a:p>
          <a:p>
            <a:pPr lvl="1"/>
            <a:r>
              <a:rPr lang="en-US" sz="1200" dirty="0" smtClean="0"/>
              <a:t>Basis (fundamental) Test Cases</a:t>
            </a:r>
          </a:p>
          <a:p>
            <a:pPr lvl="1"/>
            <a:r>
              <a:rPr lang="en-US" sz="1200" dirty="0" smtClean="0"/>
              <a:t>Failure Test Cases</a:t>
            </a:r>
          </a:p>
          <a:p>
            <a:pPr lvl="1"/>
            <a:r>
              <a:rPr lang="en-US" sz="1200" dirty="0" smtClean="0"/>
              <a:t>Bad Data Test Cases</a:t>
            </a:r>
          </a:p>
          <a:p>
            <a:pPr lvl="1"/>
            <a:r>
              <a:rPr lang="en-US" sz="1200" dirty="0" smtClean="0"/>
              <a:t>Other Test Cases</a:t>
            </a:r>
          </a:p>
          <a:p>
            <a:pPr lvl="1"/>
            <a:r>
              <a:rPr lang="en-US" sz="1200" dirty="0" smtClean="0"/>
              <a:t>“Random-ID” Test Cases (non-</a:t>
            </a:r>
            <a:r>
              <a:rPr lang="en-US" sz="1200" dirty="0" err="1" smtClean="0"/>
              <a:t>sensical</a:t>
            </a:r>
            <a:r>
              <a:rPr lang="en-US" sz="1200" dirty="0" smtClean="0"/>
              <a:t>)</a:t>
            </a:r>
          </a:p>
          <a:p>
            <a:pPr lvl="1"/>
            <a:r>
              <a:rPr lang="en-US" sz="1200" dirty="0" smtClean="0"/>
              <a:t>“Expected-IDs” Test Cases</a:t>
            </a:r>
          </a:p>
          <a:p>
            <a:pPr lvl="1"/>
            <a:r>
              <a:rPr lang="en-US" sz="1200" dirty="0" smtClean="0"/>
              <a:t>Field limit test cases</a:t>
            </a:r>
          </a:p>
          <a:p>
            <a:pPr lvl="1"/>
            <a:r>
              <a:rPr lang="en-US" sz="1200" dirty="0" smtClean="0"/>
              <a:t>Out-of-bounds (ECMA-113) test cases</a:t>
            </a:r>
            <a:endParaRPr lang="en-US" sz="1200" dirty="0"/>
          </a:p>
        </p:txBody>
      </p:sp>
    </p:spTree>
    <p:extLst>
      <p:ext uri="{BB962C8B-B14F-4D97-AF65-F5344CB8AC3E}">
        <p14:creationId xmlns:p14="http://schemas.microsoft.com/office/powerpoint/2010/main" val="38289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502665" y="1264087"/>
            <a:ext cx="1" cy="4064034"/>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461133" y="2470292"/>
            <a:ext cx="8252342"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445710" y="4274485"/>
            <a:ext cx="825221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449809" y="1292397"/>
            <a:ext cx="8252341"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41611" y="5296277"/>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04891" y="934887"/>
            <a:ext cx="107376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February</a:t>
            </a:r>
          </a:p>
          <a:p>
            <a:pPr algn="ctr" fontAlgn="auto">
              <a:spcBef>
                <a:spcPts val="0"/>
              </a:spcBef>
              <a:spcAft>
                <a:spcPts val="0"/>
              </a:spcAft>
              <a:defRPr/>
            </a:pPr>
            <a:r>
              <a:rPr lang="en-US" sz="1200" b="1" dirty="0" smtClean="0"/>
              <a:t>2016</a:t>
            </a:r>
            <a:endParaRPr kumimoji="0" lang="en-US" sz="1200" b="1" dirty="0"/>
          </a:p>
        </p:txBody>
      </p:sp>
      <p:sp>
        <p:nvSpPr>
          <p:cNvPr id="56" name="Rectangle 55"/>
          <p:cNvSpPr/>
          <p:nvPr/>
        </p:nvSpPr>
        <p:spPr>
          <a:xfrm>
            <a:off x="4678660" y="934887"/>
            <a:ext cx="100389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March</a:t>
            </a:r>
          </a:p>
          <a:p>
            <a:pPr algn="ctr" fontAlgn="auto">
              <a:spcBef>
                <a:spcPts val="0"/>
              </a:spcBef>
              <a:spcAft>
                <a:spcPts val="0"/>
              </a:spcAft>
              <a:defRPr/>
            </a:pPr>
            <a:r>
              <a:rPr lang="en-US" sz="1200" b="1" dirty="0" smtClean="0"/>
              <a:t>2016</a:t>
            </a:r>
            <a:endParaRPr kumimoji="0" lang="en-US" sz="1200" b="1" dirty="0"/>
          </a:p>
        </p:txBody>
      </p:sp>
      <p:sp>
        <p:nvSpPr>
          <p:cNvPr id="58" name="Rectangle 57"/>
          <p:cNvSpPr/>
          <p:nvPr/>
        </p:nvSpPr>
        <p:spPr>
          <a:xfrm>
            <a:off x="5688432" y="934887"/>
            <a:ext cx="98942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April</a:t>
            </a:r>
          </a:p>
          <a:p>
            <a:pPr algn="ctr" fontAlgn="auto">
              <a:spcBef>
                <a:spcPts val="0"/>
              </a:spcBef>
              <a:spcAft>
                <a:spcPts val="0"/>
              </a:spcAft>
              <a:defRPr/>
            </a:pPr>
            <a:r>
              <a:rPr lang="en-US" sz="1200" b="1" dirty="0" smtClean="0"/>
              <a:t>2016</a:t>
            </a:r>
            <a:endParaRPr kumimoji="0" lang="en-US" sz="1200" b="1" dirty="0"/>
          </a:p>
        </p:txBody>
      </p:sp>
      <p:sp>
        <p:nvSpPr>
          <p:cNvPr id="60" name="Rectangle 59"/>
          <p:cNvSpPr/>
          <p:nvPr/>
        </p:nvSpPr>
        <p:spPr>
          <a:xfrm>
            <a:off x="6683498" y="934887"/>
            <a:ext cx="101171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62" name="Rectangle 61"/>
          <p:cNvSpPr/>
          <p:nvPr/>
        </p:nvSpPr>
        <p:spPr>
          <a:xfrm>
            <a:off x="7695209" y="934887"/>
            <a:ext cx="100271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June</a:t>
            </a:r>
          </a:p>
          <a:p>
            <a:pPr algn="ctr" fontAlgn="auto">
              <a:spcBef>
                <a:spcPts val="0"/>
              </a:spcBef>
              <a:spcAft>
                <a:spcPts val="0"/>
              </a:spcAft>
              <a:defRPr/>
            </a:pPr>
            <a:r>
              <a:rPr lang="en-US" sz="1200" b="1" dirty="0" smtClean="0"/>
              <a:t>2016</a:t>
            </a:r>
            <a:endParaRPr kumimoji="0" lang="en-US" sz="1200" b="1" dirty="0"/>
          </a:p>
        </p:txBody>
      </p:sp>
      <p:cxnSp>
        <p:nvCxnSpPr>
          <p:cNvPr id="72" name="Straight Connector 71"/>
          <p:cNvCxnSpPr/>
          <p:nvPr/>
        </p:nvCxnSpPr>
        <p:spPr>
          <a:xfrm>
            <a:off x="467866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184154"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82556" y="1296610"/>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91397"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95210"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95486" y="130442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161365" y="1213078"/>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50" name="TextBox 29"/>
          <p:cNvSpPr txBox="1">
            <a:spLocks noChangeArrowheads="1"/>
          </p:cNvSpPr>
          <p:nvPr/>
        </p:nvSpPr>
        <p:spPr bwMode="auto">
          <a:xfrm>
            <a:off x="7158202" y="1615833"/>
            <a:ext cx="1204323"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CMC Approval</a:t>
            </a:r>
          </a:p>
          <a:p>
            <a:pPr algn="ctr"/>
            <a:r>
              <a:rPr lang="en-US" altLang="ja-JP" sz="1000" b="1" dirty="0" smtClean="0">
                <a:solidFill>
                  <a:schemeClr val="hlink"/>
                </a:solidFill>
                <a:latin typeface="Calibri" pitchFamily="34" charset="0"/>
              </a:rPr>
              <a:t>(Spring 2016)</a:t>
            </a:r>
            <a:endParaRPr lang="en-US" altLang="ja-JP" sz="1000" b="1" dirty="0">
              <a:solidFill>
                <a:schemeClr val="hlink"/>
              </a:solidFill>
              <a:latin typeface="Calibri" pitchFamily="34" charset="0"/>
            </a:endParaRPr>
          </a:p>
        </p:txBody>
      </p:sp>
      <p:sp>
        <p:nvSpPr>
          <p:cNvPr id="69" name="Rectangle 68"/>
          <p:cNvSpPr/>
          <p:nvPr/>
        </p:nvSpPr>
        <p:spPr>
          <a:xfrm>
            <a:off x="2550902" y="934887"/>
            <a:ext cx="105398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January</a:t>
            </a:r>
          </a:p>
          <a:p>
            <a:pPr algn="ctr" fontAlgn="auto">
              <a:spcBef>
                <a:spcPts val="0"/>
              </a:spcBef>
              <a:spcAft>
                <a:spcPts val="0"/>
              </a:spcAft>
              <a:defRPr/>
            </a:pPr>
            <a:r>
              <a:rPr lang="en-US" sz="1200" b="1" dirty="0" smtClean="0"/>
              <a:t>2016</a:t>
            </a:r>
            <a:endParaRPr kumimoji="0" lang="en-US" sz="1200" b="1" dirty="0"/>
          </a:p>
        </p:txBody>
      </p:sp>
      <p:cxnSp>
        <p:nvCxnSpPr>
          <p:cNvPr id="71" name="Straight Connector 70"/>
          <p:cNvCxnSpPr/>
          <p:nvPr/>
        </p:nvCxnSpPr>
        <p:spPr>
          <a:xfrm>
            <a:off x="3319435"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04892" y="1304429"/>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77856"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437288" y="134467"/>
            <a:ext cx="8254784" cy="461665"/>
          </a:xfrm>
          <a:prstGeom prst="rect">
            <a:avLst/>
          </a:prstGeom>
          <a:noFill/>
          <a:ln>
            <a:noFill/>
          </a:ln>
        </p:spPr>
        <p:txBody>
          <a:bodyPr wrap="none" rtlCol="0">
            <a:spAutoFit/>
          </a:bodyPr>
          <a:lstStyle/>
          <a:p>
            <a:r>
              <a:rPr lang="en-US" sz="2400" b="1" dirty="0"/>
              <a:t>RFID Tag-Encoding Specification: </a:t>
            </a:r>
            <a:r>
              <a:rPr lang="en-US" sz="2400" b="1" dirty="0" smtClean="0">
                <a:solidFill>
                  <a:srgbClr val="FF0000"/>
                </a:solidFill>
              </a:rPr>
              <a:t>DRAFT</a:t>
            </a:r>
            <a:r>
              <a:rPr lang="en-US" sz="2400" b="1" dirty="0" smtClean="0"/>
              <a:t> Interoperability </a:t>
            </a:r>
            <a:r>
              <a:rPr lang="en-US" sz="2400" b="1" dirty="0"/>
              <a:t>Testing</a:t>
            </a:r>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Rectangle 131"/>
          <p:cNvSpPr/>
          <p:nvPr/>
        </p:nvSpPr>
        <p:spPr>
          <a:xfrm>
            <a:off x="1476203" y="934887"/>
            <a:ext cx="107470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December</a:t>
            </a:r>
          </a:p>
          <a:p>
            <a:pPr algn="ctr" fontAlgn="auto">
              <a:spcBef>
                <a:spcPts val="0"/>
              </a:spcBef>
              <a:spcAft>
                <a:spcPts val="0"/>
              </a:spcAft>
              <a:defRPr/>
            </a:pPr>
            <a:r>
              <a:rPr lang="en-US" sz="1200" b="1" dirty="0" smtClean="0"/>
              <a:t>2015</a:t>
            </a:r>
            <a:endParaRPr kumimoji="0" lang="en-US" sz="1200" b="1" dirty="0"/>
          </a:p>
        </p:txBody>
      </p:sp>
      <p:cxnSp>
        <p:nvCxnSpPr>
          <p:cNvPr id="133" name="Straight Connector 132"/>
          <p:cNvCxnSpPr/>
          <p:nvPr/>
        </p:nvCxnSpPr>
        <p:spPr>
          <a:xfrm>
            <a:off x="1526681" y="1336000"/>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537410"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2535967" y="1260515"/>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59285" y="934807"/>
            <a:ext cx="1020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November</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963511"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2017500" y="2470292"/>
            <a:ext cx="6177986" cy="23407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Prototype development / Test Plan / Interoperability testing</a:t>
            </a:r>
            <a:endParaRPr kumimoji="0" lang="en-US" sz="1000" b="1" dirty="0">
              <a:solidFill>
                <a:schemeClr val="tx1"/>
              </a:solidFill>
            </a:endParaRPr>
          </a:p>
        </p:txBody>
      </p:sp>
      <p:sp>
        <p:nvSpPr>
          <p:cNvPr id="128" name="TextBox 29"/>
          <p:cNvSpPr txBox="1">
            <a:spLocks noChangeArrowheads="1"/>
          </p:cNvSpPr>
          <p:nvPr/>
        </p:nvSpPr>
        <p:spPr bwMode="auto">
          <a:xfrm>
            <a:off x="2566781" y="3061537"/>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err="1" smtClean="0">
                <a:latin typeface="Calibri" pitchFamily="34" charset="0"/>
              </a:rPr>
              <a:t>dd</a:t>
            </a:r>
            <a:r>
              <a:rPr lang="en-US" altLang="ja-JP" sz="1000" b="1" dirty="0" smtClean="0">
                <a:latin typeface="Calibri" pitchFamily="34" charset="0"/>
              </a:rPr>
              <a:t>-mmm-</a:t>
            </a:r>
            <a:r>
              <a:rPr lang="en-US" altLang="ja-JP" sz="1000" b="1" dirty="0" err="1" smtClean="0">
                <a:latin typeface="Calibri" pitchFamily="34" charset="0"/>
              </a:rPr>
              <a:t>yyyy</a:t>
            </a:r>
            <a:endParaRPr lang="en-US" altLang="ja-JP" sz="1000" b="1" dirty="0" smtClean="0">
              <a:latin typeface="Calibri" pitchFamily="34" charset="0"/>
            </a:endParaRP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err="1">
                <a:latin typeface="Calibri" pitchFamily="34" charset="0"/>
              </a:rPr>
              <a:t>dd</a:t>
            </a:r>
            <a:r>
              <a:rPr lang="en-US" altLang="ja-JP" sz="1000" b="1" dirty="0">
                <a:latin typeface="Calibri" pitchFamily="34" charset="0"/>
              </a:rPr>
              <a:t>-mmm-</a:t>
            </a:r>
            <a:r>
              <a:rPr lang="en-US" altLang="ja-JP" sz="1000" b="1" dirty="0" err="1" smtClean="0">
                <a:latin typeface="Calibri" pitchFamily="34" charset="0"/>
              </a:rPr>
              <a:t>yyyy</a:t>
            </a:r>
            <a:endParaRPr lang="en-US" altLang="ja-JP" sz="1000" b="1" dirty="0">
              <a:latin typeface="Calibri" pitchFamily="34" charset="0"/>
            </a:endParaRPr>
          </a:p>
        </p:txBody>
      </p: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sp>
        <p:nvSpPr>
          <p:cNvPr id="104" name="TextBox 29"/>
          <p:cNvSpPr txBox="1">
            <a:spLocks noChangeArrowheads="1"/>
          </p:cNvSpPr>
          <p:nvPr/>
        </p:nvSpPr>
        <p:spPr bwMode="auto">
          <a:xfrm>
            <a:off x="1892738" y="1815888"/>
            <a:ext cx="643229"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a:solidFill>
                <a:schemeClr val="hlink"/>
              </a:solidFill>
              <a:latin typeface="Calibri" pitchFamily="34" charset="0"/>
            </a:endParaRPr>
          </a:p>
        </p:txBody>
      </p:sp>
      <p:cxnSp>
        <p:nvCxnSpPr>
          <p:cNvPr id="105" name="Straight Connector 104"/>
          <p:cNvCxnSpPr/>
          <p:nvPr/>
        </p:nvCxnSpPr>
        <p:spPr>
          <a:xfrm>
            <a:off x="445710"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26408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8" name="Diamond 107"/>
          <p:cNvSpPr>
            <a:spLocks noChangeArrowheads="1"/>
          </p:cNvSpPr>
          <p:nvPr/>
        </p:nvSpPr>
        <p:spPr bwMode="auto">
          <a:xfrm>
            <a:off x="7613690" y="1371649"/>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0" name="Rectangle 109"/>
          <p:cNvSpPr/>
          <p:nvPr/>
        </p:nvSpPr>
        <p:spPr>
          <a:xfrm>
            <a:off x="2529906" y="4274485"/>
            <a:ext cx="3385406"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RFID Tag Object-ID </a:t>
            </a:r>
          </a:p>
          <a:p>
            <a:pPr algn="ctr" fontAlgn="auto">
              <a:spcBef>
                <a:spcPts val="0"/>
              </a:spcBef>
              <a:spcAft>
                <a:spcPts val="0"/>
              </a:spcAft>
              <a:defRPr/>
            </a:pPr>
            <a:r>
              <a:rPr lang="en-US" sz="1000" b="1" dirty="0" smtClean="0">
                <a:solidFill>
                  <a:schemeClr val="tx1"/>
                </a:solidFill>
              </a:rPr>
              <a:t>space design</a:t>
            </a:r>
            <a:endParaRPr kumimoji="0" lang="en-US" sz="1000" b="1" dirty="0">
              <a:solidFill>
                <a:schemeClr val="tx1"/>
              </a:solidFill>
            </a:endParaRPr>
          </a:p>
        </p:txBody>
      </p:sp>
      <p:sp>
        <p:nvSpPr>
          <p:cNvPr id="111" name="Rectangle 110"/>
          <p:cNvSpPr/>
          <p:nvPr/>
        </p:nvSpPr>
        <p:spPr>
          <a:xfrm>
            <a:off x="6240000" y="4274485"/>
            <a:ext cx="1020664"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SANA Registry </a:t>
            </a:r>
          </a:p>
          <a:p>
            <a:pPr algn="ctr" fontAlgn="auto">
              <a:spcBef>
                <a:spcPts val="0"/>
              </a:spcBef>
              <a:spcAft>
                <a:spcPts val="0"/>
              </a:spcAft>
              <a:defRPr/>
            </a:pPr>
            <a:r>
              <a:rPr lang="en-US" sz="1000" b="1" dirty="0" smtClean="0">
                <a:solidFill>
                  <a:schemeClr val="tx1"/>
                </a:solidFill>
              </a:rPr>
              <a:t>Updates</a:t>
            </a:r>
            <a:endParaRPr kumimoji="0" lang="en-US" sz="1000" b="1" dirty="0">
              <a:solidFill>
                <a:schemeClr val="tx1"/>
              </a:solidFill>
            </a:endParaRPr>
          </a:p>
        </p:txBody>
      </p:sp>
      <p:sp>
        <p:nvSpPr>
          <p:cNvPr id="83" name="TextBox 29"/>
          <p:cNvSpPr txBox="1">
            <a:spLocks noChangeArrowheads="1"/>
          </p:cNvSpPr>
          <p:nvPr/>
        </p:nvSpPr>
        <p:spPr bwMode="auto">
          <a:xfrm>
            <a:off x="655851" y="1568880"/>
            <a:ext cx="101624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Final Agency Review</a:t>
            </a:r>
          </a:p>
          <a:p>
            <a:pPr algn="ctr"/>
            <a:r>
              <a:rPr lang="en-US" altLang="ja-JP" sz="1000" b="1" dirty="0" smtClean="0">
                <a:solidFill>
                  <a:schemeClr val="hlink"/>
                </a:solidFill>
                <a:latin typeface="Calibri" pitchFamily="34" charset="0"/>
              </a:rPr>
              <a:t>(Fall 2015)</a:t>
            </a:r>
            <a:endParaRPr lang="en-US" altLang="ja-JP" sz="1000" b="1" dirty="0">
              <a:solidFill>
                <a:schemeClr val="hlink"/>
              </a:solidFill>
              <a:latin typeface="Calibri" pitchFamily="34" charset="0"/>
            </a:endParaRPr>
          </a:p>
        </p:txBody>
      </p:sp>
      <p:sp>
        <p:nvSpPr>
          <p:cNvPr id="89" name="Diamond 88"/>
          <p:cNvSpPr>
            <a:spLocks noChangeArrowheads="1"/>
          </p:cNvSpPr>
          <p:nvPr/>
        </p:nvSpPr>
        <p:spPr bwMode="auto">
          <a:xfrm>
            <a:off x="1147162" y="1371649"/>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3" name="TextBox 29"/>
          <p:cNvSpPr txBox="1">
            <a:spLocks noChangeArrowheads="1"/>
          </p:cNvSpPr>
          <p:nvPr/>
        </p:nvSpPr>
        <p:spPr bwMode="auto">
          <a:xfrm>
            <a:off x="5129961" y="1568881"/>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7" name="Rectangle 96"/>
          <p:cNvSpPr/>
          <p:nvPr/>
        </p:nvSpPr>
        <p:spPr>
          <a:xfrm>
            <a:off x="5702202" y="1405959"/>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8" name="Rectangle 97"/>
          <p:cNvSpPr/>
          <p:nvPr/>
        </p:nvSpPr>
        <p:spPr>
          <a:xfrm>
            <a:off x="2676012" y="2803586"/>
            <a:ext cx="1177132" cy="197231"/>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Prototype</a:t>
            </a:r>
            <a:endParaRPr kumimoji="0" lang="en-US" sz="1000" b="1" dirty="0">
              <a:solidFill>
                <a:srgbClr val="000000"/>
              </a:solidFill>
            </a:endParaRPr>
          </a:p>
        </p:txBody>
      </p:sp>
      <p:sp>
        <p:nvSpPr>
          <p:cNvPr id="113" name="Diamond 112"/>
          <p:cNvSpPr>
            <a:spLocks noChangeArrowheads="1"/>
          </p:cNvSpPr>
          <p:nvPr/>
        </p:nvSpPr>
        <p:spPr bwMode="auto">
          <a:xfrm>
            <a:off x="3771624" y="280358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4" name="Diamond 113"/>
          <p:cNvSpPr>
            <a:spLocks noChangeArrowheads="1"/>
          </p:cNvSpPr>
          <p:nvPr/>
        </p:nvSpPr>
        <p:spPr bwMode="auto">
          <a:xfrm>
            <a:off x="2589175" y="280358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5" name="Rectangle 114"/>
          <p:cNvSpPr/>
          <p:nvPr/>
        </p:nvSpPr>
        <p:spPr>
          <a:xfrm>
            <a:off x="4252456" y="2803587"/>
            <a:ext cx="1377941" cy="196199"/>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Plan Development</a:t>
            </a:r>
            <a:endParaRPr kumimoji="0" lang="en-US" sz="1000" b="1" dirty="0">
              <a:solidFill>
                <a:srgbClr val="000000"/>
              </a:solidFill>
            </a:endParaRPr>
          </a:p>
        </p:txBody>
      </p:sp>
      <p:sp>
        <p:nvSpPr>
          <p:cNvPr id="116" name="Diamond 115"/>
          <p:cNvSpPr>
            <a:spLocks noChangeArrowheads="1"/>
          </p:cNvSpPr>
          <p:nvPr/>
        </p:nvSpPr>
        <p:spPr bwMode="auto">
          <a:xfrm>
            <a:off x="5565309" y="280358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7" name="Diamond 116"/>
          <p:cNvSpPr>
            <a:spLocks noChangeArrowheads="1"/>
          </p:cNvSpPr>
          <p:nvPr/>
        </p:nvSpPr>
        <p:spPr bwMode="auto">
          <a:xfrm>
            <a:off x="4166224" y="280358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8" name="Rectangle 117"/>
          <p:cNvSpPr/>
          <p:nvPr/>
        </p:nvSpPr>
        <p:spPr>
          <a:xfrm>
            <a:off x="5889910" y="2802555"/>
            <a:ext cx="1343321" cy="198263"/>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Interop Test &amp; Report</a:t>
            </a:r>
            <a:endParaRPr kumimoji="0" lang="en-US" sz="1000" b="1" dirty="0">
              <a:solidFill>
                <a:srgbClr val="000000"/>
              </a:solidFill>
            </a:endParaRPr>
          </a:p>
        </p:txBody>
      </p:sp>
      <p:sp>
        <p:nvSpPr>
          <p:cNvPr id="119" name="Diamond 118"/>
          <p:cNvSpPr>
            <a:spLocks noChangeArrowheads="1"/>
          </p:cNvSpPr>
          <p:nvPr/>
        </p:nvSpPr>
        <p:spPr bwMode="auto">
          <a:xfrm>
            <a:off x="7154863" y="280255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0" name="Diamond 119"/>
          <p:cNvSpPr>
            <a:spLocks noChangeArrowheads="1"/>
          </p:cNvSpPr>
          <p:nvPr/>
        </p:nvSpPr>
        <p:spPr bwMode="auto">
          <a:xfrm>
            <a:off x="5803074" y="280255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2" name="TextBox 29"/>
          <p:cNvSpPr txBox="1">
            <a:spLocks noChangeArrowheads="1"/>
          </p:cNvSpPr>
          <p:nvPr/>
        </p:nvSpPr>
        <p:spPr bwMode="auto">
          <a:xfrm>
            <a:off x="4197199" y="3061537"/>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err="1" smtClean="0">
                <a:latin typeface="Calibri" pitchFamily="34" charset="0"/>
              </a:rPr>
              <a:t>dd</a:t>
            </a:r>
            <a:r>
              <a:rPr lang="en-US" altLang="ja-JP" sz="1000" b="1" dirty="0" smtClean="0">
                <a:latin typeface="Calibri" pitchFamily="34" charset="0"/>
              </a:rPr>
              <a:t>-mmm-</a:t>
            </a:r>
            <a:r>
              <a:rPr lang="en-US" altLang="ja-JP" sz="1000" b="1" dirty="0" err="1" smtClean="0">
                <a:latin typeface="Calibri" pitchFamily="34" charset="0"/>
              </a:rPr>
              <a:t>yyyy</a:t>
            </a:r>
            <a:endParaRPr lang="en-US" altLang="ja-JP" sz="1000" b="1" dirty="0" smtClean="0">
              <a:latin typeface="Calibri" pitchFamily="34" charset="0"/>
            </a:endParaRP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err="1">
                <a:latin typeface="Calibri" pitchFamily="34" charset="0"/>
              </a:rPr>
              <a:t>dd</a:t>
            </a:r>
            <a:r>
              <a:rPr lang="en-US" altLang="ja-JP" sz="1000" b="1" dirty="0">
                <a:latin typeface="Calibri" pitchFamily="34" charset="0"/>
              </a:rPr>
              <a:t>-mmm-</a:t>
            </a:r>
            <a:r>
              <a:rPr lang="en-US" altLang="ja-JP" sz="1000" b="1" dirty="0" err="1" smtClean="0">
                <a:latin typeface="Calibri" pitchFamily="34" charset="0"/>
              </a:rPr>
              <a:t>yyyy</a:t>
            </a:r>
            <a:endParaRPr lang="en-US" altLang="ja-JP" sz="1000" b="1" dirty="0">
              <a:latin typeface="Calibri" pitchFamily="34" charset="0"/>
            </a:endParaRPr>
          </a:p>
        </p:txBody>
      </p:sp>
      <p:sp>
        <p:nvSpPr>
          <p:cNvPr id="123" name="TextBox 29"/>
          <p:cNvSpPr txBox="1">
            <a:spLocks noChangeArrowheads="1"/>
          </p:cNvSpPr>
          <p:nvPr/>
        </p:nvSpPr>
        <p:spPr bwMode="auto">
          <a:xfrm>
            <a:off x="5887744" y="3061537"/>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err="1" smtClean="0">
                <a:latin typeface="Calibri" pitchFamily="34" charset="0"/>
              </a:rPr>
              <a:t>dd</a:t>
            </a:r>
            <a:r>
              <a:rPr lang="en-US" altLang="ja-JP" sz="1000" b="1" dirty="0" smtClean="0">
                <a:latin typeface="Calibri" pitchFamily="34" charset="0"/>
              </a:rPr>
              <a:t>-mmm-</a:t>
            </a:r>
            <a:r>
              <a:rPr lang="en-US" altLang="ja-JP" sz="1000" b="1" dirty="0" err="1" smtClean="0">
                <a:latin typeface="Calibri" pitchFamily="34" charset="0"/>
              </a:rPr>
              <a:t>yyyy</a:t>
            </a:r>
            <a:endParaRPr lang="en-US" altLang="ja-JP" sz="1000" b="1" dirty="0" smtClean="0">
              <a:latin typeface="Calibri" pitchFamily="34" charset="0"/>
            </a:endParaRP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err="1">
                <a:latin typeface="Calibri" pitchFamily="34" charset="0"/>
              </a:rPr>
              <a:t>dd</a:t>
            </a:r>
            <a:r>
              <a:rPr lang="en-US" altLang="ja-JP" sz="1000" b="1" dirty="0">
                <a:latin typeface="Calibri" pitchFamily="34" charset="0"/>
              </a:rPr>
              <a:t>-mmm-</a:t>
            </a:r>
            <a:r>
              <a:rPr lang="en-US" altLang="ja-JP" sz="1000" b="1" dirty="0" err="1" smtClean="0">
                <a:latin typeface="Calibri" pitchFamily="34" charset="0"/>
              </a:rPr>
              <a:t>yyyy</a:t>
            </a:r>
            <a:endParaRPr lang="en-US" altLang="ja-JP" sz="1000" b="1" dirty="0">
              <a:latin typeface="Calibri" pitchFamily="34" charset="0"/>
            </a:endParaRPr>
          </a:p>
        </p:txBody>
      </p:sp>
      <p:sp>
        <p:nvSpPr>
          <p:cNvPr id="124" name="TextBox 29"/>
          <p:cNvSpPr txBox="1">
            <a:spLocks noChangeArrowheads="1"/>
          </p:cNvSpPr>
          <p:nvPr/>
        </p:nvSpPr>
        <p:spPr bwMode="auto">
          <a:xfrm>
            <a:off x="2616743" y="4588969"/>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err="1" smtClean="0">
                <a:latin typeface="Calibri" pitchFamily="34" charset="0"/>
              </a:rPr>
              <a:t>dd</a:t>
            </a:r>
            <a:r>
              <a:rPr lang="en-US" altLang="ja-JP" sz="1000" b="1" dirty="0" smtClean="0">
                <a:latin typeface="Calibri" pitchFamily="34" charset="0"/>
              </a:rPr>
              <a:t>-mmm-</a:t>
            </a:r>
            <a:r>
              <a:rPr lang="en-US" altLang="ja-JP" sz="1000" b="1" dirty="0" err="1" smtClean="0">
                <a:latin typeface="Calibri" pitchFamily="34" charset="0"/>
              </a:rPr>
              <a:t>yyyy</a:t>
            </a:r>
            <a:endParaRPr lang="en-US" altLang="ja-JP" sz="1000" b="1" dirty="0" smtClean="0">
              <a:latin typeface="Calibri" pitchFamily="34" charset="0"/>
            </a:endParaRP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err="1">
                <a:latin typeface="Calibri" pitchFamily="34" charset="0"/>
              </a:rPr>
              <a:t>dd</a:t>
            </a:r>
            <a:r>
              <a:rPr lang="en-US" altLang="ja-JP" sz="1000" b="1" dirty="0">
                <a:latin typeface="Calibri" pitchFamily="34" charset="0"/>
              </a:rPr>
              <a:t>-mmm-</a:t>
            </a:r>
            <a:r>
              <a:rPr lang="en-US" altLang="ja-JP" sz="1000" b="1" dirty="0" err="1" smtClean="0">
                <a:latin typeface="Calibri" pitchFamily="34" charset="0"/>
              </a:rPr>
              <a:t>yyyy</a:t>
            </a:r>
            <a:endParaRPr lang="en-US" altLang="ja-JP" sz="1000" b="1" dirty="0">
              <a:latin typeface="Calibri" pitchFamily="34" charset="0"/>
            </a:endParaRPr>
          </a:p>
        </p:txBody>
      </p:sp>
      <p:sp>
        <p:nvSpPr>
          <p:cNvPr id="125" name="TextBox 29"/>
          <p:cNvSpPr txBox="1">
            <a:spLocks noChangeArrowheads="1"/>
          </p:cNvSpPr>
          <p:nvPr/>
        </p:nvSpPr>
        <p:spPr bwMode="auto">
          <a:xfrm>
            <a:off x="6060378" y="4588969"/>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err="1" smtClean="0">
                <a:latin typeface="Calibri" pitchFamily="34" charset="0"/>
              </a:rPr>
              <a:t>dd</a:t>
            </a:r>
            <a:r>
              <a:rPr lang="en-US" altLang="ja-JP" sz="1000" b="1" dirty="0" smtClean="0">
                <a:latin typeface="Calibri" pitchFamily="34" charset="0"/>
              </a:rPr>
              <a:t>-mmm-</a:t>
            </a:r>
            <a:r>
              <a:rPr lang="en-US" altLang="ja-JP" sz="1000" b="1" dirty="0" err="1" smtClean="0">
                <a:latin typeface="Calibri" pitchFamily="34" charset="0"/>
              </a:rPr>
              <a:t>yyyy</a:t>
            </a:r>
            <a:endParaRPr lang="en-US" altLang="ja-JP" sz="1000" b="1" dirty="0" smtClean="0">
              <a:latin typeface="Calibri" pitchFamily="34" charset="0"/>
            </a:endParaRP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err="1">
                <a:latin typeface="Calibri" pitchFamily="34" charset="0"/>
              </a:rPr>
              <a:t>dd</a:t>
            </a:r>
            <a:r>
              <a:rPr lang="en-US" altLang="ja-JP" sz="1000" b="1" dirty="0">
                <a:latin typeface="Calibri" pitchFamily="34" charset="0"/>
              </a:rPr>
              <a:t>-mmm-</a:t>
            </a:r>
            <a:r>
              <a:rPr lang="en-US" altLang="ja-JP" sz="1000" b="1" dirty="0" err="1" smtClean="0">
                <a:latin typeface="Calibri" pitchFamily="34" charset="0"/>
              </a:rPr>
              <a:t>yyyy</a:t>
            </a:r>
            <a:endParaRPr lang="en-US" altLang="ja-JP" sz="1000" b="1" dirty="0">
              <a:latin typeface="Calibri" pitchFamily="34" charset="0"/>
            </a:endParaRPr>
          </a:p>
        </p:txBody>
      </p:sp>
      <p:sp>
        <p:nvSpPr>
          <p:cNvPr id="126" name="Rectangle 125"/>
          <p:cNvSpPr/>
          <p:nvPr/>
        </p:nvSpPr>
        <p:spPr>
          <a:xfrm>
            <a:off x="461134" y="3061537"/>
            <a:ext cx="2089770" cy="871834"/>
          </a:xfrm>
          <a:prstGeom prst="rect">
            <a:avLst/>
          </a:prstGeom>
          <a:solidFill>
            <a:schemeClr val="bg1"/>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fontAlgn="auto">
              <a:spcBef>
                <a:spcPts val="0"/>
              </a:spcBef>
              <a:spcAft>
                <a:spcPts val="0"/>
              </a:spcAft>
              <a:defRPr/>
            </a:pPr>
            <a:r>
              <a:rPr kumimoji="0" lang="en-US" sz="1000" b="1" dirty="0" smtClean="0">
                <a:solidFill>
                  <a:schemeClr val="tx1"/>
                </a:solidFill>
              </a:rPr>
              <a:t>Participating Agencies: FSA, NASA</a:t>
            </a:r>
          </a:p>
          <a:p>
            <a:pPr fontAlgn="auto">
              <a:spcBef>
                <a:spcPts val="0"/>
              </a:spcBef>
              <a:spcAft>
                <a:spcPts val="0"/>
              </a:spcAft>
              <a:defRPr/>
            </a:pPr>
            <a:r>
              <a:rPr lang="en-US" sz="1000" b="1" dirty="0" smtClean="0">
                <a:solidFill>
                  <a:schemeClr val="tx1"/>
                </a:solidFill>
              </a:rPr>
              <a:t>Points of Contact (FSA, NASA): </a:t>
            </a:r>
          </a:p>
          <a:p>
            <a:pPr marL="171450" indent="-171450" fontAlgn="auto">
              <a:spcBef>
                <a:spcPts val="0"/>
              </a:spcBef>
              <a:spcAft>
                <a:spcPts val="0"/>
              </a:spcAft>
              <a:buFont typeface="Arial"/>
              <a:buChar char="•"/>
              <a:defRPr/>
            </a:pPr>
            <a:r>
              <a:rPr lang="en-US" sz="1000" b="1" dirty="0" smtClean="0">
                <a:solidFill>
                  <a:schemeClr val="tx1"/>
                </a:solidFill>
              </a:rPr>
              <a:t>Yuriy Sheynin, FSA</a:t>
            </a:r>
          </a:p>
          <a:p>
            <a:pPr marL="171450" indent="-171450" fontAlgn="auto">
              <a:spcBef>
                <a:spcPts val="0"/>
              </a:spcBef>
              <a:spcAft>
                <a:spcPts val="0"/>
              </a:spcAft>
              <a:buFont typeface="Arial"/>
              <a:buChar char="•"/>
              <a:defRPr/>
            </a:pPr>
            <a:r>
              <a:rPr lang="en-US" sz="1000" b="1" dirty="0" smtClean="0">
                <a:solidFill>
                  <a:schemeClr val="tx1"/>
                </a:solidFill>
              </a:rPr>
              <a:t>Vladimir Fetisov, FSA</a:t>
            </a:r>
          </a:p>
          <a:p>
            <a:pPr marL="171450" indent="-171450" fontAlgn="auto">
              <a:spcBef>
                <a:spcPts val="0"/>
              </a:spcBef>
              <a:spcAft>
                <a:spcPts val="0"/>
              </a:spcAft>
              <a:buFont typeface="Arial"/>
              <a:buChar char="•"/>
              <a:defRPr/>
            </a:pPr>
            <a:r>
              <a:rPr lang="en-US" sz="1000" b="1" dirty="0" smtClean="0">
                <a:solidFill>
                  <a:schemeClr val="tx1"/>
                </a:solidFill>
              </a:rPr>
              <a:t>Ray Wagner, NASA</a:t>
            </a:r>
          </a:p>
          <a:p>
            <a:pPr fontAlgn="auto">
              <a:spcBef>
                <a:spcPts val="0"/>
              </a:spcBef>
              <a:spcAft>
                <a:spcPts val="0"/>
              </a:spcAft>
              <a:defRPr/>
            </a:pPr>
            <a:endParaRPr kumimoji="0" lang="en-US" sz="1000" b="1" dirty="0">
              <a:solidFill>
                <a:schemeClr val="tx1"/>
              </a:solidFill>
            </a:endParaRPr>
          </a:p>
        </p:txBody>
      </p:sp>
      <p:sp>
        <p:nvSpPr>
          <p:cNvPr id="127" name="Rectangle 126"/>
          <p:cNvSpPr/>
          <p:nvPr/>
        </p:nvSpPr>
        <p:spPr>
          <a:xfrm>
            <a:off x="445710" y="4711660"/>
            <a:ext cx="1905643" cy="588706"/>
          </a:xfrm>
          <a:prstGeom prst="rect">
            <a:avLst/>
          </a:prstGeom>
          <a:solidFill>
            <a:schemeClr val="bg1"/>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fontAlgn="auto">
              <a:spcBef>
                <a:spcPts val="0"/>
              </a:spcBef>
              <a:spcAft>
                <a:spcPts val="0"/>
              </a:spcAft>
              <a:defRPr/>
            </a:pPr>
            <a:r>
              <a:rPr kumimoji="0" lang="en-US" sz="1000" b="1" dirty="0" smtClean="0">
                <a:solidFill>
                  <a:schemeClr val="tx1"/>
                </a:solidFill>
              </a:rPr>
              <a:t>Responsible Point of Contact</a:t>
            </a:r>
          </a:p>
          <a:p>
            <a:pPr marL="171450" indent="-171450" fontAlgn="auto">
              <a:spcBef>
                <a:spcPts val="0"/>
              </a:spcBef>
              <a:spcAft>
                <a:spcPts val="0"/>
              </a:spcAft>
              <a:buFont typeface="Arial"/>
              <a:buChar char="•"/>
              <a:defRPr/>
            </a:pPr>
            <a:r>
              <a:rPr lang="en-US" sz="1000" b="1" dirty="0" smtClean="0">
                <a:solidFill>
                  <a:schemeClr val="tx1"/>
                </a:solidFill>
              </a:rPr>
              <a:t>Kevin Gifford (?)</a:t>
            </a:r>
          </a:p>
          <a:p>
            <a:pPr marL="171450" indent="-171450" fontAlgn="auto">
              <a:spcBef>
                <a:spcPts val="0"/>
              </a:spcBef>
              <a:spcAft>
                <a:spcPts val="0"/>
              </a:spcAft>
              <a:buFont typeface="Arial"/>
              <a:buChar char="•"/>
              <a:defRPr/>
            </a:pPr>
            <a:r>
              <a:rPr lang="en-US" sz="1000" b="1" dirty="0" smtClean="0">
                <a:solidFill>
                  <a:schemeClr val="tx1"/>
                </a:solidFill>
              </a:rPr>
              <a:t>Rick Barton (?)</a:t>
            </a:r>
          </a:p>
          <a:p>
            <a:pPr fontAlgn="auto">
              <a:spcBef>
                <a:spcPts val="0"/>
              </a:spcBef>
              <a:spcAft>
                <a:spcPts val="0"/>
              </a:spcAft>
              <a:defRPr/>
            </a:pPr>
            <a:endParaRPr kumimoji="0" lang="en-US" sz="1000" b="1" dirty="0">
              <a:solidFill>
                <a:schemeClr val="tx1"/>
              </a:solidFill>
            </a:endParaRPr>
          </a:p>
        </p:txBody>
      </p:sp>
    </p:spTree>
    <p:extLst>
      <p:ext uri="{BB962C8B-B14F-4D97-AF65-F5344CB8AC3E}">
        <p14:creationId xmlns:p14="http://schemas.microsoft.com/office/powerpoint/2010/main" val="36672218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49" y="550200"/>
            <a:ext cx="8504061" cy="6463309"/>
          </a:xfrm>
          <a:prstGeom prst="rect">
            <a:avLst/>
          </a:prstGeom>
          <a:noFill/>
        </p:spPr>
        <p:txBody>
          <a:bodyPr wrap="square" rtlCol="0">
            <a:spAutoFit/>
          </a:bodyPr>
          <a:lstStyle/>
          <a:p>
            <a:pPr marL="285750" indent="-285750">
              <a:buFont typeface="Arial"/>
              <a:buChar char="•"/>
            </a:pPr>
            <a:r>
              <a:rPr lang="en-US" dirty="0" smtClean="0"/>
              <a:t>Agency use cases to characterize need (Use Case update of Green Book)</a:t>
            </a:r>
          </a:p>
          <a:p>
            <a:pPr marL="742950" lvl="1" indent="-285750">
              <a:buFont typeface="Arial"/>
              <a:buChar char="•"/>
            </a:pPr>
            <a:r>
              <a:rPr lang="en-US" i="1" dirty="0" smtClean="0"/>
              <a:t>Is ISS the only real customer at this point</a:t>
            </a:r>
            <a:r>
              <a:rPr lang="en-US" dirty="0" smtClean="0"/>
              <a:t>?  </a:t>
            </a:r>
            <a:r>
              <a:rPr lang="en-US" i="1" dirty="0" smtClean="0"/>
              <a:t>Is NASA SCaN a customer?  </a:t>
            </a:r>
            <a:r>
              <a:rPr lang="en-US" dirty="0" smtClean="0"/>
              <a:t>Alignment for future purposes?  Can we extrapolate to identify other customers?</a:t>
            </a:r>
          </a:p>
          <a:p>
            <a:pPr marL="285750" indent="-285750">
              <a:buFont typeface="Arial"/>
              <a:buChar char="•"/>
            </a:pPr>
            <a:r>
              <a:rPr lang="en-US" b="1" dirty="0" smtClean="0">
                <a:solidFill>
                  <a:srgbClr val="FF0000"/>
                </a:solidFill>
              </a:rPr>
              <a:t>Scope</a:t>
            </a:r>
            <a:r>
              <a:rPr lang="en-US" dirty="0" smtClean="0">
                <a:solidFill>
                  <a:srgbClr val="FF0000"/>
                </a:solidFill>
              </a:rPr>
              <a:t> </a:t>
            </a:r>
            <a:r>
              <a:rPr lang="en-US" dirty="0" smtClean="0"/>
              <a:t>properly (customer focus emphasis);</a:t>
            </a:r>
          </a:p>
          <a:p>
            <a:pPr marL="742950" lvl="1" indent="-285750">
              <a:buFont typeface="Arial"/>
              <a:buChar char="•"/>
            </a:pPr>
            <a:r>
              <a:rPr lang="en-US" dirty="0" smtClean="0"/>
              <a:t>This means </a:t>
            </a:r>
            <a:r>
              <a:rPr lang="en-US" b="1" dirty="0" smtClean="0"/>
              <a:t>Wi-Fi for ISS </a:t>
            </a:r>
            <a:r>
              <a:rPr lang="en-US" dirty="0" smtClean="0"/>
              <a:t>if short-term focus; </a:t>
            </a:r>
            <a:r>
              <a:rPr lang="en-US" b="1" dirty="0" smtClean="0"/>
              <a:t>ISS EVA </a:t>
            </a:r>
            <a:r>
              <a:rPr lang="en-US" dirty="0" smtClean="0"/>
              <a:t>focus</a:t>
            </a:r>
          </a:p>
          <a:p>
            <a:pPr marL="742950" lvl="1" indent="-285750">
              <a:buFont typeface="Arial"/>
              <a:buChar char="•"/>
            </a:pPr>
            <a:r>
              <a:rPr lang="en-US" dirty="0" smtClean="0"/>
              <a:t>Application profiles </a:t>
            </a:r>
            <a:r>
              <a:rPr lang="en-US" u="sng" dirty="0" smtClean="0"/>
              <a:t>specifying PHY modes </a:t>
            </a:r>
            <a:r>
              <a:rPr lang="en-US" dirty="0" smtClean="0"/>
              <a:t>selection </a:t>
            </a:r>
          </a:p>
          <a:p>
            <a:pPr marL="742950" lvl="1" indent="-285750">
              <a:buFont typeface="Arial"/>
              <a:buChar char="•"/>
            </a:pPr>
            <a:r>
              <a:rPr lang="en-US" dirty="0" smtClean="0"/>
              <a:t>Implies short-term focus right now</a:t>
            </a:r>
          </a:p>
          <a:p>
            <a:pPr marL="285750" indent="-285750">
              <a:buFont typeface="Arial"/>
              <a:buChar char="•"/>
            </a:pPr>
            <a:r>
              <a:rPr lang="en-US" b="1" u="sng" dirty="0" smtClean="0">
                <a:solidFill>
                  <a:srgbClr val="FF0000"/>
                </a:solidFill>
              </a:rPr>
              <a:t>Important Observation</a:t>
            </a:r>
            <a:r>
              <a:rPr lang="en-US" b="1" dirty="0" smtClean="0">
                <a:solidFill>
                  <a:srgbClr val="FF0000"/>
                </a:solidFill>
              </a:rPr>
              <a:t>: Expect our (WWG) path to be evolutionary as well which dictates a </a:t>
            </a:r>
            <a:r>
              <a:rPr lang="en-US" b="1" u="sng" dirty="0" smtClean="0">
                <a:solidFill>
                  <a:srgbClr val="FF0000"/>
                </a:solidFill>
              </a:rPr>
              <a:t>staged</a:t>
            </a:r>
            <a:r>
              <a:rPr lang="en-US" b="1" dirty="0" smtClean="0">
                <a:solidFill>
                  <a:srgbClr val="FF0000"/>
                </a:solidFill>
              </a:rPr>
              <a:t> approach.</a:t>
            </a:r>
          </a:p>
          <a:p>
            <a:pPr marL="285750" indent="-285750">
              <a:buFont typeface="Arial"/>
              <a:buChar char="•"/>
            </a:pPr>
            <a:r>
              <a:rPr lang="en-US" b="1" dirty="0" smtClean="0">
                <a:solidFill>
                  <a:srgbClr val="FF0000"/>
                </a:solidFill>
              </a:rPr>
              <a:t>[NASA, FSA]: ISS as a testbed for future exploration wireless communication technologies;  </a:t>
            </a:r>
            <a:r>
              <a:rPr lang="en-US" dirty="0" smtClean="0">
                <a:solidFill>
                  <a:srgbClr val="000000"/>
                </a:solidFill>
              </a:rPr>
              <a:t>For the WWG is there too much risk in being overly ISS-focused?  ISS cultural problems, expectations, etc.</a:t>
            </a:r>
          </a:p>
          <a:p>
            <a:pPr marL="285750" indent="-285750">
              <a:buFont typeface="Arial"/>
              <a:buChar char="•"/>
            </a:pPr>
            <a:r>
              <a:rPr lang="en-US" u="sng" dirty="0" smtClean="0">
                <a:solidFill>
                  <a:srgbClr val="000000"/>
                </a:solidFill>
              </a:rPr>
              <a:t>NASA (AES, SCaN, NDSWG) concerns</a:t>
            </a:r>
            <a:r>
              <a:rPr lang="en-US" dirty="0" smtClean="0">
                <a:solidFill>
                  <a:srgbClr val="000000"/>
                </a:solidFill>
              </a:rPr>
              <a:t>: How to handle EVA, EVA suits, tele-robotic activity, sensor networks, vehicle monitoring, ubiquitous networking, vehicle docking support; ISS EVA focus: Use ISS as a testbed for wireless technology maturation (any location-based services)</a:t>
            </a:r>
            <a:r>
              <a:rPr lang="en-US" b="1" dirty="0" smtClean="0">
                <a:solidFill>
                  <a:srgbClr val="000000"/>
                </a:solidFill>
              </a:rPr>
              <a:t>.  Not just an ISS book; but will mature exploration wireless communication technologies</a:t>
            </a:r>
            <a:r>
              <a:rPr lang="en-US" dirty="0">
                <a:solidFill>
                  <a:srgbClr val="000000"/>
                </a:solidFill>
              </a:rPr>
              <a:t>.</a:t>
            </a:r>
            <a:endParaRPr lang="en-US" b="1" dirty="0">
              <a:solidFill>
                <a:srgbClr val="FF0000"/>
              </a:solidFill>
            </a:endParaRPr>
          </a:p>
          <a:p>
            <a:pPr marL="285750" indent="-285750">
              <a:buFont typeface="Arial"/>
              <a:buChar char="•"/>
            </a:pPr>
            <a:r>
              <a:rPr lang="en-US" u="sng" dirty="0"/>
              <a:t>FSA wireless </a:t>
            </a:r>
            <a:r>
              <a:rPr lang="en-US" u="sng" dirty="0" smtClean="0"/>
              <a:t>focus (DLR agreement)</a:t>
            </a:r>
            <a:r>
              <a:rPr lang="en-US" dirty="0" smtClean="0"/>
              <a:t>: ISS </a:t>
            </a:r>
            <a:r>
              <a:rPr lang="en-US" dirty="0"/>
              <a:t>testbed for future exploration wireless </a:t>
            </a:r>
            <a:r>
              <a:rPr lang="en-US" dirty="0" smtClean="0"/>
              <a:t>communications; Intra</a:t>
            </a:r>
            <a:r>
              <a:rPr lang="en-US" dirty="0"/>
              <a:t>-spacecraft wireless networking; proximate EVA </a:t>
            </a:r>
            <a:r>
              <a:rPr lang="en-US" dirty="0" smtClean="0"/>
              <a:t>activities; HDR </a:t>
            </a:r>
            <a:r>
              <a:rPr lang="en-US" dirty="0"/>
              <a:t>Sensor </a:t>
            </a:r>
            <a:r>
              <a:rPr lang="en-US" dirty="0" smtClean="0"/>
              <a:t>rates; Docking; On</a:t>
            </a:r>
            <a:r>
              <a:rPr lang="en-US" dirty="0"/>
              <a:t>-orbit assembly </a:t>
            </a:r>
            <a:r>
              <a:rPr lang="en-US" dirty="0" smtClean="0"/>
              <a:t>activities; Planetary </a:t>
            </a:r>
            <a:r>
              <a:rPr lang="en-US" dirty="0"/>
              <a:t>surface wireless?? (FSA not convinced this is a SOIS area: SOIS: networks; communications: non-networking</a:t>
            </a:r>
            <a:r>
              <a:rPr lang="en-US" dirty="0" smtClean="0"/>
              <a:t>); Correlation</a:t>
            </a:r>
            <a:r>
              <a:rPr lang="en-US" dirty="0"/>
              <a:t>/coordination with SOIS </a:t>
            </a:r>
            <a:r>
              <a:rPr lang="en-US" dirty="0" smtClean="0"/>
              <a:t>architecture.</a:t>
            </a:r>
            <a:endParaRPr lang="en-US" dirty="0"/>
          </a:p>
          <a:p>
            <a:endParaRPr lang="en-US" b="1" dirty="0" smtClean="0">
              <a:solidFill>
                <a:srgbClr val="FF0000"/>
              </a:solidFill>
            </a:endParaRPr>
          </a:p>
        </p:txBody>
      </p:sp>
    </p:spTree>
    <p:extLst>
      <p:ext uri="{BB962C8B-B14F-4D97-AF65-F5344CB8AC3E}">
        <p14:creationId xmlns:p14="http://schemas.microsoft.com/office/powerpoint/2010/main" val="216475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11159" y="652304"/>
            <a:ext cx="8351842" cy="5909311"/>
          </a:xfrm>
          <a:prstGeom prst="rect">
            <a:avLst/>
          </a:prstGeom>
          <a:noFill/>
        </p:spPr>
        <p:txBody>
          <a:bodyPr wrap="square" rtlCol="0">
            <a:spAutoFit/>
          </a:bodyPr>
          <a:lstStyle/>
          <a:p>
            <a:endParaRPr lang="en-US" b="1" dirty="0">
              <a:solidFill>
                <a:srgbClr val="FF0000"/>
              </a:solidFill>
            </a:endParaRPr>
          </a:p>
          <a:p>
            <a:pPr marL="285750" indent="-285750">
              <a:buFont typeface="Arial"/>
              <a:buChar char="•"/>
            </a:pPr>
            <a:r>
              <a:rPr lang="en-US" u="sng" dirty="0" smtClean="0"/>
              <a:t>DLR (agreement with FSA)</a:t>
            </a:r>
            <a:r>
              <a:rPr lang="en-US" dirty="0" smtClean="0"/>
              <a:t>: WLAN interest as well; focus on ISS as a testbed</a:t>
            </a:r>
          </a:p>
          <a:p>
            <a:pPr marL="285750" indent="-285750">
              <a:buFont typeface="Arial"/>
              <a:buChar char="•"/>
            </a:pPr>
            <a:endParaRPr lang="en-US" dirty="0" smtClean="0"/>
          </a:p>
          <a:p>
            <a:pPr marL="285750" indent="-285750">
              <a:buFont typeface="Arial"/>
              <a:buChar char="•"/>
            </a:pPr>
            <a:r>
              <a:rPr lang="en-US" u="sng" dirty="0" smtClean="0"/>
              <a:t>ESA (strong agreement with FSA, DLR)</a:t>
            </a:r>
            <a:r>
              <a:rPr lang="en-US" dirty="0" smtClean="0"/>
              <a:t>: communication </a:t>
            </a:r>
            <a:r>
              <a:rPr lang="en-US" b="1" dirty="0" smtClean="0"/>
              <a:t>within</a:t>
            </a:r>
            <a:r>
              <a:rPr lang="en-US" dirty="0" smtClean="0"/>
              <a:t> a spacecraft; could check with ESA human spaceflight program; important problem reduce/eliminate power constraints to sensors; AIT is a primary focus.</a:t>
            </a:r>
          </a:p>
          <a:p>
            <a:pPr marL="285750" indent="-285750">
              <a:buFont typeface="Arial"/>
              <a:buChar char="•"/>
            </a:pPr>
            <a:endParaRPr lang="en-US" dirty="0"/>
          </a:p>
          <a:p>
            <a:pPr marL="285750" indent="-285750">
              <a:buFont typeface="Arial"/>
              <a:buChar char="•"/>
            </a:pPr>
            <a:r>
              <a:rPr lang="en-US" u="sng" dirty="0" smtClean="0"/>
              <a:t>CSA priorities</a:t>
            </a:r>
            <a:r>
              <a:rPr lang="en-US" dirty="0" smtClean="0"/>
              <a:t>:  Body-area nets, EVA activities, robotics, </a:t>
            </a:r>
            <a:r>
              <a:rPr lang="en-US" dirty="0" err="1" smtClean="0"/>
              <a:t>astro</a:t>
            </a:r>
            <a:r>
              <a:rPr lang="en-US" dirty="0" smtClean="0"/>
              <a:t>-skin; most of CSA investment is in the ISS; CSA not interested in RFID or RFID-sensing currently.  No long-term space plan in Canada (possibly environmental-focused communications will arise); ISS is for technology development for Exploration; Stephen Braham: Planetary surface communications.  </a:t>
            </a:r>
          </a:p>
          <a:p>
            <a:pPr marL="285750" indent="-285750">
              <a:buFont typeface="Arial"/>
              <a:buChar char="•"/>
            </a:pPr>
            <a:endParaRPr lang="en-US" dirty="0" smtClean="0"/>
          </a:p>
          <a:p>
            <a:pPr marL="285750" indent="-285750">
              <a:buFont typeface="Arial"/>
              <a:buChar char="•"/>
            </a:pPr>
            <a:r>
              <a:rPr lang="en-US" u="sng" dirty="0" smtClean="0"/>
              <a:t>CNSA</a:t>
            </a:r>
            <a:r>
              <a:rPr lang="en-US" dirty="0" smtClean="0"/>
              <a:t>?</a:t>
            </a:r>
          </a:p>
          <a:p>
            <a:pPr marL="285750" indent="-285750">
              <a:buFont typeface="Arial"/>
              <a:buChar char="•"/>
            </a:pPr>
            <a:endParaRPr lang="en-US" dirty="0" smtClean="0"/>
          </a:p>
          <a:p>
            <a:pPr marL="285750" indent="-285750">
              <a:buFont typeface="Arial"/>
              <a:buChar char="•"/>
            </a:pPr>
            <a:r>
              <a:rPr lang="en-US" u="sng" dirty="0" smtClean="0"/>
              <a:t>JAXA</a:t>
            </a:r>
            <a:r>
              <a:rPr lang="en-US" dirty="0" smtClean="0"/>
              <a:t>: difficult to adapt wireless for space missions – do step-by-step; first integrate wireless in AIT, then in vehicle wireless avionics, then intra-satellite.  ISS EVA activities. ISAS interested in sensor networking; science mission projects including robotic surface activities, communication with relay orbiter (e.g., prox-2 link capability)</a:t>
            </a:r>
            <a:endParaRPr lang="en-US" dirty="0"/>
          </a:p>
          <a:p>
            <a:endParaRPr lang="en-US" b="1" dirty="0" smtClean="0">
              <a:solidFill>
                <a:srgbClr val="FF0000"/>
              </a:solidFill>
            </a:endParaRPr>
          </a:p>
        </p:txBody>
      </p:sp>
    </p:spTree>
    <p:extLst>
      <p:ext uri="{BB962C8B-B14F-4D97-AF65-F5344CB8AC3E}">
        <p14:creationId xmlns:p14="http://schemas.microsoft.com/office/powerpoint/2010/main" val="318636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483426"/>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01133" y="563326"/>
            <a:ext cx="7933267" cy="5909311"/>
          </a:xfrm>
          <a:prstGeom prst="rect">
            <a:avLst/>
          </a:prstGeom>
          <a:noFill/>
        </p:spPr>
        <p:txBody>
          <a:bodyPr wrap="square" rtlCol="0">
            <a:spAutoFit/>
          </a:bodyPr>
          <a:lstStyle/>
          <a:p>
            <a:pPr marL="285750" indent="-285750">
              <a:buFont typeface="Arial"/>
              <a:buChar char="•"/>
            </a:pPr>
            <a:r>
              <a:rPr lang="en-US" dirty="0" smtClean="0"/>
              <a:t>What the standard can do and can’t do (with possible recommendations?)</a:t>
            </a:r>
          </a:p>
          <a:p>
            <a:pPr marL="285750" indent="-285750">
              <a:buFont typeface="Arial"/>
              <a:buChar char="•"/>
            </a:pPr>
            <a:r>
              <a:rPr lang="en-US" dirty="0" smtClean="0"/>
              <a:t>What do our sponsors want us to do; can we seek sponsor guidance?  Customer guidance?</a:t>
            </a:r>
          </a:p>
          <a:p>
            <a:pPr marL="285750" indent="-285750">
              <a:buFont typeface="Arial"/>
              <a:buChar char="•"/>
            </a:pPr>
            <a:r>
              <a:rPr lang="en-US" dirty="0" smtClean="0"/>
              <a:t>WWG external-stakeholder input for clarification of needs and tasks</a:t>
            </a:r>
          </a:p>
          <a:p>
            <a:pPr marL="285750" indent="-285750">
              <a:buFont typeface="Arial"/>
              <a:buChar char="•"/>
            </a:pPr>
            <a:r>
              <a:rPr lang="en-US" dirty="0" smtClean="0"/>
              <a:t>Blue Book must be terse; what makes it worth doing</a:t>
            </a:r>
            <a:endParaRPr lang="en-US" dirty="0"/>
          </a:p>
          <a:p>
            <a:pPr marL="285750" indent="-285750">
              <a:buFont typeface="Arial"/>
              <a:buChar char="•"/>
            </a:pPr>
            <a:r>
              <a:rPr lang="en-US" dirty="0" smtClean="0"/>
              <a:t>Candidate Proposal: Wi-Fi based Blue Book(?): specify the PHY/MAC standard</a:t>
            </a:r>
          </a:p>
          <a:p>
            <a:pPr marL="742950" lvl="1" indent="-285750">
              <a:buFont typeface="Arial"/>
              <a:buChar char="•"/>
            </a:pPr>
            <a:r>
              <a:rPr lang="en-US" dirty="0" smtClean="0"/>
              <a:t>Internal habitat and intra-satellite communication</a:t>
            </a:r>
          </a:p>
          <a:p>
            <a:pPr marL="742950" lvl="1" indent="-285750">
              <a:buFont typeface="Arial"/>
              <a:buChar char="•"/>
            </a:pPr>
            <a:r>
              <a:rPr lang="en-US" dirty="0"/>
              <a:t>I</a:t>
            </a:r>
            <a:r>
              <a:rPr lang="en-US" dirty="0" smtClean="0"/>
              <a:t>nter-satellite communication? (SLS coordination)</a:t>
            </a:r>
          </a:p>
          <a:p>
            <a:pPr marL="742950" lvl="1" indent="-285750">
              <a:buFont typeface="Arial"/>
              <a:buChar char="•"/>
            </a:pPr>
            <a:r>
              <a:rPr lang="en-US" dirty="0" smtClean="0"/>
              <a:t>External communication</a:t>
            </a:r>
          </a:p>
          <a:p>
            <a:pPr marL="742950" lvl="1" indent="-285750">
              <a:buFont typeface="Arial"/>
              <a:buChar char="•"/>
            </a:pPr>
            <a:r>
              <a:rPr lang="en-US" dirty="0" smtClean="0"/>
              <a:t>Launchers</a:t>
            </a:r>
          </a:p>
          <a:p>
            <a:pPr marL="742950" lvl="1" indent="-285750">
              <a:buFont typeface="Arial"/>
              <a:buChar char="•"/>
            </a:pPr>
            <a:r>
              <a:rPr lang="en-US" dirty="0" smtClean="0"/>
              <a:t>AIT (this is important and is a key driver/importance for ground testing and verification)</a:t>
            </a:r>
          </a:p>
          <a:p>
            <a:pPr marL="742950" lvl="1" indent="-285750">
              <a:buFont typeface="Arial"/>
              <a:buChar char="•"/>
            </a:pPr>
            <a:r>
              <a:rPr lang="en-US" dirty="0" smtClean="0"/>
              <a:t>Sub-orbital, high-altitude terrestrial network communications (SLS coordination)</a:t>
            </a:r>
          </a:p>
          <a:p>
            <a:pPr marL="742950" lvl="1" indent="-285750">
              <a:buFont typeface="Arial"/>
              <a:buChar char="•"/>
            </a:pPr>
            <a:r>
              <a:rPr lang="en-US" dirty="0" smtClean="0"/>
              <a:t>Note sensor-centric emphasis in many above domains (here the key constraint is power consumption)</a:t>
            </a:r>
          </a:p>
          <a:p>
            <a:pPr marL="742950" lvl="1" indent="-285750">
              <a:buFont typeface="Arial"/>
              <a:buChar char="•"/>
            </a:pPr>
            <a:r>
              <a:rPr lang="en-US" dirty="0" smtClean="0"/>
              <a:t>How important is meshing?</a:t>
            </a:r>
          </a:p>
          <a:p>
            <a:pPr marL="742950" lvl="1" indent="-285750">
              <a:buFont typeface="Arial"/>
              <a:buChar char="•"/>
            </a:pPr>
            <a:r>
              <a:rPr lang="en-US" dirty="0" smtClean="0"/>
              <a:t>Low-power Wi-Fi, TSN</a:t>
            </a:r>
          </a:p>
          <a:p>
            <a:pPr marL="742950" lvl="1" indent="-285750">
              <a:buFont typeface="Arial"/>
              <a:buChar char="•"/>
            </a:pPr>
            <a:r>
              <a:rPr lang="en-US" dirty="0" smtClean="0"/>
              <a:t>Interoperability testing issues – MB eliminates (“802.11” vs. “.g”, “.n”, “.s”)</a:t>
            </a:r>
          </a:p>
          <a:p>
            <a:pPr marL="285750" indent="-285750">
              <a:buFont typeface="Arial"/>
              <a:buChar char="•"/>
            </a:pPr>
            <a:r>
              <a:rPr lang="en-US" dirty="0" smtClean="0"/>
              <a:t>Importance of space qualification and TRL maturation</a:t>
            </a:r>
          </a:p>
          <a:p>
            <a:pPr marL="285750" indent="-285750">
              <a:buFont typeface="Arial"/>
              <a:buChar char="•"/>
            </a:pPr>
            <a:r>
              <a:rPr lang="en-US" dirty="0"/>
              <a:t>P</a:t>
            </a:r>
            <a:r>
              <a:rPr lang="en-US" dirty="0" smtClean="0"/>
              <a:t>ast history of wanting high-speed wireless sensing</a:t>
            </a:r>
            <a:endParaRPr lang="en-US" dirty="0"/>
          </a:p>
        </p:txBody>
      </p:sp>
    </p:spTree>
    <p:extLst>
      <p:ext uri="{BB962C8B-B14F-4D97-AF65-F5344CB8AC3E}">
        <p14:creationId xmlns:p14="http://schemas.microsoft.com/office/powerpoint/2010/main" val="322099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624080"/>
            <a:ext cx="8362950" cy="6186310"/>
          </a:xfrm>
          <a:prstGeom prst="rect">
            <a:avLst/>
          </a:prstGeom>
          <a:noFill/>
        </p:spPr>
        <p:txBody>
          <a:bodyPr wrap="square" rtlCol="0">
            <a:spAutoFit/>
          </a:bodyPr>
          <a:lstStyle/>
          <a:p>
            <a:pPr marL="285750" indent="-285750">
              <a:buFont typeface="Arial"/>
              <a:buChar char="•"/>
            </a:pPr>
            <a:r>
              <a:rPr lang="en-US" dirty="0" smtClean="0"/>
              <a:t>Extract generalized and specific (when possible) requirements</a:t>
            </a:r>
          </a:p>
          <a:p>
            <a:pPr marL="285750" indent="-285750">
              <a:buFont typeface="Arial"/>
              <a:buChar char="•"/>
            </a:pPr>
            <a:r>
              <a:rPr lang="en-US" dirty="0" smtClean="0"/>
              <a:t>Characterize engineering metrics / figures of merit</a:t>
            </a:r>
          </a:p>
          <a:p>
            <a:pPr marL="285750" indent="-285750">
              <a:buFont typeface="Arial"/>
              <a:buChar char="•"/>
            </a:pPr>
            <a:r>
              <a:rPr lang="en-US" dirty="0" smtClean="0"/>
              <a:t>Identify constraints</a:t>
            </a:r>
          </a:p>
          <a:p>
            <a:pPr marL="285750" indent="-285750">
              <a:buFont typeface="Arial"/>
              <a:buChar char="•"/>
            </a:pPr>
            <a:endParaRPr lang="en-US" dirty="0" smtClean="0"/>
          </a:p>
          <a:p>
            <a:pPr marL="285750" indent="-285750">
              <a:buFont typeface="Arial"/>
              <a:buChar char="•"/>
            </a:pPr>
            <a:r>
              <a:rPr lang="en-US" dirty="0" smtClean="0"/>
              <a:t>Market surveys (what is out there: commercial/industry/IEEE, IEEE TSN, ITU, IETF)</a:t>
            </a:r>
          </a:p>
          <a:p>
            <a:pPr marL="285750" indent="-285750">
              <a:buFont typeface="Arial"/>
              <a:buChar char="•"/>
            </a:pPr>
            <a:r>
              <a:rPr lang="en-US" dirty="0" smtClean="0"/>
              <a:t>Technology evaluations; technology maturation</a:t>
            </a:r>
          </a:p>
          <a:p>
            <a:pPr marL="285750" indent="-285750">
              <a:buFont typeface="Arial"/>
              <a:buChar char="•"/>
            </a:pPr>
            <a:r>
              <a:rPr lang="en-US" dirty="0" smtClean="0"/>
              <a:t>Identify applicable standards and anticipated evolution roadmaps</a:t>
            </a:r>
          </a:p>
          <a:p>
            <a:pPr marL="742950" lvl="1" indent="-285750">
              <a:buFont typeface="Arial"/>
              <a:buChar char="•"/>
            </a:pPr>
            <a:r>
              <a:rPr lang="en-US" dirty="0" smtClean="0"/>
              <a:t>E.g., 802.11x, 3GGP 5G, etc..</a:t>
            </a:r>
          </a:p>
          <a:p>
            <a:pPr marL="285750" indent="-285750">
              <a:buFont typeface="Arial"/>
              <a:buChar char="•"/>
            </a:pPr>
            <a:r>
              <a:rPr lang="en-US" dirty="0" smtClean="0"/>
              <a:t>Identify trade-offs </a:t>
            </a:r>
          </a:p>
          <a:p>
            <a:pPr marL="742950" lvl="1" indent="-285750">
              <a:buFont typeface="Arial"/>
              <a:buChar char="•"/>
            </a:pPr>
            <a:r>
              <a:rPr lang="en-US" dirty="0" smtClean="0"/>
              <a:t>E.g., power, bandwidth, topologies, centralized vs. distributed</a:t>
            </a:r>
          </a:p>
          <a:p>
            <a:pPr marL="742950" lvl="1" indent="-285750">
              <a:buFont typeface="Arial"/>
              <a:buChar char="•"/>
            </a:pPr>
            <a:endParaRPr lang="en-US" dirty="0" smtClean="0"/>
          </a:p>
          <a:p>
            <a:pPr marL="285750" indent="-285750">
              <a:buFont typeface="Arial"/>
              <a:buChar char="•"/>
            </a:pPr>
            <a:r>
              <a:rPr lang="en-US" dirty="0" smtClean="0"/>
              <a:t>Identify specific coordination strategies (SOIS Deterministic networking BoF)</a:t>
            </a:r>
          </a:p>
          <a:p>
            <a:pPr marL="285750" indent="-285750">
              <a:buFont typeface="Arial"/>
              <a:buChar char="•"/>
            </a:pPr>
            <a:r>
              <a:rPr lang="en-US" dirty="0" smtClean="0"/>
              <a:t>Blue Book Outline: </a:t>
            </a:r>
          </a:p>
          <a:p>
            <a:pPr marL="742950" lvl="1" indent="-285750">
              <a:buFont typeface="Arial"/>
              <a:buChar char="•"/>
            </a:pPr>
            <a:r>
              <a:rPr lang="en-US" dirty="0" smtClean="0"/>
              <a:t>1. Boilerplate scope and purpose; 2.  Overview; 3. Recommendation(s)</a:t>
            </a:r>
          </a:p>
          <a:p>
            <a:pPr marL="285750" indent="-285750">
              <a:buFont typeface="Arial"/>
              <a:buChar char="•"/>
            </a:pPr>
            <a:r>
              <a:rPr lang="en-US" dirty="0" smtClean="0"/>
              <a:t>Where to put HDR WLAN engineering analyses (GB?)</a:t>
            </a:r>
          </a:p>
          <a:p>
            <a:pPr marL="285750" indent="-285750">
              <a:buFont typeface="Arial"/>
              <a:buChar char="•"/>
            </a:pPr>
            <a:r>
              <a:rPr lang="en-US" b="1" dirty="0">
                <a:solidFill>
                  <a:srgbClr val="FF0000"/>
                </a:solidFill>
              </a:rPr>
              <a:t>Time domain of recommendation applicability:</a:t>
            </a:r>
          </a:p>
          <a:p>
            <a:pPr marL="285750" indent="-285750">
              <a:buFont typeface="Arial"/>
              <a:buChar char="•"/>
            </a:pPr>
            <a:r>
              <a:rPr lang="en-US" dirty="0">
                <a:solidFill>
                  <a:srgbClr val="000000"/>
                </a:solidFill>
              </a:rPr>
              <a:t>Very short-term: 1 – 2 years</a:t>
            </a:r>
          </a:p>
          <a:p>
            <a:pPr marL="285750" indent="-285750">
              <a:buFont typeface="Arial"/>
              <a:buChar char="•"/>
            </a:pPr>
            <a:r>
              <a:rPr lang="en-US" dirty="0">
                <a:solidFill>
                  <a:srgbClr val="000000"/>
                </a:solidFill>
              </a:rPr>
              <a:t>Short-term: 3 – 5 years</a:t>
            </a:r>
          </a:p>
          <a:p>
            <a:pPr marL="285750" indent="-285750">
              <a:buFont typeface="Arial"/>
              <a:buChar char="•"/>
            </a:pPr>
            <a:r>
              <a:rPr lang="en-US" dirty="0">
                <a:solidFill>
                  <a:srgbClr val="000000"/>
                </a:solidFill>
              </a:rPr>
              <a:t>Medium term: 6 – 10 years</a:t>
            </a:r>
          </a:p>
          <a:p>
            <a:pPr marL="285750" indent="-285750">
              <a:buFont typeface="Arial"/>
              <a:buChar char="•"/>
            </a:pPr>
            <a:r>
              <a:rPr lang="en-US" dirty="0">
                <a:solidFill>
                  <a:srgbClr val="000000"/>
                </a:solidFill>
              </a:rPr>
              <a:t>Longer term: 10 – 20 years</a:t>
            </a:r>
          </a:p>
          <a:p>
            <a:pPr marL="285750" indent="-285750">
              <a:buFont typeface="Arial"/>
              <a:buChar char="•"/>
            </a:pPr>
            <a:r>
              <a:rPr lang="en-US" dirty="0">
                <a:solidFill>
                  <a:srgbClr val="000000"/>
                </a:solidFill>
              </a:rPr>
              <a:t>Long-term: 20+ </a:t>
            </a:r>
            <a:r>
              <a:rPr lang="en-US" dirty="0" smtClean="0">
                <a:solidFill>
                  <a:srgbClr val="000000"/>
                </a:solidFill>
              </a:rPr>
              <a:t>years</a:t>
            </a: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4292299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313390" y="1267029"/>
            <a:ext cx="8868" cy="4076452"/>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476642"/>
            <a:ext cx="8980605"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296277"/>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5540" y="129529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5613145" y="127543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324174"/>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295293"/>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230825" y="3247731"/>
            <a:ext cx="1641087"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Updates for HDR WLAN </a:t>
            </a:r>
            <a:r>
              <a:rPr lang="en-US" altLang="ja-JP" sz="1000" b="1" u="sng" dirty="0" smtClean="0">
                <a:latin typeface="Calibri" pitchFamily="34" charset="0"/>
              </a:rPr>
              <a:t>Submit Date</a:t>
            </a:r>
            <a:r>
              <a:rPr lang="en-US" altLang="ja-JP" sz="1000" b="1" dirty="0" smtClean="0">
                <a:latin typeface="Calibri" pitchFamily="34" charset="0"/>
              </a:rPr>
              <a:t>? </a:t>
            </a:r>
            <a:r>
              <a:rPr lang="en-US" altLang="ja-JP" sz="1000" b="1" dirty="0" smtClean="0">
                <a:solidFill>
                  <a:schemeClr val="hlink"/>
                </a:solidFill>
                <a:latin typeface="Calibri" pitchFamily="34" charset="0"/>
              </a:rPr>
              <a:t>01-Dec-2015</a:t>
            </a:r>
            <a:endParaRPr lang="en-US" altLang="ja-JP" sz="1000" b="1" dirty="0">
              <a:solidFill>
                <a:schemeClr val="hlink"/>
              </a:solidFill>
              <a:latin typeface="Calibri" pitchFamily="34" charset="0"/>
            </a:endParaRPr>
          </a:p>
        </p:txBody>
      </p:sp>
      <p:sp>
        <p:nvSpPr>
          <p:cNvPr id="92" name="TextBox 91"/>
          <p:cNvSpPr txBox="1"/>
          <p:nvPr/>
        </p:nvSpPr>
        <p:spPr>
          <a:xfrm>
            <a:off x="1506317" y="134467"/>
            <a:ext cx="6091632" cy="461665"/>
          </a:xfrm>
          <a:prstGeom prst="rect">
            <a:avLst/>
          </a:prstGeom>
          <a:noFill/>
          <a:ln>
            <a:noFill/>
          </a:ln>
        </p:spPr>
        <p:txBody>
          <a:bodyPr wrap="none" rtlCol="0">
            <a:spAutoFit/>
          </a:bodyPr>
          <a:lstStyle/>
          <a:p>
            <a:r>
              <a:rPr lang="en-US" sz="2400" b="1" dirty="0" smtClean="0"/>
              <a:t>HDR WLAN Blue Book </a:t>
            </a:r>
            <a:r>
              <a:rPr lang="en-US" sz="2400" b="1" dirty="0" smtClean="0">
                <a:solidFill>
                  <a:srgbClr val="FF0000"/>
                </a:solidFill>
              </a:rPr>
              <a:t>DRAFT</a:t>
            </a:r>
            <a:r>
              <a:rPr lang="en-US" sz="2400" b="1" dirty="0" smtClean="0"/>
              <a:t> Project Schedule</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51006"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162793"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298520"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9067120" y="125839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994201" y="304922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322257" y="2526831"/>
            <a:ext cx="2712345"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Organizational &amp; Project Activities: </a:t>
            </a:r>
          </a:p>
          <a:p>
            <a:pPr algn="ctr" fontAlgn="auto">
              <a:spcBef>
                <a:spcPts val="0"/>
              </a:spcBef>
              <a:spcAft>
                <a:spcPts val="0"/>
              </a:spcAft>
              <a:defRPr/>
            </a:pPr>
            <a:r>
              <a:rPr lang="en-US" sz="1000" b="1" dirty="0" smtClean="0">
                <a:solidFill>
                  <a:schemeClr val="tx1"/>
                </a:solidFill>
              </a:rPr>
              <a:t>Identify use cases, requirements,</a:t>
            </a:r>
          </a:p>
          <a:p>
            <a:pPr algn="ctr" fontAlgn="auto">
              <a:spcBef>
                <a:spcPts val="0"/>
              </a:spcBef>
              <a:spcAft>
                <a:spcPts val="0"/>
              </a:spcAft>
              <a:defRPr/>
            </a:pPr>
            <a:r>
              <a:rPr lang="en-US" sz="1000" b="1" dirty="0" smtClean="0">
                <a:solidFill>
                  <a:schemeClr val="tx1"/>
                </a:solidFill>
              </a:rPr>
              <a:t> solution space, candidate recommendations</a:t>
            </a:r>
            <a:endParaRPr kumimoji="0" lang="en-US" sz="1000" b="1" dirty="0">
              <a:solidFill>
                <a:schemeClr val="tx1"/>
              </a:solidFill>
            </a:endParaRPr>
          </a:p>
        </p:txBody>
      </p:sp>
      <p:cxnSp>
        <p:nvCxnSpPr>
          <p:cNvPr id="89" name="Straight Connector 88"/>
          <p:cNvCxnSpPr/>
          <p:nvPr/>
        </p:nvCxnSpPr>
        <p:spPr>
          <a:xfrm>
            <a:off x="1685639" y="129238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61713" y="128858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34526" y="1293698"/>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5838641" y="129079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1899" y="1301517"/>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flipH="1">
            <a:off x="6296325" y="1221061"/>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cxnSp>
        <p:nvCxnSpPr>
          <p:cNvPr id="146" name="Straight Connector 145"/>
          <p:cNvCxnSpPr/>
          <p:nvPr/>
        </p:nvCxnSpPr>
        <p:spPr>
          <a:xfrm flipH="1">
            <a:off x="531143" y="130635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994201" y="129430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10560" y="130966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a:off x="5378862" y="1297023"/>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055000" y="1287887"/>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0755" y="1308807"/>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p:txBody>
      </p:sp>
      <p:sp>
        <p:nvSpPr>
          <p:cNvPr id="173" name="Rectangle 172"/>
          <p:cNvSpPr/>
          <p:nvPr/>
        </p:nvSpPr>
        <p:spPr>
          <a:xfrm>
            <a:off x="3034603"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82" name="Straight Connector 181"/>
          <p:cNvCxnSpPr/>
          <p:nvPr/>
        </p:nvCxnSpPr>
        <p:spPr>
          <a:xfrm flipH="1">
            <a:off x="8366160" y="127410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152" y="1277421"/>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6199922" y="3324174"/>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#2</a:t>
            </a:r>
          </a:p>
          <a:p>
            <a:pPr algn="ct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6927831"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3300442" y="2526831"/>
            <a:ext cx="3444412"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a:t>
            </a:r>
            <a:r>
              <a:rPr lang="en-US" sz="1000" b="1" dirty="0" smtClean="0">
                <a:solidFill>
                  <a:schemeClr val="tx1"/>
                </a:solidFill>
              </a:rPr>
              <a:t>Continued Activities…</a:t>
            </a:r>
            <a:endParaRPr lang="en-US" sz="1000" b="1" dirty="0" smtClean="0">
              <a:solidFill>
                <a:schemeClr val="tx1"/>
              </a:solidFill>
            </a:endParaRPr>
          </a:p>
        </p:txBody>
      </p:sp>
    </p:spTree>
    <p:extLst>
      <p:ext uri="{BB962C8B-B14F-4D97-AF65-F5344CB8AC3E}">
        <p14:creationId xmlns:p14="http://schemas.microsoft.com/office/powerpoint/2010/main" val="40735147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smtClean="0"/>
              <a:t>Back-up Charts &amp;</a:t>
            </a:r>
            <a:br>
              <a:rPr lang="en-US" b="1" dirty="0" smtClean="0"/>
            </a:br>
            <a:r>
              <a:rPr lang="en-US" b="1" dirty="0" smtClean="0"/>
              <a:t>High-Level CCSDS Schedules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024471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033" y="42335"/>
            <a:ext cx="8394700" cy="6547751"/>
          </a:xfrm>
          <a:prstGeom prst="rect">
            <a:avLst/>
          </a:prstGeom>
        </p:spPr>
      </p:pic>
    </p:spTree>
    <p:extLst>
      <p:ext uri="{BB962C8B-B14F-4D97-AF65-F5344CB8AC3E}">
        <p14:creationId xmlns:p14="http://schemas.microsoft.com/office/powerpoint/2010/main" val="201515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8761" y="119493"/>
            <a:ext cx="5645746" cy="461665"/>
          </a:xfrm>
          <a:prstGeom prst="rect">
            <a:avLst/>
          </a:prstGeom>
          <a:noFill/>
          <a:ln>
            <a:noFill/>
          </a:ln>
        </p:spPr>
        <p:txBody>
          <a:bodyPr wrap="none" rtlCol="0">
            <a:spAutoFit/>
          </a:bodyPr>
          <a:lstStyle/>
          <a:p>
            <a:r>
              <a:rPr lang="en-US" sz="2400" b="1" dirty="0" smtClean="0"/>
              <a:t>CCSDS SOIS Wireless WG Monthly Webcon</a:t>
            </a:r>
            <a:endParaRPr lang="en-US" sz="2400" b="1" dirty="0"/>
          </a:p>
        </p:txBody>
      </p:sp>
      <p:sp>
        <p:nvSpPr>
          <p:cNvPr id="5" name="TextBox 4"/>
          <p:cNvSpPr txBox="1"/>
          <p:nvPr/>
        </p:nvSpPr>
        <p:spPr>
          <a:xfrm>
            <a:off x="601132" y="702733"/>
            <a:ext cx="7933268" cy="3970318"/>
          </a:xfrm>
          <a:prstGeom prst="rect">
            <a:avLst/>
          </a:prstGeom>
          <a:noFill/>
        </p:spPr>
        <p:txBody>
          <a:bodyPr wrap="square" rtlCol="0">
            <a:spAutoFit/>
          </a:bodyPr>
          <a:lstStyle/>
          <a:p>
            <a:endParaRPr lang="en-US" dirty="0" smtClean="0"/>
          </a:p>
          <a:p>
            <a:pPr marL="342900" indent="-342900">
              <a:buFont typeface="+mj-lt"/>
              <a:buAutoNum type="arabicPeriod"/>
            </a:pPr>
            <a:r>
              <a:rPr lang="en-US" dirty="0" smtClean="0"/>
              <a:t>RFID Tag-Encoding Red Book (</a:t>
            </a:r>
            <a:r>
              <a:rPr lang="en-US" dirty="0"/>
              <a:t>CCSDS 881.1-R-1</a:t>
            </a:r>
            <a:r>
              <a:rPr lang="en-US" dirty="0" smtClean="0"/>
              <a:t>) activities:</a:t>
            </a:r>
          </a:p>
          <a:p>
            <a:endParaRPr lang="en-US" dirty="0" smtClean="0"/>
          </a:p>
          <a:p>
            <a:pPr marL="800100" lvl="1" indent="-342900">
              <a:buFont typeface="+mj-lt"/>
              <a:buAutoNum type="alphaUcPeriod"/>
            </a:pPr>
            <a:r>
              <a:rPr lang="en-US" dirty="0"/>
              <a:t>CCSDS 881.1-R-</a:t>
            </a:r>
            <a:r>
              <a:rPr lang="en-US" dirty="0" smtClean="0"/>
              <a:t>1 Document Status:</a:t>
            </a:r>
          </a:p>
          <a:p>
            <a:pPr marL="1314450" lvl="2" indent="-400050">
              <a:buFont typeface="+mj-lt"/>
              <a:buAutoNum type="romanLcPeriod"/>
            </a:pPr>
            <a:r>
              <a:rPr lang="en-US" dirty="0" smtClean="0"/>
              <a:t>Sent to CCSDS Secretariat for publication (19-Oct-2015)</a:t>
            </a:r>
          </a:p>
          <a:p>
            <a:pPr lvl="2"/>
            <a:endParaRPr lang="en-US" dirty="0" smtClean="0"/>
          </a:p>
          <a:p>
            <a:pPr marL="857250" lvl="1" indent="-400050">
              <a:buFont typeface="+mj-lt"/>
              <a:buAutoNum type="alphaUcPeriod"/>
            </a:pPr>
            <a:r>
              <a:rPr lang="en-US" dirty="0" smtClean="0"/>
              <a:t>Follow-on activities </a:t>
            </a:r>
            <a:r>
              <a:rPr lang="en-US" dirty="0"/>
              <a:t>for CCSDS 881.1-R-</a:t>
            </a:r>
            <a:r>
              <a:rPr lang="en-US" dirty="0" smtClean="0"/>
              <a:t>1 (to satisfy Blue Book requirements)</a:t>
            </a:r>
          </a:p>
          <a:p>
            <a:pPr marL="1314450" lvl="2" indent="-400050">
              <a:buFont typeface="+mj-lt"/>
              <a:buAutoNum type="romanLcPeriod"/>
            </a:pPr>
            <a:r>
              <a:rPr lang="en-US" b="1" dirty="0" smtClean="0"/>
              <a:t>Interoperability Test Plan preparation and (FSA, NASA) prototyping</a:t>
            </a:r>
          </a:p>
          <a:p>
            <a:pPr marL="1771650" lvl="3" indent="-400050">
              <a:buFont typeface="+mj-lt"/>
              <a:buAutoNum type="alphaLcPeriod"/>
            </a:pPr>
            <a:r>
              <a:rPr lang="en-US" b="1" dirty="0" smtClean="0"/>
              <a:t>Set expectations and project timeline </a:t>
            </a:r>
          </a:p>
          <a:p>
            <a:pPr marL="1314450" lvl="2" indent="-400050">
              <a:buFont typeface="+mj-lt"/>
              <a:buAutoNum type="romanLcPeriod"/>
            </a:pPr>
            <a:r>
              <a:rPr lang="en-US" dirty="0" smtClean="0"/>
              <a:t>Object-ID space design: </a:t>
            </a:r>
            <a:r>
              <a:rPr lang="en-US" dirty="0"/>
              <a:t>Discuss initial design strategies and </a:t>
            </a:r>
            <a:r>
              <a:rPr lang="en-US" dirty="0" smtClean="0"/>
              <a:t>concerns</a:t>
            </a:r>
          </a:p>
          <a:p>
            <a:pPr marL="1771650" lvl="3" indent="-400050">
              <a:buFont typeface="+mj-lt"/>
              <a:buAutoNum type="romanLcPeriod"/>
            </a:pPr>
            <a:r>
              <a:rPr lang="en-US" b="1" dirty="0" smtClean="0"/>
              <a:t>Propose Object-ID design presentation </a:t>
            </a:r>
            <a:r>
              <a:rPr lang="en-US" b="1" dirty="0" smtClean="0"/>
              <a:t>02-Feb-</a:t>
            </a:r>
            <a:r>
              <a:rPr lang="en-US" b="1" dirty="0" smtClean="0"/>
              <a:t>2016</a:t>
            </a:r>
          </a:p>
          <a:p>
            <a:pPr marL="1314450" lvl="2" indent="-400050">
              <a:buFont typeface="+mj-lt"/>
              <a:buAutoNum type="romanLcPeriod"/>
            </a:pPr>
            <a:r>
              <a:rPr lang="en-US" dirty="0" smtClean="0"/>
              <a:t>Interoperability Test Plan execution</a:t>
            </a:r>
          </a:p>
          <a:p>
            <a:pPr marL="1314450" lvl="2" indent="-400050">
              <a:buFont typeface="+mj-lt"/>
              <a:buAutoNum type="romanLcPeriod"/>
            </a:pPr>
            <a:r>
              <a:rPr lang="en-US" dirty="0" smtClean="0"/>
              <a:t>SANA Registry updates</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3267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Rectangle 27"/>
          <p:cNvSpPr>
            <a:spLocks noChangeArrowheads="1"/>
          </p:cNvSpPr>
          <p:nvPr/>
        </p:nvSpPr>
        <p:spPr bwMode="auto">
          <a:xfrm>
            <a:off x="278325" y="702244"/>
            <a:ext cx="8610600" cy="57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0" hangingPunct="0">
              <a:lnSpc>
                <a:spcPct val="85000"/>
              </a:lnSpc>
              <a:spcBef>
                <a:spcPct val="40000"/>
              </a:spcBef>
              <a:spcAft>
                <a:spcPct val="10000"/>
              </a:spcAft>
              <a:buSzPct val="125000"/>
            </a:pPr>
            <a:r>
              <a:rPr lang="en-US" b="1" dirty="0" smtClean="0">
                <a:solidFill>
                  <a:srgbClr val="0070C0"/>
                </a:solidFill>
                <a:latin typeface="Calibri" pitchFamily="34" charset="0"/>
                <a:cs typeface="Calibri" pitchFamily="34" charset="0"/>
              </a:rPr>
              <a:t>WWG </a:t>
            </a:r>
            <a:r>
              <a:rPr lang="en-US" b="1" dirty="0">
                <a:solidFill>
                  <a:srgbClr val="0070C0"/>
                </a:solidFill>
                <a:latin typeface="Calibri" pitchFamily="34" charset="0"/>
                <a:cs typeface="Calibri" pitchFamily="34" charset="0"/>
              </a:rPr>
              <a:t>RFID Encoding Blue </a:t>
            </a:r>
            <a:r>
              <a:rPr lang="en-US" b="1" dirty="0" smtClean="0">
                <a:solidFill>
                  <a:srgbClr val="0070C0"/>
                </a:solidFill>
                <a:latin typeface="Calibri" pitchFamily="34" charset="0"/>
                <a:cs typeface="Calibri" pitchFamily="34" charset="0"/>
              </a:rPr>
              <a:t>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Spring 2015:	</a:t>
            </a:r>
            <a:r>
              <a:rPr lang="en-US" b="0" dirty="0">
                <a:latin typeface="Calibri" pitchFamily="34" charset="0"/>
                <a:cs typeface="Calibri" pitchFamily="34" charset="0"/>
              </a:rPr>
              <a:t>	Final </a:t>
            </a:r>
            <a:r>
              <a:rPr lang="en-US" b="0" dirty="0" smtClean="0">
                <a:latin typeface="Calibri" pitchFamily="34" charset="0"/>
                <a:cs typeface="Calibri" pitchFamily="34" charset="0"/>
              </a:rPr>
              <a:t>draft#2  </a:t>
            </a:r>
            <a:r>
              <a:rPr lang="en-US" b="0" dirty="0">
                <a:latin typeface="Calibri" pitchFamily="34" charset="0"/>
                <a:cs typeface="Calibri" pitchFamily="34" charset="0"/>
              </a:rPr>
              <a:t>RFID Encoding Blue </a:t>
            </a:r>
            <a:r>
              <a:rPr lang="en-US" b="0" dirty="0" smtClean="0">
                <a:latin typeface="Calibri" pitchFamily="34" charset="0"/>
                <a:cs typeface="Calibri" pitchFamily="34" charset="0"/>
              </a:rPr>
              <a:t>Book </a:t>
            </a:r>
            <a:r>
              <a:rPr lang="en-US" b="0" i="1" dirty="0" smtClean="0">
                <a:latin typeface="Calibri" pitchFamily="34" charset="0"/>
                <a:cs typeface="Calibri" pitchFamily="34" charset="0"/>
              </a:rPr>
              <a:t>[completed]</a:t>
            </a:r>
          </a:p>
          <a:p>
            <a:pPr marL="0" lvl="1" eaLnBrk="0" hangingPunct="0">
              <a:lnSpc>
                <a:spcPct val="85000"/>
              </a:lnSpc>
              <a:spcBef>
                <a:spcPct val="40000"/>
              </a:spcBef>
              <a:spcAft>
                <a:spcPct val="10000"/>
              </a:spcAft>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to Area Director</a:t>
            </a:r>
            <a:r>
              <a:rPr lang="en-US" b="0" i="1" dirty="0">
                <a:latin typeface="Calibri" pitchFamily="34" charset="0"/>
                <a:cs typeface="Calibri" pitchFamily="34" charset="0"/>
              </a:rPr>
              <a:t> [completed</a:t>
            </a:r>
            <a:r>
              <a:rPr lang="en-US" b="0" i="1" dirty="0" smtClean="0">
                <a:latin typeface="Calibri" pitchFamily="34" charset="0"/>
                <a:cs typeface="Calibri" pitchFamily="34" charset="0"/>
              </a:rPr>
              <a:t>]</a:t>
            </a:r>
          </a:p>
          <a:p>
            <a:pPr marL="0" lvl="1" eaLnBrk="0" hangingPunct="0">
              <a:lnSpc>
                <a:spcPct val="85000"/>
              </a:lnSpc>
              <a:spcBef>
                <a:spcPct val="40000"/>
              </a:spcBef>
              <a:spcAft>
                <a:spcPct val="10000"/>
              </a:spcAft>
              <a:buSzPct val="125000"/>
            </a:pPr>
            <a:r>
              <a:rPr lang="en-US" b="0" i="1" dirty="0">
                <a:latin typeface="Calibri" pitchFamily="34" charset="0"/>
                <a:cs typeface="Calibri" pitchFamily="34" charset="0"/>
              </a:rPr>
              <a:t>	</a:t>
            </a:r>
            <a:r>
              <a:rPr lang="en-US" b="0" i="1" dirty="0" smtClean="0">
                <a:latin typeface="Calibri" pitchFamily="34" charset="0"/>
                <a:cs typeface="Calibri" pitchFamily="34" charset="0"/>
              </a:rPr>
              <a:t>				</a:t>
            </a:r>
            <a:r>
              <a:rPr lang="en-US" b="0" dirty="0" smtClean="0">
                <a:latin typeface="Calibri" pitchFamily="34" charset="0"/>
                <a:cs typeface="Calibri" pitchFamily="34" charset="0"/>
              </a:rPr>
              <a:t>Submission to Secretariat </a:t>
            </a:r>
            <a:r>
              <a:rPr lang="en-US" i="1" dirty="0">
                <a:latin typeface="Calibri" pitchFamily="34" charset="0"/>
                <a:cs typeface="Calibri" pitchFamily="34" charset="0"/>
              </a:rPr>
              <a:t>[completed</a:t>
            </a:r>
            <a:r>
              <a:rPr lang="en-US" i="1" dirty="0" smtClean="0">
                <a:latin typeface="Calibri" pitchFamily="34" charset="0"/>
                <a:cs typeface="Calibri" pitchFamily="34" charset="0"/>
              </a:rPr>
              <a:t>]</a:t>
            </a:r>
            <a:endParaRPr lang="en-US" b="0" dirty="0">
              <a:latin typeface="Calibri" pitchFamily="34" charset="0"/>
              <a:cs typeface="Calibri" pitchFamily="34" charset="0"/>
            </a:endParaRP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Fall 2015:</a:t>
            </a:r>
            <a:r>
              <a:rPr lang="en-US" b="0" dirty="0">
                <a:latin typeface="Calibri" pitchFamily="34" charset="0"/>
                <a:cs typeface="Calibri" pitchFamily="34" charset="0"/>
              </a:rPr>
              <a:t>		</a:t>
            </a:r>
            <a:r>
              <a:rPr lang="en-US" b="0" dirty="0" smtClean="0">
                <a:latin typeface="Calibri" pitchFamily="34" charset="0"/>
                <a:cs typeface="Calibri" pitchFamily="34" charset="0"/>
              </a:rPr>
              <a:t>	Final Agency review completion</a:t>
            </a:r>
          </a:p>
          <a:p>
            <a:pPr marL="0" lvl="1" eaLnBrk="0" hangingPunct="0">
              <a:lnSpc>
                <a:spcPct val="85000"/>
              </a:lnSpc>
              <a:spcBef>
                <a:spcPct val="40000"/>
              </a:spcBef>
              <a:spcAft>
                <a:spcPct val="10000"/>
              </a:spcAft>
              <a:buSzPct val="125000"/>
            </a:pPr>
            <a:r>
              <a:rPr lang="en-US" b="0" dirty="0" smtClean="0">
                <a:latin typeface="Calibri" pitchFamily="34" charset="0"/>
                <a:cs typeface="Calibri" pitchFamily="34" charset="0"/>
              </a:rPr>
              <a:t>					First/second prototype development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Spring 2016:</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p>
          <a:p>
            <a:pPr marL="0" lvl="1" eaLnBrk="0" hangingPunct="0">
              <a:lnSpc>
                <a:spcPct val="85000"/>
              </a:lnSpc>
              <a:spcBef>
                <a:spcPct val="40000"/>
              </a:spcBef>
              <a:spcAft>
                <a:spcPct val="10000"/>
              </a:spcAft>
              <a:buSzPct val="125000"/>
            </a:pP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b="1" dirty="0" smtClean="0">
                <a:solidFill>
                  <a:srgbClr val="0070C0"/>
                </a:solidFill>
                <a:latin typeface="Calibri" pitchFamily="34" charset="0"/>
                <a:cs typeface="Calibri" pitchFamily="34" charset="0"/>
              </a:rPr>
              <a:t>WWG Wireless Local Area Network Blue 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2015:</a:t>
            </a:r>
            <a:r>
              <a:rPr lang="en-US" b="0" dirty="0">
                <a:latin typeface="Calibri" pitchFamily="34" charset="0"/>
                <a:cs typeface="Calibri" pitchFamily="34" charset="0"/>
              </a:rPr>
              <a:t>		Initiation of standardization specification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2016:</a:t>
            </a:r>
            <a:r>
              <a:rPr lang="en-US" b="0" dirty="0">
                <a:latin typeface="Calibri" pitchFamily="34" charset="0"/>
                <a:cs typeface="Calibri" pitchFamily="34" charset="0"/>
              </a:rPr>
              <a:t>		</a:t>
            </a:r>
            <a:r>
              <a:rPr lang="en-US" b="0" dirty="0" smtClean="0">
                <a:latin typeface="Calibri" pitchFamily="34" charset="0"/>
                <a:cs typeface="Calibri" pitchFamily="34" charset="0"/>
              </a:rPr>
              <a:t>	Final </a:t>
            </a:r>
            <a:r>
              <a:rPr lang="en-US" b="0" dirty="0">
                <a:latin typeface="Calibri" pitchFamily="34" charset="0"/>
                <a:cs typeface="Calibri" pitchFamily="34" charset="0"/>
              </a:rPr>
              <a:t>draft#1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2018:</a:t>
            </a:r>
            <a:r>
              <a:rPr lang="en-US" b="0" dirty="0">
                <a:latin typeface="Calibri" pitchFamily="34" charset="0"/>
                <a:cs typeface="Calibri" pitchFamily="34" charset="0"/>
              </a:rPr>
              <a:t>		Final draft#2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0" lvl="1" eaLnBrk="0" hangingPunct="0">
              <a:lnSpc>
                <a:spcPct val="85000"/>
              </a:lnSpc>
              <a:spcBef>
                <a:spcPct val="40000"/>
              </a:spcBef>
              <a:spcAft>
                <a:spcPct val="10000"/>
              </a:spcAft>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a:t>
            </a:r>
            <a:r>
              <a:rPr lang="en-US" b="0" dirty="0">
                <a:latin typeface="Calibri" pitchFamily="34" charset="0"/>
                <a:cs typeface="Calibri" pitchFamily="34" charset="0"/>
              </a:rPr>
              <a:t>to Area Director</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2019:</a:t>
            </a:r>
            <a:r>
              <a:rPr lang="en-US" b="0" dirty="0">
                <a:latin typeface="Calibri" pitchFamily="34" charset="0"/>
                <a:cs typeface="Calibri" pitchFamily="34" charset="0"/>
              </a:rPr>
              <a:t>		Final Agency review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2020: </a:t>
            </a:r>
            <a:r>
              <a:rPr lang="en-US" b="0" dirty="0">
                <a:latin typeface="Calibri" pitchFamily="34" charset="0"/>
                <a:cs typeface="Calibri" pitchFamily="34" charset="0"/>
              </a:rPr>
              <a:t>		</a:t>
            </a:r>
            <a:r>
              <a:rPr lang="en-US" b="0" dirty="0" smtClean="0">
                <a:latin typeface="Calibri" pitchFamily="34" charset="0"/>
                <a:cs typeface="Calibri" pitchFamily="34" charset="0"/>
              </a:rPr>
              <a:t>	First</a:t>
            </a:r>
            <a:r>
              <a:rPr lang="en-US" b="0" dirty="0">
                <a:latin typeface="Calibri" pitchFamily="34" charset="0"/>
                <a:cs typeface="Calibri" pitchFamily="34" charset="0"/>
              </a:rPr>
              <a:t>/second prototype development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Winter 2020:</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endParaRPr lang="en-US" i="1" dirty="0" smtClean="0">
              <a:latin typeface="Calibri" pitchFamily="34" charset="0"/>
              <a:cs typeface="Calibri" pitchFamily="34" charset="0"/>
            </a:endParaRPr>
          </a:p>
        </p:txBody>
      </p:sp>
      <p:sp>
        <p:nvSpPr>
          <p:cNvPr id="6"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SOIS (WWG) Area Report to CESG, Spring 2015 </a:t>
            </a:r>
            <a:endParaRPr lang="en-US" sz="2800" dirty="0">
              <a:solidFill>
                <a:schemeClr val="tx1"/>
              </a:solidFill>
              <a:latin typeface="Calibri" pitchFamily="34" charset="0"/>
              <a:cs typeface="Calibri" pitchFamily="34" charset="0"/>
            </a:endParaRPr>
          </a:p>
        </p:txBody>
      </p:sp>
      <p:sp>
        <p:nvSpPr>
          <p:cNvPr id="8" name="Rectangle 27"/>
          <p:cNvSpPr>
            <a:spLocks noChangeArrowheads="1"/>
          </p:cNvSpPr>
          <p:nvPr/>
        </p:nvSpPr>
        <p:spPr bwMode="auto">
          <a:xfrm>
            <a:off x="214864" y="3686880"/>
            <a:ext cx="8929135" cy="15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70000"/>
              </a:lnSpc>
              <a:spcBef>
                <a:spcPct val="10000"/>
              </a:spcBef>
              <a:spcAft>
                <a:spcPct val="10000"/>
              </a:spcAft>
              <a:buSzPct val="125000"/>
            </a:pPr>
            <a:endParaRPr lang="en-CA" sz="1400" b="0" dirty="0" smtClean="0">
              <a:latin typeface="Calibri" pitchFamily="34" charset="0"/>
              <a:cs typeface="Calibri" pitchFamily="34" charset="0"/>
            </a:endParaRPr>
          </a:p>
        </p:txBody>
      </p:sp>
      <p:cxnSp>
        <p:nvCxnSpPr>
          <p:cNvPr id="5" name="Straight Connector 4"/>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191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441611" y="1691030"/>
            <a:ext cx="8252342" cy="1589202"/>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41611" y="5296277"/>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04892" y="934887"/>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55" name="Rectangle 54"/>
          <p:cNvSpPr/>
          <p:nvPr/>
        </p:nvSpPr>
        <p:spPr>
          <a:xfrm>
            <a:off x="4132372" y="934887"/>
            <a:ext cx="541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sp>
        <p:nvSpPr>
          <p:cNvPr id="56" name="Rectangle 55"/>
          <p:cNvSpPr/>
          <p:nvPr/>
        </p:nvSpPr>
        <p:spPr>
          <a:xfrm>
            <a:off x="4678660" y="934887"/>
            <a:ext cx="51258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57" name="Rectangle 56"/>
          <p:cNvSpPr/>
          <p:nvPr/>
        </p:nvSpPr>
        <p:spPr>
          <a:xfrm>
            <a:off x="5184154" y="934887"/>
            <a:ext cx="50274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2018</a:t>
            </a:r>
            <a:endParaRPr kumimoji="0" lang="en-US" sz="1200" b="1" dirty="0"/>
          </a:p>
        </p:txBody>
      </p:sp>
      <p:sp>
        <p:nvSpPr>
          <p:cNvPr id="58" name="Rectangle 57"/>
          <p:cNvSpPr/>
          <p:nvPr/>
        </p:nvSpPr>
        <p:spPr>
          <a:xfrm>
            <a:off x="5688433" y="934887"/>
            <a:ext cx="47293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2018</a:t>
            </a:r>
            <a:endParaRPr kumimoji="0" lang="en-US" sz="1200" b="1" dirty="0"/>
          </a:p>
        </p:txBody>
      </p:sp>
      <p:sp>
        <p:nvSpPr>
          <p:cNvPr id="59" name="Rectangle 58"/>
          <p:cNvSpPr/>
          <p:nvPr/>
        </p:nvSpPr>
        <p:spPr>
          <a:xfrm>
            <a:off x="6161365" y="934887"/>
            <a:ext cx="51649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2018</a:t>
            </a:r>
            <a:endParaRPr kumimoji="0" lang="en-US" sz="1200" b="1" dirty="0"/>
          </a:p>
        </p:txBody>
      </p:sp>
      <p:sp>
        <p:nvSpPr>
          <p:cNvPr id="60" name="Rectangle 59"/>
          <p:cNvSpPr/>
          <p:nvPr/>
        </p:nvSpPr>
        <p:spPr>
          <a:xfrm>
            <a:off x="6683498" y="934887"/>
            <a:ext cx="51012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2019</a:t>
            </a:r>
            <a:endParaRPr kumimoji="0" lang="en-US" sz="1200" b="1" dirty="0"/>
          </a:p>
        </p:txBody>
      </p:sp>
      <p:sp>
        <p:nvSpPr>
          <p:cNvPr id="61" name="Rectangle 60"/>
          <p:cNvSpPr/>
          <p:nvPr/>
        </p:nvSpPr>
        <p:spPr>
          <a:xfrm>
            <a:off x="7193618" y="934887"/>
            <a:ext cx="5015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2019</a:t>
            </a:r>
            <a:endParaRPr kumimoji="0" lang="en-US" sz="1200" b="1" dirty="0"/>
          </a:p>
        </p:txBody>
      </p:sp>
      <p:sp>
        <p:nvSpPr>
          <p:cNvPr id="62" name="Rectangle 61"/>
          <p:cNvSpPr/>
          <p:nvPr/>
        </p:nvSpPr>
        <p:spPr>
          <a:xfrm>
            <a:off x="7695210" y="934887"/>
            <a:ext cx="50027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2019</a:t>
            </a:r>
            <a:endParaRPr kumimoji="0" lang="en-US" sz="1200" b="1" dirty="0"/>
          </a:p>
        </p:txBody>
      </p:sp>
      <p:sp>
        <p:nvSpPr>
          <p:cNvPr id="63" name="Rectangle 62"/>
          <p:cNvSpPr/>
          <p:nvPr/>
        </p:nvSpPr>
        <p:spPr>
          <a:xfrm>
            <a:off x="8195486" y="934887"/>
            <a:ext cx="50660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2019</a:t>
            </a:r>
            <a:endParaRPr kumimoji="0" lang="en-US" sz="1200" b="1" dirty="0"/>
          </a:p>
        </p:txBody>
      </p:sp>
      <p:cxnSp>
        <p:nvCxnSpPr>
          <p:cNvPr id="72" name="Straight Connector 71"/>
          <p:cNvCxnSpPr/>
          <p:nvPr/>
        </p:nvCxnSpPr>
        <p:spPr>
          <a:xfrm>
            <a:off x="467866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184154"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82556" y="1296610"/>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91397"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95210"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95486" y="130442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161365" y="1213078"/>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2550903" y="934887"/>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70" name="Rectangle 69"/>
          <p:cNvSpPr/>
          <p:nvPr/>
        </p:nvSpPr>
        <p:spPr>
          <a:xfrm>
            <a:off x="3063595" y="934887"/>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cxnSp>
        <p:nvCxnSpPr>
          <p:cNvPr id="71" name="Straight Connector 70"/>
          <p:cNvCxnSpPr/>
          <p:nvPr/>
        </p:nvCxnSpPr>
        <p:spPr>
          <a:xfrm>
            <a:off x="3063595"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04892" y="1304429"/>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77856"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1195961" y="134467"/>
            <a:ext cx="6732132"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a:t>
            </a:r>
            <a:r>
              <a:rPr lang="en-US" sz="2400" b="1" dirty="0" smtClean="0"/>
              <a:t> Project Milestones</a:t>
            </a:r>
            <a:endParaRPr lang="en-US" sz="2400" b="1" dirty="0"/>
          </a:p>
        </p:txBody>
      </p:sp>
      <p:cxnSp>
        <p:nvCxnSpPr>
          <p:cNvPr id="102" name="Straight Connector 101"/>
          <p:cNvCxnSpPr/>
          <p:nvPr/>
        </p:nvCxnSpPr>
        <p:spPr>
          <a:xfrm flipV="1">
            <a:off x="601133" y="636211"/>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2017500" y="934887"/>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 </a:t>
            </a:r>
          </a:p>
          <a:p>
            <a:pPr algn="ctr" fontAlgn="auto">
              <a:spcBef>
                <a:spcPts val="0"/>
              </a:spcBef>
              <a:spcAft>
                <a:spcPts val="0"/>
              </a:spcAft>
              <a:defRPr/>
            </a:pPr>
            <a:r>
              <a:rPr kumimoji="0" lang="en-US" sz="1200" b="1" dirty="0" smtClean="0"/>
              <a:t>2016</a:t>
            </a:r>
            <a:endParaRPr kumimoji="0" lang="en-US" sz="1200" b="1" dirty="0"/>
          </a:p>
        </p:txBody>
      </p:sp>
      <p:sp>
        <p:nvSpPr>
          <p:cNvPr id="131" name="Rectangle 130"/>
          <p:cNvSpPr/>
          <p:nvPr/>
        </p:nvSpPr>
        <p:spPr>
          <a:xfrm>
            <a:off x="963511" y="934887"/>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32" name="Rectangle 131"/>
          <p:cNvSpPr/>
          <p:nvPr/>
        </p:nvSpPr>
        <p:spPr>
          <a:xfrm>
            <a:off x="1476203" y="934887"/>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cxnSp>
        <p:nvCxnSpPr>
          <p:cNvPr id="133" name="Straight Connector 132"/>
          <p:cNvCxnSpPr/>
          <p:nvPr/>
        </p:nvCxnSpPr>
        <p:spPr>
          <a:xfrm>
            <a:off x="1476203"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537410"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4664937" y="1264087"/>
            <a:ext cx="1" cy="4064034"/>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59286" y="934807"/>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963511"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8" name="TextBox 29"/>
          <p:cNvSpPr txBox="1">
            <a:spLocks noChangeArrowheads="1"/>
          </p:cNvSpPr>
          <p:nvPr/>
        </p:nvSpPr>
        <p:spPr bwMode="auto">
          <a:xfrm>
            <a:off x="1654626" y="2110844"/>
            <a:ext cx="88556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Start Date</a:t>
            </a:r>
          </a:p>
          <a:p>
            <a:pPr algn="ctr"/>
            <a:r>
              <a:rPr lang="en-US" altLang="ja-JP" sz="800" b="1" dirty="0" smtClean="0">
                <a:solidFill>
                  <a:schemeClr val="hlink"/>
                </a:solidFill>
                <a:latin typeface="Calibri" pitchFamily="34" charset="0"/>
              </a:rPr>
              <a:t>Nov-2016</a:t>
            </a:r>
            <a:r>
              <a:rPr lang="en-US" altLang="ja-JP" sz="800" b="1" dirty="0" smtClean="0">
                <a:solidFill>
                  <a:schemeClr val="hlink"/>
                </a:solidFill>
                <a:latin typeface="Calibri" pitchFamily="34" charset="0"/>
                <a:sym typeface="Wingdings"/>
              </a:rPr>
              <a:t> </a:t>
            </a:r>
          </a:p>
        </p:txBody>
      </p: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445710"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26408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456319" y="721928"/>
            <a:ext cx="2096514"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2016</a:t>
            </a:r>
          </a:p>
        </p:txBody>
      </p:sp>
      <p:cxnSp>
        <p:nvCxnSpPr>
          <p:cNvPr id="89" name="Straight Connector 88"/>
          <p:cNvCxnSpPr/>
          <p:nvPr/>
        </p:nvCxnSpPr>
        <p:spPr>
          <a:xfrm flipH="1">
            <a:off x="2537410" y="1264087"/>
            <a:ext cx="7570" cy="4064034"/>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674836" y="1264087"/>
            <a:ext cx="1" cy="4064034"/>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2544979" y="721848"/>
            <a:ext cx="2133681"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2017</a:t>
            </a:r>
          </a:p>
        </p:txBody>
      </p:sp>
      <p:sp>
        <p:nvSpPr>
          <p:cNvPr id="98" name="Rectangle 97"/>
          <p:cNvSpPr/>
          <p:nvPr/>
        </p:nvSpPr>
        <p:spPr>
          <a:xfrm>
            <a:off x="4678661" y="721928"/>
            <a:ext cx="2004837"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2018</a:t>
            </a:r>
          </a:p>
        </p:txBody>
      </p:sp>
      <p:sp>
        <p:nvSpPr>
          <p:cNvPr id="112" name="Rectangle 111"/>
          <p:cNvSpPr/>
          <p:nvPr/>
        </p:nvSpPr>
        <p:spPr>
          <a:xfrm>
            <a:off x="6674836" y="721928"/>
            <a:ext cx="2038639"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2019</a:t>
            </a:r>
          </a:p>
        </p:txBody>
      </p:sp>
      <p:cxnSp>
        <p:nvCxnSpPr>
          <p:cNvPr id="113" name="Straight Connector 112"/>
          <p:cNvCxnSpPr/>
          <p:nvPr/>
        </p:nvCxnSpPr>
        <p:spPr>
          <a:xfrm>
            <a:off x="4132372" y="1292458"/>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15" name="Diamond 114"/>
          <p:cNvSpPr>
            <a:spLocks noChangeArrowheads="1"/>
          </p:cNvSpPr>
          <p:nvPr/>
        </p:nvSpPr>
        <p:spPr bwMode="auto">
          <a:xfrm>
            <a:off x="2017500"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6" name="TextBox 29"/>
          <p:cNvSpPr txBox="1">
            <a:spLocks noChangeArrowheads="1"/>
          </p:cNvSpPr>
          <p:nvPr/>
        </p:nvSpPr>
        <p:spPr bwMode="auto">
          <a:xfrm>
            <a:off x="2672466" y="2110844"/>
            <a:ext cx="88556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1st Draft</a:t>
            </a:r>
          </a:p>
          <a:p>
            <a:pPr algn="ctr"/>
            <a:r>
              <a:rPr lang="en-US" altLang="ja-JP" sz="800" b="1" dirty="0" smtClean="0">
                <a:solidFill>
                  <a:schemeClr val="hlink"/>
                </a:solidFill>
                <a:latin typeface="Calibri" pitchFamily="34" charset="0"/>
              </a:rPr>
              <a:t>Mar-2017</a:t>
            </a:r>
            <a:r>
              <a:rPr lang="en-US" altLang="ja-JP" sz="800" b="1" dirty="0" smtClean="0">
                <a:solidFill>
                  <a:schemeClr val="hlink"/>
                </a:solidFill>
                <a:latin typeface="Calibri" pitchFamily="34" charset="0"/>
                <a:sym typeface="Wingdings"/>
              </a:rPr>
              <a:t> </a:t>
            </a:r>
          </a:p>
        </p:txBody>
      </p:sp>
      <p:sp>
        <p:nvSpPr>
          <p:cNvPr id="117" name="Diamond 116"/>
          <p:cNvSpPr>
            <a:spLocks noChangeArrowheads="1"/>
          </p:cNvSpPr>
          <p:nvPr/>
        </p:nvSpPr>
        <p:spPr bwMode="auto">
          <a:xfrm>
            <a:off x="3035340"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8" name="TextBox 29"/>
          <p:cNvSpPr txBox="1">
            <a:spLocks noChangeArrowheads="1"/>
          </p:cNvSpPr>
          <p:nvPr/>
        </p:nvSpPr>
        <p:spPr bwMode="auto">
          <a:xfrm>
            <a:off x="3374572" y="2110844"/>
            <a:ext cx="66765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2nd Draft</a:t>
            </a:r>
          </a:p>
          <a:p>
            <a:pPr algn="ctr"/>
            <a:r>
              <a:rPr lang="en-US" altLang="ja-JP" sz="800" b="1" dirty="0" smtClean="0">
                <a:solidFill>
                  <a:schemeClr val="hlink"/>
                </a:solidFill>
                <a:latin typeface="Calibri" pitchFamily="34" charset="0"/>
              </a:rPr>
              <a:t>Jul-2017</a:t>
            </a:r>
            <a:r>
              <a:rPr lang="en-US" altLang="ja-JP" sz="800" b="1" dirty="0" smtClean="0">
                <a:solidFill>
                  <a:schemeClr val="hlink"/>
                </a:solidFill>
                <a:latin typeface="Calibri" pitchFamily="34" charset="0"/>
                <a:sym typeface="Wingdings"/>
              </a:rPr>
              <a:t> </a:t>
            </a:r>
          </a:p>
        </p:txBody>
      </p:sp>
      <p:sp>
        <p:nvSpPr>
          <p:cNvPr id="119" name="Diamond 118"/>
          <p:cNvSpPr>
            <a:spLocks noChangeArrowheads="1"/>
          </p:cNvSpPr>
          <p:nvPr/>
        </p:nvSpPr>
        <p:spPr bwMode="auto">
          <a:xfrm>
            <a:off x="3621147"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0" name="TextBox 29"/>
          <p:cNvSpPr txBox="1">
            <a:spLocks noChangeArrowheads="1"/>
          </p:cNvSpPr>
          <p:nvPr/>
        </p:nvSpPr>
        <p:spPr bwMode="auto">
          <a:xfrm>
            <a:off x="3897088"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a:t>
            </a:r>
          </a:p>
          <a:p>
            <a:pPr algn="ctr"/>
            <a:r>
              <a:rPr lang="en-US" altLang="ja-JP" sz="800" b="1" dirty="0">
                <a:latin typeface="Calibri" pitchFamily="34" charset="0"/>
              </a:rPr>
              <a:t>t</a:t>
            </a:r>
            <a:r>
              <a:rPr lang="en-US" altLang="ja-JP" sz="800" b="1" dirty="0" smtClean="0">
                <a:latin typeface="Calibri" pitchFamily="34" charset="0"/>
              </a:rPr>
              <a:t>o A.D.</a:t>
            </a:r>
          </a:p>
          <a:p>
            <a:pPr algn="ctr"/>
            <a:r>
              <a:rPr lang="en-US" altLang="ja-JP" sz="800" b="1" dirty="0" smtClean="0">
                <a:solidFill>
                  <a:schemeClr val="hlink"/>
                </a:solidFill>
                <a:latin typeface="Calibri" pitchFamily="34" charset="0"/>
              </a:rPr>
              <a:t>Nov-2017</a:t>
            </a:r>
            <a:r>
              <a:rPr lang="en-US" altLang="ja-JP" sz="800" b="1" dirty="0" smtClean="0">
                <a:solidFill>
                  <a:schemeClr val="hlink"/>
                </a:solidFill>
                <a:latin typeface="Calibri" pitchFamily="34" charset="0"/>
                <a:sym typeface="Wingdings"/>
              </a:rPr>
              <a:t> </a:t>
            </a:r>
          </a:p>
        </p:txBody>
      </p:sp>
      <p:sp>
        <p:nvSpPr>
          <p:cNvPr id="122" name="Diamond 121"/>
          <p:cNvSpPr>
            <a:spLocks noChangeArrowheads="1"/>
          </p:cNvSpPr>
          <p:nvPr/>
        </p:nvSpPr>
        <p:spPr bwMode="auto">
          <a:xfrm>
            <a:off x="4287820"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3" name="TextBox 29"/>
          <p:cNvSpPr txBox="1">
            <a:spLocks noChangeArrowheads="1"/>
          </p:cNvSpPr>
          <p:nvPr/>
        </p:nvSpPr>
        <p:spPr bwMode="auto">
          <a:xfrm>
            <a:off x="4259409" y="2809268"/>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to Secretariat</a:t>
            </a:r>
          </a:p>
          <a:p>
            <a:pPr algn="ctr"/>
            <a:r>
              <a:rPr lang="en-US" altLang="ja-JP" sz="800" b="1" dirty="0" smtClean="0">
                <a:solidFill>
                  <a:schemeClr val="hlink"/>
                </a:solidFill>
                <a:latin typeface="Calibri" pitchFamily="34" charset="0"/>
              </a:rPr>
              <a:t>Jan-2018</a:t>
            </a:r>
            <a:r>
              <a:rPr lang="en-US" altLang="ja-JP" sz="800" b="1" dirty="0" smtClean="0">
                <a:solidFill>
                  <a:schemeClr val="hlink"/>
                </a:solidFill>
                <a:latin typeface="Calibri" pitchFamily="34" charset="0"/>
                <a:sym typeface="Wingdings"/>
              </a:rPr>
              <a:t> </a:t>
            </a:r>
          </a:p>
        </p:txBody>
      </p:sp>
      <p:sp>
        <p:nvSpPr>
          <p:cNvPr id="124" name="Diamond 123"/>
          <p:cNvSpPr>
            <a:spLocks noChangeArrowheads="1"/>
          </p:cNvSpPr>
          <p:nvPr/>
        </p:nvSpPr>
        <p:spPr bwMode="auto">
          <a:xfrm>
            <a:off x="4592085" y="2612037"/>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5" name="TextBox 29"/>
          <p:cNvSpPr txBox="1">
            <a:spLocks noChangeArrowheads="1"/>
          </p:cNvSpPr>
          <p:nvPr/>
        </p:nvSpPr>
        <p:spPr bwMode="auto">
          <a:xfrm>
            <a:off x="4497199"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a:t>
            </a:r>
            <a:r>
              <a:rPr lang="en-US" altLang="ja-JP" sz="800" b="1" baseline="30000" dirty="0" smtClean="0">
                <a:latin typeface="Calibri" pitchFamily="34" charset="0"/>
              </a:rPr>
              <a:t>st</a:t>
            </a:r>
            <a:r>
              <a:rPr lang="en-US" altLang="ja-JP" sz="800" b="1" dirty="0" smtClean="0">
                <a:latin typeface="Calibri" pitchFamily="34" charset="0"/>
              </a:rPr>
              <a:t> Agency Review</a:t>
            </a:r>
          </a:p>
          <a:p>
            <a:pPr algn="ctr"/>
            <a:r>
              <a:rPr lang="en-US" altLang="ja-JP" sz="800" b="1" dirty="0" smtClean="0">
                <a:solidFill>
                  <a:schemeClr val="hlink"/>
                </a:solidFill>
                <a:latin typeface="Calibri" pitchFamily="34" charset="0"/>
                <a:sym typeface="Wingdings"/>
              </a:rPr>
              <a:t>Feb-2018</a:t>
            </a:r>
          </a:p>
        </p:txBody>
      </p:sp>
      <p:sp>
        <p:nvSpPr>
          <p:cNvPr id="126" name="Diamond 125"/>
          <p:cNvSpPr>
            <a:spLocks noChangeArrowheads="1"/>
          </p:cNvSpPr>
          <p:nvPr/>
        </p:nvSpPr>
        <p:spPr bwMode="auto">
          <a:xfrm>
            <a:off x="4786333"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7" name="TextBox 29"/>
          <p:cNvSpPr txBox="1">
            <a:spLocks noChangeArrowheads="1"/>
          </p:cNvSpPr>
          <p:nvPr/>
        </p:nvSpPr>
        <p:spPr bwMode="auto">
          <a:xfrm>
            <a:off x="5028667"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a:t>
            </a:r>
          </a:p>
          <a:p>
            <a:pPr algn="ctr"/>
            <a:r>
              <a:rPr lang="en-US" altLang="ja-JP" sz="800" b="1" dirty="0" smtClean="0">
                <a:solidFill>
                  <a:schemeClr val="hlink"/>
                </a:solidFill>
                <a:latin typeface="Calibri" pitchFamily="34" charset="0"/>
                <a:sym typeface="Wingdings"/>
              </a:rPr>
              <a:t>May-2018</a:t>
            </a:r>
          </a:p>
        </p:txBody>
      </p:sp>
      <p:sp>
        <p:nvSpPr>
          <p:cNvPr id="129" name="Diamond 128"/>
          <p:cNvSpPr>
            <a:spLocks noChangeArrowheads="1"/>
          </p:cNvSpPr>
          <p:nvPr/>
        </p:nvSpPr>
        <p:spPr bwMode="auto">
          <a:xfrm>
            <a:off x="5390371"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30" name="TextBox 29"/>
          <p:cNvSpPr txBox="1">
            <a:spLocks noChangeArrowheads="1"/>
          </p:cNvSpPr>
          <p:nvPr/>
        </p:nvSpPr>
        <p:spPr bwMode="auto">
          <a:xfrm>
            <a:off x="5385761" y="2809268"/>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Secretariat Processing</a:t>
            </a:r>
          </a:p>
          <a:p>
            <a:pPr algn="ctr"/>
            <a:r>
              <a:rPr lang="en-US" altLang="ja-JP" sz="800" b="1" dirty="0" smtClean="0">
                <a:solidFill>
                  <a:schemeClr val="hlink"/>
                </a:solidFill>
                <a:latin typeface="Calibri" pitchFamily="34" charset="0"/>
              </a:rPr>
              <a:t>Jul-2018</a:t>
            </a:r>
            <a:r>
              <a:rPr lang="en-US" altLang="ja-JP" sz="800" b="1" dirty="0" smtClean="0">
                <a:solidFill>
                  <a:schemeClr val="hlink"/>
                </a:solidFill>
                <a:latin typeface="Calibri" pitchFamily="34" charset="0"/>
                <a:sym typeface="Wingdings"/>
              </a:rPr>
              <a:t> </a:t>
            </a:r>
          </a:p>
        </p:txBody>
      </p:sp>
      <p:sp>
        <p:nvSpPr>
          <p:cNvPr id="135" name="Diamond 134"/>
          <p:cNvSpPr>
            <a:spLocks noChangeArrowheads="1"/>
          </p:cNvSpPr>
          <p:nvPr/>
        </p:nvSpPr>
        <p:spPr bwMode="auto">
          <a:xfrm>
            <a:off x="5718437" y="2612037"/>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36" name="TextBox 29"/>
          <p:cNvSpPr txBox="1">
            <a:spLocks noChangeArrowheads="1"/>
          </p:cNvSpPr>
          <p:nvPr/>
        </p:nvSpPr>
        <p:spPr bwMode="auto">
          <a:xfrm>
            <a:off x="5498001"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Final Agency</a:t>
            </a:r>
          </a:p>
          <a:p>
            <a:pPr algn="ctr"/>
            <a:r>
              <a:rPr lang="en-US" altLang="ja-JP" sz="800" b="1" dirty="0" smtClean="0">
                <a:latin typeface="Calibri" pitchFamily="34" charset="0"/>
              </a:rPr>
              <a:t>Review</a:t>
            </a:r>
          </a:p>
          <a:p>
            <a:pPr algn="ctr"/>
            <a:r>
              <a:rPr lang="en-US" altLang="ja-JP" sz="800" b="1" dirty="0" smtClean="0">
                <a:solidFill>
                  <a:schemeClr val="hlink"/>
                </a:solidFill>
                <a:latin typeface="Calibri" pitchFamily="34" charset="0"/>
                <a:sym typeface="Wingdings"/>
              </a:rPr>
              <a:t>Aug-2018</a:t>
            </a:r>
          </a:p>
        </p:txBody>
      </p:sp>
      <p:sp>
        <p:nvSpPr>
          <p:cNvPr id="142" name="Diamond 141"/>
          <p:cNvSpPr>
            <a:spLocks noChangeArrowheads="1"/>
          </p:cNvSpPr>
          <p:nvPr/>
        </p:nvSpPr>
        <p:spPr bwMode="auto">
          <a:xfrm>
            <a:off x="5881476"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3" name="TextBox 29"/>
          <p:cNvSpPr txBox="1">
            <a:spLocks noChangeArrowheads="1"/>
          </p:cNvSpPr>
          <p:nvPr/>
        </p:nvSpPr>
        <p:spPr bwMode="auto">
          <a:xfrm>
            <a:off x="5957579"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 </a:t>
            </a:r>
            <a:r>
              <a:rPr lang="en-US" altLang="ja-JP" sz="800" b="1" dirty="0" smtClean="0">
                <a:solidFill>
                  <a:schemeClr val="hlink"/>
                </a:solidFill>
                <a:latin typeface="Calibri" pitchFamily="34" charset="0"/>
                <a:sym typeface="Wingdings"/>
              </a:rPr>
              <a:t>Sep-2018</a:t>
            </a:r>
          </a:p>
        </p:txBody>
      </p:sp>
      <p:sp>
        <p:nvSpPr>
          <p:cNvPr id="144" name="Diamond 143"/>
          <p:cNvSpPr>
            <a:spLocks noChangeArrowheads="1"/>
          </p:cNvSpPr>
          <p:nvPr/>
        </p:nvSpPr>
        <p:spPr bwMode="auto">
          <a:xfrm>
            <a:off x="6232199"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5" name="TextBox 29"/>
          <p:cNvSpPr txBox="1">
            <a:spLocks noChangeArrowheads="1"/>
          </p:cNvSpPr>
          <p:nvPr/>
        </p:nvSpPr>
        <p:spPr bwMode="auto">
          <a:xfrm>
            <a:off x="6161365" y="2809268"/>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CMC Approval</a:t>
            </a:r>
          </a:p>
          <a:p>
            <a:pPr algn="ctr"/>
            <a:r>
              <a:rPr lang="en-US" altLang="ja-JP" sz="800" b="1" dirty="0" smtClean="0">
                <a:solidFill>
                  <a:schemeClr val="hlink"/>
                </a:solidFill>
                <a:latin typeface="Calibri" pitchFamily="34" charset="0"/>
              </a:rPr>
              <a:t>Nov-2018</a:t>
            </a:r>
            <a:r>
              <a:rPr lang="en-US" altLang="ja-JP" sz="800" b="1" dirty="0" smtClean="0">
                <a:solidFill>
                  <a:schemeClr val="hlink"/>
                </a:solidFill>
                <a:latin typeface="Calibri" pitchFamily="34" charset="0"/>
                <a:sym typeface="Wingdings"/>
              </a:rPr>
              <a:t> </a:t>
            </a:r>
          </a:p>
        </p:txBody>
      </p:sp>
      <p:sp>
        <p:nvSpPr>
          <p:cNvPr id="146" name="Diamond 145"/>
          <p:cNvSpPr>
            <a:spLocks noChangeArrowheads="1"/>
          </p:cNvSpPr>
          <p:nvPr/>
        </p:nvSpPr>
        <p:spPr bwMode="auto">
          <a:xfrm>
            <a:off x="6494041" y="2612037"/>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7" name="Rectangle 146"/>
          <p:cNvSpPr/>
          <p:nvPr/>
        </p:nvSpPr>
        <p:spPr>
          <a:xfrm>
            <a:off x="450264" y="1691030"/>
            <a:ext cx="906822" cy="1579903"/>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dirty="0">
                <a:solidFill>
                  <a:srgbClr val="000000"/>
                </a:solidFill>
              </a:rPr>
              <a:t>CCSDS </a:t>
            </a:r>
            <a:endParaRPr lang="en-US" sz="1000" dirty="0" smtClean="0">
              <a:solidFill>
                <a:srgbClr val="000000"/>
              </a:solidFill>
            </a:endParaRPr>
          </a:p>
          <a:p>
            <a:pPr algn="ctr" fontAlgn="auto">
              <a:spcBef>
                <a:spcPts val="0"/>
              </a:spcBef>
              <a:spcAft>
                <a:spcPts val="0"/>
              </a:spcAft>
              <a:defRPr/>
            </a:pPr>
            <a:r>
              <a:rPr lang="en-US" sz="1000" dirty="0" smtClean="0">
                <a:solidFill>
                  <a:srgbClr val="000000"/>
                </a:solidFill>
              </a:rPr>
              <a:t>881.0</a:t>
            </a:r>
            <a:r>
              <a:rPr lang="en-US" sz="1000" dirty="0">
                <a:solidFill>
                  <a:srgbClr val="000000"/>
                </a:solidFill>
              </a:rPr>
              <a:t>-M-</a:t>
            </a:r>
            <a:r>
              <a:rPr lang="en-US" sz="1000" dirty="0" smtClean="0">
                <a:solidFill>
                  <a:srgbClr val="000000"/>
                </a:solidFill>
              </a:rPr>
              <a:t>1 </a:t>
            </a:r>
          </a:p>
          <a:p>
            <a:pPr algn="ctr" fontAlgn="auto">
              <a:spcBef>
                <a:spcPts val="0"/>
              </a:spcBef>
              <a:spcAft>
                <a:spcPts val="0"/>
              </a:spcAft>
              <a:defRPr/>
            </a:pPr>
            <a:r>
              <a:rPr kumimoji="0" lang="en-US" sz="1000" b="1" dirty="0" smtClean="0">
                <a:solidFill>
                  <a:srgbClr val="000000"/>
                </a:solidFill>
              </a:rPr>
              <a:t>RFID </a:t>
            </a:r>
          </a:p>
          <a:p>
            <a:pPr algn="ctr" fontAlgn="auto">
              <a:spcBef>
                <a:spcPts val="0"/>
              </a:spcBef>
              <a:spcAft>
                <a:spcPts val="0"/>
              </a:spcAft>
              <a:defRPr/>
            </a:pPr>
            <a:r>
              <a:rPr kumimoji="0" lang="en-US" sz="1000" b="1" dirty="0" smtClean="0">
                <a:solidFill>
                  <a:srgbClr val="000000"/>
                </a:solidFill>
              </a:rPr>
              <a:t>Inventory</a:t>
            </a:r>
          </a:p>
          <a:p>
            <a:pPr algn="ctr" fontAlgn="auto">
              <a:spcBef>
                <a:spcPts val="0"/>
              </a:spcBef>
              <a:spcAft>
                <a:spcPts val="0"/>
              </a:spcAft>
              <a:defRPr/>
            </a:pPr>
            <a:r>
              <a:rPr kumimoji="0" lang="en-US" sz="1000" b="1" dirty="0" smtClean="0">
                <a:solidFill>
                  <a:srgbClr val="000000"/>
                </a:solidFill>
              </a:rPr>
              <a:t> Management </a:t>
            </a:r>
          </a:p>
          <a:p>
            <a:pPr algn="ctr" fontAlgn="auto">
              <a:spcBef>
                <a:spcPts val="0"/>
              </a:spcBef>
              <a:spcAft>
                <a:spcPts val="0"/>
              </a:spcAft>
              <a:defRPr/>
            </a:pPr>
            <a:r>
              <a:rPr kumimoji="0" lang="en-US" sz="1000" b="1" dirty="0" smtClean="0">
                <a:solidFill>
                  <a:srgbClr val="000000"/>
                </a:solidFill>
              </a:rPr>
              <a:t>Systems </a:t>
            </a:r>
          </a:p>
          <a:p>
            <a:pPr algn="ctr" fontAlgn="auto">
              <a:spcBef>
                <a:spcPts val="0"/>
              </a:spcBef>
              <a:spcAft>
                <a:spcPts val="0"/>
              </a:spcAft>
              <a:defRPr/>
            </a:pPr>
            <a:r>
              <a:rPr kumimoji="0" lang="en-US" sz="1000" b="1" dirty="0" smtClean="0">
                <a:solidFill>
                  <a:srgbClr val="000000"/>
                </a:solidFill>
              </a:rPr>
              <a:t>Magenta </a:t>
            </a:r>
          </a:p>
          <a:p>
            <a:pPr algn="ctr" fontAlgn="auto">
              <a:spcBef>
                <a:spcPts val="0"/>
              </a:spcBef>
              <a:spcAft>
                <a:spcPts val="0"/>
              </a:spcAft>
              <a:defRPr/>
            </a:pPr>
            <a:r>
              <a:rPr kumimoji="0" lang="en-US" sz="1000" b="1" dirty="0" smtClean="0">
                <a:solidFill>
                  <a:srgbClr val="000000"/>
                </a:solidFill>
              </a:rPr>
              <a:t>Book </a:t>
            </a:r>
          </a:p>
          <a:p>
            <a:pPr algn="ctr" fontAlgn="auto">
              <a:spcBef>
                <a:spcPts val="0"/>
              </a:spcBef>
              <a:spcAft>
                <a:spcPts val="0"/>
              </a:spcAft>
              <a:defRPr/>
            </a:pPr>
            <a:r>
              <a:rPr kumimoji="0" lang="en-US" sz="1000" b="1" dirty="0" smtClean="0">
                <a:solidFill>
                  <a:srgbClr val="000000"/>
                </a:solidFill>
              </a:rPr>
              <a:t>Updates</a:t>
            </a:r>
          </a:p>
        </p:txBody>
      </p:sp>
      <p:sp>
        <p:nvSpPr>
          <p:cNvPr id="148" name="Rectangle 147"/>
          <p:cNvSpPr/>
          <p:nvPr/>
        </p:nvSpPr>
        <p:spPr>
          <a:xfrm>
            <a:off x="464560" y="3713018"/>
            <a:ext cx="8252342" cy="1589202"/>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51" name="TextBox 29"/>
          <p:cNvSpPr txBox="1">
            <a:spLocks noChangeArrowheads="1"/>
          </p:cNvSpPr>
          <p:nvPr/>
        </p:nvSpPr>
        <p:spPr bwMode="auto">
          <a:xfrm>
            <a:off x="1817665" y="4132832"/>
            <a:ext cx="88556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1st Draft</a:t>
            </a:r>
          </a:p>
          <a:p>
            <a:pPr algn="ctr"/>
            <a:r>
              <a:rPr lang="en-US" altLang="ja-JP" sz="800" b="1" dirty="0" smtClean="0">
                <a:solidFill>
                  <a:schemeClr val="hlink"/>
                </a:solidFill>
                <a:latin typeface="Calibri" pitchFamily="34" charset="0"/>
              </a:rPr>
              <a:t>Oct-2016</a:t>
            </a:r>
            <a:r>
              <a:rPr lang="en-US" altLang="ja-JP" sz="800" b="1" dirty="0" smtClean="0">
                <a:solidFill>
                  <a:schemeClr val="hlink"/>
                </a:solidFill>
                <a:latin typeface="Calibri" pitchFamily="34" charset="0"/>
                <a:sym typeface="Wingdings"/>
              </a:rPr>
              <a:t> </a:t>
            </a:r>
          </a:p>
        </p:txBody>
      </p:sp>
      <p:sp>
        <p:nvSpPr>
          <p:cNvPr id="152" name="Diamond 151"/>
          <p:cNvSpPr>
            <a:spLocks noChangeArrowheads="1"/>
          </p:cNvSpPr>
          <p:nvPr/>
        </p:nvSpPr>
        <p:spPr bwMode="auto">
          <a:xfrm>
            <a:off x="218053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53" name="TextBox 29"/>
          <p:cNvSpPr txBox="1">
            <a:spLocks noChangeArrowheads="1"/>
          </p:cNvSpPr>
          <p:nvPr/>
        </p:nvSpPr>
        <p:spPr bwMode="auto">
          <a:xfrm>
            <a:off x="2367682" y="4132832"/>
            <a:ext cx="66765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2nd Draft</a:t>
            </a:r>
          </a:p>
          <a:p>
            <a:pPr algn="ctr"/>
            <a:r>
              <a:rPr lang="en-US" altLang="ja-JP" sz="800" b="1" dirty="0" smtClean="0">
                <a:solidFill>
                  <a:schemeClr val="hlink"/>
                </a:solidFill>
                <a:latin typeface="Calibri" pitchFamily="34" charset="0"/>
              </a:rPr>
              <a:t>Jan-2017</a:t>
            </a:r>
            <a:r>
              <a:rPr lang="en-US" altLang="ja-JP" sz="800" b="1" dirty="0" smtClean="0">
                <a:solidFill>
                  <a:schemeClr val="hlink"/>
                </a:solidFill>
                <a:latin typeface="Calibri" pitchFamily="34" charset="0"/>
                <a:sym typeface="Wingdings"/>
              </a:rPr>
              <a:t> </a:t>
            </a:r>
          </a:p>
        </p:txBody>
      </p:sp>
      <p:sp>
        <p:nvSpPr>
          <p:cNvPr id="156" name="Diamond 155"/>
          <p:cNvSpPr>
            <a:spLocks noChangeArrowheads="1"/>
          </p:cNvSpPr>
          <p:nvPr/>
        </p:nvSpPr>
        <p:spPr bwMode="auto">
          <a:xfrm>
            <a:off x="2614257"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58" name="TextBox 29"/>
          <p:cNvSpPr txBox="1">
            <a:spLocks noChangeArrowheads="1"/>
          </p:cNvSpPr>
          <p:nvPr/>
        </p:nvSpPr>
        <p:spPr bwMode="auto">
          <a:xfrm>
            <a:off x="2703233"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a:t>
            </a:r>
          </a:p>
          <a:p>
            <a:pPr algn="ctr"/>
            <a:r>
              <a:rPr lang="en-US" altLang="ja-JP" sz="800" b="1" dirty="0">
                <a:latin typeface="Calibri" pitchFamily="34" charset="0"/>
              </a:rPr>
              <a:t>t</a:t>
            </a:r>
            <a:r>
              <a:rPr lang="en-US" altLang="ja-JP" sz="800" b="1" dirty="0" smtClean="0">
                <a:latin typeface="Calibri" pitchFamily="34" charset="0"/>
              </a:rPr>
              <a:t>o A.D.</a:t>
            </a:r>
          </a:p>
          <a:p>
            <a:pPr algn="ctr"/>
            <a:r>
              <a:rPr lang="en-US" altLang="ja-JP" sz="800" b="1" dirty="0" smtClean="0">
                <a:solidFill>
                  <a:schemeClr val="hlink"/>
                </a:solidFill>
                <a:latin typeface="Calibri" pitchFamily="34" charset="0"/>
              </a:rPr>
              <a:t>Apr-2017</a:t>
            </a:r>
            <a:r>
              <a:rPr lang="en-US" altLang="ja-JP" sz="800" b="1" dirty="0" smtClean="0">
                <a:solidFill>
                  <a:schemeClr val="hlink"/>
                </a:solidFill>
                <a:latin typeface="Calibri" pitchFamily="34" charset="0"/>
                <a:sym typeface="Wingdings"/>
              </a:rPr>
              <a:t> </a:t>
            </a:r>
          </a:p>
        </p:txBody>
      </p:sp>
      <p:sp>
        <p:nvSpPr>
          <p:cNvPr id="159" name="Diamond 158"/>
          <p:cNvSpPr>
            <a:spLocks noChangeArrowheads="1"/>
          </p:cNvSpPr>
          <p:nvPr/>
        </p:nvSpPr>
        <p:spPr bwMode="auto">
          <a:xfrm>
            <a:off x="3093965"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0" name="TextBox 29"/>
          <p:cNvSpPr txBox="1">
            <a:spLocks noChangeArrowheads="1"/>
          </p:cNvSpPr>
          <p:nvPr/>
        </p:nvSpPr>
        <p:spPr bwMode="auto">
          <a:xfrm>
            <a:off x="3350604" y="4826041"/>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to Secretariat</a:t>
            </a:r>
          </a:p>
          <a:p>
            <a:pPr algn="ctr"/>
            <a:r>
              <a:rPr lang="en-US" altLang="ja-JP" sz="800" b="1" dirty="0" smtClean="0">
                <a:solidFill>
                  <a:schemeClr val="hlink"/>
                </a:solidFill>
                <a:latin typeface="Calibri" pitchFamily="34" charset="0"/>
              </a:rPr>
              <a:t>Jul-2017</a:t>
            </a:r>
            <a:r>
              <a:rPr lang="en-US" altLang="ja-JP" sz="800" b="1" dirty="0" smtClean="0">
                <a:solidFill>
                  <a:schemeClr val="hlink"/>
                </a:solidFill>
                <a:latin typeface="Calibri" pitchFamily="34" charset="0"/>
                <a:sym typeface="Wingdings"/>
              </a:rPr>
              <a:t> </a:t>
            </a:r>
          </a:p>
        </p:txBody>
      </p:sp>
      <p:sp>
        <p:nvSpPr>
          <p:cNvPr id="169" name="Diamond 168"/>
          <p:cNvSpPr>
            <a:spLocks noChangeArrowheads="1"/>
          </p:cNvSpPr>
          <p:nvPr/>
        </p:nvSpPr>
        <p:spPr bwMode="auto">
          <a:xfrm>
            <a:off x="3683280" y="4628810"/>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0" name="TextBox 29"/>
          <p:cNvSpPr txBox="1">
            <a:spLocks noChangeArrowheads="1"/>
          </p:cNvSpPr>
          <p:nvPr/>
        </p:nvSpPr>
        <p:spPr bwMode="auto">
          <a:xfrm>
            <a:off x="3587394"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a:t>
            </a:r>
            <a:r>
              <a:rPr lang="en-US" altLang="ja-JP" sz="800" b="1" baseline="30000" dirty="0" smtClean="0">
                <a:latin typeface="Calibri" pitchFamily="34" charset="0"/>
              </a:rPr>
              <a:t>st</a:t>
            </a:r>
            <a:r>
              <a:rPr lang="en-US" altLang="ja-JP" sz="800" b="1" dirty="0" smtClean="0">
                <a:latin typeface="Calibri" pitchFamily="34" charset="0"/>
              </a:rPr>
              <a:t> Agency Review</a:t>
            </a:r>
          </a:p>
          <a:p>
            <a:pPr algn="ctr"/>
            <a:r>
              <a:rPr lang="en-US" altLang="ja-JP" sz="800" b="1" dirty="0" smtClean="0">
                <a:solidFill>
                  <a:schemeClr val="hlink"/>
                </a:solidFill>
                <a:latin typeface="Calibri" pitchFamily="34" charset="0"/>
                <a:sym typeface="Wingdings"/>
              </a:rPr>
              <a:t>Sep-2017</a:t>
            </a:r>
          </a:p>
        </p:txBody>
      </p:sp>
      <p:sp>
        <p:nvSpPr>
          <p:cNvPr id="171" name="Diamond 170"/>
          <p:cNvSpPr>
            <a:spLocks noChangeArrowheads="1"/>
          </p:cNvSpPr>
          <p:nvPr/>
        </p:nvSpPr>
        <p:spPr bwMode="auto">
          <a:xfrm>
            <a:off x="4050696"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2" name="TextBox 29"/>
          <p:cNvSpPr txBox="1">
            <a:spLocks noChangeArrowheads="1"/>
          </p:cNvSpPr>
          <p:nvPr/>
        </p:nvSpPr>
        <p:spPr bwMode="auto">
          <a:xfrm>
            <a:off x="4028877"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a:t>
            </a:r>
          </a:p>
          <a:p>
            <a:pPr algn="ctr"/>
            <a:r>
              <a:rPr lang="en-US" altLang="ja-JP" sz="800" b="1" dirty="0" smtClean="0">
                <a:solidFill>
                  <a:schemeClr val="hlink"/>
                </a:solidFill>
                <a:latin typeface="Calibri" pitchFamily="34" charset="0"/>
                <a:sym typeface="Wingdings"/>
              </a:rPr>
              <a:t>Nov-2017</a:t>
            </a:r>
          </a:p>
        </p:txBody>
      </p:sp>
      <p:sp>
        <p:nvSpPr>
          <p:cNvPr id="173" name="Diamond 172"/>
          <p:cNvSpPr>
            <a:spLocks noChangeArrowheads="1"/>
          </p:cNvSpPr>
          <p:nvPr/>
        </p:nvSpPr>
        <p:spPr bwMode="auto">
          <a:xfrm>
            <a:off x="4296240"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4" name="TextBox 29"/>
          <p:cNvSpPr txBox="1">
            <a:spLocks noChangeArrowheads="1"/>
          </p:cNvSpPr>
          <p:nvPr/>
        </p:nvSpPr>
        <p:spPr bwMode="auto">
          <a:xfrm>
            <a:off x="4592085" y="4826041"/>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Secretariat Processing</a:t>
            </a:r>
          </a:p>
          <a:p>
            <a:pPr algn="ctr"/>
            <a:r>
              <a:rPr lang="en-US" altLang="ja-JP" sz="800" b="1" dirty="0" smtClean="0">
                <a:solidFill>
                  <a:schemeClr val="hlink"/>
                </a:solidFill>
                <a:latin typeface="Calibri" pitchFamily="34" charset="0"/>
              </a:rPr>
              <a:t>Feb-2018</a:t>
            </a:r>
            <a:r>
              <a:rPr lang="en-US" altLang="ja-JP" sz="800" b="1" dirty="0" smtClean="0">
                <a:solidFill>
                  <a:schemeClr val="hlink"/>
                </a:solidFill>
                <a:latin typeface="Calibri" pitchFamily="34" charset="0"/>
                <a:sym typeface="Wingdings"/>
              </a:rPr>
              <a:t> </a:t>
            </a:r>
          </a:p>
        </p:txBody>
      </p:sp>
      <p:sp>
        <p:nvSpPr>
          <p:cNvPr id="175" name="Diamond 174"/>
          <p:cNvSpPr>
            <a:spLocks noChangeArrowheads="1"/>
          </p:cNvSpPr>
          <p:nvPr/>
        </p:nvSpPr>
        <p:spPr bwMode="auto">
          <a:xfrm>
            <a:off x="4924761" y="4628810"/>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6" name="TextBox 29"/>
          <p:cNvSpPr txBox="1">
            <a:spLocks noChangeArrowheads="1"/>
          </p:cNvSpPr>
          <p:nvPr/>
        </p:nvSpPr>
        <p:spPr bwMode="auto">
          <a:xfrm>
            <a:off x="5010255"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Final Agency</a:t>
            </a:r>
          </a:p>
          <a:p>
            <a:pPr algn="ctr"/>
            <a:r>
              <a:rPr lang="en-US" altLang="ja-JP" sz="800" b="1" dirty="0" smtClean="0">
                <a:latin typeface="Calibri" pitchFamily="34" charset="0"/>
              </a:rPr>
              <a:t>Review</a:t>
            </a:r>
          </a:p>
          <a:p>
            <a:pPr algn="ctr"/>
            <a:r>
              <a:rPr lang="en-US" altLang="ja-JP" sz="800" b="1" dirty="0" smtClean="0">
                <a:solidFill>
                  <a:schemeClr val="hlink"/>
                </a:solidFill>
                <a:latin typeface="Calibri" pitchFamily="34" charset="0"/>
                <a:sym typeface="Wingdings"/>
              </a:rPr>
              <a:t>May-2018</a:t>
            </a:r>
          </a:p>
        </p:txBody>
      </p:sp>
      <p:sp>
        <p:nvSpPr>
          <p:cNvPr id="177" name="Diamond 176"/>
          <p:cNvSpPr>
            <a:spLocks noChangeArrowheads="1"/>
          </p:cNvSpPr>
          <p:nvPr/>
        </p:nvSpPr>
        <p:spPr bwMode="auto">
          <a:xfrm>
            <a:off x="544452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8" name="TextBox 29"/>
          <p:cNvSpPr txBox="1">
            <a:spLocks noChangeArrowheads="1"/>
          </p:cNvSpPr>
          <p:nvPr/>
        </p:nvSpPr>
        <p:spPr bwMode="auto">
          <a:xfrm>
            <a:off x="5528869"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 </a:t>
            </a:r>
            <a:r>
              <a:rPr lang="en-US" altLang="ja-JP" sz="800" b="1" dirty="0" smtClean="0">
                <a:solidFill>
                  <a:schemeClr val="hlink"/>
                </a:solidFill>
                <a:latin typeface="Calibri" pitchFamily="34" charset="0"/>
                <a:sym typeface="Wingdings"/>
              </a:rPr>
              <a:t>Jul-2018</a:t>
            </a:r>
          </a:p>
        </p:txBody>
      </p:sp>
      <p:sp>
        <p:nvSpPr>
          <p:cNvPr id="179" name="Diamond 178"/>
          <p:cNvSpPr>
            <a:spLocks noChangeArrowheads="1"/>
          </p:cNvSpPr>
          <p:nvPr/>
        </p:nvSpPr>
        <p:spPr bwMode="auto">
          <a:xfrm>
            <a:off x="580348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0" name="TextBox 29"/>
          <p:cNvSpPr txBox="1">
            <a:spLocks noChangeArrowheads="1"/>
          </p:cNvSpPr>
          <p:nvPr/>
        </p:nvSpPr>
        <p:spPr bwMode="auto">
          <a:xfrm>
            <a:off x="6184314" y="4831256"/>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CMC Approval</a:t>
            </a:r>
          </a:p>
          <a:p>
            <a:pPr algn="ctr"/>
            <a:r>
              <a:rPr lang="en-US" altLang="ja-JP" sz="800" b="1" dirty="0" smtClean="0">
                <a:solidFill>
                  <a:schemeClr val="hlink"/>
                </a:solidFill>
                <a:latin typeface="Calibri" pitchFamily="34" charset="0"/>
              </a:rPr>
              <a:t>Nov-2018</a:t>
            </a:r>
            <a:r>
              <a:rPr lang="en-US" altLang="ja-JP" sz="800" b="1" dirty="0" smtClean="0">
                <a:solidFill>
                  <a:schemeClr val="hlink"/>
                </a:solidFill>
                <a:latin typeface="Calibri" pitchFamily="34" charset="0"/>
                <a:sym typeface="Wingdings"/>
              </a:rPr>
              <a:t> </a:t>
            </a:r>
          </a:p>
        </p:txBody>
      </p:sp>
      <p:sp>
        <p:nvSpPr>
          <p:cNvPr id="181" name="Diamond 180"/>
          <p:cNvSpPr>
            <a:spLocks noChangeArrowheads="1"/>
          </p:cNvSpPr>
          <p:nvPr/>
        </p:nvSpPr>
        <p:spPr bwMode="auto">
          <a:xfrm>
            <a:off x="6516990" y="4634025"/>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2" name="Rectangle 181"/>
          <p:cNvSpPr/>
          <p:nvPr/>
        </p:nvSpPr>
        <p:spPr>
          <a:xfrm>
            <a:off x="456279" y="3713018"/>
            <a:ext cx="906822" cy="1579903"/>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dirty="0">
                <a:solidFill>
                  <a:srgbClr val="000000"/>
                </a:solidFill>
              </a:rPr>
              <a:t>CCSDS </a:t>
            </a:r>
            <a:endParaRPr lang="en-US" sz="1000" dirty="0" smtClean="0">
              <a:solidFill>
                <a:srgbClr val="000000"/>
              </a:solidFill>
            </a:endParaRPr>
          </a:p>
          <a:p>
            <a:pPr algn="ctr" fontAlgn="auto">
              <a:spcBef>
                <a:spcPts val="0"/>
              </a:spcBef>
              <a:spcAft>
                <a:spcPts val="0"/>
              </a:spcAft>
              <a:defRPr/>
            </a:pPr>
            <a:r>
              <a:rPr lang="en-US" sz="1000" dirty="0" smtClean="0">
                <a:solidFill>
                  <a:srgbClr val="000000"/>
                </a:solidFill>
              </a:rPr>
              <a:t>88X.0</a:t>
            </a:r>
            <a:r>
              <a:rPr lang="en-US" sz="1000" dirty="0">
                <a:solidFill>
                  <a:srgbClr val="000000"/>
                </a:solidFill>
              </a:rPr>
              <a:t>-M-</a:t>
            </a:r>
            <a:r>
              <a:rPr lang="en-US" sz="1000" dirty="0" smtClean="0">
                <a:solidFill>
                  <a:srgbClr val="000000"/>
                </a:solidFill>
              </a:rPr>
              <a:t>1 </a:t>
            </a:r>
          </a:p>
          <a:p>
            <a:pPr algn="ctr" fontAlgn="auto">
              <a:spcBef>
                <a:spcPts val="0"/>
              </a:spcBef>
              <a:spcAft>
                <a:spcPts val="0"/>
              </a:spcAft>
              <a:defRPr/>
            </a:pPr>
            <a:r>
              <a:rPr kumimoji="0" lang="en-US" sz="1000" b="1" dirty="0" smtClean="0">
                <a:solidFill>
                  <a:srgbClr val="000000"/>
                </a:solidFill>
              </a:rPr>
              <a:t>RFID Sensing</a:t>
            </a:r>
          </a:p>
          <a:p>
            <a:pPr algn="ctr" fontAlgn="auto">
              <a:spcBef>
                <a:spcPts val="0"/>
              </a:spcBef>
              <a:spcAft>
                <a:spcPts val="0"/>
              </a:spcAft>
              <a:defRPr/>
            </a:pPr>
            <a:r>
              <a:rPr lang="en-US" sz="1000" b="1" dirty="0" smtClean="0">
                <a:solidFill>
                  <a:srgbClr val="000000"/>
                </a:solidFill>
              </a:rPr>
              <a:t>Communications</a:t>
            </a:r>
          </a:p>
          <a:p>
            <a:pPr algn="ctr" fontAlgn="auto">
              <a:spcBef>
                <a:spcPts val="0"/>
              </a:spcBef>
              <a:spcAft>
                <a:spcPts val="0"/>
              </a:spcAft>
              <a:defRPr/>
            </a:pPr>
            <a:r>
              <a:rPr kumimoji="0" lang="en-US" sz="1000" b="1" dirty="0" smtClean="0">
                <a:solidFill>
                  <a:srgbClr val="000000"/>
                </a:solidFill>
              </a:rPr>
              <a:t>Protocol</a:t>
            </a:r>
          </a:p>
          <a:p>
            <a:pPr algn="ctr" fontAlgn="auto">
              <a:spcBef>
                <a:spcPts val="0"/>
              </a:spcBef>
              <a:spcAft>
                <a:spcPts val="0"/>
              </a:spcAft>
              <a:defRPr/>
            </a:pPr>
            <a:r>
              <a:rPr lang="en-US" sz="1000" b="1" dirty="0" smtClean="0">
                <a:solidFill>
                  <a:srgbClr val="000000"/>
                </a:solidFill>
              </a:rPr>
              <a:t>Specification</a:t>
            </a:r>
            <a:endParaRPr kumimoji="0" lang="en-US" sz="1000" b="1" dirty="0" smtClean="0">
              <a:solidFill>
                <a:srgbClr val="000000"/>
              </a:solidFill>
            </a:endParaRPr>
          </a:p>
        </p:txBody>
      </p:sp>
      <p:sp>
        <p:nvSpPr>
          <p:cNvPr id="150" name="Diamond 149"/>
          <p:cNvSpPr>
            <a:spLocks noChangeArrowheads="1"/>
          </p:cNvSpPr>
          <p:nvPr/>
        </p:nvSpPr>
        <p:spPr bwMode="auto">
          <a:xfrm>
            <a:off x="1313164"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9" name="TextBox 29"/>
          <p:cNvSpPr txBox="1">
            <a:spLocks noChangeArrowheads="1"/>
          </p:cNvSpPr>
          <p:nvPr/>
        </p:nvSpPr>
        <p:spPr bwMode="auto">
          <a:xfrm>
            <a:off x="1278437" y="4121836"/>
            <a:ext cx="704336"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Start Date</a:t>
            </a:r>
          </a:p>
          <a:p>
            <a:pPr algn="ctr"/>
            <a:r>
              <a:rPr lang="en-US" altLang="ja-JP" sz="800" b="1" dirty="0" smtClean="0">
                <a:solidFill>
                  <a:schemeClr val="hlink"/>
                </a:solidFill>
                <a:latin typeface="Calibri" pitchFamily="34" charset="0"/>
              </a:rPr>
              <a:t>May-2016</a:t>
            </a:r>
            <a:r>
              <a:rPr lang="en-US" altLang="ja-JP" sz="800" b="1" dirty="0" smtClean="0">
                <a:solidFill>
                  <a:schemeClr val="hlink"/>
                </a:solidFill>
                <a:latin typeface="Calibri" pitchFamily="34" charset="0"/>
                <a:sym typeface="Wingdings"/>
              </a:rPr>
              <a:t> </a:t>
            </a:r>
          </a:p>
        </p:txBody>
      </p:sp>
      <p:sp>
        <p:nvSpPr>
          <p:cNvPr id="183" name="TextBox 29"/>
          <p:cNvSpPr txBox="1">
            <a:spLocks noChangeArrowheads="1"/>
          </p:cNvSpPr>
          <p:nvPr/>
        </p:nvSpPr>
        <p:spPr bwMode="auto">
          <a:xfrm>
            <a:off x="6079331" y="4132832"/>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a:t>
            </a:r>
            <a:r>
              <a:rPr lang="en-US" altLang="ja-JP" sz="800" b="1" baseline="30000" dirty="0" smtClean="0">
                <a:latin typeface="Calibri" pitchFamily="34" charset="0"/>
              </a:rPr>
              <a:t>st</a:t>
            </a:r>
            <a:r>
              <a:rPr lang="en-US" altLang="ja-JP" sz="800" b="1" dirty="0" smtClean="0">
                <a:latin typeface="Calibri" pitchFamily="34" charset="0"/>
              </a:rPr>
              <a:t> Prototype</a:t>
            </a:r>
          </a:p>
          <a:p>
            <a:pPr algn="ctr"/>
            <a:r>
              <a:rPr lang="en-US" altLang="ja-JP" sz="800" b="1" dirty="0" smtClean="0">
                <a:solidFill>
                  <a:schemeClr val="hlink"/>
                </a:solidFill>
                <a:latin typeface="Calibri" pitchFamily="34" charset="0"/>
                <a:sym typeface="Wingdings"/>
              </a:rPr>
              <a:t>Nov-2018</a:t>
            </a:r>
          </a:p>
        </p:txBody>
      </p:sp>
      <p:sp>
        <p:nvSpPr>
          <p:cNvPr id="184" name="Diamond 183"/>
          <p:cNvSpPr>
            <a:spLocks noChangeArrowheads="1"/>
          </p:cNvSpPr>
          <p:nvPr/>
        </p:nvSpPr>
        <p:spPr bwMode="auto">
          <a:xfrm>
            <a:off x="6353951"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5" name="TextBox 29"/>
          <p:cNvSpPr txBox="1">
            <a:spLocks noChangeArrowheads="1"/>
          </p:cNvSpPr>
          <p:nvPr/>
        </p:nvSpPr>
        <p:spPr bwMode="auto">
          <a:xfrm>
            <a:off x="6740883" y="4132832"/>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2</a:t>
            </a:r>
            <a:r>
              <a:rPr lang="en-US" altLang="ja-JP" sz="800" b="1" baseline="30000" dirty="0" smtClean="0">
                <a:latin typeface="Calibri" pitchFamily="34" charset="0"/>
              </a:rPr>
              <a:t>nd</a:t>
            </a:r>
            <a:r>
              <a:rPr lang="en-US" altLang="ja-JP" sz="800" b="1" dirty="0" smtClean="0">
                <a:latin typeface="Calibri" pitchFamily="34" charset="0"/>
              </a:rPr>
              <a:t>  Prototype</a:t>
            </a:r>
          </a:p>
          <a:p>
            <a:pPr algn="ctr"/>
            <a:r>
              <a:rPr lang="en-US" altLang="ja-JP" sz="800" b="1" dirty="0" smtClean="0">
                <a:solidFill>
                  <a:schemeClr val="hlink"/>
                </a:solidFill>
                <a:latin typeface="Calibri" pitchFamily="34" charset="0"/>
                <a:sym typeface="Wingdings"/>
              </a:rPr>
              <a:t>Mar-2019</a:t>
            </a:r>
          </a:p>
        </p:txBody>
      </p:sp>
      <p:sp>
        <p:nvSpPr>
          <p:cNvPr id="186" name="Diamond 185"/>
          <p:cNvSpPr>
            <a:spLocks noChangeArrowheads="1"/>
          </p:cNvSpPr>
          <p:nvPr/>
        </p:nvSpPr>
        <p:spPr bwMode="auto">
          <a:xfrm>
            <a:off x="707355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7" name="TextBox 29"/>
          <p:cNvSpPr txBox="1">
            <a:spLocks noChangeArrowheads="1"/>
          </p:cNvSpPr>
          <p:nvPr/>
        </p:nvSpPr>
        <p:spPr bwMode="auto">
          <a:xfrm>
            <a:off x="7168515" y="4831256"/>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CMC Approval</a:t>
            </a:r>
          </a:p>
          <a:p>
            <a:pPr algn="ctr"/>
            <a:r>
              <a:rPr lang="en-US" altLang="ja-JP" sz="800" b="1" dirty="0" smtClean="0">
                <a:solidFill>
                  <a:schemeClr val="hlink"/>
                </a:solidFill>
                <a:latin typeface="Calibri" pitchFamily="34" charset="0"/>
              </a:rPr>
              <a:t>May-2019</a:t>
            </a:r>
            <a:r>
              <a:rPr lang="en-US" altLang="ja-JP" sz="800" b="1" dirty="0" smtClean="0">
                <a:solidFill>
                  <a:schemeClr val="hlink"/>
                </a:solidFill>
                <a:latin typeface="Calibri" pitchFamily="34" charset="0"/>
                <a:sym typeface="Wingdings"/>
              </a:rPr>
              <a:t> </a:t>
            </a:r>
          </a:p>
        </p:txBody>
      </p:sp>
      <p:sp>
        <p:nvSpPr>
          <p:cNvPr id="188" name="Diamond 187"/>
          <p:cNvSpPr>
            <a:spLocks noChangeArrowheads="1"/>
          </p:cNvSpPr>
          <p:nvPr/>
        </p:nvSpPr>
        <p:spPr bwMode="auto">
          <a:xfrm>
            <a:off x="7501191" y="4634025"/>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Tree>
    <p:extLst>
      <p:ext uri="{BB962C8B-B14F-4D97-AF65-F5344CB8AC3E}">
        <p14:creationId xmlns:p14="http://schemas.microsoft.com/office/powerpoint/2010/main" val="22657445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2222" y="132049"/>
            <a:ext cx="6201187" cy="461665"/>
          </a:xfrm>
          <a:prstGeom prst="rect">
            <a:avLst/>
          </a:prstGeom>
          <a:noFill/>
          <a:ln>
            <a:noFill/>
          </a:ln>
        </p:spPr>
        <p:txBody>
          <a:bodyPr wrap="none" rtlCol="0">
            <a:spAutoFit/>
          </a:bodyPr>
          <a:lstStyle/>
          <a:p>
            <a:r>
              <a:rPr lang="en-US" sz="2400" b="1" dirty="0" smtClean="0"/>
              <a:t>CCSDS SOIS Wireless WG Published Documents</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descr="Screen Shot 2015-10-16 at 4.4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92" y="874485"/>
            <a:ext cx="1348869" cy="1748971"/>
          </a:xfrm>
          <a:prstGeom prst="rect">
            <a:avLst/>
          </a:prstGeom>
        </p:spPr>
      </p:pic>
      <p:pic>
        <p:nvPicPr>
          <p:cNvPr id="7" name="Picture 6" descr="Screen Shot 2015-10-16 at 4.49.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93" y="2775856"/>
            <a:ext cx="1348868" cy="1748971"/>
          </a:xfrm>
          <a:prstGeom prst="rect">
            <a:avLst/>
          </a:prstGeom>
        </p:spPr>
      </p:pic>
      <p:pic>
        <p:nvPicPr>
          <p:cNvPr id="8" name="Picture 7" descr="Screen Shot 2015-10-16 at 4.50.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96" y="4670012"/>
            <a:ext cx="1352465" cy="1749053"/>
          </a:xfrm>
          <a:prstGeom prst="rect">
            <a:avLst/>
          </a:prstGeom>
        </p:spPr>
      </p:pic>
      <p:sp>
        <p:nvSpPr>
          <p:cNvPr id="9" name="TextBox 8"/>
          <p:cNvSpPr txBox="1"/>
          <p:nvPr/>
        </p:nvSpPr>
        <p:spPr>
          <a:xfrm>
            <a:off x="2097314" y="947057"/>
            <a:ext cx="5812333" cy="1477328"/>
          </a:xfrm>
          <a:prstGeom prst="rect">
            <a:avLst/>
          </a:prstGeom>
          <a:noFill/>
        </p:spPr>
        <p:txBody>
          <a:bodyPr wrap="none" rtlCol="0">
            <a:spAutoFit/>
          </a:bodyPr>
          <a:lstStyle/>
          <a:p>
            <a:r>
              <a:rPr lang="en-US" b="1" dirty="0" smtClean="0"/>
              <a:t>Wireless Network Communications Overview </a:t>
            </a:r>
            <a:r>
              <a:rPr lang="en-US" dirty="0" smtClean="0"/>
              <a:t>(Green Book, </a:t>
            </a:r>
          </a:p>
          <a:p>
            <a:r>
              <a:rPr lang="en-US" dirty="0" smtClean="0"/>
              <a:t>Revision 2): </a:t>
            </a:r>
          </a:p>
          <a:p>
            <a:pPr marL="285750" indent="-285750">
              <a:buFont typeface="Wingdings" charset="0"/>
              <a:buChar char="à"/>
            </a:pPr>
            <a:r>
              <a:rPr lang="en-US" u="sng" dirty="0" smtClean="0">
                <a:solidFill>
                  <a:srgbClr val="FF0000"/>
                </a:solidFill>
              </a:rPr>
              <a:t>Set Basis</a:t>
            </a:r>
            <a:r>
              <a:rPr lang="en-US" dirty="0" smtClean="0">
                <a:solidFill>
                  <a:srgbClr val="FF0000"/>
                </a:solidFill>
              </a:rPr>
              <a:t> </a:t>
            </a:r>
            <a:r>
              <a:rPr lang="en-US" dirty="0" smtClean="0"/>
              <a:t>via: Overview, Use Cases, Technologies</a:t>
            </a:r>
          </a:p>
          <a:p>
            <a:pPr marL="285750" indent="-285750">
              <a:buFont typeface="Wingdings" charset="0"/>
              <a:buChar char="à"/>
            </a:pPr>
            <a:r>
              <a:rPr lang="en-US" dirty="0" smtClean="0">
                <a:sym typeface="Wingdings"/>
              </a:rPr>
              <a:t>“Green Book”</a:t>
            </a:r>
          </a:p>
          <a:p>
            <a:pPr marL="285750" indent="-285750">
              <a:buFont typeface="Wingdings" charset="0"/>
              <a:buChar char="à"/>
            </a:pPr>
            <a:r>
              <a:rPr lang="en-US" dirty="0" smtClean="0"/>
              <a:t>“GBv2”</a:t>
            </a:r>
            <a:endParaRPr lang="en-US" dirty="0"/>
          </a:p>
        </p:txBody>
      </p:sp>
      <p:sp>
        <p:nvSpPr>
          <p:cNvPr id="10" name="TextBox 9"/>
          <p:cNvSpPr txBox="1"/>
          <p:nvPr/>
        </p:nvSpPr>
        <p:spPr>
          <a:xfrm>
            <a:off x="2097314" y="2826657"/>
            <a:ext cx="6039333" cy="1477328"/>
          </a:xfrm>
          <a:prstGeom prst="rect">
            <a:avLst/>
          </a:prstGeom>
          <a:noFill/>
        </p:spPr>
        <p:txBody>
          <a:bodyPr wrap="none" rtlCol="0">
            <a:spAutoFit/>
          </a:bodyPr>
          <a:lstStyle/>
          <a:p>
            <a:r>
              <a:rPr lang="en-US" b="1" dirty="0" smtClean="0"/>
              <a:t>RFID-Based Inventory Management Systems </a:t>
            </a:r>
            <a:r>
              <a:rPr lang="en-US" dirty="0" smtClean="0"/>
              <a:t>(Magenta Book): </a:t>
            </a:r>
          </a:p>
          <a:p>
            <a:r>
              <a:rPr lang="en-US" dirty="0" smtClean="0"/>
              <a:t>Specifies ISO-18000-6c (EPC Class-1, Gen-2) as the over-the-air</a:t>
            </a:r>
          </a:p>
          <a:p>
            <a:r>
              <a:rPr lang="en-US" dirty="0"/>
              <a:t>i</a:t>
            </a:r>
            <a:r>
              <a:rPr lang="en-US" dirty="0" smtClean="0"/>
              <a:t>nterface and protocol recommendation.</a:t>
            </a:r>
          </a:p>
          <a:p>
            <a:endParaRPr lang="en-US" dirty="0" smtClean="0"/>
          </a:p>
          <a:p>
            <a:r>
              <a:rPr lang="en-US" dirty="0" smtClean="0">
                <a:sym typeface="Wingdings"/>
              </a:rPr>
              <a:t> “RFID Magenta Book”</a:t>
            </a:r>
            <a:endParaRPr lang="en-US" dirty="0"/>
          </a:p>
        </p:txBody>
      </p:sp>
      <p:sp>
        <p:nvSpPr>
          <p:cNvPr id="11" name="TextBox 10"/>
          <p:cNvSpPr txBox="1"/>
          <p:nvPr/>
        </p:nvSpPr>
        <p:spPr>
          <a:xfrm>
            <a:off x="2097314" y="4746170"/>
            <a:ext cx="6660798" cy="1477328"/>
          </a:xfrm>
          <a:prstGeom prst="rect">
            <a:avLst/>
          </a:prstGeom>
          <a:noFill/>
        </p:spPr>
        <p:txBody>
          <a:bodyPr wrap="none" rtlCol="0">
            <a:spAutoFit/>
          </a:bodyPr>
          <a:lstStyle/>
          <a:p>
            <a:r>
              <a:rPr lang="en-US" b="1" dirty="0" smtClean="0"/>
              <a:t>Low Data-Rate Wireless Communications for Spacecraft Monitoring </a:t>
            </a:r>
          </a:p>
          <a:p>
            <a:r>
              <a:rPr lang="en-US" b="1" dirty="0" smtClean="0"/>
              <a:t>and Control </a:t>
            </a:r>
            <a:r>
              <a:rPr lang="en-US" dirty="0" smtClean="0"/>
              <a:t>as the over-the-air; Specifies PHY/MAC interface and </a:t>
            </a:r>
          </a:p>
          <a:p>
            <a:r>
              <a:rPr lang="en-US" dirty="0" smtClean="0"/>
              <a:t>protocol recommendations (</a:t>
            </a:r>
            <a:r>
              <a:rPr lang="en-US" dirty="0"/>
              <a:t>IEEE 802.15.4-</a:t>
            </a:r>
            <a:r>
              <a:rPr lang="en-US" dirty="0" smtClean="0"/>
              <a:t>2011, </a:t>
            </a:r>
            <a:r>
              <a:rPr lang="en-US" dirty="0"/>
              <a:t>ISA100.11a-</a:t>
            </a:r>
            <a:r>
              <a:rPr lang="en-US" dirty="0" smtClean="0"/>
              <a:t>2011).</a:t>
            </a:r>
          </a:p>
          <a:p>
            <a:endParaRPr lang="en-US" dirty="0" smtClean="0"/>
          </a:p>
          <a:p>
            <a:r>
              <a:rPr lang="en-US" dirty="0" smtClean="0">
                <a:sym typeface="Wingdings"/>
              </a:rPr>
              <a:t> “LDR Magenta Book”</a:t>
            </a:r>
            <a:endParaRPr lang="en-US" dirty="0"/>
          </a:p>
        </p:txBody>
      </p:sp>
    </p:spTree>
    <p:extLst>
      <p:ext uri="{BB962C8B-B14F-4D97-AF65-F5344CB8AC3E}">
        <p14:creationId xmlns:p14="http://schemas.microsoft.com/office/powerpoint/2010/main" val="28414022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306" y="132049"/>
            <a:ext cx="5464507" cy="461665"/>
          </a:xfrm>
          <a:prstGeom prst="rect">
            <a:avLst/>
          </a:prstGeom>
          <a:noFill/>
          <a:ln>
            <a:noFill/>
          </a:ln>
        </p:spPr>
        <p:txBody>
          <a:bodyPr wrap="none" rtlCol="0">
            <a:spAutoFit/>
          </a:bodyPr>
          <a:lstStyle/>
          <a:p>
            <a:r>
              <a:rPr lang="en-US" sz="2400" b="1" dirty="0" smtClean="0"/>
              <a:t>CCSDS SOIS Wireless WG </a:t>
            </a:r>
            <a:r>
              <a:rPr lang="en-US" sz="2400" b="1" dirty="0">
                <a:solidFill>
                  <a:srgbClr val="FF0000"/>
                </a:solidFill>
              </a:rPr>
              <a:t>C</a:t>
            </a:r>
            <a:r>
              <a:rPr lang="en-US" sz="2400" b="1" dirty="0" smtClean="0">
                <a:solidFill>
                  <a:srgbClr val="FF0000"/>
                </a:solidFill>
              </a:rPr>
              <a:t>urrent </a:t>
            </a:r>
            <a:r>
              <a:rPr lang="en-US" sz="2400" b="1" dirty="0" smtClean="0"/>
              <a:t>Projects</a:t>
            </a:r>
            <a:endParaRPr lang="en-US" sz="2400" b="1" dirty="0"/>
          </a:p>
        </p:txBody>
      </p:sp>
      <p:sp>
        <p:nvSpPr>
          <p:cNvPr id="5" name="TextBox 4"/>
          <p:cNvSpPr txBox="1"/>
          <p:nvPr/>
        </p:nvSpPr>
        <p:spPr>
          <a:xfrm>
            <a:off x="601133" y="866794"/>
            <a:ext cx="8001000" cy="5909311"/>
          </a:xfrm>
          <a:prstGeom prst="rect">
            <a:avLst/>
          </a:prstGeom>
          <a:noFill/>
        </p:spPr>
        <p:txBody>
          <a:bodyPr wrap="square" rtlCol="0">
            <a:spAutoFit/>
          </a:bodyPr>
          <a:lstStyle/>
          <a:p>
            <a:pPr marL="342900" indent="-342900">
              <a:buFont typeface="+mj-lt"/>
              <a:buAutoNum type="arabicPeriod"/>
            </a:pPr>
            <a:r>
              <a:rPr lang="en-US" b="1" dirty="0" smtClean="0"/>
              <a:t>CCSDS 881.1-R-1: Spacecraft Onboard Interface Services—RFID Tag Encoding Specification</a:t>
            </a:r>
            <a:r>
              <a:rPr lang="en-US" dirty="0" smtClean="0"/>
              <a:t>. This document provides a Recommended Standard for the utilization of Radio Frequency Identification (RFID) protocol and communication standards in support of inventory management activities associated with space missions.</a:t>
            </a:r>
          </a:p>
          <a:p>
            <a:endParaRPr lang="en-US" dirty="0" smtClean="0"/>
          </a:p>
          <a:p>
            <a:endParaRPr lang="en-US" dirty="0" smtClean="0"/>
          </a:p>
          <a:p>
            <a:pPr marL="342900" indent="-342900">
              <a:buFont typeface="+mj-lt"/>
              <a:buAutoNum type="arabicPeriod"/>
            </a:pPr>
            <a:r>
              <a:rPr lang="en-US" b="1" dirty="0" smtClean="0"/>
              <a:t>Spacecraft Onboard Interface Services – High Data Rate Wireless Local Area Network Communications</a:t>
            </a:r>
            <a:r>
              <a:rPr lang="en-US" dirty="0" smtClean="0"/>
              <a:t> (HDR WLAN): </a:t>
            </a:r>
            <a:r>
              <a:rPr lang="en-US" dirty="0"/>
              <a:t>Develop, specify, and standardize Wireless LAN networked communications for space agency utilization via a “Wireless Local Area Network Blue Book”. This would be followed by an anticipated Magenta Book with application profiles for several canonical use-cases. Why this is important: Required to enable multi-agency interoperability for ISS proximity EVA/IVA/Robotics, for intra-spacecraft communications and sensing, and for Exploration-class internal &amp; external vehicle proximity, including surface, communications (e.g., robotics, habitat, and EVA). It is necessary to perform this work now rather than later to avoid future interoperability issues and resulting operational impacts. Expected benefits: Improved crew operations, enhanced safety, increased science return, decreased </a:t>
            </a:r>
            <a:r>
              <a:rPr lang="en-US" dirty="0" smtClean="0"/>
              <a:t>costs</a:t>
            </a:r>
          </a:p>
          <a:p>
            <a:pPr marL="342900" indent="-342900">
              <a:buFont typeface="+mj-lt"/>
              <a:buAutoNum type="arabicPeriod"/>
            </a:pPr>
            <a:endParaRPr lang="en-US"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9744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5078314"/>
          </a:xfrm>
          <a:prstGeom prst="rect">
            <a:avLst/>
          </a:prstGeom>
          <a:noFill/>
        </p:spPr>
        <p:txBody>
          <a:bodyPr wrap="square" rtlCol="0">
            <a:spAutoFit/>
          </a:bodyPr>
          <a:lstStyle/>
          <a:p>
            <a:pPr marL="342900" indent="-342900">
              <a:buFont typeface="+mj-lt"/>
              <a:buAutoNum type="arabicPeriod"/>
            </a:pPr>
            <a:r>
              <a:rPr lang="en-US" b="1" dirty="0" smtClean="0"/>
              <a:t>881x0m1: </a:t>
            </a:r>
            <a:r>
              <a:rPr lang="en-US" b="1" dirty="0"/>
              <a:t>The </a:t>
            </a:r>
            <a:r>
              <a:rPr lang="en-US" b="1" dirty="0" smtClean="0"/>
              <a:t>RFID Magenta </a:t>
            </a:r>
            <a:r>
              <a:rPr lang="en-US" b="1" dirty="0"/>
              <a:t>Book </a:t>
            </a:r>
            <a:r>
              <a:rPr lang="en-US" b="1" dirty="0" smtClean="0"/>
              <a:t>RFID</a:t>
            </a:r>
            <a:r>
              <a:rPr lang="en-US" b="1" dirty="0"/>
              <a:t>-Based Inventory Management Systems </a:t>
            </a:r>
            <a:r>
              <a:rPr lang="en-US" b="1" dirty="0" smtClean="0"/>
              <a:t>(Revision 2)</a:t>
            </a:r>
            <a:r>
              <a:rPr lang="en-US" dirty="0" smtClean="0"/>
              <a:t> </a:t>
            </a:r>
            <a:r>
              <a:rPr lang="en-US" dirty="0"/>
              <a:t>will be updated to provide enhanced security mechanisms. The original (version 1) of the Magenta Book (</a:t>
            </a:r>
            <a:r>
              <a:rPr lang="en-US" dirty="0" smtClean="0"/>
              <a:t>880x0r1) </a:t>
            </a:r>
            <a:r>
              <a:rPr lang="en-US" dirty="0"/>
              <a:t>on RFID-Based Inventory Management Systems is based upon the combined ISO 18000-6c and EPCGlobal Class-1 Gen-2 standards dated 2008. An important update is to provide security mechanisms for authentication, authorization, data integrity and privacy that is facilitated by the EPCGlobal Class-2 Gen 2 Version 2 specification released in 2013</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b="1" dirty="0"/>
              <a:t>RFID Sensing Recommended </a:t>
            </a:r>
            <a:r>
              <a:rPr lang="en-US" b="1" dirty="0" smtClean="0"/>
              <a:t>Standard (proposed new Blue Book): </a:t>
            </a:r>
            <a:r>
              <a:rPr lang="en-US" dirty="0"/>
              <a:t>This recommended standard will specify requirements and best practices to enable interoperable RFID tag sensing. As RFID has transitioned to mainstream commercial terrestrial utilization the capability to add sensors (temperature, pressure, light, acoustic, etc.) to the RFID tag silicon for periodic sampling enables small form-factor IoT type of devices directly onboard the RFID tag. It is anticipated that this combined form-factor, in either passive or active RFID devices, will be of significant interest to commercial, military, and space market segments.</a:t>
            </a:r>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3832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3970318"/>
          </a:xfrm>
          <a:prstGeom prst="rect">
            <a:avLst/>
          </a:prstGeom>
          <a:noFill/>
        </p:spPr>
        <p:txBody>
          <a:bodyPr wrap="square" rtlCol="0">
            <a:spAutoFit/>
          </a:bodyPr>
          <a:lstStyle/>
          <a:p>
            <a:pPr marL="342900" indent="-342900">
              <a:buFont typeface="+mj-lt"/>
              <a:buAutoNum type="arabicPeriod" startAt="3"/>
            </a:pPr>
            <a:r>
              <a:rPr lang="en-US" b="1" dirty="0" smtClean="0"/>
              <a:t>881x1r1: RFID Tag-Encoding Specification (Blue Book) </a:t>
            </a:r>
            <a:r>
              <a:rPr lang="en-US" dirty="0" smtClean="0"/>
              <a:t>for </a:t>
            </a:r>
            <a:r>
              <a:rPr lang="en-US" dirty="0"/>
              <a:t>RFID-Based Inventory Management Systems will be updated </a:t>
            </a:r>
            <a:r>
              <a:rPr lang="en-US" dirty="0" smtClean="0"/>
              <a:t>(</a:t>
            </a:r>
            <a:r>
              <a:rPr lang="en-US" b="1" dirty="0" smtClean="0"/>
              <a:t>Revision 2) </a:t>
            </a:r>
            <a:r>
              <a:rPr lang="en-US" dirty="0" smtClean="0"/>
              <a:t>to provide a recommended standard based upon EPC- and ISO-compliant RFID tag naming specifications. Version 1 of the </a:t>
            </a:r>
            <a:r>
              <a:rPr lang="en-US" dirty="0"/>
              <a:t>RFID Tag-Encoding </a:t>
            </a:r>
            <a:r>
              <a:rPr lang="en-US" dirty="0" smtClean="0"/>
              <a:t>Specification provided a tag-encoding schema that was purposefully designed to enable a smooth transition to a fully compliant modern tag-naming schema as evidenced by the wide-scale world-wide adoption of the EPC/ISO RFID Tag-Encoding data standards.</a:t>
            </a:r>
          </a:p>
          <a:p>
            <a:pPr marL="342900" indent="-342900">
              <a:buFont typeface="+mj-lt"/>
              <a:buAutoNum type="arabicPeriod" startAt="3"/>
            </a:pPr>
            <a:endParaRPr lang="en-US" dirty="0" smtClean="0"/>
          </a:p>
          <a:p>
            <a:pPr marL="342900" indent="-342900">
              <a:buFont typeface="+mj-lt"/>
              <a:buAutoNum type="arabicPeriod" startAt="3"/>
            </a:pPr>
            <a:r>
              <a:rPr lang="en-US" b="1" dirty="0" smtClean="0"/>
              <a:t>880x0g2: WWG Green Book (880x0g3; GBv3) updates for HDR WLAN and dated LTE verbiage:</a:t>
            </a:r>
            <a:endParaRPr lang="en-US" dirty="0" smtClean="0"/>
          </a:p>
          <a:p>
            <a:pPr marL="342900" indent="-342900">
              <a:buFont typeface="+mj-lt"/>
              <a:buAutoNum type="arabicPeriod" startAt="3"/>
            </a:pPr>
            <a:endParaRPr lang="en-US" dirty="0"/>
          </a:p>
          <a:p>
            <a:pPr marL="342900" indent="-342900">
              <a:buFont typeface="+mj-lt"/>
              <a:buAutoNum type="arabicPeriod" startAt="3"/>
            </a:pPr>
            <a:r>
              <a:rPr lang="en-US" b="1" dirty="0" smtClean="0"/>
              <a:t>880x0g3: </a:t>
            </a:r>
            <a:r>
              <a:rPr lang="en-US" b="1" dirty="0"/>
              <a:t>WWG Green Book (</a:t>
            </a:r>
            <a:r>
              <a:rPr lang="en-US" b="1" dirty="0" smtClean="0"/>
              <a:t>880x0g4; GBv4) </a:t>
            </a:r>
            <a:r>
              <a:rPr lang="en-US" b="1" dirty="0"/>
              <a:t>updates for </a:t>
            </a:r>
            <a:r>
              <a:rPr lang="en-US" b="1" dirty="0" smtClean="0"/>
              <a:t>Wi-Fi technology evolution (propose when GBv3 updates completed):</a:t>
            </a:r>
            <a:endParaRPr lang="en-US" dirty="0"/>
          </a:p>
          <a:p>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8179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11" y="874059"/>
            <a:ext cx="8451273" cy="5513294"/>
          </a:xfrm>
        </p:spPr>
        <p:txBody>
          <a:bodyPr>
            <a:normAutofit fontScale="85000" lnSpcReduction="20000"/>
          </a:bodyPr>
          <a:lstStyle/>
          <a:p>
            <a:r>
              <a:rPr lang="en-US" dirty="0" smtClean="0"/>
              <a:t>Designate a {OwnerID, ProgramID, ObjectID} tuple</a:t>
            </a:r>
            <a:endParaRPr lang="en-US" dirty="0" smtClean="0">
              <a:solidFill>
                <a:srgbClr val="FF0000"/>
              </a:solidFill>
            </a:endParaRPr>
          </a:p>
          <a:p>
            <a:endParaRPr lang="en-US" dirty="0" smtClean="0"/>
          </a:p>
          <a:p>
            <a:r>
              <a:rPr lang="en-US" dirty="0" smtClean="0"/>
              <a:t>Manage the OwnerID/ProgramID namespace to uniquely identify additional Owners (Space Agencies) and associated Programs</a:t>
            </a:r>
          </a:p>
          <a:p>
            <a:endParaRPr lang="en-US" dirty="0" smtClean="0"/>
          </a:p>
          <a:p>
            <a:r>
              <a:rPr lang="en-US" dirty="0" smtClean="0"/>
              <a:t>Manage the ObjectID namespace to improve automated inventory management practices and provide a transition path for future standardized tag-encoding</a:t>
            </a:r>
          </a:p>
          <a:p>
            <a:endParaRPr lang="en-US" dirty="0" smtClean="0"/>
          </a:p>
          <a:p>
            <a:r>
              <a:rPr lang="en-US" dirty="0" smtClean="0">
                <a:solidFill>
                  <a:srgbClr val="FF0000"/>
                </a:solidFill>
              </a:rPr>
              <a:t>Does not alter/affect current IMS naming conventions or operations</a:t>
            </a:r>
          </a:p>
          <a:p>
            <a:pPr lvl="1"/>
            <a:r>
              <a:rPr lang="en-US" dirty="0" smtClean="0"/>
              <a:t>Defines {OwnerID, ProgramID, ObjectID} namespace in an engineered manner to support future IMS operations</a:t>
            </a:r>
          </a:p>
        </p:txBody>
      </p:sp>
      <p:sp>
        <p:nvSpPr>
          <p:cNvPr id="6" name="Line 3"/>
          <p:cNvSpPr>
            <a:spLocks noChangeShapeType="1"/>
          </p:cNvSpPr>
          <p:nvPr/>
        </p:nvSpPr>
        <p:spPr bwMode="auto">
          <a:xfrm>
            <a:off x="1108364" y="672353"/>
            <a:ext cx="70658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39" tIns="41020" rIns="82039" bIns="41020"/>
          <a:lstStyle/>
          <a:p>
            <a:pPr>
              <a:defRPr/>
            </a:pPr>
            <a:endParaRPr lang="en-US">
              <a:cs typeface="+mn-cs"/>
            </a:endParaRPr>
          </a:p>
        </p:txBody>
      </p:sp>
      <p:sp>
        <p:nvSpPr>
          <p:cNvPr id="7" name="Rectangle 2"/>
          <p:cNvSpPr>
            <a:spLocks noChangeArrowheads="1"/>
          </p:cNvSpPr>
          <p:nvPr/>
        </p:nvSpPr>
        <p:spPr bwMode="auto">
          <a:xfrm>
            <a:off x="412209" y="134471"/>
            <a:ext cx="8182523" cy="52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39" tIns="41020" rIns="82039" bIns="41020">
            <a:spAutoFit/>
          </a:bodyPr>
          <a:lstStyle/>
          <a:p>
            <a:pPr algn="ctr" defTabSz="914394">
              <a:defRPr/>
            </a:pPr>
            <a:r>
              <a:rPr lang="en-US" sz="2900" b="1" dirty="0" smtClean="0">
                <a:solidFill>
                  <a:schemeClr val="tx2"/>
                </a:solidFill>
              </a:rPr>
              <a:t>ISS IMS tag-encoding augmentation proposal</a:t>
            </a:r>
            <a:endParaRPr lang="en-US" sz="2900" b="1" dirty="0">
              <a:solidFill>
                <a:schemeClr val="tx2"/>
              </a:solidFill>
            </a:endParaRPr>
          </a:p>
        </p:txBody>
      </p:sp>
    </p:spTree>
    <p:extLst>
      <p:ext uri="{BB962C8B-B14F-4D97-AF65-F5344CB8AC3E}">
        <p14:creationId xmlns:p14="http://schemas.microsoft.com/office/powerpoint/2010/main" val="10342752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0067" y="245531"/>
            <a:ext cx="6374677" cy="6333067"/>
          </a:xfrm>
          <a:prstGeom prst="rect">
            <a:avLst/>
          </a:prstGeom>
        </p:spPr>
      </p:pic>
    </p:spTree>
    <p:extLst>
      <p:ext uri="{BB962C8B-B14F-4D97-AF65-F5344CB8AC3E}">
        <p14:creationId xmlns:p14="http://schemas.microsoft.com/office/powerpoint/2010/main" val="41983751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16 at 2.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847269"/>
            <a:ext cx="7721600" cy="5410200"/>
          </a:xfrm>
          <a:prstGeom prst="rect">
            <a:avLst/>
          </a:prstGeom>
        </p:spPr>
      </p:pic>
      <p:sp>
        <p:nvSpPr>
          <p:cNvPr id="6" name="TextBox 5"/>
          <p:cNvSpPr txBox="1"/>
          <p:nvPr/>
        </p:nvSpPr>
        <p:spPr>
          <a:xfrm>
            <a:off x="2053761" y="120453"/>
            <a:ext cx="4984508" cy="461665"/>
          </a:xfrm>
          <a:prstGeom prst="rect">
            <a:avLst/>
          </a:prstGeom>
          <a:noFill/>
          <a:ln>
            <a:noFill/>
          </a:ln>
        </p:spPr>
        <p:txBody>
          <a:bodyPr wrap="none" rtlCol="0">
            <a:spAutoFit/>
          </a:bodyPr>
          <a:lstStyle/>
          <a:p>
            <a:r>
              <a:rPr lang="en-US" sz="2400" b="1" dirty="0" smtClean="0"/>
              <a:t>CCSDS SOIS Wireless WG Publications</a:t>
            </a:r>
            <a:endParaRPr lang="en-US" sz="2400" b="1" dirty="0"/>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72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0490" y="119493"/>
            <a:ext cx="5645746" cy="461665"/>
          </a:xfrm>
          <a:prstGeom prst="rect">
            <a:avLst/>
          </a:prstGeom>
          <a:noFill/>
          <a:ln>
            <a:noFill/>
          </a:ln>
        </p:spPr>
        <p:txBody>
          <a:bodyPr wrap="none" rtlCol="0">
            <a:spAutoFit/>
          </a:bodyPr>
          <a:lstStyle/>
          <a:p>
            <a:r>
              <a:rPr lang="en-US" sz="2400" b="1" dirty="0" smtClean="0"/>
              <a:t>CCSDS SOIS Wireless WG Monthly Webcon</a:t>
            </a:r>
            <a:endParaRPr lang="en-US" sz="2400" b="1" dirty="0"/>
          </a:p>
        </p:txBody>
      </p:sp>
      <p:sp>
        <p:nvSpPr>
          <p:cNvPr id="5" name="TextBox 4"/>
          <p:cNvSpPr txBox="1"/>
          <p:nvPr/>
        </p:nvSpPr>
        <p:spPr>
          <a:xfrm>
            <a:off x="601133" y="892194"/>
            <a:ext cx="7933268" cy="5355313"/>
          </a:xfrm>
          <a:prstGeom prst="rect">
            <a:avLst/>
          </a:prstGeom>
          <a:noFill/>
        </p:spPr>
        <p:txBody>
          <a:bodyPr wrap="square" rtlCol="0">
            <a:spAutoFit/>
          </a:bodyPr>
          <a:lstStyle/>
          <a:p>
            <a:pPr marL="342900" indent="-342900">
              <a:buFont typeface="+mj-lt"/>
              <a:buAutoNum type="arabicPeriod" startAt="2"/>
            </a:pPr>
            <a:r>
              <a:rPr lang="en-US" dirty="0" smtClean="0"/>
              <a:t>Green Book updates for HDR WLAN Use Cases </a:t>
            </a:r>
            <a:r>
              <a:rPr lang="en-US" dirty="0" smtClean="0"/>
              <a:t>inclusion (“GBv3 updates”)</a:t>
            </a:r>
            <a:endParaRPr lang="en-US" dirty="0" smtClean="0"/>
          </a:p>
          <a:p>
            <a:pPr marL="800100" lvl="1" indent="-342900">
              <a:buFont typeface="+mj-lt"/>
              <a:buAutoNum type="alphaUcPeriod"/>
            </a:pPr>
            <a:r>
              <a:rPr lang="en-US" b="1" dirty="0" smtClean="0">
                <a:sym typeface="Wingdings"/>
              </a:rPr>
              <a:t>Green </a:t>
            </a:r>
            <a:r>
              <a:rPr lang="en-US" b="1" dirty="0" smtClean="0">
                <a:sym typeface="Wingdings"/>
              </a:rPr>
              <a:t>Book Use Case write-up additions (3 new write-ups to integrate)</a:t>
            </a:r>
          </a:p>
          <a:p>
            <a:pPr marL="1314450" lvl="2" indent="-400050">
              <a:buFont typeface="+mj-lt"/>
              <a:buAutoNum type="romanLcPeriod"/>
            </a:pPr>
            <a:r>
              <a:rPr lang="en-US" b="1" dirty="0" smtClean="0">
                <a:sym typeface="Wingdings"/>
              </a:rPr>
              <a:t>Confirm this work is authorized as an official CCSDS </a:t>
            </a:r>
            <a:r>
              <a:rPr lang="en-US" b="1" dirty="0" smtClean="0">
                <a:sym typeface="Wingdings"/>
              </a:rPr>
              <a:t>project with SOIS Area Director</a:t>
            </a:r>
            <a:endParaRPr lang="en-US" b="1" dirty="0" smtClean="0">
              <a:sym typeface="Wingdings"/>
            </a:endParaRPr>
          </a:p>
          <a:p>
            <a:pPr marL="1314450" lvl="2" indent="-400050">
              <a:buFont typeface="+mj-lt"/>
              <a:buAutoNum type="romanLcPeriod"/>
            </a:pPr>
            <a:r>
              <a:rPr lang="en-US" b="1" dirty="0" smtClean="0">
                <a:sym typeface="Wingdings"/>
              </a:rPr>
              <a:t>Review GBv3 current version and disposition outstanding items</a:t>
            </a:r>
          </a:p>
          <a:p>
            <a:pPr marL="1771650" lvl="3" indent="-400050">
              <a:buFont typeface="+mj-lt"/>
              <a:buAutoNum type="alphaLcPeriod"/>
            </a:pPr>
            <a:r>
              <a:rPr lang="en-US" b="1" dirty="0" smtClean="0">
                <a:sym typeface="Wingdings"/>
              </a:rPr>
              <a:t>EVA image update (CSA, Stephen Braham)</a:t>
            </a:r>
          </a:p>
          <a:p>
            <a:pPr marL="1771650" lvl="3" indent="-400050">
              <a:buFont typeface="+mj-lt"/>
              <a:buAutoNum type="alphaLcPeriod"/>
            </a:pPr>
            <a:r>
              <a:rPr lang="en-US" b="1" dirty="0" smtClean="0">
                <a:sym typeface="Wingdings"/>
              </a:rPr>
              <a:t>Rick Barton (NASA) comments</a:t>
            </a:r>
            <a:endParaRPr lang="en-US" b="1" dirty="0" smtClean="0">
              <a:sym typeface="Wingdings"/>
            </a:endParaRPr>
          </a:p>
          <a:p>
            <a:pPr lvl="1"/>
            <a:endParaRPr lang="en-US" dirty="0" smtClean="0">
              <a:solidFill>
                <a:srgbClr val="FF0000"/>
              </a:solidFill>
              <a:sym typeface="Wingdings"/>
            </a:endParaRPr>
          </a:p>
          <a:p>
            <a:pPr lvl="1"/>
            <a:endParaRPr lang="en-US" dirty="0" smtClean="0">
              <a:solidFill>
                <a:srgbClr val="FF0000"/>
              </a:solidFill>
              <a:sym typeface="Wingdings"/>
            </a:endParaRPr>
          </a:p>
          <a:p>
            <a:pPr marL="342900" indent="-342900">
              <a:buFont typeface="+mj-lt"/>
              <a:buAutoNum type="arabicPeriod" startAt="2"/>
            </a:pPr>
            <a:r>
              <a:rPr lang="en-US" dirty="0" smtClean="0">
                <a:solidFill>
                  <a:srgbClr val="000000"/>
                </a:solidFill>
                <a:sym typeface="Wingdings"/>
              </a:rPr>
              <a:t>HDR </a:t>
            </a:r>
            <a:r>
              <a:rPr lang="en-US" dirty="0" smtClean="0">
                <a:solidFill>
                  <a:srgbClr val="000000"/>
                </a:solidFill>
                <a:sym typeface="Wingdings"/>
              </a:rPr>
              <a:t>WLAN discussion: </a:t>
            </a:r>
          </a:p>
          <a:p>
            <a:pPr marL="800100" lvl="1" indent="-342900">
              <a:buFont typeface="+mj-lt"/>
              <a:buAutoNum type="alphaUcPeriod"/>
            </a:pPr>
            <a:r>
              <a:rPr lang="en-US" b="1" dirty="0" smtClean="0">
                <a:solidFill>
                  <a:srgbClr val="000000"/>
                </a:solidFill>
                <a:sym typeface="Wingdings"/>
              </a:rPr>
              <a:t>Magenta book vs. Blue book</a:t>
            </a:r>
          </a:p>
          <a:p>
            <a:pPr marL="800100" lvl="1" indent="-342900">
              <a:buFont typeface="+mj-lt"/>
              <a:buAutoNum type="alphaUcPeriod"/>
            </a:pPr>
            <a:r>
              <a:rPr lang="en-US" dirty="0" smtClean="0">
                <a:solidFill>
                  <a:srgbClr val="000000"/>
                </a:solidFill>
                <a:sym typeface="Wingdings"/>
              </a:rPr>
              <a:t>Draft project schedule discussion</a:t>
            </a:r>
          </a:p>
          <a:p>
            <a:pPr lvl="1"/>
            <a:endParaRPr lang="en-US" dirty="0" smtClean="0">
              <a:solidFill>
                <a:srgbClr val="000000"/>
              </a:solidFill>
              <a:sym typeface="Wingdings"/>
            </a:endParaRPr>
          </a:p>
          <a:p>
            <a:pPr lvl="1"/>
            <a:endParaRPr lang="en-US" dirty="0" smtClean="0">
              <a:solidFill>
                <a:srgbClr val="000000"/>
              </a:solidFill>
              <a:sym typeface="Wingdings"/>
            </a:endParaRPr>
          </a:p>
          <a:p>
            <a:pPr marL="342900" indent="-342900">
              <a:buFont typeface="+mj-lt"/>
              <a:buAutoNum type="arabicPeriod" startAt="2"/>
            </a:pPr>
            <a:r>
              <a:rPr lang="en-US" dirty="0" smtClean="0">
                <a:solidFill>
                  <a:srgbClr val="000000"/>
                </a:solidFill>
                <a:sym typeface="Wingdings"/>
              </a:rPr>
              <a:t>Additional </a:t>
            </a:r>
            <a:r>
              <a:rPr lang="en-US" dirty="0" smtClean="0">
                <a:solidFill>
                  <a:srgbClr val="000000"/>
                </a:solidFill>
                <a:sym typeface="Wingdings"/>
              </a:rPr>
              <a:t>topics:</a:t>
            </a:r>
          </a:p>
          <a:p>
            <a:pPr marL="800100" lvl="1" indent="-342900">
              <a:buFont typeface="+mj-lt"/>
              <a:buAutoNum type="alphaUcPeriod"/>
            </a:pPr>
            <a:r>
              <a:rPr lang="en-US" dirty="0" smtClean="0">
                <a:solidFill>
                  <a:srgbClr val="000000"/>
                </a:solidFill>
                <a:sym typeface="Wingdings"/>
              </a:rPr>
              <a:t>Open </a:t>
            </a:r>
            <a:r>
              <a:rPr lang="en-US" dirty="0" smtClean="0">
                <a:solidFill>
                  <a:srgbClr val="000000"/>
                </a:solidFill>
                <a:sym typeface="Wingdings"/>
              </a:rPr>
              <a:t>items for group discussion</a:t>
            </a:r>
          </a:p>
          <a:p>
            <a:pPr marL="800100" lvl="1" indent="-342900">
              <a:buFont typeface="+mj-lt"/>
              <a:buAutoNum type="alphaUcPeriod"/>
            </a:pPr>
            <a:r>
              <a:rPr lang="en-US" dirty="0" smtClean="0">
                <a:solidFill>
                  <a:srgbClr val="000000"/>
                </a:solidFill>
                <a:sym typeface="Wingdings"/>
              </a:rPr>
              <a:t>User Guide reference for integration of WWG with SOIS Subnetwork activity?</a:t>
            </a:r>
          </a:p>
          <a:p>
            <a:pPr marL="800100" lvl="1" indent="-342900">
              <a:buFont typeface="+mj-lt"/>
              <a:buAutoNum type="alphaUcPeriod"/>
            </a:pPr>
            <a:endParaRPr lang="en-US" dirty="0" smtClean="0">
              <a:solidFill>
                <a:srgbClr val="000000"/>
              </a:solidFill>
              <a:sym typeface="Wingdings"/>
            </a:endParaRP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6813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39610382"/>
              </p:ext>
            </p:extLst>
          </p:nvPr>
        </p:nvGraphicFramePr>
        <p:xfrm>
          <a:off x="999066" y="1284396"/>
          <a:ext cx="6984998" cy="4216400"/>
        </p:xfrm>
        <a:graphic>
          <a:graphicData uri="http://schemas.openxmlformats.org/drawingml/2006/table">
            <a:tbl>
              <a:tblPr firstRow="1" bandRow="1">
                <a:tableStyleId>{8EC20E35-A176-4012-BC5E-935CFFF8708E}</a:tableStyleId>
              </a:tblPr>
              <a:tblGrid>
                <a:gridCol w="4402667"/>
                <a:gridCol w="914400"/>
                <a:gridCol w="1667931"/>
              </a:tblGrid>
              <a:tr h="0">
                <a:tc>
                  <a:txBody>
                    <a:bodyPr/>
                    <a:lstStyle/>
                    <a:p>
                      <a:pPr algn="ctr"/>
                      <a:r>
                        <a:rPr lang="en-US" sz="1200" b="1" dirty="0" smtClean="0"/>
                        <a:t>Project</a:t>
                      </a:r>
                      <a:endParaRPr lang="en-US" sz="1200" b="1" dirty="0"/>
                    </a:p>
                  </a:txBody>
                  <a:tcPr/>
                </a:tc>
                <a:tc>
                  <a:txBody>
                    <a:bodyPr/>
                    <a:lstStyle/>
                    <a:p>
                      <a:pPr algn="ctr"/>
                      <a:r>
                        <a:rPr lang="en-US" sz="1200" b="1" dirty="0" smtClean="0"/>
                        <a:t>Priority</a:t>
                      </a:r>
                      <a:endParaRPr lang="en-US" sz="1200" b="1" dirty="0"/>
                    </a:p>
                  </a:txBody>
                  <a:tcPr/>
                </a:tc>
                <a:tc>
                  <a:txBody>
                    <a:bodyPr/>
                    <a:lstStyle/>
                    <a:p>
                      <a:pPr algn="ctr"/>
                      <a:r>
                        <a:rPr lang="en-US" sz="1200" b="1" dirty="0" smtClean="0"/>
                        <a:t>Agency</a:t>
                      </a:r>
                      <a:r>
                        <a:rPr lang="en-US" sz="1200" b="1" baseline="0" dirty="0" smtClean="0"/>
                        <a:t> Resources</a:t>
                      </a:r>
                      <a:endParaRPr lang="en-US" sz="1200" b="1" dirty="0"/>
                    </a:p>
                  </a:txBody>
                  <a:tcPr/>
                </a:tc>
              </a:tr>
              <a:tr h="370840">
                <a:tc>
                  <a:txBody>
                    <a:bodyPr/>
                    <a:lstStyle/>
                    <a:p>
                      <a:pPr algn="l"/>
                      <a:r>
                        <a:rPr lang="en-US" sz="1200" b="1" dirty="0" smtClean="0"/>
                        <a:t>CCSDS 881.1-R-1: Spacecraft Onboard Interface Services—RFID Tag Encoding Specification</a:t>
                      </a:r>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dirty="0" smtClean="0"/>
                        <a:t>FSA, NASA</a:t>
                      </a:r>
                      <a:endParaRPr lang="en-US" sz="1200" b="1" dirty="0"/>
                    </a:p>
                  </a:txBody>
                  <a:tcPr/>
                </a:tc>
              </a:tr>
              <a:tr h="370840">
                <a:tc>
                  <a:txBody>
                    <a:bodyPr/>
                    <a:lstStyle/>
                    <a:p>
                      <a:pPr algn="l"/>
                      <a:r>
                        <a:rPr lang="en-US" sz="1200" b="1" dirty="0" smtClean="0"/>
                        <a:t>Spacecraft Onboard Interface Services – High Data Rate Wireless Local Area Network Communications (HDR WLAN)</a:t>
                      </a:r>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dirty="0" smtClean="0"/>
                        <a:t>CSA,</a:t>
                      </a:r>
                      <a:r>
                        <a:rPr lang="en-US" sz="1200" b="1" baseline="0" dirty="0" smtClean="0"/>
                        <a:t> FSA, NASA, ESA</a:t>
                      </a:r>
                      <a:endParaRPr lang="en-US" sz="1200" b="1" dirty="0"/>
                    </a:p>
                  </a:txBody>
                  <a:tcPr/>
                </a:tc>
              </a:tr>
              <a:tr h="370840">
                <a:tc>
                  <a:txBody>
                    <a:bodyPr/>
                    <a:lstStyle/>
                    <a:p>
                      <a:pPr algn="l"/>
                      <a:endParaRPr lang="en-US" sz="1200" b="1" dirty="0"/>
                    </a:p>
                  </a:txBody>
                  <a:tcPr/>
                </a:tc>
                <a:tc>
                  <a:txBody>
                    <a:bodyPr/>
                    <a:lstStyle/>
                    <a:p>
                      <a:pPr algn="ctr"/>
                      <a:endParaRPr lang="en-US" sz="1200" b="1" dirty="0"/>
                    </a:p>
                  </a:txBody>
                  <a:tcPr/>
                </a:tc>
                <a:tc>
                  <a:txBody>
                    <a:bodyPr/>
                    <a:lstStyle/>
                    <a:p>
                      <a:pPr algn="ctr"/>
                      <a:endParaRPr lang="en-US" sz="1200" b="1" dirty="0"/>
                    </a:p>
                  </a:txBody>
                  <a:tcPr/>
                </a:tc>
              </a:tr>
              <a:tr h="370840">
                <a:tc>
                  <a:txBody>
                    <a:bodyPr/>
                    <a:lstStyle/>
                    <a:p>
                      <a:pPr algn="ctr"/>
                      <a:r>
                        <a:rPr lang="en-US" sz="1200" b="1" dirty="0" smtClean="0">
                          <a:solidFill>
                            <a:schemeClr val="bg1"/>
                          </a:solidFill>
                        </a:rPr>
                        <a:t>Draft Project</a:t>
                      </a:r>
                      <a:endParaRPr lang="en-US" sz="1200" b="1" dirty="0">
                        <a:solidFill>
                          <a:schemeClr val="bg1"/>
                        </a:solidFill>
                      </a:endParaRPr>
                    </a:p>
                  </a:txBody>
                  <a:tcPr>
                    <a:solidFill>
                      <a:schemeClr val="tx1"/>
                    </a:solidFill>
                  </a:tcPr>
                </a:tc>
                <a:tc>
                  <a:txBody>
                    <a:bodyPr/>
                    <a:lstStyle/>
                    <a:p>
                      <a:pPr algn="ctr"/>
                      <a:r>
                        <a:rPr lang="en-US" sz="1200" b="1" dirty="0" smtClean="0">
                          <a:solidFill>
                            <a:schemeClr val="bg1"/>
                          </a:solidFill>
                        </a:rPr>
                        <a:t>Fall</a:t>
                      </a:r>
                      <a:r>
                        <a:rPr lang="en-US" sz="1200" b="1" baseline="0" dirty="0" smtClean="0">
                          <a:solidFill>
                            <a:schemeClr val="bg1"/>
                          </a:solidFill>
                        </a:rPr>
                        <a:t> 2015 </a:t>
                      </a:r>
                      <a:r>
                        <a:rPr lang="en-US" sz="1200" b="1" dirty="0" smtClean="0">
                          <a:solidFill>
                            <a:schemeClr val="bg1"/>
                          </a:solidFill>
                        </a:rPr>
                        <a:t>Rank</a:t>
                      </a:r>
                      <a:endParaRPr lang="en-US" sz="1200" b="1" dirty="0">
                        <a:solidFill>
                          <a:schemeClr val="bg1"/>
                        </a:solidFill>
                      </a:endParaRPr>
                    </a:p>
                  </a:txBody>
                  <a:tcPr>
                    <a:solidFill>
                      <a:schemeClr val="tx1"/>
                    </a:solidFill>
                  </a:tcPr>
                </a:tc>
                <a:tc>
                  <a:txBody>
                    <a:bodyPr/>
                    <a:lstStyle/>
                    <a:p>
                      <a:pPr algn="ctr"/>
                      <a:r>
                        <a:rPr lang="en-US" sz="1200" b="1" dirty="0" smtClean="0">
                          <a:solidFill>
                            <a:schemeClr val="bg1"/>
                          </a:solidFill>
                        </a:rPr>
                        <a:t>When</a:t>
                      </a:r>
                      <a:r>
                        <a:rPr lang="en-US" sz="1200" b="1" baseline="0" dirty="0" smtClean="0">
                          <a:solidFill>
                            <a:schemeClr val="bg1"/>
                          </a:solidFill>
                        </a:rPr>
                        <a:t> to start??</a:t>
                      </a:r>
                      <a:endParaRPr lang="en-US" sz="1200" b="1" dirty="0">
                        <a:solidFill>
                          <a:schemeClr val="bg1"/>
                        </a:solidFill>
                      </a:endParaRPr>
                    </a:p>
                  </a:txBody>
                  <a:tcPr>
                    <a:solidFill>
                      <a:schemeClr val="tx1"/>
                    </a:solidFill>
                  </a:tcPr>
                </a:tc>
              </a:tr>
              <a:tr h="370840">
                <a:tc>
                  <a:txBody>
                    <a:bodyPr/>
                    <a:lstStyle/>
                    <a:p>
                      <a:pPr algn="l"/>
                      <a:r>
                        <a:rPr lang="en-US" sz="1200" b="1" dirty="0" smtClean="0"/>
                        <a:t>881x0m1: RFID Magenta Book RFID-Based Inventory Management Systems (Revision 2: Security updates)</a:t>
                      </a:r>
                      <a:endParaRPr lang="en-US" sz="1200" b="1" dirty="0"/>
                    </a:p>
                  </a:txBody>
                  <a:tcPr/>
                </a:tc>
                <a:tc>
                  <a:txBody>
                    <a:bodyPr/>
                    <a:lstStyle/>
                    <a:p>
                      <a:pPr algn="ctr"/>
                      <a:r>
                        <a:rPr lang="en-US" sz="1200" b="1" dirty="0" smtClean="0"/>
                        <a:t>#1b</a:t>
                      </a:r>
                      <a:endParaRPr lang="en-US" sz="1200" b="1" dirty="0"/>
                    </a:p>
                  </a:txBody>
                  <a:tcPr/>
                </a:tc>
                <a:tc>
                  <a:txBody>
                    <a:bodyPr/>
                    <a:lstStyle/>
                    <a:p>
                      <a:pPr algn="ctr"/>
                      <a:r>
                        <a:rPr lang="en-US" sz="1200" b="1" dirty="0" smtClean="0"/>
                        <a:t>2017; after GBv4 updates completed</a:t>
                      </a:r>
                      <a:endParaRPr lang="en-US" sz="1200" b="1" dirty="0"/>
                    </a:p>
                  </a:txBody>
                  <a:tcPr/>
                </a:tc>
              </a:tr>
              <a:tr h="370840">
                <a:tc>
                  <a:txBody>
                    <a:bodyPr/>
                    <a:lstStyle/>
                    <a:p>
                      <a:pPr algn="l"/>
                      <a:r>
                        <a:rPr lang="en-US" sz="1200" b="1" dirty="0" smtClean="0"/>
                        <a:t>RFID Sensing Recommended Standard (proposed new MB, BB?)</a:t>
                      </a:r>
                      <a:endParaRPr lang="en-US" sz="1200" b="1" dirty="0"/>
                    </a:p>
                  </a:txBody>
                  <a:tcPr/>
                </a:tc>
                <a:tc>
                  <a:txBody>
                    <a:bodyPr/>
                    <a:lstStyle/>
                    <a:p>
                      <a:pPr algn="ctr"/>
                      <a:r>
                        <a:rPr lang="en-US" sz="1200" b="1" dirty="0" smtClean="0"/>
                        <a:t>#2</a:t>
                      </a:r>
                      <a:endParaRPr lang="en-US" sz="1200" b="1" dirty="0"/>
                    </a:p>
                  </a:txBody>
                  <a:tcPr/>
                </a:tc>
                <a:tc>
                  <a:txBody>
                    <a:bodyPr/>
                    <a:lstStyle/>
                    <a:p>
                      <a:pPr algn="ctr"/>
                      <a:r>
                        <a:rPr lang="en-US" sz="1200" b="1" dirty="0" smtClean="0"/>
                        <a:t>2017?</a:t>
                      </a:r>
                      <a:endParaRPr lang="en-US" sz="1200" b="1" dirty="0"/>
                    </a:p>
                  </a:txBody>
                  <a:tcPr/>
                </a:tc>
              </a:tr>
              <a:tr h="370840">
                <a:tc>
                  <a:txBody>
                    <a:bodyPr/>
                    <a:lstStyle/>
                    <a:p>
                      <a:pPr algn="l"/>
                      <a:r>
                        <a:rPr lang="en-US" sz="1200" b="1" dirty="0" smtClean="0"/>
                        <a:t>881x1r1: RFID Tag-Encoding Specification (Blue Book: ISO/EPC compliancy</a:t>
                      </a:r>
                      <a:r>
                        <a:rPr lang="en-US" sz="1200" b="1" baseline="0" dirty="0" smtClean="0"/>
                        <a:t> updates</a:t>
                      </a:r>
                      <a:r>
                        <a:rPr lang="en-US" sz="1200" b="1" dirty="0" smtClean="0"/>
                        <a:t>) </a:t>
                      </a:r>
                      <a:endParaRPr lang="en-US" sz="1200" b="1" dirty="0"/>
                    </a:p>
                  </a:txBody>
                  <a:tcPr/>
                </a:tc>
                <a:tc>
                  <a:txBody>
                    <a:bodyPr/>
                    <a:lstStyle/>
                    <a:p>
                      <a:pPr algn="ctr"/>
                      <a:r>
                        <a:rPr lang="en-US" sz="1200" b="1" dirty="0" smtClean="0"/>
                        <a:t>#4</a:t>
                      </a:r>
                      <a:endParaRPr lang="en-US" sz="1200" b="1" dirty="0"/>
                    </a:p>
                  </a:txBody>
                  <a:tcPr/>
                </a:tc>
                <a:tc>
                  <a:txBody>
                    <a:bodyPr/>
                    <a:lstStyle/>
                    <a:p>
                      <a:pPr algn="ctr"/>
                      <a:r>
                        <a:rPr lang="en-US" sz="1200" b="1" dirty="0" smtClean="0"/>
                        <a:t>??</a:t>
                      </a:r>
                      <a:endParaRPr lang="en-US" sz="1200" b="1" dirty="0"/>
                    </a:p>
                  </a:txBody>
                  <a:tcPr/>
                </a:tc>
              </a:tr>
              <a:tr h="370840">
                <a:tc>
                  <a:txBody>
                    <a:bodyPr/>
                    <a:lstStyle/>
                    <a:p>
                      <a:pPr algn="l"/>
                      <a:r>
                        <a:rPr lang="en-US" sz="1200" b="1" dirty="0" smtClean="0"/>
                        <a:t>880x0g2: WWG Green Book (880x0g3; GBv3) (</a:t>
                      </a:r>
                      <a:r>
                        <a:rPr lang="en-US" sz="1200" b="1" dirty="0" smtClean="0">
                          <a:solidFill>
                            <a:srgbClr val="FF0000"/>
                          </a:solidFill>
                        </a:rPr>
                        <a:t>Use Case </a:t>
                      </a:r>
                      <a:r>
                        <a:rPr lang="en-US" sz="1200" b="1" dirty="0" smtClean="0"/>
                        <a:t>updates for HDR WLAN and dated LTE verbiage)</a:t>
                      </a:r>
                      <a:endParaRPr lang="en-US" sz="1200" b="1" dirty="0"/>
                    </a:p>
                  </a:txBody>
                  <a:tcPr/>
                </a:tc>
                <a:tc>
                  <a:txBody>
                    <a:bodyPr/>
                    <a:lstStyle/>
                    <a:p>
                      <a:pPr algn="ctr"/>
                      <a:r>
                        <a:rPr lang="en-US" sz="1200" b="1" dirty="0" smtClean="0"/>
                        <a:t>#1a</a:t>
                      </a:r>
                      <a:endParaRPr lang="en-US" sz="1200" b="1" dirty="0"/>
                    </a:p>
                  </a:txBody>
                  <a:tcPr/>
                </a:tc>
                <a:tc>
                  <a:txBody>
                    <a:bodyPr/>
                    <a:lstStyle/>
                    <a:p>
                      <a:pPr algn="ctr"/>
                      <a:r>
                        <a:rPr lang="en-US" sz="1200" b="1" dirty="0" smtClean="0"/>
                        <a:t>Now:</a:t>
                      </a:r>
                      <a:r>
                        <a:rPr lang="en-US" sz="1200" b="1" baseline="0" dirty="0" smtClean="0"/>
                        <a:t> 2016 project</a:t>
                      </a:r>
                      <a:endParaRPr lang="en-US" sz="1200" b="1" dirty="0"/>
                    </a:p>
                  </a:txBody>
                  <a:tcPr/>
                </a:tc>
              </a:tr>
              <a:tr h="370840">
                <a:tc>
                  <a:txBody>
                    <a:bodyPr/>
                    <a:lstStyle/>
                    <a:p>
                      <a:pPr algn="l"/>
                      <a:r>
                        <a:rPr lang="en-US" sz="1200" b="1" dirty="0" smtClean="0"/>
                        <a:t>880x0g3: WWG Green Book (880x0g4; GBv4) (updates for Wi-Fi technology evolution propose when GBv3 updates completed)</a:t>
                      </a:r>
                      <a:endParaRPr lang="en-US" sz="1200" b="1" dirty="0"/>
                    </a:p>
                  </a:txBody>
                  <a:tcPr/>
                </a:tc>
                <a:tc>
                  <a:txBody>
                    <a:bodyPr/>
                    <a:lstStyle/>
                    <a:p>
                      <a:pPr algn="ctr"/>
                      <a:r>
                        <a:rPr lang="en-US" sz="1200" b="1" dirty="0" smtClean="0"/>
                        <a:t>#3</a:t>
                      </a:r>
                      <a:endParaRPr lang="en-US" sz="1200" b="1" dirty="0"/>
                    </a:p>
                  </a:txBody>
                  <a:tcPr/>
                </a:tc>
                <a:tc>
                  <a:txBody>
                    <a:bodyPr/>
                    <a:lstStyle/>
                    <a:p>
                      <a:pPr algn="ctr"/>
                      <a:r>
                        <a:rPr lang="en-US" sz="1200" b="1" dirty="0" smtClean="0"/>
                        <a:t>2017?</a:t>
                      </a:r>
                      <a:endParaRPr lang="en-US" sz="1200" b="1" dirty="0"/>
                    </a:p>
                  </a:txBody>
                  <a:tcPr/>
                </a:tc>
              </a:tr>
            </a:tbl>
          </a:graphicData>
        </a:graphic>
      </p:graphicFrame>
      <p:sp>
        <p:nvSpPr>
          <p:cNvPr id="6" name="TextBox 5"/>
          <p:cNvSpPr txBox="1"/>
          <p:nvPr/>
        </p:nvSpPr>
        <p:spPr>
          <a:xfrm>
            <a:off x="846613" y="120453"/>
            <a:ext cx="7481886" cy="461665"/>
          </a:xfrm>
          <a:prstGeom prst="rect">
            <a:avLst/>
          </a:prstGeom>
          <a:noFill/>
          <a:ln>
            <a:noFill/>
          </a:ln>
        </p:spPr>
        <p:txBody>
          <a:bodyPr wrap="none" rtlCol="0">
            <a:spAutoFit/>
          </a:bodyPr>
          <a:lstStyle/>
          <a:p>
            <a:r>
              <a:rPr lang="en-US" sz="2400" b="1" dirty="0" smtClean="0"/>
              <a:t>CCSDS SOIS Wireless WG Projects </a:t>
            </a:r>
            <a:r>
              <a:rPr lang="en-US" sz="2400" b="1" dirty="0" smtClean="0"/>
              <a:t>Prioritization: </a:t>
            </a:r>
            <a:r>
              <a:rPr lang="en-US" sz="2400" b="1" dirty="0" smtClean="0">
                <a:solidFill>
                  <a:srgbClr val="FF0000"/>
                </a:solidFill>
              </a:rPr>
              <a:t>Fall 2015</a:t>
            </a:r>
            <a:endParaRPr lang="en-US" sz="2400" b="1" dirty="0">
              <a:solidFill>
                <a:srgbClr val="FF0000"/>
              </a:solidFill>
            </a:endParaRPr>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9974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512335" y="1283906"/>
            <a:ext cx="1" cy="4044215"/>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461133" y="2487227"/>
            <a:ext cx="8252342" cy="1043374"/>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445710" y="3869267"/>
            <a:ext cx="8252217" cy="142700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ounded Rectangle 89"/>
          <p:cNvSpPr/>
          <p:nvPr/>
        </p:nvSpPr>
        <p:spPr>
          <a:xfrm>
            <a:off x="449809" y="1292397"/>
            <a:ext cx="8252341" cy="830481"/>
          </a:xfrm>
          <a:prstGeom prst="round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41611" y="5296277"/>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8165131" y="933590"/>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a:t>
            </a:r>
            <a:endParaRPr kumimoji="0" lang="en-US" sz="1200" b="1" dirty="0" smtClean="0"/>
          </a:p>
          <a:p>
            <a:pPr algn="ctr" fontAlgn="auto">
              <a:spcBef>
                <a:spcPts val="0"/>
              </a:spcBef>
              <a:spcAft>
                <a:spcPts val="0"/>
              </a:spcAft>
              <a:defRPr/>
            </a:pPr>
            <a:r>
              <a:rPr lang="en-US" sz="1200" b="1" dirty="0" smtClean="0"/>
              <a:t>2017</a:t>
            </a:r>
            <a:endParaRPr kumimoji="0" lang="en-US" sz="1200" b="1" dirty="0"/>
          </a:p>
        </p:txBody>
      </p:sp>
      <p:sp>
        <p:nvSpPr>
          <p:cNvPr id="55" name="Rectangle 54"/>
          <p:cNvSpPr/>
          <p:nvPr/>
        </p:nvSpPr>
        <p:spPr>
          <a:xfrm>
            <a:off x="449809" y="934887"/>
            <a:ext cx="541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a:t>
            </a:r>
          </a:p>
          <a:p>
            <a:pPr algn="ctr" fontAlgn="auto">
              <a:spcBef>
                <a:spcPts val="0"/>
              </a:spcBef>
              <a:spcAft>
                <a:spcPts val="0"/>
              </a:spcAft>
              <a:defRPr/>
            </a:pPr>
            <a:r>
              <a:rPr lang="en-US" sz="1200" b="1" dirty="0" smtClean="0"/>
              <a:t>2016</a:t>
            </a:r>
            <a:endParaRPr kumimoji="0" lang="en-US" sz="1200" b="1" dirty="0"/>
          </a:p>
        </p:txBody>
      </p:sp>
      <p:sp>
        <p:nvSpPr>
          <p:cNvPr id="56" name="Rectangle 55"/>
          <p:cNvSpPr/>
          <p:nvPr/>
        </p:nvSpPr>
        <p:spPr>
          <a:xfrm>
            <a:off x="996097" y="934887"/>
            <a:ext cx="51258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a:t>
            </a:r>
          </a:p>
          <a:p>
            <a:pPr algn="ctr" fontAlgn="auto">
              <a:spcBef>
                <a:spcPts val="0"/>
              </a:spcBef>
              <a:spcAft>
                <a:spcPts val="0"/>
              </a:spcAft>
              <a:defRPr/>
            </a:pPr>
            <a:r>
              <a:rPr lang="en-US" sz="1200" b="1" dirty="0" smtClean="0"/>
              <a:t>2016</a:t>
            </a:r>
            <a:endParaRPr kumimoji="0" lang="en-US" sz="1200" b="1" dirty="0"/>
          </a:p>
        </p:txBody>
      </p:sp>
      <p:sp>
        <p:nvSpPr>
          <p:cNvPr id="57" name="Rectangle 56"/>
          <p:cNvSpPr/>
          <p:nvPr/>
        </p:nvSpPr>
        <p:spPr>
          <a:xfrm>
            <a:off x="1501591" y="934887"/>
            <a:ext cx="50274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a:t>
            </a:r>
          </a:p>
          <a:p>
            <a:pPr algn="ctr" fontAlgn="auto">
              <a:spcBef>
                <a:spcPts val="0"/>
              </a:spcBef>
              <a:spcAft>
                <a:spcPts val="0"/>
              </a:spcAft>
              <a:defRPr/>
            </a:pPr>
            <a:r>
              <a:rPr lang="en-US" sz="1200" b="1" dirty="0" smtClean="0"/>
              <a:t>2016</a:t>
            </a:r>
            <a:endParaRPr kumimoji="0" lang="en-US" sz="1200" b="1" dirty="0"/>
          </a:p>
        </p:txBody>
      </p:sp>
      <p:sp>
        <p:nvSpPr>
          <p:cNvPr id="58" name="Rectangle 57"/>
          <p:cNvSpPr/>
          <p:nvPr/>
        </p:nvSpPr>
        <p:spPr>
          <a:xfrm>
            <a:off x="2005870" y="934887"/>
            <a:ext cx="53154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a:t>
            </a:r>
          </a:p>
          <a:p>
            <a:pPr algn="ctr" fontAlgn="auto">
              <a:spcBef>
                <a:spcPts val="0"/>
              </a:spcBef>
              <a:spcAft>
                <a:spcPts val="0"/>
              </a:spcAft>
              <a:defRPr/>
            </a:pPr>
            <a:r>
              <a:rPr lang="en-US" sz="1200" b="1" dirty="0" smtClean="0"/>
              <a:t>2016</a:t>
            </a:r>
            <a:endParaRPr kumimoji="0" lang="en-US" sz="1200" b="1" dirty="0"/>
          </a:p>
        </p:txBody>
      </p:sp>
      <p:sp>
        <p:nvSpPr>
          <p:cNvPr id="59" name="Rectangle 58"/>
          <p:cNvSpPr/>
          <p:nvPr/>
        </p:nvSpPr>
        <p:spPr>
          <a:xfrm>
            <a:off x="2478802" y="934887"/>
            <a:ext cx="51649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60" name="Rectangle 59"/>
          <p:cNvSpPr/>
          <p:nvPr/>
        </p:nvSpPr>
        <p:spPr>
          <a:xfrm>
            <a:off x="3000935" y="934887"/>
            <a:ext cx="51012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a:t>
            </a:r>
          </a:p>
          <a:p>
            <a:pPr algn="ctr" fontAlgn="auto">
              <a:spcBef>
                <a:spcPts val="0"/>
              </a:spcBef>
              <a:spcAft>
                <a:spcPts val="0"/>
              </a:spcAft>
              <a:defRPr/>
            </a:pPr>
            <a:r>
              <a:rPr lang="en-US" sz="1200" b="1" dirty="0" smtClean="0"/>
              <a:t>2016</a:t>
            </a:r>
            <a:endParaRPr kumimoji="0" lang="en-US" sz="1200" b="1" dirty="0"/>
          </a:p>
        </p:txBody>
      </p:sp>
      <p:sp>
        <p:nvSpPr>
          <p:cNvPr id="61" name="Rectangle 60"/>
          <p:cNvSpPr/>
          <p:nvPr/>
        </p:nvSpPr>
        <p:spPr>
          <a:xfrm>
            <a:off x="3511055" y="934887"/>
            <a:ext cx="5015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a:t>
            </a:r>
          </a:p>
          <a:p>
            <a:pPr algn="ctr" fontAlgn="auto">
              <a:spcBef>
                <a:spcPts val="0"/>
              </a:spcBef>
              <a:spcAft>
                <a:spcPts val="0"/>
              </a:spcAft>
              <a:defRPr/>
            </a:pPr>
            <a:r>
              <a:rPr lang="en-US" sz="1200" b="1" dirty="0" smtClean="0"/>
              <a:t>2016</a:t>
            </a:r>
            <a:endParaRPr kumimoji="0" lang="en-US" sz="1200" b="1" dirty="0"/>
          </a:p>
        </p:txBody>
      </p:sp>
      <p:sp>
        <p:nvSpPr>
          <p:cNvPr id="62" name="Rectangle 61"/>
          <p:cNvSpPr/>
          <p:nvPr/>
        </p:nvSpPr>
        <p:spPr>
          <a:xfrm>
            <a:off x="4012647" y="934887"/>
            <a:ext cx="50027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a:t>
            </a:r>
          </a:p>
          <a:p>
            <a:pPr algn="ctr" fontAlgn="auto">
              <a:spcBef>
                <a:spcPts val="0"/>
              </a:spcBef>
              <a:spcAft>
                <a:spcPts val="0"/>
              </a:spcAft>
              <a:defRPr/>
            </a:pPr>
            <a:r>
              <a:rPr lang="en-US" sz="1200" b="1" dirty="0" smtClean="0"/>
              <a:t>2016</a:t>
            </a:r>
            <a:endParaRPr kumimoji="0" lang="en-US" sz="1200" b="1" dirty="0"/>
          </a:p>
        </p:txBody>
      </p:sp>
      <p:sp>
        <p:nvSpPr>
          <p:cNvPr id="63" name="Rectangle 62"/>
          <p:cNvSpPr/>
          <p:nvPr/>
        </p:nvSpPr>
        <p:spPr>
          <a:xfrm>
            <a:off x="4512923" y="934887"/>
            <a:ext cx="50660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a:t>
            </a:r>
          </a:p>
          <a:p>
            <a:pPr algn="ctr" fontAlgn="auto">
              <a:spcBef>
                <a:spcPts val="0"/>
              </a:spcBef>
              <a:spcAft>
                <a:spcPts val="0"/>
              </a:spcAft>
              <a:defRPr/>
            </a:pPr>
            <a:r>
              <a:rPr lang="en-US" sz="1200" b="1" dirty="0" smtClean="0"/>
              <a:t>2016</a:t>
            </a:r>
            <a:endParaRPr kumimoji="0" lang="en-US" sz="1200" b="1" dirty="0"/>
          </a:p>
        </p:txBody>
      </p:sp>
      <p:cxnSp>
        <p:nvCxnSpPr>
          <p:cNvPr id="72" name="Straight Connector 71"/>
          <p:cNvCxnSpPr/>
          <p:nvPr/>
        </p:nvCxnSpPr>
        <p:spPr>
          <a:xfrm>
            <a:off x="4517984" y="1289488"/>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022079" y="1295962"/>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533640" y="1287495"/>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05872" y="1321524"/>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23834" y="1292477"/>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64119" y="1279028"/>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034073" y="1221545"/>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50" name="TextBox 29"/>
          <p:cNvSpPr txBox="1">
            <a:spLocks noChangeArrowheads="1"/>
          </p:cNvSpPr>
          <p:nvPr/>
        </p:nvSpPr>
        <p:spPr bwMode="auto">
          <a:xfrm>
            <a:off x="4457069" y="2859819"/>
            <a:ext cx="1579373" cy="553998"/>
          </a:xfrm>
          <a:prstGeom prst="rect">
            <a:avLst/>
          </a:prstGeom>
          <a:noFill/>
          <a:ln w="9525">
            <a:noFill/>
            <a:miter lim="800000"/>
            <a:headEnd/>
            <a:tailEnd/>
          </a:ln>
        </p:spPr>
        <p:txBody>
          <a:bodyPr wrap="square">
            <a:spAutoFit/>
          </a:bodyPr>
          <a:lstStyle/>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a:p>
            <a:pPr algn="ctr"/>
            <a:r>
              <a:rPr lang="en-US" altLang="ja-JP" sz="1000" b="1" dirty="0" smtClean="0">
                <a:latin typeface="Calibri" pitchFamily="34" charset="0"/>
              </a:rPr>
              <a:t>CMC </a:t>
            </a:r>
            <a:r>
              <a:rPr lang="en-US" altLang="ja-JP" sz="1000" b="1" dirty="0" smtClean="0">
                <a:latin typeface="Calibri" pitchFamily="34" charset="0"/>
              </a:rPr>
              <a:t>Approval</a:t>
            </a:r>
          </a:p>
          <a:p>
            <a:pPr algn="ctr"/>
            <a:r>
              <a:rPr lang="en-US" altLang="ja-JP" sz="1000" b="1" dirty="0" smtClean="0">
                <a:solidFill>
                  <a:schemeClr val="hlink"/>
                </a:solidFill>
                <a:latin typeface="Calibri" pitchFamily="34" charset="0"/>
              </a:rPr>
              <a:t>* Need CESG Update</a:t>
            </a:r>
            <a:endParaRPr lang="en-US" altLang="ja-JP" sz="1000" b="1" dirty="0">
              <a:solidFill>
                <a:schemeClr val="hlink"/>
              </a:solidFill>
              <a:latin typeface="Calibri" pitchFamily="34" charset="0"/>
            </a:endParaRPr>
          </a:p>
        </p:txBody>
      </p:sp>
      <p:sp>
        <p:nvSpPr>
          <p:cNvPr id="52" name="Diamond 51"/>
          <p:cNvSpPr>
            <a:spLocks noChangeArrowheads="1"/>
          </p:cNvSpPr>
          <p:nvPr/>
        </p:nvSpPr>
        <p:spPr bwMode="auto">
          <a:xfrm>
            <a:off x="2133946" y="4504230"/>
            <a:ext cx="159248"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65" name="TextBox 29"/>
          <p:cNvSpPr txBox="1">
            <a:spLocks noChangeArrowheads="1"/>
          </p:cNvSpPr>
          <p:nvPr/>
        </p:nvSpPr>
        <p:spPr bwMode="auto">
          <a:xfrm>
            <a:off x="4915349" y="4756002"/>
            <a:ext cx="1557839"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sp>
        <p:nvSpPr>
          <p:cNvPr id="69" name="Rectangle 68"/>
          <p:cNvSpPr/>
          <p:nvPr/>
        </p:nvSpPr>
        <p:spPr>
          <a:xfrm>
            <a:off x="7111142" y="933590"/>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a:t>
            </a:r>
            <a:endParaRPr kumimoji="0" lang="en-US" sz="1200" b="1" dirty="0" smtClean="0"/>
          </a:p>
          <a:p>
            <a:pPr algn="ctr" fontAlgn="auto">
              <a:spcBef>
                <a:spcPts val="0"/>
              </a:spcBef>
              <a:spcAft>
                <a:spcPts val="0"/>
              </a:spcAft>
              <a:defRPr/>
            </a:pPr>
            <a:r>
              <a:rPr lang="en-US" sz="1200" b="1" dirty="0" smtClean="0"/>
              <a:t>2017</a:t>
            </a:r>
            <a:endParaRPr kumimoji="0" lang="en-US" sz="1200" b="1" dirty="0"/>
          </a:p>
        </p:txBody>
      </p:sp>
      <p:sp>
        <p:nvSpPr>
          <p:cNvPr id="70" name="Rectangle 69"/>
          <p:cNvSpPr/>
          <p:nvPr/>
        </p:nvSpPr>
        <p:spPr>
          <a:xfrm>
            <a:off x="7623834" y="933590"/>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a:t>
            </a:r>
            <a:endParaRPr kumimoji="0" lang="en-US" sz="1200" b="1" dirty="0" smtClean="0"/>
          </a:p>
          <a:p>
            <a:pPr algn="ctr" fontAlgn="auto">
              <a:spcBef>
                <a:spcPts val="0"/>
              </a:spcBef>
              <a:spcAft>
                <a:spcPts val="0"/>
              </a:spcAft>
              <a:defRPr/>
            </a:pPr>
            <a:r>
              <a:rPr lang="en-US" sz="1200" b="1" dirty="0" smtClean="0"/>
              <a:t>2017</a:t>
            </a:r>
            <a:endParaRPr kumimoji="0" lang="en-US" sz="1200" b="1" dirty="0"/>
          </a:p>
        </p:txBody>
      </p:sp>
      <p:cxnSp>
        <p:nvCxnSpPr>
          <p:cNvPr id="91" name="Straight Connector 90"/>
          <p:cNvCxnSpPr/>
          <p:nvPr/>
        </p:nvCxnSpPr>
        <p:spPr>
          <a:xfrm>
            <a:off x="3502588" y="1304429"/>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508679" y="1510106"/>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6" name="Rectangle 95"/>
          <p:cNvSpPr/>
          <p:nvPr/>
        </p:nvSpPr>
        <p:spPr>
          <a:xfrm>
            <a:off x="2080920" y="1347185"/>
            <a:ext cx="95013" cy="162922"/>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1162633" y="3902551"/>
            <a:ext cx="2266358"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Updates for HDR WLAN </a:t>
            </a:r>
            <a:r>
              <a:rPr lang="en-US" altLang="ja-JP" sz="1000" b="1" u="sng" dirty="0" smtClean="0">
                <a:latin typeface="Calibri" pitchFamily="34" charset="0"/>
              </a:rPr>
              <a:t>Submit Date</a:t>
            </a:r>
            <a:r>
              <a:rPr lang="en-US" altLang="ja-JP" sz="1000" b="1" dirty="0" smtClean="0">
                <a:latin typeface="Calibri" pitchFamily="34" charset="0"/>
              </a:rPr>
              <a:t>? </a:t>
            </a:r>
            <a:r>
              <a:rPr lang="en-US" altLang="ja-JP" sz="1000" b="1" dirty="0" smtClean="0">
                <a:solidFill>
                  <a:schemeClr val="hlink"/>
                </a:solidFill>
                <a:latin typeface="Calibri" pitchFamily="34" charset="0"/>
              </a:rPr>
              <a:t>15</a:t>
            </a:r>
            <a:r>
              <a:rPr lang="en-US" altLang="ja-JP" sz="1000" b="1" dirty="0" smtClean="0">
                <a:solidFill>
                  <a:schemeClr val="hlink"/>
                </a:solidFill>
                <a:latin typeface="Calibri" pitchFamily="34" charset="0"/>
              </a:rPr>
              <a:t>-Feb-2016</a:t>
            </a:r>
            <a:endParaRPr lang="en-US" altLang="ja-JP" sz="1000" b="1" dirty="0">
              <a:solidFill>
                <a:schemeClr val="hlink"/>
              </a:solidFill>
              <a:latin typeface="Calibri" pitchFamily="34" charset="0"/>
            </a:endParaRPr>
          </a:p>
        </p:txBody>
      </p:sp>
      <p:sp>
        <p:nvSpPr>
          <p:cNvPr id="101" name="TextBox 29"/>
          <p:cNvSpPr txBox="1">
            <a:spLocks noChangeArrowheads="1"/>
          </p:cNvSpPr>
          <p:nvPr/>
        </p:nvSpPr>
        <p:spPr bwMode="auto">
          <a:xfrm>
            <a:off x="1337526" y="4711174"/>
            <a:ext cx="1819945"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 Blue Book initial </a:t>
            </a:r>
            <a:r>
              <a:rPr lang="en-US" altLang="ja-JP" sz="1000" b="1" u="sng" dirty="0" smtClean="0">
                <a:latin typeface="Calibri" pitchFamily="34" charset="0"/>
              </a:rPr>
              <a:t>outline draft</a:t>
            </a:r>
          </a:p>
          <a:p>
            <a:pPr algn="ctr"/>
            <a:r>
              <a:rPr lang="en-US" altLang="ja-JP" sz="1000" b="1" dirty="0" smtClean="0">
                <a:solidFill>
                  <a:schemeClr val="hlink"/>
                </a:solidFill>
                <a:latin typeface="Calibri" pitchFamily="34" charset="0"/>
              </a:rPr>
              <a:t>15-Apr-2016</a:t>
            </a:r>
            <a:endParaRPr lang="en-US" altLang="ja-JP" sz="1000" b="1" dirty="0">
              <a:solidFill>
                <a:schemeClr val="hlink"/>
              </a:solidFill>
              <a:latin typeface="Calibri" pitchFamily="34" charset="0"/>
            </a:endParaRPr>
          </a:p>
        </p:txBody>
      </p:sp>
      <p:sp>
        <p:nvSpPr>
          <p:cNvPr id="92" name="TextBox 91"/>
          <p:cNvSpPr txBox="1"/>
          <p:nvPr/>
        </p:nvSpPr>
        <p:spPr>
          <a:xfrm>
            <a:off x="409752" y="134467"/>
            <a:ext cx="8336988" cy="461665"/>
          </a:xfrm>
          <a:prstGeom prst="rect">
            <a:avLst/>
          </a:prstGeom>
          <a:noFill/>
          <a:ln>
            <a:noFill/>
          </a:ln>
        </p:spPr>
        <p:txBody>
          <a:bodyPr wrap="none" rtlCol="0">
            <a:spAutoFit/>
          </a:bodyPr>
          <a:lstStyle/>
          <a:p>
            <a:r>
              <a:rPr lang="en-US" sz="2400" b="1" u="sng" dirty="0" smtClean="0">
                <a:solidFill>
                  <a:srgbClr val="FF0000"/>
                </a:solidFill>
              </a:rPr>
              <a:t>Updated</a:t>
            </a:r>
            <a:r>
              <a:rPr lang="en-US" sz="2400" b="1" dirty="0" smtClean="0"/>
              <a:t>: CCSDS </a:t>
            </a:r>
            <a:r>
              <a:rPr lang="en-US" sz="2400" b="1" dirty="0" smtClean="0"/>
              <a:t>SOIS Wireless WG </a:t>
            </a:r>
            <a:r>
              <a:rPr lang="en-US" sz="2400" b="1" dirty="0" smtClean="0">
                <a:solidFill>
                  <a:srgbClr val="FF0000"/>
                </a:solidFill>
              </a:rPr>
              <a:t>Approved Project </a:t>
            </a:r>
            <a:r>
              <a:rPr lang="en-US" sz="2400" b="1" dirty="0" smtClean="0"/>
              <a:t>Milestones</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6577739" y="933590"/>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a:t>
            </a:r>
            <a:endParaRPr kumimoji="0" lang="en-US" sz="1200" b="1" dirty="0" smtClean="0"/>
          </a:p>
          <a:p>
            <a:pPr algn="ctr" fontAlgn="auto">
              <a:spcBef>
                <a:spcPts val="0"/>
              </a:spcBef>
              <a:spcAft>
                <a:spcPts val="0"/>
              </a:spcAft>
              <a:defRPr/>
            </a:pPr>
            <a:r>
              <a:rPr lang="en-US" sz="1200" b="1" dirty="0" smtClean="0"/>
              <a:t>2017</a:t>
            </a:r>
            <a:endParaRPr kumimoji="0" lang="en-US" sz="1200" b="1" dirty="0"/>
          </a:p>
        </p:txBody>
      </p:sp>
      <p:sp>
        <p:nvSpPr>
          <p:cNvPr id="131" name="Rectangle 130"/>
          <p:cNvSpPr/>
          <p:nvPr/>
        </p:nvSpPr>
        <p:spPr>
          <a:xfrm>
            <a:off x="5523750" y="933590"/>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132" name="Rectangle 131"/>
          <p:cNvSpPr/>
          <p:nvPr/>
        </p:nvSpPr>
        <p:spPr>
          <a:xfrm>
            <a:off x="6036442" y="933590"/>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cxnSp>
        <p:nvCxnSpPr>
          <p:cNvPr id="133" name="Straight Connector 132"/>
          <p:cNvCxnSpPr/>
          <p:nvPr/>
        </p:nvCxnSpPr>
        <p:spPr>
          <a:xfrm>
            <a:off x="1476203"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495075"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6582719" y="1157537"/>
            <a:ext cx="4425" cy="4150165"/>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5019525" y="933510"/>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Oct</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963511"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2993179" y="2577446"/>
            <a:ext cx="1011712" cy="34713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Interoperability </a:t>
            </a:r>
            <a:endParaRPr lang="en-US" sz="1000" b="1" dirty="0" smtClean="0">
              <a:solidFill>
                <a:schemeClr val="tx1"/>
              </a:solidFill>
            </a:endParaRPr>
          </a:p>
          <a:p>
            <a:pPr algn="ctr" fontAlgn="auto">
              <a:spcBef>
                <a:spcPts val="0"/>
              </a:spcBef>
              <a:spcAft>
                <a:spcPts val="0"/>
              </a:spcAft>
              <a:defRPr/>
            </a:pPr>
            <a:r>
              <a:rPr lang="en-US" sz="1000" b="1" dirty="0" smtClean="0">
                <a:solidFill>
                  <a:schemeClr val="tx1"/>
                </a:solidFill>
              </a:rPr>
              <a:t>testing</a:t>
            </a:r>
            <a:endParaRPr kumimoji="0" lang="en-US" sz="1000" b="1" dirty="0">
              <a:solidFill>
                <a:schemeClr val="tx1"/>
              </a:solidFill>
            </a:endParaRPr>
          </a:p>
        </p:txBody>
      </p: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sp>
        <p:nvSpPr>
          <p:cNvPr id="104" name="TextBox 29"/>
          <p:cNvSpPr txBox="1">
            <a:spLocks noChangeArrowheads="1"/>
          </p:cNvSpPr>
          <p:nvPr/>
        </p:nvSpPr>
        <p:spPr bwMode="auto">
          <a:xfrm>
            <a:off x="408855" y="1344039"/>
            <a:ext cx="734200"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sym typeface="Wingdings"/>
              </a:rPr>
              <a:t> </a:t>
            </a:r>
            <a:r>
              <a:rPr lang="en-US" altLang="ja-JP" sz="1000" b="1" i="1" dirty="0" smtClean="0">
                <a:latin typeface="Calibri" pitchFamily="34" charset="0"/>
              </a:rPr>
              <a:t>Current </a:t>
            </a:r>
            <a:endParaRPr lang="en-US" altLang="ja-JP" sz="1000" b="1" i="1" dirty="0" smtClean="0">
              <a:latin typeface="Calibri" pitchFamily="34" charset="0"/>
            </a:endParaRPr>
          </a:p>
          <a:p>
            <a:pPr algn="ctr"/>
            <a:r>
              <a:rPr lang="en-US" altLang="ja-JP" sz="1000" b="1" i="1" dirty="0" smtClean="0">
                <a:latin typeface="Calibri" pitchFamily="34" charset="0"/>
              </a:rPr>
              <a:t>Date</a:t>
            </a:r>
            <a:endParaRPr lang="en-US" altLang="ja-JP" sz="1000" b="1" i="1" dirty="0">
              <a:solidFill>
                <a:schemeClr val="hlink"/>
              </a:solidFill>
              <a:latin typeface="Calibri" pitchFamily="34" charset="0"/>
            </a:endParaRPr>
          </a:p>
        </p:txBody>
      </p:sp>
      <p:cxnSp>
        <p:nvCxnSpPr>
          <p:cNvPr id="105" name="Straight Connector 104"/>
          <p:cNvCxnSpPr/>
          <p:nvPr/>
        </p:nvCxnSpPr>
        <p:spPr>
          <a:xfrm>
            <a:off x="445710"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26408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8" name="Diamond 107"/>
          <p:cNvSpPr>
            <a:spLocks noChangeArrowheads="1"/>
          </p:cNvSpPr>
          <p:nvPr/>
        </p:nvSpPr>
        <p:spPr bwMode="auto">
          <a:xfrm>
            <a:off x="5122770" y="2642075"/>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5602932" y="4491409"/>
            <a:ext cx="159248"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0" name="Rectangle 109"/>
          <p:cNvSpPr/>
          <p:nvPr/>
        </p:nvSpPr>
        <p:spPr>
          <a:xfrm>
            <a:off x="1480003" y="3069720"/>
            <a:ext cx="1416822"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RFID Tag Object-ID </a:t>
            </a:r>
          </a:p>
          <a:p>
            <a:pPr algn="ctr" fontAlgn="auto">
              <a:spcBef>
                <a:spcPts val="0"/>
              </a:spcBef>
              <a:spcAft>
                <a:spcPts val="0"/>
              </a:spcAft>
              <a:defRPr/>
            </a:pPr>
            <a:r>
              <a:rPr lang="en-US" sz="1000" b="1" dirty="0" smtClean="0">
                <a:solidFill>
                  <a:schemeClr val="tx1"/>
                </a:solidFill>
              </a:rPr>
              <a:t>space design</a:t>
            </a:r>
            <a:endParaRPr kumimoji="0" lang="en-US" sz="1000" b="1" dirty="0">
              <a:solidFill>
                <a:schemeClr val="tx1"/>
              </a:solidFill>
            </a:endParaRPr>
          </a:p>
        </p:txBody>
      </p:sp>
      <p:sp>
        <p:nvSpPr>
          <p:cNvPr id="111" name="Rectangle 110"/>
          <p:cNvSpPr/>
          <p:nvPr/>
        </p:nvSpPr>
        <p:spPr>
          <a:xfrm>
            <a:off x="2981498" y="3069720"/>
            <a:ext cx="1020664"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SANA Registry </a:t>
            </a:r>
          </a:p>
          <a:p>
            <a:pPr algn="ctr" fontAlgn="auto">
              <a:spcBef>
                <a:spcPts val="0"/>
              </a:spcBef>
              <a:spcAft>
                <a:spcPts val="0"/>
              </a:spcAft>
              <a:defRPr/>
            </a:pPr>
            <a:r>
              <a:rPr lang="en-US" sz="1000" b="1" dirty="0" smtClean="0">
                <a:solidFill>
                  <a:schemeClr val="tx1"/>
                </a:solidFill>
              </a:rPr>
              <a:t>Updates</a:t>
            </a:r>
            <a:endParaRPr kumimoji="0" lang="en-US" sz="1000" b="1" dirty="0">
              <a:solidFill>
                <a:schemeClr val="tx1"/>
              </a:solidFill>
            </a:endParaRPr>
          </a:p>
        </p:txBody>
      </p:sp>
      <p:sp>
        <p:nvSpPr>
          <p:cNvPr id="100" name="Diamond 99"/>
          <p:cNvSpPr>
            <a:spLocks noChangeArrowheads="1"/>
          </p:cNvSpPr>
          <p:nvPr/>
        </p:nvSpPr>
        <p:spPr bwMode="auto">
          <a:xfrm>
            <a:off x="1140658" y="402358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601132" y="4429758"/>
            <a:ext cx="1493645"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Organizational </a:t>
            </a:r>
          </a:p>
          <a:p>
            <a:pPr algn="ctr" fontAlgn="auto">
              <a:spcBef>
                <a:spcPts val="0"/>
              </a:spcBef>
              <a:spcAft>
                <a:spcPts val="0"/>
              </a:spcAft>
              <a:defRPr/>
            </a:pPr>
            <a:r>
              <a:rPr lang="en-US" sz="1000" b="1" dirty="0" smtClean="0">
                <a:solidFill>
                  <a:schemeClr val="tx1"/>
                </a:solidFill>
              </a:rPr>
              <a:t>&amp; Project Activities</a:t>
            </a:r>
            <a:endParaRPr kumimoji="0" lang="en-US" sz="1000" b="1" dirty="0">
              <a:solidFill>
                <a:schemeClr val="tx1"/>
              </a:solidFill>
            </a:endParaRPr>
          </a:p>
        </p:txBody>
      </p:sp>
      <p:sp>
        <p:nvSpPr>
          <p:cNvPr id="83" name="Rectangle 82"/>
          <p:cNvSpPr/>
          <p:nvPr/>
        </p:nvSpPr>
        <p:spPr>
          <a:xfrm>
            <a:off x="1476190" y="2579890"/>
            <a:ext cx="1404317" cy="34713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Prototype development / </a:t>
            </a:r>
            <a:endParaRPr lang="en-US" sz="1000" b="1" dirty="0" smtClean="0">
              <a:solidFill>
                <a:schemeClr val="tx1"/>
              </a:solidFill>
            </a:endParaRPr>
          </a:p>
          <a:p>
            <a:pPr algn="ctr" fontAlgn="auto">
              <a:spcBef>
                <a:spcPts val="0"/>
              </a:spcBef>
              <a:spcAft>
                <a:spcPts val="0"/>
              </a:spcAft>
              <a:defRPr/>
            </a:pPr>
            <a:r>
              <a:rPr lang="en-US" sz="1000" b="1" dirty="0" smtClean="0">
                <a:solidFill>
                  <a:schemeClr val="tx1"/>
                </a:solidFill>
              </a:rPr>
              <a:t>Test Plan</a:t>
            </a:r>
            <a:endParaRPr kumimoji="0" lang="en-US" sz="1000" b="1" dirty="0">
              <a:solidFill>
                <a:schemeClr val="tx1"/>
              </a:solidFill>
            </a:endParaRPr>
          </a:p>
        </p:txBody>
      </p:sp>
      <p:sp>
        <p:nvSpPr>
          <p:cNvPr id="89" name="Rectangle 88"/>
          <p:cNvSpPr/>
          <p:nvPr/>
        </p:nvSpPr>
        <p:spPr>
          <a:xfrm>
            <a:off x="2451790" y="4429758"/>
            <a:ext cx="3071959"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Draft #1 HDR </a:t>
            </a:r>
            <a:r>
              <a:rPr lang="en-US" sz="1000" b="1" dirty="0" smtClean="0">
                <a:solidFill>
                  <a:schemeClr val="tx1"/>
                </a:solidFill>
              </a:rPr>
              <a:t>WLAN</a:t>
            </a:r>
            <a:r>
              <a:rPr lang="en-US" sz="1000" b="1" dirty="0">
                <a:solidFill>
                  <a:schemeClr val="tx1"/>
                </a:solidFill>
              </a:rPr>
              <a:t> </a:t>
            </a:r>
            <a:r>
              <a:rPr lang="en-US" sz="1000" b="1" dirty="0" smtClean="0">
                <a:solidFill>
                  <a:schemeClr val="tx1"/>
                </a:solidFill>
              </a:rPr>
              <a:t>Project </a:t>
            </a:r>
          </a:p>
          <a:p>
            <a:pPr algn="ctr" fontAlgn="auto">
              <a:spcBef>
                <a:spcPts val="0"/>
              </a:spcBef>
              <a:spcAft>
                <a:spcPts val="0"/>
              </a:spcAft>
              <a:defRPr/>
            </a:pPr>
            <a:r>
              <a:rPr lang="en-US" sz="1000" b="1" dirty="0" smtClean="0">
                <a:solidFill>
                  <a:schemeClr val="tx1"/>
                </a:solidFill>
              </a:rPr>
              <a:t>Activities &amp; Composition</a:t>
            </a:r>
            <a:endParaRPr kumimoji="0" lang="en-US" sz="1000" b="1" dirty="0">
              <a:solidFill>
                <a:schemeClr val="tx1"/>
              </a:solidFill>
            </a:endParaRPr>
          </a:p>
        </p:txBody>
      </p:sp>
      <p:cxnSp>
        <p:nvCxnSpPr>
          <p:cNvPr id="93" name="Straight Connector 92"/>
          <p:cNvCxnSpPr/>
          <p:nvPr/>
        </p:nvCxnSpPr>
        <p:spPr>
          <a:xfrm>
            <a:off x="2989466" y="769546"/>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001568" y="1284010"/>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8" name="TextBox 29"/>
          <p:cNvSpPr txBox="1">
            <a:spLocks noChangeArrowheads="1"/>
          </p:cNvSpPr>
          <p:nvPr/>
        </p:nvSpPr>
        <p:spPr bwMode="auto">
          <a:xfrm>
            <a:off x="4750022" y="1499585"/>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a:t>
            </a:r>
            <a:r>
              <a:rPr lang="en-US" altLang="ja-JP" sz="1000" b="1" dirty="0" smtClean="0">
                <a:latin typeface="Calibri" pitchFamily="34" charset="0"/>
              </a:rPr>
              <a:t>Fall Meeting </a:t>
            </a:r>
            <a:endParaRPr lang="en-US" altLang="ja-JP" sz="1000" b="1" dirty="0" smtClean="0">
              <a:latin typeface="Calibri" pitchFamily="34" charset="0"/>
            </a:endParaRPr>
          </a:p>
          <a:p>
            <a:pPr algn="ctr"/>
            <a:r>
              <a:rPr lang="en-US" altLang="ja-JP" sz="1000" b="1" dirty="0" smtClean="0">
                <a:latin typeface="Calibri" pitchFamily="34" charset="0"/>
              </a:rPr>
              <a:t>Rome, Italy</a:t>
            </a:r>
            <a:endParaRPr lang="en-US" altLang="ja-JP" sz="1000" b="1" dirty="0" smtClean="0">
              <a:latin typeface="Calibri" pitchFamily="34" charset="0"/>
            </a:endParaRPr>
          </a:p>
          <a:p>
            <a:pPr algn="ctr"/>
            <a:r>
              <a:rPr lang="en-US" altLang="ja-JP" sz="1000" b="1" dirty="0" smtClean="0">
                <a:solidFill>
                  <a:schemeClr val="hlink"/>
                </a:solidFill>
                <a:latin typeface="Calibri" pitchFamily="34" charset="0"/>
              </a:rPr>
              <a:t>Dates TBD…</a:t>
            </a:r>
            <a:endParaRPr lang="en-US" altLang="ja-JP" sz="1000" b="1" dirty="0">
              <a:solidFill>
                <a:schemeClr val="hlink"/>
              </a:solidFill>
              <a:latin typeface="Calibri" pitchFamily="34" charset="0"/>
            </a:endParaRPr>
          </a:p>
        </p:txBody>
      </p:sp>
      <p:sp>
        <p:nvSpPr>
          <p:cNvPr id="113" name="Rectangle 112"/>
          <p:cNvSpPr/>
          <p:nvPr/>
        </p:nvSpPr>
        <p:spPr>
          <a:xfrm>
            <a:off x="5322263" y="1336664"/>
            <a:ext cx="95013" cy="162922"/>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4" name="Rectangle 113"/>
          <p:cNvSpPr/>
          <p:nvPr/>
        </p:nvSpPr>
        <p:spPr>
          <a:xfrm>
            <a:off x="5902892" y="4429758"/>
            <a:ext cx="2810584"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Draft #2 HDR </a:t>
            </a:r>
            <a:r>
              <a:rPr lang="en-US" sz="1000" b="1" dirty="0" smtClean="0">
                <a:solidFill>
                  <a:schemeClr val="tx1"/>
                </a:solidFill>
              </a:rPr>
              <a:t>WLAN</a:t>
            </a:r>
            <a:r>
              <a:rPr lang="en-US" sz="1000" b="1" dirty="0">
                <a:solidFill>
                  <a:schemeClr val="tx1"/>
                </a:solidFill>
              </a:rPr>
              <a:t> </a:t>
            </a:r>
            <a:r>
              <a:rPr lang="en-US" sz="1000" b="1" dirty="0" smtClean="0">
                <a:solidFill>
                  <a:schemeClr val="tx1"/>
                </a:solidFill>
              </a:rPr>
              <a:t>Project </a:t>
            </a:r>
            <a:r>
              <a:rPr lang="en-US" sz="1000" b="1" dirty="0" smtClean="0">
                <a:solidFill>
                  <a:schemeClr val="tx1"/>
                </a:solidFill>
              </a:rPr>
              <a:t>Activities </a:t>
            </a:r>
            <a:r>
              <a:rPr lang="en-US" sz="1000" b="1" dirty="0" smtClean="0">
                <a:solidFill>
                  <a:schemeClr val="tx1"/>
                </a:solidFill>
              </a:rPr>
              <a:t>&amp; </a:t>
            </a:r>
            <a:r>
              <a:rPr lang="en-US" sz="1000" b="1" dirty="0" smtClean="0">
                <a:solidFill>
                  <a:schemeClr val="tx1"/>
                </a:solidFill>
              </a:rPr>
              <a:t>Composition</a:t>
            </a:r>
          </a:p>
          <a:p>
            <a:pPr algn="ctr" fontAlgn="auto">
              <a:spcBef>
                <a:spcPts val="0"/>
              </a:spcBef>
              <a:spcAft>
                <a:spcPts val="0"/>
              </a:spcAft>
              <a:defRPr/>
            </a:pPr>
            <a:r>
              <a:rPr kumimoji="0" lang="en-US" sz="1000" b="1" dirty="0" smtClean="0">
                <a:solidFill>
                  <a:schemeClr val="tx1"/>
                </a:solidFill>
              </a:rPr>
              <a:t>(to be completed Spring </a:t>
            </a:r>
            <a:r>
              <a:rPr kumimoji="0" lang="en-US" sz="1000" b="1" u="sng" dirty="0" smtClean="0">
                <a:solidFill>
                  <a:schemeClr val="tx1"/>
                </a:solidFill>
              </a:rPr>
              <a:t>2018</a:t>
            </a:r>
            <a:r>
              <a:rPr kumimoji="0" lang="en-US" sz="1000" b="1" dirty="0" smtClean="0">
                <a:solidFill>
                  <a:schemeClr val="tx1"/>
                </a:solidFill>
              </a:rPr>
              <a:t>)</a:t>
            </a:r>
            <a:endParaRPr kumimoji="0" lang="en-US" sz="1000" b="1" dirty="0">
              <a:solidFill>
                <a:schemeClr val="tx1"/>
              </a:solidFill>
            </a:endParaRPr>
          </a:p>
        </p:txBody>
      </p:sp>
      <p:sp>
        <p:nvSpPr>
          <p:cNvPr id="115" name="Rounded Rectangle 114"/>
          <p:cNvSpPr/>
          <p:nvPr/>
        </p:nvSpPr>
        <p:spPr>
          <a:xfrm>
            <a:off x="6344861" y="2642075"/>
            <a:ext cx="2188020" cy="702140"/>
          </a:xfrm>
          <a:prstGeom prst="roundRect">
            <a:avLst/>
          </a:prstGeom>
          <a:solidFill>
            <a:schemeClr val="bg1"/>
          </a:solidFill>
          <a:ln w="19050" cmpd="sng">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Potentially start new project…</a:t>
            </a:r>
            <a:endParaRPr kumimoji="0" lang="en-US" sz="1000" b="1" dirty="0">
              <a:solidFill>
                <a:schemeClr val="tx1"/>
              </a:solidFill>
            </a:endParaRPr>
          </a:p>
        </p:txBody>
      </p:sp>
    </p:spTree>
    <p:extLst>
      <p:ext uri="{BB962C8B-B14F-4D97-AF65-F5344CB8AC3E}">
        <p14:creationId xmlns:p14="http://schemas.microsoft.com/office/powerpoint/2010/main" val="12198558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08847216"/>
              </p:ext>
            </p:extLst>
          </p:nvPr>
        </p:nvGraphicFramePr>
        <p:xfrm>
          <a:off x="457200" y="855134"/>
          <a:ext cx="8229600" cy="4673600"/>
        </p:xfrm>
        <a:graphic>
          <a:graphicData uri="http://schemas.openxmlformats.org/drawingml/2006/table">
            <a:tbl>
              <a:tblPr firstRow="1" bandRow="1">
                <a:tableStyleId>{5C22544A-7EE6-4342-B048-85BDC9FD1C3A}</a:tableStyleId>
              </a:tblPr>
              <a:tblGrid>
                <a:gridCol w="812800"/>
                <a:gridCol w="1371600"/>
                <a:gridCol w="6045200"/>
              </a:tblGrid>
              <a:tr h="370840">
                <a:tc>
                  <a:txBody>
                    <a:bodyPr/>
                    <a:lstStyle/>
                    <a:p>
                      <a:pPr algn="ctr"/>
                      <a:r>
                        <a:rPr lang="en-US" dirty="0" smtClean="0"/>
                        <a:t>#</a:t>
                      </a:r>
                      <a:endParaRPr lang="en-US" dirty="0"/>
                    </a:p>
                  </a:txBody>
                  <a:tcPr/>
                </a:tc>
                <a:tc>
                  <a:txBody>
                    <a:bodyPr/>
                    <a:lstStyle/>
                    <a:p>
                      <a:pPr algn="ctr"/>
                      <a:r>
                        <a:rPr lang="en-US" dirty="0" smtClean="0"/>
                        <a:t>Section</a:t>
                      </a:r>
                      <a:endParaRPr lang="en-US" dirty="0"/>
                    </a:p>
                  </a:txBody>
                  <a:tcPr/>
                </a:tc>
                <a:tc>
                  <a:txBody>
                    <a:bodyPr/>
                    <a:lstStyle/>
                    <a:p>
                      <a:r>
                        <a:rPr lang="en-US" dirty="0" smtClean="0"/>
                        <a:t>Comment for discussion</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2.2</a:t>
                      </a:r>
                      <a:endParaRPr lang="en-US" dirty="0"/>
                    </a:p>
                  </a:txBody>
                  <a:tcPr/>
                </a:tc>
                <a:tc>
                  <a:txBody>
                    <a:bodyPr/>
                    <a:lstStyle/>
                    <a:p>
                      <a:r>
                        <a:rPr lang="en-US" dirty="0" smtClean="0"/>
                        <a:t>Wrong Table #: </a:t>
                      </a:r>
                      <a:r>
                        <a:rPr lang="en-US" dirty="0" smtClean="0">
                          <a:solidFill>
                            <a:srgbClr val="FF0000"/>
                          </a:solidFill>
                        </a:rPr>
                        <a:t>see [1]</a:t>
                      </a:r>
                      <a:endParaRPr lang="en-US" dirty="0">
                        <a:solidFill>
                          <a:srgbClr val="FF0000"/>
                        </a:solidFill>
                      </a:endParaRPr>
                    </a:p>
                  </a:txBody>
                  <a:tcPr/>
                </a:tc>
              </a:tr>
              <a:tr h="370840">
                <a:tc>
                  <a:txBody>
                    <a:bodyPr/>
                    <a:lstStyle/>
                    <a:p>
                      <a:pPr algn="ctr"/>
                      <a:r>
                        <a:rPr lang="en-US" dirty="0" smtClean="0"/>
                        <a:t>3</a:t>
                      </a:r>
                      <a:endParaRPr lang="en-US" dirty="0"/>
                    </a:p>
                  </a:txBody>
                  <a:tcPr/>
                </a:tc>
                <a:tc>
                  <a:txBody>
                    <a:bodyPr/>
                    <a:lstStyle/>
                    <a:p>
                      <a:pPr algn="ctr"/>
                      <a:r>
                        <a:rPr lang="en-US" dirty="0" smtClean="0"/>
                        <a:t>3.3.5</a:t>
                      </a:r>
                      <a:endParaRPr lang="en-US" dirty="0"/>
                    </a:p>
                  </a:txBody>
                  <a:tcPr/>
                </a:tc>
                <a:tc>
                  <a:txBody>
                    <a:bodyPr/>
                    <a:lstStyle/>
                    <a:p>
                      <a:r>
                        <a:rPr lang="x-none" sz="1800" kern="1200" dirty="0" smtClean="0">
                          <a:solidFill>
                            <a:schemeClr val="dk1"/>
                          </a:solidFill>
                          <a:effectLst/>
                          <a:latin typeface="+mn-lt"/>
                          <a:ea typeface="+mn-ea"/>
                          <a:cs typeface="+mn-cs"/>
                        </a:rPr>
                        <a:t>Isn’t this use case sort of redundant given the new use cases we developed to justify the development of the new blue book on WLANs.</a:t>
                      </a:r>
                      <a:endParaRPr lang="en-US" sz="1800" kern="1200" dirty="0" smtClean="0">
                        <a:solidFill>
                          <a:schemeClr val="dk1"/>
                        </a:solidFill>
                        <a:effectLst/>
                        <a:latin typeface="+mn-lt"/>
                        <a:ea typeface="+mn-ea"/>
                        <a:cs typeface="+mn-cs"/>
                      </a:endParaRPr>
                    </a:p>
                    <a:p>
                      <a:r>
                        <a:rPr lang="x-none" sz="1800" kern="1200" dirty="0" smtClean="0">
                          <a:solidFill>
                            <a:schemeClr val="dk1"/>
                          </a:solidFill>
                          <a:effectLst/>
                          <a:latin typeface="+mn-lt"/>
                          <a:ea typeface="+mn-ea"/>
                          <a:cs typeface="+mn-cs"/>
                        </a:rPr>
                        <a:t> </a:t>
                      </a:r>
                      <a:endParaRPr lang="en-US"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sz="1800" kern="1200" dirty="0" smtClean="0">
                          <a:solidFill>
                            <a:schemeClr val="dk1"/>
                          </a:solidFill>
                          <a:effectLst/>
                          <a:latin typeface="+mn-lt"/>
                          <a:ea typeface="+mn-ea"/>
                          <a:cs typeface="+mn-cs"/>
                        </a:rPr>
                        <a:t>Also, I don’t see any of those new use case write-ups anywhere in the document at this point. I was expectiong to see the one from Pat, the one from Stephen, and the one from me. Maybe they should all just go in this section as particular use cases associated with a spacecraft WLAN. Section title could then be “Intra-spacecraft WLAN Use Cases.” Then we could just eliminate the HDR use case annex and make it part of this section instead. The would leave the use case annexes D and G for things that we don’t see as huge drivers and more appropriate as annexes</a:t>
                      </a:r>
                      <a:r>
                        <a:rPr lang="en-US" sz="1800" kern="1200" dirty="0" smtClean="0">
                          <a:solidFill>
                            <a:schemeClr val="dk1"/>
                          </a:solidFill>
                          <a:effectLst/>
                          <a:latin typeface="+mn-lt"/>
                          <a:ea typeface="+mn-ea"/>
                          <a:cs typeface="+mn-cs"/>
                        </a:rPr>
                        <a:t>.</a:t>
                      </a:r>
                      <a:r>
                        <a:rPr lang="en-US" sz="1800" kern="1200" baseline="0" dirty="0" smtClean="0">
                          <a:solidFill>
                            <a:schemeClr val="dk1"/>
                          </a:solidFill>
                          <a:effectLst/>
                          <a:latin typeface="+mn-lt"/>
                          <a:ea typeface="+mn-ea"/>
                          <a:cs typeface="+mn-cs"/>
                        </a:rPr>
                        <a:t> </a:t>
                      </a:r>
                      <a:r>
                        <a:rPr lang="en-US" dirty="0" smtClean="0">
                          <a:solidFill>
                            <a:srgbClr val="FF0000"/>
                          </a:solidFill>
                        </a:rPr>
                        <a:t>see [1]</a:t>
                      </a:r>
                    </a:p>
                  </a:txBody>
                  <a:tcPr/>
                </a:tc>
              </a:tr>
            </a:tbl>
          </a:graphicData>
        </a:graphic>
      </p:graphicFrame>
      <p:sp>
        <p:nvSpPr>
          <p:cNvPr id="4" name="TextBox 3"/>
          <p:cNvSpPr txBox="1"/>
          <p:nvPr/>
        </p:nvSpPr>
        <p:spPr>
          <a:xfrm>
            <a:off x="2558596" y="92132"/>
            <a:ext cx="4040739" cy="461665"/>
          </a:xfrm>
          <a:prstGeom prst="rect">
            <a:avLst/>
          </a:prstGeom>
          <a:noFill/>
          <a:ln>
            <a:noFill/>
          </a:ln>
        </p:spPr>
        <p:txBody>
          <a:bodyPr wrap="none" rtlCol="0">
            <a:spAutoFit/>
          </a:bodyPr>
          <a:lstStyle/>
          <a:p>
            <a:r>
              <a:rPr lang="en-US" sz="2400" b="1" dirty="0" smtClean="0"/>
              <a:t>GBv3 updates discussion (1/5)</a:t>
            </a:r>
            <a:endParaRPr lang="en-US" sz="2400" b="1" dirty="0"/>
          </a:p>
        </p:txBody>
      </p:sp>
      <p:cxnSp>
        <p:nvCxnSpPr>
          <p:cNvPr id="5" name="Straight Connector 4"/>
          <p:cNvCxnSpPr/>
          <p:nvPr/>
        </p:nvCxnSpPr>
        <p:spPr>
          <a:xfrm flipV="1">
            <a:off x="601133" y="626531"/>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96408" y="6002774"/>
            <a:ext cx="5763116" cy="369332"/>
          </a:xfrm>
          <a:prstGeom prst="rect">
            <a:avLst/>
          </a:prstGeom>
          <a:noFill/>
        </p:spPr>
        <p:txBody>
          <a:bodyPr wrap="none" rtlCol="0">
            <a:spAutoFit/>
          </a:bodyPr>
          <a:lstStyle/>
          <a:p>
            <a:r>
              <a:rPr lang="en-US" dirty="0" smtClean="0"/>
              <a:t>[1] Reviewed old document; issue previously dispositioned</a:t>
            </a:r>
            <a:endParaRPr lang="en-US" dirty="0"/>
          </a:p>
        </p:txBody>
      </p:sp>
    </p:spTree>
    <p:extLst>
      <p:ext uri="{BB962C8B-B14F-4D97-AF65-F5344CB8AC3E}">
        <p14:creationId xmlns:p14="http://schemas.microsoft.com/office/powerpoint/2010/main" val="98054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57321343"/>
              </p:ext>
            </p:extLst>
          </p:nvPr>
        </p:nvGraphicFramePr>
        <p:xfrm>
          <a:off x="457200" y="855134"/>
          <a:ext cx="8229600" cy="5308599"/>
        </p:xfrm>
        <a:graphic>
          <a:graphicData uri="http://schemas.openxmlformats.org/drawingml/2006/table">
            <a:tbl>
              <a:tblPr firstRow="1" bandRow="1">
                <a:tableStyleId>{5C22544A-7EE6-4342-B048-85BDC9FD1C3A}</a:tableStyleId>
              </a:tblPr>
              <a:tblGrid>
                <a:gridCol w="812800"/>
                <a:gridCol w="1371600"/>
                <a:gridCol w="6045200"/>
              </a:tblGrid>
              <a:tr h="370840">
                <a:tc>
                  <a:txBody>
                    <a:bodyPr/>
                    <a:lstStyle/>
                    <a:p>
                      <a:pPr algn="ctr"/>
                      <a:r>
                        <a:rPr lang="en-US" dirty="0" smtClean="0"/>
                        <a:t>#</a:t>
                      </a:r>
                      <a:endParaRPr lang="en-US" dirty="0"/>
                    </a:p>
                  </a:txBody>
                  <a:tcPr/>
                </a:tc>
                <a:tc>
                  <a:txBody>
                    <a:bodyPr/>
                    <a:lstStyle/>
                    <a:p>
                      <a:pPr algn="ctr"/>
                      <a:r>
                        <a:rPr lang="en-US" dirty="0" smtClean="0"/>
                        <a:t>Section</a:t>
                      </a:r>
                      <a:endParaRPr lang="en-US" dirty="0"/>
                    </a:p>
                  </a:txBody>
                  <a:tcPr/>
                </a:tc>
                <a:tc>
                  <a:txBody>
                    <a:bodyPr/>
                    <a:lstStyle/>
                    <a:p>
                      <a:r>
                        <a:rPr lang="en-US" dirty="0" smtClean="0"/>
                        <a:t>Comment for discussion</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5.1.4.4</a:t>
                      </a:r>
                      <a:endParaRPr lang="en-US" dirty="0"/>
                    </a:p>
                  </a:txBody>
                  <a:tcPr/>
                </a:tc>
                <a:tc>
                  <a:txBody>
                    <a:bodyPr/>
                    <a:lstStyle/>
                    <a:p>
                      <a:r>
                        <a:rPr lang="x-none" sz="1800" kern="1200" dirty="0" smtClean="0">
                          <a:solidFill>
                            <a:schemeClr val="dk1"/>
                          </a:solidFill>
                          <a:effectLst/>
                          <a:latin typeface="+mn-lt"/>
                          <a:ea typeface="+mn-ea"/>
                          <a:cs typeface="+mn-cs"/>
                        </a:rPr>
                        <a:t>I really think we should just eliminate this section. No longer relevant to much of anything. I think the only real advocate for this staying was J-F, and he’s gone now. I really hate this section.</a:t>
                      </a:r>
                      <a:r>
                        <a:rPr lang="en-US" sz="1800" kern="1200" dirty="0" smtClean="0">
                          <a:solidFill>
                            <a:schemeClr val="dk1"/>
                          </a:solidFill>
                          <a:effectLst/>
                          <a:latin typeface="+mn-lt"/>
                          <a:ea typeface="+mn-ea"/>
                          <a:cs typeface="+mn-cs"/>
                        </a:rPr>
                        <a:t> </a:t>
                      </a:r>
                    </a:p>
                    <a:p>
                      <a:r>
                        <a:rPr lang="en-US" sz="1800" kern="1200" dirty="0" smtClean="0">
                          <a:solidFill>
                            <a:srgbClr val="FF0000"/>
                          </a:solidFill>
                          <a:effectLst/>
                          <a:latin typeface="+mn-lt"/>
                          <a:ea typeface="+mn-ea"/>
                          <a:cs typeface="+mn-cs"/>
                        </a:rPr>
                        <a:t>[Delete?  Include</a:t>
                      </a:r>
                      <a:r>
                        <a:rPr lang="en-US" sz="1800" kern="1200" baseline="0" dirty="0" smtClean="0">
                          <a:solidFill>
                            <a:srgbClr val="FF0000"/>
                          </a:solidFill>
                          <a:effectLst/>
                          <a:latin typeface="+mn-lt"/>
                          <a:ea typeface="+mn-ea"/>
                          <a:cs typeface="+mn-cs"/>
                        </a:rPr>
                        <a:t> as is?  Update?]</a:t>
                      </a:r>
                      <a:endParaRPr lang="en-US" sz="1800" kern="1200" dirty="0">
                        <a:solidFill>
                          <a:srgbClr val="FF0000"/>
                        </a:solidFill>
                        <a:effectLst/>
                        <a:latin typeface="+mn-lt"/>
                        <a:ea typeface="+mn-ea"/>
                        <a:cs typeface="+mn-cs"/>
                      </a:endParaRPr>
                    </a:p>
                  </a:txBody>
                  <a:tcPr/>
                </a:tc>
              </a:tr>
              <a:tr h="370840">
                <a:tc>
                  <a:txBody>
                    <a:bodyPr/>
                    <a:lstStyle/>
                    <a:p>
                      <a:pPr algn="ctr"/>
                      <a:r>
                        <a:rPr lang="en-US" dirty="0" smtClean="0"/>
                        <a:t>5, 6, 7</a:t>
                      </a:r>
                      <a:endParaRPr lang="en-US" dirty="0"/>
                    </a:p>
                  </a:txBody>
                  <a:tcPr/>
                </a:tc>
                <a:tc>
                  <a:txBody>
                    <a:bodyPr/>
                    <a:lstStyle/>
                    <a:p>
                      <a:pPr algn="ctr"/>
                      <a:r>
                        <a:rPr lang="en-US" dirty="0" smtClean="0"/>
                        <a:t>5.1.6.5</a:t>
                      </a:r>
                      <a:endParaRPr lang="en-US" dirty="0"/>
                    </a:p>
                  </a:txBody>
                  <a:tcPr/>
                </a:tc>
                <a:tc>
                  <a:txBody>
                    <a:bodyPr/>
                    <a:lstStyle/>
                    <a:p>
                      <a:r>
                        <a:rPr lang="en-US" sz="1800" kern="1200" dirty="0" smtClean="0">
                          <a:solidFill>
                            <a:schemeClr val="dk1"/>
                          </a:solidFill>
                          <a:effectLst/>
                          <a:latin typeface="+mn-lt"/>
                          <a:ea typeface="+mn-ea"/>
                          <a:cs typeface="+mn-cs"/>
                        </a:rPr>
                        <a:t>[5]: Are these the main components of the WiMAX architecture or the WMAN architecture. They almost seem to be used interchangeably throughout this section.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[Delete?  Include</a:t>
                      </a:r>
                      <a:r>
                        <a:rPr lang="en-US" sz="1800" kern="1200" baseline="0" dirty="0" smtClean="0">
                          <a:solidFill>
                            <a:srgbClr val="FF0000"/>
                          </a:solidFill>
                          <a:effectLst/>
                          <a:latin typeface="+mn-lt"/>
                          <a:ea typeface="+mn-ea"/>
                          <a:cs typeface="+mn-cs"/>
                        </a:rPr>
                        <a:t> as is?  Update?]</a:t>
                      </a:r>
                      <a:endParaRPr lang="en-US" sz="1800" kern="1200" dirty="0" smtClean="0">
                        <a:solidFill>
                          <a:srgbClr val="FF0000"/>
                        </a:solidFill>
                        <a:effectLst/>
                        <a:latin typeface="+mn-lt"/>
                        <a:ea typeface="+mn-ea"/>
                        <a:cs typeface="+mn-cs"/>
                      </a:endParaRPr>
                    </a:p>
                    <a:p>
                      <a:endParaRPr lang="en-US"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[6]:</a:t>
                      </a:r>
                      <a:r>
                        <a:rPr lang="en-US" sz="1800" kern="1200" baseline="0" dirty="0" smtClean="0">
                          <a:solidFill>
                            <a:schemeClr val="dk1"/>
                          </a:solidFill>
                          <a:effectLst/>
                          <a:latin typeface="+mn-lt"/>
                          <a:ea typeface="+mn-ea"/>
                          <a:cs typeface="+mn-cs"/>
                        </a:rPr>
                        <a:t> </a:t>
                      </a:r>
                      <a:r>
                        <a:rPr lang="x-none" sz="1800" kern="1200" dirty="0" smtClean="0">
                          <a:solidFill>
                            <a:schemeClr val="dk1"/>
                          </a:solidFill>
                          <a:effectLst/>
                          <a:latin typeface="+mn-lt"/>
                          <a:ea typeface="+mn-ea"/>
                          <a:cs typeface="+mn-cs"/>
                        </a:rPr>
                        <a:t>ABS not defined anywhere that I can find.</a:t>
                      </a:r>
                      <a:endParaRPr lang="en-US"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[7]: </a:t>
                      </a:r>
                      <a:r>
                        <a:rPr lang="x-none" sz="1800" kern="1200" dirty="0" smtClean="0">
                          <a:solidFill>
                            <a:schemeClr val="dk1"/>
                          </a:solidFill>
                          <a:effectLst/>
                          <a:latin typeface="+mn-lt"/>
                          <a:ea typeface="+mn-ea"/>
                          <a:cs typeface="+mn-cs"/>
                        </a:rPr>
                        <a:t>AMS not defined anywhere that I can find.</a:t>
                      </a:r>
                      <a:endParaRPr lang="en-US" sz="1800" kern="1200" dirty="0" smtClean="0">
                        <a:solidFill>
                          <a:schemeClr val="dk1"/>
                        </a:solidFill>
                        <a:effectLst/>
                        <a:latin typeface="+mn-lt"/>
                        <a:ea typeface="+mn-ea"/>
                        <a:cs typeface="+mn-cs"/>
                      </a:endParaRPr>
                    </a:p>
                  </a:txBody>
                  <a:tcPr/>
                </a:tc>
              </a:tr>
              <a:tr h="370840">
                <a:tc>
                  <a:txBody>
                    <a:bodyPr/>
                    <a:lstStyle/>
                    <a:p>
                      <a:pPr algn="ctr"/>
                      <a:r>
                        <a:rPr lang="en-US" dirty="0" smtClean="0"/>
                        <a:t>8</a:t>
                      </a:r>
                      <a:endParaRPr lang="en-US" dirty="0"/>
                    </a:p>
                  </a:txBody>
                  <a:tcPr/>
                </a:tc>
                <a:tc>
                  <a:txBody>
                    <a:bodyPr/>
                    <a:lstStyle/>
                    <a:p>
                      <a:pPr algn="ctr"/>
                      <a:r>
                        <a:rPr lang="en-US" dirty="0" smtClean="0"/>
                        <a:t>5.1.6.7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What about in the FDD OFDM scheme? Is there one? Why the distinctions here and not in the next sentence for the OFDMA and sOFDMA schemes.?</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rgbClr val="FF0000"/>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[Delete?  Include</a:t>
                      </a:r>
                      <a:r>
                        <a:rPr lang="en-US" sz="1800" kern="1200" baseline="0" dirty="0" smtClean="0">
                          <a:solidFill>
                            <a:srgbClr val="FF0000"/>
                          </a:solidFill>
                          <a:effectLst/>
                          <a:latin typeface="+mn-lt"/>
                          <a:ea typeface="+mn-ea"/>
                          <a:cs typeface="+mn-cs"/>
                        </a:rPr>
                        <a:t> as is?  Update?]</a:t>
                      </a:r>
                      <a:endParaRPr lang="en-US" sz="1800" kern="1200" dirty="0" smtClean="0">
                        <a:solidFill>
                          <a:srgbClr val="FF0000"/>
                        </a:solidFill>
                        <a:effectLst/>
                        <a:latin typeface="+mn-lt"/>
                        <a:ea typeface="+mn-ea"/>
                        <a:cs typeface="+mn-cs"/>
                      </a:endParaRPr>
                    </a:p>
                  </a:txBody>
                  <a:tcPr/>
                </a:tc>
              </a:tr>
            </a:tbl>
          </a:graphicData>
        </a:graphic>
      </p:graphicFrame>
      <p:sp>
        <p:nvSpPr>
          <p:cNvPr id="4" name="TextBox 3"/>
          <p:cNvSpPr txBox="1"/>
          <p:nvPr/>
        </p:nvSpPr>
        <p:spPr>
          <a:xfrm>
            <a:off x="2558596" y="92132"/>
            <a:ext cx="4040739" cy="461665"/>
          </a:xfrm>
          <a:prstGeom prst="rect">
            <a:avLst/>
          </a:prstGeom>
          <a:noFill/>
          <a:ln>
            <a:noFill/>
          </a:ln>
        </p:spPr>
        <p:txBody>
          <a:bodyPr wrap="none" rtlCol="0">
            <a:spAutoFit/>
          </a:bodyPr>
          <a:lstStyle/>
          <a:p>
            <a:r>
              <a:rPr lang="en-US" sz="2400" b="1" dirty="0" smtClean="0"/>
              <a:t>GBv3 updates discussion (2/5)</a:t>
            </a:r>
            <a:endParaRPr lang="en-US" sz="2400" b="1" dirty="0"/>
          </a:p>
        </p:txBody>
      </p:sp>
      <p:cxnSp>
        <p:nvCxnSpPr>
          <p:cNvPr id="5" name="Straight Connector 4"/>
          <p:cNvCxnSpPr/>
          <p:nvPr/>
        </p:nvCxnSpPr>
        <p:spPr>
          <a:xfrm flipV="1">
            <a:off x="601133" y="626531"/>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56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0478662"/>
              </p:ext>
            </p:extLst>
          </p:nvPr>
        </p:nvGraphicFramePr>
        <p:xfrm>
          <a:off x="457200" y="855134"/>
          <a:ext cx="8229600" cy="5496559"/>
        </p:xfrm>
        <a:graphic>
          <a:graphicData uri="http://schemas.openxmlformats.org/drawingml/2006/table">
            <a:tbl>
              <a:tblPr firstRow="1" bandRow="1">
                <a:tableStyleId>{5C22544A-7EE6-4342-B048-85BDC9FD1C3A}</a:tableStyleId>
              </a:tblPr>
              <a:tblGrid>
                <a:gridCol w="812800"/>
                <a:gridCol w="1371600"/>
                <a:gridCol w="6045200"/>
              </a:tblGrid>
              <a:tr h="370840">
                <a:tc>
                  <a:txBody>
                    <a:bodyPr/>
                    <a:lstStyle/>
                    <a:p>
                      <a:pPr algn="ctr"/>
                      <a:r>
                        <a:rPr lang="en-US" dirty="0" smtClean="0"/>
                        <a:t>#</a:t>
                      </a:r>
                      <a:endParaRPr lang="en-US" dirty="0"/>
                    </a:p>
                  </a:txBody>
                  <a:tcPr/>
                </a:tc>
                <a:tc>
                  <a:txBody>
                    <a:bodyPr/>
                    <a:lstStyle/>
                    <a:p>
                      <a:pPr algn="ctr"/>
                      <a:r>
                        <a:rPr lang="en-US" dirty="0" smtClean="0"/>
                        <a:t>Section</a:t>
                      </a:r>
                      <a:endParaRPr lang="en-US" dirty="0"/>
                    </a:p>
                  </a:txBody>
                  <a:tcPr/>
                </a:tc>
                <a:tc>
                  <a:txBody>
                    <a:bodyPr/>
                    <a:lstStyle/>
                    <a:p>
                      <a:r>
                        <a:rPr lang="en-US" dirty="0" smtClean="0"/>
                        <a:t>Comment for discussion</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5.1.6.13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sz="1800" kern="1200" dirty="0" smtClean="0">
                          <a:solidFill>
                            <a:schemeClr val="dk1"/>
                          </a:solidFill>
                          <a:effectLst/>
                          <a:latin typeface="+mn-lt"/>
                          <a:ea typeface="+mn-ea"/>
                          <a:cs typeface="+mn-cs"/>
                        </a:rPr>
                        <a:t>Don’t you mean M&lt;N?</a:t>
                      </a:r>
                      <a:r>
                        <a:rPr lang="en-US" sz="1800" kern="1200" dirty="0" smtClean="0">
                          <a:solidFill>
                            <a:schemeClr val="dk1"/>
                          </a:solidFill>
                          <a:effectLst/>
                          <a:latin typeface="+mn-lt"/>
                          <a:ea typeface="+mn-ea"/>
                          <a:cs typeface="+mn-cs"/>
                        </a:rPr>
                        <a:t> </a:t>
                      </a:r>
                      <a:r>
                        <a:rPr lang="en-US" sz="1800" kern="1200" dirty="0" smtClean="0">
                          <a:solidFill>
                            <a:srgbClr val="FF0000"/>
                          </a:solidFill>
                          <a:effectLst/>
                          <a:latin typeface="+mn-lt"/>
                          <a:ea typeface="+mn-ea"/>
                          <a:cs typeface="+mn-cs"/>
                        </a:rPr>
                        <a:t>[Stephen to verify…</a:t>
                      </a:r>
                      <a:r>
                        <a:rPr lang="en-US" sz="1800" kern="1200" baseline="0" dirty="0" smtClean="0">
                          <a:solidFill>
                            <a:srgbClr val="FF0000"/>
                          </a:solidFill>
                          <a:effectLst/>
                          <a:latin typeface="+mn-lt"/>
                          <a:ea typeface="+mn-ea"/>
                          <a:cs typeface="+mn-cs"/>
                        </a:rPr>
                        <a:t>]</a:t>
                      </a:r>
                      <a:endParaRPr lang="en-US" sz="1800" kern="1200" dirty="0" smtClean="0">
                        <a:solidFill>
                          <a:srgbClr val="FF0000"/>
                        </a:solidFill>
                        <a:effectLst/>
                        <a:latin typeface="+mn-lt"/>
                        <a:ea typeface="+mn-ea"/>
                        <a:cs typeface="+mn-cs"/>
                      </a:endParaRPr>
                    </a:p>
                  </a:txBody>
                  <a:tcPr/>
                </a:tc>
              </a:tr>
              <a:tr h="370840">
                <a:tc>
                  <a:txBody>
                    <a:bodyPr/>
                    <a:lstStyle/>
                    <a:p>
                      <a:pPr algn="ctr"/>
                      <a:r>
                        <a:rPr lang="en-US" dirty="0" smtClean="0"/>
                        <a:t>10</a:t>
                      </a:r>
                      <a:endParaRPr lang="en-US" dirty="0"/>
                    </a:p>
                  </a:txBody>
                  <a:tcPr/>
                </a:tc>
                <a:tc>
                  <a:txBody>
                    <a:bodyPr/>
                    <a:lstStyle/>
                    <a:p>
                      <a:pPr algn="ctr"/>
                      <a:r>
                        <a:rPr lang="en-US" dirty="0" smtClean="0"/>
                        <a:t>5.1.7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sz="1800" kern="1200" dirty="0" smtClean="0">
                          <a:solidFill>
                            <a:schemeClr val="dk1"/>
                          </a:solidFill>
                          <a:effectLst/>
                          <a:latin typeface="+mn-lt"/>
                          <a:ea typeface="+mn-ea"/>
                          <a:cs typeface="+mn-cs"/>
                        </a:rPr>
                        <a:t>Probably should start the section with the text and put the table after the introductory text. Also, I can’t find this table referenced anywhere in the section text.</a:t>
                      </a:r>
                      <a:endParaRPr lang="en-US"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[KKG Updated]</a:t>
                      </a:r>
                    </a:p>
                  </a:txBody>
                  <a:tcPr/>
                </a:tc>
              </a:tr>
              <a:tr h="370840">
                <a:tc>
                  <a:txBody>
                    <a:bodyPr/>
                    <a:lstStyle/>
                    <a:p>
                      <a:pPr algn="ctr"/>
                      <a:r>
                        <a:rPr lang="en-US" dirty="0" smtClean="0"/>
                        <a:t>11</a:t>
                      </a:r>
                      <a:endParaRPr lang="en-US" dirty="0"/>
                    </a:p>
                  </a:txBody>
                  <a:tcPr/>
                </a:tc>
                <a:tc>
                  <a:txBody>
                    <a:bodyPr/>
                    <a:lstStyle/>
                    <a:p>
                      <a:pPr algn="ctr"/>
                      <a:r>
                        <a:rPr lang="en-US" dirty="0" smtClean="0"/>
                        <a:t>5.1.7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It seems like these should be notes that are referenced in the table or text somewhere, but they are not as far as I can tell.</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[KKG Updated]</a:t>
                      </a:r>
                    </a:p>
                  </a:txBody>
                  <a:tcPr/>
                </a:tc>
              </a:tr>
              <a:tr h="370840">
                <a:tc>
                  <a:txBody>
                    <a:bodyPr/>
                    <a:lstStyle/>
                    <a:p>
                      <a:pPr algn="ctr"/>
                      <a:r>
                        <a:rPr lang="en-US" dirty="0" smtClean="0"/>
                        <a:t>12</a:t>
                      </a:r>
                      <a:endParaRPr lang="en-US" dirty="0"/>
                    </a:p>
                  </a:txBody>
                  <a:tcPr/>
                </a:tc>
                <a:tc>
                  <a:txBody>
                    <a:bodyPr/>
                    <a:lstStyle/>
                    <a:p>
                      <a:pPr algn="ctr"/>
                      <a:r>
                        <a:rPr lang="en-US" dirty="0" smtClean="0"/>
                        <a:t>Table 7-1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Probably should start the section with the text and put the table on the second page. I know it is probably set up to float, but the paragraph refers to Table 7-1 being below the text, which is confusing, and it also seems awkward to have the table before any text at the beginning of the section.</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[KKG Updated]</a:t>
                      </a:r>
                    </a:p>
                  </a:txBody>
                  <a:tcPr/>
                </a:tc>
              </a:tr>
              <a:tr h="370840">
                <a:tc>
                  <a:txBody>
                    <a:bodyPr/>
                    <a:lstStyle/>
                    <a:p>
                      <a:pPr algn="ctr"/>
                      <a:r>
                        <a:rPr lang="en-US" dirty="0" smtClean="0"/>
                        <a:t>13</a:t>
                      </a:r>
                      <a:endParaRPr lang="en-US" dirty="0"/>
                    </a:p>
                  </a:txBody>
                  <a:tcPr/>
                </a:tc>
                <a:tc>
                  <a:txBody>
                    <a:bodyPr/>
                    <a:lstStyle/>
                    <a:p>
                      <a:pPr algn="ctr"/>
                      <a:r>
                        <a:rPr lang="en-US" dirty="0" smtClean="0"/>
                        <a:t>Annex 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sz="1800" kern="1200" dirty="0" smtClean="0">
                          <a:solidFill>
                            <a:schemeClr val="dk1"/>
                          </a:solidFill>
                          <a:effectLst/>
                          <a:latin typeface="+mn-lt"/>
                          <a:ea typeface="+mn-ea"/>
                          <a:cs typeface="+mn-cs"/>
                        </a:rPr>
                        <a:t>Title could be better. D10, D18, and D19 don’t seem to fit within the ALM category all that well.</a:t>
                      </a:r>
                      <a:r>
                        <a:rPr lang="en-US" sz="1800" kern="1200" dirty="0" smtClean="0">
                          <a:solidFill>
                            <a:schemeClr val="dk1"/>
                          </a:solidFill>
                          <a:effectLst/>
                          <a:latin typeface="+mn-lt"/>
                          <a:ea typeface="+mn-ea"/>
                          <a:cs typeface="+mn-cs"/>
                        </a:rPr>
                        <a:t> </a:t>
                      </a:r>
                      <a:r>
                        <a:rPr lang="en-US" sz="1800" kern="1200" dirty="0" smtClean="0">
                          <a:solidFill>
                            <a:srgbClr val="FF0000"/>
                          </a:solidFill>
                          <a:effectLst/>
                          <a:latin typeface="+mn-lt"/>
                          <a:ea typeface="+mn-ea"/>
                          <a:cs typeface="+mn-cs"/>
                        </a:rPr>
                        <a:t>[Update</a:t>
                      </a:r>
                      <a:r>
                        <a:rPr lang="en-US" sz="1800" kern="1200" baseline="0" dirty="0" smtClean="0">
                          <a:solidFill>
                            <a:srgbClr val="FF0000"/>
                          </a:solidFill>
                          <a:effectLst/>
                          <a:latin typeface="+mn-lt"/>
                          <a:ea typeface="+mn-ea"/>
                          <a:cs typeface="+mn-cs"/>
                        </a:rPr>
                        <a:t> title? Suggestions?</a:t>
                      </a:r>
                      <a:r>
                        <a:rPr lang="en-US" sz="1800" kern="1200" dirty="0" smtClean="0">
                          <a:solidFill>
                            <a:srgbClr val="FF0000"/>
                          </a:solidFill>
                          <a:effectLst/>
                          <a:latin typeface="+mn-lt"/>
                          <a:ea typeface="+mn-ea"/>
                          <a:cs typeface="+mn-cs"/>
                        </a:rPr>
                        <a:t>]</a:t>
                      </a:r>
                    </a:p>
                  </a:txBody>
                  <a:tcPr/>
                </a:tc>
              </a:tr>
            </a:tbl>
          </a:graphicData>
        </a:graphic>
      </p:graphicFrame>
      <p:sp>
        <p:nvSpPr>
          <p:cNvPr id="4" name="TextBox 3"/>
          <p:cNvSpPr txBox="1"/>
          <p:nvPr/>
        </p:nvSpPr>
        <p:spPr>
          <a:xfrm>
            <a:off x="2558596" y="92132"/>
            <a:ext cx="4040739" cy="461665"/>
          </a:xfrm>
          <a:prstGeom prst="rect">
            <a:avLst/>
          </a:prstGeom>
          <a:noFill/>
          <a:ln>
            <a:noFill/>
          </a:ln>
        </p:spPr>
        <p:txBody>
          <a:bodyPr wrap="none" rtlCol="0">
            <a:spAutoFit/>
          </a:bodyPr>
          <a:lstStyle/>
          <a:p>
            <a:r>
              <a:rPr lang="en-US" sz="2400" b="1" dirty="0" smtClean="0"/>
              <a:t>GBv3 updates discussion (3/5)</a:t>
            </a:r>
            <a:endParaRPr lang="en-US" sz="2400" b="1" dirty="0"/>
          </a:p>
        </p:txBody>
      </p:sp>
      <p:cxnSp>
        <p:nvCxnSpPr>
          <p:cNvPr id="5" name="Straight Connector 4"/>
          <p:cNvCxnSpPr/>
          <p:nvPr/>
        </p:nvCxnSpPr>
        <p:spPr>
          <a:xfrm flipV="1">
            <a:off x="601133" y="626531"/>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95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66258142"/>
              </p:ext>
            </p:extLst>
          </p:nvPr>
        </p:nvGraphicFramePr>
        <p:xfrm>
          <a:off x="457200" y="855134"/>
          <a:ext cx="8229600" cy="5125720"/>
        </p:xfrm>
        <a:graphic>
          <a:graphicData uri="http://schemas.openxmlformats.org/drawingml/2006/table">
            <a:tbl>
              <a:tblPr firstRow="1" bandRow="1">
                <a:tableStyleId>{5C22544A-7EE6-4342-B048-85BDC9FD1C3A}</a:tableStyleId>
              </a:tblPr>
              <a:tblGrid>
                <a:gridCol w="812800"/>
                <a:gridCol w="1371600"/>
                <a:gridCol w="6045200"/>
              </a:tblGrid>
              <a:tr h="370840">
                <a:tc>
                  <a:txBody>
                    <a:bodyPr/>
                    <a:lstStyle/>
                    <a:p>
                      <a:pPr algn="ctr"/>
                      <a:r>
                        <a:rPr lang="en-US" dirty="0" smtClean="0"/>
                        <a:t>#</a:t>
                      </a:r>
                      <a:endParaRPr lang="en-US" dirty="0"/>
                    </a:p>
                  </a:txBody>
                  <a:tcPr/>
                </a:tc>
                <a:tc>
                  <a:txBody>
                    <a:bodyPr/>
                    <a:lstStyle/>
                    <a:p>
                      <a:pPr algn="ctr"/>
                      <a:r>
                        <a:rPr lang="en-US" dirty="0" smtClean="0"/>
                        <a:t>Section</a:t>
                      </a:r>
                      <a:endParaRPr lang="en-US" dirty="0"/>
                    </a:p>
                  </a:txBody>
                  <a:tcPr/>
                </a:tc>
                <a:tc>
                  <a:txBody>
                    <a:bodyPr/>
                    <a:lstStyle/>
                    <a:p>
                      <a:r>
                        <a:rPr lang="en-US" dirty="0" smtClean="0"/>
                        <a:t>Comment for discussion</a:t>
                      </a:r>
                      <a:endParaRPr lang="en-US" dirty="0"/>
                    </a:p>
                  </a:txBody>
                  <a:tcPr/>
                </a:tc>
              </a:tr>
              <a:tr h="370840">
                <a:tc>
                  <a:txBody>
                    <a:bodyPr/>
                    <a:lstStyle/>
                    <a:p>
                      <a:pPr algn="ctr"/>
                      <a:r>
                        <a:rPr lang="en-US" dirty="0" smtClean="0"/>
                        <a:t>14</a:t>
                      </a:r>
                      <a:endParaRPr lang="en-US" dirty="0"/>
                    </a:p>
                  </a:txBody>
                  <a:tcPr/>
                </a:tc>
                <a:tc>
                  <a:txBody>
                    <a:bodyPr/>
                    <a:lstStyle/>
                    <a:p>
                      <a:pPr algn="ctr"/>
                      <a:r>
                        <a:rPr lang="en-US" dirty="0" smtClean="0"/>
                        <a:t>Annex E, p. E-2</a:t>
                      </a:r>
                      <a:endParaRPr lang="en-US" dirty="0"/>
                    </a:p>
                  </a:txBody>
                  <a:tcPr/>
                </a:tc>
                <a:tc>
                  <a:txBody>
                    <a:bodyPr/>
                    <a:lstStyle/>
                    <a:p>
                      <a:r>
                        <a:rPr lang="x-none" sz="1800" kern="1200" dirty="0" smtClean="0">
                          <a:solidFill>
                            <a:schemeClr val="dk1"/>
                          </a:solidFill>
                          <a:effectLst/>
                          <a:latin typeface="+mn-lt"/>
                          <a:ea typeface="+mn-ea"/>
                          <a:cs typeface="+mn-cs"/>
                        </a:rPr>
                        <a:t>From this point on in Annex E, there seems to be stuff missing. All of the following tables just appear with no discussion of them or references to them anywhere that I can find. Also, unlike Annexes D and G, which are also use case annexes, there are no use case descriptions in this annex. The descriptions are accessed via the cross-reference links in Tables E-3,4,5, but that is not discussed anywhere in the annex.</a:t>
                      </a:r>
                      <a:endParaRPr lang="en-US" sz="1800" kern="1200" dirty="0" smtClean="0">
                        <a:solidFill>
                          <a:schemeClr val="dk1"/>
                        </a:solidFill>
                        <a:effectLst/>
                        <a:latin typeface="+mn-lt"/>
                        <a:ea typeface="+mn-ea"/>
                        <a:cs typeface="+mn-cs"/>
                      </a:endParaRPr>
                    </a:p>
                    <a:p>
                      <a:r>
                        <a:rPr lang="x-none" sz="1800" kern="1200" dirty="0" smtClean="0">
                          <a:solidFill>
                            <a:schemeClr val="dk1"/>
                          </a:solidFill>
                          <a:effectLst/>
                          <a:latin typeface="+mn-lt"/>
                          <a:ea typeface="+mn-ea"/>
                          <a:cs typeface="+mn-cs"/>
                        </a:rPr>
                        <a:t> </a:t>
                      </a:r>
                      <a:endParaRPr lang="en-US" sz="1800" kern="1200" dirty="0" smtClean="0">
                        <a:solidFill>
                          <a:schemeClr val="dk1"/>
                        </a:solidFill>
                        <a:effectLst/>
                        <a:latin typeface="+mn-lt"/>
                        <a:ea typeface="+mn-ea"/>
                        <a:cs typeface="+mn-cs"/>
                      </a:endParaRPr>
                    </a:p>
                    <a:p>
                      <a:r>
                        <a:rPr lang="x-none" sz="1800" kern="1200" dirty="0" smtClean="0">
                          <a:solidFill>
                            <a:schemeClr val="dk1"/>
                          </a:solidFill>
                          <a:effectLst/>
                          <a:latin typeface="+mn-lt"/>
                          <a:ea typeface="+mn-ea"/>
                          <a:cs typeface="+mn-cs"/>
                        </a:rPr>
                        <a:t>Maybe we need to talk some more about how we treat the use cases. I agree that we have too many to put them all in Section 3 of the document, but it still seems weird to have some of them there and some of them here, particularly when this annex really doesn’t do anything but point back to the descriptions that will eventually all appear in Section 3.</a:t>
                      </a:r>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r>
                        <a:rPr lang="en-US" sz="1800" kern="1200" dirty="0" smtClean="0">
                          <a:solidFill>
                            <a:srgbClr val="FF0000"/>
                          </a:solidFill>
                          <a:effectLst/>
                          <a:latin typeface="+mn-lt"/>
                          <a:ea typeface="+mn-ea"/>
                          <a:cs typeface="+mn-cs"/>
                        </a:rPr>
                        <a:t>[see [1]; use cases have been included; discuss organization]</a:t>
                      </a:r>
                      <a:endParaRPr lang="en-US" sz="1800" kern="1200" dirty="0">
                        <a:solidFill>
                          <a:srgbClr val="FF0000"/>
                        </a:solidFill>
                        <a:effectLst/>
                        <a:latin typeface="+mn-lt"/>
                        <a:ea typeface="+mn-ea"/>
                        <a:cs typeface="+mn-cs"/>
                      </a:endParaRPr>
                    </a:p>
                  </a:txBody>
                  <a:tcPr/>
                </a:tc>
              </a:tr>
            </a:tbl>
          </a:graphicData>
        </a:graphic>
      </p:graphicFrame>
      <p:sp>
        <p:nvSpPr>
          <p:cNvPr id="4" name="TextBox 3"/>
          <p:cNvSpPr txBox="1"/>
          <p:nvPr/>
        </p:nvSpPr>
        <p:spPr>
          <a:xfrm>
            <a:off x="2558596" y="92132"/>
            <a:ext cx="4040739" cy="461665"/>
          </a:xfrm>
          <a:prstGeom prst="rect">
            <a:avLst/>
          </a:prstGeom>
          <a:noFill/>
          <a:ln>
            <a:noFill/>
          </a:ln>
        </p:spPr>
        <p:txBody>
          <a:bodyPr wrap="none" rtlCol="0">
            <a:spAutoFit/>
          </a:bodyPr>
          <a:lstStyle/>
          <a:p>
            <a:r>
              <a:rPr lang="en-US" sz="2400" b="1" dirty="0" smtClean="0"/>
              <a:t>GBv3 updates discussion (4/5)</a:t>
            </a:r>
            <a:endParaRPr lang="en-US" sz="2400" b="1" dirty="0"/>
          </a:p>
        </p:txBody>
      </p:sp>
      <p:cxnSp>
        <p:nvCxnSpPr>
          <p:cNvPr id="5" name="Straight Connector 4"/>
          <p:cNvCxnSpPr/>
          <p:nvPr/>
        </p:nvCxnSpPr>
        <p:spPr>
          <a:xfrm flipV="1">
            <a:off x="601133" y="626531"/>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547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BC11CFE921654CA22562F68A99D6AE" ma:contentTypeVersion="2" ma:contentTypeDescription="Create a new document." ma:contentTypeScope="" ma:versionID="6e7f88b6c0e58fd2929e0adb0da9b1cd">
  <xsd:schema xmlns:xsd="http://www.w3.org/2001/XMLSchema" xmlns:xs="http://www.w3.org/2001/XMLSchema" xmlns:p="http://schemas.microsoft.com/office/2006/metadata/properties" xmlns:ns2="0f0ef6e6-c12b-42e4-8afd-b7edb07c219c" xmlns:ns3="bfab6d5d-f488-475d-ad0d-58c4c1ee8d01" targetNamespace="http://schemas.microsoft.com/office/2006/metadata/properties" ma:root="true" ma:fieldsID="04b9d79d328c0b5ec2fc4d05f2dbf19e" ns2:_="" ns3:_="">
    <xsd:import namespace="0f0ef6e6-c12b-42e4-8afd-b7edb07c219c"/>
    <xsd:import namespace="bfab6d5d-f488-475d-ad0d-58c4c1ee8d01"/>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ef6e6-c12b-42e4-8afd-b7edb07c21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ab6d5d-f488-475d-ad0d-58c4c1ee8d01"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B67A1C-C2BC-4A1A-9829-0F7691E380BF}"/>
</file>

<file path=customXml/itemProps2.xml><?xml version="1.0" encoding="utf-8"?>
<ds:datastoreItem xmlns:ds="http://schemas.openxmlformats.org/officeDocument/2006/customXml" ds:itemID="{441FEC18-9309-4334-83DD-3B0F3FE0F91B}"/>
</file>

<file path=customXml/itemProps3.xml><?xml version="1.0" encoding="utf-8"?>
<ds:datastoreItem xmlns:ds="http://schemas.openxmlformats.org/officeDocument/2006/customXml" ds:itemID="{C7E05A40-A415-410B-AEF8-0AC54AEAF44F}"/>
</file>

<file path=docProps/app.xml><?xml version="1.0" encoding="utf-8"?>
<Properties xmlns="http://schemas.openxmlformats.org/officeDocument/2006/extended-properties" xmlns:vt="http://schemas.openxmlformats.org/officeDocument/2006/docPropsVTypes">
  <TotalTime>80819</TotalTime>
  <Words>4315</Words>
  <Application>Microsoft Macintosh PowerPoint</Application>
  <PresentationFormat>On-screen Show (4:3)</PresentationFormat>
  <Paragraphs>678</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CCSDS SOIS Wireless WG Monthly Webcon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Charts &amp; High-Level CCSDS Schedules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BioServe Space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Gifford</dc:creator>
  <cp:lastModifiedBy>Kevin Gifford</cp:lastModifiedBy>
  <cp:revision>1891</cp:revision>
  <cp:lastPrinted>2016-01-03T01:02:07Z</cp:lastPrinted>
  <dcterms:created xsi:type="dcterms:W3CDTF">2012-03-12T15:30:31Z</dcterms:created>
  <dcterms:modified xsi:type="dcterms:W3CDTF">2016-01-04T21:52:59Z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0x010100DDBC11CFE921654CA22562F68A99D6AE</vt:lpwstr>
  </property>
</Properties>
</file>