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356" r:id="rId2"/>
    <p:sldId id="353" r:id="rId3"/>
    <p:sldId id="361" r:id="rId4"/>
    <p:sldId id="355" r:id="rId5"/>
    <p:sldId id="351" r:id="rId6"/>
    <p:sldId id="368" r:id="rId7"/>
    <p:sldId id="367" r:id="rId8"/>
    <p:sldId id="370" r:id="rId9"/>
    <p:sldId id="357" r:id="rId10"/>
    <p:sldId id="366" r:id="rId11"/>
    <p:sldId id="364" r:id="rId12"/>
    <p:sldId id="352" r:id="rId13"/>
    <p:sldId id="365" r:id="rId14"/>
    <p:sldId id="354" r:id="rId15"/>
    <p:sldId id="363" r:id="rId16"/>
    <p:sldId id="369" r:id="rId17"/>
    <p:sldId id="362" r:id="rId18"/>
    <p:sldId id="359" r:id="rId19"/>
    <p:sldId id="36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67F64"/>
    <a:srgbClr val="FFFF00"/>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18" autoAdjust="0"/>
    <p:restoredTop sz="89294" autoAdjust="0"/>
  </p:normalViewPr>
  <p:slideViewPr>
    <p:cSldViewPr snapToGrid="0" snapToObjects="1">
      <p:cViewPr>
        <p:scale>
          <a:sx n="139" d="100"/>
          <a:sy n="139" d="100"/>
        </p:scale>
        <p:origin x="-1272"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slide" Target="slides/slide19.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3.xml"/><Relationship Id="rId24" Type="http://schemas.openxmlformats.org/officeDocument/2006/relationships/viewProps" Target="viewProp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presProps" Target="presProps.xml"/><Relationship Id="rId15" Type="http://schemas.openxmlformats.org/officeDocument/2006/relationships/slide" Target="slides/slide14.xml"/><Relationship Id="rId5" Type="http://schemas.openxmlformats.org/officeDocument/2006/relationships/slide" Target="slides/slide4.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printerSettings" Target="printerSettings/printerSettings1.bin"/><Relationship Id="rId14" Type="http://schemas.openxmlformats.org/officeDocument/2006/relationships/slide" Target="slides/slide13.xml"/><Relationship Id="rId4" Type="http://schemas.openxmlformats.org/officeDocument/2006/relationships/slide" Target="slides/slide3.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DD6A3D-CDC1-574E-B713-2404917A542B}" type="datetimeFigureOut">
              <a:rPr lang="en-US" smtClean="0"/>
              <a:pPr/>
              <a:t>11/2/15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0E9BA-BBD3-C242-B0E7-AAD85FC88DBA}" type="slidenum">
              <a:rPr lang="en-US" smtClean="0"/>
              <a:pPr/>
              <a:t>‹#›</a:t>
            </a:fld>
            <a:endParaRPr lang="en-US"/>
          </a:p>
        </p:txBody>
      </p:sp>
    </p:spTree>
    <p:extLst>
      <p:ext uri="{BB962C8B-B14F-4D97-AF65-F5344CB8AC3E}">
        <p14:creationId xmlns:p14="http://schemas.microsoft.com/office/powerpoint/2010/main" val="1950452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5</a:t>
            </a:fld>
            <a:endParaRPr lang="en-US" altLang="ja-JP">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6</a:t>
            </a:fld>
            <a:endParaRPr lang="en-US" altLang="ja-JP">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8</a:t>
            </a:fld>
            <a:endParaRPr lang="en-US" altLang="ja-JP">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15716" name="Slide Number Placeholder 3"/>
          <p:cNvSpPr txBox="1">
            <a:spLocks noGrp="1"/>
          </p:cNvSpPr>
          <p:nvPr/>
        </p:nvSpPr>
        <p:spPr bwMode="auto">
          <a:xfrm>
            <a:off x="3887391" y="8687406"/>
            <a:ext cx="2970609" cy="456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81" tIns="0" rIns="19181" bIns="0" anchor="b"/>
          <a:lstStyle>
            <a:lvl1pPr defTabSz="920750">
              <a:defRPr b="1">
                <a:solidFill>
                  <a:schemeClr val="tx1"/>
                </a:solidFill>
                <a:latin typeface="Arial" charset="0"/>
              </a:defRPr>
            </a:lvl1pPr>
            <a:lvl2pPr marL="742950" indent="-285750" defTabSz="920750">
              <a:defRPr b="1">
                <a:solidFill>
                  <a:schemeClr val="tx1"/>
                </a:solidFill>
                <a:latin typeface="Arial" charset="0"/>
              </a:defRPr>
            </a:lvl2pPr>
            <a:lvl3pPr marL="1143000" indent="-228600" defTabSz="920750">
              <a:defRPr b="1">
                <a:solidFill>
                  <a:schemeClr val="tx1"/>
                </a:solidFill>
                <a:latin typeface="Arial" charset="0"/>
              </a:defRPr>
            </a:lvl3pPr>
            <a:lvl4pPr marL="1600200" indent="-228600" defTabSz="920750">
              <a:defRPr b="1">
                <a:solidFill>
                  <a:schemeClr val="tx1"/>
                </a:solidFill>
                <a:latin typeface="Arial" charset="0"/>
              </a:defRPr>
            </a:lvl4pPr>
            <a:lvl5pPr marL="2057400" indent="-228600" defTabSz="920750">
              <a:defRPr b="1">
                <a:solidFill>
                  <a:schemeClr val="tx1"/>
                </a:solidFill>
                <a:latin typeface="Arial" charset="0"/>
              </a:defRPr>
            </a:lvl5pPr>
            <a:lvl6pPr marL="2514600" indent="-228600" defTabSz="920750" fontAlgn="base">
              <a:spcBef>
                <a:spcPct val="0"/>
              </a:spcBef>
              <a:spcAft>
                <a:spcPct val="0"/>
              </a:spcAft>
              <a:defRPr b="1">
                <a:solidFill>
                  <a:schemeClr val="tx1"/>
                </a:solidFill>
                <a:latin typeface="Arial" charset="0"/>
              </a:defRPr>
            </a:lvl6pPr>
            <a:lvl7pPr marL="2971800" indent="-228600" defTabSz="920750" fontAlgn="base">
              <a:spcBef>
                <a:spcPct val="0"/>
              </a:spcBef>
              <a:spcAft>
                <a:spcPct val="0"/>
              </a:spcAft>
              <a:defRPr b="1">
                <a:solidFill>
                  <a:schemeClr val="tx1"/>
                </a:solidFill>
                <a:latin typeface="Arial" charset="0"/>
              </a:defRPr>
            </a:lvl7pPr>
            <a:lvl8pPr marL="3429000" indent="-228600" defTabSz="920750" fontAlgn="base">
              <a:spcBef>
                <a:spcPct val="0"/>
              </a:spcBef>
              <a:spcAft>
                <a:spcPct val="0"/>
              </a:spcAft>
              <a:defRPr b="1">
                <a:solidFill>
                  <a:schemeClr val="tx1"/>
                </a:solidFill>
                <a:latin typeface="Arial" charset="0"/>
              </a:defRPr>
            </a:lvl8pPr>
            <a:lvl9pPr marL="3886200" indent="-228600" defTabSz="920750" fontAlgn="base">
              <a:spcBef>
                <a:spcPct val="0"/>
              </a:spcBef>
              <a:spcAft>
                <a:spcPct val="0"/>
              </a:spcAft>
              <a:defRPr b="1">
                <a:solidFill>
                  <a:schemeClr val="tx1"/>
                </a:solidFill>
                <a:latin typeface="Arial" charset="0"/>
              </a:defRPr>
            </a:lvl9pPr>
          </a:lstStyle>
          <a:p>
            <a:pPr algn="r" eaLnBrk="0" hangingPunct="0"/>
            <a:fld id="{C3B9810D-8CA4-40B5-9E5B-57D1DBBE03EF}" type="slidenum">
              <a:rPr lang="en-US" sz="1000" b="0" i="1">
                <a:latin typeface="Times New Roman" pitchFamily="18" charset="0"/>
              </a:rPr>
              <a:pPr algn="r" eaLnBrk="0" hangingPunct="0"/>
              <a:t>12</a:t>
            </a:fld>
            <a:endParaRPr lang="en-US" sz="1000" b="0" i="1">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17</a:t>
            </a:fld>
            <a:endParaRPr lang="en-US" altLang="ja-JP">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93746-6703-F740-B9AF-4C0CAB306347}" type="datetimeFigureOut">
              <a:rPr lang="en-US" smtClean="0"/>
              <a:pPr/>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93746-6703-F740-B9AF-4C0CAB306347}" type="datetimeFigureOut">
              <a:rPr lang="en-US" smtClean="0"/>
              <a:pPr/>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93746-6703-F740-B9AF-4C0CAB306347}" type="datetimeFigureOut">
              <a:rPr lang="en-US" smtClean="0"/>
              <a:pPr/>
              <a:t>11/2/15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93746-6703-F740-B9AF-4C0CAB306347}" type="datetimeFigureOut">
              <a:rPr lang="en-US" smtClean="0"/>
              <a:pPr/>
              <a:t>11/2/15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93746-6703-F740-B9AF-4C0CAB306347}" type="datetimeFigureOut">
              <a:rPr lang="en-US" smtClean="0"/>
              <a:pPr/>
              <a:t>11/2/15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93746-6703-F740-B9AF-4C0CAB306347}" type="datetimeFigureOut">
              <a:rPr lang="en-US" smtClean="0"/>
              <a:pPr/>
              <a:t>11/2/15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523E6-6E1A-D443-AA02-10588A16F41C}" type="slidenum">
              <a:rPr lang="en-US" smtClean="0"/>
              <a:pPr/>
              <a:t>‹#›</a:t>
            </a:fld>
            <a:endParaRPr lang="en-US"/>
          </a:p>
        </p:txBody>
      </p:sp>
      <p:sp>
        <p:nvSpPr>
          <p:cNvPr id="7" name="Rectangle 5"/>
          <p:cNvSpPr>
            <a:spLocks noChangeArrowheads="1"/>
          </p:cNvSpPr>
          <p:nvPr userDrawn="1"/>
        </p:nvSpPr>
        <p:spPr bwMode="auto">
          <a:xfrm>
            <a:off x="0" y="6616700"/>
            <a:ext cx="9144000" cy="241738"/>
          </a:xfrm>
          <a:prstGeom prst="rect">
            <a:avLst/>
          </a:prstGeom>
          <a:solidFill>
            <a:schemeClr val="tx2">
              <a:lumMod val="50000"/>
            </a:schemeClr>
          </a:solidFill>
          <a:ln w="9525">
            <a:solidFill>
              <a:schemeClr val="accent1">
                <a:lumMod val="50000"/>
              </a:schemeClr>
            </a:solidFill>
            <a:round/>
            <a:headEnd/>
            <a:tailEnd/>
          </a:ln>
          <a:effectLst/>
        </p:spPr>
        <p:txBody>
          <a:bodyPr wrap="square" lIns="101880" tIns="51120" rIns="101880" bIns="51120">
            <a:spAutoFit/>
          </a:bodyPr>
          <a:lstStyle/>
          <a:p>
            <a:pPr algn="r">
              <a:buClr>
                <a:srgbClr val="FFFFFF"/>
              </a:buClr>
              <a:buFont typeface="Arial" pitchFamily="2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900" dirty="0" smtClean="0">
                <a:solidFill>
                  <a:srgbClr val="FFFFFF"/>
                </a:solidFill>
                <a:latin typeface="Arial" pitchFamily="26" charset="0"/>
                <a:ea typeface="+mn-ea"/>
                <a:cs typeface="+mn-cs"/>
              </a:rPr>
              <a:t>CCSDS SOIS Wireless Working Group (WWG)                                                                                                                                                03-Nov-2015 Monthly Webcon/Telecon</a:t>
            </a:r>
            <a:endParaRPr lang="en-US" sz="900" dirty="0">
              <a:solidFill>
                <a:srgbClr val="FFFFFF"/>
              </a:solidFill>
              <a:latin typeface="Arial" pitchFamily="26" charset="0"/>
              <a:ea typeface="+mn-ea"/>
              <a:cs typeface="+mn-cs"/>
            </a:endParaRPr>
          </a:p>
        </p:txBody>
      </p:sp>
      <p:sp>
        <p:nvSpPr>
          <p:cNvPr id="8" name="Rectangle 23"/>
          <p:cNvSpPr>
            <a:spLocks noChangeArrowheads="1"/>
          </p:cNvSpPr>
          <p:nvPr userDrawn="1"/>
        </p:nvSpPr>
        <p:spPr bwMode="auto">
          <a:xfrm>
            <a:off x="8500531" y="6292328"/>
            <a:ext cx="60113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buClrTx/>
              <a:buSzTx/>
              <a:buFontTx/>
              <a:buNone/>
            </a:pPr>
            <a:fld id="{186DB690-8815-B54C-94DC-FE17AE6E8072}" type="slidenum">
              <a:rPr lang="en-US" sz="1400">
                <a:solidFill>
                  <a:srgbClr val="000090"/>
                </a:solidFill>
              </a:rPr>
              <a:pPr algn="r">
                <a:buClrTx/>
                <a:buSzTx/>
                <a:buFontTx/>
                <a:buNone/>
              </a:pPr>
              <a:t>‹#›</a:t>
            </a:fld>
            <a:endParaRPr lang="en-US" sz="1400" dirty="0">
              <a:solidFill>
                <a:srgbClr val="00009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txBody>
          <a:bodyPr/>
          <a:lstStyle/>
          <a:p>
            <a:r>
              <a:rPr lang="en-US" b="1" dirty="0"/>
              <a:t>CCSDS SOIS Wireless WG Monthly </a:t>
            </a:r>
            <a:r>
              <a:rPr lang="en-US" b="1" dirty="0" smtClean="0"/>
              <a:t>Webcon</a:t>
            </a:r>
            <a:endParaRPr lang="en-US" b="1" dirty="0"/>
          </a:p>
        </p:txBody>
      </p:sp>
      <p:sp>
        <p:nvSpPr>
          <p:cNvPr id="3" name="Subtitle 2"/>
          <p:cNvSpPr>
            <a:spLocks noGrp="1"/>
          </p:cNvSpPr>
          <p:nvPr>
            <p:ph type="subTitle" idx="1"/>
          </p:nvPr>
        </p:nvSpPr>
        <p:spPr/>
        <p:txBody>
          <a:bodyPr/>
          <a:lstStyle/>
          <a:p>
            <a:r>
              <a:rPr lang="en-US" b="1" dirty="0" smtClean="0"/>
              <a:t>03-Nov-</a:t>
            </a:r>
            <a:r>
              <a:rPr lang="en-US" b="1" dirty="0"/>
              <a:t>2015</a:t>
            </a:r>
            <a:endParaRPr lang="en-US" dirty="0"/>
          </a:p>
        </p:txBody>
      </p:sp>
    </p:spTree>
    <p:extLst>
      <p:ext uri="{BB962C8B-B14F-4D97-AF65-F5344CB8AC3E}">
        <p14:creationId xmlns:p14="http://schemas.microsoft.com/office/powerpoint/2010/main" val="14121223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2222" y="132049"/>
            <a:ext cx="6201187" cy="461665"/>
          </a:xfrm>
          <a:prstGeom prst="rect">
            <a:avLst/>
          </a:prstGeom>
          <a:noFill/>
          <a:ln>
            <a:noFill/>
          </a:ln>
        </p:spPr>
        <p:txBody>
          <a:bodyPr wrap="none" rtlCol="0">
            <a:spAutoFit/>
          </a:bodyPr>
          <a:lstStyle/>
          <a:p>
            <a:r>
              <a:rPr lang="en-US" sz="2400" b="1" dirty="0" smtClean="0"/>
              <a:t>CCSDS SOIS Wireless WG Published Documents</a:t>
            </a:r>
            <a:endParaRPr lang="en-US" sz="2400" b="1" dirty="0"/>
          </a:p>
        </p:txBody>
      </p:sp>
      <p:cxnSp>
        <p:nvCxnSpPr>
          <p:cNvPr id="5" name="Straight Connector 4"/>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6" name="Picture 5" descr="Screen Shot 2015-10-16 at 4.49.4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292" y="874485"/>
            <a:ext cx="1348869" cy="1748971"/>
          </a:xfrm>
          <a:prstGeom prst="rect">
            <a:avLst/>
          </a:prstGeom>
        </p:spPr>
      </p:pic>
      <p:pic>
        <p:nvPicPr>
          <p:cNvPr id="7" name="Picture 6" descr="Screen Shot 2015-10-16 at 4.49.5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293" y="2775856"/>
            <a:ext cx="1348868" cy="1748971"/>
          </a:xfrm>
          <a:prstGeom prst="rect">
            <a:avLst/>
          </a:prstGeom>
        </p:spPr>
      </p:pic>
      <p:pic>
        <p:nvPicPr>
          <p:cNvPr id="8" name="Picture 7" descr="Screen Shot 2015-10-16 at 4.50.19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696" y="4670012"/>
            <a:ext cx="1352465" cy="1749053"/>
          </a:xfrm>
          <a:prstGeom prst="rect">
            <a:avLst/>
          </a:prstGeom>
        </p:spPr>
      </p:pic>
      <p:sp>
        <p:nvSpPr>
          <p:cNvPr id="9" name="TextBox 8"/>
          <p:cNvSpPr txBox="1"/>
          <p:nvPr/>
        </p:nvSpPr>
        <p:spPr>
          <a:xfrm>
            <a:off x="2097314" y="947057"/>
            <a:ext cx="5812333" cy="1477328"/>
          </a:xfrm>
          <a:prstGeom prst="rect">
            <a:avLst/>
          </a:prstGeom>
          <a:noFill/>
        </p:spPr>
        <p:txBody>
          <a:bodyPr wrap="none" rtlCol="0">
            <a:spAutoFit/>
          </a:bodyPr>
          <a:lstStyle/>
          <a:p>
            <a:r>
              <a:rPr lang="en-US" b="1" dirty="0" smtClean="0"/>
              <a:t>Wireless Network Communications Overview </a:t>
            </a:r>
            <a:r>
              <a:rPr lang="en-US" dirty="0" smtClean="0"/>
              <a:t>(Green Book, </a:t>
            </a:r>
          </a:p>
          <a:p>
            <a:r>
              <a:rPr lang="en-US" dirty="0" smtClean="0"/>
              <a:t>Revision 2): </a:t>
            </a:r>
          </a:p>
          <a:p>
            <a:pPr marL="285750" indent="-285750">
              <a:buFont typeface="Wingdings" charset="0"/>
              <a:buChar char="à"/>
            </a:pPr>
            <a:r>
              <a:rPr lang="en-US" u="sng" dirty="0" smtClean="0">
                <a:solidFill>
                  <a:srgbClr val="FF0000"/>
                </a:solidFill>
              </a:rPr>
              <a:t>Set Basis</a:t>
            </a:r>
            <a:r>
              <a:rPr lang="en-US" dirty="0" smtClean="0">
                <a:solidFill>
                  <a:srgbClr val="FF0000"/>
                </a:solidFill>
              </a:rPr>
              <a:t> </a:t>
            </a:r>
            <a:r>
              <a:rPr lang="en-US" dirty="0" smtClean="0"/>
              <a:t>via: Overview, Use Cases, Technologies</a:t>
            </a:r>
          </a:p>
          <a:p>
            <a:pPr marL="285750" indent="-285750">
              <a:buFont typeface="Wingdings" charset="0"/>
              <a:buChar char="à"/>
            </a:pPr>
            <a:r>
              <a:rPr lang="en-US" dirty="0" smtClean="0">
                <a:sym typeface="Wingdings"/>
              </a:rPr>
              <a:t>“Green Book”</a:t>
            </a:r>
          </a:p>
          <a:p>
            <a:pPr marL="285750" indent="-285750">
              <a:buFont typeface="Wingdings" charset="0"/>
              <a:buChar char="à"/>
            </a:pPr>
            <a:r>
              <a:rPr lang="en-US" dirty="0" smtClean="0"/>
              <a:t>“GBv2”</a:t>
            </a:r>
            <a:endParaRPr lang="en-US" dirty="0"/>
          </a:p>
        </p:txBody>
      </p:sp>
      <p:sp>
        <p:nvSpPr>
          <p:cNvPr id="10" name="TextBox 9"/>
          <p:cNvSpPr txBox="1"/>
          <p:nvPr/>
        </p:nvSpPr>
        <p:spPr>
          <a:xfrm>
            <a:off x="2097314" y="2826657"/>
            <a:ext cx="6039333" cy="1477328"/>
          </a:xfrm>
          <a:prstGeom prst="rect">
            <a:avLst/>
          </a:prstGeom>
          <a:noFill/>
        </p:spPr>
        <p:txBody>
          <a:bodyPr wrap="none" rtlCol="0">
            <a:spAutoFit/>
          </a:bodyPr>
          <a:lstStyle/>
          <a:p>
            <a:r>
              <a:rPr lang="en-US" b="1" dirty="0" smtClean="0"/>
              <a:t>RFID-Based Inventory Management Systems </a:t>
            </a:r>
            <a:r>
              <a:rPr lang="en-US" dirty="0" smtClean="0"/>
              <a:t>(Magenta Book): </a:t>
            </a:r>
          </a:p>
          <a:p>
            <a:r>
              <a:rPr lang="en-US" dirty="0" smtClean="0"/>
              <a:t>Specifies ISO-18000-6c (EPC Class-1, Gen-2) as the over-the-air</a:t>
            </a:r>
          </a:p>
          <a:p>
            <a:r>
              <a:rPr lang="en-US" dirty="0"/>
              <a:t>i</a:t>
            </a:r>
            <a:r>
              <a:rPr lang="en-US" dirty="0" smtClean="0"/>
              <a:t>nterface and protocol recommendation.</a:t>
            </a:r>
          </a:p>
          <a:p>
            <a:endParaRPr lang="en-US" dirty="0" smtClean="0"/>
          </a:p>
          <a:p>
            <a:r>
              <a:rPr lang="en-US" dirty="0" smtClean="0">
                <a:sym typeface="Wingdings"/>
              </a:rPr>
              <a:t> “RFID Magenta Book”</a:t>
            </a:r>
            <a:endParaRPr lang="en-US" dirty="0"/>
          </a:p>
        </p:txBody>
      </p:sp>
      <p:sp>
        <p:nvSpPr>
          <p:cNvPr id="11" name="TextBox 10"/>
          <p:cNvSpPr txBox="1"/>
          <p:nvPr/>
        </p:nvSpPr>
        <p:spPr>
          <a:xfrm>
            <a:off x="2097314" y="4746170"/>
            <a:ext cx="6660798" cy="1477328"/>
          </a:xfrm>
          <a:prstGeom prst="rect">
            <a:avLst/>
          </a:prstGeom>
          <a:noFill/>
        </p:spPr>
        <p:txBody>
          <a:bodyPr wrap="none" rtlCol="0">
            <a:spAutoFit/>
          </a:bodyPr>
          <a:lstStyle/>
          <a:p>
            <a:r>
              <a:rPr lang="en-US" b="1" dirty="0" smtClean="0"/>
              <a:t>Low Data-Rate Wireless Communications for Spacecraft Monitoring </a:t>
            </a:r>
          </a:p>
          <a:p>
            <a:r>
              <a:rPr lang="en-US" b="1" dirty="0" smtClean="0"/>
              <a:t>and Control </a:t>
            </a:r>
            <a:r>
              <a:rPr lang="en-US" dirty="0" smtClean="0"/>
              <a:t>as the over-the-air; Specifies PHY/MAC interface and </a:t>
            </a:r>
          </a:p>
          <a:p>
            <a:r>
              <a:rPr lang="en-US" dirty="0" smtClean="0"/>
              <a:t>protocol recommendations (</a:t>
            </a:r>
            <a:r>
              <a:rPr lang="en-US" dirty="0"/>
              <a:t>IEEE 802.15.4-</a:t>
            </a:r>
            <a:r>
              <a:rPr lang="en-US" dirty="0" smtClean="0"/>
              <a:t>2011, </a:t>
            </a:r>
            <a:r>
              <a:rPr lang="en-US" dirty="0"/>
              <a:t>ISA100.11a-</a:t>
            </a:r>
            <a:r>
              <a:rPr lang="en-US" dirty="0" smtClean="0"/>
              <a:t>2011).</a:t>
            </a:r>
          </a:p>
          <a:p>
            <a:endParaRPr lang="en-US" dirty="0" smtClean="0"/>
          </a:p>
          <a:p>
            <a:r>
              <a:rPr lang="en-US" dirty="0" smtClean="0">
                <a:sym typeface="Wingdings"/>
              </a:rPr>
              <a:t> “LDR Magenta Book”</a:t>
            </a:r>
            <a:endParaRPr lang="en-US" dirty="0"/>
          </a:p>
        </p:txBody>
      </p:sp>
    </p:spTree>
    <p:extLst>
      <p:ext uri="{BB962C8B-B14F-4D97-AF65-F5344CB8AC3E}">
        <p14:creationId xmlns:p14="http://schemas.microsoft.com/office/powerpoint/2010/main" val="2841402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5-10-16 at 2.58.4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200" y="847269"/>
            <a:ext cx="7721600" cy="5410200"/>
          </a:xfrm>
          <a:prstGeom prst="rect">
            <a:avLst/>
          </a:prstGeom>
        </p:spPr>
      </p:pic>
      <p:sp>
        <p:nvSpPr>
          <p:cNvPr id="6" name="TextBox 5"/>
          <p:cNvSpPr txBox="1"/>
          <p:nvPr/>
        </p:nvSpPr>
        <p:spPr>
          <a:xfrm>
            <a:off x="2053761" y="120453"/>
            <a:ext cx="4984508" cy="461665"/>
          </a:xfrm>
          <a:prstGeom prst="rect">
            <a:avLst/>
          </a:prstGeom>
          <a:noFill/>
          <a:ln>
            <a:noFill/>
          </a:ln>
        </p:spPr>
        <p:txBody>
          <a:bodyPr wrap="none" rtlCol="0">
            <a:spAutoFit/>
          </a:bodyPr>
          <a:lstStyle/>
          <a:p>
            <a:r>
              <a:rPr lang="en-US" sz="2400" b="1" dirty="0" smtClean="0"/>
              <a:t>CCSDS SOIS Wireless WG Publications</a:t>
            </a:r>
            <a:endParaRPr lang="en-US" sz="2400" b="1" dirty="0"/>
          </a:p>
        </p:txBody>
      </p:sp>
      <p:cxnSp>
        <p:nvCxnSpPr>
          <p:cNvPr id="7" name="Straight Connector 6"/>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67724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8" name="Rectangle 27"/>
          <p:cNvSpPr>
            <a:spLocks noChangeArrowheads="1"/>
          </p:cNvSpPr>
          <p:nvPr/>
        </p:nvSpPr>
        <p:spPr bwMode="auto">
          <a:xfrm>
            <a:off x="278325" y="702244"/>
            <a:ext cx="8610600" cy="573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a:t>
            </a:r>
            <a:r>
              <a:rPr lang="en-US" b="1" dirty="0">
                <a:solidFill>
                  <a:srgbClr val="0070C0"/>
                </a:solidFill>
                <a:latin typeface="Calibri" pitchFamily="34" charset="0"/>
                <a:cs typeface="Calibri" pitchFamily="34" charset="0"/>
              </a:rPr>
              <a:t>RFID Encoding Blue </a:t>
            </a:r>
            <a:r>
              <a:rPr lang="en-US" b="1" dirty="0" smtClean="0">
                <a:solidFill>
                  <a:srgbClr val="0070C0"/>
                </a:solidFill>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2015:	</a:t>
            </a:r>
            <a:r>
              <a:rPr lang="en-US" b="0" dirty="0">
                <a:latin typeface="Calibri" pitchFamily="34" charset="0"/>
                <a:cs typeface="Calibri" pitchFamily="34" charset="0"/>
              </a:rPr>
              <a:t>	Final </a:t>
            </a:r>
            <a:r>
              <a:rPr lang="en-US" b="0" dirty="0" smtClean="0">
                <a:latin typeface="Calibri" pitchFamily="34" charset="0"/>
                <a:cs typeface="Calibri" pitchFamily="34" charset="0"/>
              </a:rPr>
              <a:t>draft#2  </a:t>
            </a:r>
            <a:r>
              <a:rPr lang="en-US" b="0" dirty="0">
                <a:latin typeface="Calibri" pitchFamily="34" charset="0"/>
                <a:cs typeface="Calibri" pitchFamily="34" charset="0"/>
              </a:rPr>
              <a:t>RFID Encoding Blue </a:t>
            </a:r>
            <a:r>
              <a:rPr lang="en-US" b="0" dirty="0" smtClean="0">
                <a:latin typeface="Calibri" pitchFamily="34" charset="0"/>
                <a:cs typeface="Calibri" pitchFamily="34" charset="0"/>
              </a:rPr>
              <a:t>Book </a:t>
            </a:r>
            <a:r>
              <a:rPr lang="en-US" b="0" i="1" dirty="0" smtClean="0">
                <a:latin typeface="Calibri" pitchFamily="34" charset="0"/>
                <a:cs typeface="Calibri" pitchFamily="34" charset="0"/>
              </a:rPr>
              <a:t>[completed]</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to Area Director</a:t>
            </a:r>
            <a:r>
              <a:rPr lang="en-US" b="0" i="1" dirty="0">
                <a:latin typeface="Calibri" pitchFamily="34" charset="0"/>
                <a:cs typeface="Calibri" pitchFamily="34" charset="0"/>
              </a:rPr>
              <a:t> [completed</a:t>
            </a:r>
            <a:r>
              <a:rPr lang="en-US" b="0" i="1" dirty="0" smtClean="0">
                <a:latin typeface="Calibri" pitchFamily="34" charset="0"/>
                <a:cs typeface="Calibri" pitchFamily="34" charset="0"/>
              </a:rPr>
              <a:t>]</a:t>
            </a:r>
          </a:p>
          <a:p>
            <a:pPr marL="0" lvl="1" eaLnBrk="0" hangingPunct="0">
              <a:lnSpc>
                <a:spcPct val="85000"/>
              </a:lnSpc>
              <a:spcBef>
                <a:spcPct val="40000"/>
              </a:spcBef>
              <a:spcAft>
                <a:spcPct val="10000"/>
              </a:spcAft>
              <a:buSzPct val="125000"/>
            </a:pPr>
            <a:r>
              <a:rPr lang="en-US" b="0" i="1" dirty="0">
                <a:latin typeface="Calibri" pitchFamily="34" charset="0"/>
                <a:cs typeface="Calibri" pitchFamily="34" charset="0"/>
              </a:rPr>
              <a:t>	</a:t>
            </a:r>
            <a:r>
              <a:rPr lang="en-US" b="0" i="1" dirty="0" smtClean="0">
                <a:latin typeface="Calibri" pitchFamily="34" charset="0"/>
                <a:cs typeface="Calibri" pitchFamily="34" charset="0"/>
              </a:rPr>
              <a:t>				</a:t>
            </a:r>
            <a:r>
              <a:rPr lang="en-US" b="0" dirty="0" smtClean="0">
                <a:latin typeface="Calibri" pitchFamily="34" charset="0"/>
                <a:cs typeface="Calibri" pitchFamily="34" charset="0"/>
              </a:rPr>
              <a:t>Submission to Secretariat </a:t>
            </a:r>
            <a:r>
              <a:rPr lang="en-US" i="1" dirty="0">
                <a:latin typeface="Calibri" pitchFamily="34" charset="0"/>
                <a:cs typeface="Calibri" pitchFamily="34" charset="0"/>
              </a:rPr>
              <a:t>[completed</a:t>
            </a:r>
            <a:r>
              <a:rPr lang="en-US" i="1" dirty="0" smtClean="0">
                <a:latin typeface="Calibri" pitchFamily="34" charset="0"/>
                <a:cs typeface="Calibri" pitchFamily="34" charset="0"/>
              </a:rPr>
              <a:t>]</a:t>
            </a:r>
            <a:endParaRPr lang="en-US" b="0" dirty="0">
              <a:latin typeface="Calibri" pitchFamily="34" charset="0"/>
              <a:cs typeface="Calibri" pitchFamily="34" charset="0"/>
            </a:endParaRP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Fall 2015:</a:t>
            </a:r>
            <a:r>
              <a:rPr lang="en-US" b="0" dirty="0">
                <a:latin typeface="Calibri" pitchFamily="34" charset="0"/>
                <a:cs typeface="Calibri" pitchFamily="34" charset="0"/>
              </a:rPr>
              <a:t>		</a:t>
            </a:r>
            <a:r>
              <a:rPr lang="en-US" b="0" dirty="0" smtClean="0">
                <a:latin typeface="Calibri" pitchFamily="34" charset="0"/>
                <a:cs typeface="Calibri" pitchFamily="34" charset="0"/>
              </a:rPr>
              <a:t>	Final Agency review completion</a:t>
            </a:r>
          </a:p>
          <a:p>
            <a:pPr marL="0" lvl="1" eaLnBrk="0" hangingPunct="0">
              <a:lnSpc>
                <a:spcPct val="85000"/>
              </a:lnSpc>
              <a:spcBef>
                <a:spcPct val="40000"/>
              </a:spcBef>
              <a:spcAft>
                <a:spcPct val="10000"/>
              </a:spcAft>
              <a:buSzPct val="125000"/>
            </a:pPr>
            <a:r>
              <a:rPr lang="en-US" b="0" dirty="0" smtClean="0">
                <a:latin typeface="Calibri" pitchFamily="34" charset="0"/>
                <a:cs typeface="Calibri" pitchFamily="34" charset="0"/>
              </a:rPr>
              <a:t>					First/second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2016:</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p>
          <a:p>
            <a:pPr marL="0" lvl="1" eaLnBrk="0" hangingPunct="0">
              <a:lnSpc>
                <a:spcPct val="85000"/>
              </a:lnSpc>
              <a:spcBef>
                <a:spcPct val="40000"/>
              </a:spcBef>
              <a:spcAft>
                <a:spcPct val="10000"/>
              </a:spcAft>
              <a:buSzPct val="125000"/>
            </a:pP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Wireless Local Area Network Blue 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2015:</a:t>
            </a:r>
            <a:r>
              <a:rPr lang="en-US" b="0" dirty="0">
                <a:latin typeface="Calibri" pitchFamily="34" charset="0"/>
                <a:cs typeface="Calibri" pitchFamily="34" charset="0"/>
              </a:rPr>
              <a:t>		Initiation of standardization specification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2016:</a:t>
            </a:r>
            <a:r>
              <a:rPr lang="en-US" b="0" dirty="0">
                <a:latin typeface="Calibri" pitchFamily="34" charset="0"/>
                <a:cs typeface="Calibri" pitchFamily="34" charset="0"/>
              </a:rPr>
              <a:t>		</a:t>
            </a:r>
            <a:r>
              <a:rPr lang="en-US" b="0" dirty="0" smtClean="0">
                <a:latin typeface="Calibri" pitchFamily="34" charset="0"/>
                <a:cs typeface="Calibri" pitchFamily="34" charset="0"/>
              </a:rPr>
              <a:t>	Final </a:t>
            </a:r>
            <a:r>
              <a:rPr lang="en-US" b="0" dirty="0">
                <a:latin typeface="Calibri" pitchFamily="34" charset="0"/>
                <a:cs typeface="Calibri" pitchFamily="34" charset="0"/>
              </a:rPr>
              <a:t>draft#1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2018:</a:t>
            </a:r>
            <a:r>
              <a:rPr lang="en-US" b="0" dirty="0">
                <a:latin typeface="Calibri" pitchFamily="34" charset="0"/>
                <a:cs typeface="Calibri" pitchFamily="34" charset="0"/>
              </a:rPr>
              <a:t>		Final draft#2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a:t>
            </a:r>
            <a:r>
              <a:rPr lang="en-US" b="0" dirty="0">
                <a:latin typeface="Calibri" pitchFamily="34" charset="0"/>
                <a:cs typeface="Calibri" pitchFamily="34" charset="0"/>
              </a:rPr>
              <a:t>to Area Director</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2019:</a:t>
            </a:r>
            <a:r>
              <a:rPr lang="en-US" b="0" dirty="0">
                <a:latin typeface="Calibri" pitchFamily="34" charset="0"/>
                <a:cs typeface="Calibri" pitchFamily="34" charset="0"/>
              </a:rPr>
              <a:t>		Final Agency review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2020: </a:t>
            </a:r>
            <a:r>
              <a:rPr lang="en-US" b="0" dirty="0">
                <a:latin typeface="Calibri" pitchFamily="34" charset="0"/>
                <a:cs typeface="Calibri" pitchFamily="34" charset="0"/>
              </a:rPr>
              <a:t>		</a:t>
            </a:r>
            <a:r>
              <a:rPr lang="en-US" b="0" dirty="0" smtClean="0">
                <a:latin typeface="Calibri" pitchFamily="34" charset="0"/>
                <a:cs typeface="Calibri" pitchFamily="34" charset="0"/>
              </a:rPr>
              <a:t>	First</a:t>
            </a:r>
            <a:r>
              <a:rPr lang="en-US" b="0" dirty="0">
                <a:latin typeface="Calibri" pitchFamily="34" charset="0"/>
                <a:cs typeface="Calibri" pitchFamily="34" charset="0"/>
              </a:rPr>
              <a: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Winter 2020:</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endParaRPr lang="en-US" i="1" dirty="0" smtClean="0">
              <a:latin typeface="Calibri" pitchFamily="34" charset="0"/>
              <a:cs typeface="Calibri" pitchFamily="34" charset="0"/>
            </a:endParaRPr>
          </a:p>
        </p:txBody>
      </p:sp>
      <p:sp>
        <p:nvSpPr>
          <p:cNvPr id="6" name="Title 1"/>
          <p:cNvSpPr txBox="1">
            <a:spLocks/>
          </p:cNvSpPr>
          <p:nvPr/>
        </p:nvSpPr>
        <p:spPr>
          <a:xfrm>
            <a:off x="462665" y="126170"/>
            <a:ext cx="8229600" cy="792162"/>
          </a:xfrm>
          <a:prstGeom prst="rect">
            <a:avLst/>
          </a:prstGeom>
        </p:spPr>
        <p:txBody>
          <a:bodyPr/>
          <a:lstStyle>
            <a:lvl1pPr algn="ctr" rtl="0" eaLnBrk="0" fontAlgn="base" hangingPunct="0">
              <a:lnSpc>
                <a:spcPct val="90000"/>
              </a:lnSpc>
              <a:spcBef>
                <a:spcPct val="0"/>
              </a:spcBef>
              <a:spcAft>
                <a:spcPct val="0"/>
              </a:spcAft>
              <a:defRPr sz="2500" b="1">
                <a:solidFill>
                  <a:schemeClr val="hlink"/>
                </a:solidFill>
                <a:latin typeface="+mj-lt"/>
                <a:ea typeface="+mj-ea"/>
                <a:cs typeface="+mj-cs"/>
              </a:defRPr>
            </a:lvl1pPr>
            <a:lvl2pPr algn="ctr" rtl="0" eaLnBrk="0" fontAlgn="base" hangingPunct="0">
              <a:lnSpc>
                <a:spcPct val="90000"/>
              </a:lnSpc>
              <a:spcBef>
                <a:spcPct val="0"/>
              </a:spcBef>
              <a:spcAft>
                <a:spcPct val="0"/>
              </a:spcAft>
              <a:defRPr sz="2500" b="1">
                <a:solidFill>
                  <a:schemeClr val="hlink"/>
                </a:solidFill>
                <a:latin typeface="Arial" charset="0"/>
              </a:defRPr>
            </a:lvl2pPr>
            <a:lvl3pPr algn="ctr" rtl="0" eaLnBrk="0" fontAlgn="base" hangingPunct="0">
              <a:lnSpc>
                <a:spcPct val="90000"/>
              </a:lnSpc>
              <a:spcBef>
                <a:spcPct val="0"/>
              </a:spcBef>
              <a:spcAft>
                <a:spcPct val="0"/>
              </a:spcAft>
              <a:defRPr sz="2500" b="1">
                <a:solidFill>
                  <a:schemeClr val="hlink"/>
                </a:solidFill>
                <a:latin typeface="Arial" charset="0"/>
              </a:defRPr>
            </a:lvl3pPr>
            <a:lvl4pPr algn="ctr" rtl="0" eaLnBrk="0" fontAlgn="base" hangingPunct="0">
              <a:lnSpc>
                <a:spcPct val="90000"/>
              </a:lnSpc>
              <a:spcBef>
                <a:spcPct val="0"/>
              </a:spcBef>
              <a:spcAft>
                <a:spcPct val="0"/>
              </a:spcAft>
              <a:defRPr sz="2500" b="1">
                <a:solidFill>
                  <a:schemeClr val="hlink"/>
                </a:solidFill>
                <a:latin typeface="Arial" charset="0"/>
              </a:defRPr>
            </a:lvl4pPr>
            <a:lvl5pPr algn="ctr" rtl="0" eaLnBrk="0" fontAlgn="base" hangingPunct="0">
              <a:lnSpc>
                <a:spcPct val="90000"/>
              </a:lnSpc>
              <a:spcBef>
                <a:spcPct val="0"/>
              </a:spcBef>
              <a:spcAft>
                <a:spcPct val="0"/>
              </a:spcAft>
              <a:defRPr sz="2500" b="1">
                <a:solidFill>
                  <a:schemeClr val="hlink"/>
                </a:solidFill>
                <a:latin typeface="Arial" charset="0"/>
              </a:defRPr>
            </a:lvl5pPr>
            <a:lvl6pPr marL="457200" algn="ctr" rtl="0" eaLnBrk="0" fontAlgn="base" hangingPunct="0">
              <a:lnSpc>
                <a:spcPct val="90000"/>
              </a:lnSpc>
              <a:spcBef>
                <a:spcPct val="0"/>
              </a:spcBef>
              <a:spcAft>
                <a:spcPct val="0"/>
              </a:spcAft>
              <a:defRPr sz="2500" b="1">
                <a:solidFill>
                  <a:schemeClr val="hlink"/>
                </a:solidFill>
                <a:latin typeface="Arial" charset="0"/>
              </a:defRPr>
            </a:lvl6pPr>
            <a:lvl7pPr marL="914400" algn="ctr" rtl="0" eaLnBrk="0" fontAlgn="base" hangingPunct="0">
              <a:lnSpc>
                <a:spcPct val="90000"/>
              </a:lnSpc>
              <a:spcBef>
                <a:spcPct val="0"/>
              </a:spcBef>
              <a:spcAft>
                <a:spcPct val="0"/>
              </a:spcAft>
              <a:defRPr sz="2500" b="1">
                <a:solidFill>
                  <a:schemeClr val="hlink"/>
                </a:solidFill>
                <a:latin typeface="Arial" charset="0"/>
              </a:defRPr>
            </a:lvl7pPr>
            <a:lvl8pPr marL="1371600" algn="ctr" rtl="0" eaLnBrk="0" fontAlgn="base" hangingPunct="0">
              <a:lnSpc>
                <a:spcPct val="90000"/>
              </a:lnSpc>
              <a:spcBef>
                <a:spcPct val="0"/>
              </a:spcBef>
              <a:spcAft>
                <a:spcPct val="0"/>
              </a:spcAft>
              <a:defRPr sz="2500" b="1">
                <a:solidFill>
                  <a:schemeClr val="hlink"/>
                </a:solidFill>
                <a:latin typeface="Arial" charset="0"/>
              </a:defRPr>
            </a:lvl8pPr>
            <a:lvl9pPr marL="1828800" algn="ctr" rtl="0" eaLnBrk="0" fontAlgn="base" hangingPunct="0">
              <a:lnSpc>
                <a:spcPct val="90000"/>
              </a:lnSpc>
              <a:spcBef>
                <a:spcPct val="0"/>
              </a:spcBef>
              <a:spcAft>
                <a:spcPct val="0"/>
              </a:spcAft>
              <a:defRPr sz="2500" b="1">
                <a:solidFill>
                  <a:schemeClr val="hlink"/>
                </a:solidFill>
                <a:latin typeface="Arial" charset="0"/>
              </a:defRPr>
            </a:lvl9pPr>
          </a:lstStyle>
          <a:p>
            <a:pPr>
              <a:defRPr/>
            </a:pPr>
            <a:r>
              <a:rPr lang="en-US" sz="2800" dirty="0" smtClean="0">
                <a:solidFill>
                  <a:schemeClr val="tx1"/>
                </a:solidFill>
                <a:effectLst>
                  <a:outerShdw blurRad="38100" dist="38100" dir="2700000" algn="tl">
                    <a:srgbClr val="C0C0C0"/>
                  </a:outerShdw>
                </a:effectLst>
                <a:latin typeface="Calibri" pitchFamily="34" charset="0"/>
                <a:cs typeface="Calibri" pitchFamily="34" charset="0"/>
              </a:rPr>
              <a:t>SOIS (WWG) Area Report to CESG, Spring 2015 </a:t>
            </a:r>
            <a:endParaRPr lang="en-US" sz="2800" dirty="0">
              <a:solidFill>
                <a:schemeClr val="tx1"/>
              </a:solidFill>
              <a:latin typeface="Calibri" pitchFamily="34" charset="0"/>
              <a:cs typeface="Calibri" pitchFamily="34" charset="0"/>
            </a:endParaRPr>
          </a:p>
        </p:txBody>
      </p:sp>
      <p:sp>
        <p:nvSpPr>
          <p:cNvPr id="8" name="Rectangle 27"/>
          <p:cNvSpPr>
            <a:spLocks noChangeArrowheads="1"/>
          </p:cNvSpPr>
          <p:nvPr/>
        </p:nvSpPr>
        <p:spPr bwMode="auto">
          <a:xfrm>
            <a:off x="214864" y="3686880"/>
            <a:ext cx="8929135" cy="154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70000"/>
              </a:lnSpc>
              <a:spcBef>
                <a:spcPct val="10000"/>
              </a:spcBef>
              <a:spcAft>
                <a:spcPct val="10000"/>
              </a:spcAft>
              <a:buSzPct val="125000"/>
            </a:pPr>
            <a:endParaRPr lang="en-CA" sz="1400" b="0" dirty="0" smtClean="0">
              <a:latin typeface="Calibri" pitchFamily="34" charset="0"/>
              <a:cs typeface="Calibri" pitchFamily="34" charset="0"/>
            </a:endParaRPr>
          </a:p>
        </p:txBody>
      </p:sp>
      <p:cxnSp>
        <p:nvCxnSpPr>
          <p:cNvPr id="5" name="Straight Connector 4"/>
          <p:cNvCxnSpPr/>
          <p:nvPr/>
        </p:nvCxnSpPr>
        <p:spPr>
          <a:xfrm flipV="1">
            <a:off x="601133" y="601130"/>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0191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9306" y="132049"/>
            <a:ext cx="5954274"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HDR WLAN </a:t>
            </a:r>
            <a:r>
              <a:rPr lang="en-US" sz="2400" b="1" dirty="0" smtClean="0"/>
              <a:t>Project</a:t>
            </a:r>
            <a:endParaRPr lang="en-US" sz="2400" b="1" dirty="0"/>
          </a:p>
        </p:txBody>
      </p:sp>
      <p:sp>
        <p:nvSpPr>
          <p:cNvPr id="5" name="TextBox 4"/>
          <p:cNvSpPr txBox="1"/>
          <p:nvPr/>
        </p:nvSpPr>
        <p:spPr>
          <a:xfrm>
            <a:off x="601133" y="1002261"/>
            <a:ext cx="8001000" cy="5355313"/>
          </a:xfrm>
          <a:prstGeom prst="rect">
            <a:avLst/>
          </a:prstGeom>
          <a:noFill/>
        </p:spPr>
        <p:txBody>
          <a:bodyPr wrap="square" rtlCol="0">
            <a:spAutoFit/>
          </a:bodyPr>
          <a:lstStyle/>
          <a:p>
            <a:pPr marL="342900" indent="-342900">
              <a:buFont typeface="+mj-lt"/>
              <a:buAutoNum type="arabicPeriod"/>
            </a:pPr>
            <a:r>
              <a:rPr lang="en-US" b="1" dirty="0" smtClean="0"/>
              <a:t>Spacecraft Onboard Interface Services – High Data Rate Wireless Local Area Network Communications</a:t>
            </a:r>
            <a:r>
              <a:rPr lang="en-US" dirty="0" smtClean="0"/>
              <a:t> (HDR WLAN): </a:t>
            </a:r>
            <a:r>
              <a:rPr lang="en-US" dirty="0"/>
              <a:t>Develop, specify, and standardize Wireless LAN networked communications for space agency utilization via a “Wireless Local Area Network Blue Book”. This would be followed by an anticipated Magenta Book with application profiles for several canonical use-cases. Why this is important: Required to enable multi-agency interoperability for ISS proximity EVA/IVA/Robotics, for intra-spacecraft communications and sensing, and for Exploration-class internal &amp; external vehicle proximity, including surface, communications (e.g., robotics, habitat, and EVA). It is necessary to perform this work now rather than later to avoid future interoperability issues and resulting operational impacts. Expected benefits: Improved crew operations, enhanced safety, increased science return, decreased </a:t>
            </a:r>
            <a:r>
              <a:rPr lang="en-US" dirty="0" smtClean="0"/>
              <a:t>costs</a:t>
            </a:r>
          </a:p>
          <a:p>
            <a:pPr marL="342900" indent="-342900">
              <a:buFont typeface="+mj-lt"/>
              <a:buAutoNum type="arabicPeriod"/>
            </a:pPr>
            <a:endParaRPr lang="en-US" dirty="0"/>
          </a:p>
          <a:p>
            <a:pPr marL="342900" indent="-342900">
              <a:buFont typeface="+mj-lt"/>
              <a:buAutoNum type="arabicPeriod"/>
            </a:pPr>
            <a:r>
              <a:rPr lang="en-US" b="1" dirty="0" smtClean="0">
                <a:solidFill>
                  <a:srgbClr val="FF0000"/>
                </a:solidFill>
              </a:rPr>
              <a:t>NOTE</a:t>
            </a:r>
            <a:r>
              <a:rPr lang="en-US" dirty="0" smtClean="0"/>
              <a:t>: Summarize Current and Draft Projects in a table and discuss with WWG members their ranking of project importance/priority, any inputs on draft project timelines and whether or not their agency would commit resources to the draft project</a:t>
            </a:r>
          </a:p>
          <a:p>
            <a:endParaRPr lang="en-US" dirty="0" smtClean="0"/>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579744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191" y="120453"/>
            <a:ext cx="5175966"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 </a:t>
            </a:r>
            <a:r>
              <a:rPr lang="en-US" sz="2400" b="1" dirty="0" smtClean="0"/>
              <a:t>Projects</a:t>
            </a:r>
            <a:endParaRPr lang="en-US" sz="2400" b="1" dirty="0"/>
          </a:p>
        </p:txBody>
      </p:sp>
      <p:sp>
        <p:nvSpPr>
          <p:cNvPr id="5" name="TextBox 4"/>
          <p:cNvSpPr txBox="1"/>
          <p:nvPr/>
        </p:nvSpPr>
        <p:spPr>
          <a:xfrm>
            <a:off x="601133" y="1002261"/>
            <a:ext cx="8001000" cy="5078314"/>
          </a:xfrm>
          <a:prstGeom prst="rect">
            <a:avLst/>
          </a:prstGeom>
          <a:noFill/>
        </p:spPr>
        <p:txBody>
          <a:bodyPr wrap="square" rtlCol="0">
            <a:spAutoFit/>
          </a:bodyPr>
          <a:lstStyle/>
          <a:p>
            <a:pPr marL="342900" indent="-342900">
              <a:buFont typeface="+mj-lt"/>
              <a:buAutoNum type="arabicPeriod"/>
            </a:pPr>
            <a:r>
              <a:rPr lang="en-US" b="1" dirty="0" smtClean="0"/>
              <a:t>881x0m1: </a:t>
            </a:r>
            <a:r>
              <a:rPr lang="en-US" b="1" dirty="0"/>
              <a:t>The </a:t>
            </a:r>
            <a:r>
              <a:rPr lang="en-US" b="1" dirty="0" smtClean="0"/>
              <a:t>RFID Magenta </a:t>
            </a:r>
            <a:r>
              <a:rPr lang="en-US" b="1" dirty="0"/>
              <a:t>Book </a:t>
            </a:r>
            <a:r>
              <a:rPr lang="en-US" b="1" dirty="0" smtClean="0"/>
              <a:t>RFID</a:t>
            </a:r>
            <a:r>
              <a:rPr lang="en-US" b="1" dirty="0"/>
              <a:t>-Based Inventory Management Systems </a:t>
            </a:r>
            <a:r>
              <a:rPr lang="en-US" b="1" dirty="0" smtClean="0"/>
              <a:t>(Revision 2)</a:t>
            </a:r>
            <a:r>
              <a:rPr lang="en-US" dirty="0" smtClean="0"/>
              <a:t> </a:t>
            </a:r>
            <a:r>
              <a:rPr lang="en-US" dirty="0"/>
              <a:t>will be updated to provide enhanced security mechanisms. The original (version 1) of the Magenta Book (</a:t>
            </a:r>
            <a:r>
              <a:rPr lang="en-US" dirty="0" smtClean="0"/>
              <a:t>880x0r1) </a:t>
            </a:r>
            <a:r>
              <a:rPr lang="en-US" dirty="0"/>
              <a:t>on RFID-Based Inventory Management Systems is based upon the combined ISO 18000-6c and EPCGlobal Class-1 Gen-2 standards dated 2008. An important update is to provide security mechanisms for authentication, authorization, data integrity and privacy that is facilitated by the EPCGlobal Class-2 Gen 2 Version 2 specification released in 2013</a:t>
            </a:r>
            <a:r>
              <a:rPr lang="en-US" dirty="0" smtClean="0"/>
              <a:t>.</a:t>
            </a:r>
          </a:p>
          <a:p>
            <a:pPr marL="342900" indent="-342900">
              <a:buFont typeface="+mj-lt"/>
              <a:buAutoNum type="arabicPeriod"/>
            </a:pPr>
            <a:endParaRPr lang="en-US" dirty="0" smtClean="0"/>
          </a:p>
          <a:p>
            <a:pPr marL="342900" indent="-342900">
              <a:buFont typeface="+mj-lt"/>
              <a:buAutoNum type="arabicPeriod"/>
            </a:pPr>
            <a:r>
              <a:rPr lang="en-US" b="1" dirty="0"/>
              <a:t>RFID Sensing Recommended </a:t>
            </a:r>
            <a:r>
              <a:rPr lang="en-US" b="1" dirty="0" smtClean="0"/>
              <a:t>Standard (proposed new Blue Book): </a:t>
            </a:r>
            <a:r>
              <a:rPr lang="en-US" dirty="0"/>
              <a:t>This recommended standard will specify requirements and best practices to enable interoperable RFID tag sensing. As RFID has transitioned to mainstream commercial terrestrial utilization the capability to add sensors (temperature, pressure, light, acoustic, etc.) to the RFID tag silicon for periodic sampling enables small form-factor IoT type of devices directly onboard the RFID tag. It is anticipated that this combined form-factor, in either passive or active RFID devices, will be of significant interest to commercial, military, and space market segments.</a:t>
            </a:r>
            <a:endParaRPr lang="en-US" dirty="0" smtClean="0"/>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83832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191" y="120453"/>
            <a:ext cx="5175966"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 </a:t>
            </a:r>
            <a:r>
              <a:rPr lang="en-US" sz="2400" b="1" dirty="0" smtClean="0"/>
              <a:t>Projects</a:t>
            </a:r>
            <a:endParaRPr lang="en-US" sz="2400" b="1" dirty="0"/>
          </a:p>
        </p:txBody>
      </p:sp>
      <p:sp>
        <p:nvSpPr>
          <p:cNvPr id="5" name="TextBox 4"/>
          <p:cNvSpPr txBox="1"/>
          <p:nvPr/>
        </p:nvSpPr>
        <p:spPr>
          <a:xfrm>
            <a:off x="601133" y="1002261"/>
            <a:ext cx="8001000" cy="3693319"/>
          </a:xfrm>
          <a:prstGeom prst="rect">
            <a:avLst/>
          </a:prstGeom>
          <a:noFill/>
        </p:spPr>
        <p:txBody>
          <a:bodyPr wrap="square" rtlCol="0">
            <a:spAutoFit/>
          </a:bodyPr>
          <a:lstStyle/>
          <a:p>
            <a:pPr marL="342900" indent="-342900">
              <a:buFont typeface="+mj-lt"/>
              <a:buAutoNum type="arabicPeriod" startAt="3"/>
            </a:pPr>
            <a:r>
              <a:rPr lang="en-US" b="1" dirty="0" smtClean="0"/>
              <a:t>881x1r1: RFID Tag-Encoding Specification (Blue Book) </a:t>
            </a:r>
            <a:r>
              <a:rPr lang="en-US" dirty="0" smtClean="0"/>
              <a:t>for </a:t>
            </a:r>
            <a:r>
              <a:rPr lang="en-US" dirty="0"/>
              <a:t>RFID-Based Inventory Management Systems will be updated </a:t>
            </a:r>
            <a:r>
              <a:rPr lang="en-US" dirty="0" smtClean="0"/>
              <a:t>(</a:t>
            </a:r>
            <a:r>
              <a:rPr lang="en-US" b="1" dirty="0" smtClean="0"/>
              <a:t>Revision 2) </a:t>
            </a:r>
            <a:r>
              <a:rPr lang="en-US" dirty="0" smtClean="0"/>
              <a:t>to provide a recommended standard based upon EPC- and ISO-compliant RFID tag naming specifications. Version 1 of the </a:t>
            </a:r>
            <a:r>
              <a:rPr lang="en-US" dirty="0"/>
              <a:t>RFID Tag-Encoding </a:t>
            </a:r>
            <a:r>
              <a:rPr lang="en-US" dirty="0" smtClean="0"/>
              <a:t>Specification provided a tag-encoding schema that was purposefully designed to enable a smooth transition to a fully compliant modern tag-naming schema as evidenced by the wide-scale world-wide adoption of the EPC/ISO RFID Tag-Encoding data standards.</a:t>
            </a:r>
          </a:p>
          <a:p>
            <a:pPr marL="342900" indent="-342900">
              <a:buFont typeface="+mj-lt"/>
              <a:buAutoNum type="arabicPeriod" startAt="3"/>
            </a:pPr>
            <a:endParaRPr lang="en-US" dirty="0" smtClean="0"/>
          </a:p>
          <a:p>
            <a:pPr marL="342900" indent="-342900">
              <a:buFont typeface="+mj-lt"/>
              <a:buAutoNum type="arabicPeriod" startAt="3"/>
            </a:pPr>
            <a:r>
              <a:rPr lang="en-US" b="1" dirty="0" smtClean="0"/>
              <a:t>880x0g2: WWG Green Book (880x0g3; GBv3) updates for HDR WLAN: </a:t>
            </a:r>
            <a:r>
              <a:rPr lang="en-US" dirty="0" smtClean="0"/>
              <a:t>This</a:t>
            </a:r>
          </a:p>
          <a:p>
            <a:pPr marL="342900" indent="-342900">
              <a:buFont typeface="+mj-lt"/>
              <a:buAutoNum type="arabicPeriod" startAt="3"/>
            </a:pPr>
            <a:endParaRPr lang="en-US" dirty="0"/>
          </a:p>
          <a:p>
            <a:pPr marL="342900" indent="-342900">
              <a:buFont typeface="+mj-lt"/>
              <a:buAutoNum type="arabicPeriod" startAt="3"/>
            </a:pPr>
            <a:r>
              <a:rPr lang="en-US" b="1" dirty="0" smtClean="0"/>
              <a:t>880x0g3: </a:t>
            </a:r>
            <a:r>
              <a:rPr lang="en-US" b="1" dirty="0"/>
              <a:t>WWG Green Book (</a:t>
            </a:r>
            <a:r>
              <a:rPr lang="en-US" b="1" dirty="0" smtClean="0"/>
              <a:t>880x0g4; GBv4) </a:t>
            </a:r>
            <a:r>
              <a:rPr lang="en-US" b="1" dirty="0"/>
              <a:t>updates for </a:t>
            </a:r>
            <a:r>
              <a:rPr lang="en-US" b="1" dirty="0" smtClean="0"/>
              <a:t>Wi-Fi technology evolution: </a:t>
            </a:r>
            <a:r>
              <a:rPr lang="en-US" dirty="0"/>
              <a:t>This</a:t>
            </a:r>
          </a:p>
          <a:p>
            <a:endParaRPr lang="en-US" dirty="0" smtClean="0"/>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5781795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954397262"/>
              </p:ext>
            </p:extLst>
          </p:nvPr>
        </p:nvGraphicFramePr>
        <p:xfrm>
          <a:off x="182743" y="805346"/>
          <a:ext cx="8853895" cy="5548705"/>
        </p:xfrm>
        <a:graphic>
          <a:graphicData uri="http://schemas.openxmlformats.org/drawingml/2006/table">
            <a:tbl>
              <a:tblPr firstRow="1" bandRow="1">
                <a:tableStyleId>{5C22544A-7EE6-4342-B048-85BDC9FD1C3A}</a:tableStyleId>
              </a:tblPr>
              <a:tblGrid>
                <a:gridCol w="4888374"/>
                <a:gridCol w="726654"/>
                <a:gridCol w="610367"/>
                <a:gridCol w="600978"/>
                <a:gridCol w="554024"/>
                <a:gridCol w="676100"/>
                <a:gridCol w="797398"/>
              </a:tblGrid>
              <a:tr h="428066">
                <a:tc>
                  <a:txBody>
                    <a:bodyPr/>
                    <a:lstStyle/>
                    <a:p>
                      <a:r>
                        <a:rPr lang="en-US" dirty="0" smtClean="0"/>
                        <a:t>Draft Project Title</a:t>
                      </a:r>
                      <a:endParaRPr lang="en-US" dirty="0"/>
                    </a:p>
                  </a:txBody>
                  <a:tcPr/>
                </a:tc>
                <a:tc>
                  <a:txBody>
                    <a:bodyPr/>
                    <a:lstStyle/>
                    <a:p>
                      <a:pPr algn="ctr"/>
                      <a:r>
                        <a:rPr lang="en-US" dirty="0" smtClean="0"/>
                        <a:t>KKG</a:t>
                      </a:r>
                      <a:endParaRPr lang="en-US" dirty="0"/>
                    </a:p>
                  </a:txBody>
                  <a:tcPr/>
                </a:tc>
                <a:tc>
                  <a:txBody>
                    <a:bodyPr/>
                    <a:lstStyle/>
                    <a:p>
                      <a:pPr algn="ctr"/>
                      <a:r>
                        <a:rPr lang="en-US" dirty="0" smtClean="0"/>
                        <a:t>CSA</a:t>
                      </a:r>
                      <a:endParaRPr lang="en-US" dirty="0"/>
                    </a:p>
                  </a:txBody>
                  <a:tcPr/>
                </a:tc>
                <a:tc>
                  <a:txBody>
                    <a:bodyPr/>
                    <a:lstStyle/>
                    <a:p>
                      <a:pPr algn="ctr"/>
                      <a:r>
                        <a:rPr lang="en-US" dirty="0" smtClean="0"/>
                        <a:t>ESA</a:t>
                      </a:r>
                      <a:endParaRPr lang="en-US" dirty="0"/>
                    </a:p>
                  </a:txBody>
                  <a:tcPr/>
                </a:tc>
                <a:tc>
                  <a:txBody>
                    <a:bodyPr/>
                    <a:lstStyle/>
                    <a:p>
                      <a:pPr algn="ctr"/>
                      <a:r>
                        <a:rPr lang="en-US" dirty="0" smtClean="0"/>
                        <a:t>FSA</a:t>
                      </a:r>
                      <a:endParaRPr lang="en-US" dirty="0"/>
                    </a:p>
                  </a:txBody>
                  <a:tcPr/>
                </a:tc>
                <a:tc>
                  <a:txBody>
                    <a:bodyPr/>
                    <a:lstStyle/>
                    <a:p>
                      <a:pPr algn="ctr"/>
                      <a:r>
                        <a:rPr lang="en-US" dirty="0" smtClean="0"/>
                        <a:t>JAXA</a:t>
                      </a:r>
                      <a:endParaRPr lang="en-US" dirty="0"/>
                    </a:p>
                  </a:txBody>
                  <a:tcPr/>
                </a:tc>
                <a:tc>
                  <a:txBody>
                    <a:bodyPr/>
                    <a:lstStyle/>
                    <a:p>
                      <a:pPr algn="ctr"/>
                      <a:r>
                        <a:rPr lang="en-US" dirty="0" smtClean="0"/>
                        <a:t>NASA</a:t>
                      </a:r>
                      <a:endParaRPr lang="en-US" dirty="0"/>
                    </a:p>
                  </a:txBody>
                  <a:tcPr/>
                </a:tc>
              </a:tr>
              <a:tr h="1109784">
                <a:tc>
                  <a:txBody>
                    <a:bodyPr/>
                    <a:lstStyle/>
                    <a:p>
                      <a:r>
                        <a:rPr lang="en-US" b="1" dirty="0" smtClean="0"/>
                        <a:t>881x0m1: The RFID Magenta Book RFID-Based Inventory Management Systems (Revision 2)</a:t>
                      </a:r>
                      <a:r>
                        <a:rPr lang="en-US" dirty="0" smtClean="0"/>
                        <a:t> will be updated to provide enhanced security mechanisms. </a:t>
                      </a:r>
                      <a:endParaRPr lang="en-US" dirty="0"/>
                    </a:p>
                  </a:txBody>
                  <a:tcPr/>
                </a:tc>
                <a:tc>
                  <a:txBody>
                    <a:bodyPr/>
                    <a:lstStyle/>
                    <a:p>
                      <a:pPr algn="ctr"/>
                      <a:r>
                        <a:rPr lang="en-US" b="1" dirty="0" smtClean="0"/>
                        <a:t>M/M</a:t>
                      </a:r>
                      <a:endParaRPr lang="en-US" b="1" dirty="0"/>
                    </a:p>
                  </a:txBody>
                  <a:tcPr/>
                </a:tc>
                <a:tc>
                  <a:txBody>
                    <a:bodyPr/>
                    <a:lstStyle/>
                    <a:p>
                      <a:pPr algn="ctr"/>
                      <a:endParaRPr lang="en-US" b="1" dirty="0"/>
                    </a:p>
                  </a:txBody>
                  <a:tcPr/>
                </a:tc>
                <a:tc>
                  <a:txBody>
                    <a:bodyPr/>
                    <a:lstStyle/>
                    <a:p>
                      <a:pPr algn="ctr"/>
                      <a:endParaRPr lang="en-US" b="1"/>
                    </a:p>
                  </a:txBody>
                  <a:tcPr/>
                </a:tc>
                <a:tc>
                  <a:txBody>
                    <a:bodyPr/>
                    <a:lstStyle/>
                    <a:p>
                      <a:pPr algn="ctr"/>
                      <a:endParaRPr lang="en-US" b="1"/>
                    </a:p>
                  </a:txBody>
                  <a:tcPr/>
                </a:tc>
                <a:tc>
                  <a:txBody>
                    <a:bodyPr/>
                    <a:lstStyle/>
                    <a:p>
                      <a:pPr algn="ctr"/>
                      <a:endParaRPr lang="en-US" b="1"/>
                    </a:p>
                  </a:txBody>
                  <a:tcPr/>
                </a:tc>
                <a:tc>
                  <a:txBody>
                    <a:bodyPr/>
                    <a:lstStyle/>
                    <a:p>
                      <a:pPr algn="ctr"/>
                      <a:endParaRPr lang="en-US" b="1"/>
                    </a:p>
                  </a:txBody>
                  <a:tcPr/>
                </a:tc>
              </a:tr>
              <a:tr h="1172549">
                <a:tc>
                  <a:txBody>
                    <a:bodyPr/>
                    <a:lstStyle/>
                    <a:p>
                      <a:r>
                        <a:rPr lang="en-US" b="1" dirty="0" smtClean="0"/>
                        <a:t>RFID Sensing Recommended Standard (proposed new Blue Book): </a:t>
                      </a:r>
                      <a:r>
                        <a:rPr lang="en-US" dirty="0" smtClean="0"/>
                        <a:t>This recommended standard will specify requirements and best practices to enable </a:t>
                      </a:r>
                      <a:r>
                        <a:rPr lang="en-US" dirty="0" smtClean="0">
                          <a:solidFill>
                            <a:srgbClr val="FF0000"/>
                          </a:solidFill>
                        </a:rPr>
                        <a:t>interoperable</a:t>
                      </a:r>
                      <a:r>
                        <a:rPr lang="en-US" dirty="0" smtClean="0"/>
                        <a:t> RFID tag sensing.</a:t>
                      </a:r>
                      <a:endParaRPr lang="en-US" dirty="0"/>
                    </a:p>
                  </a:txBody>
                  <a:tcPr/>
                </a:tc>
                <a:tc>
                  <a:txBody>
                    <a:bodyPr/>
                    <a:lstStyle/>
                    <a:p>
                      <a:pPr algn="ctr"/>
                      <a:r>
                        <a:rPr lang="en-US" b="1" dirty="0" smtClean="0"/>
                        <a:t>L</a:t>
                      </a:r>
                      <a:endParaRPr lang="en-US" b="1" dirty="0"/>
                    </a:p>
                  </a:txBody>
                  <a:tcPr/>
                </a:tc>
                <a:tc>
                  <a:txBody>
                    <a:bodyPr/>
                    <a:lstStyle/>
                    <a:p>
                      <a:pPr algn="ctr"/>
                      <a:endParaRPr lang="en-US" b="1" dirty="0"/>
                    </a:p>
                  </a:txBody>
                  <a:tcPr/>
                </a:tc>
                <a:tc>
                  <a:txBody>
                    <a:bodyPr/>
                    <a:lstStyle/>
                    <a:p>
                      <a:pPr algn="ctr"/>
                      <a:endParaRPr lang="en-US" b="1" dirty="0"/>
                    </a:p>
                  </a:txBody>
                  <a:tcPr/>
                </a:tc>
                <a:tc>
                  <a:txBody>
                    <a:bodyPr/>
                    <a:lstStyle/>
                    <a:p>
                      <a:pPr algn="ctr"/>
                      <a:endParaRPr lang="en-US" b="1"/>
                    </a:p>
                  </a:txBody>
                  <a:tcPr/>
                </a:tc>
                <a:tc>
                  <a:txBody>
                    <a:bodyPr/>
                    <a:lstStyle/>
                    <a:p>
                      <a:pPr algn="ctr"/>
                      <a:endParaRPr lang="en-US" b="1" dirty="0"/>
                    </a:p>
                  </a:txBody>
                  <a:tcPr/>
                </a:tc>
                <a:tc>
                  <a:txBody>
                    <a:bodyPr/>
                    <a:lstStyle/>
                    <a:p>
                      <a:pPr algn="ctr"/>
                      <a:endParaRPr lang="en-US" b="1"/>
                    </a:p>
                  </a:txBody>
                  <a:tcPr/>
                </a:tc>
              </a:tr>
              <a:tr h="1394816">
                <a:tc>
                  <a:txBody>
                    <a:bodyPr/>
                    <a:lstStyle/>
                    <a:p>
                      <a:r>
                        <a:rPr lang="en-US" b="1" dirty="0" smtClean="0"/>
                        <a:t>881x1r1: RFID Tag-Encoding Specification (Blue Book) </a:t>
                      </a:r>
                      <a:r>
                        <a:rPr lang="en-US" dirty="0" smtClean="0"/>
                        <a:t>for RFID-Based Inventory Management Systems will be updated (</a:t>
                      </a:r>
                      <a:r>
                        <a:rPr lang="en-US" b="1" dirty="0" smtClean="0"/>
                        <a:t>Revision 2) </a:t>
                      </a:r>
                      <a:r>
                        <a:rPr lang="en-US" dirty="0" smtClean="0"/>
                        <a:t>to provide a recommended standard based upon EPC- and ISO-compliant RFID tag naming specifications. </a:t>
                      </a:r>
                      <a:endParaRPr lang="en-US" dirty="0"/>
                    </a:p>
                  </a:txBody>
                  <a:tcPr/>
                </a:tc>
                <a:tc>
                  <a:txBody>
                    <a:bodyPr/>
                    <a:lstStyle/>
                    <a:p>
                      <a:pPr algn="ctr"/>
                      <a:r>
                        <a:rPr lang="en-US" b="1" dirty="0" smtClean="0"/>
                        <a:t>M/H</a:t>
                      </a:r>
                      <a:endParaRPr lang="en-US" b="1" dirty="0"/>
                    </a:p>
                  </a:txBody>
                  <a:tcPr/>
                </a:tc>
                <a:tc>
                  <a:txBody>
                    <a:bodyPr/>
                    <a:lstStyle/>
                    <a:p>
                      <a:pPr algn="ctr"/>
                      <a:endParaRPr lang="en-US" b="1" dirty="0"/>
                    </a:p>
                  </a:txBody>
                  <a:tcPr/>
                </a:tc>
                <a:tc>
                  <a:txBody>
                    <a:bodyPr/>
                    <a:lstStyle/>
                    <a:p>
                      <a:pPr algn="ctr"/>
                      <a:endParaRPr lang="en-US" b="1" dirty="0"/>
                    </a:p>
                  </a:txBody>
                  <a:tcPr/>
                </a:tc>
                <a:tc>
                  <a:txBody>
                    <a:bodyPr/>
                    <a:lstStyle/>
                    <a:p>
                      <a:pPr algn="ctr"/>
                      <a:endParaRPr lang="en-US" b="1" dirty="0"/>
                    </a:p>
                  </a:txBody>
                  <a:tcPr/>
                </a:tc>
                <a:tc>
                  <a:txBody>
                    <a:bodyPr/>
                    <a:lstStyle/>
                    <a:p>
                      <a:pPr algn="ctr"/>
                      <a:endParaRPr lang="en-US" b="1"/>
                    </a:p>
                  </a:txBody>
                  <a:tcPr/>
                </a:tc>
                <a:tc>
                  <a:txBody>
                    <a:bodyPr/>
                    <a:lstStyle/>
                    <a:p>
                      <a:pPr algn="ctr"/>
                      <a:endParaRPr lang="en-US" b="1"/>
                    </a:p>
                  </a:txBody>
                  <a:tcPr/>
                </a:tc>
              </a:tr>
              <a:tr h="597576">
                <a:tc>
                  <a:txBody>
                    <a:bodyPr/>
                    <a:lstStyle/>
                    <a:p>
                      <a:r>
                        <a:rPr lang="en-US" b="1" dirty="0" smtClean="0"/>
                        <a:t>880x0g2: WWG Green Book (880x0g3; GBv3) updates for HDR WLAN</a:t>
                      </a:r>
                      <a:endParaRPr lang="en-US" dirty="0"/>
                    </a:p>
                  </a:txBody>
                  <a:tcPr/>
                </a:tc>
                <a:tc>
                  <a:txBody>
                    <a:bodyPr/>
                    <a:lstStyle/>
                    <a:p>
                      <a:pPr algn="ctr"/>
                      <a:r>
                        <a:rPr lang="en-US" b="1" dirty="0" smtClean="0"/>
                        <a:t>H/L</a:t>
                      </a:r>
                      <a:endParaRPr lang="en-US" b="1" dirty="0"/>
                    </a:p>
                  </a:txBody>
                  <a:tcPr/>
                </a:tc>
                <a:tc>
                  <a:txBody>
                    <a:bodyPr/>
                    <a:lstStyle/>
                    <a:p>
                      <a:pPr algn="ctr"/>
                      <a:endParaRPr lang="en-US" b="1" dirty="0"/>
                    </a:p>
                  </a:txBody>
                  <a:tcPr/>
                </a:tc>
                <a:tc>
                  <a:txBody>
                    <a:bodyPr/>
                    <a:lstStyle/>
                    <a:p>
                      <a:pPr algn="ctr"/>
                      <a:endParaRPr lang="en-US" b="1"/>
                    </a:p>
                  </a:txBody>
                  <a:tcPr/>
                </a:tc>
                <a:tc>
                  <a:txBody>
                    <a:bodyPr/>
                    <a:lstStyle/>
                    <a:p>
                      <a:pPr algn="ctr"/>
                      <a:endParaRPr lang="en-US" b="1" dirty="0"/>
                    </a:p>
                  </a:txBody>
                  <a:tcPr/>
                </a:tc>
                <a:tc>
                  <a:txBody>
                    <a:bodyPr/>
                    <a:lstStyle/>
                    <a:p>
                      <a:pPr algn="ctr"/>
                      <a:endParaRPr lang="en-US" b="1" dirty="0"/>
                    </a:p>
                  </a:txBody>
                  <a:tcPr/>
                </a:tc>
                <a:tc>
                  <a:txBody>
                    <a:bodyPr/>
                    <a:lstStyle/>
                    <a:p>
                      <a:pPr algn="ctr"/>
                      <a:endParaRPr lang="en-US" b="1" dirty="0"/>
                    </a:p>
                  </a:txBody>
                  <a:tcPr/>
                </a:tc>
              </a:tr>
              <a:tr h="597576">
                <a:tc>
                  <a:txBody>
                    <a:bodyPr/>
                    <a:lstStyle/>
                    <a:p>
                      <a:r>
                        <a:rPr lang="en-US" b="1" dirty="0" smtClean="0"/>
                        <a:t>880x0g3: WWG Green Book (880x0g4; GBv4) updates for Wi-Fi technology evolution</a:t>
                      </a:r>
                      <a:endParaRPr lang="en-US" dirty="0"/>
                    </a:p>
                  </a:txBody>
                  <a:tcPr/>
                </a:tc>
                <a:tc>
                  <a:txBody>
                    <a:bodyPr/>
                    <a:lstStyle/>
                    <a:p>
                      <a:pPr algn="ctr"/>
                      <a:r>
                        <a:rPr lang="en-US" b="1" dirty="0" smtClean="0"/>
                        <a:t>M/M</a:t>
                      </a:r>
                      <a:endParaRPr lang="en-US" b="1" dirty="0"/>
                    </a:p>
                  </a:txBody>
                  <a:tcPr/>
                </a:tc>
                <a:tc>
                  <a:txBody>
                    <a:bodyPr/>
                    <a:lstStyle/>
                    <a:p>
                      <a:pPr algn="ctr"/>
                      <a:endParaRPr lang="en-US" b="1" dirty="0"/>
                    </a:p>
                  </a:txBody>
                  <a:tcPr/>
                </a:tc>
                <a:tc>
                  <a:txBody>
                    <a:bodyPr/>
                    <a:lstStyle/>
                    <a:p>
                      <a:pPr algn="ctr"/>
                      <a:endParaRPr lang="en-US" b="1"/>
                    </a:p>
                  </a:txBody>
                  <a:tcPr/>
                </a:tc>
                <a:tc>
                  <a:txBody>
                    <a:bodyPr/>
                    <a:lstStyle/>
                    <a:p>
                      <a:pPr algn="ctr"/>
                      <a:endParaRPr lang="en-US" b="1"/>
                    </a:p>
                  </a:txBody>
                  <a:tcPr/>
                </a:tc>
                <a:tc>
                  <a:txBody>
                    <a:bodyPr/>
                    <a:lstStyle/>
                    <a:p>
                      <a:pPr algn="ctr"/>
                      <a:endParaRPr lang="en-US" b="1" dirty="0"/>
                    </a:p>
                  </a:txBody>
                  <a:tcPr/>
                </a:tc>
                <a:tc>
                  <a:txBody>
                    <a:bodyPr/>
                    <a:lstStyle/>
                    <a:p>
                      <a:pPr algn="ctr"/>
                      <a:endParaRPr lang="en-US" b="1" dirty="0"/>
                    </a:p>
                  </a:txBody>
                  <a:tcPr/>
                </a:tc>
              </a:tr>
            </a:tbl>
          </a:graphicData>
        </a:graphic>
      </p:graphicFrame>
      <p:sp>
        <p:nvSpPr>
          <p:cNvPr id="4" name="TextBox 3"/>
          <p:cNvSpPr txBox="1"/>
          <p:nvPr/>
        </p:nvSpPr>
        <p:spPr>
          <a:xfrm>
            <a:off x="802518" y="120453"/>
            <a:ext cx="7532831"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 </a:t>
            </a:r>
            <a:r>
              <a:rPr lang="en-US" sz="2400" b="1" dirty="0" smtClean="0"/>
              <a:t>Projects &amp; Agency Interest</a:t>
            </a:r>
            <a:endParaRPr lang="en-US" sz="2400" b="1" dirty="0"/>
          </a:p>
        </p:txBody>
      </p:sp>
      <p:cxnSp>
        <p:nvCxnSpPr>
          <p:cNvPr id="5" name="Straight Connector 4"/>
          <p:cNvCxnSpPr/>
          <p:nvPr/>
        </p:nvCxnSpPr>
        <p:spPr>
          <a:xfrm flipV="1">
            <a:off x="601133" y="630315"/>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9546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p:cNvSpPr/>
          <p:nvPr/>
        </p:nvSpPr>
        <p:spPr>
          <a:xfrm>
            <a:off x="441611" y="1691030"/>
            <a:ext cx="8252342" cy="1589202"/>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441611" y="5296277"/>
            <a:ext cx="8271864" cy="31844"/>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04892"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2017</a:t>
            </a:r>
            <a:endParaRPr kumimoji="0" lang="en-US" sz="1200" b="1" dirty="0"/>
          </a:p>
        </p:txBody>
      </p:sp>
      <p:sp>
        <p:nvSpPr>
          <p:cNvPr id="55" name="Rectangle 54"/>
          <p:cNvSpPr/>
          <p:nvPr/>
        </p:nvSpPr>
        <p:spPr>
          <a:xfrm>
            <a:off x="4132372" y="934887"/>
            <a:ext cx="54123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2017</a:t>
            </a:r>
            <a:endParaRPr kumimoji="0" lang="en-US" sz="1200" b="1" dirty="0"/>
          </a:p>
        </p:txBody>
      </p:sp>
      <p:sp>
        <p:nvSpPr>
          <p:cNvPr id="56" name="Rectangle 55"/>
          <p:cNvSpPr/>
          <p:nvPr/>
        </p:nvSpPr>
        <p:spPr>
          <a:xfrm>
            <a:off x="4678660" y="934887"/>
            <a:ext cx="51258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2018</a:t>
            </a:r>
            <a:endParaRPr kumimoji="0" lang="en-US" sz="1200" b="1" dirty="0"/>
          </a:p>
        </p:txBody>
      </p:sp>
      <p:sp>
        <p:nvSpPr>
          <p:cNvPr id="57" name="Rectangle 56"/>
          <p:cNvSpPr/>
          <p:nvPr/>
        </p:nvSpPr>
        <p:spPr>
          <a:xfrm>
            <a:off x="5184154" y="934887"/>
            <a:ext cx="50274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2018</a:t>
            </a:r>
            <a:endParaRPr kumimoji="0" lang="en-US" sz="1200" b="1" dirty="0"/>
          </a:p>
        </p:txBody>
      </p:sp>
      <p:sp>
        <p:nvSpPr>
          <p:cNvPr id="58" name="Rectangle 57"/>
          <p:cNvSpPr/>
          <p:nvPr/>
        </p:nvSpPr>
        <p:spPr>
          <a:xfrm>
            <a:off x="5688433" y="934887"/>
            <a:ext cx="47293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2018</a:t>
            </a:r>
            <a:endParaRPr kumimoji="0" lang="en-US" sz="1200" b="1" dirty="0"/>
          </a:p>
        </p:txBody>
      </p:sp>
      <p:sp>
        <p:nvSpPr>
          <p:cNvPr id="59" name="Rectangle 58"/>
          <p:cNvSpPr/>
          <p:nvPr/>
        </p:nvSpPr>
        <p:spPr>
          <a:xfrm>
            <a:off x="6161365" y="934887"/>
            <a:ext cx="516491"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2018</a:t>
            </a:r>
            <a:endParaRPr kumimoji="0" lang="en-US" sz="1200" b="1" dirty="0"/>
          </a:p>
        </p:txBody>
      </p:sp>
      <p:sp>
        <p:nvSpPr>
          <p:cNvPr id="60" name="Rectangle 59"/>
          <p:cNvSpPr/>
          <p:nvPr/>
        </p:nvSpPr>
        <p:spPr>
          <a:xfrm>
            <a:off x="6683498" y="934887"/>
            <a:ext cx="51012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2019</a:t>
            </a:r>
            <a:endParaRPr kumimoji="0" lang="en-US" sz="1200" b="1" dirty="0"/>
          </a:p>
        </p:txBody>
      </p:sp>
      <p:sp>
        <p:nvSpPr>
          <p:cNvPr id="61" name="Rectangle 60"/>
          <p:cNvSpPr/>
          <p:nvPr/>
        </p:nvSpPr>
        <p:spPr>
          <a:xfrm>
            <a:off x="7193618" y="934887"/>
            <a:ext cx="5015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2019</a:t>
            </a:r>
            <a:endParaRPr kumimoji="0" lang="en-US" sz="1200" b="1" dirty="0"/>
          </a:p>
        </p:txBody>
      </p:sp>
      <p:sp>
        <p:nvSpPr>
          <p:cNvPr id="62" name="Rectangle 61"/>
          <p:cNvSpPr/>
          <p:nvPr/>
        </p:nvSpPr>
        <p:spPr>
          <a:xfrm>
            <a:off x="7695210" y="934887"/>
            <a:ext cx="50027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2019</a:t>
            </a:r>
            <a:endParaRPr kumimoji="0" lang="en-US" sz="1200" b="1" dirty="0"/>
          </a:p>
        </p:txBody>
      </p:sp>
      <p:sp>
        <p:nvSpPr>
          <p:cNvPr id="63" name="Rectangle 62"/>
          <p:cNvSpPr/>
          <p:nvPr/>
        </p:nvSpPr>
        <p:spPr>
          <a:xfrm>
            <a:off x="8195486" y="934887"/>
            <a:ext cx="50660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2019</a:t>
            </a:r>
            <a:endParaRPr kumimoji="0" lang="en-US" sz="1200" b="1" dirty="0"/>
          </a:p>
        </p:txBody>
      </p:sp>
      <p:cxnSp>
        <p:nvCxnSpPr>
          <p:cNvPr id="72" name="Straight Connector 71"/>
          <p:cNvCxnSpPr/>
          <p:nvPr/>
        </p:nvCxnSpPr>
        <p:spPr>
          <a:xfrm>
            <a:off x="4678661" y="1317797"/>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5184154" y="1296610"/>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682556" y="1296610"/>
            <a:ext cx="0" cy="40315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7191397" y="1329991"/>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695210" y="1284010"/>
            <a:ext cx="0" cy="40122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8195486" y="1304429"/>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6161365" y="1213078"/>
            <a:ext cx="4710" cy="408319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2550903"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2017</a:t>
            </a:r>
            <a:endParaRPr kumimoji="0" lang="en-US" sz="1200" b="1" dirty="0"/>
          </a:p>
        </p:txBody>
      </p:sp>
      <p:sp>
        <p:nvSpPr>
          <p:cNvPr id="70" name="Rectangle 69"/>
          <p:cNvSpPr/>
          <p:nvPr/>
        </p:nvSpPr>
        <p:spPr>
          <a:xfrm>
            <a:off x="3063595"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2017</a:t>
            </a:r>
            <a:endParaRPr kumimoji="0" lang="en-US" sz="1200" b="1" dirty="0"/>
          </a:p>
        </p:txBody>
      </p:sp>
      <p:cxnSp>
        <p:nvCxnSpPr>
          <p:cNvPr id="71" name="Straight Connector 70"/>
          <p:cNvCxnSpPr/>
          <p:nvPr/>
        </p:nvCxnSpPr>
        <p:spPr>
          <a:xfrm>
            <a:off x="3063595"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604892" y="1304429"/>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677856" y="1336000"/>
            <a:ext cx="0" cy="396027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2" name="TextBox 91"/>
          <p:cNvSpPr txBox="1"/>
          <p:nvPr/>
        </p:nvSpPr>
        <p:spPr>
          <a:xfrm>
            <a:off x="1195961" y="134467"/>
            <a:ext cx="6732132"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a:t>
            </a:r>
            <a:r>
              <a:rPr lang="en-US" sz="2400" b="1" dirty="0" smtClean="0"/>
              <a:t> Project Milestones</a:t>
            </a:r>
            <a:endParaRPr lang="en-US" sz="2400" b="1" dirty="0"/>
          </a:p>
        </p:txBody>
      </p:sp>
      <p:cxnSp>
        <p:nvCxnSpPr>
          <p:cNvPr id="102" name="Straight Connector 101"/>
          <p:cNvCxnSpPr/>
          <p:nvPr/>
        </p:nvCxnSpPr>
        <p:spPr>
          <a:xfrm flipV="1">
            <a:off x="601133" y="636211"/>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1" name="Rectangle 120"/>
          <p:cNvSpPr/>
          <p:nvPr/>
        </p:nvSpPr>
        <p:spPr>
          <a:xfrm>
            <a:off x="2017500"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 </a:t>
            </a:r>
          </a:p>
          <a:p>
            <a:pPr algn="ctr" fontAlgn="auto">
              <a:spcBef>
                <a:spcPts val="0"/>
              </a:spcBef>
              <a:spcAft>
                <a:spcPts val="0"/>
              </a:spcAft>
              <a:defRPr/>
            </a:pPr>
            <a:r>
              <a:rPr kumimoji="0" lang="en-US" sz="1200" b="1" dirty="0" smtClean="0"/>
              <a:t>2016</a:t>
            </a:r>
            <a:endParaRPr kumimoji="0" lang="en-US" sz="1200" b="1" dirty="0"/>
          </a:p>
        </p:txBody>
      </p:sp>
      <p:sp>
        <p:nvSpPr>
          <p:cNvPr id="131" name="Rectangle 130"/>
          <p:cNvSpPr/>
          <p:nvPr/>
        </p:nvSpPr>
        <p:spPr>
          <a:xfrm>
            <a:off x="963511"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2016</a:t>
            </a:r>
            <a:endParaRPr kumimoji="0" lang="en-US" sz="1200" b="1" dirty="0"/>
          </a:p>
        </p:txBody>
      </p:sp>
      <p:sp>
        <p:nvSpPr>
          <p:cNvPr id="132" name="Rectangle 131"/>
          <p:cNvSpPr/>
          <p:nvPr/>
        </p:nvSpPr>
        <p:spPr>
          <a:xfrm>
            <a:off x="1476203"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2016</a:t>
            </a:r>
            <a:endParaRPr kumimoji="0" lang="en-US" sz="1200" b="1" dirty="0"/>
          </a:p>
        </p:txBody>
      </p:sp>
      <p:cxnSp>
        <p:nvCxnSpPr>
          <p:cNvPr id="133" name="Straight Connector 132"/>
          <p:cNvCxnSpPr/>
          <p:nvPr/>
        </p:nvCxnSpPr>
        <p:spPr>
          <a:xfrm>
            <a:off x="1476203"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017500"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2537410" y="1284010"/>
            <a:ext cx="0" cy="40441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a:off x="4664937" y="1264087"/>
            <a:ext cx="1" cy="4064034"/>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459286" y="93480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2016</a:t>
            </a:r>
            <a:endParaRPr kumimoji="0" lang="en-US" sz="1200" b="1" dirty="0"/>
          </a:p>
        </p:txBody>
      </p:sp>
      <p:cxnSp>
        <p:nvCxnSpPr>
          <p:cNvPr id="157" name="Straight Connector 156"/>
          <p:cNvCxnSpPr/>
          <p:nvPr/>
        </p:nvCxnSpPr>
        <p:spPr>
          <a:xfrm flipH="1">
            <a:off x="963511" y="1290991"/>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28" name="TextBox 29"/>
          <p:cNvSpPr txBox="1">
            <a:spLocks noChangeArrowheads="1"/>
          </p:cNvSpPr>
          <p:nvPr/>
        </p:nvSpPr>
        <p:spPr bwMode="auto">
          <a:xfrm>
            <a:off x="1654626" y="2110844"/>
            <a:ext cx="88556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Start Date</a:t>
            </a:r>
          </a:p>
          <a:p>
            <a:pPr algn="ctr"/>
            <a:r>
              <a:rPr lang="en-US" altLang="ja-JP" sz="800" b="1" dirty="0" smtClean="0">
                <a:solidFill>
                  <a:schemeClr val="hlink"/>
                </a:solidFill>
                <a:latin typeface="Calibri" pitchFamily="34" charset="0"/>
              </a:rPr>
              <a:t>Nov-2016</a:t>
            </a:r>
            <a:r>
              <a:rPr lang="en-US" altLang="ja-JP" sz="800" b="1" dirty="0" smtClean="0">
                <a:solidFill>
                  <a:schemeClr val="hlink"/>
                </a:solidFill>
                <a:latin typeface="Calibri" pitchFamily="34" charset="0"/>
                <a:sym typeface="Wingdings"/>
              </a:rPr>
              <a:t> </a:t>
            </a:r>
          </a:p>
        </p:txBody>
      </p:sp>
      <p:sp>
        <p:nvSpPr>
          <p:cNvPr id="84" name="TextBox 29"/>
          <p:cNvSpPr txBox="1">
            <a:spLocks noChangeArrowheads="1"/>
          </p:cNvSpPr>
          <p:nvPr/>
        </p:nvSpPr>
        <p:spPr bwMode="auto">
          <a:xfrm>
            <a:off x="1469212" y="5673369"/>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06173" y="601098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479519" y="5970478"/>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880848" y="5699983"/>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526049" y="6019521"/>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4" name="TextBox 29"/>
          <p:cNvSpPr txBox="1">
            <a:spLocks noChangeArrowheads="1"/>
          </p:cNvSpPr>
          <p:nvPr/>
        </p:nvSpPr>
        <p:spPr bwMode="auto">
          <a:xfrm>
            <a:off x="5706228" y="565872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708814" y="5985584"/>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cxnSp>
        <p:nvCxnSpPr>
          <p:cNvPr id="105" name="Straight Connector 104"/>
          <p:cNvCxnSpPr/>
          <p:nvPr/>
        </p:nvCxnSpPr>
        <p:spPr>
          <a:xfrm>
            <a:off x="445710" y="1264087"/>
            <a:ext cx="13576" cy="4064034"/>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8707586" y="1264087"/>
            <a:ext cx="0" cy="4023619"/>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
        <p:nvSpPr>
          <p:cNvPr id="107" name="Diamond 106"/>
          <p:cNvSpPr>
            <a:spLocks noChangeArrowheads="1"/>
          </p:cNvSpPr>
          <p:nvPr/>
        </p:nvSpPr>
        <p:spPr bwMode="auto">
          <a:xfrm>
            <a:off x="1303697" y="5716848"/>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2" name="Rectangle 81"/>
          <p:cNvSpPr/>
          <p:nvPr/>
        </p:nvSpPr>
        <p:spPr>
          <a:xfrm>
            <a:off x="456319" y="721928"/>
            <a:ext cx="2096514"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2016</a:t>
            </a:r>
          </a:p>
        </p:txBody>
      </p:sp>
      <p:cxnSp>
        <p:nvCxnSpPr>
          <p:cNvPr id="89" name="Straight Connector 88"/>
          <p:cNvCxnSpPr/>
          <p:nvPr/>
        </p:nvCxnSpPr>
        <p:spPr>
          <a:xfrm flipH="1">
            <a:off x="2537410" y="1264087"/>
            <a:ext cx="7570" cy="4064034"/>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6674836" y="1264087"/>
            <a:ext cx="1" cy="4064034"/>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97" name="Rectangle 96"/>
          <p:cNvSpPr/>
          <p:nvPr/>
        </p:nvSpPr>
        <p:spPr>
          <a:xfrm>
            <a:off x="2544979" y="721848"/>
            <a:ext cx="2133681"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2017</a:t>
            </a:r>
          </a:p>
        </p:txBody>
      </p:sp>
      <p:sp>
        <p:nvSpPr>
          <p:cNvPr id="98" name="Rectangle 97"/>
          <p:cNvSpPr/>
          <p:nvPr/>
        </p:nvSpPr>
        <p:spPr>
          <a:xfrm>
            <a:off x="4678661" y="721928"/>
            <a:ext cx="2004837"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2018</a:t>
            </a:r>
          </a:p>
        </p:txBody>
      </p:sp>
      <p:sp>
        <p:nvSpPr>
          <p:cNvPr id="112" name="Rectangle 111"/>
          <p:cNvSpPr/>
          <p:nvPr/>
        </p:nvSpPr>
        <p:spPr>
          <a:xfrm>
            <a:off x="6674836" y="721928"/>
            <a:ext cx="2038639"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2019</a:t>
            </a:r>
          </a:p>
        </p:txBody>
      </p:sp>
      <p:cxnSp>
        <p:nvCxnSpPr>
          <p:cNvPr id="113" name="Straight Connector 112"/>
          <p:cNvCxnSpPr/>
          <p:nvPr/>
        </p:nvCxnSpPr>
        <p:spPr>
          <a:xfrm>
            <a:off x="4132372" y="1292458"/>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15" name="Diamond 114"/>
          <p:cNvSpPr>
            <a:spLocks noChangeArrowheads="1"/>
          </p:cNvSpPr>
          <p:nvPr/>
        </p:nvSpPr>
        <p:spPr bwMode="auto">
          <a:xfrm>
            <a:off x="2017500"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6" name="TextBox 29"/>
          <p:cNvSpPr txBox="1">
            <a:spLocks noChangeArrowheads="1"/>
          </p:cNvSpPr>
          <p:nvPr/>
        </p:nvSpPr>
        <p:spPr bwMode="auto">
          <a:xfrm>
            <a:off x="2672466" y="2110844"/>
            <a:ext cx="88556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1st Draft</a:t>
            </a:r>
          </a:p>
          <a:p>
            <a:pPr algn="ctr"/>
            <a:r>
              <a:rPr lang="en-US" altLang="ja-JP" sz="800" b="1" dirty="0" smtClean="0">
                <a:solidFill>
                  <a:schemeClr val="hlink"/>
                </a:solidFill>
                <a:latin typeface="Calibri" pitchFamily="34" charset="0"/>
              </a:rPr>
              <a:t>Mar-2017</a:t>
            </a:r>
            <a:r>
              <a:rPr lang="en-US" altLang="ja-JP" sz="800" b="1" dirty="0" smtClean="0">
                <a:solidFill>
                  <a:schemeClr val="hlink"/>
                </a:solidFill>
                <a:latin typeface="Calibri" pitchFamily="34" charset="0"/>
                <a:sym typeface="Wingdings"/>
              </a:rPr>
              <a:t> </a:t>
            </a:r>
          </a:p>
        </p:txBody>
      </p:sp>
      <p:sp>
        <p:nvSpPr>
          <p:cNvPr id="117" name="Diamond 116"/>
          <p:cNvSpPr>
            <a:spLocks noChangeArrowheads="1"/>
          </p:cNvSpPr>
          <p:nvPr/>
        </p:nvSpPr>
        <p:spPr bwMode="auto">
          <a:xfrm>
            <a:off x="3035340"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8" name="TextBox 29"/>
          <p:cNvSpPr txBox="1">
            <a:spLocks noChangeArrowheads="1"/>
          </p:cNvSpPr>
          <p:nvPr/>
        </p:nvSpPr>
        <p:spPr bwMode="auto">
          <a:xfrm>
            <a:off x="3374572" y="2110844"/>
            <a:ext cx="66765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2nd Draft</a:t>
            </a:r>
          </a:p>
          <a:p>
            <a:pPr algn="ctr"/>
            <a:r>
              <a:rPr lang="en-US" altLang="ja-JP" sz="800" b="1" dirty="0" smtClean="0">
                <a:solidFill>
                  <a:schemeClr val="hlink"/>
                </a:solidFill>
                <a:latin typeface="Calibri" pitchFamily="34" charset="0"/>
              </a:rPr>
              <a:t>Jul-2017</a:t>
            </a:r>
            <a:r>
              <a:rPr lang="en-US" altLang="ja-JP" sz="800" b="1" dirty="0" smtClean="0">
                <a:solidFill>
                  <a:schemeClr val="hlink"/>
                </a:solidFill>
                <a:latin typeface="Calibri" pitchFamily="34" charset="0"/>
                <a:sym typeface="Wingdings"/>
              </a:rPr>
              <a:t> </a:t>
            </a:r>
          </a:p>
        </p:txBody>
      </p:sp>
      <p:sp>
        <p:nvSpPr>
          <p:cNvPr id="119" name="Diamond 118"/>
          <p:cNvSpPr>
            <a:spLocks noChangeArrowheads="1"/>
          </p:cNvSpPr>
          <p:nvPr/>
        </p:nvSpPr>
        <p:spPr bwMode="auto">
          <a:xfrm>
            <a:off x="3621147"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0" name="TextBox 29"/>
          <p:cNvSpPr txBox="1">
            <a:spLocks noChangeArrowheads="1"/>
          </p:cNvSpPr>
          <p:nvPr/>
        </p:nvSpPr>
        <p:spPr bwMode="auto">
          <a:xfrm>
            <a:off x="3897088"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a:t>
            </a:r>
          </a:p>
          <a:p>
            <a:pPr algn="ctr"/>
            <a:r>
              <a:rPr lang="en-US" altLang="ja-JP" sz="800" b="1" dirty="0">
                <a:latin typeface="Calibri" pitchFamily="34" charset="0"/>
              </a:rPr>
              <a:t>t</a:t>
            </a:r>
            <a:r>
              <a:rPr lang="en-US" altLang="ja-JP" sz="800" b="1" dirty="0" smtClean="0">
                <a:latin typeface="Calibri" pitchFamily="34" charset="0"/>
              </a:rPr>
              <a:t>o A.D.</a:t>
            </a:r>
          </a:p>
          <a:p>
            <a:pPr algn="ctr"/>
            <a:r>
              <a:rPr lang="en-US" altLang="ja-JP" sz="800" b="1" dirty="0" smtClean="0">
                <a:solidFill>
                  <a:schemeClr val="hlink"/>
                </a:solidFill>
                <a:latin typeface="Calibri" pitchFamily="34" charset="0"/>
              </a:rPr>
              <a:t>Nov-2017</a:t>
            </a:r>
            <a:r>
              <a:rPr lang="en-US" altLang="ja-JP" sz="800" b="1" dirty="0" smtClean="0">
                <a:solidFill>
                  <a:schemeClr val="hlink"/>
                </a:solidFill>
                <a:latin typeface="Calibri" pitchFamily="34" charset="0"/>
                <a:sym typeface="Wingdings"/>
              </a:rPr>
              <a:t> </a:t>
            </a:r>
          </a:p>
        </p:txBody>
      </p:sp>
      <p:sp>
        <p:nvSpPr>
          <p:cNvPr id="122" name="Diamond 121"/>
          <p:cNvSpPr>
            <a:spLocks noChangeArrowheads="1"/>
          </p:cNvSpPr>
          <p:nvPr/>
        </p:nvSpPr>
        <p:spPr bwMode="auto">
          <a:xfrm>
            <a:off x="4287820"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3" name="TextBox 29"/>
          <p:cNvSpPr txBox="1">
            <a:spLocks noChangeArrowheads="1"/>
          </p:cNvSpPr>
          <p:nvPr/>
        </p:nvSpPr>
        <p:spPr bwMode="auto">
          <a:xfrm>
            <a:off x="4259409" y="2809268"/>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to Secretariat</a:t>
            </a:r>
          </a:p>
          <a:p>
            <a:pPr algn="ctr"/>
            <a:r>
              <a:rPr lang="en-US" altLang="ja-JP" sz="800" b="1" dirty="0" smtClean="0">
                <a:solidFill>
                  <a:schemeClr val="hlink"/>
                </a:solidFill>
                <a:latin typeface="Calibri" pitchFamily="34" charset="0"/>
              </a:rPr>
              <a:t>Jan-2018</a:t>
            </a:r>
            <a:r>
              <a:rPr lang="en-US" altLang="ja-JP" sz="800" b="1" dirty="0" smtClean="0">
                <a:solidFill>
                  <a:schemeClr val="hlink"/>
                </a:solidFill>
                <a:latin typeface="Calibri" pitchFamily="34" charset="0"/>
                <a:sym typeface="Wingdings"/>
              </a:rPr>
              <a:t> </a:t>
            </a:r>
          </a:p>
        </p:txBody>
      </p:sp>
      <p:sp>
        <p:nvSpPr>
          <p:cNvPr id="124" name="Diamond 123"/>
          <p:cNvSpPr>
            <a:spLocks noChangeArrowheads="1"/>
          </p:cNvSpPr>
          <p:nvPr/>
        </p:nvSpPr>
        <p:spPr bwMode="auto">
          <a:xfrm>
            <a:off x="4592085" y="2612037"/>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5" name="TextBox 29"/>
          <p:cNvSpPr txBox="1">
            <a:spLocks noChangeArrowheads="1"/>
          </p:cNvSpPr>
          <p:nvPr/>
        </p:nvSpPr>
        <p:spPr bwMode="auto">
          <a:xfrm>
            <a:off x="4497199"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a:t>
            </a:r>
            <a:r>
              <a:rPr lang="en-US" altLang="ja-JP" sz="800" b="1" baseline="30000" dirty="0" smtClean="0">
                <a:latin typeface="Calibri" pitchFamily="34" charset="0"/>
              </a:rPr>
              <a:t>st</a:t>
            </a:r>
            <a:r>
              <a:rPr lang="en-US" altLang="ja-JP" sz="800" b="1" dirty="0" smtClean="0">
                <a:latin typeface="Calibri" pitchFamily="34" charset="0"/>
              </a:rPr>
              <a:t> Agency Review</a:t>
            </a:r>
          </a:p>
          <a:p>
            <a:pPr algn="ctr"/>
            <a:r>
              <a:rPr lang="en-US" altLang="ja-JP" sz="800" b="1" dirty="0" smtClean="0">
                <a:solidFill>
                  <a:schemeClr val="hlink"/>
                </a:solidFill>
                <a:latin typeface="Calibri" pitchFamily="34" charset="0"/>
                <a:sym typeface="Wingdings"/>
              </a:rPr>
              <a:t>Feb-2018</a:t>
            </a:r>
          </a:p>
        </p:txBody>
      </p:sp>
      <p:sp>
        <p:nvSpPr>
          <p:cNvPr id="126" name="Diamond 125"/>
          <p:cNvSpPr>
            <a:spLocks noChangeArrowheads="1"/>
          </p:cNvSpPr>
          <p:nvPr/>
        </p:nvSpPr>
        <p:spPr bwMode="auto">
          <a:xfrm>
            <a:off x="4786333"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7" name="TextBox 29"/>
          <p:cNvSpPr txBox="1">
            <a:spLocks noChangeArrowheads="1"/>
          </p:cNvSpPr>
          <p:nvPr/>
        </p:nvSpPr>
        <p:spPr bwMode="auto">
          <a:xfrm>
            <a:off x="5028667"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a:t>
            </a:r>
          </a:p>
          <a:p>
            <a:pPr algn="ctr"/>
            <a:r>
              <a:rPr lang="en-US" altLang="ja-JP" sz="800" b="1" dirty="0" smtClean="0">
                <a:solidFill>
                  <a:schemeClr val="hlink"/>
                </a:solidFill>
                <a:latin typeface="Calibri" pitchFamily="34" charset="0"/>
                <a:sym typeface="Wingdings"/>
              </a:rPr>
              <a:t>May-2018</a:t>
            </a:r>
          </a:p>
        </p:txBody>
      </p:sp>
      <p:sp>
        <p:nvSpPr>
          <p:cNvPr id="129" name="Diamond 128"/>
          <p:cNvSpPr>
            <a:spLocks noChangeArrowheads="1"/>
          </p:cNvSpPr>
          <p:nvPr/>
        </p:nvSpPr>
        <p:spPr bwMode="auto">
          <a:xfrm>
            <a:off x="5390371"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0" name="TextBox 29"/>
          <p:cNvSpPr txBox="1">
            <a:spLocks noChangeArrowheads="1"/>
          </p:cNvSpPr>
          <p:nvPr/>
        </p:nvSpPr>
        <p:spPr bwMode="auto">
          <a:xfrm>
            <a:off x="5385761" y="2809268"/>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Secretariat Processing</a:t>
            </a:r>
          </a:p>
          <a:p>
            <a:pPr algn="ctr"/>
            <a:r>
              <a:rPr lang="en-US" altLang="ja-JP" sz="800" b="1" dirty="0" smtClean="0">
                <a:solidFill>
                  <a:schemeClr val="hlink"/>
                </a:solidFill>
                <a:latin typeface="Calibri" pitchFamily="34" charset="0"/>
              </a:rPr>
              <a:t>Jul-2018</a:t>
            </a:r>
            <a:r>
              <a:rPr lang="en-US" altLang="ja-JP" sz="800" b="1" dirty="0" smtClean="0">
                <a:solidFill>
                  <a:schemeClr val="hlink"/>
                </a:solidFill>
                <a:latin typeface="Calibri" pitchFamily="34" charset="0"/>
                <a:sym typeface="Wingdings"/>
              </a:rPr>
              <a:t> </a:t>
            </a:r>
          </a:p>
        </p:txBody>
      </p:sp>
      <p:sp>
        <p:nvSpPr>
          <p:cNvPr id="135" name="Diamond 134"/>
          <p:cNvSpPr>
            <a:spLocks noChangeArrowheads="1"/>
          </p:cNvSpPr>
          <p:nvPr/>
        </p:nvSpPr>
        <p:spPr bwMode="auto">
          <a:xfrm>
            <a:off x="5718437" y="2612037"/>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6" name="TextBox 29"/>
          <p:cNvSpPr txBox="1">
            <a:spLocks noChangeArrowheads="1"/>
          </p:cNvSpPr>
          <p:nvPr/>
        </p:nvSpPr>
        <p:spPr bwMode="auto">
          <a:xfrm>
            <a:off x="5498001"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Final Agency</a:t>
            </a:r>
          </a:p>
          <a:p>
            <a:pPr algn="ctr"/>
            <a:r>
              <a:rPr lang="en-US" altLang="ja-JP" sz="800" b="1" dirty="0" smtClean="0">
                <a:latin typeface="Calibri" pitchFamily="34" charset="0"/>
              </a:rPr>
              <a:t>Review</a:t>
            </a:r>
          </a:p>
          <a:p>
            <a:pPr algn="ctr"/>
            <a:r>
              <a:rPr lang="en-US" altLang="ja-JP" sz="800" b="1" dirty="0" smtClean="0">
                <a:solidFill>
                  <a:schemeClr val="hlink"/>
                </a:solidFill>
                <a:latin typeface="Calibri" pitchFamily="34" charset="0"/>
                <a:sym typeface="Wingdings"/>
              </a:rPr>
              <a:t>Aug-2018</a:t>
            </a:r>
          </a:p>
        </p:txBody>
      </p:sp>
      <p:sp>
        <p:nvSpPr>
          <p:cNvPr id="142" name="Diamond 141"/>
          <p:cNvSpPr>
            <a:spLocks noChangeArrowheads="1"/>
          </p:cNvSpPr>
          <p:nvPr/>
        </p:nvSpPr>
        <p:spPr bwMode="auto">
          <a:xfrm>
            <a:off x="5881476"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3" name="TextBox 29"/>
          <p:cNvSpPr txBox="1">
            <a:spLocks noChangeArrowheads="1"/>
          </p:cNvSpPr>
          <p:nvPr/>
        </p:nvSpPr>
        <p:spPr bwMode="auto">
          <a:xfrm>
            <a:off x="5957579"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 </a:t>
            </a:r>
            <a:r>
              <a:rPr lang="en-US" altLang="ja-JP" sz="800" b="1" dirty="0" smtClean="0">
                <a:solidFill>
                  <a:schemeClr val="hlink"/>
                </a:solidFill>
                <a:latin typeface="Calibri" pitchFamily="34" charset="0"/>
                <a:sym typeface="Wingdings"/>
              </a:rPr>
              <a:t>Sep-2018</a:t>
            </a:r>
          </a:p>
        </p:txBody>
      </p:sp>
      <p:sp>
        <p:nvSpPr>
          <p:cNvPr id="144" name="Diamond 143"/>
          <p:cNvSpPr>
            <a:spLocks noChangeArrowheads="1"/>
          </p:cNvSpPr>
          <p:nvPr/>
        </p:nvSpPr>
        <p:spPr bwMode="auto">
          <a:xfrm>
            <a:off x="6232199"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5" name="TextBox 29"/>
          <p:cNvSpPr txBox="1">
            <a:spLocks noChangeArrowheads="1"/>
          </p:cNvSpPr>
          <p:nvPr/>
        </p:nvSpPr>
        <p:spPr bwMode="auto">
          <a:xfrm>
            <a:off x="6161365" y="2809268"/>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CMC Approval</a:t>
            </a:r>
          </a:p>
          <a:p>
            <a:pPr algn="ctr"/>
            <a:r>
              <a:rPr lang="en-US" altLang="ja-JP" sz="800" b="1" dirty="0" smtClean="0">
                <a:solidFill>
                  <a:schemeClr val="hlink"/>
                </a:solidFill>
                <a:latin typeface="Calibri" pitchFamily="34" charset="0"/>
              </a:rPr>
              <a:t>Nov-2018</a:t>
            </a:r>
            <a:r>
              <a:rPr lang="en-US" altLang="ja-JP" sz="800" b="1" dirty="0" smtClean="0">
                <a:solidFill>
                  <a:schemeClr val="hlink"/>
                </a:solidFill>
                <a:latin typeface="Calibri" pitchFamily="34" charset="0"/>
                <a:sym typeface="Wingdings"/>
              </a:rPr>
              <a:t> </a:t>
            </a:r>
          </a:p>
        </p:txBody>
      </p:sp>
      <p:sp>
        <p:nvSpPr>
          <p:cNvPr id="146" name="Diamond 145"/>
          <p:cNvSpPr>
            <a:spLocks noChangeArrowheads="1"/>
          </p:cNvSpPr>
          <p:nvPr/>
        </p:nvSpPr>
        <p:spPr bwMode="auto">
          <a:xfrm>
            <a:off x="6494041" y="2612037"/>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7" name="Rectangle 146"/>
          <p:cNvSpPr/>
          <p:nvPr/>
        </p:nvSpPr>
        <p:spPr>
          <a:xfrm>
            <a:off x="450264" y="1691030"/>
            <a:ext cx="906822" cy="1579903"/>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dirty="0">
                <a:solidFill>
                  <a:srgbClr val="000000"/>
                </a:solidFill>
              </a:rPr>
              <a:t>CCSDS </a:t>
            </a:r>
            <a:endParaRPr lang="en-US" sz="1000" dirty="0" smtClean="0">
              <a:solidFill>
                <a:srgbClr val="000000"/>
              </a:solidFill>
            </a:endParaRPr>
          </a:p>
          <a:p>
            <a:pPr algn="ctr" fontAlgn="auto">
              <a:spcBef>
                <a:spcPts val="0"/>
              </a:spcBef>
              <a:spcAft>
                <a:spcPts val="0"/>
              </a:spcAft>
              <a:defRPr/>
            </a:pPr>
            <a:r>
              <a:rPr lang="en-US" sz="1000" dirty="0" smtClean="0">
                <a:solidFill>
                  <a:srgbClr val="000000"/>
                </a:solidFill>
              </a:rPr>
              <a:t>881.0</a:t>
            </a:r>
            <a:r>
              <a:rPr lang="en-US" sz="1000" dirty="0">
                <a:solidFill>
                  <a:srgbClr val="000000"/>
                </a:solidFill>
              </a:rPr>
              <a:t>-M-</a:t>
            </a:r>
            <a:r>
              <a:rPr lang="en-US" sz="1000" dirty="0" smtClean="0">
                <a:solidFill>
                  <a:srgbClr val="000000"/>
                </a:solidFill>
              </a:rPr>
              <a:t>1 </a:t>
            </a:r>
          </a:p>
          <a:p>
            <a:pPr algn="ctr" fontAlgn="auto">
              <a:spcBef>
                <a:spcPts val="0"/>
              </a:spcBef>
              <a:spcAft>
                <a:spcPts val="0"/>
              </a:spcAft>
              <a:defRPr/>
            </a:pPr>
            <a:r>
              <a:rPr kumimoji="0" lang="en-US" sz="1000" b="1" dirty="0" smtClean="0">
                <a:solidFill>
                  <a:srgbClr val="000000"/>
                </a:solidFill>
              </a:rPr>
              <a:t>RFID </a:t>
            </a:r>
          </a:p>
          <a:p>
            <a:pPr algn="ctr" fontAlgn="auto">
              <a:spcBef>
                <a:spcPts val="0"/>
              </a:spcBef>
              <a:spcAft>
                <a:spcPts val="0"/>
              </a:spcAft>
              <a:defRPr/>
            </a:pPr>
            <a:r>
              <a:rPr kumimoji="0" lang="en-US" sz="1000" b="1" dirty="0" smtClean="0">
                <a:solidFill>
                  <a:srgbClr val="000000"/>
                </a:solidFill>
              </a:rPr>
              <a:t>Inventory</a:t>
            </a:r>
          </a:p>
          <a:p>
            <a:pPr algn="ctr" fontAlgn="auto">
              <a:spcBef>
                <a:spcPts val="0"/>
              </a:spcBef>
              <a:spcAft>
                <a:spcPts val="0"/>
              </a:spcAft>
              <a:defRPr/>
            </a:pPr>
            <a:r>
              <a:rPr kumimoji="0" lang="en-US" sz="1000" b="1" dirty="0" smtClean="0">
                <a:solidFill>
                  <a:srgbClr val="000000"/>
                </a:solidFill>
              </a:rPr>
              <a:t> Management </a:t>
            </a:r>
          </a:p>
          <a:p>
            <a:pPr algn="ctr" fontAlgn="auto">
              <a:spcBef>
                <a:spcPts val="0"/>
              </a:spcBef>
              <a:spcAft>
                <a:spcPts val="0"/>
              </a:spcAft>
              <a:defRPr/>
            </a:pPr>
            <a:r>
              <a:rPr kumimoji="0" lang="en-US" sz="1000" b="1" dirty="0" smtClean="0">
                <a:solidFill>
                  <a:srgbClr val="000000"/>
                </a:solidFill>
              </a:rPr>
              <a:t>Systems </a:t>
            </a:r>
          </a:p>
          <a:p>
            <a:pPr algn="ctr" fontAlgn="auto">
              <a:spcBef>
                <a:spcPts val="0"/>
              </a:spcBef>
              <a:spcAft>
                <a:spcPts val="0"/>
              </a:spcAft>
              <a:defRPr/>
            </a:pPr>
            <a:r>
              <a:rPr kumimoji="0" lang="en-US" sz="1000" b="1" dirty="0" smtClean="0">
                <a:solidFill>
                  <a:srgbClr val="000000"/>
                </a:solidFill>
              </a:rPr>
              <a:t>Magenta </a:t>
            </a:r>
          </a:p>
          <a:p>
            <a:pPr algn="ctr" fontAlgn="auto">
              <a:spcBef>
                <a:spcPts val="0"/>
              </a:spcBef>
              <a:spcAft>
                <a:spcPts val="0"/>
              </a:spcAft>
              <a:defRPr/>
            </a:pPr>
            <a:r>
              <a:rPr kumimoji="0" lang="en-US" sz="1000" b="1" dirty="0" smtClean="0">
                <a:solidFill>
                  <a:srgbClr val="000000"/>
                </a:solidFill>
              </a:rPr>
              <a:t>Book </a:t>
            </a:r>
          </a:p>
          <a:p>
            <a:pPr algn="ctr" fontAlgn="auto">
              <a:spcBef>
                <a:spcPts val="0"/>
              </a:spcBef>
              <a:spcAft>
                <a:spcPts val="0"/>
              </a:spcAft>
              <a:defRPr/>
            </a:pPr>
            <a:r>
              <a:rPr kumimoji="0" lang="en-US" sz="1000" b="1" dirty="0" smtClean="0">
                <a:solidFill>
                  <a:srgbClr val="000000"/>
                </a:solidFill>
              </a:rPr>
              <a:t>Updates</a:t>
            </a:r>
          </a:p>
        </p:txBody>
      </p:sp>
      <p:sp>
        <p:nvSpPr>
          <p:cNvPr id="148" name="Rectangle 147"/>
          <p:cNvSpPr/>
          <p:nvPr/>
        </p:nvSpPr>
        <p:spPr>
          <a:xfrm>
            <a:off x="464560" y="3713018"/>
            <a:ext cx="8252342" cy="1589202"/>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51" name="TextBox 29"/>
          <p:cNvSpPr txBox="1">
            <a:spLocks noChangeArrowheads="1"/>
          </p:cNvSpPr>
          <p:nvPr/>
        </p:nvSpPr>
        <p:spPr bwMode="auto">
          <a:xfrm>
            <a:off x="1817665" y="4132832"/>
            <a:ext cx="88556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1st Draft</a:t>
            </a:r>
          </a:p>
          <a:p>
            <a:pPr algn="ctr"/>
            <a:r>
              <a:rPr lang="en-US" altLang="ja-JP" sz="800" b="1" dirty="0" smtClean="0">
                <a:solidFill>
                  <a:schemeClr val="hlink"/>
                </a:solidFill>
                <a:latin typeface="Calibri" pitchFamily="34" charset="0"/>
              </a:rPr>
              <a:t>Oct-2016</a:t>
            </a:r>
            <a:r>
              <a:rPr lang="en-US" altLang="ja-JP" sz="800" b="1" dirty="0" smtClean="0">
                <a:solidFill>
                  <a:schemeClr val="hlink"/>
                </a:solidFill>
                <a:latin typeface="Calibri" pitchFamily="34" charset="0"/>
                <a:sym typeface="Wingdings"/>
              </a:rPr>
              <a:t> </a:t>
            </a:r>
          </a:p>
        </p:txBody>
      </p:sp>
      <p:sp>
        <p:nvSpPr>
          <p:cNvPr id="152" name="Diamond 151"/>
          <p:cNvSpPr>
            <a:spLocks noChangeArrowheads="1"/>
          </p:cNvSpPr>
          <p:nvPr/>
        </p:nvSpPr>
        <p:spPr bwMode="auto">
          <a:xfrm>
            <a:off x="218053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53" name="TextBox 29"/>
          <p:cNvSpPr txBox="1">
            <a:spLocks noChangeArrowheads="1"/>
          </p:cNvSpPr>
          <p:nvPr/>
        </p:nvSpPr>
        <p:spPr bwMode="auto">
          <a:xfrm>
            <a:off x="2367682" y="4132832"/>
            <a:ext cx="66765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2nd Draft</a:t>
            </a:r>
          </a:p>
          <a:p>
            <a:pPr algn="ctr"/>
            <a:r>
              <a:rPr lang="en-US" altLang="ja-JP" sz="800" b="1" dirty="0" smtClean="0">
                <a:solidFill>
                  <a:schemeClr val="hlink"/>
                </a:solidFill>
                <a:latin typeface="Calibri" pitchFamily="34" charset="0"/>
              </a:rPr>
              <a:t>Jan-2017</a:t>
            </a:r>
            <a:r>
              <a:rPr lang="en-US" altLang="ja-JP" sz="800" b="1" dirty="0" smtClean="0">
                <a:solidFill>
                  <a:schemeClr val="hlink"/>
                </a:solidFill>
                <a:latin typeface="Calibri" pitchFamily="34" charset="0"/>
                <a:sym typeface="Wingdings"/>
              </a:rPr>
              <a:t> </a:t>
            </a:r>
          </a:p>
        </p:txBody>
      </p:sp>
      <p:sp>
        <p:nvSpPr>
          <p:cNvPr id="156" name="Diamond 155"/>
          <p:cNvSpPr>
            <a:spLocks noChangeArrowheads="1"/>
          </p:cNvSpPr>
          <p:nvPr/>
        </p:nvSpPr>
        <p:spPr bwMode="auto">
          <a:xfrm>
            <a:off x="2614257"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58" name="TextBox 29"/>
          <p:cNvSpPr txBox="1">
            <a:spLocks noChangeArrowheads="1"/>
          </p:cNvSpPr>
          <p:nvPr/>
        </p:nvSpPr>
        <p:spPr bwMode="auto">
          <a:xfrm>
            <a:off x="2703233"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a:t>
            </a:r>
          </a:p>
          <a:p>
            <a:pPr algn="ctr"/>
            <a:r>
              <a:rPr lang="en-US" altLang="ja-JP" sz="800" b="1" dirty="0">
                <a:latin typeface="Calibri" pitchFamily="34" charset="0"/>
              </a:rPr>
              <a:t>t</a:t>
            </a:r>
            <a:r>
              <a:rPr lang="en-US" altLang="ja-JP" sz="800" b="1" dirty="0" smtClean="0">
                <a:latin typeface="Calibri" pitchFamily="34" charset="0"/>
              </a:rPr>
              <a:t>o A.D.</a:t>
            </a:r>
          </a:p>
          <a:p>
            <a:pPr algn="ctr"/>
            <a:r>
              <a:rPr lang="en-US" altLang="ja-JP" sz="800" b="1" dirty="0" smtClean="0">
                <a:solidFill>
                  <a:schemeClr val="hlink"/>
                </a:solidFill>
                <a:latin typeface="Calibri" pitchFamily="34" charset="0"/>
              </a:rPr>
              <a:t>Apr-2017</a:t>
            </a:r>
            <a:r>
              <a:rPr lang="en-US" altLang="ja-JP" sz="800" b="1" dirty="0" smtClean="0">
                <a:solidFill>
                  <a:schemeClr val="hlink"/>
                </a:solidFill>
                <a:latin typeface="Calibri" pitchFamily="34" charset="0"/>
                <a:sym typeface="Wingdings"/>
              </a:rPr>
              <a:t> </a:t>
            </a:r>
          </a:p>
        </p:txBody>
      </p:sp>
      <p:sp>
        <p:nvSpPr>
          <p:cNvPr id="159" name="Diamond 158"/>
          <p:cNvSpPr>
            <a:spLocks noChangeArrowheads="1"/>
          </p:cNvSpPr>
          <p:nvPr/>
        </p:nvSpPr>
        <p:spPr bwMode="auto">
          <a:xfrm>
            <a:off x="3093965"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0" name="TextBox 29"/>
          <p:cNvSpPr txBox="1">
            <a:spLocks noChangeArrowheads="1"/>
          </p:cNvSpPr>
          <p:nvPr/>
        </p:nvSpPr>
        <p:spPr bwMode="auto">
          <a:xfrm>
            <a:off x="3350604" y="4826041"/>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to Secretariat</a:t>
            </a:r>
          </a:p>
          <a:p>
            <a:pPr algn="ctr"/>
            <a:r>
              <a:rPr lang="en-US" altLang="ja-JP" sz="800" b="1" dirty="0" smtClean="0">
                <a:solidFill>
                  <a:schemeClr val="hlink"/>
                </a:solidFill>
                <a:latin typeface="Calibri" pitchFamily="34" charset="0"/>
              </a:rPr>
              <a:t>Jul-2017</a:t>
            </a:r>
            <a:r>
              <a:rPr lang="en-US" altLang="ja-JP" sz="800" b="1" dirty="0" smtClean="0">
                <a:solidFill>
                  <a:schemeClr val="hlink"/>
                </a:solidFill>
                <a:latin typeface="Calibri" pitchFamily="34" charset="0"/>
                <a:sym typeface="Wingdings"/>
              </a:rPr>
              <a:t> </a:t>
            </a:r>
          </a:p>
        </p:txBody>
      </p:sp>
      <p:sp>
        <p:nvSpPr>
          <p:cNvPr id="169" name="Diamond 168"/>
          <p:cNvSpPr>
            <a:spLocks noChangeArrowheads="1"/>
          </p:cNvSpPr>
          <p:nvPr/>
        </p:nvSpPr>
        <p:spPr bwMode="auto">
          <a:xfrm>
            <a:off x="3683280" y="4628810"/>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0" name="TextBox 29"/>
          <p:cNvSpPr txBox="1">
            <a:spLocks noChangeArrowheads="1"/>
          </p:cNvSpPr>
          <p:nvPr/>
        </p:nvSpPr>
        <p:spPr bwMode="auto">
          <a:xfrm>
            <a:off x="3587394"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a:t>
            </a:r>
            <a:r>
              <a:rPr lang="en-US" altLang="ja-JP" sz="800" b="1" baseline="30000" dirty="0" smtClean="0">
                <a:latin typeface="Calibri" pitchFamily="34" charset="0"/>
              </a:rPr>
              <a:t>st</a:t>
            </a:r>
            <a:r>
              <a:rPr lang="en-US" altLang="ja-JP" sz="800" b="1" dirty="0" smtClean="0">
                <a:latin typeface="Calibri" pitchFamily="34" charset="0"/>
              </a:rPr>
              <a:t> Agency Review</a:t>
            </a:r>
          </a:p>
          <a:p>
            <a:pPr algn="ctr"/>
            <a:r>
              <a:rPr lang="en-US" altLang="ja-JP" sz="800" b="1" dirty="0" smtClean="0">
                <a:solidFill>
                  <a:schemeClr val="hlink"/>
                </a:solidFill>
                <a:latin typeface="Calibri" pitchFamily="34" charset="0"/>
                <a:sym typeface="Wingdings"/>
              </a:rPr>
              <a:t>Sep-2017</a:t>
            </a:r>
          </a:p>
        </p:txBody>
      </p:sp>
      <p:sp>
        <p:nvSpPr>
          <p:cNvPr id="171" name="Diamond 170"/>
          <p:cNvSpPr>
            <a:spLocks noChangeArrowheads="1"/>
          </p:cNvSpPr>
          <p:nvPr/>
        </p:nvSpPr>
        <p:spPr bwMode="auto">
          <a:xfrm>
            <a:off x="4050696"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2" name="TextBox 29"/>
          <p:cNvSpPr txBox="1">
            <a:spLocks noChangeArrowheads="1"/>
          </p:cNvSpPr>
          <p:nvPr/>
        </p:nvSpPr>
        <p:spPr bwMode="auto">
          <a:xfrm>
            <a:off x="4028877"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a:t>
            </a:r>
          </a:p>
          <a:p>
            <a:pPr algn="ctr"/>
            <a:r>
              <a:rPr lang="en-US" altLang="ja-JP" sz="800" b="1" dirty="0" smtClean="0">
                <a:solidFill>
                  <a:schemeClr val="hlink"/>
                </a:solidFill>
                <a:latin typeface="Calibri" pitchFamily="34" charset="0"/>
                <a:sym typeface="Wingdings"/>
              </a:rPr>
              <a:t>Nov-2017</a:t>
            </a:r>
          </a:p>
        </p:txBody>
      </p:sp>
      <p:sp>
        <p:nvSpPr>
          <p:cNvPr id="173" name="Diamond 172"/>
          <p:cNvSpPr>
            <a:spLocks noChangeArrowheads="1"/>
          </p:cNvSpPr>
          <p:nvPr/>
        </p:nvSpPr>
        <p:spPr bwMode="auto">
          <a:xfrm>
            <a:off x="4296240"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4" name="TextBox 29"/>
          <p:cNvSpPr txBox="1">
            <a:spLocks noChangeArrowheads="1"/>
          </p:cNvSpPr>
          <p:nvPr/>
        </p:nvSpPr>
        <p:spPr bwMode="auto">
          <a:xfrm>
            <a:off x="4592085" y="4826041"/>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Secretariat Processing</a:t>
            </a:r>
          </a:p>
          <a:p>
            <a:pPr algn="ctr"/>
            <a:r>
              <a:rPr lang="en-US" altLang="ja-JP" sz="800" b="1" dirty="0" smtClean="0">
                <a:solidFill>
                  <a:schemeClr val="hlink"/>
                </a:solidFill>
                <a:latin typeface="Calibri" pitchFamily="34" charset="0"/>
              </a:rPr>
              <a:t>Feb-2018</a:t>
            </a:r>
            <a:r>
              <a:rPr lang="en-US" altLang="ja-JP" sz="800" b="1" dirty="0" smtClean="0">
                <a:solidFill>
                  <a:schemeClr val="hlink"/>
                </a:solidFill>
                <a:latin typeface="Calibri" pitchFamily="34" charset="0"/>
                <a:sym typeface="Wingdings"/>
              </a:rPr>
              <a:t> </a:t>
            </a:r>
          </a:p>
        </p:txBody>
      </p:sp>
      <p:sp>
        <p:nvSpPr>
          <p:cNvPr id="175" name="Diamond 174"/>
          <p:cNvSpPr>
            <a:spLocks noChangeArrowheads="1"/>
          </p:cNvSpPr>
          <p:nvPr/>
        </p:nvSpPr>
        <p:spPr bwMode="auto">
          <a:xfrm>
            <a:off x="4924761" y="4628810"/>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6" name="TextBox 29"/>
          <p:cNvSpPr txBox="1">
            <a:spLocks noChangeArrowheads="1"/>
          </p:cNvSpPr>
          <p:nvPr/>
        </p:nvSpPr>
        <p:spPr bwMode="auto">
          <a:xfrm>
            <a:off x="5010255"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Final Agency</a:t>
            </a:r>
          </a:p>
          <a:p>
            <a:pPr algn="ctr"/>
            <a:r>
              <a:rPr lang="en-US" altLang="ja-JP" sz="800" b="1" dirty="0" smtClean="0">
                <a:latin typeface="Calibri" pitchFamily="34" charset="0"/>
              </a:rPr>
              <a:t>Review</a:t>
            </a:r>
          </a:p>
          <a:p>
            <a:pPr algn="ctr"/>
            <a:r>
              <a:rPr lang="en-US" altLang="ja-JP" sz="800" b="1" dirty="0" smtClean="0">
                <a:solidFill>
                  <a:schemeClr val="hlink"/>
                </a:solidFill>
                <a:latin typeface="Calibri" pitchFamily="34" charset="0"/>
                <a:sym typeface="Wingdings"/>
              </a:rPr>
              <a:t>May-2018</a:t>
            </a:r>
          </a:p>
        </p:txBody>
      </p:sp>
      <p:sp>
        <p:nvSpPr>
          <p:cNvPr id="177" name="Diamond 176"/>
          <p:cNvSpPr>
            <a:spLocks noChangeArrowheads="1"/>
          </p:cNvSpPr>
          <p:nvPr/>
        </p:nvSpPr>
        <p:spPr bwMode="auto">
          <a:xfrm>
            <a:off x="544452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8" name="TextBox 29"/>
          <p:cNvSpPr txBox="1">
            <a:spLocks noChangeArrowheads="1"/>
          </p:cNvSpPr>
          <p:nvPr/>
        </p:nvSpPr>
        <p:spPr bwMode="auto">
          <a:xfrm>
            <a:off x="5528869"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 </a:t>
            </a:r>
            <a:r>
              <a:rPr lang="en-US" altLang="ja-JP" sz="800" b="1" dirty="0" smtClean="0">
                <a:solidFill>
                  <a:schemeClr val="hlink"/>
                </a:solidFill>
                <a:latin typeface="Calibri" pitchFamily="34" charset="0"/>
                <a:sym typeface="Wingdings"/>
              </a:rPr>
              <a:t>Jul-2018</a:t>
            </a:r>
          </a:p>
        </p:txBody>
      </p:sp>
      <p:sp>
        <p:nvSpPr>
          <p:cNvPr id="179" name="Diamond 178"/>
          <p:cNvSpPr>
            <a:spLocks noChangeArrowheads="1"/>
          </p:cNvSpPr>
          <p:nvPr/>
        </p:nvSpPr>
        <p:spPr bwMode="auto">
          <a:xfrm>
            <a:off x="580348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0" name="TextBox 29"/>
          <p:cNvSpPr txBox="1">
            <a:spLocks noChangeArrowheads="1"/>
          </p:cNvSpPr>
          <p:nvPr/>
        </p:nvSpPr>
        <p:spPr bwMode="auto">
          <a:xfrm>
            <a:off x="6184314" y="4831256"/>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CMC Approval</a:t>
            </a:r>
          </a:p>
          <a:p>
            <a:pPr algn="ctr"/>
            <a:r>
              <a:rPr lang="en-US" altLang="ja-JP" sz="800" b="1" dirty="0" smtClean="0">
                <a:solidFill>
                  <a:schemeClr val="hlink"/>
                </a:solidFill>
                <a:latin typeface="Calibri" pitchFamily="34" charset="0"/>
              </a:rPr>
              <a:t>Nov-2018</a:t>
            </a:r>
            <a:r>
              <a:rPr lang="en-US" altLang="ja-JP" sz="800" b="1" dirty="0" smtClean="0">
                <a:solidFill>
                  <a:schemeClr val="hlink"/>
                </a:solidFill>
                <a:latin typeface="Calibri" pitchFamily="34" charset="0"/>
                <a:sym typeface="Wingdings"/>
              </a:rPr>
              <a:t> </a:t>
            </a:r>
          </a:p>
        </p:txBody>
      </p:sp>
      <p:sp>
        <p:nvSpPr>
          <p:cNvPr id="181" name="Diamond 180"/>
          <p:cNvSpPr>
            <a:spLocks noChangeArrowheads="1"/>
          </p:cNvSpPr>
          <p:nvPr/>
        </p:nvSpPr>
        <p:spPr bwMode="auto">
          <a:xfrm>
            <a:off x="6516990" y="4634025"/>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2" name="Rectangle 181"/>
          <p:cNvSpPr/>
          <p:nvPr/>
        </p:nvSpPr>
        <p:spPr>
          <a:xfrm>
            <a:off x="456279" y="3713018"/>
            <a:ext cx="906822" cy="1579903"/>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dirty="0">
                <a:solidFill>
                  <a:srgbClr val="000000"/>
                </a:solidFill>
              </a:rPr>
              <a:t>CCSDS </a:t>
            </a:r>
            <a:endParaRPr lang="en-US" sz="1000" dirty="0" smtClean="0">
              <a:solidFill>
                <a:srgbClr val="000000"/>
              </a:solidFill>
            </a:endParaRPr>
          </a:p>
          <a:p>
            <a:pPr algn="ctr" fontAlgn="auto">
              <a:spcBef>
                <a:spcPts val="0"/>
              </a:spcBef>
              <a:spcAft>
                <a:spcPts val="0"/>
              </a:spcAft>
              <a:defRPr/>
            </a:pPr>
            <a:r>
              <a:rPr lang="en-US" sz="1000" dirty="0" smtClean="0">
                <a:solidFill>
                  <a:srgbClr val="000000"/>
                </a:solidFill>
              </a:rPr>
              <a:t>88X.0</a:t>
            </a:r>
            <a:r>
              <a:rPr lang="en-US" sz="1000" dirty="0">
                <a:solidFill>
                  <a:srgbClr val="000000"/>
                </a:solidFill>
              </a:rPr>
              <a:t>-M-</a:t>
            </a:r>
            <a:r>
              <a:rPr lang="en-US" sz="1000" dirty="0" smtClean="0">
                <a:solidFill>
                  <a:srgbClr val="000000"/>
                </a:solidFill>
              </a:rPr>
              <a:t>1 </a:t>
            </a:r>
          </a:p>
          <a:p>
            <a:pPr algn="ctr" fontAlgn="auto">
              <a:spcBef>
                <a:spcPts val="0"/>
              </a:spcBef>
              <a:spcAft>
                <a:spcPts val="0"/>
              </a:spcAft>
              <a:defRPr/>
            </a:pPr>
            <a:r>
              <a:rPr kumimoji="0" lang="en-US" sz="1000" b="1" dirty="0" smtClean="0">
                <a:solidFill>
                  <a:srgbClr val="000000"/>
                </a:solidFill>
              </a:rPr>
              <a:t>RFID Sensing</a:t>
            </a:r>
          </a:p>
          <a:p>
            <a:pPr algn="ctr" fontAlgn="auto">
              <a:spcBef>
                <a:spcPts val="0"/>
              </a:spcBef>
              <a:spcAft>
                <a:spcPts val="0"/>
              </a:spcAft>
              <a:defRPr/>
            </a:pPr>
            <a:r>
              <a:rPr lang="en-US" sz="1000" b="1" dirty="0" smtClean="0">
                <a:solidFill>
                  <a:srgbClr val="000000"/>
                </a:solidFill>
              </a:rPr>
              <a:t>Communications</a:t>
            </a:r>
          </a:p>
          <a:p>
            <a:pPr algn="ctr" fontAlgn="auto">
              <a:spcBef>
                <a:spcPts val="0"/>
              </a:spcBef>
              <a:spcAft>
                <a:spcPts val="0"/>
              </a:spcAft>
              <a:defRPr/>
            </a:pPr>
            <a:r>
              <a:rPr kumimoji="0" lang="en-US" sz="1000" b="1" dirty="0" smtClean="0">
                <a:solidFill>
                  <a:srgbClr val="000000"/>
                </a:solidFill>
              </a:rPr>
              <a:t>Protocol</a:t>
            </a:r>
          </a:p>
          <a:p>
            <a:pPr algn="ctr" fontAlgn="auto">
              <a:spcBef>
                <a:spcPts val="0"/>
              </a:spcBef>
              <a:spcAft>
                <a:spcPts val="0"/>
              </a:spcAft>
              <a:defRPr/>
            </a:pPr>
            <a:r>
              <a:rPr lang="en-US" sz="1000" b="1" dirty="0" smtClean="0">
                <a:solidFill>
                  <a:srgbClr val="000000"/>
                </a:solidFill>
              </a:rPr>
              <a:t>Specification</a:t>
            </a:r>
            <a:endParaRPr kumimoji="0" lang="en-US" sz="1000" b="1" dirty="0" smtClean="0">
              <a:solidFill>
                <a:srgbClr val="000000"/>
              </a:solidFill>
            </a:endParaRPr>
          </a:p>
        </p:txBody>
      </p:sp>
      <p:sp>
        <p:nvSpPr>
          <p:cNvPr id="150" name="Diamond 149"/>
          <p:cNvSpPr>
            <a:spLocks noChangeArrowheads="1"/>
          </p:cNvSpPr>
          <p:nvPr/>
        </p:nvSpPr>
        <p:spPr bwMode="auto">
          <a:xfrm>
            <a:off x="1313164"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9" name="TextBox 29"/>
          <p:cNvSpPr txBox="1">
            <a:spLocks noChangeArrowheads="1"/>
          </p:cNvSpPr>
          <p:nvPr/>
        </p:nvSpPr>
        <p:spPr bwMode="auto">
          <a:xfrm>
            <a:off x="1278437" y="4121836"/>
            <a:ext cx="704336"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Start Date</a:t>
            </a:r>
          </a:p>
          <a:p>
            <a:pPr algn="ctr"/>
            <a:r>
              <a:rPr lang="en-US" altLang="ja-JP" sz="800" b="1" dirty="0" smtClean="0">
                <a:solidFill>
                  <a:schemeClr val="hlink"/>
                </a:solidFill>
                <a:latin typeface="Calibri" pitchFamily="34" charset="0"/>
              </a:rPr>
              <a:t>May-2016</a:t>
            </a:r>
            <a:r>
              <a:rPr lang="en-US" altLang="ja-JP" sz="800" b="1" dirty="0" smtClean="0">
                <a:solidFill>
                  <a:schemeClr val="hlink"/>
                </a:solidFill>
                <a:latin typeface="Calibri" pitchFamily="34" charset="0"/>
                <a:sym typeface="Wingdings"/>
              </a:rPr>
              <a:t> </a:t>
            </a:r>
          </a:p>
        </p:txBody>
      </p:sp>
      <p:sp>
        <p:nvSpPr>
          <p:cNvPr id="183" name="TextBox 29"/>
          <p:cNvSpPr txBox="1">
            <a:spLocks noChangeArrowheads="1"/>
          </p:cNvSpPr>
          <p:nvPr/>
        </p:nvSpPr>
        <p:spPr bwMode="auto">
          <a:xfrm>
            <a:off x="6079331" y="4132832"/>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a:t>
            </a:r>
            <a:r>
              <a:rPr lang="en-US" altLang="ja-JP" sz="800" b="1" baseline="30000" dirty="0" smtClean="0">
                <a:latin typeface="Calibri" pitchFamily="34" charset="0"/>
              </a:rPr>
              <a:t>st</a:t>
            </a:r>
            <a:r>
              <a:rPr lang="en-US" altLang="ja-JP" sz="800" b="1" dirty="0" smtClean="0">
                <a:latin typeface="Calibri" pitchFamily="34" charset="0"/>
              </a:rPr>
              <a:t> Prototype</a:t>
            </a:r>
          </a:p>
          <a:p>
            <a:pPr algn="ctr"/>
            <a:r>
              <a:rPr lang="en-US" altLang="ja-JP" sz="800" b="1" dirty="0" smtClean="0">
                <a:solidFill>
                  <a:schemeClr val="hlink"/>
                </a:solidFill>
                <a:latin typeface="Calibri" pitchFamily="34" charset="0"/>
                <a:sym typeface="Wingdings"/>
              </a:rPr>
              <a:t>Nov-2018</a:t>
            </a:r>
          </a:p>
        </p:txBody>
      </p:sp>
      <p:sp>
        <p:nvSpPr>
          <p:cNvPr id="184" name="Diamond 183"/>
          <p:cNvSpPr>
            <a:spLocks noChangeArrowheads="1"/>
          </p:cNvSpPr>
          <p:nvPr/>
        </p:nvSpPr>
        <p:spPr bwMode="auto">
          <a:xfrm>
            <a:off x="6353951"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5" name="TextBox 29"/>
          <p:cNvSpPr txBox="1">
            <a:spLocks noChangeArrowheads="1"/>
          </p:cNvSpPr>
          <p:nvPr/>
        </p:nvSpPr>
        <p:spPr bwMode="auto">
          <a:xfrm>
            <a:off x="6740883" y="4132832"/>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2</a:t>
            </a:r>
            <a:r>
              <a:rPr lang="en-US" altLang="ja-JP" sz="800" b="1" baseline="30000" dirty="0" smtClean="0">
                <a:latin typeface="Calibri" pitchFamily="34" charset="0"/>
              </a:rPr>
              <a:t>nd</a:t>
            </a:r>
            <a:r>
              <a:rPr lang="en-US" altLang="ja-JP" sz="800" b="1" dirty="0" smtClean="0">
                <a:latin typeface="Calibri" pitchFamily="34" charset="0"/>
              </a:rPr>
              <a:t>  Prototype</a:t>
            </a:r>
          </a:p>
          <a:p>
            <a:pPr algn="ctr"/>
            <a:r>
              <a:rPr lang="en-US" altLang="ja-JP" sz="800" b="1" dirty="0" smtClean="0">
                <a:solidFill>
                  <a:schemeClr val="hlink"/>
                </a:solidFill>
                <a:latin typeface="Calibri" pitchFamily="34" charset="0"/>
                <a:sym typeface="Wingdings"/>
              </a:rPr>
              <a:t>Mar-2019</a:t>
            </a:r>
          </a:p>
        </p:txBody>
      </p:sp>
      <p:sp>
        <p:nvSpPr>
          <p:cNvPr id="186" name="Diamond 185"/>
          <p:cNvSpPr>
            <a:spLocks noChangeArrowheads="1"/>
          </p:cNvSpPr>
          <p:nvPr/>
        </p:nvSpPr>
        <p:spPr bwMode="auto">
          <a:xfrm>
            <a:off x="707355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7" name="TextBox 29"/>
          <p:cNvSpPr txBox="1">
            <a:spLocks noChangeArrowheads="1"/>
          </p:cNvSpPr>
          <p:nvPr/>
        </p:nvSpPr>
        <p:spPr bwMode="auto">
          <a:xfrm>
            <a:off x="7168515" y="4831256"/>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CMC Approval</a:t>
            </a:r>
          </a:p>
          <a:p>
            <a:pPr algn="ctr"/>
            <a:r>
              <a:rPr lang="en-US" altLang="ja-JP" sz="800" b="1" dirty="0" smtClean="0">
                <a:solidFill>
                  <a:schemeClr val="hlink"/>
                </a:solidFill>
                <a:latin typeface="Calibri" pitchFamily="34" charset="0"/>
              </a:rPr>
              <a:t>May-2019</a:t>
            </a:r>
            <a:r>
              <a:rPr lang="en-US" altLang="ja-JP" sz="800" b="1" dirty="0" smtClean="0">
                <a:solidFill>
                  <a:schemeClr val="hlink"/>
                </a:solidFill>
                <a:latin typeface="Calibri" pitchFamily="34" charset="0"/>
                <a:sym typeface="Wingdings"/>
              </a:rPr>
              <a:t> </a:t>
            </a:r>
          </a:p>
        </p:txBody>
      </p:sp>
      <p:sp>
        <p:nvSpPr>
          <p:cNvPr id="188" name="Diamond 187"/>
          <p:cNvSpPr>
            <a:spLocks noChangeArrowheads="1"/>
          </p:cNvSpPr>
          <p:nvPr/>
        </p:nvSpPr>
        <p:spPr bwMode="auto">
          <a:xfrm>
            <a:off x="7501191" y="4634025"/>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Tree>
    <p:extLst>
      <p:ext uri="{BB962C8B-B14F-4D97-AF65-F5344CB8AC3E}">
        <p14:creationId xmlns:p14="http://schemas.microsoft.com/office/powerpoint/2010/main" val="22657445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11" y="874059"/>
            <a:ext cx="8451273" cy="5513294"/>
          </a:xfrm>
        </p:spPr>
        <p:txBody>
          <a:bodyPr>
            <a:normAutofit fontScale="85000" lnSpcReduction="20000"/>
          </a:bodyPr>
          <a:lstStyle/>
          <a:p>
            <a:r>
              <a:rPr lang="en-US" dirty="0" smtClean="0"/>
              <a:t>Designate a {OwnerID, ProgramID, ObjectID} tuple</a:t>
            </a:r>
            <a:endParaRPr lang="en-US" dirty="0" smtClean="0">
              <a:solidFill>
                <a:srgbClr val="FF0000"/>
              </a:solidFill>
            </a:endParaRPr>
          </a:p>
          <a:p>
            <a:endParaRPr lang="en-US" dirty="0" smtClean="0"/>
          </a:p>
          <a:p>
            <a:r>
              <a:rPr lang="en-US" dirty="0" smtClean="0"/>
              <a:t>Manage the OwnerID/ProgramID namespace to uniquely identify additional Owners (Space Agencies) and associated Programs</a:t>
            </a:r>
          </a:p>
          <a:p>
            <a:endParaRPr lang="en-US" dirty="0" smtClean="0"/>
          </a:p>
          <a:p>
            <a:r>
              <a:rPr lang="en-US" dirty="0" smtClean="0"/>
              <a:t>Manage the ObjectID namespace to improve automated inventory management practices and provide a transition path for future standardized tag-encoding</a:t>
            </a:r>
          </a:p>
          <a:p>
            <a:endParaRPr lang="en-US" dirty="0" smtClean="0"/>
          </a:p>
          <a:p>
            <a:r>
              <a:rPr lang="en-US" dirty="0" smtClean="0">
                <a:solidFill>
                  <a:srgbClr val="FF0000"/>
                </a:solidFill>
              </a:rPr>
              <a:t>Does not alter/affect current IMS naming conventions or operations</a:t>
            </a:r>
          </a:p>
          <a:p>
            <a:pPr lvl="1"/>
            <a:r>
              <a:rPr lang="en-US" dirty="0" smtClean="0"/>
              <a:t>Defines {OwnerID, ProgramID, ObjectID} namespace in an engineered manner to support future IMS operations</a:t>
            </a:r>
          </a:p>
        </p:txBody>
      </p:sp>
      <p:sp>
        <p:nvSpPr>
          <p:cNvPr id="6" name="Line 3"/>
          <p:cNvSpPr>
            <a:spLocks noChangeShapeType="1"/>
          </p:cNvSpPr>
          <p:nvPr/>
        </p:nvSpPr>
        <p:spPr bwMode="auto">
          <a:xfrm>
            <a:off x="1108364" y="672353"/>
            <a:ext cx="706581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39" tIns="41020" rIns="82039" bIns="41020"/>
          <a:lstStyle/>
          <a:p>
            <a:pPr>
              <a:defRPr/>
            </a:pPr>
            <a:endParaRPr lang="en-US">
              <a:cs typeface="+mn-cs"/>
            </a:endParaRPr>
          </a:p>
        </p:txBody>
      </p:sp>
      <p:sp>
        <p:nvSpPr>
          <p:cNvPr id="7" name="Rectangle 2"/>
          <p:cNvSpPr>
            <a:spLocks noChangeArrowheads="1"/>
          </p:cNvSpPr>
          <p:nvPr/>
        </p:nvSpPr>
        <p:spPr bwMode="auto">
          <a:xfrm>
            <a:off x="412209" y="134471"/>
            <a:ext cx="8182523" cy="529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39" tIns="41020" rIns="82039" bIns="41020">
            <a:spAutoFit/>
          </a:bodyPr>
          <a:lstStyle/>
          <a:p>
            <a:pPr algn="ctr" defTabSz="914394">
              <a:defRPr/>
            </a:pPr>
            <a:r>
              <a:rPr lang="en-US" sz="2900" b="1" dirty="0" smtClean="0">
                <a:solidFill>
                  <a:schemeClr val="tx2"/>
                </a:solidFill>
              </a:rPr>
              <a:t>ISS IMS tag-encoding augmentation proposal</a:t>
            </a:r>
            <a:endParaRPr lang="en-US" sz="2900" b="1" dirty="0">
              <a:solidFill>
                <a:schemeClr val="tx2"/>
              </a:solidFill>
            </a:endParaRPr>
          </a:p>
        </p:txBody>
      </p:sp>
    </p:spTree>
    <p:extLst>
      <p:ext uri="{BB962C8B-B14F-4D97-AF65-F5344CB8AC3E}">
        <p14:creationId xmlns:p14="http://schemas.microsoft.com/office/powerpoint/2010/main" val="103427527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80067" y="245531"/>
            <a:ext cx="6374677" cy="6333067"/>
          </a:xfrm>
          <a:prstGeom prst="rect">
            <a:avLst/>
          </a:prstGeom>
        </p:spPr>
      </p:pic>
    </p:spTree>
    <p:extLst>
      <p:ext uri="{BB962C8B-B14F-4D97-AF65-F5344CB8AC3E}">
        <p14:creationId xmlns:p14="http://schemas.microsoft.com/office/powerpoint/2010/main" val="419837511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8761" y="119493"/>
            <a:ext cx="5645746" cy="461665"/>
          </a:xfrm>
          <a:prstGeom prst="rect">
            <a:avLst/>
          </a:prstGeom>
          <a:noFill/>
          <a:ln>
            <a:noFill/>
          </a:ln>
        </p:spPr>
        <p:txBody>
          <a:bodyPr wrap="none" rtlCol="0">
            <a:spAutoFit/>
          </a:bodyPr>
          <a:lstStyle/>
          <a:p>
            <a:r>
              <a:rPr lang="en-US" sz="2400" b="1" dirty="0" smtClean="0"/>
              <a:t>CCSDS SOIS Wireless WG Monthly Webcon</a:t>
            </a:r>
            <a:endParaRPr lang="en-US" sz="2400" b="1" dirty="0"/>
          </a:p>
        </p:txBody>
      </p:sp>
      <p:sp>
        <p:nvSpPr>
          <p:cNvPr id="5" name="TextBox 4"/>
          <p:cNvSpPr txBox="1"/>
          <p:nvPr/>
        </p:nvSpPr>
        <p:spPr>
          <a:xfrm>
            <a:off x="601132" y="702733"/>
            <a:ext cx="7933268" cy="3416320"/>
          </a:xfrm>
          <a:prstGeom prst="rect">
            <a:avLst/>
          </a:prstGeom>
          <a:noFill/>
        </p:spPr>
        <p:txBody>
          <a:bodyPr wrap="square" rtlCol="0">
            <a:spAutoFit/>
          </a:bodyPr>
          <a:lstStyle/>
          <a:p>
            <a:endParaRPr lang="en-US" dirty="0" smtClean="0"/>
          </a:p>
          <a:p>
            <a:pPr marL="342900" indent="-342900">
              <a:buFont typeface="+mj-lt"/>
              <a:buAutoNum type="arabicPeriod"/>
            </a:pPr>
            <a:r>
              <a:rPr lang="en-US" dirty="0" smtClean="0"/>
              <a:t>RFID Tag-Encoding Red Book (</a:t>
            </a:r>
            <a:r>
              <a:rPr lang="en-US" dirty="0"/>
              <a:t>CCSDS 881.1-R-1</a:t>
            </a:r>
            <a:r>
              <a:rPr lang="en-US" dirty="0" smtClean="0"/>
              <a:t>) activities:</a:t>
            </a:r>
          </a:p>
          <a:p>
            <a:endParaRPr lang="en-US" dirty="0" smtClean="0"/>
          </a:p>
          <a:p>
            <a:pPr marL="800100" lvl="1" indent="-342900">
              <a:buFont typeface="+mj-lt"/>
              <a:buAutoNum type="alphaUcPeriod"/>
            </a:pPr>
            <a:r>
              <a:rPr lang="en-US" dirty="0"/>
              <a:t>CCSDS 881.1-R-</a:t>
            </a:r>
            <a:r>
              <a:rPr lang="en-US" dirty="0" smtClean="0"/>
              <a:t>1 Document Status:</a:t>
            </a:r>
          </a:p>
          <a:p>
            <a:pPr marL="1314450" lvl="2" indent="-400050">
              <a:buFont typeface="+mj-lt"/>
              <a:buAutoNum type="romanLcPeriod"/>
            </a:pPr>
            <a:r>
              <a:rPr lang="en-US" dirty="0" smtClean="0"/>
              <a:t>Sent to CCSDS Secretariat for publication (19-Oct-2015)</a:t>
            </a:r>
          </a:p>
          <a:p>
            <a:pPr lvl="2"/>
            <a:endParaRPr lang="en-US" dirty="0" smtClean="0"/>
          </a:p>
          <a:p>
            <a:pPr marL="857250" lvl="1" indent="-400050">
              <a:buFont typeface="+mj-lt"/>
              <a:buAutoNum type="alphaUcPeriod"/>
            </a:pPr>
            <a:r>
              <a:rPr lang="en-US" dirty="0" smtClean="0"/>
              <a:t>Follow-on activities </a:t>
            </a:r>
            <a:r>
              <a:rPr lang="en-US" dirty="0"/>
              <a:t>for CCSDS 881.1-R-</a:t>
            </a:r>
            <a:r>
              <a:rPr lang="en-US" dirty="0" smtClean="0"/>
              <a:t>1 (to satisfy Blue Book requirements)</a:t>
            </a:r>
          </a:p>
          <a:p>
            <a:pPr marL="1314450" lvl="2" indent="-400050">
              <a:buFont typeface="+mj-lt"/>
              <a:buAutoNum type="romanLcPeriod"/>
            </a:pPr>
            <a:r>
              <a:rPr lang="en-US" dirty="0" smtClean="0"/>
              <a:t>Object-ID space design: </a:t>
            </a:r>
            <a:r>
              <a:rPr lang="en-US" dirty="0"/>
              <a:t>Discuss initial design strategies and concerns</a:t>
            </a:r>
            <a:endParaRPr lang="en-US" dirty="0" smtClean="0"/>
          </a:p>
          <a:p>
            <a:pPr marL="1314450" lvl="2" indent="-400050">
              <a:buFont typeface="+mj-lt"/>
              <a:buAutoNum type="romanLcPeriod"/>
            </a:pPr>
            <a:r>
              <a:rPr lang="en-US" dirty="0" smtClean="0"/>
              <a:t>Interoperability Test Plan preparation and (FSA, NASA) prototyping </a:t>
            </a:r>
            <a:endParaRPr lang="en-US" dirty="0"/>
          </a:p>
          <a:p>
            <a:pPr marL="1314450" lvl="2" indent="-400050">
              <a:buFont typeface="+mj-lt"/>
              <a:buAutoNum type="romanLcPeriod"/>
            </a:pPr>
            <a:r>
              <a:rPr lang="en-US" dirty="0" smtClean="0"/>
              <a:t>Interoperability Test Plan execution</a:t>
            </a:r>
          </a:p>
          <a:p>
            <a:pPr marL="1314450" lvl="2" indent="-400050">
              <a:buFont typeface="+mj-lt"/>
              <a:buAutoNum type="romanLcPeriod"/>
            </a:pPr>
            <a:r>
              <a:rPr lang="en-US" dirty="0" smtClean="0"/>
              <a:t>SANA Registry updates</a:t>
            </a: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93267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7533" y="119493"/>
            <a:ext cx="7390214" cy="461665"/>
          </a:xfrm>
          <a:prstGeom prst="rect">
            <a:avLst/>
          </a:prstGeom>
          <a:noFill/>
          <a:ln>
            <a:noFill/>
          </a:ln>
        </p:spPr>
        <p:txBody>
          <a:bodyPr wrap="none" rtlCol="0">
            <a:spAutoFit/>
          </a:bodyPr>
          <a:lstStyle/>
          <a:p>
            <a:r>
              <a:rPr lang="en-US" sz="2400" b="1" dirty="0" smtClean="0"/>
              <a:t>CCSDS SOIS Wireless WG Monthly Webcon: 16-Sep-2015</a:t>
            </a:r>
            <a:endParaRPr lang="en-US" sz="2400" b="1" dirty="0"/>
          </a:p>
        </p:txBody>
      </p:sp>
      <p:sp>
        <p:nvSpPr>
          <p:cNvPr id="5" name="TextBox 4"/>
          <p:cNvSpPr txBox="1"/>
          <p:nvPr/>
        </p:nvSpPr>
        <p:spPr>
          <a:xfrm>
            <a:off x="601133" y="892194"/>
            <a:ext cx="7933268" cy="4524316"/>
          </a:xfrm>
          <a:prstGeom prst="rect">
            <a:avLst/>
          </a:prstGeom>
          <a:noFill/>
        </p:spPr>
        <p:txBody>
          <a:bodyPr wrap="square" rtlCol="0">
            <a:spAutoFit/>
          </a:bodyPr>
          <a:lstStyle/>
          <a:p>
            <a:pPr marL="342900" indent="-342900">
              <a:buFont typeface="+mj-lt"/>
              <a:buAutoNum type="arabicPeriod" startAt="2"/>
            </a:pPr>
            <a:r>
              <a:rPr lang="en-US" dirty="0" smtClean="0"/>
              <a:t>HDR WLAN Use Case development and strategies (timeliness and relevant)</a:t>
            </a:r>
          </a:p>
          <a:p>
            <a:endParaRPr lang="en-US" dirty="0" smtClean="0"/>
          </a:p>
          <a:p>
            <a:pPr marL="800100" lvl="1" indent="-342900">
              <a:buFont typeface="+mj-lt"/>
              <a:buAutoNum type="alphaUcPeriod"/>
            </a:pPr>
            <a:r>
              <a:rPr lang="en-US" b="1" u="sng" dirty="0" smtClean="0">
                <a:sym typeface="Wingdings"/>
              </a:rPr>
              <a:t>Achieved Consensus</a:t>
            </a:r>
            <a:r>
              <a:rPr lang="en-US" dirty="0" smtClean="0">
                <a:sym typeface="Wingdings"/>
              </a:rPr>
              <a:t> to update Wireless Communications Green Book Annex E : HDR driving use cases with </a:t>
            </a:r>
            <a:r>
              <a:rPr lang="en-US" b="1" dirty="0" smtClean="0">
                <a:sym typeface="Wingdings"/>
              </a:rPr>
              <a:t>specific references to agency needs</a:t>
            </a:r>
          </a:p>
          <a:p>
            <a:pPr marL="800100" lvl="1" indent="-342900">
              <a:buFont typeface="+mj-lt"/>
              <a:buAutoNum type="alphaUcPeriod"/>
            </a:pPr>
            <a:r>
              <a:rPr lang="en-US" dirty="0" smtClean="0">
                <a:sym typeface="Wingdings"/>
              </a:rPr>
              <a:t>CSA, ESA, FSA, NASA inputs status: Green Book pages: E-2  E-8</a:t>
            </a:r>
          </a:p>
          <a:p>
            <a:pPr marL="800100" lvl="1" indent="-342900">
              <a:buFont typeface="+mj-lt"/>
              <a:buAutoNum type="alphaUcPeriod"/>
            </a:pPr>
            <a:r>
              <a:rPr lang="en-US" dirty="0" smtClean="0">
                <a:solidFill>
                  <a:srgbClr val="FF0000"/>
                </a:solidFill>
                <a:sym typeface="Wingdings"/>
              </a:rPr>
              <a:t>Green Book Use Case write-up additions (4 new write-ups required)</a:t>
            </a:r>
          </a:p>
          <a:p>
            <a:pPr marL="800100" lvl="1" indent="-342900">
              <a:buFont typeface="+mj-lt"/>
              <a:buAutoNum type="alphaUcPeriod"/>
            </a:pPr>
            <a:r>
              <a:rPr lang="en-US" dirty="0" smtClean="0">
                <a:solidFill>
                  <a:srgbClr val="000000"/>
                </a:solidFill>
                <a:sym typeface="Wingdings"/>
              </a:rPr>
              <a:t>880x0g3.08.docx uploaded to CWE (SOIS-WIR/Draft Documents/HDR WLAN)</a:t>
            </a:r>
          </a:p>
          <a:p>
            <a:pPr marL="800100" lvl="1" indent="-342900">
              <a:buFont typeface="+mj-lt"/>
              <a:buAutoNum type="alphaUcPeriod"/>
            </a:pPr>
            <a:endParaRPr lang="en-US" dirty="0" smtClean="0">
              <a:solidFill>
                <a:srgbClr val="FF0000"/>
              </a:solidFill>
              <a:sym typeface="Wingdings"/>
            </a:endParaRPr>
          </a:p>
          <a:p>
            <a:pPr lvl="1"/>
            <a:endParaRPr lang="en-US" dirty="0">
              <a:solidFill>
                <a:srgbClr val="FF0000"/>
              </a:solidFill>
              <a:sym typeface="Wingdings"/>
            </a:endParaRPr>
          </a:p>
          <a:p>
            <a:pPr marL="342900" indent="-342900">
              <a:buFont typeface="+mj-lt"/>
              <a:buAutoNum type="arabicPeriod" startAt="2"/>
            </a:pPr>
            <a:r>
              <a:rPr lang="en-US" dirty="0" smtClean="0">
                <a:solidFill>
                  <a:srgbClr val="000000"/>
                </a:solidFill>
                <a:sym typeface="Wingdings"/>
              </a:rPr>
              <a:t>Additional Topics:</a:t>
            </a:r>
          </a:p>
          <a:p>
            <a:endParaRPr lang="en-US" dirty="0" smtClean="0">
              <a:solidFill>
                <a:srgbClr val="000000"/>
              </a:solidFill>
              <a:sym typeface="Wingdings"/>
            </a:endParaRPr>
          </a:p>
          <a:p>
            <a:pPr marL="800100" lvl="1" indent="-342900">
              <a:buFont typeface="+mj-lt"/>
              <a:buAutoNum type="alphaUcPeriod"/>
            </a:pPr>
            <a:r>
              <a:rPr lang="en-US" dirty="0" smtClean="0">
                <a:solidFill>
                  <a:srgbClr val="FF0000"/>
                </a:solidFill>
                <a:sym typeface="Wingdings"/>
              </a:rPr>
              <a:t>Fall CCSDS WWG Meetings Agenda discussion for maximum participation.</a:t>
            </a:r>
          </a:p>
          <a:p>
            <a:pPr marL="800100" lvl="1" indent="-342900">
              <a:buFont typeface="+mj-lt"/>
              <a:buAutoNum type="alphaUcPeriod"/>
            </a:pPr>
            <a:r>
              <a:rPr lang="en-US" dirty="0" smtClean="0">
                <a:solidFill>
                  <a:srgbClr val="000000"/>
                </a:solidFill>
                <a:sym typeface="Wingdings"/>
              </a:rPr>
              <a:t>WWG </a:t>
            </a:r>
            <a:r>
              <a:rPr lang="en-US" dirty="0" smtClean="0">
                <a:solidFill>
                  <a:srgbClr val="000000"/>
                </a:solidFill>
                <a:sym typeface="Wingdings"/>
              </a:rPr>
              <a:t>Charter updated/posted on CWE (align w/Strategic Plan &amp; Goals)</a:t>
            </a:r>
          </a:p>
          <a:p>
            <a:pPr marL="800100" lvl="1" indent="-342900">
              <a:buFont typeface="+mj-lt"/>
              <a:buAutoNum type="alphaUcPeriod"/>
            </a:pPr>
            <a:r>
              <a:rPr lang="en-US" dirty="0" smtClean="0">
                <a:solidFill>
                  <a:srgbClr val="000000"/>
                </a:solidFill>
                <a:sym typeface="Wingdings"/>
              </a:rPr>
              <a:t>Open </a:t>
            </a:r>
            <a:r>
              <a:rPr lang="en-US" dirty="0" smtClean="0">
                <a:solidFill>
                  <a:srgbClr val="000000"/>
                </a:solidFill>
                <a:sym typeface="Wingdings"/>
              </a:rPr>
              <a:t>items for group discussion</a:t>
            </a:r>
          </a:p>
          <a:p>
            <a:pPr marL="800100" lvl="1" indent="-342900">
              <a:buFont typeface="+mj-lt"/>
              <a:buAutoNum type="alphaUcPeriod"/>
            </a:pP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8681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0315" y="119493"/>
            <a:ext cx="8029662" cy="461665"/>
          </a:xfrm>
          <a:prstGeom prst="rect">
            <a:avLst/>
          </a:prstGeom>
          <a:noFill/>
          <a:ln>
            <a:noFill/>
          </a:ln>
        </p:spPr>
        <p:txBody>
          <a:bodyPr wrap="none" rtlCol="0">
            <a:spAutoFit/>
          </a:bodyPr>
          <a:lstStyle/>
          <a:p>
            <a:r>
              <a:rPr lang="en-US" sz="2400" b="1" dirty="0" smtClean="0"/>
              <a:t>HDR WLAN-based Green Book Use Case Additions (write-ups)</a:t>
            </a:r>
            <a:endParaRPr lang="en-US" sz="2400" b="1" dirty="0"/>
          </a:p>
        </p:txBody>
      </p:sp>
      <p:sp>
        <p:nvSpPr>
          <p:cNvPr id="5" name="TextBox 4"/>
          <p:cNvSpPr txBox="1"/>
          <p:nvPr/>
        </p:nvSpPr>
        <p:spPr>
          <a:xfrm>
            <a:off x="601133" y="1002261"/>
            <a:ext cx="8001000" cy="5632312"/>
          </a:xfrm>
          <a:prstGeom prst="rect">
            <a:avLst/>
          </a:prstGeom>
          <a:noFill/>
        </p:spPr>
        <p:txBody>
          <a:bodyPr wrap="square" rtlCol="0">
            <a:spAutoFit/>
          </a:bodyPr>
          <a:lstStyle/>
          <a:p>
            <a:pPr marL="342900" indent="-342900">
              <a:buFont typeface="+mj-lt"/>
              <a:buAutoNum type="arabicPeriod"/>
            </a:pPr>
            <a:r>
              <a:rPr lang="en-US" dirty="0"/>
              <a:t>Multiple hosted payloads with high data rate (internal/external) (e.g., ISS external/EWC, internal payloads and equipment) </a:t>
            </a:r>
            <a:endParaRPr lang="en-US" dirty="0" smtClean="0"/>
          </a:p>
          <a:p>
            <a:pPr marL="800100" lvl="1" indent="-342900">
              <a:buFont typeface="+mj-lt"/>
              <a:buAutoNum type="alphaUcPeriod"/>
            </a:pPr>
            <a:r>
              <a:rPr lang="en-US" dirty="0" smtClean="0"/>
              <a:t>Consider ISS </a:t>
            </a:r>
            <a:r>
              <a:rPr lang="en-US" dirty="0"/>
              <a:t>research </a:t>
            </a:r>
            <a:r>
              <a:rPr lang="en-US" dirty="0" smtClean="0"/>
              <a:t>summaries </a:t>
            </a:r>
            <a:r>
              <a:rPr lang="en-US" b="1" dirty="0" smtClean="0"/>
              <a:t>Proposal: </a:t>
            </a:r>
            <a:r>
              <a:rPr lang="en-US" dirty="0" smtClean="0"/>
              <a:t>NASA, ESA, FSA, CSA, Kevin?</a:t>
            </a:r>
          </a:p>
          <a:p>
            <a:pPr marL="800100" lvl="1" indent="-342900">
              <a:buFont typeface="+mj-lt"/>
              <a:buAutoNum type="alphaUcPeriod"/>
            </a:pPr>
            <a:r>
              <a:rPr lang="en-US" dirty="0" smtClean="0">
                <a:solidFill>
                  <a:srgbClr val="FF0000"/>
                </a:solidFill>
              </a:rPr>
              <a:t>Responsible WWG member/agency: </a:t>
            </a:r>
            <a:r>
              <a:rPr lang="en-US" b="1" dirty="0" smtClean="0">
                <a:solidFill>
                  <a:srgbClr val="000090"/>
                </a:solidFill>
              </a:rPr>
              <a:t>NASA JSC-EV8 Rick Barton</a:t>
            </a:r>
            <a:endParaRPr lang="en-US" dirty="0" smtClean="0">
              <a:solidFill>
                <a:srgbClr val="FF0000"/>
              </a:solidFill>
            </a:endParaRPr>
          </a:p>
          <a:p>
            <a:endParaRPr lang="en-US" dirty="0" smtClean="0"/>
          </a:p>
          <a:p>
            <a:pPr marL="342900" indent="-342900">
              <a:buFont typeface="+mj-lt"/>
              <a:buAutoNum type="arabicPeriod"/>
            </a:pPr>
            <a:r>
              <a:rPr lang="en-US" dirty="0"/>
              <a:t>Rendezvous &amp; Docking (e.g., ISS visiting vehicles) </a:t>
            </a:r>
            <a:endParaRPr lang="en-US" dirty="0" smtClean="0"/>
          </a:p>
          <a:p>
            <a:pPr marL="800100" lvl="1" indent="-342900">
              <a:buFont typeface="+mj-lt"/>
              <a:buAutoNum type="alphaUcPeriod"/>
            </a:pPr>
            <a:r>
              <a:rPr lang="en-US" dirty="0" smtClean="0"/>
              <a:t>FSA inputs?  </a:t>
            </a:r>
            <a:r>
              <a:rPr lang="en-US" b="1" dirty="0" smtClean="0"/>
              <a:t>Proposal</a:t>
            </a:r>
            <a:r>
              <a:rPr lang="en-US" dirty="0" smtClean="0"/>
              <a:t>: FSA takes lead on the use case description?</a:t>
            </a:r>
          </a:p>
          <a:p>
            <a:pPr marL="800100" lvl="1" indent="-342900">
              <a:buFont typeface="+mj-lt"/>
              <a:buAutoNum type="alphaUcPeriod"/>
            </a:pPr>
            <a:r>
              <a:rPr lang="en-US" dirty="0" smtClean="0"/>
              <a:t>Look </a:t>
            </a:r>
            <a:r>
              <a:rPr lang="en-US" dirty="0"/>
              <a:t>at </a:t>
            </a:r>
            <a:r>
              <a:rPr lang="en-US" dirty="0" smtClean="0"/>
              <a:t>NASA Roadmap TA 5? </a:t>
            </a:r>
          </a:p>
          <a:p>
            <a:pPr marL="800100" lvl="1" indent="-342900">
              <a:buFont typeface="+mj-lt"/>
              <a:buAutoNum type="alphaUcPeriod"/>
            </a:pPr>
            <a:r>
              <a:rPr lang="en-US" dirty="0">
                <a:solidFill>
                  <a:srgbClr val="FF0000"/>
                </a:solidFill>
              </a:rPr>
              <a:t>Responsible WWG member/agency: </a:t>
            </a:r>
            <a:r>
              <a:rPr lang="en-US" dirty="0" smtClean="0"/>
              <a:t> </a:t>
            </a:r>
            <a:r>
              <a:rPr lang="en-US" b="1" dirty="0" smtClean="0">
                <a:solidFill>
                  <a:srgbClr val="000090"/>
                </a:solidFill>
              </a:rPr>
              <a:t>FSA, Yuriy Sheynin?? </a:t>
            </a:r>
            <a:endParaRPr lang="en-US" dirty="0" smtClean="0"/>
          </a:p>
          <a:p>
            <a:pPr lvl="1"/>
            <a:endParaRPr lang="en-US" dirty="0" smtClean="0"/>
          </a:p>
          <a:p>
            <a:pPr marL="342900" indent="-342900">
              <a:buFont typeface="+mj-lt"/>
              <a:buAutoNum type="arabicPeriod"/>
            </a:pPr>
            <a:r>
              <a:rPr lang="en-US" dirty="0"/>
              <a:t>Crew member location tracking (HRP </a:t>
            </a:r>
            <a:r>
              <a:rPr lang="en-US" dirty="0" smtClean="0"/>
              <a:t>gap: how does crew utilize available volume; Human machine interaction &amp; safety) </a:t>
            </a:r>
          </a:p>
          <a:p>
            <a:pPr marL="800100" lvl="1" indent="-342900">
              <a:buFont typeface="+mj-lt"/>
              <a:buAutoNum type="alphaUcPeriod"/>
            </a:pPr>
            <a:r>
              <a:rPr lang="en-US" dirty="0" smtClean="0"/>
              <a:t>FSA, ESA inputs? </a:t>
            </a:r>
            <a:r>
              <a:rPr lang="en-US" b="1" dirty="0"/>
              <a:t>Proposal</a:t>
            </a:r>
            <a:r>
              <a:rPr lang="en-US" dirty="0"/>
              <a:t>: </a:t>
            </a:r>
            <a:r>
              <a:rPr lang="en-US" dirty="0" smtClean="0"/>
              <a:t>NASA takes </a:t>
            </a:r>
            <a:r>
              <a:rPr lang="en-US" dirty="0"/>
              <a:t>lead on the use case description</a:t>
            </a:r>
            <a:r>
              <a:rPr lang="en-US" dirty="0" smtClean="0"/>
              <a:t>?</a:t>
            </a:r>
          </a:p>
          <a:p>
            <a:pPr marL="800100" lvl="1" indent="-342900">
              <a:buFont typeface="+mj-lt"/>
              <a:buAutoNum type="alphaUcPeriod"/>
            </a:pPr>
            <a:r>
              <a:rPr lang="en-US" dirty="0" smtClean="0"/>
              <a:t>Possibly </a:t>
            </a:r>
            <a:r>
              <a:rPr lang="en-US" dirty="0"/>
              <a:t>from </a:t>
            </a:r>
            <a:r>
              <a:rPr lang="en-US" dirty="0" smtClean="0"/>
              <a:t>NASA SA</a:t>
            </a:r>
            <a:r>
              <a:rPr lang="en-US" dirty="0"/>
              <a:t>/</a:t>
            </a:r>
            <a:r>
              <a:rPr lang="en-US" dirty="0" smtClean="0"/>
              <a:t>SD</a:t>
            </a:r>
            <a:r>
              <a:rPr lang="en-US" dirty="0" smtClean="0">
                <a:sym typeface="Wingdings"/>
              </a:rPr>
              <a:t>?</a:t>
            </a:r>
          </a:p>
          <a:p>
            <a:pPr marL="800100" lvl="1" indent="-342900">
              <a:buFont typeface="+mj-lt"/>
              <a:buAutoNum type="alphaUcPeriod"/>
            </a:pPr>
            <a:r>
              <a:rPr lang="en-US" dirty="0">
                <a:solidFill>
                  <a:srgbClr val="FF0000"/>
                </a:solidFill>
              </a:rPr>
              <a:t>Responsible WWG member/agency: </a:t>
            </a:r>
            <a:r>
              <a:rPr lang="en-US" b="1" dirty="0">
                <a:solidFill>
                  <a:srgbClr val="000090"/>
                </a:solidFill>
              </a:rPr>
              <a:t>NASA JSC-EV8 </a:t>
            </a:r>
            <a:r>
              <a:rPr lang="en-US" b="1" dirty="0" smtClean="0">
                <a:solidFill>
                  <a:srgbClr val="000090"/>
                </a:solidFill>
              </a:rPr>
              <a:t>Patrick Fink</a:t>
            </a:r>
            <a:endParaRPr lang="en-US" dirty="0" smtClean="0">
              <a:sym typeface="Wingdings"/>
            </a:endParaRPr>
          </a:p>
          <a:p>
            <a:pPr lvl="1"/>
            <a:endParaRPr lang="en-US" dirty="0">
              <a:solidFill>
                <a:srgbClr val="FF0000"/>
              </a:solidFill>
              <a:sym typeface="Wingdings"/>
            </a:endParaRPr>
          </a:p>
          <a:p>
            <a:pPr marL="342900" indent="-342900">
              <a:buFont typeface="+mj-lt"/>
              <a:buAutoNum type="arabicPeriod"/>
            </a:pPr>
            <a:r>
              <a:rPr lang="en-US" dirty="0"/>
              <a:t>Planetary crew comms: IVA-IVA, IVA-EVA, Habitat-to-LRV, LRV-internal (e.g., ETDP-CxP Lunar Surface scenario) </a:t>
            </a:r>
            <a:endParaRPr lang="en-US" dirty="0" smtClean="0"/>
          </a:p>
          <a:p>
            <a:pPr marL="800100" lvl="1" indent="-342900">
              <a:buFont typeface="+mj-lt"/>
              <a:buAutoNum type="alphaUcPeriod"/>
            </a:pPr>
            <a:r>
              <a:rPr lang="en-US" dirty="0">
                <a:solidFill>
                  <a:srgbClr val="FF0000"/>
                </a:solidFill>
              </a:rPr>
              <a:t>Responsible WWG member/agency: </a:t>
            </a:r>
            <a:r>
              <a:rPr lang="en-US" b="1" dirty="0" smtClean="0">
                <a:solidFill>
                  <a:srgbClr val="000090"/>
                </a:solidFill>
              </a:rPr>
              <a:t>CSA: Stephen Braham </a:t>
            </a:r>
          </a:p>
          <a:p>
            <a:pPr marL="800100" lvl="1" indent="-342900">
              <a:buFont typeface="+mj-lt"/>
              <a:buAutoNum type="alphaUcPeriod"/>
            </a:pPr>
            <a:r>
              <a:rPr lang="en-US" dirty="0" smtClean="0"/>
              <a:t>Inputs from CxP </a:t>
            </a:r>
            <a:r>
              <a:rPr lang="en-US" dirty="0"/>
              <a:t>ETDP surface comm </a:t>
            </a:r>
            <a:r>
              <a:rPr lang="en-US" dirty="0" smtClean="0"/>
              <a:t>scenario (NASA, Casey Bakula)?</a:t>
            </a: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78682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 name="Straight Connector 166"/>
          <p:cNvCxnSpPr/>
          <p:nvPr/>
        </p:nvCxnSpPr>
        <p:spPr>
          <a:xfrm flipH="1">
            <a:off x="3075893" y="1284010"/>
            <a:ext cx="8867" cy="4012267"/>
          </a:xfrm>
          <a:prstGeom prst="line">
            <a:avLst/>
          </a:prstGeom>
          <a:ln w="12700" cmpd="sng">
            <a:solidFill>
              <a:srgbClr val="FF0000"/>
            </a:solidFill>
            <a:prstDash val="solid"/>
          </a:ln>
        </p:spPr>
        <p:style>
          <a:lnRef idx="2">
            <a:schemeClr val="accent1"/>
          </a:lnRef>
          <a:fillRef idx="0">
            <a:schemeClr val="accent1"/>
          </a:fillRef>
          <a:effectRef idx="1">
            <a:schemeClr val="accent1"/>
          </a:effectRef>
          <a:fontRef idx="minor">
            <a:schemeClr val="tx1"/>
          </a:fontRef>
        </p:style>
      </p:cxnSp>
      <p:sp>
        <p:nvSpPr>
          <p:cNvPr id="140" name="Rectangle 139"/>
          <p:cNvSpPr/>
          <p:nvPr/>
        </p:nvSpPr>
        <p:spPr>
          <a:xfrm>
            <a:off x="461133" y="2470292"/>
            <a:ext cx="8252342" cy="1463079"/>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1" name="Rectangle 140"/>
          <p:cNvSpPr/>
          <p:nvPr/>
        </p:nvSpPr>
        <p:spPr>
          <a:xfrm>
            <a:off x="445710" y="4274485"/>
            <a:ext cx="8252217" cy="102179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0" name="Rectangle 89"/>
          <p:cNvSpPr/>
          <p:nvPr/>
        </p:nvSpPr>
        <p:spPr>
          <a:xfrm>
            <a:off x="449809" y="1292397"/>
            <a:ext cx="8252341" cy="83048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441611" y="5296277"/>
            <a:ext cx="8271864" cy="31844"/>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04892"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Dec</a:t>
            </a:r>
          </a:p>
          <a:p>
            <a:pPr algn="ctr" fontAlgn="auto">
              <a:spcBef>
                <a:spcPts val="0"/>
              </a:spcBef>
              <a:spcAft>
                <a:spcPts val="0"/>
              </a:spcAft>
              <a:defRPr/>
            </a:pPr>
            <a:r>
              <a:rPr lang="en-US" sz="1200" b="1" dirty="0" smtClean="0"/>
              <a:t>2015</a:t>
            </a:r>
            <a:endParaRPr kumimoji="0" lang="en-US" sz="1200" b="1" dirty="0"/>
          </a:p>
        </p:txBody>
      </p:sp>
      <p:sp>
        <p:nvSpPr>
          <p:cNvPr id="55" name="Rectangle 54"/>
          <p:cNvSpPr/>
          <p:nvPr/>
        </p:nvSpPr>
        <p:spPr>
          <a:xfrm>
            <a:off x="4132372" y="934887"/>
            <a:ext cx="54123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Jan</a:t>
            </a:r>
          </a:p>
          <a:p>
            <a:pPr algn="ctr" fontAlgn="auto">
              <a:spcBef>
                <a:spcPts val="0"/>
              </a:spcBef>
              <a:spcAft>
                <a:spcPts val="0"/>
              </a:spcAft>
              <a:defRPr/>
            </a:pPr>
            <a:r>
              <a:rPr lang="en-US" sz="1200" b="1" dirty="0" smtClean="0"/>
              <a:t>2016</a:t>
            </a:r>
            <a:endParaRPr kumimoji="0" lang="en-US" sz="1200" b="1" dirty="0"/>
          </a:p>
        </p:txBody>
      </p:sp>
      <p:sp>
        <p:nvSpPr>
          <p:cNvPr id="56" name="Rectangle 55"/>
          <p:cNvSpPr/>
          <p:nvPr/>
        </p:nvSpPr>
        <p:spPr>
          <a:xfrm>
            <a:off x="4678660" y="934887"/>
            <a:ext cx="51258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Feb</a:t>
            </a:r>
          </a:p>
          <a:p>
            <a:pPr algn="ctr" fontAlgn="auto">
              <a:spcBef>
                <a:spcPts val="0"/>
              </a:spcBef>
              <a:spcAft>
                <a:spcPts val="0"/>
              </a:spcAft>
              <a:defRPr/>
            </a:pPr>
            <a:r>
              <a:rPr lang="en-US" sz="1200" b="1" dirty="0" smtClean="0"/>
              <a:t>2016</a:t>
            </a:r>
            <a:endParaRPr kumimoji="0" lang="en-US" sz="1200" b="1" dirty="0"/>
          </a:p>
        </p:txBody>
      </p:sp>
      <p:sp>
        <p:nvSpPr>
          <p:cNvPr id="57" name="Rectangle 56"/>
          <p:cNvSpPr/>
          <p:nvPr/>
        </p:nvSpPr>
        <p:spPr>
          <a:xfrm>
            <a:off x="5184154" y="934887"/>
            <a:ext cx="50274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Mar</a:t>
            </a:r>
          </a:p>
          <a:p>
            <a:pPr algn="ctr" fontAlgn="auto">
              <a:spcBef>
                <a:spcPts val="0"/>
              </a:spcBef>
              <a:spcAft>
                <a:spcPts val="0"/>
              </a:spcAft>
              <a:defRPr/>
            </a:pPr>
            <a:r>
              <a:rPr lang="en-US" sz="1200" b="1" dirty="0" smtClean="0"/>
              <a:t>2016</a:t>
            </a:r>
            <a:endParaRPr kumimoji="0" lang="en-US" sz="1200" b="1" dirty="0"/>
          </a:p>
        </p:txBody>
      </p:sp>
      <p:sp>
        <p:nvSpPr>
          <p:cNvPr id="58" name="Rectangle 57"/>
          <p:cNvSpPr/>
          <p:nvPr/>
        </p:nvSpPr>
        <p:spPr>
          <a:xfrm>
            <a:off x="5688433" y="934887"/>
            <a:ext cx="47293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Apr</a:t>
            </a:r>
          </a:p>
          <a:p>
            <a:pPr algn="ctr" fontAlgn="auto">
              <a:spcBef>
                <a:spcPts val="0"/>
              </a:spcBef>
              <a:spcAft>
                <a:spcPts val="0"/>
              </a:spcAft>
              <a:defRPr/>
            </a:pPr>
            <a:r>
              <a:rPr lang="en-US" sz="1200" b="1" dirty="0" smtClean="0"/>
              <a:t>2016</a:t>
            </a:r>
            <a:endParaRPr kumimoji="0" lang="en-US" sz="1200" b="1" dirty="0"/>
          </a:p>
        </p:txBody>
      </p:sp>
      <p:sp>
        <p:nvSpPr>
          <p:cNvPr id="59" name="Rectangle 58"/>
          <p:cNvSpPr/>
          <p:nvPr/>
        </p:nvSpPr>
        <p:spPr>
          <a:xfrm>
            <a:off x="6161365" y="934887"/>
            <a:ext cx="516491"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May</a:t>
            </a:r>
          </a:p>
          <a:p>
            <a:pPr algn="ctr" fontAlgn="auto">
              <a:spcBef>
                <a:spcPts val="0"/>
              </a:spcBef>
              <a:spcAft>
                <a:spcPts val="0"/>
              </a:spcAft>
              <a:defRPr/>
            </a:pPr>
            <a:r>
              <a:rPr lang="en-US" sz="1200" b="1" dirty="0" smtClean="0"/>
              <a:t>2016</a:t>
            </a:r>
            <a:endParaRPr kumimoji="0" lang="en-US" sz="1200" b="1" dirty="0"/>
          </a:p>
        </p:txBody>
      </p:sp>
      <p:sp>
        <p:nvSpPr>
          <p:cNvPr id="60" name="Rectangle 59"/>
          <p:cNvSpPr/>
          <p:nvPr/>
        </p:nvSpPr>
        <p:spPr>
          <a:xfrm>
            <a:off x="6683498" y="934887"/>
            <a:ext cx="51012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2016</a:t>
            </a:r>
            <a:endParaRPr kumimoji="0" lang="en-US" sz="1200" b="1" dirty="0"/>
          </a:p>
        </p:txBody>
      </p:sp>
      <p:sp>
        <p:nvSpPr>
          <p:cNvPr id="61" name="Rectangle 60"/>
          <p:cNvSpPr/>
          <p:nvPr/>
        </p:nvSpPr>
        <p:spPr>
          <a:xfrm>
            <a:off x="7193618" y="934887"/>
            <a:ext cx="5015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2016</a:t>
            </a:r>
            <a:endParaRPr kumimoji="0" lang="en-US" sz="1200" b="1" dirty="0"/>
          </a:p>
        </p:txBody>
      </p:sp>
      <p:sp>
        <p:nvSpPr>
          <p:cNvPr id="62" name="Rectangle 61"/>
          <p:cNvSpPr/>
          <p:nvPr/>
        </p:nvSpPr>
        <p:spPr>
          <a:xfrm>
            <a:off x="7695210" y="934887"/>
            <a:ext cx="50027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2016</a:t>
            </a:r>
            <a:endParaRPr kumimoji="0" lang="en-US" sz="1200" b="1" dirty="0"/>
          </a:p>
        </p:txBody>
      </p:sp>
      <p:sp>
        <p:nvSpPr>
          <p:cNvPr id="63" name="Rectangle 62"/>
          <p:cNvSpPr/>
          <p:nvPr/>
        </p:nvSpPr>
        <p:spPr>
          <a:xfrm>
            <a:off x="8195486" y="934887"/>
            <a:ext cx="50660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2016</a:t>
            </a:r>
            <a:endParaRPr kumimoji="0" lang="en-US" sz="1200" b="1" dirty="0"/>
          </a:p>
        </p:txBody>
      </p:sp>
      <p:cxnSp>
        <p:nvCxnSpPr>
          <p:cNvPr id="72" name="Straight Connector 71"/>
          <p:cNvCxnSpPr/>
          <p:nvPr/>
        </p:nvCxnSpPr>
        <p:spPr>
          <a:xfrm>
            <a:off x="4678661" y="1317797"/>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5184154" y="1296610"/>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682556" y="1296610"/>
            <a:ext cx="0" cy="40315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7191397" y="1329991"/>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695210" y="1284010"/>
            <a:ext cx="0" cy="40122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8195486" y="1304429"/>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6161365" y="1213078"/>
            <a:ext cx="4710" cy="408319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80" name="TextBox 29"/>
          <p:cNvSpPr txBox="1">
            <a:spLocks noChangeArrowheads="1"/>
          </p:cNvSpPr>
          <p:nvPr/>
        </p:nvSpPr>
        <p:spPr bwMode="auto">
          <a:xfrm>
            <a:off x="2633737"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2015 Fall Meeting </a:t>
            </a:r>
          </a:p>
          <a:p>
            <a:pPr algn="ctr"/>
            <a:r>
              <a:rPr lang="en-US" altLang="ja-JP" sz="1000" b="1" dirty="0" smtClean="0">
                <a:latin typeface="Calibri" pitchFamily="34" charset="0"/>
              </a:rPr>
              <a:t>Darmstadt, Germany</a:t>
            </a:r>
          </a:p>
          <a:p>
            <a:pPr algn="ctr"/>
            <a:r>
              <a:rPr lang="en-US" altLang="ja-JP" sz="1000" b="1" dirty="0" smtClean="0">
                <a:solidFill>
                  <a:schemeClr val="hlink"/>
                </a:solidFill>
                <a:latin typeface="Calibri" pitchFamily="34" charset="0"/>
              </a:rPr>
              <a:t>09-13 Nov-2015</a:t>
            </a:r>
            <a:endParaRPr lang="en-US" altLang="ja-JP" sz="1000" b="1" dirty="0">
              <a:solidFill>
                <a:schemeClr val="hlink"/>
              </a:solidFill>
              <a:latin typeface="Calibri" pitchFamily="34" charset="0"/>
            </a:endParaRPr>
          </a:p>
        </p:txBody>
      </p:sp>
      <p:sp>
        <p:nvSpPr>
          <p:cNvPr id="81" name="Rectangle 80"/>
          <p:cNvSpPr/>
          <p:nvPr/>
        </p:nvSpPr>
        <p:spPr>
          <a:xfrm>
            <a:off x="3205978" y="1405959"/>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50" name="TextBox 29"/>
          <p:cNvSpPr txBox="1">
            <a:spLocks noChangeArrowheads="1"/>
          </p:cNvSpPr>
          <p:nvPr/>
        </p:nvSpPr>
        <p:spPr bwMode="auto">
          <a:xfrm>
            <a:off x="5618563" y="2886259"/>
            <a:ext cx="1204323"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CMC Approval</a:t>
            </a:r>
          </a:p>
          <a:p>
            <a:pPr algn="ctr"/>
            <a:r>
              <a:rPr lang="en-US" altLang="ja-JP" sz="1000" b="1" dirty="0" smtClean="0">
                <a:solidFill>
                  <a:schemeClr val="hlink"/>
                </a:solidFill>
                <a:latin typeface="Calibri" pitchFamily="34" charset="0"/>
              </a:rPr>
              <a:t>(Spring 2016)</a:t>
            </a:r>
            <a:endParaRPr lang="en-US" altLang="ja-JP" sz="1000" b="1" dirty="0">
              <a:solidFill>
                <a:schemeClr val="hlink"/>
              </a:solidFill>
              <a:latin typeface="Calibri" pitchFamily="34" charset="0"/>
            </a:endParaRPr>
          </a:p>
        </p:txBody>
      </p:sp>
      <p:sp>
        <p:nvSpPr>
          <p:cNvPr id="52" name="Diamond 51"/>
          <p:cNvSpPr>
            <a:spLocks noChangeArrowheads="1"/>
          </p:cNvSpPr>
          <p:nvPr/>
        </p:nvSpPr>
        <p:spPr bwMode="auto">
          <a:xfrm>
            <a:off x="5894311" y="4526764"/>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65" name="TextBox 29"/>
          <p:cNvSpPr txBox="1">
            <a:spLocks noChangeArrowheads="1"/>
          </p:cNvSpPr>
          <p:nvPr/>
        </p:nvSpPr>
        <p:spPr bwMode="auto">
          <a:xfrm>
            <a:off x="7191397" y="4711174"/>
            <a:ext cx="1594928"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Blue Book Final Draft #1</a:t>
            </a:r>
          </a:p>
          <a:p>
            <a:pPr algn="ctr"/>
            <a:r>
              <a:rPr lang="en-US" altLang="ja-JP" sz="1000" b="1" dirty="0" smtClean="0">
                <a:solidFill>
                  <a:schemeClr val="hlink"/>
                </a:solidFill>
                <a:latin typeface="Calibri" pitchFamily="34" charset="0"/>
              </a:rPr>
              <a:t>(Fall 2016)</a:t>
            </a:r>
            <a:endParaRPr lang="en-US" altLang="ja-JP" sz="1000" b="1" dirty="0">
              <a:solidFill>
                <a:schemeClr val="hlink"/>
              </a:solidFill>
              <a:latin typeface="Calibri" pitchFamily="34" charset="0"/>
            </a:endParaRPr>
          </a:p>
        </p:txBody>
      </p:sp>
      <p:sp>
        <p:nvSpPr>
          <p:cNvPr id="69" name="Rectangle 68"/>
          <p:cNvSpPr/>
          <p:nvPr/>
        </p:nvSpPr>
        <p:spPr>
          <a:xfrm>
            <a:off x="2550903"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Oct</a:t>
            </a:r>
          </a:p>
          <a:p>
            <a:pPr algn="ctr" fontAlgn="auto">
              <a:spcBef>
                <a:spcPts val="0"/>
              </a:spcBef>
              <a:spcAft>
                <a:spcPts val="0"/>
              </a:spcAft>
              <a:defRPr/>
            </a:pPr>
            <a:r>
              <a:rPr lang="en-US" sz="1200" b="1" dirty="0" smtClean="0"/>
              <a:t>2015</a:t>
            </a:r>
            <a:endParaRPr kumimoji="0" lang="en-US" sz="1200" b="1" dirty="0"/>
          </a:p>
        </p:txBody>
      </p:sp>
      <p:sp>
        <p:nvSpPr>
          <p:cNvPr id="70" name="Rectangle 69"/>
          <p:cNvSpPr/>
          <p:nvPr/>
        </p:nvSpPr>
        <p:spPr>
          <a:xfrm>
            <a:off x="3063595"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Nov</a:t>
            </a:r>
          </a:p>
          <a:p>
            <a:pPr algn="ctr" fontAlgn="auto">
              <a:spcBef>
                <a:spcPts val="0"/>
              </a:spcBef>
              <a:spcAft>
                <a:spcPts val="0"/>
              </a:spcAft>
              <a:defRPr/>
            </a:pPr>
            <a:r>
              <a:rPr lang="en-US" sz="1200" b="1" dirty="0" smtClean="0"/>
              <a:t>2015</a:t>
            </a:r>
            <a:endParaRPr kumimoji="0" lang="en-US" sz="1200" b="1" dirty="0"/>
          </a:p>
        </p:txBody>
      </p:sp>
      <p:cxnSp>
        <p:nvCxnSpPr>
          <p:cNvPr id="71" name="Straight Connector 70"/>
          <p:cNvCxnSpPr/>
          <p:nvPr/>
        </p:nvCxnSpPr>
        <p:spPr>
          <a:xfrm>
            <a:off x="3063595"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604892" y="1304429"/>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677856" y="1336000"/>
            <a:ext cx="0" cy="396027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5" name="TextBox 29"/>
          <p:cNvSpPr txBox="1">
            <a:spLocks noChangeArrowheads="1"/>
          </p:cNvSpPr>
          <p:nvPr/>
        </p:nvSpPr>
        <p:spPr bwMode="auto">
          <a:xfrm>
            <a:off x="5166509"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Spring Meeting </a:t>
            </a:r>
          </a:p>
          <a:p>
            <a:pPr algn="ctr"/>
            <a:r>
              <a:rPr lang="en-US" altLang="ja-JP" sz="1000" b="1" dirty="0" smtClean="0">
                <a:latin typeface="Calibri" pitchFamily="34" charset="0"/>
              </a:rPr>
              <a:t>Cleveland, OH USA</a:t>
            </a:r>
          </a:p>
          <a:p>
            <a:pPr algn="ctr"/>
            <a:r>
              <a:rPr lang="en-US" altLang="ja-JP" sz="1000" b="1" dirty="0" smtClean="0">
                <a:solidFill>
                  <a:schemeClr val="hlink"/>
                </a:solidFill>
                <a:latin typeface="Calibri" pitchFamily="34" charset="0"/>
              </a:rPr>
              <a:t>04-08 Apr-2016</a:t>
            </a:r>
            <a:endParaRPr lang="en-US" altLang="ja-JP" sz="1000" b="1" dirty="0">
              <a:solidFill>
                <a:schemeClr val="hlink"/>
              </a:solidFill>
              <a:latin typeface="Calibri" pitchFamily="34" charset="0"/>
            </a:endParaRPr>
          </a:p>
        </p:txBody>
      </p:sp>
      <p:sp>
        <p:nvSpPr>
          <p:cNvPr id="96" name="Rectangle 95"/>
          <p:cNvSpPr/>
          <p:nvPr/>
        </p:nvSpPr>
        <p:spPr>
          <a:xfrm>
            <a:off x="5738750" y="1405959"/>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9" name="TextBox 29"/>
          <p:cNvSpPr txBox="1">
            <a:spLocks noChangeArrowheads="1"/>
          </p:cNvSpPr>
          <p:nvPr/>
        </p:nvSpPr>
        <p:spPr bwMode="auto">
          <a:xfrm>
            <a:off x="2892053" y="4737850"/>
            <a:ext cx="1534804"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Green Book (GBv3) Updates for HDR WLAN </a:t>
            </a:r>
            <a:r>
              <a:rPr lang="en-US" altLang="ja-JP" sz="1000" b="1" u="sng" dirty="0" smtClean="0">
                <a:latin typeface="Calibri" pitchFamily="34" charset="0"/>
              </a:rPr>
              <a:t>Submitted</a:t>
            </a:r>
            <a:r>
              <a:rPr lang="en-US" altLang="ja-JP" sz="1000" b="1" dirty="0" smtClean="0">
                <a:latin typeface="Calibri" pitchFamily="34" charset="0"/>
              </a:rPr>
              <a:t>?</a:t>
            </a:r>
            <a:r>
              <a:rPr lang="en-US" altLang="ja-JP" sz="1000" b="1" dirty="0">
                <a:latin typeface="Calibri" pitchFamily="34" charset="0"/>
              </a:rPr>
              <a:t> </a:t>
            </a:r>
            <a:r>
              <a:rPr lang="en-US" altLang="ja-JP" sz="1000" b="1" dirty="0" smtClean="0">
                <a:solidFill>
                  <a:schemeClr val="hlink"/>
                </a:solidFill>
                <a:latin typeface="Calibri" pitchFamily="34" charset="0"/>
              </a:rPr>
              <a:t>01-Dec-2015</a:t>
            </a:r>
            <a:endParaRPr lang="en-US" altLang="ja-JP" sz="1000" b="1" dirty="0">
              <a:solidFill>
                <a:schemeClr val="hlink"/>
              </a:solidFill>
              <a:latin typeface="Calibri" pitchFamily="34" charset="0"/>
            </a:endParaRPr>
          </a:p>
        </p:txBody>
      </p:sp>
      <p:sp>
        <p:nvSpPr>
          <p:cNvPr id="101" name="TextBox 29"/>
          <p:cNvSpPr txBox="1">
            <a:spLocks noChangeArrowheads="1"/>
          </p:cNvSpPr>
          <p:nvPr/>
        </p:nvSpPr>
        <p:spPr bwMode="auto">
          <a:xfrm>
            <a:off x="5058354" y="4733708"/>
            <a:ext cx="1863274"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 Blue Book initial outline draft</a:t>
            </a:r>
          </a:p>
          <a:p>
            <a:pPr algn="ctr"/>
            <a:r>
              <a:rPr lang="en-US" altLang="ja-JP" sz="1000" b="1" dirty="0" smtClean="0">
                <a:solidFill>
                  <a:schemeClr val="hlink"/>
                </a:solidFill>
                <a:latin typeface="Calibri" pitchFamily="34" charset="0"/>
              </a:rPr>
              <a:t>15-Apr-2016</a:t>
            </a:r>
            <a:endParaRPr lang="en-US" altLang="ja-JP" sz="1000" b="1" dirty="0">
              <a:solidFill>
                <a:schemeClr val="hlink"/>
              </a:solidFill>
              <a:latin typeface="Calibri" pitchFamily="34" charset="0"/>
            </a:endParaRPr>
          </a:p>
        </p:txBody>
      </p:sp>
      <p:sp>
        <p:nvSpPr>
          <p:cNvPr id="92" name="TextBox 91"/>
          <p:cNvSpPr txBox="1"/>
          <p:nvPr/>
        </p:nvSpPr>
        <p:spPr>
          <a:xfrm>
            <a:off x="985508" y="134467"/>
            <a:ext cx="7142100" cy="461665"/>
          </a:xfrm>
          <a:prstGeom prst="rect">
            <a:avLst/>
          </a:prstGeom>
          <a:noFill/>
          <a:ln>
            <a:noFill/>
          </a:ln>
        </p:spPr>
        <p:txBody>
          <a:bodyPr wrap="none" rtlCol="0">
            <a:spAutoFit/>
          </a:bodyPr>
          <a:lstStyle/>
          <a:p>
            <a:r>
              <a:rPr lang="en-US" sz="2400" b="1" dirty="0" smtClean="0"/>
              <a:t>CCSDS SOIS Wireless WG Approved Project Milestones</a:t>
            </a:r>
            <a:endParaRPr lang="en-US" sz="2400" b="1" dirty="0"/>
          </a:p>
        </p:txBody>
      </p:sp>
      <p:cxnSp>
        <p:nvCxnSpPr>
          <p:cNvPr id="102" name="Straight Connector 101"/>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1" name="Rectangle 120"/>
          <p:cNvSpPr/>
          <p:nvPr/>
        </p:nvSpPr>
        <p:spPr>
          <a:xfrm>
            <a:off x="2017500"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2015</a:t>
            </a:r>
            <a:endParaRPr kumimoji="0" lang="en-US" sz="1200" b="1" dirty="0"/>
          </a:p>
        </p:txBody>
      </p:sp>
      <p:sp>
        <p:nvSpPr>
          <p:cNvPr id="131" name="Rectangle 130"/>
          <p:cNvSpPr/>
          <p:nvPr/>
        </p:nvSpPr>
        <p:spPr>
          <a:xfrm>
            <a:off x="963511"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2015</a:t>
            </a:r>
            <a:endParaRPr kumimoji="0" lang="en-US" sz="1200" b="1" dirty="0"/>
          </a:p>
        </p:txBody>
      </p:sp>
      <p:sp>
        <p:nvSpPr>
          <p:cNvPr id="132" name="Rectangle 131"/>
          <p:cNvSpPr/>
          <p:nvPr/>
        </p:nvSpPr>
        <p:spPr>
          <a:xfrm>
            <a:off x="1476203"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2015</a:t>
            </a:r>
            <a:endParaRPr kumimoji="0" lang="en-US" sz="1200" b="1" dirty="0"/>
          </a:p>
        </p:txBody>
      </p:sp>
      <p:cxnSp>
        <p:nvCxnSpPr>
          <p:cNvPr id="133" name="Straight Connector 132"/>
          <p:cNvCxnSpPr/>
          <p:nvPr/>
        </p:nvCxnSpPr>
        <p:spPr>
          <a:xfrm>
            <a:off x="1476203"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017500"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2537410" y="1284010"/>
            <a:ext cx="0" cy="40441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a:off x="4135161" y="1036590"/>
            <a:ext cx="1" cy="4291531"/>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459286" y="93480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2015</a:t>
            </a:r>
            <a:endParaRPr kumimoji="0" lang="en-US" sz="1200" b="1" dirty="0"/>
          </a:p>
        </p:txBody>
      </p:sp>
      <p:cxnSp>
        <p:nvCxnSpPr>
          <p:cNvPr id="157" name="Straight Connector 156"/>
          <p:cNvCxnSpPr/>
          <p:nvPr/>
        </p:nvCxnSpPr>
        <p:spPr>
          <a:xfrm flipH="1">
            <a:off x="963511" y="1290991"/>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61" name="Rectangle 160"/>
          <p:cNvSpPr/>
          <p:nvPr/>
        </p:nvSpPr>
        <p:spPr>
          <a:xfrm>
            <a:off x="840368" y="2582334"/>
            <a:ext cx="1177132" cy="34713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a:r>
              <a:rPr lang="en-US" altLang="ja-JP" sz="1000" b="1" dirty="0">
                <a:solidFill>
                  <a:srgbClr val="000000"/>
                </a:solidFill>
                <a:latin typeface="Calibri" pitchFamily="34" charset="0"/>
              </a:rPr>
              <a:t>RFID Tag Encoding </a:t>
            </a:r>
          </a:p>
          <a:p>
            <a:pPr algn="ctr"/>
            <a:r>
              <a:rPr lang="en-US" altLang="ja-JP" sz="1000" b="1" dirty="0">
                <a:solidFill>
                  <a:srgbClr val="000000"/>
                </a:solidFill>
                <a:latin typeface="Calibri" pitchFamily="34" charset="0"/>
              </a:rPr>
              <a:t>Red Book </a:t>
            </a:r>
            <a:r>
              <a:rPr lang="en-US" altLang="ja-JP" sz="1000" b="1" dirty="0" smtClean="0">
                <a:solidFill>
                  <a:srgbClr val="000000"/>
                </a:solidFill>
                <a:latin typeface="Calibri" pitchFamily="34" charset="0"/>
              </a:rPr>
              <a:t>Review</a:t>
            </a:r>
            <a:endParaRPr kumimoji="0" lang="en-US" sz="1000" b="1" dirty="0">
              <a:solidFill>
                <a:srgbClr val="000000"/>
              </a:solidFill>
            </a:endParaRPr>
          </a:p>
        </p:txBody>
      </p:sp>
      <p:sp>
        <p:nvSpPr>
          <p:cNvPr id="162" name="Diamond 161"/>
          <p:cNvSpPr>
            <a:spLocks noChangeArrowheads="1"/>
          </p:cNvSpPr>
          <p:nvPr/>
        </p:nvSpPr>
        <p:spPr bwMode="auto">
          <a:xfrm>
            <a:off x="1935980" y="264207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3" name="Diamond 162"/>
          <p:cNvSpPr>
            <a:spLocks noChangeArrowheads="1"/>
          </p:cNvSpPr>
          <p:nvPr/>
        </p:nvSpPr>
        <p:spPr bwMode="auto">
          <a:xfrm>
            <a:off x="753531" y="264207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4" name="TextBox 29"/>
          <p:cNvSpPr txBox="1">
            <a:spLocks noChangeArrowheads="1"/>
          </p:cNvSpPr>
          <p:nvPr/>
        </p:nvSpPr>
        <p:spPr bwMode="auto">
          <a:xfrm>
            <a:off x="2493027" y="2839375"/>
            <a:ext cx="120432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Final Agency Review</a:t>
            </a:r>
          </a:p>
          <a:p>
            <a:pPr algn="ctr"/>
            <a:r>
              <a:rPr lang="en-US" altLang="ja-JP" sz="1000" b="1" dirty="0" smtClean="0">
                <a:solidFill>
                  <a:schemeClr val="hlink"/>
                </a:solidFill>
                <a:latin typeface="Calibri" pitchFamily="34" charset="0"/>
              </a:rPr>
              <a:t>(Fall 2015)</a:t>
            </a:r>
            <a:endParaRPr lang="en-US" altLang="ja-JP" sz="1000" b="1" dirty="0">
              <a:solidFill>
                <a:schemeClr val="hlink"/>
              </a:solidFill>
              <a:latin typeface="Calibri" pitchFamily="34" charset="0"/>
            </a:endParaRPr>
          </a:p>
        </p:txBody>
      </p:sp>
      <p:sp>
        <p:nvSpPr>
          <p:cNvPr id="166" name="Rectangle 165"/>
          <p:cNvSpPr/>
          <p:nvPr/>
        </p:nvSpPr>
        <p:spPr>
          <a:xfrm>
            <a:off x="3604894" y="2582334"/>
            <a:ext cx="2077662" cy="34713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Prototype development / Test </a:t>
            </a:r>
          </a:p>
          <a:p>
            <a:pPr algn="ctr" fontAlgn="auto">
              <a:spcBef>
                <a:spcPts val="0"/>
              </a:spcBef>
              <a:spcAft>
                <a:spcPts val="0"/>
              </a:spcAft>
              <a:defRPr/>
            </a:pPr>
            <a:r>
              <a:rPr lang="en-US" sz="1000" b="1" dirty="0" smtClean="0">
                <a:solidFill>
                  <a:schemeClr val="tx1"/>
                </a:solidFill>
              </a:rPr>
              <a:t>Plan</a:t>
            </a:r>
            <a:r>
              <a:rPr lang="en-US" sz="1000" b="1" dirty="0">
                <a:solidFill>
                  <a:schemeClr val="tx1"/>
                </a:solidFill>
              </a:rPr>
              <a:t> </a:t>
            </a:r>
            <a:r>
              <a:rPr lang="en-US" sz="1000" b="1" dirty="0" smtClean="0">
                <a:solidFill>
                  <a:schemeClr val="tx1"/>
                </a:solidFill>
              </a:rPr>
              <a:t>/ Interoperability testing</a:t>
            </a:r>
            <a:endParaRPr kumimoji="0" lang="en-US" sz="1000" b="1" dirty="0">
              <a:solidFill>
                <a:schemeClr val="tx1"/>
              </a:solidFill>
            </a:endParaRPr>
          </a:p>
        </p:txBody>
      </p:sp>
      <p:sp>
        <p:nvSpPr>
          <p:cNvPr id="128" name="TextBox 29"/>
          <p:cNvSpPr txBox="1">
            <a:spLocks noChangeArrowheads="1"/>
          </p:cNvSpPr>
          <p:nvPr/>
        </p:nvSpPr>
        <p:spPr bwMode="auto">
          <a:xfrm>
            <a:off x="812806" y="2903193"/>
            <a:ext cx="1190900" cy="400110"/>
          </a:xfrm>
          <a:prstGeom prst="rect">
            <a:avLst/>
          </a:prstGeom>
          <a:noFill/>
          <a:ln w="9525">
            <a:noFill/>
            <a:miter lim="800000"/>
            <a:headEnd/>
            <a:tailEnd/>
          </a:ln>
        </p:spPr>
        <p:txBody>
          <a:bodyPr wrap="square">
            <a:spAutoFit/>
          </a:bodyPr>
          <a:lstStyle/>
          <a:p>
            <a:pPr algn="ctr"/>
            <a:r>
              <a:rPr lang="en-US" altLang="ja-JP" sz="1000" b="1" dirty="0" smtClean="0">
                <a:solidFill>
                  <a:schemeClr val="hlink"/>
                </a:solidFill>
                <a:latin typeface="Calibri" pitchFamily="34" charset="0"/>
              </a:rPr>
              <a:t>30-Jun-2015 </a:t>
            </a:r>
            <a:r>
              <a:rPr lang="en-US" altLang="ja-JP" sz="1000" b="1" dirty="0" smtClean="0">
                <a:solidFill>
                  <a:schemeClr val="hlink"/>
                </a:solidFill>
                <a:latin typeface="Calibri" pitchFamily="34" charset="0"/>
                <a:sym typeface="Wingdings"/>
              </a:rPr>
              <a:t> </a:t>
            </a:r>
          </a:p>
          <a:p>
            <a:pPr algn="ctr"/>
            <a:r>
              <a:rPr lang="en-US" altLang="ja-JP" sz="1000" b="1" dirty="0" smtClean="0">
                <a:solidFill>
                  <a:schemeClr val="hlink"/>
                </a:solidFill>
                <a:latin typeface="Calibri" pitchFamily="34" charset="0"/>
                <a:sym typeface="Wingdings"/>
              </a:rPr>
              <a:t>31-Aug-2015</a:t>
            </a:r>
            <a:endParaRPr lang="en-US" altLang="ja-JP" sz="1000" b="1" dirty="0">
              <a:solidFill>
                <a:schemeClr val="hlink"/>
              </a:solidFill>
              <a:latin typeface="Calibri" pitchFamily="34" charset="0"/>
            </a:endParaRPr>
          </a:p>
        </p:txBody>
      </p:sp>
      <p:sp>
        <p:nvSpPr>
          <p:cNvPr id="168" name="Rectangle 167"/>
          <p:cNvSpPr/>
          <p:nvPr/>
        </p:nvSpPr>
        <p:spPr>
          <a:xfrm>
            <a:off x="445709" y="4452292"/>
            <a:ext cx="2203994" cy="32291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a:t>
            </a:r>
          </a:p>
          <a:p>
            <a:pPr algn="ctr" fontAlgn="auto">
              <a:spcBef>
                <a:spcPts val="0"/>
              </a:spcBef>
              <a:spcAft>
                <a:spcPts val="0"/>
              </a:spcAft>
              <a:defRPr/>
            </a:pPr>
            <a:r>
              <a:rPr lang="en-US" sz="1000" b="1" dirty="0" smtClean="0">
                <a:solidFill>
                  <a:schemeClr val="tx1"/>
                </a:solidFill>
              </a:rPr>
              <a:t>Organization</a:t>
            </a:r>
            <a:endParaRPr kumimoji="0" lang="en-US" sz="1000" b="1" dirty="0">
              <a:solidFill>
                <a:schemeClr val="tx1"/>
              </a:solidFill>
            </a:endParaRPr>
          </a:p>
        </p:txBody>
      </p:sp>
      <p:sp>
        <p:nvSpPr>
          <p:cNvPr id="84" name="TextBox 29"/>
          <p:cNvSpPr txBox="1">
            <a:spLocks noChangeArrowheads="1"/>
          </p:cNvSpPr>
          <p:nvPr/>
        </p:nvSpPr>
        <p:spPr bwMode="auto">
          <a:xfrm>
            <a:off x="1469212" y="5673369"/>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06173" y="601098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479519" y="5970478"/>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880848" y="5699983"/>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526049" y="6019521"/>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4" name="TextBox 29"/>
          <p:cNvSpPr txBox="1">
            <a:spLocks noChangeArrowheads="1"/>
          </p:cNvSpPr>
          <p:nvPr/>
        </p:nvSpPr>
        <p:spPr bwMode="auto">
          <a:xfrm>
            <a:off x="5706228" y="565872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708814" y="5985584"/>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sp>
        <p:nvSpPr>
          <p:cNvPr id="104" name="TextBox 29"/>
          <p:cNvSpPr txBox="1">
            <a:spLocks noChangeArrowheads="1"/>
          </p:cNvSpPr>
          <p:nvPr/>
        </p:nvSpPr>
        <p:spPr bwMode="auto">
          <a:xfrm>
            <a:off x="2024565" y="1339798"/>
            <a:ext cx="734200" cy="400110"/>
          </a:xfrm>
          <a:prstGeom prst="rect">
            <a:avLst/>
          </a:prstGeom>
          <a:noFill/>
          <a:ln w="9525">
            <a:noFill/>
            <a:miter lim="800000"/>
            <a:headEnd/>
            <a:tailEnd/>
          </a:ln>
        </p:spPr>
        <p:txBody>
          <a:bodyPr wrap="square">
            <a:spAutoFit/>
          </a:bodyPr>
          <a:lstStyle/>
          <a:p>
            <a:pPr algn="ctr"/>
            <a:r>
              <a:rPr lang="en-US" altLang="ja-JP" sz="1000" b="1" i="1" dirty="0" smtClean="0">
                <a:latin typeface="Calibri" pitchFamily="34" charset="0"/>
              </a:rPr>
              <a:t>Current </a:t>
            </a:r>
          </a:p>
          <a:p>
            <a:pPr algn="ctr"/>
            <a:r>
              <a:rPr lang="en-US" altLang="ja-JP" sz="1000" b="1" i="1" dirty="0" smtClean="0">
                <a:latin typeface="Calibri" pitchFamily="34" charset="0"/>
              </a:rPr>
              <a:t>Date </a:t>
            </a:r>
            <a:r>
              <a:rPr lang="en-US" altLang="ja-JP" sz="1000" b="1" i="1" dirty="0" smtClean="0">
                <a:latin typeface="Calibri" pitchFamily="34" charset="0"/>
                <a:sym typeface="Wingdings"/>
              </a:rPr>
              <a:t></a:t>
            </a:r>
            <a:endParaRPr lang="en-US" altLang="ja-JP" sz="1000" b="1" i="1" dirty="0">
              <a:solidFill>
                <a:schemeClr val="hlink"/>
              </a:solidFill>
              <a:latin typeface="Calibri" pitchFamily="34" charset="0"/>
            </a:endParaRPr>
          </a:p>
        </p:txBody>
      </p:sp>
      <p:cxnSp>
        <p:nvCxnSpPr>
          <p:cNvPr id="105" name="Straight Connector 104"/>
          <p:cNvCxnSpPr/>
          <p:nvPr/>
        </p:nvCxnSpPr>
        <p:spPr>
          <a:xfrm>
            <a:off x="445710" y="1264087"/>
            <a:ext cx="13576" cy="4064034"/>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8707586" y="1264087"/>
            <a:ext cx="0" cy="4023619"/>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
        <p:nvSpPr>
          <p:cNvPr id="107" name="Diamond 106"/>
          <p:cNvSpPr>
            <a:spLocks noChangeArrowheads="1"/>
          </p:cNvSpPr>
          <p:nvPr/>
        </p:nvSpPr>
        <p:spPr bwMode="auto">
          <a:xfrm>
            <a:off x="1303697" y="5716848"/>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8" name="Diamond 107"/>
          <p:cNvSpPr>
            <a:spLocks noChangeArrowheads="1"/>
          </p:cNvSpPr>
          <p:nvPr/>
        </p:nvSpPr>
        <p:spPr bwMode="auto">
          <a:xfrm>
            <a:off x="6074051" y="2642075"/>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9" name="Diamond 108"/>
          <p:cNvSpPr>
            <a:spLocks noChangeArrowheads="1"/>
          </p:cNvSpPr>
          <p:nvPr/>
        </p:nvSpPr>
        <p:spPr bwMode="auto">
          <a:xfrm>
            <a:off x="8448781" y="4520193"/>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0" name="Rectangle 109"/>
          <p:cNvSpPr/>
          <p:nvPr/>
        </p:nvSpPr>
        <p:spPr>
          <a:xfrm>
            <a:off x="3205978" y="3554783"/>
            <a:ext cx="1416822"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RFID Tag Object-ID </a:t>
            </a:r>
          </a:p>
          <a:p>
            <a:pPr algn="ctr" fontAlgn="auto">
              <a:spcBef>
                <a:spcPts val="0"/>
              </a:spcBef>
              <a:spcAft>
                <a:spcPts val="0"/>
              </a:spcAft>
              <a:defRPr/>
            </a:pPr>
            <a:r>
              <a:rPr lang="en-US" sz="1000" b="1" dirty="0" smtClean="0">
                <a:solidFill>
                  <a:schemeClr val="tx1"/>
                </a:solidFill>
              </a:rPr>
              <a:t>space design</a:t>
            </a:r>
            <a:endParaRPr kumimoji="0" lang="en-US" sz="1000" b="1" dirty="0">
              <a:solidFill>
                <a:schemeClr val="tx1"/>
              </a:solidFill>
            </a:endParaRPr>
          </a:p>
        </p:txBody>
      </p:sp>
      <p:sp>
        <p:nvSpPr>
          <p:cNvPr id="111" name="Rectangle 110"/>
          <p:cNvSpPr/>
          <p:nvPr/>
        </p:nvSpPr>
        <p:spPr>
          <a:xfrm>
            <a:off x="4673605" y="3554783"/>
            <a:ext cx="1020664"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SANA Registry </a:t>
            </a:r>
          </a:p>
          <a:p>
            <a:pPr algn="ctr" fontAlgn="auto">
              <a:spcBef>
                <a:spcPts val="0"/>
              </a:spcBef>
              <a:spcAft>
                <a:spcPts val="0"/>
              </a:spcAft>
              <a:defRPr/>
            </a:pPr>
            <a:r>
              <a:rPr lang="en-US" sz="1000" b="1" dirty="0" smtClean="0">
                <a:solidFill>
                  <a:schemeClr val="tx1"/>
                </a:solidFill>
              </a:rPr>
              <a:t>Updates</a:t>
            </a:r>
            <a:endParaRPr kumimoji="0" lang="en-US" sz="1000" b="1" dirty="0">
              <a:solidFill>
                <a:schemeClr val="tx1"/>
              </a:solidFill>
            </a:endParaRPr>
          </a:p>
        </p:txBody>
      </p:sp>
      <p:sp>
        <p:nvSpPr>
          <p:cNvPr id="165" name="Diamond 164"/>
          <p:cNvSpPr>
            <a:spLocks noChangeArrowheads="1"/>
          </p:cNvSpPr>
          <p:nvPr/>
        </p:nvSpPr>
        <p:spPr bwMode="auto">
          <a:xfrm>
            <a:off x="3030024" y="2642144"/>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7" name="TextBox 29"/>
          <p:cNvSpPr txBox="1">
            <a:spLocks noChangeArrowheads="1"/>
          </p:cNvSpPr>
          <p:nvPr/>
        </p:nvSpPr>
        <p:spPr bwMode="auto">
          <a:xfrm>
            <a:off x="1594838" y="4742279"/>
            <a:ext cx="1386161"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Use Case Organization</a:t>
            </a:r>
          </a:p>
          <a:p>
            <a:pPr algn="ctr"/>
            <a:r>
              <a:rPr lang="en-US" altLang="ja-JP" sz="1000" b="1" dirty="0" smtClean="0">
                <a:solidFill>
                  <a:schemeClr val="hlink"/>
                </a:solidFill>
                <a:latin typeface="Calibri" pitchFamily="34" charset="0"/>
              </a:rPr>
              <a:t>10-Oct-2015</a:t>
            </a:r>
            <a:endParaRPr lang="en-US" altLang="ja-JP" sz="1000" b="1" dirty="0">
              <a:solidFill>
                <a:schemeClr val="hlink"/>
              </a:solidFill>
              <a:latin typeface="Calibri" pitchFamily="34" charset="0"/>
            </a:endParaRPr>
          </a:p>
        </p:txBody>
      </p:sp>
      <p:sp>
        <p:nvSpPr>
          <p:cNvPr id="112" name="Rectangle 111"/>
          <p:cNvSpPr/>
          <p:nvPr/>
        </p:nvSpPr>
        <p:spPr>
          <a:xfrm>
            <a:off x="2649703" y="4452292"/>
            <a:ext cx="715937" cy="32291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a:t>
            </a:r>
          </a:p>
          <a:p>
            <a:pPr algn="ctr" fontAlgn="auto">
              <a:spcBef>
                <a:spcPts val="0"/>
              </a:spcBef>
              <a:spcAft>
                <a:spcPts val="0"/>
              </a:spcAft>
              <a:defRPr/>
            </a:pPr>
            <a:r>
              <a:rPr lang="en-US" sz="1000" b="1" dirty="0" smtClean="0">
                <a:solidFill>
                  <a:schemeClr val="tx1"/>
                </a:solidFill>
              </a:rPr>
              <a:t>Completion</a:t>
            </a:r>
            <a:endParaRPr kumimoji="0" lang="en-US" sz="1000" b="1" dirty="0">
              <a:solidFill>
                <a:schemeClr val="tx1"/>
              </a:solidFill>
            </a:endParaRPr>
          </a:p>
        </p:txBody>
      </p:sp>
      <p:sp>
        <p:nvSpPr>
          <p:cNvPr id="100" name="Diamond 99"/>
          <p:cNvSpPr>
            <a:spLocks noChangeArrowheads="1"/>
          </p:cNvSpPr>
          <p:nvPr/>
        </p:nvSpPr>
        <p:spPr bwMode="auto">
          <a:xfrm>
            <a:off x="3523918" y="451394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8" name="Diamond 137"/>
          <p:cNvSpPr>
            <a:spLocks noChangeArrowheads="1"/>
          </p:cNvSpPr>
          <p:nvPr/>
        </p:nvSpPr>
        <p:spPr bwMode="auto">
          <a:xfrm>
            <a:off x="2561300" y="451394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2" name="Rectangle 81"/>
          <p:cNvSpPr/>
          <p:nvPr/>
        </p:nvSpPr>
        <p:spPr>
          <a:xfrm>
            <a:off x="3697350" y="4452292"/>
            <a:ext cx="2144650"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HDR WLAN Organizational </a:t>
            </a:r>
          </a:p>
          <a:p>
            <a:pPr algn="ctr" fontAlgn="auto">
              <a:spcBef>
                <a:spcPts val="0"/>
              </a:spcBef>
              <a:spcAft>
                <a:spcPts val="0"/>
              </a:spcAft>
              <a:defRPr/>
            </a:pPr>
            <a:r>
              <a:rPr lang="en-US" sz="1000" b="1" dirty="0" smtClean="0">
                <a:solidFill>
                  <a:schemeClr val="tx1"/>
                </a:solidFill>
              </a:rPr>
              <a:t>&amp; Project </a:t>
            </a:r>
            <a:r>
              <a:rPr lang="en-US" sz="1000" b="1" dirty="0" err="1" smtClean="0">
                <a:solidFill>
                  <a:schemeClr val="tx1"/>
                </a:solidFill>
              </a:rPr>
              <a:t>Actvities</a:t>
            </a:r>
            <a:endParaRPr kumimoji="0" lang="en-US" sz="1000" b="1" dirty="0">
              <a:solidFill>
                <a:schemeClr val="tx1"/>
              </a:solidFill>
            </a:endParaRPr>
          </a:p>
        </p:txBody>
      </p:sp>
    </p:spTree>
    <p:extLst>
      <p:ext uri="{BB962C8B-B14F-4D97-AF65-F5344CB8AC3E}">
        <p14:creationId xmlns:p14="http://schemas.microsoft.com/office/powerpoint/2010/main" val="12198558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 name="Straight Connector 166"/>
          <p:cNvCxnSpPr/>
          <p:nvPr/>
        </p:nvCxnSpPr>
        <p:spPr>
          <a:xfrm flipH="1">
            <a:off x="615812" y="1264087"/>
            <a:ext cx="1" cy="4064034"/>
          </a:xfrm>
          <a:prstGeom prst="line">
            <a:avLst/>
          </a:prstGeom>
          <a:ln w="12700" cmpd="sng">
            <a:solidFill>
              <a:srgbClr val="FF0000"/>
            </a:solidFill>
            <a:prstDash val="solid"/>
          </a:ln>
        </p:spPr>
        <p:style>
          <a:lnRef idx="2">
            <a:schemeClr val="accent1"/>
          </a:lnRef>
          <a:fillRef idx="0">
            <a:schemeClr val="accent1"/>
          </a:fillRef>
          <a:effectRef idx="1">
            <a:schemeClr val="accent1"/>
          </a:effectRef>
          <a:fontRef idx="minor">
            <a:schemeClr val="tx1"/>
          </a:fontRef>
        </p:style>
      </p:cxnSp>
      <p:sp>
        <p:nvSpPr>
          <p:cNvPr id="140" name="Rectangle 139"/>
          <p:cNvSpPr/>
          <p:nvPr/>
        </p:nvSpPr>
        <p:spPr>
          <a:xfrm>
            <a:off x="461133" y="2470292"/>
            <a:ext cx="8252342" cy="1463079"/>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1" name="Rectangle 140"/>
          <p:cNvSpPr/>
          <p:nvPr/>
        </p:nvSpPr>
        <p:spPr>
          <a:xfrm>
            <a:off x="445710" y="4274485"/>
            <a:ext cx="8252217" cy="102179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0" name="Rectangle 89"/>
          <p:cNvSpPr/>
          <p:nvPr/>
        </p:nvSpPr>
        <p:spPr>
          <a:xfrm>
            <a:off x="449809" y="1292397"/>
            <a:ext cx="8252341" cy="83048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441611" y="5296277"/>
            <a:ext cx="8271864" cy="31844"/>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04891" y="934887"/>
            <a:ext cx="1073769"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February</a:t>
            </a:r>
          </a:p>
          <a:p>
            <a:pPr algn="ctr" fontAlgn="auto">
              <a:spcBef>
                <a:spcPts val="0"/>
              </a:spcBef>
              <a:spcAft>
                <a:spcPts val="0"/>
              </a:spcAft>
              <a:defRPr/>
            </a:pPr>
            <a:r>
              <a:rPr lang="en-US" sz="1200" b="1" dirty="0" smtClean="0"/>
              <a:t>2016</a:t>
            </a:r>
            <a:endParaRPr kumimoji="0" lang="en-US" sz="1200" b="1" dirty="0"/>
          </a:p>
        </p:txBody>
      </p:sp>
      <p:sp>
        <p:nvSpPr>
          <p:cNvPr id="56" name="Rectangle 55"/>
          <p:cNvSpPr/>
          <p:nvPr/>
        </p:nvSpPr>
        <p:spPr>
          <a:xfrm>
            <a:off x="4678660" y="934887"/>
            <a:ext cx="100389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March</a:t>
            </a:r>
          </a:p>
          <a:p>
            <a:pPr algn="ctr" fontAlgn="auto">
              <a:spcBef>
                <a:spcPts val="0"/>
              </a:spcBef>
              <a:spcAft>
                <a:spcPts val="0"/>
              </a:spcAft>
              <a:defRPr/>
            </a:pPr>
            <a:r>
              <a:rPr lang="en-US" sz="1200" b="1" dirty="0" smtClean="0"/>
              <a:t>2016</a:t>
            </a:r>
            <a:endParaRPr kumimoji="0" lang="en-US" sz="1200" b="1" dirty="0"/>
          </a:p>
        </p:txBody>
      </p:sp>
      <p:sp>
        <p:nvSpPr>
          <p:cNvPr id="58" name="Rectangle 57"/>
          <p:cNvSpPr/>
          <p:nvPr/>
        </p:nvSpPr>
        <p:spPr>
          <a:xfrm>
            <a:off x="5688432" y="934887"/>
            <a:ext cx="98942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April</a:t>
            </a:r>
          </a:p>
          <a:p>
            <a:pPr algn="ctr" fontAlgn="auto">
              <a:spcBef>
                <a:spcPts val="0"/>
              </a:spcBef>
              <a:spcAft>
                <a:spcPts val="0"/>
              </a:spcAft>
              <a:defRPr/>
            </a:pPr>
            <a:r>
              <a:rPr lang="en-US" sz="1200" b="1" dirty="0" smtClean="0"/>
              <a:t>2016</a:t>
            </a:r>
            <a:endParaRPr kumimoji="0" lang="en-US" sz="1200" b="1" dirty="0"/>
          </a:p>
        </p:txBody>
      </p:sp>
      <p:sp>
        <p:nvSpPr>
          <p:cNvPr id="60" name="Rectangle 59"/>
          <p:cNvSpPr/>
          <p:nvPr/>
        </p:nvSpPr>
        <p:spPr>
          <a:xfrm>
            <a:off x="6683498" y="934887"/>
            <a:ext cx="101171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May</a:t>
            </a:r>
          </a:p>
          <a:p>
            <a:pPr algn="ctr" fontAlgn="auto">
              <a:spcBef>
                <a:spcPts val="0"/>
              </a:spcBef>
              <a:spcAft>
                <a:spcPts val="0"/>
              </a:spcAft>
              <a:defRPr/>
            </a:pPr>
            <a:r>
              <a:rPr lang="en-US" sz="1200" b="1" dirty="0" smtClean="0"/>
              <a:t>2016</a:t>
            </a:r>
            <a:endParaRPr kumimoji="0" lang="en-US" sz="1200" b="1" dirty="0"/>
          </a:p>
        </p:txBody>
      </p:sp>
      <p:sp>
        <p:nvSpPr>
          <p:cNvPr id="62" name="Rectangle 61"/>
          <p:cNvSpPr/>
          <p:nvPr/>
        </p:nvSpPr>
        <p:spPr>
          <a:xfrm>
            <a:off x="7695209" y="934887"/>
            <a:ext cx="100271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June</a:t>
            </a:r>
          </a:p>
          <a:p>
            <a:pPr algn="ctr" fontAlgn="auto">
              <a:spcBef>
                <a:spcPts val="0"/>
              </a:spcBef>
              <a:spcAft>
                <a:spcPts val="0"/>
              </a:spcAft>
              <a:defRPr/>
            </a:pPr>
            <a:r>
              <a:rPr lang="en-US" sz="1200" b="1" dirty="0" smtClean="0"/>
              <a:t>2016</a:t>
            </a:r>
            <a:endParaRPr kumimoji="0" lang="en-US" sz="1200" b="1" dirty="0"/>
          </a:p>
        </p:txBody>
      </p:sp>
      <p:cxnSp>
        <p:nvCxnSpPr>
          <p:cNvPr id="72" name="Straight Connector 71"/>
          <p:cNvCxnSpPr/>
          <p:nvPr/>
        </p:nvCxnSpPr>
        <p:spPr>
          <a:xfrm>
            <a:off x="4678661" y="1317797"/>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5184154" y="1296610"/>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682556" y="1296610"/>
            <a:ext cx="0" cy="40315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7191397" y="1329991"/>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695210" y="1284010"/>
            <a:ext cx="0" cy="40122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8195486" y="1304429"/>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6161365" y="1213078"/>
            <a:ext cx="4710" cy="408319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50" name="TextBox 29"/>
          <p:cNvSpPr txBox="1">
            <a:spLocks noChangeArrowheads="1"/>
          </p:cNvSpPr>
          <p:nvPr/>
        </p:nvSpPr>
        <p:spPr bwMode="auto">
          <a:xfrm>
            <a:off x="7158202" y="1615833"/>
            <a:ext cx="1204323"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CMC Approval</a:t>
            </a:r>
          </a:p>
          <a:p>
            <a:pPr algn="ctr"/>
            <a:r>
              <a:rPr lang="en-US" altLang="ja-JP" sz="1000" b="1" dirty="0" smtClean="0">
                <a:solidFill>
                  <a:schemeClr val="hlink"/>
                </a:solidFill>
                <a:latin typeface="Calibri" pitchFamily="34" charset="0"/>
              </a:rPr>
              <a:t>(Spring 2016)</a:t>
            </a:r>
            <a:endParaRPr lang="en-US" altLang="ja-JP" sz="1000" b="1" dirty="0">
              <a:solidFill>
                <a:schemeClr val="hlink"/>
              </a:solidFill>
              <a:latin typeface="Calibri" pitchFamily="34" charset="0"/>
            </a:endParaRPr>
          </a:p>
        </p:txBody>
      </p:sp>
      <p:sp>
        <p:nvSpPr>
          <p:cNvPr id="69" name="Rectangle 68"/>
          <p:cNvSpPr/>
          <p:nvPr/>
        </p:nvSpPr>
        <p:spPr>
          <a:xfrm>
            <a:off x="2550902" y="934887"/>
            <a:ext cx="1053989"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January</a:t>
            </a:r>
          </a:p>
          <a:p>
            <a:pPr algn="ctr" fontAlgn="auto">
              <a:spcBef>
                <a:spcPts val="0"/>
              </a:spcBef>
              <a:spcAft>
                <a:spcPts val="0"/>
              </a:spcAft>
              <a:defRPr/>
            </a:pPr>
            <a:r>
              <a:rPr lang="en-US" sz="1200" b="1" dirty="0" smtClean="0"/>
              <a:t>2016</a:t>
            </a:r>
            <a:endParaRPr kumimoji="0" lang="en-US" sz="1200" b="1" dirty="0"/>
          </a:p>
        </p:txBody>
      </p:sp>
      <p:cxnSp>
        <p:nvCxnSpPr>
          <p:cNvPr id="71" name="Straight Connector 70"/>
          <p:cNvCxnSpPr/>
          <p:nvPr/>
        </p:nvCxnSpPr>
        <p:spPr>
          <a:xfrm>
            <a:off x="3319435"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604892" y="1304429"/>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677856" y="1336000"/>
            <a:ext cx="0" cy="396027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2" name="TextBox 91"/>
          <p:cNvSpPr txBox="1"/>
          <p:nvPr/>
        </p:nvSpPr>
        <p:spPr>
          <a:xfrm>
            <a:off x="437288" y="134467"/>
            <a:ext cx="8254784" cy="461665"/>
          </a:xfrm>
          <a:prstGeom prst="rect">
            <a:avLst/>
          </a:prstGeom>
          <a:noFill/>
          <a:ln>
            <a:noFill/>
          </a:ln>
        </p:spPr>
        <p:txBody>
          <a:bodyPr wrap="none" rtlCol="0">
            <a:spAutoFit/>
          </a:bodyPr>
          <a:lstStyle/>
          <a:p>
            <a:r>
              <a:rPr lang="en-US" sz="2400" b="1" dirty="0"/>
              <a:t>RFID Tag-Encoding Specification: </a:t>
            </a:r>
            <a:r>
              <a:rPr lang="en-US" sz="2400" b="1" dirty="0" smtClean="0">
                <a:solidFill>
                  <a:srgbClr val="FF0000"/>
                </a:solidFill>
              </a:rPr>
              <a:t>DRAFT</a:t>
            </a:r>
            <a:r>
              <a:rPr lang="en-US" sz="2400" b="1" dirty="0" smtClean="0"/>
              <a:t> Interoperability </a:t>
            </a:r>
            <a:r>
              <a:rPr lang="en-US" sz="2400" b="1" dirty="0"/>
              <a:t>Testing</a:t>
            </a:r>
          </a:p>
        </p:txBody>
      </p:sp>
      <p:cxnSp>
        <p:nvCxnSpPr>
          <p:cNvPr id="102" name="Straight Connector 101"/>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2" name="Rectangle 131"/>
          <p:cNvSpPr/>
          <p:nvPr/>
        </p:nvSpPr>
        <p:spPr>
          <a:xfrm>
            <a:off x="1476203" y="934887"/>
            <a:ext cx="107470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December</a:t>
            </a:r>
          </a:p>
          <a:p>
            <a:pPr algn="ctr" fontAlgn="auto">
              <a:spcBef>
                <a:spcPts val="0"/>
              </a:spcBef>
              <a:spcAft>
                <a:spcPts val="0"/>
              </a:spcAft>
              <a:defRPr/>
            </a:pPr>
            <a:r>
              <a:rPr lang="en-US" sz="1200" b="1" dirty="0" smtClean="0"/>
              <a:t>2015</a:t>
            </a:r>
            <a:endParaRPr kumimoji="0" lang="en-US" sz="1200" b="1" dirty="0"/>
          </a:p>
        </p:txBody>
      </p:sp>
      <p:cxnSp>
        <p:nvCxnSpPr>
          <p:cNvPr id="133" name="Straight Connector 132"/>
          <p:cNvCxnSpPr/>
          <p:nvPr/>
        </p:nvCxnSpPr>
        <p:spPr>
          <a:xfrm>
            <a:off x="1526681" y="1336000"/>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017500"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2537410" y="1284010"/>
            <a:ext cx="0" cy="40441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flipH="1">
            <a:off x="2535967" y="1260515"/>
            <a:ext cx="6614" cy="4044111"/>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459285" y="934807"/>
            <a:ext cx="102023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November</a:t>
            </a:r>
          </a:p>
          <a:p>
            <a:pPr algn="ctr" fontAlgn="auto">
              <a:spcBef>
                <a:spcPts val="0"/>
              </a:spcBef>
              <a:spcAft>
                <a:spcPts val="0"/>
              </a:spcAft>
              <a:defRPr/>
            </a:pPr>
            <a:r>
              <a:rPr lang="en-US" sz="1200" b="1" dirty="0" smtClean="0"/>
              <a:t>2015</a:t>
            </a:r>
            <a:endParaRPr kumimoji="0" lang="en-US" sz="1200" b="1" dirty="0"/>
          </a:p>
        </p:txBody>
      </p:sp>
      <p:cxnSp>
        <p:nvCxnSpPr>
          <p:cNvPr id="157" name="Straight Connector 156"/>
          <p:cNvCxnSpPr/>
          <p:nvPr/>
        </p:nvCxnSpPr>
        <p:spPr>
          <a:xfrm flipH="1">
            <a:off x="963511" y="1290991"/>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66" name="Rectangle 165"/>
          <p:cNvSpPr/>
          <p:nvPr/>
        </p:nvSpPr>
        <p:spPr>
          <a:xfrm>
            <a:off x="985507" y="2470292"/>
            <a:ext cx="4697049" cy="234078"/>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Prototype development / Test Plan / Interoperability testing</a:t>
            </a:r>
            <a:endParaRPr kumimoji="0" lang="en-US" sz="1000" b="1" dirty="0">
              <a:solidFill>
                <a:schemeClr val="tx1"/>
              </a:solidFill>
            </a:endParaRPr>
          </a:p>
        </p:txBody>
      </p:sp>
      <p:sp>
        <p:nvSpPr>
          <p:cNvPr id="128" name="TextBox 29"/>
          <p:cNvSpPr txBox="1">
            <a:spLocks noChangeArrowheads="1"/>
          </p:cNvSpPr>
          <p:nvPr/>
        </p:nvSpPr>
        <p:spPr bwMode="auto">
          <a:xfrm>
            <a:off x="941117" y="3061537"/>
            <a:ext cx="1367881"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Draft:  </a:t>
            </a:r>
            <a:r>
              <a:rPr lang="en-US" altLang="ja-JP" sz="1000" b="1" dirty="0" err="1" smtClean="0">
                <a:latin typeface="Calibri" pitchFamily="34" charset="0"/>
              </a:rPr>
              <a:t>dd</a:t>
            </a:r>
            <a:r>
              <a:rPr lang="en-US" altLang="ja-JP" sz="1000" b="1" dirty="0" smtClean="0">
                <a:latin typeface="Calibri" pitchFamily="34" charset="0"/>
              </a:rPr>
              <a:t>-mmm-</a:t>
            </a:r>
            <a:r>
              <a:rPr lang="en-US" altLang="ja-JP" sz="1000" b="1" dirty="0" err="1" smtClean="0">
                <a:latin typeface="Calibri" pitchFamily="34" charset="0"/>
              </a:rPr>
              <a:t>yyyy</a:t>
            </a:r>
            <a:endParaRPr lang="en-US" altLang="ja-JP" sz="1000" b="1" dirty="0" smtClean="0">
              <a:latin typeface="Calibri" pitchFamily="34" charset="0"/>
            </a:endParaRPr>
          </a:p>
          <a:p>
            <a:pPr algn="ctr"/>
            <a:r>
              <a:rPr lang="en-US" altLang="ja-JP" sz="1000" b="1" dirty="0">
                <a:latin typeface="Calibri" pitchFamily="34" charset="0"/>
              </a:rPr>
              <a:t> </a:t>
            </a:r>
            <a:r>
              <a:rPr lang="en-US" altLang="ja-JP" sz="1000" b="1" dirty="0" smtClean="0">
                <a:latin typeface="Calibri" pitchFamily="34" charset="0"/>
              </a:rPr>
              <a:t>Final:  </a:t>
            </a:r>
            <a:r>
              <a:rPr lang="en-US" altLang="ja-JP" sz="1000" b="1" dirty="0" err="1">
                <a:latin typeface="Calibri" pitchFamily="34" charset="0"/>
              </a:rPr>
              <a:t>dd</a:t>
            </a:r>
            <a:r>
              <a:rPr lang="en-US" altLang="ja-JP" sz="1000" b="1" dirty="0">
                <a:latin typeface="Calibri" pitchFamily="34" charset="0"/>
              </a:rPr>
              <a:t>-mmm-</a:t>
            </a:r>
            <a:r>
              <a:rPr lang="en-US" altLang="ja-JP" sz="1000" b="1" dirty="0" err="1" smtClean="0">
                <a:latin typeface="Calibri" pitchFamily="34" charset="0"/>
              </a:rPr>
              <a:t>yyyy</a:t>
            </a:r>
            <a:endParaRPr lang="en-US" altLang="ja-JP" sz="1000" b="1" dirty="0">
              <a:latin typeface="Calibri" pitchFamily="34" charset="0"/>
            </a:endParaRPr>
          </a:p>
        </p:txBody>
      </p:sp>
      <p:sp>
        <p:nvSpPr>
          <p:cNvPr id="84" name="TextBox 29"/>
          <p:cNvSpPr txBox="1">
            <a:spLocks noChangeArrowheads="1"/>
          </p:cNvSpPr>
          <p:nvPr/>
        </p:nvSpPr>
        <p:spPr bwMode="auto">
          <a:xfrm>
            <a:off x="1469212" y="5673369"/>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06173" y="601098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479519" y="5970478"/>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880848" y="5699983"/>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526049" y="6019521"/>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4" name="TextBox 29"/>
          <p:cNvSpPr txBox="1">
            <a:spLocks noChangeArrowheads="1"/>
          </p:cNvSpPr>
          <p:nvPr/>
        </p:nvSpPr>
        <p:spPr bwMode="auto">
          <a:xfrm>
            <a:off x="5706228" y="565872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708814" y="5985584"/>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sp>
        <p:nvSpPr>
          <p:cNvPr id="104" name="TextBox 29"/>
          <p:cNvSpPr txBox="1">
            <a:spLocks noChangeArrowheads="1"/>
          </p:cNvSpPr>
          <p:nvPr/>
        </p:nvSpPr>
        <p:spPr bwMode="auto">
          <a:xfrm>
            <a:off x="58306" y="1440298"/>
            <a:ext cx="643229" cy="400110"/>
          </a:xfrm>
          <a:prstGeom prst="rect">
            <a:avLst/>
          </a:prstGeom>
          <a:noFill/>
          <a:ln w="9525">
            <a:noFill/>
            <a:miter lim="800000"/>
            <a:headEnd/>
            <a:tailEnd/>
          </a:ln>
        </p:spPr>
        <p:txBody>
          <a:bodyPr wrap="square">
            <a:spAutoFit/>
          </a:bodyPr>
          <a:lstStyle/>
          <a:p>
            <a:pPr algn="ctr"/>
            <a:r>
              <a:rPr lang="en-US" altLang="ja-JP" sz="1000" b="1" i="1" dirty="0" smtClean="0">
                <a:latin typeface="Calibri" pitchFamily="34" charset="0"/>
              </a:rPr>
              <a:t>Current Date </a:t>
            </a:r>
            <a:r>
              <a:rPr lang="en-US" altLang="ja-JP" sz="1000" b="1" i="1" dirty="0" smtClean="0">
                <a:latin typeface="Calibri" pitchFamily="34" charset="0"/>
                <a:sym typeface="Wingdings"/>
              </a:rPr>
              <a:t></a:t>
            </a:r>
            <a:endParaRPr lang="en-US" altLang="ja-JP" sz="1000" b="1" i="1" dirty="0">
              <a:solidFill>
                <a:schemeClr val="hlink"/>
              </a:solidFill>
              <a:latin typeface="Calibri" pitchFamily="34" charset="0"/>
            </a:endParaRPr>
          </a:p>
        </p:txBody>
      </p:sp>
      <p:cxnSp>
        <p:nvCxnSpPr>
          <p:cNvPr id="105" name="Straight Connector 104"/>
          <p:cNvCxnSpPr/>
          <p:nvPr/>
        </p:nvCxnSpPr>
        <p:spPr>
          <a:xfrm>
            <a:off x="445710" y="1264087"/>
            <a:ext cx="13576" cy="4064034"/>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8707586" y="1264087"/>
            <a:ext cx="0" cy="4023619"/>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
        <p:nvSpPr>
          <p:cNvPr id="107" name="Diamond 106"/>
          <p:cNvSpPr>
            <a:spLocks noChangeArrowheads="1"/>
          </p:cNvSpPr>
          <p:nvPr/>
        </p:nvSpPr>
        <p:spPr bwMode="auto">
          <a:xfrm>
            <a:off x="1303697" y="5716848"/>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8" name="Diamond 107"/>
          <p:cNvSpPr>
            <a:spLocks noChangeArrowheads="1"/>
          </p:cNvSpPr>
          <p:nvPr/>
        </p:nvSpPr>
        <p:spPr bwMode="auto">
          <a:xfrm>
            <a:off x="7613690" y="1371649"/>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0" name="Rectangle 109"/>
          <p:cNvSpPr/>
          <p:nvPr/>
        </p:nvSpPr>
        <p:spPr>
          <a:xfrm>
            <a:off x="963511" y="4274485"/>
            <a:ext cx="1722810"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RFID Tag Object-ID </a:t>
            </a:r>
          </a:p>
          <a:p>
            <a:pPr algn="ctr" fontAlgn="auto">
              <a:spcBef>
                <a:spcPts val="0"/>
              </a:spcBef>
              <a:spcAft>
                <a:spcPts val="0"/>
              </a:spcAft>
              <a:defRPr/>
            </a:pPr>
            <a:r>
              <a:rPr lang="en-US" sz="1000" b="1" dirty="0" smtClean="0">
                <a:solidFill>
                  <a:schemeClr val="tx1"/>
                </a:solidFill>
              </a:rPr>
              <a:t>space design</a:t>
            </a:r>
            <a:endParaRPr kumimoji="0" lang="en-US" sz="1000" b="1" dirty="0">
              <a:solidFill>
                <a:schemeClr val="tx1"/>
              </a:solidFill>
            </a:endParaRPr>
          </a:p>
        </p:txBody>
      </p:sp>
      <p:sp>
        <p:nvSpPr>
          <p:cNvPr id="111" name="Rectangle 110"/>
          <p:cNvSpPr/>
          <p:nvPr/>
        </p:nvSpPr>
        <p:spPr>
          <a:xfrm>
            <a:off x="4673605" y="4274485"/>
            <a:ext cx="1020664"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SANA Registry </a:t>
            </a:r>
          </a:p>
          <a:p>
            <a:pPr algn="ctr" fontAlgn="auto">
              <a:spcBef>
                <a:spcPts val="0"/>
              </a:spcBef>
              <a:spcAft>
                <a:spcPts val="0"/>
              </a:spcAft>
              <a:defRPr/>
            </a:pPr>
            <a:r>
              <a:rPr lang="en-US" sz="1000" b="1" dirty="0" smtClean="0">
                <a:solidFill>
                  <a:schemeClr val="tx1"/>
                </a:solidFill>
              </a:rPr>
              <a:t>Updates</a:t>
            </a:r>
            <a:endParaRPr kumimoji="0" lang="en-US" sz="1000" b="1" dirty="0">
              <a:solidFill>
                <a:schemeClr val="tx1"/>
              </a:solidFill>
            </a:endParaRPr>
          </a:p>
        </p:txBody>
      </p:sp>
      <p:sp>
        <p:nvSpPr>
          <p:cNvPr id="83" name="TextBox 29"/>
          <p:cNvSpPr txBox="1">
            <a:spLocks noChangeArrowheads="1"/>
          </p:cNvSpPr>
          <p:nvPr/>
        </p:nvSpPr>
        <p:spPr bwMode="auto">
          <a:xfrm>
            <a:off x="655851" y="1568880"/>
            <a:ext cx="1016248"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Final Agency Review</a:t>
            </a:r>
          </a:p>
          <a:p>
            <a:pPr algn="ctr"/>
            <a:r>
              <a:rPr lang="en-US" altLang="ja-JP" sz="1000" b="1" dirty="0" smtClean="0">
                <a:solidFill>
                  <a:schemeClr val="hlink"/>
                </a:solidFill>
                <a:latin typeface="Calibri" pitchFamily="34" charset="0"/>
              </a:rPr>
              <a:t>(Fall 2015)</a:t>
            </a:r>
            <a:endParaRPr lang="en-US" altLang="ja-JP" sz="1000" b="1" dirty="0">
              <a:solidFill>
                <a:schemeClr val="hlink"/>
              </a:solidFill>
              <a:latin typeface="Calibri" pitchFamily="34" charset="0"/>
            </a:endParaRPr>
          </a:p>
        </p:txBody>
      </p:sp>
      <p:sp>
        <p:nvSpPr>
          <p:cNvPr id="89" name="Diamond 88"/>
          <p:cNvSpPr>
            <a:spLocks noChangeArrowheads="1"/>
          </p:cNvSpPr>
          <p:nvPr/>
        </p:nvSpPr>
        <p:spPr bwMode="auto">
          <a:xfrm>
            <a:off x="1147162" y="1371649"/>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93" name="TextBox 29"/>
          <p:cNvSpPr txBox="1">
            <a:spLocks noChangeArrowheads="1"/>
          </p:cNvSpPr>
          <p:nvPr/>
        </p:nvSpPr>
        <p:spPr bwMode="auto">
          <a:xfrm>
            <a:off x="5129961"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Spring Meeting </a:t>
            </a:r>
          </a:p>
          <a:p>
            <a:pPr algn="ctr"/>
            <a:r>
              <a:rPr lang="en-US" altLang="ja-JP" sz="1000" b="1" dirty="0" smtClean="0">
                <a:latin typeface="Calibri" pitchFamily="34" charset="0"/>
              </a:rPr>
              <a:t>Cleveland, OH USA</a:t>
            </a:r>
          </a:p>
          <a:p>
            <a:pPr algn="ctr"/>
            <a:r>
              <a:rPr lang="en-US" altLang="ja-JP" sz="1000" b="1" dirty="0" smtClean="0">
                <a:solidFill>
                  <a:schemeClr val="hlink"/>
                </a:solidFill>
                <a:latin typeface="Calibri" pitchFamily="34" charset="0"/>
              </a:rPr>
              <a:t>04-08 Apr-2016</a:t>
            </a:r>
            <a:endParaRPr lang="en-US" altLang="ja-JP" sz="1000" b="1" dirty="0">
              <a:solidFill>
                <a:schemeClr val="hlink"/>
              </a:solidFill>
              <a:latin typeface="Calibri" pitchFamily="34" charset="0"/>
            </a:endParaRPr>
          </a:p>
        </p:txBody>
      </p:sp>
      <p:sp>
        <p:nvSpPr>
          <p:cNvPr id="97" name="Rectangle 96"/>
          <p:cNvSpPr/>
          <p:nvPr/>
        </p:nvSpPr>
        <p:spPr>
          <a:xfrm>
            <a:off x="5702202" y="1405959"/>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8" name="Rectangle 97"/>
          <p:cNvSpPr/>
          <p:nvPr/>
        </p:nvSpPr>
        <p:spPr>
          <a:xfrm>
            <a:off x="1050348" y="2803586"/>
            <a:ext cx="1177132" cy="197231"/>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a:r>
              <a:rPr kumimoji="0" lang="en-US" sz="1000" b="1" dirty="0" smtClean="0">
                <a:solidFill>
                  <a:srgbClr val="000000"/>
                </a:solidFill>
              </a:rPr>
              <a:t>Prototype</a:t>
            </a:r>
            <a:endParaRPr kumimoji="0" lang="en-US" sz="1000" b="1" dirty="0">
              <a:solidFill>
                <a:srgbClr val="000000"/>
              </a:solidFill>
            </a:endParaRPr>
          </a:p>
        </p:txBody>
      </p:sp>
      <p:sp>
        <p:nvSpPr>
          <p:cNvPr id="113" name="Diamond 112"/>
          <p:cNvSpPr>
            <a:spLocks noChangeArrowheads="1"/>
          </p:cNvSpPr>
          <p:nvPr/>
        </p:nvSpPr>
        <p:spPr bwMode="auto">
          <a:xfrm>
            <a:off x="2145960" y="2803587"/>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4" name="Diamond 113"/>
          <p:cNvSpPr>
            <a:spLocks noChangeArrowheads="1"/>
          </p:cNvSpPr>
          <p:nvPr/>
        </p:nvSpPr>
        <p:spPr bwMode="auto">
          <a:xfrm>
            <a:off x="963511" y="2803587"/>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5" name="Rectangle 114"/>
          <p:cNvSpPr/>
          <p:nvPr/>
        </p:nvSpPr>
        <p:spPr>
          <a:xfrm>
            <a:off x="2626793" y="2803586"/>
            <a:ext cx="1177132" cy="197231"/>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a:r>
              <a:rPr kumimoji="0" lang="en-US" sz="1000" b="1" dirty="0" smtClean="0">
                <a:solidFill>
                  <a:srgbClr val="000000"/>
                </a:solidFill>
              </a:rPr>
              <a:t>Test Plan</a:t>
            </a:r>
            <a:endParaRPr kumimoji="0" lang="en-US" sz="1000" b="1" dirty="0">
              <a:solidFill>
                <a:srgbClr val="000000"/>
              </a:solidFill>
            </a:endParaRPr>
          </a:p>
        </p:txBody>
      </p:sp>
      <p:sp>
        <p:nvSpPr>
          <p:cNvPr id="116" name="Diamond 115"/>
          <p:cNvSpPr>
            <a:spLocks noChangeArrowheads="1"/>
          </p:cNvSpPr>
          <p:nvPr/>
        </p:nvSpPr>
        <p:spPr bwMode="auto">
          <a:xfrm>
            <a:off x="3722405" y="2803587"/>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7" name="Diamond 116"/>
          <p:cNvSpPr>
            <a:spLocks noChangeArrowheads="1"/>
          </p:cNvSpPr>
          <p:nvPr/>
        </p:nvSpPr>
        <p:spPr bwMode="auto">
          <a:xfrm>
            <a:off x="2539956" y="2803587"/>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8" name="Rectangle 117"/>
          <p:cNvSpPr/>
          <p:nvPr/>
        </p:nvSpPr>
        <p:spPr>
          <a:xfrm>
            <a:off x="4348917" y="2802555"/>
            <a:ext cx="1177132" cy="197231"/>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a:r>
              <a:rPr kumimoji="0" lang="en-US" sz="1000" b="1" dirty="0" smtClean="0">
                <a:solidFill>
                  <a:srgbClr val="000000"/>
                </a:solidFill>
              </a:rPr>
              <a:t>Interop Test</a:t>
            </a:r>
            <a:endParaRPr kumimoji="0" lang="en-US" sz="1000" b="1" dirty="0">
              <a:solidFill>
                <a:srgbClr val="000000"/>
              </a:solidFill>
            </a:endParaRPr>
          </a:p>
        </p:txBody>
      </p:sp>
      <p:sp>
        <p:nvSpPr>
          <p:cNvPr id="119" name="Diamond 118"/>
          <p:cNvSpPr>
            <a:spLocks noChangeArrowheads="1"/>
          </p:cNvSpPr>
          <p:nvPr/>
        </p:nvSpPr>
        <p:spPr bwMode="auto">
          <a:xfrm>
            <a:off x="5444529" y="2802556"/>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0" name="Diamond 119"/>
          <p:cNvSpPr>
            <a:spLocks noChangeArrowheads="1"/>
          </p:cNvSpPr>
          <p:nvPr/>
        </p:nvSpPr>
        <p:spPr bwMode="auto">
          <a:xfrm>
            <a:off x="4262080" y="2802556"/>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2" name="TextBox 29"/>
          <p:cNvSpPr txBox="1">
            <a:spLocks noChangeArrowheads="1"/>
          </p:cNvSpPr>
          <p:nvPr/>
        </p:nvSpPr>
        <p:spPr bwMode="auto">
          <a:xfrm>
            <a:off x="2571535" y="3061537"/>
            <a:ext cx="1367881"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Draft:  </a:t>
            </a:r>
            <a:r>
              <a:rPr lang="en-US" altLang="ja-JP" sz="1000" b="1" dirty="0" err="1" smtClean="0">
                <a:latin typeface="Calibri" pitchFamily="34" charset="0"/>
              </a:rPr>
              <a:t>dd</a:t>
            </a:r>
            <a:r>
              <a:rPr lang="en-US" altLang="ja-JP" sz="1000" b="1" dirty="0" smtClean="0">
                <a:latin typeface="Calibri" pitchFamily="34" charset="0"/>
              </a:rPr>
              <a:t>-mmm-</a:t>
            </a:r>
            <a:r>
              <a:rPr lang="en-US" altLang="ja-JP" sz="1000" b="1" dirty="0" err="1" smtClean="0">
                <a:latin typeface="Calibri" pitchFamily="34" charset="0"/>
              </a:rPr>
              <a:t>yyyy</a:t>
            </a:r>
            <a:endParaRPr lang="en-US" altLang="ja-JP" sz="1000" b="1" dirty="0" smtClean="0">
              <a:latin typeface="Calibri" pitchFamily="34" charset="0"/>
            </a:endParaRPr>
          </a:p>
          <a:p>
            <a:pPr algn="ctr"/>
            <a:r>
              <a:rPr lang="en-US" altLang="ja-JP" sz="1000" b="1" dirty="0">
                <a:latin typeface="Calibri" pitchFamily="34" charset="0"/>
              </a:rPr>
              <a:t> </a:t>
            </a:r>
            <a:r>
              <a:rPr lang="en-US" altLang="ja-JP" sz="1000" b="1" dirty="0" smtClean="0">
                <a:latin typeface="Calibri" pitchFamily="34" charset="0"/>
              </a:rPr>
              <a:t>Final:  </a:t>
            </a:r>
            <a:r>
              <a:rPr lang="en-US" altLang="ja-JP" sz="1000" b="1" dirty="0" err="1">
                <a:latin typeface="Calibri" pitchFamily="34" charset="0"/>
              </a:rPr>
              <a:t>dd</a:t>
            </a:r>
            <a:r>
              <a:rPr lang="en-US" altLang="ja-JP" sz="1000" b="1" dirty="0">
                <a:latin typeface="Calibri" pitchFamily="34" charset="0"/>
              </a:rPr>
              <a:t>-mmm-</a:t>
            </a:r>
            <a:r>
              <a:rPr lang="en-US" altLang="ja-JP" sz="1000" b="1" dirty="0" err="1" smtClean="0">
                <a:latin typeface="Calibri" pitchFamily="34" charset="0"/>
              </a:rPr>
              <a:t>yyyy</a:t>
            </a:r>
            <a:endParaRPr lang="en-US" altLang="ja-JP" sz="1000" b="1" dirty="0">
              <a:latin typeface="Calibri" pitchFamily="34" charset="0"/>
            </a:endParaRPr>
          </a:p>
        </p:txBody>
      </p:sp>
      <p:sp>
        <p:nvSpPr>
          <p:cNvPr id="123" name="TextBox 29"/>
          <p:cNvSpPr txBox="1">
            <a:spLocks noChangeArrowheads="1"/>
          </p:cNvSpPr>
          <p:nvPr/>
        </p:nvSpPr>
        <p:spPr bwMode="auto">
          <a:xfrm>
            <a:off x="4262080" y="3061537"/>
            <a:ext cx="1367881"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Draft:  </a:t>
            </a:r>
            <a:r>
              <a:rPr lang="en-US" altLang="ja-JP" sz="1000" b="1" dirty="0" err="1" smtClean="0">
                <a:latin typeface="Calibri" pitchFamily="34" charset="0"/>
              </a:rPr>
              <a:t>dd</a:t>
            </a:r>
            <a:r>
              <a:rPr lang="en-US" altLang="ja-JP" sz="1000" b="1" dirty="0" smtClean="0">
                <a:latin typeface="Calibri" pitchFamily="34" charset="0"/>
              </a:rPr>
              <a:t>-mmm-</a:t>
            </a:r>
            <a:r>
              <a:rPr lang="en-US" altLang="ja-JP" sz="1000" b="1" dirty="0" err="1" smtClean="0">
                <a:latin typeface="Calibri" pitchFamily="34" charset="0"/>
              </a:rPr>
              <a:t>yyyy</a:t>
            </a:r>
            <a:endParaRPr lang="en-US" altLang="ja-JP" sz="1000" b="1" dirty="0" smtClean="0">
              <a:latin typeface="Calibri" pitchFamily="34" charset="0"/>
            </a:endParaRPr>
          </a:p>
          <a:p>
            <a:pPr algn="ctr"/>
            <a:r>
              <a:rPr lang="en-US" altLang="ja-JP" sz="1000" b="1" dirty="0">
                <a:latin typeface="Calibri" pitchFamily="34" charset="0"/>
              </a:rPr>
              <a:t> </a:t>
            </a:r>
            <a:r>
              <a:rPr lang="en-US" altLang="ja-JP" sz="1000" b="1" dirty="0" smtClean="0">
                <a:latin typeface="Calibri" pitchFamily="34" charset="0"/>
              </a:rPr>
              <a:t>Final:  </a:t>
            </a:r>
            <a:r>
              <a:rPr lang="en-US" altLang="ja-JP" sz="1000" b="1" dirty="0" err="1">
                <a:latin typeface="Calibri" pitchFamily="34" charset="0"/>
              </a:rPr>
              <a:t>dd</a:t>
            </a:r>
            <a:r>
              <a:rPr lang="en-US" altLang="ja-JP" sz="1000" b="1" dirty="0">
                <a:latin typeface="Calibri" pitchFamily="34" charset="0"/>
              </a:rPr>
              <a:t>-mmm-</a:t>
            </a:r>
            <a:r>
              <a:rPr lang="en-US" altLang="ja-JP" sz="1000" b="1" dirty="0" err="1" smtClean="0">
                <a:latin typeface="Calibri" pitchFamily="34" charset="0"/>
              </a:rPr>
              <a:t>yyyy</a:t>
            </a:r>
            <a:endParaRPr lang="en-US" altLang="ja-JP" sz="1000" b="1" dirty="0">
              <a:latin typeface="Calibri" pitchFamily="34" charset="0"/>
            </a:endParaRPr>
          </a:p>
        </p:txBody>
      </p:sp>
      <p:sp>
        <p:nvSpPr>
          <p:cNvPr id="124" name="TextBox 29"/>
          <p:cNvSpPr txBox="1">
            <a:spLocks noChangeArrowheads="1"/>
          </p:cNvSpPr>
          <p:nvPr/>
        </p:nvSpPr>
        <p:spPr bwMode="auto">
          <a:xfrm>
            <a:off x="1050348" y="4588969"/>
            <a:ext cx="1367881"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Draft:  </a:t>
            </a:r>
            <a:r>
              <a:rPr lang="en-US" altLang="ja-JP" sz="1000" b="1" dirty="0" err="1" smtClean="0">
                <a:latin typeface="Calibri" pitchFamily="34" charset="0"/>
              </a:rPr>
              <a:t>dd</a:t>
            </a:r>
            <a:r>
              <a:rPr lang="en-US" altLang="ja-JP" sz="1000" b="1" dirty="0" smtClean="0">
                <a:latin typeface="Calibri" pitchFamily="34" charset="0"/>
              </a:rPr>
              <a:t>-mmm-</a:t>
            </a:r>
            <a:r>
              <a:rPr lang="en-US" altLang="ja-JP" sz="1000" b="1" dirty="0" err="1" smtClean="0">
                <a:latin typeface="Calibri" pitchFamily="34" charset="0"/>
              </a:rPr>
              <a:t>yyyy</a:t>
            </a:r>
            <a:endParaRPr lang="en-US" altLang="ja-JP" sz="1000" b="1" dirty="0" smtClean="0">
              <a:latin typeface="Calibri" pitchFamily="34" charset="0"/>
            </a:endParaRPr>
          </a:p>
          <a:p>
            <a:pPr algn="ctr"/>
            <a:r>
              <a:rPr lang="en-US" altLang="ja-JP" sz="1000" b="1" dirty="0">
                <a:latin typeface="Calibri" pitchFamily="34" charset="0"/>
              </a:rPr>
              <a:t> </a:t>
            </a:r>
            <a:r>
              <a:rPr lang="en-US" altLang="ja-JP" sz="1000" b="1" dirty="0" smtClean="0">
                <a:latin typeface="Calibri" pitchFamily="34" charset="0"/>
              </a:rPr>
              <a:t>Final:  </a:t>
            </a:r>
            <a:r>
              <a:rPr lang="en-US" altLang="ja-JP" sz="1000" b="1" dirty="0" err="1">
                <a:latin typeface="Calibri" pitchFamily="34" charset="0"/>
              </a:rPr>
              <a:t>dd</a:t>
            </a:r>
            <a:r>
              <a:rPr lang="en-US" altLang="ja-JP" sz="1000" b="1" dirty="0">
                <a:latin typeface="Calibri" pitchFamily="34" charset="0"/>
              </a:rPr>
              <a:t>-mmm-</a:t>
            </a:r>
            <a:r>
              <a:rPr lang="en-US" altLang="ja-JP" sz="1000" b="1" dirty="0" err="1" smtClean="0">
                <a:latin typeface="Calibri" pitchFamily="34" charset="0"/>
              </a:rPr>
              <a:t>yyyy</a:t>
            </a:r>
            <a:endParaRPr lang="en-US" altLang="ja-JP" sz="1000" b="1" dirty="0">
              <a:latin typeface="Calibri" pitchFamily="34" charset="0"/>
            </a:endParaRPr>
          </a:p>
        </p:txBody>
      </p:sp>
      <p:sp>
        <p:nvSpPr>
          <p:cNvPr id="125" name="TextBox 29"/>
          <p:cNvSpPr txBox="1">
            <a:spLocks noChangeArrowheads="1"/>
          </p:cNvSpPr>
          <p:nvPr/>
        </p:nvSpPr>
        <p:spPr bwMode="auto">
          <a:xfrm>
            <a:off x="4493983" y="4588969"/>
            <a:ext cx="1367881"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Draft:  </a:t>
            </a:r>
            <a:r>
              <a:rPr lang="en-US" altLang="ja-JP" sz="1000" b="1" dirty="0" err="1" smtClean="0">
                <a:latin typeface="Calibri" pitchFamily="34" charset="0"/>
              </a:rPr>
              <a:t>dd</a:t>
            </a:r>
            <a:r>
              <a:rPr lang="en-US" altLang="ja-JP" sz="1000" b="1" dirty="0" smtClean="0">
                <a:latin typeface="Calibri" pitchFamily="34" charset="0"/>
              </a:rPr>
              <a:t>-mmm-</a:t>
            </a:r>
            <a:r>
              <a:rPr lang="en-US" altLang="ja-JP" sz="1000" b="1" dirty="0" err="1" smtClean="0">
                <a:latin typeface="Calibri" pitchFamily="34" charset="0"/>
              </a:rPr>
              <a:t>yyyy</a:t>
            </a:r>
            <a:endParaRPr lang="en-US" altLang="ja-JP" sz="1000" b="1" dirty="0" smtClean="0">
              <a:latin typeface="Calibri" pitchFamily="34" charset="0"/>
            </a:endParaRPr>
          </a:p>
          <a:p>
            <a:pPr algn="ctr"/>
            <a:r>
              <a:rPr lang="en-US" altLang="ja-JP" sz="1000" b="1" dirty="0">
                <a:latin typeface="Calibri" pitchFamily="34" charset="0"/>
              </a:rPr>
              <a:t> </a:t>
            </a:r>
            <a:r>
              <a:rPr lang="en-US" altLang="ja-JP" sz="1000" b="1" dirty="0" smtClean="0">
                <a:latin typeface="Calibri" pitchFamily="34" charset="0"/>
              </a:rPr>
              <a:t>Final:  </a:t>
            </a:r>
            <a:r>
              <a:rPr lang="en-US" altLang="ja-JP" sz="1000" b="1" dirty="0" err="1">
                <a:latin typeface="Calibri" pitchFamily="34" charset="0"/>
              </a:rPr>
              <a:t>dd</a:t>
            </a:r>
            <a:r>
              <a:rPr lang="en-US" altLang="ja-JP" sz="1000" b="1" dirty="0">
                <a:latin typeface="Calibri" pitchFamily="34" charset="0"/>
              </a:rPr>
              <a:t>-mmm-</a:t>
            </a:r>
            <a:r>
              <a:rPr lang="en-US" altLang="ja-JP" sz="1000" b="1" dirty="0" err="1" smtClean="0">
                <a:latin typeface="Calibri" pitchFamily="34" charset="0"/>
              </a:rPr>
              <a:t>yyyy</a:t>
            </a:r>
            <a:endParaRPr lang="en-US" altLang="ja-JP" sz="1000" b="1" dirty="0">
              <a:latin typeface="Calibri" pitchFamily="34" charset="0"/>
            </a:endParaRPr>
          </a:p>
        </p:txBody>
      </p:sp>
      <p:sp>
        <p:nvSpPr>
          <p:cNvPr id="126" name="Rectangle 125"/>
          <p:cNvSpPr/>
          <p:nvPr/>
        </p:nvSpPr>
        <p:spPr>
          <a:xfrm>
            <a:off x="5998919" y="2470292"/>
            <a:ext cx="2711251" cy="1463079"/>
          </a:xfrm>
          <a:prstGeom prst="rect">
            <a:avLst/>
          </a:prstGeom>
          <a:solidFill>
            <a:schemeClr val="bg1"/>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fontAlgn="auto">
              <a:spcBef>
                <a:spcPts val="0"/>
              </a:spcBef>
              <a:spcAft>
                <a:spcPts val="0"/>
              </a:spcAft>
              <a:defRPr/>
            </a:pPr>
            <a:r>
              <a:rPr kumimoji="0" lang="en-US" sz="1000" b="1" dirty="0" smtClean="0">
                <a:solidFill>
                  <a:schemeClr val="tx1"/>
                </a:solidFill>
              </a:rPr>
              <a:t>Participating Agencies: FSA, NASA</a:t>
            </a:r>
          </a:p>
          <a:p>
            <a:pPr fontAlgn="auto">
              <a:spcBef>
                <a:spcPts val="0"/>
              </a:spcBef>
              <a:spcAft>
                <a:spcPts val="0"/>
              </a:spcAft>
              <a:defRPr/>
            </a:pPr>
            <a:r>
              <a:rPr lang="en-US" sz="1000" b="1" dirty="0" smtClean="0">
                <a:solidFill>
                  <a:schemeClr val="tx1"/>
                </a:solidFill>
              </a:rPr>
              <a:t>Points of Contact: </a:t>
            </a:r>
          </a:p>
          <a:p>
            <a:pPr marL="171450" indent="-171450" fontAlgn="auto">
              <a:spcBef>
                <a:spcPts val="0"/>
              </a:spcBef>
              <a:spcAft>
                <a:spcPts val="0"/>
              </a:spcAft>
              <a:buFont typeface="Arial"/>
              <a:buChar char="•"/>
              <a:defRPr/>
            </a:pPr>
            <a:r>
              <a:rPr lang="en-US" sz="1000" b="1" dirty="0" smtClean="0">
                <a:solidFill>
                  <a:schemeClr val="tx1"/>
                </a:solidFill>
              </a:rPr>
              <a:t>Yuriy Sheynin, FSA</a:t>
            </a:r>
          </a:p>
          <a:p>
            <a:pPr marL="171450" indent="-171450" fontAlgn="auto">
              <a:spcBef>
                <a:spcPts val="0"/>
              </a:spcBef>
              <a:spcAft>
                <a:spcPts val="0"/>
              </a:spcAft>
              <a:buFont typeface="Arial"/>
              <a:buChar char="•"/>
              <a:defRPr/>
            </a:pPr>
            <a:r>
              <a:rPr lang="en-US" sz="1000" b="1" dirty="0" smtClean="0">
                <a:solidFill>
                  <a:schemeClr val="tx1"/>
                </a:solidFill>
              </a:rPr>
              <a:t>Ray Wagner, NASA</a:t>
            </a:r>
          </a:p>
          <a:p>
            <a:pPr fontAlgn="auto">
              <a:spcBef>
                <a:spcPts val="0"/>
              </a:spcBef>
              <a:spcAft>
                <a:spcPts val="0"/>
              </a:spcAft>
              <a:defRPr/>
            </a:pPr>
            <a:endParaRPr kumimoji="0" lang="en-US" sz="1000" b="1" dirty="0">
              <a:solidFill>
                <a:schemeClr val="tx1"/>
              </a:solidFill>
            </a:endParaRPr>
          </a:p>
        </p:txBody>
      </p:sp>
      <p:sp>
        <p:nvSpPr>
          <p:cNvPr id="127" name="Rectangle 126"/>
          <p:cNvSpPr/>
          <p:nvPr/>
        </p:nvSpPr>
        <p:spPr>
          <a:xfrm>
            <a:off x="6002224" y="4274485"/>
            <a:ext cx="2711251" cy="1013221"/>
          </a:xfrm>
          <a:prstGeom prst="rect">
            <a:avLst/>
          </a:prstGeom>
          <a:solidFill>
            <a:schemeClr val="bg1"/>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fontAlgn="auto">
              <a:spcBef>
                <a:spcPts val="0"/>
              </a:spcBef>
              <a:spcAft>
                <a:spcPts val="0"/>
              </a:spcAft>
              <a:defRPr/>
            </a:pPr>
            <a:r>
              <a:rPr kumimoji="0" lang="en-US" sz="1000" b="1" dirty="0" smtClean="0">
                <a:solidFill>
                  <a:schemeClr val="tx1"/>
                </a:solidFill>
              </a:rPr>
              <a:t>Responsible Point of Contact</a:t>
            </a:r>
          </a:p>
          <a:p>
            <a:pPr marL="171450" indent="-171450" fontAlgn="auto">
              <a:spcBef>
                <a:spcPts val="0"/>
              </a:spcBef>
              <a:spcAft>
                <a:spcPts val="0"/>
              </a:spcAft>
              <a:buFont typeface="Arial"/>
              <a:buChar char="•"/>
              <a:defRPr/>
            </a:pPr>
            <a:r>
              <a:rPr lang="en-US" sz="1000" b="1" dirty="0" smtClean="0">
                <a:solidFill>
                  <a:schemeClr val="tx1"/>
                </a:solidFill>
              </a:rPr>
              <a:t>Kevin Gifford (?)</a:t>
            </a:r>
          </a:p>
          <a:p>
            <a:pPr marL="171450" indent="-171450" fontAlgn="auto">
              <a:spcBef>
                <a:spcPts val="0"/>
              </a:spcBef>
              <a:spcAft>
                <a:spcPts val="0"/>
              </a:spcAft>
              <a:buFont typeface="Arial"/>
              <a:buChar char="•"/>
              <a:defRPr/>
            </a:pPr>
            <a:r>
              <a:rPr lang="en-US" sz="1000" b="1" dirty="0" smtClean="0">
                <a:solidFill>
                  <a:schemeClr val="tx1"/>
                </a:solidFill>
              </a:rPr>
              <a:t>Rick Barton (?)</a:t>
            </a:r>
          </a:p>
          <a:p>
            <a:pPr fontAlgn="auto">
              <a:spcBef>
                <a:spcPts val="0"/>
              </a:spcBef>
              <a:spcAft>
                <a:spcPts val="0"/>
              </a:spcAft>
              <a:defRPr/>
            </a:pPr>
            <a:endParaRPr kumimoji="0" lang="en-US" sz="1000" b="1" dirty="0">
              <a:solidFill>
                <a:schemeClr val="tx1"/>
              </a:solidFill>
            </a:endParaRPr>
          </a:p>
        </p:txBody>
      </p:sp>
    </p:spTree>
    <p:extLst>
      <p:ext uri="{BB962C8B-B14F-4D97-AF65-F5344CB8AC3E}">
        <p14:creationId xmlns:p14="http://schemas.microsoft.com/office/powerpoint/2010/main" val="366722180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3240" y="841880"/>
            <a:ext cx="4047414" cy="5462227"/>
          </a:xfrm>
        </p:spPr>
        <p:txBody>
          <a:bodyPr>
            <a:normAutofit/>
          </a:bodyPr>
          <a:lstStyle/>
          <a:p>
            <a:r>
              <a:rPr lang="en-US" sz="1600" dirty="0" smtClean="0"/>
              <a:t>Determine timeline requirements</a:t>
            </a:r>
          </a:p>
          <a:p>
            <a:r>
              <a:rPr lang="en-US" sz="1600" dirty="0" smtClean="0"/>
              <a:t>Summarize technical requirements</a:t>
            </a:r>
          </a:p>
          <a:p>
            <a:pPr lvl="1"/>
            <a:r>
              <a:rPr lang="en-US" sz="1200" dirty="0" smtClean="0"/>
              <a:t>What will OC allow?</a:t>
            </a:r>
          </a:p>
          <a:p>
            <a:pPr lvl="1"/>
            <a:r>
              <a:rPr lang="en-US" sz="1200" dirty="0" smtClean="0"/>
              <a:t>What is allowed for DTO / Experiments</a:t>
            </a:r>
          </a:p>
          <a:p>
            <a:r>
              <a:rPr lang="en-US" sz="1600" dirty="0" smtClean="0"/>
              <a:t>Complete prototype of any software</a:t>
            </a:r>
          </a:p>
          <a:p>
            <a:r>
              <a:rPr lang="en-US" sz="1600" dirty="0" smtClean="0"/>
              <a:t>Procure/configure Testing Facility</a:t>
            </a:r>
          </a:p>
          <a:p>
            <a:r>
              <a:rPr lang="en-US" sz="1600" dirty="0" smtClean="0"/>
              <a:t>Specify SANA registries and content after successful interoperability testing</a:t>
            </a:r>
          </a:p>
          <a:p>
            <a:r>
              <a:rPr lang="en-US" sz="1600" dirty="0" smtClean="0"/>
              <a:t>Compose Test Plan</a:t>
            </a:r>
          </a:p>
          <a:p>
            <a:pPr lvl="1"/>
            <a:r>
              <a:rPr lang="en-US" sz="1200" dirty="0" smtClean="0"/>
              <a:t>Summary testing diagram(s)</a:t>
            </a:r>
          </a:p>
          <a:p>
            <a:r>
              <a:rPr lang="en-US" sz="1600" dirty="0" smtClean="0"/>
              <a:t>Information exchange specification</a:t>
            </a:r>
          </a:p>
          <a:p>
            <a:pPr lvl="1"/>
            <a:r>
              <a:rPr lang="en-US" sz="1200" dirty="0" smtClean="0"/>
              <a:t>E-mail is fine; but if any VPN remote connectivity is being contemplated then specify and start ASAP</a:t>
            </a:r>
          </a:p>
          <a:p>
            <a:r>
              <a:rPr lang="en-US" sz="1600" dirty="0" smtClean="0"/>
              <a:t>Consensus on Object-ID space design prior to interoperability testing?</a:t>
            </a:r>
          </a:p>
          <a:p>
            <a:pPr lvl="1"/>
            <a:r>
              <a:rPr lang="en-US" sz="1200" dirty="0" smtClean="0"/>
              <a:t>Object-ID verification will be part of formal testing</a:t>
            </a:r>
          </a:p>
          <a:p>
            <a:pPr lvl="1"/>
            <a:r>
              <a:rPr lang="en-US" sz="1200" dirty="0" smtClean="0"/>
              <a:t>But it is formally required to verify read/write of Tag ID fields, not to verify “what the fields mean” in an operational setting</a:t>
            </a:r>
            <a:endParaRPr lang="en-US" sz="1200" dirty="0"/>
          </a:p>
        </p:txBody>
      </p:sp>
      <p:sp>
        <p:nvSpPr>
          <p:cNvPr id="4" name="TextBox 3"/>
          <p:cNvSpPr txBox="1"/>
          <p:nvPr/>
        </p:nvSpPr>
        <p:spPr>
          <a:xfrm>
            <a:off x="851836" y="119493"/>
            <a:ext cx="7407346" cy="461665"/>
          </a:xfrm>
          <a:prstGeom prst="rect">
            <a:avLst/>
          </a:prstGeom>
          <a:noFill/>
          <a:ln>
            <a:noFill/>
          </a:ln>
        </p:spPr>
        <p:txBody>
          <a:bodyPr wrap="none" rtlCol="0">
            <a:spAutoFit/>
          </a:bodyPr>
          <a:lstStyle/>
          <a:p>
            <a:r>
              <a:rPr lang="en-US" sz="2400" b="1" dirty="0" smtClean="0"/>
              <a:t>RFID Tag-Encoding Specification: Interoperability Testing</a:t>
            </a:r>
            <a:endParaRPr lang="en-US" sz="2400" b="1" dirty="0"/>
          </a:p>
        </p:txBody>
      </p:sp>
      <p:cxnSp>
        <p:nvCxnSpPr>
          <p:cNvPr id="5" name="Straight Connector 4"/>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 name="Content Placeholder 2"/>
          <p:cNvSpPr txBox="1">
            <a:spLocks/>
          </p:cNvSpPr>
          <p:nvPr/>
        </p:nvSpPr>
        <p:spPr>
          <a:xfrm>
            <a:off x="4593054" y="841880"/>
            <a:ext cx="4047414" cy="546222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dirty="0" smtClean="0"/>
              <a:t>Testing Implementation Conformance Statements (TICS)</a:t>
            </a:r>
          </a:p>
          <a:p>
            <a:pPr lvl="1"/>
            <a:r>
              <a:rPr lang="en-US" sz="1200" dirty="0" smtClean="0"/>
              <a:t>Base operational and configuration parameter conformance specification</a:t>
            </a:r>
          </a:p>
          <a:p>
            <a:pPr lvl="1"/>
            <a:r>
              <a:rPr lang="en-US" sz="1200" dirty="0" smtClean="0"/>
              <a:t>Software identification and version recording</a:t>
            </a:r>
          </a:p>
          <a:p>
            <a:pPr lvl="1"/>
            <a:r>
              <a:rPr lang="en-US" sz="1200" dirty="0" smtClean="0"/>
              <a:t>Any software calibration procedures</a:t>
            </a:r>
          </a:p>
          <a:p>
            <a:pPr lvl="1"/>
            <a:r>
              <a:rPr lang="en-US" sz="1200" dirty="0" smtClean="0"/>
              <a:t>Tag writer and tag reader h/w and s/w</a:t>
            </a:r>
          </a:p>
          <a:p>
            <a:pPr lvl="1"/>
            <a:r>
              <a:rPr lang="en-US" sz="1200" dirty="0" smtClean="0"/>
              <a:t>Any test facility specific (environment) conditions specified and recorded</a:t>
            </a:r>
          </a:p>
          <a:p>
            <a:pPr lvl="1"/>
            <a:endParaRPr lang="en-US" sz="1200" dirty="0"/>
          </a:p>
          <a:p>
            <a:pPr lvl="1"/>
            <a:r>
              <a:rPr lang="en-US" sz="1200" b="1" dirty="0" smtClean="0"/>
              <a:t>Must specify Pass/Fail Criteria for each test</a:t>
            </a:r>
          </a:p>
          <a:p>
            <a:pPr lvl="1"/>
            <a:r>
              <a:rPr lang="en-US" sz="1200" dirty="0" smtClean="0"/>
              <a:t>Basis (fundamental) Test Cases</a:t>
            </a:r>
          </a:p>
          <a:p>
            <a:pPr lvl="1"/>
            <a:r>
              <a:rPr lang="en-US" sz="1200" dirty="0" smtClean="0"/>
              <a:t>Failure Test Cases</a:t>
            </a:r>
          </a:p>
          <a:p>
            <a:pPr lvl="1"/>
            <a:r>
              <a:rPr lang="en-US" sz="1200" dirty="0" smtClean="0"/>
              <a:t>Bad Data Test Cases</a:t>
            </a:r>
          </a:p>
          <a:p>
            <a:pPr lvl="1"/>
            <a:r>
              <a:rPr lang="en-US" sz="1200" dirty="0" smtClean="0"/>
              <a:t>Other Test Cases</a:t>
            </a:r>
          </a:p>
          <a:p>
            <a:pPr lvl="1"/>
            <a:r>
              <a:rPr lang="en-US" sz="1200" dirty="0" smtClean="0"/>
              <a:t>“Random-ID” Test Cases (non-</a:t>
            </a:r>
            <a:r>
              <a:rPr lang="en-US" sz="1200" dirty="0" err="1" smtClean="0"/>
              <a:t>sensical</a:t>
            </a:r>
            <a:r>
              <a:rPr lang="en-US" sz="1200" dirty="0" smtClean="0"/>
              <a:t>)</a:t>
            </a:r>
          </a:p>
          <a:p>
            <a:pPr lvl="1"/>
            <a:r>
              <a:rPr lang="en-US" sz="1200" dirty="0" smtClean="0"/>
              <a:t>“Expected-IDs” Test Cases</a:t>
            </a:r>
          </a:p>
          <a:p>
            <a:pPr lvl="1"/>
            <a:r>
              <a:rPr lang="en-US" sz="1200" dirty="0" smtClean="0"/>
              <a:t>Field limit test cases</a:t>
            </a:r>
          </a:p>
          <a:p>
            <a:pPr lvl="1"/>
            <a:r>
              <a:rPr lang="en-US" sz="1200" dirty="0" smtClean="0"/>
              <a:t>Out-of-bounds (ECMA-113) test cases</a:t>
            </a:r>
            <a:endParaRPr lang="en-US" sz="1200" dirty="0"/>
          </a:p>
        </p:txBody>
      </p:sp>
    </p:spTree>
    <p:extLst>
      <p:ext uri="{BB962C8B-B14F-4D97-AF65-F5344CB8AC3E}">
        <p14:creationId xmlns:p14="http://schemas.microsoft.com/office/powerpoint/2010/main" val="382895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 name="Straight Connector 166"/>
          <p:cNvCxnSpPr/>
          <p:nvPr/>
        </p:nvCxnSpPr>
        <p:spPr>
          <a:xfrm flipH="1">
            <a:off x="282020" y="1258397"/>
            <a:ext cx="8868" cy="4076452"/>
          </a:xfrm>
          <a:prstGeom prst="line">
            <a:avLst/>
          </a:prstGeom>
          <a:ln w="12700" cmpd="sng">
            <a:solidFill>
              <a:srgbClr val="FF0000"/>
            </a:solidFill>
            <a:prstDash val="solid"/>
          </a:ln>
        </p:spPr>
        <p:style>
          <a:lnRef idx="2">
            <a:schemeClr val="accent1"/>
          </a:lnRef>
          <a:fillRef idx="0">
            <a:schemeClr val="accent1"/>
          </a:fillRef>
          <a:effectRef idx="1">
            <a:schemeClr val="accent1"/>
          </a:effectRef>
          <a:fontRef idx="minor">
            <a:schemeClr val="tx1"/>
          </a:fontRef>
        </p:style>
      </p:cxnSp>
      <p:sp>
        <p:nvSpPr>
          <p:cNvPr id="140" name="Rectangle 139"/>
          <p:cNvSpPr/>
          <p:nvPr/>
        </p:nvSpPr>
        <p:spPr>
          <a:xfrm>
            <a:off x="86515" y="2470292"/>
            <a:ext cx="8980605" cy="1463079"/>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1" name="Rectangle 140"/>
          <p:cNvSpPr/>
          <p:nvPr/>
        </p:nvSpPr>
        <p:spPr>
          <a:xfrm>
            <a:off x="71092" y="4274485"/>
            <a:ext cx="8996027" cy="102179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0" name="Rectangle 89"/>
          <p:cNvSpPr/>
          <p:nvPr/>
        </p:nvSpPr>
        <p:spPr>
          <a:xfrm>
            <a:off x="75192" y="1292397"/>
            <a:ext cx="8991928" cy="83048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66994" y="5296277"/>
            <a:ext cx="9000125" cy="31844"/>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221811" y="1317797"/>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462331" y="1296610"/>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6515259" y="1329991"/>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210949" y="1284010"/>
            <a:ext cx="0" cy="40122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7665540" y="1295293"/>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5613145" y="1275439"/>
            <a:ext cx="4710" cy="402083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80" name="TextBox 29"/>
          <p:cNvSpPr txBox="1">
            <a:spLocks noChangeArrowheads="1"/>
          </p:cNvSpPr>
          <p:nvPr/>
        </p:nvSpPr>
        <p:spPr bwMode="auto">
          <a:xfrm>
            <a:off x="51177" y="1594654"/>
            <a:ext cx="890181"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2015 Fall Meeting </a:t>
            </a:r>
          </a:p>
        </p:txBody>
      </p:sp>
      <p:sp>
        <p:nvSpPr>
          <p:cNvPr id="50" name="TextBox 29"/>
          <p:cNvSpPr txBox="1">
            <a:spLocks noChangeArrowheads="1"/>
          </p:cNvSpPr>
          <p:nvPr/>
        </p:nvSpPr>
        <p:spPr bwMode="auto">
          <a:xfrm>
            <a:off x="5243946" y="2886259"/>
            <a:ext cx="1204323"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CMC Approval</a:t>
            </a:r>
          </a:p>
          <a:p>
            <a:pPr algn="ctr"/>
            <a:r>
              <a:rPr lang="en-US" altLang="ja-JP" sz="1000" b="1" dirty="0" smtClean="0">
                <a:solidFill>
                  <a:schemeClr val="hlink"/>
                </a:solidFill>
                <a:latin typeface="Calibri" pitchFamily="34" charset="0"/>
              </a:rPr>
              <a:t>(Spring 2016)</a:t>
            </a:r>
            <a:endParaRPr lang="en-US" altLang="ja-JP" sz="1000" b="1" dirty="0">
              <a:solidFill>
                <a:schemeClr val="hlink"/>
              </a:solidFill>
              <a:latin typeface="Calibri" pitchFamily="34" charset="0"/>
            </a:endParaRPr>
          </a:p>
        </p:txBody>
      </p:sp>
      <p:sp>
        <p:nvSpPr>
          <p:cNvPr id="52" name="Diamond 51"/>
          <p:cNvSpPr>
            <a:spLocks noChangeArrowheads="1"/>
          </p:cNvSpPr>
          <p:nvPr/>
        </p:nvSpPr>
        <p:spPr bwMode="auto">
          <a:xfrm>
            <a:off x="5519694" y="4526764"/>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65" name="TextBox 29"/>
          <p:cNvSpPr txBox="1">
            <a:spLocks noChangeArrowheads="1"/>
          </p:cNvSpPr>
          <p:nvPr/>
        </p:nvSpPr>
        <p:spPr bwMode="auto">
          <a:xfrm>
            <a:off x="6816780" y="4711174"/>
            <a:ext cx="1594928"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Blue Book Final Draft #1</a:t>
            </a:r>
          </a:p>
          <a:p>
            <a:pPr algn="ctr"/>
            <a:r>
              <a:rPr lang="en-US" altLang="ja-JP" sz="1000" b="1" dirty="0" smtClean="0">
                <a:solidFill>
                  <a:schemeClr val="hlink"/>
                </a:solidFill>
                <a:latin typeface="Calibri" pitchFamily="34" charset="0"/>
              </a:rPr>
              <a:t>(Fall 2016)</a:t>
            </a:r>
            <a:endParaRPr lang="en-US" altLang="ja-JP" sz="1000" b="1" dirty="0">
              <a:solidFill>
                <a:schemeClr val="hlink"/>
              </a:solidFill>
              <a:latin typeface="Calibri" pitchFamily="34" charset="0"/>
            </a:endParaRPr>
          </a:p>
        </p:txBody>
      </p:sp>
      <p:cxnSp>
        <p:nvCxnSpPr>
          <p:cNvPr id="71" name="Straight Connector 70"/>
          <p:cNvCxnSpPr/>
          <p:nvPr/>
        </p:nvCxnSpPr>
        <p:spPr>
          <a:xfrm>
            <a:off x="2380381" y="1273223"/>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084083" y="1295293"/>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303239" y="1336000"/>
            <a:ext cx="0" cy="396027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5" name="TextBox 29"/>
          <p:cNvSpPr txBox="1">
            <a:spLocks noChangeArrowheads="1"/>
          </p:cNvSpPr>
          <p:nvPr/>
        </p:nvSpPr>
        <p:spPr bwMode="auto">
          <a:xfrm>
            <a:off x="1156770" y="1594654"/>
            <a:ext cx="809185"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Spring Meeting </a:t>
            </a:r>
          </a:p>
        </p:txBody>
      </p:sp>
      <p:sp>
        <p:nvSpPr>
          <p:cNvPr id="96" name="Rectangle 95"/>
          <p:cNvSpPr/>
          <p:nvPr/>
        </p:nvSpPr>
        <p:spPr>
          <a:xfrm>
            <a:off x="1484625" y="1365411"/>
            <a:ext cx="45719" cy="217149"/>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9" name="TextBox 29"/>
          <p:cNvSpPr txBox="1">
            <a:spLocks noChangeArrowheads="1"/>
          </p:cNvSpPr>
          <p:nvPr/>
        </p:nvSpPr>
        <p:spPr bwMode="auto">
          <a:xfrm>
            <a:off x="2517436" y="4737850"/>
            <a:ext cx="1534804"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Green Book (GBv3) Updates for HDR WLAN </a:t>
            </a:r>
            <a:r>
              <a:rPr lang="en-US" altLang="ja-JP" sz="1000" b="1" u="sng" dirty="0" smtClean="0">
                <a:latin typeface="Calibri" pitchFamily="34" charset="0"/>
              </a:rPr>
              <a:t>Submitted</a:t>
            </a:r>
            <a:r>
              <a:rPr lang="en-US" altLang="ja-JP" sz="1000" b="1" dirty="0" smtClean="0">
                <a:latin typeface="Calibri" pitchFamily="34" charset="0"/>
              </a:rPr>
              <a:t>?</a:t>
            </a:r>
            <a:r>
              <a:rPr lang="en-US" altLang="ja-JP" sz="1000" b="1" dirty="0">
                <a:latin typeface="Calibri" pitchFamily="34" charset="0"/>
              </a:rPr>
              <a:t> </a:t>
            </a:r>
            <a:r>
              <a:rPr lang="en-US" altLang="ja-JP" sz="1000" b="1" dirty="0" smtClean="0">
                <a:solidFill>
                  <a:schemeClr val="hlink"/>
                </a:solidFill>
                <a:latin typeface="Calibri" pitchFamily="34" charset="0"/>
              </a:rPr>
              <a:t>01-Dec-2015</a:t>
            </a:r>
            <a:endParaRPr lang="en-US" altLang="ja-JP" sz="1000" b="1" dirty="0">
              <a:solidFill>
                <a:schemeClr val="hlink"/>
              </a:solidFill>
              <a:latin typeface="Calibri" pitchFamily="34" charset="0"/>
            </a:endParaRPr>
          </a:p>
        </p:txBody>
      </p:sp>
      <p:sp>
        <p:nvSpPr>
          <p:cNvPr id="101" name="TextBox 29"/>
          <p:cNvSpPr txBox="1">
            <a:spLocks noChangeArrowheads="1"/>
          </p:cNvSpPr>
          <p:nvPr/>
        </p:nvSpPr>
        <p:spPr bwMode="auto">
          <a:xfrm>
            <a:off x="4683737" y="4733708"/>
            <a:ext cx="1863274"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 Blue Book initial outline draft</a:t>
            </a:r>
          </a:p>
          <a:p>
            <a:pPr algn="ctr"/>
            <a:r>
              <a:rPr lang="en-US" altLang="ja-JP" sz="1000" b="1" dirty="0" smtClean="0">
                <a:solidFill>
                  <a:schemeClr val="hlink"/>
                </a:solidFill>
                <a:latin typeface="Calibri" pitchFamily="34" charset="0"/>
              </a:rPr>
              <a:t>15-Apr-2016</a:t>
            </a:r>
            <a:endParaRPr lang="en-US" altLang="ja-JP" sz="1000" b="1" dirty="0">
              <a:solidFill>
                <a:schemeClr val="hlink"/>
              </a:solidFill>
              <a:latin typeface="Calibri" pitchFamily="34" charset="0"/>
            </a:endParaRPr>
          </a:p>
        </p:txBody>
      </p:sp>
      <p:sp>
        <p:nvSpPr>
          <p:cNvPr id="92" name="TextBox 91"/>
          <p:cNvSpPr txBox="1"/>
          <p:nvPr/>
        </p:nvSpPr>
        <p:spPr>
          <a:xfrm>
            <a:off x="1506317" y="134467"/>
            <a:ext cx="6091632" cy="461665"/>
          </a:xfrm>
          <a:prstGeom prst="rect">
            <a:avLst/>
          </a:prstGeom>
          <a:noFill/>
          <a:ln>
            <a:noFill/>
          </a:ln>
        </p:spPr>
        <p:txBody>
          <a:bodyPr wrap="none" rtlCol="0">
            <a:spAutoFit/>
          </a:bodyPr>
          <a:lstStyle/>
          <a:p>
            <a:r>
              <a:rPr lang="en-US" sz="2400" b="1" dirty="0" smtClean="0"/>
              <a:t>HDR WLAN Blue Book </a:t>
            </a:r>
            <a:r>
              <a:rPr lang="en-US" sz="2400" b="1" dirty="0" smtClean="0">
                <a:solidFill>
                  <a:srgbClr val="FF0000"/>
                </a:solidFill>
              </a:rPr>
              <a:t>DRAFT</a:t>
            </a:r>
            <a:r>
              <a:rPr lang="en-US" sz="2400" b="1" dirty="0" smtClean="0"/>
              <a:t> Project Schedule</a:t>
            </a:r>
            <a:endParaRPr lang="en-US" sz="2400" b="1" dirty="0"/>
          </a:p>
        </p:txBody>
      </p:sp>
      <p:cxnSp>
        <p:nvCxnSpPr>
          <p:cNvPr id="102" name="Straight Connector 101"/>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1451006"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2162793" y="1284010"/>
            <a:ext cx="0" cy="40441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flipH="1">
            <a:off x="768036" y="1288583"/>
            <a:ext cx="6614" cy="4044111"/>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66994" y="934807"/>
            <a:ext cx="710179"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2015</a:t>
            </a:r>
            <a:endParaRPr kumimoji="0" lang="en-US" sz="1200" b="1" dirty="0"/>
          </a:p>
        </p:txBody>
      </p:sp>
      <p:cxnSp>
        <p:nvCxnSpPr>
          <p:cNvPr id="157" name="Straight Connector 156"/>
          <p:cNvCxnSpPr/>
          <p:nvPr/>
        </p:nvCxnSpPr>
        <p:spPr>
          <a:xfrm flipH="1">
            <a:off x="323921" y="1290991"/>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61" name="Rectangle 160"/>
          <p:cNvSpPr/>
          <p:nvPr/>
        </p:nvSpPr>
        <p:spPr>
          <a:xfrm>
            <a:off x="465751" y="2582334"/>
            <a:ext cx="1177132" cy="34713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a:r>
              <a:rPr lang="en-US" altLang="ja-JP" sz="1000" b="1" dirty="0">
                <a:solidFill>
                  <a:srgbClr val="000000"/>
                </a:solidFill>
                <a:latin typeface="Calibri" pitchFamily="34" charset="0"/>
              </a:rPr>
              <a:t>RFID Tag Encoding </a:t>
            </a:r>
          </a:p>
          <a:p>
            <a:pPr algn="ctr"/>
            <a:r>
              <a:rPr lang="en-US" altLang="ja-JP" sz="1000" b="1" dirty="0">
                <a:solidFill>
                  <a:srgbClr val="000000"/>
                </a:solidFill>
                <a:latin typeface="Calibri" pitchFamily="34" charset="0"/>
              </a:rPr>
              <a:t>Red Book </a:t>
            </a:r>
            <a:r>
              <a:rPr lang="en-US" altLang="ja-JP" sz="1000" b="1" dirty="0" smtClean="0">
                <a:solidFill>
                  <a:srgbClr val="000000"/>
                </a:solidFill>
                <a:latin typeface="Calibri" pitchFamily="34" charset="0"/>
              </a:rPr>
              <a:t>Review</a:t>
            </a:r>
            <a:endParaRPr kumimoji="0" lang="en-US" sz="1000" b="1" dirty="0">
              <a:solidFill>
                <a:srgbClr val="000000"/>
              </a:solidFill>
            </a:endParaRPr>
          </a:p>
        </p:txBody>
      </p:sp>
      <p:sp>
        <p:nvSpPr>
          <p:cNvPr id="162" name="Diamond 161"/>
          <p:cNvSpPr>
            <a:spLocks noChangeArrowheads="1"/>
          </p:cNvSpPr>
          <p:nvPr/>
        </p:nvSpPr>
        <p:spPr bwMode="auto">
          <a:xfrm>
            <a:off x="1561363" y="264207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3" name="Diamond 162"/>
          <p:cNvSpPr>
            <a:spLocks noChangeArrowheads="1"/>
          </p:cNvSpPr>
          <p:nvPr/>
        </p:nvSpPr>
        <p:spPr bwMode="auto">
          <a:xfrm>
            <a:off x="378914" y="264207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4" name="TextBox 29"/>
          <p:cNvSpPr txBox="1">
            <a:spLocks noChangeArrowheads="1"/>
          </p:cNvSpPr>
          <p:nvPr/>
        </p:nvSpPr>
        <p:spPr bwMode="auto">
          <a:xfrm>
            <a:off x="2118410" y="2839375"/>
            <a:ext cx="120432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Final Agency Review</a:t>
            </a:r>
          </a:p>
          <a:p>
            <a:pPr algn="ctr"/>
            <a:r>
              <a:rPr lang="en-US" altLang="ja-JP" sz="1000" b="1" dirty="0" smtClean="0">
                <a:solidFill>
                  <a:schemeClr val="hlink"/>
                </a:solidFill>
                <a:latin typeface="Calibri" pitchFamily="34" charset="0"/>
              </a:rPr>
              <a:t>(Fall 2015)</a:t>
            </a:r>
            <a:endParaRPr lang="en-US" altLang="ja-JP" sz="1000" b="1" dirty="0">
              <a:solidFill>
                <a:schemeClr val="hlink"/>
              </a:solidFill>
              <a:latin typeface="Calibri" pitchFamily="34" charset="0"/>
            </a:endParaRPr>
          </a:p>
        </p:txBody>
      </p:sp>
      <p:sp>
        <p:nvSpPr>
          <p:cNvPr id="166" name="Rectangle 165"/>
          <p:cNvSpPr/>
          <p:nvPr/>
        </p:nvSpPr>
        <p:spPr>
          <a:xfrm>
            <a:off x="3230277" y="2582334"/>
            <a:ext cx="2077662" cy="34713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Prototype development / Test </a:t>
            </a:r>
          </a:p>
          <a:p>
            <a:pPr algn="ctr" fontAlgn="auto">
              <a:spcBef>
                <a:spcPts val="0"/>
              </a:spcBef>
              <a:spcAft>
                <a:spcPts val="0"/>
              </a:spcAft>
              <a:defRPr/>
            </a:pPr>
            <a:r>
              <a:rPr lang="en-US" sz="1000" b="1" dirty="0" smtClean="0">
                <a:solidFill>
                  <a:schemeClr val="tx1"/>
                </a:solidFill>
              </a:rPr>
              <a:t>Plan</a:t>
            </a:r>
            <a:r>
              <a:rPr lang="en-US" sz="1000" b="1" dirty="0">
                <a:solidFill>
                  <a:schemeClr val="tx1"/>
                </a:solidFill>
              </a:rPr>
              <a:t> </a:t>
            </a:r>
            <a:r>
              <a:rPr lang="en-US" sz="1000" b="1" dirty="0" smtClean="0">
                <a:solidFill>
                  <a:schemeClr val="tx1"/>
                </a:solidFill>
              </a:rPr>
              <a:t>/ Interoperability testing</a:t>
            </a:r>
            <a:endParaRPr kumimoji="0" lang="en-US" sz="1000" b="1" dirty="0">
              <a:solidFill>
                <a:schemeClr val="tx1"/>
              </a:solidFill>
            </a:endParaRPr>
          </a:p>
        </p:txBody>
      </p:sp>
      <p:sp>
        <p:nvSpPr>
          <p:cNvPr id="128" name="TextBox 29"/>
          <p:cNvSpPr txBox="1">
            <a:spLocks noChangeArrowheads="1"/>
          </p:cNvSpPr>
          <p:nvPr/>
        </p:nvSpPr>
        <p:spPr bwMode="auto">
          <a:xfrm>
            <a:off x="438189" y="2903193"/>
            <a:ext cx="1190900" cy="400110"/>
          </a:xfrm>
          <a:prstGeom prst="rect">
            <a:avLst/>
          </a:prstGeom>
          <a:noFill/>
          <a:ln w="9525">
            <a:noFill/>
            <a:miter lim="800000"/>
            <a:headEnd/>
            <a:tailEnd/>
          </a:ln>
        </p:spPr>
        <p:txBody>
          <a:bodyPr wrap="square">
            <a:spAutoFit/>
          </a:bodyPr>
          <a:lstStyle/>
          <a:p>
            <a:pPr algn="ctr"/>
            <a:r>
              <a:rPr lang="en-US" altLang="ja-JP" sz="1000" b="1" dirty="0" smtClean="0">
                <a:solidFill>
                  <a:schemeClr val="hlink"/>
                </a:solidFill>
                <a:latin typeface="Calibri" pitchFamily="34" charset="0"/>
              </a:rPr>
              <a:t>30-Jun-2015 </a:t>
            </a:r>
            <a:r>
              <a:rPr lang="en-US" altLang="ja-JP" sz="1000" b="1" dirty="0" smtClean="0">
                <a:solidFill>
                  <a:schemeClr val="hlink"/>
                </a:solidFill>
                <a:latin typeface="Calibri" pitchFamily="34" charset="0"/>
                <a:sym typeface="Wingdings"/>
              </a:rPr>
              <a:t> </a:t>
            </a:r>
          </a:p>
          <a:p>
            <a:pPr algn="ctr"/>
            <a:r>
              <a:rPr lang="en-US" altLang="ja-JP" sz="1000" b="1" dirty="0" smtClean="0">
                <a:solidFill>
                  <a:schemeClr val="hlink"/>
                </a:solidFill>
                <a:latin typeface="Calibri" pitchFamily="34" charset="0"/>
                <a:sym typeface="Wingdings"/>
              </a:rPr>
              <a:t>31-Aug-2015</a:t>
            </a:r>
            <a:endParaRPr lang="en-US" altLang="ja-JP" sz="1000" b="1" dirty="0">
              <a:solidFill>
                <a:schemeClr val="hlink"/>
              </a:solidFill>
              <a:latin typeface="Calibri" pitchFamily="34" charset="0"/>
            </a:endParaRPr>
          </a:p>
        </p:txBody>
      </p:sp>
      <p:sp>
        <p:nvSpPr>
          <p:cNvPr id="168" name="Rectangle 167"/>
          <p:cNvSpPr/>
          <p:nvPr/>
        </p:nvSpPr>
        <p:spPr>
          <a:xfrm>
            <a:off x="71092" y="4452292"/>
            <a:ext cx="2203994" cy="32291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a:t>
            </a:r>
          </a:p>
          <a:p>
            <a:pPr algn="ctr" fontAlgn="auto">
              <a:spcBef>
                <a:spcPts val="0"/>
              </a:spcBef>
              <a:spcAft>
                <a:spcPts val="0"/>
              </a:spcAft>
              <a:defRPr/>
            </a:pPr>
            <a:r>
              <a:rPr lang="en-US" sz="1000" b="1" dirty="0" smtClean="0">
                <a:solidFill>
                  <a:schemeClr val="tx1"/>
                </a:solidFill>
              </a:rPr>
              <a:t>Organization</a:t>
            </a:r>
            <a:endParaRPr kumimoji="0" lang="en-US" sz="1000" b="1" dirty="0">
              <a:solidFill>
                <a:schemeClr val="tx1"/>
              </a:solidFill>
            </a:endParaRPr>
          </a:p>
        </p:txBody>
      </p:sp>
      <p:sp>
        <p:nvSpPr>
          <p:cNvPr id="84" name="TextBox 29"/>
          <p:cNvSpPr txBox="1">
            <a:spLocks noChangeArrowheads="1"/>
          </p:cNvSpPr>
          <p:nvPr/>
        </p:nvSpPr>
        <p:spPr bwMode="auto">
          <a:xfrm>
            <a:off x="1469212" y="5673369"/>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06173" y="601098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479519" y="5970478"/>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880848" y="5699983"/>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526049" y="6019521"/>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4" name="TextBox 29"/>
          <p:cNvSpPr txBox="1">
            <a:spLocks noChangeArrowheads="1"/>
          </p:cNvSpPr>
          <p:nvPr/>
        </p:nvSpPr>
        <p:spPr bwMode="auto">
          <a:xfrm>
            <a:off x="5706228" y="565872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708814" y="5985584"/>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cxnSp>
        <p:nvCxnSpPr>
          <p:cNvPr id="105" name="Straight Connector 104"/>
          <p:cNvCxnSpPr/>
          <p:nvPr/>
        </p:nvCxnSpPr>
        <p:spPr>
          <a:xfrm>
            <a:off x="71093" y="1264087"/>
            <a:ext cx="13576" cy="4064034"/>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9067120" y="1258397"/>
            <a:ext cx="0" cy="4023619"/>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
        <p:nvSpPr>
          <p:cNvPr id="107" name="Diamond 106"/>
          <p:cNvSpPr>
            <a:spLocks noChangeArrowheads="1"/>
          </p:cNvSpPr>
          <p:nvPr/>
        </p:nvSpPr>
        <p:spPr bwMode="auto">
          <a:xfrm>
            <a:off x="1303697" y="5716848"/>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8" name="Diamond 107"/>
          <p:cNvSpPr>
            <a:spLocks noChangeArrowheads="1"/>
          </p:cNvSpPr>
          <p:nvPr/>
        </p:nvSpPr>
        <p:spPr bwMode="auto">
          <a:xfrm>
            <a:off x="5699434" y="2642075"/>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9" name="Diamond 108"/>
          <p:cNvSpPr>
            <a:spLocks noChangeArrowheads="1"/>
          </p:cNvSpPr>
          <p:nvPr/>
        </p:nvSpPr>
        <p:spPr bwMode="auto">
          <a:xfrm>
            <a:off x="8074164" y="4520193"/>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0" name="Rectangle 109"/>
          <p:cNvSpPr/>
          <p:nvPr/>
        </p:nvSpPr>
        <p:spPr>
          <a:xfrm>
            <a:off x="2831361" y="3554783"/>
            <a:ext cx="1416822"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RFID Tag Object-ID </a:t>
            </a:r>
          </a:p>
          <a:p>
            <a:pPr algn="ctr" fontAlgn="auto">
              <a:spcBef>
                <a:spcPts val="0"/>
              </a:spcBef>
              <a:spcAft>
                <a:spcPts val="0"/>
              </a:spcAft>
              <a:defRPr/>
            </a:pPr>
            <a:r>
              <a:rPr lang="en-US" sz="1000" b="1" dirty="0" smtClean="0">
                <a:solidFill>
                  <a:schemeClr val="tx1"/>
                </a:solidFill>
              </a:rPr>
              <a:t>space design</a:t>
            </a:r>
            <a:endParaRPr kumimoji="0" lang="en-US" sz="1000" b="1" dirty="0">
              <a:solidFill>
                <a:schemeClr val="tx1"/>
              </a:solidFill>
            </a:endParaRPr>
          </a:p>
        </p:txBody>
      </p:sp>
      <p:sp>
        <p:nvSpPr>
          <p:cNvPr id="111" name="Rectangle 110"/>
          <p:cNvSpPr/>
          <p:nvPr/>
        </p:nvSpPr>
        <p:spPr>
          <a:xfrm>
            <a:off x="4298988" y="3554783"/>
            <a:ext cx="1020664"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SANA Registry </a:t>
            </a:r>
          </a:p>
          <a:p>
            <a:pPr algn="ctr" fontAlgn="auto">
              <a:spcBef>
                <a:spcPts val="0"/>
              </a:spcBef>
              <a:spcAft>
                <a:spcPts val="0"/>
              </a:spcAft>
              <a:defRPr/>
            </a:pPr>
            <a:r>
              <a:rPr lang="en-US" sz="1000" b="1" dirty="0" smtClean="0">
                <a:solidFill>
                  <a:schemeClr val="tx1"/>
                </a:solidFill>
              </a:rPr>
              <a:t>Updates</a:t>
            </a:r>
            <a:endParaRPr kumimoji="0" lang="en-US" sz="1000" b="1" dirty="0">
              <a:solidFill>
                <a:schemeClr val="tx1"/>
              </a:solidFill>
            </a:endParaRPr>
          </a:p>
        </p:txBody>
      </p:sp>
      <p:sp>
        <p:nvSpPr>
          <p:cNvPr id="165" name="Diamond 164"/>
          <p:cNvSpPr>
            <a:spLocks noChangeArrowheads="1"/>
          </p:cNvSpPr>
          <p:nvPr/>
        </p:nvSpPr>
        <p:spPr bwMode="auto">
          <a:xfrm>
            <a:off x="2655407" y="2642144"/>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7" name="TextBox 29"/>
          <p:cNvSpPr txBox="1">
            <a:spLocks noChangeArrowheads="1"/>
          </p:cNvSpPr>
          <p:nvPr/>
        </p:nvSpPr>
        <p:spPr bwMode="auto">
          <a:xfrm>
            <a:off x="1220221" y="4742279"/>
            <a:ext cx="1386161"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Use Case Organization</a:t>
            </a:r>
          </a:p>
          <a:p>
            <a:pPr algn="ctr"/>
            <a:r>
              <a:rPr lang="en-US" altLang="ja-JP" sz="1000" b="1" dirty="0" smtClean="0">
                <a:solidFill>
                  <a:schemeClr val="hlink"/>
                </a:solidFill>
                <a:latin typeface="Calibri" pitchFamily="34" charset="0"/>
              </a:rPr>
              <a:t>10-Oct-2015</a:t>
            </a:r>
            <a:endParaRPr lang="en-US" altLang="ja-JP" sz="1000" b="1" dirty="0">
              <a:solidFill>
                <a:schemeClr val="hlink"/>
              </a:solidFill>
              <a:latin typeface="Calibri" pitchFamily="34" charset="0"/>
            </a:endParaRPr>
          </a:p>
        </p:txBody>
      </p:sp>
      <p:sp>
        <p:nvSpPr>
          <p:cNvPr id="112" name="Rectangle 111"/>
          <p:cNvSpPr/>
          <p:nvPr/>
        </p:nvSpPr>
        <p:spPr>
          <a:xfrm>
            <a:off x="2275086" y="4452292"/>
            <a:ext cx="715937" cy="32291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a:t>
            </a:r>
          </a:p>
          <a:p>
            <a:pPr algn="ctr" fontAlgn="auto">
              <a:spcBef>
                <a:spcPts val="0"/>
              </a:spcBef>
              <a:spcAft>
                <a:spcPts val="0"/>
              </a:spcAft>
              <a:defRPr/>
            </a:pPr>
            <a:r>
              <a:rPr lang="en-US" sz="1000" b="1" dirty="0" smtClean="0">
                <a:solidFill>
                  <a:schemeClr val="tx1"/>
                </a:solidFill>
              </a:rPr>
              <a:t>Completion</a:t>
            </a:r>
            <a:endParaRPr kumimoji="0" lang="en-US" sz="1000" b="1" dirty="0">
              <a:solidFill>
                <a:schemeClr val="tx1"/>
              </a:solidFill>
            </a:endParaRPr>
          </a:p>
        </p:txBody>
      </p:sp>
      <p:sp>
        <p:nvSpPr>
          <p:cNvPr id="100" name="Diamond 99"/>
          <p:cNvSpPr>
            <a:spLocks noChangeArrowheads="1"/>
          </p:cNvSpPr>
          <p:nvPr/>
        </p:nvSpPr>
        <p:spPr bwMode="auto">
          <a:xfrm>
            <a:off x="3149301" y="451394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8" name="Diamond 137"/>
          <p:cNvSpPr>
            <a:spLocks noChangeArrowheads="1"/>
          </p:cNvSpPr>
          <p:nvPr/>
        </p:nvSpPr>
        <p:spPr bwMode="auto">
          <a:xfrm>
            <a:off x="2186683" y="451394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2" name="Rectangle 81"/>
          <p:cNvSpPr/>
          <p:nvPr/>
        </p:nvSpPr>
        <p:spPr>
          <a:xfrm>
            <a:off x="3322733" y="4452292"/>
            <a:ext cx="2144650"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HDR WLAN Organizational </a:t>
            </a:r>
          </a:p>
          <a:p>
            <a:pPr algn="ctr" fontAlgn="auto">
              <a:spcBef>
                <a:spcPts val="0"/>
              </a:spcBef>
              <a:spcAft>
                <a:spcPts val="0"/>
              </a:spcAft>
              <a:defRPr/>
            </a:pPr>
            <a:r>
              <a:rPr lang="en-US" sz="1000" b="1" dirty="0" smtClean="0">
                <a:solidFill>
                  <a:schemeClr val="tx1"/>
                </a:solidFill>
              </a:rPr>
              <a:t>&amp; Project </a:t>
            </a:r>
            <a:r>
              <a:rPr lang="en-US" sz="1000" b="1" dirty="0" err="1" smtClean="0">
                <a:solidFill>
                  <a:schemeClr val="tx1"/>
                </a:solidFill>
              </a:rPr>
              <a:t>Actvities</a:t>
            </a:r>
            <a:endParaRPr kumimoji="0" lang="en-US" sz="1000" b="1" dirty="0">
              <a:solidFill>
                <a:schemeClr val="tx1"/>
              </a:solidFill>
            </a:endParaRPr>
          </a:p>
        </p:txBody>
      </p:sp>
      <p:cxnSp>
        <p:nvCxnSpPr>
          <p:cNvPr id="89" name="Straight Connector 88"/>
          <p:cNvCxnSpPr/>
          <p:nvPr/>
        </p:nvCxnSpPr>
        <p:spPr>
          <a:xfrm>
            <a:off x="1685639" y="1292381"/>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2861713" y="1288583"/>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flipH="1">
            <a:off x="3524546" y="1261867"/>
            <a:ext cx="6614" cy="4044111"/>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3762032" y="1296613"/>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a:off x="4934526" y="1293698"/>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flipH="1">
            <a:off x="5838641" y="1290799"/>
            <a:ext cx="4710" cy="402083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flipH="1">
            <a:off x="6978317" y="1299671"/>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flipH="1">
            <a:off x="7881899" y="1301517"/>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24" name="Rectangle 123"/>
          <p:cNvSpPr/>
          <p:nvPr/>
        </p:nvSpPr>
        <p:spPr>
          <a:xfrm>
            <a:off x="776311" y="934122"/>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2016</a:t>
            </a:r>
            <a:endParaRPr kumimoji="0" lang="en-US" sz="1200" b="1" dirty="0"/>
          </a:p>
        </p:txBody>
      </p:sp>
      <p:sp>
        <p:nvSpPr>
          <p:cNvPr id="125" name="Rectangle 124"/>
          <p:cNvSpPr/>
          <p:nvPr/>
        </p:nvSpPr>
        <p:spPr>
          <a:xfrm>
            <a:off x="1462014" y="932529"/>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2016</a:t>
            </a:r>
            <a:endParaRPr kumimoji="0" lang="en-US" sz="1200" b="1" dirty="0"/>
          </a:p>
        </p:txBody>
      </p:sp>
      <p:sp>
        <p:nvSpPr>
          <p:cNvPr id="126" name="Rectangle 125"/>
          <p:cNvSpPr/>
          <p:nvPr/>
        </p:nvSpPr>
        <p:spPr>
          <a:xfrm>
            <a:off x="2153656" y="931844"/>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2016</a:t>
            </a:r>
            <a:endParaRPr kumimoji="0" lang="en-US" sz="1200" b="1" dirty="0"/>
          </a:p>
        </p:txBody>
      </p:sp>
      <p:sp>
        <p:nvSpPr>
          <p:cNvPr id="127" name="Rectangle 126"/>
          <p:cNvSpPr/>
          <p:nvPr/>
        </p:nvSpPr>
        <p:spPr>
          <a:xfrm>
            <a:off x="2846160" y="929289"/>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2016</a:t>
            </a:r>
            <a:endParaRPr kumimoji="0" lang="en-US" sz="1200" b="1" dirty="0"/>
          </a:p>
        </p:txBody>
      </p:sp>
      <p:sp>
        <p:nvSpPr>
          <p:cNvPr id="129" name="Rectangle 128"/>
          <p:cNvSpPr/>
          <p:nvPr/>
        </p:nvSpPr>
        <p:spPr>
          <a:xfrm>
            <a:off x="3540586" y="931420"/>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2017</a:t>
            </a:r>
            <a:endParaRPr kumimoji="0" lang="en-US" sz="1200" b="1" dirty="0"/>
          </a:p>
        </p:txBody>
      </p:sp>
      <p:sp>
        <p:nvSpPr>
          <p:cNvPr id="130" name="Rectangle 129"/>
          <p:cNvSpPr/>
          <p:nvPr/>
        </p:nvSpPr>
        <p:spPr>
          <a:xfrm>
            <a:off x="4226289" y="929827"/>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2017</a:t>
            </a:r>
            <a:endParaRPr kumimoji="0" lang="en-US" sz="1200" b="1" dirty="0"/>
          </a:p>
        </p:txBody>
      </p:sp>
      <p:sp>
        <p:nvSpPr>
          <p:cNvPr id="135" name="Rectangle 134"/>
          <p:cNvSpPr/>
          <p:nvPr/>
        </p:nvSpPr>
        <p:spPr>
          <a:xfrm>
            <a:off x="4917931" y="929142"/>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2017</a:t>
            </a:r>
            <a:endParaRPr kumimoji="0" lang="en-US" sz="1200" b="1" dirty="0"/>
          </a:p>
        </p:txBody>
      </p:sp>
      <p:sp>
        <p:nvSpPr>
          <p:cNvPr id="136" name="Rectangle 135"/>
          <p:cNvSpPr/>
          <p:nvPr/>
        </p:nvSpPr>
        <p:spPr>
          <a:xfrm>
            <a:off x="5610435" y="926587"/>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2017</a:t>
            </a:r>
            <a:endParaRPr kumimoji="0" lang="en-US" sz="1200" b="1" dirty="0"/>
          </a:p>
        </p:txBody>
      </p:sp>
      <p:cxnSp>
        <p:nvCxnSpPr>
          <p:cNvPr id="142" name="Straight Connector 141"/>
          <p:cNvCxnSpPr/>
          <p:nvPr/>
        </p:nvCxnSpPr>
        <p:spPr>
          <a:xfrm flipH="1">
            <a:off x="6296325" y="1221061"/>
            <a:ext cx="6614" cy="4044111"/>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43" name="Rectangle 142"/>
          <p:cNvSpPr/>
          <p:nvPr/>
        </p:nvSpPr>
        <p:spPr>
          <a:xfrm>
            <a:off x="6304882" y="928434"/>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2017</a:t>
            </a:r>
            <a:endParaRPr kumimoji="0" lang="en-US" sz="1200" b="1" dirty="0"/>
          </a:p>
        </p:txBody>
      </p:sp>
      <p:sp>
        <p:nvSpPr>
          <p:cNvPr id="144" name="Rectangle 143"/>
          <p:cNvSpPr/>
          <p:nvPr/>
        </p:nvSpPr>
        <p:spPr>
          <a:xfrm>
            <a:off x="6990585" y="926841"/>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2017</a:t>
            </a:r>
            <a:endParaRPr kumimoji="0" lang="en-US" sz="1200" b="1" dirty="0"/>
          </a:p>
        </p:txBody>
      </p:sp>
      <p:sp>
        <p:nvSpPr>
          <p:cNvPr id="145" name="Rectangle 144"/>
          <p:cNvSpPr/>
          <p:nvPr/>
        </p:nvSpPr>
        <p:spPr>
          <a:xfrm>
            <a:off x="7682227" y="926156"/>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2017</a:t>
            </a:r>
            <a:endParaRPr kumimoji="0" lang="en-US" sz="1200" b="1" dirty="0"/>
          </a:p>
        </p:txBody>
      </p:sp>
      <p:cxnSp>
        <p:nvCxnSpPr>
          <p:cNvPr id="146" name="Straight Connector 145"/>
          <p:cNvCxnSpPr/>
          <p:nvPr/>
        </p:nvCxnSpPr>
        <p:spPr>
          <a:xfrm flipH="1">
            <a:off x="531143" y="1306351"/>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p:nvCxnSpPr>
        <p:spPr>
          <a:xfrm flipH="1">
            <a:off x="994201" y="1294303"/>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p:nvCxnSpPr>
        <p:spPr>
          <a:xfrm flipH="1">
            <a:off x="1210560" y="1309663"/>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a:off x="1929409" y="1307741"/>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p:nvCxnSpPr>
        <p:spPr>
          <a:xfrm>
            <a:off x="2615014" y="1297719"/>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1" name="Straight Connector 150"/>
          <p:cNvCxnSpPr/>
          <p:nvPr/>
        </p:nvCxnSpPr>
        <p:spPr>
          <a:xfrm>
            <a:off x="3300442" y="1292381"/>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a:off x="3996665" y="1311973"/>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3" name="Straight Connector 152"/>
          <p:cNvCxnSpPr/>
          <p:nvPr/>
        </p:nvCxnSpPr>
        <p:spPr>
          <a:xfrm>
            <a:off x="4687827" y="1302834"/>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p:nvCxnSpPr>
        <p:spPr>
          <a:xfrm flipH="1">
            <a:off x="5153366" y="1299935"/>
            <a:ext cx="4710" cy="402083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flipH="1">
            <a:off x="5378862" y="1297023"/>
            <a:ext cx="4710" cy="402083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p:nvCxnSpPr>
        <p:spPr>
          <a:xfrm flipH="1">
            <a:off x="6055000" y="1287887"/>
            <a:ext cx="4710" cy="402083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60" name="Straight Connector 159"/>
          <p:cNvCxnSpPr/>
          <p:nvPr/>
        </p:nvCxnSpPr>
        <p:spPr>
          <a:xfrm flipH="1">
            <a:off x="6740755" y="1308807"/>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69" name="Straight Connector 168"/>
          <p:cNvCxnSpPr/>
          <p:nvPr/>
        </p:nvCxnSpPr>
        <p:spPr>
          <a:xfrm>
            <a:off x="7436445" y="1299370"/>
            <a:ext cx="0" cy="40122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p:nvCxnSpPr>
        <p:spPr>
          <a:xfrm flipH="1">
            <a:off x="8116532" y="1298605"/>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71" name="Rectangle 170"/>
          <p:cNvSpPr/>
          <p:nvPr/>
        </p:nvSpPr>
        <p:spPr>
          <a:xfrm>
            <a:off x="310369" y="1365411"/>
            <a:ext cx="45719" cy="217149"/>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172" name="TextBox 29"/>
          <p:cNvSpPr txBox="1">
            <a:spLocks noChangeArrowheads="1"/>
          </p:cNvSpPr>
          <p:nvPr/>
        </p:nvSpPr>
        <p:spPr bwMode="auto">
          <a:xfrm>
            <a:off x="2706748" y="1593701"/>
            <a:ext cx="809185"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Fall Meeting </a:t>
            </a:r>
          </a:p>
        </p:txBody>
      </p:sp>
      <p:sp>
        <p:nvSpPr>
          <p:cNvPr id="173" name="Rectangle 172"/>
          <p:cNvSpPr/>
          <p:nvPr/>
        </p:nvSpPr>
        <p:spPr>
          <a:xfrm>
            <a:off x="3034603" y="1364458"/>
            <a:ext cx="45719" cy="217149"/>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174" name="TextBox 29"/>
          <p:cNvSpPr txBox="1">
            <a:spLocks noChangeArrowheads="1"/>
          </p:cNvSpPr>
          <p:nvPr/>
        </p:nvSpPr>
        <p:spPr bwMode="auto">
          <a:xfrm>
            <a:off x="3973141" y="1582561"/>
            <a:ext cx="809185"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Spring Meeting </a:t>
            </a:r>
          </a:p>
        </p:txBody>
      </p:sp>
      <p:sp>
        <p:nvSpPr>
          <p:cNvPr id="175" name="Rectangle 174"/>
          <p:cNvSpPr/>
          <p:nvPr/>
        </p:nvSpPr>
        <p:spPr>
          <a:xfrm>
            <a:off x="4300996" y="1353318"/>
            <a:ext cx="45719" cy="217149"/>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176" name="TextBox 29"/>
          <p:cNvSpPr txBox="1">
            <a:spLocks noChangeArrowheads="1"/>
          </p:cNvSpPr>
          <p:nvPr/>
        </p:nvSpPr>
        <p:spPr bwMode="auto">
          <a:xfrm>
            <a:off x="5519694" y="1581607"/>
            <a:ext cx="809185"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2017 Fall Meeting </a:t>
            </a:r>
          </a:p>
        </p:txBody>
      </p:sp>
      <p:sp>
        <p:nvSpPr>
          <p:cNvPr id="177" name="Rectangle 176"/>
          <p:cNvSpPr/>
          <p:nvPr/>
        </p:nvSpPr>
        <p:spPr>
          <a:xfrm>
            <a:off x="5847549" y="1352364"/>
            <a:ext cx="45719" cy="217149"/>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178" name="TextBox 29"/>
          <p:cNvSpPr txBox="1">
            <a:spLocks noChangeArrowheads="1"/>
          </p:cNvSpPr>
          <p:nvPr/>
        </p:nvSpPr>
        <p:spPr bwMode="auto">
          <a:xfrm>
            <a:off x="6726206" y="1562400"/>
            <a:ext cx="809185"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2018 Spring Meeting </a:t>
            </a:r>
          </a:p>
        </p:txBody>
      </p:sp>
      <p:sp>
        <p:nvSpPr>
          <p:cNvPr id="179" name="Rectangle 178"/>
          <p:cNvSpPr/>
          <p:nvPr/>
        </p:nvSpPr>
        <p:spPr>
          <a:xfrm>
            <a:off x="7054061" y="1333157"/>
            <a:ext cx="45719" cy="217149"/>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180" name="Rectangle 179"/>
          <p:cNvSpPr/>
          <p:nvPr/>
        </p:nvSpPr>
        <p:spPr>
          <a:xfrm>
            <a:off x="8374616" y="923170"/>
            <a:ext cx="692504"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2017</a:t>
            </a:r>
            <a:endParaRPr kumimoji="0" lang="en-US" sz="1200" b="1" dirty="0"/>
          </a:p>
        </p:txBody>
      </p:sp>
      <p:cxnSp>
        <p:nvCxnSpPr>
          <p:cNvPr id="182" name="Straight Connector 181"/>
          <p:cNvCxnSpPr/>
          <p:nvPr/>
        </p:nvCxnSpPr>
        <p:spPr>
          <a:xfrm flipH="1">
            <a:off x="8366160" y="1274109"/>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83" name="Straight Connector 182"/>
          <p:cNvCxnSpPr/>
          <p:nvPr/>
        </p:nvCxnSpPr>
        <p:spPr>
          <a:xfrm flipH="1">
            <a:off x="8582519" y="1280333"/>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84" name="Straight Connector 183"/>
          <p:cNvCxnSpPr/>
          <p:nvPr/>
        </p:nvCxnSpPr>
        <p:spPr>
          <a:xfrm flipH="1">
            <a:off x="8817152" y="1277421"/>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85" name="TextBox 29"/>
          <p:cNvSpPr txBox="1">
            <a:spLocks noChangeArrowheads="1"/>
          </p:cNvSpPr>
          <p:nvPr/>
        </p:nvSpPr>
        <p:spPr bwMode="auto">
          <a:xfrm>
            <a:off x="8269117" y="1569513"/>
            <a:ext cx="809185"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2018 Fall Meeting </a:t>
            </a:r>
          </a:p>
        </p:txBody>
      </p:sp>
      <p:sp>
        <p:nvSpPr>
          <p:cNvPr id="186" name="Rectangle 185"/>
          <p:cNvSpPr/>
          <p:nvPr/>
        </p:nvSpPr>
        <p:spPr>
          <a:xfrm>
            <a:off x="8596972" y="1340270"/>
            <a:ext cx="45719" cy="217149"/>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Tree>
    <p:extLst>
      <p:ext uri="{BB962C8B-B14F-4D97-AF65-F5344CB8AC3E}">
        <p14:creationId xmlns:p14="http://schemas.microsoft.com/office/powerpoint/2010/main" val="40735147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txBody>
          <a:bodyPr/>
          <a:lstStyle/>
          <a:p>
            <a:r>
              <a:rPr lang="en-US" b="1" dirty="0" smtClean="0"/>
              <a:t>Back-up Charts &amp;</a:t>
            </a:r>
            <a:br>
              <a:rPr lang="en-US" b="1" dirty="0" smtClean="0"/>
            </a:br>
            <a:r>
              <a:rPr lang="en-US" b="1" dirty="0" smtClean="0"/>
              <a:t>High-Level CCSDS Schedules</a:t>
            </a:r>
            <a:endParaRPr lang="en-US"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024471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DBC11CFE921654CA22562F68A99D6AE" ma:contentTypeVersion="2" ma:contentTypeDescription="Create a new document." ma:contentTypeScope="" ma:versionID="6e7f88b6c0e58fd2929e0adb0da9b1cd">
  <xsd:schema xmlns:xsd="http://www.w3.org/2001/XMLSchema" xmlns:xs="http://www.w3.org/2001/XMLSchema" xmlns:p="http://schemas.microsoft.com/office/2006/metadata/properties" xmlns:ns2="0f0ef6e6-c12b-42e4-8afd-b7edb07c219c" xmlns:ns3="bfab6d5d-f488-475d-ad0d-58c4c1ee8d01" targetNamespace="http://schemas.microsoft.com/office/2006/metadata/properties" ma:root="true" ma:fieldsID="04b9d79d328c0b5ec2fc4d05f2dbf19e" ns2:_="" ns3:_="">
    <xsd:import namespace="0f0ef6e6-c12b-42e4-8afd-b7edb07c219c"/>
    <xsd:import namespace="bfab6d5d-f488-475d-ad0d-58c4c1ee8d01"/>
    <xsd:element name="properties">
      <xsd:complexType>
        <xsd:sequence>
          <xsd:element name="documentManagement">
            <xsd:complexType>
              <xsd:all>
                <xsd:element ref="ns2: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ef6e6-c12b-42e4-8afd-b7edb07c21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fab6d5d-f488-475d-ad0d-58c4c1ee8d01" elementFormDefault="qualified">
    <xsd:import namespace="http://schemas.microsoft.com/office/2006/documentManagement/types"/>
    <xsd:import namespace="http://schemas.microsoft.com/office/infopath/2007/PartnerControls"/>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916990-4B32-4E40-A15F-E849F4F8C9DB}"/>
</file>

<file path=customXml/itemProps2.xml><?xml version="1.0" encoding="utf-8"?>
<ds:datastoreItem xmlns:ds="http://schemas.openxmlformats.org/officeDocument/2006/customXml" ds:itemID="{D5F12C06-588A-471F-8EDE-3EA8370B6CB6}"/>
</file>

<file path=customXml/itemProps3.xml><?xml version="1.0" encoding="utf-8"?>
<ds:datastoreItem xmlns:ds="http://schemas.openxmlformats.org/officeDocument/2006/customXml" ds:itemID="{5E207ECA-E0B8-4FDD-9961-C8D2EB5A0EC2}"/>
</file>

<file path=docProps/app.xml><?xml version="1.0" encoding="utf-8"?>
<Properties xmlns="http://schemas.openxmlformats.org/officeDocument/2006/extended-properties" xmlns:vt="http://schemas.openxmlformats.org/officeDocument/2006/docPropsVTypes">
  <TotalTime>74632</TotalTime>
  <Words>2913</Words>
  <Application>Microsoft Macintosh PowerPoint</Application>
  <PresentationFormat>On-screen Show (4:3)</PresentationFormat>
  <Paragraphs>558</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CCSDS SOIS Wireless WG Monthly Webcon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Back-up Charts &amp; High-Level CCSDS Schedules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BioServe Space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Kevin Gifford</dc:creator>
  <cp:lastModifiedBy>Kevin Gifford</cp:lastModifiedBy>
  <cp:revision>1798</cp:revision>
  <cp:lastPrinted>2013-08-12T14:41:42Z</cp:lastPrinted>
  <dcterms:created xsi:type="dcterms:W3CDTF">2012-03-12T15:30:31Z</dcterms:created>
  <dcterms:modified xsi:type="dcterms:W3CDTF">2015-11-02T14:04:08Z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0x010100DDBC11CFE921654CA22562F68A99D6AE</vt:lpwstr>
  </property>
</Properties>
</file>