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356" r:id="rId2"/>
    <p:sldId id="353" r:id="rId3"/>
    <p:sldId id="361" r:id="rId4"/>
    <p:sldId id="355" r:id="rId5"/>
    <p:sldId id="351" r:id="rId6"/>
    <p:sldId id="357" r:id="rId7"/>
    <p:sldId id="352" r:id="rId8"/>
    <p:sldId id="354" r:id="rId9"/>
    <p:sldId id="362" r:id="rId10"/>
    <p:sldId id="359" r:id="rId11"/>
    <p:sldId id="36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67F64"/>
    <a:srgbClr val="FFFF00"/>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18" autoAdjust="0"/>
    <p:restoredTop sz="89294" autoAdjust="0"/>
  </p:normalViewPr>
  <p:slideViewPr>
    <p:cSldViewPr snapToGrid="0" snapToObjects="1">
      <p:cViewPr>
        <p:scale>
          <a:sx n="150" d="100"/>
          <a:sy n="150" d="100"/>
        </p:scale>
        <p:origin x="-124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notesMaster" Target="notesMasters/notesMaster1.xml"/><Relationship Id="rId1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customXml" Target="../customXml/item3.xml"/><Relationship Id="rId12" Type="http://schemas.openxmlformats.org/officeDocument/2006/relationships/slide" Target="slides/slide11.xml"/><Relationship Id="rId17" Type="http://schemas.openxmlformats.org/officeDocument/2006/relationships/theme" Target="theme/theme1.xml"/><Relationship Id="rId7" Type="http://schemas.openxmlformats.org/officeDocument/2006/relationships/slide" Target="slides/slide6.xml"/><Relationship Id="rId16" Type="http://schemas.openxmlformats.org/officeDocument/2006/relationships/viewProps" Target="viewProps.xml"/><Relationship Id="rId2" Type="http://schemas.openxmlformats.org/officeDocument/2006/relationships/slide" Target="slides/slide1.xml"/><Relationship Id="rId20" Type="http://schemas.openxmlformats.org/officeDocument/2006/relationships/customXml" Target="../customXml/item2.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customXml" Target="../customXml/item1.xml"/><Relationship Id="rId14" Type="http://schemas.openxmlformats.org/officeDocument/2006/relationships/printerSettings" Target="printerSettings/printerSettings1.bin"/><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DD6A3D-CDC1-574E-B713-2404917A542B}" type="datetimeFigureOut">
              <a:rPr lang="en-US" smtClean="0"/>
              <a:pPr/>
              <a:t>9/27/15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0E9BA-BBD3-C242-B0E7-AAD85FC88DBA}" type="slidenum">
              <a:rPr lang="en-US" smtClean="0"/>
              <a:pPr/>
              <a:t>‹#›</a:t>
            </a:fld>
            <a:endParaRPr lang="en-US"/>
          </a:p>
        </p:txBody>
      </p:sp>
    </p:spTree>
    <p:extLst>
      <p:ext uri="{BB962C8B-B14F-4D97-AF65-F5344CB8AC3E}">
        <p14:creationId xmlns:p14="http://schemas.microsoft.com/office/powerpoint/2010/main" val="1950452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5</a:t>
            </a:fld>
            <a:endParaRPr lang="en-US" altLang="ja-JP">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15716" name="Slide Number Placeholder 3"/>
          <p:cNvSpPr txBox="1">
            <a:spLocks noGrp="1"/>
          </p:cNvSpPr>
          <p:nvPr/>
        </p:nvSpPr>
        <p:spPr bwMode="auto">
          <a:xfrm>
            <a:off x="3887391" y="8687406"/>
            <a:ext cx="2970609" cy="456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81" tIns="0" rIns="19181" bIns="0" anchor="b"/>
          <a:lstStyle>
            <a:lvl1pPr defTabSz="920750">
              <a:defRPr b="1">
                <a:solidFill>
                  <a:schemeClr val="tx1"/>
                </a:solidFill>
                <a:latin typeface="Arial" charset="0"/>
              </a:defRPr>
            </a:lvl1pPr>
            <a:lvl2pPr marL="742950" indent="-285750" defTabSz="920750">
              <a:defRPr b="1">
                <a:solidFill>
                  <a:schemeClr val="tx1"/>
                </a:solidFill>
                <a:latin typeface="Arial" charset="0"/>
              </a:defRPr>
            </a:lvl2pPr>
            <a:lvl3pPr marL="1143000" indent="-228600" defTabSz="920750">
              <a:defRPr b="1">
                <a:solidFill>
                  <a:schemeClr val="tx1"/>
                </a:solidFill>
                <a:latin typeface="Arial" charset="0"/>
              </a:defRPr>
            </a:lvl3pPr>
            <a:lvl4pPr marL="1600200" indent="-228600" defTabSz="920750">
              <a:defRPr b="1">
                <a:solidFill>
                  <a:schemeClr val="tx1"/>
                </a:solidFill>
                <a:latin typeface="Arial" charset="0"/>
              </a:defRPr>
            </a:lvl4pPr>
            <a:lvl5pPr marL="2057400" indent="-228600" defTabSz="920750">
              <a:defRPr b="1">
                <a:solidFill>
                  <a:schemeClr val="tx1"/>
                </a:solidFill>
                <a:latin typeface="Arial" charset="0"/>
              </a:defRPr>
            </a:lvl5pPr>
            <a:lvl6pPr marL="2514600" indent="-228600" defTabSz="920750" fontAlgn="base">
              <a:spcBef>
                <a:spcPct val="0"/>
              </a:spcBef>
              <a:spcAft>
                <a:spcPct val="0"/>
              </a:spcAft>
              <a:defRPr b="1">
                <a:solidFill>
                  <a:schemeClr val="tx1"/>
                </a:solidFill>
                <a:latin typeface="Arial" charset="0"/>
              </a:defRPr>
            </a:lvl6pPr>
            <a:lvl7pPr marL="2971800" indent="-228600" defTabSz="920750" fontAlgn="base">
              <a:spcBef>
                <a:spcPct val="0"/>
              </a:spcBef>
              <a:spcAft>
                <a:spcPct val="0"/>
              </a:spcAft>
              <a:defRPr b="1">
                <a:solidFill>
                  <a:schemeClr val="tx1"/>
                </a:solidFill>
                <a:latin typeface="Arial" charset="0"/>
              </a:defRPr>
            </a:lvl7pPr>
            <a:lvl8pPr marL="3429000" indent="-228600" defTabSz="920750" fontAlgn="base">
              <a:spcBef>
                <a:spcPct val="0"/>
              </a:spcBef>
              <a:spcAft>
                <a:spcPct val="0"/>
              </a:spcAft>
              <a:defRPr b="1">
                <a:solidFill>
                  <a:schemeClr val="tx1"/>
                </a:solidFill>
                <a:latin typeface="Arial" charset="0"/>
              </a:defRPr>
            </a:lvl8pPr>
            <a:lvl9pPr marL="3886200" indent="-228600" defTabSz="920750" fontAlgn="base">
              <a:spcBef>
                <a:spcPct val="0"/>
              </a:spcBef>
              <a:spcAft>
                <a:spcPct val="0"/>
              </a:spcAft>
              <a:defRPr b="1">
                <a:solidFill>
                  <a:schemeClr val="tx1"/>
                </a:solidFill>
                <a:latin typeface="Arial" charset="0"/>
              </a:defRPr>
            </a:lvl9pPr>
          </a:lstStyle>
          <a:p>
            <a:pPr algn="r" eaLnBrk="0" hangingPunct="0"/>
            <a:fld id="{C3B9810D-8CA4-40B5-9E5B-57D1DBBE03EF}" type="slidenum">
              <a:rPr lang="en-US" sz="1000" b="0" i="1">
                <a:latin typeface="Times New Roman" pitchFamily="18" charset="0"/>
              </a:rPr>
              <a:pPr algn="r" eaLnBrk="0" hangingPunct="0"/>
              <a:t>7</a:t>
            </a:fld>
            <a:endParaRPr lang="en-US" sz="1000" b="0" i="1">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9</a:t>
            </a:fld>
            <a:endParaRPr lang="en-US" altLang="ja-JP">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93746-6703-F740-B9AF-4C0CAB306347}" type="datetimeFigureOut">
              <a:rPr lang="en-US" smtClean="0"/>
              <a:pPr/>
              <a:t>9/27/15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93746-6703-F740-B9AF-4C0CAB306347}" type="datetimeFigureOut">
              <a:rPr lang="en-US" smtClean="0"/>
              <a:pPr/>
              <a:t>9/27/15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93746-6703-F740-B9AF-4C0CAB306347}" type="datetimeFigureOut">
              <a:rPr lang="en-US" smtClean="0"/>
              <a:pPr/>
              <a:t>9/27/15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93746-6703-F740-B9AF-4C0CAB306347}" type="datetimeFigureOut">
              <a:rPr lang="en-US" smtClean="0"/>
              <a:pPr/>
              <a:t>9/27/15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93746-6703-F740-B9AF-4C0CAB306347}" type="datetimeFigureOut">
              <a:rPr lang="en-US" smtClean="0"/>
              <a:pPr/>
              <a:t>9/27/15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9/27/15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9/27/15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93746-6703-F740-B9AF-4C0CAB306347}" type="datetimeFigureOut">
              <a:rPr lang="en-US" smtClean="0"/>
              <a:pPr/>
              <a:t>9/27/15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523E6-6E1A-D443-AA02-10588A16F41C}" type="slidenum">
              <a:rPr lang="en-US" smtClean="0"/>
              <a:pPr/>
              <a:t>‹#›</a:t>
            </a:fld>
            <a:endParaRPr lang="en-US"/>
          </a:p>
        </p:txBody>
      </p:sp>
      <p:sp>
        <p:nvSpPr>
          <p:cNvPr id="7" name="Rectangle 5"/>
          <p:cNvSpPr>
            <a:spLocks noChangeArrowheads="1"/>
          </p:cNvSpPr>
          <p:nvPr userDrawn="1"/>
        </p:nvSpPr>
        <p:spPr bwMode="auto">
          <a:xfrm>
            <a:off x="0" y="6616700"/>
            <a:ext cx="9144000" cy="241738"/>
          </a:xfrm>
          <a:prstGeom prst="rect">
            <a:avLst/>
          </a:prstGeom>
          <a:solidFill>
            <a:schemeClr val="tx2">
              <a:lumMod val="50000"/>
            </a:schemeClr>
          </a:solidFill>
          <a:ln w="9525">
            <a:solidFill>
              <a:schemeClr val="accent1">
                <a:lumMod val="50000"/>
              </a:schemeClr>
            </a:solidFill>
            <a:round/>
            <a:headEnd/>
            <a:tailEnd/>
          </a:ln>
          <a:effectLst/>
        </p:spPr>
        <p:txBody>
          <a:bodyPr wrap="square" lIns="101880" tIns="51120" rIns="101880" bIns="51120">
            <a:spAutoFit/>
          </a:bodyPr>
          <a:lstStyle/>
          <a:p>
            <a:pPr algn="r">
              <a:buClr>
                <a:srgbClr val="FFFFFF"/>
              </a:buClr>
              <a:buFont typeface="Arial" pitchFamily="2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900" dirty="0" smtClean="0">
                <a:solidFill>
                  <a:srgbClr val="FFFFFF"/>
                </a:solidFill>
                <a:latin typeface="Arial" pitchFamily="26" charset="0"/>
                <a:ea typeface="+mn-ea"/>
                <a:cs typeface="+mn-cs"/>
              </a:rPr>
              <a:t>CCSDS SOIS Wireless Working Group (WWG)                                                                                                                                                06-Oct-2015 Monthly Webcon/Telecon</a:t>
            </a:r>
            <a:endParaRPr lang="en-US" sz="900" dirty="0">
              <a:solidFill>
                <a:srgbClr val="FFFFFF"/>
              </a:solidFill>
              <a:latin typeface="Arial" pitchFamily="26" charset="0"/>
              <a:ea typeface="+mn-ea"/>
              <a:cs typeface="+mn-cs"/>
            </a:endParaRPr>
          </a:p>
        </p:txBody>
      </p:sp>
      <p:sp>
        <p:nvSpPr>
          <p:cNvPr id="8" name="Rectangle 23"/>
          <p:cNvSpPr>
            <a:spLocks noChangeArrowheads="1"/>
          </p:cNvSpPr>
          <p:nvPr userDrawn="1"/>
        </p:nvSpPr>
        <p:spPr bwMode="auto">
          <a:xfrm>
            <a:off x="8500531" y="6292328"/>
            <a:ext cx="60113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buClrTx/>
              <a:buSzTx/>
              <a:buFontTx/>
              <a:buNone/>
            </a:pPr>
            <a:fld id="{186DB690-8815-B54C-94DC-FE17AE6E8072}" type="slidenum">
              <a:rPr lang="en-US" sz="1400">
                <a:solidFill>
                  <a:srgbClr val="000090"/>
                </a:solidFill>
              </a:rPr>
              <a:pPr algn="r">
                <a:buClrTx/>
                <a:buSzTx/>
                <a:buFontTx/>
                <a:buNone/>
              </a:pPr>
              <a:t>‹#›</a:t>
            </a:fld>
            <a:endParaRPr lang="en-US" sz="1400" dirty="0">
              <a:solidFill>
                <a:srgbClr val="00009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txBody>
          <a:bodyPr/>
          <a:lstStyle/>
          <a:p>
            <a:r>
              <a:rPr lang="en-US" b="1" dirty="0"/>
              <a:t>CCSDS SOIS Wireless WG Monthly </a:t>
            </a:r>
            <a:r>
              <a:rPr lang="en-US" b="1" dirty="0" smtClean="0"/>
              <a:t>Webcon</a:t>
            </a:r>
            <a:endParaRPr lang="en-US" b="1" dirty="0"/>
          </a:p>
        </p:txBody>
      </p:sp>
      <p:sp>
        <p:nvSpPr>
          <p:cNvPr id="3" name="Subtitle 2"/>
          <p:cNvSpPr>
            <a:spLocks noGrp="1"/>
          </p:cNvSpPr>
          <p:nvPr>
            <p:ph type="subTitle" idx="1"/>
          </p:nvPr>
        </p:nvSpPr>
        <p:spPr/>
        <p:txBody>
          <a:bodyPr/>
          <a:lstStyle/>
          <a:p>
            <a:r>
              <a:rPr lang="en-US" b="1" dirty="0" smtClean="0"/>
              <a:t>06-Oct-</a:t>
            </a:r>
            <a:r>
              <a:rPr lang="en-US" b="1" dirty="0"/>
              <a:t>2015</a:t>
            </a:r>
            <a:endParaRPr lang="en-US" dirty="0"/>
          </a:p>
        </p:txBody>
      </p:sp>
    </p:spTree>
    <p:extLst>
      <p:ext uri="{BB962C8B-B14F-4D97-AF65-F5344CB8AC3E}">
        <p14:creationId xmlns:p14="http://schemas.microsoft.com/office/powerpoint/2010/main" val="14121223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11" y="874059"/>
            <a:ext cx="8451273" cy="5513294"/>
          </a:xfrm>
        </p:spPr>
        <p:txBody>
          <a:bodyPr>
            <a:normAutofit fontScale="85000" lnSpcReduction="20000"/>
          </a:bodyPr>
          <a:lstStyle/>
          <a:p>
            <a:r>
              <a:rPr lang="en-US" dirty="0" smtClean="0"/>
              <a:t>Designate a {OwnerID, ProgramID, ObjectID} tuple</a:t>
            </a:r>
            <a:endParaRPr lang="en-US" dirty="0" smtClean="0">
              <a:solidFill>
                <a:srgbClr val="FF0000"/>
              </a:solidFill>
            </a:endParaRPr>
          </a:p>
          <a:p>
            <a:endParaRPr lang="en-US" dirty="0" smtClean="0"/>
          </a:p>
          <a:p>
            <a:r>
              <a:rPr lang="en-US" dirty="0" smtClean="0"/>
              <a:t>Manage the OwnerID/ProgramID namespace to uniquely identify additional Owners (Space Agencies) and associated Programs</a:t>
            </a:r>
          </a:p>
          <a:p>
            <a:endParaRPr lang="en-US" dirty="0" smtClean="0"/>
          </a:p>
          <a:p>
            <a:r>
              <a:rPr lang="en-US" dirty="0" smtClean="0"/>
              <a:t>Manage the ObjectID namespace to improve automated inventory management practices and provide a transition path for future standardized tag-encoding</a:t>
            </a:r>
          </a:p>
          <a:p>
            <a:endParaRPr lang="en-US" dirty="0" smtClean="0"/>
          </a:p>
          <a:p>
            <a:r>
              <a:rPr lang="en-US" dirty="0" smtClean="0">
                <a:solidFill>
                  <a:srgbClr val="FF0000"/>
                </a:solidFill>
              </a:rPr>
              <a:t>Does not alter/affect current IMS naming conventions or operations</a:t>
            </a:r>
          </a:p>
          <a:p>
            <a:pPr lvl="1"/>
            <a:r>
              <a:rPr lang="en-US" dirty="0" smtClean="0"/>
              <a:t>Defines {OwnerID, ProgramID, ObjectID} namespace in an engineered manner to support future IMS operations</a:t>
            </a:r>
          </a:p>
        </p:txBody>
      </p:sp>
      <p:sp>
        <p:nvSpPr>
          <p:cNvPr id="6" name="Line 3"/>
          <p:cNvSpPr>
            <a:spLocks noChangeShapeType="1"/>
          </p:cNvSpPr>
          <p:nvPr/>
        </p:nvSpPr>
        <p:spPr bwMode="auto">
          <a:xfrm>
            <a:off x="1108364" y="672353"/>
            <a:ext cx="706581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39" tIns="41020" rIns="82039" bIns="41020"/>
          <a:lstStyle/>
          <a:p>
            <a:pPr>
              <a:defRPr/>
            </a:pPr>
            <a:endParaRPr lang="en-US">
              <a:cs typeface="+mn-cs"/>
            </a:endParaRPr>
          </a:p>
        </p:txBody>
      </p:sp>
      <p:sp>
        <p:nvSpPr>
          <p:cNvPr id="7" name="Rectangle 2"/>
          <p:cNvSpPr>
            <a:spLocks noChangeArrowheads="1"/>
          </p:cNvSpPr>
          <p:nvPr/>
        </p:nvSpPr>
        <p:spPr bwMode="auto">
          <a:xfrm>
            <a:off x="412209" y="134471"/>
            <a:ext cx="8182523" cy="529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39" tIns="41020" rIns="82039" bIns="41020">
            <a:spAutoFit/>
          </a:bodyPr>
          <a:lstStyle/>
          <a:p>
            <a:pPr algn="ctr" defTabSz="914394">
              <a:defRPr/>
            </a:pPr>
            <a:r>
              <a:rPr lang="en-US" sz="2900" b="1" dirty="0" smtClean="0">
                <a:solidFill>
                  <a:schemeClr val="tx2"/>
                </a:solidFill>
              </a:rPr>
              <a:t>ISS IMS tag-encoding augmentation proposal</a:t>
            </a:r>
            <a:endParaRPr lang="en-US" sz="2900" b="1" dirty="0">
              <a:solidFill>
                <a:schemeClr val="tx2"/>
              </a:solidFill>
            </a:endParaRPr>
          </a:p>
        </p:txBody>
      </p:sp>
    </p:spTree>
    <p:extLst>
      <p:ext uri="{BB962C8B-B14F-4D97-AF65-F5344CB8AC3E}">
        <p14:creationId xmlns:p14="http://schemas.microsoft.com/office/powerpoint/2010/main" val="10342752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80067" y="245531"/>
            <a:ext cx="6374677" cy="6333067"/>
          </a:xfrm>
          <a:prstGeom prst="rect">
            <a:avLst/>
          </a:prstGeom>
        </p:spPr>
      </p:pic>
    </p:spTree>
    <p:extLst>
      <p:ext uri="{BB962C8B-B14F-4D97-AF65-F5344CB8AC3E}">
        <p14:creationId xmlns:p14="http://schemas.microsoft.com/office/powerpoint/2010/main" val="419837511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8761" y="119493"/>
            <a:ext cx="5645746" cy="461665"/>
          </a:xfrm>
          <a:prstGeom prst="rect">
            <a:avLst/>
          </a:prstGeom>
          <a:noFill/>
          <a:ln>
            <a:noFill/>
          </a:ln>
        </p:spPr>
        <p:txBody>
          <a:bodyPr wrap="none" rtlCol="0">
            <a:spAutoFit/>
          </a:bodyPr>
          <a:lstStyle/>
          <a:p>
            <a:r>
              <a:rPr lang="en-US" sz="2400" b="1" dirty="0" smtClean="0"/>
              <a:t>CCSDS SOIS Wireless WG Monthly Webcon</a:t>
            </a:r>
            <a:endParaRPr lang="en-US" sz="2400" b="1" dirty="0"/>
          </a:p>
        </p:txBody>
      </p:sp>
      <p:sp>
        <p:nvSpPr>
          <p:cNvPr id="5" name="TextBox 4"/>
          <p:cNvSpPr txBox="1"/>
          <p:nvPr/>
        </p:nvSpPr>
        <p:spPr>
          <a:xfrm>
            <a:off x="601133" y="935730"/>
            <a:ext cx="7933268" cy="5355313"/>
          </a:xfrm>
          <a:prstGeom prst="rect">
            <a:avLst/>
          </a:prstGeom>
          <a:noFill/>
        </p:spPr>
        <p:txBody>
          <a:bodyPr wrap="square" rtlCol="0">
            <a:spAutoFit/>
          </a:bodyPr>
          <a:lstStyle/>
          <a:p>
            <a:pPr marL="342900" indent="-342900">
              <a:buFont typeface="+mj-lt"/>
              <a:buAutoNum type="arabicPeriod"/>
            </a:pPr>
            <a:r>
              <a:rPr lang="en-US" dirty="0" smtClean="0"/>
              <a:t>Welcome JAXA Wireless WG new Tomitaka-san!</a:t>
            </a:r>
          </a:p>
          <a:p>
            <a:endParaRPr lang="en-US" dirty="0" smtClean="0"/>
          </a:p>
          <a:p>
            <a:pPr marL="342900" indent="-342900">
              <a:buFont typeface="+mj-lt"/>
              <a:buAutoNum type="arabicPeriod"/>
            </a:pPr>
            <a:r>
              <a:rPr lang="en-US" dirty="0" smtClean="0"/>
              <a:t>RFID Tag-Encoding Red Book (</a:t>
            </a:r>
            <a:r>
              <a:rPr lang="en-US" dirty="0"/>
              <a:t>CCSDS 881.1-R-1</a:t>
            </a:r>
            <a:r>
              <a:rPr lang="en-US" dirty="0" smtClean="0"/>
              <a:t>) activities:</a:t>
            </a:r>
          </a:p>
          <a:p>
            <a:pPr marL="800100" lvl="1" indent="-342900">
              <a:buFont typeface="+mj-lt"/>
              <a:buAutoNum type="alphaUcPeriod"/>
            </a:pPr>
            <a:r>
              <a:rPr lang="en-US" dirty="0"/>
              <a:t>CCSDS 881.1-R-</a:t>
            </a:r>
            <a:r>
              <a:rPr lang="en-US" dirty="0" smtClean="0"/>
              <a:t>1 Document Status:</a:t>
            </a:r>
          </a:p>
          <a:p>
            <a:pPr marL="1314450" lvl="2" indent="-400050">
              <a:buFont typeface="+mj-lt"/>
              <a:buAutoNum type="romanLcPeriod"/>
            </a:pPr>
            <a:r>
              <a:rPr lang="en-US" dirty="0" smtClean="0"/>
              <a:t>16-Sep-2015 monthly meeting: Agreed to accept all editorial RIDs</a:t>
            </a:r>
          </a:p>
          <a:p>
            <a:pPr marL="1314450" lvl="2" indent="-400050">
              <a:buFont typeface="+mj-lt"/>
              <a:buAutoNum type="romanLcPeriod"/>
            </a:pPr>
            <a:r>
              <a:rPr lang="en-US" dirty="0" smtClean="0"/>
              <a:t>Agreed to add text to clarify Table 3-1 (thanks Yuriy!)</a:t>
            </a:r>
          </a:p>
          <a:p>
            <a:pPr marL="1314450" lvl="2" indent="-400050">
              <a:buFont typeface="+mj-lt"/>
              <a:buAutoNum type="romanLcPeriod"/>
            </a:pPr>
            <a:r>
              <a:rPr lang="en-US" b="1" dirty="0" smtClean="0">
                <a:solidFill>
                  <a:srgbClr val="FF0000"/>
                </a:solidFill>
              </a:rPr>
              <a:t>Today</a:t>
            </a:r>
            <a:r>
              <a:rPr lang="en-US" dirty="0" smtClean="0">
                <a:solidFill>
                  <a:srgbClr val="FF0000"/>
                </a:solidFill>
              </a:rPr>
              <a:t>: Discussion to reach consensus regarding RFID tag encoding data integrity provision</a:t>
            </a:r>
          </a:p>
          <a:p>
            <a:pPr marL="1314450" lvl="2" indent="-400050">
              <a:buFont typeface="+mj-lt"/>
              <a:buAutoNum type="romanLcPeriod"/>
            </a:pPr>
            <a:r>
              <a:rPr lang="en-US" dirty="0" smtClean="0">
                <a:solidFill>
                  <a:srgbClr val="FF0000"/>
                </a:solidFill>
              </a:rPr>
              <a:t>Follow-on Activities Required: Complete updates </a:t>
            </a:r>
            <a:r>
              <a:rPr lang="en-US" dirty="0">
                <a:solidFill>
                  <a:srgbClr val="FF0000"/>
                </a:solidFill>
              </a:rPr>
              <a:t>CCSDS 881.1-R-</a:t>
            </a:r>
            <a:r>
              <a:rPr lang="en-US" dirty="0" smtClean="0">
                <a:solidFill>
                  <a:srgbClr val="FF0000"/>
                </a:solidFill>
              </a:rPr>
              <a:t>1 as required and transmit document to CCSDS Secretariat for processing</a:t>
            </a:r>
          </a:p>
          <a:p>
            <a:pPr marL="1314450" lvl="2" indent="-400050">
              <a:buFont typeface="+mj-lt"/>
              <a:buAutoNum type="romanLcPeriod"/>
            </a:pPr>
            <a:r>
              <a:rPr lang="en-US" dirty="0" smtClean="0">
                <a:solidFill>
                  <a:srgbClr val="FF0000"/>
                </a:solidFill>
                <a:sym typeface="Wingdings"/>
              </a:rPr>
              <a:t> Does anyone want to volunteer to review the editorial updates??</a:t>
            </a:r>
            <a:endParaRPr lang="en-US" dirty="0" smtClean="0">
              <a:solidFill>
                <a:srgbClr val="FF0000"/>
              </a:solidFill>
            </a:endParaRPr>
          </a:p>
          <a:p>
            <a:pPr marL="1314450" lvl="2" indent="-400050">
              <a:buFont typeface="+mj-lt"/>
              <a:buAutoNum type="romanLcPeriod"/>
            </a:pPr>
            <a:r>
              <a:rPr lang="en-US" dirty="0" smtClean="0"/>
              <a:t>Follow-on activities </a:t>
            </a:r>
            <a:r>
              <a:rPr lang="en-US" dirty="0"/>
              <a:t>for CCSDS 881.1-R-</a:t>
            </a:r>
            <a:r>
              <a:rPr lang="en-US" dirty="0" smtClean="0"/>
              <a:t>1 (to satisfy Blue Book requirements)</a:t>
            </a:r>
          </a:p>
          <a:p>
            <a:pPr marL="1771650" lvl="3" indent="-400050">
              <a:buFont typeface="+mj-lt"/>
              <a:buAutoNum type="alphaLcPeriod"/>
            </a:pPr>
            <a:r>
              <a:rPr lang="en-US" dirty="0" smtClean="0"/>
              <a:t>Object-ID space design: </a:t>
            </a:r>
            <a:r>
              <a:rPr lang="en-US" dirty="0"/>
              <a:t>Discuss initial design strategies and concerns</a:t>
            </a:r>
            <a:endParaRPr lang="en-US" dirty="0" smtClean="0"/>
          </a:p>
          <a:p>
            <a:pPr marL="1771650" lvl="3" indent="-400050">
              <a:buFont typeface="+mj-lt"/>
              <a:buAutoNum type="alphaLcPeriod"/>
            </a:pPr>
            <a:r>
              <a:rPr lang="en-US" dirty="0" smtClean="0"/>
              <a:t>SANA Registry updates</a:t>
            </a:r>
          </a:p>
          <a:p>
            <a:pPr marL="1771650" lvl="3" indent="-400050">
              <a:buFont typeface="+mj-lt"/>
              <a:buAutoNum type="alphaLcPeriod"/>
            </a:pPr>
            <a:r>
              <a:rPr lang="en-US" dirty="0" smtClean="0"/>
              <a:t>Interoperability Test Plan preparation and agency (FSA, NASA) prototyping </a:t>
            </a:r>
            <a:endParaRPr lang="en-US" dirty="0"/>
          </a:p>
          <a:p>
            <a:pPr marL="1771650" lvl="3" indent="-400050">
              <a:buFont typeface="+mj-lt"/>
              <a:buAutoNum type="alphaLcPeriod"/>
            </a:pPr>
            <a:r>
              <a:rPr lang="en-US" dirty="0" smtClean="0"/>
              <a:t>Interoperability Test Plan execution</a:t>
            </a: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93267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7533" y="119493"/>
            <a:ext cx="7390214" cy="461665"/>
          </a:xfrm>
          <a:prstGeom prst="rect">
            <a:avLst/>
          </a:prstGeom>
          <a:noFill/>
          <a:ln>
            <a:noFill/>
          </a:ln>
        </p:spPr>
        <p:txBody>
          <a:bodyPr wrap="none" rtlCol="0">
            <a:spAutoFit/>
          </a:bodyPr>
          <a:lstStyle/>
          <a:p>
            <a:r>
              <a:rPr lang="en-US" sz="2400" b="1" dirty="0" smtClean="0"/>
              <a:t>CCSDS SOIS Wireless WG Monthly Webcon: 16-Sep-2015</a:t>
            </a:r>
            <a:endParaRPr lang="en-US" sz="2400" b="1" dirty="0"/>
          </a:p>
        </p:txBody>
      </p:sp>
      <p:sp>
        <p:nvSpPr>
          <p:cNvPr id="5" name="TextBox 4"/>
          <p:cNvSpPr txBox="1"/>
          <p:nvPr/>
        </p:nvSpPr>
        <p:spPr>
          <a:xfrm>
            <a:off x="601133" y="892194"/>
            <a:ext cx="7933268" cy="3970318"/>
          </a:xfrm>
          <a:prstGeom prst="rect">
            <a:avLst/>
          </a:prstGeom>
          <a:noFill/>
        </p:spPr>
        <p:txBody>
          <a:bodyPr wrap="square" rtlCol="0">
            <a:spAutoFit/>
          </a:bodyPr>
          <a:lstStyle/>
          <a:p>
            <a:pPr marL="342900" indent="-342900">
              <a:buFont typeface="+mj-lt"/>
              <a:buAutoNum type="arabicPeriod" startAt="3"/>
            </a:pPr>
            <a:r>
              <a:rPr lang="en-US" dirty="0" smtClean="0"/>
              <a:t>HDR WLAN Use Case development and strategies (timeliness and relevant)</a:t>
            </a:r>
          </a:p>
          <a:p>
            <a:pPr marL="800100" lvl="1" indent="-342900">
              <a:buFont typeface="+mj-lt"/>
              <a:buAutoNum type="alphaUcPeriod"/>
            </a:pPr>
            <a:r>
              <a:rPr lang="en-US" b="1" u="sng" dirty="0" smtClean="0">
                <a:solidFill>
                  <a:srgbClr val="FF0000"/>
                </a:solidFill>
                <a:sym typeface="Wingdings"/>
              </a:rPr>
              <a:t>Achieved Consensus</a:t>
            </a:r>
            <a:r>
              <a:rPr lang="en-US" dirty="0" smtClean="0">
                <a:solidFill>
                  <a:srgbClr val="FF0000"/>
                </a:solidFill>
                <a:sym typeface="Wingdings"/>
              </a:rPr>
              <a:t> to update Wireless Communications Green Book Annex E : HDR driving use cases with </a:t>
            </a:r>
            <a:r>
              <a:rPr lang="en-US" b="1" dirty="0" smtClean="0">
                <a:solidFill>
                  <a:srgbClr val="FF0000"/>
                </a:solidFill>
                <a:sym typeface="Wingdings"/>
              </a:rPr>
              <a:t>specific references to agency needs</a:t>
            </a:r>
          </a:p>
          <a:p>
            <a:pPr marL="800100" lvl="1" indent="-342900">
              <a:buFont typeface="+mj-lt"/>
              <a:buAutoNum type="alphaUcPeriod"/>
            </a:pPr>
            <a:r>
              <a:rPr lang="en-US" dirty="0" smtClean="0">
                <a:solidFill>
                  <a:srgbClr val="FF0000"/>
                </a:solidFill>
                <a:sym typeface="Wingdings"/>
              </a:rPr>
              <a:t>CSA, ESA, FSA, NASA inputs status: Green Book pages: E-2  E-8</a:t>
            </a:r>
          </a:p>
          <a:p>
            <a:pPr marL="800100" lvl="1" indent="-342900">
              <a:buFont typeface="+mj-lt"/>
              <a:buAutoNum type="alphaUcPeriod"/>
            </a:pPr>
            <a:r>
              <a:rPr lang="en-US" dirty="0" smtClean="0">
                <a:solidFill>
                  <a:srgbClr val="FF0000"/>
                </a:solidFill>
                <a:sym typeface="Wingdings"/>
              </a:rPr>
              <a:t>Green Book Use Case write-up additions (4 new write-ups required)</a:t>
            </a:r>
          </a:p>
          <a:p>
            <a:pPr marL="800100" lvl="1" indent="-342900">
              <a:buFont typeface="+mj-lt"/>
              <a:buAutoNum type="alphaUcPeriod"/>
            </a:pPr>
            <a:r>
              <a:rPr lang="en-US" dirty="0" smtClean="0">
                <a:solidFill>
                  <a:srgbClr val="000000"/>
                </a:solidFill>
                <a:sym typeface="Wingdings"/>
              </a:rPr>
              <a:t>880x0g3.08.docx uploaded to CWE (SOIS-WIR/Draft Documents/HDR WLAN)</a:t>
            </a:r>
          </a:p>
          <a:p>
            <a:pPr marL="800100" lvl="1" indent="-342900">
              <a:buFont typeface="+mj-lt"/>
              <a:buAutoNum type="alphaUcPeriod"/>
            </a:pPr>
            <a:endParaRPr lang="en-US" dirty="0">
              <a:solidFill>
                <a:srgbClr val="FF0000"/>
              </a:solidFill>
              <a:sym typeface="Wingdings"/>
            </a:endParaRPr>
          </a:p>
          <a:p>
            <a:pPr marL="342900" indent="-342900">
              <a:buFont typeface="+mj-lt"/>
              <a:buAutoNum type="arabicPeriod" startAt="3"/>
            </a:pPr>
            <a:r>
              <a:rPr lang="en-US" dirty="0" smtClean="0">
                <a:solidFill>
                  <a:srgbClr val="000000"/>
                </a:solidFill>
                <a:sym typeface="Wingdings"/>
              </a:rPr>
              <a:t>Additional Topics:</a:t>
            </a:r>
          </a:p>
          <a:p>
            <a:pPr marL="800100" lvl="1" indent="-342900">
              <a:buFont typeface="+mj-lt"/>
              <a:buAutoNum type="alphaUcPeriod"/>
            </a:pPr>
            <a:r>
              <a:rPr lang="en-US" dirty="0" smtClean="0">
                <a:solidFill>
                  <a:srgbClr val="000000"/>
                </a:solidFill>
                <a:sym typeface="Wingdings"/>
              </a:rPr>
              <a:t>WWG Charter updates and posted on the CWE (align w/Strategic Plan &amp; Goals)</a:t>
            </a:r>
          </a:p>
          <a:p>
            <a:pPr marL="800100" lvl="1" indent="-342900">
              <a:buFont typeface="+mj-lt"/>
              <a:buAutoNum type="alphaUcPeriod"/>
            </a:pPr>
            <a:r>
              <a:rPr lang="en-US" dirty="0" smtClean="0">
                <a:solidFill>
                  <a:srgbClr val="000000"/>
                </a:solidFill>
                <a:sym typeface="Wingdings"/>
              </a:rPr>
              <a:t>Fall CCSDS WWG Meetings Agenda development</a:t>
            </a:r>
          </a:p>
          <a:p>
            <a:pPr marL="800100" lvl="1" indent="-342900">
              <a:buFont typeface="+mj-lt"/>
              <a:buAutoNum type="alphaUcPeriod"/>
            </a:pPr>
            <a:r>
              <a:rPr lang="en-US" dirty="0" smtClean="0">
                <a:solidFill>
                  <a:srgbClr val="000000"/>
                </a:solidFill>
                <a:sym typeface="Wingdings"/>
              </a:rPr>
              <a:t>Open items for group discussion</a:t>
            </a:r>
          </a:p>
          <a:p>
            <a:pPr marL="800100" lvl="1" indent="-342900">
              <a:buFont typeface="+mj-lt"/>
              <a:buAutoNum type="alphaUcPeriod"/>
            </a:pP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8681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0315" y="119493"/>
            <a:ext cx="8029662" cy="461665"/>
          </a:xfrm>
          <a:prstGeom prst="rect">
            <a:avLst/>
          </a:prstGeom>
          <a:noFill/>
          <a:ln>
            <a:noFill/>
          </a:ln>
        </p:spPr>
        <p:txBody>
          <a:bodyPr wrap="none" rtlCol="0">
            <a:spAutoFit/>
          </a:bodyPr>
          <a:lstStyle/>
          <a:p>
            <a:r>
              <a:rPr lang="en-US" sz="2400" b="1" dirty="0" smtClean="0"/>
              <a:t>HDR WLAN-based Green Book Use Case Additions (write-ups)</a:t>
            </a:r>
            <a:endParaRPr lang="en-US" sz="2400" b="1" dirty="0"/>
          </a:p>
        </p:txBody>
      </p:sp>
      <p:sp>
        <p:nvSpPr>
          <p:cNvPr id="5" name="TextBox 4"/>
          <p:cNvSpPr txBox="1"/>
          <p:nvPr/>
        </p:nvSpPr>
        <p:spPr>
          <a:xfrm>
            <a:off x="601133" y="1002261"/>
            <a:ext cx="8001000" cy="5355313"/>
          </a:xfrm>
          <a:prstGeom prst="rect">
            <a:avLst/>
          </a:prstGeom>
          <a:noFill/>
        </p:spPr>
        <p:txBody>
          <a:bodyPr wrap="square" rtlCol="0">
            <a:spAutoFit/>
          </a:bodyPr>
          <a:lstStyle/>
          <a:p>
            <a:pPr marL="342900" indent="-342900">
              <a:buFont typeface="+mj-lt"/>
              <a:buAutoNum type="arabicPeriod"/>
            </a:pPr>
            <a:r>
              <a:rPr lang="en-US" dirty="0"/>
              <a:t>Multiple hosted payloads with high data rate (internal/external) (e.g., ISS external/EWC, internal payloads and equipment) </a:t>
            </a:r>
            <a:endParaRPr lang="en-US" dirty="0" smtClean="0"/>
          </a:p>
          <a:p>
            <a:pPr marL="800100" lvl="1" indent="-342900">
              <a:buFont typeface="+mj-lt"/>
              <a:buAutoNum type="alphaUcPeriod"/>
            </a:pPr>
            <a:r>
              <a:rPr lang="en-US" dirty="0" smtClean="0"/>
              <a:t>Consider ISS </a:t>
            </a:r>
            <a:r>
              <a:rPr lang="en-US" dirty="0"/>
              <a:t>research </a:t>
            </a:r>
            <a:r>
              <a:rPr lang="en-US" dirty="0" smtClean="0"/>
              <a:t>summaries </a:t>
            </a:r>
            <a:r>
              <a:rPr lang="en-US" b="1" dirty="0" smtClean="0"/>
              <a:t>Proposal: </a:t>
            </a:r>
            <a:r>
              <a:rPr lang="en-US" dirty="0" smtClean="0"/>
              <a:t>NASA, ESA, FSA, CSA, Kevin</a:t>
            </a:r>
            <a:r>
              <a:rPr lang="en-US" dirty="0" smtClean="0"/>
              <a:t>?</a:t>
            </a:r>
          </a:p>
          <a:p>
            <a:pPr marL="800100" lvl="1" indent="-342900">
              <a:buFont typeface="+mj-lt"/>
              <a:buAutoNum type="alphaUcPeriod"/>
            </a:pPr>
            <a:r>
              <a:rPr lang="en-US" dirty="0" smtClean="0">
                <a:solidFill>
                  <a:srgbClr val="FF0000"/>
                </a:solidFill>
              </a:rPr>
              <a:t>Responsible WWG member/agency:</a:t>
            </a:r>
            <a:r>
              <a:rPr lang="en-US" dirty="0" smtClean="0">
                <a:solidFill>
                  <a:srgbClr val="FF0000"/>
                </a:solidFill>
              </a:rPr>
              <a:t> </a:t>
            </a:r>
            <a:endParaRPr lang="en-US" dirty="0" smtClean="0">
              <a:solidFill>
                <a:srgbClr val="FF0000"/>
              </a:solidFill>
            </a:endParaRPr>
          </a:p>
          <a:p>
            <a:endParaRPr lang="en-US" dirty="0" smtClean="0"/>
          </a:p>
          <a:p>
            <a:pPr marL="342900" indent="-342900">
              <a:buFont typeface="+mj-lt"/>
              <a:buAutoNum type="arabicPeriod"/>
            </a:pPr>
            <a:r>
              <a:rPr lang="en-US" dirty="0"/>
              <a:t>Rendezvous &amp; Docking (e.g., ISS visiting vehicles) </a:t>
            </a:r>
            <a:endParaRPr lang="en-US" dirty="0" smtClean="0"/>
          </a:p>
          <a:p>
            <a:pPr marL="800100" lvl="1" indent="-342900">
              <a:buFont typeface="+mj-lt"/>
              <a:buAutoNum type="alphaUcPeriod"/>
            </a:pPr>
            <a:r>
              <a:rPr lang="en-US" dirty="0" smtClean="0"/>
              <a:t>FSA inputs?  </a:t>
            </a:r>
            <a:r>
              <a:rPr lang="en-US" b="1" dirty="0" smtClean="0"/>
              <a:t>Proposal</a:t>
            </a:r>
            <a:r>
              <a:rPr lang="en-US" dirty="0" smtClean="0"/>
              <a:t>: FSA takes lead on the use case description?</a:t>
            </a:r>
          </a:p>
          <a:p>
            <a:pPr marL="800100" lvl="1" indent="-342900">
              <a:buFont typeface="+mj-lt"/>
              <a:buAutoNum type="alphaUcPeriod"/>
            </a:pPr>
            <a:r>
              <a:rPr lang="en-US" dirty="0" smtClean="0"/>
              <a:t>Look </a:t>
            </a:r>
            <a:r>
              <a:rPr lang="en-US" dirty="0"/>
              <a:t>at </a:t>
            </a:r>
            <a:r>
              <a:rPr lang="en-US" dirty="0" smtClean="0"/>
              <a:t>NASA Roadmap TA 5? </a:t>
            </a:r>
            <a:endParaRPr lang="en-US" dirty="0" smtClean="0"/>
          </a:p>
          <a:p>
            <a:pPr marL="800100" lvl="1" indent="-342900">
              <a:buFont typeface="+mj-lt"/>
              <a:buAutoNum type="alphaUcPeriod"/>
            </a:pPr>
            <a:r>
              <a:rPr lang="en-US" dirty="0">
                <a:solidFill>
                  <a:srgbClr val="FF0000"/>
                </a:solidFill>
              </a:rPr>
              <a:t>Responsible WWG member/agency: </a:t>
            </a:r>
            <a:r>
              <a:rPr lang="en-US" dirty="0" smtClean="0"/>
              <a:t> </a:t>
            </a:r>
            <a:endParaRPr lang="en-US" dirty="0" smtClean="0"/>
          </a:p>
          <a:p>
            <a:pPr lvl="1"/>
            <a:endParaRPr lang="en-US" dirty="0" smtClean="0"/>
          </a:p>
          <a:p>
            <a:pPr marL="342900" indent="-342900">
              <a:buFont typeface="+mj-lt"/>
              <a:buAutoNum type="arabicPeriod"/>
            </a:pPr>
            <a:r>
              <a:rPr lang="en-US" dirty="0"/>
              <a:t>Crew member location tracking (HRP gap) </a:t>
            </a:r>
            <a:endParaRPr lang="en-US" dirty="0" smtClean="0"/>
          </a:p>
          <a:p>
            <a:pPr marL="800100" lvl="1" indent="-342900">
              <a:buFont typeface="+mj-lt"/>
              <a:buAutoNum type="alphaUcPeriod"/>
            </a:pPr>
            <a:r>
              <a:rPr lang="en-US" dirty="0" smtClean="0"/>
              <a:t>FSA, ESA inputs? </a:t>
            </a:r>
            <a:r>
              <a:rPr lang="en-US" b="1" dirty="0"/>
              <a:t>Proposal</a:t>
            </a:r>
            <a:r>
              <a:rPr lang="en-US" dirty="0"/>
              <a:t>: </a:t>
            </a:r>
            <a:r>
              <a:rPr lang="en-US" dirty="0" smtClean="0"/>
              <a:t>NASA takes </a:t>
            </a:r>
            <a:r>
              <a:rPr lang="en-US" dirty="0"/>
              <a:t>lead on the use case description</a:t>
            </a:r>
            <a:r>
              <a:rPr lang="en-US" dirty="0" smtClean="0"/>
              <a:t>?</a:t>
            </a:r>
          </a:p>
          <a:p>
            <a:pPr marL="800100" lvl="1" indent="-342900">
              <a:buFont typeface="+mj-lt"/>
              <a:buAutoNum type="alphaUcPeriod"/>
            </a:pPr>
            <a:r>
              <a:rPr lang="en-US" dirty="0" smtClean="0"/>
              <a:t>Possibly </a:t>
            </a:r>
            <a:r>
              <a:rPr lang="en-US" dirty="0"/>
              <a:t>from </a:t>
            </a:r>
            <a:r>
              <a:rPr lang="en-US" dirty="0" smtClean="0"/>
              <a:t>NASA SA</a:t>
            </a:r>
            <a:r>
              <a:rPr lang="en-US" dirty="0"/>
              <a:t>/</a:t>
            </a:r>
            <a:r>
              <a:rPr lang="en-US" dirty="0" smtClean="0"/>
              <a:t>SD</a:t>
            </a:r>
            <a:r>
              <a:rPr lang="en-US" dirty="0" smtClean="0">
                <a:sym typeface="Wingdings"/>
              </a:rPr>
              <a:t>?</a:t>
            </a:r>
          </a:p>
          <a:p>
            <a:pPr marL="800100" lvl="1" indent="-342900">
              <a:buFont typeface="+mj-lt"/>
              <a:buAutoNum type="alphaUcPeriod"/>
            </a:pPr>
            <a:r>
              <a:rPr lang="en-US" dirty="0">
                <a:solidFill>
                  <a:srgbClr val="FF0000"/>
                </a:solidFill>
              </a:rPr>
              <a:t>Responsible WWG member/agency: </a:t>
            </a:r>
            <a:endParaRPr lang="en-US" dirty="0" smtClean="0">
              <a:sym typeface="Wingdings"/>
            </a:endParaRPr>
          </a:p>
          <a:p>
            <a:pPr lvl="1"/>
            <a:endParaRPr lang="en-US" dirty="0">
              <a:solidFill>
                <a:srgbClr val="FF0000"/>
              </a:solidFill>
              <a:sym typeface="Wingdings"/>
            </a:endParaRPr>
          </a:p>
          <a:p>
            <a:pPr marL="342900" indent="-342900">
              <a:buFont typeface="+mj-lt"/>
              <a:buAutoNum type="arabicPeriod"/>
            </a:pPr>
            <a:r>
              <a:rPr lang="en-US" dirty="0"/>
              <a:t>Planetary crew comms: IVA-IVA, IVA-EVA, Habitat-to-LRV, LRV-internal (e.g., ETDP-CxP Lunar Surface scenario) </a:t>
            </a:r>
            <a:endParaRPr lang="en-US" dirty="0" smtClean="0"/>
          </a:p>
          <a:p>
            <a:pPr marL="800100" lvl="1" indent="-342900">
              <a:buFont typeface="+mj-lt"/>
              <a:buAutoNum type="alphaUcPeriod"/>
            </a:pPr>
            <a:r>
              <a:rPr lang="en-US" dirty="0">
                <a:solidFill>
                  <a:srgbClr val="FF0000"/>
                </a:solidFill>
              </a:rPr>
              <a:t>Responsible WWG member/agency: </a:t>
            </a:r>
            <a:r>
              <a:rPr lang="en-US" b="1" dirty="0" smtClean="0">
                <a:solidFill>
                  <a:srgbClr val="000090"/>
                </a:solidFill>
              </a:rPr>
              <a:t>CSA: </a:t>
            </a:r>
            <a:r>
              <a:rPr lang="en-US" b="1" dirty="0" smtClean="0">
                <a:solidFill>
                  <a:srgbClr val="000090"/>
                </a:solidFill>
              </a:rPr>
              <a:t>Stephen Braham </a:t>
            </a:r>
            <a:endParaRPr lang="en-US" b="1" dirty="0" smtClean="0">
              <a:solidFill>
                <a:srgbClr val="000090"/>
              </a:solidFill>
            </a:endParaRPr>
          </a:p>
          <a:p>
            <a:pPr marL="800100" lvl="1" indent="-342900">
              <a:buFont typeface="+mj-lt"/>
              <a:buAutoNum type="alphaUcPeriod"/>
            </a:pPr>
            <a:r>
              <a:rPr lang="en-US" dirty="0" smtClean="0"/>
              <a:t>Inputs </a:t>
            </a:r>
            <a:r>
              <a:rPr lang="en-US" dirty="0" smtClean="0"/>
              <a:t>from CxP </a:t>
            </a:r>
            <a:r>
              <a:rPr lang="en-US" dirty="0"/>
              <a:t>ETDP surface comm </a:t>
            </a:r>
            <a:r>
              <a:rPr lang="en-US" dirty="0" smtClean="0"/>
              <a:t>scenario (NASA, Casey Bakula)?</a:t>
            </a: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78682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ectangle 139"/>
          <p:cNvSpPr/>
          <p:nvPr/>
        </p:nvSpPr>
        <p:spPr>
          <a:xfrm>
            <a:off x="461133" y="2470292"/>
            <a:ext cx="8252342" cy="1463079"/>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1" name="Rectangle 140"/>
          <p:cNvSpPr/>
          <p:nvPr/>
        </p:nvSpPr>
        <p:spPr>
          <a:xfrm>
            <a:off x="445710" y="4274485"/>
            <a:ext cx="8252217" cy="102179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0" name="Rectangle 89"/>
          <p:cNvSpPr/>
          <p:nvPr/>
        </p:nvSpPr>
        <p:spPr>
          <a:xfrm>
            <a:off x="449809" y="1292397"/>
            <a:ext cx="8252341" cy="83048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441611" y="5296277"/>
            <a:ext cx="8271864" cy="31844"/>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04892"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Dec</a:t>
            </a:r>
          </a:p>
          <a:p>
            <a:pPr algn="ctr" fontAlgn="auto">
              <a:spcBef>
                <a:spcPts val="0"/>
              </a:spcBef>
              <a:spcAft>
                <a:spcPts val="0"/>
              </a:spcAft>
              <a:defRPr/>
            </a:pPr>
            <a:r>
              <a:rPr lang="en-US" sz="1200" b="1" dirty="0" smtClean="0"/>
              <a:t>2015</a:t>
            </a:r>
            <a:endParaRPr kumimoji="0" lang="en-US" sz="1200" b="1" dirty="0"/>
          </a:p>
        </p:txBody>
      </p:sp>
      <p:sp>
        <p:nvSpPr>
          <p:cNvPr id="55" name="Rectangle 54"/>
          <p:cNvSpPr/>
          <p:nvPr/>
        </p:nvSpPr>
        <p:spPr>
          <a:xfrm>
            <a:off x="4132372" y="934887"/>
            <a:ext cx="54123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Jan</a:t>
            </a:r>
          </a:p>
          <a:p>
            <a:pPr algn="ctr" fontAlgn="auto">
              <a:spcBef>
                <a:spcPts val="0"/>
              </a:spcBef>
              <a:spcAft>
                <a:spcPts val="0"/>
              </a:spcAft>
              <a:defRPr/>
            </a:pPr>
            <a:r>
              <a:rPr lang="en-US" sz="1200" b="1" dirty="0" smtClean="0"/>
              <a:t>2016</a:t>
            </a:r>
            <a:endParaRPr kumimoji="0" lang="en-US" sz="1200" b="1" dirty="0"/>
          </a:p>
        </p:txBody>
      </p:sp>
      <p:sp>
        <p:nvSpPr>
          <p:cNvPr id="56" name="Rectangle 55"/>
          <p:cNvSpPr/>
          <p:nvPr/>
        </p:nvSpPr>
        <p:spPr>
          <a:xfrm>
            <a:off x="4678660" y="934887"/>
            <a:ext cx="51258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Feb</a:t>
            </a:r>
          </a:p>
          <a:p>
            <a:pPr algn="ctr" fontAlgn="auto">
              <a:spcBef>
                <a:spcPts val="0"/>
              </a:spcBef>
              <a:spcAft>
                <a:spcPts val="0"/>
              </a:spcAft>
              <a:defRPr/>
            </a:pPr>
            <a:r>
              <a:rPr lang="en-US" sz="1200" b="1" dirty="0" smtClean="0"/>
              <a:t>2016</a:t>
            </a:r>
            <a:endParaRPr kumimoji="0" lang="en-US" sz="1200" b="1" dirty="0"/>
          </a:p>
        </p:txBody>
      </p:sp>
      <p:sp>
        <p:nvSpPr>
          <p:cNvPr id="57" name="Rectangle 56"/>
          <p:cNvSpPr/>
          <p:nvPr/>
        </p:nvSpPr>
        <p:spPr>
          <a:xfrm>
            <a:off x="5184154" y="934887"/>
            <a:ext cx="50274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Mar</a:t>
            </a:r>
          </a:p>
          <a:p>
            <a:pPr algn="ctr" fontAlgn="auto">
              <a:spcBef>
                <a:spcPts val="0"/>
              </a:spcBef>
              <a:spcAft>
                <a:spcPts val="0"/>
              </a:spcAft>
              <a:defRPr/>
            </a:pPr>
            <a:r>
              <a:rPr lang="en-US" sz="1200" b="1" dirty="0" smtClean="0"/>
              <a:t>2016</a:t>
            </a:r>
            <a:endParaRPr kumimoji="0" lang="en-US" sz="1200" b="1" dirty="0"/>
          </a:p>
        </p:txBody>
      </p:sp>
      <p:sp>
        <p:nvSpPr>
          <p:cNvPr id="58" name="Rectangle 57"/>
          <p:cNvSpPr/>
          <p:nvPr/>
        </p:nvSpPr>
        <p:spPr>
          <a:xfrm>
            <a:off x="5688433" y="934887"/>
            <a:ext cx="47293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Apr</a:t>
            </a:r>
          </a:p>
          <a:p>
            <a:pPr algn="ctr" fontAlgn="auto">
              <a:spcBef>
                <a:spcPts val="0"/>
              </a:spcBef>
              <a:spcAft>
                <a:spcPts val="0"/>
              </a:spcAft>
              <a:defRPr/>
            </a:pPr>
            <a:r>
              <a:rPr lang="en-US" sz="1200" b="1" dirty="0" smtClean="0"/>
              <a:t>2016</a:t>
            </a:r>
            <a:endParaRPr kumimoji="0" lang="en-US" sz="1200" b="1" dirty="0"/>
          </a:p>
        </p:txBody>
      </p:sp>
      <p:sp>
        <p:nvSpPr>
          <p:cNvPr id="59" name="Rectangle 58"/>
          <p:cNvSpPr/>
          <p:nvPr/>
        </p:nvSpPr>
        <p:spPr>
          <a:xfrm>
            <a:off x="6161365" y="934887"/>
            <a:ext cx="516491"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May</a:t>
            </a:r>
          </a:p>
          <a:p>
            <a:pPr algn="ctr" fontAlgn="auto">
              <a:spcBef>
                <a:spcPts val="0"/>
              </a:spcBef>
              <a:spcAft>
                <a:spcPts val="0"/>
              </a:spcAft>
              <a:defRPr/>
            </a:pPr>
            <a:r>
              <a:rPr lang="en-US" sz="1200" b="1" dirty="0" smtClean="0"/>
              <a:t>2016</a:t>
            </a:r>
            <a:endParaRPr kumimoji="0" lang="en-US" sz="1200" b="1" dirty="0"/>
          </a:p>
        </p:txBody>
      </p:sp>
      <p:sp>
        <p:nvSpPr>
          <p:cNvPr id="60" name="Rectangle 59"/>
          <p:cNvSpPr/>
          <p:nvPr/>
        </p:nvSpPr>
        <p:spPr>
          <a:xfrm>
            <a:off x="6683498" y="934887"/>
            <a:ext cx="51012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2016</a:t>
            </a:r>
            <a:endParaRPr kumimoji="0" lang="en-US" sz="1200" b="1" dirty="0"/>
          </a:p>
        </p:txBody>
      </p:sp>
      <p:sp>
        <p:nvSpPr>
          <p:cNvPr id="61" name="Rectangle 60"/>
          <p:cNvSpPr/>
          <p:nvPr/>
        </p:nvSpPr>
        <p:spPr>
          <a:xfrm>
            <a:off x="7193618" y="934887"/>
            <a:ext cx="5015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2016</a:t>
            </a:r>
            <a:endParaRPr kumimoji="0" lang="en-US" sz="1200" b="1" dirty="0"/>
          </a:p>
        </p:txBody>
      </p:sp>
      <p:sp>
        <p:nvSpPr>
          <p:cNvPr id="62" name="Rectangle 61"/>
          <p:cNvSpPr/>
          <p:nvPr/>
        </p:nvSpPr>
        <p:spPr>
          <a:xfrm>
            <a:off x="7695210" y="934887"/>
            <a:ext cx="50027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2016</a:t>
            </a:r>
            <a:endParaRPr kumimoji="0" lang="en-US" sz="1200" b="1" dirty="0"/>
          </a:p>
        </p:txBody>
      </p:sp>
      <p:sp>
        <p:nvSpPr>
          <p:cNvPr id="63" name="Rectangle 62"/>
          <p:cNvSpPr/>
          <p:nvPr/>
        </p:nvSpPr>
        <p:spPr>
          <a:xfrm>
            <a:off x="8195486" y="934887"/>
            <a:ext cx="50660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2016</a:t>
            </a:r>
            <a:endParaRPr kumimoji="0" lang="en-US" sz="1200" b="1" dirty="0"/>
          </a:p>
        </p:txBody>
      </p:sp>
      <p:cxnSp>
        <p:nvCxnSpPr>
          <p:cNvPr id="72" name="Straight Connector 71"/>
          <p:cNvCxnSpPr/>
          <p:nvPr/>
        </p:nvCxnSpPr>
        <p:spPr>
          <a:xfrm>
            <a:off x="4678661" y="1317797"/>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5184154" y="1296610"/>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682556" y="1296610"/>
            <a:ext cx="0" cy="40315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7191397" y="1329991"/>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695210" y="1284010"/>
            <a:ext cx="0" cy="40122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8195486" y="1304429"/>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6161365" y="1213078"/>
            <a:ext cx="4710" cy="408319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80" name="TextBox 29"/>
          <p:cNvSpPr txBox="1">
            <a:spLocks noChangeArrowheads="1"/>
          </p:cNvSpPr>
          <p:nvPr/>
        </p:nvSpPr>
        <p:spPr bwMode="auto">
          <a:xfrm>
            <a:off x="2633737"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2015 Fall Meeting </a:t>
            </a:r>
          </a:p>
          <a:p>
            <a:pPr algn="ctr"/>
            <a:r>
              <a:rPr lang="en-US" altLang="ja-JP" sz="1000" b="1" dirty="0" smtClean="0">
                <a:latin typeface="Calibri" pitchFamily="34" charset="0"/>
              </a:rPr>
              <a:t>Darmstadt, Germany</a:t>
            </a:r>
          </a:p>
          <a:p>
            <a:pPr algn="ctr"/>
            <a:r>
              <a:rPr lang="en-US" altLang="ja-JP" sz="1000" b="1" dirty="0" smtClean="0">
                <a:solidFill>
                  <a:schemeClr val="hlink"/>
                </a:solidFill>
                <a:latin typeface="Calibri" pitchFamily="34" charset="0"/>
              </a:rPr>
              <a:t>09-13 Nov-2015</a:t>
            </a:r>
            <a:endParaRPr lang="en-US" altLang="ja-JP" sz="1000" b="1" dirty="0">
              <a:solidFill>
                <a:schemeClr val="hlink"/>
              </a:solidFill>
              <a:latin typeface="Calibri" pitchFamily="34" charset="0"/>
            </a:endParaRPr>
          </a:p>
        </p:txBody>
      </p:sp>
      <p:sp>
        <p:nvSpPr>
          <p:cNvPr id="81" name="Rectangle 80"/>
          <p:cNvSpPr/>
          <p:nvPr/>
        </p:nvSpPr>
        <p:spPr>
          <a:xfrm>
            <a:off x="3205978" y="1405959"/>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50" name="TextBox 29"/>
          <p:cNvSpPr txBox="1">
            <a:spLocks noChangeArrowheads="1"/>
          </p:cNvSpPr>
          <p:nvPr/>
        </p:nvSpPr>
        <p:spPr bwMode="auto">
          <a:xfrm>
            <a:off x="5262949" y="2886259"/>
            <a:ext cx="1204323"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CMC Approval</a:t>
            </a:r>
          </a:p>
          <a:p>
            <a:pPr algn="ctr"/>
            <a:r>
              <a:rPr lang="en-US" altLang="ja-JP" sz="1000" b="1" dirty="0" smtClean="0">
                <a:solidFill>
                  <a:schemeClr val="hlink"/>
                </a:solidFill>
                <a:latin typeface="Calibri" pitchFamily="34" charset="0"/>
              </a:rPr>
              <a:t>(Spring 2016)</a:t>
            </a:r>
            <a:endParaRPr lang="en-US" altLang="ja-JP" sz="1000" b="1" dirty="0">
              <a:solidFill>
                <a:schemeClr val="hlink"/>
              </a:solidFill>
              <a:latin typeface="Calibri" pitchFamily="34" charset="0"/>
            </a:endParaRPr>
          </a:p>
        </p:txBody>
      </p:sp>
      <p:sp>
        <p:nvSpPr>
          <p:cNvPr id="52" name="Diamond 51"/>
          <p:cNvSpPr>
            <a:spLocks noChangeArrowheads="1"/>
          </p:cNvSpPr>
          <p:nvPr/>
        </p:nvSpPr>
        <p:spPr bwMode="auto">
          <a:xfrm>
            <a:off x="5894311" y="4526764"/>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65" name="TextBox 29"/>
          <p:cNvSpPr txBox="1">
            <a:spLocks noChangeArrowheads="1"/>
          </p:cNvSpPr>
          <p:nvPr/>
        </p:nvSpPr>
        <p:spPr bwMode="auto">
          <a:xfrm>
            <a:off x="7191397" y="4711174"/>
            <a:ext cx="1594928"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Blue Book Final Draft #1</a:t>
            </a:r>
          </a:p>
          <a:p>
            <a:pPr algn="ctr"/>
            <a:r>
              <a:rPr lang="en-US" altLang="ja-JP" sz="1000" b="1" dirty="0" smtClean="0">
                <a:solidFill>
                  <a:schemeClr val="hlink"/>
                </a:solidFill>
                <a:latin typeface="Calibri" pitchFamily="34" charset="0"/>
              </a:rPr>
              <a:t>(Fall 2016)</a:t>
            </a:r>
            <a:endParaRPr lang="en-US" altLang="ja-JP" sz="1000" b="1" dirty="0">
              <a:solidFill>
                <a:schemeClr val="hlink"/>
              </a:solidFill>
              <a:latin typeface="Calibri" pitchFamily="34" charset="0"/>
            </a:endParaRPr>
          </a:p>
        </p:txBody>
      </p:sp>
      <p:sp>
        <p:nvSpPr>
          <p:cNvPr id="69" name="Rectangle 68"/>
          <p:cNvSpPr/>
          <p:nvPr/>
        </p:nvSpPr>
        <p:spPr>
          <a:xfrm>
            <a:off x="2550903"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Oct</a:t>
            </a:r>
          </a:p>
          <a:p>
            <a:pPr algn="ctr" fontAlgn="auto">
              <a:spcBef>
                <a:spcPts val="0"/>
              </a:spcBef>
              <a:spcAft>
                <a:spcPts val="0"/>
              </a:spcAft>
              <a:defRPr/>
            </a:pPr>
            <a:r>
              <a:rPr lang="en-US" sz="1200" b="1" dirty="0" smtClean="0"/>
              <a:t>2015</a:t>
            </a:r>
            <a:endParaRPr kumimoji="0" lang="en-US" sz="1200" b="1" dirty="0"/>
          </a:p>
        </p:txBody>
      </p:sp>
      <p:sp>
        <p:nvSpPr>
          <p:cNvPr id="70" name="Rectangle 69"/>
          <p:cNvSpPr/>
          <p:nvPr/>
        </p:nvSpPr>
        <p:spPr>
          <a:xfrm>
            <a:off x="3063595"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Nov</a:t>
            </a:r>
          </a:p>
          <a:p>
            <a:pPr algn="ctr" fontAlgn="auto">
              <a:spcBef>
                <a:spcPts val="0"/>
              </a:spcBef>
              <a:spcAft>
                <a:spcPts val="0"/>
              </a:spcAft>
              <a:defRPr/>
            </a:pPr>
            <a:r>
              <a:rPr lang="en-US" sz="1200" b="1" dirty="0" smtClean="0"/>
              <a:t>2015</a:t>
            </a:r>
            <a:endParaRPr kumimoji="0" lang="en-US" sz="1200" b="1" dirty="0"/>
          </a:p>
        </p:txBody>
      </p:sp>
      <p:cxnSp>
        <p:nvCxnSpPr>
          <p:cNvPr id="71" name="Straight Connector 70"/>
          <p:cNvCxnSpPr/>
          <p:nvPr/>
        </p:nvCxnSpPr>
        <p:spPr>
          <a:xfrm>
            <a:off x="3063595"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604892" y="1304429"/>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677856" y="1336000"/>
            <a:ext cx="0" cy="396027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5" name="TextBox 29"/>
          <p:cNvSpPr txBox="1">
            <a:spLocks noChangeArrowheads="1"/>
          </p:cNvSpPr>
          <p:nvPr/>
        </p:nvSpPr>
        <p:spPr bwMode="auto">
          <a:xfrm>
            <a:off x="5166509"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Spring Meeting </a:t>
            </a:r>
          </a:p>
          <a:p>
            <a:pPr algn="ctr"/>
            <a:r>
              <a:rPr lang="en-US" altLang="ja-JP" sz="1000" b="1" dirty="0" smtClean="0">
                <a:latin typeface="Calibri" pitchFamily="34" charset="0"/>
              </a:rPr>
              <a:t>Cleveland, OH USA</a:t>
            </a:r>
          </a:p>
          <a:p>
            <a:pPr algn="ctr"/>
            <a:r>
              <a:rPr lang="en-US" altLang="ja-JP" sz="1000" b="1" dirty="0" smtClean="0">
                <a:solidFill>
                  <a:schemeClr val="hlink"/>
                </a:solidFill>
                <a:latin typeface="Calibri" pitchFamily="34" charset="0"/>
              </a:rPr>
              <a:t>04-08 Apr-2016</a:t>
            </a:r>
            <a:endParaRPr lang="en-US" altLang="ja-JP" sz="1000" b="1" dirty="0">
              <a:solidFill>
                <a:schemeClr val="hlink"/>
              </a:solidFill>
              <a:latin typeface="Calibri" pitchFamily="34" charset="0"/>
            </a:endParaRPr>
          </a:p>
        </p:txBody>
      </p:sp>
      <p:sp>
        <p:nvSpPr>
          <p:cNvPr id="96" name="Rectangle 95"/>
          <p:cNvSpPr/>
          <p:nvPr/>
        </p:nvSpPr>
        <p:spPr>
          <a:xfrm>
            <a:off x="5738750" y="1405959"/>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9" name="TextBox 29"/>
          <p:cNvSpPr txBox="1">
            <a:spLocks noChangeArrowheads="1"/>
          </p:cNvSpPr>
          <p:nvPr/>
        </p:nvSpPr>
        <p:spPr bwMode="auto">
          <a:xfrm>
            <a:off x="2892053" y="4737850"/>
            <a:ext cx="1463909"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HDR WLAN</a:t>
            </a:r>
            <a:r>
              <a:rPr lang="en-US" altLang="ja-JP" sz="1000" b="1" dirty="0">
                <a:latin typeface="Calibri" pitchFamily="34" charset="0"/>
              </a:rPr>
              <a:t> </a:t>
            </a:r>
            <a:r>
              <a:rPr lang="en-US" altLang="ja-JP" sz="1000" b="1" dirty="0" smtClean="0">
                <a:latin typeface="Calibri" pitchFamily="34" charset="0"/>
              </a:rPr>
              <a:t>Green Book Updates SUBMITTED?</a:t>
            </a:r>
          </a:p>
          <a:p>
            <a:pPr algn="ctr"/>
            <a:r>
              <a:rPr lang="en-US" altLang="ja-JP" sz="1000" b="1" dirty="0" smtClean="0">
                <a:solidFill>
                  <a:schemeClr val="hlink"/>
                </a:solidFill>
                <a:latin typeface="Calibri" pitchFamily="34" charset="0"/>
              </a:rPr>
              <a:t>01-Dec-2015</a:t>
            </a:r>
            <a:endParaRPr lang="en-US" altLang="ja-JP" sz="1000" b="1" dirty="0">
              <a:solidFill>
                <a:schemeClr val="hlink"/>
              </a:solidFill>
              <a:latin typeface="Calibri" pitchFamily="34" charset="0"/>
            </a:endParaRPr>
          </a:p>
        </p:txBody>
      </p:sp>
      <p:sp>
        <p:nvSpPr>
          <p:cNvPr id="101" name="TextBox 29"/>
          <p:cNvSpPr txBox="1">
            <a:spLocks noChangeArrowheads="1"/>
          </p:cNvSpPr>
          <p:nvPr/>
        </p:nvSpPr>
        <p:spPr bwMode="auto">
          <a:xfrm>
            <a:off x="5058354" y="4733708"/>
            <a:ext cx="1863274"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 Blue Book initial outline draft</a:t>
            </a:r>
          </a:p>
          <a:p>
            <a:pPr algn="ctr"/>
            <a:r>
              <a:rPr lang="en-US" altLang="ja-JP" sz="1000" b="1" dirty="0" smtClean="0">
                <a:solidFill>
                  <a:schemeClr val="hlink"/>
                </a:solidFill>
                <a:latin typeface="Calibri" pitchFamily="34" charset="0"/>
              </a:rPr>
              <a:t>15-Apr-2016</a:t>
            </a:r>
            <a:endParaRPr lang="en-US" altLang="ja-JP" sz="1000" b="1" dirty="0">
              <a:solidFill>
                <a:schemeClr val="hlink"/>
              </a:solidFill>
              <a:latin typeface="Calibri" pitchFamily="34" charset="0"/>
            </a:endParaRPr>
          </a:p>
        </p:txBody>
      </p:sp>
      <p:sp>
        <p:nvSpPr>
          <p:cNvPr id="92" name="TextBox 91"/>
          <p:cNvSpPr txBox="1"/>
          <p:nvPr/>
        </p:nvSpPr>
        <p:spPr>
          <a:xfrm>
            <a:off x="985508" y="134467"/>
            <a:ext cx="7142100" cy="461665"/>
          </a:xfrm>
          <a:prstGeom prst="rect">
            <a:avLst/>
          </a:prstGeom>
          <a:noFill/>
          <a:ln>
            <a:noFill/>
          </a:ln>
        </p:spPr>
        <p:txBody>
          <a:bodyPr wrap="none" rtlCol="0">
            <a:spAutoFit/>
          </a:bodyPr>
          <a:lstStyle/>
          <a:p>
            <a:r>
              <a:rPr lang="en-US" sz="2400" b="1" dirty="0" smtClean="0"/>
              <a:t>CCSDS SOIS Wireless WG Approved Project Milestones</a:t>
            </a:r>
            <a:endParaRPr lang="en-US" sz="2400" b="1" dirty="0"/>
          </a:p>
        </p:txBody>
      </p:sp>
      <p:cxnSp>
        <p:nvCxnSpPr>
          <p:cNvPr id="102" name="Straight Connector 101"/>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1" name="Rectangle 120"/>
          <p:cNvSpPr/>
          <p:nvPr/>
        </p:nvSpPr>
        <p:spPr>
          <a:xfrm>
            <a:off x="2017500"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2015</a:t>
            </a:r>
            <a:endParaRPr kumimoji="0" lang="en-US" sz="1200" b="1" dirty="0"/>
          </a:p>
        </p:txBody>
      </p:sp>
      <p:sp>
        <p:nvSpPr>
          <p:cNvPr id="131" name="Rectangle 130"/>
          <p:cNvSpPr/>
          <p:nvPr/>
        </p:nvSpPr>
        <p:spPr>
          <a:xfrm>
            <a:off x="963511"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2015</a:t>
            </a:r>
            <a:endParaRPr kumimoji="0" lang="en-US" sz="1200" b="1" dirty="0"/>
          </a:p>
        </p:txBody>
      </p:sp>
      <p:sp>
        <p:nvSpPr>
          <p:cNvPr id="132" name="Rectangle 131"/>
          <p:cNvSpPr/>
          <p:nvPr/>
        </p:nvSpPr>
        <p:spPr>
          <a:xfrm>
            <a:off x="1476203"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2015</a:t>
            </a:r>
            <a:endParaRPr kumimoji="0" lang="en-US" sz="1200" b="1" dirty="0"/>
          </a:p>
        </p:txBody>
      </p:sp>
      <p:cxnSp>
        <p:nvCxnSpPr>
          <p:cNvPr id="133" name="Straight Connector 132"/>
          <p:cNvCxnSpPr/>
          <p:nvPr/>
        </p:nvCxnSpPr>
        <p:spPr>
          <a:xfrm>
            <a:off x="1476203"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017500"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2537410" y="1284010"/>
            <a:ext cx="0" cy="40441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a:off x="4135161" y="1036590"/>
            <a:ext cx="1" cy="4291531"/>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459286" y="93480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2015</a:t>
            </a:r>
            <a:endParaRPr kumimoji="0" lang="en-US" sz="1200" b="1" dirty="0"/>
          </a:p>
        </p:txBody>
      </p:sp>
      <p:cxnSp>
        <p:nvCxnSpPr>
          <p:cNvPr id="157" name="Straight Connector 156"/>
          <p:cNvCxnSpPr/>
          <p:nvPr/>
        </p:nvCxnSpPr>
        <p:spPr>
          <a:xfrm flipH="1">
            <a:off x="963511" y="1290991"/>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61" name="Rectangle 160"/>
          <p:cNvSpPr/>
          <p:nvPr/>
        </p:nvSpPr>
        <p:spPr>
          <a:xfrm>
            <a:off x="840368" y="2582334"/>
            <a:ext cx="1177132" cy="34713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a:r>
              <a:rPr lang="en-US" altLang="ja-JP" sz="1000" b="1" dirty="0">
                <a:solidFill>
                  <a:srgbClr val="000000"/>
                </a:solidFill>
                <a:latin typeface="Calibri" pitchFamily="34" charset="0"/>
              </a:rPr>
              <a:t>RFID Tag Encoding </a:t>
            </a:r>
          </a:p>
          <a:p>
            <a:pPr algn="ctr"/>
            <a:r>
              <a:rPr lang="en-US" altLang="ja-JP" sz="1000" b="1" dirty="0">
                <a:solidFill>
                  <a:srgbClr val="000000"/>
                </a:solidFill>
                <a:latin typeface="Calibri" pitchFamily="34" charset="0"/>
              </a:rPr>
              <a:t>Red Book </a:t>
            </a:r>
            <a:r>
              <a:rPr lang="en-US" altLang="ja-JP" sz="1000" b="1" dirty="0" smtClean="0">
                <a:solidFill>
                  <a:srgbClr val="000000"/>
                </a:solidFill>
                <a:latin typeface="Calibri" pitchFamily="34" charset="0"/>
              </a:rPr>
              <a:t>Review</a:t>
            </a:r>
            <a:endParaRPr kumimoji="0" lang="en-US" sz="1000" b="1" dirty="0">
              <a:solidFill>
                <a:srgbClr val="000000"/>
              </a:solidFill>
            </a:endParaRPr>
          </a:p>
        </p:txBody>
      </p:sp>
      <p:sp>
        <p:nvSpPr>
          <p:cNvPr id="162" name="Diamond 161"/>
          <p:cNvSpPr>
            <a:spLocks noChangeArrowheads="1"/>
          </p:cNvSpPr>
          <p:nvPr/>
        </p:nvSpPr>
        <p:spPr bwMode="auto">
          <a:xfrm>
            <a:off x="1935980" y="264207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3" name="Diamond 162"/>
          <p:cNvSpPr>
            <a:spLocks noChangeArrowheads="1"/>
          </p:cNvSpPr>
          <p:nvPr/>
        </p:nvSpPr>
        <p:spPr bwMode="auto">
          <a:xfrm>
            <a:off x="753531" y="264207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4" name="TextBox 29"/>
          <p:cNvSpPr txBox="1">
            <a:spLocks noChangeArrowheads="1"/>
          </p:cNvSpPr>
          <p:nvPr/>
        </p:nvSpPr>
        <p:spPr bwMode="auto">
          <a:xfrm>
            <a:off x="2493027" y="2839375"/>
            <a:ext cx="120432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Final Agency Review</a:t>
            </a:r>
          </a:p>
          <a:p>
            <a:pPr algn="ctr"/>
            <a:r>
              <a:rPr lang="en-US" altLang="ja-JP" sz="1000" b="1" dirty="0" smtClean="0">
                <a:solidFill>
                  <a:schemeClr val="hlink"/>
                </a:solidFill>
                <a:latin typeface="Calibri" pitchFamily="34" charset="0"/>
              </a:rPr>
              <a:t>(Fall 2015)</a:t>
            </a:r>
            <a:endParaRPr lang="en-US" altLang="ja-JP" sz="1000" b="1" dirty="0">
              <a:solidFill>
                <a:schemeClr val="hlink"/>
              </a:solidFill>
              <a:latin typeface="Calibri" pitchFamily="34" charset="0"/>
            </a:endParaRPr>
          </a:p>
        </p:txBody>
      </p:sp>
      <p:sp>
        <p:nvSpPr>
          <p:cNvPr id="166" name="Rectangle 165"/>
          <p:cNvSpPr/>
          <p:nvPr/>
        </p:nvSpPr>
        <p:spPr>
          <a:xfrm>
            <a:off x="3604894" y="2582334"/>
            <a:ext cx="1856107" cy="34713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Prototype development /</a:t>
            </a:r>
          </a:p>
          <a:p>
            <a:pPr algn="ctr" fontAlgn="auto">
              <a:spcBef>
                <a:spcPts val="0"/>
              </a:spcBef>
              <a:spcAft>
                <a:spcPts val="0"/>
              </a:spcAft>
              <a:defRPr/>
            </a:pPr>
            <a:r>
              <a:rPr lang="en-US" sz="1000" b="1" dirty="0" smtClean="0">
                <a:solidFill>
                  <a:schemeClr val="tx1"/>
                </a:solidFill>
              </a:rPr>
              <a:t> </a:t>
            </a:r>
            <a:r>
              <a:rPr lang="en-US" sz="1000" b="1" dirty="0">
                <a:solidFill>
                  <a:schemeClr val="tx1"/>
                </a:solidFill>
              </a:rPr>
              <a:t>I</a:t>
            </a:r>
            <a:r>
              <a:rPr lang="en-US" sz="1000" b="1" dirty="0" smtClean="0">
                <a:solidFill>
                  <a:schemeClr val="tx1"/>
                </a:solidFill>
              </a:rPr>
              <a:t>nteroperability </a:t>
            </a:r>
            <a:r>
              <a:rPr lang="en-US" sz="1000" b="1" dirty="0" smtClean="0">
                <a:solidFill>
                  <a:schemeClr val="tx1"/>
                </a:solidFill>
              </a:rPr>
              <a:t>testing</a:t>
            </a:r>
            <a:endParaRPr kumimoji="0" lang="en-US" sz="1000" b="1" dirty="0">
              <a:solidFill>
                <a:schemeClr val="tx1"/>
              </a:solidFill>
            </a:endParaRPr>
          </a:p>
        </p:txBody>
      </p:sp>
      <p:cxnSp>
        <p:nvCxnSpPr>
          <p:cNvPr id="167" name="Straight Connector 166"/>
          <p:cNvCxnSpPr/>
          <p:nvPr/>
        </p:nvCxnSpPr>
        <p:spPr>
          <a:xfrm flipH="1">
            <a:off x="2633737" y="1284010"/>
            <a:ext cx="8867" cy="4012267"/>
          </a:xfrm>
          <a:prstGeom prst="line">
            <a:avLst/>
          </a:prstGeom>
          <a:ln w="12700" cmpd="sng">
            <a:solidFill>
              <a:srgbClr val="FF0000"/>
            </a:solidFill>
            <a:prstDash val="solid"/>
          </a:ln>
        </p:spPr>
        <p:style>
          <a:lnRef idx="2">
            <a:schemeClr val="accent1"/>
          </a:lnRef>
          <a:fillRef idx="0">
            <a:schemeClr val="accent1"/>
          </a:fillRef>
          <a:effectRef idx="1">
            <a:schemeClr val="accent1"/>
          </a:effectRef>
          <a:fontRef idx="minor">
            <a:schemeClr val="tx1"/>
          </a:fontRef>
        </p:style>
      </p:cxnSp>
      <p:sp>
        <p:nvSpPr>
          <p:cNvPr id="128" name="TextBox 29"/>
          <p:cNvSpPr txBox="1">
            <a:spLocks noChangeArrowheads="1"/>
          </p:cNvSpPr>
          <p:nvPr/>
        </p:nvSpPr>
        <p:spPr bwMode="auto">
          <a:xfrm>
            <a:off x="812806" y="2903193"/>
            <a:ext cx="1190900" cy="400110"/>
          </a:xfrm>
          <a:prstGeom prst="rect">
            <a:avLst/>
          </a:prstGeom>
          <a:noFill/>
          <a:ln w="9525">
            <a:noFill/>
            <a:miter lim="800000"/>
            <a:headEnd/>
            <a:tailEnd/>
          </a:ln>
        </p:spPr>
        <p:txBody>
          <a:bodyPr wrap="square">
            <a:spAutoFit/>
          </a:bodyPr>
          <a:lstStyle/>
          <a:p>
            <a:pPr algn="ctr"/>
            <a:r>
              <a:rPr lang="en-US" altLang="ja-JP" sz="1000" b="1" dirty="0" smtClean="0">
                <a:solidFill>
                  <a:schemeClr val="hlink"/>
                </a:solidFill>
                <a:latin typeface="Calibri" pitchFamily="34" charset="0"/>
              </a:rPr>
              <a:t>30-Jun-2015 </a:t>
            </a:r>
            <a:r>
              <a:rPr lang="en-US" altLang="ja-JP" sz="1000" b="1" dirty="0" smtClean="0">
                <a:solidFill>
                  <a:schemeClr val="hlink"/>
                </a:solidFill>
                <a:latin typeface="Calibri" pitchFamily="34" charset="0"/>
                <a:sym typeface="Wingdings"/>
              </a:rPr>
              <a:t> </a:t>
            </a:r>
          </a:p>
          <a:p>
            <a:pPr algn="ctr"/>
            <a:r>
              <a:rPr lang="en-US" altLang="ja-JP" sz="1000" b="1" dirty="0" smtClean="0">
                <a:solidFill>
                  <a:schemeClr val="hlink"/>
                </a:solidFill>
                <a:latin typeface="Calibri" pitchFamily="34" charset="0"/>
                <a:sym typeface="Wingdings"/>
              </a:rPr>
              <a:t>31-Aug-2015</a:t>
            </a:r>
            <a:endParaRPr lang="en-US" altLang="ja-JP" sz="1000" b="1" dirty="0">
              <a:solidFill>
                <a:schemeClr val="hlink"/>
              </a:solidFill>
              <a:latin typeface="Calibri" pitchFamily="34" charset="0"/>
            </a:endParaRPr>
          </a:p>
        </p:txBody>
      </p:sp>
      <p:sp>
        <p:nvSpPr>
          <p:cNvPr id="168" name="Rectangle 167"/>
          <p:cNvSpPr/>
          <p:nvPr/>
        </p:nvSpPr>
        <p:spPr>
          <a:xfrm>
            <a:off x="445709" y="4452292"/>
            <a:ext cx="2203994" cy="32291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a:t>
            </a:r>
          </a:p>
          <a:p>
            <a:pPr algn="ctr" fontAlgn="auto">
              <a:spcBef>
                <a:spcPts val="0"/>
              </a:spcBef>
              <a:spcAft>
                <a:spcPts val="0"/>
              </a:spcAft>
              <a:defRPr/>
            </a:pPr>
            <a:r>
              <a:rPr lang="en-US" sz="1000" b="1" dirty="0" smtClean="0">
                <a:solidFill>
                  <a:schemeClr val="tx1"/>
                </a:solidFill>
              </a:rPr>
              <a:t>Organization</a:t>
            </a:r>
            <a:endParaRPr kumimoji="0" lang="en-US" sz="1000" b="1" dirty="0">
              <a:solidFill>
                <a:schemeClr val="tx1"/>
              </a:solidFill>
            </a:endParaRPr>
          </a:p>
        </p:txBody>
      </p:sp>
      <p:sp>
        <p:nvSpPr>
          <p:cNvPr id="84" name="TextBox 29"/>
          <p:cNvSpPr txBox="1">
            <a:spLocks noChangeArrowheads="1"/>
          </p:cNvSpPr>
          <p:nvPr/>
        </p:nvSpPr>
        <p:spPr bwMode="auto">
          <a:xfrm>
            <a:off x="1469212" y="5673369"/>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06173" y="601098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479519" y="5970478"/>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880848" y="5699983"/>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526049" y="6019521"/>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4" name="TextBox 29"/>
          <p:cNvSpPr txBox="1">
            <a:spLocks noChangeArrowheads="1"/>
          </p:cNvSpPr>
          <p:nvPr/>
        </p:nvSpPr>
        <p:spPr bwMode="auto">
          <a:xfrm>
            <a:off x="5706228" y="565872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708814" y="5985584"/>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sp>
        <p:nvSpPr>
          <p:cNvPr id="104" name="TextBox 29"/>
          <p:cNvSpPr txBox="1">
            <a:spLocks noChangeArrowheads="1"/>
          </p:cNvSpPr>
          <p:nvPr/>
        </p:nvSpPr>
        <p:spPr bwMode="auto">
          <a:xfrm>
            <a:off x="2024565" y="1339798"/>
            <a:ext cx="734200" cy="400110"/>
          </a:xfrm>
          <a:prstGeom prst="rect">
            <a:avLst/>
          </a:prstGeom>
          <a:noFill/>
          <a:ln w="9525">
            <a:noFill/>
            <a:miter lim="800000"/>
            <a:headEnd/>
            <a:tailEnd/>
          </a:ln>
        </p:spPr>
        <p:txBody>
          <a:bodyPr wrap="square">
            <a:spAutoFit/>
          </a:bodyPr>
          <a:lstStyle/>
          <a:p>
            <a:pPr algn="ctr"/>
            <a:r>
              <a:rPr lang="en-US" altLang="ja-JP" sz="1000" b="1" i="1" dirty="0" smtClean="0">
                <a:latin typeface="Calibri" pitchFamily="34" charset="0"/>
              </a:rPr>
              <a:t>Current </a:t>
            </a:r>
          </a:p>
          <a:p>
            <a:pPr algn="ctr"/>
            <a:r>
              <a:rPr lang="en-US" altLang="ja-JP" sz="1000" b="1" i="1" dirty="0" smtClean="0">
                <a:latin typeface="Calibri" pitchFamily="34" charset="0"/>
              </a:rPr>
              <a:t>Date </a:t>
            </a:r>
            <a:r>
              <a:rPr lang="en-US" altLang="ja-JP" sz="1000" b="1" i="1" dirty="0" smtClean="0">
                <a:latin typeface="Calibri" pitchFamily="34" charset="0"/>
                <a:sym typeface="Wingdings"/>
              </a:rPr>
              <a:t></a:t>
            </a:r>
            <a:endParaRPr lang="en-US" altLang="ja-JP" sz="1000" b="1" i="1" dirty="0">
              <a:solidFill>
                <a:schemeClr val="hlink"/>
              </a:solidFill>
              <a:latin typeface="Calibri" pitchFamily="34" charset="0"/>
            </a:endParaRPr>
          </a:p>
        </p:txBody>
      </p:sp>
      <p:cxnSp>
        <p:nvCxnSpPr>
          <p:cNvPr id="105" name="Straight Connector 104"/>
          <p:cNvCxnSpPr/>
          <p:nvPr/>
        </p:nvCxnSpPr>
        <p:spPr>
          <a:xfrm>
            <a:off x="445710" y="1264087"/>
            <a:ext cx="13576" cy="4064034"/>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8707586" y="1264087"/>
            <a:ext cx="0" cy="4023619"/>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
        <p:nvSpPr>
          <p:cNvPr id="107" name="Diamond 106"/>
          <p:cNvSpPr>
            <a:spLocks noChangeArrowheads="1"/>
          </p:cNvSpPr>
          <p:nvPr/>
        </p:nvSpPr>
        <p:spPr bwMode="auto">
          <a:xfrm>
            <a:off x="1303697" y="5716848"/>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8" name="Diamond 107"/>
          <p:cNvSpPr>
            <a:spLocks noChangeArrowheads="1"/>
          </p:cNvSpPr>
          <p:nvPr/>
        </p:nvSpPr>
        <p:spPr bwMode="auto">
          <a:xfrm>
            <a:off x="5718437" y="2642075"/>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9" name="Diamond 108"/>
          <p:cNvSpPr>
            <a:spLocks noChangeArrowheads="1"/>
          </p:cNvSpPr>
          <p:nvPr/>
        </p:nvSpPr>
        <p:spPr bwMode="auto">
          <a:xfrm>
            <a:off x="8448781" y="4520193"/>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0" name="Rectangle 109"/>
          <p:cNvSpPr/>
          <p:nvPr/>
        </p:nvSpPr>
        <p:spPr>
          <a:xfrm>
            <a:off x="2911170" y="3554783"/>
            <a:ext cx="1034303"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RFID Tag Object-ID </a:t>
            </a:r>
          </a:p>
          <a:p>
            <a:pPr algn="ctr" fontAlgn="auto">
              <a:spcBef>
                <a:spcPts val="0"/>
              </a:spcBef>
              <a:spcAft>
                <a:spcPts val="0"/>
              </a:spcAft>
              <a:defRPr/>
            </a:pPr>
            <a:r>
              <a:rPr lang="en-US" sz="1000" b="1" dirty="0" smtClean="0">
                <a:solidFill>
                  <a:schemeClr val="tx1"/>
                </a:solidFill>
              </a:rPr>
              <a:t>space design</a:t>
            </a:r>
            <a:endParaRPr kumimoji="0" lang="en-US" sz="1000" b="1" dirty="0">
              <a:solidFill>
                <a:schemeClr val="tx1"/>
              </a:solidFill>
            </a:endParaRPr>
          </a:p>
        </p:txBody>
      </p:sp>
      <p:sp>
        <p:nvSpPr>
          <p:cNvPr id="111" name="Rectangle 110"/>
          <p:cNvSpPr/>
          <p:nvPr/>
        </p:nvSpPr>
        <p:spPr>
          <a:xfrm>
            <a:off x="4132373" y="3554783"/>
            <a:ext cx="1328628" cy="31448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SANA Registry </a:t>
            </a:r>
          </a:p>
          <a:p>
            <a:pPr algn="ctr" fontAlgn="auto">
              <a:spcBef>
                <a:spcPts val="0"/>
              </a:spcBef>
              <a:spcAft>
                <a:spcPts val="0"/>
              </a:spcAft>
              <a:defRPr/>
            </a:pPr>
            <a:r>
              <a:rPr lang="en-US" sz="1000" b="1" dirty="0" smtClean="0">
                <a:solidFill>
                  <a:schemeClr val="tx1"/>
                </a:solidFill>
              </a:rPr>
              <a:t>Updates</a:t>
            </a:r>
            <a:endParaRPr kumimoji="0" lang="en-US" sz="1000" b="1" dirty="0">
              <a:solidFill>
                <a:schemeClr val="tx1"/>
              </a:solidFill>
            </a:endParaRPr>
          </a:p>
        </p:txBody>
      </p:sp>
      <p:sp>
        <p:nvSpPr>
          <p:cNvPr id="165" name="Diamond 164"/>
          <p:cNvSpPr>
            <a:spLocks noChangeArrowheads="1"/>
          </p:cNvSpPr>
          <p:nvPr/>
        </p:nvSpPr>
        <p:spPr bwMode="auto">
          <a:xfrm>
            <a:off x="3030024" y="2642144"/>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7" name="TextBox 29"/>
          <p:cNvSpPr txBox="1">
            <a:spLocks noChangeArrowheads="1"/>
          </p:cNvSpPr>
          <p:nvPr/>
        </p:nvSpPr>
        <p:spPr bwMode="auto">
          <a:xfrm>
            <a:off x="1594838" y="4742279"/>
            <a:ext cx="1386161"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Use Case Organization</a:t>
            </a:r>
          </a:p>
          <a:p>
            <a:pPr algn="ctr"/>
            <a:r>
              <a:rPr lang="en-US" altLang="ja-JP" sz="1000" b="1" dirty="0" smtClean="0">
                <a:solidFill>
                  <a:schemeClr val="hlink"/>
                </a:solidFill>
                <a:latin typeface="Calibri" pitchFamily="34" charset="0"/>
              </a:rPr>
              <a:t>10-Oct-2015</a:t>
            </a:r>
            <a:endParaRPr lang="en-US" altLang="ja-JP" sz="1000" b="1" dirty="0">
              <a:solidFill>
                <a:schemeClr val="hlink"/>
              </a:solidFill>
              <a:latin typeface="Calibri" pitchFamily="34" charset="0"/>
            </a:endParaRPr>
          </a:p>
        </p:txBody>
      </p:sp>
      <p:sp>
        <p:nvSpPr>
          <p:cNvPr id="112" name="Rectangle 111"/>
          <p:cNvSpPr/>
          <p:nvPr/>
        </p:nvSpPr>
        <p:spPr>
          <a:xfrm>
            <a:off x="2649703" y="4452292"/>
            <a:ext cx="715937" cy="32291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a:t>
            </a:r>
          </a:p>
          <a:p>
            <a:pPr algn="ctr" fontAlgn="auto">
              <a:spcBef>
                <a:spcPts val="0"/>
              </a:spcBef>
              <a:spcAft>
                <a:spcPts val="0"/>
              </a:spcAft>
              <a:defRPr/>
            </a:pPr>
            <a:r>
              <a:rPr lang="en-US" sz="1000" b="1" dirty="0" smtClean="0">
                <a:solidFill>
                  <a:schemeClr val="tx1"/>
                </a:solidFill>
              </a:rPr>
              <a:t>Completion</a:t>
            </a:r>
            <a:endParaRPr kumimoji="0" lang="en-US" sz="1000" b="1" dirty="0">
              <a:solidFill>
                <a:schemeClr val="tx1"/>
              </a:solidFill>
            </a:endParaRPr>
          </a:p>
        </p:txBody>
      </p:sp>
      <p:sp>
        <p:nvSpPr>
          <p:cNvPr id="100" name="Diamond 99"/>
          <p:cNvSpPr>
            <a:spLocks noChangeArrowheads="1"/>
          </p:cNvSpPr>
          <p:nvPr/>
        </p:nvSpPr>
        <p:spPr bwMode="auto">
          <a:xfrm>
            <a:off x="3523918" y="451394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8" name="Diamond 137"/>
          <p:cNvSpPr>
            <a:spLocks noChangeArrowheads="1"/>
          </p:cNvSpPr>
          <p:nvPr/>
        </p:nvSpPr>
        <p:spPr bwMode="auto">
          <a:xfrm>
            <a:off x="2561300" y="451394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Tree>
    <p:extLst>
      <p:ext uri="{BB962C8B-B14F-4D97-AF65-F5344CB8AC3E}">
        <p14:creationId xmlns:p14="http://schemas.microsoft.com/office/powerpoint/2010/main" val="12198558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txBody>
          <a:bodyPr/>
          <a:lstStyle/>
          <a:p>
            <a:r>
              <a:rPr lang="en-US" b="1" dirty="0" smtClean="0"/>
              <a:t>Back-up Charts &amp;</a:t>
            </a:r>
            <a:br>
              <a:rPr lang="en-US" b="1" dirty="0" smtClean="0"/>
            </a:br>
            <a:r>
              <a:rPr lang="en-US" b="1" dirty="0" smtClean="0"/>
              <a:t>High-Level CCSDS Schedules</a:t>
            </a:r>
            <a:endParaRPr lang="en-US"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024471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8" name="Rectangle 27"/>
          <p:cNvSpPr>
            <a:spLocks noChangeArrowheads="1"/>
          </p:cNvSpPr>
          <p:nvPr/>
        </p:nvSpPr>
        <p:spPr bwMode="auto">
          <a:xfrm>
            <a:off x="278325" y="702244"/>
            <a:ext cx="8610600" cy="573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a:t>
            </a:r>
            <a:r>
              <a:rPr lang="en-US" b="1" dirty="0">
                <a:solidFill>
                  <a:srgbClr val="0070C0"/>
                </a:solidFill>
                <a:latin typeface="Calibri" pitchFamily="34" charset="0"/>
                <a:cs typeface="Calibri" pitchFamily="34" charset="0"/>
              </a:rPr>
              <a:t>RFID Encoding Blue </a:t>
            </a:r>
            <a:r>
              <a:rPr lang="en-US" b="1" dirty="0" smtClean="0">
                <a:solidFill>
                  <a:srgbClr val="0070C0"/>
                </a:solidFill>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2015:	</a:t>
            </a:r>
            <a:r>
              <a:rPr lang="en-US" b="0" dirty="0">
                <a:latin typeface="Calibri" pitchFamily="34" charset="0"/>
                <a:cs typeface="Calibri" pitchFamily="34" charset="0"/>
              </a:rPr>
              <a:t>	Final </a:t>
            </a:r>
            <a:r>
              <a:rPr lang="en-US" b="0" dirty="0" smtClean="0">
                <a:latin typeface="Calibri" pitchFamily="34" charset="0"/>
                <a:cs typeface="Calibri" pitchFamily="34" charset="0"/>
              </a:rPr>
              <a:t>draft#2  </a:t>
            </a:r>
            <a:r>
              <a:rPr lang="en-US" b="0" dirty="0">
                <a:latin typeface="Calibri" pitchFamily="34" charset="0"/>
                <a:cs typeface="Calibri" pitchFamily="34" charset="0"/>
              </a:rPr>
              <a:t>RFID Encoding Blue </a:t>
            </a:r>
            <a:r>
              <a:rPr lang="en-US" b="0" dirty="0" smtClean="0">
                <a:latin typeface="Calibri" pitchFamily="34" charset="0"/>
                <a:cs typeface="Calibri" pitchFamily="34" charset="0"/>
              </a:rPr>
              <a:t>Book </a:t>
            </a:r>
            <a:r>
              <a:rPr lang="en-US" b="0" i="1" dirty="0" smtClean="0">
                <a:latin typeface="Calibri" pitchFamily="34" charset="0"/>
                <a:cs typeface="Calibri" pitchFamily="34" charset="0"/>
              </a:rPr>
              <a:t>[completed]</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to Area Director</a:t>
            </a:r>
            <a:r>
              <a:rPr lang="en-US" b="0" i="1" dirty="0">
                <a:latin typeface="Calibri" pitchFamily="34" charset="0"/>
                <a:cs typeface="Calibri" pitchFamily="34" charset="0"/>
              </a:rPr>
              <a:t> [completed</a:t>
            </a:r>
            <a:r>
              <a:rPr lang="en-US" b="0" i="1" dirty="0" smtClean="0">
                <a:latin typeface="Calibri" pitchFamily="34" charset="0"/>
                <a:cs typeface="Calibri" pitchFamily="34" charset="0"/>
              </a:rPr>
              <a:t>]</a:t>
            </a:r>
          </a:p>
          <a:p>
            <a:pPr marL="0" lvl="1" eaLnBrk="0" hangingPunct="0">
              <a:lnSpc>
                <a:spcPct val="85000"/>
              </a:lnSpc>
              <a:spcBef>
                <a:spcPct val="40000"/>
              </a:spcBef>
              <a:spcAft>
                <a:spcPct val="10000"/>
              </a:spcAft>
              <a:buSzPct val="125000"/>
            </a:pPr>
            <a:r>
              <a:rPr lang="en-US" b="0" i="1" dirty="0">
                <a:latin typeface="Calibri" pitchFamily="34" charset="0"/>
                <a:cs typeface="Calibri" pitchFamily="34" charset="0"/>
              </a:rPr>
              <a:t>	</a:t>
            </a:r>
            <a:r>
              <a:rPr lang="en-US" b="0" i="1" dirty="0" smtClean="0">
                <a:latin typeface="Calibri" pitchFamily="34" charset="0"/>
                <a:cs typeface="Calibri" pitchFamily="34" charset="0"/>
              </a:rPr>
              <a:t>				</a:t>
            </a:r>
            <a:r>
              <a:rPr lang="en-US" b="0" dirty="0" smtClean="0">
                <a:latin typeface="Calibri" pitchFamily="34" charset="0"/>
                <a:cs typeface="Calibri" pitchFamily="34" charset="0"/>
              </a:rPr>
              <a:t>Submission to Secretariat </a:t>
            </a:r>
            <a:r>
              <a:rPr lang="en-US" i="1" dirty="0">
                <a:latin typeface="Calibri" pitchFamily="34" charset="0"/>
                <a:cs typeface="Calibri" pitchFamily="34" charset="0"/>
              </a:rPr>
              <a:t>[completed</a:t>
            </a:r>
            <a:r>
              <a:rPr lang="en-US" i="1" dirty="0" smtClean="0">
                <a:latin typeface="Calibri" pitchFamily="34" charset="0"/>
                <a:cs typeface="Calibri" pitchFamily="34" charset="0"/>
              </a:rPr>
              <a:t>]</a:t>
            </a:r>
            <a:endParaRPr lang="en-US" b="0" dirty="0">
              <a:latin typeface="Calibri" pitchFamily="34" charset="0"/>
              <a:cs typeface="Calibri" pitchFamily="34" charset="0"/>
            </a:endParaRP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Fall 2015:</a:t>
            </a:r>
            <a:r>
              <a:rPr lang="en-US" b="0" dirty="0">
                <a:latin typeface="Calibri" pitchFamily="34" charset="0"/>
                <a:cs typeface="Calibri" pitchFamily="34" charset="0"/>
              </a:rPr>
              <a:t>		</a:t>
            </a:r>
            <a:r>
              <a:rPr lang="en-US" b="0" dirty="0" smtClean="0">
                <a:latin typeface="Calibri" pitchFamily="34" charset="0"/>
                <a:cs typeface="Calibri" pitchFamily="34" charset="0"/>
              </a:rPr>
              <a:t>	Final Agency review completion</a:t>
            </a:r>
          </a:p>
          <a:p>
            <a:pPr marL="0" lvl="1" eaLnBrk="0" hangingPunct="0">
              <a:lnSpc>
                <a:spcPct val="85000"/>
              </a:lnSpc>
              <a:spcBef>
                <a:spcPct val="40000"/>
              </a:spcBef>
              <a:spcAft>
                <a:spcPct val="10000"/>
              </a:spcAft>
              <a:buSzPct val="125000"/>
            </a:pPr>
            <a:r>
              <a:rPr lang="en-US" b="0" dirty="0" smtClean="0">
                <a:latin typeface="Calibri" pitchFamily="34" charset="0"/>
                <a:cs typeface="Calibri" pitchFamily="34" charset="0"/>
              </a:rPr>
              <a:t>					First/second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2016:</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p>
          <a:p>
            <a:pPr marL="0" lvl="1" eaLnBrk="0" hangingPunct="0">
              <a:lnSpc>
                <a:spcPct val="85000"/>
              </a:lnSpc>
              <a:spcBef>
                <a:spcPct val="40000"/>
              </a:spcBef>
              <a:spcAft>
                <a:spcPct val="10000"/>
              </a:spcAft>
              <a:buSzPct val="125000"/>
            </a:pP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Wireless Local Area Network Blue 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2015:</a:t>
            </a:r>
            <a:r>
              <a:rPr lang="en-US" b="0" dirty="0">
                <a:latin typeface="Calibri" pitchFamily="34" charset="0"/>
                <a:cs typeface="Calibri" pitchFamily="34" charset="0"/>
              </a:rPr>
              <a:t>		Initiation of standardization specification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2016:</a:t>
            </a:r>
            <a:r>
              <a:rPr lang="en-US" b="0" dirty="0">
                <a:latin typeface="Calibri" pitchFamily="34" charset="0"/>
                <a:cs typeface="Calibri" pitchFamily="34" charset="0"/>
              </a:rPr>
              <a:t>		</a:t>
            </a:r>
            <a:r>
              <a:rPr lang="en-US" b="0" dirty="0" smtClean="0">
                <a:latin typeface="Calibri" pitchFamily="34" charset="0"/>
                <a:cs typeface="Calibri" pitchFamily="34" charset="0"/>
              </a:rPr>
              <a:t>	Final </a:t>
            </a:r>
            <a:r>
              <a:rPr lang="en-US" b="0" dirty="0">
                <a:latin typeface="Calibri" pitchFamily="34" charset="0"/>
                <a:cs typeface="Calibri" pitchFamily="34" charset="0"/>
              </a:rPr>
              <a:t>draft#1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2018:</a:t>
            </a:r>
            <a:r>
              <a:rPr lang="en-US" b="0" dirty="0">
                <a:latin typeface="Calibri" pitchFamily="34" charset="0"/>
                <a:cs typeface="Calibri" pitchFamily="34" charset="0"/>
              </a:rPr>
              <a:t>		Final draft#2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a:t>
            </a:r>
            <a:r>
              <a:rPr lang="en-US" b="0" dirty="0">
                <a:latin typeface="Calibri" pitchFamily="34" charset="0"/>
                <a:cs typeface="Calibri" pitchFamily="34" charset="0"/>
              </a:rPr>
              <a:t>to Area Director</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2019:</a:t>
            </a:r>
            <a:r>
              <a:rPr lang="en-US" b="0" dirty="0">
                <a:latin typeface="Calibri" pitchFamily="34" charset="0"/>
                <a:cs typeface="Calibri" pitchFamily="34" charset="0"/>
              </a:rPr>
              <a:t>		Final Agency review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2020: </a:t>
            </a:r>
            <a:r>
              <a:rPr lang="en-US" b="0" dirty="0">
                <a:latin typeface="Calibri" pitchFamily="34" charset="0"/>
                <a:cs typeface="Calibri" pitchFamily="34" charset="0"/>
              </a:rPr>
              <a:t>		</a:t>
            </a:r>
            <a:r>
              <a:rPr lang="en-US" b="0" dirty="0" smtClean="0">
                <a:latin typeface="Calibri" pitchFamily="34" charset="0"/>
                <a:cs typeface="Calibri" pitchFamily="34" charset="0"/>
              </a:rPr>
              <a:t>	First</a:t>
            </a:r>
            <a:r>
              <a:rPr lang="en-US" b="0" dirty="0">
                <a:latin typeface="Calibri" pitchFamily="34" charset="0"/>
                <a:cs typeface="Calibri" pitchFamily="34" charset="0"/>
              </a:rPr>
              <a: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Winter 2020:</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endParaRPr lang="en-US" i="1" dirty="0" smtClean="0">
              <a:latin typeface="Calibri" pitchFamily="34" charset="0"/>
              <a:cs typeface="Calibri" pitchFamily="34" charset="0"/>
            </a:endParaRPr>
          </a:p>
        </p:txBody>
      </p:sp>
      <p:sp>
        <p:nvSpPr>
          <p:cNvPr id="6" name="Title 1"/>
          <p:cNvSpPr txBox="1">
            <a:spLocks/>
          </p:cNvSpPr>
          <p:nvPr/>
        </p:nvSpPr>
        <p:spPr>
          <a:xfrm>
            <a:off x="462665" y="126170"/>
            <a:ext cx="8229600" cy="792162"/>
          </a:xfrm>
          <a:prstGeom prst="rect">
            <a:avLst/>
          </a:prstGeom>
        </p:spPr>
        <p:txBody>
          <a:bodyPr/>
          <a:lstStyle>
            <a:lvl1pPr algn="ctr" rtl="0" eaLnBrk="0" fontAlgn="base" hangingPunct="0">
              <a:lnSpc>
                <a:spcPct val="90000"/>
              </a:lnSpc>
              <a:spcBef>
                <a:spcPct val="0"/>
              </a:spcBef>
              <a:spcAft>
                <a:spcPct val="0"/>
              </a:spcAft>
              <a:defRPr sz="2500" b="1">
                <a:solidFill>
                  <a:schemeClr val="hlink"/>
                </a:solidFill>
                <a:latin typeface="+mj-lt"/>
                <a:ea typeface="+mj-ea"/>
                <a:cs typeface="+mj-cs"/>
              </a:defRPr>
            </a:lvl1pPr>
            <a:lvl2pPr algn="ctr" rtl="0" eaLnBrk="0" fontAlgn="base" hangingPunct="0">
              <a:lnSpc>
                <a:spcPct val="90000"/>
              </a:lnSpc>
              <a:spcBef>
                <a:spcPct val="0"/>
              </a:spcBef>
              <a:spcAft>
                <a:spcPct val="0"/>
              </a:spcAft>
              <a:defRPr sz="2500" b="1">
                <a:solidFill>
                  <a:schemeClr val="hlink"/>
                </a:solidFill>
                <a:latin typeface="Arial" charset="0"/>
              </a:defRPr>
            </a:lvl2pPr>
            <a:lvl3pPr algn="ctr" rtl="0" eaLnBrk="0" fontAlgn="base" hangingPunct="0">
              <a:lnSpc>
                <a:spcPct val="90000"/>
              </a:lnSpc>
              <a:spcBef>
                <a:spcPct val="0"/>
              </a:spcBef>
              <a:spcAft>
                <a:spcPct val="0"/>
              </a:spcAft>
              <a:defRPr sz="2500" b="1">
                <a:solidFill>
                  <a:schemeClr val="hlink"/>
                </a:solidFill>
                <a:latin typeface="Arial" charset="0"/>
              </a:defRPr>
            </a:lvl3pPr>
            <a:lvl4pPr algn="ctr" rtl="0" eaLnBrk="0" fontAlgn="base" hangingPunct="0">
              <a:lnSpc>
                <a:spcPct val="90000"/>
              </a:lnSpc>
              <a:spcBef>
                <a:spcPct val="0"/>
              </a:spcBef>
              <a:spcAft>
                <a:spcPct val="0"/>
              </a:spcAft>
              <a:defRPr sz="2500" b="1">
                <a:solidFill>
                  <a:schemeClr val="hlink"/>
                </a:solidFill>
                <a:latin typeface="Arial" charset="0"/>
              </a:defRPr>
            </a:lvl4pPr>
            <a:lvl5pPr algn="ctr" rtl="0" eaLnBrk="0" fontAlgn="base" hangingPunct="0">
              <a:lnSpc>
                <a:spcPct val="90000"/>
              </a:lnSpc>
              <a:spcBef>
                <a:spcPct val="0"/>
              </a:spcBef>
              <a:spcAft>
                <a:spcPct val="0"/>
              </a:spcAft>
              <a:defRPr sz="2500" b="1">
                <a:solidFill>
                  <a:schemeClr val="hlink"/>
                </a:solidFill>
                <a:latin typeface="Arial" charset="0"/>
              </a:defRPr>
            </a:lvl5pPr>
            <a:lvl6pPr marL="457200" algn="ctr" rtl="0" eaLnBrk="0" fontAlgn="base" hangingPunct="0">
              <a:lnSpc>
                <a:spcPct val="90000"/>
              </a:lnSpc>
              <a:spcBef>
                <a:spcPct val="0"/>
              </a:spcBef>
              <a:spcAft>
                <a:spcPct val="0"/>
              </a:spcAft>
              <a:defRPr sz="2500" b="1">
                <a:solidFill>
                  <a:schemeClr val="hlink"/>
                </a:solidFill>
                <a:latin typeface="Arial" charset="0"/>
              </a:defRPr>
            </a:lvl6pPr>
            <a:lvl7pPr marL="914400" algn="ctr" rtl="0" eaLnBrk="0" fontAlgn="base" hangingPunct="0">
              <a:lnSpc>
                <a:spcPct val="90000"/>
              </a:lnSpc>
              <a:spcBef>
                <a:spcPct val="0"/>
              </a:spcBef>
              <a:spcAft>
                <a:spcPct val="0"/>
              </a:spcAft>
              <a:defRPr sz="2500" b="1">
                <a:solidFill>
                  <a:schemeClr val="hlink"/>
                </a:solidFill>
                <a:latin typeface="Arial" charset="0"/>
              </a:defRPr>
            </a:lvl7pPr>
            <a:lvl8pPr marL="1371600" algn="ctr" rtl="0" eaLnBrk="0" fontAlgn="base" hangingPunct="0">
              <a:lnSpc>
                <a:spcPct val="90000"/>
              </a:lnSpc>
              <a:spcBef>
                <a:spcPct val="0"/>
              </a:spcBef>
              <a:spcAft>
                <a:spcPct val="0"/>
              </a:spcAft>
              <a:defRPr sz="2500" b="1">
                <a:solidFill>
                  <a:schemeClr val="hlink"/>
                </a:solidFill>
                <a:latin typeface="Arial" charset="0"/>
              </a:defRPr>
            </a:lvl8pPr>
            <a:lvl9pPr marL="1828800" algn="ctr" rtl="0" eaLnBrk="0" fontAlgn="base" hangingPunct="0">
              <a:lnSpc>
                <a:spcPct val="90000"/>
              </a:lnSpc>
              <a:spcBef>
                <a:spcPct val="0"/>
              </a:spcBef>
              <a:spcAft>
                <a:spcPct val="0"/>
              </a:spcAft>
              <a:defRPr sz="2500" b="1">
                <a:solidFill>
                  <a:schemeClr val="hlink"/>
                </a:solidFill>
                <a:latin typeface="Arial" charset="0"/>
              </a:defRPr>
            </a:lvl9pPr>
          </a:lstStyle>
          <a:p>
            <a:pPr>
              <a:defRPr/>
            </a:pPr>
            <a:r>
              <a:rPr lang="en-US" sz="2800" dirty="0" smtClean="0">
                <a:solidFill>
                  <a:schemeClr val="tx1"/>
                </a:solidFill>
                <a:effectLst>
                  <a:outerShdw blurRad="38100" dist="38100" dir="2700000" algn="tl">
                    <a:srgbClr val="C0C0C0"/>
                  </a:outerShdw>
                </a:effectLst>
                <a:latin typeface="Calibri" pitchFamily="34" charset="0"/>
                <a:cs typeface="Calibri" pitchFamily="34" charset="0"/>
              </a:rPr>
              <a:t>SOIS (WWG) Area Report to CESG, Spring 2015 </a:t>
            </a:r>
            <a:endParaRPr lang="en-US" sz="2800" dirty="0">
              <a:solidFill>
                <a:schemeClr val="tx1"/>
              </a:solidFill>
              <a:latin typeface="Calibri" pitchFamily="34" charset="0"/>
              <a:cs typeface="Calibri" pitchFamily="34" charset="0"/>
            </a:endParaRPr>
          </a:p>
        </p:txBody>
      </p:sp>
      <p:sp>
        <p:nvSpPr>
          <p:cNvPr id="8" name="Rectangle 27"/>
          <p:cNvSpPr>
            <a:spLocks noChangeArrowheads="1"/>
          </p:cNvSpPr>
          <p:nvPr/>
        </p:nvSpPr>
        <p:spPr bwMode="auto">
          <a:xfrm>
            <a:off x="214864" y="3686880"/>
            <a:ext cx="8929135" cy="154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70000"/>
              </a:lnSpc>
              <a:spcBef>
                <a:spcPct val="10000"/>
              </a:spcBef>
              <a:spcAft>
                <a:spcPct val="10000"/>
              </a:spcAft>
              <a:buSzPct val="125000"/>
            </a:pPr>
            <a:endParaRPr lang="en-CA" sz="1400" b="0" dirty="0" smtClean="0">
              <a:latin typeface="Calibri" pitchFamily="34" charset="0"/>
              <a:cs typeface="Calibri" pitchFamily="34" charset="0"/>
            </a:endParaRPr>
          </a:p>
        </p:txBody>
      </p:sp>
      <p:cxnSp>
        <p:nvCxnSpPr>
          <p:cNvPr id="5" name="Straight Connector 4"/>
          <p:cNvCxnSpPr/>
          <p:nvPr/>
        </p:nvCxnSpPr>
        <p:spPr>
          <a:xfrm flipV="1">
            <a:off x="601133" y="601130"/>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01912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191" y="120453"/>
            <a:ext cx="5175966"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 </a:t>
            </a:r>
            <a:r>
              <a:rPr lang="en-US" sz="2400" b="1" dirty="0" smtClean="0"/>
              <a:t>Projects</a:t>
            </a:r>
            <a:endParaRPr lang="en-US" sz="2400" b="1" dirty="0"/>
          </a:p>
        </p:txBody>
      </p:sp>
      <p:sp>
        <p:nvSpPr>
          <p:cNvPr id="5" name="TextBox 4"/>
          <p:cNvSpPr txBox="1"/>
          <p:nvPr/>
        </p:nvSpPr>
        <p:spPr>
          <a:xfrm>
            <a:off x="601133" y="1002261"/>
            <a:ext cx="8001000" cy="4801315"/>
          </a:xfrm>
          <a:prstGeom prst="rect">
            <a:avLst/>
          </a:prstGeom>
          <a:noFill/>
        </p:spPr>
        <p:txBody>
          <a:bodyPr wrap="square" rtlCol="0">
            <a:spAutoFit/>
          </a:bodyPr>
          <a:lstStyle/>
          <a:p>
            <a:pPr marL="342900" indent="-342900">
              <a:buFont typeface="+mj-lt"/>
              <a:buAutoNum type="arabicPeriod"/>
            </a:pPr>
            <a:r>
              <a:rPr lang="en-US" b="1" dirty="0"/>
              <a:t>881x0r0 Revision </a:t>
            </a:r>
            <a:r>
              <a:rPr lang="en-US" b="1" dirty="0" smtClean="0"/>
              <a:t>2: </a:t>
            </a:r>
            <a:r>
              <a:rPr lang="en-US" b="1" dirty="0"/>
              <a:t>The Magenta Book </a:t>
            </a:r>
            <a:r>
              <a:rPr lang="en-US" dirty="0"/>
              <a:t>for RFID-Based Inventory Management Systems will be updated to provide enhanced security mechanisms. The original (version 1) of the Magenta Book (880x0r0) on RFID-Based Inventory Management Systems is based upon the combined ISO 18000-6c and EPCGlobal Class-1 Gen-2 standards dated 2008. An important update is to provide security mechanisms for authentication, authorization, data integrity and privacy that is facilitated by the EPCGlobal Class-2 Gen 2 Version 2 specification released in 2013</a:t>
            </a:r>
            <a:r>
              <a:rPr lang="en-US" dirty="0" smtClean="0"/>
              <a:t>.</a:t>
            </a:r>
          </a:p>
          <a:p>
            <a:pPr marL="342900" indent="-342900">
              <a:buFont typeface="+mj-lt"/>
              <a:buAutoNum type="arabicPeriod"/>
            </a:pPr>
            <a:endParaRPr lang="en-US" dirty="0" smtClean="0"/>
          </a:p>
          <a:p>
            <a:pPr marL="342900" indent="-342900">
              <a:buFont typeface="+mj-lt"/>
              <a:buAutoNum type="arabicPeriod"/>
            </a:pPr>
            <a:r>
              <a:rPr lang="en-US" b="1" dirty="0"/>
              <a:t>RFID Sensing Recommended </a:t>
            </a:r>
            <a:r>
              <a:rPr lang="en-US" b="1" dirty="0" smtClean="0"/>
              <a:t>Standard (Blue Book): </a:t>
            </a:r>
            <a:r>
              <a:rPr lang="en-US" dirty="0"/>
              <a:t>This recommended standard will specify requirements and best practices to enable interoperable RFID tag sensing. As RFID has transitioned to mainstream commercial terrestrial utilization the capability to add sensors (temperature, pressure, light, acoustic, etc.) to the RFID tag silicon for periodic sampling enables small form-factor IoT type of devices directly onboard the RFID tag. It is anticipated that this combined form-factor, in either passive or active RFID devices, will be of significant interest to commercial, military, and space market segments.</a:t>
            </a:r>
            <a:endParaRPr lang="en-US" dirty="0" smtClean="0"/>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83832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p:cNvSpPr/>
          <p:nvPr/>
        </p:nvSpPr>
        <p:spPr>
          <a:xfrm>
            <a:off x="441611" y="1691030"/>
            <a:ext cx="8252342" cy="1589202"/>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441611" y="5296277"/>
            <a:ext cx="8271864" cy="31844"/>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04892"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2017</a:t>
            </a:r>
            <a:endParaRPr kumimoji="0" lang="en-US" sz="1200" b="1" dirty="0"/>
          </a:p>
        </p:txBody>
      </p:sp>
      <p:sp>
        <p:nvSpPr>
          <p:cNvPr id="55" name="Rectangle 54"/>
          <p:cNvSpPr/>
          <p:nvPr/>
        </p:nvSpPr>
        <p:spPr>
          <a:xfrm>
            <a:off x="4132372" y="934887"/>
            <a:ext cx="54123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2017</a:t>
            </a:r>
            <a:endParaRPr kumimoji="0" lang="en-US" sz="1200" b="1" dirty="0"/>
          </a:p>
        </p:txBody>
      </p:sp>
      <p:sp>
        <p:nvSpPr>
          <p:cNvPr id="56" name="Rectangle 55"/>
          <p:cNvSpPr/>
          <p:nvPr/>
        </p:nvSpPr>
        <p:spPr>
          <a:xfrm>
            <a:off x="4678660" y="934887"/>
            <a:ext cx="51258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2018</a:t>
            </a:r>
            <a:endParaRPr kumimoji="0" lang="en-US" sz="1200" b="1" dirty="0"/>
          </a:p>
        </p:txBody>
      </p:sp>
      <p:sp>
        <p:nvSpPr>
          <p:cNvPr id="57" name="Rectangle 56"/>
          <p:cNvSpPr/>
          <p:nvPr/>
        </p:nvSpPr>
        <p:spPr>
          <a:xfrm>
            <a:off x="5184154" y="934887"/>
            <a:ext cx="50274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2018</a:t>
            </a:r>
            <a:endParaRPr kumimoji="0" lang="en-US" sz="1200" b="1" dirty="0"/>
          </a:p>
        </p:txBody>
      </p:sp>
      <p:sp>
        <p:nvSpPr>
          <p:cNvPr id="58" name="Rectangle 57"/>
          <p:cNvSpPr/>
          <p:nvPr/>
        </p:nvSpPr>
        <p:spPr>
          <a:xfrm>
            <a:off x="5688433" y="934887"/>
            <a:ext cx="47293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2018</a:t>
            </a:r>
            <a:endParaRPr kumimoji="0" lang="en-US" sz="1200" b="1" dirty="0"/>
          </a:p>
        </p:txBody>
      </p:sp>
      <p:sp>
        <p:nvSpPr>
          <p:cNvPr id="59" name="Rectangle 58"/>
          <p:cNvSpPr/>
          <p:nvPr/>
        </p:nvSpPr>
        <p:spPr>
          <a:xfrm>
            <a:off x="6161365" y="934887"/>
            <a:ext cx="516491"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2018</a:t>
            </a:r>
            <a:endParaRPr kumimoji="0" lang="en-US" sz="1200" b="1" dirty="0"/>
          </a:p>
        </p:txBody>
      </p:sp>
      <p:sp>
        <p:nvSpPr>
          <p:cNvPr id="60" name="Rectangle 59"/>
          <p:cNvSpPr/>
          <p:nvPr/>
        </p:nvSpPr>
        <p:spPr>
          <a:xfrm>
            <a:off x="6683498" y="934887"/>
            <a:ext cx="51012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2019</a:t>
            </a:r>
            <a:endParaRPr kumimoji="0" lang="en-US" sz="1200" b="1" dirty="0"/>
          </a:p>
        </p:txBody>
      </p:sp>
      <p:sp>
        <p:nvSpPr>
          <p:cNvPr id="61" name="Rectangle 60"/>
          <p:cNvSpPr/>
          <p:nvPr/>
        </p:nvSpPr>
        <p:spPr>
          <a:xfrm>
            <a:off x="7193618" y="934887"/>
            <a:ext cx="5015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2019</a:t>
            </a:r>
            <a:endParaRPr kumimoji="0" lang="en-US" sz="1200" b="1" dirty="0"/>
          </a:p>
        </p:txBody>
      </p:sp>
      <p:sp>
        <p:nvSpPr>
          <p:cNvPr id="62" name="Rectangle 61"/>
          <p:cNvSpPr/>
          <p:nvPr/>
        </p:nvSpPr>
        <p:spPr>
          <a:xfrm>
            <a:off x="7695210" y="934887"/>
            <a:ext cx="50027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2019</a:t>
            </a:r>
            <a:endParaRPr kumimoji="0" lang="en-US" sz="1200" b="1" dirty="0"/>
          </a:p>
        </p:txBody>
      </p:sp>
      <p:sp>
        <p:nvSpPr>
          <p:cNvPr id="63" name="Rectangle 62"/>
          <p:cNvSpPr/>
          <p:nvPr/>
        </p:nvSpPr>
        <p:spPr>
          <a:xfrm>
            <a:off x="8195486" y="934887"/>
            <a:ext cx="50660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a:t>
            </a:r>
          </a:p>
          <a:p>
            <a:pPr algn="ctr" fontAlgn="auto">
              <a:spcBef>
                <a:spcPts val="0"/>
              </a:spcBef>
              <a:spcAft>
                <a:spcPts val="0"/>
              </a:spcAft>
              <a:defRPr/>
            </a:pPr>
            <a:r>
              <a:rPr lang="en-US" sz="1200" b="1" dirty="0" smtClean="0"/>
              <a:t>2019</a:t>
            </a:r>
            <a:endParaRPr kumimoji="0" lang="en-US" sz="1200" b="1" dirty="0"/>
          </a:p>
        </p:txBody>
      </p:sp>
      <p:cxnSp>
        <p:nvCxnSpPr>
          <p:cNvPr id="72" name="Straight Connector 71"/>
          <p:cNvCxnSpPr/>
          <p:nvPr/>
        </p:nvCxnSpPr>
        <p:spPr>
          <a:xfrm>
            <a:off x="4678661" y="1317797"/>
            <a:ext cx="0" cy="397405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5184154" y="1296610"/>
            <a:ext cx="0" cy="3999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682556" y="1296610"/>
            <a:ext cx="0" cy="40315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7191397" y="1329991"/>
            <a:ext cx="4099" cy="3966286"/>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695210" y="1284010"/>
            <a:ext cx="0" cy="40122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H="1">
            <a:off x="8195486" y="1304429"/>
            <a:ext cx="765"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6161365" y="1213078"/>
            <a:ext cx="4710" cy="408319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2550903"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2017</a:t>
            </a:r>
            <a:endParaRPr kumimoji="0" lang="en-US" sz="1200" b="1" dirty="0"/>
          </a:p>
        </p:txBody>
      </p:sp>
      <p:sp>
        <p:nvSpPr>
          <p:cNvPr id="70" name="Rectangle 69"/>
          <p:cNvSpPr/>
          <p:nvPr/>
        </p:nvSpPr>
        <p:spPr>
          <a:xfrm>
            <a:off x="3063595"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2017</a:t>
            </a:r>
            <a:endParaRPr kumimoji="0" lang="en-US" sz="1200" b="1" dirty="0"/>
          </a:p>
        </p:txBody>
      </p:sp>
      <p:cxnSp>
        <p:nvCxnSpPr>
          <p:cNvPr id="71" name="Straight Connector 70"/>
          <p:cNvCxnSpPr/>
          <p:nvPr/>
        </p:nvCxnSpPr>
        <p:spPr>
          <a:xfrm>
            <a:off x="3063595"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604892" y="1304429"/>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677856" y="1336000"/>
            <a:ext cx="0" cy="396027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2" name="TextBox 91"/>
          <p:cNvSpPr txBox="1"/>
          <p:nvPr/>
        </p:nvSpPr>
        <p:spPr>
          <a:xfrm>
            <a:off x="1195961" y="134467"/>
            <a:ext cx="6732132"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a:t>
            </a:r>
            <a:r>
              <a:rPr lang="en-US" sz="2400" b="1" dirty="0" smtClean="0"/>
              <a:t> Project Milestones</a:t>
            </a:r>
            <a:endParaRPr lang="en-US" sz="2400" b="1" dirty="0"/>
          </a:p>
        </p:txBody>
      </p:sp>
      <p:cxnSp>
        <p:nvCxnSpPr>
          <p:cNvPr id="102" name="Straight Connector 101"/>
          <p:cNvCxnSpPr/>
          <p:nvPr/>
        </p:nvCxnSpPr>
        <p:spPr>
          <a:xfrm flipV="1">
            <a:off x="601133" y="636211"/>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1" name="Rectangle 120"/>
          <p:cNvSpPr/>
          <p:nvPr/>
        </p:nvSpPr>
        <p:spPr>
          <a:xfrm>
            <a:off x="2017500"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Q4 </a:t>
            </a:r>
          </a:p>
          <a:p>
            <a:pPr algn="ctr" fontAlgn="auto">
              <a:spcBef>
                <a:spcPts val="0"/>
              </a:spcBef>
              <a:spcAft>
                <a:spcPts val="0"/>
              </a:spcAft>
              <a:defRPr/>
            </a:pPr>
            <a:r>
              <a:rPr kumimoji="0" lang="en-US" sz="1200" b="1" dirty="0" smtClean="0"/>
              <a:t>2016</a:t>
            </a:r>
            <a:endParaRPr kumimoji="0" lang="en-US" sz="1200" b="1" dirty="0"/>
          </a:p>
        </p:txBody>
      </p:sp>
      <p:sp>
        <p:nvSpPr>
          <p:cNvPr id="131" name="Rectangle 130"/>
          <p:cNvSpPr/>
          <p:nvPr/>
        </p:nvSpPr>
        <p:spPr>
          <a:xfrm>
            <a:off x="963511"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Q2</a:t>
            </a:r>
          </a:p>
          <a:p>
            <a:pPr algn="ctr" fontAlgn="auto">
              <a:spcBef>
                <a:spcPts val="0"/>
              </a:spcBef>
              <a:spcAft>
                <a:spcPts val="0"/>
              </a:spcAft>
              <a:defRPr/>
            </a:pPr>
            <a:r>
              <a:rPr lang="en-US" sz="1200" b="1" dirty="0" smtClean="0"/>
              <a:t>2016</a:t>
            </a:r>
            <a:endParaRPr kumimoji="0" lang="en-US" sz="1200" b="1" dirty="0"/>
          </a:p>
        </p:txBody>
      </p:sp>
      <p:sp>
        <p:nvSpPr>
          <p:cNvPr id="132" name="Rectangle 131"/>
          <p:cNvSpPr/>
          <p:nvPr/>
        </p:nvSpPr>
        <p:spPr>
          <a:xfrm>
            <a:off x="1476203"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Q3</a:t>
            </a:r>
          </a:p>
          <a:p>
            <a:pPr algn="ctr" fontAlgn="auto">
              <a:spcBef>
                <a:spcPts val="0"/>
              </a:spcBef>
              <a:spcAft>
                <a:spcPts val="0"/>
              </a:spcAft>
              <a:defRPr/>
            </a:pPr>
            <a:r>
              <a:rPr lang="en-US" sz="1200" b="1" dirty="0" smtClean="0"/>
              <a:t>2016</a:t>
            </a:r>
            <a:endParaRPr kumimoji="0" lang="en-US" sz="1200" b="1" dirty="0"/>
          </a:p>
        </p:txBody>
      </p:sp>
      <p:cxnSp>
        <p:nvCxnSpPr>
          <p:cNvPr id="133" name="Straight Connector 132"/>
          <p:cNvCxnSpPr/>
          <p:nvPr/>
        </p:nvCxnSpPr>
        <p:spPr>
          <a:xfrm>
            <a:off x="1476203" y="1290991"/>
            <a:ext cx="0"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017500"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2537410" y="1284010"/>
            <a:ext cx="0" cy="404411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a:off x="4664937" y="1264087"/>
            <a:ext cx="1" cy="4064034"/>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459286" y="93480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Q1</a:t>
            </a:r>
          </a:p>
          <a:p>
            <a:pPr algn="ctr" fontAlgn="auto">
              <a:spcBef>
                <a:spcPts val="0"/>
              </a:spcBef>
              <a:spcAft>
                <a:spcPts val="0"/>
              </a:spcAft>
              <a:defRPr/>
            </a:pPr>
            <a:r>
              <a:rPr lang="en-US" sz="1200" b="1" dirty="0" smtClean="0"/>
              <a:t>2016</a:t>
            </a:r>
            <a:endParaRPr kumimoji="0" lang="en-US" sz="1200" b="1" dirty="0"/>
          </a:p>
        </p:txBody>
      </p:sp>
      <p:cxnSp>
        <p:nvCxnSpPr>
          <p:cNvPr id="157" name="Straight Connector 156"/>
          <p:cNvCxnSpPr/>
          <p:nvPr/>
        </p:nvCxnSpPr>
        <p:spPr>
          <a:xfrm flipH="1">
            <a:off x="963511" y="1290991"/>
            <a:ext cx="8467" cy="403713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28" name="TextBox 29"/>
          <p:cNvSpPr txBox="1">
            <a:spLocks noChangeArrowheads="1"/>
          </p:cNvSpPr>
          <p:nvPr/>
        </p:nvSpPr>
        <p:spPr bwMode="auto">
          <a:xfrm>
            <a:off x="1654626" y="2110844"/>
            <a:ext cx="88556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Start Date</a:t>
            </a:r>
          </a:p>
          <a:p>
            <a:pPr algn="ctr"/>
            <a:r>
              <a:rPr lang="en-US" altLang="ja-JP" sz="800" b="1" dirty="0" smtClean="0">
                <a:solidFill>
                  <a:schemeClr val="hlink"/>
                </a:solidFill>
                <a:latin typeface="Calibri" pitchFamily="34" charset="0"/>
              </a:rPr>
              <a:t>Nov-2016</a:t>
            </a:r>
            <a:r>
              <a:rPr lang="en-US" altLang="ja-JP" sz="800" b="1" dirty="0" smtClean="0">
                <a:solidFill>
                  <a:schemeClr val="hlink"/>
                </a:solidFill>
                <a:latin typeface="Calibri" pitchFamily="34" charset="0"/>
                <a:sym typeface="Wingdings"/>
              </a:rPr>
              <a:t> </a:t>
            </a:r>
          </a:p>
        </p:txBody>
      </p:sp>
      <p:sp>
        <p:nvSpPr>
          <p:cNvPr id="84" name="TextBox 29"/>
          <p:cNvSpPr txBox="1">
            <a:spLocks noChangeArrowheads="1"/>
          </p:cNvSpPr>
          <p:nvPr/>
        </p:nvSpPr>
        <p:spPr bwMode="auto">
          <a:xfrm>
            <a:off x="1469212" y="5673369"/>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06173" y="601098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479519" y="5970478"/>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880848" y="5699983"/>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526049" y="6019521"/>
            <a:ext cx="159662" cy="188695"/>
          </a:xfrm>
          <a:prstGeom prst="rect">
            <a:avLst/>
          </a:prstGeom>
          <a:solidFill>
            <a:srgbClr val="0080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4" name="TextBox 29"/>
          <p:cNvSpPr txBox="1">
            <a:spLocks noChangeArrowheads="1"/>
          </p:cNvSpPr>
          <p:nvPr/>
        </p:nvSpPr>
        <p:spPr bwMode="auto">
          <a:xfrm>
            <a:off x="5706228" y="565872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708814" y="5985584"/>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cxnSp>
        <p:nvCxnSpPr>
          <p:cNvPr id="105" name="Straight Connector 104"/>
          <p:cNvCxnSpPr/>
          <p:nvPr/>
        </p:nvCxnSpPr>
        <p:spPr>
          <a:xfrm>
            <a:off x="445710" y="1264087"/>
            <a:ext cx="13576" cy="4064034"/>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8707586" y="1264087"/>
            <a:ext cx="0" cy="4023619"/>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
        <p:nvSpPr>
          <p:cNvPr id="107" name="Diamond 106"/>
          <p:cNvSpPr>
            <a:spLocks noChangeArrowheads="1"/>
          </p:cNvSpPr>
          <p:nvPr/>
        </p:nvSpPr>
        <p:spPr bwMode="auto">
          <a:xfrm>
            <a:off x="1303697" y="5716848"/>
            <a:ext cx="163039" cy="197231"/>
          </a:xfrm>
          <a:prstGeom prst="diamond">
            <a:avLst/>
          </a:prstGeom>
          <a:solidFill>
            <a:srgbClr val="FF0000"/>
          </a:solidFill>
          <a:ln w="38100">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2" name="Rectangle 81"/>
          <p:cNvSpPr/>
          <p:nvPr/>
        </p:nvSpPr>
        <p:spPr>
          <a:xfrm>
            <a:off x="456319" y="721928"/>
            <a:ext cx="2096514"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2016</a:t>
            </a:r>
          </a:p>
        </p:txBody>
      </p:sp>
      <p:cxnSp>
        <p:nvCxnSpPr>
          <p:cNvPr id="89" name="Straight Connector 88"/>
          <p:cNvCxnSpPr/>
          <p:nvPr/>
        </p:nvCxnSpPr>
        <p:spPr>
          <a:xfrm flipH="1">
            <a:off x="2537410" y="1264087"/>
            <a:ext cx="7570" cy="4064034"/>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6674836" y="1264087"/>
            <a:ext cx="1" cy="4064034"/>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97" name="Rectangle 96"/>
          <p:cNvSpPr/>
          <p:nvPr/>
        </p:nvSpPr>
        <p:spPr>
          <a:xfrm>
            <a:off x="2544979" y="721848"/>
            <a:ext cx="2133681"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2017</a:t>
            </a:r>
          </a:p>
        </p:txBody>
      </p:sp>
      <p:sp>
        <p:nvSpPr>
          <p:cNvPr id="98" name="Rectangle 97"/>
          <p:cNvSpPr/>
          <p:nvPr/>
        </p:nvSpPr>
        <p:spPr>
          <a:xfrm>
            <a:off x="4678661" y="721928"/>
            <a:ext cx="2004837"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2018</a:t>
            </a:r>
          </a:p>
        </p:txBody>
      </p:sp>
      <p:sp>
        <p:nvSpPr>
          <p:cNvPr id="112" name="Rectangle 111"/>
          <p:cNvSpPr/>
          <p:nvPr/>
        </p:nvSpPr>
        <p:spPr>
          <a:xfrm>
            <a:off x="6674836" y="721928"/>
            <a:ext cx="2038639" cy="212959"/>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000" b="1" dirty="0" smtClean="0">
                <a:solidFill>
                  <a:schemeClr val="tx1"/>
                </a:solidFill>
              </a:rPr>
              <a:t>2019</a:t>
            </a:r>
          </a:p>
        </p:txBody>
      </p:sp>
      <p:cxnSp>
        <p:nvCxnSpPr>
          <p:cNvPr id="113" name="Straight Connector 112"/>
          <p:cNvCxnSpPr/>
          <p:nvPr/>
        </p:nvCxnSpPr>
        <p:spPr>
          <a:xfrm>
            <a:off x="4132372" y="1292458"/>
            <a:ext cx="0" cy="402369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15" name="Diamond 114"/>
          <p:cNvSpPr>
            <a:spLocks noChangeArrowheads="1"/>
          </p:cNvSpPr>
          <p:nvPr/>
        </p:nvSpPr>
        <p:spPr bwMode="auto">
          <a:xfrm>
            <a:off x="2017500"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6" name="TextBox 29"/>
          <p:cNvSpPr txBox="1">
            <a:spLocks noChangeArrowheads="1"/>
          </p:cNvSpPr>
          <p:nvPr/>
        </p:nvSpPr>
        <p:spPr bwMode="auto">
          <a:xfrm>
            <a:off x="2672466" y="2110844"/>
            <a:ext cx="88556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1st Draft</a:t>
            </a:r>
          </a:p>
          <a:p>
            <a:pPr algn="ctr"/>
            <a:r>
              <a:rPr lang="en-US" altLang="ja-JP" sz="800" b="1" dirty="0" smtClean="0">
                <a:solidFill>
                  <a:schemeClr val="hlink"/>
                </a:solidFill>
                <a:latin typeface="Calibri" pitchFamily="34" charset="0"/>
              </a:rPr>
              <a:t>Mar-2017</a:t>
            </a:r>
            <a:r>
              <a:rPr lang="en-US" altLang="ja-JP" sz="800" b="1" dirty="0" smtClean="0">
                <a:solidFill>
                  <a:schemeClr val="hlink"/>
                </a:solidFill>
                <a:latin typeface="Calibri" pitchFamily="34" charset="0"/>
                <a:sym typeface="Wingdings"/>
              </a:rPr>
              <a:t> </a:t>
            </a:r>
          </a:p>
        </p:txBody>
      </p:sp>
      <p:sp>
        <p:nvSpPr>
          <p:cNvPr id="117" name="Diamond 116"/>
          <p:cNvSpPr>
            <a:spLocks noChangeArrowheads="1"/>
          </p:cNvSpPr>
          <p:nvPr/>
        </p:nvSpPr>
        <p:spPr bwMode="auto">
          <a:xfrm>
            <a:off x="3035340"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18" name="TextBox 29"/>
          <p:cNvSpPr txBox="1">
            <a:spLocks noChangeArrowheads="1"/>
          </p:cNvSpPr>
          <p:nvPr/>
        </p:nvSpPr>
        <p:spPr bwMode="auto">
          <a:xfrm>
            <a:off x="3374572" y="2110844"/>
            <a:ext cx="66765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2nd Draft</a:t>
            </a:r>
          </a:p>
          <a:p>
            <a:pPr algn="ctr"/>
            <a:r>
              <a:rPr lang="en-US" altLang="ja-JP" sz="800" b="1" dirty="0" smtClean="0">
                <a:solidFill>
                  <a:schemeClr val="hlink"/>
                </a:solidFill>
                <a:latin typeface="Calibri" pitchFamily="34" charset="0"/>
              </a:rPr>
              <a:t>Jul-2017</a:t>
            </a:r>
            <a:r>
              <a:rPr lang="en-US" altLang="ja-JP" sz="800" b="1" dirty="0" smtClean="0">
                <a:solidFill>
                  <a:schemeClr val="hlink"/>
                </a:solidFill>
                <a:latin typeface="Calibri" pitchFamily="34" charset="0"/>
                <a:sym typeface="Wingdings"/>
              </a:rPr>
              <a:t> </a:t>
            </a:r>
          </a:p>
        </p:txBody>
      </p:sp>
      <p:sp>
        <p:nvSpPr>
          <p:cNvPr id="119" name="Diamond 118"/>
          <p:cNvSpPr>
            <a:spLocks noChangeArrowheads="1"/>
          </p:cNvSpPr>
          <p:nvPr/>
        </p:nvSpPr>
        <p:spPr bwMode="auto">
          <a:xfrm>
            <a:off x="3621147"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0" name="TextBox 29"/>
          <p:cNvSpPr txBox="1">
            <a:spLocks noChangeArrowheads="1"/>
          </p:cNvSpPr>
          <p:nvPr/>
        </p:nvSpPr>
        <p:spPr bwMode="auto">
          <a:xfrm>
            <a:off x="3897088"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a:t>
            </a:r>
          </a:p>
          <a:p>
            <a:pPr algn="ctr"/>
            <a:r>
              <a:rPr lang="en-US" altLang="ja-JP" sz="800" b="1" dirty="0">
                <a:latin typeface="Calibri" pitchFamily="34" charset="0"/>
              </a:rPr>
              <a:t>t</a:t>
            </a:r>
            <a:r>
              <a:rPr lang="en-US" altLang="ja-JP" sz="800" b="1" dirty="0" smtClean="0">
                <a:latin typeface="Calibri" pitchFamily="34" charset="0"/>
              </a:rPr>
              <a:t>o A.D.</a:t>
            </a:r>
          </a:p>
          <a:p>
            <a:pPr algn="ctr"/>
            <a:r>
              <a:rPr lang="en-US" altLang="ja-JP" sz="800" b="1" dirty="0" smtClean="0">
                <a:solidFill>
                  <a:schemeClr val="hlink"/>
                </a:solidFill>
                <a:latin typeface="Calibri" pitchFamily="34" charset="0"/>
              </a:rPr>
              <a:t>Nov-2017</a:t>
            </a:r>
            <a:r>
              <a:rPr lang="en-US" altLang="ja-JP" sz="800" b="1" dirty="0" smtClean="0">
                <a:solidFill>
                  <a:schemeClr val="hlink"/>
                </a:solidFill>
                <a:latin typeface="Calibri" pitchFamily="34" charset="0"/>
                <a:sym typeface="Wingdings"/>
              </a:rPr>
              <a:t> </a:t>
            </a:r>
          </a:p>
        </p:txBody>
      </p:sp>
      <p:sp>
        <p:nvSpPr>
          <p:cNvPr id="122" name="Diamond 121"/>
          <p:cNvSpPr>
            <a:spLocks noChangeArrowheads="1"/>
          </p:cNvSpPr>
          <p:nvPr/>
        </p:nvSpPr>
        <p:spPr bwMode="auto">
          <a:xfrm>
            <a:off x="4287820"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3" name="TextBox 29"/>
          <p:cNvSpPr txBox="1">
            <a:spLocks noChangeArrowheads="1"/>
          </p:cNvSpPr>
          <p:nvPr/>
        </p:nvSpPr>
        <p:spPr bwMode="auto">
          <a:xfrm>
            <a:off x="4259409" y="2809268"/>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to Secretariat</a:t>
            </a:r>
          </a:p>
          <a:p>
            <a:pPr algn="ctr"/>
            <a:r>
              <a:rPr lang="en-US" altLang="ja-JP" sz="800" b="1" dirty="0" smtClean="0">
                <a:solidFill>
                  <a:schemeClr val="hlink"/>
                </a:solidFill>
                <a:latin typeface="Calibri" pitchFamily="34" charset="0"/>
              </a:rPr>
              <a:t>Jan-2018</a:t>
            </a:r>
            <a:r>
              <a:rPr lang="en-US" altLang="ja-JP" sz="800" b="1" dirty="0" smtClean="0">
                <a:solidFill>
                  <a:schemeClr val="hlink"/>
                </a:solidFill>
                <a:latin typeface="Calibri" pitchFamily="34" charset="0"/>
                <a:sym typeface="Wingdings"/>
              </a:rPr>
              <a:t> </a:t>
            </a:r>
          </a:p>
        </p:txBody>
      </p:sp>
      <p:sp>
        <p:nvSpPr>
          <p:cNvPr id="124" name="Diamond 123"/>
          <p:cNvSpPr>
            <a:spLocks noChangeArrowheads="1"/>
          </p:cNvSpPr>
          <p:nvPr/>
        </p:nvSpPr>
        <p:spPr bwMode="auto">
          <a:xfrm>
            <a:off x="4592085" y="2612037"/>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5" name="TextBox 29"/>
          <p:cNvSpPr txBox="1">
            <a:spLocks noChangeArrowheads="1"/>
          </p:cNvSpPr>
          <p:nvPr/>
        </p:nvSpPr>
        <p:spPr bwMode="auto">
          <a:xfrm>
            <a:off x="4497199"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a:t>
            </a:r>
            <a:r>
              <a:rPr lang="en-US" altLang="ja-JP" sz="800" b="1" baseline="30000" dirty="0" smtClean="0">
                <a:latin typeface="Calibri" pitchFamily="34" charset="0"/>
              </a:rPr>
              <a:t>st</a:t>
            </a:r>
            <a:r>
              <a:rPr lang="en-US" altLang="ja-JP" sz="800" b="1" dirty="0" smtClean="0">
                <a:latin typeface="Calibri" pitchFamily="34" charset="0"/>
              </a:rPr>
              <a:t> Agency Review</a:t>
            </a:r>
          </a:p>
          <a:p>
            <a:pPr algn="ctr"/>
            <a:r>
              <a:rPr lang="en-US" altLang="ja-JP" sz="800" b="1" dirty="0" smtClean="0">
                <a:solidFill>
                  <a:schemeClr val="hlink"/>
                </a:solidFill>
                <a:latin typeface="Calibri" pitchFamily="34" charset="0"/>
                <a:sym typeface="Wingdings"/>
              </a:rPr>
              <a:t>Feb-2018</a:t>
            </a:r>
          </a:p>
        </p:txBody>
      </p:sp>
      <p:sp>
        <p:nvSpPr>
          <p:cNvPr id="126" name="Diamond 125"/>
          <p:cNvSpPr>
            <a:spLocks noChangeArrowheads="1"/>
          </p:cNvSpPr>
          <p:nvPr/>
        </p:nvSpPr>
        <p:spPr bwMode="auto">
          <a:xfrm>
            <a:off x="4786333"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27" name="TextBox 29"/>
          <p:cNvSpPr txBox="1">
            <a:spLocks noChangeArrowheads="1"/>
          </p:cNvSpPr>
          <p:nvPr/>
        </p:nvSpPr>
        <p:spPr bwMode="auto">
          <a:xfrm>
            <a:off x="5028667"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a:t>
            </a:r>
          </a:p>
          <a:p>
            <a:pPr algn="ctr"/>
            <a:r>
              <a:rPr lang="en-US" altLang="ja-JP" sz="800" b="1" dirty="0" smtClean="0">
                <a:solidFill>
                  <a:schemeClr val="hlink"/>
                </a:solidFill>
                <a:latin typeface="Calibri" pitchFamily="34" charset="0"/>
                <a:sym typeface="Wingdings"/>
              </a:rPr>
              <a:t>May-2018</a:t>
            </a:r>
          </a:p>
        </p:txBody>
      </p:sp>
      <p:sp>
        <p:nvSpPr>
          <p:cNvPr id="129" name="Diamond 128"/>
          <p:cNvSpPr>
            <a:spLocks noChangeArrowheads="1"/>
          </p:cNvSpPr>
          <p:nvPr/>
        </p:nvSpPr>
        <p:spPr bwMode="auto">
          <a:xfrm>
            <a:off x="5390371"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0" name="TextBox 29"/>
          <p:cNvSpPr txBox="1">
            <a:spLocks noChangeArrowheads="1"/>
          </p:cNvSpPr>
          <p:nvPr/>
        </p:nvSpPr>
        <p:spPr bwMode="auto">
          <a:xfrm>
            <a:off x="5385761" y="2809268"/>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Secretariat Processing</a:t>
            </a:r>
          </a:p>
          <a:p>
            <a:pPr algn="ctr"/>
            <a:r>
              <a:rPr lang="en-US" altLang="ja-JP" sz="800" b="1" dirty="0" smtClean="0">
                <a:solidFill>
                  <a:schemeClr val="hlink"/>
                </a:solidFill>
                <a:latin typeface="Calibri" pitchFamily="34" charset="0"/>
              </a:rPr>
              <a:t>Jul-2018</a:t>
            </a:r>
            <a:r>
              <a:rPr lang="en-US" altLang="ja-JP" sz="800" b="1" dirty="0" smtClean="0">
                <a:solidFill>
                  <a:schemeClr val="hlink"/>
                </a:solidFill>
                <a:latin typeface="Calibri" pitchFamily="34" charset="0"/>
                <a:sym typeface="Wingdings"/>
              </a:rPr>
              <a:t> </a:t>
            </a:r>
          </a:p>
        </p:txBody>
      </p:sp>
      <p:sp>
        <p:nvSpPr>
          <p:cNvPr id="135" name="Diamond 134"/>
          <p:cNvSpPr>
            <a:spLocks noChangeArrowheads="1"/>
          </p:cNvSpPr>
          <p:nvPr/>
        </p:nvSpPr>
        <p:spPr bwMode="auto">
          <a:xfrm>
            <a:off x="5718437" y="2612037"/>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36" name="TextBox 29"/>
          <p:cNvSpPr txBox="1">
            <a:spLocks noChangeArrowheads="1"/>
          </p:cNvSpPr>
          <p:nvPr/>
        </p:nvSpPr>
        <p:spPr bwMode="auto">
          <a:xfrm>
            <a:off x="5498001"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Final Agency</a:t>
            </a:r>
          </a:p>
          <a:p>
            <a:pPr algn="ctr"/>
            <a:r>
              <a:rPr lang="en-US" altLang="ja-JP" sz="800" b="1" dirty="0" smtClean="0">
                <a:latin typeface="Calibri" pitchFamily="34" charset="0"/>
              </a:rPr>
              <a:t>Review</a:t>
            </a:r>
          </a:p>
          <a:p>
            <a:pPr algn="ctr"/>
            <a:r>
              <a:rPr lang="en-US" altLang="ja-JP" sz="800" b="1" dirty="0" smtClean="0">
                <a:solidFill>
                  <a:schemeClr val="hlink"/>
                </a:solidFill>
                <a:latin typeface="Calibri" pitchFamily="34" charset="0"/>
                <a:sym typeface="Wingdings"/>
              </a:rPr>
              <a:t>Aug-2018</a:t>
            </a:r>
          </a:p>
        </p:txBody>
      </p:sp>
      <p:sp>
        <p:nvSpPr>
          <p:cNvPr id="142" name="Diamond 141"/>
          <p:cNvSpPr>
            <a:spLocks noChangeArrowheads="1"/>
          </p:cNvSpPr>
          <p:nvPr/>
        </p:nvSpPr>
        <p:spPr bwMode="auto">
          <a:xfrm>
            <a:off x="5881476"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3" name="TextBox 29"/>
          <p:cNvSpPr txBox="1">
            <a:spLocks noChangeArrowheads="1"/>
          </p:cNvSpPr>
          <p:nvPr/>
        </p:nvSpPr>
        <p:spPr bwMode="auto">
          <a:xfrm>
            <a:off x="5957579" y="2110844"/>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 </a:t>
            </a:r>
            <a:r>
              <a:rPr lang="en-US" altLang="ja-JP" sz="800" b="1" dirty="0" smtClean="0">
                <a:solidFill>
                  <a:schemeClr val="hlink"/>
                </a:solidFill>
                <a:latin typeface="Calibri" pitchFamily="34" charset="0"/>
                <a:sym typeface="Wingdings"/>
              </a:rPr>
              <a:t>Sep-2018</a:t>
            </a:r>
          </a:p>
        </p:txBody>
      </p:sp>
      <p:sp>
        <p:nvSpPr>
          <p:cNvPr id="144" name="Diamond 143"/>
          <p:cNvSpPr>
            <a:spLocks noChangeArrowheads="1"/>
          </p:cNvSpPr>
          <p:nvPr/>
        </p:nvSpPr>
        <p:spPr bwMode="auto">
          <a:xfrm>
            <a:off x="6232199" y="1913613"/>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5" name="TextBox 29"/>
          <p:cNvSpPr txBox="1">
            <a:spLocks noChangeArrowheads="1"/>
          </p:cNvSpPr>
          <p:nvPr/>
        </p:nvSpPr>
        <p:spPr bwMode="auto">
          <a:xfrm>
            <a:off x="6161365" y="2809268"/>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CMC Approval</a:t>
            </a:r>
          </a:p>
          <a:p>
            <a:pPr algn="ctr"/>
            <a:r>
              <a:rPr lang="en-US" altLang="ja-JP" sz="800" b="1" dirty="0" smtClean="0">
                <a:solidFill>
                  <a:schemeClr val="hlink"/>
                </a:solidFill>
                <a:latin typeface="Calibri" pitchFamily="34" charset="0"/>
              </a:rPr>
              <a:t>Nov-2018</a:t>
            </a:r>
            <a:r>
              <a:rPr lang="en-US" altLang="ja-JP" sz="800" b="1" dirty="0" smtClean="0">
                <a:solidFill>
                  <a:schemeClr val="hlink"/>
                </a:solidFill>
                <a:latin typeface="Calibri" pitchFamily="34" charset="0"/>
                <a:sym typeface="Wingdings"/>
              </a:rPr>
              <a:t> </a:t>
            </a:r>
          </a:p>
        </p:txBody>
      </p:sp>
      <p:sp>
        <p:nvSpPr>
          <p:cNvPr id="146" name="Diamond 145"/>
          <p:cNvSpPr>
            <a:spLocks noChangeArrowheads="1"/>
          </p:cNvSpPr>
          <p:nvPr/>
        </p:nvSpPr>
        <p:spPr bwMode="auto">
          <a:xfrm>
            <a:off x="6494041" y="2612037"/>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7" name="Rectangle 146"/>
          <p:cNvSpPr/>
          <p:nvPr/>
        </p:nvSpPr>
        <p:spPr>
          <a:xfrm>
            <a:off x="450264" y="1691030"/>
            <a:ext cx="906822" cy="1579903"/>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dirty="0">
                <a:solidFill>
                  <a:srgbClr val="000000"/>
                </a:solidFill>
              </a:rPr>
              <a:t>CCSDS </a:t>
            </a:r>
            <a:endParaRPr lang="en-US" sz="1000" dirty="0" smtClean="0">
              <a:solidFill>
                <a:srgbClr val="000000"/>
              </a:solidFill>
            </a:endParaRPr>
          </a:p>
          <a:p>
            <a:pPr algn="ctr" fontAlgn="auto">
              <a:spcBef>
                <a:spcPts val="0"/>
              </a:spcBef>
              <a:spcAft>
                <a:spcPts val="0"/>
              </a:spcAft>
              <a:defRPr/>
            </a:pPr>
            <a:r>
              <a:rPr lang="en-US" sz="1000" dirty="0" smtClean="0">
                <a:solidFill>
                  <a:srgbClr val="000000"/>
                </a:solidFill>
              </a:rPr>
              <a:t>881.0</a:t>
            </a:r>
            <a:r>
              <a:rPr lang="en-US" sz="1000" dirty="0">
                <a:solidFill>
                  <a:srgbClr val="000000"/>
                </a:solidFill>
              </a:rPr>
              <a:t>-M-</a:t>
            </a:r>
            <a:r>
              <a:rPr lang="en-US" sz="1000" dirty="0" smtClean="0">
                <a:solidFill>
                  <a:srgbClr val="000000"/>
                </a:solidFill>
              </a:rPr>
              <a:t>1 </a:t>
            </a:r>
          </a:p>
          <a:p>
            <a:pPr algn="ctr" fontAlgn="auto">
              <a:spcBef>
                <a:spcPts val="0"/>
              </a:spcBef>
              <a:spcAft>
                <a:spcPts val="0"/>
              </a:spcAft>
              <a:defRPr/>
            </a:pPr>
            <a:r>
              <a:rPr kumimoji="0" lang="en-US" sz="1000" b="1" dirty="0" smtClean="0">
                <a:solidFill>
                  <a:srgbClr val="000000"/>
                </a:solidFill>
              </a:rPr>
              <a:t>RFID </a:t>
            </a:r>
          </a:p>
          <a:p>
            <a:pPr algn="ctr" fontAlgn="auto">
              <a:spcBef>
                <a:spcPts val="0"/>
              </a:spcBef>
              <a:spcAft>
                <a:spcPts val="0"/>
              </a:spcAft>
              <a:defRPr/>
            </a:pPr>
            <a:r>
              <a:rPr kumimoji="0" lang="en-US" sz="1000" b="1" dirty="0" smtClean="0">
                <a:solidFill>
                  <a:srgbClr val="000000"/>
                </a:solidFill>
              </a:rPr>
              <a:t>Inventory</a:t>
            </a:r>
          </a:p>
          <a:p>
            <a:pPr algn="ctr" fontAlgn="auto">
              <a:spcBef>
                <a:spcPts val="0"/>
              </a:spcBef>
              <a:spcAft>
                <a:spcPts val="0"/>
              </a:spcAft>
              <a:defRPr/>
            </a:pPr>
            <a:r>
              <a:rPr kumimoji="0" lang="en-US" sz="1000" b="1" dirty="0" smtClean="0">
                <a:solidFill>
                  <a:srgbClr val="000000"/>
                </a:solidFill>
              </a:rPr>
              <a:t> Management </a:t>
            </a:r>
          </a:p>
          <a:p>
            <a:pPr algn="ctr" fontAlgn="auto">
              <a:spcBef>
                <a:spcPts val="0"/>
              </a:spcBef>
              <a:spcAft>
                <a:spcPts val="0"/>
              </a:spcAft>
              <a:defRPr/>
            </a:pPr>
            <a:r>
              <a:rPr kumimoji="0" lang="en-US" sz="1000" b="1" dirty="0" smtClean="0">
                <a:solidFill>
                  <a:srgbClr val="000000"/>
                </a:solidFill>
              </a:rPr>
              <a:t>Systems </a:t>
            </a:r>
          </a:p>
          <a:p>
            <a:pPr algn="ctr" fontAlgn="auto">
              <a:spcBef>
                <a:spcPts val="0"/>
              </a:spcBef>
              <a:spcAft>
                <a:spcPts val="0"/>
              </a:spcAft>
              <a:defRPr/>
            </a:pPr>
            <a:r>
              <a:rPr kumimoji="0" lang="en-US" sz="1000" b="1" dirty="0" smtClean="0">
                <a:solidFill>
                  <a:srgbClr val="000000"/>
                </a:solidFill>
              </a:rPr>
              <a:t>Magenta </a:t>
            </a:r>
          </a:p>
          <a:p>
            <a:pPr algn="ctr" fontAlgn="auto">
              <a:spcBef>
                <a:spcPts val="0"/>
              </a:spcBef>
              <a:spcAft>
                <a:spcPts val="0"/>
              </a:spcAft>
              <a:defRPr/>
            </a:pPr>
            <a:r>
              <a:rPr kumimoji="0" lang="en-US" sz="1000" b="1" dirty="0" smtClean="0">
                <a:solidFill>
                  <a:srgbClr val="000000"/>
                </a:solidFill>
              </a:rPr>
              <a:t>Book </a:t>
            </a:r>
          </a:p>
          <a:p>
            <a:pPr algn="ctr" fontAlgn="auto">
              <a:spcBef>
                <a:spcPts val="0"/>
              </a:spcBef>
              <a:spcAft>
                <a:spcPts val="0"/>
              </a:spcAft>
              <a:defRPr/>
            </a:pPr>
            <a:r>
              <a:rPr kumimoji="0" lang="en-US" sz="1000" b="1" dirty="0" smtClean="0">
                <a:solidFill>
                  <a:srgbClr val="000000"/>
                </a:solidFill>
              </a:rPr>
              <a:t>Updates</a:t>
            </a:r>
          </a:p>
        </p:txBody>
      </p:sp>
      <p:sp>
        <p:nvSpPr>
          <p:cNvPr id="148" name="Rectangle 147"/>
          <p:cNvSpPr/>
          <p:nvPr/>
        </p:nvSpPr>
        <p:spPr>
          <a:xfrm>
            <a:off x="464560" y="3713018"/>
            <a:ext cx="8252342" cy="1589202"/>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51" name="TextBox 29"/>
          <p:cNvSpPr txBox="1">
            <a:spLocks noChangeArrowheads="1"/>
          </p:cNvSpPr>
          <p:nvPr/>
        </p:nvSpPr>
        <p:spPr bwMode="auto">
          <a:xfrm>
            <a:off x="1817665" y="4132832"/>
            <a:ext cx="88556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1st Draft</a:t>
            </a:r>
          </a:p>
          <a:p>
            <a:pPr algn="ctr"/>
            <a:r>
              <a:rPr lang="en-US" altLang="ja-JP" sz="800" b="1" dirty="0" smtClean="0">
                <a:solidFill>
                  <a:schemeClr val="hlink"/>
                </a:solidFill>
                <a:latin typeface="Calibri" pitchFamily="34" charset="0"/>
              </a:rPr>
              <a:t>Oct-2016</a:t>
            </a:r>
            <a:r>
              <a:rPr lang="en-US" altLang="ja-JP" sz="800" b="1" dirty="0" smtClean="0">
                <a:solidFill>
                  <a:schemeClr val="hlink"/>
                </a:solidFill>
                <a:latin typeface="Calibri" pitchFamily="34" charset="0"/>
                <a:sym typeface="Wingdings"/>
              </a:rPr>
              <a:t> </a:t>
            </a:r>
          </a:p>
        </p:txBody>
      </p:sp>
      <p:sp>
        <p:nvSpPr>
          <p:cNvPr id="152" name="Diamond 151"/>
          <p:cNvSpPr>
            <a:spLocks noChangeArrowheads="1"/>
          </p:cNvSpPr>
          <p:nvPr/>
        </p:nvSpPr>
        <p:spPr bwMode="auto">
          <a:xfrm>
            <a:off x="218053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53" name="TextBox 29"/>
          <p:cNvSpPr txBox="1">
            <a:spLocks noChangeArrowheads="1"/>
          </p:cNvSpPr>
          <p:nvPr/>
        </p:nvSpPr>
        <p:spPr bwMode="auto">
          <a:xfrm>
            <a:off x="2367682" y="4132832"/>
            <a:ext cx="66765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2nd Draft</a:t>
            </a:r>
          </a:p>
          <a:p>
            <a:pPr algn="ctr"/>
            <a:r>
              <a:rPr lang="en-US" altLang="ja-JP" sz="800" b="1" dirty="0" smtClean="0">
                <a:solidFill>
                  <a:schemeClr val="hlink"/>
                </a:solidFill>
                <a:latin typeface="Calibri" pitchFamily="34" charset="0"/>
              </a:rPr>
              <a:t>Jan-2017</a:t>
            </a:r>
            <a:r>
              <a:rPr lang="en-US" altLang="ja-JP" sz="800" b="1" dirty="0" smtClean="0">
                <a:solidFill>
                  <a:schemeClr val="hlink"/>
                </a:solidFill>
                <a:latin typeface="Calibri" pitchFamily="34" charset="0"/>
                <a:sym typeface="Wingdings"/>
              </a:rPr>
              <a:t> </a:t>
            </a:r>
          </a:p>
        </p:txBody>
      </p:sp>
      <p:sp>
        <p:nvSpPr>
          <p:cNvPr id="156" name="Diamond 155"/>
          <p:cNvSpPr>
            <a:spLocks noChangeArrowheads="1"/>
          </p:cNvSpPr>
          <p:nvPr/>
        </p:nvSpPr>
        <p:spPr bwMode="auto">
          <a:xfrm>
            <a:off x="2614257"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58" name="TextBox 29"/>
          <p:cNvSpPr txBox="1">
            <a:spLocks noChangeArrowheads="1"/>
          </p:cNvSpPr>
          <p:nvPr/>
        </p:nvSpPr>
        <p:spPr bwMode="auto">
          <a:xfrm>
            <a:off x="2703233"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a:t>
            </a:r>
          </a:p>
          <a:p>
            <a:pPr algn="ctr"/>
            <a:r>
              <a:rPr lang="en-US" altLang="ja-JP" sz="800" b="1" dirty="0">
                <a:latin typeface="Calibri" pitchFamily="34" charset="0"/>
              </a:rPr>
              <a:t>t</a:t>
            </a:r>
            <a:r>
              <a:rPr lang="en-US" altLang="ja-JP" sz="800" b="1" dirty="0" smtClean="0">
                <a:latin typeface="Calibri" pitchFamily="34" charset="0"/>
              </a:rPr>
              <a:t>o A.D.</a:t>
            </a:r>
          </a:p>
          <a:p>
            <a:pPr algn="ctr"/>
            <a:r>
              <a:rPr lang="en-US" altLang="ja-JP" sz="800" b="1" dirty="0" smtClean="0">
                <a:solidFill>
                  <a:schemeClr val="hlink"/>
                </a:solidFill>
                <a:latin typeface="Calibri" pitchFamily="34" charset="0"/>
              </a:rPr>
              <a:t>Apr-2017</a:t>
            </a:r>
            <a:r>
              <a:rPr lang="en-US" altLang="ja-JP" sz="800" b="1" dirty="0" smtClean="0">
                <a:solidFill>
                  <a:schemeClr val="hlink"/>
                </a:solidFill>
                <a:latin typeface="Calibri" pitchFamily="34" charset="0"/>
                <a:sym typeface="Wingdings"/>
              </a:rPr>
              <a:t> </a:t>
            </a:r>
          </a:p>
        </p:txBody>
      </p:sp>
      <p:sp>
        <p:nvSpPr>
          <p:cNvPr id="159" name="Diamond 158"/>
          <p:cNvSpPr>
            <a:spLocks noChangeArrowheads="1"/>
          </p:cNvSpPr>
          <p:nvPr/>
        </p:nvSpPr>
        <p:spPr bwMode="auto">
          <a:xfrm>
            <a:off x="3093965"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0" name="TextBox 29"/>
          <p:cNvSpPr txBox="1">
            <a:spLocks noChangeArrowheads="1"/>
          </p:cNvSpPr>
          <p:nvPr/>
        </p:nvSpPr>
        <p:spPr bwMode="auto">
          <a:xfrm>
            <a:off x="3350604" y="4826041"/>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Submit to Secretariat</a:t>
            </a:r>
          </a:p>
          <a:p>
            <a:pPr algn="ctr"/>
            <a:r>
              <a:rPr lang="en-US" altLang="ja-JP" sz="800" b="1" dirty="0" smtClean="0">
                <a:solidFill>
                  <a:schemeClr val="hlink"/>
                </a:solidFill>
                <a:latin typeface="Calibri" pitchFamily="34" charset="0"/>
              </a:rPr>
              <a:t>Jul-2017</a:t>
            </a:r>
            <a:r>
              <a:rPr lang="en-US" altLang="ja-JP" sz="800" b="1" dirty="0" smtClean="0">
                <a:solidFill>
                  <a:schemeClr val="hlink"/>
                </a:solidFill>
                <a:latin typeface="Calibri" pitchFamily="34" charset="0"/>
                <a:sym typeface="Wingdings"/>
              </a:rPr>
              <a:t> </a:t>
            </a:r>
          </a:p>
        </p:txBody>
      </p:sp>
      <p:sp>
        <p:nvSpPr>
          <p:cNvPr id="169" name="Diamond 168"/>
          <p:cNvSpPr>
            <a:spLocks noChangeArrowheads="1"/>
          </p:cNvSpPr>
          <p:nvPr/>
        </p:nvSpPr>
        <p:spPr bwMode="auto">
          <a:xfrm>
            <a:off x="3683280" y="4628810"/>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0" name="TextBox 29"/>
          <p:cNvSpPr txBox="1">
            <a:spLocks noChangeArrowheads="1"/>
          </p:cNvSpPr>
          <p:nvPr/>
        </p:nvSpPr>
        <p:spPr bwMode="auto">
          <a:xfrm>
            <a:off x="3587394"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a:t>
            </a:r>
            <a:r>
              <a:rPr lang="en-US" altLang="ja-JP" sz="800" b="1" baseline="30000" dirty="0" smtClean="0">
                <a:latin typeface="Calibri" pitchFamily="34" charset="0"/>
              </a:rPr>
              <a:t>st</a:t>
            </a:r>
            <a:r>
              <a:rPr lang="en-US" altLang="ja-JP" sz="800" b="1" dirty="0" smtClean="0">
                <a:latin typeface="Calibri" pitchFamily="34" charset="0"/>
              </a:rPr>
              <a:t> Agency Review</a:t>
            </a:r>
          </a:p>
          <a:p>
            <a:pPr algn="ctr"/>
            <a:r>
              <a:rPr lang="en-US" altLang="ja-JP" sz="800" b="1" dirty="0" smtClean="0">
                <a:solidFill>
                  <a:schemeClr val="hlink"/>
                </a:solidFill>
                <a:latin typeface="Calibri" pitchFamily="34" charset="0"/>
                <a:sym typeface="Wingdings"/>
              </a:rPr>
              <a:t>Sep-2017</a:t>
            </a:r>
          </a:p>
        </p:txBody>
      </p:sp>
      <p:sp>
        <p:nvSpPr>
          <p:cNvPr id="171" name="Diamond 170"/>
          <p:cNvSpPr>
            <a:spLocks noChangeArrowheads="1"/>
          </p:cNvSpPr>
          <p:nvPr/>
        </p:nvSpPr>
        <p:spPr bwMode="auto">
          <a:xfrm>
            <a:off x="4050696"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2" name="TextBox 29"/>
          <p:cNvSpPr txBox="1">
            <a:spLocks noChangeArrowheads="1"/>
          </p:cNvSpPr>
          <p:nvPr/>
        </p:nvSpPr>
        <p:spPr bwMode="auto">
          <a:xfrm>
            <a:off x="4028877"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a:t>
            </a:r>
          </a:p>
          <a:p>
            <a:pPr algn="ctr"/>
            <a:r>
              <a:rPr lang="en-US" altLang="ja-JP" sz="800" b="1" dirty="0" smtClean="0">
                <a:solidFill>
                  <a:schemeClr val="hlink"/>
                </a:solidFill>
                <a:latin typeface="Calibri" pitchFamily="34" charset="0"/>
                <a:sym typeface="Wingdings"/>
              </a:rPr>
              <a:t>Nov-2017</a:t>
            </a:r>
          </a:p>
        </p:txBody>
      </p:sp>
      <p:sp>
        <p:nvSpPr>
          <p:cNvPr id="173" name="Diamond 172"/>
          <p:cNvSpPr>
            <a:spLocks noChangeArrowheads="1"/>
          </p:cNvSpPr>
          <p:nvPr/>
        </p:nvSpPr>
        <p:spPr bwMode="auto">
          <a:xfrm>
            <a:off x="4296240"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4" name="TextBox 29"/>
          <p:cNvSpPr txBox="1">
            <a:spLocks noChangeArrowheads="1"/>
          </p:cNvSpPr>
          <p:nvPr/>
        </p:nvSpPr>
        <p:spPr bwMode="auto">
          <a:xfrm>
            <a:off x="4592085" y="4826041"/>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Secretariat Processing</a:t>
            </a:r>
          </a:p>
          <a:p>
            <a:pPr algn="ctr"/>
            <a:r>
              <a:rPr lang="en-US" altLang="ja-JP" sz="800" b="1" dirty="0" smtClean="0">
                <a:solidFill>
                  <a:schemeClr val="hlink"/>
                </a:solidFill>
                <a:latin typeface="Calibri" pitchFamily="34" charset="0"/>
              </a:rPr>
              <a:t>Feb-2018</a:t>
            </a:r>
            <a:r>
              <a:rPr lang="en-US" altLang="ja-JP" sz="800" b="1" dirty="0" smtClean="0">
                <a:solidFill>
                  <a:schemeClr val="hlink"/>
                </a:solidFill>
                <a:latin typeface="Calibri" pitchFamily="34" charset="0"/>
                <a:sym typeface="Wingdings"/>
              </a:rPr>
              <a:t> </a:t>
            </a:r>
          </a:p>
        </p:txBody>
      </p:sp>
      <p:sp>
        <p:nvSpPr>
          <p:cNvPr id="175" name="Diamond 174"/>
          <p:cNvSpPr>
            <a:spLocks noChangeArrowheads="1"/>
          </p:cNvSpPr>
          <p:nvPr/>
        </p:nvSpPr>
        <p:spPr bwMode="auto">
          <a:xfrm>
            <a:off x="4924761" y="4628810"/>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6" name="TextBox 29"/>
          <p:cNvSpPr txBox="1">
            <a:spLocks noChangeArrowheads="1"/>
          </p:cNvSpPr>
          <p:nvPr/>
        </p:nvSpPr>
        <p:spPr bwMode="auto">
          <a:xfrm>
            <a:off x="5010255"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Final Agency</a:t>
            </a:r>
          </a:p>
          <a:p>
            <a:pPr algn="ctr"/>
            <a:r>
              <a:rPr lang="en-US" altLang="ja-JP" sz="800" b="1" dirty="0" smtClean="0">
                <a:latin typeface="Calibri" pitchFamily="34" charset="0"/>
              </a:rPr>
              <a:t>Review</a:t>
            </a:r>
          </a:p>
          <a:p>
            <a:pPr algn="ctr"/>
            <a:r>
              <a:rPr lang="en-US" altLang="ja-JP" sz="800" b="1" dirty="0" smtClean="0">
                <a:solidFill>
                  <a:schemeClr val="hlink"/>
                </a:solidFill>
                <a:latin typeface="Calibri" pitchFamily="34" charset="0"/>
                <a:sym typeface="Wingdings"/>
              </a:rPr>
              <a:t>May-2018</a:t>
            </a:r>
          </a:p>
        </p:txBody>
      </p:sp>
      <p:sp>
        <p:nvSpPr>
          <p:cNvPr id="177" name="Diamond 176"/>
          <p:cNvSpPr>
            <a:spLocks noChangeArrowheads="1"/>
          </p:cNvSpPr>
          <p:nvPr/>
        </p:nvSpPr>
        <p:spPr bwMode="auto">
          <a:xfrm>
            <a:off x="544452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8" name="TextBox 29"/>
          <p:cNvSpPr txBox="1">
            <a:spLocks noChangeArrowheads="1"/>
          </p:cNvSpPr>
          <p:nvPr/>
        </p:nvSpPr>
        <p:spPr bwMode="auto">
          <a:xfrm>
            <a:off x="5528869" y="4132832"/>
            <a:ext cx="841828" cy="461665"/>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RID </a:t>
            </a:r>
          </a:p>
          <a:p>
            <a:pPr algn="ctr"/>
            <a:r>
              <a:rPr lang="en-US" altLang="ja-JP" sz="800" b="1" dirty="0" smtClean="0">
                <a:latin typeface="Calibri" pitchFamily="34" charset="0"/>
              </a:rPr>
              <a:t>Resolution </a:t>
            </a:r>
            <a:r>
              <a:rPr lang="en-US" altLang="ja-JP" sz="800" b="1" dirty="0" smtClean="0">
                <a:solidFill>
                  <a:schemeClr val="hlink"/>
                </a:solidFill>
                <a:latin typeface="Calibri" pitchFamily="34" charset="0"/>
                <a:sym typeface="Wingdings"/>
              </a:rPr>
              <a:t>Jul-2018</a:t>
            </a:r>
          </a:p>
        </p:txBody>
      </p:sp>
      <p:sp>
        <p:nvSpPr>
          <p:cNvPr id="179" name="Diamond 178"/>
          <p:cNvSpPr>
            <a:spLocks noChangeArrowheads="1"/>
          </p:cNvSpPr>
          <p:nvPr/>
        </p:nvSpPr>
        <p:spPr bwMode="auto">
          <a:xfrm>
            <a:off x="580348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0" name="TextBox 29"/>
          <p:cNvSpPr txBox="1">
            <a:spLocks noChangeArrowheads="1"/>
          </p:cNvSpPr>
          <p:nvPr/>
        </p:nvSpPr>
        <p:spPr bwMode="auto">
          <a:xfrm>
            <a:off x="6184314" y="4831256"/>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CMC Approval</a:t>
            </a:r>
          </a:p>
          <a:p>
            <a:pPr algn="ctr"/>
            <a:r>
              <a:rPr lang="en-US" altLang="ja-JP" sz="800" b="1" dirty="0" smtClean="0">
                <a:solidFill>
                  <a:schemeClr val="hlink"/>
                </a:solidFill>
                <a:latin typeface="Calibri" pitchFamily="34" charset="0"/>
              </a:rPr>
              <a:t>Nov-2018</a:t>
            </a:r>
            <a:r>
              <a:rPr lang="en-US" altLang="ja-JP" sz="800" b="1" dirty="0" smtClean="0">
                <a:solidFill>
                  <a:schemeClr val="hlink"/>
                </a:solidFill>
                <a:latin typeface="Calibri" pitchFamily="34" charset="0"/>
                <a:sym typeface="Wingdings"/>
              </a:rPr>
              <a:t> </a:t>
            </a:r>
          </a:p>
        </p:txBody>
      </p:sp>
      <p:sp>
        <p:nvSpPr>
          <p:cNvPr id="181" name="Diamond 180"/>
          <p:cNvSpPr>
            <a:spLocks noChangeArrowheads="1"/>
          </p:cNvSpPr>
          <p:nvPr/>
        </p:nvSpPr>
        <p:spPr bwMode="auto">
          <a:xfrm>
            <a:off x="6516990" y="4634025"/>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2" name="Rectangle 181"/>
          <p:cNvSpPr/>
          <p:nvPr/>
        </p:nvSpPr>
        <p:spPr>
          <a:xfrm>
            <a:off x="456279" y="3713018"/>
            <a:ext cx="906822" cy="1579903"/>
          </a:xfrm>
          <a:prstGeom prst="rect">
            <a:avLst/>
          </a:prstGeom>
          <a:solidFill>
            <a:srgbClr val="FFFF00"/>
          </a:solidFill>
          <a:ln w="28575"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dirty="0">
                <a:solidFill>
                  <a:srgbClr val="000000"/>
                </a:solidFill>
              </a:rPr>
              <a:t>CCSDS </a:t>
            </a:r>
            <a:endParaRPr lang="en-US" sz="1000" dirty="0" smtClean="0">
              <a:solidFill>
                <a:srgbClr val="000000"/>
              </a:solidFill>
            </a:endParaRPr>
          </a:p>
          <a:p>
            <a:pPr algn="ctr" fontAlgn="auto">
              <a:spcBef>
                <a:spcPts val="0"/>
              </a:spcBef>
              <a:spcAft>
                <a:spcPts val="0"/>
              </a:spcAft>
              <a:defRPr/>
            </a:pPr>
            <a:r>
              <a:rPr lang="en-US" sz="1000" dirty="0" smtClean="0">
                <a:solidFill>
                  <a:srgbClr val="000000"/>
                </a:solidFill>
              </a:rPr>
              <a:t>88X.0</a:t>
            </a:r>
            <a:r>
              <a:rPr lang="en-US" sz="1000" dirty="0">
                <a:solidFill>
                  <a:srgbClr val="000000"/>
                </a:solidFill>
              </a:rPr>
              <a:t>-M-</a:t>
            </a:r>
            <a:r>
              <a:rPr lang="en-US" sz="1000" dirty="0" smtClean="0">
                <a:solidFill>
                  <a:srgbClr val="000000"/>
                </a:solidFill>
              </a:rPr>
              <a:t>1 </a:t>
            </a:r>
          </a:p>
          <a:p>
            <a:pPr algn="ctr" fontAlgn="auto">
              <a:spcBef>
                <a:spcPts val="0"/>
              </a:spcBef>
              <a:spcAft>
                <a:spcPts val="0"/>
              </a:spcAft>
              <a:defRPr/>
            </a:pPr>
            <a:r>
              <a:rPr kumimoji="0" lang="en-US" sz="1000" b="1" dirty="0" smtClean="0">
                <a:solidFill>
                  <a:srgbClr val="000000"/>
                </a:solidFill>
              </a:rPr>
              <a:t>RFID Sensing</a:t>
            </a:r>
          </a:p>
          <a:p>
            <a:pPr algn="ctr" fontAlgn="auto">
              <a:spcBef>
                <a:spcPts val="0"/>
              </a:spcBef>
              <a:spcAft>
                <a:spcPts val="0"/>
              </a:spcAft>
              <a:defRPr/>
            </a:pPr>
            <a:r>
              <a:rPr lang="en-US" sz="1000" b="1" dirty="0" smtClean="0">
                <a:solidFill>
                  <a:srgbClr val="000000"/>
                </a:solidFill>
              </a:rPr>
              <a:t>Communications</a:t>
            </a:r>
          </a:p>
          <a:p>
            <a:pPr algn="ctr" fontAlgn="auto">
              <a:spcBef>
                <a:spcPts val="0"/>
              </a:spcBef>
              <a:spcAft>
                <a:spcPts val="0"/>
              </a:spcAft>
              <a:defRPr/>
            </a:pPr>
            <a:r>
              <a:rPr kumimoji="0" lang="en-US" sz="1000" b="1" dirty="0" smtClean="0">
                <a:solidFill>
                  <a:srgbClr val="000000"/>
                </a:solidFill>
              </a:rPr>
              <a:t>Protocol</a:t>
            </a:r>
          </a:p>
          <a:p>
            <a:pPr algn="ctr" fontAlgn="auto">
              <a:spcBef>
                <a:spcPts val="0"/>
              </a:spcBef>
              <a:spcAft>
                <a:spcPts val="0"/>
              </a:spcAft>
              <a:defRPr/>
            </a:pPr>
            <a:r>
              <a:rPr lang="en-US" sz="1000" b="1" dirty="0" smtClean="0">
                <a:solidFill>
                  <a:srgbClr val="000000"/>
                </a:solidFill>
              </a:rPr>
              <a:t>Specification</a:t>
            </a:r>
            <a:endParaRPr kumimoji="0" lang="en-US" sz="1000" b="1" dirty="0" smtClean="0">
              <a:solidFill>
                <a:srgbClr val="000000"/>
              </a:solidFill>
            </a:endParaRPr>
          </a:p>
        </p:txBody>
      </p:sp>
      <p:sp>
        <p:nvSpPr>
          <p:cNvPr id="150" name="Diamond 149"/>
          <p:cNvSpPr>
            <a:spLocks noChangeArrowheads="1"/>
          </p:cNvSpPr>
          <p:nvPr/>
        </p:nvSpPr>
        <p:spPr bwMode="auto">
          <a:xfrm>
            <a:off x="1313164"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49" name="TextBox 29"/>
          <p:cNvSpPr txBox="1">
            <a:spLocks noChangeArrowheads="1"/>
          </p:cNvSpPr>
          <p:nvPr/>
        </p:nvSpPr>
        <p:spPr bwMode="auto">
          <a:xfrm>
            <a:off x="1278437" y="4121836"/>
            <a:ext cx="704336"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Start Date</a:t>
            </a:r>
          </a:p>
          <a:p>
            <a:pPr algn="ctr"/>
            <a:r>
              <a:rPr lang="en-US" altLang="ja-JP" sz="800" b="1" dirty="0" smtClean="0">
                <a:solidFill>
                  <a:schemeClr val="hlink"/>
                </a:solidFill>
                <a:latin typeface="Calibri" pitchFamily="34" charset="0"/>
              </a:rPr>
              <a:t>May-2016</a:t>
            </a:r>
            <a:r>
              <a:rPr lang="en-US" altLang="ja-JP" sz="800" b="1" dirty="0" smtClean="0">
                <a:solidFill>
                  <a:schemeClr val="hlink"/>
                </a:solidFill>
                <a:latin typeface="Calibri" pitchFamily="34" charset="0"/>
                <a:sym typeface="Wingdings"/>
              </a:rPr>
              <a:t> </a:t>
            </a:r>
          </a:p>
        </p:txBody>
      </p:sp>
      <p:sp>
        <p:nvSpPr>
          <p:cNvPr id="183" name="TextBox 29"/>
          <p:cNvSpPr txBox="1">
            <a:spLocks noChangeArrowheads="1"/>
          </p:cNvSpPr>
          <p:nvPr/>
        </p:nvSpPr>
        <p:spPr bwMode="auto">
          <a:xfrm>
            <a:off x="6079331" y="4132832"/>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1</a:t>
            </a:r>
            <a:r>
              <a:rPr lang="en-US" altLang="ja-JP" sz="800" b="1" baseline="30000" dirty="0" smtClean="0">
                <a:latin typeface="Calibri" pitchFamily="34" charset="0"/>
              </a:rPr>
              <a:t>st</a:t>
            </a:r>
            <a:r>
              <a:rPr lang="en-US" altLang="ja-JP" sz="800" b="1" dirty="0" smtClean="0">
                <a:latin typeface="Calibri" pitchFamily="34" charset="0"/>
              </a:rPr>
              <a:t> Prototype</a:t>
            </a:r>
          </a:p>
          <a:p>
            <a:pPr algn="ctr"/>
            <a:r>
              <a:rPr lang="en-US" altLang="ja-JP" sz="800" b="1" dirty="0" smtClean="0">
                <a:solidFill>
                  <a:schemeClr val="hlink"/>
                </a:solidFill>
                <a:latin typeface="Calibri" pitchFamily="34" charset="0"/>
                <a:sym typeface="Wingdings"/>
              </a:rPr>
              <a:t>Nov-2018</a:t>
            </a:r>
          </a:p>
        </p:txBody>
      </p:sp>
      <p:sp>
        <p:nvSpPr>
          <p:cNvPr id="184" name="Diamond 183"/>
          <p:cNvSpPr>
            <a:spLocks noChangeArrowheads="1"/>
          </p:cNvSpPr>
          <p:nvPr/>
        </p:nvSpPr>
        <p:spPr bwMode="auto">
          <a:xfrm>
            <a:off x="6353951"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5" name="TextBox 29"/>
          <p:cNvSpPr txBox="1">
            <a:spLocks noChangeArrowheads="1"/>
          </p:cNvSpPr>
          <p:nvPr/>
        </p:nvSpPr>
        <p:spPr bwMode="auto">
          <a:xfrm>
            <a:off x="6740883" y="4132832"/>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2</a:t>
            </a:r>
            <a:r>
              <a:rPr lang="en-US" altLang="ja-JP" sz="800" b="1" baseline="30000" dirty="0" smtClean="0">
                <a:latin typeface="Calibri" pitchFamily="34" charset="0"/>
              </a:rPr>
              <a:t>nd</a:t>
            </a:r>
            <a:r>
              <a:rPr lang="en-US" altLang="ja-JP" sz="800" b="1" dirty="0" smtClean="0">
                <a:latin typeface="Calibri" pitchFamily="34" charset="0"/>
              </a:rPr>
              <a:t>  Prototype</a:t>
            </a:r>
          </a:p>
          <a:p>
            <a:pPr algn="ctr"/>
            <a:r>
              <a:rPr lang="en-US" altLang="ja-JP" sz="800" b="1" dirty="0" smtClean="0">
                <a:solidFill>
                  <a:schemeClr val="hlink"/>
                </a:solidFill>
                <a:latin typeface="Calibri" pitchFamily="34" charset="0"/>
                <a:sym typeface="Wingdings"/>
              </a:rPr>
              <a:t>Mar-2019</a:t>
            </a:r>
          </a:p>
        </p:txBody>
      </p:sp>
      <p:sp>
        <p:nvSpPr>
          <p:cNvPr id="186" name="Diamond 185"/>
          <p:cNvSpPr>
            <a:spLocks noChangeArrowheads="1"/>
          </p:cNvSpPr>
          <p:nvPr/>
        </p:nvSpPr>
        <p:spPr bwMode="auto">
          <a:xfrm>
            <a:off x="7073559" y="3935601"/>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87" name="TextBox 29"/>
          <p:cNvSpPr txBox="1">
            <a:spLocks noChangeArrowheads="1"/>
          </p:cNvSpPr>
          <p:nvPr/>
        </p:nvSpPr>
        <p:spPr bwMode="auto">
          <a:xfrm>
            <a:off x="7168515" y="4831256"/>
            <a:ext cx="841828" cy="338554"/>
          </a:xfrm>
          <a:prstGeom prst="rect">
            <a:avLst/>
          </a:prstGeom>
          <a:noFill/>
          <a:ln w="9525">
            <a:noFill/>
            <a:miter lim="800000"/>
            <a:headEnd/>
            <a:tailEnd/>
          </a:ln>
        </p:spPr>
        <p:txBody>
          <a:bodyPr wrap="square">
            <a:spAutoFit/>
          </a:bodyPr>
          <a:lstStyle/>
          <a:p>
            <a:pPr algn="ctr"/>
            <a:r>
              <a:rPr lang="en-US" altLang="ja-JP" sz="800" b="1" dirty="0" smtClean="0">
                <a:latin typeface="Calibri" pitchFamily="34" charset="0"/>
              </a:rPr>
              <a:t>CMC Approval</a:t>
            </a:r>
          </a:p>
          <a:p>
            <a:pPr algn="ctr"/>
            <a:r>
              <a:rPr lang="en-US" altLang="ja-JP" sz="800" b="1" dirty="0" smtClean="0">
                <a:solidFill>
                  <a:schemeClr val="hlink"/>
                </a:solidFill>
                <a:latin typeface="Calibri" pitchFamily="34" charset="0"/>
              </a:rPr>
              <a:t>May-2019</a:t>
            </a:r>
            <a:r>
              <a:rPr lang="en-US" altLang="ja-JP" sz="800" b="1" dirty="0" smtClean="0">
                <a:solidFill>
                  <a:schemeClr val="hlink"/>
                </a:solidFill>
                <a:latin typeface="Calibri" pitchFamily="34" charset="0"/>
                <a:sym typeface="Wingdings"/>
              </a:rPr>
              <a:t> </a:t>
            </a:r>
          </a:p>
        </p:txBody>
      </p:sp>
      <p:sp>
        <p:nvSpPr>
          <p:cNvPr id="188" name="Diamond 187"/>
          <p:cNvSpPr>
            <a:spLocks noChangeArrowheads="1"/>
          </p:cNvSpPr>
          <p:nvPr/>
        </p:nvSpPr>
        <p:spPr bwMode="auto">
          <a:xfrm>
            <a:off x="7501191" y="4634025"/>
            <a:ext cx="163039" cy="197231"/>
          </a:xfrm>
          <a:prstGeom prst="diamond">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Tree>
    <p:extLst>
      <p:ext uri="{BB962C8B-B14F-4D97-AF65-F5344CB8AC3E}">
        <p14:creationId xmlns:p14="http://schemas.microsoft.com/office/powerpoint/2010/main" val="22657445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DBC11CFE921654CA22562F68A99D6AE" ma:contentTypeVersion="2" ma:contentTypeDescription="Create a new document." ma:contentTypeScope="" ma:versionID="6e7f88b6c0e58fd2929e0adb0da9b1cd">
  <xsd:schema xmlns:xsd="http://www.w3.org/2001/XMLSchema" xmlns:xs="http://www.w3.org/2001/XMLSchema" xmlns:p="http://schemas.microsoft.com/office/2006/metadata/properties" xmlns:ns2="0f0ef6e6-c12b-42e4-8afd-b7edb07c219c" xmlns:ns3="bfab6d5d-f488-475d-ad0d-58c4c1ee8d01" targetNamespace="http://schemas.microsoft.com/office/2006/metadata/properties" ma:root="true" ma:fieldsID="04b9d79d328c0b5ec2fc4d05f2dbf19e" ns2:_="" ns3:_="">
    <xsd:import namespace="0f0ef6e6-c12b-42e4-8afd-b7edb07c219c"/>
    <xsd:import namespace="bfab6d5d-f488-475d-ad0d-58c4c1ee8d01"/>
    <xsd:element name="properties">
      <xsd:complexType>
        <xsd:sequence>
          <xsd:element name="documentManagement">
            <xsd:complexType>
              <xsd:all>
                <xsd:element ref="ns2: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ef6e6-c12b-42e4-8afd-b7edb07c21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fab6d5d-f488-475d-ad0d-58c4c1ee8d01" elementFormDefault="qualified">
    <xsd:import namespace="http://schemas.microsoft.com/office/2006/documentManagement/types"/>
    <xsd:import namespace="http://schemas.microsoft.com/office/infopath/2007/PartnerControls"/>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A1AD70-996F-4818-89DC-C0E9955CA179}"/>
</file>

<file path=customXml/itemProps2.xml><?xml version="1.0" encoding="utf-8"?>
<ds:datastoreItem xmlns:ds="http://schemas.openxmlformats.org/officeDocument/2006/customXml" ds:itemID="{7EBDA3A3-26D3-4FA0-A4C2-882A2446179A}"/>
</file>

<file path=customXml/itemProps3.xml><?xml version="1.0" encoding="utf-8"?>
<ds:datastoreItem xmlns:ds="http://schemas.openxmlformats.org/officeDocument/2006/customXml" ds:itemID="{5B3E0DAF-5C8B-4EDC-BB95-E8AB318D0DEE}"/>
</file>

<file path=docProps/app.xml><?xml version="1.0" encoding="utf-8"?>
<Properties xmlns="http://schemas.openxmlformats.org/officeDocument/2006/extended-properties" xmlns:vt="http://schemas.openxmlformats.org/officeDocument/2006/docPropsVTypes">
  <TotalTime>66789</TotalTime>
  <Words>1470</Words>
  <Application>Microsoft Macintosh PowerPoint</Application>
  <PresentationFormat>On-screen Show (4:3)</PresentationFormat>
  <Paragraphs>320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CCSDS SOIS Wireless WG Monthly Webcon</vt:lpstr>
      <vt:lpstr>PowerPoint Presentation</vt:lpstr>
      <vt:lpstr>PowerPoint Presentation</vt:lpstr>
      <vt:lpstr>PowerPoint Presentation</vt:lpstr>
      <vt:lpstr>PowerPoint Presentation</vt:lpstr>
      <vt:lpstr>Back-up Charts &amp; High-Level CCSDS Schedules</vt:lpstr>
      <vt:lpstr>PowerPoint Presentation</vt:lpstr>
      <vt:lpstr>PowerPoint Presentation</vt:lpstr>
      <vt:lpstr>PowerPoint Presentation</vt:lpstr>
      <vt:lpstr>PowerPoint Presentation</vt:lpstr>
      <vt:lpstr>PowerPoint Presentation</vt:lpstr>
    </vt:vector>
  </TitlesOfParts>
  <Company>BioServe Space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Kevin Gifford</dc:creator>
  <cp:lastModifiedBy>Kevin Gifford</cp:lastModifiedBy>
  <cp:revision>1758</cp:revision>
  <cp:lastPrinted>2013-08-12T14:41:42Z</cp:lastPrinted>
  <dcterms:created xsi:type="dcterms:W3CDTF">2012-03-12T15:30:31Z</dcterms:created>
  <dcterms:modified xsi:type="dcterms:W3CDTF">2015-09-27T18:59:41Z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0x010100DDBC11CFE921654CA22562F68A99D6AE</vt:lpwstr>
  </property>
</Properties>
</file>