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356" r:id="rId2"/>
    <p:sldId id="353" r:id="rId3"/>
    <p:sldId id="358" r:id="rId4"/>
    <p:sldId id="359" r:id="rId5"/>
    <p:sldId id="360" r:id="rId6"/>
    <p:sldId id="355" r:id="rId7"/>
    <p:sldId id="351" r:id="rId8"/>
    <p:sldId id="357" r:id="rId9"/>
    <p:sldId id="354" r:id="rId10"/>
    <p:sldId id="35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67F64"/>
    <a:srgbClr val="FFFF00"/>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18" autoAdjust="0"/>
    <p:restoredTop sz="89294" autoAdjust="0"/>
  </p:normalViewPr>
  <p:slideViewPr>
    <p:cSldViewPr snapToGrid="0" snapToObjects="1">
      <p:cViewPr>
        <p:scale>
          <a:sx n="100" d="100"/>
          <a:sy n="100" d="100"/>
        </p:scale>
        <p:origin x="-2624" y="-10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printerSettings" Target="printerSettings/printerSettings1.bin"/><Relationship Id="rId8" Type="http://schemas.openxmlformats.org/officeDocument/2006/relationships/slide" Target="slides/slide7.xml"/><Relationship Id="rId18"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7" Type="http://schemas.openxmlformats.org/officeDocument/2006/relationships/slide" Target="slides/slide6.xml"/><Relationship Id="rId16" Type="http://schemas.openxmlformats.org/officeDocument/2006/relationships/theme" Target="theme/theme1.xml"/><Relationship Id="rId2" Type="http://schemas.openxmlformats.org/officeDocument/2006/relationships/slide" Target="slides/slide1.xml"/><Relationship Id="rId20" Type="http://schemas.openxmlformats.org/officeDocument/2006/relationships/customXml" Target="../customXml/item3.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customXml" Target="../customXml/item2.xml"/><Relationship Id="rId1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DD6A3D-CDC1-574E-B713-2404917A542B}" type="datetimeFigureOut">
              <a:rPr lang="en-US" smtClean="0"/>
              <a:pPr/>
              <a:t>9/14/15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0E9BA-BBD3-C242-B0E7-AAD85FC88DBA}" type="slidenum">
              <a:rPr lang="en-US" smtClean="0"/>
              <a:pPr/>
              <a:t>‹#›</a:t>
            </a:fld>
            <a:endParaRPr lang="en-US"/>
          </a:p>
        </p:txBody>
      </p:sp>
    </p:spTree>
    <p:extLst>
      <p:ext uri="{BB962C8B-B14F-4D97-AF65-F5344CB8AC3E}">
        <p14:creationId xmlns:p14="http://schemas.microsoft.com/office/powerpoint/2010/main" val="1950452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7</a:t>
            </a:fld>
            <a:endParaRPr lang="en-US" altLang="ja-JP">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15716" name="Slide Number Placeholder 3"/>
          <p:cNvSpPr txBox="1">
            <a:spLocks noGrp="1"/>
          </p:cNvSpPr>
          <p:nvPr/>
        </p:nvSpPr>
        <p:spPr bwMode="auto">
          <a:xfrm>
            <a:off x="3887391" y="8687406"/>
            <a:ext cx="2970609" cy="456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81" tIns="0" rIns="19181" bIns="0" anchor="b"/>
          <a:lstStyle>
            <a:lvl1pPr defTabSz="920750">
              <a:defRPr b="1">
                <a:solidFill>
                  <a:schemeClr val="tx1"/>
                </a:solidFill>
                <a:latin typeface="Arial" charset="0"/>
              </a:defRPr>
            </a:lvl1pPr>
            <a:lvl2pPr marL="742950" indent="-285750" defTabSz="920750">
              <a:defRPr b="1">
                <a:solidFill>
                  <a:schemeClr val="tx1"/>
                </a:solidFill>
                <a:latin typeface="Arial" charset="0"/>
              </a:defRPr>
            </a:lvl2pPr>
            <a:lvl3pPr marL="1143000" indent="-228600" defTabSz="920750">
              <a:defRPr b="1">
                <a:solidFill>
                  <a:schemeClr val="tx1"/>
                </a:solidFill>
                <a:latin typeface="Arial" charset="0"/>
              </a:defRPr>
            </a:lvl3pPr>
            <a:lvl4pPr marL="1600200" indent="-228600" defTabSz="920750">
              <a:defRPr b="1">
                <a:solidFill>
                  <a:schemeClr val="tx1"/>
                </a:solidFill>
                <a:latin typeface="Arial" charset="0"/>
              </a:defRPr>
            </a:lvl4pPr>
            <a:lvl5pPr marL="2057400" indent="-228600" defTabSz="920750">
              <a:defRPr b="1">
                <a:solidFill>
                  <a:schemeClr val="tx1"/>
                </a:solidFill>
                <a:latin typeface="Arial" charset="0"/>
              </a:defRPr>
            </a:lvl5pPr>
            <a:lvl6pPr marL="2514600" indent="-228600" defTabSz="920750" fontAlgn="base">
              <a:spcBef>
                <a:spcPct val="0"/>
              </a:spcBef>
              <a:spcAft>
                <a:spcPct val="0"/>
              </a:spcAft>
              <a:defRPr b="1">
                <a:solidFill>
                  <a:schemeClr val="tx1"/>
                </a:solidFill>
                <a:latin typeface="Arial" charset="0"/>
              </a:defRPr>
            </a:lvl6pPr>
            <a:lvl7pPr marL="2971800" indent="-228600" defTabSz="920750" fontAlgn="base">
              <a:spcBef>
                <a:spcPct val="0"/>
              </a:spcBef>
              <a:spcAft>
                <a:spcPct val="0"/>
              </a:spcAft>
              <a:defRPr b="1">
                <a:solidFill>
                  <a:schemeClr val="tx1"/>
                </a:solidFill>
                <a:latin typeface="Arial" charset="0"/>
              </a:defRPr>
            </a:lvl7pPr>
            <a:lvl8pPr marL="3429000" indent="-228600" defTabSz="920750" fontAlgn="base">
              <a:spcBef>
                <a:spcPct val="0"/>
              </a:spcBef>
              <a:spcAft>
                <a:spcPct val="0"/>
              </a:spcAft>
              <a:defRPr b="1">
                <a:solidFill>
                  <a:schemeClr val="tx1"/>
                </a:solidFill>
                <a:latin typeface="Arial" charset="0"/>
              </a:defRPr>
            </a:lvl8pPr>
            <a:lvl9pPr marL="3886200" indent="-228600" defTabSz="920750" fontAlgn="base">
              <a:spcBef>
                <a:spcPct val="0"/>
              </a:spcBef>
              <a:spcAft>
                <a:spcPct val="0"/>
              </a:spcAft>
              <a:defRPr b="1">
                <a:solidFill>
                  <a:schemeClr val="tx1"/>
                </a:solidFill>
                <a:latin typeface="Arial" charset="0"/>
              </a:defRPr>
            </a:lvl9pPr>
          </a:lstStyle>
          <a:p>
            <a:pPr algn="r" eaLnBrk="0" hangingPunct="0"/>
            <a:fld id="{C3B9810D-8CA4-40B5-9E5B-57D1DBBE03EF}" type="slidenum">
              <a:rPr lang="en-US" sz="1000" b="0" i="1">
                <a:latin typeface="Times New Roman" pitchFamily="18" charset="0"/>
              </a:rPr>
              <a:pPr algn="r" eaLnBrk="0" hangingPunct="0"/>
              <a:t>10</a:t>
            </a:fld>
            <a:endParaRPr lang="en-US" sz="1000" b="0" i="1">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93746-6703-F740-B9AF-4C0CAB306347}" type="datetimeFigureOut">
              <a:rPr lang="en-US" smtClean="0"/>
              <a:pPr/>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93746-6703-F740-B9AF-4C0CAB306347}" type="datetimeFigureOut">
              <a:rPr lang="en-US" smtClean="0"/>
              <a:pPr/>
              <a:t>9/14/15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93746-6703-F740-B9AF-4C0CAB306347}" type="datetimeFigureOut">
              <a:rPr lang="en-US" smtClean="0"/>
              <a:pPr/>
              <a:t>9/14/15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93746-6703-F740-B9AF-4C0CAB306347}" type="datetimeFigureOut">
              <a:rPr lang="en-US" smtClean="0"/>
              <a:pPr/>
              <a:t>9/14/15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93746-6703-F740-B9AF-4C0CAB306347}" type="datetimeFigureOut">
              <a:rPr lang="en-US" smtClean="0"/>
              <a:pPr/>
              <a:t>9/14/15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9/14/15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9/14/15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93746-6703-F740-B9AF-4C0CAB306347}" type="datetimeFigureOut">
              <a:rPr lang="en-US" smtClean="0"/>
              <a:pPr/>
              <a:t>9/14/15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523E6-6E1A-D443-AA02-10588A16F41C}" type="slidenum">
              <a:rPr lang="en-US" smtClean="0"/>
              <a:pPr/>
              <a:t>‹#›</a:t>
            </a:fld>
            <a:endParaRPr lang="en-US"/>
          </a:p>
        </p:txBody>
      </p:sp>
      <p:sp>
        <p:nvSpPr>
          <p:cNvPr id="7" name="Rectangle 5"/>
          <p:cNvSpPr>
            <a:spLocks noChangeArrowheads="1"/>
          </p:cNvSpPr>
          <p:nvPr userDrawn="1"/>
        </p:nvSpPr>
        <p:spPr bwMode="auto">
          <a:xfrm>
            <a:off x="0" y="6616700"/>
            <a:ext cx="9144000" cy="241738"/>
          </a:xfrm>
          <a:prstGeom prst="rect">
            <a:avLst/>
          </a:prstGeom>
          <a:solidFill>
            <a:schemeClr val="tx2">
              <a:lumMod val="50000"/>
            </a:schemeClr>
          </a:solidFill>
          <a:ln w="9525">
            <a:solidFill>
              <a:schemeClr val="accent1">
                <a:lumMod val="50000"/>
              </a:schemeClr>
            </a:solidFill>
            <a:round/>
            <a:headEnd/>
            <a:tailEnd/>
          </a:ln>
          <a:effectLst/>
        </p:spPr>
        <p:txBody>
          <a:bodyPr wrap="square" lIns="101880" tIns="51120" rIns="101880" bIns="51120">
            <a:spAutoFit/>
          </a:bodyPr>
          <a:lstStyle/>
          <a:p>
            <a:pPr algn="r">
              <a:buClr>
                <a:srgbClr val="FFFFFF"/>
              </a:buClr>
              <a:buFont typeface="Arial" pitchFamily="2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900" dirty="0" smtClean="0">
                <a:solidFill>
                  <a:srgbClr val="FFFFFF"/>
                </a:solidFill>
                <a:latin typeface="Arial" pitchFamily="26" charset="0"/>
                <a:ea typeface="+mn-ea"/>
                <a:cs typeface="+mn-cs"/>
              </a:rPr>
              <a:t>CCSDS SOIS Wireless Working Group (WWG)                                                                                                                                                16-Sep-2015 Monthly Webcon/Telecon</a:t>
            </a:r>
            <a:endParaRPr lang="en-US" sz="900" dirty="0">
              <a:solidFill>
                <a:srgbClr val="FFFFFF"/>
              </a:solidFill>
              <a:latin typeface="Arial" pitchFamily="26" charset="0"/>
              <a:ea typeface="+mn-ea"/>
              <a:cs typeface="+mn-cs"/>
            </a:endParaRPr>
          </a:p>
        </p:txBody>
      </p:sp>
      <p:sp>
        <p:nvSpPr>
          <p:cNvPr id="8" name="Rectangle 23"/>
          <p:cNvSpPr>
            <a:spLocks noChangeArrowheads="1"/>
          </p:cNvSpPr>
          <p:nvPr userDrawn="1"/>
        </p:nvSpPr>
        <p:spPr bwMode="auto">
          <a:xfrm>
            <a:off x="8500531" y="6292328"/>
            <a:ext cx="60113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buClrTx/>
              <a:buSzTx/>
              <a:buFontTx/>
              <a:buNone/>
            </a:pPr>
            <a:fld id="{186DB690-8815-B54C-94DC-FE17AE6E8072}" type="slidenum">
              <a:rPr lang="en-US" sz="1400">
                <a:solidFill>
                  <a:srgbClr val="000090"/>
                </a:solidFill>
              </a:rPr>
              <a:pPr algn="r">
                <a:buClrTx/>
                <a:buSzTx/>
                <a:buFontTx/>
                <a:buNone/>
              </a:pPr>
              <a:t>‹#›</a:t>
            </a:fld>
            <a:endParaRPr lang="en-US" sz="1400" dirty="0">
              <a:solidFill>
                <a:srgbClr val="00009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txBody>
          <a:bodyPr/>
          <a:lstStyle/>
          <a:p>
            <a:r>
              <a:rPr lang="en-US" b="1" dirty="0"/>
              <a:t>CCSDS SOIS Wireless WG Monthly Webcon: </a:t>
            </a:r>
            <a:r>
              <a:rPr lang="en-US" b="1" dirty="0" smtClean="0"/>
              <a:t>16-</a:t>
            </a:r>
            <a:r>
              <a:rPr lang="en-US" b="1" dirty="0"/>
              <a:t>Sep-2015</a:t>
            </a:r>
          </a:p>
        </p:txBody>
      </p:sp>
      <p:sp>
        <p:nvSpPr>
          <p:cNvPr id="3" name="Subtitle 2"/>
          <p:cNvSpPr>
            <a:spLocks noGrp="1"/>
          </p:cNvSpPr>
          <p:nvPr>
            <p:ph type="subTitle" idx="1"/>
          </p:nvPr>
        </p:nvSpPr>
        <p:spPr/>
        <p:txBody>
          <a:bodyPr/>
          <a:lstStyle/>
          <a:p>
            <a:r>
              <a:rPr lang="en-US" b="1" dirty="0" smtClean="0"/>
              <a:t>16-</a:t>
            </a:r>
            <a:r>
              <a:rPr lang="en-US" b="1" dirty="0"/>
              <a:t>Sep-2015</a:t>
            </a:r>
            <a:endParaRPr lang="en-US" dirty="0"/>
          </a:p>
        </p:txBody>
      </p:sp>
    </p:spTree>
    <p:extLst>
      <p:ext uri="{BB962C8B-B14F-4D97-AF65-F5344CB8AC3E}">
        <p14:creationId xmlns:p14="http://schemas.microsoft.com/office/powerpoint/2010/main" val="14121223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8" name="Rectangle 27"/>
          <p:cNvSpPr>
            <a:spLocks noChangeArrowheads="1"/>
          </p:cNvSpPr>
          <p:nvPr/>
        </p:nvSpPr>
        <p:spPr bwMode="auto">
          <a:xfrm>
            <a:off x="278325" y="702244"/>
            <a:ext cx="8610600" cy="573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a:t>
            </a:r>
            <a:r>
              <a:rPr lang="en-US" b="1" dirty="0">
                <a:solidFill>
                  <a:srgbClr val="0070C0"/>
                </a:solidFill>
                <a:latin typeface="Calibri" pitchFamily="34" charset="0"/>
                <a:cs typeface="Calibri" pitchFamily="34" charset="0"/>
              </a:rPr>
              <a:t>RFID Encoding Blue </a:t>
            </a:r>
            <a:r>
              <a:rPr lang="en-US" b="1" dirty="0" smtClean="0">
                <a:solidFill>
                  <a:srgbClr val="0070C0"/>
                </a:solidFill>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2015:	</a:t>
            </a:r>
            <a:r>
              <a:rPr lang="en-US" b="0" dirty="0">
                <a:latin typeface="Calibri" pitchFamily="34" charset="0"/>
                <a:cs typeface="Calibri" pitchFamily="34" charset="0"/>
              </a:rPr>
              <a:t>	Final </a:t>
            </a:r>
            <a:r>
              <a:rPr lang="en-US" b="0" dirty="0" smtClean="0">
                <a:latin typeface="Calibri" pitchFamily="34" charset="0"/>
                <a:cs typeface="Calibri" pitchFamily="34" charset="0"/>
              </a:rPr>
              <a:t>draft#2  </a:t>
            </a:r>
            <a:r>
              <a:rPr lang="en-US" b="0" dirty="0">
                <a:latin typeface="Calibri" pitchFamily="34" charset="0"/>
                <a:cs typeface="Calibri" pitchFamily="34" charset="0"/>
              </a:rPr>
              <a:t>RFID Encoding Blue </a:t>
            </a:r>
            <a:r>
              <a:rPr lang="en-US" b="0" dirty="0" smtClean="0">
                <a:latin typeface="Calibri" pitchFamily="34" charset="0"/>
                <a:cs typeface="Calibri" pitchFamily="34" charset="0"/>
              </a:rPr>
              <a:t>Book </a:t>
            </a:r>
            <a:r>
              <a:rPr lang="en-US" b="0" i="1" dirty="0" smtClean="0">
                <a:latin typeface="Calibri" pitchFamily="34" charset="0"/>
                <a:cs typeface="Calibri" pitchFamily="34" charset="0"/>
              </a:rPr>
              <a:t>[completed]</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to Area Director</a:t>
            </a:r>
            <a:r>
              <a:rPr lang="en-US" b="0" i="1" dirty="0">
                <a:latin typeface="Calibri" pitchFamily="34" charset="0"/>
                <a:cs typeface="Calibri" pitchFamily="34" charset="0"/>
              </a:rPr>
              <a:t> [completed</a:t>
            </a:r>
            <a:r>
              <a:rPr lang="en-US" b="0" i="1" dirty="0" smtClean="0">
                <a:latin typeface="Calibri" pitchFamily="34" charset="0"/>
                <a:cs typeface="Calibri" pitchFamily="34" charset="0"/>
              </a:rPr>
              <a:t>]</a:t>
            </a:r>
          </a:p>
          <a:p>
            <a:pPr marL="0" lvl="1" eaLnBrk="0" hangingPunct="0">
              <a:lnSpc>
                <a:spcPct val="85000"/>
              </a:lnSpc>
              <a:spcBef>
                <a:spcPct val="40000"/>
              </a:spcBef>
              <a:spcAft>
                <a:spcPct val="10000"/>
              </a:spcAft>
              <a:buSzPct val="125000"/>
            </a:pPr>
            <a:r>
              <a:rPr lang="en-US" b="0" i="1" dirty="0">
                <a:latin typeface="Calibri" pitchFamily="34" charset="0"/>
                <a:cs typeface="Calibri" pitchFamily="34" charset="0"/>
              </a:rPr>
              <a:t>	</a:t>
            </a:r>
            <a:r>
              <a:rPr lang="en-US" b="0" i="1" dirty="0" smtClean="0">
                <a:latin typeface="Calibri" pitchFamily="34" charset="0"/>
                <a:cs typeface="Calibri" pitchFamily="34" charset="0"/>
              </a:rPr>
              <a:t>				</a:t>
            </a:r>
            <a:r>
              <a:rPr lang="en-US" b="0" dirty="0" smtClean="0">
                <a:latin typeface="Calibri" pitchFamily="34" charset="0"/>
                <a:cs typeface="Calibri" pitchFamily="34" charset="0"/>
              </a:rPr>
              <a:t>Submission to Secretariat </a:t>
            </a:r>
            <a:r>
              <a:rPr lang="en-US" i="1" dirty="0">
                <a:latin typeface="Calibri" pitchFamily="34" charset="0"/>
                <a:cs typeface="Calibri" pitchFamily="34" charset="0"/>
              </a:rPr>
              <a:t>[completed</a:t>
            </a:r>
            <a:r>
              <a:rPr lang="en-US" i="1" dirty="0" smtClean="0">
                <a:latin typeface="Calibri" pitchFamily="34" charset="0"/>
                <a:cs typeface="Calibri" pitchFamily="34" charset="0"/>
              </a:rPr>
              <a:t>]</a:t>
            </a:r>
            <a:endParaRPr lang="en-US" b="0" dirty="0">
              <a:latin typeface="Calibri" pitchFamily="34" charset="0"/>
              <a:cs typeface="Calibri" pitchFamily="34" charset="0"/>
            </a:endParaRP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Fall 2015:</a:t>
            </a:r>
            <a:r>
              <a:rPr lang="en-US" b="0" dirty="0">
                <a:latin typeface="Calibri" pitchFamily="34" charset="0"/>
                <a:cs typeface="Calibri" pitchFamily="34" charset="0"/>
              </a:rPr>
              <a:t>		</a:t>
            </a:r>
            <a:r>
              <a:rPr lang="en-US" b="0" dirty="0" smtClean="0">
                <a:latin typeface="Calibri" pitchFamily="34" charset="0"/>
                <a:cs typeface="Calibri" pitchFamily="34" charset="0"/>
              </a:rPr>
              <a:t>	Final Agency review completion</a:t>
            </a:r>
          </a:p>
          <a:p>
            <a:pPr marL="0" lvl="1" eaLnBrk="0" hangingPunct="0">
              <a:lnSpc>
                <a:spcPct val="85000"/>
              </a:lnSpc>
              <a:spcBef>
                <a:spcPct val="40000"/>
              </a:spcBef>
              <a:spcAft>
                <a:spcPct val="10000"/>
              </a:spcAft>
              <a:buSzPct val="125000"/>
            </a:pPr>
            <a:r>
              <a:rPr lang="en-US" b="0" dirty="0" smtClean="0">
                <a:latin typeface="Calibri" pitchFamily="34" charset="0"/>
                <a:cs typeface="Calibri" pitchFamily="34" charset="0"/>
              </a:rPr>
              <a:t>					First/second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2016:</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p>
          <a:p>
            <a:pPr marL="0" lvl="1" eaLnBrk="0" hangingPunct="0">
              <a:lnSpc>
                <a:spcPct val="85000"/>
              </a:lnSpc>
              <a:spcBef>
                <a:spcPct val="40000"/>
              </a:spcBef>
              <a:spcAft>
                <a:spcPct val="10000"/>
              </a:spcAft>
              <a:buSzPct val="125000"/>
            </a:pP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Wireless Local Area Network Blue 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2015:</a:t>
            </a:r>
            <a:r>
              <a:rPr lang="en-US" b="0" dirty="0">
                <a:latin typeface="Calibri" pitchFamily="34" charset="0"/>
                <a:cs typeface="Calibri" pitchFamily="34" charset="0"/>
              </a:rPr>
              <a:t>		Initiation of standardization specification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2016:</a:t>
            </a:r>
            <a:r>
              <a:rPr lang="en-US" b="0" dirty="0">
                <a:latin typeface="Calibri" pitchFamily="34" charset="0"/>
                <a:cs typeface="Calibri" pitchFamily="34" charset="0"/>
              </a:rPr>
              <a:t>		</a:t>
            </a:r>
            <a:r>
              <a:rPr lang="en-US" b="0" dirty="0" smtClean="0">
                <a:latin typeface="Calibri" pitchFamily="34" charset="0"/>
                <a:cs typeface="Calibri" pitchFamily="34" charset="0"/>
              </a:rPr>
              <a:t>	Final </a:t>
            </a:r>
            <a:r>
              <a:rPr lang="en-US" b="0" dirty="0">
                <a:latin typeface="Calibri" pitchFamily="34" charset="0"/>
                <a:cs typeface="Calibri" pitchFamily="34" charset="0"/>
              </a:rPr>
              <a:t>draft#1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2018:</a:t>
            </a:r>
            <a:r>
              <a:rPr lang="en-US" b="0" dirty="0">
                <a:latin typeface="Calibri" pitchFamily="34" charset="0"/>
                <a:cs typeface="Calibri" pitchFamily="34" charset="0"/>
              </a:rPr>
              <a:t>		Final draft#2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a:t>
            </a:r>
            <a:r>
              <a:rPr lang="en-US" b="0" dirty="0">
                <a:latin typeface="Calibri" pitchFamily="34" charset="0"/>
                <a:cs typeface="Calibri" pitchFamily="34" charset="0"/>
              </a:rPr>
              <a:t>to Area Director</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2019:</a:t>
            </a:r>
            <a:r>
              <a:rPr lang="en-US" b="0" dirty="0">
                <a:latin typeface="Calibri" pitchFamily="34" charset="0"/>
                <a:cs typeface="Calibri" pitchFamily="34" charset="0"/>
              </a:rPr>
              <a:t>		Final Agency review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2020: </a:t>
            </a:r>
            <a:r>
              <a:rPr lang="en-US" b="0" dirty="0">
                <a:latin typeface="Calibri" pitchFamily="34" charset="0"/>
                <a:cs typeface="Calibri" pitchFamily="34" charset="0"/>
              </a:rPr>
              <a:t>		</a:t>
            </a:r>
            <a:r>
              <a:rPr lang="en-US" b="0" dirty="0" smtClean="0">
                <a:latin typeface="Calibri" pitchFamily="34" charset="0"/>
                <a:cs typeface="Calibri" pitchFamily="34" charset="0"/>
              </a:rPr>
              <a:t>	First</a:t>
            </a:r>
            <a:r>
              <a:rPr lang="en-US" b="0" dirty="0">
                <a:latin typeface="Calibri" pitchFamily="34" charset="0"/>
                <a:cs typeface="Calibri" pitchFamily="34" charset="0"/>
              </a:rPr>
              <a: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Winter 2020:</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endParaRPr lang="en-US" i="1" dirty="0" smtClean="0">
              <a:latin typeface="Calibri" pitchFamily="34" charset="0"/>
              <a:cs typeface="Calibri" pitchFamily="34" charset="0"/>
            </a:endParaRPr>
          </a:p>
        </p:txBody>
      </p:sp>
      <p:sp>
        <p:nvSpPr>
          <p:cNvPr id="6" name="Title 1"/>
          <p:cNvSpPr txBox="1">
            <a:spLocks/>
          </p:cNvSpPr>
          <p:nvPr/>
        </p:nvSpPr>
        <p:spPr>
          <a:xfrm>
            <a:off x="462665" y="126170"/>
            <a:ext cx="8229600" cy="792162"/>
          </a:xfrm>
          <a:prstGeom prst="rect">
            <a:avLst/>
          </a:prstGeom>
        </p:spPr>
        <p:txBody>
          <a:bodyPr/>
          <a:lstStyle>
            <a:lvl1pPr algn="ctr" rtl="0" eaLnBrk="0" fontAlgn="base" hangingPunct="0">
              <a:lnSpc>
                <a:spcPct val="90000"/>
              </a:lnSpc>
              <a:spcBef>
                <a:spcPct val="0"/>
              </a:spcBef>
              <a:spcAft>
                <a:spcPct val="0"/>
              </a:spcAft>
              <a:defRPr sz="2500" b="1">
                <a:solidFill>
                  <a:schemeClr val="hlink"/>
                </a:solidFill>
                <a:latin typeface="+mj-lt"/>
                <a:ea typeface="+mj-ea"/>
                <a:cs typeface="+mj-cs"/>
              </a:defRPr>
            </a:lvl1pPr>
            <a:lvl2pPr algn="ctr" rtl="0" eaLnBrk="0" fontAlgn="base" hangingPunct="0">
              <a:lnSpc>
                <a:spcPct val="90000"/>
              </a:lnSpc>
              <a:spcBef>
                <a:spcPct val="0"/>
              </a:spcBef>
              <a:spcAft>
                <a:spcPct val="0"/>
              </a:spcAft>
              <a:defRPr sz="2500" b="1">
                <a:solidFill>
                  <a:schemeClr val="hlink"/>
                </a:solidFill>
                <a:latin typeface="Arial" charset="0"/>
              </a:defRPr>
            </a:lvl2pPr>
            <a:lvl3pPr algn="ctr" rtl="0" eaLnBrk="0" fontAlgn="base" hangingPunct="0">
              <a:lnSpc>
                <a:spcPct val="90000"/>
              </a:lnSpc>
              <a:spcBef>
                <a:spcPct val="0"/>
              </a:spcBef>
              <a:spcAft>
                <a:spcPct val="0"/>
              </a:spcAft>
              <a:defRPr sz="2500" b="1">
                <a:solidFill>
                  <a:schemeClr val="hlink"/>
                </a:solidFill>
                <a:latin typeface="Arial" charset="0"/>
              </a:defRPr>
            </a:lvl3pPr>
            <a:lvl4pPr algn="ctr" rtl="0" eaLnBrk="0" fontAlgn="base" hangingPunct="0">
              <a:lnSpc>
                <a:spcPct val="90000"/>
              </a:lnSpc>
              <a:spcBef>
                <a:spcPct val="0"/>
              </a:spcBef>
              <a:spcAft>
                <a:spcPct val="0"/>
              </a:spcAft>
              <a:defRPr sz="2500" b="1">
                <a:solidFill>
                  <a:schemeClr val="hlink"/>
                </a:solidFill>
                <a:latin typeface="Arial" charset="0"/>
              </a:defRPr>
            </a:lvl4pPr>
            <a:lvl5pPr algn="ctr" rtl="0" eaLnBrk="0" fontAlgn="base" hangingPunct="0">
              <a:lnSpc>
                <a:spcPct val="90000"/>
              </a:lnSpc>
              <a:spcBef>
                <a:spcPct val="0"/>
              </a:spcBef>
              <a:spcAft>
                <a:spcPct val="0"/>
              </a:spcAft>
              <a:defRPr sz="2500" b="1">
                <a:solidFill>
                  <a:schemeClr val="hlink"/>
                </a:solidFill>
                <a:latin typeface="Arial" charset="0"/>
              </a:defRPr>
            </a:lvl5pPr>
            <a:lvl6pPr marL="457200" algn="ctr" rtl="0" eaLnBrk="0" fontAlgn="base" hangingPunct="0">
              <a:lnSpc>
                <a:spcPct val="90000"/>
              </a:lnSpc>
              <a:spcBef>
                <a:spcPct val="0"/>
              </a:spcBef>
              <a:spcAft>
                <a:spcPct val="0"/>
              </a:spcAft>
              <a:defRPr sz="2500" b="1">
                <a:solidFill>
                  <a:schemeClr val="hlink"/>
                </a:solidFill>
                <a:latin typeface="Arial" charset="0"/>
              </a:defRPr>
            </a:lvl6pPr>
            <a:lvl7pPr marL="914400" algn="ctr" rtl="0" eaLnBrk="0" fontAlgn="base" hangingPunct="0">
              <a:lnSpc>
                <a:spcPct val="90000"/>
              </a:lnSpc>
              <a:spcBef>
                <a:spcPct val="0"/>
              </a:spcBef>
              <a:spcAft>
                <a:spcPct val="0"/>
              </a:spcAft>
              <a:defRPr sz="2500" b="1">
                <a:solidFill>
                  <a:schemeClr val="hlink"/>
                </a:solidFill>
                <a:latin typeface="Arial" charset="0"/>
              </a:defRPr>
            </a:lvl7pPr>
            <a:lvl8pPr marL="1371600" algn="ctr" rtl="0" eaLnBrk="0" fontAlgn="base" hangingPunct="0">
              <a:lnSpc>
                <a:spcPct val="90000"/>
              </a:lnSpc>
              <a:spcBef>
                <a:spcPct val="0"/>
              </a:spcBef>
              <a:spcAft>
                <a:spcPct val="0"/>
              </a:spcAft>
              <a:defRPr sz="2500" b="1">
                <a:solidFill>
                  <a:schemeClr val="hlink"/>
                </a:solidFill>
                <a:latin typeface="Arial" charset="0"/>
              </a:defRPr>
            </a:lvl8pPr>
            <a:lvl9pPr marL="1828800" algn="ctr" rtl="0" eaLnBrk="0" fontAlgn="base" hangingPunct="0">
              <a:lnSpc>
                <a:spcPct val="90000"/>
              </a:lnSpc>
              <a:spcBef>
                <a:spcPct val="0"/>
              </a:spcBef>
              <a:spcAft>
                <a:spcPct val="0"/>
              </a:spcAft>
              <a:defRPr sz="2500" b="1">
                <a:solidFill>
                  <a:schemeClr val="hlink"/>
                </a:solidFill>
                <a:latin typeface="Arial" charset="0"/>
              </a:defRPr>
            </a:lvl9pPr>
          </a:lstStyle>
          <a:p>
            <a:pPr>
              <a:defRPr/>
            </a:pPr>
            <a:r>
              <a:rPr lang="en-US" sz="2800" dirty="0" smtClean="0">
                <a:solidFill>
                  <a:schemeClr val="tx1"/>
                </a:solidFill>
                <a:effectLst>
                  <a:outerShdw blurRad="38100" dist="38100" dir="2700000" algn="tl">
                    <a:srgbClr val="C0C0C0"/>
                  </a:outerShdw>
                </a:effectLst>
                <a:latin typeface="Calibri" pitchFamily="34" charset="0"/>
                <a:cs typeface="Calibri" pitchFamily="34" charset="0"/>
              </a:rPr>
              <a:t>SOIS (WWG) Area Report to CESG, Spring 2015 </a:t>
            </a:r>
            <a:endParaRPr lang="en-US" sz="2800" dirty="0">
              <a:solidFill>
                <a:schemeClr val="tx1"/>
              </a:solidFill>
              <a:latin typeface="Calibri" pitchFamily="34" charset="0"/>
              <a:cs typeface="Calibri" pitchFamily="34" charset="0"/>
            </a:endParaRPr>
          </a:p>
        </p:txBody>
      </p:sp>
      <p:sp>
        <p:nvSpPr>
          <p:cNvPr id="8" name="Rectangle 27"/>
          <p:cNvSpPr>
            <a:spLocks noChangeArrowheads="1"/>
          </p:cNvSpPr>
          <p:nvPr/>
        </p:nvSpPr>
        <p:spPr bwMode="auto">
          <a:xfrm>
            <a:off x="214864" y="3686880"/>
            <a:ext cx="8929135" cy="154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70000"/>
              </a:lnSpc>
              <a:spcBef>
                <a:spcPct val="10000"/>
              </a:spcBef>
              <a:spcAft>
                <a:spcPct val="10000"/>
              </a:spcAft>
              <a:buSzPct val="125000"/>
            </a:pPr>
            <a:endParaRPr lang="en-CA" sz="1400" b="0" dirty="0" smtClean="0">
              <a:latin typeface="Calibri" pitchFamily="34" charset="0"/>
              <a:cs typeface="Calibri" pitchFamily="34" charset="0"/>
            </a:endParaRPr>
          </a:p>
        </p:txBody>
      </p:sp>
      <p:cxnSp>
        <p:nvCxnSpPr>
          <p:cNvPr id="5" name="Straight Connector 4"/>
          <p:cNvCxnSpPr/>
          <p:nvPr/>
        </p:nvCxnSpPr>
        <p:spPr>
          <a:xfrm flipV="1">
            <a:off x="601133" y="601130"/>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0191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7533" y="119493"/>
            <a:ext cx="7390214" cy="461665"/>
          </a:xfrm>
          <a:prstGeom prst="rect">
            <a:avLst/>
          </a:prstGeom>
          <a:noFill/>
          <a:ln>
            <a:noFill/>
          </a:ln>
        </p:spPr>
        <p:txBody>
          <a:bodyPr wrap="none" rtlCol="0">
            <a:spAutoFit/>
          </a:bodyPr>
          <a:lstStyle/>
          <a:p>
            <a:r>
              <a:rPr lang="en-US" sz="2400" b="1" dirty="0" smtClean="0"/>
              <a:t>CCSDS SOIS Wireless WG Monthly Webcon: 16-Sep-2015</a:t>
            </a:r>
            <a:endParaRPr lang="en-US" sz="2400" b="1" dirty="0"/>
          </a:p>
        </p:txBody>
      </p:sp>
      <p:sp>
        <p:nvSpPr>
          <p:cNvPr id="5" name="TextBox 4"/>
          <p:cNvSpPr txBox="1"/>
          <p:nvPr/>
        </p:nvSpPr>
        <p:spPr>
          <a:xfrm>
            <a:off x="601132" y="790590"/>
            <a:ext cx="8339667" cy="6186310"/>
          </a:xfrm>
          <a:prstGeom prst="rect">
            <a:avLst/>
          </a:prstGeom>
          <a:noFill/>
        </p:spPr>
        <p:txBody>
          <a:bodyPr wrap="square" rtlCol="0">
            <a:spAutoFit/>
          </a:bodyPr>
          <a:lstStyle/>
          <a:p>
            <a:pPr marL="342900" indent="-342900">
              <a:buFont typeface="+mj-lt"/>
              <a:buAutoNum type="arabicPeriod"/>
            </a:pPr>
            <a:r>
              <a:rPr lang="en-US" dirty="0" smtClean="0"/>
              <a:t>Welcome ESA Wireless WG member </a:t>
            </a:r>
            <a:r>
              <a:rPr lang="en-US" dirty="0"/>
              <a:t>Dirk </a:t>
            </a:r>
            <a:r>
              <a:rPr lang="en-US" dirty="0" smtClean="0"/>
              <a:t>Thurnes!</a:t>
            </a:r>
          </a:p>
          <a:p>
            <a:endParaRPr lang="en-US" dirty="0" smtClean="0"/>
          </a:p>
          <a:p>
            <a:pPr marL="342900" indent="-342900">
              <a:buFont typeface="+mj-lt"/>
              <a:buAutoNum type="arabicPeriod"/>
            </a:pPr>
            <a:r>
              <a:rPr lang="en-US" dirty="0" smtClean="0"/>
              <a:t>RFID Tag-Encoding Red Book (</a:t>
            </a:r>
            <a:r>
              <a:rPr lang="en-US" dirty="0"/>
              <a:t>CCSDS 881.1-R-1</a:t>
            </a:r>
            <a:r>
              <a:rPr lang="en-US" dirty="0" smtClean="0"/>
              <a:t>) activities:</a:t>
            </a:r>
          </a:p>
          <a:p>
            <a:pPr marL="800100" lvl="1" indent="-342900">
              <a:buFont typeface="+mj-lt"/>
              <a:buAutoNum type="alphaUcPeriod"/>
            </a:pPr>
            <a:r>
              <a:rPr lang="en-US" dirty="0" smtClean="0"/>
              <a:t>Document Status:</a:t>
            </a:r>
          </a:p>
          <a:p>
            <a:pPr marL="1314450" lvl="2" indent="-400050">
              <a:buFont typeface="+mj-lt"/>
              <a:buAutoNum type="romanLcPeriod"/>
            </a:pPr>
            <a:r>
              <a:rPr lang="en-US" dirty="0" smtClean="0"/>
              <a:t>Released for Agency Review scheduled to be completed 31-Aug-2015</a:t>
            </a:r>
          </a:p>
          <a:p>
            <a:pPr marL="1314450" lvl="2" indent="-400050">
              <a:buFont typeface="+mj-lt"/>
              <a:buAutoNum type="romanLcPeriod"/>
            </a:pPr>
            <a:r>
              <a:rPr lang="en-US" b="1" dirty="0" smtClean="0">
                <a:solidFill>
                  <a:srgbClr val="FF0000"/>
                </a:solidFill>
              </a:rPr>
              <a:t>Today</a:t>
            </a:r>
            <a:r>
              <a:rPr lang="en-US" dirty="0" smtClean="0">
                <a:solidFill>
                  <a:srgbClr val="FF0000"/>
                </a:solidFill>
              </a:rPr>
              <a:t>: Discuss RID summary &amp; forward actions </a:t>
            </a:r>
          </a:p>
          <a:p>
            <a:pPr marL="1771650" lvl="3" indent="-400050">
              <a:buFont typeface="+mj-lt"/>
              <a:buAutoNum type="alphaLcPeriod"/>
            </a:pPr>
            <a:r>
              <a:rPr lang="en-US" dirty="0" smtClean="0">
                <a:solidFill>
                  <a:srgbClr val="FF0000"/>
                </a:solidFill>
              </a:rPr>
              <a:t>Follow-on Activities Required: Update </a:t>
            </a:r>
            <a:r>
              <a:rPr lang="en-US" dirty="0">
                <a:solidFill>
                  <a:srgbClr val="FF0000"/>
                </a:solidFill>
              </a:rPr>
              <a:t>CCSDS 881.1-R-</a:t>
            </a:r>
            <a:r>
              <a:rPr lang="en-US" dirty="0" smtClean="0">
                <a:solidFill>
                  <a:srgbClr val="FF0000"/>
                </a:solidFill>
              </a:rPr>
              <a:t>1 as required</a:t>
            </a:r>
          </a:p>
          <a:p>
            <a:pPr marL="1314450" lvl="2" indent="-400050">
              <a:buFont typeface="+mj-lt"/>
              <a:buAutoNum type="romanLcPeriod"/>
            </a:pPr>
            <a:r>
              <a:rPr lang="en-US" dirty="0" smtClean="0"/>
              <a:t>Object-ID space design: </a:t>
            </a:r>
          </a:p>
          <a:p>
            <a:pPr marL="1771650" lvl="3" indent="-400050">
              <a:buFont typeface="+mj-lt"/>
              <a:buAutoNum type="alphaLcPeriod"/>
            </a:pPr>
            <a:r>
              <a:rPr lang="en-US" b="1" dirty="0" smtClean="0"/>
              <a:t>Downstream</a:t>
            </a:r>
            <a:r>
              <a:rPr lang="en-US" dirty="0" smtClean="0"/>
              <a:t>: Discuss initial design strategies and concerns</a:t>
            </a:r>
          </a:p>
          <a:p>
            <a:pPr marL="1314450" lvl="2" indent="-400050">
              <a:buFont typeface="+mj-lt"/>
              <a:buAutoNum type="romanLcPeriod"/>
            </a:pPr>
            <a:r>
              <a:rPr lang="en-US" dirty="0" smtClean="0"/>
              <a:t>SANA Registry updates (FY2016 activity)</a:t>
            </a:r>
          </a:p>
          <a:p>
            <a:pPr marL="857250" lvl="1" indent="-400050">
              <a:buFont typeface="+mj-lt"/>
              <a:buAutoNum type="romanLcPeriod"/>
            </a:pPr>
            <a:endParaRPr lang="en-US" dirty="0" smtClean="0"/>
          </a:p>
          <a:p>
            <a:pPr marL="342900" indent="-342900">
              <a:buFont typeface="+mj-lt"/>
              <a:buAutoNum type="arabicPeriod"/>
            </a:pPr>
            <a:r>
              <a:rPr lang="en-US" dirty="0" smtClean="0"/>
              <a:t>HDR WLAN Use Case development and strategies (timeliness and relevant)</a:t>
            </a:r>
          </a:p>
          <a:p>
            <a:pPr marL="800100" lvl="1" indent="-342900">
              <a:buFont typeface="+mj-lt"/>
              <a:buAutoNum type="alphaUcPeriod"/>
            </a:pPr>
            <a:r>
              <a:rPr lang="en-US" b="1" u="sng" dirty="0" smtClean="0">
                <a:solidFill>
                  <a:srgbClr val="FF0000"/>
                </a:solidFill>
                <a:sym typeface="Wingdings"/>
              </a:rPr>
              <a:t>Ensure Consensus</a:t>
            </a:r>
            <a:r>
              <a:rPr lang="en-US" dirty="0" smtClean="0">
                <a:solidFill>
                  <a:srgbClr val="FF0000"/>
                </a:solidFill>
                <a:sym typeface="Wingdings"/>
              </a:rPr>
              <a:t> to update Wireless Communications Green Book Annex E : HDR driving use cases with </a:t>
            </a:r>
            <a:r>
              <a:rPr lang="en-US" b="1" dirty="0" smtClean="0">
                <a:solidFill>
                  <a:srgbClr val="FF0000"/>
                </a:solidFill>
                <a:sym typeface="Wingdings"/>
              </a:rPr>
              <a:t>specific references to agency needs?</a:t>
            </a:r>
          </a:p>
          <a:p>
            <a:pPr marL="800100" lvl="1" indent="-342900">
              <a:buFont typeface="+mj-lt"/>
              <a:buAutoNum type="alphaUcPeriod"/>
            </a:pPr>
            <a:r>
              <a:rPr lang="en-US" dirty="0" smtClean="0">
                <a:solidFill>
                  <a:srgbClr val="FF0000"/>
                </a:solidFill>
                <a:sym typeface="Wingdings"/>
              </a:rPr>
              <a:t>CSA, ESA, FSA, NASA inputs status: Green Book pages: E-2  E-8</a:t>
            </a:r>
          </a:p>
          <a:p>
            <a:pPr marL="800100" lvl="1" indent="-342900">
              <a:buFont typeface="+mj-lt"/>
              <a:buAutoNum type="alphaUcPeriod"/>
            </a:pPr>
            <a:r>
              <a:rPr lang="en-US" dirty="0" smtClean="0">
                <a:solidFill>
                  <a:srgbClr val="FF0000"/>
                </a:solidFill>
                <a:sym typeface="Wingdings"/>
              </a:rPr>
              <a:t>Green Book Use Case write-up additions (4 new write-ups required)</a:t>
            </a:r>
          </a:p>
          <a:p>
            <a:pPr marL="800100" lvl="1" indent="-342900">
              <a:buFont typeface="+mj-lt"/>
              <a:buAutoNum type="alphaUcPeriod"/>
            </a:pPr>
            <a:r>
              <a:rPr lang="en-US" dirty="0" smtClean="0">
                <a:solidFill>
                  <a:srgbClr val="000000"/>
                </a:solidFill>
                <a:sym typeface="Wingdings"/>
              </a:rPr>
              <a:t>880x0g3.08.docx uploaded to CWE (SOIS-WIR/Draft Documents/HDR WLAN)</a:t>
            </a:r>
          </a:p>
          <a:p>
            <a:pPr marL="800100" lvl="1" indent="-342900">
              <a:buFont typeface="+mj-lt"/>
              <a:buAutoNum type="alphaUcPeriod"/>
            </a:pPr>
            <a:endParaRPr lang="en-US" dirty="0">
              <a:solidFill>
                <a:srgbClr val="FF0000"/>
              </a:solidFill>
              <a:sym typeface="Wingdings"/>
            </a:endParaRPr>
          </a:p>
          <a:p>
            <a:pPr marL="342900" indent="-342900">
              <a:buFont typeface="+mj-lt"/>
              <a:buAutoNum type="arabicPeriod"/>
            </a:pPr>
            <a:r>
              <a:rPr lang="en-US" dirty="0" smtClean="0">
                <a:solidFill>
                  <a:srgbClr val="000000"/>
                </a:solidFill>
                <a:sym typeface="Wingdings"/>
              </a:rPr>
              <a:t>Additional Topics:</a:t>
            </a:r>
          </a:p>
          <a:p>
            <a:pPr marL="800100" lvl="1" indent="-342900">
              <a:buFont typeface="+mj-lt"/>
              <a:buAutoNum type="alphaUcPeriod"/>
            </a:pPr>
            <a:r>
              <a:rPr lang="en-US" dirty="0" smtClean="0">
                <a:solidFill>
                  <a:srgbClr val="000000"/>
                </a:solidFill>
                <a:sym typeface="Wingdings"/>
              </a:rPr>
              <a:t>WWG Charter updates and posted on the CWE (align w/Strategic Plan &amp; Goals)</a:t>
            </a:r>
          </a:p>
          <a:p>
            <a:pPr marL="800100" lvl="1" indent="-342900">
              <a:buFont typeface="+mj-lt"/>
              <a:buAutoNum type="alphaUcPeriod"/>
            </a:pPr>
            <a:r>
              <a:rPr lang="en-US" dirty="0" smtClean="0">
                <a:solidFill>
                  <a:srgbClr val="000000"/>
                </a:solidFill>
                <a:sym typeface="Wingdings"/>
              </a:rPr>
              <a:t>Open items for group discussion</a:t>
            </a:r>
          </a:p>
          <a:p>
            <a:pPr marL="800100" lvl="1" indent="-342900">
              <a:buFont typeface="+mj-lt"/>
              <a:buAutoNum type="alphaUcPeriod"/>
            </a:pP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93267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0741" y="119493"/>
            <a:ext cx="6712595" cy="461665"/>
          </a:xfrm>
          <a:prstGeom prst="rect">
            <a:avLst/>
          </a:prstGeom>
          <a:noFill/>
          <a:ln>
            <a:noFill/>
          </a:ln>
        </p:spPr>
        <p:txBody>
          <a:bodyPr wrap="none" rtlCol="0">
            <a:spAutoFit/>
          </a:bodyPr>
          <a:lstStyle/>
          <a:p>
            <a:r>
              <a:rPr lang="en-US" sz="2400" b="1" dirty="0" smtClean="0"/>
              <a:t>CCSDS 881.1-R-1 RFID Tag Encoding RID Processin</a:t>
            </a:r>
            <a:r>
              <a:rPr lang="en-US" sz="2400" b="1" dirty="0"/>
              <a:t>g</a:t>
            </a:r>
          </a:p>
        </p:txBody>
      </p:sp>
      <p:sp>
        <p:nvSpPr>
          <p:cNvPr id="5" name="TextBox 4"/>
          <p:cNvSpPr txBox="1"/>
          <p:nvPr/>
        </p:nvSpPr>
        <p:spPr>
          <a:xfrm>
            <a:off x="601132" y="959930"/>
            <a:ext cx="7840135" cy="5355313"/>
          </a:xfrm>
          <a:prstGeom prst="rect">
            <a:avLst/>
          </a:prstGeom>
          <a:noFill/>
        </p:spPr>
        <p:txBody>
          <a:bodyPr wrap="square" rtlCol="0">
            <a:spAutoFit/>
          </a:bodyPr>
          <a:lstStyle/>
          <a:p>
            <a:pPr marL="342900" indent="-342900">
              <a:buFont typeface="+mj-lt"/>
              <a:buAutoNum type="arabicPeriod"/>
            </a:pPr>
            <a:r>
              <a:rPr lang="en-US" dirty="0" smtClean="0"/>
              <a:t>See Spreadsheet</a:t>
            </a:r>
          </a:p>
          <a:p>
            <a:endParaRPr lang="en-US" dirty="0" smtClean="0"/>
          </a:p>
          <a:p>
            <a:pPr marL="342900" indent="-342900">
              <a:buFont typeface="+mj-lt"/>
              <a:buAutoNum type="arabicPeriod"/>
            </a:pPr>
            <a:r>
              <a:rPr lang="en-US" dirty="0"/>
              <a:t>Recommended accepting all </a:t>
            </a:r>
            <a:r>
              <a:rPr lang="en-US" dirty="0" smtClean="0"/>
              <a:t>editorial RIDs </a:t>
            </a:r>
            <a:r>
              <a:rPr lang="en-US" dirty="0" smtClean="0">
                <a:solidFill>
                  <a:srgbClr val="FF0000"/>
                </a:solidFill>
              </a:rPr>
              <a:t>(Consensus?)</a:t>
            </a:r>
            <a:endParaRPr lang="en-US" dirty="0" smtClean="0">
              <a:solidFill>
                <a:srgbClr val="FF0000"/>
              </a:solidFill>
            </a:endParaRPr>
          </a:p>
          <a:p>
            <a:pPr marL="800100" lvl="1" indent="-342900">
              <a:buFont typeface="+mj-lt"/>
              <a:buAutoNum type="alphaUcPeriod"/>
            </a:pPr>
            <a:r>
              <a:rPr lang="en-US" dirty="0" smtClean="0"/>
              <a:t>Document editor incorporates changes</a:t>
            </a:r>
          </a:p>
          <a:p>
            <a:pPr marL="800100" lvl="1" indent="-342900">
              <a:buFont typeface="+mj-lt"/>
              <a:buAutoNum type="alphaUcPeriod"/>
            </a:pPr>
            <a:endParaRPr lang="en-US" dirty="0" smtClean="0"/>
          </a:p>
          <a:p>
            <a:pPr marL="342900" indent="-342900">
              <a:buFont typeface="+mj-lt"/>
              <a:buAutoNum type="arabicPeriod"/>
            </a:pPr>
            <a:r>
              <a:rPr lang="en-US" dirty="0" smtClean="0"/>
              <a:t>Discuss FSA RIDs and come to consensus regarding how to disposition (accept, reject, postpone</a:t>
            </a:r>
            <a:r>
              <a:rPr lang="en-US" dirty="0" smtClean="0"/>
              <a:t>)</a:t>
            </a:r>
          </a:p>
          <a:p>
            <a:pPr marL="800100" lvl="1" indent="-342900">
              <a:buFont typeface="+mj-lt"/>
              <a:buAutoNum type="alphaUcPeriod"/>
            </a:pPr>
            <a:r>
              <a:rPr lang="en-US" dirty="0" smtClean="0"/>
              <a:t>Table 3-1 Namespace Administrator text updates </a:t>
            </a:r>
            <a:r>
              <a:rPr lang="en-US" dirty="0">
                <a:solidFill>
                  <a:srgbClr val="FF0000"/>
                </a:solidFill>
              </a:rPr>
              <a:t>(Consensus?</a:t>
            </a:r>
            <a:r>
              <a:rPr lang="en-US" dirty="0" smtClean="0">
                <a:solidFill>
                  <a:srgbClr val="FF0000"/>
                </a:solidFill>
              </a:rPr>
              <a:t>)</a:t>
            </a:r>
            <a:endParaRPr lang="en-US" dirty="0"/>
          </a:p>
          <a:p>
            <a:pPr marL="800100" lvl="1" indent="-342900">
              <a:buFont typeface="+mj-lt"/>
              <a:buAutoNum type="alphaUcPeriod"/>
            </a:pPr>
            <a:r>
              <a:rPr lang="en-US" dirty="0" smtClean="0"/>
              <a:t>Parity check capability for ECMA-113 </a:t>
            </a:r>
            <a:r>
              <a:rPr lang="en-US" smtClean="0"/>
              <a:t>character encoding </a:t>
            </a:r>
            <a:r>
              <a:rPr lang="en-US">
                <a:solidFill>
                  <a:srgbClr val="FF0000"/>
                </a:solidFill>
              </a:rPr>
              <a:t>(Consensus</a:t>
            </a:r>
            <a:r>
              <a:rPr lang="en-US">
                <a:solidFill>
                  <a:srgbClr val="FF0000"/>
                </a:solidFill>
              </a:rPr>
              <a:t>?</a:t>
            </a:r>
            <a:r>
              <a:rPr lang="en-US" smtClean="0">
                <a:solidFill>
                  <a:srgbClr val="FF0000"/>
                </a:solidFill>
              </a:rPr>
              <a:t>)</a:t>
            </a:r>
            <a:endParaRPr lang="en-US" dirty="0" smtClean="0"/>
          </a:p>
          <a:p>
            <a:endParaRPr lang="en-US" dirty="0" smtClean="0"/>
          </a:p>
          <a:p>
            <a:pPr marL="342900" indent="-342900">
              <a:buFont typeface="+mj-lt"/>
              <a:buAutoNum type="arabicPeriod"/>
            </a:pPr>
            <a:r>
              <a:rPr lang="en-US" dirty="0" smtClean="0"/>
              <a:t>Forward </a:t>
            </a:r>
            <a:r>
              <a:rPr lang="en-US" dirty="0" smtClean="0"/>
              <a:t>updated </a:t>
            </a:r>
            <a:r>
              <a:rPr lang="en-US" dirty="0" smtClean="0"/>
              <a:t>CCSDS 881.1-R-1 document to Secretariat in preparation for Final Agency Review once consensus and documented updated</a:t>
            </a:r>
          </a:p>
          <a:p>
            <a:pPr marL="800100" lvl="1" indent="-342900">
              <a:buFont typeface="+mj-lt"/>
              <a:buAutoNum type="alphaUcPeriod"/>
            </a:pPr>
            <a:endParaRPr lang="en-US" dirty="0" smtClean="0"/>
          </a:p>
          <a:p>
            <a:pPr marL="342900" indent="-342900">
              <a:buFont typeface="+mj-lt"/>
              <a:buAutoNum type="arabicPeriod"/>
            </a:pPr>
            <a:r>
              <a:rPr lang="en-US" dirty="0" smtClean="0"/>
              <a:t>Move on to other </a:t>
            </a:r>
            <a:r>
              <a:rPr lang="en-US" dirty="0"/>
              <a:t>CCSDS 881.1-R-1 </a:t>
            </a:r>
            <a:r>
              <a:rPr lang="en-US" dirty="0" smtClean="0"/>
              <a:t> work:</a:t>
            </a:r>
            <a:endParaRPr lang="en-US" dirty="0"/>
          </a:p>
          <a:p>
            <a:pPr marL="800100" lvl="1" indent="-342900">
              <a:buFont typeface="+mj-lt"/>
              <a:buAutoNum type="alphaUcPeriod"/>
            </a:pPr>
            <a:r>
              <a:rPr lang="en-US" dirty="0" smtClean="0"/>
              <a:t>RFID Object-ID space design</a:t>
            </a:r>
            <a:endParaRPr lang="en-US" dirty="0"/>
          </a:p>
          <a:p>
            <a:pPr marL="800100" lvl="1" indent="-342900">
              <a:buFont typeface="+mj-lt"/>
              <a:buAutoNum type="alphaUcPeriod"/>
            </a:pPr>
            <a:r>
              <a:rPr lang="en-US" dirty="0" smtClean="0"/>
              <a:t>SANA registry initial creation</a:t>
            </a:r>
          </a:p>
          <a:p>
            <a:pPr marL="800100" lvl="1" indent="-342900">
              <a:buFont typeface="+mj-lt"/>
              <a:buAutoNum type="alphaUcPeriod"/>
            </a:pPr>
            <a:r>
              <a:rPr lang="en-US" dirty="0" smtClean="0"/>
              <a:t>Prototyping and Interoperability Test Plan</a:t>
            </a:r>
          </a:p>
          <a:p>
            <a:pPr marL="800100" lvl="1" indent="-342900">
              <a:buFont typeface="+mj-lt"/>
              <a:buAutoNum type="alphaUcPeriod"/>
            </a:pPr>
            <a:r>
              <a:rPr lang="en-US" dirty="0" smtClean="0"/>
              <a:t>Interoperability Test Plan execution</a:t>
            </a:r>
            <a:endParaRPr lang="en-US" dirty="0"/>
          </a:p>
          <a:p>
            <a:pPr lvl="1"/>
            <a:endParaRPr lang="en-US" dirty="0"/>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49115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11" y="874059"/>
            <a:ext cx="8451273" cy="5513294"/>
          </a:xfrm>
        </p:spPr>
        <p:txBody>
          <a:bodyPr>
            <a:normAutofit fontScale="85000" lnSpcReduction="20000"/>
          </a:bodyPr>
          <a:lstStyle/>
          <a:p>
            <a:r>
              <a:rPr lang="en-US" dirty="0" smtClean="0"/>
              <a:t>Designate a {OwnerID, ProgramID, ObjectID} tuple</a:t>
            </a:r>
            <a:endParaRPr lang="en-US" dirty="0" smtClean="0">
              <a:solidFill>
                <a:srgbClr val="FF0000"/>
              </a:solidFill>
            </a:endParaRPr>
          </a:p>
          <a:p>
            <a:endParaRPr lang="en-US" dirty="0" smtClean="0"/>
          </a:p>
          <a:p>
            <a:r>
              <a:rPr lang="en-US" dirty="0" smtClean="0"/>
              <a:t>Manage the OwnerID/ProgramID namespace to uniquely identify additional Owners (Space Agencies) and associated Programs</a:t>
            </a:r>
          </a:p>
          <a:p>
            <a:endParaRPr lang="en-US" dirty="0" smtClean="0"/>
          </a:p>
          <a:p>
            <a:r>
              <a:rPr lang="en-US" dirty="0" smtClean="0"/>
              <a:t>Manage the ObjectID namespace to improve automated inventory management practices and provide a transition path for future standardized tag-encoding</a:t>
            </a:r>
          </a:p>
          <a:p>
            <a:endParaRPr lang="en-US" dirty="0" smtClean="0"/>
          </a:p>
          <a:p>
            <a:r>
              <a:rPr lang="en-US" dirty="0" smtClean="0">
                <a:solidFill>
                  <a:srgbClr val="FF0000"/>
                </a:solidFill>
              </a:rPr>
              <a:t>Does not alter/affect current IMS naming conventions or operations</a:t>
            </a:r>
          </a:p>
          <a:p>
            <a:pPr lvl="1"/>
            <a:r>
              <a:rPr lang="en-US" dirty="0" smtClean="0"/>
              <a:t>Defines {OwnerID, ProgramID, ObjectID} namespace in an engineered manner to support future IMS operations</a:t>
            </a:r>
          </a:p>
        </p:txBody>
      </p:sp>
      <p:sp>
        <p:nvSpPr>
          <p:cNvPr id="6" name="Line 3"/>
          <p:cNvSpPr>
            <a:spLocks noChangeShapeType="1"/>
          </p:cNvSpPr>
          <p:nvPr/>
        </p:nvSpPr>
        <p:spPr bwMode="auto">
          <a:xfrm>
            <a:off x="1108364" y="672353"/>
            <a:ext cx="706581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39" tIns="41020" rIns="82039" bIns="41020"/>
          <a:lstStyle/>
          <a:p>
            <a:pPr>
              <a:defRPr/>
            </a:pPr>
            <a:endParaRPr lang="en-US">
              <a:cs typeface="+mn-cs"/>
            </a:endParaRPr>
          </a:p>
        </p:txBody>
      </p:sp>
      <p:sp>
        <p:nvSpPr>
          <p:cNvPr id="7" name="Rectangle 2"/>
          <p:cNvSpPr>
            <a:spLocks noChangeArrowheads="1"/>
          </p:cNvSpPr>
          <p:nvPr/>
        </p:nvSpPr>
        <p:spPr bwMode="auto">
          <a:xfrm>
            <a:off x="412209" y="134471"/>
            <a:ext cx="8182523" cy="529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39" tIns="41020" rIns="82039" bIns="41020">
            <a:spAutoFit/>
          </a:bodyPr>
          <a:lstStyle/>
          <a:p>
            <a:pPr algn="ctr" defTabSz="914394">
              <a:defRPr/>
            </a:pPr>
            <a:r>
              <a:rPr lang="en-US" sz="2900" b="1" dirty="0" smtClean="0">
                <a:solidFill>
                  <a:schemeClr val="tx2"/>
                </a:solidFill>
              </a:rPr>
              <a:t>ISS IMS tag-encoding augmentation proposal</a:t>
            </a:r>
            <a:endParaRPr lang="en-US" sz="2900" b="1" dirty="0">
              <a:solidFill>
                <a:schemeClr val="tx2"/>
              </a:solidFill>
            </a:endParaRPr>
          </a:p>
        </p:txBody>
      </p:sp>
    </p:spTree>
    <p:extLst>
      <p:ext uri="{BB962C8B-B14F-4D97-AF65-F5344CB8AC3E}">
        <p14:creationId xmlns:p14="http://schemas.microsoft.com/office/powerpoint/2010/main" val="10342752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35100" y="0"/>
            <a:ext cx="6246019" cy="6553200"/>
          </a:xfrm>
          <a:prstGeom prst="rect">
            <a:avLst/>
          </a:prstGeom>
        </p:spPr>
      </p:pic>
    </p:spTree>
    <p:extLst>
      <p:ext uri="{BB962C8B-B14F-4D97-AF65-F5344CB8AC3E}">
        <p14:creationId xmlns:p14="http://schemas.microsoft.com/office/powerpoint/2010/main" val="419837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0315" y="119493"/>
            <a:ext cx="8029662" cy="461665"/>
          </a:xfrm>
          <a:prstGeom prst="rect">
            <a:avLst/>
          </a:prstGeom>
          <a:noFill/>
          <a:ln>
            <a:noFill/>
          </a:ln>
        </p:spPr>
        <p:txBody>
          <a:bodyPr wrap="none" rtlCol="0">
            <a:spAutoFit/>
          </a:bodyPr>
          <a:lstStyle/>
          <a:p>
            <a:r>
              <a:rPr lang="en-US" sz="2400" b="1" dirty="0" smtClean="0"/>
              <a:t>HDR WLAN-based Green Book Use Case Additions (write-ups)</a:t>
            </a:r>
            <a:endParaRPr lang="en-US" sz="2400" b="1" dirty="0"/>
          </a:p>
        </p:txBody>
      </p:sp>
      <p:sp>
        <p:nvSpPr>
          <p:cNvPr id="5" name="TextBox 4"/>
          <p:cNvSpPr txBox="1"/>
          <p:nvPr/>
        </p:nvSpPr>
        <p:spPr>
          <a:xfrm>
            <a:off x="601133" y="1002261"/>
            <a:ext cx="8001000" cy="4524316"/>
          </a:xfrm>
          <a:prstGeom prst="rect">
            <a:avLst/>
          </a:prstGeom>
          <a:noFill/>
        </p:spPr>
        <p:txBody>
          <a:bodyPr wrap="square" rtlCol="0">
            <a:spAutoFit/>
          </a:bodyPr>
          <a:lstStyle/>
          <a:p>
            <a:pPr marL="342900" indent="-342900">
              <a:buFont typeface="+mj-lt"/>
              <a:buAutoNum type="arabicPeriod"/>
            </a:pPr>
            <a:r>
              <a:rPr lang="en-US" dirty="0"/>
              <a:t>Multiple hosted payloads with high data rate (internal/external) (e.g., ISS external/EWC, internal payloads and equipment) </a:t>
            </a:r>
            <a:endParaRPr lang="en-US" dirty="0" smtClean="0"/>
          </a:p>
          <a:p>
            <a:pPr marL="800100" lvl="1" indent="-342900">
              <a:buFont typeface="+mj-lt"/>
              <a:buAutoNum type="alphaUcPeriod"/>
            </a:pPr>
            <a:r>
              <a:rPr lang="en-US" dirty="0" smtClean="0"/>
              <a:t>Consider ISS </a:t>
            </a:r>
            <a:r>
              <a:rPr lang="en-US" dirty="0"/>
              <a:t>research </a:t>
            </a:r>
            <a:r>
              <a:rPr lang="en-US" dirty="0" smtClean="0"/>
              <a:t>summaries </a:t>
            </a:r>
            <a:r>
              <a:rPr lang="en-US" b="1" dirty="0" smtClean="0"/>
              <a:t>Proposal: </a:t>
            </a:r>
            <a:r>
              <a:rPr lang="en-US" dirty="0" smtClean="0"/>
              <a:t>NASA, ESA, FSA, CSA, Kevin? </a:t>
            </a:r>
          </a:p>
          <a:p>
            <a:endParaRPr lang="en-US" dirty="0" smtClean="0"/>
          </a:p>
          <a:p>
            <a:pPr marL="342900" indent="-342900">
              <a:buFont typeface="+mj-lt"/>
              <a:buAutoNum type="arabicPeriod"/>
            </a:pPr>
            <a:r>
              <a:rPr lang="en-US" dirty="0"/>
              <a:t>Rendezvous &amp; Docking (e.g., ISS visiting vehicles) </a:t>
            </a:r>
            <a:endParaRPr lang="en-US" dirty="0" smtClean="0"/>
          </a:p>
          <a:p>
            <a:pPr marL="800100" lvl="1" indent="-342900">
              <a:buFont typeface="+mj-lt"/>
              <a:buAutoNum type="alphaUcPeriod"/>
            </a:pPr>
            <a:r>
              <a:rPr lang="en-US" dirty="0" smtClean="0"/>
              <a:t>FSA inputs?  </a:t>
            </a:r>
            <a:r>
              <a:rPr lang="en-US" b="1" dirty="0" smtClean="0"/>
              <a:t>Proposal</a:t>
            </a:r>
            <a:r>
              <a:rPr lang="en-US" dirty="0" smtClean="0"/>
              <a:t>: FSA takes lead on the use case description?</a:t>
            </a:r>
          </a:p>
          <a:p>
            <a:pPr marL="800100" lvl="1" indent="-342900">
              <a:buFont typeface="+mj-lt"/>
              <a:buAutoNum type="alphaUcPeriod"/>
            </a:pPr>
            <a:r>
              <a:rPr lang="en-US" dirty="0" smtClean="0"/>
              <a:t>Look </a:t>
            </a:r>
            <a:r>
              <a:rPr lang="en-US" dirty="0"/>
              <a:t>at </a:t>
            </a:r>
            <a:r>
              <a:rPr lang="en-US" dirty="0" smtClean="0"/>
              <a:t>NASA Roadmap TA 5?  </a:t>
            </a:r>
          </a:p>
          <a:p>
            <a:pPr lvl="1"/>
            <a:endParaRPr lang="en-US" dirty="0" smtClean="0"/>
          </a:p>
          <a:p>
            <a:pPr marL="342900" indent="-342900">
              <a:buFont typeface="+mj-lt"/>
              <a:buAutoNum type="arabicPeriod"/>
            </a:pPr>
            <a:r>
              <a:rPr lang="en-US" dirty="0"/>
              <a:t>Crew member location tracking (HRP gap) </a:t>
            </a:r>
            <a:endParaRPr lang="en-US" dirty="0" smtClean="0"/>
          </a:p>
          <a:p>
            <a:pPr marL="800100" lvl="1" indent="-342900">
              <a:buFont typeface="+mj-lt"/>
              <a:buAutoNum type="alphaUcPeriod"/>
            </a:pPr>
            <a:r>
              <a:rPr lang="en-US" dirty="0" smtClean="0"/>
              <a:t>FSA, ESA inputs? </a:t>
            </a:r>
            <a:r>
              <a:rPr lang="en-US" b="1" dirty="0"/>
              <a:t>Proposal</a:t>
            </a:r>
            <a:r>
              <a:rPr lang="en-US" dirty="0"/>
              <a:t>: </a:t>
            </a:r>
            <a:r>
              <a:rPr lang="en-US" dirty="0" smtClean="0"/>
              <a:t>NASA takes </a:t>
            </a:r>
            <a:r>
              <a:rPr lang="en-US" dirty="0"/>
              <a:t>lead on the use case description</a:t>
            </a:r>
            <a:r>
              <a:rPr lang="en-US" dirty="0" smtClean="0"/>
              <a:t>?</a:t>
            </a:r>
          </a:p>
          <a:p>
            <a:pPr marL="800100" lvl="1" indent="-342900">
              <a:buFont typeface="+mj-lt"/>
              <a:buAutoNum type="alphaUcPeriod"/>
            </a:pPr>
            <a:r>
              <a:rPr lang="en-US" dirty="0" smtClean="0"/>
              <a:t>Possibly </a:t>
            </a:r>
            <a:r>
              <a:rPr lang="en-US" dirty="0"/>
              <a:t>from </a:t>
            </a:r>
            <a:r>
              <a:rPr lang="en-US" dirty="0" smtClean="0"/>
              <a:t>NASA SA</a:t>
            </a:r>
            <a:r>
              <a:rPr lang="en-US" dirty="0"/>
              <a:t>/</a:t>
            </a:r>
            <a:r>
              <a:rPr lang="en-US" dirty="0" smtClean="0"/>
              <a:t>SD</a:t>
            </a:r>
            <a:r>
              <a:rPr lang="en-US" dirty="0" smtClean="0">
                <a:sym typeface="Wingdings"/>
              </a:rPr>
              <a:t>?</a:t>
            </a:r>
          </a:p>
          <a:p>
            <a:pPr lvl="1"/>
            <a:endParaRPr lang="en-US" dirty="0">
              <a:solidFill>
                <a:srgbClr val="FF0000"/>
              </a:solidFill>
              <a:sym typeface="Wingdings"/>
            </a:endParaRPr>
          </a:p>
          <a:p>
            <a:pPr marL="342900" indent="-342900">
              <a:buFont typeface="+mj-lt"/>
              <a:buAutoNum type="arabicPeriod"/>
            </a:pPr>
            <a:r>
              <a:rPr lang="en-US" dirty="0"/>
              <a:t>Planetary crew comms: IVA-IVA, IVA-EVA, Habitat-to-LRV, LRV-internal (e.g., ETDP-CxP Lunar Surface scenario) </a:t>
            </a:r>
            <a:endParaRPr lang="en-US" dirty="0" smtClean="0"/>
          </a:p>
          <a:p>
            <a:pPr marL="800100" lvl="1" indent="-342900">
              <a:buFont typeface="+mj-lt"/>
              <a:buAutoNum type="alphaUcPeriod"/>
            </a:pPr>
            <a:r>
              <a:rPr lang="en-US" dirty="0" smtClean="0"/>
              <a:t>CSA: </a:t>
            </a:r>
            <a:r>
              <a:rPr lang="en-US" b="1" dirty="0" smtClean="0"/>
              <a:t>Commit</a:t>
            </a:r>
            <a:r>
              <a:rPr lang="en-US" dirty="0" smtClean="0"/>
              <a:t>: Stephen Braham to take lead on this use case description</a:t>
            </a:r>
          </a:p>
          <a:p>
            <a:pPr marL="800100" lvl="1" indent="-342900">
              <a:buFont typeface="+mj-lt"/>
              <a:buAutoNum type="alphaUcPeriod"/>
            </a:pPr>
            <a:r>
              <a:rPr lang="en-US" dirty="0" smtClean="0"/>
              <a:t>Inputs from CxP </a:t>
            </a:r>
            <a:r>
              <a:rPr lang="en-US" dirty="0"/>
              <a:t>ETDP surface comm </a:t>
            </a:r>
            <a:r>
              <a:rPr lang="en-US" dirty="0" smtClean="0"/>
              <a:t>scenario (NASA, Casey Bakula)?</a:t>
            </a: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78682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ectangle 139"/>
          <p:cNvSpPr/>
          <p:nvPr/>
        </p:nvSpPr>
        <p:spPr>
          <a:xfrm>
            <a:off x="461133" y="2541917"/>
            <a:ext cx="8252342" cy="1547483"/>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1" name="Rectangle 140"/>
          <p:cNvSpPr/>
          <p:nvPr/>
        </p:nvSpPr>
        <p:spPr>
          <a:xfrm>
            <a:off x="449809" y="4673628"/>
            <a:ext cx="8252217" cy="102179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0" name="Rectangle 89"/>
          <p:cNvSpPr/>
          <p:nvPr/>
        </p:nvSpPr>
        <p:spPr>
          <a:xfrm>
            <a:off x="449809" y="1292397"/>
            <a:ext cx="8252341" cy="83048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445710" y="5686922"/>
            <a:ext cx="8252217" cy="40342"/>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04892"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Dec</a:t>
            </a:r>
          </a:p>
          <a:p>
            <a:pPr algn="ctr" fontAlgn="auto">
              <a:spcBef>
                <a:spcPts val="0"/>
              </a:spcBef>
              <a:spcAft>
                <a:spcPts val="0"/>
              </a:spcAft>
              <a:defRPr/>
            </a:pPr>
            <a:r>
              <a:rPr lang="en-US" sz="1200" b="1" dirty="0" smtClean="0"/>
              <a:t>2015</a:t>
            </a:r>
            <a:endParaRPr kumimoji="0" lang="en-US" sz="1200" b="1" dirty="0"/>
          </a:p>
        </p:txBody>
      </p:sp>
      <p:sp>
        <p:nvSpPr>
          <p:cNvPr id="55" name="Rectangle 54"/>
          <p:cNvSpPr/>
          <p:nvPr/>
        </p:nvSpPr>
        <p:spPr>
          <a:xfrm>
            <a:off x="4132372" y="934887"/>
            <a:ext cx="54123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Jan</a:t>
            </a:r>
          </a:p>
          <a:p>
            <a:pPr algn="ctr" fontAlgn="auto">
              <a:spcBef>
                <a:spcPts val="0"/>
              </a:spcBef>
              <a:spcAft>
                <a:spcPts val="0"/>
              </a:spcAft>
              <a:defRPr/>
            </a:pPr>
            <a:r>
              <a:rPr lang="en-US" sz="1200" b="1" dirty="0" smtClean="0"/>
              <a:t>2016</a:t>
            </a:r>
            <a:endParaRPr kumimoji="0" lang="en-US" sz="1200" b="1" dirty="0"/>
          </a:p>
        </p:txBody>
      </p:sp>
      <p:sp>
        <p:nvSpPr>
          <p:cNvPr id="56" name="Rectangle 55"/>
          <p:cNvSpPr/>
          <p:nvPr/>
        </p:nvSpPr>
        <p:spPr>
          <a:xfrm>
            <a:off x="4678660" y="934887"/>
            <a:ext cx="51258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Feb</a:t>
            </a:r>
          </a:p>
          <a:p>
            <a:pPr algn="ctr" fontAlgn="auto">
              <a:spcBef>
                <a:spcPts val="0"/>
              </a:spcBef>
              <a:spcAft>
                <a:spcPts val="0"/>
              </a:spcAft>
              <a:defRPr/>
            </a:pPr>
            <a:r>
              <a:rPr lang="en-US" sz="1200" b="1" dirty="0" smtClean="0"/>
              <a:t>2016</a:t>
            </a:r>
            <a:endParaRPr kumimoji="0" lang="en-US" sz="1200" b="1" dirty="0"/>
          </a:p>
        </p:txBody>
      </p:sp>
      <p:sp>
        <p:nvSpPr>
          <p:cNvPr id="57" name="Rectangle 56"/>
          <p:cNvSpPr/>
          <p:nvPr/>
        </p:nvSpPr>
        <p:spPr>
          <a:xfrm>
            <a:off x="5184154" y="934887"/>
            <a:ext cx="50274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Mar</a:t>
            </a:r>
          </a:p>
          <a:p>
            <a:pPr algn="ctr" fontAlgn="auto">
              <a:spcBef>
                <a:spcPts val="0"/>
              </a:spcBef>
              <a:spcAft>
                <a:spcPts val="0"/>
              </a:spcAft>
              <a:defRPr/>
            </a:pPr>
            <a:r>
              <a:rPr lang="en-US" sz="1200" b="1" dirty="0" smtClean="0"/>
              <a:t>2016</a:t>
            </a:r>
            <a:endParaRPr kumimoji="0" lang="en-US" sz="1200" b="1" dirty="0"/>
          </a:p>
        </p:txBody>
      </p:sp>
      <p:sp>
        <p:nvSpPr>
          <p:cNvPr id="58" name="Rectangle 57"/>
          <p:cNvSpPr/>
          <p:nvPr/>
        </p:nvSpPr>
        <p:spPr>
          <a:xfrm>
            <a:off x="5688433" y="934887"/>
            <a:ext cx="47293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Apr</a:t>
            </a:r>
          </a:p>
          <a:p>
            <a:pPr algn="ctr" fontAlgn="auto">
              <a:spcBef>
                <a:spcPts val="0"/>
              </a:spcBef>
              <a:spcAft>
                <a:spcPts val="0"/>
              </a:spcAft>
              <a:defRPr/>
            </a:pPr>
            <a:r>
              <a:rPr lang="en-US" sz="1200" b="1" dirty="0" smtClean="0"/>
              <a:t>2016</a:t>
            </a:r>
            <a:endParaRPr kumimoji="0" lang="en-US" sz="1200" b="1" dirty="0"/>
          </a:p>
        </p:txBody>
      </p:sp>
      <p:sp>
        <p:nvSpPr>
          <p:cNvPr id="59" name="Rectangle 58"/>
          <p:cNvSpPr/>
          <p:nvPr/>
        </p:nvSpPr>
        <p:spPr>
          <a:xfrm>
            <a:off x="6161365" y="934887"/>
            <a:ext cx="516491"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May</a:t>
            </a:r>
          </a:p>
          <a:p>
            <a:pPr algn="ctr" fontAlgn="auto">
              <a:spcBef>
                <a:spcPts val="0"/>
              </a:spcBef>
              <a:spcAft>
                <a:spcPts val="0"/>
              </a:spcAft>
              <a:defRPr/>
            </a:pPr>
            <a:r>
              <a:rPr lang="en-US" sz="1200" b="1" dirty="0" smtClean="0"/>
              <a:t>2016</a:t>
            </a:r>
            <a:endParaRPr kumimoji="0" lang="en-US" sz="1200" b="1" dirty="0"/>
          </a:p>
        </p:txBody>
      </p:sp>
      <p:sp>
        <p:nvSpPr>
          <p:cNvPr id="60" name="Rectangle 59"/>
          <p:cNvSpPr/>
          <p:nvPr/>
        </p:nvSpPr>
        <p:spPr>
          <a:xfrm>
            <a:off x="6683498" y="934887"/>
            <a:ext cx="51012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2016</a:t>
            </a:r>
            <a:endParaRPr kumimoji="0" lang="en-US" sz="1200" b="1" dirty="0"/>
          </a:p>
        </p:txBody>
      </p:sp>
      <p:sp>
        <p:nvSpPr>
          <p:cNvPr id="61" name="Rectangle 60"/>
          <p:cNvSpPr/>
          <p:nvPr/>
        </p:nvSpPr>
        <p:spPr>
          <a:xfrm>
            <a:off x="7193618" y="934887"/>
            <a:ext cx="5015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2016</a:t>
            </a:r>
            <a:endParaRPr kumimoji="0" lang="en-US" sz="1200" b="1" dirty="0"/>
          </a:p>
        </p:txBody>
      </p:sp>
      <p:sp>
        <p:nvSpPr>
          <p:cNvPr id="62" name="Rectangle 61"/>
          <p:cNvSpPr/>
          <p:nvPr/>
        </p:nvSpPr>
        <p:spPr>
          <a:xfrm>
            <a:off x="7695210" y="934887"/>
            <a:ext cx="50027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2016</a:t>
            </a:r>
            <a:endParaRPr kumimoji="0" lang="en-US" sz="1200" b="1" dirty="0"/>
          </a:p>
        </p:txBody>
      </p:sp>
      <p:sp>
        <p:nvSpPr>
          <p:cNvPr id="63" name="Rectangle 62"/>
          <p:cNvSpPr/>
          <p:nvPr/>
        </p:nvSpPr>
        <p:spPr>
          <a:xfrm>
            <a:off x="8195486" y="934887"/>
            <a:ext cx="50660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2016</a:t>
            </a:r>
            <a:endParaRPr kumimoji="0" lang="en-US" sz="1200" b="1" dirty="0"/>
          </a:p>
        </p:txBody>
      </p:sp>
      <p:cxnSp>
        <p:nvCxnSpPr>
          <p:cNvPr id="72" name="Straight Connector 71"/>
          <p:cNvCxnSpPr/>
          <p:nvPr/>
        </p:nvCxnSpPr>
        <p:spPr>
          <a:xfrm>
            <a:off x="4678660" y="1317797"/>
            <a:ext cx="0" cy="436905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5184154" y="1296610"/>
            <a:ext cx="0" cy="439881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682556" y="1296610"/>
            <a:ext cx="0" cy="439881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7195496" y="1329991"/>
            <a:ext cx="0" cy="4334324"/>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695210" y="1284010"/>
            <a:ext cx="0" cy="4380305"/>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8195486" y="1304429"/>
            <a:ext cx="764" cy="43598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6161365" y="1213078"/>
            <a:ext cx="4709" cy="448234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80" name="TextBox 29"/>
          <p:cNvSpPr txBox="1">
            <a:spLocks noChangeArrowheads="1"/>
          </p:cNvSpPr>
          <p:nvPr/>
        </p:nvSpPr>
        <p:spPr bwMode="auto">
          <a:xfrm>
            <a:off x="2633737"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2015 Fall Meeting </a:t>
            </a:r>
          </a:p>
          <a:p>
            <a:pPr algn="ctr"/>
            <a:r>
              <a:rPr lang="en-US" altLang="ja-JP" sz="1000" b="1" dirty="0" smtClean="0">
                <a:latin typeface="Calibri" pitchFamily="34" charset="0"/>
              </a:rPr>
              <a:t>Darmstadt, Germany</a:t>
            </a:r>
          </a:p>
          <a:p>
            <a:pPr algn="ctr"/>
            <a:r>
              <a:rPr lang="en-US" altLang="ja-JP" sz="1000" b="1" dirty="0" smtClean="0">
                <a:solidFill>
                  <a:schemeClr val="hlink"/>
                </a:solidFill>
                <a:latin typeface="Calibri" pitchFamily="34" charset="0"/>
              </a:rPr>
              <a:t>09-13 Nov-2015</a:t>
            </a:r>
            <a:endParaRPr lang="en-US" altLang="ja-JP" sz="1000" b="1" dirty="0">
              <a:solidFill>
                <a:schemeClr val="hlink"/>
              </a:solidFill>
              <a:latin typeface="Calibri" pitchFamily="34" charset="0"/>
            </a:endParaRPr>
          </a:p>
        </p:txBody>
      </p:sp>
      <p:sp>
        <p:nvSpPr>
          <p:cNvPr id="81" name="Rectangle 80"/>
          <p:cNvSpPr/>
          <p:nvPr/>
        </p:nvSpPr>
        <p:spPr>
          <a:xfrm>
            <a:off x="3205978" y="1405959"/>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50" name="TextBox 29"/>
          <p:cNvSpPr txBox="1">
            <a:spLocks noChangeArrowheads="1"/>
          </p:cNvSpPr>
          <p:nvPr/>
        </p:nvSpPr>
        <p:spPr bwMode="auto">
          <a:xfrm>
            <a:off x="5262949" y="2843924"/>
            <a:ext cx="1204323"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CMC Approval</a:t>
            </a:r>
          </a:p>
          <a:p>
            <a:pPr algn="ctr"/>
            <a:r>
              <a:rPr lang="en-US" altLang="ja-JP" sz="1000" b="1" dirty="0" smtClean="0">
                <a:solidFill>
                  <a:schemeClr val="hlink"/>
                </a:solidFill>
                <a:latin typeface="Calibri" pitchFamily="34" charset="0"/>
              </a:rPr>
              <a:t>(Spring 2016)</a:t>
            </a:r>
            <a:endParaRPr lang="en-US" altLang="ja-JP" sz="1000" b="1" dirty="0">
              <a:solidFill>
                <a:schemeClr val="hlink"/>
              </a:solidFill>
              <a:latin typeface="Calibri" pitchFamily="34" charset="0"/>
            </a:endParaRPr>
          </a:p>
        </p:txBody>
      </p:sp>
      <p:sp>
        <p:nvSpPr>
          <p:cNvPr id="52" name="Diamond 51"/>
          <p:cNvSpPr>
            <a:spLocks noChangeArrowheads="1"/>
          </p:cNvSpPr>
          <p:nvPr/>
        </p:nvSpPr>
        <p:spPr bwMode="auto">
          <a:xfrm>
            <a:off x="5898410" y="4925907"/>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65" name="TextBox 29"/>
          <p:cNvSpPr txBox="1">
            <a:spLocks noChangeArrowheads="1"/>
          </p:cNvSpPr>
          <p:nvPr/>
        </p:nvSpPr>
        <p:spPr bwMode="auto">
          <a:xfrm>
            <a:off x="7195496" y="5110317"/>
            <a:ext cx="1594928"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Blue Book Final Draft #1</a:t>
            </a:r>
          </a:p>
          <a:p>
            <a:pPr algn="ctr"/>
            <a:r>
              <a:rPr lang="en-US" altLang="ja-JP" sz="1000" b="1" dirty="0" smtClean="0">
                <a:solidFill>
                  <a:schemeClr val="hlink"/>
                </a:solidFill>
                <a:latin typeface="Calibri" pitchFamily="34" charset="0"/>
              </a:rPr>
              <a:t>(Fall 2016)</a:t>
            </a:r>
            <a:endParaRPr lang="en-US" altLang="ja-JP" sz="1000" b="1" dirty="0">
              <a:solidFill>
                <a:schemeClr val="hlink"/>
              </a:solidFill>
              <a:latin typeface="Calibri" pitchFamily="34" charset="0"/>
            </a:endParaRPr>
          </a:p>
        </p:txBody>
      </p:sp>
      <p:sp>
        <p:nvSpPr>
          <p:cNvPr id="69" name="Rectangle 68"/>
          <p:cNvSpPr/>
          <p:nvPr/>
        </p:nvSpPr>
        <p:spPr>
          <a:xfrm>
            <a:off x="2550903"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Oct</a:t>
            </a:r>
          </a:p>
          <a:p>
            <a:pPr algn="ctr" fontAlgn="auto">
              <a:spcBef>
                <a:spcPts val="0"/>
              </a:spcBef>
              <a:spcAft>
                <a:spcPts val="0"/>
              </a:spcAft>
              <a:defRPr/>
            </a:pPr>
            <a:r>
              <a:rPr lang="en-US" sz="1200" b="1" dirty="0" smtClean="0"/>
              <a:t>2015</a:t>
            </a:r>
            <a:endParaRPr kumimoji="0" lang="en-US" sz="1200" b="1" dirty="0"/>
          </a:p>
        </p:txBody>
      </p:sp>
      <p:sp>
        <p:nvSpPr>
          <p:cNvPr id="70" name="Rectangle 69"/>
          <p:cNvSpPr/>
          <p:nvPr/>
        </p:nvSpPr>
        <p:spPr>
          <a:xfrm>
            <a:off x="3063595"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Nov</a:t>
            </a:r>
          </a:p>
          <a:p>
            <a:pPr algn="ctr" fontAlgn="auto">
              <a:spcBef>
                <a:spcPts val="0"/>
              </a:spcBef>
              <a:spcAft>
                <a:spcPts val="0"/>
              </a:spcAft>
              <a:defRPr/>
            </a:pPr>
            <a:r>
              <a:rPr lang="en-US" sz="1200" b="1" dirty="0" smtClean="0"/>
              <a:t>2015</a:t>
            </a:r>
            <a:endParaRPr kumimoji="0" lang="en-US" sz="1200" b="1" dirty="0"/>
          </a:p>
        </p:txBody>
      </p:sp>
      <p:cxnSp>
        <p:nvCxnSpPr>
          <p:cNvPr id="71" name="Straight Connector 70"/>
          <p:cNvCxnSpPr/>
          <p:nvPr/>
        </p:nvCxnSpPr>
        <p:spPr>
          <a:xfrm>
            <a:off x="3063595" y="1290991"/>
            <a:ext cx="0" cy="440442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604892" y="1304429"/>
            <a:ext cx="0" cy="438656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677856" y="1336000"/>
            <a:ext cx="0" cy="435084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5" name="TextBox 29"/>
          <p:cNvSpPr txBox="1">
            <a:spLocks noChangeArrowheads="1"/>
          </p:cNvSpPr>
          <p:nvPr/>
        </p:nvSpPr>
        <p:spPr bwMode="auto">
          <a:xfrm>
            <a:off x="5166509"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Spring Meeting </a:t>
            </a:r>
          </a:p>
          <a:p>
            <a:pPr algn="ctr"/>
            <a:r>
              <a:rPr lang="en-US" altLang="ja-JP" sz="1000" b="1" dirty="0" smtClean="0">
                <a:latin typeface="Calibri" pitchFamily="34" charset="0"/>
              </a:rPr>
              <a:t>Cleveland, OH USA</a:t>
            </a:r>
          </a:p>
          <a:p>
            <a:pPr algn="ctr"/>
            <a:r>
              <a:rPr lang="en-US" altLang="ja-JP" sz="1000" b="1" dirty="0" smtClean="0">
                <a:solidFill>
                  <a:schemeClr val="hlink"/>
                </a:solidFill>
                <a:latin typeface="Calibri" pitchFamily="34" charset="0"/>
              </a:rPr>
              <a:t>04-08 Apr-2016</a:t>
            </a:r>
            <a:endParaRPr lang="en-US" altLang="ja-JP" sz="1000" b="1" dirty="0">
              <a:solidFill>
                <a:schemeClr val="hlink"/>
              </a:solidFill>
              <a:latin typeface="Calibri" pitchFamily="34" charset="0"/>
            </a:endParaRPr>
          </a:p>
        </p:txBody>
      </p:sp>
      <p:sp>
        <p:nvSpPr>
          <p:cNvPr id="96" name="Rectangle 95"/>
          <p:cNvSpPr/>
          <p:nvPr/>
        </p:nvSpPr>
        <p:spPr>
          <a:xfrm>
            <a:off x="5738750" y="1405959"/>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9" name="TextBox 29"/>
          <p:cNvSpPr txBox="1">
            <a:spLocks noChangeArrowheads="1"/>
          </p:cNvSpPr>
          <p:nvPr/>
        </p:nvSpPr>
        <p:spPr bwMode="auto">
          <a:xfrm>
            <a:off x="2896152" y="5136993"/>
            <a:ext cx="1463909"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HDR WLAN</a:t>
            </a:r>
            <a:r>
              <a:rPr lang="en-US" altLang="ja-JP" sz="1000" b="1" dirty="0">
                <a:latin typeface="Calibri" pitchFamily="34" charset="0"/>
              </a:rPr>
              <a:t> </a:t>
            </a:r>
            <a:r>
              <a:rPr lang="en-US" altLang="ja-JP" sz="1000" b="1" dirty="0" smtClean="0">
                <a:latin typeface="Calibri" pitchFamily="34" charset="0"/>
              </a:rPr>
              <a:t>Green Book Updates SUBMITTED?</a:t>
            </a:r>
          </a:p>
          <a:p>
            <a:pPr algn="ctr"/>
            <a:r>
              <a:rPr lang="en-US" altLang="ja-JP" sz="1000" b="1" dirty="0" smtClean="0">
                <a:solidFill>
                  <a:schemeClr val="hlink"/>
                </a:solidFill>
                <a:latin typeface="Calibri" pitchFamily="34" charset="0"/>
              </a:rPr>
              <a:t>01-Dec-2015</a:t>
            </a:r>
            <a:endParaRPr lang="en-US" altLang="ja-JP" sz="1000" b="1" dirty="0">
              <a:solidFill>
                <a:schemeClr val="hlink"/>
              </a:solidFill>
              <a:latin typeface="Calibri" pitchFamily="34" charset="0"/>
            </a:endParaRPr>
          </a:p>
        </p:txBody>
      </p:sp>
      <p:sp>
        <p:nvSpPr>
          <p:cNvPr id="100" name="Diamond 99"/>
          <p:cNvSpPr>
            <a:spLocks noChangeArrowheads="1"/>
          </p:cNvSpPr>
          <p:nvPr/>
        </p:nvSpPr>
        <p:spPr bwMode="auto">
          <a:xfrm>
            <a:off x="3528017" y="4913086"/>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1" name="TextBox 29"/>
          <p:cNvSpPr txBox="1">
            <a:spLocks noChangeArrowheads="1"/>
          </p:cNvSpPr>
          <p:nvPr/>
        </p:nvSpPr>
        <p:spPr bwMode="auto">
          <a:xfrm>
            <a:off x="5062453" y="5132851"/>
            <a:ext cx="1863274"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 Blue Book initial outline draft</a:t>
            </a:r>
          </a:p>
          <a:p>
            <a:pPr algn="ctr"/>
            <a:r>
              <a:rPr lang="en-US" altLang="ja-JP" sz="1000" b="1" dirty="0" smtClean="0">
                <a:solidFill>
                  <a:schemeClr val="hlink"/>
                </a:solidFill>
                <a:latin typeface="Calibri" pitchFamily="34" charset="0"/>
              </a:rPr>
              <a:t>15-Apr-2016</a:t>
            </a:r>
            <a:endParaRPr lang="en-US" altLang="ja-JP" sz="1000" b="1" dirty="0">
              <a:solidFill>
                <a:schemeClr val="hlink"/>
              </a:solidFill>
              <a:latin typeface="Calibri" pitchFamily="34" charset="0"/>
            </a:endParaRPr>
          </a:p>
        </p:txBody>
      </p:sp>
      <p:sp>
        <p:nvSpPr>
          <p:cNvPr id="92" name="TextBox 91"/>
          <p:cNvSpPr txBox="1"/>
          <p:nvPr/>
        </p:nvSpPr>
        <p:spPr>
          <a:xfrm>
            <a:off x="1645543" y="128919"/>
            <a:ext cx="5815114" cy="461665"/>
          </a:xfrm>
          <a:prstGeom prst="rect">
            <a:avLst/>
          </a:prstGeom>
          <a:noFill/>
          <a:ln>
            <a:noFill/>
          </a:ln>
        </p:spPr>
        <p:txBody>
          <a:bodyPr wrap="none" rtlCol="0">
            <a:spAutoFit/>
          </a:bodyPr>
          <a:lstStyle/>
          <a:p>
            <a:r>
              <a:rPr lang="en-US" sz="2400" b="1" dirty="0" smtClean="0"/>
              <a:t>CCSDS SOIS Wireless WG Project Milestones</a:t>
            </a:r>
            <a:endParaRPr lang="en-US" sz="2400" b="1" dirty="0"/>
          </a:p>
        </p:txBody>
      </p:sp>
      <p:cxnSp>
        <p:nvCxnSpPr>
          <p:cNvPr id="102" name="Straight Connector 101"/>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1" name="Rectangle 120"/>
          <p:cNvSpPr/>
          <p:nvPr/>
        </p:nvSpPr>
        <p:spPr>
          <a:xfrm>
            <a:off x="2017500"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2015</a:t>
            </a:r>
            <a:endParaRPr kumimoji="0" lang="en-US" sz="1200" b="1" dirty="0"/>
          </a:p>
        </p:txBody>
      </p:sp>
      <p:sp>
        <p:nvSpPr>
          <p:cNvPr id="131" name="Rectangle 130"/>
          <p:cNvSpPr/>
          <p:nvPr/>
        </p:nvSpPr>
        <p:spPr>
          <a:xfrm>
            <a:off x="963511"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2015</a:t>
            </a:r>
            <a:endParaRPr kumimoji="0" lang="en-US" sz="1200" b="1" dirty="0"/>
          </a:p>
        </p:txBody>
      </p:sp>
      <p:sp>
        <p:nvSpPr>
          <p:cNvPr id="132" name="Rectangle 131"/>
          <p:cNvSpPr/>
          <p:nvPr/>
        </p:nvSpPr>
        <p:spPr>
          <a:xfrm>
            <a:off x="1476203"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2015</a:t>
            </a:r>
            <a:endParaRPr kumimoji="0" lang="en-US" sz="1200" b="1" dirty="0"/>
          </a:p>
        </p:txBody>
      </p:sp>
      <p:cxnSp>
        <p:nvCxnSpPr>
          <p:cNvPr id="133" name="Straight Connector 132"/>
          <p:cNvCxnSpPr/>
          <p:nvPr/>
        </p:nvCxnSpPr>
        <p:spPr>
          <a:xfrm>
            <a:off x="1476203" y="1290991"/>
            <a:ext cx="0" cy="439585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017500"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37" name="TextBox 29"/>
          <p:cNvSpPr txBox="1">
            <a:spLocks noChangeArrowheads="1"/>
          </p:cNvSpPr>
          <p:nvPr/>
        </p:nvSpPr>
        <p:spPr bwMode="auto">
          <a:xfrm>
            <a:off x="1598937" y="5141422"/>
            <a:ext cx="1386161"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Use Case Organization</a:t>
            </a:r>
          </a:p>
          <a:p>
            <a:pPr algn="ctr"/>
            <a:r>
              <a:rPr lang="en-US" altLang="ja-JP" sz="1000" b="1" dirty="0" smtClean="0">
                <a:solidFill>
                  <a:schemeClr val="hlink"/>
                </a:solidFill>
                <a:latin typeface="Calibri" pitchFamily="34" charset="0"/>
              </a:rPr>
              <a:t>10-Oct-2015</a:t>
            </a:r>
            <a:endParaRPr lang="en-US" altLang="ja-JP" sz="1000" b="1" dirty="0">
              <a:solidFill>
                <a:schemeClr val="hlink"/>
              </a:solidFill>
              <a:latin typeface="Calibri" pitchFamily="34" charset="0"/>
            </a:endParaRPr>
          </a:p>
        </p:txBody>
      </p:sp>
      <p:cxnSp>
        <p:nvCxnSpPr>
          <p:cNvPr id="139" name="Straight Connector 138"/>
          <p:cNvCxnSpPr/>
          <p:nvPr/>
        </p:nvCxnSpPr>
        <p:spPr>
          <a:xfrm>
            <a:off x="2537410" y="1284010"/>
            <a:ext cx="0" cy="440698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a:off x="4135161" y="1036590"/>
            <a:ext cx="0" cy="4658830"/>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459286" y="93480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2015</a:t>
            </a:r>
            <a:endParaRPr kumimoji="0" lang="en-US" sz="1200" b="1" dirty="0"/>
          </a:p>
        </p:txBody>
      </p:sp>
      <p:cxnSp>
        <p:nvCxnSpPr>
          <p:cNvPr id="157" name="Straight Connector 156"/>
          <p:cNvCxnSpPr/>
          <p:nvPr/>
        </p:nvCxnSpPr>
        <p:spPr>
          <a:xfrm>
            <a:off x="971978" y="1290991"/>
            <a:ext cx="0" cy="440442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61" name="Rectangle 160"/>
          <p:cNvSpPr/>
          <p:nvPr/>
        </p:nvSpPr>
        <p:spPr>
          <a:xfrm>
            <a:off x="840368" y="2642144"/>
            <a:ext cx="1019398" cy="197231"/>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162" name="Diamond 161"/>
          <p:cNvSpPr>
            <a:spLocks noChangeArrowheads="1"/>
          </p:cNvSpPr>
          <p:nvPr/>
        </p:nvSpPr>
        <p:spPr bwMode="auto">
          <a:xfrm>
            <a:off x="1777586" y="2642144"/>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3" name="Diamond 162"/>
          <p:cNvSpPr>
            <a:spLocks noChangeArrowheads="1"/>
          </p:cNvSpPr>
          <p:nvPr/>
        </p:nvSpPr>
        <p:spPr bwMode="auto">
          <a:xfrm>
            <a:off x="753531" y="264207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4" name="TextBox 29"/>
          <p:cNvSpPr txBox="1">
            <a:spLocks noChangeArrowheads="1"/>
          </p:cNvSpPr>
          <p:nvPr/>
        </p:nvSpPr>
        <p:spPr bwMode="auto">
          <a:xfrm>
            <a:off x="2416824" y="2839375"/>
            <a:ext cx="120432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Final Agency Review</a:t>
            </a:r>
          </a:p>
          <a:p>
            <a:pPr algn="ctr"/>
            <a:r>
              <a:rPr lang="en-US" altLang="ja-JP" sz="1000" b="1" dirty="0" smtClean="0">
                <a:solidFill>
                  <a:schemeClr val="hlink"/>
                </a:solidFill>
                <a:latin typeface="Calibri" pitchFamily="34" charset="0"/>
              </a:rPr>
              <a:t>(Fall 2015)</a:t>
            </a:r>
            <a:endParaRPr lang="en-US" altLang="ja-JP" sz="1000" b="1" dirty="0">
              <a:solidFill>
                <a:schemeClr val="hlink"/>
              </a:solidFill>
              <a:latin typeface="Calibri" pitchFamily="34" charset="0"/>
            </a:endParaRPr>
          </a:p>
        </p:txBody>
      </p:sp>
      <p:sp>
        <p:nvSpPr>
          <p:cNvPr id="165" name="Diamond 164"/>
          <p:cNvSpPr>
            <a:spLocks noChangeArrowheads="1"/>
          </p:cNvSpPr>
          <p:nvPr/>
        </p:nvSpPr>
        <p:spPr bwMode="auto">
          <a:xfrm>
            <a:off x="2953821" y="2642144"/>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6" name="Rectangle 165"/>
          <p:cNvSpPr/>
          <p:nvPr/>
        </p:nvSpPr>
        <p:spPr>
          <a:xfrm>
            <a:off x="3172110" y="2655230"/>
            <a:ext cx="2612225" cy="18869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Prototype development / interoperability test</a:t>
            </a:r>
            <a:endParaRPr kumimoji="0" lang="en-US" sz="1000" b="1" dirty="0">
              <a:solidFill>
                <a:schemeClr val="tx1"/>
              </a:solidFill>
            </a:endParaRPr>
          </a:p>
        </p:txBody>
      </p:sp>
      <p:cxnSp>
        <p:nvCxnSpPr>
          <p:cNvPr id="167" name="Straight Connector 166"/>
          <p:cNvCxnSpPr/>
          <p:nvPr/>
        </p:nvCxnSpPr>
        <p:spPr>
          <a:xfrm>
            <a:off x="2294867" y="1282420"/>
            <a:ext cx="0" cy="4404429"/>
          </a:xfrm>
          <a:prstGeom prst="line">
            <a:avLst/>
          </a:prstGeom>
          <a:ln w="12700" cmpd="sng">
            <a:solidFill>
              <a:srgbClr val="FF0000"/>
            </a:solidFill>
            <a:prstDash val="solid"/>
          </a:ln>
        </p:spPr>
        <p:style>
          <a:lnRef idx="2">
            <a:schemeClr val="accent1"/>
          </a:lnRef>
          <a:fillRef idx="0">
            <a:schemeClr val="accent1"/>
          </a:fillRef>
          <a:effectRef idx="1">
            <a:schemeClr val="accent1"/>
          </a:effectRef>
          <a:fontRef idx="minor">
            <a:schemeClr val="tx1"/>
          </a:fontRef>
        </p:style>
      </p:cxnSp>
      <p:sp>
        <p:nvSpPr>
          <p:cNvPr id="128" name="TextBox 29"/>
          <p:cNvSpPr txBox="1">
            <a:spLocks noChangeArrowheads="1"/>
          </p:cNvSpPr>
          <p:nvPr/>
        </p:nvSpPr>
        <p:spPr bwMode="auto">
          <a:xfrm>
            <a:off x="677328" y="2843924"/>
            <a:ext cx="1669779" cy="707886"/>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RFID Tag Encoding </a:t>
            </a:r>
          </a:p>
          <a:p>
            <a:pPr algn="ctr"/>
            <a:r>
              <a:rPr lang="en-US" altLang="ja-JP" sz="1000" b="1" dirty="0" smtClean="0">
                <a:latin typeface="Calibri" pitchFamily="34" charset="0"/>
              </a:rPr>
              <a:t>Red Book Agency Review</a:t>
            </a:r>
          </a:p>
          <a:p>
            <a:pPr algn="ctr"/>
            <a:r>
              <a:rPr lang="en-US" altLang="ja-JP" sz="1000" b="1" dirty="0" smtClean="0">
                <a:solidFill>
                  <a:schemeClr val="hlink"/>
                </a:solidFill>
                <a:latin typeface="Calibri" pitchFamily="34" charset="0"/>
              </a:rPr>
              <a:t>30-Jun-2015 </a:t>
            </a:r>
            <a:r>
              <a:rPr lang="en-US" altLang="ja-JP" sz="1000" b="1" dirty="0" smtClean="0">
                <a:solidFill>
                  <a:schemeClr val="hlink"/>
                </a:solidFill>
                <a:latin typeface="Calibri" pitchFamily="34" charset="0"/>
                <a:sym typeface="Wingdings"/>
              </a:rPr>
              <a:t> </a:t>
            </a:r>
          </a:p>
          <a:p>
            <a:pPr algn="ctr"/>
            <a:r>
              <a:rPr lang="en-US" altLang="ja-JP" sz="1000" b="1" dirty="0" smtClean="0">
                <a:solidFill>
                  <a:schemeClr val="hlink"/>
                </a:solidFill>
                <a:latin typeface="Calibri" pitchFamily="34" charset="0"/>
                <a:sym typeface="Wingdings"/>
              </a:rPr>
              <a:t>24-Aug-2015</a:t>
            </a:r>
            <a:endParaRPr lang="en-US" altLang="ja-JP" sz="1000" b="1" dirty="0">
              <a:solidFill>
                <a:schemeClr val="hlink"/>
              </a:solidFill>
              <a:latin typeface="Calibri" pitchFamily="34" charset="0"/>
            </a:endParaRPr>
          </a:p>
        </p:txBody>
      </p:sp>
      <p:sp>
        <p:nvSpPr>
          <p:cNvPr id="168" name="Rectangle 167"/>
          <p:cNvSpPr/>
          <p:nvPr/>
        </p:nvSpPr>
        <p:spPr>
          <a:xfrm>
            <a:off x="449808" y="4919336"/>
            <a:ext cx="2183929" cy="209189"/>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Organization/Composition</a:t>
            </a:r>
            <a:endParaRPr kumimoji="0" lang="en-US" sz="1000" b="1" dirty="0">
              <a:solidFill>
                <a:schemeClr val="tx1"/>
              </a:solidFill>
            </a:endParaRPr>
          </a:p>
        </p:txBody>
      </p:sp>
      <p:sp>
        <p:nvSpPr>
          <p:cNvPr id="84" name="TextBox 29"/>
          <p:cNvSpPr txBox="1">
            <a:spLocks noChangeArrowheads="1"/>
          </p:cNvSpPr>
          <p:nvPr/>
        </p:nvSpPr>
        <p:spPr bwMode="auto">
          <a:xfrm>
            <a:off x="1493380" y="5934696"/>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30341" y="6272312"/>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503687" y="6231805"/>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905016" y="5961310"/>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550217" y="6280848"/>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4" name="TextBox 29"/>
          <p:cNvSpPr txBox="1">
            <a:spLocks noChangeArrowheads="1"/>
          </p:cNvSpPr>
          <p:nvPr/>
        </p:nvSpPr>
        <p:spPr bwMode="auto">
          <a:xfrm>
            <a:off x="5730396" y="5920048"/>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732982" y="624691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sp>
        <p:nvSpPr>
          <p:cNvPr id="104" name="TextBox 29"/>
          <p:cNvSpPr txBox="1">
            <a:spLocks noChangeArrowheads="1"/>
          </p:cNvSpPr>
          <p:nvPr/>
        </p:nvSpPr>
        <p:spPr bwMode="auto">
          <a:xfrm>
            <a:off x="1125566" y="1535013"/>
            <a:ext cx="1243162" cy="400110"/>
          </a:xfrm>
          <a:prstGeom prst="rect">
            <a:avLst/>
          </a:prstGeom>
          <a:noFill/>
          <a:ln w="9525">
            <a:noFill/>
            <a:miter lim="800000"/>
            <a:headEnd/>
            <a:tailEnd/>
          </a:ln>
        </p:spPr>
        <p:txBody>
          <a:bodyPr wrap="square">
            <a:spAutoFit/>
          </a:bodyPr>
          <a:lstStyle/>
          <a:p>
            <a:pPr algn="ctr"/>
            <a:r>
              <a:rPr lang="en-US" altLang="ja-JP" sz="1000" b="1" i="1" dirty="0" smtClean="0">
                <a:latin typeface="Calibri" pitchFamily="34" charset="0"/>
              </a:rPr>
              <a:t>Current </a:t>
            </a:r>
          </a:p>
          <a:p>
            <a:pPr algn="ctr"/>
            <a:r>
              <a:rPr lang="en-US" altLang="ja-JP" sz="1000" b="1" i="1" dirty="0" smtClean="0">
                <a:latin typeface="Calibri" pitchFamily="34" charset="0"/>
              </a:rPr>
              <a:t>Date </a:t>
            </a:r>
            <a:r>
              <a:rPr lang="en-US" altLang="ja-JP" sz="1000" b="1" i="1" dirty="0" smtClean="0">
                <a:latin typeface="Calibri" pitchFamily="34" charset="0"/>
                <a:sym typeface="Wingdings"/>
              </a:rPr>
              <a:t></a:t>
            </a:r>
            <a:endParaRPr lang="en-US" altLang="ja-JP" sz="1000" b="1" i="1" dirty="0">
              <a:solidFill>
                <a:schemeClr val="hlink"/>
              </a:solidFill>
              <a:latin typeface="Calibri" pitchFamily="34" charset="0"/>
            </a:endParaRPr>
          </a:p>
        </p:txBody>
      </p:sp>
      <p:cxnSp>
        <p:nvCxnSpPr>
          <p:cNvPr id="105" name="Straight Connector 104"/>
          <p:cNvCxnSpPr/>
          <p:nvPr/>
        </p:nvCxnSpPr>
        <p:spPr>
          <a:xfrm>
            <a:off x="445710" y="1264087"/>
            <a:ext cx="4098" cy="4463177"/>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8707586" y="1264087"/>
            <a:ext cx="5889" cy="4400228"/>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
        <p:nvSpPr>
          <p:cNvPr id="138" name="Diamond 137"/>
          <p:cNvSpPr>
            <a:spLocks noChangeArrowheads="1"/>
          </p:cNvSpPr>
          <p:nvPr/>
        </p:nvSpPr>
        <p:spPr bwMode="auto">
          <a:xfrm>
            <a:off x="2556932" y="4913086"/>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7" name="Diamond 106"/>
          <p:cNvSpPr>
            <a:spLocks noChangeArrowheads="1"/>
          </p:cNvSpPr>
          <p:nvPr/>
        </p:nvSpPr>
        <p:spPr bwMode="auto">
          <a:xfrm>
            <a:off x="1327865" y="5978175"/>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8" name="Diamond 107"/>
          <p:cNvSpPr>
            <a:spLocks noChangeArrowheads="1"/>
          </p:cNvSpPr>
          <p:nvPr/>
        </p:nvSpPr>
        <p:spPr bwMode="auto">
          <a:xfrm>
            <a:off x="5718437" y="2642075"/>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9" name="Diamond 108"/>
          <p:cNvSpPr>
            <a:spLocks noChangeArrowheads="1"/>
          </p:cNvSpPr>
          <p:nvPr/>
        </p:nvSpPr>
        <p:spPr bwMode="auto">
          <a:xfrm>
            <a:off x="8452880" y="4919336"/>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0" name="Rectangle 109"/>
          <p:cNvSpPr/>
          <p:nvPr/>
        </p:nvSpPr>
        <p:spPr>
          <a:xfrm>
            <a:off x="2017500" y="3554783"/>
            <a:ext cx="2117662" cy="18869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RFID Tag Object-ID space design</a:t>
            </a:r>
            <a:endParaRPr kumimoji="0" lang="en-US" sz="1000" b="1" dirty="0">
              <a:solidFill>
                <a:schemeClr val="tx1"/>
              </a:solidFill>
            </a:endParaRPr>
          </a:p>
        </p:txBody>
      </p:sp>
      <p:sp>
        <p:nvSpPr>
          <p:cNvPr id="111" name="Rectangle 110"/>
          <p:cNvSpPr/>
          <p:nvPr/>
        </p:nvSpPr>
        <p:spPr>
          <a:xfrm>
            <a:off x="4132372" y="3554783"/>
            <a:ext cx="1556061" cy="18869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SANA Registry Updates</a:t>
            </a:r>
            <a:endParaRPr kumimoji="0" lang="en-US" sz="1000" b="1" dirty="0">
              <a:solidFill>
                <a:schemeClr val="tx1"/>
              </a:solidFill>
            </a:endParaRPr>
          </a:p>
        </p:txBody>
      </p:sp>
    </p:spTree>
    <p:extLst>
      <p:ext uri="{BB962C8B-B14F-4D97-AF65-F5344CB8AC3E}">
        <p14:creationId xmlns:p14="http://schemas.microsoft.com/office/powerpoint/2010/main" val="12198558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txBody>
          <a:bodyPr/>
          <a:lstStyle/>
          <a:p>
            <a:r>
              <a:rPr lang="en-US" b="1" dirty="0" smtClean="0"/>
              <a:t>Back-up Charts &amp;</a:t>
            </a:r>
            <a:br>
              <a:rPr lang="en-US" b="1" dirty="0" smtClean="0"/>
            </a:br>
            <a:r>
              <a:rPr lang="en-US" b="1" dirty="0" smtClean="0"/>
              <a:t>High-Level CCSDS Schedules</a:t>
            </a:r>
            <a:endParaRPr lang="en-US"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024471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191" y="120453"/>
            <a:ext cx="5175966"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 </a:t>
            </a:r>
            <a:r>
              <a:rPr lang="en-US" sz="2400" b="1" dirty="0" smtClean="0"/>
              <a:t>Projects</a:t>
            </a:r>
            <a:endParaRPr lang="en-US" sz="2400" b="1" dirty="0"/>
          </a:p>
        </p:txBody>
      </p:sp>
      <p:sp>
        <p:nvSpPr>
          <p:cNvPr id="5" name="TextBox 4"/>
          <p:cNvSpPr txBox="1"/>
          <p:nvPr/>
        </p:nvSpPr>
        <p:spPr>
          <a:xfrm>
            <a:off x="601133" y="1002261"/>
            <a:ext cx="8001000" cy="4801315"/>
          </a:xfrm>
          <a:prstGeom prst="rect">
            <a:avLst/>
          </a:prstGeom>
          <a:noFill/>
        </p:spPr>
        <p:txBody>
          <a:bodyPr wrap="square" rtlCol="0">
            <a:spAutoFit/>
          </a:bodyPr>
          <a:lstStyle/>
          <a:p>
            <a:pPr marL="342900" indent="-342900">
              <a:buFont typeface="+mj-lt"/>
              <a:buAutoNum type="arabicPeriod"/>
            </a:pPr>
            <a:r>
              <a:rPr lang="en-US" b="1" dirty="0"/>
              <a:t>881x0r0 Revision </a:t>
            </a:r>
            <a:r>
              <a:rPr lang="en-US" b="1" dirty="0" smtClean="0"/>
              <a:t>2: </a:t>
            </a:r>
            <a:r>
              <a:rPr lang="en-US" b="1" dirty="0"/>
              <a:t>The Magenta Book </a:t>
            </a:r>
            <a:r>
              <a:rPr lang="en-US" dirty="0"/>
              <a:t>for RFID-Based Inventory Management Systems will be updated to provide enhanced security mechanisms. The original (version 1) of the Magenta Book (880x0r0) on RFID-Based Inventory Management Systems is based upon the combined ISO 18000-6c and EPCGlobal Class-1 Gen-2 standards dated 2008. An important update is to provide security mechanisms for authentication, authorization, data integrity and privacy that is facilitated by the EPCGlobal Class-2 Gen 2 Version 2 specification released in 2013</a:t>
            </a:r>
            <a:r>
              <a:rPr lang="en-US" dirty="0" smtClean="0"/>
              <a:t>.</a:t>
            </a:r>
          </a:p>
          <a:p>
            <a:pPr marL="342900" indent="-342900">
              <a:buFont typeface="+mj-lt"/>
              <a:buAutoNum type="arabicPeriod"/>
            </a:pPr>
            <a:endParaRPr lang="en-US" dirty="0" smtClean="0"/>
          </a:p>
          <a:p>
            <a:pPr marL="342900" indent="-342900">
              <a:buFont typeface="+mj-lt"/>
              <a:buAutoNum type="arabicPeriod"/>
            </a:pPr>
            <a:r>
              <a:rPr lang="en-US" b="1" dirty="0"/>
              <a:t>RFID Sensing Recommended </a:t>
            </a:r>
            <a:r>
              <a:rPr lang="en-US" b="1" dirty="0" smtClean="0"/>
              <a:t>Standard (Blue Book): </a:t>
            </a:r>
            <a:r>
              <a:rPr lang="en-US" dirty="0"/>
              <a:t>This recommended standard will specify requirements and best practices to enable interoperable RFID tag sensing. As RFID has transitioned to mainstream commercial terrestrial utilization the capability to add sensors (temperature, pressure, light, acoustic, etc.) to the RFID tag silicon for periodic sampling enables small form-factor IoT type of devices directly onboard the RFID tag. It is anticipated that this combined form-factor, in either passive or active RFID devices, will be of significant interest to commercial, military, and space market segments.</a:t>
            </a:r>
            <a:endParaRPr lang="en-US" dirty="0" smtClean="0"/>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83832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BC11CFE921654CA22562F68A99D6AE" ma:contentTypeVersion="2" ma:contentTypeDescription="Create a new document." ma:contentTypeScope="" ma:versionID="6e7f88b6c0e58fd2929e0adb0da9b1cd">
  <xsd:schema xmlns:xsd="http://www.w3.org/2001/XMLSchema" xmlns:xs="http://www.w3.org/2001/XMLSchema" xmlns:p="http://schemas.microsoft.com/office/2006/metadata/properties" xmlns:ns2="0f0ef6e6-c12b-42e4-8afd-b7edb07c219c" xmlns:ns3="bfab6d5d-f488-475d-ad0d-58c4c1ee8d01" targetNamespace="http://schemas.microsoft.com/office/2006/metadata/properties" ma:root="true" ma:fieldsID="04b9d79d328c0b5ec2fc4d05f2dbf19e" ns2:_="" ns3:_="">
    <xsd:import namespace="0f0ef6e6-c12b-42e4-8afd-b7edb07c219c"/>
    <xsd:import namespace="bfab6d5d-f488-475d-ad0d-58c4c1ee8d01"/>
    <xsd:element name="properties">
      <xsd:complexType>
        <xsd:sequence>
          <xsd:element name="documentManagement">
            <xsd:complexType>
              <xsd:all>
                <xsd:element ref="ns2: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ef6e6-c12b-42e4-8afd-b7edb07c21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fab6d5d-f488-475d-ad0d-58c4c1ee8d01" elementFormDefault="qualified">
    <xsd:import namespace="http://schemas.microsoft.com/office/2006/documentManagement/types"/>
    <xsd:import namespace="http://schemas.microsoft.com/office/infopath/2007/PartnerControls"/>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81D775-7FDD-4FFE-8D44-C8C2157AD79D}"/>
</file>

<file path=customXml/itemProps2.xml><?xml version="1.0" encoding="utf-8"?>
<ds:datastoreItem xmlns:ds="http://schemas.openxmlformats.org/officeDocument/2006/customXml" ds:itemID="{F2C3B74C-D65D-4C1E-B017-9A3F08B3694F}"/>
</file>

<file path=customXml/itemProps3.xml><?xml version="1.0" encoding="utf-8"?>
<ds:datastoreItem xmlns:ds="http://schemas.openxmlformats.org/officeDocument/2006/customXml" ds:itemID="{56D83DE7-C651-4320-88D2-767A09966015}"/>
</file>

<file path=docProps/app.xml><?xml version="1.0" encoding="utf-8"?>
<Properties xmlns="http://schemas.openxmlformats.org/officeDocument/2006/extended-properties" xmlns:vt="http://schemas.openxmlformats.org/officeDocument/2006/docPropsVTypes">
  <TotalTime>63590</TotalTime>
  <Words>1145</Words>
  <Application>Microsoft Macintosh PowerPoint</Application>
  <PresentationFormat>On-screen Show (4:3)</PresentationFormat>
  <Paragraphs>174</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CCSDS SOIS Wireless WG Monthly Webcon: 16-Sep-2015</vt:lpstr>
      <vt:lpstr>PowerPoint Presentation</vt:lpstr>
      <vt:lpstr>PowerPoint Presentation</vt:lpstr>
      <vt:lpstr>PowerPoint Presentation</vt:lpstr>
      <vt:lpstr>PowerPoint Presentation</vt:lpstr>
      <vt:lpstr>PowerPoint Presentation</vt:lpstr>
      <vt:lpstr>PowerPoint Presentation</vt:lpstr>
      <vt:lpstr>Back-up Charts &amp; High-Level CCSDS Schedules</vt:lpstr>
      <vt:lpstr>PowerPoint Presentation</vt:lpstr>
      <vt:lpstr>PowerPoint Presentation</vt:lpstr>
    </vt:vector>
  </TitlesOfParts>
  <Company>BioServe Space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Kevin Gifford</dc:creator>
  <cp:lastModifiedBy>Kevin Gifford</cp:lastModifiedBy>
  <cp:revision>1732</cp:revision>
  <cp:lastPrinted>2013-08-12T14:41:42Z</cp:lastPrinted>
  <dcterms:created xsi:type="dcterms:W3CDTF">2012-03-12T15:30:31Z</dcterms:created>
  <dcterms:modified xsi:type="dcterms:W3CDTF">2015-09-14T18:38:57Z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0x010100DDBC11CFE921654CA22562F68A99D6AE</vt:lpwstr>
  </property>
</Properties>
</file>