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353" r:id="rId2"/>
    <p:sldId id="355" r:id="rId3"/>
    <p:sldId id="351" r:id="rId4"/>
    <p:sldId id="354" r:id="rId5"/>
    <p:sldId id="352"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367F64"/>
    <a:srgbClr val="FFFF00"/>
    <a:srgbClr val="CC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18" autoAdjust="0"/>
    <p:restoredTop sz="89294" autoAdjust="0"/>
  </p:normalViewPr>
  <p:slideViewPr>
    <p:cSldViewPr snapToGrid="0" snapToObjects="1">
      <p:cViewPr>
        <p:scale>
          <a:sx n="150" d="100"/>
          <a:sy n="150" d="100"/>
        </p:scale>
        <p:origin x="-1200" y="-5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interSettings" Target="printerSettings/printerSettings1.bin"/><Relationship Id="rId13" Type="http://schemas.openxmlformats.org/officeDocument/2006/relationships/customXml" Target="../customXml/item1.xml"/><Relationship Id="rId3" Type="http://schemas.openxmlformats.org/officeDocument/2006/relationships/slide" Target="slides/slide2.xml"/><Relationship Id="rId12" Type="http://schemas.openxmlformats.org/officeDocument/2006/relationships/tableStyles" Target="tableStyles.xml"/><Relationship Id="rId7" Type="http://schemas.openxmlformats.org/officeDocument/2006/relationships/notesMaster" Target="notesMasters/notesMaster1.xml"/><Relationship Id="rId2" Type="http://schemas.openxmlformats.org/officeDocument/2006/relationships/slide" Target="slides/slide1.xml"/><Relationship Id="rId1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DD6A3D-CDC1-574E-B713-2404917A542B}" type="datetimeFigureOut">
              <a:rPr lang="en-US" smtClean="0"/>
              <a:pPr/>
              <a:t>8/2/15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A0E9BA-BBD3-C242-B0E7-AAD85FC88DBA}" type="slidenum">
              <a:rPr lang="en-US" smtClean="0"/>
              <a:pPr/>
              <a:t>‹#›</a:t>
            </a:fld>
            <a:endParaRPr lang="en-US"/>
          </a:p>
        </p:txBody>
      </p:sp>
    </p:spTree>
    <p:extLst>
      <p:ext uri="{BB962C8B-B14F-4D97-AF65-F5344CB8AC3E}">
        <p14:creationId xmlns:p14="http://schemas.microsoft.com/office/powerpoint/2010/main" val="195045295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kumimoji="1" lang="en-US" altLang="ja-JP" b="0" i="0" dirty="0" smtClean="0">
                <a:solidFill>
                  <a:srgbClr val="FF0000"/>
                </a:solidFill>
              </a:rPr>
              <a:t>Planning</a:t>
            </a:r>
            <a:r>
              <a:rPr kumimoji="1" lang="en-US" altLang="ja-JP" b="0" i="0" baseline="0" dirty="0" smtClean="0">
                <a:solidFill>
                  <a:srgbClr val="FF0000"/>
                </a:solidFill>
              </a:rPr>
              <a:t> Notes 11-Mar-2013:</a:t>
            </a:r>
          </a:p>
          <a:p>
            <a:pPr marL="228600" indent="-228600" eaLnBrk="1" hangingPunct="1">
              <a:spcBef>
                <a:spcPct val="0"/>
              </a:spcBef>
              <a:buAutoNum type="arabicPeriod"/>
            </a:pPr>
            <a:r>
              <a:rPr kumimoji="1" lang="en-US" altLang="ja-JP" b="0" i="0" baseline="0" dirty="0" smtClean="0">
                <a:solidFill>
                  <a:srgbClr val="FF0000"/>
                </a:solidFill>
              </a:rPr>
              <a:t>Discuss SABL Project Plan with Shea and Louis</a:t>
            </a:r>
          </a:p>
          <a:p>
            <a:pPr marL="228600" indent="-228600" eaLnBrk="1" hangingPunct="1">
              <a:spcBef>
                <a:spcPct val="0"/>
              </a:spcBef>
              <a:buAutoNum type="arabicPeriod"/>
            </a:pPr>
            <a:r>
              <a:rPr kumimoji="1" lang="en-US" altLang="ja-JP" b="0" i="0" baseline="0" dirty="0" smtClean="0">
                <a:solidFill>
                  <a:srgbClr val="FF0000"/>
                </a:solidFill>
              </a:rPr>
              <a:t>Coordinate dates for RSA 2FA TIM at HOSC (Shea, Jim, Shankini); cost share this trip with BioServe</a:t>
            </a:r>
          </a:p>
          <a:p>
            <a:pPr marL="228600" indent="-228600" eaLnBrk="1" hangingPunct="1">
              <a:spcBef>
                <a:spcPct val="0"/>
              </a:spcBef>
              <a:buAutoNum type="arabicPeriod"/>
            </a:pPr>
            <a:r>
              <a:rPr kumimoji="1" lang="en-US" altLang="ja-JP" b="0" i="0" baseline="0" dirty="0" smtClean="0">
                <a:solidFill>
                  <a:srgbClr val="FF0000"/>
                </a:solidFill>
              </a:rPr>
              <a:t>Determine timeline on DTN2 Simulator – coordinate HOSC DTN2 G/W testing, test plan, with the HOSC</a:t>
            </a:r>
          </a:p>
          <a:p>
            <a:pPr marL="228600" indent="-228600" eaLnBrk="1" hangingPunct="1">
              <a:spcBef>
                <a:spcPct val="0"/>
              </a:spcBef>
              <a:buAutoNum type="arabicPeriod"/>
            </a:pPr>
            <a:r>
              <a:rPr kumimoji="1" lang="en-US" altLang="ja-JP" b="0" i="0" baseline="0" dirty="0" smtClean="0">
                <a:solidFill>
                  <a:srgbClr val="FF0000"/>
                </a:solidFill>
              </a:rPr>
              <a:t>Will need to plan Automation support for additional BioServe SABL tasks</a:t>
            </a:r>
          </a:p>
          <a:p>
            <a:pPr marL="228600" indent="-228600" eaLnBrk="1" hangingPunct="1">
              <a:spcBef>
                <a:spcPct val="0"/>
              </a:spcBef>
              <a:buAutoNum type="arabicPeriod"/>
            </a:pPr>
            <a:r>
              <a:rPr kumimoji="1" lang="en-US" altLang="ja-JP" b="0" i="0" baseline="0" dirty="0" smtClean="0">
                <a:solidFill>
                  <a:srgbClr val="FF0000"/>
                </a:solidFill>
              </a:rPr>
              <a:t>Have an IDSCam close-out sprint; can transition to SABL early as necessary</a:t>
            </a:r>
          </a:p>
          <a:p>
            <a:pPr marL="228600" indent="-228600" eaLnBrk="1" hangingPunct="1">
              <a:spcBef>
                <a:spcPct val="0"/>
              </a:spcBef>
              <a:buAutoNum type="arabicPeriod"/>
            </a:pPr>
            <a:r>
              <a:rPr kumimoji="1" lang="en-US" altLang="ja-JP" b="0" i="0" baseline="0" dirty="0" smtClean="0">
                <a:solidFill>
                  <a:srgbClr val="FF0000"/>
                </a:solidFill>
              </a:rPr>
              <a:t>HOSC RSA 2FA meeting this week and </a:t>
            </a:r>
            <a:r>
              <a:rPr kumimoji="1" lang="en-US" altLang="ja-JP" b="0" i="0" baseline="0" smtClean="0">
                <a:solidFill>
                  <a:srgbClr val="FF0000"/>
                </a:solidFill>
              </a:rPr>
              <a:t>travel coordination</a:t>
            </a:r>
            <a:endParaRPr kumimoji="1" lang="en-US" altLang="ja-JP" b="0" i="0" baseline="0" dirty="0" smtClean="0">
              <a:solidFill>
                <a:srgbClr val="FF0000"/>
              </a:solidFill>
            </a:endParaRPr>
          </a:p>
          <a:p>
            <a:pPr marL="228600" indent="-228600" eaLnBrk="1" hangingPunct="1">
              <a:spcBef>
                <a:spcPct val="0"/>
              </a:spcBef>
              <a:buAutoNum type="arabicPeriod"/>
            </a:pPr>
            <a:endParaRPr kumimoji="1" lang="en-US" altLang="ja-JP" b="1" i="1" dirty="0" smtClean="0">
              <a:solidFill>
                <a:srgbClr val="FF0000"/>
              </a:solidFill>
            </a:endParaRPr>
          </a:p>
          <a:p>
            <a:pPr eaLnBrk="1" hangingPunct="1">
              <a:spcBef>
                <a:spcPct val="0"/>
              </a:spcBef>
            </a:pPr>
            <a:r>
              <a:rPr kumimoji="1" lang="en-US" altLang="ja-JP" dirty="0" smtClean="0"/>
              <a:t> </a:t>
            </a:r>
            <a:endParaRPr kumimoji="1" lang="en-US" altLang="ja-JP" b="1" dirty="0" smtClean="0"/>
          </a:p>
          <a:p>
            <a:pPr eaLnBrk="1" hangingPunct="1">
              <a:spcBef>
                <a:spcPct val="0"/>
              </a:spcBef>
              <a:buFontTx/>
              <a:buChar char="-"/>
            </a:pPr>
            <a:endParaRPr lang="en-US" altLang="ja-JP" b="1" dirty="0" smtClean="0"/>
          </a:p>
        </p:txBody>
      </p:sp>
      <p:sp>
        <p:nvSpPr>
          <p:cNvPr id="184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72A284C-7F7E-42F7-B471-4AD203D06F1A}" type="slidenum">
              <a:rPr lang="en-US" altLang="ja-JP">
                <a:latin typeface="Arial" charset="0"/>
              </a:rPr>
              <a:pPr fontAlgn="base">
                <a:spcBef>
                  <a:spcPct val="0"/>
                </a:spcBef>
                <a:spcAft>
                  <a:spcPct val="0"/>
                </a:spcAft>
                <a:defRPr/>
              </a:pPr>
              <a:t>3</a:t>
            </a:fld>
            <a:endParaRPr lang="en-US" altLang="ja-JP">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
        <p:nvSpPr>
          <p:cNvPr id="115716" name="Slide Number Placeholder 3"/>
          <p:cNvSpPr txBox="1">
            <a:spLocks noGrp="1"/>
          </p:cNvSpPr>
          <p:nvPr/>
        </p:nvSpPr>
        <p:spPr bwMode="auto">
          <a:xfrm>
            <a:off x="3887391" y="8687406"/>
            <a:ext cx="2970609" cy="456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181" tIns="0" rIns="19181" bIns="0" anchor="b"/>
          <a:lstStyle>
            <a:lvl1pPr defTabSz="920750">
              <a:defRPr b="1">
                <a:solidFill>
                  <a:schemeClr val="tx1"/>
                </a:solidFill>
                <a:latin typeface="Arial" charset="0"/>
              </a:defRPr>
            </a:lvl1pPr>
            <a:lvl2pPr marL="742950" indent="-285750" defTabSz="920750">
              <a:defRPr b="1">
                <a:solidFill>
                  <a:schemeClr val="tx1"/>
                </a:solidFill>
                <a:latin typeface="Arial" charset="0"/>
              </a:defRPr>
            </a:lvl2pPr>
            <a:lvl3pPr marL="1143000" indent="-228600" defTabSz="920750">
              <a:defRPr b="1">
                <a:solidFill>
                  <a:schemeClr val="tx1"/>
                </a:solidFill>
                <a:latin typeface="Arial" charset="0"/>
              </a:defRPr>
            </a:lvl3pPr>
            <a:lvl4pPr marL="1600200" indent="-228600" defTabSz="920750">
              <a:defRPr b="1">
                <a:solidFill>
                  <a:schemeClr val="tx1"/>
                </a:solidFill>
                <a:latin typeface="Arial" charset="0"/>
              </a:defRPr>
            </a:lvl4pPr>
            <a:lvl5pPr marL="2057400" indent="-228600" defTabSz="920750">
              <a:defRPr b="1">
                <a:solidFill>
                  <a:schemeClr val="tx1"/>
                </a:solidFill>
                <a:latin typeface="Arial" charset="0"/>
              </a:defRPr>
            </a:lvl5pPr>
            <a:lvl6pPr marL="2514600" indent="-228600" defTabSz="920750" fontAlgn="base">
              <a:spcBef>
                <a:spcPct val="0"/>
              </a:spcBef>
              <a:spcAft>
                <a:spcPct val="0"/>
              </a:spcAft>
              <a:defRPr b="1">
                <a:solidFill>
                  <a:schemeClr val="tx1"/>
                </a:solidFill>
                <a:latin typeface="Arial" charset="0"/>
              </a:defRPr>
            </a:lvl6pPr>
            <a:lvl7pPr marL="2971800" indent="-228600" defTabSz="920750" fontAlgn="base">
              <a:spcBef>
                <a:spcPct val="0"/>
              </a:spcBef>
              <a:spcAft>
                <a:spcPct val="0"/>
              </a:spcAft>
              <a:defRPr b="1">
                <a:solidFill>
                  <a:schemeClr val="tx1"/>
                </a:solidFill>
                <a:latin typeface="Arial" charset="0"/>
              </a:defRPr>
            </a:lvl7pPr>
            <a:lvl8pPr marL="3429000" indent="-228600" defTabSz="920750" fontAlgn="base">
              <a:spcBef>
                <a:spcPct val="0"/>
              </a:spcBef>
              <a:spcAft>
                <a:spcPct val="0"/>
              </a:spcAft>
              <a:defRPr b="1">
                <a:solidFill>
                  <a:schemeClr val="tx1"/>
                </a:solidFill>
                <a:latin typeface="Arial" charset="0"/>
              </a:defRPr>
            </a:lvl8pPr>
            <a:lvl9pPr marL="3886200" indent="-228600" defTabSz="920750" fontAlgn="base">
              <a:spcBef>
                <a:spcPct val="0"/>
              </a:spcBef>
              <a:spcAft>
                <a:spcPct val="0"/>
              </a:spcAft>
              <a:defRPr b="1">
                <a:solidFill>
                  <a:schemeClr val="tx1"/>
                </a:solidFill>
                <a:latin typeface="Arial" charset="0"/>
              </a:defRPr>
            </a:lvl9pPr>
          </a:lstStyle>
          <a:p>
            <a:pPr algn="r" eaLnBrk="0" hangingPunct="0"/>
            <a:fld id="{C3B9810D-8CA4-40B5-9E5B-57D1DBBE03EF}" type="slidenum">
              <a:rPr lang="en-US" sz="1000" b="0" i="1">
                <a:latin typeface="Times New Roman" pitchFamily="18" charset="0"/>
              </a:rPr>
              <a:pPr algn="r" eaLnBrk="0" hangingPunct="0"/>
              <a:t>5</a:t>
            </a:fld>
            <a:endParaRPr lang="en-US" sz="1000" b="0" i="1">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993746-6703-F740-B9AF-4C0CAB306347}" type="datetimeFigureOut">
              <a:rPr lang="en-US" smtClean="0"/>
              <a:pPr/>
              <a:t>8/2/15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993746-6703-F740-B9AF-4C0CAB306347}" type="datetimeFigureOut">
              <a:rPr lang="en-US" smtClean="0"/>
              <a:pPr/>
              <a:t>8/2/15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993746-6703-F740-B9AF-4C0CAB306347}" type="datetimeFigureOut">
              <a:rPr lang="en-US" smtClean="0"/>
              <a:pPr/>
              <a:t>8/2/15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993746-6703-F740-B9AF-4C0CAB306347}" type="datetimeFigureOut">
              <a:rPr lang="en-US" smtClean="0"/>
              <a:pPr/>
              <a:t>8/2/15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993746-6703-F740-B9AF-4C0CAB306347}" type="datetimeFigureOut">
              <a:rPr lang="en-US" smtClean="0"/>
              <a:pPr/>
              <a:t>8/2/15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993746-6703-F740-B9AF-4C0CAB306347}" type="datetimeFigureOut">
              <a:rPr lang="en-US" smtClean="0"/>
              <a:pPr/>
              <a:t>8/2/15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993746-6703-F740-B9AF-4C0CAB306347}" type="datetimeFigureOut">
              <a:rPr lang="en-US" smtClean="0"/>
              <a:pPr/>
              <a:t>8/2/15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993746-6703-F740-B9AF-4C0CAB306347}" type="datetimeFigureOut">
              <a:rPr lang="en-US" smtClean="0"/>
              <a:pPr/>
              <a:t>8/2/15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993746-6703-F740-B9AF-4C0CAB306347}" type="datetimeFigureOut">
              <a:rPr lang="en-US" smtClean="0"/>
              <a:pPr/>
              <a:t>8/2/15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993746-6703-F740-B9AF-4C0CAB306347}" type="datetimeFigureOut">
              <a:rPr lang="en-US" smtClean="0"/>
              <a:pPr/>
              <a:t>8/2/15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993746-6703-F740-B9AF-4C0CAB306347}" type="datetimeFigureOut">
              <a:rPr lang="en-US" smtClean="0"/>
              <a:pPr/>
              <a:t>8/2/15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1523E6-6E1A-D443-AA02-10588A16F41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993746-6703-F740-B9AF-4C0CAB306347}" type="datetimeFigureOut">
              <a:rPr lang="en-US" smtClean="0"/>
              <a:pPr/>
              <a:t>8/2/15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1523E6-6E1A-D443-AA02-10588A16F41C}" type="slidenum">
              <a:rPr lang="en-US" smtClean="0"/>
              <a:pPr/>
              <a:t>‹#›</a:t>
            </a:fld>
            <a:endParaRPr lang="en-US"/>
          </a:p>
        </p:txBody>
      </p:sp>
      <p:sp>
        <p:nvSpPr>
          <p:cNvPr id="7" name="Rectangle 5"/>
          <p:cNvSpPr>
            <a:spLocks noChangeArrowheads="1"/>
          </p:cNvSpPr>
          <p:nvPr userDrawn="1"/>
        </p:nvSpPr>
        <p:spPr bwMode="auto">
          <a:xfrm>
            <a:off x="0" y="6616700"/>
            <a:ext cx="9144000" cy="241738"/>
          </a:xfrm>
          <a:prstGeom prst="rect">
            <a:avLst/>
          </a:prstGeom>
          <a:solidFill>
            <a:schemeClr val="tx2">
              <a:lumMod val="50000"/>
            </a:schemeClr>
          </a:solidFill>
          <a:ln w="9525">
            <a:solidFill>
              <a:schemeClr val="accent1">
                <a:lumMod val="50000"/>
              </a:schemeClr>
            </a:solidFill>
            <a:round/>
            <a:headEnd/>
            <a:tailEnd/>
          </a:ln>
          <a:effectLst/>
        </p:spPr>
        <p:txBody>
          <a:bodyPr wrap="square" lIns="101880" tIns="51120" rIns="101880" bIns="51120">
            <a:spAutoFit/>
          </a:bodyPr>
          <a:lstStyle/>
          <a:p>
            <a:pPr algn="r">
              <a:buClr>
                <a:srgbClr val="FFFFFF"/>
              </a:buClr>
              <a:buFont typeface="Arial" pitchFamily="2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900" dirty="0" smtClean="0">
                <a:solidFill>
                  <a:srgbClr val="FFFFFF"/>
                </a:solidFill>
                <a:latin typeface="Arial" pitchFamily="26" charset="0"/>
                <a:ea typeface="+mn-ea"/>
                <a:cs typeface="+mn-cs"/>
              </a:rPr>
              <a:t>CCSDS SOIS Wireless Working Group (WWG)                                                                                                                                                04-Aug-2015 Monthly Webcon/Telecon</a:t>
            </a:r>
            <a:endParaRPr lang="en-US" sz="900" dirty="0">
              <a:solidFill>
                <a:srgbClr val="FFFFFF"/>
              </a:solidFill>
              <a:latin typeface="Arial" pitchFamily="26" charset="0"/>
              <a:ea typeface="+mn-ea"/>
              <a:cs typeface="+mn-cs"/>
            </a:endParaRPr>
          </a:p>
        </p:txBody>
      </p:sp>
      <p:sp>
        <p:nvSpPr>
          <p:cNvPr id="8" name="Rectangle 23"/>
          <p:cNvSpPr>
            <a:spLocks noChangeArrowheads="1"/>
          </p:cNvSpPr>
          <p:nvPr userDrawn="1"/>
        </p:nvSpPr>
        <p:spPr bwMode="auto">
          <a:xfrm>
            <a:off x="8500531" y="6292328"/>
            <a:ext cx="601133"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buClrTx/>
              <a:buSzTx/>
              <a:buFontTx/>
              <a:buNone/>
            </a:pPr>
            <a:fld id="{186DB690-8815-B54C-94DC-FE17AE6E8072}" type="slidenum">
              <a:rPr lang="en-US" sz="1400">
                <a:solidFill>
                  <a:srgbClr val="000090"/>
                </a:solidFill>
              </a:rPr>
              <a:pPr algn="r">
                <a:buClrTx/>
                <a:buSzTx/>
                <a:buFontTx/>
                <a:buNone/>
              </a:pPr>
              <a:t>‹#›</a:t>
            </a:fld>
            <a:endParaRPr lang="en-US" sz="1400" dirty="0">
              <a:solidFill>
                <a:srgbClr val="000090"/>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7533" y="119493"/>
            <a:ext cx="7422224" cy="461665"/>
          </a:xfrm>
          <a:prstGeom prst="rect">
            <a:avLst/>
          </a:prstGeom>
          <a:noFill/>
          <a:ln>
            <a:noFill/>
          </a:ln>
        </p:spPr>
        <p:txBody>
          <a:bodyPr wrap="none" rtlCol="0">
            <a:spAutoFit/>
          </a:bodyPr>
          <a:lstStyle/>
          <a:p>
            <a:r>
              <a:rPr lang="en-US" sz="2400" b="1" dirty="0" smtClean="0"/>
              <a:t>CCSDS SOIS Wireless WG Monthly Webcon: </a:t>
            </a:r>
            <a:r>
              <a:rPr lang="en-US" sz="2400" b="1" dirty="0"/>
              <a:t>0</a:t>
            </a:r>
            <a:r>
              <a:rPr lang="en-US" sz="2400" b="1" dirty="0" smtClean="0"/>
              <a:t>4-Aug-2015</a:t>
            </a:r>
            <a:endParaRPr lang="en-US" sz="2400" b="1" dirty="0"/>
          </a:p>
        </p:txBody>
      </p:sp>
      <p:sp>
        <p:nvSpPr>
          <p:cNvPr id="5" name="TextBox 4"/>
          <p:cNvSpPr txBox="1"/>
          <p:nvPr/>
        </p:nvSpPr>
        <p:spPr>
          <a:xfrm>
            <a:off x="601133" y="1002261"/>
            <a:ext cx="8221134" cy="5632312"/>
          </a:xfrm>
          <a:prstGeom prst="rect">
            <a:avLst/>
          </a:prstGeom>
          <a:noFill/>
        </p:spPr>
        <p:txBody>
          <a:bodyPr wrap="square" rtlCol="0">
            <a:spAutoFit/>
          </a:bodyPr>
          <a:lstStyle/>
          <a:p>
            <a:pPr marL="342900" indent="-342900">
              <a:buFont typeface="+mj-lt"/>
              <a:buAutoNum type="arabicPeriod"/>
            </a:pPr>
            <a:r>
              <a:rPr lang="en-US" dirty="0" smtClean="0"/>
              <a:t>New ESA Wireless WG </a:t>
            </a:r>
            <a:r>
              <a:rPr lang="en-US" dirty="0" smtClean="0"/>
              <a:t>member </a:t>
            </a:r>
            <a:r>
              <a:rPr lang="en-US" dirty="0"/>
              <a:t>Dirk </a:t>
            </a:r>
            <a:r>
              <a:rPr lang="en-US" dirty="0" smtClean="0"/>
              <a:t>Thurnes to join at September telecon</a:t>
            </a:r>
          </a:p>
          <a:p>
            <a:endParaRPr lang="en-US" dirty="0" smtClean="0"/>
          </a:p>
          <a:p>
            <a:pPr marL="342900" indent="-342900">
              <a:buFont typeface="+mj-lt"/>
              <a:buAutoNum type="arabicPeriod"/>
            </a:pPr>
            <a:r>
              <a:rPr lang="en-US" dirty="0" smtClean="0"/>
              <a:t>RFID Tag-Encoding Red Book (</a:t>
            </a:r>
            <a:r>
              <a:rPr lang="en-US" dirty="0"/>
              <a:t>CCSDS 881.1-R-1</a:t>
            </a:r>
            <a:r>
              <a:rPr lang="en-US" dirty="0" smtClean="0"/>
              <a:t>) activities:</a:t>
            </a:r>
          </a:p>
          <a:p>
            <a:pPr marL="800100" lvl="1" indent="-342900">
              <a:buFont typeface="+mj-lt"/>
              <a:buAutoNum type="alphaUcPeriod"/>
            </a:pPr>
            <a:r>
              <a:rPr lang="en-US" dirty="0" smtClean="0"/>
              <a:t>Document Status:</a:t>
            </a:r>
          </a:p>
          <a:p>
            <a:pPr marL="1314450" lvl="2" indent="-400050">
              <a:buFont typeface="+mj-lt"/>
              <a:buAutoNum type="romanLcPeriod"/>
            </a:pPr>
            <a:r>
              <a:rPr lang="en-US" dirty="0" smtClean="0"/>
              <a:t>Released for Agency Review to be completed 24-Aug-2015</a:t>
            </a:r>
          </a:p>
          <a:p>
            <a:pPr marL="800100" lvl="1" indent="-342900">
              <a:buFont typeface="+mj-lt"/>
              <a:buAutoNum type="alphaUcPeriod"/>
            </a:pPr>
            <a:r>
              <a:rPr lang="en-US" dirty="0" smtClean="0">
                <a:solidFill>
                  <a:srgbClr val="FF0000"/>
                </a:solidFill>
              </a:rPr>
              <a:t>Follow-on Activities Required (Possibly in FY2016?)</a:t>
            </a:r>
          </a:p>
          <a:p>
            <a:pPr marL="1314450" lvl="2" indent="-400050">
              <a:buFont typeface="+mj-lt"/>
              <a:buAutoNum type="romanLcPeriod"/>
            </a:pPr>
            <a:r>
              <a:rPr lang="en-US" dirty="0" smtClean="0">
                <a:solidFill>
                  <a:srgbClr val="FF0000"/>
                </a:solidFill>
              </a:rPr>
              <a:t>Object</a:t>
            </a:r>
            <a:r>
              <a:rPr lang="en-US" dirty="0" smtClean="0">
                <a:solidFill>
                  <a:srgbClr val="FF0000"/>
                </a:solidFill>
              </a:rPr>
              <a:t>-ID space design</a:t>
            </a:r>
          </a:p>
          <a:p>
            <a:pPr marL="1314450" lvl="2" indent="-400050">
              <a:buFont typeface="+mj-lt"/>
              <a:buAutoNum type="romanLcPeriod"/>
            </a:pPr>
            <a:r>
              <a:rPr lang="en-US" dirty="0" smtClean="0">
                <a:solidFill>
                  <a:srgbClr val="FF0000"/>
                </a:solidFill>
              </a:rPr>
              <a:t>SANA Registry updates</a:t>
            </a:r>
          </a:p>
          <a:p>
            <a:pPr marL="857250" lvl="1" indent="-400050">
              <a:buFont typeface="+mj-lt"/>
              <a:buAutoNum type="romanLcPeriod"/>
            </a:pPr>
            <a:endParaRPr lang="en-US" dirty="0" smtClean="0"/>
          </a:p>
          <a:p>
            <a:pPr marL="342900" indent="-342900">
              <a:buFont typeface="+mj-lt"/>
              <a:buAutoNum type="arabicPeriod"/>
            </a:pPr>
            <a:r>
              <a:rPr lang="en-US" dirty="0" smtClean="0"/>
              <a:t>HDR WLAN Use Case development and strategies (timeliness and relevant)</a:t>
            </a:r>
          </a:p>
          <a:p>
            <a:pPr marL="800100" lvl="1" indent="-342900">
              <a:buFont typeface="+mj-lt"/>
              <a:buAutoNum type="alphaUcPeriod"/>
            </a:pPr>
            <a:r>
              <a:rPr lang="en-US" b="1" u="sng" dirty="0" smtClean="0">
                <a:solidFill>
                  <a:srgbClr val="FF0000"/>
                </a:solidFill>
                <a:sym typeface="Wingdings"/>
              </a:rPr>
              <a:t>Consensus</a:t>
            </a:r>
            <a:r>
              <a:rPr lang="en-US" dirty="0" smtClean="0">
                <a:solidFill>
                  <a:srgbClr val="FF0000"/>
                </a:solidFill>
                <a:sym typeface="Wingdings"/>
              </a:rPr>
              <a:t> </a:t>
            </a:r>
            <a:r>
              <a:rPr lang="en-US" dirty="0" smtClean="0">
                <a:solidFill>
                  <a:srgbClr val="FF0000"/>
                </a:solidFill>
                <a:sym typeface="Wingdings"/>
              </a:rPr>
              <a:t>to update Wireless Communications Green Book Annex E : HDR driving use cases with </a:t>
            </a:r>
            <a:r>
              <a:rPr lang="en-US" b="1" dirty="0" smtClean="0">
                <a:solidFill>
                  <a:srgbClr val="FF0000"/>
                </a:solidFill>
                <a:sym typeface="Wingdings"/>
              </a:rPr>
              <a:t>specific references to agency </a:t>
            </a:r>
            <a:r>
              <a:rPr lang="en-US" b="1" dirty="0" smtClean="0">
                <a:solidFill>
                  <a:srgbClr val="FF0000"/>
                </a:solidFill>
                <a:sym typeface="Wingdings"/>
              </a:rPr>
              <a:t>needs?</a:t>
            </a:r>
            <a:endParaRPr lang="en-US" b="1" dirty="0" smtClean="0">
              <a:solidFill>
                <a:srgbClr val="FF0000"/>
              </a:solidFill>
              <a:sym typeface="Wingdings"/>
            </a:endParaRPr>
          </a:p>
          <a:p>
            <a:pPr marL="800100" lvl="1" indent="-342900">
              <a:buFont typeface="+mj-lt"/>
              <a:buAutoNum type="alphaUcPeriod"/>
            </a:pPr>
            <a:r>
              <a:rPr lang="en-US" dirty="0" smtClean="0">
                <a:solidFill>
                  <a:srgbClr val="FF0000"/>
                </a:solidFill>
                <a:sym typeface="Wingdings"/>
              </a:rPr>
              <a:t>CSA, ESA, FSA, NASA inputs </a:t>
            </a:r>
            <a:r>
              <a:rPr lang="en-US" dirty="0" smtClean="0">
                <a:solidFill>
                  <a:srgbClr val="FF0000"/>
                </a:solidFill>
                <a:sym typeface="Wingdings"/>
              </a:rPr>
              <a:t>status: Green Book pages: E-2  E-8</a:t>
            </a:r>
          </a:p>
          <a:p>
            <a:pPr marL="800100" lvl="1" indent="-342900">
              <a:buFont typeface="+mj-lt"/>
              <a:buAutoNum type="alphaUcPeriod"/>
            </a:pPr>
            <a:r>
              <a:rPr lang="en-US" dirty="0" smtClean="0">
                <a:solidFill>
                  <a:srgbClr val="FF0000"/>
                </a:solidFill>
                <a:sym typeface="Wingdings"/>
              </a:rPr>
              <a:t>Green Book Use Case write-up additions (4 new write-ups required)</a:t>
            </a:r>
          </a:p>
          <a:p>
            <a:pPr marL="800100" lvl="1" indent="-342900">
              <a:buFont typeface="+mj-lt"/>
              <a:buAutoNum type="alphaUcPeriod"/>
            </a:pPr>
            <a:r>
              <a:rPr lang="en-US" dirty="0" smtClean="0">
                <a:solidFill>
                  <a:srgbClr val="FF0000"/>
                </a:solidFill>
                <a:sym typeface="Wingdings"/>
              </a:rPr>
              <a:t>880x0g3.08.docx uploaded to CWE (SOIS-WIR/Draft Documents/HDR WLAN</a:t>
            </a:r>
            <a:endParaRPr lang="en-US" dirty="0" smtClean="0">
              <a:solidFill>
                <a:srgbClr val="FF0000"/>
              </a:solidFill>
              <a:sym typeface="Wingdings"/>
            </a:endParaRPr>
          </a:p>
          <a:p>
            <a:pPr marL="800100" lvl="1" indent="-342900">
              <a:buFont typeface="+mj-lt"/>
              <a:buAutoNum type="alphaUcPeriod"/>
            </a:pPr>
            <a:endParaRPr lang="en-US" dirty="0">
              <a:solidFill>
                <a:srgbClr val="FF0000"/>
              </a:solidFill>
              <a:sym typeface="Wingdings"/>
            </a:endParaRPr>
          </a:p>
          <a:p>
            <a:pPr marL="342900" indent="-342900">
              <a:buFont typeface="+mj-lt"/>
              <a:buAutoNum type="arabicPeriod"/>
            </a:pPr>
            <a:r>
              <a:rPr lang="en-US" dirty="0" smtClean="0">
                <a:solidFill>
                  <a:srgbClr val="000000"/>
                </a:solidFill>
                <a:sym typeface="Wingdings"/>
              </a:rPr>
              <a:t>Additional Topics:</a:t>
            </a:r>
          </a:p>
          <a:p>
            <a:pPr marL="800100" lvl="1" indent="-342900">
              <a:buFont typeface="+mj-lt"/>
              <a:buAutoNum type="alphaUcPeriod"/>
            </a:pPr>
            <a:r>
              <a:rPr lang="en-US" dirty="0" smtClean="0">
                <a:solidFill>
                  <a:srgbClr val="000000"/>
                </a:solidFill>
                <a:sym typeface="Wingdings"/>
              </a:rPr>
              <a:t>2015 Fall Meeting: Darmstadt, Germany, 09-13 November </a:t>
            </a:r>
            <a:r>
              <a:rPr lang="en-US" dirty="0" smtClean="0">
                <a:solidFill>
                  <a:srgbClr val="000000"/>
                </a:solidFill>
                <a:sym typeface="Wingdings"/>
              </a:rPr>
              <a:t>2015</a:t>
            </a:r>
          </a:p>
          <a:p>
            <a:pPr marL="800100" lvl="1" indent="-342900">
              <a:buFont typeface="+mj-lt"/>
              <a:buAutoNum type="alphaUcPeriod"/>
            </a:pPr>
            <a:r>
              <a:rPr lang="en-US" dirty="0" smtClean="0">
                <a:solidFill>
                  <a:srgbClr val="000000"/>
                </a:solidFill>
                <a:sym typeface="Wingdings"/>
              </a:rPr>
              <a:t>Open items for group discussion</a:t>
            </a:r>
            <a:endParaRPr lang="en-US" dirty="0" smtClean="0">
              <a:solidFill>
                <a:srgbClr val="000000"/>
              </a:solidFill>
              <a:sym typeface="Wingdings"/>
            </a:endParaRPr>
          </a:p>
          <a:p>
            <a:pPr marL="800100" lvl="1" indent="-342900">
              <a:buFont typeface="+mj-lt"/>
              <a:buAutoNum type="alphaUcPeriod"/>
            </a:pPr>
            <a:endParaRPr lang="en-US" dirty="0" smtClean="0">
              <a:solidFill>
                <a:srgbClr val="000000"/>
              </a:solidFill>
              <a:sym typeface="Wingdings"/>
            </a:endParaRPr>
          </a:p>
        </p:txBody>
      </p:sp>
      <p:cxnSp>
        <p:nvCxnSpPr>
          <p:cNvPr id="3" name="Straight Connector 2"/>
          <p:cNvCxnSpPr/>
          <p:nvPr/>
        </p:nvCxnSpPr>
        <p:spPr>
          <a:xfrm flipV="1">
            <a:off x="601133" y="694267"/>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4932672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7533" y="119493"/>
            <a:ext cx="7175462" cy="461665"/>
          </a:xfrm>
          <a:prstGeom prst="rect">
            <a:avLst/>
          </a:prstGeom>
          <a:noFill/>
          <a:ln>
            <a:noFill/>
          </a:ln>
        </p:spPr>
        <p:txBody>
          <a:bodyPr wrap="none" rtlCol="0">
            <a:spAutoFit/>
          </a:bodyPr>
          <a:lstStyle/>
          <a:p>
            <a:r>
              <a:rPr lang="en-US" sz="2400" b="1" dirty="0" smtClean="0"/>
              <a:t>HDR WLAN Green Book Use Case Additions (write-ups)</a:t>
            </a:r>
            <a:endParaRPr lang="en-US" sz="2400" b="1" dirty="0"/>
          </a:p>
        </p:txBody>
      </p:sp>
      <p:sp>
        <p:nvSpPr>
          <p:cNvPr id="5" name="TextBox 4"/>
          <p:cNvSpPr txBox="1"/>
          <p:nvPr/>
        </p:nvSpPr>
        <p:spPr>
          <a:xfrm>
            <a:off x="601133" y="1002261"/>
            <a:ext cx="8001000" cy="4524316"/>
          </a:xfrm>
          <a:prstGeom prst="rect">
            <a:avLst/>
          </a:prstGeom>
          <a:noFill/>
        </p:spPr>
        <p:txBody>
          <a:bodyPr wrap="square" rtlCol="0">
            <a:spAutoFit/>
          </a:bodyPr>
          <a:lstStyle/>
          <a:p>
            <a:pPr marL="342900" indent="-342900">
              <a:buFont typeface="+mj-lt"/>
              <a:buAutoNum type="arabicPeriod"/>
            </a:pPr>
            <a:r>
              <a:rPr lang="en-US" dirty="0"/>
              <a:t>Multiple hosted payloads with high data rate (internal/external) (e.g., ISS external/EWC, internal payloads and equipment)</a:t>
            </a:r>
            <a:r>
              <a:rPr lang="en-US" dirty="0"/>
              <a:t> </a:t>
            </a:r>
            <a:endParaRPr lang="en-US" dirty="0" smtClean="0"/>
          </a:p>
          <a:p>
            <a:pPr marL="800100" lvl="1" indent="-342900">
              <a:buFont typeface="+mj-lt"/>
              <a:buAutoNum type="alphaUcPeriod"/>
            </a:pPr>
            <a:r>
              <a:rPr lang="en-US" dirty="0" smtClean="0"/>
              <a:t>Consider ISS </a:t>
            </a:r>
            <a:r>
              <a:rPr lang="en-US" dirty="0"/>
              <a:t>research </a:t>
            </a:r>
            <a:r>
              <a:rPr lang="en-US" dirty="0" smtClean="0"/>
              <a:t>summaries (NASA, ESA, FSA, CSA)? </a:t>
            </a:r>
          </a:p>
          <a:p>
            <a:endParaRPr lang="en-US" dirty="0" smtClean="0"/>
          </a:p>
          <a:p>
            <a:pPr marL="342900" indent="-342900">
              <a:buFont typeface="+mj-lt"/>
              <a:buAutoNum type="arabicPeriod"/>
            </a:pPr>
            <a:r>
              <a:rPr lang="en-US" dirty="0"/>
              <a:t>Rendezvous &amp; Docking (e.g., ISS visiting vehicles)</a:t>
            </a:r>
            <a:r>
              <a:rPr lang="en-US" dirty="0"/>
              <a:t> </a:t>
            </a:r>
            <a:endParaRPr lang="en-US" dirty="0" smtClean="0"/>
          </a:p>
          <a:p>
            <a:pPr marL="800100" lvl="1" indent="-342900">
              <a:buFont typeface="+mj-lt"/>
              <a:buAutoNum type="alphaUcPeriod"/>
            </a:pPr>
            <a:r>
              <a:rPr lang="en-US" dirty="0" smtClean="0"/>
              <a:t>FSA inputs?</a:t>
            </a:r>
          </a:p>
          <a:p>
            <a:pPr marL="800100" lvl="1" indent="-342900">
              <a:buFont typeface="+mj-lt"/>
              <a:buAutoNum type="alphaUcPeriod"/>
            </a:pPr>
            <a:r>
              <a:rPr lang="en-US" dirty="0" smtClean="0"/>
              <a:t>Look </a:t>
            </a:r>
            <a:r>
              <a:rPr lang="en-US" dirty="0"/>
              <a:t>at </a:t>
            </a:r>
            <a:r>
              <a:rPr lang="en-US" dirty="0" smtClean="0"/>
              <a:t>NASA Roadmap TA 5?  </a:t>
            </a:r>
          </a:p>
          <a:p>
            <a:pPr lvl="1"/>
            <a:endParaRPr lang="en-US" dirty="0" smtClean="0"/>
          </a:p>
          <a:p>
            <a:pPr marL="342900" indent="-342900">
              <a:buFont typeface="+mj-lt"/>
              <a:buAutoNum type="arabicPeriod"/>
            </a:pPr>
            <a:r>
              <a:rPr lang="en-US" dirty="0"/>
              <a:t>Crew member location tracking (HRP gap)</a:t>
            </a:r>
            <a:r>
              <a:rPr lang="en-US" dirty="0"/>
              <a:t> </a:t>
            </a:r>
            <a:endParaRPr lang="en-US" dirty="0" smtClean="0"/>
          </a:p>
          <a:p>
            <a:pPr marL="800100" lvl="1" indent="-342900">
              <a:buFont typeface="+mj-lt"/>
              <a:buAutoNum type="alphaUcPeriod"/>
            </a:pPr>
            <a:r>
              <a:rPr lang="en-US" dirty="0" smtClean="0"/>
              <a:t>FSA, ESA inputs?</a:t>
            </a:r>
          </a:p>
          <a:p>
            <a:pPr marL="800100" lvl="1" indent="-342900">
              <a:buFont typeface="+mj-lt"/>
              <a:buAutoNum type="alphaUcPeriod"/>
            </a:pPr>
            <a:r>
              <a:rPr lang="en-US" dirty="0" smtClean="0"/>
              <a:t>Possibly </a:t>
            </a:r>
            <a:r>
              <a:rPr lang="en-US" dirty="0"/>
              <a:t>from </a:t>
            </a:r>
            <a:r>
              <a:rPr lang="en-US" dirty="0" smtClean="0"/>
              <a:t>NASA SA</a:t>
            </a:r>
            <a:r>
              <a:rPr lang="en-US" dirty="0"/>
              <a:t>/</a:t>
            </a:r>
            <a:r>
              <a:rPr lang="en-US" dirty="0" smtClean="0"/>
              <a:t>SD</a:t>
            </a:r>
            <a:r>
              <a:rPr lang="en-US" dirty="0" smtClean="0">
                <a:sym typeface="Wingdings"/>
              </a:rPr>
              <a:t>?</a:t>
            </a:r>
            <a:endParaRPr lang="en-US" dirty="0" smtClean="0">
              <a:sym typeface="Wingdings"/>
            </a:endParaRPr>
          </a:p>
          <a:p>
            <a:pPr lvl="1"/>
            <a:endParaRPr lang="en-US" dirty="0">
              <a:solidFill>
                <a:srgbClr val="FF0000"/>
              </a:solidFill>
              <a:sym typeface="Wingdings"/>
            </a:endParaRPr>
          </a:p>
          <a:p>
            <a:pPr marL="342900" indent="-342900">
              <a:buFont typeface="+mj-lt"/>
              <a:buAutoNum type="arabicPeriod"/>
            </a:pPr>
            <a:r>
              <a:rPr lang="en-US" dirty="0"/>
              <a:t>Planetary crew comms: IVA-IVA, IVA-EVA, Habitat-to-LRV, LRV-internal (e.g., ETDP-CxP Lunar Surface scenario)</a:t>
            </a:r>
            <a:r>
              <a:rPr lang="en-US" dirty="0"/>
              <a:t> </a:t>
            </a:r>
            <a:endParaRPr lang="en-US" dirty="0" smtClean="0"/>
          </a:p>
          <a:p>
            <a:pPr marL="800100" lvl="1" indent="-342900">
              <a:buFont typeface="+mj-lt"/>
              <a:buAutoNum type="alphaUcPeriod"/>
            </a:pPr>
            <a:r>
              <a:rPr lang="en-US" dirty="0" smtClean="0"/>
              <a:t>CSA inputs?</a:t>
            </a:r>
          </a:p>
          <a:p>
            <a:pPr marL="800100" lvl="1" indent="-342900">
              <a:buFont typeface="+mj-lt"/>
              <a:buAutoNum type="alphaUcPeriod"/>
            </a:pPr>
            <a:r>
              <a:rPr lang="en-US" dirty="0" smtClean="0"/>
              <a:t>CxP </a:t>
            </a:r>
            <a:r>
              <a:rPr lang="en-US" dirty="0"/>
              <a:t>ETDP surface comm </a:t>
            </a:r>
            <a:r>
              <a:rPr lang="en-US" dirty="0" smtClean="0"/>
              <a:t>scenario (Larry Foore when at GRC, Casey Bakula)?</a:t>
            </a:r>
            <a:endParaRPr lang="en-US" dirty="0" smtClean="0">
              <a:solidFill>
                <a:srgbClr val="000000"/>
              </a:solidFill>
              <a:sym typeface="Wingdings"/>
            </a:endParaRPr>
          </a:p>
        </p:txBody>
      </p:sp>
      <p:cxnSp>
        <p:nvCxnSpPr>
          <p:cNvPr id="3" name="Straight Connector 2"/>
          <p:cNvCxnSpPr/>
          <p:nvPr/>
        </p:nvCxnSpPr>
        <p:spPr>
          <a:xfrm flipV="1">
            <a:off x="601133" y="694267"/>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719337" y="6070600"/>
            <a:ext cx="556563" cy="369332"/>
          </a:xfrm>
          <a:prstGeom prst="rect">
            <a:avLst/>
          </a:prstGeom>
          <a:noFill/>
        </p:spPr>
        <p:txBody>
          <a:bodyPr wrap="none" rtlCol="0">
            <a:spAutoFit/>
          </a:bodyPr>
          <a:lstStyle/>
          <a:p>
            <a:r>
              <a:rPr lang="en-US" b="1" dirty="0"/>
              <a:t>C</a:t>
            </a:r>
            <a:r>
              <a:rPr lang="en-US" b="1" dirty="0" smtClean="0"/>
              <a:t>SA</a:t>
            </a:r>
            <a:endParaRPr lang="en-US" b="1" dirty="0"/>
          </a:p>
        </p:txBody>
      </p:sp>
      <p:sp>
        <p:nvSpPr>
          <p:cNvPr id="6" name="TextBox 5"/>
          <p:cNvSpPr txBox="1"/>
          <p:nvPr/>
        </p:nvSpPr>
        <p:spPr>
          <a:xfrm>
            <a:off x="1326700" y="6070600"/>
            <a:ext cx="546243" cy="369332"/>
          </a:xfrm>
          <a:prstGeom prst="rect">
            <a:avLst/>
          </a:prstGeom>
          <a:noFill/>
        </p:spPr>
        <p:txBody>
          <a:bodyPr wrap="none" rtlCol="0">
            <a:spAutoFit/>
          </a:bodyPr>
          <a:lstStyle/>
          <a:p>
            <a:r>
              <a:rPr lang="en-US" b="1" dirty="0" smtClean="0"/>
              <a:t>ESA</a:t>
            </a:r>
            <a:endParaRPr lang="en-US" b="1" dirty="0"/>
          </a:p>
        </p:txBody>
      </p:sp>
      <p:sp>
        <p:nvSpPr>
          <p:cNvPr id="7" name="TextBox 6"/>
          <p:cNvSpPr txBox="1"/>
          <p:nvPr/>
        </p:nvSpPr>
        <p:spPr>
          <a:xfrm>
            <a:off x="1944767" y="6070600"/>
            <a:ext cx="543739" cy="369332"/>
          </a:xfrm>
          <a:prstGeom prst="rect">
            <a:avLst/>
          </a:prstGeom>
          <a:noFill/>
        </p:spPr>
        <p:txBody>
          <a:bodyPr wrap="none" rtlCol="0">
            <a:spAutoFit/>
          </a:bodyPr>
          <a:lstStyle/>
          <a:p>
            <a:r>
              <a:rPr lang="en-US" b="1" dirty="0"/>
              <a:t>F</a:t>
            </a:r>
            <a:r>
              <a:rPr lang="en-US" b="1" dirty="0" smtClean="0"/>
              <a:t>SA</a:t>
            </a:r>
            <a:endParaRPr lang="en-US" b="1" dirty="0"/>
          </a:p>
        </p:txBody>
      </p:sp>
      <p:sp>
        <p:nvSpPr>
          <p:cNvPr id="8" name="TextBox 7"/>
          <p:cNvSpPr txBox="1"/>
          <p:nvPr/>
        </p:nvSpPr>
        <p:spPr>
          <a:xfrm>
            <a:off x="2607403" y="6070600"/>
            <a:ext cx="725567" cy="369332"/>
          </a:xfrm>
          <a:prstGeom prst="rect">
            <a:avLst/>
          </a:prstGeom>
          <a:noFill/>
        </p:spPr>
        <p:txBody>
          <a:bodyPr wrap="none" rtlCol="0">
            <a:spAutoFit/>
          </a:bodyPr>
          <a:lstStyle/>
          <a:p>
            <a:r>
              <a:rPr lang="en-US" b="1" dirty="0" smtClean="0"/>
              <a:t>NASA</a:t>
            </a:r>
            <a:endParaRPr lang="en-US" b="1" dirty="0"/>
          </a:p>
        </p:txBody>
      </p:sp>
      <p:sp>
        <p:nvSpPr>
          <p:cNvPr id="9" name="TextBox 8"/>
          <p:cNvSpPr txBox="1"/>
          <p:nvPr/>
        </p:nvSpPr>
        <p:spPr>
          <a:xfrm>
            <a:off x="3437136" y="6070600"/>
            <a:ext cx="3609169" cy="369332"/>
          </a:xfrm>
          <a:prstGeom prst="rect">
            <a:avLst/>
          </a:prstGeom>
          <a:noFill/>
        </p:spPr>
        <p:txBody>
          <a:bodyPr wrap="none" rtlCol="0">
            <a:spAutoFit/>
          </a:bodyPr>
          <a:lstStyle/>
          <a:p>
            <a:r>
              <a:rPr lang="en-US" b="1" dirty="0" smtClean="0"/>
              <a:t>Kevin does and everybody reviews?</a:t>
            </a:r>
            <a:endParaRPr lang="en-US" b="1" dirty="0"/>
          </a:p>
        </p:txBody>
      </p:sp>
    </p:spTree>
    <p:extLst>
      <p:ext uri="{BB962C8B-B14F-4D97-AF65-F5344CB8AC3E}">
        <p14:creationId xmlns:p14="http://schemas.microsoft.com/office/powerpoint/2010/main" val="42878682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Rectangle 139"/>
          <p:cNvSpPr/>
          <p:nvPr/>
        </p:nvSpPr>
        <p:spPr>
          <a:xfrm>
            <a:off x="461133" y="2541917"/>
            <a:ext cx="8252342" cy="1009893"/>
          </a:xfrm>
          <a:prstGeom prst="rect">
            <a:avLst/>
          </a:prstGeom>
          <a:solidFill>
            <a:srgbClr val="3366FF">
              <a:alpha val="18000"/>
            </a:srgbClr>
          </a:solidFill>
          <a:ln>
            <a:solidFill>
              <a:srgbClr val="008000">
                <a:alpha val="33000"/>
              </a:srgb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141" name="Rectangle 140"/>
          <p:cNvSpPr/>
          <p:nvPr/>
        </p:nvSpPr>
        <p:spPr>
          <a:xfrm>
            <a:off x="449809" y="3970867"/>
            <a:ext cx="8252217" cy="1021791"/>
          </a:xfrm>
          <a:prstGeom prst="rect">
            <a:avLst/>
          </a:prstGeom>
          <a:solidFill>
            <a:srgbClr val="3366FF">
              <a:alpha val="18000"/>
            </a:srgbClr>
          </a:solidFill>
          <a:ln>
            <a:solidFill>
              <a:srgbClr val="008000">
                <a:alpha val="33000"/>
              </a:srgb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90" name="Rectangle 89"/>
          <p:cNvSpPr/>
          <p:nvPr/>
        </p:nvSpPr>
        <p:spPr>
          <a:xfrm>
            <a:off x="449809" y="1292397"/>
            <a:ext cx="8252341" cy="830481"/>
          </a:xfrm>
          <a:prstGeom prst="rect">
            <a:avLst/>
          </a:prstGeom>
          <a:solidFill>
            <a:srgbClr val="3366FF">
              <a:alpha val="18000"/>
            </a:srgbClr>
          </a:solidFill>
          <a:ln>
            <a:solidFill>
              <a:srgbClr val="008000">
                <a:alpha val="33000"/>
              </a:srgb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en-US" dirty="0"/>
          </a:p>
        </p:txBody>
      </p:sp>
      <p:cxnSp>
        <p:nvCxnSpPr>
          <p:cNvPr id="206" name="Straight Connector 205"/>
          <p:cNvCxnSpPr/>
          <p:nvPr/>
        </p:nvCxnSpPr>
        <p:spPr>
          <a:xfrm flipV="1">
            <a:off x="449809" y="4984192"/>
            <a:ext cx="8252217" cy="40342"/>
          </a:xfrm>
          <a:prstGeom prst="line">
            <a:avLst/>
          </a:prstGeom>
          <a:ln w="57150" cmpd="sng">
            <a:solidFill>
              <a:srgbClr val="000090"/>
            </a:solidFill>
          </a:ln>
        </p:spPr>
        <p:style>
          <a:lnRef idx="2">
            <a:schemeClr val="accent1"/>
          </a:lnRef>
          <a:fillRef idx="0">
            <a:schemeClr val="accent1"/>
          </a:fillRef>
          <a:effectRef idx="1">
            <a:schemeClr val="accent1"/>
          </a:effectRef>
          <a:fontRef idx="minor">
            <a:schemeClr val="tx1"/>
          </a:fontRef>
        </p:style>
      </p:cxnSp>
      <p:sp>
        <p:nvSpPr>
          <p:cNvPr id="54" name="Rectangle 53"/>
          <p:cNvSpPr/>
          <p:nvPr/>
        </p:nvSpPr>
        <p:spPr>
          <a:xfrm>
            <a:off x="3604892" y="934887"/>
            <a:ext cx="527480"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Dec</a:t>
            </a:r>
          </a:p>
          <a:p>
            <a:pPr algn="ctr" fontAlgn="auto">
              <a:spcBef>
                <a:spcPts val="0"/>
              </a:spcBef>
              <a:spcAft>
                <a:spcPts val="0"/>
              </a:spcAft>
              <a:defRPr/>
            </a:pPr>
            <a:r>
              <a:rPr lang="en-US" sz="1200" b="1" dirty="0" smtClean="0"/>
              <a:t>2015</a:t>
            </a:r>
            <a:endParaRPr kumimoji="0" lang="en-US" sz="1200" b="1" dirty="0"/>
          </a:p>
        </p:txBody>
      </p:sp>
      <p:sp>
        <p:nvSpPr>
          <p:cNvPr id="55" name="Rectangle 54"/>
          <p:cNvSpPr/>
          <p:nvPr/>
        </p:nvSpPr>
        <p:spPr>
          <a:xfrm>
            <a:off x="4132372" y="934887"/>
            <a:ext cx="541233"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Jan</a:t>
            </a:r>
          </a:p>
          <a:p>
            <a:pPr algn="ctr" fontAlgn="auto">
              <a:spcBef>
                <a:spcPts val="0"/>
              </a:spcBef>
              <a:spcAft>
                <a:spcPts val="0"/>
              </a:spcAft>
              <a:defRPr/>
            </a:pPr>
            <a:r>
              <a:rPr lang="en-US" sz="1200" b="1" dirty="0" smtClean="0"/>
              <a:t>2016</a:t>
            </a:r>
            <a:endParaRPr kumimoji="0" lang="en-US" sz="1200" b="1" dirty="0"/>
          </a:p>
        </p:txBody>
      </p:sp>
      <p:sp>
        <p:nvSpPr>
          <p:cNvPr id="56" name="Rectangle 55"/>
          <p:cNvSpPr/>
          <p:nvPr/>
        </p:nvSpPr>
        <p:spPr>
          <a:xfrm>
            <a:off x="4678660" y="934887"/>
            <a:ext cx="51258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Feb</a:t>
            </a:r>
          </a:p>
          <a:p>
            <a:pPr algn="ctr" fontAlgn="auto">
              <a:spcBef>
                <a:spcPts val="0"/>
              </a:spcBef>
              <a:spcAft>
                <a:spcPts val="0"/>
              </a:spcAft>
              <a:defRPr/>
            </a:pPr>
            <a:r>
              <a:rPr lang="en-US" sz="1200" b="1" dirty="0" smtClean="0"/>
              <a:t>2016</a:t>
            </a:r>
            <a:endParaRPr kumimoji="0" lang="en-US" sz="1200" b="1" dirty="0"/>
          </a:p>
        </p:txBody>
      </p:sp>
      <p:sp>
        <p:nvSpPr>
          <p:cNvPr id="57" name="Rectangle 56"/>
          <p:cNvSpPr/>
          <p:nvPr/>
        </p:nvSpPr>
        <p:spPr>
          <a:xfrm>
            <a:off x="5184154" y="934887"/>
            <a:ext cx="502746"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Mar</a:t>
            </a:r>
          </a:p>
          <a:p>
            <a:pPr algn="ctr" fontAlgn="auto">
              <a:spcBef>
                <a:spcPts val="0"/>
              </a:spcBef>
              <a:spcAft>
                <a:spcPts val="0"/>
              </a:spcAft>
              <a:defRPr/>
            </a:pPr>
            <a:r>
              <a:rPr lang="en-US" sz="1200" b="1" dirty="0" smtClean="0"/>
              <a:t>2016</a:t>
            </a:r>
            <a:endParaRPr kumimoji="0" lang="en-US" sz="1200" b="1" dirty="0"/>
          </a:p>
        </p:txBody>
      </p:sp>
      <p:sp>
        <p:nvSpPr>
          <p:cNvPr id="58" name="Rectangle 57"/>
          <p:cNvSpPr/>
          <p:nvPr/>
        </p:nvSpPr>
        <p:spPr>
          <a:xfrm>
            <a:off x="5688433" y="934887"/>
            <a:ext cx="47293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Apr</a:t>
            </a:r>
          </a:p>
          <a:p>
            <a:pPr algn="ctr" fontAlgn="auto">
              <a:spcBef>
                <a:spcPts val="0"/>
              </a:spcBef>
              <a:spcAft>
                <a:spcPts val="0"/>
              </a:spcAft>
              <a:defRPr/>
            </a:pPr>
            <a:r>
              <a:rPr lang="en-US" sz="1200" b="1" dirty="0" smtClean="0"/>
              <a:t>2016</a:t>
            </a:r>
            <a:endParaRPr kumimoji="0" lang="en-US" sz="1200" b="1" dirty="0"/>
          </a:p>
        </p:txBody>
      </p:sp>
      <p:sp>
        <p:nvSpPr>
          <p:cNvPr id="59" name="Rectangle 58"/>
          <p:cNvSpPr/>
          <p:nvPr/>
        </p:nvSpPr>
        <p:spPr>
          <a:xfrm>
            <a:off x="6161365" y="934887"/>
            <a:ext cx="516491"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May</a:t>
            </a:r>
          </a:p>
          <a:p>
            <a:pPr algn="ctr" fontAlgn="auto">
              <a:spcBef>
                <a:spcPts val="0"/>
              </a:spcBef>
              <a:spcAft>
                <a:spcPts val="0"/>
              </a:spcAft>
              <a:defRPr/>
            </a:pPr>
            <a:r>
              <a:rPr lang="en-US" sz="1200" b="1" dirty="0" smtClean="0"/>
              <a:t>2016</a:t>
            </a:r>
            <a:endParaRPr kumimoji="0" lang="en-US" sz="1200" b="1" dirty="0"/>
          </a:p>
        </p:txBody>
      </p:sp>
      <p:sp>
        <p:nvSpPr>
          <p:cNvPr id="60" name="Rectangle 59"/>
          <p:cNvSpPr/>
          <p:nvPr/>
        </p:nvSpPr>
        <p:spPr>
          <a:xfrm>
            <a:off x="6683498" y="934887"/>
            <a:ext cx="510120"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Jun</a:t>
            </a:r>
          </a:p>
          <a:p>
            <a:pPr algn="ctr" fontAlgn="auto">
              <a:spcBef>
                <a:spcPts val="0"/>
              </a:spcBef>
              <a:spcAft>
                <a:spcPts val="0"/>
              </a:spcAft>
              <a:defRPr/>
            </a:pPr>
            <a:r>
              <a:rPr lang="en-US" sz="1200" b="1" dirty="0" smtClean="0"/>
              <a:t>2016</a:t>
            </a:r>
            <a:endParaRPr kumimoji="0" lang="en-US" sz="1200" b="1" dirty="0"/>
          </a:p>
        </p:txBody>
      </p:sp>
      <p:sp>
        <p:nvSpPr>
          <p:cNvPr id="61" name="Rectangle 60"/>
          <p:cNvSpPr/>
          <p:nvPr/>
        </p:nvSpPr>
        <p:spPr>
          <a:xfrm>
            <a:off x="7193618" y="934887"/>
            <a:ext cx="50159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Jul</a:t>
            </a:r>
          </a:p>
          <a:p>
            <a:pPr algn="ctr" fontAlgn="auto">
              <a:spcBef>
                <a:spcPts val="0"/>
              </a:spcBef>
              <a:spcAft>
                <a:spcPts val="0"/>
              </a:spcAft>
              <a:defRPr/>
            </a:pPr>
            <a:r>
              <a:rPr lang="en-US" sz="1200" b="1" dirty="0" smtClean="0"/>
              <a:t>2016</a:t>
            </a:r>
            <a:endParaRPr kumimoji="0" lang="en-US" sz="1200" b="1" dirty="0"/>
          </a:p>
        </p:txBody>
      </p:sp>
      <p:sp>
        <p:nvSpPr>
          <p:cNvPr id="62" name="Rectangle 61"/>
          <p:cNvSpPr/>
          <p:nvPr/>
        </p:nvSpPr>
        <p:spPr>
          <a:xfrm>
            <a:off x="7695210" y="934887"/>
            <a:ext cx="500276"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Aug</a:t>
            </a:r>
          </a:p>
          <a:p>
            <a:pPr algn="ctr" fontAlgn="auto">
              <a:spcBef>
                <a:spcPts val="0"/>
              </a:spcBef>
              <a:spcAft>
                <a:spcPts val="0"/>
              </a:spcAft>
              <a:defRPr/>
            </a:pPr>
            <a:r>
              <a:rPr lang="en-US" sz="1200" b="1" dirty="0" smtClean="0"/>
              <a:t>2016</a:t>
            </a:r>
            <a:endParaRPr kumimoji="0" lang="en-US" sz="1200" b="1" dirty="0"/>
          </a:p>
        </p:txBody>
      </p:sp>
      <p:sp>
        <p:nvSpPr>
          <p:cNvPr id="63" name="Rectangle 62"/>
          <p:cNvSpPr/>
          <p:nvPr/>
        </p:nvSpPr>
        <p:spPr>
          <a:xfrm>
            <a:off x="8195486" y="934887"/>
            <a:ext cx="50660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Sep</a:t>
            </a:r>
          </a:p>
          <a:p>
            <a:pPr algn="ctr" fontAlgn="auto">
              <a:spcBef>
                <a:spcPts val="0"/>
              </a:spcBef>
              <a:spcAft>
                <a:spcPts val="0"/>
              </a:spcAft>
              <a:defRPr/>
            </a:pPr>
            <a:r>
              <a:rPr lang="en-US" sz="1200" b="1" dirty="0" smtClean="0"/>
              <a:t>2016</a:t>
            </a:r>
            <a:endParaRPr kumimoji="0" lang="en-US" sz="1200" b="1" dirty="0"/>
          </a:p>
        </p:txBody>
      </p:sp>
      <p:cxnSp>
        <p:nvCxnSpPr>
          <p:cNvPr id="72" name="Straight Connector 71"/>
          <p:cNvCxnSpPr/>
          <p:nvPr/>
        </p:nvCxnSpPr>
        <p:spPr>
          <a:xfrm>
            <a:off x="4678660" y="1317797"/>
            <a:ext cx="0" cy="3715204"/>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a:off x="5184154" y="1296610"/>
            <a:ext cx="0" cy="3696048"/>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a:off x="5682556" y="1296610"/>
            <a:ext cx="0" cy="3696048"/>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nvCxnSpPr>
        <p:spPr>
          <a:xfrm flipH="1">
            <a:off x="7193618" y="1329991"/>
            <a:ext cx="1878" cy="3662667"/>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7" name="Straight Connector 76"/>
          <p:cNvCxnSpPr/>
          <p:nvPr/>
        </p:nvCxnSpPr>
        <p:spPr>
          <a:xfrm>
            <a:off x="7695210" y="1284010"/>
            <a:ext cx="0" cy="3708648"/>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a:off x="8196250" y="1304429"/>
            <a:ext cx="0" cy="3688229"/>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nvCxnSpPr>
        <p:spPr>
          <a:xfrm>
            <a:off x="6166074" y="1213078"/>
            <a:ext cx="7432" cy="3779580"/>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sp>
        <p:nvSpPr>
          <p:cNvPr id="80" name="TextBox 29"/>
          <p:cNvSpPr txBox="1">
            <a:spLocks noChangeArrowheads="1"/>
          </p:cNvSpPr>
          <p:nvPr/>
        </p:nvSpPr>
        <p:spPr bwMode="auto">
          <a:xfrm>
            <a:off x="2633737" y="1568881"/>
            <a:ext cx="1300763"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2015 Fall Meeting </a:t>
            </a:r>
          </a:p>
          <a:p>
            <a:pPr algn="ctr"/>
            <a:r>
              <a:rPr lang="en-US" altLang="ja-JP" sz="1000" b="1" dirty="0" smtClean="0">
                <a:latin typeface="Calibri" pitchFamily="34" charset="0"/>
              </a:rPr>
              <a:t>Darmstadt, Germany</a:t>
            </a:r>
          </a:p>
          <a:p>
            <a:pPr algn="ctr"/>
            <a:r>
              <a:rPr lang="en-US" altLang="ja-JP" sz="1000" b="1" dirty="0" smtClean="0">
                <a:solidFill>
                  <a:schemeClr val="hlink"/>
                </a:solidFill>
                <a:latin typeface="Calibri" pitchFamily="34" charset="0"/>
              </a:rPr>
              <a:t>09-13 Nov-2015</a:t>
            </a:r>
            <a:endParaRPr lang="en-US" altLang="ja-JP" sz="1000" b="1" dirty="0">
              <a:solidFill>
                <a:schemeClr val="hlink"/>
              </a:solidFill>
              <a:latin typeface="Calibri" pitchFamily="34" charset="0"/>
            </a:endParaRPr>
          </a:p>
        </p:txBody>
      </p:sp>
      <p:sp>
        <p:nvSpPr>
          <p:cNvPr id="81" name="Rectangle 80"/>
          <p:cNvSpPr/>
          <p:nvPr/>
        </p:nvSpPr>
        <p:spPr>
          <a:xfrm>
            <a:off x="3205978" y="1405959"/>
            <a:ext cx="159662" cy="188695"/>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82" name="Diamond 81"/>
          <p:cNvSpPr>
            <a:spLocks noChangeArrowheads="1"/>
          </p:cNvSpPr>
          <p:nvPr/>
        </p:nvSpPr>
        <p:spPr bwMode="auto">
          <a:xfrm>
            <a:off x="3284119" y="1410508"/>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83" name="Diamond 82"/>
          <p:cNvSpPr>
            <a:spLocks noChangeArrowheads="1"/>
          </p:cNvSpPr>
          <p:nvPr/>
        </p:nvSpPr>
        <p:spPr bwMode="auto">
          <a:xfrm>
            <a:off x="3122393" y="1405959"/>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50" name="TextBox 29"/>
          <p:cNvSpPr txBox="1">
            <a:spLocks noChangeArrowheads="1"/>
          </p:cNvSpPr>
          <p:nvPr/>
        </p:nvSpPr>
        <p:spPr bwMode="auto">
          <a:xfrm>
            <a:off x="5262949" y="2843924"/>
            <a:ext cx="1204323" cy="400110"/>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CMC Approval</a:t>
            </a:r>
          </a:p>
          <a:p>
            <a:pPr algn="ctr"/>
            <a:r>
              <a:rPr lang="en-US" altLang="ja-JP" sz="1000" b="1" dirty="0" smtClean="0">
                <a:solidFill>
                  <a:schemeClr val="hlink"/>
                </a:solidFill>
                <a:latin typeface="Calibri" pitchFamily="34" charset="0"/>
              </a:rPr>
              <a:t>(Spring 2016)</a:t>
            </a:r>
            <a:endParaRPr lang="en-US" altLang="ja-JP" sz="1000" b="1" dirty="0">
              <a:solidFill>
                <a:schemeClr val="hlink"/>
              </a:solidFill>
              <a:latin typeface="Calibri" pitchFamily="34" charset="0"/>
            </a:endParaRPr>
          </a:p>
        </p:txBody>
      </p:sp>
      <p:sp>
        <p:nvSpPr>
          <p:cNvPr id="52" name="Diamond 51"/>
          <p:cNvSpPr>
            <a:spLocks noChangeArrowheads="1"/>
          </p:cNvSpPr>
          <p:nvPr/>
        </p:nvSpPr>
        <p:spPr bwMode="auto">
          <a:xfrm>
            <a:off x="5898410" y="4223146"/>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65" name="TextBox 29"/>
          <p:cNvSpPr txBox="1">
            <a:spLocks noChangeArrowheads="1"/>
          </p:cNvSpPr>
          <p:nvPr/>
        </p:nvSpPr>
        <p:spPr bwMode="auto">
          <a:xfrm>
            <a:off x="7195496" y="4407556"/>
            <a:ext cx="1594928"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High Data Rate WLAN</a:t>
            </a:r>
          </a:p>
          <a:p>
            <a:pPr algn="ctr"/>
            <a:r>
              <a:rPr lang="en-US" altLang="ja-JP" sz="1000" b="1" dirty="0" smtClean="0">
                <a:latin typeface="Calibri" pitchFamily="34" charset="0"/>
              </a:rPr>
              <a:t>Blue Book Final Draft #1</a:t>
            </a:r>
          </a:p>
          <a:p>
            <a:pPr algn="ctr"/>
            <a:r>
              <a:rPr lang="en-US" altLang="ja-JP" sz="1000" b="1" dirty="0" smtClean="0">
                <a:solidFill>
                  <a:schemeClr val="hlink"/>
                </a:solidFill>
                <a:latin typeface="Calibri" pitchFamily="34" charset="0"/>
              </a:rPr>
              <a:t>(Fall 2016)</a:t>
            </a:r>
            <a:endParaRPr lang="en-US" altLang="ja-JP" sz="1000" b="1" dirty="0">
              <a:solidFill>
                <a:schemeClr val="hlink"/>
              </a:solidFill>
              <a:latin typeface="Calibri" pitchFamily="34" charset="0"/>
            </a:endParaRPr>
          </a:p>
        </p:txBody>
      </p:sp>
      <p:sp>
        <p:nvSpPr>
          <p:cNvPr id="69" name="Rectangle 68"/>
          <p:cNvSpPr/>
          <p:nvPr/>
        </p:nvSpPr>
        <p:spPr>
          <a:xfrm>
            <a:off x="2550903" y="934887"/>
            <a:ext cx="51269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Oct</a:t>
            </a:r>
          </a:p>
          <a:p>
            <a:pPr algn="ctr" fontAlgn="auto">
              <a:spcBef>
                <a:spcPts val="0"/>
              </a:spcBef>
              <a:spcAft>
                <a:spcPts val="0"/>
              </a:spcAft>
              <a:defRPr/>
            </a:pPr>
            <a:r>
              <a:rPr lang="en-US" sz="1200" b="1" dirty="0" smtClean="0"/>
              <a:t>2015</a:t>
            </a:r>
            <a:endParaRPr kumimoji="0" lang="en-US" sz="1200" b="1" dirty="0"/>
          </a:p>
        </p:txBody>
      </p:sp>
      <p:sp>
        <p:nvSpPr>
          <p:cNvPr id="70" name="Rectangle 69"/>
          <p:cNvSpPr/>
          <p:nvPr/>
        </p:nvSpPr>
        <p:spPr>
          <a:xfrm>
            <a:off x="3063595" y="934887"/>
            <a:ext cx="541297"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Nov</a:t>
            </a:r>
          </a:p>
          <a:p>
            <a:pPr algn="ctr" fontAlgn="auto">
              <a:spcBef>
                <a:spcPts val="0"/>
              </a:spcBef>
              <a:spcAft>
                <a:spcPts val="0"/>
              </a:spcAft>
              <a:defRPr/>
            </a:pPr>
            <a:r>
              <a:rPr lang="en-US" sz="1200" b="1" dirty="0" smtClean="0"/>
              <a:t>2015</a:t>
            </a:r>
            <a:endParaRPr kumimoji="0" lang="en-US" sz="1200" b="1" dirty="0"/>
          </a:p>
        </p:txBody>
      </p:sp>
      <p:cxnSp>
        <p:nvCxnSpPr>
          <p:cNvPr id="71" name="Straight Connector 70"/>
          <p:cNvCxnSpPr/>
          <p:nvPr/>
        </p:nvCxnSpPr>
        <p:spPr>
          <a:xfrm>
            <a:off x="3063595" y="1290991"/>
            <a:ext cx="0" cy="3742010"/>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91" name="Straight Connector 90"/>
          <p:cNvCxnSpPr/>
          <p:nvPr/>
        </p:nvCxnSpPr>
        <p:spPr>
          <a:xfrm>
            <a:off x="3604892" y="1304429"/>
            <a:ext cx="0" cy="372857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a:off x="6677856" y="1336000"/>
            <a:ext cx="0" cy="3656658"/>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sp>
        <p:nvSpPr>
          <p:cNvPr id="95" name="TextBox 29"/>
          <p:cNvSpPr txBox="1">
            <a:spLocks noChangeArrowheads="1"/>
          </p:cNvSpPr>
          <p:nvPr/>
        </p:nvSpPr>
        <p:spPr bwMode="auto">
          <a:xfrm>
            <a:off x="5166509" y="1568881"/>
            <a:ext cx="1300763"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2016 Spring Meeting </a:t>
            </a:r>
          </a:p>
          <a:p>
            <a:pPr algn="ctr"/>
            <a:r>
              <a:rPr lang="en-US" altLang="ja-JP" sz="1000" b="1" dirty="0" smtClean="0">
                <a:latin typeface="Calibri" pitchFamily="34" charset="0"/>
              </a:rPr>
              <a:t>Cleveland, OH USA</a:t>
            </a:r>
          </a:p>
          <a:p>
            <a:pPr algn="ctr"/>
            <a:r>
              <a:rPr lang="en-US" altLang="ja-JP" sz="1000" b="1" dirty="0" smtClean="0">
                <a:solidFill>
                  <a:schemeClr val="hlink"/>
                </a:solidFill>
                <a:latin typeface="Calibri" pitchFamily="34" charset="0"/>
              </a:rPr>
              <a:t>04-08 Apr-2016</a:t>
            </a:r>
            <a:endParaRPr lang="en-US" altLang="ja-JP" sz="1000" b="1" dirty="0">
              <a:solidFill>
                <a:schemeClr val="hlink"/>
              </a:solidFill>
              <a:latin typeface="Calibri" pitchFamily="34" charset="0"/>
            </a:endParaRPr>
          </a:p>
        </p:txBody>
      </p:sp>
      <p:sp>
        <p:nvSpPr>
          <p:cNvPr id="96" name="Rectangle 95"/>
          <p:cNvSpPr/>
          <p:nvPr/>
        </p:nvSpPr>
        <p:spPr>
          <a:xfrm>
            <a:off x="5738750" y="1405959"/>
            <a:ext cx="159662" cy="188695"/>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97" name="Diamond 96"/>
          <p:cNvSpPr>
            <a:spLocks noChangeArrowheads="1"/>
          </p:cNvSpPr>
          <p:nvPr/>
        </p:nvSpPr>
        <p:spPr bwMode="auto">
          <a:xfrm>
            <a:off x="5816891" y="1410508"/>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98" name="Diamond 97"/>
          <p:cNvSpPr>
            <a:spLocks noChangeArrowheads="1"/>
          </p:cNvSpPr>
          <p:nvPr/>
        </p:nvSpPr>
        <p:spPr bwMode="auto">
          <a:xfrm>
            <a:off x="5655165" y="1405959"/>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99" name="TextBox 29"/>
          <p:cNvSpPr txBox="1">
            <a:spLocks noChangeArrowheads="1"/>
          </p:cNvSpPr>
          <p:nvPr/>
        </p:nvSpPr>
        <p:spPr bwMode="auto">
          <a:xfrm>
            <a:off x="2896152" y="4434232"/>
            <a:ext cx="1463909"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High Data Rate WLAN</a:t>
            </a:r>
          </a:p>
          <a:p>
            <a:pPr algn="ctr"/>
            <a:r>
              <a:rPr lang="en-US" altLang="ja-JP" sz="1000" b="1" dirty="0" smtClean="0">
                <a:latin typeface="Calibri" pitchFamily="34" charset="0"/>
              </a:rPr>
              <a:t>Green Book Updates?</a:t>
            </a:r>
          </a:p>
          <a:p>
            <a:pPr algn="ctr"/>
            <a:r>
              <a:rPr lang="en-US" altLang="ja-JP" sz="1000" b="1" dirty="0" smtClean="0">
                <a:solidFill>
                  <a:schemeClr val="hlink"/>
                </a:solidFill>
                <a:latin typeface="Calibri" pitchFamily="34" charset="0"/>
              </a:rPr>
              <a:t>01-Dec-2015</a:t>
            </a:r>
            <a:endParaRPr lang="en-US" altLang="ja-JP" sz="1000" b="1" dirty="0">
              <a:solidFill>
                <a:schemeClr val="hlink"/>
              </a:solidFill>
              <a:latin typeface="Calibri" pitchFamily="34" charset="0"/>
            </a:endParaRPr>
          </a:p>
        </p:txBody>
      </p:sp>
      <p:sp>
        <p:nvSpPr>
          <p:cNvPr id="100" name="Diamond 99"/>
          <p:cNvSpPr>
            <a:spLocks noChangeArrowheads="1"/>
          </p:cNvSpPr>
          <p:nvPr/>
        </p:nvSpPr>
        <p:spPr bwMode="auto">
          <a:xfrm>
            <a:off x="3528017" y="4210325"/>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01" name="TextBox 29"/>
          <p:cNvSpPr txBox="1">
            <a:spLocks noChangeArrowheads="1"/>
          </p:cNvSpPr>
          <p:nvPr/>
        </p:nvSpPr>
        <p:spPr bwMode="auto">
          <a:xfrm>
            <a:off x="5231793" y="4430090"/>
            <a:ext cx="1598567"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High Data Rate WLAN</a:t>
            </a:r>
          </a:p>
          <a:p>
            <a:pPr algn="ctr"/>
            <a:r>
              <a:rPr lang="en-US" altLang="ja-JP" sz="1000" b="1" dirty="0" smtClean="0">
                <a:latin typeface="Calibri" pitchFamily="34" charset="0"/>
              </a:rPr>
              <a:t>initial outline draft</a:t>
            </a:r>
          </a:p>
          <a:p>
            <a:pPr algn="ctr"/>
            <a:r>
              <a:rPr lang="en-US" altLang="ja-JP" sz="1000" b="1" dirty="0" smtClean="0">
                <a:solidFill>
                  <a:schemeClr val="hlink"/>
                </a:solidFill>
                <a:latin typeface="Calibri" pitchFamily="34" charset="0"/>
              </a:rPr>
              <a:t>15-Apr-2016</a:t>
            </a:r>
            <a:endParaRPr lang="en-US" altLang="ja-JP" sz="1000" b="1" dirty="0">
              <a:solidFill>
                <a:schemeClr val="hlink"/>
              </a:solidFill>
              <a:latin typeface="Calibri" pitchFamily="34" charset="0"/>
            </a:endParaRPr>
          </a:p>
        </p:txBody>
      </p:sp>
      <p:sp>
        <p:nvSpPr>
          <p:cNvPr id="92" name="TextBox 91"/>
          <p:cNvSpPr txBox="1"/>
          <p:nvPr/>
        </p:nvSpPr>
        <p:spPr>
          <a:xfrm>
            <a:off x="1645543" y="128919"/>
            <a:ext cx="5815114" cy="461665"/>
          </a:xfrm>
          <a:prstGeom prst="rect">
            <a:avLst/>
          </a:prstGeom>
          <a:noFill/>
          <a:ln>
            <a:noFill/>
          </a:ln>
        </p:spPr>
        <p:txBody>
          <a:bodyPr wrap="none" rtlCol="0">
            <a:spAutoFit/>
          </a:bodyPr>
          <a:lstStyle/>
          <a:p>
            <a:r>
              <a:rPr lang="en-US" sz="2400" b="1" dirty="0" smtClean="0"/>
              <a:t>CCSDS SOIS Wireless WG Project Milestones</a:t>
            </a:r>
            <a:endParaRPr lang="en-US" sz="2400" b="1" dirty="0"/>
          </a:p>
        </p:txBody>
      </p:sp>
      <p:cxnSp>
        <p:nvCxnSpPr>
          <p:cNvPr id="102" name="Straight Connector 101"/>
          <p:cNvCxnSpPr/>
          <p:nvPr/>
        </p:nvCxnSpPr>
        <p:spPr>
          <a:xfrm flipV="1">
            <a:off x="601133" y="694267"/>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21" name="Rectangle 120"/>
          <p:cNvSpPr/>
          <p:nvPr/>
        </p:nvSpPr>
        <p:spPr>
          <a:xfrm>
            <a:off x="2017500" y="934887"/>
            <a:ext cx="527480"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Sep</a:t>
            </a:r>
          </a:p>
          <a:p>
            <a:pPr algn="ctr" fontAlgn="auto">
              <a:spcBef>
                <a:spcPts val="0"/>
              </a:spcBef>
              <a:spcAft>
                <a:spcPts val="0"/>
              </a:spcAft>
              <a:defRPr/>
            </a:pPr>
            <a:r>
              <a:rPr lang="en-US" sz="1200" b="1" dirty="0" smtClean="0"/>
              <a:t>2015</a:t>
            </a:r>
            <a:endParaRPr kumimoji="0" lang="en-US" sz="1200" b="1" dirty="0"/>
          </a:p>
        </p:txBody>
      </p:sp>
      <p:sp>
        <p:nvSpPr>
          <p:cNvPr id="131" name="Rectangle 130"/>
          <p:cNvSpPr/>
          <p:nvPr/>
        </p:nvSpPr>
        <p:spPr>
          <a:xfrm>
            <a:off x="963511" y="934887"/>
            <a:ext cx="51269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Jul</a:t>
            </a:r>
          </a:p>
          <a:p>
            <a:pPr algn="ctr" fontAlgn="auto">
              <a:spcBef>
                <a:spcPts val="0"/>
              </a:spcBef>
              <a:spcAft>
                <a:spcPts val="0"/>
              </a:spcAft>
              <a:defRPr/>
            </a:pPr>
            <a:r>
              <a:rPr lang="en-US" sz="1200" b="1" dirty="0" smtClean="0"/>
              <a:t>2015</a:t>
            </a:r>
            <a:endParaRPr kumimoji="0" lang="en-US" sz="1200" b="1" dirty="0"/>
          </a:p>
        </p:txBody>
      </p:sp>
      <p:sp>
        <p:nvSpPr>
          <p:cNvPr id="132" name="Rectangle 131"/>
          <p:cNvSpPr/>
          <p:nvPr/>
        </p:nvSpPr>
        <p:spPr>
          <a:xfrm>
            <a:off x="1476203" y="934887"/>
            <a:ext cx="541297"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Aug</a:t>
            </a:r>
          </a:p>
          <a:p>
            <a:pPr algn="ctr" fontAlgn="auto">
              <a:spcBef>
                <a:spcPts val="0"/>
              </a:spcBef>
              <a:spcAft>
                <a:spcPts val="0"/>
              </a:spcAft>
              <a:defRPr/>
            </a:pPr>
            <a:r>
              <a:rPr lang="en-US" sz="1200" b="1" dirty="0" smtClean="0"/>
              <a:t>2015</a:t>
            </a:r>
            <a:endParaRPr kumimoji="0" lang="en-US" sz="1200" b="1" dirty="0"/>
          </a:p>
        </p:txBody>
      </p:sp>
      <p:cxnSp>
        <p:nvCxnSpPr>
          <p:cNvPr id="133" name="Straight Connector 132"/>
          <p:cNvCxnSpPr/>
          <p:nvPr/>
        </p:nvCxnSpPr>
        <p:spPr>
          <a:xfrm>
            <a:off x="1476203" y="1290991"/>
            <a:ext cx="0" cy="3742010"/>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34" name="Straight Connector 133"/>
          <p:cNvCxnSpPr/>
          <p:nvPr/>
        </p:nvCxnSpPr>
        <p:spPr>
          <a:xfrm>
            <a:off x="2017500" y="1304429"/>
            <a:ext cx="0" cy="3728572"/>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sp>
        <p:nvSpPr>
          <p:cNvPr id="137" name="TextBox 29"/>
          <p:cNvSpPr txBox="1">
            <a:spLocks noChangeArrowheads="1"/>
          </p:cNvSpPr>
          <p:nvPr/>
        </p:nvSpPr>
        <p:spPr bwMode="auto">
          <a:xfrm>
            <a:off x="1598937" y="4438661"/>
            <a:ext cx="1386161"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High Data Rate WLAN</a:t>
            </a:r>
          </a:p>
          <a:p>
            <a:pPr algn="ctr"/>
            <a:r>
              <a:rPr lang="en-US" altLang="ja-JP" sz="1000" b="1" dirty="0" smtClean="0">
                <a:latin typeface="Calibri" pitchFamily="34" charset="0"/>
              </a:rPr>
              <a:t>Use Case Organization</a:t>
            </a:r>
          </a:p>
          <a:p>
            <a:pPr algn="ctr"/>
            <a:r>
              <a:rPr lang="en-US" altLang="ja-JP" sz="1000" b="1" dirty="0" smtClean="0">
                <a:solidFill>
                  <a:schemeClr val="hlink"/>
                </a:solidFill>
                <a:latin typeface="Calibri" pitchFamily="34" charset="0"/>
              </a:rPr>
              <a:t>10-Oct-2015</a:t>
            </a:r>
            <a:endParaRPr lang="en-US" altLang="ja-JP" sz="1000" b="1" dirty="0">
              <a:solidFill>
                <a:schemeClr val="hlink"/>
              </a:solidFill>
              <a:latin typeface="Calibri" pitchFamily="34" charset="0"/>
            </a:endParaRPr>
          </a:p>
        </p:txBody>
      </p:sp>
      <p:sp>
        <p:nvSpPr>
          <p:cNvPr id="138" name="Diamond 137"/>
          <p:cNvSpPr>
            <a:spLocks noChangeArrowheads="1"/>
          </p:cNvSpPr>
          <p:nvPr/>
        </p:nvSpPr>
        <p:spPr bwMode="auto">
          <a:xfrm>
            <a:off x="2556932" y="4210325"/>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cxnSp>
        <p:nvCxnSpPr>
          <p:cNvPr id="139" name="Straight Connector 138"/>
          <p:cNvCxnSpPr/>
          <p:nvPr/>
        </p:nvCxnSpPr>
        <p:spPr>
          <a:xfrm>
            <a:off x="2537410" y="1284010"/>
            <a:ext cx="0" cy="3748991"/>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cxnSp>
        <p:nvCxnSpPr>
          <p:cNvPr id="154" name="Straight Connector 153"/>
          <p:cNvCxnSpPr/>
          <p:nvPr/>
        </p:nvCxnSpPr>
        <p:spPr>
          <a:xfrm>
            <a:off x="4133447" y="985895"/>
            <a:ext cx="0" cy="4073727"/>
          </a:xfrm>
          <a:prstGeom prst="line">
            <a:avLst/>
          </a:prstGeom>
          <a:ln w="9525">
            <a:solidFill>
              <a:schemeClr val="tx1"/>
            </a:solidFill>
            <a:prstDash val="sysDash"/>
          </a:ln>
        </p:spPr>
        <p:style>
          <a:lnRef idx="2">
            <a:schemeClr val="accent1"/>
          </a:lnRef>
          <a:fillRef idx="0">
            <a:schemeClr val="accent1"/>
          </a:fillRef>
          <a:effectRef idx="1">
            <a:schemeClr val="accent1"/>
          </a:effectRef>
          <a:fontRef idx="minor">
            <a:schemeClr val="tx1"/>
          </a:fontRef>
        </p:style>
      </p:cxnSp>
      <p:sp>
        <p:nvSpPr>
          <p:cNvPr id="155" name="Rectangle 154"/>
          <p:cNvSpPr/>
          <p:nvPr/>
        </p:nvSpPr>
        <p:spPr>
          <a:xfrm>
            <a:off x="459286" y="934807"/>
            <a:ext cx="512692" cy="349123"/>
          </a:xfrm>
          <a:prstGeom prst="rect">
            <a:avLst/>
          </a:prstGeom>
          <a:solidFill>
            <a:srgbClr val="CC33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kumimoji="0" lang="en-US" sz="1200" b="1" dirty="0" smtClean="0"/>
              <a:t>Jun</a:t>
            </a:r>
          </a:p>
          <a:p>
            <a:pPr algn="ctr" fontAlgn="auto">
              <a:spcBef>
                <a:spcPts val="0"/>
              </a:spcBef>
              <a:spcAft>
                <a:spcPts val="0"/>
              </a:spcAft>
              <a:defRPr/>
            </a:pPr>
            <a:r>
              <a:rPr lang="en-US" sz="1200" b="1" dirty="0" smtClean="0"/>
              <a:t>2015</a:t>
            </a:r>
            <a:endParaRPr kumimoji="0" lang="en-US" sz="1200" b="1" dirty="0"/>
          </a:p>
        </p:txBody>
      </p:sp>
      <p:cxnSp>
        <p:nvCxnSpPr>
          <p:cNvPr id="157" name="Straight Connector 156"/>
          <p:cNvCxnSpPr/>
          <p:nvPr/>
        </p:nvCxnSpPr>
        <p:spPr>
          <a:xfrm>
            <a:off x="971978" y="1290991"/>
            <a:ext cx="0" cy="3742010"/>
          </a:xfrm>
          <a:prstGeom prst="line">
            <a:avLst/>
          </a:prstGeom>
          <a:ln w="3175" cmpd="sng">
            <a:solidFill>
              <a:schemeClr val="accent5"/>
            </a:solidFill>
            <a:prstDash val="dot"/>
          </a:ln>
        </p:spPr>
        <p:style>
          <a:lnRef idx="2">
            <a:schemeClr val="accent1"/>
          </a:lnRef>
          <a:fillRef idx="0">
            <a:schemeClr val="accent1"/>
          </a:fillRef>
          <a:effectRef idx="1">
            <a:schemeClr val="accent1"/>
          </a:effectRef>
          <a:fontRef idx="minor">
            <a:schemeClr val="tx1"/>
          </a:fontRef>
        </p:style>
      </p:cxnSp>
      <p:sp>
        <p:nvSpPr>
          <p:cNvPr id="161" name="Rectangle 160"/>
          <p:cNvSpPr/>
          <p:nvPr/>
        </p:nvSpPr>
        <p:spPr>
          <a:xfrm>
            <a:off x="1046344" y="2642144"/>
            <a:ext cx="813421" cy="188695"/>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162" name="Diamond 161"/>
          <p:cNvSpPr>
            <a:spLocks noChangeArrowheads="1"/>
          </p:cNvSpPr>
          <p:nvPr/>
        </p:nvSpPr>
        <p:spPr bwMode="auto">
          <a:xfrm>
            <a:off x="1777586" y="2642144"/>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63" name="Diamond 162"/>
          <p:cNvSpPr>
            <a:spLocks noChangeArrowheads="1"/>
          </p:cNvSpPr>
          <p:nvPr/>
        </p:nvSpPr>
        <p:spPr bwMode="auto">
          <a:xfrm>
            <a:off x="962760" y="2642144"/>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64" name="TextBox 29"/>
          <p:cNvSpPr txBox="1">
            <a:spLocks noChangeArrowheads="1"/>
          </p:cNvSpPr>
          <p:nvPr/>
        </p:nvSpPr>
        <p:spPr bwMode="auto">
          <a:xfrm>
            <a:off x="2416824" y="2839375"/>
            <a:ext cx="1204323" cy="553998"/>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Final Agency Review</a:t>
            </a:r>
          </a:p>
          <a:p>
            <a:pPr algn="ctr"/>
            <a:r>
              <a:rPr lang="en-US" altLang="ja-JP" sz="1000" b="1" dirty="0" smtClean="0">
                <a:solidFill>
                  <a:schemeClr val="hlink"/>
                </a:solidFill>
                <a:latin typeface="Calibri" pitchFamily="34" charset="0"/>
              </a:rPr>
              <a:t>(Fall 2015)</a:t>
            </a:r>
            <a:endParaRPr lang="en-US" altLang="ja-JP" sz="1000" b="1" dirty="0">
              <a:solidFill>
                <a:schemeClr val="hlink"/>
              </a:solidFill>
              <a:latin typeface="Calibri" pitchFamily="34" charset="0"/>
            </a:endParaRPr>
          </a:p>
        </p:txBody>
      </p:sp>
      <p:sp>
        <p:nvSpPr>
          <p:cNvPr id="165" name="Diamond 164"/>
          <p:cNvSpPr>
            <a:spLocks noChangeArrowheads="1"/>
          </p:cNvSpPr>
          <p:nvPr/>
        </p:nvSpPr>
        <p:spPr bwMode="auto">
          <a:xfrm>
            <a:off x="2953821" y="2642144"/>
            <a:ext cx="163039" cy="197231"/>
          </a:xfrm>
          <a:prstGeom prst="diamond">
            <a:avLst/>
          </a:prstGeom>
          <a:pattFill prst="pct50">
            <a:fgClr>
              <a:srgbClr val="FF0000"/>
            </a:fgClr>
            <a:bgClr>
              <a:prstClr val="white"/>
            </a:bgClr>
          </a:patt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66" name="Rectangle 165"/>
          <p:cNvSpPr/>
          <p:nvPr/>
        </p:nvSpPr>
        <p:spPr>
          <a:xfrm>
            <a:off x="3172110" y="2655230"/>
            <a:ext cx="2612225" cy="188694"/>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lang="en-US" sz="1000" b="1" dirty="0" smtClean="0">
                <a:solidFill>
                  <a:schemeClr val="tx1"/>
                </a:solidFill>
              </a:rPr>
              <a:t>Prototype development and interoperability test</a:t>
            </a:r>
            <a:endParaRPr kumimoji="0" lang="en-US" sz="1000" b="1" dirty="0">
              <a:solidFill>
                <a:schemeClr val="tx1"/>
              </a:solidFill>
            </a:endParaRPr>
          </a:p>
        </p:txBody>
      </p:sp>
      <p:cxnSp>
        <p:nvCxnSpPr>
          <p:cNvPr id="167" name="Straight Connector 166"/>
          <p:cNvCxnSpPr/>
          <p:nvPr/>
        </p:nvCxnSpPr>
        <p:spPr>
          <a:xfrm>
            <a:off x="1504048" y="1296610"/>
            <a:ext cx="0" cy="3728572"/>
          </a:xfrm>
          <a:prstGeom prst="line">
            <a:avLst/>
          </a:prstGeom>
          <a:ln w="12700" cmpd="sng">
            <a:solidFill>
              <a:srgbClr val="FF0000"/>
            </a:solidFill>
            <a:prstDash val="solid"/>
          </a:ln>
        </p:spPr>
        <p:style>
          <a:lnRef idx="2">
            <a:schemeClr val="accent1"/>
          </a:lnRef>
          <a:fillRef idx="0">
            <a:schemeClr val="accent1"/>
          </a:fillRef>
          <a:effectRef idx="1">
            <a:schemeClr val="accent1"/>
          </a:effectRef>
          <a:fontRef idx="minor">
            <a:schemeClr val="tx1"/>
          </a:fontRef>
        </p:style>
      </p:cxnSp>
      <p:sp>
        <p:nvSpPr>
          <p:cNvPr id="128" name="TextBox 29"/>
          <p:cNvSpPr txBox="1">
            <a:spLocks noChangeArrowheads="1"/>
          </p:cNvSpPr>
          <p:nvPr/>
        </p:nvSpPr>
        <p:spPr bwMode="auto">
          <a:xfrm>
            <a:off x="677328" y="2843924"/>
            <a:ext cx="1669779" cy="707886"/>
          </a:xfrm>
          <a:prstGeom prst="rect">
            <a:avLst/>
          </a:prstGeom>
          <a:noFill/>
          <a:ln w="9525">
            <a:noFill/>
            <a:miter lim="800000"/>
            <a:headEnd/>
            <a:tailEnd/>
          </a:ln>
        </p:spPr>
        <p:txBody>
          <a:bodyPr wrap="square">
            <a:spAutoFit/>
          </a:bodyPr>
          <a:lstStyle/>
          <a:p>
            <a:pPr algn="ctr"/>
            <a:r>
              <a:rPr lang="en-US" altLang="ja-JP" sz="1000" b="1" dirty="0" smtClean="0">
                <a:latin typeface="Calibri" pitchFamily="34" charset="0"/>
              </a:rPr>
              <a:t>RFID Tag Encoding </a:t>
            </a:r>
          </a:p>
          <a:p>
            <a:pPr algn="ctr"/>
            <a:r>
              <a:rPr lang="en-US" altLang="ja-JP" sz="1000" b="1" dirty="0" smtClean="0">
                <a:latin typeface="Calibri" pitchFamily="34" charset="0"/>
              </a:rPr>
              <a:t>Red Book Agency Review</a:t>
            </a:r>
          </a:p>
          <a:p>
            <a:pPr algn="ctr"/>
            <a:r>
              <a:rPr lang="en-US" altLang="ja-JP" sz="1000" b="1" dirty="0" smtClean="0">
                <a:solidFill>
                  <a:schemeClr val="hlink"/>
                </a:solidFill>
                <a:latin typeface="Calibri" pitchFamily="34" charset="0"/>
              </a:rPr>
              <a:t>30-Jun-2015 </a:t>
            </a:r>
            <a:r>
              <a:rPr lang="en-US" altLang="ja-JP" sz="1000" b="1" dirty="0" smtClean="0">
                <a:solidFill>
                  <a:schemeClr val="hlink"/>
                </a:solidFill>
                <a:latin typeface="Calibri" pitchFamily="34" charset="0"/>
                <a:sym typeface="Wingdings"/>
              </a:rPr>
              <a:t> </a:t>
            </a:r>
          </a:p>
          <a:p>
            <a:pPr algn="ctr"/>
            <a:r>
              <a:rPr lang="en-US" altLang="ja-JP" sz="1000" b="1" dirty="0" smtClean="0">
                <a:solidFill>
                  <a:schemeClr val="hlink"/>
                </a:solidFill>
                <a:latin typeface="Calibri" pitchFamily="34" charset="0"/>
                <a:sym typeface="Wingdings"/>
              </a:rPr>
              <a:t>24-Aug-2015</a:t>
            </a:r>
            <a:endParaRPr lang="en-US" altLang="ja-JP" sz="1000" b="1" dirty="0">
              <a:solidFill>
                <a:schemeClr val="hlink"/>
              </a:solidFill>
              <a:latin typeface="Calibri" pitchFamily="34" charset="0"/>
            </a:endParaRPr>
          </a:p>
        </p:txBody>
      </p:sp>
      <p:sp>
        <p:nvSpPr>
          <p:cNvPr id="168" name="Rectangle 167"/>
          <p:cNvSpPr/>
          <p:nvPr/>
        </p:nvSpPr>
        <p:spPr>
          <a:xfrm>
            <a:off x="449808" y="4216575"/>
            <a:ext cx="1967015" cy="209189"/>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r>
              <a:rPr lang="en-US" sz="1000" b="1" dirty="0" smtClean="0">
                <a:solidFill>
                  <a:schemeClr val="tx1"/>
                </a:solidFill>
              </a:rPr>
              <a:t>Use Case Organization</a:t>
            </a:r>
            <a:endParaRPr kumimoji="0" lang="en-US" sz="1000" b="1" dirty="0">
              <a:solidFill>
                <a:schemeClr val="tx1"/>
              </a:solidFill>
            </a:endParaRPr>
          </a:p>
        </p:txBody>
      </p:sp>
      <p:sp>
        <p:nvSpPr>
          <p:cNvPr id="169" name="Diamond 168"/>
          <p:cNvSpPr>
            <a:spLocks noChangeArrowheads="1"/>
          </p:cNvSpPr>
          <p:nvPr/>
        </p:nvSpPr>
        <p:spPr bwMode="auto">
          <a:xfrm>
            <a:off x="5818204" y="2642144"/>
            <a:ext cx="163039" cy="197231"/>
          </a:xfrm>
          <a:prstGeom prst="diamond">
            <a:avLst/>
          </a:prstGeom>
          <a:pattFill prst="pct50">
            <a:fgClr>
              <a:srgbClr val="FF0000"/>
            </a:fgClr>
            <a:bgClr>
              <a:prstClr val="white"/>
            </a:bgClr>
          </a:patt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170" name="Diamond 169"/>
          <p:cNvSpPr>
            <a:spLocks noChangeArrowheads="1"/>
          </p:cNvSpPr>
          <p:nvPr/>
        </p:nvSpPr>
        <p:spPr bwMode="auto">
          <a:xfrm>
            <a:off x="8452880" y="4216575"/>
            <a:ext cx="163039" cy="197231"/>
          </a:xfrm>
          <a:prstGeom prst="diamond">
            <a:avLst/>
          </a:prstGeom>
          <a:pattFill prst="pct50">
            <a:fgClr>
              <a:srgbClr val="FF0000"/>
            </a:fgClr>
            <a:bgClr>
              <a:prstClr val="white"/>
            </a:bgClr>
          </a:patt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68" name="Diamond 67"/>
          <p:cNvSpPr>
            <a:spLocks noChangeArrowheads="1"/>
          </p:cNvSpPr>
          <p:nvPr/>
        </p:nvSpPr>
        <p:spPr bwMode="auto">
          <a:xfrm>
            <a:off x="1337474" y="5453077"/>
            <a:ext cx="163039" cy="197231"/>
          </a:xfrm>
          <a:prstGeom prst="diamond">
            <a:avLst/>
          </a:prstGeom>
          <a:pattFill prst="pct50">
            <a:fgClr>
              <a:srgbClr val="FF0000"/>
            </a:fgClr>
            <a:bgClr>
              <a:prstClr val="white"/>
            </a:bgClr>
          </a:patt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84" name="TextBox 29"/>
          <p:cNvSpPr txBox="1">
            <a:spLocks noChangeArrowheads="1"/>
          </p:cNvSpPr>
          <p:nvPr/>
        </p:nvSpPr>
        <p:spPr bwMode="auto">
          <a:xfrm>
            <a:off x="1497935" y="5426463"/>
            <a:ext cx="3438132"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Published deliverable date to SOIS Chair and the CESG</a:t>
            </a:r>
            <a:endParaRPr lang="en-US" altLang="ja-JP" sz="1000" b="1" dirty="0">
              <a:solidFill>
                <a:schemeClr val="hlink"/>
              </a:solidFill>
              <a:latin typeface="Calibri" pitchFamily="34" charset="0"/>
            </a:endParaRPr>
          </a:p>
        </p:txBody>
      </p:sp>
      <p:sp>
        <p:nvSpPr>
          <p:cNvPr id="85" name="Diamond 84"/>
          <p:cNvSpPr>
            <a:spLocks noChangeArrowheads="1"/>
          </p:cNvSpPr>
          <p:nvPr/>
        </p:nvSpPr>
        <p:spPr bwMode="auto">
          <a:xfrm>
            <a:off x="1334896" y="5764079"/>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86" name="TextBox 29"/>
          <p:cNvSpPr txBox="1">
            <a:spLocks noChangeArrowheads="1"/>
          </p:cNvSpPr>
          <p:nvPr/>
        </p:nvSpPr>
        <p:spPr bwMode="auto">
          <a:xfrm>
            <a:off x="1508242" y="5723572"/>
            <a:ext cx="2426258"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Wireless WG internal working milestone</a:t>
            </a:r>
            <a:endParaRPr lang="en-US" altLang="ja-JP" sz="1000" b="1" dirty="0">
              <a:solidFill>
                <a:schemeClr val="hlink"/>
              </a:solidFill>
              <a:latin typeface="Calibri" pitchFamily="34" charset="0"/>
            </a:endParaRPr>
          </a:p>
        </p:txBody>
      </p:sp>
      <p:sp>
        <p:nvSpPr>
          <p:cNvPr id="87" name="Rectangle 86"/>
          <p:cNvSpPr/>
          <p:nvPr/>
        </p:nvSpPr>
        <p:spPr>
          <a:xfrm>
            <a:off x="4909571" y="5453077"/>
            <a:ext cx="813421" cy="188695"/>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88" name="Rectangle 87"/>
          <p:cNvSpPr/>
          <p:nvPr/>
        </p:nvSpPr>
        <p:spPr>
          <a:xfrm>
            <a:off x="5495503" y="5772615"/>
            <a:ext cx="159662" cy="188695"/>
          </a:xfrm>
          <a:prstGeom prst="rect">
            <a:avLst/>
          </a:prstGeom>
          <a:solidFill>
            <a:srgbClr val="FFFF00"/>
          </a:solidFill>
          <a:ln w="1905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wrap="none" lIns="91435" tIns="45717" rIns="91435" bIns="45717" anchor="ctr"/>
          <a:lstStyle/>
          <a:p>
            <a:pPr algn="ctr" fontAlgn="auto">
              <a:spcBef>
                <a:spcPts val="0"/>
              </a:spcBef>
              <a:spcAft>
                <a:spcPts val="0"/>
              </a:spcAft>
              <a:defRPr/>
            </a:pPr>
            <a:endParaRPr kumimoji="0" lang="en-US" sz="700" b="1" dirty="0">
              <a:solidFill>
                <a:schemeClr val="tx1"/>
              </a:solidFill>
            </a:endParaRPr>
          </a:p>
        </p:txBody>
      </p:sp>
      <p:sp>
        <p:nvSpPr>
          <p:cNvPr id="89" name="Diamond 88"/>
          <p:cNvSpPr>
            <a:spLocks noChangeArrowheads="1"/>
          </p:cNvSpPr>
          <p:nvPr/>
        </p:nvSpPr>
        <p:spPr bwMode="auto">
          <a:xfrm>
            <a:off x="5573644" y="5777164"/>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93" name="Diamond 92"/>
          <p:cNvSpPr>
            <a:spLocks noChangeArrowheads="1"/>
          </p:cNvSpPr>
          <p:nvPr/>
        </p:nvSpPr>
        <p:spPr bwMode="auto">
          <a:xfrm>
            <a:off x="5411918" y="5772615"/>
            <a:ext cx="163039" cy="197231"/>
          </a:xfrm>
          <a:prstGeom prst="diamond">
            <a:avLst/>
          </a:prstGeom>
          <a:solidFill>
            <a:srgbClr val="FF0000"/>
          </a:solidFill>
          <a:ln w="9525">
            <a:solidFill>
              <a:schemeClr val="tx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kumimoji="0" lang="en-US" altLang="ja-JP" dirty="0" smtClean="0">
                <a:solidFill>
                  <a:srgbClr val="FFFFFF"/>
                </a:solidFill>
                <a:latin typeface="Calibri" pitchFamily="34" charset="0"/>
                <a:ea typeface="ＭＳ Ｐゴシック" pitchFamily="33" charset="-128"/>
                <a:cs typeface="ＭＳ Ｐゴシック" pitchFamily="33" charset="-128"/>
              </a:rPr>
              <a:t> </a:t>
            </a:r>
            <a:endParaRPr kumimoji="0" lang="en-US" altLang="ja-JP" dirty="0">
              <a:solidFill>
                <a:srgbClr val="FFFFFF"/>
              </a:solidFill>
              <a:latin typeface="Calibri" pitchFamily="34" charset="0"/>
              <a:ea typeface="ＭＳ Ｐゴシック" pitchFamily="33" charset="-128"/>
              <a:cs typeface="ＭＳ Ｐゴシック" pitchFamily="33" charset="-128"/>
            </a:endParaRPr>
          </a:p>
        </p:txBody>
      </p:sp>
      <p:sp>
        <p:nvSpPr>
          <p:cNvPr id="94" name="TextBox 29"/>
          <p:cNvSpPr txBox="1">
            <a:spLocks noChangeArrowheads="1"/>
          </p:cNvSpPr>
          <p:nvPr/>
        </p:nvSpPr>
        <p:spPr bwMode="auto">
          <a:xfrm>
            <a:off x="5887357" y="5394881"/>
            <a:ext cx="1732643"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Wireless WG internal activity</a:t>
            </a:r>
            <a:endParaRPr lang="en-US" altLang="ja-JP" sz="1000" b="1" dirty="0">
              <a:solidFill>
                <a:schemeClr val="hlink"/>
              </a:solidFill>
              <a:latin typeface="Calibri" pitchFamily="34" charset="0"/>
            </a:endParaRPr>
          </a:p>
        </p:txBody>
      </p:sp>
      <p:sp>
        <p:nvSpPr>
          <p:cNvPr id="103" name="TextBox 29"/>
          <p:cNvSpPr txBox="1">
            <a:spLocks noChangeArrowheads="1"/>
          </p:cNvSpPr>
          <p:nvPr/>
        </p:nvSpPr>
        <p:spPr bwMode="auto">
          <a:xfrm>
            <a:off x="5881476" y="5738678"/>
            <a:ext cx="1732643" cy="246221"/>
          </a:xfrm>
          <a:prstGeom prst="rect">
            <a:avLst/>
          </a:prstGeom>
          <a:noFill/>
          <a:ln w="9525">
            <a:noFill/>
            <a:miter lim="800000"/>
            <a:headEnd/>
            <a:tailEnd/>
          </a:ln>
        </p:spPr>
        <p:txBody>
          <a:bodyPr wrap="square">
            <a:spAutoFit/>
          </a:bodyPr>
          <a:lstStyle/>
          <a:p>
            <a:r>
              <a:rPr lang="en-US" altLang="ja-JP" sz="1000" b="1" dirty="0" smtClean="0">
                <a:latin typeface="Calibri" pitchFamily="34" charset="0"/>
              </a:rPr>
              <a:t>CCSDS Biannual Meeting</a:t>
            </a:r>
            <a:endParaRPr lang="en-US" altLang="ja-JP" sz="1000" b="1" dirty="0">
              <a:solidFill>
                <a:schemeClr val="hlink"/>
              </a:solidFill>
              <a:latin typeface="Calibri" pitchFamily="34" charset="0"/>
            </a:endParaRPr>
          </a:p>
        </p:txBody>
      </p:sp>
      <p:sp>
        <p:nvSpPr>
          <p:cNvPr id="104" name="TextBox 29"/>
          <p:cNvSpPr txBox="1">
            <a:spLocks noChangeArrowheads="1"/>
          </p:cNvSpPr>
          <p:nvPr/>
        </p:nvSpPr>
        <p:spPr bwMode="auto">
          <a:xfrm>
            <a:off x="466861" y="1593778"/>
            <a:ext cx="1243162" cy="246221"/>
          </a:xfrm>
          <a:prstGeom prst="rect">
            <a:avLst/>
          </a:prstGeom>
          <a:noFill/>
          <a:ln w="9525">
            <a:noFill/>
            <a:miter lim="800000"/>
            <a:headEnd/>
            <a:tailEnd/>
          </a:ln>
        </p:spPr>
        <p:txBody>
          <a:bodyPr wrap="square">
            <a:spAutoFit/>
          </a:bodyPr>
          <a:lstStyle/>
          <a:p>
            <a:pPr algn="ctr"/>
            <a:r>
              <a:rPr lang="en-US" altLang="ja-JP" sz="1000" b="1" i="1" dirty="0" smtClean="0">
                <a:latin typeface="Calibri" pitchFamily="34" charset="0"/>
              </a:rPr>
              <a:t>Current Date </a:t>
            </a:r>
            <a:r>
              <a:rPr lang="en-US" altLang="ja-JP" sz="1000" b="1" i="1" dirty="0" smtClean="0">
                <a:latin typeface="Calibri" pitchFamily="34" charset="0"/>
                <a:sym typeface="Wingdings"/>
              </a:rPr>
              <a:t></a:t>
            </a:r>
            <a:endParaRPr lang="en-US" altLang="ja-JP" sz="1000" b="1" i="1" dirty="0">
              <a:solidFill>
                <a:schemeClr val="hlink"/>
              </a:solidFill>
              <a:latin typeface="Calibri" pitchFamily="34" charset="0"/>
            </a:endParaRPr>
          </a:p>
        </p:txBody>
      </p:sp>
      <p:cxnSp>
        <p:nvCxnSpPr>
          <p:cNvPr id="105" name="Straight Connector 104"/>
          <p:cNvCxnSpPr/>
          <p:nvPr/>
        </p:nvCxnSpPr>
        <p:spPr>
          <a:xfrm>
            <a:off x="445710" y="1264087"/>
            <a:ext cx="0" cy="3768914"/>
          </a:xfrm>
          <a:prstGeom prst="line">
            <a:avLst/>
          </a:prstGeom>
          <a:ln w="12700" cmpd="sng">
            <a:solidFill>
              <a:srgbClr val="000090"/>
            </a:solidFill>
            <a:prstDash val="solid"/>
          </a:ln>
        </p:spPr>
        <p:style>
          <a:lnRef idx="2">
            <a:schemeClr val="accent1"/>
          </a:lnRef>
          <a:fillRef idx="0">
            <a:schemeClr val="accent1"/>
          </a:fillRef>
          <a:effectRef idx="1">
            <a:schemeClr val="accent1"/>
          </a:effectRef>
          <a:fontRef idx="minor">
            <a:schemeClr val="tx1"/>
          </a:fontRef>
        </p:style>
      </p:cxnSp>
      <p:cxnSp>
        <p:nvCxnSpPr>
          <p:cNvPr id="106" name="Straight Connector 105"/>
          <p:cNvCxnSpPr/>
          <p:nvPr/>
        </p:nvCxnSpPr>
        <p:spPr>
          <a:xfrm>
            <a:off x="8707586" y="1264087"/>
            <a:ext cx="0" cy="3728572"/>
          </a:xfrm>
          <a:prstGeom prst="line">
            <a:avLst/>
          </a:prstGeom>
          <a:ln w="12700" cmpd="sng">
            <a:solidFill>
              <a:srgbClr val="000090"/>
            </a:solidFill>
            <a:prstDash val="soli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1985582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81191" y="120453"/>
            <a:ext cx="5175966" cy="461665"/>
          </a:xfrm>
          <a:prstGeom prst="rect">
            <a:avLst/>
          </a:prstGeom>
          <a:noFill/>
          <a:ln>
            <a:noFill/>
          </a:ln>
        </p:spPr>
        <p:txBody>
          <a:bodyPr wrap="none" rtlCol="0">
            <a:spAutoFit/>
          </a:bodyPr>
          <a:lstStyle/>
          <a:p>
            <a:r>
              <a:rPr lang="en-US" sz="2400" b="1" dirty="0" smtClean="0"/>
              <a:t>CCSDS SOIS Wireless WG </a:t>
            </a:r>
            <a:r>
              <a:rPr lang="en-US" sz="2400" b="1" dirty="0" smtClean="0">
                <a:solidFill>
                  <a:srgbClr val="FF0000"/>
                </a:solidFill>
              </a:rPr>
              <a:t>Draft </a:t>
            </a:r>
            <a:r>
              <a:rPr lang="en-US" sz="2400" b="1" dirty="0" smtClean="0"/>
              <a:t>Projects</a:t>
            </a:r>
            <a:endParaRPr lang="en-US" sz="2400" b="1" dirty="0"/>
          </a:p>
        </p:txBody>
      </p:sp>
      <p:sp>
        <p:nvSpPr>
          <p:cNvPr id="5" name="TextBox 4"/>
          <p:cNvSpPr txBox="1"/>
          <p:nvPr/>
        </p:nvSpPr>
        <p:spPr>
          <a:xfrm>
            <a:off x="601133" y="1002261"/>
            <a:ext cx="8001000" cy="4801315"/>
          </a:xfrm>
          <a:prstGeom prst="rect">
            <a:avLst/>
          </a:prstGeom>
          <a:noFill/>
        </p:spPr>
        <p:txBody>
          <a:bodyPr wrap="square" rtlCol="0">
            <a:spAutoFit/>
          </a:bodyPr>
          <a:lstStyle/>
          <a:p>
            <a:pPr marL="342900" indent="-342900">
              <a:buFont typeface="+mj-lt"/>
              <a:buAutoNum type="arabicPeriod"/>
            </a:pPr>
            <a:r>
              <a:rPr lang="en-US" b="1" dirty="0"/>
              <a:t>881x0r0 Revision </a:t>
            </a:r>
            <a:r>
              <a:rPr lang="en-US" b="1" dirty="0" smtClean="0"/>
              <a:t>2: </a:t>
            </a:r>
            <a:r>
              <a:rPr lang="en-US" b="1" dirty="0"/>
              <a:t>The Magenta Book </a:t>
            </a:r>
            <a:r>
              <a:rPr lang="en-US" dirty="0"/>
              <a:t>for RFID-Based Inventory Management Systems will be updated to provide enhanced security mechanisms. The original (version 1) of the Magenta Book (880x0r0) on RFID-Based Inventory Management Systems is based upon the combined ISO 18000-6c and EPCGlobal Class-1 Gen-2 standards dated 2008. An important update is to provide security mechanisms for authentication, authorization, data integrity and privacy that is facilitated by the EPCGlobal Class-2 Gen 2 Version 2 specification released in 2013</a:t>
            </a:r>
            <a:r>
              <a:rPr lang="en-US" dirty="0" smtClean="0"/>
              <a:t>.</a:t>
            </a:r>
          </a:p>
          <a:p>
            <a:pPr marL="342900" indent="-342900">
              <a:buFont typeface="+mj-lt"/>
              <a:buAutoNum type="arabicPeriod"/>
            </a:pPr>
            <a:endParaRPr lang="en-US" dirty="0" smtClean="0"/>
          </a:p>
          <a:p>
            <a:pPr marL="342900" indent="-342900">
              <a:buFont typeface="+mj-lt"/>
              <a:buAutoNum type="arabicPeriod"/>
            </a:pPr>
            <a:r>
              <a:rPr lang="en-US" b="1" dirty="0"/>
              <a:t>RFID Sensing Recommended </a:t>
            </a:r>
            <a:r>
              <a:rPr lang="en-US" b="1" dirty="0" smtClean="0"/>
              <a:t>Standard (Blue Book): </a:t>
            </a:r>
            <a:r>
              <a:rPr lang="en-US" dirty="0"/>
              <a:t>This recommended standard will specify requirements and best practices to enable interoperable RFID tag sensing. As RFID has transitioned to mainstream commercial terrestrial utilization the capability to add sensors (temperature, pressure, light, acoustic, etc.) to the RFID tag silicon for periodic sampling enables small form-factor IoT type of devices directly onboard the RFID tag. It is anticipated that this combined form-factor, in either passive or active RFID devices, will be of significant interest to commercial, military, and space market segments.</a:t>
            </a:r>
            <a:endParaRPr lang="en-US" dirty="0" smtClean="0"/>
          </a:p>
        </p:txBody>
      </p:sp>
      <p:cxnSp>
        <p:nvCxnSpPr>
          <p:cNvPr id="3" name="Straight Connector 2"/>
          <p:cNvCxnSpPr/>
          <p:nvPr/>
        </p:nvCxnSpPr>
        <p:spPr>
          <a:xfrm flipV="1">
            <a:off x="601133" y="694267"/>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5838328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708" name="Rectangle 27"/>
          <p:cNvSpPr>
            <a:spLocks noChangeArrowheads="1"/>
          </p:cNvSpPr>
          <p:nvPr/>
        </p:nvSpPr>
        <p:spPr bwMode="auto">
          <a:xfrm>
            <a:off x="278325" y="702244"/>
            <a:ext cx="8610600" cy="5730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eaLnBrk="0" hangingPunct="0">
              <a:lnSpc>
                <a:spcPct val="85000"/>
              </a:lnSpc>
              <a:spcBef>
                <a:spcPct val="40000"/>
              </a:spcBef>
              <a:spcAft>
                <a:spcPct val="10000"/>
              </a:spcAft>
              <a:buSzPct val="125000"/>
            </a:pPr>
            <a:r>
              <a:rPr lang="en-US" b="1" dirty="0" smtClean="0">
                <a:solidFill>
                  <a:srgbClr val="0070C0"/>
                </a:solidFill>
                <a:latin typeface="Calibri" pitchFamily="34" charset="0"/>
                <a:cs typeface="Calibri" pitchFamily="34" charset="0"/>
              </a:rPr>
              <a:t>WWG </a:t>
            </a:r>
            <a:r>
              <a:rPr lang="en-US" b="1" dirty="0">
                <a:solidFill>
                  <a:srgbClr val="0070C0"/>
                </a:solidFill>
                <a:latin typeface="Calibri" pitchFamily="34" charset="0"/>
                <a:cs typeface="Calibri" pitchFamily="34" charset="0"/>
              </a:rPr>
              <a:t>RFID Encoding Blue </a:t>
            </a:r>
            <a:r>
              <a:rPr lang="en-US" b="1" dirty="0" smtClean="0">
                <a:solidFill>
                  <a:srgbClr val="0070C0"/>
                </a:solidFill>
                <a:latin typeface="Calibri" pitchFamily="34" charset="0"/>
                <a:cs typeface="Calibri" pitchFamily="34" charset="0"/>
              </a:rPr>
              <a:t>Book:</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smtClean="0">
                <a:latin typeface="Calibri" pitchFamily="34" charset="0"/>
                <a:cs typeface="Calibri" pitchFamily="34" charset="0"/>
              </a:rPr>
              <a:t>Spring 2015:	</a:t>
            </a:r>
            <a:r>
              <a:rPr lang="en-US" b="0" dirty="0">
                <a:latin typeface="Calibri" pitchFamily="34" charset="0"/>
                <a:cs typeface="Calibri" pitchFamily="34" charset="0"/>
              </a:rPr>
              <a:t>	Final </a:t>
            </a:r>
            <a:r>
              <a:rPr lang="en-US" b="0" dirty="0" smtClean="0">
                <a:latin typeface="Calibri" pitchFamily="34" charset="0"/>
                <a:cs typeface="Calibri" pitchFamily="34" charset="0"/>
              </a:rPr>
              <a:t>draft#2  </a:t>
            </a:r>
            <a:r>
              <a:rPr lang="en-US" b="0" dirty="0">
                <a:latin typeface="Calibri" pitchFamily="34" charset="0"/>
                <a:cs typeface="Calibri" pitchFamily="34" charset="0"/>
              </a:rPr>
              <a:t>RFID Encoding Blue </a:t>
            </a:r>
            <a:r>
              <a:rPr lang="en-US" b="0" dirty="0" smtClean="0">
                <a:latin typeface="Calibri" pitchFamily="34" charset="0"/>
                <a:cs typeface="Calibri" pitchFamily="34" charset="0"/>
              </a:rPr>
              <a:t>Book </a:t>
            </a:r>
            <a:r>
              <a:rPr lang="en-US" b="0" i="1" dirty="0" smtClean="0">
                <a:latin typeface="Calibri" pitchFamily="34" charset="0"/>
                <a:cs typeface="Calibri" pitchFamily="34" charset="0"/>
              </a:rPr>
              <a:t>[completed]</a:t>
            </a:r>
          </a:p>
          <a:p>
            <a:pPr marL="0" lvl="1" eaLnBrk="0" hangingPunct="0">
              <a:lnSpc>
                <a:spcPct val="85000"/>
              </a:lnSpc>
              <a:spcBef>
                <a:spcPct val="40000"/>
              </a:spcBef>
              <a:spcAft>
                <a:spcPct val="10000"/>
              </a:spcAft>
              <a:buSzPct val="125000"/>
            </a:pPr>
            <a:r>
              <a:rPr lang="en-US" b="0" dirty="0">
                <a:latin typeface="Calibri" pitchFamily="34" charset="0"/>
                <a:cs typeface="Calibri" pitchFamily="34" charset="0"/>
              </a:rPr>
              <a:t>	</a:t>
            </a:r>
            <a:r>
              <a:rPr lang="en-US" b="0" dirty="0" smtClean="0">
                <a:latin typeface="Calibri" pitchFamily="34" charset="0"/>
                <a:cs typeface="Calibri" pitchFamily="34" charset="0"/>
              </a:rPr>
              <a:t>				Release to Area Director</a:t>
            </a:r>
            <a:r>
              <a:rPr lang="en-US" b="0" i="1" dirty="0">
                <a:latin typeface="Calibri" pitchFamily="34" charset="0"/>
                <a:cs typeface="Calibri" pitchFamily="34" charset="0"/>
              </a:rPr>
              <a:t> [completed</a:t>
            </a:r>
            <a:r>
              <a:rPr lang="en-US" b="0" i="1" dirty="0" smtClean="0">
                <a:latin typeface="Calibri" pitchFamily="34" charset="0"/>
                <a:cs typeface="Calibri" pitchFamily="34" charset="0"/>
              </a:rPr>
              <a:t>]</a:t>
            </a:r>
          </a:p>
          <a:p>
            <a:pPr marL="0" lvl="1" eaLnBrk="0" hangingPunct="0">
              <a:lnSpc>
                <a:spcPct val="85000"/>
              </a:lnSpc>
              <a:spcBef>
                <a:spcPct val="40000"/>
              </a:spcBef>
              <a:spcAft>
                <a:spcPct val="10000"/>
              </a:spcAft>
              <a:buSzPct val="125000"/>
            </a:pPr>
            <a:r>
              <a:rPr lang="en-US" b="0" i="1" dirty="0">
                <a:latin typeface="Calibri" pitchFamily="34" charset="0"/>
                <a:cs typeface="Calibri" pitchFamily="34" charset="0"/>
              </a:rPr>
              <a:t>	</a:t>
            </a:r>
            <a:r>
              <a:rPr lang="en-US" b="0" i="1" dirty="0" smtClean="0">
                <a:latin typeface="Calibri" pitchFamily="34" charset="0"/>
                <a:cs typeface="Calibri" pitchFamily="34" charset="0"/>
              </a:rPr>
              <a:t>				</a:t>
            </a:r>
            <a:r>
              <a:rPr lang="en-US" b="0" dirty="0" smtClean="0">
                <a:latin typeface="Calibri" pitchFamily="34" charset="0"/>
                <a:cs typeface="Calibri" pitchFamily="34" charset="0"/>
              </a:rPr>
              <a:t>Submission to Secretariat </a:t>
            </a:r>
            <a:r>
              <a:rPr lang="en-US" i="1" dirty="0">
                <a:latin typeface="Calibri" pitchFamily="34" charset="0"/>
                <a:cs typeface="Calibri" pitchFamily="34" charset="0"/>
              </a:rPr>
              <a:t>[completed</a:t>
            </a:r>
            <a:r>
              <a:rPr lang="en-US" i="1" dirty="0" smtClean="0">
                <a:latin typeface="Calibri" pitchFamily="34" charset="0"/>
                <a:cs typeface="Calibri" pitchFamily="34" charset="0"/>
              </a:rPr>
              <a:t>]</a:t>
            </a:r>
            <a:endParaRPr lang="en-US" b="0" dirty="0">
              <a:latin typeface="Calibri" pitchFamily="34" charset="0"/>
              <a:cs typeface="Calibri" pitchFamily="34" charset="0"/>
            </a:endParaRP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smtClean="0">
                <a:latin typeface="Calibri" pitchFamily="34" charset="0"/>
                <a:cs typeface="Calibri" pitchFamily="34" charset="0"/>
              </a:rPr>
              <a:t>Fall 2015:</a:t>
            </a:r>
            <a:r>
              <a:rPr lang="en-US" b="0" dirty="0">
                <a:latin typeface="Calibri" pitchFamily="34" charset="0"/>
                <a:cs typeface="Calibri" pitchFamily="34" charset="0"/>
              </a:rPr>
              <a:t>		</a:t>
            </a:r>
            <a:r>
              <a:rPr lang="en-US" b="0" dirty="0" smtClean="0">
                <a:latin typeface="Calibri" pitchFamily="34" charset="0"/>
                <a:cs typeface="Calibri" pitchFamily="34" charset="0"/>
              </a:rPr>
              <a:t>	Final Agency review completion</a:t>
            </a:r>
          </a:p>
          <a:p>
            <a:pPr marL="0" lvl="1" eaLnBrk="0" hangingPunct="0">
              <a:lnSpc>
                <a:spcPct val="85000"/>
              </a:lnSpc>
              <a:spcBef>
                <a:spcPct val="40000"/>
              </a:spcBef>
              <a:spcAft>
                <a:spcPct val="10000"/>
              </a:spcAft>
              <a:buSzPct val="125000"/>
            </a:pPr>
            <a:r>
              <a:rPr lang="en-US" b="0" dirty="0" smtClean="0">
                <a:latin typeface="Calibri" pitchFamily="34" charset="0"/>
                <a:cs typeface="Calibri" pitchFamily="34" charset="0"/>
              </a:rPr>
              <a:t>					First/second prototype development completion</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smtClean="0">
                <a:latin typeface="Calibri" pitchFamily="34" charset="0"/>
                <a:cs typeface="Calibri" pitchFamily="34" charset="0"/>
              </a:rPr>
              <a:t>Spring 2016:</a:t>
            </a:r>
            <a:r>
              <a:rPr lang="en-US" b="0" dirty="0">
                <a:latin typeface="Calibri" pitchFamily="34" charset="0"/>
                <a:cs typeface="Calibri" pitchFamily="34" charset="0"/>
              </a:rPr>
              <a:t>		</a:t>
            </a:r>
            <a:r>
              <a:rPr lang="en-US" b="0" dirty="0" smtClean="0">
                <a:latin typeface="Calibri" pitchFamily="34" charset="0"/>
                <a:cs typeface="Calibri" pitchFamily="34" charset="0"/>
              </a:rPr>
              <a:t>CMC approval</a:t>
            </a:r>
          </a:p>
          <a:p>
            <a:pPr marL="0" lvl="1" eaLnBrk="0" hangingPunct="0">
              <a:lnSpc>
                <a:spcPct val="85000"/>
              </a:lnSpc>
              <a:spcBef>
                <a:spcPct val="40000"/>
              </a:spcBef>
              <a:spcAft>
                <a:spcPct val="10000"/>
              </a:spcAft>
              <a:buSzPct val="125000"/>
            </a:pPr>
            <a:endParaRPr lang="en-US" b="0" dirty="0">
              <a:latin typeface="Calibri" pitchFamily="34" charset="0"/>
              <a:cs typeface="Calibri" pitchFamily="34" charset="0"/>
            </a:endParaRPr>
          </a:p>
          <a:p>
            <a:pPr marL="0" lvl="1" eaLnBrk="0" hangingPunct="0">
              <a:lnSpc>
                <a:spcPct val="85000"/>
              </a:lnSpc>
              <a:spcBef>
                <a:spcPct val="40000"/>
              </a:spcBef>
              <a:spcAft>
                <a:spcPct val="10000"/>
              </a:spcAft>
              <a:buSzPct val="125000"/>
            </a:pPr>
            <a:r>
              <a:rPr lang="en-US" b="1" dirty="0" smtClean="0">
                <a:solidFill>
                  <a:srgbClr val="0070C0"/>
                </a:solidFill>
                <a:latin typeface="Calibri" pitchFamily="34" charset="0"/>
                <a:cs typeface="Calibri" pitchFamily="34" charset="0"/>
              </a:rPr>
              <a:t>WWG Wireless Local Area Network Blue Book:</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a:latin typeface="Calibri" pitchFamily="34" charset="0"/>
                <a:cs typeface="Calibri" pitchFamily="34" charset="0"/>
              </a:rPr>
              <a:t>Spring </a:t>
            </a:r>
            <a:r>
              <a:rPr lang="en-US" b="0" dirty="0" smtClean="0">
                <a:latin typeface="Calibri" pitchFamily="34" charset="0"/>
                <a:cs typeface="Calibri" pitchFamily="34" charset="0"/>
              </a:rPr>
              <a:t>2015:</a:t>
            </a:r>
            <a:r>
              <a:rPr lang="en-US" b="0" dirty="0">
                <a:latin typeface="Calibri" pitchFamily="34" charset="0"/>
                <a:cs typeface="Calibri" pitchFamily="34" charset="0"/>
              </a:rPr>
              <a:t>		Initiation of standardization specification</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a:latin typeface="Calibri" pitchFamily="34" charset="0"/>
                <a:cs typeface="Calibri" pitchFamily="34" charset="0"/>
              </a:rPr>
              <a:t>Fall </a:t>
            </a:r>
            <a:r>
              <a:rPr lang="en-US" b="0" dirty="0" smtClean="0">
                <a:latin typeface="Calibri" pitchFamily="34" charset="0"/>
                <a:cs typeface="Calibri" pitchFamily="34" charset="0"/>
              </a:rPr>
              <a:t>2016:</a:t>
            </a:r>
            <a:r>
              <a:rPr lang="en-US" b="0" dirty="0">
                <a:latin typeface="Calibri" pitchFamily="34" charset="0"/>
                <a:cs typeface="Calibri" pitchFamily="34" charset="0"/>
              </a:rPr>
              <a:t>		</a:t>
            </a:r>
            <a:r>
              <a:rPr lang="en-US" b="0" dirty="0" smtClean="0">
                <a:latin typeface="Calibri" pitchFamily="34" charset="0"/>
                <a:cs typeface="Calibri" pitchFamily="34" charset="0"/>
              </a:rPr>
              <a:t>	Final </a:t>
            </a:r>
            <a:r>
              <a:rPr lang="en-US" b="0" dirty="0">
                <a:latin typeface="Calibri" pitchFamily="34" charset="0"/>
                <a:cs typeface="Calibri" pitchFamily="34" charset="0"/>
              </a:rPr>
              <a:t>draft#1 WLAN </a:t>
            </a:r>
            <a:r>
              <a:rPr lang="en-US" b="0" dirty="0" smtClean="0">
                <a:latin typeface="Calibri" pitchFamily="34" charset="0"/>
                <a:cs typeface="Calibri" pitchFamily="34" charset="0"/>
              </a:rPr>
              <a:t>Blue </a:t>
            </a:r>
            <a:r>
              <a:rPr lang="en-US" b="0" dirty="0">
                <a:latin typeface="Calibri" pitchFamily="34" charset="0"/>
                <a:cs typeface="Calibri" pitchFamily="34" charset="0"/>
              </a:rPr>
              <a:t>Book</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a:latin typeface="Calibri" pitchFamily="34" charset="0"/>
                <a:cs typeface="Calibri" pitchFamily="34" charset="0"/>
              </a:rPr>
              <a:t>Spring </a:t>
            </a:r>
            <a:r>
              <a:rPr lang="en-US" b="0" dirty="0" smtClean="0">
                <a:latin typeface="Calibri" pitchFamily="34" charset="0"/>
                <a:cs typeface="Calibri" pitchFamily="34" charset="0"/>
              </a:rPr>
              <a:t>2018:</a:t>
            </a:r>
            <a:r>
              <a:rPr lang="en-US" b="0" dirty="0">
                <a:latin typeface="Calibri" pitchFamily="34" charset="0"/>
                <a:cs typeface="Calibri" pitchFamily="34" charset="0"/>
              </a:rPr>
              <a:t>		Final draft#2 WLAN </a:t>
            </a:r>
            <a:r>
              <a:rPr lang="en-US" b="0" dirty="0" smtClean="0">
                <a:latin typeface="Calibri" pitchFamily="34" charset="0"/>
                <a:cs typeface="Calibri" pitchFamily="34" charset="0"/>
              </a:rPr>
              <a:t>Blue </a:t>
            </a:r>
            <a:r>
              <a:rPr lang="en-US" b="0" dirty="0">
                <a:latin typeface="Calibri" pitchFamily="34" charset="0"/>
                <a:cs typeface="Calibri" pitchFamily="34" charset="0"/>
              </a:rPr>
              <a:t>Book</a:t>
            </a:r>
          </a:p>
          <a:p>
            <a:pPr marL="0" lvl="1" eaLnBrk="0" hangingPunct="0">
              <a:lnSpc>
                <a:spcPct val="85000"/>
              </a:lnSpc>
              <a:spcBef>
                <a:spcPct val="40000"/>
              </a:spcBef>
              <a:spcAft>
                <a:spcPct val="10000"/>
              </a:spcAft>
              <a:buSzPct val="125000"/>
            </a:pPr>
            <a:r>
              <a:rPr lang="en-US" b="0" dirty="0">
                <a:latin typeface="Calibri" pitchFamily="34" charset="0"/>
                <a:cs typeface="Calibri" pitchFamily="34" charset="0"/>
              </a:rPr>
              <a:t>			</a:t>
            </a:r>
            <a:r>
              <a:rPr lang="en-US" b="0" dirty="0" smtClean="0">
                <a:latin typeface="Calibri" pitchFamily="34" charset="0"/>
                <a:cs typeface="Calibri" pitchFamily="34" charset="0"/>
              </a:rPr>
              <a:t>		Release </a:t>
            </a:r>
            <a:r>
              <a:rPr lang="en-US" b="0" dirty="0">
                <a:latin typeface="Calibri" pitchFamily="34" charset="0"/>
                <a:cs typeface="Calibri" pitchFamily="34" charset="0"/>
              </a:rPr>
              <a:t>to Area Director</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a:latin typeface="Calibri" pitchFamily="34" charset="0"/>
                <a:cs typeface="Calibri" pitchFamily="34" charset="0"/>
              </a:rPr>
              <a:t>Spring </a:t>
            </a:r>
            <a:r>
              <a:rPr lang="en-US" b="0" dirty="0" smtClean="0">
                <a:latin typeface="Calibri" pitchFamily="34" charset="0"/>
                <a:cs typeface="Calibri" pitchFamily="34" charset="0"/>
              </a:rPr>
              <a:t>2019:</a:t>
            </a:r>
            <a:r>
              <a:rPr lang="en-US" b="0" dirty="0">
                <a:latin typeface="Calibri" pitchFamily="34" charset="0"/>
                <a:cs typeface="Calibri" pitchFamily="34" charset="0"/>
              </a:rPr>
              <a:t>		Final Agency review completion</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a:latin typeface="Calibri" pitchFamily="34" charset="0"/>
                <a:cs typeface="Calibri" pitchFamily="34" charset="0"/>
              </a:rPr>
              <a:t>Fall </a:t>
            </a:r>
            <a:r>
              <a:rPr lang="en-US" b="0" dirty="0" smtClean="0">
                <a:latin typeface="Calibri" pitchFamily="34" charset="0"/>
                <a:cs typeface="Calibri" pitchFamily="34" charset="0"/>
              </a:rPr>
              <a:t>2020: </a:t>
            </a:r>
            <a:r>
              <a:rPr lang="en-US" b="0" dirty="0">
                <a:latin typeface="Calibri" pitchFamily="34" charset="0"/>
                <a:cs typeface="Calibri" pitchFamily="34" charset="0"/>
              </a:rPr>
              <a:t>		</a:t>
            </a:r>
            <a:r>
              <a:rPr lang="en-US" b="0" dirty="0" smtClean="0">
                <a:latin typeface="Calibri" pitchFamily="34" charset="0"/>
                <a:cs typeface="Calibri" pitchFamily="34" charset="0"/>
              </a:rPr>
              <a:t>	First</a:t>
            </a:r>
            <a:r>
              <a:rPr lang="en-US" b="0" dirty="0">
                <a:latin typeface="Calibri" pitchFamily="34" charset="0"/>
                <a:cs typeface="Calibri" pitchFamily="34" charset="0"/>
              </a:rPr>
              <a:t>/second prototype development completion</a:t>
            </a:r>
          </a:p>
          <a:p>
            <a:pPr marL="285750" lvl="1" indent="-285750" eaLnBrk="0" hangingPunct="0">
              <a:lnSpc>
                <a:spcPct val="85000"/>
              </a:lnSpc>
              <a:spcBef>
                <a:spcPct val="40000"/>
              </a:spcBef>
              <a:spcAft>
                <a:spcPct val="10000"/>
              </a:spcAft>
              <a:buSzPct val="125000"/>
              <a:buFont typeface="Arial" panose="020B0604020202020204" pitchFamily="34" charset="0"/>
              <a:buChar char="•"/>
            </a:pPr>
            <a:r>
              <a:rPr lang="en-US" b="0" dirty="0" smtClean="0">
                <a:latin typeface="Calibri" pitchFamily="34" charset="0"/>
                <a:cs typeface="Calibri" pitchFamily="34" charset="0"/>
              </a:rPr>
              <a:t>Winter 2020:</a:t>
            </a:r>
            <a:r>
              <a:rPr lang="en-US" b="0" dirty="0">
                <a:latin typeface="Calibri" pitchFamily="34" charset="0"/>
                <a:cs typeface="Calibri" pitchFamily="34" charset="0"/>
              </a:rPr>
              <a:t>		</a:t>
            </a:r>
            <a:r>
              <a:rPr lang="en-US" b="0" dirty="0" smtClean="0">
                <a:latin typeface="Calibri" pitchFamily="34" charset="0"/>
                <a:cs typeface="Calibri" pitchFamily="34" charset="0"/>
              </a:rPr>
              <a:t>CMC approval</a:t>
            </a:r>
            <a:endParaRPr lang="en-US" b="0" dirty="0">
              <a:latin typeface="Calibri" pitchFamily="34" charset="0"/>
              <a:cs typeface="Calibri" pitchFamily="34" charset="0"/>
            </a:endParaRPr>
          </a:p>
          <a:p>
            <a:pPr marL="0" lvl="1" eaLnBrk="0" hangingPunct="0">
              <a:lnSpc>
                <a:spcPct val="85000"/>
              </a:lnSpc>
              <a:spcBef>
                <a:spcPct val="40000"/>
              </a:spcBef>
              <a:spcAft>
                <a:spcPct val="10000"/>
              </a:spcAft>
              <a:buSzPct val="125000"/>
            </a:pPr>
            <a:endParaRPr lang="en-US" i="1" dirty="0" smtClean="0">
              <a:latin typeface="Calibri" pitchFamily="34" charset="0"/>
              <a:cs typeface="Calibri" pitchFamily="34" charset="0"/>
            </a:endParaRPr>
          </a:p>
        </p:txBody>
      </p:sp>
      <p:sp>
        <p:nvSpPr>
          <p:cNvPr id="6" name="Title 1"/>
          <p:cNvSpPr txBox="1">
            <a:spLocks/>
          </p:cNvSpPr>
          <p:nvPr/>
        </p:nvSpPr>
        <p:spPr>
          <a:xfrm>
            <a:off x="462665" y="126170"/>
            <a:ext cx="8229600" cy="792162"/>
          </a:xfrm>
          <a:prstGeom prst="rect">
            <a:avLst/>
          </a:prstGeom>
        </p:spPr>
        <p:txBody>
          <a:bodyPr/>
          <a:lstStyle>
            <a:lvl1pPr algn="ctr" rtl="0" eaLnBrk="0" fontAlgn="base" hangingPunct="0">
              <a:lnSpc>
                <a:spcPct val="90000"/>
              </a:lnSpc>
              <a:spcBef>
                <a:spcPct val="0"/>
              </a:spcBef>
              <a:spcAft>
                <a:spcPct val="0"/>
              </a:spcAft>
              <a:defRPr sz="2500" b="1">
                <a:solidFill>
                  <a:schemeClr val="hlink"/>
                </a:solidFill>
                <a:latin typeface="+mj-lt"/>
                <a:ea typeface="+mj-ea"/>
                <a:cs typeface="+mj-cs"/>
              </a:defRPr>
            </a:lvl1pPr>
            <a:lvl2pPr algn="ctr" rtl="0" eaLnBrk="0" fontAlgn="base" hangingPunct="0">
              <a:lnSpc>
                <a:spcPct val="90000"/>
              </a:lnSpc>
              <a:spcBef>
                <a:spcPct val="0"/>
              </a:spcBef>
              <a:spcAft>
                <a:spcPct val="0"/>
              </a:spcAft>
              <a:defRPr sz="2500" b="1">
                <a:solidFill>
                  <a:schemeClr val="hlink"/>
                </a:solidFill>
                <a:latin typeface="Arial" charset="0"/>
              </a:defRPr>
            </a:lvl2pPr>
            <a:lvl3pPr algn="ctr" rtl="0" eaLnBrk="0" fontAlgn="base" hangingPunct="0">
              <a:lnSpc>
                <a:spcPct val="90000"/>
              </a:lnSpc>
              <a:spcBef>
                <a:spcPct val="0"/>
              </a:spcBef>
              <a:spcAft>
                <a:spcPct val="0"/>
              </a:spcAft>
              <a:defRPr sz="2500" b="1">
                <a:solidFill>
                  <a:schemeClr val="hlink"/>
                </a:solidFill>
                <a:latin typeface="Arial" charset="0"/>
              </a:defRPr>
            </a:lvl3pPr>
            <a:lvl4pPr algn="ctr" rtl="0" eaLnBrk="0" fontAlgn="base" hangingPunct="0">
              <a:lnSpc>
                <a:spcPct val="90000"/>
              </a:lnSpc>
              <a:spcBef>
                <a:spcPct val="0"/>
              </a:spcBef>
              <a:spcAft>
                <a:spcPct val="0"/>
              </a:spcAft>
              <a:defRPr sz="2500" b="1">
                <a:solidFill>
                  <a:schemeClr val="hlink"/>
                </a:solidFill>
                <a:latin typeface="Arial" charset="0"/>
              </a:defRPr>
            </a:lvl4pPr>
            <a:lvl5pPr algn="ctr" rtl="0" eaLnBrk="0" fontAlgn="base" hangingPunct="0">
              <a:lnSpc>
                <a:spcPct val="90000"/>
              </a:lnSpc>
              <a:spcBef>
                <a:spcPct val="0"/>
              </a:spcBef>
              <a:spcAft>
                <a:spcPct val="0"/>
              </a:spcAft>
              <a:defRPr sz="2500" b="1">
                <a:solidFill>
                  <a:schemeClr val="hlink"/>
                </a:solidFill>
                <a:latin typeface="Arial" charset="0"/>
              </a:defRPr>
            </a:lvl5pPr>
            <a:lvl6pPr marL="457200" algn="ctr" rtl="0" eaLnBrk="0" fontAlgn="base" hangingPunct="0">
              <a:lnSpc>
                <a:spcPct val="90000"/>
              </a:lnSpc>
              <a:spcBef>
                <a:spcPct val="0"/>
              </a:spcBef>
              <a:spcAft>
                <a:spcPct val="0"/>
              </a:spcAft>
              <a:defRPr sz="2500" b="1">
                <a:solidFill>
                  <a:schemeClr val="hlink"/>
                </a:solidFill>
                <a:latin typeface="Arial" charset="0"/>
              </a:defRPr>
            </a:lvl6pPr>
            <a:lvl7pPr marL="914400" algn="ctr" rtl="0" eaLnBrk="0" fontAlgn="base" hangingPunct="0">
              <a:lnSpc>
                <a:spcPct val="90000"/>
              </a:lnSpc>
              <a:spcBef>
                <a:spcPct val="0"/>
              </a:spcBef>
              <a:spcAft>
                <a:spcPct val="0"/>
              </a:spcAft>
              <a:defRPr sz="2500" b="1">
                <a:solidFill>
                  <a:schemeClr val="hlink"/>
                </a:solidFill>
                <a:latin typeface="Arial" charset="0"/>
              </a:defRPr>
            </a:lvl7pPr>
            <a:lvl8pPr marL="1371600" algn="ctr" rtl="0" eaLnBrk="0" fontAlgn="base" hangingPunct="0">
              <a:lnSpc>
                <a:spcPct val="90000"/>
              </a:lnSpc>
              <a:spcBef>
                <a:spcPct val="0"/>
              </a:spcBef>
              <a:spcAft>
                <a:spcPct val="0"/>
              </a:spcAft>
              <a:defRPr sz="2500" b="1">
                <a:solidFill>
                  <a:schemeClr val="hlink"/>
                </a:solidFill>
                <a:latin typeface="Arial" charset="0"/>
              </a:defRPr>
            </a:lvl8pPr>
            <a:lvl9pPr marL="1828800" algn="ctr" rtl="0" eaLnBrk="0" fontAlgn="base" hangingPunct="0">
              <a:lnSpc>
                <a:spcPct val="90000"/>
              </a:lnSpc>
              <a:spcBef>
                <a:spcPct val="0"/>
              </a:spcBef>
              <a:spcAft>
                <a:spcPct val="0"/>
              </a:spcAft>
              <a:defRPr sz="2500" b="1">
                <a:solidFill>
                  <a:schemeClr val="hlink"/>
                </a:solidFill>
                <a:latin typeface="Arial" charset="0"/>
              </a:defRPr>
            </a:lvl9pPr>
          </a:lstStyle>
          <a:p>
            <a:pPr>
              <a:defRPr/>
            </a:pPr>
            <a:r>
              <a:rPr lang="en-US" sz="2800" dirty="0" smtClean="0">
                <a:solidFill>
                  <a:schemeClr val="tx1"/>
                </a:solidFill>
                <a:effectLst>
                  <a:outerShdw blurRad="38100" dist="38100" dir="2700000" algn="tl">
                    <a:srgbClr val="C0C0C0"/>
                  </a:outerShdw>
                </a:effectLst>
                <a:latin typeface="Calibri" pitchFamily="34" charset="0"/>
                <a:cs typeface="Calibri" pitchFamily="34" charset="0"/>
              </a:rPr>
              <a:t>SOIS (WWG) Area Report to CESG, Spring 2015 </a:t>
            </a:r>
            <a:endParaRPr lang="en-US" sz="2800" dirty="0">
              <a:solidFill>
                <a:schemeClr val="tx1"/>
              </a:solidFill>
              <a:latin typeface="Calibri" pitchFamily="34" charset="0"/>
              <a:cs typeface="Calibri" pitchFamily="34" charset="0"/>
            </a:endParaRPr>
          </a:p>
        </p:txBody>
      </p:sp>
      <p:sp>
        <p:nvSpPr>
          <p:cNvPr id="8" name="Rectangle 27"/>
          <p:cNvSpPr>
            <a:spLocks noChangeArrowheads="1"/>
          </p:cNvSpPr>
          <p:nvPr/>
        </p:nvSpPr>
        <p:spPr bwMode="auto">
          <a:xfrm>
            <a:off x="214864" y="3686880"/>
            <a:ext cx="8929135" cy="15416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70000"/>
              </a:lnSpc>
              <a:spcBef>
                <a:spcPct val="10000"/>
              </a:spcBef>
              <a:spcAft>
                <a:spcPct val="10000"/>
              </a:spcAft>
              <a:buSzPct val="125000"/>
            </a:pPr>
            <a:endParaRPr lang="en-CA" sz="1400" b="0" dirty="0" smtClean="0">
              <a:latin typeface="Calibri" pitchFamily="34" charset="0"/>
              <a:cs typeface="Calibri" pitchFamily="34" charset="0"/>
            </a:endParaRPr>
          </a:p>
        </p:txBody>
      </p:sp>
      <p:cxnSp>
        <p:nvCxnSpPr>
          <p:cNvPr id="5" name="Straight Connector 4"/>
          <p:cNvCxnSpPr/>
          <p:nvPr/>
        </p:nvCxnSpPr>
        <p:spPr>
          <a:xfrm flipV="1">
            <a:off x="601133" y="601130"/>
            <a:ext cx="7933267" cy="84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601912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DBC11CFE921654CA22562F68A99D6AE" ma:contentTypeVersion="2" ma:contentTypeDescription="Create a new document." ma:contentTypeScope="" ma:versionID="6e7f88b6c0e58fd2929e0adb0da9b1cd">
  <xsd:schema xmlns:xsd="http://www.w3.org/2001/XMLSchema" xmlns:xs="http://www.w3.org/2001/XMLSchema" xmlns:p="http://schemas.microsoft.com/office/2006/metadata/properties" xmlns:ns2="0f0ef6e6-c12b-42e4-8afd-b7edb07c219c" xmlns:ns3="bfab6d5d-f488-475d-ad0d-58c4c1ee8d01" targetNamespace="http://schemas.microsoft.com/office/2006/metadata/properties" ma:root="true" ma:fieldsID="04b9d79d328c0b5ec2fc4d05f2dbf19e" ns2:_="" ns3:_="">
    <xsd:import namespace="0f0ef6e6-c12b-42e4-8afd-b7edb07c219c"/>
    <xsd:import namespace="bfab6d5d-f488-475d-ad0d-58c4c1ee8d01"/>
    <xsd:element name="properties">
      <xsd:complexType>
        <xsd:sequence>
          <xsd:element name="documentManagement">
            <xsd:complexType>
              <xsd:all>
                <xsd:element ref="ns2: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0ef6e6-c12b-42e4-8afd-b7edb07c219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fab6d5d-f488-475d-ad0d-58c4c1ee8d01" elementFormDefault="qualified">
    <xsd:import namespace="http://schemas.microsoft.com/office/2006/documentManagement/types"/>
    <xsd:import namespace="http://schemas.microsoft.com/office/infopath/2007/PartnerControls"/>
    <xsd:element name="SharedWithDetails" ma:index="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2C979AA-668F-4BF2-BED7-606B65FFC4A1}"/>
</file>

<file path=customXml/itemProps2.xml><?xml version="1.0" encoding="utf-8"?>
<ds:datastoreItem xmlns:ds="http://schemas.openxmlformats.org/officeDocument/2006/customXml" ds:itemID="{7CCF7816-ADF2-4644-BBE1-8F0D92086CB8}"/>
</file>

<file path=customXml/itemProps3.xml><?xml version="1.0" encoding="utf-8"?>
<ds:datastoreItem xmlns:ds="http://schemas.openxmlformats.org/officeDocument/2006/customXml" ds:itemID="{673D3464-1C48-4FC7-B6D7-7898D24E3554}"/>
</file>

<file path=docProps/app.xml><?xml version="1.0" encoding="utf-8"?>
<Properties xmlns="http://schemas.openxmlformats.org/officeDocument/2006/extended-properties" xmlns:vt="http://schemas.openxmlformats.org/officeDocument/2006/docPropsVTypes">
  <TotalTime>56589</TotalTime>
  <Words>856</Words>
  <Application>Microsoft Macintosh PowerPoint</Application>
  <PresentationFormat>On-screen Show (4:3)</PresentationFormat>
  <Paragraphs>153</Paragraphs>
  <Slides>5</Slides>
  <Notes>2</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Company>BioServe Space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Kevin Gifford</dc:creator>
  <cp:lastModifiedBy>Kevin Gifford</cp:lastModifiedBy>
  <cp:revision>1709</cp:revision>
  <cp:lastPrinted>2013-08-12T14:41:42Z</cp:lastPrinted>
  <dcterms:created xsi:type="dcterms:W3CDTF">2012-03-12T15:30:31Z</dcterms:created>
  <dcterms:modified xsi:type="dcterms:W3CDTF">2015-08-04T13:45:11Z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0x010100DDBC11CFE921654CA22562F68A99D6AE</vt:lpwstr>
  </property>
</Properties>
</file>