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51" r:id="rId3"/>
    <p:sldId id="35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67F64"/>
    <a:srgbClr val="FFFF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18" autoAdjust="0"/>
    <p:restoredTop sz="89294" autoAdjust="0"/>
  </p:normalViewPr>
  <p:slideViewPr>
    <p:cSldViewPr snapToGrid="0" snapToObjects="1">
      <p:cViewPr>
        <p:scale>
          <a:sx n="150" d="100"/>
          <a:sy n="150" d="100"/>
        </p:scale>
        <p:origin x="-1200" y="-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6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D6A3D-CDC1-574E-B713-2404917A542B}" type="datetimeFigureOut">
              <a:rPr lang="en-US" smtClean="0"/>
              <a:pPr/>
              <a:t>7/28/15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0E9BA-BBD3-C242-B0E7-AAD85FC88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52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kumimoji="1" lang="en-US" altLang="ja-JP" b="0" i="0" dirty="0" smtClean="0">
                <a:solidFill>
                  <a:srgbClr val="FF0000"/>
                </a:solidFill>
              </a:rPr>
              <a:t>Planning</a:t>
            </a: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 Notes 11-Mar-2013: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Discuss SABL Project Plan with Shea and Louis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Coordinate dates for RSA 2FA TIM at HOSC (Shea, Jim, Shankini); cost share this trip with BioServe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Determine timeline on DTN2 Simulator – coordinate HOSC DTN2 G/W testing, test plan, with the HOSC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Will need to plan Automation support for additional BioServe SABL tasks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Have an IDSCam close-out sprint; can transition to SABL early as necessary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HOSC RSA 2FA meeting this week and </a:t>
            </a:r>
            <a:r>
              <a:rPr kumimoji="1" lang="en-US" altLang="ja-JP" b="0" i="0" baseline="0" smtClean="0">
                <a:solidFill>
                  <a:srgbClr val="FF0000"/>
                </a:solidFill>
              </a:rPr>
              <a:t>travel coordination</a:t>
            </a:r>
            <a:endParaRPr kumimoji="1" lang="en-US" altLang="ja-JP" b="0" i="0" baseline="0" dirty="0" smtClean="0">
              <a:solidFill>
                <a:srgbClr val="FF0000"/>
              </a:solidFill>
            </a:endParaRP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endParaRPr kumimoji="1" lang="en-US" altLang="ja-JP" b="1" i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kumimoji="1" lang="en-US" altLang="ja-JP" dirty="0" smtClean="0"/>
              <a:t> </a:t>
            </a:r>
            <a:endParaRPr kumimoji="1" lang="en-US" altLang="ja-JP" b="1" dirty="0" smtClean="0"/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altLang="ja-JP" b="1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2A284C-7F7E-42F7-B471-4AD203D06F1A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ja-JP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  <p:sp>
        <p:nvSpPr>
          <p:cNvPr id="115716" name="Slide Number Placeholder 3"/>
          <p:cNvSpPr txBox="1">
            <a:spLocks noGrp="1"/>
          </p:cNvSpPr>
          <p:nvPr/>
        </p:nvSpPr>
        <p:spPr bwMode="auto">
          <a:xfrm>
            <a:off x="3887391" y="8687406"/>
            <a:ext cx="2970609" cy="456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81" tIns="0" rIns="19181" bIns="0" anchor="b"/>
          <a:lstStyle>
            <a:lvl1pPr defTabSz="92075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0" hangingPunct="0"/>
            <a:fld id="{C3B9810D-8CA4-40B5-9E5B-57D1DBBE03EF}" type="slidenum">
              <a:rPr lang="en-US" sz="1000" b="0" i="1">
                <a:latin typeface="Times New Roman" pitchFamily="18" charset="0"/>
              </a:rPr>
              <a:pPr algn="r" eaLnBrk="0" hangingPunct="0"/>
              <a:t>3</a:t>
            </a:fld>
            <a:endParaRPr lang="en-US" sz="1000" b="0" i="1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7/28/15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7/28/15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7/28/15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7/28/15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7/28/15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7/28/15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7/28/15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7/28/15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7/28/15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7/28/15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7/28/15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93746-6703-F740-B9AF-4C0CAB306347}" type="datetimeFigureOut">
              <a:rPr lang="en-US" smtClean="0"/>
              <a:pPr/>
              <a:t>7/28/15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7533" y="119493"/>
            <a:ext cx="726728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CCSDS SOIS Wireless WG Monthly Webcon: 14-Jul-2015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1133" y="1002261"/>
            <a:ext cx="8001000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New ESA </a:t>
            </a:r>
            <a:r>
              <a:rPr lang="en-US" dirty="0" smtClean="0"/>
              <a:t>Wireless WG </a:t>
            </a:r>
            <a:r>
              <a:rPr lang="en-US" dirty="0" smtClean="0"/>
              <a:t>member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RFID Tag-Encoding Red Book (</a:t>
            </a:r>
            <a:r>
              <a:rPr lang="en-US" dirty="0"/>
              <a:t>CCSDS 881.1-R-1</a:t>
            </a:r>
            <a:r>
              <a:rPr lang="en-US" dirty="0" smtClean="0"/>
              <a:t>) activities: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 smtClean="0"/>
              <a:t>Document Status: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dirty="0" smtClean="0"/>
              <a:t>Released to CCSDS Secretariat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dirty="0" smtClean="0"/>
              <a:t>CESG Review completed with a couple of RID cycles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dirty="0" smtClean="0"/>
              <a:t>Released for Agency Review to be completed 24-Aug-2015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 smtClean="0">
                <a:solidFill>
                  <a:srgbClr val="FF0000"/>
                </a:solidFill>
              </a:rPr>
              <a:t>Object-ID space design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 smtClean="0">
                <a:solidFill>
                  <a:srgbClr val="FF0000"/>
                </a:solidFill>
              </a:rPr>
              <a:t>SANA Registry updates</a:t>
            </a:r>
          </a:p>
          <a:p>
            <a:pPr lvl="1"/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HDR WLAN Use Case development and strategies (timeliness and relevant)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 smtClean="0">
                <a:sym typeface="Wingdings"/>
              </a:rPr>
              <a:t>Whitepaper</a:t>
            </a:r>
            <a:r>
              <a:rPr lang="en-US" dirty="0" smtClean="0">
                <a:sym typeface="Wingdings"/>
              </a:rPr>
              <a:t>?  Roadmap activity?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 smtClean="0">
                <a:solidFill>
                  <a:srgbClr val="FF0000"/>
                </a:solidFill>
                <a:sym typeface="Wingdings"/>
              </a:rPr>
              <a:t>Consensus to update Wireless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Communications Green Book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Annex E : HDR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driving use cases with </a:t>
            </a:r>
            <a:r>
              <a:rPr lang="en-US" b="1" dirty="0" smtClean="0">
                <a:solidFill>
                  <a:srgbClr val="FF0000"/>
                </a:solidFill>
                <a:sym typeface="Wingdings"/>
              </a:rPr>
              <a:t>specific references to agency </a:t>
            </a:r>
            <a:r>
              <a:rPr lang="en-US" b="1" dirty="0" smtClean="0">
                <a:solidFill>
                  <a:srgbClr val="FF0000"/>
                </a:solidFill>
                <a:sym typeface="Wingdings"/>
              </a:rPr>
              <a:t>needs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 smtClean="0">
                <a:solidFill>
                  <a:srgbClr val="FF0000"/>
                </a:solidFill>
                <a:sym typeface="Wingdings"/>
              </a:rPr>
              <a:t>CSA, ESA, FSA, NASA inputs status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>
              <a:solidFill>
                <a:srgbClr val="FF0000"/>
              </a:solidFill>
              <a:sym typeface="Wingdings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sym typeface="Wingdings"/>
              </a:rPr>
              <a:t>Additional 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Topics: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mtClean="0">
                <a:solidFill>
                  <a:srgbClr val="000000"/>
                </a:solidFill>
                <a:sym typeface="Wingdings"/>
              </a:rPr>
              <a:t>2015 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Fall Meeting: Darmstadt, Germany, 09-13 November 2015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 smtClean="0">
              <a:solidFill>
                <a:srgbClr val="000000"/>
              </a:solidFill>
              <a:sym typeface="Wingding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9426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326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tangle 139"/>
          <p:cNvSpPr/>
          <p:nvPr/>
        </p:nvSpPr>
        <p:spPr>
          <a:xfrm>
            <a:off x="461133" y="2541917"/>
            <a:ext cx="8252342" cy="1009893"/>
          </a:xfrm>
          <a:prstGeom prst="rect">
            <a:avLst/>
          </a:prstGeom>
          <a:solidFill>
            <a:srgbClr val="3366FF">
              <a:alpha val="18000"/>
            </a:srgbClr>
          </a:solidFill>
          <a:ln>
            <a:solidFill>
              <a:srgbClr val="008000">
                <a:alpha val="33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41" name="Rectangle 140"/>
          <p:cNvSpPr/>
          <p:nvPr/>
        </p:nvSpPr>
        <p:spPr>
          <a:xfrm>
            <a:off x="449809" y="3970867"/>
            <a:ext cx="8252217" cy="1021791"/>
          </a:xfrm>
          <a:prstGeom prst="rect">
            <a:avLst/>
          </a:prstGeom>
          <a:solidFill>
            <a:srgbClr val="3366FF">
              <a:alpha val="18000"/>
            </a:srgbClr>
          </a:solidFill>
          <a:ln>
            <a:solidFill>
              <a:srgbClr val="008000">
                <a:alpha val="33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90" name="Rectangle 89"/>
          <p:cNvSpPr/>
          <p:nvPr/>
        </p:nvSpPr>
        <p:spPr>
          <a:xfrm>
            <a:off x="449809" y="1292397"/>
            <a:ext cx="8252341" cy="830481"/>
          </a:xfrm>
          <a:prstGeom prst="rect">
            <a:avLst/>
          </a:prstGeom>
          <a:solidFill>
            <a:srgbClr val="3366FF">
              <a:alpha val="18000"/>
            </a:srgbClr>
          </a:solidFill>
          <a:ln>
            <a:solidFill>
              <a:srgbClr val="008000">
                <a:alpha val="33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cxnSp>
        <p:nvCxnSpPr>
          <p:cNvPr id="254" name="Straight Connector 253"/>
          <p:cNvCxnSpPr/>
          <p:nvPr/>
        </p:nvCxnSpPr>
        <p:spPr>
          <a:xfrm flipH="1">
            <a:off x="8702026" y="1291829"/>
            <a:ext cx="125" cy="3700829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 flipV="1">
            <a:off x="449809" y="4992659"/>
            <a:ext cx="8252217" cy="40342"/>
          </a:xfrm>
          <a:prstGeom prst="line">
            <a:avLst/>
          </a:prstGeom>
          <a:ln w="57150" cmpd="sng"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604892" y="934887"/>
            <a:ext cx="527480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Dec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2015</a:t>
            </a:r>
            <a:endParaRPr kumimoji="0" lang="en-US" sz="1200" b="1" dirty="0"/>
          </a:p>
        </p:txBody>
      </p:sp>
      <p:sp>
        <p:nvSpPr>
          <p:cNvPr id="55" name="Rectangle 54"/>
          <p:cNvSpPr/>
          <p:nvPr/>
        </p:nvSpPr>
        <p:spPr>
          <a:xfrm>
            <a:off x="4132372" y="934887"/>
            <a:ext cx="541233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Jan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56" name="Rectangle 55"/>
          <p:cNvSpPr/>
          <p:nvPr/>
        </p:nvSpPr>
        <p:spPr>
          <a:xfrm>
            <a:off x="4678660" y="934887"/>
            <a:ext cx="512582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Feb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57" name="Rectangle 56"/>
          <p:cNvSpPr/>
          <p:nvPr/>
        </p:nvSpPr>
        <p:spPr>
          <a:xfrm>
            <a:off x="5184154" y="934887"/>
            <a:ext cx="502746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Mar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58" name="Rectangle 57"/>
          <p:cNvSpPr/>
          <p:nvPr/>
        </p:nvSpPr>
        <p:spPr>
          <a:xfrm>
            <a:off x="5688433" y="934887"/>
            <a:ext cx="472932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Apr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59" name="Rectangle 58"/>
          <p:cNvSpPr/>
          <p:nvPr/>
        </p:nvSpPr>
        <p:spPr>
          <a:xfrm>
            <a:off x="6161365" y="934887"/>
            <a:ext cx="51649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May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60" name="Rectangle 59"/>
          <p:cNvSpPr/>
          <p:nvPr/>
        </p:nvSpPr>
        <p:spPr>
          <a:xfrm>
            <a:off x="6683498" y="934887"/>
            <a:ext cx="510120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Jun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61" name="Rectangle 60"/>
          <p:cNvSpPr/>
          <p:nvPr/>
        </p:nvSpPr>
        <p:spPr>
          <a:xfrm>
            <a:off x="7193618" y="934887"/>
            <a:ext cx="501592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Jul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62" name="Rectangle 61"/>
          <p:cNvSpPr/>
          <p:nvPr/>
        </p:nvSpPr>
        <p:spPr>
          <a:xfrm>
            <a:off x="7695210" y="934887"/>
            <a:ext cx="500276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Aug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63" name="Rectangle 62"/>
          <p:cNvSpPr/>
          <p:nvPr/>
        </p:nvSpPr>
        <p:spPr>
          <a:xfrm>
            <a:off x="8195486" y="934887"/>
            <a:ext cx="506602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Sep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cxnSp>
        <p:nvCxnSpPr>
          <p:cNvPr id="66" name="Straight Connector 65"/>
          <p:cNvCxnSpPr/>
          <p:nvPr/>
        </p:nvCxnSpPr>
        <p:spPr>
          <a:xfrm>
            <a:off x="4137170" y="1304429"/>
            <a:ext cx="0" cy="3728572"/>
          </a:xfrm>
          <a:prstGeom prst="line">
            <a:avLst/>
          </a:prstGeom>
          <a:ln w="12700" cmpd="sng">
            <a:solidFill>
              <a:srgbClr val="00009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678660" y="1317797"/>
            <a:ext cx="0" cy="3715204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5184154" y="1296610"/>
            <a:ext cx="0" cy="3696048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682556" y="1296610"/>
            <a:ext cx="0" cy="3696048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7193618" y="1329991"/>
            <a:ext cx="1878" cy="3662667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7695210" y="1284010"/>
            <a:ext cx="0" cy="3708648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8196250" y="1304429"/>
            <a:ext cx="0" cy="3688229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6166074" y="1213078"/>
            <a:ext cx="7432" cy="377958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29"/>
          <p:cNvSpPr txBox="1">
            <a:spLocks noChangeArrowheads="1"/>
          </p:cNvSpPr>
          <p:nvPr/>
        </p:nvSpPr>
        <p:spPr bwMode="auto">
          <a:xfrm>
            <a:off x="2633737" y="1568881"/>
            <a:ext cx="130076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2015 Fall Meeting </a:t>
            </a:r>
          </a:p>
          <a:p>
            <a:pPr algn="ctr"/>
            <a:r>
              <a:rPr lang="en-US" altLang="ja-JP" sz="1000" b="1" dirty="0" smtClean="0">
                <a:latin typeface="Calibri" pitchFamily="34" charset="0"/>
              </a:rPr>
              <a:t>Darmstadt, Germany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</a:rPr>
              <a:t>09-13 Nov-2015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205978" y="1405959"/>
            <a:ext cx="159662" cy="188695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700" b="1" dirty="0">
              <a:solidFill>
                <a:schemeClr val="tx1"/>
              </a:solidFill>
            </a:endParaRPr>
          </a:p>
        </p:txBody>
      </p:sp>
      <p:sp>
        <p:nvSpPr>
          <p:cNvPr id="82" name="Diamond 81"/>
          <p:cNvSpPr>
            <a:spLocks noChangeArrowheads="1"/>
          </p:cNvSpPr>
          <p:nvPr/>
        </p:nvSpPr>
        <p:spPr bwMode="auto">
          <a:xfrm>
            <a:off x="3284119" y="1410508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83" name="Diamond 82"/>
          <p:cNvSpPr>
            <a:spLocks noChangeArrowheads="1"/>
          </p:cNvSpPr>
          <p:nvPr/>
        </p:nvSpPr>
        <p:spPr bwMode="auto">
          <a:xfrm>
            <a:off x="3122393" y="1405959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50" name="TextBox 29"/>
          <p:cNvSpPr txBox="1">
            <a:spLocks noChangeArrowheads="1"/>
          </p:cNvSpPr>
          <p:nvPr/>
        </p:nvSpPr>
        <p:spPr bwMode="auto">
          <a:xfrm>
            <a:off x="5262949" y="2843924"/>
            <a:ext cx="12043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CMC Approval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</a:rPr>
              <a:t>(Spring 2016)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52" name="Diamond 51"/>
          <p:cNvSpPr>
            <a:spLocks noChangeArrowheads="1"/>
          </p:cNvSpPr>
          <p:nvPr/>
        </p:nvSpPr>
        <p:spPr bwMode="auto">
          <a:xfrm>
            <a:off x="5898410" y="4223146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65" name="TextBox 29"/>
          <p:cNvSpPr txBox="1">
            <a:spLocks noChangeArrowheads="1"/>
          </p:cNvSpPr>
          <p:nvPr/>
        </p:nvSpPr>
        <p:spPr bwMode="auto">
          <a:xfrm>
            <a:off x="7195496" y="4407556"/>
            <a:ext cx="159492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High Data Rate WLAN</a:t>
            </a:r>
          </a:p>
          <a:p>
            <a:pPr algn="ctr"/>
            <a:r>
              <a:rPr lang="en-US" altLang="ja-JP" sz="1000" b="1" dirty="0" smtClean="0">
                <a:latin typeface="Calibri" pitchFamily="34" charset="0"/>
              </a:rPr>
              <a:t>Blue Book Final Draft #1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</a:rPr>
              <a:t>(Fall 2016)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550903" y="934887"/>
            <a:ext cx="512692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Oct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2015</a:t>
            </a:r>
            <a:endParaRPr kumimoji="0" lang="en-US" sz="1200" b="1" dirty="0"/>
          </a:p>
        </p:txBody>
      </p:sp>
      <p:sp>
        <p:nvSpPr>
          <p:cNvPr id="70" name="Rectangle 69"/>
          <p:cNvSpPr/>
          <p:nvPr/>
        </p:nvSpPr>
        <p:spPr>
          <a:xfrm>
            <a:off x="3063595" y="934887"/>
            <a:ext cx="541297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Nov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2015</a:t>
            </a:r>
            <a:endParaRPr kumimoji="0" lang="en-US" sz="1200" b="1" dirty="0"/>
          </a:p>
        </p:txBody>
      </p:sp>
      <p:cxnSp>
        <p:nvCxnSpPr>
          <p:cNvPr id="71" name="Straight Connector 70"/>
          <p:cNvCxnSpPr/>
          <p:nvPr/>
        </p:nvCxnSpPr>
        <p:spPr>
          <a:xfrm>
            <a:off x="3063595" y="1290991"/>
            <a:ext cx="0" cy="374201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3604892" y="1304429"/>
            <a:ext cx="0" cy="3728572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677856" y="1336000"/>
            <a:ext cx="0" cy="3656658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29"/>
          <p:cNvSpPr txBox="1">
            <a:spLocks noChangeArrowheads="1"/>
          </p:cNvSpPr>
          <p:nvPr/>
        </p:nvSpPr>
        <p:spPr bwMode="auto">
          <a:xfrm>
            <a:off x="5166509" y="1568881"/>
            <a:ext cx="130076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2016 Spring Meeting </a:t>
            </a:r>
          </a:p>
          <a:p>
            <a:pPr algn="ctr"/>
            <a:r>
              <a:rPr lang="en-US" altLang="ja-JP" sz="1000" b="1" dirty="0" smtClean="0">
                <a:latin typeface="Calibri" pitchFamily="34" charset="0"/>
              </a:rPr>
              <a:t>Cleveland, OH USA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</a:rPr>
              <a:t>04-08 Apr-2016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5738750" y="1405959"/>
            <a:ext cx="159662" cy="188695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700" b="1" dirty="0">
              <a:solidFill>
                <a:schemeClr val="tx1"/>
              </a:solidFill>
            </a:endParaRPr>
          </a:p>
        </p:txBody>
      </p:sp>
      <p:sp>
        <p:nvSpPr>
          <p:cNvPr id="97" name="Diamond 96"/>
          <p:cNvSpPr>
            <a:spLocks noChangeArrowheads="1"/>
          </p:cNvSpPr>
          <p:nvPr/>
        </p:nvSpPr>
        <p:spPr bwMode="auto">
          <a:xfrm>
            <a:off x="5816891" y="1410508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98" name="Diamond 97"/>
          <p:cNvSpPr>
            <a:spLocks noChangeArrowheads="1"/>
          </p:cNvSpPr>
          <p:nvPr/>
        </p:nvSpPr>
        <p:spPr bwMode="auto">
          <a:xfrm>
            <a:off x="5655165" y="1405959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99" name="TextBox 29"/>
          <p:cNvSpPr txBox="1">
            <a:spLocks noChangeArrowheads="1"/>
          </p:cNvSpPr>
          <p:nvPr/>
        </p:nvSpPr>
        <p:spPr bwMode="auto">
          <a:xfrm>
            <a:off x="2896152" y="4434232"/>
            <a:ext cx="146390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High Data Rate WLAN</a:t>
            </a:r>
          </a:p>
          <a:p>
            <a:pPr algn="ctr"/>
            <a:r>
              <a:rPr lang="en-US" altLang="ja-JP" sz="1000" b="1" dirty="0" smtClean="0">
                <a:latin typeface="Calibri" pitchFamily="34" charset="0"/>
              </a:rPr>
              <a:t>Green Book Updates?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</a:rPr>
              <a:t>01-Dec-2015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00" name="Diamond 99"/>
          <p:cNvSpPr>
            <a:spLocks noChangeArrowheads="1"/>
          </p:cNvSpPr>
          <p:nvPr/>
        </p:nvSpPr>
        <p:spPr bwMode="auto">
          <a:xfrm>
            <a:off x="3528017" y="4210325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01" name="TextBox 29"/>
          <p:cNvSpPr txBox="1">
            <a:spLocks noChangeArrowheads="1"/>
          </p:cNvSpPr>
          <p:nvPr/>
        </p:nvSpPr>
        <p:spPr bwMode="auto">
          <a:xfrm>
            <a:off x="5231793" y="4430090"/>
            <a:ext cx="159856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High Data Rate WLAN</a:t>
            </a:r>
          </a:p>
          <a:p>
            <a:pPr algn="ctr"/>
            <a:r>
              <a:rPr lang="en-US" altLang="ja-JP" sz="1000" b="1" dirty="0" smtClean="0">
                <a:latin typeface="Calibri" pitchFamily="34" charset="0"/>
              </a:rPr>
              <a:t>initial outline draft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</a:rPr>
              <a:t>15-Apr-2016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645543" y="128919"/>
            <a:ext cx="581511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CCSDS SOIS Wireless WG Project Milestones</a:t>
            </a:r>
            <a:endParaRPr lang="en-US" sz="2400" b="1" dirty="0"/>
          </a:p>
        </p:txBody>
      </p:sp>
      <p:cxnSp>
        <p:nvCxnSpPr>
          <p:cNvPr id="102" name="Straight Connector 101"/>
          <p:cNvCxnSpPr/>
          <p:nvPr/>
        </p:nvCxnSpPr>
        <p:spPr>
          <a:xfrm flipV="1">
            <a:off x="601133" y="69426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2017500" y="934887"/>
            <a:ext cx="527480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Sep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2015</a:t>
            </a:r>
            <a:endParaRPr kumimoji="0" lang="en-US" sz="1200" b="1" dirty="0"/>
          </a:p>
        </p:txBody>
      </p:sp>
      <p:sp>
        <p:nvSpPr>
          <p:cNvPr id="131" name="Rectangle 130"/>
          <p:cNvSpPr/>
          <p:nvPr/>
        </p:nvSpPr>
        <p:spPr>
          <a:xfrm>
            <a:off x="963511" y="934887"/>
            <a:ext cx="512692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Jul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2015</a:t>
            </a:r>
            <a:endParaRPr kumimoji="0" lang="en-US" sz="1200" b="1" dirty="0"/>
          </a:p>
        </p:txBody>
      </p:sp>
      <p:sp>
        <p:nvSpPr>
          <p:cNvPr id="132" name="Rectangle 131"/>
          <p:cNvSpPr/>
          <p:nvPr/>
        </p:nvSpPr>
        <p:spPr>
          <a:xfrm>
            <a:off x="1476203" y="934887"/>
            <a:ext cx="541297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Aug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2015</a:t>
            </a:r>
            <a:endParaRPr kumimoji="0" lang="en-US" sz="1200" b="1" dirty="0"/>
          </a:p>
        </p:txBody>
      </p:sp>
      <p:cxnSp>
        <p:nvCxnSpPr>
          <p:cNvPr id="133" name="Straight Connector 132"/>
          <p:cNvCxnSpPr/>
          <p:nvPr/>
        </p:nvCxnSpPr>
        <p:spPr>
          <a:xfrm>
            <a:off x="1476203" y="1290991"/>
            <a:ext cx="0" cy="374201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2017500" y="1304429"/>
            <a:ext cx="0" cy="3728572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7" name="TextBox 29"/>
          <p:cNvSpPr txBox="1">
            <a:spLocks noChangeArrowheads="1"/>
          </p:cNvSpPr>
          <p:nvPr/>
        </p:nvSpPr>
        <p:spPr bwMode="auto">
          <a:xfrm>
            <a:off x="1598937" y="4438661"/>
            <a:ext cx="138616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High Data Rate WLAN</a:t>
            </a:r>
          </a:p>
          <a:p>
            <a:pPr algn="ctr"/>
            <a:r>
              <a:rPr lang="en-US" altLang="ja-JP" sz="1000" b="1" dirty="0" smtClean="0">
                <a:latin typeface="Calibri" pitchFamily="34" charset="0"/>
              </a:rPr>
              <a:t>Use Case Organization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</a:rPr>
              <a:t>10-Oct-2015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38" name="Diamond 137"/>
          <p:cNvSpPr>
            <a:spLocks noChangeArrowheads="1"/>
          </p:cNvSpPr>
          <p:nvPr/>
        </p:nvSpPr>
        <p:spPr bwMode="auto">
          <a:xfrm>
            <a:off x="2556932" y="4210325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cxnSp>
        <p:nvCxnSpPr>
          <p:cNvPr id="139" name="Straight Connector 138"/>
          <p:cNvCxnSpPr/>
          <p:nvPr/>
        </p:nvCxnSpPr>
        <p:spPr>
          <a:xfrm>
            <a:off x="2537410" y="1284010"/>
            <a:ext cx="0" cy="3748991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449809" y="967661"/>
            <a:ext cx="0" cy="4073727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Rectangle 154"/>
          <p:cNvSpPr/>
          <p:nvPr/>
        </p:nvSpPr>
        <p:spPr>
          <a:xfrm>
            <a:off x="459286" y="934807"/>
            <a:ext cx="512692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Jun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2015</a:t>
            </a:r>
            <a:endParaRPr kumimoji="0" lang="en-US" sz="1200" b="1" dirty="0"/>
          </a:p>
        </p:txBody>
      </p:sp>
      <p:cxnSp>
        <p:nvCxnSpPr>
          <p:cNvPr id="157" name="Straight Connector 156"/>
          <p:cNvCxnSpPr/>
          <p:nvPr/>
        </p:nvCxnSpPr>
        <p:spPr>
          <a:xfrm>
            <a:off x="971978" y="1290991"/>
            <a:ext cx="0" cy="3742010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1" name="Rectangle 160"/>
          <p:cNvSpPr/>
          <p:nvPr/>
        </p:nvSpPr>
        <p:spPr>
          <a:xfrm>
            <a:off x="1046344" y="2642144"/>
            <a:ext cx="813421" cy="188695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700" b="1" dirty="0">
              <a:solidFill>
                <a:schemeClr val="tx1"/>
              </a:solidFill>
            </a:endParaRPr>
          </a:p>
        </p:txBody>
      </p:sp>
      <p:sp>
        <p:nvSpPr>
          <p:cNvPr id="162" name="Diamond 161"/>
          <p:cNvSpPr>
            <a:spLocks noChangeArrowheads="1"/>
          </p:cNvSpPr>
          <p:nvPr/>
        </p:nvSpPr>
        <p:spPr bwMode="auto">
          <a:xfrm>
            <a:off x="1777586" y="2642144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63" name="Diamond 162"/>
          <p:cNvSpPr>
            <a:spLocks noChangeArrowheads="1"/>
          </p:cNvSpPr>
          <p:nvPr/>
        </p:nvSpPr>
        <p:spPr bwMode="auto">
          <a:xfrm>
            <a:off x="962760" y="2642144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64" name="TextBox 29"/>
          <p:cNvSpPr txBox="1">
            <a:spLocks noChangeArrowheads="1"/>
          </p:cNvSpPr>
          <p:nvPr/>
        </p:nvSpPr>
        <p:spPr bwMode="auto">
          <a:xfrm>
            <a:off x="2416824" y="2839375"/>
            <a:ext cx="120432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Final Agency Review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</a:rPr>
              <a:t>(Fall 2015)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65" name="Diamond 164"/>
          <p:cNvSpPr>
            <a:spLocks noChangeArrowheads="1"/>
          </p:cNvSpPr>
          <p:nvPr/>
        </p:nvSpPr>
        <p:spPr bwMode="auto">
          <a:xfrm>
            <a:off x="2953821" y="2642144"/>
            <a:ext cx="163039" cy="197231"/>
          </a:xfrm>
          <a:prstGeom prst="diamond">
            <a:avLst/>
          </a:prstGeom>
          <a:pattFill prst="pct50">
            <a:fgClr>
              <a:srgbClr val="FF0000"/>
            </a:fgClr>
            <a:bgClr>
              <a:prstClr val="white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3172110" y="2655230"/>
            <a:ext cx="2612225" cy="188694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tx1"/>
                </a:solidFill>
              </a:rPr>
              <a:t>Prototype development and interoperability test</a:t>
            </a:r>
            <a:endParaRPr kumimoji="0" lang="en-US" sz="1000" b="1" dirty="0">
              <a:solidFill>
                <a:schemeClr val="tx1"/>
              </a:solidFill>
            </a:endParaRPr>
          </a:p>
        </p:txBody>
      </p:sp>
      <p:cxnSp>
        <p:nvCxnSpPr>
          <p:cNvPr id="167" name="Straight Connector 166"/>
          <p:cNvCxnSpPr/>
          <p:nvPr/>
        </p:nvCxnSpPr>
        <p:spPr>
          <a:xfrm>
            <a:off x="1224637" y="1296610"/>
            <a:ext cx="0" cy="3728572"/>
          </a:xfrm>
          <a:prstGeom prst="line">
            <a:avLst/>
          </a:prstGeom>
          <a:ln w="12700" cmpd="sng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xtBox 29"/>
          <p:cNvSpPr txBox="1">
            <a:spLocks noChangeArrowheads="1"/>
          </p:cNvSpPr>
          <p:nvPr/>
        </p:nvSpPr>
        <p:spPr bwMode="auto">
          <a:xfrm>
            <a:off x="677328" y="2843924"/>
            <a:ext cx="166977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000" b="1" dirty="0" smtClean="0">
                <a:latin typeface="Calibri" pitchFamily="34" charset="0"/>
              </a:rPr>
              <a:t>RFID Tag Encoding </a:t>
            </a:r>
          </a:p>
          <a:p>
            <a:pPr algn="ctr"/>
            <a:r>
              <a:rPr lang="en-US" altLang="ja-JP" sz="1000" b="1" dirty="0" smtClean="0">
                <a:latin typeface="Calibri" pitchFamily="34" charset="0"/>
              </a:rPr>
              <a:t>Red Book Agency Review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</a:rPr>
              <a:t>30-Jun-2015 </a:t>
            </a:r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  <a:sym typeface="Wingdings"/>
              </a:rPr>
              <a:t> </a:t>
            </a:r>
          </a:p>
          <a:p>
            <a:pPr algn="ctr"/>
            <a:r>
              <a:rPr lang="en-US" altLang="ja-JP" sz="1000" b="1" dirty="0" smtClean="0">
                <a:solidFill>
                  <a:schemeClr val="hlink"/>
                </a:solidFill>
                <a:latin typeface="Calibri" pitchFamily="34" charset="0"/>
                <a:sym typeface="Wingdings"/>
              </a:rPr>
              <a:t>24-Aug-2015</a:t>
            </a:r>
            <a:endParaRPr lang="en-US" altLang="ja-JP" sz="10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449808" y="4216575"/>
            <a:ext cx="1967015" cy="209189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tx1"/>
                </a:solidFill>
              </a:rPr>
              <a:t>Use Case Organization</a:t>
            </a:r>
            <a:endParaRPr kumimoji="0" lang="en-US" sz="1000" b="1" dirty="0">
              <a:solidFill>
                <a:schemeClr val="tx1"/>
              </a:solidFill>
            </a:endParaRPr>
          </a:p>
        </p:txBody>
      </p:sp>
      <p:sp>
        <p:nvSpPr>
          <p:cNvPr id="169" name="Diamond 168"/>
          <p:cNvSpPr>
            <a:spLocks noChangeArrowheads="1"/>
          </p:cNvSpPr>
          <p:nvPr/>
        </p:nvSpPr>
        <p:spPr bwMode="auto">
          <a:xfrm>
            <a:off x="5818204" y="2642144"/>
            <a:ext cx="163039" cy="197231"/>
          </a:xfrm>
          <a:prstGeom prst="diamond">
            <a:avLst/>
          </a:prstGeom>
          <a:pattFill prst="pct50">
            <a:fgClr>
              <a:srgbClr val="FF0000"/>
            </a:fgClr>
            <a:bgClr>
              <a:prstClr val="white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70" name="Diamond 169"/>
          <p:cNvSpPr>
            <a:spLocks noChangeArrowheads="1"/>
          </p:cNvSpPr>
          <p:nvPr/>
        </p:nvSpPr>
        <p:spPr bwMode="auto">
          <a:xfrm>
            <a:off x="8452880" y="4216575"/>
            <a:ext cx="163039" cy="197231"/>
          </a:xfrm>
          <a:prstGeom prst="diamond">
            <a:avLst/>
          </a:prstGeom>
          <a:pattFill prst="pct50">
            <a:fgClr>
              <a:srgbClr val="FF0000"/>
            </a:fgClr>
            <a:bgClr>
              <a:prstClr val="white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9855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08" name="Rectangle 27"/>
          <p:cNvSpPr>
            <a:spLocks noChangeArrowheads="1"/>
          </p:cNvSpPr>
          <p:nvPr/>
        </p:nvSpPr>
        <p:spPr bwMode="auto">
          <a:xfrm>
            <a:off x="278325" y="702244"/>
            <a:ext cx="8610600" cy="5730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1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</a:pPr>
            <a:r>
              <a:rPr lang="en-US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WWG </a:t>
            </a:r>
            <a:r>
              <a:rPr lang="en-US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RFID Encoding Blue </a:t>
            </a:r>
            <a:r>
              <a:rPr lang="en-US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Book:</a:t>
            </a:r>
          </a:p>
          <a:p>
            <a:pPr marL="285750" lvl="1" indent="-285750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itchFamily="34" charset="0"/>
                <a:cs typeface="Calibri" pitchFamily="34" charset="0"/>
              </a:rPr>
              <a:t>Spring 2015:	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	Final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draft#2  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RFID Encoding Blue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Book </a:t>
            </a:r>
            <a:r>
              <a:rPr lang="en-US" b="0" i="1" dirty="0" smtClean="0">
                <a:latin typeface="Calibri" pitchFamily="34" charset="0"/>
                <a:cs typeface="Calibri" pitchFamily="34" charset="0"/>
              </a:rPr>
              <a:t>[completed]</a:t>
            </a:r>
          </a:p>
          <a:p>
            <a:pPr marL="0" lvl="1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</a:pPr>
            <a:r>
              <a:rPr lang="en-US" b="0" dirty="0">
                <a:latin typeface="Calibri" pitchFamily="34" charset="0"/>
                <a:cs typeface="Calibri" pitchFamily="34" charset="0"/>
              </a:rPr>
              <a:t>	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				Release to Area Director</a:t>
            </a:r>
            <a:r>
              <a:rPr lang="en-US" b="0" i="1" dirty="0">
                <a:latin typeface="Calibri" pitchFamily="34" charset="0"/>
                <a:cs typeface="Calibri" pitchFamily="34" charset="0"/>
              </a:rPr>
              <a:t> [completed</a:t>
            </a:r>
            <a:r>
              <a:rPr lang="en-US" b="0" i="1" dirty="0" smtClean="0">
                <a:latin typeface="Calibri" pitchFamily="34" charset="0"/>
                <a:cs typeface="Calibri" pitchFamily="34" charset="0"/>
              </a:rPr>
              <a:t>]</a:t>
            </a:r>
          </a:p>
          <a:p>
            <a:pPr marL="0" lvl="1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</a:pPr>
            <a:r>
              <a:rPr lang="en-US" b="0" i="1" dirty="0">
                <a:latin typeface="Calibri" pitchFamily="34" charset="0"/>
                <a:cs typeface="Calibri" pitchFamily="34" charset="0"/>
              </a:rPr>
              <a:t>	</a:t>
            </a:r>
            <a:r>
              <a:rPr lang="en-US" b="0" i="1" dirty="0" smtClean="0">
                <a:latin typeface="Calibri" pitchFamily="34" charset="0"/>
                <a:cs typeface="Calibri" pitchFamily="34" charset="0"/>
              </a:rPr>
              <a:t>				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Submission to Secretariat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[completed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]</a:t>
            </a:r>
            <a:endParaRPr lang="en-US" b="0" dirty="0">
              <a:latin typeface="Calibri" pitchFamily="34" charset="0"/>
              <a:cs typeface="Calibri" pitchFamily="34" charset="0"/>
            </a:endParaRPr>
          </a:p>
          <a:p>
            <a:pPr marL="285750" lvl="1" indent="-285750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itchFamily="34" charset="0"/>
                <a:cs typeface="Calibri" pitchFamily="34" charset="0"/>
              </a:rPr>
              <a:t>Fall 2015: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	Final Agency review completion</a:t>
            </a:r>
          </a:p>
          <a:p>
            <a:pPr marL="0" lvl="1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</a:pPr>
            <a:r>
              <a:rPr lang="en-US" b="0" dirty="0" smtClean="0">
                <a:latin typeface="Calibri" pitchFamily="34" charset="0"/>
                <a:cs typeface="Calibri" pitchFamily="34" charset="0"/>
              </a:rPr>
              <a:t>					First/second prototype development completion</a:t>
            </a:r>
          </a:p>
          <a:p>
            <a:pPr marL="285750" lvl="1" indent="-285750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itchFamily="34" charset="0"/>
                <a:cs typeface="Calibri" pitchFamily="34" charset="0"/>
              </a:rPr>
              <a:t>Spring 2016: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CMC approval</a:t>
            </a:r>
          </a:p>
          <a:p>
            <a:pPr marL="0" lvl="1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</a:pPr>
            <a:endParaRPr lang="en-US" b="0" dirty="0">
              <a:latin typeface="Calibri" pitchFamily="34" charset="0"/>
              <a:cs typeface="Calibri" pitchFamily="34" charset="0"/>
            </a:endParaRPr>
          </a:p>
          <a:p>
            <a:pPr marL="0" lvl="1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</a:pPr>
            <a:r>
              <a:rPr lang="en-US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WWG Wireless Local Area Network Blue Book:</a:t>
            </a:r>
          </a:p>
          <a:p>
            <a:pPr marL="285750" lvl="1" indent="-285750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b="0" dirty="0">
                <a:latin typeface="Calibri" pitchFamily="34" charset="0"/>
                <a:cs typeface="Calibri" pitchFamily="34" charset="0"/>
              </a:rPr>
              <a:t>Spring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2015: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		Initiation of standardization specification</a:t>
            </a:r>
          </a:p>
          <a:p>
            <a:pPr marL="285750" lvl="1" indent="-285750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b="0" dirty="0">
                <a:latin typeface="Calibri" pitchFamily="34" charset="0"/>
                <a:cs typeface="Calibri" pitchFamily="34" charset="0"/>
              </a:rPr>
              <a:t>Fall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2016: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	Final 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draft#1 WLAN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Blue 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Book</a:t>
            </a:r>
          </a:p>
          <a:p>
            <a:pPr marL="285750" lvl="1" indent="-285750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b="0" dirty="0">
                <a:latin typeface="Calibri" pitchFamily="34" charset="0"/>
                <a:cs typeface="Calibri" pitchFamily="34" charset="0"/>
              </a:rPr>
              <a:t>Spring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2018: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		Final draft#2 WLAN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Blue 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Book</a:t>
            </a:r>
          </a:p>
          <a:p>
            <a:pPr marL="0" lvl="1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</a:pPr>
            <a:r>
              <a:rPr lang="en-US" b="0" dirty="0">
                <a:latin typeface="Calibri" pitchFamily="34" charset="0"/>
                <a:cs typeface="Calibri" pitchFamily="34" charset="0"/>
              </a:rPr>
              <a:t>			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		Release 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to Area Director</a:t>
            </a:r>
          </a:p>
          <a:p>
            <a:pPr marL="285750" lvl="1" indent="-285750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b="0" dirty="0">
                <a:latin typeface="Calibri" pitchFamily="34" charset="0"/>
                <a:cs typeface="Calibri" pitchFamily="34" charset="0"/>
              </a:rPr>
              <a:t>Spring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2019: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		Final Agency review completion</a:t>
            </a:r>
          </a:p>
          <a:p>
            <a:pPr marL="285750" lvl="1" indent="-285750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b="0" dirty="0">
                <a:latin typeface="Calibri" pitchFamily="34" charset="0"/>
                <a:cs typeface="Calibri" pitchFamily="34" charset="0"/>
              </a:rPr>
              <a:t>Fall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2020: 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	First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/second prototype development completion</a:t>
            </a:r>
          </a:p>
          <a:p>
            <a:pPr marL="285750" lvl="1" indent="-285750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itchFamily="34" charset="0"/>
                <a:cs typeface="Calibri" pitchFamily="34" charset="0"/>
              </a:rPr>
              <a:t>Winter 2020: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CMC approval</a:t>
            </a:r>
            <a:endParaRPr lang="en-US" b="0" dirty="0">
              <a:latin typeface="Calibri" pitchFamily="34" charset="0"/>
              <a:cs typeface="Calibri" pitchFamily="34" charset="0"/>
            </a:endParaRPr>
          </a:p>
          <a:p>
            <a:pPr marL="0" lvl="1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</a:pPr>
            <a:endParaRPr lang="en-US" i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2665" y="126170"/>
            <a:ext cx="82296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SOIS (WWG) Area Report to CESG, Spring 2015 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27"/>
          <p:cNvSpPr>
            <a:spLocks noChangeArrowheads="1"/>
          </p:cNvSpPr>
          <p:nvPr/>
        </p:nvSpPr>
        <p:spPr bwMode="auto">
          <a:xfrm>
            <a:off x="214864" y="3686880"/>
            <a:ext cx="8929135" cy="1541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70000"/>
              </a:lnSpc>
              <a:spcBef>
                <a:spcPct val="10000"/>
              </a:spcBef>
              <a:spcAft>
                <a:spcPct val="10000"/>
              </a:spcAft>
              <a:buSzPct val="125000"/>
            </a:pPr>
            <a:endParaRPr lang="en-CA" sz="1400" b="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19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BC11CFE921654CA22562F68A99D6AE" ma:contentTypeVersion="2" ma:contentTypeDescription="Create a new document." ma:contentTypeScope="" ma:versionID="6e7f88b6c0e58fd2929e0adb0da9b1cd">
  <xsd:schema xmlns:xsd="http://www.w3.org/2001/XMLSchema" xmlns:xs="http://www.w3.org/2001/XMLSchema" xmlns:p="http://schemas.microsoft.com/office/2006/metadata/properties" xmlns:ns2="0f0ef6e6-c12b-42e4-8afd-b7edb07c219c" xmlns:ns3="bfab6d5d-f488-475d-ad0d-58c4c1ee8d01" targetNamespace="http://schemas.microsoft.com/office/2006/metadata/properties" ma:root="true" ma:fieldsID="04b9d79d328c0b5ec2fc4d05f2dbf19e" ns2:_="" ns3:_="">
    <xsd:import namespace="0f0ef6e6-c12b-42e4-8afd-b7edb07c219c"/>
    <xsd:import namespace="bfab6d5d-f488-475d-ad0d-58c4c1ee8d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ef6e6-c12b-42e4-8afd-b7edb07c21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b6d5d-f488-475d-ad0d-58c4c1ee8d01" elementFormDefault="qualified">
    <xsd:import namespace="http://schemas.microsoft.com/office/2006/documentManagement/types"/>
    <xsd:import namespace="http://schemas.microsoft.com/office/infopath/2007/PartnerControls"/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1D8995-E433-4424-B904-1A0D2C8958DF}"/>
</file>

<file path=customXml/itemProps2.xml><?xml version="1.0" encoding="utf-8"?>
<ds:datastoreItem xmlns:ds="http://schemas.openxmlformats.org/officeDocument/2006/customXml" ds:itemID="{1FCD2588-3752-4E6C-AF02-64FDE93BAD7F}"/>
</file>

<file path=customXml/itemProps3.xml><?xml version="1.0" encoding="utf-8"?>
<ds:datastoreItem xmlns:ds="http://schemas.openxmlformats.org/officeDocument/2006/customXml" ds:itemID="{468FB248-FE87-4EDF-B0E1-53E9E017E3C2}"/>
</file>

<file path=docProps/app.xml><?xml version="1.0" encoding="utf-8"?>
<Properties xmlns="http://schemas.openxmlformats.org/officeDocument/2006/extended-properties" xmlns:vt="http://schemas.openxmlformats.org/officeDocument/2006/docPropsVTypes">
  <TotalTime>53943</TotalTime>
  <Words>412</Words>
  <Application>Microsoft Macintosh PowerPoint</Application>
  <PresentationFormat>On-screen Show (4:3)</PresentationFormat>
  <Paragraphs>119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BioServe Space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 Gifford</dc:creator>
  <cp:lastModifiedBy>Kevin Gifford</cp:lastModifiedBy>
  <cp:revision>1689</cp:revision>
  <cp:lastPrinted>2013-08-12T14:41:42Z</cp:lastPrinted>
  <dcterms:created xsi:type="dcterms:W3CDTF">2012-03-12T15:30:31Z</dcterms:created>
  <dcterms:modified xsi:type="dcterms:W3CDTF">2015-07-29T03:32:34Z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0x010100DDBC11CFE921654CA22562F68A99D6AE</vt:lpwstr>
  </property>
</Properties>
</file>