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51" r:id="rId3"/>
    <p:sldId id="35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8" autoAdjust="0"/>
    <p:restoredTop sz="89294" autoAdjust="0"/>
  </p:normalViewPr>
  <p:slideViewPr>
    <p:cSldViewPr snapToGrid="0" snapToObjects="1">
      <p:cViewPr>
        <p:scale>
          <a:sx n="150" d="100"/>
          <a:sy n="150" d="100"/>
        </p:scale>
        <p:origin x="-704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kumimoji="1" lang="en-US" altLang="ja-JP" b="0" i="0" dirty="0" smtClean="0">
                <a:solidFill>
                  <a:srgbClr val="FF0000"/>
                </a:solidFill>
              </a:rPr>
              <a:t>Planning</a:t>
            </a: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 Notes 11-Mar-2013: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Discuss SABL Project Plan with Shea and Louis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Coordinate dates for RSA 2FA TIM at HOSC (Shea, Jim, Shankini); cost share this trip with BioServe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Determine timeline on DTN2 Simulator – coordinate HOSC DTN2 G/W testing, test plan, with the HOSC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Will need to plan Automation support for additional BioServe SABL tasks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Have an IDSCam close-out sprint; can transition to SABL early as necessary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kumimoji="1" lang="en-US" altLang="ja-JP" b="0" i="0" baseline="0" dirty="0" smtClean="0">
                <a:solidFill>
                  <a:srgbClr val="FF0000"/>
                </a:solidFill>
              </a:rPr>
              <a:t>HOSC RSA 2FA meeting this week and </a:t>
            </a:r>
            <a:r>
              <a:rPr kumimoji="1" lang="en-US" altLang="ja-JP" b="0" i="0" baseline="0" smtClean="0">
                <a:solidFill>
                  <a:srgbClr val="FF0000"/>
                </a:solidFill>
              </a:rPr>
              <a:t>travel coordination</a:t>
            </a:r>
            <a:endParaRPr kumimoji="1" lang="en-US" altLang="ja-JP" b="0" i="0" baseline="0" dirty="0" smtClean="0">
              <a:solidFill>
                <a:srgbClr val="FF0000"/>
              </a:solidFill>
            </a:endParaRP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kumimoji="1" lang="en-US" altLang="ja-JP" b="1" i="1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kumimoji="1" lang="en-US" altLang="ja-JP" dirty="0" smtClean="0"/>
              <a:t> </a:t>
            </a:r>
            <a:endParaRPr kumimoji="1" lang="en-US" altLang="ja-JP" b="1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altLang="ja-JP" b="1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2A284C-7F7E-42F7-B471-4AD203D06F1A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115716" name="Slide Number Placeholder 3"/>
          <p:cNvSpPr txBox="1">
            <a:spLocks noGrp="1"/>
          </p:cNvSpPr>
          <p:nvPr/>
        </p:nvSpPr>
        <p:spPr bwMode="auto">
          <a:xfrm>
            <a:off x="3887391" y="8687406"/>
            <a:ext cx="2970609" cy="45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81" tIns="0" rIns="19181" bIns="0" anchor="b"/>
          <a:lstStyle>
            <a:lvl1pPr defTabSz="9207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/>
            <a:fld id="{C3B9810D-8CA4-40B5-9E5B-57D1DBBE03EF}" type="slidenum">
              <a:rPr lang="en-US" sz="1000" b="0" i="1">
                <a:latin typeface="Times New Roman" pitchFamily="18" charset="0"/>
              </a:rPr>
              <a:pPr algn="r" eaLnBrk="0" hangingPunct="0"/>
              <a:t>3</a:t>
            </a:fld>
            <a:endParaRPr lang="en-US" sz="1000" b="0" i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93746-6703-F740-B9AF-4C0CAB306347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37466" y="-5274"/>
            <a:ext cx="2543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000090"/>
                </a:solidFill>
              </a:rPr>
              <a:t>Discussion Outline</a:t>
            </a:r>
            <a:endParaRPr lang="en-US" sz="2400" b="1" u="sng" dirty="0">
              <a:solidFill>
                <a:srgbClr val="00009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63595"/>
            <a:ext cx="8001000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RFID Tag-Encoding Blue Book updates to respond to CESG RIDs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KKG </a:t>
            </a:r>
            <a:r>
              <a:rPr lang="en-US" dirty="0" smtClean="0"/>
              <a:t>observations and suggestions re: Peter Shames, SANA registries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 smtClean="0"/>
              <a:t>ISS background </a:t>
            </a:r>
            <a:r>
              <a:rPr lang="en-US" dirty="0" smtClean="0"/>
              <a:t>comment; </a:t>
            </a:r>
            <a:r>
              <a:rPr lang="en-US" smtClean="0"/>
              <a:t>SANA registries</a:t>
            </a:r>
            <a:endParaRPr lang="en-US" dirty="0" smtClean="0"/>
          </a:p>
          <a:p>
            <a:pPr marL="1314450" lvl="2" indent="-400050">
              <a:buFont typeface="+mj-lt"/>
              <a:buAutoNum type="romanLcPeriod"/>
            </a:pPr>
            <a:r>
              <a:rPr lang="en-US" dirty="0" smtClean="0"/>
              <a:t>CCSDS Registry Policy Management draft and current CCSDS OID</a:t>
            </a:r>
          </a:p>
          <a:p>
            <a:pPr marL="1257300" lvl="2" indent="-342900">
              <a:buFont typeface="+mj-lt"/>
              <a:buAutoNum type="romanLcPeriod"/>
            </a:pPr>
            <a:r>
              <a:rPr lang="en-US" dirty="0" smtClean="0"/>
              <a:t>PICS statement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ObjectID namespace architecture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dirty="0"/>
              <a:t>Stakeholder </a:t>
            </a:r>
            <a:r>
              <a:rPr lang="en-US" dirty="0" smtClean="0"/>
              <a:t>INPUTS (</a:t>
            </a:r>
            <a:r>
              <a:rPr lang="en-US" dirty="0"/>
              <a:t>ISS, OC, EV, </a:t>
            </a:r>
            <a:r>
              <a:rPr lang="en-US" dirty="0" smtClean="0"/>
              <a:t>RSA, etc.)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16-bit ObjectID namespace migration to 24-bit (for a 96-bit tag): ObjectID namespace will remain backwards compatible; BUT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Migration to an EPC-compliant namespace deprecates the current ISS namespace in favor of a fully EPC-compliant definition (we could provide translation at the application-layer software as observed previously)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HDR WLAN stakeholder engagement strategic brainstorming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Purpose </a:t>
            </a:r>
            <a:r>
              <a:rPr lang="en-US" dirty="0" smtClean="0">
                <a:sym typeface="Wingdings"/>
              </a:rPr>
              <a:t> Scope, stakeholders (someone with an interest in the outcome), users, communication architects and engineers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ym typeface="Wingdings"/>
              </a:rPr>
              <a:t>Whitepaper?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>
                <a:sym typeface="Wingdings"/>
              </a:rPr>
              <a:t>What about casting problem as a Roadmap activity?  (HDR WLANs in support of space-agency Exploration activities; PSCR LBS Roadmap ex.)</a:t>
            </a:r>
          </a:p>
          <a:p>
            <a:pPr lvl="1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FY2016 </a:t>
            </a:r>
            <a:r>
              <a:rPr lang="en-US" dirty="0" smtClean="0"/>
              <a:t>activities </a:t>
            </a:r>
            <a:endParaRPr lang="en-US" dirty="0" smtClean="0"/>
          </a:p>
          <a:p>
            <a:pPr marL="800100" lvl="1" indent="-342900">
              <a:buFont typeface="+mj-lt"/>
              <a:buAutoNum type="alphaUcPeriod"/>
            </a:pPr>
            <a:r>
              <a:rPr lang="en-US" dirty="0" smtClean="0"/>
              <a:t>Expected activity definitions (deliverables) and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32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>
            <a:off x="1975219" y="1046220"/>
            <a:ext cx="6151186" cy="2193115"/>
          </a:xfrm>
          <a:prstGeom prst="rect">
            <a:avLst/>
          </a:prstGeom>
          <a:solidFill>
            <a:srgbClr val="3366FF">
              <a:alpha val="18000"/>
            </a:srgbClr>
          </a:solidFill>
          <a:ln>
            <a:solidFill>
              <a:srgbClr val="008000">
                <a:alpha val="33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cxnSp>
        <p:nvCxnSpPr>
          <p:cNvPr id="254" name="Straight Connector 253"/>
          <p:cNvCxnSpPr/>
          <p:nvPr/>
        </p:nvCxnSpPr>
        <p:spPr>
          <a:xfrm>
            <a:off x="8126468" y="1045652"/>
            <a:ext cx="0" cy="2153725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2011830" y="134541"/>
            <a:ext cx="517634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i-FI" altLang="ja-JP" b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NASA NNJ15HE05P FY2016 Milestones</a:t>
            </a:r>
            <a:endParaRPr kumimoji="0" lang="en-US" altLang="ja-JP" b="1" dirty="0">
              <a:solidFill>
                <a:srgbClr val="00009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1274528" y="1143257"/>
            <a:ext cx="687199" cy="422654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Monthly Telecon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 smtClean="0">
                <a:solidFill>
                  <a:srgbClr val="000000"/>
                </a:solidFill>
              </a:rPr>
              <a:t>Support</a:t>
            </a:r>
            <a:endParaRPr kumimoji="0" lang="en-US" sz="700" b="1" dirty="0" smtClean="0">
              <a:solidFill>
                <a:srgbClr val="000000"/>
              </a:solidFill>
            </a:endParaRPr>
          </a:p>
        </p:txBody>
      </p:sp>
      <p:cxnSp>
        <p:nvCxnSpPr>
          <p:cNvPr id="206" name="Straight Connector 205"/>
          <p:cNvCxnSpPr/>
          <p:nvPr/>
        </p:nvCxnSpPr>
        <p:spPr>
          <a:xfrm flipV="1">
            <a:off x="1961727" y="3230948"/>
            <a:ext cx="6164678" cy="29232"/>
          </a:xfrm>
          <a:prstGeom prst="line">
            <a:avLst/>
          </a:prstGeom>
          <a:ln w="57150" cmpd="sng">
            <a:solidFill>
              <a:srgbClr val="00009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Diamond 240"/>
          <p:cNvSpPr>
            <a:spLocks noChangeArrowheads="1"/>
          </p:cNvSpPr>
          <p:nvPr/>
        </p:nvSpPr>
        <p:spPr bwMode="auto">
          <a:xfrm>
            <a:off x="3561487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42" name="Diamond 241"/>
          <p:cNvSpPr>
            <a:spLocks noChangeArrowheads="1"/>
          </p:cNvSpPr>
          <p:nvPr/>
        </p:nvSpPr>
        <p:spPr bwMode="auto">
          <a:xfrm>
            <a:off x="4102977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43" name="Diamond 242"/>
          <p:cNvSpPr>
            <a:spLocks noChangeArrowheads="1"/>
          </p:cNvSpPr>
          <p:nvPr/>
        </p:nvSpPr>
        <p:spPr bwMode="auto">
          <a:xfrm>
            <a:off x="4615559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1274528" y="1815552"/>
            <a:ext cx="687200" cy="471832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Biannual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International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Meeting Support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1269766" y="2532410"/>
            <a:ext cx="691961" cy="392658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Additional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700" b="1" dirty="0" smtClean="0">
                <a:solidFill>
                  <a:srgbClr val="000000"/>
                </a:solidFill>
              </a:rPr>
              <a:t>Support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dirty="0" smtClean="0">
                <a:solidFill>
                  <a:srgbClr val="000000"/>
                </a:solidFill>
              </a:rPr>
              <a:t>Activities</a:t>
            </a:r>
            <a:endParaRPr kumimoji="0" lang="en-US" sz="700" b="1" dirty="0" smtClean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9666" y="3335781"/>
            <a:ext cx="789093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FY2016 Milestones</a:t>
            </a:r>
            <a:endParaRPr lang="en-US" sz="1400" dirty="0" smtClean="0"/>
          </a:p>
          <a:p>
            <a:pPr algn="ctr"/>
            <a:endParaRPr lang="en-US" sz="1400" u="sng" dirty="0" smtClean="0"/>
          </a:p>
          <a:p>
            <a:pPr marL="341313" indent="-341313"/>
            <a:r>
              <a:rPr lang="en-US" sz="1400" dirty="0" smtClean="0"/>
              <a:t>1.  </a:t>
            </a:r>
            <a:r>
              <a:rPr lang="en-US" sz="1400" dirty="0"/>
              <a:t>	</a:t>
            </a:r>
            <a:r>
              <a:rPr lang="en-US" sz="1400" b="1" u="sng" dirty="0" smtClean="0"/>
              <a:t>Deliverable</a:t>
            </a:r>
            <a:r>
              <a:rPr lang="en-US" sz="1400" dirty="0" smtClean="0"/>
              <a:t>:</a:t>
            </a:r>
            <a:r>
              <a:rPr lang="en-US" sz="1400" b="1" dirty="0" smtClean="0"/>
              <a:t> </a:t>
            </a:r>
            <a:r>
              <a:rPr lang="en-US" sz="1400" dirty="0" smtClean="0"/>
              <a:t>FY2016: Wireless Working Group, WWG, Monthly Meeting Support</a:t>
            </a:r>
          </a:p>
          <a:p>
            <a:endParaRPr lang="en-US" sz="1400" dirty="0" smtClean="0"/>
          </a:p>
          <a:p>
            <a:pPr marL="342900" indent="-342900">
              <a:buAutoNum type="arabicPeriod" startAt="2"/>
            </a:pPr>
            <a:r>
              <a:rPr lang="en-US" sz="1400" b="1" u="sng" dirty="0" smtClean="0"/>
              <a:t>Deliverable</a:t>
            </a:r>
            <a:r>
              <a:rPr lang="en-US" sz="1400" dirty="0" smtClean="0"/>
              <a:t>: CCSDS RFID Tag Encoding Blue Book FINAL Draft for publication: 15-Oct-2015</a:t>
            </a:r>
            <a:endParaRPr lang="en-US" sz="1400" dirty="0" smtClean="0">
              <a:sym typeface="Wingdings"/>
            </a:endParaRPr>
          </a:p>
          <a:p>
            <a:endParaRPr lang="en-US" sz="1400" dirty="0" smtClean="0">
              <a:sym typeface="Wingdings"/>
            </a:endParaRPr>
          </a:p>
          <a:p>
            <a:pPr marL="342900" indent="-342900">
              <a:buAutoNum type="arabicPeriod" startAt="2"/>
            </a:pPr>
            <a:r>
              <a:rPr lang="en-US" sz="1400" b="1" u="sng" dirty="0" smtClean="0"/>
              <a:t>Deliverable</a:t>
            </a:r>
            <a:r>
              <a:rPr lang="en-US" sz="1400" dirty="0" smtClean="0"/>
              <a:t>:</a:t>
            </a:r>
            <a:r>
              <a:rPr lang="en-US" sz="1400" b="1" dirty="0" smtClean="0"/>
              <a:t> </a:t>
            </a:r>
            <a:r>
              <a:rPr lang="en-US" sz="1400" dirty="0" smtClean="0">
                <a:sym typeface="Wingdings"/>
              </a:rPr>
              <a:t>CCSDS Fall 2015 Meeting Support Darmstadt, Germany: 09-Nov-2015  13-Nov-2015</a:t>
            </a:r>
          </a:p>
          <a:p>
            <a:pPr marL="342900" indent="-342900">
              <a:buAutoNum type="arabicPeriod" startAt="2"/>
            </a:pPr>
            <a:endParaRPr lang="en-US" sz="1400" dirty="0" smtClean="0">
              <a:sym typeface="Wingdings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 b="1" u="sng" dirty="0"/>
              <a:t>Deliverable</a:t>
            </a:r>
            <a:r>
              <a:rPr lang="en-US" sz="1400" dirty="0"/>
              <a:t>:</a:t>
            </a:r>
            <a:r>
              <a:rPr lang="en-US" sz="1400" b="1" dirty="0"/>
              <a:t> </a:t>
            </a:r>
            <a:r>
              <a:rPr lang="en-US" sz="1400" dirty="0">
                <a:sym typeface="Wingdings"/>
              </a:rPr>
              <a:t>CCSDS </a:t>
            </a:r>
            <a:r>
              <a:rPr lang="en-US" sz="1400" dirty="0" smtClean="0">
                <a:sym typeface="Wingdings"/>
              </a:rPr>
              <a:t>High Data Rate WLAN Blue Book Roadmap: 01-Dec-2015</a:t>
            </a:r>
          </a:p>
          <a:p>
            <a:endParaRPr lang="en-US" sz="1400" dirty="0" smtClean="0">
              <a:sym typeface="Wingdings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 b="1" u="sng" dirty="0"/>
              <a:t>Deliverable</a:t>
            </a:r>
            <a:r>
              <a:rPr lang="en-US" sz="1400" dirty="0"/>
              <a:t>:</a:t>
            </a:r>
            <a:r>
              <a:rPr lang="en-US" sz="1400" b="1" dirty="0"/>
              <a:t> </a:t>
            </a:r>
            <a:r>
              <a:rPr lang="en-US" sz="1400" dirty="0">
                <a:sym typeface="Wingdings"/>
              </a:rPr>
              <a:t>CCSDS </a:t>
            </a:r>
            <a:r>
              <a:rPr lang="en-US" sz="1400" dirty="0" smtClean="0">
                <a:sym typeface="Wingdings"/>
              </a:rPr>
              <a:t>Spring 2016 </a:t>
            </a:r>
            <a:r>
              <a:rPr lang="en-US" sz="1400" dirty="0">
                <a:sym typeface="Wingdings"/>
              </a:rPr>
              <a:t>Meeting </a:t>
            </a:r>
            <a:r>
              <a:rPr lang="en-US" sz="1400" dirty="0" smtClean="0">
                <a:sym typeface="Wingdings"/>
              </a:rPr>
              <a:t>Support Cleveland, OH USA: 04-Apr-2016 </a:t>
            </a:r>
            <a:r>
              <a:rPr lang="en-US" sz="1400" dirty="0">
                <a:sym typeface="Wingdings"/>
              </a:rPr>
              <a:t> </a:t>
            </a:r>
            <a:r>
              <a:rPr lang="en-US" sz="1400" dirty="0" smtClean="0">
                <a:sym typeface="Wingdings"/>
              </a:rPr>
              <a:t>08-Apr-2016</a:t>
            </a:r>
          </a:p>
          <a:p>
            <a:pPr marL="342900" indent="-342900">
              <a:buAutoNum type="arabicPeriod" startAt="2"/>
            </a:pPr>
            <a:endParaRPr lang="en-US" sz="1400" dirty="0" smtClean="0">
              <a:sym typeface="Wingdings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 b="1" u="sng" dirty="0"/>
              <a:t>Deliverable</a:t>
            </a:r>
            <a:r>
              <a:rPr lang="en-US" sz="1400" dirty="0"/>
              <a:t>: CCSDS </a:t>
            </a:r>
            <a:r>
              <a:rPr lang="en-US" sz="1400" dirty="0" smtClean="0"/>
              <a:t>High Data Rate Blue Book outline and organization initial draft: 15-Apr-2016</a:t>
            </a:r>
          </a:p>
          <a:p>
            <a:endParaRPr lang="en-US" sz="1400" dirty="0" smtClean="0"/>
          </a:p>
          <a:p>
            <a:pPr marL="342900" indent="-342900">
              <a:buFontTx/>
              <a:buAutoNum type="arabicPeriod" startAt="2"/>
            </a:pPr>
            <a:r>
              <a:rPr lang="en-US" sz="1400" b="1" u="sng" dirty="0"/>
              <a:t>Deliverable</a:t>
            </a:r>
            <a:r>
              <a:rPr lang="en-US" sz="1400" dirty="0"/>
              <a:t>: </a:t>
            </a:r>
            <a:r>
              <a:rPr lang="en-US" sz="1400" dirty="0" smtClean="0">
                <a:sym typeface="Wingdings"/>
              </a:rPr>
              <a:t>CCSDS High Data Rate Blue Book 1</a:t>
            </a:r>
            <a:r>
              <a:rPr lang="en-US" sz="1400" baseline="30000" dirty="0" smtClean="0">
                <a:sym typeface="Wingdings"/>
              </a:rPr>
              <a:t>st</a:t>
            </a:r>
            <a:r>
              <a:rPr lang="en-US" sz="1400" dirty="0" smtClean="0">
                <a:sym typeface="Wingdings"/>
              </a:rPr>
              <a:t> Draft: 15-Sep-2016</a:t>
            </a:r>
            <a:endParaRPr lang="en-US" sz="1400" dirty="0">
              <a:sym typeface="Wingding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029209" y="688710"/>
            <a:ext cx="527480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Dec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55" name="Rectangle 54"/>
          <p:cNvSpPr/>
          <p:nvPr/>
        </p:nvSpPr>
        <p:spPr>
          <a:xfrm>
            <a:off x="3556689" y="688710"/>
            <a:ext cx="541233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6" name="Rectangle 55"/>
          <p:cNvSpPr/>
          <p:nvPr/>
        </p:nvSpPr>
        <p:spPr>
          <a:xfrm>
            <a:off x="4102977" y="688710"/>
            <a:ext cx="51258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Feb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7" name="Rectangle 56"/>
          <p:cNvSpPr/>
          <p:nvPr/>
        </p:nvSpPr>
        <p:spPr>
          <a:xfrm>
            <a:off x="4608471" y="688710"/>
            <a:ext cx="502746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8" name="Rectangle 57"/>
          <p:cNvSpPr/>
          <p:nvPr/>
        </p:nvSpPr>
        <p:spPr>
          <a:xfrm>
            <a:off x="5112750" y="688710"/>
            <a:ext cx="47293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Apr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59" name="Rectangle 58"/>
          <p:cNvSpPr/>
          <p:nvPr/>
        </p:nvSpPr>
        <p:spPr>
          <a:xfrm>
            <a:off x="5585682" y="688710"/>
            <a:ext cx="516491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May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0" name="Rectangle 59"/>
          <p:cNvSpPr/>
          <p:nvPr/>
        </p:nvSpPr>
        <p:spPr>
          <a:xfrm>
            <a:off x="6107815" y="688710"/>
            <a:ext cx="510120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1" name="Rectangle 60"/>
          <p:cNvSpPr/>
          <p:nvPr/>
        </p:nvSpPr>
        <p:spPr>
          <a:xfrm>
            <a:off x="6617935" y="688710"/>
            <a:ext cx="5015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Jul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2" name="Rectangle 61"/>
          <p:cNvSpPr/>
          <p:nvPr/>
        </p:nvSpPr>
        <p:spPr>
          <a:xfrm>
            <a:off x="7119527" y="688710"/>
            <a:ext cx="500276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Aug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sp>
        <p:nvSpPr>
          <p:cNvPr id="63" name="Rectangle 62"/>
          <p:cNvSpPr/>
          <p:nvPr/>
        </p:nvSpPr>
        <p:spPr>
          <a:xfrm>
            <a:off x="7619803" y="688710"/>
            <a:ext cx="50660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Sep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2016</a:t>
            </a:r>
            <a:endParaRPr kumimoji="0" lang="en-US" sz="1200" b="1" dirty="0"/>
          </a:p>
        </p:txBody>
      </p:sp>
      <p:cxnSp>
        <p:nvCxnSpPr>
          <p:cNvPr id="66" name="Straight Connector 65"/>
          <p:cNvCxnSpPr/>
          <p:nvPr/>
        </p:nvCxnSpPr>
        <p:spPr>
          <a:xfrm>
            <a:off x="3561487" y="1058252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102977" y="1071620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608471" y="1050433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106873" y="1050433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619813" y="1083814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119527" y="1037833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620567" y="1058252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590391" y="966901"/>
            <a:ext cx="7432" cy="2258038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29"/>
          <p:cNvSpPr txBox="1">
            <a:spLocks noChangeArrowheads="1"/>
          </p:cNvSpPr>
          <p:nvPr/>
        </p:nvSpPr>
        <p:spPr bwMode="auto">
          <a:xfrm>
            <a:off x="2198297" y="2033932"/>
            <a:ext cx="1077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2015 Fall Meeting 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Darmstadt, Germany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09-13 Nov-2015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2630295" y="1871010"/>
            <a:ext cx="159662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82" name="Diamond 81"/>
          <p:cNvSpPr>
            <a:spLocks noChangeArrowheads="1"/>
          </p:cNvSpPr>
          <p:nvPr/>
        </p:nvSpPr>
        <p:spPr bwMode="auto">
          <a:xfrm>
            <a:off x="2708436" y="187555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3" name="Diamond 82"/>
          <p:cNvSpPr>
            <a:spLocks noChangeArrowheads="1"/>
          </p:cNvSpPr>
          <p:nvPr/>
        </p:nvSpPr>
        <p:spPr bwMode="auto">
          <a:xfrm>
            <a:off x="2546710" y="1871010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4" name="Diamond 83"/>
          <p:cNvSpPr>
            <a:spLocks noChangeArrowheads="1"/>
          </p:cNvSpPr>
          <p:nvPr/>
        </p:nvSpPr>
        <p:spPr bwMode="auto">
          <a:xfrm>
            <a:off x="5106873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5" name="Diamond 84"/>
          <p:cNvSpPr>
            <a:spLocks noChangeArrowheads="1"/>
          </p:cNvSpPr>
          <p:nvPr/>
        </p:nvSpPr>
        <p:spPr bwMode="auto">
          <a:xfrm>
            <a:off x="5597823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6" name="Diamond 85"/>
          <p:cNvSpPr>
            <a:spLocks noChangeArrowheads="1"/>
          </p:cNvSpPr>
          <p:nvPr/>
        </p:nvSpPr>
        <p:spPr bwMode="auto">
          <a:xfrm>
            <a:off x="6102173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7" name="Diamond 86"/>
          <p:cNvSpPr>
            <a:spLocks noChangeArrowheads="1"/>
          </p:cNvSpPr>
          <p:nvPr/>
        </p:nvSpPr>
        <p:spPr bwMode="auto">
          <a:xfrm>
            <a:off x="6617935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8" name="Diamond 87"/>
          <p:cNvSpPr>
            <a:spLocks noChangeArrowheads="1"/>
          </p:cNvSpPr>
          <p:nvPr/>
        </p:nvSpPr>
        <p:spPr bwMode="auto">
          <a:xfrm>
            <a:off x="7106650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89" name="Diamond 88"/>
          <p:cNvSpPr>
            <a:spLocks noChangeArrowheads="1"/>
          </p:cNvSpPr>
          <p:nvPr/>
        </p:nvSpPr>
        <p:spPr bwMode="auto">
          <a:xfrm>
            <a:off x="7620567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51" name="Diamond 50"/>
          <p:cNvSpPr>
            <a:spLocks noChangeArrowheads="1"/>
          </p:cNvSpPr>
          <p:nvPr/>
        </p:nvSpPr>
        <p:spPr bwMode="auto">
          <a:xfrm>
            <a:off x="3050788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50" name="TextBox 29"/>
          <p:cNvSpPr txBox="1">
            <a:spLocks noChangeArrowheads="1"/>
          </p:cNvSpPr>
          <p:nvPr/>
        </p:nvSpPr>
        <p:spPr bwMode="auto">
          <a:xfrm>
            <a:off x="1873690" y="2809626"/>
            <a:ext cx="9977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RFID Tag Encoding 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Blue Book FINAL for publication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15-Oct-2015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52" name="Diamond 51"/>
          <p:cNvSpPr>
            <a:spLocks noChangeArrowheads="1"/>
          </p:cNvSpPr>
          <p:nvPr/>
        </p:nvSpPr>
        <p:spPr bwMode="auto">
          <a:xfrm>
            <a:off x="5322727" y="2613836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64" name="Diamond 63"/>
          <p:cNvSpPr>
            <a:spLocks noChangeArrowheads="1"/>
          </p:cNvSpPr>
          <p:nvPr/>
        </p:nvSpPr>
        <p:spPr bwMode="auto">
          <a:xfrm>
            <a:off x="7619803" y="2610954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65" name="TextBox 29"/>
          <p:cNvSpPr txBox="1">
            <a:spLocks noChangeArrowheads="1"/>
          </p:cNvSpPr>
          <p:nvPr/>
        </p:nvSpPr>
        <p:spPr bwMode="auto">
          <a:xfrm>
            <a:off x="7135177" y="2811067"/>
            <a:ext cx="1077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Blue Book initial draft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15-Sep-2016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1965743" y="713097"/>
            <a:ext cx="4761" cy="2478461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Diamond 67"/>
          <p:cNvSpPr>
            <a:spLocks noChangeArrowheads="1"/>
          </p:cNvSpPr>
          <p:nvPr/>
        </p:nvSpPr>
        <p:spPr bwMode="auto">
          <a:xfrm>
            <a:off x="2487912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975220" y="688710"/>
            <a:ext cx="512692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Oct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sp>
        <p:nvSpPr>
          <p:cNvPr id="70" name="Rectangle 69"/>
          <p:cNvSpPr/>
          <p:nvPr/>
        </p:nvSpPr>
        <p:spPr>
          <a:xfrm>
            <a:off x="2487912" y="688710"/>
            <a:ext cx="541297" cy="349123"/>
          </a:xfrm>
          <a:prstGeom prst="rect">
            <a:avLst/>
          </a:prstGeom>
          <a:solidFill>
            <a:srgbClr val="CC33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1" dirty="0" smtClean="0"/>
              <a:t>Nov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/>
              <a:t>2015</a:t>
            </a:r>
            <a:endParaRPr kumimoji="0" lang="en-US" sz="1200" b="1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2487912" y="1044814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029209" y="1058252"/>
            <a:ext cx="0" cy="2172696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Diamond 92"/>
          <p:cNvSpPr>
            <a:spLocks noChangeArrowheads="1"/>
          </p:cNvSpPr>
          <p:nvPr/>
        </p:nvSpPr>
        <p:spPr bwMode="auto">
          <a:xfrm>
            <a:off x="1981881" y="1243391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94" name="Diamond 93"/>
          <p:cNvSpPr>
            <a:spLocks noChangeArrowheads="1"/>
          </p:cNvSpPr>
          <p:nvPr/>
        </p:nvSpPr>
        <p:spPr bwMode="auto">
          <a:xfrm>
            <a:off x="2147890" y="260101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6102173" y="1089823"/>
            <a:ext cx="0" cy="2141125"/>
          </a:xfrm>
          <a:prstGeom prst="line">
            <a:avLst/>
          </a:prstGeom>
          <a:ln w="3175" cmpd="sng">
            <a:solidFill>
              <a:schemeClr val="accent5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29"/>
          <p:cNvSpPr txBox="1">
            <a:spLocks noChangeArrowheads="1"/>
          </p:cNvSpPr>
          <p:nvPr/>
        </p:nvSpPr>
        <p:spPr bwMode="auto">
          <a:xfrm>
            <a:off x="4731069" y="2033932"/>
            <a:ext cx="1077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2016 Spring Meeting 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Cleveland, OH USA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04-08 Nov-2016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163067" y="1871010"/>
            <a:ext cx="159662" cy="188695"/>
          </a:xfrm>
          <a:prstGeom prst="rect">
            <a:avLst/>
          </a:prstGeom>
          <a:solidFill>
            <a:srgbClr val="FFFF00"/>
          </a:solidFill>
          <a:ln w="19050" cmpd="sng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5" tIns="45717" rIns="91435" bIns="4571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sz="700" b="1" dirty="0">
              <a:solidFill>
                <a:schemeClr val="tx1"/>
              </a:solidFill>
            </a:endParaRPr>
          </a:p>
        </p:txBody>
      </p:sp>
      <p:sp>
        <p:nvSpPr>
          <p:cNvPr id="97" name="Diamond 96"/>
          <p:cNvSpPr>
            <a:spLocks noChangeArrowheads="1"/>
          </p:cNvSpPr>
          <p:nvPr/>
        </p:nvSpPr>
        <p:spPr bwMode="auto">
          <a:xfrm>
            <a:off x="5241208" y="1875559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98" name="Diamond 97"/>
          <p:cNvSpPr>
            <a:spLocks noChangeArrowheads="1"/>
          </p:cNvSpPr>
          <p:nvPr/>
        </p:nvSpPr>
        <p:spPr bwMode="auto">
          <a:xfrm>
            <a:off x="5079482" y="1871010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99" name="TextBox 29"/>
          <p:cNvSpPr txBox="1">
            <a:spLocks noChangeArrowheads="1"/>
          </p:cNvSpPr>
          <p:nvPr/>
        </p:nvSpPr>
        <p:spPr bwMode="auto">
          <a:xfrm>
            <a:off x="2709749" y="2824922"/>
            <a:ext cx="9084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Blue Book Roadmap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01-Dec-2015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  <p:sp>
        <p:nvSpPr>
          <p:cNvPr id="100" name="Diamond 99"/>
          <p:cNvSpPr>
            <a:spLocks noChangeArrowheads="1"/>
          </p:cNvSpPr>
          <p:nvPr/>
        </p:nvSpPr>
        <p:spPr bwMode="auto">
          <a:xfrm>
            <a:off x="2952334" y="2601015"/>
            <a:ext cx="163039" cy="197231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dirty="0" smtClean="0">
                <a:solidFill>
                  <a:srgbClr val="FFFFFF"/>
                </a:solidFill>
                <a:latin typeface="Calibri" pitchFamily="34" charset="0"/>
                <a:ea typeface="ＭＳ Ｐゴシック" pitchFamily="33" charset="-128"/>
                <a:cs typeface="ＭＳ Ｐゴシック" pitchFamily="33" charset="-128"/>
              </a:rPr>
              <a:t> </a:t>
            </a:r>
            <a:endParaRPr kumimoji="0" lang="en-US" altLang="ja-JP" dirty="0">
              <a:solidFill>
                <a:srgbClr val="FFFFFF"/>
              </a:solidFill>
              <a:latin typeface="Calibri" pitchFamily="34" charset="0"/>
              <a:ea typeface="ＭＳ Ｐゴシック" pitchFamily="33" charset="-128"/>
              <a:cs typeface="ＭＳ Ｐゴシック" pitchFamily="33" charset="-128"/>
            </a:endParaRPr>
          </a:p>
        </p:txBody>
      </p:sp>
      <p:sp>
        <p:nvSpPr>
          <p:cNvPr id="101" name="TextBox 29"/>
          <p:cNvSpPr txBox="1">
            <a:spLocks noChangeArrowheads="1"/>
          </p:cNvSpPr>
          <p:nvPr/>
        </p:nvSpPr>
        <p:spPr bwMode="auto">
          <a:xfrm>
            <a:off x="4879187" y="2777670"/>
            <a:ext cx="1077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600" b="1" dirty="0" smtClean="0">
                <a:latin typeface="Calibri" pitchFamily="34" charset="0"/>
              </a:rPr>
              <a:t>High Data Rate WLAN</a:t>
            </a:r>
          </a:p>
          <a:p>
            <a:pPr algn="ctr"/>
            <a:r>
              <a:rPr lang="en-US" altLang="ja-JP" sz="600" b="1" dirty="0" smtClean="0">
                <a:latin typeface="Calibri" pitchFamily="34" charset="0"/>
              </a:rPr>
              <a:t>Blue Book outline &amp; organization initial draft</a:t>
            </a:r>
          </a:p>
          <a:p>
            <a:pPr algn="ctr"/>
            <a:r>
              <a:rPr lang="en-US" altLang="ja-JP" sz="600" b="1" dirty="0" smtClean="0">
                <a:solidFill>
                  <a:schemeClr val="hlink"/>
                </a:solidFill>
                <a:latin typeface="Calibri" pitchFamily="34" charset="0"/>
              </a:rPr>
              <a:t>15-Apr-2016</a:t>
            </a:r>
            <a:endParaRPr lang="en-US" altLang="ja-JP" sz="600" b="1" dirty="0">
              <a:solidFill>
                <a:schemeClr val="hlin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85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8" name="Rectangle 27"/>
          <p:cNvSpPr>
            <a:spLocks noChangeArrowheads="1"/>
          </p:cNvSpPr>
          <p:nvPr/>
        </p:nvSpPr>
        <p:spPr bwMode="auto">
          <a:xfrm>
            <a:off x="278325" y="702244"/>
            <a:ext cx="8610600" cy="573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WWG </a:t>
            </a:r>
            <a:r>
              <a: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RFID Encoding Blue </a:t>
            </a: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Book: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Spring 2015:	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Final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draft#2 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RFID Encoding Blue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Book 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[completed]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			Release to Area Director</a:t>
            </a:r>
            <a:r>
              <a:rPr lang="en-US" b="0" i="1" dirty="0">
                <a:latin typeface="Calibri" pitchFamily="34" charset="0"/>
                <a:cs typeface="Calibri" pitchFamily="34" charset="0"/>
              </a:rPr>
              <a:t> [completed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]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i="1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b="0" i="1" dirty="0" smtClean="0">
                <a:latin typeface="Calibri" pitchFamily="34" charset="0"/>
                <a:cs typeface="Calibri" pitchFamily="34" charset="0"/>
              </a:rPr>
              <a:t>		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Submission to Secretariat</a:t>
            </a: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Fall 2015: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Final Agency review completion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					First/second prototype development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Spring 2016: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CMC approval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WWG Wireless Local Area Network Blue Book: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2015: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Initiation of standardization specification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Fall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2016: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Final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draft#1 WLAN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Blue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Book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2018: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Final draft#2 WLAN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Blue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Book</a:t>
            </a: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	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	Release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to Area Director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Spring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2019: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Final Agency review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>
                <a:latin typeface="Calibri" pitchFamily="34" charset="0"/>
                <a:cs typeface="Calibri" pitchFamily="34" charset="0"/>
              </a:rPr>
              <a:t>Fall 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2020: 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	First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/second prototype development completion</a:t>
            </a:r>
          </a:p>
          <a:p>
            <a:pPr marL="285750" lvl="1" indent="-285750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itchFamily="34" charset="0"/>
                <a:cs typeface="Calibri" pitchFamily="34" charset="0"/>
              </a:rPr>
              <a:t>Winter 2020:</a:t>
            </a:r>
            <a:r>
              <a:rPr lang="en-US" b="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b="0" dirty="0" smtClean="0">
                <a:latin typeface="Calibri" pitchFamily="34" charset="0"/>
                <a:cs typeface="Calibri" pitchFamily="34" charset="0"/>
              </a:rPr>
              <a:t>CMC approval</a:t>
            </a:r>
            <a:endParaRPr lang="en-US" b="0" dirty="0">
              <a:latin typeface="Calibri" pitchFamily="34" charset="0"/>
              <a:cs typeface="Calibri" pitchFamily="34" charset="0"/>
            </a:endParaRPr>
          </a:p>
          <a:p>
            <a:pPr marL="0" lvl="1" eaLnBrk="0" hangingPunct="0">
              <a:lnSpc>
                <a:spcPct val="85000"/>
              </a:lnSpc>
              <a:spcBef>
                <a:spcPct val="40000"/>
              </a:spcBef>
              <a:spcAft>
                <a:spcPct val="10000"/>
              </a:spcAft>
              <a:buSzPct val="125000"/>
            </a:pP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SOIS (WWG) Area Report to CESG, Spring 2015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14864" y="3686880"/>
            <a:ext cx="8929135" cy="154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70000"/>
              </a:lnSpc>
              <a:spcBef>
                <a:spcPct val="10000"/>
              </a:spcBef>
              <a:spcAft>
                <a:spcPct val="10000"/>
              </a:spcAft>
              <a:buSzPct val="125000"/>
            </a:pPr>
            <a:endParaRPr lang="en-CA" sz="1400" b="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F1E0FA-2FB8-451D-8C3D-F36ED4DC3C54}"/>
</file>

<file path=customXml/itemProps2.xml><?xml version="1.0" encoding="utf-8"?>
<ds:datastoreItem xmlns:ds="http://schemas.openxmlformats.org/officeDocument/2006/customXml" ds:itemID="{363B870E-B39A-409A-B629-C7D8394E26B8}"/>
</file>

<file path=customXml/itemProps3.xml><?xml version="1.0" encoding="utf-8"?>
<ds:datastoreItem xmlns:ds="http://schemas.openxmlformats.org/officeDocument/2006/customXml" ds:itemID="{37E2D417-E3FE-42AF-849E-3B3DEB09191D}"/>
</file>

<file path=docProps/app.xml><?xml version="1.0" encoding="utf-8"?>
<Properties xmlns="http://schemas.openxmlformats.org/officeDocument/2006/extended-properties" xmlns:vt="http://schemas.openxmlformats.org/officeDocument/2006/docPropsVTypes">
  <TotalTime>53843</TotalTime>
  <Words>445</Words>
  <Application>Microsoft Macintosh PowerPoint</Application>
  <PresentationFormat>On-screen Show (4:3)</PresentationFormat>
  <Paragraphs>132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Gifford</cp:lastModifiedBy>
  <cp:revision>1668</cp:revision>
  <cp:lastPrinted>2013-08-12T14:41:42Z</cp:lastPrinted>
  <dcterms:created xsi:type="dcterms:W3CDTF">2012-03-12T15:30:31Z</dcterms:created>
  <dcterms:modified xsi:type="dcterms:W3CDTF">2015-05-04T18:45:04Z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