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257" r:id="rId4"/>
    <p:sldId id="258" r:id="rId5"/>
    <p:sldId id="262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7" r:id="rId17"/>
    <p:sldId id="273" r:id="rId18"/>
    <p:sldId id="274" r:id="rId19"/>
    <p:sldId id="275" r:id="rId20"/>
    <p:sldId id="276" r:id="rId21"/>
    <p:sldId id="277" r:id="rId22"/>
    <p:sldId id="280" r:id="rId23"/>
    <p:sldId id="279" r:id="rId24"/>
    <p:sldId id="278" r:id="rId25"/>
    <p:sldId id="259" r:id="rId26"/>
    <p:sldId id="282" r:id="rId27"/>
  </p:sldIdLst>
  <p:sldSz cx="9144000" cy="6858000" type="screen4x3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99"/>
    <a:srgbClr val="FFFFCC"/>
    <a:srgbClr val="0098DB"/>
    <a:srgbClr val="00549F"/>
    <a:srgbClr val="FDC82F"/>
    <a:srgbClr val="00338D"/>
    <a:srgbClr val="D0103A"/>
    <a:srgbClr val="008542"/>
    <a:srgbClr val="E37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3/21/2015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1900" y="693738"/>
            <a:ext cx="46212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C87F-39FE-4E75-92DE-75659474B42B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C87F-39FE-4E75-92DE-75659474B42B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C87F-39FE-4E75-92DE-75659474B42B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C87F-39FE-4E75-92DE-75659474B42B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C87F-39FE-4E75-92DE-75659474B42B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AC87F-39FE-4E75-92DE-75659474B42B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56341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24" descr="PPT_Header02" hidden="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45" name="Picture 25" descr="PPT_Header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noProof="0" smtClean="0"/>
              <a:t>ESA UNCLASSIFIED – For Official Use</a:t>
            </a:r>
            <a:endParaRPr lang="en-GB" sz="8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9165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409890"/>
            <a:ext cx="6105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31" name="Picture 35" descr="PPT_Header02" hidden="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32" name="Picture 36" descr="PPT_Header0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21" name="Picture 22" descr="signatur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530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55330" name="Text Box 34"/>
          <p:cNvSpPr txBox="1">
            <a:spLocks noChangeAspect="1" noChangeArrowheads="1"/>
          </p:cNvSpPr>
          <p:nvPr/>
        </p:nvSpPr>
        <p:spPr bwMode="auto">
          <a:xfrm>
            <a:off x="630238" y="6197600"/>
            <a:ext cx="6977062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SpW-D | Martin Suess | CCSDS Spring Meeting 2015 | 23/03/2015 | TEC-EDP | Slide  </a:t>
            </a:r>
            <a:fld id="{C70B9A69-54E7-4CA6-9000-ED54E320EE65}" type="slidenum">
              <a:rPr lang="en-GB" sz="800" noProof="1" smtClean="0">
                <a:solidFill>
                  <a:schemeClr val="bg2"/>
                </a:solidFill>
              </a:r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noProof="0" smtClean="0"/>
              <a:t>ESA UNCLASSIFIED – For Official Use</a:t>
            </a:r>
            <a:endParaRPr lang="en-GB" sz="800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rabicPeriod"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227138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lphaLcPeriod"/>
        <a:defRPr sz="1600">
          <a:solidFill>
            <a:schemeClr val="bg2"/>
          </a:solidFill>
          <a:latin typeface="+mn-lt"/>
        </a:defRPr>
      </a:lvl2pPr>
      <a:lvl3pPr marL="1825625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3pPr>
      <a:lvl4pPr marL="2424113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4pPr>
      <a:lvl5pPr marL="30226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87375" y="2319685"/>
            <a:ext cx="7972425" cy="1077218"/>
          </a:xfrm>
        </p:spPr>
        <p:txBody>
          <a:bodyPr/>
          <a:lstStyle/>
          <a:p>
            <a:r>
              <a:rPr lang="en-GB" smtClean="0"/>
              <a:t>Deterministic Communication with SpaceWire</a:t>
            </a:r>
            <a:endParaRPr lang="en-GB" dirty="0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614363" y="4025900"/>
            <a:ext cx="78898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mtClean="0">
                <a:solidFill>
                  <a:schemeClr val="accent1"/>
                </a:solidFill>
              </a:rPr>
              <a:t>Martin Suess</a:t>
            </a:r>
            <a:br>
              <a:rPr lang="en-US" smtClean="0">
                <a:solidFill>
                  <a:schemeClr val="accent1"/>
                </a:solidFill>
              </a:rPr>
            </a:br>
            <a:r>
              <a:rPr lang="en-US" smtClean="0">
                <a:solidFill>
                  <a:schemeClr val="accent1"/>
                </a:solidFill>
              </a:rPr>
              <a:t>CCSDS Spring Meeting 2015</a:t>
            </a:r>
            <a:br>
              <a:rPr lang="en-US" smtClean="0">
                <a:solidFill>
                  <a:schemeClr val="accent1"/>
                </a:solidFill>
              </a:rPr>
            </a:br>
            <a:r>
              <a:rPr lang="en-US" smtClean="0">
                <a:solidFill>
                  <a:schemeClr val="accent1"/>
                </a:solidFill>
              </a:rPr>
              <a:t>23/03/2015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Concurrent Data Transfer</a:t>
            </a:r>
            <a:endParaRPr lang="en-GB" sz="2800" dirty="0" smtClean="0"/>
          </a:p>
        </p:txBody>
      </p:sp>
      <p:sp>
        <p:nvSpPr>
          <p:cNvPr id="53" name="Rectangle 52"/>
          <p:cNvSpPr/>
          <p:nvPr/>
        </p:nvSpPr>
        <p:spPr bwMode="auto">
          <a:xfrm>
            <a:off x="1459327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1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1552990" y="4026577"/>
            <a:ext cx="763587" cy="1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 bwMode="auto">
          <a:xfrm>
            <a:off x="2591215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2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rot="5400000">
            <a:off x="2684877" y="4026577"/>
            <a:ext cx="763587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 bwMode="auto">
          <a:xfrm>
            <a:off x="3759615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3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rot="5400000">
            <a:off x="3853277" y="4026577"/>
            <a:ext cx="763587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5329660" y="4412349"/>
            <a:ext cx="1716087" cy="87630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Mass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Memory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>
            <a:off x="5824960" y="4026586"/>
            <a:ext cx="763588" cy="1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3430998" y="1272222"/>
            <a:ext cx="1716087" cy="80327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Data-Handling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Processor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495795" y="2805777"/>
            <a:ext cx="5549931" cy="842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SpaceWire Router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3889785" y="2419984"/>
            <a:ext cx="763588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9"/>
          <p:cNvGrpSpPr/>
          <p:nvPr/>
        </p:nvGrpSpPr>
        <p:grpSpPr>
          <a:xfrm flipH="1">
            <a:off x="1897438" y="2002491"/>
            <a:ext cx="2409857" cy="2409858"/>
            <a:chOff x="4645025" y="2333610"/>
            <a:chExt cx="2008215" cy="2518117"/>
          </a:xfrm>
        </p:grpSpPr>
        <p:sp>
          <p:nvSpPr>
            <p:cNvPr id="42" name="Freeform 41"/>
            <p:cNvSpPr/>
            <p:nvPr/>
          </p:nvSpPr>
          <p:spPr bwMode="auto">
            <a:xfrm flipH="1">
              <a:off x="4645025" y="2333610"/>
              <a:ext cx="2008215" cy="2518117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2609" h="2518117">
                  <a:moveTo>
                    <a:pt x="2377440" y="0"/>
                  </a:moveTo>
                  <a:cubicBezTo>
                    <a:pt x="2395024" y="348175"/>
                    <a:pt x="2412609" y="696350"/>
                    <a:pt x="2391508" y="886264"/>
                  </a:cubicBezTo>
                  <a:cubicBezTo>
                    <a:pt x="2370407" y="1076178"/>
                    <a:pt x="2377440" y="1085557"/>
                    <a:pt x="2250831" y="1139483"/>
                  </a:cubicBezTo>
                  <a:cubicBezTo>
                    <a:pt x="2124222" y="1193409"/>
                    <a:pt x="1915551" y="1184030"/>
                    <a:pt x="1631852" y="1209821"/>
                  </a:cubicBezTo>
                  <a:cubicBezTo>
                    <a:pt x="1348153" y="1235612"/>
                    <a:pt x="806548" y="1223889"/>
                    <a:pt x="548640" y="1294227"/>
                  </a:cubicBezTo>
                  <a:cubicBezTo>
                    <a:pt x="290732" y="1364565"/>
                    <a:pt x="168812" y="1427870"/>
                    <a:pt x="84406" y="1631852"/>
                  </a:cubicBezTo>
                  <a:cubicBezTo>
                    <a:pt x="0" y="1835834"/>
                    <a:pt x="21101" y="2176975"/>
                    <a:pt x="42203" y="2518117"/>
                  </a:cubicBezTo>
                </a:path>
              </a:pathLst>
            </a:custGeom>
            <a:noFill/>
            <a:ln w="57150" cap="flat" cmpd="sng" algn="ctr">
              <a:solidFill>
                <a:srgbClr val="92D05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791078" y="2589201"/>
              <a:ext cx="1373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Write Reply</a:t>
              </a:r>
              <a:endParaRPr lang="en-GB" dirty="0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1897438" y="2075517"/>
            <a:ext cx="2409858" cy="2373346"/>
            <a:chOff x="2293034" y="2208628"/>
            <a:chExt cx="2488003" cy="2518117"/>
          </a:xfrm>
        </p:grpSpPr>
        <p:sp>
          <p:nvSpPr>
            <p:cNvPr id="28" name="Freeform 27"/>
            <p:cNvSpPr/>
            <p:nvPr/>
          </p:nvSpPr>
          <p:spPr bwMode="auto">
            <a:xfrm>
              <a:off x="2293034" y="2208628"/>
              <a:ext cx="2488003" cy="2518117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2609" h="2518117">
                  <a:moveTo>
                    <a:pt x="2377440" y="0"/>
                  </a:moveTo>
                  <a:cubicBezTo>
                    <a:pt x="2395024" y="348175"/>
                    <a:pt x="2412609" y="696350"/>
                    <a:pt x="2391508" y="886264"/>
                  </a:cubicBezTo>
                  <a:cubicBezTo>
                    <a:pt x="2370407" y="1076178"/>
                    <a:pt x="2377440" y="1085557"/>
                    <a:pt x="2250831" y="1139483"/>
                  </a:cubicBezTo>
                  <a:cubicBezTo>
                    <a:pt x="2124222" y="1193409"/>
                    <a:pt x="1915551" y="1184030"/>
                    <a:pt x="1631852" y="1209821"/>
                  </a:cubicBezTo>
                  <a:cubicBezTo>
                    <a:pt x="1348153" y="1235612"/>
                    <a:pt x="806548" y="1223889"/>
                    <a:pt x="548640" y="1294227"/>
                  </a:cubicBezTo>
                  <a:cubicBezTo>
                    <a:pt x="290732" y="1364565"/>
                    <a:pt x="168812" y="1427870"/>
                    <a:pt x="84406" y="1631852"/>
                  </a:cubicBezTo>
                  <a:cubicBezTo>
                    <a:pt x="0" y="1835834"/>
                    <a:pt x="21101" y="2176975"/>
                    <a:pt x="42203" y="2518117"/>
                  </a:cubicBezTo>
                </a:path>
              </a:pathLst>
            </a:cu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70004" y="2363589"/>
              <a:ext cx="1847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Write Command</a:t>
              </a:r>
              <a:endParaRPr lang="en-GB" dirty="0"/>
            </a:p>
          </p:txBody>
        </p:sp>
      </p:grpSp>
      <p:grpSp>
        <p:nvGrpSpPr>
          <p:cNvPr id="6" name="Group 99"/>
          <p:cNvGrpSpPr/>
          <p:nvPr/>
        </p:nvGrpSpPr>
        <p:grpSpPr>
          <a:xfrm>
            <a:off x="5731303" y="1272231"/>
            <a:ext cx="401643" cy="803286"/>
            <a:chOff x="7675605" y="2297097"/>
            <a:chExt cx="401643" cy="803286"/>
          </a:xfrm>
          <a:noFill/>
        </p:grpSpPr>
        <p:sp>
          <p:nvSpPr>
            <p:cNvPr id="75" name="Rectangle 74"/>
            <p:cNvSpPr/>
            <p:nvPr/>
          </p:nvSpPr>
          <p:spPr bwMode="auto">
            <a:xfrm>
              <a:off x="7675605" y="2297097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dirty="0" smtClean="0"/>
                <a:t>0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675605" y="2698740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7" name="Group 100"/>
          <p:cNvGrpSpPr/>
          <p:nvPr/>
        </p:nvGrpSpPr>
        <p:grpSpPr>
          <a:xfrm>
            <a:off x="6132946" y="1272231"/>
            <a:ext cx="401643" cy="803286"/>
            <a:chOff x="8077248" y="2297097"/>
            <a:chExt cx="401643" cy="803286"/>
          </a:xfrm>
        </p:grpSpPr>
        <p:sp>
          <p:nvSpPr>
            <p:cNvPr id="76" name="Rectangle 75"/>
            <p:cNvSpPr/>
            <p:nvPr/>
          </p:nvSpPr>
          <p:spPr bwMode="auto">
            <a:xfrm>
              <a:off x="8077248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8077248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8" name="Group 101"/>
          <p:cNvGrpSpPr/>
          <p:nvPr/>
        </p:nvGrpSpPr>
        <p:grpSpPr>
          <a:xfrm>
            <a:off x="6534589" y="1272231"/>
            <a:ext cx="401643" cy="803286"/>
            <a:chOff x="8478891" y="2297097"/>
            <a:chExt cx="401643" cy="803286"/>
          </a:xfrm>
          <a:solidFill>
            <a:srgbClr val="FF0000"/>
          </a:solidFill>
        </p:grpSpPr>
        <p:sp>
          <p:nvSpPr>
            <p:cNvPr id="77" name="Rectangle 76"/>
            <p:cNvSpPr/>
            <p:nvPr/>
          </p:nvSpPr>
          <p:spPr bwMode="auto">
            <a:xfrm>
              <a:off x="8478891" y="2297097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478891" y="2698740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9" name="Group 102"/>
          <p:cNvGrpSpPr/>
          <p:nvPr/>
        </p:nvGrpSpPr>
        <p:grpSpPr>
          <a:xfrm>
            <a:off x="6936232" y="1272231"/>
            <a:ext cx="401643" cy="803286"/>
            <a:chOff x="8880534" y="2297097"/>
            <a:chExt cx="401643" cy="803286"/>
          </a:xfrm>
        </p:grpSpPr>
        <p:sp>
          <p:nvSpPr>
            <p:cNvPr id="78" name="Rectangle 77"/>
            <p:cNvSpPr/>
            <p:nvPr/>
          </p:nvSpPr>
          <p:spPr bwMode="auto">
            <a:xfrm>
              <a:off x="8880534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8880534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10" name="Group 103"/>
          <p:cNvGrpSpPr/>
          <p:nvPr/>
        </p:nvGrpSpPr>
        <p:grpSpPr>
          <a:xfrm>
            <a:off x="7337875" y="1272231"/>
            <a:ext cx="401643" cy="803286"/>
            <a:chOff x="9282177" y="2297097"/>
            <a:chExt cx="401643" cy="803286"/>
          </a:xfrm>
        </p:grpSpPr>
        <p:sp>
          <p:nvSpPr>
            <p:cNvPr id="79" name="Rectangle 78"/>
            <p:cNvSpPr/>
            <p:nvPr/>
          </p:nvSpPr>
          <p:spPr bwMode="auto">
            <a:xfrm>
              <a:off x="9282177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9282177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1" name="Group 104"/>
          <p:cNvGrpSpPr/>
          <p:nvPr/>
        </p:nvGrpSpPr>
        <p:grpSpPr>
          <a:xfrm>
            <a:off x="7739518" y="1272231"/>
            <a:ext cx="401643" cy="803286"/>
            <a:chOff x="9683820" y="2297097"/>
            <a:chExt cx="401643" cy="803286"/>
          </a:xfrm>
        </p:grpSpPr>
        <p:sp>
          <p:nvSpPr>
            <p:cNvPr id="80" name="Rectangle 79"/>
            <p:cNvSpPr/>
            <p:nvPr/>
          </p:nvSpPr>
          <p:spPr bwMode="auto">
            <a:xfrm>
              <a:off x="9683820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683820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</p:grpSp>
      <p:grpSp>
        <p:nvGrpSpPr>
          <p:cNvPr id="12" name="Group 105"/>
          <p:cNvGrpSpPr/>
          <p:nvPr/>
        </p:nvGrpSpPr>
        <p:grpSpPr>
          <a:xfrm>
            <a:off x="5037556" y="5580765"/>
            <a:ext cx="401643" cy="803286"/>
            <a:chOff x="7675605" y="2297097"/>
            <a:chExt cx="401643" cy="803286"/>
          </a:xfrm>
          <a:noFill/>
        </p:grpSpPr>
        <p:sp>
          <p:nvSpPr>
            <p:cNvPr id="107" name="Rectangle 106"/>
            <p:cNvSpPr/>
            <p:nvPr/>
          </p:nvSpPr>
          <p:spPr bwMode="auto">
            <a:xfrm>
              <a:off x="7675605" y="2297097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dirty="0" smtClean="0"/>
                <a:t>0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7675605" y="2698740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3" name="Group 108"/>
          <p:cNvGrpSpPr/>
          <p:nvPr/>
        </p:nvGrpSpPr>
        <p:grpSpPr>
          <a:xfrm>
            <a:off x="5439199" y="5580765"/>
            <a:ext cx="401643" cy="803286"/>
            <a:chOff x="8077248" y="2297097"/>
            <a:chExt cx="401643" cy="803286"/>
          </a:xfrm>
        </p:grpSpPr>
        <p:sp>
          <p:nvSpPr>
            <p:cNvPr id="110" name="Rectangle 109"/>
            <p:cNvSpPr/>
            <p:nvPr/>
          </p:nvSpPr>
          <p:spPr bwMode="auto">
            <a:xfrm>
              <a:off x="8077248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8077248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14" name="Group 111"/>
          <p:cNvGrpSpPr/>
          <p:nvPr/>
        </p:nvGrpSpPr>
        <p:grpSpPr>
          <a:xfrm>
            <a:off x="5840842" y="5580765"/>
            <a:ext cx="401643" cy="803286"/>
            <a:chOff x="8478891" y="2297097"/>
            <a:chExt cx="401643" cy="803286"/>
          </a:xfrm>
          <a:solidFill>
            <a:srgbClr val="FF0000"/>
          </a:solidFill>
        </p:grpSpPr>
        <p:sp>
          <p:nvSpPr>
            <p:cNvPr id="113" name="Rectangle 112"/>
            <p:cNvSpPr/>
            <p:nvPr/>
          </p:nvSpPr>
          <p:spPr bwMode="auto">
            <a:xfrm>
              <a:off x="8478891" y="2297097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8478891" y="2698740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15" name="Group 114"/>
          <p:cNvGrpSpPr/>
          <p:nvPr/>
        </p:nvGrpSpPr>
        <p:grpSpPr>
          <a:xfrm>
            <a:off x="6242485" y="5580765"/>
            <a:ext cx="401643" cy="803286"/>
            <a:chOff x="8880534" y="2297097"/>
            <a:chExt cx="401643" cy="803286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8880534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8880534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6" name="Group 117"/>
          <p:cNvGrpSpPr/>
          <p:nvPr/>
        </p:nvGrpSpPr>
        <p:grpSpPr>
          <a:xfrm>
            <a:off x="6644128" y="5580765"/>
            <a:ext cx="401643" cy="803286"/>
            <a:chOff x="9282177" y="2297097"/>
            <a:chExt cx="401643" cy="803286"/>
          </a:xfrm>
        </p:grpSpPr>
        <p:sp>
          <p:nvSpPr>
            <p:cNvPr id="119" name="Rectangle 118"/>
            <p:cNvSpPr/>
            <p:nvPr/>
          </p:nvSpPr>
          <p:spPr bwMode="auto">
            <a:xfrm>
              <a:off x="9282177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9282177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7" name="Group 120"/>
          <p:cNvGrpSpPr/>
          <p:nvPr/>
        </p:nvGrpSpPr>
        <p:grpSpPr>
          <a:xfrm>
            <a:off x="7045771" y="5580765"/>
            <a:ext cx="401643" cy="803286"/>
            <a:chOff x="9683820" y="2297097"/>
            <a:chExt cx="401643" cy="803286"/>
          </a:xfrm>
        </p:grpSpPr>
        <p:sp>
          <p:nvSpPr>
            <p:cNvPr id="122" name="Rectangle 121"/>
            <p:cNvSpPr/>
            <p:nvPr/>
          </p:nvSpPr>
          <p:spPr bwMode="auto">
            <a:xfrm>
              <a:off x="9683820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9683820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</p:grpSp>
      <p:grpSp>
        <p:nvGrpSpPr>
          <p:cNvPr id="18" name="Group 54"/>
          <p:cNvGrpSpPr/>
          <p:nvPr/>
        </p:nvGrpSpPr>
        <p:grpSpPr>
          <a:xfrm>
            <a:off x="3029341" y="3280445"/>
            <a:ext cx="4345047" cy="1443565"/>
            <a:chOff x="2342241" y="3355974"/>
            <a:chExt cx="5896659" cy="1699156"/>
          </a:xfrm>
        </p:grpSpPr>
        <p:sp>
          <p:nvSpPr>
            <p:cNvPr id="61" name="Freeform 60"/>
            <p:cNvSpPr/>
            <p:nvPr/>
          </p:nvSpPr>
          <p:spPr bwMode="auto">
            <a:xfrm flipH="1">
              <a:off x="2342241" y="3355974"/>
              <a:ext cx="4310999" cy="1699156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  <a:gd name="connsiteX0" fmla="*/ 3553115 w 3570700"/>
                <a:gd name="connsiteY0" fmla="*/ 1053747 h 1746214"/>
                <a:gd name="connsiteX1" fmla="*/ 2391508 w 3570700"/>
                <a:gd name="connsiteY1" fmla="*/ 114361 h 1746214"/>
                <a:gd name="connsiteX2" fmla="*/ 2250831 w 3570700"/>
                <a:gd name="connsiteY2" fmla="*/ 367580 h 1746214"/>
                <a:gd name="connsiteX3" fmla="*/ 1631852 w 3570700"/>
                <a:gd name="connsiteY3" fmla="*/ 437918 h 1746214"/>
                <a:gd name="connsiteX4" fmla="*/ 548640 w 3570700"/>
                <a:gd name="connsiteY4" fmla="*/ 522324 h 1746214"/>
                <a:gd name="connsiteX5" fmla="*/ 84406 w 3570700"/>
                <a:gd name="connsiteY5" fmla="*/ 859949 h 1746214"/>
                <a:gd name="connsiteX6" fmla="*/ 42203 w 3570700"/>
                <a:gd name="connsiteY6" fmla="*/ 1746214 h 1746214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548640 w 3570699"/>
                <a:gd name="connsiteY4" fmla="*/ 167147 h 1391037"/>
                <a:gd name="connsiteX5" fmla="*/ 84406 w 3570699"/>
                <a:gd name="connsiteY5" fmla="*/ 504772 h 1391037"/>
                <a:gd name="connsiteX6" fmla="*/ 42203 w 3570699"/>
                <a:gd name="connsiteY6" fmla="*/ 1391037 h 1391037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1491431 w 3570699"/>
                <a:gd name="connsiteY4" fmla="*/ 114361 h 1391037"/>
                <a:gd name="connsiteX5" fmla="*/ 548640 w 3570699"/>
                <a:gd name="connsiteY5" fmla="*/ 167147 h 1391037"/>
                <a:gd name="connsiteX6" fmla="*/ 84406 w 3570699"/>
                <a:gd name="connsiteY6" fmla="*/ 504772 h 1391037"/>
                <a:gd name="connsiteX7" fmla="*/ 42203 w 3570699"/>
                <a:gd name="connsiteY7" fmla="*/ 1391037 h 1391037"/>
                <a:gd name="connsiteX0" fmla="*/ 5149862 w 5167446"/>
                <a:gd name="connsiteY0" fmla="*/ 1465342 h 1813517"/>
                <a:gd name="connsiteX1" fmla="*/ 2719669 w 5167446"/>
                <a:gd name="connsiteY1" fmla="*/ 223900 h 1813517"/>
                <a:gd name="connsiteX2" fmla="*/ 2250831 w 5167446"/>
                <a:gd name="connsiteY2" fmla="*/ 121942 h 1813517"/>
                <a:gd name="connsiteX3" fmla="*/ 1631852 w 5167446"/>
                <a:gd name="connsiteY3" fmla="*/ 192280 h 1813517"/>
                <a:gd name="connsiteX4" fmla="*/ 1491431 w 5167446"/>
                <a:gd name="connsiteY4" fmla="*/ 223900 h 1813517"/>
                <a:gd name="connsiteX5" fmla="*/ 548640 w 5167446"/>
                <a:gd name="connsiteY5" fmla="*/ 276686 h 1813517"/>
                <a:gd name="connsiteX6" fmla="*/ 84406 w 5167446"/>
                <a:gd name="connsiteY6" fmla="*/ 614311 h 1813517"/>
                <a:gd name="connsiteX7" fmla="*/ 42203 w 5167446"/>
                <a:gd name="connsiteY7" fmla="*/ 1500576 h 1813517"/>
                <a:gd name="connsiteX0" fmla="*/ 5149862 w 5325974"/>
                <a:gd name="connsiteY0" fmla="*/ 1373012 h 1721187"/>
                <a:gd name="connsiteX1" fmla="*/ 4842802 w 5325974"/>
                <a:gd name="connsiteY1" fmla="*/ 277622 h 1721187"/>
                <a:gd name="connsiteX2" fmla="*/ 2250831 w 5325974"/>
                <a:gd name="connsiteY2" fmla="*/ 29612 h 1721187"/>
                <a:gd name="connsiteX3" fmla="*/ 1631852 w 5325974"/>
                <a:gd name="connsiteY3" fmla="*/ 99950 h 1721187"/>
                <a:gd name="connsiteX4" fmla="*/ 1491431 w 5325974"/>
                <a:gd name="connsiteY4" fmla="*/ 131570 h 1721187"/>
                <a:gd name="connsiteX5" fmla="*/ 548640 w 5325974"/>
                <a:gd name="connsiteY5" fmla="*/ 184356 h 1721187"/>
                <a:gd name="connsiteX6" fmla="*/ 84406 w 5325974"/>
                <a:gd name="connsiteY6" fmla="*/ 521981 h 1721187"/>
                <a:gd name="connsiteX7" fmla="*/ 42203 w 5325974"/>
                <a:gd name="connsiteY7" fmla="*/ 1408246 h 1721187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49143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66125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50981 h 1699156"/>
                <a:gd name="connsiteX1" fmla="*/ 4842802 w 5179105"/>
                <a:gd name="connsiteY1" fmla="*/ 255591 h 1699156"/>
                <a:gd name="connsiteX2" fmla="*/ 3132043 w 5179105"/>
                <a:gd name="connsiteY2" fmla="*/ 36513 h 1699156"/>
                <a:gd name="connsiteX3" fmla="*/ 1991536 w 5179105"/>
                <a:gd name="connsiteY3" fmla="*/ 36513 h 1699156"/>
                <a:gd name="connsiteX4" fmla="*/ 1245821 w 5179105"/>
                <a:gd name="connsiteY4" fmla="*/ 73026 h 1699156"/>
                <a:gd name="connsiteX5" fmla="*/ 548640 w 5179105"/>
                <a:gd name="connsiteY5" fmla="*/ 162325 h 1699156"/>
                <a:gd name="connsiteX6" fmla="*/ 84406 w 5179105"/>
                <a:gd name="connsiteY6" fmla="*/ 499950 h 1699156"/>
                <a:gd name="connsiteX7" fmla="*/ 42203 w 5179105"/>
                <a:gd name="connsiteY7" fmla="*/ 1386215 h 169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9105" h="1699156">
                  <a:moveTo>
                    <a:pt x="5149862" y="1350981"/>
                  </a:moveTo>
                  <a:cubicBezTo>
                    <a:pt x="5167446" y="1699156"/>
                    <a:pt x="5179105" y="474669"/>
                    <a:pt x="4842802" y="255591"/>
                  </a:cubicBezTo>
                  <a:cubicBezTo>
                    <a:pt x="4506499" y="36513"/>
                    <a:pt x="3607254" y="73026"/>
                    <a:pt x="3132043" y="36513"/>
                  </a:cubicBezTo>
                  <a:cubicBezTo>
                    <a:pt x="2656832" y="0"/>
                    <a:pt x="2305906" y="30428"/>
                    <a:pt x="1991536" y="36513"/>
                  </a:cubicBezTo>
                  <a:cubicBezTo>
                    <a:pt x="1677166" y="42598"/>
                    <a:pt x="1486304" y="52057"/>
                    <a:pt x="1245821" y="73026"/>
                  </a:cubicBezTo>
                  <a:cubicBezTo>
                    <a:pt x="1005338" y="93995"/>
                    <a:pt x="742209" y="91171"/>
                    <a:pt x="548640" y="162325"/>
                  </a:cubicBezTo>
                  <a:cubicBezTo>
                    <a:pt x="355071" y="233479"/>
                    <a:pt x="168812" y="295968"/>
                    <a:pt x="84406" y="499950"/>
                  </a:cubicBezTo>
                  <a:cubicBezTo>
                    <a:pt x="0" y="703932"/>
                    <a:pt x="21101" y="1045073"/>
                    <a:pt x="42203" y="1386215"/>
                  </a:cubicBezTo>
                </a:path>
              </a:pathLst>
            </a:custGeom>
            <a:noFill/>
            <a:ln w="5715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84656" y="4122747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Read  Reply</a:t>
              </a:r>
              <a:endParaRPr lang="en-GB" dirty="0"/>
            </a:p>
          </p:txBody>
        </p:sp>
      </p:grpSp>
      <p:grpSp>
        <p:nvGrpSpPr>
          <p:cNvPr id="19" name="Group 44"/>
          <p:cNvGrpSpPr/>
          <p:nvPr/>
        </p:nvGrpSpPr>
        <p:grpSpPr>
          <a:xfrm>
            <a:off x="1167178" y="3243933"/>
            <a:ext cx="5041258" cy="1480078"/>
            <a:chOff x="-367602" y="2808279"/>
            <a:chExt cx="6840743" cy="1699156"/>
          </a:xfrm>
        </p:grpSpPr>
        <p:sp>
          <p:nvSpPr>
            <p:cNvPr id="64" name="Freeform 63"/>
            <p:cNvSpPr/>
            <p:nvPr/>
          </p:nvSpPr>
          <p:spPr bwMode="auto">
            <a:xfrm>
              <a:off x="2162142" y="2808279"/>
              <a:ext cx="4310999" cy="1699156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  <a:gd name="connsiteX0" fmla="*/ 3553115 w 3570700"/>
                <a:gd name="connsiteY0" fmla="*/ 1053747 h 1746214"/>
                <a:gd name="connsiteX1" fmla="*/ 2391508 w 3570700"/>
                <a:gd name="connsiteY1" fmla="*/ 114361 h 1746214"/>
                <a:gd name="connsiteX2" fmla="*/ 2250831 w 3570700"/>
                <a:gd name="connsiteY2" fmla="*/ 367580 h 1746214"/>
                <a:gd name="connsiteX3" fmla="*/ 1631852 w 3570700"/>
                <a:gd name="connsiteY3" fmla="*/ 437918 h 1746214"/>
                <a:gd name="connsiteX4" fmla="*/ 548640 w 3570700"/>
                <a:gd name="connsiteY4" fmla="*/ 522324 h 1746214"/>
                <a:gd name="connsiteX5" fmla="*/ 84406 w 3570700"/>
                <a:gd name="connsiteY5" fmla="*/ 859949 h 1746214"/>
                <a:gd name="connsiteX6" fmla="*/ 42203 w 3570700"/>
                <a:gd name="connsiteY6" fmla="*/ 1746214 h 1746214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548640 w 3570699"/>
                <a:gd name="connsiteY4" fmla="*/ 167147 h 1391037"/>
                <a:gd name="connsiteX5" fmla="*/ 84406 w 3570699"/>
                <a:gd name="connsiteY5" fmla="*/ 504772 h 1391037"/>
                <a:gd name="connsiteX6" fmla="*/ 42203 w 3570699"/>
                <a:gd name="connsiteY6" fmla="*/ 1391037 h 1391037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1491431 w 3570699"/>
                <a:gd name="connsiteY4" fmla="*/ 114361 h 1391037"/>
                <a:gd name="connsiteX5" fmla="*/ 548640 w 3570699"/>
                <a:gd name="connsiteY5" fmla="*/ 167147 h 1391037"/>
                <a:gd name="connsiteX6" fmla="*/ 84406 w 3570699"/>
                <a:gd name="connsiteY6" fmla="*/ 504772 h 1391037"/>
                <a:gd name="connsiteX7" fmla="*/ 42203 w 3570699"/>
                <a:gd name="connsiteY7" fmla="*/ 1391037 h 1391037"/>
                <a:gd name="connsiteX0" fmla="*/ 5149862 w 5167446"/>
                <a:gd name="connsiteY0" fmla="*/ 1465342 h 1813517"/>
                <a:gd name="connsiteX1" fmla="*/ 2719669 w 5167446"/>
                <a:gd name="connsiteY1" fmla="*/ 223900 h 1813517"/>
                <a:gd name="connsiteX2" fmla="*/ 2250831 w 5167446"/>
                <a:gd name="connsiteY2" fmla="*/ 121942 h 1813517"/>
                <a:gd name="connsiteX3" fmla="*/ 1631852 w 5167446"/>
                <a:gd name="connsiteY3" fmla="*/ 192280 h 1813517"/>
                <a:gd name="connsiteX4" fmla="*/ 1491431 w 5167446"/>
                <a:gd name="connsiteY4" fmla="*/ 223900 h 1813517"/>
                <a:gd name="connsiteX5" fmla="*/ 548640 w 5167446"/>
                <a:gd name="connsiteY5" fmla="*/ 276686 h 1813517"/>
                <a:gd name="connsiteX6" fmla="*/ 84406 w 5167446"/>
                <a:gd name="connsiteY6" fmla="*/ 614311 h 1813517"/>
                <a:gd name="connsiteX7" fmla="*/ 42203 w 5167446"/>
                <a:gd name="connsiteY7" fmla="*/ 1500576 h 1813517"/>
                <a:gd name="connsiteX0" fmla="*/ 5149862 w 5325974"/>
                <a:gd name="connsiteY0" fmla="*/ 1373012 h 1721187"/>
                <a:gd name="connsiteX1" fmla="*/ 4842802 w 5325974"/>
                <a:gd name="connsiteY1" fmla="*/ 277622 h 1721187"/>
                <a:gd name="connsiteX2" fmla="*/ 2250831 w 5325974"/>
                <a:gd name="connsiteY2" fmla="*/ 29612 h 1721187"/>
                <a:gd name="connsiteX3" fmla="*/ 1631852 w 5325974"/>
                <a:gd name="connsiteY3" fmla="*/ 99950 h 1721187"/>
                <a:gd name="connsiteX4" fmla="*/ 1491431 w 5325974"/>
                <a:gd name="connsiteY4" fmla="*/ 131570 h 1721187"/>
                <a:gd name="connsiteX5" fmla="*/ 548640 w 5325974"/>
                <a:gd name="connsiteY5" fmla="*/ 184356 h 1721187"/>
                <a:gd name="connsiteX6" fmla="*/ 84406 w 5325974"/>
                <a:gd name="connsiteY6" fmla="*/ 521981 h 1721187"/>
                <a:gd name="connsiteX7" fmla="*/ 42203 w 5325974"/>
                <a:gd name="connsiteY7" fmla="*/ 1408246 h 1721187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49143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66125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50981 h 1699156"/>
                <a:gd name="connsiteX1" fmla="*/ 4842802 w 5179105"/>
                <a:gd name="connsiteY1" fmla="*/ 255591 h 1699156"/>
                <a:gd name="connsiteX2" fmla="*/ 3132043 w 5179105"/>
                <a:gd name="connsiteY2" fmla="*/ 36513 h 1699156"/>
                <a:gd name="connsiteX3" fmla="*/ 1991536 w 5179105"/>
                <a:gd name="connsiteY3" fmla="*/ 36513 h 1699156"/>
                <a:gd name="connsiteX4" fmla="*/ 1245821 w 5179105"/>
                <a:gd name="connsiteY4" fmla="*/ 73026 h 1699156"/>
                <a:gd name="connsiteX5" fmla="*/ 548640 w 5179105"/>
                <a:gd name="connsiteY5" fmla="*/ 162325 h 1699156"/>
                <a:gd name="connsiteX6" fmla="*/ 84406 w 5179105"/>
                <a:gd name="connsiteY6" fmla="*/ 499950 h 1699156"/>
                <a:gd name="connsiteX7" fmla="*/ 42203 w 5179105"/>
                <a:gd name="connsiteY7" fmla="*/ 1386215 h 169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9105" h="1699156">
                  <a:moveTo>
                    <a:pt x="5149862" y="1350981"/>
                  </a:moveTo>
                  <a:cubicBezTo>
                    <a:pt x="5167446" y="1699156"/>
                    <a:pt x="5179105" y="474669"/>
                    <a:pt x="4842802" y="255591"/>
                  </a:cubicBezTo>
                  <a:cubicBezTo>
                    <a:pt x="4506499" y="36513"/>
                    <a:pt x="3607254" y="73026"/>
                    <a:pt x="3132043" y="36513"/>
                  </a:cubicBezTo>
                  <a:cubicBezTo>
                    <a:pt x="2656832" y="0"/>
                    <a:pt x="2305906" y="30428"/>
                    <a:pt x="1991536" y="36513"/>
                  </a:cubicBezTo>
                  <a:cubicBezTo>
                    <a:pt x="1677166" y="42598"/>
                    <a:pt x="1486304" y="52057"/>
                    <a:pt x="1245821" y="73026"/>
                  </a:cubicBezTo>
                  <a:cubicBezTo>
                    <a:pt x="1005338" y="93995"/>
                    <a:pt x="742209" y="91171"/>
                    <a:pt x="548640" y="162325"/>
                  </a:cubicBezTo>
                  <a:cubicBezTo>
                    <a:pt x="355071" y="233479"/>
                    <a:pt x="168812" y="295968"/>
                    <a:pt x="84406" y="499950"/>
                  </a:cubicBezTo>
                  <a:cubicBezTo>
                    <a:pt x="0" y="703932"/>
                    <a:pt x="21101" y="1045073"/>
                    <a:pt x="42203" y="1386215"/>
                  </a:cubicBezTo>
                </a:path>
              </a:pathLst>
            </a:cu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-367602" y="3502026"/>
              <a:ext cx="1928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Read  Command</a:t>
              </a:r>
              <a:endParaRPr lang="en-GB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73431" y="5215635"/>
            <a:ext cx="4450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Doubles the effective network bandwidth</a:t>
            </a:r>
          </a:p>
        </p:txBody>
      </p:sp>
    </p:spTree>
    <p:extLst>
      <p:ext uri="{BB962C8B-B14F-4D97-AF65-F5344CB8AC3E}">
        <p14:creationId xmlns:p14="http://schemas.microsoft.com/office/powerpoint/2010/main" val="400433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Schedule arranged to avoid conflicting use of network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 smtClean="0"/>
              <a:t>In a single slot can have</a:t>
            </a:r>
          </a:p>
          <a:p>
            <a:pPr lvl="1"/>
            <a:r>
              <a:rPr lang="en-GB" sz="1800" dirty="0" smtClean="0"/>
              <a:t>Parallel Initiators with non conflicting Targets or groups of Targets</a:t>
            </a:r>
          </a:p>
          <a:p>
            <a:pPr lvl="1"/>
            <a:r>
              <a:rPr lang="en-GB" sz="1800" dirty="0" smtClean="0"/>
              <a:t>Single Initiator that can send commands to any </a:t>
            </a:r>
            <a:r>
              <a:rPr lang="en-GB" sz="1800" dirty="0" smtClean="0"/>
              <a:t>Target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 smtClean="0"/>
              <a:t>synchronization</a:t>
            </a:r>
            <a:r>
              <a:rPr lang="en-US" sz="1800" dirty="0" smtClean="0"/>
              <a:t> of the schedule between the SpaceWire-D initiators is achieved using SpaceWire Time-Codes.</a:t>
            </a: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D63693-C891-43ED-BB6C-4879418386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</a:t>
            </a:r>
            <a:r>
              <a:rPr lang="en-GB" dirty="0" smtClean="0"/>
              <a:t>Transaction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800" dirty="0" smtClean="0"/>
              <a:t>Transaction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SpaceWire RMAP transaction:</a:t>
            </a:r>
          </a:p>
          <a:p>
            <a:pPr marL="1749425" lvl="2" indent="-342900">
              <a:buFont typeface="+mj-lt"/>
              <a:buAutoNum type="alphaLcPeriod"/>
            </a:pPr>
            <a:r>
              <a:rPr lang="en-GB" sz="1800" dirty="0" smtClean="0"/>
              <a:t>Send an RMAP </a:t>
            </a:r>
            <a:r>
              <a:rPr lang="en-GB" sz="1800" dirty="0" smtClean="0"/>
              <a:t>command</a:t>
            </a:r>
            <a:endParaRPr lang="en-GB" sz="1800" dirty="0" smtClean="0"/>
          </a:p>
          <a:p>
            <a:pPr marL="1749425" lvl="2" indent="-342900">
              <a:buFont typeface="+mj-lt"/>
              <a:buAutoNum type="alphaLcPeriod"/>
            </a:pPr>
            <a:r>
              <a:rPr lang="en-GB" sz="1800" dirty="0" smtClean="0"/>
              <a:t>Receive an RMAP reply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800" dirty="0" smtClean="0"/>
              <a:t>Transaction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 group of transactions that can fit into a </a:t>
            </a:r>
            <a:r>
              <a:rPr lang="en-GB" sz="1800" dirty="0" smtClean="0"/>
              <a:t>single slot</a:t>
            </a: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The basic </a:t>
            </a:r>
            <a:r>
              <a:rPr lang="en-GB" sz="1800" dirty="0" smtClean="0"/>
              <a:t>entity which is </a:t>
            </a:r>
            <a:r>
              <a:rPr lang="en-GB" sz="1800" dirty="0" smtClean="0"/>
              <a:t>scheduled on the network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D63693-C891-43ED-BB6C-4879418386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2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SpaceWire-D </a:t>
            </a:r>
            <a:r>
              <a:rPr lang="en-GB" dirty="0" smtClean="0"/>
              <a:t>Virtual 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A </a:t>
            </a:r>
            <a:r>
              <a:rPr lang="en-GB" sz="1800" dirty="0" smtClean="0"/>
              <a:t>“virtual bus” or “bus” comprises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An initiator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 group of targets it is allowed to talk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One or more slots for executing transactions between initiator and target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Over a bus an initiator can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R</a:t>
            </a:r>
            <a:r>
              <a:rPr lang="en-GB" sz="1800" dirty="0" smtClean="0"/>
              <a:t>ead or write to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In a target node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Two or more buses scheduled in the same slot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Must not use the same resources (links)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D63693-C891-43ED-BB6C-4879418386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47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Services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D0B072-062E-410F-BE3D-44D1C877A4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/>
              <a:t>Static Bus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Deterministic.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Transaction group sent </a:t>
            </a:r>
            <a:r>
              <a:rPr lang="en-GB" sz="1800" dirty="0" smtClean="0"/>
              <a:t>one specific slot per schedule round.</a:t>
            </a:r>
          </a:p>
          <a:p>
            <a:pPr lvl="1"/>
            <a:endParaRPr lang="en-GB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/>
              <a:t>Dynamic Bus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Not fully </a:t>
            </a:r>
            <a:r>
              <a:rPr lang="en-GB" sz="1800" dirty="0" smtClean="0"/>
              <a:t>deterministic.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Transaction group sent in one of </a:t>
            </a:r>
            <a:r>
              <a:rPr lang="en-GB" sz="1800" dirty="0" smtClean="0"/>
              <a:t>several slots assigned to the virtual bus.</a:t>
            </a:r>
          </a:p>
          <a:p>
            <a:pPr lvl="1"/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5031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Services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D0B072-062E-410F-BE3D-44D1C877A47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/>
              <a:t>Asynchronous Bus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Not </a:t>
            </a:r>
            <a:r>
              <a:rPr lang="en-GB" sz="1800" dirty="0" smtClean="0"/>
              <a:t>deterministic.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Individual transactions with priority grouped into transaction group and sent in one of </a:t>
            </a:r>
            <a:r>
              <a:rPr lang="en-GB" sz="1800" dirty="0" smtClean="0"/>
              <a:t>several assigned slots.</a:t>
            </a:r>
          </a:p>
          <a:p>
            <a:pPr lvl="1"/>
            <a:endParaRPr lang="en-GB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Packet </a:t>
            </a:r>
            <a:r>
              <a:rPr lang="en-GB" sz="1800" dirty="0"/>
              <a:t>Bus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Not </a:t>
            </a:r>
            <a:r>
              <a:rPr lang="en-GB" sz="1800" dirty="0" smtClean="0"/>
              <a:t>deterministic.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Sends and receives SpaceWire packets using </a:t>
            </a:r>
            <a:r>
              <a:rPr lang="en-GB" sz="1800" dirty="0" smtClean="0"/>
              <a:t>RMAP.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Packet segmented if necessary to fit into </a:t>
            </a:r>
            <a:r>
              <a:rPr lang="en-GB" sz="1800" dirty="0" smtClean="0"/>
              <a:t>slot.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One or more or part of a packet sent in one of </a:t>
            </a:r>
            <a:r>
              <a:rPr lang="en-GB" sz="1800" dirty="0" smtClean="0"/>
              <a:t>several assigned slots</a:t>
            </a:r>
            <a:r>
              <a:rPr lang="en-GB" sz="1800" dirty="0"/>
              <a:t>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2354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SpaceWire-D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SpaceWire- D provides 4 different services with different properties and applications</a:t>
            </a:r>
          </a:p>
          <a:p>
            <a:pPr marL="1093788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Static Bus Service</a:t>
            </a:r>
          </a:p>
          <a:p>
            <a:pPr marL="1093788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Dynamic Bus Service</a:t>
            </a:r>
          </a:p>
          <a:p>
            <a:pPr marL="1093788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Asynchronous Bus Service</a:t>
            </a:r>
          </a:p>
          <a:p>
            <a:pPr marL="1093788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Packet Bus Service</a:t>
            </a:r>
          </a:p>
          <a:p>
            <a:pPr marL="1093788" lvl="1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94656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Services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Static Bus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Fully deterministic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One slot assigned to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Group of transactions executed in specific time slot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Can be a fixed or varying group of transactions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D0B072-062E-410F-BE3D-44D1C877A4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2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Services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Dynamic Bus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Not fully deterministic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One or more slots assigned to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Group of transactions executed in one of several time slots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Two buffers</a:t>
            </a:r>
          </a:p>
          <a:p>
            <a:pPr lvl="2"/>
            <a:r>
              <a:rPr lang="en-GB" sz="1800" dirty="0" smtClean="0"/>
              <a:t>Current Transaction Group</a:t>
            </a:r>
          </a:p>
          <a:p>
            <a:pPr lvl="2"/>
            <a:r>
              <a:rPr lang="en-GB" sz="1800" dirty="0" smtClean="0"/>
              <a:t>Next Transaction Group</a:t>
            </a:r>
          </a:p>
          <a:p>
            <a:pPr lvl="1"/>
            <a:endParaRPr lang="en-GB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D0B072-062E-410F-BE3D-44D1C877A47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92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Services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Asynchronous Bus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One or </a:t>
            </a:r>
            <a:r>
              <a:rPr lang="en-GB" sz="1800" dirty="0" smtClean="0"/>
              <a:t>several slots are assigned </a:t>
            </a:r>
            <a:r>
              <a:rPr lang="en-GB" sz="1800" dirty="0" smtClean="0"/>
              <a:t>to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Accepts individual transactions with priority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Sorts out transaction group to be sent in next time-slot assigned to </a:t>
            </a:r>
            <a:r>
              <a:rPr lang="en-GB" sz="1800" dirty="0" smtClean="0"/>
              <a:t>the </a:t>
            </a:r>
            <a:r>
              <a:rPr lang="en-GB" sz="1800" dirty="0" smtClean="0"/>
              <a:t>bus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Not deterministic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Provides a means of reading and writing to memory in target devices without upsetting deterministic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Each bus has </a:t>
            </a:r>
            <a:r>
              <a:rPr lang="en-GB" sz="1800" dirty="0" smtClean="0"/>
              <a:t>its own </a:t>
            </a:r>
            <a:r>
              <a:rPr lang="en-GB" sz="1800" dirty="0" smtClean="0"/>
              <a:t>transaction queue</a:t>
            </a:r>
          </a:p>
          <a:p>
            <a:pPr lvl="2"/>
            <a:endParaRPr lang="en-GB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D0B072-062E-410F-BE3D-44D1C877A47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9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SpaceWire-D Protocol Main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Scheduling of SpaceWire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SpaceWire-D Protocol Stack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SpaceWire-D Prototyping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Conclusion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7383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Services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Packet Bus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One or more slots assigned to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Accepts </a:t>
            </a:r>
            <a:r>
              <a:rPr lang="en-GB" sz="1800" dirty="0" smtClean="0"/>
              <a:t>requests to send packet or receive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Requests converted into RMAP transactions executed which are collected in a transaction group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Not deterministic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Provides a means </a:t>
            </a:r>
            <a:r>
              <a:rPr lang="en-GB" sz="1800" dirty="0" smtClean="0"/>
              <a:t>of sending and receiving packets from </a:t>
            </a:r>
            <a:r>
              <a:rPr lang="en-GB" sz="1800" dirty="0"/>
              <a:t>target devices without upsetting deterministic traffic</a:t>
            </a:r>
          </a:p>
          <a:p>
            <a:pPr lvl="1"/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D0B072-062E-410F-BE3D-44D1C877A47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1965129" y="2802305"/>
            <a:ext cx="899343" cy="56710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Dynamic Bus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Initiator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289718" y="2820325"/>
            <a:ext cx="723028" cy="56710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Static Bus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Target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914770" y="2838899"/>
            <a:ext cx="1016923" cy="56710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Packet Bus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Target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079481" y="2820325"/>
            <a:ext cx="899343" cy="56710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Dynamic Bus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Target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7055119" y="2828280"/>
            <a:ext cx="783543" cy="57550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Async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Bus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Target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Protocol Stack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D63693-C891-43ED-BB6C-4879418386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9095" y="4914794"/>
            <a:ext cx="1175366" cy="406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SpaceWire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-18410" y="2866475"/>
            <a:ext cx="1173168" cy="453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SpaceWire-D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63759" y="3328091"/>
            <a:ext cx="2197" cy="240410"/>
          </a:xfrm>
          <a:prstGeom prst="straightConnector1">
            <a:avLst/>
          </a:prstGeom>
          <a:ln w="28575">
            <a:noFill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65977" y="4184920"/>
            <a:ext cx="2197" cy="240410"/>
          </a:xfrm>
          <a:prstGeom prst="straightConnector1">
            <a:avLst/>
          </a:prstGeom>
          <a:ln w="28575">
            <a:noFill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45730" y="2633972"/>
            <a:ext cx="2197" cy="240410"/>
          </a:xfrm>
          <a:prstGeom prst="straightConnector1">
            <a:avLst/>
          </a:prstGeom>
          <a:ln w="28575">
            <a:noFill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70656" y="5196012"/>
            <a:ext cx="2197" cy="240410"/>
          </a:xfrm>
          <a:prstGeom prst="straightConnector1">
            <a:avLst/>
          </a:prstGeom>
          <a:ln w="12700">
            <a:noFill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199" y="1796565"/>
            <a:ext cx="1173168" cy="453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User Application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184461" y="4790326"/>
            <a:ext cx="3646382" cy="4065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SpaceWire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184461" y="3772292"/>
            <a:ext cx="3641975" cy="41352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RMAP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Initiator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175366" y="2802305"/>
            <a:ext cx="723028" cy="56710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Static Bus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Initiator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3006550" y="5179651"/>
            <a:ext cx="2197" cy="24041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173168" y="1807418"/>
            <a:ext cx="3644173" cy="4535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User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351181" y="4795086"/>
            <a:ext cx="3633424" cy="40658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SpaceWire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353379" y="3777051"/>
            <a:ext cx="3631225" cy="41352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RMAP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Target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6786505" y="5197069"/>
            <a:ext cx="2197" cy="24041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344285" y="1791965"/>
            <a:ext cx="3631225" cy="4535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User Application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3004349" y="5431940"/>
            <a:ext cx="378435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800418" y="2820879"/>
            <a:ext cx="1016923" cy="56710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Packet Bus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Initiator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203472" y="1211496"/>
            <a:ext cx="1322000" cy="453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Initiator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545739" y="1221368"/>
            <a:ext cx="1322000" cy="453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Target</a:t>
            </a:r>
          </a:p>
        </p:txBody>
      </p:sp>
      <p:cxnSp>
        <p:nvCxnSpPr>
          <p:cNvPr id="89" name="Straight Arrow Connector 88"/>
          <p:cNvCxnSpPr>
            <a:stCxn id="70" idx="2"/>
            <a:endCxn id="69" idx="0"/>
          </p:cNvCxnSpPr>
          <p:nvPr/>
        </p:nvCxnSpPr>
        <p:spPr>
          <a:xfrm>
            <a:off x="3005449" y="4185818"/>
            <a:ext cx="2203" cy="60450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6" idx="2"/>
            <a:endCxn id="75" idx="0"/>
          </p:cNvCxnSpPr>
          <p:nvPr/>
        </p:nvCxnSpPr>
        <p:spPr>
          <a:xfrm flipH="1">
            <a:off x="7167893" y="4190577"/>
            <a:ext cx="1099" cy="60450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678632" y="5423297"/>
            <a:ext cx="1322000" cy="406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Network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0" y="1619205"/>
            <a:ext cx="9144000" cy="3906664"/>
            <a:chOff x="83902" y="1196752"/>
            <a:chExt cx="17774207" cy="4680520"/>
          </a:xfrm>
        </p:grpSpPr>
        <p:sp>
          <p:nvSpPr>
            <p:cNvPr id="99" name="Rectangle 98"/>
            <p:cNvSpPr/>
            <p:nvPr/>
          </p:nvSpPr>
          <p:spPr>
            <a:xfrm>
              <a:off x="83904" y="2418233"/>
              <a:ext cx="17774205" cy="1051935"/>
            </a:xfrm>
            <a:prstGeom prst="rect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GB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3902" y="4731747"/>
              <a:ext cx="17774207" cy="1145525"/>
            </a:xfrm>
            <a:prstGeom prst="rect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GB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3902" y="1196752"/>
              <a:ext cx="17774207" cy="1050482"/>
            </a:xfrm>
            <a:prstGeom prst="rect">
              <a:avLst/>
            </a:prstGeom>
            <a:noFill/>
            <a:ln w="12700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GB" sz="12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2940767" y="2810260"/>
            <a:ext cx="783543" cy="57550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Async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Bus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Initiator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1555237" y="3346919"/>
            <a:ext cx="2197" cy="411843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690927" y="3374657"/>
            <a:ext cx="0" cy="42878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4308879" y="3384507"/>
            <a:ext cx="2197" cy="411843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7456864" y="3380647"/>
            <a:ext cx="3636" cy="39733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2417789" y="3346909"/>
            <a:ext cx="2197" cy="411843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6525111" y="3368982"/>
            <a:ext cx="0" cy="42878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5690927" y="2240496"/>
            <a:ext cx="2876432" cy="598403"/>
            <a:chOff x="5690927" y="2240496"/>
            <a:chExt cx="2876432" cy="629655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5690927" y="2245482"/>
              <a:ext cx="0" cy="62099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6578268" y="2250082"/>
              <a:ext cx="0" cy="6198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8290256" y="2240496"/>
              <a:ext cx="0" cy="62965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8567359" y="2240496"/>
              <a:ext cx="0" cy="62965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Straight Arrow Connector 113"/>
          <p:cNvCxnSpPr/>
          <p:nvPr/>
        </p:nvCxnSpPr>
        <p:spPr>
          <a:xfrm flipH="1">
            <a:off x="8423232" y="3372105"/>
            <a:ext cx="3636" cy="39733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3334402" y="3371961"/>
            <a:ext cx="3636" cy="39733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419459" y="2250581"/>
            <a:ext cx="3281535" cy="577699"/>
            <a:chOff x="1419459" y="2250581"/>
            <a:chExt cx="3281535" cy="642376"/>
          </a:xfrm>
        </p:grpSpPr>
        <p:cxnSp>
          <p:nvCxnSpPr>
            <p:cNvPr id="84" name="Straight Arrow Connector 83"/>
            <p:cNvCxnSpPr/>
            <p:nvPr/>
          </p:nvCxnSpPr>
          <p:spPr>
            <a:xfrm>
              <a:off x="1695010" y="2260935"/>
              <a:ext cx="2197" cy="62877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1419459" y="2250581"/>
              <a:ext cx="2197" cy="62877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2152625" y="2255820"/>
              <a:ext cx="2197" cy="62877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2667518" y="2256462"/>
              <a:ext cx="0" cy="5996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3938302" y="2276088"/>
              <a:ext cx="2197" cy="5994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2411090" y="2255820"/>
              <a:ext cx="0" cy="6104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4192532" y="2276088"/>
              <a:ext cx="0" cy="5994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4446763" y="2273215"/>
              <a:ext cx="2197" cy="5994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4700994" y="2273215"/>
              <a:ext cx="0" cy="59946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3194998" y="2263302"/>
              <a:ext cx="0" cy="62965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3449229" y="2254463"/>
              <a:ext cx="0" cy="62965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 118"/>
          <p:cNvSpPr/>
          <p:nvPr/>
        </p:nvSpPr>
        <p:spPr>
          <a:xfrm>
            <a:off x="24194" y="3777051"/>
            <a:ext cx="1173168" cy="453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RMAP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-18410" y="3535250"/>
            <a:ext cx="9143999" cy="890081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1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FDIR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Fault Detection, Isolation and Recovery (FDIR) </a:t>
            </a:r>
            <a:r>
              <a:rPr lang="en-US" sz="1800" dirty="0" smtClean="0"/>
              <a:t>requirements have been considered from the beginning and addressed in SpaceWire-D.</a:t>
            </a:r>
            <a:endParaRPr lang="en-GB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Initiator </a:t>
            </a:r>
            <a:r>
              <a:rPr lang="en-GB" sz="1800" dirty="0" smtClean="0"/>
              <a:t>can </a:t>
            </a:r>
            <a:r>
              <a:rPr lang="en-GB" sz="1800" dirty="0" smtClean="0"/>
              <a:t>monitor the completion of all transactions within the time slot.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If </a:t>
            </a:r>
            <a:r>
              <a:rPr lang="en-GB" sz="1800" dirty="0" smtClean="0"/>
              <a:t>an error is </a:t>
            </a:r>
            <a:r>
              <a:rPr lang="en-GB" sz="1800" dirty="0" smtClean="0"/>
              <a:t>detected the network manager is informed to perform isolation and recovery.</a:t>
            </a:r>
            <a:endParaRPr lang="en-GB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For faster failure isolation a schedule conscious bus guarding function can be integrated in the SpaceWire routing switches.</a:t>
            </a:r>
          </a:p>
          <a:p>
            <a:pPr marL="1093788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This function is not yet available in current routing switches.</a:t>
            </a: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D63693-C891-43ED-BB6C-4879418386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SpaceWire-D </a:t>
            </a:r>
            <a:r>
              <a:rPr lang="en-GB" dirty="0" smtClean="0"/>
              <a:t>Prototype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AT6981 Castor system-on-chip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Used for both RMAP initiators and targets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8-port SpaceWire router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Dedicated RMAP engines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LEON2-FT processor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/>
              <a:t>Software </a:t>
            </a:r>
            <a:r>
              <a:rPr lang="en-GB" sz="1800" dirty="0" smtClean="0"/>
              <a:t>built using the RTEMS real-time operating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Board support package ports the OS to the AT6981 board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Link Analyser Mk2 used to monitor traffic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 smtClean="0"/>
              <a:t>USB Brick Mk2 used as time-code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3F3D05B-2EAD-42AB-9847-F20C0F26731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SpaceWire </a:t>
            </a:r>
            <a:r>
              <a:rPr lang="en-GB" dirty="0" smtClean="0"/>
              <a:t>Prototype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D63693-C891-43ED-BB6C-4879418386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 descr="C:\Steves Stuff\Pictures\Work Pictures\SpaceWire-D\IMAG01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88" y="1194883"/>
            <a:ext cx="7911784" cy="447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90448" y="582627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Castor-PXI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804531" y="5825721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Castor-</a:t>
            </a:r>
            <a:r>
              <a:rPr lang="en-GB" dirty="0" err="1" smtClean="0"/>
              <a:t>PCIe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50888" y="5825721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Castor-PXI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971370" y="580760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Brick</a:t>
            </a:r>
          </a:p>
          <a:p>
            <a:pPr algn="ctr"/>
            <a:r>
              <a:rPr lang="en-GB" dirty="0" smtClean="0"/>
              <a:t>Mk2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262876" y="5799986"/>
            <a:ext cx="1582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Link</a:t>
            </a:r>
          </a:p>
          <a:p>
            <a:pPr algn="ctr"/>
            <a:r>
              <a:rPr lang="en-GB" dirty="0" smtClean="0"/>
              <a:t>Analyser Mk2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6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SpaceWire-D Protocol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SpaceWire-D protocol has been defined by the University of Dundee under ESA contract.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Protocol requirements have been have been established with active involvement of two major European System Integrators (TAS-F, Airbus Defense &amp; Space)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SpaceWire-D protocol specification has been regularly reviewed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TAS-F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Airbus D&amp;S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SpaceWire Working Group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prototype implementation is performed by </a:t>
            </a:r>
            <a:r>
              <a:rPr lang="en-US" dirty="0" err="1" smtClean="0"/>
              <a:t>UoD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protocol definition is very advanced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SpaceWire-D Standard Draft D v0.15  (July 2014)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62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SpaceWire-D addresses the need of deterministic </a:t>
            </a:r>
            <a:r>
              <a:rPr lang="en-GB" dirty="0" smtClean="0"/>
              <a:t>data </a:t>
            </a:r>
            <a:r>
              <a:rPr lang="en-GB" dirty="0" smtClean="0"/>
              <a:t>delivery over SpaceWire.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Based on currently existing </a:t>
            </a:r>
            <a:r>
              <a:rPr lang="en-GB" dirty="0" smtClean="0"/>
              <a:t>SpaceWire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Routers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RMAP Target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RMAP Initiators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Additional </a:t>
            </a:r>
            <a:r>
              <a:rPr lang="en-GB" dirty="0"/>
              <a:t>software </a:t>
            </a:r>
            <a:r>
              <a:rPr lang="en-GB" dirty="0" smtClean="0"/>
              <a:t>to handle the protocol only required on Initiators.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Further error resilience can be gained by introducing the bus guarding function in the routers.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SpaceWire-D is planned for standardization </a:t>
            </a:r>
            <a:r>
              <a:rPr lang="en-US" dirty="0" smtClean="0"/>
              <a:t>in ECSS in 2016-2017</a:t>
            </a:r>
          </a:p>
          <a:p>
            <a:pPr marL="1093788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81750"/>
            <a:ext cx="97155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5D63693-C891-43ED-BB6C-4879418386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2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SpaceWire is a widely used on-board data link standard for payload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SpaceWire standard ECSS-E-ST-50-12C defines the point to point links as well as networks.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communication over the bi-directional SpaceWire links and the network </a:t>
            </a:r>
            <a:r>
              <a:rPr lang="en-US" dirty="0" smtClean="0"/>
              <a:t>is asynchronous, i.e. no synchronization between data sources.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communication channels share the same hardware resources the access is arbitrated.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 result the message latency through the network is not fixed.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mean latency and the jitter around the mean is a function of many parameters</a:t>
            </a:r>
            <a:r>
              <a:rPr lang="en-US" dirty="0"/>
              <a:t>: link </a:t>
            </a:r>
            <a:r>
              <a:rPr lang="en-US" dirty="0" smtClean="0"/>
              <a:t>speed, </a:t>
            </a:r>
            <a:r>
              <a:rPr lang="en-US" dirty="0" smtClean="0"/>
              <a:t>network traffic, network topology, segment or packet size.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maximum (worse case) latency has always an upper bound but this bound depends on many parameters.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makes it difficult to manage the latency in a system.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209799"/>
            <a:ext cx="6858167" cy="769441"/>
          </a:xfrm>
        </p:spPr>
        <p:txBody>
          <a:bodyPr/>
          <a:lstStyle/>
          <a:p>
            <a:r>
              <a:rPr lang="en-GB" dirty="0" smtClean="0"/>
              <a:t>SpaceWire-D Main </a:t>
            </a:r>
            <a:r>
              <a:rPr lang="en-GB" dirty="0"/>
              <a:t>Protocol </a:t>
            </a:r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Provide </a:t>
            </a:r>
            <a:r>
              <a:rPr lang="en-GB" dirty="0"/>
              <a:t>deterministic data </a:t>
            </a:r>
            <a:r>
              <a:rPr lang="en-GB" dirty="0" smtClean="0"/>
              <a:t>delivery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Using </a:t>
            </a:r>
            <a:r>
              <a:rPr lang="en-GB" dirty="0" smtClean="0"/>
              <a:t>Remote Memory Access Protocol (RMAP) ECSS-E-ST-50-52C  as the  </a:t>
            </a:r>
            <a:r>
              <a:rPr lang="en-GB" dirty="0"/>
              <a:t>basic </a:t>
            </a:r>
            <a:r>
              <a:rPr lang="en-GB" dirty="0" smtClean="0"/>
              <a:t>communication mechanism.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Operates </a:t>
            </a:r>
            <a:r>
              <a:rPr lang="en-GB" dirty="0" smtClean="0"/>
              <a:t>on existing </a:t>
            </a:r>
            <a:r>
              <a:rPr lang="en-GB" dirty="0"/>
              <a:t>SpaceWire </a:t>
            </a:r>
            <a:r>
              <a:rPr lang="en-GB" dirty="0" smtClean="0"/>
              <a:t>networks with current routing switches.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Compatible with existing SpaceWire RMAP </a:t>
            </a:r>
            <a:r>
              <a:rPr lang="en-GB" dirty="0"/>
              <a:t>target </a:t>
            </a:r>
            <a:r>
              <a:rPr lang="en-GB" dirty="0" smtClean="0"/>
              <a:t>devices.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SpaceWire-D protocol initiator part can </a:t>
            </a:r>
            <a:r>
              <a:rPr lang="en-GB" dirty="0"/>
              <a:t>be implemented in </a:t>
            </a:r>
            <a:r>
              <a:rPr lang="en-GB" dirty="0" smtClean="0"/>
              <a:t>software.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Other SpaceWire </a:t>
            </a:r>
            <a:r>
              <a:rPr lang="en-GB" dirty="0"/>
              <a:t>packets </a:t>
            </a:r>
            <a:r>
              <a:rPr lang="en-GB" dirty="0" smtClean="0"/>
              <a:t>can be sent without </a:t>
            </a:r>
            <a:r>
              <a:rPr lang="en-GB" dirty="0"/>
              <a:t>disrupting deterministic traffic</a:t>
            </a:r>
          </a:p>
          <a:p>
            <a:pPr marL="0" indent="0">
              <a:buNone/>
            </a:pPr>
            <a:r>
              <a:rPr lang="en-GB" dirty="0"/>
              <a:t>Allows SpaceWire to be used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Time critical avionics applications (e.g. AOCS)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Concurrently with </a:t>
            </a:r>
            <a:r>
              <a:rPr lang="en-GB" dirty="0" smtClean="0"/>
              <a:t>regular payload </a:t>
            </a:r>
            <a:r>
              <a:rPr lang="en-GB" dirty="0"/>
              <a:t>data handling</a:t>
            </a:r>
          </a:p>
          <a:p>
            <a:pPr marL="0" indent="0">
              <a:buNone/>
            </a:pPr>
            <a:r>
              <a:rPr lang="en-GB" dirty="0"/>
              <a:t>Basic service </a:t>
            </a:r>
            <a:r>
              <a:rPr lang="en-GB" dirty="0" smtClean="0"/>
              <a:t>shall be very </a:t>
            </a:r>
            <a:r>
              <a:rPr lang="en-GB" dirty="0"/>
              <a:t>simple to implement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0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25475" y="379076"/>
            <a:ext cx="6105525" cy="430887"/>
          </a:xfrm>
        </p:spPr>
        <p:txBody>
          <a:bodyPr/>
          <a:lstStyle/>
          <a:p>
            <a:r>
              <a:rPr lang="en-GB" dirty="0"/>
              <a:t>Determinism with </a:t>
            </a:r>
            <a:r>
              <a:rPr lang="en-GB" dirty="0" smtClean="0"/>
              <a:t>a Single Initiator</a:t>
            </a:r>
            <a:endParaRPr lang="en-GB" dirty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876788" y="3597032"/>
            <a:ext cx="949325" cy="1292225"/>
            <a:chOff x="2600298" y="2552688"/>
            <a:chExt cx="949338" cy="1292235"/>
          </a:xfrm>
          <a:solidFill>
            <a:srgbClr val="99CCFF"/>
          </a:solidFill>
        </p:grpSpPr>
        <p:sp>
          <p:nvSpPr>
            <p:cNvPr id="53" name="Rectangle 52"/>
            <p:cNvSpPr/>
            <p:nvPr/>
          </p:nvSpPr>
          <p:spPr bwMode="auto">
            <a:xfrm>
              <a:off x="2600298" y="3282944"/>
              <a:ext cx="949338" cy="56197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Inst. 1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 rot="5400000">
              <a:off x="2693964" y="2933691"/>
              <a:ext cx="763593" cy="1587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008674" y="3597032"/>
            <a:ext cx="949325" cy="1292225"/>
            <a:chOff x="2600298" y="2552688"/>
            <a:chExt cx="949338" cy="1292235"/>
          </a:xfrm>
        </p:grpSpPr>
        <p:sp>
          <p:nvSpPr>
            <p:cNvPr id="57" name="Rectangle 56"/>
            <p:cNvSpPr/>
            <p:nvPr/>
          </p:nvSpPr>
          <p:spPr bwMode="auto">
            <a:xfrm>
              <a:off x="2600298" y="3282944"/>
              <a:ext cx="949338" cy="561979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Inst. 2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rot="5400000">
              <a:off x="2693964" y="2933691"/>
              <a:ext cx="763593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3177074" y="3597032"/>
            <a:ext cx="949325" cy="1292225"/>
            <a:chOff x="2600298" y="2552688"/>
            <a:chExt cx="949338" cy="1292235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600298" y="3282944"/>
              <a:ext cx="949338" cy="561979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Inst. 3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 rot="5400000">
              <a:off x="2693964" y="2933691"/>
              <a:ext cx="763593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4345476" y="3597032"/>
            <a:ext cx="2081213" cy="2862262"/>
            <a:chOff x="4754565" y="3392488"/>
            <a:chExt cx="2081241" cy="2862293"/>
          </a:xfrm>
        </p:grpSpPr>
        <p:sp>
          <p:nvSpPr>
            <p:cNvPr id="11" name="Rectangle 10"/>
            <p:cNvSpPr/>
            <p:nvPr/>
          </p:nvSpPr>
          <p:spPr bwMode="auto">
            <a:xfrm>
              <a:off x="4973644" y="4159258"/>
              <a:ext cx="1716110" cy="8429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SpaceWire Router</a:t>
              </a:r>
            </a:p>
          </p:txBody>
        </p: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4754565" y="4962542"/>
              <a:ext cx="949338" cy="1292239"/>
              <a:chOff x="2600298" y="2552684"/>
              <a:chExt cx="949338" cy="1292239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2600298" y="3282942"/>
                <a:ext cx="949338" cy="561981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chemeClr val="tx1"/>
                    </a:solidFill>
                  </a:rPr>
                  <a:t>Inst. 4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 rot="5400000">
                <a:off x="2693963" y="2933688"/>
                <a:ext cx="763596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5886468" y="4962542"/>
              <a:ext cx="949338" cy="1292239"/>
              <a:chOff x="2600298" y="2552684"/>
              <a:chExt cx="949338" cy="1292239"/>
            </a:xfrm>
          </p:grpSpPr>
          <p:sp>
            <p:nvSpPr>
              <p:cNvPr id="48" name="Rectangle 47"/>
              <p:cNvSpPr/>
              <p:nvPr/>
            </p:nvSpPr>
            <p:spPr bwMode="auto">
              <a:xfrm>
                <a:off x="2600298" y="3282942"/>
                <a:ext cx="949338" cy="561981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chemeClr val="tx1"/>
                    </a:solidFill>
                  </a:rPr>
                  <a:t>Inst. 5</a:t>
                </a: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 bwMode="auto">
              <a:xfrm rot="5400000">
                <a:off x="2693964" y="2933688"/>
                <a:ext cx="763596" cy="158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 bwMode="auto">
            <a:xfrm rot="5400000">
              <a:off x="5432438" y="3773492"/>
              <a:ext cx="76359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6682275" y="3633544"/>
            <a:ext cx="1716087" cy="1606550"/>
            <a:chOff x="7091397" y="3429001"/>
            <a:chExt cx="1716088" cy="1606571"/>
          </a:xfrm>
        </p:grpSpPr>
        <p:sp>
          <p:nvSpPr>
            <p:cNvPr id="36" name="Rectangle 35"/>
            <p:cNvSpPr/>
            <p:nvPr/>
          </p:nvSpPr>
          <p:spPr bwMode="auto">
            <a:xfrm>
              <a:off x="7091397" y="4159261"/>
              <a:ext cx="1716088" cy="8763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Mass</a:t>
              </a:r>
            </a:p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Memory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 rot="5400000">
              <a:off x="7586693" y="3810006"/>
              <a:ext cx="763598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 bwMode="auto">
          <a:xfrm>
            <a:off x="3980350" y="1260232"/>
            <a:ext cx="1716087" cy="80327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Data-Handling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Processor</a:t>
            </a:r>
          </a:p>
        </p:txBody>
      </p:sp>
      <p:grpSp>
        <p:nvGrpSpPr>
          <p:cNvPr id="12" name="Group 60"/>
          <p:cNvGrpSpPr>
            <a:grpSpLocks/>
          </p:cNvGrpSpPr>
          <p:nvPr/>
        </p:nvGrpSpPr>
        <p:grpSpPr bwMode="auto">
          <a:xfrm>
            <a:off x="913300" y="2026994"/>
            <a:ext cx="7485062" cy="1609725"/>
            <a:chOff x="1322343" y="1822428"/>
            <a:chExt cx="7485165" cy="1609736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322343" y="2589196"/>
              <a:ext cx="7485165" cy="8429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SpaceWire Router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rot="5400000">
              <a:off x="4848231" y="2203431"/>
              <a:ext cx="763593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491599" y="1260199"/>
            <a:ext cx="13436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Initiating</a:t>
            </a:r>
            <a:endParaRPr lang="en-GB" sz="2000" dirty="0" smtClean="0"/>
          </a:p>
          <a:p>
            <a:pPr algn="ctr"/>
            <a:r>
              <a:rPr lang="en-GB" sz="2000" dirty="0" smtClean="0"/>
              <a:t>Node</a:t>
            </a:r>
            <a:endParaRPr lang="en-GB" sz="2000" dirty="0"/>
          </a:p>
        </p:txBody>
      </p:sp>
      <p:grpSp>
        <p:nvGrpSpPr>
          <p:cNvPr id="13" name="Group 38"/>
          <p:cNvGrpSpPr/>
          <p:nvPr/>
        </p:nvGrpSpPr>
        <p:grpSpPr>
          <a:xfrm>
            <a:off x="1314898" y="1953946"/>
            <a:ext cx="4197811" cy="2408578"/>
            <a:chOff x="2293034" y="2208628"/>
            <a:chExt cx="2859503" cy="2518117"/>
          </a:xfrm>
        </p:grpSpPr>
        <p:sp>
          <p:nvSpPr>
            <p:cNvPr id="42" name="Freeform 41"/>
            <p:cNvSpPr/>
            <p:nvPr/>
          </p:nvSpPr>
          <p:spPr bwMode="auto">
            <a:xfrm>
              <a:off x="2293034" y="2208628"/>
              <a:ext cx="2412609" cy="2518117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2609" h="2518117">
                  <a:moveTo>
                    <a:pt x="2377440" y="0"/>
                  </a:moveTo>
                  <a:cubicBezTo>
                    <a:pt x="2395024" y="348175"/>
                    <a:pt x="2412609" y="696350"/>
                    <a:pt x="2391508" y="886264"/>
                  </a:cubicBezTo>
                  <a:cubicBezTo>
                    <a:pt x="2370407" y="1076178"/>
                    <a:pt x="2377440" y="1085557"/>
                    <a:pt x="2250831" y="1139483"/>
                  </a:cubicBezTo>
                  <a:cubicBezTo>
                    <a:pt x="2124222" y="1193409"/>
                    <a:pt x="1915551" y="1184030"/>
                    <a:pt x="1631852" y="1209821"/>
                  </a:cubicBezTo>
                  <a:cubicBezTo>
                    <a:pt x="1348153" y="1235612"/>
                    <a:pt x="806548" y="1223889"/>
                    <a:pt x="548640" y="1294227"/>
                  </a:cubicBezTo>
                  <a:cubicBezTo>
                    <a:pt x="290732" y="1364565"/>
                    <a:pt x="168812" y="1427870"/>
                    <a:pt x="84406" y="1631852"/>
                  </a:cubicBezTo>
                  <a:cubicBezTo>
                    <a:pt x="0" y="1835834"/>
                    <a:pt x="21101" y="2176975"/>
                    <a:pt x="42203" y="2518117"/>
                  </a:cubicBezTo>
                </a:path>
              </a:pathLst>
            </a:cu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87924" y="2552190"/>
              <a:ext cx="1864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Read Command</a:t>
              </a:r>
              <a:endParaRPr lang="en-GB" dirty="0"/>
            </a:p>
          </p:txBody>
        </p:sp>
      </p:grpSp>
      <p:grpSp>
        <p:nvGrpSpPr>
          <p:cNvPr id="14" name="Group 43"/>
          <p:cNvGrpSpPr/>
          <p:nvPr/>
        </p:nvGrpSpPr>
        <p:grpSpPr>
          <a:xfrm>
            <a:off x="1314898" y="2026971"/>
            <a:ext cx="3939407" cy="2408579"/>
            <a:chOff x="2308194" y="2297097"/>
            <a:chExt cx="2683481" cy="2518117"/>
          </a:xfrm>
        </p:grpSpPr>
        <p:sp>
          <p:nvSpPr>
            <p:cNvPr id="46" name="Freeform 45"/>
            <p:cNvSpPr/>
            <p:nvPr/>
          </p:nvSpPr>
          <p:spPr bwMode="auto">
            <a:xfrm>
              <a:off x="2308194" y="2297097"/>
              <a:ext cx="2412609" cy="2518117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2609" h="2518117">
                  <a:moveTo>
                    <a:pt x="2377440" y="0"/>
                  </a:moveTo>
                  <a:cubicBezTo>
                    <a:pt x="2395024" y="348175"/>
                    <a:pt x="2412609" y="696350"/>
                    <a:pt x="2391508" y="886264"/>
                  </a:cubicBezTo>
                  <a:cubicBezTo>
                    <a:pt x="2370407" y="1076178"/>
                    <a:pt x="2377440" y="1085557"/>
                    <a:pt x="2250831" y="1139483"/>
                  </a:cubicBezTo>
                  <a:cubicBezTo>
                    <a:pt x="2124222" y="1193409"/>
                    <a:pt x="1915551" y="1184030"/>
                    <a:pt x="1631852" y="1209821"/>
                  </a:cubicBezTo>
                  <a:cubicBezTo>
                    <a:pt x="1348153" y="1235612"/>
                    <a:pt x="806548" y="1223889"/>
                    <a:pt x="548640" y="1294227"/>
                  </a:cubicBezTo>
                  <a:cubicBezTo>
                    <a:pt x="290732" y="1364565"/>
                    <a:pt x="168812" y="1427870"/>
                    <a:pt x="84406" y="1631852"/>
                  </a:cubicBezTo>
                  <a:cubicBezTo>
                    <a:pt x="0" y="1835834"/>
                    <a:pt x="21101" y="2176975"/>
                    <a:pt x="42203" y="2518117"/>
                  </a:cubicBezTo>
                </a:path>
              </a:pathLst>
            </a:custGeom>
            <a:noFill/>
            <a:ln w="57150" cap="flat" cmpd="sng" algn="ctr">
              <a:solidFill>
                <a:srgbClr val="92D05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01551" y="2602486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Read Reply</a:t>
              </a:r>
              <a:endParaRPr lang="en-GB" dirty="0"/>
            </a:p>
          </p:txBody>
        </p:sp>
      </p:grpSp>
      <p:grpSp>
        <p:nvGrpSpPr>
          <p:cNvPr id="16" name="Group 51"/>
          <p:cNvGrpSpPr/>
          <p:nvPr/>
        </p:nvGrpSpPr>
        <p:grpSpPr>
          <a:xfrm flipH="1">
            <a:off x="4781398" y="1953945"/>
            <a:ext cx="1170651" cy="3979917"/>
            <a:chOff x="2293034" y="2208628"/>
            <a:chExt cx="2412609" cy="2518117"/>
          </a:xfrm>
        </p:grpSpPr>
        <p:sp>
          <p:nvSpPr>
            <p:cNvPr id="55" name="Freeform 54"/>
            <p:cNvSpPr/>
            <p:nvPr/>
          </p:nvSpPr>
          <p:spPr bwMode="auto">
            <a:xfrm>
              <a:off x="2293034" y="2208628"/>
              <a:ext cx="2412609" cy="2518117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2609" h="2518117">
                  <a:moveTo>
                    <a:pt x="2377440" y="0"/>
                  </a:moveTo>
                  <a:cubicBezTo>
                    <a:pt x="2395024" y="348175"/>
                    <a:pt x="2412609" y="696350"/>
                    <a:pt x="2391508" y="886264"/>
                  </a:cubicBezTo>
                  <a:cubicBezTo>
                    <a:pt x="2370407" y="1076178"/>
                    <a:pt x="2377440" y="1085557"/>
                    <a:pt x="2250831" y="1139483"/>
                  </a:cubicBezTo>
                  <a:cubicBezTo>
                    <a:pt x="2124222" y="1193409"/>
                    <a:pt x="1915551" y="1184030"/>
                    <a:pt x="1631852" y="1209821"/>
                  </a:cubicBezTo>
                  <a:cubicBezTo>
                    <a:pt x="1348153" y="1235612"/>
                    <a:pt x="806548" y="1223889"/>
                    <a:pt x="548640" y="1294227"/>
                  </a:cubicBezTo>
                  <a:cubicBezTo>
                    <a:pt x="290732" y="1364565"/>
                    <a:pt x="168812" y="1427870"/>
                    <a:pt x="84406" y="1631852"/>
                  </a:cubicBezTo>
                  <a:cubicBezTo>
                    <a:pt x="0" y="1835834"/>
                    <a:pt x="21101" y="2176975"/>
                    <a:pt x="42203" y="2518117"/>
                  </a:cubicBezTo>
                </a:path>
              </a:pathLst>
            </a:cu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61174" y="2393445"/>
              <a:ext cx="1864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Read Command</a:t>
              </a:r>
              <a:endParaRPr lang="en-GB" dirty="0"/>
            </a:p>
          </p:txBody>
        </p:sp>
      </p:grpSp>
      <p:grpSp>
        <p:nvGrpSpPr>
          <p:cNvPr id="18" name="Group 60"/>
          <p:cNvGrpSpPr/>
          <p:nvPr/>
        </p:nvGrpSpPr>
        <p:grpSpPr>
          <a:xfrm flipH="1">
            <a:off x="4770264" y="2063485"/>
            <a:ext cx="1476519" cy="3906891"/>
            <a:chOff x="1706496" y="2297097"/>
            <a:chExt cx="3014307" cy="2518117"/>
          </a:xfrm>
        </p:grpSpPr>
        <p:sp>
          <p:nvSpPr>
            <p:cNvPr id="62" name="Freeform 61"/>
            <p:cNvSpPr/>
            <p:nvPr/>
          </p:nvSpPr>
          <p:spPr bwMode="auto">
            <a:xfrm>
              <a:off x="2308194" y="2297097"/>
              <a:ext cx="2412609" cy="2518117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2609" h="2518117">
                  <a:moveTo>
                    <a:pt x="2377440" y="0"/>
                  </a:moveTo>
                  <a:cubicBezTo>
                    <a:pt x="2395024" y="348175"/>
                    <a:pt x="2412609" y="696350"/>
                    <a:pt x="2391508" y="886264"/>
                  </a:cubicBezTo>
                  <a:cubicBezTo>
                    <a:pt x="2370407" y="1076178"/>
                    <a:pt x="2377440" y="1085557"/>
                    <a:pt x="2250831" y="1139483"/>
                  </a:cubicBezTo>
                  <a:cubicBezTo>
                    <a:pt x="2124222" y="1193409"/>
                    <a:pt x="1915551" y="1184030"/>
                    <a:pt x="1631852" y="1209821"/>
                  </a:cubicBezTo>
                  <a:cubicBezTo>
                    <a:pt x="1348153" y="1235612"/>
                    <a:pt x="806548" y="1223889"/>
                    <a:pt x="548640" y="1294227"/>
                  </a:cubicBezTo>
                  <a:cubicBezTo>
                    <a:pt x="290732" y="1364565"/>
                    <a:pt x="168812" y="1427870"/>
                    <a:pt x="84406" y="1631852"/>
                  </a:cubicBezTo>
                  <a:cubicBezTo>
                    <a:pt x="0" y="1835834"/>
                    <a:pt x="21101" y="2176975"/>
                    <a:pt x="42203" y="2518117"/>
                  </a:cubicBezTo>
                </a:path>
              </a:pathLst>
            </a:custGeom>
            <a:noFill/>
            <a:ln w="57150" cap="flat" cmpd="sng" algn="ctr">
              <a:solidFill>
                <a:srgbClr val="92D05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706496" y="2438300"/>
              <a:ext cx="2837932" cy="2380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Read Reply</a:t>
              </a:r>
              <a:endParaRPr lang="en-GB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718694" y="5189433"/>
            <a:ext cx="989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Target</a:t>
            </a:r>
            <a:endParaRPr lang="en-GB" sz="2000" dirty="0" smtClean="0"/>
          </a:p>
          <a:p>
            <a:pPr algn="ctr"/>
            <a:r>
              <a:rPr lang="en-GB" sz="2000" dirty="0" smtClean="0"/>
              <a:t>Nodes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1791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25475" y="379076"/>
            <a:ext cx="6105525" cy="430887"/>
          </a:xfrm>
        </p:spPr>
        <p:txBody>
          <a:bodyPr/>
          <a:lstStyle/>
          <a:p>
            <a:r>
              <a:rPr lang="en-GB" dirty="0" smtClean="0"/>
              <a:t>Multiple Initiators</a:t>
            </a:r>
            <a:endParaRPr lang="en-GB" dirty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876788" y="3597032"/>
            <a:ext cx="949325" cy="1292225"/>
            <a:chOff x="2600298" y="2552688"/>
            <a:chExt cx="949338" cy="1292235"/>
          </a:xfrm>
        </p:grpSpPr>
        <p:sp>
          <p:nvSpPr>
            <p:cNvPr id="53" name="Rectangle 52"/>
            <p:cNvSpPr/>
            <p:nvPr/>
          </p:nvSpPr>
          <p:spPr bwMode="auto">
            <a:xfrm>
              <a:off x="2600298" y="3282944"/>
              <a:ext cx="949338" cy="561979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Inst. 1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 rot="5400000">
              <a:off x="2693964" y="2933691"/>
              <a:ext cx="763593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008674" y="3597032"/>
            <a:ext cx="949325" cy="1292225"/>
            <a:chOff x="2600298" y="2552688"/>
            <a:chExt cx="949338" cy="1292235"/>
          </a:xfrm>
          <a:solidFill>
            <a:srgbClr val="99CCFF"/>
          </a:solidFill>
        </p:grpSpPr>
        <p:sp>
          <p:nvSpPr>
            <p:cNvPr id="57" name="Rectangle 56"/>
            <p:cNvSpPr/>
            <p:nvPr/>
          </p:nvSpPr>
          <p:spPr bwMode="auto">
            <a:xfrm>
              <a:off x="2600298" y="3282944"/>
              <a:ext cx="949338" cy="56197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Inst. 2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rot="5400000">
              <a:off x="2693964" y="2933691"/>
              <a:ext cx="763593" cy="1588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3177074" y="3597032"/>
            <a:ext cx="949325" cy="1292225"/>
            <a:chOff x="2600298" y="2552688"/>
            <a:chExt cx="949338" cy="1292235"/>
          </a:xfrm>
          <a:solidFill>
            <a:srgbClr val="99CCFF"/>
          </a:solidFill>
        </p:grpSpPr>
        <p:sp>
          <p:nvSpPr>
            <p:cNvPr id="40" name="Rectangle 39"/>
            <p:cNvSpPr/>
            <p:nvPr/>
          </p:nvSpPr>
          <p:spPr bwMode="auto">
            <a:xfrm>
              <a:off x="2600298" y="3282944"/>
              <a:ext cx="949338" cy="56197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Inst. 3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 rot="5400000">
              <a:off x="2693964" y="2933691"/>
              <a:ext cx="763593" cy="1588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4345476" y="3597032"/>
            <a:ext cx="2081213" cy="2862262"/>
            <a:chOff x="4754565" y="3392488"/>
            <a:chExt cx="2081241" cy="2862293"/>
          </a:xfrm>
          <a:solidFill>
            <a:srgbClr val="99CCFF"/>
          </a:solidFill>
        </p:grpSpPr>
        <p:sp>
          <p:nvSpPr>
            <p:cNvPr id="11" name="Rectangle 10"/>
            <p:cNvSpPr/>
            <p:nvPr/>
          </p:nvSpPr>
          <p:spPr bwMode="auto">
            <a:xfrm>
              <a:off x="4973644" y="4159258"/>
              <a:ext cx="1716110" cy="84297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SpaceWire Router</a:t>
              </a:r>
            </a:p>
          </p:txBody>
        </p: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4754565" y="4962542"/>
              <a:ext cx="949338" cy="1292239"/>
              <a:chOff x="2600298" y="2552684"/>
              <a:chExt cx="949338" cy="1292239"/>
            </a:xfrm>
            <a:grpFill/>
          </p:grpSpPr>
          <p:sp>
            <p:nvSpPr>
              <p:cNvPr id="17" name="Rectangle 16"/>
              <p:cNvSpPr/>
              <p:nvPr/>
            </p:nvSpPr>
            <p:spPr bwMode="auto">
              <a:xfrm>
                <a:off x="2600298" y="3282942"/>
                <a:ext cx="949338" cy="5619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chemeClr val="tx1"/>
                    </a:solidFill>
                  </a:rPr>
                  <a:t>Inst. 4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 rot="5400000">
                <a:off x="2693963" y="2933688"/>
                <a:ext cx="763596" cy="1588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5886468" y="4962542"/>
              <a:ext cx="949338" cy="1292239"/>
              <a:chOff x="2600298" y="2552684"/>
              <a:chExt cx="949338" cy="1292239"/>
            </a:xfrm>
            <a:grpFill/>
          </p:grpSpPr>
          <p:sp>
            <p:nvSpPr>
              <p:cNvPr id="48" name="Rectangle 47"/>
              <p:cNvSpPr/>
              <p:nvPr/>
            </p:nvSpPr>
            <p:spPr bwMode="auto">
              <a:xfrm>
                <a:off x="2600298" y="3282942"/>
                <a:ext cx="949338" cy="56198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chemeClr val="tx1"/>
                    </a:solidFill>
                  </a:rPr>
                  <a:t>Inst. 5</a:t>
                </a: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 bwMode="auto">
              <a:xfrm rot="5400000">
                <a:off x="2693964" y="2933688"/>
                <a:ext cx="763596" cy="1587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 bwMode="auto">
            <a:xfrm rot="5400000">
              <a:off x="5432438" y="3773492"/>
              <a:ext cx="763595" cy="1588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6682275" y="3633544"/>
            <a:ext cx="1716087" cy="1606550"/>
            <a:chOff x="7091397" y="3429001"/>
            <a:chExt cx="1716088" cy="1606571"/>
          </a:xfrm>
          <a:solidFill>
            <a:srgbClr val="FFCC99"/>
          </a:solidFill>
        </p:grpSpPr>
        <p:sp>
          <p:nvSpPr>
            <p:cNvPr id="36" name="Rectangle 35"/>
            <p:cNvSpPr/>
            <p:nvPr/>
          </p:nvSpPr>
          <p:spPr bwMode="auto">
            <a:xfrm>
              <a:off x="7091397" y="4159261"/>
              <a:ext cx="1716088" cy="87631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Mass</a:t>
              </a:r>
            </a:p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Memory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 rot="5400000">
              <a:off x="7586693" y="3810006"/>
              <a:ext cx="763598" cy="1587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 bwMode="auto">
          <a:xfrm>
            <a:off x="3980350" y="1260232"/>
            <a:ext cx="1716087" cy="80327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Data-Handling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Processor</a:t>
            </a:r>
          </a:p>
        </p:txBody>
      </p:sp>
      <p:grpSp>
        <p:nvGrpSpPr>
          <p:cNvPr id="12" name="Group 60"/>
          <p:cNvGrpSpPr>
            <a:grpSpLocks/>
          </p:cNvGrpSpPr>
          <p:nvPr/>
        </p:nvGrpSpPr>
        <p:grpSpPr bwMode="auto">
          <a:xfrm>
            <a:off x="913300" y="2026994"/>
            <a:ext cx="7485062" cy="1609725"/>
            <a:chOff x="1322343" y="1822428"/>
            <a:chExt cx="7485165" cy="1609736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322343" y="2589196"/>
              <a:ext cx="7485165" cy="8429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SpaceWire Router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rot="5400000">
              <a:off x="4848231" y="2203431"/>
              <a:ext cx="763593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8"/>
          <p:cNvGrpSpPr/>
          <p:nvPr/>
        </p:nvGrpSpPr>
        <p:grpSpPr>
          <a:xfrm>
            <a:off x="1314898" y="1953946"/>
            <a:ext cx="4197811" cy="2408578"/>
            <a:chOff x="2293034" y="2208628"/>
            <a:chExt cx="2859503" cy="2518117"/>
          </a:xfrm>
        </p:grpSpPr>
        <p:sp>
          <p:nvSpPr>
            <p:cNvPr id="42" name="Freeform 41"/>
            <p:cNvSpPr/>
            <p:nvPr/>
          </p:nvSpPr>
          <p:spPr bwMode="auto">
            <a:xfrm>
              <a:off x="2293034" y="2208628"/>
              <a:ext cx="2412609" cy="2518117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2609" h="2518117">
                  <a:moveTo>
                    <a:pt x="2377440" y="0"/>
                  </a:moveTo>
                  <a:cubicBezTo>
                    <a:pt x="2395024" y="348175"/>
                    <a:pt x="2412609" y="696350"/>
                    <a:pt x="2391508" y="886264"/>
                  </a:cubicBezTo>
                  <a:cubicBezTo>
                    <a:pt x="2370407" y="1076178"/>
                    <a:pt x="2377440" y="1085557"/>
                    <a:pt x="2250831" y="1139483"/>
                  </a:cubicBezTo>
                  <a:cubicBezTo>
                    <a:pt x="2124222" y="1193409"/>
                    <a:pt x="1915551" y="1184030"/>
                    <a:pt x="1631852" y="1209821"/>
                  </a:cubicBezTo>
                  <a:cubicBezTo>
                    <a:pt x="1348153" y="1235612"/>
                    <a:pt x="806548" y="1223889"/>
                    <a:pt x="548640" y="1294227"/>
                  </a:cubicBezTo>
                  <a:cubicBezTo>
                    <a:pt x="290732" y="1364565"/>
                    <a:pt x="168812" y="1427870"/>
                    <a:pt x="84406" y="1631852"/>
                  </a:cubicBezTo>
                  <a:cubicBezTo>
                    <a:pt x="0" y="1835834"/>
                    <a:pt x="21101" y="2176975"/>
                    <a:pt x="42203" y="2518117"/>
                  </a:cubicBezTo>
                </a:path>
              </a:pathLst>
            </a:cu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87924" y="2552190"/>
              <a:ext cx="1864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Read Command</a:t>
              </a:r>
              <a:endParaRPr lang="en-GB" dirty="0"/>
            </a:p>
          </p:txBody>
        </p:sp>
      </p:grpSp>
      <p:grpSp>
        <p:nvGrpSpPr>
          <p:cNvPr id="61" name="Group 44"/>
          <p:cNvGrpSpPr/>
          <p:nvPr/>
        </p:nvGrpSpPr>
        <p:grpSpPr>
          <a:xfrm>
            <a:off x="1314898" y="2939797"/>
            <a:ext cx="6282701" cy="1699156"/>
            <a:chOff x="263466" y="2808279"/>
            <a:chExt cx="6209675" cy="1699156"/>
          </a:xfrm>
        </p:grpSpPr>
        <p:sp>
          <p:nvSpPr>
            <p:cNvPr id="64" name="Freeform 63"/>
            <p:cNvSpPr/>
            <p:nvPr/>
          </p:nvSpPr>
          <p:spPr bwMode="auto">
            <a:xfrm>
              <a:off x="263466" y="2808279"/>
              <a:ext cx="6209675" cy="1699156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  <a:gd name="connsiteX0" fmla="*/ 3553115 w 3570700"/>
                <a:gd name="connsiteY0" fmla="*/ 1053747 h 1746214"/>
                <a:gd name="connsiteX1" fmla="*/ 2391508 w 3570700"/>
                <a:gd name="connsiteY1" fmla="*/ 114361 h 1746214"/>
                <a:gd name="connsiteX2" fmla="*/ 2250831 w 3570700"/>
                <a:gd name="connsiteY2" fmla="*/ 367580 h 1746214"/>
                <a:gd name="connsiteX3" fmla="*/ 1631852 w 3570700"/>
                <a:gd name="connsiteY3" fmla="*/ 437918 h 1746214"/>
                <a:gd name="connsiteX4" fmla="*/ 548640 w 3570700"/>
                <a:gd name="connsiteY4" fmla="*/ 522324 h 1746214"/>
                <a:gd name="connsiteX5" fmla="*/ 84406 w 3570700"/>
                <a:gd name="connsiteY5" fmla="*/ 859949 h 1746214"/>
                <a:gd name="connsiteX6" fmla="*/ 42203 w 3570700"/>
                <a:gd name="connsiteY6" fmla="*/ 1746214 h 1746214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548640 w 3570699"/>
                <a:gd name="connsiteY4" fmla="*/ 167147 h 1391037"/>
                <a:gd name="connsiteX5" fmla="*/ 84406 w 3570699"/>
                <a:gd name="connsiteY5" fmla="*/ 504772 h 1391037"/>
                <a:gd name="connsiteX6" fmla="*/ 42203 w 3570699"/>
                <a:gd name="connsiteY6" fmla="*/ 1391037 h 1391037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1491431 w 3570699"/>
                <a:gd name="connsiteY4" fmla="*/ 114361 h 1391037"/>
                <a:gd name="connsiteX5" fmla="*/ 548640 w 3570699"/>
                <a:gd name="connsiteY5" fmla="*/ 167147 h 1391037"/>
                <a:gd name="connsiteX6" fmla="*/ 84406 w 3570699"/>
                <a:gd name="connsiteY6" fmla="*/ 504772 h 1391037"/>
                <a:gd name="connsiteX7" fmla="*/ 42203 w 3570699"/>
                <a:gd name="connsiteY7" fmla="*/ 1391037 h 1391037"/>
                <a:gd name="connsiteX0" fmla="*/ 5149862 w 5167446"/>
                <a:gd name="connsiteY0" fmla="*/ 1465342 h 1813517"/>
                <a:gd name="connsiteX1" fmla="*/ 2719669 w 5167446"/>
                <a:gd name="connsiteY1" fmla="*/ 223900 h 1813517"/>
                <a:gd name="connsiteX2" fmla="*/ 2250831 w 5167446"/>
                <a:gd name="connsiteY2" fmla="*/ 121942 h 1813517"/>
                <a:gd name="connsiteX3" fmla="*/ 1631852 w 5167446"/>
                <a:gd name="connsiteY3" fmla="*/ 192280 h 1813517"/>
                <a:gd name="connsiteX4" fmla="*/ 1491431 w 5167446"/>
                <a:gd name="connsiteY4" fmla="*/ 223900 h 1813517"/>
                <a:gd name="connsiteX5" fmla="*/ 548640 w 5167446"/>
                <a:gd name="connsiteY5" fmla="*/ 276686 h 1813517"/>
                <a:gd name="connsiteX6" fmla="*/ 84406 w 5167446"/>
                <a:gd name="connsiteY6" fmla="*/ 614311 h 1813517"/>
                <a:gd name="connsiteX7" fmla="*/ 42203 w 5167446"/>
                <a:gd name="connsiteY7" fmla="*/ 1500576 h 1813517"/>
                <a:gd name="connsiteX0" fmla="*/ 5149862 w 5325974"/>
                <a:gd name="connsiteY0" fmla="*/ 1373012 h 1721187"/>
                <a:gd name="connsiteX1" fmla="*/ 4842802 w 5325974"/>
                <a:gd name="connsiteY1" fmla="*/ 277622 h 1721187"/>
                <a:gd name="connsiteX2" fmla="*/ 2250831 w 5325974"/>
                <a:gd name="connsiteY2" fmla="*/ 29612 h 1721187"/>
                <a:gd name="connsiteX3" fmla="*/ 1631852 w 5325974"/>
                <a:gd name="connsiteY3" fmla="*/ 99950 h 1721187"/>
                <a:gd name="connsiteX4" fmla="*/ 1491431 w 5325974"/>
                <a:gd name="connsiteY4" fmla="*/ 131570 h 1721187"/>
                <a:gd name="connsiteX5" fmla="*/ 548640 w 5325974"/>
                <a:gd name="connsiteY5" fmla="*/ 184356 h 1721187"/>
                <a:gd name="connsiteX6" fmla="*/ 84406 w 5325974"/>
                <a:gd name="connsiteY6" fmla="*/ 521981 h 1721187"/>
                <a:gd name="connsiteX7" fmla="*/ 42203 w 5325974"/>
                <a:gd name="connsiteY7" fmla="*/ 1408246 h 1721187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49143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66125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50981 h 1699156"/>
                <a:gd name="connsiteX1" fmla="*/ 4842802 w 5179105"/>
                <a:gd name="connsiteY1" fmla="*/ 255591 h 1699156"/>
                <a:gd name="connsiteX2" fmla="*/ 3132043 w 5179105"/>
                <a:gd name="connsiteY2" fmla="*/ 36513 h 1699156"/>
                <a:gd name="connsiteX3" fmla="*/ 1991536 w 5179105"/>
                <a:gd name="connsiteY3" fmla="*/ 36513 h 1699156"/>
                <a:gd name="connsiteX4" fmla="*/ 1245821 w 5179105"/>
                <a:gd name="connsiteY4" fmla="*/ 73026 h 1699156"/>
                <a:gd name="connsiteX5" fmla="*/ 548640 w 5179105"/>
                <a:gd name="connsiteY5" fmla="*/ 162325 h 1699156"/>
                <a:gd name="connsiteX6" fmla="*/ 84406 w 5179105"/>
                <a:gd name="connsiteY6" fmla="*/ 499950 h 1699156"/>
                <a:gd name="connsiteX7" fmla="*/ 42203 w 5179105"/>
                <a:gd name="connsiteY7" fmla="*/ 1386215 h 169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9105" h="1699156">
                  <a:moveTo>
                    <a:pt x="5149862" y="1350981"/>
                  </a:moveTo>
                  <a:cubicBezTo>
                    <a:pt x="5167446" y="1699156"/>
                    <a:pt x="5179105" y="474669"/>
                    <a:pt x="4842802" y="255591"/>
                  </a:cubicBezTo>
                  <a:cubicBezTo>
                    <a:pt x="4506499" y="36513"/>
                    <a:pt x="3607254" y="73026"/>
                    <a:pt x="3132043" y="36513"/>
                  </a:cubicBezTo>
                  <a:cubicBezTo>
                    <a:pt x="2656832" y="0"/>
                    <a:pt x="2305906" y="30428"/>
                    <a:pt x="1991536" y="36513"/>
                  </a:cubicBezTo>
                  <a:cubicBezTo>
                    <a:pt x="1677166" y="42598"/>
                    <a:pt x="1486304" y="52057"/>
                    <a:pt x="1245821" y="73026"/>
                  </a:cubicBezTo>
                  <a:cubicBezTo>
                    <a:pt x="1005338" y="93995"/>
                    <a:pt x="742209" y="91171"/>
                    <a:pt x="548640" y="162325"/>
                  </a:cubicBezTo>
                  <a:cubicBezTo>
                    <a:pt x="355071" y="233479"/>
                    <a:pt x="168812" y="295968"/>
                    <a:pt x="84406" y="499950"/>
                  </a:cubicBezTo>
                  <a:cubicBezTo>
                    <a:pt x="0" y="703932"/>
                    <a:pt x="21101" y="1045073"/>
                    <a:pt x="42203" y="1386215"/>
                  </a:cubicBezTo>
                </a:path>
              </a:pathLst>
            </a:cu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89435" y="3538539"/>
              <a:ext cx="1928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Read  Command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10643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25475" y="379075"/>
            <a:ext cx="6105525" cy="430887"/>
          </a:xfrm>
        </p:spPr>
        <p:txBody>
          <a:bodyPr/>
          <a:lstStyle/>
          <a:p>
            <a:r>
              <a:rPr lang="en-GB" dirty="0" smtClean="0"/>
              <a:t>Determinism through Scheduling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1459327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1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1552990" y="4026577"/>
            <a:ext cx="763587" cy="1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 bwMode="auto">
          <a:xfrm>
            <a:off x="2591215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2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rot="5400000">
            <a:off x="2684877" y="4026577"/>
            <a:ext cx="763587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 bwMode="auto">
          <a:xfrm>
            <a:off x="3759615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3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rot="5400000">
            <a:off x="3853277" y="4026577"/>
            <a:ext cx="763587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5329660" y="4412349"/>
            <a:ext cx="1716087" cy="87630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Mass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Memory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>
            <a:off x="5824960" y="4026586"/>
            <a:ext cx="763588" cy="1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3430998" y="1272222"/>
            <a:ext cx="1716087" cy="80327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Data-Handling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Processor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495795" y="2805777"/>
            <a:ext cx="5549931" cy="842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SpaceWire Router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3889785" y="2419984"/>
            <a:ext cx="763588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/>
          <p:nvPr/>
        </p:nvGrpSpPr>
        <p:grpSpPr>
          <a:xfrm>
            <a:off x="5512225" y="1272231"/>
            <a:ext cx="2409858" cy="803286"/>
            <a:chOff x="6142059" y="1092168"/>
            <a:chExt cx="2409858" cy="803286"/>
          </a:xfrm>
        </p:grpSpPr>
        <p:sp>
          <p:nvSpPr>
            <p:cNvPr id="32" name="Rectangle 31"/>
            <p:cNvSpPr/>
            <p:nvPr/>
          </p:nvSpPr>
          <p:spPr bwMode="auto">
            <a:xfrm>
              <a:off x="6142059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dirty="0" smtClean="0"/>
                <a:t>0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543702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945345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346988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748631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150274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142059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543702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945345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346988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748631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8150274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</p:grpSp>
      <p:grpSp>
        <p:nvGrpSpPr>
          <p:cNvPr id="3" name="Group 60"/>
          <p:cNvGrpSpPr/>
          <p:nvPr/>
        </p:nvGrpSpPr>
        <p:grpSpPr>
          <a:xfrm>
            <a:off x="5001043" y="5471226"/>
            <a:ext cx="2409858" cy="803286"/>
            <a:chOff x="6142059" y="1092168"/>
            <a:chExt cx="2409858" cy="803286"/>
          </a:xfrm>
        </p:grpSpPr>
        <p:sp>
          <p:nvSpPr>
            <p:cNvPr id="62" name="Rectangle 61"/>
            <p:cNvSpPr/>
            <p:nvPr/>
          </p:nvSpPr>
          <p:spPr bwMode="auto">
            <a:xfrm>
              <a:off x="6142059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dirty="0" smtClean="0"/>
                <a:t>0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543702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45345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346988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748631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150274" y="1092168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142059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543702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6945345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46988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748631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150274" y="1493811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4891504" y="2221569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initiator has a schedule table</a:t>
            </a:r>
            <a:endParaRPr lang="en-GB" dirty="0"/>
          </a:p>
        </p:txBody>
      </p:sp>
      <p:sp>
        <p:nvSpPr>
          <p:cNvPr id="125" name="TextBox 124"/>
          <p:cNvSpPr txBox="1"/>
          <p:nvPr/>
        </p:nvSpPr>
        <p:spPr>
          <a:xfrm>
            <a:off x="0" y="5549703"/>
            <a:ext cx="514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Specifies in which time-slots an initiator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is allowed </a:t>
            </a:r>
            <a:r>
              <a:rPr lang="en-GB" dirty="0" smtClean="0"/>
              <a:t>to initiate an RMAP command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89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4" grpId="1"/>
      <p:bldP spid="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25475" y="379075"/>
            <a:ext cx="6105525" cy="430887"/>
          </a:xfrm>
        </p:spPr>
        <p:txBody>
          <a:bodyPr/>
          <a:lstStyle/>
          <a:p>
            <a:r>
              <a:rPr lang="en-GB" dirty="0"/>
              <a:t>Time-Slot 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1459327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1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1552990" y="4026577"/>
            <a:ext cx="763587" cy="1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 bwMode="auto">
          <a:xfrm>
            <a:off x="2591215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2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rot="5400000">
            <a:off x="2684877" y="4026577"/>
            <a:ext cx="763587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 bwMode="auto">
          <a:xfrm>
            <a:off x="3759615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3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rot="5400000">
            <a:off x="3853277" y="4026577"/>
            <a:ext cx="763587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5329660" y="4412349"/>
            <a:ext cx="1716087" cy="87630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Mass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Memory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>
            <a:off x="5824960" y="4026586"/>
            <a:ext cx="763588" cy="1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3430998" y="1272222"/>
            <a:ext cx="1716087" cy="80327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Data-Handling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Processor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495795" y="2805777"/>
            <a:ext cx="5549931" cy="842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SpaceWire Router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3889785" y="2419984"/>
            <a:ext cx="763588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9"/>
          <p:cNvGrpSpPr/>
          <p:nvPr/>
        </p:nvGrpSpPr>
        <p:grpSpPr>
          <a:xfrm flipH="1">
            <a:off x="1897438" y="2002491"/>
            <a:ext cx="2409857" cy="2409858"/>
            <a:chOff x="4645025" y="2333610"/>
            <a:chExt cx="2008215" cy="2518117"/>
          </a:xfrm>
        </p:grpSpPr>
        <p:sp>
          <p:nvSpPr>
            <p:cNvPr id="42" name="Freeform 41"/>
            <p:cNvSpPr/>
            <p:nvPr/>
          </p:nvSpPr>
          <p:spPr bwMode="auto">
            <a:xfrm flipH="1">
              <a:off x="4645025" y="2333610"/>
              <a:ext cx="2008215" cy="2518117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2609" h="2518117">
                  <a:moveTo>
                    <a:pt x="2377440" y="0"/>
                  </a:moveTo>
                  <a:cubicBezTo>
                    <a:pt x="2395024" y="348175"/>
                    <a:pt x="2412609" y="696350"/>
                    <a:pt x="2391508" y="886264"/>
                  </a:cubicBezTo>
                  <a:cubicBezTo>
                    <a:pt x="2370407" y="1076178"/>
                    <a:pt x="2377440" y="1085557"/>
                    <a:pt x="2250831" y="1139483"/>
                  </a:cubicBezTo>
                  <a:cubicBezTo>
                    <a:pt x="2124222" y="1193409"/>
                    <a:pt x="1915551" y="1184030"/>
                    <a:pt x="1631852" y="1209821"/>
                  </a:cubicBezTo>
                  <a:cubicBezTo>
                    <a:pt x="1348153" y="1235612"/>
                    <a:pt x="806548" y="1223889"/>
                    <a:pt x="548640" y="1294227"/>
                  </a:cubicBezTo>
                  <a:cubicBezTo>
                    <a:pt x="290732" y="1364565"/>
                    <a:pt x="168812" y="1427870"/>
                    <a:pt x="84406" y="1631852"/>
                  </a:cubicBezTo>
                  <a:cubicBezTo>
                    <a:pt x="0" y="1835834"/>
                    <a:pt x="21101" y="2176975"/>
                    <a:pt x="42203" y="2518117"/>
                  </a:cubicBezTo>
                </a:path>
              </a:pathLst>
            </a:custGeom>
            <a:noFill/>
            <a:ln w="57150" cap="flat" cmpd="sng" algn="ctr">
              <a:solidFill>
                <a:srgbClr val="92D05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791078" y="2589201"/>
              <a:ext cx="1373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Write Reply</a:t>
              </a:r>
              <a:endParaRPr lang="en-GB" dirty="0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1897438" y="2075517"/>
            <a:ext cx="2409858" cy="2373346"/>
            <a:chOff x="2293034" y="2208628"/>
            <a:chExt cx="2488003" cy="2518117"/>
          </a:xfrm>
        </p:grpSpPr>
        <p:sp>
          <p:nvSpPr>
            <p:cNvPr id="28" name="Freeform 27"/>
            <p:cNvSpPr/>
            <p:nvPr/>
          </p:nvSpPr>
          <p:spPr bwMode="auto">
            <a:xfrm>
              <a:off x="2293034" y="2208628"/>
              <a:ext cx="2488003" cy="2518117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2609" h="2518117">
                  <a:moveTo>
                    <a:pt x="2377440" y="0"/>
                  </a:moveTo>
                  <a:cubicBezTo>
                    <a:pt x="2395024" y="348175"/>
                    <a:pt x="2412609" y="696350"/>
                    <a:pt x="2391508" y="886264"/>
                  </a:cubicBezTo>
                  <a:cubicBezTo>
                    <a:pt x="2370407" y="1076178"/>
                    <a:pt x="2377440" y="1085557"/>
                    <a:pt x="2250831" y="1139483"/>
                  </a:cubicBezTo>
                  <a:cubicBezTo>
                    <a:pt x="2124222" y="1193409"/>
                    <a:pt x="1915551" y="1184030"/>
                    <a:pt x="1631852" y="1209821"/>
                  </a:cubicBezTo>
                  <a:cubicBezTo>
                    <a:pt x="1348153" y="1235612"/>
                    <a:pt x="806548" y="1223889"/>
                    <a:pt x="548640" y="1294227"/>
                  </a:cubicBezTo>
                  <a:cubicBezTo>
                    <a:pt x="290732" y="1364565"/>
                    <a:pt x="168812" y="1427870"/>
                    <a:pt x="84406" y="1631852"/>
                  </a:cubicBezTo>
                  <a:cubicBezTo>
                    <a:pt x="0" y="1835834"/>
                    <a:pt x="21101" y="2176975"/>
                    <a:pt x="42203" y="2518117"/>
                  </a:cubicBezTo>
                </a:path>
              </a:pathLst>
            </a:cu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70004" y="2363589"/>
              <a:ext cx="1847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Write Command</a:t>
              </a:r>
              <a:endParaRPr lang="en-GB" dirty="0"/>
            </a:p>
          </p:txBody>
        </p:sp>
      </p:grpSp>
      <p:grpSp>
        <p:nvGrpSpPr>
          <p:cNvPr id="6" name="Group 99"/>
          <p:cNvGrpSpPr/>
          <p:nvPr/>
        </p:nvGrpSpPr>
        <p:grpSpPr>
          <a:xfrm>
            <a:off x="5731303" y="1272231"/>
            <a:ext cx="401643" cy="803286"/>
            <a:chOff x="7675605" y="2297097"/>
            <a:chExt cx="401643" cy="803286"/>
          </a:xfrm>
          <a:solidFill>
            <a:srgbClr val="C00000"/>
          </a:solidFill>
        </p:grpSpPr>
        <p:sp>
          <p:nvSpPr>
            <p:cNvPr id="75" name="Rectangle 74"/>
            <p:cNvSpPr/>
            <p:nvPr/>
          </p:nvSpPr>
          <p:spPr bwMode="auto">
            <a:xfrm>
              <a:off x="7675605" y="2297097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dirty="0" smtClean="0"/>
                <a:t>0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675605" y="2698740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7" name="Group 100"/>
          <p:cNvGrpSpPr/>
          <p:nvPr/>
        </p:nvGrpSpPr>
        <p:grpSpPr>
          <a:xfrm>
            <a:off x="6132946" y="1272231"/>
            <a:ext cx="401643" cy="803286"/>
            <a:chOff x="8077248" y="2297097"/>
            <a:chExt cx="401643" cy="803286"/>
          </a:xfrm>
        </p:grpSpPr>
        <p:sp>
          <p:nvSpPr>
            <p:cNvPr id="76" name="Rectangle 75"/>
            <p:cNvSpPr/>
            <p:nvPr/>
          </p:nvSpPr>
          <p:spPr bwMode="auto">
            <a:xfrm>
              <a:off x="8077248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8077248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8" name="Group 101"/>
          <p:cNvGrpSpPr/>
          <p:nvPr/>
        </p:nvGrpSpPr>
        <p:grpSpPr>
          <a:xfrm>
            <a:off x="6534589" y="1272231"/>
            <a:ext cx="401643" cy="803286"/>
            <a:chOff x="8478891" y="2297097"/>
            <a:chExt cx="401643" cy="803286"/>
          </a:xfrm>
        </p:grpSpPr>
        <p:sp>
          <p:nvSpPr>
            <p:cNvPr id="77" name="Rectangle 76"/>
            <p:cNvSpPr/>
            <p:nvPr/>
          </p:nvSpPr>
          <p:spPr bwMode="auto">
            <a:xfrm>
              <a:off x="8478891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478891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9" name="Group 102"/>
          <p:cNvGrpSpPr/>
          <p:nvPr/>
        </p:nvGrpSpPr>
        <p:grpSpPr>
          <a:xfrm>
            <a:off x="6936232" y="1272231"/>
            <a:ext cx="401643" cy="803286"/>
            <a:chOff x="8880534" y="2297097"/>
            <a:chExt cx="401643" cy="803286"/>
          </a:xfrm>
        </p:grpSpPr>
        <p:sp>
          <p:nvSpPr>
            <p:cNvPr id="78" name="Rectangle 77"/>
            <p:cNvSpPr/>
            <p:nvPr/>
          </p:nvSpPr>
          <p:spPr bwMode="auto">
            <a:xfrm>
              <a:off x="8880534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8880534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10" name="Group 103"/>
          <p:cNvGrpSpPr/>
          <p:nvPr/>
        </p:nvGrpSpPr>
        <p:grpSpPr>
          <a:xfrm>
            <a:off x="7337875" y="1272231"/>
            <a:ext cx="401643" cy="803286"/>
            <a:chOff x="9282177" y="2297097"/>
            <a:chExt cx="401643" cy="803286"/>
          </a:xfrm>
        </p:grpSpPr>
        <p:sp>
          <p:nvSpPr>
            <p:cNvPr id="79" name="Rectangle 78"/>
            <p:cNvSpPr/>
            <p:nvPr/>
          </p:nvSpPr>
          <p:spPr bwMode="auto">
            <a:xfrm>
              <a:off x="9282177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9282177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1" name="Group 104"/>
          <p:cNvGrpSpPr/>
          <p:nvPr/>
        </p:nvGrpSpPr>
        <p:grpSpPr>
          <a:xfrm>
            <a:off x="7739518" y="1272231"/>
            <a:ext cx="401643" cy="803286"/>
            <a:chOff x="9683820" y="2297097"/>
            <a:chExt cx="401643" cy="803286"/>
          </a:xfrm>
        </p:grpSpPr>
        <p:sp>
          <p:nvSpPr>
            <p:cNvPr id="80" name="Rectangle 79"/>
            <p:cNvSpPr/>
            <p:nvPr/>
          </p:nvSpPr>
          <p:spPr bwMode="auto">
            <a:xfrm>
              <a:off x="9683820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683820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</p:grpSp>
      <p:grpSp>
        <p:nvGrpSpPr>
          <p:cNvPr id="12" name="Group 105"/>
          <p:cNvGrpSpPr/>
          <p:nvPr/>
        </p:nvGrpSpPr>
        <p:grpSpPr>
          <a:xfrm>
            <a:off x="5037556" y="5580765"/>
            <a:ext cx="401643" cy="803286"/>
            <a:chOff x="7675605" y="2297097"/>
            <a:chExt cx="401643" cy="803286"/>
          </a:xfrm>
          <a:solidFill>
            <a:srgbClr val="C00000"/>
          </a:solidFill>
        </p:grpSpPr>
        <p:sp>
          <p:nvSpPr>
            <p:cNvPr id="107" name="Rectangle 106"/>
            <p:cNvSpPr/>
            <p:nvPr/>
          </p:nvSpPr>
          <p:spPr bwMode="auto">
            <a:xfrm>
              <a:off x="7675605" y="2297097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dirty="0" smtClean="0"/>
                <a:t>0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7675605" y="2698740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3" name="Group 108"/>
          <p:cNvGrpSpPr/>
          <p:nvPr/>
        </p:nvGrpSpPr>
        <p:grpSpPr>
          <a:xfrm>
            <a:off x="5439199" y="5580765"/>
            <a:ext cx="401643" cy="803286"/>
            <a:chOff x="8077248" y="2297097"/>
            <a:chExt cx="401643" cy="803286"/>
          </a:xfrm>
        </p:grpSpPr>
        <p:sp>
          <p:nvSpPr>
            <p:cNvPr id="110" name="Rectangle 109"/>
            <p:cNvSpPr/>
            <p:nvPr/>
          </p:nvSpPr>
          <p:spPr bwMode="auto">
            <a:xfrm>
              <a:off x="8077248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8077248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14" name="Group 111"/>
          <p:cNvGrpSpPr/>
          <p:nvPr/>
        </p:nvGrpSpPr>
        <p:grpSpPr>
          <a:xfrm>
            <a:off x="5840842" y="5580765"/>
            <a:ext cx="401643" cy="803286"/>
            <a:chOff x="8478891" y="2297097"/>
            <a:chExt cx="401643" cy="803286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8478891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8478891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15" name="Group 114"/>
          <p:cNvGrpSpPr/>
          <p:nvPr/>
        </p:nvGrpSpPr>
        <p:grpSpPr>
          <a:xfrm>
            <a:off x="6242485" y="5580765"/>
            <a:ext cx="401643" cy="803286"/>
            <a:chOff x="8880534" y="2297097"/>
            <a:chExt cx="401643" cy="803286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8880534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8880534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6" name="Group 117"/>
          <p:cNvGrpSpPr/>
          <p:nvPr/>
        </p:nvGrpSpPr>
        <p:grpSpPr>
          <a:xfrm>
            <a:off x="6644128" y="5580765"/>
            <a:ext cx="401643" cy="803286"/>
            <a:chOff x="9282177" y="2297097"/>
            <a:chExt cx="401643" cy="803286"/>
          </a:xfrm>
        </p:grpSpPr>
        <p:sp>
          <p:nvSpPr>
            <p:cNvPr id="119" name="Rectangle 118"/>
            <p:cNvSpPr/>
            <p:nvPr/>
          </p:nvSpPr>
          <p:spPr bwMode="auto">
            <a:xfrm>
              <a:off x="9282177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9282177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7" name="Group 120"/>
          <p:cNvGrpSpPr/>
          <p:nvPr/>
        </p:nvGrpSpPr>
        <p:grpSpPr>
          <a:xfrm>
            <a:off x="7045771" y="5580765"/>
            <a:ext cx="401643" cy="803286"/>
            <a:chOff x="9683820" y="2297097"/>
            <a:chExt cx="401643" cy="803286"/>
          </a:xfrm>
        </p:grpSpPr>
        <p:sp>
          <p:nvSpPr>
            <p:cNvPr id="122" name="Rectangle 121"/>
            <p:cNvSpPr/>
            <p:nvPr/>
          </p:nvSpPr>
          <p:spPr bwMode="auto">
            <a:xfrm>
              <a:off x="9683820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9683820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1106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25475" y="379075"/>
            <a:ext cx="6105525" cy="430887"/>
          </a:xfrm>
        </p:spPr>
        <p:txBody>
          <a:bodyPr/>
          <a:lstStyle/>
          <a:p>
            <a:r>
              <a:rPr lang="en-GB" dirty="0"/>
              <a:t>Time-Slot 1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1459327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1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1552990" y="4026577"/>
            <a:ext cx="763587" cy="1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 bwMode="auto">
          <a:xfrm>
            <a:off x="2591215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2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rot="5400000">
            <a:off x="2684877" y="4026577"/>
            <a:ext cx="763587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 bwMode="auto">
          <a:xfrm>
            <a:off x="3759615" y="4412340"/>
            <a:ext cx="949325" cy="561975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Inst. 3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rot="5400000">
            <a:off x="3853277" y="4026577"/>
            <a:ext cx="763587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 bwMode="auto">
          <a:xfrm>
            <a:off x="5329660" y="4412349"/>
            <a:ext cx="1716087" cy="87630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Mass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Memory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>
            <a:off x="5824960" y="4026586"/>
            <a:ext cx="763588" cy="158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 bwMode="auto">
          <a:xfrm>
            <a:off x="3430998" y="1272222"/>
            <a:ext cx="1716087" cy="803275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Data-Handling</a:t>
            </a:r>
          </a:p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Processor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495795" y="2805777"/>
            <a:ext cx="5549931" cy="842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</a:rPr>
              <a:t>SpaceWire Router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3889785" y="2419984"/>
            <a:ext cx="763588" cy="1588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4"/>
          <p:cNvGrpSpPr/>
          <p:nvPr/>
        </p:nvGrpSpPr>
        <p:grpSpPr>
          <a:xfrm>
            <a:off x="1897438" y="3024855"/>
            <a:ext cx="5896659" cy="1699156"/>
            <a:chOff x="2342241" y="3355974"/>
            <a:chExt cx="5896659" cy="1699156"/>
          </a:xfrm>
        </p:grpSpPr>
        <p:sp>
          <p:nvSpPr>
            <p:cNvPr id="39" name="Freeform 38"/>
            <p:cNvSpPr/>
            <p:nvPr/>
          </p:nvSpPr>
          <p:spPr bwMode="auto">
            <a:xfrm flipH="1">
              <a:off x="2342241" y="3355974"/>
              <a:ext cx="4310999" cy="1699156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  <a:gd name="connsiteX0" fmla="*/ 3553115 w 3570700"/>
                <a:gd name="connsiteY0" fmla="*/ 1053747 h 1746214"/>
                <a:gd name="connsiteX1" fmla="*/ 2391508 w 3570700"/>
                <a:gd name="connsiteY1" fmla="*/ 114361 h 1746214"/>
                <a:gd name="connsiteX2" fmla="*/ 2250831 w 3570700"/>
                <a:gd name="connsiteY2" fmla="*/ 367580 h 1746214"/>
                <a:gd name="connsiteX3" fmla="*/ 1631852 w 3570700"/>
                <a:gd name="connsiteY3" fmla="*/ 437918 h 1746214"/>
                <a:gd name="connsiteX4" fmla="*/ 548640 w 3570700"/>
                <a:gd name="connsiteY4" fmla="*/ 522324 h 1746214"/>
                <a:gd name="connsiteX5" fmla="*/ 84406 w 3570700"/>
                <a:gd name="connsiteY5" fmla="*/ 859949 h 1746214"/>
                <a:gd name="connsiteX6" fmla="*/ 42203 w 3570700"/>
                <a:gd name="connsiteY6" fmla="*/ 1746214 h 1746214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548640 w 3570699"/>
                <a:gd name="connsiteY4" fmla="*/ 167147 h 1391037"/>
                <a:gd name="connsiteX5" fmla="*/ 84406 w 3570699"/>
                <a:gd name="connsiteY5" fmla="*/ 504772 h 1391037"/>
                <a:gd name="connsiteX6" fmla="*/ 42203 w 3570699"/>
                <a:gd name="connsiteY6" fmla="*/ 1391037 h 1391037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1491431 w 3570699"/>
                <a:gd name="connsiteY4" fmla="*/ 114361 h 1391037"/>
                <a:gd name="connsiteX5" fmla="*/ 548640 w 3570699"/>
                <a:gd name="connsiteY5" fmla="*/ 167147 h 1391037"/>
                <a:gd name="connsiteX6" fmla="*/ 84406 w 3570699"/>
                <a:gd name="connsiteY6" fmla="*/ 504772 h 1391037"/>
                <a:gd name="connsiteX7" fmla="*/ 42203 w 3570699"/>
                <a:gd name="connsiteY7" fmla="*/ 1391037 h 1391037"/>
                <a:gd name="connsiteX0" fmla="*/ 5149862 w 5167446"/>
                <a:gd name="connsiteY0" fmla="*/ 1465342 h 1813517"/>
                <a:gd name="connsiteX1" fmla="*/ 2719669 w 5167446"/>
                <a:gd name="connsiteY1" fmla="*/ 223900 h 1813517"/>
                <a:gd name="connsiteX2" fmla="*/ 2250831 w 5167446"/>
                <a:gd name="connsiteY2" fmla="*/ 121942 h 1813517"/>
                <a:gd name="connsiteX3" fmla="*/ 1631852 w 5167446"/>
                <a:gd name="connsiteY3" fmla="*/ 192280 h 1813517"/>
                <a:gd name="connsiteX4" fmla="*/ 1491431 w 5167446"/>
                <a:gd name="connsiteY4" fmla="*/ 223900 h 1813517"/>
                <a:gd name="connsiteX5" fmla="*/ 548640 w 5167446"/>
                <a:gd name="connsiteY5" fmla="*/ 276686 h 1813517"/>
                <a:gd name="connsiteX6" fmla="*/ 84406 w 5167446"/>
                <a:gd name="connsiteY6" fmla="*/ 614311 h 1813517"/>
                <a:gd name="connsiteX7" fmla="*/ 42203 w 5167446"/>
                <a:gd name="connsiteY7" fmla="*/ 1500576 h 1813517"/>
                <a:gd name="connsiteX0" fmla="*/ 5149862 w 5325974"/>
                <a:gd name="connsiteY0" fmla="*/ 1373012 h 1721187"/>
                <a:gd name="connsiteX1" fmla="*/ 4842802 w 5325974"/>
                <a:gd name="connsiteY1" fmla="*/ 277622 h 1721187"/>
                <a:gd name="connsiteX2" fmla="*/ 2250831 w 5325974"/>
                <a:gd name="connsiteY2" fmla="*/ 29612 h 1721187"/>
                <a:gd name="connsiteX3" fmla="*/ 1631852 w 5325974"/>
                <a:gd name="connsiteY3" fmla="*/ 99950 h 1721187"/>
                <a:gd name="connsiteX4" fmla="*/ 1491431 w 5325974"/>
                <a:gd name="connsiteY4" fmla="*/ 131570 h 1721187"/>
                <a:gd name="connsiteX5" fmla="*/ 548640 w 5325974"/>
                <a:gd name="connsiteY5" fmla="*/ 184356 h 1721187"/>
                <a:gd name="connsiteX6" fmla="*/ 84406 w 5325974"/>
                <a:gd name="connsiteY6" fmla="*/ 521981 h 1721187"/>
                <a:gd name="connsiteX7" fmla="*/ 42203 w 5325974"/>
                <a:gd name="connsiteY7" fmla="*/ 1408246 h 1721187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49143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66125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50981 h 1699156"/>
                <a:gd name="connsiteX1" fmla="*/ 4842802 w 5179105"/>
                <a:gd name="connsiteY1" fmla="*/ 255591 h 1699156"/>
                <a:gd name="connsiteX2" fmla="*/ 3132043 w 5179105"/>
                <a:gd name="connsiteY2" fmla="*/ 36513 h 1699156"/>
                <a:gd name="connsiteX3" fmla="*/ 1991536 w 5179105"/>
                <a:gd name="connsiteY3" fmla="*/ 36513 h 1699156"/>
                <a:gd name="connsiteX4" fmla="*/ 1245821 w 5179105"/>
                <a:gd name="connsiteY4" fmla="*/ 73026 h 1699156"/>
                <a:gd name="connsiteX5" fmla="*/ 548640 w 5179105"/>
                <a:gd name="connsiteY5" fmla="*/ 162325 h 1699156"/>
                <a:gd name="connsiteX6" fmla="*/ 84406 w 5179105"/>
                <a:gd name="connsiteY6" fmla="*/ 499950 h 1699156"/>
                <a:gd name="connsiteX7" fmla="*/ 42203 w 5179105"/>
                <a:gd name="connsiteY7" fmla="*/ 1386215 h 169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9105" h="1699156">
                  <a:moveTo>
                    <a:pt x="5149862" y="1350981"/>
                  </a:moveTo>
                  <a:cubicBezTo>
                    <a:pt x="5167446" y="1699156"/>
                    <a:pt x="5179105" y="474669"/>
                    <a:pt x="4842802" y="255591"/>
                  </a:cubicBezTo>
                  <a:cubicBezTo>
                    <a:pt x="4506499" y="36513"/>
                    <a:pt x="3607254" y="73026"/>
                    <a:pt x="3132043" y="36513"/>
                  </a:cubicBezTo>
                  <a:cubicBezTo>
                    <a:pt x="2656832" y="0"/>
                    <a:pt x="2305906" y="30428"/>
                    <a:pt x="1991536" y="36513"/>
                  </a:cubicBezTo>
                  <a:cubicBezTo>
                    <a:pt x="1677166" y="42598"/>
                    <a:pt x="1486304" y="52057"/>
                    <a:pt x="1245821" y="73026"/>
                  </a:cubicBezTo>
                  <a:cubicBezTo>
                    <a:pt x="1005338" y="93995"/>
                    <a:pt x="742209" y="91171"/>
                    <a:pt x="548640" y="162325"/>
                  </a:cubicBezTo>
                  <a:cubicBezTo>
                    <a:pt x="355071" y="233479"/>
                    <a:pt x="168812" y="295968"/>
                    <a:pt x="84406" y="499950"/>
                  </a:cubicBezTo>
                  <a:cubicBezTo>
                    <a:pt x="0" y="703932"/>
                    <a:pt x="21101" y="1045073"/>
                    <a:pt x="42203" y="1386215"/>
                  </a:cubicBezTo>
                </a:path>
              </a:pathLst>
            </a:custGeom>
            <a:noFill/>
            <a:ln w="5715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784656" y="4122747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Read  Reply</a:t>
              </a:r>
              <a:endParaRPr lang="en-GB" dirty="0"/>
            </a:p>
          </p:txBody>
        </p:sp>
      </p:grpSp>
      <p:grpSp>
        <p:nvGrpSpPr>
          <p:cNvPr id="3" name="Group 44"/>
          <p:cNvGrpSpPr/>
          <p:nvPr/>
        </p:nvGrpSpPr>
        <p:grpSpPr>
          <a:xfrm>
            <a:off x="-37751" y="3024855"/>
            <a:ext cx="6246188" cy="1699156"/>
            <a:chOff x="226953" y="2808279"/>
            <a:chExt cx="6246188" cy="1699156"/>
          </a:xfrm>
        </p:grpSpPr>
        <p:sp>
          <p:nvSpPr>
            <p:cNvPr id="38" name="Freeform 37"/>
            <p:cNvSpPr/>
            <p:nvPr/>
          </p:nvSpPr>
          <p:spPr bwMode="auto">
            <a:xfrm>
              <a:off x="2162142" y="2808279"/>
              <a:ext cx="4310999" cy="1699156"/>
            </a:xfrm>
            <a:custGeom>
              <a:avLst/>
              <a:gdLst>
                <a:gd name="connsiteX0" fmla="*/ 2377440 w 2412609"/>
                <a:gd name="connsiteY0" fmla="*/ 0 h 2518117"/>
                <a:gd name="connsiteX1" fmla="*/ 2391508 w 2412609"/>
                <a:gd name="connsiteY1" fmla="*/ 886264 h 2518117"/>
                <a:gd name="connsiteX2" fmla="*/ 2250831 w 2412609"/>
                <a:gd name="connsiteY2" fmla="*/ 1139483 h 2518117"/>
                <a:gd name="connsiteX3" fmla="*/ 1631852 w 2412609"/>
                <a:gd name="connsiteY3" fmla="*/ 1209821 h 2518117"/>
                <a:gd name="connsiteX4" fmla="*/ 548640 w 2412609"/>
                <a:gd name="connsiteY4" fmla="*/ 1294227 h 2518117"/>
                <a:gd name="connsiteX5" fmla="*/ 84406 w 2412609"/>
                <a:gd name="connsiteY5" fmla="*/ 1631852 h 2518117"/>
                <a:gd name="connsiteX6" fmla="*/ 42203 w 2412609"/>
                <a:gd name="connsiteY6" fmla="*/ 2518117 h 2518117"/>
                <a:gd name="connsiteX0" fmla="*/ 3553115 w 3570700"/>
                <a:gd name="connsiteY0" fmla="*/ 1053747 h 1746214"/>
                <a:gd name="connsiteX1" fmla="*/ 2391508 w 3570700"/>
                <a:gd name="connsiteY1" fmla="*/ 114361 h 1746214"/>
                <a:gd name="connsiteX2" fmla="*/ 2250831 w 3570700"/>
                <a:gd name="connsiteY2" fmla="*/ 367580 h 1746214"/>
                <a:gd name="connsiteX3" fmla="*/ 1631852 w 3570700"/>
                <a:gd name="connsiteY3" fmla="*/ 437918 h 1746214"/>
                <a:gd name="connsiteX4" fmla="*/ 548640 w 3570700"/>
                <a:gd name="connsiteY4" fmla="*/ 522324 h 1746214"/>
                <a:gd name="connsiteX5" fmla="*/ 84406 w 3570700"/>
                <a:gd name="connsiteY5" fmla="*/ 859949 h 1746214"/>
                <a:gd name="connsiteX6" fmla="*/ 42203 w 3570700"/>
                <a:gd name="connsiteY6" fmla="*/ 1746214 h 1746214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548640 w 3570699"/>
                <a:gd name="connsiteY4" fmla="*/ 167147 h 1391037"/>
                <a:gd name="connsiteX5" fmla="*/ 84406 w 3570699"/>
                <a:gd name="connsiteY5" fmla="*/ 504772 h 1391037"/>
                <a:gd name="connsiteX6" fmla="*/ 42203 w 3570699"/>
                <a:gd name="connsiteY6" fmla="*/ 1391037 h 1391037"/>
                <a:gd name="connsiteX0" fmla="*/ 3553115 w 3570699"/>
                <a:gd name="connsiteY0" fmla="*/ 698570 h 1391037"/>
                <a:gd name="connsiteX1" fmla="*/ 2719669 w 3570699"/>
                <a:gd name="connsiteY1" fmla="*/ 114361 h 1391037"/>
                <a:gd name="connsiteX2" fmla="*/ 2250831 w 3570699"/>
                <a:gd name="connsiteY2" fmla="*/ 12403 h 1391037"/>
                <a:gd name="connsiteX3" fmla="*/ 1631852 w 3570699"/>
                <a:gd name="connsiteY3" fmla="*/ 82741 h 1391037"/>
                <a:gd name="connsiteX4" fmla="*/ 1491431 w 3570699"/>
                <a:gd name="connsiteY4" fmla="*/ 114361 h 1391037"/>
                <a:gd name="connsiteX5" fmla="*/ 548640 w 3570699"/>
                <a:gd name="connsiteY5" fmla="*/ 167147 h 1391037"/>
                <a:gd name="connsiteX6" fmla="*/ 84406 w 3570699"/>
                <a:gd name="connsiteY6" fmla="*/ 504772 h 1391037"/>
                <a:gd name="connsiteX7" fmla="*/ 42203 w 3570699"/>
                <a:gd name="connsiteY7" fmla="*/ 1391037 h 1391037"/>
                <a:gd name="connsiteX0" fmla="*/ 5149862 w 5167446"/>
                <a:gd name="connsiteY0" fmla="*/ 1465342 h 1813517"/>
                <a:gd name="connsiteX1" fmla="*/ 2719669 w 5167446"/>
                <a:gd name="connsiteY1" fmla="*/ 223900 h 1813517"/>
                <a:gd name="connsiteX2" fmla="*/ 2250831 w 5167446"/>
                <a:gd name="connsiteY2" fmla="*/ 121942 h 1813517"/>
                <a:gd name="connsiteX3" fmla="*/ 1631852 w 5167446"/>
                <a:gd name="connsiteY3" fmla="*/ 192280 h 1813517"/>
                <a:gd name="connsiteX4" fmla="*/ 1491431 w 5167446"/>
                <a:gd name="connsiteY4" fmla="*/ 223900 h 1813517"/>
                <a:gd name="connsiteX5" fmla="*/ 548640 w 5167446"/>
                <a:gd name="connsiteY5" fmla="*/ 276686 h 1813517"/>
                <a:gd name="connsiteX6" fmla="*/ 84406 w 5167446"/>
                <a:gd name="connsiteY6" fmla="*/ 614311 h 1813517"/>
                <a:gd name="connsiteX7" fmla="*/ 42203 w 5167446"/>
                <a:gd name="connsiteY7" fmla="*/ 1500576 h 1813517"/>
                <a:gd name="connsiteX0" fmla="*/ 5149862 w 5325974"/>
                <a:gd name="connsiteY0" fmla="*/ 1373012 h 1721187"/>
                <a:gd name="connsiteX1" fmla="*/ 4842802 w 5325974"/>
                <a:gd name="connsiteY1" fmla="*/ 277622 h 1721187"/>
                <a:gd name="connsiteX2" fmla="*/ 2250831 w 5325974"/>
                <a:gd name="connsiteY2" fmla="*/ 29612 h 1721187"/>
                <a:gd name="connsiteX3" fmla="*/ 1631852 w 5325974"/>
                <a:gd name="connsiteY3" fmla="*/ 99950 h 1721187"/>
                <a:gd name="connsiteX4" fmla="*/ 1491431 w 5325974"/>
                <a:gd name="connsiteY4" fmla="*/ 131570 h 1721187"/>
                <a:gd name="connsiteX5" fmla="*/ 548640 w 5325974"/>
                <a:gd name="connsiteY5" fmla="*/ 184356 h 1721187"/>
                <a:gd name="connsiteX6" fmla="*/ 84406 w 5325974"/>
                <a:gd name="connsiteY6" fmla="*/ 521981 h 1721187"/>
                <a:gd name="connsiteX7" fmla="*/ 42203 w 5325974"/>
                <a:gd name="connsiteY7" fmla="*/ 1408246 h 1721187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49143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102638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44080 h 1692255"/>
                <a:gd name="connsiteX1" fmla="*/ 4842802 w 5179105"/>
                <a:gd name="connsiteY1" fmla="*/ 248690 h 1692255"/>
                <a:gd name="connsiteX2" fmla="*/ 3132043 w 5179105"/>
                <a:gd name="connsiteY2" fmla="*/ 29612 h 1692255"/>
                <a:gd name="connsiteX3" fmla="*/ 1631852 w 5179105"/>
                <a:gd name="connsiteY3" fmla="*/ 71018 h 1692255"/>
                <a:gd name="connsiteX4" fmla="*/ 1245821 w 5179105"/>
                <a:gd name="connsiteY4" fmla="*/ 66125 h 1692255"/>
                <a:gd name="connsiteX5" fmla="*/ 548640 w 5179105"/>
                <a:gd name="connsiteY5" fmla="*/ 155424 h 1692255"/>
                <a:gd name="connsiteX6" fmla="*/ 84406 w 5179105"/>
                <a:gd name="connsiteY6" fmla="*/ 493049 h 1692255"/>
                <a:gd name="connsiteX7" fmla="*/ 42203 w 5179105"/>
                <a:gd name="connsiteY7" fmla="*/ 1379314 h 1692255"/>
                <a:gd name="connsiteX0" fmla="*/ 5149862 w 5179105"/>
                <a:gd name="connsiteY0" fmla="*/ 1350981 h 1699156"/>
                <a:gd name="connsiteX1" fmla="*/ 4842802 w 5179105"/>
                <a:gd name="connsiteY1" fmla="*/ 255591 h 1699156"/>
                <a:gd name="connsiteX2" fmla="*/ 3132043 w 5179105"/>
                <a:gd name="connsiteY2" fmla="*/ 36513 h 1699156"/>
                <a:gd name="connsiteX3" fmla="*/ 1991536 w 5179105"/>
                <a:gd name="connsiteY3" fmla="*/ 36513 h 1699156"/>
                <a:gd name="connsiteX4" fmla="*/ 1245821 w 5179105"/>
                <a:gd name="connsiteY4" fmla="*/ 73026 h 1699156"/>
                <a:gd name="connsiteX5" fmla="*/ 548640 w 5179105"/>
                <a:gd name="connsiteY5" fmla="*/ 162325 h 1699156"/>
                <a:gd name="connsiteX6" fmla="*/ 84406 w 5179105"/>
                <a:gd name="connsiteY6" fmla="*/ 499950 h 1699156"/>
                <a:gd name="connsiteX7" fmla="*/ 42203 w 5179105"/>
                <a:gd name="connsiteY7" fmla="*/ 1386215 h 169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9105" h="1699156">
                  <a:moveTo>
                    <a:pt x="5149862" y="1350981"/>
                  </a:moveTo>
                  <a:cubicBezTo>
                    <a:pt x="5167446" y="1699156"/>
                    <a:pt x="5179105" y="474669"/>
                    <a:pt x="4842802" y="255591"/>
                  </a:cubicBezTo>
                  <a:cubicBezTo>
                    <a:pt x="4506499" y="36513"/>
                    <a:pt x="3607254" y="73026"/>
                    <a:pt x="3132043" y="36513"/>
                  </a:cubicBezTo>
                  <a:cubicBezTo>
                    <a:pt x="2656832" y="0"/>
                    <a:pt x="2305906" y="30428"/>
                    <a:pt x="1991536" y="36513"/>
                  </a:cubicBezTo>
                  <a:cubicBezTo>
                    <a:pt x="1677166" y="42598"/>
                    <a:pt x="1486304" y="52057"/>
                    <a:pt x="1245821" y="73026"/>
                  </a:cubicBezTo>
                  <a:cubicBezTo>
                    <a:pt x="1005338" y="93995"/>
                    <a:pt x="742209" y="91171"/>
                    <a:pt x="548640" y="162325"/>
                  </a:cubicBezTo>
                  <a:cubicBezTo>
                    <a:pt x="355071" y="233479"/>
                    <a:pt x="168812" y="295968"/>
                    <a:pt x="84406" y="499950"/>
                  </a:cubicBezTo>
                  <a:cubicBezTo>
                    <a:pt x="0" y="703932"/>
                    <a:pt x="21101" y="1045073"/>
                    <a:pt x="42203" y="1386215"/>
                  </a:cubicBezTo>
                </a:path>
              </a:pathLst>
            </a:custGeom>
            <a:noFill/>
            <a:ln w="571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6953" y="3538539"/>
              <a:ext cx="1928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Read  Command</a:t>
              </a:r>
              <a:endParaRPr lang="en-GB" dirty="0"/>
            </a:p>
          </p:txBody>
        </p:sp>
      </p:grpSp>
      <p:grpSp>
        <p:nvGrpSpPr>
          <p:cNvPr id="6" name="Group 99"/>
          <p:cNvGrpSpPr/>
          <p:nvPr/>
        </p:nvGrpSpPr>
        <p:grpSpPr>
          <a:xfrm>
            <a:off x="5731303" y="1272231"/>
            <a:ext cx="401643" cy="803286"/>
            <a:chOff x="7675605" y="2297097"/>
            <a:chExt cx="401643" cy="803286"/>
          </a:xfrm>
        </p:grpSpPr>
        <p:sp>
          <p:nvSpPr>
            <p:cNvPr id="75" name="Rectangle 74"/>
            <p:cNvSpPr/>
            <p:nvPr/>
          </p:nvSpPr>
          <p:spPr bwMode="auto">
            <a:xfrm>
              <a:off x="7675605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dirty="0" smtClean="0"/>
                <a:t>0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675605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7" name="Group 100"/>
          <p:cNvGrpSpPr/>
          <p:nvPr/>
        </p:nvGrpSpPr>
        <p:grpSpPr>
          <a:xfrm>
            <a:off x="6132946" y="1272231"/>
            <a:ext cx="401643" cy="803286"/>
            <a:chOff x="8077248" y="2297097"/>
            <a:chExt cx="401643" cy="803286"/>
          </a:xfrm>
          <a:solidFill>
            <a:srgbClr val="C00000"/>
          </a:solidFill>
        </p:grpSpPr>
        <p:sp>
          <p:nvSpPr>
            <p:cNvPr id="76" name="Rectangle 75"/>
            <p:cNvSpPr/>
            <p:nvPr/>
          </p:nvSpPr>
          <p:spPr bwMode="auto">
            <a:xfrm>
              <a:off x="8077248" y="2297097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8077248" y="2698740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8" name="Group 101"/>
          <p:cNvGrpSpPr/>
          <p:nvPr/>
        </p:nvGrpSpPr>
        <p:grpSpPr>
          <a:xfrm>
            <a:off x="6534589" y="1272231"/>
            <a:ext cx="401643" cy="803286"/>
            <a:chOff x="8478891" y="2297097"/>
            <a:chExt cx="401643" cy="803286"/>
          </a:xfrm>
        </p:grpSpPr>
        <p:sp>
          <p:nvSpPr>
            <p:cNvPr id="77" name="Rectangle 76"/>
            <p:cNvSpPr/>
            <p:nvPr/>
          </p:nvSpPr>
          <p:spPr bwMode="auto">
            <a:xfrm>
              <a:off x="8478891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8478891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9" name="Group 102"/>
          <p:cNvGrpSpPr/>
          <p:nvPr/>
        </p:nvGrpSpPr>
        <p:grpSpPr>
          <a:xfrm>
            <a:off x="6936232" y="1272231"/>
            <a:ext cx="401643" cy="803286"/>
            <a:chOff x="8880534" y="2297097"/>
            <a:chExt cx="401643" cy="803286"/>
          </a:xfrm>
        </p:grpSpPr>
        <p:sp>
          <p:nvSpPr>
            <p:cNvPr id="78" name="Rectangle 77"/>
            <p:cNvSpPr/>
            <p:nvPr/>
          </p:nvSpPr>
          <p:spPr bwMode="auto">
            <a:xfrm>
              <a:off x="8880534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8880534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10" name="Group 103"/>
          <p:cNvGrpSpPr/>
          <p:nvPr/>
        </p:nvGrpSpPr>
        <p:grpSpPr>
          <a:xfrm>
            <a:off x="7337875" y="1272231"/>
            <a:ext cx="401643" cy="803286"/>
            <a:chOff x="9282177" y="2297097"/>
            <a:chExt cx="401643" cy="803286"/>
          </a:xfrm>
        </p:grpSpPr>
        <p:sp>
          <p:nvSpPr>
            <p:cNvPr id="79" name="Rectangle 78"/>
            <p:cNvSpPr/>
            <p:nvPr/>
          </p:nvSpPr>
          <p:spPr bwMode="auto">
            <a:xfrm>
              <a:off x="9282177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9282177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1" name="Group 104"/>
          <p:cNvGrpSpPr/>
          <p:nvPr/>
        </p:nvGrpSpPr>
        <p:grpSpPr>
          <a:xfrm>
            <a:off x="7739518" y="1272231"/>
            <a:ext cx="401643" cy="803286"/>
            <a:chOff x="9683820" y="2297097"/>
            <a:chExt cx="401643" cy="803286"/>
          </a:xfrm>
        </p:grpSpPr>
        <p:sp>
          <p:nvSpPr>
            <p:cNvPr id="80" name="Rectangle 79"/>
            <p:cNvSpPr/>
            <p:nvPr/>
          </p:nvSpPr>
          <p:spPr bwMode="auto">
            <a:xfrm>
              <a:off x="9683820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683820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</p:grpSp>
      <p:grpSp>
        <p:nvGrpSpPr>
          <p:cNvPr id="12" name="Group 105"/>
          <p:cNvGrpSpPr/>
          <p:nvPr/>
        </p:nvGrpSpPr>
        <p:grpSpPr>
          <a:xfrm>
            <a:off x="5037556" y="5580765"/>
            <a:ext cx="401643" cy="803286"/>
            <a:chOff x="7675605" y="2297097"/>
            <a:chExt cx="401643" cy="803286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7675605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dirty="0" smtClean="0"/>
                <a:t>0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7675605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3" name="Group 108"/>
          <p:cNvGrpSpPr/>
          <p:nvPr/>
        </p:nvGrpSpPr>
        <p:grpSpPr>
          <a:xfrm>
            <a:off x="5439199" y="5580765"/>
            <a:ext cx="401643" cy="803286"/>
            <a:chOff x="8077248" y="2297097"/>
            <a:chExt cx="401643" cy="803286"/>
          </a:xfrm>
          <a:solidFill>
            <a:srgbClr val="C00000"/>
          </a:solidFill>
        </p:grpSpPr>
        <p:sp>
          <p:nvSpPr>
            <p:cNvPr id="110" name="Rectangle 109"/>
            <p:cNvSpPr/>
            <p:nvPr/>
          </p:nvSpPr>
          <p:spPr bwMode="auto">
            <a:xfrm>
              <a:off x="8077248" y="2297097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8077248" y="2698740"/>
              <a:ext cx="401643" cy="40164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14" name="Group 111"/>
          <p:cNvGrpSpPr/>
          <p:nvPr/>
        </p:nvGrpSpPr>
        <p:grpSpPr>
          <a:xfrm>
            <a:off x="5840842" y="5580765"/>
            <a:ext cx="401643" cy="803286"/>
            <a:chOff x="8478891" y="2297097"/>
            <a:chExt cx="401643" cy="803286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8478891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8478891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Y</a:t>
              </a:r>
            </a:p>
          </p:txBody>
        </p:sp>
      </p:grpSp>
      <p:grpSp>
        <p:nvGrpSpPr>
          <p:cNvPr id="15" name="Group 114"/>
          <p:cNvGrpSpPr/>
          <p:nvPr/>
        </p:nvGrpSpPr>
        <p:grpSpPr>
          <a:xfrm>
            <a:off x="6242485" y="5580765"/>
            <a:ext cx="401643" cy="803286"/>
            <a:chOff x="8880534" y="2297097"/>
            <a:chExt cx="401643" cy="803286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8880534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8880534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6" name="Group 117"/>
          <p:cNvGrpSpPr/>
          <p:nvPr/>
        </p:nvGrpSpPr>
        <p:grpSpPr>
          <a:xfrm>
            <a:off x="6644128" y="5580765"/>
            <a:ext cx="401643" cy="803286"/>
            <a:chOff x="9282177" y="2297097"/>
            <a:chExt cx="401643" cy="803286"/>
          </a:xfrm>
        </p:grpSpPr>
        <p:sp>
          <p:nvSpPr>
            <p:cNvPr id="119" name="Rectangle 118"/>
            <p:cNvSpPr/>
            <p:nvPr/>
          </p:nvSpPr>
          <p:spPr bwMode="auto">
            <a:xfrm>
              <a:off x="9282177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9282177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</a:t>
              </a:r>
            </a:p>
          </p:txBody>
        </p:sp>
      </p:grpSp>
      <p:grpSp>
        <p:nvGrpSpPr>
          <p:cNvPr id="17" name="Group 120"/>
          <p:cNvGrpSpPr/>
          <p:nvPr/>
        </p:nvGrpSpPr>
        <p:grpSpPr>
          <a:xfrm>
            <a:off x="7045771" y="5580765"/>
            <a:ext cx="401643" cy="803286"/>
            <a:chOff x="9683820" y="2297097"/>
            <a:chExt cx="401643" cy="803286"/>
          </a:xfrm>
        </p:grpSpPr>
        <p:sp>
          <p:nvSpPr>
            <p:cNvPr id="122" name="Rectangle 121"/>
            <p:cNvSpPr/>
            <p:nvPr/>
          </p:nvSpPr>
          <p:spPr bwMode="auto">
            <a:xfrm>
              <a:off x="9683820" y="2297097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9683820" y="2698740"/>
              <a:ext cx="401643" cy="40164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9816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a presentation 7">
    <a:dk1>
      <a:srgbClr val="000000"/>
    </a:dk1>
    <a:lt1>
      <a:srgbClr val="FFFFFF"/>
    </a:lt1>
    <a:dk2>
      <a:srgbClr val="747678"/>
    </a:dk2>
    <a:lt2>
      <a:srgbClr val="4D4F53"/>
    </a:lt2>
    <a:accent1>
      <a:srgbClr val="0098DB"/>
    </a:accent1>
    <a:accent2>
      <a:srgbClr val="D5D6D2"/>
    </a:accent2>
    <a:accent3>
      <a:srgbClr val="FFFFFF"/>
    </a:accent3>
    <a:accent4>
      <a:srgbClr val="000000"/>
    </a:accent4>
    <a:accent5>
      <a:srgbClr val="AACAEA"/>
    </a:accent5>
    <a:accent6>
      <a:srgbClr val="C1C2BE"/>
    </a:accent6>
    <a:hlink>
      <a:srgbClr val="8B8D8E"/>
    </a:hlink>
    <a:folHlink>
      <a:srgbClr val="9A9B9C"/>
    </a:folHlink>
  </a:clrScheme>
</a:themeOverride>
</file>

<file path=ppt/theme/themeOverride2.xml><?xml version="1.0" encoding="utf-8"?>
<a:themeOverride xmlns:a="http://schemas.openxmlformats.org/drawingml/2006/main">
  <a:clrScheme name="Esa presentation 7">
    <a:dk1>
      <a:srgbClr val="000000"/>
    </a:dk1>
    <a:lt1>
      <a:srgbClr val="FFFFFF"/>
    </a:lt1>
    <a:dk2>
      <a:srgbClr val="747678"/>
    </a:dk2>
    <a:lt2>
      <a:srgbClr val="4D4F53"/>
    </a:lt2>
    <a:accent1>
      <a:srgbClr val="0098DB"/>
    </a:accent1>
    <a:accent2>
      <a:srgbClr val="D5D6D2"/>
    </a:accent2>
    <a:accent3>
      <a:srgbClr val="FFFFFF"/>
    </a:accent3>
    <a:accent4>
      <a:srgbClr val="000000"/>
    </a:accent4>
    <a:accent5>
      <a:srgbClr val="AACAEA"/>
    </a:accent5>
    <a:accent6>
      <a:srgbClr val="C1C2BE"/>
    </a:accent6>
    <a:hlink>
      <a:srgbClr val="8B8D8E"/>
    </a:hlink>
    <a:folHlink>
      <a:srgbClr val="9A9B9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86DCEE-1776-4452-941B-F18A03D35F48}"/>
</file>

<file path=customXml/itemProps2.xml><?xml version="1.0" encoding="utf-8"?>
<ds:datastoreItem xmlns:ds="http://schemas.openxmlformats.org/officeDocument/2006/customXml" ds:itemID="{CE0E7312-5959-4E57-B3F6-15893B49FDE8}"/>
</file>

<file path=customXml/itemProps3.xml><?xml version="1.0" encoding="utf-8"?>
<ds:datastoreItem xmlns:ds="http://schemas.openxmlformats.org/officeDocument/2006/customXml" ds:itemID="{C1D30DDE-F5E8-41C6-B0F7-CE56DF5008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1310</Words>
  <Application>Microsoft Office PowerPoint</Application>
  <PresentationFormat>On-screen Show (4:3)</PresentationFormat>
  <Paragraphs>383</Paragraphs>
  <Slides>26</Slides>
  <Notes>6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ESA Presentation</vt:lpstr>
      <vt:lpstr>Deterministic Communication with SpaceWire</vt:lpstr>
      <vt:lpstr>Overview</vt:lpstr>
      <vt:lpstr>Introduction</vt:lpstr>
      <vt:lpstr>SpaceWire-D Main Protocol Requirements</vt:lpstr>
      <vt:lpstr>Determinism with a Single Initiator</vt:lpstr>
      <vt:lpstr>Multiple Initiators</vt:lpstr>
      <vt:lpstr>Determinism through Scheduling</vt:lpstr>
      <vt:lpstr>Time-Slot 0</vt:lpstr>
      <vt:lpstr>Time-Slot 1</vt:lpstr>
      <vt:lpstr>Concurrent Data Transfer</vt:lpstr>
      <vt:lpstr>Schedule</vt:lpstr>
      <vt:lpstr>SpaceWire-D Transaction</vt:lpstr>
      <vt:lpstr>SpaceWire-D Virtual Bus</vt:lpstr>
      <vt:lpstr>SpaceWire-D Services</vt:lpstr>
      <vt:lpstr>SpaceWire-D Services</vt:lpstr>
      <vt:lpstr>SpaceWire-D Services</vt:lpstr>
      <vt:lpstr>SpaceWire-D Services</vt:lpstr>
      <vt:lpstr>SpaceWire-D Services</vt:lpstr>
      <vt:lpstr>SpaceWire-D Services</vt:lpstr>
      <vt:lpstr>SpaceWire-D Services</vt:lpstr>
      <vt:lpstr>SpaceWire-D Protocol Stack</vt:lpstr>
      <vt:lpstr>SpaceWire-D FDIR</vt:lpstr>
      <vt:lpstr>SpaceWire-D Prototype</vt:lpstr>
      <vt:lpstr>SpaceWire Prototype</vt:lpstr>
      <vt:lpstr>SpaceWire-D Protocol Definition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Deterministic Communication with SpaceWire</dc:title>
  <dc:creator>Martin Suess</dc:creator>
  <cp:lastModifiedBy>Martin Suess</cp:lastModifiedBy>
  <cp:revision>27</cp:revision>
  <cp:lastPrinted>2008-08-26T16:26:23Z</cp:lastPrinted>
  <dcterms:created xsi:type="dcterms:W3CDTF">2015-03-21T09:58:27Z</dcterms:created>
  <dcterms:modified xsi:type="dcterms:W3CDTF">2015-03-23T17:25:31Z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Deterministic Communication with SpaceWire</vt:lpwstr>
  </property>
  <property fmtid="{D5CDD505-2E9C-101B-9397-08002B2CF9AE}" pid="3" name="PSubtitle">
    <vt:lpwstr>SpW-D</vt:lpwstr>
  </property>
  <property fmtid="{D5CDD505-2E9C-101B-9397-08002B2CF9AE}" pid="4" name="PAuthor">
    <vt:lpwstr>Martin Suess</vt:lpwstr>
  </property>
  <property fmtid="{D5CDD505-2E9C-101B-9397-08002B2CF9AE}" pid="5" name="PPlace">
    <vt:lpwstr>CCSDS Spring Meeting 2015</vt:lpwstr>
  </property>
  <property fmtid="{D5CDD505-2E9C-101B-9397-08002B2CF9AE}" pid="6" name="PDate">
    <vt:lpwstr>23/03/2015</vt:lpwstr>
  </property>
  <property fmtid="{D5CDD505-2E9C-101B-9397-08002B2CF9AE}" pid="7" name="PProgramme">
    <vt:lpwstr>TEC-EDP</vt:lpwstr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0x010100DDBC11CFE921654CA22562F68A99D6AE</vt:lpwstr>
  </property>
</Properties>
</file>