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>
        <p:scale>
          <a:sx n="75" d="100"/>
          <a:sy n="75" d="100"/>
        </p:scale>
        <p:origin x="51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32851-825D-4029-957F-0EF18E95C6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9938B3-630C-47FE-B0BA-A36AE1515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DF710-1E0F-4DAC-ABC8-9B3B3D28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D3E63-0C2F-419F-A406-E6CDBEF0F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D7686-F644-4172-851E-902432B5F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3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23A2-35C1-4A82-9562-8F8AC0A0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DD2B09-9262-475E-8699-723F5A139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C66D15-D73D-444F-A1EA-570C85850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3ADF5-257B-4DC0-A2B2-6257E2C8D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B373D-1078-491D-893C-CAF3739F6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0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24B6D8-3370-41F2-9A46-0BE64A24F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C5765-F3ED-4B70-9548-752857880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DFE28-1C76-4D5F-BC06-D9AD1F0CA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096AB-3215-4A5B-B75F-3757E579F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FD144E-3140-4474-810B-56ACC9DF1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13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6ED66-77C3-4C7A-8891-3CFA3D716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233A-385E-4BED-9EA8-8EB69FB85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E26C0-A104-4424-BABF-8072FA1BA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1A420-807D-41DA-BBBF-164A11B1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FB83D-82B4-4B1F-8077-88E75BC54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8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45F5-83D4-443F-862A-CC7D361C2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822C6-6039-4F00-9DFF-8A6EA427A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93ABA-5E01-4FB6-80F4-4939A370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BCCC9-B63C-4F9E-9A07-A712DEE2D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E4AAC-050A-4734-A682-2E88C5088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4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C7004-D8B9-40FE-A663-7B610E0DC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B8EECE-4729-468B-87D0-CF43CD9DA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9C4C5-1C11-4B7C-9C83-2BE5655582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1BC991-86A8-4E7A-A329-6C1EB43F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20943-0D96-48FE-8C0A-9DFB0A48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EAF400-CA9F-4998-9BE2-E59739A5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28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BACD-5AA2-4386-A9B0-432D22294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AA874A-5C01-4B85-87FB-746C38E20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4EA1E-6034-49E3-9F80-457322834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DCD34F-F5E5-4961-A739-4EF84CCAA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B28CA-0E7C-4740-BA89-201F8B6D36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0240A-B9EE-425C-966C-9486756E3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7ECCA88-DDB1-4B9F-9BD5-01714C06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869704-7608-41EF-AC15-2905A621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92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2BE93-2CD3-4B3B-9C94-F5BA52D66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532AD4-5174-43B3-A872-8486F8221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4812A-DB02-4125-BFB9-904075D21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B49B4F-5727-4305-B5A5-0C615508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3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AFAA5E-E37B-4D0B-9D2C-E9D367E2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FFB981-8262-45DD-AE64-366288C9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8AEC8-1C0F-49CF-B1C6-A114A00E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8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D1B3A-09AC-4557-BE89-9702D1F18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73F32-31A7-4492-8476-927276177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25A56-A012-4408-8CA2-AB0FB04209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AA8382-670A-4E04-8974-9F6A1611B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B071A3-48D4-432F-B10F-887399CF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FA70B-715D-4F95-8835-A6FDAA2A9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30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ACE2E-8426-458B-BBB8-49E875FC4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AF5A09-BDB9-441B-80EF-42457502DD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A5259B-7BCF-4A8C-B1FB-DB2503A5C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D7DA4-68AC-4DB7-8680-74B0BB874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70298-235B-4A05-B110-C3B31784F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F9DDFC-65C2-4D57-873E-637BDFFD7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4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1878D3-3E09-4214-9902-DB9A7D8D1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8771B0-97A9-47B4-BE84-BDDCC58AC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18BB1-E7BC-4D00-BBB7-7B0CB953C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6A40D-E2CB-4DEE-AD38-CDED5E9B20DF}" type="datetimeFigureOut">
              <a:rPr lang="en-US" smtClean="0"/>
              <a:t>6/12/2021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A9900-EE8E-4A8E-98E6-1878231A3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CDD2D2-E128-433B-A31B-952C9480A4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2954-3E2D-4239-8FB3-978655719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8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7010F78-CF83-4EA2-8885-DF490CC38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OSI Model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5DC8C2-5572-48F9-BACB-B43CB5EDDF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96210EB-3333-4E84-82F9-65DD851B90A3}"/>
              </a:ext>
            </a:extLst>
          </p:cNvPr>
          <p:cNvSpPr/>
          <p:nvPr/>
        </p:nvSpPr>
        <p:spPr>
          <a:xfrm>
            <a:off x="5848350" y="4292995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Physical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A393D5-61AB-4782-8704-13FBB3D2596B}"/>
              </a:ext>
            </a:extLst>
          </p:cNvPr>
          <p:cNvSpPr/>
          <p:nvPr/>
        </p:nvSpPr>
        <p:spPr>
          <a:xfrm>
            <a:off x="5848350" y="3841351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DataLink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0E64A2-DAFF-4A96-9966-7A4EA87B54B2}"/>
              </a:ext>
            </a:extLst>
          </p:cNvPr>
          <p:cNvSpPr/>
          <p:nvPr/>
        </p:nvSpPr>
        <p:spPr>
          <a:xfrm>
            <a:off x="5848350" y="3384150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06E4596-096A-432F-AB12-AC746ACB0E0F}"/>
              </a:ext>
            </a:extLst>
          </p:cNvPr>
          <p:cNvSpPr/>
          <p:nvPr/>
        </p:nvSpPr>
        <p:spPr>
          <a:xfrm>
            <a:off x="5848350" y="2932506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Transport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7F43A36-03AE-4F3C-94E0-A5D4B3DFECF2}"/>
              </a:ext>
            </a:extLst>
          </p:cNvPr>
          <p:cNvSpPr/>
          <p:nvPr/>
        </p:nvSpPr>
        <p:spPr>
          <a:xfrm>
            <a:off x="5848350" y="2475305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Session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0618D2-BB8E-4321-AAD5-8BD38173E958}"/>
              </a:ext>
            </a:extLst>
          </p:cNvPr>
          <p:cNvSpPr/>
          <p:nvPr/>
        </p:nvSpPr>
        <p:spPr>
          <a:xfrm>
            <a:off x="5848350" y="2011754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Presentation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7F25890-DE3B-4E80-99D6-374C05971E7F}"/>
              </a:ext>
            </a:extLst>
          </p:cNvPr>
          <p:cNvSpPr/>
          <p:nvPr/>
        </p:nvSpPr>
        <p:spPr>
          <a:xfrm>
            <a:off x="5848350" y="1548203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082256D-A994-4A92-9589-AAF6A98F197D}"/>
              </a:ext>
            </a:extLst>
          </p:cNvPr>
          <p:cNvCxnSpPr>
            <a:cxnSpLocks/>
            <a:stCxn id="8" idx="2"/>
            <a:endCxn id="17" idx="2"/>
          </p:cNvCxnSpPr>
          <p:nvPr/>
        </p:nvCxnSpPr>
        <p:spPr>
          <a:xfrm rot="16200000" flipH="1">
            <a:off x="7839075" y="3448446"/>
            <a:ext cx="12700" cy="2603500"/>
          </a:xfrm>
          <a:prstGeom prst="bentConnector3">
            <a:avLst>
              <a:gd name="adj1" fmla="val 180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19FCCAE1-6DB4-44B6-AFB2-868B0BC100C2}"/>
              </a:ext>
            </a:extLst>
          </p:cNvPr>
          <p:cNvSpPr/>
          <p:nvPr/>
        </p:nvSpPr>
        <p:spPr>
          <a:xfrm>
            <a:off x="8451850" y="4292995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Physical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3DFE0C1-FC56-40DB-8D0C-3003631CCBD1}"/>
              </a:ext>
            </a:extLst>
          </p:cNvPr>
          <p:cNvSpPr/>
          <p:nvPr/>
        </p:nvSpPr>
        <p:spPr>
          <a:xfrm>
            <a:off x="8451850" y="3841351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DataLink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4A7E2C2-62DC-4AE7-8B76-65F3F3FB12B0}"/>
              </a:ext>
            </a:extLst>
          </p:cNvPr>
          <p:cNvSpPr/>
          <p:nvPr/>
        </p:nvSpPr>
        <p:spPr>
          <a:xfrm>
            <a:off x="8451850" y="3384150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Network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898A61-3A23-443E-B7F0-B9AA1456CFFD}"/>
              </a:ext>
            </a:extLst>
          </p:cNvPr>
          <p:cNvSpPr/>
          <p:nvPr/>
        </p:nvSpPr>
        <p:spPr>
          <a:xfrm>
            <a:off x="8451850" y="2932506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Transport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8CCC3-CD58-432B-AE25-96A43481E537}"/>
              </a:ext>
            </a:extLst>
          </p:cNvPr>
          <p:cNvSpPr/>
          <p:nvPr/>
        </p:nvSpPr>
        <p:spPr>
          <a:xfrm>
            <a:off x="8451850" y="2475305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Session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C9FD5DC-FA28-4816-B1DB-30D68CE40A98}"/>
              </a:ext>
            </a:extLst>
          </p:cNvPr>
          <p:cNvSpPr/>
          <p:nvPr/>
        </p:nvSpPr>
        <p:spPr>
          <a:xfrm>
            <a:off x="8451850" y="2011754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Presentation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273DBED-DFE8-4866-8291-CE7411A16147}"/>
              </a:ext>
            </a:extLst>
          </p:cNvPr>
          <p:cNvSpPr/>
          <p:nvPr/>
        </p:nvSpPr>
        <p:spPr>
          <a:xfrm>
            <a:off x="8451850" y="1548203"/>
            <a:ext cx="1377950" cy="4572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D063FAA-E7D9-424E-81F9-C0357573A83F}"/>
              </a:ext>
            </a:extLst>
          </p:cNvPr>
          <p:cNvCxnSpPr>
            <a:cxnSpLocks/>
            <a:stCxn id="14" idx="3"/>
            <a:endCxn id="23" idx="1"/>
          </p:cNvCxnSpPr>
          <p:nvPr/>
        </p:nvCxnSpPr>
        <p:spPr>
          <a:xfrm>
            <a:off x="7226300" y="1776804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E3BB636-AB46-4C17-9247-48DF46A2011F}"/>
              </a:ext>
            </a:extLst>
          </p:cNvPr>
          <p:cNvCxnSpPr>
            <a:cxnSpLocks/>
            <a:stCxn id="13" idx="3"/>
            <a:endCxn id="22" idx="1"/>
          </p:cNvCxnSpPr>
          <p:nvPr/>
        </p:nvCxnSpPr>
        <p:spPr>
          <a:xfrm>
            <a:off x="7226300" y="2240355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458C375-F250-4CF0-B122-50B283C04C37}"/>
              </a:ext>
            </a:extLst>
          </p:cNvPr>
          <p:cNvCxnSpPr>
            <a:cxnSpLocks/>
            <a:stCxn id="12" idx="3"/>
            <a:endCxn id="21" idx="1"/>
          </p:cNvCxnSpPr>
          <p:nvPr/>
        </p:nvCxnSpPr>
        <p:spPr>
          <a:xfrm>
            <a:off x="7226300" y="2703906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97DC197-D6D9-45EB-AFD9-82A3B61E1C56}"/>
              </a:ext>
            </a:extLst>
          </p:cNvPr>
          <p:cNvCxnSpPr>
            <a:cxnSpLocks/>
            <a:stCxn id="11" idx="3"/>
            <a:endCxn id="20" idx="1"/>
          </p:cNvCxnSpPr>
          <p:nvPr/>
        </p:nvCxnSpPr>
        <p:spPr>
          <a:xfrm>
            <a:off x="7226300" y="3161107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D6E100C-4880-4338-B2C8-513223A30A42}"/>
              </a:ext>
            </a:extLst>
          </p:cNvPr>
          <p:cNvCxnSpPr>
            <a:cxnSpLocks/>
            <a:stCxn id="10" idx="3"/>
            <a:endCxn id="19" idx="1"/>
          </p:cNvCxnSpPr>
          <p:nvPr/>
        </p:nvCxnSpPr>
        <p:spPr>
          <a:xfrm>
            <a:off x="7226300" y="3612751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145EB16-AF22-4636-9B2E-839F8D6E88C0}"/>
              </a:ext>
            </a:extLst>
          </p:cNvPr>
          <p:cNvCxnSpPr>
            <a:cxnSpLocks/>
            <a:stCxn id="9" idx="3"/>
            <a:endCxn id="18" idx="1"/>
          </p:cNvCxnSpPr>
          <p:nvPr/>
        </p:nvCxnSpPr>
        <p:spPr>
          <a:xfrm>
            <a:off x="7226300" y="4069952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AD50730-43A8-41B6-9936-DF46E53447BD}"/>
              </a:ext>
            </a:extLst>
          </p:cNvPr>
          <p:cNvCxnSpPr>
            <a:cxnSpLocks/>
            <a:stCxn id="8" idx="3"/>
            <a:endCxn id="17" idx="1"/>
          </p:cNvCxnSpPr>
          <p:nvPr/>
        </p:nvCxnSpPr>
        <p:spPr>
          <a:xfrm>
            <a:off x="7226300" y="4521596"/>
            <a:ext cx="1225550" cy="0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295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C6512-B90B-478B-8227-2D72C6D7D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 Scope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E02BB-3325-4A25-B4BE-F7BD1415A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Canvas 1373">
            <a:extLst>
              <a:ext uri="{FF2B5EF4-FFF2-40B4-BE49-F238E27FC236}">
                <a16:creationId xmlns:a16="http://schemas.microsoft.com/office/drawing/2014/main" id="{475E502A-E47F-4DA3-B8A1-D15F83A22B8D}"/>
              </a:ext>
            </a:extLst>
          </p:cNvPr>
          <p:cNvGrpSpPr/>
          <p:nvPr/>
        </p:nvGrpSpPr>
        <p:grpSpPr>
          <a:xfrm>
            <a:off x="5391150" y="1563370"/>
            <a:ext cx="5486400" cy="4455160"/>
            <a:chOff x="0" y="0"/>
            <a:chExt cx="5486400" cy="4455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3A7069A-BE02-4A81-B908-88057EB5FCD9}"/>
                </a:ext>
              </a:extLst>
            </p:cNvPr>
            <p:cNvSpPr/>
            <p:nvPr/>
          </p:nvSpPr>
          <p:spPr>
            <a:xfrm>
              <a:off x="0" y="0"/>
              <a:ext cx="5486400" cy="445516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66618801-011A-4F28-B853-0F080D8CE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486400" cy="531288"/>
            </a:xfrm>
            <a:prstGeom prst="parallelogram">
              <a:avLst>
                <a:gd name="adj" fmla="val 25007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4BACC6">
                    <a:alpha val="39999"/>
                  </a:srgbClr>
                </a:gs>
                <a:gs pos="100000">
                  <a:srgbClr val="4BACC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Monitor and Control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Parallelogram 8">
              <a:extLst>
                <a:ext uri="{FF2B5EF4-FFF2-40B4-BE49-F238E27FC236}">
                  <a16:creationId xmlns:a16="http://schemas.microsoft.com/office/drawing/2014/main" id="{95DFEA05-BEBB-4DB8-B06A-71DF02F04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531259"/>
              <a:ext cx="5486399" cy="531291"/>
            </a:xfrm>
            <a:prstGeom prst="parallelogram">
              <a:avLst>
                <a:gd name="adj" fmla="val 25007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8064A2">
                    <a:alpha val="39999"/>
                  </a:srgbClr>
                </a:gs>
                <a:gs pos="100000">
                  <a:srgbClr val="8064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Common Infrastructure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Parallelogram 9">
              <a:extLst>
                <a:ext uri="{FF2B5EF4-FFF2-40B4-BE49-F238E27FC236}">
                  <a16:creationId xmlns:a16="http://schemas.microsoft.com/office/drawing/2014/main" id="{EBDD6F3F-B800-49DC-BEBF-E0AAE5929B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618250"/>
              <a:ext cx="5486399" cy="531289"/>
            </a:xfrm>
            <a:prstGeom prst="parallelogram">
              <a:avLst>
                <a:gd name="adj" fmla="val 25007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C0504D">
                    <a:alpha val="39999"/>
                  </a:srgbClr>
                </a:gs>
                <a:gs pos="100000">
                  <a:srgbClr val="C0504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Planning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Parallelogram 10">
              <a:extLst>
                <a:ext uri="{FF2B5EF4-FFF2-40B4-BE49-F238E27FC236}">
                  <a16:creationId xmlns:a16="http://schemas.microsoft.com/office/drawing/2014/main" id="{D1D3F48B-D630-4759-8CB4-869F6E54ED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" y="2730740"/>
              <a:ext cx="5486221" cy="531289"/>
            </a:xfrm>
            <a:prstGeom prst="parallelogram">
              <a:avLst>
                <a:gd name="adj" fmla="val 25006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9BBB59">
                    <a:alpha val="39999"/>
                  </a:srgbClr>
                </a:gs>
                <a:gs pos="100000">
                  <a:srgbClr val="9BBB5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Navigation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Parallelogram 11">
              <a:extLst>
                <a:ext uri="{FF2B5EF4-FFF2-40B4-BE49-F238E27FC236}">
                  <a16:creationId xmlns:a16="http://schemas.microsoft.com/office/drawing/2014/main" id="{2C281AC0-6CF0-4C26-AA1C-E6BC0DF59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" y="1086880"/>
              <a:ext cx="5486399" cy="531289"/>
            </a:xfrm>
            <a:prstGeom prst="parallelogram">
              <a:avLst>
                <a:gd name="adj" fmla="val 25007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9BBB59">
                    <a:alpha val="39999"/>
                  </a:srgbClr>
                </a:gs>
                <a:gs pos="100000">
                  <a:srgbClr val="9BBB59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Data Product Distribution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Parallelogram 12">
              <a:extLst>
                <a:ext uri="{FF2B5EF4-FFF2-40B4-BE49-F238E27FC236}">
                  <a16:creationId xmlns:a16="http://schemas.microsoft.com/office/drawing/2014/main" id="{6B7B4DB2-4F54-4E89-8684-0803493253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177535"/>
              <a:ext cx="5486222" cy="531289"/>
            </a:xfrm>
            <a:prstGeom prst="parallelogram">
              <a:avLst>
                <a:gd name="adj" fmla="val 25006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8064A2">
                    <a:alpha val="39999"/>
                  </a:srgbClr>
                </a:gs>
                <a:gs pos="100000">
                  <a:srgbClr val="8064A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Plan Execution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Parallelogram 13">
              <a:extLst>
                <a:ext uri="{FF2B5EF4-FFF2-40B4-BE49-F238E27FC236}">
                  <a16:creationId xmlns:a16="http://schemas.microsoft.com/office/drawing/2014/main" id="{EAB33158-16AA-4857-AA6C-BC9350654D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3290809"/>
              <a:ext cx="5486221" cy="531289"/>
            </a:xfrm>
            <a:prstGeom prst="parallelogram">
              <a:avLst>
                <a:gd name="adj" fmla="val 25006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C0504D">
                    <a:alpha val="39999"/>
                  </a:srgbClr>
                </a:gs>
                <a:gs pos="100000">
                  <a:srgbClr val="C0504D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Software Management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Parallelogram 14">
              <a:extLst>
                <a:ext uri="{FF2B5EF4-FFF2-40B4-BE49-F238E27FC236}">
                  <a16:creationId xmlns:a16="http://schemas.microsoft.com/office/drawing/2014/main" id="{8F18A821-5FDE-4227-B7E9-AE193A348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" y="3822156"/>
              <a:ext cx="5486221" cy="531291"/>
            </a:xfrm>
            <a:prstGeom prst="parallelogram">
              <a:avLst>
                <a:gd name="adj" fmla="val 25006"/>
              </a:avLst>
            </a:prstGeom>
            <a:gradFill rotWithShape="1">
              <a:gsLst>
                <a:gs pos="0">
                  <a:srgbClr val="FFFFFF">
                    <a:alpha val="0"/>
                  </a:srgbClr>
                </a:gs>
                <a:gs pos="39999">
                  <a:srgbClr val="4BACC6">
                    <a:alpha val="39999"/>
                  </a:srgbClr>
                </a:gs>
                <a:gs pos="100000">
                  <a:srgbClr val="4BACC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i="1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File Transfer and Management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740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1A658-B21C-4DCA-B70E-9A008E377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of an MO Service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AAE25-6918-46D1-9C4D-67C98AF79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Canvas 1374">
            <a:extLst>
              <a:ext uri="{FF2B5EF4-FFF2-40B4-BE49-F238E27FC236}">
                <a16:creationId xmlns:a16="http://schemas.microsoft.com/office/drawing/2014/main" id="{1B0E650A-AFEA-40EB-96CB-7B02D2EDEB44}"/>
              </a:ext>
            </a:extLst>
          </p:cNvPr>
          <p:cNvGrpSpPr/>
          <p:nvPr/>
        </p:nvGrpSpPr>
        <p:grpSpPr>
          <a:xfrm>
            <a:off x="5727700" y="2928937"/>
            <a:ext cx="5486400" cy="1000125"/>
            <a:chOff x="0" y="0"/>
            <a:chExt cx="5486400" cy="100012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EF260C6-8296-49E8-BB66-47E60D6EC254}"/>
                </a:ext>
              </a:extLst>
            </p:cNvPr>
            <p:cNvSpPr/>
            <p:nvPr/>
          </p:nvSpPr>
          <p:spPr>
            <a:xfrm>
              <a:off x="0" y="0"/>
              <a:ext cx="5486400" cy="1000125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6DABEF-7A68-4031-A03C-1385166A9A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3805" y="162616"/>
              <a:ext cx="3058790" cy="399359"/>
            </a:xfrm>
            <a:prstGeom prst="rect">
              <a:avLst/>
            </a:prstGeom>
            <a:solidFill>
              <a:srgbClr val="8064A2"/>
            </a:solidFill>
            <a:ln w="381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8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Service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ounded Rectangle 129">
              <a:extLst>
                <a:ext uri="{FF2B5EF4-FFF2-40B4-BE49-F238E27FC236}">
                  <a16:creationId xmlns:a16="http://schemas.microsoft.com/office/drawing/2014/main" id="{E5388775-387C-4071-98E0-E813A3978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3945" y="0"/>
              <a:ext cx="1402455" cy="84521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6F9FC"/>
                </a:gs>
                <a:gs pos="74001">
                  <a:srgbClr val="4F81BD"/>
                </a:gs>
                <a:gs pos="83000">
                  <a:srgbClr val="4F81BD"/>
                </a:gs>
                <a:gs pos="100000">
                  <a:srgbClr val="95B3D7"/>
                </a:gs>
              </a:gsLst>
              <a:lin ang="2700000" scaled="1"/>
            </a:gradFill>
            <a:ln w="63500" algn="ctr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6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Provider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ounded Rectangle 130">
              <a:extLst>
                <a:ext uri="{FF2B5EF4-FFF2-40B4-BE49-F238E27FC236}">
                  <a16:creationId xmlns:a16="http://schemas.microsoft.com/office/drawing/2014/main" id="{A527CB3C-3F11-454F-B861-B3BA1DFF18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02455" cy="845217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6F9FC"/>
                </a:gs>
                <a:gs pos="74001">
                  <a:srgbClr val="4F81BD"/>
                </a:gs>
                <a:gs pos="83000">
                  <a:srgbClr val="4F81BD"/>
                </a:gs>
                <a:gs pos="100000">
                  <a:srgbClr val="95B3D7"/>
                </a:gs>
              </a:gsLst>
              <a:lin ang="2700000" scaled="1"/>
            </a:gradFill>
            <a:ln w="63500" algn="ctr">
              <a:solidFill>
                <a:srgbClr val="000000"/>
              </a:solidFill>
              <a:round/>
              <a:headEnd/>
              <a:tailEnd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1600" kern="1200"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Consumer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AF8267E-CDD4-4185-A763-0C891E9B8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80761" y="431478"/>
              <a:ext cx="791834" cy="273372"/>
            </a:xfrm>
            <a:prstGeom prst="rect">
              <a:avLst/>
            </a:prstGeom>
            <a:solidFill>
              <a:srgbClr val="B3A2C7"/>
            </a:solidFill>
            <a:ln w="38100" algn="ctr">
              <a:solidFill>
                <a:srgbClr val="FFFFFF"/>
              </a:solidFill>
              <a:miter lim="800000"/>
              <a:headEnd/>
              <a:tailEnd/>
            </a:ln>
            <a:effectLst>
              <a:outerShdw blurRad="40000" dist="20000" dir="5400000" rotWithShape="0">
                <a:srgbClr val="000000">
                  <a:alpha val="37999"/>
                </a:srgbClr>
              </a:outerShdw>
            </a:effec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 algn="ctr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GB" sz="900" kern="1200">
                  <a:solidFill>
                    <a:srgbClr val="40404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Operation</a:t>
              </a:r>
              <a:endParaRPr lang="en-US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732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530CA-A481-4F44-98D7-5050EEE0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 Interaction Patterns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4AE09F3-6A8B-4F1C-9D74-9D00D37DB7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1649" y="488224"/>
            <a:ext cx="2556001" cy="5881551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D1C16E-2223-4C0E-A99A-DF595200914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4F63F6D-730E-43D9-BAF4-6D67293478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58150" y="1466850"/>
            <a:ext cx="3438525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13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4FCB7-797F-4456-8531-76539B46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EDS Interaction Patterns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8160CD3E-A889-4C83-AF3C-269B536A56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9550" y="1814512"/>
            <a:ext cx="2505075" cy="2609850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EFA1C3-116F-4456-A261-0EE7BC807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4A96835-A4BB-46C7-B0FC-7B701CAC93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32800" y="1257300"/>
            <a:ext cx="2514600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31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A90CC-C425-4999-BFA9-874E3DC69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Packet Primary Header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8F038A7-524E-4BA1-B1D6-810F1B270F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734696"/>
              </p:ext>
            </p:extLst>
          </p:nvPr>
        </p:nvGraphicFramePr>
        <p:xfrm>
          <a:off x="915988" y="3476625"/>
          <a:ext cx="10412409" cy="213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7487">
                  <a:extLst>
                    <a:ext uri="{9D8B030D-6E8A-4147-A177-3AD203B41FA5}">
                      <a16:colId xmlns:a16="http://schemas.microsoft.com/office/drawing/2014/main" val="686552946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275067849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3136208808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3481011267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757522019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3203164665"/>
                    </a:ext>
                  </a:extLst>
                </a:gridCol>
                <a:gridCol w="1487487">
                  <a:extLst>
                    <a:ext uri="{9D8B030D-6E8A-4147-A177-3AD203B41FA5}">
                      <a16:colId xmlns:a16="http://schemas.microsoft.com/office/drawing/2014/main" val="4629658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Packet Version Number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Packet 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Secondary Header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Application Process Identifier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Sequence Flags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Packet Sequence Count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Packet Data Length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54279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Binary value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(3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Binary value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Binary value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Unsigned 11-bit integer</a:t>
                      </a:r>
                    </a:p>
                    <a:p>
                      <a:pPr algn="ctr"/>
                      <a:r>
                        <a:rPr lang="en-US" sz="1400" dirty="0"/>
                        <a:t>(11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Binary value</a:t>
                      </a:r>
                    </a:p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(2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Unsigned 14-bit integer</a:t>
                      </a:r>
                    </a:p>
                    <a:p>
                      <a:pPr algn="ctr"/>
                      <a:r>
                        <a:rPr lang="en-US" sz="1400" dirty="0"/>
                        <a:t>(14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Unsigned 16-bit integer</a:t>
                      </a:r>
                    </a:p>
                    <a:p>
                      <a:pPr algn="ctr"/>
                      <a:r>
                        <a:rPr lang="en-US" sz="1400" dirty="0"/>
                        <a:t>(16 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866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Always equal to ‘000’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Always equal to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923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856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4212A-AE71-42FE-B67A-D160688CB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MAL Space Packet Secondary Header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538BB2F-7822-4FBB-9B95-2B57BD639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837163"/>
              </p:ext>
            </p:extLst>
          </p:nvPr>
        </p:nvGraphicFramePr>
        <p:xfrm>
          <a:off x="414338" y="2168525"/>
          <a:ext cx="11122445" cy="10744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8805">
                  <a:extLst>
                    <a:ext uri="{9D8B030D-6E8A-4147-A177-3AD203B41FA5}">
                      <a16:colId xmlns:a16="http://schemas.microsoft.com/office/drawing/2014/main" val="1560070274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680053616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2970512710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1074734850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3356727293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1043585152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2317691226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3072966575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3941992478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1879969584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1902417096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2042143769"/>
                    </a:ext>
                  </a:extLst>
                </a:gridCol>
                <a:gridCol w="701576">
                  <a:extLst>
                    <a:ext uri="{9D8B030D-6E8A-4147-A177-3AD203B41FA5}">
                      <a16:colId xmlns:a16="http://schemas.microsoft.com/office/drawing/2014/main" val="3280699010"/>
                    </a:ext>
                  </a:extLst>
                </a:gridCol>
                <a:gridCol w="753345">
                  <a:extLst>
                    <a:ext uri="{9D8B030D-6E8A-4147-A177-3AD203B41FA5}">
                      <a16:colId xmlns:a16="http://schemas.microsoft.com/office/drawing/2014/main" val="363091981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6690346"/>
                    </a:ext>
                  </a:extLst>
                </a:gridCol>
                <a:gridCol w="741783">
                  <a:extLst>
                    <a:ext uri="{9D8B030D-6E8A-4147-A177-3AD203B41FA5}">
                      <a16:colId xmlns:a16="http://schemas.microsoft.com/office/drawing/2014/main" val="1059748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Version</a:t>
                      </a:r>
                    </a:p>
                    <a:p>
                      <a:pPr algn="ctr"/>
                      <a:r>
                        <a:rPr lang="en-US" sz="900" b="1" dirty="0"/>
                        <a:t>Number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SDU</a:t>
                      </a:r>
                    </a:p>
                    <a:p>
                      <a:pPr algn="ctr"/>
                      <a:r>
                        <a:rPr lang="en-US" sz="900" b="1" dirty="0"/>
                        <a:t>Type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Service Area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Service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Operation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Area Version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Is Error Message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QoS Level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Session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Secondary APID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Secondary APID Qualifier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Transaction Id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Source Id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Destination Id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Priority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Timestamp Flag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9408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Binary value</a:t>
                      </a:r>
                    </a:p>
                    <a:p>
                      <a:pPr algn="ctr"/>
                      <a:r>
                        <a:rPr lang="en-US" sz="1050" dirty="0"/>
                        <a:t>(3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(5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Binary value</a:t>
                      </a:r>
                    </a:p>
                    <a:p>
                      <a:pPr algn="ctr"/>
                      <a:r>
                        <a:rPr lang="en-US" sz="105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(11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Unsigned integer</a:t>
                      </a:r>
                    </a:p>
                    <a:p>
                      <a:pPr algn="ctr"/>
                      <a:r>
                        <a:rPr lang="en-US" sz="1050" dirty="0"/>
                        <a:t>(16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Signed integer</a:t>
                      </a:r>
                    </a:p>
                    <a:p>
                      <a:pPr algn="ctr"/>
                      <a:r>
                        <a:rPr lang="en-US" sz="1050" dirty="0"/>
                        <a:t>(64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Binary value</a:t>
                      </a:r>
                    </a:p>
                    <a:p>
                      <a:pPr algn="ctr"/>
                      <a:r>
                        <a:rPr lang="en-US" sz="105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Binary value</a:t>
                      </a:r>
                    </a:p>
                    <a:p>
                      <a:pPr algn="ctr"/>
                      <a:r>
                        <a:rPr lang="en-US" sz="105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Binary value</a:t>
                      </a:r>
                    </a:p>
                    <a:p>
                      <a:pPr algn="ctr"/>
                      <a:r>
                        <a:rPr lang="en-US" sz="105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Binary value</a:t>
                      </a:r>
                    </a:p>
                    <a:p>
                      <a:pPr algn="ctr"/>
                      <a:r>
                        <a:rPr lang="en-US" sz="1050" dirty="0"/>
                        <a:t>(1 bit)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8380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4927AC-ABCC-4C7F-B617-923A1627C3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2609869"/>
              </p:ext>
            </p:extLst>
          </p:nvPr>
        </p:nvGraphicFramePr>
        <p:xfrm>
          <a:off x="414334" y="3424556"/>
          <a:ext cx="11122449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5573">
                  <a:extLst>
                    <a:ext uri="{9D8B030D-6E8A-4147-A177-3AD203B41FA5}">
                      <a16:colId xmlns:a16="http://schemas.microsoft.com/office/drawing/2014/main" val="1560070274"/>
                    </a:ext>
                  </a:extLst>
                </a:gridCol>
                <a:gridCol w="855573">
                  <a:extLst>
                    <a:ext uri="{9D8B030D-6E8A-4147-A177-3AD203B41FA5}">
                      <a16:colId xmlns:a16="http://schemas.microsoft.com/office/drawing/2014/main" val="680053616"/>
                    </a:ext>
                  </a:extLst>
                </a:gridCol>
                <a:gridCol w="855573">
                  <a:extLst>
                    <a:ext uri="{9D8B030D-6E8A-4147-A177-3AD203B41FA5}">
                      <a16:colId xmlns:a16="http://schemas.microsoft.com/office/drawing/2014/main" val="2970512710"/>
                    </a:ext>
                  </a:extLst>
                </a:gridCol>
                <a:gridCol w="855573">
                  <a:extLst>
                    <a:ext uri="{9D8B030D-6E8A-4147-A177-3AD203B41FA5}">
                      <a16:colId xmlns:a16="http://schemas.microsoft.com/office/drawing/2014/main" val="1074734850"/>
                    </a:ext>
                  </a:extLst>
                </a:gridCol>
                <a:gridCol w="811574">
                  <a:extLst>
                    <a:ext uri="{9D8B030D-6E8A-4147-A177-3AD203B41FA5}">
                      <a16:colId xmlns:a16="http://schemas.microsoft.com/office/drawing/2014/main" val="3356727293"/>
                    </a:ext>
                  </a:extLst>
                </a:gridCol>
                <a:gridCol w="958850">
                  <a:extLst>
                    <a:ext uri="{9D8B030D-6E8A-4147-A177-3AD203B41FA5}">
                      <a16:colId xmlns:a16="http://schemas.microsoft.com/office/drawing/2014/main" val="1043585152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317691226"/>
                    </a:ext>
                  </a:extLst>
                </a:gridCol>
                <a:gridCol w="820018">
                  <a:extLst>
                    <a:ext uri="{9D8B030D-6E8A-4147-A177-3AD203B41FA5}">
                      <a16:colId xmlns:a16="http://schemas.microsoft.com/office/drawing/2014/main" val="3072966575"/>
                    </a:ext>
                  </a:extLst>
                </a:gridCol>
                <a:gridCol w="926232">
                  <a:extLst>
                    <a:ext uri="{9D8B030D-6E8A-4147-A177-3AD203B41FA5}">
                      <a16:colId xmlns:a16="http://schemas.microsoft.com/office/drawing/2014/main" val="3941992478"/>
                    </a:ext>
                  </a:extLst>
                </a:gridCol>
                <a:gridCol w="784914">
                  <a:extLst>
                    <a:ext uri="{9D8B030D-6E8A-4147-A177-3AD203B41FA5}">
                      <a16:colId xmlns:a16="http://schemas.microsoft.com/office/drawing/2014/main" val="1879969584"/>
                    </a:ext>
                  </a:extLst>
                </a:gridCol>
                <a:gridCol w="855573">
                  <a:extLst>
                    <a:ext uri="{9D8B030D-6E8A-4147-A177-3AD203B41FA5}">
                      <a16:colId xmlns:a16="http://schemas.microsoft.com/office/drawing/2014/main" val="1902417096"/>
                    </a:ext>
                  </a:extLst>
                </a:gridCol>
                <a:gridCol w="905866">
                  <a:extLst>
                    <a:ext uri="{9D8B030D-6E8A-4147-A177-3AD203B41FA5}">
                      <a16:colId xmlns:a16="http://schemas.microsoft.com/office/drawing/2014/main" val="2042143769"/>
                    </a:ext>
                  </a:extLst>
                </a:gridCol>
                <a:gridCol w="805280">
                  <a:extLst>
                    <a:ext uri="{9D8B030D-6E8A-4147-A177-3AD203B41FA5}">
                      <a16:colId xmlns:a16="http://schemas.microsoft.com/office/drawing/2014/main" val="3280699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Network Zone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Session Name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Domain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Authen-tication</a:t>
                      </a:r>
                      <a:r>
                        <a:rPr lang="en-US" sz="1200" b="1" dirty="0"/>
                        <a:t> Id Flag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Source Id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Destination Id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Segment Counter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Priority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Timestamp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Network Zone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Session Name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Domain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/>
                        <a:t>Authen</a:t>
                      </a:r>
                      <a:r>
                        <a:rPr lang="en-US" sz="1200" b="1" dirty="0"/>
                        <a:t>-</a:t>
                      </a:r>
                    </a:p>
                    <a:p>
                      <a:pPr algn="ctr"/>
                      <a:r>
                        <a:rPr lang="en-US" sz="1200" b="1" dirty="0" err="1"/>
                        <a:t>tication</a:t>
                      </a:r>
                      <a:r>
                        <a:rPr lang="en-US" sz="1200" b="1" dirty="0"/>
                        <a:t> Id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694081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Binary value</a:t>
                      </a:r>
                    </a:p>
                    <a:p>
                      <a:pPr algn="ctr"/>
                      <a:r>
                        <a:rPr lang="en-US" sz="120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Binary value</a:t>
                      </a:r>
                    </a:p>
                    <a:p>
                      <a:pPr algn="ctr"/>
                      <a:r>
                        <a:rPr lang="en-US" sz="120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Binary value</a:t>
                      </a:r>
                    </a:p>
                    <a:p>
                      <a:pPr algn="ctr"/>
                      <a:r>
                        <a:rPr lang="en-US" sz="120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Binary value</a:t>
                      </a:r>
                    </a:p>
                    <a:p>
                      <a:pPr algn="ctr"/>
                      <a:r>
                        <a:rPr lang="en-US" sz="1200" dirty="0"/>
                        <a:t>(1 bit)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Unsigned integer</a:t>
                      </a:r>
                    </a:p>
                    <a:p>
                      <a:pPr algn="ctr"/>
                      <a:r>
                        <a:rPr lang="en-US" sz="1200" dirty="0"/>
                        <a:t>(8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Unsigned integer</a:t>
                      </a:r>
                    </a:p>
                    <a:p>
                      <a:pPr algn="ctr"/>
                      <a:r>
                        <a:rPr lang="en-US" sz="1200" dirty="0"/>
                        <a:t>(8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Unsigned integer</a:t>
                      </a:r>
                    </a:p>
                    <a:p>
                      <a:pPr algn="ctr"/>
                      <a:r>
                        <a:rPr lang="en-US" sz="1200" dirty="0"/>
                        <a:t>(32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Unsigned integer</a:t>
                      </a:r>
                    </a:p>
                    <a:p>
                      <a:pPr algn="ctr"/>
                      <a:r>
                        <a:rPr lang="en-US" sz="1200" dirty="0"/>
                        <a:t>(n*8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Time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(n*8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Identifier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(n*8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Identifier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(n*8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List</a:t>
                      </a:r>
                    </a:p>
                    <a:p>
                      <a:pPr algn="ctr"/>
                      <a:r>
                        <a:rPr lang="en-US" sz="1200" dirty="0"/>
                        <a:t>&lt;Identifier&gt;</a:t>
                      </a:r>
                    </a:p>
                    <a:p>
                      <a:pPr algn="ctr"/>
                      <a:r>
                        <a:rPr lang="en-US" sz="1200" dirty="0"/>
                        <a:t>(n*8 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Blob</a:t>
                      </a:r>
                    </a:p>
                    <a:p>
                      <a:pPr algn="ctr"/>
                      <a:endParaRPr lang="en-US" sz="1200" dirty="0"/>
                    </a:p>
                    <a:p>
                      <a:pPr algn="ctr"/>
                      <a:r>
                        <a:rPr lang="en-US" sz="1200" dirty="0"/>
                        <a:t>(n*8 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83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‘Source Id 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‘Destination Id 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‘Sequence Flags’ is ‘00’, ‘01’, or ‘10’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‘Priority 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‘Timestamp 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</a:t>
                      </a:r>
                      <a:r>
                        <a:rPr lang="en-US" sz="1200"/>
                        <a:t>‘Network Zone </a:t>
                      </a:r>
                      <a:r>
                        <a:rPr lang="en-US" sz="1200" dirty="0"/>
                        <a:t>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‘Session Name 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‘Domain Flag’ is ‘1’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If ‘</a:t>
                      </a:r>
                      <a:r>
                        <a:rPr lang="en-US" sz="1200" dirty="0" err="1"/>
                        <a:t>Authen</a:t>
                      </a:r>
                      <a:r>
                        <a:rPr lang="en-US" sz="1200" dirty="0"/>
                        <a:t>-</a:t>
                      </a:r>
                    </a:p>
                    <a:p>
                      <a:pPr algn="ctr"/>
                      <a:r>
                        <a:rPr lang="en-US" sz="1200" dirty="0" err="1"/>
                        <a:t>tication</a:t>
                      </a:r>
                      <a:r>
                        <a:rPr lang="en-US" sz="1200" dirty="0"/>
                        <a:t> Id Flag’ is ‘1’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076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857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C11CFE921654CA22562F68A99D6AE" ma:contentTypeVersion="2" ma:contentTypeDescription="Create a new document." ma:contentTypeScope="" ma:versionID="6e7f88b6c0e58fd2929e0adb0da9b1cd">
  <xsd:schema xmlns:xsd="http://www.w3.org/2001/XMLSchema" xmlns:xs="http://www.w3.org/2001/XMLSchema" xmlns:p="http://schemas.microsoft.com/office/2006/metadata/properties" xmlns:ns2="0f0ef6e6-c12b-42e4-8afd-b7edb07c219c" xmlns:ns3="bfab6d5d-f488-475d-ad0d-58c4c1ee8d01" targetNamespace="http://schemas.microsoft.com/office/2006/metadata/properties" ma:root="true" ma:fieldsID="04b9d79d328c0b5ec2fc4d05f2dbf19e" ns2:_="" ns3:_="">
    <xsd:import namespace="0f0ef6e6-c12b-42e4-8afd-b7edb07c219c"/>
    <xsd:import namespace="bfab6d5d-f488-475d-ad0d-58c4c1ee8d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ef6e6-c12b-42e4-8afd-b7edb07c219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ab6d5d-f488-475d-ad0d-58c4c1ee8d01" elementFormDefault="qualified">
    <xsd:import namespace="http://schemas.microsoft.com/office/2006/documentManagement/types"/>
    <xsd:import namespace="http://schemas.microsoft.com/office/infopath/2007/PartnerControls"/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0683CF-7C89-4E25-B653-851E0924073D}"/>
</file>

<file path=customXml/itemProps2.xml><?xml version="1.0" encoding="utf-8"?>
<ds:datastoreItem xmlns:ds="http://schemas.openxmlformats.org/officeDocument/2006/customXml" ds:itemID="{8C3557DC-6B93-4A4C-A03D-D135F7B0DF56}"/>
</file>

<file path=customXml/itemProps3.xml><?xml version="1.0" encoding="utf-8"?>
<ds:datastoreItem xmlns:ds="http://schemas.openxmlformats.org/officeDocument/2006/customXml" ds:itemID="{896B704C-DDC8-449F-B0AE-8734058832D0}"/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474</Words>
  <Application>Microsoft Office PowerPoint</Application>
  <PresentationFormat>Widescreen</PresentationFormat>
  <Paragraphs>165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OSI Model</vt:lpstr>
      <vt:lpstr>MO Scope</vt:lpstr>
      <vt:lpstr>Details of an MO Service</vt:lpstr>
      <vt:lpstr>MAL Interaction Patterns</vt:lpstr>
      <vt:lpstr>EDS Interaction Patterns</vt:lpstr>
      <vt:lpstr>Space Packet Primary Header</vt:lpstr>
      <vt:lpstr>MAL Space Packet Secondary Header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 Model</dc:title>
  <dc:creator>Ramon Krosley</dc:creator>
  <cp:lastModifiedBy>Ramon Krosley</cp:lastModifiedBy>
  <cp:revision>22</cp:revision>
  <dcterms:created xsi:type="dcterms:W3CDTF">2021-06-12T18:39:17Z</dcterms:created>
  <dcterms:modified xsi:type="dcterms:W3CDTF">2021-06-13T17:27:55Z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0x010100DDBC11CFE921654CA22562F68A99D6AE</vt:lpwstr>
  </property>
</Properties>
</file>