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56" r:id="rId2"/>
    <p:sldId id="275" r:id="rId3"/>
    <p:sldId id="260" r:id="rId4"/>
    <p:sldId id="257" r:id="rId5"/>
    <p:sldId id="268" r:id="rId6"/>
    <p:sldId id="270" r:id="rId7"/>
    <p:sldId id="259" r:id="rId8"/>
    <p:sldId id="261" r:id="rId9"/>
    <p:sldId id="263" r:id="rId10"/>
    <p:sldId id="265" r:id="rId11"/>
    <p:sldId id="266" r:id="rId12"/>
    <p:sldId id="271" r:id="rId13"/>
    <p:sldId id="272" r:id="rId14"/>
    <p:sldId id="273" r:id="rId15"/>
    <p:sldId id="274"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E7E9"/>
    <a:srgbClr val="C5FFD1"/>
    <a:srgbClr val="00FFFF"/>
    <a:srgbClr val="FF0000"/>
    <a:srgbClr val="FFCC66"/>
    <a:srgbClr val="CC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26EA4FFE-B34B-421C-A735-BFE64F32DE2D}" type="datetime1">
              <a:rPr lang="en-US"/>
              <a:pPr/>
              <a:t>10/26/2009</a:t>
            </a:fld>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9732401-09D4-47AF-9751-A4612F29F571}"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Calibri" charset="0"/>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Calibri" charset="0"/>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Calibri" charset="0"/>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Calibri" charset="0"/>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Calibri"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6" name="Rectangle 6"/>
          <p:cNvSpPr>
            <a:spLocks noGrp="1" noChangeArrowheads="1"/>
          </p:cNvSpPr>
          <p:nvPr>
            <p:ph type="sldNum" sz="quarter" idx="12"/>
          </p:nvPr>
        </p:nvSpPr>
        <p:spPr>
          <a:ln/>
        </p:spPr>
        <p:txBody>
          <a:bodyPr/>
          <a:lstStyle>
            <a:lvl1pPr>
              <a:defRPr/>
            </a:lvl1pPr>
          </a:lstStyle>
          <a:p>
            <a:fld id="{505D08F2-FA7A-4B11-8862-A4431E71297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6" name="Rectangle 6"/>
          <p:cNvSpPr>
            <a:spLocks noGrp="1" noChangeArrowheads="1"/>
          </p:cNvSpPr>
          <p:nvPr>
            <p:ph type="sldNum" sz="quarter" idx="12"/>
          </p:nvPr>
        </p:nvSpPr>
        <p:spPr>
          <a:ln/>
        </p:spPr>
        <p:txBody>
          <a:bodyPr/>
          <a:lstStyle>
            <a:lvl1pPr>
              <a:defRPr/>
            </a:lvl1pPr>
          </a:lstStyle>
          <a:p>
            <a:fld id="{195C4F48-A731-4729-A5E6-C1A33E251D2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6" name="Rectangle 6"/>
          <p:cNvSpPr>
            <a:spLocks noGrp="1" noChangeArrowheads="1"/>
          </p:cNvSpPr>
          <p:nvPr>
            <p:ph type="sldNum" sz="quarter" idx="12"/>
          </p:nvPr>
        </p:nvSpPr>
        <p:spPr>
          <a:ln/>
        </p:spPr>
        <p:txBody>
          <a:bodyPr/>
          <a:lstStyle>
            <a:lvl1pPr>
              <a:defRPr/>
            </a:lvl1pPr>
          </a:lstStyle>
          <a:p>
            <a:fld id="{B3562D93-5D99-48DE-8CB7-929E75B1020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6" name="Rectangle 6"/>
          <p:cNvSpPr>
            <a:spLocks noGrp="1" noChangeArrowheads="1"/>
          </p:cNvSpPr>
          <p:nvPr>
            <p:ph type="sldNum" sz="quarter" idx="12"/>
          </p:nvPr>
        </p:nvSpPr>
        <p:spPr>
          <a:ln/>
        </p:spPr>
        <p:txBody>
          <a:bodyPr/>
          <a:lstStyle>
            <a:lvl1pPr>
              <a:defRPr/>
            </a:lvl1pPr>
          </a:lstStyle>
          <a:p>
            <a:fld id="{E8185443-E293-4CF6-821F-8D1C681B752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6" name="Rectangle 6"/>
          <p:cNvSpPr>
            <a:spLocks noGrp="1" noChangeArrowheads="1"/>
          </p:cNvSpPr>
          <p:nvPr>
            <p:ph type="sldNum" sz="quarter" idx="12"/>
          </p:nvPr>
        </p:nvSpPr>
        <p:spPr>
          <a:ln/>
        </p:spPr>
        <p:txBody>
          <a:bodyPr/>
          <a:lstStyle>
            <a:lvl1pPr>
              <a:defRPr/>
            </a:lvl1pPr>
          </a:lstStyle>
          <a:p>
            <a:fld id="{71469142-482D-4642-971D-CFE7102166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7" name="Rectangle 6"/>
          <p:cNvSpPr>
            <a:spLocks noGrp="1" noChangeArrowheads="1"/>
          </p:cNvSpPr>
          <p:nvPr>
            <p:ph type="sldNum" sz="quarter" idx="12"/>
          </p:nvPr>
        </p:nvSpPr>
        <p:spPr>
          <a:ln/>
        </p:spPr>
        <p:txBody>
          <a:bodyPr/>
          <a:lstStyle>
            <a:lvl1pPr>
              <a:defRPr/>
            </a:lvl1pPr>
          </a:lstStyle>
          <a:p>
            <a:fld id="{3DF15869-E006-4F41-916E-7BBA0D05A30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9" name="Rectangle 6"/>
          <p:cNvSpPr>
            <a:spLocks noGrp="1" noChangeArrowheads="1"/>
          </p:cNvSpPr>
          <p:nvPr>
            <p:ph type="sldNum" sz="quarter" idx="12"/>
          </p:nvPr>
        </p:nvSpPr>
        <p:spPr>
          <a:ln/>
        </p:spPr>
        <p:txBody>
          <a:bodyPr/>
          <a:lstStyle>
            <a:lvl1pPr>
              <a:defRPr/>
            </a:lvl1pPr>
          </a:lstStyle>
          <a:p>
            <a:fld id="{77DD4B9D-E0C2-44C2-B6B6-F9F8A08AFB6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5" name="Rectangle 6"/>
          <p:cNvSpPr>
            <a:spLocks noGrp="1" noChangeArrowheads="1"/>
          </p:cNvSpPr>
          <p:nvPr>
            <p:ph type="sldNum" sz="quarter" idx="12"/>
          </p:nvPr>
        </p:nvSpPr>
        <p:spPr>
          <a:ln/>
        </p:spPr>
        <p:txBody>
          <a:bodyPr/>
          <a:lstStyle>
            <a:lvl1pPr>
              <a:defRPr/>
            </a:lvl1pPr>
          </a:lstStyle>
          <a:p>
            <a:fld id="{E3A84EBF-46F5-4337-9A7E-F47048F28E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4" name="Rectangle 6"/>
          <p:cNvSpPr>
            <a:spLocks noGrp="1" noChangeArrowheads="1"/>
          </p:cNvSpPr>
          <p:nvPr>
            <p:ph type="sldNum" sz="quarter" idx="12"/>
          </p:nvPr>
        </p:nvSpPr>
        <p:spPr>
          <a:ln/>
        </p:spPr>
        <p:txBody>
          <a:bodyPr/>
          <a:lstStyle>
            <a:lvl1pPr>
              <a:defRPr/>
            </a:lvl1pPr>
          </a:lstStyle>
          <a:p>
            <a:fld id="{DFE5E97E-F783-4385-9B73-67C5A707805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7" name="Rectangle 6"/>
          <p:cNvSpPr>
            <a:spLocks noGrp="1" noChangeArrowheads="1"/>
          </p:cNvSpPr>
          <p:nvPr>
            <p:ph type="sldNum" sz="quarter" idx="12"/>
          </p:nvPr>
        </p:nvSpPr>
        <p:spPr>
          <a:ln/>
        </p:spPr>
        <p:txBody>
          <a:bodyPr/>
          <a:lstStyle>
            <a:lvl1pPr>
              <a:defRPr/>
            </a:lvl1pPr>
          </a:lstStyle>
          <a:p>
            <a:fld id="{C88F3ED1-CEDF-46CA-BFAB-CBE3CEC5A81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Fall CCSDS Meeting - Oct 26-30, 2009 ESTEC</a:t>
            </a:r>
            <a:endParaRPr lang="en-US"/>
          </a:p>
        </p:txBody>
      </p:sp>
      <p:sp>
        <p:nvSpPr>
          <p:cNvPr id="7" name="Rectangle 6"/>
          <p:cNvSpPr>
            <a:spLocks noGrp="1" noChangeArrowheads="1"/>
          </p:cNvSpPr>
          <p:nvPr>
            <p:ph type="sldNum" sz="quarter" idx="12"/>
          </p:nvPr>
        </p:nvSpPr>
        <p:spPr>
          <a:ln/>
        </p:spPr>
        <p:txBody>
          <a:bodyPr/>
          <a:lstStyle>
            <a:lvl1pPr>
              <a:defRPr/>
            </a:lvl1pPr>
          </a:lstStyle>
          <a:p>
            <a:fld id="{9336603B-0CFB-4B92-AB7E-44560C5C3C7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Fall CCSDS Meeting - Oct 26-30, 2009 ESTEC</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2F7F800E-AF59-4750-B5F3-7007F682E60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2286000"/>
            <a:ext cx="8458200" cy="1143000"/>
          </a:xfrm>
        </p:spPr>
        <p:txBody>
          <a:bodyPr/>
          <a:lstStyle/>
          <a:p>
            <a:pPr eaLnBrk="1" hangingPunct="1"/>
            <a:r>
              <a:rPr lang="en-US" dirty="0" smtClean="0"/>
              <a:t>Next Generation Uplink</a:t>
            </a:r>
            <a:br>
              <a:rPr lang="en-US" dirty="0" smtClean="0"/>
            </a:br>
            <a:r>
              <a:rPr lang="en-US" dirty="0" smtClean="0"/>
              <a:t>Action Item Responses</a:t>
            </a:r>
          </a:p>
        </p:txBody>
      </p:sp>
      <p:sp>
        <p:nvSpPr>
          <p:cNvPr id="13315" name="Rectangle 3"/>
          <p:cNvSpPr>
            <a:spLocks noGrp="1" noChangeArrowheads="1"/>
          </p:cNvSpPr>
          <p:nvPr>
            <p:ph type="subTitle" idx="1"/>
          </p:nvPr>
        </p:nvSpPr>
        <p:spPr/>
        <p:txBody>
          <a:bodyPr/>
          <a:lstStyle/>
          <a:p>
            <a:pPr eaLnBrk="1" hangingPunct="1"/>
            <a:r>
              <a:rPr lang="en-US" sz="2800" smtClean="0"/>
              <a:t>Drilling Down one level to Understand</a:t>
            </a:r>
          </a:p>
          <a:p>
            <a:pPr eaLnBrk="1" hangingPunct="1"/>
            <a:r>
              <a:rPr lang="en-US" sz="2800" smtClean="0"/>
              <a:t>Implications on Next Generation Uplink</a:t>
            </a:r>
            <a:endParaRPr lang="en-US" sz="1400" u="sng" smtClean="0">
              <a:solidFill>
                <a:srgbClr val="0000FF"/>
              </a:solidFill>
              <a:latin typeface="Calibri"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RF&amp;Mod</a:t>
            </a:r>
            <a:r>
              <a:rPr lang="en-US" sz="4000" dirty="0" smtClean="0"/>
              <a:t> WG Responses (3-4)</a:t>
            </a:r>
            <a:endParaRPr lang="en-US" sz="4000" dirty="0"/>
          </a:p>
        </p:txBody>
      </p:sp>
      <p:sp>
        <p:nvSpPr>
          <p:cNvPr id="3" name="Content Placeholder 2"/>
          <p:cNvSpPr>
            <a:spLocks noGrp="1"/>
          </p:cNvSpPr>
          <p:nvPr>
            <p:ph idx="1"/>
          </p:nvPr>
        </p:nvSpPr>
        <p:spPr>
          <a:xfrm>
            <a:off x="457200" y="1981200"/>
            <a:ext cx="8382000" cy="4114800"/>
          </a:xfrm>
        </p:spPr>
        <p:txBody>
          <a:bodyPr/>
          <a:lstStyle/>
          <a:p>
            <a:r>
              <a:rPr lang="en-US" dirty="0" smtClean="0"/>
              <a:t>Human Support (25 Mb/s uplink)</a:t>
            </a:r>
          </a:p>
          <a:p>
            <a:pPr lvl="1"/>
            <a:r>
              <a:rPr lang="en-US" dirty="0" smtClean="0"/>
              <a:t>Without simultaneous Command + Ranging</a:t>
            </a:r>
          </a:p>
          <a:p>
            <a:pPr lvl="2"/>
            <a:r>
              <a:rPr lang="en-US" dirty="0" smtClean="0"/>
              <a:t>For Lunar </a:t>
            </a:r>
            <a:r>
              <a:rPr lang="en-US" dirty="0" err="1" smtClean="0"/>
              <a:t>Comm</a:t>
            </a:r>
            <a:r>
              <a:rPr lang="en-US" dirty="0" smtClean="0"/>
              <a:t> use 22 GHz TC, 2 GHz Ranging</a:t>
            </a:r>
          </a:p>
          <a:p>
            <a:pPr lvl="2"/>
            <a:r>
              <a:rPr lang="en-US" dirty="0" smtClean="0"/>
              <a:t>Modulation is TBD until frequency allocation is secured in 2011</a:t>
            </a:r>
          </a:p>
          <a:p>
            <a:pPr lvl="1"/>
            <a:r>
              <a:rPr lang="en-US" dirty="0" smtClean="0"/>
              <a:t>If simultaneous command + ranging required</a:t>
            </a:r>
          </a:p>
          <a:p>
            <a:pPr lvl="2"/>
            <a:r>
              <a:rPr lang="en-US" dirty="0" smtClean="0"/>
              <a:t>RF&amp;MOD and Ranging WGs would conduct study</a:t>
            </a:r>
          </a:p>
          <a:p>
            <a:pPr lvl="3"/>
            <a:r>
              <a:rPr lang="en-US" dirty="0" smtClean="0"/>
              <a:t>Very preliminary consideration of UQPSK modulation with marker in TC Packets transmitted via TM - TBC</a:t>
            </a:r>
          </a:p>
          <a:p>
            <a:pPr lvl="1"/>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RF&amp;Mod</a:t>
            </a:r>
            <a:r>
              <a:rPr lang="en-US" sz="4000" dirty="0" smtClean="0"/>
              <a:t> WG Responses (4-4)</a:t>
            </a:r>
            <a:endParaRPr lang="en-US" sz="4000" dirty="0"/>
          </a:p>
        </p:txBody>
      </p:sp>
      <p:sp>
        <p:nvSpPr>
          <p:cNvPr id="3" name="Content Placeholder 2"/>
          <p:cNvSpPr>
            <a:spLocks noGrp="1"/>
          </p:cNvSpPr>
          <p:nvPr>
            <p:ph idx="1"/>
          </p:nvPr>
        </p:nvSpPr>
        <p:spPr>
          <a:xfrm>
            <a:off x="457200" y="1981200"/>
            <a:ext cx="8382000" cy="4114800"/>
          </a:xfrm>
        </p:spPr>
        <p:txBody>
          <a:bodyPr/>
          <a:lstStyle/>
          <a:p>
            <a:r>
              <a:rPr lang="en-US" sz="2400" dirty="0" smtClean="0"/>
              <a:t>Emergency </a:t>
            </a:r>
            <a:r>
              <a:rPr lang="en-US" sz="2400" dirty="0" err="1" smtClean="0"/>
              <a:t>Comm</a:t>
            </a:r>
            <a:r>
              <a:rPr lang="en-US" sz="2400" dirty="0" smtClean="0"/>
              <a:t> Unmanned </a:t>
            </a:r>
            <a:r>
              <a:rPr lang="en-US" sz="1200" dirty="0" smtClean="0"/>
              <a:t>(100 – 1000 b/s uplink)</a:t>
            </a:r>
          </a:p>
          <a:p>
            <a:pPr lvl="1"/>
            <a:r>
              <a:rPr lang="en-US" sz="2000" dirty="0" smtClean="0"/>
              <a:t>Current technology makes it possible to have the spacecraft acquire the U/L without Ground sweep via on-board FFT compatible with CCSDS 401 (2.2.4) up to 8 Kbps</a:t>
            </a:r>
            <a:r>
              <a:rPr lang="en-US" sz="2000" dirty="0" smtClean="0"/>
              <a:t>.</a:t>
            </a:r>
          </a:p>
          <a:p>
            <a:pPr lvl="1"/>
            <a:r>
              <a:rPr lang="en-US" sz="2000" dirty="0" smtClean="0"/>
              <a:t>* Define # distinct channels to be made available for multiple TC access</a:t>
            </a:r>
            <a:endParaRPr lang="en-US" sz="2000" dirty="0" smtClean="0"/>
          </a:p>
          <a:p>
            <a:pPr lvl="2"/>
            <a:r>
              <a:rPr lang="en-US" sz="1800" dirty="0" smtClean="0"/>
              <a:t>X-band 7/8 GHz</a:t>
            </a:r>
          </a:p>
          <a:p>
            <a:pPr lvl="2"/>
            <a:r>
              <a:rPr lang="en-US" sz="1800" dirty="0" smtClean="0"/>
              <a:t>Ka-band 34/32 GHz</a:t>
            </a:r>
          </a:p>
          <a:p>
            <a:pPr lvl="2"/>
            <a:r>
              <a:rPr lang="en-US" sz="1800" dirty="0" smtClean="0"/>
              <a:t>Ka-band 40/38 GHz</a:t>
            </a:r>
            <a:endParaRPr lang="en-US" sz="1800" dirty="0" smtClean="0"/>
          </a:p>
          <a:p>
            <a:pPr lvl="1"/>
            <a:r>
              <a:rPr lang="en-US" sz="2000" dirty="0" smtClean="0"/>
              <a:t>34 GHz frequency not recommend for Emergency Mars Commanding</a:t>
            </a:r>
          </a:p>
          <a:p>
            <a:pPr lvl="2"/>
            <a:r>
              <a:rPr lang="en-US" sz="1800" dirty="0" smtClean="0"/>
              <a:t>Used with HGA not suitable for low rate comm.</a:t>
            </a:r>
          </a:p>
          <a:p>
            <a:pPr lvl="1">
              <a:buNone/>
            </a:pPr>
            <a:endParaRPr lang="en-US" sz="2000" dirty="0" smtClean="0"/>
          </a:p>
          <a:p>
            <a:pPr lvl="1">
              <a:buNone/>
            </a:pPr>
            <a:endParaRPr lang="en-US" sz="2000"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Block Code for NGU</a:t>
            </a:r>
            <a:endParaRPr lang="en-US" dirty="0"/>
          </a:p>
        </p:txBody>
      </p:sp>
      <p:sp>
        <p:nvSpPr>
          <p:cNvPr id="3" name="Content Placeholder 2"/>
          <p:cNvSpPr>
            <a:spLocks noGrp="1"/>
          </p:cNvSpPr>
          <p:nvPr>
            <p:ph idx="1"/>
          </p:nvPr>
        </p:nvSpPr>
        <p:spPr/>
        <p:txBody>
          <a:bodyPr/>
          <a:lstStyle/>
          <a:p>
            <a:r>
              <a:rPr lang="en-US" dirty="0" smtClean="0"/>
              <a:t>Rationale for using BLOCK code in Physical layer for uplink is to obtain greater coding gain to support higher uplink data rates. </a:t>
            </a:r>
          </a:p>
          <a:p>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 for Change - NGU</a:t>
            </a:r>
            <a:endParaRPr lang="en-US" dirty="0"/>
          </a:p>
        </p:txBody>
      </p:sp>
      <p:sp>
        <p:nvSpPr>
          <p:cNvPr id="3" name="Content Placeholder 2"/>
          <p:cNvSpPr>
            <a:spLocks noGrp="1"/>
          </p:cNvSpPr>
          <p:nvPr>
            <p:ph idx="1"/>
          </p:nvPr>
        </p:nvSpPr>
        <p:spPr/>
        <p:txBody>
          <a:bodyPr/>
          <a:lstStyle/>
          <a:p>
            <a:r>
              <a:rPr lang="en-US" sz="1800" dirty="0" smtClean="0"/>
              <a:t>Technology has significantly changed since CCSDS adopted TC.  More sophisticated coding can be decoded easily within a small FPGA. The point is more sophisticated decoding can be accomplished on-board within a small FPGA, among the possible are LDPC</a:t>
            </a:r>
          </a:p>
          <a:p>
            <a:r>
              <a:rPr lang="en-US" sz="1800" dirty="0" smtClean="0"/>
              <a:t>The BCH code provides little or no coding gain and can not correct for even a burst of two errors.  Future higher rate uplinks may require significant coding gain to overcome weak signals. CCSDS wants more coding gain for higher rate uplinks but higher rates will reflect in lower bit SNRs</a:t>
            </a:r>
          </a:p>
          <a:p>
            <a:r>
              <a:rPr lang="en-US" sz="1800" dirty="0" smtClean="0"/>
              <a:t>TC is variable length frames,  Block codes are fixed length. Using a block code that is synchronous to the start of a frame will create significant overhead and since block codes are required to have sync patterns at a periodic interval the timing of TC uplinks is constrained to the periodic repeat of the </a:t>
            </a:r>
            <a:r>
              <a:rPr lang="en-US" sz="1800" dirty="0" err="1" smtClean="0"/>
              <a:t>codeblock</a:t>
            </a:r>
            <a:endParaRPr lang="en-US" sz="18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Uplink CMD processing in Security </a:t>
            </a:r>
            <a:r>
              <a:rPr lang="en-US" dirty="0" smtClean="0"/>
              <a:t>Era</a:t>
            </a:r>
            <a:r>
              <a:rPr lang="en-US" dirty="0" smtClean="0">
                <a:solidFill>
                  <a:srgbClr val="FF0000"/>
                </a:solidFill>
              </a:rPr>
              <a:t>*</a:t>
            </a:r>
            <a:endParaRPr lang="en-US" dirty="0"/>
          </a:p>
        </p:txBody>
      </p:sp>
      <p:sp>
        <p:nvSpPr>
          <p:cNvPr id="3" name="Content Placeholder 2"/>
          <p:cNvSpPr>
            <a:spLocks noGrp="1"/>
          </p:cNvSpPr>
          <p:nvPr>
            <p:ph idx="1"/>
          </p:nvPr>
        </p:nvSpPr>
        <p:spPr/>
        <p:txBody>
          <a:bodyPr/>
          <a:lstStyle/>
          <a:p>
            <a:r>
              <a:rPr lang="en-US" sz="1800" dirty="0" smtClean="0"/>
              <a:t> 1.       Carrier detect</a:t>
            </a:r>
          </a:p>
          <a:p>
            <a:r>
              <a:rPr lang="en-US" sz="1800" dirty="0" smtClean="0"/>
              <a:t> 2.       Subcarrier detect (if applicable)</a:t>
            </a:r>
          </a:p>
          <a:p>
            <a:r>
              <a:rPr lang="en-US" sz="1800" dirty="0" smtClean="0"/>
              <a:t> 3.       Symbol detect</a:t>
            </a:r>
          </a:p>
          <a:p>
            <a:r>
              <a:rPr lang="en-US" sz="1800" dirty="0" smtClean="0"/>
              <a:t> 4.       Bit synchronize</a:t>
            </a:r>
          </a:p>
          <a:p>
            <a:r>
              <a:rPr lang="en-US" sz="1800" dirty="0" smtClean="0"/>
              <a:t> </a:t>
            </a:r>
            <a:r>
              <a:rPr lang="en-US" sz="1800" dirty="0" smtClean="0">
                <a:solidFill>
                  <a:srgbClr val="FF0000"/>
                </a:solidFill>
              </a:rPr>
              <a:t>5.	  Code block sync</a:t>
            </a:r>
          </a:p>
          <a:p>
            <a:r>
              <a:rPr lang="en-US" sz="1800" dirty="0" smtClean="0">
                <a:solidFill>
                  <a:srgbClr val="FF0000"/>
                </a:solidFill>
              </a:rPr>
              <a:t>6.</a:t>
            </a:r>
            <a:r>
              <a:rPr lang="en-US" sz="1800" dirty="0" smtClean="0">
                <a:solidFill>
                  <a:srgbClr val="FF0000"/>
                </a:solidFill>
              </a:rPr>
              <a:t> </a:t>
            </a:r>
            <a:r>
              <a:rPr lang="en-US" sz="1800" dirty="0" smtClean="0"/>
              <a:t>	  </a:t>
            </a:r>
            <a:r>
              <a:rPr lang="en-US" sz="1800" dirty="0" err="1" smtClean="0">
                <a:solidFill>
                  <a:srgbClr val="FF0000"/>
                </a:solidFill>
              </a:rPr>
              <a:t>Derandomize</a:t>
            </a:r>
            <a:endParaRPr lang="en-US" sz="1800" dirty="0" smtClean="0">
              <a:solidFill>
                <a:srgbClr val="FF0000"/>
              </a:solidFill>
            </a:endParaRPr>
          </a:p>
          <a:p>
            <a:r>
              <a:rPr lang="en-US" sz="1800" dirty="0" smtClean="0"/>
              <a:t>7</a:t>
            </a:r>
            <a:r>
              <a:rPr lang="en-US" sz="1400" dirty="0" smtClean="0"/>
              <a:t>.         Frame Sync</a:t>
            </a:r>
            <a:endParaRPr lang="en-US" sz="1400" dirty="0" smtClean="0"/>
          </a:p>
          <a:p>
            <a:r>
              <a:rPr lang="en-US" sz="1800" dirty="0" smtClean="0">
                <a:solidFill>
                  <a:srgbClr val="FF0000"/>
                </a:solidFill>
              </a:rPr>
              <a:t> </a:t>
            </a:r>
            <a:r>
              <a:rPr lang="en-US" sz="1800" dirty="0" smtClean="0">
                <a:solidFill>
                  <a:srgbClr val="FF0000"/>
                </a:solidFill>
              </a:rPr>
              <a:t>8</a:t>
            </a:r>
            <a:r>
              <a:rPr lang="en-US" sz="1800" dirty="0" smtClean="0">
                <a:solidFill>
                  <a:srgbClr val="FF0000"/>
                </a:solidFill>
              </a:rPr>
              <a:t>.       Authenticate</a:t>
            </a:r>
          </a:p>
          <a:p>
            <a:r>
              <a:rPr lang="en-US" sz="1800" dirty="0" smtClean="0"/>
              <a:t> </a:t>
            </a:r>
            <a:r>
              <a:rPr lang="en-US" sz="1800" dirty="0" smtClean="0">
                <a:solidFill>
                  <a:srgbClr val="FF0000"/>
                </a:solidFill>
              </a:rPr>
              <a:t>9.</a:t>
            </a:r>
            <a:r>
              <a:rPr lang="en-US" sz="1800" dirty="0" smtClean="0">
                <a:solidFill>
                  <a:srgbClr val="FF0000"/>
                </a:solidFill>
              </a:rPr>
              <a:t>	  Block </a:t>
            </a:r>
            <a:r>
              <a:rPr lang="en-US" sz="1800" dirty="0" smtClean="0">
                <a:solidFill>
                  <a:srgbClr val="FF0000"/>
                </a:solidFill>
              </a:rPr>
              <a:t>Decode</a:t>
            </a:r>
            <a:endParaRPr lang="en-US" sz="1800" dirty="0" smtClean="0">
              <a:solidFill>
                <a:srgbClr val="FF0000"/>
              </a:solidFill>
            </a:endParaRPr>
          </a:p>
          <a:p>
            <a:r>
              <a:rPr lang="en-US" sz="1800" dirty="0" smtClean="0">
                <a:solidFill>
                  <a:srgbClr val="FF0000"/>
                </a:solidFill>
              </a:rPr>
              <a:t> </a:t>
            </a:r>
            <a:r>
              <a:rPr lang="en-US" sz="1800" dirty="0" smtClean="0">
                <a:solidFill>
                  <a:srgbClr val="FF0000"/>
                </a:solidFill>
              </a:rPr>
              <a:t>10.</a:t>
            </a:r>
            <a:r>
              <a:rPr lang="en-US" sz="1800" dirty="0" smtClean="0">
                <a:solidFill>
                  <a:srgbClr val="FF0000"/>
                </a:solidFill>
              </a:rPr>
              <a:t>	  Decrypt  (Note: With GCM 8&amp;9 done together</a:t>
            </a:r>
            <a:r>
              <a:rPr lang="en-US" sz="1800" dirty="0" smtClean="0">
                <a:solidFill>
                  <a:srgbClr val="FF0000"/>
                </a:solidFill>
              </a:rPr>
              <a:t>)</a:t>
            </a:r>
            <a:endParaRPr lang="en-US" sz="1800" dirty="0" smtClean="0"/>
          </a:p>
          <a:p>
            <a:pPr>
              <a:buNone/>
            </a:pPr>
            <a:r>
              <a:rPr lang="en-US" sz="1800" dirty="0" smtClean="0"/>
              <a:t>     11.       COP-1</a:t>
            </a:r>
          </a:p>
          <a:p>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New Block Code on Uplink processing</a:t>
            </a:r>
            <a:endParaRPr lang="en-US" dirty="0"/>
          </a:p>
        </p:txBody>
      </p:sp>
      <p:sp>
        <p:nvSpPr>
          <p:cNvPr id="3" name="Content Placeholder 2"/>
          <p:cNvSpPr>
            <a:spLocks noGrp="1"/>
          </p:cNvSpPr>
          <p:nvPr>
            <p:ph idx="1"/>
          </p:nvPr>
        </p:nvSpPr>
        <p:spPr/>
        <p:txBody>
          <a:bodyPr/>
          <a:lstStyle/>
          <a:p>
            <a:r>
              <a:rPr lang="en-US" sz="1800" dirty="0" smtClean="0"/>
              <a:t>There would be no need to change the Command decoder  (eliminating the BCH code however could be accommodated if the CRC for the frame was utilized) and the COP-1 process would not be effected.</a:t>
            </a:r>
          </a:p>
          <a:p>
            <a:r>
              <a:rPr lang="en-US" sz="1800" dirty="0" smtClean="0"/>
              <a:t>No need to change the </a:t>
            </a:r>
            <a:r>
              <a:rPr lang="en-US" sz="1800" dirty="0" err="1" smtClean="0"/>
              <a:t>cmd</a:t>
            </a:r>
            <a:r>
              <a:rPr lang="en-US" sz="1800" dirty="0" smtClean="0"/>
              <a:t> decoder, because the security function on-board happens after block decoding. There is no reason to do BCH FEC because its already done by the block code.  The CRC will detect data loss caused by block decoder finding an uncorrectable error.</a:t>
            </a:r>
          </a:p>
          <a:p>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NGU End State</a:t>
            </a:r>
            <a:endParaRPr lang="en-US" dirty="0"/>
          </a:p>
        </p:txBody>
      </p:sp>
      <p:sp>
        <p:nvSpPr>
          <p:cNvPr id="3" name="Content Placeholder 2"/>
          <p:cNvSpPr>
            <a:spLocks noGrp="1"/>
          </p:cNvSpPr>
          <p:nvPr>
            <p:ph idx="1"/>
          </p:nvPr>
        </p:nvSpPr>
        <p:spPr/>
        <p:txBody>
          <a:bodyPr/>
          <a:lstStyle/>
          <a:p>
            <a:r>
              <a:rPr lang="en-US" dirty="0" err="1" smtClean="0"/>
              <a:t>Torwards</a:t>
            </a:r>
            <a:r>
              <a:rPr lang="en-US" dirty="0" smtClean="0"/>
              <a:t> what end state is the NGU WG working towards?</a:t>
            </a:r>
          </a:p>
          <a:p>
            <a:pPr lvl="1"/>
            <a:r>
              <a:rPr lang="en-US" dirty="0" smtClean="0"/>
              <a:t>Interoperability at a maximum data rate per application profile</a:t>
            </a:r>
          </a:p>
          <a:p>
            <a:pPr lvl="1"/>
            <a:r>
              <a:rPr lang="en-US" dirty="0" smtClean="0"/>
              <a:t>Impact on the Ranging Channel must be factored in</a:t>
            </a:r>
          </a:p>
          <a:p>
            <a:pPr lvl="1"/>
            <a:r>
              <a:rPr lang="en-US" dirty="0" smtClean="0"/>
              <a:t>Determine where and when new solutions must be provided in the standards</a:t>
            </a:r>
          </a:p>
          <a:p>
            <a:pPr lvl="1"/>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NGU WG Agenda</a:t>
            </a:r>
            <a:endParaRPr lang="en-US" dirty="0"/>
          </a:p>
        </p:txBody>
      </p:sp>
      <p:sp>
        <p:nvSpPr>
          <p:cNvPr id="3" name="Content Placeholder 2"/>
          <p:cNvSpPr>
            <a:spLocks noGrp="1"/>
          </p:cNvSpPr>
          <p:nvPr>
            <p:ph idx="1"/>
          </p:nvPr>
        </p:nvSpPr>
        <p:spPr/>
        <p:txBody>
          <a:bodyPr/>
          <a:lstStyle/>
          <a:p>
            <a:r>
              <a:rPr lang="en-US" dirty="0" smtClean="0"/>
              <a:t>Focusing on identifying requirements and work assignments associated with the 3 NGU application profiles</a:t>
            </a:r>
          </a:p>
          <a:p>
            <a:pPr lvl="1"/>
            <a:r>
              <a:rPr lang="en-US" dirty="0" smtClean="0"/>
              <a:t>File Upload</a:t>
            </a:r>
          </a:p>
          <a:p>
            <a:pPr lvl="1"/>
            <a:r>
              <a:rPr lang="en-US" dirty="0" smtClean="0"/>
              <a:t>Human support profile</a:t>
            </a:r>
          </a:p>
          <a:p>
            <a:pPr lvl="1"/>
            <a:r>
              <a:rPr lang="en-US" dirty="0" smtClean="0"/>
              <a:t>Emergency </a:t>
            </a:r>
            <a:r>
              <a:rPr lang="en-US" dirty="0" err="1" smtClean="0"/>
              <a:t>comm</a:t>
            </a:r>
            <a:r>
              <a:rPr lang="en-US" dirty="0" smtClean="0"/>
              <a:t> unmanned</a:t>
            </a:r>
          </a:p>
          <a:p>
            <a:r>
              <a:rPr lang="en-US" dirty="0" smtClean="0"/>
              <a:t>We will go though the Action Item Responses next</a:t>
            </a:r>
          </a:p>
        </p:txBody>
      </p:sp>
      <p:sp>
        <p:nvSpPr>
          <p:cNvPr id="4" name="Footer Placeholder 3"/>
          <p:cNvSpPr>
            <a:spLocks noGrp="1"/>
          </p:cNvSpPr>
          <p:nvPr>
            <p:ph type="ftr" sz="quarter" idx="11"/>
          </p:nvPr>
        </p:nvSpPr>
        <p:spPr>
          <a:xfrm>
            <a:off x="2362200" y="6248400"/>
            <a:ext cx="4267200" cy="457200"/>
          </a:xfrm>
        </p:spPr>
        <p:txBody>
          <a:bodyPr/>
          <a:lstStyle/>
          <a:p>
            <a:pPr>
              <a:defRPr/>
            </a:pPr>
            <a:r>
              <a:rPr lang="en-US" dirty="0" smtClean="0"/>
              <a:t>Fall CCSDS Meeting - Oct 26-30, 2009 ESTEC</a:t>
            </a:r>
            <a:endParaRPr lang="en-US" dirty="0"/>
          </a:p>
        </p:txBody>
      </p:sp>
      <p:sp>
        <p:nvSpPr>
          <p:cNvPr id="5" name="Slide Number Placeholder 4"/>
          <p:cNvSpPr>
            <a:spLocks noGrp="1"/>
          </p:cNvSpPr>
          <p:nvPr>
            <p:ph type="sldNum" sz="quarter" idx="12"/>
          </p:nvPr>
        </p:nvSpPr>
        <p:spPr/>
        <p:txBody>
          <a:bodyPr/>
          <a:lstStyle/>
          <a:p>
            <a:fld id="{E8185443-E293-4CF6-821F-8D1C681B752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04800"/>
            <a:ext cx="8458200" cy="609600"/>
          </a:xfrm>
        </p:spPr>
        <p:txBody>
          <a:bodyPr/>
          <a:lstStyle/>
          <a:p>
            <a:pPr eaLnBrk="1" hangingPunct="1"/>
            <a:r>
              <a:rPr lang="en-US" sz="2800" u="sng" smtClean="0"/>
              <a:t>Current Deep Space Constrained Comm Scenarios</a:t>
            </a:r>
            <a:endParaRPr lang="en-US" sz="2800" smtClean="0"/>
          </a:p>
        </p:txBody>
      </p:sp>
      <p:sp>
        <p:nvSpPr>
          <p:cNvPr id="14339" name="Text Box 51"/>
          <p:cNvSpPr txBox="1">
            <a:spLocks noChangeArrowheads="1"/>
          </p:cNvSpPr>
          <p:nvPr/>
        </p:nvSpPr>
        <p:spPr bwMode="auto">
          <a:xfrm>
            <a:off x="685800" y="1066800"/>
            <a:ext cx="8093075" cy="4757738"/>
          </a:xfrm>
          <a:prstGeom prst="rect">
            <a:avLst/>
          </a:prstGeom>
          <a:noFill/>
          <a:ln w="9525">
            <a:noFill/>
            <a:miter lim="800000"/>
            <a:headEnd/>
            <a:tailEnd/>
          </a:ln>
        </p:spPr>
        <p:txBody>
          <a:bodyPr>
            <a:spAutoFit/>
          </a:bodyPr>
          <a:lstStyle/>
          <a:p>
            <a:pPr>
              <a:buFontTx/>
              <a:buChar char="•"/>
            </a:pPr>
            <a:r>
              <a:rPr lang="en-US" sz="2000"/>
              <a:t>  EDL</a:t>
            </a:r>
          </a:p>
          <a:p>
            <a:pPr lvl="1">
              <a:buFontTx/>
              <a:buChar char="•"/>
            </a:pPr>
            <a:r>
              <a:rPr lang="en-US" sz="1800"/>
              <a:t> One-way comm only; no uplink </a:t>
            </a:r>
          </a:p>
          <a:p>
            <a:pPr lvl="1">
              <a:buFontTx/>
              <a:buChar char="•"/>
            </a:pPr>
            <a:r>
              <a:rPr lang="en-US" sz="1800"/>
              <a:t>       </a:t>
            </a:r>
            <a:r>
              <a:rPr lang="en-US" sz="1600"/>
              <a:t>Effectively only signaling events</a:t>
            </a:r>
            <a:r>
              <a:rPr lang="en-US" sz="1800"/>
              <a:t> </a:t>
            </a:r>
          </a:p>
          <a:p>
            <a:pPr lvl="1">
              <a:buFontTx/>
              <a:buChar char="•"/>
            </a:pPr>
            <a:r>
              <a:rPr lang="en-US" sz="1800"/>
              <a:t>            </a:t>
            </a:r>
            <a:r>
              <a:rPr lang="en-US" sz="1400"/>
              <a:t>Use Semaphores or Beacon Tones</a:t>
            </a:r>
          </a:p>
          <a:p>
            <a:pPr>
              <a:buFontTx/>
              <a:buChar char="•"/>
            </a:pPr>
            <a:r>
              <a:rPr lang="en-US" sz="2000"/>
              <a:t>  Automated Safeing will have communications on omni antenna</a:t>
            </a:r>
          </a:p>
          <a:p>
            <a:pPr lvl="1">
              <a:buFontTx/>
              <a:buChar char="•"/>
            </a:pPr>
            <a:r>
              <a:rPr lang="en-US" sz="1800"/>
              <a:t> Stable pointing for long contacts but pointing is possibly off axis </a:t>
            </a:r>
          </a:p>
          <a:p>
            <a:pPr lvl="1">
              <a:buFontTx/>
              <a:buChar char="•"/>
            </a:pPr>
            <a:r>
              <a:rPr lang="en-US" sz="1800"/>
              <a:t> Low rates for both TLM/CMD should be possible</a:t>
            </a:r>
          </a:p>
          <a:p>
            <a:pPr>
              <a:buFontTx/>
              <a:buChar char="•"/>
            </a:pPr>
            <a:r>
              <a:rPr lang="en-US" sz="2000"/>
              <a:t>   Solar Conjunction</a:t>
            </a:r>
          </a:p>
          <a:p>
            <a:pPr lvl="1">
              <a:buFontTx/>
              <a:buChar char="•"/>
            </a:pPr>
            <a:r>
              <a:rPr lang="en-US" sz="2000"/>
              <a:t>  </a:t>
            </a:r>
            <a:r>
              <a:rPr lang="en-US" sz="1800"/>
              <a:t>Scintillation causes significantly increased Gaussian noise.</a:t>
            </a:r>
          </a:p>
          <a:p>
            <a:pPr lvl="1">
              <a:buFontTx/>
              <a:buChar char="•"/>
            </a:pPr>
            <a:r>
              <a:rPr lang="en-US" sz="2000"/>
              <a:t>       </a:t>
            </a:r>
            <a:r>
              <a:rPr lang="en-US" sz="1600"/>
              <a:t>Examine Statistics of Scintillation with JPL’s Dave Morabito</a:t>
            </a:r>
          </a:p>
          <a:p>
            <a:pPr>
              <a:buFontTx/>
              <a:buChar char="•"/>
            </a:pPr>
            <a:r>
              <a:rPr lang="en-US" sz="2000"/>
              <a:t>  Launch and Initial Deployments</a:t>
            </a:r>
          </a:p>
          <a:p>
            <a:pPr lvl="1">
              <a:buFontTx/>
              <a:buChar char="•"/>
            </a:pPr>
            <a:r>
              <a:rPr lang="en-US" sz="2000"/>
              <a:t>  </a:t>
            </a:r>
            <a:r>
              <a:rPr lang="en-US" sz="1800"/>
              <a:t>Uplink Large Power Margins but tumbling could cause short visibility</a:t>
            </a:r>
          </a:p>
          <a:p>
            <a:pPr lvl="1">
              <a:buFontTx/>
              <a:buChar char="•"/>
            </a:pPr>
            <a:r>
              <a:rPr lang="en-US" sz="1800"/>
              <a:t>  Visibility constraints due to geometry, pointing, ant. coverage</a:t>
            </a:r>
          </a:p>
          <a:p>
            <a:pPr lvl="1">
              <a:buFontTx/>
              <a:buChar char="•"/>
            </a:pPr>
            <a:r>
              <a:rPr lang="en-US" sz="1800"/>
              <a:t>  Nominal 2Kb/sec Uplink Rate possible</a:t>
            </a:r>
          </a:p>
          <a:p>
            <a:pPr>
              <a:buFontTx/>
              <a:buChar char="•"/>
            </a:pPr>
            <a:r>
              <a:rPr lang="en-US" sz="1800"/>
              <a:t> </a:t>
            </a:r>
            <a:r>
              <a:rPr lang="en-US" sz="2000"/>
              <a:t>Commanding in the Blind</a:t>
            </a:r>
          </a:p>
          <a:p>
            <a:pPr lvl="1">
              <a:buFontTx/>
              <a:buChar char="•"/>
            </a:pPr>
            <a:r>
              <a:rPr lang="en-US" sz="2000"/>
              <a:t> </a:t>
            </a:r>
            <a:r>
              <a:rPr lang="en-US" sz="1800"/>
              <a:t>Hardware Commands and/or short reconfiguration commands</a:t>
            </a:r>
          </a:p>
        </p:txBody>
      </p:sp>
      <p:sp>
        <p:nvSpPr>
          <p:cNvPr id="4" name="Slide Number Placeholder 3"/>
          <p:cNvSpPr>
            <a:spLocks noGrp="1"/>
          </p:cNvSpPr>
          <p:nvPr>
            <p:ph type="sldNum" sz="quarter" idx="12"/>
          </p:nvPr>
        </p:nvSpPr>
        <p:spPr/>
        <p:txBody>
          <a:bodyPr/>
          <a:lstStyle/>
          <a:p>
            <a:fld id="{E8185443-E293-4CF6-821F-8D1C681B752A}" type="slidenum">
              <a:rPr lang="en-US" smtClean="0"/>
              <a:pPr/>
              <a:t>4</a:t>
            </a:fld>
            <a:endParaRPr lang="en-US"/>
          </a:p>
        </p:txBody>
      </p:sp>
      <p:sp>
        <p:nvSpPr>
          <p:cNvPr id="5" name="Footer Placeholder 4"/>
          <p:cNvSpPr>
            <a:spLocks noGrp="1"/>
          </p:cNvSpPr>
          <p:nvPr>
            <p:ph type="ftr" sz="quarter" idx="11"/>
          </p:nvPr>
        </p:nvSpPr>
        <p:spPr>
          <a:xfrm>
            <a:off x="2133600" y="6248400"/>
            <a:ext cx="4267200" cy="457200"/>
          </a:xfrm>
        </p:spPr>
        <p:txBody>
          <a:bodyPr/>
          <a:lstStyle/>
          <a:p>
            <a:pPr>
              <a:defRPr/>
            </a:pPr>
            <a:r>
              <a:rPr lang="en-US" dirty="0" smtClean="0"/>
              <a:t>Fall CCSDS Meeting - Oct 26-30, 2009 ESTEC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04800"/>
            <a:ext cx="8458200" cy="609600"/>
          </a:xfrm>
        </p:spPr>
        <p:txBody>
          <a:bodyPr/>
          <a:lstStyle/>
          <a:p>
            <a:pPr eaLnBrk="1" hangingPunct="1"/>
            <a:r>
              <a:rPr lang="en-US" sz="2800" u="sng" dirty="0" smtClean="0"/>
              <a:t>Current Deep Space </a:t>
            </a:r>
            <a:r>
              <a:rPr lang="en-US" sz="2800" u="sng" dirty="0" err="1" smtClean="0"/>
              <a:t>Emer</a:t>
            </a:r>
            <a:r>
              <a:rPr lang="en-US" sz="2800" u="sng" dirty="0" smtClean="0"/>
              <a:t> </a:t>
            </a:r>
            <a:r>
              <a:rPr lang="en-US" sz="2800" u="sng" dirty="0" err="1" smtClean="0"/>
              <a:t>Comm</a:t>
            </a:r>
            <a:r>
              <a:rPr lang="en-US" sz="2800" u="sng" dirty="0" smtClean="0"/>
              <a:t> Scenario</a:t>
            </a:r>
            <a:endParaRPr lang="en-US" sz="2800" dirty="0" smtClean="0"/>
          </a:p>
        </p:txBody>
      </p:sp>
      <p:sp>
        <p:nvSpPr>
          <p:cNvPr id="14339" name="Text Box 51"/>
          <p:cNvSpPr txBox="1">
            <a:spLocks noChangeArrowheads="1"/>
          </p:cNvSpPr>
          <p:nvPr/>
        </p:nvSpPr>
        <p:spPr bwMode="auto">
          <a:xfrm>
            <a:off x="685800" y="1066800"/>
            <a:ext cx="8093075" cy="5601533"/>
          </a:xfrm>
          <a:prstGeom prst="rect">
            <a:avLst/>
          </a:prstGeom>
          <a:noFill/>
          <a:ln w="9525">
            <a:noFill/>
            <a:miter lim="800000"/>
            <a:headEnd/>
            <a:tailEnd/>
          </a:ln>
        </p:spPr>
        <p:txBody>
          <a:bodyPr>
            <a:spAutoFit/>
          </a:bodyPr>
          <a:lstStyle/>
          <a:p>
            <a:pPr>
              <a:buFontTx/>
              <a:buChar char="•"/>
            </a:pPr>
            <a:r>
              <a:rPr lang="en-US" sz="2000" dirty="0"/>
              <a:t> </a:t>
            </a:r>
            <a:r>
              <a:rPr lang="en-US" sz="2000" dirty="0" smtClean="0"/>
              <a:t>Emergency Uplink Data Rate</a:t>
            </a:r>
            <a:endParaRPr lang="en-US" sz="2000" dirty="0"/>
          </a:p>
          <a:p>
            <a:pPr lvl="1">
              <a:buFontTx/>
              <a:buChar char="•"/>
            </a:pPr>
            <a:r>
              <a:rPr lang="en-US" sz="1800" dirty="0"/>
              <a:t> </a:t>
            </a:r>
            <a:r>
              <a:rPr lang="en-US" sz="1800" dirty="0" smtClean="0"/>
              <a:t>7.8125 bps</a:t>
            </a:r>
            <a:endParaRPr lang="en-US" sz="1800" dirty="0"/>
          </a:p>
          <a:p>
            <a:pPr>
              <a:buFontTx/>
              <a:buChar char="•"/>
            </a:pPr>
            <a:r>
              <a:rPr lang="en-US" sz="2000" dirty="0" smtClean="0"/>
              <a:t> Subcarrier</a:t>
            </a:r>
            <a:endParaRPr lang="en-US" sz="2000" dirty="0"/>
          </a:p>
          <a:p>
            <a:pPr lvl="1">
              <a:buFontTx/>
              <a:buChar char="•"/>
            </a:pPr>
            <a:r>
              <a:rPr lang="en-US" sz="1800" dirty="0"/>
              <a:t> </a:t>
            </a:r>
            <a:r>
              <a:rPr lang="en-US" sz="1800" dirty="0" smtClean="0"/>
              <a:t>16 KHz </a:t>
            </a:r>
            <a:r>
              <a:rPr lang="en-US" sz="1800" dirty="0" err="1" smtClean="0"/>
              <a:t>sinewave</a:t>
            </a:r>
            <a:endParaRPr lang="en-US" sz="1800" dirty="0" smtClean="0"/>
          </a:p>
          <a:p>
            <a:pPr lvl="1">
              <a:buFontTx/>
              <a:buChar char="•"/>
            </a:pPr>
            <a:r>
              <a:rPr lang="en-US" sz="1800" dirty="0" smtClean="0"/>
              <a:t> MI = 0.92 </a:t>
            </a:r>
            <a:r>
              <a:rPr lang="en-US" sz="1800" dirty="0" err="1" smtClean="0"/>
              <a:t>Rad</a:t>
            </a:r>
            <a:r>
              <a:rPr lang="en-US" sz="1800" dirty="0" smtClean="0"/>
              <a:t> (NASA Mars Orbiters)</a:t>
            </a:r>
            <a:endParaRPr lang="en-US" sz="1800" dirty="0"/>
          </a:p>
          <a:p>
            <a:pPr lvl="1">
              <a:buFontTx/>
              <a:buChar char="•"/>
            </a:pPr>
            <a:r>
              <a:rPr lang="en-US" sz="1800" dirty="0"/>
              <a:t> </a:t>
            </a:r>
            <a:r>
              <a:rPr lang="en-US" sz="1800" dirty="0" smtClean="0"/>
              <a:t>Doppler compensated due to narrow BW of tracking loop on S/C</a:t>
            </a:r>
            <a:endParaRPr lang="en-US" sz="1800" dirty="0"/>
          </a:p>
          <a:p>
            <a:pPr>
              <a:buFontTx/>
              <a:buChar char="•"/>
            </a:pPr>
            <a:r>
              <a:rPr lang="en-US" sz="2000" dirty="0"/>
              <a:t>   </a:t>
            </a:r>
            <a:r>
              <a:rPr lang="en-US" sz="2000" dirty="0" smtClean="0"/>
              <a:t>TC Frame Size</a:t>
            </a:r>
            <a:endParaRPr lang="en-US" sz="2000" dirty="0"/>
          </a:p>
          <a:p>
            <a:pPr lvl="1">
              <a:buFontTx/>
              <a:buChar char="•"/>
            </a:pPr>
            <a:r>
              <a:rPr lang="en-US" sz="2000" dirty="0"/>
              <a:t>  </a:t>
            </a:r>
            <a:r>
              <a:rPr lang="en-US" sz="1800" dirty="0" smtClean="0"/>
              <a:t>Most S/C allow this to be variable and usually not a fixed size</a:t>
            </a:r>
          </a:p>
          <a:p>
            <a:pPr>
              <a:buFontTx/>
              <a:buChar char="•"/>
            </a:pPr>
            <a:r>
              <a:rPr lang="en-US" sz="1800" dirty="0" smtClean="0"/>
              <a:t>   Uses BCH Code </a:t>
            </a:r>
          </a:p>
          <a:p>
            <a:pPr>
              <a:buFontTx/>
              <a:buChar char="•"/>
            </a:pPr>
            <a:r>
              <a:rPr lang="en-US" sz="1800" dirty="0" smtClean="0"/>
              <a:t>   Commanding is </a:t>
            </a:r>
            <a:r>
              <a:rPr lang="en-US" sz="1800" dirty="0" err="1" smtClean="0"/>
              <a:t>bursty</a:t>
            </a:r>
            <a:r>
              <a:rPr lang="en-US" sz="1800" dirty="0" smtClean="0"/>
              <a:t>, using an asynchronous data link</a:t>
            </a:r>
            <a:endParaRPr lang="en-US" sz="1600" dirty="0"/>
          </a:p>
          <a:p>
            <a:pPr>
              <a:buFontTx/>
              <a:buChar char="•"/>
            </a:pPr>
            <a:r>
              <a:rPr lang="en-US" sz="2000" dirty="0"/>
              <a:t>  </a:t>
            </a:r>
            <a:r>
              <a:rPr lang="en-US" sz="2000" dirty="0" smtClean="0"/>
              <a:t>Operational Considerations</a:t>
            </a:r>
            <a:endParaRPr lang="en-US" sz="2000" dirty="0"/>
          </a:p>
          <a:p>
            <a:pPr lvl="1">
              <a:buFontTx/>
              <a:buChar char="•"/>
            </a:pPr>
            <a:r>
              <a:rPr lang="en-US" sz="2000" dirty="0"/>
              <a:t> </a:t>
            </a:r>
            <a:r>
              <a:rPr lang="en-US" sz="2000" dirty="0" smtClean="0"/>
              <a:t>Human intervention by Project required to obtain additional antenna coverage for DFE uplink</a:t>
            </a:r>
            <a:endParaRPr lang="en-US" sz="2000" dirty="0"/>
          </a:p>
          <a:p>
            <a:pPr lvl="1">
              <a:buFontTx/>
              <a:buChar char="•"/>
            </a:pPr>
            <a:r>
              <a:rPr lang="en-US" sz="2000" dirty="0"/>
              <a:t> </a:t>
            </a:r>
            <a:r>
              <a:rPr lang="en-US" sz="1800" dirty="0" smtClean="0"/>
              <a:t>New NASA MAROS (Mars Relay Operations Service) to provide Mars Landed Assets with FWD Link commands for any </a:t>
            </a:r>
            <a:r>
              <a:rPr lang="en-US" sz="1800" dirty="0" err="1" smtClean="0"/>
              <a:t>overflight</a:t>
            </a:r>
            <a:endParaRPr lang="en-US" sz="1800" dirty="0" smtClean="0"/>
          </a:p>
          <a:p>
            <a:pPr lvl="1">
              <a:buFontTx/>
              <a:buChar char="•"/>
            </a:pPr>
            <a:r>
              <a:rPr lang="en-US" sz="1800" dirty="0" smtClean="0"/>
              <a:t> Today’s spacecraft do not have any Real-time critical commanding requirements; Typically they limit how many </a:t>
            </a:r>
            <a:r>
              <a:rPr lang="en-US" sz="1800" dirty="0" err="1" smtClean="0"/>
              <a:t>cmds</a:t>
            </a:r>
            <a:r>
              <a:rPr lang="en-US" sz="1800" dirty="0" smtClean="0"/>
              <a:t>/sec to send</a:t>
            </a:r>
          </a:p>
          <a:p>
            <a:pPr lvl="1">
              <a:buFontTx/>
              <a:buChar char="•"/>
            </a:pPr>
            <a:r>
              <a:rPr lang="en-US" sz="1800" dirty="0" smtClean="0"/>
              <a:t> Command time tags typically have to be accurate to around 1 sec</a:t>
            </a:r>
          </a:p>
          <a:p>
            <a:pPr lvl="1"/>
            <a:endParaRPr lang="en-US" sz="1800" dirty="0"/>
          </a:p>
        </p:txBody>
      </p:sp>
      <p:sp>
        <p:nvSpPr>
          <p:cNvPr id="4" name="Slide Number Placeholder 3"/>
          <p:cNvSpPr>
            <a:spLocks noGrp="1"/>
          </p:cNvSpPr>
          <p:nvPr>
            <p:ph type="sldNum" sz="quarter" idx="12"/>
          </p:nvPr>
        </p:nvSpPr>
        <p:spPr/>
        <p:txBody>
          <a:bodyPr/>
          <a:lstStyle/>
          <a:p>
            <a:fld id="{E8185443-E293-4CF6-821F-8D1C681B752A}" type="slidenum">
              <a:rPr lang="en-US" smtClean="0"/>
              <a:pPr/>
              <a:t>5</a:t>
            </a:fld>
            <a:endParaRPr lang="en-US"/>
          </a:p>
        </p:txBody>
      </p:sp>
      <p:sp>
        <p:nvSpPr>
          <p:cNvPr id="5" name="Footer Placeholder 4"/>
          <p:cNvSpPr>
            <a:spLocks noGrp="1"/>
          </p:cNvSpPr>
          <p:nvPr>
            <p:ph type="ftr" sz="quarter" idx="11"/>
          </p:nvPr>
        </p:nvSpPr>
        <p:spPr>
          <a:xfrm>
            <a:off x="2133600" y="6248400"/>
            <a:ext cx="4267200" cy="457200"/>
          </a:xfrm>
        </p:spPr>
        <p:txBody>
          <a:bodyPr/>
          <a:lstStyle/>
          <a:p>
            <a:pPr>
              <a:defRPr/>
            </a:pPr>
            <a:r>
              <a:rPr lang="en-US" dirty="0" smtClean="0"/>
              <a:t>Fall CCSDS Meeting - Oct 26-30, 2009 ESTEC</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04800"/>
            <a:ext cx="8458200" cy="609600"/>
          </a:xfrm>
        </p:spPr>
        <p:txBody>
          <a:bodyPr/>
          <a:lstStyle/>
          <a:p>
            <a:pPr eaLnBrk="1" hangingPunct="1"/>
            <a:r>
              <a:rPr lang="en-US" sz="2800" u="sng" dirty="0" smtClean="0"/>
              <a:t>Current Near Earth </a:t>
            </a:r>
            <a:r>
              <a:rPr lang="en-US" sz="2800" u="sng" dirty="0" err="1" smtClean="0"/>
              <a:t>Emer</a:t>
            </a:r>
            <a:r>
              <a:rPr lang="en-US" sz="2800" u="sng" dirty="0" smtClean="0"/>
              <a:t> </a:t>
            </a:r>
            <a:r>
              <a:rPr lang="en-US" sz="2800" u="sng" dirty="0" err="1" smtClean="0"/>
              <a:t>Comm</a:t>
            </a:r>
            <a:r>
              <a:rPr lang="en-US" sz="2800" u="sng" dirty="0" smtClean="0"/>
              <a:t> Scenario</a:t>
            </a:r>
            <a:endParaRPr lang="en-US" sz="2800" dirty="0" smtClean="0"/>
          </a:p>
        </p:txBody>
      </p:sp>
      <p:sp>
        <p:nvSpPr>
          <p:cNvPr id="14339" name="Text Box 51"/>
          <p:cNvSpPr txBox="1">
            <a:spLocks noChangeArrowheads="1"/>
          </p:cNvSpPr>
          <p:nvPr/>
        </p:nvSpPr>
        <p:spPr bwMode="auto">
          <a:xfrm>
            <a:off x="685800" y="1066800"/>
            <a:ext cx="8093075" cy="5601533"/>
          </a:xfrm>
          <a:prstGeom prst="rect">
            <a:avLst/>
          </a:prstGeom>
          <a:noFill/>
          <a:ln w="9525">
            <a:noFill/>
            <a:miter lim="800000"/>
            <a:headEnd/>
            <a:tailEnd/>
          </a:ln>
        </p:spPr>
        <p:txBody>
          <a:bodyPr>
            <a:spAutoFit/>
          </a:bodyPr>
          <a:lstStyle/>
          <a:p>
            <a:pPr>
              <a:buFontTx/>
              <a:buChar char="•"/>
            </a:pPr>
            <a:r>
              <a:rPr lang="en-US" sz="2000" dirty="0"/>
              <a:t> </a:t>
            </a:r>
            <a:r>
              <a:rPr lang="en-US" sz="2000" dirty="0" smtClean="0"/>
              <a:t>Emergency Uplink Data Rate</a:t>
            </a:r>
            <a:endParaRPr lang="en-US" sz="2000" dirty="0"/>
          </a:p>
          <a:p>
            <a:pPr lvl="1">
              <a:buFontTx/>
              <a:buChar char="•"/>
            </a:pPr>
            <a:r>
              <a:rPr lang="en-US" sz="1800" dirty="0"/>
              <a:t> </a:t>
            </a:r>
            <a:r>
              <a:rPr lang="en-US" sz="1800" dirty="0" smtClean="0"/>
              <a:t>NEN (GN): 1000 to 2000 bps     SN (TDRSS)  125 bps to 2000 bps</a:t>
            </a:r>
            <a:endParaRPr lang="en-US" sz="1800" dirty="0"/>
          </a:p>
          <a:p>
            <a:pPr>
              <a:buFontTx/>
              <a:buChar char="•"/>
            </a:pPr>
            <a:r>
              <a:rPr lang="en-US" sz="2000" dirty="0" smtClean="0"/>
              <a:t> Subcarrier</a:t>
            </a:r>
            <a:endParaRPr lang="en-US" sz="2000" dirty="0"/>
          </a:p>
          <a:p>
            <a:pPr lvl="1">
              <a:buFontTx/>
              <a:buChar char="•"/>
            </a:pPr>
            <a:r>
              <a:rPr lang="en-US" sz="1800" dirty="0"/>
              <a:t> </a:t>
            </a:r>
            <a:r>
              <a:rPr lang="en-US" sz="1800" dirty="0" smtClean="0"/>
              <a:t>NEN:  16 KHz </a:t>
            </a:r>
            <a:r>
              <a:rPr lang="en-US" sz="1800" dirty="0" err="1" smtClean="0"/>
              <a:t>sinewave</a:t>
            </a:r>
            <a:r>
              <a:rPr lang="en-US" sz="1800" dirty="0" smtClean="0"/>
              <a:t>              SN:  PN spread, no subcarrier</a:t>
            </a:r>
          </a:p>
          <a:p>
            <a:pPr lvl="1">
              <a:buFontTx/>
              <a:buChar char="•"/>
            </a:pPr>
            <a:r>
              <a:rPr lang="en-US" sz="1800" dirty="0" smtClean="0"/>
              <a:t> NEN:  MI = ~ 1.4 </a:t>
            </a:r>
            <a:r>
              <a:rPr lang="en-US" sz="1800" dirty="0" err="1" smtClean="0"/>
              <a:t>Rad</a:t>
            </a:r>
            <a:r>
              <a:rPr lang="en-US" sz="1800" dirty="0" smtClean="0"/>
              <a:t>                  SN:  </a:t>
            </a:r>
            <a:r>
              <a:rPr lang="en-US" sz="1800" dirty="0" err="1" smtClean="0"/>
              <a:t>na</a:t>
            </a:r>
            <a:endParaRPr lang="en-US" sz="1800" dirty="0"/>
          </a:p>
          <a:p>
            <a:pPr lvl="1">
              <a:buFontTx/>
              <a:buChar char="•"/>
            </a:pPr>
            <a:r>
              <a:rPr lang="en-US" sz="1800" dirty="0"/>
              <a:t> </a:t>
            </a:r>
            <a:r>
              <a:rPr lang="en-US" sz="1800" dirty="0" smtClean="0"/>
              <a:t>NEN:  sweep for acquisition      SN: Doppler compensated due to PN spreading</a:t>
            </a:r>
            <a:endParaRPr lang="en-US" sz="1800" dirty="0"/>
          </a:p>
          <a:p>
            <a:pPr>
              <a:buFontTx/>
              <a:buChar char="•"/>
            </a:pPr>
            <a:r>
              <a:rPr lang="en-US" sz="2000" dirty="0"/>
              <a:t>   </a:t>
            </a:r>
            <a:r>
              <a:rPr lang="en-US" sz="2000" dirty="0" smtClean="0"/>
              <a:t>TC Frame Size</a:t>
            </a:r>
            <a:endParaRPr lang="en-US" sz="2000" dirty="0"/>
          </a:p>
          <a:p>
            <a:pPr lvl="1">
              <a:buFontTx/>
              <a:buChar char="•"/>
            </a:pPr>
            <a:r>
              <a:rPr lang="en-US" sz="2000" dirty="0"/>
              <a:t>  </a:t>
            </a:r>
            <a:r>
              <a:rPr lang="en-US" sz="1800" dirty="0" smtClean="0"/>
              <a:t>Most S/C allow this to be variable and usually not a fixed size</a:t>
            </a:r>
          </a:p>
          <a:p>
            <a:pPr>
              <a:buFontTx/>
              <a:buChar char="•"/>
            </a:pPr>
            <a:r>
              <a:rPr lang="en-US" sz="1800" dirty="0" smtClean="0"/>
              <a:t>   Uses BCH Code </a:t>
            </a:r>
          </a:p>
          <a:p>
            <a:pPr>
              <a:buFontTx/>
              <a:buChar char="•"/>
            </a:pPr>
            <a:r>
              <a:rPr lang="en-US" sz="1800" dirty="0" smtClean="0"/>
              <a:t>   Commanding is </a:t>
            </a:r>
            <a:r>
              <a:rPr lang="en-US" sz="1800" dirty="0" err="1" smtClean="0"/>
              <a:t>bursty</a:t>
            </a:r>
            <a:r>
              <a:rPr lang="en-US" sz="1800" dirty="0" smtClean="0"/>
              <a:t>, using an asynchronous data link</a:t>
            </a:r>
            <a:endParaRPr lang="en-US" sz="1600" dirty="0"/>
          </a:p>
          <a:p>
            <a:pPr>
              <a:buFontTx/>
              <a:buChar char="•"/>
            </a:pPr>
            <a:r>
              <a:rPr lang="en-US" sz="2000" dirty="0"/>
              <a:t>  </a:t>
            </a:r>
            <a:r>
              <a:rPr lang="en-US" sz="2000" dirty="0" smtClean="0"/>
              <a:t>Operational Considerations</a:t>
            </a:r>
            <a:endParaRPr lang="en-US" sz="2000" dirty="0"/>
          </a:p>
          <a:p>
            <a:pPr lvl="1">
              <a:buFontTx/>
              <a:buChar char="•"/>
            </a:pPr>
            <a:r>
              <a:rPr lang="en-US" sz="2000" dirty="0"/>
              <a:t> </a:t>
            </a:r>
            <a:r>
              <a:rPr lang="en-US" sz="2000" dirty="0" smtClean="0"/>
              <a:t>Human intervention by Project required to obtain additional antenna coverage</a:t>
            </a:r>
            <a:endParaRPr lang="en-US" sz="2000" dirty="0"/>
          </a:p>
          <a:p>
            <a:pPr lvl="1">
              <a:buFontTx/>
              <a:buChar char="•"/>
            </a:pPr>
            <a:r>
              <a:rPr lang="en-US" sz="2000" dirty="0"/>
              <a:t> </a:t>
            </a:r>
            <a:r>
              <a:rPr lang="en-US" sz="1800" dirty="0" smtClean="0"/>
              <a:t> Today’s spacecraft do not have any Real-time critical commanding requirements; Typically they limit how many </a:t>
            </a:r>
            <a:r>
              <a:rPr lang="en-US" sz="1800" dirty="0" err="1" smtClean="0"/>
              <a:t>cmds</a:t>
            </a:r>
            <a:r>
              <a:rPr lang="en-US" sz="1800" dirty="0" smtClean="0"/>
              <a:t>/sec to send</a:t>
            </a:r>
          </a:p>
          <a:p>
            <a:pPr lvl="1">
              <a:buFontTx/>
              <a:buChar char="•"/>
            </a:pPr>
            <a:r>
              <a:rPr lang="en-US" sz="1800" dirty="0" smtClean="0"/>
              <a:t> </a:t>
            </a:r>
            <a:r>
              <a:rPr lang="en-US" sz="1800" dirty="0" smtClean="0"/>
              <a:t>Time of release of commands typically </a:t>
            </a:r>
            <a:r>
              <a:rPr lang="en-US" sz="1800" dirty="0" smtClean="0"/>
              <a:t>have to be accurate to around 1 sec</a:t>
            </a:r>
          </a:p>
          <a:p>
            <a:pPr lvl="1"/>
            <a:endParaRPr lang="en-US" sz="1800" dirty="0"/>
          </a:p>
        </p:txBody>
      </p:sp>
      <p:sp>
        <p:nvSpPr>
          <p:cNvPr id="4" name="Slide Number Placeholder 3"/>
          <p:cNvSpPr>
            <a:spLocks noGrp="1"/>
          </p:cNvSpPr>
          <p:nvPr>
            <p:ph type="sldNum" sz="quarter" idx="12"/>
          </p:nvPr>
        </p:nvSpPr>
        <p:spPr/>
        <p:txBody>
          <a:bodyPr/>
          <a:lstStyle/>
          <a:p>
            <a:fld id="{E8185443-E293-4CF6-821F-8D1C681B752A}" type="slidenum">
              <a:rPr lang="en-US" smtClean="0"/>
              <a:pPr/>
              <a:t>6</a:t>
            </a:fld>
            <a:endParaRPr lang="en-US"/>
          </a:p>
        </p:txBody>
      </p:sp>
      <p:sp>
        <p:nvSpPr>
          <p:cNvPr id="5" name="Footer Placeholder 4"/>
          <p:cNvSpPr>
            <a:spLocks noGrp="1"/>
          </p:cNvSpPr>
          <p:nvPr>
            <p:ph type="ftr" sz="quarter" idx="11"/>
          </p:nvPr>
        </p:nvSpPr>
        <p:spPr>
          <a:xfrm>
            <a:off x="2133600" y="6248400"/>
            <a:ext cx="4267200" cy="457200"/>
          </a:xfrm>
        </p:spPr>
        <p:txBody>
          <a:bodyPr/>
          <a:lstStyle/>
          <a:p>
            <a:pPr>
              <a:defRPr/>
            </a:pPr>
            <a:r>
              <a:rPr lang="en-US" dirty="0" smtClean="0"/>
              <a:t>Fall CCSDS Meeting - Oct 26-30, 2009 ESTEC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143000"/>
          </a:xfrm>
        </p:spPr>
        <p:txBody>
          <a:bodyPr/>
          <a:lstStyle/>
          <a:p>
            <a:r>
              <a:rPr lang="en-US" sz="3200" dirty="0" err="1" smtClean="0"/>
              <a:t>Howie</a:t>
            </a:r>
            <a:r>
              <a:rPr lang="en-US" sz="3200" dirty="0" smtClean="0"/>
              <a:t> Weiss – NGU Security Issues </a:t>
            </a:r>
            <a:endParaRPr lang="en-US" sz="3200" dirty="0"/>
          </a:p>
        </p:txBody>
      </p:sp>
      <p:sp>
        <p:nvSpPr>
          <p:cNvPr id="3" name="Content Placeholder 2"/>
          <p:cNvSpPr>
            <a:spLocks noGrp="1"/>
          </p:cNvSpPr>
          <p:nvPr>
            <p:ph idx="1"/>
          </p:nvPr>
        </p:nvSpPr>
        <p:spPr>
          <a:xfrm>
            <a:off x="609600" y="1371600"/>
            <a:ext cx="7772400" cy="4114800"/>
          </a:xfrm>
        </p:spPr>
        <p:txBody>
          <a:bodyPr/>
          <a:lstStyle/>
          <a:p>
            <a:pPr lvl="0"/>
            <a:r>
              <a:rPr lang="en-US" sz="1400" dirty="0" smtClean="0">
                <a:solidFill>
                  <a:schemeClr val="tx1"/>
                </a:solidFill>
                <a:latin typeface="+mn-lt"/>
                <a:ea typeface="+mn-ea"/>
                <a:cs typeface="+mn-cs"/>
              </a:rPr>
              <a:t>General: It appears that either AOS or TC will be used as a link protocol for all 3 of these profiles.  Since that's the case, then either the link layer security protocol that we're working on will suffice (since its being worked on assuming use with TC, TM, and AOS) or upper layer security could be used (e.g., IPSec or application layer such as TLS or just plain old file encryption).</a:t>
            </a:r>
          </a:p>
          <a:p>
            <a:pPr lvl="0"/>
            <a:r>
              <a:rPr lang="en-US" sz="1400" dirty="0" smtClean="0">
                <a:solidFill>
                  <a:schemeClr val="tx1"/>
                </a:solidFill>
                <a:latin typeface="+mn-lt"/>
                <a:ea typeface="+mn-ea"/>
                <a:cs typeface="+mn-cs"/>
              </a:rPr>
              <a:t>File Upload Profile: For files its best to provide writer-to-reader security which translates into application layer security.  This could mean SSL/TLS or simple file encryption where both ends have prior knowledge of the crypto key.  Failing this, we could use IPSec as a value-added service assuming that IP is used somewhere in the </a:t>
            </a:r>
            <a:r>
              <a:rPr lang="en-US" sz="1400" dirty="0" err="1" smtClean="0">
                <a:solidFill>
                  <a:schemeClr val="tx1"/>
                </a:solidFill>
                <a:latin typeface="+mn-lt"/>
                <a:ea typeface="+mn-ea"/>
                <a:cs typeface="+mn-cs"/>
              </a:rPr>
              <a:t>xmission</a:t>
            </a:r>
            <a:r>
              <a:rPr lang="en-US" sz="1400" dirty="0" smtClean="0">
                <a:solidFill>
                  <a:schemeClr val="tx1"/>
                </a:solidFill>
                <a:latin typeface="+mn-lt"/>
                <a:ea typeface="+mn-ea"/>
                <a:cs typeface="+mn-cs"/>
              </a:rPr>
              <a:t> protocol stack.  Failing that, the link layer security protocol could be used with AOS.</a:t>
            </a:r>
          </a:p>
          <a:p>
            <a:pPr lvl="0"/>
            <a:r>
              <a:rPr lang="en-US" sz="1400" dirty="0" smtClean="0">
                <a:solidFill>
                  <a:schemeClr val="tx1"/>
                </a:solidFill>
                <a:latin typeface="+mn-lt"/>
                <a:ea typeface="+mn-ea"/>
                <a:cs typeface="+mn-cs"/>
              </a:rPr>
              <a:t>Human Support: Again, more of the above.  For specific human support such as HIPPA health data, application layer security is the *right* answer to provide the writer-to-reader confidentiality I discussed earlier.  Otherwise, IPSec and/or link layer security would work assuming IP or AOS or TC.</a:t>
            </a:r>
          </a:p>
          <a:p>
            <a:pPr lvl="0"/>
            <a:r>
              <a:rPr lang="en-US" sz="1400" dirty="0" smtClean="0">
                <a:solidFill>
                  <a:schemeClr val="tx1"/>
                </a:solidFill>
                <a:latin typeface="+mn-lt"/>
                <a:ea typeface="+mn-ea"/>
                <a:cs typeface="+mn-cs"/>
              </a:rPr>
              <a:t>Emergency </a:t>
            </a:r>
            <a:r>
              <a:rPr lang="en-US" sz="1400" dirty="0" err="1" smtClean="0">
                <a:solidFill>
                  <a:schemeClr val="tx1"/>
                </a:solidFill>
                <a:latin typeface="+mn-lt"/>
                <a:ea typeface="+mn-ea"/>
                <a:cs typeface="+mn-cs"/>
              </a:rPr>
              <a:t>Comm</a:t>
            </a:r>
            <a:r>
              <a:rPr lang="en-US" sz="1400" dirty="0" smtClean="0">
                <a:solidFill>
                  <a:schemeClr val="tx1"/>
                </a:solidFill>
                <a:latin typeface="+mn-lt"/>
                <a:ea typeface="+mn-ea"/>
                <a:cs typeface="+mn-cs"/>
              </a:rPr>
              <a:t>: Once again more of the above.  No difference here other than probably application layer security is not required under any circumstances.  There is also debate over whether any security is required for emergency </a:t>
            </a:r>
            <a:r>
              <a:rPr lang="en-US" sz="1400" dirty="0" err="1" smtClean="0">
                <a:solidFill>
                  <a:schemeClr val="tx1"/>
                </a:solidFill>
                <a:latin typeface="+mn-lt"/>
                <a:ea typeface="+mn-ea"/>
                <a:cs typeface="+mn-cs"/>
              </a:rPr>
              <a:t>comms</a:t>
            </a:r>
            <a:r>
              <a:rPr lang="en-US" sz="1400" dirty="0" smtClean="0">
                <a:solidFill>
                  <a:schemeClr val="tx1"/>
                </a:solidFill>
                <a:latin typeface="+mn-lt"/>
                <a:ea typeface="+mn-ea"/>
                <a:cs typeface="+mn-cs"/>
              </a:rPr>
              <a:t>.  The one side of the argument is that all hell has broken loose so get the security the heck out of my way and let me make repairs.  The other side of the argument is that we must protect the emergency </a:t>
            </a:r>
            <a:r>
              <a:rPr lang="en-US" sz="1400" dirty="0" err="1" smtClean="0">
                <a:solidFill>
                  <a:schemeClr val="tx1"/>
                </a:solidFill>
                <a:latin typeface="+mn-lt"/>
                <a:ea typeface="+mn-ea"/>
                <a:cs typeface="+mn-cs"/>
              </a:rPr>
              <a:t>comms</a:t>
            </a:r>
            <a:r>
              <a:rPr lang="en-US" sz="1400" dirty="0" smtClean="0">
                <a:solidFill>
                  <a:schemeClr val="tx1"/>
                </a:solidFill>
                <a:latin typeface="+mn-lt"/>
                <a:ea typeface="+mn-ea"/>
                <a:cs typeface="+mn-cs"/>
              </a:rPr>
              <a:t> because otherwise the 'bad guys' might find a way through to the spacecraft command system that was not intended for use under nominal circumstances.  The </a:t>
            </a:r>
            <a:r>
              <a:rPr lang="en-US" sz="1400" dirty="0" err="1" smtClean="0">
                <a:solidFill>
                  <a:schemeClr val="tx1"/>
                </a:solidFill>
                <a:latin typeface="+mn-lt"/>
                <a:ea typeface="+mn-ea"/>
                <a:cs typeface="+mn-cs"/>
              </a:rPr>
              <a:t>DoD</a:t>
            </a:r>
            <a:r>
              <a:rPr lang="en-US" sz="1400" dirty="0" smtClean="0">
                <a:solidFill>
                  <a:schemeClr val="tx1"/>
                </a:solidFill>
                <a:latin typeface="+mn-lt"/>
                <a:ea typeface="+mn-ea"/>
                <a:cs typeface="+mn-cs"/>
              </a:rPr>
              <a:t> satellite folks never allow a by-pass.  They'd rather loose the bird than to have an open hole.  They have, in the past, simulated onboard crypto failures and modified ground systems with the same failure mode to recover satellites whose </a:t>
            </a:r>
            <a:r>
              <a:rPr lang="en-US" sz="1400" dirty="0" err="1" smtClean="0">
                <a:solidFill>
                  <a:schemeClr val="tx1"/>
                </a:solidFill>
                <a:latin typeface="+mn-lt"/>
                <a:ea typeface="+mn-ea"/>
                <a:cs typeface="+mn-cs"/>
              </a:rPr>
              <a:t>comm</a:t>
            </a:r>
            <a:r>
              <a:rPr lang="en-US" sz="1400" dirty="0" smtClean="0">
                <a:solidFill>
                  <a:schemeClr val="tx1"/>
                </a:solidFill>
                <a:latin typeface="+mn-lt"/>
                <a:ea typeface="+mn-ea"/>
                <a:cs typeface="+mn-cs"/>
              </a:rPr>
              <a:t> systems failed because of bad crypto.</a:t>
            </a:r>
          </a:p>
          <a:p>
            <a:endParaRPr lang="en-US" sz="1400" dirty="0"/>
          </a:p>
        </p:txBody>
      </p:sp>
      <p:sp>
        <p:nvSpPr>
          <p:cNvPr id="4" name="Slide Number Placeholder 3"/>
          <p:cNvSpPr>
            <a:spLocks noGrp="1"/>
          </p:cNvSpPr>
          <p:nvPr>
            <p:ph type="sldNum" sz="quarter" idx="12"/>
          </p:nvPr>
        </p:nvSpPr>
        <p:spPr/>
        <p:txBody>
          <a:bodyPr/>
          <a:lstStyle/>
          <a:p>
            <a:fld id="{E8185443-E293-4CF6-821F-8D1C681B752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RF&amp;Mod</a:t>
            </a:r>
            <a:r>
              <a:rPr lang="en-US" sz="4000" dirty="0" smtClean="0"/>
              <a:t> WG Responses (1-4)</a:t>
            </a:r>
            <a:endParaRPr lang="en-US" sz="4000" dirty="0"/>
          </a:p>
        </p:txBody>
      </p:sp>
      <p:sp>
        <p:nvSpPr>
          <p:cNvPr id="3" name="Content Placeholder 2"/>
          <p:cNvSpPr>
            <a:spLocks noGrp="1"/>
          </p:cNvSpPr>
          <p:nvPr>
            <p:ph idx="1"/>
          </p:nvPr>
        </p:nvSpPr>
        <p:spPr>
          <a:xfrm>
            <a:off x="457200" y="1981200"/>
            <a:ext cx="8382000" cy="4114800"/>
          </a:xfrm>
        </p:spPr>
        <p:txBody>
          <a:bodyPr/>
          <a:lstStyle/>
          <a:p>
            <a:r>
              <a:rPr lang="en-US" dirty="0" smtClean="0"/>
              <a:t>File Upload (1 Mb/s uplink)</a:t>
            </a:r>
          </a:p>
          <a:p>
            <a:pPr lvl="1"/>
            <a:r>
              <a:rPr lang="en-US" dirty="0" smtClean="0"/>
              <a:t>Without Ranging use existing CCSDS spec</a:t>
            </a:r>
          </a:p>
          <a:p>
            <a:pPr lvl="2"/>
            <a:r>
              <a:rPr lang="en-US" dirty="0" smtClean="0"/>
              <a:t>For Lunar </a:t>
            </a:r>
            <a:r>
              <a:rPr lang="en-US" dirty="0" err="1" smtClean="0"/>
              <a:t>Comm</a:t>
            </a:r>
            <a:r>
              <a:rPr lang="en-US" dirty="0" smtClean="0"/>
              <a:t> 2, 7 GHz/ Mars </a:t>
            </a:r>
            <a:r>
              <a:rPr lang="en-US" dirty="0" err="1" smtClean="0"/>
              <a:t>Comm</a:t>
            </a:r>
            <a:r>
              <a:rPr lang="en-US" dirty="0" smtClean="0"/>
              <a:t> 7, 34 GHz</a:t>
            </a:r>
          </a:p>
          <a:p>
            <a:pPr lvl="3"/>
            <a:r>
              <a:rPr lang="en-US" dirty="0" smtClean="0"/>
              <a:t>CCSDS 401 (2.2.8) allows TC up to 1.024 Mbps</a:t>
            </a:r>
          </a:p>
          <a:p>
            <a:pPr lvl="4"/>
            <a:r>
              <a:rPr lang="en-US" dirty="0" smtClean="0"/>
              <a:t>Can be easily extended to 2.048 Mbps</a:t>
            </a:r>
          </a:p>
          <a:p>
            <a:pPr lvl="3"/>
            <a:r>
              <a:rPr lang="en-US" dirty="0" smtClean="0"/>
              <a:t>CCSDS 401 (2.2.7) allows TC up to 256 Kbps</a:t>
            </a:r>
          </a:p>
          <a:p>
            <a:pPr lvl="3"/>
            <a:r>
              <a:rPr lang="en-US" dirty="0" smtClean="0"/>
              <a:t>CCSDS 401 (2.2.4) allows TC up to 8 Kbps</a:t>
            </a:r>
          </a:p>
          <a:p>
            <a:pPr lvl="3"/>
            <a:r>
              <a:rPr lang="en-US" dirty="0" smtClean="0"/>
              <a:t>If </a:t>
            </a:r>
            <a:r>
              <a:rPr lang="en-US" dirty="0" err="1" smtClean="0"/>
              <a:t>radiometrics</a:t>
            </a:r>
            <a:r>
              <a:rPr lang="en-US" dirty="0" smtClean="0"/>
              <a:t> required other than Ranging</a:t>
            </a:r>
          </a:p>
          <a:p>
            <a:pPr lvl="4"/>
            <a:r>
              <a:rPr lang="en-US" dirty="0" smtClean="0"/>
              <a:t>CCSDS 401 (2.2.8) Doppler and Delta DOR</a:t>
            </a:r>
          </a:p>
          <a:p>
            <a:pPr lvl="1"/>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RF&amp;Mod</a:t>
            </a:r>
            <a:r>
              <a:rPr lang="en-US" sz="4000" dirty="0" smtClean="0"/>
              <a:t> WG Responses (2-4)</a:t>
            </a:r>
            <a:endParaRPr lang="en-US" sz="4000" dirty="0"/>
          </a:p>
        </p:txBody>
      </p:sp>
      <p:sp>
        <p:nvSpPr>
          <p:cNvPr id="3" name="Content Placeholder 2"/>
          <p:cNvSpPr>
            <a:spLocks noGrp="1"/>
          </p:cNvSpPr>
          <p:nvPr>
            <p:ph idx="1"/>
          </p:nvPr>
        </p:nvSpPr>
        <p:spPr>
          <a:xfrm>
            <a:off x="457200" y="1981200"/>
            <a:ext cx="8382000" cy="4114800"/>
          </a:xfrm>
        </p:spPr>
        <p:txBody>
          <a:bodyPr/>
          <a:lstStyle/>
          <a:p>
            <a:r>
              <a:rPr lang="en-US" dirty="0" smtClean="0"/>
              <a:t>File Upload (1 Mb/s uplink)</a:t>
            </a:r>
          </a:p>
          <a:p>
            <a:pPr lvl="1"/>
            <a:r>
              <a:rPr lang="en-US" dirty="0" smtClean="0"/>
              <a:t>If Ranging must be simultaneous with commanding &gt; 256Kb/sec</a:t>
            </a:r>
          </a:p>
          <a:p>
            <a:pPr lvl="2"/>
            <a:r>
              <a:rPr lang="en-US" dirty="0" smtClean="0"/>
              <a:t>Requires new command and Ranging Scheme</a:t>
            </a:r>
          </a:p>
          <a:p>
            <a:pPr lvl="2"/>
            <a:r>
              <a:rPr lang="en-US" dirty="0" smtClean="0"/>
              <a:t>Requires new task for RF&amp;MOD and Ranging WGs</a:t>
            </a:r>
            <a:endParaRPr lang="en-US" dirty="0"/>
          </a:p>
        </p:txBody>
      </p:sp>
      <p:sp>
        <p:nvSpPr>
          <p:cNvPr id="4" name="Footer Placeholder 3"/>
          <p:cNvSpPr>
            <a:spLocks noGrp="1"/>
          </p:cNvSpPr>
          <p:nvPr>
            <p:ph type="ftr" sz="quarter" idx="11"/>
          </p:nvPr>
        </p:nvSpPr>
        <p:spPr/>
        <p:txBody>
          <a:bodyPr/>
          <a:lstStyle/>
          <a:p>
            <a:pPr>
              <a:defRPr/>
            </a:pPr>
            <a:r>
              <a:rPr lang="en-US" smtClean="0"/>
              <a:t>Fall CCSDS Meeting - Oct 26-30, 2009 ESTEC</a:t>
            </a:r>
            <a:endParaRPr lang="en-US"/>
          </a:p>
        </p:txBody>
      </p:sp>
      <p:sp>
        <p:nvSpPr>
          <p:cNvPr id="5" name="Slide Number Placeholder 4"/>
          <p:cNvSpPr>
            <a:spLocks noGrp="1"/>
          </p:cNvSpPr>
          <p:nvPr>
            <p:ph type="sldNum" sz="quarter" idx="12"/>
          </p:nvPr>
        </p:nvSpPr>
        <p:spPr/>
        <p:txBody>
          <a:bodyPr/>
          <a:lstStyle/>
          <a:p>
            <a:fld id="{E8185443-E293-4CF6-821F-8D1C681B752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10CF9B715D1D45A5EA8CE0FD4698AA" ma:contentTypeVersion="1" ma:contentTypeDescription="Create a new document." ma:contentTypeScope="" ma:versionID="fb8b1b559c210659d94dc3b097f939b5">
  <xsd:schema xmlns:xsd="http://www.w3.org/2001/XMLSchema" xmlns:xs="http://www.w3.org/2001/XMLSchema" xmlns:p="http://schemas.microsoft.com/office/2006/metadata/properties" xmlns:ns2="a13cdb56-ea9e-4289-a095-1ad30927d719" targetNamespace="http://schemas.microsoft.com/office/2006/metadata/properties" ma:root="true" ma:fieldsID="f98416661711b28d4419ec5b4ba8367b" ns2:_="">
    <xsd:import namespace="a13cdb56-ea9e-4289-a095-1ad30927d71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3cdb56-ea9e-4289-a095-1ad30927d71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6B07AE3-F23A-4583-BC1B-2DFD17DE201E}"/>
</file>

<file path=customXml/itemProps2.xml><?xml version="1.0" encoding="utf-8"?>
<ds:datastoreItem xmlns:ds="http://schemas.openxmlformats.org/officeDocument/2006/customXml" ds:itemID="{4F26CBC8-4E34-4C6B-ADA8-90537006DEDD}"/>
</file>

<file path=customXml/itemProps3.xml><?xml version="1.0" encoding="utf-8"?>
<ds:datastoreItem xmlns:ds="http://schemas.openxmlformats.org/officeDocument/2006/customXml" ds:itemID="{247215DE-573B-4D9E-B07F-6ED0F3237420}"/>
</file>

<file path=docProps/app.xml><?xml version="1.0" encoding="utf-8"?>
<Properties xmlns="http://schemas.openxmlformats.org/officeDocument/2006/extended-properties" xmlns:vt="http://schemas.openxmlformats.org/officeDocument/2006/docPropsVTypes">
  <TotalTime>1588</TotalTime>
  <Words>1242</Words>
  <Application>Microsoft Office PowerPoint</Application>
  <PresentationFormat>On-screen Show (4:3)</PresentationFormat>
  <Paragraphs>147</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Next Generation Uplink Action Item Responses</vt:lpstr>
      <vt:lpstr>NGU End State</vt:lpstr>
      <vt:lpstr>NGU WG Agenda</vt:lpstr>
      <vt:lpstr>Current Deep Space Constrained Comm Scenarios</vt:lpstr>
      <vt:lpstr>Current Deep Space Emer Comm Scenario</vt:lpstr>
      <vt:lpstr>Current Near Earth Emer Comm Scenario</vt:lpstr>
      <vt:lpstr>Howie Weiss – NGU Security Issues </vt:lpstr>
      <vt:lpstr>RF&amp;Mod WG Responses (1-4)</vt:lpstr>
      <vt:lpstr>RF&amp;Mod WG Responses (2-4)</vt:lpstr>
      <vt:lpstr>RF&amp;Mod WG Responses (3-4)</vt:lpstr>
      <vt:lpstr>RF&amp;Mod WG Responses (4-4)</vt:lpstr>
      <vt:lpstr>Using Block Code for NGU</vt:lpstr>
      <vt:lpstr>Rational for Change - NGU</vt:lpstr>
      <vt:lpstr>Order of Uplink CMD processing in Security Era*</vt:lpstr>
      <vt:lpstr>Consequences of New Block Code on Uplink processing</vt:lpstr>
    </vt:vector>
  </TitlesOfParts>
  <Company>JPL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Upgrading the JPL SLE Testbed</dc:title>
  <dc:creator>Ed Greenberg</dc:creator>
  <cp:lastModifiedBy>LM</cp:lastModifiedBy>
  <cp:revision>86</cp:revision>
  <dcterms:created xsi:type="dcterms:W3CDTF">2009-08-17T16:23:28Z</dcterms:created>
  <dcterms:modified xsi:type="dcterms:W3CDTF">2009-10-26T16:36:45Z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0x0101001710CF9B715D1D45A5EA8CE0FD4698AA</vt:lpwstr>
  </property>
</Properties>
</file>