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 bookmarkIdSeed="3">
  <p:sldMasterIdLst>
    <p:sldMasterId id="2147483811" r:id="rId1"/>
  </p:sldMasterIdLst>
  <p:notesMasterIdLst>
    <p:notesMasterId r:id="rId16"/>
  </p:notesMasterIdLst>
  <p:handoutMasterIdLst>
    <p:handoutMasterId r:id="rId17"/>
  </p:handoutMasterIdLst>
  <p:sldIdLst>
    <p:sldId id="438" r:id="rId2"/>
    <p:sldId id="763" r:id="rId3"/>
    <p:sldId id="727" r:id="rId4"/>
    <p:sldId id="761" r:id="rId5"/>
    <p:sldId id="758" r:id="rId6"/>
    <p:sldId id="759" r:id="rId7"/>
    <p:sldId id="760" r:id="rId8"/>
    <p:sldId id="762" r:id="rId9"/>
    <p:sldId id="726" r:id="rId10"/>
    <p:sldId id="722" r:id="rId11"/>
    <p:sldId id="752" r:id="rId12"/>
    <p:sldId id="753" r:id="rId13"/>
    <p:sldId id="748" r:id="rId14"/>
    <p:sldId id="749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FF00"/>
    <a:srgbClr val="D5EDF4"/>
    <a:srgbClr val="EFF8FB"/>
    <a:srgbClr val="00CCFF"/>
    <a:srgbClr val="99CCFF"/>
    <a:srgbClr val="FFFFCC"/>
    <a:srgbClr val="CC99FF"/>
    <a:srgbClr val="CCFFCC"/>
    <a:srgbClr val="2C7C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79" autoAdjust="0"/>
    <p:restoredTop sz="94715" autoAdjust="0"/>
  </p:normalViewPr>
  <p:slideViewPr>
    <p:cSldViewPr>
      <p:cViewPr varScale="1">
        <p:scale>
          <a:sx n="131" d="100"/>
          <a:sy n="131" d="100"/>
        </p:scale>
        <p:origin x="20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938" y="-126"/>
      </p:cViewPr>
      <p:guideLst>
        <p:guide orient="horz" pos="2927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>
            <a:lvl1pPr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>
            <a:lvl1pPr algn="r"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b" anchorCtr="0" compatLnSpc="1">
            <a:prstTxWarp prst="textNoShape">
              <a:avLst/>
            </a:prstTxWarp>
          </a:bodyPr>
          <a:lstStyle>
            <a:lvl1pPr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b" anchorCtr="0" compatLnSpc="1">
            <a:prstTxWarp prst="textNoShape">
              <a:avLst/>
            </a:prstTxWarp>
          </a:bodyPr>
          <a:lstStyle>
            <a:lvl1pPr algn="r" defTabSz="934850">
              <a:defRPr sz="1200"/>
            </a:lvl1pPr>
          </a:lstStyle>
          <a:p>
            <a:pPr>
              <a:defRPr/>
            </a:pPr>
            <a:fld id="{044BD263-FBDD-C34E-9FDF-4AAFB826E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12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>
            <a:lvl1pPr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3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>
            <a:lvl1pPr algn="r"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69" y="4416110"/>
            <a:ext cx="5610865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b" anchorCtr="0" compatLnSpc="1">
            <a:prstTxWarp prst="textNoShape">
              <a:avLst/>
            </a:prstTxWarp>
          </a:bodyPr>
          <a:lstStyle>
            <a:lvl1pPr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3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b" anchorCtr="0" compatLnSpc="1">
            <a:prstTxWarp prst="textNoShape">
              <a:avLst/>
            </a:prstTxWarp>
          </a:bodyPr>
          <a:lstStyle>
            <a:lvl1pPr algn="r" defTabSz="934850">
              <a:defRPr sz="1200"/>
            </a:lvl1pPr>
          </a:lstStyle>
          <a:p>
            <a:pPr>
              <a:defRPr/>
            </a:pPr>
            <a:fld id="{9230DA5F-1913-9446-82C7-73054FF9C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62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EF54F-5A22-6249-88BC-048BF00F4563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8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C8660-A5F5-0D4D-8A9E-63DEB23026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 marL="685800" indent="-336550">
              <a:buFontTx/>
              <a:buChar char="-"/>
              <a:defRPr/>
            </a:lvl2pPr>
            <a:lvl3pPr marL="968375" indent="-282575">
              <a:buFont typeface="Arial" pitchFamily="34" charset="0"/>
              <a:buChar char="•"/>
              <a:defRPr/>
            </a:lvl3pPr>
            <a:lvl4pPr marL="1263650" indent="-295275">
              <a:buFont typeface="Arial" pitchFamily="34" charset="0"/>
              <a:buChar char="­"/>
              <a:defRPr/>
            </a:lvl4pPr>
            <a:lvl5pPr marL="1546225" indent="-282575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8C703-32C5-E048-AE08-EE3474AC0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2pPr marL="685800" indent="-336550">
              <a:buFontTx/>
              <a:buChar char="-"/>
              <a:defRPr/>
            </a:lvl2pPr>
            <a:lvl3pPr marL="968375" indent="-282575">
              <a:buFont typeface="Arial" pitchFamily="34" charset="0"/>
              <a:buChar char="•"/>
              <a:defRPr/>
            </a:lvl3pPr>
            <a:lvl4pPr marL="1263650" indent="-295275">
              <a:buFont typeface="Arial" pitchFamily="34" charset="0"/>
              <a:buChar char="­"/>
              <a:defRPr/>
            </a:lvl4pPr>
            <a:lvl5pPr marL="1546225" indent="-282575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B7107-891A-A54D-8BC3-AC41092D6B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336550">
              <a:buFontTx/>
              <a:buChar char="-"/>
              <a:defRPr/>
            </a:lvl2pPr>
            <a:lvl3pPr marL="968375" indent="-282575">
              <a:buFont typeface="Arial" pitchFamily="34" charset="0"/>
              <a:buChar char="•"/>
              <a:defRPr/>
            </a:lvl3pPr>
            <a:lvl4pPr marL="1263650" indent="-295275">
              <a:buFont typeface="Arial" pitchFamily="34" charset="0"/>
              <a:buChar char="­"/>
              <a:defRPr/>
            </a:lvl4pPr>
            <a:lvl5pPr marL="1546225" indent="-282575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3A755-E055-384E-A75A-66171D4BB7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8ED3F-0BD2-EF47-A58F-FC7D8C741C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 marL="685800" indent="-336550">
              <a:buFontTx/>
              <a:buChar char="-"/>
              <a:defRPr sz="18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 marL="685800" indent="-336550">
              <a:buFontTx/>
              <a:buChar char="-"/>
              <a:defRPr sz="18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00D9B-444E-E94A-9EC9-D6DC0E12C6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 marL="685800" indent="-336550">
              <a:buFontTx/>
              <a:buChar char="-"/>
              <a:defRPr sz="18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 marL="685800" indent="-336550">
              <a:buFontTx/>
              <a:buChar char="-"/>
              <a:defRPr sz="18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F573-0519-7D49-978F-C7CB7FC68F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7F26C-ECC2-A040-A713-723C25751C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 marL="685800" indent="-336550">
              <a:buFontTx/>
              <a:buChar char="-"/>
              <a:defRPr sz="20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E4AAB-1FC7-F54B-9B40-F66B47E306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31D39-B374-CE4B-B7FA-254ED0AE94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NUL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300" y="304800"/>
            <a:ext cx="6674307" cy="60633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143000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93A755-E055-384E-A75A-66171D4BB7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4" descr="Macintosh HD:Users:pmhughes:Documents:Microsoft User Data:Saved Attachments:"/>
          <p:cNvPicPr>
            <a:picLocks noChangeAspect="1" noChangeArrowheads="1"/>
          </p:cNvPicPr>
          <p:nvPr userDrawn="1"/>
        </p:nvPicPr>
        <p:blipFill>
          <a:blip r:embed="rId13" r:link="rId14">
            <a:lum bright="-4000" contrast="28000"/>
          </a:blip>
          <a:srcRect/>
          <a:stretch>
            <a:fillRect/>
          </a:stretch>
        </p:blipFill>
        <p:spPr bwMode="auto">
          <a:xfrm>
            <a:off x="76200" y="23004"/>
            <a:ext cx="10541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04607" y="81724"/>
            <a:ext cx="1268078" cy="5608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Tx/>
        <a:buChar char="-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Arial" pitchFamily="34" charset="0"/>
        <a:buChar char="­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nathan.J.Wilmot@NAS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5031E0-AB7B-1043-B1DD-1BD81E11B8B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457200" y="2438400"/>
            <a:ext cx="8093075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Garamond" charset="0"/>
                <a:ea typeface="Times New Roman" charset="0"/>
                <a:cs typeface="Times New Roman" charset="0"/>
              </a:rPr>
              <a:t>CCSDS Space Packet Protocol</a:t>
            </a:r>
          </a:p>
          <a:p>
            <a:pPr algn="ctr"/>
            <a:r>
              <a:rPr lang="en-US" sz="3200" b="1" dirty="0">
                <a:latin typeface="Garamond" charset="0"/>
                <a:ea typeface="Times New Roman" charset="0"/>
                <a:cs typeface="Times New Roman" charset="0"/>
              </a:rPr>
              <a:t>APID Extension</a:t>
            </a:r>
          </a:p>
          <a:p>
            <a:pPr algn="ctr"/>
            <a:r>
              <a:rPr lang="en-US" sz="3200" b="1">
                <a:latin typeface="Garamond" charset="0"/>
                <a:ea typeface="Times New Roman" charset="0"/>
                <a:cs typeface="Times New Roman" charset="0"/>
              </a:rPr>
              <a:t>11/04/2017</a:t>
            </a:r>
            <a:endParaRPr lang="en-US" sz="3200" b="1" dirty="0">
              <a:latin typeface="Garamond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b="1" dirty="0">
                <a:latin typeface="Garamond" charset="0"/>
                <a:ea typeface="Times New Roman" charset="0"/>
                <a:cs typeface="Times New Roman" charset="0"/>
              </a:rPr>
              <a:t>Jonathan Wilmot</a:t>
            </a:r>
          </a:p>
          <a:p>
            <a:pPr algn="ctr"/>
            <a:r>
              <a:rPr lang="en-US" b="1" dirty="0">
                <a:latin typeface="Garamond" charset="0"/>
                <a:ea typeface="Times New Roman" charset="0"/>
                <a:cs typeface="Times New Roman" charset="0"/>
                <a:hlinkClick r:id="rId3"/>
              </a:rPr>
              <a:t>Jonathan.J.Wilmot@NASA.gov</a:t>
            </a:r>
            <a:endParaRPr lang="en-US" b="1" dirty="0">
              <a:latin typeface="Garamond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b="1" dirty="0">
                <a:latin typeface="Garamond" charset="0"/>
                <a:ea typeface="Times New Roman" charset="0"/>
                <a:cs typeface="Times New Roman" charset="0"/>
              </a:rPr>
              <a:t>301-286-2623</a:t>
            </a: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663575" y="6129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8899525" y="927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Updates to CCSDS SPP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244" y="1083381"/>
            <a:ext cx="8006102" cy="5410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24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Header Field Definitions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644" y="990600"/>
            <a:ext cx="8507505" cy="5715000"/>
          </a:xfrm>
        </p:spPr>
        <p:txBody>
          <a:bodyPr>
            <a:normAutofit fontScale="92500"/>
          </a:bodyPr>
          <a:lstStyle/>
          <a:p>
            <a:r>
              <a:rPr lang="en-US" dirty="0"/>
              <a:t>CCSDS version – Version of CCSDS Space Packet Protocol used to create this packet (2</a:t>
            </a:r>
            <a:r>
              <a:rPr lang="en-US" baseline="30000" dirty="0"/>
              <a:t>3</a:t>
            </a:r>
            <a:r>
              <a:rPr lang="en-US" dirty="0"/>
              <a:t> = 8) Currently set to 0 indicating version 1</a:t>
            </a:r>
          </a:p>
          <a:p>
            <a:r>
              <a:rPr lang="en-US" dirty="0"/>
              <a:t>Type ID – Indicates packet is a command or telemetry</a:t>
            </a:r>
          </a:p>
          <a:p>
            <a:r>
              <a:rPr lang="en-US" dirty="0"/>
              <a:t>Secondary Header Flag – Indicates packet contains a secondary header</a:t>
            </a:r>
          </a:p>
          <a:p>
            <a:pPr lvl="1"/>
            <a:r>
              <a:rPr lang="en-US" dirty="0"/>
              <a:t>When combined with the Type ID format of secondary header is known</a:t>
            </a:r>
          </a:p>
          <a:p>
            <a:pPr lvl="1"/>
            <a:r>
              <a:rPr lang="en-US" dirty="0"/>
              <a:t>For cFS always set to 1 indicating secondary header is present</a:t>
            </a:r>
          </a:p>
          <a:p>
            <a:r>
              <a:rPr lang="en-US" dirty="0"/>
              <a:t>Application ID (APID) – Indicates source application/process of that packet (2</a:t>
            </a:r>
            <a:r>
              <a:rPr lang="en-US" baseline="30000" dirty="0"/>
              <a:t>11</a:t>
            </a:r>
            <a:r>
              <a:rPr lang="en-US" dirty="0"/>
              <a:t> = 2047)  APID = 2047 is fill packet</a:t>
            </a:r>
          </a:p>
          <a:p>
            <a:pPr lvl="1"/>
            <a:r>
              <a:rPr lang="en-US" dirty="0"/>
              <a:t>When combined with Type ID allows 4094 unique packet identifiers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28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Header Field Definitions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07505" cy="5715000"/>
          </a:xfrm>
        </p:spPr>
        <p:txBody>
          <a:bodyPr>
            <a:normAutofit/>
          </a:bodyPr>
          <a:lstStyle/>
          <a:p>
            <a:r>
              <a:rPr lang="en-US" sz="2000" dirty="0"/>
              <a:t>Sequence Flags – Indicates that this packet encapsulates a larger packet</a:t>
            </a:r>
          </a:p>
          <a:p>
            <a:pPr lvl="1"/>
            <a:r>
              <a:rPr lang="en-US" sz="2000" dirty="0"/>
              <a:t>‘00’ if the Space Packet contains a continuation segment of User Data</a:t>
            </a:r>
          </a:p>
          <a:p>
            <a:pPr lvl="1"/>
            <a:r>
              <a:rPr lang="en-US" sz="2000" dirty="0"/>
              <a:t>‘01’ if the Space Packet contains the first segment of User Data</a:t>
            </a:r>
          </a:p>
          <a:p>
            <a:pPr lvl="1"/>
            <a:r>
              <a:rPr lang="en-US" sz="2000" dirty="0"/>
              <a:t>‘10’ if the Space Packet contains the last segment of User Data</a:t>
            </a:r>
          </a:p>
          <a:p>
            <a:pPr lvl="1"/>
            <a:r>
              <a:rPr lang="en-US" sz="2000" dirty="0"/>
              <a:t>‘11’ if the Space Packet contains </a:t>
            </a:r>
            <a:r>
              <a:rPr lang="en-US" sz="2000" dirty="0" err="1"/>
              <a:t>unsegmented</a:t>
            </a:r>
            <a:r>
              <a:rPr lang="en-US" sz="2000" dirty="0"/>
              <a:t> User Data. </a:t>
            </a:r>
          </a:p>
          <a:p>
            <a:pPr lvl="1"/>
            <a:r>
              <a:rPr lang="en-US" sz="2000" dirty="0"/>
              <a:t>NASA cFS SB and ESA PUS use ’11’ to avoid complexities of encapsulation mechanisms</a:t>
            </a:r>
          </a:p>
          <a:p>
            <a:r>
              <a:rPr lang="en-US" sz="2000" dirty="0"/>
              <a:t>Packet Sequence Count - Continuous incrementing counter (modulo-16384)</a:t>
            </a:r>
          </a:p>
          <a:p>
            <a:pPr lvl="1"/>
            <a:r>
              <a:rPr lang="en-US" sz="1800" dirty="0"/>
              <a:t>cFS implements this for telemetry packets</a:t>
            </a:r>
          </a:p>
          <a:p>
            <a:pPr lvl="1"/>
            <a:r>
              <a:rPr lang="en-US" sz="1800" dirty="0"/>
              <a:t>Unused for cFS command packets </a:t>
            </a:r>
          </a:p>
          <a:p>
            <a:pPr lvl="2"/>
            <a:r>
              <a:rPr lang="en-US" sz="1600" dirty="0"/>
              <a:t>Avoids issues with command from multiple applications (Many to one)</a:t>
            </a:r>
          </a:p>
          <a:p>
            <a:pPr lvl="3"/>
            <a:r>
              <a:rPr lang="en-US" sz="1400" dirty="0"/>
              <a:t>Stored command and ground command sequencing</a:t>
            </a:r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85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Header Field Definitions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07505" cy="5715000"/>
          </a:xfrm>
        </p:spPr>
        <p:txBody>
          <a:bodyPr>
            <a:normAutofit/>
          </a:bodyPr>
          <a:lstStyle/>
          <a:p>
            <a:r>
              <a:rPr lang="en-US" sz="2000" dirty="0"/>
              <a:t>EDS version – Version of the EDS used to create this packet </a:t>
            </a:r>
            <a:r>
              <a:rPr lang="en-US" sz="1800" dirty="0"/>
              <a:t>(2</a:t>
            </a:r>
            <a:r>
              <a:rPr lang="en-US" sz="1800" baseline="30000" dirty="0"/>
              <a:t>5</a:t>
            </a:r>
            <a:r>
              <a:rPr lang="en-US" sz="1800" dirty="0"/>
              <a:t> = 32)</a:t>
            </a:r>
            <a:endParaRPr lang="en-US" sz="1800" baseline="30000" dirty="0"/>
          </a:p>
          <a:p>
            <a:pPr lvl="1"/>
            <a:r>
              <a:rPr lang="en-US" sz="2000" dirty="0"/>
              <a:t>Intended for ensuring data will be interpreted as encoded in plug and play type systems and archival playback both onboard and on ground</a:t>
            </a:r>
          </a:p>
          <a:p>
            <a:pPr lvl="1"/>
            <a:r>
              <a:rPr lang="en-US" dirty="0"/>
              <a:t>Useful for CM of EDS</a:t>
            </a:r>
          </a:p>
          <a:p>
            <a:r>
              <a:rPr lang="en-US" dirty="0"/>
              <a:t>Endian – Indicates big or little endianness of encoded data</a:t>
            </a:r>
          </a:p>
          <a:p>
            <a:r>
              <a:rPr lang="en-US" dirty="0"/>
              <a:t>Playback – Indicates that this playback of archived data </a:t>
            </a:r>
          </a:p>
          <a:p>
            <a:pPr lvl="1"/>
            <a:r>
              <a:rPr lang="en-US" dirty="0"/>
              <a:t>Intended to allow recorded data packet playback both onboard (crewed systems) and off board without unintended real time interpretation by systems or mission personnel</a:t>
            </a:r>
          </a:p>
          <a:p>
            <a:pPr marL="6858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53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Header Field Definitions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07505" cy="5715000"/>
          </a:xfrm>
        </p:spPr>
        <p:txBody>
          <a:bodyPr>
            <a:normAutofit/>
          </a:bodyPr>
          <a:lstStyle/>
          <a:p>
            <a:r>
              <a:rPr lang="en-US" dirty="0"/>
              <a:t>APID Qualifier (Subsystem Id) – Identifies the packet source subsystem </a:t>
            </a:r>
            <a:r>
              <a:rPr lang="en-US" sz="1800" dirty="0"/>
              <a:t>(2</a:t>
            </a:r>
            <a:r>
              <a:rPr lang="en-US" sz="1800" baseline="30000" dirty="0"/>
              <a:t>9</a:t>
            </a:r>
            <a:r>
              <a:rPr lang="en-US" sz="1800" dirty="0"/>
              <a:t> = 512 subsystems)</a:t>
            </a:r>
          </a:p>
          <a:p>
            <a:pPr lvl="1"/>
            <a:r>
              <a:rPr lang="en-US" sz="1600" dirty="0"/>
              <a:t>A mission defined arbitrary number indicating a source software component, partition, processor, device or any combination of those.</a:t>
            </a:r>
          </a:p>
          <a:p>
            <a:pPr lvl="1"/>
            <a:r>
              <a:rPr lang="en-US" sz="1600" dirty="0"/>
              <a:t>Can be inserted at runtime by SB (Not implemented)</a:t>
            </a:r>
          </a:p>
          <a:p>
            <a:r>
              <a:rPr lang="en-US" dirty="0"/>
              <a:t>APID Qualifier (System Id) – Identifies the packet source system </a:t>
            </a:r>
            <a:r>
              <a:rPr lang="en-US" sz="1800" dirty="0"/>
              <a:t>(2</a:t>
            </a:r>
            <a:r>
              <a:rPr lang="en-US" sz="1800" baseline="30000" dirty="0"/>
              <a:t>16</a:t>
            </a:r>
            <a:r>
              <a:rPr lang="en-US" sz="1800" dirty="0"/>
              <a:t> = 64k Spacecraft/Systems)</a:t>
            </a:r>
          </a:p>
          <a:p>
            <a:pPr lvl="1"/>
            <a:r>
              <a:rPr lang="en-US" sz="1600" dirty="0"/>
              <a:t>A mission defined arbitrary number indicating the source system. Can be a software component, partition, processor, device, spacecraft, vehicle  or any combination of those</a:t>
            </a:r>
          </a:p>
          <a:p>
            <a:pPr lvl="2"/>
            <a:r>
              <a:rPr lang="en-US" sz="1400" dirty="0"/>
              <a:t>Default use is to encode the CCSDS Spacecraft ID and apply to multi-vehicle systems</a:t>
            </a:r>
          </a:p>
          <a:p>
            <a:pPr lvl="3"/>
            <a:r>
              <a:rPr lang="en-US" sz="1400" dirty="0"/>
              <a:t>Ensures id is available to application level services</a:t>
            </a:r>
          </a:p>
          <a:p>
            <a:pPr lvl="2"/>
            <a:r>
              <a:rPr lang="en-US" sz="1400" dirty="0"/>
              <a:t>Currently the CCSDS Spacecraft ID is encoded in the CCSDS frame which is striped off as a space packet is received by the application layer. Ground systems must archive the frame to retain that information.</a:t>
            </a:r>
          </a:p>
          <a:p>
            <a:pPr lvl="1"/>
            <a:r>
              <a:rPr lang="en-US" sz="1600" dirty="0"/>
              <a:t>Can be inserted at runtime by SB (Not implemented)</a:t>
            </a:r>
          </a:p>
          <a:p>
            <a:pPr marL="349250" lvl="1" indent="0">
              <a:buNone/>
            </a:pPr>
            <a:endParaRPr lang="en-US" sz="1600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4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93126"/>
            <a:ext cx="6674307" cy="606332"/>
          </a:xfrm>
        </p:spPr>
        <p:txBody>
          <a:bodyPr/>
          <a:lstStyle/>
          <a:p>
            <a:r>
              <a:rPr lang="en-US" dirty="0"/>
              <a:t>What Problem am I trying to Solve?</a:t>
            </a:r>
            <a:br>
              <a:rPr lang="en-US" dirty="0"/>
            </a:br>
            <a:r>
              <a:rPr lang="en-US" sz="2400" dirty="0"/>
              <a:t>In a standard way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3095" y="1797184"/>
            <a:ext cx="4414635" cy="303503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51258" y="1111478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ACS sensor data created on on habitat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1232689"/>
            <a:ext cx="1566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ACS sensor data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 read on Orion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912" y="5056256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Orion applications need to know the data format and what system the data came from: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Habitat.GNC.sensorData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69264" y="6018961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I don’t want to see a repeat of Constellation</a:t>
            </a:r>
          </a:p>
        </p:txBody>
      </p:sp>
    </p:spTree>
    <p:extLst>
      <p:ext uri="{BB962C8B-B14F-4D97-AF65-F5344CB8AC3E}">
        <p14:creationId xmlns:p14="http://schemas.microsoft.com/office/powerpoint/2010/main" val="162988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APID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5181600"/>
          </a:xfrm>
        </p:spPr>
        <p:txBody>
          <a:bodyPr>
            <a:normAutofit/>
          </a:bodyPr>
          <a:lstStyle/>
          <a:p>
            <a:r>
              <a:rPr lang="en-US" sz="1800" dirty="0"/>
              <a:t>Many spacecraft systems use the CCSDS Space Packet Protocol (SPP) 133.0.x as the format of data exchange messages between onboard applications and over the space to ground interfaces</a:t>
            </a:r>
          </a:p>
          <a:p>
            <a:pPr lvl="1"/>
            <a:r>
              <a:rPr lang="en-US" sz="1600" dirty="0"/>
              <a:t>As of 3/29/2016, version is 133.0.B-1 with Technical Corrigendum 2 dated September 2012</a:t>
            </a:r>
          </a:p>
          <a:p>
            <a:r>
              <a:rPr lang="en-US" sz="1800" dirty="0"/>
              <a:t>For commands, the APID is typically used to identify the consumer process/application. Can also be considered the command ‘topic”</a:t>
            </a:r>
          </a:p>
          <a:p>
            <a:r>
              <a:rPr lang="en-US" sz="1800" dirty="0"/>
              <a:t>For telemetry, the APID refers more to the name or “topic” of the packet</a:t>
            </a:r>
          </a:p>
          <a:p>
            <a:pPr lvl="1"/>
            <a:r>
              <a:rPr lang="en-US" sz="1600" dirty="0"/>
              <a:t>One application (process) can send many different APIDs</a:t>
            </a:r>
          </a:p>
          <a:p>
            <a:pPr lvl="1"/>
            <a:r>
              <a:rPr lang="en-US" sz="1600" dirty="0"/>
              <a:t>The APID identifies the data content and typically the format</a:t>
            </a:r>
          </a:p>
          <a:p>
            <a:pPr lvl="1"/>
            <a:r>
              <a:rPr lang="en-US" sz="1600" dirty="0"/>
              <a:t>NASA, ESA, and CAST use this pattern</a:t>
            </a:r>
          </a:p>
          <a:p>
            <a:pPr lvl="1"/>
            <a:r>
              <a:rPr lang="en-US" sz="1600" dirty="0"/>
              <a:t>CCSDS standard - APID is a process identifier</a:t>
            </a:r>
          </a:p>
          <a:p>
            <a:r>
              <a:rPr lang="en-US" sz="1800" dirty="0"/>
              <a:t>cFS SB has the subscriber set the </a:t>
            </a:r>
            <a:r>
              <a:rPr lang="en-US" sz="1800" dirty="0" err="1"/>
              <a:t>QoS</a:t>
            </a:r>
            <a:endParaRPr lang="en-US" sz="1800" dirty="0"/>
          </a:p>
          <a:p>
            <a:pPr lvl="1"/>
            <a:r>
              <a:rPr lang="en-US" sz="1600" dirty="0"/>
              <a:t>CCSDS standard -  sender specifies QoS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1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CCSDS Secondary 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4.1.3.2.1.5 If present, the Packet Secondary Header shall consist of either:</a:t>
            </a:r>
          </a:p>
          <a:p>
            <a:pPr lvl="1"/>
            <a:r>
              <a:rPr lang="en-US" dirty="0"/>
              <a:t>a) a Time Code Field (variable length) only;</a:t>
            </a:r>
          </a:p>
          <a:p>
            <a:pPr lvl="1"/>
            <a:r>
              <a:rPr lang="en-US" dirty="0"/>
              <a:t>b) an Ancillary Data Field (variable length) only; or</a:t>
            </a:r>
          </a:p>
          <a:p>
            <a:pPr lvl="1"/>
            <a:r>
              <a:rPr lang="en-US" dirty="0"/>
              <a:t>c) a Time Code Field followed by an Ancillary Data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74" y="3657600"/>
            <a:ext cx="7603558" cy="2400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4722" y="3313220"/>
            <a:ext cx="84879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Cannot find original diagram but this format is still in use at GSFC, ARC, APL, JSC, GRC,…</a:t>
            </a:r>
          </a:p>
        </p:txBody>
      </p:sp>
    </p:spTree>
    <p:extLst>
      <p:ext uri="{BB962C8B-B14F-4D97-AF65-F5344CB8AC3E}">
        <p14:creationId xmlns:p14="http://schemas.microsoft.com/office/powerpoint/2010/main" val="135404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 PUS-C Use Of SPP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/>
              <a:t>The CCSDS Space Packet Protocol (CCSDS 133.0-B-1) and the ECSS-E-ST-50 series of standards address the end-to-end transport of telemetry and telecommand data between user applications on the ground and application processes on-board the spacecraft, and the intermediate transfer of these data through the different elements of the ground and space segments. </a:t>
            </a:r>
          </a:p>
          <a:p>
            <a:r>
              <a:rPr lang="en-US" sz="2000" dirty="0"/>
              <a:t>This packet utilization standard (PUS) complements those standards by defining the application-level interface between ground and space, in order to satisfy the requirements of electrical integration and testing and flight operations.</a:t>
            </a:r>
          </a:p>
          <a:p>
            <a:r>
              <a:rPr lang="en-US" sz="2000" dirty="0"/>
              <a:t>The sequence flags are defined by CCSDS but not used by the space packet protocol. This Standard uses the binary value "11" for the sequence flags, to indicate a stand-alone packet. All telemetry packets and telecommand packets defined within this Standard are stand-alone packets</a:t>
            </a:r>
          </a:p>
          <a:p>
            <a:r>
              <a:rPr lang="en-US" sz="2000" dirty="0"/>
              <a:t>The telecommand </a:t>
            </a:r>
            <a:r>
              <a:rPr lang="en-US" sz="2000" i="1" dirty="0"/>
              <a:t>packet sequence count </a:t>
            </a:r>
            <a:r>
              <a:rPr lang="en-US" sz="2000" dirty="0"/>
              <a:t>or </a:t>
            </a:r>
            <a:r>
              <a:rPr lang="en-US" sz="2000" i="1" dirty="0"/>
              <a:t>packet name </a:t>
            </a:r>
            <a:r>
              <a:rPr lang="en-US" sz="2000" dirty="0"/>
              <a:t>field carries an identifier that used in combination with the source identifier</a:t>
            </a:r>
          </a:p>
          <a:p>
            <a:pPr lvl="1"/>
            <a:r>
              <a:rPr lang="en-US" sz="1800" dirty="0"/>
              <a:t>This cannot be determined at run-time based on version.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6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PUS-C Secondary Headers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700" y="3886200"/>
            <a:ext cx="7880135" cy="210574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700" y="1516071"/>
            <a:ext cx="7880135" cy="22202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1146739"/>
            <a:ext cx="162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Telecommand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3516868"/>
            <a:ext cx="1185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Telemetry</a:t>
            </a:r>
          </a:p>
        </p:txBody>
      </p:sp>
    </p:spTree>
    <p:extLst>
      <p:ext uri="{BB962C8B-B14F-4D97-AF65-F5344CB8AC3E}">
        <p14:creationId xmlns:p14="http://schemas.microsoft.com/office/powerpoint/2010/main" val="321311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59"/>
            <a:ext cx="9144000" cy="62764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62600" y="1066800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Assume PUS packets </a:t>
            </a:r>
          </a:p>
          <a:p>
            <a:r>
              <a:rPr lang="en-US" dirty="0">
                <a:solidFill>
                  <a:schemeClr val="accent6"/>
                </a:solidFill>
              </a:rPr>
              <a:t>on the Software Bus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800600" y="1752600"/>
            <a:ext cx="1524000" cy="381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77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cFS Use of SPP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cFS uses SPP as internal and external data exchange format</a:t>
            </a:r>
          </a:p>
          <a:p>
            <a:pPr lvl="1"/>
            <a:r>
              <a:rPr lang="en-US" dirty="0"/>
              <a:t>cFS applications are not location aware</a:t>
            </a:r>
          </a:p>
          <a:p>
            <a:r>
              <a:rPr lang="en-US" dirty="0"/>
              <a:t>Uses APID as a topic identifier that defines the format of the message</a:t>
            </a:r>
          </a:p>
          <a:p>
            <a:r>
              <a:rPr lang="en-US" dirty="0"/>
              <a:t>APID (topic) is used in pub/sub protocol to help create a Logical Data Path in the underlying subnet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7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54102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Allocation and management of APIDs during development</a:t>
            </a:r>
          </a:p>
          <a:p>
            <a:pPr lvl="1"/>
            <a:r>
              <a:rPr lang="en-US" sz="1800" dirty="0"/>
              <a:t>Early block assignments to subsystems</a:t>
            </a:r>
          </a:p>
          <a:p>
            <a:pPr lvl="1"/>
            <a:r>
              <a:rPr lang="en-US" sz="1800" dirty="0"/>
              <a:t>Ripple effects of APID changes to code, documentation, tests, ground systems…</a:t>
            </a:r>
          </a:p>
          <a:p>
            <a:r>
              <a:rPr lang="en-US" sz="2000" dirty="0"/>
              <a:t>Larger systems of systems are running out of APIDs</a:t>
            </a:r>
          </a:p>
          <a:p>
            <a:pPr lvl="1"/>
            <a:r>
              <a:rPr lang="en-US" sz="1800" dirty="0"/>
              <a:t>Example: Habitat and Orion docked</a:t>
            </a:r>
          </a:p>
          <a:p>
            <a:r>
              <a:rPr lang="en-US" sz="2000" dirty="0"/>
              <a:t>Formation flying, distributed, cluster satellites, small satellites</a:t>
            </a:r>
          </a:p>
          <a:p>
            <a:pPr lvl="1"/>
            <a:r>
              <a:rPr lang="en-US" sz="1800" dirty="0"/>
              <a:t>Includes multi-processor, multi-core, and partitioned systems </a:t>
            </a:r>
          </a:p>
          <a:p>
            <a:r>
              <a:rPr lang="en-US" sz="2000" dirty="0"/>
              <a:t>In CCSDS, the spacecraft ID is in the WAN frame and is stripped off as the packet goes up the protocol stack</a:t>
            </a:r>
          </a:p>
          <a:p>
            <a:r>
              <a:rPr lang="en-US" sz="2000" dirty="0"/>
              <a:t>Applications receiving Space Packets do not know how to interpret the packet unless the know the domain (i.e. spacecraft id)</a:t>
            </a:r>
          </a:p>
          <a:p>
            <a:pPr lvl="1"/>
            <a:r>
              <a:rPr lang="en-US" sz="1800" dirty="0"/>
              <a:t>SPP Primary Header flag indicates there is a secondary header, but application cannot determine format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27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10CF9B715D1D45A5EA8CE0FD4698AA" ma:contentTypeVersion="1" ma:contentTypeDescription="Create a new document." ma:contentTypeScope="" ma:versionID="fb8b1b559c210659d94dc3b097f939b5">
  <xsd:schema xmlns:xsd="http://www.w3.org/2001/XMLSchema" xmlns:xs="http://www.w3.org/2001/XMLSchema" xmlns:p="http://schemas.microsoft.com/office/2006/metadata/properties" xmlns:ns2="a13cdb56-ea9e-4289-a095-1ad30927d719" targetNamespace="http://schemas.microsoft.com/office/2006/metadata/properties" ma:root="true" ma:fieldsID="f98416661711b28d4419ec5b4ba8367b" ns2:_="">
    <xsd:import namespace="a13cdb56-ea9e-4289-a095-1ad30927d71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cdb56-ea9e-4289-a095-1ad30927d7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0E8823-48A3-4F38-8678-6828E34F2192}"/>
</file>

<file path=customXml/itemProps2.xml><?xml version="1.0" encoding="utf-8"?>
<ds:datastoreItem xmlns:ds="http://schemas.openxmlformats.org/officeDocument/2006/customXml" ds:itemID="{7B72D774-C1E1-4F67-A106-2740F9B647DA}"/>
</file>

<file path=customXml/itemProps3.xml><?xml version="1.0" encoding="utf-8"?>
<ds:datastoreItem xmlns:ds="http://schemas.openxmlformats.org/officeDocument/2006/customXml" ds:itemID="{0154B3EB-D43B-4F4A-9573-C11F4E3964B1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1193</Words>
  <Application>Microsoft Macintosh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Garamond</vt:lpstr>
      <vt:lpstr>News Gothic MT</vt:lpstr>
      <vt:lpstr>Times New Roman</vt:lpstr>
      <vt:lpstr>Wingdings 2</vt:lpstr>
      <vt:lpstr>Breeze</vt:lpstr>
      <vt:lpstr>PowerPoint Presentation</vt:lpstr>
      <vt:lpstr>What Problem am I trying to Solve? In a standard way</vt:lpstr>
      <vt:lpstr>APID Background</vt:lpstr>
      <vt:lpstr>Standard CCSDS Secondary Headers</vt:lpstr>
      <vt:lpstr>ESA PUS-C Use Of SPP</vt:lpstr>
      <vt:lpstr>PUS-C Secondary Headers</vt:lpstr>
      <vt:lpstr>PowerPoint Presentation</vt:lpstr>
      <vt:lpstr>NASA cFS Use of SPP</vt:lpstr>
      <vt:lpstr>What’s the Problem?</vt:lpstr>
      <vt:lpstr>Proposed Updates to CCSDS SPP </vt:lpstr>
      <vt:lpstr>Primary Header Field Definitions (1)</vt:lpstr>
      <vt:lpstr>Primary Header Field Definitions (2)</vt:lpstr>
      <vt:lpstr>Extended Header Field Definitions (1)</vt:lpstr>
      <vt:lpstr>Extended Header Field Definitions (2)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2013-07-29T16:29:50Z</dcterms:created>
  <dcterms:modified xsi:type="dcterms:W3CDTF">2018-04-13T00:30:45Z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0x0101001710CF9B715D1D45A5EA8CE0FD4698AA</vt:lpwstr>
  </property>
</Properties>
</file>