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991" r:id="rId5"/>
    <p:sldId id="2022" r:id="rId6"/>
    <p:sldId id="2023" r:id="rId7"/>
    <p:sldId id="2024" r:id="rId8"/>
    <p:sldId id="2017" r:id="rId9"/>
    <p:sldId id="2025" r:id="rId10"/>
    <p:sldId id="2018" r:id="rId11"/>
    <p:sldId id="2019" r:id="rId12"/>
    <p:sldId id="2026" r:id="rId13"/>
  </p:sldIdLst>
  <p:sldSz cx="9144000" cy="6858000" type="letter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7D00"/>
    <a:srgbClr val="FF9900"/>
    <a:srgbClr val="FF9933"/>
    <a:srgbClr val="000099"/>
    <a:srgbClr val="003399"/>
    <a:srgbClr val="FFFF99"/>
    <a:srgbClr val="FFFF00"/>
    <a:srgbClr val="5F5F5F"/>
    <a:srgbClr val="808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00" autoAdjust="0"/>
    <p:restoredTop sz="90084" autoAdjust="0"/>
  </p:normalViewPr>
  <p:slideViewPr>
    <p:cSldViewPr>
      <p:cViewPr varScale="1">
        <p:scale>
          <a:sx n="70" d="100"/>
          <a:sy n="70" d="100"/>
        </p:scale>
        <p:origin x="-1074" y="-102"/>
      </p:cViewPr>
      <p:guideLst>
        <p:guide orient="horz" pos="7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494" y="-72"/>
      </p:cViewPr>
      <p:guideLst>
        <p:guide orient="horz" pos="3024"/>
        <p:guide pos="230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fld id="{13BDE1E4-412B-407C-A980-2F1D2D5A0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10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fld id="{C1CAF83B-30F1-4420-86A9-ACD9B25FD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7900" y="4560888"/>
            <a:ext cx="5359400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4759" rIns="91112" bIns="44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1588" y="727075"/>
            <a:ext cx="4783137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550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633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A20E5-F05F-4030-BF21-E6BD2D95491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726338" name="Rectangle 5"/>
          <p:cNvSpPr txBox="1">
            <a:spLocks noGrp="1"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47B8339B-1697-4EB3-9E70-F7572366E1F3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1</a:t>
            </a:fld>
            <a:endParaRPr lang="en-US" sz="1000" b="0" i="1">
              <a:latin typeface="Times New Roman" pitchFamily="18" charset="0"/>
            </a:endParaRPr>
          </a:p>
        </p:txBody>
      </p:sp>
      <p:sp>
        <p:nvSpPr>
          <p:cNvPr id="3726339" name="Rectangle 5"/>
          <p:cNvSpPr txBox="1">
            <a:spLocks noGrp="1"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64DCABF5-01F9-46B7-AD67-6E8C2EC3CE4F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1</a:t>
            </a:fld>
            <a:endParaRPr lang="en-US" sz="1000" b="0" i="1">
              <a:latin typeface="Times New Roman" pitchFamily="18" charset="0"/>
            </a:endParaRPr>
          </a:p>
        </p:txBody>
      </p:sp>
      <p:sp>
        <p:nvSpPr>
          <p:cNvPr id="372634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2634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3726342" name="Slide Number Placeholder 3"/>
          <p:cNvSpPr txBox="1">
            <a:spLocks noGrp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2D7B4481-FBC8-4B8A-90A3-E0CB9E5429A2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1</a:t>
            </a:fld>
            <a:endParaRPr lang="en-US" sz="1000" b="0" i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RFSA hadn’t seen changes that</a:t>
            </a:r>
            <a:r>
              <a:rPr lang="en-US" baseline="0" dirty="0" smtClean="0"/>
              <a:t> resulted in the book that went-out for Red-1</a:t>
            </a: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Green Book not due for refresh yet, references to </a:t>
            </a:r>
            <a:r>
              <a:rPr lang="en-US" dirty="0" err="1" smtClean="0"/>
              <a:t>Cx</a:t>
            </a:r>
            <a:r>
              <a:rPr lang="en-US" dirty="0" smtClean="0"/>
              <a:t> and other minor editorial</a:t>
            </a:r>
            <a:r>
              <a:rPr lang="en-US" baseline="0" dirty="0" smtClean="0"/>
              <a:t> changes (</a:t>
            </a:r>
            <a:r>
              <a:rPr lang="en-US" baseline="0" dirty="0" err="1" smtClean="0"/>
              <a:t>corregendum</a:t>
            </a:r>
            <a:r>
              <a:rPr lang="en-US" baseline="0" dirty="0" smtClean="0"/>
              <a:t>).  Main book to be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Refreshed ~ 2015 (Russian segment will do a complete upgrade to video system by 2015)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Plans:</a:t>
            </a:r>
            <a:r>
              <a:rPr lang="en-US" baseline="0" dirty="0" smtClean="0"/>
              <a:t> joint w/ SM&amp;C – define a ‘video service’.  SM&amp;C thing but led in the MIA (an MIA book). – Looking to start activity around the Fall meetings.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Less participation than in previous meetings: less NASA and less across-the-board (lots more participation from RFSA)</a:t>
            </a:r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CAF83B-30F1-4420-86A9-ACD9B25FD0A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499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dirty="0" smtClean="0"/>
              <a:t>Security: will require changing more or less everything; applied more to video, needs overhaul.</a:t>
            </a:r>
          </a:p>
          <a:p>
            <a:pPr>
              <a:spcBef>
                <a:spcPct val="0"/>
              </a:spcBef>
            </a:pPr>
            <a:endParaRPr lang="de-DE" dirty="0" smtClean="0"/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54C062-595B-45EE-B139-C2809C965C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2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42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GB" dirty="0" smtClean="0"/>
              <a:t>Review progress: mention</a:t>
            </a:r>
            <a:r>
              <a:rPr lang="en-GB" baseline="0" dirty="0" smtClean="0"/>
              <a:t> DLR infusion</a:t>
            </a:r>
            <a:endParaRPr lang="en-GB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GB" dirty="0" smtClean="0"/>
              <a:t>DTN Interoperability: ESA METERON representative and newer ION features.</a:t>
            </a:r>
          </a:p>
          <a:p>
            <a:pPr marL="171450" indent="-171450">
              <a:buFont typeface="Arial" pitchFamily="34" charset="0"/>
              <a:buChar char="•"/>
            </a:pPr>
            <a:endParaRPr lang="en-GB" dirty="0" smtClean="0"/>
          </a:p>
        </p:txBody>
      </p:sp>
      <p:sp>
        <p:nvSpPr>
          <p:cNvPr id="3742723" name="Slide Number Placeholder 3"/>
          <p:cNvSpPr txBox="1">
            <a:spLocks noGrp="1"/>
          </p:cNvSpPr>
          <p:nvPr/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hangingPunct="0"/>
            <a:fld id="{5B7A21DE-1619-4FE7-BD9A-040A0F50E51B}" type="slidenum">
              <a:rPr lang="en-US" sz="1000" i="1">
                <a:latin typeface="Times New Roman" pitchFamily="18" charset="0"/>
              </a:rPr>
              <a:pPr algn="r" defTabSz="920668" eaLnBrk="0" hangingPunct="0"/>
              <a:t>5</a:t>
            </a:fld>
            <a:endParaRPr lang="en-US" sz="1000" i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2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42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3742723" name="Slide Number Placeholder 3"/>
          <p:cNvSpPr txBox="1">
            <a:spLocks noGrp="1"/>
          </p:cNvSpPr>
          <p:nvPr/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hangingPunct="0"/>
            <a:fld id="{5B7A21DE-1619-4FE7-BD9A-040A0F50E51B}" type="slidenum">
              <a:rPr lang="en-US" sz="1000" i="1">
                <a:latin typeface="Times New Roman" pitchFamily="18" charset="0"/>
              </a:rPr>
              <a:pPr algn="r" defTabSz="920668" eaLnBrk="0" hangingPunct="0"/>
              <a:t>6</a:t>
            </a:fld>
            <a:endParaRPr lang="en-US" sz="1000" i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8865" name="Rectangle 5"/>
          <p:cNvSpPr txBox="1">
            <a:spLocks noGrp="1" noChangeArrowheads="1"/>
          </p:cNvSpPr>
          <p:nvPr/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hangingPunct="0"/>
            <a:fld id="{FDCFBCE0-09AD-4518-A6B9-38E91DD0753A}" type="slidenum">
              <a:rPr lang="en-US" sz="1000" i="1">
                <a:latin typeface="Times New Roman" pitchFamily="18" charset="0"/>
              </a:rPr>
              <a:pPr algn="r" defTabSz="920668" eaLnBrk="0" hangingPunct="0"/>
              <a:t>7</a:t>
            </a:fld>
            <a:endParaRPr lang="en-US" sz="1000" i="1">
              <a:latin typeface="Times New Roman" pitchFamily="18" charset="0"/>
            </a:endParaRPr>
          </a:p>
        </p:txBody>
      </p:sp>
      <p:sp>
        <p:nvSpPr>
          <p:cNvPr id="3748866" name="Rectangle 5"/>
          <p:cNvSpPr txBox="1">
            <a:spLocks noGrp="1" noChangeArrowheads="1"/>
          </p:cNvSpPr>
          <p:nvPr/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fld id="{58A30AC5-E23C-4ED6-8127-D6F56CE8F008}" type="slidenum">
              <a:rPr lang="en-US" sz="1000" i="1">
                <a:latin typeface="Times New Roman" pitchFamily="18" charset="0"/>
              </a:rPr>
              <a:pPr algn="r" defTabSz="920668" eaLnBrk="0" hangingPunct="0">
                <a:lnSpc>
                  <a:spcPct val="90000"/>
                </a:lnSpc>
                <a:spcAft>
                  <a:spcPct val="10000"/>
                </a:spcAft>
                <a:buSzPct val="125000"/>
              </a:pPr>
              <a:t>7</a:t>
            </a:fld>
            <a:endParaRPr lang="en-US" sz="1000" i="1">
              <a:latin typeface="Times New Roman" pitchFamily="18" charset="0"/>
            </a:endParaRPr>
          </a:p>
        </p:txBody>
      </p:sp>
      <p:sp>
        <p:nvSpPr>
          <p:cNvPr id="37488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4886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3748869" name="Slide Number Placeholder 3"/>
          <p:cNvSpPr txBox="1">
            <a:spLocks noGrp="1"/>
          </p:cNvSpPr>
          <p:nvPr/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fld id="{21B65FDF-CB8D-4AAA-99D8-D3D990583585}" type="slidenum">
              <a:rPr lang="en-US" sz="1000" i="1">
                <a:latin typeface="Times New Roman" pitchFamily="18" charset="0"/>
              </a:rPr>
              <a:pPr algn="r" defTabSz="920668" eaLnBrk="0" hangingPunct="0">
                <a:lnSpc>
                  <a:spcPct val="90000"/>
                </a:lnSpc>
                <a:spcAft>
                  <a:spcPct val="10000"/>
                </a:spcAft>
                <a:buSzPct val="125000"/>
              </a:pPr>
              <a:t>7</a:t>
            </a:fld>
            <a:endParaRPr lang="en-US" sz="1000" i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8385" name="Rectangle 5"/>
          <p:cNvSpPr txBox="1">
            <a:spLocks noGrp="1" noChangeArrowheads="1"/>
          </p:cNvSpPr>
          <p:nvPr/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hangingPunct="0"/>
            <a:fld id="{3D28D1BD-6424-4634-8D1B-3F3BC8F44A91}" type="slidenum">
              <a:rPr lang="en-US" sz="1000" i="1">
                <a:latin typeface="Times New Roman" pitchFamily="18" charset="0"/>
              </a:rPr>
              <a:pPr algn="r" defTabSz="920668" eaLnBrk="0" hangingPunct="0"/>
              <a:t>8</a:t>
            </a:fld>
            <a:endParaRPr lang="en-US" sz="1000" i="1">
              <a:latin typeface="Times New Roman" pitchFamily="18" charset="0"/>
            </a:endParaRPr>
          </a:p>
        </p:txBody>
      </p:sp>
      <p:sp>
        <p:nvSpPr>
          <p:cNvPr id="3728386" name="Rectangle 5"/>
          <p:cNvSpPr txBox="1">
            <a:spLocks noGrp="1" noChangeArrowheads="1"/>
          </p:cNvSpPr>
          <p:nvPr/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fld id="{C9A7A0CB-4387-47F3-889C-456AEC870283}" type="slidenum">
              <a:rPr lang="en-US" sz="1000" i="1">
                <a:latin typeface="Times New Roman" pitchFamily="18" charset="0"/>
              </a:rPr>
              <a:pPr algn="r" defTabSz="920668" eaLnBrk="0" hangingPunct="0">
                <a:lnSpc>
                  <a:spcPct val="90000"/>
                </a:lnSpc>
                <a:spcAft>
                  <a:spcPct val="10000"/>
                </a:spcAft>
                <a:buSzPct val="125000"/>
              </a:pPr>
              <a:t>8</a:t>
            </a:fld>
            <a:endParaRPr lang="en-US" sz="1000" i="1">
              <a:latin typeface="Times New Roman" pitchFamily="18" charset="0"/>
            </a:endParaRPr>
          </a:p>
        </p:txBody>
      </p:sp>
      <p:sp>
        <p:nvSpPr>
          <p:cNvPr id="3728387" name="Rectangle 5"/>
          <p:cNvSpPr txBox="1">
            <a:spLocks noGrp="1" noChangeArrowheads="1"/>
          </p:cNvSpPr>
          <p:nvPr/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fld id="{9DA4769A-70BA-4D8A-AD02-25264FC2395F}" type="slidenum">
              <a:rPr lang="en-US" sz="1000" i="1">
                <a:latin typeface="Times New Roman" pitchFamily="18" charset="0"/>
              </a:rPr>
              <a:pPr algn="r" defTabSz="920668" eaLnBrk="0" hangingPunct="0">
                <a:lnSpc>
                  <a:spcPct val="90000"/>
                </a:lnSpc>
                <a:spcAft>
                  <a:spcPct val="10000"/>
                </a:spcAft>
                <a:buSzPct val="125000"/>
              </a:pPr>
              <a:t>8</a:t>
            </a:fld>
            <a:endParaRPr lang="en-US" sz="1000" i="1">
              <a:latin typeface="Times New Roman" pitchFamily="18" charset="0"/>
            </a:endParaRPr>
          </a:p>
        </p:txBody>
      </p:sp>
      <p:sp>
        <p:nvSpPr>
          <p:cNvPr id="3728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728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6" y="4560889"/>
            <a:ext cx="5365750" cy="4321175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00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0649" name="Line 1001"/>
          <p:cNvSpPr>
            <a:spLocks noChangeShapeType="1"/>
          </p:cNvSpPr>
          <p:nvPr userDrawn="1"/>
        </p:nvSpPr>
        <p:spPr bwMode="auto">
          <a:xfrm>
            <a:off x="487363" y="685800"/>
            <a:ext cx="8243887" cy="0"/>
          </a:xfrm>
          <a:prstGeom prst="line">
            <a:avLst/>
          </a:prstGeom>
          <a:noFill/>
          <a:ln w="1651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  <a:defRPr/>
            </a:pPr>
            <a:endParaRPr lang="en-US" sz="1800"/>
          </a:p>
        </p:txBody>
      </p:sp>
      <p:pic>
        <p:nvPicPr>
          <p:cNvPr id="1029" name="Picture 1" descr="part1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6477000"/>
            <a:ext cx="25908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03"/>
          <p:cNvSpPr>
            <a:spLocks noChangeArrowheads="1"/>
          </p:cNvSpPr>
          <p:nvPr userDrawn="1"/>
        </p:nvSpPr>
        <p:spPr bwMode="auto">
          <a:xfrm>
            <a:off x="7682805" y="6624638"/>
            <a:ext cx="1443313" cy="2367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82058" tIns="41029" rIns="82058" bIns="41029">
            <a:spAutoFit/>
          </a:bodyPr>
          <a:lstStyle/>
          <a:p>
            <a:pPr defTabSz="820738" eaLnBrk="0" hangingPunct="0">
              <a:defRPr/>
            </a:pPr>
            <a:r>
              <a:rPr lang="en-US" sz="1000" dirty="0" smtClean="0">
                <a:solidFill>
                  <a:srgbClr val="333399"/>
                </a:solidFill>
              </a:rPr>
              <a:t>10-Dec-2012-cesg-</a:t>
            </a:r>
            <a:fld id="{A695BC2C-BEAC-4E31-AADE-93F4F0C57784}" type="slidenum">
              <a:rPr lang="en-US" sz="1000">
                <a:solidFill>
                  <a:srgbClr val="333399"/>
                </a:solidFill>
              </a:rPr>
              <a:pPr defTabSz="820738" eaLnBrk="0" hangingPunct="0">
                <a:defRPr/>
              </a:pPr>
              <a:t>‹#›</a:t>
            </a:fld>
            <a:endParaRPr lang="en-US" sz="1000" dirty="0">
              <a:solidFill>
                <a:srgbClr val="33339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hf sldNum="0" hdr="0" ft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1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400" b="1">
          <a:solidFill>
            <a:schemeClr val="tx1"/>
          </a:solidFill>
          <a:latin typeface="+mn-lt"/>
        </a:defRPr>
      </a:lvl3pPr>
      <a:lvl4pPr marL="1260475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000" b="1">
          <a:solidFill>
            <a:schemeClr val="tx1"/>
          </a:solidFill>
          <a:latin typeface="+mn-lt"/>
        </a:defRPr>
      </a:lvl4pPr>
      <a:lvl5pPr marL="15970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000" b="1">
          <a:solidFill>
            <a:schemeClr val="tx1"/>
          </a:solidFill>
          <a:latin typeface="+mn-lt"/>
        </a:defRPr>
      </a:lvl5pPr>
      <a:lvl6pPr marL="20542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5313" name="Text Box 33"/>
          <p:cNvSpPr txBox="1">
            <a:spLocks noChangeArrowheads="1"/>
          </p:cNvSpPr>
          <p:nvPr/>
        </p:nvSpPr>
        <p:spPr bwMode="auto">
          <a:xfrm>
            <a:off x="1447800" y="4876800"/>
            <a:ext cx="6248400" cy="83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0">
                <a:solidFill>
                  <a:srgbClr val="000099"/>
                </a:solidFill>
                <a:latin typeface="Calibri" pitchFamily="34" charset="0"/>
              </a:rPr>
              <a:t>Keith Scott (AD)</a:t>
            </a:r>
          </a:p>
          <a:p>
            <a:pPr algn="ctr" eaLnBrk="0" hangingPunct="0"/>
            <a:r>
              <a:rPr lang="en-US" sz="2400" b="0">
                <a:solidFill>
                  <a:srgbClr val="000099"/>
                </a:solidFill>
                <a:latin typeface="Calibri" pitchFamily="34" charset="0"/>
              </a:rPr>
              <a:t>Dai Stanton (DAD)</a:t>
            </a:r>
          </a:p>
        </p:txBody>
      </p:sp>
      <p:sp>
        <p:nvSpPr>
          <p:cNvPr id="1240067" name="Text Box 3"/>
          <p:cNvSpPr txBox="1">
            <a:spLocks noChangeArrowheads="1"/>
          </p:cNvSpPr>
          <p:nvPr/>
        </p:nvSpPr>
        <p:spPr bwMode="auto">
          <a:xfrm>
            <a:off x="838200" y="1143000"/>
            <a:ext cx="7597775" cy="2986088"/>
          </a:xfrm>
          <a:prstGeom prst="rect">
            <a:avLst/>
          </a:prstGeom>
          <a:noFill/>
          <a:ln w="76200">
            <a:solidFill>
              <a:srgbClr val="000099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 sz="28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en-US" sz="40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SPACE</a:t>
            </a:r>
          </a:p>
          <a:p>
            <a:pPr algn="ctr" eaLnBrk="0" hangingPunct="0">
              <a:defRPr/>
            </a:pPr>
            <a:r>
              <a:rPr lang="en-US" sz="40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INTERNETWORKING SERVICES</a:t>
            </a:r>
          </a:p>
          <a:p>
            <a:pPr algn="ctr" eaLnBrk="0" hangingPunct="0">
              <a:defRPr/>
            </a:pPr>
            <a:r>
              <a:rPr lang="en-US" sz="40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(SIS) AREA REPORT</a:t>
            </a:r>
          </a:p>
          <a:p>
            <a:pPr algn="ctr" eaLnBrk="0" hangingPunct="0">
              <a:defRPr/>
            </a:pPr>
            <a:endParaRPr lang="en-US" sz="40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/>
          </p:cNvSpPr>
          <p:nvPr/>
        </p:nvSpPr>
        <p:spPr bwMode="auto">
          <a:xfrm>
            <a:off x="7681913" y="6624638"/>
            <a:ext cx="1443037" cy="23653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8100" tIns="38100" rIns="38100" bIns="38100">
            <a:spAutoFit/>
          </a:bodyPr>
          <a:lstStyle/>
          <a:p>
            <a:pPr defTabSz="820738"/>
            <a:fld id="{442F2B9E-7BA9-4F20-B097-FAF8EBCDD967}" type="slidenum">
              <a:rPr lang="en-US" sz="1000" b="1">
                <a:solidFill>
                  <a:srgbClr val="333399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pPr defTabSz="820738"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-11113"/>
            <a:ext cx="8229600" cy="866776"/>
          </a:xfrm>
        </p:spPr>
        <p:txBody>
          <a:bodyPr/>
          <a:lstStyle/>
          <a:p>
            <a:pPr algn="ctr" defTabSz="914400">
              <a:lnSpc>
                <a:spcPct val="90000"/>
              </a:lnSpc>
            </a:pP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SIS Area Report</a:t>
            </a:r>
            <a:b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800" b="1" u="sng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Meeting Demographics</a:t>
            </a:r>
            <a:endParaRPr lang="en-US"/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369713"/>
              </p:ext>
            </p:extLst>
          </p:nvPr>
        </p:nvGraphicFramePr>
        <p:xfrm>
          <a:off x="309046" y="1143000"/>
          <a:ext cx="8641084" cy="5010150"/>
        </p:xfrm>
        <a:graphic>
          <a:graphicData uri="http://schemas.openxmlformats.org/drawingml/2006/table">
            <a:tbl>
              <a:tblPr/>
              <a:tblGrid>
                <a:gridCol w="960124"/>
                <a:gridCol w="1280160"/>
                <a:gridCol w="1280160"/>
                <a:gridCol w="1280160"/>
                <a:gridCol w="1280160"/>
                <a:gridCol w="1280160"/>
                <a:gridCol w="1280160"/>
              </a:tblGrid>
              <a:tr h="26995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Plenary</a:t>
                      </a: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sym typeface="Arial" pitchFamily="34" charset="0"/>
                        </a:rPr>
                        <a:t>CFDP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sym typeface="Arial" pitchFamily="34" charset="0"/>
                        </a:rPr>
                        <a:t>BoF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MIA</a:t>
                      </a: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DTN</a:t>
                      </a: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DTN-Interop Test</a:t>
                      </a: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Voice</a:t>
                      </a: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18FFD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ASI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CNES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1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1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CNSA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1 (CLTC/BITTT)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1 (CLTC/BITTT)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CSA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2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DLR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1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1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ESA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1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1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1 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INPE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JAXA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2 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1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3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2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NASA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5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3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4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4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RFSA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1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UKSA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Other*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1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TOTAL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Meeting Duration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0.5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.5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1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1.5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.5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F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Agency Diversity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1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3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3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7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4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BF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4468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/>
          </p:cNvSpPr>
          <p:nvPr/>
        </p:nvSpPr>
        <p:spPr bwMode="auto">
          <a:xfrm>
            <a:off x="7681913" y="6624638"/>
            <a:ext cx="1443037" cy="23653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8100" tIns="38100" rIns="38100" bIns="38100">
            <a:spAutoFit/>
          </a:bodyPr>
          <a:lstStyle/>
          <a:p>
            <a:pPr defTabSz="820738"/>
            <a:fld id="{9C2D4388-7F16-4FBC-8F72-B1C553786636}" type="slidenum">
              <a:rPr lang="en-US" sz="1000" b="1">
                <a:solidFill>
                  <a:srgbClr val="333399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pPr defTabSz="820738"/>
              <a:t>3</a:t>
            </a:fld>
            <a:endParaRPr lang="en-US"/>
          </a:p>
        </p:txBody>
      </p:sp>
      <p:sp>
        <p:nvSpPr>
          <p:cNvPr id="6146" name="AutoShape 2"/>
          <p:cNvSpPr>
            <a:spLocks/>
          </p:cNvSpPr>
          <p:nvPr/>
        </p:nvSpPr>
        <p:spPr bwMode="auto">
          <a:xfrm>
            <a:off x="134938" y="1176338"/>
            <a:ext cx="8872537" cy="39846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>
            <a:normAutofit fontScale="92500" lnSpcReduction="20000"/>
          </a:bodyPr>
          <a:lstStyle/>
          <a:p>
            <a:pPr defTabSz="914400">
              <a:spcBef>
                <a:spcPts val="600"/>
              </a:spcBef>
            </a:pPr>
            <a:r>
              <a:rPr lang="en-US" b="1" dirty="0"/>
              <a:t>Goals:</a:t>
            </a:r>
            <a:endParaRPr lang="en-US" sz="1100" b="1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47713" lvl="1" indent="-290513" defTabSz="914400">
              <a:spcBef>
                <a:spcPts val="600"/>
              </a:spcBef>
              <a:buSzPct val="95000"/>
              <a:buFont typeface="ArialMT" charset="0"/>
              <a:buChar char="•"/>
            </a:pPr>
            <a:r>
              <a:rPr lang="en-US" sz="1100" b="1" dirty="0"/>
              <a:t>WG review of ‘</a:t>
            </a:r>
            <a:r>
              <a:rPr lang="en-US" sz="1100" b="1" dirty="0" smtClean="0"/>
              <a:t>Digital Motion </a:t>
            </a:r>
            <a:r>
              <a:rPr lang="en-US" sz="1100" b="1" dirty="0"/>
              <a:t>Imagery’ Red 1 CESG changes</a:t>
            </a:r>
            <a:endParaRPr lang="en-US" sz="1100" b="1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47713" lvl="1" indent="-290513" defTabSz="914400">
              <a:spcBef>
                <a:spcPts val="600"/>
              </a:spcBef>
              <a:buSzPct val="95000"/>
              <a:buFont typeface="ArialMT" charset="0"/>
              <a:buChar char="•"/>
            </a:pPr>
            <a:r>
              <a:rPr lang="en-US" sz="1100" b="1" dirty="0"/>
              <a:t>Review Green Book published 11/10 for accuracy</a:t>
            </a:r>
            <a:endParaRPr lang="en-US" sz="1100" b="1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47713" lvl="1" indent="-290513" defTabSz="914400">
              <a:spcBef>
                <a:spcPts val="600"/>
              </a:spcBef>
              <a:buSzPct val="95000"/>
              <a:buFont typeface="ArialMT" charset="0"/>
              <a:buChar char="•"/>
            </a:pPr>
            <a:r>
              <a:rPr lang="en-US" sz="1100" b="1" dirty="0"/>
              <a:t>Discuss future projects </a:t>
            </a:r>
            <a:endParaRPr lang="en-US" sz="1100" b="1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47713" lvl="1" indent="-290513" defTabSz="914400">
              <a:spcBef>
                <a:spcPts val="600"/>
              </a:spcBef>
              <a:buSzPct val="95000"/>
              <a:buFont typeface="ArialMT" charset="0"/>
              <a:buChar char="•"/>
            </a:pPr>
            <a:r>
              <a:rPr lang="en-US" sz="1100" b="1" dirty="0"/>
              <a:t>Review Interoperability Test Plan</a:t>
            </a:r>
          </a:p>
          <a:p>
            <a:pPr defTabSz="914400">
              <a:spcBef>
                <a:spcPts val="600"/>
              </a:spcBef>
            </a:pPr>
            <a:r>
              <a:rPr lang="en-US" b="1" dirty="0"/>
              <a:t>Working Group Status:</a:t>
            </a:r>
            <a:endParaRPr lang="en-US" sz="1100" b="1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47713" lvl="1" indent="-290513" defTabSz="914400">
              <a:spcBef>
                <a:spcPts val="60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100" b="1" dirty="0"/>
              <a:t>Red 1 released for Agency Review first week of April	</a:t>
            </a:r>
          </a:p>
          <a:p>
            <a:pPr marL="747713" lvl="1" indent="-290513" defTabSz="914400">
              <a:spcBef>
                <a:spcPts val="60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100" b="1" dirty="0"/>
              <a:t>Ready to perform first </a:t>
            </a:r>
            <a:r>
              <a:rPr lang="en-US" sz="1100" b="1" dirty="0" smtClean="0"/>
              <a:t>prototype / interoperability </a:t>
            </a:r>
            <a:r>
              <a:rPr lang="en-US" sz="1100" b="1" dirty="0"/>
              <a:t>test by early Summer 2013</a:t>
            </a:r>
          </a:p>
          <a:p>
            <a:pPr defTabSz="914400">
              <a:spcBef>
                <a:spcPts val="600"/>
              </a:spcBef>
            </a:pPr>
            <a:r>
              <a:rPr lang="en-US" b="1" dirty="0"/>
              <a:t>Remarks</a:t>
            </a:r>
            <a:endParaRPr lang="en-US" sz="1800" b="1" dirty="0"/>
          </a:p>
          <a:p>
            <a:pPr marL="747713" lvl="1" indent="-290513" defTabSz="914400">
              <a:spcBef>
                <a:spcPts val="60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100" b="1" dirty="0"/>
              <a:t>Productive meetings but less participation than in previous meetings</a:t>
            </a:r>
            <a:endParaRPr lang="en-US" sz="1100" b="1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47713" lvl="1" indent="-290513" defTabSz="914400">
              <a:spcBef>
                <a:spcPts val="60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100" b="1" dirty="0"/>
              <a:t>Ready to begin reviewing RIDS</a:t>
            </a:r>
          </a:p>
          <a:p>
            <a:pPr marL="747713" lvl="1" indent="-290513" defTabSz="914400">
              <a:spcBef>
                <a:spcPts val="60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100" b="1" dirty="0"/>
              <a:t>Red 1 Agency Review began four months later than originally expected--schedule updated in CWE</a:t>
            </a:r>
          </a:p>
          <a:p>
            <a:pPr defTabSz="914400">
              <a:spcBef>
                <a:spcPts val="600"/>
              </a:spcBef>
            </a:pPr>
            <a:r>
              <a:rPr lang="en-US" b="1" dirty="0"/>
              <a:t>Plans</a:t>
            </a:r>
            <a:endParaRPr lang="en-US" sz="1800" b="1" dirty="0"/>
          </a:p>
          <a:p>
            <a:pPr marL="769938" lvl="2" indent="-261938" defTabSz="914400">
              <a:spcBef>
                <a:spcPts val="60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100" b="1" dirty="0"/>
              <a:t>Considering 2 future </a:t>
            </a:r>
            <a:r>
              <a:rPr lang="en-US" sz="1100" b="1" dirty="0" smtClean="0"/>
              <a:t>projects– 1) Motion Imagery Device Control Service </a:t>
            </a:r>
            <a:r>
              <a:rPr lang="en-US" sz="1100" b="1" dirty="0"/>
              <a:t>with SM&amp;C &amp; possibly </a:t>
            </a:r>
            <a:r>
              <a:rPr lang="en-US" sz="1100" b="1" dirty="0" smtClean="0"/>
              <a:t>2) joint </a:t>
            </a:r>
            <a:r>
              <a:rPr lang="en-US" sz="1100" b="1" dirty="0"/>
              <a:t>project with DTN for video application with bundle streaming service</a:t>
            </a:r>
            <a:endParaRPr lang="en-US" sz="1100" b="1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69938" lvl="2" indent="-261938" defTabSz="914400">
              <a:spcBef>
                <a:spcPts val="60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100" b="1" dirty="0" smtClean="0"/>
              <a:t>Modified ESA/NASA </a:t>
            </a:r>
            <a:r>
              <a:rPr lang="en-US" sz="1100" b="1" dirty="0"/>
              <a:t>Columbus HD video </a:t>
            </a:r>
            <a:r>
              <a:rPr lang="en-US" sz="1100" b="1" dirty="0" smtClean="0"/>
              <a:t>test plan to </a:t>
            </a:r>
            <a:r>
              <a:rPr lang="en-US" sz="1100" dirty="0" smtClean="0"/>
              <a:t>cover all required elements in the MIA Digital Motion Imagery xxx book – will serve as interoperability test report (will request waivers for commercial standards)</a:t>
            </a:r>
            <a:endParaRPr lang="en-US" sz="1100" b="1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69938" lvl="2" indent="-261938" defTabSz="914400">
              <a:spcBef>
                <a:spcPts val="60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100" b="1" dirty="0" smtClean="0"/>
              <a:t>Slight </a:t>
            </a:r>
            <a:r>
              <a:rPr lang="en-US" sz="1100" b="1" dirty="0"/>
              <a:t>update to Green Book published November 2010</a:t>
            </a:r>
            <a:endParaRPr lang="en-US" sz="1100" dirty="0"/>
          </a:p>
        </p:txBody>
      </p:sp>
      <p:sp>
        <p:nvSpPr>
          <p:cNvPr id="6147" name="AutoShape 3"/>
          <p:cNvSpPr>
            <a:spLocks/>
          </p:cNvSpPr>
          <p:nvPr/>
        </p:nvSpPr>
        <p:spPr bwMode="auto">
          <a:xfrm>
            <a:off x="2743200" y="152400"/>
            <a:ext cx="3733800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defTabSz="914400">
              <a:lnSpc>
                <a:spcPct val="90000"/>
              </a:lnSpc>
              <a:spcBef>
                <a:spcPts val="1600"/>
              </a:spcBef>
            </a:pP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SIS Area Report</a:t>
            </a:r>
            <a:endParaRPr lang="en-US"/>
          </a:p>
        </p:txBody>
      </p:sp>
      <p:graphicFrame>
        <p:nvGraphicFramePr>
          <p:cNvPr id="6148" name="Group 4"/>
          <p:cNvGraphicFramePr>
            <a:graphicFrameLocks noGrp="1"/>
          </p:cNvGraphicFramePr>
          <p:nvPr/>
        </p:nvGraphicFramePr>
        <p:xfrm>
          <a:off x="885825" y="5499100"/>
          <a:ext cx="6858000" cy="877888"/>
        </p:xfrm>
        <a:graphic>
          <a:graphicData uri="http://schemas.openxmlformats.org/drawingml/2006/table">
            <a:tbl>
              <a:tblPr/>
              <a:tblGrid>
                <a:gridCol w="1714500"/>
                <a:gridCol w="1714500"/>
                <a:gridCol w="1714500"/>
                <a:gridCol w="17145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8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rPr>
                        <a:t>status:</a:t>
                      </a: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8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rPr>
                        <a:t>OK</a:t>
                      </a: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8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rPr>
                        <a:t>CAUTION</a:t>
                      </a: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5F5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8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rPr>
                        <a:t>PROBLEM</a:t>
                      </a: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5F5F">
                        <a:alpha val="20000"/>
                      </a:srgbClr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8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rPr>
                        <a:t>Comment: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8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rPr>
                        <a:t>Productive Meetings</a:t>
                      </a: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8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FC0128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79" name="AutoShape 35"/>
          <p:cNvSpPr>
            <a:spLocks/>
          </p:cNvSpPr>
          <p:nvPr/>
        </p:nvSpPr>
        <p:spPr bwMode="auto">
          <a:xfrm>
            <a:off x="685800" y="5160963"/>
            <a:ext cx="4105275" cy="3429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0" lvl="1" defTabSz="914400">
              <a:lnSpc>
                <a:spcPct val="90000"/>
              </a:lnSpc>
              <a:spcBef>
                <a:spcPts val="100"/>
              </a:spcBef>
            </a:pPr>
            <a:r>
              <a:rPr lang="en-US" sz="1600" b="1" dirty="0">
                <a:latin typeface="Arial" pitchFamily="34" charset="0"/>
                <a:cs typeface="Arial" pitchFamily="34" charset="0"/>
                <a:sym typeface="Arial" pitchFamily="34" charset="0"/>
              </a:rPr>
              <a:t>Working Group Summary Situation:</a:t>
            </a:r>
            <a:endParaRPr lang="en-US" dirty="0"/>
          </a:p>
        </p:txBody>
      </p:sp>
      <p:sp>
        <p:nvSpPr>
          <p:cNvPr id="6180" name="AutoShape 36"/>
          <p:cNvSpPr>
            <a:spLocks/>
          </p:cNvSpPr>
          <p:nvPr/>
        </p:nvSpPr>
        <p:spPr bwMode="auto">
          <a:xfrm>
            <a:off x="423863" y="668338"/>
            <a:ext cx="5724525" cy="4699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defTabSz="914400">
              <a:spcBef>
                <a:spcPts val="600"/>
              </a:spcBef>
            </a:pPr>
            <a:r>
              <a:rPr lang="en-US" sz="2400" b="1">
                <a:solidFill>
                  <a:srgbClr val="000099"/>
                </a:solidFill>
              </a:rPr>
              <a:t>Motion Imagery Applications (MIA) WG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0774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2"/>
          <p:cNvSpPr txBox="1">
            <a:spLocks noChangeArrowheads="1"/>
          </p:cNvSpPr>
          <p:nvPr/>
        </p:nvSpPr>
        <p:spPr bwMode="auto">
          <a:xfrm>
            <a:off x="990600" y="1176338"/>
            <a:ext cx="71628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</a:pPr>
            <a:endParaRPr lang="en-GB" sz="2400">
              <a:latin typeface="Calibri" pitchFamily="34" charset="0"/>
            </a:endParaRPr>
          </a:p>
        </p:txBody>
      </p:sp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533400" y="838200"/>
            <a:ext cx="6781800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</a:pPr>
            <a:endParaRPr lang="en-US">
              <a:solidFill>
                <a:srgbClr val="CC0000"/>
              </a:solidFill>
              <a:latin typeface="Calibri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</a:pPr>
            <a:endParaRPr lang="en-GB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268288" y="1130300"/>
            <a:ext cx="8607425" cy="4055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457200" indent="-457200" eaLnBrk="0" hangingPunct="0">
              <a:spcBef>
                <a:spcPts val="0"/>
              </a:spcBef>
              <a:buSzPct val="125000"/>
            </a:pPr>
            <a:r>
              <a:rPr lang="en-GB" dirty="0">
                <a:latin typeface="Calibri" pitchFamily="34" charset="0"/>
                <a:cs typeface="Calibri" pitchFamily="34" charset="0"/>
              </a:rPr>
              <a:t>Goals: </a:t>
            </a:r>
          </a:p>
          <a:p>
            <a:pPr marL="914400" lvl="1" indent="-457200" eaLnBrk="0" hangingPunct="0">
              <a:spcBef>
                <a:spcPts val="0"/>
              </a:spcBef>
              <a:buSzPct val="125000"/>
              <a:buFont typeface="Arial" charset="0"/>
              <a:buChar char="•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Review and agreement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on the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all new chapter 3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material of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1200" u="sng" dirty="0" smtClean="0">
                <a:latin typeface="Calibri" pitchFamily="34" charset="0"/>
                <a:cs typeface="Calibri" pitchFamily="34" charset="0"/>
              </a:rPr>
              <a:t>Blue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 Book </a:t>
            </a:r>
          </a:p>
          <a:p>
            <a:pPr marL="1371600" lvl="2" indent="-457200" eaLnBrk="0" hangingPunct="0">
              <a:spcBef>
                <a:spcPts val="0"/>
              </a:spcBef>
              <a:buSzPct val="125000"/>
              <a:buFont typeface="Arial" charset="0"/>
              <a:buChar char="•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Proximity Operations and Docking Voice added and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reviewed</a:t>
            </a:r>
          </a:p>
          <a:p>
            <a:pPr marL="1371600" lvl="2" indent="-457200" eaLnBrk="0" hangingPunct="0">
              <a:spcBef>
                <a:spcPts val="0"/>
              </a:spcBef>
              <a:buSzPct val="125000"/>
              <a:buFont typeface="Arial" charset="0"/>
              <a:buChar char="•"/>
            </a:pPr>
            <a:r>
              <a:rPr lang="en-US" sz="1200" dirty="0" smtClean="0">
                <a:latin typeface="Calibri" pitchFamily="34" charset="0"/>
                <a:cs typeface="Calibri" pitchFamily="34" charset="0"/>
              </a:rPr>
              <a:t>Search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and Rescue Voice added and reviewed, more information is needed.</a:t>
            </a:r>
          </a:p>
          <a:p>
            <a:pPr marL="1371600" lvl="2" indent="-457200" eaLnBrk="0" hangingPunct="0">
              <a:spcBef>
                <a:spcPts val="0"/>
              </a:spcBef>
              <a:buSzPct val="125000"/>
              <a:buFont typeface="Arial" charset="0"/>
              <a:buChar char="•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EVA and Vehicle to Vehicle voice has been added. </a:t>
            </a:r>
          </a:p>
          <a:p>
            <a:pPr marL="1371600" lvl="2" indent="-457200" eaLnBrk="0" hangingPunct="0">
              <a:spcBef>
                <a:spcPts val="0"/>
              </a:spcBef>
              <a:buSzPct val="125000"/>
              <a:buFont typeface="Arial" charset="0"/>
              <a:buChar char="•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New crew IP voice conference, IP phone calls from Space and Audio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file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handling and voice/text conversion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standards added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1371600" lvl="2" indent="-457200" eaLnBrk="0" hangingPunct="0">
              <a:spcBef>
                <a:spcPts val="0"/>
              </a:spcBef>
              <a:buSzPct val="125000"/>
              <a:buFont typeface="Arial" charset="0"/>
              <a:buChar char="•"/>
            </a:pPr>
            <a:r>
              <a:rPr lang="en-US" sz="1200" dirty="0" smtClean="0">
                <a:latin typeface="Calibri" pitchFamily="34" charset="0"/>
                <a:cs typeface="Calibri" pitchFamily="34" charset="0"/>
              </a:rPr>
              <a:t>Audio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File Formats added and reviewed. </a:t>
            </a:r>
            <a:endParaRPr lang="en-US" sz="12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457200" eaLnBrk="0" hangingPunct="0">
              <a:spcBef>
                <a:spcPts val="0"/>
              </a:spcBef>
              <a:buSzPct val="125000"/>
              <a:buFont typeface="Arial" charset="0"/>
              <a:buChar char="•"/>
            </a:pPr>
            <a:r>
              <a:rPr lang="en-US" sz="1200" dirty="0" smtClean="0">
                <a:latin typeface="Calibri" pitchFamily="34" charset="0"/>
                <a:cs typeface="Calibri" pitchFamily="34" charset="0"/>
              </a:rPr>
              <a:t>Review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and update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the security annex of the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Blue Book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914400" lvl="1" indent="-457200" eaLnBrk="0" hangingPunct="0">
              <a:spcBef>
                <a:spcPts val="0"/>
              </a:spcBef>
              <a:buSzPct val="125000"/>
              <a:buFont typeface="Arial" charset="0"/>
              <a:buChar char="•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Proposal to update the Green book postponed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until after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finishing the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Blue Book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914400" lvl="1" indent="-457200" eaLnBrk="0" hangingPunct="0">
              <a:spcBef>
                <a:spcPts val="0"/>
              </a:spcBef>
              <a:buSzPct val="125000"/>
              <a:buFont typeface="Arial" charset="0"/>
              <a:buChar char="•"/>
            </a:pPr>
            <a:r>
              <a:rPr lang="en-US" sz="1200" dirty="0" smtClean="0">
                <a:latin typeface="Calibri" pitchFamily="34" charset="0"/>
                <a:cs typeface="Calibri" pitchFamily="34" charset="0"/>
              </a:rPr>
              <a:t>Establish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plan and schedule for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Blue Book completion (schedule in framework updated</a:t>
            </a:r>
          </a:p>
          <a:p>
            <a:pPr marL="457200" indent="-457200" eaLnBrk="0" hangingPunct="0">
              <a:spcBef>
                <a:spcPts val="0"/>
              </a:spcBef>
              <a:buSzPct val="125000"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Working </a:t>
            </a:r>
            <a:r>
              <a:rPr lang="en-GB" dirty="0">
                <a:latin typeface="Calibri" pitchFamily="34" charset="0"/>
                <a:cs typeface="Calibri" pitchFamily="34" charset="0"/>
              </a:rPr>
              <a:t>Group Status:</a:t>
            </a:r>
          </a:p>
          <a:p>
            <a:pPr marL="914400" lvl="1" indent="-457200" eaLnBrk="0" hangingPunct="0">
              <a:spcBef>
                <a:spcPts val="0"/>
              </a:spcBef>
              <a:buFont typeface="Arial" charset="0"/>
              <a:buChar char="•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Tasks assigned for final update of Blue Book for review by Spring meeting (come out of Spring meeting to start Red-1 agency review)</a:t>
            </a:r>
          </a:p>
          <a:p>
            <a:pPr marL="457200" indent="-457200" eaLnBrk="0" hangingPunct="0">
              <a:spcBef>
                <a:spcPts val="0"/>
              </a:spcBef>
              <a:buFont typeface="Arial" charset="0"/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Plans: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914400" lvl="1" indent="-457200" eaLnBrk="0" hangingPunct="0">
              <a:spcBef>
                <a:spcPts val="0"/>
              </a:spcBef>
              <a:buFont typeface="Arial" charset="0"/>
              <a:buChar char="•"/>
            </a:pPr>
            <a:r>
              <a:rPr lang="en-US" sz="1200" dirty="0" smtClean="0">
                <a:latin typeface="Calibri" pitchFamily="34" charset="0"/>
                <a:cs typeface="Calibri" pitchFamily="34" charset="0"/>
              </a:rPr>
              <a:t>Propose a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joint meeting with DTN in the Fall (2013) to discuss streaming service over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BP</a:t>
            </a:r>
          </a:p>
          <a:p>
            <a:pPr marL="914400" lvl="1" indent="-457200" eaLnBrk="0" hangingPunct="0">
              <a:spcBef>
                <a:spcPts val="0"/>
              </a:spcBef>
              <a:buFont typeface="Arial" charset="0"/>
              <a:buChar char="•"/>
            </a:pPr>
            <a:r>
              <a:rPr lang="en-US" sz="1200" dirty="0" smtClean="0">
                <a:latin typeface="Calibri" pitchFamily="34" charset="0"/>
                <a:cs typeface="Calibri" pitchFamily="34" charset="0"/>
              </a:rPr>
              <a:t>Rework the book to add Blue-Book specific material</a:t>
            </a:r>
          </a:p>
          <a:p>
            <a:pPr marL="914400" lvl="1" indent="-457200" eaLnBrk="0" hangingPunct="0">
              <a:spcBef>
                <a:spcPts val="0"/>
              </a:spcBef>
              <a:buFont typeface="Arial" charset="0"/>
              <a:buChar char="•"/>
            </a:pPr>
            <a:r>
              <a:rPr lang="en-GB" sz="1200" dirty="0">
                <a:latin typeface="Calibri" pitchFamily="34" charset="0"/>
                <a:cs typeface="Calibri" pitchFamily="34" charset="0"/>
              </a:rPr>
              <a:t>Section 3.5 (human outpost coms) will be moved to a future </a:t>
            </a:r>
            <a:r>
              <a:rPr lang="en-GB" sz="1200" dirty="0" smtClean="0">
                <a:latin typeface="Calibri" pitchFamily="34" charset="0"/>
                <a:cs typeface="Calibri" pitchFamily="34" charset="0"/>
              </a:rPr>
              <a:t>book</a:t>
            </a:r>
            <a:endParaRPr lang="en-GB" sz="12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2314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960515"/>
              </p:ext>
            </p:extLst>
          </p:nvPr>
        </p:nvGraphicFramePr>
        <p:xfrm>
          <a:off x="268288" y="5502870"/>
          <a:ext cx="8607424" cy="731838"/>
        </p:xfrm>
        <a:graphic>
          <a:graphicData uri="http://schemas.openxmlformats.org/drawingml/2006/table">
            <a:tbl>
              <a:tblPr/>
              <a:tblGrid>
                <a:gridCol w="2151856"/>
                <a:gridCol w="2151856"/>
                <a:gridCol w="2151856"/>
                <a:gridCol w="2151856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status: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CAUTION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5F5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PROBLEM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5F5F">
                        <a:alpha val="20000"/>
                      </a:srgb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comment: very productive meeting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Schedule in CWE Updated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9" name="TextBox 1"/>
          <p:cNvSpPr txBox="1">
            <a:spLocks noChangeArrowheads="1"/>
          </p:cNvSpPr>
          <p:nvPr/>
        </p:nvSpPr>
        <p:spPr bwMode="auto">
          <a:xfrm>
            <a:off x="685800" y="5029200"/>
            <a:ext cx="3217227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r>
              <a:rPr lang="en-GB" dirty="0">
                <a:latin typeface="Calibri" pitchFamily="34" charset="0"/>
                <a:cs typeface="Calibri" pitchFamily="34" charset="0"/>
              </a:rPr>
              <a:t>Working Group Summary Situation:</a:t>
            </a:r>
          </a:p>
        </p:txBody>
      </p:sp>
      <p:sp>
        <p:nvSpPr>
          <p:cNvPr id="12310" name="TextBox 8"/>
          <p:cNvSpPr txBox="1">
            <a:spLocks noChangeArrowheads="1"/>
          </p:cNvSpPr>
          <p:nvPr/>
        </p:nvSpPr>
        <p:spPr bwMode="auto">
          <a:xfrm>
            <a:off x="393700" y="668338"/>
            <a:ext cx="1417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600"/>
              </a:spcBef>
              <a:buSzPct val="95000"/>
            </a:pPr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Voice WG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743200" y="152400"/>
            <a:ext cx="37338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fontAlgn="auto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  <a:defRPr/>
            </a:pPr>
            <a:r>
              <a:rPr lang="en-US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SIS Area Report</a:t>
            </a:r>
          </a:p>
        </p:txBody>
      </p:sp>
    </p:spTree>
    <p:extLst>
      <p:ext uri="{BB962C8B-B14F-4D97-AF65-F5344CB8AC3E}">
        <p14:creationId xmlns:p14="http://schemas.microsoft.com/office/powerpoint/2010/main" val="21642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1697" name="Text Box 2"/>
          <p:cNvSpPr txBox="1">
            <a:spLocks noChangeArrowheads="1"/>
          </p:cNvSpPr>
          <p:nvPr/>
        </p:nvSpPr>
        <p:spPr bwMode="auto">
          <a:xfrm>
            <a:off x="990600" y="1176338"/>
            <a:ext cx="71628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n-GB" sz="2400" b="0">
              <a:latin typeface="Calibri" pitchFamily="34" charset="0"/>
            </a:endParaRPr>
          </a:p>
        </p:txBody>
      </p:sp>
      <p:sp>
        <p:nvSpPr>
          <p:cNvPr id="3741698" name="Text Box 3"/>
          <p:cNvSpPr txBox="1">
            <a:spLocks noChangeArrowheads="1"/>
          </p:cNvSpPr>
          <p:nvPr/>
        </p:nvSpPr>
        <p:spPr bwMode="auto">
          <a:xfrm>
            <a:off x="533400" y="838200"/>
            <a:ext cx="6781800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solidFill>
                <a:srgbClr val="CC0000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GB" sz="180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32236" y="1130588"/>
            <a:ext cx="891176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rmAutofit fontScale="77500" lnSpcReduction="20000"/>
          </a:bodyPr>
          <a:lstStyle/>
          <a:p>
            <a:pPr marL="344488" lvl="1" indent="-344488">
              <a:spcBef>
                <a:spcPts val="300"/>
              </a:spcBef>
              <a:spcAft>
                <a:spcPts val="0"/>
              </a:spcAft>
              <a:defRPr/>
            </a:pPr>
            <a:r>
              <a:rPr lang="en-GB" sz="1800" dirty="0" smtClean="0">
                <a:latin typeface="Calibri" pitchFamily="34" charset="0"/>
                <a:cs typeface="Calibri" pitchFamily="34" charset="0"/>
              </a:rPr>
              <a:t>Goals</a:t>
            </a:r>
            <a:r>
              <a:rPr lang="en-GB" sz="1800" dirty="0">
                <a:latin typeface="Calibri" pitchFamily="34" charset="0"/>
                <a:cs typeface="Calibri" pitchFamily="34" charset="0"/>
              </a:rPr>
              <a:t>: </a:t>
            </a:r>
          </a:p>
          <a:p>
            <a:pPr marL="801688" lvl="2" indent="-344488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Review Solar System Internetworking Architecture Green Book</a:t>
            </a:r>
          </a:p>
          <a:p>
            <a:pPr marL="801688" lvl="2" indent="-344488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Presentations on Erasure Coding under LTP and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DTNPerf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tool</a:t>
            </a:r>
          </a:p>
          <a:p>
            <a:pPr marL="801688" lvl="2" indent="-344488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Formulate BP-for-CCSDS test cases</a:t>
            </a:r>
          </a:p>
          <a:p>
            <a:pPr marL="801688" lvl="2" indent="-344488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Review future security work with SEA-Security WG</a:t>
            </a:r>
          </a:p>
          <a:p>
            <a:pPr marL="801688" lvl="2" indent="-344488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trike="sngStrike" dirty="0" smtClean="0">
                <a:latin typeface="Calibri" pitchFamily="34" charset="0"/>
                <a:cs typeface="Calibri" pitchFamily="34" charset="0"/>
              </a:rPr>
              <a:t>Update on NASA DTN Activities</a:t>
            </a:r>
          </a:p>
          <a:p>
            <a:pPr marL="801688" lvl="2" indent="-344488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Review </a:t>
            </a:r>
            <a:r>
              <a:rPr lang="en-US" dirty="0">
                <a:latin typeface="Calibri" pitchFamily="34" charset="0"/>
                <a:cs typeface="Calibri" pitchFamily="34" charset="0"/>
              </a:rPr>
              <a:t>progress on DTN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interoperability and deployment / infusion efforts (JAXA, METERON)</a:t>
            </a:r>
          </a:p>
          <a:p>
            <a:pPr marL="801688" lvl="2" indent="-344488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344488" lvl="1" indent="-344488">
              <a:spcBef>
                <a:spcPts val="300"/>
              </a:spcBef>
              <a:spcAft>
                <a:spcPts val="0"/>
              </a:spcAft>
              <a:defRPr/>
            </a:pPr>
            <a:r>
              <a:rPr lang="en-GB" sz="1800" dirty="0" smtClean="0">
                <a:latin typeface="Calibri" pitchFamily="34" charset="0"/>
                <a:cs typeface="Calibri" pitchFamily="34" charset="0"/>
              </a:rPr>
              <a:t>Working </a:t>
            </a:r>
            <a:r>
              <a:rPr lang="en-GB" sz="1800" dirty="0">
                <a:latin typeface="Calibri" pitchFamily="34" charset="0"/>
                <a:cs typeface="Calibri" pitchFamily="34" charset="0"/>
              </a:rPr>
              <a:t>Group Status:</a:t>
            </a:r>
          </a:p>
          <a:p>
            <a:pPr marL="801688" lvl="2" indent="-344488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LTP testing ready to begin (1 implementation ready, 1 nearly ready – need to identify developer)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801688" lvl="2" indent="-344488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Coordination of registries between IANA / SANA worked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out and moving forward (need to poke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dtnrg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801688" lvl="2" indent="-344488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344488" lvl="1" indent="-344488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 smtClean="0">
                <a:latin typeface="Calibri" pitchFamily="34" charset="0"/>
                <a:cs typeface="Calibri" pitchFamily="34" charset="0"/>
              </a:rPr>
              <a:t>Joint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/ Cross-Area Meetings</a:t>
            </a:r>
          </a:p>
          <a:p>
            <a:pPr marL="801688" lvl="2" indent="-344488">
              <a:spcBef>
                <a:spcPts val="3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Informal coordination between SIS-DTN and SEA-Security WGs to coordinate future security</a:t>
            </a:r>
          </a:p>
          <a:p>
            <a:pPr marL="457200" lvl="2">
              <a:spcBef>
                <a:spcPts val="300"/>
              </a:spcBef>
              <a:spcAft>
                <a:spcPts val="0"/>
              </a:spcAft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lvl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 smtClean="0">
                <a:latin typeface="Calibri" pitchFamily="34" charset="0"/>
                <a:cs typeface="Calibri" pitchFamily="34" charset="0"/>
              </a:rPr>
              <a:t>Plans</a:t>
            </a:r>
          </a:p>
          <a:p>
            <a:pPr marL="803275" lvl="1" indent="-3460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Proceed with LTP Testing</a:t>
            </a:r>
          </a:p>
          <a:p>
            <a:pPr marL="803275" lvl="1" indent="-3460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Complete BP-for-CCSDS test plan and execute</a:t>
            </a:r>
          </a:p>
          <a:p>
            <a:pPr marL="803275" lvl="1" indent="-3460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Interim meeting with CSS-CSA WG to discuss the interrelationship among all the books dealing with SSI Architecture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344488" lvl="1" indent="-344488">
              <a:spcBef>
                <a:spcPts val="30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658488"/>
              </p:ext>
            </p:extLst>
          </p:nvPr>
        </p:nvGraphicFramePr>
        <p:xfrm>
          <a:off x="1143000" y="5693070"/>
          <a:ext cx="6858000" cy="731520"/>
        </p:xfrm>
        <a:graphic>
          <a:graphicData uri="http://schemas.openxmlformats.org/drawingml/2006/table">
            <a:tbl>
              <a:tblPr/>
              <a:tblGrid>
                <a:gridCol w="1714500"/>
                <a:gridCol w="1714500"/>
                <a:gridCol w="1714500"/>
                <a:gridCol w="1714500"/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status: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CAUTION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5F5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PROBLEM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5F5F">
                        <a:alpha val="20000"/>
                      </a:srgb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comment: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41718" name="TextBox 1"/>
          <p:cNvSpPr txBox="1">
            <a:spLocks noChangeArrowheads="1"/>
          </p:cNvSpPr>
          <p:nvPr/>
        </p:nvSpPr>
        <p:spPr bwMode="auto">
          <a:xfrm>
            <a:off x="616285" y="5245574"/>
            <a:ext cx="35861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/>
            <a:r>
              <a:rPr lang="en-GB" sz="1800" dirty="0">
                <a:latin typeface="Calibri" pitchFamily="34" charset="0"/>
                <a:cs typeface="Calibri" pitchFamily="34" charset="0"/>
              </a:rPr>
              <a:t>Working Group Summary Situation: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743200" y="152400"/>
            <a:ext cx="3733800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  <a:defRPr/>
            </a:pPr>
            <a:r>
              <a:rPr lang="en-US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SIS Area Report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4260" y="668923"/>
            <a:ext cx="7873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spcBef>
                <a:spcPts val="600"/>
              </a:spcBef>
              <a:buSzPct val="95000"/>
              <a:defRPr/>
            </a:pPr>
            <a:r>
              <a:rPr lang="en-US" sz="24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Delay/Disruption Tolerant Networking (DTN) Working Group</a:t>
            </a:r>
          </a:p>
        </p:txBody>
      </p:sp>
    </p:spTree>
    <p:extLst>
      <p:ext uri="{BB962C8B-B14F-4D97-AF65-F5344CB8AC3E}">
        <p14:creationId xmlns:p14="http://schemas.microsoft.com/office/powerpoint/2010/main" val="129889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1697" name="Text Box 2"/>
          <p:cNvSpPr txBox="1">
            <a:spLocks noChangeArrowheads="1"/>
          </p:cNvSpPr>
          <p:nvPr/>
        </p:nvSpPr>
        <p:spPr bwMode="auto">
          <a:xfrm>
            <a:off x="990600" y="1176338"/>
            <a:ext cx="71628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n-GB" sz="2400" b="0">
              <a:latin typeface="Calibri" pitchFamily="34" charset="0"/>
            </a:endParaRPr>
          </a:p>
        </p:txBody>
      </p:sp>
      <p:sp>
        <p:nvSpPr>
          <p:cNvPr id="3741698" name="Text Box 3"/>
          <p:cNvSpPr txBox="1">
            <a:spLocks noChangeArrowheads="1"/>
          </p:cNvSpPr>
          <p:nvPr/>
        </p:nvSpPr>
        <p:spPr bwMode="auto">
          <a:xfrm>
            <a:off x="533400" y="838200"/>
            <a:ext cx="6781800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solidFill>
                <a:srgbClr val="CC0000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GB" sz="180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7020" y="1130588"/>
            <a:ext cx="902698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rmAutofit fontScale="92500" lnSpcReduction="20000"/>
          </a:bodyPr>
          <a:lstStyle/>
          <a:p>
            <a:pPr marL="344488" lvl="1" indent="-344488">
              <a:spcBef>
                <a:spcPts val="300"/>
              </a:spcBef>
              <a:spcAft>
                <a:spcPts val="0"/>
              </a:spcAft>
              <a:defRPr/>
            </a:pPr>
            <a:r>
              <a:rPr lang="en-GB" sz="1800" dirty="0" smtClean="0">
                <a:latin typeface="Calibri" pitchFamily="34" charset="0"/>
                <a:cs typeface="Calibri" pitchFamily="34" charset="0"/>
              </a:rPr>
              <a:t>Goals</a:t>
            </a:r>
            <a:r>
              <a:rPr lang="en-GB" sz="1800" dirty="0">
                <a:latin typeface="Calibri" pitchFamily="34" charset="0"/>
                <a:cs typeface="Calibri" pitchFamily="34" charset="0"/>
              </a:rPr>
              <a:t>: </a:t>
            </a:r>
          </a:p>
          <a:p>
            <a:pPr marL="801688" lvl="2" indent="-344488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Determine if there is enough agency interest to form a WG to update CFDP</a:t>
            </a:r>
          </a:p>
          <a:p>
            <a:pPr marL="1258888" lvl="3" indent="-344488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Initial poll for agency resources to do the work (NASA, ESA)</a:t>
            </a:r>
          </a:p>
          <a:p>
            <a:pPr marL="801688" lvl="2" indent="-344488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Identify possible updates to CFDP (‘white book’)</a:t>
            </a:r>
          </a:p>
          <a:p>
            <a:pPr marL="1258888" lvl="3" indent="-344488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 order to form a reasonable resource estimate (~50 work weeks, including all documents and interoperability testing)</a:t>
            </a:r>
          </a:p>
          <a:p>
            <a:pPr marL="801688" lvl="2" indent="-344488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Identify potential WG chair</a:t>
            </a:r>
          </a:p>
          <a:p>
            <a:pPr marL="801688" lvl="2" indent="-344488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344488" lvl="1" indent="-344488">
              <a:spcBef>
                <a:spcPts val="300"/>
              </a:spcBef>
              <a:spcAft>
                <a:spcPts val="0"/>
              </a:spcAft>
              <a:defRPr/>
            </a:pPr>
            <a:r>
              <a:rPr lang="en-GB" sz="1800" dirty="0" err="1" smtClean="0">
                <a:latin typeface="Calibri" pitchFamily="34" charset="0"/>
                <a:cs typeface="Calibri" pitchFamily="34" charset="0"/>
              </a:rPr>
              <a:t>BoF</a:t>
            </a:r>
            <a:r>
              <a:rPr lang="en-GB" sz="1800" dirty="0" smtClean="0">
                <a:latin typeface="Calibri" pitchFamily="34" charset="0"/>
                <a:cs typeface="Calibri" pitchFamily="34" charset="0"/>
              </a:rPr>
              <a:t> Status</a:t>
            </a:r>
            <a:r>
              <a:rPr lang="en-GB" sz="1800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801688" lvl="2" indent="-344488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There does seem to be agency interest and a body of work that would be worth doing to update CFDP</a:t>
            </a:r>
          </a:p>
          <a:p>
            <a:pPr marL="801688" lvl="2" indent="-344488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344488" lvl="1" indent="-344488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 smtClean="0">
                <a:latin typeface="Calibri" pitchFamily="34" charset="0"/>
                <a:cs typeface="Calibri" pitchFamily="34" charset="0"/>
              </a:rPr>
              <a:t>Joint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/ Cross-Area Meetings</a:t>
            </a:r>
          </a:p>
          <a:p>
            <a:pPr marL="801688" lvl="2" indent="-344488">
              <a:spcBef>
                <a:spcPts val="3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No</a:t>
            </a:r>
          </a:p>
          <a:p>
            <a:pPr marL="457200" lvl="2">
              <a:spcBef>
                <a:spcPts val="300"/>
              </a:spcBef>
              <a:spcAft>
                <a:spcPts val="0"/>
              </a:spcAft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lvl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 smtClean="0">
                <a:latin typeface="Calibri" pitchFamily="34" charset="0"/>
                <a:cs typeface="Calibri" pitchFamily="34" charset="0"/>
              </a:rPr>
              <a:t>Plans</a:t>
            </a:r>
          </a:p>
          <a:p>
            <a:pPr marL="803275" lvl="1" indent="-3460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Move forward with WG formation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344488" lvl="1" indent="-344488">
              <a:spcBef>
                <a:spcPts val="30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125542"/>
              </p:ext>
            </p:extLst>
          </p:nvPr>
        </p:nvGraphicFramePr>
        <p:xfrm>
          <a:off x="1143000" y="5693070"/>
          <a:ext cx="6858000" cy="731520"/>
        </p:xfrm>
        <a:graphic>
          <a:graphicData uri="http://schemas.openxmlformats.org/drawingml/2006/table">
            <a:tbl>
              <a:tblPr/>
              <a:tblGrid>
                <a:gridCol w="1714500"/>
                <a:gridCol w="1714500"/>
                <a:gridCol w="1714500"/>
                <a:gridCol w="1714500"/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status: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CAUTION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5F5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PROBLEM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5F5F">
                        <a:alpha val="20000"/>
                      </a:srgb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comment: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125000"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41718" name="TextBox 1"/>
          <p:cNvSpPr txBox="1">
            <a:spLocks noChangeArrowheads="1"/>
          </p:cNvSpPr>
          <p:nvPr/>
        </p:nvSpPr>
        <p:spPr bwMode="auto">
          <a:xfrm>
            <a:off x="616285" y="5245574"/>
            <a:ext cx="24902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/>
            <a:r>
              <a:rPr lang="en-GB" sz="1800" dirty="0" err="1" smtClean="0">
                <a:latin typeface="Calibri" pitchFamily="34" charset="0"/>
                <a:cs typeface="Calibri" pitchFamily="34" charset="0"/>
              </a:rPr>
              <a:t>BoF</a:t>
            </a:r>
            <a:r>
              <a:rPr lang="en-GB" sz="1800" dirty="0" smtClean="0">
                <a:latin typeface="Calibri" pitchFamily="34" charset="0"/>
                <a:cs typeface="Calibri" pitchFamily="34" charset="0"/>
              </a:rPr>
              <a:t> Summary </a:t>
            </a:r>
            <a:r>
              <a:rPr lang="en-GB" sz="1800" dirty="0">
                <a:latin typeface="Calibri" pitchFamily="34" charset="0"/>
                <a:cs typeface="Calibri" pitchFamily="34" charset="0"/>
              </a:rPr>
              <a:t>Situation: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743200" y="152400"/>
            <a:ext cx="3733800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  <a:defRPr/>
            </a:pPr>
            <a:r>
              <a:rPr lang="en-US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SIS Area Report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4260" y="668923"/>
            <a:ext cx="3304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spcBef>
                <a:spcPts val="600"/>
              </a:spcBef>
              <a:buSzPct val="95000"/>
              <a:defRPr/>
            </a:pPr>
            <a:r>
              <a:rPr lang="en-US" sz="2400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CFDP 5-Year Refresh </a:t>
            </a:r>
            <a:r>
              <a:rPr lang="en-US" sz="2400" dirty="0" err="1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BoF</a:t>
            </a:r>
            <a:endParaRPr lang="en-US" sz="2400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95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42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01070" y="1009485"/>
            <a:ext cx="8229600" cy="4876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476250" indent="-476250">
              <a:lnSpc>
                <a:spcPct val="100000"/>
              </a:lnSpc>
              <a:buSzTx/>
              <a:buFontTx/>
              <a:buAutoNum type="arabicPeriod"/>
            </a:pP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Need to spin up WGs for Book Renewals:</a:t>
            </a:r>
            <a:endParaRPr lang="en-GB" sz="2100" dirty="0" smtClean="0">
              <a:latin typeface="Calibri" pitchFamily="34" charset="0"/>
              <a:cs typeface="Calibri" pitchFamily="34" charset="0"/>
            </a:endParaRPr>
          </a:p>
          <a:p>
            <a:pPr marL="814387" lvl="1" indent="-476250">
              <a:lnSpc>
                <a:spcPct val="100000"/>
              </a:lnSpc>
              <a:buSzTx/>
            </a:pPr>
            <a:r>
              <a:rPr lang="en-GB" sz="2100" dirty="0" smtClean="0">
                <a:latin typeface="Calibri" pitchFamily="34" charset="0"/>
                <a:cs typeface="Calibri" pitchFamily="34" charset="0"/>
              </a:rPr>
              <a:t>SCPS-TP</a:t>
            </a:r>
            <a:endParaRPr lang="en-GB" sz="2400" dirty="0">
              <a:latin typeface="Calibri" pitchFamily="34" charset="0"/>
              <a:cs typeface="Calibri" pitchFamily="34" charset="0"/>
            </a:endParaRPr>
          </a:p>
          <a:p>
            <a:pPr marL="0" indent="0">
              <a:lnSpc>
                <a:spcPct val="100000"/>
              </a:lnSpc>
              <a:buSzTx/>
              <a:buNone/>
            </a:pPr>
            <a:endParaRPr lang="en-GB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382915" y="152400"/>
            <a:ext cx="5016415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eaLnBrk="0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  <a:defRPr/>
            </a:pPr>
            <a:r>
              <a:rPr lang="en-US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SIS Area </a:t>
            </a:r>
            <a:r>
              <a:rPr lang="en-US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Report: Other</a:t>
            </a:r>
            <a:endParaRPr lang="en-US" sz="28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04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61" name="Text Box 2"/>
          <p:cNvSpPr txBox="1">
            <a:spLocks noChangeArrowheads="1"/>
          </p:cNvSpPr>
          <p:nvPr/>
        </p:nvSpPr>
        <p:spPr bwMode="auto">
          <a:xfrm>
            <a:off x="990600" y="1176338"/>
            <a:ext cx="71628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</a:pPr>
            <a:endParaRPr lang="en-GB" sz="2400" b="0">
              <a:latin typeface="Calibri" pitchFamily="34" charset="0"/>
            </a:endParaRPr>
          </a:p>
        </p:txBody>
      </p:sp>
      <p:sp>
        <p:nvSpPr>
          <p:cNvPr id="3727362" name="Text Box 3"/>
          <p:cNvSpPr txBox="1">
            <a:spLocks noChangeArrowheads="1"/>
          </p:cNvSpPr>
          <p:nvPr/>
        </p:nvSpPr>
        <p:spPr bwMode="auto">
          <a:xfrm>
            <a:off x="533400" y="932675"/>
            <a:ext cx="8215313" cy="546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457200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Tx/>
              <a:buAutoNum type="arabicPeriod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CFDP-over-Encapsulation Working Group</a:t>
            </a: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Submitted for RED-1 Agency review</a:t>
            </a:r>
          </a:p>
          <a:p>
            <a:pPr marL="457200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Tx/>
              <a:buAutoNum type="arabicPeriod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Motion Imagery and Applications Working Group</a:t>
            </a: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Book out for Red 1 Agency Review</a:t>
            </a: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Opportunity for real-world interoperability test between NASA &amp; ESA in early 2013</a:t>
            </a: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Beginning plans for future MIA books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Tx/>
              <a:buAutoNum type="arabicPeriod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Delay Tolerant Networking Working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Group</a:t>
            </a: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About to start LTP interoperability testing</a:t>
            </a: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Reviewed BP for CCSDS book; started building interoperability test requirements and test cases</a:t>
            </a: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Good discussions of interoperability and deployment use cases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Tx/>
              <a:buAutoNum type="arabicPeriod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Voice Working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Group</a:t>
            </a: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Revising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Blue Book; general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agreement on the content of the all new book</a:t>
            </a: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Target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Red-1 agency review following Fall 2013 meeting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Proposal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to update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Green Book after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finishing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Blue Book</a:t>
            </a:r>
          </a:p>
          <a:p>
            <a:pPr marL="457200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Tx/>
              <a:buAutoNum type="arabicPeriod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Other</a:t>
            </a: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CFDP Refresh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BoF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held; will propose WG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formation</a:t>
            </a: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Joint JAXA / NASA DTN interoperability testing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Need to spin up SCPS-TP refresh WG</a:t>
            </a:r>
          </a:p>
          <a:p>
            <a:pPr marL="1371600" lvl="2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May be pro-forma</a:t>
            </a:r>
          </a:p>
          <a:p>
            <a:pPr marL="457200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Current resource agreements and schedules reflected in CWE.</a:t>
            </a: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SIS-DTN Network Management projects have not started due to resource constraints; resources for these have not </a:t>
            </a:r>
            <a:r>
              <a:rPr lang="en-US" sz="1400" smtClean="0">
                <a:latin typeface="Calibri" pitchFamily="34" charset="0"/>
                <a:cs typeface="Calibri" pitchFamily="34" charset="0"/>
              </a:rPr>
              <a:t>been identified yet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457200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Prototyping resources for some prototypes have yet to be identified, but we don’t anticipate any issues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922055" y="152400"/>
            <a:ext cx="5376090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eaLnBrk="0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  <a:defRPr/>
            </a:pPr>
            <a:r>
              <a:rPr lang="en-US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SIS Area </a:t>
            </a:r>
            <a:r>
              <a:rPr lang="en-US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Report: Summary</a:t>
            </a:r>
            <a:endParaRPr lang="en-US" sz="28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21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80" y="-27450"/>
            <a:ext cx="7340820" cy="427608"/>
          </a:xfrm>
        </p:spPr>
        <p:txBody>
          <a:bodyPr/>
          <a:lstStyle/>
          <a:p>
            <a:r>
              <a:rPr lang="en-US" dirty="0" smtClean="0"/>
              <a:t>SIS Resolutions Resulting From Spring 2013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45" y="817461"/>
            <a:ext cx="8487505" cy="5308704"/>
          </a:xfrm>
        </p:spPr>
        <p:txBody>
          <a:bodyPr/>
          <a:lstStyle/>
          <a:p>
            <a:r>
              <a:rPr lang="en-US" dirty="0" smtClean="0"/>
              <a:t>Will propose formation of CFDP 5-year Refresh WG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58066"/>
      </p:ext>
    </p:extLst>
  </p:cSld>
  <p:clrMapOvr>
    <a:masterClrMapping/>
  </p:clrMapOvr>
</p:sld>
</file>

<file path=ppt/theme/theme1.xml><?xml version="1.0" encoding="utf-8"?>
<a:theme xmlns:a="http://schemas.openxmlformats.org/drawingml/2006/main" name="TMOD Presentation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MOD Presenta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93ADCABD1C9445B06A01E38CB93897" ma:contentTypeVersion="2" ma:contentTypeDescription="Create a new document." ma:contentTypeScope="" ma:versionID="dd550354c0e43c8f616c9c259e7f73bd">
  <xsd:schema xmlns:xsd="http://www.w3.org/2001/XMLSchema" xmlns:xs="http://www.w3.org/2001/XMLSchema" xmlns:p="http://schemas.microsoft.com/office/2006/metadata/properties" xmlns:ns2="74ba7175-8938-4d2a-90d0-a7c31659f6de" xmlns:ns3="bfab6d5d-f488-475d-ad0d-58c4c1ee8d01" targetNamespace="http://schemas.microsoft.com/office/2006/metadata/properties" ma:root="true" ma:fieldsID="21f9e066592d4bc2f06215cc66132b56" ns2:_="" ns3:_="">
    <xsd:import namespace="74ba7175-8938-4d2a-90d0-a7c31659f6de"/>
    <xsd:import namespace="bfab6d5d-f488-475d-ad0d-58c4c1ee8d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ba7175-8938-4d2a-90d0-a7c31659f6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b6d5d-f488-475d-ad0d-58c4c1ee8d01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D26E08-2105-4C06-9FEC-F5ED87C00EBE}"/>
</file>

<file path=customXml/itemProps2.xml><?xml version="1.0" encoding="utf-8"?>
<ds:datastoreItem xmlns:ds="http://schemas.openxmlformats.org/officeDocument/2006/customXml" ds:itemID="{3AF14BD0-ED18-40F8-BACF-92E33194557B}"/>
</file>

<file path=customXml/itemProps3.xml><?xml version="1.0" encoding="utf-8"?>
<ds:datastoreItem xmlns:ds="http://schemas.openxmlformats.org/officeDocument/2006/customXml" ds:itemID="{9C1FB2B8-ABB7-415C-8DE9-F9297D444E8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Pages>51</Pages>
  <Words>1008</Words>
  <Application>Microsoft Office PowerPoint</Application>
  <PresentationFormat>Letter Paper (8.5x11 in)</PresentationFormat>
  <Paragraphs>238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TMOD Presentations</vt:lpstr>
      <vt:lpstr>PowerPoint Presentation</vt:lpstr>
      <vt:lpstr>SIS Area Report Meeting Demographics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SIS Resolutions Resulting From Spring 2013 Meeting</vt:lpstr>
    </vt:vector>
  </TitlesOfParts>
  <Company>NASA Headquarters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CESG-Report-to-CMC-June2008</dc:title>
  <dc:creator>Adrian J. Hooke</dc:creator>
  <cp:lastModifiedBy>MM172990</cp:lastModifiedBy>
  <cp:revision>1263</cp:revision>
  <cp:lastPrinted>2001-11-29T04:39:41Z</cp:lastPrinted>
  <dcterms:created xsi:type="dcterms:W3CDTF">1998-05-20T16:00:08Z</dcterms:created>
  <dcterms:modified xsi:type="dcterms:W3CDTF">2013-04-18T13:02:35Z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0x010100E493ADCABD1C9445B06A01E38CB93897</vt:lpwstr>
  </property>
</Properties>
</file>