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63" r:id="rId1"/>
    <p:sldMasterId id="2147483675" r:id="rId2"/>
    <p:sldMasterId id="2147483690" r:id="rId3"/>
  </p:sldMasterIdLst>
  <p:notesMasterIdLst>
    <p:notesMasterId r:id="rId10"/>
  </p:notesMasterIdLst>
  <p:handoutMasterIdLst>
    <p:handoutMasterId r:id="rId11"/>
  </p:handoutMasterIdLst>
  <p:sldIdLst>
    <p:sldId id="714" r:id="rId4"/>
    <p:sldId id="711" r:id="rId5"/>
    <p:sldId id="712" r:id="rId6"/>
    <p:sldId id="708" r:id="rId7"/>
    <p:sldId id="713" r:id="rId8"/>
    <p:sldId id="710" r:id="rId9"/>
  </p:sldIdLst>
  <p:sldSz cx="9144000" cy="6858000" type="letter"/>
  <p:notesSz cx="7010400" cy="9296400"/>
  <p:embeddedFontLst>
    <p:embeddedFont>
      <p:font typeface="Arial Narrow" panose="020B0606020202030204" pitchFamily="34" charset="0"/>
      <p:regular r:id="rId12"/>
      <p:bold r:id="rId13"/>
      <p:italic r:id="rId14"/>
      <p:boldItalic r:id="rId15"/>
    </p:embeddedFont>
    <p:embeddedFont>
      <p:font typeface="Tahoma" panose="020B0604030504040204" pitchFamily="34" charset="0"/>
      <p:regular r:id="rId16"/>
      <p:bold r:id="rId17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1E0"/>
    <a:srgbClr val="FF99CC"/>
    <a:srgbClr val="00AE00"/>
    <a:srgbClr val="FF00FF"/>
    <a:srgbClr val="33CC33"/>
    <a:srgbClr val="00DE64"/>
    <a:srgbClr val="FF66FF"/>
    <a:srgbClr val="3D86FD"/>
    <a:srgbClr val="9BB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360" autoAdjust="0"/>
    <p:restoredTop sz="81731" autoAdjust="0"/>
  </p:normalViewPr>
  <p:slideViewPr>
    <p:cSldViewPr snapToGrid="0">
      <p:cViewPr>
        <p:scale>
          <a:sx n="150" d="100"/>
          <a:sy n="150" d="100"/>
        </p:scale>
        <p:origin x="-2340" y="-216"/>
      </p:cViewPr>
      <p:guideLst>
        <p:guide orient="horz" pos="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5" d="100"/>
          <a:sy n="35" d="100"/>
        </p:scale>
        <p:origin x="-149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24" Type="http://schemas.openxmlformats.org/officeDocument/2006/relationships/customXml" Target="../customXml/item3.xml"/><Relationship Id="rId5" Type="http://schemas.openxmlformats.org/officeDocument/2006/relationships/slide" Target="slides/slide2.xml"/><Relationship Id="rId15" Type="http://schemas.openxmlformats.org/officeDocument/2006/relationships/font" Target="fonts/font4.fntdata"/><Relationship Id="rId23" Type="http://schemas.openxmlformats.org/officeDocument/2006/relationships/customXml" Target="../customXml/item2.xml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3.fntdata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t" anchorCtr="0" compatLnSpc="1">
            <a:prstTxWarp prst="textNoShape">
              <a:avLst/>
            </a:prstTxWarp>
          </a:bodyPr>
          <a:lstStyle>
            <a:lvl1pPr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7" y="0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t" anchorCtr="0" compatLnSpc="1">
            <a:prstTxWarp prst="textNoShape">
              <a:avLst/>
            </a:prstTxWarp>
          </a:bodyPr>
          <a:lstStyle>
            <a:lvl1pPr algn="r"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8"/>
            <a:ext cx="3036623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b" anchorCtr="0" compatLnSpc="1">
            <a:prstTxWarp prst="textNoShape">
              <a:avLst/>
            </a:prstTxWarp>
          </a:bodyPr>
          <a:lstStyle>
            <a:lvl1pPr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7" y="8830658"/>
            <a:ext cx="3036623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b" anchorCtr="0" compatLnSpc="1">
            <a:prstTxWarp prst="textNoShape">
              <a:avLst/>
            </a:prstTxWarp>
          </a:bodyPr>
          <a:lstStyle>
            <a:lvl1pPr algn="r"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8E551F7D-F2EA-44ED-8DE8-7BEC7C171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16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t" anchorCtr="0" compatLnSpc="1">
            <a:prstTxWarp prst="textNoShape">
              <a:avLst/>
            </a:prstTxWarp>
          </a:bodyPr>
          <a:lstStyle>
            <a:lvl1pPr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777" y="0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t" anchorCtr="0" compatLnSpc="1">
            <a:prstTxWarp prst="textNoShape">
              <a:avLst/>
            </a:prstTxWarp>
          </a:bodyPr>
          <a:lstStyle>
            <a:lvl1pPr algn="r"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58"/>
            <a:ext cx="3036623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b" anchorCtr="0" compatLnSpc="1">
            <a:prstTxWarp prst="textNoShape">
              <a:avLst/>
            </a:prstTxWarp>
          </a:bodyPr>
          <a:lstStyle>
            <a:lvl1pPr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777" y="8830658"/>
            <a:ext cx="3036623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33" tIns="0" rIns="19333" bIns="0" numCol="1" anchor="b" anchorCtr="0" compatLnSpc="1">
            <a:prstTxWarp prst="textNoShape">
              <a:avLst/>
            </a:prstTxWarp>
          </a:bodyPr>
          <a:lstStyle>
            <a:lvl1pPr algn="r" defTabSz="928827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A56C0865-1E04-4EDC-8E8D-E93BEE8F9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34" y="4416098"/>
            <a:ext cx="5139134" cy="418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7" tIns="45114" rIns="91837" bIns="45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04519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C1742-CD55-4F22-8540-A6C7E062BBE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ublic.ccsds.org/sites/pr/CCSDS%20Logos/CCSDSLogoNoOrg.jpg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ublic.ccsds.org/sites/pr/CCSDS%20Logos/CCSDSLogoNoOrg.jpg" TargetMode="External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4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623" y="2636838"/>
            <a:ext cx="7848600" cy="12239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GB" altLang="en-GB"/>
              <a:t>Title</a:t>
            </a:r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16623" y="4221166"/>
            <a:ext cx="7848600" cy="1368425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Subtitle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2" y="0"/>
            <a:ext cx="971550" cy="6858000"/>
          </a:xfrm>
          <a:prstGeom prst="rect">
            <a:avLst/>
          </a:prstGeom>
          <a:solidFill>
            <a:srgbClr val="AAC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50000"/>
              </a:spcBef>
            </a:pPr>
            <a:endParaRPr lang="en-US" sz="1000" smtClean="0">
              <a:solidFill>
                <a:srgbClr val="002F8C"/>
              </a:solidFill>
              <a:latin typeface="Tahoma" pitchFamily="34" charset="0"/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-23446" y="750888"/>
            <a:ext cx="1053612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endParaRPr lang="en-GB" altLang="en-GB" sz="1200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BE6BC6-E915-41C7-883D-85713B0EB36E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4141" name="Picture 45" descr="Full color JPEG without the .ORG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3781" y="188913"/>
            <a:ext cx="2161442" cy="742950"/>
          </a:xfrm>
          <a:prstGeom prst="rect">
            <a:avLst/>
          </a:prstGeom>
          <a:noFill/>
        </p:spPr>
      </p:pic>
      <p:pic>
        <p:nvPicPr>
          <p:cNvPr id="4144" name="Picture 48" descr="Land station pai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" y="3573466"/>
            <a:ext cx="971550" cy="935037"/>
          </a:xfrm>
          <a:prstGeom prst="rect">
            <a:avLst/>
          </a:prstGeom>
          <a:noFill/>
        </p:spPr>
      </p:pic>
      <p:pic>
        <p:nvPicPr>
          <p:cNvPr id="4145" name="Picture 49" descr="envis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08275"/>
            <a:ext cx="973015" cy="890588"/>
          </a:xfrm>
          <a:prstGeom prst="rect">
            <a:avLst/>
          </a:prstGeom>
          <a:noFill/>
        </p:spPr>
      </p:pic>
      <p:pic>
        <p:nvPicPr>
          <p:cNvPr id="4196" name="Picture 100" descr="es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08500"/>
            <a:ext cx="973015" cy="1066800"/>
          </a:xfrm>
          <a:prstGeom prst="rect">
            <a:avLst/>
          </a:prstGeom>
          <a:noFill/>
        </p:spPr>
      </p:pic>
      <p:grpSp>
        <p:nvGrpSpPr>
          <p:cNvPr id="2" name="Group 193"/>
          <p:cNvGrpSpPr>
            <a:grpSpLocks/>
          </p:cNvGrpSpPr>
          <p:nvPr/>
        </p:nvGrpSpPr>
        <p:grpSpPr bwMode="auto">
          <a:xfrm>
            <a:off x="68875" y="0"/>
            <a:ext cx="863111" cy="376238"/>
            <a:chOff x="43" y="71"/>
            <a:chExt cx="544" cy="136"/>
          </a:xfrm>
        </p:grpSpPr>
        <p:grpSp>
          <p:nvGrpSpPr>
            <p:cNvPr id="3" name="Group 166"/>
            <p:cNvGrpSpPr>
              <a:grpSpLocks/>
            </p:cNvGrpSpPr>
            <p:nvPr userDrawn="1"/>
          </p:nvGrpSpPr>
          <p:grpSpPr bwMode="auto">
            <a:xfrm>
              <a:off x="135" y="143"/>
              <a:ext cx="413" cy="34"/>
              <a:chOff x="748" y="436"/>
              <a:chExt cx="413" cy="34"/>
            </a:xfrm>
          </p:grpSpPr>
          <p:sp>
            <p:nvSpPr>
              <p:cNvPr id="4263" name="Line 167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4" name="Line 168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5" name="Line 169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6" name="Arc 170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7" name="Arc 171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4" name="Group 172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4269" name="Line 17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0" name="Arc 174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1" name="Line 175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2" name="Line 17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3" name="Arc 177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4" name="Arc 178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5" name="Arc 179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6" name="Line 180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7" name="Line 181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5" name="Group 182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4279" name="Line 18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0" name="Line 184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1" name="Arc 185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6" name="Group 186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4283" name="Arc 187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4" name="Arc 188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5" name="Arc 189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6" name="Line 190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7" name="Freeform 191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8" name="Freeform 192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4170" name="Oval 74"/>
            <p:cNvSpPr>
              <a:spLocks noChangeArrowheads="1"/>
            </p:cNvSpPr>
            <p:nvPr/>
          </p:nvSpPr>
          <p:spPr bwMode="auto">
            <a:xfrm>
              <a:off x="43" y="92"/>
              <a:ext cx="139" cy="115"/>
            </a:xfrm>
            <a:prstGeom prst="ellipse">
              <a:avLst/>
            </a:prstGeom>
            <a:gradFill rotWithShape="1">
              <a:gsLst>
                <a:gs pos="0">
                  <a:srgbClr val="0066CC"/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auto">
            <a:xfrm>
              <a:off x="536" y="71"/>
              <a:ext cx="51" cy="42"/>
            </a:xfrm>
            <a:prstGeom prst="ellipse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FF9966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grpSp>
          <p:nvGrpSpPr>
            <p:cNvPr id="7" name="Group 165"/>
            <p:cNvGrpSpPr>
              <a:grpSpLocks/>
            </p:cNvGrpSpPr>
            <p:nvPr userDrawn="1"/>
          </p:nvGrpSpPr>
          <p:grpSpPr bwMode="auto">
            <a:xfrm>
              <a:off x="123" y="131"/>
              <a:ext cx="413" cy="34"/>
              <a:chOff x="748" y="436"/>
              <a:chExt cx="413" cy="34"/>
            </a:xfrm>
          </p:grpSpPr>
          <p:sp>
            <p:nvSpPr>
              <p:cNvPr id="4216" name="Line 120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17" name="Line 121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18" name="Line 122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19" name="Arc 123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20" name="Arc 124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8" name="Group 125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4222" name="Line 12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3" name="Arc 127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4" name="Line 128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5" name="Line 129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6" name="Arc 130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7" name="Arc 131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8" name="Arc 132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9" name="Line 13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30" name="Line 134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9" name="Group 138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4235" name="Line 139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36" name="Line 140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37" name="Arc 141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10" name="Group 163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4239" name="Arc 143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0" name="Arc 144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2" name="Arc 146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3" name="Line 147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7" name="Freeform 151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58" name="Freeform 162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868D3-1A49-47C1-B56F-E1FC02E5F277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20" y="188913"/>
            <a:ext cx="1943100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623" y="188913"/>
            <a:ext cx="5693020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2145C-D60D-4472-A35F-DE68EEB986F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B864C-4639-42CF-911A-944AAD9827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/>
          <a:lstStyle>
            <a:lvl1pPr marL="346075" indent="-346075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"/>
              <a:defRPr b="0"/>
            </a:lvl1pPr>
            <a:lvl2pPr marL="684213" indent="-33655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"/>
              <a:defRPr sz="2400" b="0"/>
            </a:lvl2pPr>
            <a:lvl3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"/>
              <a:defRPr sz="2200" b="0"/>
            </a:lvl3pPr>
            <a:lvl4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"/>
              <a:defRPr b="0"/>
            </a:lvl4pPr>
            <a:lvl5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"/>
              <a:defRPr sz="18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6701-7125-43E0-8268-7390181182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8AFD7-58B7-4D4F-84B0-658BD2B813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576D9-0004-4B5A-A8BD-A069E646B4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373CD-B7F0-4829-852E-34755187BF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6DBB5-1FC3-4A7F-A21A-11B4D61A50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C76ED-7C72-4A30-9F26-0B1FC0B42F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AD80D-2630-472C-93E3-0344B44A67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52ADC-F21E-4FCB-BF3B-4B606EDA5969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AA9AD-347D-421A-BAF4-BB0A9EA8B2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5A052-61AD-4CAD-BC35-1F06D1079C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BD91F-C470-4894-A76A-BE3355D8C3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838200"/>
            <a:ext cx="8229600" cy="5287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0816-E517-4603-9EC7-F200D9EC5C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</a:p>
        </p:txBody>
      </p:sp>
      <p:sp>
        <p:nvSpPr>
          <p:cNvPr id="4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C56-870E-4EE0-AB78-6714989EBD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20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AC460-B79F-486A-9B66-D78439992F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623" y="2636838"/>
            <a:ext cx="7848600" cy="12239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altLang="en-GB" smtClean="0"/>
              <a:t>Click to edit Master title style</a:t>
            </a:r>
            <a:endParaRPr lang="en-GB" altLang="en-GB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16623" y="4221166"/>
            <a:ext cx="7848600" cy="1368425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2" y="0"/>
            <a:ext cx="971550" cy="6858000"/>
          </a:xfrm>
          <a:prstGeom prst="rect">
            <a:avLst/>
          </a:prstGeom>
          <a:solidFill>
            <a:srgbClr val="AAC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50000"/>
              </a:spcBef>
            </a:pPr>
            <a:endParaRPr lang="en-US" sz="1000" smtClean="0">
              <a:solidFill>
                <a:srgbClr val="002F8C"/>
              </a:solidFill>
              <a:latin typeface="Tahoma" pitchFamily="34" charset="0"/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-23446" y="750888"/>
            <a:ext cx="1053612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endParaRPr lang="en-GB" altLang="en-GB" sz="1200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BE6BC6-E915-41C7-883D-85713B0EB36E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4141" name="Picture 45" descr="Full color JPEG without the .ORG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3781" y="188913"/>
            <a:ext cx="2161442" cy="742950"/>
          </a:xfrm>
          <a:prstGeom prst="rect">
            <a:avLst/>
          </a:prstGeom>
          <a:noFill/>
        </p:spPr>
      </p:pic>
      <p:pic>
        <p:nvPicPr>
          <p:cNvPr id="4144" name="Picture 48" descr="Land station pai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" y="3573466"/>
            <a:ext cx="971550" cy="935037"/>
          </a:xfrm>
          <a:prstGeom prst="rect">
            <a:avLst/>
          </a:prstGeom>
          <a:noFill/>
        </p:spPr>
      </p:pic>
      <p:pic>
        <p:nvPicPr>
          <p:cNvPr id="4145" name="Picture 49" descr="envis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08275"/>
            <a:ext cx="973015" cy="890588"/>
          </a:xfrm>
          <a:prstGeom prst="rect">
            <a:avLst/>
          </a:prstGeom>
          <a:noFill/>
        </p:spPr>
      </p:pic>
      <p:pic>
        <p:nvPicPr>
          <p:cNvPr id="4196" name="Picture 100" descr="es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08500"/>
            <a:ext cx="973015" cy="1066800"/>
          </a:xfrm>
          <a:prstGeom prst="rect">
            <a:avLst/>
          </a:prstGeom>
          <a:noFill/>
        </p:spPr>
      </p:pic>
      <p:grpSp>
        <p:nvGrpSpPr>
          <p:cNvPr id="2" name="Group 193"/>
          <p:cNvGrpSpPr>
            <a:grpSpLocks/>
          </p:cNvGrpSpPr>
          <p:nvPr/>
        </p:nvGrpSpPr>
        <p:grpSpPr bwMode="auto">
          <a:xfrm>
            <a:off x="68875" y="0"/>
            <a:ext cx="863111" cy="376238"/>
            <a:chOff x="43" y="71"/>
            <a:chExt cx="544" cy="136"/>
          </a:xfrm>
        </p:grpSpPr>
        <p:grpSp>
          <p:nvGrpSpPr>
            <p:cNvPr id="3" name="Group 166"/>
            <p:cNvGrpSpPr>
              <a:grpSpLocks/>
            </p:cNvGrpSpPr>
            <p:nvPr userDrawn="1"/>
          </p:nvGrpSpPr>
          <p:grpSpPr bwMode="auto">
            <a:xfrm>
              <a:off x="135" y="143"/>
              <a:ext cx="413" cy="34"/>
              <a:chOff x="748" y="436"/>
              <a:chExt cx="413" cy="34"/>
            </a:xfrm>
          </p:grpSpPr>
          <p:sp>
            <p:nvSpPr>
              <p:cNvPr id="4263" name="Line 167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4" name="Line 168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5" name="Line 169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6" name="Arc 170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67" name="Arc 171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4" name="Group 172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4269" name="Line 17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0" name="Arc 174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1" name="Line 175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2" name="Line 17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3" name="Arc 177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4" name="Arc 178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5" name="Arc 179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6" name="Line 180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77" name="Line 181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5" name="Group 182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4279" name="Line 18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0" name="Line 184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1" name="Arc 185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6" name="Group 186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4283" name="Arc 187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4" name="Arc 188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5" name="Arc 189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6" name="Line 190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7" name="Freeform 191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88" name="Freeform 192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4170" name="Oval 74"/>
            <p:cNvSpPr>
              <a:spLocks noChangeArrowheads="1"/>
            </p:cNvSpPr>
            <p:nvPr/>
          </p:nvSpPr>
          <p:spPr bwMode="auto">
            <a:xfrm>
              <a:off x="43" y="92"/>
              <a:ext cx="139" cy="115"/>
            </a:xfrm>
            <a:prstGeom prst="ellipse">
              <a:avLst/>
            </a:prstGeom>
            <a:gradFill rotWithShape="1">
              <a:gsLst>
                <a:gs pos="0">
                  <a:srgbClr val="0066CC"/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auto">
            <a:xfrm>
              <a:off x="536" y="71"/>
              <a:ext cx="51" cy="42"/>
            </a:xfrm>
            <a:prstGeom prst="ellipse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FF9966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grpSp>
          <p:nvGrpSpPr>
            <p:cNvPr id="7" name="Group 165"/>
            <p:cNvGrpSpPr>
              <a:grpSpLocks/>
            </p:cNvGrpSpPr>
            <p:nvPr userDrawn="1"/>
          </p:nvGrpSpPr>
          <p:grpSpPr bwMode="auto">
            <a:xfrm>
              <a:off x="123" y="131"/>
              <a:ext cx="413" cy="34"/>
              <a:chOff x="748" y="436"/>
              <a:chExt cx="413" cy="34"/>
            </a:xfrm>
          </p:grpSpPr>
          <p:sp>
            <p:nvSpPr>
              <p:cNvPr id="4216" name="Line 120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17" name="Line 121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18" name="Line 122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19" name="Arc 123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4220" name="Arc 124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8" name="Group 125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4222" name="Line 12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3" name="Arc 127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4" name="Line 128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5" name="Line 129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6" name="Arc 130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7" name="Arc 131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8" name="Arc 132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29" name="Line 13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30" name="Line 134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9" name="Group 138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4235" name="Line 139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36" name="Line 140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37" name="Arc 141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10" name="Group 163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4239" name="Arc 143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0" name="Arc 144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2" name="Arc 146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3" name="Line 147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47" name="Freeform 151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4258" name="Freeform 162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52ADC-F21E-4FCB-BF3B-4B606EDA5969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9AD70-0F3A-42BF-8662-1B93BEFA387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623" y="981076"/>
            <a:ext cx="3817327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629" y="981076"/>
            <a:ext cx="3818792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6AC40-2E37-45E2-A2DD-742674C99AC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9AD70-0F3A-42BF-8662-1B93BEFA387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987DC-8748-4F7F-9976-E87F74BFD1D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D71DA-691A-459E-87B6-63E1EA2452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6296A-50DE-4B8A-94A6-45A18F7B1F2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FABA2-BFEF-4270-91B0-74BAB5EFF74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BC917-F54A-4D63-8B88-49245A0BA58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868D3-1A49-47C1-B56F-E1FC02E5F277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20" y="188913"/>
            <a:ext cx="1943100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623" y="188913"/>
            <a:ext cx="5693020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2145C-D60D-4472-A35F-DE68EEB986F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623" y="981076"/>
            <a:ext cx="3817327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629" y="981076"/>
            <a:ext cx="3818792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6AC40-2E37-45E2-A2DD-742674C99AC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987DC-8748-4F7F-9976-E87F74BFD1D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D71DA-691A-459E-87B6-63E1EA2452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6296A-50DE-4B8A-94A6-45A18F7B1F2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FABA2-BFEF-4270-91B0-74BAB5EFF74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CCSDS Spacecraft Monitoring &amp; Control (SM&amp;C)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BC917-F54A-4D63-8B88-49245A0BA58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00009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ublic.ccsds.org/sites/pr/CCSDS%20Logos/CCSDSLogoNoOrg.jp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hyperlink" Target="http://public.ccsds.org/sites/pr/CCSDS%20Logos/CCSDSLogoNoOrg.jpg" TargetMode="Externa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2" y="0"/>
            <a:ext cx="971550" cy="6858000"/>
          </a:xfrm>
          <a:prstGeom prst="rect">
            <a:avLst/>
          </a:prstGeom>
          <a:solidFill>
            <a:srgbClr val="AAC9E9"/>
          </a:solidFill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1" hangingPunct="1">
              <a:spcBef>
                <a:spcPct val="50000"/>
              </a:spcBef>
            </a:pPr>
            <a:endParaRPr lang="en-GB" sz="900" b="1" dirty="0" smtClean="0">
              <a:solidFill>
                <a:srgbClr val="002F8C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  <a:t/>
            </a:r>
            <a:b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</a:br>
            <a:endParaRPr lang="en-GB" sz="900" b="1" dirty="0" smtClean="0">
              <a:solidFill>
                <a:srgbClr val="002F8C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sz="900" b="1" dirty="0" smtClean="0">
              <a:solidFill>
                <a:srgbClr val="002F8C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sz="900" b="1" dirty="0" smtClean="0">
              <a:solidFill>
                <a:srgbClr val="002F8C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sz="900" b="1" dirty="0" smtClean="0">
              <a:solidFill>
                <a:srgbClr val="002F8C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  <a:t>Spacecraft</a:t>
            </a:r>
            <a:b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</a:br>
            <a: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  <a:t>Monitoring</a:t>
            </a:r>
            <a:b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</a:br>
            <a: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  <a:t>&amp; Control</a:t>
            </a:r>
            <a:b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</a:br>
            <a:r>
              <a:rPr lang="en-GB" sz="900" b="1" dirty="0" smtClean="0">
                <a:solidFill>
                  <a:srgbClr val="002F8C"/>
                </a:solidFill>
                <a:latin typeface="Tahoma" pitchFamily="34" charset="0"/>
              </a:rPr>
              <a:t>Working Group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623" y="188913"/>
            <a:ext cx="776067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alt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624" y="981076"/>
            <a:ext cx="777679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n-GB" smtClean="0"/>
          </a:p>
          <a:p>
            <a:pPr lvl="1"/>
            <a:endParaRPr lang="en-GB" altLang="en-GB" smtClean="0"/>
          </a:p>
          <a:p>
            <a:pPr lvl="2"/>
            <a:endParaRPr lang="en-GB" altLang="en-GB" smtClean="0"/>
          </a:p>
          <a:p>
            <a:pPr lvl="3"/>
            <a:endParaRPr lang="en-GB" altLang="en-GB" smtClean="0"/>
          </a:p>
          <a:p>
            <a:pPr lvl="1"/>
            <a:endParaRPr lang="en-GB" altLang="en-GB" smtClean="0"/>
          </a:p>
          <a:p>
            <a:pPr lvl="2"/>
            <a:endParaRPr lang="en-GB" altLang="en-GB" smtClean="0"/>
          </a:p>
          <a:p>
            <a:pPr lvl="3"/>
            <a:endParaRPr lang="en-GB" altLang="en-GB" smtClean="0"/>
          </a:p>
          <a:p>
            <a:pPr lvl="3"/>
            <a:endParaRPr lang="en-GB" altLang="en-GB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6625" y="6524628"/>
            <a:ext cx="525633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solidFill>
                  <a:srgbClr val="00308C"/>
                </a:solidFill>
              </a:defRPr>
            </a:lvl1pPr>
          </a:lstStyle>
          <a:p>
            <a:r>
              <a:rPr lang="en-US" altLang="en-US" smtClean="0">
                <a:latin typeface="Tahoma" pitchFamily="34" charset="0"/>
              </a:rPr>
              <a:t>CCSDS Spacecraft Monitoring &amp; Control (SM&amp;C)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2195148" y="3860800"/>
            <a:ext cx="208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1403839" y="3521790"/>
            <a:ext cx="184731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000" smtClean="0">
              <a:solidFill>
                <a:srgbClr val="002F8C"/>
              </a:solidFill>
              <a:latin typeface="Tahoma" pitchFamily="34" charset="0"/>
            </a:endParaRP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0" y="6583366"/>
            <a:ext cx="118696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1200" b="1" smtClean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624" y="6308728"/>
            <a:ext cx="3154974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2F8C"/>
                </a:solidFill>
              </a:defRPr>
            </a:lvl1pPr>
          </a:lstStyle>
          <a:p>
            <a:pPr eaLnBrk="1" hangingPunct="1"/>
            <a:endParaRPr lang="en-GB" smtClean="0">
              <a:latin typeface="Tahoma" pitchFamily="34" charset="0"/>
            </a:endParaRP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" y="6572253"/>
            <a:ext cx="9715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90000"/>
              </a:lnSpc>
              <a:defRPr sz="1200" b="1">
                <a:solidFill>
                  <a:schemeClr val="bg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fld id="{20C1263F-BB23-4EBB-8444-4A8509E96901}" type="slidenum">
              <a:rPr lang="en-GB" smtClean="0">
                <a:solidFill>
                  <a:srgbClr val="FFFFFF"/>
                </a:solidFill>
                <a:latin typeface="Tahoma" pitchFamily="34" charset="0"/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en-GB" smtClean="0">
              <a:solidFill>
                <a:srgbClr val="000099"/>
              </a:solidFill>
              <a:latin typeface="Tahoma" pitchFamily="34" charset="0"/>
            </a:endParaRPr>
          </a:p>
        </p:txBody>
      </p:sp>
      <p:pic>
        <p:nvPicPr>
          <p:cNvPr id="1058" name="Picture 34" descr="Land station pai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" y="3573466"/>
            <a:ext cx="971550" cy="935037"/>
          </a:xfrm>
          <a:prstGeom prst="rect">
            <a:avLst/>
          </a:prstGeom>
          <a:noFill/>
        </p:spPr>
      </p:pic>
      <p:pic>
        <p:nvPicPr>
          <p:cNvPr id="1059" name="Picture 35" descr="envisa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2708275"/>
            <a:ext cx="973015" cy="890588"/>
          </a:xfrm>
          <a:prstGeom prst="rect">
            <a:avLst/>
          </a:prstGeom>
          <a:noFill/>
        </p:spPr>
      </p:pic>
      <p:pic>
        <p:nvPicPr>
          <p:cNvPr id="1061" name="Picture 37" descr="Full color JPEG without the .ORG.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24750" y="6278563"/>
            <a:ext cx="1440473" cy="495300"/>
          </a:xfrm>
          <a:prstGeom prst="rect">
            <a:avLst/>
          </a:prstGeom>
          <a:noFill/>
        </p:spPr>
      </p:pic>
      <p:pic>
        <p:nvPicPr>
          <p:cNvPr id="1141" name="Picture 117" descr="esa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4508500"/>
            <a:ext cx="973015" cy="1066800"/>
          </a:xfrm>
          <a:prstGeom prst="rect">
            <a:avLst/>
          </a:prstGeom>
          <a:noFill/>
        </p:spPr>
      </p:pic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68875" y="625178"/>
            <a:ext cx="863111" cy="398463"/>
            <a:chOff x="43" y="71"/>
            <a:chExt cx="544" cy="136"/>
          </a:xfrm>
        </p:grpSpPr>
        <p:grpSp>
          <p:nvGrpSpPr>
            <p:cNvPr id="3" name="Group 119"/>
            <p:cNvGrpSpPr>
              <a:grpSpLocks/>
            </p:cNvGrpSpPr>
            <p:nvPr userDrawn="1"/>
          </p:nvGrpSpPr>
          <p:grpSpPr bwMode="auto">
            <a:xfrm>
              <a:off x="135" y="143"/>
              <a:ext cx="413" cy="34"/>
              <a:chOff x="748" y="436"/>
              <a:chExt cx="413" cy="34"/>
            </a:xfrm>
          </p:grpSpPr>
          <p:sp>
            <p:nvSpPr>
              <p:cNvPr id="1144" name="Line 120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5" name="Line 121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6" name="Line 122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7" name="Arc 123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8" name="Arc 124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4" name="Group 125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1150" name="Line 12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1" name="Arc 127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2" name="Line 128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3" name="Line 129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4" name="Arc 130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5" name="Arc 131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6" name="Arc 132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7" name="Line 13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8" name="Line 134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5" name="Group 135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1160" name="Line 13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1" name="Line 137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2" name="Arc 138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6" name="Group 139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1164" name="Arc 140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5" name="Arc 141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6" name="Arc 142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7" name="Line 14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8" name="Freeform 144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9" name="Freeform 145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170" name="Oval 146"/>
            <p:cNvSpPr>
              <a:spLocks noChangeArrowheads="1"/>
            </p:cNvSpPr>
            <p:nvPr/>
          </p:nvSpPr>
          <p:spPr bwMode="auto">
            <a:xfrm>
              <a:off x="43" y="92"/>
              <a:ext cx="139" cy="115"/>
            </a:xfrm>
            <a:prstGeom prst="ellipse">
              <a:avLst/>
            </a:prstGeom>
            <a:gradFill rotWithShape="1">
              <a:gsLst>
                <a:gs pos="0">
                  <a:srgbClr val="0066CC"/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sp>
          <p:nvSpPr>
            <p:cNvPr id="1171" name="Oval 147"/>
            <p:cNvSpPr>
              <a:spLocks noChangeArrowheads="1"/>
            </p:cNvSpPr>
            <p:nvPr/>
          </p:nvSpPr>
          <p:spPr bwMode="auto">
            <a:xfrm>
              <a:off x="536" y="71"/>
              <a:ext cx="51" cy="42"/>
            </a:xfrm>
            <a:prstGeom prst="ellipse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FF9966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grpSp>
          <p:nvGrpSpPr>
            <p:cNvPr id="7" name="Group 148"/>
            <p:cNvGrpSpPr>
              <a:grpSpLocks/>
            </p:cNvGrpSpPr>
            <p:nvPr userDrawn="1"/>
          </p:nvGrpSpPr>
          <p:grpSpPr bwMode="auto">
            <a:xfrm>
              <a:off x="123" y="131"/>
              <a:ext cx="413" cy="34"/>
              <a:chOff x="748" y="436"/>
              <a:chExt cx="413" cy="34"/>
            </a:xfrm>
          </p:grpSpPr>
          <p:sp>
            <p:nvSpPr>
              <p:cNvPr id="1173" name="Line 149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4" name="Line 150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5" name="Line 151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6" name="Arc 152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7" name="Arc 153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8" name="Group 154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1179" name="Line 155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0" name="Arc 156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1" name="Line 157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2" name="Line 158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3" name="Arc 159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4" name="Arc 160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5" name="Arc 161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6" name="Line 162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7" name="Line 16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9" name="Group 164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1189" name="Line 165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0" name="Line 16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1" name="Arc 167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10" name="Group 168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1193" name="Arc 169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4" name="Arc 170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5" name="Arc 171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6" name="Line 172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7" name="Freeform 173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8" name="Freeform 174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</p:grpSp>
      <p:pic>
        <p:nvPicPr>
          <p:cNvPr id="72" name="Picture 202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" y="0"/>
            <a:ext cx="970384" cy="4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9pPr>
    </p:titleStyle>
    <p:bodyStyle>
      <a:lvl1pPr marL="361950" indent="-361950" algn="l" rtl="0" fontAlgn="base">
        <a:spcBef>
          <a:spcPct val="20000"/>
        </a:spcBef>
        <a:spcAft>
          <a:spcPct val="0"/>
        </a:spcAft>
        <a:buClr>
          <a:srgbClr val="002F8C"/>
        </a:buClr>
        <a:buFont typeface="Wingdings" pitchFamily="2" charset="2"/>
        <a:buChar char="§"/>
        <a:defRPr sz="2400">
          <a:solidFill>
            <a:srgbClr val="002F8C"/>
          </a:solidFill>
          <a:latin typeface="+mn-lt"/>
          <a:ea typeface="+mn-ea"/>
          <a:cs typeface="+mn-cs"/>
        </a:defRPr>
      </a:lvl1pPr>
      <a:lvl2pPr marL="893763" indent="-352425" algn="l" rtl="0" fontAlgn="base">
        <a:spcBef>
          <a:spcPct val="20000"/>
        </a:spcBef>
        <a:spcAft>
          <a:spcPct val="0"/>
        </a:spcAft>
        <a:buClr>
          <a:srgbClr val="002F8C"/>
        </a:buClr>
        <a:buFont typeface="Wingdings" pitchFamily="2" charset="2"/>
        <a:buChar char="ð"/>
        <a:defRPr sz="2000">
          <a:solidFill>
            <a:srgbClr val="002F8C"/>
          </a:solidFill>
          <a:latin typeface="+mn-lt"/>
        </a:defRPr>
      </a:lvl2pPr>
      <a:lvl3pPr marL="1438275" indent="-365125" algn="l" rtl="0" fontAlgn="base">
        <a:spcBef>
          <a:spcPct val="20000"/>
        </a:spcBef>
        <a:spcAft>
          <a:spcPct val="0"/>
        </a:spcAft>
        <a:buClr>
          <a:srgbClr val="002F8C"/>
        </a:buClr>
        <a:buFont typeface="Wingdings" pitchFamily="2" charset="2"/>
        <a:buChar char="Ä"/>
        <a:defRPr sz="1600">
          <a:solidFill>
            <a:srgbClr val="002F8C"/>
          </a:solidFill>
          <a:latin typeface="+mn-lt"/>
        </a:defRPr>
      </a:lvl3pPr>
      <a:lvl4pPr marL="1971675" indent="-354013" algn="l" rtl="0" fontAlgn="base">
        <a:spcBef>
          <a:spcPct val="20000"/>
        </a:spcBef>
        <a:spcAft>
          <a:spcPct val="0"/>
        </a:spcAft>
        <a:buClr>
          <a:srgbClr val="002F8C"/>
        </a:buClr>
        <a:buChar char="•"/>
        <a:defRPr sz="1200">
          <a:solidFill>
            <a:srgbClr val="002F8C"/>
          </a:solidFill>
          <a:latin typeface="+mn-lt"/>
        </a:defRPr>
      </a:lvl4pPr>
      <a:lvl5pPr marL="2673350" indent="-211138" algn="l" rtl="0" fontAlgn="base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5pPr>
      <a:lvl6pPr marL="3130550" indent="-211138" algn="l" rtl="0" fontAlgn="base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6pPr>
      <a:lvl7pPr marL="3587750" indent="-211138" algn="l" rtl="0" fontAlgn="base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7pPr>
      <a:lvl8pPr marL="4044950" indent="-211138" algn="l" rtl="0" fontAlgn="base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8pPr>
      <a:lvl9pPr marL="4502150" indent="-211138" algn="l" rtl="0" fontAlgn="base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9" name="Line 829"/>
          <p:cNvSpPr>
            <a:spLocks noChangeShapeType="1"/>
          </p:cNvSpPr>
          <p:nvPr/>
        </p:nvSpPr>
        <p:spPr bwMode="auto">
          <a:xfrm>
            <a:off x="487363" y="838200"/>
            <a:ext cx="8243887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40648" name="Rectangle 20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73825"/>
            <a:ext cx="21336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1531F4F6-67AC-4E70-9FDD-B4038FE54F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0" name="Picture 2" descr="C:\Users\mkearney\Documents\Documents - MSFC files\Art Projects\Logos\CCSDS\Logos - Official currently in use\CCSDS Logo Stacked\ccsdslogo-stacked-4color-grad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60" y="83760"/>
            <a:ext cx="1605435" cy="65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1">
          <a:solidFill>
            <a:schemeClr val="tx1"/>
          </a:solidFill>
          <a:latin typeface="+mn-lt"/>
        </a:defRPr>
      </a:lvl3pPr>
      <a:lvl4pPr marL="1260475" indent="-231775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1">
          <a:solidFill>
            <a:schemeClr val="tx1"/>
          </a:solidFill>
          <a:latin typeface="+mn-lt"/>
        </a:defRPr>
      </a:lvl4pPr>
      <a:lvl5pPr marL="15970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1">
          <a:solidFill>
            <a:schemeClr val="tx1"/>
          </a:solidFill>
          <a:latin typeface="+mn-lt"/>
        </a:defRPr>
      </a:lvl5pPr>
      <a:lvl6pPr marL="20542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1" fontAlgn="base" hangingPunct="1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2" y="0"/>
            <a:ext cx="971550" cy="6858000"/>
          </a:xfrm>
          <a:prstGeom prst="rect">
            <a:avLst/>
          </a:prstGeom>
          <a:solidFill>
            <a:srgbClr val="AAC9E9"/>
          </a:solidFill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1" hangingPunct="1">
              <a:spcBef>
                <a:spcPct val="50000"/>
              </a:spcBef>
            </a:pPr>
            <a:endParaRPr lang="en-GB" sz="900" b="1" smtClean="0">
              <a:solidFill>
                <a:srgbClr val="002F8C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  <a:t/>
            </a:r>
            <a:b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</a:br>
            <a: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  <a:t>Spacecraft</a:t>
            </a:r>
            <a:b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</a:br>
            <a: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  <a:t>Monitoring</a:t>
            </a:r>
            <a:b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</a:br>
            <a: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  <a:t>&amp; Control</a:t>
            </a:r>
            <a:b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</a:br>
            <a:r>
              <a:rPr lang="en-GB" sz="900" b="1" smtClean="0">
                <a:solidFill>
                  <a:srgbClr val="002F8C"/>
                </a:solidFill>
                <a:latin typeface="Tahoma" pitchFamily="34" charset="0"/>
              </a:rPr>
              <a:t>Working Group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623" y="188913"/>
            <a:ext cx="776067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alt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624" y="981076"/>
            <a:ext cx="777679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altLang="en-GB" smtClean="0"/>
          </a:p>
          <a:p>
            <a:pPr lvl="1"/>
            <a:endParaRPr lang="en-GB" altLang="en-GB" smtClean="0"/>
          </a:p>
          <a:p>
            <a:pPr lvl="2"/>
            <a:endParaRPr lang="en-GB" altLang="en-GB" smtClean="0"/>
          </a:p>
          <a:p>
            <a:pPr lvl="3"/>
            <a:endParaRPr lang="en-GB" altLang="en-GB" smtClean="0"/>
          </a:p>
          <a:p>
            <a:pPr lvl="1"/>
            <a:endParaRPr lang="en-GB" altLang="en-GB" smtClean="0"/>
          </a:p>
          <a:p>
            <a:pPr lvl="2"/>
            <a:endParaRPr lang="en-GB" altLang="en-GB" smtClean="0"/>
          </a:p>
          <a:p>
            <a:pPr lvl="3"/>
            <a:endParaRPr lang="en-GB" altLang="en-GB" smtClean="0"/>
          </a:p>
          <a:p>
            <a:pPr lvl="3"/>
            <a:endParaRPr lang="en-GB" altLang="en-GB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6625" y="6524628"/>
            <a:ext cx="525633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solidFill>
                  <a:srgbClr val="00308C"/>
                </a:solidFill>
              </a:defRPr>
            </a:lvl1pPr>
          </a:lstStyle>
          <a:p>
            <a:r>
              <a:rPr lang="en-US" altLang="en-US" smtClean="0">
                <a:latin typeface="Tahoma" pitchFamily="34" charset="0"/>
              </a:rPr>
              <a:t>CCSDS Spacecraft Monitoring &amp; Control (SM&amp;C)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2195148" y="3860800"/>
            <a:ext cx="208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1403839" y="3521790"/>
            <a:ext cx="184731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000" smtClean="0">
              <a:solidFill>
                <a:srgbClr val="002F8C"/>
              </a:solidFill>
              <a:latin typeface="Tahoma" pitchFamily="34" charset="0"/>
            </a:endParaRP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0" y="6583366"/>
            <a:ext cx="118696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1200" b="1" smtClean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624" y="6308728"/>
            <a:ext cx="3154974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002F8C"/>
                </a:solidFill>
              </a:defRPr>
            </a:lvl1pPr>
          </a:lstStyle>
          <a:p>
            <a:pPr eaLnBrk="1" hangingPunct="1"/>
            <a:endParaRPr lang="en-GB" smtClean="0">
              <a:latin typeface="Tahoma" pitchFamily="34" charset="0"/>
            </a:endParaRP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" y="6572253"/>
            <a:ext cx="9715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90000"/>
              </a:lnSpc>
              <a:defRPr sz="1200" b="1">
                <a:solidFill>
                  <a:schemeClr val="bg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fld id="{20C1263F-BB23-4EBB-8444-4A8509E96901}" type="slidenum">
              <a:rPr lang="en-GB" smtClean="0">
                <a:solidFill>
                  <a:srgbClr val="FFFFFF"/>
                </a:solidFill>
                <a:latin typeface="Tahoma" pitchFamily="34" charset="0"/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en-GB" smtClean="0">
              <a:solidFill>
                <a:srgbClr val="000099"/>
              </a:solidFill>
              <a:latin typeface="Tahoma" pitchFamily="34" charset="0"/>
            </a:endParaRPr>
          </a:p>
        </p:txBody>
      </p:sp>
      <p:pic>
        <p:nvPicPr>
          <p:cNvPr id="1058" name="Picture 34" descr="Land station pai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" y="3573466"/>
            <a:ext cx="971550" cy="935037"/>
          </a:xfrm>
          <a:prstGeom prst="rect">
            <a:avLst/>
          </a:prstGeom>
          <a:noFill/>
        </p:spPr>
      </p:pic>
      <p:pic>
        <p:nvPicPr>
          <p:cNvPr id="1059" name="Picture 35" descr="envisa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2708275"/>
            <a:ext cx="973015" cy="890588"/>
          </a:xfrm>
          <a:prstGeom prst="rect">
            <a:avLst/>
          </a:prstGeom>
          <a:noFill/>
        </p:spPr>
      </p:pic>
      <p:pic>
        <p:nvPicPr>
          <p:cNvPr id="1061" name="Picture 37" descr="Full color JPEG without the .ORG.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24750" y="6278563"/>
            <a:ext cx="1440473" cy="495300"/>
          </a:xfrm>
          <a:prstGeom prst="rect">
            <a:avLst/>
          </a:prstGeom>
          <a:noFill/>
        </p:spPr>
      </p:pic>
      <p:pic>
        <p:nvPicPr>
          <p:cNvPr id="1141" name="Picture 117" descr="esa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4508500"/>
            <a:ext cx="973015" cy="1066800"/>
          </a:xfrm>
          <a:prstGeom prst="rect">
            <a:avLst/>
          </a:prstGeom>
          <a:noFill/>
        </p:spPr>
      </p:pic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68875" y="1"/>
            <a:ext cx="863111" cy="398463"/>
            <a:chOff x="43" y="71"/>
            <a:chExt cx="544" cy="136"/>
          </a:xfrm>
        </p:grpSpPr>
        <p:grpSp>
          <p:nvGrpSpPr>
            <p:cNvPr id="3" name="Group 119"/>
            <p:cNvGrpSpPr>
              <a:grpSpLocks/>
            </p:cNvGrpSpPr>
            <p:nvPr userDrawn="1"/>
          </p:nvGrpSpPr>
          <p:grpSpPr bwMode="auto">
            <a:xfrm>
              <a:off x="135" y="143"/>
              <a:ext cx="413" cy="34"/>
              <a:chOff x="748" y="436"/>
              <a:chExt cx="413" cy="34"/>
            </a:xfrm>
          </p:grpSpPr>
          <p:sp>
            <p:nvSpPr>
              <p:cNvPr id="1144" name="Line 120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5" name="Line 121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6" name="Line 122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7" name="Arc 123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48" name="Arc 124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4" name="Group 125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1150" name="Line 12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1" name="Arc 127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2" name="Line 128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3" name="Line 129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4" name="Arc 130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5" name="Arc 131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6" name="Arc 132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7" name="Line 13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58" name="Line 134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5" name="Group 135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1160" name="Line 13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1" name="Line 137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2" name="Arc 138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6" name="Group 139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1164" name="Arc 140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5" name="Arc 141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6" name="Arc 142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7" name="Line 14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2857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8" name="Freeform 144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69" name="Freeform 145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0C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  <p:sp>
          <p:nvSpPr>
            <p:cNvPr id="1170" name="Oval 146"/>
            <p:cNvSpPr>
              <a:spLocks noChangeArrowheads="1"/>
            </p:cNvSpPr>
            <p:nvPr/>
          </p:nvSpPr>
          <p:spPr bwMode="auto">
            <a:xfrm>
              <a:off x="43" y="92"/>
              <a:ext cx="139" cy="115"/>
            </a:xfrm>
            <a:prstGeom prst="ellipse">
              <a:avLst/>
            </a:prstGeom>
            <a:gradFill rotWithShape="1">
              <a:gsLst>
                <a:gs pos="0">
                  <a:srgbClr val="0066CC"/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sp>
          <p:nvSpPr>
            <p:cNvPr id="1171" name="Oval 147"/>
            <p:cNvSpPr>
              <a:spLocks noChangeArrowheads="1"/>
            </p:cNvSpPr>
            <p:nvPr/>
          </p:nvSpPr>
          <p:spPr bwMode="auto">
            <a:xfrm>
              <a:off x="536" y="71"/>
              <a:ext cx="51" cy="42"/>
            </a:xfrm>
            <a:prstGeom prst="ellipse">
              <a:avLst/>
            </a:prstGeom>
            <a:gradFill rotWithShape="1">
              <a:gsLst>
                <a:gs pos="0">
                  <a:srgbClr val="800000"/>
                </a:gs>
                <a:gs pos="100000">
                  <a:srgbClr val="FF9966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50000"/>
                </a:spcBef>
              </a:pPr>
              <a:endParaRPr lang="en-US" sz="1000" smtClean="0">
                <a:solidFill>
                  <a:srgbClr val="002F8C"/>
                </a:solidFill>
                <a:latin typeface="Tahoma" pitchFamily="34" charset="0"/>
              </a:endParaRPr>
            </a:p>
          </p:txBody>
        </p:sp>
        <p:grpSp>
          <p:nvGrpSpPr>
            <p:cNvPr id="7" name="Group 148"/>
            <p:cNvGrpSpPr>
              <a:grpSpLocks/>
            </p:cNvGrpSpPr>
            <p:nvPr userDrawn="1"/>
          </p:nvGrpSpPr>
          <p:grpSpPr bwMode="auto">
            <a:xfrm>
              <a:off x="123" y="131"/>
              <a:ext cx="413" cy="34"/>
              <a:chOff x="748" y="436"/>
              <a:chExt cx="413" cy="34"/>
            </a:xfrm>
          </p:grpSpPr>
          <p:sp>
            <p:nvSpPr>
              <p:cNvPr id="1173" name="Line 149"/>
              <p:cNvSpPr>
                <a:spLocks noChangeShapeType="1"/>
              </p:cNvSpPr>
              <p:nvPr userDrawn="1"/>
            </p:nvSpPr>
            <p:spPr bwMode="auto">
              <a:xfrm flipH="1">
                <a:off x="769" y="436"/>
                <a:ext cx="66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4" name="Line 150"/>
              <p:cNvSpPr>
                <a:spLocks noChangeShapeType="1"/>
              </p:cNvSpPr>
              <p:nvPr userDrawn="1"/>
            </p:nvSpPr>
            <p:spPr bwMode="auto">
              <a:xfrm flipH="1">
                <a:off x="748" y="467"/>
                <a:ext cx="69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5" name="Line 151"/>
              <p:cNvSpPr>
                <a:spLocks noChangeShapeType="1"/>
              </p:cNvSpPr>
              <p:nvPr userDrawn="1"/>
            </p:nvSpPr>
            <p:spPr bwMode="auto">
              <a:xfrm flipH="1">
                <a:off x="769" y="451"/>
                <a:ext cx="4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6" name="Arc 152"/>
              <p:cNvSpPr>
                <a:spLocks/>
              </p:cNvSpPr>
              <p:nvPr userDrawn="1"/>
            </p:nvSpPr>
            <p:spPr bwMode="auto">
              <a:xfrm rot="5400000" flipH="1" flipV="1">
                <a:off x="752" y="435"/>
                <a:ext cx="15" cy="18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sp>
            <p:nvSpPr>
              <p:cNvPr id="1177" name="Arc 153"/>
              <p:cNvSpPr>
                <a:spLocks/>
              </p:cNvSpPr>
              <p:nvPr userDrawn="1"/>
            </p:nvSpPr>
            <p:spPr bwMode="auto">
              <a:xfrm rot="-5400000" flipH="1" flipV="1">
                <a:off x="818" y="450"/>
                <a:ext cx="16" cy="17"/>
              </a:xfrm>
              <a:custGeom>
                <a:avLst/>
                <a:gdLst>
                  <a:gd name="G0" fmla="+- 21589 0 0"/>
                  <a:gd name="G1" fmla="+- 21600 0 0"/>
                  <a:gd name="G2" fmla="+- 21600 0 0"/>
                  <a:gd name="T0" fmla="*/ 0 w 43189"/>
                  <a:gd name="T1" fmla="*/ 20899 h 21600"/>
                  <a:gd name="T2" fmla="*/ 43189 w 43189"/>
                  <a:gd name="T3" fmla="*/ 21600 h 21600"/>
                  <a:gd name="T4" fmla="*/ 21589 w 4318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89" h="21600" fill="none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</a:path>
                  <a:path w="43189" h="21600" stroke="0" extrusionOk="0">
                    <a:moveTo>
                      <a:pt x="0" y="20899"/>
                    </a:moveTo>
                    <a:cubicBezTo>
                      <a:pt x="378" y="9248"/>
                      <a:pt x="9932" y="-1"/>
                      <a:pt x="21589" y="0"/>
                    </a:cubicBezTo>
                    <a:cubicBezTo>
                      <a:pt x="33518" y="0"/>
                      <a:pt x="43189" y="9670"/>
                      <a:pt x="43189" y="21600"/>
                    </a:cubicBezTo>
                    <a:lnTo>
                      <a:pt x="2158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spcBef>
                    <a:spcPct val="50000"/>
                  </a:spcBef>
                </a:pPr>
                <a:endParaRPr lang="en-US" sz="1000" smtClean="0">
                  <a:solidFill>
                    <a:srgbClr val="002F8C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8" name="Group 154"/>
              <p:cNvGrpSpPr>
                <a:grpSpLocks/>
              </p:cNvGrpSpPr>
              <p:nvPr userDrawn="1"/>
            </p:nvGrpSpPr>
            <p:grpSpPr bwMode="auto">
              <a:xfrm>
                <a:off x="858" y="436"/>
                <a:ext cx="98" cy="34"/>
                <a:chOff x="2472" y="1480"/>
                <a:chExt cx="363" cy="181"/>
              </a:xfrm>
            </p:grpSpPr>
            <p:sp>
              <p:nvSpPr>
                <p:cNvPr id="1179" name="Line 155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472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0" name="Arc 156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472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1" name="Line 157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53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2" name="Line 158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835" y="1525"/>
                  <a:ext cx="0" cy="13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3" name="Arc 159"/>
                <p:cNvSpPr>
                  <a:spLocks/>
                </p:cNvSpPr>
                <p:nvPr userDrawn="1"/>
              </p:nvSpPr>
              <p:spPr bwMode="auto">
                <a:xfrm rot="-10800000" flipH="1" flipV="1">
                  <a:off x="2653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4" name="Arc 160"/>
                <p:cNvSpPr>
                  <a:spLocks/>
                </p:cNvSpPr>
                <p:nvPr userDrawn="1"/>
              </p:nvSpPr>
              <p:spPr bwMode="auto">
                <a:xfrm rot="10800000" flipV="1">
                  <a:off x="2789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5" name="Arc 161"/>
                <p:cNvSpPr>
                  <a:spLocks/>
                </p:cNvSpPr>
                <p:nvPr userDrawn="1"/>
              </p:nvSpPr>
              <p:spPr bwMode="auto">
                <a:xfrm rot="10800000" flipV="1">
                  <a:off x="2608" y="1480"/>
                  <a:ext cx="45" cy="45"/>
                </a:xfrm>
                <a:custGeom>
                  <a:avLst/>
                  <a:gdLst>
                    <a:gd name="G0" fmla="+- 21589 0 0"/>
                    <a:gd name="G1" fmla="+- 21587 0 0"/>
                    <a:gd name="G2" fmla="+- 21600 0 0"/>
                    <a:gd name="T0" fmla="*/ 0 w 21589"/>
                    <a:gd name="T1" fmla="*/ 20886 h 21587"/>
                    <a:gd name="T2" fmla="*/ 20853 w 21589"/>
                    <a:gd name="T3" fmla="*/ 0 h 21587"/>
                    <a:gd name="T4" fmla="*/ 21589 w 21589"/>
                    <a:gd name="T5" fmla="*/ 21587 h 215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9" h="21587" fill="none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</a:path>
                    <a:path w="21589" h="21587" stroke="0" extrusionOk="0">
                      <a:moveTo>
                        <a:pt x="0" y="20886"/>
                      </a:moveTo>
                      <a:cubicBezTo>
                        <a:pt x="369" y="9520"/>
                        <a:pt x="9487" y="387"/>
                        <a:pt x="20852" y="-1"/>
                      </a:cubicBezTo>
                      <a:lnTo>
                        <a:pt x="21589" y="215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6" name="Line 162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517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87" name="Line 163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2699" y="1480"/>
                  <a:ext cx="91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9" name="Group 164"/>
              <p:cNvGrpSpPr>
                <a:grpSpLocks/>
              </p:cNvGrpSpPr>
              <p:nvPr userDrawn="1"/>
            </p:nvGrpSpPr>
            <p:grpSpPr bwMode="auto">
              <a:xfrm>
                <a:off x="1067" y="436"/>
                <a:ext cx="94" cy="31"/>
                <a:chOff x="3152" y="1480"/>
                <a:chExt cx="346" cy="181"/>
              </a:xfrm>
            </p:grpSpPr>
            <p:sp>
              <p:nvSpPr>
                <p:cNvPr id="1189" name="Line 165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480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0" name="Line 166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3243" y="1661"/>
                  <a:ext cx="255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1" name="Arc 167"/>
                <p:cNvSpPr>
                  <a:spLocks/>
                </p:cNvSpPr>
                <p:nvPr userDrawn="1"/>
              </p:nvSpPr>
              <p:spPr bwMode="auto">
                <a:xfrm rot="-16200000" flipH="1" flipV="1">
                  <a:off x="3115" y="1517"/>
                  <a:ext cx="181" cy="108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  <p:grpSp>
            <p:nvGrpSpPr>
              <p:cNvPr id="10" name="Group 168"/>
              <p:cNvGrpSpPr>
                <a:grpSpLocks/>
              </p:cNvGrpSpPr>
              <p:nvPr userDrawn="1"/>
            </p:nvGrpSpPr>
            <p:grpSpPr bwMode="auto">
              <a:xfrm>
                <a:off x="972" y="436"/>
                <a:ext cx="86" cy="32"/>
                <a:chOff x="748" y="572"/>
                <a:chExt cx="148" cy="94"/>
              </a:xfrm>
            </p:grpSpPr>
            <p:sp>
              <p:nvSpPr>
                <p:cNvPr id="1193" name="Arc 169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8" y="580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4" name="Arc 170"/>
                <p:cNvSpPr>
                  <a:spLocks/>
                </p:cNvSpPr>
                <p:nvPr userDrawn="1"/>
              </p:nvSpPr>
              <p:spPr bwMode="auto">
                <a:xfrm rot="5400000" flipH="1" flipV="1">
                  <a:off x="741" y="625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5" name="Arc 171"/>
                <p:cNvSpPr>
                  <a:spLocks/>
                </p:cNvSpPr>
                <p:nvPr userDrawn="1"/>
              </p:nvSpPr>
              <p:spPr bwMode="auto">
                <a:xfrm rot="16200000" flipV="1">
                  <a:off x="812" y="579"/>
                  <a:ext cx="44" cy="30"/>
                </a:xfrm>
                <a:custGeom>
                  <a:avLst/>
                  <a:gdLst>
                    <a:gd name="G0" fmla="+- 21589 0 0"/>
                    <a:gd name="G1" fmla="+- 21600 0 0"/>
                    <a:gd name="G2" fmla="+- 21600 0 0"/>
                    <a:gd name="T0" fmla="*/ 0 w 43189"/>
                    <a:gd name="T1" fmla="*/ 20899 h 21600"/>
                    <a:gd name="T2" fmla="*/ 43189 w 43189"/>
                    <a:gd name="T3" fmla="*/ 21600 h 21600"/>
                    <a:gd name="T4" fmla="*/ 21589 w 4318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89" h="21600" fill="none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</a:path>
                    <a:path w="43189" h="21600" stroke="0" extrusionOk="0">
                      <a:moveTo>
                        <a:pt x="0" y="20899"/>
                      </a:moveTo>
                      <a:cubicBezTo>
                        <a:pt x="378" y="9248"/>
                        <a:pt x="9932" y="-1"/>
                        <a:pt x="21589" y="0"/>
                      </a:cubicBezTo>
                      <a:cubicBezTo>
                        <a:pt x="33518" y="0"/>
                        <a:pt x="43189" y="9670"/>
                        <a:pt x="43189" y="21600"/>
                      </a:cubicBezTo>
                      <a:lnTo>
                        <a:pt x="2158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6" name="Line 172"/>
                <p:cNvSpPr>
                  <a:spLocks noChangeShapeType="1"/>
                </p:cNvSpPr>
                <p:nvPr userDrawn="1"/>
              </p:nvSpPr>
              <p:spPr bwMode="auto">
                <a:xfrm flipH="1">
                  <a:off x="779" y="573"/>
                  <a:ext cx="49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7" name="Freeform 173"/>
                <p:cNvSpPr>
                  <a:spLocks/>
                </p:cNvSpPr>
                <p:nvPr userDrawn="1"/>
              </p:nvSpPr>
              <p:spPr bwMode="auto">
                <a:xfrm>
                  <a:off x="776" y="616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  <p:sp>
              <p:nvSpPr>
                <p:cNvPr id="1198" name="Freeform 174"/>
                <p:cNvSpPr>
                  <a:spLocks/>
                </p:cNvSpPr>
                <p:nvPr userDrawn="1"/>
              </p:nvSpPr>
              <p:spPr bwMode="auto">
                <a:xfrm flipV="1">
                  <a:off x="779" y="614"/>
                  <a:ext cx="117" cy="50"/>
                </a:xfrm>
                <a:custGeom>
                  <a:avLst/>
                  <a:gdLst/>
                  <a:ahLst/>
                  <a:cxnLst>
                    <a:cxn ang="0">
                      <a:pos x="0" y="47"/>
                    </a:cxn>
                    <a:cxn ang="0">
                      <a:pos x="72" y="43"/>
                    </a:cxn>
                    <a:cxn ang="0">
                      <a:pos x="102" y="7"/>
                    </a:cxn>
                    <a:cxn ang="0">
                      <a:pos x="117" y="2"/>
                    </a:cxn>
                  </a:cxnLst>
                  <a:rect l="0" t="0" r="r" b="b"/>
                  <a:pathLst>
                    <a:path w="117" h="50">
                      <a:moveTo>
                        <a:pt x="0" y="47"/>
                      </a:moveTo>
                      <a:cubicBezTo>
                        <a:pt x="12" y="46"/>
                        <a:pt x="55" y="50"/>
                        <a:pt x="72" y="43"/>
                      </a:cubicBezTo>
                      <a:cubicBezTo>
                        <a:pt x="89" y="36"/>
                        <a:pt x="95" y="14"/>
                        <a:pt x="102" y="7"/>
                      </a:cubicBezTo>
                      <a:cubicBezTo>
                        <a:pt x="109" y="0"/>
                        <a:pt x="114" y="3"/>
                        <a:pt x="117" y="2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spcBef>
                      <a:spcPct val="50000"/>
                    </a:spcBef>
                  </a:pPr>
                  <a:endParaRPr lang="en-US" sz="1000" smtClean="0">
                    <a:solidFill>
                      <a:srgbClr val="002F8C"/>
                    </a:solidFill>
                    <a:latin typeface="Tahoma" pitchFamily="34" charset="0"/>
                  </a:endParaRPr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F8C"/>
          </a:solidFill>
          <a:latin typeface="Tahoma" pitchFamily="34" charset="0"/>
        </a:defRPr>
      </a:lvl9pPr>
    </p:titleStyle>
    <p:bodyStyle>
      <a:lvl1pPr marL="361950" indent="-361950" algn="l" rtl="0" eaLnBrk="1" fontAlgn="base" hangingPunct="1">
        <a:spcBef>
          <a:spcPct val="20000"/>
        </a:spcBef>
        <a:spcAft>
          <a:spcPct val="0"/>
        </a:spcAft>
        <a:buClr>
          <a:srgbClr val="002F8C"/>
        </a:buClr>
        <a:buFont typeface="Wingdings" pitchFamily="2" charset="2"/>
        <a:buChar char="§"/>
        <a:defRPr sz="2400">
          <a:solidFill>
            <a:srgbClr val="002F8C"/>
          </a:solidFill>
          <a:latin typeface="+mn-lt"/>
          <a:ea typeface="+mn-ea"/>
          <a:cs typeface="+mn-cs"/>
        </a:defRPr>
      </a:lvl1pPr>
      <a:lvl2pPr marL="893763" indent="-352425" algn="l" rtl="0" eaLnBrk="1" fontAlgn="base" hangingPunct="1">
        <a:spcBef>
          <a:spcPct val="20000"/>
        </a:spcBef>
        <a:spcAft>
          <a:spcPct val="0"/>
        </a:spcAft>
        <a:buClr>
          <a:srgbClr val="002F8C"/>
        </a:buClr>
        <a:buFont typeface="Wingdings" pitchFamily="2" charset="2"/>
        <a:buChar char="ð"/>
        <a:defRPr sz="2000">
          <a:solidFill>
            <a:srgbClr val="002F8C"/>
          </a:solidFill>
          <a:latin typeface="+mn-lt"/>
        </a:defRPr>
      </a:lvl2pPr>
      <a:lvl3pPr marL="1438275" indent="-365125" algn="l" rtl="0" eaLnBrk="1" fontAlgn="base" hangingPunct="1">
        <a:spcBef>
          <a:spcPct val="20000"/>
        </a:spcBef>
        <a:spcAft>
          <a:spcPct val="0"/>
        </a:spcAft>
        <a:buClr>
          <a:srgbClr val="002F8C"/>
        </a:buClr>
        <a:buFont typeface="Wingdings" pitchFamily="2" charset="2"/>
        <a:buChar char="Ä"/>
        <a:defRPr sz="1600">
          <a:solidFill>
            <a:srgbClr val="002F8C"/>
          </a:solidFill>
          <a:latin typeface="+mn-lt"/>
        </a:defRPr>
      </a:lvl3pPr>
      <a:lvl4pPr marL="1971675" indent="-354013" algn="l" rtl="0" eaLnBrk="1" fontAlgn="base" hangingPunct="1">
        <a:spcBef>
          <a:spcPct val="20000"/>
        </a:spcBef>
        <a:spcAft>
          <a:spcPct val="0"/>
        </a:spcAft>
        <a:buClr>
          <a:srgbClr val="002F8C"/>
        </a:buClr>
        <a:buChar char="•"/>
        <a:defRPr sz="1200">
          <a:solidFill>
            <a:srgbClr val="002F8C"/>
          </a:solidFill>
          <a:latin typeface="+mn-lt"/>
        </a:defRPr>
      </a:lvl4pPr>
      <a:lvl5pPr marL="2673350" indent="-21113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5pPr>
      <a:lvl6pPr marL="3130550" indent="-21113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6pPr>
      <a:lvl7pPr marL="3587750" indent="-21113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7pPr>
      <a:lvl8pPr marL="4044950" indent="-21113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8pPr>
      <a:lvl9pPr marL="4502150" indent="-21113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Ä"/>
        <a:defRPr sz="1400">
          <a:solidFill>
            <a:srgbClr val="002F8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Mike.Kearney@nasa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iana.mckissock.1@us.af.mil" TargetMode="External"/><Relationship Id="rId2" Type="http://schemas.openxmlformats.org/officeDocument/2006/relationships/hyperlink" Target="http://www.space-track.org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nfo.aiaa.org/tac/SMG/SOSTC/Workshop%20Documents/2008/Newman_Space%20Ops%20pres%200408.pp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t="21054"/>
          <a:stretch>
            <a:fillRect/>
          </a:stretch>
        </p:blipFill>
        <p:spPr bwMode="auto">
          <a:xfrm flipH="1">
            <a:off x="0" y="2997200"/>
            <a:ext cx="331958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434013" y="661988"/>
            <a:ext cx="3382962" cy="523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7651" name="Text Box 3"/>
          <p:cNvSpPr txBox="1">
            <a:spLocks noChangeArrowheads="1"/>
          </p:cNvSpPr>
          <p:nvPr/>
        </p:nvSpPr>
        <p:spPr bwMode="auto">
          <a:xfrm>
            <a:off x="688975" y="1442747"/>
            <a:ext cx="7766050" cy="184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Debris Avoidance and the</a:t>
            </a:r>
          </a:p>
          <a:p>
            <a:pPr lvl="0" algn="ctr">
              <a:spcBef>
                <a:spcPts val="0"/>
              </a:spcBef>
              <a:defRPr/>
            </a:pPr>
            <a:r>
              <a:rPr lang="en-US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CCSDS Navigation Working Group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algn="ctr">
              <a:spcBef>
                <a:spcPts val="0"/>
              </a:spcBef>
              <a:defRPr/>
            </a:pPr>
            <a:endParaRPr lang="en-US" sz="1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algn="ctr">
              <a:spcBef>
                <a:spcPts val="0"/>
              </a:spcBef>
              <a:defRPr/>
            </a:pPr>
            <a:r>
              <a:rPr lang="en-US" sz="1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Presentation to NSPO in Taiwan</a:t>
            </a:r>
            <a:endParaRPr lang="en-US" sz="1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0" algn="ctr">
              <a:spcBef>
                <a:spcPts val="0"/>
              </a:spcBef>
              <a:defRPr/>
            </a:pPr>
            <a:r>
              <a:rPr lang="en-US" sz="1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November 2013</a:t>
            </a:r>
            <a:endParaRPr lang="en-US" sz="8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7391400" y="0"/>
            <a:ext cx="1600200" cy="762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479"/>
          <p:cNvSpPr txBox="1">
            <a:spLocks noChangeArrowheads="1"/>
          </p:cNvSpPr>
          <p:nvPr/>
        </p:nvSpPr>
        <p:spPr bwMode="auto">
          <a:xfrm>
            <a:off x="5309027" y="4505580"/>
            <a:ext cx="3363486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99"/>
                </a:solidFill>
                <a:latin typeface="Arial" charset="0"/>
              </a:rPr>
              <a:t>Mike Kearney</a:t>
            </a:r>
          </a:p>
          <a:p>
            <a:pPr algn="r"/>
            <a:r>
              <a:rPr lang="en-US" sz="1600" dirty="0">
                <a:solidFill>
                  <a:srgbClr val="000099"/>
                </a:solidFill>
                <a:latin typeface="Arial" charset="0"/>
              </a:rPr>
              <a:t>CCSDS </a:t>
            </a:r>
            <a:r>
              <a:rPr lang="en-US" sz="1600" dirty="0" smtClean="0">
                <a:solidFill>
                  <a:srgbClr val="000099"/>
                </a:solidFill>
                <a:latin typeface="Arial" charset="0"/>
              </a:rPr>
              <a:t>Chair &amp; General </a:t>
            </a:r>
            <a:r>
              <a:rPr lang="en-US" sz="1600" dirty="0">
                <a:solidFill>
                  <a:srgbClr val="000099"/>
                </a:solidFill>
                <a:latin typeface="Arial" charset="0"/>
              </a:rPr>
              <a:t>Secretary</a:t>
            </a:r>
          </a:p>
          <a:p>
            <a:pPr algn="r"/>
            <a:r>
              <a:rPr lang="en-US" sz="1400" dirty="0">
                <a:solidFill>
                  <a:srgbClr val="000099"/>
                </a:solidFill>
                <a:latin typeface="Arial" charset="0"/>
              </a:rPr>
              <a:t>NASA MSFC EO-01</a:t>
            </a:r>
          </a:p>
          <a:p>
            <a:pPr algn="r"/>
            <a:r>
              <a:rPr lang="en-US" sz="1400" dirty="0">
                <a:solidFill>
                  <a:srgbClr val="000099"/>
                </a:solidFill>
                <a:latin typeface="Arial" charset="0"/>
              </a:rPr>
              <a:t>256-544-2029</a:t>
            </a:r>
          </a:p>
          <a:p>
            <a:pPr algn="r"/>
            <a:r>
              <a:rPr lang="en-US" sz="1400" dirty="0">
                <a:solidFill>
                  <a:srgbClr val="000099"/>
                </a:solidFill>
                <a:latin typeface="Arial" charset="0"/>
                <a:hlinkClick r:id="rId4"/>
              </a:rPr>
              <a:t>Mike.Kearney@nasa.gov</a:t>
            </a:r>
            <a:endParaRPr lang="en-US" sz="1400" dirty="0">
              <a:solidFill>
                <a:srgbClr val="000099"/>
              </a:solidFill>
              <a:latin typeface="Arial" charset="0"/>
            </a:endParaRPr>
          </a:p>
          <a:p>
            <a:pPr algn="r"/>
            <a:endParaRPr lang="en-US" sz="1400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0" y="6027003"/>
            <a:ext cx="315362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rtlCol="0">
            <a:spAutoFit/>
          </a:bodyPr>
          <a:lstStyle/>
          <a:p>
            <a:pPr marL="112713" indent="-112713"/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Advancing Technology</a:t>
            </a:r>
          </a:p>
          <a:p>
            <a:pPr marL="112713" indent="-112713"/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With International Agreements</a:t>
            </a:r>
          </a:p>
          <a:p>
            <a:pPr marL="112713" indent="-112713"/>
            <a:r>
              <a:rPr lang="en-US" sz="1600" b="1" dirty="0" smtClean="0">
                <a:solidFill>
                  <a:schemeClr val="bg1"/>
                </a:solidFill>
                <a:latin typeface="Arial" charset="0"/>
              </a:rPr>
              <a:t>To Use That Technology</a:t>
            </a:r>
          </a:p>
        </p:txBody>
      </p:sp>
      <p:sp>
        <p:nvSpPr>
          <p:cNvPr id="2" name="TextBox 1"/>
          <p:cNvSpPr txBox="1"/>
          <p:nvPr/>
        </p:nvSpPr>
        <p:spPr bwMode="auto">
          <a:xfrm>
            <a:off x="1347542" y="5474043"/>
            <a:ext cx="1978427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  <a:latin typeface="Arial" charset="0"/>
              </a:rPr>
              <a:t>CCSDS</a:t>
            </a:r>
          </a:p>
        </p:txBody>
      </p:sp>
    </p:spTree>
    <p:extLst>
      <p:ext uri="{BB962C8B-B14F-4D97-AF65-F5344CB8AC3E}">
        <p14:creationId xmlns:p14="http://schemas.microsoft.com/office/powerpoint/2010/main" val="39606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Navigation WG Products</a:t>
            </a:r>
            <a:endParaRPr lang="en-US" dirty="0"/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 bwMode="auto">
          <a:xfrm>
            <a:off x="473670" y="848569"/>
            <a:ext cx="8213086" cy="559791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/>
              <a:t>The CCSDS Navigation Working Group is chartered to develop standards cove</a:t>
            </a:r>
            <a:r>
              <a:rPr lang="en-US" sz="2000" dirty="0"/>
              <a:t>ring exchange of spaceflight dynamics related data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/>
              <a:t>Past Progress and Current Work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800" dirty="0" smtClean="0"/>
              <a:t>Orbit Data Messages (version 2.0 published 11/2009)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/>
              <a:t>Three standard message formats for exchanging orbit descriptions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800" dirty="0" smtClean="0"/>
              <a:t>Tracking Data Message (version 1.0 published 11/2007)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/>
              <a:t>Message format for exchanging tracking data; supports widely used tracking data types:  Doppler, range, angle, </a:t>
            </a:r>
            <a:r>
              <a:rPr lang="el-GR" sz="1600" dirty="0" smtClean="0"/>
              <a:t>Δ</a:t>
            </a:r>
            <a:r>
              <a:rPr lang="en-GB" sz="1600" dirty="0" smtClean="0"/>
              <a:t>DOR, ancillary information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800" dirty="0" smtClean="0"/>
              <a:t>Attitude Data Messages (version 1.0 published 05/2008)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/>
              <a:t>Two message formats for exchanging spacecraft attitude descriptions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/>
              <a:t>Navigation Green Book (version 3.0 published 05/2010)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/>
              <a:t>Contains technical background related to the </a:t>
            </a:r>
            <a:r>
              <a:rPr lang="en-US" sz="1600" dirty="0" err="1" smtClean="0"/>
              <a:t>Nav</a:t>
            </a:r>
            <a:r>
              <a:rPr lang="en-US" sz="1600" dirty="0" smtClean="0"/>
              <a:t> WG Recommendations 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dirty="0" err="1" smtClean="0"/>
              <a:t>Nav</a:t>
            </a:r>
            <a:r>
              <a:rPr lang="en-US" sz="1800" dirty="0" smtClean="0"/>
              <a:t> Data Messages XML Specification (version 1.0 published 12/2010)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/>
              <a:t>Contains XML representations of all above </a:t>
            </a:r>
            <a:r>
              <a:rPr lang="en-US" sz="1600" dirty="0" err="1" smtClean="0"/>
              <a:t>Nav</a:t>
            </a:r>
            <a:r>
              <a:rPr lang="en-US" sz="1600" dirty="0" smtClean="0"/>
              <a:t> WG standards</a:t>
            </a:r>
            <a:endParaRPr lang="en-GB" sz="1600" dirty="0" smtClean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dirty="0"/>
              <a:t>Conjunction Data Message (pub </a:t>
            </a:r>
            <a:r>
              <a:rPr lang="en-US" sz="1800" dirty="0" smtClean="0"/>
              <a:t>June 2013)</a:t>
            </a:r>
            <a:endParaRPr lang="en-US" sz="1800" dirty="0"/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/>
              <a:t>Standard message format for informing spacecraft operators of object conjunctions in space (spacecraft/spacecraft, spacecraft/debris, debris/debris)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/>
              <a:t>Future work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/>
              <a:t>Pointing Requests Message – communicating complex on-orbit cross-support pointing requests (e.g., </a:t>
            </a:r>
            <a:r>
              <a:rPr lang="en-US" sz="1600" dirty="0">
                <a:latin typeface="Arial" charset="0"/>
              </a:rPr>
              <a:t>inertial, limb, terminator, velocity, nadir, track)</a:t>
            </a:r>
            <a:r>
              <a:rPr lang="en-US" sz="1600" dirty="0" smtClean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Navigation Hardware Message – exchanging onboard navigation H/W data between space agencies (e.g., thrusters, accelerometers, star trackers, etc.)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/>
              <a:t>Spacecraft Maneuver Message – exchanging information regarding spacecraft maneuvers (requirements, design, reconstructed performance)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7F4C0-8502-45BC-9C79-4B5173B55E3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248523" y="155980"/>
            <a:ext cx="1820015" cy="537472"/>
            <a:chOff x="6903749" y="1587193"/>
            <a:chExt cx="1820015" cy="537472"/>
          </a:xfrm>
        </p:grpSpPr>
        <p:sp>
          <p:nvSpPr>
            <p:cNvPr id="10" name="Oval 9"/>
            <p:cNvSpPr/>
            <p:nvPr/>
          </p:nvSpPr>
          <p:spPr bwMode="auto">
            <a:xfrm>
              <a:off x="8186292" y="1587193"/>
              <a:ext cx="537472" cy="537472"/>
            </a:xfrm>
            <a:prstGeom prst="ellipse">
              <a:avLst/>
            </a:prstGeom>
            <a:solidFill>
              <a:srgbClr val="92D050"/>
            </a:solidFill>
            <a:ln w="38100">
              <a:noFill/>
              <a:round/>
              <a:headEnd/>
              <a:tailEnd/>
            </a:ln>
          </p:spPr>
          <p:txBody>
            <a:bodyPr wrap="none" rtlCol="0" anchor="ctr"/>
            <a:lstStyle/>
            <a:p>
              <a:pPr algn="ctr"/>
              <a:r>
                <a:rPr lang="en-US" sz="2000" b="1" dirty="0">
                  <a:solidFill>
                    <a:srgbClr val="0033CC"/>
                  </a:solidFill>
                  <a:latin typeface="+mn-lt"/>
                </a:rPr>
                <a:t>3.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903749" y="1673936"/>
              <a:ext cx="1386472" cy="363985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25400">
              <a:solidFill>
                <a:srgbClr val="FF0000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 smtClean="0">
                  <a:solidFill>
                    <a:srgbClr val="FFFFFF"/>
                  </a:solidFill>
                  <a:latin typeface="Arial Narrow"/>
                  <a:cs typeface="Arial Narrow"/>
                </a:rPr>
                <a:t>Mission Ops &amp;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 smtClean="0">
                  <a:solidFill>
                    <a:srgbClr val="FFFFFF"/>
                  </a:solidFill>
                  <a:latin typeface="Arial Narrow"/>
                  <a:cs typeface="Arial Narrow"/>
                </a:rPr>
                <a:t>Info Mgt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49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Navigation WG - Scope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06450"/>
            <a:ext cx="8229600" cy="5135563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 smtClean="0"/>
              <a:t>The </a:t>
            </a:r>
            <a:r>
              <a:rPr lang="en-US" sz="1800" dirty="0"/>
              <a:t>CCSDS Conjunction Data Message provides a warning of a predicted spacecraft </a:t>
            </a:r>
            <a:r>
              <a:rPr lang="en-US" sz="1800" dirty="0" smtClean="0"/>
              <a:t>conjunction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It does not specify </a:t>
            </a:r>
            <a:r>
              <a:rPr lang="en-US" sz="1600" dirty="0"/>
              <a:t>how to make such a prediction nor what to do in the event of a </a:t>
            </a:r>
            <a:r>
              <a:rPr lang="en-US" sz="1600" dirty="0" smtClean="0"/>
              <a:t>warning </a:t>
            </a:r>
            <a:r>
              <a:rPr lang="en-US" sz="1600" dirty="0"/>
              <a:t> </a:t>
            </a:r>
            <a:endParaRPr lang="en-US" sz="1600" dirty="0" smtClean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This </a:t>
            </a:r>
            <a:r>
              <a:rPr lang="en-US" sz="1600" dirty="0"/>
              <a:t>is consistent with the approach taken for all of the CCSDS flight dynamics related </a:t>
            </a:r>
            <a:r>
              <a:rPr lang="en-US" sz="1600" dirty="0" smtClean="0"/>
              <a:t>standards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The NAV WG standardized the </a:t>
            </a:r>
            <a:r>
              <a:rPr lang="en-US" sz="1600" dirty="0"/>
              <a:t>format in which a trajectory designed/determined by one party could be exchanged with another party.  </a:t>
            </a:r>
            <a:endParaRPr lang="en-US" sz="1600" dirty="0" smtClean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It also </a:t>
            </a:r>
            <a:r>
              <a:rPr lang="en-US" sz="1600" dirty="0"/>
              <a:t>standardized a format for exchanging the tracking data that could be input to an orbit determination process.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 smtClean="0"/>
              <a:t>It also standardized the format in which attitude state(s) designed/determined by one party could be exchanged with another party.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1800" dirty="0" smtClean="0"/>
              <a:t>The NAV WG did NOT standardize:</a:t>
            </a:r>
            <a:endParaRPr lang="en-US" sz="1800" dirty="0" smtClean="0">
              <a:solidFill>
                <a:srgbClr val="0000FF"/>
              </a:solidFill>
            </a:endParaRP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 the process of orbit determination or designing a trajectory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the </a:t>
            </a:r>
            <a:r>
              <a:rPr lang="en-US" sz="1600" dirty="0"/>
              <a:t>process of attitude determination or </a:t>
            </a:r>
            <a:r>
              <a:rPr lang="en-US" sz="1600" dirty="0" smtClean="0"/>
              <a:t>design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the </a:t>
            </a:r>
            <a:r>
              <a:rPr lang="en-US" sz="1600" dirty="0"/>
              <a:t>process of analyzing spacecraft conjunctions, but we did standardize the format in which a conjunction warning analyzed by one </a:t>
            </a:r>
            <a:r>
              <a:rPr lang="en-US" sz="1600" dirty="0" smtClean="0"/>
              <a:t>party </a:t>
            </a:r>
            <a:r>
              <a:rPr lang="en-US" sz="1600" dirty="0"/>
              <a:t>could be conveyed to the affected satellite operator(s).  </a:t>
            </a:r>
            <a:endParaRPr lang="en-US" sz="1600" dirty="0" smtClean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what </a:t>
            </a:r>
            <a:r>
              <a:rPr lang="en-US" sz="1600" dirty="0"/>
              <a:t>one might do in the event that they received a conjunction warning.  </a:t>
            </a:r>
            <a:endParaRPr lang="en-US" sz="1600" dirty="0" smtClean="0"/>
          </a:p>
          <a:p>
            <a:pPr lvl="2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/>
              <a:t>There are too many </a:t>
            </a:r>
            <a:r>
              <a:rPr lang="en-US" sz="1600" dirty="0"/>
              <a:t>variables, and </a:t>
            </a:r>
            <a:r>
              <a:rPr lang="en-US" sz="1600" dirty="0" smtClean="0"/>
              <a:t>some </a:t>
            </a:r>
            <a:r>
              <a:rPr lang="en-US" sz="1600" dirty="0"/>
              <a:t>implied liabilities to making recommendations </a:t>
            </a:r>
            <a:r>
              <a:rPr lang="en-US" sz="1600" dirty="0" smtClean="0"/>
              <a:t>in this area.  </a:t>
            </a:r>
            <a:endParaRPr lang="en-US" sz="1600" dirty="0">
              <a:solidFill>
                <a:srgbClr val="0000FF"/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en-US" sz="18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E6701-7125-43E0-8268-7390181182C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7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8864" y="158496"/>
            <a:ext cx="7107936" cy="679704"/>
          </a:xfrm>
        </p:spPr>
        <p:txBody>
          <a:bodyPr/>
          <a:lstStyle/>
          <a:p>
            <a:r>
              <a:rPr lang="en-US" dirty="0" smtClean="0"/>
              <a:t>Recommendations on </a:t>
            </a:r>
            <a:br>
              <a:rPr lang="en-US" dirty="0" smtClean="0"/>
            </a:br>
            <a:r>
              <a:rPr lang="en-US" dirty="0" smtClean="0"/>
              <a:t>Navigation Ops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5064"/>
          </a:xfrm>
        </p:spPr>
        <p:txBody>
          <a:bodyPr/>
          <a:lstStyle/>
          <a:p>
            <a:r>
              <a:rPr lang="en-US" sz="2000" dirty="0" smtClean="0"/>
              <a:t>US </a:t>
            </a:r>
            <a:r>
              <a:rPr lang="en-US" sz="2000" dirty="0" err="1" smtClean="0"/>
              <a:t>StratCom</a:t>
            </a:r>
            <a:r>
              <a:rPr lang="en-US" sz="2000" dirty="0" smtClean="0"/>
              <a:t> (Strategic Command) has hosted technical workshops on Navigation and Collision Avoidance topics in the US, Europe and Japan.  </a:t>
            </a:r>
          </a:p>
          <a:p>
            <a:pPr lvl="1"/>
            <a:r>
              <a:rPr lang="en-US" sz="1800" dirty="0" smtClean="0"/>
              <a:t>NSPO has not attended as far as they know</a:t>
            </a:r>
          </a:p>
          <a:p>
            <a:pPr lvl="1"/>
            <a:r>
              <a:rPr lang="en-US" sz="1800" dirty="0" smtClean="0"/>
              <a:t>Recommend participating in future events</a:t>
            </a:r>
          </a:p>
          <a:p>
            <a:pPr lvl="1"/>
            <a:r>
              <a:rPr lang="en-US" sz="1800" dirty="0" smtClean="0"/>
              <a:t>(Contact info?)</a:t>
            </a:r>
          </a:p>
          <a:p>
            <a:r>
              <a:rPr lang="en-US" sz="2000" dirty="0" smtClean="0"/>
              <a:t>Recommendation:  Request the Conjunction Summary Message from JSPOC.  </a:t>
            </a:r>
          </a:p>
          <a:p>
            <a:pPr lvl="1"/>
            <a:r>
              <a:rPr lang="en-US" sz="1800" dirty="0" smtClean="0"/>
              <a:t>Available via </a:t>
            </a:r>
            <a:r>
              <a:rPr lang="en-US" sz="1800" u="sng" dirty="0" smtClean="0">
                <a:hlinkClick r:id="rId2"/>
              </a:rPr>
              <a:t>www.space-track.org</a:t>
            </a:r>
            <a:r>
              <a:rPr lang="en-US" sz="1800" dirty="0" smtClean="0"/>
              <a:t> (login required)</a:t>
            </a:r>
          </a:p>
          <a:p>
            <a:pPr lvl="1"/>
            <a:r>
              <a:rPr lang="en-US" sz="1800" dirty="0" smtClean="0"/>
              <a:t>Send email to </a:t>
            </a:r>
            <a:r>
              <a:rPr lang="en-US" sz="1800" dirty="0"/>
              <a:t>Ms. Diana </a:t>
            </a:r>
            <a:r>
              <a:rPr lang="en-US" sz="1800" dirty="0" err="1"/>
              <a:t>McKissock</a:t>
            </a:r>
            <a:r>
              <a:rPr lang="en-US" sz="1800" dirty="0"/>
              <a:t> (</a:t>
            </a:r>
            <a:r>
              <a:rPr lang="en-US" sz="1800" u="sng" dirty="0">
                <a:hlinkClick r:id="rId3"/>
              </a:rPr>
              <a:t>diana.mckissock.1@us.af.mil</a:t>
            </a:r>
            <a:r>
              <a:rPr lang="en-US" sz="1800" dirty="0"/>
              <a:t>) </a:t>
            </a:r>
            <a:endParaRPr lang="en-US" sz="1800" dirty="0" smtClean="0"/>
          </a:p>
          <a:p>
            <a:pPr lvl="1"/>
            <a:r>
              <a:rPr lang="en-US" sz="1800" dirty="0" smtClean="0"/>
              <a:t>Include a </a:t>
            </a:r>
            <a:r>
              <a:rPr lang="en-US" sz="1800" dirty="0"/>
              <a:t>list of satellites </a:t>
            </a:r>
            <a:r>
              <a:rPr lang="en-US" sz="1800" dirty="0" smtClean="0"/>
              <a:t>that NSPO operates, </a:t>
            </a:r>
            <a:r>
              <a:rPr lang="en-US" sz="1800" dirty="0"/>
              <a:t>and a list of e-mail addresses for people in their organization who are authorized to have access to that data</a:t>
            </a:r>
            <a:r>
              <a:rPr lang="en-US" sz="1800" dirty="0" smtClean="0"/>
              <a:t>.</a:t>
            </a:r>
          </a:p>
          <a:p>
            <a:r>
              <a:rPr lang="en-US" sz="2000" dirty="0" smtClean="0"/>
              <a:t>Operational Information from NASA GSFC is publically available:</a:t>
            </a:r>
          </a:p>
          <a:p>
            <a:pPr lvl="1"/>
            <a:r>
              <a:rPr lang="en-US" sz="1800" i="1" dirty="0">
                <a:hlinkClick r:id="rId4"/>
              </a:rPr>
              <a:t>NASA Robotic</a:t>
            </a:r>
            <a:r>
              <a:rPr lang="en-US" sz="1800" dirty="0">
                <a:hlinkClick r:id="rId4"/>
              </a:rPr>
              <a:t> Conjunction Assessment </a:t>
            </a:r>
            <a:r>
              <a:rPr lang="en-US" sz="1800" i="1" dirty="0">
                <a:hlinkClick r:id="rId4"/>
              </a:rPr>
              <a:t>Process</a:t>
            </a:r>
            <a:r>
              <a:rPr lang="en-US" sz="1800" dirty="0">
                <a:hlinkClick r:id="rId4"/>
              </a:rPr>
              <a:t> - AIAA </a:t>
            </a:r>
            <a:r>
              <a:rPr lang="en-US" sz="1800" dirty="0" smtClean="0">
                <a:hlinkClick r:id="rId4"/>
              </a:rPr>
              <a:t>Info</a:t>
            </a:r>
            <a:endParaRPr lang="en-US" sz="1800" dirty="0" smtClean="0"/>
          </a:p>
          <a:p>
            <a:pPr lvl="1"/>
            <a:r>
              <a:rPr lang="en-US" sz="1800" dirty="0" smtClean="0"/>
              <a:t>Addresses safety volumes, etc.  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E6701-7125-43E0-8268-7390181182C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1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49238"/>
            <a:ext cx="7537450" cy="563562"/>
          </a:xfrm>
        </p:spPr>
        <p:txBody>
          <a:bodyPr/>
          <a:lstStyle/>
          <a:p>
            <a:r>
              <a:rPr lang="en-US" sz="2400" dirty="0" smtClean="0"/>
              <a:t>Potential ISO resources for Collision Avoidance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CCSDS only works on data exchange for navigation</a:t>
            </a:r>
          </a:p>
          <a:p>
            <a:r>
              <a:rPr lang="en-US" dirty="0" smtClean="0"/>
              <a:t>CCSDS functions as ISO TC20/SC13</a:t>
            </a:r>
          </a:p>
          <a:p>
            <a:r>
              <a:rPr lang="en-US" dirty="0" smtClean="0"/>
              <a:t>Our “Sister” organization is ISO TC20/SC14.</a:t>
            </a:r>
          </a:p>
          <a:p>
            <a:pPr lvl="1"/>
            <a:r>
              <a:rPr lang="en-US" dirty="0" smtClean="0"/>
              <a:t>They develop spaceflight standards for processes, algorithms, procedures, etc.  </a:t>
            </a:r>
          </a:p>
          <a:p>
            <a:r>
              <a:rPr lang="en-US" dirty="0" smtClean="0"/>
              <a:t>ISO </a:t>
            </a:r>
            <a:r>
              <a:rPr lang="en-US" dirty="0"/>
              <a:t>TC20/SC14/WG3 has over the past few years initiated attempts to develop international standards in some of these areas, but later changed the document types to "Technical Report" (the equivalent of a CCSDS Green Book).</a:t>
            </a:r>
          </a:p>
          <a:p>
            <a:pPr lvl="1"/>
            <a:r>
              <a:rPr lang="en-US" dirty="0"/>
              <a:t>This is TR-16158, “Avoiding Collisions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The complete ISO document tree on Debris avoidance is on the next chart.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E6701-7125-43E0-8268-7390181182C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5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55" y="115888"/>
            <a:ext cx="8229600" cy="563562"/>
          </a:xfrm>
        </p:spPr>
        <p:txBody>
          <a:bodyPr/>
          <a:lstStyle/>
          <a:p>
            <a:r>
              <a:rPr lang="en-US" dirty="0" smtClean="0"/>
              <a:t>ISO TC20/WG14 Documents on </a:t>
            </a:r>
            <a:br>
              <a:rPr lang="en-US" dirty="0" smtClean="0"/>
            </a:br>
            <a:r>
              <a:rPr lang="en-US" dirty="0" smtClean="0"/>
              <a:t>Debris Mitigation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E6701-7125-43E0-8268-7390181182C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970036"/>
            <a:ext cx="8039505" cy="557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6457950" y="3124200"/>
            <a:ext cx="1168400" cy="1066800"/>
          </a:xfrm>
          <a:prstGeom prst="ellips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 bwMode="auto">
          <a:xfrm rot="4229910">
            <a:off x="6206469" y="2325597"/>
            <a:ext cx="988704" cy="761978"/>
          </a:xfrm>
          <a:prstGeom prst="rightArrow">
            <a:avLst/>
          </a:prstGeom>
          <a:solidFill>
            <a:srgbClr val="FFC000"/>
          </a:solidFill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58585"/>
      </p:ext>
    </p:extLst>
  </p:cSld>
  <p:clrMapOvr>
    <a:masterClrMapping/>
  </p:clrMapOvr>
</p:sld>
</file>

<file path=ppt/theme/theme1.xml><?xml version="1.0" encoding="utf-8"?>
<a:theme xmlns:a="http://schemas.openxmlformats.org/drawingml/2006/main" name="SM&amp;C">
  <a:themeElements>
    <a:clrScheme name="SM&amp;C 8">
      <a:dk1>
        <a:srgbClr val="000000"/>
      </a:dk1>
      <a:lt1>
        <a:srgbClr val="FFFFFF"/>
      </a:lt1>
      <a:dk2>
        <a:srgbClr val="002F8C"/>
      </a:dk2>
      <a:lt2>
        <a:srgbClr val="808080"/>
      </a:lt2>
      <a:accent1>
        <a:srgbClr val="AAC9E9"/>
      </a:accent1>
      <a:accent2>
        <a:srgbClr val="FF0000"/>
      </a:accent2>
      <a:accent3>
        <a:srgbClr val="FFFFFF"/>
      </a:accent3>
      <a:accent4>
        <a:srgbClr val="000000"/>
      </a:accent4>
      <a:accent5>
        <a:srgbClr val="D2E1F2"/>
      </a:accent5>
      <a:accent6>
        <a:srgbClr val="E70000"/>
      </a:accent6>
      <a:hlink>
        <a:srgbClr val="0000CC"/>
      </a:hlink>
      <a:folHlink>
        <a:srgbClr val="800080"/>
      </a:folHlink>
    </a:clrScheme>
    <a:fontScheme name="SM&amp;C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C9E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C9E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&amp;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&amp;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8">
        <a:dk1>
          <a:srgbClr val="000000"/>
        </a:dk1>
        <a:lt1>
          <a:srgbClr val="FFFFFF"/>
        </a:lt1>
        <a:dk2>
          <a:srgbClr val="002F8C"/>
        </a:dk2>
        <a:lt2>
          <a:srgbClr val="808080"/>
        </a:lt2>
        <a:accent1>
          <a:srgbClr val="AAC9E9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2E1F2"/>
        </a:accent5>
        <a:accent6>
          <a:srgbClr val="E70000"/>
        </a:accent6>
        <a:hlink>
          <a:srgbClr val="0000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38100">
          <a:noFill/>
          <a:round/>
          <a:headEnd/>
          <a:tailEnd/>
        </a:ln>
      </a:spPr>
      <a:bodyPr wrap="none" rtlCol="0" anchor="ctr"/>
      <a:lstStyle>
        <a:defPPr algn="ctr"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auto">
        <a:noFill/>
        <a:ln w="12700">
          <a:noFill/>
          <a:miter lim="800000"/>
          <a:headEnd type="none" w="sm" len="sm"/>
          <a:tailEnd type="none" w="sm" len="sm"/>
        </a:ln>
      </a:spPr>
      <a:bodyPr wrap="square">
        <a:spAutoFit/>
      </a:bodyPr>
      <a:lstStyle>
        <a:defPPr marL="112713" indent="-112713">
          <a:buFont typeface="Wingdings" pitchFamily="2" charset="2"/>
          <a:buChar char=""/>
          <a:defRPr sz="1000" b="1" dirty="0" smtClean="0">
            <a:solidFill>
              <a:srgbClr val="0033CC"/>
            </a:solidFill>
            <a:latin typeface="Arial" charset="0"/>
          </a:defRPr>
        </a:defPPr>
      </a:lstStyle>
    </a:tx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M&amp;C">
  <a:themeElements>
    <a:clrScheme name="SM&amp;C 8">
      <a:dk1>
        <a:srgbClr val="000000"/>
      </a:dk1>
      <a:lt1>
        <a:srgbClr val="FFFFFF"/>
      </a:lt1>
      <a:dk2>
        <a:srgbClr val="002F8C"/>
      </a:dk2>
      <a:lt2>
        <a:srgbClr val="808080"/>
      </a:lt2>
      <a:accent1>
        <a:srgbClr val="AAC9E9"/>
      </a:accent1>
      <a:accent2>
        <a:srgbClr val="FF0000"/>
      </a:accent2>
      <a:accent3>
        <a:srgbClr val="FFFFFF"/>
      </a:accent3>
      <a:accent4>
        <a:srgbClr val="000000"/>
      </a:accent4>
      <a:accent5>
        <a:srgbClr val="D2E1F2"/>
      </a:accent5>
      <a:accent6>
        <a:srgbClr val="E70000"/>
      </a:accent6>
      <a:hlink>
        <a:srgbClr val="0000CC"/>
      </a:hlink>
      <a:folHlink>
        <a:srgbClr val="800080"/>
      </a:folHlink>
    </a:clrScheme>
    <a:fontScheme name="SM&amp;C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C9E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C9E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&amp;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&amp;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&amp;C 8">
        <a:dk1>
          <a:srgbClr val="000000"/>
        </a:dk1>
        <a:lt1>
          <a:srgbClr val="FFFFFF"/>
        </a:lt1>
        <a:dk2>
          <a:srgbClr val="002F8C"/>
        </a:dk2>
        <a:lt2>
          <a:srgbClr val="808080"/>
        </a:lt2>
        <a:accent1>
          <a:srgbClr val="AAC9E9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D2E1F2"/>
        </a:accent5>
        <a:accent6>
          <a:srgbClr val="E70000"/>
        </a:accent6>
        <a:hlink>
          <a:srgbClr val="0000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D04988AE66541875CEF1D1EAB69F6" ma:contentTypeVersion="1" ma:contentTypeDescription="Create a new document." ma:contentTypeScope="" ma:versionID="20e56640fc577b75b77e01b5556b5b1a">
  <xsd:schema xmlns:xsd="http://www.w3.org/2001/XMLSchema" xmlns:xs="http://www.w3.org/2001/XMLSchema" xmlns:p="http://schemas.microsoft.com/office/2006/metadata/properties" xmlns:ns2="c623a385-648b-4ec1-8991-b987a047f970" targetNamespace="http://schemas.microsoft.com/office/2006/metadata/properties" ma:root="true" ma:fieldsID="b903bde4708e4774df861a82959e3c14" ns2:_="">
    <xsd:import namespace="c623a385-648b-4ec1-8991-b987a047f97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23a385-648b-4ec1-8991-b987a047f9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D091A8-71B5-4B40-BA07-D5D2B2412150}"/>
</file>

<file path=customXml/itemProps2.xml><?xml version="1.0" encoding="utf-8"?>
<ds:datastoreItem xmlns:ds="http://schemas.openxmlformats.org/officeDocument/2006/customXml" ds:itemID="{8191F263-5F6F-4ECF-9A43-27EAE973F49B}"/>
</file>

<file path=customXml/itemProps3.xml><?xml version="1.0" encoding="utf-8"?>
<ds:datastoreItem xmlns:ds="http://schemas.openxmlformats.org/officeDocument/2006/customXml" ds:itemID="{F8F334DE-5C80-4C4E-8953-CFA82E675132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419</TotalTime>
  <Pages>51</Pages>
  <Words>545</Words>
  <Application>Microsoft Office PowerPoint</Application>
  <PresentationFormat>Letter Paper (8.5x11 in)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Times New Roman</vt:lpstr>
      <vt:lpstr>Arial Narrow</vt:lpstr>
      <vt:lpstr>Tahoma</vt:lpstr>
      <vt:lpstr>Wingdings</vt:lpstr>
      <vt:lpstr>SM&amp;C</vt:lpstr>
      <vt:lpstr>TMOD Presentations</vt:lpstr>
      <vt:lpstr>1_SM&amp;C</vt:lpstr>
      <vt:lpstr>PowerPoint Presentation</vt:lpstr>
      <vt:lpstr>Navigation WG Products</vt:lpstr>
      <vt:lpstr>Navigation WG - Scope </vt:lpstr>
      <vt:lpstr>Recommendations on  Navigation Ops Research</vt:lpstr>
      <vt:lpstr>Potential ISO resources for Collision Avoidance</vt:lpstr>
      <vt:lpstr>ISO TC20/WG14 Documents on  Debris Mitigation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Navigation WG</dc:title>
  <dc:subject>CCSDS Overview</dc:subject>
  <dc:creator>Mike Kearney</dc:creator>
  <cp:lastModifiedBy>Mike Kearney</cp:lastModifiedBy>
  <cp:revision>9</cp:revision>
  <cp:lastPrinted>2001-11-29T04:39:41Z</cp:lastPrinted>
  <dcterms:created xsi:type="dcterms:W3CDTF">2013-10-22T21:40:50Z</dcterms:created>
  <dcterms:modified xsi:type="dcterms:W3CDTF">2013-11-14T21:29:32Z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0x010100ECFD04988AE66541875CEF1D1EAB69F6</vt:lpwstr>
  </property>
</Properties>
</file>