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3.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Lst>
  <p:notesMasterIdLst>
    <p:notesMasterId r:id="rId38"/>
  </p:notesMasterIdLst>
  <p:sldIdLst>
    <p:sldId id="265" r:id="rId3"/>
    <p:sldId id="291" r:id="rId4"/>
    <p:sldId id="257" r:id="rId5"/>
    <p:sldId id="258" r:id="rId6"/>
    <p:sldId id="259" r:id="rId7"/>
    <p:sldId id="260" r:id="rId8"/>
    <p:sldId id="261" r:id="rId9"/>
    <p:sldId id="263" r:id="rId10"/>
    <p:sldId id="262" r:id="rId11"/>
    <p:sldId id="267" r:id="rId12"/>
    <p:sldId id="264" r:id="rId13"/>
    <p:sldId id="290" r:id="rId14"/>
    <p:sldId id="266" r:id="rId15"/>
    <p:sldId id="268" r:id="rId16"/>
    <p:sldId id="269" r:id="rId17"/>
    <p:sldId id="270" r:id="rId18"/>
    <p:sldId id="271" r:id="rId19"/>
    <p:sldId id="272" r:id="rId20"/>
    <p:sldId id="273" r:id="rId21"/>
    <p:sldId id="274" r:id="rId22"/>
    <p:sldId id="283" r:id="rId23"/>
    <p:sldId id="275" r:id="rId24"/>
    <p:sldId id="276" r:id="rId25"/>
    <p:sldId id="286" r:id="rId26"/>
    <p:sldId id="277" r:id="rId27"/>
    <p:sldId id="278" r:id="rId28"/>
    <p:sldId id="279" r:id="rId29"/>
    <p:sldId id="280" r:id="rId30"/>
    <p:sldId id="281" r:id="rId31"/>
    <p:sldId id="282" r:id="rId32"/>
    <p:sldId id="285" r:id="rId33"/>
    <p:sldId id="284" r:id="rId34"/>
    <p:sldId id="288" r:id="rId35"/>
    <p:sldId id="289" r:id="rId36"/>
    <p:sldId id="28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herita Di Giulio" initials="M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1099" autoAdjust="0"/>
  </p:normalViewPr>
  <p:slideViewPr>
    <p:cSldViewPr>
      <p:cViewPr varScale="1">
        <p:scale>
          <a:sx n="79" d="100"/>
          <a:sy n="79" d="100"/>
        </p:scale>
        <p:origin x="-17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68EA94-16DE-4BE8-8FFE-061C08BB8509}" type="datetimeFigureOut">
              <a:rPr lang="en-US" smtClean="0"/>
              <a:pPr/>
              <a:t>11/17/2013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623057-5F46-447B-BBDF-4FECFCE03513}" type="slidenum">
              <a:rPr lang="en-US" smtClean="0"/>
              <a:pPr/>
              <a:t>‹#›</a:t>
            </a:fld>
            <a:endParaRPr lang="en-US"/>
          </a:p>
        </p:txBody>
      </p:sp>
    </p:spTree>
    <p:extLst>
      <p:ext uri="{BB962C8B-B14F-4D97-AF65-F5344CB8AC3E}">
        <p14:creationId xmlns:p14="http://schemas.microsoft.com/office/powerpoint/2010/main" val="309305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1</a:t>
            </a:fld>
            <a:endParaRPr lang="en-US"/>
          </a:p>
        </p:txBody>
      </p:sp>
    </p:spTree>
    <p:extLst>
      <p:ext uri="{BB962C8B-B14F-4D97-AF65-F5344CB8AC3E}">
        <p14:creationId xmlns:p14="http://schemas.microsoft.com/office/powerpoint/2010/main" val="179776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DA4EDD0-4FDB-4813-9FBF-1D7288B052AA}" type="slidenum">
              <a:rPr lang="it-IT" smtClean="0"/>
              <a:pPr/>
              <a:t>10</a:t>
            </a:fld>
            <a:endParaRPr lang="it-IT" smtClean="0"/>
          </a:p>
        </p:txBody>
      </p:sp>
      <p:sp>
        <p:nvSpPr>
          <p:cNvPr id="19459" name="Rectangle 2"/>
          <p:cNvSpPr>
            <a:spLocks noGrp="1" noRot="1" noChangeAspect="1" noChangeArrowheads="1" noTextEdit="1"/>
          </p:cNvSpPr>
          <p:nvPr>
            <p:ph type="sldImg"/>
          </p:nvPr>
        </p:nvSpPr>
        <p:spPr>
          <a:xfrm>
            <a:off x="1181100" y="696913"/>
            <a:ext cx="4649788" cy="3486150"/>
          </a:xfrm>
          <a:ln/>
        </p:spPr>
      </p:sp>
      <p:sp>
        <p:nvSpPr>
          <p:cNvPr id="19460" name="Rectangle 3"/>
          <p:cNvSpPr>
            <a:spLocks noGrp="1" noChangeArrowheads="1"/>
          </p:cNvSpPr>
          <p:nvPr>
            <p:ph type="body" idx="1"/>
          </p:nvPr>
        </p:nvSpPr>
        <p:spPr>
          <a:noFill/>
          <a:ln/>
        </p:spPr>
        <p:txBody>
          <a:bodyPr/>
          <a:lstStyle/>
          <a:p>
            <a:pPr eaLnBrk="1" hangingPunct="1"/>
            <a:r>
              <a:rPr lang="en-GB" dirty="0" smtClean="0"/>
              <a:t>This slide shows the widespread adoption of SLE, leading to successful cross-support.  This may not be all-inclusive.  Some agencies have </a:t>
            </a:r>
            <a:r>
              <a:rPr lang="en-GB" smtClean="0"/>
              <a:t>not reported</a:t>
            </a:r>
            <a:r>
              <a:rPr lang="en-GB" baseline="0" smtClean="0"/>
              <a:t> all SLE capabilities.  A better source might be the IOAG catalog.  </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11</a:t>
            </a:fld>
            <a:endParaRPr lang="en-US"/>
          </a:p>
        </p:txBody>
      </p:sp>
    </p:spTree>
    <p:extLst>
      <p:ext uri="{BB962C8B-B14F-4D97-AF65-F5344CB8AC3E}">
        <p14:creationId xmlns:p14="http://schemas.microsoft.com/office/powerpoint/2010/main" val="128976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12</a:t>
            </a:fld>
            <a:endParaRPr lang="en-US"/>
          </a:p>
        </p:txBody>
      </p:sp>
    </p:spTree>
    <p:extLst>
      <p:ext uri="{BB962C8B-B14F-4D97-AF65-F5344CB8AC3E}">
        <p14:creationId xmlns:p14="http://schemas.microsoft.com/office/powerpoint/2010/main" val="343871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p:spPr>
        <p:txBody>
          <a:bodyPr/>
          <a:lstStyle/>
          <a:p>
            <a:fld id="{5A0AB9D2-9C17-4E22-BB23-22DEEB033278}" type="slidenum">
              <a:rPr lang="en-US" smtClean="0"/>
              <a:pPr/>
              <a:t>13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SLE and CSTS are similar; they both transfer data between a Provider (typically a ground station) and a User (typically a mission control center).  However, the </a:t>
            </a:r>
            <a:r>
              <a:rPr lang="en-US" i="1" dirty="0" smtClean="0"/>
              <a:t>types</a:t>
            </a:r>
            <a:r>
              <a:rPr lang="en-US" dirty="0" smtClean="0"/>
              <a:t> of data that can be transferred with CSTS are different than for SLE.</a:t>
            </a:r>
          </a:p>
          <a:p>
            <a:pPr marL="220341" indent="-220341">
              <a:buFont typeface="Calibri" pitchFamily="34" charset="0"/>
              <a:buAutoNum type="arabicPeriod"/>
            </a:pPr>
            <a:r>
              <a:rPr lang="en-US" dirty="0" smtClean="0"/>
              <a:t>At this time, the services being developed are restricted to the ‘return’ of data (i.e. data flows from the Provider to the User).  However, there is nothing preventing the development of services in which the data flow is from the User to the Provider.</a:t>
            </a:r>
          </a:p>
          <a:p>
            <a:pPr marL="0" indent="0">
              <a:buFont typeface="Calibri" pitchFamily="34" charset="0"/>
              <a:buNone/>
            </a:pPr>
            <a:endParaRPr lang="en-US" dirty="0" smtClean="0"/>
          </a:p>
          <a:p>
            <a:pPr marL="0" indent="0">
              <a:buFont typeface="Calibri" pitchFamily="34" charset="0"/>
              <a:buNone/>
            </a:pPr>
            <a:r>
              <a:rPr lang="en-US" sz="1200" i="1" kern="1200" dirty="0" smtClean="0">
                <a:solidFill>
                  <a:schemeClr val="tx1"/>
                </a:solidFill>
                <a:effectLst/>
                <a:latin typeface="+mn-lt"/>
                <a:ea typeface="+mn-ea"/>
                <a:cs typeface="+mn-cs"/>
              </a:rPr>
              <a:t>The point</a:t>
            </a:r>
            <a:r>
              <a:rPr lang="en-US" sz="1200" i="1" kern="1200" baseline="0" dirty="0" smtClean="0">
                <a:solidFill>
                  <a:schemeClr val="tx1"/>
                </a:solidFill>
                <a:effectLst/>
                <a:latin typeface="+mn-lt"/>
                <a:ea typeface="+mn-ea"/>
                <a:cs typeface="+mn-cs"/>
              </a:rPr>
              <a:t> of this slide is </a:t>
            </a:r>
            <a:r>
              <a:rPr lang="en-US" sz="1200" i="1" kern="1200" dirty="0" smtClean="0">
                <a:solidFill>
                  <a:schemeClr val="tx1"/>
                </a:solidFill>
                <a:effectLst/>
                <a:latin typeface="+mn-lt"/>
                <a:ea typeface="+mn-ea"/>
                <a:cs typeface="+mn-cs"/>
              </a:rPr>
              <a:t>that we're using CSTS to address those things that have yet to be addressed via the SLE approach and are now being taken on by the CSTS approach.  What is listed is really the first set of standards to be developed on top of the CSTS framework.</a:t>
            </a:r>
            <a:endParaRPr lang="en-US" dirty="0" smtClean="0"/>
          </a:p>
        </p:txBody>
      </p:sp>
      <p:sp>
        <p:nvSpPr>
          <p:cNvPr id="20484" name="Slide Number Placeholder 3"/>
          <p:cNvSpPr>
            <a:spLocks noGrp="1"/>
          </p:cNvSpPr>
          <p:nvPr>
            <p:ph type="sldNum" sz="quarter" idx="5"/>
          </p:nvPr>
        </p:nvSpPr>
        <p:spPr>
          <a:noFill/>
        </p:spPr>
        <p:txBody>
          <a:bodyPr/>
          <a:lstStyle/>
          <a:p>
            <a:fld id="{7954A607-9DA6-4D39-AD81-4828B641D44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A substantial part of the software source code that implements SLE can be reused for CSTS.</a:t>
            </a:r>
          </a:p>
        </p:txBody>
      </p:sp>
      <p:sp>
        <p:nvSpPr>
          <p:cNvPr id="21508" name="Slide Number Placeholder 3"/>
          <p:cNvSpPr>
            <a:spLocks noGrp="1"/>
          </p:cNvSpPr>
          <p:nvPr>
            <p:ph type="sldNum" sz="quarter" idx="5"/>
          </p:nvPr>
        </p:nvSpPr>
        <p:spPr>
          <a:noFill/>
        </p:spPr>
        <p:txBody>
          <a:bodyPr/>
          <a:lstStyle/>
          <a:p>
            <a:fld id="{99B6BC44-FB7C-455D-8BA4-1B5C0A7503CA}"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Operations provide the most basic capabilities – e.g. “transfer these bytes”.</a:t>
            </a:r>
          </a:p>
          <a:p>
            <a:pPr marL="220341" indent="-220341">
              <a:buFont typeface="Calibri" pitchFamily="34" charset="0"/>
              <a:buAutoNum type="arabicPeriod"/>
            </a:pPr>
            <a:r>
              <a:rPr lang="en-US" dirty="0" smtClean="0"/>
              <a:t>Procedures build on the capabilities provided by operations.  To ensure that they are generally useful, procedures are purposely abstract.  They typically define mechanisms (e.g. for buffering and releasing data) but do not specify the type of data being carried.  (The services that use a procedure make the abstract parts concrete)</a:t>
            </a:r>
          </a:p>
          <a:p>
            <a:pPr marL="220341" indent="-220341">
              <a:buFont typeface="Calibri" pitchFamily="34" charset="0"/>
              <a:buAutoNum type="arabicPeriod"/>
            </a:pPr>
            <a:r>
              <a:rPr lang="en-US" dirty="0" smtClean="0"/>
              <a:t>The combination of the procedures and operations is known as the </a:t>
            </a:r>
            <a:r>
              <a:rPr lang="en-US" i="1" dirty="0" smtClean="0"/>
              <a:t>Framework</a:t>
            </a:r>
            <a:r>
              <a:rPr lang="en-US" dirty="0" smtClean="0"/>
              <a:t>.  </a:t>
            </a:r>
          </a:p>
          <a:p>
            <a:pPr marL="220341" indent="-220341">
              <a:buFont typeface="Calibri" pitchFamily="34" charset="0"/>
              <a:buAutoNum type="arabicPeriod"/>
            </a:pPr>
            <a:r>
              <a:rPr lang="en-US" dirty="0" smtClean="0"/>
              <a:t>The Framework is specified once, and can then be referenced from multiple service specifications.  This allows the service specifications to be quite small – the normative section of the Monitored Data Service is only 6 pages long! </a:t>
            </a:r>
          </a:p>
          <a:p>
            <a:pPr marL="220341" indent="-220341">
              <a:buFont typeface="Calibri" pitchFamily="34" charset="0"/>
              <a:buAutoNum type="arabicPeriod"/>
            </a:pPr>
            <a:r>
              <a:rPr lang="en-US" dirty="0" smtClean="0"/>
              <a:t>Similarly, the Framework can be implemented once, and that implementation can be reused across all the CSTS services.</a:t>
            </a:r>
          </a:p>
          <a:p>
            <a:pPr marL="220341" indent="-220341">
              <a:buFont typeface="Calibri" pitchFamily="34" charset="0"/>
              <a:buAutoNum type="arabicPeriod"/>
            </a:pPr>
            <a:r>
              <a:rPr lang="en-US" dirty="0" smtClean="0"/>
              <a:t>Said another way: the reusable Framework allows new services to be defined and implemented efficiently.</a:t>
            </a:r>
          </a:p>
          <a:p>
            <a:pPr marL="220341" indent="-220341">
              <a:buFont typeface="Calibri" pitchFamily="34" charset="0"/>
              <a:buAutoNum type="arabicPeriod"/>
            </a:pPr>
            <a:endParaRPr lang="en-US" dirty="0" smtClean="0"/>
          </a:p>
          <a:p>
            <a:pPr marL="220341" indent="-220341">
              <a:buFont typeface="Calibri" pitchFamily="34" charset="0"/>
              <a:buAutoNum type="arabicPeriod"/>
            </a:pPr>
            <a:endParaRPr lang="en-US" dirty="0" smtClean="0"/>
          </a:p>
          <a:p>
            <a:pPr marL="220341" indent="-220341"/>
            <a:endParaRPr lang="en-US" dirty="0" smtClean="0"/>
          </a:p>
        </p:txBody>
      </p:sp>
      <p:sp>
        <p:nvSpPr>
          <p:cNvPr id="22532" name="Slide Number Placeholder 3"/>
          <p:cNvSpPr>
            <a:spLocks noGrp="1"/>
          </p:cNvSpPr>
          <p:nvPr>
            <p:ph type="sldNum" sz="quarter" idx="5"/>
          </p:nvPr>
        </p:nvSpPr>
        <p:spPr>
          <a:noFill/>
        </p:spPr>
        <p:txBody>
          <a:bodyPr/>
          <a:lstStyle/>
          <a:p>
            <a:fld id="{F3B21177-3E23-4E3F-A02F-8B9FC9458ED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0341" indent="-220341">
              <a:buFont typeface="+mj-lt"/>
              <a:buAutoNum type="arabicPeriod"/>
              <a:defRPr/>
            </a:pPr>
            <a:r>
              <a:rPr lang="en-US" dirty="0" smtClean="0"/>
              <a:t>The Monitored-Data service allows the User to monitor the overall status of service being provided by, say, a ground station for a particular pass.  Monitoring is accomplished via periodic reports and/or specific queries, plus the User is notified when “events of interest” occur.</a:t>
            </a:r>
          </a:p>
          <a:p>
            <a:pPr marL="220341" indent="-220341">
              <a:buFont typeface="+mj-lt"/>
              <a:buAutoNum type="arabicPeriod"/>
              <a:defRPr/>
            </a:pPr>
            <a:r>
              <a:rPr lang="en-US" dirty="0" smtClean="0"/>
              <a:t>As always, the Association-Control procedure establishes a connection between the User and Provider.</a:t>
            </a:r>
          </a:p>
          <a:p>
            <a:pPr marL="220341" indent="-220341">
              <a:buFont typeface="+mj-lt"/>
              <a:buAutoNum type="arabicPeriod"/>
              <a:defRPr/>
            </a:pPr>
            <a:r>
              <a:rPr lang="en-US" dirty="0" smtClean="0"/>
              <a:t>The Cyclic-Report procedure allows the User to request (and receive) periodic status reports.</a:t>
            </a:r>
          </a:p>
          <a:p>
            <a:pPr marL="220341" indent="-220341">
              <a:buFont typeface="+mj-lt"/>
              <a:buAutoNum type="arabicPeriod"/>
              <a:defRPr/>
            </a:pPr>
            <a:r>
              <a:rPr lang="en-US" dirty="0" smtClean="0"/>
              <a:t>The Information-Query procedure allows the User to request (and receive) a single status report.</a:t>
            </a:r>
          </a:p>
          <a:p>
            <a:pPr marL="220341" indent="-220341">
              <a:buFont typeface="+mj-lt"/>
              <a:buAutoNum type="arabicPeriod"/>
              <a:defRPr/>
            </a:pPr>
            <a:r>
              <a:rPr lang="en-US" dirty="0" smtClean="0"/>
              <a:t>The Notification procedure is used to notify the User when an “event of interest” occurs.</a:t>
            </a:r>
          </a:p>
          <a:p>
            <a:pPr marL="220341" indent="-220341">
              <a:buFont typeface="+mj-lt"/>
              <a:buAutoNum type="arabicPeriod"/>
              <a:defRPr/>
            </a:pPr>
            <a:r>
              <a:rPr lang="en-US" dirty="0" smtClean="0"/>
              <a:t>Note that there are other Framework procedures, but they are not needed to accomplish the Monitored-Data service.</a:t>
            </a:r>
          </a:p>
        </p:txBody>
      </p:sp>
      <p:sp>
        <p:nvSpPr>
          <p:cNvPr id="23556" name="Slide Number Placeholder 3"/>
          <p:cNvSpPr>
            <a:spLocks noGrp="1"/>
          </p:cNvSpPr>
          <p:nvPr>
            <p:ph type="sldNum" sz="quarter" idx="5"/>
          </p:nvPr>
        </p:nvSpPr>
        <p:spPr>
          <a:noFill/>
        </p:spPr>
        <p:txBody>
          <a:bodyPr/>
          <a:lstStyle/>
          <a:p>
            <a:fld id="{81E53D1D-0A26-4339-8D24-AC476724A4B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0341" indent="-220341">
              <a:buFont typeface="+mj-lt"/>
              <a:buAutoNum type="arabicPeriod"/>
              <a:defRPr/>
            </a:pPr>
            <a:r>
              <a:rPr lang="en-US" dirty="0" smtClean="0"/>
              <a:t>The Real-time Tracking Data service delivers “fresh” Tracking Data Messages to the User for real-time monitoring.  The service must ensure that a ‘metadata’ message is delivered at startup (the metadata will provide the context for the data that follows).</a:t>
            </a:r>
          </a:p>
          <a:p>
            <a:pPr marL="220341" indent="-220341">
              <a:buFont typeface="+mj-lt"/>
              <a:buAutoNum type="arabicPeriod"/>
              <a:defRPr/>
            </a:pPr>
            <a:r>
              <a:rPr lang="en-US" dirty="0" smtClean="0"/>
              <a:t>As always, the Association-Control procedure establishes a connection between the User and Provider.</a:t>
            </a:r>
          </a:p>
          <a:p>
            <a:pPr marL="220341" indent="-220341">
              <a:buFont typeface="+mj-lt"/>
              <a:buAutoNum type="arabicPeriod"/>
              <a:defRPr/>
            </a:pPr>
            <a:r>
              <a:rPr lang="en-US" dirty="0" smtClean="0"/>
              <a:t>The service defines a new procedure that extends an existing Framework procedure by specifying that ‘metadata’ shall be sent as part of the startup mechanism.  Again, this metadata provides the context for the data that follows.</a:t>
            </a:r>
          </a:p>
          <a:p>
            <a:pPr marL="220341" indent="-220341">
              <a:buFont typeface="+mj-lt"/>
              <a:buAutoNum type="arabicPeriod"/>
              <a:defRPr/>
            </a:pPr>
            <a:r>
              <a:rPr lang="en-US" dirty="0" smtClean="0"/>
              <a:t>The new procedure reuses the buffering and delivery mechanism from the Buffered-Data-Delivery procedure – therefore, the specification of the new procedure is very small (only 3 pages long!).  (The implementation of the new procedure can be very small as well)</a:t>
            </a:r>
          </a:p>
        </p:txBody>
      </p:sp>
      <p:sp>
        <p:nvSpPr>
          <p:cNvPr id="24580" name="Slide Number Placeholder 3"/>
          <p:cNvSpPr>
            <a:spLocks noGrp="1"/>
          </p:cNvSpPr>
          <p:nvPr>
            <p:ph type="sldNum" sz="quarter" idx="5"/>
          </p:nvPr>
        </p:nvSpPr>
        <p:spPr>
          <a:noFill/>
        </p:spPr>
        <p:txBody>
          <a:bodyPr/>
          <a:lstStyle/>
          <a:p>
            <a:fld id="{D164934E-C134-478F-8B26-77F512A0CAD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0341" indent="-220341">
              <a:defRPr/>
            </a:pPr>
            <a:r>
              <a:rPr lang="en-US" dirty="0" smtClean="0"/>
              <a:t>Note that the Real-time Tracking Data service uses both extension (see previous slide) and refinement (this slide).  Generally speaking, extension is used to add capabilities, while refinement is used to  narrow existing capabilities. </a:t>
            </a:r>
          </a:p>
        </p:txBody>
      </p:sp>
      <p:sp>
        <p:nvSpPr>
          <p:cNvPr id="25604" name="Slide Number Placeholder 3"/>
          <p:cNvSpPr>
            <a:spLocks noGrp="1"/>
          </p:cNvSpPr>
          <p:nvPr>
            <p:ph type="sldNum" sz="quarter" idx="5"/>
          </p:nvPr>
        </p:nvSpPr>
        <p:spPr>
          <a:noFill/>
        </p:spPr>
        <p:txBody>
          <a:bodyPr/>
          <a:lstStyle/>
          <a:p>
            <a:fld id="{8032B7EF-76DB-48C1-9FB5-11AD2568CEE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2</a:t>
            </a:fld>
            <a:endParaRPr lang="en-US"/>
          </a:p>
        </p:txBody>
      </p:sp>
    </p:spTree>
    <p:extLst>
      <p:ext uri="{BB962C8B-B14F-4D97-AF65-F5344CB8AC3E}">
        <p14:creationId xmlns:p14="http://schemas.microsoft.com/office/powerpoint/2010/main" val="117402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All operations do their work by means of protocol messages.  These messages are defined using Abstract Syntax Notation, and are very similar to the SLE protocol messages.</a:t>
            </a:r>
          </a:p>
          <a:p>
            <a:pPr marL="220341" indent="-220341">
              <a:buFont typeface="Calibri" pitchFamily="34" charset="0"/>
              <a:buAutoNum type="arabicPeriod"/>
            </a:pPr>
            <a:r>
              <a:rPr lang="en-US" dirty="0" smtClean="0"/>
              <a:t>This slide shows some of the available operations; there are others.</a:t>
            </a:r>
          </a:p>
          <a:p>
            <a:pPr marL="220341" indent="-220341">
              <a:buFont typeface="Calibri" pitchFamily="34" charset="0"/>
              <a:buAutoNum type="arabicPeriod"/>
            </a:pPr>
            <a:r>
              <a:rPr lang="en-US" dirty="0" smtClean="0"/>
              <a:t>The typical operation has two steps – invocation and return. The return may be positive (indicating that the invocation was accepted) or negative (indicating that the invocation was rejected).  </a:t>
            </a:r>
          </a:p>
        </p:txBody>
      </p:sp>
      <p:sp>
        <p:nvSpPr>
          <p:cNvPr id="26628" name="Slide Number Placeholder 3"/>
          <p:cNvSpPr>
            <a:spLocks noGrp="1"/>
          </p:cNvSpPr>
          <p:nvPr>
            <p:ph type="sldNum" sz="quarter" idx="5"/>
          </p:nvPr>
        </p:nvSpPr>
        <p:spPr>
          <a:noFill/>
        </p:spPr>
        <p:txBody>
          <a:bodyPr/>
          <a:lstStyle/>
          <a:p>
            <a:fld id="{A64B0036-BB54-4955-B954-AA2539539C7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All operations do their work by means of protocol messages.  These messages are defined using Abstract Syntax Notation, and are very similar to the SLE protocol messages.</a:t>
            </a:r>
          </a:p>
          <a:p>
            <a:pPr marL="220341" indent="-220341">
              <a:buFont typeface="Calibri" pitchFamily="34" charset="0"/>
              <a:buAutoNum type="arabicPeriod"/>
            </a:pPr>
            <a:r>
              <a:rPr lang="en-US" dirty="0" smtClean="0"/>
              <a:t>This slide shows some of the available operations; there are others.</a:t>
            </a:r>
          </a:p>
          <a:p>
            <a:pPr marL="220341" indent="-220341">
              <a:buFont typeface="Calibri" pitchFamily="34" charset="0"/>
              <a:buAutoNum type="arabicPeriod"/>
            </a:pPr>
            <a:r>
              <a:rPr lang="en-US" dirty="0" smtClean="0"/>
              <a:t>The typical operation has two steps – invocation and return. The return may be positive (indicating that the invocation was accepted) or negative (indicating that the invocation was rejected).  </a:t>
            </a:r>
          </a:p>
        </p:txBody>
      </p:sp>
      <p:sp>
        <p:nvSpPr>
          <p:cNvPr id="26628" name="Slide Number Placeholder 3"/>
          <p:cNvSpPr>
            <a:spLocks noGrp="1"/>
          </p:cNvSpPr>
          <p:nvPr>
            <p:ph type="sldNum" sz="quarter" idx="5"/>
          </p:nvPr>
        </p:nvSpPr>
        <p:spPr>
          <a:noFill/>
        </p:spPr>
        <p:txBody>
          <a:bodyPr/>
          <a:lstStyle/>
          <a:p>
            <a:fld id="{A64B0036-BB54-4955-B954-AA2539539C7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All procedures use operations to help accomplish their work.</a:t>
            </a:r>
          </a:p>
          <a:p>
            <a:pPr marL="220341" indent="-220341">
              <a:buFont typeface="Calibri" pitchFamily="34" charset="0"/>
              <a:buAutoNum type="arabicPeriod"/>
            </a:pPr>
            <a:r>
              <a:rPr lang="en-US" dirty="0" smtClean="0"/>
              <a:t>Procedures typically add behavior around the operations.  For example, the Buffered-Data-Delivery procedure uses the Transfer-Data operation to send data from the Provider to the User, and adds mechanisms for buffering data at the Provider and deciding when to send (or possibly, discard) the buffered data.</a:t>
            </a:r>
          </a:p>
          <a:p>
            <a:pPr marL="220341" indent="-220341">
              <a:buFont typeface="Calibri" pitchFamily="34" charset="0"/>
              <a:buAutoNum type="arabicPeriod"/>
            </a:pPr>
            <a:r>
              <a:rPr lang="en-US" dirty="0" smtClean="0"/>
              <a:t>While procedures define specific mechanisms for flowing data, they do not specify what type of data is being transferred.  This abstract nature enables the procedure specifications to be used for services that transfer a variety of different types of data.</a:t>
            </a:r>
          </a:p>
        </p:txBody>
      </p:sp>
      <p:sp>
        <p:nvSpPr>
          <p:cNvPr id="27652" name="Slide Number Placeholder 3"/>
          <p:cNvSpPr>
            <a:spLocks noGrp="1"/>
          </p:cNvSpPr>
          <p:nvPr>
            <p:ph type="sldNum" sz="quarter" idx="5"/>
          </p:nvPr>
        </p:nvSpPr>
        <p:spPr>
          <a:noFill/>
        </p:spPr>
        <p:txBody>
          <a:bodyPr/>
          <a:lstStyle/>
          <a:p>
            <a:fld id="{62E15D1D-AE47-4FE2-BD3F-3544FB185E1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220341" indent="-220341">
              <a:buFont typeface="Calibri" pitchFamily="34" charset="0"/>
              <a:buAutoNum type="arabicPeriod"/>
            </a:pPr>
            <a:r>
              <a:rPr lang="en-US" dirty="0" smtClean="0"/>
              <a:t>The </a:t>
            </a:r>
            <a:r>
              <a:rPr lang="en-US" i="1" dirty="0" smtClean="0"/>
              <a:t>Framework</a:t>
            </a:r>
            <a:r>
              <a:rPr lang="en-US" dirty="0" smtClean="0"/>
              <a:t> specification defines the procedures and operations that make up the Framework.  This includes specifying the format of all CSTS protocol messages.</a:t>
            </a:r>
          </a:p>
          <a:p>
            <a:pPr marL="220341" indent="-220341">
              <a:buFont typeface="Calibri" pitchFamily="34" charset="0"/>
              <a:buAutoNum type="arabicPeriod"/>
            </a:pPr>
            <a:r>
              <a:rPr lang="en-US" dirty="0" smtClean="0"/>
              <a:t>The </a:t>
            </a:r>
            <a:r>
              <a:rPr lang="en-US" i="1" dirty="0" smtClean="0"/>
              <a:t>Guidelines </a:t>
            </a:r>
            <a:r>
              <a:rPr lang="en-US" dirty="0" smtClean="0"/>
              <a:t>specification is intended to guide people who want to create </a:t>
            </a:r>
            <a:r>
              <a:rPr lang="en-US" u="sng" dirty="0" smtClean="0"/>
              <a:t>new</a:t>
            </a:r>
            <a:r>
              <a:rPr lang="en-US" dirty="0" smtClean="0"/>
              <a:t> services.  This specification attempts to ensure that:</a:t>
            </a:r>
          </a:p>
          <a:p>
            <a:pPr marL="661023" lvl="1" indent="-220341">
              <a:buFont typeface="Calibri" pitchFamily="34" charset="0"/>
              <a:buAutoNum type="alphaLcParenR"/>
            </a:pPr>
            <a:r>
              <a:rPr lang="en-US" dirty="0" smtClean="0"/>
              <a:t>Services make maximum use of the reusable Framework.</a:t>
            </a:r>
          </a:p>
          <a:p>
            <a:pPr marL="661023" lvl="1" indent="-220341">
              <a:buFont typeface="Calibri" pitchFamily="34" charset="0"/>
              <a:buAutoNum type="alphaLcParenR"/>
            </a:pPr>
            <a:r>
              <a:rPr lang="en-US" dirty="0" smtClean="0"/>
              <a:t>When a service extends the Framework, that it does so in the most efficient way that is practical.</a:t>
            </a:r>
          </a:p>
          <a:p>
            <a:pPr marL="661023" lvl="1" indent="-220341">
              <a:buFont typeface="Calibri" pitchFamily="34" charset="0"/>
              <a:buAutoNum type="alphaLcParenR"/>
            </a:pPr>
            <a:r>
              <a:rPr lang="en-US" dirty="0" smtClean="0"/>
              <a:t>Service specifications follow a consistent outline.</a:t>
            </a:r>
          </a:p>
          <a:p>
            <a:pPr marL="661023" lvl="1" indent="-220341">
              <a:buFont typeface="Calibri" pitchFamily="34" charset="0"/>
              <a:buAutoNum type="alphaLcParenR"/>
            </a:pPr>
            <a:r>
              <a:rPr lang="en-US" dirty="0" smtClean="0"/>
              <a:t>Services are consistent in how they use Service Management to configure themselves.</a:t>
            </a:r>
          </a:p>
          <a:p>
            <a:pPr marL="220341" indent="-220341">
              <a:buFont typeface="Calibri" pitchFamily="34" charset="0"/>
              <a:buAutoNum type="arabicPeriod"/>
            </a:pPr>
            <a:r>
              <a:rPr lang="en-US" dirty="0" smtClean="0"/>
              <a:t>The </a:t>
            </a:r>
            <a:r>
              <a:rPr lang="en-US" i="1" dirty="0" smtClean="0"/>
              <a:t>Concepts</a:t>
            </a:r>
            <a:r>
              <a:rPr lang="en-US" dirty="0" smtClean="0"/>
              <a:t> report explains:</a:t>
            </a:r>
          </a:p>
          <a:p>
            <a:pPr marL="661023" lvl="1" indent="-220341">
              <a:buFont typeface="Calibri" pitchFamily="34" charset="0"/>
              <a:buAutoNum type="alphaLcParenR"/>
            </a:pPr>
            <a:r>
              <a:rPr lang="en-US" dirty="0" smtClean="0"/>
              <a:t>How the Framework fits into the bigger picture.</a:t>
            </a:r>
          </a:p>
          <a:p>
            <a:pPr marL="661023" lvl="1" indent="-220341">
              <a:buFont typeface="Calibri" pitchFamily="34" charset="0"/>
              <a:buAutoNum type="alphaLcParenR"/>
            </a:pPr>
            <a:r>
              <a:rPr lang="en-US" dirty="0" smtClean="0"/>
              <a:t>The approach taken within the Framework</a:t>
            </a:r>
          </a:p>
          <a:p>
            <a:pPr marL="661023" lvl="1" indent="-220341">
              <a:buFont typeface="Calibri" pitchFamily="34" charset="0"/>
              <a:buAutoNum type="alphaLcParenR"/>
            </a:pPr>
            <a:r>
              <a:rPr lang="en-US" dirty="0" smtClean="0"/>
              <a:t>Capabilities that are assumed to be provided by protocol layers below the Framework.</a:t>
            </a:r>
          </a:p>
          <a:p>
            <a:pPr marL="661023" lvl="1" indent="-220341">
              <a:buFont typeface="Calibri" pitchFamily="34" charset="0"/>
              <a:buAutoNum type="alphaLcParenR"/>
            </a:pPr>
            <a:r>
              <a:rPr lang="en-US" dirty="0" smtClean="0"/>
              <a:t>How to use the Framework to build a service.</a:t>
            </a:r>
          </a:p>
        </p:txBody>
      </p:sp>
      <p:sp>
        <p:nvSpPr>
          <p:cNvPr id="28676" name="Slide Number Placeholder 3"/>
          <p:cNvSpPr>
            <a:spLocks noGrp="1"/>
          </p:cNvSpPr>
          <p:nvPr>
            <p:ph type="sldNum" sz="quarter" idx="5"/>
          </p:nvPr>
        </p:nvSpPr>
        <p:spPr>
          <a:noFill/>
        </p:spPr>
        <p:txBody>
          <a:bodyPr/>
          <a:lstStyle/>
          <a:p>
            <a:fld id="{148560F4-E9D8-4FC5-AED3-28E56B587D3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24</a:t>
            </a:fld>
            <a:endParaRPr lang="en-US"/>
          </a:p>
        </p:txBody>
      </p:sp>
    </p:spTree>
    <p:extLst>
      <p:ext uri="{BB962C8B-B14F-4D97-AF65-F5344CB8AC3E}">
        <p14:creationId xmlns:p14="http://schemas.microsoft.com/office/powerpoint/2010/main" val="1440727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The formal name of the Framework specification is “Cross Support Transfer Service – Specification Framework”.</a:t>
            </a:r>
          </a:p>
          <a:p>
            <a:endParaRPr lang="en-US" smtClean="0"/>
          </a:p>
        </p:txBody>
      </p:sp>
      <p:sp>
        <p:nvSpPr>
          <p:cNvPr id="29700" name="Slide Number Placeholder 3"/>
          <p:cNvSpPr>
            <a:spLocks noGrp="1"/>
          </p:cNvSpPr>
          <p:nvPr>
            <p:ph type="sldNum" sz="quarter" idx="5"/>
          </p:nvPr>
        </p:nvSpPr>
        <p:spPr>
          <a:noFill/>
        </p:spPr>
        <p:txBody>
          <a:bodyPr/>
          <a:lstStyle/>
          <a:p>
            <a:fld id="{6805DD46-4839-4AF6-B2DF-5AB0736FCBE9}"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CSTS makes significant reuse of SLE concepts and source code, while providing a more efficient way to define and implement new services.</a:t>
            </a:r>
          </a:p>
          <a:p>
            <a:endParaRPr lang="en-US" dirty="0" smtClean="0"/>
          </a:p>
          <a:p>
            <a:r>
              <a:rPr lang="en-US" dirty="0" smtClean="0"/>
              <a:t>Last bullet:  We could indeed re-develop RAF, RCF, F-CLTU and other SLE recommendations that already exist to be "clients" of the CSTS framework (recall that SLE and CSTS-based services do not interoperate).  But the collective wisdom of the agencies is that we do not want to burn resources doing this when SLE is already doing the job just because it would clean up the engineering.</a:t>
            </a:r>
          </a:p>
        </p:txBody>
      </p:sp>
      <p:sp>
        <p:nvSpPr>
          <p:cNvPr id="30724" name="Slide Number Placeholder 3"/>
          <p:cNvSpPr>
            <a:spLocks noGrp="1"/>
          </p:cNvSpPr>
          <p:nvPr>
            <p:ph type="sldNum" sz="quarter" idx="5"/>
          </p:nvPr>
        </p:nvSpPr>
        <p:spPr>
          <a:noFill/>
        </p:spPr>
        <p:txBody>
          <a:bodyPr/>
          <a:lstStyle/>
          <a:p>
            <a:fld id="{54D5F37A-5402-473C-8CDE-3C914C12F7BD}"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27</a:t>
            </a:fld>
            <a:endParaRPr lang="en-US"/>
          </a:p>
        </p:txBody>
      </p:sp>
    </p:spTree>
    <p:extLst>
      <p:ext uri="{BB962C8B-B14F-4D97-AF65-F5344CB8AC3E}">
        <p14:creationId xmlns:p14="http://schemas.microsoft.com/office/powerpoint/2010/main" val="3968686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D3B32B56-1A85-4ED7-8B0A-6C23916123AE}" type="slidenum">
              <a:rPr lang="en-US" smtClean="0">
                <a:latin typeface="Times New Roman" charset="0"/>
              </a:rPr>
              <a:pPr/>
              <a:t>28</a:t>
            </a:fld>
            <a:endParaRPr lang="en-US" smtClean="0">
              <a:latin typeface="Times New Roman" charset="0"/>
            </a:endParaRPr>
          </a:p>
        </p:txBody>
      </p:sp>
      <p:sp>
        <p:nvSpPr>
          <p:cNvPr id="38915" name="Rectangle 2"/>
          <p:cNvSpPr>
            <a:spLocks noGrp="1" noRot="1" noChangeAspect="1" noChangeArrowheads="1" noTextEdit="1"/>
          </p:cNvSpPr>
          <p:nvPr>
            <p:ph type="sldImg"/>
          </p:nvPr>
        </p:nvSpPr>
        <p:spPr>
          <a:xfrm>
            <a:off x="1190625" y="703263"/>
            <a:ext cx="4630738" cy="3473450"/>
          </a:xfrm>
          <a:ln cap="flat"/>
        </p:spPr>
      </p:sp>
      <p:sp>
        <p:nvSpPr>
          <p:cNvPr id="38916" name="Rectangle 3"/>
          <p:cNvSpPr>
            <a:spLocks noGrp="1" noChangeArrowheads="1"/>
          </p:cNvSpPr>
          <p:nvPr>
            <p:ph type="body" idx="1"/>
          </p:nvPr>
        </p:nvSpPr>
        <p:spPr>
          <a:xfrm>
            <a:off x="1008659" y="4416099"/>
            <a:ext cx="5139134" cy="4183995"/>
          </a:xfrm>
          <a:noFill/>
          <a:ln/>
        </p:spPr>
        <p:txBody>
          <a:bodyPr lIns="92177" tIns="45280" rIns="92177" bIns="45280"/>
          <a:lstStyle/>
          <a:p>
            <a:endParaRPr lang="en-GB"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4360F4-A635-4EE9-B6CF-E550F528693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200150" y="685800"/>
            <a:ext cx="4576763" cy="3432175"/>
          </a:xfrm>
        </p:spPr>
      </p:sp>
      <p:sp>
        <p:nvSpPr>
          <p:cNvPr id="12291" name="Rectangle 3"/>
          <p:cNvSpPr>
            <a:spLocks noGrp="1" noChangeArrowheads="1"/>
          </p:cNvSpPr>
          <p:nvPr>
            <p:ph type="body" idx="1"/>
          </p:nvPr>
        </p:nvSpPr>
        <p:spPr bwMode="auto">
          <a:xfrm>
            <a:off x="909759" y="4877427"/>
            <a:ext cx="5152644" cy="3732887"/>
          </a:xfrm>
          <a:prstGeom prst="rect">
            <a:avLst/>
          </a:prstGeom>
          <a:noFill/>
          <a:ln w="25400">
            <a:miter lim="800000"/>
            <a:headEnd/>
            <a:tailEnd/>
          </a:ln>
        </p:spPr>
        <p:txBody>
          <a:bodyPr lIns="91208" tIns="45604" rIns="91208" bIns="45604"/>
          <a:lstStyle/>
          <a:p>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30</a:t>
            </a:fld>
            <a:endParaRPr lang="en-US"/>
          </a:p>
        </p:txBody>
      </p:sp>
    </p:spTree>
    <p:extLst>
      <p:ext uri="{BB962C8B-B14F-4D97-AF65-F5344CB8AC3E}">
        <p14:creationId xmlns:p14="http://schemas.microsoft.com/office/powerpoint/2010/main" val="1316062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31</a:t>
            </a:fld>
            <a:endParaRPr lang="en-US"/>
          </a:p>
        </p:txBody>
      </p:sp>
    </p:spTree>
    <p:extLst>
      <p:ext uri="{BB962C8B-B14F-4D97-AF65-F5344CB8AC3E}">
        <p14:creationId xmlns:p14="http://schemas.microsoft.com/office/powerpoint/2010/main" val="125537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32</a:t>
            </a:fld>
            <a:endParaRPr lang="en-US"/>
          </a:p>
        </p:txBody>
      </p:sp>
    </p:spTree>
    <p:extLst>
      <p:ext uri="{BB962C8B-B14F-4D97-AF65-F5344CB8AC3E}">
        <p14:creationId xmlns:p14="http://schemas.microsoft.com/office/powerpoint/2010/main" val="3420859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33</a:t>
            </a:fld>
            <a:endParaRPr lang="en-US"/>
          </a:p>
        </p:txBody>
      </p:sp>
    </p:spTree>
    <p:extLst>
      <p:ext uri="{BB962C8B-B14F-4D97-AF65-F5344CB8AC3E}">
        <p14:creationId xmlns:p14="http://schemas.microsoft.com/office/powerpoint/2010/main" val="3694844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34</a:t>
            </a:fld>
            <a:endParaRPr lang="en-US"/>
          </a:p>
        </p:txBody>
      </p:sp>
    </p:spTree>
    <p:extLst>
      <p:ext uri="{BB962C8B-B14F-4D97-AF65-F5344CB8AC3E}">
        <p14:creationId xmlns:p14="http://schemas.microsoft.com/office/powerpoint/2010/main" val="3469760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35</a:t>
            </a:fld>
            <a:endParaRPr lang="en-US"/>
          </a:p>
        </p:txBody>
      </p:sp>
    </p:spTree>
    <p:extLst>
      <p:ext uri="{BB962C8B-B14F-4D97-AF65-F5344CB8AC3E}">
        <p14:creationId xmlns:p14="http://schemas.microsoft.com/office/powerpoint/2010/main" val="339926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p:sp>
      <p:sp>
        <p:nvSpPr>
          <p:cNvPr id="13315" name="Rectangle 3"/>
          <p:cNvSpPr>
            <a:spLocks noGrp="1" noChangeArrowheads="1"/>
          </p:cNvSpPr>
          <p:nvPr>
            <p:ph type="body" idx="1"/>
          </p:nvPr>
        </p:nvSpPr>
        <p:spPr bwMode="auto">
          <a:xfrm>
            <a:off x="909759" y="4801018"/>
            <a:ext cx="5152644" cy="3809295"/>
          </a:xfrm>
          <a:prstGeom prst="rect">
            <a:avLst/>
          </a:prstGeom>
          <a:noFill/>
          <a:ln w="25400">
            <a:miter lim="800000"/>
            <a:headEnd/>
            <a:tailEnd/>
          </a:ln>
        </p:spPr>
        <p:txBody>
          <a:bodyPr lIns="91208" tIns="45604" rIns="91208" bIns="45604"/>
          <a:lstStyle/>
          <a:p>
            <a:r>
              <a:rPr lang="en-US" sz="1200" i="0" kern="1200" dirty="0" smtClean="0">
                <a:solidFill>
                  <a:schemeClr val="tx1"/>
                </a:solidFill>
                <a:effectLst/>
                <a:latin typeface="+mn-lt"/>
                <a:ea typeface="+mn-ea"/>
                <a:cs typeface="+mn-cs"/>
              </a:rPr>
              <a:t>Examples of a “Return Link Data Processing Facility:”</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An architecture where the Front-End-Processors are </a:t>
            </a:r>
            <a:r>
              <a:rPr lang="en-US" sz="1200" i="0" kern="1200" dirty="0" err="1" smtClean="0">
                <a:solidFill>
                  <a:schemeClr val="tx1"/>
                </a:solidFill>
                <a:effectLst/>
                <a:latin typeface="+mn-lt"/>
                <a:ea typeface="+mn-ea"/>
                <a:cs typeface="+mn-cs"/>
              </a:rPr>
              <a:t>are</a:t>
            </a:r>
            <a:r>
              <a:rPr lang="en-US" sz="1200" i="0" kern="1200" dirty="0" smtClean="0">
                <a:solidFill>
                  <a:schemeClr val="tx1"/>
                </a:solidFill>
                <a:effectLst/>
                <a:latin typeface="+mn-lt"/>
                <a:ea typeface="+mn-ea"/>
                <a:cs typeface="+mn-cs"/>
              </a:rPr>
              <a:t> located somewhere not in the ground station nor the MCC?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Historically (before 1990), the notion of "staging" was sometimes</a:t>
            </a:r>
            <a:r>
              <a:rPr lang="en-US" sz="1200" i="0" kern="1200" baseline="0" dirty="0" smtClean="0">
                <a:solidFill>
                  <a:schemeClr val="tx1"/>
                </a:solidFill>
                <a:effectLst/>
                <a:latin typeface="+mn-lt"/>
                <a:ea typeface="+mn-ea"/>
                <a:cs typeface="+mn-cs"/>
              </a:rPr>
              <a:t> used…  </a:t>
            </a:r>
            <a:r>
              <a:rPr lang="en-US" sz="1200" i="0" kern="1200" dirty="0" smtClean="0">
                <a:solidFill>
                  <a:schemeClr val="tx1"/>
                </a:solidFill>
                <a:effectLst/>
                <a:latin typeface="+mn-lt"/>
                <a:ea typeface="+mn-ea"/>
                <a:cs typeface="+mn-cs"/>
              </a:rPr>
              <a:t>baseband would be run into a separate facility which would then in fact turned it into usable bits for the mission.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More currently, some organizations have packet extraction capabilities which takes the telemetry frames and extract</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various virtual streams of packets based on a set of rules for particular mission.</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 point here is that the two CCSDS links are standardized, and the three mission/facility specific links are non-standard.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“Multiple communication service protocols” means that they support multiple underlying transport mechanisms, everything from NASCOM 4800 bit blocks to X.25.</a:t>
            </a:r>
            <a:r>
              <a:rPr lang="en-US" sz="1200" i="0" kern="1200" baseline="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Rot="1" noChangeAspect="1" noChangeArrowheads="1" noTextEdit="1"/>
          </p:cNvSpPr>
          <p:nvPr>
            <p:ph type="sldImg"/>
          </p:nvPr>
        </p:nvSpPr>
        <p:spPr/>
      </p:sp>
      <p:sp>
        <p:nvSpPr>
          <p:cNvPr id="14339" name="Rectangle 1027"/>
          <p:cNvSpPr>
            <a:spLocks noGrp="1" noChangeArrowheads="1"/>
          </p:cNvSpPr>
          <p:nvPr>
            <p:ph type="body" idx="1"/>
          </p:nvPr>
        </p:nvSpPr>
        <p:spPr bwMode="auto">
          <a:xfrm>
            <a:off x="917725" y="4737344"/>
            <a:ext cx="5123966" cy="4202482"/>
          </a:xfrm>
          <a:prstGeom prst="rect">
            <a:avLst/>
          </a:prstGeom>
          <a:noFill/>
          <a:ln w="25400">
            <a:miter lim="800000"/>
            <a:headEnd/>
            <a:tailEnd/>
          </a:ln>
        </p:spPr>
        <p:txBody>
          <a:bodyPr/>
          <a:lstStyle/>
          <a:p>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“Production status” data is really talking about the annotation data that can be included as part of the SLE service -- examples are to send such information as the signal-to-noise ratio that was observed on the </a:t>
            </a:r>
            <a:r>
              <a:rPr lang="en-US" sz="1200" i="0" kern="1200" dirty="0" err="1" smtClean="0">
                <a:solidFill>
                  <a:schemeClr val="tx1"/>
                </a:solidFill>
                <a:effectLst/>
                <a:latin typeface="+mn-lt"/>
                <a:ea typeface="+mn-ea"/>
                <a:cs typeface="+mn-cs"/>
              </a:rPr>
              <a:t>Spacelink</a:t>
            </a:r>
            <a:r>
              <a:rPr lang="en-US" sz="1200" i="0" kern="1200" dirty="0" smtClean="0">
                <a:solidFill>
                  <a:schemeClr val="tx1"/>
                </a:solidFill>
                <a:effectLst/>
                <a:latin typeface="+mn-lt"/>
                <a:ea typeface="+mn-ea"/>
                <a:cs typeface="+mn-cs"/>
              </a:rPr>
              <a:t> in line with the particular telemetry frame that is being transferred via the terrestrial SLE.</a:t>
            </a:r>
          </a:p>
          <a:p>
            <a:endParaRPr lang="en-US" dirty="0"/>
          </a:p>
        </p:txBody>
      </p:sp>
      <p:sp>
        <p:nvSpPr>
          <p:cNvPr id="4" name="Slide Number Placeholder 3"/>
          <p:cNvSpPr>
            <a:spLocks noGrp="1"/>
          </p:cNvSpPr>
          <p:nvPr>
            <p:ph type="sldNum" sz="quarter" idx="10"/>
          </p:nvPr>
        </p:nvSpPr>
        <p:spPr/>
        <p:txBody>
          <a:bodyPr/>
          <a:lstStyle/>
          <a:p>
            <a:fld id="{18623057-5F46-447B-BBDF-4FECFCE03513}" type="slidenum">
              <a:rPr lang="en-US" smtClean="0"/>
              <a:pPr/>
              <a:t>6</a:t>
            </a:fld>
            <a:endParaRPr lang="en-US"/>
          </a:p>
        </p:txBody>
      </p:sp>
    </p:spTree>
    <p:extLst>
      <p:ext uri="{BB962C8B-B14F-4D97-AF65-F5344CB8AC3E}">
        <p14:creationId xmlns:p14="http://schemas.microsoft.com/office/powerpoint/2010/main" val="170435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p:sp>
      <p:sp>
        <p:nvSpPr>
          <p:cNvPr id="15363" name="Rectangle 3"/>
          <p:cNvSpPr>
            <a:spLocks noGrp="1" noChangeArrowheads="1"/>
          </p:cNvSpPr>
          <p:nvPr>
            <p:ph type="body" idx="1"/>
          </p:nvPr>
        </p:nvSpPr>
        <p:spPr bwMode="auto">
          <a:xfrm>
            <a:off x="909759" y="4832855"/>
            <a:ext cx="5152644" cy="3777459"/>
          </a:xfrm>
          <a:prstGeom prst="rect">
            <a:avLst/>
          </a:prstGeom>
          <a:noFill/>
          <a:ln w="25400">
            <a:miter lim="800000"/>
            <a:headEnd/>
            <a:tailEnd/>
          </a:ln>
        </p:spPr>
        <p:txBody>
          <a:bodyPr lIns="91208" tIns="45604" rIns="91208" bIns="45604"/>
          <a:lstStyle/>
          <a:p>
            <a:r>
              <a:rPr lang="en-US" altLang="en-US" dirty="0" smtClean="0">
                <a:latin typeface="Arial" charset="0"/>
              </a:rPr>
              <a:t>This is just a sample configuration.  It tends to be towards the maximal side but it is not necessarily the maximum example per 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623057-5F46-447B-BBDF-4FECFCE03513}" type="slidenum">
              <a:rPr lang="en-US" smtClean="0"/>
              <a:pPr/>
              <a:t>8</a:t>
            </a:fld>
            <a:endParaRPr lang="en-US"/>
          </a:p>
        </p:txBody>
      </p:sp>
    </p:spTree>
    <p:extLst>
      <p:ext uri="{BB962C8B-B14F-4D97-AF65-F5344CB8AC3E}">
        <p14:creationId xmlns:p14="http://schemas.microsoft.com/office/powerpoint/2010/main" val="223214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bwMode="auto">
          <a:xfrm>
            <a:off x="909759" y="4877427"/>
            <a:ext cx="5152644" cy="3732887"/>
          </a:xfrm>
          <a:prstGeom prst="rect">
            <a:avLst/>
          </a:prstGeom>
          <a:noFill/>
          <a:ln w="25400">
            <a:miter lim="800000"/>
            <a:headEnd/>
            <a:tailEnd/>
          </a:ln>
        </p:spPr>
        <p:txBody>
          <a:bodyPr lIns="91208" tIns="45604" rIns="91208" bIns="45604"/>
          <a:lstStyle/>
          <a:p>
            <a:r>
              <a:rPr lang="en-US" altLang="en-US" dirty="0" smtClean="0">
                <a:latin typeface="Arial" charset="0"/>
              </a:rPr>
              <a:t>The point is that this is what will be seen if the SLE reference model is read. But I think we can also keep in mind that there have been some changes since then and so it is not definitive at this point and should probably be treated as more of an example of the kinds of services that were envisioned.</a:t>
            </a:r>
          </a:p>
          <a:p>
            <a:endParaRPr lang="en-US" altLang="en-US" dirty="0" smtClean="0">
              <a:latin typeface="Arial" charset="0"/>
            </a:endParaRPr>
          </a:p>
          <a:p>
            <a:r>
              <a:rPr lang="en-US" altLang="en-US" dirty="0" smtClean="0">
                <a:latin typeface="Arial" charset="0"/>
              </a:rPr>
              <a:t>“Not all of these are published standards”… This is what the SLE reference model will describe as the intended capabilities of SLE services that at one time</a:t>
            </a:r>
            <a:r>
              <a:rPr lang="en-US" altLang="en-US" baseline="0" dirty="0" smtClean="0">
                <a:latin typeface="Arial" charset="0"/>
              </a:rPr>
              <a:t> were </a:t>
            </a:r>
            <a:r>
              <a:rPr lang="en-US" altLang="en-US" dirty="0" smtClean="0">
                <a:latin typeface="Arial" charset="0"/>
              </a:rPr>
              <a:t>needed/planned by</a:t>
            </a:r>
            <a:r>
              <a:rPr lang="en-US" altLang="en-US" baseline="0" dirty="0" smtClean="0">
                <a:latin typeface="Arial" charset="0"/>
              </a:rPr>
              <a:t> the agencies</a:t>
            </a:r>
            <a:r>
              <a:rPr lang="en-US" altLang="en-US" dirty="0" smtClean="0">
                <a:latin typeface="Arial" charset="0"/>
              </a:rPr>
              <a:t>. However the IOAG catalog has superseded this at least partially. And then there has been some afterthoughts relative to this reference model which now include return unframed telemetry which does not show up in the original SLE reference model but is indeed now chartered as part of CSTS (albeit at a lower priority – its not quite the same as </a:t>
            </a:r>
            <a:r>
              <a:rPr lang="en-US" altLang="en-US" dirty="0" err="1" smtClean="0">
                <a:latin typeface="Arial" charset="0"/>
              </a:rPr>
              <a:t>bitstream</a:t>
            </a:r>
            <a:r>
              <a:rPr lang="en-US" altLang="en-US" dirty="0" smtClean="0">
                <a:latin typeface="Arial" charset="0"/>
              </a:rPr>
              <a:t> as there is a notion of locking-up providing TLM frames if possible). </a:t>
            </a:r>
          </a:p>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ublic.ccsds.org/sites/pr/CCSDS%20Logos/CCSDSLogoNoOrg.jpg"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r>
              <a:rPr lang="en-US" noProof="0" smtClean="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r>
              <a:rPr lang="en-US" noProof="0" smtClean="0"/>
              <a:t>Click icon to add table</a:t>
            </a:r>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Rectangle 826"/>
          <p:cNvSpPr>
            <a:spLocks noChangeArrowheads="1"/>
          </p:cNvSpPr>
          <p:nvPr userDrawn="1"/>
        </p:nvSpPr>
        <p:spPr bwMode="auto">
          <a:xfrm>
            <a:off x="623888" y="836613"/>
            <a:ext cx="8015287" cy="77787"/>
          </a:xfrm>
          <a:prstGeom prst="rect">
            <a:avLst/>
          </a:prstGeom>
          <a:solidFill>
            <a:srgbClr val="333399"/>
          </a:solidFill>
          <a:ln w="19050">
            <a:solidFill>
              <a:srgbClr val="333399"/>
            </a:solidFill>
            <a:miter lim="800000"/>
            <a:headEnd/>
            <a:tailEnd/>
          </a:ln>
        </p:spPr>
        <p:txBody>
          <a:bodyPr/>
          <a:lstStyle/>
          <a:p>
            <a:pPr>
              <a:defRPr/>
            </a:pPr>
            <a:endParaRPr lang="en-US">
              <a:latin typeface="Arial" charset="0"/>
            </a:endParaRPr>
          </a:p>
        </p:txBody>
      </p:sp>
      <p:sp>
        <p:nvSpPr>
          <p:cNvPr id="6" name="Rectangle 2017"/>
          <p:cNvSpPr>
            <a:spLocks noChangeArrowheads="1"/>
          </p:cNvSpPr>
          <p:nvPr userDrawn="1"/>
        </p:nvSpPr>
        <p:spPr bwMode="auto">
          <a:xfrm>
            <a:off x="8664575" y="6624638"/>
            <a:ext cx="320675" cy="234950"/>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a:lnSpc>
                <a:spcPct val="100000"/>
              </a:lnSpc>
              <a:spcAft>
                <a:spcPct val="0"/>
              </a:spcAft>
              <a:buSzTx/>
              <a:defRPr/>
            </a:pPr>
            <a:fld id="{167EC520-893B-4F4D-B4FD-557559251AAE}" type="slidenum">
              <a:rPr lang="en-US" sz="1000" b="0">
                <a:solidFill>
                  <a:srgbClr val="0000FF"/>
                </a:solidFill>
                <a:latin typeface="Arial" charset="0"/>
              </a:rPr>
              <a:pPr defTabSz="820738">
                <a:lnSpc>
                  <a:spcPct val="100000"/>
                </a:lnSpc>
                <a:spcAft>
                  <a:spcPct val="0"/>
                </a:spcAft>
                <a:buSzTx/>
                <a:defRPr/>
              </a:pPr>
              <a:t>‹#›</a:t>
            </a:fld>
            <a:endParaRPr lang="en-US" sz="1000" b="0">
              <a:solidFill>
                <a:srgbClr val="0000FF"/>
              </a:solidFill>
              <a:latin typeface="Arial" charset="0"/>
            </a:endParaRPr>
          </a:p>
        </p:txBody>
      </p:sp>
      <p:graphicFrame>
        <p:nvGraphicFramePr>
          <p:cNvPr id="7" name="Object 2021"/>
          <p:cNvGraphicFramePr>
            <a:graphicFrameLocks noChangeAspect="1"/>
          </p:cNvGraphicFramePr>
          <p:nvPr/>
        </p:nvGraphicFramePr>
        <p:xfrm>
          <a:off x="2500313" y="6256338"/>
          <a:ext cx="4205287" cy="600075"/>
        </p:xfrm>
        <a:graphic>
          <a:graphicData uri="http://schemas.openxmlformats.org/presentationml/2006/ole">
            <mc:AlternateContent xmlns:mc="http://schemas.openxmlformats.org/markup-compatibility/2006">
              <mc:Choice xmlns:v="urn:schemas-microsoft-com:vml" Requires="v">
                <p:oleObj spid="_x0000_s39974" name="Bitmap Image" r:id="rId3" imgW="5668166" imgH="809738" progId="Paint.Picture">
                  <p:embed/>
                </p:oleObj>
              </mc:Choice>
              <mc:Fallback>
                <p:oleObj name="Bitmap Image" r:id="rId3" imgW="5668166" imgH="809738" progId="Paint.Picture">
                  <p:embed/>
                  <p:pic>
                    <p:nvPicPr>
                      <p:cNvPr id="0" name="Object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6256338"/>
                        <a:ext cx="420528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022"/>
          <p:cNvGraphicFramePr>
            <a:graphicFrameLocks noChangeAspect="1"/>
          </p:cNvGraphicFramePr>
          <p:nvPr/>
        </p:nvGraphicFramePr>
        <p:xfrm>
          <a:off x="228600" y="152400"/>
          <a:ext cx="2447925" cy="638175"/>
        </p:xfrm>
        <a:graphic>
          <a:graphicData uri="http://schemas.openxmlformats.org/presentationml/2006/ole">
            <mc:AlternateContent xmlns:mc="http://schemas.openxmlformats.org/markup-compatibility/2006">
              <mc:Choice xmlns:v="urn:schemas-microsoft-com:vml" Requires="v">
                <p:oleObj spid="_x0000_s39975" name="Bitmap Image" r:id="rId5" imgW="2448267" imgH="638264" progId="Paint.Picture">
                  <p:embed/>
                </p:oleObj>
              </mc:Choice>
              <mc:Fallback>
                <p:oleObj name="Bitmap Image" r:id="rId5" imgW="2448267" imgH="638264" progId="Paint.Picture">
                  <p:embed/>
                  <p:pic>
                    <p:nvPicPr>
                      <p:cNvPr id="0" name="Object 20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
                        <a:ext cx="24479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2023"/>
          <p:cNvSpPr txBox="1">
            <a:spLocks noChangeArrowheads="1"/>
          </p:cNvSpPr>
          <p:nvPr userDrawn="1"/>
        </p:nvSpPr>
        <p:spPr bwMode="auto">
          <a:xfrm>
            <a:off x="304800" y="6400800"/>
            <a:ext cx="1447800" cy="228600"/>
          </a:xfrm>
          <a:prstGeom prst="rect">
            <a:avLst/>
          </a:prstGeom>
          <a:noFill/>
          <a:ln w="9525" algn="ctr">
            <a:noFill/>
            <a:miter lim="800000"/>
            <a:headEnd/>
            <a:tailEnd/>
          </a:ln>
          <a:effectLst/>
        </p:spPr>
        <p:txBody>
          <a:bodyPr>
            <a:spAutoFit/>
          </a:bodyPr>
          <a:lstStyle/>
          <a:p>
            <a:pPr>
              <a:spcBef>
                <a:spcPct val="50000"/>
              </a:spcBef>
              <a:defRPr/>
            </a:pPr>
            <a:r>
              <a:rPr lang="en-GB" sz="1000" b="0">
                <a:solidFill>
                  <a:srgbClr val="0000FF"/>
                </a:solidFill>
                <a:latin typeface="Arial" charset="0"/>
              </a:rPr>
              <a:t> October 2009</a:t>
            </a:r>
          </a:p>
        </p:txBody>
      </p:sp>
      <p:sp>
        <p:nvSpPr>
          <p:cNvPr id="2" name="Title 1"/>
          <p:cNvSpPr>
            <a:spLocks noGrp="1"/>
          </p:cNvSpPr>
          <p:nvPr>
            <p:ph type="title"/>
          </p:nvPr>
        </p:nvSpPr>
        <p:spPr>
          <a:xfrm>
            <a:off x="990600" y="-76200"/>
            <a:ext cx="66294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484313"/>
            <a:ext cx="8153400" cy="226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90600" y="3900488"/>
            <a:ext cx="8153400" cy="22653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noChangeArrowheads="1"/>
          </p:cNvSpPr>
          <p:nvPr>
            <p:ph type="dt" sz="half" idx="10"/>
          </p:nvPr>
        </p:nvSpPr>
        <p:spPr>
          <a:xfrm>
            <a:off x="4932363" y="6477000"/>
            <a:ext cx="1066800" cy="381000"/>
          </a:xfrm>
          <a:prstGeom prst="rect">
            <a:avLst/>
          </a:prstGeom>
        </p:spPr>
        <p:txBody>
          <a:bodyPr/>
          <a:lstStyle>
            <a:lvl1pPr>
              <a:defRPr/>
            </a:lvl1pPr>
          </a:lstStyle>
          <a:p>
            <a:pPr>
              <a:defRPr/>
            </a:pPr>
            <a:endParaRPr lang="it-IT">
              <a:latin typeface="Times" pitchFamily="18" charset="0"/>
            </a:endParaRPr>
          </a:p>
        </p:txBody>
      </p:sp>
      <p:sp>
        <p:nvSpPr>
          <p:cNvPr id="11" name="Footer Placeholder 10"/>
          <p:cNvSpPr>
            <a:spLocks noGrp="1" noChangeArrowheads="1"/>
          </p:cNvSpPr>
          <p:nvPr>
            <p:ph type="ftr" sz="quarter" idx="11"/>
          </p:nvPr>
        </p:nvSpPr>
        <p:spPr>
          <a:xfrm>
            <a:off x="6011863" y="6477000"/>
            <a:ext cx="3078162" cy="381000"/>
          </a:xfrm>
          <a:prstGeom prst="rect">
            <a:avLst/>
          </a:prstGeom>
        </p:spPr>
        <p:txBody>
          <a:bodyPr/>
          <a:lstStyle>
            <a:lvl1pPr>
              <a:defRPr/>
            </a:lvl1pPr>
          </a:lstStyle>
          <a:p>
            <a:pPr>
              <a:defRPr/>
            </a:pPr>
            <a:r>
              <a:rPr lang="it-IT" smtClean="0"/>
              <a:t>Page</a:t>
            </a:r>
            <a:endParaRPr lang="it-IT" sz="1400"/>
          </a:p>
        </p:txBody>
      </p:sp>
    </p:spTree>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6623" y="2636838"/>
            <a:ext cx="7848600" cy="1223962"/>
          </a:xfrm>
        </p:spPr>
        <p:txBody>
          <a:bodyPr anchor="t"/>
          <a:lstStyle>
            <a:lvl1pPr>
              <a:defRPr sz="3200"/>
            </a:lvl1pPr>
          </a:lstStyle>
          <a:p>
            <a:r>
              <a:rPr lang="en-US" altLang="en-GB" smtClean="0"/>
              <a:t>Click to edit Master title style</a:t>
            </a:r>
            <a:endParaRPr lang="en-GB" altLang="en-GB"/>
          </a:p>
        </p:txBody>
      </p:sp>
      <p:sp>
        <p:nvSpPr>
          <p:cNvPr id="4118" name="Rectangle 22"/>
          <p:cNvSpPr>
            <a:spLocks noGrp="1" noChangeArrowheads="1"/>
          </p:cNvSpPr>
          <p:nvPr>
            <p:ph type="subTitle" sz="quarter" idx="1"/>
          </p:nvPr>
        </p:nvSpPr>
        <p:spPr>
          <a:xfrm>
            <a:off x="1116623" y="4221166"/>
            <a:ext cx="7848600" cy="1368425"/>
          </a:xfrm>
        </p:spPr>
        <p:txBody>
          <a:bodyPr anchor="b"/>
          <a:lstStyle>
            <a:lvl1pPr marL="0" indent="0">
              <a:buFont typeface="Wingdings" pitchFamily="2" charset="2"/>
              <a:buNone/>
              <a:defRPr/>
            </a:lvl1pPr>
          </a:lstStyle>
          <a:p>
            <a:r>
              <a:rPr lang="en-US" smtClean="0"/>
              <a:t>Click to edit Master subtitle style</a:t>
            </a:r>
            <a:endParaRPr lang="en-GB"/>
          </a:p>
        </p:txBody>
      </p:sp>
      <p:sp>
        <p:nvSpPr>
          <p:cNvPr id="4129" name="Rectangle 33"/>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30" name="Text Box 34"/>
          <p:cNvSpPr txBox="1">
            <a:spLocks noChangeArrowheads="1"/>
          </p:cNvSpPr>
          <p:nvPr/>
        </p:nvSpPr>
        <p:spPr bwMode="auto">
          <a:xfrm>
            <a:off x="-23446" y="750888"/>
            <a:ext cx="1053612" cy="201612"/>
          </a:xfrm>
          <a:prstGeom prst="rect">
            <a:avLst/>
          </a:prstGeom>
          <a:noFill/>
          <a:ln w="9525">
            <a:noFill/>
            <a:miter lim="800000"/>
            <a:headEnd/>
            <a:tailEnd/>
          </a:ln>
          <a:effectLst/>
        </p:spPr>
        <p:txBody>
          <a:bodyPr>
            <a:spAutoFit/>
          </a:bodyPr>
          <a:lstStyle/>
          <a:p>
            <a:pPr>
              <a:lnSpc>
                <a:spcPct val="60000"/>
              </a:lnSpc>
              <a:spcBef>
                <a:spcPct val="50000"/>
              </a:spcBef>
            </a:pPr>
            <a:endParaRPr lang="en-GB" altLang="en-GB" sz="1200" smtClean="0">
              <a:solidFill>
                <a:srgbClr val="FFFFFF"/>
              </a:solidFill>
              <a:latin typeface="Tahoma" pitchFamily="34" charset="0"/>
            </a:endParaRPr>
          </a:p>
        </p:txBody>
      </p:sp>
      <p:sp>
        <p:nvSpPr>
          <p:cNvPr id="4131" name="Rectangle 35"/>
          <p:cNvSpPr>
            <a:spLocks noGrp="1" noChangeArrowheads="1"/>
          </p:cNvSpPr>
          <p:nvPr>
            <p:ph type="sldNum" sz="quarter" idx="4"/>
          </p:nvPr>
        </p:nvSpPr>
        <p:spPr/>
        <p:txBody>
          <a:bodyPr/>
          <a:lstStyle>
            <a:lvl1pPr>
              <a:defRPr/>
            </a:lvl1pPr>
          </a:lstStyle>
          <a:p>
            <a:fld id="{5CBE6BC6-E915-41C7-883D-85713B0EB36E}" type="slidenum">
              <a:rPr lang="en-GB">
                <a:solidFill>
                  <a:srgbClr val="FFFFFF"/>
                </a:solidFill>
              </a:rPr>
              <a:pPr/>
              <a:t>‹#›</a:t>
            </a:fld>
            <a:endParaRPr lang="en-GB">
              <a:solidFill>
                <a:srgbClr val="FFFFFF"/>
              </a:solidFill>
            </a:endParaRPr>
          </a:p>
        </p:txBody>
      </p:sp>
      <p:pic>
        <p:nvPicPr>
          <p:cNvPr id="4141" name="Picture 45" descr="Full color JPEG without the .ORG.">
            <a:hlinkClick r:id="rId2"/>
          </p:cNvPr>
          <p:cNvPicPr>
            <a:picLocks noChangeAspect="1" noChangeArrowheads="1"/>
          </p:cNvPicPr>
          <p:nvPr/>
        </p:nvPicPr>
        <p:blipFill>
          <a:blip r:embed="rId3" cstate="print"/>
          <a:srcRect/>
          <a:stretch>
            <a:fillRect/>
          </a:stretch>
        </p:blipFill>
        <p:spPr bwMode="auto">
          <a:xfrm>
            <a:off x="6803781" y="188913"/>
            <a:ext cx="2161442" cy="742950"/>
          </a:xfrm>
          <a:prstGeom prst="rect">
            <a:avLst/>
          </a:prstGeom>
          <a:noFill/>
        </p:spPr>
      </p:pic>
      <p:pic>
        <p:nvPicPr>
          <p:cNvPr id="4144" name="Picture 48" descr="Land station pair"/>
          <p:cNvPicPr>
            <a:picLocks noChangeAspect="1" noChangeArrowheads="1"/>
          </p:cNvPicPr>
          <p:nvPr/>
        </p:nvPicPr>
        <p:blipFill>
          <a:blip r:embed="rId4" cstate="print"/>
          <a:srcRect/>
          <a:stretch>
            <a:fillRect/>
          </a:stretch>
        </p:blipFill>
        <p:spPr bwMode="auto">
          <a:xfrm>
            <a:off x="2" y="3573466"/>
            <a:ext cx="971550" cy="935037"/>
          </a:xfrm>
          <a:prstGeom prst="rect">
            <a:avLst/>
          </a:prstGeom>
          <a:noFill/>
        </p:spPr>
      </p:pic>
      <p:pic>
        <p:nvPicPr>
          <p:cNvPr id="4145" name="Picture 49" descr="envisat"/>
          <p:cNvPicPr>
            <a:picLocks noChangeAspect="1" noChangeArrowheads="1"/>
          </p:cNvPicPr>
          <p:nvPr/>
        </p:nvPicPr>
        <p:blipFill>
          <a:blip r:embed="rId5" cstate="print"/>
          <a:srcRect/>
          <a:stretch>
            <a:fillRect/>
          </a:stretch>
        </p:blipFill>
        <p:spPr bwMode="auto">
          <a:xfrm>
            <a:off x="0" y="2708275"/>
            <a:ext cx="973015" cy="890588"/>
          </a:xfrm>
          <a:prstGeom prst="rect">
            <a:avLst/>
          </a:prstGeom>
          <a:noFill/>
        </p:spPr>
      </p:pic>
      <p:pic>
        <p:nvPicPr>
          <p:cNvPr id="4196" name="Picture 100" descr="esa"/>
          <p:cNvPicPr>
            <a:picLocks noChangeAspect="1" noChangeArrowheads="1"/>
          </p:cNvPicPr>
          <p:nvPr/>
        </p:nvPicPr>
        <p:blipFill>
          <a:blip r:embed="rId6" cstate="print"/>
          <a:srcRect/>
          <a:stretch>
            <a:fillRect/>
          </a:stretch>
        </p:blipFill>
        <p:spPr bwMode="auto">
          <a:xfrm>
            <a:off x="0" y="4508500"/>
            <a:ext cx="973015" cy="1066800"/>
          </a:xfrm>
          <a:prstGeom prst="rect">
            <a:avLst/>
          </a:prstGeom>
          <a:noFill/>
        </p:spPr>
      </p:pic>
      <p:grpSp>
        <p:nvGrpSpPr>
          <p:cNvPr id="2" name="Group 193"/>
          <p:cNvGrpSpPr>
            <a:grpSpLocks/>
          </p:cNvGrpSpPr>
          <p:nvPr/>
        </p:nvGrpSpPr>
        <p:grpSpPr bwMode="auto">
          <a:xfrm>
            <a:off x="68875" y="0"/>
            <a:ext cx="863111" cy="376238"/>
            <a:chOff x="43" y="71"/>
            <a:chExt cx="544" cy="136"/>
          </a:xfrm>
        </p:grpSpPr>
        <p:grpSp>
          <p:nvGrpSpPr>
            <p:cNvPr id="3" name="Group 166"/>
            <p:cNvGrpSpPr>
              <a:grpSpLocks/>
            </p:cNvGrpSpPr>
            <p:nvPr userDrawn="1"/>
          </p:nvGrpSpPr>
          <p:grpSpPr bwMode="auto">
            <a:xfrm>
              <a:off x="135" y="143"/>
              <a:ext cx="413" cy="34"/>
              <a:chOff x="748" y="436"/>
              <a:chExt cx="413" cy="34"/>
            </a:xfrm>
          </p:grpSpPr>
          <p:sp>
            <p:nvSpPr>
              <p:cNvPr id="4263" name="Line 167"/>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4" name="Line 168"/>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5" name="Line 169"/>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6" name="Arc 170"/>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67" name="Arc 171"/>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72"/>
              <p:cNvGrpSpPr>
                <a:grpSpLocks/>
              </p:cNvGrpSpPr>
              <p:nvPr userDrawn="1"/>
            </p:nvGrpSpPr>
            <p:grpSpPr bwMode="auto">
              <a:xfrm>
                <a:off x="858" y="436"/>
                <a:ext cx="98" cy="34"/>
                <a:chOff x="2472" y="1480"/>
                <a:chExt cx="363" cy="181"/>
              </a:xfrm>
            </p:grpSpPr>
            <p:sp>
              <p:nvSpPr>
                <p:cNvPr id="4269" name="Line 173"/>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0" name="Arc 174"/>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1" name="Line 175"/>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2" name="Line 176"/>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3" name="Arc 177"/>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4" name="Arc 178"/>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5" name="Arc 179"/>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6" name="Line 180"/>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77" name="Line 181"/>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82"/>
              <p:cNvGrpSpPr>
                <a:grpSpLocks/>
              </p:cNvGrpSpPr>
              <p:nvPr userDrawn="1"/>
            </p:nvGrpSpPr>
            <p:grpSpPr bwMode="auto">
              <a:xfrm>
                <a:off x="1067" y="436"/>
                <a:ext cx="94" cy="31"/>
                <a:chOff x="3152" y="1480"/>
                <a:chExt cx="346" cy="181"/>
              </a:xfrm>
            </p:grpSpPr>
            <p:sp>
              <p:nvSpPr>
                <p:cNvPr id="4279" name="Line 183"/>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0" name="Line 184"/>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1" name="Arc 185"/>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86"/>
              <p:cNvGrpSpPr>
                <a:grpSpLocks/>
              </p:cNvGrpSpPr>
              <p:nvPr userDrawn="1"/>
            </p:nvGrpSpPr>
            <p:grpSpPr bwMode="auto">
              <a:xfrm>
                <a:off x="972" y="436"/>
                <a:ext cx="86" cy="32"/>
                <a:chOff x="748" y="572"/>
                <a:chExt cx="148" cy="94"/>
              </a:xfrm>
            </p:grpSpPr>
            <p:sp>
              <p:nvSpPr>
                <p:cNvPr id="4283" name="Arc 187"/>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4" name="Arc 188"/>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5" name="Arc 189"/>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6" name="Line 190"/>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7" name="Freeform 19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88" name="Freeform 19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4170" name="Oval 74"/>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195" name="Oval 99"/>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65"/>
            <p:cNvGrpSpPr>
              <a:grpSpLocks/>
            </p:cNvGrpSpPr>
            <p:nvPr userDrawn="1"/>
          </p:nvGrpSpPr>
          <p:grpSpPr bwMode="auto">
            <a:xfrm>
              <a:off x="123" y="131"/>
              <a:ext cx="413" cy="34"/>
              <a:chOff x="748" y="436"/>
              <a:chExt cx="413" cy="34"/>
            </a:xfrm>
          </p:grpSpPr>
          <p:sp>
            <p:nvSpPr>
              <p:cNvPr id="4216" name="Line 120"/>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7" name="Line 121"/>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8" name="Line 122"/>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19"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0"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25"/>
              <p:cNvGrpSpPr>
                <a:grpSpLocks/>
              </p:cNvGrpSpPr>
              <p:nvPr userDrawn="1"/>
            </p:nvGrpSpPr>
            <p:grpSpPr bwMode="auto">
              <a:xfrm>
                <a:off x="858" y="436"/>
                <a:ext cx="98" cy="34"/>
                <a:chOff x="2472" y="1480"/>
                <a:chExt cx="363" cy="181"/>
              </a:xfrm>
            </p:grpSpPr>
            <p:sp>
              <p:nvSpPr>
                <p:cNvPr id="4222" name="Line 126"/>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3"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4" name="Line 128"/>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5" name="Line 129"/>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6"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7"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8"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29" name="Line 133"/>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0" name="Line 134"/>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38"/>
              <p:cNvGrpSpPr>
                <a:grpSpLocks/>
              </p:cNvGrpSpPr>
              <p:nvPr userDrawn="1"/>
            </p:nvGrpSpPr>
            <p:grpSpPr bwMode="auto">
              <a:xfrm>
                <a:off x="1067" y="436"/>
                <a:ext cx="94" cy="31"/>
                <a:chOff x="3152" y="1480"/>
                <a:chExt cx="346" cy="181"/>
              </a:xfrm>
            </p:grpSpPr>
            <p:sp>
              <p:nvSpPr>
                <p:cNvPr id="4235" name="Line 139"/>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6" name="Line 140"/>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37" name="Arc 141"/>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3"/>
              <p:cNvGrpSpPr>
                <a:grpSpLocks/>
              </p:cNvGrpSpPr>
              <p:nvPr userDrawn="1"/>
            </p:nvGrpSpPr>
            <p:grpSpPr bwMode="auto">
              <a:xfrm>
                <a:off x="972" y="436"/>
                <a:ext cx="86" cy="32"/>
                <a:chOff x="748" y="572"/>
                <a:chExt cx="148" cy="94"/>
              </a:xfrm>
            </p:grpSpPr>
            <p:sp>
              <p:nvSpPr>
                <p:cNvPr id="4239" name="Arc 143"/>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0" name="Arc 144"/>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2" name="Arc 146"/>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3" name="Line 147"/>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47" name="Freeform 151"/>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4258" name="Freeform 162"/>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smtClean="0"/>
              <a:t>Page</a:t>
            </a:r>
            <a:endParaRPr lang="en-US" altLang="en-US"/>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3C52ADC-F21E-4FCB-BF3B-4B606EDA5969}"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smtClean="0"/>
              <a:t>Page</a:t>
            </a:r>
            <a:endParaRPr lang="en-US" altLang="en-US"/>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F99AD70-0F3A-42BF-8662-1B93BEFA387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623" y="981076"/>
            <a:ext cx="38173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4629" y="981076"/>
            <a:ext cx="381879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smtClean="0"/>
              <a:t>Page</a:t>
            </a:r>
            <a:endParaRPr lang="en-US" altLang="en-US"/>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F6AC40-2E37-45E2-A2DD-742674C99ACC}"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b="0"/>
            </a:lvl1pPr>
            <a:lvl2pPr marL="684213" indent="-336550">
              <a:lnSpc>
                <a:spcPct val="100000"/>
              </a:lnSpc>
              <a:spcBef>
                <a:spcPts val="0"/>
              </a:spcBef>
              <a:buFont typeface="Wingdings" pitchFamily="2" charset="2"/>
              <a:buChar char=""/>
              <a:defRPr sz="2400" b="0"/>
            </a:lvl2pPr>
            <a:lvl3pPr>
              <a:lnSpc>
                <a:spcPct val="100000"/>
              </a:lnSpc>
              <a:spcBef>
                <a:spcPts val="0"/>
              </a:spcBef>
              <a:buFont typeface="Wingdings" pitchFamily="2" charset="2"/>
              <a:buChar char=""/>
              <a:defRPr sz="2200" b="0"/>
            </a:lvl3pPr>
            <a:lvl4pPr>
              <a:lnSpc>
                <a:spcPct val="100000"/>
              </a:lnSpc>
              <a:spcBef>
                <a:spcPts val="0"/>
              </a:spcBef>
              <a:buFont typeface="Wingdings" pitchFamily="2" charset="2"/>
              <a:buChar char=""/>
              <a:defRPr b="0"/>
            </a:lvl4pPr>
            <a:lvl5pPr>
              <a:lnSpc>
                <a:spcPct val="100000"/>
              </a:lnSpc>
              <a:spcBef>
                <a:spcPts val="0"/>
              </a:spcBef>
              <a:buFont typeface="Wingdings" pitchFamily="2" charset="2"/>
              <a:buChar char=""/>
              <a:defRPr sz="18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smtClean="0"/>
              <a:t>Page</a:t>
            </a:r>
            <a:endParaRPr lang="en-US" altLang="en-US"/>
          </a:p>
        </p:txBody>
      </p:sp>
      <p:sp>
        <p:nvSpPr>
          <p:cNvPr id="8" name="Date Placeholder 7"/>
          <p:cNvSpPr>
            <a:spLocks noGrp="1"/>
          </p:cNvSpPr>
          <p:nvPr>
            <p:ph type="dt" sz="half"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CF987DC-8748-4F7F-9976-E87F74BFD1D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smtClean="0"/>
              <a:t>Page</a:t>
            </a:r>
            <a:endParaRPr lang="en-US" altLang="en-US"/>
          </a:p>
        </p:txBody>
      </p:sp>
      <p:sp>
        <p:nvSpPr>
          <p:cNvPr id="4" name="Date Placeholder 3"/>
          <p:cNvSpPr>
            <a:spLocks noGrp="1"/>
          </p:cNvSpPr>
          <p:nvPr>
            <p:ph type="dt" sz="half"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14D71DA-691A-459E-87B6-63E1EA24521D}"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smtClean="0"/>
              <a:t>Page</a:t>
            </a:r>
            <a:endParaRPr lang="en-US" altLang="en-US"/>
          </a:p>
        </p:txBody>
      </p:sp>
      <p:sp>
        <p:nvSpPr>
          <p:cNvPr id="3" name="Date Placeholder 2"/>
          <p:cNvSpPr>
            <a:spLocks noGrp="1"/>
          </p:cNvSpPr>
          <p:nvPr>
            <p:ph type="dt" sz="half"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216296A-50DE-4B8A-94A6-45A18F7B1F2A}"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smtClean="0"/>
              <a:t>Page</a:t>
            </a:r>
            <a:endParaRPr lang="en-US" altLang="en-US"/>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EDFABA2-BFEF-4270-91B0-74BAB5EFF744}"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smtClean="0"/>
              <a:t>Page</a:t>
            </a:r>
            <a:endParaRPr lang="en-US" altLang="en-US"/>
          </a:p>
        </p:txBody>
      </p:sp>
      <p:sp>
        <p:nvSpPr>
          <p:cNvPr id="6" name="Date Placeholder 5"/>
          <p:cNvSpPr>
            <a:spLocks noGrp="1"/>
          </p:cNvSpPr>
          <p:nvPr>
            <p:ph type="dt" sz="half"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FBC917-F54A-4D63-8B88-49245A0BA580}"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smtClean="0"/>
              <a:t>Page</a:t>
            </a:r>
            <a:endParaRPr lang="en-US" altLang="en-US"/>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8A868D3-1A49-47C1-B56F-E1FC02E5F277}"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20" y="188913"/>
            <a:ext cx="194310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623" y="188913"/>
            <a:ext cx="569302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smtClean="0"/>
              <a:t>Page</a:t>
            </a:r>
            <a:endParaRPr lang="en-US" altLang="en-US"/>
          </a:p>
        </p:txBody>
      </p:sp>
      <p:sp>
        <p:nvSpPr>
          <p:cNvPr id="5" name="Date Placeholder 4"/>
          <p:cNvSpPr>
            <a:spLocks noGrp="1"/>
          </p:cNvSpPr>
          <p:nvPr>
            <p:ph type="dt" sz="half"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612145C-D60D-4472-A35F-DE68EEB986FF}" type="slidenum">
              <a:rPr lang="en-GB">
                <a:solidFill>
                  <a:srgbClr val="FFFFFF"/>
                </a:solidFill>
              </a:rPr>
              <a:pPr/>
              <a:t>‹#›</a:t>
            </a:fld>
            <a:endParaRPr lang="en-GB">
              <a:solidFill>
                <a:srgbClr val="0000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accent1">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fld id="{8672A97E-7868-4A71-ACC2-57C13FDD3E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7.xml"/><Relationship Id="rId16"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hyperlink" Target="http://public.ccsds.org/sites/pr/CCSDS%20Logos/CCSDSLogoNoOrg.jpg" TargetMode="Externa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4738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8672A97E-7868-4A71-ACC2-57C13FDD3E41}" type="slidenum">
              <a:rPr lang="en-US" smtClean="0"/>
              <a:pPr/>
              <a:t>‹#›</a:t>
            </a:fld>
            <a:endParaRPr lang="en-US"/>
          </a:p>
        </p:txBody>
      </p:sp>
      <p:pic>
        <p:nvPicPr>
          <p:cNvPr id="2050" name="Picture 2" descr="C:\Users\mkearney\Documents\Documents - MSFC files\Art Projects\Logos\CCSDS\Logos - Official currently in use\CCSDS Logo Stacked\ccsdslogo-stacked-4color-gra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8660" y="83760"/>
            <a:ext cx="1605435" cy="6566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7" r:id="rId15"/>
  </p:sldLayoutIdLst>
  <p:hf hdr="0" dt="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auto">
          <a:xfrm>
            <a:off x="2" y="0"/>
            <a:ext cx="971550" cy="6858000"/>
          </a:xfrm>
          <a:prstGeom prst="rect">
            <a:avLst/>
          </a:prstGeom>
          <a:solidFill>
            <a:srgbClr val="AAC9E9"/>
          </a:solidFill>
          <a:ln w="9525">
            <a:noFill/>
            <a:miter lim="800000"/>
            <a:headEnd/>
            <a:tailEnd/>
          </a:ln>
          <a:effectLst/>
        </p:spPr>
        <p:txBody>
          <a:bodyPr wrap="none"/>
          <a:lstStyle/>
          <a:p>
            <a:pPr algn="ctr" eaLnBrk="1" hangingPunct="1">
              <a:spcBef>
                <a:spcPct val="50000"/>
              </a:spcBef>
            </a:pPr>
            <a:endParaRPr lang="en-GB" sz="900" b="1" smtClean="0">
              <a:solidFill>
                <a:srgbClr val="002F8C"/>
              </a:solidFill>
              <a:latin typeface="Tahoma" pitchFamily="34" charset="0"/>
            </a:endParaRPr>
          </a:p>
          <a:p>
            <a:pPr algn="ctr" eaLnBrk="1" hangingPunct="1">
              <a:spcBef>
                <a:spcPct val="50000"/>
              </a:spcBef>
            </a:pPr>
            <a:r>
              <a:rPr lang="en-GB" sz="900" b="1" smtClean="0">
                <a:solidFill>
                  <a:srgbClr val="002F8C"/>
                </a:solidFill>
                <a:latin typeface="Tahoma" pitchFamily="34" charset="0"/>
              </a:rPr>
              <a:t/>
            </a:r>
            <a:br>
              <a:rPr lang="en-GB" sz="900" b="1" smtClean="0">
                <a:solidFill>
                  <a:srgbClr val="002F8C"/>
                </a:solidFill>
                <a:latin typeface="Tahoma" pitchFamily="34" charset="0"/>
              </a:rPr>
            </a:br>
            <a:r>
              <a:rPr lang="en-GB" sz="900" b="1" smtClean="0">
                <a:solidFill>
                  <a:srgbClr val="002F8C"/>
                </a:solidFill>
                <a:latin typeface="Tahoma" pitchFamily="34" charset="0"/>
              </a:rPr>
              <a:t>Spacecraft</a:t>
            </a:r>
            <a:br>
              <a:rPr lang="en-GB" sz="900" b="1" smtClean="0">
                <a:solidFill>
                  <a:srgbClr val="002F8C"/>
                </a:solidFill>
                <a:latin typeface="Tahoma" pitchFamily="34" charset="0"/>
              </a:rPr>
            </a:br>
            <a:r>
              <a:rPr lang="en-GB" sz="900" b="1" smtClean="0">
                <a:solidFill>
                  <a:srgbClr val="002F8C"/>
                </a:solidFill>
                <a:latin typeface="Tahoma" pitchFamily="34" charset="0"/>
              </a:rPr>
              <a:t>Monitoring</a:t>
            </a:r>
            <a:br>
              <a:rPr lang="en-GB" sz="900" b="1" smtClean="0">
                <a:solidFill>
                  <a:srgbClr val="002F8C"/>
                </a:solidFill>
                <a:latin typeface="Tahoma" pitchFamily="34" charset="0"/>
              </a:rPr>
            </a:br>
            <a:r>
              <a:rPr lang="en-GB" sz="900" b="1" smtClean="0">
                <a:solidFill>
                  <a:srgbClr val="002F8C"/>
                </a:solidFill>
                <a:latin typeface="Tahoma" pitchFamily="34" charset="0"/>
              </a:rPr>
              <a:t>&amp; Control</a:t>
            </a:r>
            <a:br>
              <a:rPr lang="en-GB" sz="900" b="1" smtClean="0">
                <a:solidFill>
                  <a:srgbClr val="002F8C"/>
                </a:solidFill>
                <a:latin typeface="Tahoma" pitchFamily="34" charset="0"/>
              </a:rPr>
            </a:br>
            <a:r>
              <a:rPr lang="en-GB" sz="900" b="1" smtClean="0">
                <a:solidFill>
                  <a:srgbClr val="002F8C"/>
                </a:solidFill>
                <a:latin typeface="Tahoma" pitchFamily="34" charset="0"/>
              </a:rPr>
              <a:t>Working Group</a:t>
            </a:r>
          </a:p>
        </p:txBody>
      </p:sp>
      <p:sp>
        <p:nvSpPr>
          <p:cNvPr id="1026" name="Rectangle 2"/>
          <p:cNvSpPr>
            <a:spLocks noGrp="1" noChangeArrowheads="1"/>
          </p:cNvSpPr>
          <p:nvPr>
            <p:ph type="title"/>
          </p:nvPr>
        </p:nvSpPr>
        <p:spPr bwMode="auto">
          <a:xfrm>
            <a:off x="1116623" y="188913"/>
            <a:ext cx="776067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GB" altLang="en-GB" smtClean="0"/>
          </a:p>
        </p:txBody>
      </p:sp>
      <p:sp>
        <p:nvSpPr>
          <p:cNvPr id="1027" name="Rectangle 3"/>
          <p:cNvSpPr>
            <a:spLocks noGrp="1" noChangeArrowheads="1"/>
          </p:cNvSpPr>
          <p:nvPr>
            <p:ph type="body" idx="1"/>
          </p:nvPr>
        </p:nvSpPr>
        <p:spPr bwMode="auto">
          <a:xfrm>
            <a:off x="1116624" y="981076"/>
            <a:ext cx="7776797"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altLang="en-GB" smtClean="0"/>
          </a:p>
          <a:p>
            <a:pPr lvl="1"/>
            <a:endParaRPr lang="en-GB" altLang="en-GB" smtClean="0"/>
          </a:p>
          <a:p>
            <a:pPr lvl="2"/>
            <a:endParaRPr lang="en-GB" altLang="en-GB" smtClean="0"/>
          </a:p>
          <a:p>
            <a:pPr lvl="3"/>
            <a:endParaRPr lang="en-GB" altLang="en-GB" smtClean="0"/>
          </a:p>
          <a:p>
            <a:pPr lvl="1"/>
            <a:endParaRPr lang="en-GB" altLang="en-GB" smtClean="0"/>
          </a:p>
          <a:p>
            <a:pPr lvl="2"/>
            <a:endParaRPr lang="en-GB" altLang="en-GB" smtClean="0"/>
          </a:p>
          <a:p>
            <a:pPr lvl="3"/>
            <a:endParaRPr lang="en-GB" altLang="en-GB" smtClean="0"/>
          </a:p>
          <a:p>
            <a:pPr lvl="3"/>
            <a:endParaRPr lang="en-GB" altLang="en-GB" smtClean="0"/>
          </a:p>
        </p:txBody>
      </p:sp>
      <p:sp>
        <p:nvSpPr>
          <p:cNvPr id="1037" name="Rectangle 13"/>
          <p:cNvSpPr>
            <a:spLocks noGrp="1" noChangeArrowheads="1"/>
          </p:cNvSpPr>
          <p:nvPr>
            <p:ph type="ftr" sz="quarter" idx="3"/>
          </p:nvPr>
        </p:nvSpPr>
        <p:spPr bwMode="auto">
          <a:xfrm>
            <a:off x="1116625" y="6524628"/>
            <a:ext cx="525633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rgbClr val="00308C"/>
                </a:solidFill>
              </a:defRPr>
            </a:lvl1pPr>
          </a:lstStyle>
          <a:p>
            <a:r>
              <a:rPr lang="en-US" altLang="en-US" smtClean="0">
                <a:latin typeface="Tahoma" pitchFamily="34" charset="0"/>
              </a:rPr>
              <a:t>Page</a:t>
            </a:r>
          </a:p>
        </p:txBody>
      </p:sp>
      <p:sp>
        <p:nvSpPr>
          <p:cNvPr id="1042" name="Text Box 18"/>
          <p:cNvSpPr txBox="1">
            <a:spLocks noChangeArrowheads="1"/>
          </p:cNvSpPr>
          <p:nvPr/>
        </p:nvSpPr>
        <p:spPr bwMode="auto">
          <a:xfrm>
            <a:off x="2195148" y="3860800"/>
            <a:ext cx="2089638" cy="457200"/>
          </a:xfrm>
          <a:prstGeom prst="rect">
            <a:avLst/>
          </a:prstGeom>
          <a:noFill/>
          <a:ln w="9525">
            <a:noFill/>
            <a:miter lim="800000"/>
            <a:headEnd/>
            <a:tailEnd/>
          </a:ln>
          <a:effectLst/>
        </p:spPr>
        <p:txBody>
          <a:bodyPr>
            <a:spAutoFit/>
          </a:bodyPr>
          <a:lstStyle/>
          <a:p>
            <a:pPr eaLnBrk="1" hangingPunct="1">
              <a:spcBef>
                <a:spcPct val="50000"/>
              </a:spcBef>
            </a:pPr>
            <a:endParaRPr lang="en-US" smtClean="0">
              <a:solidFill>
                <a:srgbClr val="000000"/>
              </a:solidFill>
            </a:endParaRPr>
          </a:p>
        </p:txBody>
      </p:sp>
      <p:sp>
        <p:nvSpPr>
          <p:cNvPr id="1045" name="Rectangle 21"/>
          <p:cNvSpPr>
            <a:spLocks noChangeArrowheads="1"/>
          </p:cNvSpPr>
          <p:nvPr/>
        </p:nvSpPr>
        <p:spPr bwMode="auto">
          <a:xfrm>
            <a:off x="1403839" y="3521790"/>
            <a:ext cx="184731" cy="246221"/>
          </a:xfrm>
          <a:prstGeom prst="rect">
            <a:avLst/>
          </a:prstGeom>
          <a:noFill/>
          <a:ln w="9525" algn="ctr">
            <a:noFill/>
            <a:miter lim="800000"/>
            <a:headEnd/>
            <a:tailEnd/>
          </a:ln>
          <a:effectLst/>
        </p:spPr>
        <p:txBody>
          <a:bodyPr wrap="none" anchor="ctr">
            <a:spAutoFit/>
          </a:bodyPr>
          <a:lstStyle/>
          <a:p>
            <a:pPr eaLnBrk="1" hangingPunct="1">
              <a:spcBef>
                <a:spcPct val="50000"/>
              </a:spcBef>
            </a:pPr>
            <a:endParaRPr lang="en-US" sz="1000" smtClean="0">
              <a:solidFill>
                <a:srgbClr val="002F8C"/>
              </a:solidFill>
              <a:latin typeface="Tahoma" pitchFamily="34" charset="0"/>
            </a:endParaRPr>
          </a:p>
        </p:txBody>
      </p:sp>
      <p:sp>
        <p:nvSpPr>
          <p:cNvPr id="1046" name="Text Box 22"/>
          <p:cNvSpPr txBox="1">
            <a:spLocks noChangeArrowheads="1"/>
          </p:cNvSpPr>
          <p:nvPr/>
        </p:nvSpPr>
        <p:spPr bwMode="auto">
          <a:xfrm>
            <a:off x="0" y="6583366"/>
            <a:ext cx="1186962" cy="274637"/>
          </a:xfrm>
          <a:prstGeom prst="rect">
            <a:avLst/>
          </a:prstGeom>
          <a:noFill/>
          <a:ln w="9525" algn="ctr">
            <a:noFill/>
            <a:miter lim="800000"/>
            <a:headEnd/>
            <a:tailEnd/>
          </a:ln>
          <a:effectLst/>
        </p:spPr>
        <p:txBody>
          <a:bodyPr>
            <a:spAutoFit/>
          </a:bodyPr>
          <a:lstStyle/>
          <a:p>
            <a:pPr algn="ctr" eaLnBrk="1" hangingPunct="1">
              <a:spcBef>
                <a:spcPct val="50000"/>
              </a:spcBef>
            </a:pPr>
            <a:endParaRPr lang="en-US" sz="1200" b="1" smtClean="0">
              <a:solidFill>
                <a:srgbClr val="000099"/>
              </a:solidFill>
              <a:latin typeface="Tahoma" pitchFamily="34" charset="0"/>
            </a:endParaRPr>
          </a:p>
        </p:txBody>
      </p:sp>
      <p:sp>
        <p:nvSpPr>
          <p:cNvPr id="1049" name="Rectangle 25"/>
          <p:cNvSpPr>
            <a:spLocks noGrp="1" noChangeArrowheads="1"/>
          </p:cNvSpPr>
          <p:nvPr>
            <p:ph type="dt" sz="half" idx="2"/>
          </p:nvPr>
        </p:nvSpPr>
        <p:spPr bwMode="auto">
          <a:xfrm>
            <a:off x="1116624" y="6308728"/>
            <a:ext cx="3154974"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002F8C"/>
                </a:solidFill>
              </a:defRPr>
            </a:lvl1pPr>
          </a:lstStyle>
          <a:p>
            <a:pPr eaLnBrk="1" hangingPunct="1"/>
            <a:endParaRPr lang="en-GB" smtClean="0">
              <a:latin typeface="Tahoma" pitchFamily="34" charset="0"/>
            </a:endParaRPr>
          </a:p>
        </p:txBody>
      </p:sp>
      <p:sp>
        <p:nvSpPr>
          <p:cNvPr id="1051" name="Rectangle 27"/>
          <p:cNvSpPr>
            <a:spLocks noGrp="1" noChangeArrowheads="1"/>
          </p:cNvSpPr>
          <p:nvPr>
            <p:ph type="sldNum" sz="quarter" idx="4"/>
          </p:nvPr>
        </p:nvSpPr>
        <p:spPr bwMode="auto">
          <a:xfrm>
            <a:off x="2" y="6572253"/>
            <a:ext cx="97155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lnSpc>
                <a:spcPct val="90000"/>
              </a:lnSpc>
              <a:defRPr sz="1200" b="1">
                <a:solidFill>
                  <a:schemeClr val="bg1"/>
                </a:solidFill>
              </a:defRPr>
            </a:lvl1pPr>
          </a:lstStyle>
          <a:p>
            <a:pPr eaLnBrk="1" hangingPunct="1">
              <a:spcBef>
                <a:spcPct val="50000"/>
              </a:spcBef>
            </a:pPr>
            <a:fld id="{20C1263F-BB23-4EBB-8444-4A8509E96901}" type="slidenum">
              <a:rPr lang="en-GB" smtClean="0">
                <a:solidFill>
                  <a:srgbClr val="FFFFFF"/>
                </a:solidFill>
                <a:latin typeface="Tahoma" pitchFamily="34" charset="0"/>
              </a:rPr>
              <a:pPr eaLnBrk="1" hangingPunct="1">
                <a:spcBef>
                  <a:spcPct val="50000"/>
                </a:spcBef>
              </a:pPr>
              <a:t>‹#›</a:t>
            </a:fld>
            <a:endParaRPr lang="en-GB" smtClean="0">
              <a:solidFill>
                <a:srgbClr val="000099"/>
              </a:solidFill>
              <a:latin typeface="Tahoma" pitchFamily="34" charset="0"/>
            </a:endParaRPr>
          </a:p>
        </p:txBody>
      </p:sp>
      <p:pic>
        <p:nvPicPr>
          <p:cNvPr id="1058" name="Picture 34" descr="Land station pair"/>
          <p:cNvPicPr>
            <a:picLocks noChangeAspect="1" noChangeArrowheads="1"/>
          </p:cNvPicPr>
          <p:nvPr/>
        </p:nvPicPr>
        <p:blipFill>
          <a:blip r:embed="rId13" cstate="print"/>
          <a:srcRect/>
          <a:stretch>
            <a:fillRect/>
          </a:stretch>
        </p:blipFill>
        <p:spPr bwMode="auto">
          <a:xfrm>
            <a:off x="2" y="3573466"/>
            <a:ext cx="971550" cy="935037"/>
          </a:xfrm>
          <a:prstGeom prst="rect">
            <a:avLst/>
          </a:prstGeom>
          <a:noFill/>
        </p:spPr>
      </p:pic>
      <p:pic>
        <p:nvPicPr>
          <p:cNvPr id="1059" name="Picture 35" descr="envisat"/>
          <p:cNvPicPr>
            <a:picLocks noChangeAspect="1" noChangeArrowheads="1"/>
          </p:cNvPicPr>
          <p:nvPr/>
        </p:nvPicPr>
        <p:blipFill>
          <a:blip r:embed="rId14" cstate="print"/>
          <a:srcRect/>
          <a:stretch>
            <a:fillRect/>
          </a:stretch>
        </p:blipFill>
        <p:spPr bwMode="auto">
          <a:xfrm>
            <a:off x="0" y="2708275"/>
            <a:ext cx="973015" cy="890588"/>
          </a:xfrm>
          <a:prstGeom prst="rect">
            <a:avLst/>
          </a:prstGeom>
          <a:noFill/>
        </p:spPr>
      </p:pic>
      <p:pic>
        <p:nvPicPr>
          <p:cNvPr id="1061" name="Picture 37" descr="Full color JPEG without the .ORG.">
            <a:hlinkClick r:id="rId15"/>
          </p:cNvPr>
          <p:cNvPicPr>
            <a:picLocks noChangeAspect="1" noChangeArrowheads="1"/>
          </p:cNvPicPr>
          <p:nvPr/>
        </p:nvPicPr>
        <p:blipFill>
          <a:blip r:embed="rId16" cstate="print"/>
          <a:srcRect/>
          <a:stretch>
            <a:fillRect/>
          </a:stretch>
        </p:blipFill>
        <p:spPr bwMode="auto">
          <a:xfrm>
            <a:off x="7524750" y="6278563"/>
            <a:ext cx="1440473" cy="495300"/>
          </a:xfrm>
          <a:prstGeom prst="rect">
            <a:avLst/>
          </a:prstGeom>
          <a:noFill/>
        </p:spPr>
      </p:pic>
      <p:pic>
        <p:nvPicPr>
          <p:cNvPr id="1141" name="Picture 117" descr="esa"/>
          <p:cNvPicPr>
            <a:picLocks noChangeAspect="1" noChangeArrowheads="1"/>
          </p:cNvPicPr>
          <p:nvPr/>
        </p:nvPicPr>
        <p:blipFill>
          <a:blip r:embed="rId17" cstate="print"/>
          <a:srcRect/>
          <a:stretch>
            <a:fillRect/>
          </a:stretch>
        </p:blipFill>
        <p:spPr bwMode="auto">
          <a:xfrm>
            <a:off x="0" y="4508500"/>
            <a:ext cx="973015" cy="1066800"/>
          </a:xfrm>
          <a:prstGeom prst="rect">
            <a:avLst/>
          </a:prstGeom>
          <a:noFill/>
        </p:spPr>
      </p:pic>
      <p:grpSp>
        <p:nvGrpSpPr>
          <p:cNvPr id="2" name="Group 118"/>
          <p:cNvGrpSpPr>
            <a:grpSpLocks/>
          </p:cNvGrpSpPr>
          <p:nvPr/>
        </p:nvGrpSpPr>
        <p:grpSpPr bwMode="auto">
          <a:xfrm>
            <a:off x="68875" y="1"/>
            <a:ext cx="863111" cy="398463"/>
            <a:chOff x="43" y="71"/>
            <a:chExt cx="544" cy="136"/>
          </a:xfrm>
        </p:grpSpPr>
        <p:grpSp>
          <p:nvGrpSpPr>
            <p:cNvPr id="3" name="Group 119"/>
            <p:cNvGrpSpPr>
              <a:grpSpLocks/>
            </p:cNvGrpSpPr>
            <p:nvPr userDrawn="1"/>
          </p:nvGrpSpPr>
          <p:grpSpPr bwMode="auto">
            <a:xfrm>
              <a:off x="135" y="143"/>
              <a:ext cx="413" cy="34"/>
              <a:chOff x="748" y="436"/>
              <a:chExt cx="413" cy="34"/>
            </a:xfrm>
          </p:grpSpPr>
          <p:sp>
            <p:nvSpPr>
              <p:cNvPr id="1144" name="Line 120"/>
              <p:cNvSpPr>
                <a:spLocks noChangeShapeType="1"/>
              </p:cNvSpPr>
              <p:nvPr userDrawn="1"/>
            </p:nvSpPr>
            <p:spPr bwMode="auto">
              <a:xfrm flipH="1">
                <a:off x="769" y="436"/>
                <a:ext cx="66"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5" name="Line 121"/>
              <p:cNvSpPr>
                <a:spLocks noChangeShapeType="1"/>
              </p:cNvSpPr>
              <p:nvPr userDrawn="1"/>
            </p:nvSpPr>
            <p:spPr bwMode="auto">
              <a:xfrm flipH="1">
                <a:off x="748" y="467"/>
                <a:ext cx="6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6" name="Line 122"/>
              <p:cNvSpPr>
                <a:spLocks noChangeShapeType="1"/>
              </p:cNvSpPr>
              <p:nvPr userDrawn="1"/>
            </p:nvSpPr>
            <p:spPr bwMode="auto">
              <a:xfrm flipH="1">
                <a:off x="769" y="451"/>
                <a:ext cx="48"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7" name="Arc 123"/>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48" name="Arc 124"/>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4" name="Group 125"/>
              <p:cNvGrpSpPr>
                <a:grpSpLocks/>
              </p:cNvGrpSpPr>
              <p:nvPr userDrawn="1"/>
            </p:nvGrpSpPr>
            <p:grpSpPr bwMode="auto">
              <a:xfrm>
                <a:off x="858" y="436"/>
                <a:ext cx="98" cy="34"/>
                <a:chOff x="2472" y="1480"/>
                <a:chExt cx="363" cy="181"/>
              </a:xfrm>
            </p:grpSpPr>
            <p:sp>
              <p:nvSpPr>
                <p:cNvPr id="1150" name="Line 126"/>
                <p:cNvSpPr>
                  <a:spLocks noChangeShapeType="1"/>
                </p:cNvSpPr>
                <p:nvPr userDrawn="1"/>
              </p:nvSpPr>
              <p:spPr bwMode="auto">
                <a:xfrm flipH="1">
                  <a:off x="2472"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1" name="Arc 127"/>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2" name="Line 128"/>
                <p:cNvSpPr>
                  <a:spLocks noChangeShapeType="1"/>
                </p:cNvSpPr>
                <p:nvPr userDrawn="1"/>
              </p:nvSpPr>
              <p:spPr bwMode="auto">
                <a:xfrm flipH="1">
                  <a:off x="2653"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3" name="Line 129"/>
                <p:cNvSpPr>
                  <a:spLocks noChangeShapeType="1"/>
                </p:cNvSpPr>
                <p:nvPr userDrawn="1"/>
              </p:nvSpPr>
              <p:spPr bwMode="auto">
                <a:xfrm flipH="1">
                  <a:off x="2835" y="1525"/>
                  <a:ext cx="0" cy="136"/>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4" name="Arc 130"/>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5" name="Arc 131"/>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6" name="Arc 132"/>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7" name="Line 133"/>
                <p:cNvSpPr>
                  <a:spLocks noChangeShapeType="1"/>
                </p:cNvSpPr>
                <p:nvPr userDrawn="1"/>
              </p:nvSpPr>
              <p:spPr bwMode="auto">
                <a:xfrm flipH="1">
                  <a:off x="2517"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58" name="Line 134"/>
                <p:cNvSpPr>
                  <a:spLocks noChangeShapeType="1"/>
                </p:cNvSpPr>
                <p:nvPr userDrawn="1"/>
              </p:nvSpPr>
              <p:spPr bwMode="auto">
                <a:xfrm flipH="1">
                  <a:off x="2699" y="1480"/>
                  <a:ext cx="91"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5" name="Group 135"/>
              <p:cNvGrpSpPr>
                <a:grpSpLocks/>
              </p:cNvGrpSpPr>
              <p:nvPr userDrawn="1"/>
            </p:nvGrpSpPr>
            <p:grpSpPr bwMode="auto">
              <a:xfrm>
                <a:off x="1067" y="436"/>
                <a:ext cx="94" cy="31"/>
                <a:chOff x="3152" y="1480"/>
                <a:chExt cx="346" cy="181"/>
              </a:xfrm>
            </p:grpSpPr>
            <p:sp>
              <p:nvSpPr>
                <p:cNvPr id="1160" name="Line 136"/>
                <p:cNvSpPr>
                  <a:spLocks noChangeShapeType="1"/>
                </p:cNvSpPr>
                <p:nvPr userDrawn="1"/>
              </p:nvSpPr>
              <p:spPr bwMode="auto">
                <a:xfrm flipH="1">
                  <a:off x="3243" y="1480"/>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1" name="Line 137"/>
                <p:cNvSpPr>
                  <a:spLocks noChangeShapeType="1"/>
                </p:cNvSpPr>
                <p:nvPr userDrawn="1"/>
              </p:nvSpPr>
              <p:spPr bwMode="auto">
                <a:xfrm flipH="1">
                  <a:off x="3243" y="1661"/>
                  <a:ext cx="255"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2" name="Arc 138"/>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6" name="Group 139"/>
              <p:cNvGrpSpPr>
                <a:grpSpLocks/>
              </p:cNvGrpSpPr>
              <p:nvPr userDrawn="1"/>
            </p:nvGrpSpPr>
            <p:grpSpPr bwMode="auto">
              <a:xfrm>
                <a:off x="972" y="436"/>
                <a:ext cx="86" cy="32"/>
                <a:chOff x="748" y="572"/>
                <a:chExt cx="148" cy="94"/>
              </a:xfrm>
            </p:grpSpPr>
            <p:sp>
              <p:nvSpPr>
                <p:cNvPr id="1164" name="Arc 140"/>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5" name="Arc 141"/>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6" name="Arc 142"/>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7" name="Line 143"/>
                <p:cNvSpPr>
                  <a:spLocks noChangeShapeType="1"/>
                </p:cNvSpPr>
                <p:nvPr userDrawn="1"/>
              </p:nvSpPr>
              <p:spPr bwMode="auto">
                <a:xfrm flipH="1">
                  <a:off x="779" y="573"/>
                  <a:ext cx="49" cy="0"/>
                </a:xfrm>
                <a:prstGeom prst="line">
                  <a:avLst/>
                </a:prstGeom>
                <a:noFill/>
                <a:ln w="28575">
                  <a:solidFill>
                    <a:srgbClr val="C0C0C0"/>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8" name="Freeform 144"/>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69" name="Freeform 145"/>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28575" cap="flat" cmpd="sng">
                  <a:solidFill>
                    <a:srgbClr val="C0C0C0"/>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sp>
          <p:nvSpPr>
            <p:cNvPr id="1170" name="Oval 146"/>
            <p:cNvSpPr>
              <a:spLocks noChangeArrowheads="1"/>
            </p:cNvSpPr>
            <p:nvPr/>
          </p:nvSpPr>
          <p:spPr bwMode="auto">
            <a:xfrm>
              <a:off x="43" y="92"/>
              <a:ext cx="139" cy="115"/>
            </a:xfrm>
            <a:prstGeom prst="ellipse">
              <a:avLst/>
            </a:prstGeom>
            <a:gradFill rotWithShape="1">
              <a:gsLst>
                <a:gs pos="0">
                  <a:srgbClr val="0066CC"/>
                </a:gs>
                <a:gs pos="100000">
                  <a:schemeClr val="accent1"/>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1" name="Oval 147"/>
            <p:cNvSpPr>
              <a:spLocks noChangeArrowheads="1"/>
            </p:cNvSpPr>
            <p:nvPr/>
          </p:nvSpPr>
          <p:spPr bwMode="auto">
            <a:xfrm>
              <a:off x="536" y="71"/>
              <a:ext cx="51" cy="42"/>
            </a:xfrm>
            <a:prstGeom prst="ellipse">
              <a:avLst/>
            </a:prstGeom>
            <a:gradFill rotWithShape="1">
              <a:gsLst>
                <a:gs pos="0">
                  <a:srgbClr val="800000"/>
                </a:gs>
                <a:gs pos="100000">
                  <a:srgbClr val="FF9966"/>
                </a:gs>
              </a:gsLst>
              <a:lin ang="0" scaled="1"/>
            </a:gradFill>
            <a:ln w="9525" algn="ctr">
              <a:no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7" name="Group 148"/>
            <p:cNvGrpSpPr>
              <a:grpSpLocks/>
            </p:cNvGrpSpPr>
            <p:nvPr userDrawn="1"/>
          </p:nvGrpSpPr>
          <p:grpSpPr bwMode="auto">
            <a:xfrm>
              <a:off x="123" y="131"/>
              <a:ext cx="413" cy="34"/>
              <a:chOff x="748" y="436"/>
              <a:chExt cx="413" cy="34"/>
            </a:xfrm>
          </p:grpSpPr>
          <p:sp>
            <p:nvSpPr>
              <p:cNvPr id="1173" name="Line 149"/>
              <p:cNvSpPr>
                <a:spLocks noChangeShapeType="1"/>
              </p:cNvSpPr>
              <p:nvPr userDrawn="1"/>
            </p:nvSpPr>
            <p:spPr bwMode="auto">
              <a:xfrm flipH="1">
                <a:off x="769" y="436"/>
                <a:ext cx="66"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4" name="Line 150"/>
              <p:cNvSpPr>
                <a:spLocks noChangeShapeType="1"/>
              </p:cNvSpPr>
              <p:nvPr userDrawn="1"/>
            </p:nvSpPr>
            <p:spPr bwMode="auto">
              <a:xfrm flipH="1">
                <a:off x="748" y="467"/>
                <a:ext cx="6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5" name="Line 151"/>
              <p:cNvSpPr>
                <a:spLocks noChangeShapeType="1"/>
              </p:cNvSpPr>
              <p:nvPr userDrawn="1"/>
            </p:nvSpPr>
            <p:spPr bwMode="auto">
              <a:xfrm flipH="1">
                <a:off x="769" y="451"/>
                <a:ext cx="48"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6" name="Arc 152"/>
              <p:cNvSpPr>
                <a:spLocks/>
              </p:cNvSpPr>
              <p:nvPr userDrawn="1"/>
            </p:nvSpPr>
            <p:spPr bwMode="auto">
              <a:xfrm rot="5400000" flipH="1" flipV="1">
                <a:off x="752" y="435"/>
                <a:ext cx="15" cy="1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77" name="Arc 153"/>
              <p:cNvSpPr>
                <a:spLocks/>
              </p:cNvSpPr>
              <p:nvPr userDrawn="1"/>
            </p:nvSpPr>
            <p:spPr bwMode="auto">
              <a:xfrm rot="-5400000" flipH="1" flipV="1">
                <a:off x="818" y="450"/>
                <a:ext cx="16" cy="17"/>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nvGrpSpPr>
              <p:cNvPr id="8" name="Group 154"/>
              <p:cNvGrpSpPr>
                <a:grpSpLocks/>
              </p:cNvGrpSpPr>
              <p:nvPr userDrawn="1"/>
            </p:nvGrpSpPr>
            <p:grpSpPr bwMode="auto">
              <a:xfrm>
                <a:off x="858" y="436"/>
                <a:ext cx="98" cy="34"/>
                <a:chOff x="2472" y="1480"/>
                <a:chExt cx="363" cy="181"/>
              </a:xfrm>
            </p:grpSpPr>
            <p:sp>
              <p:nvSpPr>
                <p:cNvPr id="1179" name="Line 155"/>
                <p:cNvSpPr>
                  <a:spLocks noChangeShapeType="1"/>
                </p:cNvSpPr>
                <p:nvPr userDrawn="1"/>
              </p:nvSpPr>
              <p:spPr bwMode="auto">
                <a:xfrm flipH="1">
                  <a:off x="2472"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0" name="Arc 156"/>
                <p:cNvSpPr>
                  <a:spLocks/>
                </p:cNvSpPr>
                <p:nvPr userDrawn="1"/>
              </p:nvSpPr>
              <p:spPr bwMode="auto">
                <a:xfrm rot="-10800000" flipH="1" flipV="1">
                  <a:off x="2472"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1" name="Line 157"/>
                <p:cNvSpPr>
                  <a:spLocks noChangeShapeType="1"/>
                </p:cNvSpPr>
                <p:nvPr userDrawn="1"/>
              </p:nvSpPr>
              <p:spPr bwMode="auto">
                <a:xfrm flipH="1">
                  <a:off x="2653"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2" name="Line 158"/>
                <p:cNvSpPr>
                  <a:spLocks noChangeShapeType="1"/>
                </p:cNvSpPr>
                <p:nvPr userDrawn="1"/>
              </p:nvSpPr>
              <p:spPr bwMode="auto">
                <a:xfrm flipH="1">
                  <a:off x="2835" y="1525"/>
                  <a:ext cx="0" cy="136"/>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3" name="Arc 159"/>
                <p:cNvSpPr>
                  <a:spLocks/>
                </p:cNvSpPr>
                <p:nvPr userDrawn="1"/>
              </p:nvSpPr>
              <p:spPr bwMode="auto">
                <a:xfrm rot="-10800000" flipH="1" flipV="1">
                  <a:off x="2653"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4" name="Arc 160"/>
                <p:cNvSpPr>
                  <a:spLocks/>
                </p:cNvSpPr>
                <p:nvPr userDrawn="1"/>
              </p:nvSpPr>
              <p:spPr bwMode="auto">
                <a:xfrm rot="10800000" flipV="1">
                  <a:off x="2789"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5" name="Arc 161"/>
                <p:cNvSpPr>
                  <a:spLocks/>
                </p:cNvSpPr>
                <p:nvPr userDrawn="1"/>
              </p:nvSpPr>
              <p:spPr bwMode="auto">
                <a:xfrm rot="10800000" flipV="1">
                  <a:off x="2608" y="1480"/>
                  <a:ext cx="45" cy="45"/>
                </a:xfrm>
                <a:custGeom>
                  <a:avLst/>
                  <a:gdLst>
                    <a:gd name="G0" fmla="+- 21589 0 0"/>
                    <a:gd name="G1" fmla="+- 21587 0 0"/>
                    <a:gd name="G2" fmla="+- 21600 0 0"/>
                    <a:gd name="T0" fmla="*/ 0 w 21589"/>
                    <a:gd name="T1" fmla="*/ 20886 h 21587"/>
                    <a:gd name="T2" fmla="*/ 20853 w 21589"/>
                    <a:gd name="T3" fmla="*/ 0 h 21587"/>
                    <a:gd name="T4" fmla="*/ 21589 w 21589"/>
                    <a:gd name="T5" fmla="*/ 21587 h 21587"/>
                  </a:gdLst>
                  <a:ahLst/>
                  <a:cxnLst>
                    <a:cxn ang="0">
                      <a:pos x="T0" y="T1"/>
                    </a:cxn>
                    <a:cxn ang="0">
                      <a:pos x="T2" y="T3"/>
                    </a:cxn>
                    <a:cxn ang="0">
                      <a:pos x="T4" y="T5"/>
                    </a:cxn>
                  </a:cxnLst>
                  <a:rect l="0" t="0" r="r" b="b"/>
                  <a:pathLst>
                    <a:path w="21589" h="21587" fill="none" extrusionOk="0">
                      <a:moveTo>
                        <a:pt x="0" y="20886"/>
                      </a:moveTo>
                      <a:cubicBezTo>
                        <a:pt x="369" y="9520"/>
                        <a:pt x="9487" y="387"/>
                        <a:pt x="20852" y="-1"/>
                      </a:cubicBezTo>
                    </a:path>
                    <a:path w="21589" h="21587" stroke="0" extrusionOk="0">
                      <a:moveTo>
                        <a:pt x="0" y="20886"/>
                      </a:moveTo>
                      <a:cubicBezTo>
                        <a:pt x="369" y="9520"/>
                        <a:pt x="9487" y="387"/>
                        <a:pt x="20852" y="-1"/>
                      </a:cubicBezTo>
                      <a:lnTo>
                        <a:pt x="21589" y="21587"/>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6" name="Line 162"/>
                <p:cNvSpPr>
                  <a:spLocks noChangeShapeType="1"/>
                </p:cNvSpPr>
                <p:nvPr userDrawn="1"/>
              </p:nvSpPr>
              <p:spPr bwMode="auto">
                <a:xfrm flipH="1">
                  <a:off x="2517"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87" name="Line 163"/>
                <p:cNvSpPr>
                  <a:spLocks noChangeShapeType="1"/>
                </p:cNvSpPr>
                <p:nvPr userDrawn="1"/>
              </p:nvSpPr>
              <p:spPr bwMode="auto">
                <a:xfrm flipH="1">
                  <a:off x="2699" y="1480"/>
                  <a:ext cx="91"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9" name="Group 164"/>
              <p:cNvGrpSpPr>
                <a:grpSpLocks/>
              </p:cNvGrpSpPr>
              <p:nvPr userDrawn="1"/>
            </p:nvGrpSpPr>
            <p:grpSpPr bwMode="auto">
              <a:xfrm>
                <a:off x="1067" y="436"/>
                <a:ext cx="94" cy="31"/>
                <a:chOff x="3152" y="1480"/>
                <a:chExt cx="346" cy="181"/>
              </a:xfrm>
            </p:grpSpPr>
            <p:sp>
              <p:nvSpPr>
                <p:cNvPr id="1189" name="Line 165"/>
                <p:cNvSpPr>
                  <a:spLocks noChangeShapeType="1"/>
                </p:cNvSpPr>
                <p:nvPr userDrawn="1"/>
              </p:nvSpPr>
              <p:spPr bwMode="auto">
                <a:xfrm flipH="1">
                  <a:off x="3243" y="1480"/>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0" name="Line 166"/>
                <p:cNvSpPr>
                  <a:spLocks noChangeShapeType="1"/>
                </p:cNvSpPr>
                <p:nvPr userDrawn="1"/>
              </p:nvSpPr>
              <p:spPr bwMode="auto">
                <a:xfrm flipH="1">
                  <a:off x="3243" y="1661"/>
                  <a:ext cx="255"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1" name="Arc 167"/>
                <p:cNvSpPr>
                  <a:spLocks/>
                </p:cNvSpPr>
                <p:nvPr userDrawn="1"/>
              </p:nvSpPr>
              <p:spPr bwMode="auto">
                <a:xfrm rot="-16200000" flipH="1" flipV="1">
                  <a:off x="3115" y="1517"/>
                  <a:ext cx="181" cy="108"/>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nvGrpSpPr>
              <p:cNvPr id="10" name="Group 168"/>
              <p:cNvGrpSpPr>
                <a:grpSpLocks/>
              </p:cNvGrpSpPr>
              <p:nvPr userDrawn="1"/>
            </p:nvGrpSpPr>
            <p:grpSpPr bwMode="auto">
              <a:xfrm>
                <a:off x="972" y="436"/>
                <a:ext cx="86" cy="32"/>
                <a:chOff x="748" y="572"/>
                <a:chExt cx="148" cy="94"/>
              </a:xfrm>
            </p:grpSpPr>
            <p:sp>
              <p:nvSpPr>
                <p:cNvPr id="1193" name="Arc 169"/>
                <p:cNvSpPr>
                  <a:spLocks/>
                </p:cNvSpPr>
                <p:nvPr userDrawn="1"/>
              </p:nvSpPr>
              <p:spPr bwMode="auto">
                <a:xfrm rot="5400000" flipH="1" flipV="1">
                  <a:off x="748" y="580"/>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4" name="Arc 170"/>
                <p:cNvSpPr>
                  <a:spLocks/>
                </p:cNvSpPr>
                <p:nvPr userDrawn="1"/>
              </p:nvSpPr>
              <p:spPr bwMode="auto">
                <a:xfrm rot="5400000" flipH="1" flipV="1">
                  <a:off x="741" y="625"/>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5" name="Arc 171"/>
                <p:cNvSpPr>
                  <a:spLocks/>
                </p:cNvSpPr>
                <p:nvPr userDrawn="1"/>
              </p:nvSpPr>
              <p:spPr bwMode="auto">
                <a:xfrm rot="16200000" flipV="1">
                  <a:off x="812" y="579"/>
                  <a:ext cx="44" cy="30"/>
                </a:xfrm>
                <a:custGeom>
                  <a:avLst/>
                  <a:gdLst>
                    <a:gd name="G0" fmla="+- 21589 0 0"/>
                    <a:gd name="G1" fmla="+- 21600 0 0"/>
                    <a:gd name="G2" fmla="+- 21600 0 0"/>
                    <a:gd name="T0" fmla="*/ 0 w 43189"/>
                    <a:gd name="T1" fmla="*/ 20899 h 21600"/>
                    <a:gd name="T2" fmla="*/ 43189 w 43189"/>
                    <a:gd name="T3" fmla="*/ 21600 h 21600"/>
                    <a:gd name="T4" fmla="*/ 21589 w 43189"/>
                    <a:gd name="T5" fmla="*/ 21600 h 21600"/>
                  </a:gdLst>
                  <a:ahLst/>
                  <a:cxnLst>
                    <a:cxn ang="0">
                      <a:pos x="T0" y="T1"/>
                    </a:cxn>
                    <a:cxn ang="0">
                      <a:pos x="T2" y="T3"/>
                    </a:cxn>
                    <a:cxn ang="0">
                      <a:pos x="T4" y="T5"/>
                    </a:cxn>
                  </a:cxnLst>
                  <a:rect l="0" t="0" r="r" b="b"/>
                  <a:pathLst>
                    <a:path w="43189" h="21600" fill="none" extrusionOk="0">
                      <a:moveTo>
                        <a:pt x="0" y="20899"/>
                      </a:moveTo>
                      <a:cubicBezTo>
                        <a:pt x="378" y="9248"/>
                        <a:pt x="9932" y="-1"/>
                        <a:pt x="21589" y="0"/>
                      </a:cubicBezTo>
                      <a:cubicBezTo>
                        <a:pt x="33518" y="0"/>
                        <a:pt x="43189" y="9670"/>
                        <a:pt x="43189" y="21600"/>
                      </a:cubicBezTo>
                    </a:path>
                    <a:path w="43189" h="21600" stroke="0" extrusionOk="0">
                      <a:moveTo>
                        <a:pt x="0" y="20899"/>
                      </a:moveTo>
                      <a:cubicBezTo>
                        <a:pt x="378" y="9248"/>
                        <a:pt x="9932" y="-1"/>
                        <a:pt x="21589" y="0"/>
                      </a:cubicBezTo>
                      <a:cubicBezTo>
                        <a:pt x="33518" y="0"/>
                        <a:pt x="43189" y="9670"/>
                        <a:pt x="43189" y="21600"/>
                      </a:cubicBezTo>
                      <a:lnTo>
                        <a:pt x="21589" y="21600"/>
                      </a:lnTo>
                      <a:close/>
                    </a:path>
                  </a:pathLst>
                </a:cu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6" name="Line 172"/>
                <p:cNvSpPr>
                  <a:spLocks noChangeShapeType="1"/>
                </p:cNvSpPr>
                <p:nvPr userDrawn="1"/>
              </p:nvSpPr>
              <p:spPr bwMode="auto">
                <a:xfrm flipH="1">
                  <a:off x="779" y="573"/>
                  <a:ext cx="49" cy="0"/>
                </a:xfrm>
                <a:prstGeom prst="line">
                  <a:avLst/>
                </a:prstGeom>
                <a:noFill/>
                <a:ln w="19050">
                  <a:solidFill>
                    <a:srgbClr val="000066"/>
                  </a:solidFill>
                  <a:round/>
                  <a:headEnd/>
                  <a:tailEn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7" name="Freeform 173"/>
                <p:cNvSpPr>
                  <a:spLocks/>
                </p:cNvSpPr>
                <p:nvPr userDrawn="1"/>
              </p:nvSpPr>
              <p:spPr bwMode="auto">
                <a:xfrm>
                  <a:off x="776" y="616"/>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sp>
              <p:nvSpPr>
                <p:cNvPr id="1198" name="Freeform 174"/>
                <p:cNvSpPr>
                  <a:spLocks/>
                </p:cNvSpPr>
                <p:nvPr userDrawn="1"/>
              </p:nvSpPr>
              <p:spPr bwMode="auto">
                <a:xfrm flipV="1">
                  <a:off x="779" y="614"/>
                  <a:ext cx="117" cy="50"/>
                </a:xfrm>
                <a:custGeom>
                  <a:avLst/>
                  <a:gdLst/>
                  <a:ahLst/>
                  <a:cxnLst>
                    <a:cxn ang="0">
                      <a:pos x="0" y="47"/>
                    </a:cxn>
                    <a:cxn ang="0">
                      <a:pos x="72" y="43"/>
                    </a:cxn>
                    <a:cxn ang="0">
                      <a:pos x="102" y="7"/>
                    </a:cxn>
                    <a:cxn ang="0">
                      <a:pos x="117" y="2"/>
                    </a:cxn>
                  </a:cxnLst>
                  <a:rect l="0" t="0" r="r" b="b"/>
                  <a:pathLst>
                    <a:path w="117" h="50">
                      <a:moveTo>
                        <a:pt x="0" y="47"/>
                      </a:moveTo>
                      <a:cubicBezTo>
                        <a:pt x="12" y="46"/>
                        <a:pt x="55" y="50"/>
                        <a:pt x="72" y="43"/>
                      </a:cubicBezTo>
                      <a:cubicBezTo>
                        <a:pt x="89" y="36"/>
                        <a:pt x="95" y="14"/>
                        <a:pt x="102" y="7"/>
                      </a:cubicBezTo>
                      <a:cubicBezTo>
                        <a:pt x="109" y="0"/>
                        <a:pt x="114" y="3"/>
                        <a:pt x="117" y="2"/>
                      </a:cubicBezTo>
                    </a:path>
                  </a:pathLst>
                </a:custGeom>
                <a:noFill/>
                <a:ln w="19050" cap="flat" cmpd="sng">
                  <a:solidFill>
                    <a:srgbClr val="000066"/>
                  </a:solidFill>
                  <a:prstDash val="solid"/>
                  <a:round/>
                  <a:headEnd type="none" w="med" len="med"/>
                  <a:tailEnd type="none" w="med" len="med"/>
                </a:ln>
                <a:effectLst/>
              </p:spPr>
              <p:txBody>
                <a:bodyPr wrap="none" anchor="ctr"/>
                <a:lstStyle/>
                <a:p>
                  <a:pPr eaLnBrk="1" hangingPunct="1">
                    <a:spcBef>
                      <a:spcPct val="50000"/>
                    </a:spcBef>
                  </a:pPr>
                  <a:endParaRPr lang="en-US" sz="1000" smtClean="0">
                    <a:solidFill>
                      <a:srgbClr val="002F8C"/>
                    </a:solidFill>
                    <a:latin typeface="Tahoma" pitchFamily="34" charset="0"/>
                  </a:endParaRPr>
                </a:p>
              </p:txBody>
            </p:sp>
          </p:grpSp>
        </p:gr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rgbClr val="002F8C"/>
          </a:solidFill>
          <a:latin typeface="+mj-lt"/>
          <a:ea typeface="+mj-ea"/>
          <a:cs typeface="+mj-cs"/>
        </a:defRPr>
      </a:lvl1pPr>
      <a:lvl2pPr algn="l" rtl="0" eaLnBrk="1" fontAlgn="base" hangingPunct="1">
        <a:spcBef>
          <a:spcPct val="0"/>
        </a:spcBef>
        <a:spcAft>
          <a:spcPct val="0"/>
        </a:spcAft>
        <a:defRPr sz="2800" b="1">
          <a:solidFill>
            <a:srgbClr val="002F8C"/>
          </a:solidFill>
          <a:latin typeface="Tahoma" pitchFamily="34" charset="0"/>
        </a:defRPr>
      </a:lvl2pPr>
      <a:lvl3pPr algn="l" rtl="0" eaLnBrk="1" fontAlgn="base" hangingPunct="1">
        <a:spcBef>
          <a:spcPct val="0"/>
        </a:spcBef>
        <a:spcAft>
          <a:spcPct val="0"/>
        </a:spcAft>
        <a:defRPr sz="2800" b="1">
          <a:solidFill>
            <a:srgbClr val="002F8C"/>
          </a:solidFill>
          <a:latin typeface="Tahoma" pitchFamily="34" charset="0"/>
        </a:defRPr>
      </a:lvl3pPr>
      <a:lvl4pPr algn="l" rtl="0" eaLnBrk="1" fontAlgn="base" hangingPunct="1">
        <a:spcBef>
          <a:spcPct val="0"/>
        </a:spcBef>
        <a:spcAft>
          <a:spcPct val="0"/>
        </a:spcAft>
        <a:defRPr sz="2800" b="1">
          <a:solidFill>
            <a:srgbClr val="002F8C"/>
          </a:solidFill>
          <a:latin typeface="Tahoma" pitchFamily="34" charset="0"/>
        </a:defRPr>
      </a:lvl4pPr>
      <a:lvl5pPr algn="l" rtl="0" eaLnBrk="1" fontAlgn="base" hangingPunct="1">
        <a:spcBef>
          <a:spcPct val="0"/>
        </a:spcBef>
        <a:spcAft>
          <a:spcPct val="0"/>
        </a:spcAft>
        <a:defRPr sz="2800" b="1">
          <a:solidFill>
            <a:srgbClr val="002F8C"/>
          </a:solidFill>
          <a:latin typeface="Tahoma" pitchFamily="34" charset="0"/>
        </a:defRPr>
      </a:lvl5pPr>
      <a:lvl6pPr marL="457200" algn="l" rtl="0" eaLnBrk="1" fontAlgn="base" hangingPunct="1">
        <a:spcBef>
          <a:spcPct val="0"/>
        </a:spcBef>
        <a:spcAft>
          <a:spcPct val="0"/>
        </a:spcAft>
        <a:defRPr sz="2800" b="1">
          <a:solidFill>
            <a:srgbClr val="002F8C"/>
          </a:solidFill>
          <a:latin typeface="Tahoma" pitchFamily="34" charset="0"/>
        </a:defRPr>
      </a:lvl6pPr>
      <a:lvl7pPr marL="914400" algn="l" rtl="0" eaLnBrk="1" fontAlgn="base" hangingPunct="1">
        <a:spcBef>
          <a:spcPct val="0"/>
        </a:spcBef>
        <a:spcAft>
          <a:spcPct val="0"/>
        </a:spcAft>
        <a:defRPr sz="2800" b="1">
          <a:solidFill>
            <a:srgbClr val="002F8C"/>
          </a:solidFill>
          <a:latin typeface="Tahoma" pitchFamily="34" charset="0"/>
        </a:defRPr>
      </a:lvl7pPr>
      <a:lvl8pPr marL="1371600" algn="l" rtl="0" eaLnBrk="1" fontAlgn="base" hangingPunct="1">
        <a:spcBef>
          <a:spcPct val="0"/>
        </a:spcBef>
        <a:spcAft>
          <a:spcPct val="0"/>
        </a:spcAft>
        <a:defRPr sz="2800" b="1">
          <a:solidFill>
            <a:srgbClr val="002F8C"/>
          </a:solidFill>
          <a:latin typeface="Tahoma" pitchFamily="34" charset="0"/>
        </a:defRPr>
      </a:lvl8pPr>
      <a:lvl9pPr marL="1828800" algn="l" rtl="0" eaLnBrk="1" fontAlgn="base" hangingPunct="1">
        <a:spcBef>
          <a:spcPct val="0"/>
        </a:spcBef>
        <a:spcAft>
          <a:spcPct val="0"/>
        </a:spcAft>
        <a:defRPr sz="2800" b="1">
          <a:solidFill>
            <a:srgbClr val="002F8C"/>
          </a:solidFill>
          <a:latin typeface="Tahoma" pitchFamily="34" charset="0"/>
        </a:defRPr>
      </a:lvl9pPr>
    </p:titleStyle>
    <p:bodyStyle>
      <a:lvl1pPr marL="361950" indent="-361950" algn="l" rtl="0" eaLnBrk="1" fontAlgn="base" hangingPunct="1">
        <a:spcBef>
          <a:spcPct val="20000"/>
        </a:spcBef>
        <a:spcAft>
          <a:spcPct val="0"/>
        </a:spcAft>
        <a:buClr>
          <a:srgbClr val="002F8C"/>
        </a:buClr>
        <a:buFont typeface="Wingdings" pitchFamily="2" charset="2"/>
        <a:buChar char="§"/>
        <a:defRPr sz="2400">
          <a:solidFill>
            <a:srgbClr val="002F8C"/>
          </a:solidFill>
          <a:latin typeface="+mn-lt"/>
          <a:ea typeface="+mn-ea"/>
          <a:cs typeface="+mn-cs"/>
        </a:defRPr>
      </a:lvl1pPr>
      <a:lvl2pPr marL="893763" indent="-352425" algn="l" rtl="0" eaLnBrk="1" fontAlgn="base" hangingPunct="1">
        <a:spcBef>
          <a:spcPct val="20000"/>
        </a:spcBef>
        <a:spcAft>
          <a:spcPct val="0"/>
        </a:spcAft>
        <a:buClr>
          <a:srgbClr val="002F8C"/>
        </a:buClr>
        <a:buFont typeface="Wingdings" pitchFamily="2" charset="2"/>
        <a:buChar char="ð"/>
        <a:defRPr sz="2000">
          <a:solidFill>
            <a:srgbClr val="002F8C"/>
          </a:solidFill>
          <a:latin typeface="+mn-lt"/>
        </a:defRPr>
      </a:lvl2pPr>
      <a:lvl3pPr marL="1438275" indent="-365125" algn="l" rtl="0" eaLnBrk="1" fontAlgn="base" hangingPunct="1">
        <a:spcBef>
          <a:spcPct val="20000"/>
        </a:spcBef>
        <a:spcAft>
          <a:spcPct val="0"/>
        </a:spcAft>
        <a:buClr>
          <a:srgbClr val="002F8C"/>
        </a:buClr>
        <a:buFont typeface="Wingdings" pitchFamily="2" charset="2"/>
        <a:buChar char="Ä"/>
        <a:defRPr sz="1600">
          <a:solidFill>
            <a:srgbClr val="002F8C"/>
          </a:solidFill>
          <a:latin typeface="+mn-lt"/>
        </a:defRPr>
      </a:lvl3pPr>
      <a:lvl4pPr marL="1971675" indent="-354013" algn="l" rtl="0" eaLnBrk="1" fontAlgn="base" hangingPunct="1">
        <a:spcBef>
          <a:spcPct val="20000"/>
        </a:spcBef>
        <a:spcAft>
          <a:spcPct val="0"/>
        </a:spcAft>
        <a:buClr>
          <a:srgbClr val="002F8C"/>
        </a:buClr>
        <a:buChar char="•"/>
        <a:defRPr sz="1200">
          <a:solidFill>
            <a:srgbClr val="002F8C"/>
          </a:solidFill>
          <a:latin typeface="+mn-lt"/>
        </a:defRPr>
      </a:lvl4pPr>
      <a:lvl5pPr marL="2673350" indent="-211138" algn="l" rtl="0" eaLnBrk="1" fontAlgn="base" hangingPunct="1">
        <a:spcBef>
          <a:spcPct val="20000"/>
        </a:spcBef>
        <a:spcAft>
          <a:spcPct val="0"/>
        </a:spcAft>
        <a:buFont typeface="Wingdings" pitchFamily="2" charset="2"/>
        <a:buChar char="Ä"/>
        <a:defRPr sz="1400">
          <a:solidFill>
            <a:srgbClr val="002F8C"/>
          </a:solidFill>
          <a:latin typeface="+mn-lt"/>
        </a:defRPr>
      </a:lvl5pPr>
      <a:lvl6pPr marL="3130550" indent="-211138" algn="l" rtl="0" eaLnBrk="1" fontAlgn="base" hangingPunct="1">
        <a:spcBef>
          <a:spcPct val="20000"/>
        </a:spcBef>
        <a:spcAft>
          <a:spcPct val="0"/>
        </a:spcAft>
        <a:buFont typeface="Wingdings" pitchFamily="2" charset="2"/>
        <a:buChar char="Ä"/>
        <a:defRPr sz="1400">
          <a:solidFill>
            <a:srgbClr val="002F8C"/>
          </a:solidFill>
          <a:latin typeface="+mn-lt"/>
        </a:defRPr>
      </a:lvl6pPr>
      <a:lvl7pPr marL="3587750" indent="-211138" algn="l" rtl="0" eaLnBrk="1" fontAlgn="base" hangingPunct="1">
        <a:spcBef>
          <a:spcPct val="20000"/>
        </a:spcBef>
        <a:spcAft>
          <a:spcPct val="0"/>
        </a:spcAft>
        <a:buFont typeface="Wingdings" pitchFamily="2" charset="2"/>
        <a:buChar char="Ä"/>
        <a:defRPr sz="1400">
          <a:solidFill>
            <a:srgbClr val="002F8C"/>
          </a:solidFill>
          <a:latin typeface="+mn-lt"/>
        </a:defRPr>
      </a:lvl7pPr>
      <a:lvl8pPr marL="4044950" indent="-211138" algn="l" rtl="0" eaLnBrk="1" fontAlgn="base" hangingPunct="1">
        <a:spcBef>
          <a:spcPct val="20000"/>
        </a:spcBef>
        <a:spcAft>
          <a:spcPct val="0"/>
        </a:spcAft>
        <a:buFont typeface="Wingdings" pitchFamily="2" charset="2"/>
        <a:buChar char="Ä"/>
        <a:defRPr sz="1400">
          <a:solidFill>
            <a:srgbClr val="002F8C"/>
          </a:solidFill>
          <a:latin typeface="+mn-lt"/>
        </a:defRPr>
      </a:lvl8pPr>
      <a:lvl9pPr marL="4502150" indent="-211138" algn="l" rtl="0" eaLnBrk="1" fontAlgn="base" hangingPunct="1">
        <a:spcBef>
          <a:spcPct val="20000"/>
        </a:spcBef>
        <a:spcAft>
          <a:spcPct val="0"/>
        </a:spcAft>
        <a:buFont typeface="Wingdings" pitchFamily="2" charset="2"/>
        <a:buChar char="Ä"/>
        <a:defRPr sz="1400">
          <a:solidFill>
            <a:srgbClr val="002F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rik.J.Barkley@jpl.nasa.gov" TargetMode="External"/><Relationship Id="rId4" Type="http://schemas.openxmlformats.org/officeDocument/2006/relationships/hyperlink" Target="mailto:Mike.Kearney@nas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35.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9.wmf"/><Relationship Id="rId5" Type="http://schemas.openxmlformats.org/officeDocument/2006/relationships/image" Target="../media/image11.wmf"/><Relationship Id="rId10" Type="http://schemas.openxmlformats.org/officeDocument/2006/relationships/oleObject" Target="../embeddings/oleObject17.bin"/><Relationship Id="rId4" Type="http://schemas.openxmlformats.org/officeDocument/2006/relationships/oleObject" Target="../embeddings/oleObject13.bin"/><Relationship Id="rId9"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oleObject" Target="../embeddings/oleObject22.bin"/><Relationship Id="rId5" Type="http://schemas.openxmlformats.org/officeDocument/2006/relationships/image" Target="../media/image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p>
            <a:r>
              <a:rPr lang="en-US" sz="3200" dirty="0" smtClean="0"/>
              <a:t>CCSDS SLE and CSS</a:t>
            </a:r>
            <a:r>
              <a:rPr lang="en-US" dirty="0" smtClean="0"/>
              <a:t/>
            </a:r>
            <a:br>
              <a:rPr lang="en-US" dirty="0" smtClean="0"/>
            </a:br>
            <a:r>
              <a:rPr lang="en-US" sz="2200" dirty="0" smtClean="0"/>
              <a:t>Space Link Extension</a:t>
            </a:r>
            <a:br>
              <a:rPr lang="en-US" sz="2200" dirty="0" smtClean="0"/>
            </a:br>
            <a:r>
              <a:rPr lang="en-US" sz="2200" dirty="0" smtClean="0"/>
              <a:t>Cross Support Services</a:t>
            </a:r>
            <a:endParaRPr lang="en-US" dirty="0"/>
          </a:p>
        </p:txBody>
      </p:sp>
      <p:pic>
        <p:nvPicPr>
          <p:cNvPr id="4" name="Picture 2"/>
          <p:cNvPicPr>
            <a:picLocks noChangeAspect="1" noChangeArrowheads="1"/>
          </p:cNvPicPr>
          <p:nvPr/>
        </p:nvPicPr>
        <p:blipFill>
          <a:blip r:embed="rId3" cstate="print"/>
          <a:srcRect t="21054"/>
          <a:stretch>
            <a:fillRect/>
          </a:stretch>
        </p:blipFill>
        <p:spPr bwMode="auto">
          <a:xfrm flipH="1">
            <a:off x="0" y="2997200"/>
            <a:ext cx="3319580" cy="3860800"/>
          </a:xfrm>
          <a:prstGeom prst="rect">
            <a:avLst/>
          </a:prstGeom>
          <a:noFill/>
          <a:ln w="9525">
            <a:noFill/>
            <a:miter lim="800000"/>
            <a:headEnd/>
            <a:tailEnd/>
          </a:ln>
        </p:spPr>
      </p:pic>
      <p:sp>
        <p:nvSpPr>
          <p:cNvPr id="5" name="Text Box 479"/>
          <p:cNvSpPr txBox="1">
            <a:spLocks noChangeArrowheads="1"/>
          </p:cNvSpPr>
          <p:nvPr/>
        </p:nvSpPr>
        <p:spPr bwMode="auto">
          <a:xfrm>
            <a:off x="5511263" y="3200400"/>
            <a:ext cx="3161250" cy="2800767"/>
          </a:xfrm>
          <a:prstGeom prst="rect">
            <a:avLst/>
          </a:prstGeom>
          <a:noFill/>
          <a:ln w="12700">
            <a:noFill/>
            <a:miter lim="800000"/>
            <a:headEnd type="none" w="sm" len="sm"/>
            <a:tailEnd type="none" w="sm" len="sm"/>
          </a:ln>
        </p:spPr>
        <p:txBody>
          <a:bodyPr wrap="none">
            <a:spAutoFit/>
          </a:bodyPr>
          <a:lstStyle/>
          <a:p>
            <a:pPr algn="r"/>
            <a:r>
              <a:rPr lang="en-US" dirty="0">
                <a:solidFill>
                  <a:srgbClr val="000099"/>
                </a:solidFill>
                <a:latin typeface="Arial" charset="0"/>
              </a:rPr>
              <a:t>Mike Kearney</a:t>
            </a:r>
          </a:p>
          <a:p>
            <a:pPr algn="r"/>
            <a:r>
              <a:rPr lang="en-US" sz="1400" dirty="0">
                <a:solidFill>
                  <a:srgbClr val="000099"/>
                </a:solidFill>
                <a:latin typeface="Arial" charset="0"/>
              </a:rPr>
              <a:t>CCSDS </a:t>
            </a:r>
            <a:r>
              <a:rPr lang="en-US" sz="1400" dirty="0" smtClean="0">
                <a:solidFill>
                  <a:srgbClr val="000099"/>
                </a:solidFill>
                <a:latin typeface="Arial" charset="0"/>
              </a:rPr>
              <a:t>Chair &amp; General </a:t>
            </a:r>
            <a:r>
              <a:rPr lang="en-US" sz="1400" dirty="0">
                <a:solidFill>
                  <a:srgbClr val="000099"/>
                </a:solidFill>
                <a:latin typeface="Arial" charset="0"/>
              </a:rPr>
              <a:t>Secretary</a:t>
            </a:r>
          </a:p>
          <a:p>
            <a:pPr algn="r"/>
            <a:r>
              <a:rPr lang="en-US" sz="1400" dirty="0">
                <a:solidFill>
                  <a:srgbClr val="000099"/>
                </a:solidFill>
                <a:latin typeface="Arial" charset="0"/>
              </a:rPr>
              <a:t>NASA MSFC EO-01</a:t>
            </a:r>
          </a:p>
          <a:p>
            <a:pPr algn="r"/>
            <a:r>
              <a:rPr lang="en-US" sz="1400" dirty="0">
                <a:solidFill>
                  <a:srgbClr val="000099"/>
                </a:solidFill>
                <a:latin typeface="Arial" charset="0"/>
              </a:rPr>
              <a:t>256-544-2029</a:t>
            </a:r>
          </a:p>
          <a:p>
            <a:pPr algn="r"/>
            <a:r>
              <a:rPr lang="en-US" sz="1400" dirty="0">
                <a:solidFill>
                  <a:srgbClr val="000099"/>
                </a:solidFill>
                <a:latin typeface="Arial" charset="0"/>
                <a:hlinkClick r:id="rId4"/>
              </a:rPr>
              <a:t>Mike.Kearney@nasa.gov</a:t>
            </a:r>
            <a:endParaRPr lang="en-US" sz="1400" dirty="0">
              <a:solidFill>
                <a:srgbClr val="000099"/>
              </a:solidFill>
              <a:latin typeface="Arial" charset="0"/>
            </a:endParaRPr>
          </a:p>
          <a:p>
            <a:pPr algn="r"/>
            <a:endParaRPr lang="en-US" sz="1400" dirty="0" smtClean="0">
              <a:solidFill>
                <a:srgbClr val="000099"/>
              </a:solidFill>
              <a:latin typeface="Arial" charset="0"/>
            </a:endParaRPr>
          </a:p>
          <a:p>
            <a:pPr algn="r"/>
            <a:r>
              <a:rPr lang="en-US" dirty="0" smtClean="0">
                <a:solidFill>
                  <a:srgbClr val="000099"/>
                </a:solidFill>
                <a:latin typeface="Arial" charset="0"/>
              </a:rPr>
              <a:t>Erik Barkley</a:t>
            </a:r>
          </a:p>
          <a:p>
            <a:pPr algn="r"/>
            <a:r>
              <a:rPr lang="en-US" sz="1400" dirty="0" smtClean="0">
                <a:solidFill>
                  <a:srgbClr val="000099"/>
                </a:solidFill>
                <a:latin typeface="Arial" charset="0"/>
              </a:rPr>
              <a:t>Cross Support Services Area Director</a:t>
            </a:r>
          </a:p>
          <a:p>
            <a:pPr algn="r"/>
            <a:r>
              <a:rPr lang="en-US" sz="1400" dirty="0" smtClean="0">
                <a:solidFill>
                  <a:srgbClr val="000099"/>
                </a:solidFill>
                <a:latin typeface="Arial" charset="0"/>
              </a:rPr>
              <a:t>NASA JPL 3970</a:t>
            </a:r>
          </a:p>
          <a:p>
            <a:pPr algn="r"/>
            <a:r>
              <a:rPr lang="en-US" sz="1400" dirty="0" smtClean="0">
                <a:solidFill>
                  <a:srgbClr val="000099"/>
                </a:solidFill>
                <a:latin typeface="Arial" charset="0"/>
                <a:hlinkClick r:id="rId5"/>
              </a:rPr>
              <a:t>Erik.J.Barkley@jpl.nasa.gov</a:t>
            </a:r>
            <a:endParaRPr lang="en-US" sz="1400" dirty="0" smtClean="0">
              <a:solidFill>
                <a:srgbClr val="000099"/>
              </a:solidFill>
              <a:latin typeface="Arial" charset="0"/>
            </a:endParaRPr>
          </a:p>
          <a:p>
            <a:pPr algn="r"/>
            <a:endParaRPr lang="en-US" sz="1400" dirty="0" smtClean="0">
              <a:solidFill>
                <a:srgbClr val="000099"/>
              </a:solidFill>
              <a:latin typeface="Arial" charset="0"/>
            </a:endParaRPr>
          </a:p>
          <a:p>
            <a:pPr algn="r"/>
            <a:endParaRPr lang="en-US" sz="1400" dirty="0">
              <a:solidFill>
                <a:srgbClr val="000099"/>
              </a:solidFill>
              <a:latin typeface="Arial" charset="0"/>
            </a:endParaRPr>
          </a:p>
        </p:txBody>
      </p:sp>
      <p:sp>
        <p:nvSpPr>
          <p:cNvPr id="6" name="TextBox 5"/>
          <p:cNvSpPr txBox="1"/>
          <p:nvPr/>
        </p:nvSpPr>
        <p:spPr bwMode="auto">
          <a:xfrm>
            <a:off x="0" y="6027003"/>
            <a:ext cx="3153620" cy="830997"/>
          </a:xfrm>
          <a:prstGeom prst="rect">
            <a:avLst/>
          </a:prstGeom>
          <a:noFill/>
          <a:ln w="12700">
            <a:noFill/>
            <a:miter lim="800000"/>
            <a:headEnd type="none" w="sm" len="sm"/>
            <a:tailEnd type="none" w="sm" len="sm"/>
          </a:ln>
        </p:spPr>
        <p:txBody>
          <a:bodyPr wrap="none" rtlCol="0">
            <a:spAutoFit/>
          </a:bodyPr>
          <a:lstStyle/>
          <a:p>
            <a:pPr marL="112713" indent="-112713"/>
            <a:r>
              <a:rPr lang="en-US" sz="1600" b="1" dirty="0" smtClean="0">
                <a:solidFill>
                  <a:schemeClr val="bg1"/>
                </a:solidFill>
                <a:latin typeface="Arial" charset="0"/>
              </a:rPr>
              <a:t>Advancing Technology</a:t>
            </a:r>
          </a:p>
          <a:p>
            <a:pPr marL="112713" indent="-112713"/>
            <a:r>
              <a:rPr lang="en-US" sz="1600" b="1" dirty="0" smtClean="0">
                <a:solidFill>
                  <a:schemeClr val="bg1"/>
                </a:solidFill>
                <a:latin typeface="Arial" charset="0"/>
              </a:rPr>
              <a:t>With International Agreements</a:t>
            </a:r>
          </a:p>
          <a:p>
            <a:pPr marL="112713" indent="-112713"/>
            <a:r>
              <a:rPr lang="en-US" sz="1600" b="1" dirty="0" smtClean="0">
                <a:solidFill>
                  <a:schemeClr val="bg1"/>
                </a:solidFill>
                <a:latin typeface="Arial" charset="0"/>
              </a:rPr>
              <a:t>To Use That Technology</a:t>
            </a:r>
          </a:p>
        </p:txBody>
      </p:sp>
      <p:sp>
        <p:nvSpPr>
          <p:cNvPr id="7" name="TextBox 6"/>
          <p:cNvSpPr txBox="1"/>
          <p:nvPr/>
        </p:nvSpPr>
        <p:spPr bwMode="auto">
          <a:xfrm>
            <a:off x="1347542" y="5474043"/>
            <a:ext cx="1978427" cy="707886"/>
          </a:xfrm>
          <a:prstGeom prst="rect">
            <a:avLst/>
          </a:prstGeom>
          <a:noFill/>
          <a:ln w="12700">
            <a:noFill/>
            <a:miter lim="800000"/>
            <a:headEnd type="none" w="sm" len="sm"/>
            <a:tailEnd type="none" w="sm" len="sm"/>
          </a:ln>
        </p:spPr>
        <p:txBody>
          <a:bodyPr wrap="none" rtlCol="0">
            <a:spAutoFit/>
          </a:bodyPr>
          <a:lstStyle/>
          <a:p>
            <a:r>
              <a:rPr lang="en-US" sz="4000" b="1" dirty="0" smtClean="0">
                <a:solidFill>
                  <a:srgbClr val="FFFFFF"/>
                </a:solidFill>
                <a:latin typeface="Arial" charset="0"/>
              </a:rPr>
              <a:t>CCSDS</a:t>
            </a:r>
          </a:p>
        </p:txBody>
      </p:sp>
    </p:spTree>
    <p:extLst>
      <p:ext uri="{BB962C8B-B14F-4D97-AF65-F5344CB8AC3E}">
        <p14:creationId xmlns:p14="http://schemas.microsoft.com/office/powerpoint/2010/main" val="217577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bwMode="auto">
          <a:xfrm>
            <a:off x="14478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noProof="1" smtClean="0"/>
              <a:t>SLE Success Story (2002 to 2009)</a:t>
            </a:r>
          </a:p>
        </p:txBody>
      </p:sp>
      <p:pic>
        <p:nvPicPr>
          <p:cNvPr id="5123" name="Picture 10" descr="world_e_2_2"/>
          <p:cNvPicPr>
            <a:picLocks noChangeAspect="1" noChangeArrowheads="1"/>
          </p:cNvPicPr>
          <p:nvPr/>
        </p:nvPicPr>
        <p:blipFill>
          <a:blip r:embed="rId3" cstate="print"/>
          <a:srcRect b="12831"/>
          <a:stretch>
            <a:fillRect/>
          </a:stretch>
        </p:blipFill>
        <p:spPr bwMode="auto">
          <a:xfrm>
            <a:off x="50800" y="1263650"/>
            <a:ext cx="8991600" cy="5029200"/>
          </a:xfrm>
          <a:prstGeom prst="rect">
            <a:avLst/>
          </a:prstGeom>
          <a:noFill/>
          <a:ln w="9525">
            <a:noFill/>
            <a:miter lim="800000"/>
            <a:headEnd/>
            <a:tailEnd/>
          </a:ln>
        </p:spPr>
      </p:pic>
      <p:sp>
        <p:nvSpPr>
          <p:cNvPr id="18443" name="Oval 11"/>
          <p:cNvSpPr>
            <a:spLocks noChangeAspect="1" noChangeArrowheads="1"/>
          </p:cNvSpPr>
          <p:nvPr/>
        </p:nvSpPr>
        <p:spPr bwMode="auto">
          <a:xfrm>
            <a:off x="1395413" y="3117850"/>
            <a:ext cx="66675"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4" name="Oval 12"/>
          <p:cNvSpPr>
            <a:spLocks noChangeAspect="1" noChangeArrowheads="1"/>
          </p:cNvSpPr>
          <p:nvPr/>
        </p:nvSpPr>
        <p:spPr bwMode="auto">
          <a:xfrm>
            <a:off x="2362200" y="2801938"/>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5" name="Oval 13"/>
          <p:cNvSpPr>
            <a:spLocks noChangeAspect="1" noChangeArrowheads="1"/>
          </p:cNvSpPr>
          <p:nvPr/>
        </p:nvSpPr>
        <p:spPr bwMode="auto">
          <a:xfrm>
            <a:off x="2933700" y="3917950"/>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6" name="Oval 14"/>
          <p:cNvSpPr>
            <a:spLocks noChangeAspect="1" noChangeArrowheads="1"/>
          </p:cNvSpPr>
          <p:nvPr/>
        </p:nvSpPr>
        <p:spPr bwMode="auto">
          <a:xfrm>
            <a:off x="2881313" y="3898900"/>
            <a:ext cx="68262"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7" name="Oval 15"/>
          <p:cNvSpPr>
            <a:spLocks noChangeAspect="1" noChangeArrowheads="1"/>
          </p:cNvSpPr>
          <p:nvPr/>
        </p:nvSpPr>
        <p:spPr bwMode="auto">
          <a:xfrm>
            <a:off x="3829050" y="3311525"/>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8" name="Oval 16"/>
          <p:cNvSpPr>
            <a:spLocks noChangeAspect="1" noChangeArrowheads="1"/>
          </p:cNvSpPr>
          <p:nvPr/>
        </p:nvSpPr>
        <p:spPr bwMode="auto">
          <a:xfrm>
            <a:off x="4140200" y="2944813"/>
            <a:ext cx="68263"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49" name="Oval 17"/>
          <p:cNvSpPr>
            <a:spLocks noChangeAspect="1" noChangeArrowheads="1"/>
          </p:cNvSpPr>
          <p:nvPr/>
        </p:nvSpPr>
        <p:spPr bwMode="auto">
          <a:xfrm>
            <a:off x="4140200" y="2976563"/>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0" name="Oval 18"/>
          <p:cNvSpPr>
            <a:spLocks noChangeAspect="1" noChangeArrowheads="1"/>
          </p:cNvSpPr>
          <p:nvPr/>
        </p:nvSpPr>
        <p:spPr bwMode="auto">
          <a:xfrm>
            <a:off x="4173538" y="2957513"/>
            <a:ext cx="68262"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1" name="Oval 19"/>
          <p:cNvSpPr>
            <a:spLocks noChangeAspect="1" noChangeArrowheads="1"/>
          </p:cNvSpPr>
          <p:nvPr/>
        </p:nvSpPr>
        <p:spPr bwMode="auto">
          <a:xfrm>
            <a:off x="4524375" y="2601913"/>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2" name="Oval 20"/>
          <p:cNvSpPr>
            <a:spLocks noChangeAspect="1" noChangeArrowheads="1"/>
          </p:cNvSpPr>
          <p:nvPr/>
        </p:nvSpPr>
        <p:spPr bwMode="auto">
          <a:xfrm>
            <a:off x="4362450" y="2660650"/>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3" name="Oval 21"/>
          <p:cNvSpPr>
            <a:spLocks noChangeAspect="1" noChangeArrowheads="1"/>
          </p:cNvSpPr>
          <p:nvPr/>
        </p:nvSpPr>
        <p:spPr bwMode="auto">
          <a:xfrm>
            <a:off x="4745038" y="2022475"/>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4" name="Oval 22"/>
          <p:cNvSpPr>
            <a:spLocks noChangeAspect="1" noChangeArrowheads="1"/>
          </p:cNvSpPr>
          <p:nvPr/>
        </p:nvSpPr>
        <p:spPr bwMode="auto">
          <a:xfrm>
            <a:off x="4646613" y="1538288"/>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5" name="Oval 23"/>
          <p:cNvSpPr>
            <a:spLocks noChangeAspect="1" noChangeArrowheads="1"/>
          </p:cNvSpPr>
          <p:nvPr/>
        </p:nvSpPr>
        <p:spPr bwMode="auto">
          <a:xfrm>
            <a:off x="4770438" y="2047875"/>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6" name="Oval 24"/>
          <p:cNvSpPr>
            <a:spLocks noChangeAspect="1" noChangeArrowheads="1"/>
          </p:cNvSpPr>
          <p:nvPr/>
        </p:nvSpPr>
        <p:spPr bwMode="auto">
          <a:xfrm>
            <a:off x="4718050" y="2054225"/>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7" name="Oval 25"/>
          <p:cNvSpPr>
            <a:spLocks noChangeAspect="1" noChangeArrowheads="1"/>
          </p:cNvSpPr>
          <p:nvPr/>
        </p:nvSpPr>
        <p:spPr bwMode="auto">
          <a:xfrm>
            <a:off x="4946650" y="4641850"/>
            <a:ext cx="66675"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8" name="Oval 26"/>
          <p:cNvSpPr>
            <a:spLocks noChangeAspect="1" noChangeArrowheads="1"/>
          </p:cNvSpPr>
          <p:nvPr/>
        </p:nvSpPr>
        <p:spPr bwMode="auto">
          <a:xfrm>
            <a:off x="6010275" y="5248275"/>
            <a:ext cx="68263"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59" name="Oval 27"/>
          <p:cNvSpPr>
            <a:spLocks noChangeAspect="1" noChangeArrowheads="1"/>
          </p:cNvSpPr>
          <p:nvPr/>
        </p:nvSpPr>
        <p:spPr bwMode="auto">
          <a:xfrm>
            <a:off x="5146675" y="4214813"/>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0" name="Oval 28"/>
          <p:cNvSpPr>
            <a:spLocks noChangeAspect="1" noChangeArrowheads="1"/>
          </p:cNvSpPr>
          <p:nvPr/>
        </p:nvSpPr>
        <p:spPr bwMode="auto">
          <a:xfrm>
            <a:off x="7062788" y="4835525"/>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1" name="Oval 29"/>
          <p:cNvSpPr>
            <a:spLocks noChangeAspect="1" noChangeArrowheads="1"/>
          </p:cNvSpPr>
          <p:nvPr/>
        </p:nvSpPr>
        <p:spPr bwMode="auto">
          <a:xfrm>
            <a:off x="7069138" y="4802188"/>
            <a:ext cx="68262"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2" name="Oval 30"/>
          <p:cNvSpPr>
            <a:spLocks noChangeAspect="1" noChangeArrowheads="1"/>
          </p:cNvSpPr>
          <p:nvPr/>
        </p:nvSpPr>
        <p:spPr bwMode="auto">
          <a:xfrm>
            <a:off x="7840663" y="4899025"/>
            <a:ext cx="68262"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3" name="Oval 31"/>
          <p:cNvSpPr>
            <a:spLocks noChangeAspect="1" noChangeArrowheads="1"/>
          </p:cNvSpPr>
          <p:nvPr/>
        </p:nvSpPr>
        <p:spPr bwMode="auto">
          <a:xfrm>
            <a:off x="6873875" y="3176588"/>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4" name="AutoShape 32"/>
          <p:cNvSpPr>
            <a:spLocks noChangeAspect="1" noChangeArrowheads="1"/>
          </p:cNvSpPr>
          <p:nvPr/>
        </p:nvSpPr>
        <p:spPr bwMode="auto">
          <a:xfrm>
            <a:off x="6165850" y="3611563"/>
            <a:ext cx="80963" cy="80962"/>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65" name="Oval 33"/>
          <p:cNvSpPr>
            <a:spLocks noChangeAspect="1" noChangeArrowheads="1"/>
          </p:cNvSpPr>
          <p:nvPr/>
        </p:nvSpPr>
        <p:spPr bwMode="auto">
          <a:xfrm>
            <a:off x="6127750" y="3660775"/>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66" name="AutoShape 34"/>
          <p:cNvSpPr>
            <a:spLocks noChangeAspect="1" noChangeArrowheads="1"/>
          </p:cNvSpPr>
          <p:nvPr/>
        </p:nvSpPr>
        <p:spPr bwMode="auto">
          <a:xfrm>
            <a:off x="5153025" y="2427288"/>
            <a:ext cx="80963" cy="80962"/>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67" name="AutoShape 35"/>
          <p:cNvSpPr>
            <a:spLocks noChangeAspect="1" noChangeArrowheads="1"/>
          </p:cNvSpPr>
          <p:nvPr/>
        </p:nvSpPr>
        <p:spPr bwMode="auto">
          <a:xfrm>
            <a:off x="4438650" y="2635250"/>
            <a:ext cx="80963" cy="79375"/>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68" name="AutoShape 36"/>
          <p:cNvSpPr>
            <a:spLocks noChangeAspect="1" noChangeArrowheads="1"/>
          </p:cNvSpPr>
          <p:nvPr/>
        </p:nvSpPr>
        <p:spPr bwMode="auto">
          <a:xfrm>
            <a:off x="4554538" y="2687638"/>
            <a:ext cx="80962" cy="80962"/>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69" name="Oval 37"/>
          <p:cNvSpPr>
            <a:spLocks noChangeAspect="1" noChangeArrowheads="1"/>
          </p:cNvSpPr>
          <p:nvPr/>
        </p:nvSpPr>
        <p:spPr bwMode="auto">
          <a:xfrm>
            <a:off x="4503738" y="2711450"/>
            <a:ext cx="68262"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70" name="AutoShape 38"/>
          <p:cNvSpPr>
            <a:spLocks noChangeAspect="1" noChangeArrowheads="1"/>
          </p:cNvSpPr>
          <p:nvPr/>
        </p:nvSpPr>
        <p:spPr bwMode="auto">
          <a:xfrm>
            <a:off x="4329113" y="2819400"/>
            <a:ext cx="80962" cy="80963"/>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71" name="Oval 39"/>
          <p:cNvSpPr>
            <a:spLocks noChangeAspect="1" noChangeArrowheads="1"/>
          </p:cNvSpPr>
          <p:nvPr/>
        </p:nvSpPr>
        <p:spPr bwMode="auto">
          <a:xfrm>
            <a:off x="4283075" y="2847975"/>
            <a:ext cx="68263"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72" name="AutoShape 40"/>
          <p:cNvSpPr>
            <a:spLocks noChangeAspect="1" noChangeArrowheads="1"/>
          </p:cNvSpPr>
          <p:nvPr/>
        </p:nvSpPr>
        <p:spPr bwMode="auto">
          <a:xfrm>
            <a:off x="7007225" y="2955925"/>
            <a:ext cx="80963" cy="80963"/>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73" name="AutoShape 41"/>
          <p:cNvSpPr>
            <a:spLocks noChangeAspect="1" noChangeArrowheads="1"/>
          </p:cNvSpPr>
          <p:nvPr/>
        </p:nvSpPr>
        <p:spPr bwMode="auto">
          <a:xfrm>
            <a:off x="7685088" y="3032125"/>
            <a:ext cx="68262" cy="66675"/>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75" name="AutoShape 43"/>
          <p:cNvSpPr>
            <a:spLocks noChangeAspect="1" noChangeArrowheads="1"/>
          </p:cNvSpPr>
          <p:nvPr/>
        </p:nvSpPr>
        <p:spPr bwMode="auto">
          <a:xfrm>
            <a:off x="1323975" y="3162300"/>
            <a:ext cx="73025" cy="73025"/>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76" name="AutoShape 44"/>
          <p:cNvSpPr>
            <a:spLocks noChangeAspect="1" noChangeArrowheads="1"/>
          </p:cNvSpPr>
          <p:nvPr/>
        </p:nvSpPr>
        <p:spPr bwMode="auto">
          <a:xfrm>
            <a:off x="2349500" y="2994025"/>
            <a:ext cx="73025" cy="73025"/>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77" name="AutoShape 45"/>
          <p:cNvSpPr>
            <a:spLocks noChangeAspect="1" noChangeArrowheads="1"/>
          </p:cNvSpPr>
          <p:nvPr/>
        </p:nvSpPr>
        <p:spPr bwMode="auto">
          <a:xfrm>
            <a:off x="1582738" y="2994025"/>
            <a:ext cx="73025" cy="73025"/>
          </a:xfrm>
          <a:prstGeom prst="triangle">
            <a:avLst>
              <a:gd name="adj" fmla="val 50000"/>
            </a:avLst>
          </a:prstGeom>
          <a:solidFill>
            <a:srgbClr val="3333FF"/>
          </a:solidFill>
          <a:ln w="9525">
            <a:solidFill>
              <a:schemeClr val="tx1"/>
            </a:solidFill>
            <a:miter lim="800000"/>
            <a:headEnd/>
            <a:tailEnd/>
          </a:ln>
        </p:spPr>
        <p:txBody>
          <a:bodyPr wrap="none" anchor="ctr"/>
          <a:lstStyle/>
          <a:p>
            <a:endParaRPr lang="en-GB"/>
          </a:p>
        </p:txBody>
      </p:sp>
      <p:sp>
        <p:nvSpPr>
          <p:cNvPr id="5158" name="Rectangle 46"/>
          <p:cNvSpPr>
            <a:spLocks noChangeArrowheads="1"/>
          </p:cNvSpPr>
          <p:nvPr/>
        </p:nvSpPr>
        <p:spPr bwMode="auto">
          <a:xfrm>
            <a:off x="107950" y="5535613"/>
            <a:ext cx="1909763" cy="528637"/>
          </a:xfrm>
          <a:prstGeom prst="rect">
            <a:avLst/>
          </a:prstGeom>
          <a:noFill/>
          <a:ln w="9525">
            <a:solidFill>
              <a:schemeClr val="tx1"/>
            </a:solidFill>
            <a:miter lim="800000"/>
            <a:headEnd/>
            <a:tailEnd/>
          </a:ln>
        </p:spPr>
        <p:txBody>
          <a:bodyPr wrap="none" anchor="ctr"/>
          <a:lstStyle/>
          <a:p>
            <a:pPr marL="180975" indent="-180975"/>
            <a:r>
              <a:rPr lang="en-US" sz="1200" noProof="1"/>
              <a:t>	SLE Service Provider</a:t>
            </a:r>
          </a:p>
          <a:p>
            <a:pPr marL="180975" indent="-180975"/>
            <a:r>
              <a:rPr lang="en-US" sz="1200" noProof="1"/>
              <a:t>	SLE Service User</a:t>
            </a:r>
          </a:p>
        </p:txBody>
      </p:sp>
      <p:sp>
        <p:nvSpPr>
          <p:cNvPr id="5159" name="Oval 47"/>
          <p:cNvSpPr>
            <a:spLocks noChangeAspect="1" noChangeArrowheads="1"/>
          </p:cNvSpPr>
          <p:nvPr/>
        </p:nvSpPr>
        <p:spPr bwMode="auto">
          <a:xfrm>
            <a:off x="239713" y="5670550"/>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5160" name="AutoShape 48"/>
          <p:cNvSpPr>
            <a:spLocks noChangeAspect="1" noChangeArrowheads="1"/>
          </p:cNvSpPr>
          <p:nvPr/>
        </p:nvSpPr>
        <p:spPr bwMode="auto">
          <a:xfrm>
            <a:off x="242888" y="5854700"/>
            <a:ext cx="61912" cy="61913"/>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81" name="Oval 49"/>
          <p:cNvSpPr>
            <a:spLocks noChangeAspect="1" noChangeArrowheads="1"/>
          </p:cNvSpPr>
          <p:nvPr/>
        </p:nvSpPr>
        <p:spPr bwMode="auto">
          <a:xfrm>
            <a:off x="4078288" y="6103938"/>
            <a:ext cx="66675"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2" name="Oval 50"/>
          <p:cNvSpPr>
            <a:spLocks noChangeAspect="1" noChangeArrowheads="1"/>
          </p:cNvSpPr>
          <p:nvPr/>
        </p:nvSpPr>
        <p:spPr bwMode="auto">
          <a:xfrm>
            <a:off x="2401888" y="5267325"/>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3" name="Oval 51"/>
          <p:cNvSpPr>
            <a:spLocks noChangeAspect="1" noChangeArrowheads="1"/>
          </p:cNvSpPr>
          <p:nvPr/>
        </p:nvSpPr>
        <p:spPr bwMode="auto">
          <a:xfrm>
            <a:off x="4729163" y="1906588"/>
            <a:ext cx="68262" cy="66675"/>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4" name="Oval 52"/>
          <p:cNvSpPr>
            <a:spLocks noChangeAspect="1" noChangeArrowheads="1"/>
          </p:cNvSpPr>
          <p:nvPr/>
        </p:nvSpPr>
        <p:spPr bwMode="auto">
          <a:xfrm>
            <a:off x="2465388" y="4821238"/>
            <a:ext cx="68262"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5" name="Oval 53"/>
          <p:cNvSpPr>
            <a:spLocks noChangeAspect="1" noChangeArrowheads="1"/>
          </p:cNvSpPr>
          <p:nvPr/>
        </p:nvSpPr>
        <p:spPr bwMode="auto">
          <a:xfrm>
            <a:off x="1619250" y="3181350"/>
            <a:ext cx="68263"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6" name="Oval 54"/>
          <p:cNvSpPr>
            <a:spLocks noChangeAspect="1" noChangeArrowheads="1"/>
          </p:cNvSpPr>
          <p:nvPr/>
        </p:nvSpPr>
        <p:spPr bwMode="auto">
          <a:xfrm>
            <a:off x="1631950" y="2497138"/>
            <a:ext cx="68263"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87" name="AutoShape 55"/>
          <p:cNvSpPr>
            <a:spLocks noChangeAspect="1" noChangeArrowheads="1"/>
          </p:cNvSpPr>
          <p:nvPr/>
        </p:nvSpPr>
        <p:spPr bwMode="auto">
          <a:xfrm>
            <a:off x="1998663" y="3241675"/>
            <a:ext cx="73025" cy="71438"/>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GB"/>
          </a:p>
        </p:txBody>
      </p:sp>
      <p:sp>
        <p:nvSpPr>
          <p:cNvPr id="18488" name="Text Box 56"/>
          <p:cNvSpPr txBox="1">
            <a:spLocks noChangeArrowheads="1"/>
          </p:cNvSpPr>
          <p:nvPr/>
        </p:nvSpPr>
        <p:spPr bwMode="auto">
          <a:xfrm>
            <a:off x="1781175" y="4729163"/>
            <a:ext cx="552450" cy="152400"/>
          </a:xfrm>
          <a:prstGeom prst="rect">
            <a:avLst/>
          </a:prstGeom>
          <a:noFill/>
          <a:ln w="9525">
            <a:noFill/>
            <a:miter lim="800000"/>
            <a:headEnd/>
            <a:tailEnd/>
          </a:ln>
        </p:spPr>
        <p:txBody>
          <a:bodyPr lIns="0" tIns="0" rIns="0" bIns="0">
            <a:spAutoFit/>
          </a:bodyPr>
          <a:lstStyle/>
          <a:p>
            <a:pPr algn="r"/>
            <a:r>
              <a:rPr lang="en-US" sz="1000" noProof="1"/>
              <a:t>Santiago</a:t>
            </a:r>
          </a:p>
        </p:txBody>
      </p:sp>
      <p:sp>
        <p:nvSpPr>
          <p:cNvPr id="18489" name="Text Box 57"/>
          <p:cNvSpPr txBox="1">
            <a:spLocks noChangeArrowheads="1"/>
          </p:cNvSpPr>
          <p:nvPr/>
        </p:nvSpPr>
        <p:spPr bwMode="auto">
          <a:xfrm>
            <a:off x="1563688" y="5205413"/>
            <a:ext cx="785812" cy="152400"/>
          </a:xfrm>
          <a:prstGeom prst="rect">
            <a:avLst/>
          </a:prstGeom>
          <a:noFill/>
          <a:ln w="9525" algn="ctr">
            <a:noFill/>
            <a:miter lim="800000"/>
            <a:headEnd/>
            <a:tailEnd/>
          </a:ln>
        </p:spPr>
        <p:txBody>
          <a:bodyPr lIns="0" tIns="0" rIns="0" bIns="0">
            <a:spAutoFit/>
          </a:bodyPr>
          <a:lstStyle/>
          <a:p>
            <a:pPr algn="r"/>
            <a:r>
              <a:rPr lang="en-US" sz="1000" noProof="1"/>
              <a:t>O'Higgins</a:t>
            </a:r>
          </a:p>
        </p:txBody>
      </p:sp>
      <p:sp>
        <p:nvSpPr>
          <p:cNvPr id="18490" name="Text Box 58"/>
          <p:cNvSpPr txBox="1">
            <a:spLocks noChangeArrowheads="1"/>
          </p:cNvSpPr>
          <p:nvPr/>
        </p:nvSpPr>
        <p:spPr bwMode="auto">
          <a:xfrm>
            <a:off x="3876675" y="5840413"/>
            <a:ext cx="433388" cy="244475"/>
          </a:xfrm>
          <a:prstGeom prst="rect">
            <a:avLst/>
          </a:prstGeom>
          <a:noFill/>
          <a:ln w="9525">
            <a:noFill/>
            <a:miter lim="800000"/>
            <a:headEnd/>
            <a:tailEnd/>
          </a:ln>
        </p:spPr>
        <p:txBody>
          <a:bodyPr>
            <a:spAutoFit/>
          </a:bodyPr>
          <a:lstStyle/>
          <a:p>
            <a:pPr algn="r"/>
            <a:r>
              <a:rPr lang="en-US" sz="1000" noProof="1"/>
              <a:t>Troll</a:t>
            </a:r>
          </a:p>
        </p:txBody>
      </p:sp>
      <p:sp>
        <p:nvSpPr>
          <p:cNvPr id="18491" name="Text Box 59"/>
          <p:cNvSpPr txBox="1">
            <a:spLocks noChangeArrowheads="1"/>
          </p:cNvSpPr>
          <p:nvPr/>
        </p:nvSpPr>
        <p:spPr bwMode="auto">
          <a:xfrm>
            <a:off x="2873375" y="3741738"/>
            <a:ext cx="652463" cy="244475"/>
          </a:xfrm>
          <a:prstGeom prst="rect">
            <a:avLst/>
          </a:prstGeom>
          <a:noFill/>
          <a:ln w="9525">
            <a:noFill/>
            <a:miter lim="800000"/>
            <a:headEnd/>
            <a:tailEnd/>
          </a:ln>
        </p:spPr>
        <p:txBody>
          <a:bodyPr>
            <a:spAutoFit/>
          </a:bodyPr>
          <a:lstStyle/>
          <a:p>
            <a:pPr algn="r"/>
            <a:r>
              <a:rPr lang="en-US" sz="1000" noProof="1"/>
              <a:t>Kourou</a:t>
            </a:r>
          </a:p>
        </p:txBody>
      </p:sp>
      <p:sp>
        <p:nvSpPr>
          <p:cNvPr id="18492" name="Text Box 60"/>
          <p:cNvSpPr txBox="1">
            <a:spLocks noChangeArrowheads="1"/>
          </p:cNvSpPr>
          <p:nvPr/>
        </p:nvSpPr>
        <p:spPr bwMode="auto">
          <a:xfrm>
            <a:off x="401638" y="3022600"/>
            <a:ext cx="858837" cy="152400"/>
          </a:xfrm>
          <a:prstGeom prst="rect">
            <a:avLst/>
          </a:prstGeom>
          <a:noFill/>
          <a:ln w="9525" algn="ctr">
            <a:noFill/>
            <a:miter lim="800000"/>
            <a:headEnd/>
            <a:tailEnd/>
          </a:ln>
        </p:spPr>
        <p:txBody>
          <a:bodyPr lIns="0" tIns="0" rIns="0" bIns="0">
            <a:spAutoFit/>
          </a:bodyPr>
          <a:lstStyle/>
          <a:p>
            <a:pPr algn="r"/>
            <a:r>
              <a:rPr lang="en-US" sz="1000" noProof="1"/>
              <a:t>Goldstone</a:t>
            </a:r>
          </a:p>
        </p:txBody>
      </p:sp>
      <p:sp>
        <p:nvSpPr>
          <p:cNvPr id="18493" name="Text Box 61"/>
          <p:cNvSpPr txBox="1">
            <a:spLocks noChangeArrowheads="1"/>
          </p:cNvSpPr>
          <p:nvPr/>
        </p:nvSpPr>
        <p:spPr bwMode="auto">
          <a:xfrm>
            <a:off x="1298575" y="2786063"/>
            <a:ext cx="652463" cy="244475"/>
          </a:xfrm>
          <a:prstGeom prst="rect">
            <a:avLst/>
          </a:prstGeom>
          <a:noFill/>
          <a:ln w="9525">
            <a:noFill/>
            <a:miter lim="800000"/>
            <a:headEnd/>
            <a:tailEnd/>
          </a:ln>
        </p:spPr>
        <p:txBody>
          <a:bodyPr>
            <a:spAutoFit/>
          </a:bodyPr>
          <a:lstStyle/>
          <a:p>
            <a:pPr algn="r"/>
            <a:r>
              <a:rPr lang="en-US" sz="1000" i="1" noProof="1"/>
              <a:t>Denver</a:t>
            </a:r>
          </a:p>
        </p:txBody>
      </p:sp>
      <p:sp>
        <p:nvSpPr>
          <p:cNvPr id="18494" name="Text Box 62"/>
          <p:cNvSpPr txBox="1">
            <a:spLocks noChangeArrowheads="1"/>
          </p:cNvSpPr>
          <p:nvPr/>
        </p:nvSpPr>
        <p:spPr bwMode="auto">
          <a:xfrm>
            <a:off x="1562100" y="3006725"/>
            <a:ext cx="890588" cy="244475"/>
          </a:xfrm>
          <a:prstGeom prst="rect">
            <a:avLst/>
          </a:prstGeom>
          <a:noFill/>
          <a:ln w="9525">
            <a:noFill/>
            <a:miter lim="800000"/>
            <a:headEnd/>
            <a:tailEnd/>
          </a:ln>
        </p:spPr>
        <p:txBody>
          <a:bodyPr>
            <a:spAutoFit/>
          </a:bodyPr>
          <a:lstStyle/>
          <a:p>
            <a:pPr algn="r"/>
            <a:r>
              <a:rPr lang="en-US" sz="1000" noProof="1"/>
              <a:t>Whitesands</a:t>
            </a:r>
          </a:p>
        </p:txBody>
      </p:sp>
      <p:sp>
        <p:nvSpPr>
          <p:cNvPr id="18495" name="Text Box 63"/>
          <p:cNvSpPr txBox="1">
            <a:spLocks noChangeArrowheads="1"/>
          </p:cNvSpPr>
          <p:nvPr/>
        </p:nvSpPr>
        <p:spPr bwMode="auto">
          <a:xfrm>
            <a:off x="2363788" y="2917825"/>
            <a:ext cx="890587" cy="244475"/>
          </a:xfrm>
          <a:prstGeom prst="rect">
            <a:avLst/>
          </a:prstGeom>
          <a:noFill/>
          <a:ln w="9525">
            <a:noFill/>
            <a:miter lim="800000"/>
            <a:headEnd/>
            <a:tailEnd/>
          </a:ln>
        </p:spPr>
        <p:txBody>
          <a:bodyPr>
            <a:spAutoFit/>
          </a:bodyPr>
          <a:lstStyle/>
          <a:p>
            <a:r>
              <a:rPr lang="en-US" sz="1000" i="1" noProof="1"/>
              <a:t>Goddard</a:t>
            </a:r>
          </a:p>
        </p:txBody>
      </p:sp>
      <p:sp>
        <p:nvSpPr>
          <p:cNvPr id="18496" name="Text Box 64"/>
          <p:cNvSpPr txBox="1">
            <a:spLocks noChangeArrowheads="1"/>
          </p:cNvSpPr>
          <p:nvPr/>
        </p:nvSpPr>
        <p:spPr bwMode="auto">
          <a:xfrm>
            <a:off x="2084388" y="2600325"/>
            <a:ext cx="590550" cy="152400"/>
          </a:xfrm>
          <a:prstGeom prst="rect">
            <a:avLst/>
          </a:prstGeom>
          <a:solidFill>
            <a:srgbClr val="FFFFFF"/>
          </a:solidFill>
          <a:ln w="9525">
            <a:noFill/>
            <a:miter lim="800000"/>
            <a:headEnd/>
            <a:tailEnd/>
          </a:ln>
        </p:spPr>
        <p:txBody>
          <a:bodyPr lIns="0" tIns="0" rIns="0" bIns="0">
            <a:spAutoFit/>
          </a:bodyPr>
          <a:lstStyle/>
          <a:p>
            <a:r>
              <a:rPr lang="en-US" sz="1000" noProof="1"/>
              <a:t>St. Hubert</a:t>
            </a:r>
          </a:p>
        </p:txBody>
      </p:sp>
      <p:sp>
        <p:nvSpPr>
          <p:cNvPr id="18497" name="Text Box 65"/>
          <p:cNvSpPr txBox="1">
            <a:spLocks noChangeArrowheads="1"/>
          </p:cNvSpPr>
          <p:nvPr/>
        </p:nvSpPr>
        <p:spPr bwMode="auto">
          <a:xfrm>
            <a:off x="1897063" y="3336925"/>
            <a:ext cx="476250" cy="152400"/>
          </a:xfrm>
          <a:prstGeom prst="rect">
            <a:avLst/>
          </a:prstGeom>
          <a:solidFill>
            <a:srgbClr val="FFFFFF"/>
          </a:solidFill>
          <a:ln w="9525">
            <a:noFill/>
            <a:miter lim="800000"/>
            <a:headEnd/>
            <a:tailEnd/>
          </a:ln>
        </p:spPr>
        <p:txBody>
          <a:bodyPr lIns="0" tIns="0" rIns="0" bIns="0">
            <a:spAutoFit/>
          </a:bodyPr>
          <a:lstStyle/>
          <a:p>
            <a:r>
              <a:rPr lang="en-US" sz="1000" i="1" noProof="1"/>
              <a:t>Huston</a:t>
            </a:r>
          </a:p>
        </p:txBody>
      </p:sp>
      <p:sp>
        <p:nvSpPr>
          <p:cNvPr id="18498" name="Text Box 66"/>
          <p:cNvSpPr txBox="1">
            <a:spLocks noChangeArrowheads="1"/>
          </p:cNvSpPr>
          <p:nvPr/>
        </p:nvSpPr>
        <p:spPr bwMode="auto">
          <a:xfrm>
            <a:off x="1255713" y="2327275"/>
            <a:ext cx="631825" cy="152400"/>
          </a:xfrm>
          <a:prstGeom prst="rect">
            <a:avLst/>
          </a:prstGeom>
          <a:solidFill>
            <a:srgbClr val="FFFFFF"/>
          </a:solidFill>
          <a:ln w="9525">
            <a:noFill/>
            <a:miter lim="800000"/>
            <a:headEnd/>
            <a:tailEnd/>
          </a:ln>
        </p:spPr>
        <p:txBody>
          <a:bodyPr lIns="0" tIns="0" rIns="0" bIns="0">
            <a:spAutoFit/>
          </a:bodyPr>
          <a:lstStyle/>
          <a:p>
            <a:r>
              <a:rPr lang="en-US" sz="1000" noProof="1"/>
              <a:t>Saskatoon</a:t>
            </a:r>
          </a:p>
        </p:txBody>
      </p:sp>
      <p:sp>
        <p:nvSpPr>
          <p:cNvPr id="18499" name="Text Box 67"/>
          <p:cNvSpPr txBox="1">
            <a:spLocks noChangeArrowheads="1"/>
          </p:cNvSpPr>
          <p:nvPr/>
        </p:nvSpPr>
        <p:spPr bwMode="auto">
          <a:xfrm>
            <a:off x="2814638" y="3273425"/>
            <a:ext cx="957262" cy="152400"/>
          </a:xfrm>
          <a:prstGeom prst="rect">
            <a:avLst/>
          </a:prstGeom>
          <a:noFill/>
          <a:ln w="9525" algn="ctr">
            <a:noFill/>
            <a:miter lim="800000"/>
            <a:headEnd/>
            <a:tailEnd/>
          </a:ln>
        </p:spPr>
        <p:txBody>
          <a:bodyPr lIns="0" tIns="0" rIns="0" bIns="0">
            <a:spAutoFit/>
          </a:bodyPr>
          <a:lstStyle/>
          <a:p>
            <a:pPr algn="r"/>
            <a:r>
              <a:rPr lang="en-US" sz="1000" noProof="1"/>
              <a:t>Maspalomas</a:t>
            </a:r>
          </a:p>
        </p:txBody>
      </p:sp>
      <p:sp>
        <p:nvSpPr>
          <p:cNvPr id="18500" name="Text Box 68"/>
          <p:cNvSpPr txBox="1">
            <a:spLocks noChangeArrowheads="1"/>
          </p:cNvSpPr>
          <p:nvPr/>
        </p:nvSpPr>
        <p:spPr bwMode="auto">
          <a:xfrm>
            <a:off x="3071813" y="2943225"/>
            <a:ext cx="962025" cy="152400"/>
          </a:xfrm>
          <a:prstGeom prst="rect">
            <a:avLst/>
          </a:prstGeom>
          <a:noFill/>
          <a:ln w="9525" algn="ctr">
            <a:noFill/>
            <a:miter lim="800000"/>
            <a:headEnd/>
            <a:tailEnd/>
          </a:ln>
        </p:spPr>
        <p:txBody>
          <a:bodyPr lIns="0" tIns="0" rIns="0" bIns="0">
            <a:spAutoFit/>
          </a:bodyPr>
          <a:lstStyle/>
          <a:p>
            <a:pPr algn="r"/>
            <a:r>
              <a:rPr lang="en-US" sz="1000" noProof="1"/>
              <a:t>Madrid</a:t>
            </a:r>
            <a:r>
              <a:rPr lang="de-DE" sz="1000"/>
              <a:t>/CEB/VIL</a:t>
            </a:r>
            <a:endParaRPr lang="de-DE" sz="1000" noProof="1"/>
          </a:p>
        </p:txBody>
      </p:sp>
      <p:sp>
        <p:nvSpPr>
          <p:cNvPr id="18501" name="Text Box 69"/>
          <p:cNvSpPr txBox="1">
            <a:spLocks noChangeArrowheads="1"/>
          </p:cNvSpPr>
          <p:nvPr/>
        </p:nvSpPr>
        <p:spPr bwMode="auto">
          <a:xfrm>
            <a:off x="3594100" y="2762250"/>
            <a:ext cx="563563" cy="152400"/>
          </a:xfrm>
          <a:prstGeom prst="rect">
            <a:avLst/>
          </a:prstGeom>
          <a:noFill/>
          <a:ln w="9525">
            <a:noFill/>
            <a:miter lim="800000"/>
            <a:headEnd/>
            <a:tailEnd/>
          </a:ln>
        </p:spPr>
        <p:txBody>
          <a:bodyPr lIns="0" tIns="0" rIns="0" bIns="0">
            <a:spAutoFit/>
          </a:bodyPr>
          <a:lstStyle/>
          <a:p>
            <a:pPr algn="r"/>
            <a:r>
              <a:rPr lang="en-US" sz="1000" noProof="1"/>
              <a:t>Toulouse</a:t>
            </a:r>
          </a:p>
        </p:txBody>
      </p:sp>
      <p:sp>
        <p:nvSpPr>
          <p:cNvPr id="18502" name="Text Box 70"/>
          <p:cNvSpPr txBox="1">
            <a:spLocks noChangeArrowheads="1"/>
          </p:cNvSpPr>
          <p:nvPr/>
        </p:nvSpPr>
        <p:spPr bwMode="auto">
          <a:xfrm>
            <a:off x="3938588" y="2076450"/>
            <a:ext cx="415925" cy="122238"/>
          </a:xfrm>
          <a:prstGeom prst="rect">
            <a:avLst/>
          </a:prstGeom>
          <a:solidFill>
            <a:srgbClr val="FFFFFF"/>
          </a:solidFill>
          <a:ln w="9525">
            <a:noFill/>
            <a:miter lim="800000"/>
            <a:headEnd/>
            <a:tailEnd/>
          </a:ln>
        </p:spPr>
        <p:txBody>
          <a:bodyPr lIns="0" tIns="0" rIns="0" bIns="0">
            <a:spAutoFit/>
          </a:bodyPr>
          <a:lstStyle/>
          <a:p>
            <a:pPr algn="r">
              <a:lnSpc>
                <a:spcPct val="80000"/>
              </a:lnSpc>
            </a:pPr>
            <a:r>
              <a:rPr lang="en-US" sz="1000" i="1" noProof="1"/>
              <a:t>ESOC</a:t>
            </a:r>
          </a:p>
        </p:txBody>
      </p:sp>
      <p:sp>
        <p:nvSpPr>
          <p:cNvPr id="18503" name="Line 71"/>
          <p:cNvSpPr>
            <a:spLocks noChangeShapeType="1"/>
          </p:cNvSpPr>
          <p:nvPr/>
        </p:nvSpPr>
        <p:spPr bwMode="auto">
          <a:xfrm>
            <a:off x="4305300" y="2216150"/>
            <a:ext cx="165100" cy="447675"/>
          </a:xfrm>
          <a:prstGeom prst="line">
            <a:avLst/>
          </a:prstGeom>
          <a:noFill/>
          <a:ln w="9525">
            <a:solidFill>
              <a:schemeClr val="tx1"/>
            </a:solidFill>
            <a:round/>
            <a:headEnd/>
            <a:tailEnd/>
          </a:ln>
        </p:spPr>
        <p:txBody>
          <a:bodyPr/>
          <a:lstStyle/>
          <a:p>
            <a:endParaRPr lang="en-US"/>
          </a:p>
        </p:txBody>
      </p:sp>
      <p:sp>
        <p:nvSpPr>
          <p:cNvPr id="18504" name="Line 72"/>
          <p:cNvSpPr>
            <a:spLocks noChangeShapeType="1"/>
          </p:cNvSpPr>
          <p:nvPr/>
        </p:nvSpPr>
        <p:spPr bwMode="auto">
          <a:xfrm>
            <a:off x="4244975" y="2371725"/>
            <a:ext cx="136525" cy="288925"/>
          </a:xfrm>
          <a:prstGeom prst="line">
            <a:avLst/>
          </a:prstGeom>
          <a:noFill/>
          <a:ln w="9525">
            <a:solidFill>
              <a:schemeClr val="tx1"/>
            </a:solidFill>
            <a:round/>
            <a:headEnd/>
            <a:tailEnd/>
          </a:ln>
        </p:spPr>
        <p:txBody>
          <a:bodyPr/>
          <a:lstStyle/>
          <a:p>
            <a:endParaRPr lang="en-US"/>
          </a:p>
        </p:txBody>
      </p:sp>
      <p:sp>
        <p:nvSpPr>
          <p:cNvPr id="18505" name="Text Box 73"/>
          <p:cNvSpPr txBox="1">
            <a:spLocks noChangeArrowheads="1"/>
          </p:cNvSpPr>
          <p:nvPr/>
        </p:nvSpPr>
        <p:spPr bwMode="auto">
          <a:xfrm>
            <a:off x="4606925" y="2528888"/>
            <a:ext cx="622300" cy="122237"/>
          </a:xfrm>
          <a:prstGeom prst="rect">
            <a:avLst/>
          </a:prstGeom>
          <a:solidFill>
            <a:srgbClr val="FFFFFF"/>
          </a:solidFill>
          <a:ln w="9525">
            <a:noFill/>
            <a:miter lim="800000"/>
            <a:headEnd/>
            <a:tailEnd/>
          </a:ln>
        </p:spPr>
        <p:txBody>
          <a:bodyPr lIns="0" tIns="0" rIns="0" bIns="0">
            <a:spAutoFit/>
          </a:bodyPr>
          <a:lstStyle/>
          <a:p>
            <a:pPr>
              <a:lnSpc>
                <a:spcPct val="80000"/>
              </a:lnSpc>
            </a:pPr>
            <a:r>
              <a:rPr lang="en-US" sz="1000" noProof="1"/>
              <a:t>Neustrelitz</a:t>
            </a:r>
          </a:p>
        </p:txBody>
      </p:sp>
      <p:sp>
        <p:nvSpPr>
          <p:cNvPr id="18506" name="Text Box 74"/>
          <p:cNvSpPr txBox="1">
            <a:spLocks noChangeArrowheads="1"/>
          </p:cNvSpPr>
          <p:nvPr/>
        </p:nvSpPr>
        <p:spPr bwMode="auto">
          <a:xfrm>
            <a:off x="5254625" y="2374900"/>
            <a:ext cx="781050" cy="152400"/>
          </a:xfrm>
          <a:prstGeom prst="rect">
            <a:avLst/>
          </a:prstGeom>
          <a:noFill/>
          <a:ln w="9525">
            <a:noFill/>
            <a:miter lim="800000"/>
            <a:headEnd/>
            <a:tailEnd/>
          </a:ln>
        </p:spPr>
        <p:txBody>
          <a:bodyPr lIns="0" tIns="0" rIns="0" bIns="0">
            <a:spAutoFit/>
          </a:bodyPr>
          <a:lstStyle/>
          <a:p>
            <a:r>
              <a:rPr lang="en-US" sz="1000" i="1" noProof="1"/>
              <a:t>Roskosmos</a:t>
            </a:r>
          </a:p>
        </p:txBody>
      </p:sp>
      <p:sp>
        <p:nvSpPr>
          <p:cNvPr id="18507" name="Text Box 75"/>
          <p:cNvSpPr txBox="1">
            <a:spLocks noChangeArrowheads="1"/>
          </p:cNvSpPr>
          <p:nvPr/>
        </p:nvSpPr>
        <p:spPr bwMode="auto">
          <a:xfrm>
            <a:off x="4056063" y="1544638"/>
            <a:ext cx="552450" cy="182562"/>
          </a:xfrm>
          <a:prstGeom prst="rect">
            <a:avLst/>
          </a:prstGeom>
          <a:noFill/>
          <a:ln w="9525">
            <a:noFill/>
            <a:miter lim="800000"/>
            <a:headEnd/>
            <a:tailEnd/>
          </a:ln>
        </p:spPr>
        <p:txBody>
          <a:bodyPr lIns="0" tIns="0" rIns="0" bIns="0">
            <a:spAutoFit/>
          </a:bodyPr>
          <a:lstStyle/>
          <a:p>
            <a:pPr algn="ctr">
              <a:lnSpc>
                <a:spcPct val="120000"/>
              </a:lnSpc>
            </a:pPr>
            <a:r>
              <a:rPr lang="en-US" sz="1000" noProof="1"/>
              <a:t>Svalbard</a:t>
            </a:r>
            <a:endParaRPr lang="en-US" sz="1000" noProof="1">
              <a:cs typeface="Arial" pitchFamily="34" charset="0"/>
            </a:endParaRPr>
          </a:p>
        </p:txBody>
      </p:sp>
      <p:sp>
        <p:nvSpPr>
          <p:cNvPr id="18508" name="Text Box 76"/>
          <p:cNvSpPr txBox="1">
            <a:spLocks noChangeArrowheads="1"/>
          </p:cNvSpPr>
          <p:nvPr/>
        </p:nvSpPr>
        <p:spPr bwMode="auto">
          <a:xfrm>
            <a:off x="4856163" y="2000250"/>
            <a:ext cx="387350" cy="122238"/>
          </a:xfrm>
          <a:prstGeom prst="rect">
            <a:avLst/>
          </a:prstGeom>
          <a:solidFill>
            <a:srgbClr val="FFFFFF"/>
          </a:solidFill>
          <a:ln w="9525">
            <a:noFill/>
            <a:miter lim="800000"/>
            <a:headEnd/>
            <a:tailEnd/>
          </a:ln>
        </p:spPr>
        <p:txBody>
          <a:bodyPr lIns="0" tIns="0" rIns="0" bIns="0">
            <a:spAutoFit/>
          </a:bodyPr>
          <a:lstStyle/>
          <a:p>
            <a:pPr>
              <a:lnSpc>
                <a:spcPct val="80000"/>
              </a:lnSpc>
            </a:pPr>
            <a:r>
              <a:rPr lang="en-US" sz="1000" noProof="1"/>
              <a:t>Kiruna</a:t>
            </a:r>
            <a:endParaRPr lang="en-US" sz="1000" noProof="1">
              <a:cs typeface="Arial" pitchFamily="34" charset="0"/>
            </a:endParaRPr>
          </a:p>
        </p:txBody>
      </p:sp>
      <p:sp>
        <p:nvSpPr>
          <p:cNvPr id="18509" name="Text Box 77"/>
          <p:cNvSpPr txBox="1">
            <a:spLocks noChangeArrowheads="1"/>
          </p:cNvSpPr>
          <p:nvPr/>
        </p:nvSpPr>
        <p:spPr bwMode="auto">
          <a:xfrm>
            <a:off x="5246688" y="4149725"/>
            <a:ext cx="447675" cy="152400"/>
          </a:xfrm>
          <a:prstGeom prst="rect">
            <a:avLst/>
          </a:prstGeom>
          <a:noFill/>
          <a:ln w="9525">
            <a:noFill/>
            <a:miter lim="800000"/>
            <a:headEnd/>
            <a:tailEnd/>
          </a:ln>
        </p:spPr>
        <p:txBody>
          <a:bodyPr lIns="0" tIns="0" rIns="0" bIns="0">
            <a:spAutoFit/>
          </a:bodyPr>
          <a:lstStyle/>
          <a:p>
            <a:r>
              <a:rPr lang="en-US" sz="1000" noProof="1"/>
              <a:t>Malinidi</a:t>
            </a:r>
          </a:p>
        </p:txBody>
      </p:sp>
      <p:sp>
        <p:nvSpPr>
          <p:cNvPr id="18510" name="Text Box 78"/>
          <p:cNvSpPr txBox="1">
            <a:spLocks noChangeArrowheads="1"/>
          </p:cNvSpPr>
          <p:nvPr/>
        </p:nvSpPr>
        <p:spPr bwMode="auto">
          <a:xfrm>
            <a:off x="5072063" y="4695825"/>
            <a:ext cx="876300" cy="152400"/>
          </a:xfrm>
          <a:prstGeom prst="rect">
            <a:avLst/>
          </a:prstGeom>
          <a:noFill/>
          <a:ln w="9525">
            <a:noFill/>
            <a:miter lim="800000"/>
            <a:headEnd/>
            <a:tailEnd/>
          </a:ln>
        </p:spPr>
        <p:txBody>
          <a:bodyPr lIns="0" tIns="0" rIns="0" bIns="0">
            <a:spAutoFit/>
          </a:bodyPr>
          <a:lstStyle/>
          <a:p>
            <a:r>
              <a:rPr lang="en-US" sz="1000" noProof="1"/>
              <a:t>Hartebeestoek</a:t>
            </a:r>
          </a:p>
        </p:txBody>
      </p:sp>
      <p:sp>
        <p:nvSpPr>
          <p:cNvPr id="18511" name="Text Box 79"/>
          <p:cNvSpPr txBox="1">
            <a:spLocks noChangeArrowheads="1"/>
          </p:cNvSpPr>
          <p:nvPr/>
        </p:nvSpPr>
        <p:spPr bwMode="auto">
          <a:xfrm>
            <a:off x="5508625" y="3652838"/>
            <a:ext cx="590550" cy="152400"/>
          </a:xfrm>
          <a:prstGeom prst="rect">
            <a:avLst/>
          </a:prstGeom>
          <a:noFill/>
          <a:ln w="9525">
            <a:noFill/>
            <a:miter lim="800000"/>
            <a:headEnd/>
            <a:tailEnd/>
          </a:ln>
        </p:spPr>
        <p:txBody>
          <a:bodyPr lIns="0" tIns="0" rIns="0" bIns="0">
            <a:spAutoFit/>
          </a:bodyPr>
          <a:lstStyle/>
          <a:p>
            <a:r>
              <a:rPr lang="en-US" sz="1000" noProof="1"/>
              <a:t>Bangalore</a:t>
            </a:r>
          </a:p>
        </p:txBody>
      </p:sp>
      <p:sp>
        <p:nvSpPr>
          <p:cNvPr id="18512" name="Text Box 80"/>
          <p:cNvSpPr txBox="1">
            <a:spLocks noChangeArrowheads="1"/>
          </p:cNvSpPr>
          <p:nvPr/>
        </p:nvSpPr>
        <p:spPr bwMode="auto">
          <a:xfrm>
            <a:off x="6545263" y="3124200"/>
            <a:ext cx="298450" cy="152400"/>
          </a:xfrm>
          <a:prstGeom prst="rect">
            <a:avLst/>
          </a:prstGeom>
          <a:noFill/>
          <a:ln w="9525">
            <a:noFill/>
            <a:miter lim="800000"/>
            <a:headEnd/>
            <a:tailEnd/>
          </a:ln>
        </p:spPr>
        <p:txBody>
          <a:bodyPr lIns="0" tIns="0" rIns="0" bIns="0">
            <a:spAutoFit/>
          </a:bodyPr>
          <a:lstStyle/>
          <a:p>
            <a:pPr algn="r"/>
            <a:r>
              <a:rPr lang="en-US" sz="1000" noProof="1"/>
              <a:t>Xi'an</a:t>
            </a:r>
          </a:p>
        </p:txBody>
      </p:sp>
      <p:sp>
        <p:nvSpPr>
          <p:cNvPr id="18513" name="Text Box 81"/>
          <p:cNvSpPr txBox="1">
            <a:spLocks noChangeArrowheads="1"/>
          </p:cNvSpPr>
          <p:nvPr/>
        </p:nvSpPr>
        <p:spPr bwMode="auto">
          <a:xfrm>
            <a:off x="6570663" y="2921000"/>
            <a:ext cx="406400" cy="152400"/>
          </a:xfrm>
          <a:prstGeom prst="rect">
            <a:avLst/>
          </a:prstGeom>
          <a:solidFill>
            <a:srgbClr val="FFFFFF"/>
          </a:solidFill>
          <a:ln w="9525">
            <a:noFill/>
            <a:miter lim="800000"/>
            <a:headEnd/>
            <a:tailEnd/>
          </a:ln>
        </p:spPr>
        <p:txBody>
          <a:bodyPr lIns="0" tIns="0" rIns="0" bIns="0">
            <a:spAutoFit/>
          </a:bodyPr>
          <a:lstStyle/>
          <a:p>
            <a:pPr algn="r"/>
            <a:r>
              <a:rPr lang="en-US" sz="1000" i="1" noProof="1"/>
              <a:t>CNSA</a:t>
            </a:r>
          </a:p>
        </p:txBody>
      </p:sp>
      <p:sp>
        <p:nvSpPr>
          <p:cNvPr id="18514" name="Text Box 82"/>
          <p:cNvSpPr txBox="1">
            <a:spLocks noChangeArrowheads="1"/>
          </p:cNvSpPr>
          <p:nvPr/>
        </p:nvSpPr>
        <p:spPr bwMode="auto">
          <a:xfrm>
            <a:off x="5770563" y="5321300"/>
            <a:ext cx="593725" cy="152400"/>
          </a:xfrm>
          <a:prstGeom prst="rect">
            <a:avLst/>
          </a:prstGeom>
          <a:noFill/>
          <a:ln w="9525">
            <a:noFill/>
            <a:miter lim="800000"/>
            <a:headEnd/>
            <a:tailEnd/>
          </a:ln>
        </p:spPr>
        <p:txBody>
          <a:bodyPr lIns="0" tIns="0" rIns="0" bIns="0">
            <a:spAutoFit/>
          </a:bodyPr>
          <a:lstStyle/>
          <a:p>
            <a:r>
              <a:rPr lang="en-US" sz="1000" noProof="1"/>
              <a:t>Kerguelen</a:t>
            </a:r>
          </a:p>
        </p:txBody>
      </p:sp>
      <p:sp>
        <p:nvSpPr>
          <p:cNvPr id="18515" name="Text Box 83"/>
          <p:cNvSpPr txBox="1">
            <a:spLocks noChangeArrowheads="1"/>
          </p:cNvSpPr>
          <p:nvPr/>
        </p:nvSpPr>
        <p:spPr bwMode="auto">
          <a:xfrm>
            <a:off x="6323013" y="4686300"/>
            <a:ext cx="666750" cy="304800"/>
          </a:xfrm>
          <a:prstGeom prst="rect">
            <a:avLst/>
          </a:prstGeom>
          <a:noFill/>
          <a:ln w="9525">
            <a:noFill/>
            <a:miter lim="800000"/>
            <a:headEnd/>
            <a:tailEnd/>
          </a:ln>
        </p:spPr>
        <p:txBody>
          <a:bodyPr lIns="0" tIns="0" rIns="0" bIns="0">
            <a:spAutoFit/>
          </a:bodyPr>
          <a:lstStyle/>
          <a:p>
            <a:r>
              <a:rPr lang="en-US" sz="1000" noProof="1"/>
              <a:t>New Norcia</a:t>
            </a:r>
          </a:p>
          <a:p>
            <a:pPr algn="r"/>
            <a:r>
              <a:rPr lang="en-US" sz="1000" noProof="1"/>
              <a:t>Perth</a:t>
            </a:r>
          </a:p>
        </p:txBody>
      </p:sp>
      <p:sp>
        <p:nvSpPr>
          <p:cNvPr id="18516" name="Text Box 84"/>
          <p:cNvSpPr txBox="1">
            <a:spLocks noChangeArrowheads="1"/>
          </p:cNvSpPr>
          <p:nvPr/>
        </p:nvSpPr>
        <p:spPr bwMode="auto">
          <a:xfrm>
            <a:off x="7942263" y="4905375"/>
            <a:ext cx="558800" cy="152400"/>
          </a:xfrm>
          <a:prstGeom prst="rect">
            <a:avLst/>
          </a:prstGeom>
          <a:noFill/>
          <a:ln w="9525">
            <a:noFill/>
            <a:miter lim="800000"/>
            <a:headEnd/>
            <a:tailEnd/>
          </a:ln>
        </p:spPr>
        <p:txBody>
          <a:bodyPr lIns="0" tIns="0" rIns="0" bIns="0">
            <a:spAutoFit/>
          </a:bodyPr>
          <a:lstStyle/>
          <a:p>
            <a:r>
              <a:rPr lang="en-US" sz="1000" noProof="1"/>
              <a:t>Canberra</a:t>
            </a:r>
          </a:p>
        </p:txBody>
      </p:sp>
      <p:sp>
        <p:nvSpPr>
          <p:cNvPr id="18517" name="Text Box 85"/>
          <p:cNvSpPr txBox="1">
            <a:spLocks noChangeArrowheads="1"/>
          </p:cNvSpPr>
          <p:nvPr/>
        </p:nvSpPr>
        <p:spPr bwMode="auto">
          <a:xfrm>
            <a:off x="7742238" y="3078163"/>
            <a:ext cx="412750" cy="152400"/>
          </a:xfrm>
          <a:prstGeom prst="rect">
            <a:avLst/>
          </a:prstGeom>
          <a:noFill/>
          <a:ln w="9525">
            <a:noFill/>
            <a:miter lim="800000"/>
            <a:headEnd/>
            <a:tailEnd/>
          </a:ln>
        </p:spPr>
        <p:txBody>
          <a:bodyPr lIns="0" tIns="0" rIns="0" bIns="0">
            <a:spAutoFit/>
          </a:bodyPr>
          <a:lstStyle/>
          <a:p>
            <a:r>
              <a:rPr lang="en-US" sz="1000" noProof="1"/>
              <a:t>Ibaraki</a:t>
            </a:r>
          </a:p>
        </p:txBody>
      </p:sp>
      <p:sp>
        <p:nvSpPr>
          <p:cNvPr id="18518" name="Text Box 86"/>
          <p:cNvSpPr txBox="1">
            <a:spLocks noChangeArrowheads="1"/>
          </p:cNvSpPr>
          <p:nvPr/>
        </p:nvSpPr>
        <p:spPr bwMode="auto">
          <a:xfrm>
            <a:off x="4114800" y="1855788"/>
            <a:ext cx="552450" cy="182562"/>
          </a:xfrm>
          <a:prstGeom prst="rect">
            <a:avLst/>
          </a:prstGeom>
          <a:noFill/>
          <a:ln w="9525">
            <a:noFill/>
            <a:miter lim="800000"/>
            <a:headEnd/>
            <a:tailEnd/>
          </a:ln>
        </p:spPr>
        <p:txBody>
          <a:bodyPr lIns="0" tIns="0" rIns="0" bIns="0">
            <a:spAutoFit/>
          </a:bodyPr>
          <a:lstStyle/>
          <a:p>
            <a:pPr algn="r">
              <a:lnSpc>
                <a:spcPct val="120000"/>
              </a:lnSpc>
            </a:pPr>
            <a:r>
              <a:rPr lang="en-US" sz="1000" noProof="1"/>
              <a:t>Troms</a:t>
            </a:r>
            <a:r>
              <a:rPr lang="en-US" sz="1000" noProof="1">
                <a:cs typeface="Arial" pitchFamily="34" charset="0"/>
              </a:rPr>
              <a:t>ø</a:t>
            </a:r>
          </a:p>
        </p:txBody>
      </p:sp>
      <p:sp>
        <p:nvSpPr>
          <p:cNvPr id="18520" name="Oval 88"/>
          <p:cNvSpPr>
            <a:spLocks noChangeAspect="1" noChangeArrowheads="1"/>
          </p:cNvSpPr>
          <p:nvPr/>
        </p:nvSpPr>
        <p:spPr bwMode="auto">
          <a:xfrm>
            <a:off x="7621588" y="3048000"/>
            <a:ext cx="68262"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474" name="Oval 42"/>
          <p:cNvSpPr>
            <a:spLocks noChangeAspect="1" noChangeArrowheads="1"/>
          </p:cNvSpPr>
          <p:nvPr/>
        </p:nvSpPr>
        <p:spPr bwMode="auto">
          <a:xfrm>
            <a:off x="7656513" y="3081338"/>
            <a:ext cx="68262" cy="68262"/>
          </a:xfrm>
          <a:prstGeom prst="ellipse">
            <a:avLst/>
          </a:prstGeom>
          <a:solidFill>
            <a:srgbClr val="FF0000"/>
          </a:solidFill>
          <a:ln w="9525">
            <a:solidFill>
              <a:schemeClr val="tx1"/>
            </a:solidFill>
            <a:round/>
            <a:headEnd/>
            <a:tailEnd/>
          </a:ln>
        </p:spPr>
        <p:txBody>
          <a:bodyPr wrap="none" anchor="ctr"/>
          <a:lstStyle/>
          <a:p>
            <a:endParaRPr lang="en-GB"/>
          </a:p>
        </p:txBody>
      </p:sp>
      <p:sp>
        <p:nvSpPr>
          <p:cNvPr id="18521" name="Text Box 89"/>
          <p:cNvSpPr txBox="1">
            <a:spLocks noChangeArrowheads="1"/>
          </p:cNvSpPr>
          <p:nvPr/>
        </p:nvSpPr>
        <p:spPr bwMode="auto">
          <a:xfrm>
            <a:off x="7221538" y="2936875"/>
            <a:ext cx="388937" cy="152400"/>
          </a:xfrm>
          <a:prstGeom prst="rect">
            <a:avLst/>
          </a:prstGeom>
          <a:solidFill>
            <a:srgbClr val="FFFFFF"/>
          </a:solidFill>
          <a:ln w="9525">
            <a:noFill/>
            <a:miter lim="800000"/>
            <a:headEnd/>
            <a:tailEnd/>
          </a:ln>
        </p:spPr>
        <p:txBody>
          <a:bodyPr lIns="0" tIns="0" rIns="0" bIns="0">
            <a:spAutoFit/>
          </a:bodyPr>
          <a:lstStyle/>
          <a:p>
            <a:r>
              <a:rPr lang="en-US" sz="1000" noProof="1"/>
              <a:t>Usuda</a:t>
            </a:r>
          </a:p>
        </p:txBody>
      </p:sp>
      <p:sp>
        <p:nvSpPr>
          <p:cNvPr id="18522" name="Text Box 90"/>
          <p:cNvSpPr txBox="1">
            <a:spLocks noChangeArrowheads="1"/>
          </p:cNvSpPr>
          <p:nvPr/>
        </p:nvSpPr>
        <p:spPr bwMode="auto">
          <a:xfrm>
            <a:off x="7491413" y="3270250"/>
            <a:ext cx="647700" cy="152400"/>
          </a:xfrm>
          <a:prstGeom prst="rect">
            <a:avLst/>
          </a:prstGeom>
          <a:noFill/>
          <a:ln w="9525">
            <a:noFill/>
            <a:miter lim="800000"/>
            <a:headEnd/>
            <a:tailEnd/>
          </a:ln>
        </p:spPr>
        <p:txBody>
          <a:bodyPr lIns="0" tIns="0" rIns="0" bIns="0">
            <a:spAutoFit/>
          </a:bodyPr>
          <a:lstStyle/>
          <a:p>
            <a:r>
              <a:rPr lang="en-US" sz="1000" noProof="1"/>
              <a:t>Uchinoura</a:t>
            </a:r>
          </a:p>
        </p:txBody>
      </p:sp>
      <p:sp>
        <p:nvSpPr>
          <p:cNvPr id="18523" name="Text Box 91"/>
          <p:cNvSpPr txBox="1">
            <a:spLocks noChangeArrowheads="1"/>
          </p:cNvSpPr>
          <p:nvPr/>
        </p:nvSpPr>
        <p:spPr bwMode="auto">
          <a:xfrm>
            <a:off x="7748588" y="2938463"/>
            <a:ext cx="455612" cy="152400"/>
          </a:xfrm>
          <a:prstGeom prst="rect">
            <a:avLst/>
          </a:prstGeom>
          <a:noFill/>
          <a:ln w="9525">
            <a:noFill/>
            <a:miter lim="800000"/>
            <a:headEnd/>
            <a:tailEnd/>
          </a:ln>
        </p:spPr>
        <p:txBody>
          <a:bodyPr lIns="0" tIns="0" rIns="0" bIns="0">
            <a:spAutoFit/>
          </a:bodyPr>
          <a:lstStyle/>
          <a:p>
            <a:r>
              <a:rPr lang="en-US" sz="1000" i="1" noProof="1"/>
              <a:t>JAXA</a:t>
            </a:r>
          </a:p>
        </p:txBody>
      </p:sp>
      <p:sp>
        <p:nvSpPr>
          <p:cNvPr id="18524" name="Oval 92"/>
          <p:cNvSpPr>
            <a:spLocks noChangeAspect="1" noChangeArrowheads="1"/>
          </p:cNvSpPr>
          <p:nvPr/>
        </p:nvSpPr>
        <p:spPr bwMode="auto">
          <a:xfrm>
            <a:off x="7408863" y="3228975"/>
            <a:ext cx="68262" cy="68263"/>
          </a:xfrm>
          <a:prstGeom prst="ellipse">
            <a:avLst/>
          </a:prstGeom>
          <a:solidFill>
            <a:srgbClr val="FF0000"/>
          </a:solidFill>
          <a:ln w="9525">
            <a:solidFill>
              <a:schemeClr val="tx1"/>
            </a:solidFill>
            <a:round/>
            <a:headEnd/>
            <a:tailEnd/>
          </a:ln>
        </p:spPr>
        <p:txBody>
          <a:bodyPr wrap="none" anchor="ctr"/>
          <a:lstStyle/>
          <a:p>
            <a:endParaRPr lang="en-GB"/>
          </a:p>
        </p:txBody>
      </p:sp>
      <p:sp>
        <p:nvSpPr>
          <p:cNvPr id="18525" name="Text Box 93"/>
          <p:cNvSpPr txBox="1">
            <a:spLocks noChangeArrowheads="1"/>
          </p:cNvSpPr>
          <p:nvPr/>
        </p:nvSpPr>
        <p:spPr bwMode="auto">
          <a:xfrm>
            <a:off x="1012825" y="3181350"/>
            <a:ext cx="282575" cy="152400"/>
          </a:xfrm>
          <a:prstGeom prst="rect">
            <a:avLst/>
          </a:prstGeom>
          <a:noFill/>
          <a:ln w="9525" algn="ctr">
            <a:noFill/>
            <a:miter lim="800000"/>
            <a:headEnd/>
            <a:tailEnd/>
          </a:ln>
        </p:spPr>
        <p:txBody>
          <a:bodyPr lIns="0" tIns="0" rIns="0" bIns="0">
            <a:spAutoFit/>
          </a:bodyPr>
          <a:lstStyle/>
          <a:p>
            <a:pPr algn="r"/>
            <a:r>
              <a:rPr lang="en-US" sz="1000" i="1" noProof="1"/>
              <a:t>JPL</a:t>
            </a:r>
          </a:p>
        </p:txBody>
      </p:sp>
      <p:sp>
        <p:nvSpPr>
          <p:cNvPr id="18526" name="Text Box 94"/>
          <p:cNvSpPr txBox="1">
            <a:spLocks noChangeArrowheads="1"/>
          </p:cNvSpPr>
          <p:nvPr/>
        </p:nvSpPr>
        <p:spPr bwMode="auto">
          <a:xfrm>
            <a:off x="3200400" y="2763838"/>
            <a:ext cx="425450" cy="152400"/>
          </a:xfrm>
          <a:prstGeom prst="rect">
            <a:avLst/>
          </a:prstGeom>
          <a:noFill/>
          <a:ln w="9525">
            <a:noFill/>
            <a:miter lim="800000"/>
            <a:headEnd/>
            <a:tailEnd/>
          </a:ln>
        </p:spPr>
        <p:txBody>
          <a:bodyPr lIns="0" tIns="0" rIns="0" bIns="0">
            <a:spAutoFit/>
          </a:bodyPr>
          <a:lstStyle/>
          <a:p>
            <a:pPr algn="r"/>
            <a:r>
              <a:rPr lang="en-US" sz="1000" i="1" noProof="1"/>
              <a:t>CNES/</a:t>
            </a:r>
          </a:p>
        </p:txBody>
      </p:sp>
      <p:sp>
        <p:nvSpPr>
          <p:cNvPr id="18527" name="Text Box 95"/>
          <p:cNvSpPr txBox="1">
            <a:spLocks noChangeArrowheads="1"/>
          </p:cNvSpPr>
          <p:nvPr/>
        </p:nvSpPr>
        <p:spPr bwMode="auto">
          <a:xfrm>
            <a:off x="4646613" y="2649538"/>
            <a:ext cx="565150" cy="122237"/>
          </a:xfrm>
          <a:prstGeom prst="rect">
            <a:avLst/>
          </a:prstGeom>
          <a:solidFill>
            <a:srgbClr val="FFFFFF"/>
          </a:solidFill>
          <a:ln w="9525">
            <a:noFill/>
            <a:miter lim="800000"/>
            <a:headEnd/>
            <a:tailEnd/>
          </a:ln>
        </p:spPr>
        <p:txBody>
          <a:bodyPr lIns="0" tIns="0" rIns="0" bIns="0">
            <a:spAutoFit/>
          </a:bodyPr>
          <a:lstStyle/>
          <a:p>
            <a:pPr>
              <a:lnSpc>
                <a:spcPct val="80000"/>
              </a:lnSpc>
            </a:pPr>
            <a:r>
              <a:rPr lang="en-US" sz="1000" noProof="1"/>
              <a:t>Weilheim</a:t>
            </a:r>
          </a:p>
        </p:txBody>
      </p:sp>
      <p:sp>
        <p:nvSpPr>
          <p:cNvPr id="18528" name="Text Box 96"/>
          <p:cNvSpPr txBox="1">
            <a:spLocks noChangeArrowheads="1"/>
          </p:cNvSpPr>
          <p:nvPr/>
        </p:nvSpPr>
        <p:spPr bwMode="auto">
          <a:xfrm>
            <a:off x="4576763" y="2779713"/>
            <a:ext cx="693737" cy="122237"/>
          </a:xfrm>
          <a:prstGeom prst="rect">
            <a:avLst/>
          </a:prstGeom>
          <a:solidFill>
            <a:srgbClr val="FFFFFF"/>
          </a:solidFill>
          <a:ln w="9525">
            <a:noFill/>
            <a:miter lim="800000"/>
            <a:headEnd/>
            <a:tailEnd/>
          </a:ln>
        </p:spPr>
        <p:txBody>
          <a:bodyPr lIns="0" tIns="0" rIns="0" bIns="0">
            <a:spAutoFit/>
          </a:bodyPr>
          <a:lstStyle/>
          <a:p>
            <a:pPr>
              <a:lnSpc>
                <a:spcPct val="80000"/>
              </a:lnSpc>
            </a:pPr>
            <a:r>
              <a:rPr lang="en-US" sz="1000" i="1" noProof="1"/>
              <a:t>DLR/GSOC</a:t>
            </a:r>
          </a:p>
        </p:txBody>
      </p:sp>
      <p:sp>
        <p:nvSpPr>
          <p:cNvPr id="18529" name="Text Box 97"/>
          <p:cNvSpPr txBox="1">
            <a:spLocks noChangeArrowheads="1"/>
          </p:cNvSpPr>
          <p:nvPr/>
        </p:nvSpPr>
        <p:spPr bwMode="auto">
          <a:xfrm>
            <a:off x="3859213" y="2235200"/>
            <a:ext cx="415925" cy="122238"/>
          </a:xfrm>
          <a:prstGeom prst="rect">
            <a:avLst/>
          </a:prstGeom>
          <a:solidFill>
            <a:srgbClr val="FFFFFF"/>
          </a:solidFill>
          <a:ln w="9525">
            <a:noFill/>
            <a:miter lim="800000"/>
            <a:headEnd/>
            <a:tailEnd/>
          </a:ln>
        </p:spPr>
        <p:txBody>
          <a:bodyPr lIns="0" tIns="0" rIns="0" bIns="0">
            <a:spAutoFit/>
          </a:bodyPr>
          <a:lstStyle/>
          <a:p>
            <a:pPr algn="r">
              <a:lnSpc>
                <a:spcPct val="80000"/>
              </a:lnSpc>
            </a:pPr>
            <a:r>
              <a:rPr lang="en-US" sz="1000" noProof="1"/>
              <a:t>Redu</a:t>
            </a:r>
          </a:p>
        </p:txBody>
      </p:sp>
      <p:sp>
        <p:nvSpPr>
          <p:cNvPr id="18530" name="Text Box 98"/>
          <p:cNvSpPr txBox="1">
            <a:spLocks noChangeArrowheads="1"/>
          </p:cNvSpPr>
          <p:nvPr/>
        </p:nvSpPr>
        <p:spPr bwMode="auto">
          <a:xfrm>
            <a:off x="6262688" y="3625850"/>
            <a:ext cx="333375" cy="152400"/>
          </a:xfrm>
          <a:prstGeom prst="rect">
            <a:avLst/>
          </a:prstGeom>
          <a:noFill/>
          <a:ln w="9525">
            <a:noFill/>
            <a:miter lim="800000"/>
            <a:headEnd/>
            <a:tailEnd/>
          </a:ln>
        </p:spPr>
        <p:txBody>
          <a:bodyPr lIns="0" tIns="0" rIns="0" bIns="0">
            <a:spAutoFit/>
          </a:bodyPr>
          <a:lstStyle/>
          <a:p>
            <a:r>
              <a:rPr lang="en-US" sz="1000" i="1" noProof="1"/>
              <a:t>ISRO</a:t>
            </a:r>
          </a:p>
        </p:txBody>
      </p:sp>
      <p:sp>
        <p:nvSpPr>
          <p:cNvPr id="2" name="Slide Number Placeholder 1"/>
          <p:cNvSpPr>
            <a:spLocks noGrp="1"/>
          </p:cNvSpPr>
          <p:nvPr>
            <p:ph type="sldNum" sz="quarter" idx="10"/>
          </p:nvPr>
        </p:nvSpPr>
        <p:spPr/>
        <p:txBody>
          <a:bodyPr/>
          <a:lstStyle/>
          <a:p>
            <a:fld id="{8672A97E-7868-4A71-ACC2-57C13FDD3E41}"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en-US" altLang="en-US" dirty="0" smtClean="0"/>
              <a:t>This is all great, but….</a:t>
            </a:r>
          </a:p>
        </p:txBody>
      </p:sp>
      <p:sp>
        <p:nvSpPr>
          <p:cNvPr id="3" name="Content Placeholder 2"/>
          <p:cNvSpPr>
            <a:spLocks noGrp="1"/>
          </p:cNvSpPr>
          <p:nvPr>
            <p:ph idx="1"/>
          </p:nvPr>
        </p:nvSpPr>
        <p:spPr>
          <a:xfrm>
            <a:off x="457200" y="1066800"/>
            <a:ext cx="8229600" cy="5135563"/>
          </a:xfrm>
        </p:spPr>
        <p:txBody>
          <a:bodyPr/>
          <a:lstStyle/>
          <a:p>
            <a:r>
              <a:rPr lang="en-US" dirty="0"/>
              <a:t>Seventeen (17) SLE transfer </a:t>
            </a:r>
            <a:r>
              <a:rPr lang="en-US" dirty="0" smtClean="0"/>
              <a:t>services </a:t>
            </a:r>
            <a:r>
              <a:rPr lang="en-US" dirty="0" smtClean="0">
                <a:sym typeface="Wingdings" panose="05000000000000000000" pitchFamily="2" charset="2"/>
              </a:rPr>
              <a:t></a:t>
            </a:r>
            <a:r>
              <a:rPr lang="en-US" dirty="0" smtClean="0"/>
              <a:t>17 </a:t>
            </a:r>
            <a:r>
              <a:rPr lang="en-US" dirty="0"/>
              <a:t>separate recommendations, prototyping, sets of agency reviews, maintenance issues, </a:t>
            </a:r>
            <a:r>
              <a:rPr lang="en-US" dirty="0" err="1"/>
              <a:t>etc</a:t>
            </a:r>
            <a:endParaRPr lang="en-US" dirty="0"/>
          </a:p>
          <a:p>
            <a:pPr lvl="1"/>
            <a:r>
              <a:rPr lang="en-US" dirty="0"/>
              <a:t>Recommendations tended to be duplicative in terms of substantial technical content</a:t>
            </a:r>
          </a:p>
          <a:p>
            <a:pPr lvl="1"/>
            <a:r>
              <a:rPr lang="en-US" dirty="0"/>
              <a:t>CCSDS should be able to do something better…</a:t>
            </a:r>
          </a:p>
          <a:p>
            <a:r>
              <a:rPr lang="en-US" dirty="0" smtClean="0"/>
              <a:t>CCSDS decided to take a new approach that </a:t>
            </a:r>
            <a:r>
              <a:rPr lang="en-US" dirty="0"/>
              <a:t>factors all of the common technical stuff into a re-usable framework and re-use framework to meet agency needs for inter-operation, data transfer, including data that does not necessarily have a </a:t>
            </a:r>
            <a:r>
              <a:rPr lang="en-US" dirty="0" err="1"/>
              <a:t>spacelink</a:t>
            </a:r>
            <a:r>
              <a:rPr lang="en-US" dirty="0"/>
              <a:t> component</a:t>
            </a:r>
          </a:p>
          <a:p>
            <a:pPr lvl="1"/>
            <a:r>
              <a:rPr lang="en-US" dirty="0" err="1"/>
              <a:t>E.g</a:t>
            </a:r>
            <a:r>
              <a:rPr lang="en-US" dirty="0"/>
              <a:t>, what about ground station service production monitor data? </a:t>
            </a:r>
          </a:p>
          <a:p>
            <a:endParaRPr lang="en-US" dirty="0"/>
          </a:p>
        </p:txBody>
      </p:sp>
      <p:sp>
        <p:nvSpPr>
          <p:cNvPr id="2" name="Slide Number Placeholder 1"/>
          <p:cNvSpPr>
            <a:spLocks noGrp="1"/>
          </p:cNvSpPr>
          <p:nvPr>
            <p:ph type="sldNum" sz="quarter" idx="10"/>
          </p:nvPr>
        </p:nvSpPr>
        <p:spPr/>
        <p:txBody>
          <a:bodyPr/>
          <a:lstStyle/>
          <a:p>
            <a:fld id="{8672A97E-7868-4A71-ACC2-57C13FDD3E4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04800"/>
            <a:ext cx="7315200" cy="563562"/>
          </a:xfrm>
        </p:spPr>
        <p:txBody>
          <a:bodyPr/>
          <a:lstStyle/>
          <a:p>
            <a:r>
              <a:rPr lang="en-US" dirty="0" smtClean="0"/>
              <a:t>Transition from SLE to </a:t>
            </a:r>
            <a:r>
              <a:rPr lang="en-US" dirty="0" smtClean="0"/>
              <a:t>Cross Support Services</a:t>
            </a:r>
            <a:endParaRPr lang="en-US" dirty="0"/>
          </a:p>
        </p:txBody>
      </p:sp>
      <p:sp>
        <p:nvSpPr>
          <p:cNvPr id="5" name="Content Placeholder 4"/>
          <p:cNvSpPr>
            <a:spLocks noGrp="1"/>
          </p:cNvSpPr>
          <p:nvPr>
            <p:ph idx="1"/>
          </p:nvPr>
        </p:nvSpPr>
        <p:spPr>
          <a:xfrm>
            <a:off x="457200" y="990600"/>
            <a:ext cx="8382000" cy="5135563"/>
          </a:xfrm>
        </p:spPr>
        <p:txBody>
          <a:bodyPr/>
          <a:lstStyle/>
          <a:p>
            <a:r>
              <a:rPr lang="en-US" sz="2000" dirty="0" smtClean="0"/>
              <a:t>Cross Support Services consist of CSTS and CSSM</a:t>
            </a:r>
          </a:p>
          <a:p>
            <a:r>
              <a:rPr lang="en-US" sz="2000" dirty="0" smtClean="0"/>
              <a:t>The </a:t>
            </a:r>
            <a:r>
              <a:rPr lang="en-US" sz="2000" dirty="0"/>
              <a:t>Cross Support Transfer Services (CSTS) are designed to pick up where SLE left off:  </a:t>
            </a:r>
          </a:p>
          <a:p>
            <a:pPr lvl="1"/>
            <a:r>
              <a:rPr lang="en-US" sz="1900" dirty="0"/>
              <a:t>Creating new services (not duplicating SLE services) which are needed for future missions</a:t>
            </a:r>
          </a:p>
          <a:p>
            <a:pPr lvl="1"/>
            <a:r>
              <a:rPr lang="en-US" sz="1900" dirty="0" smtClean="0"/>
              <a:t>New approach – New services are built on a reusable framework</a:t>
            </a:r>
            <a:r>
              <a:rPr lang="en-US" sz="1900" dirty="0"/>
              <a:t>.</a:t>
            </a:r>
          </a:p>
          <a:p>
            <a:pPr lvl="1"/>
            <a:r>
              <a:rPr lang="en-US" sz="1900" dirty="0" smtClean="0"/>
              <a:t>However, the </a:t>
            </a:r>
            <a:r>
              <a:rPr lang="en-US" sz="1900" dirty="0"/>
              <a:t>new </a:t>
            </a:r>
            <a:r>
              <a:rPr lang="en-US" sz="1900" dirty="0" smtClean="0"/>
              <a:t>reusable framework makes </a:t>
            </a:r>
            <a:r>
              <a:rPr lang="en-US" sz="1900" dirty="0"/>
              <a:t>CSS not </a:t>
            </a:r>
            <a:r>
              <a:rPr lang="en-US" sz="1900" dirty="0" smtClean="0"/>
              <a:t>interoperable </a:t>
            </a:r>
            <a:r>
              <a:rPr lang="en-US" sz="1900" dirty="0"/>
              <a:t>with SLE</a:t>
            </a:r>
            <a:r>
              <a:rPr lang="en-US" sz="1900" dirty="0" smtClean="0"/>
              <a:t>.  </a:t>
            </a:r>
            <a:endParaRPr lang="en-US" sz="1900" dirty="0" smtClean="0"/>
          </a:p>
          <a:p>
            <a:pPr lvl="1"/>
            <a:r>
              <a:rPr lang="en-US" sz="1900" dirty="0" smtClean="0"/>
              <a:t>The CCSDS agencies have decided to leave SLE </a:t>
            </a:r>
            <a:r>
              <a:rPr lang="en-US" sz="1900" dirty="0" err="1" smtClean="0"/>
              <a:t>capabilties</a:t>
            </a:r>
            <a:r>
              <a:rPr lang="en-US" sz="1900" dirty="0" smtClean="0"/>
              <a:t> in place while adding CSTS capabilities for new functions</a:t>
            </a:r>
            <a:endParaRPr lang="en-US" sz="1900" dirty="0"/>
          </a:p>
          <a:p>
            <a:pPr lvl="0"/>
            <a:r>
              <a:rPr lang="en-US" sz="2000" dirty="0"/>
              <a:t>As a result, agencies are expected to implement both SLE and CSTS, depending on the capabilities they need to interface with at their and others’ </a:t>
            </a:r>
            <a:r>
              <a:rPr lang="en-US" sz="2000" dirty="0" err="1"/>
              <a:t>comm</a:t>
            </a:r>
            <a:r>
              <a:rPr lang="en-US" sz="2000" dirty="0"/>
              <a:t> sites.   </a:t>
            </a:r>
          </a:p>
          <a:p>
            <a:pPr lvl="1"/>
            <a:r>
              <a:rPr lang="en-US" sz="1800" dirty="0" smtClean="0"/>
              <a:t>Implementing </a:t>
            </a:r>
            <a:r>
              <a:rPr lang="en-US" sz="1800" dirty="0" smtClean="0"/>
              <a:t>SLE </a:t>
            </a:r>
            <a:r>
              <a:rPr lang="en-US" sz="1800" dirty="0" smtClean="0"/>
              <a:t>for those services addressed by SLE (TM/TC)</a:t>
            </a:r>
            <a:endParaRPr lang="en-US" sz="1800" dirty="0" smtClean="0"/>
          </a:p>
          <a:p>
            <a:pPr lvl="1"/>
            <a:r>
              <a:rPr lang="en-US" sz="1800" dirty="0" smtClean="0"/>
              <a:t>Implementing </a:t>
            </a:r>
            <a:r>
              <a:rPr lang="en-US" sz="1800" dirty="0" smtClean="0"/>
              <a:t>CSTS </a:t>
            </a:r>
            <a:r>
              <a:rPr lang="en-US" sz="1800" dirty="0" smtClean="0"/>
              <a:t>for additional services not addressed by SLE</a:t>
            </a:r>
            <a:endParaRPr lang="en-US" sz="1800" dirty="0" smtClean="0"/>
          </a:p>
          <a:p>
            <a:r>
              <a:rPr lang="en-US" sz="2000" dirty="0" smtClean="0"/>
              <a:t>Similarly </a:t>
            </a:r>
            <a:r>
              <a:rPr lang="en-US" sz="2000" dirty="0"/>
              <a:t>CSSM will add new management services that supplement what is currently done with SLE… management of ground station and antenna site functions remotely from the user facility (MCC, etc.).   </a:t>
            </a:r>
          </a:p>
          <a:p>
            <a:endParaRPr lang="en-US" sz="2000" dirty="0"/>
          </a:p>
        </p:txBody>
      </p:sp>
      <p:sp>
        <p:nvSpPr>
          <p:cNvPr id="3" name="Slide Number Placeholder 2"/>
          <p:cNvSpPr>
            <a:spLocks noGrp="1"/>
          </p:cNvSpPr>
          <p:nvPr>
            <p:ph type="sldNum" sz="quarter" idx="10"/>
          </p:nvPr>
        </p:nvSpPr>
        <p:spPr/>
        <p:txBody>
          <a:bodyPr/>
          <a:lstStyle/>
          <a:p>
            <a:fld id="{8672A97E-7868-4A71-ACC2-57C13FDD3E41}" type="slidenum">
              <a:rPr lang="en-US" smtClean="0"/>
              <a:pPr/>
              <a:t>12</a:t>
            </a:fld>
            <a:endParaRPr lang="en-US"/>
          </a:p>
        </p:txBody>
      </p:sp>
    </p:spTree>
    <p:extLst>
      <p:ext uri="{BB962C8B-B14F-4D97-AF65-F5344CB8AC3E}">
        <p14:creationId xmlns:p14="http://schemas.microsoft.com/office/powerpoint/2010/main" val="271836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30" name="Text Box 26"/>
          <p:cNvSpPr txBox="1">
            <a:spLocks noChangeArrowheads="1"/>
          </p:cNvSpPr>
          <p:nvPr/>
        </p:nvSpPr>
        <p:spPr bwMode="auto">
          <a:xfrm>
            <a:off x="381000" y="2744788"/>
            <a:ext cx="8305800" cy="2246312"/>
          </a:xfrm>
          <a:prstGeom prst="rect">
            <a:avLst/>
          </a:prstGeom>
          <a:noFill/>
          <a:ln w="9525">
            <a:noFill/>
            <a:miter lim="800000"/>
            <a:headEnd/>
            <a:tailEnd/>
          </a:ln>
          <a:effectLst/>
        </p:spPr>
        <p:txBody>
          <a:bodyPr lIns="91429" tIns="45714" rIns="91429" bIns="45714">
            <a:spAutoFit/>
          </a:bodyPr>
          <a:lstStyle/>
          <a:p>
            <a:pPr algn="ctr">
              <a:lnSpc>
                <a:spcPct val="100000"/>
              </a:lnSpc>
              <a:spcBef>
                <a:spcPct val="50000"/>
              </a:spcBef>
              <a:spcAft>
                <a:spcPct val="0"/>
              </a:spcAft>
              <a:buSzTx/>
              <a:defRPr/>
            </a:pPr>
            <a:r>
              <a:rPr lang="en-US" sz="4000" dirty="0">
                <a:solidFill>
                  <a:srgbClr val="3333CC"/>
                </a:solidFill>
                <a:effectLst>
                  <a:outerShdw blurRad="38100" dist="38100" dir="2700000" algn="tl">
                    <a:srgbClr val="C0C0C0"/>
                  </a:outerShdw>
                </a:effectLst>
                <a:latin typeface="Arial" charset="0"/>
              </a:rPr>
              <a:t>Cross Support Transfer Services (CSTS) </a:t>
            </a:r>
          </a:p>
          <a:p>
            <a:pPr algn="ctr">
              <a:lnSpc>
                <a:spcPct val="100000"/>
              </a:lnSpc>
              <a:spcBef>
                <a:spcPct val="50000"/>
              </a:spcBef>
              <a:spcAft>
                <a:spcPct val="0"/>
              </a:spcAft>
              <a:buSzTx/>
              <a:defRPr/>
            </a:pPr>
            <a:r>
              <a:rPr lang="en-US" sz="4000" dirty="0">
                <a:solidFill>
                  <a:srgbClr val="3333CC"/>
                </a:solidFill>
                <a:effectLst>
                  <a:outerShdw blurRad="38100" dist="38100" dir="2700000" algn="tl">
                    <a:srgbClr val="C0C0C0"/>
                  </a:outerShdw>
                </a:effectLst>
                <a:latin typeface="Arial" charset="0"/>
              </a:rPr>
              <a:t>Overview</a:t>
            </a:r>
          </a:p>
        </p:txBody>
      </p:sp>
      <p:graphicFrame>
        <p:nvGraphicFramePr>
          <p:cNvPr id="3074" name="Object 35"/>
          <p:cNvGraphicFramePr>
            <a:graphicFrameLocks noChangeAspect="1"/>
          </p:cNvGraphicFramePr>
          <p:nvPr/>
        </p:nvGraphicFramePr>
        <p:xfrm>
          <a:off x="76200" y="165100"/>
          <a:ext cx="8991600" cy="1130300"/>
        </p:xfrm>
        <a:graphic>
          <a:graphicData uri="http://schemas.openxmlformats.org/presentationml/2006/ole">
            <mc:AlternateContent xmlns:mc="http://schemas.openxmlformats.org/markup-compatibility/2006">
              <mc:Choice xmlns:v="urn:schemas-microsoft-com:vml" Requires="v">
                <p:oleObj spid="_x0000_s38931" name="Bitmap Image" r:id="rId4" imgW="6095238" imgH="781159" progId="Paint.Picture">
                  <p:embed/>
                </p:oleObj>
              </mc:Choice>
              <mc:Fallback>
                <p:oleObj name="Bitmap Image" r:id="rId4" imgW="6095238" imgH="781159" progId="Paint.Picture">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65100"/>
                        <a:ext cx="8991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600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CSTS builds on SLE success (1)</a:t>
            </a:r>
          </a:p>
        </p:txBody>
      </p:sp>
      <p:sp>
        <p:nvSpPr>
          <p:cNvPr id="6147" name="Rectangle 7"/>
          <p:cNvSpPr>
            <a:spLocks noChangeArrowheads="1"/>
          </p:cNvSpPr>
          <p:nvPr/>
        </p:nvSpPr>
        <p:spPr bwMode="auto">
          <a:xfrm>
            <a:off x="914400" y="2895600"/>
            <a:ext cx="2514600" cy="609600"/>
          </a:xfrm>
          <a:prstGeom prst="rect">
            <a:avLst/>
          </a:prstGeom>
          <a:solidFill>
            <a:srgbClr val="92D050"/>
          </a:solidFill>
          <a:ln w="9525" algn="ctr">
            <a:solidFill>
              <a:srgbClr val="000000"/>
            </a:solidFill>
            <a:round/>
            <a:headEnd/>
            <a:tailEnd/>
          </a:ln>
        </p:spPr>
        <p:txBody>
          <a:bodyPr/>
          <a:lstStyle/>
          <a:p>
            <a:pPr algn="ctr"/>
            <a:r>
              <a:rPr lang="en-US"/>
              <a:t>Provider</a:t>
            </a:r>
          </a:p>
          <a:p>
            <a:pPr algn="ctr"/>
            <a:r>
              <a:rPr lang="en-US"/>
              <a:t>(e.g. Ground Station)</a:t>
            </a:r>
          </a:p>
        </p:txBody>
      </p:sp>
      <p:sp>
        <p:nvSpPr>
          <p:cNvPr id="6148" name="Rectangle 8"/>
          <p:cNvSpPr>
            <a:spLocks noChangeArrowheads="1"/>
          </p:cNvSpPr>
          <p:nvPr/>
        </p:nvSpPr>
        <p:spPr bwMode="auto">
          <a:xfrm>
            <a:off x="5105400" y="2895600"/>
            <a:ext cx="2514600" cy="609600"/>
          </a:xfrm>
          <a:prstGeom prst="rect">
            <a:avLst/>
          </a:prstGeom>
          <a:solidFill>
            <a:srgbClr val="92D050"/>
          </a:solidFill>
          <a:ln w="9525" algn="ctr">
            <a:solidFill>
              <a:srgbClr val="000000"/>
            </a:solidFill>
            <a:round/>
            <a:headEnd/>
            <a:tailEnd/>
          </a:ln>
        </p:spPr>
        <p:txBody>
          <a:bodyPr/>
          <a:lstStyle/>
          <a:p>
            <a:pPr algn="ctr"/>
            <a:r>
              <a:rPr lang="en-US"/>
              <a:t>Provider</a:t>
            </a:r>
          </a:p>
          <a:p>
            <a:pPr algn="ctr"/>
            <a:r>
              <a:rPr lang="en-US"/>
              <a:t>(e.g. Ground Station)</a:t>
            </a:r>
          </a:p>
        </p:txBody>
      </p:sp>
      <p:sp>
        <p:nvSpPr>
          <p:cNvPr id="6149" name="Rectangle 9"/>
          <p:cNvSpPr>
            <a:spLocks noChangeArrowheads="1"/>
          </p:cNvSpPr>
          <p:nvPr/>
        </p:nvSpPr>
        <p:spPr bwMode="auto">
          <a:xfrm>
            <a:off x="914400" y="4800600"/>
            <a:ext cx="2514600" cy="609600"/>
          </a:xfrm>
          <a:prstGeom prst="rect">
            <a:avLst/>
          </a:prstGeom>
          <a:solidFill>
            <a:srgbClr val="FFC000"/>
          </a:solidFill>
          <a:ln w="9525" algn="ctr">
            <a:solidFill>
              <a:srgbClr val="000000"/>
            </a:solidFill>
            <a:round/>
            <a:headEnd/>
            <a:tailEnd/>
          </a:ln>
        </p:spPr>
        <p:txBody>
          <a:bodyPr/>
          <a:lstStyle/>
          <a:p>
            <a:pPr algn="ctr"/>
            <a:r>
              <a:rPr lang="en-US"/>
              <a:t>User</a:t>
            </a:r>
          </a:p>
          <a:p>
            <a:pPr algn="ctr"/>
            <a:r>
              <a:rPr lang="en-US"/>
              <a:t>(e.g. Control Center)</a:t>
            </a:r>
          </a:p>
        </p:txBody>
      </p:sp>
      <p:sp>
        <p:nvSpPr>
          <p:cNvPr id="6150" name="Rectangle 10"/>
          <p:cNvSpPr>
            <a:spLocks noChangeArrowheads="1"/>
          </p:cNvSpPr>
          <p:nvPr/>
        </p:nvSpPr>
        <p:spPr bwMode="auto">
          <a:xfrm>
            <a:off x="5105400" y="4800600"/>
            <a:ext cx="2514600" cy="609600"/>
          </a:xfrm>
          <a:prstGeom prst="rect">
            <a:avLst/>
          </a:prstGeom>
          <a:solidFill>
            <a:srgbClr val="FFC000"/>
          </a:solidFill>
          <a:ln w="9525" algn="ctr">
            <a:solidFill>
              <a:srgbClr val="000000"/>
            </a:solidFill>
            <a:round/>
            <a:headEnd/>
            <a:tailEnd/>
          </a:ln>
        </p:spPr>
        <p:txBody>
          <a:bodyPr/>
          <a:lstStyle/>
          <a:p>
            <a:pPr algn="ctr"/>
            <a:r>
              <a:rPr lang="en-US"/>
              <a:t>User</a:t>
            </a:r>
          </a:p>
          <a:p>
            <a:pPr algn="ctr"/>
            <a:r>
              <a:rPr lang="en-US"/>
              <a:t>(e.g. Control Center)</a:t>
            </a:r>
          </a:p>
        </p:txBody>
      </p:sp>
      <p:sp>
        <p:nvSpPr>
          <p:cNvPr id="6151" name="TextBox 13"/>
          <p:cNvSpPr txBox="1">
            <a:spLocks noChangeArrowheads="1"/>
          </p:cNvSpPr>
          <p:nvPr/>
        </p:nvSpPr>
        <p:spPr bwMode="auto">
          <a:xfrm>
            <a:off x="152400" y="3960813"/>
            <a:ext cx="2133600" cy="534987"/>
          </a:xfrm>
          <a:prstGeom prst="rect">
            <a:avLst/>
          </a:prstGeom>
          <a:noFill/>
          <a:ln w="9525">
            <a:noFill/>
            <a:miter lim="800000"/>
            <a:headEnd/>
            <a:tailEnd/>
          </a:ln>
        </p:spPr>
        <p:txBody>
          <a:bodyPr>
            <a:spAutoFit/>
          </a:bodyPr>
          <a:lstStyle/>
          <a:p>
            <a:pPr algn="ctr"/>
            <a:r>
              <a:rPr lang="en-US" sz="1600"/>
              <a:t>Telemetry frames (or portions)</a:t>
            </a:r>
          </a:p>
        </p:txBody>
      </p:sp>
      <p:sp>
        <p:nvSpPr>
          <p:cNvPr id="15" name="TextBox 14"/>
          <p:cNvSpPr txBox="1"/>
          <p:nvPr/>
        </p:nvSpPr>
        <p:spPr>
          <a:xfrm>
            <a:off x="1295400" y="2209800"/>
            <a:ext cx="1676400" cy="42545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400" dirty="0">
                <a:latin typeface="Arial" charset="0"/>
              </a:rPr>
              <a:t>SLE</a:t>
            </a:r>
          </a:p>
        </p:txBody>
      </p:sp>
      <p:sp>
        <p:nvSpPr>
          <p:cNvPr id="16" name="TextBox 15"/>
          <p:cNvSpPr txBox="1"/>
          <p:nvPr/>
        </p:nvSpPr>
        <p:spPr>
          <a:xfrm>
            <a:off x="5486400" y="2209800"/>
            <a:ext cx="1676400" cy="42545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400" dirty="0">
                <a:latin typeface="Arial" charset="0"/>
              </a:rPr>
              <a:t>CSTS</a:t>
            </a:r>
          </a:p>
        </p:txBody>
      </p:sp>
      <p:cxnSp>
        <p:nvCxnSpPr>
          <p:cNvPr id="6154" name="Straight Arrow Connector 17"/>
          <p:cNvCxnSpPr>
            <a:cxnSpLocks noChangeShapeType="1"/>
            <a:stCxn id="6147" idx="2"/>
            <a:endCxn id="6149" idx="0"/>
          </p:cNvCxnSpPr>
          <p:nvPr/>
        </p:nvCxnSpPr>
        <p:spPr bwMode="auto">
          <a:xfrm rot="5400000">
            <a:off x="1524001" y="4152900"/>
            <a:ext cx="1295400" cy="3175"/>
          </a:xfrm>
          <a:prstGeom prst="straightConnector1">
            <a:avLst/>
          </a:prstGeom>
          <a:noFill/>
          <a:ln w="9525" algn="ctr">
            <a:solidFill>
              <a:srgbClr val="000000"/>
            </a:solidFill>
            <a:round/>
            <a:headEnd/>
            <a:tailEnd type="arrow" w="med" len="med"/>
          </a:ln>
        </p:spPr>
      </p:cxnSp>
      <p:cxnSp>
        <p:nvCxnSpPr>
          <p:cNvPr id="6155" name="Straight Arrow Connector 19"/>
          <p:cNvCxnSpPr>
            <a:cxnSpLocks noChangeShapeType="1"/>
          </p:cNvCxnSpPr>
          <p:nvPr/>
        </p:nvCxnSpPr>
        <p:spPr bwMode="auto">
          <a:xfrm rot="5400000" flipH="1" flipV="1">
            <a:off x="1639888" y="4152900"/>
            <a:ext cx="1293812" cy="1588"/>
          </a:xfrm>
          <a:prstGeom prst="straightConnector1">
            <a:avLst/>
          </a:prstGeom>
          <a:noFill/>
          <a:ln w="9525" algn="ctr">
            <a:solidFill>
              <a:srgbClr val="000000"/>
            </a:solidFill>
            <a:round/>
            <a:headEnd/>
            <a:tailEnd type="arrow" w="med" len="med"/>
          </a:ln>
        </p:spPr>
      </p:cxnSp>
      <p:cxnSp>
        <p:nvCxnSpPr>
          <p:cNvPr id="6156" name="Straight Arrow Connector 20"/>
          <p:cNvCxnSpPr>
            <a:cxnSpLocks noChangeShapeType="1"/>
            <a:stCxn id="6148" idx="2"/>
            <a:endCxn id="6150" idx="0"/>
          </p:cNvCxnSpPr>
          <p:nvPr/>
        </p:nvCxnSpPr>
        <p:spPr bwMode="auto">
          <a:xfrm rot="5400000">
            <a:off x="5715001" y="4152900"/>
            <a:ext cx="1295400" cy="3175"/>
          </a:xfrm>
          <a:prstGeom prst="straightConnector1">
            <a:avLst/>
          </a:prstGeom>
          <a:noFill/>
          <a:ln w="9525" algn="ctr">
            <a:solidFill>
              <a:srgbClr val="000000"/>
            </a:solidFill>
            <a:round/>
            <a:headEnd/>
            <a:tailEnd type="arrow" w="med" len="med"/>
          </a:ln>
        </p:spPr>
      </p:cxnSp>
      <p:sp>
        <p:nvSpPr>
          <p:cNvPr id="6157" name="TextBox 21"/>
          <p:cNvSpPr txBox="1">
            <a:spLocks noChangeArrowheads="1"/>
          </p:cNvSpPr>
          <p:nvPr/>
        </p:nvSpPr>
        <p:spPr bwMode="auto">
          <a:xfrm>
            <a:off x="2286000" y="3962400"/>
            <a:ext cx="2133600" cy="534988"/>
          </a:xfrm>
          <a:prstGeom prst="rect">
            <a:avLst/>
          </a:prstGeom>
          <a:noFill/>
          <a:ln w="9525">
            <a:noFill/>
            <a:miter lim="800000"/>
            <a:headEnd/>
            <a:tailEnd/>
          </a:ln>
        </p:spPr>
        <p:txBody>
          <a:bodyPr>
            <a:spAutoFit/>
          </a:bodyPr>
          <a:lstStyle/>
          <a:p>
            <a:pPr algn="ctr"/>
            <a:r>
              <a:rPr lang="en-US" sz="1600"/>
              <a:t>Telecommand data (Packet or CLTU)</a:t>
            </a:r>
          </a:p>
        </p:txBody>
      </p:sp>
      <p:sp>
        <p:nvSpPr>
          <p:cNvPr id="6158" name="TextBox 22"/>
          <p:cNvSpPr txBox="1">
            <a:spLocks noChangeArrowheads="1"/>
          </p:cNvSpPr>
          <p:nvPr/>
        </p:nvSpPr>
        <p:spPr bwMode="auto">
          <a:xfrm>
            <a:off x="6400800" y="3733800"/>
            <a:ext cx="2209800" cy="757238"/>
          </a:xfrm>
          <a:prstGeom prst="rect">
            <a:avLst/>
          </a:prstGeom>
          <a:noFill/>
          <a:ln w="9525">
            <a:noFill/>
            <a:miter lim="800000"/>
            <a:headEnd/>
            <a:tailEnd/>
          </a:ln>
        </p:spPr>
        <p:txBody>
          <a:bodyPr>
            <a:spAutoFit/>
          </a:bodyPr>
          <a:lstStyle/>
          <a:p>
            <a:r>
              <a:rPr lang="en-US" sz="1600"/>
              <a:t>Unframed telemetry data, tracking data, Station monitoring</a:t>
            </a:r>
          </a:p>
        </p:txBody>
      </p:sp>
      <p:sp>
        <p:nvSpPr>
          <p:cNvPr id="6159" name="TextBox 23"/>
          <p:cNvSpPr txBox="1">
            <a:spLocks noChangeArrowheads="1"/>
          </p:cNvSpPr>
          <p:nvPr/>
        </p:nvSpPr>
        <p:spPr bwMode="auto">
          <a:xfrm>
            <a:off x="381000" y="1524000"/>
            <a:ext cx="8153400" cy="341313"/>
          </a:xfrm>
          <a:prstGeom prst="rect">
            <a:avLst/>
          </a:prstGeom>
          <a:noFill/>
          <a:ln w="9525">
            <a:noFill/>
            <a:miter lim="800000"/>
            <a:headEnd/>
            <a:tailEnd/>
          </a:ln>
        </p:spPr>
        <p:txBody>
          <a:bodyPr>
            <a:spAutoFit/>
          </a:bodyPr>
          <a:lstStyle/>
          <a:p>
            <a:pPr algn="ctr"/>
            <a:r>
              <a:rPr lang="en-US"/>
              <a:t>CSTS builds on SLE success by supporting additional types of data.  </a:t>
            </a:r>
          </a:p>
        </p:txBody>
      </p:sp>
      <p:sp>
        <p:nvSpPr>
          <p:cNvPr id="6160" name="Line 17"/>
          <p:cNvSpPr>
            <a:spLocks noChangeShapeType="1"/>
          </p:cNvSpPr>
          <p:nvPr/>
        </p:nvSpPr>
        <p:spPr bwMode="auto">
          <a:xfrm flipV="1">
            <a:off x="6248400" y="3505200"/>
            <a:ext cx="0" cy="1295400"/>
          </a:xfrm>
          <a:prstGeom prst="line">
            <a:avLst/>
          </a:prstGeom>
          <a:noFill/>
          <a:ln w="9525">
            <a:solidFill>
              <a:srgbClr val="000000"/>
            </a:solidFill>
            <a:round/>
            <a:headEnd/>
            <a:tailEnd type="triangle" w="med" len="med"/>
          </a:ln>
        </p:spPr>
        <p:txBody>
          <a:bodyPr/>
          <a:lstStyle/>
          <a:p>
            <a:endParaRPr lang="en-US"/>
          </a:p>
        </p:txBody>
      </p:sp>
      <p:sp>
        <p:nvSpPr>
          <p:cNvPr id="2" name="Slide Number Placeholder 1"/>
          <p:cNvSpPr>
            <a:spLocks noGrp="1"/>
          </p:cNvSpPr>
          <p:nvPr>
            <p:ph type="sldNum" sz="quarter" idx="10"/>
          </p:nvPr>
        </p:nvSpPr>
        <p:spPr/>
        <p:txBody>
          <a:bodyPr/>
          <a:lstStyle/>
          <a:p>
            <a:fld id="{8672A97E-7868-4A71-ACC2-57C13FDD3E41}"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600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CSTS builds on SLE success (2)</a:t>
            </a:r>
          </a:p>
        </p:txBody>
      </p:sp>
      <p:sp>
        <p:nvSpPr>
          <p:cNvPr id="7171" name="Rectangle 7"/>
          <p:cNvSpPr>
            <a:spLocks noChangeArrowheads="1"/>
          </p:cNvSpPr>
          <p:nvPr/>
        </p:nvSpPr>
        <p:spPr bwMode="auto">
          <a:xfrm>
            <a:off x="914400" y="2438400"/>
            <a:ext cx="2514600" cy="609600"/>
          </a:xfrm>
          <a:prstGeom prst="rect">
            <a:avLst/>
          </a:prstGeom>
          <a:solidFill>
            <a:srgbClr val="CCCC00"/>
          </a:solidFill>
          <a:ln w="9525" algn="ctr">
            <a:solidFill>
              <a:srgbClr val="000000"/>
            </a:solidFill>
            <a:round/>
            <a:headEnd/>
            <a:tailEnd/>
          </a:ln>
        </p:spPr>
        <p:txBody>
          <a:bodyPr/>
          <a:lstStyle/>
          <a:p>
            <a:pPr algn="ctr"/>
            <a:r>
              <a:rPr lang="en-US"/>
              <a:t>SLE</a:t>
            </a:r>
          </a:p>
          <a:p>
            <a:pPr algn="ctr"/>
            <a:r>
              <a:rPr lang="en-US"/>
              <a:t>(abstract syntax)</a:t>
            </a:r>
          </a:p>
        </p:txBody>
      </p:sp>
      <p:sp>
        <p:nvSpPr>
          <p:cNvPr id="7172" name="TextBox 23"/>
          <p:cNvSpPr txBox="1">
            <a:spLocks noChangeArrowheads="1"/>
          </p:cNvSpPr>
          <p:nvPr/>
        </p:nvSpPr>
        <p:spPr bwMode="auto">
          <a:xfrm>
            <a:off x="381000" y="1524000"/>
            <a:ext cx="8153400" cy="590550"/>
          </a:xfrm>
          <a:prstGeom prst="rect">
            <a:avLst/>
          </a:prstGeom>
          <a:noFill/>
          <a:ln w="9525">
            <a:noFill/>
            <a:miter lim="800000"/>
            <a:headEnd/>
            <a:tailEnd/>
          </a:ln>
        </p:spPr>
        <p:txBody>
          <a:bodyPr>
            <a:spAutoFit/>
          </a:bodyPr>
          <a:lstStyle/>
          <a:p>
            <a:pPr algn="ctr"/>
            <a:r>
              <a:rPr lang="en-US"/>
              <a:t>CSTS reuses all the protocol layers underneath SLE, as well as the abstract syntax concept for its protocol messages.</a:t>
            </a:r>
          </a:p>
        </p:txBody>
      </p:sp>
      <p:sp>
        <p:nvSpPr>
          <p:cNvPr id="17" name="Rectangle 7"/>
          <p:cNvSpPr>
            <a:spLocks noChangeArrowheads="1"/>
          </p:cNvSpPr>
          <p:nvPr/>
        </p:nvSpPr>
        <p:spPr bwMode="auto">
          <a:xfrm>
            <a:off x="914400" y="30480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Encoding</a:t>
            </a:r>
          </a:p>
        </p:txBody>
      </p:sp>
      <p:sp>
        <p:nvSpPr>
          <p:cNvPr id="18" name="Rectangle 7"/>
          <p:cNvSpPr>
            <a:spLocks noChangeArrowheads="1"/>
          </p:cNvSpPr>
          <p:nvPr/>
        </p:nvSpPr>
        <p:spPr bwMode="auto">
          <a:xfrm>
            <a:off x="914400" y="36576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Transport Mapping Layer</a:t>
            </a:r>
          </a:p>
        </p:txBody>
      </p:sp>
      <p:sp>
        <p:nvSpPr>
          <p:cNvPr id="19" name="Rectangle 7"/>
          <p:cNvSpPr>
            <a:spLocks noChangeArrowheads="1"/>
          </p:cNvSpPr>
          <p:nvPr/>
        </p:nvSpPr>
        <p:spPr bwMode="auto">
          <a:xfrm>
            <a:off x="914400" y="42672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Transport Layer</a:t>
            </a:r>
          </a:p>
          <a:p>
            <a:pPr algn="ctr">
              <a:defRPr/>
            </a:pPr>
            <a:r>
              <a:rPr lang="en-US" dirty="0"/>
              <a:t>(</a:t>
            </a:r>
            <a:r>
              <a:rPr lang="en-US" dirty="0" err="1"/>
              <a:t>tcp</a:t>
            </a:r>
            <a:r>
              <a:rPr lang="en-US" dirty="0"/>
              <a:t>)</a:t>
            </a:r>
          </a:p>
          <a:p>
            <a:pPr algn="ctr">
              <a:defRPr/>
            </a:pPr>
            <a:endParaRPr lang="en-US" dirty="0"/>
          </a:p>
        </p:txBody>
      </p:sp>
      <p:sp>
        <p:nvSpPr>
          <p:cNvPr id="7176" name="Rectangle 7"/>
          <p:cNvSpPr>
            <a:spLocks noChangeArrowheads="1"/>
          </p:cNvSpPr>
          <p:nvPr/>
        </p:nvSpPr>
        <p:spPr bwMode="auto">
          <a:xfrm>
            <a:off x="5334000" y="2438400"/>
            <a:ext cx="2514600" cy="609600"/>
          </a:xfrm>
          <a:prstGeom prst="rect">
            <a:avLst/>
          </a:prstGeom>
          <a:solidFill>
            <a:srgbClr val="00CC66"/>
          </a:solidFill>
          <a:ln w="9525" algn="ctr">
            <a:solidFill>
              <a:srgbClr val="000000"/>
            </a:solidFill>
            <a:round/>
            <a:headEnd/>
            <a:tailEnd/>
          </a:ln>
        </p:spPr>
        <p:txBody>
          <a:bodyPr/>
          <a:lstStyle/>
          <a:p>
            <a:pPr algn="ctr"/>
            <a:r>
              <a:rPr lang="en-US"/>
              <a:t>CSTS</a:t>
            </a:r>
          </a:p>
          <a:p>
            <a:pPr algn="ctr"/>
            <a:r>
              <a:rPr lang="en-US"/>
              <a:t>(abstract syntax)</a:t>
            </a:r>
          </a:p>
        </p:txBody>
      </p:sp>
      <p:sp>
        <p:nvSpPr>
          <p:cNvPr id="21" name="Rectangle 7"/>
          <p:cNvSpPr>
            <a:spLocks noChangeArrowheads="1"/>
          </p:cNvSpPr>
          <p:nvPr/>
        </p:nvSpPr>
        <p:spPr bwMode="auto">
          <a:xfrm>
            <a:off x="5334000" y="30480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Encoding</a:t>
            </a:r>
          </a:p>
        </p:txBody>
      </p:sp>
      <p:sp>
        <p:nvSpPr>
          <p:cNvPr id="22" name="Rectangle 7"/>
          <p:cNvSpPr>
            <a:spLocks noChangeArrowheads="1"/>
          </p:cNvSpPr>
          <p:nvPr/>
        </p:nvSpPr>
        <p:spPr bwMode="auto">
          <a:xfrm>
            <a:off x="5334000" y="36576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Transport Mapping Layer</a:t>
            </a:r>
          </a:p>
        </p:txBody>
      </p:sp>
      <p:sp>
        <p:nvSpPr>
          <p:cNvPr id="14" name="Rectangle 7"/>
          <p:cNvSpPr>
            <a:spLocks noChangeArrowheads="1"/>
          </p:cNvSpPr>
          <p:nvPr/>
        </p:nvSpPr>
        <p:spPr bwMode="auto">
          <a:xfrm>
            <a:off x="914400" y="48768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Network Layer</a:t>
            </a:r>
          </a:p>
          <a:p>
            <a:pPr algn="ctr">
              <a:defRPr/>
            </a:pPr>
            <a:r>
              <a:rPr lang="en-US" dirty="0"/>
              <a:t>(</a:t>
            </a:r>
            <a:r>
              <a:rPr lang="en-US" dirty="0" err="1"/>
              <a:t>ip</a:t>
            </a:r>
            <a:r>
              <a:rPr lang="en-US" dirty="0"/>
              <a:t>)</a:t>
            </a:r>
          </a:p>
          <a:p>
            <a:pPr algn="ctr">
              <a:defRPr/>
            </a:pPr>
            <a:endParaRPr lang="en-US" dirty="0"/>
          </a:p>
        </p:txBody>
      </p:sp>
      <p:sp>
        <p:nvSpPr>
          <p:cNvPr id="15" name="Rectangle 7"/>
          <p:cNvSpPr>
            <a:spLocks noChangeArrowheads="1"/>
          </p:cNvSpPr>
          <p:nvPr/>
        </p:nvSpPr>
        <p:spPr bwMode="auto">
          <a:xfrm>
            <a:off x="5334000" y="42672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Transport Layer</a:t>
            </a:r>
          </a:p>
          <a:p>
            <a:pPr algn="ctr">
              <a:defRPr/>
            </a:pPr>
            <a:r>
              <a:rPr lang="en-US" dirty="0"/>
              <a:t>(</a:t>
            </a:r>
            <a:r>
              <a:rPr lang="en-US" dirty="0" err="1"/>
              <a:t>tcp</a:t>
            </a:r>
            <a:r>
              <a:rPr lang="en-US" dirty="0"/>
              <a:t>)</a:t>
            </a:r>
          </a:p>
          <a:p>
            <a:pPr algn="ctr">
              <a:defRPr/>
            </a:pPr>
            <a:endParaRPr lang="en-US" dirty="0"/>
          </a:p>
        </p:txBody>
      </p:sp>
      <p:sp>
        <p:nvSpPr>
          <p:cNvPr id="16" name="Rectangle 7"/>
          <p:cNvSpPr>
            <a:spLocks noChangeArrowheads="1"/>
          </p:cNvSpPr>
          <p:nvPr/>
        </p:nvSpPr>
        <p:spPr bwMode="auto">
          <a:xfrm>
            <a:off x="5334000" y="4876800"/>
            <a:ext cx="2514600" cy="609600"/>
          </a:xfrm>
          <a:prstGeom prst="rect">
            <a:avLst/>
          </a:prstGeom>
          <a:solidFill>
            <a:schemeClr val="accent3">
              <a:lumMod val="85000"/>
            </a:schemeClr>
          </a:solidFill>
          <a:ln w="9525" algn="ctr">
            <a:solidFill>
              <a:srgbClr val="000000"/>
            </a:solidFill>
            <a:round/>
            <a:headEnd/>
            <a:tailEnd/>
          </a:ln>
        </p:spPr>
        <p:txBody>
          <a:bodyPr/>
          <a:lstStyle/>
          <a:p>
            <a:pPr algn="ctr">
              <a:defRPr/>
            </a:pPr>
            <a:r>
              <a:rPr lang="en-US" dirty="0"/>
              <a:t>Network Layer</a:t>
            </a:r>
          </a:p>
          <a:p>
            <a:pPr algn="ctr">
              <a:defRPr/>
            </a:pPr>
            <a:r>
              <a:rPr lang="en-US" dirty="0"/>
              <a:t>(</a:t>
            </a:r>
            <a:r>
              <a:rPr lang="en-US" dirty="0" err="1"/>
              <a:t>ip</a:t>
            </a:r>
            <a:r>
              <a:rPr lang="en-US" dirty="0"/>
              <a:t>)</a:t>
            </a:r>
          </a:p>
          <a:p>
            <a:pPr algn="ctr">
              <a:defRPr/>
            </a:pPr>
            <a:endParaRPr lang="en-US" dirty="0"/>
          </a:p>
        </p:txBody>
      </p:sp>
      <p:sp>
        <p:nvSpPr>
          <p:cNvPr id="7182" name="TextBox 19"/>
          <p:cNvSpPr txBox="1">
            <a:spLocks noChangeArrowheads="1"/>
          </p:cNvSpPr>
          <p:nvPr/>
        </p:nvSpPr>
        <p:spPr bwMode="auto">
          <a:xfrm>
            <a:off x="3962400" y="4078288"/>
            <a:ext cx="914400" cy="341312"/>
          </a:xfrm>
          <a:prstGeom prst="rect">
            <a:avLst/>
          </a:prstGeom>
          <a:noFill/>
          <a:ln w="9525">
            <a:noFill/>
            <a:miter lim="800000"/>
            <a:headEnd/>
            <a:tailEnd/>
          </a:ln>
        </p:spPr>
        <p:txBody>
          <a:bodyPr>
            <a:spAutoFit/>
          </a:bodyPr>
          <a:lstStyle/>
          <a:p>
            <a:pPr algn="ctr"/>
            <a:r>
              <a:rPr lang="en-US"/>
              <a:t>reuse</a:t>
            </a:r>
          </a:p>
        </p:txBody>
      </p:sp>
      <p:sp>
        <p:nvSpPr>
          <p:cNvPr id="7183" name="Right Bracket 23"/>
          <p:cNvSpPr>
            <a:spLocks/>
          </p:cNvSpPr>
          <p:nvPr/>
        </p:nvSpPr>
        <p:spPr bwMode="auto">
          <a:xfrm>
            <a:off x="3581400" y="3048000"/>
            <a:ext cx="228600" cy="2438400"/>
          </a:xfrm>
          <a:prstGeom prst="rightBracket">
            <a:avLst>
              <a:gd name="adj" fmla="val 8346"/>
            </a:avLst>
          </a:prstGeom>
          <a:solidFill>
            <a:srgbClr val="FFFFFF"/>
          </a:solidFill>
          <a:ln w="9525" algn="ctr">
            <a:solidFill>
              <a:srgbClr val="000000"/>
            </a:solidFill>
            <a:round/>
            <a:headEnd/>
            <a:tailEnd/>
          </a:ln>
        </p:spPr>
        <p:txBody>
          <a:bodyPr/>
          <a:lstStyle/>
          <a:p>
            <a:endParaRPr lang="en-GB"/>
          </a:p>
        </p:txBody>
      </p:sp>
      <p:sp>
        <p:nvSpPr>
          <p:cNvPr id="7184" name="Left Bracket 26"/>
          <p:cNvSpPr>
            <a:spLocks/>
          </p:cNvSpPr>
          <p:nvPr/>
        </p:nvSpPr>
        <p:spPr bwMode="auto">
          <a:xfrm>
            <a:off x="4953000" y="3048000"/>
            <a:ext cx="228600" cy="2438400"/>
          </a:xfrm>
          <a:prstGeom prst="leftBracket">
            <a:avLst>
              <a:gd name="adj" fmla="val 8346"/>
            </a:avLst>
          </a:prstGeom>
          <a:solidFill>
            <a:srgbClr val="FFFFFF"/>
          </a:solidFill>
          <a:ln w="9525" algn="ctr">
            <a:solidFill>
              <a:srgbClr val="000000"/>
            </a:solidFill>
            <a:round/>
            <a:headEnd/>
            <a:tailEnd/>
          </a:ln>
        </p:spPr>
        <p:txBody>
          <a:bodyPr/>
          <a:lstStyle/>
          <a:p>
            <a:endParaRPr lang="en-GB"/>
          </a:p>
        </p:txBody>
      </p:sp>
      <p:sp>
        <p:nvSpPr>
          <p:cNvPr id="2" name="Slide Number Placeholder 1"/>
          <p:cNvSpPr>
            <a:spLocks noGrp="1"/>
          </p:cNvSpPr>
          <p:nvPr>
            <p:ph type="sldNum" sz="quarter" idx="10"/>
          </p:nvPr>
        </p:nvSpPr>
        <p:spPr/>
        <p:txBody>
          <a:bodyPr/>
          <a:lstStyle/>
          <a:p>
            <a:fld id="{8672A97E-7868-4A71-ACC2-57C13FDD3E41}"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8" name="Rectangle 24"/>
          <p:cNvSpPr>
            <a:spLocks noChangeArrowheads="1"/>
          </p:cNvSpPr>
          <p:nvPr/>
        </p:nvSpPr>
        <p:spPr bwMode="auto">
          <a:xfrm>
            <a:off x="685800" y="3352800"/>
            <a:ext cx="6408738" cy="2449513"/>
          </a:xfrm>
          <a:prstGeom prst="rect">
            <a:avLst/>
          </a:prstGeom>
          <a:solidFill>
            <a:srgbClr val="DDDDDD"/>
          </a:solidFill>
          <a:ln w="9525">
            <a:solidFill>
              <a:schemeClr val="tx1"/>
            </a:solidFill>
            <a:miter lim="800000"/>
            <a:headEnd/>
            <a:tailEnd/>
          </a:ln>
          <a:effectLst>
            <a:outerShdw dist="107763" dir="8100000" algn="ctr" rotWithShape="0">
              <a:schemeClr val="bg2">
                <a:alpha val="50000"/>
              </a:schemeClr>
            </a:outerShdw>
          </a:effectLst>
        </p:spPr>
        <p:txBody>
          <a:bodyPr wrap="none" anchor="b" anchorCtr="1"/>
          <a:lstStyle/>
          <a:p>
            <a:pPr algn="ctr">
              <a:defRPr/>
            </a:pPr>
            <a:r>
              <a:rPr lang="en-GB" sz="2000" i="1">
                <a:latin typeface="Arial" charset="0"/>
              </a:rPr>
              <a:t>CSTS Specification Framework</a:t>
            </a:r>
          </a:p>
        </p:txBody>
      </p:sp>
      <p:sp>
        <p:nvSpPr>
          <p:cNvPr id="8195" name="Rectangle 4"/>
          <p:cNvSpPr>
            <a:spLocks noGrp="1" noChangeArrowheads="1"/>
          </p:cNvSpPr>
          <p:nvPr>
            <p:ph type="title"/>
          </p:nvPr>
        </p:nvSpPr>
        <p:spPr bwMode="auto">
          <a:xfrm>
            <a:off x="2438400" y="228600"/>
            <a:ext cx="6629400" cy="990600"/>
          </a:xfrm>
          <a:noFill/>
          <a:ln>
            <a:miter lim="800000"/>
            <a:headEnd/>
            <a:tailEnd/>
          </a:ln>
        </p:spPr>
        <p:txBody>
          <a:bodyPr vert="horz" wrap="square" lIns="91440" tIns="45720" rIns="91440" bIns="45720" numCol="1" anchor="t" anchorCtr="0" compatLnSpc="1">
            <a:prstTxWarp prst="textNoShape">
              <a:avLst/>
            </a:prstTxWarp>
          </a:bodyPr>
          <a:lstStyle/>
          <a:p>
            <a:r>
              <a:rPr lang="en-GB" smtClean="0">
                <a:solidFill>
                  <a:schemeClr val="accent1">
                    <a:lumMod val="50000"/>
                  </a:schemeClr>
                </a:solidFill>
              </a:rPr>
              <a:t>CSTS adds new services efficiently</a:t>
            </a:r>
            <a:endParaRPr lang="en-GB">
              <a:solidFill>
                <a:schemeClr val="accent1">
                  <a:lumMod val="50000"/>
                </a:schemeClr>
              </a:solidFill>
            </a:endParaRPr>
          </a:p>
        </p:txBody>
      </p:sp>
      <p:sp>
        <p:nvSpPr>
          <p:cNvPr id="52229" name="Rectangle 5"/>
          <p:cNvSpPr>
            <a:spLocks noChangeArrowheads="1"/>
          </p:cNvSpPr>
          <p:nvPr/>
        </p:nvSpPr>
        <p:spPr bwMode="auto">
          <a:xfrm>
            <a:off x="900113" y="4732338"/>
            <a:ext cx="774700" cy="482600"/>
          </a:xfrm>
          <a:prstGeom prst="rect">
            <a:avLst/>
          </a:prstGeom>
          <a:solidFill>
            <a:srgbClr val="00B0F0"/>
          </a:solidFill>
          <a:ln w="9525">
            <a:solidFill>
              <a:schemeClr val="tx1"/>
            </a:solidFill>
            <a:miter lim="800000"/>
            <a:headEnd/>
            <a:tailEnd/>
          </a:ln>
        </p:spPr>
        <p:txBody>
          <a:bodyPr wrap="none" anchor="ctr"/>
          <a:lstStyle/>
          <a:p>
            <a:pPr algn="ctr"/>
            <a:r>
              <a:rPr lang="en-GB"/>
              <a:t>OP 1</a:t>
            </a:r>
          </a:p>
        </p:txBody>
      </p:sp>
      <p:sp>
        <p:nvSpPr>
          <p:cNvPr id="52230" name="Rectangle 6"/>
          <p:cNvSpPr>
            <a:spLocks noChangeArrowheads="1"/>
          </p:cNvSpPr>
          <p:nvPr/>
        </p:nvSpPr>
        <p:spPr bwMode="auto">
          <a:xfrm>
            <a:off x="1970088" y="4732338"/>
            <a:ext cx="774700" cy="482600"/>
          </a:xfrm>
          <a:prstGeom prst="rect">
            <a:avLst/>
          </a:prstGeom>
          <a:solidFill>
            <a:srgbClr val="00B0F0"/>
          </a:solidFill>
          <a:ln w="9525">
            <a:solidFill>
              <a:schemeClr val="tx1"/>
            </a:solidFill>
            <a:miter lim="800000"/>
            <a:headEnd/>
            <a:tailEnd/>
          </a:ln>
        </p:spPr>
        <p:txBody>
          <a:bodyPr wrap="none" anchor="ctr"/>
          <a:lstStyle/>
          <a:p>
            <a:pPr algn="ctr"/>
            <a:r>
              <a:rPr lang="en-GB"/>
              <a:t>OP 2</a:t>
            </a:r>
          </a:p>
        </p:txBody>
      </p:sp>
      <p:sp>
        <p:nvSpPr>
          <p:cNvPr id="52231" name="Rectangle 7"/>
          <p:cNvSpPr>
            <a:spLocks noChangeArrowheads="1"/>
          </p:cNvSpPr>
          <p:nvPr/>
        </p:nvSpPr>
        <p:spPr bwMode="auto">
          <a:xfrm>
            <a:off x="3041650" y="4732338"/>
            <a:ext cx="774700" cy="482600"/>
          </a:xfrm>
          <a:prstGeom prst="rect">
            <a:avLst/>
          </a:prstGeom>
          <a:solidFill>
            <a:srgbClr val="00B0F0"/>
          </a:solidFill>
          <a:ln w="9525">
            <a:solidFill>
              <a:schemeClr val="tx1"/>
            </a:solidFill>
            <a:miter lim="800000"/>
            <a:headEnd/>
            <a:tailEnd/>
          </a:ln>
        </p:spPr>
        <p:txBody>
          <a:bodyPr wrap="none" anchor="ctr"/>
          <a:lstStyle/>
          <a:p>
            <a:pPr algn="ctr"/>
            <a:r>
              <a:rPr lang="en-GB"/>
              <a:t>OP 3</a:t>
            </a:r>
          </a:p>
        </p:txBody>
      </p:sp>
      <p:sp>
        <p:nvSpPr>
          <p:cNvPr id="52232" name="Rectangle 8"/>
          <p:cNvSpPr>
            <a:spLocks noChangeArrowheads="1"/>
          </p:cNvSpPr>
          <p:nvPr/>
        </p:nvSpPr>
        <p:spPr bwMode="auto">
          <a:xfrm>
            <a:off x="4111625" y="4732338"/>
            <a:ext cx="774700" cy="482600"/>
          </a:xfrm>
          <a:prstGeom prst="rect">
            <a:avLst/>
          </a:prstGeom>
          <a:solidFill>
            <a:srgbClr val="00B0F0"/>
          </a:solidFill>
          <a:ln w="9525">
            <a:solidFill>
              <a:schemeClr val="tx1"/>
            </a:solidFill>
            <a:miter lim="800000"/>
            <a:headEnd/>
            <a:tailEnd/>
          </a:ln>
        </p:spPr>
        <p:txBody>
          <a:bodyPr wrap="none" anchor="ctr"/>
          <a:lstStyle/>
          <a:p>
            <a:pPr algn="ctr"/>
            <a:r>
              <a:rPr lang="en-GB"/>
              <a:t>OP 4</a:t>
            </a:r>
          </a:p>
        </p:txBody>
      </p:sp>
      <p:sp>
        <p:nvSpPr>
          <p:cNvPr id="52233" name="Rectangle 9"/>
          <p:cNvSpPr>
            <a:spLocks noChangeArrowheads="1"/>
          </p:cNvSpPr>
          <p:nvPr/>
        </p:nvSpPr>
        <p:spPr bwMode="auto">
          <a:xfrm>
            <a:off x="6021388" y="4732338"/>
            <a:ext cx="774700" cy="482600"/>
          </a:xfrm>
          <a:prstGeom prst="rect">
            <a:avLst/>
          </a:prstGeom>
          <a:solidFill>
            <a:srgbClr val="00B0F0"/>
          </a:solidFill>
          <a:ln w="9525">
            <a:solidFill>
              <a:schemeClr val="tx1"/>
            </a:solidFill>
            <a:miter lim="800000"/>
            <a:headEnd/>
            <a:tailEnd/>
          </a:ln>
        </p:spPr>
        <p:txBody>
          <a:bodyPr wrap="none" anchor="ctr"/>
          <a:lstStyle/>
          <a:p>
            <a:pPr algn="ctr"/>
            <a:r>
              <a:rPr lang="en-GB"/>
              <a:t>OP N</a:t>
            </a:r>
          </a:p>
        </p:txBody>
      </p:sp>
      <p:grpSp>
        <p:nvGrpSpPr>
          <p:cNvPr id="2" name="Group 19"/>
          <p:cNvGrpSpPr>
            <a:grpSpLocks noChangeAspect="1"/>
          </p:cNvGrpSpPr>
          <p:nvPr/>
        </p:nvGrpSpPr>
        <p:grpSpPr bwMode="auto">
          <a:xfrm>
            <a:off x="5191125" y="4910138"/>
            <a:ext cx="463550" cy="107950"/>
            <a:chOff x="2464" y="1756"/>
            <a:chExt cx="344" cy="80"/>
          </a:xfrm>
          <a:solidFill>
            <a:srgbClr val="00B0F0"/>
          </a:solidFill>
        </p:grpSpPr>
        <p:sp>
          <p:nvSpPr>
            <p:cNvPr id="9260" name="Oval 16"/>
            <p:cNvSpPr>
              <a:spLocks noChangeAspect="1" noChangeArrowheads="1"/>
            </p:cNvSpPr>
            <p:nvPr/>
          </p:nvSpPr>
          <p:spPr bwMode="auto">
            <a:xfrm>
              <a:off x="2464"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61" name="Oval 17"/>
            <p:cNvSpPr>
              <a:spLocks noChangeAspect="1" noChangeArrowheads="1"/>
            </p:cNvSpPr>
            <p:nvPr/>
          </p:nvSpPr>
          <p:spPr bwMode="auto">
            <a:xfrm>
              <a:off x="2600"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62" name="Oval 18"/>
            <p:cNvSpPr>
              <a:spLocks noChangeAspect="1" noChangeArrowheads="1"/>
            </p:cNvSpPr>
            <p:nvPr/>
          </p:nvSpPr>
          <p:spPr bwMode="auto">
            <a:xfrm>
              <a:off x="2736" y="1756"/>
              <a:ext cx="72" cy="80"/>
            </a:xfrm>
            <a:prstGeom prst="ellipse">
              <a:avLst/>
            </a:prstGeom>
            <a:grpFill/>
            <a:ln w="9525">
              <a:solidFill>
                <a:schemeClr val="tx1"/>
              </a:solidFill>
              <a:round/>
              <a:headEnd/>
              <a:tailEnd/>
            </a:ln>
          </p:spPr>
          <p:txBody>
            <a:bodyPr wrap="none" anchor="ctr"/>
            <a:lstStyle/>
            <a:p>
              <a:pPr>
                <a:defRPr/>
              </a:pPr>
              <a:endParaRPr lang="en-US"/>
            </a:p>
          </p:txBody>
        </p:sp>
      </p:grpSp>
      <p:sp>
        <p:nvSpPr>
          <p:cNvPr id="52244" name="AutoShape 20"/>
          <p:cNvSpPr>
            <a:spLocks noChangeArrowheads="1"/>
          </p:cNvSpPr>
          <p:nvPr/>
        </p:nvSpPr>
        <p:spPr bwMode="auto">
          <a:xfrm>
            <a:off x="1258888" y="3641725"/>
            <a:ext cx="936625" cy="503238"/>
          </a:xfrm>
          <a:prstGeom prst="roundRect">
            <a:avLst>
              <a:gd name="adj" fmla="val 16667"/>
            </a:avLst>
          </a:prstGeom>
          <a:solidFill>
            <a:srgbClr val="00B050"/>
          </a:solidFill>
          <a:ln w="9525" algn="ctr">
            <a:solidFill>
              <a:schemeClr val="tx1"/>
            </a:solidFill>
            <a:round/>
            <a:headEnd/>
            <a:tailEnd/>
          </a:ln>
        </p:spPr>
        <p:txBody>
          <a:bodyPr wrap="none" anchor="ctr"/>
          <a:lstStyle/>
          <a:p>
            <a:pPr algn="ctr"/>
            <a:r>
              <a:rPr lang="en-GB"/>
              <a:t>PRC 1</a:t>
            </a:r>
          </a:p>
        </p:txBody>
      </p:sp>
      <p:sp>
        <p:nvSpPr>
          <p:cNvPr id="52246" name="AutoShape 22"/>
          <p:cNvSpPr>
            <a:spLocks noChangeArrowheads="1"/>
          </p:cNvSpPr>
          <p:nvPr/>
        </p:nvSpPr>
        <p:spPr bwMode="auto">
          <a:xfrm>
            <a:off x="3563938" y="3641725"/>
            <a:ext cx="936625" cy="503238"/>
          </a:xfrm>
          <a:prstGeom prst="roundRect">
            <a:avLst>
              <a:gd name="adj" fmla="val 16667"/>
            </a:avLst>
          </a:prstGeom>
          <a:solidFill>
            <a:srgbClr val="00B050"/>
          </a:solidFill>
          <a:ln w="9525" algn="ctr">
            <a:solidFill>
              <a:schemeClr val="tx1"/>
            </a:solidFill>
            <a:round/>
            <a:headEnd/>
            <a:tailEnd/>
          </a:ln>
        </p:spPr>
        <p:txBody>
          <a:bodyPr wrap="none" anchor="ctr"/>
          <a:lstStyle/>
          <a:p>
            <a:pPr algn="ctr"/>
            <a:r>
              <a:rPr lang="en-GB"/>
              <a:t>PRC 2</a:t>
            </a:r>
          </a:p>
        </p:txBody>
      </p:sp>
      <p:sp>
        <p:nvSpPr>
          <p:cNvPr id="52247" name="AutoShape 23"/>
          <p:cNvSpPr>
            <a:spLocks noChangeArrowheads="1"/>
          </p:cNvSpPr>
          <p:nvPr/>
        </p:nvSpPr>
        <p:spPr bwMode="auto">
          <a:xfrm>
            <a:off x="5940425" y="3641725"/>
            <a:ext cx="936625" cy="503238"/>
          </a:xfrm>
          <a:prstGeom prst="roundRect">
            <a:avLst>
              <a:gd name="adj" fmla="val 16667"/>
            </a:avLst>
          </a:prstGeom>
          <a:solidFill>
            <a:srgbClr val="00B050"/>
          </a:solidFill>
          <a:ln w="9525" algn="ctr">
            <a:solidFill>
              <a:schemeClr val="tx1"/>
            </a:solidFill>
            <a:round/>
            <a:headEnd/>
            <a:tailEnd/>
          </a:ln>
        </p:spPr>
        <p:txBody>
          <a:bodyPr wrap="none" anchor="ctr"/>
          <a:lstStyle/>
          <a:p>
            <a:pPr algn="ctr"/>
            <a:r>
              <a:rPr lang="en-GB"/>
              <a:t>PRC M</a:t>
            </a:r>
          </a:p>
        </p:txBody>
      </p:sp>
      <p:sp>
        <p:nvSpPr>
          <p:cNvPr id="52249" name="Rectangle 25"/>
          <p:cNvSpPr>
            <a:spLocks noChangeArrowheads="1"/>
          </p:cNvSpPr>
          <p:nvPr/>
        </p:nvSpPr>
        <p:spPr bwMode="auto">
          <a:xfrm>
            <a:off x="7742238" y="4794250"/>
            <a:ext cx="1079500" cy="433388"/>
          </a:xfrm>
          <a:prstGeom prst="rect">
            <a:avLst/>
          </a:prstGeom>
          <a:solidFill>
            <a:srgbClr val="00B0F0"/>
          </a:solidFill>
          <a:ln w="9525" algn="ctr">
            <a:solidFill>
              <a:schemeClr val="tx1"/>
            </a:solidFill>
            <a:miter lim="800000"/>
            <a:headEnd/>
            <a:tailEnd/>
          </a:ln>
        </p:spPr>
        <p:txBody>
          <a:bodyPr wrap="none" anchor="ctr"/>
          <a:lstStyle/>
          <a:p>
            <a:pPr algn="ctr"/>
            <a:r>
              <a:rPr lang="en-GB" sz="1600"/>
              <a:t>operation</a:t>
            </a:r>
          </a:p>
        </p:txBody>
      </p:sp>
      <p:sp>
        <p:nvSpPr>
          <p:cNvPr id="52250" name="AutoShape 26"/>
          <p:cNvSpPr>
            <a:spLocks noChangeArrowheads="1"/>
          </p:cNvSpPr>
          <p:nvPr/>
        </p:nvSpPr>
        <p:spPr bwMode="auto">
          <a:xfrm>
            <a:off x="7742238" y="3713163"/>
            <a:ext cx="1079500" cy="433387"/>
          </a:xfrm>
          <a:prstGeom prst="roundRect">
            <a:avLst>
              <a:gd name="adj" fmla="val 16667"/>
            </a:avLst>
          </a:prstGeom>
          <a:solidFill>
            <a:srgbClr val="00B050"/>
          </a:solidFill>
          <a:ln w="9525" algn="ctr">
            <a:solidFill>
              <a:schemeClr val="tx1"/>
            </a:solidFill>
            <a:round/>
            <a:headEnd/>
            <a:tailEnd/>
          </a:ln>
        </p:spPr>
        <p:txBody>
          <a:bodyPr wrap="none" anchor="ctr"/>
          <a:lstStyle/>
          <a:p>
            <a:pPr algn="ctr"/>
            <a:r>
              <a:rPr lang="en-GB" sz="1600"/>
              <a:t>procedure</a:t>
            </a:r>
          </a:p>
        </p:txBody>
      </p:sp>
      <p:grpSp>
        <p:nvGrpSpPr>
          <p:cNvPr id="3" name="Group 28"/>
          <p:cNvGrpSpPr>
            <a:grpSpLocks noChangeAspect="1"/>
          </p:cNvGrpSpPr>
          <p:nvPr/>
        </p:nvGrpSpPr>
        <p:grpSpPr bwMode="auto">
          <a:xfrm>
            <a:off x="4975225" y="3786188"/>
            <a:ext cx="463550" cy="107950"/>
            <a:chOff x="2464" y="1756"/>
            <a:chExt cx="344" cy="80"/>
          </a:xfrm>
          <a:solidFill>
            <a:srgbClr val="00B050"/>
          </a:solidFill>
        </p:grpSpPr>
        <p:sp>
          <p:nvSpPr>
            <p:cNvPr id="9257" name="Oval 29"/>
            <p:cNvSpPr>
              <a:spLocks noChangeAspect="1" noChangeArrowheads="1"/>
            </p:cNvSpPr>
            <p:nvPr/>
          </p:nvSpPr>
          <p:spPr bwMode="auto">
            <a:xfrm>
              <a:off x="2464"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58" name="Oval 30"/>
            <p:cNvSpPr>
              <a:spLocks noChangeAspect="1" noChangeArrowheads="1"/>
            </p:cNvSpPr>
            <p:nvPr/>
          </p:nvSpPr>
          <p:spPr bwMode="auto">
            <a:xfrm>
              <a:off x="2600"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59" name="Oval 31"/>
            <p:cNvSpPr>
              <a:spLocks noChangeAspect="1" noChangeArrowheads="1"/>
            </p:cNvSpPr>
            <p:nvPr/>
          </p:nvSpPr>
          <p:spPr bwMode="auto">
            <a:xfrm>
              <a:off x="2736" y="1756"/>
              <a:ext cx="72" cy="80"/>
            </a:xfrm>
            <a:prstGeom prst="ellipse">
              <a:avLst/>
            </a:prstGeom>
            <a:grpFill/>
            <a:ln w="9525">
              <a:solidFill>
                <a:schemeClr val="tx1"/>
              </a:solidFill>
              <a:round/>
              <a:headEnd/>
              <a:tailEnd/>
            </a:ln>
          </p:spPr>
          <p:txBody>
            <a:bodyPr wrap="none" anchor="ctr"/>
            <a:lstStyle/>
            <a:p>
              <a:pPr>
                <a:defRPr/>
              </a:pPr>
              <a:endParaRPr lang="en-US"/>
            </a:p>
          </p:txBody>
        </p:sp>
      </p:grpSp>
      <p:sp>
        <p:nvSpPr>
          <p:cNvPr id="52259" name="AutoShape 35"/>
          <p:cNvSpPr>
            <a:spLocks noChangeArrowheads="1"/>
          </p:cNvSpPr>
          <p:nvPr/>
        </p:nvSpPr>
        <p:spPr bwMode="auto">
          <a:xfrm>
            <a:off x="7742238" y="2128838"/>
            <a:ext cx="1081087" cy="433387"/>
          </a:xfrm>
          <a:prstGeom prst="octagon">
            <a:avLst>
              <a:gd name="adj" fmla="val 29287"/>
            </a:avLst>
          </a:prstGeom>
          <a:solidFill>
            <a:srgbClr val="FFFF00"/>
          </a:solidFill>
          <a:ln w="9525">
            <a:solidFill>
              <a:schemeClr val="tx1"/>
            </a:solidFill>
            <a:miter lim="800000"/>
            <a:headEnd/>
            <a:tailEnd/>
          </a:ln>
        </p:spPr>
        <p:txBody>
          <a:bodyPr wrap="none" lIns="90000" tIns="46800" rIns="90000" bIns="46800" anchor="ctr"/>
          <a:lstStyle/>
          <a:p>
            <a:pPr algn="ctr"/>
            <a:r>
              <a:rPr lang="en-GB" sz="1600"/>
              <a:t>service</a:t>
            </a:r>
          </a:p>
        </p:txBody>
      </p:sp>
      <p:sp>
        <p:nvSpPr>
          <p:cNvPr id="52260" name="AutoShape 36"/>
          <p:cNvSpPr>
            <a:spLocks noChangeArrowheads="1"/>
          </p:cNvSpPr>
          <p:nvPr/>
        </p:nvSpPr>
        <p:spPr bwMode="auto">
          <a:xfrm>
            <a:off x="4572000" y="2057400"/>
            <a:ext cx="1295400" cy="574675"/>
          </a:xfrm>
          <a:prstGeom prst="octagon">
            <a:avLst>
              <a:gd name="adj" fmla="val 29287"/>
            </a:avLst>
          </a:prstGeom>
          <a:solidFill>
            <a:srgbClr val="FFFF00"/>
          </a:solidFill>
          <a:ln w="9525">
            <a:solidFill>
              <a:schemeClr val="tx1"/>
            </a:solidFill>
            <a:miter lim="800000"/>
            <a:headEnd/>
            <a:tailEnd/>
          </a:ln>
        </p:spPr>
        <p:txBody>
          <a:bodyPr wrap="none" lIns="90000" tIns="46800" rIns="90000" bIns="46800" anchor="ctr"/>
          <a:lstStyle/>
          <a:p>
            <a:pPr algn="ctr"/>
            <a:r>
              <a:rPr lang="en-GB"/>
              <a:t>CSTS L</a:t>
            </a:r>
          </a:p>
        </p:txBody>
      </p:sp>
      <p:grpSp>
        <p:nvGrpSpPr>
          <p:cNvPr id="4" name="Group 55"/>
          <p:cNvGrpSpPr>
            <a:grpSpLocks/>
          </p:cNvGrpSpPr>
          <p:nvPr/>
        </p:nvGrpSpPr>
        <p:grpSpPr bwMode="auto">
          <a:xfrm>
            <a:off x="3563938" y="4144963"/>
            <a:ext cx="935037" cy="576262"/>
            <a:chOff x="2835" y="2205"/>
            <a:chExt cx="589" cy="363"/>
          </a:xfrm>
        </p:grpSpPr>
        <p:sp>
          <p:nvSpPr>
            <p:cNvPr id="8226" name="Freeform 42"/>
            <p:cNvSpPr>
              <a:spLocks/>
            </p:cNvSpPr>
            <p:nvPr/>
          </p:nvSpPr>
          <p:spPr bwMode="auto">
            <a:xfrm>
              <a:off x="2835" y="2387"/>
              <a:ext cx="589" cy="181"/>
            </a:xfrm>
            <a:custGeom>
              <a:avLst/>
              <a:gdLst>
                <a:gd name="T0" fmla="*/ 0 w 635"/>
                <a:gd name="T1" fmla="*/ 181 h 181"/>
                <a:gd name="T2" fmla="*/ 0 w 635"/>
                <a:gd name="T3" fmla="*/ 0 h 181"/>
                <a:gd name="T4" fmla="*/ 435 w 635"/>
                <a:gd name="T5" fmla="*/ 0 h 181"/>
                <a:gd name="T6" fmla="*/ 435 w 635"/>
                <a:gd name="T7" fmla="*/ 181 h 181"/>
                <a:gd name="T8" fmla="*/ 0 60000 65536"/>
                <a:gd name="T9" fmla="*/ 0 60000 65536"/>
                <a:gd name="T10" fmla="*/ 0 60000 65536"/>
                <a:gd name="T11" fmla="*/ 0 60000 65536"/>
                <a:gd name="T12" fmla="*/ 0 w 635"/>
                <a:gd name="T13" fmla="*/ 0 h 181"/>
                <a:gd name="T14" fmla="*/ 635 w 635"/>
                <a:gd name="T15" fmla="*/ 181 h 181"/>
              </a:gdLst>
              <a:ahLst/>
              <a:cxnLst>
                <a:cxn ang="T8">
                  <a:pos x="T0" y="T1"/>
                </a:cxn>
                <a:cxn ang="T9">
                  <a:pos x="T2" y="T3"/>
                </a:cxn>
                <a:cxn ang="T10">
                  <a:pos x="T4" y="T5"/>
                </a:cxn>
                <a:cxn ang="T11">
                  <a:pos x="T6" y="T7"/>
                </a:cxn>
              </a:cxnLst>
              <a:rect l="T12" t="T13" r="T14" b="T15"/>
              <a:pathLst>
                <a:path w="635" h="181">
                  <a:moveTo>
                    <a:pt x="0" y="181"/>
                  </a:moveTo>
                  <a:lnTo>
                    <a:pt x="0" y="0"/>
                  </a:lnTo>
                  <a:lnTo>
                    <a:pt x="635" y="0"/>
                  </a:lnTo>
                  <a:lnTo>
                    <a:pt x="635" y="181"/>
                  </a:lnTo>
                </a:path>
              </a:pathLst>
            </a:custGeom>
            <a:noFill/>
            <a:ln w="19050" cap="flat" cmpd="sng">
              <a:solidFill>
                <a:schemeClr val="tx1"/>
              </a:solidFill>
              <a:prstDash val="solid"/>
              <a:round/>
              <a:headEnd/>
              <a:tailEnd/>
            </a:ln>
          </p:spPr>
          <p:txBody>
            <a:bodyPr wrap="none" lIns="90000" tIns="46800" rIns="90000" bIns="46800" anchor="ctr"/>
            <a:lstStyle/>
            <a:p>
              <a:endParaRPr lang="en-US"/>
            </a:p>
          </p:txBody>
        </p:sp>
        <p:sp>
          <p:nvSpPr>
            <p:cNvPr id="8227" name="Line 43"/>
            <p:cNvSpPr>
              <a:spLocks noChangeShapeType="1"/>
            </p:cNvSpPr>
            <p:nvPr/>
          </p:nvSpPr>
          <p:spPr bwMode="auto">
            <a:xfrm>
              <a:off x="3152" y="2205"/>
              <a:ext cx="0" cy="182"/>
            </a:xfrm>
            <a:prstGeom prst="line">
              <a:avLst/>
            </a:prstGeom>
            <a:noFill/>
            <a:ln w="19050">
              <a:solidFill>
                <a:schemeClr val="tx1"/>
              </a:solidFill>
              <a:round/>
              <a:headEnd/>
              <a:tailEnd/>
            </a:ln>
          </p:spPr>
          <p:txBody>
            <a:bodyPr wrap="none" lIns="90000" tIns="46800" rIns="90000" bIns="46800" anchor="ctr"/>
            <a:lstStyle/>
            <a:p>
              <a:endParaRPr lang="en-US"/>
            </a:p>
          </p:txBody>
        </p:sp>
      </p:grpSp>
      <p:sp>
        <p:nvSpPr>
          <p:cNvPr id="52268" name="Line 44"/>
          <p:cNvSpPr>
            <a:spLocks noChangeShapeType="1"/>
          </p:cNvSpPr>
          <p:nvPr/>
        </p:nvSpPr>
        <p:spPr bwMode="auto">
          <a:xfrm>
            <a:off x="6408738" y="4144963"/>
            <a:ext cx="0" cy="576262"/>
          </a:xfrm>
          <a:prstGeom prst="line">
            <a:avLst/>
          </a:prstGeom>
          <a:noFill/>
          <a:ln w="19050">
            <a:solidFill>
              <a:schemeClr val="tx1"/>
            </a:solidFill>
            <a:round/>
            <a:headEnd/>
            <a:tailEnd/>
          </a:ln>
        </p:spPr>
        <p:txBody>
          <a:bodyPr wrap="none" lIns="90000" tIns="46800" rIns="90000" bIns="46800" anchor="ctr"/>
          <a:lstStyle/>
          <a:p>
            <a:endParaRPr lang="en-US"/>
          </a:p>
        </p:txBody>
      </p:sp>
      <p:grpSp>
        <p:nvGrpSpPr>
          <p:cNvPr id="5" name="Group 56"/>
          <p:cNvGrpSpPr>
            <a:grpSpLocks/>
          </p:cNvGrpSpPr>
          <p:nvPr/>
        </p:nvGrpSpPr>
        <p:grpSpPr bwMode="auto">
          <a:xfrm>
            <a:off x="1547813" y="2613025"/>
            <a:ext cx="2519362" cy="1028700"/>
            <a:chOff x="1565" y="1240"/>
            <a:chExt cx="1587" cy="648"/>
          </a:xfrm>
        </p:grpSpPr>
        <p:sp>
          <p:nvSpPr>
            <p:cNvPr id="8224" name="Freeform 46"/>
            <p:cNvSpPr>
              <a:spLocks/>
            </p:cNvSpPr>
            <p:nvPr/>
          </p:nvSpPr>
          <p:spPr bwMode="auto">
            <a:xfrm>
              <a:off x="1565" y="1434"/>
              <a:ext cx="1587" cy="454"/>
            </a:xfrm>
            <a:custGeom>
              <a:avLst/>
              <a:gdLst>
                <a:gd name="T0" fmla="*/ 0 w 1406"/>
                <a:gd name="T1" fmla="*/ 1111 h 363"/>
                <a:gd name="T2" fmla="*/ 0 w 1406"/>
                <a:gd name="T3" fmla="*/ 0 h 363"/>
                <a:gd name="T4" fmla="*/ 2576 w 1406"/>
                <a:gd name="T5" fmla="*/ 0 h 363"/>
                <a:gd name="T6" fmla="*/ 2576 w 1406"/>
                <a:gd name="T7" fmla="*/ 1111 h 363"/>
                <a:gd name="T8" fmla="*/ 0 60000 65536"/>
                <a:gd name="T9" fmla="*/ 0 60000 65536"/>
                <a:gd name="T10" fmla="*/ 0 60000 65536"/>
                <a:gd name="T11" fmla="*/ 0 60000 65536"/>
                <a:gd name="T12" fmla="*/ 0 w 1406"/>
                <a:gd name="T13" fmla="*/ 0 h 363"/>
                <a:gd name="T14" fmla="*/ 1406 w 1406"/>
                <a:gd name="T15" fmla="*/ 363 h 363"/>
              </a:gdLst>
              <a:ahLst/>
              <a:cxnLst>
                <a:cxn ang="T8">
                  <a:pos x="T0" y="T1"/>
                </a:cxn>
                <a:cxn ang="T9">
                  <a:pos x="T2" y="T3"/>
                </a:cxn>
                <a:cxn ang="T10">
                  <a:pos x="T4" y="T5"/>
                </a:cxn>
                <a:cxn ang="T11">
                  <a:pos x="T6" y="T7"/>
                </a:cxn>
              </a:cxnLst>
              <a:rect l="T12" t="T13" r="T14" b="T15"/>
              <a:pathLst>
                <a:path w="1406" h="363">
                  <a:moveTo>
                    <a:pt x="0" y="363"/>
                  </a:moveTo>
                  <a:lnTo>
                    <a:pt x="0" y="0"/>
                  </a:lnTo>
                  <a:lnTo>
                    <a:pt x="1406" y="0"/>
                  </a:lnTo>
                  <a:lnTo>
                    <a:pt x="1406" y="363"/>
                  </a:lnTo>
                </a:path>
              </a:pathLst>
            </a:custGeom>
            <a:noFill/>
            <a:ln w="19050" cap="flat" cmpd="sng">
              <a:solidFill>
                <a:schemeClr val="tx1"/>
              </a:solidFill>
              <a:prstDash val="solid"/>
              <a:round/>
              <a:headEnd/>
              <a:tailEnd/>
            </a:ln>
          </p:spPr>
          <p:txBody>
            <a:bodyPr wrap="none" lIns="90000" tIns="46800" rIns="90000" bIns="46800" anchor="ctr"/>
            <a:lstStyle/>
            <a:p>
              <a:endParaRPr lang="en-US"/>
            </a:p>
          </p:txBody>
        </p:sp>
        <p:sp>
          <p:nvSpPr>
            <p:cNvPr id="8225" name="Line 48"/>
            <p:cNvSpPr>
              <a:spLocks noChangeShapeType="1"/>
            </p:cNvSpPr>
            <p:nvPr/>
          </p:nvSpPr>
          <p:spPr bwMode="auto">
            <a:xfrm>
              <a:off x="2416" y="1240"/>
              <a:ext cx="0" cy="184"/>
            </a:xfrm>
            <a:prstGeom prst="line">
              <a:avLst/>
            </a:prstGeom>
            <a:noFill/>
            <a:ln w="19050">
              <a:solidFill>
                <a:schemeClr val="tx1"/>
              </a:solidFill>
              <a:round/>
              <a:headEnd/>
              <a:tailEnd/>
            </a:ln>
          </p:spPr>
          <p:txBody>
            <a:bodyPr wrap="none" lIns="90000" tIns="46800" rIns="90000" bIns="46800" anchor="ctr"/>
            <a:lstStyle/>
            <a:p>
              <a:endParaRPr lang="en-US"/>
            </a:p>
          </p:txBody>
        </p:sp>
      </p:grpSp>
      <p:grpSp>
        <p:nvGrpSpPr>
          <p:cNvPr id="6" name="Group 57"/>
          <p:cNvGrpSpPr>
            <a:grpSpLocks/>
          </p:cNvGrpSpPr>
          <p:nvPr/>
        </p:nvGrpSpPr>
        <p:grpSpPr bwMode="auto">
          <a:xfrm>
            <a:off x="1835150" y="2625725"/>
            <a:ext cx="4575175" cy="1016000"/>
            <a:chOff x="1746" y="1248"/>
            <a:chExt cx="2882" cy="640"/>
          </a:xfrm>
        </p:grpSpPr>
        <p:sp>
          <p:nvSpPr>
            <p:cNvPr id="8222" name="Freeform 47"/>
            <p:cNvSpPr>
              <a:spLocks/>
            </p:cNvSpPr>
            <p:nvPr/>
          </p:nvSpPr>
          <p:spPr bwMode="auto">
            <a:xfrm>
              <a:off x="1746" y="1570"/>
              <a:ext cx="2882" cy="318"/>
            </a:xfrm>
            <a:custGeom>
              <a:avLst/>
              <a:gdLst>
                <a:gd name="T0" fmla="*/ 0 w 2858"/>
                <a:gd name="T1" fmla="*/ 318 h 318"/>
                <a:gd name="T2" fmla="*/ 0 w 2858"/>
                <a:gd name="T3" fmla="*/ 0 h 318"/>
                <a:gd name="T4" fmla="*/ 2980 w 2858"/>
                <a:gd name="T5" fmla="*/ 0 h 318"/>
                <a:gd name="T6" fmla="*/ 2980 w 2858"/>
                <a:gd name="T7" fmla="*/ 318 h 318"/>
                <a:gd name="T8" fmla="*/ 0 60000 65536"/>
                <a:gd name="T9" fmla="*/ 0 60000 65536"/>
                <a:gd name="T10" fmla="*/ 0 60000 65536"/>
                <a:gd name="T11" fmla="*/ 0 60000 65536"/>
                <a:gd name="T12" fmla="*/ 0 w 2858"/>
                <a:gd name="T13" fmla="*/ 0 h 318"/>
                <a:gd name="T14" fmla="*/ 2858 w 2858"/>
                <a:gd name="T15" fmla="*/ 318 h 318"/>
              </a:gdLst>
              <a:ahLst/>
              <a:cxnLst>
                <a:cxn ang="T8">
                  <a:pos x="T0" y="T1"/>
                </a:cxn>
                <a:cxn ang="T9">
                  <a:pos x="T2" y="T3"/>
                </a:cxn>
                <a:cxn ang="T10">
                  <a:pos x="T4" y="T5"/>
                </a:cxn>
                <a:cxn ang="T11">
                  <a:pos x="T6" y="T7"/>
                </a:cxn>
              </a:cxnLst>
              <a:rect l="T12" t="T13" r="T14" b="T15"/>
              <a:pathLst>
                <a:path w="2858" h="318">
                  <a:moveTo>
                    <a:pt x="0" y="318"/>
                  </a:moveTo>
                  <a:lnTo>
                    <a:pt x="0" y="0"/>
                  </a:lnTo>
                  <a:lnTo>
                    <a:pt x="2858" y="0"/>
                  </a:lnTo>
                  <a:lnTo>
                    <a:pt x="2858" y="318"/>
                  </a:lnTo>
                </a:path>
              </a:pathLst>
            </a:custGeom>
            <a:noFill/>
            <a:ln w="19050" cap="flat" cmpd="sng">
              <a:solidFill>
                <a:schemeClr val="tx1"/>
              </a:solidFill>
              <a:prstDash val="solid"/>
              <a:round/>
              <a:headEnd/>
              <a:tailEnd/>
            </a:ln>
          </p:spPr>
          <p:txBody>
            <a:bodyPr wrap="none" lIns="90000" tIns="46800" rIns="90000" bIns="46800" anchor="ctr"/>
            <a:lstStyle/>
            <a:p>
              <a:endParaRPr lang="en-US"/>
            </a:p>
          </p:txBody>
        </p:sp>
        <p:sp>
          <p:nvSpPr>
            <p:cNvPr id="8223" name="Line 49"/>
            <p:cNvSpPr>
              <a:spLocks noChangeShapeType="1"/>
            </p:cNvSpPr>
            <p:nvPr/>
          </p:nvSpPr>
          <p:spPr bwMode="auto">
            <a:xfrm>
              <a:off x="3864" y="1248"/>
              <a:ext cx="0" cy="320"/>
            </a:xfrm>
            <a:prstGeom prst="line">
              <a:avLst/>
            </a:prstGeom>
            <a:noFill/>
            <a:ln w="19050">
              <a:solidFill>
                <a:schemeClr val="tx1"/>
              </a:solidFill>
              <a:round/>
              <a:headEnd/>
              <a:tailEnd/>
            </a:ln>
          </p:spPr>
          <p:txBody>
            <a:bodyPr wrap="none" lIns="90000" tIns="46800" rIns="90000" bIns="46800" anchor="ctr"/>
            <a:lstStyle/>
            <a:p>
              <a:endParaRPr lang="en-US"/>
            </a:p>
          </p:txBody>
        </p:sp>
      </p:grpSp>
      <p:grpSp>
        <p:nvGrpSpPr>
          <p:cNvPr id="7" name="Group 54"/>
          <p:cNvGrpSpPr>
            <a:grpSpLocks/>
          </p:cNvGrpSpPr>
          <p:nvPr/>
        </p:nvGrpSpPr>
        <p:grpSpPr bwMode="auto">
          <a:xfrm>
            <a:off x="1258888" y="4144963"/>
            <a:ext cx="2160587" cy="576262"/>
            <a:chOff x="1383" y="2205"/>
            <a:chExt cx="1361" cy="363"/>
          </a:xfrm>
        </p:grpSpPr>
        <p:sp>
          <p:nvSpPr>
            <p:cNvPr id="8219" name="Line 40"/>
            <p:cNvSpPr>
              <a:spLocks noChangeShapeType="1"/>
            </p:cNvSpPr>
            <p:nvPr/>
          </p:nvSpPr>
          <p:spPr bwMode="auto">
            <a:xfrm>
              <a:off x="2064" y="2387"/>
              <a:ext cx="0" cy="181"/>
            </a:xfrm>
            <a:prstGeom prst="line">
              <a:avLst/>
            </a:prstGeom>
            <a:noFill/>
            <a:ln w="19050">
              <a:solidFill>
                <a:schemeClr val="tx1"/>
              </a:solidFill>
              <a:round/>
              <a:headEnd/>
              <a:tailEnd/>
            </a:ln>
          </p:spPr>
          <p:txBody>
            <a:bodyPr wrap="none" lIns="90000" tIns="46800" rIns="90000" bIns="46800" anchor="ctr"/>
            <a:lstStyle/>
            <a:p>
              <a:endParaRPr lang="en-US"/>
            </a:p>
          </p:txBody>
        </p:sp>
        <p:sp>
          <p:nvSpPr>
            <p:cNvPr id="8220" name="Freeform 39"/>
            <p:cNvSpPr>
              <a:spLocks/>
            </p:cNvSpPr>
            <p:nvPr/>
          </p:nvSpPr>
          <p:spPr bwMode="auto">
            <a:xfrm>
              <a:off x="1383" y="2387"/>
              <a:ext cx="1361" cy="181"/>
            </a:xfrm>
            <a:custGeom>
              <a:avLst/>
              <a:gdLst>
                <a:gd name="T0" fmla="*/ 0 w 1361"/>
                <a:gd name="T1" fmla="*/ 181 h 181"/>
                <a:gd name="T2" fmla="*/ 0 w 1361"/>
                <a:gd name="T3" fmla="*/ 0 h 181"/>
                <a:gd name="T4" fmla="*/ 1361 w 1361"/>
                <a:gd name="T5" fmla="*/ 0 h 181"/>
                <a:gd name="T6" fmla="*/ 1361 w 1361"/>
                <a:gd name="T7" fmla="*/ 181 h 181"/>
                <a:gd name="T8" fmla="*/ 0 60000 65536"/>
                <a:gd name="T9" fmla="*/ 0 60000 65536"/>
                <a:gd name="T10" fmla="*/ 0 60000 65536"/>
                <a:gd name="T11" fmla="*/ 0 60000 65536"/>
                <a:gd name="T12" fmla="*/ 0 w 1361"/>
                <a:gd name="T13" fmla="*/ 0 h 181"/>
                <a:gd name="T14" fmla="*/ 1361 w 1361"/>
                <a:gd name="T15" fmla="*/ 181 h 181"/>
              </a:gdLst>
              <a:ahLst/>
              <a:cxnLst>
                <a:cxn ang="T8">
                  <a:pos x="T0" y="T1"/>
                </a:cxn>
                <a:cxn ang="T9">
                  <a:pos x="T2" y="T3"/>
                </a:cxn>
                <a:cxn ang="T10">
                  <a:pos x="T4" y="T5"/>
                </a:cxn>
                <a:cxn ang="T11">
                  <a:pos x="T6" y="T7"/>
                </a:cxn>
              </a:cxnLst>
              <a:rect l="T12" t="T13" r="T14" b="T15"/>
              <a:pathLst>
                <a:path w="1361" h="181">
                  <a:moveTo>
                    <a:pt x="0" y="181"/>
                  </a:moveTo>
                  <a:lnTo>
                    <a:pt x="0" y="0"/>
                  </a:lnTo>
                  <a:lnTo>
                    <a:pt x="1361" y="0"/>
                  </a:lnTo>
                  <a:lnTo>
                    <a:pt x="1361" y="181"/>
                  </a:lnTo>
                </a:path>
              </a:pathLst>
            </a:custGeom>
            <a:noFill/>
            <a:ln w="19050" cap="flat" cmpd="sng">
              <a:solidFill>
                <a:schemeClr val="tx1"/>
              </a:solidFill>
              <a:prstDash val="solid"/>
              <a:round/>
              <a:headEnd/>
              <a:tailEnd/>
            </a:ln>
          </p:spPr>
          <p:txBody>
            <a:bodyPr wrap="none" lIns="90000" tIns="46800" rIns="90000" bIns="46800" anchor="ctr"/>
            <a:lstStyle/>
            <a:p>
              <a:endParaRPr lang="en-US"/>
            </a:p>
          </p:txBody>
        </p:sp>
        <p:sp>
          <p:nvSpPr>
            <p:cNvPr id="8221" name="Line 41"/>
            <p:cNvSpPr>
              <a:spLocks noChangeShapeType="1"/>
            </p:cNvSpPr>
            <p:nvPr/>
          </p:nvSpPr>
          <p:spPr bwMode="auto">
            <a:xfrm>
              <a:off x="1701" y="2205"/>
              <a:ext cx="0" cy="182"/>
            </a:xfrm>
            <a:prstGeom prst="line">
              <a:avLst/>
            </a:prstGeom>
            <a:noFill/>
            <a:ln w="19050">
              <a:solidFill>
                <a:schemeClr val="tx1"/>
              </a:solidFill>
              <a:round/>
              <a:headEnd/>
              <a:tailEnd/>
            </a:ln>
          </p:spPr>
          <p:txBody>
            <a:bodyPr wrap="none" lIns="90000" tIns="46800" rIns="90000" bIns="46800" anchor="ctr"/>
            <a:lstStyle/>
            <a:p>
              <a:endParaRPr lang="en-US"/>
            </a:p>
          </p:txBody>
        </p:sp>
      </p:grpSp>
      <p:grpSp>
        <p:nvGrpSpPr>
          <p:cNvPr id="8" name="Group 66"/>
          <p:cNvGrpSpPr>
            <a:grpSpLocks noChangeAspect="1"/>
          </p:cNvGrpSpPr>
          <p:nvPr/>
        </p:nvGrpSpPr>
        <p:grpSpPr bwMode="auto">
          <a:xfrm>
            <a:off x="3822700" y="2309813"/>
            <a:ext cx="463550" cy="107950"/>
            <a:chOff x="2464" y="1756"/>
            <a:chExt cx="344" cy="80"/>
          </a:xfrm>
          <a:solidFill>
            <a:srgbClr val="FFFF00"/>
          </a:solidFill>
        </p:grpSpPr>
        <p:sp>
          <p:nvSpPr>
            <p:cNvPr id="9245" name="Oval 67"/>
            <p:cNvSpPr>
              <a:spLocks noChangeAspect="1" noChangeArrowheads="1"/>
            </p:cNvSpPr>
            <p:nvPr/>
          </p:nvSpPr>
          <p:spPr bwMode="auto">
            <a:xfrm>
              <a:off x="2464"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46" name="Oval 68"/>
            <p:cNvSpPr>
              <a:spLocks noChangeAspect="1" noChangeArrowheads="1"/>
            </p:cNvSpPr>
            <p:nvPr/>
          </p:nvSpPr>
          <p:spPr bwMode="auto">
            <a:xfrm>
              <a:off x="2600" y="1756"/>
              <a:ext cx="72" cy="80"/>
            </a:xfrm>
            <a:prstGeom prst="ellipse">
              <a:avLst/>
            </a:prstGeom>
            <a:grpFill/>
            <a:ln w="9525">
              <a:solidFill>
                <a:schemeClr val="tx1"/>
              </a:solidFill>
              <a:round/>
              <a:headEnd/>
              <a:tailEnd/>
            </a:ln>
          </p:spPr>
          <p:txBody>
            <a:bodyPr wrap="none" anchor="ctr"/>
            <a:lstStyle/>
            <a:p>
              <a:pPr>
                <a:defRPr/>
              </a:pPr>
              <a:endParaRPr lang="en-US"/>
            </a:p>
          </p:txBody>
        </p:sp>
        <p:sp>
          <p:nvSpPr>
            <p:cNvPr id="9247" name="Oval 69"/>
            <p:cNvSpPr>
              <a:spLocks noChangeAspect="1" noChangeArrowheads="1"/>
            </p:cNvSpPr>
            <p:nvPr/>
          </p:nvSpPr>
          <p:spPr bwMode="auto">
            <a:xfrm>
              <a:off x="2736" y="1756"/>
              <a:ext cx="72" cy="80"/>
            </a:xfrm>
            <a:prstGeom prst="ellipse">
              <a:avLst/>
            </a:prstGeom>
            <a:grpFill/>
            <a:ln w="9525">
              <a:solidFill>
                <a:schemeClr val="tx1"/>
              </a:solidFill>
              <a:round/>
              <a:headEnd/>
              <a:tailEnd/>
            </a:ln>
          </p:spPr>
          <p:txBody>
            <a:bodyPr wrap="none" anchor="ctr"/>
            <a:lstStyle/>
            <a:p>
              <a:pPr>
                <a:defRPr/>
              </a:pPr>
              <a:endParaRPr lang="en-US"/>
            </a:p>
          </p:txBody>
        </p:sp>
      </p:grpSp>
      <p:sp>
        <p:nvSpPr>
          <p:cNvPr id="52251" name="AutoShape 27"/>
          <p:cNvSpPr>
            <a:spLocks noChangeArrowheads="1"/>
          </p:cNvSpPr>
          <p:nvPr/>
        </p:nvSpPr>
        <p:spPr bwMode="auto">
          <a:xfrm>
            <a:off x="2266950" y="2057400"/>
            <a:ext cx="1295400" cy="576263"/>
          </a:xfrm>
          <a:prstGeom prst="octagon">
            <a:avLst>
              <a:gd name="adj" fmla="val 29287"/>
            </a:avLst>
          </a:prstGeom>
          <a:solidFill>
            <a:srgbClr val="FFFF00"/>
          </a:solidFill>
          <a:ln w="9525">
            <a:solidFill>
              <a:schemeClr val="tx1"/>
            </a:solidFill>
            <a:miter lim="800000"/>
            <a:headEnd/>
            <a:tailEnd/>
          </a:ln>
        </p:spPr>
        <p:txBody>
          <a:bodyPr wrap="none" lIns="90000" tIns="46800" rIns="90000" bIns="46800" anchor="ctr"/>
          <a:lstStyle/>
          <a:p>
            <a:pPr algn="ctr"/>
            <a:r>
              <a:rPr lang="en-GB"/>
              <a:t>CSTS 1</a:t>
            </a:r>
          </a:p>
        </p:txBody>
      </p:sp>
      <p:sp>
        <p:nvSpPr>
          <p:cNvPr id="8218" name="TextBox 23"/>
          <p:cNvSpPr txBox="1">
            <a:spLocks noChangeArrowheads="1"/>
          </p:cNvSpPr>
          <p:nvPr/>
        </p:nvSpPr>
        <p:spPr bwMode="auto">
          <a:xfrm>
            <a:off x="381000" y="1219200"/>
            <a:ext cx="8153400" cy="590550"/>
          </a:xfrm>
          <a:prstGeom prst="rect">
            <a:avLst/>
          </a:prstGeom>
          <a:noFill/>
          <a:ln w="9525">
            <a:noFill/>
            <a:miter lim="800000"/>
            <a:headEnd/>
            <a:tailEnd/>
          </a:ln>
        </p:spPr>
        <p:txBody>
          <a:bodyPr>
            <a:spAutoFit/>
          </a:bodyPr>
          <a:lstStyle/>
          <a:p>
            <a:pPr algn="ctr"/>
            <a:r>
              <a:rPr lang="en-US"/>
              <a:t>The CSTS Framework provides a reusable foundation that allows services to be defined and implemented efficiently.  </a:t>
            </a:r>
          </a:p>
        </p:txBody>
      </p:sp>
      <p:sp>
        <p:nvSpPr>
          <p:cNvPr id="9" name="Footer Placeholder 8"/>
          <p:cNvSpPr>
            <a:spLocks noGrp="1"/>
          </p:cNvSpPr>
          <p:nvPr>
            <p:ph type="ftr" sz="quarter" idx="11"/>
          </p:nvPr>
        </p:nvSpPr>
        <p:spPr/>
        <p:txBody>
          <a:bodyPr/>
          <a:lstStyle/>
          <a:p>
            <a:pPr>
              <a:defRPr/>
            </a:pPr>
            <a:r>
              <a:rPr lang="it-IT" smtClean="0"/>
              <a:t>Page</a:t>
            </a:r>
            <a:endParaRPr lang="it-IT" sz="1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600200" y="274638"/>
            <a:ext cx="7239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CSTS Services use the Framework</a:t>
            </a:r>
          </a:p>
        </p:txBody>
      </p:sp>
      <p:sp>
        <p:nvSpPr>
          <p:cNvPr id="9219" name="TextBox 23"/>
          <p:cNvSpPr txBox="1">
            <a:spLocks noChangeArrowheads="1"/>
          </p:cNvSpPr>
          <p:nvPr/>
        </p:nvSpPr>
        <p:spPr bwMode="auto">
          <a:xfrm>
            <a:off x="609600" y="1600200"/>
            <a:ext cx="6324600" cy="590550"/>
          </a:xfrm>
          <a:prstGeom prst="rect">
            <a:avLst/>
          </a:prstGeom>
          <a:noFill/>
          <a:ln w="9525">
            <a:noFill/>
            <a:miter lim="800000"/>
            <a:headEnd/>
            <a:tailEnd/>
          </a:ln>
        </p:spPr>
        <p:txBody>
          <a:bodyPr>
            <a:spAutoFit/>
          </a:bodyPr>
          <a:lstStyle/>
          <a:p>
            <a:pPr algn="ctr"/>
            <a:r>
              <a:rPr lang="en-US"/>
              <a:t>Each service uses only those Framework procedures that are needed to get the job done.  For example:</a:t>
            </a:r>
          </a:p>
        </p:txBody>
      </p:sp>
      <p:sp>
        <p:nvSpPr>
          <p:cNvPr id="9220" name="Rectangle 6"/>
          <p:cNvSpPr>
            <a:spLocks noChangeArrowheads="1"/>
          </p:cNvSpPr>
          <p:nvPr/>
        </p:nvSpPr>
        <p:spPr bwMode="auto">
          <a:xfrm>
            <a:off x="228600" y="3795713"/>
            <a:ext cx="1633538" cy="614362"/>
          </a:xfrm>
          <a:prstGeom prst="rect">
            <a:avLst/>
          </a:prstGeom>
          <a:solidFill>
            <a:srgbClr val="00B050"/>
          </a:solidFill>
          <a:ln w="12700" algn="ctr">
            <a:solidFill>
              <a:schemeClr val="tx1"/>
            </a:solidFill>
            <a:round/>
            <a:headEnd/>
            <a:tailEnd/>
          </a:ln>
        </p:spPr>
        <p:txBody>
          <a:bodyPr/>
          <a:lstStyle/>
          <a:p>
            <a:pPr algn="ctr"/>
            <a:r>
              <a:rPr lang="en-US" sz="1600"/>
              <a:t>Association</a:t>
            </a:r>
          </a:p>
          <a:p>
            <a:pPr algn="ctr"/>
            <a:r>
              <a:rPr lang="en-US" sz="1600"/>
              <a:t>Control</a:t>
            </a:r>
          </a:p>
        </p:txBody>
      </p:sp>
      <p:sp>
        <p:nvSpPr>
          <p:cNvPr id="9221" name="Rectangle 7"/>
          <p:cNvSpPr>
            <a:spLocks noChangeArrowheads="1"/>
          </p:cNvSpPr>
          <p:nvPr/>
        </p:nvSpPr>
        <p:spPr bwMode="auto">
          <a:xfrm>
            <a:off x="2895600" y="2667000"/>
            <a:ext cx="1571625" cy="590550"/>
          </a:xfrm>
          <a:prstGeom prst="rect">
            <a:avLst/>
          </a:prstGeom>
          <a:solidFill>
            <a:srgbClr val="FFFF00"/>
          </a:solidFill>
          <a:ln w="12700" algn="ctr">
            <a:solidFill>
              <a:schemeClr val="tx1"/>
            </a:solidFill>
            <a:round/>
            <a:headEnd/>
            <a:tailEnd/>
          </a:ln>
        </p:spPr>
        <p:txBody>
          <a:bodyPr/>
          <a:lstStyle/>
          <a:p>
            <a:pPr algn="ctr"/>
            <a:r>
              <a:rPr lang="en-US" sz="1600"/>
              <a:t>Monitored</a:t>
            </a:r>
          </a:p>
          <a:p>
            <a:pPr algn="ctr"/>
            <a:r>
              <a:rPr lang="en-US" sz="1600"/>
              <a:t>Data</a:t>
            </a:r>
          </a:p>
        </p:txBody>
      </p:sp>
      <p:sp>
        <p:nvSpPr>
          <p:cNvPr id="33" name="TextBox 30"/>
          <p:cNvSpPr txBox="1">
            <a:spLocks noChangeArrowheads="1"/>
          </p:cNvSpPr>
          <p:nvPr/>
        </p:nvSpPr>
        <p:spPr bwMode="auto">
          <a:xfrm>
            <a:off x="7239000" y="3800475"/>
            <a:ext cx="1857375" cy="619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Framework</a:t>
            </a:r>
          </a:p>
          <a:p>
            <a:pPr>
              <a:defRPr/>
            </a:pPr>
            <a:r>
              <a:rPr lang="en-US" dirty="0">
                <a:latin typeface="Arial" charset="0"/>
              </a:rPr>
              <a:t>Procedures</a:t>
            </a:r>
          </a:p>
        </p:txBody>
      </p:sp>
      <p:sp>
        <p:nvSpPr>
          <p:cNvPr id="34" name="TextBox 32"/>
          <p:cNvSpPr txBox="1">
            <a:spLocks noChangeArrowheads="1"/>
          </p:cNvSpPr>
          <p:nvPr/>
        </p:nvSpPr>
        <p:spPr bwMode="auto">
          <a:xfrm>
            <a:off x="7315200" y="2782888"/>
            <a:ext cx="1785938" cy="3413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Service</a:t>
            </a:r>
          </a:p>
        </p:txBody>
      </p:sp>
      <p:sp>
        <p:nvSpPr>
          <p:cNvPr id="9224" name="Rectangle 6"/>
          <p:cNvSpPr>
            <a:spLocks noChangeArrowheads="1"/>
          </p:cNvSpPr>
          <p:nvPr/>
        </p:nvSpPr>
        <p:spPr bwMode="auto">
          <a:xfrm>
            <a:off x="1981200" y="3800475"/>
            <a:ext cx="1633538" cy="609600"/>
          </a:xfrm>
          <a:prstGeom prst="rect">
            <a:avLst/>
          </a:prstGeom>
          <a:solidFill>
            <a:srgbClr val="00B050"/>
          </a:solidFill>
          <a:ln w="12700" algn="ctr">
            <a:solidFill>
              <a:schemeClr val="tx1"/>
            </a:solidFill>
            <a:round/>
            <a:headEnd/>
            <a:tailEnd/>
          </a:ln>
        </p:spPr>
        <p:txBody>
          <a:bodyPr/>
          <a:lstStyle/>
          <a:p>
            <a:pPr algn="ctr"/>
            <a:r>
              <a:rPr lang="en-US" sz="1600"/>
              <a:t>Cyclic</a:t>
            </a:r>
          </a:p>
          <a:p>
            <a:pPr algn="ctr"/>
            <a:r>
              <a:rPr lang="en-US" sz="1600"/>
              <a:t>Report</a:t>
            </a:r>
          </a:p>
        </p:txBody>
      </p:sp>
      <p:sp>
        <p:nvSpPr>
          <p:cNvPr id="9225" name="Rectangle 6"/>
          <p:cNvSpPr>
            <a:spLocks noChangeArrowheads="1"/>
          </p:cNvSpPr>
          <p:nvPr/>
        </p:nvSpPr>
        <p:spPr bwMode="auto">
          <a:xfrm>
            <a:off x="3733800" y="3800475"/>
            <a:ext cx="1633538" cy="609600"/>
          </a:xfrm>
          <a:prstGeom prst="rect">
            <a:avLst/>
          </a:prstGeom>
          <a:solidFill>
            <a:srgbClr val="00B050"/>
          </a:solidFill>
          <a:ln w="12700" algn="ctr">
            <a:solidFill>
              <a:schemeClr val="tx1"/>
            </a:solidFill>
            <a:round/>
            <a:headEnd/>
            <a:tailEnd/>
          </a:ln>
        </p:spPr>
        <p:txBody>
          <a:bodyPr/>
          <a:lstStyle/>
          <a:p>
            <a:pPr algn="ctr"/>
            <a:r>
              <a:rPr lang="en-US" sz="1600"/>
              <a:t>Information</a:t>
            </a:r>
          </a:p>
          <a:p>
            <a:pPr algn="ctr"/>
            <a:r>
              <a:rPr lang="en-US" sz="1600"/>
              <a:t>Query</a:t>
            </a:r>
          </a:p>
        </p:txBody>
      </p:sp>
      <p:sp>
        <p:nvSpPr>
          <p:cNvPr id="9226" name="Rectangle 6"/>
          <p:cNvSpPr>
            <a:spLocks noChangeArrowheads="1"/>
          </p:cNvSpPr>
          <p:nvPr/>
        </p:nvSpPr>
        <p:spPr bwMode="auto">
          <a:xfrm>
            <a:off x="5486400" y="3800475"/>
            <a:ext cx="1633538" cy="609600"/>
          </a:xfrm>
          <a:prstGeom prst="rect">
            <a:avLst/>
          </a:prstGeom>
          <a:solidFill>
            <a:srgbClr val="00B050"/>
          </a:solidFill>
          <a:ln w="12700" algn="ctr">
            <a:solidFill>
              <a:schemeClr val="tx1"/>
            </a:solidFill>
            <a:round/>
            <a:headEnd/>
            <a:tailEnd/>
          </a:ln>
        </p:spPr>
        <p:txBody>
          <a:bodyPr/>
          <a:lstStyle/>
          <a:p>
            <a:pPr algn="ctr"/>
            <a:r>
              <a:rPr lang="en-US" sz="1600"/>
              <a:t>Notification</a:t>
            </a:r>
          </a:p>
        </p:txBody>
      </p:sp>
      <p:cxnSp>
        <p:nvCxnSpPr>
          <p:cNvPr id="9227" name="Straight Connector 51"/>
          <p:cNvCxnSpPr>
            <a:cxnSpLocks noChangeShapeType="1"/>
            <a:stCxn id="9221" idx="2"/>
            <a:endCxn id="9224" idx="0"/>
          </p:cNvCxnSpPr>
          <p:nvPr/>
        </p:nvCxnSpPr>
        <p:spPr bwMode="auto">
          <a:xfrm rot="5400000">
            <a:off x="2967831" y="3086894"/>
            <a:ext cx="542925" cy="884238"/>
          </a:xfrm>
          <a:prstGeom prst="line">
            <a:avLst/>
          </a:prstGeom>
          <a:noFill/>
          <a:ln w="9525" algn="ctr">
            <a:solidFill>
              <a:srgbClr val="000000"/>
            </a:solidFill>
            <a:round/>
            <a:headEnd/>
            <a:tailEnd/>
          </a:ln>
        </p:spPr>
      </p:cxnSp>
      <p:cxnSp>
        <p:nvCxnSpPr>
          <p:cNvPr id="9228" name="Straight Connector 53"/>
          <p:cNvCxnSpPr>
            <a:cxnSpLocks noChangeShapeType="1"/>
            <a:stCxn id="9221" idx="2"/>
            <a:endCxn id="9225" idx="0"/>
          </p:cNvCxnSpPr>
          <p:nvPr/>
        </p:nvCxnSpPr>
        <p:spPr bwMode="auto">
          <a:xfrm rot="16200000" flipH="1">
            <a:off x="3844131" y="3094832"/>
            <a:ext cx="542925" cy="868362"/>
          </a:xfrm>
          <a:prstGeom prst="line">
            <a:avLst/>
          </a:prstGeom>
          <a:noFill/>
          <a:ln w="9525" algn="ctr">
            <a:solidFill>
              <a:srgbClr val="000000"/>
            </a:solidFill>
            <a:round/>
            <a:headEnd/>
            <a:tailEnd/>
          </a:ln>
        </p:spPr>
      </p:cxnSp>
      <p:cxnSp>
        <p:nvCxnSpPr>
          <p:cNvPr id="9229" name="Straight Connector 55"/>
          <p:cNvCxnSpPr>
            <a:cxnSpLocks noChangeShapeType="1"/>
            <a:stCxn id="9221" idx="2"/>
            <a:endCxn id="9226" idx="0"/>
          </p:cNvCxnSpPr>
          <p:nvPr/>
        </p:nvCxnSpPr>
        <p:spPr bwMode="auto">
          <a:xfrm rot="16200000" flipH="1">
            <a:off x="4721225" y="2217738"/>
            <a:ext cx="542925" cy="2622550"/>
          </a:xfrm>
          <a:prstGeom prst="line">
            <a:avLst/>
          </a:prstGeom>
          <a:noFill/>
          <a:ln w="9525" algn="ctr">
            <a:solidFill>
              <a:srgbClr val="000000"/>
            </a:solidFill>
            <a:round/>
            <a:headEnd/>
            <a:tailEnd/>
          </a:ln>
        </p:spPr>
      </p:cxnSp>
      <p:sp>
        <p:nvSpPr>
          <p:cNvPr id="9230" name="TextBox 60"/>
          <p:cNvSpPr txBox="1">
            <a:spLocks noChangeArrowheads="1"/>
          </p:cNvSpPr>
          <p:nvPr/>
        </p:nvSpPr>
        <p:spPr bwMode="auto">
          <a:xfrm>
            <a:off x="304800" y="4495800"/>
            <a:ext cx="1524000" cy="534988"/>
          </a:xfrm>
          <a:prstGeom prst="rect">
            <a:avLst/>
          </a:prstGeom>
          <a:noFill/>
          <a:ln w="9525">
            <a:noFill/>
            <a:miter lim="800000"/>
            <a:headEnd/>
            <a:tailEnd/>
          </a:ln>
        </p:spPr>
        <p:txBody>
          <a:bodyPr>
            <a:spAutoFit/>
          </a:bodyPr>
          <a:lstStyle/>
          <a:p>
            <a:pPr algn="ctr"/>
            <a:r>
              <a:rPr lang="en-US" sz="1600"/>
              <a:t>“establish connection”</a:t>
            </a:r>
          </a:p>
        </p:txBody>
      </p:sp>
      <p:sp>
        <p:nvSpPr>
          <p:cNvPr id="9231" name="TextBox 61"/>
          <p:cNvSpPr txBox="1">
            <a:spLocks noChangeArrowheads="1"/>
          </p:cNvSpPr>
          <p:nvPr/>
        </p:nvSpPr>
        <p:spPr bwMode="auto">
          <a:xfrm>
            <a:off x="1981200" y="4419600"/>
            <a:ext cx="1600200" cy="534988"/>
          </a:xfrm>
          <a:prstGeom prst="rect">
            <a:avLst/>
          </a:prstGeom>
          <a:noFill/>
          <a:ln w="9525">
            <a:noFill/>
            <a:miter lim="800000"/>
            <a:headEnd/>
            <a:tailEnd/>
          </a:ln>
        </p:spPr>
        <p:txBody>
          <a:bodyPr>
            <a:spAutoFit/>
          </a:bodyPr>
          <a:lstStyle/>
          <a:p>
            <a:pPr algn="ctr"/>
            <a:r>
              <a:rPr lang="en-US" sz="1600"/>
              <a:t>“periodic reports”</a:t>
            </a:r>
          </a:p>
        </p:txBody>
      </p:sp>
      <p:sp>
        <p:nvSpPr>
          <p:cNvPr id="9232" name="TextBox 62"/>
          <p:cNvSpPr txBox="1">
            <a:spLocks noChangeArrowheads="1"/>
          </p:cNvSpPr>
          <p:nvPr/>
        </p:nvSpPr>
        <p:spPr bwMode="auto">
          <a:xfrm>
            <a:off x="3733800" y="4419600"/>
            <a:ext cx="1600200" cy="534988"/>
          </a:xfrm>
          <a:prstGeom prst="rect">
            <a:avLst/>
          </a:prstGeom>
          <a:noFill/>
          <a:ln w="9525">
            <a:noFill/>
            <a:miter lim="800000"/>
            <a:headEnd/>
            <a:tailEnd/>
          </a:ln>
        </p:spPr>
        <p:txBody>
          <a:bodyPr>
            <a:spAutoFit/>
          </a:bodyPr>
          <a:lstStyle/>
          <a:p>
            <a:pPr algn="ctr"/>
            <a:r>
              <a:rPr lang="en-US" sz="1600"/>
              <a:t>“one report per request”</a:t>
            </a:r>
          </a:p>
        </p:txBody>
      </p:sp>
      <p:sp>
        <p:nvSpPr>
          <p:cNvPr id="9233" name="TextBox 63"/>
          <p:cNvSpPr txBox="1">
            <a:spLocks noChangeArrowheads="1"/>
          </p:cNvSpPr>
          <p:nvPr/>
        </p:nvSpPr>
        <p:spPr bwMode="auto">
          <a:xfrm>
            <a:off x="5486400" y="4419600"/>
            <a:ext cx="1676400" cy="757238"/>
          </a:xfrm>
          <a:prstGeom prst="rect">
            <a:avLst/>
          </a:prstGeom>
          <a:noFill/>
          <a:ln w="9525">
            <a:noFill/>
            <a:miter lim="800000"/>
            <a:headEnd/>
            <a:tailEnd/>
          </a:ln>
        </p:spPr>
        <p:txBody>
          <a:bodyPr>
            <a:spAutoFit/>
          </a:bodyPr>
          <a:lstStyle/>
          <a:p>
            <a:pPr algn="ctr"/>
            <a:r>
              <a:rPr lang="en-US" sz="1600"/>
              <a:t>“notify User when certain events occur”</a:t>
            </a:r>
          </a:p>
        </p:txBody>
      </p:sp>
      <p:cxnSp>
        <p:nvCxnSpPr>
          <p:cNvPr id="9234" name="Straight Connector 65"/>
          <p:cNvCxnSpPr>
            <a:cxnSpLocks noChangeShapeType="1"/>
            <a:stCxn id="9221" idx="2"/>
            <a:endCxn id="9220" idx="0"/>
          </p:cNvCxnSpPr>
          <p:nvPr/>
        </p:nvCxnSpPr>
        <p:spPr bwMode="auto">
          <a:xfrm rot="5400000">
            <a:off x="2094706" y="2209007"/>
            <a:ext cx="538163" cy="2635250"/>
          </a:xfrm>
          <a:prstGeom prst="line">
            <a:avLst/>
          </a:prstGeom>
          <a:noFill/>
          <a:ln w="9525" algn="ctr">
            <a:solidFill>
              <a:srgbClr val="000000"/>
            </a:solidFill>
            <a:round/>
            <a:headEnd/>
            <a:tailEnd/>
          </a:ln>
        </p:spPr>
      </p:cxnSp>
      <p:sp>
        <p:nvSpPr>
          <p:cNvPr id="2" name="Slide Number Placeholder 1"/>
          <p:cNvSpPr>
            <a:spLocks noGrp="1"/>
          </p:cNvSpPr>
          <p:nvPr>
            <p:ph type="sldNum" sz="quarter" idx="10"/>
          </p:nvPr>
        </p:nvSpPr>
        <p:spPr/>
        <p:txBody>
          <a:bodyPr/>
          <a:lstStyle/>
          <a:p>
            <a:fld id="{8672A97E-7868-4A71-ACC2-57C13FDD3E41}"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600200" y="274638"/>
            <a:ext cx="7467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dirty="0" smtClean="0"/>
              <a:t>A CSTS service may extend the Framework</a:t>
            </a:r>
          </a:p>
        </p:txBody>
      </p:sp>
      <p:sp>
        <p:nvSpPr>
          <p:cNvPr id="10243" name="TextBox 23"/>
          <p:cNvSpPr txBox="1">
            <a:spLocks noChangeArrowheads="1"/>
          </p:cNvSpPr>
          <p:nvPr/>
        </p:nvSpPr>
        <p:spPr bwMode="auto">
          <a:xfrm>
            <a:off x="152400" y="1293813"/>
            <a:ext cx="8915400" cy="839787"/>
          </a:xfrm>
          <a:prstGeom prst="rect">
            <a:avLst/>
          </a:prstGeom>
          <a:noFill/>
          <a:ln w="9525">
            <a:noFill/>
            <a:miter lim="800000"/>
            <a:headEnd/>
            <a:tailEnd/>
          </a:ln>
        </p:spPr>
        <p:txBody>
          <a:bodyPr>
            <a:spAutoFit/>
          </a:bodyPr>
          <a:lstStyle/>
          <a:p>
            <a:r>
              <a:rPr lang="en-US"/>
              <a:t>If a service needs capabilities that are not supplied by the Framework, it may extend the Framework – it can create a new procedure that adds new behavior and/or new data to an existing procedure.</a:t>
            </a:r>
          </a:p>
        </p:txBody>
      </p:sp>
      <p:sp>
        <p:nvSpPr>
          <p:cNvPr id="13316" name="Rectangle 6"/>
          <p:cNvSpPr>
            <a:spLocks noChangeArrowheads="1"/>
          </p:cNvSpPr>
          <p:nvPr/>
        </p:nvSpPr>
        <p:spPr bwMode="auto">
          <a:xfrm>
            <a:off x="2133600" y="3805238"/>
            <a:ext cx="1633538" cy="614362"/>
          </a:xfrm>
          <a:prstGeom prst="rect">
            <a:avLst/>
          </a:prstGeom>
          <a:solidFill>
            <a:srgbClr val="00B050"/>
          </a:solidFill>
          <a:ln w="12700" algn="ctr">
            <a:solidFill>
              <a:schemeClr val="tx1"/>
            </a:solidFill>
            <a:round/>
            <a:headEnd/>
            <a:tailEnd/>
          </a:ln>
        </p:spPr>
        <p:txBody>
          <a:bodyPr/>
          <a:lstStyle/>
          <a:p>
            <a:pPr algn="ctr"/>
            <a:r>
              <a:rPr lang="en-US" sz="1600"/>
              <a:t>Association</a:t>
            </a:r>
          </a:p>
          <a:p>
            <a:pPr algn="ctr"/>
            <a:r>
              <a:rPr lang="en-US" sz="1600"/>
              <a:t>Control</a:t>
            </a:r>
          </a:p>
        </p:txBody>
      </p:sp>
      <p:sp>
        <p:nvSpPr>
          <p:cNvPr id="13317" name="Rectangle 7"/>
          <p:cNvSpPr>
            <a:spLocks noChangeArrowheads="1"/>
          </p:cNvSpPr>
          <p:nvPr/>
        </p:nvSpPr>
        <p:spPr bwMode="auto">
          <a:xfrm>
            <a:off x="2166938" y="2371725"/>
            <a:ext cx="1571625" cy="590550"/>
          </a:xfrm>
          <a:prstGeom prst="rect">
            <a:avLst/>
          </a:prstGeom>
          <a:solidFill>
            <a:srgbClr val="FFFF00"/>
          </a:solidFill>
          <a:ln w="12700" algn="ctr">
            <a:solidFill>
              <a:schemeClr val="tx1"/>
            </a:solidFill>
            <a:round/>
            <a:headEnd/>
            <a:tailEnd/>
          </a:ln>
        </p:spPr>
        <p:txBody>
          <a:bodyPr/>
          <a:lstStyle/>
          <a:p>
            <a:pPr algn="ctr"/>
            <a:r>
              <a:rPr lang="en-US" sz="1600"/>
              <a:t>Real-time</a:t>
            </a:r>
          </a:p>
          <a:p>
            <a:pPr algn="ctr"/>
            <a:r>
              <a:rPr lang="en-US" sz="1600"/>
              <a:t>Tracking Data</a:t>
            </a:r>
          </a:p>
        </p:txBody>
      </p:sp>
      <p:sp>
        <p:nvSpPr>
          <p:cNvPr id="33" name="TextBox 30"/>
          <p:cNvSpPr txBox="1">
            <a:spLocks noChangeArrowheads="1"/>
          </p:cNvSpPr>
          <p:nvPr/>
        </p:nvSpPr>
        <p:spPr bwMode="auto">
          <a:xfrm>
            <a:off x="6781800" y="3800475"/>
            <a:ext cx="1857375" cy="619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Framework</a:t>
            </a:r>
          </a:p>
          <a:p>
            <a:pPr>
              <a:defRPr/>
            </a:pPr>
            <a:r>
              <a:rPr lang="en-US" dirty="0">
                <a:latin typeface="Arial" charset="0"/>
              </a:rPr>
              <a:t>Procedures</a:t>
            </a:r>
          </a:p>
        </p:txBody>
      </p:sp>
      <p:sp>
        <p:nvSpPr>
          <p:cNvPr id="34" name="TextBox 32"/>
          <p:cNvSpPr txBox="1">
            <a:spLocks noChangeArrowheads="1"/>
          </p:cNvSpPr>
          <p:nvPr/>
        </p:nvSpPr>
        <p:spPr bwMode="auto">
          <a:xfrm>
            <a:off x="6858000" y="2428875"/>
            <a:ext cx="1785938" cy="5905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Service + new procedure</a:t>
            </a:r>
          </a:p>
        </p:txBody>
      </p:sp>
      <p:sp>
        <p:nvSpPr>
          <p:cNvPr id="13320" name="Rectangle 6"/>
          <p:cNvSpPr>
            <a:spLocks noChangeArrowheads="1"/>
          </p:cNvSpPr>
          <p:nvPr/>
        </p:nvSpPr>
        <p:spPr bwMode="auto">
          <a:xfrm>
            <a:off x="4211638" y="3810000"/>
            <a:ext cx="1635125" cy="609600"/>
          </a:xfrm>
          <a:prstGeom prst="rect">
            <a:avLst/>
          </a:prstGeom>
          <a:solidFill>
            <a:srgbClr val="00B050"/>
          </a:solidFill>
          <a:ln w="12700" algn="ctr">
            <a:solidFill>
              <a:schemeClr val="tx1"/>
            </a:solidFill>
            <a:round/>
            <a:headEnd/>
            <a:tailEnd/>
          </a:ln>
        </p:spPr>
        <p:txBody>
          <a:bodyPr/>
          <a:lstStyle/>
          <a:p>
            <a:pPr algn="ctr"/>
            <a:r>
              <a:rPr lang="en-US" sz="1600"/>
              <a:t>Buffered </a:t>
            </a:r>
            <a:r>
              <a:rPr lang="en-US" sz="1600" u="sng"/>
              <a:t>Data</a:t>
            </a:r>
          </a:p>
          <a:p>
            <a:pPr algn="ctr"/>
            <a:r>
              <a:rPr lang="en-US" sz="1600"/>
              <a:t>Delivery</a:t>
            </a:r>
          </a:p>
        </p:txBody>
      </p:sp>
      <p:sp>
        <p:nvSpPr>
          <p:cNvPr id="13321" name="Rectangle 6"/>
          <p:cNvSpPr>
            <a:spLocks noChangeArrowheads="1"/>
          </p:cNvSpPr>
          <p:nvPr/>
        </p:nvSpPr>
        <p:spPr bwMode="auto">
          <a:xfrm>
            <a:off x="4211638" y="2362200"/>
            <a:ext cx="1635125" cy="990600"/>
          </a:xfrm>
          <a:prstGeom prst="rect">
            <a:avLst/>
          </a:prstGeom>
          <a:solidFill>
            <a:srgbClr val="009900"/>
          </a:solidFill>
          <a:ln w="12700" algn="ctr">
            <a:solidFill>
              <a:schemeClr val="tx1"/>
            </a:solidFill>
            <a:round/>
            <a:headEnd/>
            <a:tailEnd/>
          </a:ln>
        </p:spPr>
        <p:txBody>
          <a:bodyPr/>
          <a:lstStyle/>
          <a:p>
            <a:pPr algn="ctr"/>
            <a:r>
              <a:rPr lang="en-US" sz="1600"/>
              <a:t>Buffered </a:t>
            </a:r>
            <a:r>
              <a:rPr lang="en-US" sz="1600" u="sng"/>
              <a:t>Tracking Data </a:t>
            </a:r>
            <a:r>
              <a:rPr lang="en-US" sz="1600"/>
              <a:t>Message</a:t>
            </a:r>
            <a:r>
              <a:rPr lang="en-US" sz="1600" u="sng"/>
              <a:t> </a:t>
            </a:r>
            <a:r>
              <a:rPr lang="en-US" sz="1600"/>
              <a:t>Delivery</a:t>
            </a:r>
          </a:p>
        </p:txBody>
      </p:sp>
      <p:sp>
        <p:nvSpPr>
          <p:cNvPr id="13322" name="TextBox 25"/>
          <p:cNvSpPr txBox="1">
            <a:spLocks noChangeArrowheads="1"/>
          </p:cNvSpPr>
          <p:nvPr/>
        </p:nvSpPr>
        <p:spPr bwMode="auto">
          <a:xfrm>
            <a:off x="304800" y="5180013"/>
            <a:ext cx="7696200" cy="534987"/>
          </a:xfrm>
          <a:prstGeom prst="rect">
            <a:avLst/>
          </a:prstGeom>
          <a:noFill/>
          <a:ln w="9525">
            <a:noFill/>
            <a:miter lim="800000"/>
            <a:headEnd/>
            <a:tailEnd/>
          </a:ln>
        </p:spPr>
        <p:txBody>
          <a:bodyPr>
            <a:spAutoFit/>
          </a:bodyPr>
          <a:lstStyle/>
          <a:p>
            <a:pPr algn="ctr"/>
            <a:r>
              <a:rPr lang="en-US" sz="1600"/>
              <a:t>The new procedure adds one capability to the existing procedure - it delivers one </a:t>
            </a:r>
            <a:r>
              <a:rPr lang="en-US" sz="1600" i="1"/>
              <a:t>context</a:t>
            </a:r>
            <a:r>
              <a:rPr lang="en-US" sz="1600"/>
              <a:t> message prior to a stream of </a:t>
            </a:r>
            <a:r>
              <a:rPr lang="en-US" sz="1600" i="1"/>
              <a:t>Tracking Data </a:t>
            </a:r>
            <a:r>
              <a:rPr lang="en-US" sz="1600"/>
              <a:t>messages.</a:t>
            </a:r>
          </a:p>
        </p:txBody>
      </p:sp>
      <p:sp>
        <p:nvSpPr>
          <p:cNvPr id="13323" name="TextBox 27"/>
          <p:cNvSpPr txBox="1">
            <a:spLocks noChangeArrowheads="1"/>
          </p:cNvSpPr>
          <p:nvPr/>
        </p:nvSpPr>
        <p:spPr bwMode="auto">
          <a:xfrm>
            <a:off x="2133600" y="4419600"/>
            <a:ext cx="1600200" cy="534988"/>
          </a:xfrm>
          <a:prstGeom prst="rect">
            <a:avLst/>
          </a:prstGeom>
          <a:noFill/>
          <a:ln w="9525">
            <a:noFill/>
            <a:miter lim="800000"/>
            <a:headEnd/>
            <a:tailEnd/>
          </a:ln>
        </p:spPr>
        <p:txBody>
          <a:bodyPr>
            <a:spAutoFit/>
          </a:bodyPr>
          <a:lstStyle/>
          <a:p>
            <a:pPr algn="ctr"/>
            <a:r>
              <a:rPr lang="en-US" sz="1600"/>
              <a:t>“establish connection”</a:t>
            </a:r>
          </a:p>
        </p:txBody>
      </p:sp>
      <p:sp>
        <p:nvSpPr>
          <p:cNvPr id="13324" name="TextBox 28"/>
          <p:cNvSpPr txBox="1">
            <a:spLocks noChangeArrowheads="1"/>
          </p:cNvSpPr>
          <p:nvPr/>
        </p:nvSpPr>
        <p:spPr bwMode="auto">
          <a:xfrm>
            <a:off x="4038600" y="4419600"/>
            <a:ext cx="1981200" cy="534988"/>
          </a:xfrm>
          <a:prstGeom prst="rect">
            <a:avLst/>
          </a:prstGeom>
          <a:noFill/>
          <a:ln w="9525">
            <a:noFill/>
            <a:miter lim="800000"/>
            <a:headEnd/>
            <a:tailEnd/>
          </a:ln>
        </p:spPr>
        <p:txBody>
          <a:bodyPr>
            <a:spAutoFit/>
          </a:bodyPr>
          <a:lstStyle/>
          <a:p>
            <a:pPr algn="ctr"/>
            <a:r>
              <a:rPr lang="en-US" sz="1600"/>
              <a:t>“deliver data; buffer as needed”</a:t>
            </a:r>
          </a:p>
        </p:txBody>
      </p:sp>
      <p:cxnSp>
        <p:nvCxnSpPr>
          <p:cNvPr id="13325" name="Straight Arrow Connector 30"/>
          <p:cNvCxnSpPr>
            <a:cxnSpLocks noChangeShapeType="1"/>
            <a:stCxn id="13317" idx="3"/>
          </p:cNvCxnSpPr>
          <p:nvPr/>
        </p:nvCxnSpPr>
        <p:spPr bwMode="auto">
          <a:xfrm>
            <a:off x="3738563" y="2667000"/>
            <a:ext cx="452437" cy="1588"/>
          </a:xfrm>
          <a:prstGeom prst="straightConnector1">
            <a:avLst/>
          </a:prstGeom>
          <a:noFill/>
          <a:ln w="9525" algn="ctr">
            <a:solidFill>
              <a:srgbClr val="000000"/>
            </a:solidFill>
            <a:round/>
            <a:headEnd/>
            <a:tailEnd type="arrow" w="med" len="med"/>
          </a:ln>
        </p:spPr>
      </p:cxnSp>
      <p:cxnSp>
        <p:nvCxnSpPr>
          <p:cNvPr id="13326" name="Straight Arrow Connector 35"/>
          <p:cNvCxnSpPr>
            <a:cxnSpLocks noChangeShapeType="1"/>
            <a:stCxn id="13317" idx="2"/>
            <a:endCxn id="13316" idx="0"/>
          </p:cNvCxnSpPr>
          <p:nvPr/>
        </p:nvCxnSpPr>
        <p:spPr bwMode="auto">
          <a:xfrm rot="5400000">
            <a:off x="2530475" y="3382963"/>
            <a:ext cx="842963" cy="1587"/>
          </a:xfrm>
          <a:prstGeom prst="straightConnector1">
            <a:avLst/>
          </a:prstGeom>
          <a:noFill/>
          <a:ln w="9525" algn="ctr">
            <a:solidFill>
              <a:srgbClr val="000000"/>
            </a:solidFill>
            <a:round/>
            <a:headEnd/>
            <a:tailEnd type="arrow" w="med" len="med"/>
          </a:ln>
        </p:spPr>
      </p:cxnSp>
      <p:cxnSp>
        <p:nvCxnSpPr>
          <p:cNvPr id="13327" name="Straight Arrow Connector 37"/>
          <p:cNvCxnSpPr>
            <a:cxnSpLocks noChangeShapeType="1"/>
            <a:stCxn id="13321" idx="2"/>
            <a:endCxn id="13320" idx="0"/>
          </p:cNvCxnSpPr>
          <p:nvPr/>
        </p:nvCxnSpPr>
        <p:spPr bwMode="auto">
          <a:xfrm rot="5400000">
            <a:off x="4800601" y="3581400"/>
            <a:ext cx="457200" cy="3175"/>
          </a:xfrm>
          <a:prstGeom prst="straightConnector1">
            <a:avLst/>
          </a:prstGeom>
          <a:noFill/>
          <a:ln w="9525" algn="ctr">
            <a:solidFill>
              <a:srgbClr val="000000"/>
            </a:solidFill>
            <a:round/>
            <a:headEnd/>
            <a:tailEnd type="arrow" w="med" len="med"/>
          </a:ln>
        </p:spPr>
      </p:cxnSp>
      <p:sp>
        <p:nvSpPr>
          <p:cNvPr id="10258" name="Text Box 18"/>
          <p:cNvSpPr txBox="1">
            <a:spLocks noChangeArrowheads="1"/>
          </p:cNvSpPr>
          <p:nvPr/>
        </p:nvSpPr>
        <p:spPr bwMode="auto">
          <a:xfrm>
            <a:off x="3657600" y="2362200"/>
            <a:ext cx="609600" cy="257175"/>
          </a:xfrm>
          <a:prstGeom prst="rect">
            <a:avLst/>
          </a:prstGeom>
          <a:noFill/>
          <a:ln w="9525" algn="ctr">
            <a:noFill/>
            <a:miter lim="800000"/>
            <a:headEnd/>
            <a:tailEnd/>
          </a:ln>
        </p:spPr>
        <p:txBody>
          <a:bodyPr>
            <a:spAutoFit/>
          </a:bodyPr>
          <a:lstStyle/>
          <a:p>
            <a:pPr algn="ctr">
              <a:spcBef>
                <a:spcPct val="50000"/>
              </a:spcBef>
            </a:pPr>
            <a:r>
              <a:rPr lang="en-GB" sz="1200" b="0"/>
              <a:t>uses</a:t>
            </a:r>
          </a:p>
        </p:txBody>
      </p:sp>
      <p:sp>
        <p:nvSpPr>
          <p:cNvPr id="10259" name="Text Box 19"/>
          <p:cNvSpPr txBox="1">
            <a:spLocks noChangeArrowheads="1"/>
          </p:cNvSpPr>
          <p:nvPr/>
        </p:nvSpPr>
        <p:spPr bwMode="auto">
          <a:xfrm>
            <a:off x="2438400" y="3171825"/>
            <a:ext cx="609600" cy="257175"/>
          </a:xfrm>
          <a:prstGeom prst="rect">
            <a:avLst/>
          </a:prstGeom>
          <a:noFill/>
          <a:ln w="9525" algn="ctr">
            <a:noFill/>
            <a:miter lim="800000"/>
            <a:headEnd/>
            <a:tailEnd/>
          </a:ln>
        </p:spPr>
        <p:txBody>
          <a:bodyPr>
            <a:spAutoFit/>
          </a:bodyPr>
          <a:lstStyle/>
          <a:p>
            <a:pPr algn="ctr">
              <a:spcBef>
                <a:spcPct val="50000"/>
              </a:spcBef>
            </a:pPr>
            <a:r>
              <a:rPr lang="en-GB" sz="1200" b="0"/>
              <a:t>uses</a:t>
            </a:r>
          </a:p>
        </p:txBody>
      </p:sp>
      <p:sp>
        <p:nvSpPr>
          <p:cNvPr id="10260" name="Text Box 20"/>
          <p:cNvSpPr txBox="1">
            <a:spLocks noChangeArrowheads="1"/>
          </p:cNvSpPr>
          <p:nvPr/>
        </p:nvSpPr>
        <p:spPr bwMode="auto">
          <a:xfrm>
            <a:off x="5029200" y="3429000"/>
            <a:ext cx="762000" cy="257175"/>
          </a:xfrm>
          <a:prstGeom prst="rect">
            <a:avLst/>
          </a:prstGeom>
          <a:noFill/>
          <a:ln w="9525" algn="ctr">
            <a:noFill/>
            <a:miter lim="800000"/>
            <a:headEnd/>
            <a:tailEnd/>
          </a:ln>
        </p:spPr>
        <p:txBody>
          <a:bodyPr>
            <a:spAutoFit/>
          </a:bodyPr>
          <a:lstStyle/>
          <a:p>
            <a:pPr algn="ctr">
              <a:spcBef>
                <a:spcPct val="50000"/>
              </a:spcBef>
            </a:pPr>
            <a:r>
              <a:rPr lang="en-GB" sz="1200" b="0"/>
              <a:t>extends</a:t>
            </a:r>
          </a:p>
        </p:txBody>
      </p:sp>
      <p:sp>
        <p:nvSpPr>
          <p:cNvPr id="2" name="Slide Number Placeholder 1"/>
          <p:cNvSpPr>
            <a:spLocks noGrp="1"/>
          </p:cNvSpPr>
          <p:nvPr>
            <p:ph type="sldNum" sz="quarter" idx="10"/>
          </p:nvPr>
        </p:nvSpPr>
        <p:spPr/>
        <p:txBody>
          <a:bodyPr/>
          <a:lstStyle/>
          <a:p>
            <a:fld id="{8672A97E-7868-4A71-ACC2-57C13FDD3E41}"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600200" y="274638"/>
            <a:ext cx="7543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dirty="0" smtClean="0"/>
              <a:t>A CSTS service may refine the Framework</a:t>
            </a:r>
          </a:p>
        </p:txBody>
      </p:sp>
      <p:sp>
        <p:nvSpPr>
          <p:cNvPr id="11267" name="TextBox 23"/>
          <p:cNvSpPr txBox="1">
            <a:spLocks noChangeArrowheads="1"/>
          </p:cNvSpPr>
          <p:nvPr/>
        </p:nvSpPr>
        <p:spPr bwMode="auto">
          <a:xfrm>
            <a:off x="152400" y="1293813"/>
            <a:ext cx="8915400" cy="839787"/>
          </a:xfrm>
          <a:prstGeom prst="rect">
            <a:avLst/>
          </a:prstGeom>
          <a:noFill/>
          <a:ln w="9525">
            <a:noFill/>
            <a:miter lim="800000"/>
            <a:headEnd/>
            <a:tailEnd/>
          </a:ln>
        </p:spPr>
        <p:txBody>
          <a:bodyPr>
            <a:spAutoFit/>
          </a:bodyPr>
          <a:lstStyle/>
          <a:p>
            <a:r>
              <a:rPr lang="en-US"/>
              <a:t>If a service needs more precise capabilities than the abstract capabilities provided by the Framework, it may refine the Framework -- for example, a new procedure narrows the possibilities provided by an existing procedure.</a:t>
            </a:r>
          </a:p>
        </p:txBody>
      </p:sp>
      <p:sp>
        <p:nvSpPr>
          <p:cNvPr id="14340" name="Rectangle 6"/>
          <p:cNvSpPr>
            <a:spLocks noChangeArrowheads="1"/>
          </p:cNvSpPr>
          <p:nvPr/>
        </p:nvSpPr>
        <p:spPr bwMode="auto">
          <a:xfrm>
            <a:off x="2133600" y="4032250"/>
            <a:ext cx="1633538" cy="614363"/>
          </a:xfrm>
          <a:prstGeom prst="rect">
            <a:avLst/>
          </a:prstGeom>
          <a:solidFill>
            <a:srgbClr val="00B050"/>
          </a:solidFill>
          <a:ln w="12700" algn="ctr">
            <a:solidFill>
              <a:schemeClr val="tx1"/>
            </a:solidFill>
            <a:round/>
            <a:headEnd/>
            <a:tailEnd/>
          </a:ln>
        </p:spPr>
        <p:txBody>
          <a:bodyPr/>
          <a:lstStyle/>
          <a:p>
            <a:pPr algn="ctr"/>
            <a:r>
              <a:rPr lang="en-US" sz="1600"/>
              <a:t>Association</a:t>
            </a:r>
          </a:p>
          <a:p>
            <a:pPr algn="ctr"/>
            <a:r>
              <a:rPr lang="en-US" sz="1600"/>
              <a:t>Control</a:t>
            </a:r>
          </a:p>
        </p:txBody>
      </p:sp>
      <p:sp>
        <p:nvSpPr>
          <p:cNvPr id="14341" name="Rectangle 7"/>
          <p:cNvSpPr>
            <a:spLocks noChangeArrowheads="1"/>
          </p:cNvSpPr>
          <p:nvPr/>
        </p:nvSpPr>
        <p:spPr bwMode="auto">
          <a:xfrm>
            <a:off x="2166938" y="2598738"/>
            <a:ext cx="1571625" cy="590550"/>
          </a:xfrm>
          <a:prstGeom prst="rect">
            <a:avLst/>
          </a:prstGeom>
          <a:solidFill>
            <a:srgbClr val="FFFF00"/>
          </a:solidFill>
          <a:ln w="12700" algn="ctr">
            <a:solidFill>
              <a:schemeClr val="tx1"/>
            </a:solidFill>
            <a:round/>
            <a:headEnd/>
            <a:tailEnd/>
          </a:ln>
        </p:spPr>
        <p:txBody>
          <a:bodyPr/>
          <a:lstStyle/>
          <a:p>
            <a:pPr algn="ctr"/>
            <a:r>
              <a:rPr lang="en-US" sz="1600"/>
              <a:t>Real-time</a:t>
            </a:r>
          </a:p>
          <a:p>
            <a:pPr algn="ctr"/>
            <a:r>
              <a:rPr lang="en-US" sz="1600"/>
              <a:t>Tracking Data</a:t>
            </a:r>
          </a:p>
        </p:txBody>
      </p:sp>
      <p:sp>
        <p:nvSpPr>
          <p:cNvPr id="33" name="TextBox 30"/>
          <p:cNvSpPr txBox="1">
            <a:spLocks noChangeArrowheads="1"/>
          </p:cNvSpPr>
          <p:nvPr/>
        </p:nvSpPr>
        <p:spPr bwMode="auto">
          <a:xfrm>
            <a:off x="6781800" y="4027488"/>
            <a:ext cx="1857375" cy="619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Framework</a:t>
            </a:r>
          </a:p>
          <a:p>
            <a:pPr>
              <a:defRPr/>
            </a:pPr>
            <a:r>
              <a:rPr lang="en-US" dirty="0">
                <a:latin typeface="Arial" charset="0"/>
              </a:rPr>
              <a:t>Procedures</a:t>
            </a:r>
          </a:p>
        </p:txBody>
      </p:sp>
      <p:sp>
        <p:nvSpPr>
          <p:cNvPr id="34" name="TextBox 32"/>
          <p:cNvSpPr txBox="1">
            <a:spLocks noChangeArrowheads="1"/>
          </p:cNvSpPr>
          <p:nvPr/>
        </p:nvSpPr>
        <p:spPr bwMode="auto">
          <a:xfrm>
            <a:off x="6858000" y="2655888"/>
            <a:ext cx="1785938" cy="83978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dirty="0">
                <a:latin typeface="Arial" charset="0"/>
              </a:rPr>
              <a:t>Service + derived procedure</a:t>
            </a:r>
          </a:p>
        </p:txBody>
      </p:sp>
      <p:sp>
        <p:nvSpPr>
          <p:cNvPr id="14344" name="Rectangle 6"/>
          <p:cNvSpPr>
            <a:spLocks noChangeArrowheads="1"/>
          </p:cNvSpPr>
          <p:nvPr/>
        </p:nvSpPr>
        <p:spPr bwMode="auto">
          <a:xfrm>
            <a:off x="4211638" y="4037013"/>
            <a:ext cx="1635125" cy="609600"/>
          </a:xfrm>
          <a:prstGeom prst="rect">
            <a:avLst/>
          </a:prstGeom>
          <a:solidFill>
            <a:srgbClr val="00B050"/>
          </a:solidFill>
          <a:ln w="12700" algn="ctr">
            <a:solidFill>
              <a:schemeClr val="tx1"/>
            </a:solidFill>
            <a:round/>
            <a:headEnd/>
            <a:tailEnd/>
          </a:ln>
        </p:spPr>
        <p:txBody>
          <a:bodyPr/>
          <a:lstStyle/>
          <a:p>
            <a:pPr algn="ctr"/>
            <a:r>
              <a:rPr lang="en-US" sz="1600"/>
              <a:t>Buffered </a:t>
            </a:r>
            <a:r>
              <a:rPr lang="en-US" sz="1600" u="sng"/>
              <a:t>Data</a:t>
            </a:r>
          </a:p>
          <a:p>
            <a:pPr algn="ctr"/>
            <a:r>
              <a:rPr lang="en-US" sz="1600"/>
              <a:t>Delivery</a:t>
            </a:r>
          </a:p>
        </p:txBody>
      </p:sp>
      <p:sp>
        <p:nvSpPr>
          <p:cNvPr id="14345" name="Rectangle 6"/>
          <p:cNvSpPr>
            <a:spLocks noChangeArrowheads="1"/>
          </p:cNvSpPr>
          <p:nvPr/>
        </p:nvSpPr>
        <p:spPr bwMode="auto">
          <a:xfrm>
            <a:off x="4211638" y="2589213"/>
            <a:ext cx="1635125" cy="990600"/>
          </a:xfrm>
          <a:prstGeom prst="rect">
            <a:avLst/>
          </a:prstGeom>
          <a:solidFill>
            <a:srgbClr val="00CC66"/>
          </a:solidFill>
          <a:ln w="12700" algn="ctr">
            <a:solidFill>
              <a:schemeClr val="tx1"/>
            </a:solidFill>
            <a:round/>
            <a:headEnd/>
            <a:tailEnd/>
          </a:ln>
        </p:spPr>
        <p:txBody>
          <a:bodyPr/>
          <a:lstStyle/>
          <a:p>
            <a:pPr algn="ctr"/>
            <a:r>
              <a:rPr lang="en-US" sz="1600"/>
              <a:t>Buffered </a:t>
            </a:r>
            <a:r>
              <a:rPr lang="en-US" sz="1600" u="sng"/>
              <a:t>Tracking Data Message </a:t>
            </a:r>
            <a:r>
              <a:rPr lang="en-US" sz="1600"/>
              <a:t>Delivery</a:t>
            </a:r>
          </a:p>
        </p:txBody>
      </p:sp>
      <p:sp>
        <p:nvSpPr>
          <p:cNvPr id="14346" name="TextBox 27"/>
          <p:cNvSpPr txBox="1">
            <a:spLocks noChangeArrowheads="1"/>
          </p:cNvSpPr>
          <p:nvPr/>
        </p:nvSpPr>
        <p:spPr bwMode="auto">
          <a:xfrm>
            <a:off x="2133600" y="4646613"/>
            <a:ext cx="1600200" cy="534987"/>
          </a:xfrm>
          <a:prstGeom prst="rect">
            <a:avLst/>
          </a:prstGeom>
          <a:noFill/>
          <a:ln w="9525">
            <a:noFill/>
            <a:miter lim="800000"/>
            <a:headEnd/>
            <a:tailEnd/>
          </a:ln>
        </p:spPr>
        <p:txBody>
          <a:bodyPr>
            <a:spAutoFit/>
          </a:bodyPr>
          <a:lstStyle/>
          <a:p>
            <a:pPr algn="ctr"/>
            <a:r>
              <a:rPr lang="en-US" sz="1600"/>
              <a:t>“establish connection”</a:t>
            </a:r>
          </a:p>
        </p:txBody>
      </p:sp>
      <p:sp>
        <p:nvSpPr>
          <p:cNvPr id="14347" name="TextBox 28"/>
          <p:cNvSpPr txBox="1">
            <a:spLocks noChangeArrowheads="1"/>
          </p:cNvSpPr>
          <p:nvPr/>
        </p:nvSpPr>
        <p:spPr bwMode="auto">
          <a:xfrm>
            <a:off x="4038600" y="4646613"/>
            <a:ext cx="1981200" cy="534987"/>
          </a:xfrm>
          <a:prstGeom prst="rect">
            <a:avLst/>
          </a:prstGeom>
          <a:noFill/>
          <a:ln w="9525">
            <a:noFill/>
            <a:miter lim="800000"/>
            <a:headEnd/>
            <a:tailEnd/>
          </a:ln>
        </p:spPr>
        <p:txBody>
          <a:bodyPr>
            <a:spAutoFit/>
          </a:bodyPr>
          <a:lstStyle/>
          <a:p>
            <a:pPr algn="ctr"/>
            <a:r>
              <a:rPr lang="en-US" sz="1600"/>
              <a:t>“deliver data; buffer as needed”</a:t>
            </a:r>
          </a:p>
        </p:txBody>
      </p:sp>
      <p:sp>
        <p:nvSpPr>
          <p:cNvPr id="14348" name="TextBox 15"/>
          <p:cNvSpPr txBox="1">
            <a:spLocks noChangeArrowheads="1"/>
          </p:cNvSpPr>
          <p:nvPr/>
        </p:nvSpPr>
        <p:spPr bwMode="auto">
          <a:xfrm>
            <a:off x="381000" y="5410200"/>
            <a:ext cx="8229600" cy="757238"/>
          </a:xfrm>
          <a:prstGeom prst="rect">
            <a:avLst/>
          </a:prstGeom>
          <a:noFill/>
          <a:ln w="9525">
            <a:noFill/>
            <a:miter lim="800000"/>
            <a:headEnd/>
            <a:tailEnd/>
          </a:ln>
        </p:spPr>
        <p:txBody>
          <a:bodyPr>
            <a:spAutoFit/>
          </a:bodyPr>
          <a:lstStyle/>
          <a:p>
            <a:r>
              <a:rPr lang="en-US" sz="1600"/>
              <a:t>The Buffered-Data-Delivery procedure does not specify the format of the data to be delivered; the new procedure specifies that the data will match the standard Tracking Data Message format.</a:t>
            </a:r>
          </a:p>
        </p:txBody>
      </p:sp>
      <p:cxnSp>
        <p:nvCxnSpPr>
          <p:cNvPr id="14349" name="Straight Arrow Connector 19"/>
          <p:cNvCxnSpPr>
            <a:cxnSpLocks noChangeShapeType="1"/>
            <a:stCxn id="14341" idx="2"/>
            <a:endCxn id="14340" idx="0"/>
          </p:cNvCxnSpPr>
          <p:nvPr/>
        </p:nvCxnSpPr>
        <p:spPr bwMode="auto">
          <a:xfrm rot="5400000">
            <a:off x="2530476" y="3609975"/>
            <a:ext cx="842962" cy="1587"/>
          </a:xfrm>
          <a:prstGeom prst="straightConnector1">
            <a:avLst/>
          </a:prstGeom>
          <a:noFill/>
          <a:ln w="9525" algn="ctr">
            <a:solidFill>
              <a:srgbClr val="000000"/>
            </a:solidFill>
            <a:round/>
            <a:headEnd/>
            <a:tailEnd type="arrow" w="med" len="med"/>
          </a:ln>
        </p:spPr>
      </p:cxnSp>
      <p:cxnSp>
        <p:nvCxnSpPr>
          <p:cNvPr id="14350" name="Straight Arrow Connector 24"/>
          <p:cNvCxnSpPr>
            <a:cxnSpLocks noChangeShapeType="1"/>
            <a:stCxn id="14341" idx="3"/>
          </p:cNvCxnSpPr>
          <p:nvPr/>
        </p:nvCxnSpPr>
        <p:spPr bwMode="auto">
          <a:xfrm>
            <a:off x="3738563" y="2894013"/>
            <a:ext cx="452437" cy="1587"/>
          </a:xfrm>
          <a:prstGeom prst="straightConnector1">
            <a:avLst/>
          </a:prstGeom>
          <a:noFill/>
          <a:ln w="9525" algn="ctr">
            <a:solidFill>
              <a:srgbClr val="000000"/>
            </a:solidFill>
            <a:round/>
            <a:headEnd/>
            <a:tailEnd type="arrow" w="med" len="med"/>
          </a:ln>
        </p:spPr>
      </p:cxnSp>
      <p:cxnSp>
        <p:nvCxnSpPr>
          <p:cNvPr id="14351" name="Straight Arrow Connector 30"/>
          <p:cNvCxnSpPr>
            <a:cxnSpLocks noChangeShapeType="1"/>
            <a:stCxn id="14345" idx="2"/>
            <a:endCxn id="14344" idx="0"/>
          </p:cNvCxnSpPr>
          <p:nvPr/>
        </p:nvCxnSpPr>
        <p:spPr bwMode="auto">
          <a:xfrm rot="5400000">
            <a:off x="4800601" y="3806825"/>
            <a:ext cx="457200" cy="3175"/>
          </a:xfrm>
          <a:prstGeom prst="straightConnector1">
            <a:avLst/>
          </a:prstGeom>
          <a:noFill/>
          <a:ln w="9525" algn="ctr">
            <a:solidFill>
              <a:srgbClr val="000000"/>
            </a:solidFill>
            <a:round/>
            <a:headEnd/>
            <a:tailEnd type="arrow" w="med" len="med"/>
          </a:ln>
        </p:spPr>
      </p:cxnSp>
      <p:sp>
        <p:nvSpPr>
          <p:cNvPr id="11282" name="Text Box 18"/>
          <p:cNvSpPr txBox="1">
            <a:spLocks noChangeArrowheads="1"/>
          </p:cNvSpPr>
          <p:nvPr/>
        </p:nvSpPr>
        <p:spPr bwMode="auto">
          <a:xfrm>
            <a:off x="2362200" y="3429000"/>
            <a:ext cx="609600" cy="257175"/>
          </a:xfrm>
          <a:prstGeom prst="rect">
            <a:avLst/>
          </a:prstGeom>
          <a:noFill/>
          <a:ln w="9525" algn="ctr">
            <a:noFill/>
            <a:miter lim="800000"/>
            <a:headEnd/>
            <a:tailEnd/>
          </a:ln>
        </p:spPr>
        <p:txBody>
          <a:bodyPr>
            <a:spAutoFit/>
          </a:bodyPr>
          <a:lstStyle/>
          <a:p>
            <a:pPr algn="ctr">
              <a:spcBef>
                <a:spcPct val="50000"/>
              </a:spcBef>
            </a:pPr>
            <a:r>
              <a:rPr lang="en-GB" sz="1200" b="0"/>
              <a:t>uses</a:t>
            </a:r>
          </a:p>
        </p:txBody>
      </p:sp>
      <p:sp>
        <p:nvSpPr>
          <p:cNvPr id="11283" name="Text Box 19"/>
          <p:cNvSpPr txBox="1">
            <a:spLocks noChangeArrowheads="1"/>
          </p:cNvSpPr>
          <p:nvPr/>
        </p:nvSpPr>
        <p:spPr bwMode="auto">
          <a:xfrm>
            <a:off x="3657600" y="2562225"/>
            <a:ext cx="609600" cy="257175"/>
          </a:xfrm>
          <a:prstGeom prst="rect">
            <a:avLst/>
          </a:prstGeom>
          <a:noFill/>
          <a:ln w="9525" algn="ctr">
            <a:noFill/>
            <a:miter lim="800000"/>
            <a:headEnd/>
            <a:tailEnd/>
          </a:ln>
        </p:spPr>
        <p:txBody>
          <a:bodyPr>
            <a:spAutoFit/>
          </a:bodyPr>
          <a:lstStyle/>
          <a:p>
            <a:pPr algn="ctr">
              <a:spcBef>
                <a:spcPct val="50000"/>
              </a:spcBef>
            </a:pPr>
            <a:r>
              <a:rPr lang="en-GB" sz="1200" b="0"/>
              <a:t>uses</a:t>
            </a:r>
          </a:p>
        </p:txBody>
      </p:sp>
      <p:sp>
        <p:nvSpPr>
          <p:cNvPr id="11284" name="Text Box 20"/>
          <p:cNvSpPr txBox="1">
            <a:spLocks noChangeArrowheads="1"/>
          </p:cNvSpPr>
          <p:nvPr/>
        </p:nvSpPr>
        <p:spPr bwMode="auto">
          <a:xfrm>
            <a:off x="4953000" y="3629025"/>
            <a:ext cx="762000" cy="257175"/>
          </a:xfrm>
          <a:prstGeom prst="rect">
            <a:avLst/>
          </a:prstGeom>
          <a:noFill/>
          <a:ln w="9525" algn="ctr">
            <a:noFill/>
            <a:miter lim="800000"/>
            <a:headEnd/>
            <a:tailEnd/>
          </a:ln>
        </p:spPr>
        <p:txBody>
          <a:bodyPr>
            <a:spAutoFit/>
          </a:bodyPr>
          <a:lstStyle/>
          <a:p>
            <a:pPr algn="ctr">
              <a:spcBef>
                <a:spcPct val="50000"/>
              </a:spcBef>
            </a:pPr>
            <a:r>
              <a:rPr lang="en-GB" sz="1200" b="0"/>
              <a:t>refines</a:t>
            </a:r>
          </a:p>
        </p:txBody>
      </p:sp>
      <p:sp>
        <p:nvSpPr>
          <p:cNvPr id="2" name="Slide Number Placeholder 1"/>
          <p:cNvSpPr>
            <a:spLocks noGrp="1"/>
          </p:cNvSpPr>
          <p:nvPr>
            <p:ph type="sldNum" sz="quarter" idx="10"/>
          </p:nvPr>
        </p:nvSpPr>
        <p:spPr/>
        <p:txBody>
          <a:bodyPr/>
          <a:lstStyle/>
          <a:p>
            <a:fld id="{8672A97E-7868-4A71-ACC2-57C13FDD3E41}"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Space Link Extension (SLE)</a:t>
            </a:r>
          </a:p>
          <a:p>
            <a:r>
              <a:rPr lang="en-US" dirty="0" smtClean="0"/>
              <a:t>Transition from SLE to CSTS</a:t>
            </a:r>
          </a:p>
          <a:p>
            <a:r>
              <a:rPr lang="en-US" dirty="0" smtClean="0"/>
              <a:t>Cross Support Transfer Services (CSTS)</a:t>
            </a:r>
          </a:p>
          <a:p>
            <a:r>
              <a:rPr lang="en-US" dirty="0" smtClean="0"/>
              <a:t>Cross Support Service Management (CSSM)</a:t>
            </a:r>
          </a:p>
          <a:p>
            <a:r>
              <a:rPr lang="en-US" dirty="0" smtClean="0"/>
              <a:t>Cross Support Area Projects</a:t>
            </a:r>
          </a:p>
          <a:p>
            <a:r>
              <a:rPr lang="en-US" dirty="0" smtClean="0"/>
              <a:t>Conclusions</a:t>
            </a:r>
            <a:endParaRPr lang="en-US" dirty="0"/>
          </a:p>
        </p:txBody>
      </p:sp>
      <p:sp>
        <p:nvSpPr>
          <p:cNvPr id="4" name="Slide Number Placeholder 3"/>
          <p:cNvSpPr>
            <a:spLocks noGrp="1"/>
          </p:cNvSpPr>
          <p:nvPr>
            <p:ph type="sldNum" sz="quarter" idx="10"/>
          </p:nvPr>
        </p:nvSpPr>
        <p:spPr/>
        <p:txBody>
          <a:bodyPr/>
          <a:lstStyle/>
          <a:p>
            <a:fld id="{8672A97E-7868-4A71-ACC2-57C13FDD3E41}" type="slidenum">
              <a:rPr lang="en-US" smtClean="0"/>
              <a:pPr/>
              <a:t>2</a:t>
            </a:fld>
            <a:endParaRPr lang="en-US"/>
          </a:p>
        </p:txBody>
      </p:sp>
    </p:spTree>
    <p:extLst>
      <p:ext uri="{BB962C8B-B14F-4D97-AF65-F5344CB8AC3E}">
        <p14:creationId xmlns:p14="http://schemas.microsoft.com/office/powerpoint/2010/main" val="324587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bwMode="auto">
          <a:xfrm>
            <a:off x="1752600" y="274638"/>
            <a:ext cx="7391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dirty="0" smtClean="0"/>
              <a:t>CSTS Lower-layer Building Block – Operations</a:t>
            </a:r>
            <a:endParaRPr lang="en-GB" dirty="0" smtClean="0"/>
          </a:p>
        </p:txBody>
      </p:sp>
      <p:sp>
        <p:nvSpPr>
          <p:cNvPr id="45061" name="Text Box 5"/>
          <p:cNvSpPr txBox="1">
            <a:spLocks noChangeArrowheads="1"/>
          </p:cNvSpPr>
          <p:nvPr/>
        </p:nvSpPr>
        <p:spPr bwMode="auto">
          <a:xfrm>
            <a:off x="704850" y="5153025"/>
            <a:ext cx="1981200" cy="304800"/>
          </a:xfrm>
          <a:prstGeom prst="rect">
            <a:avLst/>
          </a:prstGeom>
          <a:solidFill>
            <a:schemeClr val="bg1"/>
          </a:solidFill>
          <a:ln w="9525">
            <a:noFill/>
            <a:miter lim="800000"/>
            <a:headEnd/>
            <a:tailEnd/>
          </a:ln>
        </p:spPr>
        <p:txBody>
          <a:bodyPr lIns="90000" tIns="46800" rIns="90000" bIns="46800">
            <a:spAutoFit/>
          </a:bodyPr>
          <a:lstStyle/>
          <a:p>
            <a:r>
              <a:rPr lang="en-GB" sz="1400" i="1">
                <a:solidFill>
                  <a:srgbClr val="000099"/>
                </a:solidFill>
              </a:rPr>
              <a:t>PERFORMER</a:t>
            </a:r>
          </a:p>
        </p:txBody>
      </p:sp>
      <p:sp>
        <p:nvSpPr>
          <p:cNvPr id="45062" name="Rectangle 6"/>
          <p:cNvSpPr>
            <a:spLocks noChangeArrowheads="1"/>
          </p:cNvSpPr>
          <p:nvPr/>
        </p:nvSpPr>
        <p:spPr bwMode="auto">
          <a:xfrm>
            <a:off x="628650" y="5076825"/>
            <a:ext cx="2133600" cy="1143000"/>
          </a:xfrm>
          <a:prstGeom prst="rect">
            <a:avLst/>
          </a:prstGeom>
          <a:noFill/>
          <a:ln w="28575">
            <a:solidFill>
              <a:srgbClr val="000099"/>
            </a:solidFill>
            <a:miter lim="800000"/>
            <a:headEnd/>
            <a:tailEnd/>
          </a:ln>
        </p:spPr>
        <p:txBody>
          <a:bodyPr wrap="none" lIns="90000" tIns="46800" rIns="90000" bIns="46800" anchor="b"/>
          <a:lstStyle/>
          <a:p>
            <a:pPr algn="ctr"/>
            <a:r>
              <a:rPr lang="en-GB" sz="2000">
                <a:solidFill>
                  <a:srgbClr val="000099"/>
                </a:solidFill>
              </a:rPr>
              <a:t>Service Provider</a:t>
            </a:r>
          </a:p>
        </p:txBody>
      </p:sp>
      <p:sp>
        <p:nvSpPr>
          <p:cNvPr id="45063" name="Rectangle 7"/>
          <p:cNvSpPr>
            <a:spLocks noChangeArrowheads="1"/>
          </p:cNvSpPr>
          <p:nvPr/>
        </p:nvSpPr>
        <p:spPr bwMode="auto">
          <a:xfrm>
            <a:off x="1214438" y="4619625"/>
            <a:ext cx="914400" cy="457200"/>
          </a:xfrm>
          <a:prstGeom prst="rect">
            <a:avLst/>
          </a:prstGeom>
          <a:noFill/>
          <a:ln w="28575">
            <a:solidFill>
              <a:srgbClr val="000099"/>
            </a:solidFill>
            <a:miter lim="800000"/>
            <a:headEnd/>
            <a:tailEnd/>
          </a:ln>
        </p:spPr>
        <p:txBody>
          <a:bodyPr wrap="none" lIns="90000" tIns="46800" rIns="90000" bIns="46800" anchor="ctr"/>
          <a:lstStyle/>
          <a:p>
            <a:pPr algn="ctr"/>
            <a:r>
              <a:rPr lang="en-GB" sz="1600"/>
              <a:t>port</a:t>
            </a:r>
          </a:p>
        </p:txBody>
      </p:sp>
      <p:sp>
        <p:nvSpPr>
          <p:cNvPr id="45064" name="Rectangle 8"/>
          <p:cNvSpPr>
            <a:spLocks noChangeArrowheads="1"/>
          </p:cNvSpPr>
          <p:nvPr/>
        </p:nvSpPr>
        <p:spPr bwMode="auto">
          <a:xfrm flipV="1">
            <a:off x="628650" y="1419225"/>
            <a:ext cx="2133600" cy="1143000"/>
          </a:xfrm>
          <a:prstGeom prst="rect">
            <a:avLst/>
          </a:prstGeom>
          <a:noFill/>
          <a:ln w="28575">
            <a:solidFill>
              <a:srgbClr val="FF3300"/>
            </a:solidFill>
            <a:miter lim="800000"/>
            <a:headEnd/>
            <a:tailEnd/>
          </a:ln>
        </p:spPr>
        <p:txBody>
          <a:bodyPr rot="10800000" wrap="none" lIns="90000" tIns="46800" rIns="90000" bIns="46800"/>
          <a:lstStyle/>
          <a:p>
            <a:pPr algn="ctr"/>
            <a:r>
              <a:rPr lang="en-GB" sz="2000">
                <a:solidFill>
                  <a:srgbClr val="FF3300"/>
                </a:solidFill>
              </a:rPr>
              <a:t>Service User</a:t>
            </a:r>
          </a:p>
        </p:txBody>
      </p:sp>
      <p:grpSp>
        <p:nvGrpSpPr>
          <p:cNvPr id="2" name="Group 9"/>
          <p:cNvGrpSpPr>
            <a:grpSpLocks/>
          </p:cNvGrpSpPr>
          <p:nvPr/>
        </p:nvGrpSpPr>
        <p:grpSpPr bwMode="auto">
          <a:xfrm>
            <a:off x="1252538" y="2562225"/>
            <a:ext cx="381000" cy="2057400"/>
            <a:chOff x="288" y="1776"/>
            <a:chExt cx="240" cy="1296"/>
          </a:xfrm>
        </p:grpSpPr>
        <p:sp>
          <p:nvSpPr>
            <p:cNvPr id="12338" name="Line 10"/>
            <p:cNvSpPr>
              <a:spLocks noChangeShapeType="1"/>
            </p:cNvSpPr>
            <p:nvPr/>
          </p:nvSpPr>
          <p:spPr bwMode="auto">
            <a:xfrm>
              <a:off x="528" y="1776"/>
              <a:ext cx="0" cy="1296"/>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9" name="Text Box 11"/>
            <p:cNvSpPr txBox="1">
              <a:spLocks noChangeArrowheads="1"/>
            </p:cNvSpPr>
            <p:nvPr/>
          </p:nvSpPr>
          <p:spPr bwMode="auto">
            <a:xfrm rot="5400000">
              <a:off x="48" y="2400"/>
              <a:ext cx="672" cy="192"/>
            </a:xfrm>
            <a:prstGeom prst="rect">
              <a:avLst/>
            </a:prstGeom>
            <a:noFill/>
            <a:ln w="9525">
              <a:noFill/>
              <a:miter lim="800000"/>
              <a:headEnd/>
              <a:tailEnd/>
            </a:ln>
          </p:spPr>
          <p:txBody>
            <a:bodyPr lIns="90000" tIns="46800" rIns="90000" bIns="46800">
              <a:spAutoFit/>
            </a:bodyPr>
            <a:lstStyle/>
            <a:p>
              <a:r>
                <a:rPr lang="en-GB" sz="1400" i="1">
                  <a:solidFill>
                    <a:srgbClr val="FF3300"/>
                  </a:solidFill>
                </a:rPr>
                <a:t>Invocation</a:t>
              </a:r>
            </a:p>
          </p:txBody>
        </p:sp>
      </p:grpSp>
      <p:grpSp>
        <p:nvGrpSpPr>
          <p:cNvPr id="3" name="Group 12"/>
          <p:cNvGrpSpPr>
            <a:grpSpLocks/>
          </p:cNvGrpSpPr>
          <p:nvPr/>
        </p:nvGrpSpPr>
        <p:grpSpPr bwMode="auto">
          <a:xfrm>
            <a:off x="1862138" y="3400425"/>
            <a:ext cx="381000" cy="790575"/>
            <a:chOff x="2976" y="2016"/>
            <a:chExt cx="240" cy="498"/>
          </a:xfrm>
        </p:grpSpPr>
        <p:sp>
          <p:nvSpPr>
            <p:cNvPr id="12336" name="Line 13"/>
            <p:cNvSpPr>
              <a:spLocks noChangeShapeType="1"/>
            </p:cNvSpPr>
            <p:nvPr/>
          </p:nvSpPr>
          <p:spPr bwMode="auto">
            <a:xfrm flipV="1">
              <a:off x="2976" y="2016"/>
              <a:ext cx="0" cy="384"/>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37" name="Text Box 14"/>
            <p:cNvSpPr txBox="1">
              <a:spLocks noChangeArrowheads="1"/>
            </p:cNvSpPr>
            <p:nvPr/>
          </p:nvSpPr>
          <p:spPr bwMode="auto">
            <a:xfrm rot="5400000">
              <a:off x="2871" y="2169"/>
              <a:ext cx="498" cy="192"/>
            </a:xfrm>
            <a:prstGeom prst="rect">
              <a:avLst/>
            </a:prstGeom>
            <a:noFill/>
            <a:ln w="9525">
              <a:noFill/>
              <a:miter lim="800000"/>
              <a:headEnd/>
              <a:tailEnd/>
            </a:ln>
          </p:spPr>
          <p:txBody>
            <a:bodyPr lIns="90000" tIns="46800" rIns="90000" bIns="46800">
              <a:spAutoFit/>
            </a:bodyPr>
            <a:lstStyle/>
            <a:p>
              <a:r>
                <a:rPr lang="en-GB" sz="1400" i="1">
                  <a:solidFill>
                    <a:srgbClr val="000099"/>
                  </a:solidFill>
                </a:rPr>
                <a:t>Return</a:t>
              </a:r>
            </a:p>
          </p:txBody>
        </p:sp>
      </p:grpSp>
      <p:sp>
        <p:nvSpPr>
          <p:cNvPr id="45071" name="Text Box 15"/>
          <p:cNvSpPr txBox="1">
            <a:spLocks noChangeArrowheads="1"/>
          </p:cNvSpPr>
          <p:nvPr/>
        </p:nvSpPr>
        <p:spPr bwMode="auto">
          <a:xfrm>
            <a:off x="704850" y="2181225"/>
            <a:ext cx="1981200" cy="304800"/>
          </a:xfrm>
          <a:prstGeom prst="rect">
            <a:avLst/>
          </a:prstGeom>
          <a:solidFill>
            <a:schemeClr val="bg1"/>
          </a:solidFill>
          <a:ln w="9525">
            <a:noFill/>
            <a:miter lim="800000"/>
            <a:headEnd/>
            <a:tailEnd/>
          </a:ln>
        </p:spPr>
        <p:txBody>
          <a:bodyPr lIns="90000" tIns="46800" rIns="90000" bIns="46800">
            <a:spAutoFit/>
          </a:bodyPr>
          <a:lstStyle/>
          <a:p>
            <a:r>
              <a:rPr lang="en-GB" sz="1400" i="1">
                <a:solidFill>
                  <a:srgbClr val="FF3300"/>
                </a:solidFill>
              </a:rPr>
              <a:t>INVOKER</a:t>
            </a:r>
          </a:p>
        </p:txBody>
      </p:sp>
      <p:grpSp>
        <p:nvGrpSpPr>
          <p:cNvPr id="4" name="Group 16"/>
          <p:cNvGrpSpPr>
            <a:grpSpLocks/>
          </p:cNvGrpSpPr>
          <p:nvPr/>
        </p:nvGrpSpPr>
        <p:grpSpPr bwMode="auto">
          <a:xfrm>
            <a:off x="2000250" y="5229225"/>
            <a:ext cx="604838" cy="609600"/>
            <a:chOff x="1632" y="1248"/>
            <a:chExt cx="2682" cy="2286"/>
          </a:xfrm>
        </p:grpSpPr>
        <p:sp>
          <p:nvSpPr>
            <p:cNvPr id="12333"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sp>
          <p:nvSpPr>
            <p:cNvPr id="12334" name="AutoShape 18"/>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sp>
          <p:nvSpPr>
            <p:cNvPr id="12335" name="AutoShape 19"/>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grpSp>
      <p:sp>
        <p:nvSpPr>
          <p:cNvPr id="45106" name="Line 50"/>
          <p:cNvSpPr>
            <a:spLocks noChangeShapeType="1"/>
          </p:cNvSpPr>
          <p:nvPr/>
        </p:nvSpPr>
        <p:spPr bwMode="auto">
          <a:xfrm>
            <a:off x="6172200" y="18669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sp>
        <p:nvSpPr>
          <p:cNvPr id="45110" name="Line 54"/>
          <p:cNvSpPr>
            <a:spLocks noChangeShapeType="1"/>
          </p:cNvSpPr>
          <p:nvPr/>
        </p:nvSpPr>
        <p:spPr bwMode="auto">
          <a:xfrm>
            <a:off x="6172200" y="26289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5" name="Group 93"/>
          <p:cNvGrpSpPr>
            <a:grpSpLocks/>
          </p:cNvGrpSpPr>
          <p:nvPr/>
        </p:nvGrpSpPr>
        <p:grpSpPr bwMode="auto">
          <a:xfrm>
            <a:off x="5181600" y="1333500"/>
            <a:ext cx="2743200" cy="381000"/>
            <a:chOff x="3264" y="840"/>
            <a:chExt cx="1728" cy="240"/>
          </a:xfrm>
        </p:grpSpPr>
        <p:sp>
          <p:nvSpPr>
            <p:cNvPr id="12331" name="Line 52"/>
            <p:cNvSpPr>
              <a:spLocks noChangeShapeType="1"/>
            </p:cNvSpPr>
            <p:nvPr/>
          </p:nvSpPr>
          <p:spPr bwMode="auto">
            <a:xfrm flipH="1">
              <a:off x="3264" y="1080"/>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2" name="Text Box 53"/>
            <p:cNvSpPr txBox="1">
              <a:spLocks noChangeArrowheads="1"/>
            </p:cNvSpPr>
            <p:nvPr/>
          </p:nvSpPr>
          <p:spPr bwMode="auto">
            <a:xfrm flipH="1">
              <a:off x="3949" y="840"/>
              <a:ext cx="419"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BIND</a:t>
              </a:r>
            </a:p>
          </p:txBody>
        </p:sp>
      </p:grpSp>
      <p:grpSp>
        <p:nvGrpSpPr>
          <p:cNvPr id="6" name="Group 94"/>
          <p:cNvGrpSpPr>
            <a:grpSpLocks/>
          </p:cNvGrpSpPr>
          <p:nvPr/>
        </p:nvGrpSpPr>
        <p:grpSpPr bwMode="auto">
          <a:xfrm>
            <a:off x="5181600" y="2095500"/>
            <a:ext cx="2743200" cy="381000"/>
            <a:chOff x="3264" y="1320"/>
            <a:chExt cx="1728" cy="240"/>
          </a:xfrm>
        </p:grpSpPr>
        <p:sp>
          <p:nvSpPr>
            <p:cNvPr id="12329" name="Line 56"/>
            <p:cNvSpPr>
              <a:spLocks noChangeShapeType="1"/>
            </p:cNvSpPr>
            <p:nvPr/>
          </p:nvSpPr>
          <p:spPr bwMode="auto">
            <a:xfrm flipH="1">
              <a:off x="3264" y="1560"/>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0" name="Text Box 57"/>
            <p:cNvSpPr txBox="1">
              <a:spLocks noChangeArrowheads="1"/>
            </p:cNvSpPr>
            <p:nvPr/>
          </p:nvSpPr>
          <p:spPr bwMode="auto">
            <a:xfrm flipH="1">
              <a:off x="3836" y="1320"/>
              <a:ext cx="532"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START</a:t>
              </a:r>
            </a:p>
          </p:txBody>
        </p:sp>
      </p:grpSp>
      <p:grpSp>
        <p:nvGrpSpPr>
          <p:cNvPr id="7" name="Group 87"/>
          <p:cNvGrpSpPr>
            <a:grpSpLocks/>
          </p:cNvGrpSpPr>
          <p:nvPr/>
        </p:nvGrpSpPr>
        <p:grpSpPr bwMode="auto">
          <a:xfrm>
            <a:off x="5181600" y="2857500"/>
            <a:ext cx="2743200" cy="381000"/>
            <a:chOff x="3264" y="1800"/>
            <a:chExt cx="1728" cy="240"/>
          </a:xfrm>
        </p:grpSpPr>
        <p:sp>
          <p:nvSpPr>
            <p:cNvPr id="12327" name="Line 59"/>
            <p:cNvSpPr>
              <a:spLocks noChangeShapeType="1"/>
            </p:cNvSpPr>
            <p:nvPr/>
          </p:nvSpPr>
          <p:spPr bwMode="auto">
            <a:xfrm>
              <a:off x="3264" y="2040"/>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8" name="Text Box 60"/>
            <p:cNvSpPr txBox="1">
              <a:spLocks noChangeArrowheads="1"/>
            </p:cNvSpPr>
            <p:nvPr/>
          </p:nvSpPr>
          <p:spPr bwMode="auto">
            <a:xfrm flipH="1">
              <a:off x="3520" y="1800"/>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8" name="Group 95"/>
          <p:cNvGrpSpPr>
            <a:grpSpLocks/>
          </p:cNvGrpSpPr>
          <p:nvPr/>
        </p:nvGrpSpPr>
        <p:grpSpPr bwMode="auto">
          <a:xfrm>
            <a:off x="5181600" y="3467100"/>
            <a:ext cx="2743200" cy="381000"/>
            <a:chOff x="3264" y="2184"/>
            <a:chExt cx="1728" cy="240"/>
          </a:xfrm>
        </p:grpSpPr>
        <p:sp>
          <p:nvSpPr>
            <p:cNvPr id="12325" name="Line 62"/>
            <p:cNvSpPr>
              <a:spLocks noChangeShapeType="1"/>
            </p:cNvSpPr>
            <p:nvPr/>
          </p:nvSpPr>
          <p:spPr bwMode="auto">
            <a:xfrm>
              <a:off x="3264" y="2424"/>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6" name="Text Box 63"/>
            <p:cNvSpPr txBox="1">
              <a:spLocks noChangeArrowheads="1"/>
            </p:cNvSpPr>
            <p:nvPr/>
          </p:nvSpPr>
          <p:spPr bwMode="auto">
            <a:xfrm flipH="1">
              <a:off x="3520" y="2184"/>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9" name="Group 96"/>
          <p:cNvGrpSpPr>
            <a:grpSpLocks/>
          </p:cNvGrpSpPr>
          <p:nvPr/>
        </p:nvGrpSpPr>
        <p:grpSpPr bwMode="auto">
          <a:xfrm>
            <a:off x="5181600" y="4076700"/>
            <a:ext cx="2743200" cy="381000"/>
            <a:chOff x="3264" y="2568"/>
            <a:chExt cx="1728" cy="240"/>
          </a:xfrm>
        </p:grpSpPr>
        <p:sp>
          <p:nvSpPr>
            <p:cNvPr id="12323" name="Line 65"/>
            <p:cNvSpPr>
              <a:spLocks noChangeShapeType="1"/>
            </p:cNvSpPr>
            <p:nvPr/>
          </p:nvSpPr>
          <p:spPr bwMode="auto">
            <a:xfrm>
              <a:off x="3264" y="2808"/>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4" name="Text Box 66"/>
            <p:cNvSpPr txBox="1">
              <a:spLocks noChangeArrowheads="1"/>
            </p:cNvSpPr>
            <p:nvPr/>
          </p:nvSpPr>
          <p:spPr bwMode="auto">
            <a:xfrm flipH="1">
              <a:off x="3520" y="2568"/>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10" name="Group 83"/>
          <p:cNvGrpSpPr>
            <a:grpSpLocks/>
          </p:cNvGrpSpPr>
          <p:nvPr/>
        </p:nvGrpSpPr>
        <p:grpSpPr bwMode="auto">
          <a:xfrm>
            <a:off x="4724400" y="1333500"/>
            <a:ext cx="3657600" cy="4800600"/>
            <a:chOff x="2976" y="840"/>
            <a:chExt cx="2304" cy="3024"/>
          </a:xfrm>
        </p:grpSpPr>
        <p:sp>
          <p:nvSpPr>
            <p:cNvPr id="12321" name="Rectangle 68"/>
            <p:cNvSpPr>
              <a:spLocks noChangeArrowheads="1"/>
            </p:cNvSpPr>
            <p:nvPr/>
          </p:nvSpPr>
          <p:spPr bwMode="auto">
            <a:xfrm flipH="1">
              <a:off x="4992" y="840"/>
              <a:ext cx="288" cy="3024"/>
            </a:xfrm>
            <a:prstGeom prst="rect">
              <a:avLst/>
            </a:prstGeom>
            <a:noFill/>
            <a:ln w="28575">
              <a:solidFill>
                <a:srgbClr val="FF3300"/>
              </a:solidFill>
              <a:miter lim="800000"/>
              <a:headEnd/>
              <a:tailEnd/>
            </a:ln>
          </p:spPr>
          <p:txBody>
            <a:bodyPr vert="eaVert" lIns="90000" tIns="46800" rIns="90000" bIns="46800" anchor="ctr"/>
            <a:lstStyle/>
            <a:p>
              <a:pPr algn="ctr"/>
              <a:r>
                <a:rPr lang="en-GB" sz="2000">
                  <a:solidFill>
                    <a:srgbClr val="FF3300"/>
                  </a:solidFill>
                </a:rPr>
                <a:t>Service User</a:t>
              </a:r>
            </a:p>
          </p:txBody>
        </p:sp>
        <p:sp>
          <p:nvSpPr>
            <p:cNvPr id="12322" name="Rectangle 69"/>
            <p:cNvSpPr>
              <a:spLocks noChangeArrowheads="1"/>
            </p:cNvSpPr>
            <p:nvPr/>
          </p:nvSpPr>
          <p:spPr bwMode="auto">
            <a:xfrm flipH="1">
              <a:off x="2976" y="840"/>
              <a:ext cx="288" cy="3024"/>
            </a:xfrm>
            <a:prstGeom prst="rect">
              <a:avLst/>
            </a:prstGeom>
            <a:noFill/>
            <a:ln w="28575">
              <a:solidFill>
                <a:srgbClr val="000099"/>
              </a:solidFill>
              <a:miter lim="800000"/>
              <a:headEnd/>
              <a:tailEnd/>
            </a:ln>
          </p:spPr>
          <p:txBody>
            <a:bodyPr vert="eaVert" lIns="90000" tIns="46800" rIns="90000" bIns="46800" anchor="ctr"/>
            <a:lstStyle/>
            <a:p>
              <a:pPr algn="ctr"/>
              <a:r>
                <a:rPr lang="en-GB" sz="2000">
                  <a:solidFill>
                    <a:srgbClr val="000099"/>
                  </a:solidFill>
                </a:rPr>
                <a:t>Service Provider</a:t>
              </a:r>
            </a:p>
          </p:txBody>
        </p:sp>
      </p:grpSp>
      <p:sp>
        <p:nvSpPr>
          <p:cNvPr id="45129" name="Line 73"/>
          <p:cNvSpPr>
            <a:spLocks noChangeShapeType="1"/>
          </p:cNvSpPr>
          <p:nvPr/>
        </p:nvSpPr>
        <p:spPr bwMode="auto">
          <a:xfrm>
            <a:off x="6172200" y="51435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11" name="Group 90"/>
          <p:cNvGrpSpPr>
            <a:grpSpLocks/>
          </p:cNvGrpSpPr>
          <p:nvPr/>
        </p:nvGrpSpPr>
        <p:grpSpPr bwMode="auto">
          <a:xfrm>
            <a:off x="5181600" y="4610100"/>
            <a:ext cx="2743200" cy="381000"/>
            <a:chOff x="3264" y="2904"/>
            <a:chExt cx="1728" cy="240"/>
          </a:xfrm>
        </p:grpSpPr>
        <p:sp>
          <p:nvSpPr>
            <p:cNvPr id="12319" name="Line 75"/>
            <p:cNvSpPr>
              <a:spLocks noChangeShapeType="1"/>
            </p:cNvSpPr>
            <p:nvPr/>
          </p:nvSpPr>
          <p:spPr bwMode="auto">
            <a:xfrm flipH="1">
              <a:off x="3264" y="3144"/>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20" name="Text Box 76"/>
            <p:cNvSpPr txBox="1">
              <a:spLocks noChangeArrowheads="1"/>
            </p:cNvSpPr>
            <p:nvPr/>
          </p:nvSpPr>
          <p:spPr bwMode="auto">
            <a:xfrm flipH="1">
              <a:off x="3906" y="2904"/>
              <a:ext cx="462"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STOP</a:t>
              </a:r>
            </a:p>
          </p:txBody>
        </p:sp>
      </p:grpSp>
      <p:sp>
        <p:nvSpPr>
          <p:cNvPr id="45133" name="Line 77"/>
          <p:cNvSpPr>
            <a:spLocks noChangeShapeType="1"/>
          </p:cNvSpPr>
          <p:nvPr/>
        </p:nvSpPr>
        <p:spPr bwMode="auto">
          <a:xfrm>
            <a:off x="6172200" y="58293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12" name="Group 91"/>
          <p:cNvGrpSpPr>
            <a:grpSpLocks/>
          </p:cNvGrpSpPr>
          <p:nvPr/>
        </p:nvGrpSpPr>
        <p:grpSpPr bwMode="auto">
          <a:xfrm>
            <a:off x="5181600" y="5295900"/>
            <a:ext cx="2743200" cy="381000"/>
            <a:chOff x="3264" y="3336"/>
            <a:chExt cx="1728" cy="240"/>
          </a:xfrm>
        </p:grpSpPr>
        <p:sp>
          <p:nvSpPr>
            <p:cNvPr id="12317" name="Line 79"/>
            <p:cNvSpPr>
              <a:spLocks noChangeShapeType="1"/>
            </p:cNvSpPr>
            <p:nvPr/>
          </p:nvSpPr>
          <p:spPr bwMode="auto">
            <a:xfrm flipH="1">
              <a:off x="3264" y="3576"/>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18" name="Text Box 80"/>
            <p:cNvSpPr txBox="1">
              <a:spLocks noChangeArrowheads="1"/>
            </p:cNvSpPr>
            <p:nvPr/>
          </p:nvSpPr>
          <p:spPr bwMode="auto">
            <a:xfrm flipH="1">
              <a:off x="3765" y="3336"/>
              <a:ext cx="603"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UNBIND</a:t>
              </a:r>
            </a:p>
          </p:txBody>
        </p:sp>
      </p:grpSp>
      <p:sp>
        <p:nvSpPr>
          <p:cNvPr id="13" name="Slide Number Placeholder 12"/>
          <p:cNvSpPr>
            <a:spLocks noGrp="1"/>
          </p:cNvSpPr>
          <p:nvPr>
            <p:ph type="sldNum" sz="quarter" idx="10"/>
          </p:nvPr>
        </p:nvSpPr>
        <p:spPr/>
        <p:txBody>
          <a:bodyPr/>
          <a:lstStyle/>
          <a:p>
            <a:fld id="{8672A97E-7868-4A71-ACC2-57C13FDD3E41}"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bwMode="auto">
          <a:xfrm>
            <a:off x="1752600" y="274638"/>
            <a:ext cx="7391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dirty="0" smtClean="0"/>
              <a:t>CSTS Lower-layer Building Block – Operations</a:t>
            </a:r>
            <a:endParaRPr lang="en-GB" dirty="0" smtClean="0"/>
          </a:p>
        </p:txBody>
      </p:sp>
      <p:sp>
        <p:nvSpPr>
          <p:cNvPr id="45061" name="Text Box 5"/>
          <p:cNvSpPr txBox="1">
            <a:spLocks noChangeArrowheads="1"/>
          </p:cNvSpPr>
          <p:nvPr/>
        </p:nvSpPr>
        <p:spPr bwMode="auto">
          <a:xfrm>
            <a:off x="704850" y="5153025"/>
            <a:ext cx="1981200" cy="304800"/>
          </a:xfrm>
          <a:prstGeom prst="rect">
            <a:avLst/>
          </a:prstGeom>
          <a:solidFill>
            <a:schemeClr val="bg1"/>
          </a:solidFill>
          <a:ln w="9525">
            <a:noFill/>
            <a:miter lim="800000"/>
            <a:headEnd/>
            <a:tailEnd/>
          </a:ln>
        </p:spPr>
        <p:txBody>
          <a:bodyPr lIns="90000" tIns="46800" rIns="90000" bIns="46800">
            <a:spAutoFit/>
          </a:bodyPr>
          <a:lstStyle/>
          <a:p>
            <a:r>
              <a:rPr lang="en-GB" sz="1400" i="1">
                <a:solidFill>
                  <a:srgbClr val="000099"/>
                </a:solidFill>
              </a:rPr>
              <a:t>PERFORMER</a:t>
            </a:r>
          </a:p>
        </p:txBody>
      </p:sp>
      <p:sp>
        <p:nvSpPr>
          <p:cNvPr id="45062" name="Rectangle 6"/>
          <p:cNvSpPr>
            <a:spLocks noChangeArrowheads="1"/>
          </p:cNvSpPr>
          <p:nvPr/>
        </p:nvSpPr>
        <p:spPr bwMode="auto">
          <a:xfrm>
            <a:off x="628650" y="5076825"/>
            <a:ext cx="2133600" cy="1143000"/>
          </a:xfrm>
          <a:prstGeom prst="rect">
            <a:avLst/>
          </a:prstGeom>
          <a:noFill/>
          <a:ln w="28575">
            <a:solidFill>
              <a:srgbClr val="000099"/>
            </a:solidFill>
            <a:miter lim="800000"/>
            <a:headEnd/>
            <a:tailEnd/>
          </a:ln>
        </p:spPr>
        <p:txBody>
          <a:bodyPr wrap="none" lIns="90000" tIns="46800" rIns="90000" bIns="46800" anchor="b"/>
          <a:lstStyle/>
          <a:p>
            <a:pPr algn="ctr"/>
            <a:r>
              <a:rPr lang="en-GB" sz="2000">
                <a:solidFill>
                  <a:srgbClr val="000099"/>
                </a:solidFill>
              </a:rPr>
              <a:t>Service Provider</a:t>
            </a:r>
          </a:p>
        </p:txBody>
      </p:sp>
      <p:sp>
        <p:nvSpPr>
          <p:cNvPr id="45063" name="Rectangle 7"/>
          <p:cNvSpPr>
            <a:spLocks noChangeArrowheads="1"/>
          </p:cNvSpPr>
          <p:nvPr/>
        </p:nvSpPr>
        <p:spPr bwMode="auto">
          <a:xfrm>
            <a:off x="1214438" y="4619625"/>
            <a:ext cx="914400" cy="457200"/>
          </a:xfrm>
          <a:prstGeom prst="rect">
            <a:avLst/>
          </a:prstGeom>
          <a:noFill/>
          <a:ln w="28575">
            <a:solidFill>
              <a:srgbClr val="000099"/>
            </a:solidFill>
            <a:miter lim="800000"/>
            <a:headEnd/>
            <a:tailEnd/>
          </a:ln>
        </p:spPr>
        <p:txBody>
          <a:bodyPr wrap="none" lIns="90000" tIns="46800" rIns="90000" bIns="46800" anchor="ctr"/>
          <a:lstStyle/>
          <a:p>
            <a:pPr algn="ctr"/>
            <a:r>
              <a:rPr lang="en-GB" sz="1600"/>
              <a:t>port</a:t>
            </a:r>
          </a:p>
        </p:txBody>
      </p:sp>
      <p:sp>
        <p:nvSpPr>
          <p:cNvPr id="45064" name="Rectangle 8"/>
          <p:cNvSpPr>
            <a:spLocks noChangeArrowheads="1"/>
          </p:cNvSpPr>
          <p:nvPr/>
        </p:nvSpPr>
        <p:spPr bwMode="auto">
          <a:xfrm flipV="1">
            <a:off x="628650" y="1419225"/>
            <a:ext cx="2133600" cy="1143000"/>
          </a:xfrm>
          <a:prstGeom prst="rect">
            <a:avLst/>
          </a:prstGeom>
          <a:noFill/>
          <a:ln w="28575">
            <a:solidFill>
              <a:srgbClr val="FF3300"/>
            </a:solidFill>
            <a:miter lim="800000"/>
            <a:headEnd/>
            <a:tailEnd/>
          </a:ln>
        </p:spPr>
        <p:txBody>
          <a:bodyPr rot="10800000" wrap="none" lIns="90000" tIns="46800" rIns="90000" bIns="46800"/>
          <a:lstStyle/>
          <a:p>
            <a:pPr algn="ctr"/>
            <a:r>
              <a:rPr lang="en-GB" sz="2000">
                <a:solidFill>
                  <a:srgbClr val="FF3300"/>
                </a:solidFill>
              </a:rPr>
              <a:t>Service User</a:t>
            </a:r>
          </a:p>
        </p:txBody>
      </p:sp>
      <p:grpSp>
        <p:nvGrpSpPr>
          <p:cNvPr id="2" name="Group 9"/>
          <p:cNvGrpSpPr>
            <a:grpSpLocks/>
          </p:cNvGrpSpPr>
          <p:nvPr/>
        </p:nvGrpSpPr>
        <p:grpSpPr bwMode="auto">
          <a:xfrm>
            <a:off x="1252538" y="2562225"/>
            <a:ext cx="381000" cy="2057400"/>
            <a:chOff x="288" y="1776"/>
            <a:chExt cx="240" cy="1296"/>
          </a:xfrm>
        </p:grpSpPr>
        <p:sp>
          <p:nvSpPr>
            <p:cNvPr id="12338" name="Line 10"/>
            <p:cNvSpPr>
              <a:spLocks noChangeShapeType="1"/>
            </p:cNvSpPr>
            <p:nvPr/>
          </p:nvSpPr>
          <p:spPr bwMode="auto">
            <a:xfrm>
              <a:off x="528" y="1776"/>
              <a:ext cx="0" cy="1296"/>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9" name="Text Box 11"/>
            <p:cNvSpPr txBox="1">
              <a:spLocks noChangeArrowheads="1"/>
            </p:cNvSpPr>
            <p:nvPr/>
          </p:nvSpPr>
          <p:spPr bwMode="auto">
            <a:xfrm rot="5400000">
              <a:off x="48" y="2400"/>
              <a:ext cx="672" cy="192"/>
            </a:xfrm>
            <a:prstGeom prst="rect">
              <a:avLst/>
            </a:prstGeom>
            <a:noFill/>
            <a:ln w="9525">
              <a:noFill/>
              <a:miter lim="800000"/>
              <a:headEnd/>
              <a:tailEnd/>
            </a:ln>
          </p:spPr>
          <p:txBody>
            <a:bodyPr lIns="90000" tIns="46800" rIns="90000" bIns="46800">
              <a:spAutoFit/>
            </a:bodyPr>
            <a:lstStyle/>
            <a:p>
              <a:r>
                <a:rPr lang="en-GB" sz="1400" i="1">
                  <a:solidFill>
                    <a:srgbClr val="FF3300"/>
                  </a:solidFill>
                </a:rPr>
                <a:t>Invocation</a:t>
              </a:r>
            </a:p>
          </p:txBody>
        </p:sp>
      </p:grpSp>
      <p:grpSp>
        <p:nvGrpSpPr>
          <p:cNvPr id="3" name="Group 12"/>
          <p:cNvGrpSpPr>
            <a:grpSpLocks/>
          </p:cNvGrpSpPr>
          <p:nvPr/>
        </p:nvGrpSpPr>
        <p:grpSpPr bwMode="auto">
          <a:xfrm>
            <a:off x="1862138" y="3400425"/>
            <a:ext cx="381000" cy="790575"/>
            <a:chOff x="2976" y="2016"/>
            <a:chExt cx="240" cy="498"/>
          </a:xfrm>
        </p:grpSpPr>
        <p:sp>
          <p:nvSpPr>
            <p:cNvPr id="12336" name="Line 13"/>
            <p:cNvSpPr>
              <a:spLocks noChangeShapeType="1"/>
            </p:cNvSpPr>
            <p:nvPr/>
          </p:nvSpPr>
          <p:spPr bwMode="auto">
            <a:xfrm flipV="1">
              <a:off x="2976" y="2016"/>
              <a:ext cx="0" cy="384"/>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37" name="Text Box 14"/>
            <p:cNvSpPr txBox="1">
              <a:spLocks noChangeArrowheads="1"/>
            </p:cNvSpPr>
            <p:nvPr/>
          </p:nvSpPr>
          <p:spPr bwMode="auto">
            <a:xfrm rot="5400000">
              <a:off x="2871" y="2169"/>
              <a:ext cx="498" cy="192"/>
            </a:xfrm>
            <a:prstGeom prst="rect">
              <a:avLst/>
            </a:prstGeom>
            <a:noFill/>
            <a:ln w="9525">
              <a:noFill/>
              <a:miter lim="800000"/>
              <a:headEnd/>
              <a:tailEnd/>
            </a:ln>
          </p:spPr>
          <p:txBody>
            <a:bodyPr lIns="90000" tIns="46800" rIns="90000" bIns="46800">
              <a:spAutoFit/>
            </a:bodyPr>
            <a:lstStyle/>
            <a:p>
              <a:r>
                <a:rPr lang="en-GB" sz="1400" i="1">
                  <a:solidFill>
                    <a:srgbClr val="000099"/>
                  </a:solidFill>
                </a:rPr>
                <a:t>Return</a:t>
              </a:r>
            </a:p>
          </p:txBody>
        </p:sp>
      </p:grpSp>
      <p:sp>
        <p:nvSpPr>
          <p:cNvPr id="45071" name="Text Box 15"/>
          <p:cNvSpPr txBox="1">
            <a:spLocks noChangeArrowheads="1"/>
          </p:cNvSpPr>
          <p:nvPr/>
        </p:nvSpPr>
        <p:spPr bwMode="auto">
          <a:xfrm>
            <a:off x="704850" y="2181225"/>
            <a:ext cx="1981200" cy="304800"/>
          </a:xfrm>
          <a:prstGeom prst="rect">
            <a:avLst/>
          </a:prstGeom>
          <a:solidFill>
            <a:schemeClr val="bg1"/>
          </a:solidFill>
          <a:ln w="9525">
            <a:noFill/>
            <a:miter lim="800000"/>
            <a:headEnd/>
            <a:tailEnd/>
          </a:ln>
        </p:spPr>
        <p:txBody>
          <a:bodyPr lIns="90000" tIns="46800" rIns="90000" bIns="46800">
            <a:spAutoFit/>
          </a:bodyPr>
          <a:lstStyle/>
          <a:p>
            <a:r>
              <a:rPr lang="en-GB" sz="1400" i="1">
                <a:solidFill>
                  <a:srgbClr val="FF3300"/>
                </a:solidFill>
              </a:rPr>
              <a:t>INVOKER</a:t>
            </a:r>
          </a:p>
        </p:txBody>
      </p:sp>
      <p:grpSp>
        <p:nvGrpSpPr>
          <p:cNvPr id="4" name="Group 16"/>
          <p:cNvGrpSpPr>
            <a:grpSpLocks/>
          </p:cNvGrpSpPr>
          <p:nvPr/>
        </p:nvGrpSpPr>
        <p:grpSpPr bwMode="auto">
          <a:xfrm>
            <a:off x="2000250" y="5229225"/>
            <a:ext cx="604838" cy="609600"/>
            <a:chOff x="1632" y="1248"/>
            <a:chExt cx="2682" cy="2286"/>
          </a:xfrm>
        </p:grpSpPr>
        <p:sp>
          <p:nvSpPr>
            <p:cNvPr id="12333"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sp>
          <p:nvSpPr>
            <p:cNvPr id="12334" name="AutoShape 18"/>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sp>
          <p:nvSpPr>
            <p:cNvPr id="12335" name="AutoShape 19"/>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solidFill>
                <a:srgbClr val="000000"/>
              </a:solidFill>
              <a:miter lim="800000"/>
              <a:headEnd/>
              <a:tailEnd/>
            </a:ln>
          </p:spPr>
          <p:txBody>
            <a:bodyPr/>
            <a:lstStyle/>
            <a:p>
              <a:endParaRPr lang="en-US"/>
            </a:p>
          </p:txBody>
        </p:sp>
      </p:grpSp>
      <p:sp>
        <p:nvSpPr>
          <p:cNvPr id="45106" name="Line 50"/>
          <p:cNvSpPr>
            <a:spLocks noChangeShapeType="1"/>
          </p:cNvSpPr>
          <p:nvPr/>
        </p:nvSpPr>
        <p:spPr bwMode="auto">
          <a:xfrm>
            <a:off x="6172200" y="18669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sp>
        <p:nvSpPr>
          <p:cNvPr id="45110" name="Line 54"/>
          <p:cNvSpPr>
            <a:spLocks noChangeShapeType="1"/>
          </p:cNvSpPr>
          <p:nvPr/>
        </p:nvSpPr>
        <p:spPr bwMode="auto">
          <a:xfrm>
            <a:off x="6172200" y="26289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5" name="Group 93"/>
          <p:cNvGrpSpPr>
            <a:grpSpLocks/>
          </p:cNvGrpSpPr>
          <p:nvPr/>
        </p:nvGrpSpPr>
        <p:grpSpPr bwMode="auto">
          <a:xfrm>
            <a:off x="5181600" y="1333500"/>
            <a:ext cx="2743200" cy="381000"/>
            <a:chOff x="3264" y="840"/>
            <a:chExt cx="1728" cy="240"/>
          </a:xfrm>
        </p:grpSpPr>
        <p:sp>
          <p:nvSpPr>
            <p:cNvPr id="12331" name="Line 52"/>
            <p:cNvSpPr>
              <a:spLocks noChangeShapeType="1"/>
            </p:cNvSpPr>
            <p:nvPr/>
          </p:nvSpPr>
          <p:spPr bwMode="auto">
            <a:xfrm flipH="1">
              <a:off x="3264" y="1080"/>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2" name="Text Box 53"/>
            <p:cNvSpPr txBox="1">
              <a:spLocks noChangeArrowheads="1"/>
            </p:cNvSpPr>
            <p:nvPr/>
          </p:nvSpPr>
          <p:spPr bwMode="auto">
            <a:xfrm flipH="1">
              <a:off x="3949" y="840"/>
              <a:ext cx="419"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BIND</a:t>
              </a:r>
            </a:p>
          </p:txBody>
        </p:sp>
      </p:grpSp>
      <p:grpSp>
        <p:nvGrpSpPr>
          <p:cNvPr id="6" name="Group 94"/>
          <p:cNvGrpSpPr>
            <a:grpSpLocks/>
          </p:cNvGrpSpPr>
          <p:nvPr/>
        </p:nvGrpSpPr>
        <p:grpSpPr bwMode="auto">
          <a:xfrm>
            <a:off x="5181600" y="2095500"/>
            <a:ext cx="2743200" cy="381000"/>
            <a:chOff x="3264" y="1320"/>
            <a:chExt cx="1728" cy="240"/>
          </a:xfrm>
        </p:grpSpPr>
        <p:sp>
          <p:nvSpPr>
            <p:cNvPr id="12329" name="Line 56"/>
            <p:cNvSpPr>
              <a:spLocks noChangeShapeType="1"/>
            </p:cNvSpPr>
            <p:nvPr/>
          </p:nvSpPr>
          <p:spPr bwMode="auto">
            <a:xfrm flipH="1">
              <a:off x="3264" y="1560"/>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30" name="Text Box 57"/>
            <p:cNvSpPr txBox="1">
              <a:spLocks noChangeArrowheads="1"/>
            </p:cNvSpPr>
            <p:nvPr/>
          </p:nvSpPr>
          <p:spPr bwMode="auto">
            <a:xfrm flipH="1">
              <a:off x="3836" y="1320"/>
              <a:ext cx="532"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START</a:t>
              </a:r>
            </a:p>
          </p:txBody>
        </p:sp>
      </p:grpSp>
      <p:grpSp>
        <p:nvGrpSpPr>
          <p:cNvPr id="7" name="Group 87"/>
          <p:cNvGrpSpPr>
            <a:grpSpLocks/>
          </p:cNvGrpSpPr>
          <p:nvPr/>
        </p:nvGrpSpPr>
        <p:grpSpPr bwMode="auto">
          <a:xfrm>
            <a:off x="5181600" y="2857500"/>
            <a:ext cx="2743200" cy="381000"/>
            <a:chOff x="3264" y="1800"/>
            <a:chExt cx="1728" cy="240"/>
          </a:xfrm>
        </p:grpSpPr>
        <p:sp>
          <p:nvSpPr>
            <p:cNvPr id="12327" name="Line 59"/>
            <p:cNvSpPr>
              <a:spLocks noChangeShapeType="1"/>
            </p:cNvSpPr>
            <p:nvPr/>
          </p:nvSpPr>
          <p:spPr bwMode="auto">
            <a:xfrm>
              <a:off x="3264" y="2040"/>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8" name="Text Box 60"/>
            <p:cNvSpPr txBox="1">
              <a:spLocks noChangeArrowheads="1"/>
            </p:cNvSpPr>
            <p:nvPr/>
          </p:nvSpPr>
          <p:spPr bwMode="auto">
            <a:xfrm flipH="1">
              <a:off x="3520" y="1800"/>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8" name="Group 95"/>
          <p:cNvGrpSpPr>
            <a:grpSpLocks/>
          </p:cNvGrpSpPr>
          <p:nvPr/>
        </p:nvGrpSpPr>
        <p:grpSpPr bwMode="auto">
          <a:xfrm>
            <a:off x="5181600" y="3467100"/>
            <a:ext cx="2743200" cy="381000"/>
            <a:chOff x="3264" y="2184"/>
            <a:chExt cx="1728" cy="240"/>
          </a:xfrm>
        </p:grpSpPr>
        <p:sp>
          <p:nvSpPr>
            <p:cNvPr id="12325" name="Line 62"/>
            <p:cNvSpPr>
              <a:spLocks noChangeShapeType="1"/>
            </p:cNvSpPr>
            <p:nvPr/>
          </p:nvSpPr>
          <p:spPr bwMode="auto">
            <a:xfrm>
              <a:off x="3264" y="2424"/>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6" name="Text Box 63"/>
            <p:cNvSpPr txBox="1">
              <a:spLocks noChangeArrowheads="1"/>
            </p:cNvSpPr>
            <p:nvPr/>
          </p:nvSpPr>
          <p:spPr bwMode="auto">
            <a:xfrm flipH="1">
              <a:off x="3520" y="2184"/>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9" name="Group 96"/>
          <p:cNvGrpSpPr>
            <a:grpSpLocks/>
          </p:cNvGrpSpPr>
          <p:nvPr/>
        </p:nvGrpSpPr>
        <p:grpSpPr bwMode="auto">
          <a:xfrm>
            <a:off x="5181600" y="4076700"/>
            <a:ext cx="2743200" cy="381000"/>
            <a:chOff x="3264" y="2568"/>
            <a:chExt cx="1728" cy="240"/>
          </a:xfrm>
        </p:grpSpPr>
        <p:sp>
          <p:nvSpPr>
            <p:cNvPr id="12323" name="Line 65"/>
            <p:cNvSpPr>
              <a:spLocks noChangeShapeType="1"/>
            </p:cNvSpPr>
            <p:nvPr/>
          </p:nvSpPr>
          <p:spPr bwMode="auto">
            <a:xfrm>
              <a:off x="3264" y="2808"/>
              <a:ext cx="1728" cy="0"/>
            </a:xfrm>
            <a:prstGeom prst="line">
              <a:avLst/>
            </a:prstGeom>
            <a:noFill/>
            <a:ln w="28575">
              <a:solidFill>
                <a:srgbClr val="000099"/>
              </a:solidFill>
              <a:round/>
              <a:headEnd/>
              <a:tailEnd type="triangle" w="med" len="med"/>
            </a:ln>
          </p:spPr>
          <p:txBody>
            <a:bodyPr lIns="90000" tIns="46800" rIns="90000" bIns="46800" anchor="ctr"/>
            <a:lstStyle/>
            <a:p>
              <a:endParaRPr lang="en-US"/>
            </a:p>
          </p:txBody>
        </p:sp>
        <p:sp>
          <p:nvSpPr>
            <p:cNvPr id="12324" name="Text Box 66"/>
            <p:cNvSpPr txBox="1">
              <a:spLocks noChangeArrowheads="1"/>
            </p:cNvSpPr>
            <p:nvPr/>
          </p:nvSpPr>
          <p:spPr bwMode="auto">
            <a:xfrm flipH="1">
              <a:off x="3520" y="2568"/>
              <a:ext cx="1184" cy="212"/>
            </a:xfrm>
            <a:prstGeom prst="rect">
              <a:avLst/>
            </a:prstGeom>
            <a:noFill/>
            <a:ln w="9525">
              <a:noFill/>
              <a:miter lim="800000"/>
              <a:headEnd/>
              <a:tailEnd/>
            </a:ln>
          </p:spPr>
          <p:txBody>
            <a:bodyPr wrap="none" lIns="90000" tIns="46800" rIns="90000" bIns="46800">
              <a:spAutoFit/>
            </a:bodyPr>
            <a:lstStyle/>
            <a:p>
              <a:r>
                <a:rPr lang="en-GB" sz="1600">
                  <a:solidFill>
                    <a:srgbClr val="000099"/>
                  </a:solidFill>
                </a:rPr>
                <a:t>TRANSFER-DATA</a:t>
              </a:r>
            </a:p>
          </p:txBody>
        </p:sp>
      </p:grpSp>
      <p:grpSp>
        <p:nvGrpSpPr>
          <p:cNvPr id="10" name="Group 83"/>
          <p:cNvGrpSpPr>
            <a:grpSpLocks/>
          </p:cNvGrpSpPr>
          <p:nvPr/>
        </p:nvGrpSpPr>
        <p:grpSpPr bwMode="auto">
          <a:xfrm>
            <a:off x="4724400" y="1333500"/>
            <a:ext cx="3657600" cy="4800600"/>
            <a:chOff x="2976" y="840"/>
            <a:chExt cx="2304" cy="3024"/>
          </a:xfrm>
        </p:grpSpPr>
        <p:sp>
          <p:nvSpPr>
            <p:cNvPr id="12321" name="Rectangle 68"/>
            <p:cNvSpPr>
              <a:spLocks noChangeArrowheads="1"/>
            </p:cNvSpPr>
            <p:nvPr/>
          </p:nvSpPr>
          <p:spPr bwMode="auto">
            <a:xfrm flipH="1">
              <a:off x="4992" y="840"/>
              <a:ext cx="288" cy="3024"/>
            </a:xfrm>
            <a:prstGeom prst="rect">
              <a:avLst/>
            </a:prstGeom>
            <a:noFill/>
            <a:ln w="28575">
              <a:solidFill>
                <a:srgbClr val="FF3300"/>
              </a:solidFill>
              <a:miter lim="800000"/>
              <a:headEnd/>
              <a:tailEnd/>
            </a:ln>
          </p:spPr>
          <p:txBody>
            <a:bodyPr vert="eaVert" lIns="90000" tIns="46800" rIns="90000" bIns="46800" anchor="ctr"/>
            <a:lstStyle/>
            <a:p>
              <a:pPr algn="ctr"/>
              <a:r>
                <a:rPr lang="en-GB" sz="2000">
                  <a:solidFill>
                    <a:srgbClr val="FF3300"/>
                  </a:solidFill>
                </a:rPr>
                <a:t>Service User</a:t>
              </a:r>
            </a:p>
          </p:txBody>
        </p:sp>
        <p:sp>
          <p:nvSpPr>
            <p:cNvPr id="12322" name="Rectangle 69"/>
            <p:cNvSpPr>
              <a:spLocks noChangeArrowheads="1"/>
            </p:cNvSpPr>
            <p:nvPr/>
          </p:nvSpPr>
          <p:spPr bwMode="auto">
            <a:xfrm flipH="1">
              <a:off x="2976" y="840"/>
              <a:ext cx="288" cy="3024"/>
            </a:xfrm>
            <a:prstGeom prst="rect">
              <a:avLst/>
            </a:prstGeom>
            <a:noFill/>
            <a:ln w="28575">
              <a:solidFill>
                <a:srgbClr val="000099"/>
              </a:solidFill>
              <a:miter lim="800000"/>
              <a:headEnd/>
              <a:tailEnd/>
            </a:ln>
          </p:spPr>
          <p:txBody>
            <a:bodyPr vert="eaVert" lIns="90000" tIns="46800" rIns="90000" bIns="46800" anchor="ctr"/>
            <a:lstStyle/>
            <a:p>
              <a:pPr algn="ctr"/>
              <a:r>
                <a:rPr lang="en-GB" sz="2000">
                  <a:solidFill>
                    <a:srgbClr val="000099"/>
                  </a:solidFill>
                </a:rPr>
                <a:t>Service Provider</a:t>
              </a:r>
            </a:p>
          </p:txBody>
        </p:sp>
      </p:grpSp>
      <p:sp>
        <p:nvSpPr>
          <p:cNvPr id="45126" name="AutoShape 70"/>
          <p:cNvSpPr>
            <a:spLocks noChangeArrowheads="1"/>
          </p:cNvSpPr>
          <p:nvPr/>
        </p:nvSpPr>
        <p:spPr bwMode="auto">
          <a:xfrm flipH="1" flipV="1">
            <a:off x="533400" y="1409700"/>
            <a:ext cx="3505200" cy="685800"/>
          </a:xfrm>
          <a:prstGeom prst="wedgeRectCallout">
            <a:avLst>
              <a:gd name="adj1" fmla="val -82431"/>
              <a:gd name="adj2" fmla="val 5093"/>
            </a:avLst>
          </a:prstGeom>
          <a:solidFill>
            <a:srgbClr val="FFFF99"/>
          </a:solidFill>
          <a:ln w="9525">
            <a:solidFill>
              <a:schemeClr val="tx1"/>
            </a:solidFill>
            <a:miter lim="800000"/>
            <a:headEnd/>
            <a:tailEnd/>
          </a:ln>
        </p:spPr>
        <p:txBody>
          <a:bodyPr rot="10800000" lIns="90000" tIns="46800" rIns="90000" bIns="46800" anchor="ctr"/>
          <a:lstStyle/>
          <a:p>
            <a:pPr algn="ctr"/>
            <a:r>
              <a:rPr lang="en-GB" sz="1600" dirty="0"/>
              <a:t>Establish an association with the provider for the service instance</a:t>
            </a:r>
          </a:p>
        </p:txBody>
      </p:sp>
      <p:sp>
        <p:nvSpPr>
          <p:cNvPr id="45127" name="AutoShape 71"/>
          <p:cNvSpPr>
            <a:spLocks noChangeArrowheads="1"/>
          </p:cNvSpPr>
          <p:nvPr/>
        </p:nvSpPr>
        <p:spPr bwMode="auto">
          <a:xfrm flipH="1" flipV="1">
            <a:off x="533400" y="2247900"/>
            <a:ext cx="3505200" cy="457200"/>
          </a:xfrm>
          <a:prstGeom prst="wedgeRectCallout">
            <a:avLst>
              <a:gd name="adj1" fmla="val -82204"/>
              <a:gd name="adj2" fmla="val 0"/>
            </a:avLst>
          </a:prstGeom>
          <a:solidFill>
            <a:srgbClr val="FFFF99"/>
          </a:solidFill>
          <a:ln w="9525">
            <a:solidFill>
              <a:schemeClr val="tx1"/>
            </a:solidFill>
            <a:miter lim="800000"/>
            <a:headEnd/>
            <a:tailEnd/>
          </a:ln>
        </p:spPr>
        <p:txBody>
          <a:bodyPr rot="10800000" lIns="90000" tIns="46800" rIns="90000" bIns="46800" anchor="ctr"/>
          <a:lstStyle/>
          <a:p>
            <a:pPr algn="ctr"/>
            <a:r>
              <a:rPr lang="en-GB" sz="1600"/>
              <a:t>Start data flow</a:t>
            </a:r>
          </a:p>
        </p:txBody>
      </p:sp>
      <p:sp>
        <p:nvSpPr>
          <p:cNvPr id="45128" name="AutoShape 72"/>
          <p:cNvSpPr>
            <a:spLocks noChangeArrowheads="1"/>
          </p:cNvSpPr>
          <p:nvPr/>
        </p:nvSpPr>
        <p:spPr bwMode="auto">
          <a:xfrm flipH="1">
            <a:off x="533400" y="3086100"/>
            <a:ext cx="3505200" cy="381000"/>
          </a:xfrm>
          <a:prstGeom prst="wedgeRectCallout">
            <a:avLst>
              <a:gd name="adj1" fmla="val -82926"/>
              <a:gd name="adj2" fmla="val -6671"/>
            </a:avLst>
          </a:prstGeom>
          <a:solidFill>
            <a:srgbClr val="FFFF99"/>
          </a:solidFill>
          <a:ln w="9525">
            <a:solidFill>
              <a:schemeClr val="tx1"/>
            </a:solidFill>
            <a:miter lim="800000"/>
            <a:headEnd/>
            <a:tailEnd/>
          </a:ln>
        </p:spPr>
        <p:txBody>
          <a:bodyPr lIns="90000" tIns="46800" rIns="90000" bIns="46800" anchor="ctr"/>
          <a:lstStyle/>
          <a:p>
            <a:pPr algn="ctr"/>
            <a:r>
              <a:rPr lang="en-GB" sz="1600"/>
              <a:t>Transfer one Data Unit</a:t>
            </a:r>
          </a:p>
        </p:txBody>
      </p:sp>
      <p:sp>
        <p:nvSpPr>
          <p:cNvPr id="45129" name="Line 73"/>
          <p:cNvSpPr>
            <a:spLocks noChangeShapeType="1"/>
          </p:cNvSpPr>
          <p:nvPr/>
        </p:nvSpPr>
        <p:spPr bwMode="auto">
          <a:xfrm>
            <a:off x="6172200" y="51435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11" name="Group 90"/>
          <p:cNvGrpSpPr>
            <a:grpSpLocks/>
          </p:cNvGrpSpPr>
          <p:nvPr/>
        </p:nvGrpSpPr>
        <p:grpSpPr bwMode="auto">
          <a:xfrm>
            <a:off x="5181600" y="4610100"/>
            <a:ext cx="2743200" cy="381000"/>
            <a:chOff x="3264" y="2904"/>
            <a:chExt cx="1728" cy="240"/>
          </a:xfrm>
        </p:grpSpPr>
        <p:sp>
          <p:nvSpPr>
            <p:cNvPr id="12319" name="Line 75"/>
            <p:cNvSpPr>
              <a:spLocks noChangeShapeType="1"/>
            </p:cNvSpPr>
            <p:nvPr/>
          </p:nvSpPr>
          <p:spPr bwMode="auto">
            <a:xfrm flipH="1">
              <a:off x="3264" y="3144"/>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20" name="Text Box 76"/>
            <p:cNvSpPr txBox="1">
              <a:spLocks noChangeArrowheads="1"/>
            </p:cNvSpPr>
            <p:nvPr/>
          </p:nvSpPr>
          <p:spPr bwMode="auto">
            <a:xfrm flipH="1">
              <a:off x="3906" y="2904"/>
              <a:ext cx="462"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STOP</a:t>
              </a:r>
            </a:p>
          </p:txBody>
        </p:sp>
      </p:grpSp>
      <p:sp>
        <p:nvSpPr>
          <p:cNvPr id="45133" name="Line 77"/>
          <p:cNvSpPr>
            <a:spLocks noChangeShapeType="1"/>
          </p:cNvSpPr>
          <p:nvPr/>
        </p:nvSpPr>
        <p:spPr bwMode="auto">
          <a:xfrm>
            <a:off x="6172200" y="5829300"/>
            <a:ext cx="685800" cy="0"/>
          </a:xfrm>
          <a:prstGeom prst="line">
            <a:avLst/>
          </a:prstGeom>
          <a:noFill/>
          <a:ln w="19050">
            <a:solidFill>
              <a:srgbClr val="000099"/>
            </a:solidFill>
            <a:round/>
            <a:headEnd/>
            <a:tailEnd type="triangle" w="med" len="med"/>
          </a:ln>
        </p:spPr>
        <p:txBody>
          <a:bodyPr lIns="90000" tIns="46800" rIns="90000" bIns="46800" anchor="ctr"/>
          <a:lstStyle/>
          <a:p>
            <a:endParaRPr lang="en-US"/>
          </a:p>
        </p:txBody>
      </p:sp>
      <p:grpSp>
        <p:nvGrpSpPr>
          <p:cNvPr id="12" name="Group 91"/>
          <p:cNvGrpSpPr>
            <a:grpSpLocks/>
          </p:cNvGrpSpPr>
          <p:nvPr/>
        </p:nvGrpSpPr>
        <p:grpSpPr bwMode="auto">
          <a:xfrm>
            <a:off x="5181600" y="5295900"/>
            <a:ext cx="2743200" cy="381000"/>
            <a:chOff x="3264" y="3336"/>
            <a:chExt cx="1728" cy="240"/>
          </a:xfrm>
        </p:grpSpPr>
        <p:sp>
          <p:nvSpPr>
            <p:cNvPr id="12317" name="Line 79"/>
            <p:cNvSpPr>
              <a:spLocks noChangeShapeType="1"/>
            </p:cNvSpPr>
            <p:nvPr/>
          </p:nvSpPr>
          <p:spPr bwMode="auto">
            <a:xfrm flipH="1">
              <a:off x="3264" y="3576"/>
              <a:ext cx="1728" cy="0"/>
            </a:xfrm>
            <a:prstGeom prst="line">
              <a:avLst/>
            </a:prstGeom>
            <a:noFill/>
            <a:ln w="28575">
              <a:solidFill>
                <a:srgbClr val="FF3300"/>
              </a:solidFill>
              <a:round/>
              <a:headEnd/>
              <a:tailEnd type="triangle" w="med" len="med"/>
            </a:ln>
          </p:spPr>
          <p:txBody>
            <a:bodyPr lIns="90000" tIns="46800" rIns="90000" bIns="46800" anchor="ctr"/>
            <a:lstStyle/>
            <a:p>
              <a:endParaRPr lang="en-US"/>
            </a:p>
          </p:txBody>
        </p:sp>
        <p:sp>
          <p:nvSpPr>
            <p:cNvPr id="12318" name="Text Box 80"/>
            <p:cNvSpPr txBox="1">
              <a:spLocks noChangeArrowheads="1"/>
            </p:cNvSpPr>
            <p:nvPr/>
          </p:nvSpPr>
          <p:spPr bwMode="auto">
            <a:xfrm flipH="1">
              <a:off x="3765" y="3336"/>
              <a:ext cx="603" cy="212"/>
            </a:xfrm>
            <a:prstGeom prst="rect">
              <a:avLst/>
            </a:prstGeom>
            <a:noFill/>
            <a:ln w="9525">
              <a:noFill/>
              <a:miter lim="800000"/>
              <a:headEnd/>
              <a:tailEnd/>
            </a:ln>
          </p:spPr>
          <p:txBody>
            <a:bodyPr wrap="none" lIns="90000" tIns="46800" rIns="90000" bIns="46800">
              <a:spAutoFit/>
            </a:bodyPr>
            <a:lstStyle/>
            <a:p>
              <a:r>
                <a:rPr lang="en-GB" sz="1600">
                  <a:solidFill>
                    <a:srgbClr val="FF3300"/>
                  </a:solidFill>
                </a:rPr>
                <a:t>UNBIND</a:t>
              </a:r>
            </a:p>
          </p:txBody>
        </p:sp>
      </p:grpSp>
      <p:sp>
        <p:nvSpPr>
          <p:cNvPr id="45137" name="AutoShape 81"/>
          <p:cNvSpPr>
            <a:spLocks noChangeArrowheads="1"/>
          </p:cNvSpPr>
          <p:nvPr/>
        </p:nvSpPr>
        <p:spPr bwMode="auto">
          <a:xfrm flipH="1">
            <a:off x="533400" y="4762500"/>
            <a:ext cx="3505200" cy="457200"/>
          </a:xfrm>
          <a:prstGeom prst="wedgeRectCallout">
            <a:avLst>
              <a:gd name="adj1" fmla="val -81662"/>
              <a:gd name="adj2" fmla="val -5"/>
            </a:avLst>
          </a:prstGeom>
          <a:solidFill>
            <a:srgbClr val="FFFF99"/>
          </a:solidFill>
          <a:ln w="9525">
            <a:solidFill>
              <a:schemeClr val="tx1"/>
            </a:solidFill>
            <a:miter lim="800000"/>
            <a:headEnd/>
            <a:tailEnd/>
          </a:ln>
        </p:spPr>
        <p:txBody>
          <a:bodyPr lIns="90000" tIns="46800" rIns="90000" bIns="46800" anchor="ctr"/>
          <a:lstStyle/>
          <a:p>
            <a:pPr algn="ctr"/>
            <a:r>
              <a:rPr lang="en-GB" sz="1600"/>
              <a:t>Stop data flow</a:t>
            </a:r>
          </a:p>
        </p:txBody>
      </p:sp>
      <p:sp>
        <p:nvSpPr>
          <p:cNvPr id="45138" name="AutoShape 82"/>
          <p:cNvSpPr>
            <a:spLocks noChangeArrowheads="1"/>
          </p:cNvSpPr>
          <p:nvPr/>
        </p:nvSpPr>
        <p:spPr bwMode="auto">
          <a:xfrm flipH="1">
            <a:off x="533400" y="5372100"/>
            <a:ext cx="3505200" cy="685800"/>
          </a:xfrm>
          <a:prstGeom prst="wedgeRectCallout">
            <a:avLst>
              <a:gd name="adj1" fmla="val -82157"/>
              <a:gd name="adj2" fmla="val -8569"/>
            </a:avLst>
          </a:prstGeom>
          <a:solidFill>
            <a:srgbClr val="FFFF99"/>
          </a:solidFill>
          <a:ln w="9525">
            <a:solidFill>
              <a:schemeClr val="tx1"/>
            </a:solidFill>
            <a:miter lim="800000"/>
            <a:headEnd/>
            <a:tailEnd/>
          </a:ln>
        </p:spPr>
        <p:txBody>
          <a:bodyPr lIns="90000" tIns="46800" rIns="90000" bIns="46800" anchor="ctr"/>
          <a:lstStyle/>
          <a:p>
            <a:pPr algn="ctr"/>
            <a:r>
              <a:rPr lang="en-GB" sz="1600"/>
              <a:t>Release the association with the service provider</a:t>
            </a:r>
          </a:p>
        </p:txBody>
      </p:sp>
      <p:sp>
        <p:nvSpPr>
          <p:cNvPr id="13" name="Slide Number Placeholder 12"/>
          <p:cNvSpPr>
            <a:spLocks noGrp="1"/>
          </p:cNvSpPr>
          <p:nvPr>
            <p:ph type="sldNum" sz="quarter" idx="10"/>
          </p:nvPr>
        </p:nvSpPr>
        <p:spPr/>
        <p:txBody>
          <a:bodyPr/>
          <a:lstStyle/>
          <a:p>
            <a:fld id="{8672A97E-7868-4A71-ACC2-57C13FDD3E41}" type="slidenum">
              <a:rPr lang="en-US" smtClean="0"/>
              <a:pPr/>
              <a:t>21</a:t>
            </a:fld>
            <a:endParaRPr lang="en-US"/>
          </a:p>
        </p:txBody>
      </p:sp>
    </p:spTree>
    <p:extLst>
      <p:ext uri="{BB962C8B-B14F-4D97-AF65-F5344CB8AC3E}">
        <p14:creationId xmlns:p14="http://schemas.microsoft.com/office/powerpoint/2010/main" val="3271698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8"/>
          <p:cNvSpPr>
            <a:spLocks noChangeArrowheads="1"/>
          </p:cNvSpPr>
          <p:nvPr/>
        </p:nvSpPr>
        <p:spPr bwMode="auto">
          <a:xfrm>
            <a:off x="2571750" y="4429125"/>
            <a:ext cx="4000500" cy="785813"/>
          </a:xfrm>
          <a:prstGeom prst="rect">
            <a:avLst/>
          </a:prstGeom>
          <a:solidFill>
            <a:srgbClr val="FFC000"/>
          </a:solidFill>
          <a:ln w="9525" algn="ctr">
            <a:solidFill>
              <a:schemeClr val="tx1"/>
            </a:solidFill>
            <a:round/>
            <a:headEnd/>
            <a:tailEnd/>
          </a:ln>
        </p:spPr>
        <p:txBody>
          <a:bodyPr wrap="none" lIns="90000" tIns="46800" rIns="90000" bIns="46800" anchor="ctr"/>
          <a:lstStyle/>
          <a:p>
            <a:endParaRPr lang="en-GB"/>
          </a:p>
        </p:txBody>
      </p:sp>
      <p:sp>
        <p:nvSpPr>
          <p:cNvPr id="13315" name="Rectangle 57"/>
          <p:cNvSpPr>
            <a:spLocks noChangeArrowheads="1"/>
          </p:cNvSpPr>
          <p:nvPr/>
        </p:nvSpPr>
        <p:spPr bwMode="auto">
          <a:xfrm>
            <a:off x="2571750" y="1285875"/>
            <a:ext cx="4000500" cy="785813"/>
          </a:xfrm>
          <a:prstGeom prst="rect">
            <a:avLst/>
          </a:prstGeom>
          <a:solidFill>
            <a:srgbClr val="FFC000"/>
          </a:solidFill>
          <a:ln w="9525" algn="ctr">
            <a:solidFill>
              <a:schemeClr val="tx1"/>
            </a:solidFill>
            <a:round/>
            <a:headEnd/>
            <a:tailEnd/>
          </a:ln>
        </p:spPr>
        <p:txBody>
          <a:bodyPr wrap="none" lIns="90000" tIns="46800" rIns="90000" bIns="46800" anchor="ctr"/>
          <a:lstStyle/>
          <a:p>
            <a:endParaRPr lang="en-GB"/>
          </a:p>
        </p:txBody>
      </p:sp>
      <p:sp>
        <p:nvSpPr>
          <p:cNvPr id="48210" name="Rectangle 82"/>
          <p:cNvSpPr>
            <a:spLocks noChangeArrowheads="1"/>
          </p:cNvSpPr>
          <p:nvPr/>
        </p:nvSpPr>
        <p:spPr bwMode="auto">
          <a:xfrm>
            <a:off x="2559050" y="2071688"/>
            <a:ext cx="4000500" cy="2355850"/>
          </a:xfrm>
          <a:prstGeom prst="rect">
            <a:avLst/>
          </a:prstGeom>
          <a:solidFill>
            <a:srgbClr val="CCFFFF"/>
          </a:solidFill>
          <a:ln w="9525" algn="ctr">
            <a:solidFill>
              <a:schemeClr val="tx1"/>
            </a:solidFill>
            <a:miter lim="800000"/>
            <a:headEnd/>
            <a:tailEnd/>
          </a:ln>
        </p:spPr>
        <p:txBody>
          <a:bodyPr wrap="none" anchor="ctr"/>
          <a:lstStyle/>
          <a:p>
            <a:endParaRPr lang="en-GB"/>
          </a:p>
        </p:txBody>
      </p:sp>
      <p:sp>
        <p:nvSpPr>
          <p:cNvPr id="13317" name="Rectangle 2"/>
          <p:cNvSpPr>
            <a:spLocks noGrp="1" noChangeArrowheads="1"/>
          </p:cNvSpPr>
          <p:nvPr>
            <p:ph type="title"/>
          </p:nvPr>
        </p:nvSpPr>
        <p:spPr bwMode="auto">
          <a:xfrm>
            <a:off x="1752600" y="274638"/>
            <a:ext cx="7391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CSTS Higher-layer Building Block - Procedures</a:t>
            </a:r>
          </a:p>
        </p:txBody>
      </p:sp>
      <p:grpSp>
        <p:nvGrpSpPr>
          <p:cNvPr id="2" name="Group 63"/>
          <p:cNvGrpSpPr>
            <a:grpSpLocks/>
          </p:cNvGrpSpPr>
          <p:nvPr/>
        </p:nvGrpSpPr>
        <p:grpSpPr bwMode="auto">
          <a:xfrm>
            <a:off x="2184400" y="1244600"/>
            <a:ext cx="4724400" cy="4041775"/>
            <a:chOff x="1376" y="784"/>
            <a:chExt cx="2976" cy="2546"/>
          </a:xfrm>
        </p:grpSpPr>
        <p:sp>
          <p:nvSpPr>
            <p:cNvPr id="13351" name="Rectangle 5"/>
            <p:cNvSpPr>
              <a:spLocks noChangeArrowheads="1"/>
            </p:cNvSpPr>
            <p:nvPr/>
          </p:nvSpPr>
          <p:spPr bwMode="auto">
            <a:xfrm flipH="1">
              <a:off x="4064" y="784"/>
              <a:ext cx="288" cy="2546"/>
            </a:xfrm>
            <a:prstGeom prst="rect">
              <a:avLst/>
            </a:prstGeom>
            <a:noFill/>
            <a:ln w="28575">
              <a:solidFill>
                <a:srgbClr val="FF3300"/>
              </a:solidFill>
              <a:miter lim="800000"/>
              <a:headEnd/>
              <a:tailEnd/>
            </a:ln>
          </p:spPr>
          <p:txBody>
            <a:bodyPr vert="eaVert" lIns="90000" tIns="46800" rIns="90000" bIns="46800" anchor="ctr"/>
            <a:lstStyle/>
            <a:p>
              <a:pPr algn="ctr"/>
              <a:r>
                <a:rPr lang="en-GB" sz="2000">
                  <a:solidFill>
                    <a:srgbClr val="FF3300"/>
                  </a:solidFill>
                </a:rPr>
                <a:t>Service User</a:t>
              </a:r>
            </a:p>
          </p:txBody>
        </p:sp>
        <p:sp>
          <p:nvSpPr>
            <p:cNvPr id="13352" name="Rectangle 6"/>
            <p:cNvSpPr>
              <a:spLocks noChangeArrowheads="1"/>
            </p:cNvSpPr>
            <p:nvPr/>
          </p:nvSpPr>
          <p:spPr bwMode="auto">
            <a:xfrm flipH="1">
              <a:off x="1376" y="784"/>
              <a:ext cx="288" cy="2546"/>
            </a:xfrm>
            <a:prstGeom prst="rect">
              <a:avLst/>
            </a:prstGeom>
            <a:noFill/>
            <a:ln w="28575">
              <a:solidFill>
                <a:srgbClr val="000099"/>
              </a:solidFill>
              <a:miter lim="800000"/>
              <a:headEnd/>
              <a:tailEnd/>
            </a:ln>
          </p:spPr>
          <p:txBody>
            <a:bodyPr vert="eaVert" lIns="90000" tIns="46800" rIns="90000" bIns="46800" anchor="ctr"/>
            <a:lstStyle/>
            <a:p>
              <a:pPr algn="ctr"/>
              <a:r>
                <a:rPr lang="en-GB" sz="2000">
                  <a:solidFill>
                    <a:srgbClr val="000099"/>
                  </a:solidFill>
                </a:rPr>
                <a:t>Service Provider</a:t>
              </a:r>
            </a:p>
          </p:txBody>
        </p:sp>
      </p:grpSp>
      <p:sp>
        <p:nvSpPr>
          <p:cNvPr id="48159" name="Line 31"/>
          <p:cNvSpPr>
            <a:spLocks noChangeShapeType="1"/>
          </p:cNvSpPr>
          <p:nvPr/>
        </p:nvSpPr>
        <p:spPr bwMode="auto">
          <a:xfrm>
            <a:off x="4165600" y="2524125"/>
            <a:ext cx="762000" cy="0"/>
          </a:xfrm>
          <a:prstGeom prst="line">
            <a:avLst/>
          </a:prstGeom>
          <a:noFill/>
          <a:ln w="28575">
            <a:solidFill>
              <a:srgbClr val="000099"/>
            </a:solidFill>
            <a:round/>
            <a:headEnd type="none" w="sm" len="sm"/>
            <a:tailEnd type="triangle" w="lg" len="med"/>
          </a:ln>
        </p:spPr>
        <p:txBody>
          <a:bodyPr wrap="none" anchor="ctr"/>
          <a:lstStyle/>
          <a:p>
            <a:endParaRPr lang="en-US"/>
          </a:p>
        </p:txBody>
      </p:sp>
      <p:sp>
        <p:nvSpPr>
          <p:cNvPr id="48160" name="Line 32"/>
          <p:cNvSpPr>
            <a:spLocks noChangeShapeType="1"/>
          </p:cNvSpPr>
          <p:nvPr/>
        </p:nvSpPr>
        <p:spPr bwMode="auto">
          <a:xfrm>
            <a:off x="4013200" y="4338638"/>
            <a:ext cx="762000" cy="0"/>
          </a:xfrm>
          <a:prstGeom prst="line">
            <a:avLst/>
          </a:prstGeom>
          <a:noFill/>
          <a:ln w="28575">
            <a:solidFill>
              <a:srgbClr val="000099"/>
            </a:solidFill>
            <a:round/>
            <a:headEnd type="none" w="sm" len="sm"/>
            <a:tailEnd type="triangle" w="lg" len="med"/>
          </a:ln>
        </p:spPr>
        <p:txBody>
          <a:bodyPr wrap="none" anchor="ctr"/>
          <a:lstStyle/>
          <a:p>
            <a:endParaRPr lang="en-US"/>
          </a:p>
        </p:txBody>
      </p:sp>
      <p:sp>
        <p:nvSpPr>
          <p:cNvPr id="48164" name="Line 36"/>
          <p:cNvSpPr>
            <a:spLocks noChangeShapeType="1"/>
          </p:cNvSpPr>
          <p:nvPr/>
        </p:nvSpPr>
        <p:spPr bwMode="auto">
          <a:xfrm>
            <a:off x="4038600" y="5013325"/>
            <a:ext cx="762000" cy="0"/>
          </a:xfrm>
          <a:prstGeom prst="line">
            <a:avLst/>
          </a:prstGeom>
          <a:noFill/>
          <a:ln w="28575">
            <a:solidFill>
              <a:srgbClr val="000099"/>
            </a:solidFill>
            <a:round/>
            <a:headEnd type="none" w="sm" len="sm"/>
            <a:tailEnd type="triangle" w="lg" len="med"/>
          </a:ln>
        </p:spPr>
        <p:txBody>
          <a:bodyPr wrap="none" anchor="ctr"/>
          <a:lstStyle/>
          <a:p>
            <a:endParaRPr lang="en-US"/>
          </a:p>
        </p:txBody>
      </p:sp>
      <p:grpSp>
        <p:nvGrpSpPr>
          <p:cNvPr id="3" name="Group 41"/>
          <p:cNvGrpSpPr>
            <a:grpSpLocks/>
          </p:cNvGrpSpPr>
          <p:nvPr/>
        </p:nvGrpSpPr>
        <p:grpSpPr bwMode="auto">
          <a:xfrm>
            <a:off x="2641600" y="1457325"/>
            <a:ext cx="3810000" cy="342900"/>
            <a:chOff x="1664" y="719"/>
            <a:chExt cx="2400" cy="216"/>
          </a:xfrm>
        </p:grpSpPr>
        <p:sp>
          <p:nvSpPr>
            <p:cNvPr id="13349" name="Line 38"/>
            <p:cNvSpPr>
              <a:spLocks noChangeShapeType="1"/>
            </p:cNvSpPr>
            <p:nvPr/>
          </p:nvSpPr>
          <p:spPr bwMode="auto">
            <a:xfrm flipH="1">
              <a:off x="1664" y="935"/>
              <a:ext cx="2400" cy="0"/>
            </a:xfrm>
            <a:prstGeom prst="line">
              <a:avLst/>
            </a:prstGeom>
            <a:noFill/>
            <a:ln w="28575">
              <a:solidFill>
                <a:srgbClr val="FF0000"/>
              </a:solidFill>
              <a:round/>
              <a:headEnd type="none" w="sm" len="sm"/>
              <a:tailEnd type="triangle" w="lg" len="med"/>
            </a:ln>
          </p:spPr>
          <p:txBody>
            <a:bodyPr wrap="none" anchor="ctr"/>
            <a:lstStyle/>
            <a:p>
              <a:endParaRPr lang="en-US"/>
            </a:p>
          </p:txBody>
        </p:sp>
        <p:sp>
          <p:nvSpPr>
            <p:cNvPr id="13350" name="Text Box 39"/>
            <p:cNvSpPr txBox="1">
              <a:spLocks noChangeArrowheads="1"/>
            </p:cNvSpPr>
            <p:nvPr/>
          </p:nvSpPr>
          <p:spPr bwMode="auto">
            <a:xfrm>
              <a:off x="2640" y="719"/>
              <a:ext cx="400" cy="212"/>
            </a:xfrm>
            <a:prstGeom prst="rect">
              <a:avLst/>
            </a:prstGeom>
            <a:noFill/>
            <a:ln w="12700">
              <a:noFill/>
              <a:miter lim="800000"/>
              <a:headEnd type="none" w="sm" len="sm"/>
              <a:tailEnd type="none" w="sm" len="sm"/>
            </a:ln>
          </p:spPr>
          <p:txBody>
            <a:bodyPr wrap="none">
              <a:spAutoFit/>
            </a:bodyPr>
            <a:lstStyle/>
            <a:p>
              <a:r>
                <a:rPr lang="en-GB" sz="1600" i="1">
                  <a:solidFill>
                    <a:srgbClr val="FF0000"/>
                  </a:solidFill>
                </a:rPr>
                <a:t>Bind</a:t>
              </a:r>
              <a:endParaRPr lang="en-GB" sz="1600">
                <a:solidFill>
                  <a:srgbClr val="FF0000"/>
                </a:solidFill>
              </a:endParaRPr>
            </a:p>
          </p:txBody>
        </p:sp>
      </p:grpSp>
      <p:sp>
        <p:nvSpPr>
          <p:cNvPr id="48168" name="Line 40"/>
          <p:cNvSpPr>
            <a:spLocks noChangeShapeType="1"/>
          </p:cNvSpPr>
          <p:nvPr/>
        </p:nvSpPr>
        <p:spPr bwMode="auto">
          <a:xfrm>
            <a:off x="4165600" y="1928813"/>
            <a:ext cx="762000" cy="0"/>
          </a:xfrm>
          <a:prstGeom prst="line">
            <a:avLst/>
          </a:prstGeom>
          <a:noFill/>
          <a:ln w="28575">
            <a:solidFill>
              <a:srgbClr val="000099"/>
            </a:solidFill>
            <a:round/>
            <a:headEnd type="none" w="sm" len="sm"/>
            <a:tailEnd type="triangle" w="lg" len="med"/>
          </a:ln>
        </p:spPr>
        <p:txBody>
          <a:bodyPr wrap="none" anchor="ctr"/>
          <a:lstStyle/>
          <a:p>
            <a:endParaRPr lang="en-US"/>
          </a:p>
        </p:txBody>
      </p:sp>
      <p:grpSp>
        <p:nvGrpSpPr>
          <p:cNvPr id="4" name="Group 92"/>
          <p:cNvGrpSpPr>
            <a:grpSpLocks/>
          </p:cNvGrpSpPr>
          <p:nvPr/>
        </p:nvGrpSpPr>
        <p:grpSpPr bwMode="auto">
          <a:xfrm>
            <a:off x="2616200" y="4572000"/>
            <a:ext cx="3810000" cy="336550"/>
            <a:chOff x="1648" y="3521"/>
            <a:chExt cx="2400" cy="212"/>
          </a:xfrm>
        </p:grpSpPr>
        <p:sp>
          <p:nvSpPr>
            <p:cNvPr id="13347" name="Line 34"/>
            <p:cNvSpPr>
              <a:spLocks noChangeShapeType="1"/>
            </p:cNvSpPr>
            <p:nvPr/>
          </p:nvSpPr>
          <p:spPr bwMode="auto">
            <a:xfrm flipH="1">
              <a:off x="1648" y="3711"/>
              <a:ext cx="2400" cy="0"/>
            </a:xfrm>
            <a:prstGeom prst="line">
              <a:avLst/>
            </a:prstGeom>
            <a:noFill/>
            <a:ln w="28575">
              <a:solidFill>
                <a:srgbClr val="FF0000"/>
              </a:solidFill>
              <a:round/>
              <a:headEnd type="none" w="sm" len="sm"/>
              <a:tailEnd type="triangle" w="lg" len="med"/>
            </a:ln>
          </p:spPr>
          <p:txBody>
            <a:bodyPr wrap="none" anchor="ctr"/>
            <a:lstStyle/>
            <a:p>
              <a:endParaRPr lang="en-US"/>
            </a:p>
          </p:txBody>
        </p:sp>
        <p:sp>
          <p:nvSpPr>
            <p:cNvPr id="13348" name="Text Box 35"/>
            <p:cNvSpPr txBox="1">
              <a:spLocks noChangeArrowheads="1"/>
            </p:cNvSpPr>
            <p:nvPr/>
          </p:nvSpPr>
          <p:spPr bwMode="auto">
            <a:xfrm>
              <a:off x="2551" y="3521"/>
              <a:ext cx="556" cy="212"/>
            </a:xfrm>
            <a:prstGeom prst="rect">
              <a:avLst/>
            </a:prstGeom>
            <a:noFill/>
            <a:ln w="12700">
              <a:noFill/>
              <a:miter lim="800000"/>
              <a:headEnd type="none" w="sm" len="sm"/>
              <a:tailEnd type="none" w="sm" len="sm"/>
            </a:ln>
          </p:spPr>
          <p:txBody>
            <a:bodyPr wrap="none">
              <a:spAutoFit/>
            </a:bodyPr>
            <a:lstStyle/>
            <a:p>
              <a:r>
                <a:rPr lang="en-GB" sz="1600">
                  <a:solidFill>
                    <a:srgbClr val="FF0000"/>
                  </a:solidFill>
                </a:rPr>
                <a:t>Unbind</a:t>
              </a:r>
              <a:endParaRPr lang="en-GB" sz="1600" i="1">
                <a:solidFill>
                  <a:srgbClr val="FF0000"/>
                </a:solidFill>
              </a:endParaRPr>
            </a:p>
          </p:txBody>
        </p:sp>
      </p:grpSp>
      <p:grpSp>
        <p:nvGrpSpPr>
          <p:cNvPr id="5" name="Group 91"/>
          <p:cNvGrpSpPr>
            <a:grpSpLocks/>
          </p:cNvGrpSpPr>
          <p:nvPr/>
        </p:nvGrpSpPr>
        <p:grpSpPr bwMode="auto">
          <a:xfrm>
            <a:off x="2641600" y="3867150"/>
            <a:ext cx="3810000" cy="357188"/>
            <a:chOff x="1664" y="3158"/>
            <a:chExt cx="2400" cy="225"/>
          </a:xfrm>
        </p:grpSpPr>
        <p:sp>
          <p:nvSpPr>
            <p:cNvPr id="13345" name="Line 20"/>
            <p:cNvSpPr>
              <a:spLocks noChangeShapeType="1"/>
            </p:cNvSpPr>
            <p:nvPr/>
          </p:nvSpPr>
          <p:spPr bwMode="auto">
            <a:xfrm flipH="1">
              <a:off x="1664" y="3383"/>
              <a:ext cx="2400" cy="0"/>
            </a:xfrm>
            <a:prstGeom prst="line">
              <a:avLst/>
            </a:prstGeom>
            <a:noFill/>
            <a:ln w="28575">
              <a:solidFill>
                <a:srgbClr val="FF0000"/>
              </a:solidFill>
              <a:round/>
              <a:headEnd type="none" w="sm" len="sm"/>
              <a:tailEnd type="triangle" w="lg" len="med"/>
            </a:ln>
          </p:spPr>
          <p:txBody>
            <a:bodyPr wrap="none" anchor="ctr"/>
            <a:lstStyle/>
            <a:p>
              <a:endParaRPr lang="en-US"/>
            </a:p>
          </p:txBody>
        </p:sp>
        <p:sp>
          <p:nvSpPr>
            <p:cNvPr id="13346" name="Text Box 21"/>
            <p:cNvSpPr txBox="1">
              <a:spLocks noChangeArrowheads="1"/>
            </p:cNvSpPr>
            <p:nvPr/>
          </p:nvSpPr>
          <p:spPr bwMode="auto">
            <a:xfrm>
              <a:off x="2624" y="3158"/>
              <a:ext cx="400" cy="212"/>
            </a:xfrm>
            <a:prstGeom prst="rect">
              <a:avLst/>
            </a:prstGeom>
            <a:noFill/>
            <a:ln w="12700">
              <a:noFill/>
              <a:miter lim="800000"/>
              <a:headEnd type="none" w="sm" len="sm"/>
              <a:tailEnd type="none" w="sm" len="sm"/>
            </a:ln>
          </p:spPr>
          <p:txBody>
            <a:bodyPr wrap="none">
              <a:spAutoFit/>
            </a:bodyPr>
            <a:lstStyle/>
            <a:p>
              <a:r>
                <a:rPr lang="en-GB" sz="1600">
                  <a:solidFill>
                    <a:srgbClr val="FF0000"/>
                  </a:solidFill>
                </a:rPr>
                <a:t>Stop</a:t>
              </a:r>
              <a:endParaRPr lang="en-GB" sz="1600" i="1">
                <a:solidFill>
                  <a:srgbClr val="FF0000"/>
                </a:solidFill>
              </a:endParaRPr>
            </a:p>
          </p:txBody>
        </p:sp>
      </p:grpSp>
      <p:grpSp>
        <p:nvGrpSpPr>
          <p:cNvPr id="6" name="Group 90"/>
          <p:cNvGrpSpPr>
            <a:grpSpLocks/>
          </p:cNvGrpSpPr>
          <p:nvPr/>
        </p:nvGrpSpPr>
        <p:grpSpPr bwMode="auto">
          <a:xfrm>
            <a:off x="2632075" y="3489325"/>
            <a:ext cx="3810000" cy="349250"/>
            <a:chOff x="1658" y="2920"/>
            <a:chExt cx="2400" cy="220"/>
          </a:xfrm>
        </p:grpSpPr>
        <p:sp>
          <p:nvSpPr>
            <p:cNvPr id="13343" name="Line 29"/>
            <p:cNvSpPr>
              <a:spLocks noChangeShapeType="1"/>
            </p:cNvSpPr>
            <p:nvPr/>
          </p:nvSpPr>
          <p:spPr bwMode="auto">
            <a:xfrm>
              <a:off x="1658" y="3140"/>
              <a:ext cx="2400" cy="0"/>
            </a:xfrm>
            <a:prstGeom prst="line">
              <a:avLst/>
            </a:prstGeom>
            <a:noFill/>
            <a:ln w="28575">
              <a:solidFill>
                <a:srgbClr val="000099"/>
              </a:solidFill>
              <a:round/>
              <a:headEnd type="none" w="sm" len="sm"/>
              <a:tailEnd type="triangle" w="lg" len="med"/>
            </a:ln>
          </p:spPr>
          <p:txBody>
            <a:bodyPr wrap="none" anchor="ctr"/>
            <a:lstStyle/>
            <a:p>
              <a:endParaRPr lang="en-US"/>
            </a:p>
          </p:txBody>
        </p:sp>
        <p:sp>
          <p:nvSpPr>
            <p:cNvPr id="13344" name="Text Box 30"/>
            <p:cNvSpPr txBox="1">
              <a:spLocks noChangeArrowheads="1"/>
            </p:cNvSpPr>
            <p:nvPr/>
          </p:nvSpPr>
          <p:spPr bwMode="auto">
            <a:xfrm>
              <a:off x="2169" y="2920"/>
              <a:ext cx="1296" cy="213"/>
            </a:xfrm>
            <a:prstGeom prst="rect">
              <a:avLst/>
            </a:prstGeom>
            <a:noFill/>
            <a:ln w="12700">
              <a:noFill/>
              <a:miter lim="800000"/>
              <a:headEnd type="none" w="sm" len="sm"/>
              <a:tailEnd type="none" w="sm" len="sm"/>
            </a:ln>
          </p:spPr>
          <p:txBody>
            <a:bodyPr wrap="none">
              <a:spAutoFit/>
            </a:bodyPr>
            <a:lstStyle/>
            <a:p>
              <a:r>
                <a:rPr lang="en-GB" sz="1600">
                  <a:solidFill>
                    <a:srgbClr val="000099"/>
                  </a:solidFill>
                </a:rPr>
                <a:t>Notify </a:t>
              </a:r>
              <a:r>
                <a:rPr lang="en-GB" sz="1600" i="1">
                  <a:solidFill>
                    <a:srgbClr val="000099"/>
                  </a:solidFill>
                </a:rPr>
                <a:t>(end of data)</a:t>
              </a:r>
            </a:p>
          </p:txBody>
        </p:sp>
      </p:grpSp>
      <p:grpSp>
        <p:nvGrpSpPr>
          <p:cNvPr id="7" name="Group 89"/>
          <p:cNvGrpSpPr>
            <a:grpSpLocks/>
          </p:cNvGrpSpPr>
          <p:nvPr/>
        </p:nvGrpSpPr>
        <p:grpSpPr bwMode="auto">
          <a:xfrm>
            <a:off x="2632075" y="3062288"/>
            <a:ext cx="3810000" cy="342900"/>
            <a:chOff x="1658" y="2651"/>
            <a:chExt cx="2400" cy="216"/>
          </a:xfrm>
        </p:grpSpPr>
        <p:sp>
          <p:nvSpPr>
            <p:cNvPr id="13341" name="Line 17"/>
            <p:cNvSpPr>
              <a:spLocks noChangeShapeType="1"/>
            </p:cNvSpPr>
            <p:nvPr/>
          </p:nvSpPr>
          <p:spPr bwMode="auto">
            <a:xfrm>
              <a:off x="1658" y="2867"/>
              <a:ext cx="2400" cy="0"/>
            </a:xfrm>
            <a:prstGeom prst="line">
              <a:avLst/>
            </a:prstGeom>
            <a:noFill/>
            <a:ln w="28575">
              <a:solidFill>
                <a:srgbClr val="000099"/>
              </a:solidFill>
              <a:round/>
              <a:headEnd type="none" w="sm" len="sm"/>
              <a:tailEnd type="triangle" w="lg" len="med"/>
            </a:ln>
          </p:spPr>
          <p:txBody>
            <a:bodyPr wrap="none" anchor="ctr"/>
            <a:lstStyle/>
            <a:p>
              <a:endParaRPr lang="en-US"/>
            </a:p>
          </p:txBody>
        </p:sp>
        <p:sp>
          <p:nvSpPr>
            <p:cNvPr id="13342" name="Text Box 18"/>
            <p:cNvSpPr txBox="1">
              <a:spLocks noChangeArrowheads="1"/>
            </p:cNvSpPr>
            <p:nvPr/>
          </p:nvSpPr>
          <p:spPr bwMode="auto">
            <a:xfrm>
              <a:off x="2360" y="2651"/>
              <a:ext cx="941" cy="212"/>
            </a:xfrm>
            <a:prstGeom prst="rect">
              <a:avLst/>
            </a:prstGeom>
            <a:noFill/>
            <a:ln w="12700">
              <a:noFill/>
              <a:miter lim="800000"/>
              <a:headEnd type="none" w="sm" len="sm"/>
              <a:tailEnd type="none" w="sm" len="sm"/>
            </a:ln>
          </p:spPr>
          <p:txBody>
            <a:bodyPr wrap="none">
              <a:spAutoFit/>
            </a:bodyPr>
            <a:lstStyle/>
            <a:p>
              <a:r>
                <a:rPr lang="en-GB" sz="1600">
                  <a:solidFill>
                    <a:srgbClr val="000099"/>
                  </a:solidFill>
                </a:rPr>
                <a:t>Transfer Data</a:t>
              </a:r>
            </a:p>
          </p:txBody>
        </p:sp>
      </p:grpSp>
      <p:grpSp>
        <p:nvGrpSpPr>
          <p:cNvPr id="8" name="Group 88"/>
          <p:cNvGrpSpPr>
            <a:grpSpLocks/>
          </p:cNvGrpSpPr>
          <p:nvPr/>
        </p:nvGrpSpPr>
        <p:grpSpPr bwMode="auto">
          <a:xfrm>
            <a:off x="2632075" y="2647950"/>
            <a:ext cx="3810000" cy="342900"/>
            <a:chOff x="1658" y="2390"/>
            <a:chExt cx="2400" cy="216"/>
          </a:xfrm>
        </p:grpSpPr>
        <p:sp>
          <p:nvSpPr>
            <p:cNvPr id="13339" name="Line 14"/>
            <p:cNvSpPr>
              <a:spLocks noChangeShapeType="1"/>
            </p:cNvSpPr>
            <p:nvPr/>
          </p:nvSpPr>
          <p:spPr bwMode="auto">
            <a:xfrm>
              <a:off x="1658" y="2606"/>
              <a:ext cx="2400" cy="0"/>
            </a:xfrm>
            <a:prstGeom prst="line">
              <a:avLst/>
            </a:prstGeom>
            <a:noFill/>
            <a:ln w="28575">
              <a:solidFill>
                <a:srgbClr val="000099"/>
              </a:solidFill>
              <a:round/>
              <a:headEnd type="none" w="sm" len="sm"/>
              <a:tailEnd type="triangle" w="lg" len="med"/>
            </a:ln>
          </p:spPr>
          <p:txBody>
            <a:bodyPr wrap="none" anchor="ctr"/>
            <a:lstStyle/>
            <a:p>
              <a:endParaRPr lang="en-US"/>
            </a:p>
          </p:txBody>
        </p:sp>
        <p:sp>
          <p:nvSpPr>
            <p:cNvPr id="13340" name="Text Box 15"/>
            <p:cNvSpPr txBox="1">
              <a:spLocks noChangeArrowheads="1"/>
            </p:cNvSpPr>
            <p:nvPr/>
          </p:nvSpPr>
          <p:spPr bwMode="auto">
            <a:xfrm>
              <a:off x="2356" y="2390"/>
              <a:ext cx="948" cy="212"/>
            </a:xfrm>
            <a:prstGeom prst="rect">
              <a:avLst/>
            </a:prstGeom>
            <a:noFill/>
            <a:ln w="12700">
              <a:noFill/>
              <a:miter lim="800000"/>
              <a:headEnd type="none" w="sm" len="sm"/>
              <a:tailEnd type="none" w="sm" len="sm"/>
            </a:ln>
          </p:spPr>
          <p:txBody>
            <a:bodyPr wrap="none">
              <a:spAutoFit/>
            </a:bodyPr>
            <a:lstStyle/>
            <a:p>
              <a:r>
                <a:rPr lang="en-GB" sz="1600">
                  <a:solidFill>
                    <a:srgbClr val="000099"/>
                  </a:solidFill>
                </a:rPr>
                <a:t>Transfer-Data</a:t>
              </a:r>
            </a:p>
          </p:txBody>
        </p:sp>
      </p:grpSp>
      <p:grpSp>
        <p:nvGrpSpPr>
          <p:cNvPr id="9" name="Group 87"/>
          <p:cNvGrpSpPr>
            <a:grpSpLocks/>
          </p:cNvGrpSpPr>
          <p:nvPr/>
        </p:nvGrpSpPr>
        <p:grpSpPr bwMode="auto">
          <a:xfrm>
            <a:off x="2632075" y="2071688"/>
            <a:ext cx="3810000" cy="342900"/>
            <a:chOff x="1658" y="2027"/>
            <a:chExt cx="2400" cy="216"/>
          </a:xfrm>
        </p:grpSpPr>
        <p:sp>
          <p:nvSpPr>
            <p:cNvPr id="13337" name="Line 8"/>
            <p:cNvSpPr>
              <a:spLocks noChangeShapeType="1"/>
            </p:cNvSpPr>
            <p:nvPr/>
          </p:nvSpPr>
          <p:spPr bwMode="auto">
            <a:xfrm flipH="1">
              <a:off x="1658" y="2243"/>
              <a:ext cx="2400" cy="0"/>
            </a:xfrm>
            <a:prstGeom prst="line">
              <a:avLst/>
            </a:prstGeom>
            <a:noFill/>
            <a:ln w="28575">
              <a:solidFill>
                <a:srgbClr val="FF0000"/>
              </a:solidFill>
              <a:round/>
              <a:headEnd type="none" w="sm" len="sm"/>
              <a:tailEnd type="triangle" w="lg" len="med"/>
            </a:ln>
          </p:spPr>
          <p:txBody>
            <a:bodyPr wrap="none" anchor="ctr"/>
            <a:lstStyle/>
            <a:p>
              <a:endParaRPr lang="en-US"/>
            </a:p>
          </p:txBody>
        </p:sp>
        <p:sp>
          <p:nvSpPr>
            <p:cNvPr id="13338" name="Text Box 9"/>
            <p:cNvSpPr txBox="1">
              <a:spLocks noChangeArrowheads="1"/>
            </p:cNvSpPr>
            <p:nvPr/>
          </p:nvSpPr>
          <p:spPr bwMode="auto">
            <a:xfrm>
              <a:off x="2186" y="2027"/>
              <a:ext cx="1384" cy="212"/>
            </a:xfrm>
            <a:prstGeom prst="rect">
              <a:avLst/>
            </a:prstGeom>
            <a:noFill/>
            <a:ln w="12700">
              <a:noFill/>
              <a:miter lim="800000"/>
              <a:headEnd type="none" w="sm" len="sm"/>
              <a:tailEnd type="none" w="sm" len="sm"/>
            </a:ln>
          </p:spPr>
          <p:txBody>
            <a:bodyPr wrap="none">
              <a:spAutoFit/>
            </a:bodyPr>
            <a:lstStyle/>
            <a:p>
              <a:r>
                <a:rPr lang="en-GB" sz="1600">
                  <a:solidFill>
                    <a:srgbClr val="FF0000"/>
                  </a:solidFill>
                </a:rPr>
                <a:t>Start </a:t>
              </a:r>
              <a:r>
                <a:rPr lang="en-GB" sz="1600" i="1">
                  <a:solidFill>
                    <a:srgbClr val="FF0000"/>
                  </a:solidFill>
                </a:rPr>
                <a:t>(data selection</a:t>
              </a:r>
              <a:r>
                <a:rPr lang="en-GB" sz="1600">
                  <a:solidFill>
                    <a:srgbClr val="FF0000"/>
                  </a:solidFill>
                </a:rPr>
                <a:t>)</a:t>
              </a:r>
            </a:p>
          </p:txBody>
        </p:sp>
      </p:grpSp>
      <p:sp>
        <p:nvSpPr>
          <p:cNvPr id="48192" name="Text Box 64"/>
          <p:cNvSpPr txBox="1">
            <a:spLocks noChangeArrowheads="1"/>
          </p:cNvSpPr>
          <p:nvPr/>
        </p:nvSpPr>
        <p:spPr bwMode="auto">
          <a:xfrm>
            <a:off x="152400" y="2786063"/>
            <a:ext cx="1655763" cy="681037"/>
          </a:xfrm>
          <a:prstGeom prst="rect">
            <a:avLst/>
          </a:prstGeom>
          <a:solidFill>
            <a:srgbClr val="FFC000"/>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defRPr/>
            </a:pPr>
            <a:r>
              <a:rPr lang="en-GB" sz="2000" dirty="0">
                <a:latin typeface="Arial" charset="0"/>
              </a:rPr>
              <a:t>Association</a:t>
            </a:r>
          </a:p>
          <a:p>
            <a:pPr algn="ctr">
              <a:defRPr/>
            </a:pPr>
            <a:r>
              <a:rPr lang="en-GB" sz="2000" dirty="0">
                <a:latin typeface="Arial" charset="0"/>
              </a:rPr>
              <a:t>Control </a:t>
            </a:r>
          </a:p>
        </p:txBody>
      </p:sp>
      <p:sp>
        <p:nvSpPr>
          <p:cNvPr id="48193" name="Line 65"/>
          <p:cNvSpPr>
            <a:spLocks noChangeShapeType="1"/>
          </p:cNvSpPr>
          <p:nvPr/>
        </p:nvSpPr>
        <p:spPr bwMode="auto">
          <a:xfrm flipV="1">
            <a:off x="1071563" y="1484313"/>
            <a:ext cx="1555750" cy="1301750"/>
          </a:xfrm>
          <a:prstGeom prst="line">
            <a:avLst/>
          </a:prstGeom>
          <a:noFill/>
          <a:ln w="19050">
            <a:solidFill>
              <a:schemeClr val="tx1"/>
            </a:solidFill>
            <a:prstDash val="dash"/>
            <a:round/>
            <a:headEnd/>
            <a:tailEnd type="stealth" w="lg" len="lg"/>
          </a:ln>
        </p:spPr>
        <p:txBody>
          <a:bodyPr/>
          <a:lstStyle/>
          <a:p>
            <a:endParaRPr lang="en-US"/>
          </a:p>
        </p:txBody>
      </p:sp>
      <p:sp>
        <p:nvSpPr>
          <p:cNvPr id="48194" name="Line 66"/>
          <p:cNvSpPr>
            <a:spLocks noChangeShapeType="1"/>
          </p:cNvSpPr>
          <p:nvPr/>
        </p:nvSpPr>
        <p:spPr bwMode="auto">
          <a:xfrm>
            <a:off x="1000125" y="3500438"/>
            <a:ext cx="1571625" cy="1357312"/>
          </a:xfrm>
          <a:prstGeom prst="line">
            <a:avLst/>
          </a:prstGeom>
          <a:noFill/>
          <a:ln w="19050">
            <a:solidFill>
              <a:schemeClr val="tx1"/>
            </a:solidFill>
            <a:prstDash val="dash"/>
            <a:round/>
            <a:headEnd/>
            <a:tailEnd type="stealth" w="lg" len="lg"/>
          </a:ln>
        </p:spPr>
        <p:txBody>
          <a:bodyPr/>
          <a:lstStyle/>
          <a:p>
            <a:endParaRPr lang="en-US"/>
          </a:p>
        </p:txBody>
      </p:sp>
      <p:sp>
        <p:nvSpPr>
          <p:cNvPr id="48200" name="Text Box 72"/>
          <p:cNvSpPr txBox="1">
            <a:spLocks noChangeArrowheads="1"/>
          </p:cNvSpPr>
          <p:nvPr/>
        </p:nvSpPr>
        <p:spPr bwMode="auto">
          <a:xfrm>
            <a:off x="7237413" y="2913063"/>
            <a:ext cx="1628775" cy="1016000"/>
          </a:xfrm>
          <a:prstGeom prst="rect">
            <a:avLst/>
          </a:prstGeom>
          <a:solidFill>
            <a:srgbClr val="CCFFFF"/>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pPr algn="ctr">
              <a:defRPr/>
            </a:pPr>
            <a:r>
              <a:rPr lang="en-GB" sz="2000">
                <a:latin typeface="Arial" charset="0"/>
              </a:rPr>
              <a:t>Buffered Data Delivery</a:t>
            </a:r>
          </a:p>
        </p:txBody>
      </p:sp>
      <p:sp>
        <p:nvSpPr>
          <p:cNvPr id="48211" name="Line 83"/>
          <p:cNvSpPr>
            <a:spLocks noChangeShapeType="1"/>
          </p:cNvSpPr>
          <p:nvPr/>
        </p:nvSpPr>
        <p:spPr bwMode="auto">
          <a:xfrm>
            <a:off x="6357938" y="3413125"/>
            <a:ext cx="882650" cy="12700"/>
          </a:xfrm>
          <a:prstGeom prst="line">
            <a:avLst/>
          </a:prstGeom>
          <a:noFill/>
          <a:ln w="9525">
            <a:solidFill>
              <a:schemeClr val="tx1"/>
            </a:solidFill>
            <a:prstDash val="dash"/>
            <a:round/>
            <a:headEnd/>
            <a:tailEnd/>
          </a:ln>
        </p:spPr>
        <p:txBody>
          <a:bodyPr/>
          <a:lstStyle/>
          <a:p>
            <a:endParaRPr lang="en-US"/>
          </a:p>
        </p:txBody>
      </p:sp>
      <p:sp>
        <p:nvSpPr>
          <p:cNvPr id="13336" name="TextBox 59"/>
          <p:cNvSpPr txBox="1">
            <a:spLocks noChangeArrowheads="1"/>
          </p:cNvSpPr>
          <p:nvPr/>
        </p:nvSpPr>
        <p:spPr bwMode="auto">
          <a:xfrm>
            <a:off x="357188" y="5500688"/>
            <a:ext cx="8572500" cy="708025"/>
          </a:xfrm>
          <a:prstGeom prst="rect">
            <a:avLst/>
          </a:prstGeom>
          <a:noFill/>
          <a:ln w="9525">
            <a:noFill/>
            <a:miter lim="800000"/>
            <a:headEnd/>
            <a:tailEnd/>
          </a:ln>
        </p:spPr>
        <p:txBody>
          <a:bodyPr>
            <a:spAutoFit/>
          </a:bodyPr>
          <a:lstStyle/>
          <a:p>
            <a:r>
              <a:rPr lang="en-US" sz="2000"/>
              <a:t>Note: The Buffered Data Delivery procedure includes mechanisms for buffering and releasing of data units.</a:t>
            </a:r>
          </a:p>
        </p:txBody>
      </p:sp>
      <p:sp>
        <p:nvSpPr>
          <p:cNvPr id="10" name="Slide Number Placeholder 9"/>
          <p:cNvSpPr>
            <a:spLocks noGrp="1"/>
          </p:cNvSpPr>
          <p:nvPr>
            <p:ph type="sldNum" sz="quarter" idx="10"/>
          </p:nvPr>
        </p:nvSpPr>
        <p:spPr/>
        <p:txBody>
          <a:bodyPr/>
          <a:lstStyle/>
          <a:p>
            <a:fld id="{8672A97E-7868-4A71-ACC2-57C13FDD3E41}"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90600" y="228600"/>
            <a:ext cx="6918325" cy="6794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CCSDS CSTS Major Documents</a:t>
            </a:r>
          </a:p>
        </p:txBody>
      </p:sp>
      <p:sp>
        <p:nvSpPr>
          <p:cNvPr id="2" name="Slide Number Placeholder 1"/>
          <p:cNvSpPr>
            <a:spLocks noGrp="1"/>
          </p:cNvSpPr>
          <p:nvPr>
            <p:ph type="sldNum" sz="quarter" idx="10"/>
          </p:nvPr>
        </p:nvSpPr>
        <p:spPr>
          <a:xfrm>
            <a:off x="6419221" y="6473825"/>
            <a:ext cx="2133600" cy="231775"/>
          </a:xfrm>
        </p:spPr>
        <p:txBody>
          <a:bodyPr/>
          <a:lstStyle/>
          <a:p>
            <a:fld id="{8672A97E-7868-4A71-ACC2-57C13FDD3E41}" type="slidenum">
              <a:rPr lang="en-US" smtClean="0"/>
              <a:pPr/>
              <a:t>23</a:t>
            </a:fld>
            <a:endParaRPr lang="en-US"/>
          </a:p>
        </p:txBody>
      </p:sp>
      <p:grpSp>
        <p:nvGrpSpPr>
          <p:cNvPr id="8" name="Group 7"/>
          <p:cNvGrpSpPr/>
          <p:nvPr/>
        </p:nvGrpSpPr>
        <p:grpSpPr>
          <a:xfrm>
            <a:off x="533400" y="2592083"/>
            <a:ext cx="6647821" cy="1186949"/>
            <a:chOff x="373691" y="1046069"/>
            <a:chExt cx="6647821" cy="1186949"/>
          </a:xfrm>
        </p:grpSpPr>
        <p:sp>
          <p:nvSpPr>
            <p:cNvPr id="14340" name="Rectangle 5"/>
            <p:cNvSpPr>
              <a:spLocks noChangeArrowheads="1"/>
            </p:cNvSpPr>
            <p:nvPr/>
          </p:nvSpPr>
          <p:spPr bwMode="auto">
            <a:xfrm>
              <a:off x="1671587" y="1046069"/>
              <a:ext cx="5349925" cy="1186949"/>
            </a:xfrm>
            <a:prstGeom prst="rect">
              <a:avLst/>
            </a:prstGeom>
            <a:solidFill>
              <a:srgbClr val="FF99FF"/>
            </a:solidFill>
            <a:ln w="9525">
              <a:solidFill>
                <a:schemeClr val="tx1"/>
              </a:solidFill>
              <a:miter lim="800000"/>
              <a:headEnd/>
              <a:tailEnd/>
            </a:ln>
          </p:spPr>
          <p:txBody>
            <a:bodyPr lIns="90000" tIns="46800" rIns="90000" bIns="46800" anchor="ctr"/>
            <a:lstStyle/>
            <a:p>
              <a:pPr algn="ctr"/>
              <a:r>
                <a:rPr lang="en-GB" dirty="0" smtClean="0"/>
                <a:t>MAGENTA BOOK – Recommended Practice</a:t>
              </a:r>
            </a:p>
            <a:p>
              <a:pPr algn="ctr"/>
              <a:r>
                <a:rPr lang="en-GB" u="sng" dirty="0" smtClean="0"/>
                <a:t>Guidelines</a:t>
              </a:r>
              <a:r>
                <a:rPr lang="en-GB" dirty="0" smtClean="0"/>
                <a:t> </a:t>
              </a:r>
              <a:r>
                <a:rPr lang="en-GB" dirty="0"/>
                <a:t>for Specification of </a:t>
              </a:r>
              <a:endParaRPr lang="en-GB" dirty="0" smtClean="0"/>
            </a:p>
            <a:p>
              <a:pPr algn="ctr"/>
              <a:r>
                <a:rPr lang="en-GB" dirty="0" smtClean="0"/>
                <a:t>Cross </a:t>
              </a:r>
              <a:r>
                <a:rPr lang="en-GB" dirty="0"/>
                <a:t>Support Transfer Services</a:t>
              </a:r>
            </a:p>
          </p:txBody>
        </p:sp>
        <p:grpSp>
          <p:nvGrpSpPr>
            <p:cNvPr id="3" name="Group 2"/>
            <p:cNvGrpSpPr/>
            <p:nvPr/>
          </p:nvGrpSpPr>
          <p:grpSpPr>
            <a:xfrm>
              <a:off x="373691" y="1060106"/>
              <a:ext cx="1196975" cy="1158875"/>
              <a:chOff x="373691" y="1074143"/>
              <a:chExt cx="1196975" cy="1158875"/>
            </a:xfrm>
          </p:grpSpPr>
          <p:sp>
            <p:nvSpPr>
              <p:cNvPr id="9" name="Rectangle 8"/>
              <p:cNvSpPr/>
              <p:nvPr/>
            </p:nvSpPr>
            <p:spPr bwMode="auto">
              <a:xfrm>
                <a:off x="410203" y="1074143"/>
                <a:ext cx="1160463" cy="1158875"/>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6" descr="book.png"/>
              <p:cNvPicPr>
                <a:picLocks noChangeAspect="1"/>
              </p:cNvPicPr>
              <p:nvPr/>
            </p:nvPicPr>
            <p:blipFill>
              <a:blip r:embed="rId3" cstate="print"/>
              <a:srcRect/>
              <a:stretch>
                <a:fillRect/>
              </a:stretch>
            </p:blipFill>
            <p:spPr bwMode="auto">
              <a:xfrm rot="20400000">
                <a:off x="373691" y="1190480"/>
                <a:ext cx="1185321" cy="867297"/>
              </a:xfrm>
              <a:prstGeom prst="rect">
                <a:avLst/>
              </a:prstGeom>
              <a:noFill/>
              <a:ln w="9525">
                <a:noFill/>
                <a:miter lim="800000"/>
                <a:headEnd/>
                <a:tailEnd/>
              </a:ln>
            </p:spPr>
          </p:pic>
        </p:grpSp>
      </p:grpSp>
      <p:grpSp>
        <p:nvGrpSpPr>
          <p:cNvPr id="6" name="Group 5"/>
          <p:cNvGrpSpPr/>
          <p:nvPr/>
        </p:nvGrpSpPr>
        <p:grpSpPr>
          <a:xfrm>
            <a:off x="551792" y="4145742"/>
            <a:ext cx="6611036" cy="1188258"/>
            <a:chOff x="397775" y="2674533"/>
            <a:chExt cx="6611036" cy="1188258"/>
          </a:xfrm>
        </p:grpSpPr>
        <p:sp>
          <p:nvSpPr>
            <p:cNvPr id="14339" name="Rectangle 4"/>
            <p:cNvSpPr>
              <a:spLocks noChangeArrowheads="1"/>
            </p:cNvSpPr>
            <p:nvPr/>
          </p:nvSpPr>
          <p:spPr bwMode="auto">
            <a:xfrm>
              <a:off x="1684286" y="2674533"/>
              <a:ext cx="5324525" cy="1188258"/>
            </a:xfrm>
            <a:prstGeom prst="rect">
              <a:avLst/>
            </a:prstGeom>
            <a:solidFill>
              <a:srgbClr val="99CCFF"/>
            </a:solidFill>
            <a:ln w="9525">
              <a:solidFill>
                <a:schemeClr val="tx1"/>
              </a:solidFill>
              <a:miter lim="800000"/>
              <a:headEnd/>
              <a:tailEnd/>
            </a:ln>
          </p:spPr>
          <p:txBody>
            <a:bodyPr lIns="90000" tIns="46800" rIns="90000" bIns="46800" anchor="ctr"/>
            <a:lstStyle/>
            <a:p>
              <a:pPr algn="ctr"/>
              <a:r>
                <a:rPr lang="en-GB" dirty="0" smtClean="0"/>
                <a:t>BLUE BOOK – Recommended Standard</a:t>
              </a:r>
            </a:p>
            <a:p>
              <a:pPr algn="ctr"/>
              <a:r>
                <a:rPr lang="en-GB" dirty="0" smtClean="0"/>
                <a:t>Cross </a:t>
              </a:r>
              <a:r>
                <a:rPr lang="en-GB" dirty="0"/>
                <a:t>Support Transfer Service </a:t>
              </a:r>
              <a:endParaRPr lang="en-GB" dirty="0" smtClean="0"/>
            </a:p>
            <a:p>
              <a:pPr algn="ctr"/>
              <a:r>
                <a:rPr lang="en-GB" dirty="0" smtClean="0"/>
                <a:t>Specification </a:t>
              </a:r>
              <a:r>
                <a:rPr lang="en-GB" u="sng" dirty="0"/>
                <a:t>Framework</a:t>
              </a:r>
            </a:p>
          </p:txBody>
        </p:sp>
        <p:grpSp>
          <p:nvGrpSpPr>
            <p:cNvPr id="4" name="Group 3"/>
            <p:cNvGrpSpPr/>
            <p:nvPr/>
          </p:nvGrpSpPr>
          <p:grpSpPr>
            <a:xfrm>
              <a:off x="397775" y="2689225"/>
              <a:ext cx="1196975" cy="1158875"/>
              <a:chOff x="397775" y="924465"/>
              <a:chExt cx="1196975" cy="1158875"/>
            </a:xfrm>
          </p:grpSpPr>
          <p:sp>
            <p:nvSpPr>
              <p:cNvPr id="12" name="Rectangle 11"/>
              <p:cNvSpPr/>
              <p:nvPr/>
            </p:nvSpPr>
            <p:spPr bwMode="auto">
              <a:xfrm>
                <a:off x="434288" y="924465"/>
                <a:ext cx="1160462" cy="1158875"/>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3" descr="book.png"/>
              <p:cNvPicPr>
                <a:picLocks noChangeAspect="1"/>
              </p:cNvPicPr>
              <p:nvPr/>
            </p:nvPicPr>
            <p:blipFill>
              <a:blip r:embed="rId3" cstate="print"/>
              <a:srcRect/>
              <a:stretch>
                <a:fillRect/>
              </a:stretch>
            </p:blipFill>
            <p:spPr bwMode="auto">
              <a:xfrm rot="20400000">
                <a:off x="397775" y="1040802"/>
                <a:ext cx="1185321" cy="867297"/>
              </a:xfrm>
              <a:prstGeom prst="rect">
                <a:avLst/>
              </a:prstGeom>
              <a:noFill/>
              <a:ln w="9525">
                <a:noFill/>
                <a:miter lim="800000"/>
                <a:headEnd/>
                <a:tailEnd/>
              </a:ln>
            </p:spPr>
          </p:pic>
        </p:grpSp>
      </p:grpSp>
      <p:grpSp>
        <p:nvGrpSpPr>
          <p:cNvPr id="7" name="Group 6"/>
          <p:cNvGrpSpPr/>
          <p:nvPr/>
        </p:nvGrpSpPr>
        <p:grpSpPr>
          <a:xfrm>
            <a:off x="545442" y="1018984"/>
            <a:ext cx="6623737" cy="1206388"/>
            <a:chOff x="397775" y="4265668"/>
            <a:chExt cx="6623737" cy="1206388"/>
          </a:xfrm>
        </p:grpSpPr>
        <p:sp>
          <p:nvSpPr>
            <p:cNvPr id="14341" name="Rectangle 6"/>
            <p:cNvSpPr>
              <a:spLocks noChangeArrowheads="1"/>
            </p:cNvSpPr>
            <p:nvPr/>
          </p:nvSpPr>
          <p:spPr bwMode="auto">
            <a:xfrm>
              <a:off x="1699682" y="4265668"/>
              <a:ext cx="5321830" cy="1206388"/>
            </a:xfrm>
            <a:prstGeom prst="rect">
              <a:avLst/>
            </a:prstGeom>
            <a:solidFill>
              <a:srgbClr val="00FF00"/>
            </a:solidFill>
            <a:ln w="9525">
              <a:solidFill>
                <a:schemeClr val="tx1"/>
              </a:solidFill>
              <a:miter lim="800000"/>
              <a:headEnd/>
              <a:tailEnd/>
            </a:ln>
          </p:spPr>
          <p:txBody>
            <a:bodyPr lIns="90000" tIns="46800" rIns="90000" bIns="46800" anchor="ctr"/>
            <a:lstStyle/>
            <a:p>
              <a:pPr algn="ctr"/>
              <a:r>
                <a:rPr lang="en-GB" dirty="0" smtClean="0"/>
                <a:t>GREEN BOOK – Informative Report</a:t>
              </a:r>
            </a:p>
            <a:p>
              <a:pPr algn="ctr"/>
              <a:r>
                <a:rPr lang="en-GB" dirty="0" smtClean="0"/>
                <a:t>Cross </a:t>
              </a:r>
              <a:r>
                <a:rPr lang="en-GB" dirty="0"/>
                <a:t>Support Transfer Service </a:t>
              </a:r>
              <a:endParaRPr lang="en-GB" dirty="0" smtClean="0"/>
            </a:p>
            <a:p>
              <a:pPr algn="ctr"/>
              <a:r>
                <a:rPr lang="en-GB" dirty="0" smtClean="0"/>
                <a:t>Specification </a:t>
              </a:r>
              <a:r>
                <a:rPr lang="en-GB" dirty="0"/>
                <a:t>Framework </a:t>
              </a:r>
              <a:r>
                <a:rPr lang="en-GB" u="sng" dirty="0"/>
                <a:t>Concepts</a:t>
              </a:r>
            </a:p>
          </p:txBody>
        </p:sp>
        <p:grpSp>
          <p:nvGrpSpPr>
            <p:cNvPr id="5" name="Group 4"/>
            <p:cNvGrpSpPr/>
            <p:nvPr/>
          </p:nvGrpSpPr>
          <p:grpSpPr>
            <a:xfrm>
              <a:off x="397775" y="4289425"/>
              <a:ext cx="1196975" cy="1158875"/>
              <a:chOff x="397775" y="3884370"/>
              <a:chExt cx="1196975" cy="1158875"/>
            </a:xfrm>
          </p:grpSpPr>
          <p:sp>
            <p:nvSpPr>
              <p:cNvPr id="15" name="Rectangle 14"/>
              <p:cNvSpPr/>
              <p:nvPr/>
            </p:nvSpPr>
            <p:spPr bwMode="auto">
              <a:xfrm>
                <a:off x="434287" y="3884370"/>
                <a:ext cx="1160463" cy="1158875"/>
              </a:xfrm>
              <a:prstGeom prst="rect">
                <a:avLst/>
              </a:prstGeom>
              <a:solidFill>
                <a:srgbClr val="41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8" descr="book.png"/>
              <p:cNvPicPr>
                <a:picLocks noChangeAspect="1"/>
              </p:cNvPicPr>
              <p:nvPr/>
            </p:nvPicPr>
            <p:blipFill>
              <a:blip r:embed="rId3" cstate="print"/>
              <a:srcRect/>
              <a:stretch>
                <a:fillRect/>
              </a:stretch>
            </p:blipFill>
            <p:spPr bwMode="auto">
              <a:xfrm rot="20400000">
                <a:off x="397775" y="4000707"/>
                <a:ext cx="1185321" cy="867297"/>
              </a:xfrm>
              <a:prstGeom prst="rect">
                <a:avLst/>
              </a:prstGeom>
              <a:noFill/>
              <a:ln w="9525">
                <a:noFill/>
                <a:miter lim="800000"/>
                <a:headEnd/>
                <a:tailEnd/>
              </a:ln>
            </p:spPr>
          </p:pic>
        </p:grpSp>
      </p:grpSp>
      <p:sp>
        <p:nvSpPr>
          <p:cNvPr id="11" name="Down Arrow 10"/>
          <p:cNvSpPr/>
          <p:nvPr/>
        </p:nvSpPr>
        <p:spPr bwMode="auto">
          <a:xfrm>
            <a:off x="7543800" y="1792344"/>
            <a:ext cx="914400" cy="4532256"/>
          </a:xfrm>
          <a:prstGeom prst="downArrow">
            <a:avLst/>
          </a:prstGeom>
          <a:solidFill>
            <a:srgbClr val="92D050"/>
          </a:solidFill>
          <a:ln w="38100">
            <a:noFill/>
            <a:round/>
            <a:headEnd/>
            <a:tailEnd/>
          </a:ln>
        </p:spPr>
        <p:txBody>
          <a:bodyPr wrap="none" rtlCol="0" anchor="ctr"/>
          <a:lstStyle/>
          <a:p>
            <a:pPr algn="ctr"/>
            <a:endParaRPr lang="en-US"/>
          </a:p>
        </p:txBody>
      </p:sp>
      <p:sp>
        <p:nvSpPr>
          <p:cNvPr id="14" name="TextBox 13"/>
          <p:cNvSpPr txBox="1"/>
          <p:nvPr/>
        </p:nvSpPr>
        <p:spPr bwMode="auto">
          <a:xfrm>
            <a:off x="6705600" y="838200"/>
            <a:ext cx="2651915" cy="830997"/>
          </a:xfrm>
          <a:prstGeom prst="rect">
            <a:avLst/>
          </a:prstGeom>
          <a:noFill/>
          <a:ln w="12700">
            <a:noFill/>
            <a:miter lim="800000"/>
            <a:headEnd type="none" w="sm" len="sm"/>
            <a:tailEnd type="none" w="sm" len="sm"/>
          </a:ln>
        </p:spPr>
        <p:txBody>
          <a:bodyPr wrap="square" rtlCol="0">
            <a:spAutoFit/>
          </a:bodyPr>
          <a:lstStyle/>
          <a:p>
            <a:pPr algn="ctr"/>
            <a:r>
              <a:rPr lang="en-US" sz="1600" b="1" dirty="0" smtClean="0">
                <a:solidFill>
                  <a:srgbClr val="0033CC"/>
                </a:solidFill>
                <a:latin typeface="Arial" charset="0"/>
              </a:rPr>
              <a:t>Increasing Level</a:t>
            </a:r>
          </a:p>
          <a:p>
            <a:pPr algn="ctr"/>
            <a:r>
              <a:rPr lang="en-US" sz="1600" b="1" dirty="0" smtClean="0">
                <a:solidFill>
                  <a:srgbClr val="0033CC"/>
                </a:solidFill>
                <a:latin typeface="Arial" charset="0"/>
              </a:rPr>
              <a:t>Of Detail and Specification</a:t>
            </a:r>
          </a:p>
        </p:txBody>
      </p:sp>
      <p:sp>
        <p:nvSpPr>
          <p:cNvPr id="23" name="TextBox 22"/>
          <p:cNvSpPr txBox="1"/>
          <p:nvPr/>
        </p:nvSpPr>
        <p:spPr bwMode="auto">
          <a:xfrm>
            <a:off x="498708" y="5501390"/>
            <a:ext cx="7045091" cy="1077218"/>
          </a:xfrm>
          <a:prstGeom prst="rect">
            <a:avLst/>
          </a:prstGeom>
          <a:noFill/>
          <a:ln w="12700">
            <a:noFill/>
            <a:miter lim="800000"/>
            <a:headEnd type="none" w="sm" len="sm"/>
            <a:tailEnd type="none" w="sm" len="sm"/>
          </a:ln>
        </p:spPr>
        <p:txBody>
          <a:bodyPr wrap="square" rtlCol="0">
            <a:spAutoFit/>
          </a:bodyPr>
          <a:lstStyle/>
          <a:p>
            <a:r>
              <a:rPr lang="en-US" sz="1600" b="1" dirty="0" smtClean="0">
                <a:solidFill>
                  <a:srgbClr val="0033CC"/>
                </a:solidFill>
                <a:latin typeface="Arial" charset="0"/>
              </a:rPr>
              <a:t>Current draft of Framework Blue Book is available in the private area of CCSDS CWE for WG participants, or it can be provided on request.  HOWEVER, be careful not to implement systems to that specification until it is approved by CCSDS.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30374" y="990600"/>
            <a:ext cx="7337425" cy="5135563"/>
          </a:xfrm>
        </p:spPr>
        <p:txBody>
          <a:bodyPr/>
          <a:lstStyle/>
          <a:p>
            <a:r>
              <a:rPr lang="en-US" sz="1800" dirty="0"/>
              <a:t>The </a:t>
            </a:r>
            <a:r>
              <a:rPr lang="en-US" sz="1800" b="1" i="1" u="sng" dirty="0"/>
              <a:t>Concepts report </a:t>
            </a:r>
            <a:r>
              <a:rPr lang="en-US" sz="1800" dirty="0"/>
              <a:t>explains:</a:t>
            </a:r>
          </a:p>
          <a:p>
            <a:pPr lvl="1"/>
            <a:r>
              <a:rPr lang="en-US" sz="1600" dirty="0"/>
              <a:t>How the Framework fits into the bigger picture.</a:t>
            </a:r>
          </a:p>
          <a:p>
            <a:pPr lvl="1"/>
            <a:r>
              <a:rPr lang="en-US" sz="1600" dirty="0"/>
              <a:t>The approach taken within the Framework</a:t>
            </a:r>
          </a:p>
          <a:p>
            <a:pPr lvl="1"/>
            <a:r>
              <a:rPr lang="en-US" sz="1600" dirty="0"/>
              <a:t>Capabilities that are assumed to be provided by protocol layers below the Framework.</a:t>
            </a:r>
          </a:p>
          <a:p>
            <a:pPr lvl="1"/>
            <a:r>
              <a:rPr lang="en-US" sz="1600" dirty="0"/>
              <a:t>How to use the Framework to build a service.</a:t>
            </a:r>
          </a:p>
          <a:p>
            <a:r>
              <a:rPr lang="en-US" sz="1800" dirty="0" smtClean="0"/>
              <a:t>The </a:t>
            </a:r>
            <a:r>
              <a:rPr lang="en-US" sz="1800" b="1" i="1" u="sng" dirty="0" smtClean="0"/>
              <a:t>Guidelines specification</a:t>
            </a:r>
            <a:r>
              <a:rPr lang="en-US" sz="1800" dirty="0" smtClean="0"/>
              <a:t> is intended to guide people who want to create new services.  This specification attempts to ensure that:</a:t>
            </a:r>
          </a:p>
          <a:p>
            <a:pPr lvl="1"/>
            <a:r>
              <a:rPr lang="en-US" sz="1600" dirty="0" smtClean="0"/>
              <a:t>Services </a:t>
            </a:r>
            <a:r>
              <a:rPr lang="en-US" sz="1600" dirty="0"/>
              <a:t>make maximum use of the reusable Framework.</a:t>
            </a:r>
          </a:p>
          <a:p>
            <a:pPr lvl="1"/>
            <a:r>
              <a:rPr lang="en-US" sz="1600" dirty="0"/>
              <a:t>When a service extends the Framework, that it does so in the most efficient way that is practical.</a:t>
            </a:r>
          </a:p>
          <a:p>
            <a:pPr lvl="1"/>
            <a:r>
              <a:rPr lang="en-US" sz="1600" dirty="0"/>
              <a:t>Service specifications follow a consistent outline.</a:t>
            </a:r>
          </a:p>
          <a:p>
            <a:pPr lvl="1"/>
            <a:r>
              <a:rPr lang="en-US" sz="1600" dirty="0"/>
              <a:t>Services are consistent in how they use Service Management to configure themselves.</a:t>
            </a:r>
          </a:p>
          <a:p>
            <a:r>
              <a:rPr lang="en-US" sz="1800" dirty="0" smtClean="0"/>
              <a:t>The </a:t>
            </a:r>
            <a:r>
              <a:rPr lang="en-US" sz="1800" b="1" i="1" u="sng" dirty="0" smtClean="0"/>
              <a:t>Framework specification </a:t>
            </a:r>
            <a:r>
              <a:rPr lang="en-US" sz="1800" dirty="0" smtClean="0"/>
              <a:t>defines the procedures and operations that make up the Framework.  This includes specifying the format of all CSTS protocol messages.</a:t>
            </a:r>
          </a:p>
          <a:p>
            <a:endParaRPr lang="en-US" sz="1800" dirty="0"/>
          </a:p>
        </p:txBody>
      </p:sp>
      <p:sp>
        <p:nvSpPr>
          <p:cNvPr id="3" name="Slide Number Placeholder 2"/>
          <p:cNvSpPr>
            <a:spLocks noGrp="1"/>
          </p:cNvSpPr>
          <p:nvPr>
            <p:ph type="sldNum" sz="quarter" idx="10"/>
          </p:nvPr>
        </p:nvSpPr>
        <p:spPr/>
        <p:txBody>
          <a:bodyPr/>
          <a:lstStyle/>
          <a:p>
            <a:fld id="{8672A97E-7868-4A71-ACC2-57C13FDD3E41}" type="slidenum">
              <a:rPr lang="en-US" smtClean="0"/>
              <a:pPr/>
              <a:t>24</a:t>
            </a:fld>
            <a:endParaRPr lang="en-US"/>
          </a:p>
        </p:txBody>
      </p:sp>
      <p:grpSp>
        <p:nvGrpSpPr>
          <p:cNvPr id="17" name="Group 16"/>
          <p:cNvGrpSpPr/>
          <p:nvPr/>
        </p:nvGrpSpPr>
        <p:grpSpPr>
          <a:xfrm>
            <a:off x="533400" y="2606120"/>
            <a:ext cx="1196975" cy="1158875"/>
            <a:chOff x="373691" y="1074143"/>
            <a:chExt cx="1196975" cy="1158875"/>
          </a:xfrm>
        </p:grpSpPr>
        <p:sp>
          <p:nvSpPr>
            <p:cNvPr id="18" name="Rectangle 17"/>
            <p:cNvSpPr/>
            <p:nvPr/>
          </p:nvSpPr>
          <p:spPr bwMode="auto">
            <a:xfrm>
              <a:off x="410203" y="1074143"/>
              <a:ext cx="1160463" cy="1158875"/>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 name="Picture 6" descr="book.png"/>
            <p:cNvPicPr>
              <a:picLocks noChangeAspect="1"/>
            </p:cNvPicPr>
            <p:nvPr/>
          </p:nvPicPr>
          <p:blipFill>
            <a:blip r:embed="rId3" cstate="print"/>
            <a:srcRect/>
            <a:stretch>
              <a:fillRect/>
            </a:stretch>
          </p:blipFill>
          <p:spPr bwMode="auto">
            <a:xfrm rot="20400000">
              <a:off x="373691" y="1190480"/>
              <a:ext cx="1185321" cy="867297"/>
            </a:xfrm>
            <a:prstGeom prst="rect">
              <a:avLst/>
            </a:prstGeom>
            <a:noFill/>
            <a:ln w="9525">
              <a:noFill/>
              <a:miter lim="800000"/>
              <a:headEnd/>
              <a:tailEnd/>
            </a:ln>
          </p:spPr>
        </p:pic>
      </p:grpSp>
      <p:grpSp>
        <p:nvGrpSpPr>
          <p:cNvPr id="22" name="Group 21"/>
          <p:cNvGrpSpPr/>
          <p:nvPr/>
        </p:nvGrpSpPr>
        <p:grpSpPr>
          <a:xfrm>
            <a:off x="551792" y="4160434"/>
            <a:ext cx="1196975" cy="1158875"/>
            <a:chOff x="397775" y="924465"/>
            <a:chExt cx="1196975" cy="1158875"/>
          </a:xfrm>
        </p:grpSpPr>
        <p:sp>
          <p:nvSpPr>
            <p:cNvPr id="23" name="Rectangle 22"/>
            <p:cNvSpPr/>
            <p:nvPr/>
          </p:nvSpPr>
          <p:spPr bwMode="auto">
            <a:xfrm>
              <a:off x="434288" y="924465"/>
              <a:ext cx="1160462" cy="1158875"/>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 name="Picture 3" descr="book.png"/>
            <p:cNvPicPr>
              <a:picLocks noChangeAspect="1"/>
            </p:cNvPicPr>
            <p:nvPr/>
          </p:nvPicPr>
          <p:blipFill>
            <a:blip r:embed="rId3" cstate="print"/>
            <a:srcRect/>
            <a:stretch>
              <a:fillRect/>
            </a:stretch>
          </p:blipFill>
          <p:spPr bwMode="auto">
            <a:xfrm rot="20400000">
              <a:off x="397775" y="1040802"/>
              <a:ext cx="1185321" cy="867297"/>
            </a:xfrm>
            <a:prstGeom prst="rect">
              <a:avLst/>
            </a:prstGeom>
            <a:noFill/>
            <a:ln w="9525">
              <a:noFill/>
              <a:miter lim="800000"/>
              <a:headEnd/>
              <a:tailEnd/>
            </a:ln>
          </p:spPr>
        </p:pic>
      </p:grpSp>
      <p:grpSp>
        <p:nvGrpSpPr>
          <p:cNvPr id="27" name="Group 26"/>
          <p:cNvGrpSpPr/>
          <p:nvPr/>
        </p:nvGrpSpPr>
        <p:grpSpPr>
          <a:xfrm>
            <a:off x="545442" y="1042741"/>
            <a:ext cx="1196975" cy="1158875"/>
            <a:chOff x="397775" y="3884370"/>
            <a:chExt cx="1196975" cy="1158875"/>
          </a:xfrm>
        </p:grpSpPr>
        <p:sp>
          <p:nvSpPr>
            <p:cNvPr id="28" name="Rectangle 27"/>
            <p:cNvSpPr/>
            <p:nvPr/>
          </p:nvSpPr>
          <p:spPr bwMode="auto">
            <a:xfrm>
              <a:off x="434287" y="3884370"/>
              <a:ext cx="1160463" cy="1158875"/>
            </a:xfrm>
            <a:prstGeom prst="rect">
              <a:avLst/>
            </a:prstGeom>
            <a:solidFill>
              <a:srgbClr val="41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 name="Picture 8" descr="book.png"/>
            <p:cNvPicPr>
              <a:picLocks noChangeAspect="1"/>
            </p:cNvPicPr>
            <p:nvPr/>
          </p:nvPicPr>
          <p:blipFill>
            <a:blip r:embed="rId3" cstate="print"/>
            <a:srcRect/>
            <a:stretch>
              <a:fillRect/>
            </a:stretch>
          </p:blipFill>
          <p:spPr bwMode="auto">
            <a:xfrm rot="20400000">
              <a:off x="397775" y="4000707"/>
              <a:ext cx="1185321" cy="867297"/>
            </a:xfrm>
            <a:prstGeom prst="rect">
              <a:avLst/>
            </a:prstGeom>
            <a:noFill/>
            <a:ln w="9525">
              <a:noFill/>
              <a:miter lim="800000"/>
              <a:headEnd/>
              <a:tailEnd/>
            </a:ln>
          </p:spPr>
        </p:pic>
      </p:grpSp>
      <p:sp>
        <p:nvSpPr>
          <p:cNvPr id="30" name="Rectangle 2"/>
          <p:cNvSpPr txBox="1">
            <a:spLocks noChangeArrowheads="1"/>
          </p:cNvSpPr>
          <p:nvPr/>
        </p:nvSpPr>
        <p:spPr bwMode="auto">
          <a:xfrm>
            <a:off x="990600" y="228600"/>
            <a:ext cx="6918325" cy="6794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ct val="0"/>
              </a:spcBef>
              <a:spcAft>
                <a:spcPct val="0"/>
              </a:spcAft>
              <a:defRPr sz="2500" b="1">
                <a:solidFill>
                  <a:schemeClr val="accent1">
                    <a:lumMod val="50000"/>
                  </a:schemeClr>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GB" kern="0" smtClean="0"/>
              <a:t>CCSDS CSTS Major Documents</a:t>
            </a:r>
            <a:endParaRPr lang="en-GB" kern="0" dirty="0" smtClean="0"/>
          </a:p>
        </p:txBody>
      </p:sp>
    </p:spTree>
    <p:extLst>
      <p:ext uri="{BB962C8B-B14F-4D97-AF65-F5344CB8AC3E}">
        <p14:creationId xmlns:p14="http://schemas.microsoft.com/office/powerpoint/2010/main" val="166384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219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CSTS - Reading the Framework specification</a:t>
            </a:r>
          </a:p>
        </p:txBody>
      </p:sp>
      <p:sp>
        <p:nvSpPr>
          <p:cNvPr id="68611" name="Rectangle 3"/>
          <p:cNvSpPr>
            <a:spLocks noGrp="1" noChangeArrowheads="1"/>
          </p:cNvSpPr>
          <p:nvPr>
            <p:ph type="body" idx="1"/>
          </p:nvPr>
        </p:nvSpPr>
        <p:spPr bwMode="auto">
          <a:xfrm>
            <a:off x="381000" y="1004887"/>
            <a:ext cx="8153400" cy="446563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GB" dirty="0" smtClean="0"/>
              <a:t>For managers and others interested in the bigger picture, sections 1 and 2 are recommended.</a:t>
            </a:r>
          </a:p>
          <a:p>
            <a:pPr eaLnBrk="1" hangingPunct="1">
              <a:lnSpc>
                <a:spcPct val="90000"/>
              </a:lnSpc>
            </a:pPr>
            <a:r>
              <a:rPr lang="en-GB" dirty="0" smtClean="0"/>
              <a:t>For implementers and others interested in the detailed rules to be followed, sections 3 and 4 are recommended.</a:t>
            </a:r>
          </a:p>
          <a:p>
            <a:pPr eaLnBrk="1" hangingPunct="1">
              <a:lnSpc>
                <a:spcPct val="90000"/>
              </a:lnSpc>
            </a:pPr>
            <a:r>
              <a:rPr lang="en-GB" dirty="0" smtClean="0"/>
              <a:t>Note that the formal definition of protocol message formats is found in Annex C.</a:t>
            </a:r>
          </a:p>
        </p:txBody>
      </p:sp>
      <p:sp>
        <p:nvSpPr>
          <p:cNvPr id="2" name="Slide Number Placeholder 1"/>
          <p:cNvSpPr>
            <a:spLocks noGrp="1"/>
          </p:cNvSpPr>
          <p:nvPr>
            <p:ph type="sldNum" sz="quarter" idx="10"/>
          </p:nvPr>
        </p:nvSpPr>
        <p:spPr/>
        <p:txBody>
          <a:bodyPr/>
          <a:lstStyle/>
          <a:p>
            <a:fld id="{8672A97E-7868-4A71-ACC2-57C13FDD3E41}" type="slidenum">
              <a:rPr lang="en-US" smtClean="0"/>
              <a:pPr/>
              <a:t>25</a:t>
            </a:fld>
            <a:endParaRPr lang="en-US"/>
          </a:p>
        </p:txBody>
      </p:sp>
      <p:grpSp>
        <p:nvGrpSpPr>
          <p:cNvPr id="8" name="Group 7"/>
          <p:cNvGrpSpPr/>
          <p:nvPr/>
        </p:nvGrpSpPr>
        <p:grpSpPr>
          <a:xfrm>
            <a:off x="551792" y="4160434"/>
            <a:ext cx="1196975" cy="1158875"/>
            <a:chOff x="397775" y="924465"/>
            <a:chExt cx="1196975" cy="1158875"/>
          </a:xfrm>
        </p:grpSpPr>
        <p:sp>
          <p:nvSpPr>
            <p:cNvPr id="9" name="Rectangle 8"/>
            <p:cNvSpPr/>
            <p:nvPr/>
          </p:nvSpPr>
          <p:spPr bwMode="auto">
            <a:xfrm>
              <a:off x="434288" y="924465"/>
              <a:ext cx="1160462" cy="1158875"/>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descr="book.png"/>
            <p:cNvPicPr>
              <a:picLocks noChangeAspect="1"/>
            </p:cNvPicPr>
            <p:nvPr/>
          </p:nvPicPr>
          <p:blipFill>
            <a:blip r:embed="rId3" cstate="print"/>
            <a:srcRect/>
            <a:stretch>
              <a:fillRect/>
            </a:stretch>
          </p:blipFill>
          <p:spPr bwMode="auto">
            <a:xfrm rot="20400000">
              <a:off x="397775" y="1040802"/>
              <a:ext cx="1185321" cy="86729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CSTS Conclusions</a:t>
            </a:r>
          </a:p>
        </p:txBody>
      </p:sp>
      <p:sp>
        <p:nvSpPr>
          <p:cNvPr id="68611" name="Rectangle 3"/>
          <p:cNvSpPr>
            <a:spLocks noGrp="1" noChangeArrowheads="1"/>
          </p:cNvSpPr>
          <p:nvPr>
            <p:ph type="body" idx="1"/>
          </p:nvPr>
        </p:nvSpPr>
        <p:spPr bwMode="auto">
          <a:xfrm>
            <a:off x="533400" y="1066800"/>
            <a:ext cx="8153400" cy="4465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GB" dirty="0" smtClean="0"/>
              <a:t>The CSTS Framework builds on proven SLE concepts, and much of the source code developed for SLE can be reused for CSTS.</a:t>
            </a:r>
          </a:p>
          <a:p>
            <a:pPr eaLnBrk="1" hangingPunct="1">
              <a:lnSpc>
                <a:spcPct val="90000"/>
              </a:lnSpc>
            </a:pPr>
            <a:r>
              <a:rPr lang="en-GB" dirty="0" smtClean="0"/>
              <a:t>The CSTS Framework provides an efficient path to defining and implementing new services – it enables savings in time and cost.</a:t>
            </a:r>
          </a:p>
          <a:p>
            <a:pPr lvl="1" eaLnBrk="1" hangingPunct="1">
              <a:lnSpc>
                <a:spcPct val="90000"/>
              </a:lnSpc>
            </a:pPr>
            <a:r>
              <a:rPr lang="en-GB" dirty="0" smtClean="0"/>
              <a:t>The Framework specification provides building blocks that can be used to build new services.</a:t>
            </a:r>
          </a:p>
          <a:p>
            <a:pPr lvl="1" eaLnBrk="1" hangingPunct="1">
              <a:lnSpc>
                <a:spcPct val="90000"/>
              </a:lnSpc>
            </a:pPr>
            <a:r>
              <a:rPr lang="en-GB" dirty="0" smtClean="0"/>
              <a:t>These building blocks can easily be extended and/or refined as necessary.</a:t>
            </a:r>
          </a:p>
          <a:p>
            <a:pPr eaLnBrk="1" hangingPunct="1">
              <a:lnSpc>
                <a:spcPct val="90000"/>
              </a:lnSpc>
            </a:pPr>
            <a:r>
              <a:rPr lang="en-GB" dirty="0" smtClean="0"/>
              <a:t>While it is possible to transition the existing SLE services to the CSTS approach, there are no plans to do so at this time.  </a:t>
            </a:r>
          </a:p>
        </p:txBody>
      </p:sp>
      <p:sp>
        <p:nvSpPr>
          <p:cNvPr id="2" name="Slide Number Placeholder 1"/>
          <p:cNvSpPr>
            <a:spLocks noGrp="1"/>
          </p:cNvSpPr>
          <p:nvPr>
            <p:ph type="sldNum" sz="quarter" idx="10"/>
          </p:nvPr>
        </p:nvSpPr>
        <p:spPr/>
        <p:txBody>
          <a:bodyPr/>
          <a:lstStyle/>
          <a:p>
            <a:fld id="{8672A97E-7868-4A71-ACC2-57C13FDD3E41}"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all needs to be managed…</a:t>
            </a:r>
            <a:endParaRPr lang="en-US" dirty="0"/>
          </a:p>
        </p:txBody>
      </p:sp>
      <p:sp>
        <p:nvSpPr>
          <p:cNvPr id="4" name="Content Placeholder 3"/>
          <p:cNvSpPr>
            <a:spLocks noGrp="1"/>
          </p:cNvSpPr>
          <p:nvPr>
            <p:ph idx="1"/>
          </p:nvPr>
        </p:nvSpPr>
        <p:spPr/>
        <p:txBody>
          <a:bodyPr/>
          <a:lstStyle/>
          <a:p>
            <a:r>
              <a:rPr lang="en-US" dirty="0" smtClean="0"/>
              <a:t>Real-world </a:t>
            </a:r>
            <a:r>
              <a:rPr lang="en-US" dirty="0"/>
              <a:t>spacecraft tracking requires planning and coordination of many different types of information ranging from spacecraft telecommunications capabilities, to trajectory data, to real-time service execution control to accounting for services rendered.</a:t>
            </a:r>
          </a:p>
          <a:p>
            <a:r>
              <a:rPr lang="en-US" dirty="0"/>
              <a:t>Define an approach that factors all of the common technical stuff into a re-usable framework and re-use framework to meet agency needs for inter-operation, data transfer, including data that does not necessarily have a </a:t>
            </a:r>
            <a:r>
              <a:rPr lang="en-US" dirty="0" err="1"/>
              <a:t>spacelink</a:t>
            </a:r>
            <a:r>
              <a:rPr lang="en-US" dirty="0"/>
              <a:t> component</a:t>
            </a:r>
          </a:p>
          <a:p>
            <a:pPr lvl="1"/>
            <a:r>
              <a:rPr lang="en-US" dirty="0" err="1"/>
              <a:t>E.g</a:t>
            </a:r>
            <a:r>
              <a:rPr lang="en-US" dirty="0"/>
              <a:t>, what about ground station service production monitor data?</a:t>
            </a:r>
          </a:p>
          <a:p>
            <a:r>
              <a:rPr lang="en-US" dirty="0"/>
              <a:t>The CCSDS Cross Support Service </a:t>
            </a:r>
            <a:r>
              <a:rPr lang="en-US" dirty="0" smtClean="0"/>
              <a:t>Management (CSSM) </a:t>
            </a:r>
            <a:r>
              <a:rPr lang="en-US" dirty="0"/>
              <a:t>project was created to answer that need. </a:t>
            </a:r>
          </a:p>
          <a:p>
            <a:endParaRPr lang="en-US" dirty="0"/>
          </a:p>
        </p:txBody>
      </p:sp>
      <p:sp>
        <p:nvSpPr>
          <p:cNvPr id="3" name="Slide Number Placeholder 2"/>
          <p:cNvSpPr>
            <a:spLocks noGrp="1"/>
          </p:cNvSpPr>
          <p:nvPr>
            <p:ph type="sldNum" sz="quarter" idx="10"/>
          </p:nvPr>
        </p:nvSpPr>
        <p:spPr/>
        <p:txBody>
          <a:bodyPr/>
          <a:lstStyle/>
          <a:p>
            <a:fld id="{8672A97E-7868-4A71-ACC2-57C13FDD3E41}"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88"/>
          <p:cNvSpPr>
            <a:spLocks noChangeAspect="1" noChangeArrowheads="1" noTextEdit="1"/>
          </p:cNvSpPr>
          <p:nvPr/>
        </p:nvSpPr>
        <p:spPr bwMode="auto">
          <a:xfrm>
            <a:off x="1617663" y="2743200"/>
            <a:ext cx="6426200" cy="3186112"/>
          </a:xfrm>
          <a:prstGeom prst="rect">
            <a:avLst/>
          </a:prstGeom>
          <a:noFill/>
          <a:ln w="9525">
            <a:noFill/>
            <a:miter lim="800000"/>
            <a:headEnd/>
            <a:tailEnd/>
          </a:ln>
        </p:spPr>
        <p:txBody>
          <a:bodyPr/>
          <a:lstStyle/>
          <a:p>
            <a:endParaRPr lang="en-US"/>
          </a:p>
        </p:txBody>
      </p:sp>
      <p:grpSp>
        <p:nvGrpSpPr>
          <p:cNvPr id="2" name="Group 193"/>
          <p:cNvGrpSpPr>
            <a:grpSpLocks/>
          </p:cNvGrpSpPr>
          <p:nvPr/>
        </p:nvGrpSpPr>
        <p:grpSpPr bwMode="auto">
          <a:xfrm>
            <a:off x="7620000" y="3281362"/>
            <a:ext cx="1119188" cy="2616200"/>
            <a:chOff x="4447" y="1982"/>
            <a:chExt cx="893" cy="2089"/>
          </a:xfrm>
        </p:grpSpPr>
        <p:sp>
          <p:nvSpPr>
            <p:cNvPr id="6325" name="Rectangle 191"/>
            <p:cNvSpPr>
              <a:spLocks noChangeArrowheads="1"/>
            </p:cNvSpPr>
            <p:nvPr/>
          </p:nvSpPr>
          <p:spPr bwMode="auto">
            <a:xfrm>
              <a:off x="4447" y="1982"/>
              <a:ext cx="893" cy="2089"/>
            </a:xfrm>
            <a:prstGeom prst="rect">
              <a:avLst/>
            </a:prstGeom>
            <a:solidFill>
              <a:srgbClr val="00FFFF"/>
            </a:solidFill>
            <a:ln w="9525">
              <a:noFill/>
              <a:miter lim="800000"/>
              <a:headEnd/>
              <a:tailEnd/>
            </a:ln>
          </p:spPr>
          <p:txBody>
            <a:bodyPr/>
            <a:lstStyle/>
            <a:p>
              <a:endParaRPr lang="en-GB"/>
            </a:p>
          </p:txBody>
        </p:sp>
        <p:sp>
          <p:nvSpPr>
            <p:cNvPr id="6326" name="Rectangle 192"/>
            <p:cNvSpPr>
              <a:spLocks noChangeArrowheads="1"/>
            </p:cNvSpPr>
            <p:nvPr/>
          </p:nvSpPr>
          <p:spPr bwMode="auto">
            <a:xfrm>
              <a:off x="4447" y="1982"/>
              <a:ext cx="893" cy="2089"/>
            </a:xfrm>
            <a:prstGeom prst="rect">
              <a:avLst/>
            </a:prstGeom>
            <a:noFill/>
            <a:ln w="6" cap="rnd">
              <a:solidFill>
                <a:srgbClr val="000000"/>
              </a:solidFill>
              <a:miter lim="800000"/>
              <a:headEnd/>
              <a:tailEnd/>
            </a:ln>
          </p:spPr>
          <p:txBody>
            <a:bodyPr/>
            <a:lstStyle/>
            <a:p>
              <a:endParaRPr lang="en-GB"/>
            </a:p>
          </p:txBody>
        </p:sp>
      </p:grpSp>
      <p:sp>
        <p:nvSpPr>
          <p:cNvPr id="6148" name="Rectangle 194"/>
          <p:cNvSpPr>
            <a:spLocks noChangeArrowheads="1"/>
          </p:cNvSpPr>
          <p:nvPr/>
        </p:nvSpPr>
        <p:spPr bwMode="auto">
          <a:xfrm>
            <a:off x="1735138" y="3478212"/>
            <a:ext cx="2398712" cy="2389188"/>
          </a:xfrm>
          <a:prstGeom prst="rect">
            <a:avLst/>
          </a:prstGeom>
          <a:solidFill>
            <a:srgbClr val="00FFFF"/>
          </a:solidFill>
          <a:ln w="9525">
            <a:noFill/>
            <a:miter lim="800000"/>
            <a:headEnd/>
            <a:tailEnd/>
          </a:ln>
        </p:spPr>
        <p:txBody>
          <a:bodyPr/>
          <a:lstStyle/>
          <a:p>
            <a:endParaRPr lang="en-GB"/>
          </a:p>
        </p:txBody>
      </p:sp>
      <p:grpSp>
        <p:nvGrpSpPr>
          <p:cNvPr id="3" name="Group 197"/>
          <p:cNvGrpSpPr>
            <a:grpSpLocks/>
          </p:cNvGrpSpPr>
          <p:nvPr/>
        </p:nvGrpSpPr>
        <p:grpSpPr bwMode="auto">
          <a:xfrm>
            <a:off x="1735138" y="3394075"/>
            <a:ext cx="2398712" cy="2473325"/>
            <a:chOff x="1399" y="2032"/>
            <a:chExt cx="1915" cy="1975"/>
          </a:xfrm>
        </p:grpSpPr>
        <p:sp>
          <p:nvSpPr>
            <p:cNvPr id="6323" name="Rectangle 195"/>
            <p:cNvSpPr>
              <a:spLocks noChangeArrowheads="1"/>
            </p:cNvSpPr>
            <p:nvPr/>
          </p:nvSpPr>
          <p:spPr bwMode="auto">
            <a:xfrm>
              <a:off x="1399" y="2032"/>
              <a:ext cx="1915" cy="1975"/>
            </a:xfrm>
            <a:prstGeom prst="rect">
              <a:avLst/>
            </a:prstGeom>
            <a:solidFill>
              <a:srgbClr val="00FFFF"/>
            </a:solidFill>
            <a:ln w="9525">
              <a:noFill/>
              <a:miter lim="800000"/>
              <a:headEnd/>
              <a:tailEnd/>
            </a:ln>
          </p:spPr>
          <p:txBody>
            <a:bodyPr/>
            <a:lstStyle/>
            <a:p>
              <a:endParaRPr lang="en-GB"/>
            </a:p>
          </p:txBody>
        </p:sp>
        <p:sp>
          <p:nvSpPr>
            <p:cNvPr id="6324" name="Rectangle 196"/>
            <p:cNvSpPr>
              <a:spLocks noChangeArrowheads="1"/>
            </p:cNvSpPr>
            <p:nvPr/>
          </p:nvSpPr>
          <p:spPr bwMode="auto">
            <a:xfrm>
              <a:off x="1399" y="2032"/>
              <a:ext cx="1915" cy="1975"/>
            </a:xfrm>
            <a:prstGeom prst="rect">
              <a:avLst/>
            </a:prstGeom>
            <a:noFill/>
            <a:ln w="5" cap="rnd">
              <a:solidFill>
                <a:srgbClr val="000000"/>
              </a:solidFill>
              <a:miter lim="800000"/>
              <a:headEnd/>
              <a:tailEnd/>
            </a:ln>
          </p:spPr>
          <p:txBody>
            <a:bodyPr/>
            <a:lstStyle/>
            <a:p>
              <a:endParaRPr lang="en-GB"/>
            </a:p>
          </p:txBody>
        </p:sp>
      </p:grpSp>
      <p:sp>
        <p:nvSpPr>
          <p:cNvPr id="6150" name="Rectangle 198"/>
          <p:cNvSpPr>
            <a:spLocks noChangeArrowheads="1"/>
          </p:cNvSpPr>
          <p:nvPr/>
        </p:nvSpPr>
        <p:spPr bwMode="auto">
          <a:xfrm>
            <a:off x="7842250" y="4748212"/>
            <a:ext cx="695325" cy="1098550"/>
          </a:xfrm>
          <a:prstGeom prst="rect">
            <a:avLst/>
          </a:prstGeom>
          <a:solidFill>
            <a:srgbClr val="FFFFFF"/>
          </a:solidFill>
          <a:ln w="9525">
            <a:noFill/>
            <a:miter lim="800000"/>
            <a:headEnd/>
            <a:tailEnd/>
          </a:ln>
        </p:spPr>
        <p:txBody>
          <a:bodyPr/>
          <a:lstStyle/>
          <a:p>
            <a:endParaRPr lang="en-GB"/>
          </a:p>
        </p:txBody>
      </p:sp>
      <p:sp>
        <p:nvSpPr>
          <p:cNvPr id="6151" name="Rectangle 199"/>
          <p:cNvSpPr>
            <a:spLocks noChangeArrowheads="1"/>
          </p:cNvSpPr>
          <p:nvPr/>
        </p:nvSpPr>
        <p:spPr bwMode="auto">
          <a:xfrm>
            <a:off x="7842250" y="4748212"/>
            <a:ext cx="695325" cy="1098550"/>
          </a:xfrm>
          <a:prstGeom prst="rect">
            <a:avLst/>
          </a:prstGeom>
          <a:noFill/>
          <a:ln w="5" cap="rnd">
            <a:solidFill>
              <a:srgbClr val="000000"/>
            </a:solidFill>
            <a:miter lim="800000"/>
            <a:headEnd/>
            <a:tailEnd/>
          </a:ln>
        </p:spPr>
        <p:txBody>
          <a:bodyPr/>
          <a:lstStyle/>
          <a:p>
            <a:endParaRPr lang="en-GB"/>
          </a:p>
        </p:txBody>
      </p:sp>
      <p:sp>
        <p:nvSpPr>
          <p:cNvPr id="6152" name="Rectangle 201"/>
          <p:cNvSpPr>
            <a:spLocks noChangeArrowheads="1"/>
          </p:cNvSpPr>
          <p:nvPr/>
        </p:nvSpPr>
        <p:spPr bwMode="auto">
          <a:xfrm>
            <a:off x="7766050" y="4735512"/>
            <a:ext cx="693738" cy="1100138"/>
          </a:xfrm>
          <a:prstGeom prst="rect">
            <a:avLst/>
          </a:prstGeom>
          <a:solidFill>
            <a:srgbClr val="FFFFFF"/>
          </a:solidFill>
          <a:ln w="9525">
            <a:noFill/>
            <a:miter lim="800000"/>
            <a:headEnd/>
            <a:tailEnd/>
          </a:ln>
        </p:spPr>
        <p:txBody>
          <a:bodyPr/>
          <a:lstStyle/>
          <a:p>
            <a:endParaRPr lang="en-GB"/>
          </a:p>
        </p:txBody>
      </p:sp>
      <p:sp>
        <p:nvSpPr>
          <p:cNvPr id="6153" name="Rectangle 202"/>
          <p:cNvSpPr>
            <a:spLocks noChangeArrowheads="1"/>
          </p:cNvSpPr>
          <p:nvPr/>
        </p:nvSpPr>
        <p:spPr bwMode="auto">
          <a:xfrm>
            <a:off x="7766050" y="4735512"/>
            <a:ext cx="693738" cy="1100138"/>
          </a:xfrm>
          <a:prstGeom prst="rect">
            <a:avLst/>
          </a:prstGeom>
          <a:noFill/>
          <a:ln w="5" cap="rnd">
            <a:solidFill>
              <a:srgbClr val="000000"/>
            </a:solidFill>
            <a:miter lim="800000"/>
            <a:headEnd/>
            <a:tailEnd/>
          </a:ln>
        </p:spPr>
        <p:txBody>
          <a:bodyPr/>
          <a:lstStyle/>
          <a:p>
            <a:endParaRPr lang="en-GB"/>
          </a:p>
        </p:txBody>
      </p:sp>
      <p:sp>
        <p:nvSpPr>
          <p:cNvPr id="6154" name="Rectangle 203"/>
          <p:cNvSpPr>
            <a:spLocks noChangeArrowheads="1"/>
          </p:cNvSpPr>
          <p:nvPr/>
        </p:nvSpPr>
        <p:spPr bwMode="auto">
          <a:xfrm>
            <a:off x="6678613" y="5969000"/>
            <a:ext cx="585787" cy="377825"/>
          </a:xfrm>
          <a:prstGeom prst="rect">
            <a:avLst/>
          </a:prstGeom>
          <a:solidFill>
            <a:srgbClr val="FFFFFF"/>
          </a:solidFill>
          <a:ln w="9525">
            <a:noFill/>
            <a:miter lim="800000"/>
            <a:headEnd/>
            <a:tailEnd/>
          </a:ln>
        </p:spPr>
        <p:txBody>
          <a:bodyPr/>
          <a:lstStyle/>
          <a:p>
            <a:endParaRPr lang="en-GB"/>
          </a:p>
        </p:txBody>
      </p:sp>
      <p:sp>
        <p:nvSpPr>
          <p:cNvPr id="6155" name="Rectangle 204"/>
          <p:cNvSpPr>
            <a:spLocks noChangeArrowheads="1"/>
          </p:cNvSpPr>
          <p:nvPr/>
        </p:nvSpPr>
        <p:spPr bwMode="auto">
          <a:xfrm>
            <a:off x="7959725" y="5341937"/>
            <a:ext cx="403225" cy="119063"/>
          </a:xfrm>
          <a:prstGeom prst="rect">
            <a:avLst/>
          </a:prstGeom>
          <a:noFill/>
          <a:ln w="9525">
            <a:noFill/>
            <a:miter lim="800000"/>
            <a:headEnd/>
            <a:tailEnd/>
          </a:ln>
        </p:spPr>
        <p:txBody>
          <a:bodyPr wrap="none" lIns="0" tIns="0" rIns="0" bIns="0">
            <a:spAutoFit/>
          </a:bodyPr>
          <a:lstStyle/>
          <a:p>
            <a:r>
              <a:rPr lang="en-US" sz="800">
                <a:solidFill>
                  <a:srgbClr val="000000"/>
                </a:solidFill>
              </a:rPr>
              <a:t>Transfer </a:t>
            </a:r>
            <a:endParaRPr lang="en-US"/>
          </a:p>
        </p:txBody>
      </p:sp>
      <p:sp>
        <p:nvSpPr>
          <p:cNvPr id="6156" name="Rectangle 205"/>
          <p:cNvSpPr>
            <a:spLocks noChangeArrowheads="1"/>
          </p:cNvSpPr>
          <p:nvPr/>
        </p:nvSpPr>
        <p:spPr bwMode="auto">
          <a:xfrm>
            <a:off x="7974013" y="5441950"/>
            <a:ext cx="366712" cy="119062"/>
          </a:xfrm>
          <a:prstGeom prst="rect">
            <a:avLst/>
          </a:prstGeom>
          <a:noFill/>
          <a:ln w="9525">
            <a:noFill/>
            <a:miter lim="800000"/>
            <a:headEnd/>
            <a:tailEnd/>
          </a:ln>
        </p:spPr>
        <p:txBody>
          <a:bodyPr wrap="none" lIns="0" tIns="0" rIns="0" bIns="0">
            <a:spAutoFit/>
          </a:bodyPr>
          <a:lstStyle/>
          <a:p>
            <a:r>
              <a:rPr lang="en-US" sz="800">
                <a:solidFill>
                  <a:srgbClr val="000000"/>
                </a:solidFill>
              </a:rPr>
              <a:t>Service </a:t>
            </a:r>
            <a:endParaRPr lang="en-US"/>
          </a:p>
        </p:txBody>
      </p:sp>
      <p:sp>
        <p:nvSpPr>
          <p:cNvPr id="6157" name="Rectangle 206"/>
          <p:cNvSpPr>
            <a:spLocks noChangeArrowheads="1"/>
          </p:cNvSpPr>
          <p:nvPr/>
        </p:nvSpPr>
        <p:spPr bwMode="auto">
          <a:xfrm>
            <a:off x="8005763" y="5541962"/>
            <a:ext cx="300037" cy="120650"/>
          </a:xfrm>
          <a:prstGeom prst="rect">
            <a:avLst/>
          </a:prstGeom>
          <a:noFill/>
          <a:ln w="9525">
            <a:noFill/>
            <a:miter lim="800000"/>
            <a:headEnd/>
            <a:tailEnd/>
          </a:ln>
        </p:spPr>
        <p:txBody>
          <a:bodyPr wrap="none" lIns="0" tIns="0" rIns="0" bIns="0">
            <a:spAutoFit/>
          </a:bodyPr>
          <a:lstStyle/>
          <a:p>
            <a:r>
              <a:rPr lang="en-US" sz="800">
                <a:solidFill>
                  <a:srgbClr val="000000"/>
                </a:solidFill>
              </a:rPr>
              <a:t>Users </a:t>
            </a:r>
            <a:endParaRPr lang="en-US"/>
          </a:p>
        </p:txBody>
      </p:sp>
      <p:pic>
        <p:nvPicPr>
          <p:cNvPr id="6158" name="Picture 207"/>
          <p:cNvPicPr>
            <a:picLocks noChangeAspect="1" noChangeArrowheads="1"/>
          </p:cNvPicPr>
          <p:nvPr/>
        </p:nvPicPr>
        <p:blipFill>
          <a:blip r:embed="rId3" cstate="print"/>
          <a:srcRect/>
          <a:stretch>
            <a:fillRect/>
          </a:stretch>
        </p:blipFill>
        <p:spPr bwMode="auto">
          <a:xfrm>
            <a:off x="7837488" y="4772025"/>
            <a:ext cx="557212" cy="390525"/>
          </a:xfrm>
          <a:prstGeom prst="rect">
            <a:avLst/>
          </a:prstGeom>
          <a:noFill/>
          <a:ln w="9525">
            <a:noFill/>
            <a:miter lim="800000"/>
            <a:headEnd/>
            <a:tailEnd/>
          </a:ln>
        </p:spPr>
      </p:pic>
      <p:pic>
        <p:nvPicPr>
          <p:cNvPr id="6159" name="Picture 208"/>
          <p:cNvPicPr>
            <a:picLocks noChangeAspect="1" noChangeArrowheads="1"/>
          </p:cNvPicPr>
          <p:nvPr/>
        </p:nvPicPr>
        <p:blipFill>
          <a:blip r:embed="rId4" cstate="print"/>
          <a:srcRect/>
          <a:stretch>
            <a:fillRect/>
          </a:stretch>
        </p:blipFill>
        <p:spPr bwMode="auto">
          <a:xfrm>
            <a:off x="7837488" y="4772025"/>
            <a:ext cx="557212" cy="390525"/>
          </a:xfrm>
          <a:prstGeom prst="rect">
            <a:avLst/>
          </a:prstGeom>
          <a:noFill/>
          <a:ln w="9525">
            <a:noFill/>
            <a:miter lim="800000"/>
            <a:headEnd/>
            <a:tailEnd/>
          </a:ln>
        </p:spPr>
      </p:pic>
      <p:sp>
        <p:nvSpPr>
          <p:cNvPr id="6160" name="Rectangle 209"/>
          <p:cNvSpPr>
            <a:spLocks noChangeArrowheads="1"/>
          </p:cNvSpPr>
          <p:nvPr/>
        </p:nvSpPr>
        <p:spPr bwMode="auto">
          <a:xfrm>
            <a:off x="2630488" y="3524250"/>
            <a:ext cx="773112" cy="131762"/>
          </a:xfrm>
          <a:prstGeom prst="rect">
            <a:avLst/>
          </a:prstGeom>
          <a:noFill/>
          <a:ln w="9525">
            <a:noFill/>
            <a:miter lim="800000"/>
            <a:headEnd/>
            <a:tailEnd/>
          </a:ln>
        </p:spPr>
        <p:txBody>
          <a:bodyPr wrap="none" lIns="0" tIns="0" rIns="0" bIns="0">
            <a:spAutoFit/>
          </a:bodyPr>
          <a:lstStyle/>
          <a:p>
            <a:r>
              <a:rPr lang="en-US" sz="900">
                <a:solidFill>
                  <a:srgbClr val="000000"/>
                </a:solidFill>
              </a:rPr>
              <a:t>SCCS Complex </a:t>
            </a:r>
            <a:endParaRPr lang="en-US"/>
          </a:p>
        </p:txBody>
      </p:sp>
      <p:sp>
        <p:nvSpPr>
          <p:cNvPr id="6161" name="Rectangle 210"/>
          <p:cNvSpPr>
            <a:spLocks noChangeArrowheads="1"/>
          </p:cNvSpPr>
          <p:nvPr/>
        </p:nvSpPr>
        <p:spPr bwMode="auto">
          <a:xfrm>
            <a:off x="7993063" y="3413125"/>
            <a:ext cx="379412" cy="150812"/>
          </a:xfrm>
          <a:prstGeom prst="rect">
            <a:avLst/>
          </a:prstGeom>
          <a:noFill/>
          <a:ln w="9525">
            <a:noFill/>
            <a:miter lim="800000"/>
            <a:headEnd/>
            <a:tailEnd/>
          </a:ln>
        </p:spPr>
        <p:txBody>
          <a:bodyPr wrap="none" lIns="0" tIns="0" rIns="0" bIns="0">
            <a:spAutoFit/>
          </a:bodyPr>
          <a:lstStyle/>
          <a:p>
            <a:r>
              <a:rPr lang="en-US" sz="1000">
                <a:solidFill>
                  <a:srgbClr val="000000"/>
                </a:solidFill>
              </a:rPr>
              <a:t>MDOS</a:t>
            </a:r>
            <a:endParaRPr lang="en-US"/>
          </a:p>
        </p:txBody>
      </p:sp>
      <p:sp>
        <p:nvSpPr>
          <p:cNvPr id="6162" name="Rectangle 212"/>
          <p:cNvSpPr>
            <a:spLocks noChangeArrowheads="1"/>
          </p:cNvSpPr>
          <p:nvPr/>
        </p:nvSpPr>
        <p:spPr bwMode="auto">
          <a:xfrm>
            <a:off x="7759700" y="3679825"/>
            <a:ext cx="693738" cy="404812"/>
          </a:xfrm>
          <a:prstGeom prst="rect">
            <a:avLst/>
          </a:prstGeom>
          <a:solidFill>
            <a:srgbClr val="FFFFFF"/>
          </a:solidFill>
          <a:ln w="9525">
            <a:noFill/>
            <a:miter lim="800000"/>
            <a:headEnd/>
            <a:tailEnd/>
          </a:ln>
        </p:spPr>
        <p:txBody>
          <a:bodyPr/>
          <a:lstStyle/>
          <a:p>
            <a:endParaRPr lang="en-GB"/>
          </a:p>
        </p:txBody>
      </p:sp>
      <p:sp>
        <p:nvSpPr>
          <p:cNvPr id="6163" name="Rectangle 213"/>
          <p:cNvSpPr>
            <a:spLocks noChangeArrowheads="1"/>
          </p:cNvSpPr>
          <p:nvPr/>
        </p:nvSpPr>
        <p:spPr bwMode="auto">
          <a:xfrm>
            <a:off x="7759700" y="3679825"/>
            <a:ext cx="693738" cy="404812"/>
          </a:xfrm>
          <a:prstGeom prst="rect">
            <a:avLst/>
          </a:prstGeom>
          <a:noFill/>
          <a:ln w="5" cap="rnd">
            <a:solidFill>
              <a:srgbClr val="000000"/>
            </a:solidFill>
            <a:miter lim="800000"/>
            <a:headEnd/>
            <a:tailEnd/>
          </a:ln>
        </p:spPr>
        <p:txBody>
          <a:bodyPr/>
          <a:lstStyle/>
          <a:p>
            <a:endParaRPr lang="en-GB"/>
          </a:p>
        </p:txBody>
      </p:sp>
      <p:sp>
        <p:nvSpPr>
          <p:cNvPr id="6164" name="Rectangle 214"/>
          <p:cNvSpPr>
            <a:spLocks noChangeArrowheads="1"/>
          </p:cNvSpPr>
          <p:nvPr/>
        </p:nvSpPr>
        <p:spPr bwMode="auto">
          <a:xfrm>
            <a:off x="7824788" y="3722687"/>
            <a:ext cx="579437" cy="325438"/>
          </a:xfrm>
          <a:prstGeom prst="rect">
            <a:avLst/>
          </a:prstGeom>
          <a:solidFill>
            <a:srgbClr val="FFFFFF"/>
          </a:solidFill>
          <a:ln w="9525">
            <a:noFill/>
            <a:miter lim="800000"/>
            <a:headEnd/>
            <a:tailEnd/>
          </a:ln>
        </p:spPr>
        <p:txBody>
          <a:bodyPr/>
          <a:lstStyle/>
          <a:p>
            <a:endParaRPr lang="en-GB"/>
          </a:p>
        </p:txBody>
      </p:sp>
      <p:sp>
        <p:nvSpPr>
          <p:cNvPr id="6165" name="Rectangle 215"/>
          <p:cNvSpPr>
            <a:spLocks noChangeArrowheads="1"/>
          </p:cNvSpPr>
          <p:nvPr/>
        </p:nvSpPr>
        <p:spPr bwMode="auto">
          <a:xfrm>
            <a:off x="7940675" y="3757612"/>
            <a:ext cx="454025" cy="120650"/>
          </a:xfrm>
          <a:prstGeom prst="rect">
            <a:avLst/>
          </a:prstGeom>
          <a:noFill/>
          <a:ln w="9525">
            <a:noFill/>
            <a:miter lim="800000"/>
            <a:headEnd/>
            <a:tailEnd/>
          </a:ln>
        </p:spPr>
        <p:txBody>
          <a:bodyPr wrap="none" lIns="0" tIns="0" rIns="0" bIns="0">
            <a:spAutoFit/>
          </a:bodyPr>
          <a:lstStyle/>
          <a:p>
            <a:r>
              <a:rPr lang="en-US" sz="800">
                <a:solidFill>
                  <a:srgbClr val="000000"/>
                </a:solidFill>
              </a:rPr>
              <a:t>Utilization </a:t>
            </a:r>
            <a:endParaRPr lang="en-US"/>
          </a:p>
        </p:txBody>
      </p:sp>
      <p:sp>
        <p:nvSpPr>
          <p:cNvPr id="6166" name="Rectangle 216"/>
          <p:cNvSpPr>
            <a:spLocks noChangeArrowheads="1"/>
          </p:cNvSpPr>
          <p:nvPr/>
        </p:nvSpPr>
        <p:spPr bwMode="auto">
          <a:xfrm>
            <a:off x="7881938" y="3852862"/>
            <a:ext cx="563562" cy="120650"/>
          </a:xfrm>
          <a:prstGeom prst="rect">
            <a:avLst/>
          </a:prstGeom>
          <a:noFill/>
          <a:ln w="9525">
            <a:noFill/>
            <a:miter lim="800000"/>
            <a:headEnd/>
            <a:tailEnd/>
          </a:ln>
        </p:spPr>
        <p:txBody>
          <a:bodyPr wrap="none" lIns="0" tIns="0" rIns="0" bIns="0">
            <a:spAutoFit/>
          </a:bodyPr>
          <a:lstStyle/>
          <a:p>
            <a:r>
              <a:rPr lang="en-US" sz="800">
                <a:solidFill>
                  <a:srgbClr val="000000"/>
                </a:solidFill>
              </a:rPr>
              <a:t>Management</a:t>
            </a:r>
            <a:endParaRPr lang="en-US"/>
          </a:p>
        </p:txBody>
      </p:sp>
      <p:grpSp>
        <p:nvGrpSpPr>
          <p:cNvPr id="4" name="Group 221"/>
          <p:cNvGrpSpPr>
            <a:grpSpLocks/>
          </p:cNvGrpSpPr>
          <p:nvPr/>
        </p:nvGrpSpPr>
        <p:grpSpPr bwMode="auto">
          <a:xfrm>
            <a:off x="8086725" y="4079875"/>
            <a:ext cx="31750" cy="661987"/>
            <a:chOff x="4820" y="2620"/>
            <a:chExt cx="25" cy="529"/>
          </a:xfrm>
        </p:grpSpPr>
        <p:sp>
          <p:nvSpPr>
            <p:cNvPr id="6319" name="Freeform 217"/>
            <p:cNvSpPr>
              <a:spLocks noEditPoints="1"/>
            </p:cNvSpPr>
            <p:nvPr/>
          </p:nvSpPr>
          <p:spPr bwMode="auto">
            <a:xfrm>
              <a:off x="4820" y="2620"/>
              <a:ext cx="25" cy="529"/>
            </a:xfrm>
            <a:custGeom>
              <a:avLst/>
              <a:gdLst>
                <a:gd name="T0" fmla="*/ 17 w 25"/>
                <a:gd name="T1" fmla="*/ 20 h 529"/>
                <a:gd name="T2" fmla="*/ 17 w 25"/>
                <a:gd name="T3" fmla="*/ 509 h 529"/>
                <a:gd name="T4" fmla="*/ 8 w 25"/>
                <a:gd name="T5" fmla="*/ 509 h 529"/>
                <a:gd name="T6" fmla="*/ 8 w 25"/>
                <a:gd name="T7" fmla="*/ 20 h 529"/>
                <a:gd name="T8" fmla="*/ 17 w 25"/>
                <a:gd name="T9" fmla="*/ 20 h 529"/>
                <a:gd name="T10" fmla="*/ 0 w 25"/>
                <a:gd name="T11" fmla="*/ 26 h 529"/>
                <a:gd name="T12" fmla="*/ 13 w 25"/>
                <a:gd name="T13" fmla="*/ 0 h 529"/>
                <a:gd name="T14" fmla="*/ 25 w 25"/>
                <a:gd name="T15" fmla="*/ 26 h 529"/>
                <a:gd name="T16" fmla="*/ 0 w 25"/>
                <a:gd name="T17" fmla="*/ 26 h 529"/>
                <a:gd name="T18" fmla="*/ 25 w 25"/>
                <a:gd name="T19" fmla="*/ 503 h 529"/>
                <a:gd name="T20" fmla="*/ 13 w 25"/>
                <a:gd name="T21" fmla="*/ 529 h 529"/>
                <a:gd name="T22" fmla="*/ 0 w 25"/>
                <a:gd name="T23" fmla="*/ 503 h 529"/>
                <a:gd name="T24" fmla="*/ 25 w 25"/>
                <a:gd name="T25" fmla="*/ 503 h 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29"/>
                <a:gd name="T41" fmla="*/ 25 w 25"/>
                <a:gd name="T42" fmla="*/ 529 h 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29">
                  <a:moveTo>
                    <a:pt x="17" y="20"/>
                  </a:moveTo>
                  <a:lnTo>
                    <a:pt x="17" y="509"/>
                  </a:lnTo>
                  <a:lnTo>
                    <a:pt x="8" y="509"/>
                  </a:lnTo>
                  <a:lnTo>
                    <a:pt x="8" y="20"/>
                  </a:lnTo>
                  <a:lnTo>
                    <a:pt x="17" y="20"/>
                  </a:lnTo>
                  <a:close/>
                  <a:moveTo>
                    <a:pt x="0" y="26"/>
                  </a:moveTo>
                  <a:lnTo>
                    <a:pt x="13" y="0"/>
                  </a:lnTo>
                  <a:lnTo>
                    <a:pt x="25" y="26"/>
                  </a:lnTo>
                  <a:lnTo>
                    <a:pt x="0" y="26"/>
                  </a:lnTo>
                  <a:close/>
                  <a:moveTo>
                    <a:pt x="25" y="503"/>
                  </a:moveTo>
                  <a:lnTo>
                    <a:pt x="13" y="529"/>
                  </a:lnTo>
                  <a:lnTo>
                    <a:pt x="0" y="503"/>
                  </a:lnTo>
                  <a:lnTo>
                    <a:pt x="25" y="503"/>
                  </a:lnTo>
                  <a:close/>
                </a:path>
              </a:pathLst>
            </a:custGeom>
            <a:solidFill>
              <a:srgbClr val="969696"/>
            </a:solidFill>
            <a:ln w="9525">
              <a:noFill/>
              <a:round/>
              <a:headEnd/>
              <a:tailEnd/>
            </a:ln>
          </p:spPr>
          <p:txBody>
            <a:bodyPr/>
            <a:lstStyle/>
            <a:p>
              <a:endParaRPr lang="en-US"/>
            </a:p>
          </p:txBody>
        </p:sp>
        <p:sp>
          <p:nvSpPr>
            <p:cNvPr id="6320" name="Rectangle 218"/>
            <p:cNvSpPr>
              <a:spLocks noChangeArrowheads="1"/>
            </p:cNvSpPr>
            <p:nvPr/>
          </p:nvSpPr>
          <p:spPr bwMode="auto">
            <a:xfrm>
              <a:off x="4828" y="2640"/>
              <a:ext cx="9" cy="489"/>
            </a:xfrm>
            <a:prstGeom prst="rect">
              <a:avLst/>
            </a:prstGeom>
            <a:noFill/>
            <a:ln w="1" cap="rnd">
              <a:solidFill>
                <a:srgbClr val="969696"/>
              </a:solidFill>
              <a:round/>
              <a:headEnd/>
              <a:tailEnd/>
            </a:ln>
          </p:spPr>
          <p:txBody>
            <a:bodyPr/>
            <a:lstStyle/>
            <a:p>
              <a:endParaRPr lang="en-GB"/>
            </a:p>
          </p:txBody>
        </p:sp>
        <p:sp>
          <p:nvSpPr>
            <p:cNvPr id="6321" name="Freeform 219"/>
            <p:cNvSpPr>
              <a:spLocks/>
            </p:cNvSpPr>
            <p:nvPr/>
          </p:nvSpPr>
          <p:spPr bwMode="auto">
            <a:xfrm>
              <a:off x="4820" y="2620"/>
              <a:ext cx="25" cy="26"/>
            </a:xfrm>
            <a:custGeom>
              <a:avLst/>
              <a:gdLst>
                <a:gd name="T0" fmla="*/ 0 w 25"/>
                <a:gd name="T1" fmla="*/ 26 h 26"/>
                <a:gd name="T2" fmla="*/ 13 w 25"/>
                <a:gd name="T3" fmla="*/ 0 h 26"/>
                <a:gd name="T4" fmla="*/ 25 w 25"/>
                <a:gd name="T5" fmla="*/ 26 h 26"/>
                <a:gd name="T6" fmla="*/ 0 w 25"/>
                <a:gd name="T7" fmla="*/ 26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0" y="26"/>
                  </a:moveTo>
                  <a:lnTo>
                    <a:pt x="13" y="0"/>
                  </a:lnTo>
                  <a:lnTo>
                    <a:pt x="25" y="26"/>
                  </a:lnTo>
                  <a:lnTo>
                    <a:pt x="0" y="26"/>
                  </a:lnTo>
                </a:path>
              </a:pathLst>
            </a:custGeom>
            <a:noFill/>
            <a:ln w="1" cap="rnd">
              <a:solidFill>
                <a:srgbClr val="969696"/>
              </a:solidFill>
              <a:round/>
              <a:headEnd/>
              <a:tailEnd/>
            </a:ln>
          </p:spPr>
          <p:txBody>
            <a:bodyPr/>
            <a:lstStyle/>
            <a:p>
              <a:endParaRPr lang="en-US"/>
            </a:p>
          </p:txBody>
        </p:sp>
        <p:sp>
          <p:nvSpPr>
            <p:cNvPr id="6322" name="Freeform 220"/>
            <p:cNvSpPr>
              <a:spLocks/>
            </p:cNvSpPr>
            <p:nvPr/>
          </p:nvSpPr>
          <p:spPr bwMode="auto">
            <a:xfrm>
              <a:off x="4820" y="3123"/>
              <a:ext cx="25" cy="26"/>
            </a:xfrm>
            <a:custGeom>
              <a:avLst/>
              <a:gdLst>
                <a:gd name="T0" fmla="*/ 25 w 25"/>
                <a:gd name="T1" fmla="*/ 0 h 26"/>
                <a:gd name="T2" fmla="*/ 13 w 25"/>
                <a:gd name="T3" fmla="*/ 26 h 26"/>
                <a:gd name="T4" fmla="*/ 0 w 25"/>
                <a:gd name="T5" fmla="*/ 0 h 26"/>
                <a:gd name="T6" fmla="*/ 25 w 25"/>
                <a:gd name="T7" fmla="*/ 0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25" y="0"/>
                  </a:moveTo>
                  <a:lnTo>
                    <a:pt x="13" y="26"/>
                  </a:lnTo>
                  <a:lnTo>
                    <a:pt x="0" y="0"/>
                  </a:lnTo>
                  <a:lnTo>
                    <a:pt x="25" y="0"/>
                  </a:lnTo>
                </a:path>
              </a:pathLst>
            </a:custGeom>
            <a:noFill/>
            <a:ln w="1" cap="rnd">
              <a:solidFill>
                <a:srgbClr val="969696"/>
              </a:solidFill>
              <a:round/>
              <a:headEnd/>
              <a:tailEnd/>
            </a:ln>
          </p:spPr>
          <p:txBody>
            <a:bodyPr/>
            <a:lstStyle/>
            <a:p>
              <a:endParaRPr lang="en-US"/>
            </a:p>
          </p:txBody>
        </p:sp>
      </p:grpSp>
      <p:sp>
        <p:nvSpPr>
          <p:cNvPr id="6168" name="Rectangle 227"/>
          <p:cNvSpPr>
            <a:spLocks noChangeArrowheads="1"/>
          </p:cNvSpPr>
          <p:nvPr/>
        </p:nvSpPr>
        <p:spPr bwMode="auto">
          <a:xfrm>
            <a:off x="7867650" y="4338637"/>
            <a:ext cx="511175" cy="201613"/>
          </a:xfrm>
          <a:prstGeom prst="rect">
            <a:avLst/>
          </a:prstGeom>
          <a:solidFill>
            <a:srgbClr val="00FFFF"/>
          </a:solidFill>
          <a:ln w="9525">
            <a:noFill/>
            <a:miter lim="800000"/>
            <a:headEnd/>
            <a:tailEnd/>
          </a:ln>
        </p:spPr>
        <p:txBody>
          <a:bodyPr/>
          <a:lstStyle/>
          <a:p>
            <a:endParaRPr lang="en-GB"/>
          </a:p>
        </p:txBody>
      </p:sp>
      <p:sp>
        <p:nvSpPr>
          <p:cNvPr id="6169" name="Rectangle 228"/>
          <p:cNvSpPr>
            <a:spLocks noChangeArrowheads="1"/>
          </p:cNvSpPr>
          <p:nvPr/>
        </p:nvSpPr>
        <p:spPr bwMode="auto">
          <a:xfrm>
            <a:off x="7985125" y="4344987"/>
            <a:ext cx="339725" cy="119063"/>
          </a:xfrm>
          <a:prstGeom prst="rect">
            <a:avLst/>
          </a:prstGeom>
          <a:noFill/>
          <a:ln w="9525">
            <a:noFill/>
            <a:miter lim="800000"/>
            <a:headEnd/>
            <a:tailEnd/>
          </a:ln>
        </p:spPr>
        <p:txBody>
          <a:bodyPr wrap="none" lIns="0" tIns="0" rIns="0" bIns="0">
            <a:spAutoFit/>
          </a:bodyPr>
          <a:lstStyle/>
          <a:p>
            <a:r>
              <a:rPr lang="en-US" sz="800">
                <a:solidFill>
                  <a:srgbClr val="000000"/>
                </a:solidFill>
              </a:rPr>
              <a:t>Internal</a:t>
            </a:r>
            <a:endParaRPr lang="en-US"/>
          </a:p>
        </p:txBody>
      </p:sp>
      <p:sp>
        <p:nvSpPr>
          <p:cNvPr id="6170" name="Rectangle 229"/>
          <p:cNvSpPr>
            <a:spLocks noChangeArrowheads="1"/>
          </p:cNvSpPr>
          <p:nvPr/>
        </p:nvSpPr>
        <p:spPr bwMode="auto">
          <a:xfrm>
            <a:off x="7869238" y="4445000"/>
            <a:ext cx="588962" cy="119062"/>
          </a:xfrm>
          <a:prstGeom prst="rect">
            <a:avLst/>
          </a:prstGeom>
          <a:noFill/>
          <a:ln w="9525">
            <a:noFill/>
            <a:miter lim="800000"/>
            <a:headEnd/>
            <a:tailEnd/>
          </a:ln>
        </p:spPr>
        <p:txBody>
          <a:bodyPr wrap="none" lIns="0" tIns="0" rIns="0" bIns="0">
            <a:spAutoFit/>
          </a:bodyPr>
          <a:lstStyle/>
          <a:p>
            <a:r>
              <a:rPr lang="en-US" sz="800">
                <a:solidFill>
                  <a:srgbClr val="000000"/>
                </a:solidFill>
              </a:rPr>
              <a:t>Management </a:t>
            </a:r>
            <a:endParaRPr lang="en-US"/>
          </a:p>
        </p:txBody>
      </p:sp>
      <p:grpSp>
        <p:nvGrpSpPr>
          <p:cNvPr id="5" name="Group 276"/>
          <p:cNvGrpSpPr>
            <a:grpSpLocks/>
          </p:cNvGrpSpPr>
          <p:nvPr/>
        </p:nvGrpSpPr>
        <p:grpSpPr bwMode="auto">
          <a:xfrm>
            <a:off x="392113" y="2754312"/>
            <a:ext cx="757237" cy="515938"/>
            <a:chOff x="327" y="1634"/>
            <a:chExt cx="605" cy="412"/>
          </a:xfrm>
        </p:grpSpPr>
        <p:sp>
          <p:nvSpPr>
            <p:cNvPr id="6273" name="Freeform 230"/>
            <p:cNvSpPr>
              <a:spLocks/>
            </p:cNvSpPr>
            <p:nvPr/>
          </p:nvSpPr>
          <p:spPr bwMode="auto">
            <a:xfrm>
              <a:off x="327" y="1822"/>
              <a:ext cx="242" cy="219"/>
            </a:xfrm>
            <a:custGeom>
              <a:avLst/>
              <a:gdLst>
                <a:gd name="T0" fmla="*/ 0 w 242"/>
                <a:gd name="T1" fmla="*/ 103 h 219"/>
                <a:gd name="T2" fmla="*/ 172 w 242"/>
                <a:gd name="T3" fmla="*/ 0 h 219"/>
                <a:gd name="T4" fmla="*/ 242 w 242"/>
                <a:gd name="T5" fmla="*/ 118 h 219"/>
                <a:gd name="T6" fmla="*/ 68 w 242"/>
                <a:gd name="T7" fmla="*/ 219 h 219"/>
                <a:gd name="T8" fmla="*/ 0 w 242"/>
                <a:gd name="T9" fmla="*/ 103 h 219"/>
                <a:gd name="T10" fmla="*/ 0 60000 65536"/>
                <a:gd name="T11" fmla="*/ 0 60000 65536"/>
                <a:gd name="T12" fmla="*/ 0 60000 65536"/>
                <a:gd name="T13" fmla="*/ 0 60000 65536"/>
                <a:gd name="T14" fmla="*/ 0 60000 65536"/>
                <a:gd name="T15" fmla="*/ 0 w 242"/>
                <a:gd name="T16" fmla="*/ 0 h 219"/>
                <a:gd name="T17" fmla="*/ 242 w 242"/>
                <a:gd name="T18" fmla="*/ 219 h 219"/>
              </a:gdLst>
              <a:ahLst/>
              <a:cxnLst>
                <a:cxn ang="T10">
                  <a:pos x="T0" y="T1"/>
                </a:cxn>
                <a:cxn ang="T11">
                  <a:pos x="T2" y="T3"/>
                </a:cxn>
                <a:cxn ang="T12">
                  <a:pos x="T4" y="T5"/>
                </a:cxn>
                <a:cxn ang="T13">
                  <a:pos x="T6" y="T7"/>
                </a:cxn>
                <a:cxn ang="T14">
                  <a:pos x="T8" y="T9"/>
                </a:cxn>
              </a:cxnLst>
              <a:rect l="T15" t="T16" r="T17" b="T18"/>
              <a:pathLst>
                <a:path w="242" h="219">
                  <a:moveTo>
                    <a:pt x="0" y="103"/>
                  </a:moveTo>
                  <a:lnTo>
                    <a:pt x="172" y="0"/>
                  </a:lnTo>
                  <a:lnTo>
                    <a:pt x="242" y="118"/>
                  </a:lnTo>
                  <a:lnTo>
                    <a:pt x="68" y="219"/>
                  </a:lnTo>
                  <a:lnTo>
                    <a:pt x="0" y="103"/>
                  </a:lnTo>
                  <a:close/>
                </a:path>
              </a:pathLst>
            </a:custGeom>
            <a:noFill/>
            <a:ln w="1" cap="rnd">
              <a:solidFill>
                <a:srgbClr val="000000"/>
              </a:solidFill>
              <a:round/>
              <a:headEnd/>
              <a:tailEnd/>
            </a:ln>
          </p:spPr>
          <p:txBody>
            <a:bodyPr/>
            <a:lstStyle/>
            <a:p>
              <a:endParaRPr lang="en-US"/>
            </a:p>
          </p:txBody>
        </p:sp>
        <p:grpSp>
          <p:nvGrpSpPr>
            <p:cNvPr id="6" name="Group 275"/>
            <p:cNvGrpSpPr>
              <a:grpSpLocks/>
            </p:cNvGrpSpPr>
            <p:nvPr/>
          </p:nvGrpSpPr>
          <p:grpSpPr bwMode="auto">
            <a:xfrm>
              <a:off x="337" y="1634"/>
              <a:ext cx="595" cy="412"/>
              <a:chOff x="337" y="1634"/>
              <a:chExt cx="595" cy="412"/>
            </a:xfrm>
          </p:grpSpPr>
          <p:sp>
            <p:nvSpPr>
              <p:cNvPr id="6275" name="Freeform 231"/>
              <p:cNvSpPr>
                <a:spLocks/>
              </p:cNvSpPr>
              <p:nvPr/>
            </p:nvSpPr>
            <p:spPr bwMode="auto">
              <a:xfrm>
                <a:off x="584" y="1842"/>
                <a:ext cx="154" cy="123"/>
              </a:xfrm>
              <a:custGeom>
                <a:avLst/>
                <a:gdLst>
                  <a:gd name="T0" fmla="*/ 0 w 154"/>
                  <a:gd name="T1" fmla="*/ 75 h 123"/>
                  <a:gd name="T2" fmla="*/ 3 w 154"/>
                  <a:gd name="T3" fmla="*/ 70 h 123"/>
                  <a:gd name="T4" fmla="*/ 8 w 154"/>
                  <a:gd name="T5" fmla="*/ 65 h 123"/>
                  <a:gd name="T6" fmla="*/ 14 w 154"/>
                  <a:gd name="T7" fmla="*/ 60 h 123"/>
                  <a:gd name="T8" fmla="*/ 19 w 154"/>
                  <a:gd name="T9" fmla="*/ 55 h 123"/>
                  <a:gd name="T10" fmla="*/ 26 w 154"/>
                  <a:gd name="T11" fmla="*/ 50 h 123"/>
                  <a:gd name="T12" fmla="*/ 31 w 154"/>
                  <a:gd name="T13" fmla="*/ 45 h 123"/>
                  <a:gd name="T14" fmla="*/ 35 w 154"/>
                  <a:gd name="T15" fmla="*/ 41 h 123"/>
                  <a:gd name="T16" fmla="*/ 44 w 154"/>
                  <a:gd name="T17" fmla="*/ 36 h 123"/>
                  <a:gd name="T18" fmla="*/ 51 w 154"/>
                  <a:gd name="T19" fmla="*/ 32 h 123"/>
                  <a:gd name="T20" fmla="*/ 60 w 154"/>
                  <a:gd name="T21" fmla="*/ 27 h 123"/>
                  <a:gd name="T22" fmla="*/ 69 w 154"/>
                  <a:gd name="T23" fmla="*/ 22 h 123"/>
                  <a:gd name="T24" fmla="*/ 80 w 154"/>
                  <a:gd name="T25" fmla="*/ 17 h 123"/>
                  <a:gd name="T26" fmla="*/ 90 w 154"/>
                  <a:gd name="T27" fmla="*/ 12 h 123"/>
                  <a:gd name="T28" fmla="*/ 100 w 154"/>
                  <a:gd name="T29" fmla="*/ 9 h 123"/>
                  <a:gd name="T30" fmla="*/ 112 w 154"/>
                  <a:gd name="T31" fmla="*/ 5 h 123"/>
                  <a:gd name="T32" fmla="*/ 122 w 154"/>
                  <a:gd name="T33" fmla="*/ 4 h 123"/>
                  <a:gd name="T34" fmla="*/ 139 w 154"/>
                  <a:gd name="T35" fmla="*/ 0 h 123"/>
                  <a:gd name="T36" fmla="*/ 154 w 154"/>
                  <a:gd name="T37" fmla="*/ 49 h 123"/>
                  <a:gd name="T38" fmla="*/ 144 w 154"/>
                  <a:gd name="T39" fmla="*/ 50 h 123"/>
                  <a:gd name="T40" fmla="*/ 130 w 154"/>
                  <a:gd name="T41" fmla="*/ 54 h 123"/>
                  <a:gd name="T42" fmla="*/ 119 w 154"/>
                  <a:gd name="T43" fmla="*/ 57 h 123"/>
                  <a:gd name="T44" fmla="*/ 107 w 154"/>
                  <a:gd name="T45" fmla="*/ 60 h 123"/>
                  <a:gd name="T46" fmla="*/ 97 w 154"/>
                  <a:gd name="T47" fmla="*/ 64 h 123"/>
                  <a:gd name="T48" fmla="*/ 88 w 154"/>
                  <a:gd name="T49" fmla="*/ 68 h 123"/>
                  <a:gd name="T50" fmla="*/ 81 w 154"/>
                  <a:gd name="T51" fmla="*/ 73 h 123"/>
                  <a:gd name="T52" fmla="*/ 71 w 154"/>
                  <a:gd name="T53" fmla="*/ 78 h 123"/>
                  <a:gd name="T54" fmla="*/ 65 w 154"/>
                  <a:gd name="T55" fmla="*/ 81 h 123"/>
                  <a:gd name="T56" fmla="*/ 58 w 154"/>
                  <a:gd name="T57" fmla="*/ 85 h 123"/>
                  <a:gd name="T58" fmla="*/ 51 w 154"/>
                  <a:gd name="T59" fmla="*/ 90 h 123"/>
                  <a:gd name="T60" fmla="*/ 45 w 154"/>
                  <a:gd name="T61" fmla="*/ 94 h 123"/>
                  <a:gd name="T62" fmla="*/ 39 w 154"/>
                  <a:gd name="T63" fmla="*/ 99 h 123"/>
                  <a:gd name="T64" fmla="*/ 34 w 154"/>
                  <a:gd name="T65" fmla="*/ 104 h 123"/>
                  <a:gd name="T66" fmla="*/ 31 w 154"/>
                  <a:gd name="T67" fmla="*/ 109 h 123"/>
                  <a:gd name="T68" fmla="*/ 26 w 154"/>
                  <a:gd name="T69" fmla="*/ 112 h 123"/>
                  <a:gd name="T70" fmla="*/ 22 w 154"/>
                  <a:gd name="T71" fmla="*/ 116 h 123"/>
                  <a:gd name="T72" fmla="*/ 19 w 154"/>
                  <a:gd name="T73" fmla="*/ 120 h 123"/>
                  <a:gd name="T74" fmla="*/ 14 w 154"/>
                  <a:gd name="T75" fmla="*/ 123 h 123"/>
                  <a:gd name="T76" fmla="*/ 0 w 154"/>
                  <a:gd name="T77" fmla="*/ 75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23"/>
                  <a:gd name="T119" fmla="*/ 154 w 154"/>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23">
                    <a:moveTo>
                      <a:pt x="0" y="75"/>
                    </a:moveTo>
                    <a:lnTo>
                      <a:pt x="3" y="70"/>
                    </a:lnTo>
                    <a:lnTo>
                      <a:pt x="8" y="65"/>
                    </a:lnTo>
                    <a:lnTo>
                      <a:pt x="14" y="60"/>
                    </a:lnTo>
                    <a:lnTo>
                      <a:pt x="19" y="55"/>
                    </a:lnTo>
                    <a:lnTo>
                      <a:pt x="26" y="50"/>
                    </a:lnTo>
                    <a:lnTo>
                      <a:pt x="31" y="45"/>
                    </a:lnTo>
                    <a:lnTo>
                      <a:pt x="35" y="41"/>
                    </a:lnTo>
                    <a:lnTo>
                      <a:pt x="44" y="36"/>
                    </a:lnTo>
                    <a:lnTo>
                      <a:pt x="51" y="32"/>
                    </a:lnTo>
                    <a:lnTo>
                      <a:pt x="60" y="27"/>
                    </a:lnTo>
                    <a:lnTo>
                      <a:pt x="69" y="22"/>
                    </a:lnTo>
                    <a:lnTo>
                      <a:pt x="80" y="17"/>
                    </a:lnTo>
                    <a:lnTo>
                      <a:pt x="90" y="12"/>
                    </a:lnTo>
                    <a:lnTo>
                      <a:pt x="100" y="9"/>
                    </a:lnTo>
                    <a:lnTo>
                      <a:pt x="112" y="5"/>
                    </a:lnTo>
                    <a:lnTo>
                      <a:pt x="122" y="4"/>
                    </a:lnTo>
                    <a:lnTo>
                      <a:pt x="139" y="0"/>
                    </a:lnTo>
                    <a:lnTo>
                      <a:pt x="154" y="49"/>
                    </a:lnTo>
                    <a:lnTo>
                      <a:pt x="144" y="50"/>
                    </a:lnTo>
                    <a:lnTo>
                      <a:pt x="130" y="54"/>
                    </a:lnTo>
                    <a:lnTo>
                      <a:pt x="119" y="57"/>
                    </a:lnTo>
                    <a:lnTo>
                      <a:pt x="107" y="60"/>
                    </a:lnTo>
                    <a:lnTo>
                      <a:pt x="97" y="64"/>
                    </a:lnTo>
                    <a:lnTo>
                      <a:pt x="88" y="68"/>
                    </a:lnTo>
                    <a:lnTo>
                      <a:pt x="81" y="73"/>
                    </a:lnTo>
                    <a:lnTo>
                      <a:pt x="71" y="78"/>
                    </a:lnTo>
                    <a:lnTo>
                      <a:pt x="65" y="81"/>
                    </a:lnTo>
                    <a:lnTo>
                      <a:pt x="58" y="85"/>
                    </a:lnTo>
                    <a:lnTo>
                      <a:pt x="51" y="90"/>
                    </a:lnTo>
                    <a:lnTo>
                      <a:pt x="45" y="94"/>
                    </a:lnTo>
                    <a:lnTo>
                      <a:pt x="39" y="99"/>
                    </a:lnTo>
                    <a:lnTo>
                      <a:pt x="34" y="104"/>
                    </a:lnTo>
                    <a:lnTo>
                      <a:pt x="31" y="109"/>
                    </a:lnTo>
                    <a:lnTo>
                      <a:pt x="26" y="112"/>
                    </a:lnTo>
                    <a:lnTo>
                      <a:pt x="22" y="116"/>
                    </a:lnTo>
                    <a:lnTo>
                      <a:pt x="19" y="120"/>
                    </a:lnTo>
                    <a:lnTo>
                      <a:pt x="14" y="123"/>
                    </a:lnTo>
                    <a:lnTo>
                      <a:pt x="0" y="75"/>
                    </a:lnTo>
                    <a:close/>
                  </a:path>
                </a:pathLst>
              </a:custGeom>
              <a:solidFill>
                <a:srgbClr val="9F9F9F"/>
              </a:solidFill>
              <a:ln w="9525">
                <a:noFill/>
                <a:round/>
                <a:headEnd/>
                <a:tailEnd/>
              </a:ln>
            </p:spPr>
            <p:txBody>
              <a:bodyPr/>
              <a:lstStyle/>
              <a:p>
                <a:endParaRPr lang="en-US"/>
              </a:p>
            </p:txBody>
          </p:sp>
          <p:sp>
            <p:nvSpPr>
              <p:cNvPr id="6276" name="Freeform 232"/>
              <p:cNvSpPr>
                <a:spLocks/>
              </p:cNvSpPr>
              <p:nvPr/>
            </p:nvSpPr>
            <p:spPr bwMode="auto">
              <a:xfrm>
                <a:off x="584" y="1842"/>
                <a:ext cx="154" cy="123"/>
              </a:xfrm>
              <a:custGeom>
                <a:avLst/>
                <a:gdLst>
                  <a:gd name="T0" fmla="*/ 0 w 154"/>
                  <a:gd name="T1" fmla="*/ 75 h 123"/>
                  <a:gd name="T2" fmla="*/ 3 w 154"/>
                  <a:gd name="T3" fmla="*/ 70 h 123"/>
                  <a:gd name="T4" fmla="*/ 8 w 154"/>
                  <a:gd name="T5" fmla="*/ 65 h 123"/>
                  <a:gd name="T6" fmla="*/ 14 w 154"/>
                  <a:gd name="T7" fmla="*/ 60 h 123"/>
                  <a:gd name="T8" fmla="*/ 19 w 154"/>
                  <a:gd name="T9" fmla="*/ 55 h 123"/>
                  <a:gd name="T10" fmla="*/ 26 w 154"/>
                  <a:gd name="T11" fmla="*/ 50 h 123"/>
                  <a:gd name="T12" fmla="*/ 31 w 154"/>
                  <a:gd name="T13" fmla="*/ 45 h 123"/>
                  <a:gd name="T14" fmla="*/ 35 w 154"/>
                  <a:gd name="T15" fmla="*/ 41 h 123"/>
                  <a:gd name="T16" fmla="*/ 44 w 154"/>
                  <a:gd name="T17" fmla="*/ 36 h 123"/>
                  <a:gd name="T18" fmla="*/ 51 w 154"/>
                  <a:gd name="T19" fmla="*/ 32 h 123"/>
                  <a:gd name="T20" fmla="*/ 60 w 154"/>
                  <a:gd name="T21" fmla="*/ 27 h 123"/>
                  <a:gd name="T22" fmla="*/ 69 w 154"/>
                  <a:gd name="T23" fmla="*/ 22 h 123"/>
                  <a:gd name="T24" fmla="*/ 80 w 154"/>
                  <a:gd name="T25" fmla="*/ 17 h 123"/>
                  <a:gd name="T26" fmla="*/ 90 w 154"/>
                  <a:gd name="T27" fmla="*/ 12 h 123"/>
                  <a:gd name="T28" fmla="*/ 100 w 154"/>
                  <a:gd name="T29" fmla="*/ 9 h 123"/>
                  <a:gd name="T30" fmla="*/ 112 w 154"/>
                  <a:gd name="T31" fmla="*/ 5 h 123"/>
                  <a:gd name="T32" fmla="*/ 122 w 154"/>
                  <a:gd name="T33" fmla="*/ 4 h 123"/>
                  <a:gd name="T34" fmla="*/ 139 w 154"/>
                  <a:gd name="T35" fmla="*/ 0 h 123"/>
                  <a:gd name="T36" fmla="*/ 154 w 154"/>
                  <a:gd name="T37" fmla="*/ 49 h 123"/>
                  <a:gd name="T38" fmla="*/ 144 w 154"/>
                  <a:gd name="T39" fmla="*/ 50 h 123"/>
                  <a:gd name="T40" fmla="*/ 130 w 154"/>
                  <a:gd name="T41" fmla="*/ 54 h 123"/>
                  <a:gd name="T42" fmla="*/ 119 w 154"/>
                  <a:gd name="T43" fmla="*/ 57 h 123"/>
                  <a:gd name="T44" fmla="*/ 107 w 154"/>
                  <a:gd name="T45" fmla="*/ 60 h 123"/>
                  <a:gd name="T46" fmla="*/ 97 w 154"/>
                  <a:gd name="T47" fmla="*/ 64 h 123"/>
                  <a:gd name="T48" fmla="*/ 88 w 154"/>
                  <a:gd name="T49" fmla="*/ 68 h 123"/>
                  <a:gd name="T50" fmla="*/ 81 w 154"/>
                  <a:gd name="T51" fmla="*/ 73 h 123"/>
                  <a:gd name="T52" fmla="*/ 71 w 154"/>
                  <a:gd name="T53" fmla="*/ 78 h 123"/>
                  <a:gd name="T54" fmla="*/ 65 w 154"/>
                  <a:gd name="T55" fmla="*/ 81 h 123"/>
                  <a:gd name="T56" fmla="*/ 58 w 154"/>
                  <a:gd name="T57" fmla="*/ 85 h 123"/>
                  <a:gd name="T58" fmla="*/ 51 w 154"/>
                  <a:gd name="T59" fmla="*/ 90 h 123"/>
                  <a:gd name="T60" fmla="*/ 45 w 154"/>
                  <a:gd name="T61" fmla="*/ 94 h 123"/>
                  <a:gd name="T62" fmla="*/ 39 w 154"/>
                  <a:gd name="T63" fmla="*/ 99 h 123"/>
                  <a:gd name="T64" fmla="*/ 34 w 154"/>
                  <a:gd name="T65" fmla="*/ 104 h 123"/>
                  <a:gd name="T66" fmla="*/ 31 w 154"/>
                  <a:gd name="T67" fmla="*/ 109 h 123"/>
                  <a:gd name="T68" fmla="*/ 26 w 154"/>
                  <a:gd name="T69" fmla="*/ 112 h 123"/>
                  <a:gd name="T70" fmla="*/ 22 w 154"/>
                  <a:gd name="T71" fmla="*/ 116 h 123"/>
                  <a:gd name="T72" fmla="*/ 19 w 154"/>
                  <a:gd name="T73" fmla="*/ 120 h 123"/>
                  <a:gd name="T74" fmla="*/ 14 w 154"/>
                  <a:gd name="T75" fmla="*/ 123 h 123"/>
                  <a:gd name="T76" fmla="*/ 0 w 154"/>
                  <a:gd name="T77" fmla="*/ 75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23"/>
                  <a:gd name="T119" fmla="*/ 154 w 154"/>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23">
                    <a:moveTo>
                      <a:pt x="0" y="75"/>
                    </a:moveTo>
                    <a:lnTo>
                      <a:pt x="3" y="70"/>
                    </a:lnTo>
                    <a:lnTo>
                      <a:pt x="8" y="65"/>
                    </a:lnTo>
                    <a:lnTo>
                      <a:pt x="14" y="60"/>
                    </a:lnTo>
                    <a:lnTo>
                      <a:pt x="19" y="55"/>
                    </a:lnTo>
                    <a:lnTo>
                      <a:pt x="26" y="50"/>
                    </a:lnTo>
                    <a:lnTo>
                      <a:pt x="31" y="45"/>
                    </a:lnTo>
                    <a:lnTo>
                      <a:pt x="35" y="41"/>
                    </a:lnTo>
                    <a:lnTo>
                      <a:pt x="44" y="36"/>
                    </a:lnTo>
                    <a:lnTo>
                      <a:pt x="51" y="32"/>
                    </a:lnTo>
                    <a:lnTo>
                      <a:pt x="60" y="27"/>
                    </a:lnTo>
                    <a:lnTo>
                      <a:pt x="69" y="22"/>
                    </a:lnTo>
                    <a:lnTo>
                      <a:pt x="80" y="17"/>
                    </a:lnTo>
                    <a:lnTo>
                      <a:pt x="90" y="12"/>
                    </a:lnTo>
                    <a:lnTo>
                      <a:pt x="100" y="9"/>
                    </a:lnTo>
                    <a:lnTo>
                      <a:pt x="112" y="5"/>
                    </a:lnTo>
                    <a:lnTo>
                      <a:pt x="122" y="4"/>
                    </a:lnTo>
                    <a:lnTo>
                      <a:pt x="139" y="0"/>
                    </a:lnTo>
                    <a:lnTo>
                      <a:pt x="154" y="49"/>
                    </a:lnTo>
                    <a:lnTo>
                      <a:pt x="144" y="50"/>
                    </a:lnTo>
                    <a:lnTo>
                      <a:pt x="130" y="54"/>
                    </a:lnTo>
                    <a:lnTo>
                      <a:pt x="119" y="57"/>
                    </a:lnTo>
                    <a:lnTo>
                      <a:pt x="107" y="60"/>
                    </a:lnTo>
                    <a:lnTo>
                      <a:pt x="97" y="64"/>
                    </a:lnTo>
                    <a:lnTo>
                      <a:pt x="88" y="68"/>
                    </a:lnTo>
                    <a:lnTo>
                      <a:pt x="81" y="73"/>
                    </a:lnTo>
                    <a:lnTo>
                      <a:pt x="71" y="78"/>
                    </a:lnTo>
                    <a:lnTo>
                      <a:pt x="65" y="81"/>
                    </a:lnTo>
                    <a:lnTo>
                      <a:pt x="58" y="85"/>
                    </a:lnTo>
                    <a:lnTo>
                      <a:pt x="51" y="90"/>
                    </a:lnTo>
                    <a:lnTo>
                      <a:pt x="45" y="94"/>
                    </a:lnTo>
                    <a:lnTo>
                      <a:pt x="39" y="99"/>
                    </a:lnTo>
                    <a:lnTo>
                      <a:pt x="34" y="104"/>
                    </a:lnTo>
                    <a:lnTo>
                      <a:pt x="31" y="109"/>
                    </a:lnTo>
                    <a:lnTo>
                      <a:pt x="26" y="112"/>
                    </a:lnTo>
                    <a:lnTo>
                      <a:pt x="22" y="116"/>
                    </a:lnTo>
                    <a:lnTo>
                      <a:pt x="19" y="120"/>
                    </a:lnTo>
                    <a:lnTo>
                      <a:pt x="14" y="123"/>
                    </a:lnTo>
                    <a:lnTo>
                      <a:pt x="0" y="75"/>
                    </a:lnTo>
                    <a:close/>
                  </a:path>
                </a:pathLst>
              </a:custGeom>
              <a:noFill/>
              <a:ln w="1" cap="rnd">
                <a:solidFill>
                  <a:srgbClr val="000000"/>
                </a:solidFill>
                <a:round/>
                <a:headEnd/>
                <a:tailEnd/>
              </a:ln>
            </p:spPr>
            <p:txBody>
              <a:bodyPr/>
              <a:lstStyle/>
              <a:p>
                <a:endParaRPr lang="en-US"/>
              </a:p>
            </p:txBody>
          </p:sp>
          <p:sp>
            <p:nvSpPr>
              <p:cNvPr id="6277" name="Line 233"/>
              <p:cNvSpPr>
                <a:spLocks noChangeShapeType="1"/>
              </p:cNvSpPr>
              <p:nvPr/>
            </p:nvSpPr>
            <p:spPr bwMode="auto">
              <a:xfrm flipH="1">
                <a:off x="622" y="1812"/>
                <a:ext cx="62" cy="93"/>
              </a:xfrm>
              <a:prstGeom prst="line">
                <a:avLst/>
              </a:prstGeom>
              <a:noFill/>
              <a:ln w="4" cap="rnd">
                <a:solidFill>
                  <a:srgbClr val="000000"/>
                </a:solidFill>
                <a:round/>
                <a:headEnd/>
                <a:tailEnd/>
              </a:ln>
            </p:spPr>
            <p:txBody>
              <a:bodyPr/>
              <a:lstStyle/>
              <a:p>
                <a:endParaRPr lang="en-US"/>
              </a:p>
            </p:txBody>
          </p:sp>
          <p:sp>
            <p:nvSpPr>
              <p:cNvPr id="6278" name="Line 234"/>
              <p:cNvSpPr>
                <a:spLocks noChangeShapeType="1"/>
              </p:cNvSpPr>
              <p:nvPr/>
            </p:nvSpPr>
            <p:spPr bwMode="auto">
              <a:xfrm flipH="1" flipV="1">
                <a:off x="617" y="1842"/>
                <a:ext cx="76" cy="28"/>
              </a:xfrm>
              <a:prstGeom prst="line">
                <a:avLst/>
              </a:prstGeom>
              <a:noFill/>
              <a:ln w="4" cap="rnd">
                <a:solidFill>
                  <a:srgbClr val="000000"/>
                </a:solidFill>
                <a:round/>
                <a:headEnd/>
                <a:tailEnd/>
              </a:ln>
            </p:spPr>
            <p:txBody>
              <a:bodyPr/>
              <a:lstStyle/>
              <a:p>
                <a:endParaRPr lang="en-US"/>
              </a:p>
            </p:txBody>
          </p:sp>
          <p:sp>
            <p:nvSpPr>
              <p:cNvPr id="6279" name="Line 235"/>
              <p:cNvSpPr>
                <a:spLocks noChangeShapeType="1"/>
              </p:cNvSpPr>
              <p:nvPr/>
            </p:nvSpPr>
            <p:spPr bwMode="auto">
              <a:xfrm>
                <a:off x="684" y="1811"/>
                <a:ext cx="9" cy="59"/>
              </a:xfrm>
              <a:prstGeom prst="line">
                <a:avLst/>
              </a:prstGeom>
              <a:noFill/>
              <a:ln w="4" cap="rnd">
                <a:solidFill>
                  <a:srgbClr val="000000"/>
                </a:solidFill>
                <a:round/>
                <a:headEnd/>
                <a:tailEnd/>
              </a:ln>
            </p:spPr>
            <p:txBody>
              <a:bodyPr/>
              <a:lstStyle/>
              <a:p>
                <a:endParaRPr lang="en-US"/>
              </a:p>
            </p:txBody>
          </p:sp>
          <p:sp>
            <p:nvSpPr>
              <p:cNvPr id="6280" name="Line 236"/>
              <p:cNvSpPr>
                <a:spLocks noChangeShapeType="1"/>
              </p:cNvSpPr>
              <p:nvPr/>
            </p:nvSpPr>
            <p:spPr bwMode="auto">
              <a:xfrm flipH="1">
                <a:off x="621" y="1870"/>
                <a:ext cx="72" cy="35"/>
              </a:xfrm>
              <a:prstGeom prst="line">
                <a:avLst/>
              </a:prstGeom>
              <a:noFill/>
              <a:ln w="4" cap="rnd">
                <a:solidFill>
                  <a:srgbClr val="000000"/>
                </a:solidFill>
                <a:round/>
                <a:headEnd/>
                <a:tailEnd/>
              </a:ln>
            </p:spPr>
            <p:txBody>
              <a:bodyPr/>
              <a:lstStyle/>
              <a:p>
                <a:endParaRPr lang="en-US"/>
              </a:p>
            </p:txBody>
          </p:sp>
          <p:sp>
            <p:nvSpPr>
              <p:cNvPr id="6281" name="Line 237"/>
              <p:cNvSpPr>
                <a:spLocks noChangeShapeType="1"/>
              </p:cNvSpPr>
              <p:nvPr/>
            </p:nvSpPr>
            <p:spPr bwMode="auto">
              <a:xfrm flipH="1" flipV="1">
                <a:off x="616" y="1842"/>
                <a:ext cx="6" cy="63"/>
              </a:xfrm>
              <a:prstGeom prst="line">
                <a:avLst/>
              </a:prstGeom>
              <a:noFill/>
              <a:ln w="4" cap="rnd">
                <a:solidFill>
                  <a:srgbClr val="000000"/>
                </a:solidFill>
                <a:round/>
                <a:headEnd/>
                <a:tailEnd/>
              </a:ln>
            </p:spPr>
            <p:txBody>
              <a:bodyPr/>
              <a:lstStyle/>
              <a:p>
                <a:endParaRPr lang="en-US"/>
              </a:p>
            </p:txBody>
          </p:sp>
          <p:sp>
            <p:nvSpPr>
              <p:cNvPr id="6282" name="Line 238"/>
              <p:cNvSpPr>
                <a:spLocks noChangeShapeType="1"/>
              </p:cNvSpPr>
              <p:nvPr/>
            </p:nvSpPr>
            <p:spPr bwMode="auto">
              <a:xfrm flipV="1">
                <a:off x="538" y="1786"/>
                <a:ext cx="189" cy="106"/>
              </a:xfrm>
              <a:prstGeom prst="line">
                <a:avLst/>
              </a:prstGeom>
              <a:noFill/>
              <a:ln w="7" cap="rnd">
                <a:solidFill>
                  <a:srgbClr val="BFBFBF"/>
                </a:solidFill>
                <a:round/>
                <a:headEnd/>
                <a:tailEnd/>
              </a:ln>
            </p:spPr>
            <p:txBody>
              <a:bodyPr/>
              <a:lstStyle/>
              <a:p>
                <a:endParaRPr lang="en-US"/>
              </a:p>
            </p:txBody>
          </p:sp>
          <p:sp>
            <p:nvSpPr>
              <p:cNvPr id="6283" name="Line 239"/>
              <p:cNvSpPr>
                <a:spLocks noChangeShapeType="1"/>
              </p:cNvSpPr>
              <p:nvPr/>
            </p:nvSpPr>
            <p:spPr bwMode="auto">
              <a:xfrm flipV="1">
                <a:off x="535" y="1786"/>
                <a:ext cx="193" cy="106"/>
              </a:xfrm>
              <a:prstGeom prst="line">
                <a:avLst/>
              </a:prstGeom>
              <a:noFill/>
              <a:ln w="1" cap="rnd">
                <a:solidFill>
                  <a:srgbClr val="000000"/>
                </a:solidFill>
                <a:round/>
                <a:headEnd/>
                <a:tailEnd/>
              </a:ln>
            </p:spPr>
            <p:txBody>
              <a:bodyPr/>
              <a:lstStyle/>
              <a:p>
                <a:endParaRPr lang="en-US"/>
              </a:p>
            </p:txBody>
          </p:sp>
          <p:sp>
            <p:nvSpPr>
              <p:cNvPr id="6284" name="Freeform 240"/>
              <p:cNvSpPr>
                <a:spLocks/>
              </p:cNvSpPr>
              <p:nvPr/>
            </p:nvSpPr>
            <p:spPr bwMode="auto">
              <a:xfrm>
                <a:off x="533" y="1728"/>
                <a:ext cx="116" cy="106"/>
              </a:xfrm>
              <a:custGeom>
                <a:avLst/>
                <a:gdLst>
                  <a:gd name="T0" fmla="*/ 0 w 116"/>
                  <a:gd name="T1" fmla="*/ 50 h 106"/>
                  <a:gd name="T2" fmla="*/ 84 w 116"/>
                  <a:gd name="T3" fmla="*/ 0 h 106"/>
                  <a:gd name="T4" fmla="*/ 116 w 116"/>
                  <a:gd name="T5" fmla="*/ 56 h 106"/>
                  <a:gd name="T6" fmla="*/ 32 w 116"/>
                  <a:gd name="T7" fmla="*/ 106 h 106"/>
                  <a:gd name="T8" fmla="*/ 0 w 116"/>
                  <a:gd name="T9" fmla="*/ 50 h 106"/>
                  <a:gd name="T10" fmla="*/ 0 60000 65536"/>
                  <a:gd name="T11" fmla="*/ 0 60000 65536"/>
                  <a:gd name="T12" fmla="*/ 0 60000 65536"/>
                  <a:gd name="T13" fmla="*/ 0 60000 65536"/>
                  <a:gd name="T14" fmla="*/ 0 60000 65536"/>
                  <a:gd name="T15" fmla="*/ 0 w 116"/>
                  <a:gd name="T16" fmla="*/ 0 h 106"/>
                  <a:gd name="T17" fmla="*/ 116 w 116"/>
                  <a:gd name="T18" fmla="*/ 106 h 106"/>
                </a:gdLst>
                <a:ahLst/>
                <a:cxnLst>
                  <a:cxn ang="T10">
                    <a:pos x="T0" y="T1"/>
                  </a:cxn>
                  <a:cxn ang="T11">
                    <a:pos x="T2" y="T3"/>
                  </a:cxn>
                  <a:cxn ang="T12">
                    <a:pos x="T4" y="T5"/>
                  </a:cxn>
                  <a:cxn ang="T13">
                    <a:pos x="T6" y="T7"/>
                  </a:cxn>
                  <a:cxn ang="T14">
                    <a:pos x="T8" y="T9"/>
                  </a:cxn>
                </a:cxnLst>
                <a:rect l="T15" t="T16" r="T17" b="T18"/>
                <a:pathLst>
                  <a:path w="116" h="106">
                    <a:moveTo>
                      <a:pt x="0" y="50"/>
                    </a:moveTo>
                    <a:lnTo>
                      <a:pt x="84" y="0"/>
                    </a:lnTo>
                    <a:lnTo>
                      <a:pt x="116" y="56"/>
                    </a:lnTo>
                    <a:lnTo>
                      <a:pt x="32" y="106"/>
                    </a:lnTo>
                    <a:lnTo>
                      <a:pt x="0" y="50"/>
                    </a:lnTo>
                    <a:close/>
                  </a:path>
                </a:pathLst>
              </a:custGeom>
              <a:solidFill>
                <a:srgbClr val="BFDFFF"/>
              </a:solidFill>
              <a:ln w="9525">
                <a:noFill/>
                <a:round/>
                <a:headEnd/>
                <a:tailEnd/>
              </a:ln>
            </p:spPr>
            <p:txBody>
              <a:bodyPr/>
              <a:lstStyle/>
              <a:p>
                <a:endParaRPr lang="en-US"/>
              </a:p>
            </p:txBody>
          </p:sp>
          <p:sp>
            <p:nvSpPr>
              <p:cNvPr id="6285" name="Freeform 241"/>
              <p:cNvSpPr>
                <a:spLocks/>
              </p:cNvSpPr>
              <p:nvPr/>
            </p:nvSpPr>
            <p:spPr bwMode="auto">
              <a:xfrm>
                <a:off x="533" y="1728"/>
                <a:ext cx="116" cy="106"/>
              </a:xfrm>
              <a:custGeom>
                <a:avLst/>
                <a:gdLst>
                  <a:gd name="T0" fmla="*/ 0 w 116"/>
                  <a:gd name="T1" fmla="*/ 50 h 106"/>
                  <a:gd name="T2" fmla="*/ 84 w 116"/>
                  <a:gd name="T3" fmla="*/ 0 h 106"/>
                  <a:gd name="T4" fmla="*/ 116 w 116"/>
                  <a:gd name="T5" fmla="*/ 56 h 106"/>
                  <a:gd name="T6" fmla="*/ 32 w 116"/>
                  <a:gd name="T7" fmla="*/ 106 h 106"/>
                  <a:gd name="T8" fmla="*/ 0 w 116"/>
                  <a:gd name="T9" fmla="*/ 50 h 106"/>
                  <a:gd name="T10" fmla="*/ 0 60000 65536"/>
                  <a:gd name="T11" fmla="*/ 0 60000 65536"/>
                  <a:gd name="T12" fmla="*/ 0 60000 65536"/>
                  <a:gd name="T13" fmla="*/ 0 60000 65536"/>
                  <a:gd name="T14" fmla="*/ 0 60000 65536"/>
                  <a:gd name="T15" fmla="*/ 0 w 116"/>
                  <a:gd name="T16" fmla="*/ 0 h 106"/>
                  <a:gd name="T17" fmla="*/ 116 w 116"/>
                  <a:gd name="T18" fmla="*/ 106 h 106"/>
                </a:gdLst>
                <a:ahLst/>
                <a:cxnLst>
                  <a:cxn ang="T10">
                    <a:pos x="T0" y="T1"/>
                  </a:cxn>
                  <a:cxn ang="T11">
                    <a:pos x="T2" y="T3"/>
                  </a:cxn>
                  <a:cxn ang="T12">
                    <a:pos x="T4" y="T5"/>
                  </a:cxn>
                  <a:cxn ang="T13">
                    <a:pos x="T6" y="T7"/>
                  </a:cxn>
                  <a:cxn ang="T14">
                    <a:pos x="T8" y="T9"/>
                  </a:cxn>
                </a:cxnLst>
                <a:rect l="T15" t="T16" r="T17" b="T18"/>
                <a:pathLst>
                  <a:path w="116" h="106">
                    <a:moveTo>
                      <a:pt x="0" y="50"/>
                    </a:moveTo>
                    <a:lnTo>
                      <a:pt x="84" y="0"/>
                    </a:lnTo>
                    <a:lnTo>
                      <a:pt x="116" y="56"/>
                    </a:lnTo>
                    <a:lnTo>
                      <a:pt x="32" y="106"/>
                    </a:lnTo>
                    <a:lnTo>
                      <a:pt x="0" y="50"/>
                    </a:lnTo>
                    <a:close/>
                  </a:path>
                </a:pathLst>
              </a:custGeom>
              <a:noFill/>
              <a:ln w="1" cap="rnd">
                <a:solidFill>
                  <a:srgbClr val="000000"/>
                </a:solidFill>
                <a:round/>
                <a:headEnd/>
                <a:tailEnd/>
              </a:ln>
            </p:spPr>
            <p:txBody>
              <a:bodyPr/>
              <a:lstStyle/>
              <a:p>
                <a:endParaRPr lang="en-US"/>
              </a:p>
            </p:txBody>
          </p:sp>
          <p:sp>
            <p:nvSpPr>
              <p:cNvPr id="6286" name="Freeform 242"/>
              <p:cNvSpPr>
                <a:spLocks/>
              </p:cNvSpPr>
              <p:nvPr/>
            </p:nvSpPr>
            <p:spPr bwMode="auto">
              <a:xfrm>
                <a:off x="617" y="1728"/>
                <a:ext cx="62" cy="63"/>
              </a:xfrm>
              <a:custGeom>
                <a:avLst/>
                <a:gdLst>
                  <a:gd name="T0" fmla="*/ 0 w 62"/>
                  <a:gd name="T1" fmla="*/ 0 h 63"/>
                  <a:gd name="T2" fmla="*/ 45 w 62"/>
                  <a:gd name="T3" fmla="*/ 32 h 63"/>
                  <a:gd name="T4" fmla="*/ 62 w 62"/>
                  <a:gd name="T5" fmla="*/ 63 h 63"/>
                  <a:gd name="T6" fmla="*/ 32 w 62"/>
                  <a:gd name="T7" fmla="*/ 56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0"/>
                    </a:moveTo>
                    <a:lnTo>
                      <a:pt x="45" y="32"/>
                    </a:lnTo>
                    <a:lnTo>
                      <a:pt x="62" y="63"/>
                    </a:lnTo>
                    <a:lnTo>
                      <a:pt x="32" y="56"/>
                    </a:lnTo>
                    <a:lnTo>
                      <a:pt x="0" y="0"/>
                    </a:lnTo>
                    <a:close/>
                  </a:path>
                </a:pathLst>
              </a:custGeom>
              <a:solidFill>
                <a:srgbClr val="BFBFBF"/>
              </a:solidFill>
              <a:ln w="9525">
                <a:noFill/>
                <a:round/>
                <a:headEnd/>
                <a:tailEnd/>
              </a:ln>
            </p:spPr>
            <p:txBody>
              <a:bodyPr/>
              <a:lstStyle/>
              <a:p>
                <a:endParaRPr lang="en-US"/>
              </a:p>
            </p:txBody>
          </p:sp>
          <p:sp>
            <p:nvSpPr>
              <p:cNvPr id="6287" name="Freeform 243"/>
              <p:cNvSpPr>
                <a:spLocks/>
              </p:cNvSpPr>
              <p:nvPr/>
            </p:nvSpPr>
            <p:spPr bwMode="auto">
              <a:xfrm>
                <a:off x="617" y="1728"/>
                <a:ext cx="62" cy="63"/>
              </a:xfrm>
              <a:custGeom>
                <a:avLst/>
                <a:gdLst>
                  <a:gd name="T0" fmla="*/ 0 w 62"/>
                  <a:gd name="T1" fmla="*/ 0 h 63"/>
                  <a:gd name="T2" fmla="*/ 45 w 62"/>
                  <a:gd name="T3" fmla="*/ 32 h 63"/>
                  <a:gd name="T4" fmla="*/ 62 w 62"/>
                  <a:gd name="T5" fmla="*/ 63 h 63"/>
                  <a:gd name="T6" fmla="*/ 32 w 62"/>
                  <a:gd name="T7" fmla="*/ 56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0"/>
                    </a:moveTo>
                    <a:lnTo>
                      <a:pt x="45" y="32"/>
                    </a:lnTo>
                    <a:lnTo>
                      <a:pt x="62" y="63"/>
                    </a:lnTo>
                    <a:lnTo>
                      <a:pt x="32" y="56"/>
                    </a:lnTo>
                    <a:lnTo>
                      <a:pt x="0" y="0"/>
                    </a:lnTo>
                    <a:close/>
                  </a:path>
                </a:pathLst>
              </a:custGeom>
              <a:noFill/>
              <a:ln w="1" cap="rnd">
                <a:solidFill>
                  <a:srgbClr val="000000"/>
                </a:solidFill>
                <a:round/>
                <a:headEnd/>
                <a:tailEnd/>
              </a:ln>
            </p:spPr>
            <p:txBody>
              <a:bodyPr/>
              <a:lstStyle/>
              <a:p>
                <a:endParaRPr lang="en-US"/>
              </a:p>
            </p:txBody>
          </p:sp>
          <p:sp>
            <p:nvSpPr>
              <p:cNvPr id="6288" name="Freeform 244"/>
              <p:cNvSpPr>
                <a:spLocks/>
              </p:cNvSpPr>
              <p:nvPr/>
            </p:nvSpPr>
            <p:spPr bwMode="auto">
              <a:xfrm>
                <a:off x="565" y="1785"/>
                <a:ext cx="114" cy="49"/>
              </a:xfrm>
              <a:custGeom>
                <a:avLst/>
                <a:gdLst>
                  <a:gd name="T0" fmla="*/ 0 w 114"/>
                  <a:gd name="T1" fmla="*/ 49 h 49"/>
                  <a:gd name="T2" fmla="*/ 84 w 114"/>
                  <a:gd name="T3" fmla="*/ 0 h 49"/>
                  <a:gd name="T4" fmla="*/ 114 w 114"/>
                  <a:gd name="T5" fmla="*/ 6 h 49"/>
                  <a:gd name="T6" fmla="*/ 51 w 114"/>
                  <a:gd name="T7" fmla="*/ 40 h 49"/>
                  <a:gd name="T8" fmla="*/ 0 w 114"/>
                  <a:gd name="T9" fmla="*/ 49 h 49"/>
                  <a:gd name="T10" fmla="*/ 0 60000 65536"/>
                  <a:gd name="T11" fmla="*/ 0 60000 65536"/>
                  <a:gd name="T12" fmla="*/ 0 60000 65536"/>
                  <a:gd name="T13" fmla="*/ 0 60000 65536"/>
                  <a:gd name="T14" fmla="*/ 0 60000 65536"/>
                  <a:gd name="T15" fmla="*/ 0 w 114"/>
                  <a:gd name="T16" fmla="*/ 0 h 49"/>
                  <a:gd name="T17" fmla="*/ 114 w 114"/>
                  <a:gd name="T18" fmla="*/ 49 h 49"/>
                </a:gdLst>
                <a:ahLst/>
                <a:cxnLst>
                  <a:cxn ang="T10">
                    <a:pos x="T0" y="T1"/>
                  </a:cxn>
                  <a:cxn ang="T11">
                    <a:pos x="T2" y="T3"/>
                  </a:cxn>
                  <a:cxn ang="T12">
                    <a:pos x="T4" y="T5"/>
                  </a:cxn>
                  <a:cxn ang="T13">
                    <a:pos x="T6" y="T7"/>
                  </a:cxn>
                  <a:cxn ang="T14">
                    <a:pos x="T8" y="T9"/>
                  </a:cxn>
                </a:cxnLst>
                <a:rect l="T15" t="T16" r="T17" b="T18"/>
                <a:pathLst>
                  <a:path w="114" h="49">
                    <a:moveTo>
                      <a:pt x="0" y="49"/>
                    </a:moveTo>
                    <a:lnTo>
                      <a:pt x="84" y="0"/>
                    </a:lnTo>
                    <a:lnTo>
                      <a:pt x="114" y="6"/>
                    </a:lnTo>
                    <a:lnTo>
                      <a:pt x="51" y="40"/>
                    </a:lnTo>
                    <a:lnTo>
                      <a:pt x="0" y="49"/>
                    </a:lnTo>
                    <a:close/>
                  </a:path>
                </a:pathLst>
              </a:custGeom>
              <a:solidFill>
                <a:srgbClr val="9F9F9F"/>
              </a:solidFill>
              <a:ln w="9525">
                <a:noFill/>
                <a:round/>
                <a:headEnd/>
                <a:tailEnd/>
              </a:ln>
            </p:spPr>
            <p:txBody>
              <a:bodyPr/>
              <a:lstStyle/>
              <a:p>
                <a:endParaRPr lang="en-US"/>
              </a:p>
            </p:txBody>
          </p:sp>
          <p:sp>
            <p:nvSpPr>
              <p:cNvPr id="6289" name="Freeform 245"/>
              <p:cNvSpPr>
                <a:spLocks/>
              </p:cNvSpPr>
              <p:nvPr/>
            </p:nvSpPr>
            <p:spPr bwMode="auto">
              <a:xfrm>
                <a:off x="565" y="1785"/>
                <a:ext cx="114" cy="49"/>
              </a:xfrm>
              <a:custGeom>
                <a:avLst/>
                <a:gdLst>
                  <a:gd name="T0" fmla="*/ 0 w 114"/>
                  <a:gd name="T1" fmla="*/ 49 h 49"/>
                  <a:gd name="T2" fmla="*/ 84 w 114"/>
                  <a:gd name="T3" fmla="*/ 0 h 49"/>
                  <a:gd name="T4" fmla="*/ 114 w 114"/>
                  <a:gd name="T5" fmla="*/ 6 h 49"/>
                  <a:gd name="T6" fmla="*/ 51 w 114"/>
                  <a:gd name="T7" fmla="*/ 40 h 49"/>
                  <a:gd name="T8" fmla="*/ 0 w 114"/>
                  <a:gd name="T9" fmla="*/ 49 h 49"/>
                  <a:gd name="T10" fmla="*/ 0 60000 65536"/>
                  <a:gd name="T11" fmla="*/ 0 60000 65536"/>
                  <a:gd name="T12" fmla="*/ 0 60000 65536"/>
                  <a:gd name="T13" fmla="*/ 0 60000 65536"/>
                  <a:gd name="T14" fmla="*/ 0 60000 65536"/>
                  <a:gd name="T15" fmla="*/ 0 w 114"/>
                  <a:gd name="T16" fmla="*/ 0 h 49"/>
                  <a:gd name="T17" fmla="*/ 114 w 114"/>
                  <a:gd name="T18" fmla="*/ 49 h 49"/>
                </a:gdLst>
                <a:ahLst/>
                <a:cxnLst>
                  <a:cxn ang="T10">
                    <a:pos x="T0" y="T1"/>
                  </a:cxn>
                  <a:cxn ang="T11">
                    <a:pos x="T2" y="T3"/>
                  </a:cxn>
                  <a:cxn ang="T12">
                    <a:pos x="T4" y="T5"/>
                  </a:cxn>
                  <a:cxn ang="T13">
                    <a:pos x="T6" y="T7"/>
                  </a:cxn>
                  <a:cxn ang="T14">
                    <a:pos x="T8" y="T9"/>
                  </a:cxn>
                </a:cxnLst>
                <a:rect l="T15" t="T16" r="T17" b="T18"/>
                <a:pathLst>
                  <a:path w="114" h="49">
                    <a:moveTo>
                      <a:pt x="0" y="49"/>
                    </a:moveTo>
                    <a:lnTo>
                      <a:pt x="84" y="0"/>
                    </a:lnTo>
                    <a:lnTo>
                      <a:pt x="114" y="6"/>
                    </a:lnTo>
                    <a:lnTo>
                      <a:pt x="51" y="40"/>
                    </a:lnTo>
                    <a:lnTo>
                      <a:pt x="0" y="49"/>
                    </a:lnTo>
                    <a:close/>
                  </a:path>
                </a:pathLst>
              </a:custGeom>
              <a:noFill/>
              <a:ln w="1" cap="rnd">
                <a:solidFill>
                  <a:srgbClr val="000000"/>
                </a:solidFill>
                <a:round/>
                <a:headEnd/>
                <a:tailEnd/>
              </a:ln>
            </p:spPr>
            <p:txBody>
              <a:bodyPr/>
              <a:lstStyle/>
              <a:p>
                <a:endParaRPr lang="en-US"/>
              </a:p>
            </p:txBody>
          </p:sp>
          <p:sp>
            <p:nvSpPr>
              <p:cNvPr id="6290" name="Freeform 246"/>
              <p:cNvSpPr>
                <a:spLocks/>
              </p:cNvSpPr>
              <p:nvPr/>
            </p:nvSpPr>
            <p:spPr bwMode="auto">
              <a:xfrm>
                <a:off x="557" y="1770"/>
                <a:ext cx="30" cy="31"/>
              </a:xfrm>
              <a:custGeom>
                <a:avLst/>
                <a:gdLst>
                  <a:gd name="T0" fmla="*/ 16 w 30"/>
                  <a:gd name="T1" fmla="*/ 0 h 31"/>
                  <a:gd name="T2" fmla="*/ 13 w 30"/>
                  <a:gd name="T3" fmla="*/ 1 h 31"/>
                  <a:gd name="T4" fmla="*/ 8 w 30"/>
                  <a:gd name="T5" fmla="*/ 1 h 31"/>
                  <a:gd name="T6" fmla="*/ 6 w 30"/>
                  <a:gd name="T7" fmla="*/ 3 h 31"/>
                  <a:gd name="T8" fmla="*/ 5 w 30"/>
                  <a:gd name="T9" fmla="*/ 5 h 31"/>
                  <a:gd name="T10" fmla="*/ 2 w 30"/>
                  <a:gd name="T11" fmla="*/ 6 h 31"/>
                  <a:gd name="T12" fmla="*/ 1 w 30"/>
                  <a:gd name="T13" fmla="*/ 9 h 31"/>
                  <a:gd name="T14" fmla="*/ 1 w 30"/>
                  <a:gd name="T15" fmla="*/ 13 h 31"/>
                  <a:gd name="T16" fmla="*/ 0 w 30"/>
                  <a:gd name="T17" fmla="*/ 15 h 31"/>
                  <a:gd name="T18" fmla="*/ 1 w 30"/>
                  <a:gd name="T19" fmla="*/ 18 h 31"/>
                  <a:gd name="T20" fmla="*/ 1 w 30"/>
                  <a:gd name="T21" fmla="*/ 21 h 31"/>
                  <a:gd name="T22" fmla="*/ 2 w 30"/>
                  <a:gd name="T23" fmla="*/ 24 h 31"/>
                  <a:gd name="T24" fmla="*/ 5 w 30"/>
                  <a:gd name="T25" fmla="*/ 25 h 31"/>
                  <a:gd name="T26" fmla="*/ 6 w 30"/>
                  <a:gd name="T27" fmla="*/ 27 h 31"/>
                  <a:gd name="T28" fmla="*/ 8 w 30"/>
                  <a:gd name="T29" fmla="*/ 30 h 31"/>
                  <a:gd name="T30" fmla="*/ 13 w 30"/>
                  <a:gd name="T31" fmla="*/ 31 h 31"/>
                  <a:gd name="T32" fmla="*/ 16 w 30"/>
                  <a:gd name="T33" fmla="*/ 31 h 31"/>
                  <a:gd name="T34" fmla="*/ 18 w 30"/>
                  <a:gd name="T35" fmla="*/ 31 h 31"/>
                  <a:gd name="T36" fmla="*/ 20 w 30"/>
                  <a:gd name="T37" fmla="*/ 30 h 31"/>
                  <a:gd name="T38" fmla="*/ 23 w 30"/>
                  <a:gd name="T39" fmla="*/ 27 h 31"/>
                  <a:gd name="T40" fmla="*/ 25 w 30"/>
                  <a:gd name="T41" fmla="*/ 25 h 31"/>
                  <a:gd name="T42" fmla="*/ 28 w 30"/>
                  <a:gd name="T43" fmla="*/ 24 h 31"/>
                  <a:gd name="T44" fmla="*/ 29 w 30"/>
                  <a:gd name="T45" fmla="*/ 21 h 31"/>
                  <a:gd name="T46" fmla="*/ 29 w 30"/>
                  <a:gd name="T47" fmla="*/ 18 h 31"/>
                  <a:gd name="T48" fmla="*/ 30 w 30"/>
                  <a:gd name="T49" fmla="*/ 15 h 31"/>
                  <a:gd name="T50" fmla="*/ 29 w 30"/>
                  <a:gd name="T51" fmla="*/ 13 h 31"/>
                  <a:gd name="T52" fmla="*/ 29 w 30"/>
                  <a:gd name="T53" fmla="*/ 9 h 31"/>
                  <a:gd name="T54" fmla="*/ 28 w 30"/>
                  <a:gd name="T55" fmla="*/ 6 h 31"/>
                  <a:gd name="T56" fmla="*/ 25 w 30"/>
                  <a:gd name="T57" fmla="*/ 5 h 31"/>
                  <a:gd name="T58" fmla="*/ 23 w 30"/>
                  <a:gd name="T59" fmla="*/ 3 h 31"/>
                  <a:gd name="T60" fmla="*/ 20 w 30"/>
                  <a:gd name="T61" fmla="*/ 1 h 31"/>
                  <a:gd name="T62" fmla="*/ 18 w 30"/>
                  <a:gd name="T63" fmla="*/ 1 h 31"/>
                  <a:gd name="T64" fmla="*/ 16 w 3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1"/>
                  <a:gd name="T101" fmla="*/ 30 w 3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1">
                    <a:moveTo>
                      <a:pt x="16" y="0"/>
                    </a:moveTo>
                    <a:lnTo>
                      <a:pt x="13" y="1"/>
                    </a:lnTo>
                    <a:lnTo>
                      <a:pt x="8" y="1"/>
                    </a:lnTo>
                    <a:lnTo>
                      <a:pt x="6" y="3"/>
                    </a:lnTo>
                    <a:lnTo>
                      <a:pt x="5" y="5"/>
                    </a:lnTo>
                    <a:lnTo>
                      <a:pt x="2" y="6"/>
                    </a:lnTo>
                    <a:lnTo>
                      <a:pt x="1" y="9"/>
                    </a:lnTo>
                    <a:lnTo>
                      <a:pt x="1" y="13"/>
                    </a:lnTo>
                    <a:lnTo>
                      <a:pt x="0" y="15"/>
                    </a:lnTo>
                    <a:lnTo>
                      <a:pt x="1" y="18"/>
                    </a:lnTo>
                    <a:lnTo>
                      <a:pt x="1" y="21"/>
                    </a:lnTo>
                    <a:lnTo>
                      <a:pt x="2" y="24"/>
                    </a:lnTo>
                    <a:lnTo>
                      <a:pt x="5" y="25"/>
                    </a:lnTo>
                    <a:lnTo>
                      <a:pt x="6" y="27"/>
                    </a:lnTo>
                    <a:lnTo>
                      <a:pt x="8" y="30"/>
                    </a:lnTo>
                    <a:lnTo>
                      <a:pt x="13" y="31"/>
                    </a:lnTo>
                    <a:lnTo>
                      <a:pt x="16" y="31"/>
                    </a:lnTo>
                    <a:lnTo>
                      <a:pt x="18" y="31"/>
                    </a:lnTo>
                    <a:lnTo>
                      <a:pt x="20" y="30"/>
                    </a:lnTo>
                    <a:lnTo>
                      <a:pt x="23" y="27"/>
                    </a:lnTo>
                    <a:lnTo>
                      <a:pt x="25" y="25"/>
                    </a:lnTo>
                    <a:lnTo>
                      <a:pt x="28" y="24"/>
                    </a:lnTo>
                    <a:lnTo>
                      <a:pt x="29" y="21"/>
                    </a:lnTo>
                    <a:lnTo>
                      <a:pt x="29" y="18"/>
                    </a:lnTo>
                    <a:lnTo>
                      <a:pt x="30" y="15"/>
                    </a:lnTo>
                    <a:lnTo>
                      <a:pt x="29" y="13"/>
                    </a:lnTo>
                    <a:lnTo>
                      <a:pt x="29" y="9"/>
                    </a:lnTo>
                    <a:lnTo>
                      <a:pt x="28" y="6"/>
                    </a:lnTo>
                    <a:lnTo>
                      <a:pt x="25" y="5"/>
                    </a:lnTo>
                    <a:lnTo>
                      <a:pt x="23" y="3"/>
                    </a:lnTo>
                    <a:lnTo>
                      <a:pt x="20" y="1"/>
                    </a:lnTo>
                    <a:lnTo>
                      <a:pt x="18" y="1"/>
                    </a:lnTo>
                    <a:lnTo>
                      <a:pt x="16" y="0"/>
                    </a:lnTo>
                    <a:close/>
                  </a:path>
                </a:pathLst>
              </a:custGeom>
              <a:solidFill>
                <a:srgbClr val="3F7FFF"/>
              </a:solidFill>
              <a:ln w="9525">
                <a:noFill/>
                <a:round/>
                <a:headEnd/>
                <a:tailEnd/>
              </a:ln>
            </p:spPr>
            <p:txBody>
              <a:bodyPr/>
              <a:lstStyle/>
              <a:p>
                <a:endParaRPr lang="en-US"/>
              </a:p>
            </p:txBody>
          </p:sp>
          <p:sp>
            <p:nvSpPr>
              <p:cNvPr id="6291" name="Freeform 247"/>
              <p:cNvSpPr>
                <a:spLocks/>
              </p:cNvSpPr>
              <p:nvPr/>
            </p:nvSpPr>
            <p:spPr bwMode="auto">
              <a:xfrm>
                <a:off x="557" y="1770"/>
                <a:ext cx="30" cy="31"/>
              </a:xfrm>
              <a:custGeom>
                <a:avLst/>
                <a:gdLst>
                  <a:gd name="T0" fmla="*/ 16 w 30"/>
                  <a:gd name="T1" fmla="*/ 0 h 31"/>
                  <a:gd name="T2" fmla="*/ 13 w 30"/>
                  <a:gd name="T3" fmla="*/ 1 h 31"/>
                  <a:gd name="T4" fmla="*/ 8 w 30"/>
                  <a:gd name="T5" fmla="*/ 1 h 31"/>
                  <a:gd name="T6" fmla="*/ 6 w 30"/>
                  <a:gd name="T7" fmla="*/ 3 h 31"/>
                  <a:gd name="T8" fmla="*/ 5 w 30"/>
                  <a:gd name="T9" fmla="*/ 5 h 31"/>
                  <a:gd name="T10" fmla="*/ 2 w 30"/>
                  <a:gd name="T11" fmla="*/ 6 h 31"/>
                  <a:gd name="T12" fmla="*/ 1 w 30"/>
                  <a:gd name="T13" fmla="*/ 9 h 31"/>
                  <a:gd name="T14" fmla="*/ 1 w 30"/>
                  <a:gd name="T15" fmla="*/ 13 h 31"/>
                  <a:gd name="T16" fmla="*/ 0 w 30"/>
                  <a:gd name="T17" fmla="*/ 15 h 31"/>
                  <a:gd name="T18" fmla="*/ 1 w 30"/>
                  <a:gd name="T19" fmla="*/ 18 h 31"/>
                  <a:gd name="T20" fmla="*/ 1 w 30"/>
                  <a:gd name="T21" fmla="*/ 21 h 31"/>
                  <a:gd name="T22" fmla="*/ 2 w 30"/>
                  <a:gd name="T23" fmla="*/ 24 h 31"/>
                  <a:gd name="T24" fmla="*/ 5 w 30"/>
                  <a:gd name="T25" fmla="*/ 25 h 31"/>
                  <a:gd name="T26" fmla="*/ 6 w 30"/>
                  <a:gd name="T27" fmla="*/ 27 h 31"/>
                  <a:gd name="T28" fmla="*/ 8 w 30"/>
                  <a:gd name="T29" fmla="*/ 30 h 31"/>
                  <a:gd name="T30" fmla="*/ 13 w 30"/>
                  <a:gd name="T31" fmla="*/ 31 h 31"/>
                  <a:gd name="T32" fmla="*/ 16 w 30"/>
                  <a:gd name="T33" fmla="*/ 31 h 31"/>
                  <a:gd name="T34" fmla="*/ 18 w 30"/>
                  <a:gd name="T35" fmla="*/ 31 h 31"/>
                  <a:gd name="T36" fmla="*/ 20 w 30"/>
                  <a:gd name="T37" fmla="*/ 30 h 31"/>
                  <a:gd name="T38" fmla="*/ 23 w 30"/>
                  <a:gd name="T39" fmla="*/ 27 h 31"/>
                  <a:gd name="T40" fmla="*/ 25 w 30"/>
                  <a:gd name="T41" fmla="*/ 25 h 31"/>
                  <a:gd name="T42" fmla="*/ 28 w 30"/>
                  <a:gd name="T43" fmla="*/ 24 h 31"/>
                  <a:gd name="T44" fmla="*/ 29 w 30"/>
                  <a:gd name="T45" fmla="*/ 21 h 31"/>
                  <a:gd name="T46" fmla="*/ 29 w 30"/>
                  <a:gd name="T47" fmla="*/ 18 h 31"/>
                  <a:gd name="T48" fmla="*/ 30 w 30"/>
                  <a:gd name="T49" fmla="*/ 15 h 31"/>
                  <a:gd name="T50" fmla="*/ 29 w 30"/>
                  <a:gd name="T51" fmla="*/ 13 h 31"/>
                  <a:gd name="T52" fmla="*/ 29 w 30"/>
                  <a:gd name="T53" fmla="*/ 9 h 31"/>
                  <a:gd name="T54" fmla="*/ 28 w 30"/>
                  <a:gd name="T55" fmla="*/ 6 h 31"/>
                  <a:gd name="T56" fmla="*/ 25 w 30"/>
                  <a:gd name="T57" fmla="*/ 5 h 31"/>
                  <a:gd name="T58" fmla="*/ 23 w 30"/>
                  <a:gd name="T59" fmla="*/ 3 h 31"/>
                  <a:gd name="T60" fmla="*/ 20 w 30"/>
                  <a:gd name="T61" fmla="*/ 1 h 31"/>
                  <a:gd name="T62" fmla="*/ 18 w 30"/>
                  <a:gd name="T63" fmla="*/ 1 h 31"/>
                  <a:gd name="T64" fmla="*/ 16 w 30"/>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1"/>
                  <a:gd name="T101" fmla="*/ 30 w 3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1">
                    <a:moveTo>
                      <a:pt x="16" y="0"/>
                    </a:moveTo>
                    <a:lnTo>
                      <a:pt x="13" y="1"/>
                    </a:lnTo>
                    <a:lnTo>
                      <a:pt x="8" y="1"/>
                    </a:lnTo>
                    <a:lnTo>
                      <a:pt x="6" y="3"/>
                    </a:lnTo>
                    <a:lnTo>
                      <a:pt x="5" y="5"/>
                    </a:lnTo>
                    <a:lnTo>
                      <a:pt x="2" y="6"/>
                    </a:lnTo>
                    <a:lnTo>
                      <a:pt x="1" y="9"/>
                    </a:lnTo>
                    <a:lnTo>
                      <a:pt x="1" y="13"/>
                    </a:lnTo>
                    <a:lnTo>
                      <a:pt x="0" y="15"/>
                    </a:lnTo>
                    <a:lnTo>
                      <a:pt x="1" y="18"/>
                    </a:lnTo>
                    <a:lnTo>
                      <a:pt x="1" y="21"/>
                    </a:lnTo>
                    <a:lnTo>
                      <a:pt x="2" y="24"/>
                    </a:lnTo>
                    <a:lnTo>
                      <a:pt x="5" y="25"/>
                    </a:lnTo>
                    <a:lnTo>
                      <a:pt x="6" y="27"/>
                    </a:lnTo>
                    <a:lnTo>
                      <a:pt x="8" y="30"/>
                    </a:lnTo>
                    <a:lnTo>
                      <a:pt x="13" y="31"/>
                    </a:lnTo>
                    <a:lnTo>
                      <a:pt x="16" y="31"/>
                    </a:lnTo>
                    <a:lnTo>
                      <a:pt x="18" y="31"/>
                    </a:lnTo>
                    <a:lnTo>
                      <a:pt x="20" y="30"/>
                    </a:lnTo>
                    <a:lnTo>
                      <a:pt x="23" y="27"/>
                    </a:lnTo>
                    <a:lnTo>
                      <a:pt x="25" y="25"/>
                    </a:lnTo>
                    <a:lnTo>
                      <a:pt x="28" y="24"/>
                    </a:lnTo>
                    <a:lnTo>
                      <a:pt x="29" y="21"/>
                    </a:lnTo>
                    <a:lnTo>
                      <a:pt x="29" y="18"/>
                    </a:lnTo>
                    <a:lnTo>
                      <a:pt x="30" y="15"/>
                    </a:lnTo>
                    <a:lnTo>
                      <a:pt x="29" y="13"/>
                    </a:lnTo>
                    <a:lnTo>
                      <a:pt x="29" y="9"/>
                    </a:lnTo>
                    <a:lnTo>
                      <a:pt x="28" y="6"/>
                    </a:lnTo>
                    <a:lnTo>
                      <a:pt x="25" y="5"/>
                    </a:lnTo>
                    <a:lnTo>
                      <a:pt x="23" y="3"/>
                    </a:lnTo>
                    <a:lnTo>
                      <a:pt x="20" y="1"/>
                    </a:lnTo>
                    <a:lnTo>
                      <a:pt x="18" y="1"/>
                    </a:lnTo>
                    <a:lnTo>
                      <a:pt x="16" y="0"/>
                    </a:lnTo>
                  </a:path>
                </a:pathLst>
              </a:custGeom>
              <a:noFill/>
              <a:ln w="1" cap="rnd">
                <a:solidFill>
                  <a:srgbClr val="000000"/>
                </a:solidFill>
                <a:round/>
                <a:headEnd/>
                <a:tailEnd/>
              </a:ln>
            </p:spPr>
            <p:txBody>
              <a:bodyPr/>
              <a:lstStyle/>
              <a:p>
                <a:endParaRPr lang="en-US"/>
              </a:p>
            </p:txBody>
          </p:sp>
          <p:sp>
            <p:nvSpPr>
              <p:cNvPr id="6292" name="Freeform 248"/>
              <p:cNvSpPr>
                <a:spLocks/>
              </p:cNvSpPr>
              <p:nvPr/>
            </p:nvSpPr>
            <p:spPr bwMode="auto">
              <a:xfrm>
                <a:off x="590" y="1753"/>
                <a:ext cx="31" cy="30"/>
              </a:xfrm>
              <a:custGeom>
                <a:avLst/>
                <a:gdLst>
                  <a:gd name="T0" fmla="*/ 16 w 31"/>
                  <a:gd name="T1" fmla="*/ 0 h 30"/>
                  <a:gd name="T2" fmla="*/ 13 w 31"/>
                  <a:gd name="T3" fmla="*/ 0 h 30"/>
                  <a:gd name="T4" fmla="*/ 10 w 31"/>
                  <a:gd name="T5" fmla="*/ 1 h 30"/>
                  <a:gd name="T6" fmla="*/ 6 w 31"/>
                  <a:gd name="T7" fmla="*/ 2 h 30"/>
                  <a:gd name="T8" fmla="*/ 5 w 31"/>
                  <a:gd name="T9" fmla="*/ 4 h 30"/>
                  <a:gd name="T10" fmla="*/ 2 w 31"/>
                  <a:gd name="T11" fmla="*/ 6 h 30"/>
                  <a:gd name="T12" fmla="*/ 1 w 31"/>
                  <a:gd name="T13" fmla="*/ 9 h 30"/>
                  <a:gd name="T14" fmla="*/ 1 w 31"/>
                  <a:gd name="T15" fmla="*/ 11 h 30"/>
                  <a:gd name="T16" fmla="*/ 0 w 31"/>
                  <a:gd name="T17" fmla="*/ 14 h 30"/>
                  <a:gd name="T18" fmla="*/ 1 w 31"/>
                  <a:gd name="T19" fmla="*/ 18 h 30"/>
                  <a:gd name="T20" fmla="*/ 1 w 31"/>
                  <a:gd name="T21" fmla="*/ 21 h 30"/>
                  <a:gd name="T22" fmla="*/ 2 w 31"/>
                  <a:gd name="T23" fmla="*/ 23 h 30"/>
                  <a:gd name="T24" fmla="*/ 5 w 31"/>
                  <a:gd name="T25" fmla="*/ 25 h 30"/>
                  <a:gd name="T26" fmla="*/ 6 w 31"/>
                  <a:gd name="T27" fmla="*/ 27 h 30"/>
                  <a:gd name="T28" fmla="*/ 10 w 31"/>
                  <a:gd name="T29" fmla="*/ 28 h 30"/>
                  <a:gd name="T30" fmla="*/ 13 w 31"/>
                  <a:gd name="T31" fmla="*/ 30 h 30"/>
                  <a:gd name="T32" fmla="*/ 16 w 31"/>
                  <a:gd name="T33" fmla="*/ 30 h 30"/>
                  <a:gd name="T34" fmla="*/ 18 w 31"/>
                  <a:gd name="T35" fmla="*/ 30 h 30"/>
                  <a:gd name="T36" fmla="*/ 21 w 31"/>
                  <a:gd name="T37" fmla="*/ 28 h 30"/>
                  <a:gd name="T38" fmla="*/ 23 w 31"/>
                  <a:gd name="T39" fmla="*/ 27 h 30"/>
                  <a:gd name="T40" fmla="*/ 26 w 31"/>
                  <a:gd name="T41" fmla="*/ 25 h 30"/>
                  <a:gd name="T42" fmla="*/ 28 w 31"/>
                  <a:gd name="T43" fmla="*/ 23 h 30"/>
                  <a:gd name="T44" fmla="*/ 29 w 31"/>
                  <a:gd name="T45" fmla="*/ 21 h 30"/>
                  <a:gd name="T46" fmla="*/ 29 w 31"/>
                  <a:gd name="T47" fmla="*/ 18 h 30"/>
                  <a:gd name="T48" fmla="*/ 31 w 31"/>
                  <a:gd name="T49" fmla="*/ 14 h 30"/>
                  <a:gd name="T50" fmla="*/ 29 w 31"/>
                  <a:gd name="T51" fmla="*/ 11 h 30"/>
                  <a:gd name="T52" fmla="*/ 29 w 31"/>
                  <a:gd name="T53" fmla="*/ 9 h 30"/>
                  <a:gd name="T54" fmla="*/ 28 w 31"/>
                  <a:gd name="T55" fmla="*/ 6 h 30"/>
                  <a:gd name="T56" fmla="*/ 26 w 31"/>
                  <a:gd name="T57" fmla="*/ 4 h 30"/>
                  <a:gd name="T58" fmla="*/ 23 w 31"/>
                  <a:gd name="T59" fmla="*/ 2 h 30"/>
                  <a:gd name="T60" fmla="*/ 21 w 31"/>
                  <a:gd name="T61" fmla="*/ 1 h 30"/>
                  <a:gd name="T62" fmla="*/ 18 w 31"/>
                  <a:gd name="T63" fmla="*/ 0 h 30"/>
                  <a:gd name="T64" fmla="*/ 16 w 31"/>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0"/>
                  <a:gd name="T101" fmla="*/ 31 w 3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0">
                    <a:moveTo>
                      <a:pt x="16" y="0"/>
                    </a:moveTo>
                    <a:lnTo>
                      <a:pt x="13" y="0"/>
                    </a:lnTo>
                    <a:lnTo>
                      <a:pt x="10" y="1"/>
                    </a:lnTo>
                    <a:lnTo>
                      <a:pt x="6" y="2"/>
                    </a:lnTo>
                    <a:lnTo>
                      <a:pt x="5" y="4"/>
                    </a:lnTo>
                    <a:lnTo>
                      <a:pt x="2" y="6"/>
                    </a:lnTo>
                    <a:lnTo>
                      <a:pt x="1" y="9"/>
                    </a:lnTo>
                    <a:lnTo>
                      <a:pt x="1" y="11"/>
                    </a:lnTo>
                    <a:lnTo>
                      <a:pt x="0" y="14"/>
                    </a:lnTo>
                    <a:lnTo>
                      <a:pt x="1" y="18"/>
                    </a:lnTo>
                    <a:lnTo>
                      <a:pt x="1" y="21"/>
                    </a:lnTo>
                    <a:lnTo>
                      <a:pt x="2" y="23"/>
                    </a:lnTo>
                    <a:lnTo>
                      <a:pt x="5" y="25"/>
                    </a:lnTo>
                    <a:lnTo>
                      <a:pt x="6" y="27"/>
                    </a:lnTo>
                    <a:lnTo>
                      <a:pt x="10" y="28"/>
                    </a:lnTo>
                    <a:lnTo>
                      <a:pt x="13" y="30"/>
                    </a:lnTo>
                    <a:lnTo>
                      <a:pt x="16" y="30"/>
                    </a:lnTo>
                    <a:lnTo>
                      <a:pt x="18" y="30"/>
                    </a:lnTo>
                    <a:lnTo>
                      <a:pt x="21" y="28"/>
                    </a:lnTo>
                    <a:lnTo>
                      <a:pt x="23" y="27"/>
                    </a:lnTo>
                    <a:lnTo>
                      <a:pt x="26" y="25"/>
                    </a:lnTo>
                    <a:lnTo>
                      <a:pt x="28" y="23"/>
                    </a:lnTo>
                    <a:lnTo>
                      <a:pt x="29" y="21"/>
                    </a:lnTo>
                    <a:lnTo>
                      <a:pt x="29" y="18"/>
                    </a:lnTo>
                    <a:lnTo>
                      <a:pt x="31" y="14"/>
                    </a:lnTo>
                    <a:lnTo>
                      <a:pt x="29" y="11"/>
                    </a:lnTo>
                    <a:lnTo>
                      <a:pt x="29" y="9"/>
                    </a:lnTo>
                    <a:lnTo>
                      <a:pt x="28" y="6"/>
                    </a:lnTo>
                    <a:lnTo>
                      <a:pt x="26" y="4"/>
                    </a:lnTo>
                    <a:lnTo>
                      <a:pt x="23" y="2"/>
                    </a:lnTo>
                    <a:lnTo>
                      <a:pt x="21" y="1"/>
                    </a:lnTo>
                    <a:lnTo>
                      <a:pt x="18" y="0"/>
                    </a:lnTo>
                    <a:lnTo>
                      <a:pt x="16" y="0"/>
                    </a:lnTo>
                    <a:close/>
                  </a:path>
                </a:pathLst>
              </a:custGeom>
              <a:solidFill>
                <a:srgbClr val="3F7FFF"/>
              </a:solidFill>
              <a:ln w="9525">
                <a:noFill/>
                <a:round/>
                <a:headEnd/>
                <a:tailEnd/>
              </a:ln>
            </p:spPr>
            <p:txBody>
              <a:bodyPr/>
              <a:lstStyle/>
              <a:p>
                <a:endParaRPr lang="en-US"/>
              </a:p>
            </p:txBody>
          </p:sp>
          <p:sp>
            <p:nvSpPr>
              <p:cNvPr id="6293" name="Freeform 249"/>
              <p:cNvSpPr>
                <a:spLocks/>
              </p:cNvSpPr>
              <p:nvPr/>
            </p:nvSpPr>
            <p:spPr bwMode="auto">
              <a:xfrm>
                <a:off x="590" y="1753"/>
                <a:ext cx="31" cy="30"/>
              </a:xfrm>
              <a:custGeom>
                <a:avLst/>
                <a:gdLst>
                  <a:gd name="T0" fmla="*/ 16 w 31"/>
                  <a:gd name="T1" fmla="*/ 0 h 30"/>
                  <a:gd name="T2" fmla="*/ 13 w 31"/>
                  <a:gd name="T3" fmla="*/ 0 h 30"/>
                  <a:gd name="T4" fmla="*/ 10 w 31"/>
                  <a:gd name="T5" fmla="*/ 1 h 30"/>
                  <a:gd name="T6" fmla="*/ 6 w 31"/>
                  <a:gd name="T7" fmla="*/ 2 h 30"/>
                  <a:gd name="T8" fmla="*/ 5 w 31"/>
                  <a:gd name="T9" fmla="*/ 4 h 30"/>
                  <a:gd name="T10" fmla="*/ 2 w 31"/>
                  <a:gd name="T11" fmla="*/ 6 h 30"/>
                  <a:gd name="T12" fmla="*/ 1 w 31"/>
                  <a:gd name="T13" fmla="*/ 9 h 30"/>
                  <a:gd name="T14" fmla="*/ 1 w 31"/>
                  <a:gd name="T15" fmla="*/ 11 h 30"/>
                  <a:gd name="T16" fmla="*/ 0 w 31"/>
                  <a:gd name="T17" fmla="*/ 14 h 30"/>
                  <a:gd name="T18" fmla="*/ 1 w 31"/>
                  <a:gd name="T19" fmla="*/ 18 h 30"/>
                  <a:gd name="T20" fmla="*/ 1 w 31"/>
                  <a:gd name="T21" fmla="*/ 21 h 30"/>
                  <a:gd name="T22" fmla="*/ 2 w 31"/>
                  <a:gd name="T23" fmla="*/ 23 h 30"/>
                  <a:gd name="T24" fmla="*/ 5 w 31"/>
                  <a:gd name="T25" fmla="*/ 25 h 30"/>
                  <a:gd name="T26" fmla="*/ 6 w 31"/>
                  <a:gd name="T27" fmla="*/ 27 h 30"/>
                  <a:gd name="T28" fmla="*/ 10 w 31"/>
                  <a:gd name="T29" fmla="*/ 28 h 30"/>
                  <a:gd name="T30" fmla="*/ 13 w 31"/>
                  <a:gd name="T31" fmla="*/ 30 h 30"/>
                  <a:gd name="T32" fmla="*/ 16 w 31"/>
                  <a:gd name="T33" fmla="*/ 30 h 30"/>
                  <a:gd name="T34" fmla="*/ 18 w 31"/>
                  <a:gd name="T35" fmla="*/ 30 h 30"/>
                  <a:gd name="T36" fmla="*/ 21 w 31"/>
                  <a:gd name="T37" fmla="*/ 28 h 30"/>
                  <a:gd name="T38" fmla="*/ 23 w 31"/>
                  <a:gd name="T39" fmla="*/ 27 h 30"/>
                  <a:gd name="T40" fmla="*/ 26 w 31"/>
                  <a:gd name="T41" fmla="*/ 25 h 30"/>
                  <a:gd name="T42" fmla="*/ 28 w 31"/>
                  <a:gd name="T43" fmla="*/ 23 h 30"/>
                  <a:gd name="T44" fmla="*/ 29 w 31"/>
                  <a:gd name="T45" fmla="*/ 21 h 30"/>
                  <a:gd name="T46" fmla="*/ 29 w 31"/>
                  <a:gd name="T47" fmla="*/ 18 h 30"/>
                  <a:gd name="T48" fmla="*/ 31 w 31"/>
                  <a:gd name="T49" fmla="*/ 14 h 30"/>
                  <a:gd name="T50" fmla="*/ 29 w 31"/>
                  <a:gd name="T51" fmla="*/ 11 h 30"/>
                  <a:gd name="T52" fmla="*/ 29 w 31"/>
                  <a:gd name="T53" fmla="*/ 9 h 30"/>
                  <a:gd name="T54" fmla="*/ 28 w 31"/>
                  <a:gd name="T55" fmla="*/ 6 h 30"/>
                  <a:gd name="T56" fmla="*/ 26 w 31"/>
                  <a:gd name="T57" fmla="*/ 4 h 30"/>
                  <a:gd name="T58" fmla="*/ 23 w 31"/>
                  <a:gd name="T59" fmla="*/ 2 h 30"/>
                  <a:gd name="T60" fmla="*/ 21 w 31"/>
                  <a:gd name="T61" fmla="*/ 1 h 30"/>
                  <a:gd name="T62" fmla="*/ 18 w 31"/>
                  <a:gd name="T63" fmla="*/ 0 h 30"/>
                  <a:gd name="T64" fmla="*/ 16 w 31"/>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0"/>
                  <a:gd name="T101" fmla="*/ 31 w 3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0">
                    <a:moveTo>
                      <a:pt x="16" y="0"/>
                    </a:moveTo>
                    <a:lnTo>
                      <a:pt x="13" y="0"/>
                    </a:lnTo>
                    <a:lnTo>
                      <a:pt x="10" y="1"/>
                    </a:lnTo>
                    <a:lnTo>
                      <a:pt x="6" y="2"/>
                    </a:lnTo>
                    <a:lnTo>
                      <a:pt x="5" y="4"/>
                    </a:lnTo>
                    <a:lnTo>
                      <a:pt x="2" y="6"/>
                    </a:lnTo>
                    <a:lnTo>
                      <a:pt x="1" y="9"/>
                    </a:lnTo>
                    <a:lnTo>
                      <a:pt x="1" y="11"/>
                    </a:lnTo>
                    <a:lnTo>
                      <a:pt x="0" y="14"/>
                    </a:lnTo>
                    <a:lnTo>
                      <a:pt x="1" y="18"/>
                    </a:lnTo>
                    <a:lnTo>
                      <a:pt x="1" y="21"/>
                    </a:lnTo>
                    <a:lnTo>
                      <a:pt x="2" y="23"/>
                    </a:lnTo>
                    <a:lnTo>
                      <a:pt x="5" y="25"/>
                    </a:lnTo>
                    <a:lnTo>
                      <a:pt x="6" y="27"/>
                    </a:lnTo>
                    <a:lnTo>
                      <a:pt x="10" y="28"/>
                    </a:lnTo>
                    <a:lnTo>
                      <a:pt x="13" y="30"/>
                    </a:lnTo>
                    <a:lnTo>
                      <a:pt x="16" y="30"/>
                    </a:lnTo>
                    <a:lnTo>
                      <a:pt x="18" y="30"/>
                    </a:lnTo>
                    <a:lnTo>
                      <a:pt x="21" y="28"/>
                    </a:lnTo>
                    <a:lnTo>
                      <a:pt x="23" y="27"/>
                    </a:lnTo>
                    <a:lnTo>
                      <a:pt x="26" y="25"/>
                    </a:lnTo>
                    <a:lnTo>
                      <a:pt x="28" y="23"/>
                    </a:lnTo>
                    <a:lnTo>
                      <a:pt x="29" y="21"/>
                    </a:lnTo>
                    <a:lnTo>
                      <a:pt x="29" y="18"/>
                    </a:lnTo>
                    <a:lnTo>
                      <a:pt x="31" y="14"/>
                    </a:lnTo>
                    <a:lnTo>
                      <a:pt x="29" y="11"/>
                    </a:lnTo>
                    <a:lnTo>
                      <a:pt x="29" y="9"/>
                    </a:lnTo>
                    <a:lnTo>
                      <a:pt x="28" y="6"/>
                    </a:lnTo>
                    <a:lnTo>
                      <a:pt x="26" y="4"/>
                    </a:lnTo>
                    <a:lnTo>
                      <a:pt x="23" y="2"/>
                    </a:lnTo>
                    <a:lnTo>
                      <a:pt x="21" y="1"/>
                    </a:lnTo>
                    <a:lnTo>
                      <a:pt x="18" y="0"/>
                    </a:lnTo>
                    <a:lnTo>
                      <a:pt x="16" y="0"/>
                    </a:lnTo>
                  </a:path>
                </a:pathLst>
              </a:custGeom>
              <a:noFill/>
              <a:ln w="1" cap="rnd">
                <a:solidFill>
                  <a:srgbClr val="000000"/>
                </a:solidFill>
                <a:round/>
                <a:headEnd/>
                <a:tailEnd/>
              </a:ln>
            </p:spPr>
            <p:txBody>
              <a:bodyPr/>
              <a:lstStyle/>
              <a:p>
                <a:endParaRPr lang="en-US"/>
              </a:p>
            </p:txBody>
          </p:sp>
          <p:sp>
            <p:nvSpPr>
              <p:cNvPr id="6294" name="Freeform 250"/>
              <p:cNvSpPr>
                <a:spLocks/>
              </p:cNvSpPr>
              <p:nvPr/>
            </p:nvSpPr>
            <p:spPr bwMode="auto">
              <a:xfrm>
                <a:off x="337" y="1828"/>
                <a:ext cx="242" cy="218"/>
              </a:xfrm>
              <a:custGeom>
                <a:avLst/>
                <a:gdLst>
                  <a:gd name="T0" fmla="*/ 0 w 242"/>
                  <a:gd name="T1" fmla="*/ 102 h 218"/>
                  <a:gd name="T2" fmla="*/ 173 w 242"/>
                  <a:gd name="T3" fmla="*/ 0 h 218"/>
                  <a:gd name="T4" fmla="*/ 242 w 242"/>
                  <a:gd name="T5" fmla="*/ 118 h 218"/>
                  <a:gd name="T6" fmla="*/ 68 w 242"/>
                  <a:gd name="T7" fmla="*/ 218 h 218"/>
                  <a:gd name="T8" fmla="*/ 0 w 242"/>
                  <a:gd name="T9" fmla="*/ 102 h 218"/>
                  <a:gd name="T10" fmla="*/ 0 60000 65536"/>
                  <a:gd name="T11" fmla="*/ 0 60000 65536"/>
                  <a:gd name="T12" fmla="*/ 0 60000 65536"/>
                  <a:gd name="T13" fmla="*/ 0 60000 65536"/>
                  <a:gd name="T14" fmla="*/ 0 60000 65536"/>
                  <a:gd name="T15" fmla="*/ 0 w 242"/>
                  <a:gd name="T16" fmla="*/ 0 h 218"/>
                  <a:gd name="T17" fmla="*/ 242 w 242"/>
                  <a:gd name="T18" fmla="*/ 218 h 218"/>
                </a:gdLst>
                <a:ahLst/>
                <a:cxnLst>
                  <a:cxn ang="T10">
                    <a:pos x="T0" y="T1"/>
                  </a:cxn>
                  <a:cxn ang="T11">
                    <a:pos x="T2" y="T3"/>
                  </a:cxn>
                  <a:cxn ang="T12">
                    <a:pos x="T4" y="T5"/>
                  </a:cxn>
                  <a:cxn ang="T13">
                    <a:pos x="T6" y="T7"/>
                  </a:cxn>
                  <a:cxn ang="T14">
                    <a:pos x="T8" y="T9"/>
                  </a:cxn>
                </a:cxnLst>
                <a:rect l="T15" t="T16" r="T17" b="T18"/>
                <a:pathLst>
                  <a:path w="242" h="218">
                    <a:moveTo>
                      <a:pt x="0" y="102"/>
                    </a:moveTo>
                    <a:lnTo>
                      <a:pt x="173" y="0"/>
                    </a:lnTo>
                    <a:lnTo>
                      <a:pt x="242" y="118"/>
                    </a:lnTo>
                    <a:lnTo>
                      <a:pt x="68" y="218"/>
                    </a:lnTo>
                    <a:lnTo>
                      <a:pt x="0" y="102"/>
                    </a:lnTo>
                    <a:close/>
                  </a:path>
                </a:pathLst>
              </a:custGeom>
              <a:solidFill>
                <a:srgbClr val="7F7F7F"/>
              </a:solidFill>
              <a:ln w="9525">
                <a:noFill/>
                <a:round/>
                <a:headEnd/>
                <a:tailEnd/>
              </a:ln>
            </p:spPr>
            <p:txBody>
              <a:bodyPr/>
              <a:lstStyle/>
              <a:p>
                <a:endParaRPr lang="en-US"/>
              </a:p>
            </p:txBody>
          </p:sp>
          <p:sp>
            <p:nvSpPr>
              <p:cNvPr id="6295" name="Line 251"/>
              <p:cNvSpPr>
                <a:spLocks noChangeShapeType="1"/>
              </p:cNvSpPr>
              <p:nvPr/>
            </p:nvSpPr>
            <p:spPr bwMode="auto">
              <a:xfrm>
                <a:off x="480" y="1846"/>
                <a:ext cx="69" cy="117"/>
              </a:xfrm>
              <a:prstGeom prst="line">
                <a:avLst/>
              </a:prstGeom>
              <a:noFill/>
              <a:ln w="1" cap="rnd">
                <a:solidFill>
                  <a:srgbClr val="000000"/>
                </a:solidFill>
                <a:round/>
                <a:headEnd/>
                <a:tailEnd/>
              </a:ln>
            </p:spPr>
            <p:txBody>
              <a:bodyPr/>
              <a:lstStyle/>
              <a:p>
                <a:endParaRPr lang="en-US"/>
              </a:p>
            </p:txBody>
          </p:sp>
          <p:sp>
            <p:nvSpPr>
              <p:cNvPr id="6296" name="Line 252"/>
              <p:cNvSpPr>
                <a:spLocks noChangeShapeType="1"/>
              </p:cNvSpPr>
              <p:nvPr/>
            </p:nvSpPr>
            <p:spPr bwMode="auto">
              <a:xfrm>
                <a:off x="452" y="1864"/>
                <a:ext cx="68" cy="115"/>
              </a:xfrm>
              <a:prstGeom prst="line">
                <a:avLst/>
              </a:prstGeom>
              <a:noFill/>
              <a:ln w="1" cap="rnd">
                <a:solidFill>
                  <a:srgbClr val="000000"/>
                </a:solidFill>
                <a:round/>
                <a:headEnd/>
                <a:tailEnd/>
              </a:ln>
            </p:spPr>
            <p:txBody>
              <a:bodyPr/>
              <a:lstStyle/>
              <a:p>
                <a:endParaRPr lang="en-US"/>
              </a:p>
            </p:txBody>
          </p:sp>
          <p:sp>
            <p:nvSpPr>
              <p:cNvPr id="6297" name="Line 253"/>
              <p:cNvSpPr>
                <a:spLocks noChangeShapeType="1"/>
              </p:cNvSpPr>
              <p:nvPr/>
            </p:nvSpPr>
            <p:spPr bwMode="auto">
              <a:xfrm>
                <a:off x="423" y="1880"/>
                <a:ext cx="68" cy="115"/>
              </a:xfrm>
              <a:prstGeom prst="line">
                <a:avLst/>
              </a:prstGeom>
              <a:noFill/>
              <a:ln w="1" cap="rnd">
                <a:solidFill>
                  <a:srgbClr val="000000"/>
                </a:solidFill>
                <a:round/>
                <a:headEnd/>
                <a:tailEnd/>
              </a:ln>
            </p:spPr>
            <p:txBody>
              <a:bodyPr/>
              <a:lstStyle/>
              <a:p>
                <a:endParaRPr lang="en-US"/>
              </a:p>
            </p:txBody>
          </p:sp>
          <p:sp>
            <p:nvSpPr>
              <p:cNvPr id="6298" name="Line 254"/>
              <p:cNvSpPr>
                <a:spLocks noChangeShapeType="1"/>
              </p:cNvSpPr>
              <p:nvPr/>
            </p:nvSpPr>
            <p:spPr bwMode="auto">
              <a:xfrm>
                <a:off x="394" y="1895"/>
                <a:ext cx="69" cy="117"/>
              </a:xfrm>
              <a:prstGeom prst="line">
                <a:avLst/>
              </a:prstGeom>
              <a:noFill/>
              <a:ln w="1" cap="rnd">
                <a:solidFill>
                  <a:srgbClr val="000000"/>
                </a:solidFill>
                <a:round/>
                <a:headEnd/>
                <a:tailEnd/>
              </a:ln>
            </p:spPr>
            <p:txBody>
              <a:bodyPr/>
              <a:lstStyle/>
              <a:p>
                <a:endParaRPr lang="en-US"/>
              </a:p>
            </p:txBody>
          </p:sp>
          <p:sp>
            <p:nvSpPr>
              <p:cNvPr id="6299" name="Line 255"/>
              <p:cNvSpPr>
                <a:spLocks noChangeShapeType="1"/>
              </p:cNvSpPr>
              <p:nvPr/>
            </p:nvSpPr>
            <p:spPr bwMode="auto">
              <a:xfrm>
                <a:off x="367" y="1911"/>
                <a:ext cx="66" cy="119"/>
              </a:xfrm>
              <a:prstGeom prst="line">
                <a:avLst/>
              </a:prstGeom>
              <a:noFill/>
              <a:ln w="1" cap="rnd">
                <a:solidFill>
                  <a:srgbClr val="000000"/>
                </a:solidFill>
                <a:round/>
                <a:headEnd/>
                <a:tailEnd/>
              </a:ln>
            </p:spPr>
            <p:txBody>
              <a:bodyPr/>
              <a:lstStyle/>
              <a:p>
                <a:endParaRPr lang="en-US"/>
              </a:p>
            </p:txBody>
          </p:sp>
          <p:sp>
            <p:nvSpPr>
              <p:cNvPr id="6300" name="Line 256"/>
              <p:cNvSpPr>
                <a:spLocks noChangeShapeType="1"/>
              </p:cNvSpPr>
              <p:nvPr/>
            </p:nvSpPr>
            <p:spPr bwMode="auto">
              <a:xfrm flipV="1">
                <a:off x="352" y="1853"/>
                <a:ext cx="170" cy="100"/>
              </a:xfrm>
              <a:prstGeom prst="line">
                <a:avLst/>
              </a:prstGeom>
              <a:noFill/>
              <a:ln w="1" cap="rnd">
                <a:solidFill>
                  <a:srgbClr val="000000"/>
                </a:solidFill>
                <a:round/>
                <a:headEnd/>
                <a:tailEnd/>
              </a:ln>
            </p:spPr>
            <p:txBody>
              <a:bodyPr/>
              <a:lstStyle/>
              <a:p>
                <a:endParaRPr lang="en-US"/>
              </a:p>
            </p:txBody>
          </p:sp>
          <p:sp>
            <p:nvSpPr>
              <p:cNvPr id="6301" name="Line 257"/>
              <p:cNvSpPr>
                <a:spLocks noChangeShapeType="1"/>
              </p:cNvSpPr>
              <p:nvPr/>
            </p:nvSpPr>
            <p:spPr bwMode="auto">
              <a:xfrm flipV="1">
                <a:off x="366" y="1875"/>
                <a:ext cx="169" cy="100"/>
              </a:xfrm>
              <a:prstGeom prst="line">
                <a:avLst/>
              </a:prstGeom>
              <a:noFill/>
              <a:ln w="1" cap="rnd">
                <a:solidFill>
                  <a:srgbClr val="000000"/>
                </a:solidFill>
                <a:round/>
                <a:headEnd/>
                <a:tailEnd/>
              </a:ln>
            </p:spPr>
            <p:txBody>
              <a:bodyPr/>
              <a:lstStyle/>
              <a:p>
                <a:endParaRPr lang="en-US"/>
              </a:p>
            </p:txBody>
          </p:sp>
          <p:sp>
            <p:nvSpPr>
              <p:cNvPr id="6302" name="Line 258"/>
              <p:cNvSpPr>
                <a:spLocks noChangeShapeType="1"/>
              </p:cNvSpPr>
              <p:nvPr/>
            </p:nvSpPr>
            <p:spPr bwMode="auto">
              <a:xfrm flipV="1">
                <a:off x="379" y="1899"/>
                <a:ext cx="170" cy="101"/>
              </a:xfrm>
              <a:prstGeom prst="line">
                <a:avLst/>
              </a:prstGeom>
              <a:noFill/>
              <a:ln w="1" cap="rnd">
                <a:solidFill>
                  <a:srgbClr val="000000"/>
                </a:solidFill>
                <a:round/>
                <a:headEnd/>
                <a:tailEnd/>
              </a:ln>
            </p:spPr>
            <p:txBody>
              <a:bodyPr/>
              <a:lstStyle/>
              <a:p>
                <a:endParaRPr lang="en-US"/>
              </a:p>
            </p:txBody>
          </p:sp>
          <p:sp>
            <p:nvSpPr>
              <p:cNvPr id="6303" name="Line 259"/>
              <p:cNvSpPr>
                <a:spLocks noChangeShapeType="1"/>
              </p:cNvSpPr>
              <p:nvPr/>
            </p:nvSpPr>
            <p:spPr bwMode="auto">
              <a:xfrm flipV="1">
                <a:off x="393" y="1921"/>
                <a:ext cx="169" cy="100"/>
              </a:xfrm>
              <a:prstGeom prst="line">
                <a:avLst/>
              </a:prstGeom>
              <a:noFill/>
              <a:ln w="1" cap="rnd">
                <a:solidFill>
                  <a:srgbClr val="000000"/>
                </a:solidFill>
                <a:round/>
                <a:headEnd/>
                <a:tailEnd/>
              </a:ln>
            </p:spPr>
            <p:txBody>
              <a:bodyPr/>
              <a:lstStyle/>
              <a:p>
                <a:endParaRPr lang="en-US"/>
              </a:p>
            </p:txBody>
          </p:sp>
          <p:sp>
            <p:nvSpPr>
              <p:cNvPr id="6304" name="Freeform 260"/>
              <p:cNvSpPr>
                <a:spLocks/>
              </p:cNvSpPr>
              <p:nvPr/>
            </p:nvSpPr>
            <p:spPr bwMode="auto">
              <a:xfrm>
                <a:off x="691" y="1634"/>
                <a:ext cx="241" cy="218"/>
              </a:xfrm>
              <a:custGeom>
                <a:avLst/>
                <a:gdLst>
                  <a:gd name="T0" fmla="*/ 0 w 241"/>
                  <a:gd name="T1" fmla="*/ 100 h 218"/>
                  <a:gd name="T2" fmla="*/ 171 w 241"/>
                  <a:gd name="T3" fmla="*/ 0 h 218"/>
                  <a:gd name="T4" fmla="*/ 241 w 241"/>
                  <a:gd name="T5" fmla="*/ 116 h 218"/>
                  <a:gd name="T6" fmla="*/ 68 w 241"/>
                  <a:gd name="T7" fmla="*/ 218 h 218"/>
                  <a:gd name="T8" fmla="*/ 0 w 241"/>
                  <a:gd name="T9" fmla="*/ 100 h 218"/>
                  <a:gd name="T10" fmla="*/ 0 60000 65536"/>
                  <a:gd name="T11" fmla="*/ 0 60000 65536"/>
                  <a:gd name="T12" fmla="*/ 0 60000 65536"/>
                  <a:gd name="T13" fmla="*/ 0 60000 65536"/>
                  <a:gd name="T14" fmla="*/ 0 60000 65536"/>
                  <a:gd name="T15" fmla="*/ 0 w 241"/>
                  <a:gd name="T16" fmla="*/ 0 h 218"/>
                  <a:gd name="T17" fmla="*/ 241 w 241"/>
                  <a:gd name="T18" fmla="*/ 218 h 218"/>
                </a:gdLst>
                <a:ahLst/>
                <a:cxnLst>
                  <a:cxn ang="T10">
                    <a:pos x="T0" y="T1"/>
                  </a:cxn>
                  <a:cxn ang="T11">
                    <a:pos x="T2" y="T3"/>
                  </a:cxn>
                  <a:cxn ang="T12">
                    <a:pos x="T4" y="T5"/>
                  </a:cxn>
                  <a:cxn ang="T13">
                    <a:pos x="T6" y="T7"/>
                  </a:cxn>
                  <a:cxn ang="T14">
                    <a:pos x="T8" y="T9"/>
                  </a:cxn>
                </a:cxnLst>
                <a:rect l="T15" t="T16" r="T17" b="T18"/>
                <a:pathLst>
                  <a:path w="241" h="218">
                    <a:moveTo>
                      <a:pt x="0" y="100"/>
                    </a:moveTo>
                    <a:lnTo>
                      <a:pt x="171" y="0"/>
                    </a:lnTo>
                    <a:lnTo>
                      <a:pt x="241" y="116"/>
                    </a:lnTo>
                    <a:lnTo>
                      <a:pt x="68" y="218"/>
                    </a:lnTo>
                    <a:lnTo>
                      <a:pt x="0" y="100"/>
                    </a:lnTo>
                    <a:close/>
                  </a:path>
                </a:pathLst>
              </a:custGeom>
              <a:solidFill>
                <a:srgbClr val="7F7F7F"/>
              </a:solidFill>
              <a:ln w="9525">
                <a:noFill/>
                <a:round/>
                <a:headEnd/>
                <a:tailEnd/>
              </a:ln>
            </p:spPr>
            <p:txBody>
              <a:bodyPr/>
              <a:lstStyle/>
              <a:p>
                <a:endParaRPr lang="en-US"/>
              </a:p>
            </p:txBody>
          </p:sp>
          <p:sp>
            <p:nvSpPr>
              <p:cNvPr id="6305" name="Freeform 261"/>
              <p:cNvSpPr>
                <a:spLocks/>
              </p:cNvSpPr>
              <p:nvPr/>
            </p:nvSpPr>
            <p:spPr bwMode="auto">
              <a:xfrm>
                <a:off x="691" y="1634"/>
                <a:ext cx="241" cy="218"/>
              </a:xfrm>
              <a:custGeom>
                <a:avLst/>
                <a:gdLst>
                  <a:gd name="T0" fmla="*/ 0 w 241"/>
                  <a:gd name="T1" fmla="*/ 100 h 218"/>
                  <a:gd name="T2" fmla="*/ 171 w 241"/>
                  <a:gd name="T3" fmla="*/ 0 h 218"/>
                  <a:gd name="T4" fmla="*/ 241 w 241"/>
                  <a:gd name="T5" fmla="*/ 116 h 218"/>
                  <a:gd name="T6" fmla="*/ 68 w 241"/>
                  <a:gd name="T7" fmla="*/ 218 h 218"/>
                  <a:gd name="T8" fmla="*/ 0 w 241"/>
                  <a:gd name="T9" fmla="*/ 100 h 218"/>
                  <a:gd name="T10" fmla="*/ 0 60000 65536"/>
                  <a:gd name="T11" fmla="*/ 0 60000 65536"/>
                  <a:gd name="T12" fmla="*/ 0 60000 65536"/>
                  <a:gd name="T13" fmla="*/ 0 60000 65536"/>
                  <a:gd name="T14" fmla="*/ 0 60000 65536"/>
                  <a:gd name="T15" fmla="*/ 0 w 241"/>
                  <a:gd name="T16" fmla="*/ 0 h 218"/>
                  <a:gd name="T17" fmla="*/ 241 w 241"/>
                  <a:gd name="T18" fmla="*/ 218 h 218"/>
                </a:gdLst>
                <a:ahLst/>
                <a:cxnLst>
                  <a:cxn ang="T10">
                    <a:pos x="T0" y="T1"/>
                  </a:cxn>
                  <a:cxn ang="T11">
                    <a:pos x="T2" y="T3"/>
                  </a:cxn>
                  <a:cxn ang="T12">
                    <a:pos x="T4" y="T5"/>
                  </a:cxn>
                  <a:cxn ang="T13">
                    <a:pos x="T6" y="T7"/>
                  </a:cxn>
                  <a:cxn ang="T14">
                    <a:pos x="T8" y="T9"/>
                  </a:cxn>
                </a:cxnLst>
                <a:rect l="T15" t="T16" r="T17" b="T18"/>
                <a:pathLst>
                  <a:path w="241" h="218">
                    <a:moveTo>
                      <a:pt x="0" y="100"/>
                    </a:moveTo>
                    <a:lnTo>
                      <a:pt x="171" y="0"/>
                    </a:lnTo>
                    <a:lnTo>
                      <a:pt x="241" y="116"/>
                    </a:lnTo>
                    <a:lnTo>
                      <a:pt x="68" y="218"/>
                    </a:lnTo>
                    <a:lnTo>
                      <a:pt x="0" y="100"/>
                    </a:lnTo>
                    <a:close/>
                  </a:path>
                </a:pathLst>
              </a:custGeom>
              <a:noFill/>
              <a:ln w="1" cap="rnd">
                <a:solidFill>
                  <a:srgbClr val="000000"/>
                </a:solidFill>
                <a:round/>
                <a:headEnd/>
                <a:tailEnd/>
              </a:ln>
            </p:spPr>
            <p:txBody>
              <a:bodyPr/>
              <a:lstStyle/>
              <a:p>
                <a:endParaRPr lang="en-US"/>
              </a:p>
            </p:txBody>
          </p:sp>
          <p:sp>
            <p:nvSpPr>
              <p:cNvPr id="6306" name="Line 262"/>
              <p:cNvSpPr>
                <a:spLocks noChangeShapeType="1"/>
              </p:cNvSpPr>
              <p:nvPr/>
            </p:nvSpPr>
            <p:spPr bwMode="auto">
              <a:xfrm>
                <a:off x="834" y="1652"/>
                <a:ext cx="69" cy="116"/>
              </a:xfrm>
              <a:prstGeom prst="line">
                <a:avLst/>
              </a:prstGeom>
              <a:noFill/>
              <a:ln w="1" cap="rnd">
                <a:solidFill>
                  <a:srgbClr val="000000"/>
                </a:solidFill>
                <a:round/>
                <a:headEnd/>
                <a:tailEnd/>
              </a:ln>
            </p:spPr>
            <p:txBody>
              <a:bodyPr/>
              <a:lstStyle/>
              <a:p>
                <a:endParaRPr lang="en-US"/>
              </a:p>
            </p:txBody>
          </p:sp>
          <p:sp>
            <p:nvSpPr>
              <p:cNvPr id="6307" name="Line 263"/>
              <p:cNvSpPr>
                <a:spLocks noChangeShapeType="1"/>
              </p:cNvSpPr>
              <p:nvPr/>
            </p:nvSpPr>
            <p:spPr bwMode="auto">
              <a:xfrm>
                <a:off x="804" y="1669"/>
                <a:ext cx="69" cy="115"/>
              </a:xfrm>
              <a:prstGeom prst="line">
                <a:avLst/>
              </a:prstGeom>
              <a:noFill/>
              <a:ln w="1" cap="rnd">
                <a:solidFill>
                  <a:srgbClr val="000000"/>
                </a:solidFill>
                <a:round/>
                <a:headEnd/>
                <a:tailEnd/>
              </a:ln>
            </p:spPr>
            <p:txBody>
              <a:bodyPr/>
              <a:lstStyle/>
              <a:p>
                <a:endParaRPr lang="en-US"/>
              </a:p>
            </p:txBody>
          </p:sp>
          <p:sp>
            <p:nvSpPr>
              <p:cNvPr id="6308" name="Line 264"/>
              <p:cNvSpPr>
                <a:spLocks noChangeShapeType="1"/>
              </p:cNvSpPr>
              <p:nvPr/>
            </p:nvSpPr>
            <p:spPr bwMode="auto">
              <a:xfrm>
                <a:off x="776" y="1686"/>
                <a:ext cx="69" cy="116"/>
              </a:xfrm>
              <a:prstGeom prst="line">
                <a:avLst/>
              </a:prstGeom>
              <a:noFill/>
              <a:ln w="1" cap="rnd">
                <a:solidFill>
                  <a:srgbClr val="000000"/>
                </a:solidFill>
                <a:round/>
                <a:headEnd/>
                <a:tailEnd/>
              </a:ln>
            </p:spPr>
            <p:txBody>
              <a:bodyPr/>
              <a:lstStyle/>
              <a:p>
                <a:endParaRPr lang="en-US"/>
              </a:p>
            </p:txBody>
          </p:sp>
          <p:sp>
            <p:nvSpPr>
              <p:cNvPr id="6309" name="Line 265"/>
              <p:cNvSpPr>
                <a:spLocks noChangeShapeType="1"/>
              </p:cNvSpPr>
              <p:nvPr/>
            </p:nvSpPr>
            <p:spPr bwMode="auto">
              <a:xfrm>
                <a:off x="746" y="1700"/>
                <a:ext cx="71" cy="118"/>
              </a:xfrm>
              <a:prstGeom prst="line">
                <a:avLst/>
              </a:prstGeom>
              <a:noFill/>
              <a:ln w="1" cap="rnd">
                <a:solidFill>
                  <a:srgbClr val="000000"/>
                </a:solidFill>
                <a:round/>
                <a:headEnd/>
                <a:tailEnd/>
              </a:ln>
            </p:spPr>
            <p:txBody>
              <a:bodyPr/>
              <a:lstStyle/>
              <a:p>
                <a:endParaRPr lang="en-US"/>
              </a:p>
            </p:txBody>
          </p:sp>
          <p:sp>
            <p:nvSpPr>
              <p:cNvPr id="6310" name="Line 266"/>
              <p:cNvSpPr>
                <a:spLocks noChangeShapeType="1"/>
              </p:cNvSpPr>
              <p:nvPr/>
            </p:nvSpPr>
            <p:spPr bwMode="auto">
              <a:xfrm>
                <a:off x="720" y="1718"/>
                <a:ext cx="68" cy="116"/>
              </a:xfrm>
              <a:prstGeom prst="line">
                <a:avLst/>
              </a:prstGeom>
              <a:noFill/>
              <a:ln w="1" cap="rnd">
                <a:solidFill>
                  <a:srgbClr val="000000"/>
                </a:solidFill>
                <a:round/>
                <a:headEnd/>
                <a:tailEnd/>
              </a:ln>
            </p:spPr>
            <p:txBody>
              <a:bodyPr/>
              <a:lstStyle/>
              <a:p>
                <a:endParaRPr lang="en-US"/>
              </a:p>
            </p:txBody>
          </p:sp>
          <p:sp>
            <p:nvSpPr>
              <p:cNvPr id="6311" name="Line 267"/>
              <p:cNvSpPr>
                <a:spLocks noChangeShapeType="1"/>
              </p:cNvSpPr>
              <p:nvPr/>
            </p:nvSpPr>
            <p:spPr bwMode="auto">
              <a:xfrm flipV="1">
                <a:off x="706" y="1659"/>
                <a:ext cx="170" cy="99"/>
              </a:xfrm>
              <a:prstGeom prst="line">
                <a:avLst/>
              </a:prstGeom>
              <a:noFill/>
              <a:ln w="1" cap="rnd">
                <a:solidFill>
                  <a:srgbClr val="000000"/>
                </a:solidFill>
                <a:round/>
                <a:headEnd/>
                <a:tailEnd/>
              </a:ln>
            </p:spPr>
            <p:txBody>
              <a:bodyPr/>
              <a:lstStyle/>
              <a:p>
                <a:endParaRPr lang="en-US"/>
              </a:p>
            </p:txBody>
          </p:sp>
          <p:sp>
            <p:nvSpPr>
              <p:cNvPr id="6312" name="Line 268"/>
              <p:cNvSpPr>
                <a:spLocks noChangeShapeType="1"/>
              </p:cNvSpPr>
              <p:nvPr/>
            </p:nvSpPr>
            <p:spPr bwMode="auto">
              <a:xfrm flipV="1">
                <a:off x="719" y="1680"/>
                <a:ext cx="169" cy="101"/>
              </a:xfrm>
              <a:prstGeom prst="line">
                <a:avLst/>
              </a:prstGeom>
              <a:noFill/>
              <a:ln w="1" cap="rnd">
                <a:solidFill>
                  <a:srgbClr val="000000"/>
                </a:solidFill>
                <a:round/>
                <a:headEnd/>
                <a:tailEnd/>
              </a:ln>
            </p:spPr>
            <p:txBody>
              <a:bodyPr/>
              <a:lstStyle/>
              <a:p>
                <a:endParaRPr lang="en-US"/>
              </a:p>
            </p:txBody>
          </p:sp>
          <p:sp>
            <p:nvSpPr>
              <p:cNvPr id="6313" name="Line 269"/>
              <p:cNvSpPr>
                <a:spLocks noChangeShapeType="1"/>
              </p:cNvSpPr>
              <p:nvPr/>
            </p:nvSpPr>
            <p:spPr bwMode="auto">
              <a:xfrm flipV="1">
                <a:off x="733" y="1704"/>
                <a:ext cx="170" cy="101"/>
              </a:xfrm>
              <a:prstGeom prst="line">
                <a:avLst/>
              </a:prstGeom>
              <a:noFill/>
              <a:ln w="1" cap="rnd">
                <a:solidFill>
                  <a:srgbClr val="000000"/>
                </a:solidFill>
                <a:round/>
                <a:headEnd/>
                <a:tailEnd/>
              </a:ln>
            </p:spPr>
            <p:txBody>
              <a:bodyPr/>
              <a:lstStyle/>
              <a:p>
                <a:endParaRPr lang="en-US"/>
              </a:p>
            </p:txBody>
          </p:sp>
          <p:sp>
            <p:nvSpPr>
              <p:cNvPr id="6314" name="Line 270"/>
              <p:cNvSpPr>
                <a:spLocks noChangeShapeType="1"/>
              </p:cNvSpPr>
              <p:nvPr/>
            </p:nvSpPr>
            <p:spPr bwMode="auto">
              <a:xfrm flipV="1">
                <a:off x="745" y="1727"/>
                <a:ext cx="170" cy="99"/>
              </a:xfrm>
              <a:prstGeom prst="line">
                <a:avLst/>
              </a:prstGeom>
              <a:noFill/>
              <a:ln w="1" cap="rnd">
                <a:solidFill>
                  <a:srgbClr val="000000"/>
                </a:solidFill>
                <a:round/>
                <a:headEnd/>
                <a:tailEnd/>
              </a:ln>
            </p:spPr>
            <p:txBody>
              <a:bodyPr/>
              <a:lstStyle/>
              <a:p>
                <a:endParaRPr lang="en-US"/>
              </a:p>
            </p:txBody>
          </p:sp>
          <p:sp>
            <p:nvSpPr>
              <p:cNvPr id="6315" name="Freeform 271"/>
              <p:cNvSpPr>
                <a:spLocks/>
              </p:cNvSpPr>
              <p:nvPr/>
            </p:nvSpPr>
            <p:spPr bwMode="auto">
              <a:xfrm>
                <a:off x="585" y="1801"/>
                <a:ext cx="57" cy="99"/>
              </a:xfrm>
              <a:custGeom>
                <a:avLst/>
                <a:gdLst>
                  <a:gd name="T0" fmla="*/ 20 w 57"/>
                  <a:gd name="T1" fmla="*/ 0 h 99"/>
                  <a:gd name="T2" fmla="*/ 57 w 57"/>
                  <a:gd name="T3" fmla="*/ 0 h 99"/>
                  <a:gd name="T4" fmla="*/ 49 w 57"/>
                  <a:gd name="T5" fmla="*/ 14 h 99"/>
                  <a:gd name="T6" fmla="*/ 45 w 57"/>
                  <a:gd name="T7" fmla="*/ 27 h 99"/>
                  <a:gd name="T8" fmla="*/ 42 w 57"/>
                  <a:gd name="T9" fmla="*/ 42 h 99"/>
                  <a:gd name="T10" fmla="*/ 39 w 57"/>
                  <a:gd name="T11" fmla="*/ 52 h 99"/>
                  <a:gd name="T12" fmla="*/ 39 w 57"/>
                  <a:gd name="T13" fmla="*/ 66 h 99"/>
                  <a:gd name="T14" fmla="*/ 39 w 57"/>
                  <a:gd name="T15" fmla="*/ 74 h 99"/>
                  <a:gd name="T16" fmla="*/ 39 w 57"/>
                  <a:gd name="T17" fmla="*/ 84 h 99"/>
                  <a:gd name="T18" fmla="*/ 42 w 57"/>
                  <a:gd name="T19" fmla="*/ 90 h 99"/>
                  <a:gd name="T20" fmla="*/ 43 w 57"/>
                  <a:gd name="T21" fmla="*/ 98 h 99"/>
                  <a:gd name="T22" fmla="*/ 4 w 57"/>
                  <a:gd name="T23" fmla="*/ 99 h 99"/>
                  <a:gd name="T24" fmla="*/ 2 w 57"/>
                  <a:gd name="T25" fmla="*/ 93 h 99"/>
                  <a:gd name="T26" fmla="*/ 1 w 57"/>
                  <a:gd name="T27" fmla="*/ 85 h 99"/>
                  <a:gd name="T28" fmla="*/ 1 w 57"/>
                  <a:gd name="T29" fmla="*/ 75 h 99"/>
                  <a:gd name="T30" fmla="*/ 0 w 57"/>
                  <a:gd name="T31" fmla="*/ 68 h 99"/>
                  <a:gd name="T32" fmla="*/ 1 w 57"/>
                  <a:gd name="T33" fmla="*/ 61 h 99"/>
                  <a:gd name="T34" fmla="*/ 1 w 57"/>
                  <a:gd name="T35" fmla="*/ 53 h 99"/>
                  <a:gd name="T36" fmla="*/ 2 w 57"/>
                  <a:gd name="T37" fmla="*/ 46 h 99"/>
                  <a:gd name="T38" fmla="*/ 4 w 57"/>
                  <a:gd name="T39" fmla="*/ 38 h 99"/>
                  <a:gd name="T40" fmla="*/ 5 w 57"/>
                  <a:gd name="T41" fmla="*/ 31 h 99"/>
                  <a:gd name="T42" fmla="*/ 9 w 57"/>
                  <a:gd name="T43" fmla="*/ 21 h 99"/>
                  <a:gd name="T44" fmla="*/ 11 w 57"/>
                  <a:gd name="T45" fmla="*/ 14 h 99"/>
                  <a:gd name="T46" fmla="*/ 16 w 57"/>
                  <a:gd name="T47" fmla="*/ 6 h 99"/>
                  <a:gd name="T48" fmla="*/ 20 w 57"/>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99"/>
                  <a:gd name="T77" fmla="*/ 57 w 57"/>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99">
                    <a:moveTo>
                      <a:pt x="20" y="0"/>
                    </a:moveTo>
                    <a:lnTo>
                      <a:pt x="57" y="0"/>
                    </a:lnTo>
                    <a:lnTo>
                      <a:pt x="49" y="14"/>
                    </a:lnTo>
                    <a:lnTo>
                      <a:pt x="45" y="27"/>
                    </a:lnTo>
                    <a:lnTo>
                      <a:pt x="42" y="42"/>
                    </a:lnTo>
                    <a:lnTo>
                      <a:pt x="39" y="52"/>
                    </a:lnTo>
                    <a:lnTo>
                      <a:pt x="39" y="66"/>
                    </a:lnTo>
                    <a:lnTo>
                      <a:pt x="39" y="74"/>
                    </a:lnTo>
                    <a:lnTo>
                      <a:pt x="39" y="84"/>
                    </a:lnTo>
                    <a:lnTo>
                      <a:pt x="42" y="90"/>
                    </a:lnTo>
                    <a:lnTo>
                      <a:pt x="43" y="98"/>
                    </a:lnTo>
                    <a:lnTo>
                      <a:pt x="4" y="99"/>
                    </a:lnTo>
                    <a:lnTo>
                      <a:pt x="2" y="93"/>
                    </a:lnTo>
                    <a:lnTo>
                      <a:pt x="1" y="85"/>
                    </a:lnTo>
                    <a:lnTo>
                      <a:pt x="1" y="75"/>
                    </a:lnTo>
                    <a:lnTo>
                      <a:pt x="0" y="68"/>
                    </a:lnTo>
                    <a:lnTo>
                      <a:pt x="1" y="61"/>
                    </a:lnTo>
                    <a:lnTo>
                      <a:pt x="1" y="53"/>
                    </a:lnTo>
                    <a:lnTo>
                      <a:pt x="2" y="46"/>
                    </a:lnTo>
                    <a:lnTo>
                      <a:pt x="4" y="38"/>
                    </a:lnTo>
                    <a:lnTo>
                      <a:pt x="5" y="31"/>
                    </a:lnTo>
                    <a:lnTo>
                      <a:pt x="9" y="21"/>
                    </a:lnTo>
                    <a:lnTo>
                      <a:pt x="11" y="14"/>
                    </a:lnTo>
                    <a:lnTo>
                      <a:pt x="16" y="6"/>
                    </a:lnTo>
                    <a:lnTo>
                      <a:pt x="20" y="0"/>
                    </a:lnTo>
                    <a:close/>
                  </a:path>
                </a:pathLst>
              </a:custGeom>
              <a:solidFill>
                <a:srgbClr val="5F5F5F"/>
              </a:solidFill>
              <a:ln w="9525">
                <a:noFill/>
                <a:round/>
                <a:headEnd/>
                <a:tailEnd/>
              </a:ln>
            </p:spPr>
            <p:txBody>
              <a:bodyPr/>
              <a:lstStyle/>
              <a:p>
                <a:endParaRPr lang="en-US"/>
              </a:p>
            </p:txBody>
          </p:sp>
          <p:sp>
            <p:nvSpPr>
              <p:cNvPr id="6316" name="Freeform 272"/>
              <p:cNvSpPr>
                <a:spLocks/>
              </p:cNvSpPr>
              <p:nvPr/>
            </p:nvSpPr>
            <p:spPr bwMode="auto">
              <a:xfrm>
                <a:off x="585" y="1801"/>
                <a:ext cx="57" cy="99"/>
              </a:xfrm>
              <a:custGeom>
                <a:avLst/>
                <a:gdLst>
                  <a:gd name="T0" fmla="*/ 20 w 57"/>
                  <a:gd name="T1" fmla="*/ 0 h 99"/>
                  <a:gd name="T2" fmla="*/ 57 w 57"/>
                  <a:gd name="T3" fmla="*/ 0 h 99"/>
                  <a:gd name="T4" fmla="*/ 49 w 57"/>
                  <a:gd name="T5" fmla="*/ 14 h 99"/>
                  <a:gd name="T6" fmla="*/ 45 w 57"/>
                  <a:gd name="T7" fmla="*/ 27 h 99"/>
                  <a:gd name="T8" fmla="*/ 42 w 57"/>
                  <a:gd name="T9" fmla="*/ 42 h 99"/>
                  <a:gd name="T10" fmla="*/ 39 w 57"/>
                  <a:gd name="T11" fmla="*/ 52 h 99"/>
                  <a:gd name="T12" fmla="*/ 39 w 57"/>
                  <a:gd name="T13" fmla="*/ 66 h 99"/>
                  <a:gd name="T14" fmla="*/ 39 w 57"/>
                  <a:gd name="T15" fmla="*/ 74 h 99"/>
                  <a:gd name="T16" fmla="*/ 39 w 57"/>
                  <a:gd name="T17" fmla="*/ 84 h 99"/>
                  <a:gd name="T18" fmla="*/ 42 w 57"/>
                  <a:gd name="T19" fmla="*/ 90 h 99"/>
                  <a:gd name="T20" fmla="*/ 43 w 57"/>
                  <a:gd name="T21" fmla="*/ 98 h 99"/>
                  <a:gd name="T22" fmla="*/ 4 w 57"/>
                  <a:gd name="T23" fmla="*/ 99 h 99"/>
                  <a:gd name="T24" fmla="*/ 2 w 57"/>
                  <a:gd name="T25" fmla="*/ 93 h 99"/>
                  <a:gd name="T26" fmla="*/ 1 w 57"/>
                  <a:gd name="T27" fmla="*/ 85 h 99"/>
                  <a:gd name="T28" fmla="*/ 1 w 57"/>
                  <a:gd name="T29" fmla="*/ 75 h 99"/>
                  <a:gd name="T30" fmla="*/ 0 w 57"/>
                  <a:gd name="T31" fmla="*/ 68 h 99"/>
                  <a:gd name="T32" fmla="*/ 1 w 57"/>
                  <a:gd name="T33" fmla="*/ 61 h 99"/>
                  <a:gd name="T34" fmla="*/ 1 w 57"/>
                  <a:gd name="T35" fmla="*/ 53 h 99"/>
                  <a:gd name="T36" fmla="*/ 2 w 57"/>
                  <a:gd name="T37" fmla="*/ 46 h 99"/>
                  <a:gd name="T38" fmla="*/ 4 w 57"/>
                  <a:gd name="T39" fmla="*/ 38 h 99"/>
                  <a:gd name="T40" fmla="*/ 5 w 57"/>
                  <a:gd name="T41" fmla="*/ 31 h 99"/>
                  <a:gd name="T42" fmla="*/ 9 w 57"/>
                  <a:gd name="T43" fmla="*/ 21 h 99"/>
                  <a:gd name="T44" fmla="*/ 11 w 57"/>
                  <a:gd name="T45" fmla="*/ 14 h 99"/>
                  <a:gd name="T46" fmla="*/ 16 w 57"/>
                  <a:gd name="T47" fmla="*/ 6 h 99"/>
                  <a:gd name="T48" fmla="*/ 20 w 57"/>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99"/>
                  <a:gd name="T77" fmla="*/ 57 w 57"/>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99">
                    <a:moveTo>
                      <a:pt x="20" y="0"/>
                    </a:moveTo>
                    <a:lnTo>
                      <a:pt x="57" y="0"/>
                    </a:lnTo>
                    <a:lnTo>
                      <a:pt x="49" y="14"/>
                    </a:lnTo>
                    <a:lnTo>
                      <a:pt x="45" y="27"/>
                    </a:lnTo>
                    <a:lnTo>
                      <a:pt x="42" y="42"/>
                    </a:lnTo>
                    <a:lnTo>
                      <a:pt x="39" y="52"/>
                    </a:lnTo>
                    <a:lnTo>
                      <a:pt x="39" y="66"/>
                    </a:lnTo>
                    <a:lnTo>
                      <a:pt x="39" y="74"/>
                    </a:lnTo>
                    <a:lnTo>
                      <a:pt x="39" y="84"/>
                    </a:lnTo>
                    <a:lnTo>
                      <a:pt x="42" y="90"/>
                    </a:lnTo>
                    <a:lnTo>
                      <a:pt x="43" y="98"/>
                    </a:lnTo>
                    <a:lnTo>
                      <a:pt x="4" y="99"/>
                    </a:lnTo>
                    <a:lnTo>
                      <a:pt x="2" y="93"/>
                    </a:lnTo>
                    <a:lnTo>
                      <a:pt x="1" y="85"/>
                    </a:lnTo>
                    <a:lnTo>
                      <a:pt x="1" y="75"/>
                    </a:lnTo>
                    <a:lnTo>
                      <a:pt x="0" y="68"/>
                    </a:lnTo>
                    <a:lnTo>
                      <a:pt x="1" y="61"/>
                    </a:lnTo>
                    <a:lnTo>
                      <a:pt x="1" y="53"/>
                    </a:lnTo>
                    <a:lnTo>
                      <a:pt x="2" y="46"/>
                    </a:lnTo>
                    <a:lnTo>
                      <a:pt x="4" y="38"/>
                    </a:lnTo>
                    <a:lnTo>
                      <a:pt x="5" y="31"/>
                    </a:lnTo>
                    <a:lnTo>
                      <a:pt x="9" y="21"/>
                    </a:lnTo>
                    <a:lnTo>
                      <a:pt x="11" y="14"/>
                    </a:lnTo>
                    <a:lnTo>
                      <a:pt x="16" y="6"/>
                    </a:lnTo>
                    <a:lnTo>
                      <a:pt x="20" y="0"/>
                    </a:lnTo>
                    <a:close/>
                  </a:path>
                </a:pathLst>
              </a:custGeom>
              <a:noFill/>
              <a:ln w="1" cap="rnd">
                <a:solidFill>
                  <a:srgbClr val="000000"/>
                </a:solidFill>
                <a:round/>
                <a:headEnd/>
                <a:tailEnd/>
              </a:ln>
            </p:spPr>
            <p:txBody>
              <a:bodyPr/>
              <a:lstStyle/>
              <a:p>
                <a:endParaRPr lang="en-US"/>
              </a:p>
            </p:txBody>
          </p:sp>
          <p:sp>
            <p:nvSpPr>
              <p:cNvPr id="6317" name="Freeform 273"/>
              <p:cNvSpPr>
                <a:spLocks/>
              </p:cNvSpPr>
              <p:nvPr/>
            </p:nvSpPr>
            <p:spPr bwMode="auto">
              <a:xfrm>
                <a:off x="608" y="1764"/>
                <a:ext cx="94" cy="100"/>
              </a:xfrm>
              <a:custGeom>
                <a:avLst/>
                <a:gdLst>
                  <a:gd name="T0" fmla="*/ 0 w 94"/>
                  <a:gd name="T1" fmla="*/ 88 h 100"/>
                  <a:gd name="T2" fmla="*/ 3 w 94"/>
                  <a:gd name="T3" fmla="*/ 80 h 100"/>
                  <a:gd name="T4" fmla="*/ 5 w 94"/>
                  <a:gd name="T5" fmla="*/ 70 h 100"/>
                  <a:gd name="T6" fmla="*/ 9 w 94"/>
                  <a:gd name="T7" fmla="*/ 62 h 100"/>
                  <a:gd name="T8" fmla="*/ 13 w 94"/>
                  <a:gd name="T9" fmla="*/ 52 h 100"/>
                  <a:gd name="T10" fmla="*/ 19 w 94"/>
                  <a:gd name="T11" fmla="*/ 44 h 100"/>
                  <a:gd name="T12" fmla="*/ 24 w 94"/>
                  <a:gd name="T13" fmla="*/ 37 h 100"/>
                  <a:gd name="T14" fmla="*/ 29 w 94"/>
                  <a:gd name="T15" fmla="*/ 28 h 100"/>
                  <a:gd name="T16" fmla="*/ 36 w 94"/>
                  <a:gd name="T17" fmla="*/ 22 h 100"/>
                  <a:gd name="T18" fmla="*/ 40 w 94"/>
                  <a:gd name="T19" fmla="*/ 17 h 100"/>
                  <a:gd name="T20" fmla="*/ 45 w 94"/>
                  <a:gd name="T21" fmla="*/ 14 h 100"/>
                  <a:gd name="T22" fmla="*/ 53 w 94"/>
                  <a:gd name="T23" fmla="*/ 7 h 100"/>
                  <a:gd name="T24" fmla="*/ 58 w 94"/>
                  <a:gd name="T25" fmla="*/ 3 h 100"/>
                  <a:gd name="T26" fmla="*/ 63 w 94"/>
                  <a:gd name="T27" fmla="*/ 0 h 100"/>
                  <a:gd name="T28" fmla="*/ 94 w 94"/>
                  <a:gd name="T29" fmla="*/ 12 h 100"/>
                  <a:gd name="T30" fmla="*/ 85 w 94"/>
                  <a:gd name="T31" fmla="*/ 17 h 100"/>
                  <a:gd name="T32" fmla="*/ 78 w 94"/>
                  <a:gd name="T33" fmla="*/ 22 h 100"/>
                  <a:gd name="T34" fmla="*/ 72 w 94"/>
                  <a:gd name="T35" fmla="*/ 26 h 100"/>
                  <a:gd name="T36" fmla="*/ 67 w 94"/>
                  <a:gd name="T37" fmla="*/ 32 h 100"/>
                  <a:gd name="T38" fmla="*/ 62 w 94"/>
                  <a:gd name="T39" fmla="*/ 37 h 100"/>
                  <a:gd name="T40" fmla="*/ 58 w 94"/>
                  <a:gd name="T41" fmla="*/ 42 h 100"/>
                  <a:gd name="T42" fmla="*/ 53 w 94"/>
                  <a:gd name="T43" fmla="*/ 49 h 100"/>
                  <a:gd name="T44" fmla="*/ 50 w 94"/>
                  <a:gd name="T45" fmla="*/ 56 h 100"/>
                  <a:gd name="T46" fmla="*/ 45 w 94"/>
                  <a:gd name="T47" fmla="*/ 61 h 100"/>
                  <a:gd name="T48" fmla="*/ 41 w 94"/>
                  <a:gd name="T49" fmla="*/ 70 h 100"/>
                  <a:gd name="T50" fmla="*/ 37 w 94"/>
                  <a:gd name="T51" fmla="*/ 78 h 100"/>
                  <a:gd name="T52" fmla="*/ 35 w 94"/>
                  <a:gd name="T53" fmla="*/ 84 h 100"/>
                  <a:gd name="T54" fmla="*/ 32 w 94"/>
                  <a:gd name="T55" fmla="*/ 93 h 100"/>
                  <a:gd name="T56" fmla="*/ 31 w 94"/>
                  <a:gd name="T57" fmla="*/ 100 h 100"/>
                  <a:gd name="T58" fmla="*/ 0 w 94"/>
                  <a:gd name="T59" fmla="*/ 88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100"/>
                  <a:gd name="T92" fmla="*/ 94 w 94"/>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100">
                    <a:moveTo>
                      <a:pt x="0" y="88"/>
                    </a:moveTo>
                    <a:lnTo>
                      <a:pt x="3" y="80"/>
                    </a:lnTo>
                    <a:lnTo>
                      <a:pt x="5" y="70"/>
                    </a:lnTo>
                    <a:lnTo>
                      <a:pt x="9" y="62"/>
                    </a:lnTo>
                    <a:lnTo>
                      <a:pt x="13" y="52"/>
                    </a:lnTo>
                    <a:lnTo>
                      <a:pt x="19" y="44"/>
                    </a:lnTo>
                    <a:lnTo>
                      <a:pt x="24" y="37"/>
                    </a:lnTo>
                    <a:lnTo>
                      <a:pt x="29" y="28"/>
                    </a:lnTo>
                    <a:lnTo>
                      <a:pt x="36" y="22"/>
                    </a:lnTo>
                    <a:lnTo>
                      <a:pt x="40" y="17"/>
                    </a:lnTo>
                    <a:lnTo>
                      <a:pt x="45" y="14"/>
                    </a:lnTo>
                    <a:lnTo>
                      <a:pt x="53" y="7"/>
                    </a:lnTo>
                    <a:lnTo>
                      <a:pt x="58" y="3"/>
                    </a:lnTo>
                    <a:lnTo>
                      <a:pt x="63" y="0"/>
                    </a:lnTo>
                    <a:lnTo>
                      <a:pt x="94" y="12"/>
                    </a:lnTo>
                    <a:lnTo>
                      <a:pt x="85" y="17"/>
                    </a:lnTo>
                    <a:lnTo>
                      <a:pt x="78" y="22"/>
                    </a:lnTo>
                    <a:lnTo>
                      <a:pt x="72" y="26"/>
                    </a:lnTo>
                    <a:lnTo>
                      <a:pt x="67" y="32"/>
                    </a:lnTo>
                    <a:lnTo>
                      <a:pt x="62" y="37"/>
                    </a:lnTo>
                    <a:lnTo>
                      <a:pt x="58" y="42"/>
                    </a:lnTo>
                    <a:lnTo>
                      <a:pt x="53" y="49"/>
                    </a:lnTo>
                    <a:lnTo>
                      <a:pt x="50" y="56"/>
                    </a:lnTo>
                    <a:lnTo>
                      <a:pt x="45" y="61"/>
                    </a:lnTo>
                    <a:lnTo>
                      <a:pt x="41" y="70"/>
                    </a:lnTo>
                    <a:lnTo>
                      <a:pt x="37" y="78"/>
                    </a:lnTo>
                    <a:lnTo>
                      <a:pt x="35" y="84"/>
                    </a:lnTo>
                    <a:lnTo>
                      <a:pt x="32" y="93"/>
                    </a:lnTo>
                    <a:lnTo>
                      <a:pt x="31" y="100"/>
                    </a:lnTo>
                    <a:lnTo>
                      <a:pt x="0" y="88"/>
                    </a:lnTo>
                    <a:close/>
                  </a:path>
                </a:pathLst>
              </a:custGeom>
              <a:solidFill>
                <a:srgbClr val="BFBFBF"/>
              </a:solidFill>
              <a:ln w="9525">
                <a:noFill/>
                <a:round/>
                <a:headEnd/>
                <a:tailEnd/>
              </a:ln>
            </p:spPr>
            <p:txBody>
              <a:bodyPr/>
              <a:lstStyle/>
              <a:p>
                <a:endParaRPr lang="en-US"/>
              </a:p>
            </p:txBody>
          </p:sp>
          <p:sp>
            <p:nvSpPr>
              <p:cNvPr id="6318" name="Freeform 274"/>
              <p:cNvSpPr>
                <a:spLocks/>
              </p:cNvSpPr>
              <p:nvPr/>
            </p:nvSpPr>
            <p:spPr bwMode="auto">
              <a:xfrm>
                <a:off x="608" y="1780"/>
                <a:ext cx="82" cy="84"/>
              </a:xfrm>
              <a:custGeom>
                <a:avLst/>
                <a:gdLst>
                  <a:gd name="T0" fmla="*/ 0 w 82"/>
                  <a:gd name="T1" fmla="*/ 74 h 84"/>
                  <a:gd name="T2" fmla="*/ 3 w 82"/>
                  <a:gd name="T3" fmla="*/ 67 h 84"/>
                  <a:gd name="T4" fmla="*/ 4 w 82"/>
                  <a:gd name="T5" fmla="*/ 58 h 84"/>
                  <a:gd name="T6" fmla="*/ 8 w 82"/>
                  <a:gd name="T7" fmla="*/ 52 h 84"/>
                  <a:gd name="T8" fmla="*/ 12 w 82"/>
                  <a:gd name="T9" fmla="*/ 44 h 84"/>
                  <a:gd name="T10" fmla="*/ 16 w 82"/>
                  <a:gd name="T11" fmla="*/ 37 h 84"/>
                  <a:gd name="T12" fmla="*/ 21 w 82"/>
                  <a:gd name="T13" fmla="*/ 30 h 84"/>
                  <a:gd name="T14" fmla="*/ 25 w 82"/>
                  <a:gd name="T15" fmla="*/ 23 h 84"/>
                  <a:gd name="T16" fmla="*/ 31 w 82"/>
                  <a:gd name="T17" fmla="*/ 18 h 84"/>
                  <a:gd name="T18" fmla="*/ 35 w 82"/>
                  <a:gd name="T19" fmla="*/ 14 h 84"/>
                  <a:gd name="T20" fmla="*/ 39 w 82"/>
                  <a:gd name="T21" fmla="*/ 11 h 84"/>
                  <a:gd name="T22" fmla="*/ 46 w 82"/>
                  <a:gd name="T23" fmla="*/ 5 h 84"/>
                  <a:gd name="T24" fmla="*/ 50 w 82"/>
                  <a:gd name="T25" fmla="*/ 3 h 84"/>
                  <a:gd name="T26" fmla="*/ 55 w 82"/>
                  <a:gd name="T27" fmla="*/ 0 h 84"/>
                  <a:gd name="T28" fmla="*/ 82 w 82"/>
                  <a:gd name="T29" fmla="*/ 9 h 84"/>
                  <a:gd name="T30" fmla="*/ 73 w 82"/>
                  <a:gd name="T31" fmla="*/ 14 h 84"/>
                  <a:gd name="T32" fmla="*/ 68 w 82"/>
                  <a:gd name="T33" fmla="*/ 18 h 84"/>
                  <a:gd name="T34" fmla="*/ 63 w 82"/>
                  <a:gd name="T35" fmla="*/ 22 h 84"/>
                  <a:gd name="T36" fmla="*/ 58 w 82"/>
                  <a:gd name="T37" fmla="*/ 27 h 84"/>
                  <a:gd name="T38" fmla="*/ 54 w 82"/>
                  <a:gd name="T39" fmla="*/ 30 h 84"/>
                  <a:gd name="T40" fmla="*/ 50 w 82"/>
                  <a:gd name="T41" fmla="*/ 35 h 84"/>
                  <a:gd name="T42" fmla="*/ 46 w 82"/>
                  <a:gd name="T43" fmla="*/ 41 h 84"/>
                  <a:gd name="T44" fmla="*/ 43 w 82"/>
                  <a:gd name="T45" fmla="*/ 47 h 84"/>
                  <a:gd name="T46" fmla="*/ 39 w 82"/>
                  <a:gd name="T47" fmla="*/ 51 h 84"/>
                  <a:gd name="T48" fmla="*/ 36 w 82"/>
                  <a:gd name="T49" fmla="*/ 58 h 84"/>
                  <a:gd name="T50" fmla="*/ 32 w 82"/>
                  <a:gd name="T51" fmla="*/ 65 h 84"/>
                  <a:gd name="T52" fmla="*/ 30 w 82"/>
                  <a:gd name="T53" fmla="*/ 71 h 84"/>
                  <a:gd name="T54" fmla="*/ 28 w 82"/>
                  <a:gd name="T55" fmla="*/ 78 h 84"/>
                  <a:gd name="T56" fmla="*/ 27 w 82"/>
                  <a:gd name="T57" fmla="*/ 84 h 84"/>
                  <a:gd name="T58" fmla="*/ 0 w 82"/>
                  <a:gd name="T59" fmla="*/ 74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84"/>
                  <a:gd name="T92" fmla="*/ 82 w 82"/>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84">
                    <a:moveTo>
                      <a:pt x="0" y="74"/>
                    </a:moveTo>
                    <a:lnTo>
                      <a:pt x="3" y="67"/>
                    </a:lnTo>
                    <a:lnTo>
                      <a:pt x="4" y="58"/>
                    </a:lnTo>
                    <a:lnTo>
                      <a:pt x="8" y="52"/>
                    </a:lnTo>
                    <a:lnTo>
                      <a:pt x="12" y="44"/>
                    </a:lnTo>
                    <a:lnTo>
                      <a:pt x="16" y="37"/>
                    </a:lnTo>
                    <a:lnTo>
                      <a:pt x="21" y="30"/>
                    </a:lnTo>
                    <a:lnTo>
                      <a:pt x="25" y="23"/>
                    </a:lnTo>
                    <a:lnTo>
                      <a:pt x="31" y="18"/>
                    </a:lnTo>
                    <a:lnTo>
                      <a:pt x="35" y="14"/>
                    </a:lnTo>
                    <a:lnTo>
                      <a:pt x="39" y="11"/>
                    </a:lnTo>
                    <a:lnTo>
                      <a:pt x="46" y="5"/>
                    </a:lnTo>
                    <a:lnTo>
                      <a:pt x="50" y="3"/>
                    </a:lnTo>
                    <a:lnTo>
                      <a:pt x="55" y="0"/>
                    </a:lnTo>
                    <a:lnTo>
                      <a:pt x="82" y="9"/>
                    </a:lnTo>
                    <a:lnTo>
                      <a:pt x="73" y="14"/>
                    </a:lnTo>
                    <a:lnTo>
                      <a:pt x="68" y="18"/>
                    </a:lnTo>
                    <a:lnTo>
                      <a:pt x="63" y="22"/>
                    </a:lnTo>
                    <a:lnTo>
                      <a:pt x="58" y="27"/>
                    </a:lnTo>
                    <a:lnTo>
                      <a:pt x="54" y="30"/>
                    </a:lnTo>
                    <a:lnTo>
                      <a:pt x="50" y="35"/>
                    </a:lnTo>
                    <a:lnTo>
                      <a:pt x="46" y="41"/>
                    </a:lnTo>
                    <a:lnTo>
                      <a:pt x="43" y="47"/>
                    </a:lnTo>
                    <a:lnTo>
                      <a:pt x="39" y="51"/>
                    </a:lnTo>
                    <a:lnTo>
                      <a:pt x="36" y="58"/>
                    </a:lnTo>
                    <a:lnTo>
                      <a:pt x="32" y="65"/>
                    </a:lnTo>
                    <a:lnTo>
                      <a:pt x="30" y="71"/>
                    </a:lnTo>
                    <a:lnTo>
                      <a:pt x="28" y="78"/>
                    </a:lnTo>
                    <a:lnTo>
                      <a:pt x="27" y="84"/>
                    </a:lnTo>
                    <a:lnTo>
                      <a:pt x="0" y="74"/>
                    </a:lnTo>
                    <a:close/>
                  </a:path>
                </a:pathLst>
              </a:custGeom>
              <a:noFill/>
              <a:ln w="1" cap="rnd">
                <a:solidFill>
                  <a:srgbClr val="000000"/>
                </a:solidFill>
                <a:round/>
                <a:headEnd/>
                <a:tailEnd/>
              </a:ln>
            </p:spPr>
            <p:txBody>
              <a:bodyPr/>
              <a:lstStyle/>
              <a:p>
                <a:endParaRPr lang="en-US"/>
              </a:p>
            </p:txBody>
          </p:sp>
        </p:grpSp>
      </p:grpSp>
      <p:sp>
        <p:nvSpPr>
          <p:cNvPr id="6172" name="Rectangle 279"/>
          <p:cNvSpPr>
            <a:spLocks noChangeArrowheads="1"/>
          </p:cNvSpPr>
          <p:nvPr/>
        </p:nvSpPr>
        <p:spPr bwMode="auto">
          <a:xfrm>
            <a:off x="1914525" y="3802062"/>
            <a:ext cx="2020888" cy="247650"/>
          </a:xfrm>
          <a:prstGeom prst="rect">
            <a:avLst/>
          </a:prstGeom>
          <a:solidFill>
            <a:srgbClr val="FFFFFF"/>
          </a:solidFill>
          <a:ln w="9525">
            <a:noFill/>
            <a:miter lim="800000"/>
            <a:headEnd/>
            <a:tailEnd/>
          </a:ln>
        </p:spPr>
        <p:txBody>
          <a:bodyPr/>
          <a:lstStyle/>
          <a:p>
            <a:endParaRPr lang="en-GB"/>
          </a:p>
        </p:txBody>
      </p:sp>
      <p:sp>
        <p:nvSpPr>
          <p:cNvPr id="6173" name="Rectangle 280"/>
          <p:cNvSpPr>
            <a:spLocks noChangeArrowheads="1"/>
          </p:cNvSpPr>
          <p:nvPr/>
        </p:nvSpPr>
        <p:spPr bwMode="auto">
          <a:xfrm>
            <a:off x="1914525" y="3802062"/>
            <a:ext cx="2020888" cy="247650"/>
          </a:xfrm>
          <a:prstGeom prst="rect">
            <a:avLst/>
          </a:prstGeom>
          <a:noFill/>
          <a:ln w="5" cap="rnd">
            <a:solidFill>
              <a:srgbClr val="000000"/>
            </a:solidFill>
            <a:miter lim="800000"/>
            <a:headEnd/>
            <a:tailEnd/>
          </a:ln>
        </p:spPr>
        <p:txBody>
          <a:bodyPr/>
          <a:lstStyle/>
          <a:p>
            <a:endParaRPr lang="en-GB"/>
          </a:p>
        </p:txBody>
      </p:sp>
      <p:sp>
        <p:nvSpPr>
          <p:cNvPr id="6174" name="Rectangle 281"/>
          <p:cNvSpPr>
            <a:spLocks noChangeArrowheads="1"/>
          </p:cNvSpPr>
          <p:nvPr/>
        </p:nvSpPr>
        <p:spPr bwMode="auto">
          <a:xfrm>
            <a:off x="2108200" y="3827462"/>
            <a:ext cx="1685925" cy="200025"/>
          </a:xfrm>
          <a:prstGeom prst="rect">
            <a:avLst/>
          </a:prstGeom>
          <a:solidFill>
            <a:srgbClr val="FFFFFF"/>
          </a:solidFill>
          <a:ln w="9525">
            <a:noFill/>
            <a:miter lim="800000"/>
            <a:headEnd/>
            <a:tailEnd/>
          </a:ln>
        </p:spPr>
        <p:txBody>
          <a:bodyPr/>
          <a:lstStyle/>
          <a:p>
            <a:endParaRPr lang="en-GB"/>
          </a:p>
        </p:txBody>
      </p:sp>
      <p:sp>
        <p:nvSpPr>
          <p:cNvPr id="6175" name="Rectangle 282"/>
          <p:cNvSpPr>
            <a:spLocks noChangeArrowheads="1"/>
          </p:cNvSpPr>
          <p:nvPr/>
        </p:nvSpPr>
        <p:spPr bwMode="auto">
          <a:xfrm>
            <a:off x="2547938" y="3867150"/>
            <a:ext cx="941387" cy="120650"/>
          </a:xfrm>
          <a:prstGeom prst="rect">
            <a:avLst/>
          </a:prstGeom>
          <a:noFill/>
          <a:ln w="9525">
            <a:noFill/>
            <a:miter lim="800000"/>
            <a:headEnd/>
            <a:tailEnd/>
          </a:ln>
        </p:spPr>
        <p:txBody>
          <a:bodyPr wrap="none" lIns="0" tIns="0" rIns="0" bIns="0">
            <a:spAutoFit/>
          </a:bodyPr>
          <a:lstStyle/>
          <a:p>
            <a:r>
              <a:rPr lang="en-US" sz="800">
                <a:solidFill>
                  <a:srgbClr val="000000"/>
                </a:solidFill>
              </a:rPr>
              <a:t>Complex Management</a:t>
            </a:r>
            <a:endParaRPr lang="en-US"/>
          </a:p>
        </p:txBody>
      </p:sp>
      <p:grpSp>
        <p:nvGrpSpPr>
          <p:cNvPr id="7" name="Group 287"/>
          <p:cNvGrpSpPr>
            <a:grpSpLocks/>
          </p:cNvGrpSpPr>
          <p:nvPr/>
        </p:nvGrpSpPr>
        <p:grpSpPr bwMode="auto">
          <a:xfrm>
            <a:off x="2747963" y="4064000"/>
            <a:ext cx="33337" cy="315912"/>
            <a:chOff x="2208" y="2567"/>
            <a:chExt cx="26" cy="252"/>
          </a:xfrm>
        </p:grpSpPr>
        <p:sp>
          <p:nvSpPr>
            <p:cNvPr id="6269" name="Freeform 283"/>
            <p:cNvSpPr>
              <a:spLocks noEditPoints="1"/>
            </p:cNvSpPr>
            <p:nvPr/>
          </p:nvSpPr>
          <p:spPr bwMode="auto">
            <a:xfrm>
              <a:off x="2208" y="2567"/>
              <a:ext cx="26" cy="252"/>
            </a:xfrm>
            <a:custGeom>
              <a:avLst/>
              <a:gdLst>
                <a:gd name="T0" fmla="*/ 18 w 26"/>
                <a:gd name="T1" fmla="*/ 20 h 252"/>
                <a:gd name="T2" fmla="*/ 18 w 26"/>
                <a:gd name="T3" fmla="*/ 232 h 252"/>
                <a:gd name="T4" fmla="*/ 8 w 26"/>
                <a:gd name="T5" fmla="*/ 232 h 252"/>
                <a:gd name="T6" fmla="*/ 8 w 26"/>
                <a:gd name="T7" fmla="*/ 20 h 252"/>
                <a:gd name="T8" fmla="*/ 18 w 26"/>
                <a:gd name="T9" fmla="*/ 20 h 252"/>
                <a:gd name="T10" fmla="*/ 0 w 26"/>
                <a:gd name="T11" fmla="*/ 26 h 252"/>
                <a:gd name="T12" fmla="*/ 13 w 26"/>
                <a:gd name="T13" fmla="*/ 0 h 252"/>
                <a:gd name="T14" fmla="*/ 26 w 26"/>
                <a:gd name="T15" fmla="*/ 26 h 252"/>
                <a:gd name="T16" fmla="*/ 0 w 26"/>
                <a:gd name="T17" fmla="*/ 26 h 252"/>
                <a:gd name="T18" fmla="*/ 26 w 26"/>
                <a:gd name="T19" fmla="*/ 226 h 252"/>
                <a:gd name="T20" fmla="*/ 13 w 26"/>
                <a:gd name="T21" fmla="*/ 252 h 252"/>
                <a:gd name="T22" fmla="*/ 0 w 26"/>
                <a:gd name="T23" fmla="*/ 226 h 252"/>
                <a:gd name="T24" fmla="*/ 26 w 26"/>
                <a:gd name="T25" fmla="*/ 226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2"/>
                <a:gd name="T41" fmla="*/ 26 w 26"/>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2">
                  <a:moveTo>
                    <a:pt x="18" y="20"/>
                  </a:moveTo>
                  <a:lnTo>
                    <a:pt x="18" y="232"/>
                  </a:lnTo>
                  <a:lnTo>
                    <a:pt x="8" y="232"/>
                  </a:lnTo>
                  <a:lnTo>
                    <a:pt x="8" y="20"/>
                  </a:lnTo>
                  <a:lnTo>
                    <a:pt x="18" y="20"/>
                  </a:lnTo>
                  <a:close/>
                  <a:moveTo>
                    <a:pt x="0" y="26"/>
                  </a:moveTo>
                  <a:lnTo>
                    <a:pt x="13" y="0"/>
                  </a:lnTo>
                  <a:lnTo>
                    <a:pt x="26" y="26"/>
                  </a:lnTo>
                  <a:lnTo>
                    <a:pt x="0" y="26"/>
                  </a:lnTo>
                  <a:close/>
                  <a:moveTo>
                    <a:pt x="26" y="226"/>
                  </a:moveTo>
                  <a:lnTo>
                    <a:pt x="13" y="252"/>
                  </a:lnTo>
                  <a:lnTo>
                    <a:pt x="0" y="226"/>
                  </a:lnTo>
                  <a:lnTo>
                    <a:pt x="26" y="226"/>
                  </a:lnTo>
                  <a:close/>
                </a:path>
              </a:pathLst>
            </a:custGeom>
            <a:solidFill>
              <a:srgbClr val="969696"/>
            </a:solidFill>
            <a:ln w="9525">
              <a:noFill/>
              <a:round/>
              <a:headEnd/>
              <a:tailEnd/>
            </a:ln>
          </p:spPr>
          <p:txBody>
            <a:bodyPr/>
            <a:lstStyle/>
            <a:p>
              <a:endParaRPr lang="en-US"/>
            </a:p>
          </p:txBody>
        </p:sp>
        <p:sp>
          <p:nvSpPr>
            <p:cNvPr id="6270" name="Rectangle 284"/>
            <p:cNvSpPr>
              <a:spLocks noChangeArrowheads="1"/>
            </p:cNvSpPr>
            <p:nvPr/>
          </p:nvSpPr>
          <p:spPr bwMode="auto">
            <a:xfrm>
              <a:off x="2216" y="2587"/>
              <a:ext cx="10" cy="212"/>
            </a:xfrm>
            <a:prstGeom prst="rect">
              <a:avLst/>
            </a:prstGeom>
            <a:noFill/>
            <a:ln w="1" cap="rnd">
              <a:solidFill>
                <a:srgbClr val="969696"/>
              </a:solidFill>
              <a:round/>
              <a:headEnd/>
              <a:tailEnd/>
            </a:ln>
          </p:spPr>
          <p:txBody>
            <a:bodyPr/>
            <a:lstStyle/>
            <a:p>
              <a:endParaRPr lang="en-GB"/>
            </a:p>
          </p:txBody>
        </p:sp>
        <p:sp>
          <p:nvSpPr>
            <p:cNvPr id="6271" name="Freeform 285"/>
            <p:cNvSpPr>
              <a:spLocks/>
            </p:cNvSpPr>
            <p:nvPr/>
          </p:nvSpPr>
          <p:spPr bwMode="auto">
            <a:xfrm>
              <a:off x="2208" y="2567"/>
              <a:ext cx="26" cy="26"/>
            </a:xfrm>
            <a:custGeom>
              <a:avLst/>
              <a:gdLst>
                <a:gd name="T0" fmla="*/ 0 w 26"/>
                <a:gd name="T1" fmla="*/ 26 h 26"/>
                <a:gd name="T2" fmla="*/ 13 w 26"/>
                <a:gd name="T3" fmla="*/ 0 h 26"/>
                <a:gd name="T4" fmla="*/ 26 w 26"/>
                <a:gd name="T5" fmla="*/ 26 h 26"/>
                <a:gd name="T6" fmla="*/ 0 w 26"/>
                <a:gd name="T7" fmla="*/ 26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0" y="26"/>
                  </a:moveTo>
                  <a:lnTo>
                    <a:pt x="13" y="0"/>
                  </a:lnTo>
                  <a:lnTo>
                    <a:pt x="26" y="26"/>
                  </a:lnTo>
                  <a:lnTo>
                    <a:pt x="0" y="26"/>
                  </a:lnTo>
                </a:path>
              </a:pathLst>
            </a:custGeom>
            <a:noFill/>
            <a:ln w="1" cap="rnd">
              <a:solidFill>
                <a:srgbClr val="969696"/>
              </a:solidFill>
              <a:round/>
              <a:headEnd/>
              <a:tailEnd/>
            </a:ln>
          </p:spPr>
          <p:txBody>
            <a:bodyPr/>
            <a:lstStyle/>
            <a:p>
              <a:endParaRPr lang="en-US"/>
            </a:p>
          </p:txBody>
        </p:sp>
        <p:sp>
          <p:nvSpPr>
            <p:cNvPr id="6272" name="Freeform 286"/>
            <p:cNvSpPr>
              <a:spLocks/>
            </p:cNvSpPr>
            <p:nvPr/>
          </p:nvSpPr>
          <p:spPr bwMode="auto">
            <a:xfrm>
              <a:off x="2208" y="2793"/>
              <a:ext cx="26" cy="26"/>
            </a:xfrm>
            <a:custGeom>
              <a:avLst/>
              <a:gdLst>
                <a:gd name="T0" fmla="*/ 26 w 26"/>
                <a:gd name="T1" fmla="*/ 0 h 26"/>
                <a:gd name="T2" fmla="*/ 13 w 26"/>
                <a:gd name="T3" fmla="*/ 26 h 26"/>
                <a:gd name="T4" fmla="*/ 0 w 26"/>
                <a:gd name="T5" fmla="*/ 0 h 26"/>
                <a:gd name="T6" fmla="*/ 26 w 26"/>
                <a:gd name="T7" fmla="*/ 0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26" y="0"/>
                  </a:moveTo>
                  <a:lnTo>
                    <a:pt x="13" y="26"/>
                  </a:lnTo>
                  <a:lnTo>
                    <a:pt x="0" y="0"/>
                  </a:lnTo>
                  <a:lnTo>
                    <a:pt x="26" y="0"/>
                  </a:lnTo>
                </a:path>
              </a:pathLst>
            </a:custGeom>
            <a:noFill/>
            <a:ln w="1" cap="rnd">
              <a:solidFill>
                <a:srgbClr val="969696"/>
              </a:solidFill>
              <a:round/>
              <a:headEnd/>
              <a:tailEnd/>
            </a:ln>
          </p:spPr>
          <p:txBody>
            <a:bodyPr/>
            <a:lstStyle/>
            <a:p>
              <a:endParaRPr lang="en-US"/>
            </a:p>
          </p:txBody>
        </p:sp>
      </p:grpSp>
      <p:sp>
        <p:nvSpPr>
          <p:cNvPr id="6177" name="Rectangle 288"/>
          <p:cNvSpPr>
            <a:spLocks noChangeArrowheads="1"/>
          </p:cNvSpPr>
          <p:nvPr/>
        </p:nvSpPr>
        <p:spPr bwMode="auto">
          <a:xfrm>
            <a:off x="3159125" y="4375150"/>
            <a:ext cx="860425" cy="1430337"/>
          </a:xfrm>
          <a:prstGeom prst="rect">
            <a:avLst/>
          </a:prstGeom>
          <a:solidFill>
            <a:srgbClr val="FFFFFF"/>
          </a:solidFill>
          <a:ln w="9525">
            <a:noFill/>
            <a:miter lim="800000"/>
            <a:headEnd/>
            <a:tailEnd/>
          </a:ln>
        </p:spPr>
        <p:txBody>
          <a:bodyPr/>
          <a:lstStyle/>
          <a:p>
            <a:endParaRPr lang="en-GB"/>
          </a:p>
        </p:txBody>
      </p:sp>
      <p:sp>
        <p:nvSpPr>
          <p:cNvPr id="6178" name="Rectangle 289"/>
          <p:cNvSpPr>
            <a:spLocks noChangeArrowheads="1"/>
          </p:cNvSpPr>
          <p:nvPr/>
        </p:nvSpPr>
        <p:spPr bwMode="auto">
          <a:xfrm>
            <a:off x="3159125" y="4375150"/>
            <a:ext cx="860425" cy="1430337"/>
          </a:xfrm>
          <a:prstGeom prst="rect">
            <a:avLst/>
          </a:prstGeom>
          <a:noFill/>
          <a:ln w="5" cap="rnd">
            <a:solidFill>
              <a:srgbClr val="000000"/>
            </a:solidFill>
            <a:miter lim="800000"/>
            <a:headEnd/>
            <a:tailEnd/>
          </a:ln>
        </p:spPr>
        <p:txBody>
          <a:bodyPr/>
          <a:lstStyle/>
          <a:p>
            <a:endParaRPr lang="en-GB"/>
          </a:p>
        </p:txBody>
      </p:sp>
      <p:sp>
        <p:nvSpPr>
          <p:cNvPr id="6179" name="Rectangle 290"/>
          <p:cNvSpPr>
            <a:spLocks noChangeArrowheads="1"/>
          </p:cNvSpPr>
          <p:nvPr/>
        </p:nvSpPr>
        <p:spPr bwMode="auto">
          <a:xfrm>
            <a:off x="3276600" y="4729162"/>
            <a:ext cx="525463" cy="500063"/>
          </a:xfrm>
          <a:prstGeom prst="rect">
            <a:avLst/>
          </a:prstGeom>
          <a:solidFill>
            <a:srgbClr val="FFFF99"/>
          </a:solidFill>
          <a:ln w="9525">
            <a:noFill/>
            <a:miter lim="800000"/>
            <a:headEnd/>
            <a:tailEnd/>
          </a:ln>
        </p:spPr>
        <p:txBody>
          <a:bodyPr/>
          <a:lstStyle/>
          <a:p>
            <a:endParaRPr lang="en-GB"/>
          </a:p>
        </p:txBody>
      </p:sp>
      <p:grpSp>
        <p:nvGrpSpPr>
          <p:cNvPr id="8" name="Group 294"/>
          <p:cNvGrpSpPr>
            <a:grpSpLocks/>
          </p:cNvGrpSpPr>
          <p:nvPr/>
        </p:nvGrpSpPr>
        <p:grpSpPr bwMode="auto">
          <a:xfrm>
            <a:off x="3279775" y="4732337"/>
            <a:ext cx="517525" cy="492125"/>
            <a:chOff x="2633" y="3101"/>
            <a:chExt cx="413" cy="393"/>
          </a:xfrm>
        </p:grpSpPr>
        <p:pic>
          <p:nvPicPr>
            <p:cNvPr id="6266" name="Picture 291"/>
            <p:cNvPicPr>
              <a:picLocks noChangeAspect="1" noChangeArrowheads="1"/>
            </p:cNvPicPr>
            <p:nvPr/>
          </p:nvPicPr>
          <p:blipFill>
            <a:blip r:embed="rId5" cstate="print"/>
            <a:srcRect/>
            <a:stretch>
              <a:fillRect/>
            </a:stretch>
          </p:blipFill>
          <p:spPr bwMode="auto">
            <a:xfrm>
              <a:off x="2673" y="3141"/>
              <a:ext cx="84" cy="96"/>
            </a:xfrm>
            <a:prstGeom prst="rect">
              <a:avLst/>
            </a:prstGeom>
            <a:noFill/>
            <a:ln w="9525">
              <a:noFill/>
              <a:miter lim="800000"/>
              <a:headEnd/>
              <a:tailEnd/>
            </a:ln>
          </p:spPr>
        </p:pic>
        <p:sp>
          <p:nvSpPr>
            <p:cNvPr id="6267" name="Freeform 292"/>
            <p:cNvSpPr>
              <a:spLocks/>
            </p:cNvSpPr>
            <p:nvPr/>
          </p:nvSpPr>
          <p:spPr bwMode="auto">
            <a:xfrm>
              <a:off x="2633" y="3101"/>
              <a:ext cx="413" cy="393"/>
            </a:xfrm>
            <a:custGeom>
              <a:avLst/>
              <a:gdLst>
                <a:gd name="T0" fmla="*/ 0 w 413"/>
                <a:gd name="T1" fmla="*/ 393 h 393"/>
                <a:gd name="T2" fmla="*/ 0 w 413"/>
                <a:gd name="T3" fmla="*/ 0 h 393"/>
                <a:gd name="T4" fmla="*/ 413 w 413"/>
                <a:gd name="T5" fmla="*/ 0 h 393"/>
                <a:gd name="T6" fmla="*/ 0 60000 65536"/>
                <a:gd name="T7" fmla="*/ 0 60000 65536"/>
                <a:gd name="T8" fmla="*/ 0 60000 65536"/>
                <a:gd name="T9" fmla="*/ 0 w 413"/>
                <a:gd name="T10" fmla="*/ 0 h 393"/>
                <a:gd name="T11" fmla="*/ 413 w 413"/>
                <a:gd name="T12" fmla="*/ 393 h 393"/>
              </a:gdLst>
              <a:ahLst/>
              <a:cxnLst>
                <a:cxn ang="T6">
                  <a:pos x="T0" y="T1"/>
                </a:cxn>
                <a:cxn ang="T7">
                  <a:pos x="T2" y="T3"/>
                </a:cxn>
                <a:cxn ang="T8">
                  <a:pos x="T4" y="T5"/>
                </a:cxn>
              </a:cxnLst>
              <a:rect l="T9" t="T10" r="T11" b="T12"/>
              <a:pathLst>
                <a:path w="413" h="393">
                  <a:moveTo>
                    <a:pt x="0" y="393"/>
                  </a:moveTo>
                  <a:lnTo>
                    <a:pt x="0" y="0"/>
                  </a:lnTo>
                  <a:lnTo>
                    <a:pt x="413" y="0"/>
                  </a:lnTo>
                </a:path>
              </a:pathLst>
            </a:custGeom>
            <a:noFill/>
            <a:ln w="6">
              <a:solidFill>
                <a:srgbClr val="000000"/>
              </a:solidFill>
              <a:miter lim="800000"/>
              <a:headEnd/>
              <a:tailEnd/>
            </a:ln>
          </p:spPr>
          <p:txBody>
            <a:bodyPr/>
            <a:lstStyle/>
            <a:p>
              <a:endParaRPr lang="en-US"/>
            </a:p>
          </p:txBody>
        </p:sp>
        <p:sp>
          <p:nvSpPr>
            <p:cNvPr id="6268" name="Freeform 293"/>
            <p:cNvSpPr>
              <a:spLocks/>
            </p:cNvSpPr>
            <p:nvPr/>
          </p:nvSpPr>
          <p:spPr bwMode="auto">
            <a:xfrm>
              <a:off x="2633" y="3101"/>
              <a:ext cx="413" cy="393"/>
            </a:xfrm>
            <a:custGeom>
              <a:avLst/>
              <a:gdLst>
                <a:gd name="T0" fmla="*/ 413 w 413"/>
                <a:gd name="T1" fmla="*/ 0 h 393"/>
                <a:gd name="T2" fmla="*/ 413 w 413"/>
                <a:gd name="T3" fmla="*/ 393 h 393"/>
                <a:gd name="T4" fmla="*/ 0 w 413"/>
                <a:gd name="T5" fmla="*/ 393 h 393"/>
                <a:gd name="T6" fmla="*/ 0 60000 65536"/>
                <a:gd name="T7" fmla="*/ 0 60000 65536"/>
                <a:gd name="T8" fmla="*/ 0 60000 65536"/>
                <a:gd name="T9" fmla="*/ 0 w 413"/>
                <a:gd name="T10" fmla="*/ 0 h 393"/>
                <a:gd name="T11" fmla="*/ 413 w 413"/>
                <a:gd name="T12" fmla="*/ 393 h 393"/>
              </a:gdLst>
              <a:ahLst/>
              <a:cxnLst>
                <a:cxn ang="T6">
                  <a:pos x="T0" y="T1"/>
                </a:cxn>
                <a:cxn ang="T7">
                  <a:pos x="T2" y="T3"/>
                </a:cxn>
                <a:cxn ang="T8">
                  <a:pos x="T4" y="T5"/>
                </a:cxn>
              </a:cxnLst>
              <a:rect l="T9" t="T10" r="T11" b="T12"/>
              <a:pathLst>
                <a:path w="413" h="393">
                  <a:moveTo>
                    <a:pt x="413" y="0"/>
                  </a:moveTo>
                  <a:lnTo>
                    <a:pt x="413" y="393"/>
                  </a:lnTo>
                  <a:lnTo>
                    <a:pt x="0" y="393"/>
                  </a:lnTo>
                </a:path>
              </a:pathLst>
            </a:custGeom>
            <a:noFill/>
            <a:ln w="6">
              <a:solidFill>
                <a:srgbClr val="000000"/>
              </a:solidFill>
              <a:miter lim="800000"/>
              <a:headEnd/>
              <a:tailEnd/>
            </a:ln>
          </p:spPr>
          <p:txBody>
            <a:bodyPr/>
            <a:lstStyle/>
            <a:p>
              <a:endParaRPr lang="en-US"/>
            </a:p>
          </p:txBody>
        </p:sp>
      </p:grpSp>
      <p:sp>
        <p:nvSpPr>
          <p:cNvPr id="6181" name="Rectangle 295"/>
          <p:cNvSpPr>
            <a:spLocks noChangeArrowheads="1"/>
          </p:cNvSpPr>
          <p:nvPr/>
        </p:nvSpPr>
        <p:spPr bwMode="auto">
          <a:xfrm>
            <a:off x="3276600" y="4729162"/>
            <a:ext cx="525463" cy="500063"/>
          </a:xfrm>
          <a:prstGeom prst="rect">
            <a:avLst/>
          </a:prstGeom>
          <a:solidFill>
            <a:srgbClr val="FFFF99"/>
          </a:solidFill>
          <a:ln w="9525">
            <a:noFill/>
            <a:miter lim="800000"/>
            <a:headEnd/>
            <a:tailEnd/>
          </a:ln>
        </p:spPr>
        <p:txBody>
          <a:bodyPr/>
          <a:lstStyle/>
          <a:p>
            <a:endParaRPr lang="en-GB"/>
          </a:p>
        </p:txBody>
      </p:sp>
      <p:sp>
        <p:nvSpPr>
          <p:cNvPr id="6182" name="Rectangle 296"/>
          <p:cNvSpPr>
            <a:spLocks noChangeArrowheads="1"/>
          </p:cNvSpPr>
          <p:nvPr/>
        </p:nvSpPr>
        <p:spPr bwMode="auto">
          <a:xfrm>
            <a:off x="3278188" y="4729162"/>
            <a:ext cx="523875" cy="500063"/>
          </a:xfrm>
          <a:prstGeom prst="rect">
            <a:avLst/>
          </a:prstGeom>
          <a:noFill/>
          <a:ln w="5" cap="rnd">
            <a:solidFill>
              <a:srgbClr val="000000"/>
            </a:solidFill>
            <a:miter lim="800000"/>
            <a:headEnd/>
            <a:tailEnd/>
          </a:ln>
        </p:spPr>
        <p:txBody>
          <a:bodyPr/>
          <a:lstStyle/>
          <a:p>
            <a:endParaRPr lang="en-GB"/>
          </a:p>
        </p:txBody>
      </p:sp>
      <p:sp>
        <p:nvSpPr>
          <p:cNvPr id="6183" name="Rectangle 297"/>
          <p:cNvSpPr>
            <a:spLocks noChangeArrowheads="1"/>
          </p:cNvSpPr>
          <p:nvPr/>
        </p:nvSpPr>
        <p:spPr bwMode="auto">
          <a:xfrm>
            <a:off x="3405188" y="4768850"/>
            <a:ext cx="369887" cy="120650"/>
          </a:xfrm>
          <a:prstGeom prst="rect">
            <a:avLst/>
          </a:prstGeom>
          <a:noFill/>
          <a:ln w="9525">
            <a:noFill/>
            <a:miter lim="800000"/>
            <a:headEnd/>
            <a:tailEnd/>
          </a:ln>
        </p:spPr>
        <p:txBody>
          <a:bodyPr wrap="none" lIns="0" tIns="0" rIns="0" bIns="0">
            <a:spAutoFit/>
          </a:bodyPr>
          <a:lstStyle/>
          <a:p>
            <a:r>
              <a:rPr lang="en-US" sz="800">
                <a:solidFill>
                  <a:srgbClr val="000000"/>
                </a:solidFill>
              </a:rPr>
              <a:t>Frames </a:t>
            </a:r>
            <a:endParaRPr lang="en-US"/>
          </a:p>
        </p:txBody>
      </p:sp>
      <p:sp>
        <p:nvSpPr>
          <p:cNvPr id="6184" name="Rectangle 298"/>
          <p:cNvSpPr>
            <a:spLocks noChangeArrowheads="1"/>
          </p:cNvSpPr>
          <p:nvPr/>
        </p:nvSpPr>
        <p:spPr bwMode="auto">
          <a:xfrm>
            <a:off x="3405188" y="4862512"/>
            <a:ext cx="366712" cy="120650"/>
          </a:xfrm>
          <a:prstGeom prst="rect">
            <a:avLst/>
          </a:prstGeom>
          <a:noFill/>
          <a:ln w="9525">
            <a:noFill/>
            <a:miter lim="800000"/>
            <a:headEnd/>
            <a:tailEnd/>
          </a:ln>
        </p:spPr>
        <p:txBody>
          <a:bodyPr wrap="none" lIns="0" tIns="0" rIns="0" bIns="0">
            <a:spAutoFit/>
          </a:bodyPr>
          <a:lstStyle/>
          <a:p>
            <a:r>
              <a:rPr lang="en-US" sz="800">
                <a:solidFill>
                  <a:srgbClr val="000000"/>
                </a:solidFill>
              </a:rPr>
              <a:t>Service </a:t>
            </a:r>
            <a:endParaRPr lang="en-US"/>
          </a:p>
        </p:txBody>
      </p:sp>
      <p:sp>
        <p:nvSpPr>
          <p:cNvPr id="6185" name="Rectangle 299"/>
          <p:cNvSpPr>
            <a:spLocks noChangeArrowheads="1"/>
          </p:cNvSpPr>
          <p:nvPr/>
        </p:nvSpPr>
        <p:spPr bwMode="auto">
          <a:xfrm>
            <a:off x="3390900" y="4956175"/>
            <a:ext cx="376238" cy="120650"/>
          </a:xfrm>
          <a:prstGeom prst="rect">
            <a:avLst/>
          </a:prstGeom>
          <a:noFill/>
          <a:ln w="9525">
            <a:noFill/>
            <a:miter lim="800000"/>
            <a:headEnd/>
            <a:tailEnd/>
          </a:ln>
        </p:spPr>
        <p:txBody>
          <a:bodyPr wrap="none" lIns="0" tIns="0" rIns="0" bIns="0">
            <a:spAutoFit/>
          </a:bodyPr>
          <a:lstStyle/>
          <a:p>
            <a:r>
              <a:rPr lang="en-US" sz="800">
                <a:solidFill>
                  <a:srgbClr val="000000"/>
                </a:solidFill>
              </a:rPr>
              <a:t>Provider</a:t>
            </a:r>
            <a:endParaRPr lang="en-US"/>
          </a:p>
        </p:txBody>
      </p:sp>
      <p:sp>
        <p:nvSpPr>
          <p:cNvPr id="6186" name="Rectangle 300"/>
          <p:cNvSpPr>
            <a:spLocks noChangeArrowheads="1"/>
          </p:cNvSpPr>
          <p:nvPr/>
        </p:nvSpPr>
        <p:spPr bwMode="auto">
          <a:xfrm>
            <a:off x="3289300" y="5281612"/>
            <a:ext cx="525463" cy="498475"/>
          </a:xfrm>
          <a:prstGeom prst="rect">
            <a:avLst/>
          </a:prstGeom>
          <a:solidFill>
            <a:srgbClr val="FFFF99"/>
          </a:solidFill>
          <a:ln w="9525">
            <a:noFill/>
            <a:miter lim="800000"/>
            <a:headEnd/>
            <a:tailEnd/>
          </a:ln>
        </p:spPr>
        <p:txBody>
          <a:bodyPr/>
          <a:lstStyle/>
          <a:p>
            <a:endParaRPr lang="en-GB"/>
          </a:p>
        </p:txBody>
      </p:sp>
      <p:grpSp>
        <p:nvGrpSpPr>
          <p:cNvPr id="9" name="Group 304"/>
          <p:cNvGrpSpPr>
            <a:grpSpLocks/>
          </p:cNvGrpSpPr>
          <p:nvPr/>
        </p:nvGrpSpPr>
        <p:grpSpPr bwMode="auto">
          <a:xfrm>
            <a:off x="3292475" y="5286375"/>
            <a:ext cx="519113" cy="490537"/>
            <a:chOff x="2643" y="3543"/>
            <a:chExt cx="414" cy="392"/>
          </a:xfrm>
        </p:grpSpPr>
        <p:pic>
          <p:nvPicPr>
            <p:cNvPr id="6263" name="Picture 301"/>
            <p:cNvPicPr>
              <a:picLocks noChangeAspect="1" noChangeArrowheads="1"/>
            </p:cNvPicPr>
            <p:nvPr/>
          </p:nvPicPr>
          <p:blipFill>
            <a:blip r:embed="rId5" cstate="print"/>
            <a:srcRect/>
            <a:stretch>
              <a:fillRect/>
            </a:stretch>
          </p:blipFill>
          <p:spPr bwMode="auto">
            <a:xfrm>
              <a:off x="2682" y="3583"/>
              <a:ext cx="83" cy="95"/>
            </a:xfrm>
            <a:prstGeom prst="rect">
              <a:avLst/>
            </a:prstGeom>
            <a:noFill/>
            <a:ln w="9525">
              <a:noFill/>
              <a:miter lim="800000"/>
              <a:headEnd/>
              <a:tailEnd/>
            </a:ln>
          </p:spPr>
        </p:pic>
        <p:sp>
          <p:nvSpPr>
            <p:cNvPr id="6264" name="Freeform 302"/>
            <p:cNvSpPr>
              <a:spLocks/>
            </p:cNvSpPr>
            <p:nvPr/>
          </p:nvSpPr>
          <p:spPr bwMode="auto">
            <a:xfrm>
              <a:off x="2643" y="3543"/>
              <a:ext cx="414" cy="392"/>
            </a:xfrm>
            <a:custGeom>
              <a:avLst/>
              <a:gdLst>
                <a:gd name="T0" fmla="*/ 0 w 414"/>
                <a:gd name="T1" fmla="*/ 392 h 392"/>
                <a:gd name="T2" fmla="*/ 0 w 414"/>
                <a:gd name="T3" fmla="*/ 0 h 392"/>
                <a:gd name="T4" fmla="*/ 414 w 414"/>
                <a:gd name="T5" fmla="*/ 0 h 392"/>
                <a:gd name="T6" fmla="*/ 0 60000 65536"/>
                <a:gd name="T7" fmla="*/ 0 60000 65536"/>
                <a:gd name="T8" fmla="*/ 0 60000 65536"/>
                <a:gd name="T9" fmla="*/ 0 w 414"/>
                <a:gd name="T10" fmla="*/ 0 h 392"/>
                <a:gd name="T11" fmla="*/ 414 w 414"/>
                <a:gd name="T12" fmla="*/ 392 h 392"/>
              </a:gdLst>
              <a:ahLst/>
              <a:cxnLst>
                <a:cxn ang="T6">
                  <a:pos x="T0" y="T1"/>
                </a:cxn>
                <a:cxn ang="T7">
                  <a:pos x="T2" y="T3"/>
                </a:cxn>
                <a:cxn ang="T8">
                  <a:pos x="T4" y="T5"/>
                </a:cxn>
              </a:cxnLst>
              <a:rect l="T9" t="T10" r="T11" b="T12"/>
              <a:pathLst>
                <a:path w="414" h="392">
                  <a:moveTo>
                    <a:pt x="0" y="392"/>
                  </a:moveTo>
                  <a:lnTo>
                    <a:pt x="0" y="0"/>
                  </a:lnTo>
                  <a:lnTo>
                    <a:pt x="414" y="0"/>
                  </a:lnTo>
                </a:path>
              </a:pathLst>
            </a:custGeom>
            <a:noFill/>
            <a:ln w="6">
              <a:solidFill>
                <a:srgbClr val="000000"/>
              </a:solidFill>
              <a:miter lim="800000"/>
              <a:headEnd/>
              <a:tailEnd/>
            </a:ln>
          </p:spPr>
          <p:txBody>
            <a:bodyPr/>
            <a:lstStyle/>
            <a:p>
              <a:endParaRPr lang="en-US"/>
            </a:p>
          </p:txBody>
        </p:sp>
        <p:sp>
          <p:nvSpPr>
            <p:cNvPr id="6265" name="Freeform 303"/>
            <p:cNvSpPr>
              <a:spLocks/>
            </p:cNvSpPr>
            <p:nvPr/>
          </p:nvSpPr>
          <p:spPr bwMode="auto">
            <a:xfrm>
              <a:off x="2643" y="3543"/>
              <a:ext cx="414" cy="392"/>
            </a:xfrm>
            <a:custGeom>
              <a:avLst/>
              <a:gdLst>
                <a:gd name="T0" fmla="*/ 414 w 414"/>
                <a:gd name="T1" fmla="*/ 0 h 392"/>
                <a:gd name="T2" fmla="*/ 414 w 414"/>
                <a:gd name="T3" fmla="*/ 392 h 392"/>
                <a:gd name="T4" fmla="*/ 0 w 414"/>
                <a:gd name="T5" fmla="*/ 392 h 392"/>
                <a:gd name="T6" fmla="*/ 0 60000 65536"/>
                <a:gd name="T7" fmla="*/ 0 60000 65536"/>
                <a:gd name="T8" fmla="*/ 0 60000 65536"/>
                <a:gd name="T9" fmla="*/ 0 w 414"/>
                <a:gd name="T10" fmla="*/ 0 h 392"/>
                <a:gd name="T11" fmla="*/ 414 w 414"/>
                <a:gd name="T12" fmla="*/ 392 h 392"/>
              </a:gdLst>
              <a:ahLst/>
              <a:cxnLst>
                <a:cxn ang="T6">
                  <a:pos x="T0" y="T1"/>
                </a:cxn>
                <a:cxn ang="T7">
                  <a:pos x="T2" y="T3"/>
                </a:cxn>
                <a:cxn ang="T8">
                  <a:pos x="T4" y="T5"/>
                </a:cxn>
              </a:cxnLst>
              <a:rect l="T9" t="T10" r="T11" b="T12"/>
              <a:pathLst>
                <a:path w="414" h="392">
                  <a:moveTo>
                    <a:pt x="414" y="0"/>
                  </a:moveTo>
                  <a:lnTo>
                    <a:pt x="414" y="392"/>
                  </a:lnTo>
                  <a:lnTo>
                    <a:pt x="0" y="392"/>
                  </a:lnTo>
                </a:path>
              </a:pathLst>
            </a:custGeom>
            <a:noFill/>
            <a:ln w="6">
              <a:solidFill>
                <a:srgbClr val="000000"/>
              </a:solidFill>
              <a:miter lim="800000"/>
              <a:headEnd/>
              <a:tailEnd/>
            </a:ln>
          </p:spPr>
          <p:txBody>
            <a:bodyPr/>
            <a:lstStyle/>
            <a:p>
              <a:endParaRPr lang="en-US"/>
            </a:p>
          </p:txBody>
        </p:sp>
      </p:grpSp>
      <p:sp>
        <p:nvSpPr>
          <p:cNvPr id="6188" name="Rectangle 305"/>
          <p:cNvSpPr>
            <a:spLocks noChangeArrowheads="1"/>
          </p:cNvSpPr>
          <p:nvPr/>
        </p:nvSpPr>
        <p:spPr bwMode="auto">
          <a:xfrm>
            <a:off x="3289300" y="5281612"/>
            <a:ext cx="525463" cy="498475"/>
          </a:xfrm>
          <a:prstGeom prst="rect">
            <a:avLst/>
          </a:prstGeom>
          <a:solidFill>
            <a:srgbClr val="FFFF99"/>
          </a:solidFill>
          <a:ln w="9525">
            <a:noFill/>
            <a:miter lim="800000"/>
            <a:headEnd/>
            <a:tailEnd/>
          </a:ln>
        </p:spPr>
        <p:txBody>
          <a:bodyPr/>
          <a:lstStyle/>
          <a:p>
            <a:endParaRPr lang="en-GB"/>
          </a:p>
        </p:txBody>
      </p:sp>
      <p:sp>
        <p:nvSpPr>
          <p:cNvPr id="6189" name="Rectangle 306"/>
          <p:cNvSpPr>
            <a:spLocks noChangeArrowheads="1"/>
          </p:cNvSpPr>
          <p:nvPr/>
        </p:nvSpPr>
        <p:spPr bwMode="auto">
          <a:xfrm>
            <a:off x="3289300" y="5281612"/>
            <a:ext cx="525463" cy="498475"/>
          </a:xfrm>
          <a:prstGeom prst="rect">
            <a:avLst/>
          </a:prstGeom>
          <a:noFill/>
          <a:ln w="5" cap="rnd">
            <a:solidFill>
              <a:srgbClr val="000000"/>
            </a:solidFill>
            <a:miter lim="800000"/>
            <a:headEnd/>
            <a:tailEnd/>
          </a:ln>
        </p:spPr>
        <p:txBody>
          <a:bodyPr/>
          <a:lstStyle/>
          <a:p>
            <a:endParaRPr lang="en-GB"/>
          </a:p>
        </p:txBody>
      </p:sp>
      <p:sp>
        <p:nvSpPr>
          <p:cNvPr id="6190" name="Rectangle 307"/>
          <p:cNvSpPr>
            <a:spLocks noChangeArrowheads="1"/>
          </p:cNvSpPr>
          <p:nvPr/>
        </p:nvSpPr>
        <p:spPr bwMode="auto">
          <a:xfrm>
            <a:off x="3448050" y="5416550"/>
            <a:ext cx="301625" cy="120650"/>
          </a:xfrm>
          <a:prstGeom prst="rect">
            <a:avLst/>
          </a:prstGeom>
          <a:noFill/>
          <a:ln w="9525">
            <a:noFill/>
            <a:miter lim="800000"/>
            <a:headEnd/>
            <a:tailEnd/>
          </a:ln>
        </p:spPr>
        <p:txBody>
          <a:bodyPr wrap="none" lIns="0" tIns="0" rIns="0" bIns="0">
            <a:spAutoFit/>
          </a:bodyPr>
          <a:lstStyle/>
          <a:p>
            <a:r>
              <a:rPr lang="en-US" sz="800">
                <a:solidFill>
                  <a:srgbClr val="000000"/>
                </a:solidFill>
              </a:rPr>
              <a:t>CLTU </a:t>
            </a:r>
            <a:endParaRPr lang="en-US"/>
          </a:p>
        </p:txBody>
      </p:sp>
      <p:sp>
        <p:nvSpPr>
          <p:cNvPr id="6191" name="Rectangle 308"/>
          <p:cNvSpPr>
            <a:spLocks noChangeArrowheads="1"/>
          </p:cNvSpPr>
          <p:nvPr/>
        </p:nvSpPr>
        <p:spPr bwMode="auto">
          <a:xfrm>
            <a:off x="3417888" y="5508625"/>
            <a:ext cx="366712" cy="120650"/>
          </a:xfrm>
          <a:prstGeom prst="rect">
            <a:avLst/>
          </a:prstGeom>
          <a:noFill/>
          <a:ln w="9525">
            <a:noFill/>
            <a:miter lim="800000"/>
            <a:headEnd/>
            <a:tailEnd/>
          </a:ln>
        </p:spPr>
        <p:txBody>
          <a:bodyPr wrap="none" lIns="0" tIns="0" rIns="0" bIns="0">
            <a:spAutoFit/>
          </a:bodyPr>
          <a:lstStyle/>
          <a:p>
            <a:r>
              <a:rPr lang="en-US" sz="800">
                <a:solidFill>
                  <a:srgbClr val="000000"/>
                </a:solidFill>
              </a:rPr>
              <a:t>Service </a:t>
            </a:r>
            <a:endParaRPr lang="en-US"/>
          </a:p>
        </p:txBody>
      </p:sp>
      <p:sp>
        <p:nvSpPr>
          <p:cNvPr id="6192" name="Rectangle 309"/>
          <p:cNvSpPr>
            <a:spLocks noChangeArrowheads="1"/>
          </p:cNvSpPr>
          <p:nvPr/>
        </p:nvSpPr>
        <p:spPr bwMode="auto">
          <a:xfrm>
            <a:off x="3403600" y="5605462"/>
            <a:ext cx="377825" cy="120650"/>
          </a:xfrm>
          <a:prstGeom prst="rect">
            <a:avLst/>
          </a:prstGeom>
          <a:noFill/>
          <a:ln w="9525">
            <a:noFill/>
            <a:miter lim="800000"/>
            <a:headEnd/>
            <a:tailEnd/>
          </a:ln>
        </p:spPr>
        <p:txBody>
          <a:bodyPr wrap="none" lIns="0" tIns="0" rIns="0" bIns="0">
            <a:spAutoFit/>
          </a:bodyPr>
          <a:lstStyle/>
          <a:p>
            <a:r>
              <a:rPr lang="en-US" sz="800">
                <a:solidFill>
                  <a:srgbClr val="000000"/>
                </a:solidFill>
              </a:rPr>
              <a:t>Provider</a:t>
            </a:r>
            <a:endParaRPr lang="en-US"/>
          </a:p>
        </p:txBody>
      </p:sp>
      <p:sp>
        <p:nvSpPr>
          <p:cNvPr id="6193" name="Rectangle 310"/>
          <p:cNvSpPr>
            <a:spLocks noChangeArrowheads="1"/>
          </p:cNvSpPr>
          <p:nvPr/>
        </p:nvSpPr>
        <p:spPr bwMode="auto">
          <a:xfrm>
            <a:off x="1801813" y="4375150"/>
            <a:ext cx="1317625" cy="1430337"/>
          </a:xfrm>
          <a:prstGeom prst="rect">
            <a:avLst/>
          </a:prstGeom>
          <a:solidFill>
            <a:srgbClr val="FFFFFF"/>
          </a:solidFill>
          <a:ln w="9525">
            <a:noFill/>
            <a:miter lim="800000"/>
            <a:headEnd/>
            <a:tailEnd/>
          </a:ln>
        </p:spPr>
        <p:txBody>
          <a:bodyPr/>
          <a:lstStyle/>
          <a:p>
            <a:endParaRPr lang="en-GB"/>
          </a:p>
        </p:txBody>
      </p:sp>
      <p:sp>
        <p:nvSpPr>
          <p:cNvPr id="6194" name="Rectangle 311"/>
          <p:cNvSpPr>
            <a:spLocks noChangeArrowheads="1"/>
          </p:cNvSpPr>
          <p:nvPr/>
        </p:nvSpPr>
        <p:spPr bwMode="auto">
          <a:xfrm>
            <a:off x="1801813" y="4375150"/>
            <a:ext cx="1317625" cy="1430337"/>
          </a:xfrm>
          <a:prstGeom prst="rect">
            <a:avLst/>
          </a:prstGeom>
          <a:noFill/>
          <a:ln w="5" cap="rnd">
            <a:solidFill>
              <a:srgbClr val="000000"/>
            </a:solidFill>
            <a:miter lim="800000"/>
            <a:headEnd/>
            <a:tailEnd/>
          </a:ln>
        </p:spPr>
        <p:txBody>
          <a:bodyPr/>
          <a:lstStyle/>
          <a:p>
            <a:endParaRPr lang="en-GB"/>
          </a:p>
        </p:txBody>
      </p:sp>
      <p:grpSp>
        <p:nvGrpSpPr>
          <p:cNvPr id="10" name="Group 315"/>
          <p:cNvGrpSpPr>
            <a:grpSpLocks/>
          </p:cNvGrpSpPr>
          <p:nvPr/>
        </p:nvGrpSpPr>
        <p:grpSpPr bwMode="auto">
          <a:xfrm>
            <a:off x="4114800" y="5302250"/>
            <a:ext cx="3505200" cy="168275"/>
            <a:chOff x="3065" y="3721"/>
            <a:chExt cx="1502" cy="38"/>
          </a:xfrm>
        </p:grpSpPr>
        <p:sp>
          <p:nvSpPr>
            <p:cNvPr id="6260" name="Freeform 312"/>
            <p:cNvSpPr>
              <a:spLocks noEditPoints="1"/>
            </p:cNvSpPr>
            <p:nvPr/>
          </p:nvSpPr>
          <p:spPr bwMode="auto">
            <a:xfrm>
              <a:off x="3065" y="3721"/>
              <a:ext cx="1502" cy="38"/>
            </a:xfrm>
            <a:custGeom>
              <a:avLst/>
              <a:gdLst>
                <a:gd name="T0" fmla="*/ 32 w 1502"/>
                <a:gd name="T1" fmla="*/ 15 h 38"/>
                <a:gd name="T2" fmla="*/ 1498 w 1502"/>
                <a:gd name="T3" fmla="*/ 15 h 38"/>
                <a:gd name="T4" fmla="*/ 1499 w 1502"/>
                <a:gd name="T5" fmla="*/ 15 h 38"/>
                <a:gd name="T6" fmla="*/ 1501 w 1502"/>
                <a:gd name="T7" fmla="*/ 16 h 38"/>
                <a:gd name="T8" fmla="*/ 1502 w 1502"/>
                <a:gd name="T9" fmla="*/ 17 h 38"/>
                <a:gd name="T10" fmla="*/ 1502 w 1502"/>
                <a:gd name="T11" fmla="*/ 18 h 38"/>
                <a:gd name="T12" fmla="*/ 1502 w 1502"/>
                <a:gd name="T13" fmla="*/ 20 h 38"/>
                <a:gd name="T14" fmla="*/ 1501 w 1502"/>
                <a:gd name="T15" fmla="*/ 21 h 38"/>
                <a:gd name="T16" fmla="*/ 1499 w 1502"/>
                <a:gd name="T17" fmla="*/ 21 h 38"/>
                <a:gd name="T18" fmla="*/ 1498 w 1502"/>
                <a:gd name="T19" fmla="*/ 21 h 38"/>
                <a:gd name="T20" fmla="*/ 32 w 1502"/>
                <a:gd name="T21" fmla="*/ 21 h 38"/>
                <a:gd name="T22" fmla="*/ 31 w 1502"/>
                <a:gd name="T23" fmla="*/ 21 h 38"/>
                <a:gd name="T24" fmla="*/ 29 w 1502"/>
                <a:gd name="T25" fmla="*/ 21 h 38"/>
                <a:gd name="T26" fmla="*/ 29 w 1502"/>
                <a:gd name="T27" fmla="*/ 20 h 38"/>
                <a:gd name="T28" fmla="*/ 29 w 1502"/>
                <a:gd name="T29" fmla="*/ 18 h 38"/>
                <a:gd name="T30" fmla="*/ 29 w 1502"/>
                <a:gd name="T31" fmla="*/ 17 h 38"/>
                <a:gd name="T32" fmla="*/ 29 w 1502"/>
                <a:gd name="T33" fmla="*/ 16 h 38"/>
                <a:gd name="T34" fmla="*/ 31 w 1502"/>
                <a:gd name="T35" fmla="*/ 15 h 38"/>
                <a:gd name="T36" fmla="*/ 32 w 1502"/>
                <a:gd name="T37" fmla="*/ 15 h 38"/>
                <a:gd name="T38" fmla="*/ 39 w 1502"/>
                <a:gd name="T39" fmla="*/ 38 h 38"/>
                <a:gd name="T40" fmla="*/ 0 w 1502"/>
                <a:gd name="T41" fmla="*/ 18 h 38"/>
                <a:gd name="T42" fmla="*/ 39 w 1502"/>
                <a:gd name="T43" fmla="*/ 0 h 38"/>
                <a:gd name="T44" fmla="*/ 39 w 1502"/>
                <a:gd name="T45" fmla="*/ 3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2"/>
                <a:gd name="T70" fmla="*/ 0 h 38"/>
                <a:gd name="T71" fmla="*/ 1502 w 1502"/>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2" h="38">
                  <a:moveTo>
                    <a:pt x="32" y="15"/>
                  </a:moveTo>
                  <a:lnTo>
                    <a:pt x="1498" y="15"/>
                  </a:lnTo>
                  <a:lnTo>
                    <a:pt x="1499" y="15"/>
                  </a:lnTo>
                  <a:lnTo>
                    <a:pt x="1501" y="16"/>
                  </a:lnTo>
                  <a:lnTo>
                    <a:pt x="1502" y="17"/>
                  </a:lnTo>
                  <a:lnTo>
                    <a:pt x="1502" y="18"/>
                  </a:lnTo>
                  <a:lnTo>
                    <a:pt x="1502" y="20"/>
                  </a:lnTo>
                  <a:lnTo>
                    <a:pt x="1501" y="21"/>
                  </a:lnTo>
                  <a:lnTo>
                    <a:pt x="1499" y="21"/>
                  </a:lnTo>
                  <a:lnTo>
                    <a:pt x="1498" y="21"/>
                  </a:lnTo>
                  <a:lnTo>
                    <a:pt x="32" y="21"/>
                  </a:lnTo>
                  <a:lnTo>
                    <a:pt x="31" y="21"/>
                  </a:lnTo>
                  <a:lnTo>
                    <a:pt x="29" y="21"/>
                  </a:lnTo>
                  <a:lnTo>
                    <a:pt x="29" y="20"/>
                  </a:lnTo>
                  <a:lnTo>
                    <a:pt x="29" y="18"/>
                  </a:lnTo>
                  <a:lnTo>
                    <a:pt x="29" y="17"/>
                  </a:lnTo>
                  <a:lnTo>
                    <a:pt x="29" y="16"/>
                  </a:lnTo>
                  <a:lnTo>
                    <a:pt x="31" y="15"/>
                  </a:lnTo>
                  <a:lnTo>
                    <a:pt x="32" y="15"/>
                  </a:lnTo>
                  <a:close/>
                  <a:moveTo>
                    <a:pt x="39" y="38"/>
                  </a:moveTo>
                  <a:lnTo>
                    <a:pt x="0" y="18"/>
                  </a:lnTo>
                  <a:lnTo>
                    <a:pt x="39" y="0"/>
                  </a:lnTo>
                  <a:lnTo>
                    <a:pt x="39" y="38"/>
                  </a:lnTo>
                  <a:close/>
                </a:path>
              </a:pathLst>
            </a:custGeom>
            <a:solidFill>
              <a:srgbClr val="000000"/>
            </a:solidFill>
            <a:ln w="9525">
              <a:noFill/>
              <a:round/>
              <a:headEnd/>
              <a:tailEnd/>
            </a:ln>
          </p:spPr>
          <p:txBody>
            <a:bodyPr/>
            <a:lstStyle/>
            <a:p>
              <a:endParaRPr lang="en-US"/>
            </a:p>
          </p:txBody>
        </p:sp>
        <p:sp>
          <p:nvSpPr>
            <p:cNvPr id="6261" name="Freeform 313"/>
            <p:cNvSpPr>
              <a:spLocks/>
            </p:cNvSpPr>
            <p:nvPr/>
          </p:nvSpPr>
          <p:spPr bwMode="auto">
            <a:xfrm>
              <a:off x="3094" y="3736"/>
              <a:ext cx="1473" cy="6"/>
            </a:xfrm>
            <a:custGeom>
              <a:avLst/>
              <a:gdLst>
                <a:gd name="T0" fmla="*/ 3 w 1473"/>
                <a:gd name="T1" fmla="*/ 0 h 6"/>
                <a:gd name="T2" fmla="*/ 1469 w 1473"/>
                <a:gd name="T3" fmla="*/ 0 h 6"/>
                <a:gd name="T4" fmla="*/ 1470 w 1473"/>
                <a:gd name="T5" fmla="*/ 0 h 6"/>
                <a:gd name="T6" fmla="*/ 1472 w 1473"/>
                <a:gd name="T7" fmla="*/ 1 h 6"/>
                <a:gd name="T8" fmla="*/ 1473 w 1473"/>
                <a:gd name="T9" fmla="*/ 2 h 6"/>
                <a:gd name="T10" fmla="*/ 1473 w 1473"/>
                <a:gd name="T11" fmla="*/ 3 h 6"/>
                <a:gd name="T12" fmla="*/ 1473 w 1473"/>
                <a:gd name="T13" fmla="*/ 5 h 6"/>
                <a:gd name="T14" fmla="*/ 1472 w 1473"/>
                <a:gd name="T15" fmla="*/ 6 h 6"/>
                <a:gd name="T16" fmla="*/ 1470 w 1473"/>
                <a:gd name="T17" fmla="*/ 6 h 6"/>
                <a:gd name="T18" fmla="*/ 1469 w 1473"/>
                <a:gd name="T19" fmla="*/ 6 h 6"/>
                <a:gd name="T20" fmla="*/ 3 w 1473"/>
                <a:gd name="T21" fmla="*/ 6 h 6"/>
                <a:gd name="T22" fmla="*/ 2 w 1473"/>
                <a:gd name="T23" fmla="*/ 6 h 6"/>
                <a:gd name="T24" fmla="*/ 0 w 1473"/>
                <a:gd name="T25" fmla="*/ 6 h 6"/>
                <a:gd name="T26" fmla="*/ 0 w 1473"/>
                <a:gd name="T27" fmla="*/ 5 h 6"/>
                <a:gd name="T28" fmla="*/ 0 w 1473"/>
                <a:gd name="T29" fmla="*/ 3 h 6"/>
                <a:gd name="T30" fmla="*/ 0 w 1473"/>
                <a:gd name="T31" fmla="*/ 2 h 6"/>
                <a:gd name="T32" fmla="*/ 0 w 1473"/>
                <a:gd name="T33" fmla="*/ 1 h 6"/>
                <a:gd name="T34" fmla="*/ 2 w 1473"/>
                <a:gd name="T35" fmla="*/ 0 h 6"/>
                <a:gd name="T36" fmla="*/ 3 w 1473"/>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3"/>
                <a:gd name="T58" fmla="*/ 0 h 6"/>
                <a:gd name="T59" fmla="*/ 1473 w 1473"/>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3" h="6">
                  <a:moveTo>
                    <a:pt x="3" y="0"/>
                  </a:moveTo>
                  <a:lnTo>
                    <a:pt x="1469" y="0"/>
                  </a:lnTo>
                  <a:lnTo>
                    <a:pt x="1470" y="0"/>
                  </a:lnTo>
                  <a:lnTo>
                    <a:pt x="1472" y="1"/>
                  </a:lnTo>
                  <a:lnTo>
                    <a:pt x="1473" y="2"/>
                  </a:lnTo>
                  <a:lnTo>
                    <a:pt x="1473" y="3"/>
                  </a:lnTo>
                  <a:lnTo>
                    <a:pt x="1473" y="5"/>
                  </a:lnTo>
                  <a:lnTo>
                    <a:pt x="1472" y="6"/>
                  </a:lnTo>
                  <a:lnTo>
                    <a:pt x="1470" y="6"/>
                  </a:lnTo>
                  <a:lnTo>
                    <a:pt x="1469" y="6"/>
                  </a:lnTo>
                  <a:lnTo>
                    <a:pt x="3" y="6"/>
                  </a:lnTo>
                  <a:lnTo>
                    <a:pt x="2" y="6"/>
                  </a:lnTo>
                  <a:lnTo>
                    <a:pt x="0" y="6"/>
                  </a:lnTo>
                  <a:lnTo>
                    <a:pt x="0" y="5"/>
                  </a:lnTo>
                  <a:lnTo>
                    <a:pt x="0" y="3"/>
                  </a:lnTo>
                  <a:lnTo>
                    <a:pt x="0" y="2"/>
                  </a:lnTo>
                  <a:lnTo>
                    <a:pt x="0" y="1"/>
                  </a:lnTo>
                  <a:lnTo>
                    <a:pt x="2" y="0"/>
                  </a:lnTo>
                  <a:lnTo>
                    <a:pt x="3" y="0"/>
                  </a:lnTo>
                  <a:close/>
                </a:path>
              </a:pathLst>
            </a:custGeom>
            <a:noFill/>
            <a:ln w="1" cap="rnd">
              <a:solidFill>
                <a:srgbClr val="000000"/>
              </a:solidFill>
              <a:round/>
              <a:headEnd/>
              <a:tailEnd/>
            </a:ln>
          </p:spPr>
          <p:txBody>
            <a:bodyPr/>
            <a:lstStyle/>
            <a:p>
              <a:endParaRPr lang="en-US"/>
            </a:p>
          </p:txBody>
        </p:sp>
        <p:sp>
          <p:nvSpPr>
            <p:cNvPr id="6262" name="Freeform 314"/>
            <p:cNvSpPr>
              <a:spLocks/>
            </p:cNvSpPr>
            <p:nvPr/>
          </p:nvSpPr>
          <p:spPr bwMode="auto">
            <a:xfrm>
              <a:off x="3065" y="3721"/>
              <a:ext cx="39" cy="38"/>
            </a:xfrm>
            <a:custGeom>
              <a:avLst/>
              <a:gdLst>
                <a:gd name="T0" fmla="*/ 39 w 39"/>
                <a:gd name="T1" fmla="*/ 38 h 38"/>
                <a:gd name="T2" fmla="*/ 0 w 39"/>
                <a:gd name="T3" fmla="*/ 18 h 38"/>
                <a:gd name="T4" fmla="*/ 39 w 39"/>
                <a:gd name="T5" fmla="*/ 0 h 38"/>
                <a:gd name="T6" fmla="*/ 39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39" y="38"/>
                  </a:moveTo>
                  <a:lnTo>
                    <a:pt x="0" y="18"/>
                  </a:lnTo>
                  <a:lnTo>
                    <a:pt x="39" y="0"/>
                  </a:lnTo>
                  <a:lnTo>
                    <a:pt x="39" y="38"/>
                  </a:lnTo>
                </a:path>
              </a:pathLst>
            </a:custGeom>
            <a:noFill/>
            <a:ln w="1" cap="rnd">
              <a:solidFill>
                <a:srgbClr val="000000"/>
              </a:solidFill>
              <a:round/>
              <a:headEnd/>
              <a:tailEnd/>
            </a:ln>
          </p:spPr>
          <p:txBody>
            <a:bodyPr/>
            <a:lstStyle/>
            <a:p>
              <a:endParaRPr lang="en-US"/>
            </a:p>
          </p:txBody>
        </p:sp>
      </p:grpSp>
      <p:grpSp>
        <p:nvGrpSpPr>
          <p:cNvPr id="11" name="Group 319"/>
          <p:cNvGrpSpPr>
            <a:grpSpLocks/>
          </p:cNvGrpSpPr>
          <p:nvPr/>
        </p:nvGrpSpPr>
        <p:grpSpPr bwMode="auto">
          <a:xfrm>
            <a:off x="4114800" y="4997450"/>
            <a:ext cx="3505200" cy="152400"/>
            <a:chOff x="3051" y="3275"/>
            <a:chExt cx="1507" cy="38"/>
          </a:xfrm>
        </p:grpSpPr>
        <p:sp>
          <p:nvSpPr>
            <p:cNvPr id="6257" name="Freeform 316"/>
            <p:cNvSpPr>
              <a:spLocks noEditPoints="1"/>
            </p:cNvSpPr>
            <p:nvPr/>
          </p:nvSpPr>
          <p:spPr bwMode="auto">
            <a:xfrm>
              <a:off x="3051" y="3275"/>
              <a:ext cx="1507" cy="38"/>
            </a:xfrm>
            <a:custGeom>
              <a:avLst/>
              <a:gdLst>
                <a:gd name="T0" fmla="*/ 4 w 1507"/>
                <a:gd name="T1" fmla="*/ 16 h 38"/>
                <a:gd name="T2" fmla="*/ 1475 w 1507"/>
                <a:gd name="T3" fmla="*/ 16 h 38"/>
                <a:gd name="T4" fmla="*/ 1475 w 1507"/>
                <a:gd name="T5" fmla="*/ 16 h 38"/>
                <a:gd name="T6" fmla="*/ 1478 w 1507"/>
                <a:gd name="T7" fmla="*/ 17 h 38"/>
                <a:gd name="T8" fmla="*/ 1478 w 1507"/>
                <a:gd name="T9" fmla="*/ 18 h 38"/>
                <a:gd name="T10" fmla="*/ 1478 w 1507"/>
                <a:gd name="T11" fmla="*/ 19 h 38"/>
                <a:gd name="T12" fmla="*/ 1478 w 1507"/>
                <a:gd name="T13" fmla="*/ 21 h 38"/>
                <a:gd name="T14" fmla="*/ 1475 w 1507"/>
                <a:gd name="T15" fmla="*/ 22 h 38"/>
                <a:gd name="T16" fmla="*/ 1475 w 1507"/>
                <a:gd name="T17" fmla="*/ 22 h 38"/>
                <a:gd name="T18" fmla="*/ 4 w 1507"/>
                <a:gd name="T19" fmla="*/ 22 h 38"/>
                <a:gd name="T20" fmla="*/ 3 w 1507"/>
                <a:gd name="T21" fmla="*/ 22 h 38"/>
                <a:gd name="T22" fmla="*/ 1 w 1507"/>
                <a:gd name="T23" fmla="*/ 21 h 38"/>
                <a:gd name="T24" fmla="*/ 0 w 1507"/>
                <a:gd name="T25" fmla="*/ 21 h 38"/>
                <a:gd name="T26" fmla="*/ 0 w 1507"/>
                <a:gd name="T27" fmla="*/ 19 h 38"/>
                <a:gd name="T28" fmla="*/ 0 w 1507"/>
                <a:gd name="T29" fmla="*/ 18 h 38"/>
                <a:gd name="T30" fmla="*/ 1 w 1507"/>
                <a:gd name="T31" fmla="*/ 17 h 38"/>
                <a:gd name="T32" fmla="*/ 3 w 1507"/>
                <a:gd name="T33" fmla="*/ 16 h 38"/>
                <a:gd name="T34" fmla="*/ 4 w 1507"/>
                <a:gd name="T35" fmla="*/ 16 h 38"/>
                <a:gd name="T36" fmla="*/ 1468 w 1507"/>
                <a:gd name="T37" fmla="*/ 0 h 38"/>
                <a:gd name="T38" fmla="*/ 1507 w 1507"/>
                <a:gd name="T39" fmla="*/ 19 h 38"/>
                <a:gd name="T40" fmla="*/ 1468 w 1507"/>
                <a:gd name="T41" fmla="*/ 38 h 38"/>
                <a:gd name="T42" fmla="*/ 1468 w 150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7"/>
                <a:gd name="T67" fmla="*/ 0 h 38"/>
                <a:gd name="T68" fmla="*/ 1507 w 150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7" h="38">
                  <a:moveTo>
                    <a:pt x="4" y="16"/>
                  </a:moveTo>
                  <a:lnTo>
                    <a:pt x="1475" y="16"/>
                  </a:lnTo>
                  <a:lnTo>
                    <a:pt x="1478" y="17"/>
                  </a:lnTo>
                  <a:lnTo>
                    <a:pt x="1478" y="18"/>
                  </a:lnTo>
                  <a:lnTo>
                    <a:pt x="1478" y="19"/>
                  </a:lnTo>
                  <a:lnTo>
                    <a:pt x="1478" y="21"/>
                  </a:lnTo>
                  <a:lnTo>
                    <a:pt x="1475" y="22"/>
                  </a:lnTo>
                  <a:lnTo>
                    <a:pt x="4" y="22"/>
                  </a:lnTo>
                  <a:lnTo>
                    <a:pt x="3" y="22"/>
                  </a:lnTo>
                  <a:lnTo>
                    <a:pt x="1" y="21"/>
                  </a:lnTo>
                  <a:lnTo>
                    <a:pt x="0" y="21"/>
                  </a:lnTo>
                  <a:lnTo>
                    <a:pt x="0" y="19"/>
                  </a:lnTo>
                  <a:lnTo>
                    <a:pt x="0" y="18"/>
                  </a:lnTo>
                  <a:lnTo>
                    <a:pt x="1" y="17"/>
                  </a:lnTo>
                  <a:lnTo>
                    <a:pt x="3" y="16"/>
                  </a:lnTo>
                  <a:lnTo>
                    <a:pt x="4" y="16"/>
                  </a:lnTo>
                  <a:close/>
                  <a:moveTo>
                    <a:pt x="1468" y="0"/>
                  </a:moveTo>
                  <a:lnTo>
                    <a:pt x="1507" y="19"/>
                  </a:lnTo>
                  <a:lnTo>
                    <a:pt x="1468" y="38"/>
                  </a:lnTo>
                  <a:lnTo>
                    <a:pt x="1468" y="0"/>
                  </a:lnTo>
                  <a:close/>
                </a:path>
              </a:pathLst>
            </a:custGeom>
            <a:solidFill>
              <a:srgbClr val="000000"/>
            </a:solidFill>
            <a:ln w="9525">
              <a:noFill/>
              <a:round/>
              <a:headEnd/>
              <a:tailEnd/>
            </a:ln>
          </p:spPr>
          <p:txBody>
            <a:bodyPr/>
            <a:lstStyle/>
            <a:p>
              <a:endParaRPr lang="en-US"/>
            </a:p>
          </p:txBody>
        </p:sp>
        <p:sp>
          <p:nvSpPr>
            <p:cNvPr id="6258" name="Freeform 317"/>
            <p:cNvSpPr>
              <a:spLocks/>
            </p:cNvSpPr>
            <p:nvPr/>
          </p:nvSpPr>
          <p:spPr bwMode="auto">
            <a:xfrm>
              <a:off x="3051" y="3291"/>
              <a:ext cx="1478" cy="6"/>
            </a:xfrm>
            <a:custGeom>
              <a:avLst/>
              <a:gdLst>
                <a:gd name="T0" fmla="*/ 4 w 1478"/>
                <a:gd name="T1" fmla="*/ 0 h 6"/>
                <a:gd name="T2" fmla="*/ 1475 w 1478"/>
                <a:gd name="T3" fmla="*/ 0 h 6"/>
                <a:gd name="T4" fmla="*/ 1475 w 1478"/>
                <a:gd name="T5" fmla="*/ 0 h 6"/>
                <a:gd name="T6" fmla="*/ 1478 w 1478"/>
                <a:gd name="T7" fmla="*/ 1 h 6"/>
                <a:gd name="T8" fmla="*/ 1478 w 1478"/>
                <a:gd name="T9" fmla="*/ 2 h 6"/>
                <a:gd name="T10" fmla="*/ 1478 w 1478"/>
                <a:gd name="T11" fmla="*/ 3 h 6"/>
                <a:gd name="T12" fmla="*/ 1478 w 1478"/>
                <a:gd name="T13" fmla="*/ 5 h 6"/>
                <a:gd name="T14" fmla="*/ 1475 w 1478"/>
                <a:gd name="T15" fmla="*/ 6 h 6"/>
                <a:gd name="T16" fmla="*/ 1475 w 1478"/>
                <a:gd name="T17" fmla="*/ 6 h 6"/>
                <a:gd name="T18" fmla="*/ 4 w 1478"/>
                <a:gd name="T19" fmla="*/ 6 h 6"/>
                <a:gd name="T20" fmla="*/ 3 w 1478"/>
                <a:gd name="T21" fmla="*/ 6 h 6"/>
                <a:gd name="T22" fmla="*/ 1 w 1478"/>
                <a:gd name="T23" fmla="*/ 5 h 6"/>
                <a:gd name="T24" fmla="*/ 0 w 1478"/>
                <a:gd name="T25" fmla="*/ 5 h 6"/>
                <a:gd name="T26" fmla="*/ 0 w 1478"/>
                <a:gd name="T27" fmla="*/ 3 h 6"/>
                <a:gd name="T28" fmla="*/ 0 w 1478"/>
                <a:gd name="T29" fmla="*/ 2 h 6"/>
                <a:gd name="T30" fmla="*/ 1 w 1478"/>
                <a:gd name="T31" fmla="*/ 1 h 6"/>
                <a:gd name="T32" fmla="*/ 3 w 1478"/>
                <a:gd name="T33" fmla="*/ 0 h 6"/>
                <a:gd name="T34" fmla="*/ 4 w 1478"/>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8"/>
                <a:gd name="T55" fmla="*/ 0 h 6"/>
                <a:gd name="T56" fmla="*/ 1478 w 1478"/>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8" h="6">
                  <a:moveTo>
                    <a:pt x="4" y="0"/>
                  </a:moveTo>
                  <a:lnTo>
                    <a:pt x="1475" y="0"/>
                  </a:lnTo>
                  <a:lnTo>
                    <a:pt x="1478" y="1"/>
                  </a:lnTo>
                  <a:lnTo>
                    <a:pt x="1478" y="2"/>
                  </a:lnTo>
                  <a:lnTo>
                    <a:pt x="1478" y="3"/>
                  </a:lnTo>
                  <a:lnTo>
                    <a:pt x="1478" y="5"/>
                  </a:lnTo>
                  <a:lnTo>
                    <a:pt x="1475" y="6"/>
                  </a:lnTo>
                  <a:lnTo>
                    <a:pt x="4" y="6"/>
                  </a:lnTo>
                  <a:lnTo>
                    <a:pt x="3" y="6"/>
                  </a:lnTo>
                  <a:lnTo>
                    <a:pt x="1" y="5"/>
                  </a:lnTo>
                  <a:lnTo>
                    <a:pt x="0" y="5"/>
                  </a:lnTo>
                  <a:lnTo>
                    <a:pt x="0" y="3"/>
                  </a:lnTo>
                  <a:lnTo>
                    <a:pt x="0" y="2"/>
                  </a:lnTo>
                  <a:lnTo>
                    <a:pt x="1" y="1"/>
                  </a:lnTo>
                  <a:lnTo>
                    <a:pt x="3" y="0"/>
                  </a:lnTo>
                  <a:lnTo>
                    <a:pt x="4" y="0"/>
                  </a:lnTo>
                  <a:close/>
                </a:path>
              </a:pathLst>
            </a:custGeom>
            <a:noFill/>
            <a:ln w="1" cap="rnd">
              <a:solidFill>
                <a:srgbClr val="000000"/>
              </a:solidFill>
              <a:round/>
              <a:headEnd/>
              <a:tailEnd/>
            </a:ln>
          </p:spPr>
          <p:txBody>
            <a:bodyPr/>
            <a:lstStyle/>
            <a:p>
              <a:endParaRPr lang="en-US"/>
            </a:p>
          </p:txBody>
        </p:sp>
        <p:sp>
          <p:nvSpPr>
            <p:cNvPr id="6259" name="Freeform 318"/>
            <p:cNvSpPr>
              <a:spLocks/>
            </p:cNvSpPr>
            <p:nvPr/>
          </p:nvSpPr>
          <p:spPr bwMode="auto">
            <a:xfrm>
              <a:off x="4519" y="3275"/>
              <a:ext cx="39" cy="38"/>
            </a:xfrm>
            <a:custGeom>
              <a:avLst/>
              <a:gdLst>
                <a:gd name="T0" fmla="*/ 0 w 39"/>
                <a:gd name="T1" fmla="*/ 0 h 38"/>
                <a:gd name="T2" fmla="*/ 39 w 39"/>
                <a:gd name="T3" fmla="*/ 19 h 38"/>
                <a:gd name="T4" fmla="*/ 0 w 39"/>
                <a:gd name="T5" fmla="*/ 38 h 38"/>
                <a:gd name="T6" fmla="*/ 0 w 39"/>
                <a:gd name="T7" fmla="*/ 0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0"/>
                  </a:moveTo>
                  <a:lnTo>
                    <a:pt x="39" y="19"/>
                  </a:lnTo>
                  <a:lnTo>
                    <a:pt x="0" y="38"/>
                  </a:lnTo>
                  <a:lnTo>
                    <a:pt x="0" y="0"/>
                  </a:lnTo>
                </a:path>
              </a:pathLst>
            </a:custGeom>
            <a:noFill/>
            <a:ln w="1" cap="rnd">
              <a:solidFill>
                <a:srgbClr val="000000"/>
              </a:solidFill>
              <a:round/>
              <a:headEnd/>
              <a:tailEnd/>
            </a:ln>
          </p:spPr>
          <p:txBody>
            <a:bodyPr/>
            <a:lstStyle/>
            <a:p>
              <a:endParaRPr lang="en-US"/>
            </a:p>
          </p:txBody>
        </p:sp>
      </p:grpSp>
      <p:sp>
        <p:nvSpPr>
          <p:cNvPr id="6197" name="Rectangle 320"/>
          <p:cNvSpPr>
            <a:spLocks noChangeArrowheads="1"/>
          </p:cNvSpPr>
          <p:nvPr/>
        </p:nvSpPr>
        <p:spPr bwMode="auto">
          <a:xfrm>
            <a:off x="787400" y="2482850"/>
            <a:ext cx="568325" cy="285750"/>
          </a:xfrm>
          <a:prstGeom prst="rect">
            <a:avLst/>
          </a:prstGeom>
          <a:solidFill>
            <a:srgbClr val="FFFFFF"/>
          </a:solidFill>
          <a:ln w="9525">
            <a:noFill/>
            <a:miter lim="800000"/>
            <a:headEnd/>
            <a:tailEnd/>
          </a:ln>
        </p:spPr>
        <p:txBody>
          <a:bodyPr/>
          <a:lstStyle/>
          <a:p>
            <a:endParaRPr lang="en-GB"/>
          </a:p>
        </p:txBody>
      </p:sp>
      <p:sp>
        <p:nvSpPr>
          <p:cNvPr id="6198" name="Rectangle 321"/>
          <p:cNvSpPr>
            <a:spLocks noChangeArrowheads="1"/>
          </p:cNvSpPr>
          <p:nvPr/>
        </p:nvSpPr>
        <p:spPr bwMode="auto">
          <a:xfrm>
            <a:off x="1200150" y="2967037"/>
            <a:ext cx="827088" cy="149225"/>
          </a:xfrm>
          <a:prstGeom prst="rect">
            <a:avLst/>
          </a:prstGeom>
          <a:noFill/>
          <a:ln w="9525">
            <a:noFill/>
            <a:miter lim="800000"/>
            <a:headEnd/>
            <a:tailEnd/>
          </a:ln>
        </p:spPr>
        <p:txBody>
          <a:bodyPr wrap="none" lIns="0" tIns="0" rIns="0" bIns="0">
            <a:spAutoFit/>
          </a:bodyPr>
          <a:lstStyle/>
          <a:p>
            <a:r>
              <a:rPr lang="en-US" sz="1000">
                <a:solidFill>
                  <a:srgbClr val="000000"/>
                </a:solidFill>
              </a:rPr>
              <a:t>Space Element </a:t>
            </a:r>
            <a:endParaRPr lang="en-US"/>
          </a:p>
        </p:txBody>
      </p:sp>
      <p:sp>
        <p:nvSpPr>
          <p:cNvPr id="6199" name="Freeform 322"/>
          <p:cNvSpPr>
            <a:spLocks/>
          </p:cNvSpPr>
          <p:nvPr/>
        </p:nvSpPr>
        <p:spPr bwMode="auto">
          <a:xfrm>
            <a:off x="1828800" y="4979987"/>
            <a:ext cx="477838" cy="493713"/>
          </a:xfrm>
          <a:custGeom>
            <a:avLst/>
            <a:gdLst>
              <a:gd name="T0" fmla="*/ 2147483647 w 381"/>
              <a:gd name="T1" fmla="*/ 2147483647 h 394"/>
              <a:gd name="T2" fmla="*/ 2147483647 w 381"/>
              <a:gd name="T3" fmla="*/ 2147483647 h 394"/>
              <a:gd name="T4" fmla="*/ 2147483647 w 381"/>
              <a:gd name="T5" fmla="*/ 2147483647 h 394"/>
              <a:gd name="T6" fmla="*/ 2147483647 w 381"/>
              <a:gd name="T7" fmla="*/ 2147483647 h 394"/>
              <a:gd name="T8" fmla="*/ 2147483647 w 381"/>
              <a:gd name="T9" fmla="*/ 2147483647 h 394"/>
              <a:gd name="T10" fmla="*/ 2147483647 w 381"/>
              <a:gd name="T11" fmla="*/ 2147483647 h 394"/>
              <a:gd name="T12" fmla="*/ 2147483647 w 381"/>
              <a:gd name="T13" fmla="*/ 2147483647 h 394"/>
              <a:gd name="T14" fmla="*/ 2147483647 w 381"/>
              <a:gd name="T15" fmla="*/ 2147483647 h 394"/>
              <a:gd name="T16" fmla="*/ 2147483647 w 381"/>
              <a:gd name="T17" fmla="*/ 2147483647 h 394"/>
              <a:gd name="T18" fmla="*/ 2147483647 w 381"/>
              <a:gd name="T19" fmla="*/ 2147483647 h 394"/>
              <a:gd name="T20" fmla="*/ 2147483647 w 381"/>
              <a:gd name="T21" fmla="*/ 2147483647 h 394"/>
              <a:gd name="T22" fmla="*/ 2147483647 w 381"/>
              <a:gd name="T23" fmla="*/ 2147483647 h 394"/>
              <a:gd name="T24" fmla="*/ 2147483647 w 381"/>
              <a:gd name="T25" fmla="*/ 2147483647 h 394"/>
              <a:gd name="T26" fmla="*/ 2147483647 w 381"/>
              <a:gd name="T27" fmla="*/ 2147483647 h 394"/>
              <a:gd name="T28" fmla="*/ 2147483647 w 381"/>
              <a:gd name="T29" fmla="*/ 2147483647 h 394"/>
              <a:gd name="T30" fmla="*/ 2147483647 w 381"/>
              <a:gd name="T31" fmla="*/ 2147483647 h 394"/>
              <a:gd name="T32" fmla="*/ 2147483647 w 381"/>
              <a:gd name="T33" fmla="*/ 2147483647 h 394"/>
              <a:gd name="T34" fmla="*/ 2147483647 w 381"/>
              <a:gd name="T35" fmla="*/ 2147483647 h 394"/>
              <a:gd name="T36" fmla="*/ 2147483647 w 381"/>
              <a:gd name="T37" fmla="*/ 2147483647 h 394"/>
              <a:gd name="T38" fmla="*/ 2147483647 w 381"/>
              <a:gd name="T39" fmla="*/ 2147483647 h 394"/>
              <a:gd name="T40" fmla="*/ 2147483647 w 381"/>
              <a:gd name="T41" fmla="*/ 2147483647 h 394"/>
              <a:gd name="T42" fmla="*/ 2147483647 w 381"/>
              <a:gd name="T43" fmla="*/ 2147483647 h 394"/>
              <a:gd name="T44" fmla="*/ 2147483647 w 381"/>
              <a:gd name="T45" fmla="*/ 2147483647 h 394"/>
              <a:gd name="T46" fmla="*/ 2147483647 w 381"/>
              <a:gd name="T47" fmla="*/ 2147483647 h 394"/>
              <a:gd name="T48" fmla="*/ 2147483647 w 381"/>
              <a:gd name="T49" fmla="*/ 2147483647 h 394"/>
              <a:gd name="T50" fmla="*/ 2147483647 w 381"/>
              <a:gd name="T51" fmla="*/ 2147483647 h 394"/>
              <a:gd name="T52" fmla="*/ 2147483647 w 381"/>
              <a:gd name="T53" fmla="*/ 2147483647 h 394"/>
              <a:gd name="T54" fmla="*/ 2147483647 w 381"/>
              <a:gd name="T55" fmla="*/ 2147483647 h 394"/>
              <a:gd name="T56" fmla="*/ 2147483647 w 381"/>
              <a:gd name="T57" fmla="*/ 2147483647 h 394"/>
              <a:gd name="T58" fmla="*/ 2147483647 w 381"/>
              <a:gd name="T59" fmla="*/ 2147483647 h 394"/>
              <a:gd name="T60" fmla="*/ 2147483647 w 381"/>
              <a:gd name="T61" fmla="*/ 2147483647 h 394"/>
              <a:gd name="T62" fmla="*/ 2147483647 w 381"/>
              <a:gd name="T63" fmla="*/ 2147483647 h 394"/>
              <a:gd name="T64" fmla="*/ 2147483647 w 381"/>
              <a:gd name="T65" fmla="*/ 2147483647 h 394"/>
              <a:gd name="T66" fmla="*/ 2147483647 w 381"/>
              <a:gd name="T67" fmla="*/ 2147483647 h 394"/>
              <a:gd name="T68" fmla="*/ 2147483647 w 381"/>
              <a:gd name="T69" fmla="*/ 2147483647 h 394"/>
              <a:gd name="T70" fmla="*/ 2147483647 w 381"/>
              <a:gd name="T71" fmla="*/ 2147483647 h 394"/>
              <a:gd name="T72" fmla="*/ 2147483647 w 381"/>
              <a:gd name="T73" fmla="*/ 2147483647 h 394"/>
              <a:gd name="T74" fmla="*/ 2147483647 w 381"/>
              <a:gd name="T75" fmla="*/ 2147483647 h 394"/>
              <a:gd name="T76" fmla="*/ 2147483647 w 381"/>
              <a:gd name="T77" fmla="*/ 2147483647 h 394"/>
              <a:gd name="T78" fmla="*/ 2147483647 w 381"/>
              <a:gd name="T79" fmla="*/ 2147483647 h 394"/>
              <a:gd name="T80" fmla="*/ 2147483647 w 381"/>
              <a:gd name="T81" fmla="*/ 2147483647 h 394"/>
              <a:gd name="T82" fmla="*/ 2147483647 w 381"/>
              <a:gd name="T83" fmla="*/ 2147483647 h 394"/>
              <a:gd name="T84" fmla="*/ 2147483647 w 381"/>
              <a:gd name="T85" fmla="*/ 2147483647 h 394"/>
              <a:gd name="T86" fmla="*/ 2147483647 w 381"/>
              <a:gd name="T87" fmla="*/ 0 h 394"/>
              <a:gd name="T88" fmla="*/ 2147483647 w 381"/>
              <a:gd name="T89" fmla="*/ 0 h 394"/>
              <a:gd name="T90" fmla="*/ 2147483647 w 381"/>
              <a:gd name="T91" fmla="*/ 2147483647 h 394"/>
              <a:gd name="T92" fmla="*/ 2147483647 w 381"/>
              <a:gd name="T93" fmla="*/ 2147483647 h 394"/>
              <a:gd name="T94" fmla="*/ 2147483647 w 381"/>
              <a:gd name="T95" fmla="*/ 2147483647 h 394"/>
              <a:gd name="T96" fmla="*/ 2147483647 w 381"/>
              <a:gd name="T97" fmla="*/ 2147483647 h 394"/>
              <a:gd name="T98" fmla="*/ 2147483647 w 381"/>
              <a:gd name="T99" fmla="*/ 2147483647 h 394"/>
              <a:gd name="T100" fmla="*/ 2147483647 w 381"/>
              <a:gd name="T101" fmla="*/ 2147483647 h 394"/>
              <a:gd name="T102" fmla="*/ 2147483647 w 381"/>
              <a:gd name="T103" fmla="*/ 2147483647 h 394"/>
              <a:gd name="T104" fmla="*/ 2147483647 w 381"/>
              <a:gd name="T105" fmla="*/ 2147483647 h 394"/>
              <a:gd name="T106" fmla="*/ 2147483647 w 381"/>
              <a:gd name="T107" fmla="*/ 2147483647 h 394"/>
              <a:gd name="T108" fmla="*/ 2147483647 w 381"/>
              <a:gd name="T109" fmla="*/ 2147483647 h 394"/>
              <a:gd name="T110" fmla="*/ 2147483647 w 381"/>
              <a:gd name="T111" fmla="*/ 2147483647 h 394"/>
              <a:gd name="T112" fmla="*/ 2147483647 w 381"/>
              <a:gd name="T113" fmla="*/ 2147483647 h 394"/>
              <a:gd name="T114" fmla="*/ 2147483647 w 381"/>
              <a:gd name="T115" fmla="*/ 2147483647 h 394"/>
              <a:gd name="T116" fmla="*/ 2147483647 w 381"/>
              <a:gd name="T117" fmla="*/ 2147483647 h 394"/>
              <a:gd name="T118" fmla="*/ 2147483647 w 381"/>
              <a:gd name="T119" fmla="*/ 2147483647 h 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1"/>
              <a:gd name="T181" fmla="*/ 0 h 394"/>
              <a:gd name="T182" fmla="*/ 381 w 381"/>
              <a:gd name="T183" fmla="*/ 394 h 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1" h="394">
                <a:moveTo>
                  <a:pt x="261" y="248"/>
                </a:moveTo>
                <a:lnTo>
                  <a:pt x="261" y="277"/>
                </a:lnTo>
                <a:lnTo>
                  <a:pt x="251" y="277"/>
                </a:lnTo>
                <a:lnTo>
                  <a:pt x="251" y="261"/>
                </a:lnTo>
                <a:lnTo>
                  <a:pt x="213" y="262"/>
                </a:lnTo>
                <a:lnTo>
                  <a:pt x="208" y="276"/>
                </a:lnTo>
                <a:lnTo>
                  <a:pt x="206" y="285"/>
                </a:lnTo>
                <a:lnTo>
                  <a:pt x="222" y="317"/>
                </a:lnTo>
                <a:lnTo>
                  <a:pt x="251" y="286"/>
                </a:lnTo>
                <a:lnTo>
                  <a:pt x="251" y="295"/>
                </a:lnTo>
                <a:lnTo>
                  <a:pt x="224" y="323"/>
                </a:lnTo>
                <a:lnTo>
                  <a:pt x="251" y="381"/>
                </a:lnTo>
                <a:lnTo>
                  <a:pt x="245" y="381"/>
                </a:lnTo>
                <a:lnTo>
                  <a:pt x="220" y="327"/>
                </a:lnTo>
                <a:lnTo>
                  <a:pt x="185" y="363"/>
                </a:lnTo>
                <a:lnTo>
                  <a:pt x="187" y="353"/>
                </a:lnTo>
                <a:lnTo>
                  <a:pt x="217" y="320"/>
                </a:lnTo>
                <a:lnTo>
                  <a:pt x="203" y="292"/>
                </a:lnTo>
                <a:lnTo>
                  <a:pt x="187" y="353"/>
                </a:lnTo>
                <a:lnTo>
                  <a:pt x="185" y="363"/>
                </a:lnTo>
                <a:lnTo>
                  <a:pt x="183" y="370"/>
                </a:lnTo>
                <a:lnTo>
                  <a:pt x="245" y="381"/>
                </a:lnTo>
                <a:lnTo>
                  <a:pt x="251" y="381"/>
                </a:lnTo>
                <a:lnTo>
                  <a:pt x="251" y="295"/>
                </a:lnTo>
                <a:lnTo>
                  <a:pt x="251" y="286"/>
                </a:lnTo>
                <a:lnTo>
                  <a:pt x="206" y="285"/>
                </a:lnTo>
                <a:lnTo>
                  <a:pt x="208" y="276"/>
                </a:lnTo>
                <a:lnTo>
                  <a:pt x="251" y="277"/>
                </a:lnTo>
                <a:lnTo>
                  <a:pt x="261" y="277"/>
                </a:lnTo>
                <a:lnTo>
                  <a:pt x="307" y="271"/>
                </a:lnTo>
                <a:lnTo>
                  <a:pt x="310" y="280"/>
                </a:lnTo>
                <a:lnTo>
                  <a:pt x="261" y="286"/>
                </a:lnTo>
                <a:lnTo>
                  <a:pt x="261" y="292"/>
                </a:lnTo>
                <a:lnTo>
                  <a:pt x="261" y="374"/>
                </a:lnTo>
                <a:lnTo>
                  <a:pt x="264" y="380"/>
                </a:lnTo>
                <a:lnTo>
                  <a:pt x="363" y="350"/>
                </a:lnTo>
                <a:lnTo>
                  <a:pt x="381" y="356"/>
                </a:lnTo>
                <a:lnTo>
                  <a:pt x="254" y="394"/>
                </a:lnTo>
                <a:lnTo>
                  <a:pt x="165" y="379"/>
                </a:lnTo>
                <a:lnTo>
                  <a:pt x="201" y="260"/>
                </a:lnTo>
                <a:lnTo>
                  <a:pt x="188" y="244"/>
                </a:lnTo>
                <a:lnTo>
                  <a:pt x="120" y="226"/>
                </a:lnTo>
                <a:lnTo>
                  <a:pt x="108" y="229"/>
                </a:lnTo>
                <a:lnTo>
                  <a:pt x="96" y="229"/>
                </a:lnTo>
                <a:lnTo>
                  <a:pt x="85" y="230"/>
                </a:lnTo>
                <a:lnTo>
                  <a:pt x="74" y="230"/>
                </a:lnTo>
                <a:lnTo>
                  <a:pt x="65" y="229"/>
                </a:lnTo>
                <a:lnTo>
                  <a:pt x="54" y="229"/>
                </a:lnTo>
                <a:lnTo>
                  <a:pt x="45" y="228"/>
                </a:lnTo>
                <a:lnTo>
                  <a:pt x="38" y="225"/>
                </a:lnTo>
                <a:lnTo>
                  <a:pt x="31" y="224"/>
                </a:lnTo>
                <a:lnTo>
                  <a:pt x="23" y="220"/>
                </a:lnTo>
                <a:lnTo>
                  <a:pt x="18" y="218"/>
                </a:lnTo>
                <a:lnTo>
                  <a:pt x="13" y="217"/>
                </a:lnTo>
                <a:lnTo>
                  <a:pt x="8" y="214"/>
                </a:lnTo>
                <a:lnTo>
                  <a:pt x="6" y="212"/>
                </a:lnTo>
                <a:lnTo>
                  <a:pt x="3" y="209"/>
                </a:lnTo>
                <a:lnTo>
                  <a:pt x="2" y="208"/>
                </a:lnTo>
                <a:lnTo>
                  <a:pt x="0" y="204"/>
                </a:lnTo>
                <a:lnTo>
                  <a:pt x="1" y="199"/>
                </a:lnTo>
                <a:lnTo>
                  <a:pt x="2" y="193"/>
                </a:lnTo>
                <a:lnTo>
                  <a:pt x="5" y="187"/>
                </a:lnTo>
                <a:lnTo>
                  <a:pt x="8" y="180"/>
                </a:lnTo>
                <a:lnTo>
                  <a:pt x="15" y="172"/>
                </a:lnTo>
                <a:lnTo>
                  <a:pt x="21" y="162"/>
                </a:lnTo>
                <a:lnTo>
                  <a:pt x="28" y="155"/>
                </a:lnTo>
                <a:lnTo>
                  <a:pt x="38" y="145"/>
                </a:lnTo>
                <a:lnTo>
                  <a:pt x="48" y="136"/>
                </a:lnTo>
                <a:lnTo>
                  <a:pt x="58" y="127"/>
                </a:lnTo>
                <a:lnTo>
                  <a:pt x="70" y="117"/>
                </a:lnTo>
                <a:lnTo>
                  <a:pt x="82" y="106"/>
                </a:lnTo>
                <a:lnTo>
                  <a:pt x="96" y="96"/>
                </a:lnTo>
                <a:lnTo>
                  <a:pt x="110" y="86"/>
                </a:lnTo>
                <a:lnTo>
                  <a:pt x="125" y="75"/>
                </a:lnTo>
                <a:lnTo>
                  <a:pt x="107" y="50"/>
                </a:lnTo>
                <a:lnTo>
                  <a:pt x="144" y="24"/>
                </a:lnTo>
                <a:lnTo>
                  <a:pt x="165" y="51"/>
                </a:lnTo>
                <a:lnTo>
                  <a:pt x="179" y="43"/>
                </a:lnTo>
                <a:lnTo>
                  <a:pt x="195" y="35"/>
                </a:lnTo>
                <a:lnTo>
                  <a:pt x="207" y="29"/>
                </a:lnTo>
                <a:lnTo>
                  <a:pt x="222" y="23"/>
                </a:lnTo>
                <a:lnTo>
                  <a:pt x="234" y="17"/>
                </a:lnTo>
                <a:lnTo>
                  <a:pt x="246" y="13"/>
                </a:lnTo>
                <a:lnTo>
                  <a:pt x="259" y="9"/>
                </a:lnTo>
                <a:lnTo>
                  <a:pt x="269" y="5"/>
                </a:lnTo>
                <a:lnTo>
                  <a:pt x="280" y="3"/>
                </a:lnTo>
                <a:lnTo>
                  <a:pt x="288" y="2"/>
                </a:lnTo>
                <a:lnTo>
                  <a:pt x="297" y="0"/>
                </a:lnTo>
                <a:lnTo>
                  <a:pt x="304" y="0"/>
                </a:lnTo>
                <a:lnTo>
                  <a:pt x="310" y="0"/>
                </a:lnTo>
                <a:lnTo>
                  <a:pt x="315" y="0"/>
                </a:lnTo>
                <a:lnTo>
                  <a:pt x="319" y="2"/>
                </a:lnTo>
                <a:lnTo>
                  <a:pt x="321" y="4"/>
                </a:lnTo>
                <a:lnTo>
                  <a:pt x="328" y="14"/>
                </a:lnTo>
                <a:lnTo>
                  <a:pt x="329" y="29"/>
                </a:lnTo>
                <a:lnTo>
                  <a:pt x="329" y="43"/>
                </a:lnTo>
                <a:lnTo>
                  <a:pt x="325" y="60"/>
                </a:lnTo>
                <a:lnTo>
                  <a:pt x="319" y="77"/>
                </a:lnTo>
                <a:lnTo>
                  <a:pt x="310" y="96"/>
                </a:lnTo>
                <a:lnTo>
                  <a:pt x="301" y="113"/>
                </a:lnTo>
                <a:lnTo>
                  <a:pt x="289" y="128"/>
                </a:lnTo>
                <a:lnTo>
                  <a:pt x="283" y="217"/>
                </a:lnTo>
                <a:lnTo>
                  <a:pt x="381" y="356"/>
                </a:lnTo>
                <a:lnTo>
                  <a:pt x="363" y="350"/>
                </a:lnTo>
                <a:lnTo>
                  <a:pt x="299" y="315"/>
                </a:lnTo>
                <a:lnTo>
                  <a:pt x="304" y="309"/>
                </a:lnTo>
                <a:lnTo>
                  <a:pt x="350" y="335"/>
                </a:lnTo>
                <a:lnTo>
                  <a:pt x="315" y="285"/>
                </a:lnTo>
                <a:lnTo>
                  <a:pt x="304" y="309"/>
                </a:lnTo>
                <a:lnTo>
                  <a:pt x="299" y="315"/>
                </a:lnTo>
                <a:lnTo>
                  <a:pt x="264" y="380"/>
                </a:lnTo>
                <a:lnTo>
                  <a:pt x="261" y="374"/>
                </a:lnTo>
                <a:lnTo>
                  <a:pt x="294" y="312"/>
                </a:lnTo>
                <a:lnTo>
                  <a:pt x="261" y="292"/>
                </a:lnTo>
                <a:lnTo>
                  <a:pt x="261" y="286"/>
                </a:lnTo>
                <a:lnTo>
                  <a:pt x="298" y="304"/>
                </a:lnTo>
                <a:lnTo>
                  <a:pt x="310" y="280"/>
                </a:lnTo>
                <a:lnTo>
                  <a:pt x="307" y="271"/>
                </a:lnTo>
                <a:lnTo>
                  <a:pt x="277" y="228"/>
                </a:lnTo>
                <a:lnTo>
                  <a:pt x="261" y="248"/>
                </a:lnTo>
                <a:close/>
              </a:path>
            </a:pathLst>
          </a:custGeom>
          <a:solidFill>
            <a:srgbClr val="000000"/>
          </a:solidFill>
          <a:ln w="9525">
            <a:noFill/>
            <a:round/>
            <a:headEnd/>
            <a:tailEnd/>
          </a:ln>
        </p:spPr>
        <p:txBody>
          <a:bodyPr/>
          <a:lstStyle/>
          <a:p>
            <a:endParaRPr lang="en-US"/>
          </a:p>
        </p:txBody>
      </p:sp>
      <p:sp>
        <p:nvSpPr>
          <p:cNvPr id="6200" name="Freeform 323"/>
          <p:cNvSpPr>
            <a:spLocks/>
          </p:cNvSpPr>
          <p:nvPr/>
        </p:nvSpPr>
        <p:spPr bwMode="auto">
          <a:xfrm>
            <a:off x="2062163" y="5162550"/>
            <a:ext cx="111125" cy="117475"/>
          </a:xfrm>
          <a:custGeom>
            <a:avLst/>
            <a:gdLst>
              <a:gd name="T0" fmla="*/ 2147483647 w 88"/>
              <a:gd name="T1" fmla="*/ 2147483647 h 94"/>
              <a:gd name="T2" fmla="*/ 2147483647 w 88"/>
              <a:gd name="T3" fmla="*/ 2147483647 h 94"/>
              <a:gd name="T4" fmla="*/ 0 w 88"/>
              <a:gd name="T5" fmla="*/ 2147483647 h 94"/>
              <a:gd name="T6" fmla="*/ 2147483647 w 88"/>
              <a:gd name="T7" fmla="*/ 2147483647 h 94"/>
              <a:gd name="T8" fmla="*/ 2147483647 w 88"/>
              <a:gd name="T9" fmla="*/ 2147483647 h 94"/>
              <a:gd name="T10" fmla="*/ 2147483647 w 88"/>
              <a:gd name="T11" fmla="*/ 2147483647 h 94"/>
              <a:gd name="T12" fmla="*/ 2147483647 w 88"/>
              <a:gd name="T13" fmla="*/ 2147483647 h 94"/>
              <a:gd name="T14" fmla="*/ 2147483647 w 88"/>
              <a:gd name="T15" fmla="*/ 2147483647 h 94"/>
              <a:gd name="T16" fmla="*/ 2147483647 w 88"/>
              <a:gd name="T17" fmla="*/ 2147483647 h 94"/>
              <a:gd name="T18" fmla="*/ 2147483647 w 88"/>
              <a:gd name="T19" fmla="*/ 2147483647 h 94"/>
              <a:gd name="T20" fmla="*/ 2147483647 w 88"/>
              <a:gd name="T21" fmla="*/ 2147483647 h 94"/>
              <a:gd name="T22" fmla="*/ 2147483647 w 88"/>
              <a:gd name="T23" fmla="*/ 2147483647 h 94"/>
              <a:gd name="T24" fmla="*/ 2147483647 w 88"/>
              <a:gd name="T25" fmla="*/ 2147483647 h 94"/>
              <a:gd name="T26" fmla="*/ 2147483647 w 88"/>
              <a:gd name="T27" fmla="*/ 2147483647 h 94"/>
              <a:gd name="T28" fmla="*/ 2147483647 w 88"/>
              <a:gd name="T29" fmla="*/ 2147483647 h 94"/>
              <a:gd name="T30" fmla="*/ 2147483647 w 88"/>
              <a:gd name="T31" fmla="*/ 2147483647 h 94"/>
              <a:gd name="T32" fmla="*/ 2147483647 w 88"/>
              <a:gd name="T33" fmla="*/ 2147483647 h 94"/>
              <a:gd name="T34" fmla="*/ 2147483647 w 88"/>
              <a:gd name="T35" fmla="*/ 2147483647 h 94"/>
              <a:gd name="T36" fmla="*/ 2147483647 w 88"/>
              <a:gd name="T37" fmla="*/ 0 h 94"/>
              <a:gd name="T38" fmla="*/ 2147483647 w 88"/>
              <a:gd name="T39" fmla="*/ 2147483647 h 94"/>
              <a:gd name="T40" fmla="*/ 2147483647 w 88"/>
              <a:gd name="T41" fmla="*/ 2147483647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94"/>
              <a:gd name="T65" fmla="*/ 88 w 88"/>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94">
                <a:moveTo>
                  <a:pt x="67" y="94"/>
                </a:moveTo>
                <a:lnTo>
                  <a:pt x="55" y="80"/>
                </a:lnTo>
                <a:lnTo>
                  <a:pt x="0" y="62"/>
                </a:lnTo>
                <a:lnTo>
                  <a:pt x="4" y="59"/>
                </a:lnTo>
                <a:lnTo>
                  <a:pt x="9" y="58"/>
                </a:lnTo>
                <a:lnTo>
                  <a:pt x="12" y="56"/>
                </a:lnTo>
                <a:lnTo>
                  <a:pt x="17" y="53"/>
                </a:lnTo>
                <a:lnTo>
                  <a:pt x="21" y="52"/>
                </a:lnTo>
                <a:lnTo>
                  <a:pt x="26" y="48"/>
                </a:lnTo>
                <a:lnTo>
                  <a:pt x="31" y="47"/>
                </a:lnTo>
                <a:lnTo>
                  <a:pt x="35" y="43"/>
                </a:lnTo>
                <a:lnTo>
                  <a:pt x="41" y="40"/>
                </a:lnTo>
                <a:lnTo>
                  <a:pt x="47" y="35"/>
                </a:lnTo>
                <a:lnTo>
                  <a:pt x="55" y="30"/>
                </a:lnTo>
                <a:lnTo>
                  <a:pt x="62" y="25"/>
                </a:lnTo>
                <a:lnTo>
                  <a:pt x="68" y="20"/>
                </a:lnTo>
                <a:lnTo>
                  <a:pt x="74" y="12"/>
                </a:lnTo>
                <a:lnTo>
                  <a:pt x="80" y="6"/>
                </a:lnTo>
                <a:lnTo>
                  <a:pt x="88" y="0"/>
                </a:lnTo>
                <a:lnTo>
                  <a:pt x="83" y="72"/>
                </a:lnTo>
                <a:lnTo>
                  <a:pt x="67" y="94"/>
                </a:lnTo>
                <a:close/>
              </a:path>
            </a:pathLst>
          </a:custGeom>
          <a:solidFill>
            <a:srgbClr val="D8E0E8"/>
          </a:solidFill>
          <a:ln w="9525">
            <a:noFill/>
            <a:round/>
            <a:headEnd/>
            <a:tailEnd/>
          </a:ln>
        </p:spPr>
        <p:txBody>
          <a:bodyPr/>
          <a:lstStyle/>
          <a:p>
            <a:endParaRPr lang="en-US"/>
          </a:p>
        </p:txBody>
      </p:sp>
      <p:sp>
        <p:nvSpPr>
          <p:cNvPr id="6201" name="Freeform 324"/>
          <p:cNvSpPr>
            <a:spLocks/>
          </p:cNvSpPr>
          <p:nvPr/>
        </p:nvSpPr>
        <p:spPr bwMode="auto">
          <a:xfrm>
            <a:off x="1897063" y="5072062"/>
            <a:ext cx="307975" cy="179388"/>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2147483647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2147483647 h 144"/>
              <a:gd name="T40" fmla="*/ 2147483647 w 246"/>
              <a:gd name="T41" fmla="*/ 2147483647 h 144"/>
              <a:gd name="T42" fmla="*/ 2147483647 w 246"/>
              <a:gd name="T43" fmla="*/ 2147483647 h 144"/>
              <a:gd name="T44" fmla="*/ 2147483647 w 246"/>
              <a:gd name="T45" fmla="*/ 2147483647 h 144"/>
              <a:gd name="T46" fmla="*/ 2147483647 w 246"/>
              <a:gd name="T47" fmla="*/ 2147483647 h 144"/>
              <a:gd name="T48" fmla="*/ 2147483647 w 246"/>
              <a:gd name="T49" fmla="*/ 2147483647 h 144"/>
              <a:gd name="T50" fmla="*/ 2147483647 w 246"/>
              <a:gd name="T51" fmla="*/ 2147483647 h 144"/>
              <a:gd name="T52" fmla="*/ 2147483647 w 246"/>
              <a:gd name="T53" fmla="*/ 2147483647 h 144"/>
              <a:gd name="T54" fmla="*/ 2147483647 w 246"/>
              <a:gd name="T55" fmla="*/ 2147483647 h 144"/>
              <a:gd name="T56" fmla="*/ 2147483647 w 246"/>
              <a:gd name="T57" fmla="*/ 2147483647 h 144"/>
              <a:gd name="T58" fmla="*/ 2147483647 w 246"/>
              <a:gd name="T59" fmla="*/ 2147483647 h 144"/>
              <a:gd name="T60" fmla="*/ 2147483647 w 246"/>
              <a:gd name="T61" fmla="*/ 2147483647 h 144"/>
              <a:gd name="T62" fmla="*/ 2147483647 w 246"/>
              <a:gd name="T63" fmla="*/ 2147483647 h 144"/>
              <a:gd name="T64" fmla="*/ 2147483647 w 246"/>
              <a:gd name="T65" fmla="*/ 2147483647 h 144"/>
              <a:gd name="T66" fmla="*/ 2147483647 w 246"/>
              <a:gd name="T67" fmla="*/ 2147483647 h 144"/>
              <a:gd name="T68" fmla="*/ 2147483647 w 246"/>
              <a:gd name="T69" fmla="*/ 2147483647 h 144"/>
              <a:gd name="T70" fmla="*/ 2147483647 w 246"/>
              <a:gd name="T71" fmla="*/ 2147483647 h 144"/>
              <a:gd name="T72" fmla="*/ 2147483647 w 246"/>
              <a:gd name="T73" fmla="*/ 2147483647 h 144"/>
              <a:gd name="T74" fmla="*/ 2147483647 w 246"/>
              <a:gd name="T75" fmla="*/ 2147483647 h 144"/>
              <a:gd name="T76" fmla="*/ 2147483647 w 246"/>
              <a:gd name="T77" fmla="*/ 2147483647 h 144"/>
              <a:gd name="T78" fmla="*/ 2147483647 w 246"/>
              <a:gd name="T79" fmla="*/ 2147483647 h 144"/>
              <a:gd name="T80" fmla="*/ 2147483647 w 246"/>
              <a:gd name="T81" fmla="*/ 2147483647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44"/>
              <a:gd name="T125" fmla="*/ 246 w 246"/>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44">
                <a:moveTo>
                  <a:pt x="243" y="2"/>
                </a:moveTo>
                <a:lnTo>
                  <a:pt x="239" y="5"/>
                </a:lnTo>
                <a:lnTo>
                  <a:pt x="236" y="11"/>
                </a:lnTo>
                <a:lnTo>
                  <a:pt x="231" y="15"/>
                </a:lnTo>
                <a:lnTo>
                  <a:pt x="226" y="20"/>
                </a:lnTo>
                <a:lnTo>
                  <a:pt x="221" y="25"/>
                </a:lnTo>
                <a:lnTo>
                  <a:pt x="215" y="29"/>
                </a:lnTo>
                <a:lnTo>
                  <a:pt x="210" y="35"/>
                </a:lnTo>
                <a:lnTo>
                  <a:pt x="204" y="40"/>
                </a:lnTo>
                <a:lnTo>
                  <a:pt x="197" y="45"/>
                </a:lnTo>
                <a:lnTo>
                  <a:pt x="191" y="50"/>
                </a:lnTo>
                <a:lnTo>
                  <a:pt x="184" y="55"/>
                </a:lnTo>
                <a:lnTo>
                  <a:pt x="178" y="59"/>
                </a:lnTo>
                <a:lnTo>
                  <a:pt x="170" y="64"/>
                </a:lnTo>
                <a:lnTo>
                  <a:pt x="163" y="69"/>
                </a:lnTo>
                <a:lnTo>
                  <a:pt x="155" y="74"/>
                </a:lnTo>
                <a:lnTo>
                  <a:pt x="147" y="79"/>
                </a:lnTo>
                <a:lnTo>
                  <a:pt x="141" y="83"/>
                </a:lnTo>
                <a:lnTo>
                  <a:pt x="133" y="87"/>
                </a:lnTo>
                <a:lnTo>
                  <a:pt x="127" y="89"/>
                </a:lnTo>
                <a:lnTo>
                  <a:pt x="120" y="94"/>
                </a:lnTo>
                <a:lnTo>
                  <a:pt x="114" y="98"/>
                </a:lnTo>
                <a:lnTo>
                  <a:pt x="107" y="102"/>
                </a:lnTo>
                <a:lnTo>
                  <a:pt x="101" y="104"/>
                </a:lnTo>
                <a:lnTo>
                  <a:pt x="94" y="108"/>
                </a:lnTo>
                <a:lnTo>
                  <a:pt x="88" y="110"/>
                </a:lnTo>
                <a:lnTo>
                  <a:pt x="82" y="113"/>
                </a:lnTo>
                <a:lnTo>
                  <a:pt x="75" y="117"/>
                </a:lnTo>
                <a:lnTo>
                  <a:pt x="69" y="120"/>
                </a:lnTo>
                <a:lnTo>
                  <a:pt x="63" y="123"/>
                </a:lnTo>
                <a:lnTo>
                  <a:pt x="57" y="125"/>
                </a:lnTo>
                <a:lnTo>
                  <a:pt x="51" y="128"/>
                </a:lnTo>
                <a:lnTo>
                  <a:pt x="45" y="129"/>
                </a:lnTo>
                <a:lnTo>
                  <a:pt x="40" y="131"/>
                </a:lnTo>
                <a:lnTo>
                  <a:pt x="32" y="134"/>
                </a:lnTo>
                <a:lnTo>
                  <a:pt x="27" y="135"/>
                </a:lnTo>
                <a:lnTo>
                  <a:pt x="22" y="138"/>
                </a:lnTo>
                <a:lnTo>
                  <a:pt x="16" y="139"/>
                </a:lnTo>
                <a:lnTo>
                  <a:pt x="11" y="140"/>
                </a:lnTo>
                <a:lnTo>
                  <a:pt x="6" y="141"/>
                </a:lnTo>
                <a:lnTo>
                  <a:pt x="0" y="142"/>
                </a:lnTo>
                <a:lnTo>
                  <a:pt x="10" y="144"/>
                </a:lnTo>
                <a:lnTo>
                  <a:pt x="18" y="144"/>
                </a:lnTo>
                <a:lnTo>
                  <a:pt x="25" y="144"/>
                </a:lnTo>
                <a:lnTo>
                  <a:pt x="35" y="144"/>
                </a:lnTo>
                <a:lnTo>
                  <a:pt x="42" y="144"/>
                </a:lnTo>
                <a:lnTo>
                  <a:pt x="50" y="142"/>
                </a:lnTo>
                <a:lnTo>
                  <a:pt x="58" y="141"/>
                </a:lnTo>
                <a:lnTo>
                  <a:pt x="67" y="140"/>
                </a:lnTo>
                <a:lnTo>
                  <a:pt x="74" y="139"/>
                </a:lnTo>
                <a:lnTo>
                  <a:pt x="82" y="138"/>
                </a:lnTo>
                <a:lnTo>
                  <a:pt x="88" y="135"/>
                </a:lnTo>
                <a:lnTo>
                  <a:pt x="96" y="134"/>
                </a:lnTo>
                <a:lnTo>
                  <a:pt x="104" y="131"/>
                </a:lnTo>
                <a:lnTo>
                  <a:pt x="110" y="129"/>
                </a:lnTo>
                <a:lnTo>
                  <a:pt x="117" y="126"/>
                </a:lnTo>
                <a:lnTo>
                  <a:pt x="124" y="124"/>
                </a:lnTo>
                <a:lnTo>
                  <a:pt x="130" y="120"/>
                </a:lnTo>
                <a:lnTo>
                  <a:pt x="135" y="119"/>
                </a:lnTo>
                <a:lnTo>
                  <a:pt x="141" y="115"/>
                </a:lnTo>
                <a:lnTo>
                  <a:pt x="144" y="113"/>
                </a:lnTo>
                <a:lnTo>
                  <a:pt x="149" y="110"/>
                </a:lnTo>
                <a:lnTo>
                  <a:pt x="155" y="108"/>
                </a:lnTo>
                <a:lnTo>
                  <a:pt x="159" y="105"/>
                </a:lnTo>
                <a:lnTo>
                  <a:pt x="163" y="103"/>
                </a:lnTo>
                <a:lnTo>
                  <a:pt x="170" y="98"/>
                </a:lnTo>
                <a:lnTo>
                  <a:pt x="178" y="93"/>
                </a:lnTo>
                <a:lnTo>
                  <a:pt x="184" y="86"/>
                </a:lnTo>
                <a:lnTo>
                  <a:pt x="192" y="81"/>
                </a:lnTo>
                <a:lnTo>
                  <a:pt x="199" y="74"/>
                </a:lnTo>
                <a:lnTo>
                  <a:pt x="205" y="69"/>
                </a:lnTo>
                <a:lnTo>
                  <a:pt x="211" y="63"/>
                </a:lnTo>
                <a:lnTo>
                  <a:pt x="217" y="56"/>
                </a:lnTo>
                <a:lnTo>
                  <a:pt x="222" y="50"/>
                </a:lnTo>
                <a:lnTo>
                  <a:pt x="227" y="44"/>
                </a:lnTo>
                <a:lnTo>
                  <a:pt x="232" y="36"/>
                </a:lnTo>
                <a:lnTo>
                  <a:pt x="236" y="29"/>
                </a:lnTo>
                <a:lnTo>
                  <a:pt x="238" y="23"/>
                </a:lnTo>
                <a:lnTo>
                  <a:pt x="242" y="15"/>
                </a:lnTo>
                <a:lnTo>
                  <a:pt x="243" y="9"/>
                </a:lnTo>
                <a:lnTo>
                  <a:pt x="246" y="0"/>
                </a:lnTo>
                <a:lnTo>
                  <a:pt x="243" y="2"/>
                </a:lnTo>
                <a:close/>
              </a:path>
            </a:pathLst>
          </a:custGeom>
          <a:solidFill>
            <a:srgbClr val="D8E0E8"/>
          </a:solidFill>
          <a:ln w="9525">
            <a:noFill/>
            <a:round/>
            <a:headEnd/>
            <a:tailEnd/>
          </a:ln>
        </p:spPr>
        <p:txBody>
          <a:bodyPr/>
          <a:lstStyle/>
          <a:p>
            <a:endParaRPr lang="en-US"/>
          </a:p>
        </p:txBody>
      </p:sp>
      <p:sp>
        <p:nvSpPr>
          <p:cNvPr id="6202" name="Freeform 325"/>
          <p:cNvSpPr>
            <a:spLocks/>
          </p:cNvSpPr>
          <p:nvPr/>
        </p:nvSpPr>
        <p:spPr bwMode="auto">
          <a:xfrm>
            <a:off x="1843088" y="5091112"/>
            <a:ext cx="146050" cy="149225"/>
          </a:xfrm>
          <a:custGeom>
            <a:avLst/>
            <a:gdLst>
              <a:gd name="T0" fmla="*/ 2147483647 w 117"/>
              <a:gd name="T1" fmla="*/ 0 h 120"/>
              <a:gd name="T2" fmla="*/ 2147483647 w 117"/>
              <a:gd name="T3" fmla="*/ 2147483647 h 120"/>
              <a:gd name="T4" fmla="*/ 2147483647 w 117"/>
              <a:gd name="T5" fmla="*/ 2147483647 h 120"/>
              <a:gd name="T6" fmla="*/ 2147483647 w 117"/>
              <a:gd name="T7" fmla="*/ 2147483647 h 120"/>
              <a:gd name="T8" fmla="*/ 2147483647 w 117"/>
              <a:gd name="T9" fmla="*/ 2147483647 h 120"/>
              <a:gd name="T10" fmla="*/ 2147483647 w 117"/>
              <a:gd name="T11" fmla="*/ 2147483647 h 120"/>
              <a:gd name="T12" fmla="*/ 2147483647 w 117"/>
              <a:gd name="T13" fmla="*/ 2147483647 h 120"/>
              <a:gd name="T14" fmla="*/ 2147483647 w 117"/>
              <a:gd name="T15" fmla="*/ 2147483647 h 120"/>
              <a:gd name="T16" fmla="*/ 2147483647 w 117"/>
              <a:gd name="T17" fmla="*/ 2147483647 h 120"/>
              <a:gd name="T18" fmla="*/ 2147483647 w 117"/>
              <a:gd name="T19" fmla="*/ 2147483647 h 120"/>
              <a:gd name="T20" fmla="*/ 2147483647 w 117"/>
              <a:gd name="T21" fmla="*/ 2147483647 h 120"/>
              <a:gd name="T22" fmla="*/ 2147483647 w 117"/>
              <a:gd name="T23" fmla="*/ 2147483647 h 120"/>
              <a:gd name="T24" fmla="*/ 2147483647 w 117"/>
              <a:gd name="T25" fmla="*/ 2147483647 h 120"/>
              <a:gd name="T26" fmla="*/ 2147483647 w 117"/>
              <a:gd name="T27" fmla="*/ 2147483647 h 120"/>
              <a:gd name="T28" fmla="*/ 2147483647 w 117"/>
              <a:gd name="T29" fmla="*/ 2147483647 h 120"/>
              <a:gd name="T30" fmla="*/ 0 w 117"/>
              <a:gd name="T31" fmla="*/ 2147483647 h 120"/>
              <a:gd name="T32" fmla="*/ 0 w 117"/>
              <a:gd name="T33" fmla="*/ 2147483647 h 120"/>
              <a:gd name="T34" fmla="*/ 2147483647 w 117"/>
              <a:gd name="T35" fmla="*/ 2147483647 h 120"/>
              <a:gd name="T36" fmla="*/ 2147483647 w 117"/>
              <a:gd name="T37" fmla="*/ 2147483647 h 120"/>
              <a:gd name="T38" fmla="*/ 2147483647 w 117"/>
              <a:gd name="T39" fmla="*/ 2147483647 h 120"/>
              <a:gd name="T40" fmla="*/ 2147483647 w 117"/>
              <a:gd name="T41" fmla="*/ 2147483647 h 120"/>
              <a:gd name="T42" fmla="*/ 2147483647 w 117"/>
              <a:gd name="T43" fmla="*/ 2147483647 h 120"/>
              <a:gd name="T44" fmla="*/ 2147483647 w 117"/>
              <a:gd name="T45" fmla="*/ 2147483647 h 120"/>
              <a:gd name="T46" fmla="*/ 2147483647 w 117"/>
              <a:gd name="T47" fmla="*/ 2147483647 h 120"/>
              <a:gd name="T48" fmla="*/ 2147483647 w 117"/>
              <a:gd name="T49" fmla="*/ 2147483647 h 120"/>
              <a:gd name="T50" fmla="*/ 2147483647 w 117"/>
              <a:gd name="T51" fmla="*/ 2147483647 h 120"/>
              <a:gd name="T52" fmla="*/ 2147483647 w 117"/>
              <a:gd name="T53" fmla="*/ 2147483647 h 120"/>
              <a:gd name="T54" fmla="*/ 2147483647 w 117"/>
              <a:gd name="T55" fmla="*/ 2147483647 h 120"/>
              <a:gd name="T56" fmla="*/ 2147483647 w 117"/>
              <a:gd name="T57" fmla="*/ 2147483647 h 120"/>
              <a:gd name="T58" fmla="*/ 2147483647 w 117"/>
              <a:gd name="T59" fmla="*/ 2147483647 h 120"/>
              <a:gd name="T60" fmla="*/ 2147483647 w 117"/>
              <a:gd name="T61" fmla="*/ 2147483647 h 120"/>
              <a:gd name="T62" fmla="*/ 2147483647 w 117"/>
              <a:gd name="T63" fmla="*/ 2147483647 h 120"/>
              <a:gd name="T64" fmla="*/ 2147483647 w 117"/>
              <a:gd name="T65" fmla="*/ 2147483647 h 120"/>
              <a:gd name="T66" fmla="*/ 2147483647 w 11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20"/>
              <a:gd name="T104" fmla="*/ 117 w 117"/>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20">
                <a:moveTo>
                  <a:pt x="117" y="0"/>
                </a:moveTo>
                <a:lnTo>
                  <a:pt x="106" y="6"/>
                </a:lnTo>
                <a:lnTo>
                  <a:pt x="95" y="15"/>
                </a:lnTo>
                <a:lnTo>
                  <a:pt x="85" y="24"/>
                </a:lnTo>
                <a:lnTo>
                  <a:pt x="74" y="32"/>
                </a:lnTo>
                <a:lnTo>
                  <a:pt x="64" y="40"/>
                </a:lnTo>
                <a:lnTo>
                  <a:pt x="54" y="49"/>
                </a:lnTo>
                <a:lnTo>
                  <a:pt x="44" y="57"/>
                </a:lnTo>
                <a:lnTo>
                  <a:pt x="36" y="66"/>
                </a:lnTo>
                <a:lnTo>
                  <a:pt x="27" y="73"/>
                </a:lnTo>
                <a:lnTo>
                  <a:pt x="21" y="82"/>
                </a:lnTo>
                <a:lnTo>
                  <a:pt x="14" y="88"/>
                </a:lnTo>
                <a:lnTo>
                  <a:pt x="9" y="94"/>
                </a:lnTo>
                <a:lnTo>
                  <a:pt x="4" y="100"/>
                </a:lnTo>
                <a:lnTo>
                  <a:pt x="1" y="105"/>
                </a:lnTo>
                <a:lnTo>
                  <a:pt x="0" y="110"/>
                </a:lnTo>
                <a:lnTo>
                  <a:pt x="0" y="114"/>
                </a:lnTo>
                <a:lnTo>
                  <a:pt x="1" y="116"/>
                </a:lnTo>
                <a:lnTo>
                  <a:pt x="4" y="118"/>
                </a:lnTo>
                <a:lnTo>
                  <a:pt x="7" y="119"/>
                </a:lnTo>
                <a:lnTo>
                  <a:pt x="11" y="120"/>
                </a:lnTo>
                <a:lnTo>
                  <a:pt x="16" y="120"/>
                </a:lnTo>
                <a:lnTo>
                  <a:pt x="23" y="120"/>
                </a:lnTo>
                <a:lnTo>
                  <a:pt x="29" y="119"/>
                </a:lnTo>
                <a:lnTo>
                  <a:pt x="36" y="118"/>
                </a:lnTo>
                <a:lnTo>
                  <a:pt x="43" y="116"/>
                </a:lnTo>
                <a:lnTo>
                  <a:pt x="52" y="114"/>
                </a:lnTo>
                <a:lnTo>
                  <a:pt x="59" y="111"/>
                </a:lnTo>
                <a:lnTo>
                  <a:pt x="68" y="109"/>
                </a:lnTo>
                <a:lnTo>
                  <a:pt x="76" y="105"/>
                </a:lnTo>
                <a:lnTo>
                  <a:pt x="86" y="102"/>
                </a:lnTo>
                <a:lnTo>
                  <a:pt x="95" y="98"/>
                </a:lnTo>
                <a:lnTo>
                  <a:pt x="104" y="95"/>
                </a:lnTo>
                <a:lnTo>
                  <a:pt x="117" y="0"/>
                </a:lnTo>
                <a:close/>
              </a:path>
            </a:pathLst>
          </a:custGeom>
          <a:solidFill>
            <a:srgbClr val="D8E0E8"/>
          </a:solidFill>
          <a:ln w="9525">
            <a:noFill/>
            <a:round/>
            <a:headEnd/>
            <a:tailEnd/>
          </a:ln>
        </p:spPr>
        <p:txBody>
          <a:bodyPr/>
          <a:lstStyle/>
          <a:p>
            <a:endParaRPr lang="en-US"/>
          </a:p>
        </p:txBody>
      </p:sp>
      <p:sp>
        <p:nvSpPr>
          <p:cNvPr id="6203" name="Freeform 326"/>
          <p:cNvSpPr>
            <a:spLocks/>
          </p:cNvSpPr>
          <p:nvPr/>
        </p:nvSpPr>
        <p:spPr bwMode="auto">
          <a:xfrm>
            <a:off x="1985963" y="5103812"/>
            <a:ext cx="20637" cy="100013"/>
          </a:xfrm>
          <a:custGeom>
            <a:avLst/>
            <a:gdLst>
              <a:gd name="T0" fmla="*/ 2147483647 w 17"/>
              <a:gd name="T1" fmla="*/ 2147483647 h 79"/>
              <a:gd name="T2" fmla="*/ 2147483647 w 17"/>
              <a:gd name="T3" fmla="*/ 2147483647 h 79"/>
              <a:gd name="T4" fmla="*/ 2147483647 w 17"/>
              <a:gd name="T5" fmla="*/ 2147483647 h 79"/>
              <a:gd name="T6" fmla="*/ 2147483647 w 17"/>
              <a:gd name="T7" fmla="*/ 2147483647 h 79"/>
              <a:gd name="T8" fmla="*/ 2147483647 w 17"/>
              <a:gd name="T9" fmla="*/ 2147483647 h 79"/>
              <a:gd name="T10" fmla="*/ 2147483647 w 17"/>
              <a:gd name="T11" fmla="*/ 2147483647 h 79"/>
              <a:gd name="T12" fmla="*/ 2147483647 w 17"/>
              <a:gd name="T13" fmla="*/ 2147483647 h 79"/>
              <a:gd name="T14" fmla="*/ 2147483647 w 17"/>
              <a:gd name="T15" fmla="*/ 2147483647 h 79"/>
              <a:gd name="T16" fmla="*/ 0 w 17"/>
              <a:gd name="T17" fmla="*/ 2147483647 h 79"/>
              <a:gd name="T18" fmla="*/ 2147483647 w 17"/>
              <a:gd name="T19" fmla="*/ 0 h 79"/>
              <a:gd name="T20" fmla="*/ 2147483647 w 17"/>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79"/>
              <a:gd name="T35" fmla="*/ 17 w 17"/>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79">
                <a:moveTo>
                  <a:pt x="17" y="72"/>
                </a:moveTo>
                <a:lnTo>
                  <a:pt x="15" y="73"/>
                </a:lnTo>
                <a:lnTo>
                  <a:pt x="13" y="74"/>
                </a:lnTo>
                <a:lnTo>
                  <a:pt x="10" y="76"/>
                </a:lnTo>
                <a:lnTo>
                  <a:pt x="9" y="76"/>
                </a:lnTo>
                <a:lnTo>
                  <a:pt x="7" y="77"/>
                </a:lnTo>
                <a:lnTo>
                  <a:pt x="5" y="78"/>
                </a:lnTo>
                <a:lnTo>
                  <a:pt x="3" y="79"/>
                </a:lnTo>
                <a:lnTo>
                  <a:pt x="0" y="79"/>
                </a:lnTo>
                <a:lnTo>
                  <a:pt x="9" y="0"/>
                </a:lnTo>
                <a:lnTo>
                  <a:pt x="17" y="72"/>
                </a:lnTo>
                <a:close/>
              </a:path>
            </a:pathLst>
          </a:custGeom>
          <a:solidFill>
            <a:srgbClr val="D8E0E8"/>
          </a:solidFill>
          <a:ln w="9525">
            <a:noFill/>
            <a:round/>
            <a:headEnd/>
            <a:tailEnd/>
          </a:ln>
        </p:spPr>
        <p:txBody>
          <a:bodyPr/>
          <a:lstStyle/>
          <a:p>
            <a:endParaRPr lang="en-US"/>
          </a:p>
        </p:txBody>
      </p:sp>
      <p:sp>
        <p:nvSpPr>
          <p:cNvPr id="6204" name="Freeform 327"/>
          <p:cNvSpPr>
            <a:spLocks/>
          </p:cNvSpPr>
          <p:nvPr/>
        </p:nvSpPr>
        <p:spPr bwMode="auto">
          <a:xfrm>
            <a:off x="2060575" y="5146675"/>
            <a:ext cx="14288" cy="15875"/>
          </a:xfrm>
          <a:custGeom>
            <a:avLst/>
            <a:gdLst>
              <a:gd name="T0" fmla="*/ 2147483647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0 w 12"/>
              <a:gd name="T19" fmla="*/ 2147483647 h 13"/>
              <a:gd name="T20" fmla="*/ 2147483647 w 12"/>
              <a:gd name="T21" fmla="*/ 0 h 13"/>
              <a:gd name="T22" fmla="*/ 2147483647 w 12"/>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3"/>
              <a:gd name="T38" fmla="*/ 12 w 1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3">
                <a:moveTo>
                  <a:pt x="12" y="9"/>
                </a:moveTo>
                <a:lnTo>
                  <a:pt x="12" y="9"/>
                </a:lnTo>
                <a:lnTo>
                  <a:pt x="11" y="9"/>
                </a:lnTo>
                <a:lnTo>
                  <a:pt x="11" y="11"/>
                </a:lnTo>
                <a:lnTo>
                  <a:pt x="10" y="11"/>
                </a:lnTo>
                <a:lnTo>
                  <a:pt x="8" y="12"/>
                </a:lnTo>
                <a:lnTo>
                  <a:pt x="7" y="12"/>
                </a:lnTo>
                <a:lnTo>
                  <a:pt x="6" y="13"/>
                </a:lnTo>
                <a:lnTo>
                  <a:pt x="5" y="13"/>
                </a:lnTo>
                <a:lnTo>
                  <a:pt x="0" y="6"/>
                </a:lnTo>
                <a:lnTo>
                  <a:pt x="7" y="0"/>
                </a:lnTo>
                <a:lnTo>
                  <a:pt x="12" y="9"/>
                </a:lnTo>
                <a:close/>
              </a:path>
            </a:pathLst>
          </a:custGeom>
          <a:solidFill>
            <a:srgbClr val="D8E0E8"/>
          </a:solidFill>
          <a:ln w="9525">
            <a:noFill/>
            <a:round/>
            <a:headEnd/>
            <a:tailEnd/>
          </a:ln>
        </p:spPr>
        <p:txBody>
          <a:bodyPr/>
          <a:lstStyle/>
          <a:p>
            <a:endParaRPr lang="en-US"/>
          </a:p>
        </p:txBody>
      </p:sp>
      <p:sp>
        <p:nvSpPr>
          <p:cNvPr id="6205" name="Freeform 328"/>
          <p:cNvSpPr>
            <a:spLocks/>
          </p:cNvSpPr>
          <p:nvPr/>
        </p:nvSpPr>
        <p:spPr bwMode="auto">
          <a:xfrm>
            <a:off x="2008188" y="5065712"/>
            <a:ext cx="123825" cy="123825"/>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0 w 99"/>
              <a:gd name="T19" fmla="*/ 2147483647 h 99"/>
              <a:gd name="T20" fmla="*/ 2147483647 w 99"/>
              <a:gd name="T21" fmla="*/ 0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2147483647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99"/>
              <a:gd name="T71" fmla="*/ 99 w 99"/>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99">
                <a:moveTo>
                  <a:pt x="39" y="83"/>
                </a:moveTo>
                <a:lnTo>
                  <a:pt x="36" y="84"/>
                </a:lnTo>
                <a:lnTo>
                  <a:pt x="32" y="87"/>
                </a:lnTo>
                <a:lnTo>
                  <a:pt x="28" y="88"/>
                </a:lnTo>
                <a:lnTo>
                  <a:pt x="24" y="91"/>
                </a:lnTo>
                <a:lnTo>
                  <a:pt x="21" y="92"/>
                </a:lnTo>
                <a:lnTo>
                  <a:pt x="17" y="94"/>
                </a:lnTo>
                <a:lnTo>
                  <a:pt x="13" y="97"/>
                </a:lnTo>
                <a:lnTo>
                  <a:pt x="8" y="99"/>
                </a:lnTo>
                <a:lnTo>
                  <a:pt x="0" y="14"/>
                </a:lnTo>
                <a:lnTo>
                  <a:pt x="19" y="0"/>
                </a:lnTo>
                <a:lnTo>
                  <a:pt x="99" y="42"/>
                </a:lnTo>
                <a:lnTo>
                  <a:pt x="94" y="46"/>
                </a:lnTo>
                <a:lnTo>
                  <a:pt x="89" y="50"/>
                </a:lnTo>
                <a:lnTo>
                  <a:pt x="84" y="54"/>
                </a:lnTo>
                <a:lnTo>
                  <a:pt x="79" y="57"/>
                </a:lnTo>
                <a:lnTo>
                  <a:pt x="75" y="61"/>
                </a:lnTo>
                <a:lnTo>
                  <a:pt x="70" y="64"/>
                </a:lnTo>
                <a:lnTo>
                  <a:pt x="64" y="66"/>
                </a:lnTo>
                <a:lnTo>
                  <a:pt x="60" y="71"/>
                </a:lnTo>
                <a:lnTo>
                  <a:pt x="52" y="55"/>
                </a:lnTo>
                <a:lnTo>
                  <a:pt x="31" y="68"/>
                </a:lnTo>
                <a:lnTo>
                  <a:pt x="39" y="83"/>
                </a:lnTo>
                <a:close/>
              </a:path>
            </a:pathLst>
          </a:custGeom>
          <a:solidFill>
            <a:srgbClr val="D8E0E8"/>
          </a:solidFill>
          <a:ln w="9525">
            <a:noFill/>
            <a:round/>
            <a:headEnd/>
            <a:tailEnd/>
          </a:ln>
        </p:spPr>
        <p:txBody>
          <a:bodyPr/>
          <a:lstStyle/>
          <a:p>
            <a:endParaRPr lang="en-US"/>
          </a:p>
        </p:txBody>
      </p:sp>
      <p:sp>
        <p:nvSpPr>
          <p:cNvPr id="6206" name="Freeform 329"/>
          <p:cNvSpPr>
            <a:spLocks/>
          </p:cNvSpPr>
          <p:nvPr/>
        </p:nvSpPr>
        <p:spPr bwMode="auto">
          <a:xfrm>
            <a:off x="2038350" y="4995862"/>
            <a:ext cx="188913" cy="114300"/>
          </a:xfrm>
          <a:custGeom>
            <a:avLst/>
            <a:gdLst>
              <a:gd name="T0" fmla="*/ 2147483647 w 151"/>
              <a:gd name="T1" fmla="*/ 2147483647 h 91"/>
              <a:gd name="T2" fmla="*/ 2147483647 w 151"/>
              <a:gd name="T3" fmla="*/ 2147483647 h 91"/>
              <a:gd name="T4" fmla="*/ 2147483647 w 151"/>
              <a:gd name="T5" fmla="*/ 2147483647 h 91"/>
              <a:gd name="T6" fmla="*/ 2147483647 w 151"/>
              <a:gd name="T7" fmla="*/ 2147483647 h 91"/>
              <a:gd name="T8" fmla="*/ 2147483647 w 151"/>
              <a:gd name="T9" fmla="*/ 2147483647 h 91"/>
              <a:gd name="T10" fmla="*/ 2147483647 w 151"/>
              <a:gd name="T11" fmla="*/ 2147483647 h 91"/>
              <a:gd name="T12" fmla="*/ 2147483647 w 151"/>
              <a:gd name="T13" fmla="*/ 2147483647 h 91"/>
              <a:gd name="T14" fmla="*/ 2147483647 w 151"/>
              <a:gd name="T15" fmla="*/ 2147483647 h 91"/>
              <a:gd name="T16" fmla="*/ 2147483647 w 151"/>
              <a:gd name="T17" fmla="*/ 2147483647 h 91"/>
              <a:gd name="T18" fmla="*/ 2147483647 w 151"/>
              <a:gd name="T19" fmla="*/ 2147483647 h 91"/>
              <a:gd name="T20" fmla="*/ 2147483647 w 151"/>
              <a:gd name="T21" fmla="*/ 2147483647 h 91"/>
              <a:gd name="T22" fmla="*/ 2147483647 w 151"/>
              <a:gd name="T23" fmla="*/ 2147483647 h 91"/>
              <a:gd name="T24" fmla="*/ 2147483647 w 151"/>
              <a:gd name="T25" fmla="*/ 2147483647 h 91"/>
              <a:gd name="T26" fmla="*/ 2147483647 w 151"/>
              <a:gd name="T27" fmla="*/ 2147483647 h 91"/>
              <a:gd name="T28" fmla="*/ 2147483647 w 151"/>
              <a:gd name="T29" fmla="*/ 2147483647 h 91"/>
              <a:gd name="T30" fmla="*/ 2147483647 w 151"/>
              <a:gd name="T31" fmla="*/ 2147483647 h 91"/>
              <a:gd name="T32" fmla="*/ 2147483647 w 151"/>
              <a:gd name="T33" fmla="*/ 2147483647 h 91"/>
              <a:gd name="T34" fmla="*/ 2147483647 w 151"/>
              <a:gd name="T35" fmla="*/ 2147483647 h 91"/>
              <a:gd name="T36" fmla="*/ 2147483647 w 151"/>
              <a:gd name="T37" fmla="*/ 2147483647 h 91"/>
              <a:gd name="T38" fmla="*/ 2147483647 w 151"/>
              <a:gd name="T39" fmla="*/ 0 h 91"/>
              <a:gd name="T40" fmla="*/ 2147483647 w 151"/>
              <a:gd name="T41" fmla="*/ 0 h 91"/>
              <a:gd name="T42" fmla="*/ 2147483647 w 151"/>
              <a:gd name="T43" fmla="*/ 0 h 91"/>
              <a:gd name="T44" fmla="*/ 2147483647 w 151"/>
              <a:gd name="T45" fmla="*/ 0 h 91"/>
              <a:gd name="T46" fmla="*/ 2147483647 w 151"/>
              <a:gd name="T47" fmla="*/ 0 h 91"/>
              <a:gd name="T48" fmla="*/ 2147483647 w 151"/>
              <a:gd name="T49" fmla="*/ 2147483647 h 91"/>
              <a:gd name="T50" fmla="*/ 2147483647 w 151"/>
              <a:gd name="T51" fmla="*/ 2147483647 h 91"/>
              <a:gd name="T52" fmla="*/ 2147483647 w 151"/>
              <a:gd name="T53" fmla="*/ 2147483647 h 91"/>
              <a:gd name="T54" fmla="*/ 2147483647 w 151"/>
              <a:gd name="T55" fmla="*/ 2147483647 h 91"/>
              <a:gd name="T56" fmla="*/ 2147483647 w 151"/>
              <a:gd name="T57" fmla="*/ 2147483647 h 91"/>
              <a:gd name="T58" fmla="*/ 2147483647 w 151"/>
              <a:gd name="T59" fmla="*/ 2147483647 h 91"/>
              <a:gd name="T60" fmla="*/ 2147483647 w 151"/>
              <a:gd name="T61" fmla="*/ 2147483647 h 91"/>
              <a:gd name="T62" fmla="*/ 2147483647 w 151"/>
              <a:gd name="T63" fmla="*/ 2147483647 h 91"/>
              <a:gd name="T64" fmla="*/ 2147483647 w 151"/>
              <a:gd name="T65" fmla="*/ 2147483647 h 91"/>
              <a:gd name="T66" fmla="*/ 2147483647 w 151"/>
              <a:gd name="T67" fmla="*/ 2147483647 h 91"/>
              <a:gd name="T68" fmla="*/ 2147483647 w 151"/>
              <a:gd name="T69" fmla="*/ 2147483647 h 91"/>
              <a:gd name="T70" fmla="*/ 2147483647 w 151"/>
              <a:gd name="T71" fmla="*/ 2147483647 h 91"/>
              <a:gd name="T72" fmla="*/ 2147483647 w 151"/>
              <a:gd name="T73" fmla="*/ 2147483647 h 91"/>
              <a:gd name="T74" fmla="*/ 2147483647 w 151"/>
              <a:gd name="T75" fmla="*/ 2147483647 h 91"/>
              <a:gd name="T76" fmla="*/ 2147483647 w 151"/>
              <a:gd name="T77" fmla="*/ 2147483647 h 91"/>
              <a:gd name="T78" fmla="*/ 2147483647 w 151"/>
              <a:gd name="T79" fmla="*/ 2147483647 h 91"/>
              <a:gd name="T80" fmla="*/ 2147483647 w 151"/>
              <a:gd name="T81" fmla="*/ 2147483647 h 91"/>
              <a:gd name="T82" fmla="*/ 2147483647 w 151"/>
              <a:gd name="T83" fmla="*/ 2147483647 h 91"/>
              <a:gd name="T84" fmla="*/ 2147483647 w 151"/>
              <a:gd name="T85" fmla="*/ 2147483647 h 91"/>
              <a:gd name="T86" fmla="*/ 2147483647 w 151"/>
              <a:gd name="T87" fmla="*/ 2147483647 h 91"/>
              <a:gd name="T88" fmla="*/ 2147483647 w 151"/>
              <a:gd name="T89" fmla="*/ 2147483647 h 91"/>
              <a:gd name="T90" fmla="*/ 2147483647 w 151"/>
              <a:gd name="T91" fmla="*/ 2147483647 h 91"/>
              <a:gd name="T92" fmla="*/ 2147483647 w 151"/>
              <a:gd name="T93" fmla="*/ 2147483647 h 91"/>
              <a:gd name="T94" fmla="*/ 2147483647 w 151"/>
              <a:gd name="T95" fmla="*/ 2147483647 h 91"/>
              <a:gd name="T96" fmla="*/ 0 w 151"/>
              <a:gd name="T97" fmla="*/ 2147483647 h 91"/>
              <a:gd name="T98" fmla="*/ 2147483647 w 151"/>
              <a:gd name="T99" fmla="*/ 2147483647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
              <a:gd name="T151" fmla="*/ 0 h 91"/>
              <a:gd name="T152" fmla="*/ 151 w 151"/>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 h="91">
                <a:moveTo>
                  <a:pt x="83" y="91"/>
                </a:moveTo>
                <a:lnTo>
                  <a:pt x="88" y="89"/>
                </a:lnTo>
                <a:lnTo>
                  <a:pt x="92" y="85"/>
                </a:lnTo>
                <a:lnTo>
                  <a:pt x="95" y="81"/>
                </a:lnTo>
                <a:lnTo>
                  <a:pt x="99" y="79"/>
                </a:lnTo>
                <a:lnTo>
                  <a:pt x="103" y="75"/>
                </a:lnTo>
                <a:lnTo>
                  <a:pt x="108" y="71"/>
                </a:lnTo>
                <a:lnTo>
                  <a:pt x="111" y="69"/>
                </a:lnTo>
                <a:lnTo>
                  <a:pt x="115" y="65"/>
                </a:lnTo>
                <a:lnTo>
                  <a:pt x="125" y="55"/>
                </a:lnTo>
                <a:lnTo>
                  <a:pt x="132" y="46"/>
                </a:lnTo>
                <a:lnTo>
                  <a:pt x="140" y="39"/>
                </a:lnTo>
                <a:lnTo>
                  <a:pt x="146" y="29"/>
                </a:lnTo>
                <a:lnTo>
                  <a:pt x="150" y="23"/>
                </a:lnTo>
                <a:lnTo>
                  <a:pt x="151" y="16"/>
                </a:lnTo>
                <a:lnTo>
                  <a:pt x="151" y="9"/>
                </a:lnTo>
                <a:lnTo>
                  <a:pt x="150" y="3"/>
                </a:lnTo>
                <a:lnTo>
                  <a:pt x="148" y="2"/>
                </a:lnTo>
                <a:lnTo>
                  <a:pt x="146" y="1"/>
                </a:lnTo>
                <a:lnTo>
                  <a:pt x="143" y="0"/>
                </a:lnTo>
                <a:lnTo>
                  <a:pt x="141" y="0"/>
                </a:lnTo>
                <a:lnTo>
                  <a:pt x="138" y="0"/>
                </a:lnTo>
                <a:lnTo>
                  <a:pt x="134" y="0"/>
                </a:lnTo>
                <a:lnTo>
                  <a:pt x="129" y="0"/>
                </a:lnTo>
                <a:lnTo>
                  <a:pt x="125" y="1"/>
                </a:lnTo>
                <a:lnTo>
                  <a:pt x="120" y="1"/>
                </a:lnTo>
                <a:lnTo>
                  <a:pt x="115" y="2"/>
                </a:lnTo>
                <a:lnTo>
                  <a:pt x="110" y="3"/>
                </a:lnTo>
                <a:lnTo>
                  <a:pt x="103" y="5"/>
                </a:lnTo>
                <a:lnTo>
                  <a:pt x="98" y="7"/>
                </a:lnTo>
                <a:lnTo>
                  <a:pt x="92" y="9"/>
                </a:lnTo>
                <a:lnTo>
                  <a:pt x="85" y="12"/>
                </a:lnTo>
                <a:lnTo>
                  <a:pt x="79" y="14"/>
                </a:lnTo>
                <a:lnTo>
                  <a:pt x="74" y="16"/>
                </a:lnTo>
                <a:lnTo>
                  <a:pt x="68" y="18"/>
                </a:lnTo>
                <a:lnTo>
                  <a:pt x="65" y="19"/>
                </a:lnTo>
                <a:lnTo>
                  <a:pt x="60" y="22"/>
                </a:lnTo>
                <a:lnTo>
                  <a:pt x="55" y="23"/>
                </a:lnTo>
                <a:lnTo>
                  <a:pt x="50" y="26"/>
                </a:lnTo>
                <a:lnTo>
                  <a:pt x="45" y="28"/>
                </a:lnTo>
                <a:lnTo>
                  <a:pt x="39" y="29"/>
                </a:lnTo>
                <a:lnTo>
                  <a:pt x="35" y="32"/>
                </a:lnTo>
                <a:lnTo>
                  <a:pt x="30" y="34"/>
                </a:lnTo>
                <a:lnTo>
                  <a:pt x="25" y="38"/>
                </a:lnTo>
                <a:lnTo>
                  <a:pt x="20" y="40"/>
                </a:lnTo>
                <a:lnTo>
                  <a:pt x="15" y="43"/>
                </a:lnTo>
                <a:lnTo>
                  <a:pt x="9" y="45"/>
                </a:lnTo>
                <a:lnTo>
                  <a:pt x="4" y="48"/>
                </a:lnTo>
                <a:lnTo>
                  <a:pt x="0" y="50"/>
                </a:lnTo>
                <a:lnTo>
                  <a:pt x="83" y="91"/>
                </a:lnTo>
                <a:close/>
              </a:path>
            </a:pathLst>
          </a:custGeom>
          <a:solidFill>
            <a:srgbClr val="D8E0E8"/>
          </a:solidFill>
          <a:ln w="9525">
            <a:noFill/>
            <a:round/>
            <a:headEnd/>
            <a:tailEnd/>
          </a:ln>
        </p:spPr>
        <p:txBody>
          <a:bodyPr/>
          <a:lstStyle/>
          <a:p>
            <a:endParaRPr lang="en-US"/>
          </a:p>
        </p:txBody>
      </p:sp>
      <p:sp>
        <p:nvSpPr>
          <p:cNvPr id="6207" name="Freeform 330"/>
          <p:cNvSpPr>
            <a:spLocks/>
          </p:cNvSpPr>
          <p:nvPr/>
        </p:nvSpPr>
        <p:spPr bwMode="auto">
          <a:xfrm>
            <a:off x="1982788" y="5029200"/>
            <a:ext cx="41275" cy="39687"/>
          </a:xfrm>
          <a:custGeom>
            <a:avLst/>
            <a:gdLst>
              <a:gd name="T0" fmla="*/ 2147483647 w 33"/>
              <a:gd name="T1" fmla="*/ 2147483647 h 31"/>
              <a:gd name="T2" fmla="*/ 0 w 33"/>
              <a:gd name="T3" fmla="*/ 2147483647 h 31"/>
              <a:gd name="T4" fmla="*/ 2147483647 w 33"/>
              <a:gd name="T5" fmla="*/ 0 h 31"/>
              <a:gd name="T6" fmla="*/ 2147483647 w 33"/>
              <a:gd name="T7" fmla="*/ 2147483647 h 31"/>
              <a:gd name="T8" fmla="*/ 2147483647 w 33"/>
              <a:gd name="T9" fmla="*/ 2147483647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12" y="31"/>
                </a:moveTo>
                <a:lnTo>
                  <a:pt x="0" y="13"/>
                </a:lnTo>
                <a:lnTo>
                  <a:pt x="19" y="0"/>
                </a:lnTo>
                <a:lnTo>
                  <a:pt x="33" y="18"/>
                </a:lnTo>
                <a:lnTo>
                  <a:pt x="12" y="31"/>
                </a:lnTo>
                <a:close/>
              </a:path>
            </a:pathLst>
          </a:custGeom>
          <a:solidFill>
            <a:srgbClr val="D8E0E8"/>
          </a:solidFill>
          <a:ln w="9525">
            <a:noFill/>
            <a:round/>
            <a:headEnd/>
            <a:tailEnd/>
          </a:ln>
        </p:spPr>
        <p:txBody>
          <a:bodyPr/>
          <a:lstStyle/>
          <a:p>
            <a:endParaRPr lang="en-US"/>
          </a:p>
        </p:txBody>
      </p:sp>
      <p:sp>
        <p:nvSpPr>
          <p:cNvPr id="6208" name="Freeform 331"/>
          <p:cNvSpPr>
            <a:spLocks/>
          </p:cNvSpPr>
          <p:nvPr/>
        </p:nvSpPr>
        <p:spPr bwMode="auto">
          <a:xfrm>
            <a:off x="1897063" y="5207000"/>
            <a:ext cx="155575" cy="44450"/>
          </a:xfrm>
          <a:custGeom>
            <a:avLst/>
            <a:gdLst>
              <a:gd name="T0" fmla="*/ 2147483647 w 124"/>
              <a:gd name="T1" fmla="*/ 2147483647 h 36"/>
              <a:gd name="T2" fmla="*/ 2147483647 w 124"/>
              <a:gd name="T3" fmla="*/ 2147483647 h 36"/>
              <a:gd name="T4" fmla="*/ 2147483647 w 124"/>
              <a:gd name="T5" fmla="*/ 2147483647 h 36"/>
              <a:gd name="T6" fmla="*/ 2147483647 w 124"/>
              <a:gd name="T7" fmla="*/ 2147483647 h 36"/>
              <a:gd name="T8" fmla="*/ 2147483647 w 124"/>
              <a:gd name="T9" fmla="*/ 2147483647 h 36"/>
              <a:gd name="T10" fmla="*/ 2147483647 w 124"/>
              <a:gd name="T11" fmla="*/ 2147483647 h 36"/>
              <a:gd name="T12" fmla="*/ 2147483647 w 124"/>
              <a:gd name="T13" fmla="*/ 2147483647 h 36"/>
              <a:gd name="T14" fmla="*/ 2147483647 w 124"/>
              <a:gd name="T15" fmla="*/ 2147483647 h 36"/>
              <a:gd name="T16" fmla="*/ 2147483647 w 124"/>
              <a:gd name="T17" fmla="*/ 2147483647 h 36"/>
              <a:gd name="T18" fmla="*/ 2147483647 w 124"/>
              <a:gd name="T19" fmla="*/ 2147483647 h 36"/>
              <a:gd name="T20" fmla="*/ 2147483647 w 124"/>
              <a:gd name="T21" fmla="*/ 2147483647 h 36"/>
              <a:gd name="T22" fmla="*/ 2147483647 w 124"/>
              <a:gd name="T23" fmla="*/ 2147483647 h 36"/>
              <a:gd name="T24" fmla="*/ 2147483647 w 124"/>
              <a:gd name="T25" fmla="*/ 2147483647 h 36"/>
              <a:gd name="T26" fmla="*/ 2147483647 w 124"/>
              <a:gd name="T27" fmla="*/ 2147483647 h 36"/>
              <a:gd name="T28" fmla="*/ 2147483647 w 124"/>
              <a:gd name="T29" fmla="*/ 2147483647 h 36"/>
              <a:gd name="T30" fmla="*/ 2147483647 w 124"/>
              <a:gd name="T31" fmla="*/ 2147483647 h 36"/>
              <a:gd name="T32" fmla="*/ 0 w 124"/>
              <a:gd name="T33" fmla="*/ 2147483647 h 36"/>
              <a:gd name="T34" fmla="*/ 2147483647 w 124"/>
              <a:gd name="T35" fmla="*/ 2147483647 h 36"/>
              <a:gd name="T36" fmla="*/ 2147483647 w 124"/>
              <a:gd name="T37" fmla="*/ 2147483647 h 36"/>
              <a:gd name="T38" fmla="*/ 2147483647 w 124"/>
              <a:gd name="T39" fmla="*/ 2147483647 h 36"/>
              <a:gd name="T40" fmla="*/ 2147483647 w 124"/>
              <a:gd name="T41" fmla="*/ 2147483647 h 36"/>
              <a:gd name="T42" fmla="*/ 2147483647 w 124"/>
              <a:gd name="T43" fmla="*/ 2147483647 h 36"/>
              <a:gd name="T44" fmla="*/ 2147483647 w 124"/>
              <a:gd name="T45" fmla="*/ 2147483647 h 36"/>
              <a:gd name="T46" fmla="*/ 2147483647 w 124"/>
              <a:gd name="T47" fmla="*/ 2147483647 h 36"/>
              <a:gd name="T48" fmla="*/ 2147483647 w 124"/>
              <a:gd name="T49" fmla="*/ 2147483647 h 36"/>
              <a:gd name="T50" fmla="*/ 2147483647 w 124"/>
              <a:gd name="T51" fmla="*/ 2147483647 h 36"/>
              <a:gd name="T52" fmla="*/ 2147483647 w 124"/>
              <a:gd name="T53" fmla="*/ 2147483647 h 36"/>
              <a:gd name="T54" fmla="*/ 2147483647 w 124"/>
              <a:gd name="T55" fmla="*/ 2147483647 h 36"/>
              <a:gd name="T56" fmla="*/ 2147483647 w 124"/>
              <a:gd name="T57" fmla="*/ 2147483647 h 36"/>
              <a:gd name="T58" fmla="*/ 2147483647 w 124"/>
              <a:gd name="T59" fmla="*/ 2147483647 h 36"/>
              <a:gd name="T60" fmla="*/ 2147483647 w 124"/>
              <a:gd name="T61" fmla="*/ 2147483647 h 36"/>
              <a:gd name="T62" fmla="*/ 2147483647 w 124"/>
              <a:gd name="T63" fmla="*/ 2147483647 h 36"/>
              <a:gd name="T64" fmla="*/ 2147483647 w 124"/>
              <a:gd name="T65" fmla="*/ 0 h 36"/>
              <a:gd name="T66" fmla="*/ 2147483647 w 124"/>
              <a:gd name="T67" fmla="*/ 2147483647 h 36"/>
              <a:gd name="T68" fmla="*/ 2147483647 w 124"/>
              <a:gd name="T69" fmla="*/ 2147483647 h 36"/>
              <a:gd name="T70" fmla="*/ 2147483647 w 124"/>
              <a:gd name="T71" fmla="*/ 2147483647 h 36"/>
              <a:gd name="T72" fmla="*/ 2147483647 w 124"/>
              <a:gd name="T73" fmla="*/ 2147483647 h 36"/>
              <a:gd name="T74" fmla="*/ 2147483647 w 124"/>
              <a:gd name="T75" fmla="*/ 2147483647 h 36"/>
              <a:gd name="T76" fmla="*/ 2147483647 w 124"/>
              <a:gd name="T77" fmla="*/ 2147483647 h 36"/>
              <a:gd name="T78" fmla="*/ 2147483647 w 124"/>
              <a:gd name="T79" fmla="*/ 2147483647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36"/>
              <a:gd name="T122" fmla="*/ 124 w 124"/>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36">
                <a:moveTo>
                  <a:pt x="124" y="16"/>
                </a:moveTo>
                <a:lnTo>
                  <a:pt x="117" y="18"/>
                </a:lnTo>
                <a:lnTo>
                  <a:pt x="110" y="21"/>
                </a:lnTo>
                <a:lnTo>
                  <a:pt x="104" y="23"/>
                </a:lnTo>
                <a:lnTo>
                  <a:pt x="96" y="26"/>
                </a:lnTo>
                <a:lnTo>
                  <a:pt x="88" y="27"/>
                </a:lnTo>
                <a:lnTo>
                  <a:pt x="82" y="30"/>
                </a:lnTo>
                <a:lnTo>
                  <a:pt x="74" y="31"/>
                </a:lnTo>
                <a:lnTo>
                  <a:pt x="67" y="32"/>
                </a:lnTo>
                <a:lnTo>
                  <a:pt x="58" y="33"/>
                </a:lnTo>
                <a:lnTo>
                  <a:pt x="50" y="34"/>
                </a:lnTo>
                <a:lnTo>
                  <a:pt x="42" y="36"/>
                </a:lnTo>
                <a:lnTo>
                  <a:pt x="35" y="36"/>
                </a:lnTo>
                <a:lnTo>
                  <a:pt x="25" y="36"/>
                </a:lnTo>
                <a:lnTo>
                  <a:pt x="18" y="36"/>
                </a:lnTo>
                <a:lnTo>
                  <a:pt x="10" y="36"/>
                </a:lnTo>
                <a:lnTo>
                  <a:pt x="0" y="34"/>
                </a:lnTo>
                <a:lnTo>
                  <a:pt x="6" y="33"/>
                </a:lnTo>
                <a:lnTo>
                  <a:pt x="11" y="32"/>
                </a:lnTo>
                <a:lnTo>
                  <a:pt x="16" y="31"/>
                </a:lnTo>
                <a:lnTo>
                  <a:pt x="22" y="30"/>
                </a:lnTo>
                <a:lnTo>
                  <a:pt x="27" y="27"/>
                </a:lnTo>
                <a:lnTo>
                  <a:pt x="32" y="26"/>
                </a:lnTo>
                <a:lnTo>
                  <a:pt x="40" y="23"/>
                </a:lnTo>
                <a:lnTo>
                  <a:pt x="45" y="21"/>
                </a:lnTo>
                <a:lnTo>
                  <a:pt x="51" y="20"/>
                </a:lnTo>
                <a:lnTo>
                  <a:pt x="57" y="17"/>
                </a:lnTo>
                <a:lnTo>
                  <a:pt x="63" y="15"/>
                </a:lnTo>
                <a:lnTo>
                  <a:pt x="69" y="12"/>
                </a:lnTo>
                <a:lnTo>
                  <a:pt x="75" y="9"/>
                </a:lnTo>
                <a:lnTo>
                  <a:pt x="82" y="5"/>
                </a:lnTo>
                <a:lnTo>
                  <a:pt x="88" y="2"/>
                </a:lnTo>
                <a:lnTo>
                  <a:pt x="94" y="0"/>
                </a:lnTo>
                <a:lnTo>
                  <a:pt x="96" y="2"/>
                </a:lnTo>
                <a:lnTo>
                  <a:pt x="96" y="5"/>
                </a:lnTo>
                <a:lnTo>
                  <a:pt x="99" y="9"/>
                </a:lnTo>
                <a:lnTo>
                  <a:pt x="102" y="12"/>
                </a:lnTo>
                <a:lnTo>
                  <a:pt x="107" y="15"/>
                </a:lnTo>
                <a:lnTo>
                  <a:pt x="115" y="16"/>
                </a:lnTo>
                <a:lnTo>
                  <a:pt x="124" y="16"/>
                </a:lnTo>
                <a:close/>
              </a:path>
            </a:pathLst>
          </a:custGeom>
          <a:solidFill>
            <a:srgbClr val="7F99B2"/>
          </a:solidFill>
          <a:ln w="9525">
            <a:noFill/>
            <a:round/>
            <a:headEnd/>
            <a:tailEnd/>
          </a:ln>
        </p:spPr>
        <p:txBody>
          <a:bodyPr/>
          <a:lstStyle/>
          <a:p>
            <a:endParaRPr lang="en-US"/>
          </a:p>
        </p:txBody>
      </p:sp>
      <p:sp>
        <p:nvSpPr>
          <p:cNvPr id="6209" name="Freeform 332"/>
          <p:cNvSpPr>
            <a:spLocks/>
          </p:cNvSpPr>
          <p:nvPr/>
        </p:nvSpPr>
        <p:spPr bwMode="auto">
          <a:xfrm>
            <a:off x="2136775" y="4995862"/>
            <a:ext cx="90488" cy="80963"/>
          </a:xfrm>
          <a:custGeom>
            <a:avLst/>
            <a:gdLst>
              <a:gd name="T0" fmla="*/ 2147483647 w 72"/>
              <a:gd name="T1" fmla="*/ 2147483647 h 65"/>
              <a:gd name="T2" fmla="*/ 2147483647 w 72"/>
              <a:gd name="T3" fmla="*/ 2147483647 h 65"/>
              <a:gd name="T4" fmla="*/ 2147483647 w 72"/>
              <a:gd name="T5" fmla="*/ 2147483647 h 65"/>
              <a:gd name="T6" fmla="*/ 2147483647 w 72"/>
              <a:gd name="T7" fmla="*/ 2147483647 h 65"/>
              <a:gd name="T8" fmla="*/ 2147483647 w 72"/>
              <a:gd name="T9" fmla="*/ 2147483647 h 65"/>
              <a:gd name="T10" fmla="*/ 2147483647 w 72"/>
              <a:gd name="T11" fmla="*/ 2147483647 h 65"/>
              <a:gd name="T12" fmla="*/ 2147483647 w 72"/>
              <a:gd name="T13" fmla="*/ 2147483647 h 65"/>
              <a:gd name="T14" fmla="*/ 2147483647 w 72"/>
              <a:gd name="T15" fmla="*/ 2147483647 h 65"/>
              <a:gd name="T16" fmla="*/ 2147483647 w 72"/>
              <a:gd name="T17" fmla="*/ 2147483647 h 65"/>
              <a:gd name="T18" fmla="*/ 2147483647 w 72"/>
              <a:gd name="T19" fmla="*/ 2147483647 h 65"/>
              <a:gd name="T20" fmla="*/ 2147483647 w 72"/>
              <a:gd name="T21" fmla="*/ 2147483647 h 65"/>
              <a:gd name="T22" fmla="*/ 2147483647 w 72"/>
              <a:gd name="T23" fmla="*/ 0 h 65"/>
              <a:gd name="T24" fmla="*/ 2147483647 w 72"/>
              <a:gd name="T25" fmla="*/ 0 h 65"/>
              <a:gd name="T26" fmla="*/ 2147483647 w 72"/>
              <a:gd name="T27" fmla="*/ 0 h 65"/>
              <a:gd name="T28" fmla="*/ 2147483647 w 72"/>
              <a:gd name="T29" fmla="*/ 0 h 65"/>
              <a:gd name="T30" fmla="*/ 2147483647 w 72"/>
              <a:gd name="T31" fmla="*/ 0 h 65"/>
              <a:gd name="T32" fmla="*/ 2147483647 w 72"/>
              <a:gd name="T33" fmla="*/ 2147483647 h 65"/>
              <a:gd name="T34" fmla="*/ 2147483647 w 72"/>
              <a:gd name="T35" fmla="*/ 2147483647 h 65"/>
              <a:gd name="T36" fmla="*/ 2147483647 w 72"/>
              <a:gd name="T37" fmla="*/ 2147483647 h 65"/>
              <a:gd name="T38" fmla="*/ 2147483647 w 72"/>
              <a:gd name="T39" fmla="*/ 2147483647 h 65"/>
              <a:gd name="T40" fmla="*/ 2147483647 w 72"/>
              <a:gd name="T41" fmla="*/ 2147483647 h 65"/>
              <a:gd name="T42" fmla="*/ 2147483647 w 72"/>
              <a:gd name="T43" fmla="*/ 2147483647 h 65"/>
              <a:gd name="T44" fmla="*/ 2147483647 w 72"/>
              <a:gd name="T45" fmla="*/ 2147483647 h 65"/>
              <a:gd name="T46" fmla="*/ 2147483647 w 72"/>
              <a:gd name="T47" fmla="*/ 2147483647 h 65"/>
              <a:gd name="T48" fmla="*/ 0 w 72"/>
              <a:gd name="T49" fmla="*/ 2147483647 h 65"/>
              <a:gd name="T50" fmla="*/ 2147483647 w 72"/>
              <a:gd name="T51" fmla="*/ 2147483647 h 65"/>
              <a:gd name="T52" fmla="*/ 2147483647 w 72"/>
              <a:gd name="T53" fmla="*/ 2147483647 h 65"/>
              <a:gd name="T54" fmla="*/ 2147483647 w 72"/>
              <a:gd name="T55" fmla="*/ 2147483647 h 65"/>
              <a:gd name="T56" fmla="*/ 2147483647 w 72"/>
              <a:gd name="T57" fmla="*/ 2147483647 h 65"/>
              <a:gd name="T58" fmla="*/ 2147483647 w 72"/>
              <a:gd name="T59" fmla="*/ 2147483647 h 65"/>
              <a:gd name="T60" fmla="*/ 2147483647 w 72"/>
              <a:gd name="T61" fmla="*/ 2147483647 h 65"/>
              <a:gd name="T62" fmla="*/ 2147483647 w 72"/>
              <a:gd name="T63" fmla="*/ 2147483647 h 65"/>
              <a:gd name="T64" fmla="*/ 2147483647 w 72"/>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65"/>
              <a:gd name="T101" fmla="*/ 72 w 7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65">
                <a:moveTo>
                  <a:pt x="36" y="65"/>
                </a:moveTo>
                <a:lnTo>
                  <a:pt x="46" y="55"/>
                </a:lnTo>
                <a:lnTo>
                  <a:pt x="53" y="46"/>
                </a:lnTo>
                <a:lnTo>
                  <a:pt x="61" y="39"/>
                </a:lnTo>
                <a:lnTo>
                  <a:pt x="67" y="29"/>
                </a:lnTo>
                <a:lnTo>
                  <a:pt x="71" y="23"/>
                </a:lnTo>
                <a:lnTo>
                  <a:pt x="72" y="16"/>
                </a:lnTo>
                <a:lnTo>
                  <a:pt x="72" y="9"/>
                </a:lnTo>
                <a:lnTo>
                  <a:pt x="71" y="3"/>
                </a:lnTo>
                <a:lnTo>
                  <a:pt x="69" y="2"/>
                </a:lnTo>
                <a:lnTo>
                  <a:pt x="67" y="1"/>
                </a:lnTo>
                <a:lnTo>
                  <a:pt x="64" y="0"/>
                </a:lnTo>
                <a:lnTo>
                  <a:pt x="62" y="0"/>
                </a:lnTo>
                <a:lnTo>
                  <a:pt x="59" y="0"/>
                </a:lnTo>
                <a:lnTo>
                  <a:pt x="55" y="0"/>
                </a:lnTo>
                <a:lnTo>
                  <a:pt x="50" y="0"/>
                </a:lnTo>
                <a:lnTo>
                  <a:pt x="46" y="1"/>
                </a:lnTo>
                <a:lnTo>
                  <a:pt x="41" y="1"/>
                </a:lnTo>
                <a:lnTo>
                  <a:pt x="36" y="2"/>
                </a:lnTo>
                <a:lnTo>
                  <a:pt x="31" y="3"/>
                </a:lnTo>
                <a:lnTo>
                  <a:pt x="24" y="5"/>
                </a:lnTo>
                <a:lnTo>
                  <a:pt x="19" y="7"/>
                </a:lnTo>
                <a:lnTo>
                  <a:pt x="13" y="9"/>
                </a:lnTo>
                <a:lnTo>
                  <a:pt x="6" y="12"/>
                </a:lnTo>
                <a:lnTo>
                  <a:pt x="0" y="14"/>
                </a:lnTo>
                <a:lnTo>
                  <a:pt x="9" y="14"/>
                </a:lnTo>
                <a:lnTo>
                  <a:pt x="18" y="17"/>
                </a:lnTo>
                <a:lnTo>
                  <a:pt x="26" y="22"/>
                </a:lnTo>
                <a:lnTo>
                  <a:pt x="32" y="28"/>
                </a:lnTo>
                <a:lnTo>
                  <a:pt x="37" y="37"/>
                </a:lnTo>
                <a:lnTo>
                  <a:pt x="40" y="45"/>
                </a:lnTo>
                <a:lnTo>
                  <a:pt x="40" y="54"/>
                </a:lnTo>
                <a:lnTo>
                  <a:pt x="36" y="65"/>
                </a:lnTo>
                <a:close/>
              </a:path>
            </a:pathLst>
          </a:custGeom>
          <a:solidFill>
            <a:srgbClr val="7F99B2"/>
          </a:solidFill>
          <a:ln w="9525">
            <a:noFill/>
            <a:round/>
            <a:headEnd/>
            <a:tailEnd/>
          </a:ln>
        </p:spPr>
        <p:txBody>
          <a:bodyPr/>
          <a:lstStyle/>
          <a:p>
            <a:endParaRPr lang="en-US"/>
          </a:p>
        </p:txBody>
      </p:sp>
      <p:sp>
        <p:nvSpPr>
          <p:cNvPr id="6210" name="Rectangle 333"/>
          <p:cNvSpPr>
            <a:spLocks noChangeArrowheads="1"/>
          </p:cNvSpPr>
          <p:nvPr/>
        </p:nvSpPr>
        <p:spPr bwMode="auto">
          <a:xfrm>
            <a:off x="2474913" y="4767262"/>
            <a:ext cx="555625" cy="965200"/>
          </a:xfrm>
          <a:prstGeom prst="rect">
            <a:avLst/>
          </a:prstGeom>
          <a:solidFill>
            <a:srgbClr val="FFFFFF"/>
          </a:solidFill>
          <a:ln w="9525">
            <a:noFill/>
            <a:miter lim="800000"/>
            <a:headEnd/>
            <a:tailEnd/>
          </a:ln>
        </p:spPr>
        <p:txBody>
          <a:bodyPr/>
          <a:lstStyle/>
          <a:p>
            <a:endParaRPr lang="en-GB"/>
          </a:p>
        </p:txBody>
      </p:sp>
      <p:sp>
        <p:nvSpPr>
          <p:cNvPr id="6211" name="Rectangle 334"/>
          <p:cNvSpPr>
            <a:spLocks noChangeArrowheads="1"/>
          </p:cNvSpPr>
          <p:nvPr/>
        </p:nvSpPr>
        <p:spPr bwMode="auto">
          <a:xfrm>
            <a:off x="2474913" y="4767262"/>
            <a:ext cx="555625" cy="965200"/>
          </a:xfrm>
          <a:prstGeom prst="rect">
            <a:avLst/>
          </a:prstGeom>
          <a:noFill/>
          <a:ln w="5" cap="rnd">
            <a:solidFill>
              <a:srgbClr val="000000"/>
            </a:solidFill>
            <a:miter lim="800000"/>
            <a:headEnd/>
            <a:tailEnd/>
          </a:ln>
        </p:spPr>
        <p:txBody>
          <a:bodyPr/>
          <a:lstStyle/>
          <a:p>
            <a:endParaRPr lang="en-GB"/>
          </a:p>
        </p:txBody>
      </p:sp>
      <p:sp>
        <p:nvSpPr>
          <p:cNvPr id="6212" name="Rectangle 335"/>
          <p:cNvSpPr>
            <a:spLocks noChangeArrowheads="1"/>
          </p:cNvSpPr>
          <p:nvPr/>
        </p:nvSpPr>
        <p:spPr bwMode="auto">
          <a:xfrm>
            <a:off x="2620963" y="5086350"/>
            <a:ext cx="361950" cy="120650"/>
          </a:xfrm>
          <a:prstGeom prst="rect">
            <a:avLst/>
          </a:prstGeom>
          <a:noFill/>
          <a:ln w="9525">
            <a:noFill/>
            <a:miter lim="800000"/>
            <a:headEnd/>
            <a:tailEnd/>
          </a:ln>
        </p:spPr>
        <p:txBody>
          <a:bodyPr wrap="none" lIns="0" tIns="0" rIns="0" bIns="0">
            <a:spAutoFit/>
          </a:bodyPr>
          <a:lstStyle/>
          <a:p>
            <a:r>
              <a:rPr lang="en-US" sz="800">
                <a:solidFill>
                  <a:srgbClr val="000000"/>
                </a:solidFill>
              </a:rPr>
              <a:t>RF and </a:t>
            </a:r>
            <a:endParaRPr lang="en-US"/>
          </a:p>
        </p:txBody>
      </p:sp>
      <p:sp>
        <p:nvSpPr>
          <p:cNvPr id="6213" name="Rectangle 336"/>
          <p:cNvSpPr>
            <a:spLocks noChangeArrowheads="1"/>
          </p:cNvSpPr>
          <p:nvPr/>
        </p:nvSpPr>
        <p:spPr bwMode="auto">
          <a:xfrm>
            <a:off x="2557463" y="5180012"/>
            <a:ext cx="504825" cy="119063"/>
          </a:xfrm>
          <a:prstGeom prst="rect">
            <a:avLst/>
          </a:prstGeom>
          <a:noFill/>
          <a:ln w="9525">
            <a:noFill/>
            <a:miter lim="800000"/>
            <a:headEnd/>
            <a:tailEnd/>
          </a:ln>
        </p:spPr>
        <p:txBody>
          <a:bodyPr wrap="none" lIns="0" tIns="0" rIns="0" bIns="0">
            <a:spAutoFit/>
          </a:bodyPr>
          <a:lstStyle/>
          <a:p>
            <a:r>
              <a:rPr lang="en-US" sz="800">
                <a:solidFill>
                  <a:srgbClr val="000000"/>
                </a:solidFill>
              </a:rPr>
              <a:t>Modulation </a:t>
            </a:r>
            <a:endParaRPr lang="en-US"/>
          </a:p>
        </p:txBody>
      </p:sp>
      <p:sp>
        <p:nvSpPr>
          <p:cNvPr id="6214" name="Rectangle 337"/>
          <p:cNvSpPr>
            <a:spLocks noChangeArrowheads="1"/>
          </p:cNvSpPr>
          <p:nvPr/>
        </p:nvSpPr>
        <p:spPr bwMode="auto">
          <a:xfrm>
            <a:off x="2562225" y="5273675"/>
            <a:ext cx="468313" cy="120650"/>
          </a:xfrm>
          <a:prstGeom prst="rect">
            <a:avLst/>
          </a:prstGeom>
          <a:noFill/>
          <a:ln w="9525">
            <a:noFill/>
            <a:miter lim="800000"/>
            <a:headEnd/>
            <a:tailEnd/>
          </a:ln>
        </p:spPr>
        <p:txBody>
          <a:bodyPr wrap="none" lIns="0" tIns="0" rIns="0" bIns="0">
            <a:spAutoFit/>
          </a:bodyPr>
          <a:lstStyle/>
          <a:p>
            <a:r>
              <a:rPr lang="en-US" sz="800">
                <a:solidFill>
                  <a:srgbClr val="000000"/>
                </a:solidFill>
              </a:rPr>
              <a:t>Equipment</a:t>
            </a:r>
            <a:endParaRPr lang="en-US"/>
          </a:p>
        </p:txBody>
      </p:sp>
      <p:grpSp>
        <p:nvGrpSpPr>
          <p:cNvPr id="12" name="Group 341"/>
          <p:cNvGrpSpPr>
            <a:grpSpLocks/>
          </p:cNvGrpSpPr>
          <p:nvPr/>
        </p:nvGrpSpPr>
        <p:grpSpPr bwMode="auto">
          <a:xfrm>
            <a:off x="2249488" y="5110162"/>
            <a:ext cx="209550" cy="47625"/>
            <a:chOff x="1810" y="3402"/>
            <a:chExt cx="167" cy="39"/>
          </a:xfrm>
        </p:grpSpPr>
        <p:sp>
          <p:nvSpPr>
            <p:cNvPr id="6254" name="Freeform 338"/>
            <p:cNvSpPr>
              <a:spLocks noEditPoints="1"/>
            </p:cNvSpPr>
            <p:nvPr/>
          </p:nvSpPr>
          <p:spPr bwMode="auto">
            <a:xfrm>
              <a:off x="1810" y="3402"/>
              <a:ext cx="167" cy="39"/>
            </a:xfrm>
            <a:custGeom>
              <a:avLst/>
              <a:gdLst>
                <a:gd name="T0" fmla="*/ 135 w 167"/>
                <a:gd name="T1" fmla="*/ 24 h 39"/>
                <a:gd name="T2" fmla="*/ 4 w 167"/>
                <a:gd name="T3" fmla="*/ 27 h 39"/>
                <a:gd name="T4" fmla="*/ 3 w 167"/>
                <a:gd name="T5" fmla="*/ 26 h 39"/>
                <a:gd name="T6" fmla="*/ 1 w 167"/>
                <a:gd name="T7" fmla="*/ 26 h 39"/>
                <a:gd name="T8" fmla="*/ 1 w 167"/>
                <a:gd name="T9" fmla="*/ 25 h 39"/>
                <a:gd name="T10" fmla="*/ 0 w 167"/>
                <a:gd name="T11" fmla="*/ 24 h 39"/>
                <a:gd name="T12" fmla="*/ 0 w 167"/>
                <a:gd name="T13" fmla="*/ 22 h 39"/>
                <a:gd name="T14" fmla="*/ 1 w 167"/>
                <a:gd name="T15" fmla="*/ 21 h 39"/>
                <a:gd name="T16" fmla="*/ 3 w 167"/>
                <a:gd name="T17" fmla="*/ 21 h 39"/>
                <a:gd name="T18" fmla="*/ 4 w 167"/>
                <a:gd name="T19" fmla="*/ 21 h 39"/>
                <a:gd name="T20" fmla="*/ 135 w 167"/>
                <a:gd name="T21" fmla="*/ 17 h 39"/>
                <a:gd name="T22" fmla="*/ 136 w 167"/>
                <a:gd name="T23" fmla="*/ 17 h 39"/>
                <a:gd name="T24" fmla="*/ 137 w 167"/>
                <a:gd name="T25" fmla="*/ 17 h 39"/>
                <a:gd name="T26" fmla="*/ 138 w 167"/>
                <a:gd name="T27" fmla="*/ 19 h 39"/>
                <a:gd name="T28" fmla="*/ 138 w 167"/>
                <a:gd name="T29" fmla="*/ 20 h 39"/>
                <a:gd name="T30" fmla="*/ 138 w 167"/>
                <a:gd name="T31" fmla="*/ 21 h 39"/>
                <a:gd name="T32" fmla="*/ 137 w 167"/>
                <a:gd name="T33" fmla="*/ 22 h 39"/>
                <a:gd name="T34" fmla="*/ 136 w 167"/>
                <a:gd name="T35" fmla="*/ 22 h 39"/>
                <a:gd name="T36" fmla="*/ 135 w 167"/>
                <a:gd name="T37" fmla="*/ 24 h 39"/>
                <a:gd name="T38" fmla="*/ 128 w 167"/>
                <a:gd name="T39" fmla="*/ 0 h 39"/>
                <a:gd name="T40" fmla="*/ 167 w 167"/>
                <a:gd name="T41" fmla="*/ 19 h 39"/>
                <a:gd name="T42" fmla="*/ 130 w 167"/>
                <a:gd name="T43" fmla="*/ 39 h 39"/>
                <a:gd name="T44" fmla="*/ 128 w 167"/>
                <a:gd name="T45" fmla="*/ 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39"/>
                <a:gd name="T71" fmla="*/ 167 w 167"/>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39">
                  <a:moveTo>
                    <a:pt x="135" y="24"/>
                  </a:moveTo>
                  <a:lnTo>
                    <a:pt x="4" y="27"/>
                  </a:lnTo>
                  <a:lnTo>
                    <a:pt x="3" y="26"/>
                  </a:lnTo>
                  <a:lnTo>
                    <a:pt x="1" y="26"/>
                  </a:lnTo>
                  <a:lnTo>
                    <a:pt x="1" y="25"/>
                  </a:lnTo>
                  <a:lnTo>
                    <a:pt x="0" y="24"/>
                  </a:lnTo>
                  <a:lnTo>
                    <a:pt x="0" y="22"/>
                  </a:lnTo>
                  <a:lnTo>
                    <a:pt x="1" y="21"/>
                  </a:lnTo>
                  <a:lnTo>
                    <a:pt x="3" y="21"/>
                  </a:lnTo>
                  <a:lnTo>
                    <a:pt x="4" y="21"/>
                  </a:lnTo>
                  <a:lnTo>
                    <a:pt x="135" y="17"/>
                  </a:lnTo>
                  <a:lnTo>
                    <a:pt x="136" y="17"/>
                  </a:lnTo>
                  <a:lnTo>
                    <a:pt x="137" y="17"/>
                  </a:lnTo>
                  <a:lnTo>
                    <a:pt x="138" y="19"/>
                  </a:lnTo>
                  <a:lnTo>
                    <a:pt x="138" y="20"/>
                  </a:lnTo>
                  <a:lnTo>
                    <a:pt x="138" y="21"/>
                  </a:lnTo>
                  <a:lnTo>
                    <a:pt x="137" y="22"/>
                  </a:lnTo>
                  <a:lnTo>
                    <a:pt x="136" y="22"/>
                  </a:lnTo>
                  <a:lnTo>
                    <a:pt x="135" y="24"/>
                  </a:lnTo>
                  <a:close/>
                  <a:moveTo>
                    <a:pt x="128" y="0"/>
                  </a:moveTo>
                  <a:lnTo>
                    <a:pt x="167" y="19"/>
                  </a:lnTo>
                  <a:lnTo>
                    <a:pt x="130" y="39"/>
                  </a:lnTo>
                  <a:lnTo>
                    <a:pt x="128" y="0"/>
                  </a:lnTo>
                  <a:close/>
                </a:path>
              </a:pathLst>
            </a:custGeom>
            <a:solidFill>
              <a:srgbClr val="000000"/>
            </a:solidFill>
            <a:ln w="9525">
              <a:noFill/>
              <a:round/>
              <a:headEnd/>
              <a:tailEnd/>
            </a:ln>
          </p:spPr>
          <p:txBody>
            <a:bodyPr/>
            <a:lstStyle/>
            <a:p>
              <a:endParaRPr lang="en-US"/>
            </a:p>
          </p:txBody>
        </p:sp>
        <p:sp>
          <p:nvSpPr>
            <p:cNvPr id="6255" name="Freeform 339"/>
            <p:cNvSpPr>
              <a:spLocks/>
            </p:cNvSpPr>
            <p:nvPr/>
          </p:nvSpPr>
          <p:spPr bwMode="auto">
            <a:xfrm>
              <a:off x="1810" y="3419"/>
              <a:ext cx="138" cy="10"/>
            </a:xfrm>
            <a:custGeom>
              <a:avLst/>
              <a:gdLst>
                <a:gd name="T0" fmla="*/ 135 w 138"/>
                <a:gd name="T1" fmla="*/ 7 h 10"/>
                <a:gd name="T2" fmla="*/ 4 w 138"/>
                <a:gd name="T3" fmla="*/ 10 h 10"/>
                <a:gd name="T4" fmla="*/ 3 w 138"/>
                <a:gd name="T5" fmla="*/ 9 h 10"/>
                <a:gd name="T6" fmla="*/ 1 w 138"/>
                <a:gd name="T7" fmla="*/ 9 h 10"/>
                <a:gd name="T8" fmla="*/ 1 w 138"/>
                <a:gd name="T9" fmla="*/ 8 h 10"/>
                <a:gd name="T10" fmla="*/ 0 w 138"/>
                <a:gd name="T11" fmla="*/ 7 h 10"/>
                <a:gd name="T12" fmla="*/ 0 w 138"/>
                <a:gd name="T13" fmla="*/ 5 h 10"/>
                <a:gd name="T14" fmla="*/ 1 w 138"/>
                <a:gd name="T15" fmla="*/ 4 h 10"/>
                <a:gd name="T16" fmla="*/ 3 w 138"/>
                <a:gd name="T17" fmla="*/ 4 h 10"/>
                <a:gd name="T18" fmla="*/ 4 w 138"/>
                <a:gd name="T19" fmla="*/ 4 h 10"/>
                <a:gd name="T20" fmla="*/ 135 w 138"/>
                <a:gd name="T21" fmla="*/ 0 h 10"/>
                <a:gd name="T22" fmla="*/ 136 w 138"/>
                <a:gd name="T23" fmla="*/ 0 h 10"/>
                <a:gd name="T24" fmla="*/ 137 w 138"/>
                <a:gd name="T25" fmla="*/ 0 h 10"/>
                <a:gd name="T26" fmla="*/ 138 w 138"/>
                <a:gd name="T27" fmla="*/ 2 h 10"/>
                <a:gd name="T28" fmla="*/ 138 w 138"/>
                <a:gd name="T29" fmla="*/ 3 h 10"/>
                <a:gd name="T30" fmla="*/ 138 w 138"/>
                <a:gd name="T31" fmla="*/ 4 h 10"/>
                <a:gd name="T32" fmla="*/ 137 w 138"/>
                <a:gd name="T33" fmla="*/ 5 h 10"/>
                <a:gd name="T34" fmla="*/ 136 w 138"/>
                <a:gd name="T35" fmla="*/ 5 h 10"/>
                <a:gd name="T36" fmla="*/ 135 w 138"/>
                <a:gd name="T37" fmla="*/ 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10"/>
                <a:gd name="T59" fmla="*/ 138 w 138"/>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10">
                  <a:moveTo>
                    <a:pt x="135" y="7"/>
                  </a:moveTo>
                  <a:lnTo>
                    <a:pt x="4" y="10"/>
                  </a:lnTo>
                  <a:lnTo>
                    <a:pt x="3" y="9"/>
                  </a:lnTo>
                  <a:lnTo>
                    <a:pt x="1" y="9"/>
                  </a:lnTo>
                  <a:lnTo>
                    <a:pt x="1" y="8"/>
                  </a:lnTo>
                  <a:lnTo>
                    <a:pt x="0" y="7"/>
                  </a:lnTo>
                  <a:lnTo>
                    <a:pt x="0" y="5"/>
                  </a:lnTo>
                  <a:lnTo>
                    <a:pt x="1" y="4"/>
                  </a:lnTo>
                  <a:lnTo>
                    <a:pt x="3" y="4"/>
                  </a:lnTo>
                  <a:lnTo>
                    <a:pt x="4" y="4"/>
                  </a:lnTo>
                  <a:lnTo>
                    <a:pt x="135" y="0"/>
                  </a:lnTo>
                  <a:lnTo>
                    <a:pt x="136" y="0"/>
                  </a:lnTo>
                  <a:lnTo>
                    <a:pt x="137" y="0"/>
                  </a:lnTo>
                  <a:lnTo>
                    <a:pt x="138" y="2"/>
                  </a:lnTo>
                  <a:lnTo>
                    <a:pt x="138" y="3"/>
                  </a:lnTo>
                  <a:lnTo>
                    <a:pt x="138" y="4"/>
                  </a:lnTo>
                  <a:lnTo>
                    <a:pt x="137" y="5"/>
                  </a:lnTo>
                  <a:lnTo>
                    <a:pt x="136" y="5"/>
                  </a:lnTo>
                  <a:lnTo>
                    <a:pt x="135" y="7"/>
                  </a:lnTo>
                  <a:close/>
                </a:path>
              </a:pathLst>
            </a:custGeom>
            <a:noFill/>
            <a:ln w="1" cap="rnd">
              <a:solidFill>
                <a:srgbClr val="000000"/>
              </a:solidFill>
              <a:round/>
              <a:headEnd/>
              <a:tailEnd/>
            </a:ln>
          </p:spPr>
          <p:txBody>
            <a:bodyPr/>
            <a:lstStyle/>
            <a:p>
              <a:endParaRPr lang="en-US"/>
            </a:p>
          </p:txBody>
        </p:sp>
        <p:sp>
          <p:nvSpPr>
            <p:cNvPr id="6256" name="Freeform 340"/>
            <p:cNvSpPr>
              <a:spLocks/>
            </p:cNvSpPr>
            <p:nvPr/>
          </p:nvSpPr>
          <p:spPr bwMode="auto">
            <a:xfrm>
              <a:off x="1938" y="3402"/>
              <a:ext cx="39" cy="39"/>
            </a:xfrm>
            <a:custGeom>
              <a:avLst/>
              <a:gdLst>
                <a:gd name="T0" fmla="*/ 0 w 39"/>
                <a:gd name="T1" fmla="*/ 0 h 39"/>
                <a:gd name="T2" fmla="*/ 39 w 39"/>
                <a:gd name="T3" fmla="*/ 19 h 39"/>
                <a:gd name="T4" fmla="*/ 2 w 39"/>
                <a:gd name="T5" fmla="*/ 39 h 39"/>
                <a:gd name="T6" fmla="*/ 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0" y="0"/>
                  </a:moveTo>
                  <a:lnTo>
                    <a:pt x="39" y="19"/>
                  </a:lnTo>
                  <a:lnTo>
                    <a:pt x="2" y="39"/>
                  </a:lnTo>
                  <a:lnTo>
                    <a:pt x="0" y="0"/>
                  </a:lnTo>
                </a:path>
              </a:pathLst>
            </a:custGeom>
            <a:noFill/>
            <a:ln w="1" cap="rnd">
              <a:solidFill>
                <a:srgbClr val="000000"/>
              </a:solidFill>
              <a:round/>
              <a:headEnd/>
              <a:tailEnd/>
            </a:ln>
          </p:spPr>
          <p:txBody>
            <a:bodyPr/>
            <a:lstStyle/>
            <a:p>
              <a:endParaRPr lang="en-US"/>
            </a:p>
          </p:txBody>
        </p:sp>
      </p:grpSp>
      <p:grpSp>
        <p:nvGrpSpPr>
          <p:cNvPr id="13" name="Group 345"/>
          <p:cNvGrpSpPr>
            <a:grpSpLocks/>
          </p:cNvGrpSpPr>
          <p:nvPr/>
        </p:nvGrpSpPr>
        <p:grpSpPr bwMode="auto">
          <a:xfrm>
            <a:off x="2265363" y="5451475"/>
            <a:ext cx="201612" cy="90487"/>
            <a:chOff x="1823" y="3675"/>
            <a:chExt cx="160" cy="72"/>
          </a:xfrm>
        </p:grpSpPr>
        <p:sp>
          <p:nvSpPr>
            <p:cNvPr id="6251" name="Freeform 342"/>
            <p:cNvSpPr>
              <a:spLocks noEditPoints="1"/>
            </p:cNvSpPr>
            <p:nvPr/>
          </p:nvSpPr>
          <p:spPr bwMode="auto">
            <a:xfrm>
              <a:off x="1823" y="3675"/>
              <a:ext cx="160" cy="72"/>
            </a:xfrm>
            <a:custGeom>
              <a:avLst/>
              <a:gdLst>
                <a:gd name="T0" fmla="*/ 30 w 160"/>
                <a:gd name="T1" fmla="*/ 12 h 72"/>
                <a:gd name="T2" fmla="*/ 159 w 160"/>
                <a:gd name="T3" fmla="*/ 66 h 72"/>
                <a:gd name="T4" fmla="*/ 159 w 160"/>
                <a:gd name="T5" fmla="*/ 67 h 72"/>
                <a:gd name="T6" fmla="*/ 160 w 160"/>
                <a:gd name="T7" fmla="*/ 68 h 72"/>
                <a:gd name="T8" fmla="*/ 160 w 160"/>
                <a:gd name="T9" fmla="*/ 69 h 72"/>
                <a:gd name="T10" fmla="*/ 160 w 160"/>
                <a:gd name="T11" fmla="*/ 71 h 72"/>
                <a:gd name="T12" fmla="*/ 159 w 160"/>
                <a:gd name="T13" fmla="*/ 71 h 72"/>
                <a:gd name="T14" fmla="*/ 159 w 160"/>
                <a:gd name="T15" fmla="*/ 72 h 72"/>
                <a:gd name="T16" fmla="*/ 157 w 160"/>
                <a:gd name="T17" fmla="*/ 72 h 72"/>
                <a:gd name="T18" fmla="*/ 156 w 160"/>
                <a:gd name="T19" fmla="*/ 72 h 72"/>
                <a:gd name="T20" fmla="*/ 28 w 160"/>
                <a:gd name="T21" fmla="*/ 18 h 72"/>
                <a:gd name="T22" fmla="*/ 27 w 160"/>
                <a:gd name="T23" fmla="*/ 16 h 72"/>
                <a:gd name="T24" fmla="*/ 27 w 160"/>
                <a:gd name="T25" fmla="*/ 15 h 72"/>
                <a:gd name="T26" fmla="*/ 27 w 160"/>
                <a:gd name="T27" fmla="*/ 14 h 72"/>
                <a:gd name="T28" fmla="*/ 28 w 160"/>
                <a:gd name="T29" fmla="*/ 12 h 72"/>
                <a:gd name="T30" fmla="*/ 28 w 160"/>
                <a:gd name="T31" fmla="*/ 11 h 72"/>
                <a:gd name="T32" fmla="*/ 29 w 160"/>
                <a:gd name="T33" fmla="*/ 11 h 72"/>
                <a:gd name="T34" fmla="*/ 30 w 160"/>
                <a:gd name="T35" fmla="*/ 12 h 72"/>
                <a:gd name="T36" fmla="*/ 28 w 160"/>
                <a:gd name="T37" fmla="*/ 36 h 72"/>
                <a:gd name="T38" fmla="*/ 0 w 160"/>
                <a:gd name="T39" fmla="*/ 3 h 72"/>
                <a:gd name="T40" fmla="*/ 44 w 160"/>
                <a:gd name="T41" fmla="*/ 0 h 72"/>
                <a:gd name="T42" fmla="*/ 28 w 160"/>
                <a:gd name="T43" fmla="*/ 36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72"/>
                <a:gd name="T68" fmla="*/ 160 w 160"/>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72">
                  <a:moveTo>
                    <a:pt x="30" y="12"/>
                  </a:moveTo>
                  <a:lnTo>
                    <a:pt x="159" y="66"/>
                  </a:lnTo>
                  <a:lnTo>
                    <a:pt x="159" y="67"/>
                  </a:lnTo>
                  <a:lnTo>
                    <a:pt x="160" y="68"/>
                  </a:lnTo>
                  <a:lnTo>
                    <a:pt x="160" y="69"/>
                  </a:lnTo>
                  <a:lnTo>
                    <a:pt x="160" y="71"/>
                  </a:lnTo>
                  <a:lnTo>
                    <a:pt x="159" y="71"/>
                  </a:lnTo>
                  <a:lnTo>
                    <a:pt x="159" y="72"/>
                  </a:lnTo>
                  <a:lnTo>
                    <a:pt x="157" y="72"/>
                  </a:lnTo>
                  <a:lnTo>
                    <a:pt x="156" y="72"/>
                  </a:lnTo>
                  <a:lnTo>
                    <a:pt x="28" y="18"/>
                  </a:lnTo>
                  <a:lnTo>
                    <a:pt x="27" y="16"/>
                  </a:lnTo>
                  <a:lnTo>
                    <a:pt x="27" y="15"/>
                  </a:lnTo>
                  <a:lnTo>
                    <a:pt x="27" y="14"/>
                  </a:lnTo>
                  <a:lnTo>
                    <a:pt x="28" y="12"/>
                  </a:lnTo>
                  <a:lnTo>
                    <a:pt x="28" y="11"/>
                  </a:lnTo>
                  <a:lnTo>
                    <a:pt x="29" y="11"/>
                  </a:lnTo>
                  <a:lnTo>
                    <a:pt x="30" y="12"/>
                  </a:lnTo>
                  <a:close/>
                  <a:moveTo>
                    <a:pt x="28" y="36"/>
                  </a:moveTo>
                  <a:lnTo>
                    <a:pt x="0" y="3"/>
                  </a:lnTo>
                  <a:lnTo>
                    <a:pt x="44" y="0"/>
                  </a:lnTo>
                  <a:lnTo>
                    <a:pt x="28" y="36"/>
                  </a:lnTo>
                  <a:close/>
                </a:path>
              </a:pathLst>
            </a:custGeom>
            <a:solidFill>
              <a:srgbClr val="000000"/>
            </a:solidFill>
            <a:ln w="9525">
              <a:noFill/>
              <a:round/>
              <a:headEnd/>
              <a:tailEnd/>
            </a:ln>
          </p:spPr>
          <p:txBody>
            <a:bodyPr/>
            <a:lstStyle/>
            <a:p>
              <a:endParaRPr lang="en-US"/>
            </a:p>
          </p:txBody>
        </p:sp>
        <p:sp>
          <p:nvSpPr>
            <p:cNvPr id="6252" name="Freeform 343"/>
            <p:cNvSpPr>
              <a:spLocks/>
            </p:cNvSpPr>
            <p:nvPr/>
          </p:nvSpPr>
          <p:spPr bwMode="auto">
            <a:xfrm>
              <a:off x="1850" y="3686"/>
              <a:ext cx="133" cy="61"/>
            </a:xfrm>
            <a:custGeom>
              <a:avLst/>
              <a:gdLst>
                <a:gd name="T0" fmla="*/ 3 w 133"/>
                <a:gd name="T1" fmla="*/ 1 h 61"/>
                <a:gd name="T2" fmla="*/ 132 w 133"/>
                <a:gd name="T3" fmla="*/ 55 h 61"/>
                <a:gd name="T4" fmla="*/ 132 w 133"/>
                <a:gd name="T5" fmla="*/ 56 h 61"/>
                <a:gd name="T6" fmla="*/ 133 w 133"/>
                <a:gd name="T7" fmla="*/ 57 h 61"/>
                <a:gd name="T8" fmla="*/ 133 w 133"/>
                <a:gd name="T9" fmla="*/ 58 h 61"/>
                <a:gd name="T10" fmla="*/ 133 w 133"/>
                <a:gd name="T11" fmla="*/ 60 h 61"/>
                <a:gd name="T12" fmla="*/ 132 w 133"/>
                <a:gd name="T13" fmla="*/ 60 h 61"/>
                <a:gd name="T14" fmla="*/ 132 w 133"/>
                <a:gd name="T15" fmla="*/ 61 h 61"/>
                <a:gd name="T16" fmla="*/ 130 w 133"/>
                <a:gd name="T17" fmla="*/ 61 h 61"/>
                <a:gd name="T18" fmla="*/ 129 w 133"/>
                <a:gd name="T19" fmla="*/ 61 h 61"/>
                <a:gd name="T20" fmla="*/ 1 w 133"/>
                <a:gd name="T21" fmla="*/ 7 h 61"/>
                <a:gd name="T22" fmla="*/ 0 w 133"/>
                <a:gd name="T23" fmla="*/ 5 h 61"/>
                <a:gd name="T24" fmla="*/ 0 w 133"/>
                <a:gd name="T25" fmla="*/ 4 h 61"/>
                <a:gd name="T26" fmla="*/ 0 w 133"/>
                <a:gd name="T27" fmla="*/ 3 h 61"/>
                <a:gd name="T28" fmla="*/ 1 w 133"/>
                <a:gd name="T29" fmla="*/ 1 h 61"/>
                <a:gd name="T30" fmla="*/ 1 w 133"/>
                <a:gd name="T31" fmla="*/ 0 h 61"/>
                <a:gd name="T32" fmla="*/ 2 w 133"/>
                <a:gd name="T33" fmla="*/ 0 h 61"/>
                <a:gd name="T34" fmla="*/ 3 w 133"/>
                <a:gd name="T35" fmla="*/ 1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61"/>
                <a:gd name="T56" fmla="*/ 133 w 133"/>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61">
                  <a:moveTo>
                    <a:pt x="3" y="1"/>
                  </a:moveTo>
                  <a:lnTo>
                    <a:pt x="132" y="55"/>
                  </a:lnTo>
                  <a:lnTo>
                    <a:pt x="132" y="56"/>
                  </a:lnTo>
                  <a:lnTo>
                    <a:pt x="133" y="57"/>
                  </a:lnTo>
                  <a:lnTo>
                    <a:pt x="133" y="58"/>
                  </a:lnTo>
                  <a:lnTo>
                    <a:pt x="133" y="60"/>
                  </a:lnTo>
                  <a:lnTo>
                    <a:pt x="132" y="60"/>
                  </a:lnTo>
                  <a:lnTo>
                    <a:pt x="132" y="61"/>
                  </a:lnTo>
                  <a:lnTo>
                    <a:pt x="130" y="61"/>
                  </a:lnTo>
                  <a:lnTo>
                    <a:pt x="129" y="61"/>
                  </a:lnTo>
                  <a:lnTo>
                    <a:pt x="1" y="7"/>
                  </a:lnTo>
                  <a:lnTo>
                    <a:pt x="0" y="5"/>
                  </a:lnTo>
                  <a:lnTo>
                    <a:pt x="0" y="4"/>
                  </a:lnTo>
                  <a:lnTo>
                    <a:pt x="0" y="3"/>
                  </a:lnTo>
                  <a:lnTo>
                    <a:pt x="1" y="1"/>
                  </a:lnTo>
                  <a:lnTo>
                    <a:pt x="1" y="0"/>
                  </a:lnTo>
                  <a:lnTo>
                    <a:pt x="2" y="0"/>
                  </a:lnTo>
                  <a:lnTo>
                    <a:pt x="3" y="1"/>
                  </a:lnTo>
                  <a:close/>
                </a:path>
              </a:pathLst>
            </a:custGeom>
            <a:noFill/>
            <a:ln w="1" cap="rnd">
              <a:solidFill>
                <a:srgbClr val="000000"/>
              </a:solidFill>
              <a:round/>
              <a:headEnd/>
              <a:tailEnd/>
            </a:ln>
          </p:spPr>
          <p:txBody>
            <a:bodyPr/>
            <a:lstStyle/>
            <a:p>
              <a:endParaRPr lang="en-US"/>
            </a:p>
          </p:txBody>
        </p:sp>
        <p:sp>
          <p:nvSpPr>
            <p:cNvPr id="6253" name="Freeform 344"/>
            <p:cNvSpPr>
              <a:spLocks/>
            </p:cNvSpPr>
            <p:nvPr/>
          </p:nvSpPr>
          <p:spPr bwMode="auto">
            <a:xfrm>
              <a:off x="1823" y="3675"/>
              <a:ext cx="44" cy="36"/>
            </a:xfrm>
            <a:custGeom>
              <a:avLst/>
              <a:gdLst>
                <a:gd name="T0" fmla="*/ 28 w 44"/>
                <a:gd name="T1" fmla="*/ 36 h 36"/>
                <a:gd name="T2" fmla="*/ 0 w 44"/>
                <a:gd name="T3" fmla="*/ 3 h 36"/>
                <a:gd name="T4" fmla="*/ 44 w 44"/>
                <a:gd name="T5" fmla="*/ 0 h 36"/>
                <a:gd name="T6" fmla="*/ 28 w 44"/>
                <a:gd name="T7" fmla="*/ 36 h 36"/>
                <a:gd name="T8" fmla="*/ 0 60000 65536"/>
                <a:gd name="T9" fmla="*/ 0 60000 65536"/>
                <a:gd name="T10" fmla="*/ 0 60000 65536"/>
                <a:gd name="T11" fmla="*/ 0 60000 65536"/>
                <a:gd name="T12" fmla="*/ 0 w 44"/>
                <a:gd name="T13" fmla="*/ 0 h 36"/>
                <a:gd name="T14" fmla="*/ 44 w 44"/>
                <a:gd name="T15" fmla="*/ 36 h 36"/>
              </a:gdLst>
              <a:ahLst/>
              <a:cxnLst>
                <a:cxn ang="T8">
                  <a:pos x="T0" y="T1"/>
                </a:cxn>
                <a:cxn ang="T9">
                  <a:pos x="T2" y="T3"/>
                </a:cxn>
                <a:cxn ang="T10">
                  <a:pos x="T4" y="T5"/>
                </a:cxn>
                <a:cxn ang="T11">
                  <a:pos x="T6" y="T7"/>
                </a:cxn>
              </a:cxnLst>
              <a:rect l="T12" t="T13" r="T14" b="T15"/>
              <a:pathLst>
                <a:path w="44" h="36">
                  <a:moveTo>
                    <a:pt x="28" y="36"/>
                  </a:moveTo>
                  <a:lnTo>
                    <a:pt x="0" y="3"/>
                  </a:lnTo>
                  <a:lnTo>
                    <a:pt x="44" y="0"/>
                  </a:lnTo>
                  <a:lnTo>
                    <a:pt x="28" y="36"/>
                  </a:lnTo>
                </a:path>
              </a:pathLst>
            </a:custGeom>
            <a:noFill/>
            <a:ln w="1" cap="rnd">
              <a:solidFill>
                <a:srgbClr val="000000"/>
              </a:solidFill>
              <a:round/>
              <a:headEnd/>
              <a:tailEnd/>
            </a:ln>
          </p:spPr>
          <p:txBody>
            <a:bodyPr/>
            <a:lstStyle/>
            <a:p>
              <a:endParaRPr lang="en-US"/>
            </a:p>
          </p:txBody>
        </p:sp>
      </p:grpSp>
      <p:grpSp>
        <p:nvGrpSpPr>
          <p:cNvPr id="14" name="Group 349"/>
          <p:cNvGrpSpPr>
            <a:grpSpLocks/>
          </p:cNvGrpSpPr>
          <p:nvPr/>
        </p:nvGrpSpPr>
        <p:grpSpPr bwMode="auto">
          <a:xfrm>
            <a:off x="3043238" y="5519737"/>
            <a:ext cx="239712" cy="47625"/>
            <a:chOff x="2444" y="3729"/>
            <a:chExt cx="191" cy="39"/>
          </a:xfrm>
        </p:grpSpPr>
        <p:sp>
          <p:nvSpPr>
            <p:cNvPr id="6248" name="Freeform 346"/>
            <p:cNvSpPr>
              <a:spLocks noEditPoints="1"/>
            </p:cNvSpPr>
            <p:nvPr/>
          </p:nvSpPr>
          <p:spPr bwMode="auto">
            <a:xfrm>
              <a:off x="2444" y="3729"/>
              <a:ext cx="191" cy="39"/>
            </a:xfrm>
            <a:custGeom>
              <a:avLst/>
              <a:gdLst>
                <a:gd name="T0" fmla="*/ 32 w 191"/>
                <a:gd name="T1" fmla="*/ 17 h 39"/>
                <a:gd name="T2" fmla="*/ 188 w 191"/>
                <a:gd name="T3" fmla="*/ 17 h 39"/>
                <a:gd name="T4" fmla="*/ 189 w 191"/>
                <a:gd name="T5" fmla="*/ 17 h 39"/>
                <a:gd name="T6" fmla="*/ 189 w 191"/>
                <a:gd name="T7" fmla="*/ 18 h 39"/>
                <a:gd name="T8" fmla="*/ 191 w 191"/>
                <a:gd name="T9" fmla="*/ 18 h 39"/>
                <a:gd name="T10" fmla="*/ 191 w 191"/>
                <a:gd name="T11" fmla="*/ 19 h 39"/>
                <a:gd name="T12" fmla="*/ 191 w 191"/>
                <a:gd name="T13" fmla="*/ 20 h 39"/>
                <a:gd name="T14" fmla="*/ 189 w 191"/>
                <a:gd name="T15" fmla="*/ 23 h 39"/>
                <a:gd name="T16" fmla="*/ 189 w 191"/>
                <a:gd name="T17" fmla="*/ 24 h 39"/>
                <a:gd name="T18" fmla="*/ 188 w 191"/>
                <a:gd name="T19" fmla="*/ 24 h 39"/>
                <a:gd name="T20" fmla="*/ 32 w 191"/>
                <a:gd name="T21" fmla="*/ 24 h 39"/>
                <a:gd name="T22" fmla="*/ 30 w 191"/>
                <a:gd name="T23" fmla="*/ 24 h 39"/>
                <a:gd name="T24" fmla="*/ 30 w 191"/>
                <a:gd name="T25" fmla="*/ 23 h 39"/>
                <a:gd name="T26" fmla="*/ 29 w 191"/>
                <a:gd name="T27" fmla="*/ 20 h 39"/>
                <a:gd name="T28" fmla="*/ 29 w 191"/>
                <a:gd name="T29" fmla="*/ 19 h 39"/>
                <a:gd name="T30" fmla="*/ 29 w 191"/>
                <a:gd name="T31" fmla="*/ 18 h 39"/>
                <a:gd name="T32" fmla="*/ 30 w 191"/>
                <a:gd name="T33" fmla="*/ 18 h 39"/>
                <a:gd name="T34" fmla="*/ 30 w 191"/>
                <a:gd name="T35" fmla="*/ 17 h 39"/>
                <a:gd name="T36" fmla="*/ 32 w 191"/>
                <a:gd name="T37" fmla="*/ 17 h 39"/>
                <a:gd name="T38" fmla="*/ 38 w 191"/>
                <a:gd name="T39" fmla="*/ 39 h 39"/>
                <a:gd name="T40" fmla="*/ 0 w 191"/>
                <a:gd name="T41" fmla="*/ 19 h 39"/>
                <a:gd name="T42" fmla="*/ 38 w 191"/>
                <a:gd name="T43" fmla="*/ 0 h 39"/>
                <a:gd name="T44" fmla="*/ 38 w 191"/>
                <a:gd name="T45" fmla="*/ 3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39"/>
                <a:gd name="T71" fmla="*/ 191 w 191"/>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39">
                  <a:moveTo>
                    <a:pt x="32" y="17"/>
                  </a:moveTo>
                  <a:lnTo>
                    <a:pt x="188" y="17"/>
                  </a:lnTo>
                  <a:lnTo>
                    <a:pt x="189" y="17"/>
                  </a:lnTo>
                  <a:lnTo>
                    <a:pt x="189" y="18"/>
                  </a:lnTo>
                  <a:lnTo>
                    <a:pt x="191" y="18"/>
                  </a:lnTo>
                  <a:lnTo>
                    <a:pt x="191" y="19"/>
                  </a:lnTo>
                  <a:lnTo>
                    <a:pt x="191" y="20"/>
                  </a:lnTo>
                  <a:lnTo>
                    <a:pt x="189" y="23"/>
                  </a:lnTo>
                  <a:lnTo>
                    <a:pt x="189" y="24"/>
                  </a:lnTo>
                  <a:lnTo>
                    <a:pt x="188" y="24"/>
                  </a:lnTo>
                  <a:lnTo>
                    <a:pt x="32" y="24"/>
                  </a:lnTo>
                  <a:lnTo>
                    <a:pt x="30" y="24"/>
                  </a:lnTo>
                  <a:lnTo>
                    <a:pt x="30" y="23"/>
                  </a:lnTo>
                  <a:lnTo>
                    <a:pt x="29" y="20"/>
                  </a:lnTo>
                  <a:lnTo>
                    <a:pt x="29" y="19"/>
                  </a:lnTo>
                  <a:lnTo>
                    <a:pt x="29" y="18"/>
                  </a:lnTo>
                  <a:lnTo>
                    <a:pt x="30" y="18"/>
                  </a:lnTo>
                  <a:lnTo>
                    <a:pt x="30" y="17"/>
                  </a:lnTo>
                  <a:lnTo>
                    <a:pt x="32" y="17"/>
                  </a:lnTo>
                  <a:close/>
                  <a:moveTo>
                    <a:pt x="38" y="39"/>
                  </a:moveTo>
                  <a:lnTo>
                    <a:pt x="0" y="19"/>
                  </a:lnTo>
                  <a:lnTo>
                    <a:pt x="38" y="0"/>
                  </a:lnTo>
                  <a:lnTo>
                    <a:pt x="38" y="39"/>
                  </a:lnTo>
                  <a:close/>
                </a:path>
              </a:pathLst>
            </a:custGeom>
            <a:solidFill>
              <a:srgbClr val="000000"/>
            </a:solidFill>
            <a:ln w="9525">
              <a:noFill/>
              <a:round/>
              <a:headEnd/>
              <a:tailEnd/>
            </a:ln>
          </p:spPr>
          <p:txBody>
            <a:bodyPr/>
            <a:lstStyle/>
            <a:p>
              <a:endParaRPr lang="en-US"/>
            </a:p>
          </p:txBody>
        </p:sp>
        <p:sp>
          <p:nvSpPr>
            <p:cNvPr id="6249" name="Freeform 347"/>
            <p:cNvSpPr>
              <a:spLocks/>
            </p:cNvSpPr>
            <p:nvPr/>
          </p:nvSpPr>
          <p:spPr bwMode="auto">
            <a:xfrm>
              <a:off x="2473" y="3746"/>
              <a:ext cx="162" cy="7"/>
            </a:xfrm>
            <a:custGeom>
              <a:avLst/>
              <a:gdLst>
                <a:gd name="T0" fmla="*/ 3 w 162"/>
                <a:gd name="T1" fmla="*/ 0 h 7"/>
                <a:gd name="T2" fmla="*/ 159 w 162"/>
                <a:gd name="T3" fmla="*/ 0 h 7"/>
                <a:gd name="T4" fmla="*/ 160 w 162"/>
                <a:gd name="T5" fmla="*/ 0 h 7"/>
                <a:gd name="T6" fmla="*/ 160 w 162"/>
                <a:gd name="T7" fmla="*/ 1 h 7"/>
                <a:gd name="T8" fmla="*/ 162 w 162"/>
                <a:gd name="T9" fmla="*/ 1 h 7"/>
                <a:gd name="T10" fmla="*/ 162 w 162"/>
                <a:gd name="T11" fmla="*/ 2 h 7"/>
                <a:gd name="T12" fmla="*/ 162 w 162"/>
                <a:gd name="T13" fmla="*/ 3 h 7"/>
                <a:gd name="T14" fmla="*/ 160 w 162"/>
                <a:gd name="T15" fmla="*/ 6 h 7"/>
                <a:gd name="T16" fmla="*/ 160 w 162"/>
                <a:gd name="T17" fmla="*/ 7 h 7"/>
                <a:gd name="T18" fmla="*/ 159 w 162"/>
                <a:gd name="T19" fmla="*/ 7 h 7"/>
                <a:gd name="T20" fmla="*/ 3 w 162"/>
                <a:gd name="T21" fmla="*/ 7 h 7"/>
                <a:gd name="T22" fmla="*/ 1 w 162"/>
                <a:gd name="T23" fmla="*/ 7 h 7"/>
                <a:gd name="T24" fmla="*/ 1 w 162"/>
                <a:gd name="T25" fmla="*/ 6 h 7"/>
                <a:gd name="T26" fmla="*/ 0 w 162"/>
                <a:gd name="T27" fmla="*/ 3 h 7"/>
                <a:gd name="T28" fmla="*/ 0 w 162"/>
                <a:gd name="T29" fmla="*/ 2 h 7"/>
                <a:gd name="T30" fmla="*/ 0 w 162"/>
                <a:gd name="T31" fmla="*/ 1 h 7"/>
                <a:gd name="T32" fmla="*/ 1 w 162"/>
                <a:gd name="T33" fmla="*/ 1 h 7"/>
                <a:gd name="T34" fmla="*/ 1 w 162"/>
                <a:gd name="T35" fmla="*/ 0 h 7"/>
                <a:gd name="T36" fmla="*/ 3 w 162"/>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7"/>
                <a:gd name="T59" fmla="*/ 162 w 162"/>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7">
                  <a:moveTo>
                    <a:pt x="3" y="0"/>
                  </a:moveTo>
                  <a:lnTo>
                    <a:pt x="159" y="0"/>
                  </a:lnTo>
                  <a:lnTo>
                    <a:pt x="160" y="0"/>
                  </a:lnTo>
                  <a:lnTo>
                    <a:pt x="160" y="1"/>
                  </a:lnTo>
                  <a:lnTo>
                    <a:pt x="162" y="1"/>
                  </a:lnTo>
                  <a:lnTo>
                    <a:pt x="162" y="2"/>
                  </a:lnTo>
                  <a:lnTo>
                    <a:pt x="162" y="3"/>
                  </a:lnTo>
                  <a:lnTo>
                    <a:pt x="160" y="6"/>
                  </a:lnTo>
                  <a:lnTo>
                    <a:pt x="160" y="7"/>
                  </a:lnTo>
                  <a:lnTo>
                    <a:pt x="159" y="7"/>
                  </a:lnTo>
                  <a:lnTo>
                    <a:pt x="3" y="7"/>
                  </a:lnTo>
                  <a:lnTo>
                    <a:pt x="1" y="7"/>
                  </a:lnTo>
                  <a:lnTo>
                    <a:pt x="1" y="6"/>
                  </a:lnTo>
                  <a:lnTo>
                    <a:pt x="0" y="3"/>
                  </a:lnTo>
                  <a:lnTo>
                    <a:pt x="0" y="2"/>
                  </a:lnTo>
                  <a:lnTo>
                    <a:pt x="0" y="1"/>
                  </a:lnTo>
                  <a:lnTo>
                    <a:pt x="1" y="1"/>
                  </a:lnTo>
                  <a:lnTo>
                    <a:pt x="1" y="0"/>
                  </a:lnTo>
                  <a:lnTo>
                    <a:pt x="3" y="0"/>
                  </a:lnTo>
                  <a:close/>
                </a:path>
              </a:pathLst>
            </a:custGeom>
            <a:noFill/>
            <a:ln w="1" cap="rnd">
              <a:solidFill>
                <a:srgbClr val="000000"/>
              </a:solidFill>
              <a:round/>
              <a:headEnd/>
              <a:tailEnd/>
            </a:ln>
          </p:spPr>
          <p:txBody>
            <a:bodyPr/>
            <a:lstStyle/>
            <a:p>
              <a:endParaRPr lang="en-US"/>
            </a:p>
          </p:txBody>
        </p:sp>
        <p:sp>
          <p:nvSpPr>
            <p:cNvPr id="6250" name="Freeform 348"/>
            <p:cNvSpPr>
              <a:spLocks/>
            </p:cNvSpPr>
            <p:nvPr/>
          </p:nvSpPr>
          <p:spPr bwMode="auto">
            <a:xfrm>
              <a:off x="2444" y="3729"/>
              <a:ext cx="38" cy="39"/>
            </a:xfrm>
            <a:custGeom>
              <a:avLst/>
              <a:gdLst>
                <a:gd name="T0" fmla="*/ 38 w 38"/>
                <a:gd name="T1" fmla="*/ 39 h 39"/>
                <a:gd name="T2" fmla="*/ 0 w 38"/>
                <a:gd name="T3" fmla="*/ 19 h 39"/>
                <a:gd name="T4" fmla="*/ 38 w 38"/>
                <a:gd name="T5" fmla="*/ 0 h 39"/>
                <a:gd name="T6" fmla="*/ 38 w 38"/>
                <a:gd name="T7" fmla="*/ 39 h 39"/>
                <a:gd name="T8" fmla="*/ 0 60000 65536"/>
                <a:gd name="T9" fmla="*/ 0 60000 65536"/>
                <a:gd name="T10" fmla="*/ 0 60000 65536"/>
                <a:gd name="T11" fmla="*/ 0 60000 65536"/>
                <a:gd name="T12" fmla="*/ 0 w 38"/>
                <a:gd name="T13" fmla="*/ 0 h 39"/>
                <a:gd name="T14" fmla="*/ 38 w 38"/>
                <a:gd name="T15" fmla="*/ 39 h 39"/>
              </a:gdLst>
              <a:ahLst/>
              <a:cxnLst>
                <a:cxn ang="T8">
                  <a:pos x="T0" y="T1"/>
                </a:cxn>
                <a:cxn ang="T9">
                  <a:pos x="T2" y="T3"/>
                </a:cxn>
                <a:cxn ang="T10">
                  <a:pos x="T4" y="T5"/>
                </a:cxn>
                <a:cxn ang="T11">
                  <a:pos x="T6" y="T7"/>
                </a:cxn>
              </a:cxnLst>
              <a:rect l="T12" t="T13" r="T14" b="T15"/>
              <a:pathLst>
                <a:path w="38" h="39">
                  <a:moveTo>
                    <a:pt x="38" y="39"/>
                  </a:moveTo>
                  <a:lnTo>
                    <a:pt x="0" y="19"/>
                  </a:lnTo>
                  <a:lnTo>
                    <a:pt x="38" y="0"/>
                  </a:lnTo>
                  <a:lnTo>
                    <a:pt x="38" y="39"/>
                  </a:lnTo>
                </a:path>
              </a:pathLst>
            </a:custGeom>
            <a:noFill/>
            <a:ln w="1" cap="rnd">
              <a:solidFill>
                <a:srgbClr val="000000"/>
              </a:solidFill>
              <a:round/>
              <a:headEnd/>
              <a:tailEnd/>
            </a:ln>
          </p:spPr>
          <p:txBody>
            <a:bodyPr/>
            <a:lstStyle/>
            <a:p>
              <a:endParaRPr lang="en-US"/>
            </a:p>
          </p:txBody>
        </p:sp>
      </p:grpSp>
      <p:grpSp>
        <p:nvGrpSpPr>
          <p:cNvPr id="15" name="Group 353"/>
          <p:cNvGrpSpPr>
            <a:grpSpLocks/>
          </p:cNvGrpSpPr>
          <p:nvPr/>
        </p:nvGrpSpPr>
        <p:grpSpPr bwMode="auto">
          <a:xfrm>
            <a:off x="3036888" y="4960937"/>
            <a:ext cx="241300" cy="49213"/>
            <a:chOff x="2439" y="3283"/>
            <a:chExt cx="192" cy="40"/>
          </a:xfrm>
        </p:grpSpPr>
        <p:sp>
          <p:nvSpPr>
            <p:cNvPr id="6245" name="Freeform 350"/>
            <p:cNvSpPr>
              <a:spLocks noEditPoints="1"/>
            </p:cNvSpPr>
            <p:nvPr/>
          </p:nvSpPr>
          <p:spPr bwMode="auto">
            <a:xfrm>
              <a:off x="2439" y="3283"/>
              <a:ext cx="192" cy="40"/>
            </a:xfrm>
            <a:custGeom>
              <a:avLst/>
              <a:gdLst>
                <a:gd name="T0" fmla="*/ 5 w 192"/>
                <a:gd name="T1" fmla="*/ 18 h 40"/>
                <a:gd name="T2" fmla="*/ 160 w 192"/>
                <a:gd name="T3" fmla="*/ 18 h 40"/>
                <a:gd name="T4" fmla="*/ 161 w 192"/>
                <a:gd name="T5" fmla="*/ 18 h 40"/>
                <a:gd name="T6" fmla="*/ 162 w 192"/>
                <a:gd name="T7" fmla="*/ 18 h 40"/>
                <a:gd name="T8" fmla="*/ 162 w 192"/>
                <a:gd name="T9" fmla="*/ 19 h 40"/>
                <a:gd name="T10" fmla="*/ 162 w 192"/>
                <a:gd name="T11" fmla="*/ 20 h 40"/>
                <a:gd name="T12" fmla="*/ 162 w 192"/>
                <a:gd name="T13" fmla="*/ 21 h 40"/>
                <a:gd name="T14" fmla="*/ 162 w 192"/>
                <a:gd name="T15" fmla="*/ 23 h 40"/>
                <a:gd name="T16" fmla="*/ 161 w 192"/>
                <a:gd name="T17" fmla="*/ 23 h 40"/>
                <a:gd name="T18" fmla="*/ 160 w 192"/>
                <a:gd name="T19" fmla="*/ 24 h 40"/>
                <a:gd name="T20" fmla="*/ 5 w 192"/>
                <a:gd name="T21" fmla="*/ 24 h 40"/>
                <a:gd name="T22" fmla="*/ 3 w 192"/>
                <a:gd name="T23" fmla="*/ 23 h 40"/>
                <a:gd name="T24" fmla="*/ 2 w 192"/>
                <a:gd name="T25" fmla="*/ 23 h 40"/>
                <a:gd name="T26" fmla="*/ 0 w 192"/>
                <a:gd name="T27" fmla="*/ 21 h 40"/>
                <a:gd name="T28" fmla="*/ 0 w 192"/>
                <a:gd name="T29" fmla="*/ 20 h 40"/>
                <a:gd name="T30" fmla="*/ 0 w 192"/>
                <a:gd name="T31" fmla="*/ 19 h 40"/>
                <a:gd name="T32" fmla="*/ 2 w 192"/>
                <a:gd name="T33" fmla="*/ 18 h 40"/>
                <a:gd name="T34" fmla="*/ 3 w 192"/>
                <a:gd name="T35" fmla="*/ 18 h 40"/>
                <a:gd name="T36" fmla="*/ 5 w 192"/>
                <a:gd name="T37" fmla="*/ 18 h 40"/>
                <a:gd name="T38" fmla="*/ 154 w 192"/>
                <a:gd name="T39" fmla="*/ 0 h 40"/>
                <a:gd name="T40" fmla="*/ 192 w 192"/>
                <a:gd name="T41" fmla="*/ 20 h 40"/>
                <a:gd name="T42" fmla="*/ 154 w 192"/>
                <a:gd name="T43" fmla="*/ 40 h 40"/>
                <a:gd name="T44" fmla="*/ 154 w 192"/>
                <a:gd name="T45" fmla="*/ 0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40"/>
                <a:gd name="T71" fmla="*/ 192 w 192"/>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40">
                  <a:moveTo>
                    <a:pt x="5" y="18"/>
                  </a:moveTo>
                  <a:lnTo>
                    <a:pt x="160" y="18"/>
                  </a:lnTo>
                  <a:lnTo>
                    <a:pt x="161" y="18"/>
                  </a:lnTo>
                  <a:lnTo>
                    <a:pt x="162" y="18"/>
                  </a:lnTo>
                  <a:lnTo>
                    <a:pt x="162" y="19"/>
                  </a:lnTo>
                  <a:lnTo>
                    <a:pt x="162" y="20"/>
                  </a:lnTo>
                  <a:lnTo>
                    <a:pt x="162" y="21"/>
                  </a:lnTo>
                  <a:lnTo>
                    <a:pt x="162" y="23"/>
                  </a:lnTo>
                  <a:lnTo>
                    <a:pt x="161" y="23"/>
                  </a:lnTo>
                  <a:lnTo>
                    <a:pt x="160" y="24"/>
                  </a:lnTo>
                  <a:lnTo>
                    <a:pt x="5" y="24"/>
                  </a:lnTo>
                  <a:lnTo>
                    <a:pt x="3" y="23"/>
                  </a:lnTo>
                  <a:lnTo>
                    <a:pt x="2" y="23"/>
                  </a:lnTo>
                  <a:lnTo>
                    <a:pt x="0" y="21"/>
                  </a:lnTo>
                  <a:lnTo>
                    <a:pt x="0" y="20"/>
                  </a:lnTo>
                  <a:lnTo>
                    <a:pt x="0" y="19"/>
                  </a:lnTo>
                  <a:lnTo>
                    <a:pt x="2" y="18"/>
                  </a:lnTo>
                  <a:lnTo>
                    <a:pt x="3" y="18"/>
                  </a:lnTo>
                  <a:lnTo>
                    <a:pt x="5" y="18"/>
                  </a:lnTo>
                  <a:close/>
                  <a:moveTo>
                    <a:pt x="154" y="0"/>
                  </a:moveTo>
                  <a:lnTo>
                    <a:pt x="192" y="20"/>
                  </a:lnTo>
                  <a:lnTo>
                    <a:pt x="154" y="40"/>
                  </a:lnTo>
                  <a:lnTo>
                    <a:pt x="154" y="0"/>
                  </a:lnTo>
                  <a:close/>
                </a:path>
              </a:pathLst>
            </a:custGeom>
            <a:solidFill>
              <a:srgbClr val="000000"/>
            </a:solidFill>
            <a:ln w="9525">
              <a:noFill/>
              <a:round/>
              <a:headEnd/>
              <a:tailEnd/>
            </a:ln>
          </p:spPr>
          <p:txBody>
            <a:bodyPr/>
            <a:lstStyle/>
            <a:p>
              <a:endParaRPr lang="en-US"/>
            </a:p>
          </p:txBody>
        </p:sp>
        <p:sp>
          <p:nvSpPr>
            <p:cNvPr id="6246" name="Freeform 351"/>
            <p:cNvSpPr>
              <a:spLocks/>
            </p:cNvSpPr>
            <p:nvPr/>
          </p:nvSpPr>
          <p:spPr bwMode="auto">
            <a:xfrm>
              <a:off x="2439" y="3301"/>
              <a:ext cx="162" cy="6"/>
            </a:xfrm>
            <a:custGeom>
              <a:avLst/>
              <a:gdLst>
                <a:gd name="T0" fmla="*/ 5 w 162"/>
                <a:gd name="T1" fmla="*/ 0 h 6"/>
                <a:gd name="T2" fmla="*/ 160 w 162"/>
                <a:gd name="T3" fmla="*/ 0 h 6"/>
                <a:gd name="T4" fmla="*/ 161 w 162"/>
                <a:gd name="T5" fmla="*/ 0 h 6"/>
                <a:gd name="T6" fmla="*/ 162 w 162"/>
                <a:gd name="T7" fmla="*/ 0 h 6"/>
                <a:gd name="T8" fmla="*/ 162 w 162"/>
                <a:gd name="T9" fmla="*/ 1 h 6"/>
                <a:gd name="T10" fmla="*/ 162 w 162"/>
                <a:gd name="T11" fmla="*/ 2 h 6"/>
                <a:gd name="T12" fmla="*/ 162 w 162"/>
                <a:gd name="T13" fmla="*/ 3 h 6"/>
                <a:gd name="T14" fmla="*/ 162 w 162"/>
                <a:gd name="T15" fmla="*/ 5 h 6"/>
                <a:gd name="T16" fmla="*/ 161 w 162"/>
                <a:gd name="T17" fmla="*/ 5 h 6"/>
                <a:gd name="T18" fmla="*/ 160 w 162"/>
                <a:gd name="T19" fmla="*/ 6 h 6"/>
                <a:gd name="T20" fmla="*/ 5 w 162"/>
                <a:gd name="T21" fmla="*/ 6 h 6"/>
                <a:gd name="T22" fmla="*/ 3 w 162"/>
                <a:gd name="T23" fmla="*/ 5 h 6"/>
                <a:gd name="T24" fmla="*/ 2 w 162"/>
                <a:gd name="T25" fmla="*/ 5 h 6"/>
                <a:gd name="T26" fmla="*/ 0 w 162"/>
                <a:gd name="T27" fmla="*/ 3 h 6"/>
                <a:gd name="T28" fmla="*/ 0 w 162"/>
                <a:gd name="T29" fmla="*/ 2 h 6"/>
                <a:gd name="T30" fmla="*/ 0 w 162"/>
                <a:gd name="T31" fmla="*/ 1 h 6"/>
                <a:gd name="T32" fmla="*/ 2 w 162"/>
                <a:gd name="T33" fmla="*/ 0 h 6"/>
                <a:gd name="T34" fmla="*/ 3 w 162"/>
                <a:gd name="T35" fmla="*/ 0 h 6"/>
                <a:gd name="T36" fmla="*/ 5 w 16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6"/>
                <a:gd name="T59" fmla="*/ 162 w 16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6">
                  <a:moveTo>
                    <a:pt x="5" y="0"/>
                  </a:moveTo>
                  <a:lnTo>
                    <a:pt x="160" y="0"/>
                  </a:lnTo>
                  <a:lnTo>
                    <a:pt x="161" y="0"/>
                  </a:lnTo>
                  <a:lnTo>
                    <a:pt x="162" y="0"/>
                  </a:lnTo>
                  <a:lnTo>
                    <a:pt x="162" y="1"/>
                  </a:lnTo>
                  <a:lnTo>
                    <a:pt x="162" y="2"/>
                  </a:lnTo>
                  <a:lnTo>
                    <a:pt x="162" y="3"/>
                  </a:lnTo>
                  <a:lnTo>
                    <a:pt x="162" y="5"/>
                  </a:lnTo>
                  <a:lnTo>
                    <a:pt x="161" y="5"/>
                  </a:lnTo>
                  <a:lnTo>
                    <a:pt x="160" y="6"/>
                  </a:lnTo>
                  <a:lnTo>
                    <a:pt x="5" y="6"/>
                  </a:lnTo>
                  <a:lnTo>
                    <a:pt x="3" y="5"/>
                  </a:lnTo>
                  <a:lnTo>
                    <a:pt x="2" y="5"/>
                  </a:lnTo>
                  <a:lnTo>
                    <a:pt x="0" y="3"/>
                  </a:lnTo>
                  <a:lnTo>
                    <a:pt x="0" y="2"/>
                  </a:lnTo>
                  <a:lnTo>
                    <a:pt x="0" y="1"/>
                  </a:lnTo>
                  <a:lnTo>
                    <a:pt x="2" y="0"/>
                  </a:lnTo>
                  <a:lnTo>
                    <a:pt x="3" y="0"/>
                  </a:lnTo>
                  <a:lnTo>
                    <a:pt x="5" y="0"/>
                  </a:lnTo>
                  <a:close/>
                </a:path>
              </a:pathLst>
            </a:custGeom>
            <a:noFill/>
            <a:ln w="1" cap="rnd">
              <a:solidFill>
                <a:srgbClr val="000000"/>
              </a:solidFill>
              <a:round/>
              <a:headEnd/>
              <a:tailEnd/>
            </a:ln>
          </p:spPr>
          <p:txBody>
            <a:bodyPr/>
            <a:lstStyle/>
            <a:p>
              <a:endParaRPr lang="en-US"/>
            </a:p>
          </p:txBody>
        </p:sp>
        <p:sp>
          <p:nvSpPr>
            <p:cNvPr id="6247" name="Freeform 352"/>
            <p:cNvSpPr>
              <a:spLocks/>
            </p:cNvSpPr>
            <p:nvPr/>
          </p:nvSpPr>
          <p:spPr bwMode="auto">
            <a:xfrm>
              <a:off x="2593" y="3283"/>
              <a:ext cx="38" cy="40"/>
            </a:xfrm>
            <a:custGeom>
              <a:avLst/>
              <a:gdLst>
                <a:gd name="T0" fmla="*/ 0 w 38"/>
                <a:gd name="T1" fmla="*/ 0 h 40"/>
                <a:gd name="T2" fmla="*/ 38 w 38"/>
                <a:gd name="T3" fmla="*/ 20 h 40"/>
                <a:gd name="T4" fmla="*/ 0 w 38"/>
                <a:gd name="T5" fmla="*/ 40 h 40"/>
                <a:gd name="T6" fmla="*/ 0 w 38"/>
                <a:gd name="T7" fmla="*/ 0 h 40"/>
                <a:gd name="T8" fmla="*/ 0 60000 65536"/>
                <a:gd name="T9" fmla="*/ 0 60000 65536"/>
                <a:gd name="T10" fmla="*/ 0 60000 65536"/>
                <a:gd name="T11" fmla="*/ 0 60000 65536"/>
                <a:gd name="T12" fmla="*/ 0 w 38"/>
                <a:gd name="T13" fmla="*/ 0 h 40"/>
                <a:gd name="T14" fmla="*/ 38 w 38"/>
                <a:gd name="T15" fmla="*/ 40 h 40"/>
              </a:gdLst>
              <a:ahLst/>
              <a:cxnLst>
                <a:cxn ang="T8">
                  <a:pos x="T0" y="T1"/>
                </a:cxn>
                <a:cxn ang="T9">
                  <a:pos x="T2" y="T3"/>
                </a:cxn>
                <a:cxn ang="T10">
                  <a:pos x="T4" y="T5"/>
                </a:cxn>
                <a:cxn ang="T11">
                  <a:pos x="T6" y="T7"/>
                </a:cxn>
              </a:cxnLst>
              <a:rect l="T12" t="T13" r="T14" b="T15"/>
              <a:pathLst>
                <a:path w="38" h="40">
                  <a:moveTo>
                    <a:pt x="0" y="0"/>
                  </a:moveTo>
                  <a:lnTo>
                    <a:pt x="38" y="20"/>
                  </a:lnTo>
                  <a:lnTo>
                    <a:pt x="0" y="40"/>
                  </a:lnTo>
                  <a:lnTo>
                    <a:pt x="0" y="0"/>
                  </a:lnTo>
                </a:path>
              </a:pathLst>
            </a:custGeom>
            <a:noFill/>
            <a:ln w="1" cap="rnd">
              <a:solidFill>
                <a:srgbClr val="000000"/>
              </a:solidFill>
              <a:round/>
              <a:headEnd/>
              <a:tailEnd/>
            </a:ln>
          </p:spPr>
          <p:txBody>
            <a:bodyPr/>
            <a:lstStyle/>
            <a:p>
              <a:endParaRPr lang="en-US"/>
            </a:p>
          </p:txBody>
        </p:sp>
      </p:grpSp>
      <p:sp>
        <p:nvSpPr>
          <p:cNvPr id="6219" name="Rectangle 354"/>
          <p:cNvSpPr>
            <a:spLocks noChangeArrowheads="1"/>
          </p:cNvSpPr>
          <p:nvPr/>
        </p:nvSpPr>
        <p:spPr bwMode="auto">
          <a:xfrm>
            <a:off x="1841500" y="4446587"/>
            <a:ext cx="1195388" cy="122238"/>
          </a:xfrm>
          <a:prstGeom prst="rect">
            <a:avLst/>
          </a:prstGeom>
          <a:solidFill>
            <a:srgbClr val="FFFFFF"/>
          </a:solidFill>
          <a:ln w="9525">
            <a:noFill/>
            <a:miter lim="800000"/>
            <a:headEnd/>
            <a:tailEnd/>
          </a:ln>
        </p:spPr>
        <p:txBody>
          <a:bodyPr/>
          <a:lstStyle/>
          <a:p>
            <a:endParaRPr lang="en-GB"/>
          </a:p>
        </p:txBody>
      </p:sp>
      <p:sp>
        <p:nvSpPr>
          <p:cNvPr id="6220" name="Rectangle 355"/>
          <p:cNvSpPr>
            <a:spLocks noChangeArrowheads="1"/>
          </p:cNvSpPr>
          <p:nvPr/>
        </p:nvSpPr>
        <p:spPr bwMode="auto">
          <a:xfrm>
            <a:off x="2111375" y="4445000"/>
            <a:ext cx="858838" cy="119062"/>
          </a:xfrm>
          <a:prstGeom prst="rect">
            <a:avLst/>
          </a:prstGeom>
          <a:noFill/>
          <a:ln w="9525">
            <a:noFill/>
            <a:miter lim="800000"/>
            <a:headEnd/>
            <a:tailEnd/>
          </a:ln>
        </p:spPr>
        <p:txBody>
          <a:bodyPr wrap="none" lIns="0" tIns="0" rIns="0" bIns="0">
            <a:spAutoFit/>
          </a:bodyPr>
          <a:lstStyle/>
          <a:p>
            <a:r>
              <a:rPr lang="en-US" sz="800">
                <a:solidFill>
                  <a:srgbClr val="000000"/>
                </a:solidFill>
              </a:rPr>
              <a:t>Space Link Services</a:t>
            </a:r>
            <a:endParaRPr lang="en-US"/>
          </a:p>
        </p:txBody>
      </p:sp>
      <p:sp>
        <p:nvSpPr>
          <p:cNvPr id="6221" name="Rectangle 356"/>
          <p:cNvSpPr>
            <a:spLocks noChangeArrowheads="1"/>
          </p:cNvSpPr>
          <p:nvPr/>
        </p:nvSpPr>
        <p:spPr bwMode="auto">
          <a:xfrm>
            <a:off x="1905000" y="4545012"/>
            <a:ext cx="1173163" cy="107950"/>
          </a:xfrm>
          <a:prstGeom prst="rect">
            <a:avLst/>
          </a:prstGeom>
          <a:noFill/>
          <a:ln w="9525">
            <a:noFill/>
            <a:miter lim="800000"/>
            <a:headEnd/>
            <a:tailEnd/>
          </a:ln>
        </p:spPr>
        <p:txBody>
          <a:bodyPr wrap="none" lIns="0" tIns="0" rIns="0" bIns="0">
            <a:spAutoFit/>
          </a:bodyPr>
          <a:lstStyle/>
          <a:p>
            <a:r>
              <a:rPr lang="en-US" sz="700">
                <a:solidFill>
                  <a:srgbClr val="000000"/>
                </a:solidFill>
              </a:rPr>
              <a:t>(Transfer Service Production)</a:t>
            </a:r>
            <a:endParaRPr lang="en-US" sz="700"/>
          </a:p>
        </p:txBody>
      </p:sp>
      <p:sp>
        <p:nvSpPr>
          <p:cNvPr id="6222" name="Rectangle 357"/>
          <p:cNvSpPr>
            <a:spLocks noChangeArrowheads="1"/>
          </p:cNvSpPr>
          <p:nvPr/>
        </p:nvSpPr>
        <p:spPr bwMode="auto">
          <a:xfrm>
            <a:off x="3192463" y="4427537"/>
            <a:ext cx="742950" cy="212725"/>
          </a:xfrm>
          <a:prstGeom prst="rect">
            <a:avLst/>
          </a:prstGeom>
          <a:solidFill>
            <a:srgbClr val="FFFFFF"/>
          </a:solidFill>
          <a:ln w="9525">
            <a:noFill/>
            <a:miter lim="800000"/>
            <a:headEnd/>
            <a:tailEnd/>
          </a:ln>
        </p:spPr>
        <p:txBody>
          <a:bodyPr/>
          <a:lstStyle/>
          <a:p>
            <a:endParaRPr lang="en-GB"/>
          </a:p>
        </p:txBody>
      </p:sp>
      <p:sp>
        <p:nvSpPr>
          <p:cNvPr id="6223" name="Rectangle 358"/>
          <p:cNvSpPr>
            <a:spLocks noChangeArrowheads="1"/>
          </p:cNvSpPr>
          <p:nvPr/>
        </p:nvSpPr>
        <p:spPr bwMode="auto">
          <a:xfrm>
            <a:off x="3289300" y="4456112"/>
            <a:ext cx="403225" cy="120650"/>
          </a:xfrm>
          <a:prstGeom prst="rect">
            <a:avLst/>
          </a:prstGeom>
          <a:noFill/>
          <a:ln w="9525">
            <a:noFill/>
            <a:miter lim="800000"/>
            <a:headEnd/>
            <a:tailEnd/>
          </a:ln>
        </p:spPr>
        <p:txBody>
          <a:bodyPr wrap="none" lIns="0" tIns="0" rIns="0" bIns="0">
            <a:spAutoFit/>
          </a:bodyPr>
          <a:lstStyle/>
          <a:p>
            <a:r>
              <a:rPr lang="en-US" sz="800">
                <a:solidFill>
                  <a:srgbClr val="000000"/>
                </a:solidFill>
              </a:rPr>
              <a:t>Transfer </a:t>
            </a:r>
            <a:endParaRPr lang="en-US"/>
          </a:p>
        </p:txBody>
      </p:sp>
      <p:sp>
        <p:nvSpPr>
          <p:cNvPr id="6224" name="Rectangle 359"/>
          <p:cNvSpPr>
            <a:spLocks noChangeArrowheads="1"/>
          </p:cNvSpPr>
          <p:nvPr/>
        </p:nvSpPr>
        <p:spPr bwMode="auto">
          <a:xfrm>
            <a:off x="3198813" y="4557712"/>
            <a:ext cx="763587" cy="119063"/>
          </a:xfrm>
          <a:prstGeom prst="rect">
            <a:avLst/>
          </a:prstGeom>
          <a:noFill/>
          <a:ln w="9525">
            <a:noFill/>
            <a:miter lim="800000"/>
            <a:headEnd/>
            <a:tailEnd/>
          </a:ln>
        </p:spPr>
        <p:txBody>
          <a:bodyPr wrap="none" lIns="0" tIns="0" rIns="0" bIns="0">
            <a:spAutoFit/>
          </a:bodyPr>
          <a:lstStyle/>
          <a:p>
            <a:r>
              <a:rPr lang="en-US" sz="800">
                <a:solidFill>
                  <a:srgbClr val="000000"/>
                </a:solidFill>
              </a:rPr>
              <a:t>Service Provision </a:t>
            </a:r>
            <a:endParaRPr lang="en-US"/>
          </a:p>
        </p:txBody>
      </p:sp>
      <p:grpSp>
        <p:nvGrpSpPr>
          <p:cNvPr id="16" name="Group 364"/>
          <p:cNvGrpSpPr>
            <a:grpSpLocks/>
          </p:cNvGrpSpPr>
          <p:nvPr/>
        </p:nvGrpSpPr>
        <p:grpSpPr bwMode="auto">
          <a:xfrm>
            <a:off x="3290888" y="4064000"/>
            <a:ext cx="33337" cy="315912"/>
            <a:chOff x="2642" y="2567"/>
            <a:chExt cx="26" cy="252"/>
          </a:xfrm>
        </p:grpSpPr>
        <p:sp>
          <p:nvSpPr>
            <p:cNvPr id="6241" name="Freeform 360"/>
            <p:cNvSpPr>
              <a:spLocks noEditPoints="1"/>
            </p:cNvSpPr>
            <p:nvPr/>
          </p:nvSpPr>
          <p:spPr bwMode="auto">
            <a:xfrm>
              <a:off x="2642" y="2567"/>
              <a:ext cx="26" cy="252"/>
            </a:xfrm>
            <a:custGeom>
              <a:avLst/>
              <a:gdLst>
                <a:gd name="T0" fmla="*/ 17 w 26"/>
                <a:gd name="T1" fmla="*/ 20 h 252"/>
                <a:gd name="T2" fmla="*/ 17 w 26"/>
                <a:gd name="T3" fmla="*/ 232 h 252"/>
                <a:gd name="T4" fmla="*/ 8 w 26"/>
                <a:gd name="T5" fmla="*/ 232 h 252"/>
                <a:gd name="T6" fmla="*/ 8 w 26"/>
                <a:gd name="T7" fmla="*/ 20 h 252"/>
                <a:gd name="T8" fmla="*/ 17 w 26"/>
                <a:gd name="T9" fmla="*/ 20 h 252"/>
                <a:gd name="T10" fmla="*/ 0 w 26"/>
                <a:gd name="T11" fmla="*/ 26 h 252"/>
                <a:gd name="T12" fmla="*/ 14 w 26"/>
                <a:gd name="T13" fmla="*/ 0 h 252"/>
                <a:gd name="T14" fmla="*/ 26 w 26"/>
                <a:gd name="T15" fmla="*/ 26 h 252"/>
                <a:gd name="T16" fmla="*/ 0 w 26"/>
                <a:gd name="T17" fmla="*/ 26 h 252"/>
                <a:gd name="T18" fmla="*/ 26 w 26"/>
                <a:gd name="T19" fmla="*/ 226 h 252"/>
                <a:gd name="T20" fmla="*/ 14 w 26"/>
                <a:gd name="T21" fmla="*/ 252 h 252"/>
                <a:gd name="T22" fmla="*/ 0 w 26"/>
                <a:gd name="T23" fmla="*/ 226 h 252"/>
                <a:gd name="T24" fmla="*/ 26 w 26"/>
                <a:gd name="T25" fmla="*/ 226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2"/>
                <a:gd name="T41" fmla="*/ 26 w 26"/>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2">
                  <a:moveTo>
                    <a:pt x="17" y="20"/>
                  </a:moveTo>
                  <a:lnTo>
                    <a:pt x="17" y="232"/>
                  </a:lnTo>
                  <a:lnTo>
                    <a:pt x="8" y="232"/>
                  </a:lnTo>
                  <a:lnTo>
                    <a:pt x="8" y="20"/>
                  </a:lnTo>
                  <a:lnTo>
                    <a:pt x="17" y="20"/>
                  </a:lnTo>
                  <a:close/>
                  <a:moveTo>
                    <a:pt x="0" y="26"/>
                  </a:moveTo>
                  <a:lnTo>
                    <a:pt x="14" y="0"/>
                  </a:lnTo>
                  <a:lnTo>
                    <a:pt x="26" y="26"/>
                  </a:lnTo>
                  <a:lnTo>
                    <a:pt x="0" y="26"/>
                  </a:lnTo>
                  <a:close/>
                  <a:moveTo>
                    <a:pt x="26" y="226"/>
                  </a:moveTo>
                  <a:lnTo>
                    <a:pt x="14" y="252"/>
                  </a:lnTo>
                  <a:lnTo>
                    <a:pt x="0" y="226"/>
                  </a:lnTo>
                  <a:lnTo>
                    <a:pt x="26" y="226"/>
                  </a:lnTo>
                  <a:close/>
                </a:path>
              </a:pathLst>
            </a:custGeom>
            <a:solidFill>
              <a:srgbClr val="969696"/>
            </a:solidFill>
            <a:ln w="9525">
              <a:noFill/>
              <a:round/>
              <a:headEnd/>
              <a:tailEnd/>
            </a:ln>
          </p:spPr>
          <p:txBody>
            <a:bodyPr/>
            <a:lstStyle/>
            <a:p>
              <a:endParaRPr lang="en-US"/>
            </a:p>
          </p:txBody>
        </p:sp>
        <p:sp>
          <p:nvSpPr>
            <p:cNvPr id="6242" name="Rectangle 361"/>
            <p:cNvSpPr>
              <a:spLocks noChangeArrowheads="1"/>
            </p:cNvSpPr>
            <p:nvPr/>
          </p:nvSpPr>
          <p:spPr bwMode="auto">
            <a:xfrm>
              <a:off x="2650" y="2587"/>
              <a:ext cx="9" cy="212"/>
            </a:xfrm>
            <a:prstGeom prst="rect">
              <a:avLst/>
            </a:prstGeom>
            <a:noFill/>
            <a:ln w="1" cap="rnd">
              <a:solidFill>
                <a:srgbClr val="969696"/>
              </a:solidFill>
              <a:round/>
              <a:headEnd/>
              <a:tailEnd/>
            </a:ln>
          </p:spPr>
          <p:txBody>
            <a:bodyPr/>
            <a:lstStyle/>
            <a:p>
              <a:endParaRPr lang="en-GB"/>
            </a:p>
          </p:txBody>
        </p:sp>
        <p:sp>
          <p:nvSpPr>
            <p:cNvPr id="6243" name="Freeform 362"/>
            <p:cNvSpPr>
              <a:spLocks/>
            </p:cNvSpPr>
            <p:nvPr/>
          </p:nvSpPr>
          <p:spPr bwMode="auto">
            <a:xfrm>
              <a:off x="2642" y="2567"/>
              <a:ext cx="26" cy="26"/>
            </a:xfrm>
            <a:custGeom>
              <a:avLst/>
              <a:gdLst>
                <a:gd name="T0" fmla="*/ 0 w 26"/>
                <a:gd name="T1" fmla="*/ 26 h 26"/>
                <a:gd name="T2" fmla="*/ 14 w 26"/>
                <a:gd name="T3" fmla="*/ 0 h 26"/>
                <a:gd name="T4" fmla="*/ 26 w 26"/>
                <a:gd name="T5" fmla="*/ 26 h 26"/>
                <a:gd name="T6" fmla="*/ 0 w 26"/>
                <a:gd name="T7" fmla="*/ 26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0" y="26"/>
                  </a:moveTo>
                  <a:lnTo>
                    <a:pt x="14" y="0"/>
                  </a:lnTo>
                  <a:lnTo>
                    <a:pt x="26" y="26"/>
                  </a:lnTo>
                  <a:lnTo>
                    <a:pt x="0" y="26"/>
                  </a:lnTo>
                </a:path>
              </a:pathLst>
            </a:custGeom>
            <a:noFill/>
            <a:ln w="1" cap="rnd">
              <a:solidFill>
                <a:srgbClr val="969696"/>
              </a:solidFill>
              <a:round/>
              <a:headEnd/>
              <a:tailEnd/>
            </a:ln>
          </p:spPr>
          <p:txBody>
            <a:bodyPr/>
            <a:lstStyle/>
            <a:p>
              <a:endParaRPr lang="en-US"/>
            </a:p>
          </p:txBody>
        </p:sp>
        <p:sp>
          <p:nvSpPr>
            <p:cNvPr id="6244" name="Freeform 363"/>
            <p:cNvSpPr>
              <a:spLocks/>
            </p:cNvSpPr>
            <p:nvPr/>
          </p:nvSpPr>
          <p:spPr bwMode="auto">
            <a:xfrm>
              <a:off x="2642" y="2793"/>
              <a:ext cx="26" cy="26"/>
            </a:xfrm>
            <a:custGeom>
              <a:avLst/>
              <a:gdLst>
                <a:gd name="T0" fmla="*/ 26 w 26"/>
                <a:gd name="T1" fmla="*/ 0 h 26"/>
                <a:gd name="T2" fmla="*/ 14 w 26"/>
                <a:gd name="T3" fmla="*/ 26 h 26"/>
                <a:gd name="T4" fmla="*/ 0 w 26"/>
                <a:gd name="T5" fmla="*/ 0 h 26"/>
                <a:gd name="T6" fmla="*/ 26 w 26"/>
                <a:gd name="T7" fmla="*/ 0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26" y="0"/>
                  </a:moveTo>
                  <a:lnTo>
                    <a:pt x="14" y="26"/>
                  </a:lnTo>
                  <a:lnTo>
                    <a:pt x="0" y="0"/>
                  </a:lnTo>
                  <a:lnTo>
                    <a:pt x="26" y="0"/>
                  </a:lnTo>
                </a:path>
              </a:pathLst>
            </a:custGeom>
            <a:noFill/>
            <a:ln w="1" cap="rnd">
              <a:solidFill>
                <a:srgbClr val="969696"/>
              </a:solidFill>
              <a:round/>
              <a:headEnd/>
              <a:tailEnd/>
            </a:ln>
          </p:spPr>
          <p:txBody>
            <a:bodyPr/>
            <a:lstStyle/>
            <a:p>
              <a:endParaRPr lang="en-US"/>
            </a:p>
          </p:txBody>
        </p:sp>
      </p:grpSp>
      <p:sp>
        <p:nvSpPr>
          <p:cNvPr id="6226" name="Rectangle 365"/>
          <p:cNvSpPr>
            <a:spLocks noChangeArrowheads="1"/>
          </p:cNvSpPr>
          <p:nvPr/>
        </p:nvSpPr>
        <p:spPr bwMode="auto">
          <a:xfrm>
            <a:off x="2514600" y="4119562"/>
            <a:ext cx="1049338" cy="165100"/>
          </a:xfrm>
          <a:prstGeom prst="rect">
            <a:avLst/>
          </a:prstGeom>
          <a:solidFill>
            <a:srgbClr val="00FFFF"/>
          </a:solidFill>
          <a:ln w="9525">
            <a:noFill/>
            <a:miter lim="800000"/>
            <a:headEnd/>
            <a:tailEnd/>
          </a:ln>
        </p:spPr>
        <p:txBody>
          <a:bodyPr/>
          <a:lstStyle/>
          <a:p>
            <a:endParaRPr lang="en-GB"/>
          </a:p>
        </p:txBody>
      </p:sp>
      <p:sp>
        <p:nvSpPr>
          <p:cNvPr id="6227" name="Rectangle 366"/>
          <p:cNvSpPr>
            <a:spLocks noChangeArrowheads="1"/>
          </p:cNvSpPr>
          <p:nvPr/>
        </p:nvSpPr>
        <p:spPr bwMode="auto">
          <a:xfrm>
            <a:off x="2692400" y="4173537"/>
            <a:ext cx="890588" cy="120650"/>
          </a:xfrm>
          <a:prstGeom prst="rect">
            <a:avLst/>
          </a:prstGeom>
          <a:noFill/>
          <a:ln w="9525">
            <a:noFill/>
            <a:miter lim="800000"/>
            <a:headEnd/>
            <a:tailEnd/>
          </a:ln>
        </p:spPr>
        <p:txBody>
          <a:bodyPr wrap="none" lIns="0" tIns="0" rIns="0" bIns="0">
            <a:spAutoFit/>
          </a:bodyPr>
          <a:lstStyle/>
          <a:p>
            <a:r>
              <a:rPr lang="en-US" sz="800">
                <a:solidFill>
                  <a:srgbClr val="000000"/>
                </a:solidFill>
              </a:rPr>
              <a:t>Internal Management</a:t>
            </a:r>
            <a:endParaRPr lang="en-US"/>
          </a:p>
        </p:txBody>
      </p:sp>
      <p:sp>
        <p:nvSpPr>
          <p:cNvPr id="6228" name="Freeform 367"/>
          <p:cNvSpPr>
            <a:spLocks noEditPoints="1"/>
          </p:cNvSpPr>
          <p:nvPr/>
        </p:nvSpPr>
        <p:spPr bwMode="auto">
          <a:xfrm>
            <a:off x="950913" y="3268662"/>
            <a:ext cx="446087" cy="690563"/>
          </a:xfrm>
          <a:custGeom>
            <a:avLst/>
            <a:gdLst>
              <a:gd name="T0" fmla="*/ 2147483647 w 356"/>
              <a:gd name="T1" fmla="*/ 2147483647 h 552"/>
              <a:gd name="T2" fmla="*/ 2147483647 w 356"/>
              <a:gd name="T3" fmla="*/ 2147483647 h 552"/>
              <a:gd name="T4" fmla="*/ 2147483647 w 356"/>
              <a:gd name="T5" fmla="*/ 2147483647 h 552"/>
              <a:gd name="T6" fmla="*/ 2147483647 w 356"/>
              <a:gd name="T7" fmla="*/ 2147483647 h 552"/>
              <a:gd name="T8" fmla="*/ 2147483647 w 356"/>
              <a:gd name="T9" fmla="*/ 2147483647 h 552"/>
              <a:gd name="T10" fmla="*/ 2147483647 w 356"/>
              <a:gd name="T11" fmla="*/ 2147483647 h 552"/>
              <a:gd name="T12" fmla="*/ 0 w 356"/>
              <a:gd name="T13" fmla="*/ 0 h 552"/>
              <a:gd name="T14" fmla="*/ 2147483647 w 356"/>
              <a:gd name="T15" fmla="*/ 2147483647 h 552"/>
              <a:gd name="T16" fmla="*/ 2147483647 w 356"/>
              <a:gd name="T17" fmla="*/ 2147483647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6"/>
              <a:gd name="T28" fmla="*/ 0 h 552"/>
              <a:gd name="T29" fmla="*/ 356 w 356"/>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6" h="552">
                <a:moveTo>
                  <a:pt x="33" y="35"/>
                </a:moveTo>
                <a:lnTo>
                  <a:pt x="356" y="542"/>
                </a:lnTo>
                <a:lnTo>
                  <a:pt x="340" y="552"/>
                </a:lnTo>
                <a:lnTo>
                  <a:pt x="18" y="45"/>
                </a:lnTo>
                <a:lnTo>
                  <a:pt x="33" y="35"/>
                </a:lnTo>
                <a:close/>
                <a:moveTo>
                  <a:pt x="7" y="62"/>
                </a:moveTo>
                <a:lnTo>
                  <a:pt x="0" y="0"/>
                </a:lnTo>
                <a:lnTo>
                  <a:pt x="54" y="32"/>
                </a:lnTo>
                <a:lnTo>
                  <a:pt x="7" y="62"/>
                </a:lnTo>
                <a:close/>
              </a:path>
            </a:pathLst>
          </a:custGeom>
          <a:solidFill>
            <a:srgbClr val="000000"/>
          </a:solidFill>
          <a:ln w="1">
            <a:solidFill>
              <a:srgbClr val="000000"/>
            </a:solidFill>
            <a:bevel/>
            <a:headEnd/>
            <a:tailEnd/>
          </a:ln>
        </p:spPr>
        <p:txBody>
          <a:bodyPr/>
          <a:lstStyle/>
          <a:p>
            <a:endParaRPr lang="en-US"/>
          </a:p>
        </p:txBody>
      </p:sp>
      <p:sp>
        <p:nvSpPr>
          <p:cNvPr id="6229" name="Freeform 368"/>
          <p:cNvSpPr>
            <a:spLocks noEditPoints="1"/>
          </p:cNvSpPr>
          <p:nvPr/>
        </p:nvSpPr>
        <p:spPr bwMode="auto">
          <a:xfrm>
            <a:off x="1065213" y="3697287"/>
            <a:ext cx="819150" cy="1252538"/>
          </a:xfrm>
          <a:custGeom>
            <a:avLst/>
            <a:gdLst>
              <a:gd name="T0" fmla="*/ 2147483647 w 653"/>
              <a:gd name="T1" fmla="*/ 0 h 1000"/>
              <a:gd name="T2" fmla="*/ 2147483647 w 653"/>
              <a:gd name="T3" fmla="*/ 2147483647 h 1000"/>
              <a:gd name="T4" fmla="*/ 2147483647 w 653"/>
              <a:gd name="T5" fmla="*/ 2147483647 h 1000"/>
              <a:gd name="T6" fmla="*/ 0 w 653"/>
              <a:gd name="T7" fmla="*/ 2147483647 h 1000"/>
              <a:gd name="T8" fmla="*/ 2147483647 w 653"/>
              <a:gd name="T9" fmla="*/ 0 h 1000"/>
              <a:gd name="T10" fmla="*/ 2147483647 w 653"/>
              <a:gd name="T11" fmla="*/ 2147483647 h 1000"/>
              <a:gd name="T12" fmla="*/ 2147483647 w 653"/>
              <a:gd name="T13" fmla="*/ 2147483647 h 1000"/>
              <a:gd name="T14" fmla="*/ 2147483647 w 653"/>
              <a:gd name="T15" fmla="*/ 2147483647 h 1000"/>
              <a:gd name="T16" fmla="*/ 2147483647 w 653"/>
              <a:gd name="T17" fmla="*/ 2147483647 h 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3"/>
              <a:gd name="T28" fmla="*/ 0 h 1000"/>
              <a:gd name="T29" fmla="*/ 653 w 653"/>
              <a:gd name="T30" fmla="*/ 1000 h 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3" h="1000">
                <a:moveTo>
                  <a:pt x="15" y="0"/>
                </a:moveTo>
                <a:lnTo>
                  <a:pt x="635" y="956"/>
                </a:lnTo>
                <a:lnTo>
                  <a:pt x="620" y="966"/>
                </a:lnTo>
                <a:lnTo>
                  <a:pt x="0" y="10"/>
                </a:lnTo>
                <a:lnTo>
                  <a:pt x="15" y="0"/>
                </a:lnTo>
                <a:close/>
                <a:moveTo>
                  <a:pt x="646" y="938"/>
                </a:moveTo>
                <a:lnTo>
                  <a:pt x="653" y="1000"/>
                </a:lnTo>
                <a:lnTo>
                  <a:pt x="599" y="968"/>
                </a:lnTo>
                <a:lnTo>
                  <a:pt x="646" y="938"/>
                </a:lnTo>
                <a:close/>
              </a:path>
            </a:pathLst>
          </a:custGeom>
          <a:solidFill>
            <a:srgbClr val="000000"/>
          </a:solidFill>
          <a:ln w="1">
            <a:solidFill>
              <a:srgbClr val="000000"/>
            </a:solidFill>
            <a:bevel/>
            <a:headEnd/>
            <a:tailEnd/>
          </a:ln>
        </p:spPr>
        <p:txBody>
          <a:bodyPr/>
          <a:lstStyle/>
          <a:p>
            <a:endParaRPr lang="en-US"/>
          </a:p>
        </p:txBody>
      </p:sp>
      <p:sp>
        <p:nvSpPr>
          <p:cNvPr id="6230" name="Line 369"/>
          <p:cNvSpPr>
            <a:spLocks noChangeShapeType="1"/>
          </p:cNvSpPr>
          <p:nvPr/>
        </p:nvSpPr>
        <p:spPr bwMode="auto">
          <a:xfrm>
            <a:off x="1076325" y="3703637"/>
            <a:ext cx="309563" cy="249238"/>
          </a:xfrm>
          <a:prstGeom prst="line">
            <a:avLst/>
          </a:prstGeom>
          <a:noFill/>
          <a:ln w="19">
            <a:solidFill>
              <a:srgbClr val="000000"/>
            </a:solidFill>
            <a:round/>
            <a:headEnd/>
            <a:tailEnd/>
          </a:ln>
        </p:spPr>
        <p:txBody>
          <a:bodyPr/>
          <a:lstStyle/>
          <a:p>
            <a:endParaRPr lang="en-US"/>
          </a:p>
        </p:txBody>
      </p:sp>
      <p:sp>
        <p:nvSpPr>
          <p:cNvPr id="6231" name="Freeform 370"/>
          <p:cNvSpPr>
            <a:spLocks noEditPoints="1"/>
          </p:cNvSpPr>
          <p:nvPr/>
        </p:nvSpPr>
        <p:spPr bwMode="auto">
          <a:xfrm flipV="1">
            <a:off x="4114800" y="3854450"/>
            <a:ext cx="3505200" cy="127000"/>
          </a:xfrm>
          <a:custGeom>
            <a:avLst/>
            <a:gdLst>
              <a:gd name="T0" fmla="*/ 2147483647 w 1390"/>
              <a:gd name="T1" fmla="*/ 2147483647 h 112"/>
              <a:gd name="T2" fmla="*/ 2147483647 w 1390"/>
              <a:gd name="T3" fmla="*/ 2147483647 h 112"/>
              <a:gd name="T4" fmla="*/ 2147483647 w 1390"/>
              <a:gd name="T5" fmla="*/ 2147483647 h 112"/>
              <a:gd name="T6" fmla="*/ 2147483647 w 1390"/>
              <a:gd name="T7" fmla="*/ 2147483647 h 112"/>
              <a:gd name="T8" fmla="*/ 2147483647 w 1390"/>
              <a:gd name="T9" fmla="*/ 2147483647 h 112"/>
              <a:gd name="T10" fmla="*/ 2147483647 w 1390"/>
              <a:gd name="T11" fmla="*/ 2147483647 h 112"/>
              <a:gd name="T12" fmla="*/ 0 w 1390"/>
              <a:gd name="T13" fmla="*/ 2147483647 h 112"/>
              <a:gd name="T14" fmla="*/ 2147483647 w 1390"/>
              <a:gd name="T15" fmla="*/ 0 h 112"/>
              <a:gd name="T16" fmla="*/ 2147483647 w 1390"/>
              <a:gd name="T17" fmla="*/ 2147483647 h 112"/>
              <a:gd name="T18" fmla="*/ 2147483647 w 1390"/>
              <a:gd name="T19" fmla="*/ 0 h 112"/>
              <a:gd name="T20" fmla="*/ 2147483647 w 1390"/>
              <a:gd name="T21" fmla="*/ 2147483647 h 112"/>
              <a:gd name="T22" fmla="*/ 2147483647 w 1390"/>
              <a:gd name="T23" fmla="*/ 2147483647 h 112"/>
              <a:gd name="T24" fmla="*/ 2147483647 w 1390"/>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0"/>
              <a:gd name="T40" fmla="*/ 0 h 112"/>
              <a:gd name="T41" fmla="*/ 1390 w 139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0" h="112">
                <a:moveTo>
                  <a:pt x="93" y="38"/>
                </a:moveTo>
                <a:lnTo>
                  <a:pt x="1297" y="38"/>
                </a:lnTo>
                <a:lnTo>
                  <a:pt x="1297" y="75"/>
                </a:lnTo>
                <a:lnTo>
                  <a:pt x="93" y="75"/>
                </a:lnTo>
                <a:lnTo>
                  <a:pt x="93" y="38"/>
                </a:lnTo>
                <a:close/>
                <a:moveTo>
                  <a:pt x="112" y="112"/>
                </a:moveTo>
                <a:lnTo>
                  <a:pt x="0" y="56"/>
                </a:lnTo>
                <a:lnTo>
                  <a:pt x="112" y="0"/>
                </a:lnTo>
                <a:lnTo>
                  <a:pt x="112" y="112"/>
                </a:lnTo>
                <a:close/>
                <a:moveTo>
                  <a:pt x="1278" y="0"/>
                </a:moveTo>
                <a:lnTo>
                  <a:pt x="1390" y="56"/>
                </a:lnTo>
                <a:lnTo>
                  <a:pt x="1278" y="112"/>
                </a:lnTo>
                <a:lnTo>
                  <a:pt x="1278" y="0"/>
                </a:lnTo>
                <a:close/>
              </a:path>
            </a:pathLst>
          </a:custGeom>
          <a:solidFill>
            <a:srgbClr val="808080"/>
          </a:solidFill>
          <a:ln w="6350">
            <a:solidFill>
              <a:srgbClr val="808080"/>
            </a:solidFill>
            <a:bevel/>
            <a:headEnd/>
            <a:tailEnd/>
          </a:ln>
        </p:spPr>
        <p:txBody>
          <a:bodyPr/>
          <a:lstStyle/>
          <a:p>
            <a:endParaRPr lang="en-US"/>
          </a:p>
        </p:txBody>
      </p:sp>
      <p:sp>
        <p:nvSpPr>
          <p:cNvPr id="6232" name="Rectangle 3"/>
          <p:cNvSpPr>
            <a:spLocks noGrp="1" noChangeArrowheads="1"/>
          </p:cNvSpPr>
          <p:nvPr>
            <p:ph type="body" idx="1"/>
          </p:nvPr>
        </p:nvSpPr>
        <p:spPr bwMode="auto">
          <a:xfrm>
            <a:off x="366713" y="990600"/>
            <a:ext cx="8320087" cy="91440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Objective</a:t>
            </a:r>
          </a:p>
          <a:p>
            <a:pPr lvl="1"/>
            <a:r>
              <a:rPr lang="en-US" sz="1600" dirty="0" smtClean="0"/>
              <a:t>Define management service standards </a:t>
            </a:r>
            <a:r>
              <a:rPr lang="en-US" sz="1600" dirty="0"/>
              <a:t> </a:t>
            </a:r>
            <a:r>
              <a:rPr lang="en-US" sz="1600" dirty="0" smtClean="0"/>
              <a:t>for cross support management of Telemetry, Command, Ranging and future CCSDS inter-agency services</a:t>
            </a:r>
          </a:p>
        </p:txBody>
      </p:sp>
      <p:sp>
        <p:nvSpPr>
          <p:cNvPr id="6233" name="Rectangle 282"/>
          <p:cNvSpPr>
            <a:spLocks noChangeArrowheads="1"/>
          </p:cNvSpPr>
          <p:nvPr/>
        </p:nvSpPr>
        <p:spPr bwMode="auto">
          <a:xfrm>
            <a:off x="6086475" y="3789362"/>
            <a:ext cx="1089025" cy="123825"/>
          </a:xfrm>
          <a:prstGeom prst="rect">
            <a:avLst/>
          </a:prstGeom>
          <a:noFill/>
          <a:ln w="9525">
            <a:noFill/>
            <a:miter lim="800000"/>
            <a:headEnd/>
            <a:tailEnd/>
          </a:ln>
        </p:spPr>
        <p:txBody>
          <a:bodyPr wrap="none" lIns="0" tIns="0" rIns="0" bIns="0">
            <a:spAutoFit/>
          </a:bodyPr>
          <a:lstStyle/>
          <a:p>
            <a:r>
              <a:rPr lang="en-US" sz="800" dirty="0">
                <a:solidFill>
                  <a:srgbClr val="000000"/>
                </a:solidFill>
              </a:rPr>
              <a:t>Service Mgmt Interface</a:t>
            </a:r>
            <a:endParaRPr lang="en-US" dirty="0"/>
          </a:p>
        </p:txBody>
      </p:sp>
      <p:sp>
        <p:nvSpPr>
          <p:cNvPr id="6234" name="Rectangle 282"/>
          <p:cNvSpPr>
            <a:spLocks noChangeArrowheads="1"/>
          </p:cNvSpPr>
          <p:nvPr/>
        </p:nvSpPr>
        <p:spPr bwMode="auto">
          <a:xfrm>
            <a:off x="5257800" y="4845050"/>
            <a:ext cx="1670050" cy="123825"/>
          </a:xfrm>
          <a:prstGeom prst="rect">
            <a:avLst/>
          </a:prstGeom>
          <a:noFill/>
          <a:ln w="9525">
            <a:noFill/>
            <a:miter lim="800000"/>
            <a:headEnd/>
            <a:tailEnd/>
          </a:ln>
        </p:spPr>
        <p:txBody>
          <a:bodyPr wrap="none" lIns="0" tIns="0" rIns="0" bIns="0">
            <a:spAutoFit/>
          </a:bodyPr>
          <a:lstStyle/>
          <a:p>
            <a:r>
              <a:rPr lang="en-US" sz="800">
                <a:solidFill>
                  <a:srgbClr val="000000"/>
                </a:solidFill>
              </a:rPr>
              <a:t>Data Transfer Interfaces (Terrestrial)</a:t>
            </a:r>
            <a:endParaRPr lang="en-US"/>
          </a:p>
        </p:txBody>
      </p:sp>
      <p:sp>
        <p:nvSpPr>
          <p:cNvPr id="6235" name="Rectangle 282"/>
          <p:cNvSpPr>
            <a:spLocks noChangeArrowheads="1"/>
          </p:cNvSpPr>
          <p:nvPr/>
        </p:nvSpPr>
        <p:spPr bwMode="auto">
          <a:xfrm>
            <a:off x="304800" y="3848100"/>
            <a:ext cx="946150" cy="246062"/>
          </a:xfrm>
          <a:prstGeom prst="rect">
            <a:avLst/>
          </a:prstGeom>
          <a:noFill/>
          <a:ln w="9525">
            <a:noFill/>
            <a:miter lim="800000"/>
            <a:headEnd/>
            <a:tailEnd/>
          </a:ln>
        </p:spPr>
        <p:txBody>
          <a:bodyPr wrap="none" lIns="0" tIns="0" rIns="0" bIns="0">
            <a:spAutoFit/>
          </a:bodyPr>
          <a:lstStyle/>
          <a:p>
            <a:r>
              <a:rPr lang="en-US" sz="800">
                <a:solidFill>
                  <a:srgbClr val="000000"/>
                </a:solidFill>
              </a:rPr>
              <a:t>Data Transfer </a:t>
            </a:r>
          </a:p>
          <a:p>
            <a:r>
              <a:rPr lang="en-US" sz="800">
                <a:solidFill>
                  <a:srgbClr val="000000"/>
                </a:solidFill>
              </a:rPr>
              <a:t>Interface (Spacelink)</a:t>
            </a:r>
            <a:endParaRPr lang="en-US"/>
          </a:p>
        </p:txBody>
      </p:sp>
      <p:pic>
        <p:nvPicPr>
          <p:cNvPr id="6236" name="Picture 194" descr="TechModel-SM-Only-28-Jan-09.emf"/>
          <p:cNvPicPr>
            <a:picLocks noChangeAspect="1"/>
          </p:cNvPicPr>
          <p:nvPr/>
        </p:nvPicPr>
        <p:blipFill>
          <a:blip r:embed="rId6" cstate="print"/>
          <a:srcRect/>
          <a:stretch>
            <a:fillRect/>
          </a:stretch>
        </p:blipFill>
        <p:spPr bwMode="auto">
          <a:xfrm>
            <a:off x="4572000" y="1981200"/>
            <a:ext cx="2743200" cy="1949450"/>
          </a:xfrm>
          <a:prstGeom prst="rect">
            <a:avLst/>
          </a:prstGeom>
          <a:noFill/>
          <a:ln w="9525">
            <a:noFill/>
            <a:miter lim="800000"/>
            <a:headEnd/>
            <a:tailEnd/>
          </a:ln>
        </p:spPr>
      </p:pic>
      <p:pic>
        <p:nvPicPr>
          <p:cNvPr id="6237" name="Picture 195" descr="TechModelQuick-SpaceLink-Only-28-Jan-09.emf"/>
          <p:cNvPicPr>
            <a:picLocks noChangeAspect="1"/>
          </p:cNvPicPr>
          <p:nvPr/>
        </p:nvPicPr>
        <p:blipFill>
          <a:blip r:embed="rId7" cstate="print"/>
          <a:srcRect/>
          <a:stretch>
            <a:fillRect/>
          </a:stretch>
        </p:blipFill>
        <p:spPr bwMode="auto">
          <a:xfrm>
            <a:off x="152400" y="4281487"/>
            <a:ext cx="1577975" cy="1260475"/>
          </a:xfrm>
          <a:prstGeom prst="rect">
            <a:avLst/>
          </a:prstGeom>
          <a:noFill/>
          <a:ln w="9525">
            <a:noFill/>
            <a:miter lim="800000"/>
            <a:headEnd/>
            <a:tailEnd/>
          </a:ln>
        </p:spPr>
      </p:pic>
      <p:pic>
        <p:nvPicPr>
          <p:cNvPr id="6238" name="Picture 196" descr="TechModel-CSTS-Only-28-Jan-09.emf"/>
          <p:cNvPicPr>
            <a:picLocks noChangeAspect="1"/>
          </p:cNvPicPr>
          <p:nvPr/>
        </p:nvPicPr>
        <p:blipFill>
          <a:blip r:embed="rId8" cstate="print"/>
          <a:srcRect/>
          <a:stretch>
            <a:fillRect/>
          </a:stretch>
        </p:blipFill>
        <p:spPr bwMode="auto">
          <a:xfrm>
            <a:off x="4572000" y="5302250"/>
            <a:ext cx="2598738" cy="1230312"/>
          </a:xfrm>
          <a:prstGeom prst="rect">
            <a:avLst/>
          </a:prstGeom>
          <a:noFill/>
          <a:ln w="9525">
            <a:noFill/>
            <a:miter lim="800000"/>
            <a:headEnd/>
            <a:tailEnd/>
          </a:ln>
        </p:spPr>
      </p:pic>
      <p:sp>
        <p:nvSpPr>
          <p:cNvPr id="6239" name="AutoShape 3"/>
          <p:cNvSpPr>
            <a:spLocks noChangeAspect="1" noChangeArrowheads="1"/>
          </p:cNvSpPr>
          <p:nvPr/>
        </p:nvSpPr>
        <p:spPr bwMode="auto">
          <a:xfrm>
            <a:off x="914400" y="2178050"/>
            <a:ext cx="8143875" cy="4038600"/>
          </a:xfrm>
          <a:prstGeom prst="rect">
            <a:avLst/>
          </a:prstGeom>
          <a:noFill/>
          <a:ln w="9525">
            <a:noFill/>
            <a:miter lim="800000"/>
            <a:headEnd/>
            <a:tailEnd/>
          </a:ln>
        </p:spPr>
        <p:txBody>
          <a:bodyPr/>
          <a:lstStyle/>
          <a:p>
            <a:endParaRPr lang="en-GB"/>
          </a:p>
        </p:txBody>
      </p:sp>
      <p:sp>
        <p:nvSpPr>
          <p:cNvPr id="6240" name="Rectangle 6"/>
          <p:cNvSpPr>
            <a:spLocks noGrp="1" noChangeArrowheads="1"/>
          </p:cNvSpPr>
          <p:nvPr>
            <p:ph type="title" idx="4294967295"/>
          </p:nvPr>
        </p:nvSpPr>
        <p:spPr bwMode="auto">
          <a:xfrm>
            <a:off x="1613694" y="76200"/>
            <a:ext cx="7149306" cy="533400"/>
          </a:xfrm>
          <a:prstGeom prst="rect">
            <a:avLst/>
          </a:prstGeom>
          <a:noFill/>
          <a:ln>
            <a:miter lim="800000"/>
            <a:headEnd/>
            <a:tailEnd/>
          </a:ln>
        </p:spPr>
        <p:txBody>
          <a:bodyPr/>
          <a:lstStyle/>
          <a:p>
            <a:r>
              <a:rPr lang="en-US" dirty="0" smtClean="0">
                <a:solidFill>
                  <a:srgbClr val="0033CC"/>
                </a:solidFill>
              </a:rPr>
              <a:t>Cross Support Service Management (CSSM)</a:t>
            </a:r>
            <a:br>
              <a:rPr lang="en-US" dirty="0" smtClean="0">
                <a:solidFill>
                  <a:srgbClr val="0033CC"/>
                </a:solidFill>
              </a:rPr>
            </a:br>
            <a:r>
              <a:rPr lang="en-US" dirty="0" smtClean="0">
                <a:solidFill>
                  <a:srgbClr val="0033CC"/>
                </a:solidFill>
              </a:rPr>
              <a:t>A Brief Overview</a:t>
            </a:r>
          </a:p>
        </p:txBody>
      </p:sp>
      <p:pic>
        <p:nvPicPr>
          <p:cNvPr id="183" name="Picture 18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1905000"/>
            <a:ext cx="3352800" cy="1324610"/>
          </a:xfrm>
          <a:prstGeom prst="rect">
            <a:avLst/>
          </a:prstGeom>
          <a:noFill/>
        </p:spPr>
      </p:pic>
      <p:sp>
        <p:nvSpPr>
          <p:cNvPr id="17" name="Slide Number Placeholder 16"/>
          <p:cNvSpPr>
            <a:spLocks noGrp="1"/>
          </p:cNvSpPr>
          <p:nvPr>
            <p:ph type="sldNum" sz="quarter" idx="10"/>
          </p:nvPr>
        </p:nvSpPr>
        <p:spPr/>
        <p:txBody>
          <a:bodyPr/>
          <a:lstStyle/>
          <a:p>
            <a:fld id="{8672A97E-7868-4A71-ACC2-57C13FDD3E41}"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563562"/>
          </a:xfrm>
        </p:spPr>
        <p:txBody>
          <a:bodyPr>
            <a:normAutofit/>
          </a:bodyPr>
          <a:lstStyle/>
          <a:p>
            <a:r>
              <a:rPr lang="en-US" dirty="0" smtClean="0"/>
              <a:t>The CCSDS Service Management Lifecycle</a:t>
            </a:r>
            <a:endParaRPr lang="en-US" dirty="0"/>
          </a:p>
        </p:txBody>
      </p:sp>
      <p:pic>
        <p:nvPicPr>
          <p:cNvPr id="4" name="Picture 3" descr="TTC Lifecycle Overview.png"/>
          <p:cNvPicPr>
            <a:picLocks noChangeAspect="1"/>
          </p:cNvPicPr>
          <p:nvPr/>
        </p:nvPicPr>
        <p:blipFill>
          <a:blip r:embed="rId3" cstate="print"/>
          <a:stretch>
            <a:fillRect/>
          </a:stretch>
        </p:blipFill>
        <p:spPr>
          <a:xfrm>
            <a:off x="0" y="1549681"/>
            <a:ext cx="9144000" cy="4622519"/>
          </a:xfrm>
          <a:prstGeom prst="rect">
            <a:avLst/>
          </a:prstGeom>
        </p:spPr>
      </p:pic>
      <p:sp>
        <p:nvSpPr>
          <p:cNvPr id="3" name="Slide Number Placeholder 2"/>
          <p:cNvSpPr>
            <a:spLocks noGrp="1"/>
          </p:cNvSpPr>
          <p:nvPr>
            <p:ph type="sldNum" sz="quarter" idx="10"/>
          </p:nvPr>
        </p:nvSpPr>
        <p:spPr/>
        <p:txBody>
          <a:bodyPr/>
          <a:lstStyle/>
          <a:p>
            <a:fld id="{8672A97E-7868-4A71-ACC2-57C13FDD3E41}"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43000" y="76200"/>
            <a:ext cx="7848600" cy="792162"/>
          </a:xfrm>
        </p:spPr>
        <p:txBody>
          <a:bodyPr>
            <a:normAutofit/>
          </a:bodyPr>
          <a:lstStyle/>
          <a:p>
            <a:r>
              <a:rPr lang="en-US" altLang="en-US" sz="3100" dirty="0" smtClean="0"/>
              <a:t>The Situation circa 1990 </a:t>
            </a:r>
            <a:r>
              <a:rPr lang="en-US" altLang="en-US" dirty="0" smtClean="0"/>
              <a:t/>
            </a:r>
            <a:br>
              <a:rPr lang="en-US" altLang="en-US" dirty="0" smtClean="0"/>
            </a:br>
            <a:r>
              <a:rPr lang="en-US" altLang="en-US" sz="1800" dirty="0" smtClean="0"/>
              <a:t>(State of CCSDS Standardization of S/C Communications)</a:t>
            </a:r>
            <a:endParaRPr lang="en-US" altLang="en-US" sz="3100" dirty="0" smtClean="0"/>
          </a:p>
        </p:txBody>
      </p:sp>
      <p:grpSp>
        <p:nvGrpSpPr>
          <p:cNvPr id="2" name="Group 8"/>
          <p:cNvGrpSpPr>
            <a:grpSpLocks/>
          </p:cNvGrpSpPr>
          <p:nvPr/>
        </p:nvGrpSpPr>
        <p:grpSpPr bwMode="auto">
          <a:xfrm>
            <a:off x="2869424" y="3895001"/>
            <a:ext cx="1413250" cy="979714"/>
            <a:chOff x="960" y="1966"/>
            <a:chExt cx="1129" cy="948"/>
          </a:xfrm>
        </p:grpSpPr>
        <p:grpSp>
          <p:nvGrpSpPr>
            <p:cNvPr id="3" name="Group 9"/>
            <p:cNvGrpSpPr>
              <a:grpSpLocks/>
            </p:cNvGrpSpPr>
            <p:nvPr/>
          </p:nvGrpSpPr>
          <p:grpSpPr bwMode="auto">
            <a:xfrm rot="414023">
              <a:off x="960" y="1966"/>
              <a:ext cx="667" cy="669"/>
              <a:chOff x="1919" y="2380"/>
              <a:chExt cx="667" cy="669"/>
            </a:xfrm>
          </p:grpSpPr>
          <p:sp>
            <p:nvSpPr>
              <p:cNvPr id="3275" name="Freeform 10"/>
              <p:cNvSpPr>
                <a:spLocks/>
              </p:cNvSpPr>
              <p:nvPr/>
            </p:nvSpPr>
            <p:spPr bwMode="auto">
              <a:xfrm>
                <a:off x="1919" y="2380"/>
                <a:ext cx="667" cy="669"/>
              </a:xfrm>
              <a:custGeom>
                <a:avLst/>
                <a:gdLst>
                  <a:gd name="T0" fmla="*/ 228 w 1335"/>
                  <a:gd name="T1" fmla="*/ 236 h 1339"/>
                  <a:gd name="T2" fmla="*/ 220 w 1335"/>
                  <a:gd name="T3" fmla="*/ 221 h 1339"/>
                  <a:gd name="T4" fmla="*/ 182 w 1335"/>
                  <a:gd name="T5" fmla="*/ 235 h 1339"/>
                  <a:gd name="T6" fmla="*/ 193 w 1335"/>
                  <a:gd name="T7" fmla="*/ 269 h 1339"/>
                  <a:gd name="T8" fmla="*/ 220 w 1335"/>
                  <a:gd name="T9" fmla="*/ 250 h 1339"/>
                  <a:gd name="T10" fmla="*/ 220 w 1335"/>
                  <a:gd name="T11" fmla="*/ 324 h 1339"/>
                  <a:gd name="T12" fmla="*/ 192 w 1335"/>
                  <a:gd name="T13" fmla="*/ 277 h 1339"/>
                  <a:gd name="T14" fmla="*/ 164 w 1335"/>
                  <a:gd name="T15" fmla="*/ 299 h 1339"/>
                  <a:gd name="T16" fmla="*/ 190 w 1335"/>
                  <a:gd name="T17" fmla="*/ 272 h 1339"/>
                  <a:gd name="T18" fmla="*/ 164 w 1335"/>
                  <a:gd name="T19" fmla="*/ 299 h 1339"/>
                  <a:gd name="T20" fmla="*/ 160 w 1335"/>
                  <a:gd name="T21" fmla="*/ 314 h 1339"/>
                  <a:gd name="T22" fmla="*/ 220 w 1335"/>
                  <a:gd name="T23" fmla="*/ 324 h 1339"/>
                  <a:gd name="T24" fmla="*/ 220 w 1335"/>
                  <a:gd name="T25" fmla="*/ 242 h 1339"/>
                  <a:gd name="T26" fmla="*/ 182 w 1335"/>
                  <a:gd name="T27" fmla="*/ 235 h 1339"/>
                  <a:gd name="T28" fmla="*/ 228 w 1335"/>
                  <a:gd name="T29" fmla="*/ 236 h 1339"/>
                  <a:gd name="T30" fmla="*/ 272 w 1335"/>
                  <a:gd name="T31" fmla="*/ 237 h 1339"/>
                  <a:gd name="T32" fmla="*/ 229 w 1335"/>
                  <a:gd name="T33" fmla="*/ 248 h 1339"/>
                  <a:gd name="T34" fmla="*/ 231 w 1335"/>
                  <a:gd name="T35" fmla="*/ 322 h 1339"/>
                  <a:gd name="T36" fmla="*/ 333 w 1335"/>
                  <a:gd name="T37" fmla="*/ 303 h 1339"/>
                  <a:gd name="T38" fmla="*/ 144 w 1335"/>
                  <a:gd name="T39" fmla="*/ 322 h 1339"/>
                  <a:gd name="T40" fmla="*/ 165 w 1335"/>
                  <a:gd name="T41" fmla="*/ 207 h 1339"/>
                  <a:gd name="T42" fmla="*/ 95 w 1335"/>
                  <a:gd name="T43" fmla="*/ 194 h 1339"/>
                  <a:gd name="T44" fmla="*/ 74 w 1335"/>
                  <a:gd name="T45" fmla="*/ 195 h 1339"/>
                  <a:gd name="T46" fmla="*/ 56 w 1335"/>
                  <a:gd name="T47" fmla="*/ 194 h 1339"/>
                  <a:gd name="T48" fmla="*/ 40 w 1335"/>
                  <a:gd name="T49" fmla="*/ 192 h 1339"/>
                  <a:gd name="T50" fmla="*/ 27 w 1335"/>
                  <a:gd name="T51" fmla="*/ 189 h 1339"/>
                  <a:gd name="T52" fmla="*/ 16 w 1335"/>
                  <a:gd name="T53" fmla="*/ 186 h 1339"/>
                  <a:gd name="T54" fmla="*/ 8 w 1335"/>
                  <a:gd name="T55" fmla="*/ 182 h 1339"/>
                  <a:gd name="T56" fmla="*/ 2 w 1335"/>
                  <a:gd name="T57" fmla="*/ 178 h 1339"/>
                  <a:gd name="T58" fmla="*/ 0 w 1335"/>
                  <a:gd name="T59" fmla="*/ 173 h 1339"/>
                  <a:gd name="T60" fmla="*/ 1 w 1335"/>
                  <a:gd name="T61" fmla="*/ 164 h 1339"/>
                  <a:gd name="T62" fmla="*/ 8 w 1335"/>
                  <a:gd name="T63" fmla="*/ 152 h 1339"/>
                  <a:gd name="T64" fmla="*/ 18 w 1335"/>
                  <a:gd name="T65" fmla="*/ 139 h 1339"/>
                  <a:gd name="T66" fmla="*/ 33 w 1335"/>
                  <a:gd name="T67" fmla="*/ 123 h 1339"/>
                  <a:gd name="T68" fmla="*/ 51 w 1335"/>
                  <a:gd name="T69" fmla="*/ 107 h 1339"/>
                  <a:gd name="T70" fmla="*/ 72 w 1335"/>
                  <a:gd name="T71" fmla="*/ 90 h 1339"/>
                  <a:gd name="T72" fmla="*/ 96 w 1335"/>
                  <a:gd name="T73" fmla="*/ 72 h 1339"/>
                  <a:gd name="T74" fmla="*/ 93 w 1335"/>
                  <a:gd name="T75" fmla="*/ 41 h 1339"/>
                  <a:gd name="T76" fmla="*/ 144 w 1335"/>
                  <a:gd name="T77" fmla="*/ 43 h 1339"/>
                  <a:gd name="T78" fmla="*/ 170 w 1335"/>
                  <a:gd name="T79" fmla="*/ 30 h 1339"/>
                  <a:gd name="T80" fmla="*/ 194 w 1335"/>
                  <a:gd name="T81" fmla="*/ 19 h 1339"/>
                  <a:gd name="T82" fmla="*/ 216 w 1335"/>
                  <a:gd name="T83" fmla="*/ 11 h 1339"/>
                  <a:gd name="T84" fmla="*/ 236 w 1335"/>
                  <a:gd name="T85" fmla="*/ 5 h 1339"/>
                  <a:gd name="T86" fmla="*/ 253 w 1335"/>
                  <a:gd name="T87" fmla="*/ 1 h 1339"/>
                  <a:gd name="T88" fmla="*/ 266 w 1335"/>
                  <a:gd name="T89" fmla="*/ 0 h 1339"/>
                  <a:gd name="T90" fmla="*/ 276 w 1335"/>
                  <a:gd name="T91" fmla="*/ 0 h 1339"/>
                  <a:gd name="T92" fmla="*/ 282 w 1335"/>
                  <a:gd name="T93" fmla="*/ 3 h 1339"/>
                  <a:gd name="T94" fmla="*/ 289 w 1335"/>
                  <a:gd name="T95" fmla="*/ 24 h 1339"/>
                  <a:gd name="T96" fmla="*/ 284 w 1335"/>
                  <a:gd name="T97" fmla="*/ 51 h 1339"/>
                  <a:gd name="T98" fmla="*/ 272 w 1335"/>
                  <a:gd name="T99" fmla="*/ 81 h 1339"/>
                  <a:gd name="T100" fmla="*/ 254 w 1335"/>
                  <a:gd name="T101" fmla="*/ 108 h 1339"/>
                  <a:gd name="T102" fmla="*/ 333 w 1335"/>
                  <a:gd name="T103" fmla="*/ 303 h 1339"/>
                  <a:gd name="T104" fmla="*/ 263 w 1335"/>
                  <a:gd name="T105" fmla="*/ 267 h 1339"/>
                  <a:gd name="T106" fmla="*/ 307 w 1335"/>
                  <a:gd name="T107" fmla="*/ 285 h 1339"/>
                  <a:gd name="T108" fmla="*/ 266 w 1335"/>
                  <a:gd name="T109" fmla="*/ 262 h 1339"/>
                  <a:gd name="T110" fmla="*/ 231 w 1335"/>
                  <a:gd name="T111" fmla="*/ 322 h 1339"/>
                  <a:gd name="T112" fmla="*/ 258 w 1335"/>
                  <a:gd name="T113" fmla="*/ 264 h 1339"/>
                  <a:gd name="T114" fmla="*/ 229 w 1335"/>
                  <a:gd name="T115" fmla="*/ 242 h 1339"/>
                  <a:gd name="T116" fmla="*/ 272 w 1335"/>
                  <a:gd name="T117" fmla="*/ 237 h 1339"/>
                  <a:gd name="T118" fmla="*/ 242 w 1335"/>
                  <a:gd name="T119" fmla="*/ 193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w="9525">
                <a:noFill/>
                <a:round/>
                <a:headEnd/>
                <a:tailEnd/>
              </a:ln>
            </p:spPr>
            <p:txBody>
              <a:bodyPr/>
              <a:lstStyle/>
              <a:p>
                <a:endParaRPr lang="en-US"/>
              </a:p>
            </p:txBody>
          </p:sp>
          <p:sp>
            <p:nvSpPr>
              <p:cNvPr id="3276" name="Freeform 11"/>
              <p:cNvSpPr>
                <a:spLocks/>
              </p:cNvSpPr>
              <p:nvPr/>
            </p:nvSpPr>
            <p:spPr bwMode="auto">
              <a:xfrm>
                <a:off x="2246" y="2627"/>
                <a:ext cx="153" cy="158"/>
              </a:xfrm>
              <a:custGeom>
                <a:avLst/>
                <a:gdLst>
                  <a:gd name="T0" fmla="*/ 59 w 306"/>
                  <a:gd name="T1" fmla="*/ 79 h 316"/>
                  <a:gd name="T2" fmla="*/ 49 w 306"/>
                  <a:gd name="T3" fmla="*/ 68 h 316"/>
                  <a:gd name="T4" fmla="*/ 0 w 306"/>
                  <a:gd name="T5" fmla="*/ 52 h 316"/>
                  <a:gd name="T6" fmla="*/ 4 w 306"/>
                  <a:gd name="T7" fmla="*/ 51 h 316"/>
                  <a:gd name="T8" fmla="*/ 8 w 306"/>
                  <a:gd name="T9" fmla="*/ 49 h 316"/>
                  <a:gd name="T10" fmla="*/ 12 w 306"/>
                  <a:gd name="T11" fmla="*/ 47 h 316"/>
                  <a:gd name="T12" fmla="*/ 16 w 306"/>
                  <a:gd name="T13" fmla="*/ 45 h 316"/>
                  <a:gd name="T14" fmla="*/ 19 w 306"/>
                  <a:gd name="T15" fmla="*/ 43 h 316"/>
                  <a:gd name="T16" fmla="*/ 23 w 306"/>
                  <a:gd name="T17" fmla="*/ 41 h 316"/>
                  <a:gd name="T18" fmla="*/ 27 w 306"/>
                  <a:gd name="T19" fmla="*/ 39 h 316"/>
                  <a:gd name="T20" fmla="*/ 31 w 306"/>
                  <a:gd name="T21" fmla="*/ 37 h 316"/>
                  <a:gd name="T22" fmla="*/ 37 w 306"/>
                  <a:gd name="T23" fmla="*/ 33 h 316"/>
                  <a:gd name="T24" fmla="*/ 42 w 306"/>
                  <a:gd name="T25" fmla="*/ 29 h 316"/>
                  <a:gd name="T26" fmla="*/ 48 w 306"/>
                  <a:gd name="T27" fmla="*/ 25 h 316"/>
                  <a:gd name="T28" fmla="*/ 54 w 306"/>
                  <a:gd name="T29" fmla="*/ 21 h 316"/>
                  <a:gd name="T30" fmla="*/ 60 w 306"/>
                  <a:gd name="T31" fmla="*/ 16 h 316"/>
                  <a:gd name="T32" fmla="*/ 66 w 306"/>
                  <a:gd name="T33" fmla="*/ 11 h 316"/>
                  <a:gd name="T34" fmla="*/ 71 w 306"/>
                  <a:gd name="T35" fmla="*/ 6 h 316"/>
                  <a:gd name="T36" fmla="*/ 77 w 306"/>
                  <a:gd name="T37" fmla="*/ 0 h 316"/>
                  <a:gd name="T38" fmla="*/ 73 w 306"/>
                  <a:gd name="T39" fmla="*/ 61 h 316"/>
                  <a:gd name="T40" fmla="*/ 59 w 306"/>
                  <a:gd name="T41" fmla="*/ 79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endParaRPr lang="en-US"/>
              </a:p>
            </p:txBody>
          </p:sp>
          <p:sp>
            <p:nvSpPr>
              <p:cNvPr id="3277" name="Freeform 12"/>
              <p:cNvSpPr>
                <a:spLocks/>
              </p:cNvSpPr>
              <p:nvPr/>
            </p:nvSpPr>
            <p:spPr bwMode="auto">
              <a:xfrm>
                <a:off x="2018" y="2506"/>
                <a:ext cx="428" cy="242"/>
              </a:xfrm>
              <a:custGeom>
                <a:avLst/>
                <a:gdLst>
                  <a:gd name="T0" fmla="*/ 209 w 855"/>
                  <a:gd name="T1" fmla="*/ 4 h 485"/>
                  <a:gd name="T2" fmla="*/ 201 w 855"/>
                  <a:gd name="T3" fmla="*/ 12 h 485"/>
                  <a:gd name="T4" fmla="*/ 192 w 855"/>
                  <a:gd name="T5" fmla="*/ 20 h 485"/>
                  <a:gd name="T6" fmla="*/ 183 w 855"/>
                  <a:gd name="T7" fmla="*/ 28 h 485"/>
                  <a:gd name="T8" fmla="*/ 172 w 855"/>
                  <a:gd name="T9" fmla="*/ 36 h 485"/>
                  <a:gd name="T10" fmla="*/ 161 w 855"/>
                  <a:gd name="T11" fmla="*/ 45 h 485"/>
                  <a:gd name="T12" fmla="*/ 148 w 855"/>
                  <a:gd name="T13" fmla="*/ 53 h 485"/>
                  <a:gd name="T14" fmla="*/ 135 w 855"/>
                  <a:gd name="T15" fmla="*/ 62 h 485"/>
                  <a:gd name="T16" fmla="*/ 122 w 855"/>
                  <a:gd name="T17" fmla="*/ 69 h 485"/>
                  <a:gd name="T18" fmla="*/ 110 w 855"/>
                  <a:gd name="T19" fmla="*/ 75 h 485"/>
                  <a:gd name="T20" fmla="*/ 99 w 855"/>
                  <a:gd name="T21" fmla="*/ 82 h 485"/>
                  <a:gd name="T22" fmla="*/ 88 w 855"/>
                  <a:gd name="T23" fmla="*/ 87 h 485"/>
                  <a:gd name="T24" fmla="*/ 76 w 855"/>
                  <a:gd name="T25" fmla="*/ 92 h 485"/>
                  <a:gd name="T26" fmla="*/ 65 w 855"/>
                  <a:gd name="T27" fmla="*/ 98 h 485"/>
                  <a:gd name="T28" fmla="*/ 54 w 855"/>
                  <a:gd name="T29" fmla="*/ 102 h 485"/>
                  <a:gd name="T30" fmla="*/ 44 w 855"/>
                  <a:gd name="T31" fmla="*/ 106 h 485"/>
                  <a:gd name="T32" fmla="*/ 33 w 855"/>
                  <a:gd name="T33" fmla="*/ 110 h 485"/>
                  <a:gd name="T34" fmla="*/ 23 w 855"/>
                  <a:gd name="T35" fmla="*/ 114 h 485"/>
                  <a:gd name="T36" fmla="*/ 14 w 855"/>
                  <a:gd name="T37" fmla="*/ 116 h 485"/>
                  <a:gd name="T38" fmla="*/ 5 w 855"/>
                  <a:gd name="T39" fmla="*/ 119 h 485"/>
                  <a:gd name="T40" fmla="*/ 7 w 855"/>
                  <a:gd name="T41" fmla="*/ 120 h 485"/>
                  <a:gd name="T42" fmla="*/ 22 w 855"/>
                  <a:gd name="T43" fmla="*/ 121 h 485"/>
                  <a:gd name="T44" fmla="*/ 36 w 855"/>
                  <a:gd name="T45" fmla="*/ 120 h 485"/>
                  <a:gd name="T46" fmla="*/ 50 w 855"/>
                  <a:gd name="T47" fmla="*/ 119 h 485"/>
                  <a:gd name="T48" fmla="*/ 64 w 855"/>
                  <a:gd name="T49" fmla="*/ 116 h 485"/>
                  <a:gd name="T50" fmla="*/ 77 w 855"/>
                  <a:gd name="T51" fmla="*/ 114 h 485"/>
                  <a:gd name="T52" fmla="*/ 90 w 855"/>
                  <a:gd name="T53" fmla="*/ 110 h 485"/>
                  <a:gd name="T54" fmla="*/ 102 w 855"/>
                  <a:gd name="T55" fmla="*/ 105 h 485"/>
                  <a:gd name="T56" fmla="*/ 113 w 855"/>
                  <a:gd name="T57" fmla="*/ 101 h 485"/>
                  <a:gd name="T58" fmla="*/ 122 w 855"/>
                  <a:gd name="T59" fmla="*/ 97 h 485"/>
                  <a:gd name="T60" fmla="*/ 130 w 855"/>
                  <a:gd name="T61" fmla="*/ 92 h 485"/>
                  <a:gd name="T62" fmla="*/ 138 w 855"/>
                  <a:gd name="T63" fmla="*/ 88 h 485"/>
                  <a:gd name="T64" fmla="*/ 149 w 855"/>
                  <a:gd name="T65" fmla="*/ 82 h 485"/>
                  <a:gd name="T66" fmla="*/ 161 w 855"/>
                  <a:gd name="T67" fmla="*/ 72 h 485"/>
                  <a:gd name="T68" fmla="*/ 173 w 855"/>
                  <a:gd name="T69" fmla="*/ 62 h 485"/>
                  <a:gd name="T70" fmla="*/ 184 w 855"/>
                  <a:gd name="T71" fmla="*/ 52 h 485"/>
                  <a:gd name="T72" fmla="*/ 194 w 855"/>
                  <a:gd name="T73" fmla="*/ 41 h 485"/>
                  <a:gd name="T74" fmla="*/ 202 w 855"/>
                  <a:gd name="T75" fmla="*/ 29 h 485"/>
                  <a:gd name="T76" fmla="*/ 208 w 855"/>
                  <a:gd name="T77" fmla="*/ 18 h 485"/>
                  <a:gd name="T78" fmla="*/ 213 w 855"/>
                  <a:gd name="T79" fmla="*/ 6 h 485"/>
                  <a:gd name="T80" fmla="*/ 213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endParaRPr lang="en-US"/>
              </a:p>
            </p:txBody>
          </p:sp>
          <p:sp>
            <p:nvSpPr>
              <p:cNvPr id="3278" name="Freeform 13"/>
              <p:cNvSpPr>
                <a:spLocks/>
              </p:cNvSpPr>
              <p:nvPr/>
            </p:nvSpPr>
            <p:spPr bwMode="auto">
              <a:xfrm>
                <a:off x="1938" y="2529"/>
                <a:ext cx="204" cy="204"/>
              </a:xfrm>
              <a:custGeom>
                <a:avLst/>
                <a:gdLst>
                  <a:gd name="T0" fmla="*/ 102 w 408"/>
                  <a:gd name="T1" fmla="*/ 0 h 409"/>
                  <a:gd name="T2" fmla="*/ 93 w 408"/>
                  <a:gd name="T3" fmla="*/ 6 h 409"/>
                  <a:gd name="T4" fmla="*/ 84 w 408"/>
                  <a:gd name="T5" fmla="*/ 13 h 409"/>
                  <a:gd name="T6" fmla="*/ 75 w 408"/>
                  <a:gd name="T7" fmla="*/ 20 h 409"/>
                  <a:gd name="T8" fmla="*/ 66 w 408"/>
                  <a:gd name="T9" fmla="*/ 27 h 409"/>
                  <a:gd name="T10" fmla="*/ 57 w 408"/>
                  <a:gd name="T11" fmla="*/ 34 h 409"/>
                  <a:gd name="T12" fmla="*/ 48 w 408"/>
                  <a:gd name="T13" fmla="*/ 42 h 409"/>
                  <a:gd name="T14" fmla="*/ 40 w 408"/>
                  <a:gd name="T15" fmla="*/ 49 h 409"/>
                  <a:gd name="T16" fmla="*/ 32 w 408"/>
                  <a:gd name="T17" fmla="*/ 56 h 409"/>
                  <a:gd name="T18" fmla="*/ 25 w 408"/>
                  <a:gd name="T19" fmla="*/ 63 h 409"/>
                  <a:gd name="T20" fmla="*/ 18 w 408"/>
                  <a:gd name="T21" fmla="*/ 69 h 409"/>
                  <a:gd name="T22" fmla="*/ 12 w 408"/>
                  <a:gd name="T23" fmla="*/ 75 h 409"/>
                  <a:gd name="T24" fmla="*/ 8 w 408"/>
                  <a:gd name="T25" fmla="*/ 81 h 409"/>
                  <a:gd name="T26" fmla="*/ 4 w 408"/>
                  <a:gd name="T27" fmla="*/ 86 h 409"/>
                  <a:gd name="T28" fmla="*/ 2 w 408"/>
                  <a:gd name="T29" fmla="*/ 90 h 409"/>
                  <a:gd name="T30" fmla="*/ 0 w 408"/>
                  <a:gd name="T31" fmla="*/ 94 h 409"/>
                  <a:gd name="T32" fmla="*/ 0 w 408"/>
                  <a:gd name="T33" fmla="*/ 96 h 409"/>
                  <a:gd name="T34" fmla="*/ 2 w 408"/>
                  <a:gd name="T35" fmla="*/ 98 h 409"/>
                  <a:gd name="T36" fmla="*/ 4 w 408"/>
                  <a:gd name="T37" fmla="*/ 100 h 409"/>
                  <a:gd name="T38" fmla="*/ 7 w 408"/>
                  <a:gd name="T39" fmla="*/ 101 h 409"/>
                  <a:gd name="T40" fmla="*/ 11 w 408"/>
                  <a:gd name="T41" fmla="*/ 102 h 409"/>
                  <a:gd name="T42" fmla="*/ 15 w 408"/>
                  <a:gd name="T43" fmla="*/ 102 h 409"/>
                  <a:gd name="T44" fmla="*/ 21 w 408"/>
                  <a:gd name="T45" fmla="*/ 102 h 409"/>
                  <a:gd name="T46" fmla="*/ 26 w 408"/>
                  <a:gd name="T47" fmla="*/ 101 h 409"/>
                  <a:gd name="T48" fmla="*/ 32 w 408"/>
                  <a:gd name="T49" fmla="*/ 100 h 409"/>
                  <a:gd name="T50" fmla="*/ 38 w 408"/>
                  <a:gd name="T51" fmla="*/ 98 h 409"/>
                  <a:gd name="T52" fmla="*/ 46 w 408"/>
                  <a:gd name="T53" fmla="*/ 97 h 409"/>
                  <a:gd name="T54" fmla="*/ 53 w 408"/>
                  <a:gd name="T55" fmla="*/ 95 h 409"/>
                  <a:gd name="T56" fmla="*/ 60 w 408"/>
                  <a:gd name="T57" fmla="*/ 92 h 409"/>
                  <a:gd name="T58" fmla="*/ 68 w 408"/>
                  <a:gd name="T59" fmla="*/ 90 h 409"/>
                  <a:gd name="T60" fmla="*/ 76 w 408"/>
                  <a:gd name="T61" fmla="*/ 87 h 409"/>
                  <a:gd name="T62" fmla="*/ 84 w 408"/>
                  <a:gd name="T63" fmla="*/ 84 h 409"/>
                  <a:gd name="T64" fmla="*/ 91 w 408"/>
                  <a:gd name="T65" fmla="*/ 81 h 409"/>
                  <a:gd name="T66" fmla="*/ 102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endParaRPr lang="en-US"/>
              </a:p>
            </p:txBody>
          </p:sp>
          <p:sp>
            <p:nvSpPr>
              <p:cNvPr id="3279" name="Freeform 14"/>
              <p:cNvSpPr>
                <a:spLocks/>
              </p:cNvSpPr>
              <p:nvPr/>
            </p:nvSpPr>
            <p:spPr bwMode="auto">
              <a:xfrm>
                <a:off x="2139" y="2550"/>
                <a:ext cx="30" cy="134"/>
              </a:xfrm>
              <a:custGeom>
                <a:avLst/>
                <a:gdLst>
                  <a:gd name="T0" fmla="*/ 15 w 59"/>
                  <a:gd name="T1" fmla="*/ 61 h 267"/>
                  <a:gd name="T2" fmla="*/ 13 w 59"/>
                  <a:gd name="T3" fmla="*/ 61 h 267"/>
                  <a:gd name="T4" fmla="*/ 12 w 59"/>
                  <a:gd name="T5" fmla="*/ 62 h 267"/>
                  <a:gd name="T6" fmla="*/ 10 w 59"/>
                  <a:gd name="T7" fmla="*/ 63 h 267"/>
                  <a:gd name="T8" fmla="*/ 8 w 59"/>
                  <a:gd name="T9" fmla="*/ 64 h 267"/>
                  <a:gd name="T10" fmla="*/ 6 w 59"/>
                  <a:gd name="T11" fmla="*/ 65 h 267"/>
                  <a:gd name="T12" fmla="*/ 4 w 59"/>
                  <a:gd name="T13" fmla="*/ 65 h 267"/>
                  <a:gd name="T14" fmla="*/ 2 w 59"/>
                  <a:gd name="T15" fmla="*/ 67 h 267"/>
                  <a:gd name="T16" fmla="*/ 0 w 59"/>
                  <a:gd name="T17" fmla="*/ 67 h 267"/>
                  <a:gd name="T18" fmla="*/ 8 w 59"/>
                  <a:gd name="T19" fmla="*/ 0 h 267"/>
                  <a:gd name="T20" fmla="*/ 15 w 59"/>
                  <a:gd name="T21" fmla="*/ 61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endParaRPr lang="en-US"/>
              </a:p>
            </p:txBody>
          </p:sp>
          <p:sp>
            <p:nvSpPr>
              <p:cNvPr id="3280" name="Freeform 15"/>
              <p:cNvSpPr>
                <a:spLocks/>
              </p:cNvSpPr>
              <p:nvPr/>
            </p:nvSpPr>
            <p:spPr bwMode="auto">
              <a:xfrm>
                <a:off x="2242" y="2607"/>
                <a:ext cx="23" cy="22"/>
              </a:xfrm>
              <a:custGeom>
                <a:avLst/>
                <a:gdLst>
                  <a:gd name="T0" fmla="*/ 12 w 46"/>
                  <a:gd name="T1" fmla="*/ 7 h 45"/>
                  <a:gd name="T2" fmla="*/ 12 w 46"/>
                  <a:gd name="T3" fmla="*/ 7 h 45"/>
                  <a:gd name="T4" fmla="*/ 11 w 46"/>
                  <a:gd name="T5" fmla="*/ 8 h 45"/>
                  <a:gd name="T6" fmla="*/ 10 w 46"/>
                  <a:gd name="T7" fmla="*/ 8 h 45"/>
                  <a:gd name="T8" fmla="*/ 9 w 46"/>
                  <a:gd name="T9" fmla="*/ 9 h 45"/>
                  <a:gd name="T10" fmla="*/ 8 w 46"/>
                  <a:gd name="T11" fmla="*/ 9 h 45"/>
                  <a:gd name="T12" fmla="*/ 7 w 46"/>
                  <a:gd name="T13" fmla="*/ 10 h 45"/>
                  <a:gd name="T14" fmla="*/ 6 w 46"/>
                  <a:gd name="T15" fmla="*/ 10 h 45"/>
                  <a:gd name="T16" fmla="*/ 5 w 46"/>
                  <a:gd name="T17" fmla="*/ 11 h 45"/>
                  <a:gd name="T18" fmla="*/ 0 w 46"/>
                  <a:gd name="T19" fmla="*/ 3 h 45"/>
                  <a:gd name="T20" fmla="*/ 7 w 46"/>
                  <a:gd name="T21" fmla="*/ 0 h 45"/>
                  <a:gd name="T22" fmla="*/ 12 w 46"/>
                  <a:gd name="T23" fmla="*/ 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endParaRPr lang="en-US"/>
              </a:p>
            </p:txBody>
          </p:sp>
          <p:sp>
            <p:nvSpPr>
              <p:cNvPr id="3281" name="Freeform 16"/>
              <p:cNvSpPr>
                <a:spLocks/>
              </p:cNvSpPr>
              <p:nvPr/>
            </p:nvSpPr>
            <p:spPr bwMode="auto">
              <a:xfrm>
                <a:off x="2169" y="2497"/>
                <a:ext cx="175" cy="166"/>
              </a:xfrm>
              <a:custGeom>
                <a:avLst/>
                <a:gdLst>
                  <a:gd name="T0" fmla="*/ 35 w 349"/>
                  <a:gd name="T1" fmla="*/ 70 h 332"/>
                  <a:gd name="T2" fmla="*/ 32 w 349"/>
                  <a:gd name="T3" fmla="*/ 71 h 332"/>
                  <a:gd name="T4" fmla="*/ 29 w 349"/>
                  <a:gd name="T5" fmla="*/ 73 h 332"/>
                  <a:gd name="T6" fmla="*/ 26 w 349"/>
                  <a:gd name="T7" fmla="*/ 75 h 332"/>
                  <a:gd name="T8" fmla="*/ 22 w 349"/>
                  <a:gd name="T9" fmla="*/ 76 h 332"/>
                  <a:gd name="T10" fmla="*/ 19 w 349"/>
                  <a:gd name="T11" fmla="*/ 78 h 332"/>
                  <a:gd name="T12" fmla="*/ 15 w 349"/>
                  <a:gd name="T13" fmla="*/ 80 h 332"/>
                  <a:gd name="T14" fmla="*/ 12 w 349"/>
                  <a:gd name="T15" fmla="*/ 81 h 332"/>
                  <a:gd name="T16" fmla="*/ 8 w 349"/>
                  <a:gd name="T17" fmla="*/ 83 h 332"/>
                  <a:gd name="T18" fmla="*/ 0 w 349"/>
                  <a:gd name="T19" fmla="*/ 11 h 332"/>
                  <a:gd name="T20" fmla="*/ 17 w 349"/>
                  <a:gd name="T21" fmla="*/ 0 h 332"/>
                  <a:gd name="T22" fmla="*/ 88 w 349"/>
                  <a:gd name="T23" fmla="*/ 35 h 332"/>
                  <a:gd name="T24" fmla="*/ 83 w 349"/>
                  <a:gd name="T25" fmla="*/ 38 h 332"/>
                  <a:gd name="T26" fmla="*/ 78 w 349"/>
                  <a:gd name="T27" fmla="*/ 41 h 332"/>
                  <a:gd name="T28" fmla="*/ 74 w 349"/>
                  <a:gd name="T29" fmla="*/ 45 h 332"/>
                  <a:gd name="T30" fmla="*/ 69 w 349"/>
                  <a:gd name="T31" fmla="*/ 48 h 332"/>
                  <a:gd name="T32" fmla="*/ 65 w 349"/>
                  <a:gd name="T33" fmla="*/ 51 h 332"/>
                  <a:gd name="T34" fmla="*/ 61 w 349"/>
                  <a:gd name="T35" fmla="*/ 53 h 332"/>
                  <a:gd name="T36" fmla="*/ 57 w 349"/>
                  <a:gd name="T37" fmla="*/ 56 h 332"/>
                  <a:gd name="T38" fmla="*/ 53 w 349"/>
                  <a:gd name="T39" fmla="*/ 59 h 332"/>
                  <a:gd name="T40" fmla="*/ 46 w 349"/>
                  <a:gd name="T41" fmla="*/ 46 h 332"/>
                  <a:gd name="T42" fmla="*/ 27 w 349"/>
                  <a:gd name="T43" fmla="*/ 57 h 332"/>
                  <a:gd name="T44" fmla="*/ 35 w 349"/>
                  <a:gd name="T45" fmla="*/ 7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endParaRPr lang="en-US"/>
              </a:p>
            </p:txBody>
          </p:sp>
          <p:sp>
            <p:nvSpPr>
              <p:cNvPr id="3282" name="Freeform 17"/>
              <p:cNvSpPr>
                <a:spLocks/>
              </p:cNvSpPr>
              <p:nvPr/>
            </p:nvSpPr>
            <p:spPr bwMode="auto">
              <a:xfrm>
                <a:off x="2212" y="2399"/>
                <a:ext cx="264" cy="157"/>
              </a:xfrm>
              <a:custGeom>
                <a:avLst/>
                <a:gdLst>
                  <a:gd name="T0" fmla="*/ 72 w 529"/>
                  <a:gd name="T1" fmla="*/ 78 h 315"/>
                  <a:gd name="T2" fmla="*/ 76 w 529"/>
                  <a:gd name="T3" fmla="*/ 75 h 315"/>
                  <a:gd name="T4" fmla="*/ 80 w 529"/>
                  <a:gd name="T5" fmla="*/ 72 h 315"/>
                  <a:gd name="T6" fmla="*/ 83 w 529"/>
                  <a:gd name="T7" fmla="*/ 70 h 315"/>
                  <a:gd name="T8" fmla="*/ 87 w 529"/>
                  <a:gd name="T9" fmla="*/ 67 h 315"/>
                  <a:gd name="T10" fmla="*/ 90 w 529"/>
                  <a:gd name="T11" fmla="*/ 64 h 315"/>
                  <a:gd name="T12" fmla="*/ 94 w 529"/>
                  <a:gd name="T13" fmla="*/ 61 h 315"/>
                  <a:gd name="T14" fmla="*/ 97 w 529"/>
                  <a:gd name="T15" fmla="*/ 58 h 315"/>
                  <a:gd name="T16" fmla="*/ 100 w 529"/>
                  <a:gd name="T17" fmla="*/ 55 h 315"/>
                  <a:gd name="T18" fmla="*/ 109 w 529"/>
                  <a:gd name="T19" fmla="*/ 47 h 315"/>
                  <a:gd name="T20" fmla="*/ 116 w 529"/>
                  <a:gd name="T21" fmla="*/ 40 h 315"/>
                  <a:gd name="T22" fmla="*/ 122 w 529"/>
                  <a:gd name="T23" fmla="*/ 33 h 315"/>
                  <a:gd name="T24" fmla="*/ 127 w 529"/>
                  <a:gd name="T25" fmla="*/ 26 h 315"/>
                  <a:gd name="T26" fmla="*/ 130 w 529"/>
                  <a:gd name="T27" fmla="*/ 19 h 315"/>
                  <a:gd name="T28" fmla="*/ 132 w 529"/>
                  <a:gd name="T29" fmla="*/ 13 h 315"/>
                  <a:gd name="T30" fmla="*/ 132 w 529"/>
                  <a:gd name="T31" fmla="*/ 8 h 315"/>
                  <a:gd name="T32" fmla="*/ 130 w 529"/>
                  <a:gd name="T33" fmla="*/ 3 h 315"/>
                  <a:gd name="T34" fmla="*/ 129 w 529"/>
                  <a:gd name="T35" fmla="*/ 2 h 315"/>
                  <a:gd name="T36" fmla="*/ 127 w 529"/>
                  <a:gd name="T37" fmla="*/ 1 h 315"/>
                  <a:gd name="T38" fmla="*/ 125 w 529"/>
                  <a:gd name="T39" fmla="*/ 0 h 315"/>
                  <a:gd name="T40" fmla="*/ 122 w 529"/>
                  <a:gd name="T41" fmla="*/ 0 h 315"/>
                  <a:gd name="T42" fmla="*/ 120 w 529"/>
                  <a:gd name="T43" fmla="*/ 0 h 315"/>
                  <a:gd name="T44" fmla="*/ 116 w 529"/>
                  <a:gd name="T45" fmla="*/ 0 h 315"/>
                  <a:gd name="T46" fmla="*/ 113 w 529"/>
                  <a:gd name="T47" fmla="*/ 0 h 315"/>
                  <a:gd name="T48" fmla="*/ 109 w 529"/>
                  <a:gd name="T49" fmla="*/ 1 h 315"/>
                  <a:gd name="T50" fmla="*/ 105 w 529"/>
                  <a:gd name="T51" fmla="*/ 2 h 315"/>
                  <a:gd name="T52" fmla="*/ 100 w 529"/>
                  <a:gd name="T53" fmla="*/ 2 h 315"/>
                  <a:gd name="T54" fmla="*/ 95 w 529"/>
                  <a:gd name="T55" fmla="*/ 4 h 315"/>
                  <a:gd name="T56" fmla="*/ 90 w 529"/>
                  <a:gd name="T57" fmla="*/ 5 h 315"/>
                  <a:gd name="T58" fmla="*/ 85 w 529"/>
                  <a:gd name="T59" fmla="*/ 7 h 315"/>
                  <a:gd name="T60" fmla="*/ 80 w 529"/>
                  <a:gd name="T61" fmla="*/ 8 h 315"/>
                  <a:gd name="T62" fmla="*/ 74 w 529"/>
                  <a:gd name="T63" fmla="*/ 10 h 315"/>
                  <a:gd name="T64" fmla="*/ 68 w 529"/>
                  <a:gd name="T65" fmla="*/ 12 h 315"/>
                  <a:gd name="T66" fmla="*/ 64 w 529"/>
                  <a:gd name="T67" fmla="*/ 14 h 315"/>
                  <a:gd name="T68" fmla="*/ 60 w 529"/>
                  <a:gd name="T69" fmla="*/ 15 h 315"/>
                  <a:gd name="T70" fmla="*/ 56 w 529"/>
                  <a:gd name="T71" fmla="*/ 17 h 315"/>
                  <a:gd name="T72" fmla="*/ 52 w 529"/>
                  <a:gd name="T73" fmla="*/ 18 h 315"/>
                  <a:gd name="T74" fmla="*/ 47 w 529"/>
                  <a:gd name="T75" fmla="*/ 20 h 315"/>
                  <a:gd name="T76" fmla="*/ 43 w 529"/>
                  <a:gd name="T77" fmla="*/ 22 h 315"/>
                  <a:gd name="T78" fmla="*/ 38 w 529"/>
                  <a:gd name="T79" fmla="*/ 24 h 315"/>
                  <a:gd name="T80" fmla="*/ 34 w 529"/>
                  <a:gd name="T81" fmla="*/ 26 h 315"/>
                  <a:gd name="T82" fmla="*/ 30 w 529"/>
                  <a:gd name="T83" fmla="*/ 28 h 315"/>
                  <a:gd name="T84" fmla="*/ 25 w 529"/>
                  <a:gd name="T85" fmla="*/ 30 h 315"/>
                  <a:gd name="T86" fmla="*/ 21 w 529"/>
                  <a:gd name="T87" fmla="*/ 32 h 315"/>
                  <a:gd name="T88" fmla="*/ 17 w 529"/>
                  <a:gd name="T89" fmla="*/ 34 h 315"/>
                  <a:gd name="T90" fmla="*/ 12 w 529"/>
                  <a:gd name="T91" fmla="*/ 36 h 315"/>
                  <a:gd name="T92" fmla="*/ 8 w 529"/>
                  <a:gd name="T93" fmla="*/ 38 h 315"/>
                  <a:gd name="T94" fmla="*/ 4 w 529"/>
                  <a:gd name="T95" fmla="*/ 40 h 315"/>
                  <a:gd name="T96" fmla="*/ 0 w 529"/>
                  <a:gd name="T97" fmla="*/ 43 h 315"/>
                  <a:gd name="T98" fmla="*/ 72 w 529"/>
                  <a:gd name="T99" fmla="*/ 78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endParaRPr lang="en-US"/>
              </a:p>
            </p:txBody>
          </p:sp>
          <p:sp>
            <p:nvSpPr>
              <p:cNvPr id="3283" name="Freeform 18"/>
              <p:cNvSpPr>
                <a:spLocks/>
              </p:cNvSpPr>
              <p:nvPr/>
            </p:nvSpPr>
            <p:spPr bwMode="auto">
              <a:xfrm>
                <a:off x="2134" y="2446"/>
                <a:ext cx="59" cy="52"/>
              </a:xfrm>
              <a:custGeom>
                <a:avLst/>
                <a:gdLst>
                  <a:gd name="T0" fmla="*/ 11 w 116"/>
                  <a:gd name="T1" fmla="*/ 26 h 104"/>
                  <a:gd name="T2" fmla="*/ 0 w 116"/>
                  <a:gd name="T3" fmla="*/ 11 h 104"/>
                  <a:gd name="T4" fmla="*/ 18 w 116"/>
                  <a:gd name="T5" fmla="*/ 0 h 104"/>
                  <a:gd name="T6" fmla="*/ 30 w 116"/>
                  <a:gd name="T7" fmla="*/ 16 h 104"/>
                  <a:gd name="T8" fmla="*/ 11 w 116"/>
                  <a:gd name="T9" fmla="*/ 2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endParaRPr lang="en-US"/>
              </a:p>
            </p:txBody>
          </p:sp>
          <p:sp>
            <p:nvSpPr>
              <p:cNvPr id="3284" name="Freeform 19"/>
              <p:cNvSpPr>
                <a:spLocks/>
              </p:cNvSpPr>
              <p:nvPr/>
            </p:nvSpPr>
            <p:spPr bwMode="auto">
              <a:xfrm>
                <a:off x="2018" y="2687"/>
                <a:ext cx="215" cy="61"/>
              </a:xfrm>
              <a:custGeom>
                <a:avLst/>
                <a:gdLst>
                  <a:gd name="T0" fmla="*/ 108 w 430"/>
                  <a:gd name="T1" fmla="*/ 13 h 124"/>
                  <a:gd name="T2" fmla="*/ 102 w 430"/>
                  <a:gd name="T3" fmla="*/ 15 h 124"/>
                  <a:gd name="T4" fmla="*/ 96 w 430"/>
                  <a:gd name="T5" fmla="*/ 17 h 124"/>
                  <a:gd name="T6" fmla="*/ 90 w 430"/>
                  <a:gd name="T7" fmla="*/ 19 h 124"/>
                  <a:gd name="T8" fmla="*/ 84 w 430"/>
                  <a:gd name="T9" fmla="*/ 21 h 124"/>
                  <a:gd name="T10" fmla="*/ 77 w 430"/>
                  <a:gd name="T11" fmla="*/ 23 h 124"/>
                  <a:gd name="T12" fmla="*/ 71 w 430"/>
                  <a:gd name="T13" fmla="*/ 25 h 124"/>
                  <a:gd name="T14" fmla="*/ 64 w 430"/>
                  <a:gd name="T15" fmla="*/ 26 h 124"/>
                  <a:gd name="T16" fmla="*/ 57 w 430"/>
                  <a:gd name="T17" fmla="*/ 27 h 124"/>
                  <a:gd name="T18" fmla="*/ 50 w 430"/>
                  <a:gd name="T19" fmla="*/ 29 h 124"/>
                  <a:gd name="T20" fmla="*/ 43 w 430"/>
                  <a:gd name="T21" fmla="*/ 29 h 124"/>
                  <a:gd name="T22" fmla="*/ 36 w 430"/>
                  <a:gd name="T23" fmla="*/ 30 h 124"/>
                  <a:gd name="T24" fmla="*/ 29 w 430"/>
                  <a:gd name="T25" fmla="*/ 30 h 124"/>
                  <a:gd name="T26" fmla="*/ 22 w 430"/>
                  <a:gd name="T27" fmla="*/ 30 h 124"/>
                  <a:gd name="T28" fmla="*/ 15 w 430"/>
                  <a:gd name="T29" fmla="*/ 30 h 124"/>
                  <a:gd name="T30" fmla="*/ 7 w 430"/>
                  <a:gd name="T31" fmla="*/ 30 h 124"/>
                  <a:gd name="T32" fmla="*/ 0 w 430"/>
                  <a:gd name="T33" fmla="*/ 29 h 124"/>
                  <a:gd name="T34" fmla="*/ 5 w 430"/>
                  <a:gd name="T35" fmla="*/ 28 h 124"/>
                  <a:gd name="T36" fmla="*/ 9 w 430"/>
                  <a:gd name="T37" fmla="*/ 27 h 124"/>
                  <a:gd name="T38" fmla="*/ 14 w 430"/>
                  <a:gd name="T39" fmla="*/ 26 h 124"/>
                  <a:gd name="T40" fmla="*/ 19 w 430"/>
                  <a:gd name="T41" fmla="*/ 25 h 124"/>
                  <a:gd name="T42" fmla="*/ 23 w 430"/>
                  <a:gd name="T43" fmla="*/ 23 h 124"/>
                  <a:gd name="T44" fmla="*/ 28 w 430"/>
                  <a:gd name="T45" fmla="*/ 21 h 124"/>
                  <a:gd name="T46" fmla="*/ 33 w 430"/>
                  <a:gd name="T47" fmla="*/ 19 h 124"/>
                  <a:gd name="T48" fmla="*/ 38 w 430"/>
                  <a:gd name="T49" fmla="*/ 18 h 124"/>
                  <a:gd name="T50" fmla="*/ 44 w 430"/>
                  <a:gd name="T51" fmla="*/ 16 h 124"/>
                  <a:gd name="T52" fmla="*/ 49 w 430"/>
                  <a:gd name="T53" fmla="*/ 14 h 124"/>
                  <a:gd name="T54" fmla="*/ 54 w 430"/>
                  <a:gd name="T55" fmla="*/ 12 h 124"/>
                  <a:gd name="T56" fmla="*/ 60 w 430"/>
                  <a:gd name="T57" fmla="*/ 10 h 124"/>
                  <a:gd name="T58" fmla="*/ 65 w 430"/>
                  <a:gd name="T59" fmla="*/ 7 h 124"/>
                  <a:gd name="T60" fmla="*/ 71 w 430"/>
                  <a:gd name="T61" fmla="*/ 5 h 124"/>
                  <a:gd name="T62" fmla="*/ 76 w 430"/>
                  <a:gd name="T63" fmla="*/ 2 h 124"/>
                  <a:gd name="T64" fmla="*/ 82 w 430"/>
                  <a:gd name="T65" fmla="*/ 0 h 124"/>
                  <a:gd name="T66" fmla="*/ 82 w 430"/>
                  <a:gd name="T67" fmla="*/ 0 h 124"/>
                  <a:gd name="T68" fmla="*/ 83 w 430"/>
                  <a:gd name="T69" fmla="*/ 2 h 124"/>
                  <a:gd name="T70" fmla="*/ 84 w 430"/>
                  <a:gd name="T71" fmla="*/ 4 h 124"/>
                  <a:gd name="T72" fmla="*/ 86 w 430"/>
                  <a:gd name="T73" fmla="*/ 7 h 124"/>
                  <a:gd name="T74" fmla="*/ 89 w 430"/>
                  <a:gd name="T75" fmla="*/ 10 h 124"/>
                  <a:gd name="T76" fmla="*/ 93 w 430"/>
                  <a:gd name="T77" fmla="*/ 12 h 124"/>
                  <a:gd name="T78" fmla="*/ 100 w 430"/>
                  <a:gd name="T79" fmla="*/ 13 h 124"/>
                  <a:gd name="T80" fmla="*/ 108 w 430"/>
                  <a:gd name="T81" fmla="*/ 13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endParaRPr lang="en-US"/>
              </a:p>
            </p:txBody>
          </p:sp>
          <p:sp>
            <p:nvSpPr>
              <p:cNvPr id="3285" name="Freeform 20"/>
              <p:cNvSpPr>
                <a:spLocks/>
              </p:cNvSpPr>
              <p:nvPr/>
            </p:nvSpPr>
            <p:spPr bwMode="auto">
              <a:xfrm>
                <a:off x="2349" y="2399"/>
                <a:ext cx="127" cy="111"/>
              </a:xfrm>
              <a:custGeom>
                <a:avLst/>
                <a:gdLst>
                  <a:gd name="T0" fmla="*/ 32 w 254"/>
                  <a:gd name="T1" fmla="*/ 56 h 222"/>
                  <a:gd name="T2" fmla="*/ 41 w 254"/>
                  <a:gd name="T3" fmla="*/ 48 h 222"/>
                  <a:gd name="T4" fmla="*/ 48 w 254"/>
                  <a:gd name="T5" fmla="*/ 41 h 222"/>
                  <a:gd name="T6" fmla="*/ 54 w 254"/>
                  <a:gd name="T7" fmla="*/ 34 h 222"/>
                  <a:gd name="T8" fmla="*/ 59 w 254"/>
                  <a:gd name="T9" fmla="*/ 27 h 222"/>
                  <a:gd name="T10" fmla="*/ 62 w 254"/>
                  <a:gd name="T11" fmla="*/ 20 h 222"/>
                  <a:gd name="T12" fmla="*/ 64 w 254"/>
                  <a:gd name="T13" fmla="*/ 14 h 222"/>
                  <a:gd name="T14" fmla="*/ 64 w 254"/>
                  <a:gd name="T15" fmla="*/ 8 h 222"/>
                  <a:gd name="T16" fmla="*/ 62 w 254"/>
                  <a:gd name="T17" fmla="*/ 4 h 222"/>
                  <a:gd name="T18" fmla="*/ 61 w 254"/>
                  <a:gd name="T19" fmla="*/ 3 h 222"/>
                  <a:gd name="T20" fmla="*/ 59 w 254"/>
                  <a:gd name="T21" fmla="*/ 2 h 222"/>
                  <a:gd name="T22" fmla="*/ 57 w 254"/>
                  <a:gd name="T23" fmla="*/ 1 h 222"/>
                  <a:gd name="T24" fmla="*/ 54 w 254"/>
                  <a:gd name="T25" fmla="*/ 1 h 222"/>
                  <a:gd name="T26" fmla="*/ 52 w 254"/>
                  <a:gd name="T27" fmla="*/ 0 h 222"/>
                  <a:gd name="T28" fmla="*/ 48 w 254"/>
                  <a:gd name="T29" fmla="*/ 0 h 222"/>
                  <a:gd name="T30" fmla="*/ 45 w 254"/>
                  <a:gd name="T31" fmla="*/ 1 h 222"/>
                  <a:gd name="T32" fmla="*/ 41 w 254"/>
                  <a:gd name="T33" fmla="*/ 2 h 222"/>
                  <a:gd name="T34" fmla="*/ 37 w 254"/>
                  <a:gd name="T35" fmla="*/ 2 h 222"/>
                  <a:gd name="T36" fmla="*/ 32 w 254"/>
                  <a:gd name="T37" fmla="*/ 3 h 222"/>
                  <a:gd name="T38" fmla="*/ 27 w 254"/>
                  <a:gd name="T39" fmla="*/ 4 h 222"/>
                  <a:gd name="T40" fmla="*/ 22 w 254"/>
                  <a:gd name="T41" fmla="*/ 6 h 222"/>
                  <a:gd name="T42" fmla="*/ 17 w 254"/>
                  <a:gd name="T43" fmla="*/ 7 h 222"/>
                  <a:gd name="T44" fmla="*/ 12 w 254"/>
                  <a:gd name="T45" fmla="*/ 9 h 222"/>
                  <a:gd name="T46" fmla="*/ 6 w 254"/>
                  <a:gd name="T47" fmla="*/ 11 h 222"/>
                  <a:gd name="T48" fmla="*/ 0 w 254"/>
                  <a:gd name="T49" fmla="*/ 13 h 222"/>
                  <a:gd name="T50" fmla="*/ 9 w 254"/>
                  <a:gd name="T51" fmla="*/ 13 h 222"/>
                  <a:gd name="T52" fmla="*/ 16 w 254"/>
                  <a:gd name="T53" fmla="*/ 15 h 222"/>
                  <a:gd name="T54" fmla="*/ 23 w 254"/>
                  <a:gd name="T55" fmla="*/ 19 h 222"/>
                  <a:gd name="T56" fmla="*/ 29 w 254"/>
                  <a:gd name="T57" fmla="*/ 25 h 222"/>
                  <a:gd name="T58" fmla="*/ 33 w 254"/>
                  <a:gd name="T59" fmla="*/ 31 h 222"/>
                  <a:gd name="T60" fmla="*/ 35 w 254"/>
                  <a:gd name="T61" fmla="*/ 39 h 222"/>
                  <a:gd name="T62" fmla="*/ 35 w 254"/>
                  <a:gd name="T63" fmla="*/ 47 h 222"/>
                  <a:gd name="T64" fmla="*/ 32 w 254"/>
                  <a:gd name="T65" fmla="*/ 56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endParaRPr lang="en-US"/>
              </a:p>
            </p:txBody>
          </p:sp>
        </p:grpSp>
        <p:graphicFrame>
          <p:nvGraphicFramePr>
            <p:cNvPr id="3274" name="Object 21"/>
            <p:cNvGraphicFramePr>
              <a:graphicFrameLocks noChangeAspect="1"/>
            </p:cNvGraphicFramePr>
            <p:nvPr/>
          </p:nvGraphicFramePr>
          <p:xfrm>
            <a:off x="990" y="2469"/>
            <a:ext cx="1099" cy="445"/>
          </p:xfrm>
          <a:graphic>
            <a:graphicData uri="http://schemas.openxmlformats.org/presentationml/2006/ole">
              <mc:AlternateContent xmlns:mc="http://schemas.openxmlformats.org/markup-compatibility/2006">
                <mc:Choice xmlns:v="urn:schemas-microsoft-com:vml" Requires="v">
                  <p:oleObj spid="_x0000_s1141" name="Clip" r:id="rId4" imgW="5910263" imgH="1873250" progId="">
                    <p:embed/>
                  </p:oleObj>
                </mc:Choice>
                <mc:Fallback>
                  <p:oleObj name="Clip" r:id="rId4" imgW="5910263" imgH="187325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 y="2469"/>
                          <a:ext cx="1099" cy="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2"/>
          <p:cNvGrpSpPr>
            <a:grpSpLocks/>
          </p:cNvGrpSpPr>
          <p:nvPr/>
        </p:nvGrpSpPr>
        <p:grpSpPr bwMode="auto">
          <a:xfrm rot="844732" flipH="1">
            <a:off x="1848831" y="2201177"/>
            <a:ext cx="793264" cy="722062"/>
            <a:chOff x="3683" y="252"/>
            <a:chExt cx="564" cy="629"/>
          </a:xfrm>
        </p:grpSpPr>
        <p:sp>
          <p:nvSpPr>
            <p:cNvPr id="3137" name="Freeform 23"/>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prstDash val="solid"/>
              <a:round/>
              <a:headEnd/>
              <a:tailEnd/>
            </a:ln>
          </p:spPr>
          <p:txBody>
            <a:bodyPr/>
            <a:lstStyle/>
            <a:p>
              <a:endParaRPr lang="en-US"/>
            </a:p>
          </p:txBody>
        </p:sp>
        <p:sp>
          <p:nvSpPr>
            <p:cNvPr id="3138" name="Freeform 24"/>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
                  <a:moveTo>
                    <a:pt x="30" y="0"/>
                  </a:moveTo>
                  <a:lnTo>
                    <a:pt x="42" y="36"/>
                  </a:lnTo>
                  <a:lnTo>
                    <a:pt x="12" y="48"/>
                  </a:lnTo>
                  <a:lnTo>
                    <a:pt x="0" y="12"/>
                  </a:lnTo>
                  <a:lnTo>
                    <a:pt x="30" y="0"/>
                  </a:lnTo>
                  <a:close/>
                </a:path>
              </a:pathLst>
            </a:custGeom>
            <a:solidFill>
              <a:srgbClr val="FFFFFF"/>
            </a:solidFill>
            <a:ln w="9525">
              <a:solidFill>
                <a:srgbClr val="000000"/>
              </a:solidFill>
              <a:prstDash val="solid"/>
              <a:round/>
              <a:headEnd/>
              <a:tailEnd/>
            </a:ln>
          </p:spPr>
          <p:txBody>
            <a:bodyPr/>
            <a:lstStyle/>
            <a:p>
              <a:endParaRPr lang="en-US"/>
            </a:p>
          </p:txBody>
        </p:sp>
        <p:sp>
          <p:nvSpPr>
            <p:cNvPr id="3139" name="Freeform 25"/>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prstDash val="solid"/>
              <a:round/>
              <a:headEnd/>
              <a:tailEnd/>
            </a:ln>
          </p:spPr>
          <p:txBody>
            <a:bodyPr/>
            <a:lstStyle/>
            <a:p>
              <a:endParaRPr lang="en-US"/>
            </a:p>
          </p:txBody>
        </p:sp>
        <p:sp>
          <p:nvSpPr>
            <p:cNvPr id="3140" name="Freeform 26"/>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Lst>
              <a:ahLst/>
              <a:cxnLst>
                <a:cxn ang="T6">
                  <a:pos x="T0" y="T1"/>
                </a:cxn>
                <a:cxn ang="T7">
                  <a:pos x="T2" y="T3"/>
                </a:cxn>
                <a:cxn ang="T8">
                  <a:pos x="T4" y="T5"/>
                </a:cxn>
              </a:cxnLst>
              <a:rect l="0" t="0" r="r" b="b"/>
              <a:pathLst>
                <a:path w="41" h="30">
                  <a:moveTo>
                    <a:pt x="41" y="0"/>
                  </a:moveTo>
                  <a:lnTo>
                    <a:pt x="23" y="18"/>
                  </a:lnTo>
                  <a:lnTo>
                    <a:pt x="0" y="30"/>
                  </a:lnTo>
                </a:path>
              </a:pathLst>
            </a:custGeom>
            <a:noFill/>
            <a:ln w="9525">
              <a:solidFill>
                <a:srgbClr val="000000"/>
              </a:solidFill>
              <a:prstDash val="solid"/>
              <a:round/>
              <a:headEnd/>
              <a:tailEnd/>
            </a:ln>
          </p:spPr>
          <p:txBody>
            <a:bodyPr/>
            <a:lstStyle/>
            <a:p>
              <a:endParaRPr lang="en-US"/>
            </a:p>
          </p:txBody>
        </p:sp>
        <p:sp>
          <p:nvSpPr>
            <p:cNvPr id="3141" name="Freeform 27"/>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prstDash val="solid"/>
              <a:round/>
              <a:headEnd/>
              <a:tailEnd/>
            </a:ln>
          </p:spPr>
          <p:txBody>
            <a:bodyPr/>
            <a:lstStyle/>
            <a:p>
              <a:endParaRPr lang="en-US"/>
            </a:p>
          </p:txBody>
        </p:sp>
        <p:sp>
          <p:nvSpPr>
            <p:cNvPr id="3142" name="Freeform 28"/>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prstDash val="solid"/>
              <a:round/>
              <a:headEnd/>
              <a:tailEnd/>
            </a:ln>
          </p:spPr>
          <p:txBody>
            <a:bodyPr/>
            <a:lstStyle/>
            <a:p>
              <a:endParaRPr lang="en-US"/>
            </a:p>
          </p:txBody>
        </p:sp>
        <p:sp>
          <p:nvSpPr>
            <p:cNvPr id="3143" name="Freeform 29"/>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prstDash val="solid"/>
              <a:round/>
              <a:headEnd/>
              <a:tailEnd/>
            </a:ln>
          </p:spPr>
          <p:txBody>
            <a:bodyPr/>
            <a:lstStyle/>
            <a:p>
              <a:endParaRPr lang="en-US"/>
            </a:p>
          </p:txBody>
        </p:sp>
        <p:sp>
          <p:nvSpPr>
            <p:cNvPr id="3144" name="Freeform 30"/>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Lst>
              <a:ahLst/>
              <a:cxnLst>
                <a:cxn ang="T6">
                  <a:pos x="T0" y="T1"/>
                </a:cxn>
                <a:cxn ang="T7">
                  <a:pos x="T2" y="T3"/>
                </a:cxn>
                <a:cxn ang="T8">
                  <a:pos x="T4" y="T5"/>
                </a:cxn>
              </a:cxnLst>
              <a:rect l="0" t="0" r="r" b="b"/>
              <a:pathLst>
                <a:path w="30" h="29">
                  <a:moveTo>
                    <a:pt x="30" y="0"/>
                  </a:moveTo>
                  <a:lnTo>
                    <a:pt x="0" y="23"/>
                  </a:lnTo>
                  <a:lnTo>
                    <a:pt x="0" y="29"/>
                  </a:lnTo>
                </a:path>
              </a:pathLst>
            </a:custGeom>
            <a:noFill/>
            <a:ln w="9525">
              <a:solidFill>
                <a:srgbClr val="000000"/>
              </a:solidFill>
              <a:prstDash val="solid"/>
              <a:round/>
              <a:headEnd/>
              <a:tailEnd/>
            </a:ln>
          </p:spPr>
          <p:txBody>
            <a:bodyPr/>
            <a:lstStyle/>
            <a:p>
              <a:endParaRPr lang="en-US"/>
            </a:p>
          </p:txBody>
        </p:sp>
        <p:sp>
          <p:nvSpPr>
            <p:cNvPr id="3145" name="Line 31"/>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3146" name="Line 32"/>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3147" name="Freeform 33"/>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12">
                  <a:moveTo>
                    <a:pt x="0" y="89"/>
                  </a:moveTo>
                  <a:lnTo>
                    <a:pt x="106" y="0"/>
                  </a:lnTo>
                  <a:lnTo>
                    <a:pt x="184" y="29"/>
                  </a:lnTo>
                  <a:lnTo>
                    <a:pt x="77" y="112"/>
                  </a:lnTo>
                  <a:lnTo>
                    <a:pt x="0" y="89"/>
                  </a:lnTo>
                  <a:close/>
                </a:path>
              </a:pathLst>
            </a:custGeom>
            <a:solidFill>
              <a:srgbClr val="FFFFFF"/>
            </a:solidFill>
            <a:ln w="9525">
              <a:solidFill>
                <a:srgbClr val="000000"/>
              </a:solidFill>
              <a:prstDash val="solid"/>
              <a:round/>
              <a:headEnd/>
              <a:tailEnd/>
            </a:ln>
          </p:spPr>
          <p:txBody>
            <a:bodyPr/>
            <a:lstStyle/>
            <a:p>
              <a:endParaRPr lang="en-US"/>
            </a:p>
          </p:txBody>
        </p:sp>
        <p:sp>
          <p:nvSpPr>
            <p:cNvPr id="3148" name="Freeform 34"/>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3149" name="Freeform 35"/>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5">
                  <a:moveTo>
                    <a:pt x="107" y="95"/>
                  </a:moveTo>
                  <a:lnTo>
                    <a:pt x="23" y="65"/>
                  </a:lnTo>
                  <a:lnTo>
                    <a:pt x="0" y="0"/>
                  </a:lnTo>
                  <a:lnTo>
                    <a:pt x="83" y="23"/>
                  </a:lnTo>
                  <a:lnTo>
                    <a:pt x="107" y="95"/>
                  </a:lnTo>
                  <a:close/>
                </a:path>
              </a:pathLst>
            </a:custGeom>
            <a:solidFill>
              <a:srgbClr val="FFFFFF"/>
            </a:solidFill>
            <a:ln w="9525">
              <a:solidFill>
                <a:srgbClr val="000000"/>
              </a:solidFill>
              <a:prstDash val="solid"/>
              <a:round/>
              <a:headEnd/>
              <a:tailEnd/>
            </a:ln>
          </p:spPr>
          <p:txBody>
            <a:bodyPr/>
            <a:lstStyle/>
            <a:p>
              <a:endParaRPr lang="en-US"/>
            </a:p>
          </p:txBody>
        </p:sp>
        <p:sp>
          <p:nvSpPr>
            <p:cNvPr id="3150" name="Line 36"/>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3151" name="Line 37"/>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3152" name="Line 38"/>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3153" name="Freeform 39"/>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
                  <a:moveTo>
                    <a:pt x="107" y="12"/>
                  </a:moveTo>
                  <a:lnTo>
                    <a:pt x="95" y="12"/>
                  </a:lnTo>
                  <a:lnTo>
                    <a:pt x="0" y="0"/>
                  </a:lnTo>
                  <a:lnTo>
                    <a:pt x="6" y="12"/>
                  </a:lnTo>
                  <a:lnTo>
                    <a:pt x="95" y="18"/>
                  </a:lnTo>
                  <a:lnTo>
                    <a:pt x="107" y="12"/>
                  </a:lnTo>
                  <a:close/>
                </a:path>
              </a:pathLst>
            </a:custGeom>
            <a:noFill/>
            <a:ln w="9525">
              <a:solidFill>
                <a:srgbClr val="000000"/>
              </a:solidFill>
              <a:prstDash val="solid"/>
              <a:round/>
              <a:headEnd/>
              <a:tailEnd/>
            </a:ln>
          </p:spPr>
          <p:txBody>
            <a:bodyPr/>
            <a:lstStyle/>
            <a:p>
              <a:endParaRPr lang="en-US"/>
            </a:p>
          </p:txBody>
        </p:sp>
        <p:sp>
          <p:nvSpPr>
            <p:cNvPr id="3154" name="Line 40"/>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3155" name="Freeform 41"/>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0" y="6"/>
                  </a:moveTo>
                  <a:lnTo>
                    <a:pt x="6" y="0"/>
                  </a:lnTo>
                  <a:lnTo>
                    <a:pt x="11" y="0"/>
                  </a:lnTo>
                  <a:lnTo>
                    <a:pt x="6" y="12"/>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3156" name="Freeform 42"/>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endParaRPr lang="en-US"/>
            </a:p>
          </p:txBody>
        </p:sp>
        <p:sp>
          <p:nvSpPr>
            <p:cNvPr id="3157" name="Freeform 43"/>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0"/>
                  </a:moveTo>
                  <a:lnTo>
                    <a:pt x="12" y="6"/>
                  </a:lnTo>
                  <a:lnTo>
                    <a:pt x="0" y="18"/>
                  </a:lnTo>
                  <a:lnTo>
                    <a:pt x="0" y="12"/>
                  </a:lnTo>
                </a:path>
              </a:pathLst>
            </a:custGeom>
            <a:noFill/>
            <a:ln w="9525">
              <a:solidFill>
                <a:srgbClr val="000000"/>
              </a:solidFill>
              <a:prstDash val="solid"/>
              <a:round/>
              <a:headEnd/>
              <a:tailEnd/>
            </a:ln>
          </p:spPr>
          <p:txBody>
            <a:bodyPr/>
            <a:lstStyle/>
            <a:p>
              <a:endParaRPr lang="en-US"/>
            </a:p>
          </p:txBody>
        </p:sp>
        <p:sp>
          <p:nvSpPr>
            <p:cNvPr id="3158" name="Freeform 44"/>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49">
                  <a:moveTo>
                    <a:pt x="0" y="6"/>
                  </a:moveTo>
                  <a:lnTo>
                    <a:pt x="42" y="0"/>
                  </a:lnTo>
                  <a:lnTo>
                    <a:pt x="89" y="137"/>
                  </a:lnTo>
                  <a:lnTo>
                    <a:pt x="54" y="149"/>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3159" name="Freeform 45"/>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61">
                  <a:moveTo>
                    <a:pt x="119" y="0"/>
                  </a:moveTo>
                  <a:lnTo>
                    <a:pt x="113" y="78"/>
                  </a:lnTo>
                  <a:lnTo>
                    <a:pt x="0" y="161"/>
                  </a:lnTo>
                  <a:lnTo>
                    <a:pt x="12" y="83"/>
                  </a:lnTo>
                  <a:lnTo>
                    <a:pt x="119" y="0"/>
                  </a:lnTo>
                  <a:close/>
                </a:path>
              </a:pathLst>
            </a:custGeom>
            <a:solidFill>
              <a:srgbClr val="FF3300"/>
            </a:solidFill>
            <a:ln w="9525">
              <a:solidFill>
                <a:srgbClr val="000000"/>
              </a:solidFill>
              <a:prstDash val="solid"/>
              <a:round/>
              <a:headEnd/>
              <a:tailEnd/>
            </a:ln>
          </p:spPr>
          <p:txBody>
            <a:bodyPr/>
            <a:lstStyle/>
            <a:p>
              <a:endParaRPr lang="en-US"/>
            </a:p>
          </p:txBody>
        </p:sp>
        <p:sp>
          <p:nvSpPr>
            <p:cNvPr id="3160" name="Freeform 46"/>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prstDash val="solid"/>
              <a:round/>
              <a:headEnd/>
              <a:tailEnd/>
            </a:ln>
          </p:spPr>
          <p:txBody>
            <a:bodyPr/>
            <a:lstStyle/>
            <a:p>
              <a:endParaRPr lang="en-US"/>
            </a:p>
          </p:txBody>
        </p:sp>
        <p:sp>
          <p:nvSpPr>
            <p:cNvPr id="3161" name="Freeform 47"/>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9">
                  <a:moveTo>
                    <a:pt x="77" y="189"/>
                  </a:moveTo>
                  <a:lnTo>
                    <a:pt x="184" y="106"/>
                  </a:lnTo>
                  <a:lnTo>
                    <a:pt x="106" y="0"/>
                  </a:lnTo>
                  <a:lnTo>
                    <a:pt x="0" y="83"/>
                  </a:lnTo>
                  <a:lnTo>
                    <a:pt x="77" y="189"/>
                  </a:lnTo>
                  <a:close/>
                </a:path>
              </a:pathLst>
            </a:custGeom>
            <a:solidFill>
              <a:srgbClr val="FFFFFF"/>
            </a:solidFill>
            <a:ln w="9525">
              <a:solidFill>
                <a:srgbClr val="000000"/>
              </a:solidFill>
              <a:prstDash val="solid"/>
              <a:round/>
              <a:headEnd/>
              <a:tailEnd/>
            </a:ln>
          </p:spPr>
          <p:txBody>
            <a:bodyPr/>
            <a:lstStyle/>
            <a:p>
              <a:endParaRPr lang="en-US"/>
            </a:p>
          </p:txBody>
        </p:sp>
        <p:sp>
          <p:nvSpPr>
            <p:cNvPr id="3162" name="Freeform 48"/>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endParaRPr lang="en-US"/>
            </a:p>
          </p:txBody>
        </p:sp>
        <p:sp>
          <p:nvSpPr>
            <p:cNvPr id="3163" name="Freeform 49"/>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8">
                  <a:moveTo>
                    <a:pt x="77" y="0"/>
                  </a:moveTo>
                  <a:lnTo>
                    <a:pt x="41" y="12"/>
                  </a:lnTo>
                  <a:lnTo>
                    <a:pt x="0" y="48"/>
                  </a:lnTo>
                  <a:lnTo>
                    <a:pt x="29" y="36"/>
                  </a:lnTo>
                </a:path>
              </a:pathLst>
            </a:custGeom>
            <a:noFill/>
            <a:ln w="9525">
              <a:solidFill>
                <a:srgbClr val="000000"/>
              </a:solidFill>
              <a:prstDash val="solid"/>
              <a:round/>
              <a:headEnd/>
              <a:tailEnd/>
            </a:ln>
          </p:spPr>
          <p:txBody>
            <a:bodyPr/>
            <a:lstStyle/>
            <a:p>
              <a:endParaRPr lang="en-US"/>
            </a:p>
          </p:txBody>
        </p:sp>
        <p:sp>
          <p:nvSpPr>
            <p:cNvPr id="3164" name="Freeform 50"/>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prstDash val="solid"/>
              <a:round/>
              <a:headEnd/>
              <a:tailEnd/>
            </a:ln>
          </p:spPr>
          <p:txBody>
            <a:bodyPr/>
            <a:lstStyle/>
            <a:p>
              <a:endParaRPr lang="en-US"/>
            </a:p>
          </p:txBody>
        </p:sp>
        <p:sp>
          <p:nvSpPr>
            <p:cNvPr id="3165" name="Freeform 51"/>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FFFF00"/>
                </a:gs>
                <a:gs pos="100000">
                  <a:srgbClr val="767600"/>
                </a:gs>
              </a:gsLst>
              <a:lin ang="0" scaled="1"/>
            </a:gradFill>
            <a:ln w="9525">
              <a:solidFill>
                <a:srgbClr val="000000"/>
              </a:solidFill>
              <a:prstDash val="solid"/>
              <a:round/>
              <a:headEnd/>
              <a:tailEnd/>
            </a:ln>
          </p:spPr>
          <p:txBody>
            <a:bodyPr/>
            <a:lstStyle/>
            <a:p>
              <a:endParaRPr lang="en-US"/>
            </a:p>
          </p:txBody>
        </p:sp>
        <p:sp>
          <p:nvSpPr>
            <p:cNvPr id="3166" name="Freeform 52"/>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prstDash val="solid"/>
              <a:round/>
              <a:headEnd/>
              <a:tailEnd/>
            </a:ln>
          </p:spPr>
          <p:txBody>
            <a:bodyPr/>
            <a:lstStyle/>
            <a:p>
              <a:endParaRPr lang="en-US"/>
            </a:p>
          </p:txBody>
        </p:sp>
        <p:sp>
          <p:nvSpPr>
            <p:cNvPr id="3167" name="Freeform 53"/>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prstDash val="solid"/>
              <a:round/>
              <a:headEnd/>
              <a:tailEnd/>
            </a:ln>
          </p:spPr>
          <p:txBody>
            <a:bodyPr/>
            <a:lstStyle/>
            <a:p>
              <a:endParaRPr lang="en-US"/>
            </a:p>
          </p:txBody>
        </p:sp>
        <p:sp>
          <p:nvSpPr>
            <p:cNvPr id="3168" name="Line 54"/>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3169" name="Line 55"/>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3170" name="Line 56"/>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3171" name="Freeform 57"/>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prstDash val="solid"/>
              <a:round/>
              <a:headEnd/>
              <a:tailEnd/>
            </a:ln>
          </p:spPr>
          <p:txBody>
            <a:bodyPr/>
            <a:lstStyle/>
            <a:p>
              <a:endParaRPr lang="en-US"/>
            </a:p>
          </p:txBody>
        </p:sp>
        <p:sp>
          <p:nvSpPr>
            <p:cNvPr id="3172" name="Oval 58"/>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endParaRPr lang="en-US" altLang="en-US"/>
            </a:p>
          </p:txBody>
        </p:sp>
        <p:sp>
          <p:nvSpPr>
            <p:cNvPr id="3173" name="Freeform 59"/>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prstDash val="solid"/>
              <a:round/>
              <a:headEnd/>
              <a:tailEnd/>
            </a:ln>
          </p:spPr>
          <p:txBody>
            <a:bodyPr/>
            <a:lstStyle/>
            <a:p>
              <a:endParaRPr lang="en-US"/>
            </a:p>
          </p:txBody>
        </p:sp>
        <p:sp>
          <p:nvSpPr>
            <p:cNvPr id="3174" name="Freeform 60"/>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6" y="53"/>
                  </a:moveTo>
                  <a:lnTo>
                    <a:pt x="42" y="48"/>
                  </a:lnTo>
                  <a:lnTo>
                    <a:pt x="6" y="0"/>
                  </a:lnTo>
                  <a:lnTo>
                    <a:pt x="0" y="6"/>
                  </a:lnTo>
                  <a:lnTo>
                    <a:pt x="36" y="53"/>
                  </a:lnTo>
                  <a:close/>
                </a:path>
              </a:pathLst>
            </a:custGeom>
            <a:solidFill>
              <a:srgbClr val="FFFFFF"/>
            </a:solidFill>
            <a:ln w="9525">
              <a:solidFill>
                <a:srgbClr val="000000"/>
              </a:solidFill>
              <a:prstDash val="solid"/>
              <a:round/>
              <a:headEnd/>
              <a:tailEnd/>
            </a:ln>
          </p:spPr>
          <p:txBody>
            <a:bodyPr/>
            <a:lstStyle/>
            <a:p>
              <a:endParaRPr lang="en-US"/>
            </a:p>
          </p:txBody>
        </p:sp>
        <p:sp>
          <p:nvSpPr>
            <p:cNvPr id="3175" name="Freeform 61"/>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prstDash val="solid"/>
              <a:round/>
              <a:headEnd/>
              <a:tailEnd/>
            </a:ln>
          </p:spPr>
          <p:txBody>
            <a:bodyPr/>
            <a:lstStyle/>
            <a:p>
              <a:endParaRPr lang="en-US"/>
            </a:p>
          </p:txBody>
        </p:sp>
        <p:sp>
          <p:nvSpPr>
            <p:cNvPr id="3176" name="Freeform 62"/>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prstDash val="solid"/>
              <a:round/>
              <a:headEnd/>
              <a:tailEnd/>
            </a:ln>
          </p:spPr>
          <p:txBody>
            <a:bodyPr/>
            <a:lstStyle/>
            <a:p>
              <a:endParaRPr lang="en-US"/>
            </a:p>
          </p:txBody>
        </p:sp>
        <p:sp>
          <p:nvSpPr>
            <p:cNvPr id="3177" name="Line 63"/>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3178" name="Line 64"/>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3179" name="Line 65"/>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3180" name="Freeform 66"/>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prstDash val="solid"/>
              <a:round/>
              <a:headEnd/>
              <a:tailEnd/>
            </a:ln>
          </p:spPr>
          <p:txBody>
            <a:bodyPr/>
            <a:lstStyle/>
            <a:p>
              <a:endParaRPr lang="en-US"/>
            </a:p>
          </p:txBody>
        </p:sp>
        <p:sp>
          <p:nvSpPr>
            <p:cNvPr id="3181" name="Freeform 67"/>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prstDash val="solid"/>
              <a:round/>
              <a:headEnd/>
              <a:tailEnd/>
            </a:ln>
          </p:spPr>
          <p:txBody>
            <a:bodyPr/>
            <a:lstStyle/>
            <a:p>
              <a:endParaRPr lang="en-US"/>
            </a:p>
          </p:txBody>
        </p:sp>
        <p:sp>
          <p:nvSpPr>
            <p:cNvPr id="3182" name="Oval 68"/>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endParaRPr lang="en-US" altLang="en-US"/>
            </a:p>
          </p:txBody>
        </p:sp>
        <p:sp>
          <p:nvSpPr>
            <p:cNvPr id="3183" name="Freeform 69"/>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prstDash val="solid"/>
              <a:round/>
              <a:headEnd/>
              <a:tailEnd/>
            </a:ln>
          </p:spPr>
          <p:txBody>
            <a:bodyPr/>
            <a:lstStyle/>
            <a:p>
              <a:endParaRPr lang="en-US"/>
            </a:p>
          </p:txBody>
        </p:sp>
        <p:sp>
          <p:nvSpPr>
            <p:cNvPr id="3184" name="Line 70"/>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3185" name="Line 71"/>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3186" name="Oval 72"/>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endParaRPr lang="en-US" altLang="en-US"/>
            </a:p>
          </p:txBody>
        </p:sp>
        <p:sp>
          <p:nvSpPr>
            <p:cNvPr id="3187" name="Freeform 73"/>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prstDash val="solid"/>
              <a:round/>
              <a:headEnd/>
              <a:tailEnd/>
            </a:ln>
          </p:spPr>
          <p:txBody>
            <a:bodyPr/>
            <a:lstStyle/>
            <a:p>
              <a:endParaRPr lang="en-US"/>
            </a:p>
          </p:txBody>
        </p:sp>
        <p:sp>
          <p:nvSpPr>
            <p:cNvPr id="3188" name="Line 74"/>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3189" name="Line 75"/>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3190" name="Freeform 76"/>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Lst>
              <a:ahLst/>
              <a:cxnLst>
                <a:cxn ang="T6">
                  <a:pos x="T0" y="T1"/>
                </a:cxn>
                <a:cxn ang="T7">
                  <a:pos x="T2" y="T3"/>
                </a:cxn>
                <a:cxn ang="T8">
                  <a:pos x="T4" y="T5"/>
                </a:cxn>
              </a:cxnLst>
              <a:rect l="0" t="0" r="r" b="b"/>
              <a:pathLst>
                <a:path w="130" h="72">
                  <a:moveTo>
                    <a:pt x="0" y="72"/>
                  </a:moveTo>
                  <a:lnTo>
                    <a:pt x="124" y="0"/>
                  </a:lnTo>
                  <a:lnTo>
                    <a:pt x="130" y="6"/>
                  </a:lnTo>
                </a:path>
              </a:pathLst>
            </a:custGeom>
            <a:noFill/>
            <a:ln w="9525">
              <a:solidFill>
                <a:srgbClr val="000000"/>
              </a:solidFill>
              <a:prstDash val="solid"/>
              <a:round/>
              <a:headEnd/>
              <a:tailEnd/>
            </a:ln>
          </p:spPr>
          <p:txBody>
            <a:bodyPr/>
            <a:lstStyle/>
            <a:p>
              <a:endParaRPr lang="en-US"/>
            </a:p>
          </p:txBody>
        </p:sp>
        <p:sp>
          <p:nvSpPr>
            <p:cNvPr id="3191" name="Freeform 77"/>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endParaRPr lang="en-US"/>
            </a:p>
          </p:txBody>
        </p:sp>
        <p:sp>
          <p:nvSpPr>
            <p:cNvPr id="3192" name="Freeform 78"/>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9">
                  <a:moveTo>
                    <a:pt x="0" y="35"/>
                  </a:moveTo>
                  <a:lnTo>
                    <a:pt x="12" y="59"/>
                  </a:lnTo>
                  <a:lnTo>
                    <a:pt x="42" y="47"/>
                  </a:lnTo>
                  <a:lnTo>
                    <a:pt x="12" y="0"/>
                  </a:lnTo>
                  <a:lnTo>
                    <a:pt x="0" y="6"/>
                  </a:lnTo>
                </a:path>
              </a:pathLst>
            </a:custGeom>
            <a:noFill/>
            <a:ln w="9525">
              <a:solidFill>
                <a:srgbClr val="000000"/>
              </a:solidFill>
              <a:prstDash val="solid"/>
              <a:round/>
              <a:headEnd/>
              <a:tailEnd/>
            </a:ln>
          </p:spPr>
          <p:txBody>
            <a:bodyPr/>
            <a:lstStyle/>
            <a:p>
              <a:endParaRPr lang="en-US"/>
            </a:p>
          </p:txBody>
        </p:sp>
        <p:sp>
          <p:nvSpPr>
            <p:cNvPr id="3193" name="Freeform 79"/>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endParaRPr lang="en-US"/>
            </a:p>
          </p:txBody>
        </p:sp>
        <p:sp>
          <p:nvSpPr>
            <p:cNvPr id="3194" name="Freeform 80"/>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8">
                  <a:moveTo>
                    <a:pt x="47" y="48"/>
                  </a:moveTo>
                  <a:lnTo>
                    <a:pt x="59" y="42"/>
                  </a:lnTo>
                  <a:lnTo>
                    <a:pt x="30" y="0"/>
                  </a:lnTo>
                  <a:lnTo>
                    <a:pt x="0" y="12"/>
                  </a:lnTo>
                </a:path>
              </a:pathLst>
            </a:custGeom>
            <a:noFill/>
            <a:ln w="9525">
              <a:solidFill>
                <a:srgbClr val="000000"/>
              </a:solidFill>
              <a:prstDash val="solid"/>
              <a:round/>
              <a:headEnd/>
              <a:tailEnd/>
            </a:ln>
          </p:spPr>
          <p:txBody>
            <a:bodyPr/>
            <a:lstStyle/>
            <a:p>
              <a:endParaRPr lang="en-US"/>
            </a:p>
          </p:txBody>
        </p:sp>
        <p:sp>
          <p:nvSpPr>
            <p:cNvPr id="3195" name="Freeform 81"/>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30" y="83"/>
                  </a:moveTo>
                  <a:lnTo>
                    <a:pt x="83" y="42"/>
                  </a:lnTo>
                  <a:lnTo>
                    <a:pt x="48" y="0"/>
                  </a:lnTo>
                  <a:lnTo>
                    <a:pt x="0" y="36"/>
                  </a:lnTo>
                  <a:lnTo>
                    <a:pt x="30" y="83"/>
                  </a:lnTo>
                  <a:close/>
                </a:path>
              </a:pathLst>
            </a:custGeom>
            <a:solidFill>
              <a:schemeClr val="bg2"/>
            </a:solidFill>
            <a:ln w="9525">
              <a:solidFill>
                <a:srgbClr val="000000"/>
              </a:solidFill>
              <a:prstDash val="solid"/>
              <a:round/>
              <a:headEnd/>
              <a:tailEnd/>
            </a:ln>
          </p:spPr>
          <p:txBody>
            <a:bodyPr/>
            <a:lstStyle/>
            <a:p>
              <a:endParaRPr lang="en-US"/>
            </a:p>
          </p:txBody>
        </p:sp>
        <p:sp>
          <p:nvSpPr>
            <p:cNvPr id="3196" name="Freeform 82"/>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29" y="83"/>
                  </a:moveTo>
                  <a:lnTo>
                    <a:pt x="83" y="47"/>
                  </a:lnTo>
                  <a:lnTo>
                    <a:pt x="47" y="0"/>
                  </a:lnTo>
                  <a:lnTo>
                    <a:pt x="0" y="41"/>
                  </a:lnTo>
                  <a:lnTo>
                    <a:pt x="29" y="83"/>
                  </a:lnTo>
                  <a:close/>
                </a:path>
              </a:pathLst>
            </a:custGeom>
            <a:solidFill>
              <a:srgbClr val="FFFFFF"/>
            </a:solidFill>
            <a:ln w="9525">
              <a:solidFill>
                <a:srgbClr val="000000"/>
              </a:solidFill>
              <a:prstDash val="solid"/>
              <a:round/>
              <a:headEnd/>
              <a:tailEnd/>
            </a:ln>
          </p:spPr>
          <p:txBody>
            <a:bodyPr/>
            <a:lstStyle/>
            <a:p>
              <a:endParaRPr lang="en-US"/>
            </a:p>
          </p:txBody>
        </p:sp>
        <p:sp>
          <p:nvSpPr>
            <p:cNvPr id="3197" name="Freeform 83"/>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3">
                  <a:moveTo>
                    <a:pt x="77" y="0"/>
                  </a:moveTo>
                  <a:lnTo>
                    <a:pt x="53" y="12"/>
                  </a:lnTo>
                  <a:lnTo>
                    <a:pt x="0" y="53"/>
                  </a:lnTo>
                  <a:lnTo>
                    <a:pt x="77" y="0"/>
                  </a:lnTo>
                  <a:close/>
                </a:path>
              </a:pathLst>
            </a:custGeom>
            <a:solidFill>
              <a:srgbClr val="FFFFFF"/>
            </a:solidFill>
            <a:ln w="9525">
              <a:noFill/>
              <a:round/>
              <a:headEnd/>
              <a:tailEnd/>
            </a:ln>
          </p:spPr>
          <p:txBody>
            <a:bodyPr/>
            <a:lstStyle/>
            <a:p>
              <a:endParaRPr lang="en-US"/>
            </a:p>
          </p:txBody>
        </p:sp>
        <p:sp>
          <p:nvSpPr>
            <p:cNvPr id="3198" name="Freeform 84"/>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Lst>
              <a:ahLst/>
              <a:cxnLst>
                <a:cxn ang="T6">
                  <a:pos x="T0" y="T1"/>
                </a:cxn>
                <a:cxn ang="T7">
                  <a:pos x="T2" y="T3"/>
                </a:cxn>
                <a:cxn ang="T8">
                  <a:pos x="T4" y="T5"/>
                </a:cxn>
              </a:cxnLst>
              <a:rect l="0" t="0" r="r" b="b"/>
              <a:pathLst>
                <a:path w="77" h="53">
                  <a:moveTo>
                    <a:pt x="77" y="0"/>
                  </a:moveTo>
                  <a:lnTo>
                    <a:pt x="53" y="12"/>
                  </a:lnTo>
                  <a:lnTo>
                    <a:pt x="0" y="53"/>
                  </a:lnTo>
                </a:path>
              </a:pathLst>
            </a:custGeom>
            <a:noFill/>
            <a:ln w="9525">
              <a:solidFill>
                <a:srgbClr val="000000"/>
              </a:solidFill>
              <a:prstDash val="solid"/>
              <a:round/>
              <a:headEnd/>
              <a:tailEnd/>
            </a:ln>
          </p:spPr>
          <p:txBody>
            <a:bodyPr/>
            <a:lstStyle/>
            <a:p>
              <a:endParaRPr lang="en-US"/>
            </a:p>
          </p:txBody>
        </p:sp>
        <p:sp>
          <p:nvSpPr>
            <p:cNvPr id="3199" name="Oval 85"/>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endParaRPr lang="en-US" altLang="en-US"/>
            </a:p>
          </p:txBody>
        </p:sp>
        <p:sp>
          <p:nvSpPr>
            <p:cNvPr id="3200" name="Freeform 86"/>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prstDash val="solid"/>
              <a:round/>
              <a:headEnd/>
              <a:tailEnd/>
            </a:ln>
          </p:spPr>
          <p:txBody>
            <a:bodyPr/>
            <a:lstStyle/>
            <a:p>
              <a:endParaRPr lang="en-US"/>
            </a:p>
          </p:txBody>
        </p:sp>
        <p:sp>
          <p:nvSpPr>
            <p:cNvPr id="3201" name="Freeform 87"/>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12"/>
                  </a:moveTo>
                  <a:lnTo>
                    <a:pt x="12" y="30"/>
                  </a:lnTo>
                  <a:lnTo>
                    <a:pt x="29" y="18"/>
                  </a:lnTo>
                  <a:lnTo>
                    <a:pt x="18" y="0"/>
                  </a:lnTo>
                  <a:lnTo>
                    <a:pt x="0" y="12"/>
                  </a:lnTo>
                  <a:close/>
                </a:path>
              </a:pathLst>
            </a:custGeom>
            <a:noFill/>
            <a:ln w="9525">
              <a:solidFill>
                <a:srgbClr val="000000"/>
              </a:solidFill>
              <a:prstDash val="solid"/>
              <a:round/>
              <a:headEnd/>
              <a:tailEnd/>
            </a:ln>
          </p:spPr>
          <p:txBody>
            <a:bodyPr/>
            <a:lstStyle/>
            <a:p>
              <a:endParaRPr lang="en-US"/>
            </a:p>
          </p:txBody>
        </p:sp>
        <p:sp>
          <p:nvSpPr>
            <p:cNvPr id="3202" name="Oval 88"/>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endParaRPr lang="en-US" altLang="en-US"/>
            </a:p>
          </p:txBody>
        </p:sp>
        <p:sp>
          <p:nvSpPr>
            <p:cNvPr id="3203" name="Freeform 89"/>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prstDash val="solid"/>
              <a:round/>
              <a:headEnd/>
              <a:tailEnd/>
            </a:ln>
          </p:spPr>
          <p:txBody>
            <a:bodyPr/>
            <a:lstStyle/>
            <a:p>
              <a:endParaRPr lang="en-US"/>
            </a:p>
          </p:txBody>
        </p:sp>
        <p:sp>
          <p:nvSpPr>
            <p:cNvPr id="3204" name="Freeform 90"/>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18" y="18"/>
                  </a:lnTo>
                  <a:lnTo>
                    <a:pt x="0" y="0"/>
                  </a:lnTo>
                  <a:lnTo>
                    <a:pt x="6" y="0"/>
                  </a:lnTo>
                </a:path>
              </a:pathLst>
            </a:custGeom>
            <a:noFill/>
            <a:ln w="9525">
              <a:solidFill>
                <a:srgbClr val="000000"/>
              </a:solidFill>
              <a:prstDash val="solid"/>
              <a:round/>
              <a:headEnd/>
              <a:tailEnd/>
            </a:ln>
          </p:spPr>
          <p:txBody>
            <a:bodyPr/>
            <a:lstStyle/>
            <a:p>
              <a:endParaRPr lang="en-US"/>
            </a:p>
          </p:txBody>
        </p:sp>
        <p:sp>
          <p:nvSpPr>
            <p:cNvPr id="3205" name="Line 91"/>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3206" name="Freeform 92"/>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endParaRPr lang="en-US"/>
            </a:p>
          </p:txBody>
        </p:sp>
        <p:sp>
          <p:nvSpPr>
            <p:cNvPr id="3207" name="Freeform 93"/>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30"/>
                  </a:lnTo>
                  <a:lnTo>
                    <a:pt x="48" y="0"/>
                  </a:lnTo>
                  <a:lnTo>
                    <a:pt x="0" y="36"/>
                  </a:lnTo>
                </a:path>
              </a:pathLst>
            </a:custGeom>
            <a:noFill/>
            <a:ln w="9525">
              <a:solidFill>
                <a:srgbClr val="000000"/>
              </a:solidFill>
              <a:prstDash val="solid"/>
              <a:round/>
              <a:headEnd/>
              <a:tailEnd/>
            </a:ln>
          </p:spPr>
          <p:txBody>
            <a:bodyPr/>
            <a:lstStyle/>
            <a:p>
              <a:endParaRPr lang="en-US"/>
            </a:p>
          </p:txBody>
        </p:sp>
        <p:sp>
          <p:nvSpPr>
            <p:cNvPr id="3208" name="Freeform 94"/>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Lst>
              <a:ahLst/>
              <a:cxnLst>
                <a:cxn ang="T6">
                  <a:pos x="T0" y="T1"/>
                </a:cxn>
                <a:cxn ang="T7">
                  <a:pos x="T2" y="T3"/>
                </a:cxn>
                <a:cxn ang="T8">
                  <a:pos x="T4" y="T5"/>
                </a:cxn>
              </a:cxnLst>
              <a:rect l="0" t="0" r="r" b="b"/>
              <a:pathLst>
                <a:path w="72" h="48">
                  <a:moveTo>
                    <a:pt x="0" y="48"/>
                  </a:moveTo>
                  <a:lnTo>
                    <a:pt x="48" y="12"/>
                  </a:lnTo>
                  <a:lnTo>
                    <a:pt x="72" y="0"/>
                  </a:lnTo>
                </a:path>
              </a:pathLst>
            </a:custGeom>
            <a:noFill/>
            <a:ln w="9525">
              <a:solidFill>
                <a:srgbClr val="000000"/>
              </a:solidFill>
              <a:prstDash val="solid"/>
              <a:round/>
              <a:headEnd/>
              <a:tailEnd/>
            </a:ln>
          </p:spPr>
          <p:txBody>
            <a:bodyPr/>
            <a:lstStyle/>
            <a:p>
              <a:endParaRPr lang="en-US"/>
            </a:p>
          </p:txBody>
        </p:sp>
        <p:sp>
          <p:nvSpPr>
            <p:cNvPr id="3209" name="Freeform 95"/>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endParaRPr lang="en-US"/>
            </a:p>
          </p:txBody>
        </p:sp>
        <p:sp>
          <p:nvSpPr>
            <p:cNvPr id="3210" name="Freeform 96"/>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29"/>
                  </a:lnTo>
                  <a:lnTo>
                    <a:pt x="47" y="0"/>
                  </a:lnTo>
                  <a:lnTo>
                    <a:pt x="0" y="35"/>
                  </a:lnTo>
                </a:path>
              </a:pathLst>
            </a:custGeom>
            <a:noFill/>
            <a:ln w="9525">
              <a:solidFill>
                <a:srgbClr val="000000"/>
              </a:solidFill>
              <a:prstDash val="solid"/>
              <a:round/>
              <a:headEnd/>
              <a:tailEnd/>
            </a:ln>
          </p:spPr>
          <p:txBody>
            <a:bodyPr/>
            <a:lstStyle/>
            <a:p>
              <a:endParaRPr lang="en-US"/>
            </a:p>
          </p:txBody>
        </p:sp>
        <p:sp>
          <p:nvSpPr>
            <p:cNvPr id="3211" name="Freeform 97"/>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Lst>
              <a:ahLst/>
              <a:cxnLst>
                <a:cxn ang="T6">
                  <a:pos x="T0" y="T1"/>
                </a:cxn>
                <a:cxn ang="T7">
                  <a:pos x="T2" y="T3"/>
                </a:cxn>
                <a:cxn ang="T8">
                  <a:pos x="T4" y="T5"/>
                </a:cxn>
              </a:cxnLst>
              <a:rect l="0" t="0" r="r" b="b"/>
              <a:pathLst>
                <a:path w="71" h="47">
                  <a:moveTo>
                    <a:pt x="0" y="47"/>
                  </a:moveTo>
                  <a:lnTo>
                    <a:pt x="48" y="12"/>
                  </a:lnTo>
                  <a:lnTo>
                    <a:pt x="71" y="0"/>
                  </a:lnTo>
                </a:path>
              </a:pathLst>
            </a:custGeom>
            <a:solidFill>
              <a:schemeClr val="bg2"/>
            </a:solidFill>
            <a:ln w="9525">
              <a:solidFill>
                <a:srgbClr val="000000"/>
              </a:solidFill>
              <a:prstDash val="solid"/>
              <a:round/>
              <a:headEnd/>
              <a:tailEnd/>
            </a:ln>
          </p:spPr>
          <p:txBody>
            <a:bodyPr/>
            <a:lstStyle/>
            <a:p>
              <a:endParaRPr lang="en-US"/>
            </a:p>
          </p:txBody>
        </p:sp>
        <p:sp>
          <p:nvSpPr>
            <p:cNvPr id="3212" name="Freeform 98"/>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2">
                  <a:moveTo>
                    <a:pt x="0" y="12"/>
                  </a:moveTo>
                  <a:lnTo>
                    <a:pt x="24" y="0"/>
                  </a:lnTo>
                  <a:lnTo>
                    <a:pt x="48" y="30"/>
                  </a:lnTo>
                  <a:lnTo>
                    <a:pt x="24" y="42"/>
                  </a:lnTo>
                </a:path>
              </a:pathLst>
            </a:custGeom>
            <a:noFill/>
            <a:ln w="9525">
              <a:solidFill>
                <a:srgbClr val="000000"/>
              </a:solidFill>
              <a:prstDash val="solid"/>
              <a:round/>
              <a:headEnd/>
              <a:tailEnd/>
            </a:ln>
          </p:spPr>
          <p:txBody>
            <a:bodyPr/>
            <a:lstStyle/>
            <a:p>
              <a:endParaRPr lang="en-US"/>
            </a:p>
          </p:txBody>
        </p:sp>
        <p:sp>
          <p:nvSpPr>
            <p:cNvPr id="3213" name="Freeform 99"/>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12"/>
                  </a:moveTo>
                  <a:lnTo>
                    <a:pt x="24" y="0"/>
                  </a:lnTo>
                  <a:lnTo>
                    <a:pt x="48" y="29"/>
                  </a:lnTo>
                  <a:lnTo>
                    <a:pt x="18" y="41"/>
                  </a:lnTo>
                </a:path>
              </a:pathLst>
            </a:custGeom>
            <a:noFill/>
            <a:ln w="9525">
              <a:solidFill>
                <a:srgbClr val="000000"/>
              </a:solidFill>
              <a:prstDash val="solid"/>
              <a:round/>
              <a:headEnd/>
              <a:tailEnd/>
            </a:ln>
          </p:spPr>
          <p:txBody>
            <a:bodyPr/>
            <a:lstStyle/>
            <a:p>
              <a:endParaRPr lang="en-US"/>
            </a:p>
          </p:txBody>
        </p:sp>
        <p:sp>
          <p:nvSpPr>
            <p:cNvPr id="3214" name="Line 100"/>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3215" name="Line 101"/>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3216" name="Freeform 102"/>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0" y="0"/>
                  </a:moveTo>
                  <a:lnTo>
                    <a:pt x="24" y="12"/>
                  </a:lnTo>
                  <a:lnTo>
                    <a:pt x="72" y="148"/>
                  </a:lnTo>
                  <a:lnTo>
                    <a:pt x="48" y="142"/>
                  </a:lnTo>
                  <a:lnTo>
                    <a:pt x="0" y="0"/>
                  </a:lnTo>
                  <a:close/>
                </a:path>
              </a:pathLst>
            </a:custGeom>
            <a:solidFill>
              <a:srgbClr val="FF3300"/>
            </a:solidFill>
            <a:ln w="9525">
              <a:solidFill>
                <a:srgbClr val="000000"/>
              </a:solidFill>
              <a:prstDash val="solid"/>
              <a:round/>
              <a:headEnd/>
              <a:tailEnd/>
            </a:ln>
          </p:spPr>
          <p:txBody>
            <a:bodyPr/>
            <a:lstStyle/>
            <a:p>
              <a:endParaRPr lang="en-US"/>
            </a:p>
          </p:txBody>
        </p:sp>
        <p:sp>
          <p:nvSpPr>
            <p:cNvPr id="3217" name="Freeform 103"/>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60">
                  <a:moveTo>
                    <a:pt x="0" y="0"/>
                  </a:moveTo>
                  <a:lnTo>
                    <a:pt x="0" y="18"/>
                  </a:lnTo>
                  <a:lnTo>
                    <a:pt x="47" y="160"/>
                  </a:lnTo>
                  <a:lnTo>
                    <a:pt x="53" y="13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3218" name="Freeform 104"/>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prstDash val="solid"/>
              <a:round/>
              <a:headEnd/>
              <a:tailEnd/>
            </a:ln>
          </p:spPr>
          <p:txBody>
            <a:bodyPr/>
            <a:lstStyle/>
            <a:p>
              <a:endParaRPr lang="en-US"/>
            </a:p>
          </p:txBody>
        </p:sp>
        <p:sp>
          <p:nvSpPr>
            <p:cNvPr id="3219" name="Freeform 105"/>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7">
                  <a:moveTo>
                    <a:pt x="0" y="0"/>
                  </a:moveTo>
                  <a:lnTo>
                    <a:pt x="23" y="59"/>
                  </a:lnTo>
                  <a:lnTo>
                    <a:pt x="77" y="77"/>
                  </a:lnTo>
                  <a:lnTo>
                    <a:pt x="53" y="23"/>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3220" name="Line 106"/>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3221" name="Freeform 107"/>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Lst>
              <a:ahLst/>
              <a:cxnLst>
                <a:cxn ang="T6">
                  <a:pos x="T0" y="T1"/>
                </a:cxn>
                <a:cxn ang="T7">
                  <a:pos x="T2" y="T3"/>
                </a:cxn>
                <a:cxn ang="T8">
                  <a:pos x="T4" y="T5"/>
                </a:cxn>
              </a:cxnLst>
              <a:rect l="0" t="0" r="r" b="b"/>
              <a:pathLst>
                <a:path w="77" h="77">
                  <a:moveTo>
                    <a:pt x="77" y="77"/>
                  </a:moveTo>
                  <a:lnTo>
                    <a:pt x="53" y="23"/>
                  </a:lnTo>
                  <a:lnTo>
                    <a:pt x="0" y="0"/>
                  </a:lnTo>
                </a:path>
              </a:pathLst>
            </a:custGeom>
            <a:noFill/>
            <a:ln w="9525">
              <a:solidFill>
                <a:srgbClr val="000000"/>
              </a:solidFill>
              <a:prstDash val="solid"/>
              <a:round/>
              <a:headEnd/>
              <a:tailEnd/>
            </a:ln>
          </p:spPr>
          <p:txBody>
            <a:bodyPr/>
            <a:lstStyle/>
            <a:p>
              <a:endParaRPr lang="en-US"/>
            </a:p>
          </p:txBody>
        </p:sp>
        <p:sp>
          <p:nvSpPr>
            <p:cNvPr id="3222" name="Freeform 108"/>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0"/>
                  </a:moveTo>
                  <a:lnTo>
                    <a:pt x="12" y="29"/>
                  </a:lnTo>
                  <a:lnTo>
                    <a:pt x="18" y="29"/>
                  </a:lnTo>
                  <a:lnTo>
                    <a:pt x="6" y="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3223" name="Freeform 109"/>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0" y="6"/>
                  </a:moveTo>
                  <a:lnTo>
                    <a:pt x="6" y="0"/>
                  </a:lnTo>
                  <a:lnTo>
                    <a:pt x="18" y="0"/>
                  </a:lnTo>
                  <a:lnTo>
                    <a:pt x="6" y="6"/>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3224" name="Freeform 110"/>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0">
                  <a:moveTo>
                    <a:pt x="6" y="6"/>
                  </a:moveTo>
                  <a:lnTo>
                    <a:pt x="0" y="0"/>
                  </a:lnTo>
                  <a:lnTo>
                    <a:pt x="11" y="30"/>
                  </a:lnTo>
                  <a:lnTo>
                    <a:pt x="17" y="30"/>
                  </a:lnTo>
                  <a:lnTo>
                    <a:pt x="6" y="6"/>
                  </a:lnTo>
                  <a:close/>
                </a:path>
              </a:pathLst>
            </a:custGeom>
            <a:solidFill>
              <a:srgbClr val="FFFFFF"/>
            </a:solidFill>
            <a:ln w="9525">
              <a:solidFill>
                <a:srgbClr val="000000"/>
              </a:solidFill>
              <a:prstDash val="solid"/>
              <a:round/>
              <a:headEnd/>
              <a:tailEnd/>
            </a:ln>
          </p:spPr>
          <p:txBody>
            <a:bodyPr/>
            <a:lstStyle/>
            <a:p>
              <a:endParaRPr lang="en-US"/>
            </a:p>
          </p:txBody>
        </p:sp>
        <p:sp>
          <p:nvSpPr>
            <p:cNvPr id="3225" name="Line 111"/>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3226" name="Freeform 112"/>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5">
                  <a:moveTo>
                    <a:pt x="0" y="83"/>
                  </a:moveTo>
                  <a:lnTo>
                    <a:pt x="6" y="95"/>
                  </a:lnTo>
                  <a:lnTo>
                    <a:pt x="113" y="11"/>
                  </a:lnTo>
                  <a:lnTo>
                    <a:pt x="107" y="0"/>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3227" name="Line 113"/>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3228" name="Line 114"/>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3229" name="Freeform 115"/>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59" y="24"/>
                  </a:moveTo>
                  <a:lnTo>
                    <a:pt x="0" y="0"/>
                  </a:lnTo>
                  <a:lnTo>
                    <a:pt x="6" y="18"/>
                  </a:lnTo>
                  <a:lnTo>
                    <a:pt x="65" y="36"/>
                  </a:lnTo>
                  <a:lnTo>
                    <a:pt x="59" y="24"/>
                  </a:lnTo>
                  <a:close/>
                </a:path>
              </a:pathLst>
            </a:custGeom>
            <a:solidFill>
              <a:srgbClr val="FFFFFF"/>
            </a:solidFill>
            <a:ln w="9525">
              <a:solidFill>
                <a:srgbClr val="000000"/>
              </a:solidFill>
              <a:prstDash val="solid"/>
              <a:round/>
              <a:headEnd/>
              <a:tailEnd/>
            </a:ln>
          </p:spPr>
          <p:txBody>
            <a:bodyPr/>
            <a:lstStyle/>
            <a:p>
              <a:endParaRPr lang="en-US"/>
            </a:p>
          </p:txBody>
        </p:sp>
        <p:sp>
          <p:nvSpPr>
            <p:cNvPr id="3230" name="Freeform 116"/>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7">
                  <a:moveTo>
                    <a:pt x="0" y="83"/>
                  </a:moveTo>
                  <a:lnTo>
                    <a:pt x="106" y="0"/>
                  </a:lnTo>
                  <a:lnTo>
                    <a:pt x="166" y="24"/>
                  </a:lnTo>
                  <a:lnTo>
                    <a:pt x="59" y="107"/>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3231" name="Freeform 117"/>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24"/>
                  </a:moveTo>
                  <a:lnTo>
                    <a:pt x="53" y="42"/>
                  </a:lnTo>
                  <a:lnTo>
                    <a:pt x="83" y="24"/>
                  </a:lnTo>
                  <a:lnTo>
                    <a:pt x="29" y="0"/>
                  </a:lnTo>
                  <a:lnTo>
                    <a:pt x="0" y="24"/>
                  </a:lnTo>
                  <a:close/>
                </a:path>
              </a:pathLst>
            </a:custGeom>
            <a:noFill/>
            <a:ln w="9525">
              <a:solidFill>
                <a:srgbClr val="000000"/>
              </a:solidFill>
              <a:prstDash val="solid"/>
              <a:round/>
              <a:headEnd/>
              <a:tailEnd/>
            </a:ln>
          </p:spPr>
          <p:txBody>
            <a:bodyPr/>
            <a:lstStyle/>
            <a:p>
              <a:endParaRPr lang="en-US"/>
            </a:p>
          </p:txBody>
        </p:sp>
        <p:sp>
          <p:nvSpPr>
            <p:cNvPr id="3232" name="Freeform 118"/>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18"/>
                  </a:moveTo>
                  <a:lnTo>
                    <a:pt x="54" y="42"/>
                  </a:lnTo>
                  <a:lnTo>
                    <a:pt x="83" y="18"/>
                  </a:lnTo>
                  <a:lnTo>
                    <a:pt x="30" y="0"/>
                  </a:lnTo>
                  <a:lnTo>
                    <a:pt x="0" y="18"/>
                  </a:lnTo>
                  <a:close/>
                </a:path>
              </a:pathLst>
            </a:custGeom>
            <a:noFill/>
            <a:ln w="9525">
              <a:solidFill>
                <a:srgbClr val="000000"/>
              </a:solidFill>
              <a:prstDash val="solid"/>
              <a:round/>
              <a:headEnd/>
              <a:tailEnd/>
            </a:ln>
          </p:spPr>
          <p:txBody>
            <a:bodyPr/>
            <a:lstStyle/>
            <a:p>
              <a:endParaRPr lang="en-US"/>
            </a:p>
          </p:txBody>
        </p:sp>
        <p:sp>
          <p:nvSpPr>
            <p:cNvPr id="3233" name="Freeform 119"/>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1">
                  <a:moveTo>
                    <a:pt x="0" y="24"/>
                  </a:moveTo>
                  <a:lnTo>
                    <a:pt x="47" y="41"/>
                  </a:lnTo>
                  <a:lnTo>
                    <a:pt x="77" y="18"/>
                  </a:lnTo>
                  <a:lnTo>
                    <a:pt x="23" y="0"/>
                  </a:lnTo>
                  <a:lnTo>
                    <a:pt x="0" y="24"/>
                  </a:lnTo>
                  <a:close/>
                </a:path>
              </a:pathLst>
            </a:custGeom>
            <a:noFill/>
            <a:ln w="9525">
              <a:solidFill>
                <a:srgbClr val="000000"/>
              </a:solidFill>
              <a:prstDash val="solid"/>
              <a:round/>
              <a:headEnd/>
              <a:tailEnd/>
            </a:ln>
          </p:spPr>
          <p:txBody>
            <a:bodyPr/>
            <a:lstStyle/>
            <a:p>
              <a:endParaRPr lang="en-US"/>
            </a:p>
          </p:txBody>
        </p:sp>
        <p:sp>
          <p:nvSpPr>
            <p:cNvPr id="3234" name="Line 120"/>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3235" name="Line 121"/>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3236" name="Freeform 122"/>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3237" name="Freeform 123"/>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3238" name="Freeform 124"/>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3239" name="Freeform 125"/>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3240" name="Freeform 126"/>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endParaRPr lang="en-US"/>
            </a:p>
          </p:txBody>
        </p:sp>
        <p:sp>
          <p:nvSpPr>
            <p:cNvPr id="3241" name="Freeform 127"/>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42" name="Freeform 128"/>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endParaRPr lang="en-US"/>
            </a:p>
          </p:txBody>
        </p:sp>
        <p:sp>
          <p:nvSpPr>
            <p:cNvPr id="3243" name="Freeform 129"/>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9">
                  <a:moveTo>
                    <a:pt x="47" y="29"/>
                  </a:moveTo>
                  <a:lnTo>
                    <a:pt x="47" y="23"/>
                  </a:lnTo>
                  <a:lnTo>
                    <a:pt x="0" y="0"/>
                  </a:lnTo>
                  <a:lnTo>
                    <a:pt x="6" y="18"/>
                  </a:lnTo>
                </a:path>
              </a:pathLst>
            </a:custGeom>
            <a:noFill/>
            <a:ln w="9525">
              <a:solidFill>
                <a:srgbClr val="000000"/>
              </a:solidFill>
              <a:prstDash val="solid"/>
              <a:round/>
              <a:headEnd/>
              <a:tailEnd/>
            </a:ln>
          </p:spPr>
          <p:txBody>
            <a:bodyPr/>
            <a:lstStyle/>
            <a:p>
              <a:endParaRPr lang="en-US"/>
            </a:p>
          </p:txBody>
        </p:sp>
        <p:sp>
          <p:nvSpPr>
            <p:cNvPr id="3244" name="Freeform 130"/>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endParaRPr lang="en-US"/>
            </a:p>
          </p:txBody>
        </p:sp>
        <p:sp>
          <p:nvSpPr>
            <p:cNvPr id="3245" name="Freeform 131"/>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23"/>
                  </a:lnTo>
                  <a:lnTo>
                    <a:pt x="0" y="0"/>
                  </a:lnTo>
                  <a:lnTo>
                    <a:pt x="6" y="17"/>
                  </a:lnTo>
                </a:path>
              </a:pathLst>
            </a:custGeom>
            <a:noFill/>
            <a:ln w="9525">
              <a:solidFill>
                <a:srgbClr val="000000"/>
              </a:solidFill>
              <a:prstDash val="solid"/>
              <a:round/>
              <a:headEnd/>
              <a:tailEnd/>
            </a:ln>
          </p:spPr>
          <p:txBody>
            <a:bodyPr/>
            <a:lstStyle/>
            <a:p>
              <a:endParaRPr lang="en-US"/>
            </a:p>
          </p:txBody>
        </p:sp>
        <p:sp>
          <p:nvSpPr>
            <p:cNvPr id="3246" name="Freeform 132"/>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endParaRPr lang="en-US"/>
            </a:p>
          </p:txBody>
        </p:sp>
        <p:sp>
          <p:nvSpPr>
            <p:cNvPr id="3247" name="Freeform 133"/>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47" y="24"/>
                  </a:moveTo>
                  <a:lnTo>
                    <a:pt x="47" y="18"/>
                  </a:lnTo>
                  <a:lnTo>
                    <a:pt x="0" y="0"/>
                  </a:lnTo>
                  <a:lnTo>
                    <a:pt x="0" y="12"/>
                  </a:lnTo>
                </a:path>
              </a:pathLst>
            </a:custGeom>
            <a:noFill/>
            <a:ln w="9525">
              <a:solidFill>
                <a:srgbClr val="000000"/>
              </a:solidFill>
              <a:prstDash val="solid"/>
              <a:round/>
              <a:headEnd/>
              <a:tailEnd/>
            </a:ln>
          </p:spPr>
          <p:txBody>
            <a:bodyPr/>
            <a:lstStyle/>
            <a:p>
              <a:endParaRPr lang="en-US"/>
            </a:p>
          </p:txBody>
        </p:sp>
        <p:sp>
          <p:nvSpPr>
            <p:cNvPr id="3248" name="Freeform 134"/>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endParaRPr lang="en-US"/>
            </a:p>
          </p:txBody>
        </p:sp>
        <p:sp>
          <p:nvSpPr>
            <p:cNvPr id="3249" name="Freeform 135"/>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50" name="Freeform 136"/>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endParaRPr lang="en-US"/>
            </a:p>
          </p:txBody>
        </p:sp>
        <p:sp>
          <p:nvSpPr>
            <p:cNvPr id="3251" name="Freeform 137"/>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24"/>
                  </a:lnTo>
                  <a:lnTo>
                    <a:pt x="0" y="0"/>
                  </a:lnTo>
                  <a:lnTo>
                    <a:pt x="0" y="18"/>
                  </a:lnTo>
                </a:path>
              </a:pathLst>
            </a:custGeom>
            <a:noFill/>
            <a:ln w="9525">
              <a:solidFill>
                <a:srgbClr val="000000"/>
              </a:solidFill>
              <a:prstDash val="solid"/>
              <a:round/>
              <a:headEnd/>
              <a:tailEnd/>
            </a:ln>
          </p:spPr>
          <p:txBody>
            <a:bodyPr/>
            <a:lstStyle/>
            <a:p>
              <a:endParaRPr lang="en-US"/>
            </a:p>
          </p:txBody>
        </p:sp>
        <p:sp>
          <p:nvSpPr>
            <p:cNvPr id="3252" name="Freeform 138"/>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3253" name="Freeform 139"/>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54" name="Freeform 140"/>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3255" name="Freeform 141"/>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56" name="Freeform 142"/>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3257" name="Freeform 143"/>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58" name="Freeform 144"/>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3259" name="Freeform 145"/>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3260" name="Freeform 146"/>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9">
                  <a:moveTo>
                    <a:pt x="24" y="149"/>
                  </a:moveTo>
                  <a:lnTo>
                    <a:pt x="0" y="83"/>
                  </a:lnTo>
                  <a:lnTo>
                    <a:pt x="107" y="0"/>
                  </a:lnTo>
                  <a:lnTo>
                    <a:pt x="130" y="66"/>
                  </a:lnTo>
                  <a:lnTo>
                    <a:pt x="24" y="149"/>
                  </a:lnTo>
                  <a:close/>
                </a:path>
              </a:pathLst>
            </a:custGeom>
            <a:solidFill>
              <a:srgbClr val="FF3300"/>
            </a:solidFill>
            <a:ln w="9525">
              <a:solidFill>
                <a:srgbClr val="000000"/>
              </a:solidFill>
              <a:prstDash val="solid"/>
              <a:round/>
              <a:headEnd/>
              <a:tailEnd/>
            </a:ln>
          </p:spPr>
          <p:txBody>
            <a:bodyPr/>
            <a:lstStyle/>
            <a:p>
              <a:endParaRPr lang="en-US"/>
            </a:p>
          </p:txBody>
        </p:sp>
        <p:sp>
          <p:nvSpPr>
            <p:cNvPr id="3261" name="Freeform 147"/>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3262" name="Freeform 148"/>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3263" name="Freeform 149"/>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3264" name="Line 150"/>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3265" name="Freeform 151"/>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3266" name="Line 152"/>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3267" name="Line 153"/>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3268" name="Line 154"/>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3269" name="Line 155"/>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3270" name="Freeform 156"/>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3271" name="Freeform 157"/>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prstDash val="solid"/>
              <a:round/>
              <a:headEnd/>
              <a:tailEnd/>
            </a:ln>
          </p:spPr>
          <p:txBody>
            <a:bodyPr/>
            <a:lstStyle/>
            <a:p>
              <a:endParaRPr lang="en-US"/>
            </a:p>
          </p:txBody>
        </p:sp>
        <p:sp>
          <p:nvSpPr>
            <p:cNvPr id="3272" name="Freeform 158"/>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prstDash val="solid"/>
              <a:round/>
              <a:headEnd/>
              <a:tailEnd/>
            </a:ln>
          </p:spPr>
          <p:txBody>
            <a:bodyPr/>
            <a:lstStyle/>
            <a:p>
              <a:endParaRPr lang="en-US"/>
            </a:p>
          </p:txBody>
        </p:sp>
      </p:grpSp>
      <p:sp>
        <p:nvSpPr>
          <p:cNvPr id="3135" name="Line 159"/>
          <p:cNvSpPr>
            <a:spLocks noChangeShapeType="1"/>
          </p:cNvSpPr>
          <p:nvPr/>
        </p:nvSpPr>
        <p:spPr bwMode="auto">
          <a:xfrm>
            <a:off x="2403291" y="2824631"/>
            <a:ext cx="763407" cy="1086274"/>
          </a:xfrm>
          <a:prstGeom prst="line">
            <a:avLst/>
          </a:prstGeom>
          <a:noFill/>
          <a:ln w="38100">
            <a:solidFill>
              <a:srgbClr val="FF3300"/>
            </a:solidFill>
            <a:round/>
            <a:headEnd/>
            <a:tailEnd/>
          </a:ln>
          <a:effectLst/>
        </p:spPr>
        <p:txBody>
          <a:bodyPr wrap="none" anchor="ctr"/>
          <a:lstStyle/>
          <a:p>
            <a:endParaRPr lang="en-US"/>
          </a:p>
        </p:txBody>
      </p:sp>
      <p:sp>
        <p:nvSpPr>
          <p:cNvPr id="3136" name="Text Box 277"/>
          <p:cNvSpPr txBox="1">
            <a:spLocks noChangeArrowheads="1"/>
          </p:cNvSpPr>
          <p:nvPr/>
        </p:nvSpPr>
        <p:spPr bwMode="auto">
          <a:xfrm>
            <a:off x="409274" y="3039924"/>
            <a:ext cx="2719419" cy="2862800"/>
          </a:xfrm>
          <a:prstGeom prst="rect">
            <a:avLst/>
          </a:prstGeom>
          <a:noFill/>
          <a:ln w="9525">
            <a:noFill/>
            <a:miter lim="800000"/>
            <a:headEnd/>
            <a:tailEnd/>
          </a:ln>
          <a:effectLst/>
        </p:spPr>
        <p:txBody>
          <a:bodyPr>
            <a:spAutoFit/>
          </a:bodyPr>
          <a:lstStyle/>
          <a:p>
            <a:pPr algn="l"/>
            <a:r>
              <a:rPr lang="en-US" altLang="en-US" dirty="0">
                <a:solidFill>
                  <a:schemeClr val="accent5">
                    <a:lumMod val="25000"/>
                  </a:schemeClr>
                </a:solidFill>
              </a:rPr>
              <a:t>CCSDS space link Protocols for highly efficient communications in resource-constrained environments:</a:t>
            </a:r>
          </a:p>
          <a:p>
            <a:pPr algn="l"/>
            <a:r>
              <a:rPr lang="en-US" altLang="en-US" dirty="0">
                <a:solidFill>
                  <a:schemeClr val="accent5">
                    <a:lumMod val="25000"/>
                  </a:schemeClr>
                </a:solidFill>
              </a:rPr>
              <a:t>- </a:t>
            </a:r>
            <a:r>
              <a:rPr lang="en-US" altLang="en-US" dirty="0" err="1">
                <a:solidFill>
                  <a:schemeClr val="accent5">
                    <a:lumMod val="25000"/>
                  </a:schemeClr>
                </a:solidFill>
              </a:rPr>
              <a:t>Telecommand</a:t>
            </a:r>
            <a:endParaRPr lang="en-US" altLang="en-US" dirty="0">
              <a:solidFill>
                <a:schemeClr val="accent5">
                  <a:lumMod val="25000"/>
                </a:schemeClr>
              </a:solidFill>
            </a:endParaRPr>
          </a:p>
          <a:p>
            <a:pPr algn="l"/>
            <a:r>
              <a:rPr lang="en-US" altLang="en-US" dirty="0">
                <a:solidFill>
                  <a:schemeClr val="accent5">
                    <a:lumMod val="25000"/>
                  </a:schemeClr>
                </a:solidFill>
              </a:rPr>
              <a:t>- Packet Telemetry</a:t>
            </a:r>
          </a:p>
          <a:p>
            <a:pPr algn="l"/>
            <a:r>
              <a:rPr lang="en-US" altLang="en-US" dirty="0">
                <a:solidFill>
                  <a:schemeClr val="accent5">
                    <a:lumMod val="25000"/>
                  </a:schemeClr>
                </a:solidFill>
              </a:rPr>
              <a:t>- Advanced Orbiting </a:t>
            </a:r>
          </a:p>
          <a:p>
            <a:pPr algn="l"/>
            <a:r>
              <a:rPr lang="en-US" altLang="en-US" dirty="0">
                <a:solidFill>
                  <a:schemeClr val="accent5">
                    <a:lumMod val="25000"/>
                  </a:schemeClr>
                </a:solidFill>
              </a:rPr>
              <a:t>    System</a:t>
            </a:r>
            <a:endParaRPr lang="en-US" altLang="en-US" sz="2000" dirty="0">
              <a:solidFill>
                <a:schemeClr val="accent5">
                  <a:lumMod val="25000"/>
                </a:schemeClr>
              </a:solidFill>
              <a:latin typeface="Comic Sans MS" pitchFamily="66" charset="0"/>
            </a:endParaRPr>
          </a:p>
        </p:txBody>
      </p:sp>
      <p:sp>
        <p:nvSpPr>
          <p:cNvPr id="3082" name="Text Box 314"/>
          <p:cNvSpPr txBox="1">
            <a:spLocks noChangeArrowheads="1"/>
          </p:cNvSpPr>
          <p:nvPr/>
        </p:nvSpPr>
        <p:spPr bwMode="auto">
          <a:xfrm>
            <a:off x="2980703" y="4861992"/>
            <a:ext cx="978430"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Ground Station</a:t>
            </a:r>
            <a:endParaRPr lang="en-US" altLang="en-US" dirty="0"/>
          </a:p>
        </p:txBody>
      </p:sp>
      <p:grpSp>
        <p:nvGrpSpPr>
          <p:cNvPr id="6" name="Group 322"/>
          <p:cNvGrpSpPr>
            <a:grpSpLocks/>
          </p:cNvGrpSpPr>
          <p:nvPr/>
        </p:nvGrpSpPr>
        <p:grpSpPr bwMode="auto">
          <a:xfrm>
            <a:off x="4171392" y="4108118"/>
            <a:ext cx="3587968" cy="2240936"/>
            <a:chOff x="2624" y="2583"/>
            <a:chExt cx="2257" cy="1409"/>
          </a:xfrm>
        </p:grpSpPr>
        <p:grpSp>
          <p:nvGrpSpPr>
            <p:cNvPr id="7" name="Group 239"/>
            <p:cNvGrpSpPr>
              <a:grpSpLocks/>
            </p:cNvGrpSpPr>
            <p:nvPr/>
          </p:nvGrpSpPr>
          <p:grpSpPr bwMode="auto">
            <a:xfrm>
              <a:off x="4223" y="3601"/>
              <a:ext cx="613" cy="197"/>
              <a:chOff x="4724" y="2366"/>
              <a:chExt cx="1036" cy="523"/>
            </a:xfrm>
          </p:grpSpPr>
          <p:grpSp>
            <p:nvGrpSpPr>
              <p:cNvPr id="8" name="Group 240"/>
              <p:cNvGrpSpPr>
                <a:grpSpLocks/>
              </p:cNvGrpSpPr>
              <p:nvPr/>
            </p:nvGrpSpPr>
            <p:grpSpPr bwMode="auto">
              <a:xfrm>
                <a:off x="4724" y="2366"/>
                <a:ext cx="1036" cy="523"/>
                <a:chOff x="4724" y="2366"/>
                <a:chExt cx="1036" cy="523"/>
              </a:xfrm>
            </p:grpSpPr>
            <p:sp>
              <p:nvSpPr>
                <p:cNvPr id="3101" name="Freeform 241"/>
                <p:cNvSpPr>
                  <a:spLocks/>
                </p:cNvSpPr>
                <p:nvPr/>
              </p:nvSpPr>
              <p:spPr bwMode="auto">
                <a:xfrm>
                  <a:off x="4724" y="2494"/>
                  <a:ext cx="168" cy="394"/>
                </a:xfrm>
                <a:custGeom>
                  <a:avLst/>
                  <a:gdLst>
                    <a:gd name="T0" fmla="*/ 55 w 345"/>
                    <a:gd name="T1" fmla="*/ 60 h 600"/>
                    <a:gd name="T2" fmla="*/ 55 w 345"/>
                    <a:gd name="T3" fmla="*/ 55 h 600"/>
                    <a:gd name="T4" fmla="*/ 55 w 345"/>
                    <a:gd name="T5" fmla="*/ 46 h 600"/>
                    <a:gd name="T6" fmla="*/ 54 w 345"/>
                    <a:gd name="T7" fmla="*/ 36 h 600"/>
                    <a:gd name="T8" fmla="*/ 52 w 345"/>
                    <a:gd name="T9" fmla="*/ 26 h 600"/>
                    <a:gd name="T10" fmla="*/ 50 w 345"/>
                    <a:gd name="T11" fmla="*/ 14 h 600"/>
                    <a:gd name="T12" fmla="*/ 47 w 345"/>
                    <a:gd name="T13" fmla="*/ 7 h 600"/>
                    <a:gd name="T14" fmla="*/ 43 w 345"/>
                    <a:gd name="T15" fmla="*/ 1 h 600"/>
                    <a:gd name="T16" fmla="*/ 39 w 345"/>
                    <a:gd name="T17" fmla="*/ 0 h 600"/>
                    <a:gd name="T18" fmla="*/ 35 w 345"/>
                    <a:gd name="T19" fmla="*/ 3 h 600"/>
                    <a:gd name="T20" fmla="*/ 32 w 345"/>
                    <a:gd name="T21" fmla="*/ 8 h 600"/>
                    <a:gd name="T22" fmla="*/ 30 w 345"/>
                    <a:gd name="T23" fmla="*/ 14 h 600"/>
                    <a:gd name="T24" fmla="*/ 28 w 345"/>
                    <a:gd name="T25" fmla="*/ 23 h 600"/>
                    <a:gd name="T26" fmla="*/ 27 w 345"/>
                    <a:gd name="T27" fmla="*/ 31 h 600"/>
                    <a:gd name="T28" fmla="*/ 27 w 345"/>
                    <a:gd name="T29" fmla="*/ 38 h 600"/>
                    <a:gd name="T30" fmla="*/ 27 w 345"/>
                    <a:gd name="T31" fmla="*/ 45 h 600"/>
                    <a:gd name="T32" fmla="*/ 28 w 345"/>
                    <a:gd name="T33" fmla="*/ 50 h 600"/>
                    <a:gd name="T34" fmla="*/ 25 w 345"/>
                    <a:gd name="T35" fmla="*/ 53 h 600"/>
                    <a:gd name="T36" fmla="*/ 22 w 345"/>
                    <a:gd name="T37" fmla="*/ 60 h 600"/>
                    <a:gd name="T38" fmla="*/ 18 w 345"/>
                    <a:gd name="T39" fmla="*/ 70 h 600"/>
                    <a:gd name="T40" fmla="*/ 15 w 345"/>
                    <a:gd name="T41" fmla="*/ 83 h 600"/>
                    <a:gd name="T42" fmla="*/ 11 w 345"/>
                    <a:gd name="T43" fmla="*/ 97 h 600"/>
                    <a:gd name="T44" fmla="*/ 9 w 345"/>
                    <a:gd name="T45" fmla="*/ 111 h 600"/>
                    <a:gd name="T46" fmla="*/ 9 w 345"/>
                    <a:gd name="T47" fmla="*/ 125 h 600"/>
                    <a:gd name="T48" fmla="*/ 9 w 345"/>
                    <a:gd name="T49" fmla="*/ 139 h 600"/>
                    <a:gd name="T50" fmla="*/ 7 w 345"/>
                    <a:gd name="T51" fmla="*/ 141 h 600"/>
                    <a:gd name="T52" fmla="*/ 3 w 345"/>
                    <a:gd name="T53" fmla="*/ 150 h 600"/>
                    <a:gd name="T54" fmla="*/ 1 w 345"/>
                    <a:gd name="T55" fmla="*/ 162 h 600"/>
                    <a:gd name="T56" fmla="*/ 0 w 345"/>
                    <a:gd name="T57" fmla="*/ 178 h 600"/>
                    <a:gd name="T58" fmla="*/ 0 w 345"/>
                    <a:gd name="T59" fmla="*/ 196 h 600"/>
                    <a:gd name="T60" fmla="*/ 1 w 345"/>
                    <a:gd name="T61" fmla="*/ 217 h 600"/>
                    <a:gd name="T62" fmla="*/ 4 w 345"/>
                    <a:gd name="T63" fmla="*/ 237 h 600"/>
                    <a:gd name="T64" fmla="*/ 9 w 345"/>
                    <a:gd name="T65" fmla="*/ 259 h 600"/>
                    <a:gd name="T66" fmla="*/ 75 w 345"/>
                    <a:gd name="T67" fmla="*/ 259 h 600"/>
                    <a:gd name="T68" fmla="*/ 77 w 345"/>
                    <a:gd name="T69" fmla="*/ 250 h 600"/>
                    <a:gd name="T70" fmla="*/ 79 w 345"/>
                    <a:gd name="T71" fmla="*/ 236 h 600"/>
                    <a:gd name="T72" fmla="*/ 81 w 345"/>
                    <a:gd name="T73" fmla="*/ 219 h 600"/>
                    <a:gd name="T74" fmla="*/ 82 w 345"/>
                    <a:gd name="T75" fmla="*/ 201 h 600"/>
                    <a:gd name="T76" fmla="*/ 82 w 345"/>
                    <a:gd name="T77" fmla="*/ 184 h 600"/>
                    <a:gd name="T78" fmla="*/ 81 w 345"/>
                    <a:gd name="T79" fmla="*/ 169 h 600"/>
                    <a:gd name="T80" fmla="*/ 78 w 345"/>
                    <a:gd name="T81" fmla="*/ 158 h 600"/>
                    <a:gd name="T82" fmla="*/ 74 w 345"/>
                    <a:gd name="T83" fmla="*/ 154 h 600"/>
                    <a:gd name="T84" fmla="*/ 75 w 345"/>
                    <a:gd name="T85" fmla="*/ 146 h 600"/>
                    <a:gd name="T86" fmla="*/ 75 w 345"/>
                    <a:gd name="T87" fmla="*/ 140 h 600"/>
                    <a:gd name="T88" fmla="*/ 75 w 345"/>
                    <a:gd name="T89" fmla="*/ 134 h 600"/>
                    <a:gd name="T90" fmla="*/ 75 w 345"/>
                    <a:gd name="T91" fmla="*/ 129 h 600"/>
                    <a:gd name="T92" fmla="*/ 74 w 345"/>
                    <a:gd name="T93" fmla="*/ 124 h 600"/>
                    <a:gd name="T94" fmla="*/ 73 w 345"/>
                    <a:gd name="T95" fmla="*/ 121 h 600"/>
                    <a:gd name="T96" fmla="*/ 71 w 345"/>
                    <a:gd name="T97" fmla="*/ 119 h 600"/>
                    <a:gd name="T98" fmla="*/ 70 w 345"/>
                    <a:gd name="T99" fmla="*/ 118 h 600"/>
                    <a:gd name="T100" fmla="*/ 70 w 345"/>
                    <a:gd name="T101" fmla="*/ 111 h 600"/>
                    <a:gd name="T102" fmla="*/ 70 w 345"/>
                    <a:gd name="T103" fmla="*/ 102 h 600"/>
                    <a:gd name="T104" fmla="*/ 69 w 345"/>
                    <a:gd name="T105" fmla="*/ 91 h 600"/>
                    <a:gd name="T106" fmla="*/ 67 w 345"/>
                    <a:gd name="T107" fmla="*/ 81 h 600"/>
                    <a:gd name="T108" fmla="*/ 65 w 345"/>
                    <a:gd name="T109" fmla="*/ 72 h 600"/>
                    <a:gd name="T110" fmla="*/ 62 w 345"/>
                    <a:gd name="T111" fmla="*/ 64 h 600"/>
                    <a:gd name="T112" fmla="*/ 58 w 345"/>
                    <a:gd name="T113" fmla="*/ 60 h 600"/>
                    <a:gd name="T114" fmla="*/ 55 w 345"/>
                    <a:gd name="T115" fmla="*/ 60 h 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600">
                      <a:moveTo>
                        <a:pt x="229" y="138"/>
                      </a:moveTo>
                      <a:lnTo>
                        <a:pt x="230" y="127"/>
                      </a:lnTo>
                      <a:lnTo>
                        <a:pt x="229" y="107"/>
                      </a:lnTo>
                      <a:lnTo>
                        <a:pt x="226" y="84"/>
                      </a:lnTo>
                      <a:lnTo>
                        <a:pt x="219" y="59"/>
                      </a:lnTo>
                      <a:lnTo>
                        <a:pt x="210" y="34"/>
                      </a:lnTo>
                      <a:lnTo>
                        <a:pt x="198" y="15"/>
                      </a:lnTo>
                      <a:lnTo>
                        <a:pt x="183" y="2"/>
                      </a:lnTo>
                      <a:lnTo>
                        <a:pt x="166" y="0"/>
                      </a:lnTo>
                      <a:lnTo>
                        <a:pt x="148" y="7"/>
                      </a:lnTo>
                      <a:lnTo>
                        <a:pt x="136" y="18"/>
                      </a:lnTo>
                      <a:lnTo>
                        <a:pt x="125" y="34"/>
                      </a:lnTo>
                      <a:lnTo>
                        <a:pt x="120" y="53"/>
                      </a:lnTo>
                      <a:lnTo>
                        <a:pt x="116" y="71"/>
                      </a:lnTo>
                      <a:lnTo>
                        <a:pt x="115" y="89"/>
                      </a:lnTo>
                      <a:lnTo>
                        <a:pt x="115" y="105"/>
                      </a:lnTo>
                      <a:lnTo>
                        <a:pt x="117" y="116"/>
                      </a:lnTo>
                      <a:lnTo>
                        <a:pt x="106" y="123"/>
                      </a:lnTo>
                      <a:lnTo>
                        <a:pt x="92" y="139"/>
                      </a:lnTo>
                      <a:lnTo>
                        <a:pt x="76" y="163"/>
                      </a:lnTo>
                      <a:lnTo>
                        <a:pt x="61" y="192"/>
                      </a:lnTo>
                      <a:lnTo>
                        <a:pt x="47" y="224"/>
                      </a:lnTo>
                      <a:lnTo>
                        <a:pt x="38" y="258"/>
                      </a:lnTo>
                      <a:lnTo>
                        <a:pt x="36" y="290"/>
                      </a:lnTo>
                      <a:lnTo>
                        <a:pt x="40" y="321"/>
                      </a:lnTo>
                      <a:lnTo>
                        <a:pt x="28" y="328"/>
                      </a:lnTo>
                      <a:lnTo>
                        <a:pt x="15" y="347"/>
                      </a:lnTo>
                      <a:lnTo>
                        <a:pt x="6" y="375"/>
                      </a:lnTo>
                      <a:lnTo>
                        <a:pt x="1" y="412"/>
                      </a:lnTo>
                      <a:lnTo>
                        <a:pt x="0" y="455"/>
                      </a:lnTo>
                      <a:lnTo>
                        <a:pt x="4" y="502"/>
                      </a:lnTo>
                      <a:lnTo>
                        <a:pt x="16" y="550"/>
                      </a:lnTo>
                      <a:lnTo>
                        <a:pt x="37" y="600"/>
                      </a:lnTo>
                      <a:lnTo>
                        <a:pt x="317" y="600"/>
                      </a:lnTo>
                      <a:lnTo>
                        <a:pt x="325" y="579"/>
                      </a:lnTo>
                      <a:lnTo>
                        <a:pt x="333" y="547"/>
                      </a:lnTo>
                      <a:lnTo>
                        <a:pt x="340" y="508"/>
                      </a:lnTo>
                      <a:lnTo>
                        <a:pt x="344" y="466"/>
                      </a:lnTo>
                      <a:lnTo>
                        <a:pt x="345" y="426"/>
                      </a:lnTo>
                      <a:lnTo>
                        <a:pt x="341" y="391"/>
                      </a:lnTo>
                      <a:lnTo>
                        <a:pt x="329" y="367"/>
                      </a:lnTo>
                      <a:lnTo>
                        <a:pt x="310" y="357"/>
                      </a:lnTo>
                      <a:lnTo>
                        <a:pt x="317" y="340"/>
                      </a:lnTo>
                      <a:lnTo>
                        <a:pt x="319" y="324"/>
                      </a:lnTo>
                      <a:lnTo>
                        <a:pt x="319" y="310"/>
                      </a:lnTo>
                      <a:lnTo>
                        <a:pt x="317" y="298"/>
                      </a:lnTo>
                      <a:lnTo>
                        <a:pt x="312" y="288"/>
                      </a:lnTo>
                      <a:lnTo>
                        <a:pt x="306" y="281"/>
                      </a:lnTo>
                      <a:lnTo>
                        <a:pt x="299" y="275"/>
                      </a:lnTo>
                      <a:lnTo>
                        <a:pt x="294" y="273"/>
                      </a:lnTo>
                      <a:lnTo>
                        <a:pt x="296" y="257"/>
                      </a:lnTo>
                      <a:lnTo>
                        <a:pt x="295" y="236"/>
                      </a:lnTo>
                      <a:lnTo>
                        <a:pt x="290" y="212"/>
                      </a:lnTo>
                      <a:lnTo>
                        <a:pt x="283" y="188"/>
                      </a:lnTo>
                      <a:lnTo>
                        <a:pt x="274" y="166"/>
                      </a:lnTo>
                      <a:lnTo>
                        <a:pt x="261" y="148"/>
                      </a:lnTo>
                      <a:lnTo>
                        <a:pt x="246" y="139"/>
                      </a:lnTo>
                      <a:lnTo>
                        <a:pt x="229" y="138"/>
                      </a:lnTo>
                      <a:close/>
                    </a:path>
                  </a:pathLst>
                </a:custGeom>
                <a:solidFill>
                  <a:srgbClr val="007500"/>
                </a:solidFill>
                <a:ln w="9525">
                  <a:noFill/>
                  <a:round/>
                  <a:headEnd/>
                  <a:tailEnd/>
                </a:ln>
              </p:spPr>
              <p:txBody>
                <a:bodyPr/>
                <a:lstStyle/>
                <a:p>
                  <a:endParaRPr lang="en-US"/>
                </a:p>
              </p:txBody>
            </p:sp>
            <p:sp>
              <p:nvSpPr>
                <p:cNvPr id="3102" name="Rectangle 242"/>
                <p:cNvSpPr>
                  <a:spLocks noChangeArrowheads="1"/>
                </p:cNvSpPr>
                <p:nvPr/>
              </p:nvSpPr>
              <p:spPr bwMode="auto">
                <a:xfrm>
                  <a:off x="4853" y="2471"/>
                  <a:ext cx="175" cy="172"/>
                </a:xfrm>
                <a:prstGeom prst="rect">
                  <a:avLst/>
                </a:prstGeom>
                <a:solidFill>
                  <a:srgbClr val="26CCD8"/>
                </a:solidFill>
                <a:ln w="9525">
                  <a:noFill/>
                  <a:miter lim="800000"/>
                  <a:headEnd/>
                  <a:tailEnd/>
                </a:ln>
              </p:spPr>
              <p:txBody>
                <a:bodyPr/>
                <a:lstStyle/>
                <a:p>
                  <a:endParaRPr lang="en-US" altLang="en-US"/>
                </a:p>
              </p:txBody>
            </p:sp>
            <p:sp>
              <p:nvSpPr>
                <p:cNvPr id="3103" name="Rectangle 243"/>
                <p:cNvSpPr>
                  <a:spLocks noChangeArrowheads="1"/>
                </p:cNvSpPr>
                <p:nvPr/>
              </p:nvSpPr>
              <p:spPr bwMode="auto">
                <a:xfrm>
                  <a:off x="5045" y="2471"/>
                  <a:ext cx="176" cy="172"/>
                </a:xfrm>
                <a:prstGeom prst="rect">
                  <a:avLst/>
                </a:prstGeom>
                <a:solidFill>
                  <a:srgbClr val="26CCD8"/>
                </a:solidFill>
                <a:ln w="9525">
                  <a:noFill/>
                  <a:miter lim="800000"/>
                  <a:headEnd/>
                  <a:tailEnd/>
                </a:ln>
              </p:spPr>
              <p:txBody>
                <a:bodyPr/>
                <a:lstStyle/>
                <a:p>
                  <a:endParaRPr lang="en-US" altLang="en-US"/>
                </a:p>
              </p:txBody>
            </p:sp>
            <p:sp>
              <p:nvSpPr>
                <p:cNvPr id="3104" name="Freeform 244"/>
                <p:cNvSpPr>
                  <a:spLocks/>
                </p:cNvSpPr>
                <p:nvPr/>
              </p:nvSpPr>
              <p:spPr bwMode="auto">
                <a:xfrm>
                  <a:off x="4835" y="2449"/>
                  <a:ext cx="403" cy="217"/>
                </a:xfrm>
                <a:custGeom>
                  <a:avLst/>
                  <a:gdLst>
                    <a:gd name="T0" fmla="*/ 9 w 827"/>
                    <a:gd name="T1" fmla="*/ 128 h 330"/>
                    <a:gd name="T2" fmla="*/ 94 w 827"/>
                    <a:gd name="T3" fmla="*/ 128 h 330"/>
                    <a:gd name="T4" fmla="*/ 94 w 827"/>
                    <a:gd name="T5" fmla="*/ 14 h 330"/>
                    <a:gd name="T6" fmla="*/ 9 w 827"/>
                    <a:gd name="T7" fmla="*/ 14 h 330"/>
                    <a:gd name="T8" fmla="*/ 9 w 827"/>
                    <a:gd name="T9" fmla="*/ 128 h 330"/>
                    <a:gd name="T10" fmla="*/ 0 w 827"/>
                    <a:gd name="T11" fmla="*/ 143 h 330"/>
                    <a:gd name="T12" fmla="*/ 0 w 827"/>
                    <a:gd name="T13" fmla="*/ 0 h 330"/>
                    <a:gd name="T14" fmla="*/ 196 w 827"/>
                    <a:gd name="T15" fmla="*/ 0 h 330"/>
                    <a:gd name="T16" fmla="*/ 196 w 827"/>
                    <a:gd name="T17" fmla="*/ 143 h 330"/>
                    <a:gd name="T18" fmla="*/ 188 w 827"/>
                    <a:gd name="T19" fmla="*/ 128 h 330"/>
                    <a:gd name="T20" fmla="*/ 188 w 827"/>
                    <a:gd name="T21" fmla="*/ 14 h 330"/>
                    <a:gd name="T22" fmla="*/ 103 w 827"/>
                    <a:gd name="T23" fmla="*/ 14 h 330"/>
                    <a:gd name="T24" fmla="*/ 103 w 827"/>
                    <a:gd name="T25" fmla="*/ 128 h 330"/>
                    <a:gd name="T26" fmla="*/ 188 w 827"/>
                    <a:gd name="T27" fmla="*/ 128 h 330"/>
                    <a:gd name="T28" fmla="*/ 196 w 827"/>
                    <a:gd name="T29" fmla="*/ 143 h 330"/>
                    <a:gd name="T30" fmla="*/ 0 w 827"/>
                    <a:gd name="T31" fmla="*/ 143 h 330"/>
                    <a:gd name="T32" fmla="*/ 9 w 827"/>
                    <a:gd name="T33" fmla="*/ 128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0">
                      <a:moveTo>
                        <a:pt x="36" y="296"/>
                      </a:moveTo>
                      <a:lnTo>
                        <a:pt x="396" y="296"/>
                      </a:lnTo>
                      <a:lnTo>
                        <a:pt x="396" y="34"/>
                      </a:lnTo>
                      <a:lnTo>
                        <a:pt x="36" y="34"/>
                      </a:lnTo>
                      <a:lnTo>
                        <a:pt x="36" y="296"/>
                      </a:lnTo>
                      <a:lnTo>
                        <a:pt x="0" y="330"/>
                      </a:lnTo>
                      <a:lnTo>
                        <a:pt x="0" y="0"/>
                      </a:lnTo>
                      <a:lnTo>
                        <a:pt x="827" y="0"/>
                      </a:lnTo>
                      <a:lnTo>
                        <a:pt x="827" y="330"/>
                      </a:lnTo>
                      <a:lnTo>
                        <a:pt x="792" y="296"/>
                      </a:lnTo>
                      <a:lnTo>
                        <a:pt x="792" y="34"/>
                      </a:lnTo>
                      <a:lnTo>
                        <a:pt x="432" y="34"/>
                      </a:lnTo>
                      <a:lnTo>
                        <a:pt x="432" y="296"/>
                      </a:lnTo>
                      <a:lnTo>
                        <a:pt x="792" y="296"/>
                      </a:lnTo>
                      <a:lnTo>
                        <a:pt x="827" y="330"/>
                      </a:lnTo>
                      <a:lnTo>
                        <a:pt x="0" y="330"/>
                      </a:lnTo>
                      <a:lnTo>
                        <a:pt x="36" y="296"/>
                      </a:lnTo>
                      <a:close/>
                    </a:path>
                  </a:pathLst>
                </a:custGeom>
                <a:solidFill>
                  <a:srgbClr val="E8EAEA"/>
                </a:solidFill>
                <a:ln w="9525">
                  <a:noFill/>
                  <a:round/>
                  <a:headEnd/>
                  <a:tailEnd/>
                </a:ln>
              </p:spPr>
              <p:txBody>
                <a:bodyPr/>
                <a:lstStyle/>
                <a:p>
                  <a:endParaRPr lang="en-US"/>
                </a:p>
              </p:txBody>
            </p:sp>
            <p:sp>
              <p:nvSpPr>
                <p:cNvPr id="3105" name="Freeform 245"/>
                <p:cNvSpPr>
                  <a:spLocks/>
                </p:cNvSpPr>
                <p:nvPr/>
              </p:nvSpPr>
              <p:spPr bwMode="auto">
                <a:xfrm>
                  <a:off x="4905" y="2471"/>
                  <a:ext cx="123" cy="172"/>
                </a:xfrm>
                <a:custGeom>
                  <a:avLst/>
                  <a:gdLst>
                    <a:gd name="T0" fmla="*/ 33 w 251"/>
                    <a:gd name="T1" fmla="*/ 0 h 262"/>
                    <a:gd name="T2" fmla="*/ 60 w 251"/>
                    <a:gd name="T3" fmla="*/ 0 h 262"/>
                    <a:gd name="T4" fmla="*/ 60 w 251"/>
                    <a:gd name="T5" fmla="*/ 42 h 262"/>
                    <a:gd name="T6" fmla="*/ 58 w 251"/>
                    <a:gd name="T7" fmla="*/ 44 h 262"/>
                    <a:gd name="T8" fmla="*/ 56 w 251"/>
                    <a:gd name="T9" fmla="*/ 45 h 262"/>
                    <a:gd name="T10" fmla="*/ 53 w 251"/>
                    <a:gd name="T11" fmla="*/ 47 h 262"/>
                    <a:gd name="T12" fmla="*/ 51 w 251"/>
                    <a:gd name="T13" fmla="*/ 49 h 262"/>
                    <a:gd name="T14" fmla="*/ 49 w 251"/>
                    <a:gd name="T15" fmla="*/ 50 h 262"/>
                    <a:gd name="T16" fmla="*/ 48 w 251"/>
                    <a:gd name="T17" fmla="*/ 52 h 262"/>
                    <a:gd name="T18" fmla="*/ 46 w 251"/>
                    <a:gd name="T19" fmla="*/ 54 h 262"/>
                    <a:gd name="T20" fmla="*/ 45 w 251"/>
                    <a:gd name="T21" fmla="*/ 57 h 262"/>
                    <a:gd name="T22" fmla="*/ 45 w 251"/>
                    <a:gd name="T23" fmla="*/ 60 h 262"/>
                    <a:gd name="T24" fmla="*/ 46 w 251"/>
                    <a:gd name="T25" fmla="*/ 63 h 262"/>
                    <a:gd name="T26" fmla="*/ 48 w 251"/>
                    <a:gd name="T27" fmla="*/ 64 h 262"/>
                    <a:gd name="T28" fmla="*/ 50 w 251"/>
                    <a:gd name="T29" fmla="*/ 67 h 262"/>
                    <a:gd name="T30" fmla="*/ 53 w 251"/>
                    <a:gd name="T31" fmla="*/ 70 h 262"/>
                    <a:gd name="T32" fmla="*/ 54 w 251"/>
                    <a:gd name="T33" fmla="*/ 72 h 262"/>
                    <a:gd name="T34" fmla="*/ 55 w 251"/>
                    <a:gd name="T35" fmla="*/ 76 h 262"/>
                    <a:gd name="T36" fmla="*/ 54 w 251"/>
                    <a:gd name="T37" fmla="*/ 81 h 262"/>
                    <a:gd name="T38" fmla="*/ 53 w 251"/>
                    <a:gd name="T39" fmla="*/ 86 h 262"/>
                    <a:gd name="T40" fmla="*/ 50 w 251"/>
                    <a:gd name="T41" fmla="*/ 90 h 262"/>
                    <a:gd name="T42" fmla="*/ 48 w 251"/>
                    <a:gd name="T43" fmla="*/ 94 h 262"/>
                    <a:gd name="T44" fmla="*/ 46 w 251"/>
                    <a:gd name="T45" fmla="*/ 98 h 262"/>
                    <a:gd name="T46" fmla="*/ 44 w 251"/>
                    <a:gd name="T47" fmla="*/ 101 h 262"/>
                    <a:gd name="T48" fmla="*/ 42 w 251"/>
                    <a:gd name="T49" fmla="*/ 105 h 262"/>
                    <a:gd name="T50" fmla="*/ 40 w 251"/>
                    <a:gd name="T51" fmla="*/ 109 h 262"/>
                    <a:gd name="T52" fmla="*/ 39 w 251"/>
                    <a:gd name="T53" fmla="*/ 113 h 262"/>
                    <a:gd name="T54" fmla="*/ 0 w 251"/>
                    <a:gd name="T55" fmla="*/ 113 h 262"/>
                    <a:gd name="T56" fmla="*/ 0 w 251"/>
                    <a:gd name="T57" fmla="*/ 109 h 262"/>
                    <a:gd name="T58" fmla="*/ 2 w 251"/>
                    <a:gd name="T59" fmla="*/ 104 h 262"/>
                    <a:gd name="T60" fmla="*/ 3 w 251"/>
                    <a:gd name="T61" fmla="*/ 98 h 262"/>
                    <a:gd name="T62" fmla="*/ 5 w 251"/>
                    <a:gd name="T63" fmla="*/ 93 h 262"/>
                    <a:gd name="T64" fmla="*/ 8 w 251"/>
                    <a:gd name="T65" fmla="*/ 87 h 262"/>
                    <a:gd name="T66" fmla="*/ 10 w 251"/>
                    <a:gd name="T67" fmla="*/ 81 h 262"/>
                    <a:gd name="T68" fmla="*/ 12 w 251"/>
                    <a:gd name="T69" fmla="*/ 77 h 262"/>
                    <a:gd name="T70" fmla="*/ 15 w 251"/>
                    <a:gd name="T71" fmla="*/ 74 h 262"/>
                    <a:gd name="T72" fmla="*/ 18 w 251"/>
                    <a:gd name="T73" fmla="*/ 70 h 262"/>
                    <a:gd name="T74" fmla="*/ 22 w 251"/>
                    <a:gd name="T75" fmla="*/ 64 h 262"/>
                    <a:gd name="T76" fmla="*/ 27 w 251"/>
                    <a:gd name="T77" fmla="*/ 58 h 262"/>
                    <a:gd name="T78" fmla="*/ 31 w 251"/>
                    <a:gd name="T79" fmla="*/ 51 h 262"/>
                    <a:gd name="T80" fmla="*/ 35 w 251"/>
                    <a:gd name="T81" fmla="*/ 45 h 262"/>
                    <a:gd name="T82" fmla="*/ 38 w 251"/>
                    <a:gd name="T83" fmla="*/ 40 h 262"/>
                    <a:gd name="T84" fmla="*/ 38 w 251"/>
                    <a:gd name="T85" fmla="*/ 37 h 262"/>
                    <a:gd name="T86" fmla="*/ 36 w 251"/>
                    <a:gd name="T87" fmla="*/ 35 h 262"/>
                    <a:gd name="T88" fmla="*/ 32 w 251"/>
                    <a:gd name="T89" fmla="*/ 35 h 262"/>
                    <a:gd name="T90" fmla="*/ 27 w 251"/>
                    <a:gd name="T91" fmla="*/ 37 h 262"/>
                    <a:gd name="T92" fmla="*/ 23 w 251"/>
                    <a:gd name="T93" fmla="*/ 38 h 262"/>
                    <a:gd name="T94" fmla="*/ 18 w 251"/>
                    <a:gd name="T95" fmla="*/ 41 h 262"/>
                    <a:gd name="T96" fmla="*/ 14 w 251"/>
                    <a:gd name="T97" fmla="*/ 42 h 262"/>
                    <a:gd name="T98" fmla="*/ 11 w 251"/>
                    <a:gd name="T99" fmla="*/ 42 h 262"/>
                    <a:gd name="T100" fmla="*/ 9 w 251"/>
                    <a:gd name="T101" fmla="*/ 41 h 262"/>
                    <a:gd name="T102" fmla="*/ 8 w 251"/>
                    <a:gd name="T103" fmla="*/ 39 h 262"/>
                    <a:gd name="T104" fmla="*/ 9 w 251"/>
                    <a:gd name="T105" fmla="*/ 35 h 262"/>
                    <a:gd name="T106" fmla="*/ 11 w 251"/>
                    <a:gd name="T107" fmla="*/ 30 h 262"/>
                    <a:gd name="T108" fmla="*/ 14 w 251"/>
                    <a:gd name="T109" fmla="*/ 24 h 262"/>
                    <a:gd name="T110" fmla="*/ 18 w 251"/>
                    <a:gd name="T111" fmla="*/ 19 h 262"/>
                    <a:gd name="T112" fmla="*/ 23 w 251"/>
                    <a:gd name="T113" fmla="*/ 14 h 262"/>
                    <a:gd name="T114" fmla="*/ 27 w 251"/>
                    <a:gd name="T115" fmla="*/ 8 h 262"/>
                    <a:gd name="T116" fmla="*/ 30 w 251"/>
                    <a:gd name="T117" fmla="*/ 4 h 262"/>
                    <a:gd name="T118" fmla="*/ 33 w 251"/>
                    <a:gd name="T119" fmla="*/ 0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1" h="262">
                      <a:moveTo>
                        <a:pt x="137" y="0"/>
                      </a:moveTo>
                      <a:lnTo>
                        <a:pt x="251" y="0"/>
                      </a:lnTo>
                      <a:lnTo>
                        <a:pt x="251" y="98"/>
                      </a:lnTo>
                      <a:lnTo>
                        <a:pt x="242" y="102"/>
                      </a:lnTo>
                      <a:lnTo>
                        <a:pt x="233" y="104"/>
                      </a:lnTo>
                      <a:lnTo>
                        <a:pt x="222" y="108"/>
                      </a:lnTo>
                      <a:lnTo>
                        <a:pt x="213" y="112"/>
                      </a:lnTo>
                      <a:lnTo>
                        <a:pt x="205" y="116"/>
                      </a:lnTo>
                      <a:lnTo>
                        <a:pt x="198" y="121"/>
                      </a:lnTo>
                      <a:lnTo>
                        <a:pt x="192" y="126"/>
                      </a:lnTo>
                      <a:lnTo>
                        <a:pt x="188" y="133"/>
                      </a:lnTo>
                      <a:lnTo>
                        <a:pt x="188" y="140"/>
                      </a:lnTo>
                      <a:lnTo>
                        <a:pt x="192" y="146"/>
                      </a:lnTo>
                      <a:lnTo>
                        <a:pt x="200" y="150"/>
                      </a:lnTo>
                      <a:lnTo>
                        <a:pt x="211" y="155"/>
                      </a:lnTo>
                      <a:lnTo>
                        <a:pt x="220" y="161"/>
                      </a:lnTo>
                      <a:lnTo>
                        <a:pt x="227" y="167"/>
                      </a:lnTo>
                      <a:lnTo>
                        <a:pt x="229" y="177"/>
                      </a:lnTo>
                      <a:lnTo>
                        <a:pt x="227" y="187"/>
                      </a:lnTo>
                      <a:lnTo>
                        <a:pt x="220" y="199"/>
                      </a:lnTo>
                      <a:lnTo>
                        <a:pt x="211" y="209"/>
                      </a:lnTo>
                      <a:lnTo>
                        <a:pt x="200" y="218"/>
                      </a:lnTo>
                      <a:lnTo>
                        <a:pt x="191" y="227"/>
                      </a:lnTo>
                      <a:lnTo>
                        <a:pt x="182" y="235"/>
                      </a:lnTo>
                      <a:lnTo>
                        <a:pt x="174" y="243"/>
                      </a:lnTo>
                      <a:lnTo>
                        <a:pt x="167" y="253"/>
                      </a:lnTo>
                      <a:lnTo>
                        <a:pt x="164" y="262"/>
                      </a:lnTo>
                      <a:lnTo>
                        <a:pt x="0" y="262"/>
                      </a:lnTo>
                      <a:lnTo>
                        <a:pt x="2" y="253"/>
                      </a:lnTo>
                      <a:lnTo>
                        <a:pt x="8" y="241"/>
                      </a:lnTo>
                      <a:lnTo>
                        <a:pt x="15" y="229"/>
                      </a:lnTo>
                      <a:lnTo>
                        <a:pt x="23" y="216"/>
                      </a:lnTo>
                      <a:lnTo>
                        <a:pt x="32" y="202"/>
                      </a:lnTo>
                      <a:lnTo>
                        <a:pt x="43" y="189"/>
                      </a:lnTo>
                      <a:lnTo>
                        <a:pt x="52" y="179"/>
                      </a:lnTo>
                      <a:lnTo>
                        <a:pt x="62" y="170"/>
                      </a:lnTo>
                      <a:lnTo>
                        <a:pt x="75" y="161"/>
                      </a:lnTo>
                      <a:lnTo>
                        <a:pt x="92" y="148"/>
                      </a:lnTo>
                      <a:lnTo>
                        <a:pt x="112" y="134"/>
                      </a:lnTo>
                      <a:lnTo>
                        <a:pt x="130" y="119"/>
                      </a:lnTo>
                      <a:lnTo>
                        <a:pt x="146" y="105"/>
                      </a:lnTo>
                      <a:lnTo>
                        <a:pt x="157" y="93"/>
                      </a:lnTo>
                      <a:lnTo>
                        <a:pt x="159" y="85"/>
                      </a:lnTo>
                      <a:lnTo>
                        <a:pt x="150" y="81"/>
                      </a:lnTo>
                      <a:lnTo>
                        <a:pt x="134" y="82"/>
                      </a:lnTo>
                      <a:lnTo>
                        <a:pt x="114" y="85"/>
                      </a:lnTo>
                      <a:lnTo>
                        <a:pt x="96" y="89"/>
                      </a:lnTo>
                      <a:lnTo>
                        <a:pt x="76" y="94"/>
                      </a:lnTo>
                      <a:lnTo>
                        <a:pt x="59" y="97"/>
                      </a:lnTo>
                      <a:lnTo>
                        <a:pt x="45" y="98"/>
                      </a:lnTo>
                      <a:lnTo>
                        <a:pt x="36" y="96"/>
                      </a:lnTo>
                      <a:lnTo>
                        <a:pt x="32" y="90"/>
                      </a:lnTo>
                      <a:lnTo>
                        <a:pt x="36" y="81"/>
                      </a:lnTo>
                      <a:lnTo>
                        <a:pt x="45" y="70"/>
                      </a:lnTo>
                      <a:lnTo>
                        <a:pt x="59" y="57"/>
                      </a:lnTo>
                      <a:lnTo>
                        <a:pt x="76" y="44"/>
                      </a:lnTo>
                      <a:lnTo>
                        <a:pt x="94" y="32"/>
                      </a:lnTo>
                      <a:lnTo>
                        <a:pt x="112" y="19"/>
                      </a:lnTo>
                      <a:lnTo>
                        <a:pt x="127" y="9"/>
                      </a:lnTo>
                      <a:lnTo>
                        <a:pt x="137" y="0"/>
                      </a:lnTo>
                      <a:close/>
                    </a:path>
                  </a:pathLst>
                </a:custGeom>
                <a:solidFill>
                  <a:srgbClr val="99E5E5"/>
                </a:solidFill>
                <a:ln w="9525">
                  <a:noFill/>
                  <a:round/>
                  <a:headEnd/>
                  <a:tailEnd/>
                </a:ln>
              </p:spPr>
              <p:txBody>
                <a:bodyPr/>
                <a:lstStyle/>
                <a:p>
                  <a:endParaRPr lang="en-US"/>
                </a:p>
              </p:txBody>
            </p:sp>
            <p:sp>
              <p:nvSpPr>
                <p:cNvPr id="3106" name="Freeform 246"/>
                <p:cNvSpPr>
                  <a:spLocks/>
                </p:cNvSpPr>
                <p:nvPr/>
              </p:nvSpPr>
              <p:spPr bwMode="auto">
                <a:xfrm>
                  <a:off x="5088" y="2471"/>
                  <a:ext cx="133" cy="172"/>
                </a:xfrm>
                <a:custGeom>
                  <a:avLst/>
                  <a:gdLst>
                    <a:gd name="T0" fmla="*/ 26 w 271"/>
                    <a:gd name="T1" fmla="*/ 0 h 262"/>
                    <a:gd name="T2" fmla="*/ 25 w 271"/>
                    <a:gd name="T3" fmla="*/ 2 h 262"/>
                    <a:gd name="T4" fmla="*/ 23 w 271"/>
                    <a:gd name="T5" fmla="*/ 5 h 262"/>
                    <a:gd name="T6" fmla="*/ 21 w 271"/>
                    <a:gd name="T7" fmla="*/ 9 h 262"/>
                    <a:gd name="T8" fmla="*/ 18 w 271"/>
                    <a:gd name="T9" fmla="*/ 12 h 262"/>
                    <a:gd name="T10" fmla="*/ 15 w 271"/>
                    <a:gd name="T11" fmla="*/ 16 h 262"/>
                    <a:gd name="T12" fmla="*/ 13 w 271"/>
                    <a:gd name="T13" fmla="*/ 21 h 262"/>
                    <a:gd name="T14" fmla="*/ 11 w 271"/>
                    <a:gd name="T15" fmla="*/ 25 h 262"/>
                    <a:gd name="T16" fmla="*/ 9 w 271"/>
                    <a:gd name="T17" fmla="*/ 28 h 262"/>
                    <a:gd name="T18" fmla="*/ 8 w 271"/>
                    <a:gd name="T19" fmla="*/ 32 h 262"/>
                    <a:gd name="T20" fmla="*/ 8 w 271"/>
                    <a:gd name="T21" fmla="*/ 35 h 262"/>
                    <a:gd name="T22" fmla="*/ 8 w 271"/>
                    <a:gd name="T23" fmla="*/ 39 h 262"/>
                    <a:gd name="T24" fmla="*/ 9 w 271"/>
                    <a:gd name="T25" fmla="*/ 42 h 262"/>
                    <a:gd name="T26" fmla="*/ 11 w 271"/>
                    <a:gd name="T27" fmla="*/ 45 h 262"/>
                    <a:gd name="T28" fmla="*/ 13 w 271"/>
                    <a:gd name="T29" fmla="*/ 47 h 262"/>
                    <a:gd name="T30" fmla="*/ 15 w 271"/>
                    <a:gd name="T31" fmla="*/ 47 h 262"/>
                    <a:gd name="T32" fmla="*/ 18 w 271"/>
                    <a:gd name="T33" fmla="*/ 47 h 262"/>
                    <a:gd name="T34" fmla="*/ 21 w 271"/>
                    <a:gd name="T35" fmla="*/ 47 h 262"/>
                    <a:gd name="T36" fmla="*/ 23 w 271"/>
                    <a:gd name="T37" fmla="*/ 48 h 262"/>
                    <a:gd name="T38" fmla="*/ 25 w 271"/>
                    <a:gd name="T39" fmla="*/ 51 h 262"/>
                    <a:gd name="T40" fmla="*/ 26 w 271"/>
                    <a:gd name="T41" fmla="*/ 54 h 262"/>
                    <a:gd name="T42" fmla="*/ 26 w 271"/>
                    <a:gd name="T43" fmla="*/ 58 h 262"/>
                    <a:gd name="T44" fmla="*/ 26 w 271"/>
                    <a:gd name="T45" fmla="*/ 64 h 262"/>
                    <a:gd name="T46" fmla="*/ 24 w 271"/>
                    <a:gd name="T47" fmla="*/ 68 h 262"/>
                    <a:gd name="T48" fmla="*/ 21 w 271"/>
                    <a:gd name="T49" fmla="*/ 74 h 262"/>
                    <a:gd name="T50" fmla="*/ 17 w 271"/>
                    <a:gd name="T51" fmla="*/ 78 h 262"/>
                    <a:gd name="T52" fmla="*/ 13 w 271"/>
                    <a:gd name="T53" fmla="*/ 83 h 262"/>
                    <a:gd name="T54" fmla="*/ 10 w 271"/>
                    <a:gd name="T55" fmla="*/ 89 h 262"/>
                    <a:gd name="T56" fmla="*/ 7 w 271"/>
                    <a:gd name="T57" fmla="*/ 93 h 262"/>
                    <a:gd name="T58" fmla="*/ 4 w 271"/>
                    <a:gd name="T59" fmla="*/ 98 h 262"/>
                    <a:gd name="T60" fmla="*/ 2 w 271"/>
                    <a:gd name="T61" fmla="*/ 103 h 262"/>
                    <a:gd name="T62" fmla="*/ 0 w 271"/>
                    <a:gd name="T63" fmla="*/ 108 h 262"/>
                    <a:gd name="T64" fmla="*/ 0 w 271"/>
                    <a:gd name="T65" fmla="*/ 113 h 262"/>
                    <a:gd name="T66" fmla="*/ 43 w 271"/>
                    <a:gd name="T67" fmla="*/ 113 h 262"/>
                    <a:gd name="T68" fmla="*/ 44 w 271"/>
                    <a:gd name="T69" fmla="*/ 110 h 262"/>
                    <a:gd name="T70" fmla="*/ 45 w 271"/>
                    <a:gd name="T71" fmla="*/ 106 h 262"/>
                    <a:gd name="T72" fmla="*/ 47 w 271"/>
                    <a:gd name="T73" fmla="*/ 101 h 262"/>
                    <a:gd name="T74" fmla="*/ 48 w 271"/>
                    <a:gd name="T75" fmla="*/ 96 h 262"/>
                    <a:gd name="T76" fmla="*/ 50 w 271"/>
                    <a:gd name="T77" fmla="*/ 91 h 262"/>
                    <a:gd name="T78" fmla="*/ 51 w 271"/>
                    <a:gd name="T79" fmla="*/ 87 h 262"/>
                    <a:gd name="T80" fmla="*/ 52 w 271"/>
                    <a:gd name="T81" fmla="*/ 83 h 262"/>
                    <a:gd name="T82" fmla="*/ 53 w 271"/>
                    <a:gd name="T83" fmla="*/ 79 h 262"/>
                    <a:gd name="T84" fmla="*/ 55 w 271"/>
                    <a:gd name="T85" fmla="*/ 76 h 262"/>
                    <a:gd name="T86" fmla="*/ 56 w 271"/>
                    <a:gd name="T87" fmla="*/ 73 h 262"/>
                    <a:gd name="T88" fmla="*/ 57 w 271"/>
                    <a:gd name="T89" fmla="*/ 70 h 262"/>
                    <a:gd name="T90" fmla="*/ 58 w 271"/>
                    <a:gd name="T91" fmla="*/ 66 h 262"/>
                    <a:gd name="T92" fmla="*/ 58 w 271"/>
                    <a:gd name="T93" fmla="*/ 63 h 262"/>
                    <a:gd name="T94" fmla="*/ 58 w 271"/>
                    <a:gd name="T95" fmla="*/ 60 h 262"/>
                    <a:gd name="T96" fmla="*/ 56 w 271"/>
                    <a:gd name="T97" fmla="*/ 58 h 262"/>
                    <a:gd name="T98" fmla="*/ 54 w 271"/>
                    <a:gd name="T99" fmla="*/ 57 h 262"/>
                    <a:gd name="T100" fmla="*/ 51 w 271"/>
                    <a:gd name="T101" fmla="*/ 56 h 262"/>
                    <a:gd name="T102" fmla="*/ 48 w 271"/>
                    <a:gd name="T103" fmla="*/ 54 h 262"/>
                    <a:gd name="T104" fmla="*/ 46 w 271"/>
                    <a:gd name="T105" fmla="*/ 51 h 262"/>
                    <a:gd name="T106" fmla="*/ 45 w 271"/>
                    <a:gd name="T107" fmla="*/ 46 h 262"/>
                    <a:gd name="T108" fmla="*/ 46 w 271"/>
                    <a:gd name="T109" fmla="*/ 38 h 262"/>
                    <a:gd name="T110" fmla="*/ 50 w 271"/>
                    <a:gd name="T111" fmla="*/ 29 h 262"/>
                    <a:gd name="T112" fmla="*/ 55 w 271"/>
                    <a:gd name="T113" fmla="*/ 16 h 262"/>
                    <a:gd name="T114" fmla="*/ 65 w 271"/>
                    <a:gd name="T115" fmla="*/ 0 h 262"/>
                    <a:gd name="T116" fmla="*/ 26 w 271"/>
                    <a:gd name="T117" fmla="*/ 0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 h="262">
                      <a:moveTo>
                        <a:pt x="109" y="0"/>
                      </a:moveTo>
                      <a:lnTo>
                        <a:pt x="103" y="5"/>
                      </a:lnTo>
                      <a:lnTo>
                        <a:pt x="94" y="12"/>
                      </a:lnTo>
                      <a:lnTo>
                        <a:pt x="85" y="20"/>
                      </a:lnTo>
                      <a:lnTo>
                        <a:pt x="74" y="29"/>
                      </a:lnTo>
                      <a:lnTo>
                        <a:pt x="64" y="38"/>
                      </a:lnTo>
                      <a:lnTo>
                        <a:pt x="54" y="49"/>
                      </a:lnTo>
                      <a:lnTo>
                        <a:pt x="44" y="58"/>
                      </a:lnTo>
                      <a:lnTo>
                        <a:pt x="38" y="66"/>
                      </a:lnTo>
                      <a:lnTo>
                        <a:pt x="33" y="74"/>
                      </a:lnTo>
                      <a:lnTo>
                        <a:pt x="32" y="82"/>
                      </a:lnTo>
                      <a:lnTo>
                        <a:pt x="34" y="90"/>
                      </a:lnTo>
                      <a:lnTo>
                        <a:pt x="39" y="98"/>
                      </a:lnTo>
                      <a:lnTo>
                        <a:pt x="44" y="104"/>
                      </a:lnTo>
                      <a:lnTo>
                        <a:pt x="54" y="109"/>
                      </a:lnTo>
                      <a:lnTo>
                        <a:pt x="64" y="110"/>
                      </a:lnTo>
                      <a:lnTo>
                        <a:pt x="74" y="109"/>
                      </a:lnTo>
                      <a:lnTo>
                        <a:pt x="85" y="108"/>
                      </a:lnTo>
                      <a:lnTo>
                        <a:pt x="94" y="111"/>
                      </a:lnTo>
                      <a:lnTo>
                        <a:pt x="102" y="117"/>
                      </a:lnTo>
                      <a:lnTo>
                        <a:pt x="107" y="126"/>
                      </a:lnTo>
                      <a:lnTo>
                        <a:pt x="108" y="136"/>
                      </a:lnTo>
                      <a:lnTo>
                        <a:pt x="106" y="148"/>
                      </a:lnTo>
                      <a:lnTo>
                        <a:pt x="99" y="159"/>
                      </a:lnTo>
                      <a:lnTo>
                        <a:pt x="86" y="171"/>
                      </a:lnTo>
                      <a:lnTo>
                        <a:pt x="71" y="182"/>
                      </a:lnTo>
                      <a:lnTo>
                        <a:pt x="56" y="194"/>
                      </a:lnTo>
                      <a:lnTo>
                        <a:pt x="42" y="205"/>
                      </a:lnTo>
                      <a:lnTo>
                        <a:pt x="30" y="216"/>
                      </a:lnTo>
                      <a:lnTo>
                        <a:pt x="18" y="227"/>
                      </a:lnTo>
                      <a:lnTo>
                        <a:pt x="9" y="239"/>
                      </a:lnTo>
                      <a:lnTo>
                        <a:pt x="3" y="250"/>
                      </a:lnTo>
                      <a:lnTo>
                        <a:pt x="0" y="262"/>
                      </a:lnTo>
                      <a:lnTo>
                        <a:pt x="179" y="262"/>
                      </a:lnTo>
                      <a:lnTo>
                        <a:pt x="183" y="254"/>
                      </a:lnTo>
                      <a:lnTo>
                        <a:pt x="187" y="245"/>
                      </a:lnTo>
                      <a:lnTo>
                        <a:pt x="193" y="234"/>
                      </a:lnTo>
                      <a:lnTo>
                        <a:pt x="199" y="223"/>
                      </a:lnTo>
                      <a:lnTo>
                        <a:pt x="205" y="212"/>
                      </a:lnTo>
                      <a:lnTo>
                        <a:pt x="212" y="201"/>
                      </a:lnTo>
                      <a:lnTo>
                        <a:pt x="217" y="192"/>
                      </a:lnTo>
                      <a:lnTo>
                        <a:pt x="223" y="184"/>
                      </a:lnTo>
                      <a:lnTo>
                        <a:pt x="229" y="177"/>
                      </a:lnTo>
                      <a:lnTo>
                        <a:pt x="235" y="169"/>
                      </a:lnTo>
                      <a:lnTo>
                        <a:pt x="239" y="161"/>
                      </a:lnTo>
                      <a:lnTo>
                        <a:pt x="243" y="153"/>
                      </a:lnTo>
                      <a:lnTo>
                        <a:pt x="243" y="146"/>
                      </a:lnTo>
                      <a:lnTo>
                        <a:pt x="240" y="140"/>
                      </a:lnTo>
                      <a:lnTo>
                        <a:pt x="235" y="134"/>
                      </a:lnTo>
                      <a:lnTo>
                        <a:pt x="224" y="132"/>
                      </a:lnTo>
                      <a:lnTo>
                        <a:pt x="212" y="129"/>
                      </a:lnTo>
                      <a:lnTo>
                        <a:pt x="200" y="125"/>
                      </a:lnTo>
                      <a:lnTo>
                        <a:pt x="191" y="118"/>
                      </a:lnTo>
                      <a:lnTo>
                        <a:pt x="187" y="106"/>
                      </a:lnTo>
                      <a:lnTo>
                        <a:pt x="191" y="89"/>
                      </a:lnTo>
                      <a:lnTo>
                        <a:pt x="205" y="67"/>
                      </a:lnTo>
                      <a:lnTo>
                        <a:pt x="231" y="37"/>
                      </a:lnTo>
                      <a:lnTo>
                        <a:pt x="271" y="0"/>
                      </a:lnTo>
                      <a:lnTo>
                        <a:pt x="109" y="0"/>
                      </a:lnTo>
                      <a:close/>
                    </a:path>
                  </a:pathLst>
                </a:custGeom>
                <a:solidFill>
                  <a:srgbClr val="99E5E5"/>
                </a:solidFill>
                <a:ln w="9525">
                  <a:noFill/>
                  <a:round/>
                  <a:headEnd/>
                  <a:tailEnd/>
                </a:ln>
              </p:spPr>
              <p:txBody>
                <a:bodyPr/>
                <a:lstStyle/>
                <a:p>
                  <a:endParaRPr lang="en-US"/>
                </a:p>
              </p:txBody>
            </p:sp>
            <p:sp>
              <p:nvSpPr>
                <p:cNvPr id="3107" name="Rectangle 247"/>
                <p:cNvSpPr>
                  <a:spLocks noChangeArrowheads="1"/>
                </p:cNvSpPr>
                <p:nvPr/>
              </p:nvSpPr>
              <p:spPr bwMode="auto">
                <a:xfrm>
                  <a:off x="4818" y="2449"/>
                  <a:ext cx="17" cy="420"/>
                </a:xfrm>
                <a:prstGeom prst="rect">
                  <a:avLst/>
                </a:prstGeom>
                <a:solidFill>
                  <a:srgbClr val="FFDDA5"/>
                </a:solidFill>
                <a:ln w="9525">
                  <a:noFill/>
                  <a:miter lim="800000"/>
                  <a:headEnd/>
                  <a:tailEnd/>
                </a:ln>
              </p:spPr>
              <p:txBody>
                <a:bodyPr/>
                <a:lstStyle/>
                <a:p>
                  <a:endParaRPr lang="en-US" altLang="en-US"/>
                </a:p>
              </p:txBody>
            </p:sp>
            <p:sp>
              <p:nvSpPr>
                <p:cNvPr id="3108" name="Rectangle 248"/>
                <p:cNvSpPr>
                  <a:spLocks noChangeArrowheads="1"/>
                </p:cNvSpPr>
                <p:nvPr/>
              </p:nvSpPr>
              <p:spPr bwMode="auto">
                <a:xfrm>
                  <a:off x="5238" y="2449"/>
                  <a:ext cx="17" cy="420"/>
                </a:xfrm>
                <a:prstGeom prst="rect">
                  <a:avLst/>
                </a:prstGeom>
                <a:solidFill>
                  <a:srgbClr val="FFDDA5"/>
                </a:solidFill>
                <a:ln w="9525">
                  <a:noFill/>
                  <a:miter lim="800000"/>
                  <a:headEnd/>
                  <a:tailEnd/>
                </a:ln>
              </p:spPr>
              <p:txBody>
                <a:bodyPr/>
                <a:lstStyle/>
                <a:p>
                  <a:endParaRPr lang="en-US" altLang="en-US"/>
                </a:p>
              </p:txBody>
            </p:sp>
            <p:sp>
              <p:nvSpPr>
                <p:cNvPr id="3109" name="Rectangle 249"/>
                <p:cNvSpPr>
                  <a:spLocks noChangeArrowheads="1"/>
                </p:cNvSpPr>
                <p:nvPr/>
              </p:nvSpPr>
              <p:spPr bwMode="auto">
                <a:xfrm>
                  <a:off x="4835" y="2666"/>
                  <a:ext cx="403" cy="26"/>
                </a:xfrm>
                <a:prstGeom prst="rect">
                  <a:avLst/>
                </a:prstGeom>
                <a:solidFill>
                  <a:srgbClr val="FFDDA5"/>
                </a:solidFill>
                <a:ln w="9525">
                  <a:noFill/>
                  <a:miter lim="800000"/>
                  <a:headEnd/>
                  <a:tailEnd/>
                </a:ln>
              </p:spPr>
              <p:txBody>
                <a:bodyPr/>
                <a:lstStyle/>
                <a:p>
                  <a:endParaRPr lang="en-US" altLang="en-US"/>
                </a:p>
              </p:txBody>
            </p:sp>
            <p:sp>
              <p:nvSpPr>
                <p:cNvPr id="3110" name="Rectangle 250"/>
                <p:cNvSpPr>
                  <a:spLocks noChangeArrowheads="1"/>
                </p:cNvSpPr>
                <p:nvPr/>
              </p:nvSpPr>
              <p:spPr bwMode="auto">
                <a:xfrm>
                  <a:off x="4835" y="2692"/>
                  <a:ext cx="403" cy="177"/>
                </a:xfrm>
                <a:prstGeom prst="rect">
                  <a:avLst/>
                </a:prstGeom>
                <a:solidFill>
                  <a:srgbClr val="B23333"/>
                </a:solidFill>
                <a:ln w="9525">
                  <a:noFill/>
                  <a:miter lim="800000"/>
                  <a:headEnd/>
                  <a:tailEnd/>
                </a:ln>
              </p:spPr>
              <p:txBody>
                <a:bodyPr/>
                <a:lstStyle/>
                <a:p>
                  <a:endParaRPr lang="en-US" altLang="en-US"/>
                </a:p>
              </p:txBody>
            </p:sp>
            <p:sp>
              <p:nvSpPr>
                <p:cNvPr id="3111" name="Freeform 251"/>
                <p:cNvSpPr>
                  <a:spLocks/>
                </p:cNvSpPr>
                <p:nvPr/>
              </p:nvSpPr>
              <p:spPr bwMode="auto">
                <a:xfrm>
                  <a:off x="4819" y="2366"/>
                  <a:ext cx="436" cy="65"/>
                </a:xfrm>
                <a:custGeom>
                  <a:avLst/>
                  <a:gdLst>
                    <a:gd name="T0" fmla="*/ 213 w 894"/>
                    <a:gd name="T1" fmla="*/ 43 h 98"/>
                    <a:gd name="T2" fmla="*/ 199 w 894"/>
                    <a:gd name="T3" fmla="*/ 0 h 98"/>
                    <a:gd name="T4" fmla="*/ 12 w 894"/>
                    <a:gd name="T5" fmla="*/ 0 h 98"/>
                    <a:gd name="T6" fmla="*/ 0 w 894"/>
                    <a:gd name="T7" fmla="*/ 43 h 98"/>
                    <a:gd name="T8" fmla="*/ 213 w 894"/>
                    <a:gd name="T9" fmla="*/ 43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8">
                      <a:moveTo>
                        <a:pt x="894" y="98"/>
                      </a:moveTo>
                      <a:lnTo>
                        <a:pt x="837" y="0"/>
                      </a:lnTo>
                      <a:lnTo>
                        <a:pt x="49" y="0"/>
                      </a:lnTo>
                      <a:lnTo>
                        <a:pt x="0" y="98"/>
                      </a:lnTo>
                      <a:lnTo>
                        <a:pt x="894" y="98"/>
                      </a:lnTo>
                      <a:close/>
                    </a:path>
                  </a:pathLst>
                </a:custGeom>
                <a:solidFill>
                  <a:srgbClr val="7C0000"/>
                </a:solidFill>
                <a:ln w="9525">
                  <a:noFill/>
                  <a:round/>
                  <a:headEnd/>
                  <a:tailEnd/>
                </a:ln>
              </p:spPr>
              <p:txBody>
                <a:bodyPr/>
                <a:lstStyle/>
                <a:p>
                  <a:endParaRPr lang="en-US"/>
                </a:p>
              </p:txBody>
            </p:sp>
            <p:sp>
              <p:nvSpPr>
                <p:cNvPr id="3112" name="Rectangle 252"/>
                <p:cNvSpPr>
                  <a:spLocks noChangeArrowheads="1"/>
                </p:cNvSpPr>
                <p:nvPr/>
              </p:nvSpPr>
              <p:spPr bwMode="auto">
                <a:xfrm>
                  <a:off x="4835" y="2759"/>
                  <a:ext cx="58" cy="30"/>
                </a:xfrm>
                <a:prstGeom prst="rect">
                  <a:avLst/>
                </a:prstGeom>
                <a:solidFill>
                  <a:srgbClr val="7C0000"/>
                </a:solidFill>
                <a:ln w="9525">
                  <a:noFill/>
                  <a:miter lim="800000"/>
                  <a:headEnd/>
                  <a:tailEnd/>
                </a:ln>
              </p:spPr>
              <p:txBody>
                <a:bodyPr/>
                <a:lstStyle/>
                <a:p>
                  <a:endParaRPr lang="en-US" altLang="en-US"/>
                </a:p>
              </p:txBody>
            </p:sp>
            <p:sp>
              <p:nvSpPr>
                <p:cNvPr id="3113" name="Rectangle 253"/>
                <p:cNvSpPr>
                  <a:spLocks noChangeArrowheads="1"/>
                </p:cNvSpPr>
                <p:nvPr/>
              </p:nvSpPr>
              <p:spPr bwMode="auto">
                <a:xfrm>
                  <a:off x="4835" y="2722"/>
                  <a:ext cx="27" cy="29"/>
                </a:xfrm>
                <a:prstGeom prst="rect">
                  <a:avLst/>
                </a:prstGeom>
                <a:solidFill>
                  <a:srgbClr val="7C0000"/>
                </a:solidFill>
                <a:ln w="9525">
                  <a:noFill/>
                  <a:miter lim="800000"/>
                  <a:headEnd/>
                  <a:tailEnd/>
                </a:ln>
              </p:spPr>
              <p:txBody>
                <a:bodyPr/>
                <a:lstStyle/>
                <a:p>
                  <a:endParaRPr lang="en-US" altLang="en-US"/>
                </a:p>
              </p:txBody>
            </p:sp>
            <p:sp>
              <p:nvSpPr>
                <p:cNvPr id="3114" name="Rectangle 254"/>
                <p:cNvSpPr>
                  <a:spLocks noChangeArrowheads="1"/>
                </p:cNvSpPr>
                <p:nvPr/>
              </p:nvSpPr>
              <p:spPr bwMode="auto">
                <a:xfrm>
                  <a:off x="4835" y="2797"/>
                  <a:ext cx="27" cy="29"/>
                </a:xfrm>
                <a:prstGeom prst="rect">
                  <a:avLst/>
                </a:prstGeom>
                <a:solidFill>
                  <a:srgbClr val="7C0000"/>
                </a:solidFill>
                <a:ln w="9525">
                  <a:noFill/>
                  <a:miter lim="800000"/>
                  <a:headEnd/>
                  <a:tailEnd/>
                </a:ln>
              </p:spPr>
              <p:txBody>
                <a:bodyPr/>
                <a:lstStyle/>
                <a:p>
                  <a:endParaRPr lang="en-US" altLang="en-US"/>
                </a:p>
              </p:txBody>
            </p:sp>
            <p:sp>
              <p:nvSpPr>
                <p:cNvPr id="3115" name="Rectangle 255"/>
                <p:cNvSpPr>
                  <a:spLocks noChangeArrowheads="1"/>
                </p:cNvSpPr>
                <p:nvPr/>
              </p:nvSpPr>
              <p:spPr bwMode="auto">
                <a:xfrm>
                  <a:off x="5086" y="2759"/>
                  <a:ext cx="59" cy="30"/>
                </a:xfrm>
                <a:prstGeom prst="rect">
                  <a:avLst/>
                </a:prstGeom>
                <a:solidFill>
                  <a:srgbClr val="7C0000"/>
                </a:solidFill>
                <a:ln w="9525">
                  <a:noFill/>
                  <a:miter lim="800000"/>
                  <a:headEnd/>
                  <a:tailEnd/>
                </a:ln>
              </p:spPr>
              <p:txBody>
                <a:bodyPr/>
                <a:lstStyle/>
                <a:p>
                  <a:endParaRPr lang="en-US" altLang="en-US"/>
                </a:p>
              </p:txBody>
            </p:sp>
            <p:sp>
              <p:nvSpPr>
                <p:cNvPr id="3116" name="Rectangle 256"/>
                <p:cNvSpPr>
                  <a:spLocks noChangeArrowheads="1"/>
                </p:cNvSpPr>
                <p:nvPr/>
              </p:nvSpPr>
              <p:spPr bwMode="auto">
                <a:xfrm>
                  <a:off x="5055" y="2797"/>
                  <a:ext cx="58" cy="29"/>
                </a:xfrm>
                <a:prstGeom prst="rect">
                  <a:avLst/>
                </a:prstGeom>
                <a:solidFill>
                  <a:srgbClr val="7C0000"/>
                </a:solidFill>
                <a:ln w="9525">
                  <a:noFill/>
                  <a:miter lim="800000"/>
                  <a:headEnd/>
                  <a:tailEnd/>
                </a:ln>
              </p:spPr>
              <p:txBody>
                <a:bodyPr/>
                <a:lstStyle/>
                <a:p>
                  <a:endParaRPr lang="en-US" altLang="en-US"/>
                </a:p>
              </p:txBody>
            </p:sp>
            <p:sp>
              <p:nvSpPr>
                <p:cNvPr id="3117" name="Rectangle 257"/>
                <p:cNvSpPr>
                  <a:spLocks noChangeArrowheads="1"/>
                </p:cNvSpPr>
                <p:nvPr/>
              </p:nvSpPr>
              <p:spPr bwMode="auto">
                <a:xfrm>
                  <a:off x="4806" y="2431"/>
                  <a:ext cx="461" cy="18"/>
                </a:xfrm>
                <a:prstGeom prst="rect">
                  <a:avLst/>
                </a:prstGeom>
                <a:solidFill>
                  <a:srgbClr val="FFE5B7"/>
                </a:solidFill>
                <a:ln w="9525">
                  <a:noFill/>
                  <a:miter lim="800000"/>
                  <a:headEnd/>
                  <a:tailEnd/>
                </a:ln>
              </p:spPr>
              <p:txBody>
                <a:bodyPr/>
                <a:lstStyle/>
                <a:p>
                  <a:endParaRPr lang="en-US" altLang="en-US"/>
                </a:p>
              </p:txBody>
            </p:sp>
            <p:sp>
              <p:nvSpPr>
                <p:cNvPr id="3118" name="Rectangle 258"/>
                <p:cNvSpPr>
                  <a:spLocks noChangeArrowheads="1"/>
                </p:cNvSpPr>
                <p:nvPr/>
              </p:nvSpPr>
              <p:spPr bwMode="auto">
                <a:xfrm>
                  <a:off x="5271" y="2473"/>
                  <a:ext cx="176" cy="170"/>
                </a:xfrm>
                <a:prstGeom prst="rect">
                  <a:avLst/>
                </a:prstGeom>
                <a:solidFill>
                  <a:srgbClr val="26CCD8"/>
                </a:solidFill>
                <a:ln w="9525">
                  <a:noFill/>
                  <a:miter lim="800000"/>
                  <a:headEnd/>
                  <a:tailEnd/>
                </a:ln>
              </p:spPr>
              <p:txBody>
                <a:bodyPr/>
                <a:lstStyle/>
                <a:p>
                  <a:endParaRPr lang="en-US" altLang="en-US"/>
                </a:p>
              </p:txBody>
            </p:sp>
            <p:sp>
              <p:nvSpPr>
                <p:cNvPr id="3119" name="Rectangle 259"/>
                <p:cNvSpPr>
                  <a:spLocks noChangeArrowheads="1"/>
                </p:cNvSpPr>
                <p:nvPr/>
              </p:nvSpPr>
              <p:spPr bwMode="auto">
                <a:xfrm>
                  <a:off x="5464" y="2473"/>
                  <a:ext cx="176" cy="170"/>
                </a:xfrm>
                <a:prstGeom prst="rect">
                  <a:avLst/>
                </a:prstGeom>
                <a:solidFill>
                  <a:srgbClr val="26CCD8"/>
                </a:solidFill>
                <a:ln w="9525">
                  <a:noFill/>
                  <a:miter lim="800000"/>
                  <a:headEnd/>
                  <a:tailEnd/>
                </a:ln>
              </p:spPr>
              <p:txBody>
                <a:bodyPr/>
                <a:lstStyle/>
                <a:p>
                  <a:endParaRPr lang="en-US" altLang="en-US"/>
                </a:p>
              </p:txBody>
            </p:sp>
            <p:sp>
              <p:nvSpPr>
                <p:cNvPr id="3120" name="Freeform 260"/>
                <p:cNvSpPr>
                  <a:spLocks/>
                </p:cNvSpPr>
                <p:nvPr/>
              </p:nvSpPr>
              <p:spPr bwMode="auto">
                <a:xfrm>
                  <a:off x="5255" y="2449"/>
                  <a:ext cx="402" cy="218"/>
                </a:xfrm>
                <a:custGeom>
                  <a:avLst/>
                  <a:gdLst>
                    <a:gd name="T0" fmla="*/ 8 w 827"/>
                    <a:gd name="T1" fmla="*/ 127 h 332"/>
                    <a:gd name="T2" fmla="*/ 93 w 827"/>
                    <a:gd name="T3" fmla="*/ 127 h 332"/>
                    <a:gd name="T4" fmla="*/ 93 w 827"/>
                    <a:gd name="T5" fmla="*/ 16 h 332"/>
                    <a:gd name="T6" fmla="*/ 8 w 827"/>
                    <a:gd name="T7" fmla="*/ 16 h 332"/>
                    <a:gd name="T8" fmla="*/ 8 w 827"/>
                    <a:gd name="T9" fmla="*/ 127 h 332"/>
                    <a:gd name="T10" fmla="*/ 0 w 827"/>
                    <a:gd name="T11" fmla="*/ 143 h 332"/>
                    <a:gd name="T12" fmla="*/ 0 w 827"/>
                    <a:gd name="T13" fmla="*/ 0 h 332"/>
                    <a:gd name="T14" fmla="*/ 195 w 827"/>
                    <a:gd name="T15" fmla="*/ 0 h 332"/>
                    <a:gd name="T16" fmla="*/ 195 w 827"/>
                    <a:gd name="T17" fmla="*/ 143 h 332"/>
                    <a:gd name="T18" fmla="*/ 187 w 827"/>
                    <a:gd name="T19" fmla="*/ 127 h 332"/>
                    <a:gd name="T20" fmla="*/ 187 w 827"/>
                    <a:gd name="T21" fmla="*/ 16 h 332"/>
                    <a:gd name="T22" fmla="*/ 102 w 827"/>
                    <a:gd name="T23" fmla="*/ 16 h 332"/>
                    <a:gd name="T24" fmla="*/ 102 w 827"/>
                    <a:gd name="T25" fmla="*/ 127 h 332"/>
                    <a:gd name="T26" fmla="*/ 187 w 827"/>
                    <a:gd name="T27" fmla="*/ 127 h 332"/>
                    <a:gd name="T28" fmla="*/ 195 w 827"/>
                    <a:gd name="T29" fmla="*/ 143 h 332"/>
                    <a:gd name="T30" fmla="*/ 0 w 827"/>
                    <a:gd name="T31" fmla="*/ 143 h 332"/>
                    <a:gd name="T32" fmla="*/ 8 w 827"/>
                    <a:gd name="T33" fmla="*/ 127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2">
                      <a:moveTo>
                        <a:pt x="34" y="296"/>
                      </a:moveTo>
                      <a:lnTo>
                        <a:pt x="396" y="296"/>
                      </a:lnTo>
                      <a:lnTo>
                        <a:pt x="396" y="36"/>
                      </a:lnTo>
                      <a:lnTo>
                        <a:pt x="34" y="36"/>
                      </a:lnTo>
                      <a:lnTo>
                        <a:pt x="34" y="296"/>
                      </a:lnTo>
                      <a:lnTo>
                        <a:pt x="0" y="332"/>
                      </a:lnTo>
                      <a:lnTo>
                        <a:pt x="0" y="0"/>
                      </a:lnTo>
                      <a:lnTo>
                        <a:pt x="827" y="0"/>
                      </a:lnTo>
                      <a:lnTo>
                        <a:pt x="827" y="332"/>
                      </a:lnTo>
                      <a:lnTo>
                        <a:pt x="791" y="296"/>
                      </a:lnTo>
                      <a:lnTo>
                        <a:pt x="791" y="36"/>
                      </a:lnTo>
                      <a:lnTo>
                        <a:pt x="430" y="36"/>
                      </a:lnTo>
                      <a:lnTo>
                        <a:pt x="430" y="296"/>
                      </a:lnTo>
                      <a:lnTo>
                        <a:pt x="791" y="296"/>
                      </a:lnTo>
                      <a:lnTo>
                        <a:pt x="827" y="332"/>
                      </a:lnTo>
                      <a:lnTo>
                        <a:pt x="0" y="332"/>
                      </a:lnTo>
                      <a:lnTo>
                        <a:pt x="34" y="296"/>
                      </a:lnTo>
                      <a:close/>
                    </a:path>
                  </a:pathLst>
                </a:custGeom>
                <a:solidFill>
                  <a:srgbClr val="E8EAEA"/>
                </a:solidFill>
                <a:ln w="9525">
                  <a:noFill/>
                  <a:round/>
                  <a:headEnd/>
                  <a:tailEnd/>
                </a:ln>
              </p:spPr>
              <p:txBody>
                <a:bodyPr/>
                <a:lstStyle/>
                <a:p>
                  <a:endParaRPr lang="en-US"/>
                </a:p>
              </p:txBody>
            </p:sp>
            <p:sp>
              <p:nvSpPr>
                <p:cNvPr id="3121" name="Freeform 261"/>
                <p:cNvSpPr>
                  <a:spLocks/>
                </p:cNvSpPr>
                <p:nvPr/>
              </p:nvSpPr>
              <p:spPr bwMode="auto">
                <a:xfrm>
                  <a:off x="5325" y="2473"/>
                  <a:ext cx="122" cy="170"/>
                </a:xfrm>
                <a:custGeom>
                  <a:avLst/>
                  <a:gdLst>
                    <a:gd name="T0" fmla="*/ 32 w 252"/>
                    <a:gd name="T1" fmla="*/ 0 h 260"/>
                    <a:gd name="T2" fmla="*/ 59 w 252"/>
                    <a:gd name="T3" fmla="*/ 0 h 260"/>
                    <a:gd name="T4" fmla="*/ 59 w 252"/>
                    <a:gd name="T5" fmla="*/ 41 h 260"/>
                    <a:gd name="T6" fmla="*/ 57 w 252"/>
                    <a:gd name="T7" fmla="*/ 43 h 260"/>
                    <a:gd name="T8" fmla="*/ 54 w 252"/>
                    <a:gd name="T9" fmla="*/ 44 h 260"/>
                    <a:gd name="T10" fmla="*/ 52 w 252"/>
                    <a:gd name="T11" fmla="*/ 45 h 260"/>
                    <a:gd name="T12" fmla="*/ 50 w 252"/>
                    <a:gd name="T13" fmla="*/ 47 h 260"/>
                    <a:gd name="T14" fmla="*/ 48 w 252"/>
                    <a:gd name="T15" fmla="*/ 49 h 260"/>
                    <a:gd name="T16" fmla="*/ 46 w 252"/>
                    <a:gd name="T17" fmla="*/ 51 h 260"/>
                    <a:gd name="T18" fmla="*/ 45 w 252"/>
                    <a:gd name="T19" fmla="*/ 54 h 260"/>
                    <a:gd name="T20" fmla="*/ 44 w 252"/>
                    <a:gd name="T21" fmla="*/ 56 h 260"/>
                    <a:gd name="T22" fmla="*/ 44 w 252"/>
                    <a:gd name="T23" fmla="*/ 60 h 260"/>
                    <a:gd name="T24" fmla="*/ 45 w 252"/>
                    <a:gd name="T25" fmla="*/ 61 h 260"/>
                    <a:gd name="T26" fmla="*/ 47 w 252"/>
                    <a:gd name="T27" fmla="*/ 63 h 260"/>
                    <a:gd name="T28" fmla="*/ 49 w 252"/>
                    <a:gd name="T29" fmla="*/ 66 h 260"/>
                    <a:gd name="T30" fmla="*/ 52 w 252"/>
                    <a:gd name="T31" fmla="*/ 69 h 260"/>
                    <a:gd name="T32" fmla="*/ 53 w 252"/>
                    <a:gd name="T33" fmla="*/ 71 h 260"/>
                    <a:gd name="T34" fmla="*/ 54 w 252"/>
                    <a:gd name="T35" fmla="*/ 75 h 260"/>
                    <a:gd name="T36" fmla="*/ 53 w 252"/>
                    <a:gd name="T37" fmla="*/ 79 h 260"/>
                    <a:gd name="T38" fmla="*/ 52 w 252"/>
                    <a:gd name="T39" fmla="*/ 84 h 260"/>
                    <a:gd name="T40" fmla="*/ 49 w 252"/>
                    <a:gd name="T41" fmla="*/ 88 h 260"/>
                    <a:gd name="T42" fmla="*/ 47 w 252"/>
                    <a:gd name="T43" fmla="*/ 92 h 260"/>
                    <a:gd name="T44" fmla="*/ 45 w 252"/>
                    <a:gd name="T45" fmla="*/ 96 h 260"/>
                    <a:gd name="T46" fmla="*/ 43 w 252"/>
                    <a:gd name="T47" fmla="*/ 99 h 260"/>
                    <a:gd name="T48" fmla="*/ 41 w 252"/>
                    <a:gd name="T49" fmla="*/ 103 h 260"/>
                    <a:gd name="T50" fmla="*/ 39 w 252"/>
                    <a:gd name="T51" fmla="*/ 107 h 260"/>
                    <a:gd name="T52" fmla="*/ 38 w 252"/>
                    <a:gd name="T53" fmla="*/ 111 h 260"/>
                    <a:gd name="T54" fmla="*/ 0 w 252"/>
                    <a:gd name="T55" fmla="*/ 111 h 260"/>
                    <a:gd name="T56" fmla="*/ 0 w 252"/>
                    <a:gd name="T57" fmla="*/ 107 h 260"/>
                    <a:gd name="T58" fmla="*/ 2 w 252"/>
                    <a:gd name="T59" fmla="*/ 102 h 260"/>
                    <a:gd name="T60" fmla="*/ 3 w 252"/>
                    <a:gd name="T61" fmla="*/ 97 h 260"/>
                    <a:gd name="T62" fmla="*/ 5 w 252"/>
                    <a:gd name="T63" fmla="*/ 92 h 260"/>
                    <a:gd name="T64" fmla="*/ 7 w 252"/>
                    <a:gd name="T65" fmla="*/ 86 h 260"/>
                    <a:gd name="T66" fmla="*/ 10 w 252"/>
                    <a:gd name="T67" fmla="*/ 80 h 260"/>
                    <a:gd name="T68" fmla="*/ 13 w 252"/>
                    <a:gd name="T69" fmla="*/ 76 h 260"/>
                    <a:gd name="T70" fmla="*/ 15 w 252"/>
                    <a:gd name="T71" fmla="*/ 72 h 260"/>
                    <a:gd name="T72" fmla="*/ 17 w 252"/>
                    <a:gd name="T73" fmla="*/ 68 h 260"/>
                    <a:gd name="T74" fmla="*/ 22 w 252"/>
                    <a:gd name="T75" fmla="*/ 62 h 260"/>
                    <a:gd name="T76" fmla="*/ 26 w 252"/>
                    <a:gd name="T77" fmla="*/ 56 h 260"/>
                    <a:gd name="T78" fmla="*/ 31 w 252"/>
                    <a:gd name="T79" fmla="*/ 50 h 260"/>
                    <a:gd name="T80" fmla="*/ 34 w 252"/>
                    <a:gd name="T81" fmla="*/ 44 h 260"/>
                    <a:gd name="T82" fmla="*/ 37 w 252"/>
                    <a:gd name="T83" fmla="*/ 39 h 260"/>
                    <a:gd name="T84" fmla="*/ 37 w 252"/>
                    <a:gd name="T85" fmla="*/ 36 h 260"/>
                    <a:gd name="T86" fmla="*/ 35 w 252"/>
                    <a:gd name="T87" fmla="*/ 34 h 260"/>
                    <a:gd name="T88" fmla="*/ 31 w 252"/>
                    <a:gd name="T89" fmla="*/ 35 h 260"/>
                    <a:gd name="T90" fmla="*/ 27 w 252"/>
                    <a:gd name="T91" fmla="*/ 36 h 260"/>
                    <a:gd name="T92" fmla="*/ 22 w 252"/>
                    <a:gd name="T93" fmla="*/ 38 h 260"/>
                    <a:gd name="T94" fmla="*/ 18 w 252"/>
                    <a:gd name="T95" fmla="*/ 39 h 260"/>
                    <a:gd name="T96" fmla="*/ 14 w 252"/>
                    <a:gd name="T97" fmla="*/ 41 h 260"/>
                    <a:gd name="T98" fmla="*/ 11 w 252"/>
                    <a:gd name="T99" fmla="*/ 41 h 260"/>
                    <a:gd name="T100" fmla="*/ 8 w 252"/>
                    <a:gd name="T101" fmla="*/ 40 h 260"/>
                    <a:gd name="T102" fmla="*/ 7 w 252"/>
                    <a:gd name="T103" fmla="*/ 38 h 260"/>
                    <a:gd name="T104" fmla="*/ 8 w 252"/>
                    <a:gd name="T105" fmla="*/ 34 h 260"/>
                    <a:gd name="T106" fmla="*/ 11 w 252"/>
                    <a:gd name="T107" fmla="*/ 29 h 260"/>
                    <a:gd name="T108" fmla="*/ 14 w 252"/>
                    <a:gd name="T109" fmla="*/ 24 h 260"/>
                    <a:gd name="T110" fmla="*/ 18 w 252"/>
                    <a:gd name="T111" fmla="*/ 18 h 260"/>
                    <a:gd name="T112" fmla="*/ 22 w 252"/>
                    <a:gd name="T113" fmla="*/ 13 h 260"/>
                    <a:gd name="T114" fmla="*/ 26 w 252"/>
                    <a:gd name="T115" fmla="*/ 8 h 260"/>
                    <a:gd name="T116" fmla="*/ 30 w 252"/>
                    <a:gd name="T117" fmla="*/ 3 h 260"/>
                    <a:gd name="T118" fmla="*/ 32 w 252"/>
                    <a:gd name="T119" fmla="*/ 0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2" h="260">
                      <a:moveTo>
                        <a:pt x="137" y="0"/>
                      </a:moveTo>
                      <a:lnTo>
                        <a:pt x="252" y="0"/>
                      </a:lnTo>
                      <a:lnTo>
                        <a:pt x="252" y="96"/>
                      </a:lnTo>
                      <a:lnTo>
                        <a:pt x="243" y="100"/>
                      </a:lnTo>
                      <a:lnTo>
                        <a:pt x="232" y="102"/>
                      </a:lnTo>
                      <a:lnTo>
                        <a:pt x="222" y="106"/>
                      </a:lnTo>
                      <a:lnTo>
                        <a:pt x="213" y="110"/>
                      </a:lnTo>
                      <a:lnTo>
                        <a:pt x="205" y="115"/>
                      </a:lnTo>
                      <a:lnTo>
                        <a:pt x="198" y="119"/>
                      </a:lnTo>
                      <a:lnTo>
                        <a:pt x="192" y="125"/>
                      </a:lnTo>
                      <a:lnTo>
                        <a:pt x="187" y="132"/>
                      </a:lnTo>
                      <a:lnTo>
                        <a:pt x="187" y="139"/>
                      </a:lnTo>
                      <a:lnTo>
                        <a:pt x="193" y="144"/>
                      </a:lnTo>
                      <a:lnTo>
                        <a:pt x="201" y="149"/>
                      </a:lnTo>
                      <a:lnTo>
                        <a:pt x="210" y="154"/>
                      </a:lnTo>
                      <a:lnTo>
                        <a:pt x="220" y="160"/>
                      </a:lnTo>
                      <a:lnTo>
                        <a:pt x="227" y="165"/>
                      </a:lnTo>
                      <a:lnTo>
                        <a:pt x="230" y="175"/>
                      </a:lnTo>
                      <a:lnTo>
                        <a:pt x="227" y="185"/>
                      </a:lnTo>
                      <a:lnTo>
                        <a:pt x="220" y="197"/>
                      </a:lnTo>
                      <a:lnTo>
                        <a:pt x="210" y="207"/>
                      </a:lnTo>
                      <a:lnTo>
                        <a:pt x="201" y="216"/>
                      </a:lnTo>
                      <a:lnTo>
                        <a:pt x="192" y="225"/>
                      </a:lnTo>
                      <a:lnTo>
                        <a:pt x="182" y="233"/>
                      </a:lnTo>
                      <a:lnTo>
                        <a:pt x="174" y="241"/>
                      </a:lnTo>
                      <a:lnTo>
                        <a:pt x="168" y="251"/>
                      </a:lnTo>
                      <a:lnTo>
                        <a:pt x="163" y="260"/>
                      </a:lnTo>
                      <a:lnTo>
                        <a:pt x="0" y="260"/>
                      </a:lnTo>
                      <a:lnTo>
                        <a:pt x="2" y="251"/>
                      </a:lnTo>
                      <a:lnTo>
                        <a:pt x="8" y="239"/>
                      </a:lnTo>
                      <a:lnTo>
                        <a:pt x="15" y="227"/>
                      </a:lnTo>
                      <a:lnTo>
                        <a:pt x="23" y="214"/>
                      </a:lnTo>
                      <a:lnTo>
                        <a:pt x="32" y="200"/>
                      </a:lnTo>
                      <a:lnTo>
                        <a:pt x="42" y="187"/>
                      </a:lnTo>
                      <a:lnTo>
                        <a:pt x="53" y="177"/>
                      </a:lnTo>
                      <a:lnTo>
                        <a:pt x="62" y="168"/>
                      </a:lnTo>
                      <a:lnTo>
                        <a:pt x="74" y="159"/>
                      </a:lnTo>
                      <a:lnTo>
                        <a:pt x="92" y="146"/>
                      </a:lnTo>
                      <a:lnTo>
                        <a:pt x="111" y="132"/>
                      </a:lnTo>
                      <a:lnTo>
                        <a:pt x="131" y="117"/>
                      </a:lnTo>
                      <a:lnTo>
                        <a:pt x="147" y="103"/>
                      </a:lnTo>
                      <a:lnTo>
                        <a:pt x="157" y="92"/>
                      </a:lnTo>
                      <a:lnTo>
                        <a:pt x="160" y="84"/>
                      </a:lnTo>
                      <a:lnTo>
                        <a:pt x="151" y="80"/>
                      </a:lnTo>
                      <a:lnTo>
                        <a:pt x="134" y="81"/>
                      </a:lnTo>
                      <a:lnTo>
                        <a:pt x="115" y="84"/>
                      </a:lnTo>
                      <a:lnTo>
                        <a:pt x="95" y="88"/>
                      </a:lnTo>
                      <a:lnTo>
                        <a:pt x="77" y="92"/>
                      </a:lnTo>
                      <a:lnTo>
                        <a:pt x="59" y="95"/>
                      </a:lnTo>
                      <a:lnTo>
                        <a:pt x="46" y="96"/>
                      </a:lnTo>
                      <a:lnTo>
                        <a:pt x="35" y="94"/>
                      </a:lnTo>
                      <a:lnTo>
                        <a:pt x="32" y="88"/>
                      </a:lnTo>
                      <a:lnTo>
                        <a:pt x="35" y="79"/>
                      </a:lnTo>
                      <a:lnTo>
                        <a:pt x="45" y="68"/>
                      </a:lnTo>
                      <a:lnTo>
                        <a:pt x="58" y="55"/>
                      </a:lnTo>
                      <a:lnTo>
                        <a:pt x="76" y="42"/>
                      </a:lnTo>
                      <a:lnTo>
                        <a:pt x="94" y="30"/>
                      </a:lnTo>
                      <a:lnTo>
                        <a:pt x="111" y="18"/>
                      </a:lnTo>
                      <a:lnTo>
                        <a:pt x="126" y="8"/>
                      </a:lnTo>
                      <a:lnTo>
                        <a:pt x="137" y="0"/>
                      </a:lnTo>
                      <a:close/>
                    </a:path>
                  </a:pathLst>
                </a:custGeom>
                <a:solidFill>
                  <a:srgbClr val="99E5E5"/>
                </a:solidFill>
                <a:ln w="9525">
                  <a:noFill/>
                  <a:round/>
                  <a:headEnd/>
                  <a:tailEnd/>
                </a:ln>
              </p:spPr>
              <p:txBody>
                <a:bodyPr/>
                <a:lstStyle/>
                <a:p>
                  <a:endParaRPr lang="en-US"/>
                </a:p>
              </p:txBody>
            </p:sp>
            <p:sp>
              <p:nvSpPr>
                <p:cNvPr id="3122" name="Freeform 262"/>
                <p:cNvSpPr>
                  <a:spLocks/>
                </p:cNvSpPr>
                <p:nvPr/>
              </p:nvSpPr>
              <p:spPr bwMode="auto">
                <a:xfrm>
                  <a:off x="5508" y="2473"/>
                  <a:ext cx="132" cy="170"/>
                </a:xfrm>
                <a:custGeom>
                  <a:avLst/>
                  <a:gdLst>
                    <a:gd name="T0" fmla="*/ 26 w 271"/>
                    <a:gd name="T1" fmla="*/ 0 h 260"/>
                    <a:gd name="T2" fmla="*/ 24 w 271"/>
                    <a:gd name="T3" fmla="*/ 2 h 260"/>
                    <a:gd name="T4" fmla="*/ 22 w 271"/>
                    <a:gd name="T5" fmla="*/ 5 h 260"/>
                    <a:gd name="T6" fmla="*/ 20 w 271"/>
                    <a:gd name="T7" fmla="*/ 8 h 260"/>
                    <a:gd name="T8" fmla="*/ 18 w 271"/>
                    <a:gd name="T9" fmla="*/ 12 h 260"/>
                    <a:gd name="T10" fmla="*/ 15 w 271"/>
                    <a:gd name="T11" fmla="*/ 16 h 260"/>
                    <a:gd name="T12" fmla="*/ 13 w 271"/>
                    <a:gd name="T13" fmla="*/ 20 h 260"/>
                    <a:gd name="T14" fmla="*/ 11 w 271"/>
                    <a:gd name="T15" fmla="*/ 24 h 260"/>
                    <a:gd name="T16" fmla="*/ 9 w 271"/>
                    <a:gd name="T17" fmla="*/ 27 h 260"/>
                    <a:gd name="T18" fmla="*/ 8 w 271"/>
                    <a:gd name="T19" fmla="*/ 31 h 260"/>
                    <a:gd name="T20" fmla="*/ 8 w 271"/>
                    <a:gd name="T21" fmla="*/ 34 h 260"/>
                    <a:gd name="T22" fmla="*/ 8 w 271"/>
                    <a:gd name="T23" fmla="*/ 38 h 260"/>
                    <a:gd name="T24" fmla="*/ 9 w 271"/>
                    <a:gd name="T25" fmla="*/ 41 h 260"/>
                    <a:gd name="T26" fmla="*/ 11 w 271"/>
                    <a:gd name="T27" fmla="*/ 44 h 260"/>
                    <a:gd name="T28" fmla="*/ 13 w 271"/>
                    <a:gd name="T29" fmla="*/ 46 h 260"/>
                    <a:gd name="T30" fmla="*/ 15 w 271"/>
                    <a:gd name="T31" fmla="*/ 46 h 260"/>
                    <a:gd name="T32" fmla="*/ 18 w 271"/>
                    <a:gd name="T33" fmla="*/ 46 h 260"/>
                    <a:gd name="T34" fmla="*/ 20 w 271"/>
                    <a:gd name="T35" fmla="*/ 45 h 260"/>
                    <a:gd name="T36" fmla="*/ 22 w 271"/>
                    <a:gd name="T37" fmla="*/ 46 h 260"/>
                    <a:gd name="T38" fmla="*/ 24 w 271"/>
                    <a:gd name="T39" fmla="*/ 49 h 260"/>
                    <a:gd name="T40" fmla="*/ 25 w 271"/>
                    <a:gd name="T41" fmla="*/ 53 h 260"/>
                    <a:gd name="T42" fmla="*/ 25 w 271"/>
                    <a:gd name="T43" fmla="*/ 58 h 260"/>
                    <a:gd name="T44" fmla="*/ 25 w 271"/>
                    <a:gd name="T45" fmla="*/ 62 h 260"/>
                    <a:gd name="T46" fmla="*/ 23 w 271"/>
                    <a:gd name="T47" fmla="*/ 67 h 260"/>
                    <a:gd name="T48" fmla="*/ 20 w 271"/>
                    <a:gd name="T49" fmla="*/ 73 h 260"/>
                    <a:gd name="T50" fmla="*/ 17 w 271"/>
                    <a:gd name="T51" fmla="*/ 77 h 260"/>
                    <a:gd name="T52" fmla="*/ 13 w 271"/>
                    <a:gd name="T53" fmla="*/ 82 h 260"/>
                    <a:gd name="T54" fmla="*/ 10 w 271"/>
                    <a:gd name="T55" fmla="*/ 87 h 260"/>
                    <a:gd name="T56" fmla="*/ 7 w 271"/>
                    <a:gd name="T57" fmla="*/ 92 h 260"/>
                    <a:gd name="T58" fmla="*/ 4 w 271"/>
                    <a:gd name="T59" fmla="*/ 96 h 260"/>
                    <a:gd name="T60" fmla="*/ 2 w 271"/>
                    <a:gd name="T61" fmla="*/ 101 h 260"/>
                    <a:gd name="T62" fmla="*/ 1 w 271"/>
                    <a:gd name="T63" fmla="*/ 106 h 260"/>
                    <a:gd name="T64" fmla="*/ 0 w 271"/>
                    <a:gd name="T65" fmla="*/ 111 h 260"/>
                    <a:gd name="T66" fmla="*/ 42 w 271"/>
                    <a:gd name="T67" fmla="*/ 111 h 260"/>
                    <a:gd name="T68" fmla="*/ 43 w 271"/>
                    <a:gd name="T69" fmla="*/ 108 h 260"/>
                    <a:gd name="T70" fmla="*/ 45 w 271"/>
                    <a:gd name="T71" fmla="*/ 105 h 260"/>
                    <a:gd name="T72" fmla="*/ 46 w 271"/>
                    <a:gd name="T73" fmla="*/ 99 h 260"/>
                    <a:gd name="T74" fmla="*/ 47 w 271"/>
                    <a:gd name="T75" fmla="*/ 95 h 260"/>
                    <a:gd name="T76" fmla="*/ 49 w 271"/>
                    <a:gd name="T77" fmla="*/ 90 h 260"/>
                    <a:gd name="T78" fmla="*/ 50 w 271"/>
                    <a:gd name="T79" fmla="*/ 86 h 260"/>
                    <a:gd name="T80" fmla="*/ 52 w 271"/>
                    <a:gd name="T81" fmla="*/ 82 h 260"/>
                    <a:gd name="T82" fmla="*/ 53 w 271"/>
                    <a:gd name="T83" fmla="*/ 78 h 260"/>
                    <a:gd name="T84" fmla="*/ 56 w 271"/>
                    <a:gd name="T85" fmla="*/ 72 h 260"/>
                    <a:gd name="T86" fmla="*/ 57 w 271"/>
                    <a:gd name="T87" fmla="*/ 65 h 260"/>
                    <a:gd name="T88" fmla="*/ 57 w 271"/>
                    <a:gd name="T89" fmla="*/ 59 h 260"/>
                    <a:gd name="T90" fmla="*/ 54 w 271"/>
                    <a:gd name="T91" fmla="*/ 56 h 260"/>
                    <a:gd name="T92" fmla="*/ 50 w 271"/>
                    <a:gd name="T93" fmla="*/ 54 h 260"/>
                    <a:gd name="T94" fmla="*/ 48 w 271"/>
                    <a:gd name="T95" fmla="*/ 52 h 260"/>
                    <a:gd name="T96" fmla="*/ 46 w 271"/>
                    <a:gd name="T97" fmla="*/ 50 h 260"/>
                    <a:gd name="T98" fmla="*/ 45 w 271"/>
                    <a:gd name="T99" fmla="*/ 44 h 260"/>
                    <a:gd name="T100" fmla="*/ 46 w 271"/>
                    <a:gd name="T101" fmla="*/ 38 h 260"/>
                    <a:gd name="T102" fmla="*/ 49 w 271"/>
                    <a:gd name="T103" fmla="*/ 28 h 260"/>
                    <a:gd name="T104" fmla="*/ 55 w 271"/>
                    <a:gd name="T105" fmla="*/ 16 h 260"/>
                    <a:gd name="T106" fmla="*/ 64 w 271"/>
                    <a:gd name="T107" fmla="*/ 0 h 260"/>
                    <a:gd name="T108" fmla="*/ 26 w 271"/>
                    <a:gd name="T109" fmla="*/ 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 h="260">
                      <a:moveTo>
                        <a:pt x="110" y="0"/>
                      </a:moveTo>
                      <a:lnTo>
                        <a:pt x="103" y="4"/>
                      </a:lnTo>
                      <a:lnTo>
                        <a:pt x="95" y="10"/>
                      </a:lnTo>
                      <a:lnTo>
                        <a:pt x="84" y="18"/>
                      </a:lnTo>
                      <a:lnTo>
                        <a:pt x="74" y="27"/>
                      </a:lnTo>
                      <a:lnTo>
                        <a:pt x="64" y="36"/>
                      </a:lnTo>
                      <a:lnTo>
                        <a:pt x="54" y="47"/>
                      </a:lnTo>
                      <a:lnTo>
                        <a:pt x="45" y="56"/>
                      </a:lnTo>
                      <a:lnTo>
                        <a:pt x="38" y="64"/>
                      </a:lnTo>
                      <a:lnTo>
                        <a:pt x="34" y="72"/>
                      </a:lnTo>
                      <a:lnTo>
                        <a:pt x="33" y="80"/>
                      </a:lnTo>
                      <a:lnTo>
                        <a:pt x="34" y="88"/>
                      </a:lnTo>
                      <a:lnTo>
                        <a:pt x="38" y="96"/>
                      </a:lnTo>
                      <a:lnTo>
                        <a:pt x="45" y="102"/>
                      </a:lnTo>
                      <a:lnTo>
                        <a:pt x="53" y="107"/>
                      </a:lnTo>
                      <a:lnTo>
                        <a:pt x="64" y="108"/>
                      </a:lnTo>
                      <a:lnTo>
                        <a:pt x="74" y="107"/>
                      </a:lnTo>
                      <a:lnTo>
                        <a:pt x="84" y="106"/>
                      </a:lnTo>
                      <a:lnTo>
                        <a:pt x="94" y="109"/>
                      </a:lnTo>
                      <a:lnTo>
                        <a:pt x="102" y="115"/>
                      </a:lnTo>
                      <a:lnTo>
                        <a:pt x="106" y="124"/>
                      </a:lnTo>
                      <a:lnTo>
                        <a:pt x="107" y="134"/>
                      </a:lnTo>
                      <a:lnTo>
                        <a:pt x="105" y="146"/>
                      </a:lnTo>
                      <a:lnTo>
                        <a:pt x="98" y="157"/>
                      </a:lnTo>
                      <a:lnTo>
                        <a:pt x="86" y="169"/>
                      </a:lnTo>
                      <a:lnTo>
                        <a:pt x="71" y="180"/>
                      </a:lnTo>
                      <a:lnTo>
                        <a:pt x="56" y="192"/>
                      </a:lnTo>
                      <a:lnTo>
                        <a:pt x="42" y="203"/>
                      </a:lnTo>
                      <a:lnTo>
                        <a:pt x="29" y="214"/>
                      </a:lnTo>
                      <a:lnTo>
                        <a:pt x="19" y="225"/>
                      </a:lnTo>
                      <a:lnTo>
                        <a:pt x="10" y="237"/>
                      </a:lnTo>
                      <a:lnTo>
                        <a:pt x="4" y="248"/>
                      </a:lnTo>
                      <a:lnTo>
                        <a:pt x="0" y="260"/>
                      </a:lnTo>
                      <a:lnTo>
                        <a:pt x="179" y="260"/>
                      </a:lnTo>
                      <a:lnTo>
                        <a:pt x="182" y="253"/>
                      </a:lnTo>
                      <a:lnTo>
                        <a:pt x="188" y="244"/>
                      </a:lnTo>
                      <a:lnTo>
                        <a:pt x="193" y="233"/>
                      </a:lnTo>
                      <a:lnTo>
                        <a:pt x="198" y="222"/>
                      </a:lnTo>
                      <a:lnTo>
                        <a:pt x="205" y="210"/>
                      </a:lnTo>
                      <a:lnTo>
                        <a:pt x="211" y="200"/>
                      </a:lnTo>
                      <a:lnTo>
                        <a:pt x="218" y="191"/>
                      </a:lnTo>
                      <a:lnTo>
                        <a:pt x="224" y="183"/>
                      </a:lnTo>
                      <a:lnTo>
                        <a:pt x="235" y="168"/>
                      </a:lnTo>
                      <a:lnTo>
                        <a:pt x="242" y="151"/>
                      </a:lnTo>
                      <a:lnTo>
                        <a:pt x="240" y="138"/>
                      </a:lnTo>
                      <a:lnTo>
                        <a:pt x="225" y="130"/>
                      </a:lnTo>
                      <a:lnTo>
                        <a:pt x="212" y="127"/>
                      </a:lnTo>
                      <a:lnTo>
                        <a:pt x="201" y="123"/>
                      </a:lnTo>
                      <a:lnTo>
                        <a:pt x="192" y="116"/>
                      </a:lnTo>
                      <a:lnTo>
                        <a:pt x="188" y="104"/>
                      </a:lnTo>
                      <a:lnTo>
                        <a:pt x="192" y="88"/>
                      </a:lnTo>
                      <a:lnTo>
                        <a:pt x="205" y="65"/>
                      </a:lnTo>
                      <a:lnTo>
                        <a:pt x="231" y="36"/>
                      </a:lnTo>
                      <a:lnTo>
                        <a:pt x="271" y="0"/>
                      </a:lnTo>
                      <a:lnTo>
                        <a:pt x="110" y="0"/>
                      </a:lnTo>
                      <a:close/>
                    </a:path>
                  </a:pathLst>
                </a:custGeom>
                <a:solidFill>
                  <a:srgbClr val="99E5E5"/>
                </a:solidFill>
                <a:ln w="9525">
                  <a:noFill/>
                  <a:round/>
                  <a:headEnd/>
                  <a:tailEnd/>
                </a:ln>
              </p:spPr>
              <p:txBody>
                <a:bodyPr/>
                <a:lstStyle/>
                <a:p>
                  <a:endParaRPr lang="en-US"/>
                </a:p>
              </p:txBody>
            </p:sp>
            <p:sp>
              <p:nvSpPr>
                <p:cNvPr id="3123" name="Rectangle 263"/>
                <p:cNvSpPr>
                  <a:spLocks noChangeArrowheads="1"/>
                </p:cNvSpPr>
                <p:nvPr/>
              </p:nvSpPr>
              <p:spPr bwMode="auto">
                <a:xfrm>
                  <a:off x="5237" y="2449"/>
                  <a:ext cx="18" cy="420"/>
                </a:xfrm>
                <a:prstGeom prst="rect">
                  <a:avLst/>
                </a:prstGeom>
                <a:solidFill>
                  <a:srgbClr val="FFDDA5"/>
                </a:solidFill>
                <a:ln w="9525">
                  <a:noFill/>
                  <a:miter lim="800000"/>
                  <a:headEnd/>
                  <a:tailEnd/>
                </a:ln>
              </p:spPr>
              <p:txBody>
                <a:bodyPr/>
                <a:lstStyle/>
                <a:p>
                  <a:endParaRPr lang="en-US" altLang="en-US"/>
                </a:p>
              </p:txBody>
            </p:sp>
            <p:sp>
              <p:nvSpPr>
                <p:cNvPr id="3124" name="Rectangle 264"/>
                <p:cNvSpPr>
                  <a:spLocks noChangeArrowheads="1"/>
                </p:cNvSpPr>
                <p:nvPr/>
              </p:nvSpPr>
              <p:spPr bwMode="auto">
                <a:xfrm>
                  <a:off x="5657" y="2449"/>
                  <a:ext cx="17" cy="420"/>
                </a:xfrm>
                <a:prstGeom prst="rect">
                  <a:avLst/>
                </a:prstGeom>
                <a:solidFill>
                  <a:srgbClr val="FFDDA5"/>
                </a:solidFill>
                <a:ln w="9525">
                  <a:noFill/>
                  <a:miter lim="800000"/>
                  <a:headEnd/>
                  <a:tailEnd/>
                </a:ln>
              </p:spPr>
              <p:txBody>
                <a:bodyPr/>
                <a:lstStyle/>
                <a:p>
                  <a:endParaRPr lang="en-US" altLang="en-US"/>
                </a:p>
              </p:txBody>
            </p:sp>
            <p:sp>
              <p:nvSpPr>
                <p:cNvPr id="3125" name="Rectangle 265"/>
                <p:cNvSpPr>
                  <a:spLocks noChangeArrowheads="1"/>
                </p:cNvSpPr>
                <p:nvPr/>
              </p:nvSpPr>
              <p:spPr bwMode="auto">
                <a:xfrm>
                  <a:off x="5255" y="2667"/>
                  <a:ext cx="402" cy="26"/>
                </a:xfrm>
                <a:prstGeom prst="rect">
                  <a:avLst/>
                </a:prstGeom>
                <a:solidFill>
                  <a:srgbClr val="FFDDA5"/>
                </a:solidFill>
                <a:ln w="9525">
                  <a:noFill/>
                  <a:miter lim="800000"/>
                  <a:headEnd/>
                  <a:tailEnd/>
                </a:ln>
              </p:spPr>
              <p:txBody>
                <a:bodyPr/>
                <a:lstStyle/>
                <a:p>
                  <a:endParaRPr lang="en-US" altLang="en-US"/>
                </a:p>
              </p:txBody>
            </p:sp>
            <p:sp>
              <p:nvSpPr>
                <p:cNvPr id="3126" name="Rectangle 266"/>
                <p:cNvSpPr>
                  <a:spLocks noChangeArrowheads="1"/>
                </p:cNvSpPr>
                <p:nvPr/>
              </p:nvSpPr>
              <p:spPr bwMode="auto">
                <a:xfrm>
                  <a:off x="5225" y="2431"/>
                  <a:ext cx="462" cy="18"/>
                </a:xfrm>
                <a:prstGeom prst="rect">
                  <a:avLst/>
                </a:prstGeom>
                <a:solidFill>
                  <a:srgbClr val="FFE5B7"/>
                </a:solidFill>
                <a:ln w="9525">
                  <a:noFill/>
                  <a:miter lim="800000"/>
                  <a:headEnd/>
                  <a:tailEnd/>
                </a:ln>
              </p:spPr>
              <p:txBody>
                <a:bodyPr/>
                <a:lstStyle/>
                <a:p>
                  <a:endParaRPr lang="en-US" altLang="en-US"/>
                </a:p>
              </p:txBody>
            </p:sp>
            <p:sp>
              <p:nvSpPr>
                <p:cNvPr id="3127" name="Rectangle 267"/>
                <p:cNvSpPr>
                  <a:spLocks noChangeArrowheads="1"/>
                </p:cNvSpPr>
                <p:nvPr/>
              </p:nvSpPr>
              <p:spPr bwMode="auto">
                <a:xfrm>
                  <a:off x="5255" y="2693"/>
                  <a:ext cx="402" cy="176"/>
                </a:xfrm>
                <a:prstGeom prst="rect">
                  <a:avLst/>
                </a:prstGeom>
                <a:solidFill>
                  <a:srgbClr val="B23333"/>
                </a:solidFill>
                <a:ln w="9525">
                  <a:noFill/>
                  <a:miter lim="800000"/>
                  <a:headEnd/>
                  <a:tailEnd/>
                </a:ln>
              </p:spPr>
              <p:txBody>
                <a:bodyPr/>
                <a:lstStyle/>
                <a:p>
                  <a:endParaRPr lang="en-US" altLang="en-US"/>
                </a:p>
              </p:txBody>
            </p:sp>
            <p:sp>
              <p:nvSpPr>
                <p:cNvPr id="3128" name="Freeform 268"/>
                <p:cNvSpPr>
                  <a:spLocks/>
                </p:cNvSpPr>
                <p:nvPr/>
              </p:nvSpPr>
              <p:spPr bwMode="auto">
                <a:xfrm>
                  <a:off x="5236" y="2366"/>
                  <a:ext cx="435" cy="65"/>
                </a:xfrm>
                <a:custGeom>
                  <a:avLst/>
                  <a:gdLst>
                    <a:gd name="T0" fmla="*/ 212 w 894"/>
                    <a:gd name="T1" fmla="*/ 44 h 97"/>
                    <a:gd name="T2" fmla="*/ 198 w 894"/>
                    <a:gd name="T3" fmla="*/ 0 h 97"/>
                    <a:gd name="T4" fmla="*/ 12 w 894"/>
                    <a:gd name="T5" fmla="*/ 0 h 97"/>
                    <a:gd name="T6" fmla="*/ 0 w 894"/>
                    <a:gd name="T7" fmla="*/ 44 h 97"/>
                    <a:gd name="T8" fmla="*/ 212 w 894"/>
                    <a:gd name="T9" fmla="*/ 4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7">
                      <a:moveTo>
                        <a:pt x="894" y="97"/>
                      </a:moveTo>
                      <a:lnTo>
                        <a:pt x="837" y="0"/>
                      </a:lnTo>
                      <a:lnTo>
                        <a:pt x="50" y="0"/>
                      </a:lnTo>
                      <a:lnTo>
                        <a:pt x="0" y="97"/>
                      </a:lnTo>
                      <a:lnTo>
                        <a:pt x="894" y="97"/>
                      </a:lnTo>
                      <a:close/>
                    </a:path>
                  </a:pathLst>
                </a:custGeom>
                <a:solidFill>
                  <a:srgbClr val="7C0000"/>
                </a:solidFill>
                <a:ln w="9525">
                  <a:noFill/>
                  <a:round/>
                  <a:headEnd/>
                  <a:tailEnd/>
                </a:ln>
              </p:spPr>
              <p:txBody>
                <a:bodyPr/>
                <a:lstStyle/>
                <a:p>
                  <a:endParaRPr lang="en-US"/>
                </a:p>
              </p:txBody>
            </p:sp>
            <p:sp>
              <p:nvSpPr>
                <p:cNvPr id="3129" name="Rectangle 269"/>
                <p:cNvSpPr>
                  <a:spLocks noChangeArrowheads="1"/>
                </p:cNvSpPr>
                <p:nvPr/>
              </p:nvSpPr>
              <p:spPr bwMode="auto">
                <a:xfrm>
                  <a:off x="5255" y="2759"/>
                  <a:ext cx="58" cy="30"/>
                </a:xfrm>
                <a:prstGeom prst="rect">
                  <a:avLst/>
                </a:prstGeom>
                <a:solidFill>
                  <a:srgbClr val="7C0000"/>
                </a:solidFill>
                <a:ln w="9525">
                  <a:noFill/>
                  <a:miter lim="800000"/>
                  <a:headEnd/>
                  <a:tailEnd/>
                </a:ln>
              </p:spPr>
              <p:txBody>
                <a:bodyPr/>
                <a:lstStyle/>
                <a:p>
                  <a:endParaRPr lang="en-US" altLang="en-US"/>
                </a:p>
              </p:txBody>
            </p:sp>
            <p:sp>
              <p:nvSpPr>
                <p:cNvPr id="3130" name="Rectangle 270"/>
                <p:cNvSpPr>
                  <a:spLocks noChangeArrowheads="1"/>
                </p:cNvSpPr>
                <p:nvPr/>
              </p:nvSpPr>
              <p:spPr bwMode="auto">
                <a:xfrm>
                  <a:off x="5255" y="2797"/>
                  <a:ext cx="26" cy="29"/>
                </a:xfrm>
                <a:prstGeom prst="rect">
                  <a:avLst/>
                </a:prstGeom>
                <a:solidFill>
                  <a:srgbClr val="7C0000"/>
                </a:solidFill>
                <a:ln w="9525">
                  <a:noFill/>
                  <a:miter lim="800000"/>
                  <a:headEnd/>
                  <a:tailEnd/>
                </a:ln>
              </p:spPr>
              <p:txBody>
                <a:bodyPr/>
                <a:lstStyle/>
                <a:p>
                  <a:endParaRPr lang="en-US" altLang="en-US"/>
                </a:p>
              </p:txBody>
            </p:sp>
            <p:sp>
              <p:nvSpPr>
                <p:cNvPr id="3131" name="Rectangle 271"/>
                <p:cNvSpPr>
                  <a:spLocks noChangeArrowheads="1"/>
                </p:cNvSpPr>
                <p:nvPr/>
              </p:nvSpPr>
              <p:spPr bwMode="auto">
                <a:xfrm>
                  <a:off x="5563" y="2759"/>
                  <a:ext cx="59" cy="30"/>
                </a:xfrm>
                <a:prstGeom prst="rect">
                  <a:avLst/>
                </a:prstGeom>
                <a:solidFill>
                  <a:srgbClr val="7C0000"/>
                </a:solidFill>
                <a:ln w="9525">
                  <a:noFill/>
                  <a:miter lim="800000"/>
                  <a:headEnd/>
                  <a:tailEnd/>
                </a:ln>
              </p:spPr>
              <p:txBody>
                <a:bodyPr/>
                <a:lstStyle/>
                <a:p>
                  <a:endParaRPr lang="en-US" altLang="en-US"/>
                </a:p>
              </p:txBody>
            </p:sp>
            <p:sp>
              <p:nvSpPr>
                <p:cNvPr id="3132" name="Rectangle 272"/>
                <p:cNvSpPr>
                  <a:spLocks noChangeArrowheads="1"/>
                </p:cNvSpPr>
                <p:nvPr/>
              </p:nvSpPr>
              <p:spPr bwMode="auto">
                <a:xfrm>
                  <a:off x="5536" y="2722"/>
                  <a:ext cx="65" cy="29"/>
                </a:xfrm>
                <a:prstGeom prst="rect">
                  <a:avLst/>
                </a:prstGeom>
                <a:solidFill>
                  <a:srgbClr val="7C0000"/>
                </a:solidFill>
                <a:ln w="9525">
                  <a:noFill/>
                  <a:miter lim="800000"/>
                  <a:headEnd/>
                  <a:tailEnd/>
                </a:ln>
              </p:spPr>
              <p:txBody>
                <a:bodyPr/>
                <a:lstStyle/>
                <a:p>
                  <a:endParaRPr lang="en-US" altLang="en-US"/>
                </a:p>
              </p:txBody>
            </p:sp>
            <p:sp>
              <p:nvSpPr>
                <p:cNvPr id="3133" name="Rectangle 273"/>
                <p:cNvSpPr>
                  <a:spLocks noChangeArrowheads="1"/>
                </p:cNvSpPr>
                <p:nvPr/>
              </p:nvSpPr>
              <p:spPr bwMode="auto">
                <a:xfrm>
                  <a:off x="5536" y="2797"/>
                  <a:ext cx="65" cy="29"/>
                </a:xfrm>
                <a:prstGeom prst="rect">
                  <a:avLst/>
                </a:prstGeom>
                <a:solidFill>
                  <a:srgbClr val="7C0000"/>
                </a:solidFill>
                <a:ln w="9525">
                  <a:noFill/>
                  <a:miter lim="800000"/>
                  <a:headEnd/>
                  <a:tailEnd/>
                </a:ln>
              </p:spPr>
              <p:txBody>
                <a:bodyPr/>
                <a:lstStyle/>
                <a:p>
                  <a:endParaRPr lang="en-US" altLang="en-US"/>
                </a:p>
              </p:txBody>
            </p:sp>
            <p:sp>
              <p:nvSpPr>
                <p:cNvPr id="3134" name="Freeform 274"/>
                <p:cNvSpPr>
                  <a:spLocks/>
                </p:cNvSpPr>
                <p:nvPr/>
              </p:nvSpPr>
              <p:spPr bwMode="auto">
                <a:xfrm>
                  <a:off x="5592" y="2494"/>
                  <a:ext cx="168" cy="395"/>
                </a:xfrm>
                <a:custGeom>
                  <a:avLst/>
                  <a:gdLst>
                    <a:gd name="T0" fmla="*/ 54 w 347"/>
                    <a:gd name="T1" fmla="*/ 60 h 601"/>
                    <a:gd name="T2" fmla="*/ 54 w 347"/>
                    <a:gd name="T3" fmla="*/ 55 h 601"/>
                    <a:gd name="T4" fmla="*/ 54 w 347"/>
                    <a:gd name="T5" fmla="*/ 46 h 601"/>
                    <a:gd name="T6" fmla="*/ 53 w 347"/>
                    <a:gd name="T7" fmla="*/ 36 h 601"/>
                    <a:gd name="T8" fmla="*/ 52 w 347"/>
                    <a:gd name="T9" fmla="*/ 26 h 601"/>
                    <a:gd name="T10" fmla="*/ 49 w 347"/>
                    <a:gd name="T11" fmla="*/ 14 h 601"/>
                    <a:gd name="T12" fmla="*/ 46 w 347"/>
                    <a:gd name="T13" fmla="*/ 7 h 601"/>
                    <a:gd name="T14" fmla="*/ 43 w 347"/>
                    <a:gd name="T15" fmla="*/ 1 h 601"/>
                    <a:gd name="T16" fmla="*/ 39 w 347"/>
                    <a:gd name="T17" fmla="*/ 0 h 601"/>
                    <a:gd name="T18" fmla="*/ 35 w 347"/>
                    <a:gd name="T19" fmla="*/ 3 h 601"/>
                    <a:gd name="T20" fmla="*/ 32 w 347"/>
                    <a:gd name="T21" fmla="*/ 8 h 601"/>
                    <a:gd name="T22" fmla="*/ 30 w 347"/>
                    <a:gd name="T23" fmla="*/ 14 h 601"/>
                    <a:gd name="T24" fmla="*/ 29 w 347"/>
                    <a:gd name="T25" fmla="*/ 22 h 601"/>
                    <a:gd name="T26" fmla="*/ 28 w 347"/>
                    <a:gd name="T27" fmla="*/ 30 h 601"/>
                    <a:gd name="T28" fmla="*/ 27 w 347"/>
                    <a:gd name="T29" fmla="*/ 37 h 601"/>
                    <a:gd name="T30" fmla="*/ 27 w 347"/>
                    <a:gd name="T31" fmla="*/ 45 h 601"/>
                    <a:gd name="T32" fmla="*/ 28 w 347"/>
                    <a:gd name="T33" fmla="*/ 50 h 601"/>
                    <a:gd name="T34" fmla="*/ 25 w 347"/>
                    <a:gd name="T35" fmla="*/ 53 h 601"/>
                    <a:gd name="T36" fmla="*/ 22 w 347"/>
                    <a:gd name="T37" fmla="*/ 60 h 601"/>
                    <a:gd name="T38" fmla="*/ 18 w 347"/>
                    <a:gd name="T39" fmla="*/ 70 h 601"/>
                    <a:gd name="T40" fmla="*/ 15 w 347"/>
                    <a:gd name="T41" fmla="*/ 83 h 601"/>
                    <a:gd name="T42" fmla="*/ 11 w 347"/>
                    <a:gd name="T43" fmla="*/ 97 h 601"/>
                    <a:gd name="T44" fmla="*/ 9 w 347"/>
                    <a:gd name="T45" fmla="*/ 112 h 601"/>
                    <a:gd name="T46" fmla="*/ 9 w 347"/>
                    <a:gd name="T47" fmla="*/ 126 h 601"/>
                    <a:gd name="T48" fmla="*/ 10 w 347"/>
                    <a:gd name="T49" fmla="*/ 139 h 601"/>
                    <a:gd name="T50" fmla="*/ 7 w 347"/>
                    <a:gd name="T51" fmla="*/ 142 h 601"/>
                    <a:gd name="T52" fmla="*/ 4 w 347"/>
                    <a:gd name="T53" fmla="*/ 150 h 601"/>
                    <a:gd name="T54" fmla="*/ 1 w 347"/>
                    <a:gd name="T55" fmla="*/ 162 h 601"/>
                    <a:gd name="T56" fmla="*/ 0 w 347"/>
                    <a:gd name="T57" fmla="*/ 177 h 601"/>
                    <a:gd name="T58" fmla="*/ 0 w 347"/>
                    <a:gd name="T59" fmla="*/ 197 h 601"/>
                    <a:gd name="T60" fmla="*/ 1 w 347"/>
                    <a:gd name="T61" fmla="*/ 217 h 601"/>
                    <a:gd name="T62" fmla="*/ 4 w 347"/>
                    <a:gd name="T63" fmla="*/ 239 h 601"/>
                    <a:gd name="T64" fmla="*/ 9 w 347"/>
                    <a:gd name="T65" fmla="*/ 260 h 601"/>
                    <a:gd name="T66" fmla="*/ 75 w 347"/>
                    <a:gd name="T67" fmla="*/ 260 h 601"/>
                    <a:gd name="T68" fmla="*/ 76 w 347"/>
                    <a:gd name="T69" fmla="*/ 250 h 601"/>
                    <a:gd name="T70" fmla="*/ 78 w 347"/>
                    <a:gd name="T71" fmla="*/ 237 h 601"/>
                    <a:gd name="T72" fmla="*/ 80 w 347"/>
                    <a:gd name="T73" fmla="*/ 220 h 601"/>
                    <a:gd name="T74" fmla="*/ 81 w 347"/>
                    <a:gd name="T75" fmla="*/ 201 h 601"/>
                    <a:gd name="T76" fmla="*/ 81 w 347"/>
                    <a:gd name="T77" fmla="*/ 183 h 601"/>
                    <a:gd name="T78" fmla="*/ 80 w 347"/>
                    <a:gd name="T79" fmla="*/ 168 h 601"/>
                    <a:gd name="T80" fmla="*/ 77 w 347"/>
                    <a:gd name="T81" fmla="*/ 158 h 601"/>
                    <a:gd name="T82" fmla="*/ 73 w 347"/>
                    <a:gd name="T83" fmla="*/ 154 h 601"/>
                    <a:gd name="T84" fmla="*/ 75 w 347"/>
                    <a:gd name="T85" fmla="*/ 147 h 601"/>
                    <a:gd name="T86" fmla="*/ 75 w 347"/>
                    <a:gd name="T87" fmla="*/ 140 h 601"/>
                    <a:gd name="T88" fmla="*/ 75 w 347"/>
                    <a:gd name="T89" fmla="*/ 134 h 601"/>
                    <a:gd name="T90" fmla="*/ 75 w 347"/>
                    <a:gd name="T91" fmla="*/ 129 h 601"/>
                    <a:gd name="T92" fmla="*/ 74 w 347"/>
                    <a:gd name="T93" fmla="*/ 124 h 601"/>
                    <a:gd name="T94" fmla="*/ 72 w 347"/>
                    <a:gd name="T95" fmla="*/ 122 h 601"/>
                    <a:gd name="T96" fmla="*/ 71 w 347"/>
                    <a:gd name="T97" fmla="*/ 119 h 601"/>
                    <a:gd name="T98" fmla="*/ 69 w 347"/>
                    <a:gd name="T99" fmla="*/ 118 h 601"/>
                    <a:gd name="T100" fmla="*/ 70 w 347"/>
                    <a:gd name="T101" fmla="*/ 111 h 601"/>
                    <a:gd name="T102" fmla="*/ 69 w 347"/>
                    <a:gd name="T103" fmla="*/ 101 h 601"/>
                    <a:gd name="T104" fmla="*/ 68 w 347"/>
                    <a:gd name="T105" fmla="*/ 91 h 601"/>
                    <a:gd name="T106" fmla="*/ 67 w 347"/>
                    <a:gd name="T107" fmla="*/ 81 h 601"/>
                    <a:gd name="T108" fmla="*/ 64 w 347"/>
                    <a:gd name="T109" fmla="*/ 72 h 601"/>
                    <a:gd name="T110" fmla="*/ 61 w 347"/>
                    <a:gd name="T111" fmla="*/ 64 h 601"/>
                    <a:gd name="T112" fmla="*/ 58 w 347"/>
                    <a:gd name="T113" fmla="*/ 60 h 601"/>
                    <a:gd name="T114" fmla="*/ 54 w 347"/>
                    <a:gd name="T115" fmla="*/ 60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7" h="601">
                      <a:moveTo>
                        <a:pt x="230" y="138"/>
                      </a:moveTo>
                      <a:lnTo>
                        <a:pt x="232" y="127"/>
                      </a:lnTo>
                      <a:lnTo>
                        <a:pt x="230" y="107"/>
                      </a:lnTo>
                      <a:lnTo>
                        <a:pt x="227" y="83"/>
                      </a:lnTo>
                      <a:lnTo>
                        <a:pt x="220" y="59"/>
                      </a:lnTo>
                      <a:lnTo>
                        <a:pt x="211" y="34"/>
                      </a:lnTo>
                      <a:lnTo>
                        <a:pt x="199" y="15"/>
                      </a:lnTo>
                      <a:lnTo>
                        <a:pt x="184" y="2"/>
                      </a:lnTo>
                      <a:lnTo>
                        <a:pt x="167" y="0"/>
                      </a:lnTo>
                      <a:lnTo>
                        <a:pt x="150" y="7"/>
                      </a:lnTo>
                      <a:lnTo>
                        <a:pt x="137" y="18"/>
                      </a:lnTo>
                      <a:lnTo>
                        <a:pt x="127" y="33"/>
                      </a:lnTo>
                      <a:lnTo>
                        <a:pt x="121" y="52"/>
                      </a:lnTo>
                      <a:lnTo>
                        <a:pt x="117" y="70"/>
                      </a:lnTo>
                      <a:lnTo>
                        <a:pt x="116" y="87"/>
                      </a:lnTo>
                      <a:lnTo>
                        <a:pt x="116" y="104"/>
                      </a:lnTo>
                      <a:lnTo>
                        <a:pt x="119" y="115"/>
                      </a:lnTo>
                      <a:lnTo>
                        <a:pt x="107" y="123"/>
                      </a:lnTo>
                      <a:lnTo>
                        <a:pt x="93" y="139"/>
                      </a:lnTo>
                      <a:lnTo>
                        <a:pt x="77" y="163"/>
                      </a:lnTo>
                      <a:lnTo>
                        <a:pt x="62" y="192"/>
                      </a:lnTo>
                      <a:lnTo>
                        <a:pt x="48" y="224"/>
                      </a:lnTo>
                      <a:lnTo>
                        <a:pt x="39" y="258"/>
                      </a:lnTo>
                      <a:lnTo>
                        <a:pt x="37" y="290"/>
                      </a:lnTo>
                      <a:lnTo>
                        <a:pt x="41" y="321"/>
                      </a:lnTo>
                      <a:lnTo>
                        <a:pt x="29" y="328"/>
                      </a:lnTo>
                      <a:lnTo>
                        <a:pt x="16" y="347"/>
                      </a:lnTo>
                      <a:lnTo>
                        <a:pt x="7" y="375"/>
                      </a:lnTo>
                      <a:lnTo>
                        <a:pt x="1" y="411"/>
                      </a:lnTo>
                      <a:lnTo>
                        <a:pt x="0" y="455"/>
                      </a:lnTo>
                      <a:lnTo>
                        <a:pt x="6" y="502"/>
                      </a:lnTo>
                      <a:lnTo>
                        <a:pt x="17" y="552"/>
                      </a:lnTo>
                      <a:lnTo>
                        <a:pt x="38" y="601"/>
                      </a:lnTo>
                      <a:lnTo>
                        <a:pt x="318" y="601"/>
                      </a:lnTo>
                      <a:lnTo>
                        <a:pt x="326" y="579"/>
                      </a:lnTo>
                      <a:lnTo>
                        <a:pt x="334" y="547"/>
                      </a:lnTo>
                      <a:lnTo>
                        <a:pt x="341" y="508"/>
                      </a:lnTo>
                      <a:lnTo>
                        <a:pt x="346" y="465"/>
                      </a:lnTo>
                      <a:lnTo>
                        <a:pt x="347" y="425"/>
                      </a:lnTo>
                      <a:lnTo>
                        <a:pt x="342" y="390"/>
                      </a:lnTo>
                      <a:lnTo>
                        <a:pt x="331" y="366"/>
                      </a:lnTo>
                      <a:lnTo>
                        <a:pt x="311" y="357"/>
                      </a:lnTo>
                      <a:lnTo>
                        <a:pt x="318" y="340"/>
                      </a:lnTo>
                      <a:lnTo>
                        <a:pt x="320" y="324"/>
                      </a:lnTo>
                      <a:lnTo>
                        <a:pt x="320" y="310"/>
                      </a:lnTo>
                      <a:lnTo>
                        <a:pt x="318" y="298"/>
                      </a:lnTo>
                      <a:lnTo>
                        <a:pt x="313" y="288"/>
                      </a:lnTo>
                      <a:lnTo>
                        <a:pt x="308" y="281"/>
                      </a:lnTo>
                      <a:lnTo>
                        <a:pt x="301" y="275"/>
                      </a:lnTo>
                      <a:lnTo>
                        <a:pt x="295" y="273"/>
                      </a:lnTo>
                      <a:lnTo>
                        <a:pt x="297" y="257"/>
                      </a:lnTo>
                      <a:lnTo>
                        <a:pt x="296" y="235"/>
                      </a:lnTo>
                      <a:lnTo>
                        <a:pt x="291" y="211"/>
                      </a:lnTo>
                      <a:lnTo>
                        <a:pt x="285" y="188"/>
                      </a:lnTo>
                      <a:lnTo>
                        <a:pt x="275" y="166"/>
                      </a:lnTo>
                      <a:lnTo>
                        <a:pt x="263" y="148"/>
                      </a:lnTo>
                      <a:lnTo>
                        <a:pt x="248" y="139"/>
                      </a:lnTo>
                      <a:lnTo>
                        <a:pt x="230" y="138"/>
                      </a:lnTo>
                      <a:close/>
                    </a:path>
                  </a:pathLst>
                </a:custGeom>
                <a:solidFill>
                  <a:srgbClr val="84D184"/>
                </a:solidFill>
                <a:ln w="9525">
                  <a:noFill/>
                  <a:round/>
                  <a:headEnd/>
                  <a:tailEnd/>
                </a:ln>
              </p:spPr>
              <p:txBody>
                <a:bodyPr/>
                <a:lstStyle/>
                <a:p>
                  <a:endParaRPr lang="en-US"/>
                </a:p>
              </p:txBody>
            </p:sp>
          </p:grpSp>
          <p:graphicFrame>
            <p:nvGraphicFramePr>
              <p:cNvPr id="3100" name="Object 275"/>
              <p:cNvGraphicFramePr>
                <a:graphicFrameLocks noChangeAspect="1"/>
              </p:cNvGraphicFramePr>
              <p:nvPr/>
            </p:nvGraphicFramePr>
            <p:xfrm>
              <a:off x="5011" y="2381"/>
              <a:ext cx="409" cy="465"/>
            </p:xfrm>
            <a:graphic>
              <a:graphicData uri="http://schemas.openxmlformats.org/presentationml/2006/ole">
                <mc:AlternateContent xmlns:mc="http://schemas.openxmlformats.org/markup-compatibility/2006">
                  <mc:Choice xmlns:v="urn:schemas-microsoft-com:vml" Requires="v">
                    <p:oleObj spid="_x0000_s1142" name="Clip" r:id="rId6" imgW="2010435" imgH="2286566" progId="">
                      <p:embed/>
                    </p:oleObj>
                  </mc:Choice>
                  <mc:Fallback>
                    <p:oleObj name="Clip" r:id="rId6" imgW="2010435" imgH="2286566"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 y="2381"/>
                            <a:ext cx="409"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85" name="Line 288"/>
            <p:cNvSpPr>
              <a:spLocks noChangeShapeType="1"/>
            </p:cNvSpPr>
            <p:nvPr/>
          </p:nvSpPr>
          <p:spPr bwMode="auto">
            <a:xfrm>
              <a:off x="2628" y="2947"/>
              <a:ext cx="1002" cy="0"/>
            </a:xfrm>
            <a:prstGeom prst="line">
              <a:avLst/>
            </a:prstGeom>
            <a:noFill/>
            <a:ln w="38100">
              <a:solidFill>
                <a:srgbClr val="FF3300"/>
              </a:solidFill>
              <a:prstDash val="dash"/>
              <a:round/>
              <a:headEnd/>
              <a:tailEnd/>
            </a:ln>
            <a:effectLst/>
          </p:spPr>
          <p:txBody>
            <a:bodyPr wrap="none" anchor="ctr"/>
            <a:lstStyle/>
            <a:p>
              <a:endParaRPr lang="en-US"/>
            </a:p>
          </p:txBody>
        </p:sp>
        <p:sp>
          <p:nvSpPr>
            <p:cNvPr id="3086" name="Freeform 289"/>
            <p:cNvSpPr>
              <a:spLocks/>
            </p:cNvSpPr>
            <p:nvPr/>
          </p:nvSpPr>
          <p:spPr bwMode="auto">
            <a:xfrm>
              <a:off x="2624" y="2941"/>
              <a:ext cx="1632" cy="752"/>
            </a:xfrm>
            <a:custGeom>
              <a:avLst/>
              <a:gdLst>
                <a:gd name="T0" fmla="*/ 0 w 1632"/>
                <a:gd name="T1" fmla="*/ 0 h 752"/>
                <a:gd name="T2" fmla="*/ 1632 w 1632"/>
                <a:gd name="T3" fmla="*/ 752 h 752"/>
                <a:gd name="T4" fmla="*/ 0 60000 65536"/>
                <a:gd name="T5" fmla="*/ 0 60000 65536"/>
              </a:gdLst>
              <a:ahLst/>
              <a:cxnLst>
                <a:cxn ang="T4">
                  <a:pos x="T0" y="T1"/>
                </a:cxn>
                <a:cxn ang="T5">
                  <a:pos x="T2" y="T3"/>
                </a:cxn>
              </a:cxnLst>
              <a:rect l="0" t="0" r="r" b="b"/>
              <a:pathLst>
                <a:path w="1632" h="752">
                  <a:moveTo>
                    <a:pt x="0" y="0"/>
                  </a:moveTo>
                  <a:lnTo>
                    <a:pt x="1632" y="752"/>
                  </a:lnTo>
                </a:path>
              </a:pathLst>
            </a:custGeom>
            <a:noFill/>
            <a:ln w="38100" cap="flat">
              <a:solidFill>
                <a:srgbClr val="FF3300"/>
              </a:solidFill>
              <a:prstDash val="dash"/>
              <a:round/>
              <a:headEnd/>
              <a:tailEnd/>
            </a:ln>
            <a:effectLst/>
          </p:spPr>
          <p:txBody>
            <a:bodyPr wrap="none" anchor="ctr"/>
            <a:lstStyle/>
            <a:p>
              <a:endParaRPr lang="en-US"/>
            </a:p>
          </p:txBody>
        </p:sp>
        <p:sp>
          <p:nvSpPr>
            <p:cNvPr id="3088" name="Text Box 300"/>
            <p:cNvSpPr txBox="1">
              <a:spLocks noChangeArrowheads="1"/>
            </p:cNvSpPr>
            <p:nvPr/>
          </p:nvSpPr>
          <p:spPr bwMode="auto">
            <a:xfrm>
              <a:off x="3016" y="2846"/>
              <a:ext cx="184" cy="232"/>
            </a:xfrm>
            <a:prstGeom prst="rect">
              <a:avLst/>
            </a:prstGeom>
            <a:noFill/>
            <a:ln w="25400">
              <a:noFill/>
              <a:miter lim="800000"/>
              <a:headEnd/>
              <a:tailEnd/>
            </a:ln>
            <a:effectLst/>
          </p:spPr>
          <p:txBody>
            <a:bodyPr wrap="none">
              <a:spAutoFit/>
            </a:bodyPr>
            <a:lstStyle/>
            <a:p>
              <a:pPr algn="l"/>
              <a:r>
                <a:rPr lang="en-US" altLang="en-US">
                  <a:solidFill>
                    <a:srgbClr val="FF3300"/>
                  </a:solidFill>
                </a:rPr>
                <a:t>?</a:t>
              </a:r>
              <a:endParaRPr lang="en-US" altLang="en-US"/>
            </a:p>
          </p:txBody>
        </p:sp>
        <p:sp>
          <p:nvSpPr>
            <p:cNvPr id="3089" name="Text Box 301"/>
            <p:cNvSpPr txBox="1">
              <a:spLocks noChangeArrowheads="1"/>
            </p:cNvSpPr>
            <p:nvPr/>
          </p:nvSpPr>
          <p:spPr bwMode="auto">
            <a:xfrm>
              <a:off x="3132" y="3114"/>
              <a:ext cx="184" cy="232"/>
            </a:xfrm>
            <a:prstGeom prst="rect">
              <a:avLst/>
            </a:prstGeom>
            <a:noFill/>
            <a:ln w="25400">
              <a:noFill/>
              <a:miter lim="800000"/>
              <a:headEnd/>
              <a:tailEnd/>
            </a:ln>
            <a:effectLst/>
          </p:spPr>
          <p:txBody>
            <a:bodyPr wrap="none">
              <a:spAutoFit/>
            </a:bodyPr>
            <a:lstStyle/>
            <a:p>
              <a:pPr algn="l"/>
              <a:r>
                <a:rPr lang="en-US" altLang="en-US">
                  <a:solidFill>
                    <a:srgbClr val="FF3300"/>
                  </a:solidFill>
                </a:rPr>
                <a:t>?</a:t>
              </a:r>
              <a:endParaRPr lang="en-US" altLang="en-US"/>
            </a:p>
          </p:txBody>
        </p:sp>
        <p:grpSp>
          <p:nvGrpSpPr>
            <p:cNvPr id="9" name="Group 307"/>
            <p:cNvGrpSpPr>
              <a:grpSpLocks/>
            </p:cNvGrpSpPr>
            <p:nvPr/>
          </p:nvGrpSpPr>
          <p:grpSpPr bwMode="auto">
            <a:xfrm>
              <a:off x="3625" y="2741"/>
              <a:ext cx="836" cy="313"/>
              <a:chOff x="3625" y="2741"/>
              <a:chExt cx="836" cy="313"/>
            </a:xfrm>
          </p:grpSpPr>
          <p:graphicFrame>
            <p:nvGraphicFramePr>
              <p:cNvPr id="3097" name="Object 163"/>
              <p:cNvGraphicFramePr>
                <a:graphicFrameLocks noChangeAspect="1"/>
              </p:cNvGraphicFramePr>
              <p:nvPr/>
            </p:nvGraphicFramePr>
            <p:xfrm>
              <a:off x="3625" y="2741"/>
              <a:ext cx="836" cy="313"/>
            </p:xfrm>
            <a:graphic>
              <a:graphicData uri="http://schemas.openxmlformats.org/presentationml/2006/ole">
                <mc:AlternateContent xmlns:mc="http://schemas.openxmlformats.org/markup-compatibility/2006">
                  <mc:Choice xmlns:v="urn:schemas-microsoft-com:vml" Requires="v">
                    <p:oleObj spid="_x0000_s1143" name="Clip" r:id="rId8" imgW="5281613" imgH="2430463" progId="">
                      <p:embed/>
                    </p:oleObj>
                  </mc:Choice>
                  <mc:Fallback>
                    <p:oleObj name="Clip" r:id="rId8" imgW="5281613" imgH="2430463" progId="">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 y="2741"/>
                            <a:ext cx="836" cy="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8" name="Object 164"/>
              <p:cNvGraphicFramePr>
                <a:graphicFrameLocks noChangeAspect="1"/>
              </p:cNvGraphicFramePr>
              <p:nvPr/>
            </p:nvGraphicFramePr>
            <p:xfrm>
              <a:off x="3919" y="2778"/>
              <a:ext cx="256" cy="238"/>
            </p:xfrm>
            <a:graphic>
              <a:graphicData uri="http://schemas.openxmlformats.org/presentationml/2006/ole">
                <mc:AlternateContent xmlns:mc="http://schemas.openxmlformats.org/markup-compatibility/2006">
                  <mc:Choice xmlns:v="urn:schemas-microsoft-com:vml" Requires="v">
                    <p:oleObj spid="_x0000_s1144" name="Clip" r:id="rId10" imgW="2010435" imgH="2286566" progId="">
                      <p:embed/>
                    </p:oleObj>
                  </mc:Choice>
                  <mc:Fallback>
                    <p:oleObj name="Clip" r:id="rId10" imgW="2010435" imgH="2286566" progId="">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 y="2778"/>
                            <a:ext cx="256" cy="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91" name="Text Box 312"/>
            <p:cNvSpPr txBox="1">
              <a:spLocks noChangeArrowheads="1"/>
            </p:cNvSpPr>
            <p:nvPr/>
          </p:nvSpPr>
          <p:spPr bwMode="auto">
            <a:xfrm>
              <a:off x="3719" y="2583"/>
              <a:ext cx="600" cy="155"/>
            </a:xfrm>
            <a:prstGeom prst="rect">
              <a:avLst/>
            </a:prstGeom>
            <a:noFill/>
            <a:ln w="25400">
              <a:noFill/>
              <a:miter lim="800000"/>
              <a:headEnd/>
              <a:tailEnd/>
            </a:ln>
            <a:effectLst/>
          </p:spPr>
          <p:txBody>
            <a:bodyPr wrap="none">
              <a:spAutoFit/>
            </a:bodyPr>
            <a:lstStyle/>
            <a:p>
              <a:pPr algn="l"/>
              <a:r>
                <a:rPr lang="en-US" altLang="en-US" sz="1000" dirty="0"/>
                <a:t>Control Center</a:t>
              </a:r>
              <a:endParaRPr lang="en-US" altLang="en-US" dirty="0"/>
            </a:p>
          </p:txBody>
        </p:sp>
        <p:sp>
          <p:nvSpPr>
            <p:cNvPr id="3092" name="Text Box 313"/>
            <p:cNvSpPr txBox="1">
              <a:spLocks noChangeArrowheads="1"/>
            </p:cNvSpPr>
            <p:nvPr/>
          </p:nvSpPr>
          <p:spPr bwMode="auto">
            <a:xfrm>
              <a:off x="4091" y="3818"/>
              <a:ext cx="790" cy="155"/>
            </a:xfrm>
            <a:prstGeom prst="rect">
              <a:avLst/>
            </a:prstGeom>
            <a:noFill/>
            <a:ln w="25400">
              <a:noFill/>
              <a:miter lim="800000"/>
              <a:headEnd/>
              <a:tailEnd/>
            </a:ln>
            <a:effectLst/>
          </p:spPr>
          <p:txBody>
            <a:bodyPr wrap="none">
              <a:spAutoFit/>
            </a:bodyPr>
            <a:lstStyle/>
            <a:p>
              <a:pPr algn="l"/>
              <a:r>
                <a:rPr lang="en-US" altLang="en-US" sz="1000" dirty="0"/>
                <a:t>Remote User Facility</a:t>
              </a:r>
              <a:endParaRPr lang="en-US" altLang="en-US" dirty="0"/>
            </a:p>
          </p:txBody>
        </p:sp>
        <p:graphicFrame>
          <p:nvGraphicFramePr>
            <p:cNvPr id="3093" name="Object 317"/>
            <p:cNvGraphicFramePr>
              <a:graphicFrameLocks noChangeAspect="1"/>
            </p:cNvGraphicFramePr>
            <p:nvPr/>
          </p:nvGraphicFramePr>
          <p:xfrm>
            <a:off x="2876" y="3427"/>
            <a:ext cx="836" cy="313"/>
          </p:xfrm>
          <a:graphic>
            <a:graphicData uri="http://schemas.openxmlformats.org/presentationml/2006/ole">
              <mc:AlternateContent xmlns:mc="http://schemas.openxmlformats.org/markup-compatibility/2006">
                <mc:Choice xmlns:v="urn:schemas-microsoft-com:vml" Requires="v">
                  <p:oleObj spid="_x0000_s1145" name="Clip" r:id="rId11" imgW="5281613" imgH="2430463" progId="">
                    <p:embed/>
                  </p:oleObj>
                </mc:Choice>
                <mc:Fallback>
                  <p:oleObj name="Clip" r:id="rId11" imgW="5281613" imgH="2430463" progId="">
                    <p:embed/>
                    <p:pic>
                      <p:nvPicPr>
                        <p:cNvPr id="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 y="3427"/>
                          <a:ext cx="836" cy="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4" name="Text Box 318"/>
            <p:cNvSpPr txBox="1">
              <a:spLocks noChangeArrowheads="1"/>
            </p:cNvSpPr>
            <p:nvPr/>
          </p:nvSpPr>
          <p:spPr bwMode="auto">
            <a:xfrm>
              <a:off x="2876" y="3740"/>
              <a:ext cx="710" cy="252"/>
            </a:xfrm>
            <a:prstGeom prst="rect">
              <a:avLst/>
            </a:prstGeom>
            <a:noFill/>
            <a:ln w="25400">
              <a:noFill/>
              <a:miter lim="800000"/>
              <a:headEnd/>
              <a:tailEnd/>
            </a:ln>
            <a:effectLst/>
          </p:spPr>
          <p:txBody>
            <a:bodyPr wrap="none">
              <a:spAutoFit/>
            </a:bodyPr>
            <a:lstStyle/>
            <a:p>
              <a:r>
                <a:rPr lang="en-US" altLang="en-US" sz="1000" dirty="0"/>
                <a:t>Return Link Data</a:t>
              </a:r>
            </a:p>
            <a:p>
              <a:r>
                <a:rPr lang="en-US" altLang="en-US" sz="1000" dirty="0"/>
                <a:t>Processing Facility</a:t>
              </a:r>
              <a:endParaRPr lang="en-US" altLang="en-US" dirty="0"/>
            </a:p>
          </p:txBody>
        </p:sp>
        <p:sp>
          <p:nvSpPr>
            <p:cNvPr id="3095" name="Freeform 319"/>
            <p:cNvSpPr>
              <a:spLocks/>
            </p:cNvSpPr>
            <p:nvPr/>
          </p:nvSpPr>
          <p:spPr bwMode="auto">
            <a:xfrm>
              <a:off x="2637" y="2979"/>
              <a:ext cx="474" cy="516"/>
            </a:xfrm>
            <a:custGeom>
              <a:avLst/>
              <a:gdLst>
                <a:gd name="T0" fmla="*/ 0 w 1632"/>
                <a:gd name="T1" fmla="*/ 0 h 752"/>
                <a:gd name="T2" fmla="*/ 138 w 1632"/>
                <a:gd name="T3" fmla="*/ 354 h 752"/>
                <a:gd name="T4" fmla="*/ 0 60000 65536"/>
                <a:gd name="T5" fmla="*/ 0 60000 65536"/>
              </a:gdLst>
              <a:ahLst/>
              <a:cxnLst>
                <a:cxn ang="T4">
                  <a:pos x="T0" y="T1"/>
                </a:cxn>
                <a:cxn ang="T5">
                  <a:pos x="T2" y="T3"/>
                </a:cxn>
              </a:cxnLst>
              <a:rect l="0" t="0" r="r" b="b"/>
              <a:pathLst>
                <a:path w="1632" h="752">
                  <a:moveTo>
                    <a:pt x="0" y="0"/>
                  </a:moveTo>
                  <a:lnTo>
                    <a:pt x="1632" y="752"/>
                  </a:lnTo>
                </a:path>
              </a:pathLst>
            </a:custGeom>
            <a:noFill/>
            <a:ln w="38100" cap="flat">
              <a:solidFill>
                <a:srgbClr val="FF3300"/>
              </a:solidFill>
              <a:prstDash val="dash"/>
              <a:round/>
              <a:headEnd/>
              <a:tailEnd/>
            </a:ln>
            <a:effectLst/>
          </p:spPr>
          <p:txBody>
            <a:bodyPr wrap="none" anchor="ctr"/>
            <a:lstStyle/>
            <a:p>
              <a:endParaRPr lang="en-US"/>
            </a:p>
          </p:txBody>
        </p:sp>
        <p:sp>
          <p:nvSpPr>
            <p:cNvPr id="3096" name="Text Box 321"/>
            <p:cNvSpPr txBox="1">
              <a:spLocks noChangeArrowheads="1"/>
            </p:cNvSpPr>
            <p:nvPr/>
          </p:nvSpPr>
          <p:spPr bwMode="auto">
            <a:xfrm>
              <a:off x="2876" y="3216"/>
              <a:ext cx="184" cy="232"/>
            </a:xfrm>
            <a:prstGeom prst="rect">
              <a:avLst/>
            </a:prstGeom>
            <a:noFill/>
            <a:ln w="25400">
              <a:noFill/>
              <a:miter lim="800000"/>
              <a:headEnd/>
              <a:tailEnd/>
            </a:ln>
            <a:effectLst/>
          </p:spPr>
          <p:txBody>
            <a:bodyPr wrap="none">
              <a:spAutoFit/>
            </a:bodyPr>
            <a:lstStyle/>
            <a:p>
              <a:pPr algn="l"/>
              <a:r>
                <a:rPr lang="en-US" altLang="en-US">
                  <a:solidFill>
                    <a:srgbClr val="FF3300"/>
                  </a:solidFill>
                </a:rPr>
                <a:t>?</a:t>
              </a:r>
              <a:endParaRPr lang="en-US" altLang="en-US"/>
            </a:p>
          </p:txBody>
        </p:sp>
      </p:grpSp>
      <p:sp>
        <p:nvSpPr>
          <p:cNvPr id="10" name="Slide Number Placeholder 9"/>
          <p:cNvSpPr>
            <a:spLocks noGrp="1"/>
          </p:cNvSpPr>
          <p:nvPr>
            <p:ph type="sldNum" sz="quarter" idx="10"/>
          </p:nvPr>
        </p:nvSpPr>
        <p:spPr/>
        <p:txBody>
          <a:bodyPr/>
          <a:lstStyle/>
          <a:p>
            <a:fld id="{8672A97E-7868-4A71-ACC2-57C13FDD3E41}" type="slidenum">
              <a:rPr lang="en-US" smtClean="0"/>
              <a:pPr/>
              <a:t>3</a:t>
            </a:fld>
            <a:endParaRPr lang="en-US"/>
          </a:p>
        </p:txBody>
      </p:sp>
      <p:sp>
        <p:nvSpPr>
          <p:cNvPr id="212" name="Text Box 292"/>
          <p:cNvSpPr txBox="1">
            <a:spLocks noChangeArrowheads="1"/>
          </p:cNvSpPr>
          <p:nvPr/>
        </p:nvSpPr>
        <p:spPr bwMode="auto">
          <a:xfrm>
            <a:off x="4794557" y="2480963"/>
            <a:ext cx="3975856" cy="1477523"/>
          </a:xfrm>
          <a:prstGeom prst="rect">
            <a:avLst/>
          </a:prstGeom>
          <a:noFill/>
          <a:ln w="9525">
            <a:noFill/>
            <a:miter lim="800000"/>
            <a:headEnd/>
            <a:tailEnd/>
          </a:ln>
          <a:effectLst/>
        </p:spPr>
        <p:txBody>
          <a:bodyPr wrap="square">
            <a:spAutoFit/>
          </a:bodyPr>
          <a:lstStyle/>
          <a:p>
            <a:pPr algn="l"/>
            <a:r>
              <a:rPr lang="en-US" altLang="en-US" dirty="0">
                <a:solidFill>
                  <a:schemeClr val="accent5">
                    <a:lumMod val="25000"/>
                  </a:schemeClr>
                </a:solidFill>
              </a:rPr>
              <a:t>NOT included in the space link protocols: standards for completing the communication path between the spacecraft and controllers, data processing facilities, and users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229600" cy="563562"/>
          </a:xfrm>
        </p:spPr>
        <p:txBody>
          <a:bodyPr/>
          <a:lstStyle/>
          <a:p>
            <a:r>
              <a:rPr lang="en-US" dirty="0" smtClean="0"/>
              <a:t>Current CCSDS Service Management Projects</a:t>
            </a:r>
            <a:endParaRPr lang="en-US" dirty="0"/>
          </a:p>
        </p:txBody>
      </p:sp>
      <p:sp>
        <p:nvSpPr>
          <p:cNvPr id="3" name="Content Placeholder 2"/>
          <p:cNvSpPr>
            <a:spLocks noGrp="1"/>
          </p:cNvSpPr>
          <p:nvPr>
            <p:ph idx="1"/>
          </p:nvPr>
        </p:nvSpPr>
        <p:spPr/>
        <p:txBody>
          <a:bodyPr>
            <a:normAutofit fontScale="70000" lnSpcReduction="20000"/>
          </a:bodyPr>
          <a:lstStyle/>
          <a:p>
            <a:r>
              <a:rPr lang="en-US" b="1" u="sng" dirty="0" smtClean="0"/>
              <a:t>Service Catalog</a:t>
            </a:r>
            <a:r>
              <a:rPr lang="en-US" dirty="0" smtClean="0"/>
              <a:t> – definition of how to state characteristics of TTC Services offered; </a:t>
            </a:r>
            <a:r>
              <a:rPr lang="en-US" dirty="0" err="1" smtClean="0"/>
              <a:t>telemtry</a:t>
            </a:r>
            <a:r>
              <a:rPr lang="en-US" dirty="0" smtClean="0"/>
              <a:t> services supported at S, X bands up to 50 Mbps, with LDPB coding</a:t>
            </a:r>
          </a:p>
          <a:p>
            <a:r>
              <a:rPr lang="en-US" b="1" u="sng" dirty="0" smtClean="0"/>
              <a:t>Planning Information</a:t>
            </a:r>
            <a:r>
              <a:rPr lang="en-US" dirty="0" smtClean="0"/>
              <a:t> – definition of planning information such as predicted communication geometry</a:t>
            </a:r>
          </a:p>
          <a:p>
            <a:r>
              <a:rPr lang="en-US" b="1" u="sng" dirty="0" smtClean="0"/>
              <a:t>Schedule of Services</a:t>
            </a:r>
            <a:r>
              <a:rPr lang="en-US" dirty="0" smtClean="0"/>
              <a:t> – definition of data format for publication of network schedules</a:t>
            </a:r>
          </a:p>
          <a:p>
            <a:r>
              <a:rPr lang="en-US" b="1" u="sng" dirty="0" smtClean="0"/>
              <a:t>Configuration/Service</a:t>
            </a:r>
            <a:r>
              <a:rPr lang="en-US" dirty="0" smtClean="0"/>
              <a:t> Agreement information – definition of space link, terrestrial data transfer (i.e. SLE and CSTS), and levels of services to be provided (for example number of spacecraft contacts for a given period of time)</a:t>
            </a:r>
          </a:p>
          <a:p>
            <a:r>
              <a:rPr lang="en-US" b="1" u="sng" dirty="0" smtClean="0"/>
              <a:t>Service request/service package</a:t>
            </a:r>
            <a:r>
              <a:rPr lang="en-US" dirty="0" smtClean="0"/>
              <a:t> – definition of a request for TTC network services and response for such a request</a:t>
            </a:r>
          </a:p>
          <a:p>
            <a:r>
              <a:rPr lang="en-US" b="1" u="sng" dirty="0" smtClean="0"/>
              <a:t>Event Sequence</a:t>
            </a:r>
            <a:r>
              <a:rPr lang="en-US" dirty="0" smtClean="0"/>
              <a:t> – Definition of how spacecraft, especially those in deep space, may change the configuration such that the ground systems can respond properly when it is impossible to convey the changes in real time (i.e. preplanning required because of long light time delays)</a:t>
            </a:r>
          </a:p>
          <a:p>
            <a:r>
              <a:rPr lang="en-US" b="1" u="sng" dirty="0" smtClean="0"/>
              <a:t>Service Accounting</a:t>
            </a:r>
            <a:r>
              <a:rPr lang="en-US" dirty="0" smtClean="0"/>
              <a:t> – definition of accounting for services and qualities of services  rendered; </a:t>
            </a:r>
            <a:r>
              <a:rPr lang="en-US" dirty="0" err="1" smtClean="0"/>
              <a:t>e.g</a:t>
            </a:r>
            <a:r>
              <a:rPr lang="en-US" dirty="0" smtClean="0"/>
              <a:t>, 1.2 million telemetry frames returned; 99% successful decoding</a:t>
            </a:r>
          </a:p>
          <a:p>
            <a:endParaRPr lang="en-US" dirty="0"/>
          </a:p>
        </p:txBody>
      </p:sp>
      <p:sp>
        <p:nvSpPr>
          <p:cNvPr id="4" name="Slide Number Placeholder 3"/>
          <p:cNvSpPr>
            <a:spLocks noGrp="1"/>
          </p:cNvSpPr>
          <p:nvPr>
            <p:ph type="sldNum" sz="quarter" idx="10"/>
          </p:nvPr>
        </p:nvSpPr>
        <p:spPr/>
        <p:txBody>
          <a:bodyPr/>
          <a:lstStyle/>
          <a:p>
            <a:fld id="{8672A97E-7868-4A71-ACC2-57C13FDD3E41}"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Cross Support Services Area</a:t>
            </a:r>
            <a:br>
              <a:rPr lang="en-US" dirty="0" smtClean="0"/>
            </a:br>
            <a:r>
              <a:rPr lang="en-US" dirty="0" smtClean="0"/>
              <a:t>Current CSS Projects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18315518"/>
              </p:ext>
            </p:extLst>
          </p:nvPr>
        </p:nvGraphicFramePr>
        <p:xfrm>
          <a:off x="441960" y="2667000"/>
          <a:ext cx="7452927" cy="3439468"/>
        </p:xfrm>
        <a:graphic>
          <a:graphicData uri="http://schemas.openxmlformats.org/drawingml/2006/table">
            <a:tbl>
              <a:tblPr/>
              <a:tblGrid>
                <a:gridCol w="3169455"/>
                <a:gridCol w="721757"/>
                <a:gridCol w="588389"/>
                <a:gridCol w="588389"/>
                <a:gridCol w="523013"/>
                <a:gridCol w="523013"/>
                <a:gridCol w="1338911"/>
              </a:tblGrid>
              <a:tr h="306254">
                <a:tc>
                  <a:txBody>
                    <a:bodyPr/>
                    <a:lstStyle/>
                    <a:p>
                      <a:pPr algn="ctr" fontAlgn="t"/>
                      <a:r>
                        <a:rPr lang="en-US" sz="900" b="0" i="0" u="none" strike="noStrike" dirty="0">
                          <a:solidFill>
                            <a:srgbClr val="000000"/>
                          </a:solidFill>
                          <a:effectLst/>
                          <a:latin typeface="Tahoma"/>
                        </a:rPr>
                        <a:t>Project</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a:solidFill>
                            <a:srgbClr val="000000"/>
                          </a:solidFill>
                          <a:effectLst/>
                          <a:latin typeface="Tahoma"/>
                        </a:rPr>
                        <a:t>Working Group</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a:solidFill>
                            <a:srgbClr val="000000"/>
                          </a:solidFill>
                          <a:effectLst/>
                          <a:latin typeface="Tahoma"/>
                        </a:rPr>
                        <a:t>Doc type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dirty="0">
                          <a:solidFill>
                            <a:srgbClr val="000000"/>
                          </a:solidFill>
                          <a:effectLst/>
                          <a:latin typeface="Tahoma"/>
                        </a:rPr>
                        <a:t>Book Editor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a:solidFill>
                            <a:srgbClr val="000000"/>
                          </a:solidFill>
                          <a:effectLst/>
                          <a:latin typeface="Tahoma"/>
                        </a:rPr>
                        <a:t>Prototype 1</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a:solidFill>
                            <a:srgbClr val="000000"/>
                          </a:solidFill>
                          <a:effectLst/>
                          <a:latin typeface="Tahoma"/>
                        </a:rPr>
                        <a:t>Prototype 2</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c>
                  <a:txBody>
                    <a:bodyPr/>
                    <a:lstStyle/>
                    <a:p>
                      <a:pPr algn="ctr" fontAlgn="t"/>
                      <a:r>
                        <a:rPr lang="en-US" sz="900" b="0" i="0" u="none" strike="noStrike">
                          <a:solidFill>
                            <a:srgbClr val="000000"/>
                          </a:solidFill>
                          <a:effectLst/>
                          <a:latin typeface="Tahoma"/>
                        </a:rPr>
                        <a:t>Contributors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F2F2"/>
                    </a:solidFill>
                  </a:tcPr>
                </a:tc>
              </a:tr>
              <a:tr h="164906">
                <a:tc>
                  <a:txBody>
                    <a:bodyPr/>
                    <a:lstStyle/>
                    <a:p>
                      <a:pPr algn="l" fontAlgn="t"/>
                      <a:r>
                        <a:rPr lang="en-US" sz="800" b="0" i="0" u="none" strike="noStrike">
                          <a:solidFill>
                            <a:srgbClr val="000000"/>
                          </a:solidFill>
                          <a:effectLst/>
                          <a:latin typeface="Tahoma"/>
                        </a:rPr>
                        <a:t>Cross-Support Specification Framework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ESA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ESA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Cross-Support-Transfer Services Specification Framework Concept</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Green</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r>
              <a:tr h="164906">
                <a:tc>
                  <a:txBody>
                    <a:bodyPr/>
                    <a:lstStyle/>
                    <a:p>
                      <a:pPr algn="l" fontAlgn="t"/>
                      <a:r>
                        <a:rPr lang="en-US" sz="800" b="0" i="0" u="none" strike="noStrike">
                          <a:solidFill>
                            <a:srgbClr val="000000"/>
                          </a:solidFill>
                          <a:effectLst/>
                          <a:latin typeface="Tahoma"/>
                        </a:rPr>
                        <a:t>Guidelines for Specification of Cross Support Transfer Services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Monitored Data - Cross Support Transfer Services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r>
              <a:tr h="164906">
                <a:tc>
                  <a:txBody>
                    <a:bodyPr/>
                    <a:lstStyle/>
                    <a:p>
                      <a:pPr algn="l" fontAlgn="t"/>
                      <a:r>
                        <a:rPr lang="en-US" sz="800" b="0" i="0" u="none" strike="noStrike">
                          <a:solidFill>
                            <a:srgbClr val="000000"/>
                          </a:solidFill>
                          <a:effectLst/>
                          <a:latin typeface="Tahoma"/>
                        </a:rPr>
                        <a:t>SLE API for Return All Frames Service. Magenta Book: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SLE API for Return Channel Frames Service: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r>
              <a:tr h="164906">
                <a:tc>
                  <a:txBody>
                    <a:bodyPr/>
                    <a:lstStyle/>
                    <a:p>
                      <a:pPr algn="l" fontAlgn="t"/>
                      <a:r>
                        <a:rPr lang="en-US" sz="800" b="0" i="0" u="none" strike="noStrike">
                          <a:solidFill>
                            <a:srgbClr val="000000"/>
                          </a:solidFill>
                          <a:effectLst/>
                          <a:latin typeface="Tahoma"/>
                        </a:rPr>
                        <a:t>SLE API for Return Operational Control Fields: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SLE API for the Forward CLTU Service. Magenta Book: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r>
              <a:tr h="164906">
                <a:tc>
                  <a:txBody>
                    <a:bodyPr/>
                    <a:lstStyle/>
                    <a:p>
                      <a:pPr algn="l" fontAlgn="t"/>
                      <a:r>
                        <a:rPr lang="en-US" sz="800" b="0" i="0" u="none" strike="noStrike">
                          <a:solidFill>
                            <a:srgbClr val="000000"/>
                          </a:solidFill>
                          <a:effectLst/>
                          <a:latin typeface="Tahoma"/>
                        </a:rPr>
                        <a:t>SLE API for the Forward Space Packet Service: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SLE API for Transfer Services—Core Specification: M-1 Update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Magenta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r>
              <a:tr h="164906">
                <a:tc>
                  <a:txBody>
                    <a:bodyPr/>
                    <a:lstStyle/>
                    <a:p>
                      <a:pPr algn="l" fontAlgn="t"/>
                      <a:r>
                        <a:rPr lang="en-US" sz="800" b="0" i="0" u="none" strike="noStrike">
                          <a:solidFill>
                            <a:srgbClr val="000000"/>
                          </a:solidFill>
                          <a:effectLst/>
                          <a:latin typeface="Tahoma"/>
                        </a:rPr>
                        <a:t>Tracking Data Cross support Transfer Service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CSTS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CSSM Service Agreement and Service Config Profile Data Formats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r>
              <a:tr h="164906">
                <a:tc>
                  <a:txBody>
                    <a:bodyPr/>
                    <a:lstStyle/>
                    <a:p>
                      <a:pPr algn="l" fontAlgn="t"/>
                      <a:r>
                        <a:rPr lang="en-US" sz="800" b="0" i="0" u="none" strike="noStrike">
                          <a:solidFill>
                            <a:srgbClr val="000000"/>
                          </a:solidFill>
                          <a:effectLst/>
                          <a:latin typeface="Tahoma"/>
                        </a:rPr>
                        <a:t>CSSM Simple Schedule Format Specification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ESA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CNES, DLR, 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CSSM Event Sequence Data Format</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r>
              <a:tr h="164906">
                <a:tc>
                  <a:txBody>
                    <a:bodyPr/>
                    <a:lstStyle/>
                    <a:p>
                      <a:pPr algn="l" fontAlgn="t"/>
                      <a:r>
                        <a:rPr lang="en-US" sz="800" b="0" i="0" u="none" strike="noStrike" dirty="0">
                          <a:solidFill>
                            <a:srgbClr val="000000"/>
                          </a:solidFill>
                          <a:effectLst/>
                          <a:latin typeface="Tahoma"/>
                        </a:rPr>
                        <a:t>CSSM Planning Data Formats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ESA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ESA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DLR, ESA, JAXA,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r>
              <a:tr h="164906">
                <a:tc>
                  <a:txBody>
                    <a:bodyPr/>
                    <a:lstStyle/>
                    <a:p>
                      <a:pPr algn="l" fontAlgn="t"/>
                      <a:r>
                        <a:rPr lang="en-US" sz="800" b="0" i="0" u="none" strike="noStrike">
                          <a:solidFill>
                            <a:srgbClr val="000000"/>
                          </a:solidFill>
                          <a:effectLst/>
                          <a:latin typeface="Tahoma"/>
                        </a:rPr>
                        <a:t>CSSM Service Accounting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r>
              <a:tr h="164906">
                <a:tc>
                  <a:txBody>
                    <a:bodyPr/>
                    <a:lstStyle/>
                    <a:p>
                      <a:pPr algn="l" fontAlgn="t"/>
                      <a:r>
                        <a:rPr lang="en-US" sz="800" b="0" i="0" u="none" strike="noStrike">
                          <a:solidFill>
                            <a:srgbClr val="000000"/>
                          </a:solidFill>
                          <a:effectLst/>
                          <a:latin typeface="Tahoma"/>
                        </a:rPr>
                        <a:t>CSSM Service Catalog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F2DCDB"/>
                    </a:solidFill>
                  </a:tcPr>
                </a:tc>
              </a:tr>
              <a:tr h="164906">
                <a:tc>
                  <a:txBody>
                    <a:bodyPr/>
                    <a:lstStyle/>
                    <a:p>
                      <a:pPr algn="l" fontAlgn="t"/>
                      <a:r>
                        <a:rPr lang="en-US" sz="800" b="0" i="0" u="none" strike="noStrike">
                          <a:solidFill>
                            <a:srgbClr val="000000"/>
                          </a:solidFill>
                          <a:effectLst/>
                          <a:latin typeface="Tahoma"/>
                        </a:rPr>
                        <a:t>CSSM Service Request and Service Package Data Formats</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Blue</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E3EFFF"/>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c>
                  <a:txBody>
                    <a:bodyPr/>
                    <a:lstStyle/>
                    <a:p>
                      <a:pPr algn="ctr" fontAlgn="t"/>
                      <a:r>
                        <a:rPr lang="en-US" sz="900" b="0" i="0" u="none" strike="noStrike">
                          <a:solidFill>
                            <a:srgbClr val="000000"/>
                          </a:solidFill>
                          <a:effectLst/>
                          <a:latin typeface="Tahoma"/>
                        </a:rPr>
                        <a:t> </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D8D8D8"/>
                      </a:solidFill>
                      <a:prstDash val="solid"/>
                      <a:round/>
                      <a:headEnd type="none" w="med" len="med"/>
                      <a:tailEnd type="none" w="med" len="med"/>
                    </a:lnT>
                    <a:lnB w="12700" cap="flat" cmpd="sng" algn="ctr">
                      <a:solidFill>
                        <a:srgbClr val="6F9DD9"/>
                      </a:solidFill>
                      <a:prstDash val="solid"/>
                      <a:round/>
                      <a:headEnd type="none" w="med" len="med"/>
                      <a:tailEnd type="none" w="med" len="med"/>
                    </a:lnB>
                    <a:solidFill>
                      <a:srgbClr val="F2DCDB"/>
                    </a:solidFill>
                  </a:tcPr>
                </a:tc>
              </a:tr>
              <a:tr h="164906">
                <a:tc>
                  <a:txBody>
                    <a:bodyPr/>
                    <a:lstStyle/>
                    <a:p>
                      <a:pPr algn="l" fontAlgn="t"/>
                      <a:r>
                        <a:rPr lang="en-US" sz="800" b="0" i="0" u="none" strike="noStrike">
                          <a:solidFill>
                            <a:srgbClr val="000000"/>
                          </a:solidFill>
                          <a:effectLst/>
                          <a:latin typeface="Tahoma"/>
                        </a:rPr>
                        <a:t>Extensible Space Comm CSSM -- Concept</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CSSM WG</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dirty="0">
                          <a:solidFill>
                            <a:srgbClr val="000000"/>
                          </a:solidFill>
                          <a:effectLst/>
                          <a:latin typeface="Tahoma"/>
                        </a:rPr>
                        <a:t>Green</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Tahoma"/>
                        </a:rPr>
                        <a:t>N/A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dirty="0">
                          <a:solidFill>
                            <a:srgbClr val="000000"/>
                          </a:solidFill>
                          <a:effectLst/>
                          <a:latin typeface="Tahoma"/>
                        </a:rPr>
                        <a:t>ESA, NASA</a:t>
                      </a:r>
                    </a:p>
                  </a:txBody>
                  <a:tcPr marL="7853" marR="7853" marT="7853" marB="0">
                    <a:lnL w="12700" cap="flat" cmpd="sng" algn="ctr">
                      <a:solidFill>
                        <a:srgbClr val="6F9DD9"/>
                      </a:solidFill>
                      <a:prstDash val="solid"/>
                      <a:round/>
                      <a:headEnd type="none" w="med" len="med"/>
                      <a:tailEnd type="none" w="med" len="med"/>
                    </a:lnL>
                    <a:lnR w="12700" cap="flat" cmpd="sng" algn="ctr">
                      <a:solidFill>
                        <a:srgbClr val="6F9DD9"/>
                      </a:solidFill>
                      <a:prstDash val="solid"/>
                      <a:round/>
                      <a:headEnd type="none" w="med" len="med"/>
                      <a:tailEnd type="none" w="med" len="med"/>
                    </a:lnR>
                    <a:lnT w="12700" cap="flat" cmpd="sng" algn="ctr">
                      <a:solidFill>
                        <a:srgbClr val="6F9D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0"/>
          </p:nvPr>
        </p:nvSpPr>
        <p:spPr/>
        <p:txBody>
          <a:bodyPr/>
          <a:lstStyle/>
          <a:p>
            <a:fld id="{8672A97E-7868-4A71-ACC2-57C13FDD3E41}" type="slidenum">
              <a:rPr lang="en-US" smtClean="0"/>
              <a:pPr/>
              <a:t>31</a:t>
            </a:fld>
            <a:endParaRPr lang="en-US"/>
          </a:p>
        </p:txBody>
      </p:sp>
      <p:sp>
        <p:nvSpPr>
          <p:cNvPr id="12" name="Content Placeholder 2"/>
          <p:cNvSpPr txBox="1">
            <a:spLocks/>
          </p:cNvSpPr>
          <p:nvPr/>
        </p:nvSpPr>
        <p:spPr>
          <a:xfrm>
            <a:off x="457200" y="990601"/>
            <a:ext cx="8229600" cy="990600"/>
          </a:xfrm>
          <a:prstGeom prst="rect">
            <a:avLst/>
          </a:prstGeom>
        </p:spPr>
        <p:txBody>
          <a:bodyPr/>
          <a:lstStyle>
            <a:lvl1pPr marL="346075" indent="-346075" algn="l" rtl="0" eaLnBrk="1" fontAlgn="base" hangingPunct="1">
              <a:lnSpc>
                <a:spcPct val="100000"/>
              </a:lnSpc>
              <a:spcBef>
                <a:spcPts val="0"/>
              </a:spcBef>
              <a:spcAft>
                <a:spcPct val="10000"/>
              </a:spcAft>
              <a:buSzPct val="125000"/>
              <a:buFont typeface="Wingdings" pitchFamily="2" charset="2"/>
              <a:buChar char=""/>
              <a:defRPr sz="2500" b="0">
                <a:solidFill>
                  <a:schemeClr val="tx1"/>
                </a:solidFill>
                <a:latin typeface="+mn-lt"/>
                <a:ea typeface="+mn-ea"/>
                <a:cs typeface="+mn-cs"/>
              </a:defRPr>
            </a:lvl1pPr>
            <a:lvl2pPr marL="684213" indent="-336550" algn="l" rtl="0" eaLnBrk="1" fontAlgn="base" hangingPunct="1">
              <a:lnSpc>
                <a:spcPct val="100000"/>
              </a:lnSpc>
              <a:spcBef>
                <a:spcPts val="0"/>
              </a:spcBef>
              <a:spcAft>
                <a:spcPct val="10000"/>
              </a:spcAft>
              <a:buSzPct val="125000"/>
              <a:buFont typeface="Wingdings" pitchFamily="2" charset="2"/>
              <a:buChar char=""/>
              <a:defRPr sz="2400" b="0">
                <a:solidFill>
                  <a:schemeClr val="tx1"/>
                </a:solidFill>
                <a:latin typeface="+mn-lt"/>
              </a:defRPr>
            </a:lvl2pPr>
            <a:lvl3pPr marL="914400" indent="-231775" algn="l" rtl="0" eaLnBrk="1" fontAlgn="base" hangingPunct="1">
              <a:lnSpc>
                <a:spcPct val="100000"/>
              </a:lnSpc>
              <a:spcBef>
                <a:spcPts val="0"/>
              </a:spcBef>
              <a:spcAft>
                <a:spcPct val="10000"/>
              </a:spcAft>
              <a:buSzPct val="125000"/>
              <a:buFont typeface="Wingdings" pitchFamily="2" charset="2"/>
              <a:buChar char=""/>
              <a:defRPr sz="2200" b="0">
                <a:solidFill>
                  <a:schemeClr val="tx1"/>
                </a:solidFill>
                <a:latin typeface="+mn-lt"/>
              </a:defRPr>
            </a:lvl3pPr>
            <a:lvl4pPr marL="1260475" indent="-231775" algn="l" rtl="0" eaLnBrk="1" fontAlgn="base" hangingPunct="1">
              <a:lnSpc>
                <a:spcPct val="100000"/>
              </a:lnSpc>
              <a:spcBef>
                <a:spcPts val="0"/>
              </a:spcBef>
              <a:spcAft>
                <a:spcPct val="10000"/>
              </a:spcAft>
              <a:buSzPct val="125000"/>
              <a:buFont typeface="Wingdings" pitchFamily="2" charset="2"/>
              <a:buChar char=""/>
              <a:defRPr sz="2000" b="0">
                <a:solidFill>
                  <a:schemeClr val="tx1"/>
                </a:solidFill>
                <a:latin typeface="+mn-lt"/>
              </a:defRPr>
            </a:lvl4pPr>
            <a:lvl5pPr marL="1597025" indent="-220663" algn="l" rtl="0" eaLnBrk="1" fontAlgn="base" hangingPunct="1">
              <a:lnSpc>
                <a:spcPct val="100000"/>
              </a:lnSpc>
              <a:spcBef>
                <a:spcPts val="0"/>
              </a:spcBef>
              <a:spcAft>
                <a:spcPct val="10000"/>
              </a:spcAft>
              <a:buSzPct val="125000"/>
              <a:buFont typeface="Wingdings" pitchFamily="2" charset="2"/>
              <a:buChar char=""/>
              <a:defRPr sz="1800" b="0">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a:lstStyle>
          <a:p>
            <a:r>
              <a:rPr lang="en-US" kern="0" dirty="0" smtClean="0"/>
              <a:t>CSTS and CSSM Project Status</a:t>
            </a:r>
          </a:p>
          <a:p>
            <a:pPr lvl="1"/>
            <a:r>
              <a:rPr lang="en-US" kern="0" dirty="0" smtClean="0"/>
              <a:t>Red cells indicate important support is needed</a:t>
            </a:r>
          </a:p>
          <a:p>
            <a:pPr lvl="1"/>
            <a:r>
              <a:rPr lang="en-US" kern="0" dirty="0" smtClean="0"/>
              <a:t>NSPO participation in these WGs is welcome</a:t>
            </a:r>
          </a:p>
        </p:txBody>
      </p:sp>
    </p:spTree>
    <p:extLst>
      <p:ext uri="{BB962C8B-B14F-4D97-AF65-F5344CB8AC3E}">
        <p14:creationId xmlns:p14="http://schemas.microsoft.com/office/powerpoint/2010/main" val="118154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990600"/>
            <a:ext cx="8534400" cy="5135563"/>
          </a:xfrm>
        </p:spPr>
        <p:txBody>
          <a:bodyPr/>
          <a:lstStyle/>
          <a:p>
            <a:r>
              <a:rPr lang="en-US" dirty="0" smtClean="0"/>
              <a:t>NSPO would benefit from:</a:t>
            </a:r>
          </a:p>
          <a:p>
            <a:pPr lvl="1"/>
            <a:r>
              <a:rPr lang="en-US" dirty="0" smtClean="0"/>
              <a:t>Adopting existing SLE standards</a:t>
            </a:r>
          </a:p>
          <a:p>
            <a:pPr lvl="1"/>
            <a:r>
              <a:rPr lang="en-US" dirty="0" smtClean="0"/>
              <a:t>Helping to develop new CSS Area Standards (CS Transport Services and CS Service Management)</a:t>
            </a:r>
          </a:p>
          <a:p>
            <a:r>
              <a:rPr lang="en-US" dirty="0" smtClean="0"/>
              <a:t>Because…</a:t>
            </a:r>
          </a:p>
          <a:p>
            <a:pPr lvl="1"/>
            <a:r>
              <a:rPr lang="en-US" dirty="0" smtClean="0"/>
              <a:t>After initial investment, these solutions are long-term more cost effective</a:t>
            </a:r>
          </a:p>
          <a:p>
            <a:pPr lvl="1"/>
            <a:r>
              <a:rPr lang="en-US" dirty="0" smtClean="0"/>
              <a:t>Provides ability for NSPO to use other agencies’ </a:t>
            </a:r>
            <a:r>
              <a:rPr lang="en-US" dirty="0" err="1" smtClean="0"/>
              <a:t>comm</a:t>
            </a:r>
            <a:r>
              <a:rPr lang="en-US" dirty="0" smtClean="0"/>
              <a:t> assets</a:t>
            </a:r>
          </a:p>
          <a:p>
            <a:pPr lvl="1"/>
            <a:r>
              <a:rPr lang="en-US" dirty="0" smtClean="0"/>
              <a:t>Provides ability for NSPO to provide services to other agencies from NSPO </a:t>
            </a:r>
            <a:r>
              <a:rPr lang="en-US" dirty="0" err="1" smtClean="0"/>
              <a:t>comm</a:t>
            </a:r>
            <a:r>
              <a:rPr lang="en-US" dirty="0" smtClean="0"/>
              <a:t> assets</a:t>
            </a:r>
          </a:p>
          <a:p>
            <a:pPr lvl="1"/>
            <a:r>
              <a:rPr lang="en-US" dirty="0" smtClean="0"/>
              <a:t>SLE software code is partly reusable for CSTS projects</a:t>
            </a:r>
          </a:p>
          <a:p>
            <a:pPr lvl="1"/>
            <a:r>
              <a:rPr lang="en-US" dirty="0" smtClean="0"/>
              <a:t>NSPO participation in CCSDS can make CSTS and CSSM better aligned with NSPO needs</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8672A97E-7868-4A71-ACC2-57C13FDD3E41}" type="slidenum">
              <a:rPr lang="en-US" smtClean="0"/>
              <a:pPr/>
              <a:t>32</a:t>
            </a:fld>
            <a:endParaRPr lang="en-US" dirty="0"/>
          </a:p>
        </p:txBody>
      </p:sp>
    </p:spTree>
    <p:extLst>
      <p:ext uri="{BB962C8B-B14F-4D97-AF65-F5344CB8AC3E}">
        <p14:creationId xmlns:p14="http://schemas.microsoft.com/office/powerpoint/2010/main" val="3143725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33</a:t>
            </a:fld>
            <a:endParaRPr lang="en-US"/>
          </a:p>
        </p:txBody>
      </p:sp>
    </p:spTree>
    <p:extLst>
      <p:ext uri="{BB962C8B-B14F-4D97-AF65-F5344CB8AC3E}">
        <p14:creationId xmlns:p14="http://schemas.microsoft.com/office/powerpoint/2010/main" val="2192903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01354" y="274638"/>
            <a:ext cx="7985445" cy="563562"/>
          </a:xfrm>
        </p:spPr>
        <p:txBody>
          <a:bodyPr/>
          <a:lstStyle/>
          <a:p>
            <a:r>
              <a:rPr lang="en-US" dirty="0" smtClean="0"/>
              <a:t>Field Guide to CCSDS Book Colors</a:t>
            </a:r>
            <a:endParaRPr lang="en-US" dirty="0"/>
          </a:p>
        </p:txBody>
      </p:sp>
      <p:grpSp>
        <p:nvGrpSpPr>
          <p:cNvPr id="36" name="Group 35"/>
          <p:cNvGrpSpPr/>
          <p:nvPr/>
        </p:nvGrpSpPr>
        <p:grpSpPr>
          <a:xfrm>
            <a:off x="397775" y="848570"/>
            <a:ext cx="4376266" cy="5638268"/>
            <a:chOff x="397775" y="848570"/>
            <a:chExt cx="4376266" cy="5638268"/>
          </a:xfrm>
        </p:grpSpPr>
        <p:grpSp>
          <p:nvGrpSpPr>
            <p:cNvPr id="2" name="Group 16"/>
            <p:cNvGrpSpPr>
              <a:grpSpLocks/>
            </p:cNvGrpSpPr>
            <p:nvPr/>
          </p:nvGrpSpPr>
          <p:grpSpPr bwMode="auto">
            <a:xfrm>
              <a:off x="397775" y="924465"/>
              <a:ext cx="1196975" cy="1158875"/>
              <a:chOff x="1762210" y="1226864"/>
              <a:chExt cx="1196890" cy="1159933"/>
            </a:xfrm>
          </p:grpSpPr>
          <p:sp>
            <p:nvSpPr>
              <p:cNvPr id="5" name="Rectangle 4"/>
              <p:cNvSpPr/>
              <p:nvPr/>
            </p:nvSpPr>
            <p:spPr>
              <a:xfrm>
                <a:off x="1798720" y="1226864"/>
                <a:ext cx="1160380" cy="1159933"/>
              </a:xfrm>
              <a:prstGeom prst="rect">
                <a:avLst/>
              </a:prstGeom>
              <a:solidFill>
                <a:srgbClr val="005F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31" name="Picture 3" descr="book.png"/>
              <p:cNvPicPr>
                <a:picLocks noChangeAspect="1"/>
              </p:cNvPicPr>
              <p:nvPr/>
            </p:nvPicPr>
            <p:blipFill>
              <a:blip r:embed="rId3" cstate="print"/>
              <a:srcRect/>
              <a:stretch>
                <a:fillRect/>
              </a:stretch>
            </p:blipFill>
            <p:spPr bwMode="auto">
              <a:xfrm rot="-1200000">
                <a:off x="1762210" y="1343307"/>
                <a:ext cx="1185237" cy="868089"/>
              </a:xfrm>
              <a:prstGeom prst="rect">
                <a:avLst/>
              </a:prstGeom>
              <a:noFill/>
              <a:ln w="9525">
                <a:noFill/>
                <a:miter lim="800000"/>
                <a:headEnd/>
                <a:tailEnd/>
              </a:ln>
            </p:spPr>
          </p:pic>
        </p:grpSp>
        <p:grpSp>
          <p:nvGrpSpPr>
            <p:cNvPr id="3" name="Group 15"/>
            <p:cNvGrpSpPr>
              <a:grpSpLocks/>
            </p:cNvGrpSpPr>
            <p:nvPr/>
          </p:nvGrpSpPr>
          <p:grpSpPr bwMode="auto">
            <a:xfrm>
              <a:off x="397775" y="2366470"/>
              <a:ext cx="1196975" cy="1158875"/>
              <a:chOff x="4458843" y="1226864"/>
              <a:chExt cx="1196890" cy="1159933"/>
            </a:xfrm>
          </p:grpSpPr>
          <p:sp>
            <p:nvSpPr>
              <p:cNvPr id="6" name="Rectangle 5"/>
              <p:cNvSpPr/>
              <p:nvPr/>
            </p:nvSpPr>
            <p:spPr>
              <a:xfrm>
                <a:off x="4495352" y="1226864"/>
                <a:ext cx="1160381" cy="1159933"/>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9" name="Picture 6" descr="book.png"/>
              <p:cNvPicPr>
                <a:picLocks noChangeAspect="1"/>
              </p:cNvPicPr>
              <p:nvPr/>
            </p:nvPicPr>
            <p:blipFill>
              <a:blip r:embed="rId3" cstate="print"/>
              <a:srcRect/>
              <a:stretch>
                <a:fillRect/>
              </a:stretch>
            </p:blipFill>
            <p:spPr bwMode="auto">
              <a:xfrm rot="-1200000">
                <a:off x="4458843" y="1343307"/>
                <a:ext cx="1185237" cy="868089"/>
              </a:xfrm>
              <a:prstGeom prst="rect">
                <a:avLst/>
              </a:prstGeom>
              <a:noFill/>
              <a:ln w="9525">
                <a:noFill/>
                <a:miter lim="800000"/>
                <a:headEnd/>
                <a:tailEnd/>
              </a:ln>
            </p:spPr>
          </p:pic>
        </p:grpSp>
        <p:grpSp>
          <p:nvGrpSpPr>
            <p:cNvPr id="4" name="Group 20"/>
            <p:cNvGrpSpPr>
              <a:grpSpLocks/>
            </p:cNvGrpSpPr>
            <p:nvPr/>
          </p:nvGrpSpPr>
          <p:grpSpPr bwMode="auto">
            <a:xfrm>
              <a:off x="397775" y="3884370"/>
              <a:ext cx="1196975" cy="1158875"/>
              <a:chOff x="7049643" y="1226864"/>
              <a:chExt cx="1196890" cy="1159933"/>
            </a:xfrm>
          </p:grpSpPr>
          <p:sp>
            <p:nvSpPr>
              <p:cNvPr id="8" name="Rectangle 7"/>
              <p:cNvSpPr/>
              <p:nvPr/>
            </p:nvSpPr>
            <p:spPr>
              <a:xfrm>
                <a:off x="7086152" y="1226864"/>
                <a:ext cx="1160381" cy="1159933"/>
              </a:xfrm>
              <a:prstGeom prst="rect">
                <a:avLst/>
              </a:prstGeom>
              <a:solidFill>
                <a:srgbClr val="41A33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7" name="Picture 8" descr="book.png"/>
              <p:cNvPicPr>
                <a:picLocks noChangeAspect="1"/>
              </p:cNvPicPr>
              <p:nvPr/>
            </p:nvPicPr>
            <p:blipFill>
              <a:blip r:embed="rId3" cstate="print"/>
              <a:srcRect/>
              <a:stretch>
                <a:fillRect/>
              </a:stretch>
            </p:blipFill>
            <p:spPr bwMode="auto">
              <a:xfrm rot="-1200000">
                <a:off x="7049643" y="1343307"/>
                <a:ext cx="1185237" cy="868089"/>
              </a:xfrm>
              <a:prstGeom prst="rect">
                <a:avLst/>
              </a:prstGeom>
              <a:noFill/>
              <a:ln w="9525">
                <a:noFill/>
                <a:miter lim="800000"/>
                <a:headEnd/>
                <a:tailEnd/>
              </a:ln>
            </p:spPr>
          </p:pic>
        </p:grpSp>
        <p:grpSp>
          <p:nvGrpSpPr>
            <p:cNvPr id="9" name="Group 18"/>
            <p:cNvGrpSpPr>
              <a:grpSpLocks/>
            </p:cNvGrpSpPr>
            <p:nvPr/>
          </p:nvGrpSpPr>
          <p:grpSpPr bwMode="auto">
            <a:xfrm>
              <a:off x="397775" y="5326375"/>
              <a:ext cx="1196975" cy="1160463"/>
              <a:chOff x="4458843" y="3581400"/>
              <a:chExt cx="1196890" cy="1159933"/>
            </a:xfrm>
          </p:grpSpPr>
          <p:sp>
            <p:nvSpPr>
              <p:cNvPr id="12" name="Rectangle 11"/>
              <p:cNvSpPr/>
              <p:nvPr/>
            </p:nvSpPr>
            <p:spPr>
              <a:xfrm>
                <a:off x="4495352" y="3581400"/>
                <a:ext cx="1160381" cy="1159933"/>
              </a:xfrm>
              <a:prstGeom prst="rect">
                <a:avLst/>
              </a:prstGeom>
              <a:solidFill>
                <a:srgbClr val="B205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3" name="Picture 12" descr="book.png"/>
              <p:cNvPicPr>
                <a:picLocks noChangeAspect="1"/>
              </p:cNvPicPr>
              <p:nvPr/>
            </p:nvPicPr>
            <p:blipFill>
              <a:blip r:embed="rId3" cstate="print"/>
              <a:srcRect/>
              <a:stretch>
                <a:fillRect/>
              </a:stretch>
            </p:blipFill>
            <p:spPr bwMode="auto">
              <a:xfrm rot="-1200000">
                <a:off x="4458843" y="3697843"/>
                <a:ext cx="1185237" cy="868089"/>
              </a:xfrm>
              <a:prstGeom prst="rect">
                <a:avLst/>
              </a:prstGeom>
              <a:noFill/>
              <a:ln w="9525">
                <a:noFill/>
                <a:miter lim="800000"/>
                <a:headEnd/>
                <a:tailEnd/>
              </a:ln>
            </p:spPr>
          </p:pic>
        </p:grpSp>
        <p:sp>
          <p:nvSpPr>
            <p:cNvPr id="24" name="TextBox 23"/>
            <p:cNvSpPr txBox="1"/>
            <p:nvPr/>
          </p:nvSpPr>
          <p:spPr bwMode="auto">
            <a:xfrm>
              <a:off x="1612095" y="8485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BLUE BOOKS</a:t>
              </a:r>
            </a:p>
            <a:p>
              <a:pPr marL="1588" indent="-1588"/>
              <a:r>
                <a:rPr lang="en-US" sz="1400" b="1" u="sng" dirty="0" smtClean="0">
                  <a:solidFill>
                    <a:srgbClr val="0033CC"/>
                  </a:solidFill>
                  <a:latin typeface="Arial" charset="0"/>
                </a:rPr>
                <a:t>Recommended Standards</a:t>
              </a:r>
              <a:r>
                <a:rPr lang="en-US" sz="1400" b="1" u="dbl" dirty="0" smtClean="0">
                  <a:solidFill>
                    <a:srgbClr val="0033CC"/>
                  </a:solidFill>
                  <a:latin typeface="Arial" charset="0"/>
                </a:rPr>
                <a:t>        </a:t>
              </a:r>
            </a:p>
            <a:p>
              <a:pPr marL="1588" indent="-1588"/>
              <a:r>
                <a:rPr lang="en-US" sz="1200" dirty="0" smtClean="0">
                  <a:solidFill>
                    <a:srgbClr val="0033CC"/>
                  </a:solidFill>
                  <a:latin typeface="Arial" charset="0"/>
                </a:rPr>
                <a:t>Normative and sufficiently detailed (and pre-tested) so they can be used to directly and independently implement interoperable systems (given that options are specified).</a:t>
              </a:r>
              <a:endParaRPr lang="en-US" sz="1800" b="1" dirty="0" smtClean="0">
                <a:solidFill>
                  <a:srgbClr val="0033CC"/>
                </a:solidFill>
                <a:latin typeface="Arial" charset="0"/>
              </a:endParaRPr>
            </a:p>
          </p:txBody>
        </p:sp>
        <p:sp>
          <p:nvSpPr>
            <p:cNvPr id="26" name="TextBox 25"/>
            <p:cNvSpPr txBox="1"/>
            <p:nvPr/>
          </p:nvSpPr>
          <p:spPr bwMode="auto">
            <a:xfrm>
              <a:off x="1612095" y="2290575"/>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MAGENTA BOOKS</a:t>
              </a:r>
            </a:p>
            <a:p>
              <a:pPr marL="1588" indent="-1588"/>
              <a:r>
                <a:rPr lang="en-US" sz="1400" b="1" u="sng" dirty="0" smtClean="0">
                  <a:solidFill>
                    <a:srgbClr val="0033CC"/>
                  </a:solidFill>
                  <a:latin typeface="Arial" charset="0"/>
                </a:rPr>
                <a:t>Recommended Practices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Normative, but at a level that is not directly implementable for interoperability.  These are Reference Architectures, APIs, operational practices, etc.  </a:t>
              </a:r>
              <a:endParaRPr lang="en-US" sz="1800" b="1" dirty="0" smtClean="0">
                <a:solidFill>
                  <a:srgbClr val="0033CC"/>
                </a:solidFill>
                <a:latin typeface="Arial" charset="0"/>
              </a:endParaRPr>
            </a:p>
          </p:txBody>
        </p:sp>
        <p:sp>
          <p:nvSpPr>
            <p:cNvPr id="27" name="TextBox 26"/>
            <p:cNvSpPr txBox="1"/>
            <p:nvPr/>
          </p:nvSpPr>
          <p:spPr bwMode="auto">
            <a:xfrm>
              <a:off x="1612095" y="3818270"/>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GREEN BOOKS</a:t>
              </a:r>
            </a:p>
            <a:p>
              <a:pPr marL="1588" indent="-1588"/>
              <a:r>
                <a:rPr lang="en-US" sz="1400" b="1" u="sng" dirty="0" smtClean="0">
                  <a:solidFill>
                    <a:srgbClr val="0033CC"/>
                  </a:solidFill>
                  <a:latin typeface="Arial" charset="0"/>
                </a:rPr>
                <a:t>Informative Documents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Not normative.  These may be foundational for Blue/Magenta books, describing their applicability, overall </a:t>
              </a:r>
              <a:r>
                <a:rPr lang="en-US" sz="1200" dirty="0" err="1" smtClean="0">
                  <a:solidFill>
                    <a:srgbClr val="0033CC"/>
                  </a:solidFill>
                  <a:latin typeface="Arial" charset="0"/>
                </a:rPr>
                <a:t>archtecture</a:t>
              </a:r>
              <a:r>
                <a:rPr lang="en-US" sz="1200" dirty="0" smtClean="0">
                  <a:solidFill>
                    <a:srgbClr val="0033CC"/>
                  </a:solidFill>
                  <a:latin typeface="Arial" charset="0"/>
                </a:rPr>
                <a:t>, ops concept, etc. </a:t>
              </a:r>
              <a:endParaRPr lang="en-US" sz="1800" b="1" dirty="0" smtClean="0">
                <a:solidFill>
                  <a:srgbClr val="0033CC"/>
                </a:solidFill>
                <a:latin typeface="Arial" charset="0"/>
              </a:endParaRPr>
            </a:p>
          </p:txBody>
        </p:sp>
        <p:sp>
          <p:nvSpPr>
            <p:cNvPr id="28" name="TextBox 27"/>
            <p:cNvSpPr txBox="1"/>
            <p:nvPr/>
          </p:nvSpPr>
          <p:spPr bwMode="auto">
            <a:xfrm>
              <a:off x="1580144" y="5251274"/>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RED BOOKS</a:t>
              </a:r>
            </a:p>
            <a:p>
              <a:pPr marL="1588" indent="-1588"/>
              <a:r>
                <a:rPr lang="en-US" sz="1400" b="1" u="sng" dirty="0" smtClean="0">
                  <a:solidFill>
                    <a:srgbClr val="0033CC"/>
                  </a:solidFill>
                  <a:latin typeface="Arial" charset="0"/>
                </a:rPr>
                <a:t>Draft Standards/Practices</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Drafts of future Blue/Magenta books that are in agency review.  Use caution with these… they can change before release.  </a:t>
              </a:r>
              <a:endParaRPr lang="en-US" sz="1800" b="1" dirty="0" smtClean="0">
                <a:solidFill>
                  <a:srgbClr val="0033CC"/>
                </a:solidFill>
                <a:latin typeface="Arial" charset="0"/>
              </a:endParaRPr>
            </a:p>
          </p:txBody>
        </p:sp>
      </p:grpSp>
      <p:grpSp>
        <p:nvGrpSpPr>
          <p:cNvPr id="37" name="Group 36"/>
          <p:cNvGrpSpPr/>
          <p:nvPr/>
        </p:nvGrpSpPr>
        <p:grpSpPr>
          <a:xfrm>
            <a:off x="4799685" y="848570"/>
            <a:ext cx="4344315" cy="5723171"/>
            <a:chOff x="4799685" y="848570"/>
            <a:chExt cx="4344315" cy="5723171"/>
          </a:xfrm>
        </p:grpSpPr>
        <p:grpSp>
          <p:nvGrpSpPr>
            <p:cNvPr id="7" name="Group 17"/>
            <p:cNvGrpSpPr>
              <a:grpSpLocks/>
            </p:cNvGrpSpPr>
            <p:nvPr/>
          </p:nvGrpSpPr>
          <p:grpSpPr bwMode="auto">
            <a:xfrm>
              <a:off x="4799685" y="924465"/>
              <a:ext cx="1196975" cy="1160463"/>
              <a:chOff x="1762210" y="3581400"/>
              <a:chExt cx="1196890" cy="1159933"/>
            </a:xfrm>
          </p:grpSpPr>
          <p:sp>
            <p:nvSpPr>
              <p:cNvPr id="10" name="Rectangle 9"/>
              <p:cNvSpPr/>
              <p:nvPr/>
            </p:nvSpPr>
            <p:spPr>
              <a:xfrm>
                <a:off x="1798720" y="3581400"/>
                <a:ext cx="1160380" cy="1159933"/>
              </a:xfrm>
              <a:prstGeom prst="rect">
                <a:avLst/>
              </a:prstGeom>
              <a:solidFill>
                <a:srgbClr val="E478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5" name="Picture 10" descr="book.png"/>
              <p:cNvPicPr>
                <a:picLocks noChangeAspect="1"/>
              </p:cNvPicPr>
              <p:nvPr/>
            </p:nvPicPr>
            <p:blipFill>
              <a:blip r:embed="rId3" cstate="print"/>
              <a:srcRect/>
              <a:stretch>
                <a:fillRect/>
              </a:stretch>
            </p:blipFill>
            <p:spPr bwMode="auto">
              <a:xfrm rot="-1200000">
                <a:off x="1762210" y="3697843"/>
                <a:ext cx="1185237" cy="868089"/>
              </a:xfrm>
              <a:prstGeom prst="rect">
                <a:avLst/>
              </a:prstGeom>
              <a:noFill/>
              <a:ln w="9525">
                <a:noFill/>
                <a:miter lim="800000"/>
                <a:headEnd/>
                <a:tailEnd/>
              </a:ln>
            </p:spPr>
          </p:pic>
        </p:grpSp>
        <p:grpSp>
          <p:nvGrpSpPr>
            <p:cNvPr id="11" name="Group 19"/>
            <p:cNvGrpSpPr>
              <a:grpSpLocks/>
            </p:cNvGrpSpPr>
            <p:nvPr/>
          </p:nvGrpSpPr>
          <p:grpSpPr bwMode="auto">
            <a:xfrm>
              <a:off x="4799685" y="2365676"/>
              <a:ext cx="1196975" cy="1160463"/>
              <a:chOff x="7049643" y="3581400"/>
              <a:chExt cx="1196890" cy="1159933"/>
            </a:xfrm>
          </p:grpSpPr>
          <p:sp>
            <p:nvSpPr>
              <p:cNvPr id="14" name="Rectangle 13"/>
              <p:cNvSpPr/>
              <p:nvPr/>
            </p:nvSpPr>
            <p:spPr>
              <a:xfrm>
                <a:off x="7086152" y="3581400"/>
                <a:ext cx="1160381" cy="1159933"/>
              </a:xfrm>
              <a:prstGeom prst="rect">
                <a:avLst/>
              </a:prstGeom>
              <a:solidFill>
                <a:srgbClr val="FED5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1" name="Picture 14" descr="book.png"/>
              <p:cNvPicPr>
                <a:picLocks noChangeAspect="1"/>
              </p:cNvPicPr>
              <p:nvPr/>
            </p:nvPicPr>
            <p:blipFill>
              <a:blip r:embed="rId3" cstate="print"/>
              <a:srcRect/>
              <a:stretch>
                <a:fillRect/>
              </a:stretch>
            </p:blipFill>
            <p:spPr bwMode="auto">
              <a:xfrm rot="-1200000">
                <a:off x="7049643" y="3697843"/>
                <a:ext cx="1185237" cy="868089"/>
              </a:xfrm>
              <a:prstGeom prst="rect">
                <a:avLst/>
              </a:prstGeom>
              <a:noFill/>
              <a:ln w="9525">
                <a:noFill/>
                <a:miter lim="800000"/>
                <a:headEnd/>
                <a:tailEnd/>
              </a:ln>
            </p:spPr>
          </p:pic>
        </p:grpSp>
        <p:grpSp>
          <p:nvGrpSpPr>
            <p:cNvPr id="21" name="Group 19"/>
            <p:cNvGrpSpPr>
              <a:grpSpLocks/>
            </p:cNvGrpSpPr>
            <p:nvPr/>
          </p:nvGrpSpPr>
          <p:grpSpPr bwMode="auto">
            <a:xfrm>
              <a:off x="4799685" y="3800162"/>
              <a:ext cx="1196975" cy="1160463"/>
              <a:chOff x="7049643" y="3581400"/>
              <a:chExt cx="1196890" cy="1159933"/>
            </a:xfrm>
          </p:grpSpPr>
          <p:sp>
            <p:nvSpPr>
              <p:cNvPr id="22" name="Rectangle 21"/>
              <p:cNvSpPr/>
              <p:nvPr/>
            </p:nvSpPr>
            <p:spPr>
              <a:xfrm>
                <a:off x="7086152" y="3581400"/>
                <a:ext cx="1160381" cy="1159933"/>
              </a:xfrm>
              <a:prstGeom prst="rect">
                <a:avLst/>
              </a:prstGeom>
              <a:blipFill>
                <a:blip r:embed="rId4" cstate="prin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 name="Picture 14" descr="book.png"/>
              <p:cNvPicPr>
                <a:picLocks noChangeAspect="1"/>
              </p:cNvPicPr>
              <p:nvPr/>
            </p:nvPicPr>
            <p:blipFill>
              <a:blip r:embed="rId3"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29" name="TextBox 28"/>
            <p:cNvSpPr txBox="1"/>
            <p:nvPr/>
          </p:nvSpPr>
          <p:spPr bwMode="auto">
            <a:xfrm>
              <a:off x="5982054" y="848570"/>
              <a:ext cx="3161946" cy="1138773"/>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ORANGE BOOKS</a:t>
              </a:r>
            </a:p>
            <a:p>
              <a:pPr marL="1588" indent="-1588"/>
              <a:r>
                <a:rPr lang="en-US" sz="1400" b="1" u="sng" dirty="0" smtClean="0">
                  <a:solidFill>
                    <a:srgbClr val="0033CC"/>
                  </a:solidFill>
                  <a:latin typeface="Arial" charset="0"/>
                </a:rPr>
                <a:t>Experimental</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Normative, but may be very new technology that does not </a:t>
              </a:r>
              <a:r>
                <a:rPr lang="en-US" sz="1200" b="1" u="sng" dirty="0" smtClean="0">
                  <a:solidFill>
                    <a:srgbClr val="0033CC"/>
                  </a:solidFill>
                  <a:latin typeface="Arial" charset="0"/>
                </a:rPr>
                <a:t>yet</a:t>
              </a:r>
              <a:r>
                <a:rPr lang="en-US" sz="1200" dirty="0" smtClean="0">
                  <a:solidFill>
                    <a:srgbClr val="0033CC"/>
                  </a:solidFill>
                  <a:latin typeface="Arial" charset="0"/>
                </a:rPr>
                <a:t> have consensus of enough agencies to standardize.  </a:t>
              </a:r>
            </a:p>
          </p:txBody>
        </p:sp>
        <p:sp>
          <p:nvSpPr>
            <p:cNvPr id="30" name="TextBox 29"/>
            <p:cNvSpPr txBox="1"/>
            <p:nvPr/>
          </p:nvSpPr>
          <p:spPr bwMode="auto">
            <a:xfrm>
              <a:off x="5982054" y="2290575"/>
              <a:ext cx="3161946" cy="954107"/>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YELLOW BOOKS</a:t>
              </a:r>
            </a:p>
            <a:p>
              <a:pPr marL="1588" indent="-1588"/>
              <a:r>
                <a:rPr lang="en-US" sz="1400" b="1" u="sng" dirty="0" smtClean="0">
                  <a:solidFill>
                    <a:srgbClr val="0033CC"/>
                  </a:solidFill>
                  <a:latin typeface="Arial" charset="0"/>
                </a:rPr>
                <a:t>Administrative</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CCSDS Procedures, Proceedings, Test reports, etc.</a:t>
              </a:r>
              <a:endParaRPr lang="en-US" sz="1800" b="1" dirty="0" smtClean="0">
                <a:solidFill>
                  <a:srgbClr val="0033CC"/>
                </a:solidFill>
                <a:latin typeface="Arial" charset="0"/>
              </a:endParaRPr>
            </a:p>
          </p:txBody>
        </p:sp>
        <p:sp>
          <p:nvSpPr>
            <p:cNvPr id="31" name="TextBox 30"/>
            <p:cNvSpPr txBox="1"/>
            <p:nvPr/>
          </p:nvSpPr>
          <p:spPr bwMode="auto">
            <a:xfrm>
              <a:off x="5982054" y="3722089"/>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SILVER BOOKS</a:t>
              </a:r>
            </a:p>
            <a:p>
              <a:pPr marL="1588" indent="-1588"/>
              <a:r>
                <a:rPr lang="en-US" sz="1400" b="1" u="sng" dirty="0" smtClean="0">
                  <a:solidFill>
                    <a:srgbClr val="0033CC"/>
                  </a:solidFill>
                  <a:latin typeface="Arial" charset="0"/>
                </a:rPr>
                <a:t>Historical</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Deprecated and retired documents that are kept available to support existing or legacy implementations.  Implication is that other agencies may not cross-support.  </a:t>
              </a:r>
              <a:endParaRPr lang="en-US" sz="1800" b="1" dirty="0" smtClean="0">
                <a:solidFill>
                  <a:srgbClr val="0033CC"/>
                </a:solidFill>
                <a:latin typeface="Arial" charset="0"/>
              </a:endParaRPr>
            </a:p>
          </p:txBody>
        </p:sp>
        <p:grpSp>
          <p:nvGrpSpPr>
            <p:cNvPr id="32" name="Group 19"/>
            <p:cNvGrpSpPr>
              <a:grpSpLocks/>
            </p:cNvGrpSpPr>
            <p:nvPr/>
          </p:nvGrpSpPr>
          <p:grpSpPr bwMode="auto">
            <a:xfrm>
              <a:off x="4799685" y="5326375"/>
              <a:ext cx="1196975" cy="1160463"/>
              <a:chOff x="7049643" y="3581400"/>
              <a:chExt cx="1196890" cy="1159933"/>
            </a:xfrm>
          </p:grpSpPr>
          <p:sp>
            <p:nvSpPr>
              <p:cNvPr id="33" name="Rectangle 32"/>
              <p:cNvSpPr/>
              <p:nvPr/>
            </p:nvSpPr>
            <p:spPr>
              <a:xfrm>
                <a:off x="7086152" y="3581400"/>
                <a:ext cx="1160381" cy="1159933"/>
              </a:xfrm>
              <a:prstGeom prst="rect">
                <a:avLst/>
              </a:prstGeom>
              <a:solidFill>
                <a:srgbClr val="FFC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 name="Picture 14" descr="book.png"/>
              <p:cNvPicPr>
                <a:picLocks noChangeAspect="1"/>
              </p:cNvPicPr>
              <p:nvPr/>
            </p:nvPicPr>
            <p:blipFill>
              <a:blip r:embed="rId3" cstate="print"/>
              <a:srcRect/>
              <a:stretch>
                <a:fillRect/>
              </a:stretch>
            </p:blipFill>
            <p:spPr bwMode="auto">
              <a:xfrm rot="-1200000">
                <a:off x="7049643" y="3697843"/>
                <a:ext cx="1185237" cy="868089"/>
              </a:xfrm>
              <a:prstGeom prst="rect">
                <a:avLst/>
              </a:prstGeom>
              <a:noFill/>
              <a:ln w="9525">
                <a:noFill/>
                <a:miter lim="800000"/>
                <a:headEnd/>
                <a:tailEnd/>
              </a:ln>
            </p:spPr>
          </p:pic>
        </p:grpSp>
        <p:sp>
          <p:nvSpPr>
            <p:cNvPr id="35" name="TextBox 34"/>
            <p:cNvSpPr txBox="1"/>
            <p:nvPr/>
          </p:nvSpPr>
          <p:spPr bwMode="auto">
            <a:xfrm>
              <a:off x="5982054" y="5248302"/>
              <a:ext cx="3161946" cy="1323439"/>
            </a:xfrm>
            <a:prstGeom prst="rect">
              <a:avLst/>
            </a:prstGeom>
            <a:noFill/>
            <a:ln w="12700">
              <a:noFill/>
              <a:miter lim="800000"/>
              <a:headEnd type="none" w="sm" len="sm"/>
              <a:tailEnd type="none" w="sm" len="sm"/>
            </a:ln>
          </p:spPr>
          <p:txBody>
            <a:bodyPr wrap="square" rtlCol="0">
              <a:spAutoFit/>
            </a:bodyPr>
            <a:lstStyle/>
            <a:p>
              <a:pPr marL="1588" indent="-1588"/>
              <a:r>
                <a:rPr lang="en-US" sz="1800" b="1" dirty="0" smtClean="0">
                  <a:solidFill>
                    <a:srgbClr val="0033CC"/>
                  </a:solidFill>
                  <a:latin typeface="Arial" charset="0"/>
                </a:rPr>
                <a:t>PINK BOOKS/SHEETS</a:t>
              </a:r>
            </a:p>
            <a:p>
              <a:pPr marL="1588" indent="-1588"/>
              <a:r>
                <a:rPr lang="en-US" sz="1400" b="1" u="sng" dirty="0" smtClean="0">
                  <a:solidFill>
                    <a:srgbClr val="0033CC"/>
                  </a:solidFill>
                  <a:latin typeface="Arial" charset="0"/>
                </a:rPr>
                <a:t>Draft Revisions For Review</a:t>
              </a:r>
              <a:endParaRPr lang="en-US" sz="1400" b="1" u="dbl" dirty="0" smtClean="0">
                <a:solidFill>
                  <a:srgbClr val="0033CC"/>
                </a:solidFill>
                <a:latin typeface="Arial" charset="0"/>
              </a:endParaRPr>
            </a:p>
            <a:p>
              <a:pPr marL="1588" indent="-1588"/>
              <a:r>
                <a:rPr lang="en-US" sz="1200" dirty="0" smtClean="0">
                  <a:solidFill>
                    <a:srgbClr val="0033CC"/>
                  </a:solidFill>
                  <a:latin typeface="Arial" charset="0"/>
                </a:rPr>
                <a:t>Draft Revisions to Blue or Magenta books that are circulated for agency review.  </a:t>
              </a:r>
            </a:p>
            <a:p>
              <a:pPr marL="1588" indent="-1588"/>
              <a:r>
                <a:rPr lang="en-US" sz="1200" dirty="0" smtClean="0">
                  <a:solidFill>
                    <a:srgbClr val="0033CC"/>
                  </a:solidFill>
                  <a:latin typeface="Arial" charset="0"/>
                </a:rPr>
                <a:t>Pink Books are reissues of the full book, Pink Sheets are change pages only.</a:t>
              </a:r>
              <a:endParaRPr lang="en-US" sz="1800" b="1" dirty="0" smtClean="0">
                <a:solidFill>
                  <a:srgbClr val="0033CC"/>
                </a:solidFill>
                <a:latin typeface="Arial" charset="0"/>
              </a:endParaRPr>
            </a:p>
          </p:txBody>
        </p:sp>
      </p:grpSp>
      <p:sp>
        <p:nvSpPr>
          <p:cNvPr id="38" name="Slide Number Placeholder 37"/>
          <p:cNvSpPr>
            <a:spLocks noGrp="1"/>
          </p:cNvSpPr>
          <p:nvPr>
            <p:ph type="sldNum" sz="quarter" idx="10"/>
          </p:nvPr>
        </p:nvSpPr>
        <p:spPr/>
        <p:txBody>
          <a:bodyPr/>
          <a:lstStyle/>
          <a:p>
            <a:pPr>
              <a:defRPr/>
            </a:pPr>
            <a:fld id="{C246DBB5-1FC3-4A7F-A21A-11B4D61A50B2}" type="slidenum">
              <a:rPr lang="en-US" smtClean="0"/>
              <a:pPr>
                <a:defRPr/>
              </a:pPr>
              <a:t>34</a:t>
            </a:fld>
            <a:endParaRPr lang="en-US"/>
          </a:p>
        </p:txBody>
      </p:sp>
    </p:spTree>
    <p:extLst>
      <p:ext uri="{BB962C8B-B14F-4D97-AF65-F5344CB8AC3E}">
        <p14:creationId xmlns:p14="http://schemas.microsoft.com/office/powerpoint/2010/main" val="2179968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625460" y="1911100"/>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algn="l"/>
              <a:endParaRPr lang="en-GB">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algn="l"/>
              <a:endParaRPr lang="en-GB">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algn="l"/>
              <a:endParaRPr lang="en-GB">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algn="l"/>
              <a:endParaRPr lang="en-GB">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algn="l"/>
              <a:endParaRPr lang="en-GB">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algn="l"/>
              <a:endParaRPr lang="en-GB">
                <a:solidFill>
                  <a:srgbClr val="000000"/>
                </a:solidFill>
              </a:endParaRPr>
            </a:p>
          </p:txBody>
        </p:sp>
      </p:grpSp>
      <p:grpSp>
        <p:nvGrpSpPr>
          <p:cNvPr id="141" name="Group 140"/>
          <p:cNvGrpSpPr/>
          <p:nvPr/>
        </p:nvGrpSpPr>
        <p:grpSpPr>
          <a:xfrm>
            <a:off x="625460" y="1911100"/>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algn="l"/>
              <a:endParaRPr lang="en-GB">
                <a:solidFill>
                  <a:srgbClr val="000000"/>
                </a:solidFill>
              </a:endParaRPr>
            </a:p>
          </p:txBody>
        </p:sp>
      </p:grpSp>
      <p:sp>
        <p:nvSpPr>
          <p:cNvPr id="235" name="Rounded Rectangle 234"/>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p>
        </p:txBody>
      </p:sp>
      <p:grpSp>
        <p:nvGrpSpPr>
          <p:cNvPr id="238" name="Group 237"/>
          <p:cNvGrpSpPr/>
          <p:nvPr/>
        </p:nvGrpSpPr>
        <p:grpSpPr>
          <a:xfrm>
            <a:off x="7111406" y="5282220"/>
            <a:ext cx="1516617" cy="1299928"/>
            <a:chOff x="7111406" y="5282220"/>
            <a:chExt cx="1516617" cy="1299928"/>
          </a:xfrm>
        </p:grpSpPr>
        <p:sp>
          <p:nvSpPr>
            <p:cNvPr id="236"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800" b="1" dirty="0">
                  <a:solidFill>
                    <a:srgbClr val="0033CC"/>
                  </a:solidFill>
                  <a:latin typeface="Arial" charset="0"/>
                </a:rPr>
                <a:t>Data Archive Ingestion</a:t>
              </a:r>
            </a:p>
            <a:p>
              <a:pPr marL="112713" indent="-112713" algn="l">
                <a:lnSpc>
                  <a:spcPct val="90000"/>
                </a:lnSpc>
                <a:buFont typeface="Wingdings" pitchFamily="2" charset="2"/>
                <a:buChar char="t"/>
              </a:pPr>
              <a:r>
                <a:rPr lang="en-US" sz="800" b="1" dirty="0">
                  <a:solidFill>
                    <a:srgbClr val="0033CC"/>
                  </a:solidFill>
                  <a:latin typeface="Arial" charset="0"/>
                </a:rPr>
                <a:t>Navigation </a:t>
              </a:r>
            </a:p>
            <a:p>
              <a:pPr marL="112713" indent="-112713" algn="l">
                <a:lnSpc>
                  <a:spcPct val="90000"/>
                </a:lnSpc>
                <a:buFont typeface="Wingdings" pitchFamily="2" charset="2"/>
                <a:buChar char="t"/>
              </a:pPr>
              <a:r>
                <a:rPr lang="en-US" sz="800" b="1" dirty="0" smtClean="0">
                  <a:solidFill>
                    <a:srgbClr val="0033CC"/>
                  </a:solidFill>
                  <a:latin typeface="Arial" charset="0"/>
                </a:rPr>
                <a:t>Spacecraft Monitor &amp; </a:t>
              </a:r>
              <a:r>
                <a:rPr lang="en-US" sz="800" b="1" dirty="0">
                  <a:solidFill>
                    <a:srgbClr val="0033CC"/>
                  </a:solidFill>
                  <a:latin typeface="Arial" charset="0"/>
                </a:rPr>
                <a:t>Control</a:t>
              </a:r>
            </a:p>
            <a:p>
              <a:pPr marL="112713" indent="-112713" algn="l">
                <a:lnSpc>
                  <a:spcPct val="90000"/>
                </a:lnSpc>
                <a:buFont typeface="Wingdings" pitchFamily="2" charset="2"/>
                <a:buChar char="t"/>
              </a:pPr>
              <a:r>
                <a:rPr lang="en-US" sz="800" b="1" dirty="0">
                  <a:solidFill>
                    <a:srgbClr val="0033CC"/>
                  </a:solidFill>
                  <a:latin typeface="Arial" charset="0"/>
                </a:rPr>
                <a:t>Digital Repository </a:t>
              </a:r>
              <a:r>
                <a:rPr lang="en-US" sz="800" b="1" dirty="0" smtClean="0">
                  <a:solidFill>
                    <a:srgbClr val="0033CC"/>
                  </a:solidFill>
                  <a:latin typeface="Arial" charset="0"/>
                </a:rPr>
                <a:t>Audit/Certification</a:t>
              </a:r>
            </a:p>
            <a:p>
              <a:pPr marL="112713" indent="-112713" algn="l">
                <a:lnSpc>
                  <a:spcPct val="90000"/>
                </a:lnSpc>
                <a:buClr>
                  <a:srgbClr val="FF0000"/>
                </a:buClr>
                <a:buFont typeface="Wingdings" pitchFamily="2" charset="2"/>
                <a:buChar char="t"/>
              </a:pPr>
              <a:r>
                <a:rPr lang="en-US" sz="800" b="1" dirty="0" err="1" smtClean="0">
                  <a:solidFill>
                    <a:srgbClr val="0033CC"/>
                  </a:solidFill>
                  <a:latin typeface="Arial" charset="0"/>
                </a:rPr>
                <a:t>Telerobotics</a:t>
              </a:r>
              <a:endParaRPr lang="en-US" sz="800" b="1" dirty="0">
                <a:solidFill>
                  <a:srgbClr val="0033CC"/>
                </a:solidFill>
                <a:latin typeface="Arial" charset="0"/>
              </a:endParaRP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213" name="Rounded Rectangle 21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p>
        </p:txBody>
      </p:sp>
      <p:grpSp>
        <p:nvGrpSpPr>
          <p:cNvPr id="216" name="Group 215"/>
          <p:cNvGrpSpPr/>
          <p:nvPr/>
        </p:nvGrpSpPr>
        <p:grpSpPr>
          <a:xfrm>
            <a:off x="5430255" y="5282220"/>
            <a:ext cx="1722175" cy="1076814"/>
            <a:chOff x="5430255" y="5282220"/>
            <a:chExt cx="1965325" cy="1076814"/>
          </a:xfrm>
        </p:grpSpPr>
        <p:sp>
          <p:nvSpPr>
            <p:cNvPr id="214"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gn="l">
                <a:lnSpc>
                  <a:spcPct val="90000"/>
                </a:lnSpc>
                <a:buFont typeface="Wingdings" pitchFamily="2" charset="2"/>
                <a:buChar char="t"/>
              </a:pPr>
              <a:r>
                <a:rPr lang="en-US" sz="800" b="1" dirty="0" err="1" smtClean="0">
                  <a:solidFill>
                    <a:srgbClr val="0033CC"/>
                  </a:solidFill>
                  <a:latin typeface="Arial" charset="0"/>
                </a:rPr>
                <a:t>Asynchonous</a:t>
              </a:r>
              <a:r>
                <a:rPr lang="en-US" sz="800" b="1" dirty="0" smtClean="0">
                  <a:solidFill>
                    <a:srgbClr val="0033CC"/>
                  </a:solidFill>
                  <a:latin typeface="Arial" charset="0"/>
                </a:rPr>
                <a:t> </a:t>
              </a:r>
              <a:r>
                <a:rPr lang="en-US" sz="800" b="1" dirty="0">
                  <a:solidFill>
                    <a:srgbClr val="0033CC"/>
                  </a:solidFill>
                  <a:latin typeface="Arial" charset="0"/>
                </a:rPr>
                <a:t>Messaging</a:t>
              </a:r>
            </a:p>
            <a:p>
              <a:pPr marL="112713" indent="-112713" algn="l">
                <a:lnSpc>
                  <a:spcPct val="90000"/>
                </a:lnSpc>
                <a:buFont typeface="Wingdings" pitchFamily="2" charset="2"/>
                <a:buChar char="t"/>
              </a:pPr>
              <a:r>
                <a:rPr lang="en-US" sz="800" b="1" dirty="0" smtClean="0">
                  <a:solidFill>
                    <a:srgbClr val="0033CC"/>
                  </a:solidFill>
                  <a:latin typeface="Arial" charset="0"/>
                </a:rPr>
                <a:t>Motion </a:t>
              </a:r>
              <a:r>
                <a:rPr lang="en-US" sz="800" b="1" dirty="0">
                  <a:solidFill>
                    <a:srgbClr val="0033CC"/>
                  </a:solidFill>
                  <a:latin typeface="Arial" charset="0"/>
                </a:rPr>
                <a:t>Imagery &amp; Apps</a:t>
              </a:r>
            </a:p>
            <a:p>
              <a:pPr marL="112713" indent="-112713" algn="l">
                <a:lnSpc>
                  <a:spcPct val="90000"/>
                </a:lnSpc>
                <a:buFont typeface="Wingdings" pitchFamily="2" charset="2"/>
                <a:buChar char="t"/>
              </a:pPr>
              <a:r>
                <a:rPr lang="en-US" sz="800" b="1" dirty="0">
                  <a:solidFill>
                    <a:srgbClr val="0033CC"/>
                  </a:solidFill>
                  <a:latin typeface="Arial" charset="0"/>
                </a:rPr>
                <a:t>Delay Tolerant Networking</a:t>
              </a:r>
            </a:p>
            <a:p>
              <a:pPr marL="112713" indent="-112713" algn="l">
                <a:lnSpc>
                  <a:spcPct val="90000"/>
                </a:lnSpc>
                <a:buFont typeface="Wingdings" pitchFamily="2" charset="2"/>
                <a:buChar char="t"/>
              </a:pPr>
              <a:r>
                <a:rPr lang="en-US" sz="800" b="1" dirty="0" smtClean="0">
                  <a:solidFill>
                    <a:srgbClr val="0033CC"/>
                  </a:solidFill>
                  <a:latin typeface="Arial" charset="0"/>
                </a:rPr>
                <a:t>Voice</a:t>
              </a:r>
            </a:p>
            <a:p>
              <a:pPr marL="112713" indent="-112713" algn="l">
                <a:lnSpc>
                  <a:spcPct val="90000"/>
                </a:lnSpc>
                <a:buClr>
                  <a:schemeClr val="accent5">
                    <a:lumMod val="50000"/>
                  </a:schemeClr>
                </a:buClr>
                <a:buFont typeface="Wingdings" pitchFamily="2" charset="2"/>
                <a:buChar char="t"/>
              </a:pPr>
              <a:r>
                <a:rPr lang="en-US" sz="800" b="1" dirty="0" smtClean="0">
                  <a:solidFill>
                    <a:srgbClr val="0033CC"/>
                  </a:solidFill>
                  <a:latin typeface="Arial" charset="0"/>
                </a:rPr>
                <a:t>CFDP over </a:t>
              </a:r>
              <a:r>
                <a:rPr lang="en-US" sz="800" b="1" dirty="0" err="1" smtClean="0">
                  <a:solidFill>
                    <a:srgbClr val="0033CC"/>
                  </a:solidFill>
                  <a:latin typeface="Arial" charset="0"/>
                </a:rPr>
                <a:t>Encap</a:t>
              </a:r>
              <a:endParaRPr lang="en-US" sz="800" b="1" dirty="0">
                <a:solidFill>
                  <a:srgbClr val="0033CC"/>
                </a:solidFill>
                <a:latin typeface="Arial" charset="0"/>
              </a:endParaRP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133" name="Rounded Rectangle 132"/>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p>
        </p:txBody>
      </p:sp>
      <p:grpSp>
        <p:nvGrpSpPr>
          <p:cNvPr id="212" name="Group 211"/>
          <p:cNvGrpSpPr/>
          <p:nvPr/>
        </p:nvGrpSpPr>
        <p:grpSpPr>
          <a:xfrm>
            <a:off x="3754281" y="5282220"/>
            <a:ext cx="1536456" cy="847922"/>
            <a:chOff x="3754281" y="5282220"/>
            <a:chExt cx="1536456" cy="847922"/>
          </a:xfrm>
        </p:grpSpPr>
        <p:sp>
          <p:nvSpPr>
            <p:cNvPr id="139" name="Text Box 162"/>
            <p:cNvSpPr txBox="1">
              <a:spLocks noChangeArrowheads="1"/>
            </p:cNvSpPr>
            <p:nvPr/>
          </p:nvSpPr>
          <p:spPr bwMode="auto">
            <a:xfrm>
              <a:off x="3754281" y="5705410"/>
              <a:ext cx="1536456" cy="424732"/>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800" b="1" dirty="0">
                  <a:solidFill>
                    <a:srgbClr val="0033CC"/>
                  </a:solidFill>
                  <a:latin typeface="Arial" charset="0"/>
                </a:rPr>
                <a:t>CS Service </a:t>
              </a:r>
              <a:r>
                <a:rPr lang="en-US" sz="800" b="1" dirty="0" smtClean="0">
                  <a:solidFill>
                    <a:srgbClr val="0033CC"/>
                  </a:solidFill>
                  <a:latin typeface="Arial" charset="0"/>
                </a:rPr>
                <a:t>Management</a:t>
              </a:r>
              <a:endParaRPr lang="en-US" sz="800" b="1" dirty="0">
                <a:solidFill>
                  <a:srgbClr val="0033CC"/>
                </a:solidFill>
                <a:latin typeface="Arial" charset="0"/>
              </a:endParaRPr>
            </a:p>
            <a:p>
              <a:pPr marL="112713" indent="-112713" algn="l">
                <a:lnSpc>
                  <a:spcPct val="90000"/>
                </a:lnSpc>
                <a:buFont typeface="Wingdings" pitchFamily="2" charset="2"/>
                <a:buChar char="t"/>
              </a:pPr>
              <a:r>
                <a:rPr lang="en-US" sz="800" b="1" dirty="0">
                  <a:solidFill>
                    <a:srgbClr val="0033CC"/>
                  </a:solidFill>
                  <a:latin typeface="Arial" charset="0"/>
                </a:rPr>
                <a:t>CS </a:t>
              </a:r>
              <a:r>
                <a:rPr lang="en-US" sz="800" b="1" dirty="0" smtClean="0">
                  <a:solidFill>
                    <a:srgbClr val="0033CC"/>
                  </a:solidFill>
                  <a:latin typeface="Arial" charset="0"/>
                </a:rPr>
                <a:t>Transfer Services</a:t>
              </a:r>
              <a:endParaRPr lang="en-US" sz="800" b="1" dirty="0">
                <a:solidFill>
                  <a:srgbClr val="0033CC"/>
                </a:solidFill>
                <a:latin typeface="Arial" charset="0"/>
              </a:endParaRPr>
            </a:p>
            <a:p>
              <a:pPr marL="112713" indent="-112713" algn="l">
                <a:lnSpc>
                  <a:spcPct val="90000"/>
                </a:lnSpc>
                <a:buFont typeface="Wingdings" pitchFamily="2" charset="2"/>
                <a:buChar char="t"/>
              </a:pPr>
              <a:r>
                <a:rPr lang="en-US" sz="800" b="1" dirty="0">
                  <a:solidFill>
                    <a:srgbClr val="0033CC"/>
                  </a:solidFill>
                  <a:latin typeface="Arial" charset="0"/>
                </a:rPr>
                <a:t>Cross </a:t>
              </a:r>
              <a:r>
                <a:rPr lang="en-US" sz="800" b="1" dirty="0" smtClean="0">
                  <a:solidFill>
                    <a:srgbClr val="0033CC"/>
                  </a:solidFill>
                  <a:latin typeface="Arial" charset="0"/>
                </a:rPr>
                <a:t>Supt Service Arch.</a:t>
              </a:r>
              <a:endParaRPr lang="en-US" sz="800" b="1" dirty="0">
                <a:solidFill>
                  <a:srgbClr val="0033CC"/>
                </a:solidFill>
                <a:latin typeface="Arial" charset="0"/>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210" name="Group 209"/>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11" name="Group 210"/>
          <p:cNvGrpSpPr/>
          <p:nvPr/>
        </p:nvGrpSpPr>
        <p:grpSpPr>
          <a:xfrm>
            <a:off x="4121277" y="2643376"/>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grpSp>
      <p:sp>
        <p:nvSpPr>
          <p:cNvPr id="179" name="Rounded Rectangle 178"/>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p>
        </p:txBody>
      </p:sp>
      <p:grpSp>
        <p:nvGrpSpPr>
          <p:cNvPr id="181"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algn="l"/>
              <a:endParaRPr lang="en-GB">
                <a:solidFill>
                  <a:srgbClr val="000000"/>
                </a:solidFill>
              </a:endParaRPr>
            </a:p>
          </p:txBody>
        </p:sp>
      </p:grpSp>
      <p:grpSp>
        <p:nvGrpSpPr>
          <p:cNvPr id="201" name="Group 200"/>
          <p:cNvGrpSpPr/>
          <p:nvPr/>
        </p:nvGrpSpPr>
        <p:grpSpPr>
          <a:xfrm>
            <a:off x="2052518" y="5282220"/>
            <a:ext cx="1684638" cy="1366060"/>
            <a:chOff x="2052518" y="5282220"/>
            <a:chExt cx="1684638" cy="1366060"/>
          </a:xfrm>
        </p:grpSpPr>
        <p:sp>
          <p:nvSpPr>
            <p:cNvPr id="180" name="Text Box 167"/>
            <p:cNvSpPr txBox="1">
              <a:spLocks noChangeArrowheads="1"/>
            </p:cNvSpPr>
            <p:nvPr/>
          </p:nvSpPr>
          <p:spPr bwMode="auto">
            <a:xfrm>
              <a:off x="2052518" y="5669551"/>
              <a:ext cx="1684638" cy="978729"/>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800" b="1" dirty="0">
                  <a:solidFill>
                    <a:srgbClr val="0033CC"/>
                  </a:solidFill>
                  <a:latin typeface="Arial" charset="0"/>
                </a:rPr>
                <a:t>RF &amp; Modulation </a:t>
              </a:r>
            </a:p>
            <a:p>
              <a:pPr marL="112713" indent="-112713" algn="l">
                <a:lnSpc>
                  <a:spcPct val="90000"/>
                </a:lnSpc>
                <a:buFont typeface="Wingdings" pitchFamily="2" charset="2"/>
                <a:buChar char="t"/>
              </a:pPr>
              <a:r>
                <a:rPr lang="en-US" sz="800" b="1" dirty="0">
                  <a:solidFill>
                    <a:srgbClr val="0033CC"/>
                  </a:solidFill>
                  <a:latin typeface="Arial" charset="0"/>
                </a:rPr>
                <a:t>Space Link Coding &amp; Sync. </a:t>
              </a:r>
            </a:p>
            <a:p>
              <a:pPr marL="112713" indent="-112713" algn="l">
                <a:lnSpc>
                  <a:spcPct val="90000"/>
                </a:lnSpc>
                <a:buFont typeface="Wingdings" pitchFamily="2" charset="2"/>
                <a:buChar char="t"/>
              </a:pPr>
              <a:r>
                <a:rPr lang="en-US" sz="800" b="1" dirty="0">
                  <a:solidFill>
                    <a:srgbClr val="0033CC"/>
                  </a:solidFill>
                  <a:latin typeface="Arial" charset="0"/>
                </a:rPr>
                <a:t>Multi/Hyper Data Compress.</a:t>
              </a:r>
            </a:p>
            <a:p>
              <a:pPr marL="112713" indent="-112713" algn="l">
                <a:lnSpc>
                  <a:spcPct val="90000"/>
                </a:lnSpc>
                <a:buFont typeface="Wingdings" pitchFamily="2" charset="2"/>
                <a:buChar char="t"/>
              </a:pPr>
              <a:r>
                <a:rPr lang="en-US" sz="800" b="1" dirty="0">
                  <a:solidFill>
                    <a:srgbClr val="0033CC"/>
                  </a:solidFill>
                  <a:latin typeface="Arial" charset="0"/>
                </a:rPr>
                <a:t>Space Link Protocols </a:t>
              </a:r>
            </a:p>
            <a:p>
              <a:pPr marL="112713" indent="-112713" algn="l">
                <a:lnSpc>
                  <a:spcPct val="90000"/>
                </a:lnSpc>
                <a:buFont typeface="Wingdings" pitchFamily="2" charset="2"/>
                <a:buChar char="t"/>
              </a:pPr>
              <a:r>
                <a:rPr lang="en-US" sz="800" b="1" dirty="0">
                  <a:solidFill>
                    <a:srgbClr val="0033CC"/>
                  </a:solidFill>
                  <a:latin typeface="Arial" charset="0"/>
                </a:rPr>
                <a:t>Next Generation Uplink</a:t>
              </a:r>
            </a:p>
            <a:p>
              <a:pPr marL="112713" indent="-112713" algn="l">
                <a:lnSpc>
                  <a:spcPct val="90000"/>
                </a:lnSpc>
                <a:buFont typeface="Wingdings" pitchFamily="2" charset="2"/>
                <a:buChar char="t"/>
              </a:pPr>
              <a:r>
                <a:rPr lang="en-US" sz="800" b="1" dirty="0">
                  <a:solidFill>
                    <a:srgbClr val="0033CC"/>
                  </a:solidFill>
                  <a:latin typeface="Arial" charset="0"/>
                </a:rPr>
                <a:t>Space Data Link Security</a:t>
              </a:r>
              <a:endParaRPr lang="en-US" sz="800" b="1" dirty="0">
                <a:solidFill>
                  <a:srgbClr val="FF9900"/>
                </a:solidFill>
                <a:latin typeface="Arial" charset="0"/>
              </a:endParaRPr>
            </a:p>
            <a:p>
              <a:pPr marL="112713" indent="-112713" algn="l">
                <a:lnSpc>
                  <a:spcPct val="90000"/>
                </a:lnSpc>
                <a:buClr>
                  <a:srgbClr val="FF9900"/>
                </a:buClr>
                <a:buFont typeface="Wingdings" pitchFamily="2" charset="2"/>
                <a:buChar char="t"/>
              </a:pPr>
              <a:r>
                <a:rPr lang="en-US" sz="800" b="1" dirty="0" smtClean="0">
                  <a:solidFill>
                    <a:srgbClr val="0033CC"/>
                  </a:solidFill>
                  <a:latin typeface="Arial" charset="0"/>
                </a:rPr>
                <a:t>Planetary</a:t>
              </a:r>
              <a:r>
                <a:rPr lang="en-US" sz="800" b="1" dirty="0" smtClean="0">
                  <a:solidFill>
                    <a:srgbClr val="FF9900"/>
                  </a:solidFill>
                  <a:latin typeface="Arial" charset="0"/>
                </a:rPr>
                <a:t> </a:t>
              </a:r>
              <a:r>
                <a:rPr lang="en-US" sz="800" b="1" dirty="0" smtClean="0">
                  <a:solidFill>
                    <a:srgbClr val="0033CC"/>
                  </a:solidFill>
                  <a:latin typeface="Arial" charset="0"/>
                </a:rPr>
                <a:t>Communications</a:t>
              </a:r>
              <a:endParaRPr lang="en-US" sz="800" b="1" dirty="0" smtClean="0">
                <a:solidFill>
                  <a:srgbClr val="FF9900"/>
                </a:solidFill>
                <a:latin typeface="Arial" charset="0"/>
              </a:endParaRPr>
            </a:p>
            <a:p>
              <a:pPr marL="112713" indent="-112713" algn="l">
                <a:lnSpc>
                  <a:spcPct val="90000"/>
                </a:lnSpc>
                <a:buClr>
                  <a:srgbClr val="FF9900"/>
                </a:buClr>
                <a:buFont typeface="Wingdings" pitchFamily="2" charset="2"/>
                <a:buChar char="t"/>
              </a:pPr>
              <a:r>
                <a:rPr lang="en-US" sz="800" b="1" dirty="0" smtClean="0">
                  <a:solidFill>
                    <a:srgbClr val="0033CC"/>
                  </a:solidFill>
                  <a:latin typeface="Arial" charset="0"/>
                </a:rPr>
                <a:t>Optical </a:t>
              </a:r>
              <a:r>
                <a:rPr lang="en-US" sz="800" b="1" dirty="0">
                  <a:solidFill>
                    <a:srgbClr val="0033CC"/>
                  </a:solidFill>
                  <a:latin typeface="Arial" charset="0"/>
                </a:rPr>
                <a:t>Coding and </a:t>
              </a:r>
              <a:r>
                <a:rPr lang="en-US" sz="800" b="1" dirty="0" smtClean="0">
                  <a:solidFill>
                    <a:srgbClr val="0033CC"/>
                  </a:solidFill>
                  <a:latin typeface="Arial" charset="0"/>
                </a:rPr>
                <a:t>Mod</a:t>
              </a:r>
              <a:endParaRPr lang="en-US" sz="800" b="1" dirty="0">
                <a:solidFill>
                  <a:srgbClr val="009D00">
                    <a:lumMod val="60000"/>
                    <a:lumOff val="40000"/>
                  </a:srgbClr>
                </a:solidFill>
                <a:latin typeface="Arial" charset="0"/>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168" name="Rounded Rectangle 167"/>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p>
        </p:txBody>
      </p:sp>
      <p:sp>
        <p:nvSpPr>
          <p:cNvPr id="2" name="Title 1"/>
          <p:cNvSpPr>
            <a:spLocks noGrp="1"/>
          </p:cNvSpPr>
          <p:nvPr>
            <p:ph type="title"/>
          </p:nvPr>
        </p:nvSpPr>
        <p:spPr>
          <a:xfrm>
            <a:off x="457200" y="116541"/>
            <a:ext cx="8229600" cy="721659"/>
          </a:xfrm>
        </p:spPr>
        <p:txBody>
          <a:bodyPr/>
          <a:lstStyle/>
          <a:p>
            <a:r>
              <a:rPr lang="en-US" dirty="0" smtClean="0"/>
              <a:t>CCSDS Overview</a:t>
            </a:r>
            <a:br>
              <a:rPr lang="en-US" dirty="0" smtClean="0"/>
            </a:br>
            <a:r>
              <a:rPr lang="en-US" dirty="0" smtClean="0"/>
              <a:t>End-to-End Architecture</a:t>
            </a:r>
            <a:endParaRPr lang="en-US" dirty="0"/>
          </a:p>
        </p:txBody>
      </p:sp>
      <p:sp>
        <p:nvSpPr>
          <p:cNvPr id="3" name="Slide Number Placeholder 2"/>
          <p:cNvSpPr>
            <a:spLocks noGrp="1"/>
          </p:cNvSpPr>
          <p:nvPr>
            <p:ph type="sldNum" sz="quarter" idx="4294967295"/>
          </p:nvPr>
        </p:nvSpPr>
        <p:spPr>
          <a:xfrm>
            <a:off x="6781800" y="6473825"/>
            <a:ext cx="2133600" cy="231775"/>
          </a:xfrm>
          <a:prstGeom prst="rect">
            <a:avLst/>
          </a:prstGeom>
        </p:spPr>
        <p:txBody>
          <a:bodyPr/>
          <a:lstStyle/>
          <a:p>
            <a:pPr>
              <a:defRPr/>
            </a:pPr>
            <a:fld id="{C246DBB5-1FC3-4A7F-A21A-11B4D61A50B2}" type="slidenum">
              <a:rPr lang="en-US" smtClean="0"/>
              <a:pPr>
                <a:defRPr/>
              </a:pPr>
              <a:t>35</a:t>
            </a:fld>
            <a:endParaRPr lang="en-US"/>
          </a:p>
        </p:txBody>
      </p:sp>
      <p:grpSp>
        <p:nvGrpSpPr>
          <p:cNvPr id="178" name="Group 177"/>
          <p:cNvGrpSpPr/>
          <p:nvPr/>
        </p:nvGrpSpPr>
        <p:grpSpPr>
          <a:xfrm>
            <a:off x="3844034" y="1899828"/>
            <a:ext cx="4243526" cy="2858608"/>
            <a:chOff x="3844034" y="1899828"/>
            <a:chExt cx="4243526" cy="2858608"/>
          </a:xfrm>
        </p:grpSpPr>
        <p:sp>
          <p:nvSpPr>
            <p:cNvPr id="137" name="Rectangle 136"/>
            <p:cNvSpPr/>
            <p:nvPr/>
          </p:nvSpPr>
          <p:spPr bwMode="auto">
            <a:xfrm>
              <a:off x="3844034" y="1899828"/>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lvl="0" algn="ctr" fontAlgn="auto">
                <a:spcBef>
                  <a:spcPts val="0"/>
                </a:spcBef>
                <a:spcAft>
                  <a:spcPts val="0"/>
                </a:spcAft>
                <a:defRPr/>
              </a:pPr>
              <a:r>
                <a:rPr lang="en-US" sz="800" b="1" dirty="0" smtClean="0">
                  <a:solidFill>
                    <a:srgbClr val="FFFFFF"/>
                  </a:solidFill>
                  <a:latin typeface="Arial Narrow"/>
                  <a:cs typeface="Arial Narrow"/>
                </a:rPr>
                <a:t>One Organization’s Assets</a:t>
              </a:r>
            </a:p>
          </p:txBody>
        </p:sp>
        <p:sp>
          <p:nvSpPr>
            <p:cNvPr id="138" name="Rectangle 137"/>
            <p:cNvSpPr/>
            <p:nvPr/>
          </p:nvSpPr>
          <p:spPr bwMode="auto">
            <a:xfrm>
              <a:off x="3932811" y="4536495"/>
              <a:ext cx="4154749" cy="221941"/>
            </a:xfrm>
            <a:prstGeom prst="rect">
              <a:avLst/>
            </a:prstGeom>
            <a:gradFill flip="none" rotWithShape="1">
              <a:gsLst>
                <a:gs pos="0">
                  <a:schemeClr val="accent1">
                    <a:lumMod val="75000"/>
                  </a:schemeClr>
                </a:gs>
                <a:gs pos="100000">
                  <a:schemeClr val="bg1">
                    <a:alpha val="0"/>
                  </a:schemeClr>
                </a:gs>
              </a:gsLst>
              <a:path path="circle">
                <a:fillToRect l="50000" t="50000" r="50000" b="50000"/>
              </a:path>
              <a:tileRect/>
            </a:gradFill>
            <a:ln w="38100">
              <a:noFill/>
              <a:round/>
              <a:headEnd/>
              <a:tailEnd/>
            </a:ln>
          </p:spPr>
          <p:txBody>
            <a:bodyPr wrap="none" rtlCol="0" anchor="ctr"/>
            <a:lstStyle/>
            <a:p>
              <a:pPr lvl="0" algn="ctr" fontAlgn="auto">
                <a:spcBef>
                  <a:spcPts val="0"/>
                </a:spcBef>
                <a:spcAft>
                  <a:spcPts val="0"/>
                </a:spcAft>
                <a:defRPr/>
              </a:pPr>
              <a:r>
                <a:rPr lang="en-US" sz="800" b="1" dirty="0" smtClean="0">
                  <a:solidFill>
                    <a:srgbClr val="FFFFFF"/>
                  </a:solidFill>
                  <a:latin typeface="Arial Narrow"/>
                  <a:cs typeface="Arial Narrow"/>
                </a:rPr>
                <a:t>Another Organization’s Assets</a:t>
              </a:r>
            </a:p>
          </p:txBody>
        </p:sp>
      </p:grpSp>
      <p:grpSp>
        <p:nvGrpSpPr>
          <p:cNvPr id="177" name="Group 176"/>
          <p:cNvGrpSpPr/>
          <p:nvPr/>
        </p:nvGrpSpPr>
        <p:grpSpPr>
          <a:xfrm>
            <a:off x="379402" y="5282220"/>
            <a:ext cx="1609200" cy="860022"/>
            <a:chOff x="379402" y="5282220"/>
            <a:chExt cx="1609200" cy="860022"/>
          </a:xfrm>
        </p:grpSpPr>
        <p:sp>
          <p:nvSpPr>
            <p:cNvPr id="169"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lgn="l">
                <a:buFont typeface="Wingdings" pitchFamily="2" charset="2"/>
                <a:buChar char=""/>
              </a:pPr>
              <a:r>
                <a:rPr lang="en-US" sz="800" b="1" dirty="0">
                  <a:solidFill>
                    <a:srgbClr val="0033CC"/>
                  </a:solidFill>
                  <a:latin typeface="Arial" charset="0"/>
                </a:rPr>
                <a:t>Onboard Wireless WG</a:t>
              </a:r>
              <a:endParaRPr lang="en-US" sz="800" b="1" dirty="0">
                <a:solidFill>
                  <a:srgbClr val="FF0000"/>
                </a:solidFill>
                <a:latin typeface="Arial" charset="0"/>
              </a:endParaRPr>
            </a:p>
            <a:p>
              <a:pPr marL="112713" indent="-112713" algn="l">
                <a:buFont typeface="Wingdings" pitchFamily="2" charset="2"/>
                <a:buChar char=""/>
              </a:pPr>
              <a:r>
                <a:rPr lang="en-US" sz="800" b="1" dirty="0">
                  <a:solidFill>
                    <a:srgbClr val="0033CC"/>
                  </a:solidFill>
                  <a:latin typeface="Arial" charset="0"/>
                </a:rPr>
                <a:t>Application </a:t>
              </a:r>
              <a:r>
                <a:rPr lang="en-US" sz="800" b="1" dirty="0" smtClean="0">
                  <a:solidFill>
                    <a:srgbClr val="0033CC"/>
                  </a:solidFill>
                  <a:latin typeface="Arial" charset="0"/>
                </a:rPr>
                <a:t>Supt Services (incl. Plug-n-Play)</a:t>
              </a:r>
              <a:endParaRPr lang="en-US" sz="800" b="1" dirty="0">
                <a:solidFill>
                  <a:srgbClr val="0033CC"/>
                </a:solidFill>
                <a:latin typeface="Arial" charset="0"/>
              </a:endParaRP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172"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20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20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217"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grpSp>
      <p:grpSp>
        <p:nvGrpSpPr>
          <p:cNvPr id="234" name="Group 233"/>
          <p:cNvGrpSpPr/>
          <p:nvPr/>
        </p:nvGrpSpPr>
        <p:grpSpPr>
          <a:xfrm>
            <a:off x="766428" y="1984334"/>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algn="l"/>
              <a:endParaRPr lang="en-GB">
                <a:solidFill>
                  <a:srgbClr val="000000"/>
                </a:solidFill>
              </a:endParaRPr>
            </a:p>
          </p:txBody>
        </p:sp>
      </p:grpSp>
      <p:grpSp>
        <p:nvGrpSpPr>
          <p:cNvPr id="257" name="Group 256"/>
          <p:cNvGrpSpPr/>
          <p:nvPr/>
        </p:nvGrpSpPr>
        <p:grpSpPr>
          <a:xfrm>
            <a:off x="648204" y="1970299"/>
            <a:ext cx="7794467" cy="2754522"/>
            <a:chOff x="648204" y="1970299"/>
            <a:chExt cx="7794467" cy="2754522"/>
          </a:xfrm>
        </p:grpSpPr>
        <p:grpSp>
          <p:nvGrpSpPr>
            <p:cNvPr id="253" name="Group 252"/>
            <p:cNvGrpSpPr/>
            <p:nvPr/>
          </p:nvGrpSpPr>
          <p:grpSpPr>
            <a:xfrm>
              <a:off x="648204" y="1970299"/>
              <a:ext cx="7794467" cy="2754522"/>
              <a:chOff x="648204" y="1970299"/>
              <a:chExt cx="7794467" cy="2754522"/>
            </a:xfrm>
          </p:grpSpPr>
          <p:grpSp>
            <p:nvGrpSpPr>
              <p:cNvPr id="239"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algn="l"/>
                <a:endParaRPr lang="en-GB">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algn="l"/>
                <a:endParaRPr lang="en-GB">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algn="l"/>
              <a:endParaRPr lang="en-GB">
                <a:solidFill>
                  <a:srgbClr val="000000"/>
                </a:solidFill>
              </a:endParaRPr>
            </a:p>
          </p:txBody>
        </p:sp>
      </p:grpSp>
      <p:sp>
        <p:nvSpPr>
          <p:cNvPr id="258"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algn="l"/>
            <a:endParaRPr lang="en-GB">
              <a:solidFill>
                <a:srgbClr val="000000"/>
              </a:solidFill>
            </a:endParaRPr>
          </a:p>
        </p:txBody>
      </p:sp>
      <p:grpSp>
        <p:nvGrpSpPr>
          <p:cNvPr id="167" name="Group 166"/>
          <p:cNvGrpSpPr/>
          <p:nvPr/>
        </p:nvGrpSpPr>
        <p:grpSpPr>
          <a:xfrm>
            <a:off x="443118" y="1767504"/>
            <a:ext cx="8373232" cy="3360741"/>
            <a:chOff x="443118" y="1767504"/>
            <a:chExt cx="8373232" cy="3360741"/>
          </a:xfrm>
        </p:grpSpPr>
        <p:pic>
          <p:nvPicPr>
            <p:cNvPr id="53" name="Picture 5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12"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p>
            </p:txBody>
          </p:sp>
          <p:sp>
            <p:nvSpPr>
              <p:cNvPr id="114" name="TextBox 113"/>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chemeClr val="bg1"/>
                    </a:solidFill>
                    <a:latin typeface="Arial Narrow"/>
                    <a:ea typeface="+mn-ea"/>
                    <a:cs typeface="Arial Narrow"/>
                  </a:rPr>
                  <a:t>MISSION CONTROL</a:t>
                </a:r>
                <a:endParaRPr lang="en-US" sz="700" b="1" dirty="0">
                  <a:solidFill>
                    <a:schemeClr val="bg1"/>
                  </a:solidFill>
                  <a:latin typeface="Arial Narrow"/>
                  <a:ea typeface="+mn-ea"/>
                  <a:cs typeface="Arial Narrow"/>
                </a:endParaRPr>
              </a:p>
              <a:p>
                <a:pPr algn="ctr" fontAlgn="auto">
                  <a:spcBef>
                    <a:spcPts val="0"/>
                  </a:spcBef>
                  <a:spcAft>
                    <a:spcPts val="0"/>
                  </a:spcAft>
                  <a:defRPr/>
                </a:pPr>
                <a:r>
                  <a:rPr lang="en-US" sz="700" b="1" dirty="0">
                    <a:solidFill>
                      <a:schemeClr val="bg1"/>
                    </a:solidFill>
                    <a:latin typeface="Arial Narrow"/>
                    <a:ea typeface="+mn-ea"/>
                    <a:cs typeface="Arial Narrow"/>
                  </a:rPr>
                  <a:t>CENTER</a:t>
                </a:r>
              </a:p>
            </p:txBody>
          </p:sp>
          <p:pic>
            <p:nvPicPr>
              <p:cNvPr id="115" name="Picture 11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116"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p>
            </p:txBody>
          </p:sp>
          <p:pic>
            <p:nvPicPr>
              <p:cNvPr id="118" name="Picture 117"/>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chemeClr val="bg1"/>
                    </a:solidFill>
                    <a:latin typeface="Arial Narrow"/>
                    <a:ea typeface="+mn-ea"/>
                    <a:cs typeface="Arial Narrow"/>
                  </a:rPr>
                  <a:t>MISSION CONTROL</a:t>
                </a:r>
                <a:endParaRPr lang="en-US" sz="700" b="1" dirty="0">
                  <a:solidFill>
                    <a:schemeClr val="bg1"/>
                  </a:solidFill>
                  <a:latin typeface="Arial Narrow"/>
                  <a:ea typeface="+mn-ea"/>
                  <a:cs typeface="Arial Narrow"/>
                </a:endParaRPr>
              </a:p>
              <a:p>
                <a:pPr algn="ctr" fontAlgn="auto">
                  <a:spcBef>
                    <a:spcPts val="0"/>
                  </a:spcBef>
                  <a:spcAft>
                    <a:spcPts val="0"/>
                  </a:spcAft>
                  <a:defRPr/>
                </a:pPr>
                <a:r>
                  <a:rPr lang="en-US" sz="700" b="1" dirty="0">
                    <a:solidFill>
                      <a:schemeClr val="bg1"/>
                    </a:solidFill>
                    <a:latin typeface="Arial Narrow"/>
                    <a:ea typeface="+mn-ea"/>
                    <a:cs typeface="Arial Narrow"/>
                  </a:rPr>
                  <a:t>CENTER</a:t>
                </a:r>
              </a:p>
            </p:txBody>
          </p:sp>
        </p:grpSp>
        <p:grpSp>
          <p:nvGrpSpPr>
            <p:cNvPr id="120"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p>
            </p:txBody>
          </p:sp>
          <p:sp>
            <p:nvSpPr>
              <p:cNvPr id="122" name="TextBox 121"/>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chemeClr val="bg1"/>
                    </a:solidFill>
                    <a:latin typeface="Arial Narrow"/>
                    <a:ea typeface="+mn-ea"/>
                    <a:cs typeface="Arial Narrow"/>
                  </a:rPr>
                  <a:t>End Users</a:t>
                </a:r>
                <a:endParaRPr lang="en-US" sz="700" b="1" dirty="0">
                  <a:solidFill>
                    <a:schemeClr val="bg1"/>
                  </a:solidFill>
                  <a:latin typeface="Arial Narrow"/>
                  <a:ea typeface="+mn-ea"/>
                  <a:cs typeface="Arial Narrow"/>
                </a:endParaRPr>
              </a:p>
            </p:txBody>
          </p:sp>
          <p:pic>
            <p:nvPicPr>
              <p:cNvPr id="123" name="Picture 122"/>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4"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p>
            </p:txBody>
          </p:sp>
          <p:sp>
            <p:nvSpPr>
              <p:cNvPr id="126" name="TextBox 125"/>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chemeClr val="bg1"/>
                    </a:solidFill>
                    <a:latin typeface="Arial Narrow"/>
                    <a:ea typeface="+mn-ea"/>
                    <a:cs typeface="Arial Narrow"/>
                  </a:rPr>
                  <a:t>End Users</a:t>
                </a:r>
                <a:endParaRPr lang="en-US" sz="700" b="1" dirty="0">
                  <a:solidFill>
                    <a:schemeClr val="bg1"/>
                  </a:solidFill>
                  <a:latin typeface="Arial Narrow"/>
                  <a:ea typeface="+mn-ea"/>
                  <a:cs typeface="Arial Narrow"/>
                </a:endParaRPr>
              </a:p>
            </p:txBody>
          </p:sp>
          <p:pic>
            <p:nvPicPr>
              <p:cNvPr id="127" name="Picture 126"/>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128" name="Group 394"/>
            <p:cNvGrpSpPr/>
            <p:nvPr/>
          </p:nvGrpSpPr>
          <p:grpSpPr>
            <a:xfrm>
              <a:off x="7734094" y="3038763"/>
              <a:ext cx="1082256" cy="589295"/>
              <a:chOff x="7818290" y="2544430"/>
              <a:chExt cx="1082256" cy="589295"/>
            </a:xfrm>
          </p:grpSpPr>
          <p:grpSp>
            <p:nvGrpSpPr>
              <p:cNvPr id="129"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p>
              </p:txBody>
            </p:sp>
            <p:sp>
              <p:nvSpPr>
                <p:cNvPr id="132" name="TextBox 131"/>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chemeClr val="bg1"/>
                      </a:solidFill>
                      <a:latin typeface="Arial Narrow"/>
                      <a:ea typeface="+mn-ea"/>
                      <a:cs typeface="Arial Narrow"/>
                    </a:rPr>
                    <a:t>Applications/</a:t>
                  </a:r>
                  <a:r>
                    <a:rPr lang="en-US" sz="700" b="1" dirty="0" smtClean="0">
                      <a:solidFill>
                        <a:schemeClr val="bg1"/>
                      </a:solidFill>
                      <a:latin typeface="Arial Narrow"/>
                      <a:cs typeface="Arial Narrow"/>
                    </a:rPr>
                    <a:t>Archives</a:t>
                  </a:r>
                  <a:endParaRPr lang="en-US" sz="700" b="1" dirty="0">
                    <a:solidFill>
                      <a:schemeClr val="bg1"/>
                    </a:solidFill>
                    <a:latin typeface="Arial Narrow"/>
                    <a:ea typeface="+mn-ea"/>
                    <a:cs typeface="Arial Narrow"/>
                  </a:endParaRPr>
                </a:p>
              </p:txBody>
            </p:sp>
          </p:grpSp>
          <p:pic>
            <p:nvPicPr>
              <p:cNvPr id="130" name="Picture 129"/>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73" name="Group 272"/>
          <p:cNvGrpSpPr/>
          <p:nvPr/>
        </p:nvGrpSpPr>
        <p:grpSpPr>
          <a:xfrm>
            <a:off x="5970235" y="772675"/>
            <a:ext cx="3011584" cy="1322463"/>
            <a:chOff x="5970235" y="772675"/>
            <a:chExt cx="3011584" cy="1322463"/>
          </a:xfrm>
        </p:grpSpPr>
        <p:grpSp>
          <p:nvGrpSpPr>
            <p:cNvPr id="265" name="Group 264"/>
            <p:cNvGrpSpPr/>
            <p:nvPr/>
          </p:nvGrpSpPr>
          <p:grpSpPr>
            <a:xfrm>
              <a:off x="5970235" y="772676"/>
              <a:ext cx="3011584" cy="1322462"/>
              <a:chOff x="5970235" y="772676"/>
              <a:chExt cx="3011584" cy="1322462"/>
            </a:xfrm>
          </p:grpSpPr>
          <p:sp>
            <p:nvSpPr>
              <p:cNvPr id="259"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algn="l"/>
                <a:endParaRPr lang="en-GB">
                  <a:solidFill>
                    <a:srgbClr val="000000"/>
                  </a:solidFill>
                </a:endParaRPr>
              </a:p>
            </p:txBody>
          </p:sp>
          <p:sp>
            <p:nvSpPr>
              <p:cNvPr id="260" name="Text Box 379"/>
              <p:cNvSpPr txBox="1">
                <a:spLocks noChangeArrowheads="1"/>
              </p:cNvSpPr>
              <p:nvPr/>
            </p:nvSpPr>
            <p:spPr bwMode="auto">
              <a:xfrm>
                <a:off x="6655645" y="1136375"/>
                <a:ext cx="2326174" cy="646331"/>
              </a:xfrm>
              <a:prstGeom prst="rect">
                <a:avLst/>
              </a:prstGeom>
              <a:noFill/>
              <a:ln w="12700">
                <a:noFill/>
                <a:miter lim="800000"/>
                <a:headEnd type="none" w="sm" len="sm"/>
                <a:tailEnd type="none" w="sm" len="sm"/>
              </a:ln>
            </p:spPr>
            <p:txBody>
              <a:bodyPr wrap="square">
                <a:spAutoFit/>
              </a:bodyPr>
              <a:lstStyle/>
              <a:p>
                <a:pPr marL="112713" indent="-112713" algn="l">
                  <a:lnSpc>
                    <a:spcPct val="90000"/>
                  </a:lnSpc>
                  <a:buFont typeface="Wingdings" pitchFamily="2" charset="2"/>
                  <a:buChar char="t"/>
                </a:pPr>
                <a:r>
                  <a:rPr lang="en-US" sz="800" b="1" dirty="0" smtClean="0">
                    <a:solidFill>
                      <a:srgbClr val="0033CC"/>
                    </a:solidFill>
                    <a:latin typeface="Arial" charset="0"/>
                  </a:rPr>
                  <a:t>Security</a:t>
                </a:r>
                <a:endParaRPr lang="en-US" sz="800" b="1" dirty="0">
                  <a:solidFill>
                    <a:srgbClr val="0033CC"/>
                  </a:solidFill>
                  <a:latin typeface="Arial" charset="0"/>
                </a:endParaRPr>
              </a:p>
              <a:p>
                <a:pPr marL="112713" indent="-112713" algn="l">
                  <a:lnSpc>
                    <a:spcPct val="90000"/>
                  </a:lnSpc>
                  <a:buFont typeface="Wingdings" pitchFamily="2" charset="2"/>
                  <a:buChar char="t"/>
                </a:pPr>
                <a:r>
                  <a:rPr lang="en-US" sz="800" b="1" dirty="0">
                    <a:solidFill>
                      <a:srgbClr val="0033CC"/>
                    </a:solidFill>
                    <a:latin typeface="Arial" charset="0"/>
                  </a:rPr>
                  <a:t>Space Assigned Numbers Auth.</a:t>
                </a:r>
              </a:p>
              <a:p>
                <a:pPr marL="112713" indent="-112713" algn="l">
                  <a:lnSpc>
                    <a:spcPct val="90000"/>
                  </a:lnSpc>
                  <a:buFont typeface="Wingdings" pitchFamily="2" charset="2"/>
                  <a:buChar char="t"/>
                </a:pPr>
                <a:r>
                  <a:rPr lang="en-US" sz="800" b="1" dirty="0" smtClean="0">
                    <a:solidFill>
                      <a:srgbClr val="0033CC"/>
                    </a:solidFill>
                    <a:latin typeface="Arial" charset="0"/>
                  </a:rPr>
                  <a:t>Delta-DOR</a:t>
                </a:r>
              </a:p>
              <a:p>
                <a:pPr marL="112713" indent="-112713">
                  <a:lnSpc>
                    <a:spcPct val="90000"/>
                  </a:lnSpc>
                  <a:buClr>
                    <a:srgbClr val="FF0000"/>
                  </a:buClr>
                  <a:buFont typeface="Wingdings" pitchFamily="2" charset="2"/>
                  <a:buChar char="t"/>
                </a:pPr>
                <a:r>
                  <a:rPr lang="en-US" sz="800" b="1" dirty="0">
                    <a:solidFill>
                      <a:srgbClr val="0033CC"/>
                    </a:solidFill>
                    <a:latin typeface="Arial" charset="0"/>
                  </a:rPr>
                  <a:t>Timeline Data Exchange</a:t>
                </a:r>
              </a:p>
              <a:p>
                <a:pPr marL="112713" indent="-112713">
                  <a:lnSpc>
                    <a:spcPct val="90000"/>
                  </a:lnSpc>
                  <a:buClr>
                    <a:srgbClr val="FF9900"/>
                  </a:buClr>
                  <a:buFont typeface="Wingdings" pitchFamily="2" charset="2"/>
                  <a:buChar char="t"/>
                </a:pPr>
                <a:r>
                  <a:rPr lang="en-US" sz="800" b="1" dirty="0">
                    <a:solidFill>
                      <a:srgbClr val="0033CC"/>
                    </a:solidFill>
                    <a:latin typeface="Arial" charset="0"/>
                  </a:rPr>
                  <a:t>Standards and Guidelines</a:t>
                </a:r>
                <a:endParaRPr lang="en-US" sz="800" b="1" dirty="0">
                  <a:solidFill>
                    <a:srgbClr val="FF9900"/>
                  </a:solidFill>
                  <a:latin typeface="Arial" charset="0"/>
                </a:endParaRPr>
              </a:p>
            </p:txBody>
          </p:sp>
          <p:sp>
            <p:nvSpPr>
              <p:cNvPr id="261" name="Arc 260"/>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pPr marL="0" marR="0" indent="0" defTabSz="914400" latinLnBrk="0">
                  <a:lnSpc>
                    <a:spcPct val="100000"/>
                  </a:lnSpc>
                  <a:buClrTx/>
                  <a:buSzTx/>
                  <a:buFontTx/>
                  <a:buNone/>
                  <a:tabLst/>
                </a:pPr>
                <a:endParaRPr lang="en-US" smtClean="0">
                  <a:solidFill>
                    <a:srgbClr val="000000"/>
                  </a:solidFill>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268" name="Group 430"/>
          <p:cNvGrpSpPr/>
          <p:nvPr/>
        </p:nvGrpSpPr>
        <p:grpSpPr>
          <a:xfrm>
            <a:off x="221944" y="909500"/>
            <a:ext cx="6650299" cy="669988"/>
            <a:chOff x="-62236" y="6307121"/>
            <a:chExt cx="6650299" cy="669988"/>
          </a:xfrm>
        </p:grpSpPr>
        <p:sp>
          <p:nvSpPr>
            <p:cNvPr id="269" name="Rectangle 2"/>
            <p:cNvSpPr txBox="1">
              <a:spLocks noChangeArrowheads="1"/>
            </p:cNvSpPr>
            <p:nvPr/>
          </p:nvSpPr>
          <p:spPr bwMode="auto">
            <a:xfrm>
              <a:off x="-62236" y="6307121"/>
              <a:ext cx="4114800" cy="657225"/>
            </a:xfrm>
            <a:prstGeom prst="rect">
              <a:avLst/>
            </a:prstGeom>
            <a:noFill/>
            <a:ln>
              <a:miter lim="800000"/>
              <a:headEnd/>
              <a:tailEnd/>
            </a:ln>
          </p:spPr>
          <p:txBody>
            <a:bodyPr/>
            <a:lstStyle/>
            <a:p>
              <a:pPr algn="l">
                <a:lnSpc>
                  <a:spcPct val="90000"/>
                </a:lnSpc>
                <a:defRPr/>
              </a:pPr>
              <a:r>
                <a:rPr lang="en-US" sz="1800" b="1" dirty="0" smtClean="0">
                  <a:solidFill>
                    <a:srgbClr val="000099"/>
                  </a:solidFill>
                  <a:latin typeface="Arial"/>
                </a:rPr>
                <a:t>Six  Areas</a:t>
              </a:r>
            </a:p>
            <a:p>
              <a:pPr algn="l">
                <a:lnSpc>
                  <a:spcPct val="90000"/>
                </a:lnSpc>
                <a:defRPr/>
              </a:pPr>
              <a:r>
                <a:rPr lang="en-US" sz="1800" b="1" dirty="0" smtClean="0">
                  <a:solidFill>
                    <a:srgbClr val="000099"/>
                  </a:solidFill>
                  <a:latin typeface="Arial"/>
                </a:rPr>
                <a:t>Twenty-Eight </a:t>
              </a:r>
              <a:r>
                <a:rPr lang="en-US" sz="1800" b="1" dirty="0">
                  <a:solidFill>
                    <a:srgbClr val="000099"/>
                  </a:solidFill>
                  <a:latin typeface="Arial"/>
                </a:rPr>
                <a:t>working </a:t>
              </a:r>
              <a:r>
                <a:rPr lang="en-US" sz="1800" b="1" dirty="0" smtClean="0">
                  <a:solidFill>
                    <a:srgbClr val="000099"/>
                  </a:solidFill>
                  <a:latin typeface="Arial"/>
                </a:rPr>
                <a:t>groups</a:t>
              </a:r>
              <a:endParaRPr lang="en-US" sz="1800" b="1" dirty="0">
                <a:solidFill>
                  <a:srgbClr val="000099"/>
                </a:solidFill>
                <a:latin typeface="Arial"/>
              </a:endParaRPr>
            </a:p>
          </p:txBody>
        </p:sp>
        <p:grpSp>
          <p:nvGrpSpPr>
            <p:cNvPr id="270" name="Group 323"/>
            <p:cNvGrpSpPr/>
            <p:nvPr/>
          </p:nvGrpSpPr>
          <p:grpSpPr>
            <a:xfrm>
              <a:off x="3235263" y="6469278"/>
              <a:ext cx="3352800" cy="507831"/>
              <a:chOff x="3856700" y="6220703"/>
              <a:chExt cx="3352800" cy="507831"/>
            </a:xfrm>
          </p:grpSpPr>
          <p:sp>
            <p:nvSpPr>
              <p:cNvPr id="271" name="Rectangle 270"/>
              <p:cNvSpPr/>
              <p:nvPr/>
            </p:nvSpPr>
            <p:spPr>
              <a:xfrm>
                <a:off x="4085300" y="6220703"/>
                <a:ext cx="3124200" cy="507831"/>
              </a:xfrm>
              <a:prstGeom prst="rect">
                <a:avLst/>
              </a:prstGeom>
            </p:spPr>
            <p:txBody>
              <a:bodyPr wrap="square">
                <a:spAutoFit/>
              </a:bodyPr>
              <a:lstStyle/>
              <a:p>
                <a:pPr marL="112713" indent="-112713" algn="l">
                  <a:lnSpc>
                    <a:spcPct val="90000"/>
                  </a:lnSpc>
                  <a:buFont typeface="Wingdings" pitchFamily="2" charset="2"/>
                  <a:buChar char="t"/>
                </a:pPr>
                <a:r>
                  <a:rPr lang="en-US" sz="1000" dirty="0" smtClean="0">
                    <a:solidFill>
                      <a:srgbClr val="0033CC"/>
                    </a:solidFill>
                    <a:latin typeface="Arial" charset="0"/>
                  </a:rPr>
                  <a:t>Working Group (producing standards)</a:t>
                </a:r>
                <a:endParaRPr lang="en-US" sz="1000" b="1" dirty="0" smtClean="0">
                  <a:solidFill>
                    <a:srgbClr val="0033CC"/>
                  </a:solidFill>
                  <a:latin typeface="Arial" charset="0"/>
                </a:endParaRPr>
              </a:p>
              <a:p>
                <a:pPr marL="112713" indent="-112713" algn="l">
                  <a:lnSpc>
                    <a:spcPct val="90000"/>
                  </a:lnSpc>
                  <a:buClr>
                    <a:srgbClr val="FF0000"/>
                  </a:buClr>
                  <a:buFont typeface="Wingdings" pitchFamily="2" charset="2"/>
                  <a:buChar char="t"/>
                </a:pPr>
                <a:r>
                  <a:rPr lang="en-US" sz="1000" dirty="0" smtClean="0">
                    <a:solidFill>
                      <a:srgbClr val="0033CC"/>
                    </a:solidFill>
                    <a:latin typeface="Arial" charset="0"/>
                  </a:rPr>
                  <a:t>Birds-Of-a-Feather stage (pre-approval)</a:t>
                </a:r>
              </a:p>
              <a:p>
                <a:pPr marL="112713" indent="-112713" algn="l">
                  <a:lnSpc>
                    <a:spcPct val="90000"/>
                  </a:lnSpc>
                  <a:buClr>
                    <a:srgbClr val="FF9900"/>
                  </a:buClr>
                  <a:buFont typeface="Wingdings" pitchFamily="2" charset="2"/>
                  <a:buChar char="t"/>
                </a:pPr>
                <a:r>
                  <a:rPr lang="en-US" sz="1000" dirty="0" smtClean="0">
                    <a:solidFill>
                      <a:srgbClr val="0033CC"/>
                    </a:solidFill>
                    <a:latin typeface="Arial" charset="0"/>
                  </a:rPr>
                  <a:t>Special Interest Group (integration forum)</a:t>
                </a:r>
                <a:endParaRPr lang="en-US" sz="1000" dirty="0">
                  <a:solidFill>
                    <a:srgbClr val="0033CC"/>
                  </a:solidFill>
                  <a:latin typeface="Arial" charset="0"/>
                </a:endParaRPr>
              </a:p>
            </p:txBody>
          </p:sp>
          <p:sp>
            <p:nvSpPr>
              <p:cNvPr id="272" name="Left Brace 271"/>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a:endParaRPr lang="en-US" smtClean="0">
                  <a:solidFill>
                    <a:srgbClr val="000000"/>
                  </a:solidFill>
                </a:endParaRPr>
              </a:p>
            </p:txBody>
          </p:sp>
        </p:grpSp>
      </p:grpSp>
    </p:spTree>
    <p:extLst>
      <p:ext uri="{BB962C8B-B14F-4D97-AF65-F5344CB8AC3E}">
        <p14:creationId xmlns:p14="http://schemas.microsoft.com/office/powerpoint/2010/main" val="3832539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219200" y="11168"/>
            <a:ext cx="6934200" cy="827032"/>
          </a:xfrm>
        </p:spPr>
        <p:txBody>
          <a:bodyPr>
            <a:normAutofit/>
          </a:bodyPr>
          <a:lstStyle/>
          <a:p>
            <a:r>
              <a:rPr lang="en-US" altLang="en-US" sz="2800" dirty="0" smtClean="0"/>
              <a:t>The Situation Circa 1990: </a:t>
            </a:r>
            <a:br>
              <a:rPr lang="en-US" altLang="en-US" sz="2800" dirty="0" smtClean="0"/>
            </a:br>
            <a:r>
              <a:rPr lang="en-US" altLang="en-US" sz="2200" dirty="0" smtClean="0"/>
              <a:t>Agency Specific Solutions </a:t>
            </a:r>
            <a:endParaRPr lang="en-US" altLang="en-US" sz="3100" dirty="0" smtClean="0"/>
          </a:p>
        </p:txBody>
      </p:sp>
      <p:grpSp>
        <p:nvGrpSpPr>
          <p:cNvPr id="2" name="Group 293"/>
          <p:cNvGrpSpPr>
            <a:grpSpLocks/>
          </p:cNvGrpSpPr>
          <p:nvPr/>
        </p:nvGrpSpPr>
        <p:grpSpPr bwMode="auto">
          <a:xfrm>
            <a:off x="2869424" y="3895001"/>
            <a:ext cx="1413250" cy="979714"/>
            <a:chOff x="960" y="1966"/>
            <a:chExt cx="1129" cy="948"/>
          </a:xfrm>
        </p:grpSpPr>
        <p:grpSp>
          <p:nvGrpSpPr>
            <p:cNvPr id="3" name="Group 294"/>
            <p:cNvGrpSpPr>
              <a:grpSpLocks/>
            </p:cNvGrpSpPr>
            <p:nvPr/>
          </p:nvGrpSpPr>
          <p:grpSpPr bwMode="auto">
            <a:xfrm rot="414023">
              <a:off x="960" y="1966"/>
              <a:ext cx="667" cy="669"/>
              <a:chOff x="1919" y="2380"/>
              <a:chExt cx="667" cy="669"/>
            </a:xfrm>
          </p:grpSpPr>
          <p:sp>
            <p:nvSpPr>
              <p:cNvPr id="4307" name="Freeform 295"/>
              <p:cNvSpPr>
                <a:spLocks/>
              </p:cNvSpPr>
              <p:nvPr/>
            </p:nvSpPr>
            <p:spPr bwMode="auto">
              <a:xfrm>
                <a:off x="1919" y="2380"/>
                <a:ext cx="667" cy="669"/>
              </a:xfrm>
              <a:custGeom>
                <a:avLst/>
                <a:gdLst>
                  <a:gd name="T0" fmla="*/ 228 w 1335"/>
                  <a:gd name="T1" fmla="*/ 236 h 1339"/>
                  <a:gd name="T2" fmla="*/ 220 w 1335"/>
                  <a:gd name="T3" fmla="*/ 221 h 1339"/>
                  <a:gd name="T4" fmla="*/ 182 w 1335"/>
                  <a:gd name="T5" fmla="*/ 235 h 1339"/>
                  <a:gd name="T6" fmla="*/ 193 w 1335"/>
                  <a:gd name="T7" fmla="*/ 269 h 1339"/>
                  <a:gd name="T8" fmla="*/ 220 w 1335"/>
                  <a:gd name="T9" fmla="*/ 250 h 1339"/>
                  <a:gd name="T10" fmla="*/ 220 w 1335"/>
                  <a:gd name="T11" fmla="*/ 324 h 1339"/>
                  <a:gd name="T12" fmla="*/ 192 w 1335"/>
                  <a:gd name="T13" fmla="*/ 277 h 1339"/>
                  <a:gd name="T14" fmla="*/ 164 w 1335"/>
                  <a:gd name="T15" fmla="*/ 299 h 1339"/>
                  <a:gd name="T16" fmla="*/ 190 w 1335"/>
                  <a:gd name="T17" fmla="*/ 272 h 1339"/>
                  <a:gd name="T18" fmla="*/ 164 w 1335"/>
                  <a:gd name="T19" fmla="*/ 299 h 1339"/>
                  <a:gd name="T20" fmla="*/ 160 w 1335"/>
                  <a:gd name="T21" fmla="*/ 314 h 1339"/>
                  <a:gd name="T22" fmla="*/ 220 w 1335"/>
                  <a:gd name="T23" fmla="*/ 324 h 1339"/>
                  <a:gd name="T24" fmla="*/ 220 w 1335"/>
                  <a:gd name="T25" fmla="*/ 242 h 1339"/>
                  <a:gd name="T26" fmla="*/ 182 w 1335"/>
                  <a:gd name="T27" fmla="*/ 235 h 1339"/>
                  <a:gd name="T28" fmla="*/ 228 w 1335"/>
                  <a:gd name="T29" fmla="*/ 236 h 1339"/>
                  <a:gd name="T30" fmla="*/ 272 w 1335"/>
                  <a:gd name="T31" fmla="*/ 237 h 1339"/>
                  <a:gd name="T32" fmla="*/ 229 w 1335"/>
                  <a:gd name="T33" fmla="*/ 248 h 1339"/>
                  <a:gd name="T34" fmla="*/ 231 w 1335"/>
                  <a:gd name="T35" fmla="*/ 322 h 1339"/>
                  <a:gd name="T36" fmla="*/ 333 w 1335"/>
                  <a:gd name="T37" fmla="*/ 303 h 1339"/>
                  <a:gd name="T38" fmla="*/ 144 w 1335"/>
                  <a:gd name="T39" fmla="*/ 322 h 1339"/>
                  <a:gd name="T40" fmla="*/ 165 w 1335"/>
                  <a:gd name="T41" fmla="*/ 207 h 1339"/>
                  <a:gd name="T42" fmla="*/ 95 w 1335"/>
                  <a:gd name="T43" fmla="*/ 194 h 1339"/>
                  <a:gd name="T44" fmla="*/ 74 w 1335"/>
                  <a:gd name="T45" fmla="*/ 195 h 1339"/>
                  <a:gd name="T46" fmla="*/ 56 w 1335"/>
                  <a:gd name="T47" fmla="*/ 194 h 1339"/>
                  <a:gd name="T48" fmla="*/ 40 w 1335"/>
                  <a:gd name="T49" fmla="*/ 192 h 1339"/>
                  <a:gd name="T50" fmla="*/ 27 w 1335"/>
                  <a:gd name="T51" fmla="*/ 189 h 1339"/>
                  <a:gd name="T52" fmla="*/ 16 w 1335"/>
                  <a:gd name="T53" fmla="*/ 186 h 1339"/>
                  <a:gd name="T54" fmla="*/ 8 w 1335"/>
                  <a:gd name="T55" fmla="*/ 182 h 1339"/>
                  <a:gd name="T56" fmla="*/ 2 w 1335"/>
                  <a:gd name="T57" fmla="*/ 178 h 1339"/>
                  <a:gd name="T58" fmla="*/ 0 w 1335"/>
                  <a:gd name="T59" fmla="*/ 173 h 1339"/>
                  <a:gd name="T60" fmla="*/ 1 w 1335"/>
                  <a:gd name="T61" fmla="*/ 164 h 1339"/>
                  <a:gd name="T62" fmla="*/ 8 w 1335"/>
                  <a:gd name="T63" fmla="*/ 152 h 1339"/>
                  <a:gd name="T64" fmla="*/ 18 w 1335"/>
                  <a:gd name="T65" fmla="*/ 139 h 1339"/>
                  <a:gd name="T66" fmla="*/ 33 w 1335"/>
                  <a:gd name="T67" fmla="*/ 123 h 1339"/>
                  <a:gd name="T68" fmla="*/ 51 w 1335"/>
                  <a:gd name="T69" fmla="*/ 107 h 1339"/>
                  <a:gd name="T70" fmla="*/ 72 w 1335"/>
                  <a:gd name="T71" fmla="*/ 90 h 1339"/>
                  <a:gd name="T72" fmla="*/ 96 w 1335"/>
                  <a:gd name="T73" fmla="*/ 72 h 1339"/>
                  <a:gd name="T74" fmla="*/ 93 w 1335"/>
                  <a:gd name="T75" fmla="*/ 41 h 1339"/>
                  <a:gd name="T76" fmla="*/ 144 w 1335"/>
                  <a:gd name="T77" fmla="*/ 43 h 1339"/>
                  <a:gd name="T78" fmla="*/ 170 w 1335"/>
                  <a:gd name="T79" fmla="*/ 30 h 1339"/>
                  <a:gd name="T80" fmla="*/ 194 w 1335"/>
                  <a:gd name="T81" fmla="*/ 19 h 1339"/>
                  <a:gd name="T82" fmla="*/ 216 w 1335"/>
                  <a:gd name="T83" fmla="*/ 11 h 1339"/>
                  <a:gd name="T84" fmla="*/ 236 w 1335"/>
                  <a:gd name="T85" fmla="*/ 5 h 1339"/>
                  <a:gd name="T86" fmla="*/ 253 w 1335"/>
                  <a:gd name="T87" fmla="*/ 1 h 1339"/>
                  <a:gd name="T88" fmla="*/ 266 w 1335"/>
                  <a:gd name="T89" fmla="*/ 0 h 1339"/>
                  <a:gd name="T90" fmla="*/ 276 w 1335"/>
                  <a:gd name="T91" fmla="*/ 0 h 1339"/>
                  <a:gd name="T92" fmla="*/ 282 w 1335"/>
                  <a:gd name="T93" fmla="*/ 3 h 1339"/>
                  <a:gd name="T94" fmla="*/ 289 w 1335"/>
                  <a:gd name="T95" fmla="*/ 24 h 1339"/>
                  <a:gd name="T96" fmla="*/ 284 w 1335"/>
                  <a:gd name="T97" fmla="*/ 51 h 1339"/>
                  <a:gd name="T98" fmla="*/ 272 w 1335"/>
                  <a:gd name="T99" fmla="*/ 81 h 1339"/>
                  <a:gd name="T100" fmla="*/ 254 w 1335"/>
                  <a:gd name="T101" fmla="*/ 108 h 1339"/>
                  <a:gd name="T102" fmla="*/ 333 w 1335"/>
                  <a:gd name="T103" fmla="*/ 303 h 1339"/>
                  <a:gd name="T104" fmla="*/ 263 w 1335"/>
                  <a:gd name="T105" fmla="*/ 267 h 1339"/>
                  <a:gd name="T106" fmla="*/ 307 w 1335"/>
                  <a:gd name="T107" fmla="*/ 285 h 1339"/>
                  <a:gd name="T108" fmla="*/ 266 w 1335"/>
                  <a:gd name="T109" fmla="*/ 262 h 1339"/>
                  <a:gd name="T110" fmla="*/ 231 w 1335"/>
                  <a:gd name="T111" fmla="*/ 322 h 1339"/>
                  <a:gd name="T112" fmla="*/ 258 w 1335"/>
                  <a:gd name="T113" fmla="*/ 264 h 1339"/>
                  <a:gd name="T114" fmla="*/ 229 w 1335"/>
                  <a:gd name="T115" fmla="*/ 242 h 1339"/>
                  <a:gd name="T116" fmla="*/ 272 w 1335"/>
                  <a:gd name="T117" fmla="*/ 237 h 1339"/>
                  <a:gd name="T118" fmla="*/ 242 w 1335"/>
                  <a:gd name="T119" fmla="*/ 193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w="9525">
                <a:noFill/>
                <a:round/>
                <a:headEnd/>
                <a:tailEnd/>
              </a:ln>
            </p:spPr>
            <p:txBody>
              <a:bodyPr/>
              <a:lstStyle/>
              <a:p>
                <a:endParaRPr lang="en-US"/>
              </a:p>
            </p:txBody>
          </p:sp>
          <p:sp>
            <p:nvSpPr>
              <p:cNvPr id="4308" name="Freeform 296"/>
              <p:cNvSpPr>
                <a:spLocks/>
              </p:cNvSpPr>
              <p:nvPr/>
            </p:nvSpPr>
            <p:spPr bwMode="auto">
              <a:xfrm>
                <a:off x="2246" y="2627"/>
                <a:ext cx="153" cy="158"/>
              </a:xfrm>
              <a:custGeom>
                <a:avLst/>
                <a:gdLst>
                  <a:gd name="T0" fmla="*/ 59 w 306"/>
                  <a:gd name="T1" fmla="*/ 79 h 316"/>
                  <a:gd name="T2" fmla="*/ 49 w 306"/>
                  <a:gd name="T3" fmla="*/ 68 h 316"/>
                  <a:gd name="T4" fmla="*/ 0 w 306"/>
                  <a:gd name="T5" fmla="*/ 52 h 316"/>
                  <a:gd name="T6" fmla="*/ 4 w 306"/>
                  <a:gd name="T7" fmla="*/ 51 h 316"/>
                  <a:gd name="T8" fmla="*/ 8 w 306"/>
                  <a:gd name="T9" fmla="*/ 49 h 316"/>
                  <a:gd name="T10" fmla="*/ 12 w 306"/>
                  <a:gd name="T11" fmla="*/ 47 h 316"/>
                  <a:gd name="T12" fmla="*/ 16 w 306"/>
                  <a:gd name="T13" fmla="*/ 45 h 316"/>
                  <a:gd name="T14" fmla="*/ 19 w 306"/>
                  <a:gd name="T15" fmla="*/ 43 h 316"/>
                  <a:gd name="T16" fmla="*/ 23 w 306"/>
                  <a:gd name="T17" fmla="*/ 41 h 316"/>
                  <a:gd name="T18" fmla="*/ 27 w 306"/>
                  <a:gd name="T19" fmla="*/ 39 h 316"/>
                  <a:gd name="T20" fmla="*/ 31 w 306"/>
                  <a:gd name="T21" fmla="*/ 37 h 316"/>
                  <a:gd name="T22" fmla="*/ 37 w 306"/>
                  <a:gd name="T23" fmla="*/ 33 h 316"/>
                  <a:gd name="T24" fmla="*/ 42 w 306"/>
                  <a:gd name="T25" fmla="*/ 29 h 316"/>
                  <a:gd name="T26" fmla="*/ 48 w 306"/>
                  <a:gd name="T27" fmla="*/ 25 h 316"/>
                  <a:gd name="T28" fmla="*/ 54 w 306"/>
                  <a:gd name="T29" fmla="*/ 21 h 316"/>
                  <a:gd name="T30" fmla="*/ 60 w 306"/>
                  <a:gd name="T31" fmla="*/ 16 h 316"/>
                  <a:gd name="T32" fmla="*/ 66 w 306"/>
                  <a:gd name="T33" fmla="*/ 11 h 316"/>
                  <a:gd name="T34" fmla="*/ 71 w 306"/>
                  <a:gd name="T35" fmla="*/ 6 h 316"/>
                  <a:gd name="T36" fmla="*/ 77 w 306"/>
                  <a:gd name="T37" fmla="*/ 0 h 316"/>
                  <a:gd name="T38" fmla="*/ 73 w 306"/>
                  <a:gd name="T39" fmla="*/ 61 h 316"/>
                  <a:gd name="T40" fmla="*/ 59 w 306"/>
                  <a:gd name="T41" fmla="*/ 79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endParaRPr lang="en-US"/>
              </a:p>
            </p:txBody>
          </p:sp>
          <p:sp>
            <p:nvSpPr>
              <p:cNvPr id="4309" name="Freeform 297"/>
              <p:cNvSpPr>
                <a:spLocks/>
              </p:cNvSpPr>
              <p:nvPr/>
            </p:nvSpPr>
            <p:spPr bwMode="auto">
              <a:xfrm>
                <a:off x="2018" y="2506"/>
                <a:ext cx="428" cy="242"/>
              </a:xfrm>
              <a:custGeom>
                <a:avLst/>
                <a:gdLst>
                  <a:gd name="T0" fmla="*/ 209 w 855"/>
                  <a:gd name="T1" fmla="*/ 4 h 485"/>
                  <a:gd name="T2" fmla="*/ 201 w 855"/>
                  <a:gd name="T3" fmla="*/ 12 h 485"/>
                  <a:gd name="T4" fmla="*/ 192 w 855"/>
                  <a:gd name="T5" fmla="*/ 20 h 485"/>
                  <a:gd name="T6" fmla="*/ 183 w 855"/>
                  <a:gd name="T7" fmla="*/ 28 h 485"/>
                  <a:gd name="T8" fmla="*/ 172 w 855"/>
                  <a:gd name="T9" fmla="*/ 36 h 485"/>
                  <a:gd name="T10" fmla="*/ 161 w 855"/>
                  <a:gd name="T11" fmla="*/ 45 h 485"/>
                  <a:gd name="T12" fmla="*/ 148 w 855"/>
                  <a:gd name="T13" fmla="*/ 53 h 485"/>
                  <a:gd name="T14" fmla="*/ 135 w 855"/>
                  <a:gd name="T15" fmla="*/ 62 h 485"/>
                  <a:gd name="T16" fmla="*/ 122 w 855"/>
                  <a:gd name="T17" fmla="*/ 69 h 485"/>
                  <a:gd name="T18" fmla="*/ 110 w 855"/>
                  <a:gd name="T19" fmla="*/ 75 h 485"/>
                  <a:gd name="T20" fmla="*/ 99 w 855"/>
                  <a:gd name="T21" fmla="*/ 82 h 485"/>
                  <a:gd name="T22" fmla="*/ 88 w 855"/>
                  <a:gd name="T23" fmla="*/ 87 h 485"/>
                  <a:gd name="T24" fmla="*/ 76 w 855"/>
                  <a:gd name="T25" fmla="*/ 92 h 485"/>
                  <a:gd name="T26" fmla="*/ 65 w 855"/>
                  <a:gd name="T27" fmla="*/ 98 h 485"/>
                  <a:gd name="T28" fmla="*/ 54 w 855"/>
                  <a:gd name="T29" fmla="*/ 102 h 485"/>
                  <a:gd name="T30" fmla="*/ 44 w 855"/>
                  <a:gd name="T31" fmla="*/ 106 h 485"/>
                  <a:gd name="T32" fmla="*/ 33 w 855"/>
                  <a:gd name="T33" fmla="*/ 110 h 485"/>
                  <a:gd name="T34" fmla="*/ 23 w 855"/>
                  <a:gd name="T35" fmla="*/ 114 h 485"/>
                  <a:gd name="T36" fmla="*/ 14 w 855"/>
                  <a:gd name="T37" fmla="*/ 116 h 485"/>
                  <a:gd name="T38" fmla="*/ 5 w 855"/>
                  <a:gd name="T39" fmla="*/ 119 h 485"/>
                  <a:gd name="T40" fmla="*/ 7 w 855"/>
                  <a:gd name="T41" fmla="*/ 120 h 485"/>
                  <a:gd name="T42" fmla="*/ 22 w 855"/>
                  <a:gd name="T43" fmla="*/ 121 h 485"/>
                  <a:gd name="T44" fmla="*/ 36 w 855"/>
                  <a:gd name="T45" fmla="*/ 120 h 485"/>
                  <a:gd name="T46" fmla="*/ 50 w 855"/>
                  <a:gd name="T47" fmla="*/ 119 h 485"/>
                  <a:gd name="T48" fmla="*/ 64 w 855"/>
                  <a:gd name="T49" fmla="*/ 116 h 485"/>
                  <a:gd name="T50" fmla="*/ 77 w 855"/>
                  <a:gd name="T51" fmla="*/ 114 h 485"/>
                  <a:gd name="T52" fmla="*/ 90 w 855"/>
                  <a:gd name="T53" fmla="*/ 110 h 485"/>
                  <a:gd name="T54" fmla="*/ 102 w 855"/>
                  <a:gd name="T55" fmla="*/ 105 h 485"/>
                  <a:gd name="T56" fmla="*/ 113 w 855"/>
                  <a:gd name="T57" fmla="*/ 101 h 485"/>
                  <a:gd name="T58" fmla="*/ 122 w 855"/>
                  <a:gd name="T59" fmla="*/ 97 h 485"/>
                  <a:gd name="T60" fmla="*/ 130 w 855"/>
                  <a:gd name="T61" fmla="*/ 92 h 485"/>
                  <a:gd name="T62" fmla="*/ 138 w 855"/>
                  <a:gd name="T63" fmla="*/ 88 h 485"/>
                  <a:gd name="T64" fmla="*/ 149 w 855"/>
                  <a:gd name="T65" fmla="*/ 82 h 485"/>
                  <a:gd name="T66" fmla="*/ 161 w 855"/>
                  <a:gd name="T67" fmla="*/ 72 h 485"/>
                  <a:gd name="T68" fmla="*/ 173 w 855"/>
                  <a:gd name="T69" fmla="*/ 62 h 485"/>
                  <a:gd name="T70" fmla="*/ 184 w 855"/>
                  <a:gd name="T71" fmla="*/ 52 h 485"/>
                  <a:gd name="T72" fmla="*/ 194 w 855"/>
                  <a:gd name="T73" fmla="*/ 41 h 485"/>
                  <a:gd name="T74" fmla="*/ 202 w 855"/>
                  <a:gd name="T75" fmla="*/ 29 h 485"/>
                  <a:gd name="T76" fmla="*/ 208 w 855"/>
                  <a:gd name="T77" fmla="*/ 18 h 485"/>
                  <a:gd name="T78" fmla="*/ 213 w 855"/>
                  <a:gd name="T79" fmla="*/ 6 h 485"/>
                  <a:gd name="T80" fmla="*/ 213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endParaRPr lang="en-US"/>
              </a:p>
            </p:txBody>
          </p:sp>
          <p:sp>
            <p:nvSpPr>
              <p:cNvPr id="4310" name="Freeform 298"/>
              <p:cNvSpPr>
                <a:spLocks/>
              </p:cNvSpPr>
              <p:nvPr/>
            </p:nvSpPr>
            <p:spPr bwMode="auto">
              <a:xfrm>
                <a:off x="1938" y="2529"/>
                <a:ext cx="204" cy="204"/>
              </a:xfrm>
              <a:custGeom>
                <a:avLst/>
                <a:gdLst>
                  <a:gd name="T0" fmla="*/ 102 w 408"/>
                  <a:gd name="T1" fmla="*/ 0 h 409"/>
                  <a:gd name="T2" fmla="*/ 93 w 408"/>
                  <a:gd name="T3" fmla="*/ 6 h 409"/>
                  <a:gd name="T4" fmla="*/ 84 w 408"/>
                  <a:gd name="T5" fmla="*/ 13 h 409"/>
                  <a:gd name="T6" fmla="*/ 75 w 408"/>
                  <a:gd name="T7" fmla="*/ 20 h 409"/>
                  <a:gd name="T8" fmla="*/ 66 w 408"/>
                  <a:gd name="T9" fmla="*/ 27 h 409"/>
                  <a:gd name="T10" fmla="*/ 57 w 408"/>
                  <a:gd name="T11" fmla="*/ 34 h 409"/>
                  <a:gd name="T12" fmla="*/ 48 w 408"/>
                  <a:gd name="T13" fmla="*/ 42 h 409"/>
                  <a:gd name="T14" fmla="*/ 40 w 408"/>
                  <a:gd name="T15" fmla="*/ 49 h 409"/>
                  <a:gd name="T16" fmla="*/ 32 w 408"/>
                  <a:gd name="T17" fmla="*/ 56 h 409"/>
                  <a:gd name="T18" fmla="*/ 25 w 408"/>
                  <a:gd name="T19" fmla="*/ 63 h 409"/>
                  <a:gd name="T20" fmla="*/ 18 w 408"/>
                  <a:gd name="T21" fmla="*/ 69 h 409"/>
                  <a:gd name="T22" fmla="*/ 12 w 408"/>
                  <a:gd name="T23" fmla="*/ 75 h 409"/>
                  <a:gd name="T24" fmla="*/ 8 w 408"/>
                  <a:gd name="T25" fmla="*/ 81 h 409"/>
                  <a:gd name="T26" fmla="*/ 4 w 408"/>
                  <a:gd name="T27" fmla="*/ 86 h 409"/>
                  <a:gd name="T28" fmla="*/ 2 w 408"/>
                  <a:gd name="T29" fmla="*/ 90 h 409"/>
                  <a:gd name="T30" fmla="*/ 0 w 408"/>
                  <a:gd name="T31" fmla="*/ 94 h 409"/>
                  <a:gd name="T32" fmla="*/ 0 w 408"/>
                  <a:gd name="T33" fmla="*/ 96 h 409"/>
                  <a:gd name="T34" fmla="*/ 2 w 408"/>
                  <a:gd name="T35" fmla="*/ 98 h 409"/>
                  <a:gd name="T36" fmla="*/ 4 w 408"/>
                  <a:gd name="T37" fmla="*/ 100 h 409"/>
                  <a:gd name="T38" fmla="*/ 7 w 408"/>
                  <a:gd name="T39" fmla="*/ 101 h 409"/>
                  <a:gd name="T40" fmla="*/ 11 w 408"/>
                  <a:gd name="T41" fmla="*/ 102 h 409"/>
                  <a:gd name="T42" fmla="*/ 15 w 408"/>
                  <a:gd name="T43" fmla="*/ 102 h 409"/>
                  <a:gd name="T44" fmla="*/ 21 w 408"/>
                  <a:gd name="T45" fmla="*/ 102 h 409"/>
                  <a:gd name="T46" fmla="*/ 26 w 408"/>
                  <a:gd name="T47" fmla="*/ 101 h 409"/>
                  <a:gd name="T48" fmla="*/ 32 w 408"/>
                  <a:gd name="T49" fmla="*/ 100 h 409"/>
                  <a:gd name="T50" fmla="*/ 38 w 408"/>
                  <a:gd name="T51" fmla="*/ 98 h 409"/>
                  <a:gd name="T52" fmla="*/ 46 w 408"/>
                  <a:gd name="T53" fmla="*/ 97 h 409"/>
                  <a:gd name="T54" fmla="*/ 53 w 408"/>
                  <a:gd name="T55" fmla="*/ 95 h 409"/>
                  <a:gd name="T56" fmla="*/ 60 w 408"/>
                  <a:gd name="T57" fmla="*/ 92 h 409"/>
                  <a:gd name="T58" fmla="*/ 68 w 408"/>
                  <a:gd name="T59" fmla="*/ 90 h 409"/>
                  <a:gd name="T60" fmla="*/ 76 w 408"/>
                  <a:gd name="T61" fmla="*/ 87 h 409"/>
                  <a:gd name="T62" fmla="*/ 84 w 408"/>
                  <a:gd name="T63" fmla="*/ 84 h 409"/>
                  <a:gd name="T64" fmla="*/ 91 w 408"/>
                  <a:gd name="T65" fmla="*/ 81 h 409"/>
                  <a:gd name="T66" fmla="*/ 102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endParaRPr lang="en-US"/>
              </a:p>
            </p:txBody>
          </p:sp>
          <p:sp>
            <p:nvSpPr>
              <p:cNvPr id="4311" name="Freeform 299"/>
              <p:cNvSpPr>
                <a:spLocks/>
              </p:cNvSpPr>
              <p:nvPr/>
            </p:nvSpPr>
            <p:spPr bwMode="auto">
              <a:xfrm>
                <a:off x="2139" y="2550"/>
                <a:ext cx="30" cy="134"/>
              </a:xfrm>
              <a:custGeom>
                <a:avLst/>
                <a:gdLst>
                  <a:gd name="T0" fmla="*/ 15 w 59"/>
                  <a:gd name="T1" fmla="*/ 61 h 267"/>
                  <a:gd name="T2" fmla="*/ 13 w 59"/>
                  <a:gd name="T3" fmla="*/ 61 h 267"/>
                  <a:gd name="T4" fmla="*/ 12 w 59"/>
                  <a:gd name="T5" fmla="*/ 62 h 267"/>
                  <a:gd name="T6" fmla="*/ 10 w 59"/>
                  <a:gd name="T7" fmla="*/ 63 h 267"/>
                  <a:gd name="T8" fmla="*/ 8 w 59"/>
                  <a:gd name="T9" fmla="*/ 64 h 267"/>
                  <a:gd name="T10" fmla="*/ 6 w 59"/>
                  <a:gd name="T11" fmla="*/ 65 h 267"/>
                  <a:gd name="T12" fmla="*/ 4 w 59"/>
                  <a:gd name="T13" fmla="*/ 65 h 267"/>
                  <a:gd name="T14" fmla="*/ 2 w 59"/>
                  <a:gd name="T15" fmla="*/ 67 h 267"/>
                  <a:gd name="T16" fmla="*/ 0 w 59"/>
                  <a:gd name="T17" fmla="*/ 67 h 267"/>
                  <a:gd name="T18" fmla="*/ 8 w 59"/>
                  <a:gd name="T19" fmla="*/ 0 h 267"/>
                  <a:gd name="T20" fmla="*/ 15 w 59"/>
                  <a:gd name="T21" fmla="*/ 61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endParaRPr lang="en-US"/>
              </a:p>
            </p:txBody>
          </p:sp>
          <p:sp>
            <p:nvSpPr>
              <p:cNvPr id="4312" name="Freeform 300"/>
              <p:cNvSpPr>
                <a:spLocks/>
              </p:cNvSpPr>
              <p:nvPr/>
            </p:nvSpPr>
            <p:spPr bwMode="auto">
              <a:xfrm>
                <a:off x="2242" y="2607"/>
                <a:ext cx="23" cy="22"/>
              </a:xfrm>
              <a:custGeom>
                <a:avLst/>
                <a:gdLst>
                  <a:gd name="T0" fmla="*/ 12 w 46"/>
                  <a:gd name="T1" fmla="*/ 7 h 45"/>
                  <a:gd name="T2" fmla="*/ 12 w 46"/>
                  <a:gd name="T3" fmla="*/ 7 h 45"/>
                  <a:gd name="T4" fmla="*/ 11 w 46"/>
                  <a:gd name="T5" fmla="*/ 8 h 45"/>
                  <a:gd name="T6" fmla="*/ 10 w 46"/>
                  <a:gd name="T7" fmla="*/ 8 h 45"/>
                  <a:gd name="T8" fmla="*/ 9 w 46"/>
                  <a:gd name="T9" fmla="*/ 9 h 45"/>
                  <a:gd name="T10" fmla="*/ 8 w 46"/>
                  <a:gd name="T11" fmla="*/ 9 h 45"/>
                  <a:gd name="T12" fmla="*/ 7 w 46"/>
                  <a:gd name="T13" fmla="*/ 10 h 45"/>
                  <a:gd name="T14" fmla="*/ 6 w 46"/>
                  <a:gd name="T15" fmla="*/ 10 h 45"/>
                  <a:gd name="T16" fmla="*/ 5 w 46"/>
                  <a:gd name="T17" fmla="*/ 11 h 45"/>
                  <a:gd name="T18" fmla="*/ 0 w 46"/>
                  <a:gd name="T19" fmla="*/ 3 h 45"/>
                  <a:gd name="T20" fmla="*/ 7 w 46"/>
                  <a:gd name="T21" fmla="*/ 0 h 45"/>
                  <a:gd name="T22" fmla="*/ 12 w 46"/>
                  <a:gd name="T23" fmla="*/ 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endParaRPr lang="en-US"/>
              </a:p>
            </p:txBody>
          </p:sp>
          <p:sp>
            <p:nvSpPr>
              <p:cNvPr id="4313" name="Freeform 301"/>
              <p:cNvSpPr>
                <a:spLocks/>
              </p:cNvSpPr>
              <p:nvPr/>
            </p:nvSpPr>
            <p:spPr bwMode="auto">
              <a:xfrm>
                <a:off x="2169" y="2497"/>
                <a:ext cx="175" cy="166"/>
              </a:xfrm>
              <a:custGeom>
                <a:avLst/>
                <a:gdLst>
                  <a:gd name="T0" fmla="*/ 35 w 349"/>
                  <a:gd name="T1" fmla="*/ 70 h 332"/>
                  <a:gd name="T2" fmla="*/ 32 w 349"/>
                  <a:gd name="T3" fmla="*/ 71 h 332"/>
                  <a:gd name="T4" fmla="*/ 29 w 349"/>
                  <a:gd name="T5" fmla="*/ 73 h 332"/>
                  <a:gd name="T6" fmla="*/ 26 w 349"/>
                  <a:gd name="T7" fmla="*/ 75 h 332"/>
                  <a:gd name="T8" fmla="*/ 22 w 349"/>
                  <a:gd name="T9" fmla="*/ 76 h 332"/>
                  <a:gd name="T10" fmla="*/ 19 w 349"/>
                  <a:gd name="T11" fmla="*/ 78 h 332"/>
                  <a:gd name="T12" fmla="*/ 15 w 349"/>
                  <a:gd name="T13" fmla="*/ 80 h 332"/>
                  <a:gd name="T14" fmla="*/ 12 w 349"/>
                  <a:gd name="T15" fmla="*/ 81 h 332"/>
                  <a:gd name="T16" fmla="*/ 8 w 349"/>
                  <a:gd name="T17" fmla="*/ 83 h 332"/>
                  <a:gd name="T18" fmla="*/ 0 w 349"/>
                  <a:gd name="T19" fmla="*/ 11 h 332"/>
                  <a:gd name="T20" fmla="*/ 17 w 349"/>
                  <a:gd name="T21" fmla="*/ 0 h 332"/>
                  <a:gd name="T22" fmla="*/ 88 w 349"/>
                  <a:gd name="T23" fmla="*/ 35 h 332"/>
                  <a:gd name="T24" fmla="*/ 83 w 349"/>
                  <a:gd name="T25" fmla="*/ 38 h 332"/>
                  <a:gd name="T26" fmla="*/ 78 w 349"/>
                  <a:gd name="T27" fmla="*/ 41 h 332"/>
                  <a:gd name="T28" fmla="*/ 74 w 349"/>
                  <a:gd name="T29" fmla="*/ 45 h 332"/>
                  <a:gd name="T30" fmla="*/ 69 w 349"/>
                  <a:gd name="T31" fmla="*/ 48 h 332"/>
                  <a:gd name="T32" fmla="*/ 65 w 349"/>
                  <a:gd name="T33" fmla="*/ 51 h 332"/>
                  <a:gd name="T34" fmla="*/ 61 w 349"/>
                  <a:gd name="T35" fmla="*/ 53 h 332"/>
                  <a:gd name="T36" fmla="*/ 57 w 349"/>
                  <a:gd name="T37" fmla="*/ 56 h 332"/>
                  <a:gd name="T38" fmla="*/ 53 w 349"/>
                  <a:gd name="T39" fmla="*/ 59 h 332"/>
                  <a:gd name="T40" fmla="*/ 46 w 349"/>
                  <a:gd name="T41" fmla="*/ 46 h 332"/>
                  <a:gd name="T42" fmla="*/ 27 w 349"/>
                  <a:gd name="T43" fmla="*/ 57 h 332"/>
                  <a:gd name="T44" fmla="*/ 35 w 349"/>
                  <a:gd name="T45" fmla="*/ 7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endParaRPr lang="en-US"/>
              </a:p>
            </p:txBody>
          </p:sp>
          <p:sp>
            <p:nvSpPr>
              <p:cNvPr id="4314" name="Freeform 302"/>
              <p:cNvSpPr>
                <a:spLocks/>
              </p:cNvSpPr>
              <p:nvPr/>
            </p:nvSpPr>
            <p:spPr bwMode="auto">
              <a:xfrm>
                <a:off x="2212" y="2399"/>
                <a:ext cx="264" cy="157"/>
              </a:xfrm>
              <a:custGeom>
                <a:avLst/>
                <a:gdLst>
                  <a:gd name="T0" fmla="*/ 72 w 529"/>
                  <a:gd name="T1" fmla="*/ 78 h 315"/>
                  <a:gd name="T2" fmla="*/ 76 w 529"/>
                  <a:gd name="T3" fmla="*/ 75 h 315"/>
                  <a:gd name="T4" fmla="*/ 80 w 529"/>
                  <a:gd name="T5" fmla="*/ 72 h 315"/>
                  <a:gd name="T6" fmla="*/ 83 w 529"/>
                  <a:gd name="T7" fmla="*/ 70 h 315"/>
                  <a:gd name="T8" fmla="*/ 87 w 529"/>
                  <a:gd name="T9" fmla="*/ 67 h 315"/>
                  <a:gd name="T10" fmla="*/ 90 w 529"/>
                  <a:gd name="T11" fmla="*/ 64 h 315"/>
                  <a:gd name="T12" fmla="*/ 94 w 529"/>
                  <a:gd name="T13" fmla="*/ 61 h 315"/>
                  <a:gd name="T14" fmla="*/ 97 w 529"/>
                  <a:gd name="T15" fmla="*/ 58 h 315"/>
                  <a:gd name="T16" fmla="*/ 100 w 529"/>
                  <a:gd name="T17" fmla="*/ 55 h 315"/>
                  <a:gd name="T18" fmla="*/ 109 w 529"/>
                  <a:gd name="T19" fmla="*/ 47 h 315"/>
                  <a:gd name="T20" fmla="*/ 116 w 529"/>
                  <a:gd name="T21" fmla="*/ 40 h 315"/>
                  <a:gd name="T22" fmla="*/ 122 w 529"/>
                  <a:gd name="T23" fmla="*/ 33 h 315"/>
                  <a:gd name="T24" fmla="*/ 127 w 529"/>
                  <a:gd name="T25" fmla="*/ 26 h 315"/>
                  <a:gd name="T26" fmla="*/ 130 w 529"/>
                  <a:gd name="T27" fmla="*/ 19 h 315"/>
                  <a:gd name="T28" fmla="*/ 132 w 529"/>
                  <a:gd name="T29" fmla="*/ 13 h 315"/>
                  <a:gd name="T30" fmla="*/ 132 w 529"/>
                  <a:gd name="T31" fmla="*/ 8 h 315"/>
                  <a:gd name="T32" fmla="*/ 130 w 529"/>
                  <a:gd name="T33" fmla="*/ 3 h 315"/>
                  <a:gd name="T34" fmla="*/ 129 w 529"/>
                  <a:gd name="T35" fmla="*/ 2 h 315"/>
                  <a:gd name="T36" fmla="*/ 127 w 529"/>
                  <a:gd name="T37" fmla="*/ 1 h 315"/>
                  <a:gd name="T38" fmla="*/ 125 w 529"/>
                  <a:gd name="T39" fmla="*/ 0 h 315"/>
                  <a:gd name="T40" fmla="*/ 122 w 529"/>
                  <a:gd name="T41" fmla="*/ 0 h 315"/>
                  <a:gd name="T42" fmla="*/ 120 w 529"/>
                  <a:gd name="T43" fmla="*/ 0 h 315"/>
                  <a:gd name="T44" fmla="*/ 116 w 529"/>
                  <a:gd name="T45" fmla="*/ 0 h 315"/>
                  <a:gd name="T46" fmla="*/ 113 w 529"/>
                  <a:gd name="T47" fmla="*/ 0 h 315"/>
                  <a:gd name="T48" fmla="*/ 109 w 529"/>
                  <a:gd name="T49" fmla="*/ 1 h 315"/>
                  <a:gd name="T50" fmla="*/ 105 w 529"/>
                  <a:gd name="T51" fmla="*/ 2 h 315"/>
                  <a:gd name="T52" fmla="*/ 100 w 529"/>
                  <a:gd name="T53" fmla="*/ 2 h 315"/>
                  <a:gd name="T54" fmla="*/ 95 w 529"/>
                  <a:gd name="T55" fmla="*/ 4 h 315"/>
                  <a:gd name="T56" fmla="*/ 90 w 529"/>
                  <a:gd name="T57" fmla="*/ 5 h 315"/>
                  <a:gd name="T58" fmla="*/ 85 w 529"/>
                  <a:gd name="T59" fmla="*/ 7 h 315"/>
                  <a:gd name="T60" fmla="*/ 80 w 529"/>
                  <a:gd name="T61" fmla="*/ 8 h 315"/>
                  <a:gd name="T62" fmla="*/ 74 w 529"/>
                  <a:gd name="T63" fmla="*/ 10 h 315"/>
                  <a:gd name="T64" fmla="*/ 68 w 529"/>
                  <a:gd name="T65" fmla="*/ 12 h 315"/>
                  <a:gd name="T66" fmla="*/ 64 w 529"/>
                  <a:gd name="T67" fmla="*/ 14 h 315"/>
                  <a:gd name="T68" fmla="*/ 60 w 529"/>
                  <a:gd name="T69" fmla="*/ 15 h 315"/>
                  <a:gd name="T70" fmla="*/ 56 w 529"/>
                  <a:gd name="T71" fmla="*/ 17 h 315"/>
                  <a:gd name="T72" fmla="*/ 52 w 529"/>
                  <a:gd name="T73" fmla="*/ 18 h 315"/>
                  <a:gd name="T74" fmla="*/ 47 w 529"/>
                  <a:gd name="T75" fmla="*/ 20 h 315"/>
                  <a:gd name="T76" fmla="*/ 43 w 529"/>
                  <a:gd name="T77" fmla="*/ 22 h 315"/>
                  <a:gd name="T78" fmla="*/ 38 w 529"/>
                  <a:gd name="T79" fmla="*/ 24 h 315"/>
                  <a:gd name="T80" fmla="*/ 34 w 529"/>
                  <a:gd name="T81" fmla="*/ 26 h 315"/>
                  <a:gd name="T82" fmla="*/ 30 w 529"/>
                  <a:gd name="T83" fmla="*/ 28 h 315"/>
                  <a:gd name="T84" fmla="*/ 25 w 529"/>
                  <a:gd name="T85" fmla="*/ 30 h 315"/>
                  <a:gd name="T86" fmla="*/ 21 w 529"/>
                  <a:gd name="T87" fmla="*/ 32 h 315"/>
                  <a:gd name="T88" fmla="*/ 17 w 529"/>
                  <a:gd name="T89" fmla="*/ 34 h 315"/>
                  <a:gd name="T90" fmla="*/ 12 w 529"/>
                  <a:gd name="T91" fmla="*/ 36 h 315"/>
                  <a:gd name="T92" fmla="*/ 8 w 529"/>
                  <a:gd name="T93" fmla="*/ 38 h 315"/>
                  <a:gd name="T94" fmla="*/ 4 w 529"/>
                  <a:gd name="T95" fmla="*/ 40 h 315"/>
                  <a:gd name="T96" fmla="*/ 0 w 529"/>
                  <a:gd name="T97" fmla="*/ 43 h 315"/>
                  <a:gd name="T98" fmla="*/ 72 w 529"/>
                  <a:gd name="T99" fmla="*/ 78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endParaRPr lang="en-US"/>
              </a:p>
            </p:txBody>
          </p:sp>
          <p:sp>
            <p:nvSpPr>
              <p:cNvPr id="4315" name="Freeform 303"/>
              <p:cNvSpPr>
                <a:spLocks/>
              </p:cNvSpPr>
              <p:nvPr/>
            </p:nvSpPr>
            <p:spPr bwMode="auto">
              <a:xfrm>
                <a:off x="2134" y="2446"/>
                <a:ext cx="59" cy="52"/>
              </a:xfrm>
              <a:custGeom>
                <a:avLst/>
                <a:gdLst>
                  <a:gd name="T0" fmla="*/ 11 w 116"/>
                  <a:gd name="T1" fmla="*/ 26 h 104"/>
                  <a:gd name="T2" fmla="*/ 0 w 116"/>
                  <a:gd name="T3" fmla="*/ 11 h 104"/>
                  <a:gd name="T4" fmla="*/ 18 w 116"/>
                  <a:gd name="T5" fmla="*/ 0 h 104"/>
                  <a:gd name="T6" fmla="*/ 30 w 116"/>
                  <a:gd name="T7" fmla="*/ 16 h 104"/>
                  <a:gd name="T8" fmla="*/ 11 w 116"/>
                  <a:gd name="T9" fmla="*/ 2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endParaRPr lang="en-US"/>
              </a:p>
            </p:txBody>
          </p:sp>
          <p:sp>
            <p:nvSpPr>
              <p:cNvPr id="4316" name="Freeform 304"/>
              <p:cNvSpPr>
                <a:spLocks/>
              </p:cNvSpPr>
              <p:nvPr/>
            </p:nvSpPr>
            <p:spPr bwMode="auto">
              <a:xfrm>
                <a:off x="2018" y="2687"/>
                <a:ext cx="215" cy="61"/>
              </a:xfrm>
              <a:custGeom>
                <a:avLst/>
                <a:gdLst>
                  <a:gd name="T0" fmla="*/ 108 w 430"/>
                  <a:gd name="T1" fmla="*/ 13 h 124"/>
                  <a:gd name="T2" fmla="*/ 102 w 430"/>
                  <a:gd name="T3" fmla="*/ 15 h 124"/>
                  <a:gd name="T4" fmla="*/ 96 w 430"/>
                  <a:gd name="T5" fmla="*/ 17 h 124"/>
                  <a:gd name="T6" fmla="*/ 90 w 430"/>
                  <a:gd name="T7" fmla="*/ 19 h 124"/>
                  <a:gd name="T8" fmla="*/ 84 w 430"/>
                  <a:gd name="T9" fmla="*/ 21 h 124"/>
                  <a:gd name="T10" fmla="*/ 77 w 430"/>
                  <a:gd name="T11" fmla="*/ 23 h 124"/>
                  <a:gd name="T12" fmla="*/ 71 w 430"/>
                  <a:gd name="T13" fmla="*/ 25 h 124"/>
                  <a:gd name="T14" fmla="*/ 64 w 430"/>
                  <a:gd name="T15" fmla="*/ 26 h 124"/>
                  <a:gd name="T16" fmla="*/ 57 w 430"/>
                  <a:gd name="T17" fmla="*/ 27 h 124"/>
                  <a:gd name="T18" fmla="*/ 50 w 430"/>
                  <a:gd name="T19" fmla="*/ 29 h 124"/>
                  <a:gd name="T20" fmla="*/ 43 w 430"/>
                  <a:gd name="T21" fmla="*/ 29 h 124"/>
                  <a:gd name="T22" fmla="*/ 36 w 430"/>
                  <a:gd name="T23" fmla="*/ 30 h 124"/>
                  <a:gd name="T24" fmla="*/ 29 w 430"/>
                  <a:gd name="T25" fmla="*/ 30 h 124"/>
                  <a:gd name="T26" fmla="*/ 22 w 430"/>
                  <a:gd name="T27" fmla="*/ 30 h 124"/>
                  <a:gd name="T28" fmla="*/ 15 w 430"/>
                  <a:gd name="T29" fmla="*/ 30 h 124"/>
                  <a:gd name="T30" fmla="*/ 7 w 430"/>
                  <a:gd name="T31" fmla="*/ 30 h 124"/>
                  <a:gd name="T32" fmla="*/ 0 w 430"/>
                  <a:gd name="T33" fmla="*/ 29 h 124"/>
                  <a:gd name="T34" fmla="*/ 5 w 430"/>
                  <a:gd name="T35" fmla="*/ 28 h 124"/>
                  <a:gd name="T36" fmla="*/ 9 w 430"/>
                  <a:gd name="T37" fmla="*/ 27 h 124"/>
                  <a:gd name="T38" fmla="*/ 14 w 430"/>
                  <a:gd name="T39" fmla="*/ 26 h 124"/>
                  <a:gd name="T40" fmla="*/ 19 w 430"/>
                  <a:gd name="T41" fmla="*/ 25 h 124"/>
                  <a:gd name="T42" fmla="*/ 23 w 430"/>
                  <a:gd name="T43" fmla="*/ 23 h 124"/>
                  <a:gd name="T44" fmla="*/ 28 w 430"/>
                  <a:gd name="T45" fmla="*/ 21 h 124"/>
                  <a:gd name="T46" fmla="*/ 33 w 430"/>
                  <a:gd name="T47" fmla="*/ 19 h 124"/>
                  <a:gd name="T48" fmla="*/ 38 w 430"/>
                  <a:gd name="T49" fmla="*/ 18 h 124"/>
                  <a:gd name="T50" fmla="*/ 44 w 430"/>
                  <a:gd name="T51" fmla="*/ 16 h 124"/>
                  <a:gd name="T52" fmla="*/ 49 w 430"/>
                  <a:gd name="T53" fmla="*/ 14 h 124"/>
                  <a:gd name="T54" fmla="*/ 54 w 430"/>
                  <a:gd name="T55" fmla="*/ 12 h 124"/>
                  <a:gd name="T56" fmla="*/ 60 w 430"/>
                  <a:gd name="T57" fmla="*/ 10 h 124"/>
                  <a:gd name="T58" fmla="*/ 65 w 430"/>
                  <a:gd name="T59" fmla="*/ 7 h 124"/>
                  <a:gd name="T60" fmla="*/ 71 w 430"/>
                  <a:gd name="T61" fmla="*/ 5 h 124"/>
                  <a:gd name="T62" fmla="*/ 76 w 430"/>
                  <a:gd name="T63" fmla="*/ 2 h 124"/>
                  <a:gd name="T64" fmla="*/ 82 w 430"/>
                  <a:gd name="T65" fmla="*/ 0 h 124"/>
                  <a:gd name="T66" fmla="*/ 82 w 430"/>
                  <a:gd name="T67" fmla="*/ 0 h 124"/>
                  <a:gd name="T68" fmla="*/ 83 w 430"/>
                  <a:gd name="T69" fmla="*/ 2 h 124"/>
                  <a:gd name="T70" fmla="*/ 84 w 430"/>
                  <a:gd name="T71" fmla="*/ 4 h 124"/>
                  <a:gd name="T72" fmla="*/ 86 w 430"/>
                  <a:gd name="T73" fmla="*/ 7 h 124"/>
                  <a:gd name="T74" fmla="*/ 89 w 430"/>
                  <a:gd name="T75" fmla="*/ 10 h 124"/>
                  <a:gd name="T76" fmla="*/ 93 w 430"/>
                  <a:gd name="T77" fmla="*/ 12 h 124"/>
                  <a:gd name="T78" fmla="*/ 100 w 430"/>
                  <a:gd name="T79" fmla="*/ 13 h 124"/>
                  <a:gd name="T80" fmla="*/ 108 w 430"/>
                  <a:gd name="T81" fmla="*/ 13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endParaRPr lang="en-US"/>
              </a:p>
            </p:txBody>
          </p:sp>
          <p:sp>
            <p:nvSpPr>
              <p:cNvPr id="4317" name="Freeform 305"/>
              <p:cNvSpPr>
                <a:spLocks/>
              </p:cNvSpPr>
              <p:nvPr/>
            </p:nvSpPr>
            <p:spPr bwMode="auto">
              <a:xfrm>
                <a:off x="2349" y="2399"/>
                <a:ext cx="127" cy="111"/>
              </a:xfrm>
              <a:custGeom>
                <a:avLst/>
                <a:gdLst>
                  <a:gd name="T0" fmla="*/ 32 w 254"/>
                  <a:gd name="T1" fmla="*/ 56 h 222"/>
                  <a:gd name="T2" fmla="*/ 41 w 254"/>
                  <a:gd name="T3" fmla="*/ 48 h 222"/>
                  <a:gd name="T4" fmla="*/ 48 w 254"/>
                  <a:gd name="T5" fmla="*/ 41 h 222"/>
                  <a:gd name="T6" fmla="*/ 54 w 254"/>
                  <a:gd name="T7" fmla="*/ 34 h 222"/>
                  <a:gd name="T8" fmla="*/ 59 w 254"/>
                  <a:gd name="T9" fmla="*/ 27 h 222"/>
                  <a:gd name="T10" fmla="*/ 62 w 254"/>
                  <a:gd name="T11" fmla="*/ 20 h 222"/>
                  <a:gd name="T12" fmla="*/ 64 w 254"/>
                  <a:gd name="T13" fmla="*/ 14 h 222"/>
                  <a:gd name="T14" fmla="*/ 64 w 254"/>
                  <a:gd name="T15" fmla="*/ 8 h 222"/>
                  <a:gd name="T16" fmla="*/ 62 w 254"/>
                  <a:gd name="T17" fmla="*/ 4 h 222"/>
                  <a:gd name="T18" fmla="*/ 61 w 254"/>
                  <a:gd name="T19" fmla="*/ 3 h 222"/>
                  <a:gd name="T20" fmla="*/ 59 w 254"/>
                  <a:gd name="T21" fmla="*/ 2 h 222"/>
                  <a:gd name="T22" fmla="*/ 57 w 254"/>
                  <a:gd name="T23" fmla="*/ 1 h 222"/>
                  <a:gd name="T24" fmla="*/ 54 w 254"/>
                  <a:gd name="T25" fmla="*/ 1 h 222"/>
                  <a:gd name="T26" fmla="*/ 52 w 254"/>
                  <a:gd name="T27" fmla="*/ 0 h 222"/>
                  <a:gd name="T28" fmla="*/ 48 w 254"/>
                  <a:gd name="T29" fmla="*/ 0 h 222"/>
                  <a:gd name="T30" fmla="*/ 45 w 254"/>
                  <a:gd name="T31" fmla="*/ 1 h 222"/>
                  <a:gd name="T32" fmla="*/ 41 w 254"/>
                  <a:gd name="T33" fmla="*/ 2 h 222"/>
                  <a:gd name="T34" fmla="*/ 37 w 254"/>
                  <a:gd name="T35" fmla="*/ 2 h 222"/>
                  <a:gd name="T36" fmla="*/ 32 w 254"/>
                  <a:gd name="T37" fmla="*/ 3 h 222"/>
                  <a:gd name="T38" fmla="*/ 27 w 254"/>
                  <a:gd name="T39" fmla="*/ 4 h 222"/>
                  <a:gd name="T40" fmla="*/ 22 w 254"/>
                  <a:gd name="T41" fmla="*/ 6 h 222"/>
                  <a:gd name="T42" fmla="*/ 17 w 254"/>
                  <a:gd name="T43" fmla="*/ 7 h 222"/>
                  <a:gd name="T44" fmla="*/ 12 w 254"/>
                  <a:gd name="T45" fmla="*/ 9 h 222"/>
                  <a:gd name="T46" fmla="*/ 6 w 254"/>
                  <a:gd name="T47" fmla="*/ 11 h 222"/>
                  <a:gd name="T48" fmla="*/ 0 w 254"/>
                  <a:gd name="T49" fmla="*/ 13 h 222"/>
                  <a:gd name="T50" fmla="*/ 9 w 254"/>
                  <a:gd name="T51" fmla="*/ 13 h 222"/>
                  <a:gd name="T52" fmla="*/ 16 w 254"/>
                  <a:gd name="T53" fmla="*/ 15 h 222"/>
                  <a:gd name="T54" fmla="*/ 23 w 254"/>
                  <a:gd name="T55" fmla="*/ 19 h 222"/>
                  <a:gd name="T56" fmla="*/ 29 w 254"/>
                  <a:gd name="T57" fmla="*/ 25 h 222"/>
                  <a:gd name="T58" fmla="*/ 33 w 254"/>
                  <a:gd name="T59" fmla="*/ 31 h 222"/>
                  <a:gd name="T60" fmla="*/ 35 w 254"/>
                  <a:gd name="T61" fmla="*/ 39 h 222"/>
                  <a:gd name="T62" fmla="*/ 35 w 254"/>
                  <a:gd name="T63" fmla="*/ 47 h 222"/>
                  <a:gd name="T64" fmla="*/ 32 w 254"/>
                  <a:gd name="T65" fmla="*/ 56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endParaRPr lang="en-US"/>
              </a:p>
            </p:txBody>
          </p:sp>
        </p:grpSp>
        <p:graphicFrame>
          <p:nvGraphicFramePr>
            <p:cNvPr id="4306" name="Object 306"/>
            <p:cNvGraphicFramePr>
              <a:graphicFrameLocks noChangeAspect="1"/>
            </p:cNvGraphicFramePr>
            <p:nvPr/>
          </p:nvGraphicFramePr>
          <p:xfrm>
            <a:off x="990" y="2469"/>
            <a:ext cx="1099" cy="445"/>
          </p:xfrm>
          <a:graphic>
            <a:graphicData uri="http://schemas.openxmlformats.org/presentationml/2006/ole">
              <mc:AlternateContent xmlns:mc="http://schemas.openxmlformats.org/markup-compatibility/2006">
                <mc:Choice xmlns:v="urn:schemas-microsoft-com:vml" Requires="v">
                  <p:oleObj spid="_x0000_s2170" name="Clip" r:id="rId4" imgW="5910263" imgH="1873250" progId="">
                    <p:embed/>
                  </p:oleObj>
                </mc:Choice>
                <mc:Fallback>
                  <p:oleObj name="Clip" r:id="rId4" imgW="5910263" imgH="187325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 y="2469"/>
                          <a:ext cx="1099" cy="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07"/>
          <p:cNvGrpSpPr>
            <a:grpSpLocks/>
          </p:cNvGrpSpPr>
          <p:nvPr/>
        </p:nvGrpSpPr>
        <p:grpSpPr bwMode="auto">
          <a:xfrm rot="844732" flipH="1">
            <a:off x="1848831" y="2201177"/>
            <a:ext cx="793264" cy="722062"/>
            <a:chOff x="3683" y="252"/>
            <a:chExt cx="564" cy="629"/>
          </a:xfrm>
        </p:grpSpPr>
        <p:sp>
          <p:nvSpPr>
            <p:cNvPr id="4169" name="Freeform 308"/>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prstDash val="solid"/>
              <a:round/>
              <a:headEnd/>
              <a:tailEnd/>
            </a:ln>
          </p:spPr>
          <p:txBody>
            <a:bodyPr/>
            <a:lstStyle/>
            <a:p>
              <a:endParaRPr lang="en-US"/>
            </a:p>
          </p:txBody>
        </p:sp>
        <p:sp>
          <p:nvSpPr>
            <p:cNvPr id="4170" name="Freeform 309"/>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
                  <a:moveTo>
                    <a:pt x="30" y="0"/>
                  </a:moveTo>
                  <a:lnTo>
                    <a:pt x="42" y="36"/>
                  </a:lnTo>
                  <a:lnTo>
                    <a:pt x="12" y="48"/>
                  </a:lnTo>
                  <a:lnTo>
                    <a:pt x="0" y="12"/>
                  </a:lnTo>
                  <a:lnTo>
                    <a:pt x="30" y="0"/>
                  </a:lnTo>
                  <a:close/>
                </a:path>
              </a:pathLst>
            </a:custGeom>
            <a:solidFill>
              <a:srgbClr val="FFFFFF"/>
            </a:solidFill>
            <a:ln w="9525">
              <a:solidFill>
                <a:srgbClr val="000000"/>
              </a:solidFill>
              <a:prstDash val="solid"/>
              <a:round/>
              <a:headEnd/>
              <a:tailEnd/>
            </a:ln>
          </p:spPr>
          <p:txBody>
            <a:bodyPr/>
            <a:lstStyle/>
            <a:p>
              <a:endParaRPr lang="en-US"/>
            </a:p>
          </p:txBody>
        </p:sp>
        <p:sp>
          <p:nvSpPr>
            <p:cNvPr id="4171" name="Freeform 310"/>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prstDash val="solid"/>
              <a:round/>
              <a:headEnd/>
              <a:tailEnd/>
            </a:ln>
          </p:spPr>
          <p:txBody>
            <a:bodyPr/>
            <a:lstStyle/>
            <a:p>
              <a:endParaRPr lang="en-US"/>
            </a:p>
          </p:txBody>
        </p:sp>
        <p:sp>
          <p:nvSpPr>
            <p:cNvPr id="4172" name="Freeform 311"/>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Lst>
              <a:ahLst/>
              <a:cxnLst>
                <a:cxn ang="T6">
                  <a:pos x="T0" y="T1"/>
                </a:cxn>
                <a:cxn ang="T7">
                  <a:pos x="T2" y="T3"/>
                </a:cxn>
                <a:cxn ang="T8">
                  <a:pos x="T4" y="T5"/>
                </a:cxn>
              </a:cxnLst>
              <a:rect l="0" t="0" r="r" b="b"/>
              <a:pathLst>
                <a:path w="41" h="30">
                  <a:moveTo>
                    <a:pt x="41" y="0"/>
                  </a:moveTo>
                  <a:lnTo>
                    <a:pt x="23" y="18"/>
                  </a:lnTo>
                  <a:lnTo>
                    <a:pt x="0" y="30"/>
                  </a:lnTo>
                </a:path>
              </a:pathLst>
            </a:custGeom>
            <a:noFill/>
            <a:ln w="9525">
              <a:solidFill>
                <a:srgbClr val="000000"/>
              </a:solidFill>
              <a:prstDash val="solid"/>
              <a:round/>
              <a:headEnd/>
              <a:tailEnd/>
            </a:ln>
          </p:spPr>
          <p:txBody>
            <a:bodyPr/>
            <a:lstStyle/>
            <a:p>
              <a:endParaRPr lang="en-US"/>
            </a:p>
          </p:txBody>
        </p:sp>
        <p:sp>
          <p:nvSpPr>
            <p:cNvPr id="4173" name="Freeform 312"/>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prstDash val="solid"/>
              <a:round/>
              <a:headEnd/>
              <a:tailEnd/>
            </a:ln>
          </p:spPr>
          <p:txBody>
            <a:bodyPr/>
            <a:lstStyle/>
            <a:p>
              <a:endParaRPr lang="en-US"/>
            </a:p>
          </p:txBody>
        </p:sp>
        <p:sp>
          <p:nvSpPr>
            <p:cNvPr id="4174" name="Freeform 313"/>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prstDash val="solid"/>
              <a:round/>
              <a:headEnd/>
              <a:tailEnd/>
            </a:ln>
          </p:spPr>
          <p:txBody>
            <a:bodyPr/>
            <a:lstStyle/>
            <a:p>
              <a:endParaRPr lang="en-US"/>
            </a:p>
          </p:txBody>
        </p:sp>
        <p:sp>
          <p:nvSpPr>
            <p:cNvPr id="4175" name="Freeform 314"/>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prstDash val="solid"/>
              <a:round/>
              <a:headEnd/>
              <a:tailEnd/>
            </a:ln>
          </p:spPr>
          <p:txBody>
            <a:bodyPr/>
            <a:lstStyle/>
            <a:p>
              <a:endParaRPr lang="en-US"/>
            </a:p>
          </p:txBody>
        </p:sp>
        <p:sp>
          <p:nvSpPr>
            <p:cNvPr id="4176" name="Freeform 315"/>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Lst>
              <a:ahLst/>
              <a:cxnLst>
                <a:cxn ang="T6">
                  <a:pos x="T0" y="T1"/>
                </a:cxn>
                <a:cxn ang="T7">
                  <a:pos x="T2" y="T3"/>
                </a:cxn>
                <a:cxn ang="T8">
                  <a:pos x="T4" y="T5"/>
                </a:cxn>
              </a:cxnLst>
              <a:rect l="0" t="0" r="r" b="b"/>
              <a:pathLst>
                <a:path w="30" h="29">
                  <a:moveTo>
                    <a:pt x="30" y="0"/>
                  </a:moveTo>
                  <a:lnTo>
                    <a:pt x="0" y="23"/>
                  </a:lnTo>
                  <a:lnTo>
                    <a:pt x="0" y="29"/>
                  </a:lnTo>
                </a:path>
              </a:pathLst>
            </a:custGeom>
            <a:noFill/>
            <a:ln w="9525">
              <a:solidFill>
                <a:srgbClr val="000000"/>
              </a:solidFill>
              <a:prstDash val="solid"/>
              <a:round/>
              <a:headEnd/>
              <a:tailEnd/>
            </a:ln>
          </p:spPr>
          <p:txBody>
            <a:bodyPr/>
            <a:lstStyle/>
            <a:p>
              <a:endParaRPr lang="en-US"/>
            </a:p>
          </p:txBody>
        </p:sp>
        <p:sp>
          <p:nvSpPr>
            <p:cNvPr id="4177" name="Line 316"/>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4178" name="Line 317"/>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4179" name="Freeform 318"/>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12">
                  <a:moveTo>
                    <a:pt x="0" y="89"/>
                  </a:moveTo>
                  <a:lnTo>
                    <a:pt x="106" y="0"/>
                  </a:lnTo>
                  <a:lnTo>
                    <a:pt x="184" y="29"/>
                  </a:lnTo>
                  <a:lnTo>
                    <a:pt x="77" y="112"/>
                  </a:lnTo>
                  <a:lnTo>
                    <a:pt x="0" y="89"/>
                  </a:lnTo>
                  <a:close/>
                </a:path>
              </a:pathLst>
            </a:custGeom>
            <a:solidFill>
              <a:srgbClr val="FFFFFF"/>
            </a:solidFill>
            <a:ln w="9525">
              <a:solidFill>
                <a:srgbClr val="000000"/>
              </a:solidFill>
              <a:prstDash val="solid"/>
              <a:round/>
              <a:headEnd/>
              <a:tailEnd/>
            </a:ln>
          </p:spPr>
          <p:txBody>
            <a:bodyPr/>
            <a:lstStyle/>
            <a:p>
              <a:endParaRPr lang="en-US"/>
            </a:p>
          </p:txBody>
        </p:sp>
        <p:sp>
          <p:nvSpPr>
            <p:cNvPr id="4180" name="Freeform 319"/>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4181" name="Freeform 320"/>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5">
                  <a:moveTo>
                    <a:pt x="107" y="95"/>
                  </a:moveTo>
                  <a:lnTo>
                    <a:pt x="23" y="65"/>
                  </a:lnTo>
                  <a:lnTo>
                    <a:pt x="0" y="0"/>
                  </a:lnTo>
                  <a:lnTo>
                    <a:pt x="83" y="23"/>
                  </a:lnTo>
                  <a:lnTo>
                    <a:pt x="107" y="95"/>
                  </a:lnTo>
                  <a:close/>
                </a:path>
              </a:pathLst>
            </a:custGeom>
            <a:solidFill>
              <a:srgbClr val="FFFFFF"/>
            </a:solidFill>
            <a:ln w="9525">
              <a:solidFill>
                <a:srgbClr val="000000"/>
              </a:solidFill>
              <a:prstDash val="solid"/>
              <a:round/>
              <a:headEnd/>
              <a:tailEnd/>
            </a:ln>
          </p:spPr>
          <p:txBody>
            <a:bodyPr/>
            <a:lstStyle/>
            <a:p>
              <a:endParaRPr lang="en-US"/>
            </a:p>
          </p:txBody>
        </p:sp>
        <p:sp>
          <p:nvSpPr>
            <p:cNvPr id="4182" name="Line 321"/>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4183" name="Line 322"/>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4184" name="Line 323"/>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4185" name="Freeform 324"/>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
                  <a:moveTo>
                    <a:pt x="107" y="12"/>
                  </a:moveTo>
                  <a:lnTo>
                    <a:pt x="95" y="12"/>
                  </a:lnTo>
                  <a:lnTo>
                    <a:pt x="0" y="0"/>
                  </a:lnTo>
                  <a:lnTo>
                    <a:pt x="6" y="12"/>
                  </a:lnTo>
                  <a:lnTo>
                    <a:pt x="95" y="18"/>
                  </a:lnTo>
                  <a:lnTo>
                    <a:pt x="107" y="12"/>
                  </a:lnTo>
                  <a:close/>
                </a:path>
              </a:pathLst>
            </a:custGeom>
            <a:noFill/>
            <a:ln w="9525">
              <a:solidFill>
                <a:srgbClr val="000000"/>
              </a:solidFill>
              <a:prstDash val="solid"/>
              <a:round/>
              <a:headEnd/>
              <a:tailEnd/>
            </a:ln>
          </p:spPr>
          <p:txBody>
            <a:bodyPr/>
            <a:lstStyle/>
            <a:p>
              <a:endParaRPr lang="en-US"/>
            </a:p>
          </p:txBody>
        </p:sp>
        <p:sp>
          <p:nvSpPr>
            <p:cNvPr id="4186" name="Line 325"/>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4187" name="Freeform 326"/>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0" y="6"/>
                  </a:moveTo>
                  <a:lnTo>
                    <a:pt x="6" y="0"/>
                  </a:lnTo>
                  <a:lnTo>
                    <a:pt x="11" y="0"/>
                  </a:lnTo>
                  <a:lnTo>
                    <a:pt x="6" y="12"/>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4188" name="Freeform 327"/>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endParaRPr lang="en-US"/>
            </a:p>
          </p:txBody>
        </p:sp>
        <p:sp>
          <p:nvSpPr>
            <p:cNvPr id="4189" name="Freeform 328"/>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0"/>
                  </a:moveTo>
                  <a:lnTo>
                    <a:pt x="12" y="6"/>
                  </a:lnTo>
                  <a:lnTo>
                    <a:pt x="0" y="18"/>
                  </a:lnTo>
                  <a:lnTo>
                    <a:pt x="0" y="12"/>
                  </a:lnTo>
                </a:path>
              </a:pathLst>
            </a:custGeom>
            <a:noFill/>
            <a:ln w="9525">
              <a:solidFill>
                <a:srgbClr val="000000"/>
              </a:solidFill>
              <a:prstDash val="solid"/>
              <a:round/>
              <a:headEnd/>
              <a:tailEnd/>
            </a:ln>
          </p:spPr>
          <p:txBody>
            <a:bodyPr/>
            <a:lstStyle/>
            <a:p>
              <a:endParaRPr lang="en-US"/>
            </a:p>
          </p:txBody>
        </p:sp>
        <p:sp>
          <p:nvSpPr>
            <p:cNvPr id="4190" name="Freeform 329"/>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49">
                  <a:moveTo>
                    <a:pt x="0" y="6"/>
                  </a:moveTo>
                  <a:lnTo>
                    <a:pt x="42" y="0"/>
                  </a:lnTo>
                  <a:lnTo>
                    <a:pt x="89" y="137"/>
                  </a:lnTo>
                  <a:lnTo>
                    <a:pt x="54" y="149"/>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4191" name="Freeform 330"/>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61">
                  <a:moveTo>
                    <a:pt x="119" y="0"/>
                  </a:moveTo>
                  <a:lnTo>
                    <a:pt x="113" y="78"/>
                  </a:lnTo>
                  <a:lnTo>
                    <a:pt x="0" y="161"/>
                  </a:lnTo>
                  <a:lnTo>
                    <a:pt x="12" y="83"/>
                  </a:lnTo>
                  <a:lnTo>
                    <a:pt x="119" y="0"/>
                  </a:lnTo>
                  <a:close/>
                </a:path>
              </a:pathLst>
            </a:custGeom>
            <a:solidFill>
              <a:srgbClr val="FF3300"/>
            </a:solidFill>
            <a:ln w="9525">
              <a:solidFill>
                <a:srgbClr val="000000"/>
              </a:solidFill>
              <a:prstDash val="solid"/>
              <a:round/>
              <a:headEnd/>
              <a:tailEnd/>
            </a:ln>
          </p:spPr>
          <p:txBody>
            <a:bodyPr/>
            <a:lstStyle/>
            <a:p>
              <a:endParaRPr lang="en-US"/>
            </a:p>
          </p:txBody>
        </p:sp>
        <p:sp>
          <p:nvSpPr>
            <p:cNvPr id="4192" name="Freeform 331"/>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prstDash val="solid"/>
              <a:round/>
              <a:headEnd/>
              <a:tailEnd/>
            </a:ln>
          </p:spPr>
          <p:txBody>
            <a:bodyPr/>
            <a:lstStyle/>
            <a:p>
              <a:endParaRPr lang="en-US"/>
            </a:p>
          </p:txBody>
        </p:sp>
        <p:sp>
          <p:nvSpPr>
            <p:cNvPr id="4193" name="Freeform 332"/>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9">
                  <a:moveTo>
                    <a:pt x="77" y="189"/>
                  </a:moveTo>
                  <a:lnTo>
                    <a:pt x="184" y="106"/>
                  </a:lnTo>
                  <a:lnTo>
                    <a:pt x="106" y="0"/>
                  </a:lnTo>
                  <a:lnTo>
                    <a:pt x="0" y="83"/>
                  </a:lnTo>
                  <a:lnTo>
                    <a:pt x="77" y="189"/>
                  </a:lnTo>
                  <a:close/>
                </a:path>
              </a:pathLst>
            </a:custGeom>
            <a:solidFill>
              <a:srgbClr val="FFFFFF"/>
            </a:solidFill>
            <a:ln w="9525">
              <a:solidFill>
                <a:srgbClr val="000000"/>
              </a:solidFill>
              <a:prstDash val="solid"/>
              <a:round/>
              <a:headEnd/>
              <a:tailEnd/>
            </a:ln>
          </p:spPr>
          <p:txBody>
            <a:bodyPr/>
            <a:lstStyle/>
            <a:p>
              <a:endParaRPr lang="en-US"/>
            </a:p>
          </p:txBody>
        </p:sp>
        <p:sp>
          <p:nvSpPr>
            <p:cNvPr id="4194" name="Freeform 333"/>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endParaRPr lang="en-US"/>
            </a:p>
          </p:txBody>
        </p:sp>
        <p:sp>
          <p:nvSpPr>
            <p:cNvPr id="4195" name="Freeform 334"/>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8">
                  <a:moveTo>
                    <a:pt x="77" y="0"/>
                  </a:moveTo>
                  <a:lnTo>
                    <a:pt x="41" y="12"/>
                  </a:lnTo>
                  <a:lnTo>
                    <a:pt x="0" y="48"/>
                  </a:lnTo>
                  <a:lnTo>
                    <a:pt x="29" y="36"/>
                  </a:lnTo>
                </a:path>
              </a:pathLst>
            </a:custGeom>
            <a:noFill/>
            <a:ln w="9525">
              <a:solidFill>
                <a:srgbClr val="000000"/>
              </a:solidFill>
              <a:prstDash val="solid"/>
              <a:round/>
              <a:headEnd/>
              <a:tailEnd/>
            </a:ln>
          </p:spPr>
          <p:txBody>
            <a:bodyPr/>
            <a:lstStyle/>
            <a:p>
              <a:endParaRPr lang="en-US"/>
            </a:p>
          </p:txBody>
        </p:sp>
        <p:sp>
          <p:nvSpPr>
            <p:cNvPr id="4196" name="Freeform 335"/>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prstDash val="solid"/>
              <a:round/>
              <a:headEnd/>
              <a:tailEnd/>
            </a:ln>
          </p:spPr>
          <p:txBody>
            <a:bodyPr/>
            <a:lstStyle/>
            <a:p>
              <a:endParaRPr lang="en-US"/>
            </a:p>
          </p:txBody>
        </p:sp>
        <p:sp>
          <p:nvSpPr>
            <p:cNvPr id="4197" name="Freeform 336"/>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FFFF00"/>
                </a:gs>
                <a:gs pos="100000">
                  <a:srgbClr val="767600"/>
                </a:gs>
              </a:gsLst>
              <a:lin ang="0" scaled="1"/>
            </a:gradFill>
            <a:ln w="9525">
              <a:solidFill>
                <a:srgbClr val="000000"/>
              </a:solidFill>
              <a:prstDash val="solid"/>
              <a:round/>
              <a:headEnd/>
              <a:tailEnd/>
            </a:ln>
          </p:spPr>
          <p:txBody>
            <a:bodyPr/>
            <a:lstStyle/>
            <a:p>
              <a:endParaRPr lang="en-US"/>
            </a:p>
          </p:txBody>
        </p:sp>
        <p:sp>
          <p:nvSpPr>
            <p:cNvPr id="4198" name="Freeform 337"/>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prstDash val="solid"/>
              <a:round/>
              <a:headEnd/>
              <a:tailEnd/>
            </a:ln>
          </p:spPr>
          <p:txBody>
            <a:bodyPr/>
            <a:lstStyle/>
            <a:p>
              <a:endParaRPr lang="en-US"/>
            </a:p>
          </p:txBody>
        </p:sp>
        <p:sp>
          <p:nvSpPr>
            <p:cNvPr id="4199" name="Freeform 338"/>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prstDash val="solid"/>
              <a:round/>
              <a:headEnd/>
              <a:tailEnd/>
            </a:ln>
          </p:spPr>
          <p:txBody>
            <a:bodyPr/>
            <a:lstStyle/>
            <a:p>
              <a:endParaRPr lang="en-US"/>
            </a:p>
          </p:txBody>
        </p:sp>
        <p:sp>
          <p:nvSpPr>
            <p:cNvPr id="4200" name="Line 339"/>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4201" name="Line 340"/>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4202" name="Line 341"/>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4203" name="Freeform 342"/>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prstDash val="solid"/>
              <a:round/>
              <a:headEnd/>
              <a:tailEnd/>
            </a:ln>
          </p:spPr>
          <p:txBody>
            <a:bodyPr/>
            <a:lstStyle/>
            <a:p>
              <a:endParaRPr lang="en-US"/>
            </a:p>
          </p:txBody>
        </p:sp>
        <p:sp>
          <p:nvSpPr>
            <p:cNvPr id="4204" name="Oval 343"/>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endParaRPr lang="en-US" altLang="en-US"/>
            </a:p>
          </p:txBody>
        </p:sp>
        <p:sp>
          <p:nvSpPr>
            <p:cNvPr id="4205" name="Freeform 344"/>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prstDash val="solid"/>
              <a:round/>
              <a:headEnd/>
              <a:tailEnd/>
            </a:ln>
          </p:spPr>
          <p:txBody>
            <a:bodyPr/>
            <a:lstStyle/>
            <a:p>
              <a:endParaRPr lang="en-US"/>
            </a:p>
          </p:txBody>
        </p:sp>
        <p:sp>
          <p:nvSpPr>
            <p:cNvPr id="4206" name="Freeform 345"/>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6" y="53"/>
                  </a:moveTo>
                  <a:lnTo>
                    <a:pt x="42" y="48"/>
                  </a:lnTo>
                  <a:lnTo>
                    <a:pt x="6" y="0"/>
                  </a:lnTo>
                  <a:lnTo>
                    <a:pt x="0" y="6"/>
                  </a:lnTo>
                  <a:lnTo>
                    <a:pt x="36" y="53"/>
                  </a:lnTo>
                  <a:close/>
                </a:path>
              </a:pathLst>
            </a:custGeom>
            <a:solidFill>
              <a:srgbClr val="FFFFFF"/>
            </a:solidFill>
            <a:ln w="9525">
              <a:solidFill>
                <a:srgbClr val="000000"/>
              </a:solidFill>
              <a:prstDash val="solid"/>
              <a:round/>
              <a:headEnd/>
              <a:tailEnd/>
            </a:ln>
          </p:spPr>
          <p:txBody>
            <a:bodyPr/>
            <a:lstStyle/>
            <a:p>
              <a:endParaRPr lang="en-US"/>
            </a:p>
          </p:txBody>
        </p:sp>
        <p:sp>
          <p:nvSpPr>
            <p:cNvPr id="4207" name="Freeform 346"/>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prstDash val="solid"/>
              <a:round/>
              <a:headEnd/>
              <a:tailEnd/>
            </a:ln>
          </p:spPr>
          <p:txBody>
            <a:bodyPr/>
            <a:lstStyle/>
            <a:p>
              <a:endParaRPr lang="en-US"/>
            </a:p>
          </p:txBody>
        </p:sp>
        <p:sp>
          <p:nvSpPr>
            <p:cNvPr id="4208" name="Freeform 347"/>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prstDash val="solid"/>
              <a:round/>
              <a:headEnd/>
              <a:tailEnd/>
            </a:ln>
          </p:spPr>
          <p:txBody>
            <a:bodyPr/>
            <a:lstStyle/>
            <a:p>
              <a:endParaRPr lang="en-US"/>
            </a:p>
          </p:txBody>
        </p:sp>
        <p:sp>
          <p:nvSpPr>
            <p:cNvPr id="4209" name="Line 348"/>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4210" name="Line 349"/>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4211" name="Line 350"/>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4212" name="Freeform 351"/>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prstDash val="solid"/>
              <a:round/>
              <a:headEnd/>
              <a:tailEnd/>
            </a:ln>
          </p:spPr>
          <p:txBody>
            <a:bodyPr/>
            <a:lstStyle/>
            <a:p>
              <a:endParaRPr lang="en-US"/>
            </a:p>
          </p:txBody>
        </p:sp>
        <p:sp>
          <p:nvSpPr>
            <p:cNvPr id="4213" name="Freeform 352"/>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prstDash val="solid"/>
              <a:round/>
              <a:headEnd/>
              <a:tailEnd/>
            </a:ln>
          </p:spPr>
          <p:txBody>
            <a:bodyPr/>
            <a:lstStyle/>
            <a:p>
              <a:endParaRPr lang="en-US"/>
            </a:p>
          </p:txBody>
        </p:sp>
        <p:sp>
          <p:nvSpPr>
            <p:cNvPr id="4214" name="Oval 353"/>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endParaRPr lang="en-US" altLang="en-US"/>
            </a:p>
          </p:txBody>
        </p:sp>
        <p:sp>
          <p:nvSpPr>
            <p:cNvPr id="4215" name="Freeform 354"/>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prstDash val="solid"/>
              <a:round/>
              <a:headEnd/>
              <a:tailEnd/>
            </a:ln>
          </p:spPr>
          <p:txBody>
            <a:bodyPr/>
            <a:lstStyle/>
            <a:p>
              <a:endParaRPr lang="en-US"/>
            </a:p>
          </p:txBody>
        </p:sp>
        <p:sp>
          <p:nvSpPr>
            <p:cNvPr id="4216" name="Line 355"/>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4217" name="Line 356"/>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4218" name="Oval 357"/>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endParaRPr lang="en-US" altLang="en-US"/>
            </a:p>
          </p:txBody>
        </p:sp>
        <p:sp>
          <p:nvSpPr>
            <p:cNvPr id="4219" name="Freeform 358"/>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prstDash val="solid"/>
              <a:round/>
              <a:headEnd/>
              <a:tailEnd/>
            </a:ln>
          </p:spPr>
          <p:txBody>
            <a:bodyPr/>
            <a:lstStyle/>
            <a:p>
              <a:endParaRPr lang="en-US"/>
            </a:p>
          </p:txBody>
        </p:sp>
        <p:sp>
          <p:nvSpPr>
            <p:cNvPr id="4220" name="Line 359"/>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4221" name="Line 360"/>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4222" name="Freeform 361"/>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Lst>
              <a:ahLst/>
              <a:cxnLst>
                <a:cxn ang="T6">
                  <a:pos x="T0" y="T1"/>
                </a:cxn>
                <a:cxn ang="T7">
                  <a:pos x="T2" y="T3"/>
                </a:cxn>
                <a:cxn ang="T8">
                  <a:pos x="T4" y="T5"/>
                </a:cxn>
              </a:cxnLst>
              <a:rect l="0" t="0" r="r" b="b"/>
              <a:pathLst>
                <a:path w="130" h="72">
                  <a:moveTo>
                    <a:pt x="0" y="72"/>
                  </a:moveTo>
                  <a:lnTo>
                    <a:pt x="124" y="0"/>
                  </a:lnTo>
                  <a:lnTo>
                    <a:pt x="130" y="6"/>
                  </a:lnTo>
                </a:path>
              </a:pathLst>
            </a:custGeom>
            <a:noFill/>
            <a:ln w="9525">
              <a:solidFill>
                <a:srgbClr val="000000"/>
              </a:solidFill>
              <a:prstDash val="solid"/>
              <a:round/>
              <a:headEnd/>
              <a:tailEnd/>
            </a:ln>
          </p:spPr>
          <p:txBody>
            <a:bodyPr/>
            <a:lstStyle/>
            <a:p>
              <a:endParaRPr lang="en-US"/>
            </a:p>
          </p:txBody>
        </p:sp>
        <p:sp>
          <p:nvSpPr>
            <p:cNvPr id="4223" name="Freeform 362"/>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endParaRPr lang="en-US"/>
            </a:p>
          </p:txBody>
        </p:sp>
        <p:sp>
          <p:nvSpPr>
            <p:cNvPr id="4224" name="Freeform 363"/>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9">
                  <a:moveTo>
                    <a:pt x="0" y="35"/>
                  </a:moveTo>
                  <a:lnTo>
                    <a:pt x="12" y="59"/>
                  </a:lnTo>
                  <a:lnTo>
                    <a:pt x="42" y="47"/>
                  </a:lnTo>
                  <a:lnTo>
                    <a:pt x="12" y="0"/>
                  </a:lnTo>
                  <a:lnTo>
                    <a:pt x="0" y="6"/>
                  </a:lnTo>
                </a:path>
              </a:pathLst>
            </a:custGeom>
            <a:noFill/>
            <a:ln w="9525">
              <a:solidFill>
                <a:srgbClr val="000000"/>
              </a:solidFill>
              <a:prstDash val="solid"/>
              <a:round/>
              <a:headEnd/>
              <a:tailEnd/>
            </a:ln>
          </p:spPr>
          <p:txBody>
            <a:bodyPr/>
            <a:lstStyle/>
            <a:p>
              <a:endParaRPr lang="en-US"/>
            </a:p>
          </p:txBody>
        </p:sp>
        <p:sp>
          <p:nvSpPr>
            <p:cNvPr id="4225" name="Freeform 364"/>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endParaRPr lang="en-US"/>
            </a:p>
          </p:txBody>
        </p:sp>
        <p:sp>
          <p:nvSpPr>
            <p:cNvPr id="4226" name="Freeform 365"/>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8">
                  <a:moveTo>
                    <a:pt x="47" y="48"/>
                  </a:moveTo>
                  <a:lnTo>
                    <a:pt x="59" y="42"/>
                  </a:lnTo>
                  <a:lnTo>
                    <a:pt x="30" y="0"/>
                  </a:lnTo>
                  <a:lnTo>
                    <a:pt x="0" y="12"/>
                  </a:lnTo>
                </a:path>
              </a:pathLst>
            </a:custGeom>
            <a:noFill/>
            <a:ln w="9525">
              <a:solidFill>
                <a:srgbClr val="000000"/>
              </a:solidFill>
              <a:prstDash val="solid"/>
              <a:round/>
              <a:headEnd/>
              <a:tailEnd/>
            </a:ln>
          </p:spPr>
          <p:txBody>
            <a:bodyPr/>
            <a:lstStyle/>
            <a:p>
              <a:endParaRPr lang="en-US"/>
            </a:p>
          </p:txBody>
        </p:sp>
        <p:sp>
          <p:nvSpPr>
            <p:cNvPr id="4227" name="Freeform 366"/>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30" y="83"/>
                  </a:moveTo>
                  <a:lnTo>
                    <a:pt x="83" y="42"/>
                  </a:lnTo>
                  <a:lnTo>
                    <a:pt x="48" y="0"/>
                  </a:lnTo>
                  <a:lnTo>
                    <a:pt x="0" y="36"/>
                  </a:lnTo>
                  <a:lnTo>
                    <a:pt x="30" y="83"/>
                  </a:lnTo>
                  <a:close/>
                </a:path>
              </a:pathLst>
            </a:custGeom>
            <a:solidFill>
              <a:schemeClr val="bg2"/>
            </a:solidFill>
            <a:ln w="9525">
              <a:solidFill>
                <a:srgbClr val="000000"/>
              </a:solidFill>
              <a:prstDash val="solid"/>
              <a:round/>
              <a:headEnd/>
              <a:tailEnd/>
            </a:ln>
          </p:spPr>
          <p:txBody>
            <a:bodyPr/>
            <a:lstStyle/>
            <a:p>
              <a:endParaRPr lang="en-US"/>
            </a:p>
          </p:txBody>
        </p:sp>
        <p:sp>
          <p:nvSpPr>
            <p:cNvPr id="4228" name="Freeform 367"/>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29" y="83"/>
                  </a:moveTo>
                  <a:lnTo>
                    <a:pt x="83" y="47"/>
                  </a:lnTo>
                  <a:lnTo>
                    <a:pt x="47" y="0"/>
                  </a:lnTo>
                  <a:lnTo>
                    <a:pt x="0" y="41"/>
                  </a:lnTo>
                  <a:lnTo>
                    <a:pt x="29" y="83"/>
                  </a:lnTo>
                  <a:close/>
                </a:path>
              </a:pathLst>
            </a:custGeom>
            <a:solidFill>
              <a:srgbClr val="FFFFFF"/>
            </a:solidFill>
            <a:ln w="9525">
              <a:solidFill>
                <a:srgbClr val="000000"/>
              </a:solidFill>
              <a:prstDash val="solid"/>
              <a:round/>
              <a:headEnd/>
              <a:tailEnd/>
            </a:ln>
          </p:spPr>
          <p:txBody>
            <a:bodyPr/>
            <a:lstStyle/>
            <a:p>
              <a:endParaRPr lang="en-US"/>
            </a:p>
          </p:txBody>
        </p:sp>
        <p:sp>
          <p:nvSpPr>
            <p:cNvPr id="4229" name="Freeform 368"/>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3">
                  <a:moveTo>
                    <a:pt x="77" y="0"/>
                  </a:moveTo>
                  <a:lnTo>
                    <a:pt x="53" y="12"/>
                  </a:lnTo>
                  <a:lnTo>
                    <a:pt x="0" y="53"/>
                  </a:lnTo>
                  <a:lnTo>
                    <a:pt x="77" y="0"/>
                  </a:lnTo>
                  <a:close/>
                </a:path>
              </a:pathLst>
            </a:custGeom>
            <a:solidFill>
              <a:srgbClr val="FFFFFF"/>
            </a:solidFill>
            <a:ln w="9525">
              <a:noFill/>
              <a:round/>
              <a:headEnd/>
              <a:tailEnd/>
            </a:ln>
          </p:spPr>
          <p:txBody>
            <a:bodyPr/>
            <a:lstStyle/>
            <a:p>
              <a:endParaRPr lang="en-US"/>
            </a:p>
          </p:txBody>
        </p:sp>
        <p:sp>
          <p:nvSpPr>
            <p:cNvPr id="4230" name="Freeform 369"/>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Lst>
              <a:ahLst/>
              <a:cxnLst>
                <a:cxn ang="T6">
                  <a:pos x="T0" y="T1"/>
                </a:cxn>
                <a:cxn ang="T7">
                  <a:pos x="T2" y="T3"/>
                </a:cxn>
                <a:cxn ang="T8">
                  <a:pos x="T4" y="T5"/>
                </a:cxn>
              </a:cxnLst>
              <a:rect l="0" t="0" r="r" b="b"/>
              <a:pathLst>
                <a:path w="77" h="53">
                  <a:moveTo>
                    <a:pt x="77" y="0"/>
                  </a:moveTo>
                  <a:lnTo>
                    <a:pt x="53" y="12"/>
                  </a:lnTo>
                  <a:lnTo>
                    <a:pt x="0" y="53"/>
                  </a:lnTo>
                </a:path>
              </a:pathLst>
            </a:custGeom>
            <a:noFill/>
            <a:ln w="9525">
              <a:solidFill>
                <a:srgbClr val="000000"/>
              </a:solidFill>
              <a:prstDash val="solid"/>
              <a:round/>
              <a:headEnd/>
              <a:tailEnd/>
            </a:ln>
          </p:spPr>
          <p:txBody>
            <a:bodyPr/>
            <a:lstStyle/>
            <a:p>
              <a:endParaRPr lang="en-US"/>
            </a:p>
          </p:txBody>
        </p:sp>
        <p:sp>
          <p:nvSpPr>
            <p:cNvPr id="4231" name="Oval 370"/>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endParaRPr lang="en-US" altLang="en-US"/>
            </a:p>
          </p:txBody>
        </p:sp>
        <p:sp>
          <p:nvSpPr>
            <p:cNvPr id="4232" name="Freeform 371"/>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prstDash val="solid"/>
              <a:round/>
              <a:headEnd/>
              <a:tailEnd/>
            </a:ln>
          </p:spPr>
          <p:txBody>
            <a:bodyPr/>
            <a:lstStyle/>
            <a:p>
              <a:endParaRPr lang="en-US"/>
            </a:p>
          </p:txBody>
        </p:sp>
        <p:sp>
          <p:nvSpPr>
            <p:cNvPr id="4233" name="Freeform 372"/>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12"/>
                  </a:moveTo>
                  <a:lnTo>
                    <a:pt x="12" y="30"/>
                  </a:lnTo>
                  <a:lnTo>
                    <a:pt x="29" y="18"/>
                  </a:lnTo>
                  <a:lnTo>
                    <a:pt x="18" y="0"/>
                  </a:lnTo>
                  <a:lnTo>
                    <a:pt x="0" y="12"/>
                  </a:lnTo>
                  <a:close/>
                </a:path>
              </a:pathLst>
            </a:custGeom>
            <a:noFill/>
            <a:ln w="9525">
              <a:solidFill>
                <a:srgbClr val="000000"/>
              </a:solidFill>
              <a:prstDash val="solid"/>
              <a:round/>
              <a:headEnd/>
              <a:tailEnd/>
            </a:ln>
          </p:spPr>
          <p:txBody>
            <a:bodyPr/>
            <a:lstStyle/>
            <a:p>
              <a:endParaRPr lang="en-US"/>
            </a:p>
          </p:txBody>
        </p:sp>
        <p:sp>
          <p:nvSpPr>
            <p:cNvPr id="4234" name="Oval 373"/>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endParaRPr lang="en-US" altLang="en-US"/>
            </a:p>
          </p:txBody>
        </p:sp>
        <p:sp>
          <p:nvSpPr>
            <p:cNvPr id="4235" name="Freeform 374"/>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prstDash val="solid"/>
              <a:round/>
              <a:headEnd/>
              <a:tailEnd/>
            </a:ln>
          </p:spPr>
          <p:txBody>
            <a:bodyPr/>
            <a:lstStyle/>
            <a:p>
              <a:endParaRPr lang="en-US"/>
            </a:p>
          </p:txBody>
        </p:sp>
        <p:sp>
          <p:nvSpPr>
            <p:cNvPr id="4236" name="Freeform 375"/>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18" y="18"/>
                  </a:lnTo>
                  <a:lnTo>
                    <a:pt x="0" y="0"/>
                  </a:lnTo>
                  <a:lnTo>
                    <a:pt x="6" y="0"/>
                  </a:lnTo>
                </a:path>
              </a:pathLst>
            </a:custGeom>
            <a:noFill/>
            <a:ln w="9525">
              <a:solidFill>
                <a:srgbClr val="000000"/>
              </a:solidFill>
              <a:prstDash val="solid"/>
              <a:round/>
              <a:headEnd/>
              <a:tailEnd/>
            </a:ln>
          </p:spPr>
          <p:txBody>
            <a:bodyPr/>
            <a:lstStyle/>
            <a:p>
              <a:endParaRPr lang="en-US"/>
            </a:p>
          </p:txBody>
        </p:sp>
        <p:sp>
          <p:nvSpPr>
            <p:cNvPr id="4237" name="Line 376"/>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4238" name="Freeform 377"/>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endParaRPr lang="en-US"/>
            </a:p>
          </p:txBody>
        </p:sp>
        <p:sp>
          <p:nvSpPr>
            <p:cNvPr id="4239" name="Freeform 378"/>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30"/>
                  </a:lnTo>
                  <a:lnTo>
                    <a:pt x="48" y="0"/>
                  </a:lnTo>
                  <a:lnTo>
                    <a:pt x="0" y="36"/>
                  </a:lnTo>
                </a:path>
              </a:pathLst>
            </a:custGeom>
            <a:noFill/>
            <a:ln w="9525">
              <a:solidFill>
                <a:srgbClr val="000000"/>
              </a:solidFill>
              <a:prstDash val="solid"/>
              <a:round/>
              <a:headEnd/>
              <a:tailEnd/>
            </a:ln>
          </p:spPr>
          <p:txBody>
            <a:bodyPr/>
            <a:lstStyle/>
            <a:p>
              <a:endParaRPr lang="en-US"/>
            </a:p>
          </p:txBody>
        </p:sp>
        <p:sp>
          <p:nvSpPr>
            <p:cNvPr id="4240" name="Freeform 379"/>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Lst>
              <a:ahLst/>
              <a:cxnLst>
                <a:cxn ang="T6">
                  <a:pos x="T0" y="T1"/>
                </a:cxn>
                <a:cxn ang="T7">
                  <a:pos x="T2" y="T3"/>
                </a:cxn>
                <a:cxn ang="T8">
                  <a:pos x="T4" y="T5"/>
                </a:cxn>
              </a:cxnLst>
              <a:rect l="0" t="0" r="r" b="b"/>
              <a:pathLst>
                <a:path w="72" h="48">
                  <a:moveTo>
                    <a:pt x="0" y="48"/>
                  </a:moveTo>
                  <a:lnTo>
                    <a:pt x="48" y="12"/>
                  </a:lnTo>
                  <a:lnTo>
                    <a:pt x="72" y="0"/>
                  </a:lnTo>
                </a:path>
              </a:pathLst>
            </a:custGeom>
            <a:noFill/>
            <a:ln w="9525">
              <a:solidFill>
                <a:srgbClr val="000000"/>
              </a:solidFill>
              <a:prstDash val="solid"/>
              <a:round/>
              <a:headEnd/>
              <a:tailEnd/>
            </a:ln>
          </p:spPr>
          <p:txBody>
            <a:bodyPr/>
            <a:lstStyle/>
            <a:p>
              <a:endParaRPr lang="en-US"/>
            </a:p>
          </p:txBody>
        </p:sp>
        <p:sp>
          <p:nvSpPr>
            <p:cNvPr id="4241" name="Freeform 380"/>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endParaRPr lang="en-US"/>
            </a:p>
          </p:txBody>
        </p:sp>
        <p:sp>
          <p:nvSpPr>
            <p:cNvPr id="4242" name="Freeform 381"/>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29"/>
                  </a:lnTo>
                  <a:lnTo>
                    <a:pt x="47" y="0"/>
                  </a:lnTo>
                  <a:lnTo>
                    <a:pt x="0" y="35"/>
                  </a:lnTo>
                </a:path>
              </a:pathLst>
            </a:custGeom>
            <a:noFill/>
            <a:ln w="9525">
              <a:solidFill>
                <a:srgbClr val="000000"/>
              </a:solidFill>
              <a:prstDash val="solid"/>
              <a:round/>
              <a:headEnd/>
              <a:tailEnd/>
            </a:ln>
          </p:spPr>
          <p:txBody>
            <a:bodyPr/>
            <a:lstStyle/>
            <a:p>
              <a:endParaRPr lang="en-US"/>
            </a:p>
          </p:txBody>
        </p:sp>
        <p:sp>
          <p:nvSpPr>
            <p:cNvPr id="4243" name="Freeform 382"/>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Lst>
              <a:ahLst/>
              <a:cxnLst>
                <a:cxn ang="T6">
                  <a:pos x="T0" y="T1"/>
                </a:cxn>
                <a:cxn ang="T7">
                  <a:pos x="T2" y="T3"/>
                </a:cxn>
                <a:cxn ang="T8">
                  <a:pos x="T4" y="T5"/>
                </a:cxn>
              </a:cxnLst>
              <a:rect l="0" t="0" r="r" b="b"/>
              <a:pathLst>
                <a:path w="71" h="47">
                  <a:moveTo>
                    <a:pt x="0" y="47"/>
                  </a:moveTo>
                  <a:lnTo>
                    <a:pt x="48" y="12"/>
                  </a:lnTo>
                  <a:lnTo>
                    <a:pt x="71" y="0"/>
                  </a:lnTo>
                </a:path>
              </a:pathLst>
            </a:custGeom>
            <a:solidFill>
              <a:schemeClr val="bg2"/>
            </a:solidFill>
            <a:ln w="9525">
              <a:solidFill>
                <a:srgbClr val="000000"/>
              </a:solidFill>
              <a:prstDash val="solid"/>
              <a:round/>
              <a:headEnd/>
              <a:tailEnd/>
            </a:ln>
          </p:spPr>
          <p:txBody>
            <a:bodyPr/>
            <a:lstStyle/>
            <a:p>
              <a:endParaRPr lang="en-US"/>
            </a:p>
          </p:txBody>
        </p:sp>
        <p:sp>
          <p:nvSpPr>
            <p:cNvPr id="4244" name="Freeform 383"/>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2">
                  <a:moveTo>
                    <a:pt x="0" y="12"/>
                  </a:moveTo>
                  <a:lnTo>
                    <a:pt x="24" y="0"/>
                  </a:lnTo>
                  <a:lnTo>
                    <a:pt x="48" y="30"/>
                  </a:lnTo>
                  <a:lnTo>
                    <a:pt x="24" y="42"/>
                  </a:lnTo>
                </a:path>
              </a:pathLst>
            </a:custGeom>
            <a:noFill/>
            <a:ln w="9525">
              <a:solidFill>
                <a:srgbClr val="000000"/>
              </a:solidFill>
              <a:prstDash val="solid"/>
              <a:round/>
              <a:headEnd/>
              <a:tailEnd/>
            </a:ln>
          </p:spPr>
          <p:txBody>
            <a:bodyPr/>
            <a:lstStyle/>
            <a:p>
              <a:endParaRPr lang="en-US"/>
            </a:p>
          </p:txBody>
        </p:sp>
        <p:sp>
          <p:nvSpPr>
            <p:cNvPr id="4245" name="Freeform 384"/>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12"/>
                  </a:moveTo>
                  <a:lnTo>
                    <a:pt x="24" y="0"/>
                  </a:lnTo>
                  <a:lnTo>
                    <a:pt x="48" y="29"/>
                  </a:lnTo>
                  <a:lnTo>
                    <a:pt x="18" y="41"/>
                  </a:lnTo>
                </a:path>
              </a:pathLst>
            </a:custGeom>
            <a:noFill/>
            <a:ln w="9525">
              <a:solidFill>
                <a:srgbClr val="000000"/>
              </a:solidFill>
              <a:prstDash val="solid"/>
              <a:round/>
              <a:headEnd/>
              <a:tailEnd/>
            </a:ln>
          </p:spPr>
          <p:txBody>
            <a:bodyPr/>
            <a:lstStyle/>
            <a:p>
              <a:endParaRPr lang="en-US"/>
            </a:p>
          </p:txBody>
        </p:sp>
        <p:sp>
          <p:nvSpPr>
            <p:cNvPr id="4246" name="Line 385"/>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4247" name="Line 386"/>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4248" name="Freeform 387"/>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0" y="0"/>
                  </a:moveTo>
                  <a:lnTo>
                    <a:pt x="24" y="12"/>
                  </a:lnTo>
                  <a:lnTo>
                    <a:pt x="72" y="148"/>
                  </a:lnTo>
                  <a:lnTo>
                    <a:pt x="48" y="142"/>
                  </a:lnTo>
                  <a:lnTo>
                    <a:pt x="0" y="0"/>
                  </a:lnTo>
                  <a:close/>
                </a:path>
              </a:pathLst>
            </a:custGeom>
            <a:solidFill>
              <a:srgbClr val="FF3300"/>
            </a:solidFill>
            <a:ln w="9525">
              <a:solidFill>
                <a:srgbClr val="000000"/>
              </a:solidFill>
              <a:prstDash val="solid"/>
              <a:round/>
              <a:headEnd/>
              <a:tailEnd/>
            </a:ln>
          </p:spPr>
          <p:txBody>
            <a:bodyPr/>
            <a:lstStyle/>
            <a:p>
              <a:endParaRPr lang="en-US"/>
            </a:p>
          </p:txBody>
        </p:sp>
        <p:sp>
          <p:nvSpPr>
            <p:cNvPr id="4249" name="Freeform 388"/>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60">
                  <a:moveTo>
                    <a:pt x="0" y="0"/>
                  </a:moveTo>
                  <a:lnTo>
                    <a:pt x="0" y="18"/>
                  </a:lnTo>
                  <a:lnTo>
                    <a:pt x="47" y="160"/>
                  </a:lnTo>
                  <a:lnTo>
                    <a:pt x="53" y="13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4250" name="Freeform 389"/>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prstDash val="solid"/>
              <a:round/>
              <a:headEnd/>
              <a:tailEnd/>
            </a:ln>
          </p:spPr>
          <p:txBody>
            <a:bodyPr/>
            <a:lstStyle/>
            <a:p>
              <a:endParaRPr lang="en-US"/>
            </a:p>
          </p:txBody>
        </p:sp>
        <p:sp>
          <p:nvSpPr>
            <p:cNvPr id="4251" name="Freeform 390"/>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7">
                  <a:moveTo>
                    <a:pt x="0" y="0"/>
                  </a:moveTo>
                  <a:lnTo>
                    <a:pt x="23" y="59"/>
                  </a:lnTo>
                  <a:lnTo>
                    <a:pt x="77" y="77"/>
                  </a:lnTo>
                  <a:lnTo>
                    <a:pt x="53" y="23"/>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4252" name="Line 391"/>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4253" name="Freeform 392"/>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Lst>
              <a:ahLst/>
              <a:cxnLst>
                <a:cxn ang="T6">
                  <a:pos x="T0" y="T1"/>
                </a:cxn>
                <a:cxn ang="T7">
                  <a:pos x="T2" y="T3"/>
                </a:cxn>
                <a:cxn ang="T8">
                  <a:pos x="T4" y="T5"/>
                </a:cxn>
              </a:cxnLst>
              <a:rect l="0" t="0" r="r" b="b"/>
              <a:pathLst>
                <a:path w="77" h="77">
                  <a:moveTo>
                    <a:pt x="77" y="77"/>
                  </a:moveTo>
                  <a:lnTo>
                    <a:pt x="53" y="23"/>
                  </a:lnTo>
                  <a:lnTo>
                    <a:pt x="0" y="0"/>
                  </a:lnTo>
                </a:path>
              </a:pathLst>
            </a:custGeom>
            <a:noFill/>
            <a:ln w="9525">
              <a:solidFill>
                <a:srgbClr val="000000"/>
              </a:solidFill>
              <a:prstDash val="solid"/>
              <a:round/>
              <a:headEnd/>
              <a:tailEnd/>
            </a:ln>
          </p:spPr>
          <p:txBody>
            <a:bodyPr/>
            <a:lstStyle/>
            <a:p>
              <a:endParaRPr lang="en-US"/>
            </a:p>
          </p:txBody>
        </p:sp>
        <p:sp>
          <p:nvSpPr>
            <p:cNvPr id="4254" name="Freeform 393"/>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0"/>
                  </a:moveTo>
                  <a:lnTo>
                    <a:pt x="12" y="29"/>
                  </a:lnTo>
                  <a:lnTo>
                    <a:pt x="18" y="29"/>
                  </a:lnTo>
                  <a:lnTo>
                    <a:pt x="6" y="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4255" name="Freeform 394"/>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0" y="6"/>
                  </a:moveTo>
                  <a:lnTo>
                    <a:pt x="6" y="0"/>
                  </a:lnTo>
                  <a:lnTo>
                    <a:pt x="18" y="0"/>
                  </a:lnTo>
                  <a:lnTo>
                    <a:pt x="6" y="6"/>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4256" name="Freeform 395"/>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0">
                  <a:moveTo>
                    <a:pt x="6" y="6"/>
                  </a:moveTo>
                  <a:lnTo>
                    <a:pt x="0" y="0"/>
                  </a:lnTo>
                  <a:lnTo>
                    <a:pt x="11" y="30"/>
                  </a:lnTo>
                  <a:lnTo>
                    <a:pt x="17" y="30"/>
                  </a:lnTo>
                  <a:lnTo>
                    <a:pt x="6" y="6"/>
                  </a:lnTo>
                  <a:close/>
                </a:path>
              </a:pathLst>
            </a:custGeom>
            <a:solidFill>
              <a:srgbClr val="FFFFFF"/>
            </a:solidFill>
            <a:ln w="9525">
              <a:solidFill>
                <a:srgbClr val="000000"/>
              </a:solidFill>
              <a:prstDash val="solid"/>
              <a:round/>
              <a:headEnd/>
              <a:tailEnd/>
            </a:ln>
          </p:spPr>
          <p:txBody>
            <a:bodyPr/>
            <a:lstStyle/>
            <a:p>
              <a:endParaRPr lang="en-US"/>
            </a:p>
          </p:txBody>
        </p:sp>
        <p:sp>
          <p:nvSpPr>
            <p:cNvPr id="4257" name="Line 396"/>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4258" name="Freeform 397"/>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5">
                  <a:moveTo>
                    <a:pt x="0" y="83"/>
                  </a:moveTo>
                  <a:lnTo>
                    <a:pt x="6" y="95"/>
                  </a:lnTo>
                  <a:lnTo>
                    <a:pt x="113" y="11"/>
                  </a:lnTo>
                  <a:lnTo>
                    <a:pt x="107" y="0"/>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4259" name="Line 398"/>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4260" name="Line 399"/>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4261" name="Freeform 400"/>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59" y="24"/>
                  </a:moveTo>
                  <a:lnTo>
                    <a:pt x="0" y="0"/>
                  </a:lnTo>
                  <a:lnTo>
                    <a:pt x="6" y="18"/>
                  </a:lnTo>
                  <a:lnTo>
                    <a:pt x="65" y="36"/>
                  </a:lnTo>
                  <a:lnTo>
                    <a:pt x="59" y="24"/>
                  </a:lnTo>
                  <a:close/>
                </a:path>
              </a:pathLst>
            </a:custGeom>
            <a:solidFill>
              <a:srgbClr val="FFFFFF"/>
            </a:solidFill>
            <a:ln w="9525">
              <a:solidFill>
                <a:srgbClr val="000000"/>
              </a:solidFill>
              <a:prstDash val="solid"/>
              <a:round/>
              <a:headEnd/>
              <a:tailEnd/>
            </a:ln>
          </p:spPr>
          <p:txBody>
            <a:bodyPr/>
            <a:lstStyle/>
            <a:p>
              <a:endParaRPr lang="en-US"/>
            </a:p>
          </p:txBody>
        </p:sp>
        <p:sp>
          <p:nvSpPr>
            <p:cNvPr id="4262" name="Freeform 401"/>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7">
                  <a:moveTo>
                    <a:pt x="0" y="83"/>
                  </a:moveTo>
                  <a:lnTo>
                    <a:pt x="106" y="0"/>
                  </a:lnTo>
                  <a:lnTo>
                    <a:pt x="166" y="24"/>
                  </a:lnTo>
                  <a:lnTo>
                    <a:pt x="59" y="107"/>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4263" name="Freeform 402"/>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24"/>
                  </a:moveTo>
                  <a:lnTo>
                    <a:pt x="53" y="42"/>
                  </a:lnTo>
                  <a:lnTo>
                    <a:pt x="83" y="24"/>
                  </a:lnTo>
                  <a:lnTo>
                    <a:pt x="29" y="0"/>
                  </a:lnTo>
                  <a:lnTo>
                    <a:pt x="0" y="24"/>
                  </a:lnTo>
                  <a:close/>
                </a:path>
              </a:pathLst>
            </a:custGeom>
            <a:noFill/>
            <a:ln w="9525">
              <a:solidFill>
                <a:srgbClr val="000000"/>
              </a:solidFill>
              <a:prstDash val="solid"/>
              <a:round/>
              <a:headEnd/>
              <a:tailEnd/>
            </a:ln>
          </p:spPr>
          <p:txBody>
            <a:bodyPr/>
            <a:lstStyle/>
            <a:p>
              <a:endParaRPr lang="en-US"/>
            </a:p>
          </p:txBody>
        </p:sp>
        <p:sp>
          <p:nvSpPr>
            <p:cNvPr id="4264" name="Freeform 403"/>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18"/>
                  </a:moveTo>
                  <a:lnTo>
                    <a:pt x="54" y="42"/>
                  </a:lnTo>
                  <a:lnTo>
                    <a:pt x="83" y="18"/>
                  </a:lnTo>
                  <a:lnTo>
                    <a:pt x="30" y="0"/>
                  </a:lnTo>
                  <a:lnTo>
                    <a:pt x="0" y="18"/>
                  </a:lnTo>
                  <a:close/>
                </a:path>
              </a:pathLst>
            </a:custGeom>
            <a:noFill/>
            <a:ln w="9525">
              <a:solidFill>
                <a:srgbClr val="000000"/>
              </a:solidFill>
              <a:prstDash val="solid"/>
              <a:round/>
              <a:headEnd/>
              <a:tailEnd/>
            </a:ln>
          </p:spPr>
          <p:txBody>
            <a:bodyPr/>
            <a:lstStyle/>
            <a:p>
              <a:endParaRPr lang="en-US"/>
            </a:p>
          </p:txBody>
        </p:sp>
        <p:sp>
          <p:nvSpPr>
            <p:cNvPr id="4265" name="Freeform 404"/>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1">
                  <a:moveTo>
                    <a:pt x="0" y="24"/>
                  </a:moveTo>
                  <a:lnTo>
                    <a:pt x="47" y="41"/>
                  </a:lnTo>
                  <a:lnTo>
                    <a:pt x="77" y="18"/>
                  </a:lnTo>
                  <a:lnTo>
                    <a:pt x="23" y="0"/>
                  </a:lnTo>
                  <a:lnTo>
                    <a:pt x="0" y="24"/>
                  </a:lnTo>
                  <a:close/>
                </a:path>
              </a:pathLst>
            </a:custGeom>
            <a:noFill/>
            <a:ln w="9525">
              <a:solidFill>
                <a:srgbClr val="000000"/>
              </a:solidFill>
              <a:prstDash val="solid"/>
              <a:round/>
              <a:headEnd/>
              <a:tailEnd/>
            </a:ln>
          </p:spPr>
          <p:txBody>
            <a:bodyPr/>
            <a:lstStyle/>
            <a:p>
              <a:endParaRPr lang="en-US"/>
            </a:p>
          </p:txBody>
        </p:sp>
        <p:sp>
          <p:nvSpPr>
            <p:cNvPr id="4266" name="Line 405"/>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4267" name="Line 406"/>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4268" name="Freeform 407"/>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4269" name="Freeform 408"/>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4270" name="Freeform 409"/>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4271" name="Freeform 410"/>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4272" name="Freeform 411"/>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endParaRPr lang="en-US"/>
            </a:p>
          </p:txBody>
        </p:sp>
        <p:sp>
          <p:nvSpPr>
            <p:cNvPr id="4273" name="Freeform 412"/>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74" name="Freeform 413"/>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endParaRPr lang="en-US"/>
            </a:p>
          </p:txBody>
        </p:sp>
        <p:sp>
          <p:nvSpPr>
            <p:cNvPr id="4275" name="Freeform 414"/>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9">
                  <a:moveTo>
                    <a:pt x="47" y="29"/>
                  </a:moveTo>
                  <a:lnTo>
                    <a:pt x="47" y="23"/>
                  </a:lnTo>
                  <a:lnTo>
                    <a:pt x="0" y="0"/>
                  </a:lnTo>
                  <a:lnTo>
                    <a:pt x="6" y="18"/>
                  </a:lnTo>
                </a:path>
              </a:pathLst>
            </a:custGeom>
            <a:noFill/>
            <a:ln w="9525">
              <a:solidFill>
                <a:srgbClr val="000000"/>
              </a:solidFill>
              <a:prstDash val="solid"/>
              <a:round/>
              <a:headEnd/>
              <a:tailEnd/>
            </a:ln>
          </p:spPr>
          <p:txBody>
            <a:bodyPr/>
            <a:lstStyle/>
            <a:p>
              <a:endParaRPr lang="en-US"/>
            </a:p>
          </p:txBody>
        </p:sp>
        <p:sp>
          <p:nvSpPr>
            <p:cNvPr id="4276" name="Freeform 415"/>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endParaRPr lang="en-US"/>
            </a:p>
          </p:txBody>
        </p:sp>
        <p:sp>
          <p:nvSpPr>
            <p:cNvPr id="4277" name="Freeform 416"/>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23"/>
                  </a:lnTo>
                  <a:lnTo>
                    <a:pt x="0" y="0"/>
                  </a:lnTo>
                  <a:lnTo>
                    <a:pt x="6" y="17"/>
                  </a:lnTo>
                </a:path>
              </a:pathLst>
            </a:custGeom>
            <a:noFill/>
            <a:ln w="9525">
              <a:solidFill>
                <a:srgbClr val="000000"/>
              </a:solidFill>
              <a:prstDash val="solid"/>
              <a:round/>
              <a:headEnd/>
              <a:tailEnd/>
            </a:ln>
          </p:spPr>
          <p:txBody>
            <a:bodyPr/>
            <a:lstStyle/>
            <a:p>
              <a:endParaRPr lang="en-US"/>
            </a:p>
          </p:txBody>
        </p:sp>
        <p:sp>
          <p:nvSpPr>
            <p:cNvPr id="4278" name="Freeform 417"/>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endParaRPr lang="en-US"/>
            </a:p>
          </p:txBody>
        </p:sp>
        <p:sp>
          <p:nvSpPr>
            <p:cNvPr id="4279" name="Freeform 418"/>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47" y="24"/>
                  </a:moveTo>
                  <a:lnTo>
                    <a:pt x="47" y="18"/>
                  </a:lnTo>
                  <a:lnTo>
                    <a:pt x="0" y="0"/>
                  </a:lnTo>
                  <a:lnTo>
                    <a:pt x="0" y="12"/>
                  </a:lnTo>
                </a:path>
              </a:pathLst>
            </a:custGeom>
            <a:noFill/>
            <a:ln w="9525">
              <a:solidFill>
                <a:srgbClr val="000000"/>
              </a:solidFill>
              <a:prstDash val="solid"/>
              <a:round/>
              <a:headEnd/>
              <a:tailEnd/>
            </a:ln>
          </p:spPr>
          <p:txBody>
            <a:bodyPr/>
            <a:lstStyle/>
            <a:p>
              <a:endParaRPr lang="en-US"/>
            </a:p>
          </p:txBody>
        </p:sp>
        <p:sp>
          <p:nvSpPr>
            <p:cNvPr id="4280" name="Freeform 419"/>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endParaRPr lang="en-US"/>
            </a:p>
          </p:txBody>
        </p:sp>
        <p:sp>
          <p:nvSpPr>
            <p:cNvPr id="4281" name="Freeform 420"/>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82" name="Freeform 421"/>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endParaRPr lang="en-US"/>
            </a:p>
          </p:txBody>
        </p:sp>
        <p:sp>
          <p:nvSpPr>
            <p:cNvPr id="4283" name="Freeform 422"/>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24"/>
                  </a:lnTo>
                  <a:lnTo>
                    <a:pt x="0" y="0"/>
                  </a:lnTo>
                  <a:lnTo>
                    <a:pt x="0" y="18"/>
                  </a:lnTo>
                </a:path>
              </a:pathLst>
            </a:custGeom>
            <a:noFill/>
            <a:ln w="9525">
              <a:solidFill>
                <a:srgbClr val="000000"/>
              </a:solidFill>
              <a:prstDash val="solid"/>
              <a:round/>
              <a:headEnd/>
              <a:tailEnd/>
            </a:ln>
          </p:spPr>
          <p:txBody>
            <a:bodyPr/>
            <a:lstStyle/>
            <a:p>
              <a:endParaRPr lang="en-US"/>
            </a:p>
          </p:txBody>
        </p:sp>
        <p:sp>
          <p:nvSpPr>
            <p:cNvPr id="4284" name="Freeform 423"/>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4285" name="Freeform 424"/>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86" name="Freeform 425"/>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4287" name="Freeform 426"/>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88" name="Freeform 427"/>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4289" name="Freeform 428"/>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90" name="Freeform 429"/>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4291" name="Freeform 430"/>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4292" name="Freeform 431"/>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9">
                  <a:moveTo>
                    <a:pt x="24" y="149"/>
                  </a:moveTo>
                  <a:lnTo>
                    <a:pt x="0" y="83"/>
                  </a:lnTo>
                  <a:lnTo>
                    <a:pt x="107" y="0"/>
                  </a:lnTo>
                  <a:lnTo>
                    <a:pt x="130" y="66"/>
                  </a:lnTo>
                  <a:lnTo>
                    <a:pt x="24" y="149"/>
                  </a:lnTo>
                  <a:close/>
                </a:path>
              </a:pathLst>
            </a:custGeom>
            <a:solidFill>
              <a:srgbClr val="FF3300"/>
            </a:solidFill>
            <a:ln w="9525">
              <a:solidFill>
                <a:srgbClr val="000000"/>
              </a:solidFill>
              <a:prstDash val="solid"/>
              <a:round/>
              <a:headEnd/>
              <a:tailEnd/>
            </a:ln>
          </p:spPr>
          <p:txBody>
            <a:bodyPr/>
            <a:lstStyle/>
            <a:p>
              <a:endParaRPr lang="en-US"/>
            </a:p>
          </p:txBody>
        </p:sp>
        <p:sp>
          <p:nvSpPr>
            <p:cNvPr id="4293" name="Freeform 432"/>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4294" name="Freeform 433"/>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4295" name="Freeform 434"/>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4296" name="Line 435"/>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4297" name="Freeform 436"/>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4298" name="Line 437"/>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4299" name="Line 438"/>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4300" name="Line 439"/>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4301" name="Line 440"/>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4302" name="Freeform 441"/>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4303" name="Freeform 442"/>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prstDash val="solid"/>
              <a:round/>
              <a:headEnd/>
              <a:tailEnd/>
            </a:ln>
          </p:spPr>
          <p:txBody>
            <a:bodyPr/>
            <a:lstStyle/>
            <a:p>
              <a:endParaRPr lang="en-US"/>
            </a:p>
          </p:txBody>
        </p:sp>
        <p:sp>
          <p:nvSpPr>
            <p:cNvPr id="4304" name="Freeform 443"/>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prstDash val="solid"/>
              <a:round/>
              <a:headEnd/>
              <a:tailEnd/>
            </a:ln>
          </p:spPr>
          <p:txBody>
            <a:bodyPr/>
            <a:lstStyle/>
            <a:p>
              <a:endParaRPr lang="en-US"/>
            </a:p>
          </p:txBody>
        </p:sp>
      </p:grpSp>
      <p:graphicFrame>
        <p:nvGraphicFramePr>
          <p:cNvPr id="4105" name="Object 449"/>
          <p:cNvGraphicFramePr>
            <a:graphicFrameLocks noChangeAspect="1"/>
          </p:cNvGraphicFramePr>
          <p:nvPr/>
        </p:nvGraphicFramePr>
        <p:xfrm>
          <a:off x="5762692" y="4359411"/>
          <a:ext cx="1328996" cy="497809"/>
        </p:xfrm>
        <a:graphic>
          <a:graphicData uri="http://schemas.openxmlformats.org/presentationml/2006/ole">
            <mc:AlternateContent xmlns:mc="http://schemas.openxmlformats.org/markup-compatibility/2006">
              <mc:Choice xmlns:v="urn:schemas-microsoft-com:vml" Requires="v">
                <p:oleObj spid="_x0000_s2171" name="Clip" r:id="rId6" imgW="5281613" imgH="2430463" progId="">
                  <p:embed/>
                </p:oleObj>
              </mc:Choice>
              <mc:Fallback>
                <p:oleObj name="Clip" r:id="rId6" imgW="5281613" imgH="2430463"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92" y="4359411"/>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494"/>
          <p:cNvGraphicFramePr>
            <a:graphicFrameLocks noChangeAspect="1"/>
          </p:cNvGraphicFramePr>
          <p:nvPr/>
        </p:nvGraphicFramePr>
        <p:xfrm>
          <a:off x="6230066" y="4418257"/>
          <a:ext cx="406965" cy="378526"/>
        </p:xfrm>
        <a:graphic>
          <a:graphicData uri="http://schemas.openxmlformats.org/presentationml/2006/ole">
            <mc:AlternateContent xmlns:mc="http://schemas.openxmlformats.org/markup-compatibility/2006">
              <mc:Choice xmlns:v="urn:schemas-microsoft-com:vml" Requires="v">
                <p:oleObj spid="_x0000_s2172" name="Clip" r:id="rId8" imgW="2010435" imgH="2286566" progId="">
                  <p:embed/>
                </p:oleObj>
              </mc:Choice>
              <mc:Fallback>
                <p:oleObj name="Clip" r:id="rId8" imgW="2010435" imgH="2286566" progId="">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0066" y="4418257"/>
                        <a:ext cx="406965" cy="37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50"/>
          <p:cNvGrpSpPr>
            <a:grpSpLocks/>
          </p:cNvGrpSpPr>
          <p:nvPr/>
        </p:nvGrpSpPr>
        <p:grpSpPr bwMode="auto">
          <a:xfrm>
            <a:off x="6713338" y="5727195"/>
            <a:ext cx="974490" cy="313317"/>
            <a:chOff x="4724" y="2366"/>
            <a:chExt cx="1036" cy="523"/>
          </a:xfrm>
        </p:grpSpPr>
        <p:grpSp>
          <p:nvGrpSpPr>
            <p:cNvPr id="6" name="Group 451"/>
            <p:cNvGrpSpPr>
              <a:grpSpLocks/>
            </p:cNvGrpSpPr>
            <p:nvPr/>
          </p:nvGrpSpPr>
          <p:grpSpPr bwMode="auto">
            <a:xfrm>
              <a:off x="4724" y="2366"/>
              <a:ext cx="1036" cy="523"/>
              <a:chOff x="4724" y="2366"/>
              <a:chExt cx="1036" cy="523"/>
            </a:xfrm>
          </p:grpSpPr>
          <p:sp>
            <p:nvSpPr>
              <p:cNvPr id="4135" name="Freeform 452"/>
              <p:cNvSpPr>
                <a:spLocks/>
              </p:cNvSpPr>
              <p:nvPr/>
            </p:nvSpPr>
            <p:spPr bwMode="auto">
              <a:xfrm>
                <a:off x="4724" y="2494"/>
                <a:ext cx="168" cy="394"/>
              </a:xfrm>
              <a:custGeom>
                <a:avLst/>
                <a:gdLst>
                  <a:gd name="T0" fmla="*/ 55 w 345"/>
                  <a:gd name="T1" fmla="*/ 60 h 600"/>
                  <a:gd name="T2" fmla="*/ 55 w 345"/>
                  <a:gd name="T3" fmla="*/ 55 h 600"/>
                  <a:gd name="T4" fmla="*/ 55 w 345"/>
                  <a:gd name="T5" fmla="*/ 46 h 600"/>
                  <a:gd name="T6" fmla="*/ 54 w 345"/>
                  <a:gd name="T7" fmla="*/ 36 h 600"/>
                  <a:gd name="T8" fmla="*/ 52 w 345"/>
                  <a:gd name="T9" fmla="*/ 26 h 600"/>
                  <a:gd name="T10" fmla="*/ 50 w 345"/>
                  <a:gd name="T11" fmla="*/ 14 h 600"/>
                  <a:gd name="T12" fmla="*/ 47 w 345"/>
                  <a:gd name="T13" fmla="*/ 7 h 600"/>
                  <a:gd name="T14" fmla="*/ 43 w 345"/>
                  <a:gd name="T15" fmla="*/ 1 h 600"/>
                  <a:gd name="T16" fmla="*/ 39 w 345"/>
                  <a:gd name="T17" fmla="*/ 0 h 600"/>
                  <a:gd name="T18" fmla="*/ 35 w 345"/>
                  <a:gd name="T19" fmla="*/ 3 h 600"/>
                  <a:gd name="T20" fmla="*/ 32 w 345"/>
                  <a:gd name="T21" fmla="*/ 8 h 600"/>
                  <a:gd name="T22" fmla="*/ 30 w 345"/>
                  <a:gd name="T23" fmla="*/ 14 h 600"/>
                  <a:gd name="T24" fmla="*/ 28 w 345"/>
                  <a:gd name="T25" fmla="*/ 23 h 600"/>
                  <a:gd name="T26" fmla="*/ 27 w 345"/>
                  <a:gd name="T27" fmla="*/ 31 h 600"/>
                  <a:gd name="T28" fmla="*/ 27 w 345"/>
                  <a:gd name="T29" fmla="*/ 38 h 600"/>
                  <a:gd name="T30" fmla="*/ 27 w 345"/>
                  <a:gd name="T31" fmla="*/ 45 h 600"/>
                  <a:gd name="T32" fmla="*/ 28 w 345"/>
                  <a:gd name="T33" fmla="*/ 50 h 600"/>
                  <a:gd name="T34" fmla="*/ 25 w 345"/>
                  <a:gd name="T35" fmla="*/ 53 h 600"/>
                  <a:gd name="T36" fmla="*/ 22 w 345"/>
                  <a:gd name="T37" fmla="*/ 60 h 600"/>
                  <a:gd name="T38" fmla="*/ 18 w 345"/>
                  <a:gd name="T39" fmla="*/ 70 h 600"/>
                  <a:gd name="T40" fmla="*/ 15 w 345"/>
                  <a:gd name="T41" fmla="*/ 83 h 600"/>
                  <a:gd name="T42" fmla="*/ 11 w 345"/>
                  <a:gd name="T43" fmla="*/ 97 h 600"/>
                  <a:gd name="T44" fmla="*/ 9 w 345"/>
                  <a:gd name="T45" fmla="*/ 111 h 600"/>
                  <a:gd name="T46" fmla="*/ 9 w 345"/>
                  <a:gd name="T47" fmla="*/ 125 h 600"/>
                  <a:gd name="T48" fmla="*/ 9 w 345"/>
                  <a:gd name="T49" fmla="*/ 139 h 600"/>
                  <a:gd name="T50" fmla="*/ 7 w 345"/>
                  <a:gd name="T51" fmla="*/ 141 h 600"/>
                  <a:gd name="T52" fmla="*/ 3 w 345"/>
                  <a:gd name="T53" fmla="*/ 150 h 600"/>
                  <a:gd name="T54" fmla="*/ 1 w 345"/>
                  <a:gd name="T55" fmla="*/ 162 h 600"/>
                  <a:gd name="T56" fmla="*/ 0 w 345"/>
                  <a:gd name="T57" fmla="*/ 178 h 600"/>
                  <a:gd name="T58" fmla="*/ 0 w 345"/>
                  <a:gd name="T59" fmla="*/ 196 h 600"/>
                  <a:gd name="T60" fmla="*/ 1 w 345"/>
                  <a:gd name="T61" fmla="*/ 217 h 600"/>
                  <a:gd name="T62" fmla="*/ 4 w 345"/>
                  <a:gd name="T63" fmla="*/ 237 h 600"/>
                  <a:gd name="T64" fmla="*/ 9 w 345"/>
                  <a:gd name="T65" fmla="*/ 259 h 600"/>
                  <a:gd name="T66" fmla="*/ 75 w 345"/>
                  <a:gd name="T67" fmla="*/ 259 h 600"/>
                  <a:gd name="T68" fmla="*/ 77 w 345"/>
                  <a:gd name="T69" fmla="*/ 250 h 600"/>
                  <a:gd name="T70" fmla="*/ 79 w 345"/>
                  <a:gd name="T71" fmla="*/ 236 h 600"/>
                  <a:gd name="T72" fmla="*/ 81 w 345"/>
                  <a:gd name="T73" fmla="*/ 219 h 600"/>
                  <a:gd name="T74" fmla="*/ 82 w 345"/>
                  <a:gd name="T75" fmla="*/ 201 h 600"/>
                  <a:gd name="T76" fmla="*/ 82 w 345"/>
                  <a:gd name="T77" fmla="*/ 184 h 600"/>
                  <a:gd name="T78" fmla="*/ 81 w 345"/>
                  <a:gd name="T79" fmla="*/ 169 h 600"/>
                  <a:gd name="T80" fmla="*/ 78 w 345"/>
                  <a:gd name="T81" fmla="*/ 158 h 600"/>
                  <a:gd name="T82" fmla="*/ 74 w 345"/>
                  <a:gd name="T83" fmla="*/ 154 h 600"/>
                  <a:gd name="T84" fmla="*/ 75 w 345"/>
                  <a:gd name="T85" fmla="*/ 146 h 600"/>
                  <a:gd name="T86" fmla="*/ 75 w 345"/>
                  <a:gd name="T87" fmla="*/ 140 h 600"/>
                  <a:gd name="T88" fmla="*/ 75 w 345"/>
                  <a:gd name="T89" fmla="*/ 134 h 600"/>
                  <a:gd name="T90" fmla="*/ 75 w 345"/>
                  <a:gd name="T91" fmla="*/ 129 h 600"/>
                  <a:gd name="T92" fmla="*/ 74 w 345"/>
                  <a:gd name="T93" fmla="*/ 124 h 600"/>
                  <a:gd name="T94" fmla="*/ 73 w 345"/>
                  <a:gd name="T95" fmla="*/ 121 h 600"/>
                  <a:gd name="T96" fmla="*/ 71 w 345"/>
                  <a:gd name="T97" fmla="*/ 119 h 600"/>
                  <a:gd name="T98" fmla="*/ 70 w 345"/>
                  <a:gd name="T99" fmla="*/ 118 h 600"/>
                  <a:gd name="T100" fmla="*/ 70 w 345"/>
                  <a:gd name="T101" fmla="*/ 111 h 600"/>
                  <a:gd name="T102" fmla="*/ 70 w 345"/>
                  <a:gd name="T103" fmla="*/ 102 h 600"/>
                  <a:gd name="T104" fmla="*/ 69 w 345"/>
                  <a:gd name="T105" fmla="*/ 91 h 600"/>
                  <a:gd name="T106" fmla="*/ 67 w 345"/>
                  <a:gd name="T107" fmla="*/ 81 h 600"/>
                  <a:gd name="T108" fmla="*/ 65 w 345"/>
                  <a:gd name="T109" fmla="*/ 72 h 600"/>
                  <a:gd name="T110" fmla="*/ 62 w 345"/>
                  <a:gd name="T111" fmla="*/ 64 h 600"/>
                  <a:gd name="T112" fmla="*/ 58 w 345"/>
                  <a:gd name="T113" fmla="*/ 60 h 600"/>
                  <a:gd name="T114" fmla="*/ 55 w 345"/>
                  <a:gd name="T115" fmla="*/ 60 h 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600">
                    <a:moveTo>
                      <a:pt x="229" y="138"/>
                    </a:moveTo>
                    <a:lnTo>
                      <a:pt x="230" y="127"/>
                    </a:lnTo>
                    <a:lnTo>
                      <a:pt x="229" y="107"/>
                    </a:lnTo>
                    <a:lnTo>
                      <a:pt x="226" y="84"/>
                    </a:lnTo>
                    <a:lnTo>
                      <a:pt x="219" y="59"/>
                    </a:lnTo>
                    <a:lnTo>
                      <a:pt x="210" y="34"/>
                    </a:lnTo>
                    <a:lnTo>
                      <a:pt x="198" y="15"/>
                    </a:lnTo>
                    <a:lnTo>
                      <a:pt x="183" y="2"/>
                    </a:lnTo>
                    <a:lnTo>
                      <a:pt x="166" y="0"/>
                    </a:lnTo>
                    <a:lnTo>
                      <a:pt x="148" y="7"/>
                    </a:lnTo>
                    <a:lnTo>
                      <a:pt x="136" y="18"/>
                    </a:lnTo>
                    <a:lnTo>
                      <a:pt x="125" y="34"/>
                    </a:lnTo>
                    <a:lnTo>
                      <a:pt x="120" y="53"/>
                    </a:lnTo>
                    <a:lnTo>
                      <a:pt x="116" y="71"/>
                    </a:lnTo>
                    <a:lnTo>
                      <a:pt x="115" y="89"/>
                    </a:lnTo>
                    <a:lnTo>
                      <a:pt x="115" y="105"/>
                    </a:lnTo>
                    <a:lnTo>
                      <a:pt x="117" y="116"/>
                    </a:lnTo>
                    <a:lnTo>
                      <a:pt x="106" y="123"/>
                    </a:lnTo>
                    <a:lnTo>
                      <a:pt x="92" y="139"/>
                    </a:lnTo>
                    <a:lnTo>
                      <a:pt x="76" y="163"/>
                    </a:lnTo>
                    <a:lnTo>
                      <a:pt x="61" y="192"/>
                    </a:lnTo>
                    <a:lnTo>
                      <a:pt x="47" y="224"/>
                    </a:lnTo>
                    <a:lnTo>
                      <a:pt x="38" y="258"/>
                    </a:lnTo>
                    <a:lnTo>
                      <a:pt x="36" y="290"/>
                    </a:lnTo>
                    <a:lnTo>
                      <a:pt x="40" y="321"/>
                    </a:lnTo>
                    <a:lnTo>
                      <a:pt x="28" y="328"/>
                    </a:lnTo>
                    <a:lnTo>
                      <a:pt x="15" y="347"/>
                    </a:lnTo>
                    <a:lnTo>
                      <a:pt x="6" y="375"/>
                    </a:lnTo>
                    <a:lnTo>
                      <a:pt x="1" y="412"/>
                    </a:lnTo>
                    <a:lnTo>
                      <a:pt x="0" y="455"/>
                    </a:lnTo>
                    <a:lnTo>
                      <a:pt x="4" y="502"/>
                    </a:lnTo>
                    <a:lnTo>
                      <a:pt x="16" y="550"/>
                    </a:lnTo>
                    <a:lnTo>
                      <a:pt x="37" y="600"/>
                    </a:lnTo>
                    <a:lnTo>
                      <a:pt x="317" y="600"/>
                    </a:lnTo>
                    <a:lnTo>
                      <a:pt x="325" y="579"/>
                    </a:lnTo>
                    <a:lnTo>
                      <a:pt x="333" y="547"/>
                    </a:lnTo>
                    <a:lnTo>
                      <a:pt x="340" y="508"/>
                    </a:lnTo>
                    <a:lnTo>
                      <a:pt x="344" y="466"/>
                    </a:lnTo>
                    <a:lnTo>
                      <a:pt x="345" y="426"/>
                    </a:lnTo>
                    <a:lnTo>
                      <a:pt x="341" y="391"/>
                    </a:lnTo>
                    <a:lnTo>
                      <a:pt x="329" y="367"/>
                    </a:lnTo>
                    <a:lnTo>
                      <a:pt x="310" y="357"/>
                    </a:lnTo>
                    <a:lnTo>
                      <a:pt x="317" y="340"/>
                    </a:lnTo>
                    <a:lnTo>
                      <a:pt x="319" y="324"/>
                    </a:lnTo>
                    <a:lnTo>
                      <a:pt x="319" y="310"/>
                    </a:lnTo>
                    <a:lnTo>
                      <a:pt x="317" y="298"/>
                    </a:lnTo>
                    <a:lnTo>
                      <a:pt x="312" y="288"/>
                    </a:lnTo>
                    <a:lnTo>
                      <a:pt x="306" y="281"/>
                    </a:lnTo>
                    <a:lnTo>
                      <a:pt x="299" y="275"/>
                    </a:lnTo>
                    <a:lnTo>
                      <a:pt x="294" y="273"/>
                    </a:lnTo>
                    <a:lnTo>
                      <a:pt x="296" y="257"/>
                    </a:lnTo>
                    <a:lnTo>
                      <a:pt x="295" y="236"/>
                    </a:lnTo>
                    <a:lnTo>
                      <a:pt x="290" y="212"/>
                    </a:lnTo>
                    <a:lnTo>
                      <a:pt x="283" y="188"/>
                    </a:lnTo>
                    <a:lnTo>
                      <a:pt x="274" y="166"/>
                    </a:lnTo>
                    <a:lnTo>
                      <a:pt x="261" y="148"/>
                    </a:lnTo>
                    <a:lnTo>
                      <a:pt x="246" y="139"/>
                    </a:lnTo>
                    <a:lnTo>
                      <a:pt x="229" y="138"/>
                    </a:lnTo>
                    <a:close/>
                  </a:path>
                </a:pathLst>
              </a:custGeom>
              <a:solidFill>
                <a:srgbClr val="007500"/>
              </a:solidFill>
              <a:ln w="9525">
                <a:noFill/>
                <a:round/>
                <a:headEnd/>
                <a:tailEnd/>
              </a:ln>
            </p:spPr>
            <p:txBody>
              <a:bodyPr/>
              <a:lstStyle/>
              <a:p>
                <a:endParaRPr lang="en-US"/>
              </a:p>
            </p:txBody>
          </p:sp>
          <p:sp>
            <p:nvSpPr>
              <p:cNvPr id="4136" name="Rectangle 453"/>
              <p:cNvSpPr>
                <a:spLocks noChangeArrowheads="1"/>
              </p:cNvSpPr>
              <p:nvPr/>
            </p:nvSpPr>
            <p:spPr bwMode="auto">
              <a:xfrm>
                <a:off x="4853" y="2471"/>
                <a:ext cx="175" cy="172"/>
              </a:xfrm>
              <a:prstGeom prst="rect">
                <a:avLst/>
              </a:prstGeom>
              <a:solidFill>
                <a:srgbClr val="26CCD8"/>
              </a:solidFill>
              <a:ln w="9525">
                <a:noFill/>
                <a:miter lim="800000"/>
                <a:headEnd/>
                <a:tailEnd/>
              </a:ln>
            </p:spPr>
            <p:txBody>
              <a:bodyPr/>
              <a:lstStyle/>
              <a:p>
                <a:endParaRPr lang="en-US" altLang="en-US"/>
              </a:p>
            </p:txBody>
          </p:sp>
          <p:sp>
            <p:nvSpPr>
              <p:cNvPr id="4137" name="Rectangle 454"/>
              <p:cNvSpPr>
                <a:spLocks noChangeArrowheads="1"/>
              </p:cNvSpPr>
              <p:nvPr/>
            </p:nvSpPr>
            <p:spPr bwMode="auto">
              <a:xfrm>
                <a:off x="5045" y="2471"/>
                <a:ext cx="176" cy="172"/>
              </a:xfrm>
              <a:prstGeom prst="rect">
                <a:avLst/>
              </a:prstGeom>
              <a:solidFill>
                <a:srgbClr val="26CCD8"/>
              </a:solidFill>
              <a:ln w="9525">
                <a:noFill/>
                <a:miter lim="800000"/>
                <a:headEnd/>
                <a:tailEnd/>
              </a:ln>
            </p:spPr>
            <p:txBody>
              <a:bodyPr/>
              <a:lstStyle/>
              <a:p>
                <a:endParaRPr lang="en-US" altLang="en-US"/>
              </a:p>
            </p:txBody>
          </p:sp>
          <p:sp>
            <p:nvSpPr>
              <p:cNvPr id="4138" name="Freeform 455"/>
              <p:cNvSpPr>
                <a:spLocks/>
              </p:cNvSpPr>
              <p:nvPr/>
            </p:nvSpPr>
            <p:spPr bwMode="auto">
              <a:xfrm>
                <a:off x="4835" y="2449"/>
                <a:ext cx="403" cy="217"/>
              </a:xfrm>
              <a:custGeom>
                <a:avLst/>
                <a:gdLst>
                  <a:gd name="T0" fmla="*/ 9 w 827"/>
                  <a:gd name="T1" fmla="*/ 128 h 330"/>
                  <a:gd name="T2" fmla="*/ 94 w 827"/>
                  <a:gd name="T3" fmla="*/ 128 h 330"/>
                  <a:gd name="T4" fmla="*/ 94 w 827"/>
                  <a:gd name="T5" fmla="*/ 14 h 330"/>
                  <a:gd name="T6" fmla="*/ 9 w 827"/>
                  <a:gd name="T7" fmla="*/ 14 h 330"/>
                  <a:gd name="T8" fmla="*/ 9 w 827"/>
                  <a:gd name="T9" fmla="*/ 128 h 330"/>
                  <a:gd name="T10" fmla="*/ 0 w 827"/>
                  <a:gd name="T11" fmla="*/ 143 h 330"/>
                  <a:gd name="T12" fmla="*/ 0 w 827"/>
                  <a:gd name="T13" fmla="*/ 0 h 330"/>
                  <a:gd name="T14" fmla="*/ 196 w 827"/>
                  <a:gd name="T15" fmla="*/ 0 h 330"/>
                  <a:gd name="T16" fmla="*/ 196 w 827"/>
                  <a:gd name="T17" fmla="*/ 143 h 330"/>
                  <a:gd name="T18" fmla="*/ 188 w 827"/>
                  <a:gd name="T19" fmla="*/ 128 h 330"/>
                  <a:gd name="T20" fmla="*/ 188 w 827"/>
                  <a:gd name="T21" fmla="*/ 14 h 330"/>
                  <a:gd name="T22" fmla="*/ 103 w 827"/>
                  <a:gd name="T23" fmla="*/ 14 h 330"/>
                  <a:gd name="T24" fmla="*/ 103 w 827"/>
                  <a:gd name="T25" fmla="*/ 128 h 330"/>
                  <a:gd name="T26" fmla="*/ 188 w 827"/>
                  <a:gd name="T27" fmla="*/ 128 h 330"/>
                  <a:gd name="T28" fmla="*/ 196 w 827"/>
                  <a:gd name="T29" fmla="*/ 143 h 330"/>
                  <a:gd name="T30" fmla="*/ 0 w 827"/>
                  <a:gd name="T31" fmla="*/ 143 h 330"/>
                  <a:gd name="T32" fmla="*/ 9 w 827"/>
                  <a:gd name="T33" fmla="*/ 128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0">
                    <a:moveTo>
                      <a:pt x="36" y="296"/>
                    </a:moveTo>
                    <a:lnTo>
                      <a:pt x="396" y="296"/>
                    </a:lnTo>
                    <a:lnTo>
                      <a:pt x="396" y="34"/>
                    </a:lnTo>
                    <a:lnTo>
                      <a:pt x="36" y="34"/>
                    </a:lnTo>
                    <a:lnTo>
                      <a:pt x="36" y="296"/>
                    </a:lnTo>
                    <a:lnTo>
                      <a:pt x="0" y="330"/>
                    </a:lnTo>
                    <a:lnTo>
                      <a:pt x="0" y="0"/>
                    </a:lnTo>
                    <a:lnTo>
                      <a:pt x="827" y="0"/>
                    </a:lnTo>
                    <a:lnTo>
                      <a:pt x="827" y="330"/>
                    </a:lnTo>
                    <a:lnTo>
                      <a:pt x="792" y="296"/>
                    </a:lnTo>
                    <a:lnTo>
                      <a:pt x="792" y="34"/>
                    </a:lnTo>
                    <a:lnTo>
                      <a:pt x="432" y="34"/>
                    </a:lnTo>
                    <a:lnTo>
                      <a:pt x="432" y="296"/>
                    </a:lnTo>
                    <a:lnTo>
                      <a:pt x="792" y="296"/>
                    </a:lnTo>
                    <a:lnTo>
                      <a:pt x="827" y="330"/>
                    </a:lnTo>
                    <a:lnTo>
                      <a:pt x="0" y="330"/>
                    </a:lnTo>
                    <a:lnTo>
                      <a:pt x="36" y="296"/>
                    </a:lnTo>
                    <a:close/>
                  </a:path>
                </a:pathLst>
              </a:custGeom>
              <a:solidFill>
                <a:srgbClr val="E8EAEA"/>
              </a:solidFill>
              <a:ln w="9525">
                <a:noFill/>
                <a:round/>
                <a:headEnd/>
                <a:tailEnd/>
              </a:ln>
            </p:spPr>
            <p:txBody>
              <a:bodyPr/>
              <a:lstStyle/>
              <a:p>
                <a:endParaRPr lang="en-US"/>
              </a:p>
            </p:txBody>
          </p:sp>
          <p:sp>
            <p:nvSpPr>
              <p:cNvPr id="4139" name="Freeform 456"/>
              <p:cNvSpPr>
                <a:spLocks/>
              </p:cNvSpPr>
              <p:nvPr/>
            </p:nvSpPr>
            <p:spPr bwMode="auto">
              <a:xfrm>
                <a:off x="4905" y="2471"/>
                <a:ext cx="123" cy="172"/>
              </a:xfrm>
              <a:custGeom>
                <a:avLst/>
                <a:gdLst>
                  <a:gd name="T0" fmla="*/ 33 w 251"/>
                  <a:gd name="T1" fmla="*/ 0 h 262"/>
                  <a:gd name="T2" fmla="*/ 60 w 251"/>
                  <a:gd name="T3" fmla="*/ 0 h 262"/>
                  <a:gd name="T4" fmla="*/ 60 w 251"/>
                  <a:gd name="T5" fmla="*/ 42 h 262"/>
                  <a:gd name="T6" fmla="*/ 58 w 251"/>
                  <a:gd name="T7" fmla="*/ 44 h 262"/>
                  <a:gd name="T8" fmla="*/ 56 w 251"/>
                  <a:gd name="T9" fmla="*/ 45 h 262"/>
                  <a:gd name="T10" fmla="*/ 53 w 251"/>
                  <a:gd name="T11" fmla="*/ 47 h 262"/>
                  <a:gd name="T12" fmla="*/ 51 w 251"/>
                  <a:gd name="T13" fmla="*/ 49 h 262"/>
                  <a:gd name="T14" fmla="*/ 49 w 251"/>
                  <a:gd name="T15" fmla="*/ 50 h 262"/>
                  <a:gd name="T16" fmla="*/ 48 w 251"/>
                  <a:gd name="T17" fmla="*/ 52 h 262"/>
                  <a:gd name="T18" fmla="*/ 46 w 251"/>
                  <a:gd name="T19" fmla="*/ 54 h 262"/>
                  <a:gd name="T20" fmla="*/ 45 w 251"/>
                  <a:gd name="T21" fmla="*/ 57 h 262"/>
                  <a:gd name="T22" fmla="*/ 45 w 251"/>
                  <a:gd name="T23" fmla="*/ 60 h 262"/>
                  <a:gd name="T24" fmla="*/ 46 w 251"/>
                  <a:gd name="T25" fmla="*/ 63 h 262"/>
                  <a:gd name="T26" fmla="*/ 48 w 251"/>
                  <a:gd name="T27" fmla="*/ 64 h 262"/>
                  <a:gd name="T28" fmla="*/ 50 w 251"/>
                  <a:gd name="T29" fmla="*/ 67 h 262"/>
                  <a:gd name="T30" fmla="*/ 53 w 251"/>
                  <a:gd name="T31" fmla="*/ 70 h 262"/>
                  <a:gd name="T32" fmla="*/ 54 w 251"/>
                  <a:gd name="T33" fmla="*/ 72 h 262"/>
                  <a:gd name="T34" fmla="*/ 55 w 251"/>
                  <a:gd name="T35" fmla="*/ 76 h 262"/>
                  <a:gd name="T36" fmla="*/ 54 w 251"/>
                  <a:gd name="T37" fmla="*/ 81 h 262"/>
                  <a:gd name="T38" fmla="*/ 53 w 251"/>
                  <a:gd name="T39" fmla="*/ 86 h 262"/>
                  <a:gd name="T40" fmla="*/ 50 w 251"/>
                  <a:gd name="T41" fmla="*/ 90 h 262"/>
                  <a:gd name="T42" fmla="*/ 48 w 251"/>
                  <a:gd name="T43" fmla="*/ 94 h 262"/>
                  <a:gd name="T44" fmla="*/ 46 w 251"/>
                  <a:gd name="T45" fmla="*/ 98 h 262"/>
                  <a:gd name="T46" fmla="*/ 44 w 251"/>
                  <a:gd name="T47" fmla="*/ 101 h 262"/>
                  <a:gd name="T48" fmla="*/ 42 w 251"/>
                  <a:gd name="T49" fmla="*/ 105 h 262"/>
                  <a:gd name="T50" fmla="*/ 40 w 251"/>
                  <a:gd name="T51" fmla="*/ 109 h 262"/>
                  <a:gd name="T52" fmla="*/ 39 w 251"/>
                  <a:gd name="T53" fmla="*/ 113 h 262"/>
                  <a:gd name="T54" fmla="*/ 0 w 251"/>
                  <a:gd name="T55" fmla="*/ 113 h 262"/>
                  <a:gd name="T56" fmla="*/ 0 w 251"/>
                  <a:gd name="T57" fmla="*/ 109 h 262"/>
                  <a:gd name="T58" fmla="*/ 2 w 251"/>
                  <a:gd name="T59" fmla="*/ 104 h 262"/>
                  <a:gd name="T60" fmla="*/ 3 w 251"/>
                  <a:gd name="T61" fmla="*/ 98 h 262"/>
                  <a:gd name="T62" fmla="*/ 5 w 251"/>
                  <a:gd name="T63" fmla="*/ 93 h 262"/>
                  <a:gd name="T64" fmla="*/ 8 w 251"/>
                  <a:gd name="T65" fmla="*/ 87 h 262"/>
                  <a:gd name="T66" fmla="*/ 10 w 251"/>
                  <a:gd name="T67" fmla="*/ 81 h 262"/>
                  <a:gd name="T68" fmla="*/ 12 w 251"/>
                  <a:gd name="T69" fmla="*/ 77 h 262"/>
                  <a:gd name="T70" fmla="*/ 15 w 251"/>
                  <a:gd name="T71" fmla="*/ 74 h 262"/>
                  <a:gd name="T72" fmla="*/ 18 w 251"/>
                  <a:gd name="T73" fmla="*/ 70 h 262"/>
                  <a:gd name="T74" fmla="*/ 22 w 251"/>
                  <a:gd name="T75" fmla="*/ 64 h 262"/>
                  <a:gd name="T76" fmla="*/ 27 w 251"/>
                  <a:gd name="T77" fmla="*/ 58 h 262"/>
                  <a:gd name="T78" fmla="*/ 31 w 251"/>
                  <a:gd name="T79" fmla="*/ 51 h 262"/>
                  <a:gd name="T80" fmla="*/ 35 w 251"/>
                  <a:gd name="T81" fmla="*/ 45 h 262"/>
                  <a:gd name="T82" fmla="*/ 38 w 251"/>
                  <a:gd name="T83" fmla="*/ 40 h 262"/>
                  <a:gd name="T84" fmla="*/ 38 w 251"/>
                  <a:gd name="T85" fmla="*/ 37 h 262"/>
                  <a:gd name="T86" fmla="*/ 36 w 251"/>
                  <a:gd name="T87" fmla="*/ 35 h 262"/>
                  <a:gd name="T88" fmla="*/ 32 w 251"/>
                  <a:gd name="T89" fmla="*/ 35 h 262"/>
                  <a:gd name="T90" fmla="*/ 27 w 251"/>
                  <a:gd name="T91" fmla="*/ 37 h 262"/>
                  <a:gd name="T92" fmla="*/ 23 w 251"/>
                  <a:gd name="T93" fmla="*/ 38 h 262"/>
                  <a:gd name="T94" fmla="*/ 18 w 251"/>
                  <a:gd name="T95" fmla="*/ 41 h 262"/>
                  <a:gd name="T96" fmla="*/ 14 w 251"/>
                  <a:gd name="T97" fmla="*/ 42 h 262"/>
                  <a:gd name="T98" fmla="*/ 11 w 251"/>
                  <a:gd name="T99" fmla="*/ 42 h 262"/>
                  <a:gd name="T100" fmla="*/ 9 w 251"/>
                  <a:gd name="T101" fmla="*/ 41 h 262"/>
                  <a:gd name="T102" fmla="*/ 8 w 251"/>
                  <a:gd name="T103" fmla="*/ 39 h 262"/>
                  <a:gd name="T104" fmla="*/ 9 w 251"/>
                  <a:gd name="T105" fmla="*/ 35 h 262"/>
                  <a:gd name="T106" fmla="*/ 11 w 251"/>
                  <a:gd name="T107" fmla="*/ 30 h 262"/>
                  <a:gd name="T108" fmla="*/ 14 w 251"/>
                  <a:gd name="T109" fmla="*/ 24 h 262"/>
                  <a:gd name="T110" fmla="*/ 18 w 251"/>
                  <a:gd name="T111" fmla="*/ 19 h 262"/>
                  <a:gd name="T112" fmla="*/ 23 w 251"/>
                  <a:gd name="T113" fmla="*/ 14 h 262"/>
                  <a:gd name="T114" fmla="*/ 27 w 251"/>
                  <a:gd name="T115" fmla="*/ 8 h 262"/>
                  <a:gd name="T116" fmla="*/ 30 w 251"/>
                  <a:gd name="T117" fmla="*/ 4 h 262"/>
                  <a:gd name="T118" fmla="*/ 33 w 251"/>
                  <a:gd name="T119" fmla="*/ 0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1" h="262">
                    <a:moveTo>
                      <a:pt x="137" y="0"/>
                    </a:moveTo>
                    <a:lnTo>
                      <a:pt x="251" y="0"/>
                    </a:lnTo>
                    <a:lnTo>
                      <a:pt x="251" y="98"/>
                    </a:lnTo>
                    <a:lnTo>
                      <a:pt x="242" y="102"/>
                    </a:lnTo>
                    <a:lnTo>
                      <a:pt x="233" y="104"/>
                    </a:lnTo>
                    <a:lnTo>
                      <a:pt x="222" y="108"/>
                    </a:lnTo>
                    <a:lnTo>
                      <a:pt x="213" y="112"/>
                    </a:lnTo>
                    <a:lnTo>
                      <a:pt x="205" y="116"/>
                    </a:lnTo>
                    <a:lnTo>
                      <a:pt x="198" y="121"/>
                    </a:lnTo>
                    <a:lnTo>
                      <a:pt x="192" y="126"/>
                    </a:lnTo>
                    <a:lnTo>
                      <a:pt x="188" y="133"/>
                    </a:lnTo>
                    <a:lnTo>
                      <a:pt x="188" y="140"/>
                    </a:lnTo>
                    <a:lnTo>
                      <a:pt x="192" y="146"/>
                    </a:lnTo>
                    <a:lnTo>
                      <a:pt x="200" y="150"/>
                    </a:lnTo>
                    <a:lnTo>
                      <a:pt x="211" y="155"/>
                    </a:lnTo>
                    <a:lnTo>
                      <a:pt x="220" y="161"/>
                    </a:lnTo>
                    <a:lnTo>
                      <a:pt x="227" y="167"/>
                    </a:lnTo>
                    <a:lnTo>
                      <a:pt x="229" y="177"/>
                    </a:lnTo>
                    <a:lnTo>
                      <a:pt x="227" y="187"/>
                    </a:lnTo>
                    <a:lnTo>
                      <a:pt x="220" y="199"/>
                    </a:lnTo>
                    <a:lnTo>
                      <a:pt x="211" y="209"/>
                    </a:lnTo>
                    <a:lnTo>
                      <a:pt x="200" y="218"/>
                    </a:lnTo>
                    <a:lnTo>
                      <a:pt x="191" y="227"/>
                    </a:lnTo>
                    <a:lnTo>
                      <a:pt x="182" y="235"/>
                    </a:lnTo>
                    <a:lnTo>
                      <a:pt x="174" y="243"/>
                    </a:lnTo>
                    <a:lnTo>
                      <a:pt x="167" y="253"/>
                    </a:lnTo>
                    <a:lnTo>
                      <a:pt x="164" y="262"/>
                    </a:lnTo>
                    <a:lnTo>
                      <a:pt x="0" y="262"/>
                    </a:lnTo>
                    <a:lnTo>
                      <a:pt x="2" y="253"/>
                    </a:lnTo>
                    <a:lnTo>
                      <a:pt x="8" y="241"/>
                    </a:lnTo>
                    <a:lnTo>
                      <a:pt x="15" y="229"/>
                    </a:lnTo>
                    <a:lnTo>
                      <a:pt x="23" y="216"/>
                    </a:lnTo>
                    <a:lnTo>
                      <a:pt x="32" y="202"/>
                    </a:lnTo>
                    <a:lnTo>
                      <a:pt x="43" y="189"/>
                    </a:lnTo>
                    <a:lnTo>
                      <a:pt x="52" y="179"/>
                    </a:lnTo>
                    <a:lnTo>
                      <a:pt x="62" y="170"/>
                    </a:lnTo>
                    <a:lnTo>
                      <a:pt x="75" y="161"/>
                    </a:lnTo>
                    <a:lnTo>
                      <a:pt x="92" y="148"/>
                    </a:lnTo>
                    <a:lnTo>
                      <a:pt x="112" y="134"/>
                    </a:lnTo>
                    <a:lnTo>
                      <a:pt x="130" y="119"/>
                    </a:lnTo>
                    <a:lnTo>
                      <a:pt x="146" y="105"/>
                    </a:lnTo>
                    <a:lnTo>
                      <a:pt x="157" y="93"/>
                    </a:lnTo>
                    <a:lnTo>
                      <a:pt x="159" y="85"/>
                    </a:lnTo>
                    <a:lnTo>
                      <a:pt x="150" y="81"/>
                    </a:lnTo>
                    <a:lnTo>
                      <a:pt x="134" y="82"/>
                    </a:lnTo>
                    <a:lnTo>
                      <a:pt x="114" y="85"/>
                    </a:lnTo>
                    <a:lnTo>
                      <a:pt x="96" y="89"/>
                    </a:lnTo>
                    <a:lnTo>
                      <a:pt x="76" y="94"/>
                    </a:lnTo>
                    <a:lnTo>
                      <a:pt x="59" y="97"/>
                    </a:lnTo>
                    <a:lnTo>
                      <a:pt x="45" y="98"/>
                    </a:lnTo>
                    <a:lnTo>
                      <a:pt x="36" y="96"/>
                    </a:lnTo>
                    <a:lnTo>
                      <a:pt x="32" y="90"/>
                    </a:lnTo>
                    <a:lnTo>
                      <a:pt x="36" y="81"/>
                    </a:lnTo>
                    <a:lnTo>
                      <a:pt x="45" y="70"/>
                    </a:lnTo>
                    <a:lnTo>
                      <a:pt x="59" y="57"/>
                    </a:lnTo>
                    <a:lnTo>
                      <a:pt x="76" y="44"/>
                    </a:lnTo>
                    <a:lnTo>
                      <a:pt x="94" y="32"/>
                    </a:lnTo>
                    <a:lnTo>
                      <a:pt x="112" y="19"/>
                    </a:lnTo>
                    <a:lnTo>
                      <a:pt x="127" y="9"/>
                    </a:lnTo>
                    <a:lnTo>
                      <a:pt x="137" y="0"/>
                    </a:lnTo>
                    <a:close/>
                  </a:path>
                </a:pathLst>
              </a:custGeom>
              <a:solidFill>
                <a:srgbClr val="99E5E5"/>
              </a:solidFill>
              <a:ln w="9525">
                <a:noFill/>
                <a:round/>
                <a:headEnd/>
                <a:tailEnd/>
              </a:ln>
            </p:spPr>
            <p:txBody>
              <a:bodyPr/>
              <a:lstStyle/>
              <a:p>
                <a:endParaRPr lang="en-US"/>
              </a:p>
            </p:txBody>
          </p:sp>
          <p:sp>
            <p:nvSpPr>
              <p:cNvPr id="4140" name="Freeform 457"/>
              <p:cNvSpPr>
                <a:spLocks/>
              </p:cNvSpPr>
              <p:nvPr/>
            </p:nvSpPr>
            <p:spPr bwMode="auto">
              <a:xfrm>
                <a:off x="5088" y="2471"/>
                <a:ext cx="133" cy="172"/>
              </a:xfrm>
              <a:custGeom>
                <a:avLst/>
                <a:gdLst>
                  <a:gd name="T0" fmla="*/ 26 w 271"/>
                  <a:gd name="T1" fmla="*/ 0 h 262"/>
                  <a:gd name="T2" fmla="*/ 25 w 271"/>
                  <a:gd name="T3" fmla="*/ 2 h 262"/>
                  <a:gd name="T4" fmla="*/ 23 w 271"/>
                  <a:gd name="T5" fmla="*/ 5 h 262"/>
                  <a:gd name="T6" fmla="*/ 21 w 271"/>
                  <a:gd name="T7" fmla="*/ 9 h 262"/>
                  <a:gd name="T8" fmla="*/ 18 w 271"/>
                  <a:gd name="T9" fmla="*/ 12 h 262"/>
                  <a:gd name="T10" fmla="*/ 15 w 271"/>
                  <a:gd name="T11" fmla="*/ 16 h 262"/>
                  <a:gd name="T12" fmla="*/ 13 w 271"/>
                  <a:gd name="T13" fmla="*/ 21 h 262"/>
                  <a:gd name="T14" fmla="*/ 11 w 271"/>
                  <a:gd name="T15" fmla="*/ 25 h 262"/>
                  <a:gd name="T16" fmla="*/ 9 w 271"/>
                  <a:gd name="T17" fmla="*/ 28 h 262"/>
                  <a:gd name="T18" fmla="*/ 8 w 271"/>
                  <a:gd name="T19" fmla="*/ 32 h 262"/>
                  <a:gd name="T20" fmla="*/ 8 w 271"/>
                  <a:gd name="T21" fmla="*/ 35 h 262"/>
                  <a:gd name="T22" fmla="*/ 8 w 271"/>
                  <a:gd name="T23" fmla="*/ 39 h 262"/>
                  <a:gd name="T24" fmla="*/ 9 w 271"/>
                  <a:gd name="T25" fmla="*/ 42 h 262"/>
                  <a:gd name="T26" fmla="*/ 11 w 271"/>
                  <a:gd name="T27" fmla="*/ 45 h 262"/>
                  <a:gd name="T28" fmla="*/ 13 w 271"/>
                  <a:gd name="T29" fmla="*/ 47 h 262"/>
                  <a:gd name="T30" fmla="*/ 15 w 271"/>
                  <a:gd name="T31" fmla="*/ 47 h 262"/>
                  <a:gd name="T32" fmla="*/ 18 w 271"/>
                  <a:gd name="T33" fmla="*/ 47 h 262"/>
                  <a:gd name="T34" fmla="*/ 21 w 271"/>
                  <a:gd name="T35" fmla="*/ 47 h 262"/>
                  <a:gd name="T36" fmla="*/ 23 w 271"/>
                  <a:gd name="T37" fmla="*/ 48 h 262"/>
                  <a:gd name="T38" fmla="*/ 25 w 271"/>
                  <a:gd name="T39" fmla="*/ 51 h 262"/>
                  <a:gd name="T40" fmla="*/ 26 w 271"/>
                  <a:gd name="T41" fmla="*/ 54 h 262"/>
                  <a:gd name="T42" fmla="*/ 26 w 271"/>
                  <a:gd name="T43" fmla="*/ 58 h 262"/>
                  <a:gd name="T44" fmla="*/ 26 w 271"/>
                  <a:gd name="T45" fmla="*/ 64 h 262"/>
                  <a:gd name="T46" fmla="*/ 24 w 271"/>
                  <a:gd name="T47" fmla="*/ 68 h 262"/>
                  <a:gd name="T48" fmla="*/ 21 w 271"/>
                  <a:gd name="T49" fmla="*/ 74 h 262"/>
                  <a:gd name="T50" fmla="*/ 17 w 271"/>
                  <a:gd name="T51" fmla="*/ 78 h 262"/>
                  <a:gd name="T52" fmla="*/ 13 w 271"/>
                  <a:gd name="T53" fmla="*/ 83 h 262"/>
                  <a:gd name="T54" fmla="*/ 10 w 271"/>
                  <a:gd name="T55" fmla="*/ 89 h 262"/>
                  <a:gd name="T56" fmla="*/ 7 w 271"/>
                  <a:gd name="T57" fmla="*/ 93 h 262"/>
                  <a:gd name="T58" fmla="*/ 4 w 271"/>
                  <a:gd name="T59" fmla="*/ 98 h 262"/>
                  <a:gd name="T60" fmla="*/ 2 w 271"/>
                  <a:gd name="T61" fmla="*/ 103 h 262"/>
                  <a:gd name="T62" fmla="*/ 0 w 271"/>
                  <a:gd name="T63" fmla="*/ 108 h 262"/>
                  <a:gd name="T64" fmla="*/ 0 w 271"/>
                  <a:gd name="T65" fmla="*/ 113 h 262"/>
                  <a:gd name="T66" fmla="*/ 43 w 271"/>
                  <a:gd name="T67" fmla="*/ 113 h 262"/>
                  <a:gd name="T68" fmla="*/ 44 w 271"/>
                  <a:gd name="T69" fmla="*/ 110 h 262"/>
                  <a:gd name="T70" fmla="*/ 45 w 271"/>
                  <a:gd name="T71" fmla="*/ 106 h 262"/>
                  <a:gd name="T72" fmla="*/ 47 w 271"/>
                  <a:gd name="T73" fmla="*/ 101 h 262"/>
                  <a:gd name="T74" fmla="*/ 48 w 271"/>
                  <a:gd name="T75" fmla="*/ 96 h 262"/>
                  <a:gd name="T76" fmla="*/ 50 w 271"/>
                  <a:gd name="T77" fmla="*/ 91 h 262"/>
                  <a:gd name="T78" fmla="*/ 51 w 271"/>
                  <a:gd name="T79" fmla="*/ 87 h 262"/>
                  <a:gd name="T80" fmla="*/ 52 w 271"/>
                  <a:gd name="T81" fmla="*/ 83 h 262"/>
                  <a:gd name="T82" fmla="*/ 53 w 271"/>
                  <a:gd name="T83" fmla="*/ 79 h 262"/>
                  <a:gd name="T84" fmla="*/ 55 w 271"/>
                  <a:gd name="T85" fmla="*/ 76 h 262"/>
                  <a:gd name="T86" fmla="*/ 56 w 271"/>
                  <a:gd name="T87" fmla="*/ 73 h 262"/>
                  <a:gd name="T88" fmla="*/ 57 w 271"/>
                  <a:gd name="T89" fmla="*/ 70 h 262"/>
                  <a:gd name="T90" fmla="*/ 58 w 271"/>
                  <a:gd name="T91" fmla="*/ 66 h 262"/>
                  <a:gd name="T92" fmla="*/ 58 w 271"/>
                  <a:gd name="T93" fmla="*/ 63 h 262"/>
                  <a:gd name="T94" fmla="*/ 58 w 271"/>
                  <a:gd name="T95" fmla="*/ 60 h 262"/>
                  <a:gd name="T96" fmla="*/ 56 w 271"/>
                  <a:gd name="T97" fmla="*/ 58 h 262"/>
                  <a:gd name="T98" fmla="*/ 54 w 271"/>
                  <a:gd name="T99" fmla="*/ 57 h 262"/>
                  <a:gd name="T100" fmla="*/ 51 w 271"/>
                  <a:gd name="T101" fmla="*/ 56 h 262"/>
                  <a:gd name="T102" fmla="*/ 48 w 271"/>
                  <a:gd name="T103" fmla="*/ 54 h 262"/>
                  <a:gd name="T104" fmla="*/ 46 w 271"/>
                  <a:gd name="T105" fmla="*/ 51 h 262"/>
                  <a:gd name="T106" fmla="*/ 45 w 271"/>
                  <a:gd name="T107" fmla="*/ 46 h 262"/>
                  <a:gd name="T108" fmla="*/ 46 w 271"/>
                  <a:gd name="T109" fmla="*/ 38 h 262"/>
                  <a:gd name="T110" fmla="*/ 50 w 271"/>
                  <a:gd name="T111" fmla="*/ 29 h 262"/>
                  <a:gd name="T112" fmla="*/ 55 w 271"/>
                  <a:gd name="T113" fmla="*/ 16 h 262"/>
                  <a:gd name="T114" fmla="*/ 65 w 271"/>
                  <a:gd name="T115" fmla="*/ 0 h 262"/>
                  <a:gd name="T116" fmla="*/ 26 w 271"/>
                  <a:gd name="T117" fmla="*/ 0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 h="262">
                    <a:moveTo>
                      <a:pt x="109" y="0"/>
                    </a:moveTo>
                    <a:lnTo>
                      <a:pt x="103" y="5"/>
                    </a:lnTo>
                    <a:lnTo>
                      <a:pt x="94" y="12"/>
                    </a:lnTo>
                    <a:lnTo>
                      <a:pt x="85" y="20"/>
                    </a:lnTo>
                    <a:lnTo>
                      <a:pt x="74" y="29"/>
                    </a:lnTo>
                    <a:lnTo>
                      <a:pt x="64" y="38"/>
                    </a:lnTo>
                    <a:lnTo>
                      <a:pt x="54" y="49"/>
                    </a:lnTo>
                    <a:lnTo>
                      <a:pt x="44" y="58"/>
                    </a:lnTo>
                    <a:lnTo>
                      <a:pt x="38" y="66"/>
                    </a:lnTo>
                    <a:lnTo>
                      <a:pt x="33" y="74"/>
                    </a:lnTo>
                    <a:lnTo>
                      <a:pt x="32" y="82"/>
                    </a:lnTo>
                    <a:lnTo>
                      <a:pt x="34" y="90"/>
                    </a:lnTo>
                    <a:lnTo>
                      <a:pt x="39" y="98"/>
                    </a:lnTo>
                    <a:lnTo>
                      <a:pt x="44" y="104"/>
                    </a:lnTo>
                    <a:lnTo>
                      <a:pt x="54" y="109"/>
                    </a:lnTo>
                    <a:lnTo>
                      <a:pt x="64" y="110"/>
                    </a:lnTo>
                    <a:lnTo>
                      <a:pt x="74" y="109"/>
                    </a:lnTo>
                    <a:lnTo>
                      <a:pt x="85" y="108"/>
                    </a:lnTo>
                    <a:lnTo>
                      <a:pt x="94" y="111"/>
                    </a:lnTo>
                    <a:lnTo>
                      <a:pt x="102" y="117"/>
                    </a:lnTo>
                    <a:lnTo>
                      <a:pt x="107" y="126"/>
                    </a:lnTo>
                    <a:lnTo>
                      <a:pt x="108" y="136"/>
                    </a:lnTo>
                    <a:lnTo>
                      <a:pt x="106" y="148"/>
                    </a:lnTo>
                    <a:lnTo>
                      <a:pt x="99" y="159"/>
                    </a:lnTo>
                    <a:lnTo>
                      <a:pt x="86" y="171"/>
                    </a:lnTo>
                    <a:lnTo>
                      <a:pt x="71" y="182"/>
                    </a:lnTo>
                    <a:lnTo>
                      <a:pt x="56" y="194"/>
                    </a:lnTo>
                    <a:lnTo>
                      <a:pt x="42" y="205"/>
                    </a:lnTo>
                    <a:lnTo>
                      <a:pt x="30" y="216"/>
                    </a:lnTo>
                    <a:lnTo>
                      <a:pt x="18" y="227"/>
                    </a:lnTo>
                    <a:lnTo>
                      <a:pt x="9" y="239"/>
                    </a:lnTo>
                    <a:lnTo>
                      <a:pt x="3" y="250"/>
                    </a:lnTo>
                    <a:lnTo>
                      <a:pt x="0" y="262"/>
                    </a:lnTo>
                    <a:lnTo>
                      <a:pt x="179" y="262"/>
                    </a:lnTo>
                    <a:lnTo>
                      <a:pt x="183" y="254"/>
                    </a:lnTo>
                    <a:lnTo>
                      <a:pt x="187" y="245"/>
                    </a:lnTo>
                    <a:lnTo>
                      <a:pt x="193" y="234"/>
                    </a:lnTo>
                    <a:lnTo>
                      <a:pt x="199" y="223"/>
                    </a:lnTo>
                    <a:lnTo>
                      <a:pt x="205" y="212"/>
                    </a:lnTo>
                    <a:lnTo>
                      <a:pt x="212" y="201"/>
                    </a:lnTo>
                    <a:lnTo>
                      <a:pt x="217" y="192"/>
                    </a:lnTo>
                    <a:lnTo>
                      <a:pt x="223" y="184"/>
                    </a:lnTo>
                    <a:lnTo>
                      <a:pt x="229" y="177"/>
                    </a:lnTo>
                    <a:lnTo>
                      <a:pt x="235" y="169"/>
                    </a:lnTo>
                    <a:lnTo>
                      <a:pt x="239" y="161"/>
                    </a:lnTo>
                    <a:lnTo>
                      <a:pt x="243" y="153"/>
                    </a:lnTo>
                    <a:lnTo>
                      <a:pt x="243" y="146"/>
                    </a:lnTo>
                    <a:lnTo>
                      <a:pt x="240" y="140"/>
                    </a:lnTo>
                    <a:lnTo>
                      <a:pt x="235" y="134"/>
                    </a:lnTo>
                    <a:lnTo>
                      <a:pt x="224" y="132"/>
                    </a:lnTo>
                    <a:lnTo>
                      <a:pt x="212" y="129"/>
                    </a:lnTo>
                    <a:lnTo>
                      <a:pt x="200" y="125"/>
                    </a:lnTo>
                    <a:lnTo>
                      <a:pt x="191" y="118"/>
                    </a:lnTo>
                    <a:lnTo>
                      <a:pt x="187" y="106"/>
                    </a:lnTo>
                    <a:lnTo>
                      <a:pt x="191" y="89"/>
                    </a:lnTo>
                    <a:lnTo>
                      <a:pt x="205" y="67"/>
                    </a:lnTo>
                    <a:lnTo>
                      <a:pt x="231" y="37"/>
                    </a:lnTo>
                    <a:lnTo>
                      <a:pt x="271" y="0"/>
                    </a:lnTo>
                    <a:lnTo>
                      <a:pt x="109" y="0"/>
                    </a:lnTo>
                    <a:close/>
                  </a:path>
                </a:pathLst>
              </a:custGeom>
              <a:solidFill>
                <a:srgbClr val="99E5E5"/>
              </a:solidFill>
              <a:ln w="9525">
                <a:noFill/>
                <a:round/>
                <a:headEnd/>
                <a:tailEnd/>
              </a:ln>
            </p:spPr>
            <p:txBody>
              <a:bodyPr/>
              <a:lstStyle/>
              <a:p>
                <a:endParaRPr lang="en-US"/>
              </a:p>
            </p:txBody>
          </p:sp>
          <p:sp>
            <p:nvSpPr>
              <p:cNvPr id="4141" name="Rectangle 458"/>
              <p:cNvSpPr>
                <a:spLocks noChangeArrowheads="1"/>
              </p:cNvSpPr>
              <p:nvPr/>
            </p:nvSpPr>
            <p:spPr bwMode="auto">
              <a:xfrm>
                <a:off x="4818" y="2449"/>
                <a:ext cx="17" cy="420"/>
              </a:xfrm>
              <a:prstGeom prst="rect">
                <a:avLst/>
              </a:prstGeom>
              <a:solidFill>
                <a:srgbClr val="FFDDA5"/>
              </a:solidFill>
              <a:ln w="9525">
                <a:noFill/>
                <a:miter lim="800000"/>
                <a:headEnd/>
                <a:tailEnd/>
              </a:ln>
            </p:spPr>
            <p:txBody>
              <a:bodyPr/>
              <a:lstStyle/>
              <a:p>
                <a:endParaRPr lang="en-US" altLang="en-US"/>
              </a:p>
            </p:txBody>
          </p:sp>
          <p:sp>
            <p:nvSpPr>
              <p:cNvPr id="4142" name="Rectangle 459"/>
              <p:cNvSpPr>
                <a:spLocks noChangeArrowheads="1"/>
              </p:cNvSpPr>
              <p:nvPr/>
            </p:nvSpPr>
            <p:spPr bwMode="auto">
              <a:xfrm>
                <a:off x="5238" y="2449"/>
                <a:ext cx="17" cy="420"/>
              </a:xfrm>
              <a:prstGeom prst="rect">
                <a:avLst/>
              </a:prstGeom>
              <a:solidFill>
                <a:srgbClr val="FFDDA5"/>
              </a:solidFill>
              <a:ln w="9525">
                <a:noFill/>
                <a:miter lim="800000"/>
                <a:headEnd/>
                <a:tailEnd/>
              </a:ln>
            </p:spPr>
            <p:txBody>
              <a:bodyPr/>
              <a:lstStyle/>
              <a:p>
                <a:endParaRPr lang="en-US" altLang="en-US"/>
              </a:p>
            </p:txBody>
          </p:sp>
          <p:sp>
            <p:nvSpPr>
              <p:cNvPr id="4143" name="Rectangle 460"/>
              <p:cNvSpPr>
                <a:spLocks noChangeArrowheads="1"/>
              </p:cNvSpPr>
              <p:nvPr/>
            </p:nvSpPr>
            <p:spPr bwMode="auto">
              <a:xfrm>
                <a:off x="4835" y="2666"/>
                <a:ext cx="403" cy="26"/>
              </a:xfrm>
              <a:prstGeom prst="rect">
                <a:avLst/>
              </a:prstGeom>
              <a:solidFill>
                <a:srgbClr val="FFDDA5"/>
              </a:solidFill>
              <a:ln w="9525">
                <a:noFill/>
                <a:miter lim="800000"/>
                <a:headEnd/>
                <a:tailEnd/>
              </a:ln>
            </p:spPr>
            <p:txBody>
              <a:bodyPr/>
              <a:lstStyle/>
              <a:p>
                <a:endParaRPr lang="en-US" altLang="en-US"/>
              </a:p>
            </p:txBody>
          </p:sp>
          <p:sp>
            <p:nvSpPr>
              <p:cNvPr id="4144" name="Rectangle 461"/>
              <p:cNvSpPr>
                <a:spLocks noChangeArrowheads="1"/>
              </p:cNvSpPr>
              <p:nvPr/>
            </p:nvSpPr>
            <p:spPr bwMode="auto">
              <a:xfrm>
                <a:off x="4835" y="2692"/>
                <a:ext cx="403" cy="177"/>
              </a:xfrm>
              <a:prstGeom prst="rect">
                <a:avLst/>
              </a:prstGeom>
              <a:solidFill>
                <a:srgbClr val="B23333"/>
              </a:solidFill>
              <a:ln w="9525">
                <a:noFill/>
                <a:miter lim="800000"/>
                <a:headEnd/>
                <a:tailEnd/>
              </a:ln>
            </p:spPr>
            <p:txBody>
              <a:bodyPr/>
              <a:lstStyle/>
              <a:p>
                <a:endParaRPr lang="en-US" altLang="en-US"/>
              </a:p>
            </p:txBody>
          </p:sp>
          <p:sp>
            <p:nvSpPr>
              <p:cNvPr id="4145" name="Freeform 462"/>
              <p:cNvSpPr>
                <a:spLocks/>
              </p:cNvSpPr>
              <p:nvPr/>
            </p:nvSpPr>
            <p:spPr bwMode="auto">
              <a:xfrm>
                <a:off x="4819" y="2366"/>
                <a:ext cx="436" cy="65"/>
              </a:xfrm>
              <a:custGeom>
                <a:avLst/>
                <a:gdLst>
                  <a:gd name="T0" fmla="*/ 213 w 894"/>
                  <a:gd name="T1" fmla="*/ 43 h 98"/>
                  <a:gd name="T2" fmla="*/ 199 w 894"/>
                  <a:gd name="T3" fmla="*/ 0 h 98"/>
                  <a:gd name="T4" fmla="*/ 12 w 894"/>
                  <a:gd name="T5" fmla="*/ 0 h 98"/>
                  <a:gd name="T6" fmla="*/ 0 w 894"/>
                  <a:gd name="T7" fmla="*/ 43 h 98"/>
                  <a:gd name="T8" fmla="*/ 213 w 894"/>
                  <a:gd name="T9" fmla="*/ 43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8">
                    <a:moveTo>
                      <a:pt x="894" y="98"/>
                    </a:moveTo>
                    <a:lnTo>
                      <a:pt x="837" y="0"/>
                    </a:lnTo>
                    <a:lnTo>
                      <a:pt x="49" y="0"/>
                    </a:lnTo>
                    <a:lnTo>
                      <a:pt x="0" y="98"/>
                    </a:lnTo>
                    <a:lnTo>
                      <a:pt x="894" y="98"/>
                    </a:lnTo>
                    <a:close/>
                  </a:path>
                </a:pathLst>
              </a:custGeom>
              <a:solidFill>
                <a:srgbClr val="7C0000"/>
              </a:solidFill>
              <a:ln w="9525">
                <a:noFill/>
                <a:round/>
                <a:headEnd/>
                <a:tailEnd/>
              </a:ln>
            </p:spPr>
            <p:txBody>
              <a:bodyPr/>
              <a:lstStyle/>
              <a:p>
                <a:endParaRPr lang="en-US"/>
              </a:p>
            </p:txBody>
          </p:sp>
          <p:sp>
            <p:nvSpPr>
              <p:cNvPr id="4146" name="Rectangle 463"/>
              <p:cNvSpPr>
                <a:spLocks noChangeArrowheads="1"/>
              </p:cNvSpPr>
              <p:nvPr/>
            </p:nvSpPr>
            <p:spPr bwMode="auto">
              <a:xfrm>
                <a:off x="4835" y="2759"/>
                <a:ext cx="58" cy="30"/>
              </a:xfrm>
              <a:prstGeom prst="rect">
                <a:avLst/>
              </a:prstGeom>
              <a:solidFill>
                <a:srgbClr val="7C0000"/>
              </a:solidFill>
              <a:ln w="9525">
                <a:noFill/>
                <a:miter lim="800000"/>
                <a:headEnd/>
                <a:tailEnd/>
              </a:ln>
            </p:spPr>
            <p:txBody>
              <a:bodyPr/>
              <a:lstStyle/>
              <a:p>
                <a:endParaRPr lang="en-US" altLang="en-US"/>
              </a:p>
            </p:txBody>
          </p:sp>
          <p:sp>
            <p:nvSpPr>
              <p:cNvPr id="4147" name="Rectangle 464"/>
              <p:cNvSpPr>
                <a:spLocks noChangeArrowheads="1"/>
              </p:cNvSpPr>
              <p:nvPr/>
            </p:nvSpPr>
            <p:spPr bwMode="auto">
              <a:xfrm>
                <a:off x="4835" y="2722"/>
                <a:ext cx="27" cy="29"/>
              </a:xfrm>
              <a:prstGeom prst="rect">
                <a:avLst/>
              </a:prstGeom>
              <a:solidFill>
                <a:srgbClr val="7C0000"/>
              </a:solidFill>
              <a:ln w="9525">
                <a:noFill/>
                <a:miter lim="800000"/>
                <a:headEnd/>
                <a:tailEnd/>
              </a:ln>
            </p:spPr>
            <p:txBody>
              <a:bodyPr/>
              <a:lstStyle/>
              <a:p>
                <a:endParaRPr lang="en-US" altLang="en-US"/>
              </a:p>
            </p:txBody>
          </p:sp>
          <p:sp>
            <p:nvSpPr>
              <p:cNvPr id="4148" name="Rectangle 465"/>
              <p:cNvSpPr>
                <a:spLocks noChangeArrowheads="1"/>
              </p:cNvSpPr>
              <p:nvPr/>
            </p:nvSpPr>
            <p:spPr bwMode="auto">
              <a:xfrm>
                <a:off x="4835" y="2797"/>
                <a:ext cx="27" cy="29"/>
              </a:xfrm>
              <a:prstGeom prst="rect">
                <a:avLst/>
              </a:prstGeom>
              <a:solidFill>
                <a:srgbClr val="7C0000"/>
              </a:solidFill>
              <a:ln w="9525">
                <a:noFill/>
                <a:miter lim="800000"/>
                <a:headEnd/>
                <a:tailEnd/>
              </a:ln>
            </p:spPr>
            <p:txBody>
              <a:bodyPr/>
              <a:lstStyle/>
              <a:p>
                <a:endParaRPr lang="en-US" altLang="en-US"/>
              </a:p>
            </p:txBody>
          </p:sp>
          <p:sp>
            <p:nvSpPr>
              <p:cNvPr id="4149" name="Rectangle 466"/>
              <p:cNvSpPr>
                <a:spLocks noChangeArrowheads="1"/>
              </p:cNvSpPr>
              <p:nvPr/>
            </p:nvSpPr>
            <p:spPr bwMode="auto">
              <a:xfrm>
                <a:off x="5086" y="2759"/>
                <a:ext cx="59" cy="30"/>
              </a:xfrm>
              <a:prstGeom prst="rect">
                <a:avLst/>
              </a:prstGeom>
              <a:solidFill>
                <a:srgbClr val="7C0000"/>
              </a:solidFill>
              <a:ln w="9525">
                <a:noFill/>
                <a:miter lim="800000"/>
                <a:headEnd/>
                <a:tailEnd/>
              </a:ln>
            </p:spPr>
            <p:txBody>
              <a:bodyPr/>
              <a:lstStyle/>
              <a:p>
                <a:endParaRPr lang="en-US" altLang="en-US"/>
              </a:p>
            </p:txBody>
          </p:sp>
          <p:sp>
            <p:nvSpPr>
              <p:cNvPr id="4150" name="Rectangle 467"/>
              <p:cNvSpPr>
                <a:spLocks noChangeArrowheads="1"/>
              </p:cNvSpPr>
              <p:nvPr/>
            </p:nvSpPr>
            <p:spPr bwMode="auto">
              <a:xfrm>
                <a:off x="5055" y="2797"/>
                <a:ext cx="58" cy="29"/>
              </a:xfrm>
              <a:prstGeom prst="rect">
                <a:avLst/>
              </a:prstGeom>
              <a:solidFill>
                <a:srgbClr val="7C0000"/>
              </a:solidFill>
              <a:ln w="9525">
                <a:noFill/>
                <a:miter lim="800000"/>
                <a:headEnd/>
                <a:tailEnd/>
              </a:ln>
            </p:spPr>
            <p:txBody>
              <a:bodyPr/>
              <a:lstStyle/>
              <a:p>
                <a:endParaRPr lang="en-US" altLang="en-US"/>
              </a:p>
            </p:txBody>
          </p:sp>
          <p:sp>
            <p:nvSpPr>
              <p:cNvPr id="4151" name="Rectangle 468"/>
              <p:cNvSpPr>
                <a:spLocks noChangeArrowheads="1"/>
              </p:cNvSpPr>
              <p:nvPr/>
            </p:nvSpPr>
            <p:spPr bwMode="auto">
              <a:xfrm>
                <a:off x="4806" y="2431"/>
                <a:ext cx="461" cy="18"/>
              </a:xfrm>
              <a:prstGeom prst="rect">
                <a:avLst/>
              </a:prstGeom>
              <a:solidFill>
                <a:srgbClr val="FFE5B7"/>
              </a:solidFill>
              <a:ln w="9525">
                <a:noFill/>
                <a:miter lim="800000"/>
                <a:headEnd/>
                <a:tailEnd/>
              </a:ln>
            </p:spPr>
            <p:txBody>
              <a:bodyPr/>
              <a:lstStyle/>
              <a:p>
                <a:endParaRPr lang="en-US" altLang="en-US"/>
              </a:p>
            </p:txBody>
          </p:sp>
          <p:sp>
            <p:nvSpPr>
              <p:cNvPr id="4152" name="Rectangle 469"/>
              <p:cNvSpPr>
                <a:spLocks noChangeArrowheads="1"/>
              </p:cNvSpPr>
              <p:nvPr/>
            </p:nvSpPr>
            <p:spPr bwMode="auto">
              <a:xfrm>
                <a:off x="5271" y="2473"/>
                <a:ext cx="176" cy="170"/>
              </a:xfrm>
              <a:prstGeom prst="rect">
                <a:avLst/>
              </a:prstGeom>
              <a:solidFill>
                <a:srgbClr val="26CCD8"/>
              </a:solidFill>
              <a:ln w="9525">
                <a:noFill/>
                <a:miter lim="800000"/>
                <a:headEnd/>
                <a:tailEnd/>
              </a:ln>
            </p:spPr>
            <p:txBody>
              <a:bodyPr/>
              <a:lstStyle/>
              <a:p>
                <a:endParaRPr lang="en-US" altLang="en-US"/>
              </a:p>
            </p:txBody>
          </p:sp>
          <p:sp>
            <p:nvSpPr>
              <p:cNvPr id="4153" name="Rectangle 470"/>
              <p:cNvSpPr>
                <a:spLocks noChangeArrowheads="1"/>
              </p:cNvSpPr>
              <p:nvPr/>
            </p:nvSpPr>
            <p:spPr bwMode="auto">
              <a:xfrm>
                <a:off x="5464" y="2473"/>
                <a:ext cx="176" cy="170"/>
              </a:xfrm>
              <a:prstGeom prst="rect">
                <a:avLst/>
              </a:prstGeom>
              <a:solidFill>
                <a:srgbClr val="26CCD8"/>
              </a:solidFill>
              <a:ln w="9525">
                <a:noFill/>
                <a:miter lim="800000"/>
                <a:headEnd/>
                <a:tailEnd/>
              </a:ln>
            </p:spPr>
            <p:txBody>
              <a:bodyPr/>
              <a:lstStyle/>
              <a:p>
                <a:endParaRPr lang="en-US" altLang="en-US"/>
              </a:p>
            </p:txBody>
          </p:sp>
          <p:sp>
            <p:nvSpPr>
              <p:cNvPr id="4154" name="Freeform 471"/>
              <p:cNvSpPr>
                <a:spLocks/>
              </p:cNvSpPr>
              <p:nvPr/>
            </p:nvSpPr>
            <p:spPr bwMode="auto">
              <a:xfrm>
                <a:off x="5255" y="2449"/>
                <a:ext cx="402" cy="218"/>
              </a:xfrm>
              <a:custGeom>
                <a:avLst/>
                <a:gdLst>
                  <a:gd name="T0" fmla="*/ 8 w 827"/>
                  <a:gd name="T1" fmla="*/ 127 h 332"/>
                  <a:gd name="T2" fmla="*/ 93 w 827"/>
                  <a:gd name="T3" fmla="*/ 127 h 332"/>
                  <a:gd name="T4" fmla="*/ 93 w 827"/>
                  <a:gd name="T5" fmla="*/ 16 h 332"/>
                  <a:gd name="T6" fmla="*/ 8 w 827"/>
                  <a:gd name="T7" fmla="*/ 16 h 332"/>
                  <a:gd name="T8" fmla="*/ 8 w 827"/>
                  <a:gd name="T9" fmla="*/ 127 h 332"/>
                  <a:gd name="T10" fmla="*/ 0 w 827"/>
                  <a:gd name="T11" fmla="*/ 143 h 332"/>
                  <a:gd name="T12" fmla="*/ 0 w 827"/>
                  <a:gd name="T13" fmla="*/ 0 h 332"/>
                  <a:gd name="T14" fmla="*/ 195 w 827"/>
                  <a:gd name="T15" fmla="*/ 0 h 332"/>
                  <a:gd name="T16" fmla="*/ 195 w 827"/>
                  <a:gd name="T17" fmla="*/ 143 h 332"/>
                  <a:gd name="T18" fmla="*/ 187 w 827"/>
                  <a:gd name="T19" fmla="*/ 127 h 332"/>
                  <a:gd name="T20" fmla="*/ 187 w 827"/>
                  <a:gd name="T21" fmla="*/ 16 h 332"/>
                  <a:gd name="T22" fmla="*/ 102 w 827"/>
                  <a:gd name="T23" fmla="*/ 16 h 332"/>
                  <a:gd name="T24" fmla="*/ 102 w 827"/>
                  <a:gd name="T25" fmla="*/ 127 h 332"/>
                  <a:gd name="T26" fmla="*/ 187 w 827"/>
                  <a:gd name="T27" fmla="*/ 127 h 332"/>
                  <a:gd name="T28" fmla="*/ 195 w 827"/>
                  <a:gd name="T29" fmla="*/ 143 h 332"/>
                  <a:gd name="T30" fmla="*/ 0 w 827"/>
                  <a:gd name="T31" fmla="*/ 143 h 332"/>
                  <a:gd name="T32" fmla="*/ 8 w 827"/>
                  <a:gd name="T33" fmla="*/ 127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2">
                    <a:moveTo>
                      <a:pt x="34" y="296"/>
                    </a:moveTo>
                    <a:lnTo>
                      <a:pt x="396" y="296"/>
                    </a:lnTo>
                    <a:lnTo>
                      <a:pt x="396" y="36"/>
                    </a:lnTo>
                    <a:lnTo>
                      <a:pt x="34" y="36"/>
                    </a:lnTo>
                    <a:lnTo>
                      <a:pt x="34" y="296"/>
                    </a:lnTo>
                    <a:lnTo>
                      <a:pt x="0" y="332"/>
                    </a:lnTo>
                    <a:lnTo>
                      <a:pt x="0" y="0"/>
                    </a:lnTo>
                    <a:lnTo>
                      <a:pt x="827" y="0"/>
                    </a:lnTo>
                    <a:lnTo>
                      <a:pt x="827" y="332"/>
                    </a:lnTo>
                    <a:lnTo>
                      <a:pt x="791" y="296"/>
                    </a:lnTo>
                    <a:lnTo>
                      <a:pt x="791" y="36"/>
                    </a:lnTo>
                    <a:lnTo>
                      <a:pt x="430" y="36"/>
                    </a:lnTo>
                    <a:lnTo>
                      <a:pt x="430" y="296"/>
                    </a:lnTo>
                    <a:lnTo>
                      <a:pt x="791" y="296"/>
                    </a:lnTo>
                    <a:lnTo>
                      <a:pt x="827" y="332"/>
                    </a:lnTo>
                    <a:lnTo>
                      <a:pt x="0" y="332"/>
                    </a:lnTo>
                    <a:lnTo>
                      <a:pt x="34" y="296"/>
                    </a:lnTo>
                    <a:close/>
                  </a:path>
                </a:pathLst>
              </a:custGeom>
              <a:solidFill>
                <a:srgbClr val="E8EAEA"/>
              </a:solidFill>
              <a:ln w="9525">
                <a:noFill/>
                <a:round/>
                <a:headEnd/>
                <a:tailEnd/>
              </a:ln>
            </p:spPr>
            <p:txBody>
              <a:bodyPr/>
              <a:lstStyle/>
              <a:p>
                <a:endParaRPr lang="en-US"/>
              </a:p>
            </p:txBody>
          </p:sp>
          <p:sp>
            <p:nvSpPr>
              <p:cNvPr id="4155" name="Freeform 472"/>
              <p:cNvSpPr>
                <a:spLocks/>
              </p:cNvSpPr>
              <p:nvPr/>
            </p:nvSpPr>
            <p:spPr bwMode="auto">
              <a:xfrm>
                <a:off x="5325" y="2473"/>
                <a:ext cx="122" cy="170"/>
              </a:xfrm>
              <a:custGeom>
                <a:avLst/>
                <a:gdLst>
                  <a:gd name="T0" fmla="*/ 32 w 252"/>
                  <a:gd name="T1" fmla="*/ 0 h 260"/>
                  <a:gd name="T2" fmla="*/ 59 w 252"/>
                  <a:gd name="T3" fmla="*/ 0 h 260"/>
                  <a:gd name="T4" fmla="*/ 59 w 252"/>
                  <a:gd name="T5" fmla="*/ 41 h 260"/>
                  <a:gd name="T6" fmla="*/ 57 w 252"/>
                  <a:gd name="T7" fmla="*/ 43 h 260"/>
                  <a:gd name="T8" fmla="*/ 54 w 252"/>
                  <a:gd name="T9" fmla="*/ 44 h 260"/>
                  <a:gd name="T10" fmla="*/ 52 w 252"/>
                  <a:gd name="T11" fmla="*/ 45 h 260"/>
                  <a:gd name="T12" fmla="*/ 50 w 252"/>
                  <a:gd name="T13" fmla="*/ 47 h 260"/>
                  <a:gd name="T14" fmla="*/ 48 w 252"/>
                  <a:gd name="T15" fmla="*/ 49 h 260"/>
                  <a:gd name="T16" fmla="*/ 46 w 252"/>
                  <a:gd name="T17" fmla="*/ 51 h 260"/>
                  <a:gd name="T18" fmla="*/ 45 w 252"/>
                  <a:gd name="T19" fmla="*/ 54 h 260"/>
                  <a:gd name="T20" fmla="*/ 44 w 252"/>
                  <a:gd name="T21" fmla="*/ 56 h 260"/>
                  <a:gd name="T22" fmla="*/ 44 w 252"/>
                  <a:gd name="T23" fmla="*/ 60 h 260"/>
                  <a:gd name="T24" fmla="*/ 45 w 252"/>
                  <a:gd name="T25" fmla="*/ 61 h 260"/>
                  <a:gd name="T26" fmla="*/ 47 w 252"/>
                  <a:gd name="T27" fmla="*/ 63 h 260"/>
                  <a:gd name="T28" fmla="*/ 49 w 252"/>
                  <a:gd name="T29" fmla="*/ 66 h 260"/>
                  <a:gd name="T30" fmla="*/ 52 w 252"/>
                  <a:gd name="T31" fmla="*/ 69 h 260"/>
                  <a:gd name="T32" fmla="*/ 53 w 252"/>
                  <a:gd name="T33" fmla="*/ 71 h 260"/>
                  <a:gd name="T34" fmla="*/ 54 w 252"/>
                  <a:gd name="T35" fmla="*/ 75 h 260"/>
                  <a:gd name="T36" fmla="*/ 53 w 252"/>
                  <a:gd name="T37" fmla="*/ 79 h 260"/>
                  <a:gd name="T38" fmla="*/ 52 w 252"/>
                  <a:gd name="T39" fmla="*/ 84 h 260"/>
                  <a:gd name="T40" fmla="*/ 49 w 252"/>
                  <a:gd name="T41" fmla="*/ 88 h 260"/>
                  <a:gd name="T42" fmla="*/ 47 w 252"/>
                  <a:gd name="T43" fmla="*/ 92 h 260"/>
                  <a:gd name="T44" fmla="*/ 45 w 252"/>
                  <a:gd name="T45" fmla="*/ 96 h 260"/>
                  <a:gd name="T46" fmla="*/ 43 w 252"/>
                  <a:gd name="T47" fmla="*/ 99 h 260"/>
                  <a:gd name="T48" fmla="*/ 41 w 252"/>
                  <a:gd name="T49" fmla="*/ 103 h 260"/>
                  <a:gd name="T50" fmla="*/ 39 w 252"/>
                  <a:gd name="T51" fmla="*/ 107 h 260"/>
                  <a:gd name="T52" fmla="*/ 38 w 252"/>
                  <a:gd name="T53" fmla="*/ 111 h 260"/>
                  <a:gd name="T54" fmla="*/ 0 w 252"/>
                  <a:gd name="T55" fmla="*/ 111 h 260"/>
                  <a:gd name="T56" fmla="*/ 0 w 252"/>
                  <a:gd name="T57" fmla="*/ 107 h 260"/>
                  <a:gd name="T58" fmla="*/ 2 w 252"/>
                  <a:gd name="T59" fmla="*/ 102 h 260"/>
                  <a:gd name="T60" fmla="*/ 3 w 252"/>
                  <a:gd name="T61" fmla="*/ 97 h 260"/>
                  <a:gd name="T62" fmla="*/ 5 w 252"/>
                  <a:gd name="T63" fmla="*/ 92 h 260"/>
                  <a:gd name="T64" fmla="*/ 7 w 252"/>
                  <a:gd name="T65" fmla="*/ 86 h 260"/>
                  <a:gd name="T66" fmla="*/ 10 w 252"/>
                  <a:gd name="T67" fmla="*/ 80 h 260"/>
                  <a:gd name="T68" fmla="*/ 13 w 252"/>
                  <a:gd name="T69" fmla="*/ 76 h 260"/>
                  <a:gd name="T70" fmla="*/ 15 w 252"/>
                  <a:gd name="T71" fmla="*/ 72 h 260"/>
                  <a:gd name="T72" fmla="*/ 17 w 252"/>
                  <a:gd name="T73" fmla="*/ 68 h 260"/>
                  <a:gd name="T74" fmla="*/ 22 w 252"/>
                  <a:gd name="T75" fmla="*/ 62 h 260"/>
                  <a:gd name="T76" fmla="*/ 26 w 252"/>
                  <a:gd name="T77" fmla="*/ 56 h 260"/>
                  <a:gd name="T78" fmla="*/ 31 w 252"/>
                  <a:gd name="T79" fmla="*/ 50 h 260"/>
                  <a:gd name="T80" fmla="*/ 34 w 252"/>
                  <a:gd name="T81" fmla="*/ 44 h 260"/>
                  <a:gd name="T82" fmla="*/ 37 w 252"/>
                  <a:gd name="T83" fmla="*/ 39 h 260"/>
                  <a:gd name="T84" fmla="*/ 37 w 252"/>
                  <a:gd name="T85" fmla="*/ 36 h 260"/>
                  <a:gd name="T86" fmla="*/ 35 w 252"/>
                  <a:gd name="T87" fmla="*/ 34 h 260"/>
                  <a:gd name="T88" fmla="*/ 31 w 252"/>
                  <a:gd name="T89" fmla="*/ 35 h 260"/>
                  <a:gd name="T90" fmla="*/ 27 w 252"/>
                  <a:gd name="T91" fmla="*/ 36 h 260"/>
                  <a:gd name="T92" fmla="*/ 22 w 252"/>
                  <a:gd name="T93" fmla="*/ 38 h 260"/>
                  <a:gd name="T94" fmla="*/ 18 w 252"/>
                  <a:gd name="T95" fmla="*/ 39 h 260"/>
                  <a:gd name="T96" fmla="*/ 14 w 252"/>
                  <a:gd name="T97" fmla="*/ 41 h 260"/>
                  <a:gd name="T98" fmla="*/ 11 w 252"/>
                  <a:gd name="T99" fmla="*/ 41 h 260"/>
                  <a:gd name="T100" fmla="*/ 8 w 252"/>
                  <a:gd name="T101" fmla="*/ 40 h 260"/>
                  <a:gd name="T102" fmla="*/ 7 w 252"/>
                  <a:gd name="T103" fmla="*/ 38 h 260"/>
                  <a:gd name="T104" fmla="*/ 8 w 252"/>
                  <a:gd name="T105" fmla="*/ 34 h 260"/>
                  <a:gd name="T106" fmla="*/ 11 w 252"/>
                  <a:gd name="T107" fmla="*/ 29 h 260"/>
                  <a:gd name="T108" fmla="*/ 14 w 252"/>
                  <a:gd name="T109" fmla="*/ 24 h 260"/>
                  <a:gd name="T110" fmla="*/ 18 w 252"/>
                  <a:gd name="T111" fmla="*/ 18 h 260"/>
                  <a:gd name="T112" fmla="*/ 22 w 252"/>
                  <a:gd name="T113" fmla="*/ 13 h 260"/>
                  <a:gd name="T114" fmla="*/ 26 w 252"/>
                  <a:gd name="T115" fmla="*/ 8 h 260"/>
                  <a:gd name="T116" fmla="*/ 30 w 252"/>
                  <a:gd name="T117" fmla="*/ 3 h 260"/>
                  <a:gd name="T118" fmla="*/ 32 w 252"/>
                  <a:gd name="T119" fmla="*/ 0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2" h="260">
                    <a:moveTo>
                      <a:pt x="137" y="0"/>
                    </a:moveTo>
                    <a:lnTo>
                      <a:pt x="252" y="0"/>
                    </a:lnTo>
                    <a:lnTo>
                      <a:pt x="252" y="96"/>
                    </a:lnTo>
                    <a:lnTo>
                      <a:pt x="243" y="100"/>
                    </a:lnTo>
                    <a:lnTo>
                      <a:pt x="232" y="102"/>
                    </a:lnTo>
                    <a:lnTo>
                      <a:pt x="222" y="106"/>
                    </a:lnTo>
                    <a:lnTo>
                      <a:pt x="213" y="110"/>
                    </a:lnTo>
                    <a:lnTo>
                      <a:pt x="205" y="115"/>
                    </a:lnTo>
                    <a:lnTo>
                      <a:pt x="198" y="119"/>
                    </a:lnTo>
                    <a:lnTo>
                      <a:pt x="192" y="125"/>
                    </a:lnTo>
                    <a:lnTo>
                      <a:pt x="187" y="132"/>
                    </a:lnTo>
                    <a:lnTo>
                      <a:pt x="187" y="139"/>
                    </a:lnTo>
                    <a:lnTo>
                      <a:pt x="193" y="144"/>
                    </a:lnTo>
                    <a:lnTo>
                      <a:pt x="201" y="149"/>
                    </a:lnTo>
                    <a:lnTo>
                      <a:pt x="210" y="154"/>
                    </a:lnTo>
                    <a:lnTo>
                      <a:pt x="220" y="160"/>
                    </a:lnTo>
                    <a:lnTo>
                      <a:pt x="227" y="165"/>
                    </a:lnTo>
                    <a:lnTo>
                      <a:pt x="230" y="175"/>
                    </a:lnTo>
                    <a:lnTo>
                      <a:pt x="227" y="185"/>
                    </a:lnTo>
                    <a:lnTo>
                      <a:pt x="220" y="197"/>
                    </a:lnTo>
                    <a:lnTo>
                      <a:pt x="210" y="207"/>
                    </a:lnTo>
                    <a:lnTo>
                      <a:pt x="201" y="216"/>
                    </a:lnTo>
                    <a:lnTo>
                      <a:pt x="192" y="225"/>
                    </a:lnTo>
                    <a:lnTo>
                      <a:pt x="182" y="233"/>
                    </a:lnTo>
                    <a:lnTo>
                      <a:pt x="174" y="241"/>
                    </a:lnTo>
                    <a:lnTo>
                      <a:pt x="168" y="251"/>
                    </a:lnTo>
                    <a:lnTo>
                      <a:pt x="163" y="260"/>
                    </a:lnTo>
                    <a:lnTo>
                      <a:pt x="0" y="260"/>
                    </a:lnTo>
                    <a:lnTo>
                      <a:pt x="2" y="251"/>
                    </a:lnTo>
                    <a:lnTo>
                      <a:pt x="8" y="239"/>
                    </a:lnTo>
                    <a:lnTo>
                      <a:pt x="15" y="227"/>
                    </a:lnTo>
                    <a:lnTo>
                      <a:pt x="23" y="214"/>
                    </a:lnTo>
                    <a:lnTo>
                      <a:pt x="32" y="200"/>
                    </a:lnTo>
                    <a:lnTo>
                      <a:pt x="42" y="187"/>
                    </a:lnTo>
                    <a:lnTo>
                      <a:pt x="53" y="177"/>
                    </a:lnTo>
                    <a:lnTo>
                      <a:pt x="62" y="168"/>
                    </a:lnTo>
                    <a:lnTo>
                      <a:pt x="74" y="159"/>
                    </a:lnTo>
                    <a:lnTo>
                      <a:pt x="92" y="146"/>
                    </a:lnTo>
                    <a:lnTo>
                      <a:pt x="111" y="132"/>
                    </a:lnTo>
                    <a:lnTo>
                      <a:pt x="131" y="117"/>
                    </a:lnTo>
                    <a:lnTo>
                      <a:pt x="147" y="103"/>
                    </a:lnTo>
                    <a:lnTo>
                      <a:pt x="157" y="92"/>
                    </a:lnTo>
                    <a:lnTo>
                      <a:pt x="160" y="84"/>
                    </a:lnTo>
                    <a:lnTo>
                      <a:pt x="151" y="80"/>
                    </a:lnTo>
                    <a:lnTo>
                      <a:pt x="134" y="81"/>
                    </a:lnTo>
                    <a:lnTo>
                      <a:pt x="115" y="84"/>
                    </a:lnTo>
                    <a:lnTo>
                      <a:pt x="95" y="88"/>
                    </a:lnTo>
                    <a:lnTo>
                      <a:pt x="77" y="92"/>
                    </a:lnTo>
                    <a:lnTo>
                      <a:pt x="59" y="95"/>
                    </a:lnTo>
                    <a:lnTo>
                      <a:pt x="46" y="96"/>
                    </a:lnTo>
                    <a:lnTo>
                      <a:pt x="35" y="94"/>
                    </a:lnTo>
                    <a:lnTo>
                      <a:pt x="32" y="88"/>
                    </a:lnTo>
                    <a:lnTo>
                      <a:pt x="35" y="79"/>
                    </a:lnTo>
                    <a:lnTo>
                      <a:pt x="45" y="68"/>
                    </a:lnTo>
                    <a:lnTo>
                      <a:pt x="58" y="55"/>
                    </a:lnTo>
                    <a:lnTo>
                      <a:pt x="76" y="42"/>
                    </a:lnTo>
                    <a:lnTo>
                      <a:pt x="94" y="30"/>
                    </a:lnTo>
                    <a:lnTo>
                      <a:pt x="111" y="18"/>
                    </a:lnTo>
                    <a:lnTo>
                      <a:pt x="126" y="8"/>
                    </a:lnTo>
                    <a:lnTo>
                      <a:pt x="137" y="0"/>
                    </a:lnTo>
                    <a:close/>
                  </a:path>
                </a:pathLst>
              </a:custGeom>
              <a:solidFill>
                <a:srgbClr val="99E5E5"/>
              </a:solidFill>
              <a:ln w="9525">
                <a:noFill/>
                <a:round/>
                <a:headEnd/>
                <a:tailEnd/>
              </a:ln>
            </p:spPr>
            <p:txBody>
              <a:bodyPr/>
              <a:lstStyle/>
              <a:p>
                <a:endParaRPr lang="en-US"/>
              </a:p>
            </p:txBody>
          </p:sp>
          <p:sp>
            <p:nvSpPr>
              <p:cNvPr id="4156" name="Freeform 473"/>
              <p:cNvSpPr>
                <a:spLocks/>
              </p:cNvSpPr>
              <p:nvPr/>
            </p:nvSpPr>
            <p:spPr bwMode="auto">
              <a:xfrm>
                <a:off x="5508" y="2473"/>
                <a:ext cx="132" cy="170"/>
              </a:xfrm>
              <a:custGeom>
                <a:avLst/>
                <a:gdLst>
                  <a:gd name="T0" fmla="*/ 26 w 271"/>
                  <a:gd name="T1" fmla="*/ 0 h 260"/>
                  <a:gd name="T2" fmla="*/ 24 w 271"/>
                  <a:gd name="T3" fmla="*/ 2 h 260"/>
                  <a:gd name="T4" fmla="*/ 22 w 271"/>
                  <a:gd name="T5" fmla="*/ 5 h 260"/>
                  <a:gd name="T6" fmla="*/ 20 w 271"/>
                  <a:gd name="T7" fmla="*/ 8 h 260"/>
                  <a:gd name="T8" fmla="*/ 18 w 271"/>
                  <a:gd name="T9" fmla="*/ 12 h 260"/>
                  <a:gd name="T10" fmla="*/ 15 w 271"/>
                  <a:gd name="T11" fmla="*/ 16 h 260"/>
                  <a:gd name="T12" fmla="*/ 13 w 271"/>
                  <a:gd name="T13" fmla="*/ 20 h 260"/>
                  <a:gd name="T14" fmla="*/ 11 w 271"/>
                  <a:gd name="T15" fmla="*/ 24 h 260"/>
                  <a:gd name="T16" fmla="*/ 9 w 271"/>
                  <a:gd name="T17" fmla="*/ 27 h 260"/>
                  <a:gd name="T18" fmla="*/ 8 w 271"/>
                  <a:gd name="T19" fmla="*/ 31 h 260"/>
                  <a:gd name="T20" fmla="*/ 8 w 271"/>
                  <a:gd name="T21" fmla="*/ 34 h 260"/>
                  <a:gd name="T22" fmla="*/ 8 w 271"/>
                  <a:gd name="T23" fmla="*/ 38 h 260"/>
                  <a:gd name="T24" fmla="*/ 9 w 271"/>
                  <a:gd name="T25" fmla="*/ 41 h 260"/>
                  <a:gd name="T26" fmla="*/ 11 w 271"/>
                  <a:gd name="T27" fmla="*/ 44 h 260"/>
                  <a:gd name="T28" fmla="*/ 13 w 271"/>
                  <a:gd name="T29" fmla="*/ 46 h 260"/>
                  <a:gd name="T30" fmla="*/ 15 w 271"/>
                  <a:gd name="T31" fmla="*/ 46 h 260"/>
                  <a:gd name="T32" fmla="*/ 18 w 271"/>
                  <a:gd name="T33" fmla="*/ 46 h 260"/>
                  <a:gd name="T34" fmla="*/ 20 w 271"/>
                  <a:gd name="T35" fmla="*/ 45 h 260"/>
                  <a:gd name="T36" fmla="*/ 22 w 271"/>
                  <a:gd name="T37" fmla="*/ 46 h 260"/>
                  <a:gd name="T38" fmla="*/ 24 w 271"/>
                  <a:gd name="T39" fmla="*/ 49 h 260"/>
                  <a:gd name="T40" fmla="*/ 25 w 271"/>
                  <a:gd name="T41" fmla="*/ 53 h 260"/>
                  <a:gd name="T42" fmla="*/ 25 w 271"/>
                  <a:gd name="T43" fmla="*/ 58 h 260"/>
                  <a:gd name="T44" fmla="*/ 25 w 271"/>
                  <a:gd name="T45" fmla="*/ 62 h 260"/>
                  <a:gd name="T46" fmla="*/ 23 w 271"/>
                  <a:gd name="T47" fmla="*/ 67 h 260"/>
                  <a:gd name="T48" fmla="*/ 20 w 271"/>
                  <a:gd name="T49" fmla="*/ 73 h 260"/>
                  <a:gd name="T50" fmla="*/ 17 w 271"/>
                  <a:gd name="T51" fmla="*/ 77 h 260"/>
                  <a:gd name="T52" fmla="*/ 13 w 271"/>
                  <a:gd name="T53" fmla="*/ 82 h 260"/>
                  <a:gd name="T54" fmla="*/ 10 w 271"/>
                  <a:gd name="T55" fmla="*/ 87 h 260"/>
                  <a:gd name="T56" fmla="*/ 7 w 271"/>
                  <a:gd name="T57" fmla="*/ 92 h 260"/>
                  <a:gd name="T58" fmla="*/ 4 w 271"/>
                  <a:gd name="T59" fmla="*/ 96 h 260"/>
                  <a:gd name="T60" fmla="*/ 2 w 271"/>
                  <a:gd name="T61" fmla="*/ 101 h 260"/>
                  <a:gd name="T62" fmla="*/ 1 w 271"/>
                  <a:gd name="T63" fmla="*/ 106 h 260"/>
                  <a:gd name="T64" fmla="*/ 0 w 271"/>
                  <a:gd name="T65" fmla="*/ 111 h 260"/>
                  <a:gd name="T66" fmla="*/ 42 w 271"/>
                  <a:gd name="T67" fmla="*/ 111 h 260"/>
                  <a:gd name="T68" fmla="*/ 43 w 271"/>
                  <a:gd name="T69" fmla="*/ 108 h 260"/>
                  <a:gd name="T70" fmla="*/ 45 w 271"/>
                  <a:gd name="T71" fmla="*/ 105 h 260"/>
                  <a:gd name="T72" fmla="*/ 46 w 271"/>
                  <a:gd name="T73" fmla="*/ 99 h 260"/>
                  <a:gd name="T74" fmla="*/ 47 w 271"/>
                  <a:gd name="T75" fmla="*/ 95 h 260"/>
                  <a:gd name="T76" fmla="*/ 49 w 271"/>
                  <a:gd name="T77" fmla="*/ 90 h 260"/>
                  <a:gd name="T78" fmla="*/ 50 w 271"/>
                  <a:gd name="T79" fmla="*/ 86 h 260"/>
                  <a:gd name="T80" fmla="*/ 52 w 271"/>
                  <a:gd name="T81" fmla="*/ 82 h 260"/>
                  <a:gd name="T82" fmla="*/ 53 w 271"/>
                  <a:gd name="T83" fmla="*/ 78 h 260"/>
                  <a:gd name="T84" fmla="*/ 56 w 271"/>
                  <a:gd name="T85" fmla="*/ 72 h 260"/>
                  <a:gd name="T86" fmla="*/ 57 w 271"/>
                  <a:gd name="T87" fmla="*/ 65 h 260"/>
                  <a:gd name="T88" fmla="*/ 57 w 271"/>
                  <a:gd name="T89" fmla="*/ 59 h 260"/>
                  <a:gd name="T90" fmla="*/ 54 w 271"/>
                  <a:gd name="T91" fmla="*/ 56 h 260"/>
                  <a:gd name="T92" fmla="*/ 50 w 271"/>
                  <a:gd name="T93" fmla="*/ 54 h 260"/>
                  <a:gd name="T94" fmla="*/ 48 w 271"/>
                  <a:gd name="T95" fmla="*/ 52 h 260"/>
                  <a:gd name="T96" fmla="*/ 46 w 271"/>
                  <a:gd name="T97" fmla="*/ 50 h 260"/>
                  <a:gd name="T98" fmla="*/ 45 w 271"/>
                  <a:gd name="T99" fmla="*/ 44 h 260"/>
                  <a:gd name="T100" fmla="*/ 46 w 271"/>
                  <a:gd name="T101" fmla="*/ 38 h 260"/>
                  <a:gd name="T102" fmla="*/ 49 w 271"/>
                  <a:gd name="T103" fmla="*/ 28 h 260"/>
                  <a:gd name="T104" fmla="*/ 55 w 271"/>
                  <a:gd name="T105" fmla="*/ 16 h 260"/>
                  <a:gd name="T106" fmla="*/ 64 w 271"/>
                  <a:gd name="T107" fmla="*/ 0 h 260"/>
                  <a:gd name="T108" fmla="*/ 26 w 271"/>
                  <a:gd name="T109" fmla="*/ 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 h="260">
                    <a:moveTo>
                      <a:pt x="110" y="0"/>
                    </a:moveTo>
                    <a:lnTo>
                      <a:pt x="103" y="4"/>
                    </a:lnTo>
                    <a:lnTo>
                      <a:pt x="95" y="10"/>
                    </a:lnTo>
                    <a:lnTo>
                      <a:pt x="84" y="18"/>
                    </a:lnTo>
                    <a:lnTo>
                      <a:pt x="74" y="27"/>
                    </a:lnTo>
                    <a:lnTo>
                      <a:pt x="64" y="36"/>
                    </a:lnTo>
                    <a:lnTo>
                      <a:pt x="54" y="47"/>
                    </a:lnTo>
                    <a:lnTo>
                      <a:pt x="45" y="56"/>
                    </a:lnTo>
                    <a:lnTo>
                      <a:pt x="38" y="64"/>
                    </a:lnTo>
                    <a:lnTo>
                      <a:pt x="34" y="72"/>
                    </a:lnTo>
                    <a:lnTo>
                      <a:pt x="33" y="80"/>
                    </a:lnTo>
                    <a:lnTo>
                      <a:pt x="34" y="88"/>
                    </a:lnTo>
                    <a:lnTo>
                      <a:pt x="38" y="96"/>
                    </a:lnTo>
                    <a:lnTo>
                      <a:pt x="45" y="102"/>
                    </a:lnTo>
                    <a:lnTo>
                      <a:pt x="53" y="107"/>
                    </a:lnTo>
                    <a:lnTo>
                      <a:pt x="64" y="108"/>
                    </a:lnTo>
                    <a:lnTo>
                      <a:pt x="74" y="107"/>
                    </a:lnTo>
                    <a:lnTo>
                      <a:pt x="84" y="106"/>
                    </a:lnTo>
                    <a:lnTo>
                      <a:pt x="94" y="109"/>
                    </a:lnTo>
                    <a:lnTo>
                      <a:pt x="102" y="115"/>
                    </a:lnTo>
                    <a:lnTo>
                      <a:pt x="106" y="124"/>
                    </a:lnTo>
                    <a:lnTo>
                      <a:pt x="107" y="134"/>
                    </a:lnTo>
                    <a:lnTo>
                      <a:pt x="105" y="146"/>
                    </a:lnTo>
                    <a:lnTo>
                      <a:pt x="98" y="157"/>
                    </a:lnTo>
                    <a:lnTo>
                      <a:pt x="86" y="169"/>
                    </a:lnTo>
                    <a:lnTo>
                      <a:pt x="71" y="180"/>
                    </a:lnTo>
                    <a:lnTo>
                      <a:pt x="56" y="192"/>
                    </a:lnTo>
                    <a:lnTo>
                      <a:pt x="42" y="203"/>
                    </a:lnTo>
                    <a:lnTo>
                      <a:pt x="29" y="214"/>
                    </a:lnTo>
                    <a:lnTo>
                      <a:pt x="19" y="225"/>
                    </a:lnTo>
                    <a:lnTo>
                      <a:pt x="10" y="237"/>
                    </a:lnTo>
                    <a:lnTo>
                      <a:pt x="4" y="248"/>
                    </a:lnTo>
                    <a:lnTo>
                      <a:pt x="0" y="260"/>
                    </a:lnTo>
                    <a:lnTo>
                      <a:pt x="179" y="260"/>
                    </a:lnTo>
                    <a:lnTo>
                      <a:pt x="182" y="253"/>
                    </a:lnTo>
                    <a:lnTo>
                      <a:pt x="188" y="244"/>
                    </a:lnTo>
                    <a:lnTo>
                      <a:pt x="193" y="233"/>
                    </a:lnTo>
                    <a:lnTo>
                      <a:pt x="198" y="222"/>
                    </a:lnTo>
                    <a:lnTo>
                      <a:pt x="205" y="210"/>
                    </a:lnTo>
                    <a:lnTo>
                      <a:pt x="211" y="200"/>
                    </a:lnTo>
                    <a:lnTo>
                      <a:pt x="218" y="191"/>
                    </a:lnTo>
                    <a:lnTo>
                      <a:pt x="224" y="183"/>
                    </a:lnTo>
                    <a:lnTo>
                      <a:pt x="235" y="168"/>
                    </a:lnTo>
                    <a:lnTo>
                      <a:pt x="242" y="151"/>
                    </a:lnTo>
                    <a:lnTo>
                      <a:pt x="240" y="138"/>
                    </a:lnTo>
                    <a:lnTo>
                      <a:pt x="225" y="130"/>
                    </a:lnTo>
                    <a:lnTo>
                      <a:pt x="212" y="127"/>
                    </a:lnTo>
                    <a:lnTo>
                      <a:pt x="201" y="123"/>
                    </a:lnTo>
                    <a:lnTo>
                      <a:pt x="192" y="116"/>
                    </a:lnTo>
                    <a:lnTo>
                      <a:pt x="188" y="104"/>
                    </a:lnTo>
                    <a:lnTo>
                      <a:pt x="192" y="88"/>
                    </a:lnTo>
                    <a:lnTo>
                      <a:pt x="205" y="65"/>
                    </a:lnTo>
                    <a:lnTo>
                      <a:pt x="231" y="36"/>
                    </a:lnTo>
                    <a:lnTo>
                      <a:pt x="271" y="0"/>
                    </a:lnTo>
                    <a:lnTo>
                      <a:pt x="110" y="0"/>
                    </a:lnTo>
                    <a:close/>
                  </a:path>
                </a:pathLst>
              </a:custGeom>
              <a:solidFill>
                <a:srgbClr val="99E5E5"/>
              </a:solidFill>
              <a:ln w="9525">
                <a:noFill/>
                <a:round/>
                <a:headEnd/>
                <a:tailEnd/>
              </a:ln>
            </p:spPr>
            <p:txBody>
              <a:bodyPr/>
              <a:lstStyle/>
              <a:p>
                <a:endParaRPr lang="en-US"/>
              </a:p>
            </p:txBody>
          </p:sp>
          <p:sp>
            <p:nvSpPr>
              <p:cNvPr id="4157" name="Rectangle 474"/>
              <p:cNvSpPr>
                <a:spLocks noChangeArrowheads="1"/>
              </p:cNvSpPr>
              <p:nvPr/>
            </p:nvSpPr>
            <p:spPr bwMode="auto">
              <a:xfrm>
                <a:off x="5237" y="2449"/>
                <a:ext cx="18" cy="420"/>
              </a:xfrm>
              <a:prstGeom prst="rect">
                <a:avLst/>
              </a:prstGeom>
              <a:solidFill>
                <a:srgbClr val="FFDDA5"/>
              </a:solidFill>
              <a:ln w="9525">
                <a:noFill/>
                <a:miter lim="800000"/>
                <a:headEnd/>
                <a:tailEnd/>
              </a:ln>
            </p:spPr>
            <p:txBody>
              <a:bodyPr/>
              <a:lstStyle/>
              <a:p>
                <a:endParaRPr lang="en-US" altLang="en-US"/>
              </a:p>
            </p:txBody>
          </p:sp>
          <p:sp>
            <p:nvSpPr>
              <p:cNvPr id="4158" name="Rectangle 475"/>
              <p:cNvSpPr>
                <a:spLocks noChangeArrowheads="1"/>
              </p:cNvSpPr>
              <p:nvPr/>
            </p:nvSpPr>
            <p:spPr bwMode="auto">
              <a:xfrm>
                <a:off x="5657" y="2449"/>
                <a:ext cx="17" cy="420"/>
              </a:xfrm>
              <a:prstGeom prst="rect">
                <a:avLst/>
              </a:prstGeom>
              <a:solidFill>
                <a:srgbClr val="FFDDA5"/>
              </a:solidFill>
              <a:ln w="9525">
                <a:noFill/>
                <a:miter lim="800000"/>
                <a:headEnd/>
                <a:tailEnd/>
              </a:ln>
            </p:spPr>
            <p:txBody>
              <a:bodyPr/>
              <a:lstStyle/>
              <a:p>
                <a:endParaRPr lang="en-US" altLang="en-US"/>
              </a:p>
            </p:txBody>
          </p:sp>
          <p:sp>
            <p:nvSpPr>
              <p:cNvPr id="4159" name="Rectangle 476"/>
              <p:cNvSpPr>
                <a:spLocks noChangeArrowheads="1"/>
              </p:cNvSpPr>
              <p:nvPr/>
            </p:nvSpPr>
            <p:spPr bwMode="auto">
              <a:xfrm>
                <a:off x="5255" y="2667"/>
                <a:ext cx="402" cy="26"/>
              </a:xfrm>
              <a:prstGeom prst="rect">
                <a:avLst/>
              </a:prstGeom>
              <a:solidFill>
                <a:srgbClr val="FFDDA5"/>
              </a:solidFill>
              <a:ln w="9525">
                <a:noFill/>
                <a:miter lim="800000"/>
                <a:headEnd/>
                <a:tailEnd/>
              </a:ln>
            </p:spPr>
            <p:txBody>
              <a:bodyPr/>
              <a:lstStyle/>
              <a:p>
                <a:endParaRPr lang="en-US" altLang="en-US"/>
              </a:p>
            </p:txBody>
          </p:sp>
          <p:sp>
            <p:nvSpPr>
              <p:cNvPr id="4160" name="Rectangle 477"/>
              <p:cNvSpPr>
                <a:spLocks noChangeArrowheads="1"/>
              </p:cNvSpPr>
              <p:nvPr/>
            </p:nvSpPr>
            <p:spPr bwMode="auto">
              <a:xfrm>
                <a:off x="5225" y="2431"/>
                <a:ext cx="462" cy="18"/>
              </a:xfrm>
              <a:prstGeom prst="rect">
                <a:avLst/>
              </a:prstGeom>
              <a:solidFill>
                <a:srgbClr val="FFE5B7"/>
              </a:solidFill>
              <a:ln w="9525">
                <a:noFill/>
                <a:miter lim="800000"/>
                <a:headEnd/>
                <a:tailEnd/>
              </a:ln>
            </p:spPr>
            <p:txBody>
              <a:bodyPr/>
              <a:lstStyle/>
              <a:p>
                <a:endParaRPr lang="en-US" altLang="en-US"/>
              </a:p>
            </p:txBody>
          </p:sp>
          <p:sp>
            <p:nvSpPr>
              <p:cNvPr id="4161" name="Rectangle 478"/>
              <p:cNvSpPr>
                <a:spLocks noChangeArrowheads="1"/>
              </p:cNvSpPr>
              <p:nvPr/>
            </p:nvSpPr>
            <p:spPr bwMode="auto">
              <a:xfrm>
                <a:off x="5255" y="2693"/>
                <a:ext cx="402" cy="176"/>
              </a:xfrm>
              <a:prstGeom prst="rect">
                <a:avLst/>
              </a:prstGeom>
              <a:solidFill>
                <a:srgbClr val="B23333"/>
              </a:solidFill>
              <a:ln w="9525">
                <a:noFill/>
                <a:miter lim="800000"/>
                <a:headEnd/>
                <a:tailEnd/>
              </a:ln>
            </p:spPr>
            <p:txBody>
              <a:bodyPr/>
              <a:lstStyle/>
              <a:p>
                <a:endParaRPr lang="en-US" altLang="en-US"/>
              </a:p>
            </p:txBody>
          </p:sp>
          <p:sp>
            <p:nvSpPr>
              <p:cNvPr id="4162" name="Freeform 479"/>
              <p:cNvSpPr>
                <a:spLocks/>
              </p:cNvSpPr>
              <p:nvPr/>
            </p:nvSpPr>
            <p:spPr bwMode="auto">
              <a:xfrm>
                <a:off x="5236" y="2366"/>
                <a:ext cx="435" cy="65"/>
              </a:xfrm>
              <a:custGeom>
                <a:avLst/>
                <a:gdLst>
                  <a:gd name="T0" fmla="*/ 212 w 894"/>
                  <a:gd name="T1" fmla="*/ 44 h 97"/>
                  <a:gd name="T2" fmla="*/ 198 w 894"/>
                  <a:gd name="T3" fmla="*/ 0 h 97"/>
                  <a:gd name="T4" fmla="*/ 12 w 894"/>
                  <a:gd name="T5" fmla="*/ 0 h 97"/>
                  <a:gd name="T6" fmla="*/ 0 w 894"/>
                  <a:gd name="T7" fmla="*/ 44 h 97"/>
                  <a:gd name="T8" fmla="*/ 212 w 894"/>
                  <a:gd name="T9" fmla="*/ 4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7">
                    <a:moveTo>
                      <a:pt x="894" y="97"/>
                    </a:moveTo>
                    <a:lnTo>
                      <a:pt x="837" y="0"/>
                    </a:lnTo>
                    <a:lnTo>
                      <a:pt x="50" y="0"/>
                    </a:lnTo>
                    <a:lnTo>
                      <a:pt x="0" y="97"/>
                    </a:lnTo>
                    <a:lnTo>
                      <a:pt x="894" y="97"/>
                    </a:lnTo>
                    <a:close/>
                  </a:path>
                </a:pathLst>
              </a:custGeom>
              <a:solidFill>
                <a:srgbClr val="7C0000"/>
              </a:solidFill>
              <a:ln w="9525">
                <a:noFill/>
                <a:round/>
                <a:headEnd/>
                <a:tailEnd/>
              </a:ln>
            </p:spPr>
            <p:txBody>
              <a:bodyPr/>
              <a:lstStyle/>
              <a:p>
                <a:endParaRPr lang="en-US"/>
              </a:p>
            </p:txBody>
          </p:sp>
          <p:sp>
            <p:nvSpPr>
              <p:cNvPr id="4163" name="Rectangle 480"/>
              <p:cNvSpPr>
                <a:spLocks noChangeArrowheads="1"/>
              </p:cNvSpPr>
              <p:nvPr/>
            </p:nvSpPr>
            <p:spPr bwMode="auto">
              <a:xfrm>
                <a:off x="5255" y="2759"/>
                <a:ext cx="58" cy="30"/>
              </a:xfrm>
              <a:prstGeom prst="rect">
                <a:avLst/>
              </a:prstGeom>
              <a:solidFill>
                <a:srgbClr val="7C0000"/>
              </a:solidFill>
              <a:ln w="9525">
                <a:noFill/>
                <a:miter lim="800000"/>
                <a:headEnd/>
                <a:tailEnd/>
              </a:ln>
            </p:spPr>
            <p:txBody>
              <a:bodyPr/>
              <a:lstStyle/>
              <a:p>
                <a:endParaRPr lang="en-US" altLang="en-US"/>
              </a:p>
            </p:txBody>
          </p:sp>
          <p:sp>
            <p:nvSpPr>
              <p:cNvPr id="4164" name="Rectangle 481"/>
              <p:cNvSpPr>
                <a:spLocks noChangeArrowheads="1"/>
              </p:cNvSpPr>
              <p:nvPr/>
            </p:nvSpPr>
            <p:spPr bwMode="auto">
              <a:xfrm>
                <a:off x="5255" y="2797"/>
                <a:ext cx="26" cy="29"/>
              </a:xfrm>
              <a:prstGeom prst="rect">
                <a:avLst/>
              </a:prstGeom>
              <a:solidFill>
                <a:srgbClr val="7C0000"/>
              </a:solidFill>
              <a:ln w="9525">
                <a:noFill/>
                <a:miter lim="800000"/>
                <a:headEnd/>
                <a:tailEnd/>
              </a:ln>
            </p:spPr>
            <p:txBody>
              <a:bodyPr/>
              <a:lstStyle/>
              <a:p>
                <a:endParaRPr lang="en-US" altLang="en-US"/>
              </a:p>
            </p:txBody>
          </p:sp>
          <p:sp>
            <p:nvSpPr>
              <p:cNvPr id="4165" name="Rectangle 482"/>
              <p:cNvSpPr>
                <a:spLocks noChangeArrowheads="1"/>
              </p:cNvSpPr>
              <p:nvPr/>
            </p:nvSpPr>
            <p:spPr bwMode="auto">
              <a:xfrm>
                <a:off x="5563" y="2759"/>
                <a:ext cx="59" cy="30"/>
              </a:xfrm>
              <a:prstGeom prst="rect">
                <a:avLst/>
              </a:prstGeom>
              <a:solidFill>
                <a:srgbClr val="7C0000"/>
              </a:solidFill>
              <a:ln w="9525">
                <a:noFill/>
                <a:miter lim="800000"/>
                <a:headEnd/>
                <a:tailEnd/>
              </a:ln>
            </p:spPr>
            <p:txBody>
              <a:bodyPr/>
              <a:lstStyle/>
              <a:p>
                <a:endParaRPr lang="en-US" altLang="en-US"/>
              </a:p>
            </p:txBody>
          </p:sp>
          <p:sp>
            <p:nvSpPr>
              <p:cNvPr id="4166" name="Rectangle 483"/>
              <p:cNvSpPr>
                <a:spLocks noChangeArrowheads="1"/>
              </p:cNvSpPr>
              <p:nvPr/>
            </p:nvSpPr>
            <p:spPr bwMode="auto">
              <a:xfrm>
                <a:off x="5536" y="2722"/>
                <a:ext cx="65" cy="29"/>
              </a:xfrm>
              <a:prstGeom prst="rect">
                <a:avLst/>
              </a:prstGeom>
              <a:solidFill>
                <a:srgbClr val="7C0000"/>
              </a:solidFill>
              <a:ln w="9525">
                <a:noFill/>
                <a:miter lim="800000"/>
                <a:headEnd/>
                <a:tailEnd/>
              </a:ln>
            </p:spPr>
            <p:txBody>
              <a:bodyPr/>
              <a:lstStyle/>
              <a:p>
                <a:endParaRPr lang="en-US" altLang="en-US"/>
              </a:p>
            </p:txBody>
          </p:sp>
          <p:sp>
            <p:nvSpPr>
              <p:cNvPr id="4167" name="Rectangle 484"/>
              <p:cNvSpPr>
                <a:spLocks noChangeArrowheads="1"/>
              </p:cNvSpPr>
              <p:nvPr/>
            </p:nvSpPr>
            <p:spPr bwMode="auto">
              <a:xfrm>
                <a:off x="5536" y="2797"/>
                <a:ext cx="65" cy="29"/>
              </a:xfrm>
              <a:prstGeom prst="rect">
                <a:avLst/>
              </a:prstGeom>
              <a:solidFill>
                <a:srgbClr val="7C0000"/>
              </a:solidFill>
              <a:ln w="9525">
                <a:noFill/>
                <a:miter lim="800000"/>
                <a:headEnd/>
                <a:tailEnd/>
              </a:ln>
            </p:spPr>
            <p:txBody>
              <a:bodyPr/>
              <a:lstStyle/>
              <a:p>
                <a:endParaRPr lang="en-US" altLang="en-US"/>
              </a:p>
            </p:txBody>
          </p:sp>
          <p:sp>
            <p:nvSpPr>
              <p:cNvPr id="4168" name="Freeform 485"/>
              <p:cNvSpPr>
                <a:spLocks/>
              </p:cNvSpPr>
              <p:nvPr/>
            </p:nvSpPr>
            <p:spPr bwMode="auto">
              <a:xfrm>
                <a:off x="5592" y="2494"/>
                <a:ext cx="168" cy="395"/>
              </a:xfrm>
              <a:custGeom>
                <a:avLst/>
                <a:gdLst>
                  <a:gd name="T0" fmla="*/ 54 w 347"/>
                  <a:gd name="T1" fmla="*/ 60 h 601"/>
                  <a:gd name="T2" fmla="*/ 54 w 347"/>
                  <a:gd name="T3" fmla="*/ 55 h 601"/>
                  <a:gd name="T4" fmla="*/ 54 w 347"/>
                  <a:gd name="T5" fmla="*/ 46 h 601"/>
                  <a:gd name="T6" fmla="*/ 53 w 347"/>
                  <a:gd name="T7" fmla="*/ 36 h 601"/>
                  <a:gd name="T8" fmla="*/ 52 w 347"/>
                  <a:gd name="T9" fmla="*/ 26 h 601"/>
                  <a:gd name="T10" fmla="*/ 49 w 347"/>
                  <a:gd name="T11" fmla="*/ 14 h 601"/>
                  <a:gd name="T12" fmla="*/ 46 w 347"/>
                  <a:gd name="T13" fmla="*/ 7 h 601"/>
                  <a:gd name="T14" fmla="*/ 43 w 347"/>
                  <a:gd name="T15" fmla="*/ 1 h 601"/>
                  <a:gd name="T16" fmla="*/ 39 w 347"/>
                  <a:gd name="T17" fmla="*/ 0 h 601"/>
                  <a:gd name="T18" fmla="*/ 35 w 347"/>
                  <a:gd name="T19" fmla="*/ 3 h 601"/>
                  <a:gd name="T20" fmla="*/ 32 w 347"/>
                  <a:gd name="T21" fmla="*/ 8 h 601"/>
                  <a:gd name="T22" fmla="*/ 30 w 347"/>
                  <a:gd name="T23" fmla="*/ 14 h 601"/>
                  <a:gd name="T24" fmla="*/ 29 w 347"/>
                  <a:gd name="T25" fmla="*/ 22 h 601"/>
                  <a:gd name="T26" fmla="*/ 28 w 347"/>
                  <a:gd name="T27" fmla="*/ 30 h 601"/>
                  <a:gd name="T28" fmla="*/ 27 w 347"/>
                  <a:gd name="T29" fmla="*/ 37 h 601"/>
                  <a:gd name="T30" fmla="*/ 27 w 347"/>
                  <a:gd name="T31" fmla="*/ 45 h 601"/>
                  <a:gd name="T32" fmla="*/ 28 w 347"/>
                  <a:gd name="T33" fmla="*/ 50 h 601"/>
                  <a:gd name="T34" fmla="*/ 25 w 347"/>
                  <a:gd name="T35" fmla="*/ 53 h 601"/>
                  <a:gd name="T36" fmla="*/ 22 w 347"/>
                  <a:gd name="T37" fmla="*/ 60 h 601"/>
                  <a:gd name="T38" fmla="*/ 18 w 347"/>
                  <a:gd name="T39" fmla="*/ 70 h 601"/>
                  <a:gd name="T40" fmla="*/ 15 w 347"/>
                  <a:gd name="T41" fmla="*/ 83 h 601"/>
                  <a:gd name="T42" fmla="*/ 11 w 347"/>
                  <a:gd name="T43" fmla="*/ 97 h 601"/>
                  <a:gd name="T44" fmla="*/ 9 w 347"/>
                  <a:gd name="T45" fmla="*/ 112 h 601"/>
                  <a:gd name="T46" fmla="*/ 9 w 347"/>
                  <a:gd name="T47" fmla="*/ 126 h 601"/>
                  <a:gd name="T48" fmla="*/ 10 w 347"/>
                  <a:gd name="T49" fmla="*/ 139 h 601"/>
                  <a:gd name="T50" fmla="*/ 7 w 347"/>
                  <a:gd name="T51" fmla="*/ 142 h 601"/>
                  <a:gd name="T52" fmla="*/ 4 w 347"/>
                  <a:gd name="T53" fmla="*/ 150 h 601"/>
                  <a:gd name="T54" fmla="*/ 1 w 347"/>
                  <a:gd name="T55" fmla="*/ 162 h 601"/>
                  <a:gd name="T56" fmla="*/ 0 w 347"/>
                  <a:gd name="T57" fmla="*/ 177 h 601"/>
                  <a:gd name="T58" fmla="*/ 0 w 347"/>
                  <a:gd name="T59" fmla="*/ 197 h 601"/>
                  <a:gd name="T60" fmla="*/ 1 w 347"/>
                  <a:gd name="T61" fmla="*/ 217 h 601"/>
                  <a:gd name="T62" fmla="*/ 4 w 347"/>
                  <a:gd name="T63" fmla="*/ 239 h 601"/>
                  <a:gd name="T64" fmla="*/ 9 w 347"/>
                  <a:gd name="T65" fmla="*/ 260 h 601"/>
                  <a:gd name="T66" fmla="*/ 75 w 347"/>
                  <a:gd name="T67" fmla="*/ 260 h 601"/>
                  <a:gd name="T68" fmla="*/ 76 w 347"/>
                  <a:gd name="T69" fmla="*/ 250 h 601"/>
                  <a:gd name="T70" fmla="*/ 78 w 347"/>
                  <a:gd name="T71" fmla="*/ 237 h 601"/>
                  <a:gd name="T72" fmla="*/ 80 w 347"/>
                  <a:gd name="T73" fmla="*/ 220 h 601"/>
                  <a:gd name="T74" fmla="*/ 81 w 347"/>
                  <a:gd name="T75" fmla="*/ 201 h 601"/>
                  <a:gd name="T76" fmla="*/ 81 w 347"/>
                  <a:gd name="T77" fmla="*/ 183 h 601"/>
                  <a:gd name="T78" fmla="*/ 80 w 347"/>
                  <a:gd name="T79" fmla="*/ 168 h 601"/>
                  <a:gd name="T80" fmla="*/ 77 w 347"/>
                  <a:gd name="T81" fmla="*/ 158 h 601"/>
                  <a:gd name="T82" fmla="*/ 73 w 347"/>
                  <a:gd name="T83" fmla="*/ 154 h 601"/>
                  <a:gd name="T84" fmla="*/ 75 w 347"/>
                  <a:gd name="T85" fmla="*/ 147 h 601"/>
                  <a:gd name="T86" fmla="*/ 75 w 347"/>
                  <a:gd name="T87" fmla="*/ 140 h 601"/>
                  <a:gd name="T88" fmla="*/ 75 w 347"/>
                  <a:gd name="T89" fmla="*/ 134 h 601"/>
                  <a:gd name="T90" fmla="*/ 75 w 347"/>
                  <a:gd name="T91" fmla="*/ 129 h 601"/>
                  <a:gd name="T92" fmla="*/ 74 w 347"/>
                  <a:gd name="T93" fmla="*/ 124 h 601"/>
                  <a:gd name="T94" fmla="*/ 72 w 347"/>
                  <a:gd name="T95" fmla="*/ 122 h 601"/>
                  <a:gd name="T96" fmla="*/ 71 w 347"/>
                  <a:gd name="T97" fmla="*/ 119 h 601"/>
                  <a:gd name="T98" fmla="*/ 69 w 347"/>
                  <a:gd name="T99" fmla="*/ 118 h 601"/>
                  <a:gd name="T100" fmla="*/ 70 w 347"/>
                  <a:gd name="T101" fmla="*/ 111 h 601"/>
                  <a:gd name="T102" fmla="*/ 69 w 347"/>
                  <a:gd name="T103" fmla="*/ 101 h 601"/>
                  <a:gd name="T104" fmla="*/ 68 w 347"/>
                  <a:gd name="T105" fmla="*/ 91 h 601"/>
                  <a:gd name="T106" fmla="*/ 67 w 347"/>
                  <a:gd name="T107" fmla="*/ 81 h 601"/>
                  <a:gd name="T108" fmla="*/ 64 w 347"/>
                  <a:gd name="T109" fmla="*/ 72 h 601"/>
                  <a:gd name="T110" fmla="*/ 61 w 347"/>
                  <a:gd name="T111" fmla="*/ 64 h 601"/>
                  <a:gd name="T112" fmla="*/ 58 w 347"/>
                  <a:gd name="T113" fmla="*/ 60 h 601"/>
                  <a:gd name="T114" fmla="*/ 54 w 347"/>
                  <a:gd name="T115" fmla="*/ 60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7" h="601">
                    <a:moveTo>
                      <a:pt x="230" y="138"/>
                    </a:moveTo>
                    <a:lnTo>
                      <a:pt x="232" y="127"/>
                    </a:lnTo>
                    <a:lnTo>
                      <a:pt x="230" y="107"/>
                    </a:lnTo>
                    <a:lnTo>
                      <a:pt x="227" y="83"/>
                    </a:lnTo>
                    <a:lnTo>
                      <a:pt x="220" y="59"/>
                    </a:lnTo>
                    <a:lnTo>
                      <a:pt x="211" y="34"/>
                    </a:lnTo>
                    <a:lnTo>
                      <a:pt x="199" y="15"/>
                    </a:lnTo>
                    <a:lnTo>
                      <a:pt x="184" y="2"/>
                    </a:lnTo>
                    <a:lnTo>
                      <a:pt x="167" y="0"/>
                    </a:lnTo>
                    <a:lnTo>
                      <a:pt x="150" y="7"/>
                    </a:lnTo>
                    <a:lnTo>
                      <a:pt x="137" y="18"/>
                    </a:lnTo>
                    <a:lnTo>
                      <a:pt x="127" y="33"/>
                    </a:lnTo>
                    <a:lnTo>
                      <a:pt x="121" y="52"/>
                    </a:lnTo>
                    <a:lnTo>
                      <a:pt x="117" y="70"/>
                    </a:lnTo>
                    <a:lnTo>
                      <a:pt x="116" y="87"/>
                    </a:lnTo>
                    <a:lnTo>
                      <a:pt x="116" y="104"/>
                    </a:lnTo>
                    <a:lnTo>
                      <a:pt x="119" y="115"/>
                    </a:lnTo>
                    <a:lnTo>
                      <a:pt x="107" y="123"/>
                    </a:lnTo>
                    <a:lnTo>
                      <a:pt x="93" y="139"/>
                    </a:lnTo>
                    <a:lnTo>
                      <a:pt x="77" y="163"/>
                    </a:lnTo>
                    <a:lnTo>
                      <a:pt x="62" y="192"/>
                    </a:lnTo>
                    <a:lnTo>
                      <a:pt x="48" y="224"/>
                    </a:lnTo>
                    <a:lnTo>
                      <a:pt x="39" y="258"/>
                    </a:lnTo>
                    <a:lnTo>
                      <a:pt x="37" y="290"/>
                    </a:lnTo>
                    <a:lnTo>
                      <a:pt x="41" y="321"/>
                    </a:lnTo>
                    <a:lnTo>
                      <a:pt x="29" y="328"/>
                    </a:lnTo>
                    <a:lnTo>
                      <a:pt x="16" y="347"/>
                    </a:lnTo>
                    <a:lnTo>
                      <a:pt x="7" y="375"/>
                    </a:lnTo>
                    <a:lnTo>
                      <a:pt x="1" y="411"/>
                    </a:lnTo>
                    <a:lnTo>
                      <a:pt x="0" y="455"/>
                    </a:lnTo>
                    <a:lnTo>
                      <a:pt x="6" y="502"/>
                    </a:lnTo>
                    <a:lnTo>
                      <a:pt x="17" y="552"/>
                    </a:lnTo>
                    <a:lnTo>
                      <a:pt x="38" y="601"/>
                    </a:lnTo>
                    <a:lnTo>
                      <a:pt x="318" y="601"/>
                    </a:lnTo>
                    <a:lnTo>
                      <a:pt x="326" y="579"/>
                    </a:lnTo>
                    <a:lnTo>
                      <a:pt x="334" y="547"/>
                    </a:lnTo>
                    <a:lnTo>
                      <a:pt x="341" y="508"/>
                    </a:lnTo>
                    <a:lnTo>
                      <a:pt x="346" y="465"/>
                    </a:lnTo>
                    <a:lnTo>
                      <a:pt x="347" y="425"/>
                    </a:lnTo>
                    <a:lnTo>
                      <a:pt x="342" y="390"/>
                    </a:lnTo>
                    <a:lnTo>
                      <a:pt x="331" y="366"/>
                    </a:lnTo>
                    <a:lnTo>
                      <a:pt x="311" y="357"/>
                    </a:lnTo>
                    <a:lnTo>
                      <a:pt x="318" y="340"/>
                    </a:lnTo>
                    <a:lnTo>
                      <a:pt x="320" y="324"/>
                    </a:lnTo>
                    <a:lnTo>
                      <a:pt x="320" y="310"/>
                    </a:lnTo>
                    <a:lnTo>
                      <a:pt x="318" y="298"/>
                    </a:lnTo>
                    <a:lnTo>
                      <a:pt x="313" y="288"/>
                    </a:lnTo>
                    <a:lnTo>
                      <a:pt x="308" y="281"/>
                    </a:lnTo>
                    <a:lnTo>
                      <a:pt x="301" y="275"/>
                    </a:lnTo>
                    <a:lnTo>
                      <a:pt x="295" y="273"/>
                    </a:lnTo>
                    <a:lnTo>
                      <a:pt x="297" y="257"/>
                    </a:lnTo>
                    <a:lnTo>
                      <a:pt x="296" y="235"/>
                    </a:lnTo>
                    <a:lnTo>
                      <a:pt x="291" y="211"/>
                    </a:lnTo>
                    <a:lnTo>
                      <a:pt x="285" y="188"/>
                    </a:lnTo>
                    <a:lnTo>
                      <a:pt x="275" y="166"/>
                    </a:lnTo>
                    <a:lnTo>
                      <a:pt x="263" y="148"/>
                    </a:lnTo>
                    <a:lnTo>
                      <a:pt x="248" y="139"/>
                    </a:lnTo>
                    <a:lnTo>
                      <a:pt x="230" y="138"/>
                    </a:lnTo>
                    <a:close/>
                  </a:path>
                </a:pathLst>
              </a:custGeom>
              <a:solidFill>
                <a:srgbClr val="84D184"/>
              </a:solidFill>
              <a:ln w="9525">
                <a:noFill/>
                <a:round/>
                <a:headEnd/>
                <a:tailEnd/>
              </a:ln>
            </p:spPr>
            <p:txBody>
              <a:bodyPr/>
              <a:lstStyle/>
              <a:p>
                <a:endParaRPr lang="en-US"/>
              </a:p>
            </p:txBody>
          </p:sp>
        </p:grpSp>
        <p:graphicFrame>
          <p:nvGraphicFramePr>
            <p:cNvPr id="4134" name="Object 486"/>
            <p:cNvGraphicFramePr>
              <a:graphicFrameLocks noChangeAspect="1"/>
            </p:cNvGraphicFramePr>
            <p:nvPr/>
          </p:nvGraphicFramePr>
          <p:xfrm>
            <a:off x="5011" y="2381"/>
            <a:ext cx="409" cy="465"/>
          </p:xfrm>
          <a:graphic>
            <a:graphicData uri="http://schemas.openxmlformats.org/presentationml/2006/ole">
              <mc:AlternateContent xmlns:mc="http://schemas.openxmlformats.org/markup-compatibility/2006">
                <mc:Choice xmlns:v="urn:schemas-microsoft-com:vml" Requires="v">
                  <p:oleObj spid="_x0000_s2173" name="Clip" r:id="rId10" imgW="2010435" imgH="2286566" progId="">
                    <p:embed/>
                  </p:oleObj>
                </mc:Choice>
                <mc:Fallback>
                  <p:oleObj name="Clip" r:id="rId10" imgW="2010435" imgH="2286566"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1" y="2381"/>
                          <a:ext cx="409"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08" name="Text Box 506"/>
          <p:cNvSpPr txBox="1">
            <a:spLocks noChangeArrowheads="1"/>
          </p:cNvSpPr>
          <p:nvPr/>
        </p:nvSpPr>
        <p:spPr bwMode="auto">
          <a:xfrm>
            <a:off x="5880330" y="4160605"/>
            <a:ext cx="954384"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Control Center</a:t>
            </a:r>
            <a:endParaRPr lang="en-US" altLang="en-US" dirty="0"/>
          </a:p>
        </p:txBody>
      </p:sp>
      <p:sp>
        <p:nvSpPr>
          <p:cNvPr id="4109" name="Text Box 516"/>
          <p:cNvSpPr txBox="1">
            <a:spLocks noChangeArrowheads="1"/>
          </p:cNvSpPr>
          <p:nvPr/>
        </p:nvSpPr>
        <p:spPr bwMode="auto">
          <a:xfrm>
            <a:off x="6503496" y="6072320"/>
            <a:ext cx="1255749"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Remote User Facility</a:t>
            </a:r>
            <a:endParaRPr lang="en-US" altLang="en-US" dirty="0"/>
          </a:p>
        </p:txBody>
      </p:sp>
      <p:sp>
        <p:nvSpPr>
          <p:cNvPr id="4110" name="Text Box 517"/>
          <p:cNvSpPr txBox="1">
            <a:spLocks noChangeArrowheads="1"/>
          </p:cNvSpPr>
          <p:nvPr/>
        </p:nvSpPr>
        <p:spPr bwMode="auto">
          <a:xfrm>
            <a:off x="2980703" y="4861992"/>
            <a:ext cx="978430"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Ground Station</a:t>
            </a:r>
            <a:endParaRPr lang="en-US" altLang="en-US" dirty="0"/>
          </a:p>
        </p:txBody>
      </p:sp>
      <p:graphicFrame>
        <p:nvGraphicFramePr>
          <p:cNvPr id="4111" name="Object 518"/>
          <p:cNvGraphicFramePr>
            <a:graphicFrameLocks noChangeAspect="1"/>
          </p:cNvGraphicFramePr>
          <p:nvPr/>
        </p:nvGraphicFramePr>
        <p:xfrm>
          <a:off x="4572000" y="5386839"/>
          <a:ext cx="1328996" cy="497809"/>
        </p:xfrm>
        <a:graphic>
          <a:graphicData uri="http://schemas.openxmlformats.org/presentationml/2006/ole">
            <mc:AlternateContent xmlns:mc="http://schemas.openxmlformats.org/markup-compatibility/2006">
              <mc:Choice xmlns:v="urn:schemas-microsoft-com:vml" Requires="v">
                <p:oleObj spid="_x0000_s2174" name="Clip" r:id="rId11" imgW="5281613" imgH="2430463" progId="">
                  <p:embed/>
                </p:oleObj>
              </mc:Choice>
              <mc:Fallback>
                <p:oleObj name="Clip" r:id="rId11" imgW="5281613" imgH="2430463"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386839"/>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8" name="Line 487"/>
          <p:cNvSpPr>
            <a:spLocks noChangeShapeType="1"/>
          </p:cNvSpPr>
          <p:nvPr/>
        </p:nvSpPr>
        <p:spPr bwMode="auto">
          <a:xfrm>
            <a:off x="4168215" y="4687042"/>
            <a:ext cx="1592887" cy="0"/>
          </a:xfrm>
          <a:prstGeom prst="line">
            <a:avLst/>
          </a:prstGeom>
          <a:noFill/>
          <a:ln w="38100">
            <a:solidFill>
              <a:srgbClr val="FF3300"/>
            </a:solidFill>
            <a:round/>
            <a:headEnd type="triangle" w="med" len="med"/>
            <a:tailEnd type="triangle" w="med" len="med"/>
          </a:ln>
          <a:effectLst/>
        </p:spPr>
        <p:txBody>
          <a:bodyPr wrap="none" anchor="ctr"/>
          <a:lstStyle/>
          <a:p>
            <a:endParaRPr lang="en-US"/>
          </a:p>
        </p:txBody>
      </p:sp>
      <p:sp>
        <p:nvSpPr>
          <p:cNvPr id="4129" name="AutoShape 496"/>
          <p:cNvSpPr>
            <a:spLocks/>
          </p:cNvSpPr>
          <p:nvPr/>
        </p:nvSpPr>
        <p:spPr bwMode="auto">
          <a:xfrm>
            <a:off x="5591004" y="3392420"/>
            <a:ext cx="2843987" cy="461229"/>
          </a:xfrm>
          <a:prstGeom prst="borderCallout1">
            <a:avLst>
              <a:gd name="adj1" fmla="val 18653"/>
              <a:gd name="adj2" fmla="val -3009"/>
              <a:gd name="adj3" fmla="val 268136"/>
              <a:gd name="adj4" fmla="val -21945"/>
            </a:avLst>
          </a:prstGeom>
          <a:solidFill>
            <a:schemeClr val="bg1"/>
          </a:solidFill>
          <a:ln w="25400">
            <a:solidFill>
              <a:schemeClr val="tx1"/>
            </a:solidFill>
            <a:miter lim="800000"/>
            <a:headEnd/>
            <a:tailEnd/>
          </a:ln>
          <a:effectLst/>
        </p:spPr>
        <p:txBody>
          <a:bodyPr wrap="square">
            <a:spAutoFit/>
          </a:bodyPr>
          <a:lstStyle/>
          <a:p>
            <a:r>
              <a:rPr lang="en-US" altLang="en-US" sz="1200" dirty="0"/>
              <a:t>CCSDS </a:t>
            </a:r>
            <a:r>
              <a:rPr lang="en-US" altLang="en-US" sz="1200" b="1" u="sng" dirty="0"/>
              <a:t>Space Link protocols</a:t>
            </a:r>
            <a:r>
              <a:rPr lang="en-US" altLang="en-US" sz="1200" dirty="0"/>
              <a:t> tunneled through terrestrial networks</a:t>
            </a:r>
            <a:endParaRPr lang="en-US" altLang="en-US" dirty="0"/>
          </a:p>
        </p:txBody>
      </p:sp>
      <p:sp>
        <p:nvSpPr>
          <p:cNvPr id="4130" name="Text Box 509"/>
          <p:cNvSpPr txBox="1">
            <a:spLocks noChangeArrowheads="1"/>
          </p:cNvSpPr>
          <p:nvPr/>
        </p:nvSpPr>
        <p:spPr bwMode="auto">
          <a:xfrm>
            <a:off x="527784" y="1093204"/>
            <a:ext cx="8404865" cy="646331"/>
          </a:xfrm>
          <a:prstGeom prst="rect">
            <a:avLst/>
          </a:prstGeom>
          <a:noFill/>
          <a:ln w="9525">
            <a:noFill/>
            <a:miter lim="800000"/>
            <a:headEnd/>
            <a:tailEnd/>
          </a:ln>
          <a:effectLst/>
        </p:spPr>
        <p:txBody>
          <a:bodyPr>
            <a:spAutoFit/>
          </a:bodyPr>
          <a:lstStyle>
            <a:defPPr>
              <a:defRPr lang="en-US"/>
            </a:defPPr>
            <a:lvl1pPr>
              <a:defRPr>
                <a:solidFill>
                  <a:schemeClr val="accent5">
                    <a:lumMod val="25000"/>
                  </a:schemeClr>
                </a:solidFill>
              </a:defRPr>
            </a:lvl1pPr>
          </a:lstStyle>
          <a:p>
            <a:r>
              <a:rPr lang="en-US" altLang="en-US" dirty="0"/>
              <a:t>Spaceflight missions “roll their own” ground services to transfer CCSDS</a:t>
            </a:r>
          </a:p>
          <a:p>
            <a:r>
              <a:rPr lang="en-US" altLang="en-US" dirty="0"/>
              <a:t>space link data units to and from the ground termination of the space-ground link</a:t>
            </a:r>
          </a:p>
        </p:txBody>
      </p:sp>
      <p:sp>
        <p:nvSpPr>
          <p:cNvPr id="4131" name="Line 519"/>
          <p:cNvSpPr>
            <a:spLocks noChangeShapeType="1"/>
          </p:cNvSpPr>
          <p:nvPr/>
        </p:nvSpPr>
        <p:spPr bwMode="auto">
          <a:xfrm>
            <a:off x="3934528" y="4828592"/>
            <a:ext cx="890236" cy="610731"/>
          </a:xfrm>
          <a:prstGeom prst="line">
            <a:avLst/>
          </a:prstGeom>
          <a:noFill/>
          <a:ln w="38100">
            <a:solidFill>
              <a:srgbClr val="FF3300"/>
            </a:solidFill>
            <a:round/>
            <a:headEnd type="triangle" w="med" len="med"/>
            <a:tailEnd type="triangle" w="med" len="med"/>
          </a:ln>
          <a:effectLst/>
        </p:spPr>
        <p:txBody>
          <a:bodyPr wrap="none" anchor="ctr"/>
          <a:lstStyle/>
          <a:p>
            <a:endParaRPr lang="en-US"/>
          </a:p>
        </p:txBody>
      </p:sp>
      <p:sp>
        <p:nvSpPr>
          <p:cNvPr id="4132" name="Line 522"/>
          <p:cNvSpPr>
            <a:spLocks noChangeShapeType="1"/>
          </p:cNvSpPr>
          <p:nvPr/>
        </p:nvSpPr>
        <p:spPr bwMode="auto">
          <a:xfrm flipH="1">
            <a:off x="4252469" y="3481485"/>
            <a:ext cx="1265408" cy="1506152"/>
          </a:xfrm>
          <a:prstGeom prst="line">
            <a:avLst/>
          </a:prstGeom>
          <a:noFill/>
          <a:ln w="25400">
            <a:solidFill>
              <a:srgbClr val="6E0043"/>
            </a:solidFill>
            <a:round/>
            <a:headEnd/>
            <a:tailEnd/>
          </a:ln>
          <a:effectLst/>
        </p:spPr>
        <p:txBody>
          <a:bodyPr wrap="none" anchor="ctr"/>
          <a:lstStyle/>
          <a:p>
            <a:endParaRPr lang="en-US"/>
          </a:p>
        </p:txBody>
      </p:sp>
      <p:sp>
        <p:nvSpPr>
          <p:cNvPr id="4121" name="Line 498"/>
          <p:cNvSpPr>
            <a:spLocks noChangeShapeType="1"/>
          </p:cNvSpPr>
          <p:nvPr/>
        </p:nvSpPr>
        <p:spPr bwMode="auto">
          <a:xfrm>
            <a:off x="6711748" y="4815868"/>
            <a:ext cx="453067" cy="957448"/>
          </a:xfrm>
          <a:prstGeom prst="line">
            <a:avLst/>
          </a:prstGeom>
          <a:noFill/>
          <a:ln w="38100">
            <a:solidFill>
              <a:srgbClr val="FF3300"/>
            </a:solidFill>
            <a:prstDash val="sysDash"/>
            <a:round/>
            <a:headEnd type="triangle" w="med" len="med"/>
            <a:tailEnd type="triangle" w="med" len="med"/>
          </a:ln>
          <a:effectLst/>
        </p:spPr>
        <p:txBody>
          <a:bodyPr wrap="none" anchor="ctr"/>
          <a:lstStyle/>
          <a:p>
            <a:endParaRPr lang="en-US"/>
          </a:p>
        </p:txBody>
      </p:sp>
      <p:sp>
        <p:nvSpPr>
          <p:cNvPr id="4122" name="AutoShape 499"/>
          <p:cNvSpPr>
            <a:spLocks/>
          </p:cNvSpPr>
          <p:nvPr/>
        </p:nvSpPr>
        <p:spPr bwMode="auto">
          <a:xfrm>
            <a:off x="7266556" y="4718851"/>
            <a:ext cx="1424378" cy="830212"/>
          </a:xfrm>
          <a:prstGeom prst="borderCallout1">
            <a:avLst>
              <a:gd name="adj1" fmla="val 36470"/>
              <a:gd name="adj2" fmla="val -2524"/>
              <a:gd name="adj3" fmla="val 50784"/>
              <a:gd name="adj4" fmla="val -28236"/>
            </a:avLst>
          </a:prstGeom>
          <a:solidFill>
            <a:schemeClr val="bg1"/>
          </a:solidFill>
          <a:ln w="25400">
            <a:solidFill>
              <a:schemeClr val="tx1"/>
            </a:solidFill>
            <a:miter lim="800000"/>
            <a:headEnd/>
            <a:tailEnd/>
          </a:ln>
          <a:effectLst/>
        </p:spPr>
        <p:txBody>
          <a:bodyPr>
            <a:spAutoFit/>
          </a:bodyPr>
          <a:lstStyle/>
          <a:p>
            <a:r>
              <a:rPr lang="en-US" altLang="en-US" sz="1200" dirty="0" smtClean="0"/>
              <a:t>Non-standard Mission/facility-specific terrestrial communication</a:t>
            </a:r>
            <a:endParaRPr lang="en-US" altLang="en-US" dirty="0"/>
          </a:p>
        </p:txBody>
      </p:sp>
      <p:sp>
        <p:nvSpPr>
          <p:cNvPr id="4123" name="Line 520"/>
          <p:cNvSpPr>
            <a:spLocks noChangeShapeType="1"/>
          </p:cNvSpPr>
          <p:nvPr/>
        </p:nvSpPr>
        <p:spPr bwMode="auto">
          <a:xfrm>
            <a:off x="5928021" y="5744688"/>
            <a:ext cx="778957" cy="203577"/>
          </a:xfrm>
          <a:prstGeom prst="line">
            <a:avLst/>
          </a:prstGeom>
          <a:noFill/>
          <a:ln w="38100">
            <a:solidFill>
              <a:srgbClr val="FF3300"/>
            </a:solidFill>
            <a:prstDash val="sysDash"/>
            <a:round/>
            <a:headEnd type="triangle" w="med" len="med"/>
            <a:tailEnd type="triangle" w="med" len="med"/>
          </a:ln>
          <a:effectLst/>
        </p:spPr>
        <p:txBody>
          <a:bodyPr wrap="none" anchor="ctr"/>
          <a:lstStyle/>
          <a:p>
            <a:endParaRPr lang="en-US"/>
          </a:p>
        </p:txBody>
      </p:sp>
      <p:sp>
        <p:nvSpPr>
          <p:cNvPr id="4124" name="Line 521"/>
          <p:cNvSpPr>
            <a:spLocks noChangeShapeType="1"/>
          </p:cNvSpPr>
          <p:nvPr/>
        </p:nvSpPr>
        <p:spPr bwMode="auto">
          <a:xfrm flipH="1">
            <a:off x="6419241" y="5019445"/>
            <a:ext cx="813931" cy="782499"/>
          </a:xfrm>
          <a:prstGeom prst="line">
            <a:avLst/>
          </a:prstGeom>
          <a:noFill/>
          <a:ln w="25400">
            <a:solidFill>
              <a:srgbClr val="6E0043"/>
            </a:solidFill>
            <a:round/>
            <a:headEnd/>
            <a:tailEnd/>
          </a:ln>
          <a:effectLst/>
        </p:spPr>
        <p:txBody>
          <a:bodyPr wrap="none" anchor="ctr"/>
          <a:lstStyle/>
          <a:p>
            <a:endParaRPr lang="en-US"/>
          </a:p>
        </p:txBody>
      </p:sp>
      <p:sp>
        <p:nvSpPr>
          <p:cNvPr id="4125" name="Line 523"/>
          <p:cNvSpPr>
            <a:spLocks noChangeShapeType="1"/>
          </p:cNvSpPr>
          <p:nvPr/>
        </p:nvSpPr>
        <p:spPr bwMode="auto">
          <a:xfrm flipV="1">
            <a:off x="5776999" y="4877895"/>
            <a:ext cx="481682" cy="550294"/>
          </a:xfrm>
          <a:prstGeom prst="line">
            <a:avLst/>
          </a:prstGeom>
          <a:noFill/>
          <a:ln w="38100">
            <a:solidFill>
              <a:srgbClr val="FF3300"/>
            </a:solidFill>
            <a:prstDash val="sysDash"/>
            <a:round/>
            <a:headEnd type="triangle" w="med" len="med"/>
            <a:tailEnd type="triangle" w="med" len="med"/>
          </a:ln>
          <a:effectLst/>
        </p:spPr>
        <p:txBody>
          <a:bodyPr wrap="none" anchor="ctr"/>
          <a:lstStyle/>
          <a:p>
            <a:endParaRPr lang="en-US"/>
          </a:p>
        </p:txBody>
      </p:sp>
      <p:sp>
        <p:nvSpPr>
          <p:cNvPr id="4126" name="Line 524"/>
          <p:cNvSpPr>
            <a:spLocks noChangeShapeType="1"/>
          </p:cNvSpPr>
          <p:nvPr/>
        </p:nvSpPr>
        <p:spPr bwMode="auto">
          <a:xfrm flipH="1">
            <a:off x="6163298" y="4997179"/>
            <a:ext cx="1060335" cy="50894"/>
          </a:xfrm>
          <a:prstGeom prst="line">
            <a:avLst/>
          </a:prstGeom>
          <a:noFill/>
          <a:ln w="25400">
            <a:solidFill>
              <a:srgbClr val="6E0043"/>
            </a:solidFill>
            <a:round/>
            <a:headEnd/>
            <a:tailEnd/>
          </a:ln>
          <a:effectLst/>
        </p:spPr>
        <p:txBody>
          <a:bodyPr wrap="none" anchor="ctr"/>
          <a:lstStyle/>
          <a:p>
            <a:endParaRPr lang="en-US"/>
          </a:p>
        </p:txBody>
      </p:sp>
      <p:sp>
        <p:nvSpPr>
          <p:cNvPr id="4127" name="Text Box 525"/>
          <p:cNvSpPr txBox="1">
            <a:spLocks noChangeArrowheads="1"/>
          </p:cNvSpPr>
          <p:nvPr/>
        </p:nvSpPr>
        <p:spPr bwMode="auto">
          <a:xfrm>
            <a:off x="3013517" y="1872563"/>
            <a:ext cx="5624387" cy="1200329"/>
          </a:xfrm>
          <a:prstGeom prst="rect">
            <a:avLst/>
          </a:prstGeom>
          <a:noFill/>
          <a:ln w="9525">
            <a:noFill/>
            <a:miter lim="800000"/>
            <a:headEnd/>
            <a:tailEnd/>
          </a:ln>
          <a:effectLst/>
        </p:spPr>
        <p:txBody>
          <a:bodyPr>
            <a:spAutoFit/>
          </a:bodyPr>
          <a:lstStyle>
            <a:defPPr>
              <a:defRPr lang="en-US"/>
            </a:defPPr>
            <a:lvl1pPr>
              <a:defRPr>
                <a:solidFill>
                  <a:schemeClr val="accent5">
                    <a:lumMod val="25000"/>
                  </a:schemeClr>
                </a:solidFill>
              </a:defRPr>
            </a:lvl1pPr>
          </a:lstStyle>
          <a:p>
            <a:r>
              <a:rPr lang="en-US" altLang="en-US" dirty="0"/>
              <a:t>Spaceflight missions and/or institutional ground facilities “roll their own” ground services to transfer CCSDS space link data units among remote ground facilities and users</a:t>
            </a:r>
          </a:p>
        </p:txBody>
      </p:sp>
      <p:grpSp>
        <p:nvGrpSpPr>
          <p:cNvPr id="9" name="Group 534"/>
          <p:cNvGrpSpPr>
            <a:grpSpLocks/>
          </p:cNvGrpSpPr>
          <p:nvPr/>
        </p:nvGrpSpPr>
        <p:grpSpPr bwMode="auto">
          <a:xfrm>
            <a:off x="685165" y="2835765"/>
            <a:ext cx="2470406" cy="1078322"/>
            <a:chOff x="431" y="1783"/>
            <a:chExt cx="1554" cy="678"/>
          </a:xfrm>
        </p:grpSpPr>
        <p:sp>
          <p:nvSpPr>
            <p:cNvPr id="4119" name="Line 495"/>
            <p:cNvSpPr>
              <a:spLocks noChangeShapeType="1"/>
            </p:cNvSpPr>
            <p:nvPr/>
          </p:nvSpPr>
          <p:spPr bwMode="auto">
            <a:xfrm>
              <a:off x="1578" y="1783"/>
              <a:ext cx="407" cy="678"/>
            </a:xfrm>
            <a:prstGeom prst="line">
              <a:avLst/>
            </a:prstGeom>
            <a:noFill/>
            <a:ln w="38100">
              <a:solidFill>
                <a:srgbClr val="FF3300"/>
              </a:solidFill>
              <a:round/>
              <a:headEnd/>
              <a:tailEnd/>
            </a:ln>
            <a:effectLst/>
          </p:spPr>
          <p:txBody>
            <a:bodyPr wrap="none" anchor="ctr"/>
            <a:lstStyle/>
            <a:p>
              <a:endParaRPr lang="en-US"/>
            </a:p>
          </p:txBody>
        </p:sp>
        <p:sp>
          <p:nvSpPr>
            <p:cNvPr id="4120" name="AutoShape 526"/>
            <p:cNvSpPr>
              <a:spLocks/>
            </p:cNvSpPr>
            <p:nvPr/>
          </p:nvSpPr>
          <p:spPr bwMode="auto">
            <a:xfrm>
              <a:off x="431" y="1923"/>
              <a:ext cx="910" cy="522"/>
            </a:xfrm>
            <a:prstGeom prst="borderCallout1">
              <a:avLst>
                <a:gd name="adj1" fmla="val 12120"/>
                <a:gd name="adj2" fmla="val 105273"/>
                <a:gd name="adj3" fmla="val 26431"/>
                <a:gd name="adj4" fmla="val 137472"/>
              </a:avLst>
            </a:prstGeom>
            <a:solidFill>
              <a:schemeClr val="bg1"/>
            </a:solidFill>
            <a:ln w="25400">
              <a:solidFill>
                <a:schemeClr val="tx1"/>
              </a:solidFill>
              <a:miter lim="800000"/>
              <a:headEnd/>
              <a:tailEnd/>
            </a:ln>
            <a:effectLst/>
          </p:spPr>
          <p:txBody>
            <a:bodyPr>
              <a:spAutoFit/>
            </a:bodyPr>
            <a:lstStyle/>
            <a:p>
              <a:r>
                <a:rPr lang="en-US" altLang="en-US" sz="1200" dirty="0"/>
                <a:t>CCSDS </a:t>
              </a:r>
              <a:r>
                <a:rPr lang="en-US" altLang="en-US" sz="1200" b="1" u="sng" dirty="0"/>
                <a:t>Space Link protocols </a:t>
              </a:r>
              <a:r>
                <a:rPr lang="en-US" altLang="en-US" sz="1200" dirty="0"/>
                <a:t>operating natively over space link</a:t>
              </a:r>
              <a:endParaRPr lang="en-US" altLang="en-US" dirty="0"/>
            </a:p>
          </p:txBody>
        </p:sp>
      </p:grpSp>
      <p:sp>
        <p:nvSpPr>
          <p:cNvPr id="4115" name="Text Box 530"/>
          <p:cNvSpPr txBox="1">
            <a:spLocks noChangeArrowheads="1"/>
          </p:cNvSpPr>
          <p:nvPr/>
        </p:nvSpPr>
        <p:spPr bwMode="auto">
          <a:xfrm>
            <a:off x="4572000" y="5948266"/>
            <a:ext cx="1129112" cy="400249"/>
          </a:xfrm>
          <a:prstGeom prst="rect">
            <a:avLst/>
          </a:prstGeom>
          <a:noFill/>
          <a:ln w="25400">
            <a:noFill/>
            <a:miter lim="800000"/>
            <a:headEnd/>
            <a:tailEnd/>
          </a:ln>
          <a:effectLst/>
        </p:spPr>
        <p:txBody>
          <a:bodyPr wrap="none" lIns="91577" tIns="45789" rIns="91577" bIns="45789">
            <a:spAutoFit/>
          </a:bodyPr>
          <a:lstStyle/>
          <a:p>
            <a:r>
              <a:rPr lang="en-US" altLang="en-US" sz="1000" dirty="0"/>
              <a:t>Return Link Data</a:t>
            </a:r>
          </a:p>
          <a:p>
            <a:r>
              <a:rPr lang="en-US" altLang="en-US" sz="1000" dirty="0"/>
              <a:t>Processing Facility</a:t>
            </a:r>
            <a:endParaRPr lang="en-US" altLang="en-US" dirty="0"/>
          </a:p>
        </p:txBody>
      </p:sp>
      <p:sp>
        <p:nvSpPr>
          <p:cNvPr id="78355" name="Text Box 531"/>
          <p:cNvSpPr txBox="1">
            <a:spLocks noChangeArrowheads="1"/>
          </p:cNvSpPr>
          <p:nvPr/>
        </p:nvSpPr>
        <p:spPr bwMode="auto">
          <a:xfrm>
            <a:off x="381000" y="4316468"/>
            <a:ext cx="2595859" cy="646470"/>
          </a:xfrm>
          <a:prstGeom prst="rect">
            <a:avLst/>
          </a:prstGeom>
          <a:noFill/>
          <a:ln w="9525">
            <a:noFill/>
            <a:miter lim="800000"/>
            <a:headEnd/>
            <a:tailEnd/>
          </a:ln>
          <a:effectLst/>
        </p:spPr>
        <p:txBody>
          <a:bodyPr>
            <a:spAutoFit/>
          </a:bodyPr>
          <a:lstStyle>
            <a:defPPr>
              <a:defRPr lang="en-US"/>
            </a:defPPr>
            <a:lvl1pPr>
              <a:defRPr>
                <a:solidFill>
                  <a:schemeClr val="accent5">
                    <a:lumMod val="25000"/>
                  </a:schemeClr>
                </a:solidFill>
              </a:defRPr>
            </a:lvl1pPr>
          </a:lstStyle>
          <a:p>
            <a:r>
              <a:rPr lang="en-US" altLang="en-US" dirty="0"/>
              <a:t>Multiple communication</a:t>
            </a:r>
          </a:p>
          <a:p>
            <a:r>
              <a:rPr lang="en-US" altLang="en-US" dirty="0"/>
              <a:t>service protocols</a:t>
            </a:r>
          </a:p>
        </p:txBody>
      </p:sp>
      <p:sp>
        <p:nvSpPr>
          <p:cNvPr id="78356" name="Text Box 532"/>
          <p:cNvSpPr txBox="1">
            <a:spLocks noChangeArrowheads="1"/>
          </p:cNvSpPr>
          <p:nvPr/>
        </p:nvSpPr>
        <p:spPr bwMode="auto">
          <a:xfrm>
            <a:off x="381001" y="5068530"/>
            <a:ext cx="2352203" cy="646470"/>
          </a:xfrm>
          <a:prstGeom prst="rect">
            <a:avLst/>
          </a:prstGeom>
          <a:noFill/>
          <a:ln w="9525">
            <a:noFill/>
            <a:miter lim="800000"/>
            <a:headEnd/>
            <a:tailEnd/>
          </a:ln>
          <a:effectLst/>
        </p:spPr>
        <p:txBody>
          <a:bodyPr>
            <a:spAutoFit/>
          </a:bodyPr>
          <a:lstStyle>
            <a:defPPr>
              <a:defRPr lang="en-US"/>
            </a:defPPr>
            <a:lvl1pPr>
              <a:defRPr>
                <a:solidFill>
                  <a:schemeClr val="accent5">
                    <a:lumMod val="25000"/>
                  </a:schemeClr>
                </a:solidFill>
              </a:defRPr>
            </a:lvl1pPr>
          </a:lstStyle>
          <a:p>
            <a:r>
              <a:rPr lang="en-US" altLang="en-US" dirty="0"/>
              <a:t>Multiple sets of </a:t>
            </a:r>
          </a:p>
          <a:p>
            <a:r>
              <a:rPr lang="en-US" altLang="en-US" dirty="0"/>
              <a:t>value-added features</a:t>
            </a:r>
          </a:p>
        </p:txBody>
      </p:sp>
      <p:sp>
        <p:nvSpPr>
          <p:cNvPr id="78357" name="Text Box 533"/>
          <p:cNvSpPr txBox="1">
            <a:spLocks noChangeArrowheads="1"/>
          </p:cNvSpPr>
          <p:nvPr/>
        </p:nvSpPr>
        <p:spPr bwMode="auto">
          <a:xfrm>
            <a:off x="381001" y="5754330"/>
            <a:ext cx="2775395" cy="646470"/>
          </a:xfrm>
          <a:prstGeom prst="rect">
            <a:avLst/>
          </a:prstGeom>
          <a:noFill/>
          <a:ln w="9525">
            <a:noFill/>
            <a:miter lim="800000"/>
            <a:headEnd/>
            <a:tailEnd/>
          </a:ln>
          <a:effectLst/>
        </p:spPr>
        <p:txBody>
          <a:bodyPr>
            <a:spAutoFit/>
          </a:bodyPr>
          <a:lstStyle>
            <a:defPPr>
              <a:defRPr lang="en-US"/>
            </a:defPPr>
            <a:lvl1pPr>
              <a:defRPr>
                <a:solidFill>
                  <a:schemeClr val="accent5">
                    <a:lumMod val="25000"/>
                  </a:schemeClr>
                </a:solidFill>
              </a:defRPr>
            </a:lvl1pPr>
          </a:lstStyle>
          <a:p>
            <a:r>
              <a:rPr lang="en-US" altLang="en-US" dirty="0"/>
              <a:t>Multiple management </a:t>
            </a:r>
          </a:p>
          <a:p>
            <a:r>
              <a:rPr lang="en-US" altLang="en-US" dirty="0"/>
              <a:t>capabilities and protocols</a:t>
            </a:r>
          </a:p>
        </p:txBody>
      </p:sp>
      <p:sp>
        <p:nvSpPr>
          <p:cNvPr id="10" name="Slide Number Placeholder 9"/>
          <p:cNvSpPr>
            <a:spLocks noGrp="1"/>
          </p:cNvSpPr>
          <p:nvPr>
            <p:ph type="sldNum" sz="quarter" idx="10"/>
          </p:nvPr>
        </p:nvSpPr>
        <p:spPr/>
        <p:txBody>
          <a:bodyPr/>
          <a:lstStyle/>
          <a:p>
            <a:fld id="{8672A97E-7868-4A71-ACC2-57C13FDD3E4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26"/>
          <p:cNvSpPr>
            <a:spLocks noChangeArrowheads="1"/>
          </p:cNvSpPr>
          <p:nvPr/>
        </p:nvSpPr>
        <p:spPr bwMode="auto">
          <a:xfrm>
            <a:off x="418094" y="1137170"/>
            <a:ext cx="8357094" cy="5245288"/>
          </a:xfrm>
          <a:prstGeom prst="rect">
            <a:avLst/>
          </a:prstGeom>
          <a:solidFill>
            <a:schemeClr val="bg1"/>
          </a:solidFill>
          <a:ln w="25400">
            <a:solidFill>
              <a:schemeClr val="bg1"/>
            </a:solidFill>
            <a:miter lim="800000"/>
            <a:headEnd/>
            <a:tailEnd/>
          </a:ln>
          <a:effectLst/>
        </p:spPr>
        <p:txBody>
          <a:bodyPr wrap="none" lIns="91577" tIns="45789" rIns="91577" bIns="45789" anchor="ctr"/>
          <a:lstStyle/>
          <a:p>
            <a:endParaRPr lang="en-US" altLang="en-US"/>
          </a:p>
        </p:txBody>
      </p:sp>
      <p:sp>
        <p:nvSpPr>
          <p:cNvPr id="5124" name="Rectangle 2"/>
          <p:cNvSpPr>
            <a:spLocks noGrp="1" noChangeArrowheads="1"/>
          </p:cNvSpPr>
          <p:nvPr>
            <p:ph type="title"/>
          </p:nvPr>
        </p:nvSpPr>
        <p:spPr>
          <a:xfrm>
            <a:off x="1371600" y="-5830"/>
            <a:ext cx="7339840" cy="1143000"/>
          </a:xfrm>
        </p:spPr>
        <p:txBody>
          <a:bodyPr>
            <a:normAutofit/>
          </a:bodyPr>
          <a:lstStyle/>
          <a:p>
            <a:r>
              <a:rPr lang="en-US" altLang="en-US" sz="3200" dirty="0" smtClean="0"/>
              <a:t>The Situation from 2001 to present</a:t>
            </a:r>
            <a:r>
              <a:rPr lang="en-US" altLang="en-US" dirty="0" smtClean="0"/>
              <a:t/>
            </a:r>
            <a:br>
              <a:rPr lang="en-US" altLang="en-US" dirty="0" smtClean="0"/>
            </a:br>
            <a:r>
              <a:rPr lang="en-US" altLang="en-US" sz="2400" dirty="0" smtClean="0"/>
              <a:t>Space Link Extension</a:t>
            </a:r>
            <a:endParaRPr lang="en-US" altLang="en-US" sz="3100" dirty="0" smtClean="0"/>
          </a:p>
        </p:txBody>
      </p:sp>
      <p:grpSp>
        <p:nvGrpSpPr>
          <p:cNvPr id="2" name="Group 23"/>
          <p:cNvGrpSpPr>
            <a:grpSpLocks/>
          </p:cNvGrpSpPr>
          <p:nvPr/>
        </p:nvGrpSpPr>
        <p:grpSpPr bwMode="auto">
          <a:xfrm rot="844732" flipH="1">
            <a:off x="1519761" y="2565389"/>
            <a:ext cx="793265" cy="722062"/>
            <a:chOff x="3683" y="252"/>
            <a:chExt cx="564" cy="629"/>
          </a:xfrm>
        </p:grpSpPr>
        <p:sp>
          <p:nvSpPr>
            <p:cNvPr id="5196" name="Freeform 24"/>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prstDash val="solid"/>
              <a:round/>
              <a:headEnd/>
              <a:tailEnd/>
            </a:ln>
          </p:spPr>
          <p:txBody>
            <a:bodyPr/>
            <a:lstStyle/>
            <a:p>
              <a:endParaRPr lang="en-US"/>
            </a:p>
          </p:txBody>
        </p:sp>
        <p:sp>
          <p:nvSpPr>
            <p:cNvPr id="5197" name="Freeform 25"/>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
                  <a:moveTo>
                    <a:pt x="30" y="0"/>
                  </a:moveTo>
                  <a:lnTo>
                    <a:pt x="42" y="36"/>
                  </a:lnTo>
                  <a:lnTo>
                    <a:pt x="12" y="48"/>
                  </a:lnTo>
                  <a:lnTo>
                    <a:pt x="0" y="12"/>
                  </a:lnTo>
                  <a:lnTo>
                    <a:pt x="30" y="0"/>
                  </a:lnTo>
                  <a:close/>
                </a:path>
              </a:pathLst>
            </a:custGeom>
            <a:solidFill>
              <a:srgbClr val="FFFFFF"/>
            </a:solidFill>
            <a:ln w="9525">
              <a:solidFill>
                <a:srgbClr val="000000"/>
              </a:solidFill>
              <a:prstDash val="solid"/>
              <a:round/>
              <a:headEnd/>
              <a:tailEnd/>
            </a:ln>
          </p:spPr>
          <p:txBody>
            <a:bodyPr/>
            <a:lstStyle/>
            <a:p>
              <a:endParaRPr lang="en-US"/>
            </a:p>
          </p:txBody>
        </p:sp>
        <p:sp>
          <p:nvSpPr>
            <p:cNvPr id="5198" name="Freeform 26"/>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prstDash val="solid"/>
              <a:round/>
              <a:headEnd/>
              <a:tailEnd/>
            </a:ln>
          </p:spPr>
          <p:txBody>
            <a:bodyPr/>
            <a:lstStyle/>
            <a:p>
              <a:endParaRPr lang="en-US"/>
            </a:p>
          </p:txBody>
        </p:sp>
        <p:sp>
          <p:nvSpPr>
            <p:cNvPr id="5199" name="Freeform 27"/>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Lst>
              <a:ahLst/>
              <a:cxnLst>
                <a:cxn ang="T6">
                  <a:pos x="T0" y="T1"/>
                </a:cxn>
                <a:cxn ang="T7">
                  <a:pos x="T2" y="T3"/>
                </a:cxn>
                <a:cxn ang="T8">
                  <a:pos x="T4" y="T5"/>
                </a:cxn>
              </a:cxnLst>
              <a:rect l="0" t="0" r="r" b="b"/>
              <a:pathLst>
                <a:path w="41" h="30">
                  <a:moveTo>
                    <a:pt x="41" y="0"/>
                  </a:moveTo>
                  <a:lnTo>
                    <a:pt x="23" y="18"/>
                  </a:lnTo>
                  <a:lnTo>
                    <a:pt x="0" y="30"/>
                  </a:lnTo>
                </a:path>
              </a:pathLst>
            </a:custGeom>
            <a:noFill/>
            <a:ln w="9525">
              <a:solidFill>
                <a:srgbClr val="000000"/>
              </a:solidFill>
              <a:prstDash val="solid"/>
              <a:round/>
              <a:headEnd/>
              <a:tailEnd/>
            </a:ln>
          </p:spPr>
          <p:txBody>
            <a:bodyPr/>
            <a:lstStyle/>
            <a:p>
              <a:endParaRPr lang="en-US"/>
            </a:p>
          </p:txBody>
        </p:sp>
        <p:sp>
          <p:nvSpPr>
            <p:cNvPr id="5200" name="Freeform 28"/>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prstDash val="solid"/>
              <a:round/>
              <a:headEnd/>
              <a:tailEnd/>
            </a:ln>
          </p:spPr>
          <p:txBody>
            <a:bodyPr/>
            <a:lstStyle/>
            <a:p>
              <a:endParaRPr lang="en-US"/>
            </a:p>
          </p:txBody>
        </p:sp>
        <p:sp>
          <p:nvSpPr>
            <p:cNvPr id="5201" name="Freeform 29"/>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prstDash val="solid"/>
              <a:round/>
              <a:headEnd/>
              <a:tailEnd/>
            </a:ln>
          </p:spPr>
          <p:txBody>
            <a:bodyPr/>
            <a:lstStyle/>
            <a:p>
              <a:endParaRPr lang="en-US"/>
            </a:p>
          </p:txBody>
        </p:sp>
        <p:sp>
          <p:nvSpPr>
            <p:cNvPr id="5202" name="Freeform 30"/>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prstDash val="solid"/>
              <a:round/>
              <a:headEnd/>
              <a:tailEnd/>
            </a:ln>
          </p:spPr>
          <p:txBody>
            <a:bodyPr/>
            <a:lstStyle/>
            <a:p>
              <a:endParaRPr lang="en-US"/>
            </a:p>
          </p:txBody>
        </p:sp>
        <p:sp>
          <p:nvSpPr>
            <p:cNvPr id="5203" name="Freeform 31"/>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Lst>
              <a:ahLst/>
              <a:cxnLst>
                <a:cxn ang="T6">
                  <a:pos x="T0" y="T1"/>
                </a:cxn>
                <a:cxn ang="T7">
                  <a:pos x="T2" y="T3"/>
                </a:cxn>
                <a:cxn ang="T8">
                  <a:pos x="T4" y="T5"/>
                </a:cxn>
              </a:cxnLst>
              <a:rect l="0" t="0" r="r" b="b"/>
              <a:pathLst>
                <a:path w="30" h="29">
                  <a:moveTo>
                    <a:pt x="30" y="0"/>
                  </a:moveTo>
                  <a:lnTo>
                    <a:pt x="0" y="23"/>
                  </a:lnTo>
                  <a:lnTo>
                    <a:pt x="0" y="29"/>
                  </a:lnTo>
                </a:path>
              </a:pathLst>
            </a:custGeom>
            <a:noFill/>
            <a:ln w="9525">
              <a:solidFill>
                <a:srgbClr val="000000"/>
              </a:solidFill>
              <a:prstDash val="solid"/>
              <a:round/>
              <a:headEnd/>
              <a:tailEnd/>
            </a:ln>
          </p:spPr>
          <p:txBody>
            <a:bodyPr/>
            <a:lstStyle/>
            <a:p>
              <a:endParaRPr lang="en-US"/>
            </a:p>
          </p:txBody>
        </p:sp>
        <p:sp>
          <p:nvSpPr>
            <p:cNvPr id="5204" name="Line 32"/>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5205" name="Line 33"/>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5206" name="Freeform 34"/>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12">
                  <a:moveTo>
                    <a:pt x="0" y="89"/>
                  </a:moveTo>
                  <a:lnTo>
                    <a:pt x="106" y="0"/>
                  </a:lnTo>
                  <a:lnTo>
                    <a:pt x="184" y="29"/>
                  </a:lnTo>
                  <a:lnTo>
                    <a:pt x="77" y="112"/>
                  </a:lnTo>
                  <a:lnTo>
                    <a:pt x="0" y="89"/>
                  </a:lnTo>
                  <a:close/>
                </a:path>
              </a:pathLst>
            </a:custGeom>
            <a:solidFill>
              <a:srgbClr val="FFFFFF"/>
            </a:solidFill>
            <a:ln w="9525">
              <a:solidFill>
                <a:srgbClr val="000000"/>
              </a:solidFill>
              <a:prstDash val="solid"/>
              <a:round/>
              <a:headEnd/>
              <a:tailEnd/>
            </a:ln>
          </p:spPr>
          <p:txBody>
            <a:bodyPr/>
            <a:lstStyle/>
            <a:p>
              <a:endParaRPr lang="en-US"/>
            </a:p>
          </p:txBody>
        </p:sp>
        <p:sp>
          <p:nvSpPr>
            <p:cNvPr id="5207" name="Freeform 35"/>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5208" name="Freeform 36"/>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5">
                  <a:moveTo>
                    <a:pt x="107" y="95"/>
                  </a:moveTo>
                  <a:lnTo>
                    <a:pt x="23" y="65"/>
                  </a:lnTo>
                  <a:lnTo>
                    <a:pt x="0" y="0"/>
                  </a:lnTo>
                  <a:lnTo>
                    <a:pt x="83" y="23"/>
                  </a:lnTo>
                  <a:lnTo>
                    <a:pt x="107" y="95"/>
                  </a:lnTo>
                  <a:close/>
                </a:path>
              </a:pathLst>
            </a:custGeom>
            <a:solidFill>
              <a:srgbClr val="FFFFFF"/>
            </a:solidFill>
            <a:ln w="9525">
              <a:solidFill>
                <a:srgbClr val="000000"/>
              </a:solidFill>
              <a:prstDash val="solid"/>
              <a:round/>
              <a:headEnd/>
              <a:tailEnd/>
            </a:ln>
          </p:spPr>
          <p:txBody>
            <a:bodyPr/>
            <a:lstStyle/>
            <a:p>
              <a:endParaRPr lang="en-US"/>
            </a:p>
          </p:txBody>
        </p:sp>
        <p:sp>
          <p:nvSpPr>
            <p:cNvPr id="5209" name="Line 37"/>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5210" name="Line 38"/>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5211" name="Line 39"/>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5212" name="Freeform 40"/>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
                  <a:moveTo>
                    <a:pt x="107" y="12"/>
                  </a:moveTo>
                  <a:lnTo>
                    <a:pt x="95" y="12"/>
                  </a:lnTo>
                  <a:lnTo>
                    <a:pt x="0" y="0"/>
                  </a:lnTo>
                  <a:lnTo>
                    <a:pt x="6" y="12"/>
                  </a:lnTo>
                  <a:lnTo>
                    <a:pt x="95" y="18"/>
                  </a:lnTo>
                  <a:lnTo>
                    <a:pt x="107" y="12"/>
                  </a:lnTo>
                  <a:close/>
                </a:path>
              </a:pathLst>
            </a:custGeom>
            <a:noFill/>
            <a:ln w="9525">
              <a:solidFill>
                <a:srgbClr val="000000"/>
              </a:solidFill>
              <a:prstDash val="solid"/>
              <a:round/>
              <a:headEnd/>
              <a:tailEnd/>
            </a:ln>
          </p:spPr>
          <p:txBody>
            <a:bodyPr/>
            <a:lstStyle/>
            <a:p>
              <a:endParaRPr lang="en-US"/>
            </a:p>
          </p:txBody>
        </p:sp>
        <p:sp>
          <p:nvSpPr>
            <p:cNvPr id="5213" name="Line 41"/>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5214" name="Freeform 42"/>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0" y="6"/>
                  </a:moveTo>
                  <a:lnTo>
                    <a:pt x="6" y="0"/>
                  </a:lnTo>
                  <a:lnTo>
                    <a:pt x="11" y="0"/>
                  </a:lnTo>
                  <a:lnTo>
                    <a:pt x="6" y="12"/>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5215" name="Freeform 43"/>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endParaRPr lang="en-US"/>
            </a:p>
          </p:txBody>
        </p:sp>
        <p:sp>
          <p:nvSpPr>
            <p:cNvPr id="5216" name="Freeform 44"/>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0"/>
                  </a:moveTo>
                  <a:lnTo>
                    <a:pt x="12" y="6"/>
                  </a:lnTo>
                  <a:lnTo>
                    <a:pt x="0" y="18"/>
                  </a:lnTo>
                  <a:lnTo>
                    <a:pt x="0" y="12"/>
                  </a:lnTo>
                </a:path>
              </a:pathLst>
            </a:custGeom>
            <a:noFill/>
            <a:ln w="9525">
              <a:solidFill>
                <a:srgbClr val="000000"/>
              </a:solidFill>
              <a:prstDash val="solid"/>
              <a:round/>
              <a:headEnd/>
              <a:tailEnd/>
            </a:ln>
          </p:spPr>
          <p:txBody>
            <a:bodyPr/>
            <a:lstStyle/>
            <a:p>
              <a:endParaRPr lang="en-US"/>
            </a:p>
          </p:txBody>
        </p:sp>
        <p:sp>
          <p:nvSpPr>
            <p:cNvPr id="5217" name="Freeform 45"/>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49">
                  <a:moveTo>
                    <a:pt x="0" y="6"/>
                  </a:moveTo>
                  <a:lnTo>
                    <a:pt x="42" y="0"/>
                  </a:lnTo>
                  <a:lnTo>
                    <a:pt x="89" y="137"/>
                  </a:lnTo>
                  <a:lnTo>
                    <a:pt x="54" y="149"/>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5218" name="Freeform 46"/>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61">
                  <a:moveTo>
                    <a:pt x="119" y="0"/>
                  </a:moveTo>
                  <a:lnTo>
                    <a:pt x="113" y="78"/>
                  </a:lnTo>
                  <a:lnTo>
                    <a:pt x="0" y="161"/>
                  </a:lnTo>
                  <a:lnTo>
                    <a:pt x="12" y="83"/>
                  </a:lnTo>
                  <a:lnTo>
                    <a:pt x="119" y="0"/>
                  </a:lnTo>
                  <a:close/>
                </a:path>
              </a:pathLst>
            </a:custGeom>
            <a:solidFill>
              <a:srgbClr val="FF3300"/>
            </a:solidFill>
            <a:ln w="9525">
              <a:solidFill>
                <a:srgbClr val="000000"/>
              </a:solidFill>
              <a:prstDash val="solid"/>
              <a:round/>
              <a:headEnd/>
              <a:tailEnd/>
            </a:ln>
          </p:spPr>
          <p:txBody>
            <a:bodyPr/>
            <a:lstStyle/>
            <a:p>
              <a:endParaRPr lang="en-US"/>
            </a:p>
          </p:txBody>
        </p:sp>
        <p:sp>
          <p:nvSpPr>
            <p:cNvPr id="5219" name="Freeform 47"/>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prstDash val="solid"/>
              <a:round/>
              <a:headEnd/>
              <a:tailEnd/>
            </a:ln>
          </p:spPr>
          <p:txBody>
            <a:bodyPr/>
            <a:lstStyle/>
            <a:p>
              <a:endParaRPr lang="en-US"/>
            </a:p>
          </p:txBody>
        </p:sp>
        <p:sp>
          <p:nvSpPr>
            <p:cNvPr id="5220" name="Freeform 48"/>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9">
                  <a:moveTo>
                    <a:pt x="77" y="189"/>
                  </a:moveTo>
                  <a:lnTo>
                    <a:pt x="184" y="106"/>
                  </a:lnTo>
                  <a:lnTo>
                    <a:pt x="106" y="0"/>
                  </a:lnTo>
                  <a:lnTo>
                    <a:pt x="0" y="83"/>
                  </a:lnTo>
                  <a:lnTo>
                    <a:pt x="77" y="189"/>
                  </a:lnTo>
                  <a:close/>
                </a:path>
              </a:pathLst>
            </a:custGeom>
            <a:solidFill>
              <a:srgbClr val="FFFFFF"/>
            </a:solidFill>
            <a:ln w="9525">
              <a:solidFill>
                <a:srgbClr val="000000"/>
              </a:solidFill>
              <a:prstDash val="solid"/>
              <a:round/>
              <a:headEnd/>
              <a:tailEnd/>
            </a:ln>
          </p:spPr>
          <p:txBody>
            <a:bodyPr/>
            <a:lstStyle/>
            <a:p>
              <a:endParaRPr lang="en-US"/>
            </a:p>
          </p:txBody>
        </p:sp>
        <p:sp>
          <p:nvSpPr>
            <p:cNvPr id="5221" name="Freeform 49"/>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endParaRPr lang="en-US"/>
            </a:p>
          </p:txBody>
        </p:sp>
        <p:sp>
          <p:nvSpPr>
            <p:cNvPr id="5222" name="Freeform 50"/>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8">
                  <a:moveTo>
                    <a:pt x="77" y="0"/>
                  </a:moveTo>
                  <a:lnTo>
                    <a:pt x="41" y="12"/>
                  </a:lnTo>
                  <a:lnTo>
                    <a:pt x="0" y="48"/>
                  </a:lnTo>
                  <a:lnTo>
                    <a:pt x="29" y="36"/>
                  </a:lnTo>
                </a:path>
              </a:pathLst>
            </a:custGeom>
            <a:noFill/>
            <a:ln w="9525">
              <a:solidFill>
                <a:srgbClr val="000000"/>
              </a:solidFill>
              <a:prstDash val="solid"/>
              <a:round/>
              <a:headEnd/>
              <a:tailEnd/>
            </a:ln>
          </p:spPr>
          <p:txBody>
            <a:bodyPr/>
            <a:lstStyle/>
            <a:p>
              <a:endParaRPr lang="en-US"/>
            </a:p>
          </p:txBody>
        </p:sp>
        <p:sp>
          <p:nvSpPr>
            <p:cNvPr id="5223" name="Freeform 51"/>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prstDash val="solid"/>
              <a:round/>
              <a:headEnd/>
              <a:tailEnd/>
            </a:ln>
          </p:spPr>
          <p:txBody>
            <a:bodyPr/>
            <a:lstStyle/>
            <a:p>
              <a:endParaRPr lang="en-US"/>
            </a:p>
          </p:txBody>
        </p:sp>
        <p:sp>
          <p:nvSpPr>
            <p:cNvPr id="5224" name="Freeform 52"/>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FFFF00"/>
                </a:gs>
                <a:gs pos="100000">
                  <a:srgbClr val="767600"/>
                </a:gs>
              </a:gsLst>
              <a:lin ang="0" scaled="1"/>
            </a:gradFill>
            <a:ln w="9525">
              <a:solidFill>
                <a:srgbClr val="000000"/>
              </a:solidFill>
              <a:prstDash val="solid"/>
              <a:round/>
              <a:headEnd/>
              <a:tailEnd/>
            </a:ln>
          </p:spPr>
          <p:txBody>
            <a:bodyPr/>
            <a:lstStyle/>
            <a:p>
              <a:endParaRPr lang="en-US"/>
            </a:p>
          </p:txBody>
        </p:sp>
        <p:sp>
          <p:nvSpPr>
            <p:cNvPr id="5225" name="Freeform 53"/>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prstDash val="solid"/>
              <a:round/>
              <a:headEnd/>
              <a:tailEnd/>
            </a:ln>
          </p:spPr>
          <p:txBody>
            <a:bodyPr/>
            <a:lstStyle/>
            <a:p>
              <a:endParaRPr lang="en-US"/>
            </a:p>
          </p:txBody>
        </p:sp>
        <p:sp>
          <p:nvSpPr>
            <p:cNvPr id="5226" name="Freeform 54"/>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prstDash val="solid"/>
              <a:round/>
              <a:headEnd/>
              <a:tailEnd/>
            </a:ln>
          </p:spPr>
          <p:txBody>
            <a:bodyPr/>
            <a:lstStyle/>
            <a:p>
              <a:endParaRPr lang="en-US"/>
            </a:p>
          </p:txBody>
        </p:sp>
        <p:sp>
          <p:nvSpPr>
            <p:cNvPr id="5227" name="Line 55"/>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5228" name="Line 56"/>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5229" name="Line 57"/>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5230" name="Freeform 58"/>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prstDash val="solid"/>
              <a:round/>
              <a:headEnd/>
              <a:tailEnd/>
            </a:ln>
          </p:spPr>
          <p:txBody>
            <a:bodyPr/>
            <a:lstStyle/>
            <a:p>
              <a:endParaRPr lang="en-US"/>
            </a:p>
          </p:txBody>
        </p:sp>
        <p:sp>
          <p:nvSpPr>
            <p:cNvPr id="5231" name="Oval 59"/>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endParaRPr lang="en-US" altLang="en-US"/>
            </a:p>
          </p:txBody>
        </p:sp>
        <p:sp>
          <p:nvSpPr>
            <p:cNvPr id="5232" name="Freeform 60"/>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prstDash val="solid"/>
              <a:round/>
              <a:headEnd/>
              <a:tailEnd/>
            </a:ln>
          </p:spPr>
          <p:txBody>
            <a:bodyPr/>
            <a:lstStyle/>
            <a:p>
              <a:endParaRPr lang="en-US"/>
            </a:p>
          </p:txBody>
        </p:sp>
        <p:sp>
          <p:nvSpPr>
            <p:cNvPr id="5233" name="Freeform 61"/>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6" y="53"/>
                  </a:moveTo>
                  <a:lnTo>
                    <a:pt x="42" y="48"/>
                  </a:lnTo>
                  <a:lnTo>
                    <a:pt x="6" y="0"/>
                  </a:lnTo>
                  <a:lnTo>
                    <a:pt x="0" y="6"/>
                  </a:lnTo>
                  <a:lnTo>
                    <a:pt x="36" y="53"/>
                  </a:lnTo>
                  <a:close/>
                </a:path>
              </a:pathLst>
            </a:custGeom>
            <a:solidFill>
              <a:srgbClr val="FFFFFF"/>
            </a:solidFill>
            <a:ln w="9525">
              <a:solidFill>
                <a:srgbClr val="000000"/>
              </a:solidFill>
              <a:prstDash val="solid"/>
              <a:round/>
              <a:headEnd/>
              <a:tailEnd/>
            </a:ln>
          </p:spPr>
          <p:txBody>
            <a:bodyPr/>
            <a:lstStyle/>
            <a:p>
              <a:endParaRPr lang="en-US"/>
            </a:p>
          </p:txBody>
        </p:sp>
        <p:sp>
          <p:nvSpPr>
            <p:cNvPr id="5234" name="Freeform 62"/>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prstDash val="solid"/>
              <a:round/>
              <a:headEnd/>
              <a:tailEnd/>
            </a:ln>
          </p:spPr>
          <p:txBody>
            <a:bodyPr/>
            <a:lstStyle/>
            <a:p>
              <a:endParaRPr lang="en-US"/>
            </a:p>
          </p:txBody>
        </p:sp>
        <p:sp>
          <p:nvSpPr>
            <p:cNvPr id="5235" name="Freeform 63"/>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prstDash val="solid"/>
              <a:round/>
              <a:headEnd/>
              <a:tailEnd/>
            </a:ln>
          </p:spPr>
          <p:txBody>
            <a:bodyPr/>
            <a:lstStyle/>
            <a:p>
              <a:endParaRPr lang="en-US"/>
            </a:p>
          </p:txBody>
        </p:sp>
        <p:sp>
          <p:nvSpPr>
            <p:cNvPr id="5236" name="Line 64"/>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5237" name="Line 65"/>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5238" name="Line 66"/>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5239" name="Freeform 67"/>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prstDash val="solid"/>
              <a:round/>
              <a:headEnd/>
              <a:tailEnd/>
            </a:ln>
          </p:spPr>
          <p:txBody>
            <a:bodyPr/>
            <a:lstStyle/>
            <a:p>
              <a:endParaRPr lang="en-US"/>
            </a:p>
          </p:txBody>
        </p:sp>
        <p:sp>
          <p:nvSpPr>
            <p:cNvPr id="5240" name="Freeform 68"/>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prstDash val="solid"/>
              <a:round/>
              <a:headEnd/>
              <a:tailEnd/>
            </a:ln>
          </p:spPr>
          <p:txBody>
            <a:bodyPr/>
            <a:lstStyle/>
            <a:p>
              <a:endParaRPr lang="en-US"/>
            </a:p>
          </p:txBody>
        </p:sp>
        <p:sp>
          <p:nvSpPr>
            <p:cNvPr id="5241" name="Oval 69"/>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endParaRPr lang="en-US" altLang="en-US"/>
            </a:p>
          </p:txBody>
        </p:sp>
        <p:sp>
          <p:nvSpPr>
            <p:cNvPr id="5242" name="Freeform 70"/>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prstDash val="solid"/>
              <a:round/>
              <a:headEnd/>
              <a:tailEnd/>
            </a:ln>
          </p:spPr>
          <p:txBody>
            <a:bodyPr/>
            <a:lstStyle/>
            <a:p>
              <a:endParaRPr lang="en-US"/>
            </a:p>
          </p:txBody>
        </p:sp>
        <p:sp>
          <p:nvSpPr>
            <p:cNvPr id="5243" name="Line 71"/>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5244" name="Line 72"/>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5245" name="Oval 73"/>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endParaRPr lang="en-US" altLang="en-US"/>
            </a:p>
          </p:txBody>
        </p:sp>
        <p:sp>
          <p:nvSpPr>
            <p:cNvPr id="5246" name="Freeform 74"/>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prstDash val="solid"/>
              <a:round/>
              <a:headEnd/>
              <a:tailEnd/>
            </a:ln>
          </p:spPr>
          <p:txBody>
            <a:bodyPr/>
            <a:lstStyle/>
            <a:p>
              <a:endParaRPr lang="en-US"/>
            </a:p>
          </p:txBody>
        </p:sp>
        <p:sp>
          <p:nvSpPr>
            <p:cNvPr id="5247" name="Line 75"/>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5248" name="Line 76"/>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5249" name="Freeform 77"/>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Lst>
              <a:ahLst/>
              <a:cxnLst>
                <a:cxn ang="T6">
                  <a:pos x="T0" y="T1"/>
                </a:cxn>
                <a:cxn ang="T7">
                  <a:pos x="T2" y="T3"/>
                </a:cxn>
                <a:cxn ang="T8">
                  <a:pos x="T4" y="T5"/>
                </a:cxn>
              </a:cxnLst>
              <a:rect l="0" t="0" r="r" b="b"/>
              <a:pathLst>
                <a:path w="130" h="72">
                  <a:moveTo>
                    <a:pt x="0" y="72"/>
                  </a:moveTo>
                  <a:lnTo>
                    <a:pt x="124" y="0"/>
                  </a:lnTo>
                  <a:lnTo>
                    <a:pt x="130" y="6"/>
                  </a:lnTo>
                </a:path>
              </a:pathLst>
            </a:custGeom>
            <a:noFill/>
            <a:ln w="9525">
              <a:solidFill>
                <a:srgbClr val="000000"/>
              </a:solidFill>
              <a:prstDash val="solid"/>
              <a:round/>
              <a:headEnd/>
              <a:tailEnd/>
            </a:ln>
          </p:spPr>
          <p:txBody>
            <a:bodyPr/>
            <a:lstStyle/>
            <a:p>
              <a:endParaRPr lang="en-US"/>
            </a:p>
          </p:txBody>
        </p:sp>
        <p:sp>
          <p:nvSpPr>
            <p:cNvPr id="5250" name="Freeform 78"/>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endParaRPr lang="en-US"/>
            </a:p>
          </p:txBody>
        </p:sp>
        <p:sp>
          <p:nvSpPr>
            <p:cNvPr id="5251" name="Freeform 79"/>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9">
                  <a:moveTo>
                    <a:pt x="0" y="35"/>
                  </a:moveTo>
                  <a:lnTo>
                    <a:pt x="12" y="59"/>
                  </a:lnTo>
                  <a:lnTo>
                    <a:pt x="42" y="47"/>
                  </a:lnTo>
                  <a:lnTo>
                    <a:pt x="12" y="0"/>
                  </a:lnTo>
                  <a:lnTo>
                    <a:pt x="0" y="6"/>
                  </a:lnTo>
                </a:path>
              </a:pathLst>
            </a:custGeom>
            <a:noFill/>
            <a:ln w="9525">
              <a:solidFill>
                <a:srgbClr val="000000"/>
              </a:solidFill>
              <a:prstDash val="solid"/>
              <a:round/>
              <a:headEnd/>
              <a:tailEnd/>
            </a:ln>
          </p:spPr>
          <p:txBody>
            <a:bodyPr/>
            <a:lstStyle/>
            <a:p>
              <a:endParaRPr lang="en-US"/>
            </a:p>
          </p:txBody>
        </p:sp>
        <p:sp>
          <p:nvSpPr>
            <p:cNvPr id="5252" name="Freeform 80"/>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endParaRPr lang="en-US"/>
            </a:p>
          </p:txBody>
        </p:sp>
        <p:sp>
          <p:nvSpPr>
            <p:cNvPr id="5253" name="Freeform 81"/>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8">
                  <a:moveTo>
                    <a:pt x="47" y="48"/>
                  </a:moveTo>
                  <a:lnTo>
                    <a:pt x="59" y="42"/>
                  </a:lnTo>
                  <a:lnTo>
                    <a:pt x="30" y="0"/>
                  </a:lnTo>
                  <a:lnTo>
                    <a:pt x="0" y="12"/>
                  </a:lnTo>
                </a:path>
              </a:pathLst>
            </a:custGeom>
            <a:noFill/>
            <a:ln w="9525">
              <a:solidFill>
                <a:srgbClr val="000000"/>
              </a:solidFill>
              <a:prstDash val="solid"/>
              <a:round/>
              <a:headEnd/>
              <a:tailEnd/>
            </a:ln>
          </p:spPr>
          <p:txBody>
            <a:bodyPr/>
            <a:lstStyle/>
            <a:p>
              <a:endParaRPr lang="en-US"/>
            </a:p>
          </p:txBody>
        </p:sp>
        <p:sp>
          <p:nvSpPr>
            <p:cNvPr id="5254" name="Freeform 82"/>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30" y="83"/>
                  </a:moveTo>
                  <a:lnTo>
                    <a:pt x="83" y="42"/>
                  </a:lnTo>
                  <a:lnTo>
                    <a:pt x="48" y="0"/>
                  </a:lnTo>
                  <a:lnTo>
                    <a:pt x="0" y="36"/>
                  </a:lnTo>
                  <a:lnTo>
                    <a:pt x="30" y="83"/>
                  </a:lnTo>
                  <a:close/>
                </a:path>
              </a:pathLst>
            </a:custGeom>
            <a:solidFill>
              <a:schemeClr val="bg2"/>
            </a:solidFill>
            <a:ln w="9525">
              <a:solidFill>
                <a:srgbClr val="000000"/>
              </a:solidFill>
              <a:prstDash val="solid"/>
              <a:round/>
              <a:headEnd/>
              <a:tailEnd/>
            </a:ln>
          </p:spPr>
          <p:txBody>
            <a:bodyPr/>
            <a:lstStyle/>
            <a:p>
              <a:endParaRPr lang="en-US"/>
            </a:p>
          </p:txBody>
        </p:sp>
        <p:sp>
          <p:nvSpPr>
            <p:cNvPr id="5255" name="Freeform 83"/>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29" y="83"/>
                  </a:moveTo>
                  <a:lnTo>
                    <a:pt x="83" y="47"/>
                  </a:lnTo>
                  <a:lnTo>
                    <a:pt x="47" y="0"/>
                  </a:lnTo>
                  <a:lnTo>
                    <a:pt x="0" y="41"/>
                  </a:lnTo>
                  <a:lnTo>
                    <a:pt x="29" y="83"/>
                  </a:lnTo>
                  <a:close/>
                </a:path>
              </a:pathLst>
            </a:custGeom>
            <a:solidFill>
              <a:srgbClr val="FFFFFF"/>
            </a:solidFill>
            <a:ln w="9525">
              <a:solidFill>
                <a:srgbClr val="000000"/>
              </a:solidFill>
              <a:prstDash val="solid"/>
              <a:round/>
              <a:headEnd/>
              <a:tailEnd/>
            </a:ln>
          </p:spPr>
          <p:txBody>
            <a:bodyPr/>
            <a:lstStyle/>
            <a:p>
              <a:endParaRPr lang="en-US"/>
            </a:p>
          </p:txBody>
        </p:sp>
        <p:sp>
          <p:nvSpPr>
            <p:cNvPr id="5256" name="Freeform 84"/>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3">
                  <a:moveTo>
                    <a:pt x="77" y="0"/>
                  </a:moveTo>
                  <a:lnTo>
                    <a:pt x="53" y="12"/>
                  </a:lnTo>
                  <a:lnTo>
                    <a:pt x="0" y="53"/>
                  </a:lnTo>
                  <a:lnTo>
                    <a:pt x="77" y="0"/>
                  </a:lnTo>
                  <a:close/>
                </a:path>
              </a:pathLst>
            </a:custGeom>
            <a:solidFill>
              <a:srgbClr val="FFFFFF"/>
            </a:solidFill>
            <a:ln w="9525">
              <a:noFill/>
              <a:round/>
              <a:headEnd/>
              <a:tailEnd/>
            </a:ln>
          </p:spPr>
          <p:txBody>
            <a:bodyPr/>
            <a:lstStyle/>
            <a:p>
              <a:endParaRPr lang="en-US"/>
            </a:p>
          </p:txBody>
        </p:sp>
        <p:sp>
          <p:nvSpPr>
            <p:cNvPr id="5257" name="Freeform 85"/>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Lst>
              <a:ahLst/>
              <a:cxnLst>
                <a:cxn ang="T6">
                  <a:pos x="T0" y="T1"/>
                </a:cxn>
                <a:cxn ang="T7">
                  <a:pos x="T2" y="T3"/>
                </a:cxn>
                <a:cxn ang="T8">
                  <a:pos x="T4" y="T5"/>
                </a:cxn>
              </a:cxnLst>
              <a:rect l="0" t="0" r="r" b="b"/>
              <a:pathLst>
                <a:path w="77" h="53">
                  <a:moveTo>
                    <a:pt x="77" y="0"/>
                  </a:moveTo>
                  <a:lnTo>
                    <a:pt x="53" y="12"/>
                  </a:lnTo>
                  <a:lnTo>
                    <a:pt x="0" y="53"/>
                  </a:lnTo>
                </a:path>
              </a:pathLst>
            </a:custGeom>
            <a:noFill/>
            <a:ln w="9525">
              <a:solidFill>
                <a:srgbClr val="000000"/>
              </a:solidFill>
              <a:prstDash val="solid"/>
              <a:round/>
              <a:headEnd/>
              <a:tailEnd/>
            </a:ln>
          </p:spPr>
          <p:txBody>
            <a:bodyPr/>
            <a:lstStyle/>
            <a:p>
              <a:endParaRPr lang="en-US"/>
            </a:p>
          </p:txBody>
        </p:sp>
        <p:sp>
          <p:nvSpPr>
            <p:cNvPr id="5258" name="Oval 86"/>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endParaRPr lang="en-US" altLang="en-US"/>
            </a:p>
          </p:txBody>
        </p:sp>
        <p:sp>
          <p:nvSpPr>
            <p:cNvPr id="5259" name="Freeform 87"/>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prstDash val="solid"/>
              <a:round/>
              <a:headEnd/>
              <a:tailEnd/>
            </a:ln>
          </p:spPr>
          <p:txBody>
            <a:bodyPr/>
            <a:lstStyle/>
            <a:p>
              <a:endParaRPr lang="en-US"/>
            </a:p>
          </p:txBody>
        </p:sp>
        <p:sp>
          <p:nvSpPr>
            <p:cNvPr id="5260" name="Freeform 88"/>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12"/>
                  </a:moveTo>
                  <a:lnTo>
                    <a:pt x="12" y="30"/>
                  </a:lnTo>
                  <a:lnTo>
                    <a:pt x="29" y="18"/>
                  </a:lnTo>
                  <a:lnTo>
                    <a:pt x="18" y="0"/>
                  </a:lnTo>
                  <a:lnTo>
                    <a:pt x="0" y="12"/>
                  </a:lnTo>
                  <a:close/>
                </a:path>
              </a:pathLst>
            </a:custGeom>
            <a:noFill/>
            <a:ln w="9525">
              <a:solidFill>
                <a:srgbClr val="000000"/>
              </a:solidFill>
              <a:prstDash val="solid"/>
              <a:round/>
              <a:headEnd/>
              <a:tailEnd/>
            </a:ln>
          </p:spPr>
          <p:txBody>
            <a:bodyPr/>
            <a:lstStyle/>
            <a:p>
              <a:endParaRPr lang="en-US"/>
            </a:p>
          </p:txBody>
        </p:sp>
        <p:sp>
          <p:nvSpPr>
            <p:cNvPr id="5261" name="Oval 89"/>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endParaRPr lang="en-US" altLang="en-US"/>
            </a:p>
          </p:txBody>
        </p:sp>
        <p:sp>
          <p:nvSpPr>
            <p:cNvPr id="5262" name="Freeform 90"/>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prstDash val="solid"/>
              <a:round/>
              <a:headEnd/>
              <a:tailEnd/>
            </a:ln>
          </p:spPr>
          <p:txBody>
            <a:bodyPr/>
            <a:lstStyle/>
            <a:p>
              <a:endParaRPr lang="en-US"/>
            </a:p>
          </p:txBody>
        </p:sp>
        <p:sp>
          <p:nvSpPr>
            <p:cNvPr id="5263" name="Freeform 91"/>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18" y="18"/>
                  </a:lnTo>
                  <a:lnTo>
                    <a:pt x="0" y="0"/>
                  </a:lnTo>
                  <a:lnTo>
                    <a:pt x="6" y="0"/>
                  </a:lnTo>
                </a:path>
              </a:pathLst>
            </a:custGeom>
            <a:noFill/>
            <a:ln w="9525">
              <a:solidFill>
                <a:srgbClr val="000000"/>
              </a:solidFill>
              <a:prstDash val="solid"/>
              <a:round/>
              <a:headEnd/>
              <a:tailEnd/>
            </a:ln>
          </p:spPr>
          <p:txBody>
            <a:bodyPr/>
            <a:lstStyle/>
            <a:p>
              <a:endParaRPr lang="en-US"/>
            </a:p>
          </p:txBody>
        </p:sp>
        <p:sp>
          <p:nvSpPr>
            <p:cNvPr id="5264" name="Line 92"/>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5265" name="Freeform 93"/>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endParaRPr lang="en-US"/>
            </a:p>
          </p:txBody>
        </p:sp>
        <p:sp>
          <p:nvSpPr>
            <p:cNvPr id="5266" name="Freeform 94"/>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30"/>
                  </a:lnTo>
                  <a:lnTo>
                    <a:pt x="48" y="0"/>
                  </a:lnTo>
                  <a:lnTo>
                    <a:pt x="0" y="36"/>
                  </a:lnTo>
                </a:path>
              </a:pathLst>
            </a:custGeom>
            <a:noFill/>
            <a:ln w="9525">
              <a:solidFill>
                <a:srgbClr val="000000"/>
              </a:solidFill>
              <a:prstDash val="solid"/>
              <a:round/>
              <a:headEnd/>
              <a:tailEnd/>
            </a:ln>
          </p:spPr>
          <p:txBody>
            <a:bodyPr/>
            <a:lstStyle/>
            <a:p>
              <a:endParaRPr lang="en-US"/>
            </a:p>
          </p:txBody>
        </p:sp>
        <p:sp>
          <p:nvSpPr>
            <p:cNvPr id="5267" name="Freeform 95"/>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Lst>
              <a:ahLst/>
              <a:cxnLst>
                <a:cxn ang="T6">
                  <a:pos x="T0" y="T1"/>
                </a:cxn>
                <a:cxn ang="T7">
                  <a:pos x="T2" y="T3"/>
                </a:cxn>
                <a:cxn ang="T8">
                  <a:pos x="T4" y="T5"/>
                </a:cxn>
              </a:cxnLst>
              <a:rect l="0" t="0" r="r" b="b"/>
              <a:pathLst>
                <a:path w="72" h="48">
                  <a:moveTo>
                    <a:pt x="0" y="48"/>
                  </a:moveTo>
                  <a:lnTo>
                    <a:pt x="48" y="12"/>
                  </a:lnTo>
                  <a:lnTo>
                    <a:pt x="72" y="0"/>
                  </a:lnTo>
                </a:path>
              </a:pathLst>
            </a:custGeom>
            <a:noFill/>
            <a:ln w="9525">
              <a:solidFill>
                <a:srgbClr val="000000"/>
              </a:solidFill>
              <a:prstDash val="solid"/>
              <a:round/>
              <a:headEnd/>
              <a:tailEnd/>
            </a:ln>
          </p:spPr>
          <p:txBody>
            <a:bodyPr/>
            <a:lstStyle/>
            <a:p>
              <a:endParaRPr lang="en-US"/>
            </a:p>
          </p:txBody>
        </p:sp>
        <p:sp>
          <p:nvSpPr>
            <p:cNvPr id="5268" name="Freeform 96"/>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endParaRPr lang="en-US"/>
            </a:p>
          </p:txBody>
        </p:sp>
        <p:sp>
          <p:nvSpPr>
            <p:cNvPr id="5269" name="Freeform 97"/>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29"/>
                  </a:lnTo>
                  <a:lnTo>
                    <a:pt x="47" y="0"/>
                  </a:lnTo>
                  <a:lnTo>
                    <a:pt x="0" y="35"/>
                  </a:lnTo>
                </a:path>
              </a:pathLst>
            </a:custGeom>
            <a:noFill/>
            <a:ln w="9525">
              <a:solidFill>
                <a:srgbClr val="000000"/>
              </a:solidFill>
              <a:prstDash val="solid"/>
              <a:round/>
              <a:headEnd/>
              <a:tailEnd/>
            </a:ln>
          </p:spPr>
          <p:txBody>
            <a:bodyPr/>
            <a:lstStyle/>
            <a:p>
              <a:endParaRPr lang="en-US"/>
            </a:p>
          </p:txBody>
        </p:sp>
        <p:sp>
          <p:nvSpPr>
            <p:cNvPr id="5270" name="Freeform 98"/>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Lst>
              <a:ahLst/>
              <a:cxnLst>
                <a:cxn ang="T6">
                  <a:pos x="T0" y="T1"/>
                </a:cxn>
                <a:cxn ang="T7">
                  <a:pos x="T2" y="T3"/>
                </a:cxn>
                <a:cxn ang="T8">
                  <a:pos x="T4" y="T5"/>
                </a:cxn>
              </a:cxnLst>
              <a:rect l="0" t="0" r="r" b="b"/>
              <a:pathLst>
                <a:path w="71" h="47">
                  <a:moveTo>
                    <a:pt x="0" y="47"/>
                  </a:moveTo>
                  <a:lnTo>
                    <a:pt x="48" y="12"/>
                  </a:lnTo>
                  <a:lnTo>
                    <a:pt x="71" y="0"/>
                  </a:lnTo>
                </a:path>
              </a:pathLst>
            </a:custGeom>
            <a:solidFill>
              <a:schemeClr val="bg2"/>
            </a:solidFill>
            <a:ln w="9525">
              <a:solidFill>
                <a:srgbClr val="000000"/>
              </a:solidFill>
              <a:prstDash val="solid"/>
              <a:round/>
              <a:headEnd/>
              <a:tailEnd/>
            </a:ln>
          </p:spPr>
          <p:txBody>
            <a:bodyPr/>
            <a:lstStyle/>
            <a:p>
              <a:endParaRPr lang="en-US"/>
            </a:p>
          </p:txBody>
        </p:sp>
        <p:sp>
          <p:nvSpPr>
            <p:cNvPr id="5271" name="Freeform 99"/>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2">
                  <a:moveTo>
                    <a:pt x="0" y="12"/>
                  </a:moveTo>
                  <a:lnTo>
                    <a:pt x="24" y="0"/>
                  </a:lnTo>
                  <a:lnTo>
                    <a:pt x="48" y="30"/>
                  </a:lnTo>
                  <a:lnTo>
                    <a:pt x="24" y="42"/>
                  </a:lnTo>
                </a:path>
              </a:pathLst>
            </a:custGeom>
            <a:noFill/>
            <a:ln w="9525">
              <a:solidFill>
                <a:srgbClr val="000000"/>
              </a:solidFill>
              <a:prstDash val="solid"/>
              <a:round/>
              <a:headEnd/>
              <a:tailEnd/>
            </a:ln>
          </p:spPr>
          <p:txBody>
            <a:bodyPr/>
            <a:lstStyle/>
            <a:p>
              <a:endParaRPr lang="en-US"/>
            </a:p>
          </p:txBody>
        </p:sp>
        <p:sp>
          <p:nvSpPr>
            <p:cNvPr id="5272" name="Freeform 100"/>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12"/>
                  </a:moveTo>
                  <a:lnTo>
                    <a:pt x="24" y="0"/>
                  </a:lnTo>
                  <a:lnTo>
                    <a:pt x="48" y="29"/>
                  </a:lnTo>
                  <a:lnTo>
                    <a:pt x="18" y="41"/>
                  </a:lnTo>
                </a:path>
              </a:pathLst>
            </a:custGeom>
            <a:noFill/>
            <a:ln w="9525">
              <a:solidFill>
                <a:srgbClr val="000000"/>
              </a:solidFill>
              <a:prstDash val="solid"/>
              <a:round/>
              <a:headEnd/>
              <a:tailEnd/>
            </a:ln>
          </p:spPr>
          <p:txBody>
            <a:bodyPr/>
            <a:lstStyle/>
            <a:p>
              <a:endParaRPr lang="en-US"/>
            </a:p>
          </p:txBody>
        </p:sp>
        <p:sp>
          <p:nvSpPr>
            <p:cNvPr id="5273" name="Line 101"/>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5274" name="Line 102"/>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5275" name="Freeform 103"/>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0" y="0"/>
                  </a:moveTo>
                  <a:lnTo>
                    <a:pt x="24" y="12"/>
                  </a:lnTo>
                  <a:lnTo>
                    <a:pt x="72" y="148"/>
                  </a:lnTo>
                  <a:lnTo>
                    <a:pt x="48" y="142"/>
                  </a:lnTo>
                  <a:lnTo>
                    <a:pt x="0" y="0"/>
                  </a:lnTo>
                  <a:close/>
                </a:path>
              </a:pathLst>
            </a:custGeom>
            <a:solidFill>
              <a:srgbClr val="FF3300"/>
            </a:solidFill>
            <a:ln w="9525">
              <a:solidFill>
                <a:srgbClr val="000000"/>
              </a:solidFill>
              <a:prstDash val="solid"/>
              <a:round/>
              <a:headEnd/>
              <a:tailEnd/>
            </a:ln>
          </p:spPr>
          <p:txBody>
            <a:bodyPr/>
            <a:lstStyle/>
            <a:p>
              <a:endParaRPr lang="en-US"/>
            </a:p>
          </p:txBody>
        </p:sp>
        <p:sp>
          <p:nvSpPr>
            <p:cNvPr id="5276" name="Freeform 104"/>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60">
                  <a:moveTo>
                    <a:pt x="0" y="0"/>
                  </a:moveTo>
                  <a:lnTo>
                    <a:pt x="0" y="18"/>
                  </a:lnTo>
                  <a:lnTo>
                    <a:pt x="47" y="160"/>
                  </a:lnTo>
                  <a:lnTo>
                    <a:pt x="53" y="13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5277" name="Freeform 105"/>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prstDash val="solid"/>
              <a:round/>
              <a:headEnd/>
              <a:tailEnd/>
            </a:ln>
          </p:spPr>
          <p:txBody>
            <a:bodyPr/>
            <a:lstStyle/>
            <a:p>
              <a:endParaRPr lang="en-US"/>
            </a:p>
          </p:txBody>
        </p:sp>
        <p:sp>
          <p:nvSpPr>
            <p:cNvPr id="5278" name="Freeform 106"/>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7">
                  <a:moveTo>
                    <a:pt x="0" y="0"/>
                  </a:moveTo>
                  <a:lnTo>
                    <a:pt x="23" y="59"/>
                  </a:lnTo>
                  <a:lnTo>
                    <a:pt x="77" y="77"/>
                  </a:lnTo>
                  <a:lnTo>
                    <a:pt x="53" y="23"/>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5279" name="Line 107"/>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5280" name="Freeform 108"/>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Lst>
              <a:ahLst/>
              <a:cxnLst>
                <a:cxn ang="T6">
                  <a:pos x="T0" y="T1"/>
                </a:cxn>
                <a:cxn ang="T7">
                  <a:pos x="T2" y="T3"/>
                </a:cxn>
                <a:cxn ang="T8">
                  <a:pos x="T4" y="T5"/>
                </a:cxn>
              </a:cxnLst>
              <a:rect l="0" t="0" r="r" b="b"/>
              <a:pathLst>
                <a:path w="77" h="77">
                  <a:moveTo>
                    <a:pt x="77" y="77"/>
                  </a:moveTo>
                  <a:lnTo>
                    <a:pt x="53" y="23"/>
                  </a:lnTo>
                  <a:lnTo>
                    <a:pt x="0" y="0"/>
                  </a:lnTo>
                </a:path>
              </a:pathLst>
            </a:custGeom>
            <a:noFill/>
            <a:ln w="9525">
              <a:solidFill>
                <a:srgbClr val="000000"/>
              </a:solidFill>
              <a:prstDash val="solid"/>
              <a:round/>
              <a:headEnd/>
              <a:tailEnd/>
            </a:ln>
          </p:spPr>
          <p:txBody>
            <a:bodyPr/>
            <a:lstStyle/>
            <a:p>
              <a:endParaRPr lang="en-US"/>
            </a:p>
          </p:txBody>
        </p:sp>
        <p:sp>
          <p:nvSpPr>
            <p:cNvPr id="5281" name="Freeform 109"/>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0"/>
                  </a:moveTo>
                  <a:lnTo>
                    <a:pt x="12" y="29"/>
                  </a:lnTo>
                  <a:lnTo>
                    <a:pt x="18" y="29"/>
                  </a:lnTo>
                  <a:lnTo>
                    <a:pt x="6" y="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5282" name="Freeform 110"/>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0" y="6"/>
                  </a:moveTo>
                  <a:lnTo>
                    <a:pt x="6" y="0"/>
                  </a:lnTo>
                  <a:lnTo>
                    <a:pt x="18" y="0"/>
                  </a:lnTo>
                  <a:lnTo>
                    <a:pt x="6" y="6"/>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5283" name="Freeform 111"/>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0">
                  <a:moveTo>
                    <a:pt x="6" y="6"/>
                  </a:moveTo>
                  <a:lnTo>
                    <a:pt x="0" y="0"/>
                  </a:lnTo>
                  <a:lnTo>
                    <a:pt x="11" y="30"/>
                  </a:lnTo>
                  <a:lnTo>
                    <a:pt x="17" y="30"/>
                  </a:lnTo>
                  <a:lnTo>
                    <a:pt x="6" y="6"/>
                  </a:lnTo>
                  <a:close/>
                </a:path>
              </a:pathLst>
            </a:custGeom>
            <a:solidFill>
              <a:srgbClr val="FFFFFF"/>
            </a:solidFill>
            <a:ln w="9525">
              <a:solidFill>
                <a:srgbClr val="000000"/>
              </a:solidFill>
              <a:prstDash val="solid"/>
              <a:round/>
              <a:headEnd/>
              <a:tailEnd/>
            </a:ln>
          </p:spPr>
          <p:txBody>
            <a:bodyPr/>
            <a:lstStyle/>
            <a:p>
              <a:endParaRPr lang="en-US"/>
            </a:p>
          </p:txBody>
        </p:sp>
        <p:sp>
          <p:nvSpPr>
            <p:cNvPr id="5284" name="Line 112"/>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5285" name="Freeform 113"/>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5">
                  <a:moveTo>
                    <a:pt x="0" y="83"/>
                  </a:moveTo>
                  <a:lnTo>
                    <a:pt x="6" y="95"/>
                  </a:lnTo>
                  <a:lnTo>
                    <a:pt x="113" y="11"/>
                  </a:lnTo>
                  <a:lnTo>
                    <a:pt x="107" y="0"/>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5286" name="Line 114"/>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5287" name="Line 115"/>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5288" name="Freeform 116"/>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59" y="24"/>
                  </a:moveTo>
                  <a:lnTo>
                    <a:pt x="0" y="0"/>
                  </a:lnTo>
                  <a:lnTo>
                    <a:pt x="6" y="18"/>
                  </a:lnTo>
                  <a:lnTo>
                    <a:pt x="65" y="36"/>
                  </a:lnTo>
                  <a:lnTo>
                    <a:pt x="59" y="24"/>
                  </a:lnTo>
                  <a:close/>
                </a:path>
              </a:pathLst>
            </a:custGeom>
            <a:solidFill>
              <a:srgbClr val="FFFFFF"/>
            </a:solidFill>
            <a:ln w="9525">
              <a:solidFill>
                <a:srgbClr val="000000"/>
              </a:solidFill>
              <a:prstDash val="solid"/>
              <a:round/>
              <a:headEnd/>
              <a:tailEnd/>
            </a:ln>
          </p:spPr>
          <p:txBody>
            <a:bodyPr/>
            <a:lstStyle/>
            <a:p>
              <a:endParaRPr lang="en-US"/>
            </a:p>
          </p:txBody>
        </p:sp>
        <p:sp>
          <p:nvSpPr>
            <p:cNvPr id="5289" name="Freeform 117"/>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7">
                  <a:moveTo>
                    <a:pt x="0" y="83"/>
                  </a:moveTo>
                  <a:lnTo>
                    <a:pt x="106" y="0"/>
                  </a:lnTo>
                  <a:lnTo>
                    <a:pt x="166" y="24"/>
                  </a:lnTo>
                  <a:lnTo>
                    <a:pt x="59" y="107"/>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5290" name="Freeform 118"/>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24"/>
                  </a:moveTo>
                  <a:lnTo>
                    <a:pt x="53" y="42"/>
                  </a:lnTo>
                  <a:lnTo>
                    <a:pt x="83" y="24"/>
                  </a:lnTo>
                  <a:lnTo>
                    <a:pt x="29" y="0"/>
                  </a:lnTo>
                  <a:lnTo>
                    <a:pt x="0" y="24"/>
                  </a:lnTo>
                  <a:close/>
                </a:path>
              </a:pathLst>
            </a:custGeom>
            <a:noFill/>
            <a:ln w="9525">
              <a:solidFill>
                <a:srgbClr val="000000"/>
              </a:solidFill>
              <a:prstDash val="solid"/>
              <a:round/>
              <a:headEnd/>
              <a:tailEnd/>
            </a:ln>
          </p:spPr>
          <p:txBody>
            <a:bodyPr/>
            <a:lstStyle/>
            <a:p>
              <a:endParaRPr lang="en-US"/>
            </a:p>
          </p:txBody>
        </p:sp>
        <p:sp>
          <p:nvSpPr>
            <p:cNvPr id="5291" name="Freeform 119"/>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18"/>
                  </a:moveTo>
                  <a:lnTo>
                    <a:pt x="54" y="42"/>
                  </a:lnTo>
                  <a:lnTo>
                    <a:pt x="83" y="18"/>
                  </a:lnTo>
                  <a:lnTo>
                    <a:pt x="30" y="0"/>
                  </a:lnTo>
                  <a:lnTo>
                    <a:pt x="0" y="18"/>
                  </a:lnTo>
                  <a:close/>
                </a:path>
              </a:pathLst>
            </a:custGeom>
            <a:noFill/>
            <a:ln w="9525">
              <a:solidFill>
                <a:srgbClr val="000000"/>
              </a:solidFill>
              <a:prstDash val="solid"/>
              <a:round/>
              <a:headEnd/>
              <a:tailEnd/>
            </a:ln>
          </p:spPr>
          <p:txBody>
            <a:bodyPr/>
            <a:lstStyle/>
            <a:p>
              <a:endParaRPr lang="en-US"/>
            </a:p>
          </p:txBody>
        </p:sp>
        <p:sp>
          <p:nvSpPr>
            <p:cNvPr id="5292" name="Freeform 120"/>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1">
                  <a:moveTo>
                    <a:pt x="0" y="24"/>
                  </a:moveTo>
                  <a:lnTo>
                    <a:pt x="47" y="41"/>
                  </a:lnTo>
                  <a:lnTo>
                    <a:pt x="77" y="18"/>
                  </a:lnTo>
                  <a:lnTo>
                    <a:pt x="23" y="0"/>
                  </a:lnTo>
                  <a:lnTo>
                    <a:pt x="0" y="24"/>
                  </a:lnTo>
                  <a:close/>
                </a:path>
              </a:pathLst>
            </a:custGeom>
            <a:noFill/>
            <a:ln w="9525">
              <a:solidFill>
                <a:srgbClr val="000000"/>
              </a:solidFill>
              <a:prstDash val="solid"/>
              <a:round/>
              <a:headEnd/>
              <a:tailEnd/>
            </a:ln>
          </p:spPr>
          <p:txBody>
            <a:bodyPr/>
            <a:lstStyle/>
            <a:p>
              <a:endParaRPr lang="en-US"/>
            </a:p>
          </p:txBody>
        </p:sp>
        <p:sp>
          <p:nvSpPr>
            <p:cNvPr id="5293" name="Line 121"/>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5294" name="Line 122"/>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5295" name="Freeform 123"/>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5296" name="Freeform 124"/>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5297" name="Freeform 125"/>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5298" name="Freeform 126"/>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5299" name="Freeform 127"/>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endParaRPr lang="en-US"/>
            </a:p>
          </p:txBody>
        </p:sp>
        <p:sp>
          <p:nvSpPr>
            <p:cNvPr id="5300" name="Freeform 128"/>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01" name="Freeform 129"/>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endParaRPr lang="en-US"/>
            </a:p>
          </p:txBody>
        </p:sp>
        <p:sp>
          <p:nvSpPr>
            <p:cNvPr id="5302" name="Freeform 130"/>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9">
                  <a:moveTo>
                    <a:pt x="47" y="29"/>
                  </a:moveTo>
                  <a:lnTo>
                    <a:pt x="47" y="23"/>
                  </a:lnTo>
                  <a:lnTo>
                    <a:pt x="0" y="0"/>
                  </a:lnTo>
                  <a:lnTo>
                    <a:pt x="6" y="18"/>
                  </a:lnTo>
                </a:path>
              </a:pathLst>
            </a:custGeom>
            <a:noFill/>
            <a:ln w="9525">
              <a:solidFill>
                <a:srgbClr val="000000"/>
              </a:solidFill>
              <a:prstDash val="solid"/>
              <a:round/>
              <a:headEnd/>
              <a:tailEnd/>
            </a:ln>
          </p:spPr>
          <p:txBody>
            <a:bodyPr/>
            <a:lstStyle/>
            <a:p>
              <a:endParaRPr lang="en-US"/>
            </a:p>
          </p:txBody>
        </p:sp>
        <p:sp>
          <p:nvSpPr>
            <p:cNvPr id="5303" name="Freeform 131"/>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endParaRPr lang="en-US"/>
            </a:p>
          </p:txBody>
        </p:sp>
        <p:sp>
          <p:nvSpPr>
            <p:cNvPr id="5304" name="Freeform 132"/>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23"/>
                  </a:lnTo>
                  <a:lnTo>
                    <a:pt x="0" y="0"/>
                  </a:lnTo>
                  <a:lnTo>
                    <a:pt x="6" y="17"/>
                  </a:lnTo>
                </a:path>
              </a:pathLst>
            </a:custGeom>
            <a:noFill/>
            <a:ln w="9525">
              <a:solidFill>
                <a:srgbClr val="000000"/>
              </a:solidFill>
              <a:prstDash val="solid"/>
              <a:round/>
              <a:headEnd/>
              <a:tailEnd/>
            </a:ln>
          </p:spPr>
          <p:txBody>
            <a:bodyPr/>
            <a:lstStyle/>
            <a:p>
              <a:endParaRPr lang="en-US"/>
            </a:p>
          </p:txBody>
        </p:sp>
        <p:sp>
          <p:nvSpPr>
            <p:cNvPr id="5305" name="Freeform 133"/>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endParaRPr lang="en-US"/>
            </a:p>
          </p:txBody>
        </p:sp>
        <p:sp>
          <p:nvSpPr>
            <p:cNvPr id="5306" name="Freeform 134"/>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47" y="24"/>
                  </a:moveTo>
                  <a:lnTo>
                    <a:pt x="47" y="18"/>
                  </a:lnTo>
                  <a:lnTo>
                    <a:pt x="0" y="0"/>
                  </a:lnTo>
                  <a:lnTo>
                    <a:pt x="0" y="12"/>
                  </a:lnTo>
                </a:path>
              </a:pathLst>
            </a:custGeom>
            <a:noFill/>
            <a:ln w="9525">
              <a:solidFill>
                <a:srgbClr val="000000"/>
              </a:solidFill>
              <a:prstDash val="solid"/>
              <a:round/>
              <a:headEnd/>
              <a:tailEnd/>
            </a:ln>
          </p:spPr>
          <p:txBody>
            <a:bodyPr/>
            <a:lstStyle/>
            <a:p>
              <a:endParaRPr lang="en-US"/>
            </a:p>
          </p:txBody>
        </p:sp>
        <p:sp>
          <p:nvSpPr>
            <p:cNvPr id="5307" name="Freeform 135"/>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endParaRPr lang="en-US"/>
            </a:p>
          </p:txBody>
        </p:sp>
        <p:sp>
          <p:nvSpPr>
            <p:cNvPr id="5308" name="Freeform 136"/>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09" name="Freeform 137"/>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endParaRPr lang="en-US"/>
            </a:p>
          </p:txBody>
        </p:sp>
        <p:sp>
          <p:nvSpPr>
            <p:cNvPr id="5310" name="Freeform 138"/>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24"/>
                  </a:lnTo>
                  <a:lnTo>
                    <a:pt x="0" y="0"/>
                  </a:lnTo>
                  <a:lnTo>
                    <a:pt x="0" y="18"/>
                  </a:lnTo>
                </a:path>
              </a:pathLst>
            </a:custGeom>
            <a:noFill/>
            <a:ln w="9525">
              <a:solidFill>
                <a:srgbClr val="000000"/>
              </a:solidFill>
              <a:prstDash val="solid"/>
              <a:round/>
              <a:headEnd/>
              <a:tailEnd/>
            </a:ln>
          </p:spPr>
          <p:txBody>
            <a:bodyPr/>
            <a:lstStyle/>
            <a:p>
              <a:endParaRPr lang="en-US"/>
            </a:p>
          </p:txBody>
        </p:sp>
        <p:sp>
          <p:nvSpPr>
            <p:cNvPr id="5311" name="Freeform 139"/>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5312" name="Freeform 140"/>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13" name="Freeform 141"/>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5314" name="Freeform 142"/>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15" name="Freeform 143"/>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5316" name="Freeform 144"/>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17" name="Freeform 145"/>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5318" name="Freeform 146"/>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5319" name="Freeform 147"/>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9">
                  <a:moveTo>
                    <a:pt x="24" y="149"/>
                  </a:moveTo>
                  <a:lnTo>
                    <a:pt x="0" y="83"/>
                  </a:lnTo>
                  <a:lnTo>
                    <a:pt x="107" y="0"/>
                  </a:lnTo>
                  <a:lnTo>
                    <a:pt x="130" y="66"/>
                  </a:lnTo>
                  <a:lnTo>
                    <a:pt x="24" y="149"/>
                  </a:lnTo>
                  <a:close/>
                </a:path>
              </a:pathLst>
            </a:custGeom>
            <a:solidFill>
              <a:srgbClr val="FF3300"/>
            </a:solidFill>
            <a:ln w="9525">
              <a:solidFill>
                <a:srgbClr val="000000"/>
              </a:solidFill>
              <a:prstDash val="solid"/>
              <a:round/>
              <a:headEnd/>
              <a:tailEnd/>
            </a:ln>
          </p:spPr>
          <p:txBody>
            <a:bodyPr/>
            <a:lstStyle/>
            <a:p>
              <a:endParaRPr lang="en-US"/>
            </a:p>
          </p:txBody>
        </p:sp>
        <p:sp>
          <p:nvSpPr>
            <p:cNvPr id="5320" name="Freeform 148"/>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5321" name="Freeform 149"/>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5322" name="Freeform 150"/>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5323" name="Line 151"/>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5324" name="Freeform 152"/>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5325" name="Line 153"/>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5326" name="Line 154"/>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5327" name="Line 155"/>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5328" name="Line 156"/>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5329" name="Freeform 157"/>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5330" name="Freeform 158"/>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prstDash val="solid"/>
              <a:round/>
              <a:headEnd/>
              <a:tailEnd/>
            </a:ln>
          </p:spPr>
          <p:txBody>
            <a:bodyPr/>
            <a:lstStyle/>
            <a:p>
              <a:endParaRPr lang="en-US"/>
            </a:p>
          </p:txBody>
        </p:sp>
        <p:sp>
          <p:nvSpPr>
            <p:cNvPr id="5331" name="Freeform 159"/>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prstDash val="solid"/>
              <a:round/>
              <a:headEnd/>
              <a:tailEnd/>
            </a:ln>
          </p:spPr>
          <p:txBody>
            <a:bodyPr/>
            <a:lstStyle/>
            <a:p>
              <a:endParaRPr lang="en-US"/>
            </a:p>
          </p:txBody>
        </p:sp>
      </p:grpSp>
      <p:sp>
        <p:nvSpPr>
          <p:cNvPr id="5128" name="Line 162"/>
          <p:cNvSpPr>
            <a:spLocks noChangeShapeType="1"/>
          </p:cNvSpPr>
          <p:nvPr/>
        </p:nvSpPr>
        <p:spPr bwMode="auto">
          <a:xfrm>
            <a:off x="2228771" y="3192024"/>
            <a:ext cx="906134" cy="710929"/>
          </a:xfrm>
          <a:prstGeom prst="line">
            <a:avLst/>
          </a:prstGeom>
          <a:noFill/>
          <a:ln w="38100">
            <a:solidFill>
              <a:srgbClr val="FF3300"/>
            </a:solidFill>
            <a:round/>
            <a:headEnd/>
            <a:tailEnd/>
          </a:ln>
          <a:effectLst/>
        </p:spPr>
        <p:txBody>
          <a:bodyPr wrap="none" lIns="91577" tIns="45789" rIns="91577" bIns="45789" anchor="ctr"/>
          <a:lstStyle/>
          <a:p>
            <a:endParaRPr lang="en-US"/>
          </a:p>
        </p:txBody>
      </p:sp>
      <p:grpSp>
        <p:nvGrpSpPr>
          <p:cNvPr id="4" name="Group 3"/>
          <p:cNvGrpSpPr>
            <a:grpSpLocks/>
          </p:cNvGrpSpPr>
          <p:nvPr/>
        </p:nvGrpSpPr>
        <p:grpSpPr bwMode="auto">
          <a:xfrm>
            <a:off x="3276389" y="2570160"/>
            <a:ext cx="5633925" cy="4109710"/>
            <a:chOff x="2056" y="1616"/>
            <a:chExt cx="3544" cy="2584"/>
          </a:xfrm>
        </p:grpSpPr>
        <p:sp>
          <p:nvSpPr>
            <p:cNvPr id="5194" name="Oval 4"/>
            <p:cNvSpPr>
              <a:spLocks noChangeArrowheads="1"/>
            </p:cNvSpPr>
            <p:nvPr/>
          </p:nvSpPr>
          <p:spPr bwMode="auto">
            <a:xfrm>
              <a:off x="2056" y="1616"/>
              <a:ext cx="3544" cy="2584"/>
            </a:xfrm>
            <a:prstGeom prst="ellipse">
              <a:avLst/>
            </a:prstGeom>
            <a:solidFill>
              <a:srgbClr val="C0FEF9"/>
            </a:solidFill>
            <a:ln w="25400">
              <a:solidFill>
                <a:srgbClr val="6E0043"/>
              </a:solidFill>
              <a:round/>
              <a:headEnd/>
              <a:tailEnd/>
            </a:ln>
            <a:effectLst/>
          </p:spPr>
          <p:txBody>
            <a:bodyPr wrap="none" anchor="ctr"/>
            <a:lstStyle/>
            <a:p>
              <a:endParaRPr lang="en-US" altLang="en-US"/>
            </a:p>
          </p:txBody>
        </p:sp>
        <p:sp>
          <p:nvSpPr>
            <p:cNvPr id="5195" name="Text Box 5"/>
            <p:cNvSpPr txBox="1">
              <a:spLocks noChangeArrowheads="1"/>
            </p:cNvSpPr>
            <p:nvPr/>
          </p:nvSpPr>
          <p:spPr bwMode="auto">
            <a:xfrm>
              <a:off x="2489" y="2134"/>
              <a:ext cx="527" cy="522"/>
            </a:xfrm>
            <a:prstGeom prst="rect">
              <a:avLst/>
            </a:prstGeom>
            <a:noFill/>
            <a:ln w="25400">
              <a:noFill/>
              <a:miter lim="800000"/>
              <a:headEnd/>
              <a:tailEnd/>
            </a:ln>
            <a:effectLst/>
          </p:spPr>
          <p:txBody>
            <a:bodyPr wrap="none">
              <a:spAutoFit/>
            </a:bodyPr>
            <a:lstStyle/>
            <a:p>
              <a:r>
                <a:rPr lang="en-US" altLang="en-US" sz="1200" dirty="0"/>
                <a:t>Domain </a:t>
              </a:r>
            </a:p>
            <a:p>
              <a:r>
                <a:rPr lang="en-US" altLang="en-US" sz="1200" dirty="0"/>
                <a:t>of </a:t>
              </a:r>
            </a:p>
            <a:p>
              <a:r>
                <a:rPr lang="en-US" altLang="en-US" sz="1200" dirty="0"/>
                <a:t>Space Link</a:t>
              </a:r>
            </a:p>
            <a:p>
              <a:r>
                <a:rPr lang="en-US" altLang="en-US" sz="1200" dirty="0"/>
                <a:t>Extension</a:t>
              </a:r>
            </a:p>
          </p:txBody>
        </p:sp>
      </p:grpSp>
      <p:sp>
        <p:nvSpPr>
          <p:cNvPr id="5193" name="Rectangle 223"/>
          <p:cNvSpPr>
            <a:spLocks noChangeArrowheads="1"/>
          </p:cNvSpPr>
          <p:nvPr/>
        </p:nvSpPr>
        <p:spPr bwMode="auto">
          <a:xfrm>
            <a:off x="344794" y="991071"/>
            <a:ext cx="8430393" cy="1477328"/>
          </a:xfrm>
          <a:prstGeom prst="rect">
            <a:avLst/>
          </a:prstGeom>
          <a:noFill/>
          <a:ln w="9525">
            <a:noFill/>
            <a:miter lim="800000"/>
            <a:headEnd/>
            <a:tailEnd/>
          </a:ln>
          <a:effectLst/>
        </p:spPr>
        <p:txBody>
          <a:bodyPr wrap="square">
            <a:spAutoFit/>
          </a:bodyPr>
          <a:lstStyle/>
          <a:p>
            <a:r>
              <a:rPr lang="en-US" altLang="en-US" dirty="0">
                <a:solidFill>
                  <a:schemeClr val="accent5">
                    <a:lumMod val="25000"/>
                  </a:schemeClr>
                </a:solidFill>
              </a:rPr>
              <a:t>Standard services for exchanging CCSDS space link data units between ground termination of the space link and remote users</a:t>
            </a:r>
          </a:p>
          <a:p>
            <a:pPr lvl="1"/>
            <a:r>
              <a:rPr lang="en-US" altLang="en-US" dirty="0"/>
              <a:t>Standardizing terrestrial links as well as space links</a:t>
            </a:r>
          </a:p>
          <a:p>
            <a:pPr lvl="1"/>
            <a:r>
              <a:rPr lang="en-US" altLang="en-US" dirty="0"/>
              <a:t>Evolution of mission-unique/provider-unique services</a:t>
            </a:r>
          </a:p>
          <a:p>
            <a:pPr lvl="1"/>
            <a:r>
              <a:rPr lang="en-US" altLang="en-US" dirty="0"/>
              <a:t>Only requires that CCSDS link protocols be used on the space-ground link</a:t>
            </a:r>
          </a:p>
        </p:txBody>
      </p:sp>
      <p:graphicFrame>
        <p:nvGraphicFramePr>
          <p:cNvPr id="5130" name="Object 160"/>
          <p:cNvGraphicFramePr>
            <a:graphicFrameLocks noChangeAspect="1"/>
          </p:cNvGraphicFramePr>
          <p:nvPr/>
        </p:nvGraphicFramePr>
        <p:xfrm>
          <a:off x="5762692" y="4359411"/>
          <a:ext cx="1328996" cy="497809"/>
        </p:xfrm>
        <a:graphic>
          <a:graphicData uri="http://schemas.openxmlformats.org/presentationml/2006/ole">
            <mc:AlternateContent xmlns:mc="http://schemas.openxmlformats.org/markup-compatibility/2006">
              <mc:Choice xmlns:v="urn:schemas-microsoft-com:vml" Requires="v">
                <p:oleObj spid="_x0000_s3194" name="Clip" r:id="rId4" imgW="5281613" imgH="2430463" progId="">
                  <p:embed/>
                </p:oleObj>
              </mc:Choice>
              <mc:Fallback>
                <p:oleObj name="Clip" r:id="rId4" imgW="5281613" imgH="2430463"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92" y="4359411"/>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Object 161"/>
          <p:cNvGraphicFramePr>
            <a:graphicFrameLocks noChangeAspect="1"/>
          </p:cNvGraphicFramePr>
          <p:nvPr/>
        </p:nvGraphicFramePr>
        <p:xfrm>
          <a:off x="6230066" y="4418257"/>
          <a:ext cx="406965" cy="378526"/>
        </p:xfrm>
        <a:graphic>
          <a:graphicData uri="http://schemas.openxmlformats.org/presentationml/2006/ole">
            <mc:AlternateContent xmlns:mc="http://schemas.openxmlformats.org/markup-compatibility/2006">
              <mc:Choice xmlns:v="urn:schemas-microsoft-com:vml" Requires="v">
                <p:oleObj spid="_x0000_s3195" name="Clip" r:id="rId6" imgW="2010435" imgH="2286566" progId="">
                  <p:embed/>
                </p:oleObj>
              </mc:Choice>
              <mc:Fallback>
                <p:oleObj name="Clip" r:id="rId6" imgW="2010435" imgH="2286566"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066" y="4418257"/>
                        <a:ext cx="406965" cy="37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64"/>
          <p:cNvGrpSpPr>
            <a:grpSpLocks/>
          </p:cNvGrpSpPr>
          <p:nvPr/>
        </p:nvGrpSpPr>
        <p:grpSpPr bwMode="auto">
          <a:xfrm>
            <a:off x="7390553" y="5711290"/>
            <a:ext cx="974490" cy="313317"/>
            <a:chOff x="4724" y="2366"/>
            <a:chExt cx="1036" cy="523"/>
          </a:xfrm>
        </p:grpSpPr>
        <p:grpSp>
          <p:nvGrpSpPr>
            <p:cNvPr id="6" name="Group 165"/>
            <p:cNvGrpSpPr>
              <a:grpSpLocks/>
            </p:cNvGrpSpPr>
            <p:nvPr/>
          </p:nvGrpSpPr>
          <p:grpSpPr bwMode="auto">
            <a:xfrm>
              <a:off x="4724" y="2366"/>
              <a:ext cx="1036" cy="523"/>
              <a:chOff x="4724" y="2366"/>
              <a:chExt cx="1036" cy="523"/>
            </a:xfrm>
          </p:grpSpPr>
          <p:sp>
            <p:nvSpPr>
              <p:cNvPr id="5158" name="Freeform 166"/>
              <p:cNvSpPr>
                <a:spLocks/>
              </p:cNvSpPr>
              <p:nvPr/>
            </p:nvSpPr>
            <p:spPr bwMode="auto">
              <a:xfrm>
                <a:off x="4724" y="2494"/>
                <a:ext cx="168" cy="394"/>
              </a:xfrm>
              <a:custGeom>
                <a:avLst/>
                <a:gdLst>
                  <a:gd name="T0" fmla="*/ 55 w 345"/>
                  <a:gd name="T1" fmla="*/ 60 h 600"/>
                  <a:gd name="T2" fmla="*/ 55 w 345"/>
                  <a:gd name="T3" fmla="*/ 55 h 600"/>
                  <a:gd name="T4" fmla="*/ 55 w 345"/>
                  <a:gd name="T5" fmla="*/ 46 h 600"/>
                  <a:gd name="T6" fmla="*/ 54 w 345"/>
                  <a:gd name="T7" fmla="*/ 36 h 600"/>
                  <a:gd name="T8" fmla="*/ 52 w 345"/>
                  <a:gd name="T9" fmla="*/ 26 h 600"/>
                  <a:gd name="T10" fmla="*/ 50 w 345"/>
                  <a:gd name="T11" fmla="*/ 14 h 600"/>
                  <a:gd name="T12" fmla="*/ 47 w 345"/>
                  <a:gd name="T13" fmla="*/ 7 h 600"/>
                  <a:gd name="T14" fmla="*/ 43 w 345"/>
                  <a:gd name="T15" fmla="*/ 1 h 600"/>
                  <a:gd name="T16" fmla="*/ 39 w 345"/>
                  <a:gd name="T17" fmla="*/ 0 h 600"/>
                  <a:gd name="T18" fmla="*/ 35 w 345"/>
                  <a:gd name="T19" fmla="*/ 3 h 600"/>
                  <a:gd name="T20" fmla="*/ 32 w 345"/>
                  <a:gd name="T21" fmla="*/ 8 h 600"/>
                  <a:gd name="T22" fmla="*/ 30 w 345"/>
                  <a:gd name="T23" fmla="*/ 14 h 600"/>
                  <a:gd name="T24" fmla="*/ 28 w 345"/>
                  <a:gd name="T25" fmla="*/ 23 h 600"/>
                  <a:gd name="T26" fmla="*/ 27 w 345"/>
                  <a:gd name="T27" fmla="*/ 31 h 600"/>
                  <a:gd name="T28" fmla="*/ 27 w 345"/>
                  <a:gd name="T29" fmla="*/ 38 h 600"/>
                  <a:gd name="T30" fmla="*/ 27 w 345"/>
                  <a:gd name="T31" fmla="*/ 45 h 600"/>
                  <a:gd name="T32" fmla="*/ 28 w 345"/>
                  <a:gd name="T33" fmla="*/ 50 h 600"/>
                  <a:gd name="T34" fmla="*/ 25 w 345"/>
                  <a:gd name="T35" fmla="*/ 53 h 600"/>
                  <a:gd name="T36" fmla="*/ 22 w 345"/>
                  <a:gd name="T37" fmla="*/ 60 h 600"/>
                  <a:gd name="T38" fmla="*/ 18 w 345"/>
                  <a:gd name="T39" fmla="*/ 70 h 600"/>
                  <a:gd name="T40" fmla="*/ 15 w 345"/>
                  <a:gd name="T41" fmla="*/ 83 h 600"/>
                  <a:gd name="T42" fmla="*/ 11 w 345"/>
                  <a:gd name="T43" fmla="*/ 97 h 600"/>
                  <a:gd name="T44" fmla="*/ 9 w 345"/>
                  <a:gd name="T45" fmla="*/ 111 h 600"/>
                  <a:gd name="T46" fmla="*/ 9 w 345"/>
                  <a:gd name="T47" fmla="*/ 125 h 600"/>
                  <a:gd name="T48" fmla="*/ 9 w 345"/>
                  <a:gd name="T49" fmla="*/ 139 h 600"/>
                  <a:gd name="T50" fmla="*/ 7 w 345"/>
                  <a:gd name="T51" fmla="*/ 141 h 600"/>
                  <a:gd name="T52" fmla="*/ 3 w 345"/>
                  <a:gd name="T53" fmla="*/ 150 h 600"/>
                  <a:gd name="T54" fmla="*/ 1 w 345"/>
                  <a:gd name="T55" fmla="*/ 162 h 600"/>
                  <a:gd name="T56" fmla="*/ 0 w 345"/>
                  <a:gd name="T57" fmla="*/ 178 h 600"/>
                  <a:gd name="T58" fmla="*/ 0 w 345"/>
                  <a:gd name="T59" fmla="*/ 196 h 600"/>
                  <a:gd name="T60" fmla="*/ 1 w 345"/>
                  <a:gd name="T61" fmla="*/ 217 h 600"/>
                  <a:gd name="T62" fmla="*/ 4 w 345"/>
                  <a:gd name="T63" fmla="*/ 237 h 600"/>
                  <a:gd name="T64" fmla="*/ 9 w 345"/>
                  <a:gd name="T65" fmla="*/ 259 h 600"/>
                  <a:gd name="T66" fmla="*/ 75 w 345"/>
                  <a:gd name="T67" fmla="*/ 259 h 600"/>
                  <a:gd name="T68" fmla="*/ 77 w 345"/>
                  <a:gd name="T69" fmla="*/ 250 h 600"/>
                  <a:gd name="T70" fmla="*/ 79 w 345"/>
                  <a:gd name="T71" fmla="*/ 236 h 600"/>
                  <a:gd name="T72" fmla="*/ 81 w 345"/>
                  <a:gd name="T73" fmla="*/ 219 h 600"/>
                  <a:gd name="T74" fmla="*/ 82 w 345"/>
                  <a:gd name="T75" fmla="*/ 201 h 600"/>
                  <a:gd name="T76" fmla="*/ 82 w 345"/>
                  <a:gd name="T77" fmla="*/ 184 h 600"/>
                  <a:gd name="T78" fmla="*/ 81 w 345"/>
                  <a:gd name="T79" fmla="*/ 169 h 600"/>
                  <a:gd name="T80" fmla="*/ 78 w 345"/>
                  <a:gd name="T81" fmla="*/ 158 h 600"/>
                  <a:gd name="T82" fmla="*/ 74 w 345"/>
                  <a:gd name="T83" fmla="*/ 154 h 600"/>
                  <a:gd name="T84" fmla="*/ 75 w 345"/>
                  <a:gd name="T85" fmla="*/ 146 h 600"/>
                  <a:gd name="T86" fmla="*/ 75 w 345"/>
                  <a:gd name="T87" fmla="*/ 140 h 600"/>
                  <a:gd name="T88" fmla="*/ 75 w 345"/>
                  <a:gd name="T89" fmla="*/ 134 h 600"/>
                  <a:gd name="T90" fmla="*/ 75 w 345"/>
                  <a:gd name="T91" fmla="*/ 129 h 600"/>
                  <a:gd name="T92" fmla="*/ 74 w 345"/>
                  <a:gd name="T93" fmla="*/ 124 h 600"/>
                  <a:gd name="T94" fmla="*/ 73 w 345"/>
                  <a:gd name="T95" fmla="*/ 121 h 600"/>
                  <a:gd name="T96" fmla="*/ 71 w 345"/>
                  <a:gd name="T97" fmla="*/ 119 h 600"/>
                  <a:gd name="T98" fmla="*/ 70 w 345"/>
                  <a:gd name="T99" fmla="*/ 118 h 600"/>
                  <a:gd name="T100" fmla="*/ 70 w 345"/>
                  <a:gd name="T101" fmla="*/ 111 h 600"/>
                  <a:gd name="T102" fmla="*/ 70 w 345"/>
                  <a:gd name="T103" fmla="*/ 102 h 600"/>
                  <a:gd name="T104" fmla="*/ 69 w 345"/>
                  <a:gd name="T105" fmla="*/ 91 h 600"/>
                  <a:gd name="T106" fmla="*/ 67 w 345"/>
                  <a:gd name="T107" fmla="*/ 81 h 600"/>
                  <a:gd name="T108" fmla="*/ 65 w 345"/>
                  <a:gd name="T109" fmla="*/ 72 h 600"/>
                  <a:gd name="T110" fmla="*/ 62 w 345"/>
                  <a:gd name="T111" fmla="*/ 64 h 600"/>
                  <a:gd name="T112" fmla="*/ 58 w 345"/>
                  <a:gd name="T113" fmla="*/ 60 h 600"/>
                  <a:gd name="T114" fmla="*/ 55 w 345"/>
                  <a:gd name="T115" fmla="*/ 60 h 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600">
                    <a:moveTo>
                      <a:pt x="229" y="138"/>
                    </a:moveTo>
                    <a:lnTo>
                      <a:pt x="230" y="127"/>
                    </a:lnTo>
                    <a:lnTo>
                      <a:pt x="229" y="107"/>
                    </a:lnTo>
                    <a:lnTo>
                      <a:pt x="226" y="84"/>
                    </a:lnTo>
                    <a:lnTo>
                      <a:pt x="219" y="59"/>
                    </a:lnTo>
                    <a:lnTo>
                      <a:pt x="210" y="34"/>
                    </a:lnTo>
                    <a:lnTo>
                      <a:pt x="198" y="15"/>
                    </a:lnTo>
                    <a:lnTo>
                      <a:pt x="183" y="2"/>
                    </a:lnTo>
                    <a:lnTo>
                      <a:pt x="166" y="0"/>
                    </a:lnTo>
                    <a:lnTo>
                      <a:pt x="148" y="7"/>
                    </a:lnTo>
                    <a:lnTo>
                      <a:pt x="136" y="18"/>
                    </a:lnTo>
                    <a:lnTo>
                      <a:pt x="125" y="34"/>
                    </a:lnTo>
                    <a:lnTo>
                      <a:pt x="120" y="53"/>
                    </a:lnTo>
                    <a:lnTo>
                      <a:pt x="116" y="71"/>
                    </a:lnTo>
                    <a:lnTo>
                      <a:pt x="115" y="89"/>
                    </a:lnTo>
                    <a:lnTo>
                      <a:pt x="115" y="105"/>
                    </a:lnTo>
                    <a:lnTo>
                      <a:pt x="117" y="116"/>
                    </a:lnTo>
                    <a:lnTo>
                      <a:pt x="106" y="123"/>
                    </a:lnTo>
                    <a:lnTo>
                      <a:pt x="92" y="139"/>
                    </a:lnTo>
                    <a:lnTo>
                      <a:pt x="76" y="163"/>
                    </a:lnTo>
                    <a:lnTo>
                      <a:pt x="61" y="192"/>
                    </a:lnTo>
                    <a:lnTo>
                      <a:pt x="47" y="224"/>
                    </a:lnTo>
                    <a:lnTo>
                      <a:pt x="38" y="258"/>
                    </a:lnTo>
                    <a:lnTo>
                      <a:pt x="36" y="290"/>
                    </a:lnTo>
                    <a:lnTo>
                      <a:pt x="40" y="321"/>
                    </a:lnTo>
                    <a:lnTo>
                      <a:pt x="28" y="328"/>
                    </a:lnTo>
                    <a:lnTo>
                      <a:pt x="15" y="347"/>
                    </a:lnTo>
                    <a:lnTo>
                      <a:pt x="6" y="375"/>
                    </a:lnTo>
                    <a:lnTo>
                      <a:pt x="1" y="412"/>
                    </a:lnTo>
                    <a:lnTo>
                      <a:pt x="0" y="455"/>
                    </a:lnTo>
                    <a:lnTo>
                      <a:pt x="4" y="502"/>
                    </a:lnTo>
                    <a:lnTo>
                      <a:pt x="16" y="550"/>
                    </a:lnTo>
                    <a:lnTo>
                      <a:pt x="37" y="600"/>
                    </a:lnTo>
                    <a:lnTo>
                      <a:pt x="317" y="600"/>
                    </a:lnTo>
                    <a:lnTo>
                      <a:pt x="325" y="579"/>
                    </a:lnTo>
                    <a:lnTo>
                      <a:pt x="333" y="547"/>
                    </a:lnTo>
                    <a:lnTo>
                      <a:pt x="340" y="508"/>
                    </a:lnTo>
                    <a:lnTo>
                      <a:pt x="344" y="466"/>
                    </a:lnTo>
                    <a:lnTo>
                      <a:pt x="345" y="426"/>
                    </a:lnTo>
                    <a:lnTo>
                      <a:pt x="341" y="391"/>
                    </a:lnTo>
                    <a:lnTo>
                      <a:pt x="329" y="367"/>
                    </a:lnTo>
                    <a:lnTo>
                      <a:pt x="310" y="357"/>
                    </a:lnTo>
                    <a:lnTo>
                      <a:pt x="317" y="340"/>
                    </a:lnTo>
                    <a:lnTo>
                      <a:pt x="319" y="324"/>
                    </a:lnTo>
                    <a:lnTo>
                      <a:pt x="319" y="310"/>
                    </a:lnTo>
                    <a:lnTo>
                      <a:pt x="317" y="298"/>
                    </a:lnTo>
                    <a:lnTo>
                      <a:pt x="312" y="288"/>
                    </a:lnTo>
                    <a:lnTo>
                      <a:pt x="306" y="281"/>
                    </a:lnTo>
                    <a:lnTo>
                      <a:pt x="299" y="275"/>
                    </a:lnTo>
                    <a:lnTo>
                      <a:pt x="294" y="273"/>
                    </a:lnTo>
                    <a:lnTo>
                      <a:pt x="296" y="257"/>
                    </a:lnTo>
                    <a:lnTo>
                      <a:pt x="295" y="236"/>
                    </a:lnTo>
                    <a:lnTo>
                      <a:pt x="290" y="212"/>
                    </a:lnTo>
                    <a:lnTo>
                      <a:pt x="283" y="188"/>
                    </a:lnTo>
                    <a:lnTo>
                      <a:pt x="274" y="166"/>
                    </a:lnTo>
                    <a:lnTo>
                      <a:pt x="261" y="148"/>
                    </a:lnTo>
                    <a:lnTo>
                      <a:pt x="246" y="139"/>
                    </a:lnTo>
                    <a:lnTo>
                      <a:pt x="229" y="138"/>
                    </a:lnTo>
                    <a:close/>
                  </a:path>
                </a:pathLst>
              </a:custGeom>
              <a:solidFill>
                <a:srgbClr val="007500"/>
              </a:solidFill>
              <a:ln w="9525">
                <a:noFill/>
                <a:round/>
                <a:headEnd/>
                <a:tailEnd/>
              </a:ln>
            </p:spPr>
            <p:txBody>
              <a:bodyPr/>
              <a:lstStyle/>
              <a:p>
                <a:endParaRPr lang="en-US"/>
              </a:p>
            </p:txBody>
          </p:sp>
          <p:sp>
            <p:nvSpPr>
              <p:cNvPr id="5159" name="Rectangle 167"/>
              <p:cNvSpPr>
                <a:spLocks noChangeArrowheads="1"/>
              </p:cNvSpPr>
              <p:nvPr/>
            </p:nvSpPr>
            <p:spPr bwMode="auto">
              <a:xfrm>
                <a:off x="4853" y="2471"/>
                <a:ext cx="175" cy="172"/>
              </a:xfrm>
              <a:prstGeom prst="rect">
                <a:avLst/>
              </a:prstGeom>
              <a:solidFill>
                <a:srgbClr val="26CCD8"/>
              </a:solidFill>
              <a:ln w="9525">
                <a:noFill/>
                <a:miter lim="800000"/>
                <a:headEnd/>
                <a:tailEnd/>
              </a:ln>
            </p:spPr>
            <p:txBody>
              <a:bodyPr/>
              <a:lstStyle/>
              <a:p>
                <a:endParaRPr lang="en-US" altLang="en-US"/>
              </a:p>
            </p:txBody>
          </p:sp>
          <p:sp>
            <p:nvSpPr>
              <p:cNvPr id="5160" name="Rectangle 168"/>
              <p:cNvSpPr>
                <a:spLocks noChangeArrowheads="1"/>
              </p:cNvSpPr>
              <p:nvPr/>
            </p:nvSpPr>
            <p:spPr bwMode="auto">
              <a:xfrm>
                <a:off x="5045" y="2471"/>
                <a:ext cx="176" cy="172"/>
              </a:xfrm>
              <a:prstGeom prst="rect">
                <a:avLst/>
              </a:prstGeom>
              <a:solidFill>
                <a:srgbClr val="26CCD8"/>
              </a:solidFill>
              <a:ln w="9525">
                <a:noFill/>
                <a:miter lim="800000"/>
                <a:headEnd/>
                <a:tailEnd/>
              </a:ln>
            </p:spPr>
            <p:txBody>
              <a:bodyPr/>
              <a:lstStyle/>
              <a:p>
                <a:endParaRPr lang="en-US" altLang="en-US"/>
              </a:p>
            </p:txBody>
          </p:sp>
          <p:sp>
            <p:nvSpPr>
              <p:cNvPr id="5161" name="Freeform 169"/>
              <p:cNvSpPr>
                <a:spLocks/>
              </p:cNvSpPr>
              <p:nvPr/>
            </p:nvSpPr>
            <p:spPr bwMode="auto">
              <a:xfrm>
                <a:off x="4835" y="2449"/>
                <a:ext cx="403" cy="217"/>
              </a:xfrm>
              <a:custGeom>
                <a:avLst/>
                <a:gdLst>
                  <a:gd name="T0" fmla="*/ 9 w 827"/>
                  <a:gd name="T1" fmla="*/ 128 h 330"/>
                  <a:gd name="T2" fmla="*/ 94 w 827"/>
                  <a:gd name="T3" fmla="*/ 128 h 330"/>
                  <a:gd name="T4" fmla="*/ 94 w 827"/>
                  <a:gd name="T5" fmla="*/ 14 h 330"/>
                  <a:gd name="T6" fmla="*/ 9 w 827"/>
                  <a:gd name="T7" fmla="*/ 14 h 330"/>
                  <a:gd name="T8" fmla="*/ 9 w 827"/>
                  <a:gd name="T9" fmla="*/ 128 h 330"/>
                  <a:gd name="T10" fmla="*/ 0 w 827"/>
                  <a:gd name="T11" fmla="*/ 143 h 330"/>
                  <a:gd name="T12" fmla="*/ 0 w 827"/>
                  <a:gd name="T13" fmla="*/ 0 h 330"/>
                  <a:gd name="T14" fmla="*/ 196 w 827"/>
                  <a:gd name="T15" fmla="*/ 0 h 330"/>
                  <a:gd name="T16" fmla="*/ 196 w 827"/>
                  <a:gd name="T17" fmla="*/ 143 h 330"/>
                  <a:gd name="T18" fmla="*/ 188 w 827"/>
                  <a:gd name="T19" fmla="*/ 128 h 330"/>
                  <a:gd name="T20" fmla="*/ 188 w 827"/>
                  <a:gd name="T21" fmla="*/ 14 h 330"/>
                  <a:gd name="T22" fmla="*/ 103 w 827"/>
                  <a:gd name="T23" fmla="*/ 14 h 330"/>
                  <a:gd name="T24" fmla="*/ 103 w 827"/>
                  <a:gd name="T25" fmla="*/ 128 h 330"/>
                  <a:gd name="T26" fmla="*/ 188 w 827"/>
                  <a:gd name="T27" fmla="*/ 128 h 330"/>
                  <a:gd name="T28" fmla="*/ 196 w 827"/>
                  <a:gd name="T29" fmla="*/ 143 h 330"/>
                  <a:gd name="T30" fmla="*/ 0 w 827"/>
                  <a:gd name="T31" fmla="*/ 143 h 330"/>
                  <a:gd name="T32" fmla="*/ 9 w 827"/>
                  <a:gd name="T33" fmla="*/ 128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0">
                    <a:moveTo>
                      <a:pt x="36" y="296"/>
                    </a:moveTo>
                    <a:lnTo>
                      <a:pt x="396" y="296"/>
                    </a:lnTo>
                    <a:lnTo>
                      <a:pt x="396" y="34"/>
                    </a:lnTo>
                    <a:lnTo>
                      <a:pt x="36" y="34"/>
                    </a:lnTo>
                    <a:lnTo>
                      <a:pt x="36" y="296"/>
                    </a:lnTo>
                    <a:lnTo>
                      <a:pt x="0" y="330"/>
                    </a:lnTo>
                    <a:lnTo>
                      <a:pt x="0" y="0"/>
                    </a:lnTo>
                    <a:lnTo>
                      <a:pt x="827" y="0"/>
                    </a:lnTo>
                    <a:lnTo>
                      <a:pt x="827" y="330"/>
                    </a:lnTo>
                    <a:lnTo>
                      <a:pt x="792" y="296"/>
                    </a:lnTo>
                    <a:lnTo>
                      <a:pt x="792" y="34"/>
                    </a:lnTo>
                    <a:lnTo>
                      <a:pt x="432" y="34"/>
                    </a:lnTo>
                    <a:lnTo>
                      <a:pt x="432" y="296"/>
                    </a:lnTo>
                    <a:lnTo>
                      <a:pt x="792" y="296"/>
                    </a:lnTo>
                    <a:lnTo>
                      <a:pt x="827" y="330"/>
                    </a:lnTo>
                    <a:lnTo>
                      <a:pt x="0" y="330"/>
                    </a:lnTo>
                    <a:lnTo>
                      <a:pt x="36" y="296"/>
                    </a:lnTo>
                    <a:close/>
                  </a:path>
                </a:pathLst>
              </a:custGeom>
              <a:solidFill>
                <a:srgbClr val="E8EAEA"/>
              </a:solidFill>
              <a:ln w="9525">
                <a:noFill/>
                <a:round/>
                <a:headEnd/>
                <a:tailEnd/>
              </a:ln>
            </p:spPr>
            <p:txBody>
              <a:bodyPr/>
              <a:lstStyle/>
              <a:p>
                <a:endParaRPr lang="en-US"/>
              </a:p>
            </p:txBody>
          </p:sp>
          <p:sp>
            <p:nvSpPr>
              <p:cNvPr id="5162" name="Freeform 170"/>
              <p:cNvSpPr>
                <a:spLocks/>
              </p:cNvSpPr>
              <p:nvPr/>
            </p:nvSpPr>
            <p:spPr bwMode="auto">
              <a:xfrm>
                <a:off x="4905" y="2471"/>
                <a:ext cx="123" cy="172"/>
              </a:xfrm>
              <a:custGeom>
                <a:avLst/>
                <a:gdLst>
                  <a:gd name="T0" fmla="*/ 33 w 251"/>
                  <a:gd name="T1" fmla="*/ 0 h 262"/>
                  <a:gd name="T2" fmla="*/ 60 w 251"/>
                  <a:gd name="T3" fmla="*/ 0 h 262"/>
                  <a:gd name="T4" fmla="*/ 60 w 251"/>
                  <a:gd name="T5" fmla="*/ 42 h 262"/>
                  <a:gd name="T6" fmla="*/ 58 w 251"/>
                  <a:gd name="T7" fmla="*/ 44 h 262"/>
                  <a:gd name="T8" fmla="*/ 56 w 251"/>
                  <a:gd name="T9" fmla="*/ 45 h 262"/>
                  <a:gd name="T10" fmla="*/ 53 w 251"/>
                  <a:gd name="T11" fmla="*/ 47 h 262"/>
                  <a:gd name="T12" fmla="*/ 51 w 251"/>
                  <a:gd name="T13" fmla="*/ 49 h 262"/>
                  <a:gd name="T14" fmla="*/ 49 w 251"/>
                  <a:gd name="T15" fmla="*/ 50 h 262"/>
                  <a:gd name="T16" fmla="*/ 48 w 251"/>
                  <a:gd name="T17" fmla="*/ 52 h 262"/>
                  <a:gd name="T18" fmla="*/ 46 w 251"/>
                  <a:gd name="T19" fmla="*/ 54 h 262"/>
                  <a:gd name="T20" fmla="*/ 45 w 251"/>
                  <a:gd name="T21" fmla="*/ 57 h 262"/>
                  <a:gd name="T22" fmla="*/ 45 w 251"/>
                  <a:gd name="T23" fmla="*/ 60 h 262"/>
                  <a:gd name="T24" fmla="*/ 46 w 251"/>
                  <a:gd name="T25" fmla="*/ 63 h 262"/>
                  <a:gd name="T26" fmla="*/ 48 w 251"/>
                  <a:gd name="T27" fmla="*/ 64 h 262"/>
                  <a:gd name="T28" fmla="*/ 50 w 251"/>
                  <a:gd name="T29" fmla="*/ 67 h 262"/>
                  <a:gd name="T30" fmla="*/ 53 w 251"/>
                  <a:gd name="T31" fmla="*/ 70 h 262"/>
                  <a:gd name="T32" fmla="*/ 54 w 251"/>
                  <a:gd name="T33" fmla="*/ 72 h 262"/>
                  <a:gd name="T34" fmla="*/ 55 w 251"/>
                  <a:gd name="T35" fmla="*/ 76 h 262"/>
                  <a:gd name="T36" fmla="*/ 54 w 251"/>
                  <a:gd name="T37" fmla="*/ 81 h 262"/>
                  <a:gd name="T38" fmla="*/ 53 w 251"/>
                  <a:gd name="T39" fmla="*/ 86 h 262"/>
                  <a:gd name="T40" fmla="*/ 50 w 251"/>
                  <a:gd name="T41" fmla="*/ 90 h 262"/>
                  <a:gd name="T42" fmla="*/ 48 w 251"/>
                  <a:gd name="T43" fmla="*/ 94 h 262"/>
                  <a:gd name="T44" fmla="*/ 46 w 251"/>
                  <a:gd name="T45" fmla="*/ 98 h 262"/>
                  <a:gd name="T46" fmla="*/ 44 w 251"/>
                  <a:gd name="T47" fmla="*/ 101 h 262"/>
                  <a:gd name="T48" fmla="*/ 42 w 251"/>
                  <a:gd name="T49" fmla="*/ 105 h 262"/>
                  <a:gd name="T50" fmla="*/ 40 w 251"/>
                  <a:gd name="T51" fmla="*/ 109 h 262"/>
                  <a:gd name="T52" fmla="*/ 39 w 251"/>
                  <a:gd name="T53" fmla="*/ 113 h 262"/>
                  <a:gd name="T54" fmla="*/ 0 w 251"/>
                  <a:gd name="T55" fmla="*/ 113 h 262"/>
                  <a:gd name="T56" fmla="*/ 0 w 251"/>
                  <a:gd name="T57" fmla="*/ 109 h 262"/>
                  <a:gd name="T58" fmla="*/ 2 w 251"/>
                  <a:gd name="T59" fmla="*/ 104 h 262"/>
                  <a:gd name="T60" fmla="*/ 3 w 251"/>
                  <a:gd name="T61" fmla="*/ 98 h 262"/>
                  <a:gd name="T62" fmla="*/ 5 w 251"/>
                  <a:gd name="T63" fmla="*/ 93 h 262"/>
                  <a:gd name="T64" fmla="*/ 8 w 251"/>
                  <a:gd name="T65" fmla="*/ 87 h 262"/>
                  <a:gd name="T66" fmla="*/ 10 w 251"/>
                  <a:gd name="T67" fmla="*/ 81 h 262"/>
                  <a:gd name="T68" fmla="*/ 12 w 251"/>
                  <a:gd name="T69" fmla="*/ 77 h 262"/>
                  <a:gd name="T70" fmla="*/ 15 w 251"/>
                  <a:gd name="T71" fmla="*/ 74 h 262"/>
                  <a:gd name="T72" fmla="*/ 18 w 251"/>
                  <a:gd name="T73" fmla="*/ 70 h 262"/>
                  <a:gd name="T74" fmla="*/ 22 w 251"/>
                  <a:gd name="T75" fmla="*/ 64 h 262"/>
                  <a:gd name="T76" fmla="*/ 27 w 251"/>
                  <a:gd name="T77" fmla="*/ 58 h 262"/>
                  <a:gd name="T78" fmla="*/ 31 w 251"/>
                  <a:gd name="T79" fmla="*/ 51 h 262"/>
                  <a:gd name="T80" fmla="*/ 35 w 251"/>
                  <a:gd name="T81" fmla="*/ 45 h 262"/>
                  <a:gd name="T82" fmla="*/ 38 w 251"/>
                  <a:gd name="T83" fmla="*/ 40 h 262"/>
                  <a:gd name="T84" fmla="*/ 38 w 251"/>
                  <a:gd name="T85" fmla="*/ 37 h 262"/>
                  <a:gd name="T86" fmla="*/ 36 w 251"/>
                  <a:gd name="T87" fmla="*/ 35 h 262"/>
                  <a:gd name="T88" fmla="*/ 32 w 251"/>
                  <a:gd name="T89" fmla="*/ 35 h 262"/>
                  <a:gd name="T90" fmla="*/ 27 w 251"/>
                  <a:gd name="T91" fmla="*/ 37 h 262"/>
                  <a:gd name="T92" fmla="*/ 23 w 251"/>
                  <a:gd name="T93" fmla="*/ 38 h 262"/>
                  <a:gd name="T94" fmla="*/ 18 w 251"/>
                  <a:gd name="T95" fmla="*/ 41 h 262"/>
                  <a:gd name="T96" fmla="*/ 14 w 251"/>
                  <a:gd name="T97" fmla="*/ 42 h 262"/>
                  <a:gd name="T98" fmla="*/ 11 w 251"/>
                  <a:gd name="T99" fmla="*/ 42 h 262"/>
                  <a:gd name="T100" fmla="*/ 9 w 251"/>
                  <a:gd name="T101" fmla="*/ 41 h 262"/>
                  <a:gd name="T102" fmla="*/ 8 w 251"/>
                  <a:gd name="T103" fmla="*/ 39 h 262"/>
                  <a:gd name="T104" fmla="*/ 9 w 251"/>
                  <a:gd name="T105" fmla="*/ 35 h 262"/>
                  <a:gd name="T106" fmla="*/ 11 w 251"/>
                  <a:gd name="T107" fmla="*/ 30 h 262"/>
                  <a:gd name="T108" fmla="*/ 14 w 251"/>
                  <a:gd name="T109" fmla="*/ 24 h 262"/>
                  <a:gd name="T110" fmla="*/ 18 w 251"/>
                  <a:gd name="T111" fmla="*/ 19 h 262"/>
                  <a:gd name="T112" fmla="*/ 23 w 251"/>
                  <a:gd name="T113" fmla="*/ 14 h 262"/>
                  <a:gd name="T114" fmla="*/ 27 w 251"/>
                  <a:gd name="T115" fmla="*/ 8 h 262"/>
                  <a:gd name="T116" fmla="*/ 30 w 251"/>
                  <a:gd name="T117" fmla="*/ 4 h 262"/>
                  <a:gd name="T118" fmla="*/ 33 w 251"/>
                  <a:gd name="T119" fmla="*/ 0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1" h="262">
                    <a:moveTo>
                      <a:pt x="137" y="0"/>
                    </a:moveTo>
                    <a:lnTo>
                      <a:pt x="251" y="0"/>
                    </a:lnTo>
                    <a:lnTo>
                      <a:pt x="251" y="98"/>
                    </a:lnTo>
                    <a:lnTo>
                      <a:pt x="242" y="102"/>
                    </a:lnTo>
                    <a:lnTo>
                      <a:pt x="233" y="104"/>
                    </a:lnTo>
                    <a:lnTo>
                      <a:pt x="222" y="108"/>
                    </a:lnTo>
                    <a:lnTo>
                      <a:pt x="213" y="112"/>
                    </a:lnTo>
                    <a:lnTo>
                      <a:pt x="205" y="116"/>
                    </a:lnTo>
                    <a:lnTo>
                      <a:pt x="198" y="121"/>
                    </a:lnTo>
                    <a:lnTo>
                      <a:pt x="192" y="126"/>
                    </a:lnTo>
                    <a:lnTo>
                      <a:pt x="188" y="133"/>
                    </a:lnTo>
                    <a:lnTo>
                      <a:pt x="188" y="140"/>
                    </a:lnTo>
                    <a:lnTo>
                      <a:pt x="192" y="146"/>
                    </a:lnTo>
                    <a:lnTo>
                      <a:pt x="200" y="150"/>
                    </a:lnTo>
                    <a:lnTo>
                      <a:pt x="211" y="155"/>
                    </a:lnTo>
                    <a:lnTo>
                      <a:pt x="220" y="161"/>
                    </a:lnTo>
                    <a:lnTo>
                      <a:pt x="227" y="167"/>
                    </a:lnTo>
                    <a:lnTo>
                      <a:pt x="229" y="177"/>
                    </a:lnTo>
                    <a:lnTo>
                      <a:pt x="227" y="187"/>
                    </a:lnTo>
                    <a:lnTo>
                      <a:pt x="220" y="199"/>
                    </a:lnTo>
                    <a:lnTo>
                      <a:pt x="211" y="209"/>
                    </a:lnTo>
                    <a:lnTo>
                      <a:pt x="200" y="218"/>
                    </a:lnTo>
                    <a:lnTo>
                      <a:pt x="191" y="227"/>
                    </a:lnTo>
                    <a:lnTo>
                      <a:pt x="182" y="235"/>
                    </a:lnTo>
                    <a:lnTo>
                      <a:pt x="174" y="243"/>
                    </a:lnTo>
                    <a:lnTo>
                      <a:pt x="167" y="253"/>
                    </a:lnTo>
                    <a:lnTo>
                      <a:pt x="164" y="262"/>
                    </a:lnTo>
                    <a:lnTo>
                      <a:pt x="0" y="262"/>
                    </a:lnTo>
                    <a:lnTo>
                      <a:pt x="2" y="253"/>
                    </a:lnTo>
                    <a:lnTo>
                      <a:pt x="8" y="241"/>
                    </a:lnTo>
                    <a:lnTo>
                      <a:pt x="15" y="229"/>
                    </a:lnTo>
                    <a:lnTo>
                      <a:pt x="23" y="216"/>
                    </a:lnTo>
                    <a:lnTo>
                      <a:pt x="32" y="202"/>
                    </a:lnTo>
                    <a:lnTo>
                      <a:pt x="43" y="189"/>
                    </a:lnTo>
                    <a:lnTo>
                      <a:pt x="52" y="179"/>
                    </a:lnTo>
                    <a:lnTo>
                      <a:pt x="62" y="170"/>
                    </a:lnTo>
                    <a:lnTo>
                      <a:pt x="75" y="161"/>
                    </a:lnTo>
                    <a:lnTo>
                      <a:pt x="92" y="148"/>
                    </a:lnTo>
                    <a:lnTo>
                      <a:pt x="112" y="134"/>
                    </a:lnTo>
                    <a:lnTo>
                      <a:pt x="130" y="119"/>
                    </a:lnTo>
                    <a:lnTo>
                      <a:pt x="146" y="105"/>
                    </a:lnTo>
                    <a:lnTo>
                      <a:pt x="157" y="93"/>
                    </a:lnTo>
                    <a:lnTo>
                      <a:pt x="159" y="85"/>
                    </a:lnTo>
                    <a:lnTo>
                      <a:pt x="150" y="81"/>
                    </a:lnTo>
                    <a:lnTo>
                      <a:pt x="134" y="82"/>
                    </a:lnTo>
                    <a:lnTo>
                      <a:pt x="114" y="85"/>
                    </a:lnTo>
                    <a:lnTo>
                      <a:pt x="96" y="89"/>
                    </a:lnTo>
                    <a:lnTo>
                      <a:pt x="76" y="94"/>
                    </a:lnTo>
                    <a:lnTo>
                      <a:pt x="59" y="97"/>
                    </a:lnTo>
                    <a:lnTo>
                      <a:pt x="45" y="98"/>
                    </a:lnTo>
                    <a:lnTo>
                      <a:pt x="36" y="96"/>
                    </a:lnTo>
                    <a:lnTo>
                      <a:pt x="32" y="90"/>
                    </a:lnTo>
                    <a:lnTo>
                      <a:pt x="36" y="81"/>
                    </a:lnTo>
                    <a:lnTo>
                      <a:pt x="45" y="70"/>
                    </a:lnTo>
                    <a:lnTo>
                      <a:pt x="59" y="57"/>
                    </a:lnTo>
                    <a:lnTo>
                      <a:pt x="76" y="44"/>
                    </a:lnTo>
                    <a:lnTo>
                      <a:pt x="94" y="32"/>
                    </a:lnTo>
                    <a:lnTo>
                      <a:pt x="112" y="19"/>
                    </a:lnTo>
                    <a:lnTo>
                      <a:pt x="127" y="9"/>
                    </a:lnTo>
                    <a:lnTo>
                      <a:pt x="137" y="0"/>
                    </a:lnTo>
                    <a:close/>
                  </a:path>
                </a:pathLst>
              </a:custGeom>
              <a:solidFill>
                <a:srgbClr val="99E5E5"/>
              </a:solidFill>
              <a:ln w="9525">
                <a:noFill/>
                <a:round/>
                <a:headEnd/>
                <a:tailEnd/>
              </a:ln>
            </p:spPr>
            <p:txBody>
              <a:bodyPr/>
              <a:lstStyle/>
              <a:p>
                <a:endParaRPr lang="en-US"/>
              </a:p>
            </p:txBody>
          </p:sp>
          <p:sp>
            <p:nvSpPr>
              <p:cNvPr id="5163" name="Freeform 171"/>
              <p:cNvSpPr>
                <a:spLocks/>
              </p:cNvSpPr>
              <p:nvPr/>
            </p:nvSpPr>
            <p:spPr bwMode="auto">
              <a:xfrm>
                <a:off x="5088" y="2471"/>
                <a:ext cx="133" cy="172"/>
              </a:xfrm>
              <a:custGeom>
                <a:avLst/>
                <a:gdLst>
                  <a:gd name="T0" fmla="*/ 26 w 271"/>
                  <a:gd name="T1" fmla="*/ 0 h 262"/>
                  <a:gd name="T2" fmla="*/ 25 w 271"/>
                  <a:gd name="T3" fmla="*/ 2 h 262"/>
                  <a:gd name="T4" fmla="*/ 23 w 271"/>
                  <a:gd name="T5" fmla="*/ 5 h 262"/>
                  <a:gd name="T6" fmla="*/ 21 w 271"/>
                  <a:gd name="T7" fmla="*/ 9 h 262"/>
                  <a:gd name="T8" fmla="*/ 18 w 271"/>
                  <a:gd name="T9" fmla="*/ 12 h 262"/>
                  <a:gd name="T10" fmla="*/ 15 w 271"/>
                  <a:gd name="T11" fmla="*/ 16 h 262"/>
                  <a:gd name="T12" fmla="*/ 13 w 271"/>
                  <a:gd name="T13" fmla="*/ 21 h 262"/>
                  <a:gd name="T14" fmla="*/ 11 w 271"/>
                  <a:gd name="T15" fmla="*/ 25 h 262"/>
                  <a:gd name="T16" fmla="*/ 9 w 271"/>
                  <a:gd name="T17" fmla="*/ 28 h 262"/>
                  <a:gd name="T18" fmla="*/ 8 w 271"/>
                  <a:gd name="T19" fmla="*/ 32 h 262"/>
                  <a:gd name="T20" fmla="*/ 8 w 271"/>
                  <a:gd name="T21" fmla="*/ 35 h 262"/>
                  <a:gd name="T22" fmla="*/ 8 w 271"/>
                  <a:gd name="T23" fmla="*/ 39 h 262"/>
                  <a:gd name="T24" fmla="*/ 9 w 271"/>
                  <a:gd name="T25" fmla="*/ 42 h 262"/>
                  <a:gd name="T26" fmla="*/ 11 w 271"/>
                  <a:gd name="T27" fmla="*/ 45 h 262"/>
                  <a:gd name="T28" fmla="*/ 13 w 271"/>
                  <a:gd name="T29" fmla="*/ 47 h 262"/>
                  <a:gd name="T30" fmla="*/ 15 w 271"/>
                  <a:gd name="T31" fmla="*/ 47 h 262"/>
                  <a:gd name="T32" fmla="*/ 18 w 271"/>
                  <a:gd name="T33" fmla="*/ 47 h 262"/>
                  <a:gd name="T34" fmla="*/ 21 w 271"/>
                  <a:gd name="T35" fmla="*/ 47 h 262"/>
                  <a:gd name="T36" fmla="*/ 23 w 271"/>
                  <a:gd name="T37" fmla="*/ 48 h 262"/>
                  <a:gd name="T38" fmla="*/ 25 w 271"/>
                  <a:gd name="T39" fmla="*/ 51 h 262"/>
                  <a:gd name="T40" fmla="*/ 26 w 271"/>
                  <a:gd name="T41" fmla="*/ 54 h 262"/>
                  <a:gd name="T42" fmla="*/ 26 w 271"/>
                  <a:gd name="T43" fmla="*/ 58 h 262"/>
                  <a:gd name="T44" fmla="*/ 26 w 271"/>
                  <a:gd name="T45" fmla="*/ 64 h 262"/>
                  <a:gd name="T46" fmla="*/ 24 w 271"/>
                  <a:gd name="T47" fmla="*/ 68 h 262"/>
                  <a:gd name="T48" fmla="*/ 21 w 271"/>
                  <a:gd name="T49" fmla="*/ 74 h 262"/>
                  <a:gd name="T50" fmla="*/ 17 w 271"/>
                  <a:gd name="T51" fmla="*/ 78 h 262"/>
                  <a:gd name="T52" fmla="*/ 13 w 271"/>
                  <a:gd name="T53" fmla="*/ 83 h 262"/>
                  <a:gd name="T54" fmla="*/ 10 w 271"/>
                  <a:gd name="T55" fmla="*/ 89 h 262"/>
                  <a:gd name="T56" fmla="*/ 7 w 271"/>
                  <a:gd name="T57" fmla="*/ 93 h 262"/>
                  <a:gd name="T58" fmla="*/ 4 w 271"/>
                  <a:gd name="T59" fmla="*/ 98 h 262"/>
                  <a:gd name="T60" fmla="*/ 2 w 271"/>
                  <a:gd name="T61" fmla="*/ 103 h 262"/>
                  <a:gd name="T62" fmla="*/ 0 w 271"/>
                  <a:gd name="T63" fmla="*/ 108 h 262"/>
                  <a:gd name="T64" fmla="*/ 0 w 271"/>
                  <a:gd name="T65" fmla="*/ 113 h 262"/>
                  <a:gd name="T66" fmla="*/ 43 w 271"/>
                  <a:gd name="T67" fmla="*/ 113 h 262"/>
                  <a:gd name="T68" fmla="*/ 44 w 271"/>
                  <a:gd name="T69" fmla="*/ 110 h 262"/>
                  <a:gd name="T70" fmla="*/ 45 w 271"/>
                  <a:gd name="T71" fmla="*/ 106 h 262"/>
                  <a:gd name="T72" fmla="*/ 47 w 271"/>
                  <a:gd name="T73" fmla="*/ 101 h 262"/>
                  <a:gd name="T74" fmla="*/ 48 w 271"/>
                  <a:gd name="T75" fmla="*/ 96 h 262"/>
                  <a:gd name="T76" fmla="*/ 50 w 271"/>
                  <a:gd name="T77" fmla="*/ 91 h 262"/>
                  <a:gd name="T78" fmla="*/ 51 w 271"/>
                  <a:gd name="T79" fmla="*/ 87 h 262"/>
                  <a:gd name="T80" fmla="*/ 52 w 271"/>
                  <a:gd name="T81" fmla="*/ 83 h 262"/>
                  <a:gd name="T82" fmla="*/ 53 w 271"/>
                  <a:gd name="T83" fmla="*/ 79 h 262"/>
                  <a:gd name="T84" fmla="*/ 55 w 271"/>
                  <a:gd name="T85" fmla="*/ 76 h 262"/>
                  <a:gd name="T86" fmla="*/ 56 w 271"/>
                  <a:gd name="T87" fmla="*/ 73 h 262"/>
                  <a:gd name="T88" fmla="*/ 57 w 271"/>
                  <a:gd name="T89" fmla="*/ 70 h 262"/>
                  <a:gd name="T90" fmla="*/ 58 w 271"/>
                  <a:gd name="T91" fmla="*/ 66 h 262"/>
                  <a:gd name="T92" fmla="*/ 58 w 271"/>
                  <a:gd name="T93" fmla="*/ 63 h 262"/>
                  <a:gd name="T94" fmla="*/ 58 w 271"/>
                  <a:gd name="T95" fmla="*/ 60 h 262"/>
                  <a:gd name="T96" fmla="*/ 56 w 271"/>
                  <a:gd name="T97" fmla="*/ 58 h 262"/>
                  <a:gd name="T98" fmla="*/ 54 w 271"/>
                  <a:gd name="T99" fmla="*/ 57 h 262"/>
                  <a:gd name="T100" fmla="*/ 51 w 271"/>
                  <a:gd name="T101" fmla="*/ 56 h 262"/>
                  <a:gd name="T102" fmla="*/ 48 w 271"/>
                  <a:gd name="T103" fmla="*/ 54 h 262"/>
                  <a:gd name="T104" fmla="*/ 46 w 271"/>
                  <a:gd name="T105" fmla="*/ 51 h 262"/>
                  <a:gd name="T106" fmla="*/ 45 w 271"/>
                  <a:gd name="T107" fmla="*/ 46 h 262"/>
                  <a:gd name="T108" fmla="*/ 46 w 271"/>
                  <a:gd name="T109" fmla="*/ 38 h 262"/>
                  <a:gd name="T110" fmla="*/ 50 w 271"/>
                  <a:gd name="T111" fmla="*/ 29 h 262"/>
                  <a:gd name="T112" fmla="*/ 55 w 271"/>
                  <a:gd name="T113" fmla="*/ 16 h 262"/>
                  <a:gd name="T114" fmla="*/ 65 w 271"/>
                  <a:gd name="T115" fmla="*/ 0 h 262"/>
                  <a:gd name="T116" fmla="*/ 26 w 271"/>
                  <a:gd name="T117" fmla="*/ 0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 h="262">
                    <a:moveTo>
                      <a:pt x="109" y="0"/>
                    </a:moveTo>
                    <a:lnTo>
                      <a:pt x="103" y="5"/>
                    </a:lnTo>
                    <a:lnTo>
                      <a:pt x="94" y="12"/>
                    </a:lnTo>
                    <a:lnTo>
                      <a:pt x="85" y="20"/>
                    </a:lnTo>
                    <a:lnTo>
                      <a:pt x="74" y="29"/>
                    </a:lnTo>
                    <a:lnTo>
                      <a:pt x="64" y="38"/>
                    </a:lnTo>
                    <a:lnTo>
                      <a:pt x="54" y="49"/>
                    </a:lnTo>
                    <a:lnTo>
                      <a:pt x="44" y="58"/>
                    </a:lnTo>
                    <a:lnTo>
                      <a:pt x="38" y="66"/>
                    </a:lnTo>
                    <a:lnTo>
                      <a:pt x="33" y="74"/>
                    </a:lnTo>
                    <a:lnTo>
                      <a:pt x="32" y="82"/>
                    </a:lnTo>
                    <a:lnTo>
                      <a:pt x="34" y="90"/>
                    </a:lnTo>
                    <a:lnTo>
                      <a:pt x="39" y="98"/>
                    </a:lnTo>
                    <a:lnTo>
                      <a:pt x="44" y="104"/>
                    </a:lnTo>
                    <a:lnTo>
                      <a:pt x="54" y="109"/>
                    </a:lnTo>
                    <a:lnTo>
                      <a:pt x="64" y="110"/>
                    </a:lnTo>
                    <a:lnTo>
                      <a:pt x="74" y="109"/>
                    </a:lnTo>
                    <a:lnTo>
                      <a:pt x="85" y="108"/>
                    </a:lnTo>
                    <a:lnTo>
                      <a:pt x="94" y="111"/>
                    </a:lnTo>
                    <a:lnTo>
                      <a:pt x="102" y="117"/>
                    </a:lnTo>
                    <a:lnTo>
                      <a:pt x="107" y="126"/>
                    </a:lnTo>
                    <a:lnTo>
                      <a:pt x="108" y="136"/>
                    </a:lnTo>
                    <a:lnTo>
                      <a:pt x="106" y="148"/>
                    </a:lnTo>
                    <a:lnTo>
                      <a:pt x="99" y="159"/>
                    </a:lnTo>
                    <a:lnTo>
                      <a:pt x="86" y="171"/>
                    </a:lnTo>
                    <a:lnTo>
                      <a:pt x="71" y="182"/>
                    </a:lnTo>
                    <a:lnTo>
                      <a:pt x="56" y="194"/>
                    </a:lnTo>
                    <a:lnTo>
                      <a:pt x="42" y="205"/>
                    </a:lnTo>
                    <a:lnTo>
                      <a:pt x="30" y="216"/>
                    </a:lnTo>
                    <a:lnTo>
                      <a:pt x="18" y="227"/>
                    </a:lnTo>
                    <a:lnTo>
                      <a:pt x="9" y="239"/>
                    </a:lnTo>
                    <a:lnTo>
                      <a:pt x="3" y="250"/>
                    </a:lnTo>
                    <a:lnTo>
                      <a:pt x="0" y="262"/>
                    </a:lnTo>
                    <a:lnTo>
                      <a:pt x="179" y="262"/>
                    </a:lnTo>
                    <a:lnTo>
                      <a:pt x="183" y="254"/>
                    </a:lnTo>
                    <a:lnTo>
                      <a:pt x="187" y="245"/>
                    </a:lnTo>
                    <a:lnTo>
                      <a:pt x="193" y="234"/>
                    </a:lnTo>
                    <a:lnTo>
                      <a:pt x="199" y="223"/>
                    </a:lnTo>
                    <a:lnTo>
                      <a:pt x="205" y="212"/>
                    </a:lnTo>
                    <a:lnTo>
                      <a:pt x="212" y="201"/>
                    </a:lnTo>
                    <a:lnTo>
                      <a:pt x="217" y="192"/>
                    </a:lnTo>
                    <a:lnTo>
                      <a:pt x="223" y="184"/>
                    </a:lnTo>
                    <a:lnTo>
                      <a:pt x="229" y="177"/>
                    </a:lnTo>
                    <a:lnTo>
                      <a:pt x="235" y="169"/>
                    </a:lnTo>
                    <a:lnTo>
                      <a:pt x="239" y="161"/>
                    </a:lnTo>
                    <a:lnTo>
                      <a:pt x="243" y="153"/>
                    </a:lnTo>
                    <a:lnTo>
                      <a:pt x="243" y="146"/>
                    </a:lnTo>
                    <a:lnTo>
                      <a:pt x="240" y="140"/>
                    </a:lnTo>
                    <a:lnTo>
                      <a:pt x="235" y="134"/>
                    </a:lnTo>
                    <a:lnTo>
                      <a:pt x="224" y="132"/>
                    </a:lnTo>
                    <a:lnTo>
                      <a:pt x="212" y="129"/>
                    </a:lnTo>
                    <a:lnTo>
                      <a:pt x="200" y="125"/>
                    </a:lnTo>
                    <a:lnTo>
                      <a:pt x="191" y="118"/>
                    </a:lnTo>
                    <a:lnTo>
                      <a:pt x="187" y="106"/>
                    </a:lnTo>
                    <a:lnTo>
                      <a:pt x="191" y="89"/>
                    </a:lnTo>
                    <a:lnTo>
                      <a:pt x="205" y="67"/>
                    </a:lnTo>
                    <a:lnTo>
                      <a:pt x="231" y="37"/>
                    </a:lnTo>
                    <a:lnTo>
                      <a:pt x="271" y="0"/>
                    </a:lnTo>
                    <a:lnTo>
                      <a:pt x="109" y="0"/>
                    </a:lnTo>
                    <a:close/>
                  </a:path>
                </a:pathLst>
              </a:custGeom>
              <a:solidFill>
                <a:srgbClr val="99E5E5"/>
              </a:solidFill>
              <a:ln w="9525">
                <a:noFill/>
                <a:round/>
                <a:headEnd/>
                <a:tailEnd/>
              </a:ln>
            </p:spPr>
            <p:txBody>
              <a:bodyPr/>
              <a:lstStyle/>
              <a:p>
                <a:endParaRPr lang="en-US"/>
              </a:p>
            </p:txBody>
          </p:sp>
          <p:sp>
            <p:nvSpPr>
              <p:cNvPr id="5164" name="Rectangle 172"/>
              <p:cNvSpPr>
                <a:spLocks noChangeArrowheads="1"/>
              </p:cNvSpPr>
              <p:nvPr/>
            </p:nvSpPr>
            <p:spPr bwMode="auto">
              <a:xfrm>
                <a:off x="4818" y="2449"/>
                <a:ext cx="17" cy="420"/>
              </a:xfrm>
              <a:prstGeom prst="rect">
                <a:avLst/>
              </a:prstGeom>
              <a:solidFill>
                <a:srgbClr val="FFDDA5"/>
              </a:solidFill>
              <a:ln w="9525">
                <a:noFill/>
                <a:miter lim="800000"/>
                <a:headEnd/>
                <a:tailEnd/>
              </a:ln>
            </p:spPr>
            <p:txBody>
              <a:bodyPr/>
              <a:lstStyle/>
              <a:p>
                <a:endParaRPr lang="en-US" altLang="en-US"/>
              </a:p>
            </p:txBody>
          </p:sp>
          <p:sp>
            <p:nvSpPr>
              <p:cNvPr id="5165" name="Rectangle 173"/>
              <p:cNvSpPr>
                <a:spLocks noChangeArrowheads="1"/>
              </p:cNvSpPr>
              <p:nvPr/>
            </p:nvSpPr>
            <p:spPr bwMode="auto">
              <a:xfrm>
                <a:off x="5238" y="2449"/>
                <a:ext cx="17" cy="420"/>
              </a:xfrm>
              <a:prstGeom prst="rect">
                <a:avLst/>
              </a:prstGeom>
              <a:solidFill>
                <a:srgbClr val="FFDDA5"/>
              </a:solidFill>
              <a:ln w="9525">
                <a:noFill/>
                <a:miter lim="800000"/>
                <a:headEnd/>
                <a:tailEnd/>
              </a:ln>
            </p:spPr>
            <p:txBody>
              <a:bodyPr/>
              <a:lstStyle/>
              <a:p>
                <a:endParaRPr lang="en-US" altLang="en-US"/>
              </a:p>
            </p:txBody>
          </p:sp>
          <p:sp>
            <p:nvSpPr>
              <p:cNvPr id="5166" name="Rectangle 174"/>
              <p:cNvSpPr>
                <a:spLocks noChangeArrowheads="1"/>
              </p:cNvSpPr>
              <p:nvPr/>
            </p:nvSpPr>
            <p:spPr bwMode="auto">
              <a:xfrm>
                <a:off x="4835" y="2666"/>
                <a:ext cx="403" cy="26"/>
              </a:xfrm>
              <a:prstGeom prst="rect">
                <a:avLst/>
              </a:prstGeom>
              <a:solidFill>
                <a:srgbClr val="FFDDA5"/>
              </a:solidFill>
              <a:ln w="9525">
                <a:noFill/>
                <a:miter lim="800000"/>
                <a:headEnd/>
                <a:tailEnd/>
              </a:ln>
            </p:spPr>
            <p:txBody>
              <a:bodyPr/>
              <a:lstStyle/>
              <a:p>
                <a:endParaRPr lang="en-US" altLang="en-US"/>
              </a:p>
            </p:txBody>
          </p:sp>
          <p:sp>
            <p:nvSpPr>
              <p:cNvPr id="5167" name="Rectangle 175"/>
              <p:cNvSpPr>
                <a:spLocks noChangeArrowheads="1"/>
              </p:cNvSpPr>
              <p:nvPr/>
            </p:nvSpPr>
            <p:spPr bwMode="auto">
              <a:xfrm>
                <a:off x="4835" y="2692"/>
                <a:ext cx="403" cy="177"/>
              </a:xfrm>
              <a:prstGeom prst="rect">
                <a:avLst/>
              </a:prstGeom>
              <a:solidFill>
                <a:srgbClr val="B23333"/>
              </a:solidFill>
              <a:ln w="9525">
                <a:noFill/>
                <a:miter lim="800000"/>
                <a:headEnd/>
                <a:tailEnd/>
              </a:ln>
            </p:spPr>
            <p:txBody>
              <a:bodyPr/>
              <a:lstStyle/>
              <a:p>
                <a:endParaRPr lang="en-US" altLang="en-US"/>
              </a:p>
            </p:txBody>
          </p:sp>
          <p:sp>
            <p:nvSpPr>
              <p:cNvPr id="5168" name="Freeform 176"/>
              <p:cNvSpPr>
                <a:spLocks/>
              </p:cNvSpPr>
              <p:nvPr/>
            </p:nvSpPr>
            <p:spPr bwMode="auto">
              <a:xfrm>
                <a:off x="4819" y="2366"/>
                <a:ext cx="436" cy="65"/>
              </a:xfrm>
              <a:custGeom>
                <a:avLst/>
                <a:gdLst>
                  <a:gd name="T0" fmla="*/ 213 w 894"/>
                  <a:gd name="T1" fmla="*/ 43 h 98"/>
                  <a:gd name="T2" fmla="*/ 199 w 894"/>
                  <a:gd name="T3" fmla="*/ 0 h 98"/>
                  <a:gd name="T4" fmla="*/ 12 w 894"/>
                  <a:gd name="T5" fmla="*/ 0 h 98"/>
                  <a:gd name="T6" fmla="*/ 0 w 894"/>
                  <a:gd name="T7" fmla="*/ 43 h 98"/>
                  <a:gd name="T8" fmla="*/ 213 w 894"/>
                  <a:gd name="T9" fmla="*/ 43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8">
                    <a:moveTo>
                      <a:pt x="894" y="98"/>
                    </a:moveTo>
                    <a:lnTo>
                      <a:pt x="837" y="0"/>
                    </a:lnTo>
                    <a:lnTo>
                      <a:pt x="49" y="0"/>
                    </a:lnTo>
                    <a:lnTo>
                      <a:pt x="0" y="98"/>
                    </a:lnTo>
                    <a:lnTo>
                      <a:pt x="894" y="98"/>
                    </a:lnTo>
                    <a:close/>
                  </a:path>
                </a:pathLst>
              </a:custGeom>
              <a:solidFill>
                <a:srgbClr val="7C0000"/>
              </a:solidFill>
              <a:ln w="9525">
                <a:noFill/>
                <a:round/>
                <a:headEnd/>
                <a:tailEnd/>
              </a:ln>
            </p:spPr>
            <p:txBody>
              <a:bodyPr/>
              <a:lstStyle/>
              <a:p>
                <a:endParaRPr lang="en-US"/>
              </a:p>
            </p:txBody>
          </p:sp>
          <p:sp>
            <p:nvSpPr>
              <p:cNvPr id="5169" name="Rectangle 177"/>
              <p:cNvSpPr>
                <a:spLocks noChangeArrowheads="1"/>
              </p:cNvSpPr>
              <p:nvPr/>
            </p:nvSpPr>
            <p:spPr bwMode="auto">
              <a:xfrm>
                <a:off x="4835" y="2759"/>
                <a:ext cx="58" cy="30"/>
              </a:xfrm>
              <a:prstGeom prst="rect">
                <a:avLst/>
              </a:prstGeom>
              <a:solidFill>
                <a:srgbClr val="7C0000"/>
              </a:solidFill>
              <a:ln w="9525">
                <a:noFill/>
                <a:miter lim="800000"/>
                <a:headEnd/>
                <a:tailEnd/>
              </a:ln>
            </p:spPr>
            <p:txBody>
              <a:bodyPr/>
              <a:lstStyle/>
              <a:p>
                <a:endParaRPr lang="en-US" altLang="en-US"/>
              </a:p>
            </p:txBody>
          </p:sp>
          <p:sp>
            <p:nvSpPr>
              <p:cNvPr id="5170" name="Rectangle 178"/>
              <p:cNvSpPr>
                <a:spLocks noChangeArrowheads="1"/>
              </p:cNvSpPr>
              <p:nvPr/>
            </p:nvSpPr>
            <p:spPr bwMode="auto">
              <a:xfrm>
                <a:off x="4835" y="2722"/>
                <a:ext cx="27" cy="29"/>
              </a:xfrm>
              <a:prstGeom prst="rect">
                <a:avLst/>
              </a:prstGeom>
              <a:solidFill>
                <a:srgbClr val="7C0000"/>
              </a:solidFill>
              <a:ln w="9525">
                <a:noFill/>
                <a:miter lim="800000"/>
                <a:headEnd/>
                <a:tailEnd/>
              </a:ln>
            </p:spPr>
            <p:txBody>
              <a:bodyPr/>
              <a:lstStyle/>
              <a:p>
                <a:endParaRPr lang="en-US" altLang="en-US"/>
              </a:p>
            </p:txBody>
          </p:sp>
          <p:sp>
            <p:nvSpPr>
              <p:cNvPr id="5171" name="Rectangle 179"/>
              <p:cNvSpPr>
                <a:spLocks noChangeArrowheads="1"/>
              </p:cNvSpPr>
              <p:nvPr/>
            </p:nvSpPr>
            <p:spPr bwMode="auto">
              <a:xfrm>
                <a:off x="4835" y="2797"/>
                <a:ext cx="27" cy="29"/>
              </a:xfrm>
              <a:prstGeom prst="rect">
                <a:avLst/>
              </a:prstGeom>
              <a:solidFill>
                <a:srgbClr val="7C0000"/>
              </a:solidFill>
              <a:ln w="9525">
                <a:noFill/>
                <a:miter lim="800000"/>
                <a:headEnd/>
                <a:tailEnd/>
              </a:ln>
            </p:spPr>
            <p:txBody>
              <a:bodyPr/>
              <a:lstStyle/>
              <a:p>
                <a:endParaRPr lang="en-US" altLang="en-US"/>
              </a:p>
            </p:txBody>
          </p:sp>
          <p:sp>
            <p:nvSpPr>
              <p:cNvPr id="5172" name="Rectangle 180"/>
              <p:cNvSpPr>
                <a:spLocks noChangeArrowheads="1"/>
              </p:cNvSpPr>
              <p:nvPr/>
            </p:nvSpPr>
            <p:spPr bwMode="auto">
              <a:xfrm>
                <a:off x="5086" y="2759"/>
                <a:ext cx="59" cy="30"/>
              </a:xfrm>
              <a:prstGeom prst="rect">
                <a:avLst/>
              </a:prstGeom>
              <a:solidFill>
                <a:srgbClr val="7C0000"/>
              </a:solidFill>
              <a:ln w="9525">
                <a:noFill/>
                <a:miter lim="800000"/>
                <a:headEnd/>
                <a:tailEnd/>
              </a:ln>
            </p:spPr>
            <p:txBody>
              <a:bodyPr/>
              <a:lstStyle/>
              <a:p>
                <a:endParaRPr lang="en-US" altLang="en-US"/>
              </a:p>
            </p:txBody>
          </p:sp>
          <p:sp>
            <p:nvSpPr>
              <p:cNvPr id="5173" name="Rectangle 181"/>
              <p:cNvSpPr>
                <a:spLocks noChangeArrowheads="1"/>
              </p:cNvSpPr>
              <p:nvPr/>
            </p:nvSpPr>
            <p:spPr bwMode="auto">
              <a:xfrm>
                <a:off x="5055" y="2797"/>
                <a:ext cx="58" cy="29"/>
              </a:xfrm>
              <a:prstGeom prst="rect">
                <a:avLst/>
              </a:prstGeom>
              <a:solidFill>
                <a:srgbClr val="7C0000"/>
              </a:solidFill>
              <a:ln w="9525">
                <a:noFill/>
                <a:miter lim="800000"/>
                <a:headEnd/>
                <a:tailEnd/>
              </a:ln>
            </p:spPr>
            <p:txBody>
              <a:bodyPr/>
              <a:lstStyle/>
              <a:p>
                <a:endParaRPr lang="en-US" altLang="en-US"/>
              </a:p>
            </p:txBody>
          </p:sp>
          <p:sp>
            <p:nvSpPr>
              <p:cNvPr id="5174" name="Rectangle 182"/>
              <p:cNvSpPr>
                <a:spLocks noChangeArrowheads="1"/>
              </p:cNvSpPr>
              <p:nvPr/>
            </p:nvSpPr>
            <p:spPr bwMode="auto">
              <a:xfrm>
                <a:off x="4806" y="2431"/>
                <a:ext cx="461" cy="18"/>
              </a:xfrm>
              <a:prstGeom prst="rect">
                <a:avLst/>
              </a:prstGeom>
              <a:solidFill>
                <a:srgbClr val="FFE5B7"/>
              </a:solidFill>
              <a:ln w="9525">
                <a:noFill/>
                <a:miter lim="800000"/>
                <a:headEnd/>
                <a:tailEnd/>
              </a:ln>
            </p:spPr>
            <p:txBody>
              <a:bodyPr/>
              <a:lstStyle/>
              <a:p>
                <a:endParaRPr lang="en-US" altLang="en-US"/>
              </a:p>
            </p:txBody>
          </p:sp>
          <p:sp>
            <p:nvSpPr>
              <p:cNvPr id="5175" name="Rectangle 183"/>
              <p:cNvSpPr>
                <a:spLocks noChangeArrowheads="1"/>
              </p:cNvSpPr>
              <p:nvPr/>
            </p:nvSpPr>
            <p:spPr bwMode="auto">
              <a:xfrm>
                <a:off x="5271" y="2473"/>
                <a:ext cx="176" cy="170"/>
              </a:xfrm>
              <a:prstGeom prst="rect">
                <a:avLst/>
              </a:prstGeom>
              <a:solidFill>
                <a:srgbClr val="26CCD8"/>
              </a:solidFill>
              <a:ln w="9525">
                <a:noFill/>
                <a:miter lim="800000"/>
                <a:headEnd/>
                <a:tailEnd/>
              </a:ln>
            </p:spPr>
            <p:txBody>
              <a:bodyPr/>
              <a:lstStyle/>
              <a:p>
                <a:endParaRPr lang="en-US" altLang="en-US"/>
              </a:p>
            </p:txBody>
          </p:sp>
          <p:sp>
            <p:nvSpPr>
              <p:cNvPr id="5176" name="Rectangle 184"/>
              <p:cNvSpPr>
                <a:spLocks noChangeArrowheads="1"/>
              </p:cNvSpPr>
              <p:nvPr/>
            </p:nvSpPr>
            <p:spPr bwMode="auto">
              <a:xfrm>
                <a:off x="5464" y="2473"/>
                <a:ext cx="176" cy="170"/>
              </a:xfrm>
              <a:prstGeom prst="rect">
                <a:avLst/>
              </a:prstGeom>
              <a:solidFill>
                <a:srgbClr val="26CCD8"/>
              </a:solidFill>
              <a:ln w="9525">
                <a:noFill/>
                <a:miter lim="800000"/>
                <a:headEnd/>
                <a:tailEnd/>
              </a:ln>
            </p:spPr>
            <p:txBody>
              <a:bodyPr/>
              <a:lstStyle/>
              <a:p>
                <a:endParaRPr lang="en-US" altLang="en-US"/>
              </a:p>
            </p:txBody>
          </p:sp>
          <p:sp>
            <p:nvSpPr>
              <p:cNvPr id="5177" name="Freeform 185"/>
              <p:cNvSpPr>
                <a:spLocks/>
              </p:cNvSpPr>
              <p:nvPr/>
            </p:nvSpPr>
            <p:spPr bwMode="auto">
              <a:xfrm>
                <a:off x="5255" y="2449"/>
                <a:ext cx="402" cy="218"/>
              </a:xfrm>
              <a:custGeom>
                <a:avLst/>
                <a:gdLst>
                  <a:gd name="T0" fmla="*/ 8 w 827"/>
                  <a:gd name="T1" fmla="*/ 127 h 332"/>
                  <a:gd name="T2" fmla="*/ 93 w 827"/>
                  <a:gd name="T3" fmla="*/ 127 h 332"/>
                  <a:gd name="T4" fmla="*/ 93 w 827"/>
                  <a:gd name="T5" fmla="*/ 16 h 332"/>
                  <a:gd name="T6" fmla="*/ 8 w 827"/>
                  <a:gd name="T7" fmla="*/ 16 h 332"/>
                  <a:gd name="T8" fmla="*/ 8 w 827"/>
                  <a:gd name="T9" fmla="*/ 127 h 332"/>
                  <a:gd name="T10" fmla="*/ 0 w 827"/>
                  <a:gd name="T11" fmla="*/ 143 h 332"/>
                  <a:gd name="T12" fmla="*/ 0 w 827"/>
                  <a:gd name="T13" fmla="*/ 0 h 332"/>
                  <a:gd name="T14" fmla="*/ 195 w 827"/>
                  <a:gd name="T15" fmla="*/ 0 h 332"/>
                  <a:gd name="T16" fmla="*/ 195 w 827"/>
                  <a:gd name="T17" fmla="*/ 143 h 332"/>
                  <a:gd name="T18" fmla="*/ 187 w 827"/>
                  <a:gd name="T19" fmla="*/ 127 h 332"/>
                  <a:gd name="T20" fmla="*/ 187 w 827"/>
                  <a:gd name="T21" fmla="*/ 16 h 332"/>
                  <a:gd name="T22" fmla="*/ 102 w 827"/>
                  <a:gd name="T23" fmla="*/ 16 h 332"/>
                  <a:gd name="T24" fmla="*/ 102 w 827"/>
                  <a:gd name="T25" fmla="*/ 127 h 332"/>
                  <a:gd name="T26" fmla="*/ 187 w 827"/>
                  <a:gd name="T27" fmla="*/ 127 h 332"/>
                  <a:gd name="T28" fmla="*/ 195 w 827"/>
                  <a:gd name="T29" fmla="*/ 143 h 332"/>
                  <a:gd name="T30" fmla="*/ 0 w 827"/>
                  <a:gd name="T31" fmla="*/ 143 h 332"/>
                  <a:gd name="T32" fmla="*/ 8 w 827"/>
                  <a:gd name="T33" fmla="*/ 127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2">
                    <a:moveTo>
                      <a:pt x="34" y="296"/>
                    </a:moveTo>
                    <a:lnTo>
                      <a:pt x="396" y="296"/>
                    </a:lnTo>
                    <a:lnTo>
                      <a:pt x="396" y="36"/>
                    </a:lnTo>
                    <a:lnTo>
                      <a:pt x="34" y="36"/>
                    </a:lnTo>
                    <a:lnTo>
                      <a:pt x="34" y="296"/>
                    </a:lnTo>
                    <a:lnTo>
                      <a:pt x="0" y="332"/>
                    </a:lnTo>
                    <a:lnTo>
                      <a:pt x="0" y="0"/>
                    </a:lnTo>
                    <a:lnTo>
                      <a:pt x="827" y="0"/>
                    </a:lnTo>
                    <a:lnTo>
                      <a:pt x="827" y="332"/>
                    </a:lnTo>
                    <a:lnTo>
                      <a:pt x="791" y="296"/>
                    </a:lnTo>
                    <a:lnTo>
                      <a:pt x="791" y="36"/>
                    </a:lnTo>
                    <a:lnTo>
                      <a:pt x="430" y="36"/>
                    </a:lnTo>
                    <a:lnTo>
                      <a:pt x="430" y="296"/>
                    </a:lnTo>
                    <a:lnTo>
                      <a:pt x="791" y="296"/>
                    </a:lnTo>
                    <a:lnTo>
                      <a:pt x="827" y="332"/>
                    </a:lnTo>
                    <a:lnTo>
                      <a:pt x="0" y="332"/>
                    </a:lnTo>
                    <a:lnTo>
                      <a:pt x="34" y="296"/>
                    </a:lnTo>
                    <a:close/>
                  </a:path>
                </a:pathLst>
              </a:custGeom>
              <a:solidFill>
                <a:srgbClr val="E8EAEA"/>
              </a:solidFill>
              <a:ln w="9525">
                <a:noFill/>
                <a:round/>
                <a:headEnd/>
                <a:tailEnd/>
              </a:ln>
            </p:spPr>
            <p:txBody>
              <a:bodyPr/>
              <a:lstStyle/>
              <a:p>
                <a:endParaRPr lang="en-US"/>
              </a:p>
            </p:txBody>
          </p:sp>
          <p:sp>
            <p:nvSpPr>
              <p:cNvPr id="5178" name="Freeform 186"/>
              <p:cNvSpPr>
                <a:spLocks/>
              </p:cNvSpPr>
              <p:nvPr/>
            </p:nvSpPr>
            <p:spPr bwMode="auto">
              <a:xfrm>
                <a:off x="5325" y="2473"/>
                <a:ext cx="122" cy="170"/>
              </a:xfrm>
              <a:custGeom>
                <a:avLst/>
                <a:gdLst>
                  <a:gd name="T0" fmla="*/ 32 w 252"/>
                  <a:gd name="T1" fmla="*/ 0 h 260"/>
                  <a:gd name="T2" fmla="*/ 59 w 252"/>
                  <a:gd name="T3" fmla="*/ 0 h 260"/>
                  <a:gd name="T4" fmla="*/ 59 w 252"/>
                  <a:gd name="T5" fmla="*/ 41 h 260"/>
                  <a:gd name="T6" fmla="*/ 57 w 252"/>
                  <a:gd name="T7" fmla="*/ 43 h 260"/>
                  <a:gd name="T8" fmla="*/ 54 w 252"/>
                  <a:gd name="T9" fmla="*/ 44 h 260"/>
                  <a:gd name="T10" fmla="*/ 52 w 252"/>
                  <a:gd name="T11" fmla="*/ 45 h 260"/>
                  <a:gd name="T12" fmla="*/ 50 w 252"/>
                  <a:gd name="T13" fmla="*/ 47 h 260"/>
                  <a:gd name="T14" fmla="*/ 48 w 252"/>
                  <a:gd name="T15" fmla="*/ 49 h 260"/>
                  <a:gd name="T16" fmla="*/ 46 w 252"/>
                  <a:gd name="T17" fmla="*/ 51 h 260"/>
                  <a:gd name="T18" fmla="*/ 45 w 252"/>
                  <a:gd name="T19" fmla="*/ 54 h 260"/>
                  <a:gd name="T20" fmla="*/ 44 w 252"/>
                  <a:gd name="T21" fmla="*/ 56 h 260"/>
                  <a:gd name="T22" fmla="*/ 44 w 252"/>
                  <a:gd name="T23" fmla="*/ 60 h 260"/>
                  <a:gd name="T24" fmla="*/ 45 w 252"/>
                  <a:gd name="T25" fmla="*/ 61 h 260"/>
                  <a:gd name="T26" fmla="*/ 47 w 252"/>
                  <a:gd name="T27" fmla="*/ 63 h 260"/>
                  <a:gd name="T28" fmla="*/ 49 w 252"/>
                  <a:gd name="T29" fmla="*/ 66 h 260"/>
                  <a:gd name="T30" fmla="*/ 52 w 252"/>
                  <a:gd name="T31" fmla="*/ 69 h 260"/>
                  <a:gd name="T32" fmla="*/ 53 w 252"/>
                  <a:gd name="T33" fmla="*/ 71 h 260"/>
                  <a:gd name="T34" fmla="*/ 54 w 252"/>
                  <a:gd name="T35" fmla="*/ 75 h 260"/>
                  <a:gd name="T36" fmla="*/ 53 w 252"/>
                  <a:gd name="T37" fmla="*/ 79 h 260"/>
                  <a:gd name="T38" fmla="*/ 52 w 252"/>
                  <a:gd name="T39" fmla="*/ 84 h 260"/>
                  <a:gd name="T40" fmla="*/ 49 w 252"/>
                  <a:gd name="T41" fmla="*/ 88 h 260"/>
                  <a:gd name="T42" fmla="*/ 47 w 252"/>
                  <a:gd name="T43" fmla="*/ 92 h 260"/>
                  <a:gd name="T44" fmla="*/ 45 w 252"/>
                  <a:gd name="T45" fmla="*/ 96 h 260"/>
                  <a:gd name="T46" fmla="*/ 43 w 252"/>
                  <a:gd name="T47" fmla="*/ 99 h 260"/>
                  <a:gd name="T48" fmla="*/ 41 w 252"/>
                  <a:gd name="T49" fmla="*/ 103 h 260"/>
                  <a:gd name="T50" fmla="*/ 39 w 252"/>
                  <a:gd name="T51" fmla="*/ 107 h 260"/>
                  <a:gd name="T52" fmla="*/ 38 w 252"/>
                  <a:gd name="T53" fmla="*/ 111 h 260"/>
                  <a:gd name="T54" fmla="*/ 0 w 252"/>
                  <a:gd name="T55" fmla="*/ 111 h 260"/>
                  <a:gd name="T56" fmla="*/ 0 w 252"/>
                  <a:gd name="T57" fmla="*/ 107 h 260"/>
                  <a:gd name="T58" fmla="*/ 2 w 252"/>
                  <a:gd name="T59" fmla="*/ 102 h 260"/>
                  <a:gd name="T60" fmla="*/ 3 w 252"/>
                  <a:gd name="T61" fmla="*/ 97 h 260"/>
                  <a:gd name="T62" fmla="*/ 5 w 252"/>
                  <a:gd name="T63" fmla="*/ 92 h 260"/>
                  <a:gd name="T64" fmla="*/ 7 w 252"/>
                  <a:gd name="T65" fmla="*/ 86 h 260"/>
                  <a:gd name="T66" fmla="*/ 10 w 252"/>
                  <a:gd name="T67" fmla="*/ 80 h 260"/>
                  <a:gd name="T68" fmla="*/ 13 w 252"/>
                  <a:gd name="T69" fmla="*/ 76 h 260"/>
                  <a:gd name="T70" fmla="*/ 15 w 252"/>
                  <a:gd name="T71" fmla="*/ 72 h 260"/>
                  <a:gd name="T72" fmla="*/ 17 w 252"/>
                  <a:gd name="T73" fmla="*/ 68 h 260"/>
                  <a:gd name="T74" fmla="*/ 22 w 252"/>
                  <a:gd name="T75" fmla="*/ 62 h 260"/>
                  <a:gd name="T76" fmla="*/ 26 w 252"/>
                  <a:gd name="T77" fmla="*/ 56 h 260"/>
                  <a:gd name="T78" fmla="*/ 31 w 252"/>
                  <a:gd name="T79" fmla="*/ 50 h 260"/>
                  <a:gd name="T80" fmla="*/ 34 w 252"/>
                  <a:gd name="T81" fmla="*/ 44 h 260"/>
                  <a:gd name="T82" fmla="*/ 37 w 252"/>
                  <a:gd name="T83" fmla="*/ 39 h 260"/>
                  <a:gd name="T84" fmla="*/ 37 w 252"/>
                  <a:gd name="T85" fmla="*/ 36 h 260"/>
                  <a:gd name="T86" fmla="*/ 35 w 252"/>
                  <a:gd name="T87" fmla="*/ 34 h 260"/>
                  <a:gd name="T88" fmla="*/ 31 w 252"/>
                  <a:gd name="T89" fmla="*/ 35 h 260"/>
                  <a:gd name="T90" fmla="*/ 27 w 252"/>
                  <a:gd name="T91" fmla="*/ 36 h 260"/>
                  <a:gd name="T92" fmla="*/ 22 w 252"/>
                  <a:gd name="T93" fmla="*/ 38 h 260"/>
                  <a:gd name="T94" fmla="*/ 18 w 252"/>
                  <a:gd name="T95" fmla="*/ 39 h 260"/>
                  <a:gd name="T96" fmla="*/ 14 w 252"/>
                  <a:gd name="T97" fmla="*/ 41 h 260"/>
                  <a:gd name="T98" fmla="*/ 11 w 252"/>
                  <a:gd name="T99" fmla="*/ 41 h 260"/>
                  <a:gd name="T100" fmla="*/ 8 w 252"/>
                  <a:gd name="T101" fmla="*/ 40 h 260"/>
                  <a:gd name="T102" fmla="*/ 7 w 252"/>
                  <a:gd name="T103" fmla="*/ 38 h 260"/>
                  <a:gd name="T104" fmla="*/ 8 w 252"/>
                  <a:gd name="T105" fmla="*/ 34 h 260"/>
                  <a:gd name="T106" fmla="*/ 11 w 252"/>
                  <a:gd name="T107" fmla="*/ 29 h 260"/>
                  <a:gd name="T108" fmla="*/ 14 w 252"/>
                  <a:gd name="T109" fmla="*/ 24 h 260"/>
                  <a:gd name="T110" fmla="*/ 18 w 252"/>
                  <a:gd name="T111" fmla="*/ 18 h 260"/>
                  <a:gd name="T112" fmla="*/ 22 w 252"/>
                  <a:gd name="T113" fmla="*/ 13 h 260"/>
                  <a:gd name="T114" fmla="*/ 26 w 252"/>
                  <a:gd name="T115" fmla="*/ 8 h 260"/>
                  <a:gd name="T116" fmla="*/ 30 w 252"/>
                  <a:gd name="T117" fmla="*/ 3 h 260"/>
                  <a:gd name="T118" fmla="*/ 32 w 252"/>
                  <a:gd name="T119" fmla="*/ 0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2" h="260">
                    <a:moveTo>
                      <a:pt x="137" y="0"/>
                    </a:moveTo>
                    <a:lnTo>
                      <a:pt x="252" y="0"/>
                    </a:lnTo>
                    <a:lnTo>
                      <a:pt x="252" y="96"/>
                    </a:lnTo>
                    <a:lnTo>
                      <a:pt x="243" y="100"/>
                    </a:lnTo>
                    <a:lnTo>
                      <a:pt x="232" y="102"/>
                    </a:lnTo>
                    <a:lnTo>
                      <a:pt x="222" y="106"/>
                    </a:lnTo>
                    <a:lnTo>
                      <a:pt x="213" y="110"/>
                    </a:lnTo>
                    <a:lnTo>
                      <a:pt x="205" y="115"/>
                    </a:lnTo>
                    <a:lnTo>
                      <a:pt x="198" y="119"/>
                    </a:lnTo>
                    <a:lnTo>
                      <a:pt x="192" y="125"/>
                    </a:lnTo>
                    <a:lnTo>
                      <a:pt x="187" y="132"/>
                    </a:lnTo>
                    <a:lnTo>
                      <a:pt x="187" y="139"/>
                    </a:lnTo>
                    <a:lnTo>
                      <a:pt x="193" y="144"/>
                    </a:lnTo>
                    <a:lnTo>
                      <a:pt x="201" y="149"/>
                    </a:lnTo>
                    <a:lnTo>
                      <a:pt x="210" y="154"/>
                    </a:lnTo>
                    <a:lnTo>
                      <a:pt x="220" y="160"/>
                    </a:lnTo>
                    <a:lnTo>
                      <a:pt x="227" y="165"/>
                    </a:lnTo>
                    <a:lnTo>
                      <a:pt x="230" y="175"/>
                    </a:lnTo>
                    <a:lnTo>
                      <a:pt x="227" y="185"/>
                    </a:lnTo>
                    <a:lnTo>
                      <a:pt x="220" y="197"/>
                    </a:lnTo>
                    <a:lnTo>
                      <a:pt x="210" y="207"/>
                    </a:lnTo>
                    <a:lnTo>
                      <a:pt x="201" y="216"/>
                    </a:lnTo>
                    <a:lnTo>
                      <a:pt x="192" y="225"/>
                    </a:lnTo>
                    <a:lnTo>
                      <a:pt x="182" y="233"/>
                    </a:lnTo>
                    <a:lnTo>
                      <a:pt x="174" y="241"/>
                    </a:lnTo>
                    <a:lnTo>
                      <a:pt x="168" y="251"/>
                    </a:lnTo>
                    <a:lnTo>
                      <a:pt x="163" y="260"/>
                    </a:lnTo>
                    <a:lnTo>
                      <a:pt x="0" y="260"/>
                    </a:lnTo>
                    <a:lnTo>
                      <a:pt x="2" y="251"/>
                    </a:lnTo>
                    <a:lnTo>
                      <a:pt x="8" y="239"/>
                    </a:lnTo>
                    <a:lnTo>
                      <a:pt x="15" y="227"/>
                    </a:lnTo>
                    <a:lnTo>
                      <a:pt x="23" y="214"/>
                    </a:lnTo>
                    <a:lnTo>
                      <a:pt x="32" y="200"/>
                    </a:lnTo>
                    <a:lnTo>
                      <a:pt x="42" y="187"/>
                    </a:lnTo>
                    <a:lnTo>
                      <a:pt x="53" y="177"/>
                    </a:lnTo>
                    <a:lnTo>
                      <a:pt x="62" y="168"/>
                    </a:lnTo>
                    <a:lnTo>
                      <a:pt x="74" y="159"/>
                    </a:lnTo>
                    <a:lnTo>
                      <a:pt x="92" y="146"/>
                    </a:lnTo>
                    <a:lnTo>
                      <a:pt x="111" y="132"/>
                    </a:lnTo>
                    <a:lnTo>
                      <a:pt x="131" y="117"/>
                    </a:lnTo>
                    <a:lnTo>
                      <a:pt x="147" y="103"/>
                    </a:lnTo>
                    <a:lnTo>
                      <a:pt x="157" y="92"/>
                    </a:lnTo>
                    <a:lnTo>
                      <a:pt x="160" y="84"/>
                    </a:lnTo>
                    <a:lnTo>
                      <a:pt x="151" y="80"/>
                    </a:lnTo>
                    <a:lnTo>
                      <a:pt x="134" y="81"/>
                    </a:lnTo>
                    <a:lnTo>
                      <a:pt x="115" y="84"/>
                    </a:lnTo>
                    <a:lnTo>
                      <a:pt x="95" y="88"/>
                    </a:lnTo>
                    <a:lnTo>
                      <a:pt x="77" y="92"/>
                    </a:lnTo>
                    <a:lnTo>
                      <a:pt x="59" y="95"/>
                    </a:lnTo>
                    <a:lnTo>
                      <a:pt x="46" y="96"/>
                    </a:lnTo>
                    <a:lnTo>
                      <a:pt x="35" y="94"/>
                    </a:lnTo>
                    <a:lnTo>
                      <a:pt x="32" y="88"/>
                    </a:lnTo>
                    <a:lnTo>
                      <a:pt x="35" y="79"/>
                    </a:lnTo>
                    <a:lnTo>
                      <a:pt x="45" y="68"/>
                    </a:lnTo>
                    <a:lnTo>
                      <a:pt x="58" y="55"/>
                    </a:lnTo>
                    <a:lnTo>
                      <a:pt x="76" y="42"/>
                    </a:lnTo>
                    <a:lnTo>
                      <a:pt x="94" y="30"/>
                    </a:lnTo>
                    <a:lnTo>
                      <a:pt x="111" y="18"/>
                    </a:lnTo>
                    <a:lnTo>
                      <a:pt x="126" y="8"/>
                    </a:lnTo>
                    <a:lnTo>
                      <a:pt x="137" y="0"/>
                    </a:lnTo>
                    <a:close/>
                  </a:path>
                </a:pathLst>
              </a:custGeom>
              <a:solidFill>
                <a:srgbClr val="99E5E5"/>
              </a:solidFill>
              <a:ln w="9525">
                <a:noFill/>
                <a:round/>
                <a:headEnd/>
                <a:tailEnd/>
              </a:ln>
            </p:spPr>
            <p:txBody>
              <a:bodyPr/>
              <a:lstStyle/>
              <a:p>
                <a:endParaRPr lang="en-US"/>
              </a:p>
            </p:txBody>
          </p:sp>
          <p:sp>
            <p:nvSpPr>
              <p:cNvPr id="5179" name="Freeform 187"/>
              <p:cNvSpPr>
                <a:spLocks/>
              </p:cNvSpPr>
              <p:nvPr/>
            </p:nvSpPr>
            <p:spPr bwMode="auto">
              <a:xfrm>
                <a:off x="5508" y="2473"/>
                <a:ext cx="132" cy="170"/>
              </a:xfrm>
              <a:custGeom>
                <a:avLst/>
                <a:gdLst>
                  <a:gd name="T0" fmla="*/ 26 w 271"/>
                  <a:gd name="T1" fmla="*/ 0 h 260"/>
                  <a:gd name="T2" fmla="*/ 24 w 271"/>
                  <a:gd name="T3" fmla="*/ 2 h 260"/>
                  <a:gd name="T4" fmla="*/ 22 w 271"/>
                  <a:gd name="T5" fmla="*/ 5 h 260"/>
                  <a:gd name="T6" fmla="*/ 20 w 271"/>
                  <a:gd name="T7" fmla="*/ 8 h 260"/>
                  <a:gd name="T8" fmla="*/ 18 w 271"/>
                  <a:gd name="T9" fmla="*/ 12 h 260"/>
                  <a:gd name="T10" fmla="*/ 15 w 271"/>
                  <a:gd name="T11" fmla="*/ 16 h 260"/>
                  <a:gd name="T12" fmla="*/ 13 w 271"/>
                  <a:gd name="T13" fmla="*/ 20 h 260"/>
                  <a:gd name="T14" fmla="*/ 11 w 271"/>
                  <a:gd name="T15" fmla="*/ 24 h 260"/>
                  <a:gd name="T16" fmla="*/ 9 w 271"/>
                  <a:gd name="T17" fmla="*/ 27 h 260"/>
                  <a:gd name="T18" fmla="*/ 8 w 271"/>
                  <a:gd name="T19" fmla="*/ 31 h 260"/>
                  <a:gd name="T20" fmla="*/ 8 w 271"/>
                  <a:gd name="T21" fmla="*/ 34 h 260"/>
                  <a:gd name="T22" fmla="*/ 8 w 271"/>
                  <a:gd name="T23" fmla="*/ 38 h 260"/>
                  <a:gd name="T24" fmla="*/ 9 w 271"/>
                  <a:gd name="T25" fmla="*/ 41 h 260"/>
                  <a:gd name="T26" fmla="*/ 11 w 271"/>
                  <a:gd name="T27" fmla="*/ 44 h 260"/>
                  <a:gd name="T28" fmla="*/ 13 w 271"/>
                  <a:gd name="T29" fmla="*/ 46 h 260"/>
                  <a:gd name="T30" fmla="*/ 15 w 271"/>
                  <a:gd name="T31" fmla="*/ 46 h 260"/>
                  <a:gd name="T32" fmla="*/ 18 w 271"/>
                  <a:gd name="T33" fmla="*/ 46 h 260"/>
                  <a:gd name="T34" fmla="*/ 20 w 271"/>
                  <a:gd name="T35" fmla="*/ 45 h 260"/>
                  <a:gd name="T36" fmla="*/ 22 w 271"/>
                  <a:gd name="T37" fmla="*/ 46 h 260"/>
                  <a:gd name="T38" fmla="*/ 24 w 271"/>
                  <a:gd name="T39" fmla="*/ 49 h 260"/>
                  <a:gd name="T40" fmla="*/ 25 w 271"/>
                  <a:gd name="T41" fmla="*/ 53 h 260"/>
                  <a:gd name="T42" fmla="*/ 25 w 271"/>
                  <a:gd name="T43" fmla="*/ 58 h 260"/>
                  <a:gd name="T44" fmla="*/ 25 w 271"/>
                  <a:gd name="T45" fmla="*/ 62 h 260"/>
                  <a:gd name="T46" fmla="*/ 23 w 271"/>
                  <a:gd name="T47" fmla="*/ 67 h 260"/>
                  <a:gd name="T48" fmla="*/ 20 w 271"/>
                  <a:gd name="T49" fmla="*/ 73 h 260"/>
                  <a:gd name="T50" fmla="*/ 17 w 271"/>
                  <a:gd name="T51" fmla="*/ 77 h 260"/>
                  <a:gd name="T52" fmla="*/ 13 w 271"/>
                  <a:gd name="T53" fmla="*/ 82 h 260"/>
                  <a:gd name="T54" fmla="*/ 10 w 271"/>
                  <a:gd name="T55" fmla="*/ 87 h 260"/>
                  <a:gd name="T56" fmla="*/ 7 w 271"/>
                  <a:gd name="T57" fmla="*/ 92 h 260"/>
                  <a:gd name="T58" fmla="*/ 4 w 271"/>
                  <a:gd name="T59" fmla="*/ 96 h 260"/>
                  <a:gd name="T60" fmla="*/ 2 w 271"/>
                  <a:gd name="T61" fmla="*/ 101 h 260"/>
                  <a:gd name="T62" fmla="*/ 1 w 271"/>
                  <a:gd name="T63" fmla="*/ 106 h 260"/>
                  <a:gd name="T64" fmla="*/ 0 w 271"/>
                  <a:gd name="T65" fmla="*/ 111 h 260"/>
                  <a:gd name="T66" fmla="*/ 42 w 271"/>
                  <a:gd name="T67" fmla="*/ 111 h 260"/>
                  <a:gd name="T68" fmla="*/ 43 w 271"/>
                  <a:gd name="T69" fmla="*/ 108 h 260"/>
                  <a:gd name="T70" fmla="*/ 45 w 271"/>
                  <a:gd name="T71" fmla="*/ 105 h 260"/>
                  <a:gd name="T72" fmla="*/ 46 w 271"/>
                  <a:gd name="T73" fmla="*/ 99 h 260"/>
                  <a:gd name="T74" fmla="*/ 47 w 271"/>
                  <a:gd name="T75" fmla="*/ 95 h 260"/>
                  <a:gd name="T76" fmla="*/ 49 w 271"/>
                  <a:gd name="T77" fmla="*/ 90 h 260"/>
                  <a:gd name="T78" fmla="*/ 50 w 271"/>
                  <a:gd name="T79" fmla="*/ 86 h 260"/>
                  <a:gd name="T80" fmla="*/ 52 w 271"/>
                  <a:gd name="T81" fmla="*/ 82 h 260"/>
                  <a:gd name="T82" fmla="*/ 53 w 271"/>
                  <a:gd name="T83" fmla="*/ 78 h 260"/>
                  <a:gd name="T84" fmla="*/ 56 w 271"/>
                  <a:gd name="T85" fmla="*/ 72 h 260"/>
                  <a:gd name="T86" fmla="*/ 57 w 271"/>
                  <a:gd name="T87" fmla="*/ 65 h 260"/>
                  <a:gd name="T88" fmla="*/ 57 w 271"/>
                  <a:gd name="T89" fmla="*/ 59 h 260"/>
                  <a:gd name="T90" fmla="*/ 54 w 271"/>
                  <a:gd name="T91" fmla="*/ 56 h 260"/>
                  <a:gd name="T92" fmla="*/ 50 w 271"/>
                  <a:gd name="T93" fmla="*/ 54 h 260"/>
                  <a:gd name="T94" fmla="*/ 48 w 271"/>
                  <a:gd name="T95" fmla="*/ 52 h 260"/>
                  <a:gd name="T96" fmla="*/ 46 w 271"/>
                  <a:gd name="T97" fmla="*/ 50 h 260"/>
                  <a:gd name="T98" fmla="*/ 45 w 271"/>
                  <a:gd name="T99" fmla="*/ 44 h 260"/>
                  <a:gd name="T100" fmla="*/ 46 w 271"/>
                  <a:gd name="T101" fmla="*/ 38 h 260"/>
                  <a:gd name="T102" fmla="*/ 49 w 271"/>
                  <a:gd name="T103" fmla="*/ 28 h 260"/>
                  <a:gd name="T104" fmla="*/ 55 w 271"/>
                  <a:gd name="T105" fmla="*/ 16 h 260"/>
                  <a:gd name="T106" fmla="*/ 64 w 271"/>
                  <a:gd name="T107" fmla="*/ 0 h 260"/>
                  <a:gd name="T108" fmla="*/ 26 w 271"/>
                  <a:gd name="T109" fmla="*/ 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 h="260">
                    <a:moveTo>
                      <a:pt x="110" y="0"/>
                    </a:moveTo>
                    <a:lnTo>
                      <a:pt x="103" y="4"/>
                    </a:lnTo>
                    <a:lnTo>
                      <a:pt x="95" y="10"/>
                    </a:lnTo>
                    <a:lnTo>
                      <a:pt x="84" y="18"/>
                    </a:lnTo>
                    <a:lnTo>
                      <a:pt x="74" y="27"/>
                    </a:lnTo>
                    <a:lnTo>
                      <a:pt x="64" y="36"/>
                    </a:lnTo>
                    <a:lnTo>
                      <a:pt x="54" y="47"/>
                    </a:lnTo>
                    <a:lnTo>
                      <a:pt x="45" y="56"/>
                    </a:lnTo>
                    <a:lnTo>
                      <a:pt x="38" y="64"/>
                    </a:lnTo>
                    <a:lnTo>
                      <a:pt x="34" y="72"/>
                    </a:lnTo>
                    <a:lnTo>
                      <a:pt x="33" y="80"/>
                    </a:lnTo>
                    <a:lnTo>
                      <a:pt x="34" y="88"/>
                    </a:lnTo>
                    <a:lnTo>
                      <a:pt x="38" y="96"/>
                    </a:lnTo>
                    <a:lnTo>
                      <a:pt x="45" y="102"/>
                    </a:lnTo>
                    <a:lnTo>
                      <a:pt x="53" y="107"/>
                    </a:lnTo>
                    <a:lnTo>
                      <a:pt x="64" y="108"/>
                    </a:lnTo>
                    <a:lnTo>
                      <a:pt x="74" y="107"/>
                    </a:lnTo>
                    <a:lnTo>
                      <a:pt x="84" y="106"/>
                    </a:lnTo>
                    <a:lnTo>
                      <a:pt x="94" y="109"/>
                    </a:lnTo>
                    <a:lnTo>
                      <a:pt x="102" y="115"/>
                    </a:lnTo>
                    <a:lnTo>
                      <a:pt x="106" y="124"/>
                    </a:lnTo>
                    <a:lnTo>
                      <a:pt x="107" y="134"/>
                    </a:lnTo>
                    <a:lnTo>
                      <a:pt x="105" y="146"/>
                    </a:lnTo>
                    <a:lnTo>
                      <a:pt x="98" y="157"/>
                    </a:lnTo>
                    <a:lnTo>
                      <a:pt x="86" y="169"/>
                    </a:lnTo>
                    <a:lnTo>
                      <a:pt x="71" y="180"/>
                    </a:lnTo>
                    <a:lnTo>
                      <a:pt x="56" y="192"/>
                    </a:lnTo>
                    <a:lnTo>
                      <a:pt x="42" y="203"/>
                    </a:lnTo>
                    <a:lnTo>
                      <a:pt x="29" y="214"/>
                    </a:lnTo>
                    <a:lnTo>
                      <a:pt x="19" y="225"/>
                    </a:lnTo>
                    <a:lnTo>
                      <a:pt x="10" y="237"/>
                    </a:lnTo>
                    <a:lnTo>
                      <a:pt x="4" y="248"/>
                    </a:lnTo>
                    <a:lnTo>
                      <a:pt x="0" y="260"/>
                    </a:lnTo>
                    <a:lnTo>
                      <a:pt x="179" y="260"/>
                    </a:lnTo>
                    <a:lnTo>
                      <a:pt x="182" y="253"/>
                    </a:lnTo>
                    <a:lnTo>
                      <a:pt x="188" y="244"/>
                    </a:lnTo>
                    <a:lnTo>
                      <a:pt x="193" y="233"/>
                    </a:lnTo>
                    <a:lnTo>
                      <a:pt x="198" y="222"/>
                    </a:lnTo>
                    <a:lnTo>
                      <a:pt x="205" y="210"/>
                    </a:lnTo>
                    <a:lnTo>
                      <a:pt x="211" y="200"/>
                    </a:lnTo>
                    <a:lnTo>
                      <a:pt x="218" y="191"/>
                    </a:lnTo>
                    <a:lnTo>
                      <a:pt x="224" y="183"/>
                    </a:lnTo>
                    <a:lnTo>
                      <a:pt x="235" y="168"/>
                    </a:lnTo>
                    <a:lnTo>
                      <a:pt x="242" y="151"/>
                    </a:lnTo>
                    <a:lnTo>
                      <a:pt x="240" y="138"/>
                    </a:lnTo>
                    <a:lnTo>
                      <a:pt x="225" y="130"/>
                    </a:lnTo>
                    <a:lnTo>
                      <a:pt x="212" y="127"/>
                    </a:lnTo>
                    <a:lnTo>
                      <a:pt x="201" y="123"/>
                    </a:lnTo>
                    <a:lnTo>
                      <a:pt x="192" y="116"/>
                    </a:lnTo>
                    <a:lnTo>
                      <a:pt x="188" y="104"/>
                    </a:lnTo>
                    <a:lnTo>
                      <a:pt x="192" y="88"/>
                    </a:lnTo>
                    <a:lnTo>
                      <a:pt x="205" y="65"/>
                    </a:lnTo>
                    <a:lnTo>
                      <a:pt x="231" y="36"/>
                    </a:lnTo>
                    <a:lnTo>
                      <a:pt x="271" y="0"/>
                    </a:lnTo>
                    <a:lnTo>
                      <a:pt x="110" y="0"/>
                    </a:lnTo>
                    <a:close/>
                  </a:path>
                </a:pathLst>
              </a:custGeom>
              <a:solidFill>
                <a:srgbClr val="99E5E5"/>
              </a:solidFill>
              <a:ln w="9525">
                <a:noFill/>
                <a:round/>
                <a:headEnd/>
                <a:tailEnd/>
              </a:ln>
            </p:spPr>
            <p:txBody>
              <a:bodyPr/>
              <a:lstStyle/>
              <a:p>
                <a:endParaRPr lang="en-US"/>
              </a:p>
            </p:txBody>
          </p:sp>
          <p:sp>
            <p:nvSpPr>
              <p:cNvPr id="5180" name="Rectangle 188"/>
              <p:cNvSpPr>
                <a:spLocks noChangeArrowheads="1"/>
              </p:cNvSpPr>
              <p:nvPr/>
            </p:nvSpPr>
            <p:spPr bwMode="auto">
              <a:xfrm>
                <a:off x="5237" y="2449"/>
                <a:ext cx="18" cy="420"/>
              </a:xfrm>
              <a:prstGeom prst="rect">
                <a:avLst/>
              </a:prstGeom>
              <a:solidFill>
                <a:srgbClr val="FFDDA5"/>
              </a:solidFill>
              <a:ln w="9525">
                <a:noFill/>
                <a:miter lim="800000"/>
                <a:headEnd/>
                <a:tailEnd/>
              </a:ln>
            </p:spPr>
            <p:txBody>
              <a:bodyPr/>
              <a:lstStyle/>
              <a:p>
                <a:endParaRPr lang="en-US" altLang="en-US"/>
              </a:p>
            </p:txBody>
          </p:sp>
          <p:sp>
            <p:nvSpPr>
              <p:cNvPr id="5181" name="Rectangle 189"/>
              <p:cNvSpPr>
                <a:spLocks noChangeArrowheads="1"/>
              </p:cNvSpPr>
              <p:nvPr/>
            </p:nvSpPr>
            <p:spPr bwMode="auto">
              <a:xfrm>
                <a:off x="5657" y="2449"/>
                <a:ext cx="17" cy="420"/>
              </a:xfrm>
              <a:prstGeom prst="rect">
                <a:avLst/>
              </a:prstGeom>
              <a:solidFill>
                <a:srgbClr val="FFDDA5"/>
              </a:solidFill>
              <a:ln w="9525">
                <a:noFill/>
                <a:miter lim="800000"/>
                <a:headEnd/>
                <a:tailEnd/>
              </a:ln>
            </p:spPr>
            <p:txBody>
              <a:bodyPr/>
              <a:lstStyle/>
              <a:p>
                <a:endParaRPr lang="en-US" altLang="en-US"/>
              </a:p>
            </p:txBody>
          </p:sp>
          <p:sp>
            <p:nvSpPr>
              <p:cNvPr id="5182" name="Rectangle 190"/>
              <p:cNvSpPr>
                <a:spLocks noChangeArrowheads="1"/>
              </p:cNvSpPr>
              <p:nvPr/>
            </p:nvSpPr>
            <p:spPr bwMode="auto">
              <a:xfrm>
                <a:off x="5255" y="2667"/>
                <a:ext cx="402" cy="26"/>
              </a:xfrm>
              <a:prstGeom prst="rect">
                <a:avLst/>
              </a:prstGeom>
              <a:solidFill>
                <a:srgbClr val="FFDDA5"/>
              </a:solidFill>
              <a:ln w="9525">
                <a:noFill/>
                <a:miter lim="800000"/>
                <a:headEnd/>
                <a:tailEnd/>
              </a:ln>
            </p:spPr>
            <p:txBody>
              <a:bodyPr/>
              <a:lstStyle/>
              <a:p>
                <a:endParaRPr lang="en-US" altLang="en-US"/>
              </a:p>
            </p:txBody>
          </p:sp>
          <p:sp>
            <p:nvSpPr>
              <p:cNvPr id="5183" name="Rectangle 191"/>
              <p:cNvSpPr>
                <a:spLocks noChangeArrowheads="1"/>
              </p:cNvSpPr>
              <p:nvPr/>
            </p:nvSpPr>
            <p:spPr bwMode="auto">
              <a:xfrm>
                <a:off x="5225" y="2431"/>
                <a:ext cx="462" cy="18"/>
              </a:xfrm>
              <a:prstGeom prst="rect">
                <a:avLst/>
              </a:prstGeom>
              <a:solidFill>
                <a:srgbClr val="FFE5B7"/>
              </a:solidFill>
              <a:ln w="9525">
                <a:noFill/>
                <a:miter lim="800000"/>
                <a:headEnd/>
                <a:tailEnd/>
              </a:ln>
            </p:spPr>
            <p:txBody>
              <a:bodyPr/>
              <a:lstStyle/>
              <a:p>
                <a:endParaRPr lang="en-US" altLang="en-US"/>
              </a:p>
            </p:txBody>
          </p:sp>
          <p:sp>
            <p:nvSpPr>
              <p:cNvPr id="5184" name="Rectangle 192"/>
              <p:cNvSpPr>
                <a:spLocks noChangeArrowheads="1"/>
              </p:cNvSpPr>
              <p:nvPr/>
            </p:nvSpPr>
            <p:spPr bwMode="auto">
              <a:xfrm>
                <a:off x="5255" y="2693"/>
                <a:ext cx="402" cy="176"/>
              </a:xfrm>
              <a:prstGeom prst="rect">
                <a:avLst/>
              </a:prstGeom>
              <a:solidFill>
                <a:srgbClr val="B23333"/>
              </a:solidFill>
              <a:ln w="9525">
                <a:noFill/>
                <a:miter lim="800000"/>
                <a:headEnd/>
                <a:tailEnd/>
              </a:ln>
            </p:spPr>
            <p:txBody>
              <a:bodyPr/>
              <a:lstStyle/>
              <a:p>
                <a:endParaRPr lang="en-US" altLang="en-US"/>
              </a:p>
            </p:txBody>
          </p:sp>
          <p:sp>
            <p:nvSpPr>
              <p:cNvPr id="5185" name="Freeform 193"/>
              <p:cNvSpPr>
                <a:spLocks/>
              </p:cNvSpPr>
              <p:nvPr/>
            </p:nvSpPr>
            <p:spPr bwMode="auto">
              <a:xfrm>
                <a:off x="5236" y="2366"/>
                <a:ext cx="435" cy="65"/>
              </a:xfrm>
              <a:custGeom>
                <a:avLst/>
                <a:gdLst>
                  <a:gd name="T0" fmla="*/ 212 w 894"/>
                  <a:gd name="T1" fmla="*/ 44 h 97"/>
                  <a:gd name="T2" fmla="*/ 198 w 894"/>
                  <a:gd name="T3" fmla="*/ 0 h 97"/>
                  <a:gd name="T4" fmla="*/ 12 w 894"/>
                  <a:gd name="T5" fmla="*/ 0 h 97"/>
                  <a:gd name="T6" fmla="*/ 0 w 894"/>
                  <a:gd name="T7" fmla="*/ 44 h 97"/>
                  <a:gd name="T8" fmla="*/ 212 w 894"/>
                  <a:gd name="T9" fmla="*/ 4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7">
                    <a:moveTo>
                      <a:pt x="894" y="97"/>
                    </a:moveTo>
                    <a:lnTo>
                      <a:pt x="837" y="0"/>
                    </a:lnTo>
                    <a:lnTo>
                      <a:pt x="50" y="0"/>
                    </a:lnTo>
                    <a:lnTo>
                      <a:pt x="0" y="97"/>
                    </a:lnTo>
                    <a:lnTo>
                      <a:pt x="894" y="97"/>
                    </a:lnTo>
                    <a:close/>
                  </a:path>
                </a:pathLst>
              </a:custGeom>
              <a:solidFill>
                <a:srgbClr val="7C0000"/>
              </a:solidFill>
              <a:ln w="9525">
                <a:noFill/>
                <a:round/>
                <a:headEnd/>
                <a:tailEnd/>
              </a:ln>
            </p:spPr>
            <p:txBody>
              <a:bodyPr/>
              <a:lstStyle/>
              <a:p>
                <a:endParaRPr lang="en-US"/>
              </a:p>
            </p:txBody>
          </p:sp>
          <p:sp>
            <p:nvSpPr>
              <p:cNvPr id="5186" name="Rectangle 194"/>
              <p:cNvSpPr>
                <a:spLocks noChangeArrowheads="1"/>
              </p:cNvSpPr>
              <p:nvPr/>
            </p:nvSpPr>
            <p:spPr bwMode="auto">
              <a:xfrm>
                <a:off x="5255" y="2759"/>
                <a:ext cx="58" cy="30"/>
              </a:xfrm>
              <a:prstGeom prst="rect">
                <a:avLst/>
              </a:prstGeom>
              <a:solidFill>
                <a:srgbClr val="7C0000"/>
              </a:solidFill>
              <a:ln w="9525">
                <a:noFill/>
                <a:miter lim="800000"/>
                <a:headEnd/>
                <a:tailEnd/>
              </a:ln>
            </p:spPr>
            <p:txBody>
              <a:bodyPr/>
              <a:lstStyle/>
              <a:p>
                <a:endParaRPr lang="en-US" altLang="en-US"/>
              </a:p>
            </p:txBody>
          </p:sp>
          <p:sp>
            <p:nvSpPr>
              <p:cNvPr id="5187" name="Rectangle 195"/>
              <p:cNvSpPr>
                <a:spLocks noChangeArrowheads="1"/>
              </p:cNvSpPr>
              <p:nvPr/>
            </p:nvSpPr>
            <p:spPr bwMode="auto">
              <a:xfrm>
                <a:off x="5255" y="2797"/>
                <a:ext cx="26" cy="29"/>
              </a:xfrm>
              <a:prstGeom prst="rect">
                <a:avLst/>
              </a:prstGeom>
              <a:solidFill>
                <a:srgbClr val="7C0000"/>
              </a:solidFill>
              <a:ln w="9525">
                <a:noFill/>
                <a:miter lim="800000"/>
                <a:headEnd/>
                <a:tailEnd/>
              </a:ln>
            </p:spPr>
            <p:txBody>
              <a:bodyPr/>
              <a:lstStyle/>
              <a:p>
                <a:endParaRPr lang="en-US" altLang="en-US"/>
              </a:p>
            </p:txBody>
          </p:sp>
          <p:sp>
            <p:nvSpPr>
              <p:cNvPr id="5188" name="Rectangle 196"/>
              <p:cNvSpPr>
                <a:spLocks noChangeArrowheads="1"/>
              </p:cNvSpPr>
              <p:nvPr/>
            </p:nvSpPr>
            <p:spPr bwMode="auto">
              <a:xfrm>
                <a:off x="5563" y="2759"/>
                <a:ext cx="59" cy="30"/>
              </a:xfrm>
              <a:prstGeom prst="rect">
                <a:avLst/>
              </a:prstGeom>
              <a:solidFill>
                <a:srgbClr val="7C0000"/>
              </a:solidFill>
              <a:ln w="9525">
                <a:noFill/>
                <a:miter lim="800000"/>
                <a:headEnd/>
                <a:tailEnd/>
              </a:ln>
            </p:spPr>
            <p:txBody>
              <a:bodyPr/>
              <a:lstStyle/>
              <a:p>
                <a:endParaRPr lang="en-US" altLang="en-US"/>
              </a:p>
            </p:txBody>
          </p:sp>
          <p:sp>
            <p:nvSpPr>
              <p:cNvPr id="5189" name="Rectangle 197"/>
              <p:cNvSpPr>
                <a:spLocks noChangeArrowheads="1"/>
              </p:cNvSpPr>
              <p:nvPr/>
            </p:nvSpPr>
            <p:spPr bwMode="auto">
              <a:xfrm>
                <a:off x="5536" y="2722"/>
                <a:ext cx="65" cy="29"/>
              </a:xfrm>
              <a:prstGeom prst="rect">
                <a:avLst/>
              </a:prstGeom>
              <a:solidFill>
                <a:srgbClr val="7C0000"/>
              </a:solidFill>
              <a:ln w="9525">
                <a:noFill/>
                <a:miter lim="800000"/>
                <a:headEnd/>
                <a:tailEnd/>
              </a:ln>
            </p:spPr>
            <p:txBody>
              <a:bodyPr/>
              <a:lstStyle/>
              <a:p>
                <a:endParaRPr lang="en-US" altLang="en-US"/>
              </a:p>
            </p:txBody>
          </p:sp>
          <p:sp>
            <p:nvSpPr>
              <p:cNvPr id="5190" name="Rectangle 198"/>
              <p:cNvSpPr>
                <a:spLocks noChangeArrowheads="1"/>
              </p:cNvSpPr>
              <p:nvPr/>
            </p:nvSpPr>
            <p:spPr bwMode="auto">
              <a:xfrm>
                <a:off x="5536" y="2797"/>
                <a:ext cx="65" cy="29"/>
              </a:xfrm>
              <a:prstGeom prst="rect">
                <a:avLst/>
              </a:prstGeom>
              <a:solidFill>
                <a:srgbClr val="7C0000"/>
              </a:solidFill>
              <a:ln w="9525">
                <a:noFill/>
                <a:miter lim="800000"/>
                <a:headEnd/>
                <a:tailEnd/>
              </a:ln>
            </p:spPr>
            <p:txBody>
              <a:bodyPr/>
              <a:lstStyle/>
              <a:p>
                <a:endParaRPr lang="en-US" altLang="en-US"/>
              </a:p>
            </p:txBody>
          </p:sp>
          <p:sp>
            <p:nvSpPr>
              <p:cNvPr id="5191" name="Freeform 199"/>
              <p:cNvSpPr>
                <a:spLocks/>
              </p:cNvSpPr>
              <p:nvPr/>
            </p:nvSpPr>
            <p:spPr bwMode="auto">
              <a:xfrm>
                <a:off x="5592" y="2494"/>
                <a:ext cx="168" cy="395"/>
              </a:xfrm>
              <a:custGeom>
                <a:avLst/>
                <a:gdLst>
                  <a:gd name="T0" fmla="*/ 54 w 347"/>
                  <a:gd name="T1" fmla="*/ 60 h 601"/>
                  <a:gd name="T2" fmla="*/ 54 w 347"/>
                  <a:gd name="T3" fmla="*/ 55 h 601"/>
                  <a:gd name="T4" fmla="*/ 54 w 347"/>
                  <a:gd name="T5" fmla="*/ 46 h 601"/>
                  <a:gd name="T6" fmla="*/ 53 w 347"/>
                  <a:gd name="T7" fmla="*/ 36 h 601"/>
                  <a:gd name="T8" fmla="*/ 52 w 347"/>
                  <a:gd name="T9" fmla="*/ 26 h 601"/>
                  <a:gd name="T10" fmla="*/ 49 w 347"/>
                  <a:gd name="T11" fmla="*/ 14 h 601"/>
                  <a:gd name="T12" fmla="*/ 46 w 347"/>
                  <a:gd name="T13" fmla="*/ 7 h 601"/>
                  <a:gd name="T14" fmla="*/ 43 w 347"/>
                  <a:gd name="T15" fmla="*/ 1 h 601"/>
                  <a:gd name="T16" fmla="*/ 39 w 347"/>
                  <a:gd name="T17" fmla="*/ 0 h 601"/>
                  <a:gd name="T18" fmla="*/ 35 w 347"/>
                  <a:gd name="T19" fmla="*/ 3 h 601"/>
                  <a:gd name="T20" fmla="*/ 32 w 347"/>
                  <a:gd name="T21" fmla="*/ 8 h 601"/>
                  <a:gd name="T22" fmla="*/ 30 w 347"/>
                  <a:gd name="T23" fmla="*/ 14 h 601"/>
                  <a:gd name="T24" fmla="*/ 29 w 347"/>
                  <a:gd name="T25" fmla="*/ 22 h 601"/>
                  <a:gd name="T26" fmla="*/ 28 w 347"/>
                  <a:gd name="T27" fmla="*/ 30 h 601"/>
                  <a:gd name="T28" fmla="*/ 27 w 347"/>
                  <a:gd name="T29" fmla="*/ 37 h 601"/>
                  <a:gd name="T30" fmla="*/ 27 w 347"/>
                  <a:gd name="T31" fmla="*/ 45 h 601"/>
                  <a:gd name="T32" fmla="*/ 28 w 347"/>
                  <a:gd name="T33" fmla="*/ 50 h 601"/>
                  <a:gd name="T34" fmla="*/ 25 w 347"/>
                  <a:gd name="T35" fmla="*/ 53 h 601"/>
                  <a:gd name="T36" fmla="*/ 22 w 347"/>
                  <a:gd name="T37" fmla="*/ 60 h 601"/>
                  <a:gd name="T38" fmla="*/ 18 w 347"/>
                  <a:gd name="T39" fmla="*/ 70 h 601"/>
                  <a:gd name="T40" fmla="*/ 15 w 347"/>
                  <a:gd name="T41" fmla="*/ 83 h 601"/>
                  <a:gd name="T42" fmla="*/ 11 w 347"/>
                  <a:gd name="T43" fmla="*/ 97 h 601"/>
                  <a:gd name="T44" fmla="*/ 9 w 347"/>
                  <a:gd name="T45" fmla="*/ 112 h 601"/>
                  <a:gd name="T46" fmla="*/ 9 w 347"/>
                  <a:gd name="T47" fmla="*/ 126 h 601"/>
                  <a:gd name="T48" fmla="*/ 10 w 347"/>
                  <a:gd name="T49" fmla="*/ 139 h 601"/>
                  <a:gd name="T50" fmla="*/ 7 w 347"/>
                  <a:gd name="T51" fmla="*/ 142 h 601"/>
                  <a:gd name="T52" fmla="*/ 4 w 347"/>
                  <a:gd name="T53" fmla="*/ 150 h 601"/>
                  <a:gd name="T54" fmla="*/ 1 w 347"/>
                  <a:gd name="T55" fmla="*/ 162 h 601"/>
                  <a:gd name="T56" fmla="*/ 0 w 347"/>
                  <a:gd name="T57" fmla="*/ 177 h 601"/>
                  <a:gd name="T58" fmla="*/ 0 w 347"/>
                  <a:gd name="T59" fmla="*/ 197 h 601"/>
                  <a:gd name="T60" fmla="*/ 1 w 347"/>
                  <a:gd name="T61" fmla="*/ 217 h 601"/>
                  <a:gd name="T62" fmla="*/ 4 w 347"/>
                  <a:gd name="T63" fmla="*/ 239 h 601"/>
                  <a:gd name="T64" fmla="*/ 9 w 347"/>
                  <a:gd name="T65" fmla="*/ 260 h 601"/>
                  <a:gd name="T66" fmla="*/ 75 w 347"/>
                  <a:gd name="T67" fmla="*/ 260 h 601"/>
                  <a:gd name="T68" fmla="*/ 76 w 347"/>
                  <a:gd name="T69" fmla="*/ 250 h 601"/>
                  <a:gd name="T70" fmla="*/ 78 w 347"/>
                  <a:gd name="T71" fmla="*/ 237 h 601"/>
                  <a:gd name="T72" fmla="*/ 80 w 347"/>
                  <a:gd name="T73" fmla="*/ 220 h 601"/>
                  <a:gd name="T74" fmla="*/ 81 w 347"/>
                  <a:gd name="T75" fmla="*/ 201 h 601"/>
                  <a:gd name="T76" fmla="*/ 81 w 347"/>
                  <a:gd name="T77" fmla="*/ 183 h 601"/>
                  <a:gd name="T78" fmla="*/ 80 w 347"/>
                  <a:gd name="T79" fmla="*/ 168 h 601"/>
                  <a:gd name="T80" fmla="*/ 77 w 347"/>
                  <a:gd name="T81" fmla="*/ 158 h 601"/>
                  <a:gd name="T82" fmla="*/ 73 w 347"/>
                  <a:gd name="T83" fmla="*/ 154 h 601"/>
                  <a:gd name="T84" fmla="*/ 75 w 347"/>
                  <a:gd name="T85" fmla="*/ 147 h 601"/>
                  <a:gd name="T86" fmla="*/ 75 w 347"/>
                  <a:gd name="T87" fmla="*/ 140 h 601"/>
                  <a:gd name="T88" fmla="*/ 75 w 347"/>
                  <a:gd name="T89" fmla="*/ 134 h 601"/>
                  <a:gd name="T90" fmla="*/ 75 w 347"/>
                  <a:gd name="T91" fmla="*/ 129 h 601"/>
                  <a:gd name="T92" fmla="*/ 74 w 347"/>
                  <a:gd name="T93" fmla="*/ 124 h 601"/>
                  <a:gd name="T94" fmla="*/ 72 w 347"/>
                  <a:gd name="T95" fmla="*/ 122 h 601"/>
                  <a:gd name="T96" fmla="*/ 71 w 347"/>
                  <a:gd name="T97" fmla="*/ 119 h 601"/>
                  <a:gd name="T98" fmla="*/ 69 w 347"/>
                  <a:gd name="T99" fmla="*/ 118 h 601"/>
                  <a:gd name="T100" fmla="*/ 70 w 347"/>
                  <a:gd name="T101" fmla="*/ 111 h 601"/>
                  <a:gd name="T102" fmla="*/ 69 w 347"/>
                  <a:gd name="T103" fmla="*/ 101 h 601"/>
                  <a:gd name="T104" fmla="*/ 68 w 347"/>
                  <a:gd name="T105" fmla="*/ 91 h 601"/>
                  <a:gd name="T106" fmla="*/ 67 w 347"/>
                  <a:gd name="T107" fmla="*/ 81 h 601"/>
                  <a:gd name="T108" fmla="*/ 64 w 347"/>
                  <a:gd name="T109" fmla="*/ 72 h 601"/>
                  <a:gd name="T110" fmla="*/ 61 w 347"/>
                  <a:gd name="T111" fmla="*/ 64 h 601"/>
                  <a:gd name="T112" fmla="*/ 58 w 347"/>
                  <a:gd name="T113" fmla="*/ 60 h 601"/>
                  <a:gd name="T114" fmla="*/ 54 w 347"/>
                  <a:gd name="T115" fmla="*/ 60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7" h="601">
                    <a:moveTo>
                      <a:pt x="230" y="138"/>
                    </a:moveTo>
                    <a:lnTo>
                      <a:pt x="232" y="127"/>
                    </a:lnTo>
                    <a:lnTo>
                      <a:pt x="230" y="107"/>
                    </a:lnTo>
                    <a:lnTo>
                      <a:pt x="227" y="83"/>
                    </a:lnTo>
                    <a:lnTo>
                      <a:pt x="220" y="59"/>
                    </a:lnTo>
                    <a:lnTo>
                      <a:pt x="211" y="34"/>
                    </a:lnTo>
                    <a:lnTo>
                      <a:pt x="199" y="15"/>
                    </a:lnTo>
                    <a:lnTo>
                      <a:pt x="184" y="2"/>
                    </a:lnTo>
                    <a:lnTo>
                      <a:pt x="167" y="0"/>
                    </a:lnTo>
                    <a:lnTo>
                      <a:pt x="150" y="7"/>
                    </a:lnTo>
                    <a:lnTo>
                      <a:pt x="137" y="18"/>
                    </a:lnTo>
                    <a:lnTo>
                      <a:pt x="127" y="33"/>
                    </a:lnTo>
                    <a:lnTo>
                      <a:pt x="121" y="52"/>
                    </a:lnTo>
                    <a:lnTo>
                      <a:pt x="117" y="70"/>
                    </a:lnTo>
                    <a:lnTo>
                      <a:pt x="116" y="87"/>
                    </a:lnTo>
                    <a:lnTo>
                      <a:pt x="116" y="104"/>
                    </a:lnTo>
                    <a:lnTo>
                      <a:pt x="119" y="115"/>
                    </a:lnTo>
                    <a:lnTo>
                      <a:pt x="107" y="123"/>
                    </a:lnTo>
                    <a:lnTo>
                      <a:pt x="93" y="139"/>
                    </a:lnTo>
                    <a:lnTo>
                      <a:pt x="77" y="163"/>
                    </a:lnTo>
                    <a:lnTo>
                      <a:pt x="62" y="192"/>
                    </a:lnTo>
                    <a:lnTo>
                      <a:pt x="48" y="224"/>
                    </a:lnTo>
                    <a:lnTo>
                      <a:pt x="39" y="258"/>
                    </a:lnTo>
                    <a:lnTo>
                      <a:pt x="37" y="290"/>
                    </a:lnTo>
                    <a:lnTo>
                      <a:pt x="41" y="321"/>
                    </a:lnTo>
                    <a:lnTo>
                      <a:pt x="29" y="328"/>
                    </a:lnTo>
                    <a:lnTo>
                      <a:pt x="16" y="347"/>
                    </a:lnTo>
                    <a:lnTo>
                      <a:pt x="7" y="375"/>
                    </a:lnTo>
                    <a:lnTo>
                      <a:pt x="1" y="411"/>
                    </a:lnTo>
                    <a:lnTo>
                      <a:pt x="0" y="455"/>
                    </a:lnTo>
                    <a:lnTo>
                      <a:pt x="6" y="502"/>
                    </a:lnTo>
                    <a:lnTo>
                      <a:pt x="17" y="552"/>
                    </a:lnTo>
                    <a:lnTo>
                      <a:pt x="38" y="601"/>
                    </a:lnTo>
                    <a:lnTo>
                      <a:pt x="318" y="601"/>
                    </a:lnTo>
                    <a:lnTo>
                      <a:pt x="326" y="579"/>
                    </a:lnTo>
                    <a:lnTo>
                      <a:pt x="334" y="547"/>
                    </a:lnTo>
                    <a:lnTo>
                      <a:pt x="341" y="508"/>
                    </a:lnTo>
                    <a:lnTo>
                      <a:pt x="346" y="465"/>
                    </a:lnTo>
                    <a:lnTo>
                      <a:pt x="347" y="425"/>
                    </a:lnTo>
                    <a:lnTo>
                      <a:pt x="342" y="390"/>
                    </a:lnTo>
                    <a:lnTo>
                      <a:pt x="331" y="366"/>
                    </a:lnTo>
                    <a:lnTo>
                      <a:pt x="311" y="357"/>
                    </a:lnTo>
                    <a:lnTo>
                      <a:pt x="318" y="340"/>
                    </a:lnTo>
                    <a:lnTo>
                      <a:pt x="320" y="324"/>
                    </a:lnTo>
                    <a:lnTo>
                      <a:pt x="320" y="310"/>
                    </a:lnTo>
                    <a:lnTo>
                      <a:pt x="318" y="298"/>
                    </a:lnTo>
                    <a:lnTo>
                      <a:pt x="313" y="288"/>
                    </a:lnTo>
                    <a:lnTo>
                      <a:pt x="308" y="281"/>
                    </a:lnTo>
                    <a:lnTo>
                      <a:pt x="301" y="275"/>
                    </a:lnTo>
                    <a:lnTo>
                      <a:pt x="295" y="273"/>
                    </a:lnTo>
                    <a:lnTo>
                      <a:pt x="297" y="257"/>
                    </a:lnTo>
                    <a:lnTo>
                      <a:pt x="296" y="235"/>
                    </a:lnTo>
                    <a:lnTo>
                      <a:pt x="291" y="211"/>
                    </a:lnTo>
                    <a:lnTo>
                      <a:pt x="285" y="188"/>
                    </a:lnTo>
                    <a:lnTo>
                      <a:pt x="275" y="166"/>
                    </a:lnTo>
                    <a:lnTo>
                      <a:pt x="263" y="148"/>
                    </a:lnTo>
                    <a:lnTo>
                      <a:pt x="248" y="139"/>
                    </a:lnTo>
                    <a:lnTo>
                      <a:pt x="230" y="138"/>
                    </a:lnTo>
                    <a:close/>
                  </a:path>
                </a:pathLst>
              </a:custGeom>
              <a:solidFill>
                <a:srgbClr val="84D184"/>
              </a:solidFill>
              <a:ln w="9525">
                <a:noFill/>
                <a:round/>
                <a:headEnd/>
                <a:tailEnd/>
              </a:ln>
            </p:spPr>
            <p:txBody>
              <a:bodyPr/>
              <a:lstStyle/>
              <a:p>
                <a:endParaRPr lang="en-US"/>
              </a:p>
            </p:txBody>
          </p:sp>
        </p:grpSp>
        <p:graphicFrame>
          <p:nvGraphicFramePr>
            <p:cNvPr id="5157" name="Object 200"/>
            <p:cNvGraphicFramePr>
              <a:graphicFrameLocks noChangeAspect="1"/>
            </p:cNvGraphicFramePr>
            <p:nvPr/>
          </p:nvGraphicFramePr>
          <p:xfrm>
            <a:off x="5011" y="2381"/>
            <a:ext cx="409" cy="465"/>
          </p:xfrm>
          <a:graphic>
            <a:graphicData uri="http://schemas.openxmlformats.org/presentationml/2006/ole">
              <mc:AlternateContent xmlns:mc="http://schemas.openxmlformats.org/markup-compatibility/2006">
                <mc:Choice xmlns:v="urn:schemas-microsoft-com:vml" Requires="v">
                  <p:oleObj spid="_x0000_s3196" name="Clip" r:id="rId8" imgW="2010435" imgH="2286566" progId="">
                    <p:embed/>
                  </p:oleObj>
                </mc:Choice>
                <mc:Fallback>
                  <p:oleObj name="Clip" r:id="rId8" imgW="2010435" imgH="2286566"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 y="2381"/>
                          <a:ext cx="409"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33" name="Line 201"/>
          <p:cNvSpPr>
            <a:spLocks noChangeShapeType="1"/>
          </p:cNvSpPr>
          <p:nvPr/>
        </p:nvSpPr>
        <p:spPr bwMode="auto">
          <a:xfrm>
            <a:off x="6691082" y="4788831"/>
            <a:ext cx="961773" cy="855660"/>
          </a:xfrm>
          <a:prstGeom prst="line">
            <a:avLst/>
          </a:prstGeom>
          <a:noFill/>
          <a:ln w="38100">
            <a:solidFill>
              <a:srgbClr val="FF3300"/>
            </a:solidFill>
            <a:round/>
            <a:headEnd type="triangle" w="med" len="med"/>
            <a:tailEnd/>
          </a:ln>
          <a:effectLst/>
        </p:spPr>
        <p:txBody>
          <a:bodyPr wrap="none" lIns="91577" tIns="45789" rIns="91577" bIns="45789" anchor="ctr"/>
          <a:lstStyle/>
          <a:p>
            <a:endParaRPr lang="en-US"/>
          </a:p>
        </p:txBody>
      </p:sp>
      <p:sp>
        <p:nvSpPr>
          <p:cNvPr id="5134" name="Text Box 202"/>
          <p:cNvSpPr txBox="1">
            <a:spLocks noChangeArrowheads="1"/>
          </p:cNvSpPr>
          <p:nvPr/>
        </p:nvSpPr>
        <p:spPr bwMode="auto">
          <a:xfrm>
            <a:off x="5921662" y="4077902"/>
            <a:ext cx="954384"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Control Center</a:t>
            </a:r>
            <a:endParaRPr lang="en-US" altLang="en-US" dirty="0"/>
          </a:p>
        </p:txBody>
      </p:sp>
      <p:graphicFrame>
        <p:nvGraphicFramePr>
          <p:cNvPr id="5135" name="Object 203"/>
          <p:cNvGraphicFramePr>
            <a:graphicFrameLocks noChangeAspect="1"/>
          </p:cNvGraphicFramePr>
          <p:nvPr/>
        </p:nvGraphicFramePr>
        <p:xfrm>
          <a:off x="4572000" y="5386839"/>
          <a:ext cx="1328996" cy="497809"/>
        </p:xfrm>
        <a:graphic>
          <a:graphicData uri="http://schemas.openxmlformats.org/presentationml/2006/ole">
            <mc:AlternateContent xmlns:mc="http://schemas.openxmlformats.org/markup-compatibility/2006">
              <mc:Choice xmlns:v="urn:schemas-microsoft-com:vml" Requires="v">
                <p:oleObj spid="_x0000_s3197" name="Clip" r:id="rId9" imgW="5281613" imgH="2430463" progId="">
                  <p:embed/>
                </p:oleObj>
              </mc:Choice>
              <mc:Fallback>
                <p:oleObj name="Clip" r:id="rId9" imgW="5281613" imgH="2430463"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86839"/>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6" name="Text Box 204"/>
          <p:cNvSpPr txBox="1">
            <a:spLocks noChangeArrowheads="1"/>
          </p:cNvSpPr>
          <p:nvPr/>
        </p:nvSpPr>
        <p:spPr bwMode="auto">
          <a:xfrm>
            <a:off x="4368517" y="4916068"/>
            <a:ext cx="1129112" cy="400249"/>
          </a:xfrm>
          <a:prstGeom prst="rect">
            <a:avLst/>
          </a:prstGeom>
          <a:noFill/>
          <a:ln w="25400">
            <a:noFill/>
            <a:miter lim="800000"/>
            <a:headEnd/>
            <a:tailEnd/>
          </a:ln>
          <a:effectLst/>
        </p:spPr>
        <p:txBody>
          <a:bodyPr wrap="none" lIns="91577" tIns="45789" rIns="91577" bIns="45789">
            <a:spAutoFit/>
          </a:bodyPr>
          <a:lstStyle/>
          <a:p>
            <a:r>
              <a:rPr lang="en-US" altLang="en-US" sz="1000" dirty="0"/>
              <a:t>Return Link Data</a:t>
            </a:r>
          </a:p>
          <a:p>
            <a:r>
              <a:rPr lang="en-US" altLang="en-US" sz="1000" dirty="0"/>
              <a:t>Processing Facility</a:t>
            </a:r>
            <a:endParaRPr lang="en-US" altLang="en-US" dirty="0"/>
          </a:p>
        </p:txBody>
      </p:sp>
      <p:sp>
        <p:nvSpPr>
          <p:cNvPr id="5137" name="Line 205"/>
          <p:cNvSpPr>
            <a:spLocks noChangeShapeType="1"/>
          </p:cNvSpPr>
          <p:nvPr/>
        </p:nvSpPr>
        <p:spPr bwMode="auto">
          <a:xfrm>
            <a:off x="3770787" y="4798374"/>
            <a:ext cx="801213" cy="836574"/>
          </a:xfrm>
          <a:prstGeom prst="line">
            <a:avLst/>
          </a:prstGeom>
          <a:noFill/>
          <a:ln w="38100">
            <a:solidFill>
              <a:srgbClr val="FF3300"/>
            </a:solidFill>
            <a:round/>
            <a:headEnd/>
            <a:tailEnd type="triangle" w="med" len="med"/>
          </a:ln>
          <a:effectLst/>
        </p:spPr>
        <p:txBody>
          <a:bodyPr wrap="none" lIns="91577" tIns="45789" rIns="91577" bIns="45789" anchor="ctr"/>
          <a:lstStyle/>
          <a:p>
            <a:endParaRPr lang="en-US"/>
          </a:p>
        </p:txBody>
      </p:sp>
      <p:sp>
        <p:nvSpPr>
          <p:cNvPr id="5138" name="Line 206"/>
          <p:cNvSpPr>
            <a:spLocks noChangeShapeType="1"/>
          </p:cNvSpPr>
          <p:nvPr/>
        </p:nvSpPr>
        <p:spPr bwMode="auto">
          <a:xfrm flipV="1">
            <a:off x="5826280" y="4860401"/>
            <a:ext cx="445118" cy="699796"/>
          </a:xfrm>
          <a:prstGeom prst="line">
            <a:avLst/>
          </a:prstGeom>
          <a:noFill/>
          <a:ln w="38100">
            <a:solidFill>
              <a:srgbClr val="FF3300"/>
            </a:solidFill>
            <a:round/>
            <a:headEnd/>
            <a:tailEnd type="triangle" w="med" len="med"/>
          </a:ln>
          <a:effectLst/>
        </p:spPr>
        <p:txBody>
          <a:bodyPr wrap="none" lIns="91577" tIns="45789" rIns="91577" bIns="45789" anchor="ctr"/>
          <a:lstStyle/>
          <a:p>
            <a:endParaRPr lang="en-US"/>
          </a:p>
        </p:txBody>
      </p:sp>
      <p:sp>
        <p:nvSpPr>
          <p:cNvPr id="5139" name="Line 207"/>
          <p:cNvSpPr>
            <a:spLocks noChangeShapeType="1"/>
          </p:cNvSpPr>
          <p:nvPr/>
        </p:nvSpPr>
        <p:spPr bwMode="auto">
          <a:xfrm>
            <a:off x="5907354" y="5671528"/>
            <a:ext cx="1411661" cy="166997"/>
          </a:xfrm>
          <a:prstGeom prst="line">
            <a:avLst/>
          </a:prstGeom>
          <a:noFill/>
          <a:ln w="38100">
            <a:solidFill>
              <a:srgbClr val="FF3300"/>
            </a:solidFill>
            <a:round/>
            <a:headEnd/>
            <a:tailEnd type="triangle" w="med" len="med"/>
          </a:ln>
          <a:effectLst/>
        </p:spPr>
        <p:txBody>
          <a:bodyPr wrap="none" lIns="91577" tIns="45789" rIns="91577" bIns="45789" anchor="ctr"/>
          <a:lstStyle/>
          <a:p>
            <a:endParaRPr lang="en-US"/>
          </a:p>
        </p:txBody>
      </p:sp>
      <p:sp>
        <p:nvSpPr>
          <p:cNvPr id="5140" name="Line 220"/>
          <p:cNvSpPr>
            <a:spLocks noChangeShapeType="1"/>
          </p:cNvSpPr>
          <p:nvPr/>
        </p:nvSpPr>
        <p:spPr bwMode="auto">
          <a:xfrm flipH="1" flipV="1">
            <a:off x="4187291" y="4707718"/>
            <a:ext cx="1592887" cy="4772"/>
          </a:xfrm>
          <a:prstGeom prst="line">
            <a:avLst/>
          </a:prstGeom>
          <a:noFill/>
          <a:ln w="38100">
            <a:solidFill>
              <a:srgbClr val="FF3300"/>
            </a:solidFill>
            <a:round/>
            <a:headEnd/>
            <a:tailEnd type="triangle" w="med" len="med"/>
          </a:ln>
          <a:effectLst/>
        </p:spPr>
        <p:txBody>
          <a:bodyPr wrap="none" lIns="91577" tIns="45789" rIns="91577" bIns="45789" anchor="ctr"/>
          <a:lstStyle/>
          <a:p>
            <a:endParaRPr lang="en-US"/>
          </a:p>
        </p:txBody>
      </p:sp>
      <p:grpSp>
        <p:nvGrpSpPr>
          <p:cNvPr id="7" name="Group 9"/>
          <p:cNvGrpSpPr>
            <a:grpSpLocks/>
          </p:cNvGrpSpPr>
          <p:nvPr/>
        </p:nvGrpSpPr>
        <p:grpSpPr bwMode="auto">
          <a:xfrm>
            <a:off x="2869424" y="3895001"/>
            <a:ext cx="1413250" cy="979714"/>
            <a:chOff x="960" y="1966"/>
            <a:chExt cx="1129" cy="948"/>
          </a:xfrm>
        </p:grpSpPr>
        <p:grpSp>
          <p:nvGrpSpPr>
            <p:cNvPr id="8" name="Group 10"/>
            <p:cNvGrpSpPr>
              <a:grpSpLocks/>
            </p:cNvGrpSpPr>
            <p:nvPr/>
          </p:nvGrpSpPr>
          <p:grpSpPr bwMode="auto">
            <a:xfrm rot="414023">
              <a:off x="960" y="1966"/>
              <a:ext cx="667" cy="669"/>
              <a:chOff x="1919" y="2380"/>
              <a:chExt cx="667" cy="669"/>
            </a:xfrm>
          </p:grpSpPr>
          <p:sp>
            <p:nvSpPr>
              <p:cNvPr id="5145" name="Freeform 11"/>
              <p:cNvSpPr>
                <a:spLocks/>
              </p:cNvSpPr>
              <p:nvPr/>
            </p:nvSpPr>
            <p:spPr bwMode="auto">
              <a:xfrm>
                <a:off x="1919" y="2380"/>
                <a:ext cx="667" cy="669"/>
              </a:xfrm>
              <a:custGeom>
                <a:avLst/>
                <a:gdLst>
                  <a:gd name="T0" fmla="*/ 228 w 1335"/>
                  <a:gd name="T1" fmla="*/ 236 h 1339"/>
                  <a:gd name="T2" fmla="*/ 220 w 1335"/>
                  <a:gd name="T3" fmla="*/ 221 h 1339"/>
                  <a:gd name="T4" fmla="*/ 182 w 1335"/>
                  <a:gd name="T5" fmla="*/ 235 h 1339"/>
                  <a:gd name="T6" fmla="*/ 193 w 1335"/>
                  <a:gd name="T7" fmla="*/ 269 h 1339"/>
                  <a:gd name="T8" fmla="*/ 220 w 1335"/>
                  <a:gd name="T9" fmla="*/ 250 h 1339"/>
                  <a:gd name="T10" fmla="*/ 220 w 1335"/>
                  <a:gd name="T11" fmla="*/ 324 h 1339"/>
                  <a:gd name="T12" fmla="*/ 192 w 1335"/>
                  <a:gd name="T13" fmla="*/ 277 h 1339"/>
                  <a:gd name="T14" fmla="*/ 164 w 1335"/>
                  <a:gd name="T15" fmla="*/ 299 h 1339"/>
                  <a:gd name="T16" fmla="*/ 190 w 1335"/>
                  <a:gd name="T17" fmla="*/ 272 h 1339"/>
                  <a:gd name="T18" fmla="*/ 164 w 1335"/>
                  <a:gd name="T19" fmla="*/ 299 h 1339"/>
                  <a:gd name="T20" fmla="*/ 160 w 1335"/>
                  <a:gd name="T21" fmla="*/ 314 h 1339"/>
                  <a:gd name="T22" fmla="*/ 220 w 1335"/>
                  <a:gd name="T23" fmla="*/ 324 h 1339"/>
                  <a:gd name="T24" fmla="*/ 220 w 1335"/>
                  <a:gd name="T25" fmla="*/ 242 h 1339"/>
                  <a:gd name="T26" fmla="*/ 182 w 1335"/>
                  <a:gd name="T27" fmla="*/ 235 h 1339"/>
                  <a:gd name="T28" fmla="*/ 228 w 1335"/>
                  <a:gd name="T29" fmla="*/ 236 h 1339"/>
                  <a:gd name="T30" fmla="*/ 272 w 1335"/>
                  <a:gd name="T31" fmla="*/ 237 h 1339"/>
                  <a:gd name="T32" fmla="*/ 229 w 1335"/>
                  <a:gd name="T33" fmla="*/ 248 h 1339"/>
                  <a:gd name="T34" fmla="*/ 231 w 1335"/>
                  <a:gd name="T35" fmla="*/ 322 h 1339"/>
                  <a:gd name="T36" fmla="*/ 333 w 1335"/>
                  <a:gd name="T37" fmla="*/ 303 h 1339"/>
                  <a:gd name="T38" fmla="*/ 144 w 1335"/>
                  <a:gd name="T39" fmla="*/ 322 h 1339"/>
                  <a:gd name="T40" fmla="*/ 165 w 1335"/>
                  <a:gd name="T41" fmla="*/ 207 h 1339"/>
                  <a:gd name="T42" fmla="*/ 95 w 1335"/>
                  <a:gd name="T43" fmla="*/ 194 h 1339"/>
                  <a:gd name="T44" fmla="*/ 74 w 1335"/>
                  <a:gd name="T45" fmla="*/ 195 h 1339"/>
                  <a:gd name="T46" fmla="*/ 56 w 1335"/>
                  <a:gd name="T47" fmla="*/ 194 h 1339"/>
                  <a:gd name="T48" fmla="*/ 40 w 1335"/>
                  <a:gd name="T49" fmla="*/ 192 h 1339"/>
                  <a:gd name="T50" fmla="*/ 27 w 1335"/>
                  <a:gd name="T51" fmla="*/ 189 h 1339"/>
                  <a:gd name="T52" fmla="*/ 16 w 1335"/>
                  <a:gd name="T53" fmla="*/ 186 h 1339"/>
                  <a:gd name="T54" fmla="*/ 8 w 1335"/>
                  <a:gd name="T55" fmla="*/ 182 h 1339"/>
                  <a:gd name="T56" fmla="*/ 2 w 1335"/>
                  <a:gd name="T57" fmla="*/ 178 h 1339"/>
                  <a:gd name="T58" fmla="*/ 0 w 1335"/>
                  <a:gd name="T59" fmla="*/ 173 h 1339"/>
                  <a:gd name="T60" fmla="*/ 1 w 1335"/>
                  <a:gd name="T61" fmla="*/ 164 h 1339"/>
                  <a:gd name="T62" fmla="*/ 8 w 1335"/>
                  <a:gd name="T63" fmla="*/ 152 h 1339"/>
                  <a:gd name="T64" fmla="*/ 18 w 1335"/>
                  <a:gd name="T65" fmla="*/ 139 h 1339"/>
                  <a:gd name="T66" fmla="*/ 33 w 1335"/>
                  <a:gd name="T67" fmla="*/ 123 h 1339"/>
                  <a:gd name="T68" fmla="*/ 51 w 1335"/>
                  <a:gd name="T69" fmla="*/ 107 h 1339"/>
                  <a:gd name="T70" fmla="*/ 72 w 1335"/>
                  <a:gd name="T71" fmla="*/ 90 h 1339"/>
                  <a:gd name="T72" fmla="*/ 96 w 1335"/>
                  <a:gd name="T73" fmla="*/ 72 h 1339"/>
                  <a:gd name="T74" fmla="*/ 93 w 1335"/>
                  <a:gd name="T75" fmla="*/ 41 h 1339"/>
                  <a:gd name="T76" fmla="*/ 144 w 1335"/>
                  <a:gd name="T77" fmla="*/ 43 h 1339"/>
                  <a:gd name="T78" fmla="*/ 170 w 1335"/>
                  <a:gd name="T79" fmla="*/ 30 h 1339"/>
                  <a:gd name="T80" fmla="*/ 194 w 1335"/>
                  <a:gd name="T81" fmla="*/ 19 h 1339"/>
                  <a:gd name="T82" fmla="*/ 216 w 1335"/>
                  <a:gd name="T83" fmla="*/ 11 h 1339"/>
                  <a:gd name="T84" fmla="*/ 236 w 1335"/>
                  <a:gd name="T85" fmla="*/ 5 h 1339"/>
                  <a:gd name="T86" fmla="*/ 253 w 1335"/>
                  <a:gd name="T87" fmla="*/ 1 h 1339"/>
                  <a:gd name="T88" fmla="*/ 266 w 1335"/>
                  <a:gd name="T89" fmla="*/ 0 h 1339"/>
                  <a:gd name="T90" fmla="*/ 276 w 1335"/>
                  <a:gd name="T91" fmla="*/ 0 h 1339"/>
                  <a:gd name="T92" fmla="*/ 282 w 1335"/>
                  <a:gd name="T93" fmla="*/ 3 h 1339"/>
                  <a:gd name="T94" fmla="*/ 289 w 1335"/>
                  <a:gd name="T95" fmla="*/ 24 h 1339"/>
                  <a:gd name="T96" fmla="*/ 284 w 1335"/>
                  <a:gd name="T97" fmla="*/ 51 h 1339"/>
                  <a:gd name="T98" fmla="*/ 272 w 1335"/>
                  <a:gd name="T99" fmla="*/ 81 h 1339"/>
                  <a:gd name="T100" fmla="*/ 254 w 1335"/>
                  <a:gd name="T101" fmla="*/ 108 h 1339"/>
                  <a:gd name="T102" fmla="*/ 333 w 1335"/>
                  <a:gd name="T103" fmla="*/ 303 h 1339"/>
                  <a:gd name="T104" fmla="*/ 263 w 1335"/>
                  <a:gd name="T105" fmla="*/ 267 h 1339"/>
                  <a:gd name="T106" fmla="*/ 307 w 1335"/>
                  <a:gd name="T107" fmla="*/ 285 h 1339"/>
                  <a:gd name="T108" fmla="*/ 266 w 1335"/>
                  <a:gd name="T109" fmla="*/ 262 h 1339"/>
                  <a:gd name="T110" fmla="*/ 231 w 1335"/>
                  <a:gd name="T111" fmla="*/ 322 h 1339"/>
                  <a:gd name="T112" fmla="*/ 258 w 1335"/>
                  <a:gd name="T113" fmla="*/ 264 h 1339"/>
                  <a:gd name="T114" fmla="*/ 229 w 1335"/>
                  <a:gd name="T115" fmla="*/ 242 h 1339"/>
                  <a:gd name="T116" fmla="*/ 272 w 1335"/>
                  <a:gd name="T117" fmla="*/ 237 h 1339"/>
                  <a:gd name="T118" fmla="*/ 242 w 1335"/>
                  <a:gd name="T119" fmla="*/ 193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w="9525">
                <a:noFill/>
                <a:round/>
                <a:headEnd/>
                <a:tailEnd/>
              </a:ln>
            </p:spPr>
            <p:txBody>
              <a:bodyPr/>
              <a:lstStyle/>
              <a:p>
                <a:endParaRPr lang="en-US"/>
              </a:p>
            </p:txBody>
          </p:sp>
          <p:sp>
            <p:nvSpPr>
              <p:cNvPr id="5146" name="Freeform 12"/>
              <p:cNvSpPr>
                <a:spLocks/>
              </p:cNvSpPr>
              <p:nvPr/>
            </p:nvSpPr>
            <p:spPr bwMode="auto">
              <a:xfrm>
                <a:off x="2246" y="2627"/>
                <a:ext cx="153" cy="158"/>
              </a:xfrm>
              <a:custGeom>
                <a:avLst/>
                <a:gdLst>
                  <a:gd name="T0" fmla="*/ 59 w 306"/>
                  <a:gd name="T1" fmla="*/ 79 h 316"/>
                  <a:gd name="T2" fmla="*/ 49 w 306"/>
                  <a:gd name="T3" fmla="*/ 68 h 316"/>
                  <a:gd name="T4" fmla="*/ 0 w 306"/>
                  <a:gd name="T5" fmla="*/ 52 h 316"/>
                  <a:gd name="T6" fmla="*/ 4 w 306"/>
                  <a:gd name="T7" fmla="*/ 51 h 316"/>
                  <a:gd name="T8" fmla="*/ 8 w 306"/>
                  <a:gd name="T9" fmla="*/ 49 h 316"/>
                  <a:gd name="T10" fmla="*/ 12 w 306"/>
                  <a:gd name="T11" fmla="*/ 47 h 316"/>
                  <a:gd name="T12" fmla="*/ 16 w 306"/>
                  <a:gd name="T13" fmla="*/ 45 h 316"/>
                  <a:gd name="T14" fmla="*/ 19 w 306"/>
                  <a:gd name="T15" fmla="*/ 43 h 316"/>
                  <a:gd name="T16" fmla="*/ 23 w 306"/>
                  <a:gd name="T17" fmla="*/ 41 h 316"/>
                  <a:gd name="T18" fmla="*/ 27 w 306"/>
                  <a:gd name="T19" fmla="*/ 39 h 316"/>
                  <a:gd name="T20" fmla="*/ 31 w 306"/>
                  <a:gd name="T21" fmla="*/ 37 h 316"/>
                  <a:gd name="T22" fmla="*/ 37 w 306"/>
                  <a:gd name="T23" fmla="*/ 33 h 316"/>
                  <a:gd name="T24" fmla="*/ 42 w 306"/>
                  <a:gd name="T25" fmla="*/ 29 h 316"/>
                  <a:gd name="T26" fmla="*/ 48 w 306"/>
                  <a:gd name="T27" fmla="*/ 25 h 316"/>
                  <a:gd name="T28" fmla="*/ 54 w 306"/>
                  <a:gd name="T29" fmla="*/ 21 h 316"/>
                  <a:gd name="T30" fmla="*/ 60 w 306"/>
                  <a:gd name="T31" fmla="*/ 16 h 316"/>
                  <a:gd name="T32" fmla="*/ 66 w 306"/>
                  <a:gd name="T33" fmla="*/ 11 h 316"/>
                  <a:gd name="T34" fmla="*/ 71 w 306"/>
                  <a:gd name="T35" fmla="*/ 6 h 316"/>
                  <a:gd name="T36" fmla="*/ 77 w 306"/>
                  <a:gd name="T37" fmla="*/ 0 h 316"/>
                  <a:gd name="T38" fmla="*/ 73 w 306"/>
                  <a:gd name="T39" fmla="*/ 61 h 316"/>
                  <a:gd name="T40" fmla="*/ 59 w 306"/>
                  <a:gd name="T41" fmla="*/ 79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endParaRPr lang="en-US"/>
              </a:p>
            </p:txBody>
          </p:sp>
          <p:sp>
            <p:nvSpPr>
              <p:cNvPr id="5147" name="Freeform 13"/>
              <p:cNvSpPr>
                <a:spLocks/>
              </p:cNvSpPr>
              <p:nvPr/>
            </p:nvSpPr>
            <p:spPr bwMode="auto">
              <a:xfrm>
                <a:off x="2018" y="2506"/>
                <a:ext cx="428" cy="242"/>
              </a:xfrm>
              <a:custGeom>
                <a:avLst/>
                <a:gdLst>
                  <a:gd name="T0" fmla="*/ 209 w 855"/>
                  <a:gd name="T1" fmla="*/ 4 h 485"/>
                  <a:gd name="T2" fmla="*/ 201 w 855"/>
                  <a:gd name="T3" fmla="*/ 12 h 485"/>
                  <a:gd name="T4" fmla="*/ 192 w 855"/>
                  <a:gd name="T5" fmla="*/ 20 h 485"/>
                  <a:gd name="T6" fmla="*/ 183 w 855"/>
                  <a:gd name="T7" fmla="*/ 28 h 485"/>
                  <a:gd name="T8" fmla="*/ 172 w 855"/>
                  <a:gd name="T9" fmla="*/ 36 h 485"/>
                  <a:gd name="T10" fmla="*/ 161 w 855"/>
                  <a:gd name="T11" fmla="*/ 45 h 485"/>
                  <a:gd name="T12" fmla="*/ 148 w 855"/>
                  <a:gd name="T13" fmla="*/ 53 h 485"/>
                  <a:gd name="T14" fmla="*/ 135 w 855"/>
                  <a:gd name="T15" fmla="*/ 62 h 485"/>
                  <a:gd name="T16" fmla="*/ 122 w 855"/>
                  <a:gd name="T17" fmla="*/ 69 h 485"/>
                  <a:gd name="T18" fmla="*/ 110 w 855"/>
                  <a:gd name="T19" fmla="*/ 75 h 485"/>
                  <a:gd name="T20" fmla="*/ 99 w 855"/>
                  <a:gd name="T21" fmla="*/ 82 h 485"/>
                  <a:gd name="T22" fmla="*/ 88 w 855"/>
                  <a:gd name="T23" fmla="*/ 87 h 485"/>
                  <a:gd name="T24" fmla="*/ 76 w 855"/>
                  <a:gd name="T25" fmla="*/ 92 h 485"/>
                  <a:gd name="T26" fmla="*/ 65 w 855"/>
                  <a:gd name="T27" fmla="*/ 98 h 485"/>
                  <a:gd name="T28" fmla="*/ 54 w 855"/>
                  <a:gd name="T29" fmla="*/ 102 h 485"/>
                  <a:gd name="T30" fmla="*/ 44 w 855"/>
                  <a:gd name="T31" fmla="*/ 106 h 485"/>
                  <a:gd name="T32" fmla="*/ 33 w 855"/>
                  <a:gd name="T33" fmla="*/ 110 h 485"/>
                  <a:gd name="T34" fmla="*/ 23 w 855"/>
                  <a:gd name="T35" fmla="*/ 114 h 485"/>
                  <a:gd name="T36" fmla="*/ 14 w 855"/>
                  <a:gd name="T37" fmla="*/ 116 h 485"/>
                  <a:gd name="T38" fmla="*/ 5 w 855"/>
                  <a:gd name="T39" fmla="*/ 119 h 485"/>
                  <a:gd name="T40" fmla="*/ 7 w 855"/>
                  <a:gd name="T41" fmla="*/ 120 h 485"/>
                  <a:gd name="T42" fmla="*/ 22 w 855"/>
                  <a:gd name="T43" fmla="*/ 121 h 485"/>
                  <a:gd name="T44" fmla="*/ 36 w 855"/>
                  <a:gd name="T45" fmla="*/ 120 h 485"/>
                  <a:gd name="T46" fmla="*/ 50 w 855"/>
                  <a:gd name="T47" fmla="*/ 119 h 485"/>
                  <a:gd name="T48" fmla="*/ 64 w 855"/>
                  <a:gd name="T49" fmla="*/ 116 h 485"/>
                  <a:gd name="T50" fmla="*/ 77 w 855"/>
                  <a:gd name="T51" fmla="*/ 114 h 485"/>
                  <a:gd name="T52" fmla="*/ 90 w 855"/>
                  <a:gd name="T53" fmla="*/ 110 h 485"/>
                  <a:gd name="T54" fmla="*/ 102 w 855"/>
                  <a:gd name="T55" fmla="*/ 105 h 485"/>
                  <a:gd name="T56" fmla="*/ 113 w 855"/>
                  <a:gd name="T57" fmla="*/ 101 h 485"/>
                  <a:gd name="T58" fmla="*/ 122 w 855"/>
                  <a:gd name="T59" fmla="*/ 97 h 485"/>
                  <a:gd name="T60" fmla="*/ 130 w 855"/>
                  <a:gd name="T61" fmla="*/ 92 h 485"/>
                  <a:gd name="T62" fmla="*/ 138 w 855"/>
                  <a:gd name="T63" fmla="*/ 88 h 485"/>
                  <a:gd name="T64" fmla="*/ 149 w 855"/>
                  <a:gd name="T65" fmla="*/ 82 h 485"/>
                  <a:gd name="T66" fmla="*/ 161 w 855"/>
                  <a:gd name="T67" fmla="*/ 72 h 485"/>
                  <a:gd name="T68" fmla="*/ 173 w 855"/>
                  <a:gd name="T69" fmla="*/ 62 h 485"/>
                  <a:gd name="T70" fmla="*/ 184 w 855"/>
                  <a:gd name="T71" fmla="*/ 52 h 485"/>
                  <a:gd name="T72" fmla="*/ 194 w 855"/>
                  <a:gd name="T73" fmla="*/ 41 h 485"/>
                  <a:gd name="T74" fmla="*/ 202 w 855"/>
                  <a:gd name="T75" fmla="*/ 29 h 485"/>
                  <a:gd name="T76" fmla="*/ 208 w 855"/>
                  <a:gd name="T77" fmla="*/ 18 h 485"/>
                  <a:gd name="T78" fmla="*/ 213 w 855"/>
                  <a:gd name="T79" fmla="*/ 6 h 485"/>
                  <a:gd name="T80" fmla="*/ 213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endParaRPr lang="en-US"/>
              </a:p>
            </p:txBody>
          </p:sp>
          <p:sp>
            <p:nvSpPr>
              <p:cNvPr id="5148" name="Freeform 14"/>
              <p:cNvSpPr>
                <a:spLocks/>
              </p:cNvSpPr>
              <p:nvPr/>
            </p:nvSpPr>
            <p:spPr bwMode="auto">
              <a:xfrm>
                <a:off x="1938" y="2529"/>
                <a:ext cx="204" cy="204"/>
              </a:xfrm>
              <a:custGeom>
                <a:avLst/>
                <a:gdLst>
                  <a:gd name="T0" fmla="*/ 102 w 408"/>
                  <a:gd name="T1" fmla="*/ 0 h 409"/>
                  <a:gd name="T2" fmla="*/ 93 w 408"/>
                  <a:gd name="T3" fmla="*/ 6 h 409"/>
                  <a:gd name="T4" fmla="*/ 84 w 408"/>
                  <a:gd name="T5" fmla="*/ 13 h 409"/>
                  <a:gd name="T6" fmla="*/ 75 w 408"/>
                  <a:gd name="T7" fmla="*/ 20 h 409"/>
                  <a:gd name="T8" fmla="*/ 66 w 408"/>
                  <a:gd name="T9" fmla="*/ 27 h 409"/>
                  <a:gd name="T10" fmla="*/ 57 w 408"/>
                  <a:gd name="T11" fmla="*/ 34 h 409"/>
                  <a:gd name="T12" fmla="*/ 48 w 408"/>
                  <a:gd name="T13" fmla="*/ 42 h 409"/>
                  <a:gd name="T14" fmla="*/ 40 w 408"/>
                  <a:gd name="T15" fmla="*/ 49 h 409"/>
                  <a:gd name="T16" fmla="*/ 32 w 408"/>
                  <a:gd name="T17" fmla="*/ 56 h 409"/>
                  <a:gd name="T18" fmla="*/ 25 w 408"/>
                  <a:gd name="T19" fmla="*/ 63 h 409"/>
                  <a:gd name="T20" fmla="*/ 18 w 408"/>
                  <a:gd name="T21" fmla="*/ 69 h 409"/>
                  <a:gd name="T22" fmla="*/ 12 w 408"/>
                  <a:gd name="T23" fmla="*/ 75 h 409"/>
                  <a:gd name="T24" fmla="*/ 8 w 408"/>
                  <a:gd name="T25" fmla="*/ 81 h 409"/>
                  <a:gd name="T26" fmla="*/ 4 w 408"/>
                  <a:gd name="T27" fmla="*/ 86 h 409"/>
                  <a:gd name="T28" fmla="*/ 2 w 408"/>
                  <a:gd name="T29" fmla="*/ 90 h 409"/>
                  <a:gd name="T30" fmla="*/ 0 w 408"/>
                  <a:gd name="T31" fmla="*/ 94 h 409"/>
                  <a:gd name="T32" fmla="*/ 0 w 408"/>
                  <a:gd name="T33" fmla="*/ 96 h 409"/>
                  <a:gd name="T34" fmla="*/ 2 w 408"/>
                  <a:gd name="T35" fmla="*/ 98 h 409"/>
                  <a:gd name="T36" fmla="*/ 4 w 408"/>
                  <a:gd name="T37" fmla="*/ 100 h 409"/>
                  <a:gd name="T38" fmla="*/ 7 w 408"/>
                  <a:gd name="T39" fmla="*/ 101 h 409"/>
                  <a:gd name="T40" fmla="*/ 11 w 408"/>
                  <a:gd name="T41" fmla="*/ 102 h 409"/>
                  <a:gd name="T42" fmla="*/ 15 w 408"/>
                  <a:gd name="T43" fmla="*/ 102 h 409"/>
                  <a:gd name="T44" fmla="*/ 21 w 408"/>
                  <a:gd name="T45" fmla="*/ 102 h 409"/>
                  <a:gd name="T46" fmla="*/ 26 w 408"/>
                  <a:gd name="T47" fmla="*/ 101 h 409"/>
                  <a:gd name="T48" fmla="*/ 32 w 408"/>
                  <a:gd name="T49" fmla="*/ 100 h 409"/>
                  <a:gd name="T50" fmla="*/ 38 w 408"/>
                  <a:gd name="T51" fmla="*/ 98 h 409"/>
                  <a:gd name="T52" fmla="*/ 46 w 408"/>
                  <a:gd name="T53" fmla="*/ 97 h 409"/>
                  <a:gd name="T54" fmla="*/ 53 w 408"/>
                  <a:gd name="T55" fmla="*/ 95 h 409"/>
                  <a:gd name="T56" fmla="*/ 60 w 408"/>
                  <a:gd name="T57" fmla="*/ 92 h 409"/>
                  <a:gd name="T58" fmla="*/ 68 w 408"/>
                  <a:gd name="T59" fmla="*/ 90 h 409"/>
                  <a:gd name="T60" fmla="*/ 76 w 408"/>
                  <a:gd name="T61" fmla="*/ 87 h 409"/>
                  <a:gd name="T62" fmla="*/ 84 w 408"/>
                  <a:gd name="T63" fmla="*/ 84 h 409"/>
                  <a:gd name="T64" fmla="*/ 91 w 408"/>
                  <a:gd name="T65" fmla="*/ 81 h 409"/>
                  <a:gd name="T66" fmla="*/ 102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endParaRPr lang="en-US"/>
              </a:p>
            </p:txBody>
          </p:sp>
          <p:sp>
            <p:nvSpPr>
              <p:cNvPr id="5149" name="Freeform 15"/>
              <p:cNvSpPr>
                <a:spLocks/>
              </p:cNvSpPr>
              <p:nvPr/>
            </p:nvSpPr>
            <p:spPr bwMode="auto">
              <a:xfrm>
                <a:off x="2139" y="2550"/>
                <a:ext cx="30" cy="134"/>
              </a:xfrm>
              <a:custGeom>
                <a:avLst/>
                <a:gdLst>
                  <a:gd name="T0" fmla="*/ 15 w 59"/>
                  <a:gd name="T1" fmla="*/ 61 h 267"/>
                  <a:gd name="T2" fmla="*/ 13 w 59"/>
                  <a:gd name="T3" fmla="*/ 61 h 267"/>
                  <a:gd name="T4" fmla="*/ 12 w 59"/>
                  <a:gd name="T5" fmla="*/ 62 h 267"/>
                  <a:gd name="T6" fmla="*/ 10 w 59"/>
                  <a:gd name="T7" fmla="*/ 63 h 267"/>
                  <a:gd name="T8" fmla="*/ 8 w 59"/>
                  <a:gd name="T9" fmla="*/ 64 h 267"/>
                  <a:gd name="T10" fmla="*/ 6 w 59"/>
                  <a:gd name="T11" fmla="*/ 65 h 267"/>
                  <a:gd name="T12" fmla="*/ 4 w 59"/>
                  <a:gd name="T13" fmla="*/ 65 h 267"/>
                  <a:gd name="T14" fmla="*/ 2 w 59"/>
                  <a:gd name="T15" fmla="*/ 67 h 267"/>
                  <a:gd name="T16" fmla="*/ 0 w 59"/>
                  <a:gd name="T17" fmla="*/ 67 h 267"/>
                  <a:gd name="T18" fmla="*/ 8 w 59"/>
                  <a:gd name="T19" fmla="*/ 0 h 267"/>
                  <a:gd name="T20" fmla="*/ 15 w 59"/>
                  <a:gd name="T21" fmla="*/ 61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endParaRPr lang="en-US"/>
              </a:p>
            </p:txBody>
          </p:sp>
          <p:sp>
            <p:nvSpPr>
              <p:cNvPr id="5150" name="Freeform 16"/>
              <p:cNvSpPr>
                <a:spLocks/>
              </p:cNvSpPr>
              <p:nvPr/>
            </p:nvSpPr>
            <p:spPr bwMode="auto">
              <a:xfrm>
                <a:off x="2242" y="2607"/>
                <a:ext cx="23" cy="22"/>
              </a:xfrm>
              <a:custGeom>
                <a:avLst/>
                <a:gdLst>
                  <a:gd name="T0" fmla="*/ 12 w 46"/>
                  <a:gd name="T1" fmla="*/ 7 h 45"/>
                  <a:gd name="T2" fmla="*/ 12 w 46"/>
                  <a:gd name="T3" fmla="*/ 7 h 45"/>
                  <a:gd name="T4" fmla="*/ 11 w 46"/>
                  <a:gd name="T5" fmla="*/ 8 h 45"/>
                  <a:gd name="T6" fmla="*/ 10 w 46"/>
                  <a:gd name="T7" fmla="*/ 8 h 45"/>
                  <a:gd name="T8" fmla="*/ 9 w 46"/>
                  <a:gd name="T9" fmla="*/ 9 h 45"/>
                  <a:gd name="T10" fmla="*/ 8 w 46"/>
                  <a:gd name="T11" fmla="*/ 9 h 45"/>
                  <a:gd name="T12" fmla="*/ 7 w 46"/>
                  <a:gd name="T13" fmla="*/ 10 h 45"/>
                  <a:gd name="T14" fmla="*/ 6 w 46"/>
                  <a:gd name="T15" fmla="*/ 10 h 45"/>
                  <a:gd name="T16" fmla="*/ 5 w 46"/>
                  <a:gd name="T17" fmla="*/ 11 h 45"/>
                  <a:gd name="T18" fmla="*/ 0 w 46"/>
                  <a:gd name="T19" fmla="*/ 3 h 45"/>
                  <a:gd name="T20" fmla="*/ 7 w 46"/>
                  <a:gd name="T21" fmla="*/ 0 h 45"/>
                  <a:gd name="T22" fmla="*/ 12 w 46"/>
                  <a:gd name="T23" fmla="*/ 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endParaRPr lang="en-US"/>
              </a:p>
            </p:txBody>
          </p:sp>
          <p:sp>
            <p:nvSpPr>
              <p:cNvPr id="5151" name="Freeform 17"/>
              <p:cNvSpPr>
                <a:spLocks/>
              </p:cNvSpPr>
              <p:nvPr/>
            </p:nvSpPr>
            <p:spPr bwMode="auto">
              <a:xfrm>
                <a:off x="2169" y="2497"/>
                <a:ext cx="175" cy="166"/>
              </a:xfrm>
              <a:custGeom>
                <a:avLst/>
                <a:gdLst>
                  <a:gd name="T0" fmla="*/ 35 w 349"/>
                  <a:gd name="T1" fmla="*/ 70 h 332"/>
                  <a:gd name="T2" fmla="*/ 32 w 349"/>
                  <a:gd name="T3" fmla="*/ 71 h 332"/>
                  <a:gd name="T4" fmla="*/ 29 w 349"/>
                  <a:gd name="T5" fmla="*/ 73 h 332"/>
                  <a:gd name="T6" fmla="*/ 26 w 349"/>
                  <a:gd name="T7" fmla="*/ 75 h 332"/>
                  <a:gd name="T8" fmla="*/ 22 w 349"/>
                  <a:gd name="T9" fmla="*/ 76 h 332"/>
                  <a:gd name="T10" fmla="*/ 19 w 349"/>
                  <a:gd name="T11" fmla="*/ 78 h 332"/>
                  <a:gd name="T12" fmla="*/ 15 w 349"/>
                  <a:gd name="T13" fmla="*/ 80 h 332"/>
                  <a:gd name="T14" fmla="*/ 12 w 349"/>
                  <a:gd name="T15" fmla="*/ 81 h 332"/>
                  <a:gd name="T16" fmla="*/ 8 w 349"/>
                  <a:gd name="T17" fmla="*/ 83 h 332"/>
                  <a:gd name="T18" fmla="*/ 0 w 349"/>
                  <a:gd name="T19" fmla="*/ 11 h 332"/>
                  <a:gd name="T20" fmla="*/ 17 w 349"/>
                  <a:gd name="T21" fmla="*/ 0 h 332"/>
                  <a:gd name="T22" fmla="*/ 88 w 349"/>
                  <a:gd name="T23" fmla="*/ 35 h 332"/>
                  <a:gd name="T24" fmla="*/ 83 w 349"/>
                  <a:gd name="T25" fmla="*/ 38 h 332"/>
                  <a:gd name="T26" fmla="*/ 78 w 349"/>
                  <a:gd name="T27" fmla="*/ 41 h 332"/>
                  <a:gd name="T28" fmla="*/ 74 w 349"/>
                  <a:gd name="T29" fmla="*/ 45 h 332"/>
                  <a:gd name="T30" fmla="*/ 69 w 349"/>
                  <a:gd name="T31" fmla="*/ 48 h 332"/>
                  <a:gd name="T32" fmla="*/ 65 w 349"/>
                  <a:gd name="T33" fmla="*/ 51 h 332"/>
                  <a:gd name="T34" fmla="*/ 61 w 349"/>
                  <a:gd name="T35" fmla="*/ 53 h 332"/>
                  <a:gd name="T36" fmla="*/ 57 w 349"/>
                  <a:gd name="T37" fmla="*/ 56 h 332"/>
                  <a:gd name="T38" fmla="*/ 53 w 349"/>
                  <a:gd name="T39" fmla="*/ 59 h 332"/>
                  <a:gd name="T40" fmla="*/ 46 w 349"/>
                  <a:gd name="T41" fmla="*/ 46 h 332"/>
                  <a:gd name="T42" fmla="*/ 27 w 349"/>
                  <a:gd name="T43" fmla="*/ 57 h 332"/>
                  <a:gd name="T44" fmla="*/ 35 w 349"/>
                  <a:gd name="T45" fmla="*/ 7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endParaRPr lang="en-US"/>
              </a:p>
            </p:txBody>
          </p:sp>
          <p:sp>
            <p:nvSpPr>
              <p:cNvPr id="5152" name="Freeform 18"/>
              <p:cNvSpPr>
                <a:spLocks/>
              </p:cNvSpPr>
              <p:nvPr/>
            </p:nvSpPr>
            <p:spPr bwMode="auto">
              <a:xfrm>
                <a:off x="2212" y="2399"/>
                <a:ext cx="264" cy="157"/>
              </a:xfrm>
              <a:custGeom>
                <a:avLst/>
                <a:gdLst>
                  <a:gd name="T0" fmla="*/ 72 w 529"/>
                  <a:gd name="T1" fmla="*/ 78 h 315"/>
                  <a:gd name="T2" fmla="*/ 76 w 529"/>
                  <a:gd name="T3" fmla="*/ 75 h 315"/>
                  <a:gd name="T4" fmla="*/ 80 w 529"/>
                  <a:gd name="T5" fmla="*/ 72 h 315"/>
                  <a:gd name="T6" fmla="*/ 83 w 529"/>
                  <a:gd name="T7" fmla="*/ 70 h 315"/>
                  <a:gd name="T8" fmla="*/ 87 w 529"/>
                  <a:gd name="T9" fmla="*/ 67 h 315"/>
                  <a:gd name="T10" fmla="*/ 90 w 529"/>
                  <a:gd name="T11" fmla="*/ 64 h 315"/>
                  <a:gd name="T12" fmla="*/ 94 w 529"/>
                  <a:gd name="T13" fmla="*/ 61 h 315"/>
                  <a:gd name="T14" fmla="*/ 97 w 529"/>
                  <a:gd name="T15" fmla="*/ 58 h 315"/>
                  <a:gd name="T16" fmla="*/ 100 w 529"/>
                  <a:gd name="T17" fmla="*/ 55 h 315"/>
                  <a:gd name="T18" fmla="*/ 109 w 529"/>
                  <a:gd name="T19" fmla="*/ 47 h 315"/>
                  <a:gd name="T20" fmla="*/ 116 w 529"/>
                  <a:gd name="T21" fmla="*/ 40 h 315"/>
                  <a:gd name="T22" fmla="*/ 122 w 529"/>
                  <a:gd name="T23" fmla="*/ 33 h 315"/>
                  <a:gd name="T24" fmla="*/ 127 w 529"/>
                  <a:gd name="T25" fmla="*/ 26 h 315"/>
                  <a:gd name="T26" fmla="*/ 130 w 529"/>
                  <a:gd name="T27" fmla="*/ 19 h 315"/>
                  <a:gd name="T28" fmla="*/ 132 w 529"/>
                  <a:gd name="T29" fmla="*/ 13 h 315"/>
                  <a:gd name="T30" fmla="*/ 132 w 529"/>
                  <a:gd name="T31" fmla="*/ 8 h 315"/>
                  <a:gd name="T32" fmla="*/ 130 w 529"/>
                  <a:gd name="T33" fmla="*/ 3 h 315"/>
                  <a:gd name="T34" fmla="*/ 129 w 529"/>
                  <a:gd name="T35" fmla="*/ 2 h 315"/>
                  <a:gd name="T36" fmla="*/ 127 w 529"/>
                  <a:gd name="T37" fmla="*/ 1 h 315"/>
                  <a:gd name="T38" fmla="*/ 125 w 529"/>
                  <a:gd name="T39" fmla="*/ 0 h 315"/>
                  <a:gd name="T40" fmla="*/ 122 w 529"/>
                  <a:gd name="T41" fmla="*/ 0 h 315"/>
                  <a:gd name="T42" fmla="*/ 120 w 529"/>
                  <a:gd name="T43" fmla="*/ 0 h 315"/>
                  <a:gd name="T44" fmla="*/ 116 w 529"/>
                  <a:gd name="T45" fmla="*/ 0 h 315"/>
                  <a:gd name="T46" fmla="*/ 113 w 529"/>
                  <a:gd name="T47" fmla="*/ 0 h 315"/>
                  <a:gd name="T48" fmla="*/ 109 w 529"/>
                  <a:gd name="T49" fmla="*/ 1 h 315"/>
                  <a:gd name="T50" fmla="*/ 105 w 529"/>
                  <a:gd name="T51" fmla="*/ 2 h 315"/>
                  <a:gd name="T52" fmla="*/ 100 w 529"/>
                  <a:gd name="T53" fmla="*/ 2 h 315"/>
                  <a:gd name="T54" fmla="*/ 95 w 529"/>
                  <a:gd name="T55" fmla="*/ 4 h 315"/>
                  <a:gd name="T56" fmla="*/ 90 w 529"/>
                  <a:gd name="T57" fmla="*/ 5 h 315"/>
                  <a:gd name="T58" fmla="*/ 85 w 529"/>
                  <a:gd name="T59" fmla="*/ 7 h 315"/>
                  <a:gd name="T60" fmla="*/ 80 w 529"/>
                  <a:gd name="T61" fmla="*/ 8 h 315"/>
                  <a:gd name="T62" fmla="*/ 74 w 529"/>
                  <a:gd name="T63" fmla="*/ 10 h 315"/>
                  <a:gd name="T64" fmla="*/ 68 w 529"/>
                  <a:gd name="T65" fmla="*/ 12 h 315"/>
                  <a:gd name="T66" fmla="*/ 64 w 529"/>
                  <a:gd name="T67" fmla="*/ 14 h 315"/>
                  <a:gd name="T68" fmla="*/ 60 w 529"/>
                  <a:gd name="T69" fmla="*/ 15 h 315"/>
                  <a:gd name="T70" fmla="*/ 56 w 529"/>
                  <a:gd name="T71" fmla="*/ 17 h 315"/>
                  <a:gd name="T72" fmla="*/ 52 w 529"/>
                  <a:gd name="T73" fmla="*/ 18 h 315"/>
                  <a:gd name="T74" fmla="*/ 47 w 529"/>
                  <a:gd name="T75" fmla="*/ 20 h 315"/>
                  <a:gd name="T76" fmla="*/ 43 w 529"/>
                  <a:gd name="T77" fmla="*/ 22 h 315"/>
                  <a:gd name="T78" fmla="*/ 38 w 529"/>
                  <a:gd name="T79" fmla="*/ 24 h 315"/>
                  <a:gd name="T80" fmla="*/ 34 w 529"/>
                  <a:gd name="T81" fmla="*/ 26 h 315"/>
                  <a:gd name="T82" fmla="*/ 30 w 529"/>
                  <a:gd name="T83" fmla="*/ 28 h 315"/>
                  <a:gd name="T84" fmla="*/ 25 w 529"/>
                  <a:gd name="T85" fmla="*/ 30 h 315"/>
                  <a:gd name="T86" fmla="*/ 21 w 529"/>
                  <a:gd name="T87" fmla="*/ 32 h 315"/>
                  <a:gd name="T88" fmla="*/ 17 w 529"/>
                  <a:gd name="T89" fmla="*/ 34 h 315"/>
                  <a:gd name="T90" fmla="*/ 12 w 529"/>
                  <a:gd name="T91" fmla="*/ 36 h 315"/>
                  <a:gd name="T92" fmla="*/ 8 w 529"/>
                  <a:gd name="T93" fmla="*/ 38 h 315"/>
                  <a:gd name="T94" fmla="*/ 4 w 529"/>
                  <a:gd name="T95" fmla="*/ 40 h 315"/>
                  <a:gd name="T96" fmla="*/ 0 w 529"/>
                  <a:gd name="T97" fmla="*/ 43 h 315"/>
                  <a:gd name="T98" fmla="*/ 72 w 529"/>
                  <a:gd name="T99" fmla="*/ 78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endParaRPr lang="en-US"/>
              </a:p>
            </p:txBody>
          </p:sp>
          <p:sp>
            <p:nvSpPr>
              <p:cNvPr id="5153" name="Freeform 19"/>
              <p:cNvSpPr>
                <a:spLocks/>
              </p:cNvSpPr>
              <p:nvPr/>
            </p:nvSpPr>
            <p:spPr bwMode="auto">
              <a:xfrm>
                <a:off x="2134" y="2446"/>
                <a:ext cx="59" cy="52"/>
              </a:xfrm>
              <a:custGeom>
                <a:avLst/>
                <a:gdLst>
                  <a:gd name="T0" fmla="*/ 11 w 116"/>
                  <a:gd name="T1" fmla="*/ 26 h 104"/>
                  <a:gd name="T2" fmla="*/ 0 w 116"/>
                  <a:gd name="T3" fmla="*/ 11 h 104"/>
                  <a:gd name="T4" fmla="*/ 18 w 116"/>
                  <a:gd name="T5" fmla="*/ 0 h 104"/>
                  <a:gd name="T6" fmla="*/ 30 w 116"/>
                  <a:gd name="T7" fmla="*/ 16 h 104"/>
                  <a:gd name="T8" fmla="*/ 11 w 116"/>
                  <a:gd name="T9" fmla="*/ 2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endParaRPr lang="en-US"/>
              </a:p>
            </p:txBody>
          </p:sp>
          <p:sp>
            <p:nvSpPr>
              <p:cNvPr id="5154" name="Freeform 20"/>
              <p:cNvSpPr>
                <a:spLocks/>
              </p:cNvSpPr>
              <p:nvPr/>
            </p:nvSpPr>
            <p:spPr bwMode="auto">
              <a:xfrm>
                <a:off x="2018" y="2687"/>
                <a:ext cx="215" cy="61"/>
              </a:xfrm>
              <a:custGeom>
                <a:avLst/>
                <a:gdLst>
                  <a:gd name="T0" fmla="*/ 108 w 430"/>
                  <a:gd name="T1" fmla="*/ 13 h 124"/>
                  <a:gd name="T2" fmla="*/ 102 w 430"/>
                  <a:gd name="T3" fmla="*/ 15 h 124"/>
                  <a:gd name="T4" fmla="*/ 96 w 430"/>
                  <a:gd name="T5" fmla="*/ 17 h 124"/>
                  <a:gd name="T6" fmla="*/ 90 w 430"/>
                  <a:gd name="T7" fmla="*/ 19 h 124"/>
                  <a:gd name="T8" fmla="*/ 84 w 430"/>
                  <a:gd name="T9" fmla="*/ 21 h 124"/>
                  <a:gd name="T10" fmla="*/ 77 w 430"/>
                  <a:gd name="T11" fmla="*/ 23 h 124"/>
                  <a:gd name="T12" fmla="*/ 71 w 430"/>
                  <a:gd name="T13" fmla="*/ 25 h 124"/>
                  <a:gd name="T14" fmla="*/ 64 w 430"/>
                  <a:gd name="T15" fmla="*/ 26 h 124"/>
                  <a:gd name="T16" fmla="*/ 57 w 430"/>
                  <a:gd name="T17" fmla="*/ 27 h 124"/>
                  <a:gd name="T18" fmla="*/ 50 w 430"/>
                  <a:gd name="T19" fmla="*/ 29 h 124"/>
                  <a:gd name="T20" fmla="*/ 43 w 430"/>
                  <a:gd name="T21" fmla="*/ 29 h 124"/>
                  <a:gd name="T22" fmla="*/ 36 w 430"/>
                  <a:gd name="T23" fmla="*/ 30 h 124"/>
                  <a:gd name="T24" fmla="*/ 29 w 430"/>
                  <a:gd name="T25" fmla="*/ 30 h 124"/>
                  <a:gd name="T26" fmla="*/ 22 w 430"/>
                  <a:gd name="T27" fmla="*/ 30 h 124"/>
                  <a:gd name="T28" fmla="*/ 15 w 430"/>
                  <a:gd name="T29" fmla="*/ 30 h 124"/>
                  <a:gd name="T30" fmla="*/ 7 w 430"/>
                  <a:gd name="T31" fmla="*/ 30 h 124"/>
                  <a:gd name="T32" fmla="*/ 0 w 430"/>
                  <a:gd name="T33" fmla="*/ 29 h 124"/>
                  <a:gd name="T34" fmla="*/ 5 w 430"/>
                  <a:gd name="T35" fmla="*/ 28 h 124"/>
                  <a:gd name="T36" fmla="*/ 9 w 430"/>
                  <a:gd name="T37" fmla="*/ 27 h 124"/>
                  <a:gd name="T38" fmla="*/ 14 w 430"/>
                  <a:gd name="T39" fmla="*/ 26 h 124"/>
                  <a:gd name="T40" fmla="*/ 19 w 430"/>
                  <a:gd name="T41" fmla="*/ 25 h 124"/>
                  <a:gd name="T42" fmla="*/ 23 w 430"/>
                  <a:gd name="T43" fmla="*/ 23 h 124"/>
                  <a:gd name="T44" fmla="*/ 28 w 430"/>
                  <a:gd name="T45" fmla="*/ 21 h 124"/>
                  <a:gd name="T46" fmla="*/ 33 w 430"/>
                  <a:gd name="T47" fmla="*/ 19 h 124"/>
                  <a:gd name="T48" fmla="*/ 38 w 430"/>
                  <a:gd name="T49" fmla="*/ 18 h 124"/>
                  <a:gd name="T50" fmla="*/ 44 w 430"/>
                  <a:gd name="T51" fmla="*/ 16 h 124"/>
                  <a:gd name="T52" fmla="*/ 49 w 430"/>
                  <a:gd name="T53" fmla="*/ 14 h 124"/>
                  <a:gd name="T54" fmla="*/ 54 w 430"/>
                  <a:gd name="T55" fmla="*/ 12 h 124"/>
                  <a:gd name="T56" fmla="*/ 60 w 430"/>
                  <a:gd name="T57" fmla="*/ 10 h 124"/>
                  <a:gd name="T58" fmla="*/ 65 w 430"/>
                  <a:gd name="T59" fmla="*/ 7 h 124"/>
                  <a:gd name="T60" fmla="*/ 71 w 430"/>
                  <a:gd name="T61" fmla="*/ 5 h 124"/>
                  <a:gd name="T62" fmla="*/ 76 w 430"/>
                  <a:gd name="T63" fmla="*/ 2 h 124"/>
                  <a:gd name="T64" fmla="*/ 82 w 430"/>
                  <a:gd name="T65" fmla="*/ 0 h 124"/>
                  <a:gd name="T66" fmla="*/ 82 w 430"/>
                  <a:gd name="T67" fmla="*/ 0 h 124"/>
                  <a:gd name="T68" fmla="*/ 83 w 430"/>
                  <a:gd name="T69" fmla="*/ 2 h 124"/>
                  <a:gd name="T70" fmla="*/ 84 w 430"/>
                  <a:gd name="T71" fmla="*/ 4 h 124"/>
                  <a:gd name="T72" fmla="*/ 86 w 430"/>
                  <a:gd name="T73" fmla="*/ 7 h 124"/>
                  <a:gd name="T74" fmla="*/ 89 w 430"/>
                  <a:gd name="T75" fmla="*/ 10 h 124"/>
                  <a:gd name="T76" fmla="*/ 93 w 430"/>
                  <a:gd name="T77" fmla="*/ 12 h 124"/>
                  <a:gd name="T78" fmla="*/ 100 w 430"/>
                  <a:gd name="T79" fmla="*/ 13 h 124"/>
                  <a:gd name="T80" fmla="*/ 108 w 430"/>
                  <a:gd name="T81" fmla="*/ 13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endParaRPr lang="en-US"/>
              </a:p>
            </p:txBody>
          </p:sp>
          <p:sp>
            <p:nvSpPr>
              <p:cNvPr id="5155" name="Freeform 21"/>
              <p:cNvSpPr>
                <a:spLocks/>
              </p:cNvSpPr>
              <p:nvPr/>
            </p:nvSpPr>
            <p:spPr bwMode="auto">
              <a:xfrm>
                <a:off x="2349" y="2399"/>
                <a:ext cx="127" cy="111"/>
              </a:xfrm>
              <a:custGeom>
                <a:avLst/>
                <a:gdLst>
                  <a:gd name="T0" fmla="*/ 32 w 254"/>
                  <a:gd name="T1" fmla="*/ 56 h 222"/>
                  <a:gd name="T2" fmla="*/ 41 w 254"/>
                  <a:gd name="T3" fmla="*/ 48 h 222"/>
                  <a:gd name="T4" fmla="*/ 48 w 254"/>
                  <a:gd name="T5" fmla="*/ 41 h 222"/>
                  <a:gd name="T6" fmla="*/ 54 w 254"/>
                  <a:gd name="T7" fmla="*/ 34 h 222"/>
                  <a:gd name="T8" fmla="*/ 59 w 254"/>
                  <a:gd name="T9" fmla="*/ 27 h 222"/>
                  <a:gd name="T10" fmla="*/ 62 w 254"/>
                  <a:gd name="T11" fmla="*/ 20 h 222"/>
                  <a:gd name="T12" fmla="*/ 64 w 254"/>
                  <a:gd name="T13" fmla="*/ 14 h 222"/>
                  <a:gd name="T14" fmla="*/ 64 w 254"/>
                  <a:gd name="T15" fmla="*/ 8 h 222"/>
                  <a:gd name="T16" fmla="*/ 62 w 254"/>
                  <a:gd name="T17" fmla="*/ 4 h 222"/>
                  <a:gd name="T18" fmla="*/ 61 w 254"/>
                  <a:gd name="T19" fmla="*/ 3 h 222"/>
                  <a:gd name="T20" fmla="*/ 59 w 254"/>
                  <a:gd name="T21" fmla="*/ 2 h 222"/>
                  <a:gd name="T22" fmla="*/ 57 w 254"/>
                  <a:gd name="T23" fmla="*/ 1 h 222"/>
                  <a:gd name="T24" fmla="*/ 54 w 254"/>
                  <a:gd name="T25" fmla="*/ 1 h 222"/>
                  <a:gd name="T26" fmla="*/ 52 w 254"/>
                  <a:gd name="T27" fmla="*/ 0 h 222"/>
                  <a:gd name="T28" fmla="*/ 48 w 254"/>
                  <a:gd name="T29" fmla="*/ 0 h 222"/>
                  <a:gd name="T30" fmla="*/ 45 w 254"/>
                  <a:gd name="T31" fmla="*/ 1 h 222"/>
                  <a:gd name="T32" fmla="*/ 41 w 254"/>
                  <a:gd name="T33" fmla="*/ 2 h 222"/>
                  <a:gd name="T34" fmla="*/ 37 w 254"/>
                  <a:gd name="T35" fmla="*/ 2 h 222"/>
                  <a:gd name="T36" fmla="*/ 32 w 254"/>
                  <a:gd name="T37" fmla="*/ 3 h 222"/>
                  <a:gd name="T38" fmla="*/ 27 w 254"/>
                  <a:gd name="T39" fmla="*/ 4 h 222"/>
                  <a:gd name="T40" fmla="*/ 22 w 254"/>
                  <a:gd name="T41" fmla="*/ 6 h 222"/>
                  <a:gd name="T42" fmla="*/ 17 w 254"/>
                  <a:gd name="T43" fmla="*/ 7 h 222"/>
                  <a:gd name="T44" fmla="*/ 12 w 254"/>
                  <a:gd name="T45" fmla="*/ 9 h 222"/>
                  <a:gd name="T46" fmla="*/ 6 w 254"/>
                  <a:gd name="T47" fmla="*/ 11 h 222"/>
                  <a:gd name="T48" fmla="*/ 0 w 254"/>
                  <a:gd name="T49" fmla="*/ 13 h 222"/>
                  <a:gd name="T50" fmla="*/ 9 w 254"/>
                  <a:gd name="T51" fmla="*/ 13 h 222"/>
                  <a:gd name="T52" fmla="*/ 16 w 254"/>
                  <a:gd name="T53" fmla="*/ 15 h 222"/>
                  <a:gd name="T54" fmla="*/ 23 w 254"/>
                  <a:gd name="T55" fmla="*/ 19 h 222"/>
                  <a:gd name="T56" fmla="*/ 29 w 254"/>
                  <a:gd name="T57" fmla="*/ 25 h 222"/>
                  <a:gd name="T58" fmla="*/ 33 w 254"/>
                  <a:gd name="T59" fmla="*/ 31 h 222"/>
                  <a:gd name="T60" fmla="*/ 35 w 254"/>
                  <a:gd name="T61" fmla="*/ 39 h 222"/>
                  <a:gd name="T62" fmla="*/ 35 w 254"/>
                  <a:gd name="T63" fmla="*/ 47 h 222"/>
                  <a:gd name="T64" fmla="*/ 32 w 254"/>
                  <a:gd name="T65" fmla="*/ 56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endParaRPr lang="en-US"/>
              </a:p>
            </p:txBody>
          </p:sp>
        </p:grpSp>
        <p:graphicFrame>
          <p:nvGraphicFramePr>
            <p:cNvPr id="5144" name="Object 22"/>
            <p:cNvGraphicFramePr>
              <a:graphicFrameLocks noChangeAspect="1"/>
            </p:cNvGraphicFramePr>
            <p:nvPr/>
          </p:nvGraphicFramePr>
          <p:xfrm>
            <a:off x="990" y="2469"/>
            <a:ext cx="1099" cy="445"/>
          </p:xfrm>
          <a:graphic>
            <a:graphicData uri="http://schemas.openxmlformats.org/presentationml/2006/ole">
              <mc:AlternateContent xmlns:mc="http://schemas.openxmlformats.org/markup-compatibility/2006">
                <mc:Choice xmlns:v="urn:schemas-microsoft-com:vml" Requires="v">
                  <p:oleObj spid="_x0000_s3198" name="Clip" r:id="rId10" imgW="5910263" imgH="1873250" progId="">
                    <p:embed/>
                  </p:oleObj>
                </mc:Choice>
                <mc:Fallback>
                  <p:oleObj name="Clip" r:id="rId10" imgW="5910263" imgH="1873250" progId="">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 y="2469"/>
                          <a:ext cx="1099" cy="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42" name="Text Box 227"/>
          <p:cNvSpPr txBox="1">
            <a:spLocks noChangeArrowheads="1"/>
          </p:cNvSpPr>
          <p:nvPr/>
        </p:nvSpPr>
        <p:spPr bwMode="auto">
          <a:xfrm>
            <a:off x="7032868" y="6072320"/>
            <a:ext cx="1255749"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Remote User Facility</a:t>
            </a:r>
            <a:endParaRPr lang="en-US" altLang="en-US" dirty="0"/>
          </a:p>
        </p:txBody>
      </p:sp>
      <p:sp>
        <p:nvSpPr>
          <p:cNvPr id="9" name="Slide Number Placeholder 8"/>
          <p:cNvSpPr>
            <a:spLocks noGrp="1"/>
          </p:cNvSpPr>
          <p:nvPr>
            <p:ph type="sldNum" sz="quarter" idx="10"/>
          </p:nvPr>
        </p:nvSpPr>
        <p:spPr/>
        <p:txBody>
          <a:bodyPr/>
          <a:lstStyle/>
          <a:p>
            <a:fld id="{8672A97E-7868-4A71-ACC2-57C13FDD3E4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6400" y="274638"/>
            <a:ext cx="7010400" cy="563562"/>
          </a:xfrm>
        </p:spPr>
        <p:txBody>
          <a:bodyPr>
            <a:normAutofit/>
          </a:bodyPr>
          <a:lstStyle/>
          <a:p>
            <a:r>
              <a:rPr lang="en-US" altLang="en-US" dirty="0" smtClean="0"/>
              <a:t>Standardized Capabilities of SLE Services</a:t>
            </a:r>
          </a:p>
        </p:txBody>
      </p:sp>
      <p:sp>
        <p:nvSpPr>
          <p:cNvPr id="6147" name="Rectangle 3"/>
          <p:cNvSpPr>
            <a:spLocks noGrp="1" noChangeArrowheads="1"/>
          </p:cNvSpPr>
          <p:nvPr>
            <p:ph idx="1"/>
          </p:nvPr>
        </p:nvSpPr>
        <p:spPr>
          <a:xfrm>
            <a:off x="699471" y="838200"/>
            <a:ext cx="7783210" cy="5110065"/>
          </a:xfrm>
        </p:spPr>
        <p:txBody>
          <a:bodyPr>
            <a:noAutofit/>
          </a:bodyPr>
          <a:lstStyle/>
          <a:p>
            <a:pPr eaLnBrk="0" hangingPunct="0">
              <a:spcBef>
                <a:spcPct val="0"/>
              </a:spcBef>
            </a:pPr>
            <a:r>
              <a:rPr lang="en-US" altLang="en-US" sz="2400" dirty="0"/>
              <a:t>Service association establishment, configuration, and termination</a:t>
            </a:r>
          </a:p>
          <a:p>
            <a:pPr eaLnBrk="0" hangingPunct="0">
              <a:spcBef>
                <a:spcPct val="0"/>
              </a:spcBef>
            </a:pPr>
            <a:r>
              <a:rPr lang="en-US" altLang="en-US" sz="2400" dirty="0"/>
              <a:t>Access control and authentication</a:t>
            </a:r>
          </a:p>
          <a:p>
            <a:pPr eaLnBrk="0" hangingPunct="0">
              <a:spcBef>
                <a:spcPct val="0"/>
              </a:spcBef>
            </a:pPr>
            <a:r>
              <a:rPr lang="en-US" altLang="en-US" sz="2400" dirty="0"/>
              <a:t>Transfer of CCSDS space link data units with ancillary data, e.g.:</a:t>
            </a:r>
          </a:p>
          <a:p>
            <a:pPr lvl="1" eaLnBrk="0" hangingPunct="0">
              <a:spcBef>
                <a:spcPct val="0"/>
              </a:spcBef>
            </a:pPr>
            <a:r>
              <a:rPr lang="en-US" altLang="en-US" dirty="0">
                <a:ea typeface="+mn-ea"/>
                <a:cs typeface="+mn-cs"/>
              </a:rPr>
              <a:t>Ground receipt time for return link data</a:t>
            </a:r>
          </a:p>
          <a:p>
            <a:pPr lvl="1" eaLnBrk="0" hangingPunct="0">
              <a:spcBef>
                <a:spcPct val="0"/>
              </a:spcBef>
            </a:pPr>
            <a:r>
              <a:rPr lang="en-US" altLang="en-US" dirty="0">
                <a:ea typeface="+mn-ea"/>
                <a:cs typeface="+mn-cs"/>
              </a:rPr>
              <a:t>Radiation time window for forward link data</a:t>
            </a:r>
          </a:p>
          <a:p>
            <a:pPr eaLnBrk="0" hangingPunct="0">
              <a:spcBef>
                <a:spcPct val="0"/>
              </a:spcBef>
            </a:pPr>
            <a:r>
              <a:rPr lang="en-US" altLang="en-US" sz="2400" dirty="0"/>
              <a:t>Offline storage and retrieval</a:t>
            </a:r>
          </a:p>
          <a:p>
            <a:pPr eaLnBrk="0" hangingPunct="0">
              <a:spcBef>
                <a:spcPct val="0"/>
              </a:spcBef>
            </a:pPr>
            <a:r>
              <a:rPr lang="en-US" altLang="en-US" sz="2400" dirty="0"/>
              <a:t>Space link data status information</a:t>
            </a:r>
          </a:p>
          <a:p>
            <a:pPr eaLnBrk="0" hangingPunct="0">
              <a:spcBef>
                <a:spcPct val="0"/>
              </a:spcBef>
            </a:pPr>
            <a:r>
              <a:rPr lang="en-US" altLang="en-US" sz="2400" dirty="0"/>
              <a:t>Transfer service status and accounting information</a:t>
            </a:r>
          </a:p>
          <a:p>
            <a:pPr eaLnBrk="0" hangingPunct="0">
              <a:spcBef>
                <a:spcPct val="0"/>
              </a:spcBef>
            </a:pPr>
            <a:r>
              <a:rPr lang="en-US" altLang="en-US" sz="2400" dirty="0"/>
              <a:t>Production status information</a:t>
            </a:r>
          </a:p>
          <a:p>
            <a:pPr eaLnBrk="0" hangingPunct="0">
              <a:spcBef>
                <a:spcPct val="0"/>
              </a:spcBef>
            </a:pPr>
            <a:r>
              <a:rPr lang="en-US" altLang="en-US" sz="2400" dirty="0"/>
              <a:t>Reliable transmission to multiple service users</a:t>
            </a:r>
          </a:p>
          <a:p>
            <a:pPr eaLnBrk="0" hangingPunct="0">
              <a:spcBef>
                <a:spcPct val="0"/>
              </a:spcBef>
            </a:pPr>
            <a:r>
              <a:rPr lang="en-US" altLang="en-US" sz="2400" dirty="0"/>
              <a:t>(Limited) Service management – some mechanisms for control of executing transfer services </a:t>
            </a:r>
          </a:p>
        </p:txBody>
      </p:sp>
      <p:sp>
        <p:nvSpPr>
          <p:cNvPr id="2" name="Slide Number Placeholder 1"/>
          <p:cNvSpPr>
            <a:spLocks noGrp="1"/>
          </p:cNvSpPr>
          <p:nvPr>
            <p:ph type="sldNum" sz="quarter" idx="10"/>
          </p:nvPr>
        </p:nvSpPr>
        <p:spPr/>
        <p:txBody>
          <a:bodyPr/>
          <a:lstStyle/>
          <a:p>
            <a:fld id="{8672A97E-7868-4A71-ACC2-57C13FDD3E4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22"/>
          <p:cNvSpPr>
            <a:spLocks noChangeArrowheads="1"/>
          </p:cNvSpPr>
          <p:nvPr/>
        </p:nvSpPr>
        <p:spPr bwMode="auto">
          <a:xfrm>
            <a:off x="378351" y="1135579"/>
            <a:ext cx="8357095" cy="5245288"/>
          </a:xfrm>
          <a:prstGeom prst="rect">
            <a:avLst/>
          </a:prstGeom>
          <a:solidFill>
            <a:schemeClr val="bg1"/>
          </a:solidFill>
          <a:ln w="25400">
            <a:solidFill>
              <a:schemeClr val="bg1"/>
            </a:solidFill>
            <a:miter lim="800000"/>
            <a:headEnd/>
            <a:tailEnd/>
          </a:ln>
          <a:effectLst/>
        </p:spPr>
        <p:txBody>
          <a:bodyPr wrap="none" lIns="91577" tIns="45789" rIns="91577" bIns="45789" anchor="ctr"/>
          <a:lstStyle/>
          <a:p>
            <a:endParaRPr lang="en-US" altLang="en-US"/>
          </a:p>
        </p:txBody>
      </p:sp>
      <p:sp>
        <p:nvSpPr>
          <p:cNvPr id="7172" name="Rectangle 2"/>
          <p:cNvSpPr>
            <a:spLocks noGrp="1" noChangeArrowheads="1"/>
          </p:cNvSpPr>
          <p:nvPr>
            <p:ph type="title"/>
          </p:nvPr>
        </p:nvSpPr>
        <p:spPr>
          <a:xfrm>
            <a:off x="457200" y="122238"/>
            <a:ext cx="8229600" cy="563562"/>
          </a:xfrm>
        </p:spPr>
        <p:txBody>
          <a:bodyPr>
            <a:normAutofit fontScale="90000"/>
          </a:bodyPr>
          <a:lstStyle/>
          <a:p>
            <a:r>
              <a:rPr lang="en-US" altLang="en-US" sz="2700" dirty="0" smtClean="0"/>
              <a:t>Space Link Extension</a:t>
            </a:r>
            <a:r>
              <a:rPr lang="en-US" altLang="en-US" dirty="0" smtClean="0"/>
              <a:t/>
            </a:r>
            <a:br>
              <a:rPr lang="en-US" altLang="en-US" dirty="0" smtClean="0"/>
            </a:br>
            <a:r>
              <a:rPr lang="en-US" altLang="en-US" i="1" dirty="0" smtClean="0"/>
              <a:t>One</a:t>
            </a:r>
            <a:r>
              <a:rPr lang="en-US" altLang="en-US" dirty="0" smtClean="0"/>
              <a:t> Example Configuration</a:t>
            </a:r>
          </a:p>
        </p:txBody>
      </p:sp>
      <p:sp>
        <p:nvSpPr>
          <p:cNvPr id="16" name="Content Placeholder 15"/>
          <p:cNvSpPr>
            <a:spLocks noGrp="1"/>
          </p:cNvSpPr>
          <p:nvPr>
            <p:ph idx="1"/>
          </p:nvPr>
        </p:nvSpPr>
        <p:spPr>
          <a:xfrm>
            <a:off x="3203549" y="1431991"/>
            <a:ext cx="5497282" cy="2077370"/>
          </a:xfrm>
        </p:spPr>
        <p:txBody>
          <a:bodyPr/>
          <a:lstStyle/>
          <a:p>
            <a:r>
              <a:rPr lang="en-US" sz="2400" dirty="0" smtClean="0"/>
              <a:t>This makes it very cost-effective to:</a:t>
            </a:r>
          </a:p>
          <a:p>
            <a:pPr lvl="1"/>
            <a:r>
              <a:rPr lang="en-US" sz="2000" dirty="0" smtClean="0"/>
              <a:t>Participate in joint missions</a:t>
            </a:r>
          </a:p>
          <a:p>
            <a:pPr lvl="1"/>
            <a:r>
              <a:rPr lang="en-US" sz="2000" dirty="0" smtClean="0"/>
              <a:t>Get </a:t>
            </a:r>
            <a:r>
              <a:rPr lang="en-US" sz="2000" dirty="0" err="1" smtClean="0"/>
              <a:t>comm</a:t>
            </a:r>
            <a:r>
              <a:rPr lang="en-US" sz="2000" dirty="0" smtClean="0"/>
              <a:t> support from other agencies and commercial providers</a:t>
            </a:r>
          </a:p>
          <a:p>
            <a:pPr lvl="1"/>
            <a:r>
              <a:rPr lang="en-US" sz="2000" dirty="0" smtClean="0"/>
              <a:t>Provide </a:t>
            </a:r>
            <a:r>
              <a:rPr lang="en-US" sz="2000" dirty="0" err="1" smtClean="0"/>
              <a:t>comm</a:t>
            </a:r>
            <a:r>
              <a:rPr lang="en-US" sz="2000" dirty="0" smtClean="0"/>
              <a:t> support to other agencies’ missions and programs</a:t>
            </a:r>
          </a:p>
        </p:txBody>
      </p:sp>
      <p:sp>
        <p:nvSpPr>
          <p:cNvPr id="13" name="Slide Number Placeholder 12"/>
          <p:cNvSpPr>
            <a:spLocks noGrp="1"/>
          </p:cNvSpPr>
          <p:nvPr>
            <p:ph type="sldNum" sz="quarter" idx="10"/>
          </p:nvPr>
        </p:nvSpPr>
        <p:spPr/>
        <p:txBody>
          <a:bodyPr/>
          <a:lstStyle/>
          <a:p>
            <a:fld id="{8672A97E-7868-4A71-ACC2-57C13FDD3E41}" type="slidenum">
              <a:rPr lang="en-US" smtClean="0"/>
              <a:pPr/>
              <a:t>7</a:t>
            </a:fld>
            <a:endParaRPr lang="en-US"/>
          </a:p>
        </p:txBody>
      </p:sp>
      <p:grpSp>
        <p:nvGrpSpPr>
          <p:cNvPr id="2" name="Group 6"/>
          <p:cNvGrpSpPr>
            <a:grpSpLocks/>
          </p:cNvGrpSpPr>
          <p:nvPr/>
        </p:nvGrpSpPr>
        <p:grpSpPr bwMode="auto">
          <a:xfrm>
            <a:off x="2869424" y="3895001"/>
            <a:ext cx="1413250" cy="979714"/>
            <a:chOff x="960" y="1966"/>
            <a:chExt cx="1129" cy="948"/>
          </a:xfrm>
        </p:grpSpPr>
        <p:grpSp>
          <p:nvGrpSpPr>
            <p:cNvPr id="3" name="Group 7"/>
            <p:cNvGrpSpPr>
              <a:grpSpLocks/>
            </p:cNvGrpSpPr>
            <p:nvPr/>
          </p:nvGrpSpPr>
          <p:grpSpPr bwMode="auto">
            <a:xfrm rot="414023">
              <a:off x="960" y="1966"/>
              <a:ext cx="667" cy="669"/>
              <a:chOff x="1919" y="2380"/>
              <a:chExt cx="667" cy="669"/>
            </a:xfrm>
          </p:grpSpPr>
          <p:sp>
            <p:nvSpPr>
              <p:cNvPr id="7380" name="Freeform 8"/>
              <p:cNvSpPr>
                <a:spLocks/>
              </p:cNvSpPr>
              <p:nvPr/>
            </p:nvSpPr>
            <p:spPr bwMode="auto">
              <a:xfrm>
                <a:off x="1919" y="2380"/>
                <a:ext cx="667" cy="669"/>
              </a:xfrm>
              <a:custGeom>
                <a:avLst/>
                <a:gdLst>
                  <a:gd name="T0" fmla="*/ 228 w 1335"/>
                  <a:gd name="T1" fmla="*/ 236 h 1339"/>
                  <a:gd name="T2" fmla="*/ 220 w 1335"/>
                  <a:gd name="T3" fmla="*/ 221 h 1339"/>
                  <a:gd name="T4" fmla="*/ 182 w 1335"/>
                  <a:gd name="T5" fmla="*/ 235 h 1339"/>
                  <a:gd name="T6" fmla="*/ 193 w 1335"/>
                  <a:gd name="T7" fmla="*/ 269 h 1339"/>
                  <a:gd name="T8" fmla="*/ 220 w 1335"/>
                  <a:gd name="T9" fmla="*/ 250 h 1339"/>
                  <a:gd name="T10" fmla="*/ 220 w 1335"/>
                  <a:gd name="T11" fmla="*/ 324 h 1339"/>
                  <a:gd name="T12" fmla="*/ 192 w 1335"/>
                  <a:gd name="T13" fmla="*/ 277 h 1339"/>
                  <a:gd name="T14" fmla="*/ 164 w 1335"/>
                  <a:gd name="T15" fmla="*/ 299 h 1339"/>
                  <a:gd name="T16" fmla="*/ 190 w 1335"/>
                  <a:gd name="T17" fmla="*/ 272 h 1339"/>
                  <a:gd name="T18" fmla="*/ 164 w 1335"/>
                  <a:gd name="T19" fmla="*/ 299 h 1339"/>
                  <a:gd name="T20" fmla="*/ 160 w 1335"/>
                  <a:gd name="T21" fmla="*/ 314 h 1339"/>
                  <a:gd name="T22" fmla="*/ 220 w 1335"/>
                  <a:gd name="T23" fmla="*/ 324 h 1339"/>
                  <a:gd name="T24" fmla="*/ 220 w 1335"/>
                  <a:gd name="T25" fmla="*/ 242 h 1339"/>
                  <a:gd name="T26" fmla="*/ 182 w 1335"/>
                  <a:gd name="T27" fmla="*/ 235 h 1339"/>
                  <a:gd name="T28" fmla="*/ 228 w 1335"/>
                  <a:gd name="T29" fmla="*/ 236 h 1339"/>
                  <a:gd name="T30" fmla="*/ 272 w 1335"/>
                  <a:gd name="T31" fmla="*/ 237 h 1339"/>
                  <a:gd name="T32" fmla="*/ 229 w 1335"/>
                  <a:gd name="T33" fmla="*/ 248 h 1339"/>
                  <a:gd name="T34" fmla="*/ 231 w 1335"/>
                  <a:gd name="T35" fmla="*/ 322 h 1339"/>
                  <a:gd name="T36" fmla="*/ 333 w 1335"/>
                  <a:gd name="T37" fmla="*/ 303 h 1339"/>
                  <a:gd name="T38" fmla="*/ 144 w 1335"/>
                  <a:gd name="T39" fmla="*/ 322 h 1339"/>
                  <a:gd name="T40" fmla="*/ 165 w 1335"/>
                  <a:gd name="T41" fmla="*/ 207 h 1339"/>
                  <a:gd name="T42" fmla="*/ 95 w 1335"/>
                  <a:gd name="T43" fmla="*/ 194 h 1339"/>
                  <a:gd name="T44" fmla="*/ 74 w 1335"/>
                  <a:gd name="T45" fmla="*/ 195 h 1339"/>
                  <a:gd name="T46" fmla="*/ 56 w 1335"/>
                  <a:gd name="T47" fmla="*/ 194 h 1339"/>
                  <a:gd name="T48" fmla="*/ 40 w 1335"/>
                  <a:gd name="T49" fmla="*/ 192 h 1339"/>
                  <a:gd name="T50" fmla="*/ 27 w 1335"/>
                  <a:gd name="T51" fmla="*/ 189 h 1339"/>
                  <a:gd name="T52" fmla="*/ 16 w 1335"/>
                  <a:gd name="T53" fmla="*/ 186 h 1339"/>
                  <a:gd name="T54" fmla="*/ 8 w 1335"/>
                  <a:gd name="T55" fmla="*/ 182 h 1339"/>
                  <a:gd name="T56" fmla="*/ 2 w 1335"/>
                  <a:gd name="T57" fmla="*/ 178 h 1339"/>
                  <a:gd name="T58" fmla="*/ 0 w 1335"/>
                  <a:gd name="T59" fmla="*/ 173 h 1339"/>
                  <a:gd name="T60" fmla="*/ 1 w 1335"/>
                  <a:gd name="T61" fmla="*/ 164 h 1339"/>
                  <a:gd name="T62" fmla="*/ 8 w 1335"/>
                  <a:gd name="T63" fmla="*/ 152 h 1339"/>
                  <a:gd name="T64" fmla="*/ 18 w 1335"/>
                  <a:gd name="T65" fmla="*/ 139 h 1339"/>
                  <a:gd name="T66" fmla="*/ 33 w 1335"/>
                  <a:gd name="T67" fmla="*/ 123 h 1339"/>
                  <a:gd name="T68" fmla="*/ 51 w 1335"/>
                  <a:gd name="T69" fmla="*/ 107 h 1339"/>
                  <a:gd name="T70" fmla="*/ 72 w 1335"/>
                  <a:gd name="T71" fmla="*/ 90 h 1339"/>
                  <a:gd name="T72" fmla="*/ 96 w 1335"/>
                  <a:gd name="T73" fmla="*/ 72 h 1339"/>
                  <a:gd name="T74" fmla="*/ 93 w 1335"/>
                  <a:gd name="T75" fmla="*/ 41 h 1339"/>
                  <a:gd name="T76" fmla="*/ 144 w 1335"/>
                  <a:gd name="T77" fmla="*/ 43 h 1339"/>
                  <a:gd name="T78" fmla="*/ 170 w 1335"/>
                  <a:gd name="T79" fmla="*/ 30 h 1339"/>
                  <a:gd name="T80" fmla="*/ 194 w 1335"/>
                  <a:gd name="T81" fmla="*/ 19 h 1339"/>
                  <a:gd name="T82" fmla="*/ 216 w 1335"/>
                  <a:gd name="T83" fmla="*/ 11 h 1339"/>
                  <a:gd name="T84" fmla="*/ 236 w 1335"/>
                  <a:gd name="T85" fmla="*/ 5 h 1339"/>
                  <a:gd name="T86" fmla="*/ 253 w 1335"/>
                  <a:gd name="T87" fmla="*/ 1 h 1339"/>
                  <a:gd name="T88" fmla="*/ 266 w 1335"/>
                  <a:gd name="T89" fmla="*/ 0 h 1339"/>
                  <a:gd name="T90" fmla="*/ 276 w 1335"/>
                  <a:gd name="T91" fmla="*/ 0 h 1339"/>
                  <a:gd name="T92" fmla="*/ 282 w 1335"/>
                  <a:gd name="T93" fmla="*/ 3 h 1339"/>
                  <a:gd name="T94" fmla="*/ 289 w 1335"/>
                  <a:gd name="T95" fmla="*/ 24 h 1339"/>
                  <a:gd name="T96" fmla="*/ 284 w 1335"/>
                  <a:gd name="T97" fmla="*/ 51 h 1339"/>
                  <a:gd name="T98" fmla="*/ 272 w 1335"/>
                  <a:gd name="T99" fmla="*/ 81 h 1339"/>
                  <a:gd name="T100" fmla="*/ 254 w 1335"/>
                  <a:gd name="T101" fmla="*/ 108 h 1339"/>
                  <a:gd name="T102" fmla="*/ 333 w 1335"/>
                  <a:gd name="T103" fmla="*/ 303 h 1339"/>
                  <a:gd name="T104" fmla="*/ 263 w 1335"/>
                  <a:gd name="T105" fmla="*/ 267 h 1339"/>
                  <a:gd name="T106" fmla="*/ 307 w 1335"/>
                  <a:gd name="T107" fmla="*/ 285 h 1339"/>
                  <a:gd name="T108" fmla="*/ 266 w 1335"/>
                  <a:gd name="T109" fmla="*/ 262 h 1339"/>
                  <a:gd name="T110" fmla="*/ 231 w 1335"/>
                  <a:gd name="T111" fmla="*/ 322 h 1339"/>
                  <a:gd name="T112" fmla="*/ 258 w 1335"/>
                  <a:gd name="T113" fmla="*/ 264 h 1339"/>
                  <a:gd name="T114" fmla="*/ 229 w 1335"/>
                  <a:gd name="T115" fmla="*/ 242 h 1339"/>
                  <a:gd name="T116" fmla="*/ 272 w 1335"/>
                  <a:gd name="T117" fmla="*/ 237 h 1339"/>
                  <a:gd name="T118" fmla="*/ 242 w 1335"/>
                  <a:gd name="T119" fmla="*/ 193 h 1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5" h="1339">
                    <a:moveTo>
                      <a:pt x="915" y="844"/>
                    </a:moveTo>
                    <a:lnTo>
                      <a:pt x="915" y="945"/>
                    </a:lnTo>
                    <a:lnTo>
                      <a:pt x="880" y="946"/>
                    </a:lnTo>
                    <a:lnTo>
                      <a:pt x="880" y="886"/>
                    </a:lnTo>
                    <a:lnTo>
                      <a:pt x="744" y="892"/>
                    </a:lnTo>
                    <a:lnTo>
                      <a:pt x="730" y="940"/>
                    </a:lnTo>
                    <a:lnTo>
                      <a:pt x="723" y="965"/>
                    </a:lnTo>
                    <a:lnTo>
                      <a:pt x="775" y="1077"/>
                    </a:lnTo>
                    <a:lnTo>
                      <a:pt x="880" y="971"/>
                    </a:lnTo>
                    <a:lnTo>
                      <a:pt x="880" y="1000"/>
                    </a:lnTo>
                    <a:lnTo>
                      <a:pt x="786" y="1096"/>
                    </a:lnTo>
                    <a:lnTo>
                      <a:pt x="880" y="1297"/>
                    </a:lnTo>
                    <a:lnTo>
                      <a:pt x="857" y="1294"/>
                    </a:lnTo>
                    <a:lnTo>
                      <a:pt x="771" y="1109"/>
                    </a:lnTo>
                    <a:lnTo>
                      <a:pt x="647" y="1236"/>
                    </a:lnTo>
                    <a:lnTo>
                      <a:pt x="657" y="1198"/>
                    </a:lnTo>
                    <a:lnTo>
                      <a:pt x="760" y="1090"/>
                    </a:lnTo>
                    <a:lnTo>
                      <a:pt x="715" y="994"/>
                    </a:lnTo>
                    <a:lnTo>
                      <a:pt x="657" y="1198"/>
                    </a:lnTo>
                    <a:lnTo>
                      <a:pt x="647" y="1236"/>
                    </a:lnTo>
                    <a:lnTo>
                      <a:pt x="642" y="1258"/>
                    </a:lnTo>
                    <a:lnTo>
                      <a:pt x="857" y="1294"/>
                    </a:lnTo>
                    <a:lnTo>
                      <a:pt x="880" y="1297"/>
                    </a:lnTo>
                    <a:lnTo>
                      <a:pt x="880" y="1000"/>
                    </a:lnTo>
                    <a:lnTo>
                      <a:pt x="880" y="971"/>
                    </a:lnTo>
                    <a:lnTo>
                      <a:pt x="723" y="965"/>
                    </a:lnTo>
                    <a:lnTo>
                      <a:pt x="730" y="940"/>
                    </a:lnTo>
                    <a:lnTo>
                      <a:pt x="880" y="946"/>
                    </a:lnTo>
                    <a:lnTo>
                      <a:pt x="915" y="945"/>
                    </a:lnTo>
                    <a:lnTo>
                      <a:pt x="1074" y="923"/>
                    </a:lnTo>
                    <a:lnTo>
                      <a:pt x="1089" y="948"/>
                    </a:lnTo>
                    <a:lnTo>
                      <a:pt x="918" y="971"/>
                    </a:lnTo>
                    <a:lnTo>
                      <a:pt x="917" y="994"/>
                    </a:lnTo>
                    <a:lnTo>
                      <a:pt x="915" y="1271"/>
                    </a:lnTo>
                    <a:lnTo>
                      <a:pt x="927" y="1290"/>
                    </a:lnTo>
                    <a:lnTo>
                      <a:pt x="1274" y="1192"/>
                    </a:lnTo>
                    <a:lnTo>
                      <a:pt x="1335" y="1214"/>
                    </a:lnTo>
                    <a:lnTo>
                      <a:pt x="889" y="1339"/>
                    </a:lnTo>
                    <a:lnTo>
                      <a:pt x="578" y="1288"/>
                    </a:lnTo>
                    <a:lnTo>
                      <a:pt x="703" y="882"/>
                    </a:lnTo>
                    <a:lnTo>
                      <a:pt x="660" y="831"/>
                    </a:lnTo>
                    <a:lnTo>
                      <a:pt x="421" y="770"/>
                    </a:lnTo>
                    <a:lnTo>
                      <a:pt x="380" y="776"/>
                    </a:lnTo>
                    <a:lnTo>
                      <a:pt x="338" y="779"/>
                    </a:lnTo>
                    <a:lnTo>
                      <a:pt x="299" y="780"/>
                    </a:lnTo>
                    <a:lnTo>
                      <a:pt x="262" y="780"/>
                    </a:lnTo>
                    <a:lnTo>
                      <a:pt x="227" y="779"/>
                    </a:lnTo>
                    <a:lnTo>
                      <a:pt x="194" y="776"/>
                    </a:lnTo>
                    <a:lnTo>
                      <a:pt x="163" y="771"/>
                    </a:lnTo>
                    <a:lnTo>
                      <a:pt x="135" y="766"/>
                    </a:lnTo>
                    <a:lnTo>
                      <a:pt x="108" y="758"/>
                    </a:lnTo>
                    <a:lnTo>
                      <a:pt x="85" y="751"/>
                    </a:lnTo>
                    <a:lnTo>
                      <a:pt x="65" y="744"/>
                    </a:lnTo>
                    <a:lnTo>
                      <a:pt x="47" y="736"/>
                    </a:lnTo>
                    <a:lnTo>
                      <a:pt x="32" y="728"/>
                    </a:lnTo>
                    <a:lnTo>
                      <a:pt x="20" y="720"/>
                    </a:lnTo>
                    <a:lnTo>
                      <a:pt x="11" y="713"/>
                    </a:lnTo>
                    <a:lnTo>
                      <a:pt x="6" y="706"/>
                    </a:lnTo>
                    <a:lnTo>
                      <a:pt x="0" y="693"/>
                    </a:lnTo>
                    <a:lnTo>
                      <a:pt x="2" y="677"/>
                    </a:lnTo>
                    <a:lnTo>
                      <a:pt x="6" y="658"/>
                    </a:lnTo>
                    <a:lnTo>
                      <a:pt x="17" y="636"/>
                    </a:lnTo>
                    <a:lnTo>
                      <a:pt x="32" y="611"/>
                    </a:lnTo>
                    <a:lnTo>
                      <a:pt x="51" y="585"/>
                    </a:lnTo>
                    <a:lnTo>
                      <a:pt x="75" y="556"/>
                    </a:lnTo>
                    <a:lnTo>
                      <a:pt x="102" y="527"/>
                    </a:lnTo>
                    <a:lnTo>
                      <a:pt x="133" y="495"/>
                    </a:lnTo>
                    <a:lnTo>
                      <a:pt x="169" y="463"/>
                    </a:lnTo>
                    <a:lnTo>
                      <a:pt x="206" y="429"/>
                    </a:lnTo>
                    <a:lnTo>
                      <a:pt x="248" y="394"/>
                    </a:lnTo>
                    <a:lnTo>
                      <a:pt x="291" y="361"/>
                    </a:lnTo>
                    <a:lnTo>
                      <a:pt x="338" y="326"/>
                    </a:lnTo>
                    <a:lnTo>
                      <a:pt x="387" y="291"/>
                    </a:lnTo>
                    <a:lnTo>
                      <a:pt x="438" y="258"/>
                    </a:lnTo>
                    <a:lnTo>
                      <a:pt x="375" y="167"/>
                    </a:lnTo>
                    <a:lnTo>
                      <a:pt x="506" y="82"/>
                    </a:lnTo>
                    <a:lnTo>
                      <a:pt x="578" y="173"/>
                    </a:lnTo>
                    <a:lnTo>
                      <a:pt x="630" y="146"/>
                    </a:lnTo>
                    <a:lnTo>
                      <a:pt x="681" y="121"/>
                    </a:lnTo>
                    <a:lnTo>
                      <a:pt x="729" y="98"/>
                    </a:lnTo>
                    <a:lnTo>
                      <a:pt x="777" y="77"/>
                    </a:lnTo>
                    <a:lnTo>
                      <a:pt x="821" y="60"/>
                    </a:lnTo>
                    <a:lnTo>
                      <a:pt x="865" y="44"/>
                    </a:lnTo>
                    <a:lnTo>
                      <a:pt x="907" y="31"/>
                    </a:lnTo>
                    <a:lnTo>
                      <a:pt x="944" y="20"/>
                    </a:lnTo>
                    <a:lnTo>
                      <a:pt x="980" y="12"/>
                    </a:lnTo>
                    <a:lnTo>
                      <a:pt x="1013" y="6"/>
                    </a:lnTo>
                    <a:lnTo>
                      <a:pt x="1041" y="2"/>
                    </a:lnTo>
                    <a:lnTo>
                      <a:pt x="1066" y="0"/>
                    </a:lnTo>
                    <a:lnTo>
                      <a:pt x="1089" y="0"/>
                    </a:lnTo>
                    <a:lnTo>
                      <a:pt x="1107" y="3"/>
                    </a:lnTo>
                    <a:lnTo>
                      <a:pt x="1120" y="7"/>
                    </a:lnTo>
                    <a:lnTo>
                      <a:pt x="1129" y="15"/>
                    </a:lnTo>
                    <a:lnTo>
                      <a:pt x="1148" y="51"/>
                    </a:lnTo>
                    <a:lnTo>
                      <a:pt x="1156" y="96"/>
                    </a:lnTo>
                    <a:lnTo>
                      <a:pt x="1153" y="149"/>
                    </a:lnTo>
                    <a:lnTo>
                      <a:pt x="1139" y="205"/>
                    </a:lnTo>
                    <a:lnTo>
                      <a:pt x="1117" y="265"/>
                    </a:lnTo>
                    <a:lnTo>
                      <a:pt x="1089" y="325"/>
                    </a:lnTo>
                    <a:lnTo>
                      <a:pt x="1054" y="381"/>
                    </a:lnTo>
                    <a:lnTo>
                      <a:pt x="1016" y="434"/>
                    </a:lnTo>
                    <a:lnTo>
                      <a:pt x="993" y="739"/>
                    </a:lnTo>
                    <a:lnTo>
                      <a:pt x="1335" y="1214"/>
                    </a:lnTo>
                    <a:lnTo>
                      <a:pt x="1274" y="1192"/>
                    </a:lnTo>
                    <a:lnTo>
                      <a:pt x="1053" y="1071"/>
                    </a:lnTo>
                    <a:lnTo>
                      <a:pt x="1066" y="1048"/>
                    </a:lnTo>
                    <a:lnTo>
                      <a:pt x="1229" y="1140"/>
                    </a:lnTo>
                    <a:lnTo>
                      <a:pt x="1107" y="968"/>
                    </a:lnTo>
                    <a:lnTo>
                      <a:pt x="1066" y="1048"/>
                    </a:lnTo>
                    <a:lnTo>
                      <a:pt x="1053" y="1071"/>
                    </a:lnTo>
                    <a:lnTo>
                      <a:pt x="927" y="1290"/>
                    </a:lnTo>
                    <a:lnTo>
                      <a:pt x="915" y="1271"/>
                    </a:lnTo>
                    <a:lnTo>
                      <a:pt x="1033" y="1058"/>
                    </a:lnTo>
                    <a:lnTo>
                      <a:pt x="917" y="994"/>
                    </a:lnTo>
                    <a:lnTo>
                      <a:pt x="918" y="971"/>
                    </a:lnTo>
                    <a:lnTo>
                      <a:pt x="1045" y="1036"/>
                    </a:lnTo>
                    <a:lnTo>
                      <a:pt x="1089" y="948"/>
                    </a:lnTo>
                    <a:lnTo>
                      <a:pt x="1074" y="923"/>
                    </a:lnTo>
                    <a:lnTo>
                      <a:pt x="969" y="774"/>
                    </a:lnTo>
                    <a:lnTo>
                      <a:pt x="915" y="844"/>
                    </a:lnTo>
                    <a:close/>
                  </a:path>
                </a:pathLst>
              </a:custGeom>
              <a:solidFill>
                <a:srgbClr val="000000"/>
              </a:solidFill>
              <a:ln w="9525">
                <a:noFill/>
                <a:round/>
                <a:headEnd/>
                <a:tailEnd/>
              </a:ln>
            </p:spPr>
            <p:txBody>
              <a:bodyPr/>
              <a:lstStyle/>
              <a:p>
                <a:endParaRPr lang="en-US"/>
              </a:p>
            </p:txBody>
          </p:sp>
          <p:sp>
            <p:nvSpPr>
              <p:cNvPr id="7381" name="Freeform 9"/>
              <p:cNvSpPr>
                <a:spLocks/>
              </p:cNvSpPr>
              <p:nvPr/>
            </p:nvSpPr>
            <p:spPr bwMode="auto">
              <a:xfrm>
                <a:off x="2246" y="2627"/>
                <a:ext cx="153" cy="158"/>
              </a:xfrm>
              <a:custGeom>
                <a:avLst/>
                <a:gdLst>
                  <a:gd name="T0" fmla="*/ 59 w 306"/>
                  <a:gd name="T1" fmla="*/ 79 h 316"/>
                  <a:gd name="T2" fmla="*/ 49 w 306"/>
                  <a:gd name="T3" fmla="*/ 68 h 316"/>
                  <a:gd name="T4" fmla="*/ 0 w 306"/>
                  <a:gd name="T5" fmla="*/ 52 h 316"/>
                  <a:gd name="T6" fmla="*/ 4 w 306"/>
                  <a:gd name="T7" fmla="*/ 51 h 316"/>
                  <a:gd name="T8" fmla="*/ 8 w 306"/>
                  <a:gd name="T9" fmla="*/ 49 h 316"/>
                  <a:gd name="T10" fmla="*/ 12 w 306"/>
                  <a:gd name="T11" fmla="*/ 47 h 316"/>
                  <a:gd name="T12" fmla="*/ 16 w 306"/>
                  <a:gd name="T13" fmla="*/ 45 h 316"/>
                  <a:gd name="T14" fmla="*/ 19 w 306"/>
                  <a:gd name="T15" fmla="*/ 43 h 316"/>
                  <a:gd name="T16" fmla="*/ 23 w 306"/>
                  <a:gd name="T17" fmla="*/ 41 h 316"/>
                  <a:gd name="T18" fmla="*/ 27 w 306"/>
                  <a:gd name="T19" fmla="*/ 39 h 316"/>
                  <a:gd name="T20" fmla="*/ 31 w 306"/>
                  <a:gd name="T21" fmla="*/ 37 h 316"/>
                  <a:gd name="T22" fmla="*/ 37 w 306"/>
                  <a:gd name="T23" fmla="*/ 33 h 316"/>
                  <a:gd name="T24" fmla="*/ 42 w 306"/>
                  <a:gd name="T25" fmla="*/ 29 h 316"/>
                  <a:gd name="T26" fmla="*/ 48 w 306"/>
                  <a:gd name="T27" fmla="*/ 25 h 316"/>
                  <a:gd name="T28" fmla="*/ 54 w 306"/>
                  <a:gd name="T29" fmla="*/ 21 h 316"/>
                  <a:gd name="T30" fmla="*/ 60 w 306"/>
                  <a:gd name="T31" fmla="*/ 16 h 316"/>
                  <a:gd name="T32" fmla="*/ 66 w 306"/>
                  <a:gd name="T33" fmla="*/ 11 h 316"/>
                  <a:gd name="T34" fmla="*/ 71 w 306"/>
                  <a:gd name="T35" fmla="*/ 6 h 316"/>
                  <a:gd name="T36" fmla="*/ 77 w 306"/>
                  <a:gd name="T37" fmla="*/ 0 h 316"/>
                  <a:gd name="T38" fmla="*/ 73 w 306"/>
                  <a:gd name="T39" fmla="*/ 61 h 316"/>
                  <a:gd name="T40" fmla="*/ 59 w 306"/>
                  <a:gd name="T41" fmla="*/ 79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16">
                    <a:moveTo>
                      <a:pt x="234" y="316"/>
                    </a:moveTo>
                    <a:lnTo>
                      <a:pt x="194" y="269"/>
                    </a:lnTo>
                    <a:lnTo>
                      <a:pt x="0" y="207"/>
                    </a:lnTo>
                    <a:lnTo>
                      <a:pt x="15" y="201"/>
                    </a:lnTo>
                    <a:lnTo>
                      <a:pt x="30" y="193"/>
                    </a:lnTo>
                    <a:lnTo>
                      <a:pt x="45" y="186"/>
                    </a:lnTo>
                    <a:lnTo>
                      <a:pt x="61" y="179"/>
                    </a:lnTo>
                    <a:lnTo>
                      <a:pt x="76" y="172"/>
                    </a:lnTo>
                    <a:lnTo>
                      <a:pt x="91" y="164"/>
                    </a:lnTo>
                    <a:lnTo>
                      <a:pt x="106" y="156"/>
                    </a:lnTo>
                    <a:lnTo>
                      <a:pt x="121" y="147"/>
                    </a:lnTo>
                    <a:lnTo>
                      <a:pt x="145" y="132"/>
                    </a:lnTo>
                    <a:lnTo>
                      <a:pt x="168" y="116"/>
                    </a:lnTo>
                    <a:lnTo>
                      <a:pt x="192" y="100"/>
                    </a:lnTo>
                    <a:lnTo>
                      <a:pt x="216" y="81"/>
                    </a:lnTo>
                    <a:lnTo>
                      <a:pt x="239" y="62"/>
                    </a:lnTo>
                    <a:lnTo>
                      <a:pt x="261" y="44"/>
                    </a:lnTo>
                    <a:lnTo>
                      <a:pt x="283" y="22"/>
                    </a:lnTo>
                    <a:lnTo>
                      <a:pt x="306" y="0"/>
                    </a:lnTo>
                    <a:lnTo>
                      <a:pt x="291" y="241"/>
                    </a:lnTo>
                    <a:lnTo>
                      <a:pt x="234" y="316"/>
                    </a:lnTo>
                    <a:close/>
                  </a:path>
                </a:pathLst>
              </a:custGeom>
              <a:solidFill>
                <a:srgbClr val="D8E0E8"/>
              </a:solidFill>
              <a:ln w="9525">
                <a:noFill/>
                <a:round/>
                <a:headEnd/>
                <a:tailEnd/>
              </a:ln>
            </p:spPr>
            <p:txBody>
              <a:bodyPr/>
              <a:lstStyle/>
              <a:p>
                <a:endParaRPr lang="en-US"/>
              </a:p>
            </p:txBody>
          </p:sp>
          <p:sp>
            <p:nvSpPr>
              <p:cNvPr id="7382" name="Freeform 10"/>
              <p:cNvSpPr>
                <a:spLocks/>
              </p:cNvSpPr>
              <p:nvPr/>
            </p:nvSpPr>
            <p:spPr bwMode="auto">
              <a:xfrm>
                <a:off x="2018" y="2506"/>
                <a:ext cx="428" cy="242"/>
              </a:xfrm>
              <a:custGeom>
                <a:avLst/>
                <a:gdLst>
                  <a:gd name="T0" fmla="*/ 209 w 855"/>
                  <a:gd name="T1" fmla="*/ 4 h 485"/>
                  <a:gd name="T2" fmla="*/ 201 w 855"/>
                  <a:gd name="T3" fmla="*/ 12 h 485"/>
                  <a:gd name="T4" fmla="*/ 192 w 855"/>
                  <a:gd name="T5" fmla="*/ 20 h 485"/>
                  <a:gd name="T6" fmla="*/ 183 w 855"/>
                  <a:gd name="T7" fmla="*/ 28 h 485"/>
                  <a:gd name="T8" fmla="*/ 172 w 855"/>
                  <a:gd name="T9" fmla="*/ 36 h 485"/>
                  <a:gd name="T10" fmla="*/ 161 w 855"/>
                  <a:gd name="T11" fmla="*/ 45 h 485"/>
                  <a:gd name="T12" fmla="*/ 148 w 855"/>
                  <a:gd name="T13" fmla="*/ 53 h 485"/>
                  <a:gd name="T14" fmla="*/ 135 w 855"/>
                  <a:gd name="T15" fmla="*/ 62 h 485"/>
                  <a:gd name="T16" fmla="*/ 122 w 855"/>
                  <a:gd name="T17" fmla="*/ 69 h 485"/>
                  <a:gd name="T18" fmla="*/ 110 w 855"/>
                  <a:gd name="T19" fmla="*/ 75 h 485"/>
                  <a:gd name="T20" fmla="*/ 99 w 855"/>
                  <a:gd name="T21" fmla="*/ 82 h 485"/>
                  <a:gd name="T22" fmla="*/ 88 w 855"/>
                  <a:gd name="T23" fmla="*/ 87 h 485"/>
                  <a:gd name="T24" fmla="*/ 76 w 855"/>
                  <a:gd name="T25" fmla="*/ 92 h 485"/>
                  <a:gd name="T26" fmla="*/ 65 w 855"/>
                  <a:gd name="T27" fmla="*/ 98 h 485"/>
                  <a:gd name="T28" fmla="*/ 54 w 855"/>
                  <a:gd name="T29" fmla="*/ 102 h 485"/>
                  <a:gd name="T30" fmla="*/ 44 w 855"/>
                  <a:gd name="T31" fmla="*/ 106 h 485"/>
                  <a:gd name="T32" fmla="*/ 33 w 855"/>
                  <a:gd name="T33" fmla="*/ 110 h 485"/>
                  <a:gd name="T34" fmla="*/ 23 w 855"/>
                  <a:gd name="T35" fmla="*/ 114 h 485"/>
                  <a:gd name="T36" fmla="*/ 14 w 855"/>
                  <a:gd name="T37" fmla="*/ 116 h 485"/>
                  <a:gd name="T38" fmla="*/ 5 w 855"/>
                  <a:gd name="T39" fmla="*/ 119 h 485"/>
                  <a:gd name="T40" fmla="*/ 7 w 855"/>
                  <a:gd name="T41" fmla="*/ 120 h 485"/>
                  <a:gd name="T42" fmla="*/ 22 w 855"/>
                  <a:gd name="T43" fmla="*/ 121 h 485"/>
                  <a:gd name="T44" fmla="*/ 36 w 855"/>
                  <a:gd name="T45" fmla="*/ 120 h 485"/>
                  <a:gd name="T46" fmla="*/ 50 w 855"/>
                  <a:gd name="T47" fmla="*/ 119 h 485"/>
                  <a:gd name="T48" fmla="*/ 64 w 855"/>
                  <a:gd name="T49" fmla="*/ 116 h 485"/>
                  <a:gd name="T50" fmla="*/ 77 w 855"/>
                  <a:gd name="T51" fmla="*/ 114 h 485"/>
                  <a:gd name="T52" fmla="*/ 90 w 855"/>
                  <a:gd name="T53" fmla="*/ 110 h 485"/>
                  <a:gd name="T54" fmla="*/ 102 w 855"/>
                  <a:gd name="T55" fmla="*/ 105 h 485"/>
                  <a:gd name="T56" fmla="*/ 113 w 855"/>
                  <a:gd name="T57" fmla="*/ 101 h 485"/>
                  <a:gd name="T58" fmla="*/ 122 w 855"/>
                  <a:gd name="T59" fmla="*/ 97 h 485"/>
                  <a:gd name="T60" fmla="*/ 130 w 855"/>
                  <a:gd name="T61" fmla="*/ 92 h 485"/>
                  <a:gd name="T62" fmla="*/ 138 w 855"/>
                  <a:gd name="T63" fmla="*/ 88 h 485"/>
                  <a:gd name="T64" fmla="*/ 149 w 855"/>
                  <a:gd name="T65" fmla="*/ 82 h 485"/>
                  <a:gd name="T66" fmla="*/ 161 w 855"/>
                  <a:gd name="T67" fmla="*/ 72 h 485"/>
                  <a:gd name="T68" fmla="*/ 173 w 855"/>
                  <a:gd name="T69" fmla="*/ 62 h 485"/>
                  <a:gd name="T70" fmla="*/ 184 w 855"/>
                  <a:gd name="T71" fmla="*/ 52 h 485"/>
                  <a:gd name="T72" fmla="*/ 194 w 855"/>
                  <a:gd name="T73" fmla="*/ 41 h 485"/>
                  <a:gd name="T74" fmla="*/ 202 w 855"/>
                  <a:gd name="T75" fmla="*/ 29 h 485"/>
                  <a:gd name="T76" fmla="*/ 208 w 855"/>
                  <a:gd name="T77" fmla="*/ 18 h 485"/>
                  <a:gd name="T78" fmla="*/ 213 w 855"/>
                  <a:gd name="T79" fmla="*/ 6 h 485"/>
                  <a:gd name="T80" fmla="*/ 213 w 855"/>
                  <a:gd name="T81" fmla="*/ 0 h 4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5" h="485">
                    <a:moveTo>
                      <a:pt x="849" y="2"/>
                    </a:moveTo>
                    <a:lnTo>
                      <a:pt x="834" y="16"/>
                    </a:lnTo>
                    <a:lnTo>
                      <a:pt x="819" y="32"/>
                    </a:lnTo>
                    <a:lnTo>
                      <a:pt x="803" y="48"/>
                    </a:lnTo>
                    <a:lnTo>
                      <a:pt x="785" y="64"/>
                    </a:lnTo>
                    <a:lnTo>
                      <a:pt x="767" y="80"/>
                    </a:lnTo>
                    <a:lnTo>
                      <a:pt x="749" y="96"/>
                    </a:lnTo>
                    <a:lnTo>
                      <a:pt x="730" y="112"/>
                    </a:lnTo>
                    <a:lnTo>
                      <a:pt x="709" y="130"/>
                    </a:lnTo>
                    <a:lnTo>
                      <a:pt x="687" y="146"/>
                    </a:lnTo>
                    <a:lnTo>
                      <a:pt x="664" y="163"/>
                    </a:lnTo>
                    <a:lnTo>
                      <a:pt x="642" y="181"/>
                    </a:lnTo>
                    <a:lnTo>
                      <a:pt x="616" y="197"/>
                    </a:lnTo>
                    <a:lnTo>
                      <a:pt x="591" y="214"/>
                    </a:lnTo>
                    <a:lnTo>
                      <a:pt x="566" y="232"/>
                    </a:lnTo>
                    <a:lnTo>
                      <a:pt x="537" y="248"/>
                    </a:lnTo>
                    <a:lnTo>
                      <a:pt x="509" y="265"/>
                    </a:lnTo>
                    <a:lnTo>
                      <a:pt x="487" y="278"/>
                    </a:lnTo>
                    <a:lnTo>
                      <a:pt x="463" y="291"/>
                    </a:lnTo>
                    <a:lnTo>
                      <a:pt x="440" y="303"/>
                    </a:lnTo>
                    <a:lnTo>
                      <a:pt x="418" y="315"/>
                    </a:lnTo>
                    <a:lnTo>
                      <a:pt x="394" y="328"/>
                    </a:lnTo>
                    <a:lnTo>
                      <a:pt x="372" y="339"/>
                    </a:lnTo>
                    <a:lnTo>
                      <a:pt x="349" y="350"/>
                    </a:lnTo>
                    <a:lnTo>
                      <a:pt x="327" y="361"/>
                    </a:lnTo>
                    <a:lnTo>
                      <a:pt x="304" y="371"/>
                    </a:lnTo>
                    <a:lnTo>
                      <a:pt x="282" y="382"/>
                    </a:lnTo>
                    <a:lnTo>
                      <a:pt x="260" y="392"/>
                    </a:lnTo>
                    <a:lnTo>
                      <a:pt x="237" y="401"/>
                    </a:lnTo>
                    <a:lnTo>
                      <a:pt x="216" y="409"/>
                    </a:lnTo>
                    <a:lnTo>
                      <a:pt x="194" y="418"/>
                    </a:lnTo>
                    <a:lnTo>
                      <a:pt x="173" y="427"/>
                    </a:lnTo>
                    <a:lnTo>
                      <a:pt x="152" y="434"/>
                    </a:lnTo>
                    <a:lnTo>
                      <a:pt x="131" y="441"/>
                    </a:lnTo>
                    <a:lnTo>
                      <a:pt x="112" y="449"/>
                    </a:lnTo>
                    <a:lnTo>
                      <a:pt x="92" y="456"/>
                    </a:lnTo>
                    <a:lnTo>
                      <a:pt x="73" y="462"/>
                    </a:lnTo>
                    <a:lnTo>
                      <a:pt x="54" y="467"/>
                    </a:lnTo>
                    <a:lnTo>
                      <a:pt x="36" y="472"/>
                    </a:lnTo>
                    <a:lnTo>
                      <a:pt x="18" y="476"/>
                    </a:lnTo>
                    <a:lnTo>
                      <a:pt x="0" y="481"/>
                    </a:lnTo>
                    <a:lnTo>
                      <a:pt x="28" y="483"/>
                    </a:lnTo>
                    <a:lnTo>
                      <a:pt x="57" y="485"/>
                    </a:lnTo>
                    <a:lnTo>
                      <a:pt x="85" y="485"/>
                    </a:lnTo>
                    <a:lnTo>
                      <a:pt x="115" y="485"/>
                    </a:lnTo>
                    <a:lnTo>
                      <a:pt x="142" y="483"/>
                    </a:lnTo>
                    <a:lnTo>
                      <a:pt x="170" y="481"/>
                    </a:lnTo>
                    <a:lnTo>
                      <a:pt x="198" y="478"/>
                    </a:lnTo>
                    <a:lnTo>
                      <a:pt x="227" y="473"/>
                    </a:lnTo>
                    <a:lnTo>
                      <a:pt x="254" y="467"/>
                    </a:lnTo>
                    <a:lnTo>
                      <a:pt x="281" y="462"/>
                    </a:lnTo>
                    <a:lnTo>
                      <a:pt x="306" y="456"/>
                    </a:lnTo>
                    <a:lnTo>
                      <a:pt x="333" y="449"/>
                    </a:lnTo>
                    <a:lnTo>
                      <a:pt x="358" y="440"/>
                    </a:lnTo>
                    <a:lnTo>
                      <a:pt x="382" y="433"/>
                    </a:lnTo>
                    <a:lnTo>
                      <a:pt x="406" y="422"/>
                    </a:lnTo>
                    <a:lnTo>
                      <a:pt x="430" y="414"/>
                    </a:lnTo>
                    <a:lnTo>
                      <a:pt x="449" y="406"/>
                    </a:lnTo>
                    <a:lnTo>
                      <a:pt x="467" y="398"/>
                    </a:lnTo>
                    <a:lnTo>
                      <a:pt x="487" y="389"/>
                    </a:lnTo>
                    <a:lnTo>
                      <a:pt x="503" y="380"/>
                    </a:lnTo>
                    <a:lnTo>
                      <a:pt x="519" y="371"/>
                    </a:lnTo>
                    <a:lnTo>
                      <a:pt x="536" y="363"/>
                    </a:lnTo>
                    <a:lnTo>
                      <a:pt x="551" y="354"/>
                    </a:lnTo>
                    <a:lnTo>
                      <a:pt x="566" y="345"/>
                    </a:lnTo>
                    <a:lnTo>
                      <a:pt x="593" y="328"/>
                    </a:lnTo>
                    <a:lnTo>
                      <a:pt x="618" y="309"/>
                    </a:lnTo>
                    <a:lnTo>
                      <a:pt x="643" y="290"/>
                    </a:lnTo>
                    <a:lnTo>
                      <a:pt x="669" y="271"/>
                    </a:lnTo>
                    <a:lnTo>
                      <a:pt x="691" y="251"/>
                    </a:lnTo>
                    <a:lnTo>
                      <a:pt x="714" y="230"/>
                    </a:lnTo>
                    <a:lnTo>
                      <a:pt x="736" y="208"/>
                    </a:lnTo>
                    <a:lnTo>
                      <a:pt x="755" y="187"/>
                    </a:lnTo>
                    <a:lnTo>
                      <a:pt x="773" y="165"/>
                    </a:lnTo>
                    <a:lnTo>
                      <a:pt x="791" y="141"/>
                    </a:lnTo>
                    <a:lnTo>
                      <a:pt x="806" y="118"/>
                    </a:lnTo>
                    <a:lnTo>
                      <a:pt x="819" y="95"/>
                    </a:lnTo>
                    <a:lnTo>
                      <a:pt x="831" y="72"/>
                    </a:lnTo>
                    <a:lnTo>
                      <a:pt x="842" y="48"/>
                    </a:lnTo>
                    <a:lnTo>
                      <a:pt x="849" y="24"/>
                    </a:lnTo>
                    <a:lnTo>
                      <a:pt x="855" y="0"/>
                    </a:lnTo>
                    <a:lnTo>
                      <a:pt x="849" y="2"/>
                    </a:lnTo>
                    <a:close/>
                  </a:path>
                </a:pathLst>
              </a:custGeom>
              <a:solidFill>
                <a:srgbClr val="D8E0E8"/>
              </a:solidFill>
              <a:ln w="9525">
                <a:noFill/>
                <a:round/>
                <a:headEnd/>
                <a:tailEnd/>
              </a:ln>
            </p:spPr>
            <p:txBody>
              <a:bodyPr/>
              <a:lstStyle/>
              <a:p>
                <a:endParaRPr lang="en-US"/>
              </a:p>
            </p:txBody>
          </p:sp>
          <p:sp>
            <p:nvSpPr>
              <p:cNvPr id="7383" name="Freeform 11"/>
              <p:cNvSpPr>
                <a:spLocks/>
              </p:cNvSpPr>
              <p:nvPr/>
            </p:nvSpPr>
            <p:spPr bwMode="auto">
              <a:xfrm>
                <a:off x="1938" y="2529"/>
                <a:ext cx="204" cy="204"/>
              </a:xfrm>
              <a:custGeom>
                <a:avLst/>
                <a:gdLst>
                  <a:gd name="T0" fmla="*/ 102 w 408"/>
                  <a:gd name="T1" fmla="*/ 0 h 409"/>
                  <a:gd name="T2" fmla="*/ 93 w 408"/>
                  <a:gd name="T3" fmla="*/ 6 h 409"/>
                  <a:gd name="T4" fmla="*/ 84 w 408"/>
                  <a:gd name="T5" fmla="*/ 13 h 409"/>
                  <a:gd name="T6" fmla="*/ 75 w 408"/>
                  <a:gd name="T7" fmla="*/ 20 h 409"/>
                  <a:gd name="T8" fmla="*/ 66 w 408"/>
                  <a:gd name="T9" fmla="*/ 27 h 409"/>
                  <a:gd name="T10" fmla="*/ 57 w 408"/>
                  <a:gd name="T11" fmla="*/ 34 h 409"/>
                  <a:gd name="T12" fmla="*/ 48 w 408"/>
                  <a:gd name="T13" fmla="*/ 42 h 409"/>
                  <a:gd name="T14" fmla="*/ 40 w 408"/>
                  <a:gd name="T15" fmla="*/ 49 h 409"/>
                  <a:gd name="T16" fmla="*/ 32 w 408"/>
                  <a:gd name="T17" fmla="*/ 56 h 409"/>
                  <a:gd name="T18" fmla="*/ 25 w 408"/>
                  <a:gd name="T19" fmla="*/ 63 h 409"/>
                  <a:gd name="T20" fmla="*/ 18 w 408"/>
                  <a:gd name="T21" fmla="*/ 69 h 409"/>
                  <a:gd name="T22" fmla="*/ 12 w 408"/>
                  <a:gd name="T23" fmla="*/ 75 h 409"/>
                  <a:gd name="T24" fmla="*/ 8 w 408"/>
                  <a:gd name="T25" fmla="*/ 81 h 409"/>
                  <a:gd name="T26" fmla="*/ 4 w 408"/>
                  <a:gd name="T27" fmla="*/ 86 h 409"/>
                  <a:gd name="T28" fmla="*/ 2 w 408"/>
                  <a:gd name="T29" fmla="*/ 90 h 409"/>
                  <a:gd name="T30" fmla="*/ 0 w 408"/>
                  <a:gd name="T31" fmla="*/ 94 h 409"/>
                  <a:gd name="T32" fmla="*/ 0 w 408"/>
                  <a:gd name="T33" fmla="*/ 96 h 409"/>
                  <a:gd name="T34" fmla="*/ 2 w 408"/>
                  <a:gd name="T35" fmla="*/ 98 h 409"/>
                  <a:gd name="T36" fmla="*/ 4 w 408"/>
                  <a:gd name="T37" fmla="*/ 100 h 409"/>
                  <a:gd name="T38" fmla="*/ 7 w 408"/>
                  <a:gd name="T39" fmla="*/ 101 h 409"/>
                  <a:gd name="T40" fmla="*/ 11 w 408"/>
                  <a:gd name="T41" fmla="*/ 102 h 409"/>
                  <a:gd name="T42" fmla="*/ 15 w 408"/>
                  <a:gd name="T43" fmla="*/ 102 h 409"/>
                  <a:gd name="T44" fmla="*/ 21 w 408"/>
                  <a:gd name="T45" fmla="*/ 102 h 409"/>
                  <a:gd name="T46" fmla="*/ 26 w 408"/>
                  <a:gd name="T47" fmla="*/ 101 h 409"/>
                  <a:gd name="T48" fmla="*/ 32 w 408"/>
                  <a:gd name="T49" fmla="*/ 100 h 409"/>
                  <a:gd name="T50" fmla="*/ 38 w 408"/>
                  <a:gd name="T51" fmla="*/ 98 h 409"/>
                  <a:gd name="T52" fmla="*/ 46 w 408"/>
                  <a:gd name="T53" fmla="*/ 97 h 409"/>
                  <a:gd name="T54" fmla="*/ 53 w 408"/>
                  <a:gd name="T55" fmla="*/ 95 h 409"/>
                  <a:gd name="T56" fmla="*/ 60 w 408"/>
                  <a:gd name="T57" fmla="*/ 92 h 409"/>
                  <a:gd name="T58" fmla="*/ 68 w 408"/>
                  <a:gd name="T59" fmla="*/ 90 h 409"/>
                  <a:gd name="T60" fmla="*/ 76 w 408"/>
                  <a:gd name="T61" fmla="*/ 87 h 409"/>
                  <a:gd name="T62" fmla="*/ 84 w 408"/>
                  <a:gd name="T63" fmla="*/ 84 h 409"/>
                  <a:gd name="T64" fmla="*/ 91 w 408"/>
                  <a:gd name="T65" fmla="*/ 81 h 409"/>
                  <a:gd name="T66" fmla="*/ 102 w 408"/>
                  <a:gd name="T67" fmla="*/ 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8" h="409">
                    <a:moveTo>
                      <a:pt x="408" y="0"/>
                    </a:moveTo>
                    <a:lnTo>
                      <a:pt x="372" y="25"/>
                    </a:lnTo>
                    <a:lnTo>
                      <a:pt x="335" y="53"/>
                    </a:lnTo>
                    <a:lnTo>
                      <a:pt x="299" y="80"/>
                    </a:lnTo>
                    <a:lnTo>
                      <a:pt x="261" y="110"/>
                    </a:lnTo>
                    <a:lnTo>
                      <a:pt x="226" y="139"/>
                    </a:lnTo>
                    <a:lnTo>
                      <a:pt x="191" y="168"/>
                    </a:lnTo>
                    <a:lnTo>
                      <a:pt x="157" y="197"/>
                    </a:lnTo>
                    <a:lnTo>
                      <a:pt x="126" y="225"/>
                    </a:lnTo>
                    <a:lnTo>
                      <a:pt x="97" y="252"/>
                    </a:lnTo>
                    <a:lnTo>
                      <a:pt x="72" y="277"/>
                    </a:lnTo>
                    <a:lnTo>
                      <a:pt x="48" y="302"/>
                    </a:lnTo>
                    <a:lnTo>
                      <a:pt x="30" y="324"/>
                    </a:lnTo>
                    <a:lnTo>
                      <a:pt x="15" y="344"/>
                    </a:lnTo>
                    <a:lnTo>
                      <a:pt x="5" y="361"/>
                    </a:lnTo>
                    <a:lnTo>
                      <a:pt x="0" y="376"/>
                    </a:lnTo>
                    <a:lnTo>
                      <a:pt x="0" y="386"/>
                    </a:lnTo>
                    <a:lnTo>
                      <a:pt x="6" y="395"/>
                    </a:lnTo>
                    <a:lnTo>
                      <a:pt x="15" y="402"/>
                    </a:lnTo>
                    <a:lnTo>
                      <a:pt x="27" y="406"/>
                    </a:lnTo>
                    <a:lnTo>
                      <a:pt x="42" y="409"/>
                    </a:lnTo>
                    <a:lnTo>
                      <a:pt x="60" y="409"/>
                    </a:lnTo>
                    <a:lnTo>
                      <a:pt x="81" y="408"/>
                    </a:lnTo>
                    <a:lnTo>
                      <a:pt x="103" y="405"/>
                    </a:lnTo>
                    <a:lnTo>
                      <a:pt x="127" y="401"/>
                    </a:lnTo>
                    <a:lnTo>
                      <a:pt x="152" y="395"/>
                    </a:lnTo>
                    <a:lnTo>
                      <a:pt x="181" y="388"/>
                    </a:lnTo>
                    <a:lnTo>
                      <a:pt x="209" y="380"/>
                    </a:lnTo>
                    <a:lnTo>
                      <a:pt x="239" y="370"/>
                    </a:lnTo>
                    <a:lnTo>
                      <a:pt x="270" y="360"/>
                    </a:lnTo>
                    <a:lnTo>
                      <a:pt x="302" y="350"/>
                    </a:lnTo>
                    <a:lnTo>
                      <a:pt x="333" y="337"/>
                    </a:lnTo>
                    <a:lnTo>
                      <a:pt x="364" y="325"/>
                    </a:lnTo>
                    <a:lnTo>
                      <a:pt x="408" y="0"/>
                    </a:lnTo>
                    <a:close/>
                  </a:path>
                </a:pathLst>
              </a:custGeom>
              <a:solidFill>
                <a:srgbClr val="D8E0E8"/>
              </a:solidFill>
              <a:ln w="9525">
                <a:noFill/>
                <a:round/>
                <a:headEnd/>
                <a:tailEnd/>
              </a:ln>
            </p:spPr>
            <p:txBody>
              <a:bodyPr/>
              <a:lstStyle/>
              <a:p>
                <a:endParaRPr lang="en-US"/>
              </a:p>
            </p:txBody>
          </p:sp>
          <p:sp>
            <p:nvSpPr>
              <p:cNvPr id="7384" name="Freeform 12"/>
              <p:cNvSpPr>
                <a:spLocks/>
              </p:cNvSpPr>
              <p:nvPr/>
            </p:nvSpPr>
            <p:spPr bwMode="auto">
              <a:xfrm>
                <a:off x="2139" y="2550"/>
                <a:ext cx="30" cy="134"/>
              </a:xfrm>
              <a:custGeom>
                <a:avLst/>
                <a:gdLst>
                  <a:gd name="T0" fmla="*/ 15 w 59"/>
                  <a:gd name="T1" fmla="*/ 61 h 267"/>
                  <a:gd name="T2" fmla="*/ 13 w 59"/>
                  <a:gd name="T3" fmla="*/ 61 h 267"/>
                  <a:gd name="T4" fmla="*/ 12 w 59"/>
                  <a:gd name="T5" fmla="*/ 62 h 267"/>
                  <a:gd name="T6" fmla="*/ 10 w 59"/>
                  <a:gd name="T7" fmla="*/ 63 h 267"/>
                  <a:gd name="T8" fmla="*/ 8 w 59"/>
                  <a:gd name="T9" fmla="*/ 64 h 267"/>
                  <a:gd name="T10" fmla="*/ 6 w 59"/>
                  <a:gd name="T11" fmla="*/ 65 h 267"/>
                  <a:gd name="T12" fmla="*/ 4 w 59"/>
                  <a:gd name="T13" fmla="*/ 65 h 267"/>
                  <a:gd name="T14" fmla="*/ 2 w 59"/>
                  <a:gd name="T15" fmla="*/ 67 h 267"/>
                  <a:gd name="T16" fmla="*/ 0 w 59"/>
                  <a:gd name="T17" fmla="*/ 67 h 267"/>
                  <a:gd name="T18" fmla="*/ 8 w 59"/>
                  <a:gd name="T19" fmla="*/ 0 h 267"/>
                  <a:gd name="T20" fmla="*/ 15 w 59"/>
                  <a:gd name="T21" fmla="*/ 61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267">
                    <a:moveTo>
                      <a:pt x="59" y="241"/>
                    </a:moveTo>
                    <a:lnTo>
                      <a:pt x="52" y="244"/>
                    </a:lnTo>
                    <a:lnTo>
                      <a:pt x="45" y="247"/>
                    </a:lnTo>
                    <a:lnTo>
                      <a:pt x="37" y="251"/>
                    </a:lnTo>
                    <a:lnTo>
                      <a:pt x="30" y="254"/>
                    </a:lnTo>
                    <a:lnTo>
                      <a:pt x="22" y="257"/>
                    </a:lnTo>
                    <a:lnTo>
                      <a:pt x="15" y="260"/>
                    </a:lnTo>
                    <a:lnTo>
                      <a:pt x="7" y="265"/>
                    </a:lnTo>
                    <a:lnTo>
                      <a:pt x="0" y="267"/>
                    </a:lnTo>
                    <a:lnTo>
                      <a:pt x="31" y="0"/>
                    </a:lnTo>
                    <a:lnTo>
                      <a:pt x="59" y="241"/>
                    </a:lnTo>
                    <a:close/>
                  </a:path>
                </a:pathLst>
              </a:custGeom>
              <a:solidFill>
                <a:srgbClr val="D8E0E8"/>
              </a:solidFill>
              <a:ln w="9525">
                <a:noFill/>
                <a:round/>
                <a:headEnd/>
                <a:tailEnd/>
              </a:ln>
            </p:spPr>
            <p:txBody>
              <a:bodyPr/>
              <a:lstStyle/>
              <a:p>
                <a:endParaRPr lang="en-US"/>
              </a:p>
            </p:txBody>
          </p:sp>
          <p:sp>
            <p:nvSpPr>
              <p:cNvPr id="7385" name="Freeform 13"/>
              <p:cNvSpPr>
                <a:spLocks/>
              </p:cNvSpPr>
              <p:nvPr/>
            </p:nvSpPr>
            <p:spPr bwMode="auto">
              <a:xfrm>
                <a:off x="2242" y="2607"/>
                <a:ext cx="23" cy="22"/>
              </a:xfrm>
              <a:custGeom>
                <a:avLst/>
                <a:gdLst>
                  <a:gd name="T0" fmla="*/ 12 w 46"/>
                  <a:gd name="T1" fmla="*/ 7 h 45"/>
                  <a:gd name="T2" fmla="*/ 12 w 46"/>
                  <a:gd name="T3" fmla="*/ 7 h 45"/>
                  <a:gd name="T4" fmla="*/ 11 w 46"/>
                  <a:gd name="T5" fmla="*/ 8 h 45"/>
                  <a:gd name="T6" fmla="*/ 10 w 46"/>
                  <a:gd name="T7" fmla="*/ 8 h 45"/>
                  <a:gd name="T8" fmla="*/ 9 w 46"/>
                  <a:gd name="T9" fmla="*/ 9 h 45"/>
                  <a:gd name="T10" fmla="*/ 8 w 46"/>
                  <a:gd name="T11" fmla="*/ 9 h 45"/>
                  <a:gd name="T12" fmla="*/ 7 w 46"/>
                  <a:gd name="T13" fmla="*/ 10 h 45"/>
                  <a:gd name="T14" fmla="*/ 6 w 46"/>
                  <a:gd name="T15" fmla="*/ 10 h 45"/>
                  <a:gd name="T16" fmla="*/ 5 w 46"/>
                  <a:gd name="T17" fmla="*/ 11 h 45"/>
                  <a:gd name="T18" fmla="*/ 0 w 46"/>
                  <a:gd name="T19" fmla="*/ 3 h 45"/>
                  <a:gd name="T20" fmla="*/ 7 w 46"/>
                  <a:gd name="T21" fmla="*/ 0 h 45"/>
                  <a:gd name="T22" fmla="*/ 12 w 46"/>
                  <a:gd name="T23" fmla="*/ 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5">
                    <a:moveTo>
                      <a:pt x="46" y="28"/>
                    </a:moveTo>
                    <a:lnTo>
                      <a:pt x="45" y="29"/>
                    </a:lnTo>
                    <a:lnTo>
                      <a:pt x="42" y="32"/>
                    </a:lnTo>
                    <a:lnTo>
                      <a:pt x="39" y="34"/>
                    </a:lnTo>
                    <a:lnTo>
                      <a:pt x="36" y="37"/>
                    </a:lnTo>
                    <a:lnTo>
                      <a:pt x="31" y="38"/>
                    </a:lnTo>
                    <a:lnTo>
                      <a:pt x="28" y="41"/>
                    </a:lnTo>
                    <a:lnTo>
                      <a:pt x="24" y="42"/>
                    </a:lnTo>
                    <a:lnTo>
                      <a:pt x="19" y="45"/>
                    </a:lnTo>
                    <a:lnTo>
                      <a:pt x="0" y="15"/>
                    </a:lnTo>
                    <a:lnTo>
                      <a:pt x="28" y="0"/>
                    </a:lnTo>
                    <a:lnTo>
                      <a:pt x="46" y="28"/>
                    </a:lnTo>
                    <a:close/>
                  </a:path>
                </a:pathLst>
              </a:custGeom>
              <a:solidFill>
                <a:srgbClr val="D8E0E8"/>
              </a:solidFill>
              <a:ln w="9525">
                <a:noFill/>
                <a:round/>
                <a:headEnd/>
                <a:tailEnd/>
              </a:ln>
            </p:spPr>
            <p:txBody>
              <a:bodyPr/>
              <a:lstStyle/>
              <a:p>
                <a:endParaRPr lang="en-US"/>
              </a:p>
            </p:txBody>
          </p:sp>
          <p:sp>
            <p:nvSpPr>
              <p:cNvPr id="7386" name="Freeform 14"/>
              <p:cNvSpPr>
                <a:spLocks/>
              </p:cNvSpPr>
              <p:nvPr/>
            </p:nvSpPr>
            <p:spPr bwMode="auto">
              <a:xfrm>
                <a:off x="2169" y="2497"/>
                <a:ext cx="175" cy="166"/>
              </a:xfrm>
              <a:custGeom>
                <a:avLst/>
                <a:gdLst>
                  <a:gd name="T0" fmla="*/ 35 w 349"/>
                  <a:gd name="T1" fmla="*/ 70 h 332"/>
                  <a:gd name="T2" fmla="*/ 32 w 349"/>
                  <a:gd name="T3" fmla="*/ 71 h 332"/>
                  <a:gd name="T4" fmla="*/ 29 w 349"/>
                  <a:gd name="T5" fmla="*/ 73 h 332"/>
                  <a:gd name="T6" fmla="*/ 26 w 349"/>
                  <a:gd name="T7" fmla="*/ 75 h 332"/>
                  <a:gd name="T8" fmla="*/ 22 w 349"/>
                  <a:gd name="T9" fmla="*/ 76 h 332"/>
                  <a:gd name="T10" fmla="*/ 19 w 349"/>
                  <a:gd name="T11" fmla="*/ 78 h 332"/>
                  <a:gd name="T12" fmla="*/ 15 w 349"/>
                  <a:gd name="T13" fmla="*/ 80 h 332"/>
                  <a:gd name="T14" fmla="*/ 12 w 349"/>
                  <a:gd name="T15" fmla="*/ 81 h 332"/>
                  <a:gd name="T16" fmla="*/ 8 w 349"/>
                  <a:gd name="T17" fmla="*/ 83 h 332"/>
                  <a:gd name="T18" fmla="*/ 0 w 349"/>
                  <a:gd name="T19" fmla="*/ 11 h 332"/>
                  <a:gd name="T20" fmla="*/ 17 w 349"/>
                  <a:gd name="T21" fmla="*/ 0 h 332"/>
                  <a:gd name="T22" fmla="*/ 88 w 349"/>
                  <a:gd name="T23" fmla="*/ 35 h 332"/>
                  <a:gd name="T24" fmla="*/ 83 w 349"/>
                  <a:gd name="T25" fmla="*/ 38 h 332"/>
                  <a:gd name="T26" fmla="*/ 78 w 349"/>
                  <a:gd name="T27" fmla="*/ 41 h 332"/>
                  <a:gd name="T28" fmla="*/ 74 w 349"/>
                  <a:gd name="T29" fmla="*/ 45 h 332"/>
                  <a:gd name="T30" fmla="*/ 69 w 349"/>
                  <a:gd name="T31" fmla="*/ 48 h 332"/>
                  <a:gd name="T32" fmla="*/ 65 w 349"/>
                  <a:gd name="T33" fmla="*/ 51 h 332"/>
                  <a:gd name="T34" fmla="*/ 61 w 349"/>
                  <a:gd name="T35" fmla="*/ 53 h 332"/>
                  <a:gd name="T36" fmla="*/ 57 w 349"/>
                  <a:gd name="T37" fmla="*/ 56 h 332"/>
                  <a:gd name="T38" fmla="*/ 53 w 349"/>
                  <a:gd name="T39" fmla="*/ 59 h 332"/>
                  <a:gd name="T40" fmla="*/ 46 w 349"/>
                  <a:gd name="T41" fmla="*/ 46 h 332"/>
                  <a:gd name="T42" fmla="*/ 27 w 349"/>
                  <a:gd name="T43" fmla="*/ 57 h 332"/>
                  <a:gd name="T44" fmla="*/ 35 w 349"/>
                  <a:gd name="T45" fmla="*/ 70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332">
                    <a:moveTo>
                      <a:pt x="137" y="278"/>
                    </a:moveTo>
                    <a:lnTo>
                      <a:pt x="125" y="284"/>
                    </a:lnTo>
                    <a:lnTo>
                      <a:pt x="113" y="291"/>
                    </a:lnTo>
                    <a:lnTo>
                      <a:pt x="101" y="297"/>
                    </a:lnTo>
                    <a:lnTo>
                      <a:pt x="88" y="304"/>
                    </a:lnTo>
                    <a:lnTo>
                      <a:pt x="75" y="310"/>
                    </a:lnTo>
                    <a:lnTo>
                      <a:pt x="60" y="317"/>
                    </a:lnTo>
                    <a:lnTo>
                      <a:pt x="45" y="324"/>
                    </a:lnTo>
                    <a:lnTo>
                      <a:pt x="30" y="332"/>
                    </a:lnTo>
                    <a:lnTo>
                      <a:pt x="0" y="42"/>
                    </a:lnTo>
                    <a:lnTo>
                      <a:pt x="67" y="0"/>
                    </a:lnTo>
                    <a:lnTo>
                      <a:pt x="349" y="138"/>
                    </a:lnTo>
                    <a:lnTo>
                      <a:pt x="331" y="151"/>
                    </a:lnTo>
                    <a:lnTo>
                      <a:pt x="312" y="164"/>
                    </a:lnTo>
                    <a:lnTo>
                      <a:pt x="294" y="177"/>
                    </a:lnTo>
                    <a:lnTo>
                      <a:pt x="276" y="189"/>
                    </a:lnTo>
                    <a:lnTo>
                      <a:pt x="260" y="202"/>
                    </a:lnTo>
                    <a:lnTo>
                      <a:pt x="243" y="212"/>
                    </a:lnTo>
                    <a:lnTo>
                      <a:pt x="227" y="223"/>
                    </a:lnTo>
                    <a:lnTo>
                      <a:pt x="212" y="233"/>
                    </a:lnTo>
                    <a:lnTo>
                      <a:pt x="181" y="183"/>
                    </a:lnTo>
                    <a:lnTo>
                      <a:pt x="107" y="225"/>
                    </a:lnTo>
                    <a:lnTo>
                      <a:pt x="137" y="278"/>
                    </a:lnTo>
                    <a:close/>
                  </a:path>
                </a:pathLst>
              </a:custGeom>
              <a:solidFill>
                <a:srgbClr val="D8E0E8"/>
              </a:solidFill>
              <a:ln w="9525">
                <a:noFill/>
                <a:round/>
                <a:headEnd/>
                <a:tailEnd/>
              </a:ln>
            </p:spPr>
            <p:txBody>
              <a:bodyPr/>
              <a:lstStyle/>
              <a:p>
                <a:endParaRPr lang="en-US"/>
              </a:p>
            </p:txBody>
          </p:sp>
          <p:sp>
            <p:nvSpPr>
              <p:cNvPr id="7387" name="Freeform 15"/>
              <p:cNvSpPr>
                <a:spLocks/>
              </p:cNvSpPr>
              <p:nvPr/>
            </p:nvSpPr>
            <p:spPr bwMode="auto">
              <a:xfrm>
                <a:off x="2212" y="2399"/>
                <a:ext cx="264" cy="157"/>
              </a:xfrm>
              <a:custGeom>
                <a:avLst/>
                <a:gdLst>
                  <a:gd name="T0" fmla="*/ 72 w 529"/>
                  <a:gd name="T1" fmla="*/ 78 h 315"/>
                  <a:gd name="T2" fmla="*/ 76 w 529"/>
                  <a:gd name="T3" fmla="*/ 75 h 315"/>
                  <a:gd name="T4" fmla="*/ 80 w 529"/>
                  <a:gd name="T5" fmla="*/ 72 h 315"/>
                  <a:gd name="T6" fmla="*/ 83 w 529"/>
                  <a:gd name="T7" fmla="*/ 70 h 315"/>
                  <a:gd name="T8" fmla="*/ 87 w 529"/>
                  <a:gd name="T9" fmla="*/ 67 h 315"/>
                  <a:gd name="T10" fmla="*/ 90 w 529"/>
                  <a:gd name="T11" fmla="*/ 64 h 315"/>
                  <a:gd name="T12" fmla="*/ 94 w 529"/>
                  <a:gd name="T13" fmla="*/ 61 h 315"/>
                  <a:gd name="T14" fmla="*/ 97 w 529"/>
                  <a:gd name="T15" fmla="*/ 58 h 315"/>
                  <a:gd name="T16" fmla="*/ 100 w 529"/>
                  <a:gd name="T17" fmla="*/ 55 h 315"/>
                  <a:gd name="T18" fmla="*/ 109 w 529"/>
                  <a:gd name="T19" fmla="*/ 47 h 315"/>
                  <a:gd name="T20" fmla="*/ 116 w 529"/>
                  <a:gd name="T21" fmla="*/ 40 h 315"/>
                  <a:gd name="T22" fmla="*/ 122 w 529"/>
                  <a:gd name="T23" fmla="*/ 33 h 315"/>
                  <a:gd name="T24" fmla="*/ 127 w 529"/>
                  <a:gd name="T25" fmla="*/ 26 h 315"/>
                  <a:gd name="T26" fmla="*/ 130 w 529"/>
                  <a:gd name="T27" fmla="*/ 19 h 315"/>
                  <a:gd name="T28" fmla="*/ 132 w 529"/>
                  <a:gd name="T29" fmla="*/ 13 h 315"/>
                  <a:gd name="T30" fmla="*/ 132 w 529"/>
                  <a:gd name="T31" fmla="*/ 8 h 315"/>
                  <a:gd name="T32" fmla="*/ 130 w 529"/>
                  <a:gd name="T33" fmla="*/ 3 h 315"/>
                  <a:gd name="T34" fmla="*/ 129 w 529"/>
                  <a:gd name="T35" fmla="*/ 2 h 315"/>
                  <a:gd name="T36" fmla="*/ 127 w 529"/>
                  <a:gd name="T37" fmla="*/ 1 h 315"/>
                  <a:gd name="T38" fmla="*/ 125 w 529"/>
                  <a:gd name="T39" fmla="*/ 0 h 315"/>
                  <a:gd name="T40" fmla="*/ 122 w 529"/>
                  <a:gd name="T41" fmla="*/ 0 h 315"/>
                  <a:gd name="T42" fmla="*/ 120 w 529"/>
                  <a:gd name="T43" fmla="*/ 0 h 315"/>
                  <a:gd name="T44" fmla="*/ 116 w 529"/>
                  <a:gd name="T45" fmla="*/ 0 h 315"/>
                  <a:gd name="T46" fmla="*/ 113 w 529"/>
                  <a:gd name="T47" fmla="*/ 0 h 315"/>
                  <a:gd name="T48" fmla="*/ 109 w 529"/>
                  <a:gd name="T49" fmla="*/ 1 h 315"/>
                  <a:gd name="T50" fmla="*/ 105 w 529"/>
                  <a:gd name="T51" fmla="*/ 2 h 315"/>
                  <a:gd name="T52" fmla="*/ 100 w 529"/>
                  <a:gd name="T53" fmla="*/ 2 h 315"/>
                  <a:gd name="T54" fmla="*/ 95 w 529"/>
                  <a:gd name="T55" fmla="*/ 4 h 315"/>
                  <a:gd name="T56" fmla="*/ 90 w 529"/>
                  <a:gd name="T57" fmla="*/ 5 h 315"/>
                  <a:gd name="T58" fmla="*/ 85 w 529"/>
                  <a:gd name="T59" fmla="*/ 7 h 315"/>
                  <a:gd name="T60" fmla="*/ 80 w 529"/>
                  <a:gd name="T61" fmla="*/ 8 h 315"/>
                  <a:gd name="T62" fmla="*/ 74 w 529"/>
                  <a:gd name="T63" fmla="*/ 10 h 315"/>
                  <a:gd name="T64" fmla="*/ 68 w 529"/>
                  <a:gd name="T65" fmla="*/ 12 h 315"/>
                  <a:gd name="T66" fmla="*/ 64 w 529"/>
                  <a:gd name="T67" fmla="*/ 14 h 315"/>
                  <a:gd name="T68" fmla="*/ 60 w 529"/>
                  <a:gd name="T69" fmla="*/ 15 h 315"/>
                  <a:gd name="T70" fmla="*/ 56 w 529"/>
                  <a:gd name="T71" fmla="*/ 17 h 315"/>
                  <a:gd name="T72" fmla="*/ 52 w 529"/>
                  <a:gd name="T73" fmla="*/ 18 h 315"/>
                  <a:gd name="T74" fmla="*/ 47 w 529"/>
                  <a:gd name="T75" fmla="*/ 20 h 315"/>
                  <a:gd name="T76" fmla="*/ 43 w 529"/>
                  <a:gd name="T77" fmla="*/ 22 h 315"/>
                  <a:gd name="T78" fmla="*/ 38 w 529"/>
                  <a:gd name="T79" fmla="*/ 24 h 315"/>
                  <a:gd name="T80" fmla="*/ 34 w 529"/>
                  <a:gd name="T81" fmla="*/ 26 h 315"/>
                  <a:gd name="T82" fmla="*/ 30 w 529"/>
                  <a:gd name="T83" fmla="*/ 28 h 315"/>
                  <a:gd name="T84" fmla="*/ 25 w 529"/>
                  <a:gd name="T85" fmla="*/ 30 h 315"/>
                  <a:gd name="T86" fmla="*/ 21 w 529"/>
                  <a:gd name="T87" fmla="*/ 32 h 315"/>
                  <a:gd name="T88" fmla="*/ 17 w 529"/>
                  <a:gd name="T89" fmla="*/ 34 h 315"/>
                  <a:gd name="T90" fmla="*/ 12 w 529"/>
                  <a:gd name="T91" fmla="*/ 36 h 315"/>
                  <a:gd name="T92" fmla="*/ 8 w 529"/>
                  <a:gd name="T93" fmla="*/ 38 h 315"/>
                  <a:gd name="T94" fmla="*/ 4 w 529"/>
                  <a:gd name="T95" fmla="*/ 40 h 315"/>
                  <a:gd name="T96" fmla="*/ 0 w 529"/>
                  <a:gd name="T97" fmla="*/ 43 h 315"/>
                  <a:gd name="T98" fmla="*/ 72 w 529"/>
                  <a:gd name="T99" fmla="*/ 78 h 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9" h="315">
                    <a:moveTo>
                      <a:pt x="291" y="315"/>
                    </a:moveTo>
                    <a:lnTo>
                      <a:pt x="306" y="303"/>
                    </a:lnTo>
                    <a:lnTo>
                      <a:pt x="320" y="291"/>
                    </a:lnTo>
                    <a:lnTo>
                      <a:pt x="334" y="280"/>
                    </a:lnTo>
                    <a:lnTo>
                      <a:pt x="349" y="268"/>
                    </a:lnTo>
                    <a:lnTo>
                      <a:pt x="363" y="257"/>
                    </a:lnTo>
                    <a:lnTo>
                      <a:pt x="376" y="245"/>
                    </a:lnTo>
                    <a:lnTo>
                      <a:pt x="390" y="233"/>
                    </a:lnTo>
                    <a:lnTo>
                      <a:pt x="403" y="222"/>
                    </a:lnTo>
                    <a:lnTo>
                      <a:pt x="436" y="191"/>
                    </a:lnTo>
                    <a:lnTo>
                      <a:pt x="464" y="162"/>
                    </a:lnTo>
                    <a:lnTo>
                      <a:pt x="488" y="133"/>
                    </a:lnTo>
                    <a:lnTo>
                      <a:pt x="508" y="105"/>
                    </a:lnTo>
                    <a:lnTo>
                      <a:pt x="521" y="79"/>
                    </a:lnTo>
                    <a:lnTo>
                      <a:pt x="529" y="54"/>
                    </a:lnTo>
                    <a:lnTo>
                      <a:pt x="529" y="32"/>
                    </a:lnTo>
                    <a:lnTo>
                      <a:pt x="521" y="13"/>
                    </a:lnTo>
                    <a:lnTo>
                      <a:pt x="517" y="9"/>
                    </a:lnTo>
                    <a:lnTo>
                      <a:pt x="511" y="5"/>
                    </a:lnTo>
                    <a:lnTo>
                      <a:pt x="502" y="3"/>
                    </a:lnTo>
                    <a:lnTo>
                      <a:pt x="491" y="2"/>
                    </a:lnTo>
                    <a:lnTo>
                      <a:pt x="481" y="0"/>
                    </a:lnTo>
                    <a:lnTo>
                      <a:pt x="467" y="0"/>
                    </a:lnTo>
                    <a:lnTo>
                      <a:pt x="452" y="2"/>
                    </a:lnTo>
                    <a:lnTo>
                      <a:pt x="437" y="5"/>
                    </a:lnTo>
                    <a:lnTo>
                      <a:pt x="420" y="8"/>
                    </a:lnTo>
                    <a:lnTo>
                      <a:pt x="402" y="11"/>
                    </a:lnTo>
                    <a:lnTo>
                      <a:pt x="382" y="16"/>
                    </a:lnTo>
                    <a:lnTo>
                      <a:pt x="363" y="21"/>
                    </a:lnTo>
                    <a:lnTo>
                      <a:pt x="342" y="28"/>
                    </a:lnTo>
                    <a:lnTo>
                      <a:pt x="320" y="34"/>
                    </a:lnTo>
                    <a:lnTo>
                      <a:pt x="297" y="41"/>
                    </a:lnTo>
                    <a:lnTo>
                      <a:pt x="275" y="50"/>
                    </a:lnTo>
                    <a:lnTo>
                      <a:pt x="258" y="56"/>
                    </a:lnTo>
                    <a:lnTo>
                      <a:pt x="242" y="62"/>
                    </a:lnTo>
                    <a:lnTo>
                      <a:pt x="224" y="69"/>
                    </a:lnTo>
                    <a:lnTo>
                      <a:pt x="208" y="75"/>
                    </a:lnTo>
                    <a:lnTo>
                      <a:pt x="190" y="82"/>
                    </a:lnTo>
                    <a:lnTo>
                      <a:pt x="173" y="89"/>
                    </a:lnTo>
                    <a:lnTo>
                      <a:pt x="155" y="96"/>
                    </a:lnTo>
                    <a:lnTo>
                      <a:pt x="137" y="104"/>
                    </a:lnTo>
                    <a:lnTo>
                      <a:pt x="121" y="112"/>
                    </a:lnTo>
                    <a:lnTo>
                      <a:pt x="103" y="120"/>
                    </a:lnTo>
                    <a:lnTo>
                      <a:pt x="85" y="128"/>
                    </a:lnTo>
                    <a:lnTo>
                      <a:pt x="69" y="137"/>
                    </a:lnTo>
                    <a:lnTo>
                      <a:pt x="51" y="146"/>
                    </a:lnTo>
                    <a:lnTo>
                      <a:pt x="34" y="155"/>
                    </a:lnTo>
                    <a:lnTo>
                      <a:pt x="16" y="163"/>
                    </a:lnTo>
                    <a:lnTo>
                      <a:pt x="0" y="172"/>
                    </a:lnTo>
                    <a:lnTo>
                      <a:pt x="291" y="315"/>
                    </a:lnTo>
                    <a:close/>
                  </a:path>
                </a:pathLst>
              </a:custGeom>
              <a:solidFill>
                <a:srgbClr val="D8E0E8"/>
              </a:solidFill>
              <a:ln w="9525">
                <a:noFill/>
                <a:round/>
                <a:headEnd/>
                <a:tailEnd/>
              </a:ln>
            </p:spPr>
            <p:txBody>
              <a:bodyPr/>
              <a:lstStyle/>
              <a:p>
                <a:endParaRPr lang="en-US"/>
              </a:p>
            </p:txBody>
          </p:sp>
          <p:sp>
            <p:nvSpPr>
              <p:cNvPr id="7388" name="Freeform 16"/>
              <p:cNvSpPr>
                <a:spLocks/>
              </p:cNvSpPr>
              <p:nvPr/>
            </p:nvSpPr>
            <p:spPr bwMode="auto">
              <a:xfrm>
                <a:off x="2134" y="2446"/>
                <a:ext cx="59" cy="52"/>
              </a:xfrm>
              <a:custGeom>
                <a:avLst/>
                <a:gdLst>
                  <a:gd name="T0" fmla="*/ 11 w 116"/>
                  <a:gd name="T1" fmla="*/ 26 h 104"/>
                  <a:gd name="T2" fmla="*/ 0 w 116"/>
                  <a:gd name="T3" fmla="*/ 11 h 104"/>
                  <a:gd name="T4" fmla="*/ 18 w 116"/>
                  <a:gd name="T5" fmla="*/ 0 h 104"/>
                  <a:gd name="T6" fmla="*/ 30 w 116"/>
                  <a:gd name="T7" fmla="*/ 16 h 104"/>
                  <a:gd name="T8" fmla="*/ 11 w 116"/>
                  <a:gd name="T9" fmla="*/ 2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4">
                    <a:moveTo>
                      <a:pt x="43" y="104"/>
                    </a:moveTo>
                    <a:lnTo>
                      <a:pt x="0" y="43"/>
                    </a:lnTo>
                    <a:lnTo>
                      <a:pt x="68" y="0"/>
                    </a:lnTo>
                    <a:lnTo>
                      <a:pt x="116" y="61"/>
                    </a:lnTo>
                    <a:lnTo>
                      <a:pt x="43" y="104"/>
                    </a:lnTo>
                    <a:close/>
                  </a:path>
                </a:pathLst>
              </a:custGeom>
              <a:solidFill>
                <a:srgbClr val="D8E0E8"/>
              </a:solidFill>
              <a:ln w="9525">
                <a:noFill/>
                <a:round/>
                <a:headEnd/>
                <a:tailEnd/>
              </a:ln>
            </p:spPr>
            <p:txBody>
              <a:bodyPr/>
              <a:lstStyle/>
              <a:p>
                <a:endParaRPr lang="en-US"/>
              </a:p>
            </p:txBody>
          </p:sp>
          <p:sp>
            <p:nvSpPr>
              <p:cNvPr id="7389" name="Freeform 17"/>
              <p:cNvSpPr>
                <a:spLocks/>
              </p:cNvSpPr>
              <p:nvPr/>
            </p:nvSpPr>
            <p:spPr bwMode="auto">
              <a:xfrm>
                <a:off x="2018" y="2687"/>
                <a:ext cx="215" cy="61"/>
              </a:xfrm>
              <a:custGeom>
                <a:avLst/>
                <a:gdLst>
                  <a:gd name="T0" fmla="*/ 108 w 430"/>
                  <a:gd name="T1" fmla="*/ 13 h 124"/>
                  <a:gd name="T2" fmla="*/ 102 w 430"/>
                  <a:gd name="T3" fmla="*/ 15 h 124"/>
                  <a:gd name="T4" fmla="*/ 96 w 430"/>
                  <a:gd name="T5" fmla="*/ 17 h 124"/>
                  <a:gd name="T6" fmla="*/ 90 w 430"/>
                  <a:gd name="T7" fmla="*/ 19 h 124"/>
                  <a:gd name="T8" fmla="*/ 84 w 430"/>
                  <a:gd name="T9" fmla="*/ 21 h 124"/>
                  <a:gd name="T10" fmla="*/ 77 w 430"/>
                  <a:gd name="T11" fmla="*/ 23 h 124"/>
                  <a:gd name="T12" fmla="*/ 71 w 430"/>
                  <a:gd name="T13" fmla="*/ 25 h 124"/>
                  <a:gd name="T14" fmla="*/ 64 w 430"/>
                  <a:gd name="T15" fmla="*/ 26 h 124"/>
                  <a:gd name="T16" fmla="*/ 57 w 430"/>
                  <a:gd name="T17" fmla="*/ 27 h 124"/>
                  <a:gd name="T18" fmla="*/ 50 w 430"/>
                  <a:gd name="T19" fmla="*/ 29 h 124"/>
                  <a:gd name="T20" fmla="*/ 43 w 430"/>
                  <a:gd name="T21" fmla="*/ 29 h 124"/>
                  <a:gd name="T22" fmla="*/ 36 w 430"/>
                  <a:gd name="T23" fmla="*/ 30 h 124"/>
                  <a:gd name="T24" fmla="*/ 29 w 430"/>
                  <a:gd name="T25" fmla="*/ 30 h 124"/>
                  <a:gd name="T26" fmla="*/ 22 w 430"/>
                  <a:gd name="T27" fmla="*/ 30 h 124"/>
                  <a:gd name="T28" fmla="*/ 15 w 430"/>
                  <a:gd name="T29" fmla="*/ 30 h 124"/>
                  <a:gd name="T30" fmla="*/ 7 w 430"/>
                  <a:gd name="T31" fmla="*/ 30 h 124"/>
                  <a:gd name="T32" fmla="*/ 0 w 430"/>
                  <a:gd name="T33" fmla="*/ 29 h 124"/>
                  <a:gd name="T34" fmla="*/ 5 w 430"/>
                  <a:gd name="T35" fmla="*/ 28 h 124"/>
                  <a:gd name="T36" fmla="*/ 9 w 430"/>
                  <a:gd name="T37" fmla="*/ 27 h 124"/>
                  <a:gd name="T38" fmla="*/ 14 w 430"/>
                  <a:gd name="T39" fmla="*/ 26 h 124"/>
                  <a:gd name="T40" fmla="*/ 19 w 430"/>
                  <a:gd name="T41" fmla="*/ 25 h 124"/>
                  <a:gd name="T42" fmla="*/ 23 w 430"/>
                  <a:gd name="T43" fmla="*/ 23 h 124"/>
                  <a:gd name="T44" fmla="*/ 28 w 430"/>
                  <a:gd name="T45" fmla="*/ 21 h 124"/>
                  <a:gd name="T46" fmla="*/ 33 w 430"/>
                  <a:gd name="T47" fmla="*/ 19 h 124"/>
                  <a:gd name="T48" fmla="*/ 38 w 430"/>
                  <a:gd name="T49" fmla="*/ 18 h 124"/>
                  <a:gd name="T50" fmla="*/ 44 w 430"/>
                  <a:gd name="T51" fmla="*/ 16 h 124"/>
                  <a:gd name="T52" fmla="*/ 49 w 430"/>
                  <a:gd name="T53" fmla="*/ 14 h 124"/>
                  <a:gd name="T54" fmla="*/ 54 w 430"/>
                  <a:gd name="T55" fmla="*/ 12 h 124"/>
                  <a:gd name="T56" fmla="*/ 60 w 430"/>
                  <a:gd name="T57" fmla="*/ 10 h 124"/>
                  <a:gd name="T58" fmla="*/ 65 w 430"/>
                  <a:gd name="T59" fmla="*/ 7 h 124"/>
                  <a:gd name="T60" fmla="*/ 71 w 430"/>
                  <a:gd name="T61" fmla="*/ 5 h 124"/>
                  <a:gd name="T62" fmla="*/ 76 w 430"/>
                  <a:gd name="T63" fmla="*/ 2 h 124"/>
                  <a:gd name="T64" fmla="*/ 82 w 430"/>
                  <a:gd name="T65" fmla="*/ 0 h 124"/>
                  <a:gd name="T66" fmla="*/ 82 w 430"/>
                  <a:gd name="T67" fmla="*/ 0 h 124"/>
                  <a:gd name="T68" fmla="*/ 83 w 430"/>
                  <a:gd name="T69" fmla="*/ 2 h 124"/>
                  <a:gd name="T70" fmla="*/ 84 w 430"/>
                  <a:gd name="T71" fmla="*/ 4 h 124"/>
                  <a:gd name="T72" fmla="*/ 86 w 430"/>
                  <a:gd name="T73" fmla="*/ 7 h 124"/>
                  <a:gd name="T74" fmla="*/ 89 w 430"/>
                  <a:gd name="T75" fmla="*/ 10 h 124"/>
                  <a:gd name="T76" fmla="*/ 93 w 430"/>
                  <a:gd name="T77" fmla="*/ 12 h 124"/>
                  <a:gd name="T78" fmla="*/ 100 w 430"/>
                  <a:gd name="T79" fmla="*/ 13 h 124"/>
                  <a:gd name="T80" fmla="*/ 108 w 430"/>
                  <a:gd name="T81" fmla="*/ 13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0" h="124">
                    <a:moveTo>
                      <a:pt x="430" y="53"/>
                    </a:moveTo>
                    <a:lnTo>
                      <a:pt x="406" y="61"/>
                    </a:lnTo>
                    <a:lnTo>
                      <a:pt x="382" y="72"/>
                    </a:lnTo>
                    <a:lnTo>
                      <a:pt x="358" y="79"/>
                    </a:lnTo>
                    <a:lnTo>
                      <a:pt x="333" y="88"/>
                    </a:lnTo>
                    <a:lnTo>
                      <a:pt x="306" y="95"/>
                    </a:lnTo>
                    <a:lnTo>
                      <a:pt x="281" y="101"/>
                    </a:lnTo>
                    <a:lnTo>
                      <a:pt x="254" y="106"/>
                    </a:lnTo>
                    <a:lnTo>
                      <a:pt x="227" y="112"/>
                    </a:lnTo>
                    <a:lnTo>
                      <a:pt x="198" y="117"/>
                    </a:lnTo>
                    <a:lnTo>
                      <a:pt x="170" y="120"/>
                    </a:lnTo>
                    <a:lnTo>
                      <a:pt x="142" y="122"/>
                    </a:lnTo>
                    <a:lnTo>
                      <a:pt x="115" y="124"/>
                    </a:lnTo>
                    <a:lnTo>
                      <a:pt x="85" y="124"/>
                    </a:lnTo>
                    <a:lnTo>
                      <a:pt x="57" y="124"/>
                    </a:lnTo>
                    <a:lnTo>
                      <a:pt x="28" y="122"/>
                    </a:lnTo>
                    <a:lnTo>
                      <a:pt x="0" y="120"/>
                    </a:lnTo>
                    <a:lnTo>
                      <a:pt x="18" y="115"/>
                    </a:lnTo>
                    <a:lnTo>
                      <a:pt x="36" y="111"/>
                    </a:lnTo>
                    <a:lnTo>
                      <a:pt x="54" y="106"/>
                    </a:lnTo>
                    <a:lnTo>
                      <a:pt x="73" y="101"/>
                    </a:lnTo>
                    <a:lnTo>
                      <a:pt x="92" y="95"/>
                    </a:lnTo>
                    <a:lnTo>
                      <a:pt x="112" y="88"/>
                    </a:lnTo>
                    <a:lnTo>
                      <a:pt x="131" y="80"/>
                    </a:lnTo>
                    <a:lnTo>
                      <a:pt x="152" y="73"/>
                    </a:lnTo>
                    <a:lnTo>
                      <a:pt x="173" y="66"/>
                    </a:lnTo>
                    <a:lnTo>
                      <a:pt x="194" y="57"/>
                    </a:lnTo>
                    <a:lnTo>
                      <a:pt x="216" y="48"/>
                    </a:lnTo>
                    <a:lnTo>
                      <a:pt x="237" y="40"/>
                    </a:lnTo>
                    <a:lnTo>
                      <a:pt x="260" y="31"/>
                    </a:lnTo>
                    <a:lnTo>
                      <a:pt x="282" y="21"/>
                    </a:lnTo>
                    <a:lnTo>
                      <a:pt x="304" y="10"/>
                    </a:lnTo>
                    <a:lnTo>
                      <a:pt x="327" y="0"/>
                    </a:lnTo>
                    <a:lnTo>
                      <a:pt x="327" y="3"/>
                    </a:lnTo>
                    <a:lnTo>
                      <a:pt x="330" y="10"/>
                    </a:lnTo>
                    <a:lnTo>
                      <a:pt x="333" y="19"/>
                    </a:lnTo>
                    <a:lnTo>
                      <a:pt x="342" y="31"/>
                    </a:lnTo>
                    <a:lnTo>
                      <a:pt x="354" y="41"/>
                    </a:lnTo>
                    <a:lnTo>
                      <a:pt x="372" y="48"/>
                    </a:lnTo>
                    <a:lnTo>
                      <a:pt x="397" y="53"/>
                    </a:lnTo>
                    <a:lnTo>
                      <a:pt x="430" y="53"/>
                    </a:lnTo>
                    <a:close/>
                  </a:path>
                </a:pathLst>
              </a:custGeom>
              <a:solidFill>
                <a:srgbClr val="7F99B2"/>
              </a:solidFill>
              <a:ln w="9525">
                <a:noFill/>
                <a:round/>
                <a:headEnd/>
                <a:tailEnd/>
              </a:ln>
            </p:spPr>
            <p:txBody>
              <a:bodyPr/>
              <a:lstStyle/>
              <a:p>
                <a:endParaRPr lang="en-US"/>
              </a:p>
            </p:txBody>
          </p:sp>
          <p:sp>
            <p:nvSpPr>
              <p:cNvPr id="7390" name="Freeform 18"/>
              <p:cNvSpPr>
                <a:spLocks/>
              </p:cNvSpPr>
              <p:nvPr/>
            </p:nvSpPr>
            <p:spPr bwMode="auto">
              <a:xfrm>
                <a:off x="2349" y="2399"/>
                <a:ext cx="127" cy="111"/>
              </a:xfrm>
              <a:custGeom>
                <a:avLst/>
                <a:gdLst>
                  <a:gd name="T0" fmla="*/ 32 w 254"/>
                  <a:gd name="T1" fmla="*/ 56 h 222"/>
                  <a:gd name="T2" fmla="*/ 41 w 254"/>
                  <a:gd name="T3" fmla="*/ 48 h 222"/>
                  <a:gd name="T4" fmla="*/ 48 w 254"/>
                  <a:gd name="T5" fmla="*/ 41 h 222"/>
                  <a:gd name="T6" fmla="*/ 54 w 254"/>
                  <a:gd name="T7" fmla="*/ 34 h 222"/>
                  <a:gd name="T8" fmla="*/ 59 w 254"/>
                  <a:gd name="T9" fmla="*/ 27 h 222"/>
                  <a:gd name="T10" fmla="*/ 62 w 254"/>
                  <a:gd name="T11" fmla="*/ 20 h 222"/>
                  <a:gd name="T12" fmla="*/ 64 w 254"/>
                  <a:gd name="T13" fmla="*/ 14 h 222"/>
                  <a:gd name="T14" fmla="*/ 64 w 254"/>
                  <a:gd name="T15" fmla="*/ 8 h 222"/>
                  <a:gd name="T16" fmla="*/ 62 w 254"/>
                  <a:gd name="T17" fmla="*/ 4 h 222"/>
                  <a:gd name="T18" fmla="*/ 61 w 254"/>
                  <a:gd name="T19" fmla="*/ 3 h 222"/>
                  <a:gd name="T20" fmla="*/ 59 w 254"/>
                  <a:gd name="T21" fmla="*/ 2 h 222"/>
                  <a:gd name="T22" fmla="*/ 57 w 254"/>
                  <a:gd name="T23" fmla="*/ 1 h 222"/>
                  <a:gd name="T24" fmla="*/ 54 w 254"/>
                  <a:gd name="T25" fmla="*/ 1 h 222"/>
                  <a:gd name="T26" fmla="*/ 52 w 254"/>
                  <a:gd name="T27" fmla="*/ 0 h 222"/>
                  <a:gd name="T28" fmla="*/ 48 w 254"/>
                  <a:gd name="T29" fmla="*/ 0 h 222"/>
                  <a:gd name="T30" fmla="*/ 45 w 254"/>
                  <a:gd name="T31" fmla="*/ 1 h 222"/>
                  <a:gd name="T32" fmla="*/ 41 w 254"/>
                  <a:gd name="T33" fmla="*/ 2 h 222"/>
                  <a:gd name="T34" fmla="*/ 37 w 254"/>
                  <a:gd name="T35" fmla="*/ 2 h 222"/>
                  <a:gd name="T36" fmla="*/ 32 w 254"/>
                  <a:gd name="T37" fmla="*/ 3 h 222"/>
                  <a:gd name="T38" fmla="*/ 27 w 254"/>
                  <a:gd name="T39" fmla="*/ 4 h 222"/>
                  <a:gd name="T40" fmla="*/ 22 w 254"/>
                  <a:gd name="T41" fmla="*/ 6 h 222"/>
                  <a:gd name="T42" fmla="*/ 17 w 254"/>
                  <a:gd name="T43" fmla="*/ 7 h 222"/>
                  <a:gd name="T44" fmla="*/ 12 w 254"/>
                  <a:gd name="T45" fmla="*/ 9 h 222"/>
                  <a:gd name="T46" fmla="*/ 6 w 254"/>
                  <a:gd name="T47" fmla="*/ 11 h 222"/>
                  <a:gd name="T48" fmla="*/ 0 w 254"/>
                  <a:gd name="T49" fmla="*/ 13 h 222"/>
                  <a:gd name="T50" fmla="*/ 9 w 254"/>
                  <a:gd name="T51" fmla="*/ 13 h 222"/>
                  <a:gd name="T52" fmla="*/ 16 w 254"/>
                  <a:gd name="T53" fmla="*/ 15 h 222"/>
                  <a:gd name="T54" fmla="*/ 23 w 254"/>
                  <a:gd name="T55" fmla="*/ 19 h 222"/>
                  <a:gd name="T56" fmla="*/ 29 w 254"/>
                  <a:gd name="T57" fmla="*/ 25 h 222"/>
                  <a:gd name="T58" fmla="*/ 33 w 254"/>
                  <a:gd name="T59" fmla="*/ 31 h 222"/>
                  <a:gd name="T60" fmla="*/ 35 w 254"/>
                  <a:gd name="T61" fmla="*/ 39 h 222"/>
                  <a:gd name="T62" fmla="*/ 35 w 254"/>
                  <a:gd name="T63" fmla="*/ 47 h 222"/>
                  <a:gd name="T64" fmla="*/ 32 w 254"/>
                  <a:gd name="T65" fmla="*/ 56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222">
                    <a:moveTo>
                      <a:pt x="128" y="222"/>
                    </a:moveTo>
                    <a:lnTo>
                      <a:pt x="161" y="191"/>
                    </a:lnTo>
                    <a:lnTo>
                      <a:pt x="189" y="162"/>
                    </a:lnTo>
                    <a:lnTo>
                      <a:pt x="213" y="133"/>
                    </a:lnTo>
                    <a:lnTo>
                      <a:pt x="233" y="105"/>
                    </a:lnTo>
                    <a:lnTo>
                      <a:pt x="246" y="79"/>
                    </a:lnTo>
                    <a:lnTo>
                      <a:pt x="254" y="54"/>
                    </a:lnTo>
                    <a:lnTo>
                      <a:pt x="254" y="32"/>
                    </a:lnTo>
                    <a:lnTo>
                      <a:pt x="246" y="13"/>
                    </a:lnTo>
                    <a:lnTo>
                      <a:pt x="242" y="9"/>
                    </a:lnTo>
                    <a:lnTo>
                      <a:pt x="236" y="5"/>
                    </a:lnTo>
                    <a:lnTo>
                      <a:pt x="227" y="3"/>
                    </a:lnTo>
                    <a:lnTo>
                      <a:pt x="216" y="2"/>
                    </a:lnTo>
                    <a:lnTo>
                      <a:pt x="206" y="0"/>
                    </a:lnTo>
                    <a:lnTo>
                      <a:pt x="192" y="0"/>
                    </a:lnTo>
                    <a:lnTo>
                      <a:pt x="177" y="2"/>
                    </a:lnTo>
                    <a:lnTo>
                      <a:pt x="162" y="5"/>
                    </a:lnTo>
                    <a:lnTo>
                      <a:pt x="145" y="8"/>
                    </a:lnTo>
                    <a:lnTo>
                      <a:pt x="127" y="11"/>
                    </a:lnTo>
                    <a:lnTo>
                      <a:pt x="107" y="16"/>
                    </a:lnTo>
                    <a:lnTo>
                      <a:pt x="88" y="21"/>
                    </a:lnTo>
                    <a:lnTo>
                      <a:pt x="67" y="28"/>
                    </a:lnTo>
                    <a:lnTo>
                      <a:pt x="45" y="34"/>
                    </a:lnTo>
                    <a:lnTo>
                      <a:pt x="22" y="41"/>
                    </a:lnTo>
                    <a:lnTo>
                      <a:pt x="0" y="50"/>
                    </a:lnTo>
                    <a:lnTo>
                      <a:pt x="33" y="51"/>
                    </a:lnTo>
                    <a:lnTo>
                      <a:pt x="64" y="60"/>
                    </a:lnTo>
                    <a:lnTo>
                      <a:pt x="91" y="76"/>
                    </a:lnTo>
                    <a:lnTo>
                      <a:pt x="115" y="98"/>
                    </a:lnTo>
                    <a:lnTo>
                      <a:pt x="131" y="124"/>
                    </a:lnTo>
                    <a:lnTo>
                      <a:pt x="140" y="155"/>
                    </a:lnTo>
                    <a:lnTo>
                      <a:pt x="139" y="188"/>
                    </a:lnTo>
                    <a:lnTo>
                      <a:pt x="128" y="222"/>
                    </a:lnTo>
                    <a:close/>
                  </a:path>
                </a:pathLst>
              </a:custGeom>
              <a:solidFill>
                <a:srgbClr val="7F99B2"/>
              </a:solidFill>
              <a:ln w="9525">
                <a:noFill/>
                <a:round/>
                <a:headEnd/>
                <a:tailEnd/>
              </a:ln>
            </p:spPr>
            <p:txBody>
              <a:bodyPr/>
              <a:lstStyle/>
              <a:p>
                <a:endParaRPr lang="en-US"/>
              </a:p>
            </p:txBody>
          </p:sp>
        </p:grpSp>
        <p:graphicFrame>
          <p:nvGraphicFramePr>
            <p:cNvPr id="7379" name="Object 19"/>
            <p:cNvGraphicFramePr>
              <a:graphicFrameLocks noChangeAspect="1"/>
            </p:cNvGraphicFramePr>
            <p:nvPr/>
          </p:nvGraphicFramePr>
          <p:xfrm>
            <a:off x="990" y="2469"/>
            <a:ext cx="1099" cy="445"/>
          </p:xfrm>
          <a:graphic>
            <a:graphicData uri="http://schemas.openxmlformats.org/presentationml/2006/ole">
              <mc:AlternateContent xmlns:mc="http://schemas.openxmlformats.org/markup-compatibility/2006">
                <mc:Choice xmlns:v="urn:schemas-microsoft-com:vml" Requires="v">
                  <p:oleObj spid="_x0000_s4219" name="Clip" r:id="rId4" imgW="5910263" imgH="1873250" progId="">
                    <p:embed/>
                  </p:oleObj>
                </mc:Choice>
                <mc:Fallback>
                  <p:oleObj name="Clip" r:id="rId4" imgW="5910263" imgH="187325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 y="2469"/>
                          <a:ext cx="1099" cy="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20"/>
          <p:cNvGrpSpPr>
            <a:grpSpLocks/>
          </p:cNvGrpSpPr>
          <p:nvPr/>
        </p:nvGrpSpPr>
        <p:grpSpPr bwMode="auto">
          <a:xfrm rot="844732" flipH="1">
            <a:off x="1848831" y="2201177"/>
            <a:ext cx="793264" cy="722062"/>
            <a:chOff x="3683" y="252"/>
            <a:chExt cx="564" cy="629"/>
          </a:xfrm>
        </p:grpSpPr>
        <p:sp>
          <p:nvSpPr>
            <p:cNvPr id="7242" name="Freeform 21"/>
            <p:cNvSpPr>
              <a:spLocks/>
            </p:cNvSpPr>
            <p:nvPr/>
          </p:nvSpPr>
          <p:spPr bwMode="auto">
            <a:xfrm>
              <a:off x="3891" y="412"/>
              <a:ext cx="214" cy="220"/>
            </a:xfrm>
            <a:custGeom>
              <a:avLst/>
              <a:gdLst>
                <a:gd name="T0" fmla="*/ 214 w 214"/>
                <a:gd name="T1" fmla="*/ 142 h 220"/>
                <a:gd name="T2" fmla="*/ 202 w 214"/>
                <a:gd name="T3" fmla="*/ 220 h 220"/>
                <a:gd name="T4" fmla="*/ 142 w 214"/>
                <a:gd name="T5" fmla="*/ 220 h 220"/>
                <a:gd name="T6" fmla="*/ 0 w 214"/>
                <a:gd name="T7" fmla="*/ 36 h 220"/>
                <a:gd name="T8" fmla="*/ 47 w 214"/>
                <a:gd name="T9" fmla="*/ 0 h 220"/>
                <a:gd name="T10" fmla="*/ 137 w 214"/>
                <a:gd name="T11" fmla="*/ 36 h 220"/>
                <a:gd name="T12" fmla="*/ 214 w 214"/>
                <a:gd name="T13" fmla="*/ 142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220">
                  <a:moveTo>
                    <a:pt x="214" y="142"/>
                  </a:moveTo>
                  <a:lnTo>
                    <a:pt x="202" y="220"/>
                  </a:lnTo>
                  <a:lnTo>
                    <a:pt x="142" y="220"/>
                  </a:lnTo>
                  <a:lnTo>
                    <a:pt x="0" y="36"/>
                  </a:lnTo>
                  <a:lnTo>
                    <a:pt x="47" y="0"/>
                  </a:lnTo>
                  <a:lnTo>
                    <a:pt x="137" y="36"/>
                  </a:lnTo>
                  <a:lnTo>
                    <a:pt x="214" y="142"/>
                  </a:lnTo>
                  <a:close/>
                </a:path>
              </a:pathLst>
            </a:custGeom>
            <a:solidFill>
              <a:srgbClr val="FFFFFF"/>
            </a:solidFill>
            <a:ln w="9525">
              <a:solidFill>
                <a:srgbClr val="000000"/>
              </a:solidFill>
              <a:prstDash val="solid"/>
              <a:round/>
              <a:headEnd/>
              <a:tailEnd/>
            </a:ln>
          </p:spPr>
          <p:txBody>
            <a:bodyPr/>
            <a:lstStyle/>
            <a:p>
              <a:endParaRPr lang="en-US"/>
            </a:p>
          </p:txBody>
        </p:sp>
        <p:sp>
          <p:nvSpPr>
            <p:cNvPr id="7243" name="Freeform 22"/>
            <p:cNvSpPr>
              <a:spLocks/>
            </p:cNvSpPr>
            <p:nvPr/>
          </p:nvSpPr>
          <p:spPr bwMode="auto">
            <a:xfrm>
              <a:off x="4152" y="554"/>
              <a:ext cx="42" cy="48"/>
            </a:xfrm>
            <a:custGeom>
              <a:avLst/>
              <a:gdLst>
                <a:gd name="T0" fmla="*/ 30 w 42"/>
                <a:gd name="T1" fmla="*/ 0 h 48"/>
                <a:gd name="T2" fmla="*/ 42 w 42"/>
                <a:gd name="T3" fmla="*/ 36 h 48"/>
                <a:gd name="T4" fmla="*/ 12 w 42"/>
                <a:gd name="T5" fmla="*/ 48 h 48"/>
                <a:gd name="T6" fmla="*/ 0 w 42"/>
                <a:gd name="T7" fmla="*/ 12 h 48"/>
                <a:gd name="T8" fmla="*/ 30 w 42"/>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
                  <a:moveTo>
                    <a:pt x="30" y="0"/>
                  </a:moveTo>
                  <a:lnTo>
                    <a:pt x="42" y="36"/>
                  </a:lnTo>
                  <a:lnTo>
                    <a:pt x="12" y="48"/>
                  </a:lnTo>
                  <a:lnTo>
                    <a:pt x="0" y="12"/>
                  </a:lnTo>
                  <a:lnTo>
                    <a:pt x="30" y="0"/>
                  </a:lnTo>
                  <a:close/>
                </a:path>
              </a:pathLst>
            </a:custGeom>
            <a:solidFill>
              <a:srgbClr val="FFFFFF"/>
            </a:solidFill>
            <a:ln w="9525">
              <a:solidFill>
                <a:srgbClr val="000000"/>
              </a:solidFill>
              <a:prstDash val="solid"/>
              <a:round/>
              <a:headEnd/>
              <a:tailEnd/>
            </a:ln>
          </p:spPr>
          <p:txBody>
            <a:bodyPr/>
            <a:lstStyle/>
            <a:p>
              <a:endParaRPr lang="en-US"/>
            </a:p>
          </p:txBody>
        </p:sp>
        <p:sp>
          <p:nvSpPr>
            <p:cNvPr id="7244" name="Freeform 23"/>
            <p:cNvSpPr>
              <a:spLocks/>
            </p:cNvSpPr>
            <p:nvPr/>
          </p:nvSpPr>
          <p:spPr bwMode="auto">
            <a:xfrm>
              <a:off x="4069" y="572"/>
              <a:ext cx="149" cy="196"/>
            </a:xfrm>
            <a:custGeom>
              <a:avLst/>
              <a:gdLst>
                <a:gd name="T0" fmla="*/ 42 w 149"/>
                <a:gd name="T1" fmla="*/ 184 h 196"/>
                <a:gd name="T2" fmla="*/ 48 w 149"/>
                <a:gd name="T3" fmla="*/ 190 h 196"/>
                <a:gd name="T4" fmla="*/ 77 w 149"/>
                <a:gd name="T5" fmla="*/ 196 h 196"/>
                <a:gd name="T6" fmla="*/ 89 w 149"/>
                <a:gd name="T7" fmla="*/ 190 h 196"/>
                <a:gd name="T8" fmla="*/ 113 w 149"/>
                <a:gd name="T9" fmla="*/ 190 h 196"/>
                <a:gd name="T10" fmla="*/ 143 w 149"/>
                <a:gd name="T11" fmla="*/ 172 h 196"/>
                <a:gd name="T12" fmla="*/ 143 w 149"/>
                <a:gd name="T13" fmla="*/ 160 h 196"/>
                <a:gd name="T14" fmla="*/ 149 w 149"/>
                <a:gd name="T15" fmla="*/ 155 h 196"/>
                <a:gd name="T16" fmla="*/ 89 w 149"/>
                <a:gd name="T17" fmla="*/ 0 h 196"/>
                <a:gd name="T18" fmla="*/ 36 w 149"/>
                <a:gd name="T19" fmla="*/ 36 h 196"/>
                <a:gd name="T20" fmla="*/ 0 w 149"/>
                <a:gd name="T21" fmla="*/ 83 h 196"/>
                <a:gd name="T22" fmla="*/ 42 w 149"/>
                <a:gd name="T23" fmla="*/ 184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96">
                  <a:moveTo>
                    <a:pt x="42" y="184"/>
                  </a:moveTo>
                  <a:lnTo>
                    <a:pt x="48" y="190"/>
                  </a:lnTo>
                  <a:lnTo>
                    <a:pt x="77" y="196"/>
                  </a:lnTo>
                  <a:lnTo>
                    <a:pt x="89" y="190"/>
                  </a:lnTo>
                  <a:lnTo>
                    <a:pt x="113" y="190"/>
                  </a:lnTo>
                  <a:lnTo>
                    <a:pt x="143" y="172"/>
                  </a:lnTo>
                  <a:lnTo>
                    <a:pt x="143" y="160"/>
                  </a:lnTo>
                  <a:lnTo>
                    <a:pt x="149" y="155"/>
                  </a:lnTo>
                  <a:lnTo>
                    <a:pt x="89" y="0"/>
                  </a:lnTo>
                  <a:lnTo>
                    <a:pt x="36" y="36"/>
                  </a:lnTo>
                  <a:lnTo>
                    <a:pt x="0" y="83"/>
                  </a:lnTo>
                  <a:lnTo>
                    <a:pt x="42" y="184"/>
                  </a:lnTo>
                  <a:close/>
                </a:path>
              </a:pathLst>
            </a:custGeom>
            <a:solidFill>
              <a:srgbClr val="FFFFFF"/>
            </a:solidFill>
            <a:ln w="9525">
              <a:solidFill>
                <a:srgbClr val="000000"/>
              </a:solidFill>
              <a:prstDash val="solid"/>
              <a:round/>
              <a:headEnd/>
              <a:tailEnd/>
            </a:ln>
          </p:spPr>
          <p:txBody>
            <a:bodyPr/>
            <a:lstStyle/>
            <a:p>
              <a:endParaRPr lang="en-US"/>
            </a:p>
          </p:txBody>
        </p:sp>
        <p:sp>
          <p:nvSpPr>
            <p:cNvPr id="7245" name="Freeform 24"/>
            <p:cNvSpPr>
              <a:spLocks/>
            </p:cNvSpPr>
            <p:nvPr/>
          </p:nvSpPr>
          <p:spPr bwMode="auto">
            <a:xfrm>
              <a:off x="4123" y="578"/>
              <a:ext cx="41" cy="30"/>
            </a:xfrm>
            <a:custGeom>
              <a:avLst/>
              <a:gdLst>
                <a:gd name="T0" fmla="*/ 41 w 41"/>
                <a:gd name="T1" fmla="*/ 0 h 30"/>
                <a:gd name="T2" fmla="*/ 23 w 41"/>
                <a:gd name="T3" fmla="*/ 18 h 30"/>
                <a:gd name="T4" fmla="*/ 0 w 41"/>
                <a:gd name="T5" fmla="*/ 30 h 30"/>
                <a:gd name="T6" fmla="*/ 0 60000 65536"/>
                <a:gd name="T7" fmla="*/ 0 60000 65536"/>
                <a:gd name="T8" fmla="*/ 0 60000 65536"/>
              </a:gdLst>
              <a:ahLst/>
              <a:cxnLst>
                <a:cxn ang="T6">
                  <a:pos x="T0" y="T1"/>
                </a:cxn>
                <a:cxn ang="T7">
                  <a:pos x="T2" y="T3"/>
                </a:cxn>
                <a:cxn ang="T8">
                  <a:pos x="T4" y="T5"/>
                </a:cxn>
              </a:cxnLst>
              <a:rect l="0" t="0" r="r" b="b"/>
              <a:pathLst>
                <a:path w="41" h="30">
                  <a:moveTo>
                    <a:pt x="41" y="0"/>
                  </a:moveTo>
                  <a:lnTo>
                    <a:pt x="23" y="18"/>
                  </a:lnTo>
                  <a:lnTo>
                    <a:pt x="0" y="30"/>
                  </a:lnTo>
                </a:path>
              </a:pathLst>
            </a:custGeom>
            <a:noFill/>
            <a:ln w="9525">
              <a:solidFill>
                <a:srgbClr val="000000"/>
              </a:solidFill>
              <a:prstDash val="solid"/>
              <a:round/>
              <a:headEnd/>
              <a:tailEnd/>
            </a:ln>
          </p:spPr>
          <p:txBody>
            <a:bodyPr/>
            <a:lstStyle/>
            <a:p>
              <a:endParaRPr lang="en-US"/>
            </a:p>
          </p:txBody>
        </p:sp>
        <p:sp>
          <p:nvSpPr>
            <p:cNvPr id="7246" name="Freeform 25"/>
            <p:cNvSpPr>
              <a:spLocks/>
            </p:cNvSpPr>
            <p:nvPr/>
          </p:nvSpPr>
          <p:spPr bwMode="auto">
            <a:xfrm>
              <a:off x="4028" y="584"/>
              <a:ext cx="71" cy="54"/>
            </a:xfrm>
            <a:custGeom>
              <a:avLst/>
              <a:gdLst>
                <a:gd name="T0" fmla="*/ 71 w 71"/>
                <a:gd name="T1" fmla="*/ 54 h 54"/>
                <a:gd name="T2" fmla="*/ 65 w 71"/>
                <a:gd name="T3" fmla="*/ 42 h 54"/>
                <a:gd name="T4" fmla="*/ 5 w 71"/>
                <a:gd name="T5" fmla="*/ 0 h 54"/>
                <a:gd name="T6" fmla="*/ 0 w 71"/>
                <a:gd name="T7" fmla="*/ 12 h 54"/>
                <a:gd name="T8" fmla="*/ 59 w 71"/>
                <a:gd name="T9" fmla="*/ 48 h 54"/>
                <a:gd name="T10" fmla="*/ 71 w 71"/>
                <a:gd name="T11" fmla="*/ 54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4">
                  <a:moveTo>
                    <a:pt x="71" y="54"/>
                  </a:moveTo>
                  <a:lnTo>
                    <a:pt x="65" y="42"/>
                  </a:lnTo>
                  <a:lnTo>
                    <a:pt x="5" y="0"/>
                  </a:lnTo>
                  <a:lnTo>
                    <a:pt x="0" y="12"/>
                  </a:lnTo>
                  <a:lnTo>
                    <a:pt x="59" y="48"/>
                  </a:lnTo>
                  <a:lnTo>
                    <a:pt x="71" y="54"/>
                  </a:lnTo>
                  <a:close/>
                </a:path>
              </a:pathLst>
            </a:custGeom>
            <a:solidFill>
              <a:srgbClr val="FFFFFF"/>
            </a:solidFill>
            <a:ln w="9525">
              <a:solidFill>
                <a:srgbClr val="000000"/>
              </a:solidFill>
              <a:prstDash val="solid"/>
              <a:round/>
              <a:headEnd/>
              <a:tailEnd/>
            </a:ln>
          </p:spPr>
          <p:txBody>
            <a:bodyPr/>
            <a:lstStyle/>
            <a:p>
              <a:endParaRPr lang="en-US"/>
            </a:p>
          </p:txBody>
        </p:sp>
        <p:sp>
          <p:nvSpPr>
            <p:cNvPr id="7247" name="Freeform 26"/>
            <p:cNvSpPr>
              <a:spLocks/>
            </p:cNvSpPr>
            <p:nvPr/>
          </p:nvSpPr>
          <p:spPr bwMode="auto">
            <a:xfrm>
              <a:off x="3956" y="436"/>
              <a:ext cx="137" cy="166"/>
            </a:xfrm>
            <a:custGeom>
              <a:avLst/>
              <a:gdLst>
                <a:gd name="T0" fmla="*/ 125 w 137"/>
                <a:gd name="T1" fmla="*/ 154 h 166"/>
                <a:gd name="T2" fmla="*/ 137 w 137"/>
                <a:gd name="T3" fmla="*/ 113 h 166"/>
                <a:gd name="T4" fmla="*/ 36 w 137"/>
                <a:gd name="T5" fmla="*/ 0 h 166"/>
                <a:gd name="T6" fmla="*/ 6 w 137"/>
                <a:gd name="T7" fmla="*/ 24 h 166"/>
                <a:gd name="T8" fmla="*/ 0 w 137"/>
                <a:gd name="T9" fmla="*/ 65 h 166"/>
                <a:gd name="T10" fmla="*/ 101 w 137"/>
                <a:gd name="T11" fmla="*/ 166 h 166"/>
                <a:gd name="T12" fmla="*/ 125 w 137"/>
                <a:gd name="T13" fmla="*/ 154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66">
                  <a:moveTo>
                    <a:pt x="125" y="154"/>
                  </a:moveTo>
                  <a:lnTo>
                    <a:pt x="137" y="113"/>
                  </a:lnTo>
                  <a:lnTo>
                    <a:pt x="36" y="0"/>
                  </a:lnTo>
                  <a:lnTo>
                    <a:pt x="6" y="24"/>
                  </a:lnTo>
                  <a:lnTo>
                    <a:pt x="0" y="65"/>
                  </a:lnTo>
                  <a:lnTo>
                    <a:pt x="101" y="166"/>
                  </a:lnTo>
                  <a:lnTo>
                    <a:pt x="125" y="154"/>
                  </a:lnTo>
                  <a:close/>
                </a:path>
              </a:pathLst>
            </a:custGeom>
            <a:solidFill>
              <a:srgbClr val="FFFFFF"/>
            </a:solidFill>
            <a:ln w="9525">
              <a:solidFill>
                <a:srgbClr val="000000"/>
              </a:solidFill>
              <a:prstDash val="solid"/>
              <a:round/>
              <a:headEnd/>
              <a:tailEnd/>
            </a:ln>
          </p:spPr>
          <p:txBody>
            <a:bodyPr/>
            <a:lstStyle/>
            <a:p>
              <a:endParaRPr lang="en-US"/>
            </a:p>
          </p:txBody>
        </p:sp>
        <p:sp>
          <p:nvSpPr>
            <p:cNvPr id="7248" name="Freeform 27"/>
            <p:cNvSpPr>
              <a:spLocks/>
            </p:cNvSpPr>
            <p:nvPr/>
          </p:nvSpPr>
          <p:spPr bwMode="auto">
            <a:xfrm>
              <a:off x="3861" y="382"/>
              <a:ext cx="256" cy="350"/>
            </a:xfrm>
            <a:custGeom>
              <a:avLst/>
              <a:gdLst>
                <a:gd name="T0" fmla="*/ 0 w 256"/>
                <a:gd name="T1" fmla="*/ 0 h 350"/>
                <a:gd name="T2" fmla="*/ 6 w 256"/>
                <a:gd name="T3" fmla="*/ 0 h 350"/>
                <a:gd name="T4" fmla="*/ 24 w 256"/>
                <a:gd name="T5" fmla="*/ 12 h 350"/>
                <a:gd name="T6" fmla="*/ 66 w 256"/>
                <a:gd name="T7" fmla="*/ 48 h 350"/>
                <a:gd name="T8" fmla="*/ 107 w 256"/>
                <a:gd name="T9" fmla="*/ 78 h 350"/>
                <a:gd name="T10" fmla="*/ 149 w 256"/>
                <a:gd name="T11" fmla="*/ 125 h 350"/>
                <a:gd name="T12" fmla="*/ 184 w 256"/>
                <a:gd name="T13" fmla="*/ 178 h 350"/>
                <a:gd name="T14" fmla="*/ 220 w 256"/>
                <a:gd name="T15" fmla="*/ 232 h 350"/>
                <a:gd name="T16" fmla="*/ 238 w 256"/>
                <a:gd name="T17" fmla="*/ 273 h 350"/>
                <a:gd name="T18" fmla="*/ 244 w 256"/>
                <a:gd name="T19" fmla="*/ 321 h 350"/>
                <a:gd name="T20" fmla="*/ 250 w 256"/>
                <a:gd name="T21" fmla="*/ 339 h 350"/>
                <a:gd name="T22" fmla="*/ 256 w 256"/>
                <a:gd name="T23" fmla="*/ 350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50">
                  <a:moveTo>
                    <a:pt x="0" y="0"/>
                  </a:moveTo>
                  <a:lnTo>
                    <a:pt x="6" y="0"/>
                  </a:lnTo>
                  <a:lnTo>
                    <a:pt x="24" y="12"/>
                  </a:lnTo>
                  <a:lnTo>
                    <a:pt x="66" y="48"/>
                  </a:lnTo>
                  <a:lnTo>
                    <a:pt x="107" y="78"/>
                  </a:lnTo>
                  <a:lnTo>
                    <a:pt x="149" y="125"/>
                  </a:lnTo>
                  <a:lnTo>
                    <a:pt x="184" y="178"/>
                  </a:lnTo>
                  <a:lnTo>
                    <a:pt x="220" y="232"/>
                  </a:lnTo>
                  <a:lnTo>
                    <a:pt x="238" y="273"/>
                  </a:lnTo>
                  <a:lnTo>
                    <a:pt x="244" y="321"/>
                  </a:lnTo>
                  <a:lnTo>
                    <a:pt x="250" y="339"/>
                  </a:lnTo>
                  <a:lnTo>
                    <a:pt x="256" y="350"/>
                  </a:lnTo>
                </a:path>
              </a:pathLst>
            </a:custGeom>
            <a:noFill/>
            <a:ln w="9525">
              <a:solidFill>
                <a:srgbClr val="000000"/>
              </a:solidFill>
              <a:prstDash val="solid"/>
              <a:round/>
              <a:headEnd/>
              <a:tailEnd/>
            </a:ln>
          </p:spPr>
          <p:txBody>
            <a:bodyPr/>
            <a:lstStyle/>
            <a:p>
              <a:endParaRPr lang="en-US"/>
            </a:p>
          </p:txBody>
        </p:sp>
        <p:sp>
          <p:nvSpPr>
            <p:cNvPr id="7249" name="Freeform 28"/>
            <p:cNvSpPr>
              <a:spLocks/>
            </p:cNvSpPr>
            <p:nvPr/>
          </p:nvSpPr>
          <p:spPr bwMode="auto">
            <a:xfrm>
              <a:off x="4063" y="549"/>
              <a:ext cx="30" cy="29"/>
            </a:xfrm>
            <a:custGeom>
              <a:avLst/>
              <a:gdLst>
                <a:gd name="T0" fmla="*/ 30 w 30"/>
                <a:gd name="T1" fmla="*/ 0 h 29"/>
                <a:gd name="T2" fmla="*/ 0 w 30"/>
                <a:gd name="T3" fmla="*/ 23 h 29"/>
                <a:gd name="T4" fmla="*/ 0 w 30"/>
                <a:gd name="T5" fmla="*/ 29 h 29"/>
                <a:gd name="T6" fmla="*/ 0 60000 65536"/>
                <a:gd name="T7" fmla="*/ 0 60000 65536"/>
                <a:gd name="T8" fmla="*/ 0 60000 65536"/>
              </a:gdLst>
              <a:ahLst/>
              <a:cxnLst>
                <a:cxn ang="T6">
                  <a:pos x="T0" y="T1"/>
                </a:cxn>
                <a:cxn ang="T7">
                  <a:pos x="T2" y="T3"/>
                </a:cxn>
                <a:cxn ang="T8">
                  <a:pos x="T4" y="T5"/>
                </a:cxn>
              </a:cxnLst>
              <a:rect l="0" t="0" r="r" b="b"/>
              <a:pathLst>
                <a:path w="30" h="29">
                  <a:moveTo>
                    <a:pt x="30" y="0"/>
                  </a:moveTo>
                  <a:lnTo>
                    <a:pt x="0" y="23"/>
                  </a:lnTo>
                  <a:lnTo>
                    <a:pt x="0" y="29"/>
                  </a:lnTo>
                </a:path>
              </a:pathLst>
            </a:custGeom>
            <a:noFill/>
            <a:ln w="9525">
              <a:solidFill>
                <a:srgbClr val="000000"/>
              </a:solidFill>
              <a:prstDash val="solid"/>
              <a:round/>
              <a:headEnd/>
              <a:tailEnd/>
            </a:ln>
          </p:spPr>
          <p:txBody>
            <a:bodyPr/>
            <a:lstStyle/>
            <a:p>
              <a:endParaRPr lang="en-US"/>
            </a:p>
          </p:txBody>
        </p:sp>
        <p:sp>
          <p:nvSpPr>
            <p:cNvPr id="7250" name="Line 29"/>
            <p:cNvSpPr>
              <a:spLocks noChangeShapeType="1"/>
            </p:cNvSpPr>
            <p:nvPr/>
          </p:nvSpPr>
          <p:spPr bwMode="auto">
            <a:xfrm flipH="1" flipV="1">
              <a:off x="3980" y="483"/>
              <a:ext cx="83" cy="89"/>
            </a:xfrm>
            <a:prstGeom prst="line">
              <a:avLst/>
            </a:prstGeom>
            <a:noFill/>
            <a:ln w="9525">
              <a:solidFill>
                <a:srgbClr val="000000"/>
              </a:solidFill>
              <a:round/>
              <a:headEnd/>
              <a:tailEnd/>
            </a:ln>
          </p:spPr>
          <p:txBody>
            <a:bodyPr/>
            <a:lstStyle/>
            <a:p>
              <a:endParaRPr lang="en-US"/>
            </a:p>
          </p:txBody>
        </p:sp>
        <p:sp>
          <p:nvSpPr>
            <p:cNvPr id="7251" name="Line 30"/>
            <p:cNvSpPr>
              <a:spLocks noChangeShapeType="1"/>
            </p:cNvSpPr>
            <p:nvPr/>
          </p:nvSpPr>
          <p:spPr bwMode="auto">
            <a:xfrm flipV="1">
              <a:off x="4004" y="489"/>
              <a:ext cx="35" cy="24"/>
            </a:xfrm>
            <a:prstGeom prst="line">
              <a:avLst/>
            </a:prstGeom>
            <a:noFill/>
            <a:ln w="9525">
              <a:solidFill>
                <a:srgbClr val="000000"/>
              </a:solidFill>
              <a:round/>
              <a:headEnd/>
              <a:tailEnd/>
            </a:ln>
          </p:spPr>
          <p:txBody>
            <a:bodyPr/>
            <a:lstStyle/>
            <a:p>
              <a:endParaRPr lang="en-US"/>
            </a:p>
          </p:txBody>
        </p:sp>
        <p:sp>
          <p:nvSpPr>
            <p:cNvPr id="7252" name="Freeform 31"/>
            <p:cNvSpPr>
              <a:spLocks/>
            </p:cNvSpPr>
            <p:nvPr/>
          </p:nvSpPr>
          <p:spPr bwMode="auto">
            <a:xfrm>
              <a:off x="3927" y="264"/>
              <a:ext cx="184" cy="112"/>
            </a:xfrm>
            <a:custGeom>
              <a:avLst/>
              <a:gdLst>
                <a:gd name="T0" fmla="*/ 0 w 184"/>
                <a:gd name="T1" fmla="*/ 89 h 112"/>
                <a:gd name="T2" fmla="*/ 106 w 184"/>
                <a:gd name="T3" fmla="*/ 0 h 112"/>
                <a:gd name="T4" fmla="*/ 184 w 184"/>
                <a:gd name="T5" fmla="*/ 29 h 112"/>
                <a:gd name="T6" fmla="*/ 77 w 184"/>
                <a:gd name="T7" fmla="*/ 112 h 112"/>
                <a:gd name="T8" fmla="*/ 0 w 184"/>
                <a:gd name="T9" fmla="*/ 89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12">
                  <a:moveTo>
                    <a:pt x="0" y="89"/>
                  </a:moveTo>
                  <a:lnTo>
                    <a:pt x="106" y="0"/>
                  </a:lnTo>
                  <a:lnTo>
                    <a:pt x="184" y="29"/>
                  </a:lnTo>
                  <a:lnTo>
                    <a:pt x="77" y="112"/>
                  </a:lnTo>
                  <a:lnTo>
                    <a:pt x="0" y="89"/>
                  </a:lnTo>
                  <a:close/>
                </a:path>
              </a:pathLst>
            </a:custGeom>
            <a:solidFill>
              <a:srgbClr val="FFFFFF"/>
            </a:solidFill>
            <a:ln w="9525">
              <a:solidFill>
                <a:srgbClr val="000000"/>
              </a:solidFill>
              <a:prstDash val="solid"/>
              <a:round/>
              <a:headEnd/>
              <a:tailEnd/>
            </a:ln>
          </p:spPr>
          <p:txBody>
            <a:bodyPr/>
            <a:lstStyle/>
            <a:p>
              <a:endParaRPr lang="en-US"/>
            </a:p>
          </p:txBody>
        </p:sp>
        <p:sp>
          <p:nvSpPr>
            <p:cNvPr id="7253" name="Freeform 32"/>
            <p:cNvSpPr>
              <a:spLocks/>
            </p:cNvSpPr>
            <p:nvPr/>
          </p:nvSpPr>
          <p:spPr bwMode="auto">
            <a:xfrm>
              <a:off x="4128" y="365"/>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7254" name="Freeform 33"/>
            <p:cNvSpPr>
              <a:spLocks/>
            </p:cNvSpPr>
            <p:nvPr/>
          </p:nvSpPr>
          <p:spPr bwMode="auto">
            <a:xfrm>
              <a:off x="3921" y="353"/>
              <a:ext cx="107" cy="95"/>
            </a:xfrm>
            <a:custGeom>
              <a:avLst/>
              <a:gdLst>
                <a:gd name="T0" fmla="*/ 107 w 107"/>
                <a:gd name="T1" fmla="*/ 95 h 95"/>
                <a:gd name="T2" fmla="*/ 23 w 107"/>
                <a:gd name="T3" fmla="*/ 65 h 95"/>
                <a:gd name="T4" fmla="*/ 0 w 107"/>
                <a:gd name="T5" fmla="*/ 0 h 95"/>
                <a:gd name="T6" fmla="*/ 83 w 107"/>
                <a:gd name="T7" fmla="*/ 23 h 95"/>
                <a:gd name="T8" fmla="*/ 107 w 107"/>
                <a:gd name="T9" fmla="*/ 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95">
                  <a:moveTo>
                    <a:pt x="107" y="95"/>
                  </a:moveTo>
                  <a:lnTo>
                    <a:pt x="23" y="65"/>
                  </a:lnTo>
                  <a:lnTo>
                    <a:pt x="0" y="0"/>
                  </a:lnTo>
                  <a:lnTo>
                    <a:pt x="83" y="23"/>
                  </a:lnTo>
                  <a:lnTo>
                    <a:pt x="107" y="95"/>
                  </a:lnTo>
                  <a:close/>
                </a:path>
              </a:pathLst>
            </a:custGeom>
            <a:solidFill>
              <a:srgbClr val="FFFFFF"/>
            </a:solidFill>
            <a:ln w="9525">
              <a:solidFill>
                <a:srgbClr val="000000"/>
              </a:solidFill>
              <a:prstDash val="solid"/>
              <a:round/>
              <a:headEnd/>
              <a:tailEnd/>
            </a:ln>
          </p:spPr>
          <p:txBody>
            <a:bodyPr/>
            <a:lstStyle/>
            <a:p>
              <a:endParaRPr lang="en-US"/>
            </a:p>
          </p:txBody>
        </p:sp>
        <p:sp>
          <p:nvSpPr>
            <p:cNvPr id="7255" name="Line 34"/>
            <p:cNvSpPr>
              <a:spLocks noChangeShapeType="1"/>
            </p:cNvSpPr>
            <p:nvPr/>
          </p:nvSpPr>
          <p:spPr bwMode="auto">
            <a:xfrm flipH="1">
              <a:off x="4063" y="287"/>
              <a:ext cx="6" cy="1"/>
            </a:xfrm>
            <a:prstGeom prst="line">
              <a:avLst/>
            </a:prstGeom>
            <a:noFill/>
            <a:ln w="9525">
              <a:solidFill>
                <a:srgbClr val="000000"/>
              </a:solidFill>
              <a:round/>
              <a:headEnd/>
              <a:tailEnd/>
            </a:ln>
          </p:spPr>
          <p:txBody>
            <a:bodyPr/>
            <a:lstStyle/>
            <a:p>
              <a:endParaRPr lang="en-US"/>
            </a:p>
          </p:txBody>
        </p:sp>
        <p:sp>
          <p:nvSpPr>
            <p:cNvPr id="7256" name="Line 35"/>
            <p:cNvSpPr>
              <a:spLocks noChangeShapeType="1"/>
            </p:cNvSpPr>
            <p:nvPr/>
          </p:nvSpPr>
          <p:spPr bwMode="auto">
            <a:xfrm flipH="1">
              <a:off x="4028" y="317"/>
              <a:ext cx="5" cy="1"/>
            </a:xfrm>
            <a:prstGeom prst="line">
              <a:avLst/>
            </a:prstGeom>
            <a:noFill/>
            <a:ln w="9525">
              <a:solidFill>
                <a:srgbClr val="000000"/>
              </a:solidFill>
              <a:round/>
              <a:headEnd/>
              <a:tailEnd/>
            </a:ln>
          </p:spPr>
          <p:txBody>
            <a:bodyPr/>
            <a:lstStyle/>
            <a:p>
              <a:endParaRPr lang="en-US"/>
            </a:p>
          </p:txBody>
        </p:sp>
        <p:sp>
          <p:nvSpPr>
            <p:cNvPr id="7257" name="Line 36"/>
            <p:cNvSpPr>
              <a:spLocks noChangeShapeType="1"/>
            </p:cNvSpPr>
            <p:nvPr/>
          </p:nvSpPr>
          <p:spPr bwMode="auto">
            <a:xfrm flipH="1" flipV="1">
              <a:off x="3986" y="341"/>
              <a:ext cx="12" cy="6"/>
            </a:xfrm>
            <a:prstGeom prst="line">
              <a:avLst/>
            </a:prstGeom>
            <a:noFill/>
            <a:ln w="9525">
              <a:solidFill>
                <a:srgbClr val="000000"/>
              </a:solidFill>
              <a:round/>
              <a:headEnd/>
              <a:tailEnd/>
            </a:ln>
          </p:spPr>
          <p:txBody>
            <a:bodyPr/>
            <a:lstStyle/>
            <a:p>
              <a:endParaRPr lang="en-US"/>
            </a:p>
          </p:txBody>
        </p:sp>
        <p:sp>
          <p:nvSpPr>
            <p:cNvPr id="7258" name="Freeform 37"/>
            <p:cNvSpPr>
              <a:spLocks/>
            </p:cNvSpPr>
            <p:nvPr/>
          </p:nvSpPr>
          <p:spPr bwMode="auto">
            <a:xfrm>
              <a:off x="3921" y="436"/>
              <a:ext cx="107" cy="18"/>
            </a:xfrm>
            <a:custGeom>
              <a:avLst/>
              <a:gdLst>
                <a:gd name="T0" fmla="*/ 107 w 107"/>
                <a:gd name="T1" fmla="*/ 12 h 18"/>
                <a:gd name="T2" fmla="*/ 95 w 107"/>
                <a:gd name="T3" fmla="*/ 12 h 18"/>
                <a:gd name="T4" fmla="*/ 0 w 107"/>
                <a:gd name="T5" fmla="*/ 0 h 18"/>
                <a:gd name="T6" fmla="*/ 6 w 107"/>
                <a:gd name="T7" fmla="*/ 12 h 18"/>
                <a:gd name="T8" fmla="*/ 95 w 107"/>
                <a:gd name="T9" fmla="*/ 18 h 18"/>
                <a:gd name="T10" fmla="*/ 107 w 107"/>
                <a:gd name="T11" fmla="*/ 1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8">
                  <a:moveTo>
                    <a:pt x="107" y="12"/>
                  </a:moveTo>
                  <a:lnTo>
                    <a:pt x="95" y="12"/>
                  </a:lnTo>
                  <a:lnTo>
                    <a:pt x="0" y="0"/>
                  </a:lnTo>
                  <a:lnTo>
                    <a:pt x="6" y="12"/>
                  </a:lnTo>
                  <a:lnTo>
                    <a:pt x="95" y="18"/>
                  </a:lnTo>
                  <a:lnTo>
                    <a:pt x="107" y="12"/>
                  </a:lnTo>
                  <a:close/>
                </a:path>
              </a:pathLst>
            </a:custGeom>
            <a:noFill/>
            <a:ln w="9525">
              <a:solidFill>
                <a:srgbClr val="000000"/>
              </a:solidFill>
              <a:prstDash val="solid"/>
              <a:round/>
              <a:headEnd/>
              <a:tailEnd/>
            </a:ln>
          </p:spPr>
          <p:txBody>
            <a:bodyPr/>
            <a:lstStyle/>
            <a:p>
              <a:endParaRPr lang="en-US"/>
            </a:p>
          </p:txBody>
        </p:sp>
        <p:sp>
          <p:nvSpPr>
            <p:cNvPr id="7259" name="Line 38"/>
            <p:cNvSpPr>
              <a:spLocks noChangeShapeType="1"/>
            </p:cNvSpPr>
            <p:nvPr/>
          </p:nvSpPr>
          <p:spPr bwMode="auto">
            <a:xfrm flipV="1">
              <a:off x="3944" y="418"/>
              <a:ext cx="6" cy="6"/>
            </a:xfrm>
            <a:prstGeom prst="line">
              <a:avLst/>
            </a:prstGeom>
            <a:noFill/>
            <a:ln w="9525">
              <a:solidFill>
                <a:srgbClr val="000000"/>
              </a:solidFill>
              <a:round/>
              <a:headEnd/>
              <a:tailEnd/>
            </a:ln>
          </p:spPr>
          <p:txBody>
            <a:bodyPr/>
            <a:lstStyle/>
            <a:p>
              <a:endParaRPr lang="en-US"/>
            </a:p>
          </p:txBody>
        </p:sp>
        <p:sp>
          <p:nvSpPr>
            <p:cNvPr id="7260" name="Freeform 39"/>
            <p:cNvSpPr>
              <a:spLocks/>
            </p:cNvSpPr>
            <p:nvPr/>
          </p:nvSpPr>
          <p:spPr bwMode="auto">
            <a:xfrm>
              <a:off x="3927" y="388"/>
              <a:ext cx="11" cy="12"/>
            </a:xfrm>
            <a:custGeom>
              <a:avLst/>
              <a:gdLst>
                <a:gd name="T0" fmla="*/ 0 w 11"/>
                <a:gd name="T1" fmla="*/ 6 h 12"/>
                <a:gd name="T2" fmla="*/ 6 w 11"/>
                <a:gd name="T3" fmla="*/ 0 h 12"/>
                <a:gd name="T4" fmla="*/ 11 w 11"/>
                <a:gd name="T5" fmla="*/ 0 h 12"/>
                <a:gd name="T6" fmla="*/ 6 w 11"/>
                <a:gd name="T7" fmla="*/ 12 h 12"/>
                <a:gd name="T8" fmla="*/ 0 w 1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0" y="6"/>
                  </a:moveTo>
                  <a:lnTo>
                    <a:pt x="6" y="0"/>
                  </a:lnTo>
                  <a:lnTo>
                    <a:pt x="11" y="0"/>
                  </a:lnTo>
                  <a:lnTo>
                    <a:pt x="6" y="12"/>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7261" name="Freeform 40"/>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12 w 1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0"/>
                  </a:moveTo>
                  <a:lnTo>
                    <a:pt x="12" y="6"/>
                  </a:lnTo>
                  <a:lnTo>
                    <a:pt x="0" y="18"/>
                  </a:lnTo>
                  <a:lnTo>
                    <a:pt x="0" y="12"/>
                  </a:lnTo>
                  <a:lnTo>
                    <a:pt x="12" y="0"/>
                  </a:lnTo>
                  <a:close/>
                </a:path>
              </a:pathLst>
            </a:custGeom>
            <a:solidFill>
              <a:srgbClr val="FFFFFF"/>
            </a:solidFill>
            <a:ln w="9525">
              <a:noFill/>
              <a:round/>
              <a:headEnd/>
              <a:tailEnd/>
            </a:ln>
          </p:spPr>
          <p:txBody>
            <a:bodyPr/>
            <a:lstStyle/>
            <a:p>
              <a:endParaRPr lang="en-US"/>
            </a:p>
          </p:txBody>
        </p:sp>
        <p:sp>
          <p:nvSpPr>
            <p:cNvPr id="7262" name="Freeform 41"/>
            <p:cNvSpPr>
              <a:spLocks/>
            </p:cNvSpPr>
            <p:nvPr/>
          </p:nvSpPr>
          <p:spPr bwMode="auto">
            <a:xfrm>
              <a:off x="3921" y="353"/>
              <a:ext cx="12" cy="18"/>
            </a:xfrm>
            <a:custGeom>
              <a:avLst/>
              <a:gdLst>
                <a:gd name="T0" fmla="*/ 12 w 12"/>
                <a:gd name="T1" fmla="*/ 0 h 18"/>
                <a:gd name="T2" fmla="*/ 12 w 12"/>
                <a:gd name="T3" fmla="*/ 6 h 18"/>
                <a:gd name="T4" fmla="*/ 0 w 12"/>
                <a:gd name="T5" fmla="*/ 18 h 18"/>
                <a:gd name="T6" fmla="*/ 0 w 12"/>
                <a:gd name="T7" fmla="*/ 1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0"/>
                  </a:moveTo>
                  <a:lnTo>
                    <a:pt x="12" y="6"/>
                  </a:lnTo>
                  <a:lnTo>
                    <a:pt x="0" y="18"/>
                  </a:lnTo>
                  <a:lnTo>
                    <a:pt x="0" y="12"/>
                  </a:lnTo>
                </a:path>
              </a:pathLst>
            </a:custGeom>
            <a:noFill/>
            <a:ln w="9525">
              <a:solidFill>
                <a:srgbClr val="000000"/>
              </a:solidFill>
              <a:prstDash val="solid"/>
              <a:round/>
              <a:headEnd/>
              <a:tailEnd/>
            </a:ln>
          </p:spPr>
          <p:txBody>
            <a:bodyPr/>
            <a:lstStyle/>
            <a:p>
              <a:endParaRPr lang="en-US"/>
            </a:p>
          </p:txBody>
        </p:sp>
        <p:sp>
          <p:nvSpPr>
            <p:cNvPr id="7263" name="Freeform 42"/>
            <p:cNvSpPr>
              <a:spLocks/>
            </p:cNvSpPr>
            <p:nvPr/>
          </p:nvSpPr>
          <p:spPr bwMode="auto">
            <a:xfrm>
              <a:off x="4158" y="572"/>
              <a:ext cx="89" cy="149"/>
            </a:xfrm>
            <a:custGeom>
              <a:avLst/>
              <a:gdLst>
                <a:gd name="T0" fmla="*/ 0 w 89"/>
                <a:gd name="T1" fmla="*/ 6 h 149"/>
                <a:gd name="T2" fmla="*/ 42 w 89"/>
                <a:gd name="T3" fmla="*/ 0 h 149"/>
                <a:gd name="T4" fmla="*/ 89 w 89"/>
                <a:gd name="T5" fmla="*/ 137 h 149"/>
                <a:gd name="T6" fmla="*/ 54 w 89"/>
                <a:gd name="T7" fmla="*/ 149 h 149"/>
                <a:gd name="T8" fmla="*/ 0 w 89"/>
                <a:gd name="T9" fmla="*/ 6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49">
                  <a:moveTo>
                    <a:pt x="0" y="6"/>
                  </a:moveTo>
                  <a:lnTo>
                    <a:pt x="42" y="0"/>
                  </a:lnTo>
                  <a:lnTo>
                    <a:pt x="89" y="137"/>
                  </a:lnTo>
                  <a:lnTo>
                    <a:pt x="54" y="149"/>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7264" name="Freeform 43"/>
            <p:cNvSpPr>
              <a:spLocks/>
            </p:cNvSpPr>
            <p:nvPr/>
          </p:nvSpPr>
          <p:spPr bwMode="auto">
            <a:xfrm>
              <a:off x="4093" y="471"/>
              <a:ext cx="119" cy="161"/>
            </a:xfrm>
            <a:custGeom>
              <a:avLst/>
              <a:gdLst>
                <a:gd name="T0" fmla="*/ 119 w 119"/>
                <a:gd name="T1" fmla="*/ 0 h 161"/>
                <a:gd name="T2" fmla="*/ 113 w 119"/>
                <a:gd name="T3" fmla="*/ 78 h 161"/>
                <a:gd name="T4" fmla="*/ 0 w 119"/>
                <a:gd name="T5" fmla="*/ 161 h 161"/>
                <a:gd name="T6" fmla="*/ 12 w 119"/>
                <a:gd name="T7" fmla="*/ 83 h 161"/>
                <a:gd name="T8" fmla="*/ 119 w 119"/>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61">
                  <a:moveTo>
                    <a:pt x="119" y="0"/>
                  </a:moveTo>
                  <a:lnTo>
                    <a:pt x="113" y="78"/>
                  </a:lnTo>
                  <a:lnTo>
                    <a:pt x="0" y="161"/>
                  </a:lnTo>
                  <a:lnTo>
                    <a:pt x="12" y="83"/>
                  </a:lnTo>
                  <a:lnTo>
                    <a:pt x="119" y="0"/>
                  </a:lnTo>
                  <a:close/>
                </a:path>
              </a:pathLst>
            </a:custGeom>
            <a:solidFill>
              <a:srgbClr val="FF3300"/>
            </a:solidFill>
            <a:ln w="9525">
              <a:solidFill>
                <a:srgbClr val="000000"/>
              </a:solidFill>
              <a:prstDash val="solid"/>
              <a:round/>
              <a:headEnd/>
              <a:tailEnd/>
            </a:ln>
          </p:spPr>
          <p:txBody>
            <a:bodyPr/>
            <a:lstStyle/>
            <a:p>
              <a:endParaRPr lang="en-US"/>
            </a:p>
          </p:txBody>
        </p:sp>
        <p:sp>
          <p:nvSpPr>
            <p:cNvPr id="7265" name="Freeform 44"/>
            <p:cNvSpPr>
              <a:spLocks/>
            </p:cNvSpPr>
            <p:nvPr/>
          </p:nvSpPr>
          <p:spPr bwMode="auto">
            <a:xfrm>
              <a:off x="4028" y="454"/>
              <a:ext cx="35" cy="148"/>
            </a:xfrm>
            <a:custGeom>
              <a:avLst/>
              <a:gdLst>
                <a:gd name="T0" fmla="*/ 0 w 35"/>
                <a:gd name="T1" fmla="*/ 0 h 148"/>
                <a:gd name="T2" fmla="*/ 0 w 35"/>
                <a:gd name="T3" fmla="*/ 11 h 148"/>
                <a:gd name="T4" fmla="*/ 23 w 35"/>
                <a:gd name="T5" fmla="*/ 130 h 148"/>
                <a:gd name="T6" fmla="*/ 35 w 35"/>
                <a:gd name="T7" fmla="*/ 148 h 148"/>
                <a:gd name="T8" fmla="*/ 35 w 35"/>
                <a:gd name="T9" fmla="*/ 136 h 148"/>
                <a:gd name="T10" fmla="*/ 5 w 35"/>
                <a:gd name="T11" fmla="*/ 11 h 148"/>
                <a:gd name="T12" fmla="*/ 0 w 35"/>
                <a:gd name="T13" fmla="*/ 0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48">
                  <a:moveTo>
                    <a:pt x="0" y="0"/>
                  </a:moveTo>
                  <a:lnTo>
                    <a:pt x="0" y="11"/>
                  </a:lnTo>
                  <a:lnTo>
                    <a:pt x="23" y="130"/>
                  </a:lnTo>
                  <a:lnTo>
                    <a:pt x="35" y="148"/>
                  </a:lnTo>
                  <a:lnTo>
                    <a:pt x="35" y="136"/>
                  </a:lnTo>
                  <a:lnTo>
                    <a:pt x="5" y="11"/>
                  </a:lnTo>
                  <a:lnTo>
                    <a:pt x="0" y="0"/>
                  </a:lnTo>
                  <a:close/>
                </a:path>
              </a:pathLst>
            </a:custGeom>
            <a:noFill/>
            <a:ln w="9525">
              <a:solidFill>
                <a:srgbClr val="000000"/>
              </a:solidFill>
              <a:prstDash val="solid"/>
              <a:round/>
              <a:headEnd/>
              <a:tailEnd/>
            </a:ln>
          </p:spPr>
          <p:txBody>
            <a:bodyPr/>
            <a:lstStyle/>
            <a:p>
              <a:endParaRPr lang="en-US"/>
            </a:p>
          </p:txBody>
        </p:sp>
        <p:sp>
          <p:nvSpPr>
            <p:cNvPr id="7266" name="Freeform 45"/>
            <p:cNvSpPr>
              <a:spLocks/>
            </p:cNvSpPr>
            <p:nvPr/>
          </p:nvSpPr>
          <p:spPr bwMode="auto">
            <a:xfrm>
              <a:off x="4028" y="365"/>
              <a:ext cx="184" cy="189"/>
            </a:xfrm>
            <a:custGeom>
              <a:avLst/>
              <a:gdLst>
                <a:gd name="T0" fmla="*/ 77 w 184"/>
                <a:gd name="T1" fmla="*/ 189 h 189"/>
                <a:gd name="T2" fmla="*/ 184 w 184"/>
                <a:gd name="T3" fmla="*/ 106 h 189"/>
                <a:gd name="T4" fmla="*/ 106 w 184"/>
                <a:gd name="T5" fmla="*/ 0 h 189"/>
                <a:gd name="T6" fmla="*/ 0 w 184"/>
                <a:gd name="T7" fmla="*/ 83 h 189"/>
                <a:gd name="T8" fmla="*/ 77 w 184"/>
                <a:gd name="T9" fmla="*/ 189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189">
                  <a:moveTo>
                    <a:pt x="77" y="189"/>
                  </a:moveTo>
                  <a:lnTo>
                    <a:pt x="184" y="106"/>
                  </a:lnTo>
                  <a:lnTo>
                    <a:pt x="106" y="0"/>
                  </a:lnTo>
                  <a:lnTo>
                    <a:pt x="0" y="83"/>
                  </a:lnTo>
                  <a:lnTo>
                    <a:pt x="77" y="189"/>
                  </a:lnTo>
                  <a:close/>
                </a:path>
              </a:pathLst>
            </a:custGeom>
            <a:solidFill>
              <a:srgbClr val="FFFFFF"/>
            </a:solidFill>
            <a:ln w="9525">
              <a:solidFill>
                <a:srgbClr val="000000"/>
              </a:solidFill>
              <a:prstDash val="solid"/>
              <a:round/>
              <a:headEnd/>
              <a:tailEnd/>
            </a:ln>
          </p:spPr>
          <p:txBody>
            <a:bodyPr/>
            <a:lstStyle/>
            <a:p>
              <a:endParaRPr lang="en-US"/>
            </a:p>
          </p:txBody>
        </p:sp>
        <p:sp>
          <p:nvSpPr>
            <p:cNvPr id="7267" name="Freeform 46"/>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77 w 7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8">
                  <a:moveTo>
                    <a:pt x="77" y="0"/>
                  </a:moveTo>
                  <a:lnTo>
                    <a:pt x="41" y="12"/>
                  </a:lnTo>
                  <a:lnTo>
                    <a:pt x="0" y="48"/>
                  </a:lnTo>
                  <a:lnTo>
                    <a:pt x="29" y="36"/>
                  </a:lnTo>
                  <a:lnTo>
                    <a:pt x="77" y="0"/>
                  </a:lnTo>
                  <a:close/>
                </a:path>
              </a:pathLst>
            </a:custGeom>
            <a:solidFill>
              <a:srgbClr val="FFFFFF"/>
            </a:solidFill>
            <a:ln w="9525">
              <a:noFill/>
              <a:round/>
              <a:headEnd/>
              <a:tailEnd/>
            </a:ln>
          </p:spPr>
          <p:txBody>
            <a:bodyPr/>
            <a:lstStyle/>
            <a:p>
              <a:endParaRPr lang="en-US"/>
            </a:p>
          </p:txBody>
        </p:sp>
        <p:sp>
          <p:nvSpPr>
            <p:cNvPr id="7268" name="Freeform 47"/>
            <p:cNvSpPr>
              <a:spLocks/>
            </p:cNvSpPr>
            <p:nvPr/>
          </p:nvSpPr>
          <p:spPr bwMode="auto">
            <a:xfrm>
              <a:off x="4123" y="412"/>
              <a:ext cx="77" cy="48"/>
            </a:xfrm>
            <a:custGeom>
              <a:avLst/>
              <a:gdLst>
                <a:gd name="T0" fmla="*/ 77 w 77"/>
                <a:gd name="T1" fmla="*/ 0 h 48"/>
                <a:gd name="T2" fmla="*/ 41 w 77"/>
                <a:gd name="T3" fmla="*/ 12 h 48"/>
                <a:gd name="T4" fmla="*/ 0 w 77"/>
                <a:gd name="T5" fmla="*/ 48 h 48"/>
                <a:gd name="T6" fmla="*/ 29 w 77"/>
                <a:gd name="T7" fmla="*/ 3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48">
                  <a:moveTo>
                    <a:pt x="77" y="0"/>
                  </a:moveTo>
                  <a:lnTo>
                    <a:pt x="41" y="12"/>
                  </a:lnTo>
                  <a:lnTo>
                    <a:pt x="0" y="48"/>
                  </a:lnTo>
                  <a:lnTo>
                    <a:pt x="29" y="36"/>
                  </a:lnTo>
                </a:path>
              </a:pathLst>
            </a:custGeom>
            <a:noFill/>
            <a:ln w="9525">
              <a:solidFill>
                <a:srgbClr val="000000"/>
              </a:solidFill>
              <a:prstDash val="solid"/>
              <a:round/>
              <a:headEnd/>
              <a:tailEnd/>
            </a:ln>
          </p:spPr>
          <p:txBody>
            <a:bodyPr/>
            <a:lstStyle/>
            <a:p>
              <a:endParaRPr lang="en-US"/>
            </a:p>
          </p:txBody>
        </p:sp>
        <p:sp>
          <p:nvSpPr>
            <p:cNvPr id="7269" name="Freeform 48"/>
            <p:cNvSpPr>
              <a:spLocks/>
            </p:cNvSpPr>
            <p:nvPr/>
          </p:nvSpPr>
          <p:spPr bwMode="auto">
            <a:xfrm>
              <a:off x="3683" y="347"/>
              <a:ext cx="445" cy="534"/>
            </a:xfrm>
            <a:custGeom>
              <a:avLst/>
              <a:gdLst>
                <a:gd name="T0" fmla="*/ 345 w 445"/>
                <a:gd name="T1" fmla="*/ 202 h 534"/>
                <a:gd name="T2" fmla="*/ 374 w 445"/>
                <a:gd name="T3" fmla="*/ 249 h 534"/>
                <a:gd name="T4" fmla="*/ 404 w 445"/>
                <a:gd name="T5" fmla="*/ 302 h 534"/>
                <a:gd name="T6" fmla="*/ 422 w 445"/>
                <a:gd name="T7" fmla="*/ 344 h 534"/>
                <a:gd name="T8" fmla="*/ 434 w 445"/>
                <a:gd name="T9" fmla="*/ 385 h 534"/>
                <a:gd name="T10" fmla="*/ 440 w 445"/>
                <a:gd name="T11" fmla="*/ 421 h 534"/>
                <a:gd name="T12" fmla="*/ 445 w 445"/>
                <a:gd name="T13" fmla="*/ 463 h 534"/>
                <a:gd name="T14" fmla="*/ 440 w 445"/>
                <a:gd name="T15" fmla="*/ 486 h 534"/>
                <a:gd name="T16" fmla="*/ 422 w 445"/>
                <a:gd name="T17" fmla="*/ 510 h 534"/>
                <a:gd name="T18" fmla="*/ 410 w 445"/>
                <a:gd name="T19" fmla="*/ 522 h 534"/>
                <a:gd name="T20" fmla="*/ 386 w 445"/>
                <a:gd name="T21" fmla="*/ 528 h 534"/>
                <a:gd name="T22" fmla="*/ 350 w 445"/>
                <a:gd name="T23" fmla="*/ 528 h 534"/>
                <a:gd name="T24" fmla="*/ 321 w 445"/>
                <a:gd name="T25" fmla="*/ 522 h 534"/>
                <a:gd name="T26" fmla="*/ 285 w 445"/>
                <a:gd name="T27" fmla="*/ 504 h 534"/>
                <a:gd name="T28" fmla="*/ 214 w 445"/>
                <a:gd name="T29" fmla="*/ 457 h 534"/>
                <a:gd name="T30" fmla="*/ 137 w 445"/>
                <a:gd name="T31" fmla="*/ 380 h 534"/>
                <a:gd name="T32" fmla="*/ 95 w 445"/>
                <a:gd name="T33" fmla="*/ 326 h 534"/>
                <a:gd name="T34" fmla="*/ 36 w 445"/>
                <a:gd name="T35" fmla="*/ 219 h 534"/>
                <a:gd name="T36" fmla="*/ 6 w 445"/>
                <a:gd name="T37" fmla="*/ 142 h 534"/>
                <a:gd name="T38" fmla="*/ 0 w 445"/>
                <a:gd name="T39" fmla="*/ 113 h 534"/>
                <a:gd name="T40" fmla="*/ 0 w 445"/>
                <a:gd name="T41" fmla="*/ 65 h 534"/>
                <a:gd name="T42" fmla="*/ 6 w 445"/>
                <a:gd name="T43" fmla="*/ 41 h 534"/>
                <a:gd name="T44" fmla="*/ 24 w 445"/>
                <a:gd name="T45" fmla="*/ 18 h 534"/>
                <a:gd name="T46" fmla="*/ 36 w 445"/>
                <a:gd name="T47" fmla="*/ 6 h 534"/>
                <a:gd name="T48" fmla="*/ 60 w 445"/>
                <a:gd name="T49" fmla="*/ 0 h 534"/>
                <a:gd name="T50" fmla="*/ 95 w 445"/>
                <a:gd name="T51" fmla="*/ 0 h 534"/>
                <a:gd name="T52" fmla="*/ 125 w 445"/>
                <a:gd name="T53" fmla="*/ 12 h 534"/>
                <a:gd name="T54" fmla="*/ 160 w 445"/>
                <a:gd name="T55" fmla="*/ 29 h 534"/>
                <a:gd name="T56" fmla="*/ 190 w 445"/>
                <a:gd name="T57" fmla="*/ 47 h 534"/>
                <a:gd name="T58" fmla="*/ 238 w 445"/>
                <a:gd name="T59" fmla="*/ 83 h 534"/>
                <a:gd name="T60" fmla="*/ 285 w 445"/>
                <a:gd name="T61" fmla="*/ 124 h 534"/>
                <a:gd name="T62" fmla="*/ 321 w 445"/>
                <a:gd name="T63" fmla="*/ 166 h 5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5" h="534">
                  <a:moveTo>
                    <a:pt x="333" y="184"/>
                  </a:moveTo>
                  <a:lnTo>
                    <a:pt x="345" y="202"/>
                  </a:lnTo>
                  <a:lnTo>
                    <a:pt x="362" y="225"/>
                  </a:lnTo>
                  <a:lnTo>
                    <a:pt x="374" y="249"/>
                  </a:lnTo>
                  <a:lnTo>
                    <a:pt x="392" y="279"/>
                  </a:lnTo>
                  <a:lnTo>
                    <a:pt x="404" y="302"/>
                  </a:lnTo>
                  <a:lnTo>
                    <a:pt x="416" y="326"/>
                  </a:lnTo>
                  <a:lnTo>
                    <a:pt x="422" y="344"/>
                  </a:lnTo>
                  <a:lnTo>
                    <a:pt x="434" y="374"/>
                  </a:lnTo>
                  <a:lnTo>
                    <a:pt x="434" y="385"/>
                  </a:lnTo>
                  <a:lnTo>
                    <a:pt x="440" y="403"/>
                  </a:lnTo>
                  <a:lnTo>
                    <a:pt x="440" y="421"/>
                  </a:lnTo>
                  <a:lnTo>
                    <a:pt x="445" y="445"/>
                  </a:lnTo>
                  <a:lnTo>
                    <a:pt x="445" y="463"/>
                  </a:lnTo>
                  <a:lnTo>
                    <a:pt x="445" y="474"/>
                  </a:lnTo>
                  <a:lnTo>
                    <a:pt x="440" y="486"/>
                  </a:lnTo>
                  <a:lnTo>
                    <a:pt x="434" y="498"/>
                  </a:lnTo>
                  <a:lnTo>
                    <a:pt x="422" y="510"/>
                  </a:lnTo>
                  <a:lnTo>
                    <a:pt x="416" y="516"/>
                  </a:lnTo>
                  <a:lnTo>
                    <a:pt x="410" y="522"/>
                  </a:lnTo>
                  <a:lnTo>
                    <a:pt x="398" y="528"/>
                  </a:lnTo>
                  <a:lnTo>
                    <a:pt x="386" y="528"/>
                  </a:lnTo>
                  <a:lnTo>
                    <a:pt x="368" y="534"/>
                  </a:lnTo>
                  <a:lnTo>
                    <a:pt x="350" y="528"/>
                  </a:lnTo>
                  <a:lnTo>
                    <a:pt x="339" y="528"/>
                  </a:lnTo>
                  <a:lnTo>
                    <a:pt x="321" y="522"/>
                  </a:lnTo>
                  <a:lnTo>
                    <a:pt x="297" y="510"/>
                  </a:lnTo>
                  <a:lnTo>
                    <a:pt x="285" y="504"/>
                  </a:lnTo>
                  <a:lnTo>
                    <a:pt x="267" y="492"/>
                  </a:lnTo>
                  <a:lnTo>
                    <a:pt x="214" y="457"/>
                  </a:lnTo>
                  <a:lnTo>
                    <a:pt x="178" y="421"/>
                  </a:lnTo>
                  <a:lnTo>
                    <a:pt x="137" y="380"/>
                  </a:lnTo>
                  <a:lnTo>
                    <a:pt x="113" y="350"/>
                  </a:lnTo>
                  <a:lnTo>
                    <a:pt x="95" y="326"/>
                  </a:lnTo>
                  <a:lnTo>
                    <a:pt x="60" y="267"/>
                  </a:lnTo>
                  <a:lnTo>
                    <a:pt x="36" y="219"/>
                  </a:lnTo>
                  <a:lnTo>
                    <a:pt x="12" y="166"/>
                  </a:lnTo>
                  <a:lnTo>
                    <a:pt x="6" y="142"/>
                  </a:lnTo>
                  <a:lnTo>
                    <a:pt x="6" y="130"/>
                  </a:lnTo>
                  <a:lnTo>
                    <a:pt x="0" y="113"/>
                  </a:lnTo>
                  <a:lnTo>
                    <a:pt x="0" y="89"/>
                  </a:lnTo>
                  <a:lnTo>
                    <a:pt x="0" y="65"/>
                  </a:lnTo>
                  <a:lnTo>
                    <a:pt x="0" y="59"/>
                  </a:lnTo>
                  <a:lnTo>
                    <a:pt x="6" y="41"/>
                  </a:lnTo>
                  <a:lnTo>
                    <a:pt x="12" y="29"/>
                  </a:lnTo>
                  <a:lnTo>
                    <a:pt x="24" y="18"/>
                  </a:lnTo>
                  <a:lnTo>
                    <a:pt x="30" y="12"/>
                  </a:lnTo>
                  <a:lnTo>
                    <a:pt x="36" y="6"/>
                  </a:lnTo>
                  <a:lnTo>
                    <a:pt x="48" y="0"/>
                  </a:lnTo>
                  <a:lnTo>
                    <a:pt x="60" y="0"/>
                  </a:lnTo>
                  <a:lnTo>
                    <a:pt x="71" y="0"/>
                  </a:lnTo>
                  <a:lnTo>
                    <a:pt x="95" y="0"/>
                  </a:lnTo>
                  <a:lnTo>
                    <a:pt x="113" y="6"/>
                  </a:lnTo>
                  <a:lnTo>
                    <a:pt x="125" y="12"/>
                  </a:lnTo>
                  <a:lnTo>
                    <a:pt x="155" y="24"/>
                  </a:lnTo>
                  <a:lnTo>
                    <a:pt x="160" y="29"/>
                  </a:lnTo>
                  <a:lnTo>
                    <a:pt x="172" y="35"/>
                  </a:lnTo>
                  <a:lnTo>
                    <a:pt x="190" y="47"/>
                  </a:lnTo>
                  <a:lnTo>
                    <a:pt x="220" y="65"/>
                  </a:lnTo>
                  <a:lnTo>
                    <a:pt x="238" y="83"/>
                  </a:lnTo>
                  <a:lnTo>
                    <a:pt x="255" y="101"/>
                  </a:lnTo>
                  <a:lnTo>
                    <a:pt x="285" y="124"/>
                  </a:lnTo>
                  <a:lnTo>
                    <a:pt x="303" y="148"/>
                  </a:lnTo>
                  <a:lnTo>
                    <a:pt x="321" y="166"/>
                  </a:lnTo>
                  <a:lnTo>
                    <a:pt x="333" y="184"/>
                  </a:lnTo>
                  <a:close/>
                </a:path>
              </a:pathLst>
            </a:custGeom>
            <a:solidFill>
              <a:srgbClr val="FFFFFF"/>
            </a:solidFill>
            <a:ln w="9525">
              <a:solidFill>
                <a:srgbClr val="000000"/>
              </a:solidFill>
              <a:prstDash val="solid"/>
              <a:round/>
              <a:headEnd/>
              <a:tailEnd/>
            </a:ln>
          </p:spPr>
          <p:txBody>
            <a:bodyPr/>
            <a:lstStyle/>
            <a:p>
              <a:endParaRPr lang="en-US"/>
            </a:p>
          </p:txBody>
        </p:sp>
        <p:sp>
          <p:nvSpPr>
            <p:cNvPr id="7270" name="Freeform 49"/>
            <p:cNvSpPr>
              <a:spLocks/>
            </p:cNvSpPr>
            <p:nvPr/>
          </p:nvSpPr>
          <p:spPr bwMode="auto">
            <a:xfrm>
              <a:off x="3683" y="347"/>
              <a:ext cx="440" cy="534"/>
            </a:xfrm>
            <a:custGeom>
              <a:avLst/>
              <a:gdLst>
                <a:gd name="T0" fmla="*/ 339 w 440"/>
                <a:gd name="T1" fmla="*/ 202 h 534"/>
                <a:gd name="T2" fmla="*/ 374 w 440"/>
                <a:gd name="T3" fmla="*/ 255 h 534"/>
                <a:gd name="T4" fmla="*/ 404 w 440"/>
                <a:gd name="T5" fmla="*/ 302 h 534"/>
                <a:gd name="T6" fmla="*/ 422 w 440"/>
                <a:gd name="T7" fmla="*/ 344 h 534"/>
                <a:gd name="T8" fmla="*/ 434 w 440"/>
                <a:gd name="T9" fmla="*/ 385 h 534"/>
                <a:gd name="T10" fmla="*/ 440 w 440"/>
                <a:gd name="T11" fmla="*/ 421 h 534"/>
                <a:gd name="T12" fmla="*/ 440 w 440"/>
                <a:gd name="T13" fmla="*/ 463 h 534"/>
                <a:gd name="T14" fmla="*/ 434 w 440"/>
                <a:gd name="T15" fmla="*/ 492 h 534"/>
                <a:gd name="T16" fmla="*/ 416 w 440"/>
                <a:gd name="T17" fmla="*/ 516 h 534"/>
                <a:gd name="T18" fmla="*/ 404 w 440"/>
                <a:gd name="T19" fmla="*/ 528 h 534"/>
                <a:gd name="T20" fmla="*/ 374 w 440"/>
                <a:gd name="T21" fmla="*/ 534 h 534"/>
                <a:gd name="T22" fmla="*/ 350 w 440"/>
                <a:gd name="T23" fmla="*/ 534 h 534"/>
                <a:gd name="T24" fmla="*/ 315 w 440"/>
                <a:gd name="T25" fmla="*/ 522 h 534"/>
                <a:gd name="T26" fmla="*/ 279 w 440"/>
                <a:gd name="T27" fmla="*/ 504 h 534"/>
                <a:gd name="T28" fmla="*/ 250 w 440"/>
                <a:gd name="T29" fmla="*/ 486 h 534"/>
                <a:gd name="T30" fmla="*/ 202 w 440"/>
                <a:gd name="T31" fmla="*/ 451 h 534"/>
                <a:gd name="T32" fmla="*/ 160 w 440"/>
                <a:gd name="T33" fmla="*/ 409 h 534"/>
                <a:gd name="T34" fmla="*/ 125 w 440"/>
                <a:gd name="T35" fmla="*/ 368 h 534"/>
                <a:gd name="T36" fmla="*/ 101 w 440"/>
                <a:gd name="T37" fmla="*/ 332 h 534"/>
                <a:gd name="T38" fmla="*/ 65 w 440"/>
                <a:gd name="T39" fmla="*/ 285 h 534"/>
                <a:gd name="T40" fmla="*/ 36 w 440"/>
                <a:gd name="T41" fmla="*/ 231 h 534"/>
                <a:gd name="T42" fmla="*/ 18 w 440"/>
                <a:gd name="T43" fmla="*/ 190 h 534"/>
                <a:gd name="T44" fmla="*/ 6 w 440"/>
                <a:gd name="T45" fmla="*/ 148 h 534"/>
                <a:gd name="T46" fmla="*/ 0 w 440"/>
                <a:gd name="T47" fmla="*/ 118 h 534"/>
                <a:gd name="T48" fmla="*/ 0 w 440"/>
                <a:gd name="T49" fmla="*/ 71 h 534"/>
                <a:gd name="T50" fmla="*/ 6 w 440"/>
                <a:gd name="T51" fmla="*/ 41 h 534"/>
                <a:gd name="T52" fmla="*/ 18 w 440"/>
                <a:gd name="T53" fmla="*/ 24 h 534"/>
                <a:gd name="T54" fmla="*/ 30 w 440"/>
                <a:gd name="T55" fmla="*/ 12 h 534"/>
                <a:gd name="T56" fmla="*/ 54 w 440"/>
                <a:gd name="T57" fmla="*/ 6 h 534"/>
                <a:gd name="T58" fmla="*/ 95 w 440"/>
                <a:gd name="T59" fmla="*/ 6 h 534"/>
                <a:gd name="T60" fmla="*/ 125 w 440"/>
                <a:gd name="T61" fmla="*/ 12 h 534"/>
                <a:gd name="T62" fmla="*/ 160 w 440"/>
                <a:gd name="T63" fmla="*/ 29 h 534"/>
                <a:gd name="T64" fmla="*/ 226 w 440"/>
                <a:gd name="T65" fmla="*/ 77 h 534"/>
                <a:gd name="T66" fmla="*/ 309 w 440"/>
                <a:gd name="T67" fmla="*/ 160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 h="534">
                  <a:moveTo>
                    <a:pt x="327" y="184"/>
                  </a:moveTo>
                  <a:lnTo>
                    <a:pt x="339" y="202"/>
                  </a:lnTo>
                  <a:lnTo>
                    <a:pt x="356" y="225"/>
                  </a:lnTo>
                  <a:lnTo>
                    <a:pt x="374" y="255"/>
                  </a:lnTo>
                  <a:lnTo>
                    <a:pt x="386" y="273"/>
                  </a:lnTo>
                  <a:lnTo>
                    <a:pt x="404" y="302"/>
                  </a:lnTo>
                  <a:lnTo>
                    <a:pt x="416" y="326"/>
                  </a:lnTo>
                  <a:lnTo>
                    <a:pt x="422" y="344"/>
                  </a:lnTo>
                  <a:lnTo>
                    <a:pt x="434" y="374"/>
                  </a:lnTo>
                  <a:lnTo>
                    <a:pt x="434" y="385"/>
                  </a:lnTo>
                  <a:lnTo>
                    <a:pt x="440" y="403"/>
                  </a:lnTo>
                  <a:lnTo>
                    <a:pt x="440" y="421"/>
                  </a:lnTo>
                  <a:lnTo>
                    <a:pt x="440" y="439"/>
                  </a:lnTo>
                  <a:lnTo>
                    <a:pt x="440" y="463"/>
                  </a:lnTo>
                  <a:lnTo>
                    <a:pt x="440" y="474"/>
                  </a:lnTo>
                  <a:lnTo>
                    <a:pt x="434" y="492"/>
                  </a:lnTo>
                  <a:lnTo>
                    <a:pt x="428" y="504"/>
                  </a:lnTo>
                  <a:lnTo>
                    <a:pt x="416" y="516"/>
                  </a:lnTo>
                  <a:lnTo>
                    <a:pt x="410" y="522"/>
                  </a:lnTo>
                  <a:lnTo>
                    <a:pt x="404" y="528"/>
                  </a:lnTo>
                  <a:lnTo>
                    <a:pt x="398" y="528"/>
                  </a:lnTo>
                  <a:lnTo>
                    <a:pt x="374" y="534"/>
                  </a:lnTo>
                  <a:lnTo>
                    <a:pt x="362" y="534"/>
                  </a:lnTo>
                  <a:lnTo>
                    <a:pt x="350" y="534"/>
                  </a:lnTo>
                  <a:lnTo>
                    <a:pt x="333" y="528"/>
                  </a:lnTo>
                  <a:lnTo>
                    <a:pt x="315" y="522"/>
                  </a:lnTo>
                  <a:lnTo>
                    <a:pt x="291" y="510"/>
                  </a:lnTo>
                  <a:lnTo>
                    <a:pt x="279" y="504"/>
                  </a:lnTo>
                  <a:lnTo>
                    <a:pt x="267" y="498"/>
                  </a:lnTo>
                  <a:lnTo>
                    <a:pt x="250" y="486"/>
                  </a:lnTo>
                  <a:lnTo>
                    <a:pt x="220" y="469"/>
                  </a:lnTo>
                  <a:lnTo>
                    <a:pt x="202" y="451"/>
                  </a:lnTo>
                  <a:lnTo>
                    <a:pt x="184" y="433"/>
                  </a:lnTo>
                  <a:lnTo>
                    <a:pt x="160" y="409"/>
                  </a:lnTo>
                  <a:lnTo>
                    <a:pt x="143" y="391"/>
                  </a:lnTo>
                  <a:lnTo>
                    <a:pt x="125" y="368"/>
                  </a:lnTo>
                  <a:lnTo>
                    <a:pt x="113" y="350"/>
                  </a:lnTo>
                  <a:lnTo>
                    <a:pt x="101" y="332"/>
                  </a:lnTo>
                  <a:lnTo>
                    <a:pt x="83" y="308"/>
                  </a:lnTo>
                  <a:lnTo>
                    <a:pt x="65" y="285"/>
                  </a:lnTo>
                  <a:lnTo>
                    <a:pt x="54" y="267"/>
                  </a:lnTo>
                  <a:lnTo>
                    <a:pt x="36" y="231"/>
                  </a:lnTo>
                  <a:lnTo>
                    <a:pt x="24" y="207"/>
                  </a:lnTo>
                  <a:lnTo>
                    <a:pt x="18" y="190"/>
                  </a:lnTo>
                  <a:lnTo>
                    <a:pt x="12" y="166"/>
                  </a:lnTo>
                  <a:lnTo>
                    <a:pt x="6" y="148"/>
                  </a:lnTo>
                  <a:lnTo>
                    <a:pt x="6" y="136"/>
                  </a:lnTo>
                  <a:lnTo>
                    <a:pt x="0" y="118"/>
                  </a:lnTo>
                  <a:lnTo>
                    <a:pt x="0" y="95"/>
                  </a:lnTo>
                  <a:lnTo>
                    <a:pt x="0" y="71"/>
                  </a:lnTo>
                  <a:lnTo>
                    <a:pt x="0" y="59"/>
                  </a:lnTo>
                  <a:lnTo>
                    <a:pt x="6" y="41"/>
                  </a:lnTo>
                  <a:lnTo>
                    <a:pt x="12" y="29"/>
                  </a:lnTo>
                  <a:lnTo>
                    <a:pt x="18" y="24"/>
                  </a:lnTo>
                  <a:lnTo>
                    <a:pt x="24" y="18"/>
                  </a:lnTo>
                  <a:lnTo>
                    <a:pt x="30" y="12"/>
                  </a:lnTo>
                  <a:lnTo>
                    <a:pt x="48" y="6"/>
                  </a:lnTo>
                  <a:lnTo>
                    <a:pt x="54" y="6"/>
                  </a:lnTo>
                  <a:lnTo>
                    <a:pt x="77" y="0"/>
                  </a:lnTo>
                  <a:lnTo>
                    <a:pt x="95" y="6"/>
                  </a:lnTo>
                  <a:lnTo>
                    <a:pt x="107" y="6"/>
                  </a:lnTo>
                  <a:lnTo>
                    <a:pt x="125" y="12"/>
                  </a:lnTo>
                  <a:lnTo>
                    <a:pt x="149" y="24"/>
                  </a:lnTo>
                  <a:lnTo>
                    <a:pt x="160" y="29"/>
                  </a:lnTo>
                  <a:lnTo>
                    <a:pt x="178" y="41"/>
                  </a:lnTo>
                  <a:lnTo>
                    <a:pt x="226" y="77"/>
                  </a:lnTo>
                  <a:lnTo>
                    <a:pt x="267" y="113"/>
                  </a:lnTo>
                  <a:lnTo>
                    <a:pt x="309" y="160"/>
                  </a:lnTo>
                  <a:lnTo>
                    <a:pt x="327" y="184"/>
                  </a:lnTo>
                  <a:close/>
                </a:path>
              </a:pathLst>
            </a:custGeom>
            <a:gradFill rotWithShape="0">
              <a:gsLst>
                <a:gs pos="0">
                  <a:srgbClr val="FFFF00"/>
                </a:gs>
                <a:gs pos="100000">
                  <a:srgbClr val="767600"/>
                </a:gs>
              </a:gsLst>
              <a:lin ang="0" scaled="1"/>
            </a:gradFill>
            <a:ln w="9525">
              <a:solidFill>
                <a:srgbClr val="000000"/>
              </a:solidFill>
              <a:prstDash val="solid"/>
              <a:round/>
              <a:headEnd/>
              <a:tailEnd/>
            </a:ln>
          </p:spPr>
          <p:txBody>
            <a:bodyPr/>
            <a:lstStyle/>
            <a:p>
              <a:endParaRPr lang="en-US"/>
            </a:p>
          </p:txBody>
        </p:sp>
        <p:sp>
          <p:nvSpPr>
            <p:cNvPr id="7271" name="Freeform 50"/>
            <p:cNvSpPr>
              <a:spLocks/>
            </p:cNvSpPr>
            <p:nvPr/>
          </p:nvSpPr>
          <p:spPr bwMode="auto">
            <a:xfrm>
              <a:off x="3760" y="460"/>
              <a:ext cx="101" cy="237"/>
            </a:xfrm>
            <a:custGeom>
              <a:avLst/>
              <a:gdLst>
                <a:gd name="T0" fmla="*/ 101 w 101"/>
                <a:gd name="T1" fmla="*/ 0 h 237"/>
                <a:gd name="T2" fmla="*/ 6 w 101"/>
                <a:gd name="T3" fmla="*/ 225 h 237"/>
                <a:gd name="T4" fmla="*/ 0 w 101"/>
                <a:gd name="T5" fmla="*/ 237 h 237"/>
                <a:gd name="T6" fmla="*/ 12 w 101"/>
                <a:gd name="T7" fmla="*/ 225 h 237"/>
                <a:gd name="T8" fmla="*/ 83 w 101"/>
                <a:gd name="T9" fmla="*/ 65 h 237"/>
                <a:gd name="T10" fmla="*/ 101 w 101"/>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237">
                  <a:moveTo>
                    <a:pt x="101" y="0"/>
                  </a:moveTo>
                  <a:lnTo>
                    <a:pt x="6" y="225"/>
                  </a:lnTo>
                  <a:lnTo>
                    <a:pt x="0" y="237"/>
                  </a:lnTo>
                  <a:lnTo>
                    <a:pt x="12" y="225"/>
                  </a:lnTo>
                  <a:lnTo>
                    <a:pt x="83" y="65"/>
                  </a:lnTo>
                  <a:lnTo>
                    <a:pt x="101" y="0"/>
                  </a:lnTo>
                  <a:close/>
                </a:path>
              </a:pathLst>
            </a:custGeom>
            <a:solidFill>
              <a:srgbClr val="FFFFFF"/>
            </a:solidFill>
            <a:ln w="9525">
              <a:solidFill>
                <a:srgbClr val="000000"/>
              </a:solidFill>
              <a:prstDash val="solid"/>
              <a:round/>
              <a:headEnd/>
              <a:tailEnd/>
            </a:ln>
          </p:spPr>
          <p:txBody>
            <a:bodyPr/>
            <a:lstStyle/>
            <a:p>
              <a:endParaRPr lang="en-US"/>
            </a:p>
          </p:txBody>
        </p:sp>
        <p:sp>
          <p:nvSpPr>
            <p:cNvPr id="7272" name="Freeform 51"/>
            <p:cNvSpPr>
              <a:spLocks/>
            </p:cNvSpPr>
            <p:nvPr/>
          </p:nvSpPr>
          <p:spPr bwMode="auto">
            <a:xfrm>
              <a:off x="3784" y="454"/>
              <a:ext cx="83" cy="231"/>
            </a:xfrm>
            <a:custGeom>
              <a:avLst/>
              <a:gdLst>
                <a:gd name="T0" fmla="*/ 83 w 83"/>
                <a:gd name="T1" fmla="*/ 0 h 231"/>
                <a:gd name="T2" fmla="*/ 77 w 83"/>
                <a:gd name="T3" fmla="*/ 6 h 231"/>
                <a:gd name="T4" fmla="*/ 0 w 83"/>
                <a:gd name="T5" fmla="*/ 219 h 231"/>
                <a:gd name="T6" fmla="*/ 0 w 83"/>
                <a:gd name="T7" fmla="*/ 231 h 231"/>
                <a:gd name="T8" fmla="*/ 12 w 83"/>
                <a:gd name="T9" fmla="*/ 225 h 231"/>
                <a:gd name="T10" fmla="*/ 83 w 83"/>
                <a:gd name="T11" fmla="*/ 6 h 231"/>
                <a:gd name="T12" fmla="*/ 83 w 83"/>
                <a:gd name="T13" fmla="*/ 0 h 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31">
                  <a:moveTo>
                    <a:pt x="83" y="0"/>
                  </a:moveTo>
                  <a:lnTo>
                    <a:pt x="77" y="6"/>
                  </a:lnTo>
                  <a:lnTo>
                    <a:pt x="0" y="219"/>
                  </a:lnTo>
                  <a:lnTo>
                    <a:pt x="0" y="231"/>
                  </a:lnTo>
                  <a:lnTo>
                    <a:pt x="12" y="225"/>
                  </a:lnTo>
                  <a:lnTo>
                    <a:pt x="83" y="6"/>
                  </a:lnTo>
                  <a:lnTo>
                    <a:pt x="83" y="0"/>
                  </a:lnTo>
                  <a:close/>
                </a:path>
              </a:pathLst>
            </a:custGeom>
            <a:solidFill>
              <a:srgbClr val="FFFFFF"/>
            </a:solidFill>
            <a:ln w="9525">
              <a:solidFill>
                <a:srgbClr val="000000"/>
              </a:solidFill>
              <a:prstDash val="solid"/>
              <a:round/>
              <a:headEnd/>
              <a:tailEnd/>
            </a:ln>
          </p:spPr>
          <p:txBody>
            <a:bodyPr/>
            <a:lstStyle/>
            <a:p>
              <a:endParaRPr lang="en-US"/>
            </a:p>
          </p:txBody>
        </p:sp>
        <p:sp>
          <p:nvSpPr>
            <p:cNvPr id="7273" name="Line 52"/>
            <p:cNvSpPr>
              <a:spLocks noChangeShapeType="1"/>
            </p:cNvSpPr>
            <p:nvPr/>
          </p:nvSpPr>
          <p:spPr bwMode="auto">
            <a:xfrm>
              <a:off x="3861" y="460"/>
              <a:ext cx="6" cy="5"/>
            </a:xfrm>
            <a:prstGeom prst="line">
              <a:avLst/>
            </a:prstGeom>
            <a:noFill/>
            <a:ln w="9525">
              <a:solidFill>
                <a:srgbClr val="000000"/>
              </a:solidFill>
              <a:round/>
              <a:headEnd/>
              <a:tailEnd/>
            </a:ln>
          </p:spPr>
          <p:txBody>
            <a:bodyPr/>
            <a:lstStyle/>
            <a:p>
              <a:endParaRPr lang="en-US"/>
            </a:p>
          </p:txBody>
        </p:sp>
        <p:sp>
          <p:nvSpPr>
            <p:cNvPr id="7274" name="Line 53"/>
            <p:cNvSpPr>
              <a:spLocks noChangeShapeType="1"/>
            </p:cNvSpPr>
            <p:nvPr/>
          </p:nvSpPr>
          <p:spPr bwMode="auto">
            <a:xfrm>
              <a:off x="3784" y="673"/>
              <a:ext cx="12" cy="1"/>
            </a:xfrm>
            <a:prstGeom prst="line">
              <a:avLst/>
            </a:prstGeom>
            <a:noFill/>
            <a:ln w="9525">
              <a:solidFill>
                <a:srgbClr val="000000"/>
              </a:solidFill>
              <a:round/>
              <a:headEnd/>
              <a:tailEnd/>
            </a:ln>
          </p:spPr>
          <p:txBody>
            <a:bodyPr/>
            <a:lstStyle/>
            <a:p>
              <a:endParaRPr lang="en-US"/>
            </a:p>
          </p:txBody>
        </p:sp>
        <p:sp>
          <p:nvSpPr>
            <p:cNvPr id="7275" name="Line 54"/>
            <p:cNvSpPr>
              <a:spLocks noChangeShapeType="1"/>
            </p:cNvSpPr>
            <p:nvPr/>
          </p:nvSpPr>
          <p:spPr bwMode="auto">
            <a:xfrm>
              <a:off x="3760" y="685"/>
              <a:ext cx="12" cy="1"/>
            </a:xfrm>
            <a:prstGeom prst="line">
              <a:avLst/>
            </a:prstGeom>
            <a:noFill/>
            <a:ln w="9525">
              <a:solidFill>
                <a:srgbClr val="000000"/>
              </a:solidFill>
              <a:round/>
              <a:headEnd/>
              <a:tailEnd/>
            </a:ln>
          </p:spPr>
          <p:txBody>
            <a:bodyPr/>
            <a:lstStyle/>
            <a:p>
              <a:endParaRPr lang="en-US"/>
            </a:p>
          </p:txBody>
        </p:sp>
        <p:sp>
          <p:nvSpPr>
            <p:cNvPr id="7276" name="Freeform 55"/>
            <p:cNvSpPr>
              <a:spLocks/>
            </p:cNvSpPr>
            <p:nvPr/>
          </p:nvSpPr>
          <p:spPr bwMode="auto">
            <a:xfrm>
              <a:off x="3802" y="614"/>
              <a:ext cx="249" cy="124"/>
            </a:xfrm>
            <a:custGeom>
              <a:avLst/>
              <a:gdLst>
                <a:gd name="T0" fmla="*/ 249 w 249"/>
                <a:gd name="T1" fmla="*/ 0 h 124"/>
                <a:gd name="T2" fmla="*/ 237 w 249"/>
                <a:gd name="T3" fmla="*/ 6 h 124"/>
                <a:gd name="T4" fmla="*/ 18 w 249"/>
                <a:gd name="T5" fmla="*/ 118 h 124"/>
                <a:gd name="T6" fmla="*/ 0 w 249"/>
                <a:gd name="T7" fmla="*/ 124 h 124"/>
                <a:gd name="T8" fmla="*/ 12 w 249"/>
                <a:gd name="T9" fmla="*/ 113 h 124"/>
                <a:gd name="T10" fmla="*/ 220 w 249"/>
                <a:gd name="T11" fmla="*/ 6 h 124"/>
                <a:gd name="T12" fmla="*/ 249 w 24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124">
                  <a:moveTo>
                    <a:pt x="249" y="0"/>
                  </a:moveTo>
                  <a:lnTo>
                    <a:pt x="237" y="6"/>
                  </a:lnTo>
                  <a:lnTo>
                    <a:pt x="18" y="118"/>
                  </a:lnTo>
                  <a:lnTo>
                    <a:pt x="0" y="124"/>
                  </a:lnTo>
                  <a:lnTo>
                    <a:pt x="12" y="113"/>
                  </a:lnTo>
                  <a:lnTo>
                    <a:pt x="220" y="6"/>
                  </a:lnTo>
                  <a:lnTo>
                    <a:pt x="249" y="0"/>
                  </a:lnTo>
                  <a:close/>
                </a:path>
              </a:pathLst>
            </a:custGeom>
            <a:solidFill>
              <a:srgbClr val="FFFFFF"/>
            </a:solidFill>
            <a:ln w="9525">
              <a:solidFill>
                <a:srgbClr val="000000"/>
              </a:solidFill>
              <a:prstDash val="solid"/>
              <a:round/>
              <a:headEnd/>
              <a:tailEnd/>
            </a:ln>
          </p:spPr>
          <p:txBody>
            <a:bodyPr/>
            <a:lstStyle/>
            <a:p>
              <a:endParaRPr lang="en-US"/>
            </a:p>
          </p:txBody>
        </p:sp>
        <p:sp>
          <p:nvSpPr>
            <p:cNvPr id="7277" name="Oval 56"/>
            <p:cNvSpPr>
              <a:spLocks noChangeArrowheads="1"/>
            </p:cNvSpPr>
            <p:nvPr/>
          </p:nvSpPr>
          <p:spPr bwMode="auto">
            <a:xfrm>
              <a:off x="3796" y="661"/>
              <a:ext cx="30" cy="54"/>
            </a:xfrm>
            <a:prstGeom prst="ellipse">
              <a:avLst/>
            </a:prstGeom>
            <a:solidFill>
              <a:srgbClr val="FFFFFF"/>
            </a:solidFill>
            <a:ln w="9525">
              <a:noFill/>
              <a:round/>
              <a:headEnd/>
              <a:tailEnd/>
            </a:ln>
          </p:spPr>
          <p:txBody>
            <a:bodyPr/>
            <a:lstStyle/>
            <a:p>
              <a:endParaRPr lang="en-US" altLang="en-US"/>
            </a:p>
          </p:txBody>
        </p:sp>
        <p:sp>
          <p:nvSpPr>
            <p:cNvPr id="7278" name="Freeform 57"/>
            <p:cNvSpPr>
              <a:spLocks/>
            </p:cNvSpPr>
            <p:nvPr/>
          </p:nvSpPr>
          <p:spPr bwMode="auto">
            <a:xfrm>
              <a:off x="3790" y="667"/>
              <a:ext cx="36" cy="42"/>
            </a:xfrm>
            <a:custGeom>
              <a:avLst/>
              <a:gdLst>
                <a:gd name="T0" fmla="*/ 30 w 36"/>
                <a:gd name="T1" fmla="*/ 12 h 42"/>
                <a:gd name="T2" fmla="*/ 36 w 36"/>
                <a:gd name="T3" fmla="*/ 18 h 42"/>
                <a:gd name="T4" fmla="*/ 36 w 36"/>
                <a:gd name="T5" fmla="*/ 30 h 42"/>
                <a:gd name="T6" fmla="*/ 36 w 36"/>
                <a:gd name="T7" fmla="*/ 30 h 42"/>
                <a:gd name="T8" fmla="*/ 36 w 36"/>
                <a:gd name="T9" fmla="*/ 36 h 42"/>
                <a:gd name="T10" fmla="*/ 36 w 36"/>
                <a:gd name="T11" fmla="*/ 42 h 42"/>
                <a:gd name="T12" fmla="*/ 36 w 36"/>
                <a:gd name="T13" fmla="*/ 42 h 42"/>
                <a:gd name="T14" fmla="*/ 36 w 36"/>
                <a:gd name="T15" fmla="*/ 42 h 42"/>
                <a:gd name="T16" fmla="*/ 30 w 36"/>
                <a:gd name="T17" fmla="*/ 42 h 42"/>
                <a:gd name="T18" fmla="*/ 24 w 36"/>
                <a:gd name="T19" fmla="*/ 42 h 42"/>
                <a:gd name="T20" fmla="*/ 24 w 36"/>
                <a:gd name="T21" fmla="*/ 42 h 42"/>
                <a:gd name="T22" fmla="*/ 18 w 36"/>
                <a:gd name="T23" fmla="*/ 36 h 42"/>
                <a:gd name="T24" fmla="*/ 12 w 36"/>
                <a:gd name="T25" fmla="*/ 30 h 42"/>
                <a:gd name="T26" fmla="*/ 12 w 36"/>
                <a:gd name="T27" fmla="*/ 24 h 42"/>
                <a:gd name="T28" fmla="*/ 6 w 36"/>
                <a:gd name="T29" fmla="*/ 18 h 42"/>
                <a:gd name="T30" fmla="*/ 0 w 36"/>
                <a:gd name="T31" fmla="*/ 12 h 42"/>
                <a:gd name="T32" fmla="*/ 0 w 36"/>
                <a:gd name="T33" fmla="*/ 12 h 42"/>
                <a:gd name="T34" fmla="*/ 6 w 36"/>
                <a:gd name="T35" fmla="*/ 0 h 42"/>
                <a:gd name="T36" fmla="*/ 6 w 36"/>
                <a:gd name="T37" fmla="*/ 0 h 42"/>
                <a:gd name="T38" fmla="*/ 12 w 36"/>
                <a:gd name="T39" fmla="*/ 0 h 42"/>
                <a:gd name="T40" fmla="*/ 18 w 36"/>
                <a:gd name="T41" fmla="*/ 6 h 42"/>
                <a:gd name="T42" fmla="*/ 30 w 36"/>
                <a:gd name="T43" fmla="*/ 12 h 42"/>
                <a:gd name="T44" fmla="*/ 30 w 36"/>
                <a:gd name="T45" fmla="*/ 12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42">
                  <a:moveTo>
                    <a:pt x="30" y="12"/>
                  </a:moveTo>
                  <a:lnTo>
                    <a:pt x="36" y="18"/>
                  </a:lnTo>
                  <a:lnTo>
                    <a:pt x="36" y="30"/>
                  </a:lnTo>
                  <a:lnTo>
                    <a:pt x="36" y="36"/>
                  </a:lnTo>
                  <a:lnTo>
                    <a:pt x="36" y="42"/>
                  </a:lnTo>
                  <a:lnTo>
                    <a:pt x="30" y="42"/>
                  </a:lnTo>
                  <a:lnTo>
                    <a:pt x="24" y="42"/>
                  </a:lnTo>
                  <a:lnTo>
                    <a:pt x="18" y="36"/>
                  </a:lnTo>
                  <a:lnTo>
                    <a:pt x="12" y="30"/>
                  </a:lnTo>
                  <a:lnTo>
                    <a:pt x="12" y="24"/>
                  </a:lnTo>
                  <a:lnTo>
                    <a:pt x="6" y="18"/>
                  </a:lnTo>
                  <a:lnTo>
                    <a:pt x="0" y="12"/>
                  </a:lnTo>
                  <a:lnTo>
                    <a:pt x="6" y="0"/>
                  </a:lnTo>
                  <a:lnTo>
                    <a:pt x="12" y="0"/>
                  </a:lnTo>
                  <a:lnTo>
                    <a:pt x="18" y="6"/>
                  </a:lnTo>
                  <a:lnTo>
                    <a:pt x="30" y="12"/>
                  </a:lnTo>
                  <a:close/>
                </a:path>
              </a:pathLst>
            </a:custGeom>
            <a:solidFill>
              <a:srgbClr val="FFFFFF"/>
            </a:solidFill>
            <a:ln w="9525">
              <a:solidFill>
                <a:srgbClr val="000000"/>
              </a:solidFill>
              <a:prstDash val="solid"/>
              <a:round/>
              <a:headEnd/>
              <a:tailEnd/>
            </a:ln>
          </p:spPr>
          <p:txBody>
            <a:bodyPr/>
            <a:lstStyle/>
            <a:p>
              <a:endParaRPr lang="en-US"/>
            </a:p>
          </p:txBody>
        </p:sp>
        <p:sp>
          <p:nvSpPr>
            <p:cNvPr id="7279" name="Freeform 58"/>
            <p:cNvSpPr>
              <a:spLocks/>
            </p:cNvSpPr>
            <p:nvPr/>
          </p:nvSpPr>
          <p:spPr bwMode="auto">
            <a:xfrm>
              <a:off x="3772" y="679"/>
              <a:ext cx="42" cy="53"/>
            </a:xfrm>
            <a:custGeom>
              <a:avLst/>
              <a:gdLst>
                <a:gd name="T0" fmla="*/ 36 w 42"/>
                <a:gd name="T1" fmla="*/ 53 h 53"/>
                <a:gd name="T2" fmla="*/ 42 w 42"/>
                <a:gd name="T3" fmla="*/ 48 h 53"/>
                <a:gd name="T4" fmla="*/ 6 w 42"/>
                <a:gd name="T5" fmla="*/ 0 h 53"/>
                <a:gd name="T6" fmla="*/ 0 w 42"/>
                <a:gd name="T7" fmla="*/ 6 h 53"/>
                <a:gd name="T8" fmla="*/ 36 w 42"/>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6" y="53"/>
                  </a:moveTo>
                  <a:lnTo>
                    <a:pt x="42" y="48"/>
                  </a:lnTo>
                  <a:lnTo>
                    <a:pt x="6" y="0"/>
                  </a:lnTo>
                  <a:lnTo>
                    <a:pt x="0" y="6"/>
                  </a:lnTo>
                  <a:lnTo>
                    <a:pt x="36" y="53"/>
                  </a:lnTo>
                  <a:close/>
                </a:path>
              </a:pathLst>
            </a:custGeom>
            <a:solidFill>
              <a:srgbClr val="FFFFFF"/>
            </a:solidFill>
            <a:ln w="9525">
              <a:solidFill>
                <a:srgbClr val="000000"/>
              </a:solidFill>
              <a:prstDash val="solid"/>
              <a:round/>
              <a:headEnd/>
              <a:tailEnd/>
            </a:ln>
          </p:spPr>
          <p:txBody>
            <a:bodyPr/>
            <a:lstStyle/>
            <a:p>
              <a:endParaRPr lang="en-US"/>
            </a:p>
          </p:txBody>
        </p:sp>
        <p:sp>
          <p:nvSpPr>
            <p:cNvPr id="7280" name="Freeform 59"/>
            <p:cNvSpPr>
              <a:spLocks/>
            </p:cNvSpPr>
            <p:nvPr/>
          </p:nvSpPr>
          <p:spPr bwMode="auto">
            <a:xfrm>
              <a:off x="3778" y="673"/>
              <a:ext cx="42" cy="48"/>
            </a:xfrm>
            <a:custGeom>
              <a:avLst/>
              <a:gdLst>
                <a:gd name="T0" fmla="*/ 24 w 42"/>
                <a:gd name="T1" fmla="*/ 48 h 48"/>
                <a:gd name="T2" fmla="*/ 42 w 42"/>
                <a:gd name="T3" fmla="*/ 30 h 48"/>
                <a:gd name="T4" fmla="*/ 36 w 42"/>
                <a:gd name="T5" fmla="*/ 18 h 48"/>
                <a:gd name="T6" fmla="*/ 36 w 42"/>
                <a:gd name="T7" fmla="*/ 12 h 48"/>
                <a:gd name="T8" fmla="*/ 24 w 42"/>
                <a:gd name="T9" fmla="*/ 0 h 48"/>
                <a:gd name="T10" fmla="*/ 18 w 42"/>
                <a:gd name="T11" fmla="*/ 0 h 48"/>
                <a:gd name="T12" fmla="*/ 0 w 42"/>
                <a:gd name="T13" fmla="*/ 12 h 48"/>
                <a:gd name="T14" fmla="*/ 24 w 42"/>
                <a:gd name="T15" fmla="*/ 48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8">
                  <a:moveTo>
                    <a:pt x="24" y="48"/>
                  </a:moveTo>
                  <a:lnTo>
                    <a:pt x="42" y="30"/>
                  </a:lnTo>
                  <a:lnTo>
                    <a:pt x="36" y="18"/>
                  </a:lnTo>
                  <a:lnTo>
                    <a:pt x="36" y="12"/>
                  </a:lnTo>
                  <a:lnTo>
                    <a:pt x="24" y="0"/>
                  </a:lnTo>
                  <a:lnTo>
                    <a:pt x="18" y="0"/>
                  </a:lnTo>
                  <a:lnTo>
                    <a:pt x="0" y="12"/>
                  </a:lnTo>
                  <a:lnTo>
                    <a:pt x="24" y="48"/>
                  </a:lnTo>
                  <a:close/>
                </a:path>
              </a:pathLst>
            </a:custGeom>
            <a:solidFill>
              <a:srgbClr val="FFFFFF"/>
            </a:solidFill>
            <a:ln w="9525">
              <a:solidFill>
                <a:srgbClr val="000000"/>
              </a:solidFill>
              <a:prstDash val="solid"/>
              <a:round/>
              <a:headEnd/>
              <a:tailEnd/>
            </a:ln>
          </p:spPr>
          <p:txBody>
            <a:bodyPr/>
            <a:lstStyle/>
            <a:p>
              <a:endParaRPr lang="en-US"/>
            </a:p>
          </p:txBody>
        </p:sp>
        <p:sp>
          <p:nvSpPr>
            <p:cNvPr id="7281" name="Freeform 60"/>
            <p:cNvSpPr>
              <a:spLocks/>
            </p:cNvSpPr>
            <p:nvPr/>
          </p:nvSpPr>
          <p:spPr bwMode="auto">
            <a:xfrm>
              <a:off x="3784" y="614"/>
              <a:ext cx="267" cy="77"/>
            </a:xfrm>
            <a:custGeom>
              <a:avLst/>
              <a:gdLst>
                <a:gd name="T0" fmla="*/ 267 w 267"/>
                <a:gd name="T1" fmla="*/ 0 h 77"/>
                <a:gd name="T2" fmla="*/ 255 w 267"/>
                <a:gd name="T3" fmla="*/ 0 h 77"/>
                <a:gd name="T4" fmla="*/ 12 w 267"/>
                <a:gd name="T5" fmla="*/ 65 h 77"/>
                <a:gd name="T6" fmla="*/ 0 w 267"/>
                <a:gd name="T7" fmla="*/ 77 h 77"/>
                <a:gd name="T8" fmla="*/ 18 w 267"/>
                <a:gd name="T9" fmla="*/ 77 h 77"/>
                <a:gd name="T10" fmla="*/ 255 w 267"/>
                <a:gd name="T11" fmla="*/ 6 h 77"/>
                <a:gd name="T12" fmla="*/ 267 w 267"/>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77">
                  <a:moveTo>
                    <a:pt x="267" y="0"/>
                  </a:moveTo>
                  <a:lnTo>
                    <a:pt x="255" y="0"/>
                  </a:lnTo>
                  <a:lnTo>
                    <a:pt x="12" y="65"/>
                  </a:lnTo>
                  <a:lnTo>
                    <a:pt x="0" y="77"/>
                  </a:lnTo>
                  <a:lnTo>
                    <a:pt x="18" y="77"/>
                  </a:lnTo>
                  <a:lnTo>
                    <a:pt x="255" y="6"/>
                  </a:lnTo>
                  <a:lnTo>
                    <a:pt x="267" y="0"/>
                  </a:lnTo>
                  <a:close/>
                </a:path>
              </a:pathLst>
            </a:custGeom>
            <a:solidFill>
              <a:srgbClr val="FFFFFF"/>
            </a:solidFill>
            <a:ln w="9525">
              <a:solidFill>
                <a:srgbClr val="000000"/>
              </a:solidFill>
              <a:prstDash val="solid"/>
              <a:round/>
              <a:headEnd/>
              <a:tailEnd/>
            </a:ln>
          </p:spPr>
          <p:txBody>
            <a:bodyPr/>
            <a:lstStyle/>
            <a:p>
              <a:endParaRPr lang="en-US"/>
            </a:p>
          </p:txBody>
        </p:sp>
        <p:sp>
          <p:nvSpPr>
            <p:cNvPr id="7282" name="Line 61"/>
            <p:cNvSpPr>
              <a:spLocks noChangeShapeType="1"/>
            </p:cNvSpPr>
            <p:nvPr/>
          </p:nvSpPr>
          <p:spPr bwMode="auto">
            <a:xfrm>
              <a:off x="4039" y="614"/>
              <a:ext cx="1" cy="6"/>
            </a:xfrm>
            <a:prstGeom prst="line">
              <a:avLst/>
            </a:prstGeom>
            <a:noFill/>
            <a:ln w="9525">
              <a:solidFill>
                <a:srgbClr val="000000"/>
              </a:solidFill>
              <a:round/>
              <a:headEnd/>
              <a:tailEnd/>
            </a:ln>
          </p:spPr>
          <p:txBody>
            <a:bodyPr/>
            <a:lstStyle/>
            <a:p>
              <a:endParaRPr lang="en-US"/>
            </a:p>
          </p:txBody>
        </p:sp>
        <p:sp>
          <p:nvSpPr>
            <p:cNvPr id="7283" name="Line 62"/>
            <p:cNvSpPr>
              <a:spLocks noChangeShapeType="1"/>
            </p:cNvSpPr>
            <p:nvPr/>
          </p:nvSpPr>
          <p:spPr bwMode="auto">
            <a:xfrm>
              <a:off x="3802" y="679"/>
              <a:ext cx="1" cy="6"/>
            </a:xfrm>
            <a:prstGeom prst="line">
              <a:avLst/>
            </a:prstGeom>
            <a:noFill/>
            <a:ln w="9525">
              <a:solidFill>
                <a:srgbClr val="000000"/>
              </a:solidFill>
              <a:round/>
              <a:headEnd/>
              <a:tailEnd/>
            </a:ln>
          </p:spPr>
          <p:txBody>
            <a:bodyPr/>
            <a:lstStyle/>
            <a:p>
              <a:endParaRPr lang="en-US"/>
            </a:p>
          </p:txBody>
        </p:sp>
        <p:sp>
          <p:nvSpPr>
            <p:cNvPr id="7284" name="Line 63"/>
            <p:cNvSpPr>
              <a:spLocks noChangeShapeType="1"/>
            </p:cNvSpPr>
            <p:nvPr/>
          </p:nvSpPr>
          <p:spPr bwMode="auto">
            <a:xfrm>
              <a:off x="3814" y="727"/>
              <a:ext cx="1" cy="5"/>
            </a:xfrm>
            <a:prstGeom prst="line">
              <a:avLst/>
            </a:prstGeom>
            <a:noFill/>
            <a:ln w="9525">
              <a:solidFill>
                <a:srgbClr val="000000"/>
              </a:solidFill>
              <a:round/>
              <a:headEnd/>
              <a:tailEnd/>
            </a:ln>
          </p:spPr>
          <p:txBody>
            <a:bodyPr/>
            <a:lstStyle/>
            <a:p>
              <a:endParaRPr lang="en-US"/>
            </a:p>
          </p:txBody>
        </p:sp>
        <p:sp>
          <p:nvSpPr>
            <p:cNvPr id="7285" name="Freeform 64"/>
            <p:cNvSpPr>
              <a:spLocks/>
            </p:cNvSpPr>
            <p:nvPr/>
          </p:nvSpPr>
          <p:spPr bwMode="auto">
            <a:xfrm>
              <a:off x="3760" y="685"/>
              <a:ext cx="48" cy="53"/>
            </a:xfrm>
            <a:custGeom>
              <a:avLst/>
              <a:gdLst>
                <a:gd name="T0" fmla="*/ 18 w 48"/>
                <a:gd name="T1" fmla="*/ 36 h 53"/>
                <a:gd name="T2" fmla="*/ 30 w 48"/>
                <a:gd name="T3" fmla="*/ 47 h 53"/>
                <a:gd name="T4" fmla="*/ 42 w 48"/>
                <a:gd name="T5" fmla="*/ 53 h 53"/>
                <a:gd name="T6" fmla="*/ 48 w 48"/>
                <a:gd name="T7" fmla="*/ 47 h 53"/>
                <a:gd name="T8" fmla="*/ 12 w 48"/>
                <a:gd name="T9" fmla="*/ 0 h 53"/>
                <a:gd name="T10" fmla="*/ 0 w 48"/>
                <a:gd name="T11" fmla="*/ 12 h 53"/>
                <a:gd name="T12" fmla="*/ 6 w 48"/>
                <a:gd name="T13" fmla="*/ 18 h 53"/>
                <a:gd name="T14" fmla="*/ 18 w 48"/>
                <a:gd name="T15" fmla="*/ 36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3">
                  <a:moveTo>
                    <a:pt x="18" y="36"/>
                  </a:moveTo>
                  <a:lnTo>
                    <a:pt x="30" y="47"/>
                  </a:lnTo>
                  <a:lnTo>
                    <a:pt x="42" y="53"/>
                  </a:lnTo>
                  <a:lnTo>
                    <a:pt x="48" y="47"/>
                  </a:lnTo>
                  <a:lnTo>
                    <a:pt x="12" y="0"/>
                  </a:lnTo>
                  <a:lnTo>
                    <a:pt x="0" y="12"/>
                  </a:lnTo>
                  <a:lnTo>
                    <a:pt x="6" y="18"/>
                  </a:lnTo>
                  <a:lnTo>
                    <a:pt x="18" y="36"/>
                  </a:lnTo>
                  <a:close/>
                </a:path>
              </a:pathLst>
            </a:custGeom>
            <a:solidFill>
              <a:srgbClr val="FFFFFF"/>
            </a:solidFill>
            <a:ln w="9525">
              <a:solidFill>
                <a:srgbClr val="000000"/>
              </a:solidFill>
              <a:prstDash val="solid"/>
              <a:round/>
              <a:headEnd/>
              <a:tailEnd/>
            </a:ln>
          </p:spPr>
          <p:txBody>
            <a:bodyPr/>
            <a:lstStyle/>
            <a:p>
              <a:endParaRPr lang="en-US"/>
            </a:p>
          </p:txBody>
        </p:sp>
        <p:sp>
          <p:nvSpPr>
            <p:cNvPr id="7286" name="Freeform 65"/>
            <p:cNvSpPr>
              <a:spLocks/>
            </p:cNvSpPr>
            <p:nvPr/>
          </p:nvSpPr>
          <p:spPr bwMode="auto">
            <a:xfrm>
              <a:off x="3760" y="703"/>
              <a:ext cx="18" cy="24"/>
            </a:xfrm>
            <a:custGeom>
              <a:avLst/>
              <a:gdLst>
                <a:gd name="T0" fmla="*/ 12 w 18"/>
                <a:gd name="T1" fmla="*/ 24 h 24"/>
                <a:gd name="T2" fmla="*/ 18 w 18"/>
                <a:gd name="T3" fmla="*/ 18 h 24"/>
                <a:gd name="T4" fmla="*/ 18 w 18"/>
                <a:gd name="T5" fmla="*/ 6 h 24"/>
                <a:gd name="T6" fmla="*/ 6 w 18"/>
                <a:gd name="T7" fmla="*/ 0 h 24"/>
                <a:gd name="T8" fmla="*/ 0 w 18"/>
                <a:gd name="T9" fmla="*/ 6 h 24"/>
                <a:gd name="T10" fmla="*/ 12 w 18"/>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2" y="24"/>
                  </a:moveTo>
                  <a:lnTo>
                    <a:pt x="18" y="18"/>
                  </a:lnTo>
                  <a:lnTo>
                    <a:pt x="18" y="6"/>
                  </a:lnTo>
                  <a:lnTo>
                    <a:pt x="6" y="0"/>
                  </a:lnTo>
                  <a:lnTo>
                    <a:pt x="0" y="6"/>
                  </a:lnTo>
                  <a:lnTo>
                    <a:pt x="12" y="24"/>
                  </a:lnTo>
                  <a:close/>
                </a:path>
              </a:pathLst>
            </a:custGeom>
            <a:solidFill>
              <a:srgbClr val="000000"/>
            </a:solidFill>
            <a:ln w="9525">
              <a:solidFill>
                <a:srgbClr val="000000"/>
              </a:solidFill>
              <a:prstDash val="solid"/>
              <a:round/>
              <a:headEnd/>
              <a:tailEnd/>
            </a:ln>
          </p:spPr>
          <p:txBody>
            <a:bodyPr/>
            <a:lstStyle/>
            <a:p>
              <a:endParaRPr lang="en-US"/>
            </a:p>
          </p:txBody>
        </p:sp>
        <p:sp>
          <p:nvSpPr>
            <p:cNvPr id="7287" name="Oval 66"/>
            <p:cNvSpPr>
              <a:spLocks noChangeArrowheads="1"/>
            </p:cNvSpPr>
            <p:nvPr/>
          </p:nvSpPr>
          <p:spPr bwMode="auto">
            <a:xfrm>
              <a:off x="3760" y="709"/>
              <a:ext cx="18" cy="23"/>
            </a:xfrm>
            <a:prstGeom prst="ellipse">
              <a:avLst/>
            </a:prstGeom>
            <a:solidFill>
              <a:srgbClr val="FFFFFF"/>
            </a:solidFill>
            <a:ln w="9525">
              <a:noFill/>
              <a:round/>
              <a:headEnd/>
              <a:tailEnd/>
            </a:ln>
          </p:spPr>
          <p:txBody>
            <a:bodyPr/>
            <a:lstStyle/>
            <a:p>
              <a:endParaRPr lang="en-US" altLang="en-US"/>
            </a:p>
          </p:txBody>
        </p:sp>
        <p:sp>
          <p:nvSpPr>
            <p:cNvPr id="7288" name="Freeform 67"/>
            <p:cNvSpPr>
              <a:spLocks/>
            </p:cNvSpPr>
            <p:nvPr/>
          </p:nvSpPr>
          <p:spPr bwMode="auto">
            <a:xfrm>
              <a:off x="3754" y="709"/>
              <a:ext cx="18" cy="18"/>
            </a:xfrm>
            <a:custGeom>
              <a:avLst/>
              <a:gdLst>
                <a:gd name="T0" fmla="*/ 12 w 18"/>
                <a:gd name="T1" fmla="*/ 6 h 18"/>
                <a:gd name="T2" fmla="*/ 18 w 18"/>
                <a:gd name="T3" fmla="*/ 12 h 18"/>
                <a:gd name="T4" fmla="*/ 18 w 18"/>
                <a:gd name="T5" fmla="*/ 18 h 18"/>
                <a:gd name="T6" fmla="*/ 12 w 18"/>
                <a:gd name="T7" fmla="*/ 18 h 18"/>
                <a:gd name="T8" fmla="*/ 12 w 18"/>
                <a:gd name="T9" fmla="*/ 18 h 18"/>
                <a:gd name="T10" fmla="*/ 6 w 18"/>
                <a:gd name="T11" fmla="*/ 18 h 18"/>
                <a:gd name="T12" fmla="*/ 6 w 18"/>
                <a:gd name="T13" fmla="*/ 12 h 18"/>
                <a:gd name="T14" fmla="*/ 6 w 18"/>
                <a:gd name="T15" fmla="*/ 12 h 18"/>
                <a:gd name="T16" fmla="*/ 0 w 18"/>
                <a:gd name="T17" fmla="*/ 12 h 18"/>
                <a:gd name="T18" fmla="*/ 0 w 18"/>
                <a:gd name="T19" fmla="*/ 6 h 18"/>
                <a:gd name="T20" fmla="*/ 0 w 18"/>
                <a:gd name="T21" fmla="*/ 0 h 18"/>
                <a:gd name="T22" fmla="*/ 6 w 18"/>
                <a:gd name="T23" fmla="*/ 0 h 18"/>
                <a:gd name="T24" fmla="*/ 12 w 1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6"/>
                  </a:moveTo>
                  <a:lnTo>
                    <a:pt x="18" y="12"/>
                  </a:lnTo>
                  <a:lnTo>
                    <a:pt x="18" y="18"/>
                  </a:lnTo>
                  <a:lnTo>
                    <a:pt x="12" y="18"/>
                  </a:lnTo>
                  <a:lnTo>
                    <a:pt x="6" y="18"/>
                  </a:lnTo>
                  <a:lnTo>
                    <a:pt x="6" y="12"/>
                  </a:lnTo>
                  <a:lnTo>
                    <a:pt x="0" y="12"/>
                  </a:lnTo>
                  <a:lnTo>
                    <a:pt x="0" y="6"/>
                  </a:lnTo>
                  <a:lnTo>
                    <a:pt x="0" y="0"/>
                  </a:lnTo>
                  <a:lnTo>
                    <a:pt x="6" y="0"/>
                  </a:lnTo>
                  <a:lnTo>
                    <a:pt x="12" y="6"/>
                  </a:lnTo>
                  <a:close/>
                </a:path>
              </a:pathLst>
            </a:custGeom>
            <a:solidFill>
              <a:srgbClr val="FFFFFF"/>
            </a:solidFill>
            <a:ln w="9525">
              <a:solidFill>
                <a:srgbClr val="000000"/>
              </a:solidFill>
              <a:prstDash val="solid"/>
              <a:round/>
              <a:headEnd/>
              <a:tailEnd/>
            </a:ln>
          </p:spPr>
          <p:txBody>
            <a:bodyPr/>
            <a:lstStyle/>
            <a:p>
              <a:endParaRPr lang="en-US"/>
            </a:p>
          </p:txBody>
        </p:sp>
        <p:sp>
          <p:nvSpPr>
            <p:cNvPr id="7289" name="Line 68"/>
            <p:cNvSpPr>
              <a:spLocks noChangeShapeType="1"/>
            </p:cNvSpPr>
            <p:nvPr/>
          </p:nvSpPr>
          <p:spPr bwMode="auto">
            <a:xfrm flipV="1">
              <a:off x="3766" y="709"/>
              <a:ext cx="12" cy="6"/>
            </a:xfrm>
            <a:prstGeom prst="line">
              <a:avLst/>
            </a:prstGeom>
            <a:noFill/>
            <a:ln w="9525">
              <a:solidFill>
                <a:srgbClr val="FFFFFF"/>
              </a:solidFill>
              <a:round/>
              <a:headEnd/>
              <a:tailEnd/>
            </a:ln>
          </p:spPr>
          <p:txBody>
            <a:bodyPr/>
            <a:lstStyle/>
            <a:p>
              <a:endParaRPr lang="en-US"/>
            </a:p>
          </p:txBody>
        </p:sp>
        <p:sp>
          <p:nvSpPr>
            <p:cNvPr id="7290" name="Line 69"/>
            <p:cNvSpPr>
              <a:spLocks noChangeShapeType="1"/>
            </p:cNvSpPr>
            <p:nvPr/>
          </p:nvSpPr>
          <p:spPr bwMode="auto">
            <a:xfrm flipV="1">
              <a:off x="3760" y="703"/>
              <a:ext cx="12" cy="6"/>
            </a:xfrm>
            <a:prstGeom prst="line">
              <a:avLst/>
            </a:prstGeom>
            <a:noFill/>
            <a:ln w="9525">
              <a:solidFill>
                <a:srgbClr val="FFFFFF"/>
              </a:solidFill>
              <a:round/>
              <a:headEnd/>
              <a:tailEnd/>
            </a:ln>
          </p:spPr>
          <p:txBody>
            <a:bodyPr/>
            <a:lstStyle/>
            <a:p>
              <a:endParaRPr lang="en-US"/>
            </a:p>
          </p:txBody>
        </p:sp>
        <p:sp>
          <p:nvSpPr>
            <p:cNvPr id="7291" name="Oval 70"/>
            <p:cNvSpPr>
              <a:spLocks noChangeArrowheads="1"/>
            </p:cNvSpPr>
            <p:nvPr/>
          </p:nvSpPr>
          <p:spPr bwMode="auto">
            <a:xfrm>
              <a:off x="3784" y="685"/>
              <a:ext cx="24" cy="47"/>
            </a:xfrm>
            <a:prstGeom prst="ellipse">
              <a:avLst/>
            </a:prstGeom>
            <a:solidFill>
              <a:srgbClr val="FFFFFF"/>
            </a:solidFill>
            <a:ln w="9525">
              <a:noFill/>
              <a:round/>
              <a:headEnd/>
              <a:tailEnd/>
            </a:ln>
          </p:spPr>
          <p:txBody>
            <a:bodyPr/>
            <a:lstStyle/>
            <a:p>
              <a:endParaRPr lang="en-US" altLang="en-US"/>
            </a:p>
          </p:txBody>
        </p:sp>
        <p:sp>
          <p:nvSpPr>
            <p:cNvPr id="7292" name="Freeform 71"/>
            <p:cNvSpPr>
              <a:spLocks/>
            </p:cNvSpPr>
            <p:nvPr/>
          </p:nvSpPr>
          <p:spPr bwMode="auto">
            <a:xfrm>
              <a:off x="3778" y="685"/>
              <a:ext cx="24" cy="36"/>
            </a:xfrm>
            <a:custGeom>
              <a:avLst/>
              <a:gdLst>
                <a:gd name="T0" fmla="*/ 18 w 24"/>
                <a:gd name="T1" fmla="*/ 12 h 36"/>
                <a:gd name="T2" fmla="*/ 24 w 24"/>
                <a:gd name="T3" fmla="*/ 18 h 36"/>
                <a:gd name="T4" fmla="*/ 24 w 24"/>
                <a:gd name="T5" fmla="*/ 24 h 36"/>
                <a:gd name="T6" fmla="*/ 24 w 24"/>
                <a:gd name="T7" fmla="*/ 24 h 36"/>
                <a:gd name="T8" fmla="*/ 24 w 24"/>
                <a:gd name="T9" fmla="*/ 30 h 36"/>
                <a:gd name="T10" fmla="*/ 24 w 24"/>
                <a:gd name="T11" fmla="*/ 36 h 36"/>
                <a:gd name="T12" fmla="*/ 24 w 24"/>
                <a:gd name="T13" fmla="*/ 36 h 36"/>
                <a:gd name="T14" fmla="*/ 24 w 24"/>
                <a:gd name="T15" fmla="*/ 36 h 36"/>
                <a:gd name="T16" fmla="*/ 18 w 24"/>
                <a:gd name="T17" fmla="*/ 36 h 36"/>
                <a:gd name="T18" fmla="*/ 18 w 24"/>
                <a:gd name="T19" fmla="*/ 30 h 36"/>
                <a:gd name="T20" fmla="*/ 18 w 24"/>
                <a:gd name="T21" fmla="*/ 30 h 36"/>
                <a:gd name="T22" fmla="*/ 12 w 24"/>
                <a:gd name="T23" fmla="*/ 30 h 36"/>
                <a:gd name="T24" fmla="*/ 6 w 24"/>
                <a:gd name="T25" fmla="*/ 24 h 36"/>
                <a:gd name="T26" fmla="*/ 6 w 24"/>
                <a:gd name="T27" fmla="*/ 24 h 36"/>
                <a:gd name="T28" fmla="*/ 0 w 24"/>
                <a:gd name="T29" fmla="*/ 18 h 36"/>
                <a:gd name="T30" fmla="*/ 0 w 24"/>
                <a:gd name="T31" fmla="*/ 12 h 36"/>
                <a:gd name="T32" fmla="*/ 0 w 24"/>
                <a:gd name="T33" fmla="*/ 12 h 36"/>
                <a:gd name="T34" fmla="*/ 0 w 24"/>
                <a:gd name="T35" fmla="*/ 6 h 36"/>
                <a:gd name="T36" fmla="*/ 0 w 24"/>
                <a:gd name="T37" fmla="*/ 0 h 36"/>
                <a:gd name="T38" fmla="*/ 6 w 24"/>
                <a:gd name="T39" fmla="*/ 6 h 36"/>
                <a:gd name="T40" fmla="*/ 12 w 24"/>
                <a:gd name="T41" fmla="*/ 6 h 36"/>
                <a:gd name="T42" fmla="*/ 18 w 24"/>
                <a:gd name="T43" fmla="*/ 12 h 36"/>
                <a:gd name="T44" fmla="*/ 18 w 24"/>
                <a:gd name="T45" fmla="*/ 1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36">
                  <a:moveTo>
                    <a:pt x="18" y="12"/>
                  </a:moveTo>
                  <a:lnTo>
                    <a:pt x="24" y="18"/>
                  </a:lnTo>
                  <a:lnTo>
                    <a:pt x="24" y="24"/>
                  </a:lnTo>
                  <a:lnTo>
                    <a:pt x="24" y="30"/>
                  </a:lnTo>
                  <a:lnTo>
                    <a:pt x="24" y="36"/>
                  </a:lnTo>
                  <a:lnTo>
                    <a:pt x="18" y="36"/>
                  </a:lnTo>
                  <a:lnTo>
                    <a:pt x="18" y="30"/>
                  </a:lnTo>
                  <a:lnTo>
                    <a:pt x="12" y="30"/>
                  </a:lnTo>
                  <a:lnTo>
                    <a:pt x="6" y="24"/>
                  </a:lnTo>
                  <a:lnTo>
                    <a:pt x="0" y="18"/>
                  </a:lnTo>
                  <a:lnTo>
                    <a:pt x="0" y="12"/>
                  </a:lnTo>
                  <a:lnTo>
                    <a:pt x="0" y="6"/>
                  </a:lnTo>
                  <a:lnTo>
                    <a:pt x="0" y="0"/>
                  </a:lnTo>
                  <a:lnTo>
                    <a:pt x="6" y="6"/>
                  </a:lnTo>
                  <a:lnTo>
                    <a:pt x="12" y="6"/>
                  </a:lnTo>
                  <a:lnTo>
                    <a:pt x="18" y="12"/>
                  </a:lnTo>
                  <a:close/>
                </a:path>
              </a:pathLst>
            </a:custGeom>
            <a:solidFill>
              <a:srgbClr val="FFFFFF"/>
            </a:solidFill>
            <a:ln w="9525">
              <a:solidFill>
                <a:srgbClr val="000000"/>
              </a:solidFill>
              <a:prstDash val="solid"/>
              <a:round/>
              <a:headEnd/>
              <a:tailEnd/>
            </a:ln>
          </p:spPr>
          <p:txBody>
            <a:bodyPr/>
            <a:lstStyle/>
            <a:p>
              <a:endParaRPr lang="en-US"/>
            </a:p>
          </p:txBody>
        </p:sp>
        <p:sp>
          <p:nvSpPr>
            <p:cNvPr id="7293" name="Line 72"/>
            <p:cNvSpPr>
              <a:spLocks noChangeShapeType="1"/>
            </p:cNvSpPr>
            <p:nvPr/>
          </p:nvSpPr>
          <p:spPr bwMode="auto">
            <a:xfrm flipV="1">
              <a:off x="3826" y="667"/>
              <a:ext cx="89" cy="24"/>
            </a:xfrm>
            <a:prstGeom prst="line">
              <a:avLst/>
            </a:prstGeom>
            <a:noFill/>
            <a:ln w="9525">
              <a:solidFill>
                <a:srgbClr val="000000"/>
              </a:solidFill>
              <a:round/>
              <a:headEnd/>
              <a:tailEnd/>
            </a:ln>
          </p:spPr>
          <p:txBody>
            <a:bodyPr/>
            <a:lstStyle/>
            <a:p>
              <a:endParaRPr lang="en-US"/>
            </a:p>
          </p:txBody>
        </p:sp>
        <p:sp>
          <p:nvSpPr>
            <p:cNvPr id="7294" name="Line 73"/>
            <p:cNvSpPr>
              <a:spLocks noChangeShapeType="1"/>
            </p:cNvSpPr>
            <p:nvPr/>
          </p:nvSpPr>
          <p:spPr bwMode="auto">
            <a:xfrm flipV="1">
              <a:off x="3820" y="655"/>
              <a:ext cx="118" cy="24"/>
            </a:xfrm>
            <a:prstGeom prst="line">
              <a:avLst/>
            </a:prstGeom>
            <a:noFill/>
            <a:ln w="9525">
              <a:solidFill>
                <a:srgbClr val="000000"/>
              </a:solidFill>
              <a:round/>
              <a:headEnd/>
              <a:tailEnd/>
            </a:ln>
          </p:spPr>
          <p:txBody>
            <a:bodyPr/>
            <a:lstStyle/>
            <a:p>
              <a:endParaRPr lang="en-US"/>
            </a:p>
          </p:txBody>
        </p:sp>
        <p:sp>
          <p:nvSpPr>
            <p:cNvPr id="7295" name="Freeform 74"/>
            <p:cNvSpPr>
              <a:spLocks/>
            </p:cNvSpPr>
            <p:nvPr/>
          </p:nvSpPr>
          <p:spPr bwMode="auto">
            <a:xfrm>
              <a:off x="3814" y="655"/>
              <a:ext cx="130" cy="72"/>
            </a:xfrm>
            <a:custGeom>
              <a:avLst/>
              <a:gdLst>
                <a:gd name="T0" fmla="*/ 0 w 130"/>
                <a:gd name="T1" fmla="*/ 72 h 72"/>
                <a:gd name="T2" fmla="*/ 124 w 130"/>
                <a:gd name="T3" fmla="*/ 0 h 72"/>
                <a:gd name="T4" fmla="*/ 130 w 130"/>
                <a:gd name="T5" fmla="*/ 6 h 72"/>
                <a:gd name="T6" fmla="*/ 0 60000 65536"/>
                <a:gd name="T7" fmla="*/ 0 60000 65536"/>
                <a:gd name="T8" fmla="*/ 0 60000 65536"/>
              </a:gdLst>
              <a:ahLst/>
              <a:cxnLst>
                <a:cxn ang="T6">
                  <a:pos x="T0" y="T1"/>
                </a:cxn>
                <a:cxn ang="T7">
                  <a:pos x="T2" y="T3"/>
                </a:cxn>
                <a:cxn ang="T8">
                  <a:pos x="T4" y="T5"/>
                </a:cxn>
              </a:cxnLst>
              <a:rect l="0" t="0" r="r" b="b"/>
              <a:pathLst>
                <a:path w="130" h="72">
                  <a:moveTo>
                    <a:pt x="0" y="72"/>
                  </a:moveTo>
                  <a:lnTo>
                    <a:pt x="124" y="0"/>
                  </a:lnTo>
                  <a:lnTo>
                    <a:pt x="130" y="6"/>
                  </a:lnTo>
                </a:path>
              </a:pathLst>
            </a:custGeom>
            <a:noFill/>
            <a:ln w="9525">
              <a:solidFill>
                <a:srgbClr val="000000"/>
              </a:solidFill>
              <a:prstDash val="solid"/>
              <a:round/>
              <a:headEnd/>
              <a:tailEnd/>
            </a:ln>
          </p:spPr>
          <p:txBody>
            <a:bodyPr/>
            <a:lstStyle/>
            <a:p>
              <a:endParaRPr lang="en-US"/>
            </a:p>
          </p:txBody>
        </p:sp>
        <p:sp>
          <p:nvSpPr>
            <p:cNvPr id="7296" name="Freeform 75"/>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w 42"/>
                <a:gd name="T11" fmla="*/ 35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9">
                  <a:moveTo>
                    <a:pt x="0" y="35"/>
                  </a:moveTo>
                  <a:lnTo>
                    <a:pt x="12" y="59"/>
                  </a:lnTo>
                  <a:lnTo>
                    <a:pt x="42" y="47"/>
                  </a:lnTo>
                  <a:lnTo>
                    <a:pt x="12" y="0"/>
                  </a:lnTo>
                  <a:lnTo>
                    <a:pt x="0" y="6"/>
                  </a:lnTo>
                  <a:lnTo>
                    <a:pt x="0" y="35"/>
                  </a:lnTo>
                  <a:close/>
                </a:path>
              </a:pathLst>
            </a:custGeom>
            <a:solidFill>
              <a:srgbClr val="FFFFFF"/>
            </a:solidFill>
            <a:ln w="9525">
              <a:noFill/>
              <a:round/>
              <a:headEnd/>
              <a:tailEnd/>
            </a:ln>
          </p:spPr>
          <p:txBody>
            <a:bodyPr/>
            <a:lstStyle/>
            <a:p>
              <a:endParaRPr lang="en-US"/>
            </a:p>
          </p:txBody>
        </p:sp>
        <p:sp>
          <p:nvSpPr>
            <p:cNvPr id="7297" name="Freeform 76"/>
            <p:cNvSpPr>
              <a:spLocks/>
            </p:cNvSpPr>
            <p:nvPr/>
          </p:nvSpPr>
          <p:spPr bwMode="auto">
            <a:xfrm>
              <a:off x="4140" y="448"/>
              <a:ext cx="42" cy="59"/>
            </a:xfrm>
            <a:custGeom>
              <a:avLst/>
              <a:gdLst>
                <a:gd name="T0" fmla="*/ 0 w 42"/>
                <a:gd name="T1" fmla="*/ 35 h 59"/>
                <a:gd name="T2" fmla="*/ 12 w 42"/>
                <a:gd name="T3" fmla="*/ 59 h 59"/>
                <a:gd name="T4" fmla="*/ 42 w 42"/>
                <a:gd name="T5" fmla="*/ 47 h 59"/>
                <a:gd name="T6" fmla="*/ 12 w 42"/>
                <a:gd name="T7" fmla="*/ 0 h 59"/>
                <a:gd name="T8" fmla="*/ 0 w 42"/>
                <a:gd name="T9" fmla="*/ 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9">
                  <a:moveTo>
                    <a:pt x="0" y="35"/>
                  </a:moveTo>
                  <a:lnTo>
                    <a:pt x="12" y="59"/>
                  </a:lnTo>
                  <a:lnTo>
                    <a:pt x="42" y="47"/>
                  </a:lnTo>
                  <a:lnTo>
                    <a:pt x="12" y="0"/>
                  </a:lnTo>
                  <a:lnTo>
                    <a:pt x="0" y="6"/>
                  </a:lnTo>
                </a:path>
              </a:pathLst>
            </a:custGeom>
            <a:noFill/>
            <a:ln w="9525">
              <a:solidFill>
                <a:srgbClr val="000000"/>
              </a:solidFill>
              <a:prstDash val="solid"/>
              <a:round/>
              <a:headEnd/>
              <a:tailEnd/>
            </a:ln>
          </p:spPr>
          <p:txBody>
            <a:bodyPr/>
            <a:lstStyle/>
            <a:p>
              <a:endParaRPr lang="en-US"/>
            </a:p>
          </p:txBody>
        </p:sp>
        <p:sp>
          <p:nvSpPr>
            <p:cNvPr id="7298" name="Freeform 77"/>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47 w 5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8">
                  <a:moveTo>
                    <a:pt x="47" y="48"/>
                  </a:moveTo>
                  <a:lnTo>
                    <a:pt x="59" y="42"/>
                  </a:lnTo>
                  <a:lnTo>
                    <a:pt x="30" y="0"/>
                  </a:lnTo>
                  <a:lnTo>
                    <a:pt x="0" y="12"/>
                  </a:lnTo>
                  <a:lnTo>
                    <a:pt x="47" y="48"/>
                  </a:lnTo>
                  <a:close/>
                </a:path>
              </a:pathLst>
            </a:custGeom>
            <a:solidFill>
              <a:srgbClr val="FFFFFF"/>
            </a:solidFill>
            <a:ln w="9525">
              <a:noFill/>
              <a:round/>
              <a:headEnd/>
              <a:tailEnd/>
            </a:ln>
          </p:spPr>
          <p:txBody>
            <a:bodyPr/>
            <a:lstStyle/>
            <a:p>
              <a:endParaRPr lang="en-US"/>
            </a:p>
          </p:txBody>
        </p:sp>
        <p:sp>
          <p:nvSpPr>
            <p:cNvPr id="7299" name="Freeform 78"/>
            <p:cNvSpPr>
              <a:spLocks/>
            </p:cNvSpPr>
            <p:nvPr/>
          </p:nvSpPr>
          <p:spPr bwMode="auto">
            <a:xfrm>
              <a:off x="4087" y="400"/>
              <a:ext cx="59" cy="48"/>
            </a:xfrm>
            <a:custGeom>
              <a:avLst/>
              <a:gdLst>
                <a:gd name="T0" fmla="*/ 47 w 59"/>
                <a:gd name="T1" fmla="*/ 48 h 48"/>
                <a:gd name="T2" fmla="*/ 59 w 59"/>
                <a:gd name="T3" fmla="*/ 42 h 48"/>
                <a:gd name="T4" fmla="*/ 30 w 59"/>
                <a:gd name="T5" fmla="*/ 0 h 48"/>
                <a:gd name="T6" fmla="*/ 0 w 59"/>
                <a:gd name="T7" fmla="*/ 12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8">
                  <a:moveTo>
                    <a:pt x="47" y="48"/>
                  </a:moveTo>
                  <a:lnTo>
                    <a:pt x="59" y="42"/>
                  </a:lnTo>
                  <a:lnTo>
                    <a:pt x="30" y="0"/>
                  </a:lnTo>
                  <a:lnTo>
                    <a:pt x="0" y="12"/>
                  </a:lnTo>
                </a:path>
              </a:pathLst>
            </a:custGeom>
            <a:noFill/>
            <a:ln w="9525">
              <a:solidFill>
                <a:srgbClr val="000000"/>
              </a:solidFill>
              <a:prstDash val="solid"/>
              <a:round/>
              <a:headEnd/>
              <a:tailEnd/>
            </a:ln>
          </p:spPr>
          <p:txBody>
            <a:bodyPr/>
            <a:lstStyle/>
            <a:p>
              <a:endParaRPr lang="en-US"/>
            </a:p>
          </p:txBody>
        </p:sp>
        <p:sp>
          <p:nvSpPr>
            <p:cNvPr id="7300" name="Freeform 79"/>
            <p:cNvSpPr>
              <a:spLocks/>
            </p:cNvSpPr>
            <p:nvPr/>
          </p:nvSpPr>
          <p:spPr bwMode="auto">
            <a:xfrm>
              <a:off x="4152" y="412"/>
              <a:ext cx="83" cy="83"/>
            </a:xfrm>
            <a:custGeom>
              <a:avLst/>
              <a:gdLst>
                <a:gd name="T0" fmla="*/ 30 w 83"/>
                <a:gd name="T1" fmla="*/ 83 h 83"/>
                <a:gd name="T2" fmla="*/ 83 w 83"/>
                <a:gd name="T3" fmla="*/ 42 h 83"/>
                <a:gd name="T4" fmla="*/ 48 w 83"/>
                <a:gd name="T5" fmla="*/ 0 h 83"/>
                <a:gd name="T6" fmla="*/ 0 w 83"/>
                <a:gd name="T7" fmla="*/ 36 h 83"/>
                <a:gd name="T8" fmla="*/ 30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30" y="83"/>
                  </a:moveTo>
                  <a:lnTo>
                    <a:pt x="83" y="42"/>
                  </a:lnTo>
                  <a:lnTo>
                    <a:pt x="48" y="0"/>
                  </a:lnTo>
                  <a:lnTo>
                    <a:pt x="0" y="36"/>
                  </a:lnTo>
                  <a:lnTo>
                    <a:pt x="30" y="83"/>
                  </a:lnTo>
                  <a:close/>
                </a:path>
              </a:pathLst>
            </a:custGeom>
            <a:solidFill>
              <a:schemeClr val="bg2"/>
            </a:solidFill>
            <a:ln w="9525">
              <a:solidFill>
                <a:srgbClr val="000000"/>
              </a:solidFill>
              <a:prstDash val="solid"/>
              <a:round/>
              <a:headEnd/>
              <a:tailEnd/>
            </a:ln>
          </p:spPr>
          <p:txBody>
            <a:bodyPr/>
            <a:lstStyle/>
            <a:p>
              <a:endParaRPr lang="en-US"/>
            </a:p>
          </p:txBody>
        </p:sp>
        <p:sp>
          <p:nvSpPr>
            <p:cNvPr id="7301" name="Freeform 80"/>
            <p:cNvSpPr>
              <a:spLocks/>
            </p:cNvSpPr>
            <p:nvPr/>
          </p:nvSpPr>
          <p:spPr bwMode="auto">
            <a:xfrm>
              <a:off x="4117" y="359"/>
              <a:ext cx="83" cy="83"/>
            </a:xfrm>
            <a:custGeom>
              <a:avLst/>
              <a:gdLst>
                <a:gd name="T0" fmla="*/ 29 w 83"/>
                <a:gd name="T1" fmla="*/ 83 h 83"/>
                <a:gd name="T2" fmla="*/ 83 w 83"/>
                <a:gd name="T3" fmla="*/ 47 h 83"/>
                <a:gd name="T4" fmla="*/ 47 w 83"/>
                <a:gd name="T5" fmla="*/ 0 h 83"/>
                <a:gd name="T6" fmla="*/ 0 w 83"/>
                <a:gd name="T7" fmla="*/ 41 h 83"/>
                <a:gd name="T8" fmla="*/ 29 w 83"/>
                <a:gd name="T9" fmla="*/ 83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3">
                  <a:moveTo>
                    <a:pt x="29" y="83"/>
                  </a:moveTo>
                  <a:lnTo>
                    <a:pt x="83" y="47"/>
                  </a:lnTo>
                  <a:lnTo>
                    <a:pt x="47" y="0"/>
                  </a:lnTo>
                  <a:lnTo>
                    <a:pt x="0" y="41"/>
                  </a:lnTo>
                  <a:lnTo>
                    <a:pt x="29" y="83"/>
                  </a:lnTo>
                  <a:close/>
                </a:path>
              </a:pathLst>
            </a:custGeom>
            <a:solidFill>
              <a:srgbClr val="FFFFFF"/>
            </a:solidFill>
            <a:ln w="9525">
              <a:solidFill>
                <a:srgbClr val="000000"/>
              </a:solidFill>
              <a:prstDash val="solid"/>
              <a:round/>
              <a:headEnd/>
              <a:tailEnd/>
            </a:ln>
          </p:spPr>
          <p:txBody>
            <a:bodyPr/>
            <a:lstStyle/>
            <a:p>
              <a:endParaRPr lang="en-US"/>
            </a:p>
          </p:txBody>
        </p:sp>
        <p:sp>
          <p:nvSpPr>
            <p:cNvPr id="7302" name="Freeform 81"/>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77 w 77"/>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3">
                  <a:moveTo>
                    <a:pt x="77" y="0"/>
                  </a:moveTo>
                  <a:lnTo>
                    <a:pt x="53" y="12"/>
                  </a:lnTo>
                  <a:lnTo>
                    <a:pt x="0" y="53"/>
                  </a:lnTo>
                  <a:lnTo>
                    <a:pt x="77" y="0"/>
                  </a:lnTo>
                  <a:close/>
                </a:path>
              </a:pathLst>
            </a:custGeom>
            <a:solidFill>
              <a:srgbClr val="FFFFFF"/>
            </a:solidFill>
            <a:ln w="9525">
              <a:noFill/>
              <a:round/>
              <a:headEnd/>
              <a:tailEnd/>
            </a:ln>
          </p:spPr>
          <p:txBody>
            <a:bodyPr/>
            <a:lstStyle/>
            <a:p>
              <a:endParaRPr lang="en-US"/>
            </a:p>
          </p:txBody>
        </p:sp>
        <p:sp>
          <p:nvSpPr>
            <p:cNvPr id="7303" name="Freeform 82"/>
            <p:cNvSpPr>
              <a:spLocks/>
            </p:cNvSpPr>
            <p:nvPr/>
          </p:nvSpPr>
          <p:spPr bwMode="auto">
            <a:xfrm>
              <a:off x="4087" y="359"/>
              <a:ext cx="77" cy="53"/>
            </a:xfrm>
            <a:custGeom>
              <a:avLst/>
              <a:gdLst>
                <a:gd name="T0" fmla="*/ 77 w 77"/>
                <a:gd name="T1" fmla="*/ 0 h 53"/>
                <a:gd name="T2" fmla="*/ 53 w 77"/>
                <a:gd name="T3" fmla="*/ 12 h 53"/>
                <a:gd name="T4" fmla="*/ 0 w 77"/>
                <a:gd name="T5" fmla="*/ 53 h 53"/>
                <a:gd name="T6" fmla="*/ 0 60000 65536"/>
                <a:gd name="T7" fmla="*/ 0 60000 65536"/>
                <a:gd name="T8" fmla="*/ 0 60000 65536"/>
              </a:gdLst>
              <a:ahLst/>
              <a:cxnLst>
                <a:cxn ang="T6">
                  <a:pos x="T0" y="T1"/>
                </a:cxn>
                <a:cxn ang="T7">
                  <a:pos x="T2" y="T3"/>
                </a:cxn>
                <a:cxn ang="T8">
                  <a:pos x="T4" y="T5"/>
                </a:cxn>
              </a:cxnLst>
              <a:rect l="0" t="0" r="r" b="b"/>
              <a:pathLst>
                <a:path w="77" h="53">
                  <a:moveTo>
                    <a:pt x="77" y="0"/>
                  </a:moveTo>
                  <a:lnTo>
                    <a:pt x="53" y="12"/>
                  </a:lnTo>
                  <a:lnTo>
                    <a:pt x="0" y="53"/>
                  </a:lnTo>
                </a:path>
              </a:pathLst>
            </a:custGeom>
            <a:noFill/>
            <a:ln w="9525">
              <a:solidFill>
                <a:srgbClr val="000000"/>
              </a:solidFill>
              <a:prstDash val="solid"/>
              <a:round/>
              <a:headEnd/>
              <a:tailEnd/>
            </a:ln>
          </p:spPr>
          <p:txBody>
            <a:bodyPr/>
            <a:lstStyle/>
            <a:p>
              <a:endParaRPr lang="en-US"/>
            </a:p>
          </p:txBody>
        </p:sp>
        <p:sp>
          <p:nvSpPr>
            <p:cNvPr id="7304" name="Oval 83"/>
            <p:cNvSpPr>
              <a:spLocks noChangeArrowheads="1"/>
            </p:cNvSpPr>
            <p:nvPr/>
          </p:nvSpPr>
          <p:spPr bwMode="auto">
            <a:xfrm>
              <a:off x="4111" y="507"/>
              <a:ext cx="29" cy="30"/>
            </a:xfrm>
            <a:prstGeom prst="ellipse">
              <a:avLst/>
            </a:prstGeom>
            <a:solidFill>
              <a:srgbClr val="000000"/>
            </a:solidFill>
            <a:ln w="9525">
              <a:noFill/>
              <a:round/>
              <a:headEnd/>
              <a:tailEnd/>
            </a:ln>
          </p:spPr>
          <p:txBody>
            <a:bodyPr/>
            <a:lstStyle/>
            <a:p>
              <a:endParaRPr lang="en-US" altLang="en-US"/>
            </a:p>
          </p:txBody>
        </p:sp>
        <p:sp>
          <p:nvSpPr>
            <p:cNvPr id="7305" name="Freeform 84"/>
            <p:cNvSpPr>
              <a:spLocks/>
            </p:cNvSpPr>
            <p:nvPr/>
          </p:nvSpPr>
          <p:spPr bwMode="auto">
            <a:xfrm>
              <a:off x="4111" y="501"/>
              <a:ext cx="29" cy="30"/>
            </a:xfrm>
            <a:custGeom>
              <a:avLst/>
              <a:gdLst>
                <a:gd name="T0" fmla="*/ 17 w 29"/>
                <a:gd name="T1" fmla="*/ 0 h 30"/>
                <a:gd name="T2" fmla="*/ 23 w 29"/>
                <a:gd name="T3" fmla="*/ 6 h 30"/>
                <a:gd name="T4" fmla="*/ 29 w 29"/>
                <a:gd name="T5" fmla="*/ 12 h 30"/>
                <a:gd name="T6" fmla="*/ 29 w 29"/>
                <a:gd name="T7" fmla="*/ 18 h 30"/>
                <a:gd name="T8" fmla="*/ 29 w 29"/>
                <a:gd name="T9" fmla="*/ 18 h 30"/>
                <a:gd name="T10" fmla="*/ 23 w 29"/>
                <a:gd name="T11" fmla="*/ 24 h 30"/>
                <a:gd name="T12" fmla="*/ 17 w 29"/>
                <a:gd name="T13" fmla="*/ 30 h 30"/>
                <a:gd name="T14" fmla="*/ 17 w 29"/>
                <a:gd name="T15" fmla="*/ 30 h 30"/>
                <a:gd name="T16" fmla="*/ 12 w 29"/>
                <a:gd name="T17" fmla="*/ 30 h 30"/>
                <a:gd name="T18" fmla="*/ 12 w 29"/>
                <a:gd name="T19" fmla="*/ 30 h 30"/>
                <a:gd name="T20" fmla="*/ 6 w 29"/>
                <a:gd name="T21" fmla="*/ 30 h 30"/>
                <a:gd name="T22" fmla="*/ 6 w 29"/>
                <a:gd name="T23" fmla="*/ 24 h 30"/>
                <a:gd name="T24" fmla="*/ 6 w 29"/>
                <a:gd name="T25" fmla="*/ 24 h 30"/>
                <a:gd name="T26" fmla="*/ 0 w 29"/>
                <a:gd name="T27" fmla="*/ 18 h 30"/>
                <a:gd name="T28" fmla="*/ 0 w 29"/>
                <a:gd name="T29" fmla="*/ 12 h 30"/>
                <a:gd name="T30" fmla="*/ 6 w 29"/>
                <a:gd name="T31" fmla="*/ 6 h 30"/>
                <a:gd name="T32" fmla="*/ 6 w 29"/>
                <a:gd name="T33" fmla="*/ 6 h 30"/>
                <a:gd name="T34" fmla="*/ 17 w 29"/>
                <a:gd name="T35" fmla="*/ 0 h 30"/>
                <a:gd name="T36" fmla="*/ 17 w 2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30">
                  <a:moveTo>
                    <a:pt x="17" y="0"/>
                  </a:moveTo>
                  <a:lnTo>
                    <a:pt x="23" y="6"/>
                  </a:lnTo>
                  <a:lnTo>
                    <a:pt x="29" y="12"/>
                  </a:lnTo>
                  <a:lnTo>
                    <a:pt x="29" y="18"/>
                  </a:lnTo>
                  <a:lnTo>
                    <a:pt x="23" y="24"/>
                  </a:lnTo>
                  <a:lnTo>
                    <a:pt x="17" y="30"/>
                  </a:lnTo>
                  <a:lnTo>
                    <a:pt x="12" y="30"/>
                  </a:lnTo>
                  <a:lnTo>
                    <a:pt x="6" y="30"/>
                  </a:lnTo>
                  <a:lnTo>
                    <a:pt x="6" y="24"/>
                  </a:lnTo>
                  <a:lnTo>
                    <a:pt x="0" y="18"/>
                  </a:lnTo>
                  <a:lnTo>
                    <a:pt x="0" y="12"/>
                  </a:lnTo>
                  <a:lnTo>
                    <a:pt x="6" y="6"/>
                  </a:lnTo>
                  <a:lnTo>
                    <a:pt x="17" y="0"/>
                  </a:lnTo>
                  <a:close/>
                </a:path>
              </a:pathLst>
            </a:custGeom>
            <a:solidFill>
              <a:srgbClr val="000000"/>
            </a:solidFill>
            <a:ln w="9525">
              <a:solidFill>
                <a:srgbClr val="000000"/>
              </a:solidFill>
              <a:prstDash val="solid"/>
              <a:round/>
              <a:headEnd/>
              <a:tailEnd/>
            </a:ln>
          </p:spPr>
          <p:txBody>
            <a:bodyPr/>
            <a:lstStyle/>
            <a:p>
              <a:endParaRPr lang="en-US"/>
            </a:p>
          </p:txBody>
        </p:sp>
        <p:sp>
          <p:nvSpPr>
            <p:cNvPr id="7306" name="Freeform 85"/>
            <p:cNvSpPr>
              <a:spLocks/>
            </p:cNvSpPr>
            <p:nvPr/>
          </p:nvSpPr>
          <p:spPr bwMode="auto">
            <a:xfrm>
              <a:off x="4105" y="507"/>
              <a:ext cx="29" cy="30"/>
            </a:xfrm>
            <a:custGeom>
              <a:avLst/>
              <a:gdLst>
                <a:gd name="T0" fmla="*/ 0 w 29"/>
                <a:gd name="T1" fmla="*/ 12 h 30"/>
                <a:gd name="T2" fmla="*/ 12 w 29"/>
                <a:gd name="T3" fmla="*/ 30 h 30"/>
                <a:gd name="T4" fmla="*/ 29 w 29"/>
                <a:gd name="T5" fmla="*/ 18 h 30"/>
                <a:gd name="T6" fmla="*/ 18 w 29"/>
                <a:gd name="T7" fmla="*/ 0 h 30"/>
                <a:gd name="T8" fmla="*/ 0 w 2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12"/>
                  </a:moveTo>
                  <a:lnTo>
                    <a:pt x="12" y="30"/>
                  </a:lnTo>
                  <a:lnTo>
                    <a:pt x="29" y="18"/>
                  </a:lnTo>
                  <a:lnTo>
                    <a:pt x="18" y="0"/>
                  </a:lnTo>
                  <a:lnTo>
                    <a:pt x="0" y="12"/>
                  </a:lnTo>
                  <a:close/>
                </a:path>
              </a:pathLst>
            </a:custGeom>
            <a:noFill/>
            <a:ln w="9525">
              <a:solidFill>
                <a:srgbClr val="000000"/>
              </a:solidFill>
              <a:prstDash val="solid"/>
              <a:round/>
              <a:headEnd/>
              <a:tailEnd/>
            </a:ln>
          </p:spPr>
          <p:txBody>
            <a:bodyPr/>
            <a:lstStyle/>
            <a:p>
              <a:endParaRPr lang="en-US"/>
            </a:p>
          </p:txBody>
        </p:sp>
        <p:sp>
          <p:nvSpPr>
            <p:cNvPr id="7307" name="Oval 86"/>
            <p:cNvSpPr>
              <a:spLocks noChangeArrowheads="1"/>
            </p:cNvSpPr>
            <p:nvPr/>
          </p:nvSpPr>
          <p:spPr bwMode="auto">
            <a:xfrm>
              <a:off x="4117" y="501"/>
              <a:ext cx="29" cy="30"/>
            </a:xfrm>
            <a:prstGeom prst="ellipse">
              <a:avLst/>
            </a:prstGeom>
            <a:solidFill>
              <a:srgbClr val="FFFFFF"/>
            </a:solidFill>
            <a:ln w="9525">
              <a:noFill/>
              <a:round/>
              <a:headEnd/>
              <a:tailEnd/>
            </a:ln>
          </p:spPr>
          <p:txBody>
            <a:bodyPr/>
            <a:lstStyle/>
            <a:p>
              <a:endParaRPr lang="en-US" altLang="en-US"/>
            </a:p>
          </p:txBody>
        </p:sp>
        <p:sp>
          <p:nvSpPr>
            <p:cNvPr id="7308" name="Freeform 87"/>
            <p:cNvSpPr>
              <a:spLocks/>
            </p:cNvSpPr>
            <p:nvPr/>
          </p:nvSpPr>
          <p:spPr bwMode="auto">
            <a:xfrm>
              <a:off x="4117" y="501"/>
              <a:ext cx="23" cy="30"/>
            </a:xfrm>
            <a:custGeom>
              <a:avLst/>
              <a:gdLst>
                <a:gd name="T0" fmla="*/ 17 w 23"/>
                <a:gd name="T1" fmla="*/ 0 h 30"/>
                <a:gd name="T2" fmla="*/ 23 w 23"/>
                <a:gd name="T3" fmla="*/ 6 h 30"/>
                <a:gd name="T4" fmla="*/ 23 w 23"/>
                <a:gd name="T5" fmla="*/ 12 h 30"/>
                <a:gd name="T6" fmla="*/ 23 w 23"/>
                <a:gd name="T7" fmla="*/ 18 h 30"/>
                <a:gd name="T8" fmla="*/ 23 w 23"/>
                <a:gd name="T9" fmla="*/ 18 h 30"/>
                <a:gd name="T10" fmla="*/ 17 w 23"/>
                <a:gd name="T11" fmla="*/ 24 h 30"/>
                <a:gd name="T12" fmla="*/ 17 w 23"/>
                <a:gd name="T13" fmla="*/ 30 h 30"/>
                <a:gd name="T14" fmla="*/ 17 w 23"/>
                <a:gd name="T15" fmla="*/ 30 h 30"/>
                <a:gd name="T16" fmla="*/ 11 w 23"/>
                <a:gd name="T17" fmla="*/ 24 h 30"/>
                <a:gd name="T18" fmla="*/ 6 w 23"/>
                <a:gd name="T19" fmla="*/ 24 h 30"/>
                <a:gd name="T20" fmla="*/ 6 w 23"/>
                <a:gd name="T21" fmla="*/ 24 h 30"/>
                <a:gd name="T22" fmla="*/ 0 w 23"/>
                <a:gd name="T23" fmla="*/ 18 h 30"/>
                <a:gd name="T24" fmla="*/ 0 w 23"/>
                <a:gd name="T25" fmla="*/ 12 h 30"/>
                <a:gd name="T26" fmla="*/ 0 w 23"/>
                <a:gd name="T27" fmla="*/ 12 h 30"/>
                <a:gd name="T28" fmla="*/ 6 w 23"/>
                <a:gd name="T29" fmla="*/ 6 h 30"/>
                <a:gd name="T30" fmla="*/ 6 w 23"/>
                <a:gd name="T31" fmla="*/ 6 h 30"/>
                <a:gd name="T32" fmla="*/ 6 w 23"/>
                <a:gd name="T33" fmla="*/ 6 h 30"/>
                <a:gd name="T34" fmla="*/ 17 w 23"/>
                <a:gd name="T35" fmla="*/ 0 h 30"/>
                <a:gd name="T36" fmla="*/ 17 w 2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30">
                  <a:moveTo>
                    <a:pt x="17" y="0"/>
                  </a:moveTo>
                  <a:lnTo>
                    <a:pt x="23" y="6"/>
                  </a:lnTo>
                  <a:lnTo>
                    <a:pt x="23" y="12"/>
                  </a:lnTo>
                  <a:lnTo>
                    <a:pt x="23" y="18"/>
                  </a:lnTo>
                  <a:lnTo>
                    <a:pt x="17" y="24"/>
                  </a:lnTo>
                  <a:lnTo>
                    <a:pt x="17" y="30"/>
                  </a:lnTo>
                  <a:lnTo>
                    <a:pt x="11" y="24"/>
                  </a:lnTo>
                  <a:lnTo>
                    <a:pt x="6" y="24"/>
                  </a:lnTo>
                  <a:lnTo>
                    <a:pt x="0" y="18"/>
                  </a:lnTo>
                  <a:lnTo>
                    <a:pt x="0" y="12"/>
                  </a:lnTo>
                  <a:lnTo>
                    <a:pt x="6" y="6"/>
                  </a:lnTo>
                  <a:lnTo>
                    <a:pt x="17" y="0"/>
                  </a:lnTo>
                  <a:close/>
                </a:path>
              </a:pathLst>
            </a:custGeom>
            <a:solidFill>
              <a:srgbClr val="FFFFFF"/>
            </a:solidFill>
            <a:ln w="9525">
              <a:solidFill>
                <a:srgbClr val="000000"/>
              </a:solidFill>
              <a:prstDash val="solid"/>
              <a:round/>
              <a:headEnd/>
              <a:tailEnd/>
            </a:ln>
          </p:spPr>
          <p:txBody>
            <a:bodyPr/>
            <a:lstStyle/>
            <a:p>
              <a:endParaRPr lang="en-US"/>
            </a:p>
          </p:txBody>
        </p:sp>
        <p:sp>
          <p:nvSpPr>
            <p:cNvPr id="7309" name="Freeform 88"/>
            <p:cNvSpPr>
              <a:spLocks/>
            </p:cNvSpPr>
            <p:nvPr/>
          </p:nvSpPr>
          <p:spPr bwMode="auto">
            <a:xfrm>
              <a:off x="4099" y="519"/>
              <a:ext cx="24" cy="18"/>
            </a:xfrm>
            <a:custGeom>
              <a:avLst/>
              <a:gdLst>
                <a:gd name="T0" fmla="*/ 24 w 24"/>
                <a:gd name="T1" fmla="*/ 18 h 18"/>
                <a:gd name="T2" fmla="*/ 18 w 24"/>
                <a:gd name="T3" fmla="*/ 18 h 18"/>
                <a:gd name="T4" fmla="*/ 0 w 24"/>
                <a:gd name="T5" fmla="*/ 0 h 18"/>
                <a:gd name="T6" fmla="*/ 6 w 24"/>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18" y="18"/>
                  </a:lnTo>
                  <a:lnTo>
                    <a:pt x="0" y="0"/>
                  </a:lnTo>
                  <a:lnTo>
                    <a:pt x="6" y="0"/>
                  </a:lnTo>
                </a:path>
              </a:pathLst>
            </a:custGeom>
            <a:noFill/>
            <a:ln w="9525">
              <a:solidFill>
                <a:srgbClr val="000000"/>
              </a:solidFill>
              <a:prstDash val="solid"/>
              <a:round/>
              <a:headEnd/>
              <a:tailEnd/>
            </a:ln>
          </p:spPr>
          <p:txBody>
            <a:bodyPr/>
            <a:lstStyle/>
            <a:p>
              <a:endParaRPr lang="en-US"/>
            </a:p>
          </p:txBody>
        </p:sp>
        <p:sp>
          <p:nvSpPr>
            <p:cNvPr id="7310" name="Line 89"/>
            <p:cNvSpPr>
              <a:spLocks noChangeShapeType="1"/>
            </p:cNvSpPr>
            <p:nvPr/>
          </p:nvSpPr>
          <p:spPr bwMode="auto">
            <a:xfrm flipV="1">
              <a:off x="4099" y="507"/>
              <a:ext cx="18" cy="12"/>
            </a:xfrm>
            <a:prstGeom prst="line">
              <a:avLst/>
            </a:prstGeom>
            <a:noFill/>
            <a:ln w="9525">
              <a:solidFill>
                <a:srgbClr val="000000"/>
              </a:solidFill>
              <a:round/>
              <a:headEnd/>
              <a:tailEnd/>
            </a:ln>
          </p:spPr>
          <p:txBody>
            <a:bodyPr/>
            <a:lstStyle/>
            <a:p>
              <a:endParaRPr lang="en-US"/>
            </a:p>
          </p:txBody>
        </p:sp>
        <p:sp>
          <p:nvSpPr>
            <p:cNvPr id="7311" name="Freeform 90"/>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30"/>
                  </a:lnTo>
                  <a:lnTo>
                    <a:pt x="48" y="0"/>
                  </a:lnTo>
                  <a:lnTo>
                    <a:pt x="0" y="36"/>
                  </a:lnTo>
                  <a:lnTo>
                    <a:pt x="24" y="65"/>
                  </a:lnTo>
                  <a:close/>
                </a:path>
              </a:pathLst>
            </a:custGeom>
            <a:solidFill>
              <a:srgbClr val="FFFFFF"/>
            </a:solidFill>
            <a:ln w="9525">
              <a:noFill/>
              <a:round/>
              <a:headEnd/>
              <a:tailEnd/>
            </a:ln>
          </p:spPr>
          <p:txBody>
            <a:bodyPr/>
            <a:lstStyle/>
            <a:p>
              <a:endParaRPr lang="en-US"/>
            </a:p>
          </p:txBody>
        </p:sp>
        <p:sp>
          <p:nvSpPr>
            <p:cNvPr id="7312" name="Freeform 91"/>
            <p:cNvSpPr>
              <a:spLocks/>
            </p:cNvSpPr>
            <p:nvPr/>
          </p:nvSpPr>
          <p:spPr bwMode="auto">
            <a:xfrm>
              <a:off x="4057" y="406"/>
              <a:ext cx="71" cy="65"/>
            </a:xfrm>
            <a:custGeom>
              <a:avLst/>
              <a:gdLst>
                <a:gd name="T0" fmla="*/ 24 w 71"/>
                <a:gd name="T1" fmla="*/ 65 h 65"/>
                <a:gd name="T2" fmla="*/ 71 w 71"/>
                <a:gd name="T3" fmla="*/ 30 h 65"/>
                <a:gd name="T4" fmla="*/ 48 w 71"/>
                <a:gd name="T5" fmla="*/ 0 h 65"/>
                <a:gd name="T6" fmla="*/ 0 w 71"/>
                <a:gd name="T7" fmla="*/ 3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30"/>
                  </a:lnTo>
                  <a:lnTo>
                    <a:pt x="48" y="0"/>
                  </a:lnTo>
                  <a:lnTo>
                    <a:pt x="0" y="36"/>
                  </a:lnTo>
                </a:path>
              </a:pathLst>
            </a:custGeom>
            <a:noFill/>
            <a:ln w="9525">
              <a:solidFill>
                <a:srgbClr val="000000"/>
              </a:solidFill>
              <a:prstDash val="solid"/>
              <a:round/>
              <a:headEnd/>
              <a:tailEnd/>
            </a:ln>
          </p:spPr>
          <p:txBody>
            <a:bodyPr/>
            <a:lstStyle/>
            <a:p>
              <a:endParaRPr lang="en-US"/>
            </a:p>
          </p:txBody>
        </p:sp>
        <p:sp>
          <p:nvSpPr>
            <p:cNvPr id="7313" name="Freeform 92"/>
            <p:cNvSpPr>
              <a:spLocks/>
            </p:cNvSpPr>
            <p:nvPr/>
          </p:nvSpPr>
          <p:spPr bwMode="auto">
            <a:xfrm>
              <a:off x="4033" y="406"/>
              <a:ext cx="72" cy="48"/>
            </a:xfrm>
            <a:custGeom>
              <a:avLst/>
              <a:gdLst>
                <a:gd name="T0" fmla="*/ 0 w 72"/>
                <a:gd name="T1" fmla="*/ 48 h 48"/>
                <a:gd name="T2" fmla="*/ 48 w 72"/>
                <a:gd name="T3" fmla="*/ 12 h 48"/>
                <a:gd name="T4" fmla="*/ 72 w 72"/>
                <a:gd name="T5" fmla="*/ 0 h 48"/>
                <a:gd name="T6" fmla="*/ 0 60000 65536"/>
                <a:gd name="T7" fmla="*/ 0 60000 65536"/>
                <a:gd name="T8" fmla="*/ 0 60000 65536"/>
              </a:gdLst>
              <a:ahLst/>
              <a:cxnLst>
                <a:cxn ang="T6">
                  <a:pos x="T0" y="T1"/>
                </a:cxn>
                <a:cxn ang="T7">
                  <a:pos x="T2" y="T3"/>
                </a:cxn>
                <a:cxn ang="T8">
                  <a:pos x="T4" y="T5"/>
                </a:cxn>
              </a:cxnLst>
              <a:rect l="0" t="0" r="r" b="b"/>
              <a:pathLst>
                <a:path w="72" h="48">
                  <a:moveTo>
                    <a:pt x="0" y="48"/>
                  </a:moveTo>
                  <a:lnTo>
                    <a:pt x="48" y="12"/>
                  </a:lnTo>
                  <a:lnTo>
                    <a:pt x="72" y="0"/>
                  </a:lnTo>
                </a:path>
              </a:pathLst>
            </a:custGeom>
            <a:noFill/>
            <a:ln w="9525">
              <a:solidFill>
                <a:srgbClr val="000000"/>
              </a:solidFill>
              <a:prstDash val="solid"/>
              <a:round/>
              <a:headEnd/>
              <a:tailEnd/>
            </a:ln>
          </p:spPr>
          <p:txBody>
            <a:bodyPr/>
            <a:lstStyle/>
            <a:p>
              <a:endParaRPr lang="en-US"/>
            </a:p>
          </p:txBody>
        </p:sp>
        <p:sp>
          <p:nvSpPr>
            <p:cNvPr id="7314" name="Freeform 93"/>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24 w 71"/>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65">
                  <a:moveTo>
                    <a:pt x="24" y="65"/>
                  </a:moveTo>
                  <a:lnTo>
                    <a:pt x="71" y="29"/>
                  </a:lnTo>
                  <a:lnTo>
                    <a:pt x="47" y="0"/>
                  </a:lnTo>
                  <a:lnTo>
                    <a:pt x="0" y="35"/>
                  </a:lnTo>
                  <a:lnTo>
                    <a:pt x="24" y="65"/>
                  </a:lnTo>
                  <a:close/>
                </a:path>
              </a:pathLst>
            </a:custGeom>
            <a:solidFill>
              <a:srgbClr val="FFFFFF"/>
            </a:solidFill>
            <a:ln w="9525">
              <a:noFill/>
              <a:round/>
              <a:headEnd/>
              <a:tailEnd/>
            </a:ln>
          </p:spPr>
          <p:txBody>
            <a:bodyPr/>
            <a:lstStyle/>
            <a:p>
              <a:endParaRPr lang="en-US"/>
            </a:p>
          </p:txBody>
        </p:sp>
        <p:sp>
          <p:nvSpPr>
            <p:cNvPr id="7315" name="Freeform 94"/>
            <p:cNvSpPr>
              <a:spLocks/>
            </p:cNvSpPr>
            <p:nvPr/>
          </p:nvSpPr>
          <p:spPr bwMode="auto">
            <a:xfrm>
              <a:off x="4081" y="442"/>
              <a:ext cx="71" cy="65"/>
            </a:xfrm>
            <a:custGeom>
              <a:avLst/>
              <a:gdLst>
                <a:gd name="T0" fmla="*/ 24 w 71"/>
                <a:gd name="T1" fmla="*/ 65 h 65"/>
                <a:gd name="T2" fmla="*/ 71 w 71"/>
                <a:gd name="T3" fmla="*/ 29 h 65"/>
                <a:gd name="T4" fmla="*/ 47 w 71"/>
                <a:gd name="T5" fmla="*/ 0 h 65"/>
                <a:gd name="T6" fmla="*/ 0 w 71"/>
                <a:gd name="T7" fmla="*/ 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5">
                  <a:moveTo>
                    <a:pt x="24" y="65"/>
                  </a:moveTo>
                  <a:lnTo>
                    <a:pt x="71" y="29"/>
                  </a:lnTo>
                  <a:lnTo>
                    <a:pt x="47" y="0"/>
                  </a:lnTo>
                  <a:lnTo>
                    <a:pt x="0" y="35"/>
                  </a:lnTo>
                </a:path>
              </a:pathLst>
            </a:custGeom>
            <a:noFill/>
            <a:ln w="9525">
              <a:solidFill>
                <a:srgbClr val="000000"/>
              </a:solidFill>
              <a:prstDash val="solid"/>
              <a:round/>
              <a:headEnd/>
              <a:tailEnd/>
            </a:ln>
          </p:spPr>
          <p:txBody>
            <a:bodyPr/>
            <a:lstStyle/>
            <a:p>
              <a:endParaRPr lang="en-US"/>
            </a:p>
          </p:txBody>
        </p:sp>
        <p:sp>
          <p:nvSpPr>
            <p:cNvPr id="7316" name="Freeform 95"/>
            <p:cNvSpPr>
              <a:spLocks/>
            </p:cNvSpPr>
            <p:nvPr/>
          </p:nvSpPr>
          <p:spPr bwMode="auto">
            <a:xfrm>
              <a:off x="4057" y="442"/>
              <a:ext cx="71" cy="47"/>
            </a:xfrm>
            <a:custGeom>
              <a:avLst/>
              <a:gdLst>
                <a:gd name="T0" fmla="*/ 0 w 71"/>
                <a:gd name="T1" fmla="*/ 47 h 47"/>
                <a:gd name="T2" fmla="*/ 48 w 71"/>
                <a:gd name="T3" fmla="*/ 12 h 47"/>
                <a:gd name="T4" fmla="*/ 71 w 71"/>
                <a:gd name="T5" fmla="*/ 0 h 47"/>
                <a:gd name="T6" fmla="*/ 0 60000 65536"/>
                <a:gd name="T7" fmla="*/ 0 60000 65536"/>
                <a:gd name="T8" fmla="*/ 0 60000 65536"/>
              </a:gdLst>
              <a:ahLst/>
              <a:cxnLst>
                <a:cxn ang="T6">
                  <a:pos x="T0" y="T1"/>
                </a:cxn>
                <a:cxn ang="T7">
                  <a:pos x="T2" y="T3"/>
                </a:cxn>
                <a:cxn ang="T8">
                  <a:pos x="T4" y="T5"/>
                </a:cxn>
              </a:cxnLst>
              <a:rect l="0" t="0" r="r" b="b"/>
              <a:pathLst>
                <a:path w="71" h="47">
                  <a:moveTo>
                    <a:pt x="0" y="47"/>
                  </a:moveTo>
                  <a:lnTo>
                    <a:pt x="48" y="12"/>
                  </a:lnTo>
                  <a:lnTo>
                    <a:pt x="71" y="0"/>
                  </a:lnTo>
                </a:path>
              </a:pathLst>
            </a:custGeom>
            <a:solidFill>
              <a:schemeClr val="bg2"/>
            </a:solidFill>
            <a:ln w="9525">
              <a:solidFill>
                <a:srgbClr val="000000"/>
              </a:solidFill>
              <a:prstDash val="solid"/>
              <a:round/>
              <a:headEnd/>
              <a:tailEnd/>
            </a:ln>
          </p:spPr>
          <p:txBody>
            <a:bodyPr/>
            <a:lstStyle/>
            <a:p>
              <a:endParaRPr lang="en-US"/>
            </a:p>
          </p:txBody>
        </p:sp>
        <p:sp>
          <p:nvSpPr>
            <p:cNvPr id="7317" name="Freeform 96"/>
            <p:cNvSpPr>
              <a:spLocks/>
            </p:cNvSpPr>
            <p:nvPr/>
          </p:nvSpPr>
          <p:spPr bwMode="auto">
            <a:xfrm>
              <a:off x="4057" y="477"/>
              <a:ext cx="48" cy="42"/>
            </a:xfrm>
            <a:custGeom>
              <a:avLst/>
              <a:gdLst>
                <a:gd name="T0" fmla="*/ 0 w 48"/>
                <a:gd name="T1" fmla="*/ 12 h 42"/>
                <a:gd name="T2" fmla="*/ 24 w 48"/>
                <a:gd name="T3" fmla="*/ 0 h 42"/>
                <a:gd name="T4" fmla="*/ 48 w 48"/>
                <a:gd name="T5" fmla="*/ 30 h 42"/>
                <a:gd name="T6" fmla="*/ 24 w 48"/>
                <a:gd name="T7" fmla="*/ 4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2">
                  <a:moveTo>
                    <a:pt x="0" y="12"/>
                  </a:moveTo>
                  <a:lnTo>
                    <a:pt x="24" y="0"/>
                  </a:lnTo>
                  <a:lnTo>
                    <a:pt x="48" y="30"/>
                  </a:lnTo>
                  <a:lnTo>
                    <a:pt x="24" y="42"/>
                  </a:lnTo>
                </a:path>
              </a:pathLst>
            </a:custGeom>
            <a:noFill/>
            <a:ln w="9525">
              <a:solidFill>
                <a:srgbClr val="000000"/>
              </a:solidFill>
              <a:prstDash val="solid"/>
              <a:round/>
              <a:headEnd/>
              <a:tailEnd/>
            </a:ln>
          </p:spPr>
          <p:txBody>
            <a:bodyPr/>
            <a:lstStyle/>
            <a:p>
              <a:endParaRPr lang="en-US"/>
            </a:p>
          </p:txBody>
        </p:sp>
        <p:sp>
          <p:nvSpPr>
            <p:cNvPr id="7318" name="Freeform 97"/>
            <p:cNvSpPr>
              <a:spLocks/>
            </p:cNvSpPr>
            <p:nvPr/>
          </p:nvSpPr>
          <p:spPr bwMode="auto">
            <a:xfrm>
              <a:off x="4033" y="442"/>
              <a:ext cx="48" cy="41"/>
            </a:xfrm>
            <a:custGeom>
              <a:avLst/>
              <a:gdLst>
                <a:gd name="T0" fmla="*/ 0 w 48"/>
                <a:gd name="T1" fmla="*/ 12 h 41"/>
                <a:gd name="T2" fmla="*/ 24 w 48"/>
                <a:gd name="T3" fmla="*/ 0 h 41"/>
                <a:gd name="T4" fmla="*/ 48 w 48"/>
                <a:gd name="T5" fmla="*/ 29 h 41"/>
                <a:gd name="T6" fmla="*/ 18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12"/>
                  </a:moveTo>
                  <a:lnTo>
                    <a:pt x="24" y="0"/>
                  </a:lnTo>
                  <a:lnTo>
                    <a:pt x="48" y="29"/>
                  </a:lnTo>
                  <a:lnTo>
                    <a:pt x="18" y="41"/>
                  </a:lnTo>
                </a:path>
              </a:pathLst>
            </a:custGeom>
            <a:noFill/>
            <a:ln w="9525">
              <a:solidFill>
                <a:srgbClr val="000000"/>
              </a:solidFill>
              <a:prstDash val="solid"/>
              <a:round/>
              <a:headEnd/>
              <a:tailEnd/>
            </a:ln>
          </p:spPr>
          <p:txBody>
            <a:bodyPr/>
            <a:lstStyle/>
            <a:p>
              <a:endParaRPr lang="en-US"/>
            </a:p>
          </p:txBody>
        </p:sp>
        <p:sp>
          <p:nvSpPr>
            <p:cNvPr id="7319" name="Line 98"/>
            <p:cNvSpPr>
              <a:spLocks noChangeShapeType="1"/>
            </p:cNvSpPr>
            <p:nvPr/>
          </p:nvSpPr>
          <p:spPr bwMode="auto">
            <a:xfrm>
              <a:off x="4028" y="465"/>
              <a:ext cx="5" cy="1"/>
            </a:xfrm>
            <a:prstGeom prst="line">
              <a:avLst/>
            </a:prstGeom>
            <a:noFill/>
            <a:ln w="9525">
              <a:solidFill>
                <a:srgbClr val="000000"/>
              </a:solidFill>
              <a:round/>
              <a:headEnd/>
              <a:tailEnd/>
            </a:ln>
          </p:spPr>
          <p:txBody>
            <a:bodyPr/>
            <a:lstStyle/>
            <a:p>
              <a:endParaRPr lang="en-US"/>
            </a:p>
          </p:txBody>
        </p:sp>
        <p:sp>
          <p:nvSpPr>
            <p:cNvPr id="7320" name="Line 99"/>
            <p:cNvSpPr>
              <a:spLocks noChangeShapeType="1"/>
            </p:cNvSpPr>
            <p:nvPr/>
          </p:nvSpPr>
          <p:spPr bwMode="auto">
            <a:xfrm flipH="1">
              <a:off x="4057" y="590"/>
              <a:ext cx="6" cy="1"/>
            </a:xfrm>
            <a:prstGeom prst="line">
              <a:avLst/>
            </a:prstGeom>
            <a:noFill/>
            <a:ln w="9525">
              <a:solidFill>
                <a:srgbClr val="000000"/>
              </a:solidFill>
              <a:round/>
              <a:headEnd/>
              <a:tailEnd/>
            </a:ln>
          </p:spPr>
          <p:txBody>
            <a:bodyPr/>
            <a:lstStyle/>
            <a:p>
              <a:endParaRPr lang="en-US"/>
            </a:p>
          </p:txBody>
        </p:sp>
        <p:sp>
          <p:nvSpPr>
            <p:cNvPr id="7321" name="Freeform 100"/>
            <p:cNvSpPr>
              <a:spLocks/>
            </p:cNvSpPr>
            <p:nvPr/>
          </p:nvSpPr>
          <p:spPr bwMode="auto">
            <a:xfrm>
              <a:off x="4146" y="602"/>
              <a:ext cx="72" cy="148"/>
            </a:xfrm>
            <a:custGeom>
              <a:avLst/>
              <a:gdLst>
                <a:gd name="T0" fmla="*/ 0 w 72"/>
                <a:gd name="T1" fmla="*/ 0 h 148"/>
                <a:gd name="T2" fmla="*/ 24 w 72"/>
                <a:gd name="T3" fmla="*/ 12 h 148"/>
                <a:gd name="T4" fmla="*/ 72 w 72"/>
                <a:gd name="T5" fmla="*/ 148 h 148"/>
                <a:gd name="T6" fmla="*/ 48 w 72"/>
                <a:gd name="T7" fmla="*/ 142 h 148"/>
                <a:gd name="T8" fmla="*/ 0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0" y="0"/>
                  </a:moveTo>
                  <a:lnTo>
                    <a:pt x="24" y="12"/>
                  </a:lnTo>
                  <a:lnTo>
                    <a:pt x="72" y="148"/>
                  </a:lnTo>
                  <a:lnTo>
                    <a:pt x="48" y="142"/>
                  </a:lnTo>
                  <a:lnTo>
                    <a:pt x="0" y="0"/>
                  </a:lnTo>
                  <a:close/>
                </a:path>
              </a:pathLst>
            </a:custGeom>
            <a:solidFill>
              <a:srgbClr val="FF3300"/>
            </a:solidFill>
            <a:ln w="9525">
              <a:solidFill>
                <a:srgbClr val="000000"/>
              </a:solidFill>
              <a:prstDash val="solid"/>
              <a:round/>
              <a:headEnd/>
              <a:tailEnd/>
            </a:ln>
          </p:spPr>
          <p:txBody>
            <a:bodyPr/>
            <a:lstStyle/>
            <a:p>
              <a:endParaRPr lang="en-US"/>
            </a:p>
          </p:txBody>
        </p:sp>
        <p:sp>
          <p:nvSpPr>
            <p:cNvPr id="7322" name="Freeform 101"/>
            <p:cNvSpPr>
              <a:spLocks/>
            </p:cNvSpPr>
            <p:nvPr/>
          </p:nvSpPr>
          <p:spPr bwMode="auto">
            <a:xfrm>
              <a:off x="4111" y="620"/>
              <a:ext cx="53" cy="160"/>
            </a:xfrm>
            <a:custGeom>
              <a:avLst/>
              <a:gdLst>
                <a:gd name="T0" fmla="*/ 0 w 53"/>
                <a:gd name="T1" fmla="*/ 0 h 160"/>
                <a:gd name="T2" fmla="*/ 0 w 53"/>
                <a:gd name="T3" fmla="*/ 18 h 160"/>
                <a:gd name="T4" fmla="*/ 47 w 53"/>
                <a:gd name="T5" fmla="*/ 160 h 160"/>
                <a:gd name="T6" fmla="*/ 53 w 53"/>
                <a:gd name="T7" fmla="*/ 136 h 160"/>
                <a:gd name="T8" fmla="*/ 0 w 53"/>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60">
                  <a:moveTo>
                    <a:pt x="0" y="0"/>
                  </a:moveTo>
                  <a:lnTo>
                    <a:pt x="0" y="18"/>
                  </a:lnTo>
                  <a:lnTo>
                    <a:pt x="47" y="160"/>
                  </a:lnTo>
                  <a:lnTo>
                    <a:pt x="53" y="13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7323" name="Freeform 102"/>
            <p:cNvSpPr>
              <a:spLocks/>
            </p:cNvSpPr>
            <p:nvPr/>
          </p:nvSpPr>
          <p:spPr bwMode="auto">
            <a:xfrm>
              <a:off x="3921" y="353"/>
              <a:ext cx="89" cy="89"/>
            </a:xfrm>
            <a:custGeom>
              <a:avLst/>
              <a:gdLst>
                <a:gd name="T0" fmla="*/ 77 w 89"/>
                <a:gd name="T1" fmla="*/ 89 h 89"/>
                <a:gd name="T2" fmla="*/ 89 w 89"/>
                <a:gd name="T3" fmla="*/ 77 h 89"/>
                <a:gd name="T4" fmla="*/ 71 w 89"/>
                <a:gd name="T5" fmla="*/ 23 h 89"/>
                <a:gd name="T6" fmla="*/ 12 w 89"/>
                <a:gd name="T7" fmla="*/ 0 h 89"/>
                <a:gd name="T8" fmla="*/ 0 w 89"/>
                <a:gd name="T9" fmla="*/ 12 h 89"/>
                <a:gd name="T10" fmla="*/ 77 w 89"/>
                <a:gd name="T11" fmla="*/ 89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89">
                  <a:moveTo>
                    <a:pt x="77" y="89"/>
                  </a:moveTo>
                  <a:lnTo>
                    <a:pt x="89" y="77"/>
                  </a:lnTo>
                  <a:lnTo>
                    <a:pt x="71" y="23"/>
                  </a:lnTo>
                  <a:lnTo>
                    <a:pt x="12" y="0"/>
                  </a:lnTo>
                  <a:lnTo>
                    <a:pt x="0" y="12"/>
                  </a:lnTo>
                  <a:lnTo>
                    <a:pt x="77" y="89"/>
                  </a:lnTo>
                  <a:close/>
                </a:path>
              </a:pathLst>
            </a:custGeom>
            <a:solidFill>
              <a:srgbClr val="FFFFFF"/>
            </a:solidFill>
            <a:ln w="9525">
              <a:solidFill>
                <a:srgbClr val="000000"/>
              </a:solidFill>
              <a:prstDash val="solid"/>
              <a:round/>
              <a:headEnd/>
              <a:tailEnd/>
            </a:ln>
          </p:spPr>
          <p:txBody>
            <a:bodyPr/>
            <a:lstStyle/>
            <a:p>
              <a:endParaRPr lang="en-US"/>
            </a:p>
          </p:txBody>
        </p:sp>
        <p:sp>
          <p:nvSpPr>
            <p:cNvPr id="7324" name="Freeform 103"/>
            <p:cNvSpPr>
              <a:spLocks/>
            </p:cNvSpPr>
            <p:nvPr/>
          </p:nvSpPr>
          <p:spPr bwMode="auto">
            <a:xfrm>
              <a:off x="3921" y="365"/>
              <a:ext cx="77" cy="77"/>
            </a:xfrm>
            <a:custGeom>
              <a:avLst/>
              <a:gdLst>
                <a:gd name="T0" fmla="*/ 0 w 77"/>
                <a:gd name="T1" fmla="*/ 0 h 77"/>
                <a:gd name="T2" fmla="*/ 23 w 77"/>
                <a:gd name="T3" fmla="*/ 59 h 77"/>
                <a:gd name="T4" fmla="*/ 77 w 77"/>
                <a:gd name="T5" fmla="*/ 77 h 77"/>
                <a:gd name="T6" fmla="*/ 53 w 77"/>
                <a:gd name="T7" fmla="*/ 23 h 77"/>
                <a:gd name="T8" fmla="*/ 0 w 77"/>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7">
                  <a:moveTo>
                    <a:pt x="0" y="0"/>
                  </a:moveTo>
                  <a:lnTo>
                    <a:pt x="23" y="59"/>
                  </a:lnTo>
                  <a:lnTo>
                    <a:pt x="77" y="77"/>
                  </a:lnTo>
                  <a:lnTo>
                    <a:pt x="53" y="23"/>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7325" name="Line 104"/>
            <p:cNvSpPr>
              <a:spLocks noChangeShapeType="1"/>
            </p:cNvSpPr>
            <p:nvPr/>
          </p:nvSpPr>
          <p:spPr bwMode="auto">
            <a:xfrm flipV="1">
              <a:off x="3974" y="376"/>
              <a:ext cx="18" cy="12"/>
            </a:xfrm>
            <a:prstGeom prst="line">
              <a:avLst/>
            </a:prstGeom>
            <a:noFill/>
            <a:ln w="9525">
              <a:solidFill>
                <a:srgbClr val="000000"/>
              </a:solidFill>
              <a:round/>
              <a:headEnd/>
              <a:tailEnd/>
            </a:ln>
          </p:spPr>
          <p:txBody>
            <a:bodyPr/>
            <a:lstStyle/>
            <a:p>
              <a:endParaRPr lang="en-US"/>
            </a:p>
          </p:txBody>
        </p:sp>
        <p:sp>
          <p:nvSpPr>
            <p:cNvPr id="7326" name="Freeform 105"/>
            <p:cNvSpPr>
              <a:spLocks/>
            </p:cNvSpPr>
            <p:nvPr/>
          </p:nvSpPr>
          <p:spPr bwMode="auto">
            <a:xfrm>
              <a:off x="3927" y="359"/>
              <a:ext cx="77" cy="77"/>
            </a:xfrm>
            <a:custGeom>
              <a:avLst/>
              <a:gdLst>
                <a:gd name="T0" fmla="*/ 77 w 77"/>
                <a:gd name="T1" fmla="*/ 77 h 77"/>
                <a:gd name="T2" fmla="*/ 53 w 77"/>
                <a:gd name="T3" fmla="*/ 23 h 77"/>
                <a:gd name="T4" fmla="*/ 0 w 77"/>
                <a:gd name="T5" fmla="*/ 0 h 77"/>
                <a:gd name="T6" fmla="*/ 0 60000 65536"/>
                <a:gd name="T7" fmla="*/ 0 60000 65536"/>
                <a:gd name="T8" fmla="*/ 0 60000 65536"/>
              </a:gdLst>
              <a:ahLst/>
              <a:cxnLst>
                <a:cxn ang="T6">
                  <a:pos x="T0" y="T1"/>
                </a:cxn>
                <a:cxn ang="T7">
                  <a:pos x="T2" y="T3"/>
                </a:cxn>
                <a:cxn ang="T8">
                  <a:pos x="T4" y="T5"/>
                </a:cxn>
              </a:cxnLst>
              <a:rect l="0" t="0" r="r" b="b"/>
              <a:pathLst>
                <a:path w="77" h="77">
                  <a:moveTo>
                    <a:pt x="77" y="77"/>
                  </a:moveTo>
                  <a:lnTo>
                    <a:pt x="53" y="23"/>
                  </a:lnTo>
                  <a:lnTo>
                    <a:pt x="0" y="0"/>
                  </a:lnTo>
                </a:path>
              </a:pathLst>
            </a:custGeom>
            <a:noFill/>
            <a:ln w="9525">
              <a:solidFill>
                <a:srgbClr val="000000"/>
              </a:solidFill>
              <a:prstDash val="solid"/>
              <a:round/>
              <a:headEnd/>
              <a:tailEnd/>
            </a:ln>
          </p:spPr>
          <p:txBody>
            <a:bodyPr/>
            <a:lstStyle/>
            <a:p>
              <a:endParaRPr lang="en-US"/>
            </a:p>
          </p:txBody>
        </p:sp>
        <p:sp>
          <p:nvSpPr>
            <p:cNvPr id="7327" name="Freeform 106"/>
            <p:cNvSpPr>
              <a:spLocks/>
            </p:cNvSpPr>
            <p:nvPr/>
          </p:nvSpPr>
          <p:spPr bwMode="auto">
            <a:xfrm>
              <a:off x="3915" y="359"/>
              <a:ext cx="18" cy="29"/>
            </a:xfrm>
            <a:custGeom>
              <a:avLst/>
              <a:gdLst>
                <a:gd name="T0" fmla="*/ 0 w 18"/>
                <a:gd name="T1" fmla="*/ 0 h 29"/>
                <a:gd name="T2" fmla="*/ 12 w 18"/>
                <a:gd name="T3" fmla="*/ 29 h 29"/>
                <a:gd name="T4" fmla="*/ 18 w 18"/>
                <a:gd name="T5" fmla="*/ 29 h 29"/>
                <a:gd name="T6" fmla="*/ 6 w 18"/>
                <a:gd name="T7" fmla="*/ 6 h 29"/>
                <a:gd name="T8" fmla="*/ 0 w 18"/>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0"/>
                  </a:moveTo>
                  <a:lnTo>
                    <a:pt x="12" y="29"/>
                  </a:lnTo>
                  <a:lnTo>
                    <a:pt x="18" y="29"/>
                  </a:lnTo>
                  <a:lnTo>
                    <a:pt x="6" y="6"/>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7328" name="Freeform 107"/>
            <p:cNvSpPr>
              <a:spLocks/>
            </p:cNvSpPr>
            <p:nvPr/>
          </p:nvSpPr>
          <p:spPr bwMode="auto">
            <a:xfrm>
              <a:off x="3915" y="353"/>
              <a:ext cx="18" cy="6"/>
            </a:xfrm>
            <a:custGeom>
              <a:avLst/>
              <a:gdLst>
                <a:gd name="T0" fmla="*/ 0 w 18"/>
                <a:gd name="T1" fmla="*/ 6 h 6"/>
                <a:gd name="T2" fmla="*/ 6 w 18"/>
                <a:gd name="T3" fmla="*/ 0 h 6"/>
                <a:gd name="T4" fmla="*/ 18 w 18"/>
                <a:gd name="T5" fmla="*/ 0 h 6"/>
                <a:gd name="T6" fmla="*/ 6 w 18"/>
                <a:gd name="T7" fmla="*/ 6 h 6"/>
                <a:gd name="T8" fmla="*/ 0 w 1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0" y="6"/>
                  </a:moveTo>
                  <a:lnTo>
                    <a:pt x="6" y="0"/>
                  </a:lnTo>
                  <a:lnTo>
                    <a:pt x="18" y="0"/>
                  </a:lnTo>
                  <a:lnTo>
                    <a:pt x="6" y="6"/>
                  </a:lnTo>
                  <a:lnTo>
                    <a:pt x="0" y="6"/>
                  </a:lnTo>
                  <a:close/>
                </a:path>
              </a:pathLst>
            </a:custGeom>
            <a:solidFill>
              <a:srgbClr val="FFFFFF"/>
            </a:solidFill>
            <a:ln w="9525">
              <a:solidFill>
                <a:srgbClr val="000000"/>
              </a:solidFill>
              <a:prstDash val="solid"/>
              <a:round/>
              <a:headEnd/>
              <a:tailEnd/>
            </a:ln>
          </p:spPr>
          <p:txBody>
            <a:bodyPr/>
            <a:lstStyle/>
            <a:p>
              <a:endParaRPr lang="en-US"/>
            </a:p>
          </p:txBody>
        </p:sp>
        <p:sp>
          <p:nvSpPr>
            <p:cNvPr id="7329" name="Freeform 108"/>
            <p:cNvSpPr>
              <a:spLocks/>
            </p:cNvSpPr>
            <p:nvPr/>
          </p:nvSpPr>
          <p:spPr bwMode="auto">
            <a:xfrm>
              <a:off x="3927" y="394"/>
              <a:ext cx="17" cy="30"/>
            </a:xfrm>
            <a:custGeom>
              <a:avLst/>
              <a:gdLst>
                <a:gd name="T0" fmla="*/ 6 w 17"/>
                <a:gd name="T1" fmla="*/ 6 h 30"/>
                <a:gd name="T2" fmla="*/ 0 w 17"/>
                <a:gd name="T3" fmla="*/ 0 h 30"/>
                <a:gd name="T4" fmla="*/ 11 w 17"/>
                <a:gd name="T5" fmla="*/ 30 h 30"/>
                <a:gd name="T6" fmla="*/ 17 w 17"/>
                <a:gd name="T7" fmla="*/ 30 h 30"/>
                <a:gd name="T8" fmla="*/ 6 w 17"/>
                <a:gd name="T9" fmla="*/ 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0">
                  <a:moveTo>
                    <a:pt x="6" y="6"/>
                  </a:moveTo>
                  <a:lnTo>
                    <a:pt x="0" y="0"/>
                  </a:lnTo>
                  <a:lnTo>
                    <a:pt x="11" y="30"/>
                  </a:lnTo>
                  <a:lnTo>
                    <a:pt x="17" y="30"/>
                  </a:lnTo>
                  <a:lnTo>
                    <a:pt x="6" y="6"/>
                  </a:lnTo>
                  <a:close/>
                </a:path>
              </a:pathLst>
            </a:custGeom>
            <a:solidFill>
              <a:srgbClr val="FFFFFF"/>
            </a:solidFill>
            <a:ln w="9525">
              <a:solidFill>
                <a:srgbClr val="000000"/>
              </a:solidFill>
              <a:prstDash val="solid"/>
              <a:round/>
              <a:headEnd/>
              <a:tailEnd/>
            </a:ln>
          </p:spPr>
          <p:txBody>
            <a:bodyPr/>
            <a:lstStyle/>
            <a:p>
              <a:endParaRPr lang="en-US"/>
            </a:p>
          </p:txBody>
        </p:sp>
        <p:sp>
          <p:nvSpPr>
            <p:cNvPr id="7330" name="Line 109"/>
            <p:cNvSpPr>
              <a:spLocks noChangeShapeType="1"/>
            </p:cNvSpPr>
            <p:nvPr/>
          </p:nvSpPr>
          <p:spPr bwMode="auto">
            <a:xfrm>
              <a:off x="4016" y="448"/>
              <a:ext cx="1" cy="6"/>
            </a:xfrm>
            <a:prstGeom prst="line">
              <a:avLst/>
            </a:prstGeom>
            <a:noFill/>
            <a:ln w="9525">
              <a:solidFill>
                <a:srgbClr val="000000"/>
              </a:solidFill>
              <a:round/>
              <a:headEnd/>
              <a:tailEnd/>
            </a:ln>
          </p:spPr>
          <p:txBody>
            <a:bodyPr/>
            <a:lstStyle/>
            <a:p>
              <a:endParaRPr lang="en-US"/>
            </a:p>
          </p:txBody>
        </p:sp>
        <p:sp>
          <p:nvSpPr>
            <p:cNvPr id="7331" name="Freeform 110"/>
            <p:cNvSpPr>
              <a:spLocks/>
            </p:cNvSpPr>
            <p:nvPr/>
          </p:nvSpPr>
          <p:spPr bwMode="auto">
            <a:xfrm>
              <a:off x="3986" y="276"/>
              <a:ext cx="113" cy="95"/>
            </a:xfrm>
            <a:custGeom>
              <a:avLst/>
              <a:gdLst>
                <a:gd name="T0" fmla="*/ 0 w 113"/>
                <a:gd name="T1" fmla="*/ 83 h 95"/>
                <a:gd name="T2" fmla="*/ 6 w 113"/>
                <a:gd name="T3" fmla="*/ 95 h 95"/>
                <a:gd name="T4" fmla="*/ 113 w 113"/>
                <a:gd name="T5" fmla="*/ 11 h 95"/>
                <a:gd name="T6" fmla="*/ 107 w 113"/>
                <a:gd name="T7" fmla="*/ 0 h 95"/>
                <a:gd name="T8" fmla="*/ 0 w 113"/>
                <a:gd name="T9" fmla="*/ 83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5">
                  <a:moveTo>
                    <a:pt x="0" y="83"/>
                  </a:moveTo>
                  <a:lnTo>
                    <a:pt x="6" y="95"/>
                  </a:lnTo>
                  <a:lnTo>
                    <a:pt x="113" y="11"/>
                  </a:lnTo>
                  <a:lnTo>
                    <a:pt x="107" y="0"/>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7332" name="Line 111"/>
            <p:cNvSpPr>
              <a:spLocks noChangeShapeType="1"/>
            </p:cNvSpPr>
            <p:nvPr/>
          </p:nvSpPr>
          <p:spPr bwMode="auto">
            <a:xfrm>
              <a:off x="4057" y="305"/>
              <a:ext cx="6" cy="12"/>
            </a:xfrm>
            <a:prstGeom prst="line">
              <a:avLst/>
            </a:prstGeom>
            <a:noFill/>
            <a:ln w="9525">
              <a:solidFill>
                <a:srgbClr val="000000"/>
              </a:solidFill>
              <a:round/>
              <a:headEnd/>
              <a:tailEnd/>
            </a:ln>
          </p:spPr>
          <p:txBody>
            <a:bodyPr/>
            <a:lstStyle/>
            <a:p>
              <a:endParaRPr lang="en-US"/>
            </a:p>
          </p:txBody>
        </p:sp>
        <p:sp>
          <p:nvSpPr>
            <p:cNvPr id="7333" name="Line 112"/>
            <p:cNvSpPr>
              <a:spLocks noChangeShapeType="1"/>
            </p:cNvSpPr>
            <p:nvPr/>
          </p:nvSpPr>
          <p:spPr bwMode="auto">
            <a:xfrm>
              <a:off x="4022" y="335"/>
              <a:ext cx="6" cy="12"/>
            </a:xfrm>
            <a:prstGeom prst="line">
              <a:avLst/>
            </a:prstGeom>
            <a:noFill/>
            <a:ln w="9525">
              <a:solidFill>
                <a:srgbClr val="000000"/>
              </a:solidFill>
              <a:round/>
              <a:headEnd/>
              <a:tailEnd/>
            </a:ln>
          </p:spPr>
          <p:txBody>
            <a:bodyPr/>
            <a:lstStyle/>
            <a:p>
              <a:endParaRPr lang="en-US"/>
            </a:p>
          </p:txBody>
        </p:sp>
        <p:sp>
          <p:nvSpPr>
            <p:cNvPr id="7334" name="Freeform 113"/>
            <p:cNvSpPr>
              <a:spLocks/>
            </p:cNvSpPr>
            <p:nvPr/>
          </p:nvSpPr>
          <p:spPr bwMode="auto">
            <a:xfrm>
              <a:off x="3927" y="335"/>
              <a:ext cx="65" cy="36"/>
            </a:xfrm>
            <a:custGeom>
              <a:avLst/>
              <a:gdLst>
                <a:gd name="T0" fmla="*/ 59 w 65"/>
                <a:gd name="T1" fmla="*/ 24 h 36"/>
                <a:gd name="T2" fmla="*/ 0 w 65"/>
                <a:gd name="T3" fmla="*/ 0 h 36"/>
                <a:gd name="T4" fmla="*/ 6 w 65"/>
                <a:gd name="T5" fmla="*/ 18 h 36"/>
                <a:gd name="T6" fmla="*/ 65 w 65"/>
                <a:gd name="T7" fmla="*/ 36 h 36"/>
                <a:gd name="T8" fmla="*/ 59 w 65"/>
                <a:gd name="T9" fmla="*/ 2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59" y="24"/>
                  </a:moveTo>
                  <a:lnTo>
                    <a:pt x="0" y="0"/>
                  </a:lnTo>
                  <a:lnTo>
                    <a:pt x="6" y="18"/>
                  </a:lnTo>
                  <a:lnTo>
                    <a:pt x="65" y="36"/>
                  </a:lnTo>
                  <a:lnTo>
                    <a:pt x="59" y="24"/>
                  </a:lnTo>
                  <a:close/>
                </a:path>
              </a:pathLst>
            </a:custGeom>
            <a:solidFill>
              <a:srgbClr val="FFFFFF"/>
            </a:solidFill>
            <a:ln w="9525">
              <a:solidFill>
                <a:srgbClr val="000000"/>
              </a:solidFill>
              <a:prstDash val="solid"/>
              <a:round/>
              <a:headEnd/>
              <a:tailEnd/>
            </a:ln>
          </p:spPr>
          <p:txBody>
            <a:bodyPr/>
            <a:lstStyle/>
            <a:p>
              <a:endParaRPr lang="en-US"/>
            </a:p>
          </p:txBody>
        </p:sp>
        <p:sp>
          <p:nvSpPr>
            <p:cNvPr id="7335" name="Freeform 114"/>
            <p:cNvSpPr>
              <a:spLocks/>
            </p:cNvSpPr>
            <p:nvPr/>
          </p:nvSpPr>
          <p:spPr bwMode="auto">
            <a:xfrm>
              <a:off x="3927" y="252"/>
              <a:ext cx="166" cy="107"/>
            </a:xfrm>
            <a:custGeom>
              <a:avLst/>
              <a:gdLst>
                <a:gd name="T0" fmla="*/ 0 w 166"/>
                <a:gd name="T1" fmla="*/ 83 h 107"/>
                <a:gd name="T2" fmla="*/ 106 w 166"/>
                <a:gd name="T3" fmla="*/ 0 h 107"/>
                <a:gd name="T4" fmla="*/ 166 w 166"/>
                <a:gd name="T5" fmla="*/ 24 h 107"/>
                <a:gd name="T6" fmla="*/ 59 w 166"/>
                <a:gd name="T7" fmla="*/ 107 h 107"/>
                <a:gd name="T8" fmla="*/ 0 w 166"/>
                <a:gd name="T9" fmla="*/ 83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7">
                  <a:moveTo>
                    <a:pt x="0" y="83"/>
                  </a:moveTo>
                  <a:lnTo>
                    <a:pt x="106" y="0"/>
                  </a:lnTo>
                  <a:lnTo>
                    <a:pt x="166" y="24"/>
                  </a:lnTo>
                  <a:lnTo>
                    <a:pt x="59" y="107"/>
                  </a:lnTo>
                  <a:lnTo>
                    <a:pt x="0" y="83"/>
                  </a:lnTo>
                  <a:close/>
                </a:path>
              </a:pathLst>
            </a:custGeom>
            <a:solidFill>
              <a:srgbClr val="FFFFFF"/>
            </a:solidFill>
            <a:ln w="9525">
              <a:solidFill>
                <a:srgbClr val="000000"/>
              </a:solidFill>
              <a:prstDash val="solid"/>
              <a:round/>
              <a:headEnd/>
              <a:tailEnd/>
            </a:ln>
          </p:spPr>
          <p:txBody>
            <a:bodyPr/>
            <a:lstStyle/>
            <a:p>
              <a:endParaRPr lang="en-US"/>
            </a:p>
          </p:txBody>
        </p:sp>
        <p:sp>
          <p:nvSpPr>
            <p:cNvPr id="7336" name="Freeform 115"/>
            <p:cNvSpPr>
              <a:spLocks/>
            </p:cNvSpPr>
            <p:nvPr/>
          </p:nvSpPr>
          <p:spPr bwMode="auto">
            <a:xfrm>
              <a:off x="3933" y="311"/>
              <a:ext cx="83" cy="42"/>
            </a:xfrm>
            <a:custGeom>
              <a:avLst/>
              <a:gdLst>
                <a:gd name="T0" fmla="*/ 0 w 83"/>
                <a:gd name="T1" fmla="*/ 24 h 42"/>
                <a:gd name="T2" fmla="*/ 53 w 83"/>
                <a:gd name="T3" fmla="*/ 42 h 42"/>
                <a:gd name="T4" fmla="*/ 83 w 83"/>
                <a:gd name="T5" fmla="*/ 24 h 42"/>
                <a:gd name="T6" fmla="*/ 29 w 83"/>
                <a:gd name="T7" fmla="*/ 0 h 42"/>
                <a:gd name="T8" fmla="*/ 0 w 83"/>
                <a:gd name="T9" fmla="*/ 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24"/>
                  </a:moveTo>
                  <a:lnTo>
                    <a:pt x="53" y="42"/>
                  </a:lnTo>
                  <a:lnTo>
                    <a:pt x="83" y="24"/>
                  </a:lnTo>
                  <a:lnTo>
                    <a:pt x="29" y="0"/>
                  </a:lnTo>
                  <a:lnTo>
                    <a:pt x="0" y="24"/>
                  </a:lnTo>
                  <a:close/>
                </a:path>
              </a:pathLst>
            </a:custGeom>
            <a:noFill/>
            <a:ln w="9525">
              <a:solidFill>
                <a:srgbClr val="000000"/>
              </a:solidFill>
              <a:prstDash val="solid"/>
              <a:round/>
              <a:headEnd/>
              <a:tailEnd/>
            </a:ln>
          </p:spPr>
          <p:txBody>
            <a:bodyPr/>
            <a:lstStyle/>
            <a:p>
              <a:endParaRPr lang="en-US"/>
            </a:p>
          </p:txBody>
        </p:sp>
        <p:sp>
          <p:nvSpPr>
            <p:cNvPr id="7337" name="Freeform 116"/>
            <p:cNvSpPr>
              <a:spLocks/>
            </p:cNvSpPr>
            <p:nvPr/>
          </p:nvSpPr>
          <p:spPr bwMode="auto">
            <a:xfrm>
              <a:off x="3968" y="287"/>
              <a:ext cx="83" cy="42"/>
            </a:xfrm>
            <a:custGeom>
              <a:avLst/>
              <a:gdLst>
                <a:gd name="T0" fmla="*/ 0 w 83"/>
                <a:gd name="T1" fmla="*/ 18 h 42"/>
                <a:gd name="T2" fmla="*/ 54 w 83"/>
                <a:gd name="T3" fmla="*/ 42 h 42"/>
                <a:gd name="T4" fmla="*/ 83 w 83"/>
                <a:gd name="T5" fmla="*/ 18 h 42"/>
                <a:gd name="T6" fmla="*/ 30 w 83"/>
                <a:gd name="T7" fmla="*/ 0 h 42"/>
                <a:gd name="T8" fmla="*/ 0 w 83"/>
                <a:gd name="T9" fmla="*/ 1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2">
                  <a:moveTo>
                    <a:pt x="0" y="18"/>
                  </a:moveTo>
                  <a:lnTo>
                    <a:pt x="54" y="42"/>
                  </a:lnTo>
                  <a:lnTo>
                    <a:pt x="83" y="18"/>
                  </a:lnTo>
                  <a:lnTo>
                    <a:pt x="30" y="0"/>
                  </a:lnTo>
                  <a:lnTo>
                    <a:pt x="0" y="18"/>
                  </a:lnTo>
                  <a:close/>
                </a:path>
              </a:pathLst>
            </a:custGeom>
            <a:noFill/>
            <a:ln w="9525">
              <a:solidFill>
                <a:srgbClr val="000000"/>
              </a:solidFill>
              <a:prstDash val="solid"/>
              <a:round/>
              <a:headEnd/>
              <a:tailEnd/>
            </a:ln>
          </p:spPr>
          <p:txBody>
            <a:bodyPr/>
            <a:lstStyle/>
            <a:p>
              <a:endParaRPr lang="en-US"/>
            </a:p>
          </p:txBody>
        </p:sp>
        <p:sp>
          <p:nvSpPr>
            <p:cNvPr id="7338" name="Freeform 117"/>
            <p:cNvSpPr>
              <a:spLocks/>
            </p:cNvSpPr>
            <p:nvPr/>
          </p:nvSpPr>
          <p:spPr bwMode="auto">
            <a:xfrm>
              <a:off x="4010" y="258"/>
              <a:ext cx="77" cy="41"/>
            </a:xfrm>
            <a:custGeom>
              <a:avLst/>
              <a:gdLst>
                <a:gd name="T0" fmla="*/ 0 w 77"/>
                <a:gd name="T1" fmla="*/ 24 h 41"/>
                <a:gd name="T2" fmla="*/ 47 w 77"/>
                <a:gd name="T3" fmla="*/ 41 h 41"/>
                <a:gd name="T4" fmla="*/ 77 w 77"/>
                <a:gd name="T5" fmla="*/ 18 h 41"/>
                <a:gd name="T6" fmla="*/ 23 w 77"/>
                <a:gd name="T7" fmla="*/ 0 h 41"/>
                <a:gd name="T8" fmla="*/ 0 w 77"/>
                <a:gd name="T9" fmla="*/ 2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41">
                  <a:moveTo>
                    <a:pt x="0" y="24"/>
                  </a:moveTo>
                  <a:lnTo>
                    <a:pt x="47" y="41"/>
                  </a:lnTo>
                  <a:lnTo>
                    <a:pt x="77" y="18"/>
                  </a:lnTo>
                  <a:lnTo>
                    <a:pt x="23" y="0"/>
                  </a:lnTo>
                  <a:lnTo>
                    <a:pt x="0" y="24"/>
                  </a:lnTo>
                  <a:close/>
                </a:path>
              </a:pathLst>
            </a:custGeom>
            <a:noFill/>
            <a:ln w="9525">
              <a:solidFill>
                <a:srgbClr val="000000"/>
              </a:solidFill>
              <a:prstDash val="solid"/>
              <a:round/>
              <a:headEnd/>
              <a:tailEnd/>
            </a:ln>
          </p:spPr>
          <p:txBody>
            <a:bodyPr/>
            <a:lstStyle/>
            <a:p>
              <a:endParaRPr lang="en-US"/>
            </a:p>
          </p:txBody>
        </p:sp>
        <p:sp>
          <p:nvSpPr>
            <p:cNvPr id="7339" name="Line 118"/>
            <p:cNvSpPr>
              <a:spLocks noChangeShapeType="1"/>
            </p:cNvSpPr>
            <p:nvPr/>
          </p:nvSpPr>
          <p:spPr bwMode="auto">
            <a:xfrm flipH="1" flipV="1">
              <a:off x="3998" y="282"/>
              <a:ext cx="59" cy="23"/>
            </a:xfrm>
            <a:prstGeom prst="line">
              <a:avLst/>
            </a:prstGeom>
            <a:noFill/>
            <a:ln w="9525">
              <a:solidFill>
                <a:srgbClr val="000000"/>
              </a:solidFill>
              <a:round/>
              <a:headEnd/>
              <a:tailEnd/>
            </a:ln>
          </p:spPr>
          <p:txBody>
            <a:bodyPr/>
            <a:lstStyle/>
            <a:p>
              <a:endParaRPr lang="en-US"/>
            </a:p>
          </p:txBody>
        </p:sp>
        <p:sp>
          <p:nvSpPr>
            <p:cNvPr id="7340" name="Line 119"/>
            <p:cNvSpPr>
              <a:spLocks noChangeShapeType="1"/>
            </p:cNvSpPr>
            <p:nvPr/>
          </p:nvSpPr>
          <p:spPr bwMode="auto">
            <a:xfrm flipH="1" flipV="1">
              <a:off x="3962" y="311"/>
              <a:ext cx="60" cy="18"/>
            </a:xfrm>
            <a:prstGeom prst="line">
              <a:avLst/>
            </a:prstGeom>
            <a:noFill/>
            <a:ln w="9525">
              <a:solidFill>
                <a:srgbClr val="000000"/>
              </a:solidFill>
              <a:round/>
              <a:headEnd/>
              <a:tailEnd/>
            </a:ln>
          </p:spPr>
          <p:txBody>
            <a:bodyPr/>
            <a:lstStyle/>
            <a:p>
              <a:endParaRPr lang="en-US"/>
            </a:p>
          </p:txBody>
        </p:sp>
        <p:sp>
          <p:nvSpPr>
            <p:cNvPr id="7341" name="Freeform 120"/>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7342" name="Freeform 121"/>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7343" name="Freeform 122"/>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53 w 53"/>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4">
                  <a:moveTo>
                    <a:pt x="53" y="24"/>
                  </a:moveTo>
                  <a:lnTo>
                    <a:pt x="47" y="18"/>
                  </a:lnTo>
                  <a:lnTo>
                    <a:pt x="0" y="0"/>
                  </a:lnTo>
                  <a:lnTo>
                    <a:pt x="5" y="18"/>
                  </a:lnTo>
                  <a:lnTo>
                    <a:pt x="53" y="24"/>
                  </a:lnTo>
                  <a:close/>
                </a:path>
              </a:pathLst>
            </a:custGeom>
            <a:solidFill>
              <a:srgbClr val="FFFFFF"/>
            </a:solidFill>
            <a:ln w="9525">
              <a:noFill/>
              <a:round/>
              <a:headEnd/>
              <a:tailEnd/>
            </a:ln>
          </p:spPr>
          <p:txBody>
            <a:bodyPr/>
            <a:lstStyle/>
            <a:p>
              <a:endParaRPr lang="en-US"/>
            </a:p>
          </p:txBody>
        </p:sp>
        <p:sp>
          <p:nvSpPr>
            <p:cNvPr id="7344" name="Freeform 123"/>
            <p:cNvSpPr>
              <a:spLocks/>
            </p:cNvSpPr>
            <p:nvPr/>
          </p:nvSpPr>
          <p:spPr bwMode="auto">
            <a:xfrm>
              <a:off x="4028" y="258"/>
              <a:ext cx="53" cy="24"/>
            </a:xfrm>
            <a:custGeom>
              <a:avLst/>
              <a:gdLst>
                <a:gd name="T0" fmla="*/ 53 w 53"/>
                <a:gd name="T1" fmla="*/ 24 h 24"/>
                <a:gd name="T2" fmla="*/ 47 w 53"/>
                <a:gd name="T3" fmla="*/ 18 h 24"/>
                <a:gd name="T4" fmla="*/ 0 w 53"/>
                <a:gd name="T5" fmla="*/ 0 h 24"/>
                <a:gd name="T6" fmla="*/ 5 w 53"/>
                <a:gd name="T7" fmla="*/ 1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4">
                  <a:moveTo>
                    <a:pt x="53" y="24"/>
                  </a:moveTo>
                  <a:lnTo>
                    <a:pt x="47" y="18"/>
                  </a:lnTo>
                  <a:lnTo>
                    <a:pt x="0" y="0"/>
                  </a:lnTo>
                  <a:lnTo>
                    <a:pt x="5" y="18"/>
                  </a:lnTo>
                </a:path>
              </a:pathLst>
            </a:custGeom>
            <a:noFill/>
            <a:ln w="9525">
              <a:solidFill>
                <a:srgbClr val="000000"/>
              </a:solidFill>
              <a:prstDash val="solid"/>
              <a:round/>
              <a:headEnd/>
              <a:tailEnd/>
            </a:ln>
          </p:spPr>
          <p:txBody>
            <a:bodyPr/>
            <a:lstStyle/>
            <a:p>
              <a:endParaRPr lang="en-US"/>
            </a:p>
          </p:txBody>
        </p:sp>
        <p:sp>
          <p:nvSpPr>
            <p:cNvPr id="7345" name="Freeform 124"/>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18"/>
                  </a:lnTo>
                  <a:lnTo>
                    <a:pt x="0" y="0"/>
                  </a:lnTo>
                  <a:lnTo>
                    <a:pt x="6" y="18"/>
                  </a:lnTo>
                  <a:lnTo>
                    <a:pt x="53" y="29"/>
                  </a:lnTo>
                  <a:close/>
                </a:path>
              </a:pathLst>
            </a:custGeom>
            <a:solidFill>
              <a:srgbClr val="FFFFFF"/>
            </a:solidFill>
            <a:ln w="9525">
              <a:noFill/>
              <a:round/>
              <a:headEnd/>
              <a:tailEnd/>
            </a:ln>
          </p:spPr>
          <p:txBody>
            <a:bodyPr/>
            <a:lstStyle/>
            <a:p>
              <a:endParaRPr lang="en-US"/>
            </a:p>
          </p:txBody>
        </p:sp>
        <p:sp>
          <p:nvSpPr>
            <p:cNvPr id="7346" name="Freeform 125"/>
            <p:cNvSpPr>
              <a:spLocks/>
            </p:cNvSpPr>
            <p:nvPr/>
          </p:nvSpPr>
          <p:spPr bwMode="auto">
            <a:xfrm>
              <a:off x="4016" y="264"/>
              <a:ext cx="53" cy="29"/>
            </a:xfrm>
            <a:custGeom>
              <a:avLst/>
              <a:gdLst>
                <a:gd name="T0" fmla="*/ 53 w 53"/>
                <a:gd name="T1" fmla="*/ 29 h 29"/>
                <a:gd name="T2" fmla="*/ 47 w 53"/>
                <a:gd name="T3" fmla="*/ 18 h 29"/>
                <a:gd name="T4" fmla="*/ 0 w 53"/>
                <a:gd name="T5" fmla="*/ 0 h 29"/>
                <a:gd name="T6" fmla="*/ 6 w 53"/>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47" name="Freeform 126"/>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47 w 47"/>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9">
                  <a:moveTo>
                    <a:pt x="47" y="29"/>
                  </a:moveTo>
                  <a:lnTo>
                    <a:pt x="47" y="23"/>
                  </a:lnTo>
                  <a:lnTo>
                    <a:pt x="0" y="0"/>
                  </a:lnTo>
                  <a:lnTo>
                    <a:pt x="6" y="18"/>
                  </a:lnTo>
                  <a:lnTo>
                    <a:pt x="47" y="29"/>
                  </a:lnTo>
                  <a:close/>
                </a:path>
              </a:pathLst>
            </a:custGeom>
            <a:solidFill>
              <a:srgbClr val="FFFFFF"/>
            </a:solidFill>
            <a:ln w="9525">
              <a:noFill/>
              <a:round/>
              <a:headEnd/>
              <a:tailEnd/>
            </a:ln>
          </p:spPr>
          <p:txBody>
            <a:bodyPr/>
            <a:lstStyle/>
            <a:p>
              <a:endParaRPr lang="en-US"/>
            </a:p>
          </p:txBody>
        </p:sp>
        <p:sp>
          <p:nvSpPr>
            <p:cNvPr id="7348" name="Freeform 127"/>
            <p:cNvSpPr>
              <a:spLocks/>
            </p:cNvSpPr>
            <p:nvPr/>
          </p:nvSpPr>
          <p:spPr bwMode="auto">
            <a:xfrm>
              <a:off x="4016" y="264"/>
              <a:ext cx="47" cy="29"/>
            </a:xfrm>
            <a:custGeom>
              <a:avLst/>
              <a:gdLst>
                <a:gd name="T0" fmla="*/ 47 w 47"/>
                <a:gd name="T1" fmla="*/ 29 h 29"/>
                <a:gd name="T2" fmla="*/ 47 w 47"/>
                <a:gd name="T3" fmla="*/ 23 h 29"/>
                <a:gd name="T4" fmla="*/ 0 w 47"/>
                <a:gd name="T5" fmla="*/ 0 h 29"/>
                <a:gd name="T6" fmla="*/ 6 w 47"/>
                <a:gd name="T7" fmla="*/ 1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9">
                  <a:moveTo>
                    <a:pt x="47" y="29"/>
                  </a:moveTo>
                  <a:lnTo>
                    <a:pt x="47" y="23"/>
                  </a:lnTo>
                  <a:lnTo>
                    <a:pt x="0" y="0"/>
                  </a:lnTo>
                  <a:lnTo>
                    <a:pt x="6" y="18"/>
                  </a:lnTo>
                </a:path>
              </a:pathLst>
            </a:custGeom>
            <a:noFill/>
            <a:ln w="9525">
              <a:solidFill>
                <a:srgbClr val="000000"/>
              </a:solidFill>
              <a:prstDash val="solid"/>
              <a:round/>
              <a:headEnd/>
              <a:tailEnd/>
            </a:ln>
          </p:spPr>
          <p:txBody>
            <a:bodyPr/>
            <a:lstStyle/>
            <a:p>
              <a:endParaRPr lang="en-US"/>
            </a:p>
          </p:txBody>
        </p:sp>
        <p:sp>
          <p:nvSpPr>
            <p:cNvPr id="7349" name="Freeform 128"/>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53 w 53"/>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9">
                  <a:moveTo>
                    <a:pt x="53" y="29"/>
                  </a:moveTo>
                  <a:lnTo>
                    <a:pt x="47" y="23"/>
                  </a:lnTo>
                  <a:lnTo>
                    <a:pt x="0" y="0"/>
                  </a:lnTo>
                  <a:lnTo>
                    <a:pt x="6" y="17"/>
                  </a:lnTo>
                  <a:lnTo>
                    <a:pt x="53" y="29"/>
                  </a:lnTo>
                  <a:close/>
                </a:path>
              </a:pathLst>
            </a:custGeom>
            <a:solidFill>
              <a:srgbClr val="FFFFFF"/>
            </a:solidFill>
            <a:ln w="9525">
              <a:noFill/>
              <a:round/>
              <a:headEnd/>
              <a:tailEnd/>
            </a:ln>
          </p:spPr>
          <p:txBody>
            <a:bodyPr/>
            <a:lstStyle/>
            <a:p>
              <a:endParaRPr lang="en-US"/>
            </a:p>
          </p:txBody>
        </p:sp>
        <p:sp>
          <p:nvSpPr>
            <p:cNvPr id="7350" name="Freeform 129"/>
            <p:cNvSpPr>
              <a:spLocks/>
            </p:cNvSpPr>
            <p:nvPr/>
          </p:nvSpPr>
          <p:spPr bwMode="auto">
            <a:xfrm>
              <a:off x="3992" y="282"/>
              <a:ext cx="53" cy="29"/>
            </a:xfrm>
            <a:custGeom>
              <a:avLst/>
              <a:gdLst>
                <a:gd name="T0" fmla="*/ 53 w 53"/>
                <a:gd name="T1" fmla="*/ 29 h 29"/>
                <a:gd name="T2" fmla="*/ 47 w 53"/>
                <a:gd name="T3" fmla="*/ 23 h 29"/>
                <a:gd name="T4" fmla="*/ 0 w 53"/>
                <a:gd name="T5" fmla="*/ 0 h 29"/>
                <a:gd name="T6" fmla="*/ 6 w 53"/>
                <a:gd name="T7" fmla="*/ 1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9">
                  <a:moveTo>
                    <a:pt x="53" y="29"/>
                  </a:moveTo>
                  <a:lnTo>
                    <a:pt x="47" y="23"/>
                  </a:lnTo>
                  <a:lnTo>
                    <a:pt x="0" y="0"/>
                  </a:lnTo>
                  <a:lnTo>
                    <a:pt x="6" y="17"/>
                  </a:lnTo>
                </a:path>
              </a:pathLst>
            </a:custGeom>
            <a:noFill/>
            <a:ln w="9525">
              <a:solidFill>
                <a:srgbClr val="000000"/>
              </a:solidFill>
              <a:prstDash val="solid"/>
              <a:round/>
              <a:headEnd/>
              <a:tailEnd/>
            </a:ln>
          </p:spPr>
          <p:txBody>
            <a:bodyPr/>
            <a:lstStyle/>
            <a:p>
              <a:endParaRPr lang="en-US"/>
            </a:p>
          </p:txBody>
        </p:sp>
        <p:sp>
          <p:nvSpPr>
            <p:cNvPr id="7351" name="Freeform 130"/>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47 w 47"/>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4">
                  <a:moveTo>
                    <a:pt x="47" y="24"/>
                  </a:moveTo>
                  <a:lnTo>
                    <a:pt x="47" y="18"/>
                  </a:lnTo>
                  <a:lnTo>
                    <a:pt x="0" y="0"/>
                  </a:lnTo>
                  <a:lnTo>
                    <a:pt x="0" y="12"/>
                  </a:lnTo>
                  <a:lnTo>
                    <a:pt x="47" y="24"/>
                  </a:lnTo>
                  <a:close/>
                </a:path>
              </a:pathLst>
            </a:custGeom>
            <a:solidFill>
              <a:srgbClr val="FFFFFF"/>
            </a:solidFill>
            <a:ln w="9525">
              <a:noFill/>
              <a:round/>
              <a:headEnd/>
              <a:tailEnd/>
            </a:ln>
          </p:spPr>
          <p:txBody>
            <a:bodyPr/>
            <a:lstStyle/>
            <a:p>
              <a:endParaRPr lang="en-US"/>
            </a:p>
          </p:txBody>
        </p:sp>
        <p:sp>
          <p:nvSpPr>
            <p:cNvPr id="7352" name="Freeform 131"/>
            <p:cNvSpPr>
              <a:spLocks/>
            </p:cNvSpPr>
            <p:nvPr/>
          </p:nvSpPr>
          <p:spPr bwMode="auto">
            <a:xfrm>
              <a:off x="3992" y="287"/>
              <a:ext cx="47" cy="24"/>
            </a:xfrm>
            <a:custGeom>
              <a:avLst/>
              <a:gdLst>
                <a:gd name="T0" fmla="*/ 47 w 47"/>
                <a:gd name="T1" fmla="*/ 24 h 24"/>
                <a:gd name="T2" fmla="*/ 47 w 47"/>
                <a:gd name="T3" fmla="*/ 18 h 24"/>
                <a:gd name="T4" fmla="*/ 0 w 47"/>
                <a:gd name="T5" fmla="*/ 0 h 24"/>
                <a:gd name="T6" fmla="*/ 0 w 47"/>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47" y="24"/>
                  </a:moveTo>
                  <a:lnTo>
                    <a:pt x="47" y="18"/>
                  </a:lnTo>
                  <a:lnTo>
                    <a:pt x="0" y="0"/>
                  </a:lnTo>
                  <a:lnTo>
                    <a:pt x="0" y="12"/>
                  </a:lnTo>
                </a:path>
              </a:pathLst>
            </a:custGeom>
            <a:noFill/>
            <a:ln w="9525">
              <a:solidFill>
                <a:srgbClr val="000000"/>
              </a:solidFill>
              <a:prstDash val="solid"/>
              <a:round/>
              <a:headEnd/>
              <a:tailEnd/>
            </a:ln>
          </p:spPr>
          <p:txBody>
            <a:bodyPr/>
            <a:lstStyle/>
            <a:p>
              <a:endParaRPr lang="en-US"/>
            </a:p>
          </p:txBody>
        </p:sp>
        <p:sp>
          <p:nvSpPr>
            <p:cNvPr id="7353" name="Freeform 132"/>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53 w 53"/>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0">
                  <a:moveTo>
                    <a:pt x="53" y="30"/>
                  </a:moveTo>
                  <a:lnTo>
                    <a:pt x="48" y="18"/>
                  </a:lnTo>
                  <a:lnTo>
                    <a:pt x="0" y="0"/>
                  </a:lnTo>
                  <a:lnTo>
                    <a:pt x="6" y="18"/>
                  </a:lnTo>
                  <a:lnTo>
                    <a:pt x="53" y="30"/>
                  </a:lnTo>
                  <a:close/>
                </a:path>
              </a:pathLst>
            </a:custGeom>
            <a:solidFill>
              <a:srgbClr val="FFFFFF"/>
            </a:solidFill>
            <a:ln w="9525">
              <a:noFill/>
              <a:round/>
              <a:headEnd/>
              <a:tailEnd/>
            </a:ln>
          </p:spPr>
          <p:txBody>
            <a:bodyPr/>
            <a:lstStyle/>
            <a:p>
              <a:endParaRPr lang="en-US"/>
            </a:p>
          </p:txBody>
        </p:sp>
        <p:sp>
          <p:nvSpPr>
            <p:cNvPr id="7354" name="Freeform 133"/>
            <p:cNvSpPr>
              <a:spLocks/>
            </p:cNvSpPr>
            <p:nvPr/>
          </p:nvSpPr>
          <p:spPr bwMode="auto">
            <a:xfrm>
              <a:off x="3980" y="293"/>
              <a:ext cx="53" cy="30"/>
            </a:xfrm>
            <a:custGeom>
              <a:avLst/>
              <a:gdLst>
                <a:gd name="T0" fmla="*/ 53 w 53"/>
                <a:gd name="T1" fmla="*/ 30 h 30"/>
                <a:gd name="T2" fmla="*/ 48 w 53"/>
                <a:gd name="T3" fmla="*/ 18 h 30"/>
                <a:gd name="T4" fmla="*/ 0 w 53"/>
                <a:gd name="T5" fmla="*/ 0 h 30"/>
                <a:gd name="T6" fmla="*/ 6 w 53"/>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30">
                  <a:moveTo>
                    <a:pt x="53"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55" name="Freeform 134"/>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24"/>
                  </a:lnTo>
                  <a:lnTo>
                    <a:pt x="0" y="0"/>
                  </a:lnTo>
                  <a:lnTo>
                    <a:pt x="0" y="18"/>
                  </a:lnTo>
                  <a:lnTo>
                    <a:pt x="48" y="30"/>
                  </a:lnTo>
                  <a:close/>
                </a:path>
              </a:pathLst>
            </a:custGeom>
            <a:solidFill>
              <a:srgbClr val="FFFFFF"/>
            </a:solidFill>
            <a:ln w="9525">
              <a:noFill/>
              <a:round/>
              <a:headEnd/>
              <a:tailEnd/>
            </a:ln>
          </p:spPr>
          <p:txBody>
            <a:bodyPr/>
            <a:lstStyle/>
            <a:p>
              <a:endParaRPr lang="en-US"/>
            </a:p>
          </p:txBody>
        </p:sp>
        <p:sp>
          <p:nvSpPr>
            <p:cNvPr id="7356" name="Freeform 135"/>
            <p:cNvSpPr>
              <a:spLocks/>
            </p:cNvSpPr>
            <p:nvPr/>
          </p:nvSpPr>
          <p:spPr bwMode="auto">
            <a:xfrm>
              <a:off x="3980" y="293"/>
              <a:ext cx="48" cy="30"/>
            </a:xfrm>
            <a:custGeom>
              <a:avLst/>
              <a:gdLst>
                <a:gd name="T0" fmla="*/ 48 w 48"/>
                <a:gd name="T1" fmla="*/ 30 h 30"/>
                <a:gd name="T2" fmla="*/ 48 w 48"/>
                <a:gd name="T3" fmla="*/ 24 h 30"/>
                <a:gd name="T4" fmla="*/ 0 w 48"/>
                <a:gd name="T5" fmla="*/ 0 h 30"/>
                <a:gd name="T6" fmla="*/ 0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24"/>
                  </a:lnTo>
                  <a:lnTo>
                    <a:pt x="0" y="0"/>
                  </a:lnTo>
                  <a:lnTo>
                    <a:pt x="0" y="18"/>
                  </a:lnTo>
                </a:path>
              </a:pathLst>
            </a:custGeom>
            <a:noFill/>
            <a:ln w="9525">
              <a:solidFill>
                <a:srgbClr val="000000"/>
              </a:solidFill>
              <a:prstDash val="solid"/>
              <a:round/>
              <a:headEnd/>
              <a:tailEnd/>
            </a:ln>
          </p:spPr>
          <p:txBody>
            <a:bodyPr/>
            <a:lstStyle/>
            <a:p>
              <a:endParaRPr lang="en-US"/>
            </a:p>
          </p:txBody>
        </p:sp>
        <p:sp>
          <p:nvSpPr>
            <p:cNvPr id="7357" name="Freeform 136"/>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7358" name="Freeform 137"/>
            <p:cNvSpPr>
              <a:spLocks/>
            </p:cNvSpPr>
            <p:nvPr/>
          </p:nvSpPr>
          <p:spPr bwMode="auto">
            <a:xfrm>
              <a:off x="3956" y="311"/>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59" name="Freeform 138"/>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7360" name="Freeform 139"/>
            <p:cNvSpPr>
              <a:spLocks/>
            </p:cNvSpPr>
            <p:nvPr/>
          </p:nvSpPr>
          <p:spPr bwMode="auto">
            <a:xfrm>
              <a:off x="3956" y="311"/>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61" name="Freeform 140"/>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48 w 48"/>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18"/>
                  </a:lnTo>
                  <a:lnTo>
                    <a:pt x="0" y="0"/>
                  </a:lnTo>
                  <a:lnTo>
                    <a:pt x="6" y="18"/>
                  </a:lnTo>
                  <a:lnTo>
                    <a:pt x="48" y="30"/>
                  </a:lnTo>
                  <a:close/>
                </a:path>
              </a:pathLst>
            </a:custGeom>
            <a:solidFill>
              <a:srgbClr val="FFFFFF"/>
            </a:solidFill>
            <a:ln w="9525">
              <a:noFill/>
              <a:round/>
              <a:headEnd/>
              <a:tailEnd/>
            </a:ln>
          </p:spPr>
          <p:txBody>
            <a:bodyPr/>
            <a:lstStyle/>
            <a:p>
              <a:endParaRPr lang="en-US"/>
            </a:p>
          </p:txBody>
        </p:sp>
        <p:sp>
          <p:nvSpPr>
            <p:cNvPr id="7362" name="Freeform 141"/>
            <p:cNvSpPr>
              <a:spLocks/>
            </p:cNvSpPr>
            <p:nvPr/>
          </p:nvSpPr>
          <p:spPr bwMode="auto">
            <a:xfrm>
              <a:off x="3944" y="323"/>
              <a:ext cx="48" cy="30"/>
            </a:xfrm>
            <a:custGeom>
              <a:avLst/>
              <a:gdLst>
                <a:gd name="T0" fmla="*/ 48 w 48"/>
                <a:gd name="T1" fmla="*/ 30 h 30"/>
                <a:gd name="T2" fmla="*/ 48 w 48"/>
                <a:gd name="T3" fmla="*/ 18 h 30"/>
                <a:gd name="T4" fmla="*/ 0 w 48"/>
                <a:gd name="T5" fmla="*/ 0 h 30"/>
                <a:gd name="T6" fmla="*/ 6 w 48"/>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63" name="Freeform 142"/>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54 w 5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54" y="30"/>
                  </a:moveTo>
                  <a:lnTo>
                    <a:pt x="48" y="18"/>
                  </a:lnTo>
                  <a:lnTo>
                    <a:pt x="0" y="0"/>
                  </a:lnTo>
                  <a:lnTo>
                    <a:pt x="6" y="18"/>
                  </a:lnTo>
                  <a:lnTo>
                    <a:pt x="54" y="30"/>
                  </a:lnTo>
                  <a:close/>
                </a:path>
              </a:pathLst>
            </a:custGeom>
            <a:solidFill>
              <a:srgbClr val="FFFFFF"/>
            </a:solidFill>
            <a:ln w="9525">
              <a:noFill/>
              <a:round/>
              <a:headEnd/>
              <a:tailEnd/>
            </a:ln>
          </p:spPr>
          <p:txBody>
            <a:bodyPr/>
            <a:lstStyle/>
            <a:p>
              <a:endParaRPr lang="en-US"/>
            </a:p>
          </p:txBody>
        </p:sp>
        <p:sp>
          <p:nvSpPr>
            <p:cNvPr id="7364" name="Freeform 143"/>
            <p:cNvSpPr>
              <a:spLocks/>
            </p:cNvSpPr>
            <p:nvPr/>
          </p:nvSpPr>
          <p:spPr bwMode="auto">
            <a:xfrm>
              <a:off x="3938" y="323"/>
              <a:ext cx="54" cy="30"/>
            </a:xfrm>
            <a:custGeom>
              <a:avLst/>
              <a:gdLst>
                <a:gd name="T0" fmla="*/ 54 w 54"/>
                <a:gd name="T1" fmla="*/ 30 h 30"/>
                <a:gd name="T2" fmla="*/ 48 w 54"/>
                <a:gd name="T3" fmla="*/ 18 h 30"/>
                <a:gd name="T4" fmla="*/ 0 w 54"/>
                <a:gd name="T5" fmla="*/ 0 h 30"/>
                <a:gd name="T6" fmla="*/ 6 w 54"/>
                <a:gd name="T7" fmla="*/ 18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0">
                  <a:moveTo>
                    <a:pt x="54" y="30"/>
                  </a:moveTo>
                  <a:lnTo>
                    <a:pt x="48" y="18"/>
                  </a:lnTo>
                  <a:lnTo>
                    <a:pt x="0" y="0"/>
                  </a:lnTo>
                  <a:lnTo>
                    <a:pt x="6" y="18"/>
                  </a:lnTo>
                </a:path>
              </a:pathLst>
            </a:custGeom>
            <a:noFill/>
            <a:ln w="9525">
              <a:solidFill>
                <a:srgbClr val="000000"/>
              </a:solidFill>
              <a:prstDash val="solid"/>
              <a:round/>
              <a:headEnd/>
              <a:tailEnd/>
            </a:ln>
          </p:spPr>
          <p:txBody>
            <a:bodyPr/>
            <a:lstStyle/>
            <a:p>
              <a:endParaRPr lang="en-US"/>
            </a:p>
          </p:txBody>
        </p:sp>
        <p:sp>
          <p:nvSpPr>
            <p:cNvPr id="7365" name="Freeform 144"/>
            <p:cNvSpPr>
              <a:spLocks/>
            </p:cNvSpPr>
            <p:nvPr/>
          </p:nvSpPr>
          <p:spPr bwMode="auto">
            <a:xfrm>
              <a:off x="4004" y="299"/>
              <a:ext cx="130" cy="149"/>
            </a:xfrm>
            <a:custGeom>
              <a:avLst/>
              <a:gdLst>
                <a:gd name="T0" fmla="*/ 24 w 130"/>
                <a:gd name="T1" fmla="*/ 149 h 149"/>
                <a:gd name="T2" fmla="*/ 0 w 130"/>
                <a:gd name="T3" fmla="*/ 83 h 149"/>
                <a:gd name="T4" fmla="*/ 107 w 130"/>
                <a:gd name="T5" fmla="*/ 0 h 149"/>
                <a:gd name="T6" fmla="*/ 130 w 130"/>
                <a:gd name="T7" fmla="*/ 66 h 149"/>
                <a:gd name="T8" fmla="*/ 24 w 13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49">
                  <a:moveTo>
                    <a:pt x="24" y="149"/>
                  </a:moveTo>
                  <a:lnTo>
                    <a:pt x="0" y="83"/>
                  </a:lnTo>
                  <a:lnTo>
                    <a:pt x="107" y="0"/>
                  </a:lnTo>
                  <a:lnTo>
                    <a:pt x="130" y="66"/>
                  </a:lnTo>
                  <a:lnTo>
                    <a:pt x="24" y="149"/>
                  </a:lnTo>
                  <a:close/>
                </a:path>
              </a:pathLst>
            </a:custGeom>
            <a:solidFill>
              <a:srgbClr val="FF3300"/>
            </a:solidFill>
            <a:ln w="9525">
              <a:solidFill>
                <a:srgbClr val="000000"/>
              </a:solidFill>
              <a:prstDash val="solid"/>
              <a:round/>
              <a:headEnd/>
              <a:tailEnd/>
            </a:ln>
          </p:spPr>
          <p:txBody>
            <a:bodyPr/>
            <a:lstStyle/>
            <a:p>
              <a:endParaRPr lang="en-US"/>
            </a:p>
          </p:txBody>
        </p:sp>
        <p:sp>
          <p:nvSpPr>
            <p:cNvPr id="7366" name="Freeform 145"/>
            <p:cNvSpPr>
              <a:spLocks/>
            </p:cNvSpPr>
            <p:nvPr/>
          </p:nvSpPr>
          <p:spPr bwMode="auto">
            <a:xfrm>
              <a:off x="4105" y="293"/>
              <a:ext cx="12" cy="6"/>
            </a:xfrm>
            <a:custGeom>
              <a:avLst/>
              <a:gdLst>
                <a:gd name="T0" fmla="*/ 6 w 12"/>
                <a:gd name="T1" fmla="*/ 0 h 6"/>
                <a:gd name="T2" fmla="*/ 12 w 12"/>
                <a:gd name="T3" fmla="*/ 6 h 6"/>
                <a:gd name="T4" fmla="*/ 12 w 12"/>
                <a:gd name="T5" fmla="*/ 0 h 6"/>
                <a:gd name="T6" fmla="*/ 6 w 12"/>
                <a:gd name="T7" fmla="*/ 0 h 6"/>
                <a:gd name="T8" fmla="*/ 0 w 12"/>
                <a:gd name="T9" fmla="*/ 0 h 6"/>
                <a:gd name="T10" fmla="*/ 6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6"/>
                  </a:lnTo>
                  <a:lnTo>
                    <a:pt x="12" y="0"/>
                  </a:lnTo>
                  <a:lnTo>
                    <a:pt x="6" y="0"/>
                  </a:lnTo>
                  <a:lnTo>
                    <a:pt x="0" y="0"/>
                  </a:lnTo>
                  <a:lnTo>
                    <a:pt x="6" y="0"/>
                  </a:lnTo>
                  <a:close/>
                </a:path>
              </a:pathLst>
            </a:custGeom>
            <a:solidFill>
              <a:srgbClr val="000000"/>
            </a:solidFill>
            <a:ln w="9525">
              <a:solidFill>
                <a:srgbClr val="000000"/>
              </a:solidFill>
              <a:prstDash val="solid"/>
              <a:round/>
              <a:headEnd/>
              <a:tailEnd/>
            </a:ln>
          </p:spPr>
          <p:txBody>
            <a:bodyPr/>
            <a:lstStyle/>
            <a:p>
              <a:endParaRPr lang="en-US"/>
            </a:p>
          </p:txBody>
        </p:sp>
        <p:sp>
          <p:nvSpPr>
            <p:cNvPr id="7367" name="Freeform 146"/>
            <p:cNvSpPr>
              <a:spLocks/>
            </p:cNvSpPr>
            <p:nvPr/>
          </p:nvSpPr>
          <p:spPr bwMode="auto">
            <a:xfrm>
              <a:off x="3998" y="376"/>
              <a:ext cx="12" cy="6"/>
            </a:xfrm>
            <a:custGeom>
              <a:avLst/>
              <a:gdLst>
                <a:gd name="T0" fmla="*/ 6 w 12"/>
                <a:gd name="T1" fmla="*/ 6 h 6"/>
                <a:gd name="T2" fmla="*/ 12 w 12"/>
                <a:gd name="T3" fmla="*/ 6 h 6"/>
                <a:gd name="T4" fmla="*/ 12 w 12"/>
                <a:gd name="T5" fmla="*/ 0 h 6"/>
                <a:gd name="T6" fmla="*/ 6 w 12"/>
                <a:gd name="T7" fmla="*/ 0 h 6"/>
                <a:gd name="T8" fmla="*/ 0 w 12"/>
                <a:gd name="T9" fmla="*/ 0 h 6"/>
                <a:gd name="T10" fmla="*/ 0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6"/>
                  </a:moveTo>
                  <a:lnTo>
                    <a:pt x="12" y="6"/>
                  </a:lnTo>
                  <a:lnTo>
                    <a:pt x="12" y="0"/>
                  </a:lnTo>
                  <a:lnTo>
                    <a:pt x="6" y="0"/>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7368" name="Freeform 147"/>
            <p:cNvSpPr>
              <a:spLocks/>
            </p:cNvSpPr>
            <p:nvPr/>
          </p:nvSpPr>
          <p:spPr bwMode="auto">
            <a:xfrm>
              <a:off x="4022" y="442"/>
              <a:ext cx="11" cy="12"/>
            </a:xfrm>
            <a:custGeom>
              <a:avLst/>
              <a:gdLst>
                <a:gd name="T0" fmla="*/ 6 w 11"/>
                <a:gd name="T1" fmla="*/ 6 h 12"/>
                <a:gd name="T2" fmla="*/ 11 w 11"/>
                <a:gd name="T3" fmla="*/ 12 h 12"/>
                <a:gd name="T4" fmla="*/ 11 w 11"/>
                <a:gd name="T5" fmla="*/ 6 h 12"/>
                <a:gd name="T6" fmla="*/ 6 w 11"/>
                <a:gd name="T7" fmla="*/ 6 h 12"/>
                <a:gd name="T8" fmla="*/ 0 w 11"/>
                <a:gd name="T9" fmla="*/ 0 h 12"/>
                <a:gd name="T10" fmla="*/ 0 w 11"/>
                <a:gd name="T11" fmla="*/ 6 h 12"/>
                <a:gd name="T12" fmla="*/ 6 w 11"/>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2">
                  <a:moveTo>
                    <a:pt x="6" y="6"/>
                  </a:moveTo>
                  <a:lnTo>
                    <a:pt x="11" y="12"/>
                  </a:lnTo>
                  <a:lnTo>
                    <a:pt x="11" y="6"/>
                  </a:lnTo>
                  <a:lnTo>
                    <a:pt x="6" y="6"/>
                  </a:lnTo>
                  <a:lnTo>
                    <a:pt x="0" y="0"/>
                  </a:lnTo>
                  <a:lnTo>
                    <a:pt x="0" y="6"/>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7369" name="Line 148"/>
            <p:cNvSpPr>
              <a:spLocks noChangeShapeType="1"/>
            </p:cNvSpPr>
            <p:nvPr/>
          </p:nvSpPr>
          <p:spPr bwMode="auto">
            <a:xfrm flipV="1">
              <a:off x="4004" y="293"/>
              <a:ext cx="107" cy="83"/>
            </a:xfrm>
            <a:prstGeom prst="line">
              <a:avLst/>
            </a:prstGeom>
            <a:noFill/>
            <a:ln w="9525">
              <a:solidFill>
                <a:srgbClr val="000000"/>
              </a:solidFill>
              <a:round/>
              <a:headEnd/>
              <a:tailEnd/>
            </a:ln>
          </p:spPr>
          <p:txBody>
            <a:bodyPr/>
            <a:lstStyle/>
            <a:p>
              <a:endParaRPr lang="en-US"/>
            </a:p>
          </p:txBody>
        </p:sp>
        <p:sp>
          <p:nvSpPr>
            <p:cNvPr id="7370" name="Freeform 149"/>
            <p:cNvSpPr>
              <a:spLocks/>
            </p:cNvSpPr>
            <p:nvPr/>
          </p:nvSpPr>
          <p:spPr bwMode="auto">
            <a:xfrm>
              <a:off x="3915" y="341"/>
              <a:ext cx="12" cy="12"/>
            </a:xfrm>
            <a:custGeom>
              <a:avLst/>
              <a:gdLst>
                <a:gd name="T0" fmla="*/ 6 w 12"/>
                <a:gd name="T1" fmla="*/ 6 h 12"/>
                <a:gd name="T2" fmla="*/ 12 w 12"/>
                <a:gd name="T3" fmla="*/ 6 h 12"/>
                <a:gd name="T4" fmla="*/ 12 w 12"/>
                <a:gd name="T5" fmla="*/ 0 h 12"/>
                <a:gd name="T6" fmla="*/ 6 w 12"/>
                <a:gd name="T7" fmla="*/ 6 h 12"/>
                <a:gd name="T8" fmla="*/ 0 w 12"/>
                <a:gd name="T9" fmla="*/ 6 h 12"/>
                <a:gd name="T10" fmla="*/ 0 w 12"/>
                <a:gd name="T11" fmla="*/ 12 h 12"/>
                <a:gd name="T12" fmla="*/ 6 w 12"/>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6" y="6"/>
                  </a:moveTo>
                  <a:lnTo>
                    <a:pt x="12" y="6"/>
                  </a:lnTo>
                  <a:lnTo>
                    <a:pt x="12" y="0"/>
                  </a:lnTo>
                  <a:lnTo>
                    <a:pt x="6" y="6"/>
                  </a:lnTo>
                  <a:lnTo>
                    <a:pt x="0" y="6"/>
                  </a:lnTo>
                  <a:lnTo>
                    <a:pt x="0" y="12"/>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7371" name="Line 150"/>
            <p:cNvSpPr>
              <a:spLocks noChangeShapeType="1"/>
            </p:cNvSpPr>
            <p:nvPr/>
          </p:nvSpPr>
          <p:spPr bwMode="auto">
            <a:xfrm flipV="1">
              <a:off x="4087" y="626"/>
              <a:ext cx="6" cy="6"/>
            </a:xfrm>
            <a:prstGeom prst="line">
              <a:avLst/>
            </a:prstGeom>
            <a:noFill/>
            <a:ln w="9525">
              <a:solidFill>
                <a:srgbClr val="000000"/>
              </a:solidFill>
              <a:round/>
              <a:headEnd/>
              <a:tailEnd/>
            </a:ln>
          </p:spPr>
          <p:txBody>
            <a:bodyPr/>
            <a:lstStyle/>
            <a:p>
              <a:endParaRPr lang="en-US"/>
            </a:p>
          </p:txBody>
        </p:sp>
        <p:sp>
          <p:nvSpPr>
            <p:cNvPr id="7372" name="Line 151"/>
            <p:cNvSpPr>
              <a:spLocks noChangeShapeType="1"/>
            </p:cNvSpPr>
            <p:nvPr/>
          </p:nvSpPr>
          <p:spPr bwMode="auto">
            <a:xfrm flipH="1">
              <a:off x="3927" y="418"/>
              <a:ext cx="6" cy="12"/>
            </a:xfrm>
            <a:prstGeom prst="line">
              <a:avLst/>
            </a:prstGeom>
            <a:noFill/>
            <a:ln w="9525">
              <a:solidFill>
                <a:srgbClr val="000000"/>
              </a:solidFill>
              <a:round/>
              <a:headEnd/>
              <a:tailEnd/>
            </a:ln>
          </p:spPr>
          <p:txBody>
            <a:bodyPr/>
            <a:lstStyle/>
            <a:p>
              <a:endParaRPr lang="en-US"/>
            </a:p>
          </p:txBody>
        </p:sp>
        <p:sp>
          <p:nvSpPr>
            <p:cNvPr id="7373" name="Line 152"/>
            <p:cNvSpPr>
              <a:spLocks noChangeShapeType="1"/>
            </p:cNvSpPr>
            <p:nvPr/>
          </p:nvSpPr>
          <p:spPr bwMode="auto">
            <a:xfrm>
              <a:off x="3944" y="424"/>
              <a:ext cx="1" cy="18"/>
            </a:xfrm>
            <a:prstGeom prst="line">
              <a:avLst/>
            </a:prstGeom>
            <a:noFill/>
            <a:ln w="9525">
              <a:solidFill>
                <a:srgbClr val="000000"/>
              </a:solidFill>
              <a:round/>
              <a:headEnd/>
              <a:tailEnd/>
            </a:ln>
          </p:spPr>
          <p:txBody>
            <a:bodyPr/>
            <a:lstStyle/>
            <a:p>
              <a:endParaRPr lang="en-US"/>
            </a:p>
          </p:txBody>
        </p:sp>
        <p:sp>
          <p:nvSpPr>
            <p:cNvPr id="7374" name="Line 153"/>
            <p:cNvSpPr>
              <a:spLocks noChangeShapeType="1"/>
            </p:cNvSpPr>
            <p:nvPr/>
          </p:nvSpPr>
          <p:spPr bwMode="auto">
            <a:xfrm flipH="1">
              <a:off x="3944" y="424"/>
              <a:ext cx="6" cy="18"/>
            </a:xfrm>
            <a:prstGeom prst="line">
              <a:avLst/>
            </a:prstGeom>
            <a:noFill/>
            <a:ln w="9525">
              <a:solidFill>
                <a:srgbClr val="000000"/>
              </a:solidFill>
              <a:round/>
              <a:headEnd/>
              <a:tailEnd/>
            </a:ln>
          </p:spPr>
          <p:txBody>
            <a:bodyPr/>
            <a:lstStyle/>
            <a:p>
              <a:endParaRPr lang="en-US"/>
            </a:p>
          </p:txBody>
        </p:sp>
        <p:sp>
          <p:nvSpPr>
            <p:cNvPr id="7375" name="Freeform 154"/>
            <p:cNvSpPr>
              <a:spLocks/>
            </p:cNvSpPr>
            <p:nvPr/>
          </p:nvSpPr>
          <p:spPr bwMode="auto">
            <a:xfrm>
              <a:off x="4200" y="543"/>
              <a:ext cx="12" cy="11"/>
            </a:xfrm>
            <a:custGeom>
              <a:avLst/>
              <a:gdLst>
                <a:gd name="T0" fmla="*/ 6 w 12"/>
                <a:gd name="T1" fmla="*/ 6 h 11"/>
                <a:gd name="T2" fmla="*/ 12 w 12"/>
                <a:gd name="T3" fmla="*/ 6 h 11"/>
                <a:gd name="T4" fmla="*/ 12 w 12"/>
                <a:gd name="T5" fmla="*/ 0 h 11"/>
                <a:gd name="T6" fmla="*/ 6 w 12"/>
                <a:gd name="T7" fmla="*/ 6 h 11"/>
                <a:gd name="T8" fmla="*/ 0 w 12"/>
                <a:gd name="T9" fmla="*/ 6 h 11"/>
                <a:gd name="T10" fmla="*/ 0 w 12"/>
                <a:gd name="T11" fmla="*/ 11 h 11"/>
                <a:gd name="T12" fmla="*/ 6 w 12"/>
                <a:gd name="T13" fmla="*/ 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1">
                  <a:moveTo>
                    <a:pt x="6" y="6"/>
                  </a:moveTo>
                  <a:lnTo>
                    <a:pt x="12" y="6"/>
                  </a:lnTo>
                  <a:lnTo>
                    <a:pt x="12" y="0"/>
                  </a:lnTo>
                  <a:lnTo>
                    <a:pt x="6" y="6"/>
                  </a:lnTo>
                  <a:lnTo>
                    <a:pt x="0" y="6"/>
                  </a:lnTo>
                  <a:lnTo>
                    <a:pt x="0" y="11"/>
                  </a:lnTo>
                  <a:lnTo>
                    <a:pt x="6" y="6"/>
                  </a:lnTo>
                  <a:close/>
                </a:path>
              </a:pathLst>
            </a:custGeom>
            <a:solidFill>
              <a:srgbClr val="000000"/>
            </a:solidFill>
            <a:ln w="9525">
              <a:solidFill>
                <a:srgbClr val="000000"/>
              </a:solidFill>
              <a:prstDash val="solid"/>
              <a:round/>
              <a:headEnd/>
              <a:tailEnd/>
            </a:ln>
          </p:spPr>
          <p:txBody>
            <a:bodyPr/>
            <a:lstStyle/>
            <a:p>
              <a:endParaRPr lang="en-US"/>
            </a:p>
          </p:txBody>
        </p:sp>
        <p:sp>
          <p:nvSpPr>
            <p:cNvPr id="7376" name="Freeform 155"/>
            <p:cNvSpPr>
              <a:spLocks/>
            </p:cNvSpPr>
            <p:nvPr/>
          </p:nvSpPr>
          <p:spPr bwMode="auto">
            <a:xfrm>
              <a:off x="4087" y="626"/>
              <a:ext cx="18" cy="12"/>
            </a:xfrm>
            <a:custGeom>
              <a:avLst/>
              <a:gdLst>
                <a:gd name="T0" fmla="*/ 12 w 18"/>
                <a:gd name="T1" fmla="*/ 6 h 12"/>
                <a:gd name="T2" fmla="*/ 18 w 18"/>
                <a:gd name="T3" fmla="*/ 6 h 12"/>
                <a:gd name="T4" fmla="*/ 12 w 18"/>
                <a:gd name="T5" fmla="*/ 0 h 12"/>
                <a:gd name="T6" fmla="*/ 6 w 18"/>
                <a:gd name="T7" fmla="*/ 6 h 12"/>
                <a:gd name="T8" fmla="*/ 0 w 18"/>
                <a:gd name="T9" fmla="*/ 6 h 12"/>
                <a:gd name="T10" fmla="*/ 6 w 18"/>
                <a:gd name="T11" fmla="*/ 12 h 12"/>
                <a:gd name="T12" fmla="*/ 12 w 18"/>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2">
                  <a:moveTo>
                    <a:pt x="12" y="6"/>
                  </a:moveTo>
                  <a:lnTo>
                    <a:pt x="18" y="6"/>
                  </a:lnTo>
                  <a:lnTo>
                    <a:pt x="12" y="0"/>
                  </a:lnTo>
                  <a:lnTo>
                    <a:pt x="6" y="6"/>
                  </a:lnTo>
                  <a:lnTo>
                    <a:pt x="0" y="6"/>
                  </a:lnTo>
                  <a:lnTo>
                    <a:pt x="6" y="12"/>
                  </a:lnTo>
                  <a:lnTo>
                    <a:pt x="12" y="6"/>
                  </a:lnTo>
                  <a:close/>
                </a:path>
              </a:pathLst>
            </a:custGeom>
            <a:solidFill>
              <a:srgbClr val="000000"/>
            </a:solidFill>
            <a:ln w="9525">
              <a:solidFill>
                <a:srgbClr val="000000"/>
              </a:solidFill>
              <a:prstDash val="solid"/>
              <a:round/>
              <a:headEnd/>
              <a:tailEnd/>
            </a:ln>
          </p:spPr>
          <p:txBody>
            <a:bodyPr/>
            <a:lstStyle/>
            <a:p>
              <a:endParaRPr lang="en-US"/>
            </a:p>
          </p:txBody>
        </p:sp>
        <p:sp>
          <p:nvSpPr>
            <p:cNvPr id="7377" name="Freeform 156"/>
            <p:cNvSpPr>
              <a:spLocks/>
            </p:cNvSpPr>
            <p:nvPr/>
          </p:nvSpPr>
          <p:spPr bwMode="auto">
            <a:xfrm>
              <a:off x="4212" y="465"/>
              <a:ext cx="17" cy="12"/>
            </a:xfrm>
            <a:custGeom>
              <a:avLst/>
              <a:gdLst>
                <a:gd name="T0" fmla="*/ 6 w 17"/>
                <a:gd name="T1" fmla="*/ 6 h 12"/>
                <a:gd name="T2" fmla="*/ 17 w 17"/>
                <a:gd name="T3" fmla="*/ 0 h 12"/>
                <a:gd name="T4" fmla="*/ 11 w 17"/>
                <a:gd name="T5" fmla="*/ 0 h 12"/>
                <a:gd name="T6" fmla="*/ 6 w 17"/>
                <a:gd name="T7" fmla="*/ 6 h 12"/>
                <a:gd name="T8" fmla="*/ 0 w 17"/>
                <a:gd name="T9" fmla="*/ 6 h 12"/>
                <a:gd name="T10" fmla="*/ 6 w 17"/>
                <a:gd name="T11" fmla="*/ 12 h 12"/>
                <a:gd name="T12" fmla="*/ 6 w 17"/>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2">
                  <a:moveTo>
                    <a:pt x="6" y="6"/>
                  </a:moveTo>
                  <a:lnTo>
                    <a:pt x="17" y="0"/>
                  </a:lnTo>
                  <a:lnTo>
                    <a:pt x="11" y="0"/>
                  </a:lnTo>
                  <a:lnTo>
                    <a:pt x="6" y="6"/>
                  </a:lnTo>
                  <a:lnTo>
                    <a:pt x="0" y="6"/>
                  </a:lnTo>
                  <a:lnTo>
                    <a:pt x="6" y="12"/>
                  </a:lnTo>
                  <a:lnTo>
                    <a:pt x="6" y="6"/>
                  </a:lnTo>
                  <a:close/>
                </a:path>
              </a:pathLst>
            </a:custGeom>
            <a:solidFill>
              <a:srgbClr val="000000"/>
            </a:solidFill>
            <a:ln w="9525">
              <a:solidFill>
                <a:srgbClr val="000000"/>
              </a:solidFill>
              <a:prstDash val="solid"/>
              <a:round/>
              <a:headEnd/>
              <a:tailEnd/>
            </a:ln>
          </p:spPr>
          <p:txBody>
            <a:bodyPr/>
            <a:lstStyle/>
            <a:p>
              <a:endParaRPr lang="en-US"/>
            </a:p>
          </p:txBody>
        </p:sp>
      </p:grpSp>
      <p:graphicFrame>
        <p:nvGraphicFramePr>
          <p:cNvPr id="7177" name="Object 157"/>
          <p:cNvGraphicFramePr>
            <a:graphicFrameLocks noChangeAspect="1"/>
          </p:cNvGraphicFramePr>
          <p:nvPr/>
        </p:nvGraphicFramePr>
        <p:xfrm>
          <a:off x="5762692" y="4359411"/>
          <a:ext cx="1328996" cy="497809"/>
        </p:xfrm>
        <a:graphic>
          <a:graphicData uri="http://schemas.openxmlformats.org/presentationml/2006/ole">
            <mc:AlternateContent xmlns:mc="http://schemas.openxmlformats.org/markup-compatibility/2006">
              <mc:Choice xmlns:v="urn:schemas-microsoft-com:vml" Requires="v">
                <p:oleObj spid="_x0000_s4220" name="Clip" r:id="rId6" imgW="5281613" imgH="2430463" progId="">
                  <p:embed/>
                </p:oleObj>
              </mc:Choice>
              <mc:Fallback>
                <p:oleObj name="Clip" r:id="rId6" imgW="5281613" imgH="2430463"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92" y="4359411"/>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 name="Object 158"/>
          <p:cNvGraphicFramePr>
            <a:graphicFrameLocks noChangeAspect="1"/>
          </p:cNvGraphicFramePr>
          <p:nvPr/>
        </p:nvGraphicFramePr>
        <p:xfrm>
          <a:off x="6230066" y="4418257"/>
          <a:ext cx="406965" cy="378526"/>
        </p:xfrm>
        <a:graphic>
          <a:graphicData uri="http://schemas.openxmlformats.org/presentationml/2006/ole">
            <mc:AlternateContent xmlns:mc="http://schemas.openxmlformats.org/markup-compatibility/2006">
              <mc:Choice xmlns:v="urn:schemas-microsoft-com:vml" Requires="v">
                <p:oleObj spid="_x0000_s4221" name="Clip" r:id="rId8" imgW="2010435" imgH="2286566" progId="">
                  <p:embed/>
                </p:oleObj>
              </mc:Choice>
              <mc:Fallback>
                <p:oleObj name="Clip" r:id="rId8" imgW="2010435" imgH="2286566" progId="">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0066" y="4418257"/>
                        <a:ext cx="406965" cy="37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62"/>
          <p:cNvGrpSpPr>
            <a:grpSpLocks/>
          </p:cNvGrpSpPr>
          <p:nvPr/>
        </p:nvGrpSpPr>
        <p:grpSpPr bwMode="auto">
          <a:xfrm>
            <a:off x="7390553" y="5711290"/>
            <a:ext cx="974490" cy="313317"/>
            <a:chOff x="4724" y="2366"/>
            <a:chExt cx="1036" cy="523"/>
          </a:xfrm>
        </p:grpSpPr>
        <p:grpSp>
          <p:nvGrpSpPr>
            <p:cNvPr id="6" name="Group 163"/>
            <p:cNvGrpSpPr>
              <a:grpSpLocks/>
            </p:cNvGrpSpPr>
            <p:nvPr/>
          </p:nvGrpSpPr>
          <p:grpSpPr bwMode="auto">
            <a:xfrm>
              <a:off x="4724" y="2366"/>
              <a:ext cx="1036" cy="523"/>
              <a:chOff x="4724" y="2366"/>
              <a:chExt cx="1036" cy="523"/>
            </a:xfrm>
          </p:grpSpPr>
          <p:sp>
            <p:nvSpPr>
              <p:cNvPr id="7208" name="Freeform 164"/>
              <p:cNvSpPr>
                <a:spLocks/>
              </p:cNvSpPr>
              <p:nvPr/>
            </p:nvSpPr>
            <p:spPr bwMode="auto">
              <a:xfrm>
                <a:off x="4724" y="2494"/>
                <a:ext cx="168" cy="394"/>
              </a:xfrm>
              <a:custGeom>
                <a:avLst/>
                <a:gdLst>
                  <a:gd name="T0" fmla="*/ 55 w 345"/>
                  <a:gd name="T1" fmla="*/ 60 h 600"/>
                  <a:gd name="T2" fmla="*/ 55 w 345"/>
                  <a:gd name="T3" fmla="*/ 55 h 600"/>
                  <a:gd name="T4" fmla="*/ 55 w 345"/>
                  <a:gd name="T5" fmla="*/ 46 h 600"/>
                  <a:gd name="T6" fmla="*/ 54 w 345"/>
                  <a:gd name="T7" fmla="*/ 36 h 600"/>
                  <a:gd name="T8" fmla="*/ 52 w 345"/>
                  <a:gd name="T9" fmla="*/ 26 h 600"/>
                  <a:gd name="T10" fmla="*/ 50 w 345"/>
                  <a:gd name="T11" fmla="*/ 14 h 600"/>
                  <a:gd name="T12" fmla="*/ 47 w 345"/>
                  <a:gd name="T13" fmla="*/ 7 h 600"/>
                  <a:gd name="T14" fmla="*/ 43 w 345"/>
                  <a:gd name="T15" fmla="*/ 1 h 600"/>
                  <a:gd name="T16" fmla="*/ 39 w 345"/>
                  <a:gd name="T17" fmla="*/ 0 h 600"/>
                  <a:gd name="T18" fmla="*/ 35 w 345"/>
                  <a:gd name="T19" fmla="*/ 3 h 600"/>
                  <a:gd name="T20" fmla="*/ 32 w 345"/>
                  <a:gd name="T21" fmla="*/ 8 h 600"/>
                  <a:gd name="T22" fmla="*/ 30 w 345"/>
                  <a:gd name="T23" fmla="*/ 14 h 600"/>
                  <a:gd name="T24" fmla="*/ 28 w 345"/>
                  <a:gd name="T25" fmla="*/ 23 h 600"/>
                  <a:gd name="T26" fmla="*/ 27 w 345"/>
                  <a:gd name="T27" fmla="*/ 31 h 600"/>
                  <a:gd name="T28" fmla="*/ 27 w 345"/>
                  <a:gd name="T29" fmla="*/ 38 h 600"/>
                  <a:gd name="T30" fmla="*/ 27 w 345"/>
                  <a:gd name="T31" fmla="*/ 45 h 600"/>
                  <a:gd name="T32" fmla="*/ 28 w 345"/>
                  <a:gd name="T33" fmla="*/ 50 h 600"/>
                  <a:gd name="T34" fmla="*/ 25 w 345"/>
                  <a:gd name="T35" fmla="*/ 53 h 600"/>
                  <a:gd name="T36" fmla="*/ 22 w 345"/>
                  <a:gd name="T37" fmla="*/ 60 h 600"/>
                  <a:gd name="T38" fmla="*/ 18 w 345"/>
                  <a:gd name="T39" fmla="*/ 70 h 600"/>
                  <a:gd name="T40" fmla="*/ 15 w 345"/>
                  <a:gd name="T41" fmla="*/ 83 h 600"/>
                  <a:gd name="T42" fmla="*/ 11 w 345"/>
                  <a:gd name="T43" fmla="*/ 97 h 600"/>
                  <a:gd name="T44" fmla="*/ 9 w 345"/>
                  <a:gd name="T45" fmla="*/ 111 h 600"/>
                  <a:gd name="T46" fmla="*/ 9 w 345"/>
                  <a:gd name="T47" fmla="*/ 125 h 600"/>
                  <a:gd name="T48" fmla="*/ 9 w 345"/>
                  <a:gd name="T49" fmla="*/ 139 h 600"/>
                  <a:gd name="T50" fmla="*/ 7 w 345"/>
                  <a:gd name="T51" fmla="*/ 141 h 600"/>
                  <a:gd name="T52" fmla="*/ 3 w 345"/>
                  <a:gd name="T53" fmla="*/ 150 h 600"/>
                  <a:gd name="T54" fmla="*/ 1 w 345"/>
                  <a:gd name="T55" fmla="*/ 162 h 600"/>
                  <a:gd name="T56" fmla="*/ 0 w 345"/>
                  <a:gd name="T57" fmla="*/ 178 h 600"/>
                  <a:gd name="T58" fmla="*/ 0 w 345"/>
                  <a:gd name="T59" fmla="*/ 196 h 600"/>
                  <a:gd name="T60" fmla="*/ 1 w 345"/>
                  <a:gd name="T61" fmla="*/ 217 h 600"/>
                  <a:gd name="T62" fmla="*/ 4 w 345"/>
                  <a:gd name="T63" fmla="*/ 237 h 600"/>
                  <a:gd name="T64" fmla="*/ 9 w 345"/>
                  <a:gd name="T65" fmla="*/ 259 h 600"/>
                  <a:gd name="T66" fmla="*/ 75 w 345"/>
                  <a:gd name="T67" fmla="*/ 259 h 600"/>
                  <a:gd name="T68" fmla="*/ 77 w 345"/>
                  <a:gd name="T69" fmla="*/ 250 h 600"/>
                  <a:gd name="T70" fmla="*/ 79 w 345"/>
                  <a:gd name="T71" fmla="*/ 236 h 600"/>
                  <a:gd name="T72" fmla="*/ 81 w 345"/>
                  <a:gd name="T73" fmla="*/ 219 h 600"/>
                  <a:gd name="T74" fmla="*/ 82 w 345"/>
                  <a:gd name="T75" fmla="*/ 201 h 600"/>
                  <a:gd name="T76" fmla="*/ 82 w 345"/>
                  <a:gd name="T77" fmla="*/ 184 h 600"/>
                  <a:gd name="T78" fmla="*/ 81 w 345"/>
                  <a:gd name="T79" fmla="*/ 169 h 600"/>
                  <a:gd name="T80" fmla="*/ 78 w 345"/>
                  <a:gd name="T81" fmla="*/ 158 h 600"/>
                  <a:gd name="T82" fmla="*/ 74 w 345"/>
                  <a:gd name="T83" fmla="*/ 154 h 600"/>
                  <a:gd name="T84" fmla="*/ 75 w 345"/>
                  <a:gd name="T85" fmla="*/ 146 h 600"/>
                  <a:gd name="T86" fmla="*/ 75 w 345"/>
                  <a:gd name="T87" fmla="*/ 140 h 600"/>
                  <a:gd name="T88" fmla="*/ 75 w 345"/>
                  <a:gd name="T89" fmla="*/ 134 h 600"/>
                  <a:gd name="T90" fmla="*/ 75 w 345"/>
                  <a:gd name="T91" fmla="*/ 129 h 600"/>
                  <a:gd name="T92" fmla="*/ 74 w 345"/>
                  <a:gd name="T93" fmla="*/ 124 h 600"/>
                  <a:gd name="T94" fmla="*/ 73 w 345"/>
                  <a:gd name="T95" fmla="*/ 121 h 600"/>
                  <a:gd name="T96" fmla="*/ 71 w 345"/>
                  <a:gd name="T97" fmla="*/ 119 h 600"/>
                  <a:gd name="T98" fmla="*/ 70 w 345"/>
                  <a:gd name="T99" fmla="*/ 118 h 600"/>
                  <a:gd name="T100" fmla="*/ 70 w 345"/>
                  <a:gd name="T101" fmla="*/ 111 h 600"/>
                  <a:gd name="T102" fmla="*/ 70 w 345"/>
                  <a:gd name="T103" fmla="*/ 102 h 600"/>
                  <a:gd name="T104" fmla="*/ 69 w 345"/>
                  <a:gd name="T105" fmla="*/ 91 h 600"/>
                  <a:gd name="T106" fmla="*/ 67 w 345"/>
                  <a:gd name="T107" fmla="*/ 81 h 600"/>
                  <a:gd name="T108" fmla="*/ 65 w 345"/>
                  <a:gd name="T109" fmla="*/ 72 h 600"/>
                  <a:gd name="T110" fmla="*/ 62 w 345"/>
                  <a:gd name="T111" fmla="*/ 64 h 600"/>
                  <a:gd name="T112" fmla="*/ 58 w 345"/>
                  <a:gd name="T113" fmla="*/ 60 h 600"/>
                  <a:gd name="T114" fmla="*/ 55 w 345"/>
                  <a:gd name="T115" fmla="*/ 60 h 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5" h="600">
                    <a:moveTo>
                      <a:pt x="229" y="138"/>
                    </a:moveTo>
                    <a:lnTo>
                      <a:pt x="230" y="127"/>
                    </a:lnTo>
                    <a:lnTo>
                      <a:pt x="229" y="107"/>
                    </a:lnTo>
                    <a:lnTo>
                      <a:pt x="226" y="84"/>
                    </a:lnTo>
                    <a:lnTo>
                      <a:pt x="219" y="59"/>
                    </a:lnTo>
                    <a:lnTo>
                      <a:pt x="210" y="34"/>
                    </a:lnTo>
                    <a:lnTo>
                      <a:pt x="198" y="15"/>
                    </a:lnTo>
                    <a:lnTo>
                      <a:pt x="183" y="2"/>
                    </a:lnTo>
                    <a:lnTo>
                      <a:pt x="166" y="0"/>
                    </a:lnTo>
                    <a:lnTo>
                      <a:pt x="148" y="7"/>
                    </a:lnTo>
                    <a:lnTo>
                      <a:pt x="136" y="18"/>
                    </a:lnTo>
                    <a:lnTo>
                      <a:pt x="125" y="34"/>
                    </a:lnTo>
                    <a:lnTo>
                      <a:pt x="120" y="53"/>
                    </a:lnTo>
                    <a:lnTo>
                      <a:pt x="116" y="71"/>
                    </a:lnTo>
                    <a:lnTo>
                      <a:pt x="115" y="89"/>
                    </a:lnTo>
                    <a:lnTo>
                      <a:pt x="115" y="105"/>
                    </a:lnTo>
                    <a:lnTo>
                      <a:pt x="117" y="116"/>
                    </a:lnTo>
                    <a:lnTo>
                      <a:pt x="106" y="123"/>
                    </a:lnTo>
                    <a:lnTo>
                      <a:pt x="92" y="139"/>
                    </a:lnTo>
                    <a:lnTo>
                      <a:pt x="76" y="163"/>
                    </a:lnTo>
                    <a:lnTo>
                      <a:pt x="61" y="192"/>
                    </a:lnTo>
                    <a:lnTo>
                      <a:pt x="47" y="224"/>
                    </a:lnTo>
                    <a:lnTo>
                      <a:pt x="38" y="258"/>
                    </a:lnTo>
                    <a:lnTo>
                      <a:pt x="36" y="290"/>
                    </a:lnTo>
                    <a:lnTo>
                      <a:pt x="40" y="321"/>
                    </a:lnTo>
                    <a:lnTo>
                      <a:pt x="28" y="328"/>
                    </a:lnTo>
                    <a:lnTo>
                      <a:pt x="15" y="347"/>
                    </a:lnTo>
                    <a:lnTo>
                      <a:pt x="6" y="375"/>
                    </a:lnTo>
                    <a:lnTo>
                      <a:pt x="1" y="412"/>
                    </a:lnTo>
                    <a:lnTo>
                      <a:pt x="0" y="455"/>
                    </a:lnTo>
                    <a:lnTo>
                      <a:pt x="4" y="502"/>
                    </a:lnTo>
                    <a:lnTo>
                      <a:pt x="16" y="550"/>
                    </a:lnTo>
                    <a:lnTo>
                      <a:pt x="37" y="600"/>
                    </a:lnTo>
                    <a:lnTo>
                      <a:pt x="317" y="600"/>
                    </a:lnTo>
                    <a:lnTo>
                      <a:pt x="325" y="579"/>
                    </a:lnTo>
                    <a:lnTo>
                      <a:pt x="333" y="547"/>
                    </a:lnTo>
                    <a:lnTo>
                      <a:pt x="340" y="508"/>
                    </a:lnTo>
                    <a:lnTo>
                      <a:pt x="344" y="466"/>
                    </a:lnTo>
                    <a:lnTo>
                      <a:pt x="345" y="426"/>
                    </a:lnTo>
                    <a:lnTo>
                      <a:pt x="341" y="391"/>
                    </a:lnTo>
                    <a:lnTo>
                      <a:pt x="329" y="367"/>
                    </a:lnTo>
                    <a:lnTo>
                      <a:pt x="310" y="357"/>
                    </a:lnTo>
                    <a:lnTo>
                      <a:pt x="317" y="340"/>
                    </a:lnTo>
                    <a:lnTo>
                      <a:pt x="319" y="324"/>
                    </a:lnTo>
                    <a:lnTo>
                      <a:pt x="319" y="310"/>
                    </a:lnTo>
                    <a:lnTo>
                      <a:pt x="317" y="298"/>
                    </a:lnTo>
                    <a:lnTo>
                      <a:pt x="312" y="288"/>
                    </a:lnTo>
                    <a:lnTo>
                      <a:pt x="306" y="281"/>
                    </a:lnTo>
                    <a:lnTo>
                      <a:pt x="299" y="275"/>
                    </a:lnTo>
                    <a:lnTo>
                      <a:pt x="294" y="273"/>
                    </a:lnTo>
                    <a:lnTo>
                      <a:pt x="296" y="257"/>
                    </a:lnTo>
                    <a:lnTo>
                      <a:pt x="295" y="236"/>
                    </a:lnTo>
                    <a:lnTo>
                      <a:pt x="290" y="212"/>
                    </a:lnTo>
                    <a:lnTo>
                      <a:pt x="283" y="188"/>
                    </a:lnTo>
                    <a:lnTo>
                      <a:pt x="274" y="166"/>
                    </a:lnTo>
                    <a:lnTo>
                      <a:pt x="261" y="148"/>
                    </a:lnTo>
                    <a:lnTo>
                      <a:pt x="246" y="139"/>
                    </a:lnTo>
                    <a:lnTo>
                      <a:pt x="229" y="138"/>
                    </a:lnTo>
                    <a:close/>
                  </a:path>
                </a:pathLst>
              </a:custGeom>
              <a:solidFill>
                <a:srgbClr val="007500"/>
              </a:solidFill>
              <a:ln w="9525">
                <a:noFill/>
                <a:round/>
                <a:headEnd/>
                <a:tailEnd/>
              </a:ln>
            </p:spPr>
            <p:txBody>
              <a:bodyPr/>
              <a:lstStyle/>
              <a:p>
                <a:endParaRPr lang="en-US"/>
              </a:p>
            </p:txBody>
          </p:sp>
          <p:sp>
            <p:nvSpPr>
              <p:cNvPr id="7209" name="Rectangle 165"/>
              <p:cNvSpPr>
                <a:spLocks noChangeArrowheads="1"/>
              </p:cNvSpPr>
              <p:nvPr/>
            </p:nvSpPr>
            <p:spPr bwMode="auto">
              <a:xfrm>
                <a:off x="4853" y="2471"/>
                <a:ext cx="175" cy="172"/>
              </a:xfrm>
              <a:prstGeom prst="rect">
                <a:avLst/>
              </a:prstGeom>
              <a:solidFill>
                <a:srgbClr val="26CCD8"/>
              </a:solidFill>
              <a:ln w="9525">
                <a:noFill/>
                <a:miter lim="800000"/>
                <a:headEnd/>
                <a:tailEnd/>
              </a:ln>
            </p:spPr>
            <p:txBody>
              <a:bodyPr/>
              <a:lstStyle/>
              <a:p>
                <a:endParaRPr lang="en-US" altLang="en-US"/>
              </a:p>
            </p:txBody>
          </p:sp>
          <p:sp>
            <p:nvSpPr>
              <p:cNvPr id="7210" name="Rectangle 166"/>
              <p:cNvSpPr>
                <a:spLocks noChangeArrowheads="1"/>
              </p:cNvSpPr>
              <p:nvPr/>
            </p:nvSpPr>
            <p:spPr bwMode="auto">
              <a:xfrm>
                <a:off x="5045" y="2471"/>
                <a:ext cx="176" cy="172"/>
              </a:xfrm>
              <a:prstGeom prst="rect">
                <a:avLst/>
              </a:prstGeom>
              <a:solidFill>
                <a:srgbClr val="26CCD8"/>
              </a:solidFill>
              <a:ln w="9525">
                <a:noFill/>
                <a:miter lim="800000"/>
                <a:headEnd/>
                <a:tailEnd/>
              </a:ln>
            </p:spPr>
            <p:txBody>
              <a:bodyPr/>
              <a:lstStyle/>
              <a:p>
                <a:endParaRPr lang="en-US" altLang="en-US"/>
              </a:p>
            </p:txBody>
          </p:sp>
          <p:sp>
            <p:nvSpPr>
              <p:cNvPr id="7211" name="Freeform 167"/>
              <p:cNvSpPr>
                <a:spLocks/>
              </p:cNvSpPr>
              <p:nvPr/>
            </p:nvSpPr>
            <p:spPr bwMode="auto">
              <a:xfrm>
                <a:off x="4835" y="2449"/>
                <a:ext cx="403" cy="217"/>
              </a:xfrm>
              <a:custGeom>
                <a:avLst/>
                <a:gdLst>
                  <a:gd name="T0" fmla="*/ 9 w 827"/>
                  <a:gd name="T1" fmla="*/ 128 h 330"/>
                  <a:gd name="T2" fmla="*/ 94 w 827"/>
                  <a:gd name="T3" fmla="*/ 128 h 330"/>
                  <a:gd name="T4" fmla="*/ 94 w 827"/>
                  <a:gd name="T5" fmla="*/ 14 h 330"/>
                  <a:gd name="T6" fmla="*/ 9 w 827"/>
                  <a:gd name="T7" fmla="*/ 14 h 330"/>
                  <a:gd name="T8" fmla="*/ 9 w 827"/>
                  <a:gd name="T9" fmla="*/ 128 h 330"/>
                  <a:gd name="T10" fmla="*/ 0 w 827"/>
                  <a:gd name="T11" fmla="*/ 143 h 330"/>
                  <a:gd name="T12" fmla="*/ 0 w 827"/>
                  <a:gd name="T13" fmla="*/ 0 h 330"/>
                  <a:gd name="T14" fmla="*/ 196 w 827"/>
                  <a:gd name="T15" fmla="*/ 0 h 330"/>
                  <a:gd name="T16" fmla="*/ 196 w 827"/>
                  <a:gd name="T17" fmla="*/ 143 h 330"/>
                  <a:gd name="T18" fmla="*/ 188 w 827"/>
                  <a:gd name="T19" fmla="*/ 128 h 330"/>
                  <a:gd name="T20" fmla="*/ 188 w 827"/>
                  <a:gd name="T21" fmla="*/ 14 h 330"/>
                  <a:gd name="T22" fmla="*/ 103 w 827"/>
                  <a:gd name="T23" fmla="*/ 14 h 330"/>
                  <a:gd name="T24" fmla="*/ 103 w 827"/>
                  <a:gd name="T25" fmla="*/ 128 h 330"/>
                  <a:gd name="T26" fmla="*/ 188 w 827"/>
                  <a:gd name="T27" fmla="*/ 128 h 330"/>
                  <a:gd name="T28" fmla="*/ 196 w 827"/>
                  <a:gd name="T29" fmla="*/ 143 h 330"/>
                  <a:gd name="T30" fmla="*/ 0 w 827"/>
                  <a:gd name="T31" fmla="*/ 143 h 330"/>
                  <a:gd name="T32" fmla="*/ 9 w 827"/>
                  <a:gd name="T33" fmla="*/ 128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0">
                    <a:moveTo>
                      <a:pt x="36" y="296"/>
                    </a:moveTo>
                    <a:lnTo>
                      <a:pt x="396" y="296"/>
                    </a:lnTo>
                    <a:lnTo>
                      <a:pt x="396" y="34"/>
                    </a:lnTo>
                    <a:lnTo>
                      <a:pt x="36" y="34"/>
                    </a:lnTo>
                    <a:lnTo>
                      <a:pt x="36" y="296"/>
                    </a:lnTo>
                    <a:lnTo>
                      <a:pt x="0" y="330"/>
                    </a:lnTo>
                    <a:lnTo>
                      <a:pt x="0" y="0"/>
                    </a:lnTo>
                    <a:lnTo>
                      <a:pt x="827" y="0"/>
                    </a:lnTo>
                    <a:lnTo>
                      <a:pt x="827" y="330"/>
                    </a:lnTo>
                    <a:lnTo>
                      <a:pt x="792" y="296"/>
                    </a:lnTo>
                    <a:lnTo>
                      <a:pt x="792" y="34"/>
                    </a:lnTo>
                    <a:lnTo>
                      <a:pt x="432" y="34"/>
                    </a:lnTo>
                    <a:lnTo>
                      <a:pt x="432" y="296"/>
                    </a:lnTo>
                    <a:lnTo>
                      <a:pt x="792" y="296"/>
                    </a:lnTo>
                    <a:lnTo>
                      <a:pt x="827" y="330"/>
                    </a:lnTo>
                    <a:lnTo>
                      <a:pt x="0" y="330"/>
                    </a:lnTo>
                    <a:lnTo>
                      <a:pt x="36" y="296"/>
                    </a:lnTo>
                    <a:close/>
                  </a:path>
                </a:pathLst>
              </a:custGeom>
              <a:solidFill>
                <a:srgbClr val="E8EAEA"/>
              </a:solidFill>
              <a:ln w="9525">
                <a:noFill/>
                <a:round/>
                <a:headEnd/>
                <a:tailEnd/>
              </a:ln>
            </p:spPr>
            <p:txBody>
              <a:bodyPr/>
              <a:lstStyle/>
              <a:p>
                <a:endParaRPr lang="en-US"/>
              </a:p>
            </p:txBody>
          </p:sp>
          <p:sp>
            <p:nvSpPr>
              <p:cNvPr id="7212" name="Freeform 168"/>
              <p:cNvSpPr>
                <a:spLocks/>
              </p:cNvSpPr>
              <p:nvPr/>
            </p:nvSpPr>
            <p:spPr bwMode="auto">
              <a:xfrm>
                <a:off x="4905" y="2471"/>
                <a:ext cx="123" cy="172"/>
              </a:xfrm>
              <a:custGeom>
                <a:avLst/>
                <a:gdLst>
                  <a:gd name="T0" fmla="*/ 33 w 251"/>
                  <a:gd name="T1" fmla="*/ 0 h 262"/>
                  <a:gd name="T2" fmla="*/ 60 w 251"/>
                  <a:gd name="T3" fmla="*/ 0 h 262"/>
                  <a:gd name="T4" fmla="*/ 60 w 251"/>
                  <a:gd name="T5" fmla="*/ 42 h 262"/>
                  <a:gd name="T6" fmla="*/ 58 w 251"/>
                  <a:gd name="T7" fmla="*/ 44 h 262"/>
                  <a:gd name="T8" fmla="*/ 56 w 251"/>
                  <a:gd name="T9" fmla="*/ 45 h 262"/>
                  <a:gd name="T10" fmla="*/ 53 w 251"/>
                  <a:gd name="T11" fmla="*/ 47 h 262"/>
                  <a:gd name="T12" fmla="*/ 51 w 251"/>
                  <a:gd name="T13" fmla="*/ 49 h 262"/>
                  <a:gd name="T14" fmla="*/ 49 w 251"/>
                  <a:gd name="T15" fmla="*/ 50 h 262"/>
                  <a:gd name="T16" fmla="*/ 48 w 251"/>
                  <a:gd name="T17" fmla="*/ 52 h 262"/>
                  <a:gd name="T18" fmla="*/ 46 w 251"/>
                  <a:gd name="T19" fmla="*/ 54 h 262"/>
                  <a:gd name="T20" fmla="*/ 45 w 251"/>
                  <a:gd name="T21" fmla="*/ 57 h 262"/>
                  <a:gd name="T22" fmla="*/ 45 w 251"/>
                  <a:gd name="T23" fmla="*/ 60 h 262"/>
                  <a:gd name="T24" fmla="*/ 46 w 251"/>
                  <a:gd name="T25" fmla="*/ 63 h 262"/>
                  <a:gd name="T26" fmla="*/ 48 w 251"/>
                  <a:gd name="T27" fmla="*/ 64 h 262"/>
                  <a:gd name="T28" fmla="*/ 50 w 251"/>
                  <a:gd name="T29" fmla="*/ 67 h 262"/>
                  <a:gd name="T30" fmla="*/ 53 w 251"/>
                  <a:gd name="T31" fmla="*/ 70 h 262"/>
                  <a:gd name="T32" fmla="*/ 54 w 251"/>
                  <a:gd name="T33" fmla="*/ 72 h 262"/>
                  <a:gd name="T34" fmla="*/ 55 w 251"/>
                  <a:gd name="T35" fmla="*/ 76 h 262"/>
                  <a:gd name="T36" fmla="*/ 54 w 251"/>
                  <a:gd name="T37" fmla="*/ 81 h 262"/>
                  <a:gd name="T38" fmla="*/ 53 w 251"/>
                  <a:gd name="T39" fmla="*/ 86 h 262"/>
                  <a:gd name="T40" fmla="*/ 50 w 251"/>
                  <a:gd name="T41" fmla="*/ 90 h 262"/>
                  <a:gd name="T42" fmla="*/ 48 w 251"/>
                  <a:gd name="T43" fmla="*/ 94 h 262"/>
                  <a:gd name="T44" fmla="*/ 46 w 251"/>
                  <a:gd name="T45" fmla="*/ 98 h 262"/>
                  <a:gd name="T46" fmla="*/ 44 w 251"/>
                  <a:gd name="T47" fmla="*/ 101 h 262"/>
                  <a:gd name="T48" fmla="*/ 42 w 251"/>
                  <a:gd name="T49" fmla="*/ 105 h 262"/>
                  <a:gd name="T50" fmla="*/ 40 w 251"/>
                  <a:gd name="T51" fmla="*/ 109 h 262"/>
                  <a:gd name="T52" fmla="*/ 39 w 251"/>
                  <a:gd name="T53" fmla="*/ 113 h 262"/>
                  <a:gd name="T54" fmla="*/ 0 w 251"/>
                  <a:gd name="T55" fmla="*/ 113 h 262"/>
                  <a:gd name="T56" fmla="*/ 0 w 251"/>
                  <a:gd name="T57" fmla="*/ 109 h 262"/>
                  <a:gd name="T58" fmla="*/ 2 w 251"/>
                  <a:gd name="T59" fmla="*/ 104 h 262"/>
                  <a:gd name="T60" fmla="*/ 3 w 251"/>
                  <a:gd name="T61" fmla="*/ 98 h 262"/>
                  <a:gd name="T62" fmla="*/ 5 w 251"/>
                  <a:gd name="T63" fmla="*/ 93 h 262"/>
                  <a:gd name="T64" fmla="*/ 8 w 251"/>
                  <a:gd name="T65" fmla="*/ 87 h 262"/>
                  <a:gd name="T66" fmla="*/ 10 w 251"/>
                  <a:gd name="T67" fmla="*/ 81 h 262"/>
                  <a:gd name="T68" fmla="*/ 12 w 251"/>
                  <a:gd name="T69" fmla="*/ 77 h 262"/>
                  <a:gd name="T70" fmla="*/ 15 w 251"/>
                  <a:gd name="T71" fmla="*/ 74 h 262"/>
                  <a:gd name="T72" fmla="*/ 18 w 251"/>
                  <a:gd name="T73" fmla="*/ 70 h 262"/>
                  <a:gd name="T74" fmla="*/ 22 w 251"/>
                  <a:gd name="T75" fmla="*/ 64 h 262"/>
                  <a:gd name="T76" fmla="*/ 27 w 251"/>
                  <a:gd name="T77" fmla="*/ 58 h 262"/>
                  <a:gd name="T78" fmla="*/ 31 w 251"/>
                  <a:gd name="T79" fmla="*/ 51 h 262"/>
                  <a:gd name="T80" fmla="*/ 35 w 251"/>
                  <a:gd name="T81" fmla="*/ 45 h 262"/>
                  <a:gd name="T82" fmla="*/ 38 w 251"/>
                  <a:gd name="T83" fmla="*/ 40 h 262"/>
                  <a:gd name="T84" fmla="*/ 38 w 251"/>
                  <a:gd name="T85" fmla="*/ 37 h 262"/>
                  <a:gd name="T86" fmla="*/ 36 w 251"/>
                  <a:gd name="T87" fmla="*/ 35 h 262"/>
                  <a:gd name="T88" fmla="*/ 32 w 251"/>
                  <a:gd name="T89" fmla="*/ 35 h 262"/>
                  <a:gd name="T90" fmla="*/ 27 w 251"/>
                  <a:gd name="T91" fmla="*/ 37 h 262"/>
                  <a:gd name="T92" fmla="*/ 23 w 251"/>
                  <a:gd name="T93" fmla="*/ 38 h 262"/>
                  <a:gd name="T94" fmla="*/ 18 w 251"/>
                  <a:gd name="T95" fmla="*/ 41 h 262"/>
                  <a:gd name="T96" fmla="*/ 14 w 251"/>
                  <a:gd name="T97" fmla="*/ 42 h 262"/>
                  <a:gd name="T98" fmla="*/ 11 w 251"/>
                  <a:gd name="T99" fmla="*/ 42 h 262"/>
                  <a:gd name="T100" fmla="*/ 9 w 251"/>
                  <a:gd name="T101" fmla="*/ 41 h 262"/>
                  <a:gd name="T102" fmla="*/ 8 w 251"/>
                  <a:gd name="T103" fmla="*/ 39 h 262"/>
                  <a:gd name="T104" fmla="*/ 9 w 251"/>
                  <a:gd name="T105" fmla="*/ 35 h 262"/>
                  <a:gd name="T106" fmla="*/ 11 w 251"/>
                  <a:gd name="T107" fmla="*/ 30 h 262"/>
                  <a:gd name="T108" fmla="*/ 14 w 251"/>
                  <a:gd name="T109" fmla="*/ 24 h 262"/>
                  <a:gd name="T110" fmla="*/ 18 w 251"/>
                  <a:gd name="T111" fmla="*/ 19 h 262"/>
                  <a:gd name="T112" fmla="*/ 23 w 251"/>
                  <a:gd name="T113" fmla="*/ 14 h 262"/>
                  <a:gd name="T114" fmla="*/ 27 w 251"/>
                  <a:gd name="T115" fmla="*/ 8 h 262"/>
                  <a:gd name="T116" fmla="*/ 30 w 251"/>
                  <a:gd name="T117" fmla="*/ 4 h 262"/>
                  <a:gd name="T118" fmla="*/ 33 w 251"/>
                  <a:gd name="T119" fmla="*/ 0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1" h="262">
                    <a:moveTo>
                      <a:pt x="137" y="0"/>
                    </a:moveTo>
                    <a:lnTo>
                      <a:pt x="251" y="0"/>
                    </a:lnTo>
                    <a:lnTo>
                      <a:pt x="251" y="98"/>
                    </a:lnTo>
                    <a:lnTo>
                      <a:pt x="242" y="102"/>
                    </a:lnTo>
                    <a:lnTo>
                      <a:pt x="233" y="104"/>
                    </a:lnTo>
                    <a:lnTo>
                      <a:pt x="222" y="108"/>
                    </a:lnTo>
                    <a:lnTo>
                      <a:pt x="213" y="112"/>
                    </a:lnTo>
                    <a:lnTo>
                      <a:pt x="205" y="116"/>
                    </a:lnTo>
                    <a:lnTo>
                      <a:pt x="198" y="121"/>
                    </a:lnTo>
                    <a:lnTo>
                      <a:pt x="192" y="126"/>
                    </a:lnTo>
                    <a:lnTo>
                      <a:pt x="188" y="133"/>
                    </a:lnTo>
                    <a:lnTo>
                      <a:pt x="188" y="140"/>
                    </a:lnTo>
                    <a:lnTo>
                      <a:pt x="192" y="146"/>
                    </a:lnTo>
                    <a:lnTo>
                      <a:pt x="200" y="150"/>
                    </a:lnTo>
                    <a:lnTo>
                      <a:pt x="211" y="155"/>
                    </a:lnTo>
                    <a:lnTo>
                      <a:pt x="220" y="161"/>
                    </a:lnTo>
                    <a:lnTo>
                      <a:pt x="227" y="167"/>
                    </a:lnTo>
                    <a:lnTo>
                      <a:pt x="229" y="177"/>
                    </a:lnTo>
                    <a:lnTo>
                      <a:pt x="227" y="187"/>
                    </a:lnTo>
                    <a:lnTo>
                      <a:pt x="220" y="199"/>
                    </a:lnTo>
                    <a:lnTo>
                      <a:pt x="211" y="209"/>
                    </a:lnTo>
                    <a:lnTo>
                      <a:pt x="200" y="218"/>
                    </a:lnTo>
                    <a:lnTo>
                      <a:pt x="191" y="227"/>
                    </a:lnTo>
                    <a:lnTo>
                      <a:pt x="182" y="235"/>
                    </a:lnTo>
                    <a:lnTo>
                      <a:pt x="174" y="243"/>
                    </a:lnTo>
                    <a:lnTo>
                      <a:pt x="167" y="253"/>
                    </a:lnTo>
                    <a:lnTo>
                      <a:pt x="164" y="262"/>
                    </a:lnTo>
                    <a:lnTo>
                      <a:pt x="0" y="262"/>
                    </a:lnTo>
                    <a:lnTo>
                      <a:pt x="2" y="253"/>
                    </a:lnTo>
                    <a:lnTo>
                      <a:pt x="8" y="241"/>
                    </a:lnTo>
                    <a:lnTo>
                      <a:pt x="15" y="229"/>
                    </a:lnTo>
                    <a:lnTo>
                      <a:pt x="23" y="216"/>
                    </a:lnTo>
                    <a:lnTo>
                      <a:pt x="32" y="202"/>
                    </a:lnTo>
                    <a:lnTo>
                      <a:pt x="43" y="189"/>
                    </a:lnTo>
                    <a:lnTo>
                      <a:pt x="52" y="179"/>
                    </a:lnTo>
                    <a:lnTo>
                      <a:pt x="62" y="170"/>
                    </a:lnTo>
                    <a:lnTo>
                      <a:pt x="75" y="161"/>
                    </a:lnTo>
                    <a:lnTo>
                      <a:pt x="92" y="148"/>
                    </a:lnTo>
                    <a:lnTo>
                      <a:pt x="112" y="134"/>
                    </a:lnTo>
                    <a:lnTo>
                      <a:pt x="130" y="119"/>
                    </a:lnTo>
                    <a:lnTo>
                      <a:pt x="146" y="105"/>
                    </a:lnTo>
                    <a:lnTo>
                      <a:pt x="157" y="93"/>
                    </a:lnTo>
                    <a:lnTo>
                      <a:pt x="159" y="85"/>
                    </a:lnTo>
                    <a:lnTo>
                      <a:pt x="150" y="81"/>
                    </a:lnTo>
                    <a:lnTo>
                      <a:pt x="134" y="82"/>
                    </a:lnTo>
                    <a:lnTo>
                      <a:pt x="114" y="85"/>
                    </a:lnTo>
                    <a:lnTo>
                      <a:pt x="96" y="89"/>
                    </a:lnTo>
                    <a:lnTo>
                      <a:pt x="76" y="94"/>
                    </a:lnTo>
                    <a:lnTo>
                      <a:pt x="59" y="97"/>
                    </a:lnTo>
                    <a:lnTo>
                      <a:pt x="45" y="98"/>
                    </a:lnTo>
                    <a:lnTo>
                      <a:pt x="36" y="96"/>
                    </a:lnTo>
                    <a:lnTo>
                      <a:pt x="32" y="90"/>
                    </a:lnTo>
                    <a:lnTo>
                      <a:pt x="36" y="81"/>
                    </a:lnTo>
                    <a:lnTo>
                      <a:pt x="45" y="70"/>
                    </a:lnTo>
                    <a:lnTo>
                      <a:pt x="59" y="57"/>
                    </a:lnTo>
                    <a:lnTo>
                      <a:pt x="76" y="44"/>
                    </a:lnTo>
                    <a:lnTo>
                      <a:pt x="94" y="32"/>
                    </a:lnTo>
                    <a:lnTo>
                      <a:pt x="112" y="19"/>
                    </a:lnTo>
                    <a:lnTo>
                      <a:pt x="127" y="9"/>
                    </a:lnTo>
                    <a:lnTo>
                      <a:pt x="137" y="0"/>
                    </a:lnTo>
                    <a:close/>
                  </a:path>
                </a:pathLst>
              </a:custGeom>
              <a:solidFill>
                <a:srgbClr val="99E5E5"/>
              </a:solidFill>
              <a:ln w="9525">
                <a:noFill/>
                <a:round/>
                <a:headEnd/>
                <a:tailEnd/>
              </a:ln>
            </p:spPr>
            <p:txBody>
              <a:bodyPr/>
              <a:lstStyle/>
              <a:p>
                <a:endParaRPr lang="en-US"/>
              </a:p>
            </p:txBody>
          </p:sp>
          <p:sp>
            <p:nvSpPr>
              <p:cNvPr id="7213" name="Freeform 169"/>
              <p:cNvSpPr>
                <a:spLocks/>
              </p:cNvSpPr>
              <p:nvPr/>
            </p:nvSpPr>
            <p:spPr bwMode="auto">
              <a:xfrm>
                <a:off x="5088" y="2471"/>
                <a:ext cx="133" cy="172"/>
              </a:xfrm>
              <a:custGeom>
                <a:avLst/>
                <a:gdLst>
                  <a:gd name="T0" fmla="*/ 26 w 271"/>
                  <a:gd name="T1" fmla="*/ 0 h 262"/>
                  <a:gd name="T2" fmla="*/ 25 w 271"/>
                  <a:gd name="T3" fmla="*/ 2 h 262"/>
                  <a:gd name="T4" fmla="*/ 23 w 271"/>
                  <a:gd name="T5" fmla="*/ 5 h 262"/>
                  <a:gd name="T6" fmla="*/ 21 w 271"/>
                  <a:gd name="T7" fmla="*/ 9 h 262"/>
                  <a:gd name="T8" fmla="*/ 18 w 271"/>
                  <a:gd name="T9" fmla="*/ 12 h 262"/>
                  <a:gd name="T10" fmla="*/ 15 w 271"/>
                  <a:gd name="T11" fmla="*/ 16 h 262"/>
                  <a:gd name="T12" fmla="*/ 13 w 271"/>
                  <a:gd name="T13" fmla="*/ 21 h 262"/>
                  <a:gd name="T14" fmla="*/ 11 w 271"/>
                  <a:gd name="T15" fmla="*/ 25 h 262"/>
                  <a:gd name="T16" fmla="*/ 9 w 271"/>
                  <a:gd name="T17" fmla="*/ 28 h 262"/>
                  <a:gd name="T18" fmla="*/ 8 w 271"/>
                  <a:gd name="T19" fmla="*/ 32 h 262"/>
                  <a:gd name="T20" fmla="*/ 8 w 271"/>
                  <a:gd name="T21" fmla="*/ 35 h 262"/>
                  <a:gd name="T22" fmla="*/ 8 w 271"/>
                  <a:gd name="T23" fmla="*/ 39 h 262"/>
                  <a:gd name="T24" fmla="*/ 9 w 271"/>
                  <a:gd name="T25" fmla="*/ 42 h 262"/>
                  <a:gd name="T26" fmla="*/ 11 w 271"/>
                  <a:gd name="T27" fmla="*/ 45 h 262"/>
                  <a:gd name="T28" fmla="*/ 13 w 271"/>
                  <a:gd name="T29" fmla="*/ 47 h 262"/>
                  <a:gd name="T30" fmla="*/ 15 w 271"/>
                  <a:gd name="T31" fmla="*/ 47 h 262"/>
                  <a:gd name="T32" fmla="*/ 18 w 271"/>
                  <a:gd name="T33" fmla="*/ 47 h 262"/>
                  <a:gd name="T34" fmla="*/ 21 w 271"/>
                  <a:gd name="T35" fmla="*/ 47 h 262"/>
                  <a:gd name="T36" fmla="*/ 23 w 271"/>
                  <a:gd name="T37" fmla="*/ 48 h 262"/>
                  <a:gd name="T38" fmla="*/ 25 w 271"/>
                  <a:gd name="T39" fmla="*/ 51 h 262"/>
                  <a:gd name="T40" fmla="*/ 26 w 271"/>
                  <a:gd name="T41" fmla="*/ 54 h 262"/>
                  <a:gd name="T42" fmla="*/ 26 w 271"/>
                  <a:gd name="T43" fmla="*/ 58 h 262"/>
                  <a:gd name="T44" fmla="*/ 26 w 271"/>
                  <a:gd name="T45" fmla="*/ 64 h 262"/>
                  <a:gd name="T46" fmla="*/ 24 w 271"/>
                  <a:gd name="T47" fmla="*/ 68 h 262"/>
                  <a:gd name="T48" fmla="*/ 21 w 271"/>
                  <a:gd name="T49" fmla="*/ 74 h 262"/>
                  <a:gd name="T50" fmla="*/ 17 w 271"/>
                  <a:gd name="T51" fmla="*/ 78 h 262"/>
                  <a:gd name="T52" fmla="*/ 13 w 271"/>
                  <a:gd name="T53" fmla="*/ 83 h 262"/>
                  <a:gd name="T54" fmla="*/ 10 w 271"/>
                  <a:gd name="T55" fmla="*/ 89 h 262"/>
                  <a:gd name="T56" fmla="*/ 7 w 271"/>
                  <a:gd name="T57" fmla="*/ 93 h 262"/>
                  <a:gd name="T58" fmla="*/ 4 w 271"/>
                  <a:gd name="T59" fmla="*/ 98 h 262"/>
                  <a:gd name="T60" fmla="*/ 2 w 271"/>
                  <a:gd name="T61" fmla="*/ 103 h 262"/>
                  <a:gd name="T62" fmla="*/ 0 w 271"/>
                  <a:gd name="T63" fmla="*/ 108 h 262"/>
                  <a:gd name="T64" fmla="*/ 0 w 271"/>
                  <a:gd name="T65" fmla="*/ 113 h 262"/>
                  <a:gd name="T66" fmla="*/ 43 w 271"/>
                  <a:gd name="T67" fmla="*/ 113 h 262"/>
                  <a:gd name="T68" fmla="*/ 44 w 271"/>
                  <a:gd name="T69" fmla="*/ 110 h 262"/>
                  <a:gd name="T70" fmla="*/ 45 w 271"/>
                  <a:gd name="T71" fmla="*/ 106 h 262"/>
                  <a:gd name="T72" fmla="*/ 47 w 271"/>
                  <a:gd name="T73" fmla="*/ 101 h 262"/>
                  <a:gd name="T74" fmla="*/ 48 w 271"/>
                  <a:gd name="T75" fmla="*/ 96 h 262"/>
                  <a:gd name="T76" fmla="*/ 50 w 271"/>
                  <a:gd name="T77" fmla="*/ 91 h 262"/>
                  <a:gd name="T78" fmla="*/ 51 w 271"/>
                  <a:gd name="T79" fmla="*/ 87 h 262"/>
                  <a:gd name="T80" fmla="*/ 52 w 271"/>
                  <a:gd name="T81" fmla="*/ 83 h 262"/>
                  <a:gd name="T82" fmla="*/ 53 w 271"/>
                  <a:gd name="T83" fmla="*/ 79 h 262"/>
                  <a:gd name="T84" fmla="*/ 55 w 271"/>
                  <a:gd name="T85" fmla="*/ 76 h 262"/>
                  <a:gd name="T86" fmla="*/ 56 w 271"/>
                  <a:gd name="T87" fmla="*/ 73 h 262"/>
                  <a:gd name="T88" fmla="*/ 57 w 271"/>
                  <a:gd name="T89" fmla="*/ 70 h 262"/>
                  <a:gd name="T90" fmla="*/ 58 w 271"/>
                  <a:gd name="T91" fmla="*/ 66 h 262"/>
                  <a:gd name="T92" fmla="*/ 58 w 271"/>
                  <a:gd name="T93" fmla="*/ 63 h 262"/>
                  <a:gd name="T94" fmla="*/ 58 w 271"/>
                  <a:gd name="T95" fmla="*/ 60 h 262"/>
                  <a:gd name="T96" fmla="*/ 56 w 271"/>
                  <a:gd name="T97" fmla="*/ 58 h 262"/>
                  <a:gd name="T98" fmla="*/ 54 w 271"/>
                  <a:gd name="T99" fmla="*/ 57 h 262"/>
                  <a:gd name="T100" fmla="*/ 51 w 271"/>
                  <a:gd name="T101" fmla="*/ 56 h 262"/>
                  <a:gd name="T102" fmla="*/ 48 w 271"/>
                  <a:gd name="T103" fmla="*/ 54 h 262"/>
                  <a:gd name="T104" fmla="*/ 46 w 271"/>
                  <a:gd name="T105" fmla="*/ 51 h 262"/>
                  <a:gd name="T106" fmla="*/ 45 w 271"/>
                  <a:gd name="T107" fmla="*/ 46 h 262"/>
                  <a:gd name="T108" fmla="*/ 46 w 271"/>
                  <a:gd name="T109" fmla="*/ 38 h 262"/>
                  <a:gd name="T110" fmla="*/ 50 w 271"/>
                  <a:gd name="T111" fmla="*/ 29 h 262"/>
                  <a:gd name="T112" fmla="*/ 55 w 271"/>
                  <a:gd name="T113" fmla="*/ 16 h 262"/>
                  <a:gd name="T114" fmla="*/ 65 w 271"/>
                  <a:gd name="T115" fmla="*/ 0 h 262"/>
                  <a:gd name="T116" fmla="*/ 26 w 271"/>
                  <a:gd name="T117" fmla="*/ 0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 h="262">
                    <a:moveTo>
                      <a:pt x="109" y="0"/>
                    </a:moveTo>
                    <a:lnTo>
                      <a:pt x="103" y="5"/>
                    </a:lnTo>
                    <a:lnTo>
                      <a:pt x="94" y="12"/>
                    </a:lnTo>
                    <a:lnTo>
                      <a:pt x="85" y="20"/>
                    </a:lnTo>
                    <a:lnTo>
                      <a:pt x="74" y="29"/>
                    </a:lnTo>
                    <a:lnTo>
                      <a:pt x="64" y="38"/>
                    </a:lnTo>
                    <a:lnTo>
                      <a:pt x="54" y="49"/>
                    </a:lnTo>
                    <a:lnTo>
                      <a:pt x="44" y="58"/>
                    </a:lnTo>
                    <a:lnTo>
                      <a:pt x="38" y="66"/>
                    </a:lnTo>
                    <a:lnTo>
                      <a:pt x="33" y="74"/>
                    </a:lnTo>
                    <a:lnTo>
                      <a:pt x="32" y="82"/>
                    </a:lnTo>
                    <a:lnTo>
                      <a:pt x="34" y="90"/>
                    </a:lnTo>
                    <a:lnTo>
                      <a:pt x="39" y="98"/>
                    </a:lnTo>
                    <a:lnTo>
                      <a:pt x="44" y="104"/>
                    </a:lnTo>
                    <a:lnTo>
                      <a:pt x="54" y="109"/>
                    </a:lnTo>
                    <a:lnTo>
                      <a:pt x="64" y="110"/>
                    </a:lnTo>
                    <a:lnTo>
                      <a:pt x="74" y="109"/>
                    </a:lnTo>
                    <a:lnTo>
                      <a:pt x="85" y="108"/>
                    </a:lnTo>
                    <a:lnTo>
                      <a:pt x="94" y="111"/>
                    </a:lnTo>
                    <a:lnTo>
                      <a:pt x="102" y="117"/>
                    </a:lnTo>
                    <a:lnTo>
                      <a:pt x="107" y="126"/>
                    </a:lnTo>
                    <a:lnTo>
                      <a:pt x="108" y="136"/>
                    </a:lnTo>
                    <a:lnTo>
                      <a:pt x="106" y="148"/>
                    </a:lnTo>
                    <a:lnTo>
                      <a:pt x="99" y="159"/>
                    </a:lnTo>
                    <a:lnTo>
                      <a:pt x="86" y="171"/>
                    </a:lnTo>
                    <a:lnTo>
                      <a:pt x="71" y="182"/>
                    </a:lnTo>
                    <a:lnTo>
                      <a:pt x="56" y="194"/>
                    </a:lnTo>
                    <a:lnTo>
                      <a:pt x="42" y="205"/>
                    </a:lnTo>
                    <a:lnTo>
                      <a:pt x="30" y="216"/>
                    </a:lnTo>
                    <a:lnTo>
                      <a:pt x="18" y="227"/>
                    </a:lnTo>
                    <a:lnTo>
                      <a:pt x="9" y="239"/>
                    </a:lnTo>
                    <a:lnTo>
                      <a:pt x="3" y="250"/>
                    </a:lnTo>
                    <a:lnTo>
                      <a:pt x="0" y="262"/>
                    </a:lnTo>
                    <a:lnTo>
                      <a:pt x="179" y="262"/>
                    </a:lnTo>
                    <a:lnTo>
                      <a:pt x="183" y="254"/>
                    </a:lnTo>
                    <a:lnTo>
                      <a:pt x="187" y="245"/>
                    </a:lnTo>
                    <a:lnTo>
                      <a:pt x="193" y="234"/>
                    </a:lnTo>
                    <a:lnTo>
                      <a:pt x="199" y="223"/>
                    </a:lnTo>
                    <a:lnTo>
                      <a:pt x="205" y="212"/>
                    </a:lnTo>
                    <a:lnTo>
                      <a:pt x="212" y="201"/>
                    </a:lnTo>
                    <a:lnTo>
                      <a:pt x="217" y="192"/>
                    </a:lnTo>
                    <a:lnTo>
                      <a:pt x="223" y="184"/>
                    </a:lnTo>
                    <a:lnTo>
                      <a:pt x="229" y="177"/>
                    </a:lnTo>
                    <a:lnTo>
                      <a:pt x="235" y="169"/>
                    </a:lnTo>
                    <a:lnTo>
                      <a:pt x="239" y="161"/>
                    </a:lnTo>
                    <a:lnTo>
                      <a:pt x="243" y="153"/>
                    </a:lnTo>
                    <a:lnTo>
                      <a:pt x="243" y="146"/>
                    </a:lnTo>
                    <a:lnTo>
                      <a:pt x="240" y="140"/>
                    </a:lnTo>
                    <a:lnTo>
                      <a:pt x="235" y="134"/>
                    </a:lnTo>
                    <a:lnTo>
                      <a:pt x="224" y="132"/>
                    </a:lnTo>
                    <a:lnTo>
                      <a:pt x="212" y="129"/>
                    </a:lnTo>
                    <a:lnTo>
                      <a:pt x="200" y="125"/>
                    </a:lnTo>
                    <a:lnTo>
                      <a:pt x="191" y="118"/>
                    </a:lnTo>
                    <a:lnTo>
                      <a:pt x="187" y="106"/>
                    </a:lnTo>
                    <a:lnTo>
                      <a:pt x="191" y="89"/>
                    </a:lnTo>
                    <a:lnTo>
                      <a:pt x="205" y="67"/>
                    </a:lnTo>
                    <a:lnTo>
                      <a:pt x="231" y="37"/>
                    </a:lnTo>
                    <a:lnTo>
                      <a:pt x="271" y="0"/>
                    </a:lnTo>
                    <a:lnTo>
                      <a:pt x="109" y="0"/>
                    </a:lnTo>
                    <a:close/>
                  </a:path>
                </a:pathLst>
              </a:custGeom>
              <a:solidFill>
                <a:srgbClr val="99E5E5"/>
              </a:solidFill>
              <a:ln w="9525">
                <a:noFill/>
                <a:round/>
                <a:headEnd/>
                <a:tailEnd/>
              </a:ln>
            </p:spPr>
            <p:txBody>
              <a:bodyPr/>
              <a:lstStyle/>
              <a:p>
                <a:endParaRPr lang="en-US"/>
              </a:p>
            </p:txBody>
          </p:sp>
          <p:sp>
            <p:nvSpPr>
              <p:cNvPr id="7214" name="Rectangle 170"/>
              <p:cNvSpPr>
                <a:spLocks noChangeArrowheads="1"/>
              </p:cNvSpPr>
              <p:nvPr/>
            </p:nvSpPr>
            <p:spPr bwMode="auto">
              <a:xfrm>
                <a:off x="4818" y="2449"/>
                <a:ext cx="17" cy="420"/>
              </a:xfrm>
              <a:prstGeom prst="rect">
                <a:avLst/>
              </a:prstGeom>
              <a:solidFill>
                <a:srgbClr val="FFDDA5"/>
              </a:solidFill>
              <a:ln w="9525">
                <a:noFill/>
                <a:miter lim="800000"/>
                <a:headEnd/>
                <a:tailEnd/>
              </a:ln>
            </p:spPr>
            <p:txBody>
              <a:bodyPr/>
              <a:lstStyle/>
              <a:p>
                <a:endParaRPr lang="en-US" altLang="en-US"/>
              </a:p>
            </p:txBody>
          </p:sp>
          <p:sp>
            <p:nvSpPr>
              <p:cNvPr id="7215" name="Rectangle 171"/>
              <p:cNvSpPr>
                <a:spLocks noChangeArrowheads="1"/>
              </p:cNvSpPr>
              <p:nvPr/>
            </p:nvSpPr>
            <p:spPr bwMode="auto">
              <a:xfrm>
                <a:off x="5238" y="2449"/>
                <a:ext cx="17" cy="420"/>
              </a:xfrm>
              <a:prstGeom prst="rect">
                <a:avLst/>
              </a:prstGeom>
              <a:solidFill>
                <a:srgbClr val="FFDDA5"/>
              </a:solidFill>
              <a:ln w="9525">
                <a:noFill/>
                <a:miter lim="800000"/>
                <a:headEnd/>
                <a:tailEnd/>
              </a:ln>
            </p:spPr>
            <p:txBody>
              <a:bodyPr/>
              <a:lstStyle/>
              <a:p>
                <a:endParaRPr lang="en-US" altLang="en-US"/>
              </a:p>
            </p:txBody>
          </p:sp>
          <p:sp>
            <p:nvSpPr>
              <p:cNvPr id="7216" name="Rectangle 172"/>
              <p:cNvSpPr>
                <a:spLocks noChangeArrowheads="1"/>
              </p:cNvSpPr>
              <p:nvPr/>
            </p:nvSpPr>
            <p:spPr bwMode="auto">
              <a:xfrm>
                <a:off x="4835" y="2666"/>
                <a:ext cx="403" cy="26"/>
              </a:xfrm>
              <a:prstGeom prst="rect">
                <a:avLst/>
              </a:prstGeom>
              <a:solidFill>
                <a:srgbClr val="FFDDA5"/>
              </a:solidFill>
              <a:ln w="9525">
                <a:noFill/>
                <a:miter lim="800000"/>
                <a:headEnd/>
                <a:tailEnd/>
              </a:ln>
            </p:spPr>
            <p:txBody>
              <a:bodyPr/>
              <a:lstStyle/>
              <a:p>
                <a:endParaRPr lang="en-US" altLang="en-US"/>
              </a:p>
            </p:txBody>
          </p:sp>
          <p:sp>
            <p:nvSpPr>
              <p:cNvPr id="7217" name="Rectangle 173"/>
              <p:cNvSpPr>
                <a:spLocks noChangeArrowheads="1"/>
              </p:cNvSpPr>
              <p:nvPr/>
            </p:nvSpPr>
            <p:spPr bwMode="auto">
              <a:xfrm>
                <a:off x="4835" y="2692"/>
                <a:ext cx="403" cy="177"/>
              </a:xfrm>
              <a:prstGeom prst="rect">
                <a:avLst/>
              </a:prstGeom>
              <a:solidFill>
                <a:srgbClr val="B23333"/>
              </a:solidFill>
              <a:ln w="9525">
                <a:noFill/>
                <a:miter lim="800000"/>
                <a:headEnd/>
                <a:tailEnd/>
              </a:ln>
            </p:spPr>
            <p:txBody>
              <a:bodyPr/>
              <a:lstStyle/>
              <a:p>
                <a:endParaRPr lang="en-US" altLang="en-US"/>
              </a:p>
            </p:txBody>
          </p:sp>
          <p:sp>
            <p:nvSpPr>
              <p:cNvPr id="7218" name="Freeform 174"/>
              <p:cNvSpPr>
                <a:spLocks/>
              </p:cNvSpPr>
              <p:nvPr/>
            </p:nvSpPr>
            <p:spPr bwMode="auto">
              <a:xfrm>
                <a:off x="4819" y="2366"/>
                <a:ext cx="436" cy="65"/>
              </a:xfrm>
              <a:custGeom>
                <a:avLst/>
                <a:gdLst>
                  <a:gd name="T0" fmla="*/ 213 w 894"/>
                  <a:gd name="T1" fmla="*/ 43 h 98"/>
                  <a:gd name="T2" fmla="*/ 199 w 894"/>
                  <a:gd name="T3" fmla="*/ 0 h 98"/>
                  <a:gd name="T4" fmla="*/ 12 w 894"/>
                  <a:gd name="T5" fmla="*/ 0 h 98"/>
                  <a:gd name="T6" fmla="*/ 0 w 894"/>
                  <a:gd name="T7" fmla="*/ 43 h 98"/>
                  <a:gd name="T8" fmla="*/ 213 w 894"/>
                  <a:gd name="T9" fmla="*/ 43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8">
                    <a:moveTo>
                      <a:pt x="894" y="98"/>
                    </a:moveTo>
                    <a:lnTo>
                      <a:pt x="837" y="0"/>
                    </a:lnTo>
                    <a:lnTo>
                      <a:pt x="49" y="0"/>
                    </a:lnTo>
                    <a:lnTo>
                      <a:pt x="0" y="98"/>
                    </a:lnTo>
                    <a:lnTo>
                      <a:pt x="894" y="98"/>
                    </a:lnTo>
                    <a:close/>
                  </a:path>
                </a:pathLst>
              </a:custGeom>
              <a:solidFill>
                <a:srgbClr val="7C0000"/>
              </a:solidFill>
              <a:ln w="9525">
                <a:noFill/>
                <a:round/>
                <a:headEnd/>
                <a:tailEnd/>
              </a:ln>
            </p:spPr>
            <p:txBody>
              <a:bodyPr/>
              <a:lstStyle/>
              <a:p>
                <a:endParaRPr lang="en-US"/>
              </a:p>
            </p:txBody>
          </p:sp>
          <p:sp>
            <p:nvSpPr>
              <p:cNvPr id="7219" name="Rectangle 175"/>
              <p:cNvSpPr>
                <a:spLocks noChangeArrowheads="1"/>
              </p:cNvSpPr>
              <p:nvPr/>
            </p:nvSpPr>
            <p:spPr bwMode="auto">
              <a:xfrm>
                <a:off x="4835" y="2759"/>
                <a:ext cx="58" cy="30"/>
              </a:xfrm>
              <a:prstGeom prst="rect">
                <a:avLst/>
              </a:prstGeom>
              <a:solidFill>
                <a:srgbClr val="7C0000"/>
              </a:solidFill>
              <a:ln w="9525">
                <a:noFill/>
                <a:miter lim="800000"/>
                <a:headEnd/>
                <a:tailEnd/>
              </a:ln>
            </p:spPr>
            <p:txBody>
              <a:bodyPr/>
              <a:lstStyle/>
              <a:p>
                <a:endParaRPr lang="en-US" altLang="en-US"/>
              </a:p>
            </p:txBody>
          </p:sp>
          <p:sp>
            <p:nvSpPr>
              <p:cNvPr id="7220" name="Rectangle 176"/>
              <p:cNvSpPr>
                <a:spLocks noChangeArrowheads="1"/>
              </p:cNvSpPr>
              <p:nvPr/>
            </p:nvSpPr>
            <p:spPr bwMode="auto">
              <a:xfrm>
                <a:off x="4835" y="2722"/>
                <a:ext cx="27" cy="29"/>
              </a:xfrm>
              <a:prstGeom prst="rect">
                <a:avLst/>
              </a:prstGeom>
              <a:solidFill>
                <a:srgbClr val="7C0000"/>
              </a:solidFill>
              <a:ln w="9525">
                <a:noFill/>
                <a:miter lim="800000"/>
                <a:headEnd/>
                <a:tailEnd/>
              </a:ln>
            </p:spPr>
            <p:txBody>
              <a:bodyPr/>
              <a:lstStyle/>
              <a:p>
                <a:endParaRPr lang="en-US" altLang="en-US"/>
              </a:p>
            </p:txBody>
          </p:sp>
          <p:sp>
            <p:nvSpPr>
              <p:cNvPr id="7221" name="Rectangle 177"/>
              <p:cNvSpPr>
                <a:spLocks noChangeArrowheads="1"/>
              </p:cNvSpPr>
              <p:nvPr/>
            </p:nvSpPr>
            <p:spPr bwMode="auto">
              <a:xfrm>
                <a:off x="4835" y="2797"/>
                <a:ext cx="27" cy="29"/>
              </a:xfrm>
              <a:prstGeom prst="rect">
                <a:avLst/>
              </a:prstGeom>
              <a:solidFill>
                <a:srgbClr val="7C0000"/>
              </a:solidFill>
              <a:ln w="9525">
                <a:noFill/>
                <a:miter lim="800000"/>
                <a:headEnd/>
                <a:tailEnd/>
              </a:ln>
            </p:spPr>
            <p:txBody>
              <a:bodyPr/>
              <a:lstStyle/>
              <a:p>
                <a:endParaRPr lang="en-US" altLang="en-US"/>
              </a:p>
            </p:txBody>
          </p:sp>
          <p:sp>
            <p:nvSpPr>
              <p:cNvPr id="7222" name="Rectangle 178"/>
              <p:cNvSpPr>
                <a:spLocks noChangeArrowheads="1"/>
              </p:cNvSpPr>
              <p:nvPr/>
            </p:nvSpPr>
            <p:spPr bwMode="auto">
              <a:xfrm>
                <a:off x="5086" y="2759"/>
                <a:ext cx="59" cy="30"/>
              </a:xfrm>
              <a:prstGeom prst="rect">
                <a:avLst/>
              </a:prstGeom>
              <a:solidFill>
                <a:srgbClr val="7C0000"/>
              </a:solidFill>
              <a:ln w="9525">
                <a:noFill/>
                <a:miter lim="800000"/>
                <a:headEnd/>
                <a:tailEnd/>
              </a:ln>
            </p:spPr>
            <p:txBody>
              <a:bodyPr/>
              <a:lstStyle/>
              <a:p>
                <a:endParaRPr lang="en-US" altLang="en-US"/>
              </a:p>
            </p:txBody>
          </p:sp>
          <p:sp>
            <p:nvSpPr>
              <p:cNvPr id="7223" name="Rectangle 179"/>
              <p:cNvSpPr>
                <a:spLocks noChangeArrowheads="1"/>
              </p:cNvSpPr>
              <p:nvPr/>
            </p:nvSpPr>
            <p:spPr bwMode="auto">
              <a:xfrm>
                <a:off x="5055" y="2797"/>
                <a:ext cx="58" cy="29"/>
              </a:xfrm>
              <a:prstGeom prst="rect">
                <a:avLst/>
              </a:prstGeom>
              <a:solidFill>
                <a:srgbClr val="7C0000"/>
              </a:solidFill>
              <a:ln w="9525">
                <a:noFill/>
                <a:miter lim="800000"/>
                <a:headEnd/>
                <a:tailEnd/>
              </a:ln>
            </p:spPr>
            <p:txBody>
              <a:bodyPr/>
              <a:lstStyle/>
              <a:p>
                <a:endParaRPr lang="en-US" altLang="en-US"/>
              </a:p>
            </p:txBody>
          </p:sp>
          <p:sp>
            <p:nvSpPr>
              <p:cNvPr id="7224" name="Rectangle 180"/>
              <p:cNvSpPr>
                <a:spLocks noChangeArrowheads="1"/>
              </p:cNvSpPr>
              <p:nvPr/>
            </p:nvSpPr>
            <p:spPr bwMode="auto">
              <a:xfrm>
                <a:off x="4806" y="2431"/>
                <a:ext cx="461" cy="18"/>
              </a:xfrm>
              <a:prstGeom prst="rect">
                <a:avLst/>
              </a:prstGeom>
              <a:solidFill>
                <a:srgbClr val="FFE5B7"/>
              </a:solidFill>
              <a:ln w="9525">
                <a:noFill/>
                <a:miter lim="800000"/>
                <a:headEnd/>
                <a:tailEnd/>
              </a:ln>
            </p:spPr>
            <p:txBody>
              <a:bodyPr/>
              <a:lstStyle/>
              <a:p>
                <a:endParaRPr lang="en-US" altLang="en-US"/>
              </a:p>
            </p:txBody>
          </p:sp>
          <p:sp>
            <p:nvSpPr>
              <p:cNvPr id="7225" name="Rectangle 181"/>
              <p:cNvSpPr>
                <a:spLocks noChangeArrowheads="1"/>
              </p:cNvSpPr>
              <p:nvPr/>
            </p:nvSpPr>
            <p:spPr bwMode="auto">
              <a:xfrm>
                <a:off x="5271" y="2473"/>
                <a:ext cx="176" cy="170"/>
              </a:xfrm>
              <a:prstGeom prst="rect">
                <a:avLst/>
              </a:prstGeom>
              <a:solidFill>
                <a:srgbClr val="26CCD8"/>
              </a:solidFill>
              <a:ln w="9525">
                <a:noFill/>
                <a:miter lim="800000"/>
                <a:headEnd/>
                <a:tailEnd/>
              </a:ln>
            </p:spPr>
            <p:txBody>
              <a:bodyPr/>
              <a:lstStyle/>
              <a:p>
                <a:endParaRPr lang="en-US" altLang="en-US"/>
              </a:p>
            </p:txBody>
          </p:sp>
          <p:sp>
            <p:nvSpPr>
              <p:cNvPr id="7226" name="Rectangle 182"/>
              <p:cNvSpPr>
                <a:spLocks noChangeArrowheads="1"/>
              </p:cNvSpPr>
              <p:nvPr/>
            </p:nvSpPr>
            <p:spPr bwMode="auto">
              <a:xfrm>
                <a:off x="5464" y="2473"/>
                <a:ext cx="176" cy="170"/>
              </a:xfrm>
              <a:prstGeom prst="rect">
                <a:avLst/>
              </a:prstGeom>
              <a:solidFill>
                <a:srgbClr val="26CCD8"/>
              </a:solidFill>
              <a:ln w="9525">
                <a:noFill/>
                <a:miter lim="800000"/>
                <a:headEnd/>
                <a:tailEnd/>
              </a:ln>
            </p:spPr>
            <p:txBody>
              <a:bodyPr/>
              <a:lstStyle/>
              <a:p>
                <a:endParaRPr lang="en-US" altLang="en-US"/>
              </a:p>
            </p:txBody>
          </p:sp>
          <p:sp>
            <p:nvSpPr>
              <p:cNvPr id="7227" name="Freeform 183"/>
              <p:cNvSpPr>
                <a:spLocks/>
              </p:cNvSpPr>
              <p:nvPr/>
            </p:nvSpPr>
            <p:spPr bwMode="auto">
              <a:xfrm>
                <a:off x="5255" y="2449"/>
                <a:ext cx="402" cy="218"/>
              </a:xfrm>
              <a:custGeom>
                <a:avLst/>
                <a:gdLst>
                  <a:gd name="T0" fmla="*/ 8 w 827"/>
                  <a:gd name="T1" fmla="*/ 127 h 332"/>
                  <a:gd name="T2" fmla="*/ 93 w 827"/>
                  <a:gd name="T3" fmla="*/ 127 h 332"/>
                  <a:gd name="T4" fmla="*/ 93 w 827"/>
                  <a:gd name="T5" fmla="*/ 16 h 332"/>
                  <a:gd name="T6" fmla="*/ 8 w 827"/>
                  <a:gd name="T7" fmla="*/ 16 h 332"/>
                  <a:gd name="T8" fmla="*/ 8 w 827"/>
                  <a:gd name="T9" fmla="*/ 127 h 332"/>
                  <a:gd name="T10" fmla="*/ 0 w 827"/>
                  <a:gd name="T11" fmla="*/ 143 h 332"/>
                  <a:gd name="T12" fmla="*/ 0 w 827"/>
                  <a:gd name="T13" fmla="*/ 0 h 332"/>
                  <a:gd name="T14" fmla="*/ 195 w 827"/>
                  <a:gd name="T15" fmla="*/ 0 h 332"/>
                  <a:gd name="T16" fmla="*/ 195 w 827"/>
                  <a:gd name="T17" fmla="*/ 143 h 332"/>
                  <a:gd name="T18" fmla="*/ 187 w 827"/>
                  <a:gd name="T19" fmla="*/ 127 h 332"/>
                  <a:gd name="T20" fmla="*/ 187 w 827"/>
                  <a:gd name="T21" fmla="*/ 16 h 332"/>
                  <a:gd name="T22" fmla="*/ 102 w 827"/>
                  <a:gd name="T23" fmla="*/ 16 h 332"/>
                  <a:gd name="T24" fmla="*/ 102 w 827"/>
                  <a:gd name="T25" fmla="*/ 127 h 332"/>
                  <a:gd name="T26" fmla="*/ 187 w 827"/>
                  <a:gd name="T27" fmla="*/ 127 h 332"/>
                  <a:gd name="T28" fmla="*/ 195 w 827"/>
                  <a:gd name="T29" fmla="*/ 143 h 332"/>
                  <a:gd name="T30" fmla="*/ 0 w 827"/>
                  <a:gd name="T31" fmla="*/ 143 h 332"/>
                  <a:gd name="T32" fmla="*/ 8 w 827"/>
                  <a:gd name="T33" fmla="*/ 127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7" h="332">
                    <a:moveTo>
                      <a:pt x="34" y="296"/>
                    </a:moveTo>
                    <a:lnTo>
                      <a:pt x="396" y="296"/>
                    </a:lnTo>
                    <a:lnTo>
                      <a:pt x="396" y="36"/>
                    </a:lnTo>
                    <a:lnTo>
                      <a:pt x="34" y="36"/>
                    </a:lnTo>
                    <a:lnTo>
                      <a:pt x="34" y="296"/>
                    </a:lnTo>
                    <a:lnTo>
                      <a:pt x="0" y="332"/>
                    </a:lnTo>
                    <a:lnTo>
                      <a:pt x="0" y="0"/>
                    </a:lnTo>
                    <a:lnTo>
                      <a:pt x="827" y="0"/>
                    </a:lnTo>
                    <a:lnTo>
                      <a:pt x="827" y="332"/>
                    </a:lnTo>
                    <a:lnTo>
                      <a:pt x="791" y="296"/>
                    </a:lnTo>
                    <a:lnTo>
                      <a:pt x="791" y="36"/>
                    </a:lnTo>
                    <a:lnTo>
                      <a:pt x="430" y="36"/>
                    </a:lnTo>
                    <a:lnTo>
                      <a:pt x="430" y="296"/>
                    </a:lnTo>
                    <a:lnTo>
                      <a:pt x="791" y="296"/>
                    </a:lnTo>
                    <a:lnTo>
                      <a:pt x="827" y="332"/>
                    </a:lnTo>
                    <a:lnTo>
                      <a:pt x="0" y="332"/>
                    </a:lnTo>
                    <a:lnTo>
                      <a:pt x="34" y="296"/>
                    </a:lnTo>
                    <a:close/>
                  </a:path>
                </a:pathLst>
              </a:custGeom>
              <a:solidFill>
                <a:srgbClr val="E8EAEA"/>
              </a:solidFill>
              <a:ln w="9525">
                <a:noFill/>
                <a:round/>
                <a:headEnd/>
                <a:tailEnd/>
              </a:ln>
            </p:spPr>
            <p:txBody>
              <a:bodyPr/>
              <a:lstStyle/>
              <a:p>
                <a:endParaRPr lang="en-US"/>
              </a:p>
            </p:txBody>
          </p:sp>
          <p:sp>
            <p:nvSpPr>
              <p:cNvPr id="7228" name="Freeform 184"/>
              <p:cNvSpPr>
                <a:spLocks/>
              </p:cNvSpPr>
              <p:nvPr/>
            </p:nvSpPr>
            <p:spPr bwMode="auto">
              <a:xfrm>
                <a:off x="5325" y="2473"/>
                <a:ext cx="122" cy="170"/>
              </a:xfrm>
              <a:custGeom>
                <a:avLst/>
                <a:gdLst>
                  <a:gd name="T0" fmla="*/ 32 w 252"/>
                  <a:gd name="T1" fmla="*/ 0 h 260"/>
                  <a:gd name="T2" fmla="*/ 59 w 252"/>
                  <a:gd name="T3" fmla="*/ 0 h 260"/>
                  <a:gd name="T4" fmla="*/ 59 w 252"/>
                  <a:gd name="T5" fmla="*/ 41 h 260"/>
                  <a:gd name="T6" fmla="*/ 57 w 252"/>
                  <a:gd name="T7" fmla="*/ 43 h 260"/>
                  <a:gd name="T8" fmla="*/ 54 w 252"/>
                  <a:gd name="T9" fmla="*/ 44 h 260"/>
                  <a:gd name="T10" fmla="*/ 52 w 252"/>
                  <a:gd name="T11" fmla="*/ 45 h 260"/>
                  <a:gd name="T12" fmla="*/ 50 w 252"/>
                  <a:gd name="T13" fmla="*/ 47 h 260"/>
                  <a:gd name="T14" fmla="*/ 48 w 252"/>
                  <a:gd name="T15" fmla="*/ 49 h 260"/>
                  <a:gd name="T16" fmla="*/ 46 w 252"/>
                  <a:gd name="T17" fmla="*/ 51 h 260"/>
                  <a:gd name="T18" fmla="*/ 45 w 252"/>
                  <a:gd name="T19" fmla="*/ 54 h 260"/>
                  <a:gd name="T20" fmla="*/ 44 w 252"/>
                  <a:gd name="T21" fmla="*/ 56 h 260"/>
                  <a:gd name="T22" fmla="*/ 44 w 252"/>
                  <a:gd name="T23" fmla="*/ 60 h 260"/>
                  <a:gd name="T24" fmla="*/ 45 w 252"/>
                  <a:gd name="T25" fmla="*/ 61 h 260"/>
                  <a:gd name="T26" fmla="*/ 47 w 252"/>
                  <a:gd name="T27" fmla="*/ 63 h 260"/>
                  <a:gd name="T28" fmla="*/ 49 w 252"/>
                  <a:gd name="T29" fmla="*/ 66 h 260"/>
                  <a:gd name="T30" fmla="*/ 52 w 252"/>
                  <a:gd name="T31" fmla="*/ 69 h 260"/>
                  <a:gd name="T32" fmla="*/ 53 w 252"/>
                  <a:gd name="T33" fmla="*/ 71 h 260"/>
                  <a:gd name="T34" fmla="*/ 54 w 252"/>
                  <a:gd name="T35" fmla="*/ 75 h 260"/>
                  <a:gd name="T36" fmla="*/ 53 w 252"/>
                  <a:gd name="T37" fmla="*/ 79 h 260"/>
                  <a:gd name="T38" fmla="*/ 52 w 252"/>
                  <a:gd name="T39" fmla="*/ 84 h 260"/>
                  <a:gd name="T40" fmla="*/ 49 w 252"/>
                  <a:gd name="T41" fmla="*/ 88 h 260"/>
                  <a:gd name="T42" fmla="*/ 47 w 252"/>
                  <a:gd name="T43" fmla="*/ 92 h 260"/>
                  <a:gd name="T44" fmla="*/ 45 w 252"/>
                  <a:gd name="T45" fmla="*/ 96 h 260"/>
                  <a:gd name="T46" fmla="*/ 43 w 252"/>
                  <a:gd name="T47" fmla="*/ 99 h 260"/>
                  <a:gd name="T48" fmla="*/ 41 w 252"/>
                  <a:gd name="T49" fmla="*/ 103 h 260"/>
                  <a:gd name="T50" fmla="*/ 39 w 252"/>
                  <a:gd name="T51" fmla="*/ 107 h 260"/>
                  <a:gd name="T52" fmla="*/ 38 w 252"/>
                  <a:gd name="T53" fmla="*/ 111 h 260"/>
                  <a:gd name="T54" fmla="*/ 0 w 252"/>
                  <a:gd name="T55" fmla="*/ 111 h 260"/>
                  <a:gd name="T56" fmla="*/ 0 w 252"/>
                  <a:gd name="T57" fmla="*/ 107 h 260"/>
                  <a:gd name="T58" fmla="*/ 2 w 252"/>
                  <a:gd name="T59" fmla="*/ 102 h 260"/>
                  <a:gd name="T60" fmla="*/ 3 w 252"/>
                  <a:gd name="T61" fmla="*/ 97 h 260"/>
                  <a:gd name="T62" fmla="*/ 5 w 252"/>
                  <a:gd name="T63" fmla="*/ 92 h 260"/>
                  <a:gd name="T64" fmla="*/ 7 w 252"/>
                  <a:gd name="T65" fmla="*/ 86 h 260"/>
                  <a:gd name="T66" fmla="*/ 10 w 252"/>
                  <a:gd name="T67" fmla="*/ 80 h 260"/>
                  <a:gd name="T68" fmla="*/ 13 w 252"/>
                  <a:gd name="T69" fmla="*/ 76 h 260"/>
                  <a:gd name="T70" fmla="*/ 15 w 252"/>
                  <a:gd name="T71" fmla="*/ 72 h 260"/>
                  <a:gd name="T72" fmla="*/ 17 w 252"/>
                  <a:gd name="T73" fmla="*/ 68 h 260"/>
                  <a:gd name="T74" fmla="*/ 22 w 252"/>
                  <a:gd name="T75" fmla="*/ 62 h 260"/>
                  <a:gd name="T76" fmla="*/ 26 w 252"/>
                  <a:gd name="T77" fmla="*/ 56 h 260"/>
                  <a:gd name="T78" fmla="*/ 31 w 252"/>
                  <a:gd name="T79" fmla="*/ 50 h 260"/>
                  <a:gd name="T80" fmla="*/ 34 w 252"/>
                  <a:gd name="T81" fmla="*/ 44 h 260"/>
                  <a:gd name="T82" fmla="*/ 37 w 252"/>
                  <a:gd name="T83" fmla="*/ 39 h 260"/>
                  <a:gd name="T84" fmla="*/ 37 w 252"/>
                  <a:gd name="T85" fmla="*/ 36 h 260"/>
                  <a:gd name="T86" fmla="*/ 35 w 252"/>
                  <a:gd name="T87" fmla="*/ 34 h 260"/>
                  <a:gd name="T88" fmla="*/ 31 w 252"/>
                  <a:gd name="T89" fmla="*/ 35 h 260"/>
                  <a:gd name="T90" fmla="*/ 27 w 252"/>
                  <a:gd name="T91" fmla="*/ 36 h 260"/>
                  <a:gd name="T92" fmla="*/ 22 w 252"/>
                  <a:gd name="T93" fmla="*/ 38 h 260"/>
                  <a:gd name="T94" fmla="*/ 18 w 252"/>
                  <a:gd name="T95" fmla="*/ 39 h 260"/>
                  <a:gd name="T96" fmla="*/ 14 w 252"/>
                  <a:gd name="T97" fmla="*/ 41 h 260"/>
                  <a:gd name="T98" fmla="*/ 11 w 252"/>
                  <a:gd name="T99" fmla="*/ 41 h 260"/>
                  <a:gd name="T100" fmla="*/ 8 w 252"/>
                  <a:gd name="T101" fmla="*/ 40 h 260"/>
                  <a:gd name="T102" fmla="*/ 7 w 252"/>
                  <a:gd name="T103" fmla="*/ 38 h 260"/>
                  <a:gd name="T104" fmla="*/ 8 w 252"/>
                  <a:gd name="T105" fmla="*/ 34 h 260"/>
                  <a:gd name="T106" fmla="*/ 11 w 252"/>
                  <a:gd name="T107" fmla="*/ 29 h 260"/>
                  <a:gd name="T108" fmla="*/ 14 w 252"/>
                  <a:gd name="T109" fmla="*/ 24 h 260"/>
                  <a:gd name="T110" fmla="*/ 18 w 252"/>
                  <a:gd name="T111" fmla="*/ 18 h 260"/>
                  <a:gd name="T112" fmla="*/ 22 w 252"/>
                  <a:gd name="T113" fmla="*/ 13 h 260"/>
                  <a:gd name="T114" fmla="*/ 26 w 252"/>
                  <a:gd name="T115" fmla="*/ 8 h 260"/>
                  <a:gd name="T116" fmla="*/ 30 w 252"/>
                  <a:gd name="T117" fmla="*/ 3 h 260"/>
                  <a:gd name="T118" fmla="*/ 32 w 252"/>
                  <a:gd name="T119" fmla="*/ 0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2" h="260">
                    <a:moveTo>
                      <a:pt x="137" y="0"/>
                    </a:moveTo>
                    <a:lnTo>
                      <a:pt x="252" y="0"/>
                    </a:lnTo>
                    <a:lnTo>
                      <a:pt x="252" y="96"/>
                    </a:lnTo>
                    <a:lnTo>
                      <a:pt x="243" y="100"/>
                    </a:lnTo>
                    <a:lnTo>
                      <a:pt x="232" y="102"/>
                    </a:lnTo>
                    <a:lnTo>
                      <a:pt x="222" y="106"/>
                    </a:lnTo>
                    <a:lnTo>
                      <a:pt x="213" y="110"/>
                    </a:lnTo>
                    <a:lnTo>
                      <a:pt x="205" y="115"/>
                    </a:lnTo>
                    <a:lnTo>
                      <a:pt x="198" y="119"/>
                    </a:lnTo>
                    <a:lnTo>
                      <a:pt x="192" y="125"/>
                    </a:lnTo>
                    <a:lnTo>
                      <a:pt x="187" y="132"/>
                    </a:lnTo>
                    <a:lnTo>
                      <a:pt x="187" y="139"/>
                    </a:lnTo>
                    <a:lnTo>
                      <a:pt x="193" y="144"/>
                    </a:lnTo>
                    <a:lnTo>
                      <a:pt x="201" y="149"/>
                    </a:lnTo>
                    <a:lnTo>
                      <a:pt x="210" y="154"/>
                    </a:lnTo>
                    <a:lnTo>
                      <a:pt x="220" y="160"/>
                    </a:lnTo>
                    <a:lnTo>
                      <a:pt x="227" y="165"/>
                    </a:lnTo>
                    <a:lnTo>
                      <a:pt x="230" y="175"/>
                    </a:lnTo>
                    <a:lnTo>
                      <a:pt x="227" y="185"/>
                    </a:lnTo>
                    <a:lnTo>
                      <a:pt x="220" y="197"/>
                    </a:lnTo>
                    <a:lnTo>
                      <a:pt x="210" y="207"/>
                    </a:lnTo>
                    <a:lnTo>
                      <a:pt x="201" y="216"/>
                    </a:lnTo>
                    <a:lnTo>
                      <a:pt x="192" y="225"/>
                    </a:lnTo>
                    <a:lnTo>
                      <a:pt x="182" y="233"/>
                    </a:lnTo>
                    <a:lnTo>
                      <a:pt x="174" y="241"/>
                    </a:lnTo>
                    <a:lnTo>
                      <a:pt x="168" y="251"/>
                    </a:lnTo>
                    <a:lnTo>
                      <a:pt x="163" y="260"/>
                    </a:lnTo>
                    <a:lnTo>
                      <a:pt x="0" y="260"/>
                    </a:lnTo>
                    <a:lnTo>
                      <a:pt x="2" y="251"/>
                    </a:lnTo>
                    <a:lnTo>
                      <a:pt x="8" y="239"/>
                    </a:lnTo>
                    <a:lnTo>
                      <a:pt x="15" y="227"/>
                    </a:lnTo>
                    <a:lnTo>
                      <a:pt x="23" y="214"/>
                    </a:lnTo>
                    <a:lnTo>
                      <a:pt x="32" y="200"/>
                    </a:lnTo>
                    <a:lnTo>
                      <a:pt x="42" y="187"/>
                    </a:lnTo>
                    <a:lnTo>
                      <a:pt x="53" y="177"/>
                    </a:lnTo>
                    <a:lnTo>
                      <a:pt x="62" y="168"/>
                    </a:lnTo>
                    <a:lnTo>
                      <a:pt x="74" y="159"/>
                    </a:lnTo>
                    <a:lnTo>
                      <a:pt x="92" y="146"/>
                    </a:lnTo>
                    <a:lnTo>
                      <a:pt x="111" y="132"/>
                    </a:lnTo>
                    <a:lnTo>
                      <a:pt x="131" y="117"/>
                    </a:lnTo>
                    <a:lnTo>
                      <a:pt x="147" y="103"/>
                    </a:lnTo>
                    <a:lnTo>
                      <a:pt x="157" y="92"/>
                    </a:lnTo>
                    <a:lnTo>
                      <a:pt x="160" y="84"/>
                    </a:lnTo>
                    <a:lnTo>
                      <a:pt x="151" y="80"/>
                    </a:lnTo>
                    <a:lnTo>
                      <a:pt x="134" y="81"/>
                    </a:lnTo>
                    <a:lnTo>
                      <a:pt x="115" y="84"/>
                    </a:lnTo>
                    <a:lnTo>
                      <a:pt x="95" y="88"/>
                    </a:lnTo>
                    <a:lnTo>
                      <a:pt x="77" y="92"/>
                    </a:lnTo>
                    <a:lnTo>
                      <a:pt x="59" y="95"/>
                    </a:lnTo>
                    <a:lnTo>
                      <a:pt x="46" y="96"/>
                    </a:lnTo>
                    <a:lnTo>
                      <a:pt x="35" y="94"/>
                    </a:lnTo>
                    <a:lnTo>
                      <a:pt x="32" y="88"/>
                    </a:lnTo>
                    <a:lnTo>
                      <a:pt x="35" y="79"/>
                    </a:lnTo>
                    <a:lnTo>
                      <a:pt x="45" y="68"/>
                    </a:lnTo>
                    <a:lnTo>
                      <a:pt x="58" y="55"/>
                    </a:lnTo>
                    <a:lnTo>
                      <a:pt x="76" y="42"/>
                    </a:lnTo>
                    <a:lnTo>
                      <a:pt x="94" y="30"/>
                    </a:lnTo>
                    <a:lnTo>
                      <a:pt x="111" y="18"/>
                    </a:lnTo>
                    <a:lnTo>
                      <a:pt x="126" y="8"/>
                    </a:lnTo>
                    <a:lnTo>
                      <a:pt x="137" y="0"/>
                    </a:lnTo>
                    <a:close/>
                  </a:path>
                </a:pathLst>
              </a:custGeom>
              <a:solidFill>
                <a:srgbClr val="99E5E5"/>
              </a:solidFill>
              <a:ln w="9525">
                <a:noFill/>
                <a:round/>
                <a:headEnd/>
                <a:tailEnd/>
              </a:ln>
            </p:spPr>
            <p:txBody>
              <a:bodyPr/>
              <a:lstStyle/>
              <a:p>
                <a:endParaRPr lang="en-US"/>
              </a:p>
            </p:txBody>
          </p:sp>
          <p:sp>
            <p:nvSpPr>
              <p:cNvPr id="7229" name="Freeform 185"/>
              <p:cNvSpPr>
                <a:spLocks/>
              </p:cNvSpPr>
              <p:nvPr/>
            </p:nvSpPr>
            <p:spPr bwMode="auto">
              <a:xfrm>
                <a:off x="5508" y="2473"/>
                <a:ext cx="132" cy="170"/>
              </a:xfrm>
              <a:custGeom>
                <a:avLst/>
                <a:gdLst>
                  <a:gd name="T0" fmla="*/ 26 w 271"/>
                  <a:gd name="T1" fmla="*/ 0 h 260"/>
                  <a:gd name="T2" fmla="*/ 24 w 271"/>
                  <a:gd name="T3" fmla="*/ 2 h 260"/>
                  <a:gd name="T4" fmla="*/ 22 w 271"/>
                  <a:gd name="T5" fmla="*/ 5 h 260"/>
                  <a:gd name="T6" fmla="*/ 20 w 271"/>
                  <a:gd name="T7" fmla="*/ 8 h 260"/>
                  <a:gd name="T8" fmla="*/ 18 w 271"/>
                  <a:gd name="T9" fmla="*/ 12 h 260"/>
                  <a:gd name="T10" fmla="*/ 15 w 271"/>
                  <a:gd name="T11" fmla="*/ 16 h 260"/>
                  <a:gd name="T12" fmla="*/ 13 w 271"/>
                  <a:gd name="T13" fmla="*/ 20 h 260"/>
                  <a:gd name="T14" fmla="*/ 11 w 271"/>
                  <a:gd name="T15" fmla="*/ 24 h 260"/>
                  <a:gd name="T16" fmla="*/ 9 w 271"/>
                  <a:gd name="T17" fmla="*/ 27 h 260"/>
                  <a:gd name="T18" fmla="*/ 8 w 271"/>
                  <a:gd name="T19" fmla="*/ 31 h 260"/>
                  <a:gd name="T20" fmla="*/ 8 w 271"/>
                  <a:gd name="T21" fmla="*/ 34 h 260"/>
                  <a:gd name="T22" fmla="*/ 8 w 271"/>
                  <a:gd name="T23" fmla="*/ 38 h 260"/>
                  <a:gd name="T24" fmla="*/ 9 w 271"/>
                  <a:gd name="T25" fmla="*/ 41 h 260"/>
                  <a:gd name="T26" fmla="*/ 11 w 271"/>
                  <a:gd name="T27" fmla="*/ 44 h 260"/>
                  <a:gd name="T28" fmla="*/ 13 w 271"/>
                  <a:gd name="T29" fmla="*/ 46 h 260"/>
                  <a:gd name="T30" fmla="*/ 15 w 271"/>
                  <a:gd name="T31" fmla="*/ 46 h 260"/>
                  <a:gd name="T32" fmla="*/ 18 w 271"/>
                  <a:gd name="T33" fmla="*/ 46 h 260"/>
                  <a:gd name="T34" fmla="*/ 20 w 271"/>
                  <a:gd name="T35" fmla="*/ 45 h 260"/>
                  <a:gd name="T36" fmla="*/ 22 w 271"/>
                  <a:gd name="T37" fmla="*/ 46 h 260"/>
                  <a:gd name="T38" fmla="*/ 24 w 271"/>
                  <a:gd name="T39" fmla="*/ 49 h 260"/>
                  <a:gd name="T40" fmla="*/ 25 w 271"/>
                  <a:gd name="T41" fmla="*/ 53 h 260"/>
                  <a:gd name="T42" fmla="*/ 25 w 271"/>
                  <a:gd name="T43" fmla="*/ 58 h 260"/>
                  <a:gd name="T44" fmla="*/ 25 w 271"/>
                  <a:gd name="T45" fmla="*/ 62 h 260"/>
                  <a:gd name="T46" fmla="*/ 23 w 271"/>
                  <a:gd name="T47" fmla="*/ 67 h 260"/>
                  <a:gd name="T48" fmla="*/ 20 w 271"/>
                  <a:gd name="T49" fmla="*/ 73 h 260"/>
                  <a:gd name="T50" fmla="*/ 17 w 271"/>
                  <a:gd name="T51" fmla="*/ 77 h 260"/>
                  <a:gd name="T52" fmla="*/ 13 w 271"/>
                  <a:gd name="T53" fmla="*/ 82 h 260"/>
                  <a:gd name="T54" fmla="*/ 10 w 271"/>
                  <a:gd name="T55" fmla="*/ 87 h 260"/>
                  <a:gd name="T56" fmla="*/ 7 w 271"/>
                  <a:gd name="T57" fmla="*/ 92 h 260"/>
                  <a:gd name="T58" fmla="*/ 4 w 271"/>
                  <a:gd name="T59" fmla="*/ 96 h 260"/>
                  <a:gd name="T60" fmla="*/ 2 w 271"/>
                  <a:gd name="T61" fmla="*/ 101 h 260"/>
                  <a:gd name="T62" fmla="*/ 1 w 271"/>
                  <a:gd name="T63" fmla="*/ 106 h 260"/>
                  <a:gd name="T64" fmla="*/ 0 w 271"/>
                  <a:gd name="T65" fmla="*/ 111 h 260"/>
                  <a:gd name="T66" fmla="*/ 42 w 271"/>
                  <a:gd name="T67" fmla="*/ 111 h 260"/>
                  <a:gd name="T68" fmla="*/ 43 w 271"/>
                  <a:gd name="T69" fmla="*/ 108 h 260"/>
                  <a:gd name="T70" fmla="*/ 45 w 271"/>
                  <a:gd name="T71" fmla="*/ 105 h 260"/>
                  <a:gd name="T72" fmla="*/ 46 w 271"/>
                  <a:gd name="T73" fmla="*/ 99 h 260"/>
                  <a:gd name="T74" fmla="*/ 47 w 271"/>
                  <a:gd name="T75" fmla="*/ 95 h 260"/>
                  <a:gd name="T76" fmla="*/ 49 w 271"/>
                  <a:gd name="T77" fmla="*/ 90 h 260"/>
                  <a:gd name="T78" fmla="*/ 50 w 271"/>
                  <a:gd name="T79" fmla="*/ 86 h 260"/>
                  <a:gd name="T80" fmla="*/ 52 w 271"/>
                  <a:gd name="T81" fmla="*/ 82 h 260"/>
                  <a:gd name="T82" fmla="*/ 53 w 271"/>
                  <a:gd name="T83" fmla="*/ 78 h 260"/>
                  <a:gd name="T84" fmla="*/ 56 w 271"/>
                  <a:gd name="T85" fmla="*/ 72 h 260"/>
                  <a:gd name="T86" fmla="*/ 57 w 271"/>
                  <a:gd name="T87" fmla="*/ 65 h 260"/>
                  <a:gd name="T88" fmla="*/ 57 w 271"/>
                  <a:gd name="T89" fmla="*/ 59 h 260"/>
                  <a:gd name="T90" fmla="*/ 54 w 271"/>
                  <a:gd name="T91" fmla="*/ 56 h 260"/>
                  <a:gd name="T92" fmla="*/ 50 w 271"/>
                  <a:gd name="T93" fmla="*/ 54 h 260"/>
                  <a:gd name="T94" fmla="*/ 48 w 271"/>
                  <a:gd name="T95" fmla="*/ 52 h 260"/>
                  <a:gd name="T96" fmla="*/ 46 w 271"/>
                  <a:gd name="T97" fmla="*/ 50 h 260"/>
                  <a:gd name="T98" fmla="*/ 45 w 271"/>
                  <a:gd name="T99" fmla="*/ 44 h 260"/>
                  <a:gd name="T100" fmla="*/ 46 w 271"/>
                  <a:gd name="T101" fmla="*/ 38 h 260"/>
                  <a:gd name="T102" fmla="*/ 49 w 271"/>
                  <a:gd name="T103" fmla="*/ 28 h 260"/>
                  <a:gd name="T104" fmla="*/ 55 w 271"/>
                  <a:gd name="T105" fmla="*/ 16 h 260"/>
                  <a:gd name="T106" fmla="*/ 64 w 271"/>
                  <a:gd name="T107" fmla="*/ 0 h 260"/>
                  <a:gd name="T108" fmla="*/ 26 w 271"/>
                  <a:gd name="T109" fmla="*/ 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 h="260">
                    <a:moveTo>
                      <a:pt x="110" y="0"/>
                    </a:moveTo>
                    <a:lnTo>
                      <a:pt x="103" y="4"/>
                    </a:lnTo>
                    <a:lnTo>
                      <a:pt x="95" y="10"/>
                    </a:lnTo>
                    <a:lnTo>
                      <a:pt x="84" y="18"/>
                    </a:lnTo>
                    <a:lnTo>
                      <a:pt x="74" y="27"/>
                    </a:lnTo>
                    <a:lnTo>
                      <a:pt x="64" y="36"/>
                    </a:lnTo>
                    <a:lnTo>
                      <a:pt x="54" y="47"/>
                    </a:lnTo>
                    <a:lnTo>
                      <a:pt x="45" y="56"/>
                    </a:lnTo>
                    <a:lnTo>
                      <a:pt x="38" y="64"/>
                    </a:lnTo>
                    <a:lnTo>
                      <a:pt x="34" y="72"/>
                    </a:lnTo>
                    <a:lnTo>
                      <a:pt x="33" y="80"/>
                    </a:lnTo>
                    <a:lnTo>
                      <a:pt x="34" y="88"/>
                    </a:lnTo>
                    <a:lnTo>
                      <a:pt x="38" y="96"/>
                    </a:lnTo>
                    <a:lnTo>
                      <a:pt x="45" y="102"/>
                    </a:lnTo>
                    <a:lnTo>
                      <a:pt x="53" y="107"/>
                    </a:lnTo>
                    <a:lnTo>
                      <a:pt x="64" y="108"/>
                    </a:lnTo>
                    <a:lnTo>
                      <a:pt x="74" y="107"/>
                    </a:lnTo>
                    <a:lnTo>
                      <a:pt x="84" y="106"/>
                    </a:lnTo>
                    <a:lnTo>
                      <a:pt x="94" y="109"/>
                    </a:lnTo>
                    <a:lnTo>
                      <a:pt x="102" y="115"/>
                    </a:lnTo>
                    <a:lnTo>
                      <a:pt x="106" y="124"/>
                    </a:lnTo>
                    <a:lnTo>
                      <a:pt x="107" y="134"/>
                    </a:lnTo>
                    <a:lnTo>
                      <a:pt x="105" y="146"/>
                    </a:lnTo>
                    <a:lnTo>
                      <a:pt x="98" y="157"/>
                    </a:lnTo>
                    <a:lnTo>
                      <a:pt x="86" y="169"/>
                    </a:lnTo>
                    <a:lnTo>
                      <a:pt x="71" y="180"/>
                    </a:lnTo>
                    <a:lnTo>
                      <a:pt x="56" y="192"/>
                    </a:lnTo>
                    <a:lnTo>
                      <a:pt x="42" y="203"/>
                    </a:lnTo>
                    <a:lnTo>
                      <a:pt x="29" y="214"/>
                    </a:lnTo>
                    <a:lnTo>
                      <a:pt x="19" y="225"/>
                    </a:lnTo>
                    <a:lnTo>
                      <a:pt x="10" y="237"/>
                    </a:lnTo>
                    <a:lnTo>
                      <a:pt x="4" y="248"/>
                    </a:lnTo>
                    <a:lnTo>
                      <a:pt x="0" y="260"/>
                    </a:lnTo>
                    <a:lnTo>
                      <a:pt x="179" y="260"/>
                    </a:lnTo>
                    <a:lnTo>
                      <a:pt x="182" y="253"/>
                    </a:lnTo>
                    <a:lnTo>
                      <a:pt x="188" y="244"/>
                    </a:lnTo>
                    <a:lnTo>
                      <a:pt x="193" y="233"/>
                    </a:lnTo>
                    <a:lnTo>
                      <a:pt x="198" y="222"/>
                    </a:lnTo>
                    <a:lnTo>
                      <a:pt x="205" y="210"/>
                    </a:lnTo>
                    <a:lnTo>
                      <a:pt x="211" y="200"/>
                    </a:lnTo>
                    <a:lnTo>
                      <a:pt x="218" y="191"/>
                    </a:lnTo>
                    <a:lnTo>
                      <a:pt x="224" y="183"/>
                    </a:lnTo>
                    <a:lnTo>
                      <a:pt x="235" y="168"/>
                    </a:lnTo>
                    <a:lnTo>
                      <a:pt x="242" y="151"/>
                    </a:lnTo>
                    <a:lnTo>
                      <a:pt x="240" y="138"/>
                    </a:lnTo>
                    <a:lnTo>
                      <a:pt x="225" y="130"/>
                    </a:lnTo>
                    <a:lnTo>
                      <a:pt x="212" y="127"/>
                    </a:lnTo>
                    <a:lnTo>
                      <a:pt x="201" y="123"/>
                    </a:lnTo>
                    <a:lnTo>
                      <a:pt x="192" y="116"/>
                    </a:lnTo>
                    <a:lnTo>
                      <a:pt x="188" y="104"/>
                    </a:lnTo>
                    <a:lnTo>
                      <a:pt x="192" y="88"/>
                    </a:lnTo>
                    <a:lnTo>
                      <a:pt x="205" y="65"/>
                    </a:lnTo>
                    <a:lnTo>
                      <a:pt x="231" y="36"/>
                    </a:lnTo>
                    <a:lnTo>
                      <a:pt x="271" y="0"/>
                    </a:lnTo>
                    <a:lnTo>
                      <a:pt x="110" y="0"/>
                    </a:lnTo>
                    <a:close/>
                  </a:path>
                </a:pathLst>
              </a:custGeom>
              <a:solidFill>
                <a:srgbClr val="99E5E5"/>
              </a:solidFill>
              <a:ln w="9525">
                <a:noFill/>
                <a:round/>
                <a:headEnd/>
                <a:tailEnd/>
              </a:ln>
            </p:spPr>
            <p:txBody>
              <a:bodyPr/>
              <a:lstStyle/>
              <a:p>
                <a:endParaRPr lang="en-US"/>
              </a:p>
            </p:txBody>
          </p:sp>
          <p:sp>
            <p:nvSpPr>
              <p:cNvPr id="7230" name="Rectangle 186"/>
              <p:cNvSpPr>
                <a:spLocks noChangeArrowheads="1"/>
              </p:cNvSpPr>
              <p:nvPr/>
            </p:nvSpPr>
            <p:spPr bwMode="auto">
              <a:xfrm>
                <a:off x="5237" y="2449"/>
                <a:ext cx="18" cy="420"/>
              </a:xfrm>
              <a:prstGeom prst="rect">
                <a:avLst/>
              </a:prstGeom>
              <a:solidFill>
                <a:srgbClr val="FFDDA5"/>
              </a:solidFill>
              <a:ln w="9525">
                <a:noFill/>
                <a:miter lim="800000"/>
                <a:headEnd/>
                <a:tailEnd/>
              </a:ln>
            </p:spPr>
            <p:txBody>
              <a:bodyPr/>
              <a:lstStyle/>
              <a:p>
                <a:endParaRPr lang="en-US" altLang="en-US"/>
              </a:p>
            </p:txBody>
          </p:sp>
          <p:sp>
            <p:nvSpPr>
              <p:cNvPr id="7231" name="Rectangle 187"/>
              <p:cNvSpPr>
                <a:spLocks noChangeArrowheads="1"/>
              </p:cNvSpPr>
              <p:nvPr/>
            </p:nvSpPr>
            <p:spPr bwMode="auto">
              <a:xfrm>
                <a:off x="5657" y="2449"/>
                <a:ext cx="17" cy="420"/>
              </a:xfrm>
              <a:prstGeom prst="rect">
                <a:avLst/>
              </a:prstGeom>
              <a:solidFill>
                <a:srgbClr val="FFDDA5"/>
              </a:solidFill>
              <a:ln w="9525">
                <a:noFill/>
                <a:miter lim="800000"/>
                <a:headEnd/>
                <a:tailEnd/>
              </a:ln>
            </p:spPr>
            <p:txBody>
              <a:bodyPr/>
              <a:lstStyle/>
              <a:p>
                <a:endParaRPr lang="en-US" altLang="en-US"/>
              </a:p>
            </p:txBody>
          </p:sp>
          <p:sp>
            <p:nvSpPr>
              <p:cNvPr id="7232" name="Rectangle 188"/>
              <p:cNvSpPr>
                <a:spLocks noChangeArrowheads="1"/>
              </p:cNvSpPr>
              <p:nvPr/>
            </p:nvSpPr>
            <p:spPr bwMode="auto">
              <a:xfrm>
                <a:off x="5255" y="2667"/>
                <a:ext cx="402" cy="26"/>
              </a:xfrm>
              <a:prstGeom prst="rect">
                <a:avLst/>
              </a:prstGeom>
              <a:solidFill>
                <a:srgbClr val="FFDDA5"/>
              </a:solidFill>
              <a:ln w="9525">
                <a:noFill/>
                <a:miter lim="800000"/>
                <a:headEnd/>
                <a:tailEnd/>
              </a:ln>
            </p:spPr>
            <p:txBody>
              <a:bodyPr/>
              <a:lstStyle/>
              <a:p>
                <a:endParaRPr lang="en-US" altLang="en-US"/>
              </a:p>
            </p:txBody>
          </p:sp>
          <p:sp>
            <p:nvSpPr>
              <p:cNvPr id="7233" name="Rectangle 189"/>
              <p:cNvSpPr>
                <a:spLocks noChangeArrowheads="1"/>
              </p:cNvSpPr>
              <p:nvPr/>
            </p:nvSpPr>
            <p:spPr bwMode="auto">
              <a:xfrm>
                <a:off x="5225" y="2431"/>
                <a:ext cx="462" cy="18"/>
              </a:xfrm>
              <a:prstGeom prst="rect">
                <a:avLst/>
              </a:prstGeom>
              <a:solidFill>
                <a:srgbClr val="FFE5B7"/>
              </a:solidFill>
              <a:ln w="9525">
                <a:noFill/>
                <a:miter lim="800000"/>
                <a:headEnd/>
                <a:tailEnd/>
              </a:ln>
            </p:spPr>
            <p:txBody>
              <a:bodyPr/>
              <a:lstStyle/>
              <a:p>
                <a:endParaRPr lang="en-US" altLang="en-US"/>
              </a:p>
            </p:txBody>
          </p:sp>
          <p:sp>
            <p:nvSpPr>
              <p:cNvPr id="7234" name="Rectangle 190"/>
              <p:cNvSpPr>
                <a:spLocks noChangeArrowheads="1"/>
              </p:cNvSpPr>
              <p:nvPr/>
            </p:nvSpPr>
            <p:spPr bwMode="auto">
              <a:xfrm>
                <a:off x="5255" y="2693"/>
                <a:ext cx="402" cy="176"/>
              </a:xfrm>
              <a:prstGeom prst="rect">
                <a:avLst/>
              </a:prstGeom>
              <a:solidFill>
                <a:srgbClr val="B23333"/>
              </a:solidFill>
              <a:ln w="9525">
                <a:noFill/>
                <a:miter lim="800000"/>
                <a:headEnd/>
                <a:tailEnd/>
              </a:ln>
            </p:spPr>
            <p:txBody>
              <a:bodyPr/>
              <a:lstStyle/>
              <a:p>
                <a:endParaRPr lang="en-US" altLang="en-US"/>
              </a:p>
            </p:txBody>
          </p:sp>
          <p:sp>
            <p:nvSpPr>
              <p:cNvPr id="7235" name="Freeform 191"/>
              <p:cNvSpPr>
                <a:spLocks/>
              </p:cNvSpPr>
              <p:nvPr/>
            </p:nvSpPr>
            <p:spPr bwMode="auto">
              <a:xfrm>
                <a:off x="5236" y="2366"/>
                <a:ext cx="435" cy="65"/>
              </a:xfrm>
              <a:custGeom>
                <a:avLst/>
                <a:gdLst>
                  <a:gd name="T0" fmla="*/ 212 w 894"/>
                  <a:gd name="T1" fmla="*/ 44 h 97"/>
                  <a:gd name="T2" fmla="*/ 198 w 894"/>
                  <a:gd name="T3" fmla="*/ 0 h 97"/>
                  <a:gd name="T4" fmla="*/ 12 w 894"/>
                  <a:gd name="T5" fmla="*/ 0 h 97"/>
                  <a:gd name="T6" fmla="*/ 0 w 894"/>
                  <a:gd name="T7" fmla="*/ 44 h 97"/>
                  <a:gd name="T8" fmla="*/ 212 w 894"/>
                  <a:gd name="T9" fmla="*/ 4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4" h="97">
                    <a:moveTo>
                      <a:pt x="894" y="97"/>
                    </a:moveTo>
                    <a:lnTo>
                      <a:pt x="837" y="0"/>
                    </a:lnTo>
                    <a:lnTo>
                      <a:pt x="50" y="0"/>
                    </a:lnTo>
                    <a:lnTo>
                      <a:pt x="0" y="97"/>
                    </a:lnTo>
                    <a:lnTo>
                      <a:pt x="894" y="97"/>
                    </a:lnTo>
                    <a:close/>
                  </a:path>
                </a:pathLst>
              </a:custGeom>
              <a:solidFill>
                <a:srgbClr val="7C0000"/>
              </a:solidFill>
              <a:ln w="9525">
                <a:noFill/>
                <a:round/>
                <a:headEnd/>
                <a:tailEnd/>
              </a:ln>
            </p:spPr>
            <p:txBody>
              <a:bodyPr/>
              <a:lstStyle/>
              <a:p>
                <a:endParaRPr lang="en-US"/>
              </a:p>
            </p:txBody>
          </p:sp>
          <p:sp>
            <p:nvSpPr>
              <p:cNvPr id="7236" name="Rectangle 192"/>
              <p:cNvSpPr>
                <a:spLocks noChangeArrowheads="1"/>
              </p:cNvSpPr>
              <p:nvPr/>
            </p:nvSpPr>
            <p:spPr bwMode="auto">
              <a:xfrm>
                <a:off x="5255" y="2759"/>
                <a:ext cx="58" cy="30"/>
              </a:xfrm>
              <a:prstGeom prst="rect">
                <a:avLst/>
              </a:prstGeom>
              <a:solidFill>
                <a:srgbClr val="7C0000"/>
              </a:solidFill>
              <a:ln w="9525">
                <a:noFill/>
                <a:miter lim="800000"/>
                <a:headEnd/>
                <a:tailEnd/>
              </a:ln>
            </p:spPr>
            <p:txBody>
              <a:bodyPr/>
              <a:lstStyle/>
              <a:p>
                <a:endParaRPr lang="en-US" altLang="en-US"/>
              </a:p>
            </p:txBody>
          </p:sp>
          <p:sp>
            <p:nvSpPr>
              <p:cNvPr id="7237" name="Rectangle 193"/>
              <p:cNvSpPr>
                <a:spLocks noChangeArrowheads="1"/>
              </p:cNvSpPr>
              <p:nvPr/>
            </p:nvSpPr>
            <p:spPr bwMode="auto">
              <a:xfrm>
                <a:off x="5255" y="2797"/>
                <a:ext cx="26" cy="29"/>
              </a:xfrm>
              <a:prstGeom prst="rect">
                <a:avLst/>
              </a:prstGeom>
              <a:solidFill>
                <a:srgbClr val="7C0000"/>
              </a:solidFill>
              <a:ln w="9525">
                <a:noFill/>
                <a:miter lim="800000"/>
                <a:headEnd/>
                <a:tailEnd/>
              </a:ln>
            </p:spPr>
            <p:txBody>
              <a:bodyPr/>
              <a:lstStyle/>
              <a:p>
                <a:endParaRPr lang="en-US" altLang="en-US"/>
              </a:p>
            </p:txBody>
          </p:sp>
          <p:sp>
            <p:nvSpPr>
              <p:cNvPr id="7238" name="Rectangle 194"/>
              <p:cNvSpPr>
                <a:spLocks noChangeArrowheads="1"/>
              </p:cNvSpPr>
              <p:nvPr/>
            </p:nvSpPr>
            <p:spPr bwMode="auto">
              <a:xfrm>
                <a:off x="5563" y="2759"/>
                <a:ext cx="59" cy="30"/>
              </a:xfrm>
              <a:prstGeom prst="rect">
                <a:avLst/>
              </a:prstGeom>
              <a:solidFill>
                <a:srgbClr val="7C0000"/>
              </a:solidFill>
              <a:ln w="9525">
                <a:noFill/>
                <a:miter lim="800000"/>
                <a:headEnd/>
                <a:tailEnd/>
              </a:ln>
            </p:spPr>
            <p:txBody>
              <a:bodyPr/>
              <a:lstStyle/>
              <a:p>
                <a:endParaRPr lang="en-US" altLang="en-US"/>
              </a:p>
            </p:txBody>
          </p:sp>
          <p:sp>
            <p:nvSpPr>
              <p:cNvPr id="7239" name="Rectangle 195"/>
              <p:cNvSpPr>
                <a:spLocks noChangeArrowheads="1"/>
              </p:cNvSpPr>
              <p:nvPr/>
            </p:nvSpPr>
            <p:spPr bwMode="auto">
              <a:xfrm>
                <a:off x="5536" y="2722"/>
                <a:ext cx="65" cy="29"/>
              </a:xfrm>
              <a:prstGeom prst="rect">
                <a:avLst/>
              </a:prstGeom>
              <a:solidFill>
                <a:srgbClr val="7C0000"/>
              </a:solidFill>
              <a:ln w="9525">
                <a:noFill/>
                <a:miter lim="800000"/>
                <a:headEnd/>
                <a:tailEnd/>
              </a:ln>
            </p:spPr>
            <p:txBody>
              <a:bodyPr/>
              <a:lstStyle/>
              <a:p>
                <a:endParaRPr lang="en-US" altLang="en-US"/>
              </a:p>
            </p:txBody>
          </p:sp>
          <p:sp>
            <p:nvSpPr>
              <p:cNvPr id="7240" name="Rectangle 196"/>
              <p:cNvSpPr>
                <a:spLocks noChangeArrowheads="1"/>
              </p:cNvSpPr>
              <p:nvPr/>
            </p:nvSpPr>
            <p:spPr bwMode="auto">
              <a:xfrm>
                <a:off x="5536" y="2797"/>
                <a:ext cx="65" cy="29"/>
              </a:xfrm>
              <a:prstGeom prst="rect">
                <a:avLst/>
              </a:prstGeom>
              <a:solidFill>
                <a:srgbClr val="7C0000"/>
              </a:solidFill>
              <a:ln w="9525">
                <a:noFill/>
                <a:miter lim="800000"/>
                <a:headEnd/>
                <a:tailEnd/>
              </a:ln>
            </p:spPr>
            <p:txBody>
              <a:bodyPr/>
              <a:lstStyle/>
              <a:p>
                <a:endParaRPr lang="en-US" altLang="en-US"/>
              </a:p>
            </p:txBody>
          </p:sp>
          <p:sp>
            <p:nvSpPr>
              <p:cNvPr id="7241" name="Freeform 197"/>
              <p:cNvSpPr>
                <a:spLocks/>
              </p:cNvSpPr>
              <p:nvPr/>
            </p:nvSpPr>
            <p:spPr bwMode="auto">
              <a:xfrm>
                <a:off x="5592" y="2494"/>
                <a:ext cx="168" cy="395"/>
              </a:xfrm>
              <a:custGeom>
                <a:avLst/>
                <a:gdLst>
                  <a:gd name="T0" fmla="*/ 54 w 347"/>
                  <a:gd name="T1" fmla="*/ 60 h 601"/>
                  <a:gd name="T2" fmla="*/ 54 w 347"/>
                  <a:gd name="T3" fmla="*/ 55 h 601"/>
                  <a:gd name="T4" fmla="*/ 54 w 347"/>
                  <a:gd name="T5" fmla="*/ 46 h 601"/>
                  <a:gd name="T6" fmla="*/ 53 w 347"/>
                  <a:gd name="T7" fmla="*/ 36 h 601"/>
                  <a:gd name="T8" fmla="*/ 52 w 347"/>
                  <a:gd name="T9" fmla="*/ 26 h 601"/>
                  <a:gd name="T10" fmla="*/ 49 w 347"/>
                  <a:gd name="T11" fmla="*/ 14 h 601"/>
                  <a:gd name="T12" fmla="*/ 46 w 347"/>
                  <a:gd name="T13" fmla="*/ 7 h 601"/>
                  <a:gd name="T14" fmla="*/ 43 w 347"/>
                  <a:gd name="T15" fmla="*/ 1 h 601"/>
                  <a:gd name="T16" fmla="*/ 39 w 347"/>
                  <a:gd name="T17" fmla="*/ 0 h 601"/>
                  <a:gd name="T18" fmla="*/ 35 w 347"/>
                  <a:gd name="T19" fmla="*/ 3 h 601"/>
                  <a:gd name="T20" fmla="*/ 32 w 347"/>
                  <a:gd name="T21" fmla="*/ 8 h 601"/>
                  <a:gd name="T22" fmla="*/ 30 w 347"/>
                  <a:gd name="T23" fmla="*/ 14 h 601"/>
                  <a:gd name="T24" fmla="*/ 29 w 347"/>
                  <a:gd name="T25" fmla="*/ 22 h 601"/>
                  <a:gd name="T26" fmla="*/ 28 w 347"/>
                  <a:gd name="T27" fmla="*/ 30 h 601"/>
                  <a:gd name="T28" fmla="*/ 27 w 347"/>
                  <a:gd name="T29" fmla="*/ 37 h 601"/>
                  <a:gd name="T30" fmla="*/ 27 w 347"/>
                  <a:gd name="T31" fmla="*/ 45 h 601"/>
                  <a:gd name="T32" fmla="*/ 28 w 347"/>
                  <a:gd name="T33" fmla="*/ 50 h 601"/>
                  <a:gd name="T34" fmla="*/ 25 w 347"/>
                  <a:gd name="T35" fmla="*/ 53 h 601"/>
                  <a:gd name="T36" fmla="*/ 22 w 347"/>
                  <a:gd name="T37" fmla="*/ 60 h 601"/>
                  <a:gd name="T38" fmla="*/ 18 w 347"/>
                  <a:gd name="T39" fmla="*/ 70 h 601"/>
                  <a:gd name="T40" fmla="*/ 15 w 347"/>
                  <a:gd name="T41" fmla="*/ 83 h 601"/>
                  <a:gd name="T42" fmla="*/ 11 w 347"/>
                  <a:gd name="T43" fmla="*/ 97 h 601"/>
                  <a:gd name="T44" fmla="*/ 9 w 347"/>
                  <a:gd name="T45" fmla="*/ 112 h 601"/>
                  <a:gd name="T46" fmla="*/ 9 w 347"/>
                  <a:gd name="T47" fmla="*/ 126 h 601"/>
                  <a:gd name="T48" fmla="*/ 10 w 347"/>
                  <a:gd name="T49" fmla="*/ 139 h 601"/>
                  <a:gd name="T50" fmla="*/ 7 w 347"/>
                  <a:gd name="T51" fmla="*/ 142 h 601"/>
                  <a:gd name="T52" fmla="*/ 4 w 347"/>
                  <a:gd name="T53" fmla="*/ 150 h 601"/>
                  <a:gd name="T54" fmla="*/ 1 w 347"/>
                  <a:gd name="T55" fmla="*/ 162 h 601"/>
                  <a:gd name="T56" fmla="*/ 0 w 347"/>
                  <a:gd name="T57" fmla="*/ 177 h 601"/>
                  <a:gd name="T58" fmla="*/ 0 w 347"/>
                  <a:gd name="T59" fmla="*/ 197 h 601"/>
                  <a:gd name="T60" fmla="*/ 1 w 347"/>
                  <a:gd name="T61" fmla="*/ 217 h 601"/>
                  <a:gd name="T62" fmla="*/ 4 w 347"/>
                  <a:gd name="T63" fmla="*/ 239 h 601"/>
                  <a:gd name="T64" fmla="*/ 9 w 347"/>
                  <a:gd name="T65" fmla="*/ 260 h 601"/>
                  <a:gd name="T66" fmla="*/ 75 w 347"/>
                  <a:gd name="T67" fmla="*/ 260 h 601"/>
                  <a:gd name="T68" fmla="*/ 76 w 347"/>
                  <a:gd name="T69" fmla="*/ 250 h 601"/>
                  <a:gd name="T70" fmla="*/ 78 w 347"/>
                  <a:gd name="T71" fmla="*/ 237 h 601"/>
                  <a:gd name="T72" fmla="*/ 80 w 347"/>
                  <a:gd name="T73" fmla="*/ 220 h 601"/>
                  <a:gd name="T74" fmla="*/ 81 w 347"/>
                  <a:gd name="T75" fmla="*/ 201 h 601"/>
                  <a:gd name="T76" fmla="*/ 81 w 347"/>
                  <a:gd name="T77" fmla="*/ 183 h 601"/>
                  <a:gd name="T78" fmla="*/ 80 w 347"/>
                  <a:gd name="T79" fmla="*/ 168 h 601"/>
                  <a:gd name="T80" fmla="*/ 77 w 347"/>
                  <a:gd name="T81" fmla="*/ 158 h 601"/>
                  <a:gd name="T82" fmla="*/ 73 w 347"/>
                  <a:gd name="T83" fmla="*/ 154 h 601"/>
                  <a:gd name="T84" fmla="*/ 75 w 347"/>
                  <a:gd name="T85" fmla="*/ 147 h 601"/>
                  <a:gd name="T86" fmla="*/ 75 w 347"/>
                  <a:gd name="T87" fmla="*/ 140 h 601"/>
                  <a:gd name="T88" fmla="*/ 75 w 347"/>
                  <a:gd name="T89" fmla="*/ 134 h 601"/>
                  <a:gd name="T90" fmla="*/ 75 w 347"/>
                  <a:gd name="T91" fmla="*/ 129 h 601"/>
                  <a:gd name="T92" fmla="*/ 74 w 347"/>
                  <a:gd name="T93" fmla="*/ 124 h 601"/>
                  <a:gd name="T94" fmla="*/ 72 w 347"/>
                  <a:gd name="T95" fmla="*/ 122 h 601"/>
                  <a:gd name="T96" fmla="*/ 71 w 347"/>
                  <a:gd name="T97" fmla="*/ 119 h 601"/>
                  <a:gd name="T98" fmla="*/ 69 w 347"/>
                  <a:gd name="T99" fmla="*/ 118 h 601"/>
                  <a:gd name="T100" fmla="*/ 70 w 347"/>
                  <a:gd name="T101" fmla="*/ 111 h 601"/>
                  <a:gd name="T102" fmla="*/ 69 w 347"/>
                  <a:gd name="T103" fmla="*/ 101 h 601"/>
                  <a:gd name="T104" fmla="*/ 68 w 347"/>
                  <a:gd name="T105" fmla="*/ 91 h 601"/>
                  <a:gd name="T106" fmla="*/ 67 w 347"/>
                  <a:gd name="T107" fmla="*/ 81 h 601"/>
                  <a:gd name="T108" fmla="*/ 64 w 347"/>
                  <a:gd name="T109" fmla="*/ 72 h 601"/>
                  <a:gd name="T110" fmla="*/ 61 w 347"/>
                  <a:gd name="T111" fmla="*/ 64 h 601"/>
                  <a:gd name="T112" fmla="*/ 58 w 347"/>
                  <a:gd name="T113" fmla="*/ 60 h 601"/>
                  <a:gd name="T114" fmla="*/ 54 w 347"/>
                  <a:gd name="T115" fmla="*/ 60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7" h="601">
                    <a:moveTo>
                      <a:pt x="230" y="138"/>
                    </a:moveTo>
                    <a:lnTo>
                      <a:pt x="232" y="127"/>
                    </a:lnTo>
                    <a:lnTo>
                      <a:pt x="230" y="107"/>
                    </a:lnTo>
                    <a:lnTo>
                      <a:pt x="227" y="83"/>
                    </a:lnTo>
                    <a:lnTo>
                      <a:pt x="220" y="59"/>
                    </a:lnTo>
                    <a:lnTo>
                      <a:pt x="211" y="34"/>
                    </a:lnTo>
                    <a:lnTo>
                      <a:pt x="199" y="15"/>
                    </a:lnTo>
                    <a:lnTo>
                      <a:pt x="184" y="2"/>
                    </a:lnTo>
                    <a:lnTo>
                      <a:pt x="167" y="0"/>
                    </a:lnTo>
                    <a:lnTo>
                      <a:pt x="150" y="7"/>
                    </a:lnTo>
                    <a:lnTo>
                      <a:pt x="137" y="18"/>
                    </a:lnTo>
                    <a:lnTo>
                      <a:pt x="127" y="33"/>
                    </a:lnTo>
                    <a:lnTo>
                      <a:pt x="121" y="52"/>
                    </a:lnTo>
                    <a:lnTo>
                      <a:pt x="117" y="70"/>
                    </a:lnTo>
                    <a:lnTo>
                      <a:pt x="116" y="87"/>
                    </a:lnTo>
                    <a:lnTo>
                      <a:pt x="116" y="104"/>
                    </a:lnTo>
                    <a:lnTo>
                      <a:pt x="119" y="115"/>
                    </a:lnTo>
                    <a:lnTo>
                      <a:pt x="107" y="123"/>
                    </a:lnTo>
                    <a:lnTo>
                      <a:pt x="93" y="139"/>
                    </a:lnTo>
                    <a:lnTo>
                      <a:pt x="77" y="163"/>
                    </a:lnTo>
                    <a:lnTo>
                      <a:pt x="62" y="192"/>
                    </a:lnTo>
                    <a:lnTo>
                      <a:pt x="48" y="224"/>
                    </a:lnTo>
                    <a:lnTo>
                      <a:pt x="39" y="258"/>
                    </a:lnTo>
                    <a:lnTo>
                      <a:pt x="37" y="290"/>
                    </a:lnTo>
                    <a:lnTo>
                      <a:pt x="41" y="321"/>
                    </a:lnTo>
                    <a:lnTo>
                      <a:pt x="29" y="328"/>
                    </a:lnTo>
                    <a:lnTo>
                      <a:pt x="16" y="347"/>
                    </a:lnTo>
                    <a:lnTo>
                      <a:pt x="7" y="375"/>
                    </a:lnTo>
                    <a:lnTo>
                      <a:pt x="1" y="411"/>
                    </a:lnTo>
                    <a:lnTo>
                      <a:pt x="0" y="455"/>
                    </a:lnTo>
                    <a:lnTo>
                      <a:pt x="6" y="502"/>
                    </a:lnTo>
                    <a:lnTo>
                      <a:pt x="17" y="552"/>
                    </a:lnTo>
                    <a:lnTo>
                      <a:pt x="38" y="601"/>
                    </a:lnTo>
                    <a:lnTo>
                      <a:pt x="318" y="601"/>
                    </a:lnTo>
                    <a:lnTo>
                      <a:pt x="326" y="579"/>
                    </a:lnTo>
                    <a:lnTo>
                      <a:pt x="334" y="547"/>
                    </a:lnTo>
                    <a:lnTo>
                      <a:pt x="341" y="508"/>
                    </a:lnTo>
                    <a:lnTo>
                      <a:pt x="346" y="465"/>
                    </a:lnTo>
                    <a:lnTo>
                      <a:pt x="347" y="425"/>
                    </a:lnTo>
                    <a:lnTo>
                      <a:pt x="342" y="390"/>
                    </a:lnTo>
                    <a:lnTo>
                      <a:pt x="331" y="366"/>
                    </a:lnTo>
                    <a:lnTo>
                      <a:pt x="311" y="357"/>
                    </a:lnTo>
                    <a:lnTo>
                      <a:pt x="318" y="340"/>
                    </a:lnTo>
                    <a:lnTo>
                      <a:pt x="320" y="324"/>
                    </a:lnTo>
                    <a:lnTo>
                      <a:pt x="320" y="310"/>
                    </a:lnTo>
                    <a:lnTo>
                      <a:pt x="318" y="298"/>
                    </a:lnTo>
                    <a:lnTo>
                      <a:pt x="313" y="288"/>
                    </a:lnTo>
                    <a:lnTo>
                      <a:pt x="308" y="281"/>
                    </a:lnTo>
                    <a:lnTo>
                      <a:pt x="301" y="275"/>
                    </a:lnTo>
                    <a:lnTo>
                      <a:pt x="295" y="273"/>
                    </a:lnTo>
                    <a:lnTo>
                      <a:pt x="297" y="257"/>
                    </a:lnTo>
                    <a:lnTo>
                      <a:pt x="296" y="235"/>
                    </a:lnTo>
                    <a:lnTo>
                      <a:pt x="291" y="211"/>
                    </a:lnTo>
                    <a:lnTo>
                      <a:pt x="285" y="188"/>
                    </a:lnTo>
                    <a:lnTo>
                      <a:pt x="275" y="166"/>
                    </a:lnTo>
                    <a:lnTo>
                      <a:pt x="263" y="148"/>
                    </a:lnTo>
                    <a:lnTo>
                      <a:pt x="248" y="139"/>
                    </a:lnTo>
                    <a:lnTo>
                      <a:pt x="230" y="138"/>
                    </a:lnTo>
                    <a:close/>
                  </a:path>
                </a:pathLst>
              </a:custGeom>
              <a:solidFill>
                <a:srgbClr val="84D184"/>
              </a:solidFill>
              <a:ln w="9525">
                <a:noFill/>
                <a:round/>
                <a:headEnd/>
                <a:tailEnd/>
              </a:ln>
            </p:spPr>
            <p:txBody>
              <a:bodyPr/>
              <a:lstStyle/>
              <a:p>
                <a:endParaRPr lang="en-US"/>
              </a:p>
            </p:txBody>
          </p:sp>
        </p:grpSp>
        <p:graphicFrame>
          <p:nvGraphicFramePr>
            <p:cNvPr id="7207" name="Object 198"/>
            <p:cNvGraphicFramePr>
              <a:graphicFrameLocks noChangeAspect="1"/>
            </p:cNvGraphicFramePr>
            <p:nvPr/>
          </p:nvGraphicFramePr>
          <p:xfrm>
            <a:off x="5011" y="2381"/>
            <a:ext cx="409" cy="465"/>
          </p:xfrm>
          <a:graphic>
            <a:graphicData uri="http://schemas.openxmlformats.org/presentationml/2006/ole">
              <mc:AlternateContent xmlns:mc="http://schemas.openxmlformats.org/markup-compatibility/2006">
                <mc:Choice xmlns:v="urn:schemas-microsoft-com:vml" Requires="v">
                  <p:oleObj spid="_x0000_s4222" name="Clip" r:id="rId10" imgW="2010435" imgH="2286566" progId="">
                    <p:embed/>
                  </p:oleObj>
                </mc:Choice>
                <mc:Fallback>
                  <p:oleObj name="Clip" r:id="rId10" imgW="2010435" imgH="2286566"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1" y="2381"/>
                          <a:ext cx="409"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80" name="Text Box 200"/>
          <p:cNvSpPr txBox="1">
            <a:spLocks noChangeArrowheads="1"/>
          </p:cNvSpPr>
          <p:nvPr/>
        </p:nvSpPr>
        <p:spPr bwMode="auto">
          <a:xfrm>
            <a:off x="5921662" y="4128796"/>
            <a:ext cx="954384"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Control Center</a:t>
            </a:r>
            <a:endParaRPr lang="en-US" altLang="en-US" dirty="0"/>
          </a:p>
        </p:txBody>
      </p:sp>
      <p:graphicFrame>
        <p:nvGraphicFramePr>
          <p:cNvPr id="7181" name="Object 201"/>
          <p:cNvGraphicFramePr>
            <a:graphicFrameLocks noChangeAspect="1"/>
          </p:cNvGraphicFramePr>
          <p:nvPr/>
        </p:nvGraphicFramePr>
        <p:xfrm>
          <a:off x="4572000" y="5450457"/>
          <a:ext cx="1328996" cy="497809"/>
        </p:xfrm>
        <a:graphic>
          <a:graphicData uri="http://schemas.openxmlformats.org/presentationml/2006/ole">
            <mc:AlternateContent xmlns:mc="http://schemas.openxmlformats.org/markup-compatibility/2006">
              <mc:Choice xmlns:v="urn:schemas-microsoft-com:vml" Requires="v">
                <p:oleObj spid="_x0000_s4223" name="Clip" r:id="rId11" imgW="5281613" imgH="2430463" progId="">
                  <p:embed/>
                </p:oleObj>
              </mc:Choice>
              <mc:Fallback>
                <p:oleObj name="Clip" r:id="rId11" imgW="5281613" imgH="2430463"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450457"/>
                        <a:ext cx="1328996" cy="497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2" name="Text Box 202"/>
          <p:cNvSpPr txBox="1">
            <a:spLocks noChangeArrowheads="1"/>
          </p:cNvSpPr>
          <p:nvPr/>
        </p:nvSpPr>
        <p:spPr bwMode="auto">
          <a:xfrm>
            <a:off x="4572000" y="5948266"/>
            <a:ext cx="1129112" cy="400249"/>
          </a:xfrm>
          <a:prstGeom prst="rect">
            <a:avLst/>
          </a:prstGeom>
          <a:noFill/>
          <a:ln w="25400">
            <a:noFill/>
            <a:miter lim="800000"/>
            <a:headEnd/>
            <a:tailEnd/>
          </a:ln>
          <a:effectLst/>
        </p:spPr>
        <p:txBody>
          <a:bodyPr wrap="none" lIns="91577" tIns="45789" rIns="91577" bIns="45789">
            <a:spAutoFit/>
          </a:bodyPr>
          <a:lstStyle/>
          <a:p>
            <a:r>
              <a:rPr lang="en-US" altLang="en-US" sz="1000" dirty="0"/>
              <a:t>Return Link Data</a:t>
            </a:r>
          </a:p>
          <a:p>
            <a:r>
              <a:rPr lang="en-US" altLang="en-US" sz="1000" dirty="0"/>
              <a:t>Processing Facility</a:t>
            </a:r>
            <a:endParaRPr lang="en-US" altLang="en-US" dirty="0"/>
          </a:p>
        </p:txBody>
      </p:sp>
      <p:sp>
        <p:nvSpPr>
          <p:cNvPr id="7183" name="Text Box 230"/>
          <p:cNvSpPr txBox="1">
            <a:spLocks noChangeArrowheads="1"/>
          </p:cNvSpPr>
          <p:nvPr/>
        </p:nvSpPr>
        <p:spPr bwMode="auto">
          <a:xfrm>
            <a:off x="7032868" y="6072320"/>
            <a:ext cx="1255749" cy="246361"/>
          </a:xfrm>
          <a:prstGeom prst="rect">
            <a:avLst/>
          </a:prstGeom>
          <a:noFill/>
          <a:ln w="25400">
            <a:noFill/>
            <a:miter lim="800000"/>
            <a:headEnd/>
            <a:tailEnd/>
          </a:ln>
          <a:effectLst/>
        </p:spPr>
        <p:txBody>
          <a:bodyPr wrap="none" lIns="91577" tIns="45789" rIns="91577" bIns="45789">
            <a:spAutoFit/>
          </a:bodyPr>
          <a:lstStyle/>
          <a:p>
            <a:pPr algn="l"/>
            <a:r>
              <a:rPr lang="en-US" altLang="en-US" sz="1000" dirty="0"/>
              <a:t>Remote User Facility</a:t>
            </a:r>
            <a:endParaRPr lang="en-US" altLang="en-US" dirty="0"/>
          </a:p>
        </p:txBody>
      </p:sp>
      <p:grpSp>
        <p:nvGrpSpPr>
          <p:cNvPr id="7" name="Group 235"/>
          <p:cNvGrpSpPr>
            <a:grpSpLocks/>
          </p:cNvGrpSpPr>
          <p:nvPr/>
        </p:nvGrpSpPr>
        <p:grpSpPr bwMode="auto">
          <a:xfrm>
            <a:off x="4184111" y="4613883"/>
            <a:ext cx="1596067" cy="585284"/>
            <a:chOff x="2632" y="2901"/>
            <a:chExt cx="1004" cy="368"/>
          </a:xfrm>
        </p:grpSpPr>
        <p:sp>
          <p:nvSpPr>
            <p:cNvPr id="7202" name="Line 160"/>
            <p:cNvSpPr>
              <a:spLocks noChangeShapeType="1"/>
            </p:cNvSpPr>
            <p:nvPr/>
          </p:nvSpPr>
          <p:spPr bwMode="auto">
            <a:xfrm>
              <a:off x="2634" y="2922"/>
              <a:ext cx="1002" cy="0"/>
            </a:xfrm>
            <a:prstGeom prst="line">
              <a:avLst/>
            </a:prstGeom>
            <a:noFill/>
            <a:ln w="38100">
              <a:solidFill>
                <a:srgbClr val="FF3300"/>
              </a:solidFill>
              <a:round/>
              <a:headEnd type="triangle" w="med" len="med"/>
              <a:tailEnd/>
            </a:ln>
            <a:effectLst/>
          </p:spPr>
          <p:txBody>
            <a:bodyPr wrap="none" anchor="ctr"/>
            <a:lstStyle/>
            <a:p>
              <a:endParaRPr lang="en-US"/>
            </a:p>
          </p:txBody>
        </p:sp>
        <p:sp>
          <p:nvSpPr>
            <p:cNvPr id="7203" name="Line 231"/>
            <p:cNvSpPr>
              <a:spLocks noChangeShapeType="1"/>
            </p:cNvSpPr>
            <p:nvPr/>
          </p:nvSpPr>
          <p:spPr bwMode="auto">
            <a:xfrm flipV="1">
              <a:off x="2679" y="3040"/>
              <a:ext cx="946" cy="8"/>
            </a:xfrm>
            <a:prstGeom prst="line">
              <a:avLst/>
            </a:prstGeom>
            <a:noFill/>
            <a:ln w="38100">
              <a:solidFill>
                <a:srgbClr val="FF3300"/>
              </a:solidFill>
              <a:round/>
              <a:headEnd/>
              <a:tailEnd type="triangle" w="med" len="med"/>
            </a:ln>
            <a:effectLst/>
          </p:spPr>
          <p:txBody>
            <a:bodyPr wrap="none" anchor="ctr"/>
            <a:lstStyle/>
            <a:p>
              <a:endParaRPr lang="en-US"/>
            </a:p>
          </p:txBody>
        </p:sp>
        <p:sp>
          <p:nvSpPr>
            <p:cNvPr id="7204" name="Text Box 232"/>
            <p:cNvSpPr txBox="1">
              <a:spLocks noChangeArrowheads="1"/>
            </p:cNvSpPr>
            <p:nvPr/>
          </p:nvSpPr>
          <p:spPr bwMode="auto">
            <a:xfrm>
              <a:off x="2632" y="3037"/>
              <a:ext cx="807" cy="232"/>
            </a:xfrm>
            <a:prstGeom prst="rect">
              <a:avLst/>
            </a:prstGeom>
            <a:noFill/>
            <a:ln w="25400">
              <a:noFill/>
              <a:miter lim="800000"/>
              <a:headEnd/>
              <a:tailEnd/>
            </a:ln>
            <a:effectLst/>
          </p:spPr>
          <p:txBody>
            <a:bodyPr wrap="none">
              <a:spAutoFit/>
            </a:bodyPr>
            <a:lstStyle/>
            <a:p>
              <a:r>
                <a:rPr lang="en-US" altLang="en-US" sz="900" dirty="0"/>
                <a:t>Return Channel Frames</a:t>
              </a:r>
            </a:p>
            <a:p>
              <a:r>
                <a:rPr lang="en-US" altLang="en-US" sz="900" dirty="0"/>
                <a:t>service</a:t>
              </a:r>
              <a:endParaRPr lang="en-US" altLang="en-US" dirty="0"/>
            </a:p>
          </p:txBody>
        </p:sp>
        <p:sp>
          <p:nvSpPr>
            <p:cNvPr id="7205" name="Text Box 233"/>
            <p:cNvSpPr txBox="1">
              <a:spLocks noChangeArrowheads="1"/>
            </p:cNvSpPr>
            <p:nvPr/>
          </p:nvSpPr>
          <p:spPr bwMode="auto">
            <a:xfrm>
              <a:off x="2745" y="2901"/>
              <a:ext cx="751" cy="145"/>
            </a:xfrm>
            <a:prstGeom prst="rect">
              <a:avLst/>
            </a:prstGeom>
            <a:noFill/>
            <a:ln w="25400">
              <a:noFill/>
              <a:miter lim="800000"/>
              <a:headEnd/>
              <a:tailEnd/>
            </a:ln>
            <a:effectLst/>
          </p:spPr>
          <p:txBody>
            <a:bodyPr wrap="none">
              <a:spAutoFit/>
            </a:bodyPr>
            <a:lstStyle/>
            <a:p>
              <a:r>
                <a:rPr lang="en-US" altLang="en-US" sz="900" dirty="0"/>
                <a:t>Forward CLTU service</a:t>
              </a:r>
              <a:endParaRPr lang="en-US" altLang="en-US" dirty="0"/>
            </a:p>
          </p:txBody>
        </p:sp>
      </p:grpSp>
      <p:grpSp>
        <p:nvGrpSpPr>
          <p:cNvPr id="8" name="Group 238"/>
          <p:cNvGrpSpPr>
            <a:grpSpLocks/>
          </p:cNvGrpSpPr>
          <p:nvPr/>
        </p:nvGrpSpPr>
        <p:grpSpPr bwMode="auto">
          <a:xfrm>
            <a:off x="2912345" y="4798374"/>
            <a:ext cx="1659655" cy="836574"/>
            <a:chOff x="1832" y="3017"/>
            <a:chExt cx="1044" cy="526"/>
          </a:xfrm>
        </p:grpSpPr>
        <p:sp>
          <p:nvSpPr>
            <p:cNvPr id="7200" name="Line 203"/>
            <p:cNvSpPr>
              <a:spLocks noChangeShapeType="1"/>
            </p:cNvSpPr>
            <p:nvPr/>
          </p:nvSpPr>
          <p:spPr bwMode="auto">
            <a:xfrm>
              <a:off x="2372" y="3017"/>
              <a:ext cx="504" cy="526"/>
            </a:xfrm>
            <a:prstGeom prst="line">
              <a:avLst/>
            </a:prstGeom>
            <a:noFill/>
            <a:ln w="38100">
              <a:solidFill>
                <a:srgbClr val="FF3300"/>
              </a:solidFill>
              <a:round/>
              <a:headEnd/>
              <a:tailEnd type="triangle" w="med" len="med"/>
            </a:ln>
            <a:effectLst/>
          </p:spPr>
          <p:txBody>
            <a:bodyPr wrap="none" anchor="ctr"/>
            <a:lstStyle/>
            <a:p>
              <a:endParaRPr lang="en-US"/>
            </a:p>
          </p:txBody>
        </p:sp>
        <p:sp>
          <p:nvSpPr>
            <p:cNvPr id="7201" name="Text Box 236"/>
            <p:cNvSpPr txBox="1">
              <a:spLocks noChangeArrowheads="1"/>
            </p:cNvSpPr>
            <p:nvPr/>
          </p:nvSpPr>
          <p:spPr bwMode="auto">
            <a:xfrm>
              <a:off x="1832" y="3192"/>
              <a:ext cx="659" cy="232"/>
            </a:xfrm>
            <a:prstGeom prst="rect">
              <a:avLst/>
            </a:prstGeom>
            <a:noFill/>
            <a:ln w="25400">
              <a:noFill/>
              <a:miter lim="800000"/>
              <a:headEnd/>
              <a:tailEnd/>
            </a:ln>
            <a:effectLst/>
          </p:spPr>
          <p:txBody>
            <a:bodyPr wrap="none">
              <a:spAutoFit/>
            </a:bodyPr>
            <a:lstStyle/>
            <a:p>
              <a:pPr algn="l"/>
              <a:r>
                <a:rPr lang="en-US" altLang="en-US" sz="900" dirty="0"/>
                <a:t>Return All Frames </a:t>
              </a:r>
            </a:p>
            <a:p>
              <a:pPr algn="l"/>
              <a:r>
                <a:rPr lang="en-US" altLang="en-US" sz="900" dirty="0"/>
                <a:t>service</a:t>
              </a:r>
            </a:p>
          </p:txBody>
        </p:sp>
      </p:grpSp>
      <p:grpSp>
        <p:nvGrpSpPr>
          <p:cNvPr id="9" name="Group 242"/>
          <p:cNvGrpSpPr>
            <a:grpSpLocks/>
          </p:cNvGrpSpPr>
          <p:nvPr/>
        </p:nvGrpSpPr>
        <p:grpSpPr bwMode="auto">
          <a:xfrm>
            <a:off x="6691082" y="4788831"/>
            <a:ext cx="1484787" cy="855660"/>
            <a:chOff x="4209" y="3011"/>
            <a:chExt cx="934" cy="538"/>
          </a:xfrm>
        </p:grpSpPr>
        <p:sp>
          <p:nvSpPr>
            <p:cNvPr id="7198" name="Line 199"/>
            <p:cNvSpPr>
              <a:spLocks noChangeShapeType="1"/>
            </p:cNvSpPr>
            <p:nvPr/>
          </p:nvSpPr>
          <p:spPr bwMode="auto">
            <a:xfrm>
              <a:off x="4209" y="3011"/>
              <a:ext cx="605" cy="538"/>
            </a:xfrm>
            <a:prstGeom prst="line">
              <a:avLst/>
            </a:prstGeom>
            <a:noFill/>
            <a:ln w="38100">
              <a:solidFill>
                <a:srgbClr val="FF3300"/>
              </a:solidFill>
              <a:round/>
              <a:headEnd type="triangle" w="med" len="med"/>
              <a:tailEnd/>
            </a:ln>
            <a:effectLst/>
          </p:spPr>
          <p:txBody>
            <a:bodyPr wrap="none" anchor="ctr"/>
            <a:lstStyle/>
            <a:p>
              <a:endParaRPr lang="en-US"/>
            </a:p>
          </p:txBody>
        </p:sp>
        <p:sp>
          <p:nvSpPr>
            <p:cNvPr id="7199" name="Text Box 239"/>
            <p:cNvSpPr txBox="1">
              <a:spLocks noChangeArrowheads="1"/>
            </p:cNvSpPr>
            <p:nvPr/>
          </p:nvSpPr>
          <p:spPr bwMode="auto">
            <a:xfrm>
              <a:off x="4576" y="3083"/>
              <a:ext cx="567" cy="232"/>
            </a:xfrm>
            <a:prstGeom prst="rect">
              <a:avLst/>
            </a:prstGeom>
            <a:noFill/>
            <a:ln w="25400">
              <a:noFill/>
              <a:miter lim="800000"/>
              <a:headEnd/>
              <a:tailEnd/>
            </a:ln>
            <a:effectLst/>
          </p:spPr>
          <p:txBody>
            <a:bodyPr wrap="none">
              <a:spAutoFit/>
            </a:bodyPr>
            <a:lstStyle/>
            <a:p>
              <a:pPr algn="l"/>
              <a:r>
                <a:rPr lang="en-US" altLang="en-US" sz="900" dirty="0"/>
                <a:t>Forward Space </a:t>
              </a:r>
            </a:p>
            <a:p>
              <a:pPr algn="l"/>
              <a:r>
                <a:rPr lang="en-US" altLang="en-US" sz="900" dirty="0"/>
                <a:t>Packet service</a:t>
              </a:r>
            </a:p>
          </p:txBody>
        </p:sp>
      </p:grpSp>
      <p:grpSp>
        <p:nvGrpSpPr>
          <p:cNvPr id="10" name="Group 243"/>
          <p:cNvGrpSpPr>
            <a:grpSpLocks/>
          </p:cNvGrpSpPr>
          <p:nvPr/>
        </p:nvGrpSpPr>
        <p:grpSpPr bwMode="auto">
          <a:xfrm>
            <a:off x="5888278" y="5362982"/>
            <a:ext cx="1430737" cy="475544"/>
            <a:chOff x="3704" y="3372"/>
            <a:chExt cx="900" cy="299"/>
          </a:xfrm>
        </p:grpSpPr>
        <p:sp>
          <p:nvSpPr>
            <p:cNvPr id="7196" name="Line 205"/>
            <p:cNvSpPr>
              <a:spLocks noChangeShapeType="1"/>
            </p:cNvSpPr>
            <p:nvPr/>
          </p:nvSpPr>
          <p:spPr bwMode="auto">
            <a:xfrm>
              <a:off x="3716" y="3566"/>
              <a:ext cx="888" cy="105"/>
            </a:xfrm>
            <a:prstGeom prst="line">
              <a:avLst/>
            </a:prstGeom>
            <a:noFill/>
            <a:ln w="38100">
              <a:solidFill>
                <a:srgbClr val="FF3300"/>
              </a:solidFill>
              <a:round/>
              <a:headEnd/>
              <a:tailEnd type="triangle" w="med" len="med"/>
            </a:ln>
            <a:effectLst/>
          </p:spPr>
          <p:txBody>
            <a:bodyPr wrap="none" anchor="ctr"/>
            <a:lstStyle/>
            <a:p>
              <a:endParaRPr lang="en-US"/>
            </a:p>
          </p:txBody>
        </p:sp>
        <p:sp>
          <p:nvSpPr>
            <p:cNvPr id="7197" name="Text Box 241"/>
            <p:cNvSpPr txBox="1">
              <a:spLocks noChangeArrowheads="1"/>
            </p:cNvSpPr>
            <p:nvPr/>
          </p:nvSpPr>
          <p:spPr bwMode="auto">
            <a:xfrm>
              <a:off x="3704" y="3372"/>
              <a:ext cx="535" cy="232"/>
            </a:xfrm>
            <a:prstGeom prst="rect">
              <a:avLst/>
            </a:prstGeom>
            <a:noFill/>
            <a:ln w="25400">
              <a:noFill/>
              <a:miter lim="800000"/>
              <a:headEnd/>
              <a:tailEnd/>
            </a:ln>
            <a:effectLst/>
          </p:spPr>
          <p:txBody>
            <a:bodyPr wrap="none">
              <a:spAutoFit/>
            </a:bodyPr>
            <a:lstStyle/>
            <a:p>
              <a:pPr algn="l"/>
              <a:r>
                <a:rPr lang="en-US" altLang="en-US" sz="900" dirty="0"/>
                <a:t>Return Space </a:t>
              </a:r>
            </a:p>
            <a:p>
              <a:pPr algn="l"/>
              <a:r>
                <a:rPr lang="en-US" altLang="en-US" sz="900" dirty="0"/>
                <a:t>Packet service</a:t>
              </a:r>
            </a:p>
          </p:txBody>
        </p:sp>
      </p:grpSp>
      <p:grpSp>
        <p:nvGrpSpPr>
          <p:cNvPr id="11" name="Group 244"/>
          <p:cNvGrpSpPr>
            <a:grpSpLocks/>
          </p:cNvGrpSpPr>
          <p:nvPr/>
        </p:nvGrpSpPr>
        <p:grpSpPr bwMode="auto">
          <a:xfrm>
            <a:off x="674037" y="2845308"/>
            <a:ext cx="2470406" cy="1078322"/>
            <a:chOff x="431" y="1783"/>
            <a:chExt cx="1554" cy="678"/>
          </a:xfrm>
        </p:grpSpPr>
        <p:sp>
          <p:nvSpPr>
            <p:cNvPr id="7194" name="Line 245"/>
            <p:cNvSpPr>
              <a:spLocks noChangeShapeType="1"/>
            </p:cNvSpPr>
            <p:nvPr/>
          </p:nvSpPr>
          <p:spPr bwMode="auto">
            <a:xfrm>
              <a:off x="1578" y="1783"/>
              <a:ext cx="407" cy="678"/>
            </a:xfrm>
            <a:prstGeom prst="line">
              <a:avLst/>
            </a:prstGeom>
            <a:noFill/>
            <a:ln w="38100">
              <a:solidFill>
                <a:srgbClr val="FF3300"/>
              </a:solidFill>
              <a:round/>
              <a:headEnd/>
              <a:tailEnd/>
            </a:ln>
            <a:effectLst/>
          </p:spPr>
          <p:txBody>
            <a:bodyPr wrap="none" anchor="ctr"/>
            <a:lstStyle/>
            <a:p>
              <a:endParaRPr lang="en-US"/>
            </a:p>
          </p:txBody>
        </p:sp>
        <p:sp>
          <p:nvSpPr>
            <p:cNvPr id="7195" name="AutoShape 246"/>
            <p:cNvSpPr>
              <a:spLocks/>
            </p:cNvSpPr>
            <p:nvPr/>
          </p:nvSpPr>
          <p:spPr bwMode="auto">
            <a:xfrm>
              <a:off x="431" y="1923"/>
              <a:ext cx="910" cy="522"/>
            </a:xfrm>
            <a:prstGeom prst="borderCallout1">
              <a:avLst>
                <a:gd name="adj1" fmla="val 12120"/>
                <a:gd name="adj2" fmla="val 105273"/>
                <a:gd name="adj3" fmla="val 26431"/>
                <a:gd name="adj4" fmla="val 137472"/>
              </a:avLst>
            </a:prstGeom>
            <a:solidFill>
              <a:schemeClr val="bg1"/>
            </a:solidFill>
            <a:ln w="25400">
              <a:solidFill>
                <a:schemeClr val="tx1"/>
              </a:solidFill>
              <a:miter lim="800000"/>
              <a:headEnd/>
              <a:tailEnd/>
            </a:ln>
            <a:effectLst/>
          </p:spPr>
          <p:txBody>
            <a:bodyPr>
              <a:spAutoFit/>
            </a:bodyPr>
            <a:lstStyle/>
            <a:p>
              <a:r>
                <a:rPr lang="en-US" altLang="en-US" sz="1200" dirty="0"/>
                <a:t>CCSDS Space Link protocols operating natively over space link</a:t>
              </a:r>
              <a:endParaRPr lang="en-US" altLang="en-US" dirty="0"/>
            </a:p>
          </p:txBody>
        </p:sp>
      </p:grpSp>
      <p:grpSp>
        <p:nvGrpSpPr>
          <p:cNvPr id="12" name="Group 251"/>
          <p:cNvGrpSpPr>
            <a:grpSpLocks/>
          </p:cNvGrpSpPr>
          <p:nvPr/>
        </p:nvGrpSpPr>
        <p:grpSpPr bwMode="auto">
          <a:xfrm>
            <a:off x="4222263" y="4162196"/>
            <a:ext cx="2572147" cy="1281899"/>
            <a:chOff x="2656" y="2617"/>
            <a:chExt cx="1618" cy="806"/>
          </a:xfrm>
        </p:grpSpPr>
        <p:sp>
          <p:nvSpPr>
            <p:cNvPr id="7190" name="Line 247"/>
            <p:cNvSpPr>
              <a:spLocks noChangeShapeType="1"/>
            </p:cNvSpPr>
            <p:nvPr/>
          </p:nvSpPr>
          <p:spPr bwMode="auto">
            <a:xfrm>
              <a:off x="2656" y="2758"/>
              <a:ext cx="992" cy="0"/>
            </a:xfrm>
            <a:prstGeom prst="line">
              <a:avLst/>
            </a:prstGeom>
            <a:noFill/>
            <a:ln w="38100">
              <a:solidFill>
                <a:srgbClr val="0066FF"/>
              </a:solidFill>
              <a:round/>
              <a:headEnd type="triangle" w="med" len="med"/>
              <a:tailEnd type="triangle" w="med" len="med"/>
            </a:ln>
            <a:effectLst/>
          </p:spPr>
          <p:txBody>
            <a:bodyPr wrap="none" anchor="ctr">
              <a:spAutoFit/>
            </a:bodyPr>
            <a:lstStyle/>
            <a:p>
              <a:endParaRPr lang="en-US"/>
            </a:p>
          </p:txBody>
        </p:sp>
        <p:sp>
          <p:nvSpPr>
            <p:cNvPr id="7191" name="Line 248"/>
            <p:cNvSpPr>
              <a:spLocks noChangeShapeType="1"/>
            </p:cNvSpPr>
            <p:nvPr/>
          </p:nvSpPr>
          <p:spPr bwMode="auto">
            <a:xfrm flipV="1">
              <a:off x="3578" y="3071"/>
              <a:ext cx="290" cy="352"/>
            </a:xfrm>
            <a:prstGeom prst="line">
              <a:avLst/>
            </a:prstGeom>
            <a:noFill/>
            <a:ln w="38100">
              <a:solidFill>
                <a:srgbClr val="0066FF"/>
              </a:solidFill>
              <a:round/>
              <a:headEnd type="triangle" w="med" len="med"/>
              <a:tailEnd type="triangle" w="med" len="med"/>
            </a:ln>
            <a:effectLst/>
          </p:spPr>
          <p:txBody>
            <a:bodyPr anchor="ctr">
              <a:spAutoFit/>
            </a:bodyPr>
            <a:lstStyle/>
            <a:p>
              <a:endParaRPr lang="en-US"/>
            </a:p>
          </p:txBody>
        </p:sp>
        <p:sp>
          <p:nvSpPr>
            <p:cNvPr id="7192" name="Text Box 249"/>
            <p:cNvSpPr txBox="1">
              <a:spLocks noChangeArrowheads="1"/>
            </p:cNvSpPr>
            <p:nvPr/>
          </p:nvSpPr>
          <p:spPr bwMode="auto">
            <a:xfrm>
              <a:off x="2746" y="2617"/>
              <a:ext cx="741" cy="145"/>
            </a:xfrm>
            <a:prstGeom prst="rect">
              <a:avLst/>
            </a:prstGeom>
            <a:noFill/>
            <a:ln w="25400">
              <a:noFill/>
              <a:miter lim="800000"/>
              <a:headEnd/>
              <a:tailEnd/>
            </a:ln>
            <a:effectLst/>
          </p:spPr>
          <p:txBody>
            <a:bodyPr wrap="none">
              <a:spAutoFit/>
            </a:bodyPr>
            <a:lstStyle/>
            <a:p>
              <a:pPr algn="l"/>
              <a:r>
                <a:rPr lang="en-US" altLang="en-US" sz="900" dirty="0"/>
                <a:t>Service Management</a:t>
              </a:r>
            </a:p>
          </p:txBody>
        </p:sp>
        <p:sp>
          <p:nvSpPr>
            <p:cNvPr id="7193" name="Text Box 250"/>
            <p:cNvSpPr txBox="1">
              <a:spLocks noChangeArrowheads="1"/>
            </p:cNvSpPr>
            <p:nvPr/>
          </p:nvSpPr>
          <p:spPr bwMode="auto">
            <a:xfrm>
              <a:off x="3744" y="3167"/>
              <a:ext cx="530" cy="232"/>
            </a:xfrm>
            <a:prstGeom prst="rect">
              <a:avLst/>
            </a:prstGeom>
            <a:noFill/>
            <a:ln w="25400">
              <a:noFill/>
              <a:miter lim="800000"/>
              <a:headEnd/>
              <a:tailEnd/>
            </a:ln>
            <a:effectLst/>
          </p:spPr>
          <p:txBody>
            <a:bodyPr wrap="none">
              <a:spAutoFit/>
            </a:bodyPr>
            <a:lstStyle/>
            <a:p>
              <a:pPr algn="l"/>
              <a:r>
                <a:rPr lang="en-US" altLang="en-US" sz="900" dirty="0"/>
                <a:t>Service</a:t>
              </a:r>
            </a:p>
            <a:p>
              <a:pPr algn="l"/>
              <a:r>
                <a:rPr lang="en-US" altLang="en-US" sz="900" dirty="0"/>
                <a:t> Management</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Benefits of SLE Services</a:t>
            </a:r>
          </a:p>
        </p:txBody>
      </p:sp>
      <p:sp>
        <p:nvSpPr>
          <p:cNvPr id="9219" name="Rectangle 3"/>
          <p:cNvSpPr>
            <a:spLocks noGrp="1" noChangeArrowheads="1"/>
          </p:cNvSpPr>
          <p:nvPr>
            <p:ph idx="1"/>
          </p:nvPr>
        </p:nvSpPr>
        <p:spPr>
          <a:xfrm>
            <a:off x="685800" y="838200"/>
            <a:ext cx="7783210" cy="5181671"/>
          </a:xfrm>
        </p:spPr>
        <p:txBody>
          <a:bodyPr>
            <a:noAutofit/>
          </a:bodyPr>
          <a:lstStyle/>
          <a:p>
            <a:pPr eaLnBrk="0" hangingPunct="0">
              <a:spcBef>
                <a:spcPct val="0"/>
              </a:spcBef>
            </a:pPr>
            <a:r>
              <a:rPr lang="en-US" altLang="en-US" sz="2000" dirty="0"/>
              <a:t>SLE services address more than </a:t>
            </a:r>
            <a:r>
              <a:rPr lang="en-US" altLang="en-US" sz="2000" dirty="0" smtClean="0"/>
              <a:t>just data </a:t>
            </a:r>
            <a:r>
              <a:rPr lang="en-US" altLang="en-US" sz="2000" dirty="0"/>
              <a:t>transfer</a:t>
            </a:r>
          </a:p>
          <a:p>
            <a:pPr lvl="1" eaLnBrk="0" hangingPunct="0">
              <a:spcBef>
                <a:spcPct val="0"/>
              </a:spcBef>
            </a:pPr>
            <a:r>
              <a:rPr lang="en-US" altLang="en-US" sz="2000" dirty="0">
                <a:ea typeface="+mn-ea"/>
                <a:cs typeface="+mn-cs"/>
              </a:rPr>
              <a:t>Connections management, service configuration, status and accounting reports</a:t>
            </a:r>
          </a:p>
          <a:p>
            <a:pPr eaLnBrk="0" hangingPunct="0">
              <a:spcBef>
                <a:spcPct val="0"/>
              </a:spcBef>
            </a:pPr>
            <a:r>
              <a:rPr lang="en-US" altLang="en-US" sz="2000" dirty="0"/>
              <a:t>SLE services are designed to operate over commercially-available packet network infrastructure</a:t>
            </a:r>
          </a:p>
          <a:p>
            <a:pPr eaLnBrk="0" hangingPunct="0">
              <a:spcBef>
                <a:spcPct val="0"/>
              </a:spcBef>
            </a:pPr>
            <a:r>
              <a:rPr lang="en-US" altLang="en-US" sz="2000" dirty="0"/>
              <a:t>Common data </a:t>
            </a:r>
            <a:r>
              <a:rPr lang="en-US" altLang="en-US" sz="2000" dirty="0" smtClean="0"/>
              <a:t>and management interface </a:t>
            </a:r>
            <a:r>
              <a:rPr lang="en-US" altLang="en-US" sz="2000" dirty="0"/>
              <a:t>simplifies operation of spaceflight missions across multiple space-ground network service providers</a:t>
            </a:r>
          </a:p>
          <a:p>
            <a:pPr eaLnBrk="0" hangingPunct="0">
              <a:spcBef>
                <a:spcPct val="0"/>
              </a:spcBef>
            </a:pPr>
            <a:r>
              <a:rPr lang="en-US" altLang="en-US" sz="2000" dirty="0" smtClean="0"/>
              <a:t>Services are scalable - only those services that are required by a user mission or service provider need be implemented</a:t>
            </a:r>
          </a:p>
          <a:p>
            <a:pPr eaLnBrk="0" hangingPunct="0">
              <a:spcBef>
                <a:spcPct val="0"/>
              </a:spcBef>
            </a:pPr>
            <a:r>
              <a:rPr lang="en-US" altLang="en-US" sz="2000" dirty="0" smtClean="0"/>
              <a:t>Standardized </a:t>
            </a:r>
            <a:r>
              <a:rPr lang="en-US" altLang="en-US" sz="2000" dirty="0"/>
              <a:t>services increase market for space-ground network services providers</a:t>
            </a:r>
          </a:p>
          <a:p>
            <a:pPr eaLnBrk="0" hangingPunct="0">
              <a:spcBef>
                <a:spcPct val="0"/>
              </a:spcBef>
            </a:pPr>
            <a:r>
              <a:rPr lang="en-US" altLang="en-US" sz="2000" dirty="0" smtClean="0"/>
              <a:t>Expanded </a:t>
            </a:r>
            <a:r>
              <a:rPr lang="en-US" altLang="en-US" sz="2000" dirty="0"/>
              <a:t>global market for COTS SLE products: increased number of vendors and/or lower costs for products</a:t>
            </a:r>
          </a:p>
          <a:p>
            <a:pPr eaLnBrk="0" hangingPunct="0">
              <a:spcBef>
                <a:spcPct val="0"/>
              </a:spcBef>
            </a:pPr>
            <a:r>
              <a:rPr lang="en-US" altLang="en-US" sz="2000" dirty="0"/>
              <a:t>Reduced costs and technical and schedule risks</a:t>
            </a:r>
          </a:p>
          <a:p>
            <a:pPr eaLnBrk="0" hangingPunct="0">
              <a:spcBef>
                <a:spcPct val="0"/>
              </a:spcBef>
            </a:pPr>
            <a:r>
              <a:rPr lang="en-US" altLang="en-US" sz="2000" dirty="0"/>
              <a:t>SLE places no additional requirements on spacecraft that already use CCSDS space link protocols</a:t>
            </a:r>
          </a:p>
          <a:p>
            <a:pPr eaLnBrk="0" hangingPunct="0">
              <a:spcBef>
                <a:spcPct val="0"/>
              </a:spcBef>
            </a:pPr>
            <a:endParaRPr lang="en-US" altLang="en-US" sz="2000" dirty="0"/>
          </a:p>
        </p:txBody>
      </p:sp>
      <p:sp>
        <p:nvSpPr>
          <p:cNvPr id="2" name="Slide Number Placeholder 1"/>
          <p:cNvSpPr>
            <a:spLocks noGrp="1"/>
          </p:cNvSpPr>
          <p:nvPr>
            <p:ph type="sldNum" sz="quarter" idx="10"/>
          </p:nvPr>
        </p:nvSpPr>
        <p:spPr/>
        <p:txBody>
          <a:bodyPr/>
          <a:lstStyle/>
          <a:p>
            <a:fld id="{8672A97E-7868-4A71-ACC2-57C13FDD3E4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274638"/>
            <a:ext cx="7696200" cy="563562"/>
          </a:xfrm>
        </p:spPr>
        <p:txBody>
          <a:bodyPr>
            <a:normAutofit/>
          </a:bodyPr>
          <a:lstStyle/>
          <a:p>
            <a:r>
              <a:rPr lang="en-US" altLang="en-US" dirty="0" smtClean="0"/>
              <a:t>Space Link Extension Transfer Services</a:t>
            </a:r>
          </a:p>
        </p:txBody>
      </p:sp>
      <p:sp>
        <p:nvSpPr>
          <p:cNvPr id="8196" name="Rectangle 8"/>
          <p:cNvSpPr>
            <a:spLocks noChangeArrowheads="1"/>
          </p:cNvSpPr>
          <p:nvPr/>
        </p:nvSpPr>
        <p:spPr bwMode="auto">
          <a:xfrm>
            <a:off x="304800" y="838200"/>
            <a:ext cx="7714853" cy="5415466"/>
          </a:xfrm>
          <a:prstGeom prst="rect">
            <a:avLst/>
          </a:prstGeom>
          <a:noFill/>
          <a:ln w="9525">
            <a:noFill/>
            <a:miter lim="800000"/>
            <a:headEnd/>
            <a:tailEnd/>
          </a:ln>
          <a:effectLst/>
        </p:spPr>
        <p:txBody>
          <a:bodyPr lIns="91577" tIns="45789" rIns="91577" bIns="45789"/>
          <a:lstStyle/>
          <a:p>
            <a:pPr marL="286179" indent="-286179">
              <a:spcBef>
                <a:spcPct val="30000"/>
              </a:spcBef>
              <a:buSzPct val="100000"/>
              <a:buFontTx/>
              <a:buChar char="•"/>
            </a:pPr>
            <a:r>
              <a:rPr lang="en-US" altLang="en-US" sz="2000" dirty="0"/>
              <a:t>Seventeen (17) SLE transfer </a:t>
            </a:r>
            <a:r>
              <a:rPr lang="en-US" altLang="en-US" sz="2000" dirty="0" smtClean="0"/>
              <a:t>services</a:t>
            </a:r>
            <a:br>
              <a:rPr lang="en-US" altLang="en-US" sz="2000" dirty="0" smtClean="0"/>
            </a:br>
            <a:r>
              <a:rPr lang="en-US" altLang="en-US" sz="2000" b="1" u="sng" dirty="0" smtClean="0"/>
              <a:t>as identified </a:t>
            </a:r>
            <a:r>
              <a:rPr lang="en-US" altLang="en-US" sz="2000" b="1" u="sng" dirty="0"/>
              <a:t>in SLE Reference Model</a:t>
            </a:r>
          </a:p>
          <a:p>
            <a:pPr marL="686829" lvl="1" indent="-228943">
              <a:spcBef>
                <a:spcPct val="30000"/>
              </a:spcBef>
              <a:buSzPct val="100000"/>
              <a:buFontTx/>
              <a:buChar char="–"/>
            </a:pPr>
            <a:r>
              <a:rPr lang="en-US" altLang="en-US" dirty="0"/>
              <a:t>Ten (10) forward (uplink) services</a:t>
            </a:r>
          </a:p>
          <a:p>
            <a:pPr marL="1144715" lvl="2" indent="-228943">
              <a:spcBef>
                <a:spcPct val="30000"/>
              </a:spcBef>
              <a:buSzPct val="100000"/>
              <a:buFontTx/>
              <a:buChar char="»"/>
            </a:pPr>
            <a:r>
              <a:rPr lang="en-US" altLang="en-US" sz="1400" b="1" dirty="0">
                <a:solidFill>
                  <a:schemeClr val="accent2">
                    <a:lumMod val="50000"/>
                  </a:schemeClr>
                </a:solidFill>
              </a:rPr>
              <a:t>Forward CLTU (Command Link Transmission Unit)</a:t>
            </a:r>
          </a:p>
          <a:p>
            <a:pPr marL="1144715" lvl="2" indent="-228943">
              <a:spcBef>
                <a:spcPct val="30000"/>
              </a:spcBef>
              <a:buSzPct val="100000"/>
              <a:buFontTx/>
              <a:buChar char="»"/>
            </a:pPr>
            <a:r>
              <a:rPr lang="en-US" altLang="en-US" sz="1400" dirty="0"/>
              <a:t>Forward TC (</a:t>
            </a:r>
            <a:r>
              <a:rPr lang="en-US" altLang="en-US" sz="1400" dirty="0" err="1"/>
              <a:t>Telecommand</a:t>
            </a:r>
            <a:r>
              <a:rPr lang="en-US" altLang="en-US" sz="1400" dirty="0"/>
              <a:t>) Frame</a:t>
            </a:r>
          </a:p>
          <a:p>
            <a:pPr marL="1144715" lvl="2" indent="-228943">
              <a:spcBef>
                <a:spcPct val="30000"/>
              </a:spcBef>
              <a:buSzPct val="100000"/>
              <a:buFontTx/>
              <a:buChar char="»"/>
            </a:pPr>
            <a:r>
              <a:rPr lang="en-US" altLang="en-US" sz="1400" dirty="0"/>
              <a:t>Forward TC-VCA (Virtual Channel Access)</a:t>
            </a:r>
          </a:p>
          <a:p>
            <a:pPr marL="1144715" lvl="2" indent="-228943">
              <a:spcBef>
                <a:spcPct val="30000"/>
              </a:spcBef>
              <a:buSzPct val="100000"/>
              <a:buFontTx/>
              <a:buChar char="»"/>
            </a:pPr>
            <a:r>
              <a:rPr lang="en-US" altLang="en-US" sz="1400" b="1" dirty="0">
                <a:solidFill>
                  <a:schemeClr val="accent2">
                    <a:lumMod val="50000"/>
                  </a:schemeClr>
                </a:solidFill>
              </a:rPr>
              <a:t>Forward Space Packet</a:t>
            </a:r>
          </a:p>
          <a:p>
            <a:pPr marL="1144715" lvl="2" indent="-228943">
              <a:spcBef>
                <a:spcPct val="30000"/>
              </a:spcBef>
              <a:buSzPct val="100000"/>
              <a:buFontTx/>
              <a:buChar char="»"/>
            </a:pPr>
            <a:r>
              <a:rPr lang="en-US" altLang="en-US" sz="1400" dirty="0"/>
              <a:t>Forward proto-VCDU (Virtual Channel Data Unit)</a:t>
            </a:r>
          </a:p>
          <a:p>
            <a:pPr marL="1144715" lvl="2" indent="-228943">
              <a:spcBef>
                <a:spcPct val="30000"/>
              </a:spcBef>
              <a:buSzPct val="100000"/>
              <a:buFontTx/>
              <a:buChar char="»"/>
            </a:pPr>
            <a:r>
              <a:rPr lang="en-US" altLang="en-US" sz="1400" dirty="0"/>
              <a:t>Forward Insert</a:t>
            </a:r>
          </a:p>
          <a:p>
            <a:pPr marL="1144715" lvl="2" indent="-228943">
              <a:spcBef>
                <a:spcPct val="30000"/>
              </a:spcBef>
              <a:buSzPct val="100000"/>
              <a:buFontTx/>
              <a:buChar char="»"/>
            </a:pPr>
            <a:r>
              <a:rPr lang="en-US" altLang="en-US" sz="1400" dirty="0" smtClean="0"/>
              <a:t>Forward C/VCDU ((Coded)/VCDU)</a:t>
            </a:r>
          </a:p>
          <a:p>
            <a:pPr marL="1144715" lvl="2" indent="-228943">
              <a:spcBef>
                <a:spcPct val="30000"/>
              </a:spcBef>
              <a:buSzPct val="100000"/>
              <a:buFontTx/>
              <a:buChar char="»"/>
            </a:pPr>
            <a:r>
              <a:rPr lang="en-US" altLang="en-US" sz="1400" dirty="0" smtClean="0"/>
              <a:t>Forward </a:t>
            </a:r>
            <a:r>
              <a:rPr lang="en-US" altLang="en-US" sz="1400" dirty="0"/>
              <a:t>VCA</a:t>
            </a:r>
          </a:p>
          <a:p>
            <a:pPr marL="1144715" lvl="2" indent="-228943">
              <a:spcBef>
                <a:spcPct val="30000"/>
              </a:spcBef>
              <a:buSzPct val="100000"/>
              <a:buFontTx/>
              <a:buChar char="»"/>
            </a:pPr>
            <a:r>
              <a:rPr lang="en-US" altLang="en-US" sz="1400" dirty="0"/>
              <a:t>Forward </a:t>
            </a:r>
            <a:r>
              <a:rPr lang="en-US" altLang="en-US" sz="1400" dirty="0" err="1"/>
              <a:t>Bitstream</a:t>
            </a:r>
            <a:endParaRPr lang="en-US" altLang="en-US" sz="1400" dirty="0"/>
          </a:p>
          <a:p>
            <a:pPr marL="686829" lvl="1" indent="-228943">
              <a:spcBef>
                <a:spcPct val="30000"/>
              </a:spcBef>
              <a:buSzPct val="100000"/>
              <a:buFontTx/>
              <a:buChar char="–"/>
            </a:pPr>
            <a:r>
              <a:rPr lang="en-US" altLang="en-US" dirty="0"/>
              <a:t>Seven (7) return (downlink) services</a:t>
            </a:r>
          </a:p>
          <a:p>
            <a:pPr marL="1144715" lvl="2" indent="-228943">
              <a:spcBef>
                <a:spcPct val="30000"/>
              </a:spcBef>
              <a:buSzPct val="100000"/>
              <a:buFontTx/>
              <a:buChar char="»"/>
            </a:pPr>
            <a:r>
              <a:rPr lang="en-US" altLang="en-US" sz="1400" b="1" dirty="0">
                <a:solidFill>
                  <a:schemeClr val="accent2">
                    <a:lumMod val="50000"/>
                  </a:schemeClr>
                </a:solidFill>
              </a:rPr>
              <a:t>Return All Frames</a:t>
            </a:r>
          </a:p>
          <a:p>
            <a:pPr marL="1144715" lvl="2" indent="-228943">
              <a:spcBef>
                <a:spcPct val="30000"/>
              </a:spcBef>
              <a:buSzPct val="100000"/>
              <a:buFontTx/>
              <a:buChar char="»"/>
            </a:pPr>
            <a:r>
              <a:rPr lang="en-US" altLang="en-US" sz="1400" dirty="0"/>
              <a:t>Return Insert</a:t>
            </a:r>
          </a:p>
          <a:p>
            <a:pPr marL="1144715" lvl="2" indent="-228943">
              <a:spcBef>
                <a:spcPct val="30000"/>
              </a:spcBef>
              <a:buSzPct val="100000"/>
              <a:buFontTx/>
              <a:buChar char="»"/>
            </a:pPr>
            <a:r>
              <a:rPr lang="en-US" altLang="en-US" sz="1400" b="1" dirty="0">
                <a:solidFill>
                  <a:schemeClr val="accent2">
                    <a:lumMod val="50000"/>
                  </a:schemeClr>
                </a:solidFill>
              </a:rPr>
              <a:t>Return Channel Frames</a:t>
            </a:r>
          </a:p>
          <a:p>
            <a:pPr marL="1144715" lvl="2" indent="-228943">
              <a:spcBef>
                <a:spcPct val="30000"/>
              </a:spcBef>
              <a:buSzPct val="100000"/>
              <a:buFontTx/>
              <a:buChar char="»"/>
            </a:pPr>
            <a:r>
              <a:rPr lang="en-US" altLang="en-US" sz="1400" dirty="0"/>
              <a:t>Return FSH (Frame Secondary Header)</a:t>
            </a:r>
          </a:p>
          <a:p>
            <a:pPr marL="1144715" lvl="2" indent="-228943">
              <a:spcBef>
                <a:spcPct val="30000"/>
              </a:spcBef>
              <a:buSzPct val="100000"/>
              <a:buFontTx/>
              <a:buChar char="»"/>
            </a:pPr>
            <a:r>
              <a:rPr lang="en-US" altLang="en-US" sz="1400" b="1" dirty="0">
                <a:solidFill>
                  <a:schemeClr val="accent2">
                    <a:lumMod val="50000"/>
                  </a:schemeClr>
                </a:solidFill>
              </a:rPr>
              <a:t>Return OCF (Operations Control Field)</a:t>
            </a:r>
          </a:p>
          <a:p>
            <a:pPr marL="1144715" lvl="2" indent="-228943">
              <a:spcBef>
                <a:spcPct val="30000"/>
              </a:spcBef>
              <a:buSzPct val="100000"/>
              <a:buFontTx/>
              <a:buChar char="»"/>
            </a:pPr>
            <a:r>
              <a:rPr lang="en-US" altLang="en-US" sz="1400" dirty="0"/>
              <a:t>Return </a:t>
            </a:r>
            <a:r>
              <a:rPr lang="en-US" altLang="en-US" sz="1400" dirty="0" err="1"/>
              <a:t>Bitstream</a:t>
            </a:r>
            <a:endParaRPr lang="en-US" altLang="en-US" sz="1400" dirty="0"/>
          </a:p>
          <a:p>
            <a:pPr marL="1144715" lvl="2" indent="-228943">
              <a:spcBef>
                <a:spcPct val="30000"/>
              </a:spcBef>
              <a:buSzPct val="100000"/>
              <a:buFontTx/>
              <a:buChar char="»"/>
            </a:pPr>
            <a:r>
              <a:rPr lang="en-US" altLang="en-US" sz="1400" dirty="0"/>
              <a:t>Return Space Packet </a:t>
            </a:r>
            <a:endParaRPr lang="en-US" altLang="en-US" dirty="0"/>
          </a:p>
          <a:p>
            <a:pPr marL="286179" indent="-286179">
              <a:spcBef>
                <a:spcPct val="30000"/>
              </a:spcBef>
              <a:buSzPct val="100000"/>
              <a:buFontTx/>
              <a:buChar char="•"/>
            </a:pPr>
            <a:endParaRPr lang="en-US" altLang="en-US" sz="2000" dirty="0"/>
          </a:p>
        </p:txBody>
      </p:sp>
      <p:sp>
        <p:nvSpPr>
          <p:cNvPr id="8198" name="Line 11"/>
          <p:cNvSpPr>
            <a:spLocks noChangeShapeType="1"/>
          </p:cNvSpPr>
          <p:nvPr/>
        </p:nvSpPr>
        <p:spPr bwMode="auto">
          <a:xfrm flipH="1" flipV="1">
            <a:off x="6079043" y="2417477"/>
            <a:ext cx="699471" cy="1297803"/>
          </a:xfrm>
          <a:prstGeom prst="line">
            <a:avLst/>
          </a:prstGeom>
          <a:noFill/>
          <a:ln w="25400">
            <a:solidFill>
              <a:schemeClr val="bg1"/>
            </a:solidFill>
            <a:round/>
            <a:headEnd/>
            <a:tailEnd type="triangle" w="med" len="med"/>
          </a:ln>
          <a:effectLst/>
        </p:spPr>
        <p:txBody>
          <a:bodyPr wrap="none" lIns="91577" tIns="45789" rIns="91577" bIns="45789" anchor="ctr"/>
          <a:lstStyle/>
          <a:p>
            <a:endParaRPr lang="en-US"/>
          </a:p>
        </p:txBody>
      </p:sp>
      <p:sp>
        <p:nvSpPr>
          <p:cNvPr id="8199" name="Line 12"/>
          <p:cNvSpPr>
            <a:spLocks noChangeShapeType="1"/>
          </p:cNvSpPr>
          <p:nvPr/>
        </p:nvSpPr>
        <p:spPr bwMode="auto">
          <a:xfrm flipH="1" flipV="1">
            <a:off x="6168067" y="3002761"/>
            <a:ext cx="457836" cy="801584"/>
          </a:xfrm>
          <a:prstGeom prst="line">
            <a:avLst/>
          </a:prstGeom>
          <a:noFill/>
          <a:ln w="25400">
            <a:solidFill>
              <a:schemeClr val="bg1"/>
            </a:solidFill>
            <a:round/>
            <a:headEnd/>
            <a:tailEnd/>
          </a:ln>
          <a:effectLst/>
        </p:spPr>
        <p:txBody>
          <a:bodyPr wrap="none" lIns="91577" tIns="45789" rIns="91577" bIns="45789" anchor="ctr"/>
          <a:lstStyle/>
          <a:p>
            <a:endParaRPr lang="en-US"/>
          </a:p>
        </p:txBody>
      </p:sp>
      <p:sp>
        <p:nvSpPr>
          <p:cNvPr id="8200" name="Line 13"/>
          <p:cNvSpPr>
            <a:spLocks noChangeShapeType="1"/>
          </p:cNvSpPr>
          <p:nvPr/>
        </p:nvSpPr>
        <p:spPr bwMode="auto">
          <a:xfrm flipH="1">
            <a:off x="3980629" y="3002761"/>
            <a:ext cx="2187438" cy="0"/>
          </a:xfrm>
          <a:prstGeom prst="line">
            <a:avLst/>
          </a:prstGeom>
          <a:noFill/>
          <a:ln w="25400">
            <a:solidFill>
              <a:schemeClr val="bg1"/>
            </a:solidFill>
            <a:round/>
            <a:headEnd/>
            <a:tailEnd type="triangle" w="med" len="med"/>
          </a:ln>
          <a:effectLst/>
        </p:spPr>
        <p:txBody>
          <a:bodyPr wrap="none" lIns="91577" tIns="45789" rIns="91577" bIns="45789" anchor="ctr"/>
          <a:lstStyle/>
          <a:p>
            <a:endParaRPr lang="en-US"/>
          </a:p>
        </p:txBody>
      </p:sp>
      <p:sp>
        <p:nvSpPr>
          <p:cNvPr id="8201" name="Line 14"/>
          <p:cNvSpPr>
            <a:spLocks noChangeShapeType="1"/>
          </p:cNvSpPr>
          <p:nvPr/>
        </p:nvSpPr>
        <p:spPr bwMode="auto">
          <a:xfrm flipH="1">
            <a:off x="3993346" y="4682271"/>
            <a:ext cx="2530815" cy="687072"/>
          </a:xfrm>
          <a:prstGeom prst="line">
            <a:avLst/>
          </a:prstGeom>
          <a:noFill/>
          <a:ln w="25400">
            <a:solidFill>
              <a:schemeClr val="bg1"/>
            </a:solidFill>
            <a:round/>
            <a:headEnd/>
            <a:tailEnd type="triangle" w="med" len="med"/>
          </a:ln>
          <a:effectLst/>
        </p:spPr>
        <p:txBody>
          <a:bodyPr wrap="none" lIns="91577" tIns="45789" rIns="91577" bIns="45789" anchor="ctr"/>
          <a:lstStyle/>
          <a:p>
            <a:endParaRPr lang="en-US"/>
          </a:p>
        </p:txBody>
      </p:sp>
      <p:sp>
        <p:nvSpPr>
          <p:cNvPr id="8202" name="Line 15"/>
          <p:cNvSpPr>
            <a:spLocks noChangeShapeType="1"/>
          </p:cNvSpPr>
          <p:nvPr/>
        </p:nvSpPr>
        <p:spPr bwMode="auto">
          <a:xfrm flipH="1">
            <a:off x="5328701" y="4555035"/>
            <a:ext cx="1093719" cy="292642"/>
          </a:xfrm>
          <a:prstGeom prst="line">
            <a:avLst/>
          </a:prstGeom>
          <a:noFill/>
          <a:ln w="25400">
            <a:solidFill>
              <a:schemeClr val="bg1"/>
            </a:solidFill>
            <a:round/>
            <a:headEnd/>
            <a:tailEnd/>
          </a:ln>
          <a:effectLst/>
        </p:spPr>
        <p:txBody>
          <a:bodyPr wrap="none" lIns="91577" tIns="45789" rIns="91577" bIns="45789" anchor="ctr"/>
          <a:lstStyle/>
          <a:p>
            <a:endParaRPr lang="en-US"/>
          </a:p>
        </p:txBody>
      </p:sp>
      <p:sp>
        <p:nvSpPr>
          <p:cNvPr id="8203" name="Line 16"/>
          <p:cNvSpPr>
            <a:spLocks noChangeShapeType="1"/>
          </p:cNvSpPr>
          <p:nvPr/>
        </p:nvSpPr>
        <p:spPr bwMode="auto">
          <a:xfrm flipH="1">
            <a:off x="3573663" y="4847677"/>
            <a:ext cx="1755038" cy="0"/>
          </a:xfrm>
          <a:prstGeom prst="line">
            <a:avLst/>
          </a:prstGeom>
          <a:noFill/>
          <a:ln w="25400">
            <a:solidFill>
              <a:schemeClr val="bg1"/>
            </a:solidFill>
            <a:round/>
            <a:headEnd/>
            <a:tailEnd type="triangle" w="med" len="med"/>
          </a:ln>
          <a:effectLst/>
        </p:spPr>
        <p:txBody>
          <a:bodyPr wrap="none" lIns="91577" tIns="45789" rIns="91577" bIns="45789" anchor="ctr"/>
          <a:lstStyle/>
          <a:p>
            <a:endParaRPr lang="en-US"/>
          </a:p>
        </p:txBody>
      </p:sp>
      <p:sp>
        <p:nvSpPr>
          <p:cNvPr id="8204" name="Line 14"/>
          <p:cNvSpPr>
            <a:spLocks noChangeShapeType="1"/>
          </p:cNvSpPr>
          <p:nvPr/>
        </p:nvSpPr>
        <p:spPr bwMode="auto">
          <a:xfrm flipH="1">
            <a:off x="5181600" y="4800600"/>
            <a:ext cx="1499094" cy="1057647"/>
          </a:xfrm>
          <a:prstGeom prst="line">
            <a:avLst/>
          </a:prstGeom>
          <a:noFill/>
          <a:ln w="25400">
            <a:solidFill>
              <a:schemeClr val="bg1"/>
            </a:solidFill>
            <a:round/>
            <a:headEnd/>
            <a:tailEnd type="triangle" w="med" len="med"/>
          </a:ln>
          <a:effectLst/>
        </p:spPr>
        <p:txBody>
          <a:bodyPr wrap="none" lIns="91577" tIns="45789" rIns="91577" bIns="45789" anchor="ctr"/>
          <a:lstStyle/>
          <a:p>
            <a:endParaRPr lang="en-US"/>
          </a:p>
        </p:txBody>
      </p:sp>
      <p:sp>
        <p:nvSpPr>
          <p:cNvPr id="13" name="Rectangle 12"/>
          <p:cNvSpPr/>
          <p:nvPr/>
        </p:nvSpPr>
        <p:spPr>
          <a:xfrm>
            <a:off x="5638800" y="2253271"/>
            <a:ext cx="3276600" cy="3139321"/>
          </a:xfrm>
          <a:prstGeom prst="rect">
            <a:avLst/>
          </a:prstGeom>
        </p:spPr>
        <p:txBody>
          <a:bodyPr wrap="square">
            <a:spAutoFit/>
          </a:bodyPr>
          <a:lstStyle/>
          <a:p>
            <a:r>
              <a:rPr lang="en-US" altLang="en-US" b="1" i="1" dirty="0" smtClean="0"/>
              <a:t>Notes: </a:t>
            </a:r>
          </a:p>
          <a:p>
            <a:pPr marL="287338" indent="-287338">
              <a:buFont typeface="Arial" pitchFamily="34" charset="0"/>
              <a:buChar char="•"/>
            </a:pPr>
            <a:r>
              <a:rPr lang="en-US" altLang="en-US" u="sng" dirty="0" smtClean="0"/>
              <a:t>Not all of these are  </a:t>
            </a:r>
            <a:r>
              <a:rPr lang="en-US" altLang="en-US" b="1" u="sng" dirty="0" smtClean="0"/>
              <a:t>published </a:t>
            </a:r>
            <a:r>
              <a:rPr lang="en-US" altLang="en-US" b="1" u="sng" dirty="0" smtClean="0"/>
              <a:t>standards</a:t>
            </a:r>
            <a:r>
              <a:rPr lang="en-US" altLang="en-US" u="sng" dirty="0" smtClean="0"/>
              <a:t>;</a:t>
            </a:r>
            <a:r>
              <a:rPr lang="en-US" altLang="en-US" i="1" dirty="0" smtClean="0"/>
              <a:t> </a:t>
            </a:r>
            <a:br>
              <a:rPr lang="en-US" altLang="en-US" i="1" dirty="0" smtClean="0"/>
            </a:br>
            <a:r>
              <a:rPr lang="en-US" altLang="en-US" i="1" dirty="0" smtClean="0"/>
              <a:t>(published </a:t>
            </a:r>
            <a:r>
              <a:rPr lang="en-US" altLang="en-US" i="1" dirty="0" err="1" smtClean="0"/>
              <a:t>stds</a:t>
            </a:r>
            <a:r>
              <a:rPr lang="en-US" altLang="en-US" i="1" dirty="0" smtClean="0"/>
              <a:t> are green)</a:t>
            </a:r>
            <a:endParaRPr lang="en-US" altLang="en-US" i="1" dirty="0" smtClean="0"/>
          </a:p>
          <a:p>
            <a:pPr marL="287338" indent="-287338">
              <a:buFont typeface="Arial" pitchFamily="34" charset="0"/>
              <a:buChar char="•"/>
            </a:pPr>
            <a:r>
              <a:rPr lang="en-US" altLang="en-US" i="1" dirty="0" smtClean="0"/>
              <a:t>A next generation framework for data transfer standards is in progress (more on next slides)</a:t>
            </a:r>
          </a:p>
          <a:p>
            <a:pPr marL="287338" indent="-287338">
              <a:buFont typeface="Arial" pitchFamily="34" charset="0"/>
              <a:buChar char="•"/>
            </a:pPr>
            <a:r>
              <a:rPr lang="en-US" altLang="en-US" i="1" dirty="0" smtClean="0"/>
              <a:t>This list may be revised as new priorities are received from the IOAG</a:t>
            </a:r>
          </a:p>
        </p:txBody>
      </p:sp>
      <p:sp>
        <p:nvSpPr>
          <p:cNvPr id="2" name="Slide Number Placeholder 1"/>
          <p:cNvSpPr>
            <a:spLocks noGrp="1"/>
          </p:cNvSpPr>
          <p:nvPr>
            <p:ph type="sldNum" sz="quarter" idx="10"/>
          </p:nvPr>
        </p:nvSpPr>
        <p:spPr/>
        <p:txBody>
          <a:bodyPr/>
          <a:lstStyle/>
          <a:p>
            <a:fld id="{8672A97E-7868-4A71-ACC2-57C13FDD3E4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amp;C">
  <a:themeElements>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fontScheme name="SM&amp;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rgbClr val="AAC9E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SM&amp;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amp;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amp;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amp;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amp;C 8">
        <a:dk1>
          <a:srgbClr val="000000"/>
        </a:dk1>
        <a:lt1>
          <a:srgbClr val="FFFFFF"/>
        </a:lt1>
        <a:dk2>
          <a:srgbClr val="002F8C"/>
        </a:dk2>
        <a:lt2>
          <a:srgbClr val="808080"/>
        </a:lt2>
        <a:accent1>
          <a:srgbClr val="AAC9E9"/>
        </a:accent1>
        <a:accent2>
          <a:srgbClr val="FF0000"/>
        </a:accent2>
        <a:accent3>
          <a:srgbClr val="FFFFFF"/>
        </a:accent3>
        <a:accent4>
          <a:srgbClr val="000000"/>
        </a:accent4>
        <a:accent5>
          <a:srgbClr val="D2E1F2"/>
        </a:accent5>
        <a:accent6>
          <a:srgbClr val="E70000"/>
        </a:accent6>
        <a:hlink>
          <a:srgbClr val="0000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D04988AE66541875CEF1D1EAB69F6" ma:contentTypeVersion="1" ma:contentTypeDescription="Create a new document." ma:contentTypeScope="" ma:versionID="20e56640fc577b75b77e01b5556b5b1a">
  <xsd:schema xmlns:xsd="http://www.w3.org/2001/XMLSchema" xmlns:xs="http://www.w3.org/2001/XMLSchema" xmlns:p="http://schemas.microsoft.com/office/2006/metadata/properties" xmlns:ns2="c623a385-648b-4ec1-8991-b987a047f970" targetNamespace="http://schemas.microsoft.com/office/2006/metadata/properties" ma:root="true" ma:fieldsID="b903bde4708e4774df861a82959e3c14" ns2:_="">
    <xsd:import namespace="c623a385-648b-4ec1-8991-b987a047f9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3a385-648b-4ec1-8991-b987a047f9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0FDCBD-B8FB-48C6-9399-2FC4EE9D58DA}"/>
</file>

<file path=customXml/itemProps2.xml><?xml version="1.0" encoding="utf-8"?>
<ds:datastoreItem xmlns:ds="http://schemas.openxmlformats.org/officeDocument/2006/customXml" ds:itemID="{BF8F8644-2335-47A0-81C2-D39FE3746FA6}"/>
</file>

<file path=customXml/itemProps3.xml><?xml version="1.0" encoding="utf-8"?>
<ds:datastoreItem xmlns:ds="http://schemas.openxmlformats.org/officeDocument/2006/customXml" ds:itemID="{3AF5374F-E4FB-454D-9312-2DD171A35FC6}"/>
</file>

<file path=docProps/app.xml><?xml version="1.0" encoding="utf-8"?>
<Properties xmlns="http://schemas.openxmlformats.org/officeDocument/2006/extended-properties" xmlns:vt="http://schemas.openxmlformats.org/officeDocument/2006/docPropsVTypes">
  <Template>CCSDS Overview - NSPO Taiwan visit Nov 2013</Template>
  <TotalTime>3520</TotalTime>
  <Words>4662</Words>
  <Application>Microsoft Office PowerPoint</Application>
  <PresentationFormat>On-screen Show (4:3)</PresentationFormat>
  <Paragraphs>795</Paragraphs>
  <Slides>35</Slides>
  <Notes>35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39" baseType="lpstr">
      <vt:lpstr>TMOD Presentations</vt:lpstr>
      <vt:lpstr>SM&amp;C</vt:lpstr>
      <vt:lpstr>Bitmap Image</vt:lpstr>
      <vt:lpstr>Clip</vt:lpstr>
      <vt:lpstr>CCSDS SLE and CSS Space Link Extension Cross Support Services</vt:lpstr>
      <vt:lpstr>Agenda</vt:lpstr>
      <vt:lpstr>The Situation circa 1990  (State of CCSDS Standardization of S/C Communications)</vt:lpstr>
      <vt:lpstr>The Situation Circa 1990:  Agency Specific Solutions </vt:lpstr>
      <vt:lpstr>The Situation from 2001 to present Space Link Extension</vt:lpstr>
      <vt:lpstr>Standardized Capabilities of SLE Services</vt:lpstr>
      <vt:lpstr>Space Link Extension One Example Configuration</vt:lpstr>
      <vt:lpstr>Benefits of SLE Services</vt:lpstr>
      <vt:lpstr>Space Link Extension Transfer Services</vt:lpstr>
      <vt:lpstr>SLE Success Story (2002 to 2009)</vt:lpstr>
      <vt:lpstr>This is all great, but….</vt:lpstr>
      <vt:lpstr>Transition from SLE to Cross Support Services</vt:lpstr>
      <vt:lpstr>PowerPoint Presentation</vt:lpstr>
      <vt:lpstr>CSTS builds on SLE success (1)</vt:lpstr>
      <vt:lpstr>CSTS builds on SLE success (2)</vt:lpstr>
      <vt:lpstr>CSTS adds new services efficiently</vt:lpstr>
      <vt:lpstr>CSTS Services use the Framework</vt:lpstr>
      <vt:lpstr>A CSTS service may extend the Framework</vt:lpstr>
      <vt:lpstr>A CSTS service may refine the Framework</vt:lpstr>
      <vt:lpstr>CSTS Lower-layer Building Block – Operations</vt:lpstr>
      <vt:lpstr>CSTS Lower-layer Building Block – Operations</vt:lpstr>
      <vt:lpstr>CSTS Higher-layer Building Block - Procedures</vt:lpstr>
      <vt:lpstr>CCSDS CSTS Major Documents</vt:lpstr>
      <vt:lpstr>PowerPoint Presentation</vt:lpstr>
      <vt:lpstr>CSTS - Reading the Framework specification</vt:lpstr>
      <vt:lpstr>CSTS Conclusions</vt:lpstr>
      <vt:lpstr>…But it all needs to be managed…</vt:lpstr>
      <vt:lpstr>Cross Support Service Management (CSSM) A Brief Overview</vt:lpstr>
      <vt:lpstr>The CCSDS Service Management Lifecycle</vt:lpstr>
      <vt:lpstr>Current CCSDS Service Management Projects</vt:lpstr>
      <vt:lpstr>Cross Support Services Area Current CSS Projects</vt:lpstr>
      <vt:lpstr>Conclusions</vt:lpstr>
      <vt:lpstr>Backup Material</vt:lpstr>
      <vt:lpstr>Field Guide to CCSDS Book Colors</vt:lpstr>
      <vt:lpstr>CCSDS Overview End-to-End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Background Slides</dc:title>
  <dc:creator>erik barkley</dc:creator>
  <cp:lastModifiedBy>Kearney, Mike W. (MSFC-EO01)</cp:lastModifiedBy>
  <cp:revision>39</cp:revision>
  <cp:lastPrinted>2013-11-13T20:09:14Z</cp:lastPrinted>
  <dcterms:created xsi:type="dcterms:W3CDTF">2013-10-11T23:35:04Z</dcterms:created>
  <dcterms:modified xsi:type="dcterms:W3CDTF">2013-11-19T00:17:43Z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0x010100ECFD04988AE66541875CEF1D1EAB69F6</vt:lpwstr>
  </property>
</Properties>
</file>