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4"/>
    <p:sldMasterId id="2147483663" r:id="rId5"/>
  </p:sldMasterIdLst>
  <p:notesMasterIdLst>
    <p:notesMasterId r:id="rId16"/>
  </p:notesMasterIdLst>
  <p:handoutMasterIdLst>
    <p:handoutMasterId r:id="rId17"/>
  </p:handoutMasterIdLst>
  <p:sldIdLst>
    <p:sldId id="772" r:id="rId6"/>
    <p:sldId id="734" r:id="rId7"/>
    <p:sldId id="752" r:id="rId8"/>
    <p:sldId id="834" r:id="rId9"/>
    <p:sldId id="744" r:id="rId10"/>
    <p:sldId id="828" r:id="rId11"/>
    <p:sldId id="830" r:id="rId12"/>
    <p:sldId id="833" r:id="rId13"/>
    <p:sldId id="832" r:id="rId14"/>
    <p:sldId id="796" r:id="rId15"/>
  </p:sldIdLst>
  <p:sldSz cx="9144000" cy="6858000" type="letter"/>
  <p:notesSz cx="7315200" cy="9601200"/>
  <p:embeddedFontLst>
    <p:embeddedFont>
      <p:font typeface="Calibri" panose="020F0502020204030204" pitchFamily="34" charset="0"/>
      <p:regular r:id="rId18"/>
      <p:bold r:id="rId19"/>
      <p:italic r:id="rId20"/>
      <p:boldItalic r:id="rId21"/>
    </p:embeddedFont>
    <p:embeddedFont>
      <p:font typeface="Arial Narrow" panose="020B0606020202030204" pitchFamily="34" charset="0"/>
      <p:regular r:id="rId22"/>
      <p:bold r:id="rId23"/>
      <p:italic r:id="rId24"/>
      <p:boldItalic r:id="rId25"/>
    </p:embeddedFont>
    <p:embeddedFont>
      <p:font typeface="Tahoma" panose="020B0604030504040204" pitchFamily="34" charset="0"/>
      <p:regular r:id="rId26"/>
      <p:bold r:id="rId27"/>
    </p:embeddedFont>
    <p:embeddedFont>
      <p:font typeface="ＭＳ Ｐゴシック" panose="020B0600070205080204" pitchFamily="34" charset="-128"/>
      <p:regular r:id="rId28"/>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C99"/>
    <a:srgbClr val="FFFFFF"/>
    <a:srgbClr val="FF9900"/>
    <a:srgbClr val="CCFFCC"/>
    <a:srgbClr val="FFFF00"/>
    <a:srgbClr val="FFFFCC"/>
    <a:srgbClr val="4AFF01"/>
    <a:srgbClr val="00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1" autoAdjust="0"/>
    <p:restoredTop sz="78508" autoAdjust="0"/>
  </p:normalViewPr>
  <p:slideViewPr>
    <p:cSldViewPr snapToGrid="0">
      <p:cViewPr varScale="1">
        <p:scale>
          <a:sx n="87" d="100"/>
          <a:sy n="87" d="100"/>
        </p:scale>
        <p:origin x="-1884" y="-84"/>
      </p:cViewPr>
      <p:guideLst>
        <p:guide orient="horz" pos="792"/>
        <p:guide pos="2880"/>
      </p:guideLst>
    </p:cSldViewPr>
  </p:slideViewPr>
  <p:outlineViewPr>
    <p:cViewPr>
      <p:scale>
        <a:sx n="33" d="100"/>
        <a:sy n="33" d="100"/>
      </p:scale>
      <p:origin x="0" y="997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5" d="100"/>
          <a:sy n="35" d="100"/>
        </p:scale>
        <p:origin x="-1494" y="-72"/>
      </p:cViewPr>
      <p:guideLst>
        <p:guide orient="horz" pos="3024"/>
        <p:guide pos="2304"/>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algn="r" defTabSz="963613">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algn="r" defTabSz="963613">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272349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20057" tIns="0" rIns="20057" bIns="0" numCol="1" anchor="t" anchorCtr="0" compatLnSpc="1">
            <a:prstTxWarp prst="textNoShape">
              <a:avLst/>
            </a:prstTxWarp>
          </a:bodyPr>
          <a:lstStyle>
            <a:lvl1pPr algn="r" defTabSz="963613">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defTabSz="963613">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20057" tIns="0" rIns="20057" bIns="0" numCol="1" anchor="b" anchorCtr="0" compatLnSpc="1">
            <a:prstTxWarp prst="textNoShape">
              <a:avLst/>
            </a:prstTxWarp>
          </a:bodyPr>
          <a:lstStyle>
            <a:lvl1pPr algn="r" defTabSz="963613">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76313" y="4560888"/>
            <a:ext cx="5362575" cy="4322762"/>
          </a:xfrm>
          <a:prstGeom prst="rect">
            <a:avLst/>
          </a:prstGeom>
          <a:noFill/>
          <a:ln w="9525">
            <a:noFill/>
            <a:miter lim="800000"/>
            <a:headEnd/>
            <a:tailEnd/>
          </a:ln>
          <a:effectLst/>
        </p:spPr>
        <p:txBody>
          <a:bodyPr vert="horz" wrap="square" lIns="95276" tIns="46804" rIns="95276" bIns="468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1" name="Rectangle 7"/>
          <p:cNvSpPr>
            <a:spLocks noGrp="1" noRot="1" noChangeAspect="1" noChangeArrowheads="1" noTextEdit="1"/>
          </p:cNvSpPr>
          <p:nvPr>
            <p:ph type="sldImg" idx="2"/>
          </p:nvPr>
        </p:nvSpPr>
        <p:spPr bwMode="auto">
          <a:xfrm>
            <a:off x="1271588" y="727075"/>
            <a:ext cx="4781550" cy="35861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5412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p:spPr>
        <p:txBody>
          <a:bodyPr/>
          <a:lstStyle/>
          <a:p>
            <a:fld id="{7B5C1742-CD55-4F22-8540-A6C7E062BBE4}"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confirm agenda</a:t>
            </a:r>
            <a:r>
              <a:rPr lang="en-GB" baseline="0" dirty="0" smtClean="0"/>
              <a:t> reflects final changes to document</a:t>
            </a:r>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a:t>
            </a:fld>
            <a:endParaRPr lang="en-US"/>
          </a:p>
        </p:txBody>
      </p:sp>
    </p:spTree>
    <p:extLst>
      <p:ext uri="{BB962C8B-B14F-4D97-AF65-F5344CB8AC3E}">
        <p14:creationId xmlns:p14="http://schemas.microsoft.com/office/powerpoint/2010/main" val="90275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EFE206AC-9A59-4E9B-9996-B8B95B70EA0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p>
        </p:txBody>
      </p:sp>
      <p:sp>
        <p:nvSpPr>
          <p:cNvPr id="19460" name="Slide Number Placeholder 3"/>
          <p:cNvSpPr>
            <a:spLocks noGrp="1"/>
          </p:cNvSpPr>
          <p:nvPr>
            <p:ph type="sldNum" sz="quarter" idx="5"/>
          </p:nvPr>
        </p:nvSpPr>
        <p:spPr>
          <a:noFill/>
        </p:spPr>
        <p:txBody>
          <a:bodyPr/>
          <a:lstStyle/>
          <a:p>
            <a:fld id="{B9F4E88C-AB35-40DF-A4A2-F2966F7065BF}"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C66D4-8D57-42B5-94C5-04130C50F86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39926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39926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6FE91C95-237D-4FD9-8B61-B32EEDADC958}"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ublic.ccsds.org/sites/pr/CCSDS%20Logos/CCSDSLogoNoOrg.jpg" TargetMode="External"/><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D6D5A052-61AD-4CAD-BC35-1F06D1079C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398BD91F-C470-4894-A76A-BE3355D8C3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endParaRPr lang="en-US" noProof="0" smtClean="0"/>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endParaRPr lang="en-US" noProof="0" smtClean="0"/>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16623" y="2636838"/>
            <a:ext cx="7848600" cy="1223962"/>
          </a:xfrm>
        </p:spPr>
        <p:txBody>
          <a:bodyPr anchor="t"/>
          <a:lstStyle>
            <a:lvl1pPr>
              <a:defRPr sz="3200"/>
            </a:lvl1pPr>
          </a:lstStyle>
          <a:p>
            <a:r>
              <a:rPr lang="en-GB" altLang="en-GB"/>
              <a:t>Title</a:t>
            </a:r>
          </a:p>
        </p:txBody>
      </p:sp>
      <p:sp>
        <p:nvSpPr>
          <p:cNvPr id="4118" name="Rectangle 22"/>
          <p:cNvSpPr>
            <a:spLocks noGrp="1" noChangeArrowheads="1"/>
          </p:cNvSpPr>
          <p:nvPr>
            <p:ph type="subTitle" sz="quarter" idx="1"/>
          </p:nvPr>
        </p:nvSpPr>
        <p:spPr>
          <a:xfrm>
            <a:off x="1116623" y="4221166"/>
            <a:ext cx="7848600" cy="1368425"/>
          </a:xfrm>
        </p:spPr>
        <p:txBody>
          <a:bodyPr anchor="b"/>
          <a:lstStyle>
            <a:lvl1pPr marL="0" indent="0">
              <a:buFont typeface="Wingdings" pitchFamily="2" charset="2"/>
              <a:buNone/>
              <a:defRPr/>
            </a:lvl1pPr>
          </a:lstStyle>
          <a:p>
            <a:r>
              <a:rPr lang="en-GB"/>
              <a:t>Subtitle</a:t>
            </a:r>
          </a:p>
        </p:txBody>
      </p:sp>
      <p:sp>
        <p:nvSpPr>
          <p:cNvPr id="4129" name="Rectangle 33"/>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130" name="Text Box 34"/>
          <p:cNvSpPr txBox="1">
            <a:spLocks noChangeArrowheads="1"/>
          </p:cNvSpPr>
          <p:nvPr/>
        </p:nvSpPr>
        <p:spPr bwMode="auto">
          <a:xfrm>
            <a:off x="-23446" y="750888"/>
            <a:ext cx="1053612" cy="201612"/>
          </a:xfrm>
          <a:prstGeom prst="rect">
            <a:avLst/>
          </a:prstGeom>
          <a:noFill/>
          <a:ln w="9525">
            <a:noFill/>
            <a:miter lim="800000"/>
            <a:headEnd/>
            <a:tailEnd/>
          </a:ln>
          <a:effectLst/>
        </p:spPr>
        <p:txBody>
          <a:bodyPr>
            <a:spAutoFit/>
          </a:bodyPr>
          <a:lstStyle/>
          <a:p>
            <a:pPr>
              <a:lnSpc>
                <a:spcPct val="60000"/>
              </a:lnSpc>
              <a:spcBef>
                <a:spcPct val="50000"/>
              </a:spcBef>
            </a:pPr>
            <a:endParaRPr lang="en-GB" altLang="en-GB" sz="1200" smtClean="0">
              <a:solidFill>
                <a:srgbClr val="FFFFFF"/>
              </a:solidFill>
              <a:latin typeface="Tahoma" pitchFamily="34" charset="0"/>
            </a:endParaRPr>
          </a:p>
        </p:txBody>
      </p:sp>
      <p:sp>
        <p:nvSpPr>
          <p:cNvPr id="4131" name="Rectangle 35"/>
          <p:cNvSpPr>
            <a:spLocks noGrp="1" noChangeArrowheads="1"/>
          </p:cNvSpPr>
          <p:nvPr>
            <p:ph type="sldNum" sz="quarter" idx="4"/>
          </p:nvPr>
        </p:nvSpPr>
        <p:spPr/>
        <p:txBody>
          <a:bodyPr/>
          <a:lstStyle>
            <a:lvl1pPr>
              <a:defRPr/>
            </a:lvl1pPr>
          </a:lstStyle>
          <a:p>
            <a:fld id="{5CBE6BC6-E915-41C7-883D-85713B0EB36E}" type="slidenum">
              <a:rPr lang="en-GB">
                <a:solidFill>
                  <a:srgbClr val="FFFFFF"/>
                </a:solidFill>
              </a:rPr>
              <a:pPr/>
              <a:t>‹#›</a:t>
            </a:fld>
            <a:endParaRPr lang="en-GB">
              <a:solidFill>
                <a:srgbClr val="FFFFFF"/>
              </a:solidFill>
            </a:endParaRPr>
          </a:p>
        </p:txBody>
      </p:sp>
      <p:pic>
        <p:nvPicPr>
          <p:cNvPr id="4141" name="Picture 45" descr="Full color JPEG without the .ORG.">
            <a:hlinkClick r:id="rId2"/>
          </p:cNvPr>
          <p:cNvPicPr>
            <a:picLocks noChangeAspect="1" noChangeArrowheads="1"/>
          </p:cNvPicPr>
          <p:nvPr/>
        </p:nvPicPr>
        <p:blipFill>
          <a:blip r:embed="rId3" cstate="print"/>
          <a:srcRect/>
          <a:stretch>
            <a:fillRect/>
          </a:stretch>
        </p:blipFill>
        <p:spPr bwMode="auto">
          <a:xfrm>
            <a:off x="6803781" y="188913"/>
            <a:ext cx="2161442" cy="742950"/>
          </a:xfrm>
          <a:prstGeom prst="rect">
            <a:avLst/>
          </a:prstGeom>
          <a:noFill/>
        </p:spPr>
      </p:pic>
      <p:pic>
        <p:nvPicPr>
          <p:cNvPr id="4144" name="Picture 48" descr="Land station pair"/>
          <p:cNvPicPr>
            <a:picLocks noChangeAspect="1" noChangeArrowheads="1"/>
          </p:cNvPicPr>
          <p:nvPr/>
        </p:nvPicPr>
        <p:blipFill>
          <a:blip r:embed="rId4" cstate="print"/>
          <a:srcRect/>
          <a:stretch>
            <a:fillRect/>
          </a:stretch>
        </p:blipFill>
        <p:spPr bwMode="auto">
          <a:xfrm>
            <a:off x="2" y="3573466"/>
            <a:ext cx="971550" cy="935037"/>
          </a:xfrm>
          <a:prstGeom prst="rect">
            <a:avLst/>
          </a:prstGeom>
          <a:noFill/>
        </p:spPr>
      </p:pic>
      <p:pic>
        <p:nvPicPr>
          <p:cNvPr id="4145" name="Picture 49" descr="envisat"/>
          <p:cNvPicPr>
            <a:picLocks noChangeAspect="1" noChangeArrowheads="1"/>
          </p:cNvPicPr>
          <p:nvPr/>
        </p:nvPicPr>
        <p:blipFill>
          <a:blip r:embed="rId5" cstate="print"/>
          <a:srcRect/>
          <a:stretch>
            <a:fillRect/>
          </a:stretch>
        </p:blipFill>
        <p:spPr bwMode="auto">
          <a:xfrm>
            <a:off x="0" y="2708275"/>
            <a:ext cx="973015" cy="890588"/>
          </a:xfrm>
          <a:prstGeom prst="rect">
            <a:avLst/>
          </a:prstGeom>
          <a:noFill/>
        </p:spPr>
      </p:pic>
      <p:pic>
        <p:nvPicPr>
          <p:cNvPr id="4196" name="Picture 100" descr="esa"/>
          <p:cNvPicPr>
            <a:picLocks noChangeAspect="1" noChangeArrowheads="1"/>
          </p:cNvPicPr>
          <p:nvPr/>
        </p:nvPicPr>
        <p:blipFill>
          <a:blip r:embed="rId6" cstate="print"/>
          <a:srcRect/>
          <a:stretch>
            <a:fillRect/>
          </a:stretch>
        </p:blipFill>
        <p:spPr bwMode="auto">
          <a:xfrm>
            <a:off x="0" y="4508500"/>
            <a:ext cx="973015" cy="1066800"/>
          </a:xfrm>
          <a:prstGeom prst="rect">
            <a:avLst/>
          </a:prstGeom>
          <a:noFill/>
        </p:spPr>
      </p:pic>
      <p:grpSp>
        <p:nvGrpSpPr>
          <p:cNvPr id="2" name="Group 193"/>
          <p:cNvGrpSpPr>
            <a:grpSpLocks/>
          </p:cNvGrpSpPr>
          <p:nvPr/>
        </p:nvGrpSpPr>
        <p:grpSpPr bwMode="auto">
          <a:xfrm>
            <a:off x="68875" y="0"/>
            <a:ext cx="863111" cy="376238"/>
            <a:chOff x="43" y="71"/>
            <a:chExt cx="544" cy="136"/>
          </a:xfrm>
        </p:grpSpPr>
        <p:grpSp>
          <p:nvGrpSpPr>
            <p:cNvPr id="3" name="Group 166"/>
            <p:cNvGrpSpPr>
              <a:grpSpLocks/>
            </p:cNvGrpSpPr>
            <p:nvPr userDrawn="1"/>
          </p:nvGrpSpPr>
          <p:grpSpPr bwMode="auto">
            <a:xfrm>
              <a:off x="135" y="143"/>
              <a:ext cx="413" cy="34"/>
              <a:chOff x="748" y="436"/>
              <a:chExt cx="413" cy="34"/>
            </a:xfrm>
          </p:grpSpPr>
          <p:sp>
            <p:nvSpPr>
              <p:cNvPr id="4263" name="Line 167"/>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4" name="Line 168"/>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5" name="Line 169"/>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6" name="Arc 170"/>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7" name="Arc 171"/>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4" name="Group 172"/>
              <p:cNvGrpSpPr>
                <a:grpSpLocks/>
              </p:cNvGrpSpPr>
              <p:nvPr userDrawn="1"/>
            </p:nvGrpSpPr>
            <p:grpSpPr bwMode="auto">
              <a:xfrm>
                <a:off x="858" y="436"/>
                <a:ext cx="98" cy="34"/>
                <a:chOff x="2472" y="1480"/>
                <a:chExt cx="363" cy="181"/>
              </a:xfrm>
            </p:grpSpPr>
            <p:sp>
              <p:nvSpPr>
                <p:cNvPr id="4269" name="Line 173"/>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0" name="Arc 174"/>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1" name="Line 175"/>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2" name="Line 176"/>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3" name="Arc 177"/>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4" name="Arc 178"/>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5" name="Arc 179"/>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6" name="Line 180"/>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7" name="Line 181"/>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5" name="Group 182"/>
              <p:cNvGrpSpPr>
                <a:grpSpLocks/>
              </p:cNvGrpSpPr>
              <p:nvPr userDrawn="1"/>
            </p:nvGrpSpPr>
            <p:grpSpPr bwMode="auto">
              <a:xfrm>
                <a:off x="1067" y="436"/>
                <a:ext cx="94" cy="31"/>
                <a:chOff x="3152" y="1480"/>
                <a:chExt cx="346" cy="181"/>
              </a:xfrm>
            </p:grpSpPr>
            <p:sp>
              <p:nvSpPr>
                <p:cNvPr id="4279" name="Line 183"/>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0" name="Line 184"/>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1" name="Arc 185"/>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6" name="Group 186"/>
              <p:cNvGrpSpPr>
                <a:grpSpLocks/>
              </p:cNvGrpSpPr>
              <p:nvPr userDrawn="1"/>
            </p:nvGrpSpPr>
            <p:grpSpPr bwMode="auto">
              <a:xfrm>
                <a:off x="972" y="436"/>
                <a:ext cx="86" cy="32"/>
                <a:chOff x="748" y="572"/>
                <a:chExt cx="148" cy="94"/>
              </a:xfrm>
            </p:grpSpPr>
            <p:sp>
              <p:nvSpPr>
                <p:cNvPr id="4283" name="Arc 187"/>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4" name="Arc 188"/>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5" name="Arc 189"/>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6" name="Line 190"/>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7" name="Freeform 19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8" name="Freeform 19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sp>
          <p:nvSpPr>
            <p:cNvPr id="4170" name="Oval 74"/>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195" name="Oval 99"/>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7" name="Group 165"/>
            <p:cNvGrpSpPr>
              <a:grpSpLocks/>
            </p:cNvGrpSpPr>
            <p:nvPr userDrawn="1"/>
          </p:nvGrpSpPr>
          <p:grpSpPr bwMode="auto">
            <a:xfrm>
              <a:off x="123" y="131"/>
              <a:ext cx="413" cy="34"/>
              <a:chOff x="748" y="436"/>
              <a:chExt cx="413" cy="34"/>
            </a:xfrm>
          </p:grpSpPr>
          <p:sp>
            <p:nvSpPr>
              <p:cNvPr id="4216" name="Line 120"/>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7" name="Line 121"/>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8" name="Line 122"/>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9"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0"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8" name="Group 125"/>
              <p:cNvGrpSpPr>
                <a:grpSpLocks/>
              </p:cNvGrpSpPr>
              <p:nvPr userDrawn="1"/>
            </p:nvGrpSpPr>
            <p:grpSpPr bwMode="auto">
              <a:xfrm>
                <a:off x="858" y="436"/>
                <a:ext cx="98" cy="34"/>
                <a:chOff x="2472" y="1480"/>
                <a:chExt cx="363" cy="181"/>
              </a:xfrm>
            </p:grpSpPr>
            <p:sp>
              <p:nvSpPr>
                <p:cNvPr id="4222" name="Line 126"/>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3"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4" name="Line 128"/>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5" name="Line 129"/>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6"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7"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8"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9" name="Line 133"/>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0" name="Line 134"/>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9" name="Group 138"/>
              <p:cNvGrpSpPr>
                <a:grpSpLocks/>
              </p:cNvGrpSpPr>
              <p:nvPr userDrawn="1"/>
            </p:nvGrpSpPr>
            <p:grpSpPr bwMode="auto">
              <a:xfrm>
                <a:off x="1067" y="436"/>
                <a:ext cx="94" cy="31"/>
                <a:chOff x="3152" y="1480"/>
                <a:chExt cx="346" cy="181"/>
              </a:xfrm>
            </p:grpSpPr>
            <p:sp>
              <p:nvSpPr>
                <p:cNvPr id="4235" name="Line 139"/>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6" name="Line 140"/>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7" name="Arc 141"/>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10" name="Group 163"/>
              <p:cNvGrpSpPr>
                <a:grpSpLocks/>
              </p:cNvGrpSpPr>
              <p:nvPr userDrawn="1"/>
            </p:nvGrpSpPr>
            <p:grpSpPr bwMode="auto">
              <a:xfrm>
                <a:off x="972" y="436"/>
                <a:ext cx="86" cy="32"/>
                <a:chOff x="748" y="572"/>
                <a:chExt cx="148" cy="94"/>
              </a:xfrm>
            </p:grpSpPr>
            <p:sp>
              <p:nvSpPr>
                <p:cNvPr id="4239" name="Arc 143"/>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0" name="Arc 144"/>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2" name="Arc 146"/>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3" name="Line 147"/>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7" name="Freeform 15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58" name="Freeform 16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3C52ADC-F21E-4FCB-BF3B-4B606EDA5969}"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F99AD70-0F3A-42BF-8662-1B93BEFA387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623" y="981076"/>
            <a:ext cx="38173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4629" y="981076"/>
            <a:ext cx="381879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F6AC40-2E37-45E2-A2DD-742674C99ACC}"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CCSDS Spacecraft Monitoring &amp; Control (SM&amp;C)</a:t>
            </a:r>
          </a:p>
        </p:txBody>
      </p:sp>
      <p:sp>
        <p:nvSpPr>
          <p:cNvPr id="8" name="Date Placeholder 7"/>
          <p:cNvSpPr>
            <a:spLocks noGrp="1"/>
          </p:cNvSpPr>
          <p:nvPr>
            <p:ph type="dt" sz="half"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CF987DC-8748-4F7F-9976-E87F74BFD1D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b="0"/>
            </a:lvl1pPr>
            <a:lvl2pPr marL="684213" indent="-336550">
              <a:lnSpc>
                <a:spcPct val="100000"/>
              </a:lnSpc>
              <a:spcBef>
                <a:spcPts val="0"/>
              </a:spcBef>
              <a:buFont typeface="Wingdings" pitchFamily="2" charset="2"/>
              <a:buChar char=""/>
              <a:defRPr sz="2400" b="0"/>
            </a:lvl2pPr>
            <a:lvl3pPr>
              <a:lnSpc>
                <a:spcPct val="100000"/>
              </a:lnSpc>
              <a:spcBef>
                <a:spcPts val="0"/>
              </a:spcBef>
              <a:buFont typeface="Wingdings" pitchFamily="2" charset="2"/>
              <a:buChar char=""/>
              <a:defRPr sz="2200" b="0"/>
            </a:lvl3pPr>
            <a:lvl4pPr>
              <a:lnSpc>
                <a:spcPct val="100000"/>
              </a:lnSpc>
              <a:spcBef>
                <a:spcPts val="0"/>
              </a:spcBef>
              <a:buFont typeface="Wingdings" pitchFamily="2" charset="2"/>
              <a:buChar char=""/>
              <a:defRPr b="0"/>
            </a:lvl4pPr>
            <a:lvl5pPr>
              <a:lnSpc>
                <a:spcPct val="100000"/>
              </a:lnSpc>
              <a:spcBef>
                <a:spcPts val="0"/>
              </a:spcBef>
              <a:buFont typeface="Wingdings" pitchFamily="2" charset="2"/>
              <a:buChar char=""/>
              <a:defRPr sz="1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CCSDS Spacecraft Monitoring &amp; Control (SM&amp;C)</a:t>
            </a:r>
          </a:p>
        </p:txBody>
      </p:sp>
      <p:sp>
        <p:nvSpPr>
          <p:cNvPr id="4" name="Date Placeholder 3"/>
          <p:cNvSpPr>
            <a:spLocks noGrp="1"/>
          </p:cNvSpPr>
          <p:nvPr>
            <p:ph type="dt" sz="half"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14D71DA-691A-459E-87B6-63E1EA24521D}"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CCSDS Spacecraft Monitoring &amp; Control (SM&amp;C)</a:t>
            </a:r>
          </a:p>
        </p:txBody>
      </p:sp>
      <p:sp>
        <p:nvSpPr>
          <p:cNvPr id="3" name="Date Placeholder 2"/>
          <p:cNvSpPr>
            <a:spLocks noGrp="1"/>
          </p:cNvSpPr>
          <p:nvPr>
            <p:ph type="dt" sz="half"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216296A-50DE-4B8A-94A6-45A18F7B1F2A}"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EDFABA2-BFEF-4270-91B0-74BAB5EFF74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CCSDS Spacecraft Monitoring &amp; Control (SM&amp;C)</a:t>
            </a:r>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EFBC917-F54A-4D63-8B88-49245A0BA58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A868D3-1A49-47C1-B56F-E1FC02E5F277}"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20" y="188913"/>
            <a:ext cx="194310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623" y="188913"/>
            <a:ext cx="569302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CCSDS Spacecraft Monitoring &amp; Control (SM&amp;C)</a:t>
            </a:r>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12145C-D60D-4472-A35F-DE68EEB986FF}"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accent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7EC8AFD7-58B7-4D4F-84B0-658BD2B81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hyperlink" Target="http://public.ccsds.org/sites/pr/CCSDS%20Logos/CCSDSLogoNoOrg.jpg" TargetMode="Externa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1531F4F6-67AC-4E70-9FDD-B4038FE54F88}" type="slidenum">
              <a:rPr lang="en-US"/>
              <a:pPr>
                <a:defRPr/>
              </a:pPr>
              <a:t>‹#›</a:t>
            </a:fld>
            <a:endParaRPr lang="en-US"/>
          </a:p>
        </p:txBody>
      </p:sp>
      <p:pic>
        <p:nvPicPr>
          <p:cNvPr id="2050" name="Picture 2" descr="C:\Users\mkearney\Documents\Documents - MSFC files\Art Projects\Logos\CCSDS\Logos - Official currently in use\CCSDS Logo Stacked\ccsdslogo-stacked-4color-gra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660" y="83760"/>
            <a:ext cx="1605435" cy="65667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Rectangle 32"/>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lstStyle/>
          <a:p>
            <a:pPr algn="ctr" eaLnBrk="1" hangingPunct="1">
              <a:spcBef>
                <a:spcPct val="50000"/>
              </a:spcBef>
            </a:pPr>
            <a:endParaRPr lang="en-GB" sz="900" b="1" smtClean="0">
              <a:solidFill>
                <a:srgbClr val="002F8C"/>
              </a:solidFill>
              <a:latin typeface="Tahoma" pitchFamily="34" charset="0"/>
            </a:endParaRPr>
          </a:p>
          <a:p>
            <a:pPr algn="ctr" eaLnBrk="1" hangingPunct="1">
              <a:spcBef>
                <a:spcPct val="50000"/>
              </a:spcBef>
            </a:pPr>
            <a:r>
              <a:rPr lang="en-GB" sz="900" b="1" smtClean="0">
                <a:solidFill>
                  <a:srgbClr val="002F8C"/>
                </a:solidFill>
                <a:latin typeface="Tahoma" pitchFamily="34" charset="0"/>
              </a:rPr>
              <a:t/>
            </a:r>
            <a:br>
              <a:rPr lang="en-GB" sz="900" b="1" smtClean="0">
                <a:solidFill>
                  <a:srgbClr val="002F8C"/>
                </a:solidFill>
                <a:latin typeface="Tahoma" pitchFamily="34" charset="0"/>
              </a:rPr>
            </a:br>
            <a:r>
              <a:rPr lang="en-GB" sz="900" b="1" smtClean="0">
                <a:solidFill>
                  <a:srgbClr val="002F8C"/>
                </a:solidFill>
                <a:latin typeface="Tahoma" pitchFamily="34" charset="0"/>
              </a:rPr>
              <a:t>Spacecraft</a:t>
            </a:r>
            <a:br>
              <a:rPr lang="en-GB" sz="900" b="1" smtClean="0">
                <a:solidFill>
                  <a:srgbClr val="002F8C"/>
                </a:solidFill>
                <a:latin typeface="Tahoma" pitchFamily="34" charset="0"/>
              </a:rPr>
            </a:br>
            <a:r>
              <a:rPr lang="en-GB" sz="900" b="1" smtClean="0">
                <a:solidFill>
                  <a:srgbClr val="002F8C"/>
                </a:solidFill>
                <a:latin typeface="Tahoma" pitchFamily="34" charset="0"/>
              </a:rPr>
              <a:t>Monitoring</a:t>
            </a:r>
            <a:br>
              <a:rPr lang="en-GB" sz="900" b="1" smtClean="0">
                <a:solidFill>
                  <a:srgbClr val="002F8C"/>
                </a:solidFill>
                <a:latin typeface="Tahoma" pitchFamily="34" charset="0"/>
              </a:rPr>
            </a:br>
            <a:r>
              <a:rPr lang="en-GB" sz="900" b="1" smtClean="0">
                <a:solidFill>
                  <a:srgbClr val="002F8C"/>
                </a:solidFill>
                <a:latin typeface="Tahoma" pitchFamily="34" charset="0"/>
              </a:rPr>
              <a:t>&amp; Control</a:t>
            </a:r>
            <a:br>
              <a:rPr lang="en-GB" sz="900" b="1" smtClean="0">
                <a:solidFill>
                  <a:srgbClr val="002F8C"/>
                </a:solidFill>
                <a:latin typeface="Tahoma" pitchFamily="34" charset="0"/>
              </a:rPr>
            </a:br>
            <a:r>
              <a:rPr lang="en-GB" sz="900" b="1" smtClean="0">
                <a:solidFill>
                  <a:srgbClr val="002F8C"/>
                </a:solidFill>
                <a:latin typeface="Tahoma" pitchFamily="34" charset="0"/>
              </a:rPr>
              <a:t>Working Group</a:t>
            </a:r>
          </a:p>
        </p:txBody>
      </p:sp>
      <p:sp>
        <p:nvSpPr>
          <p:cNvPr id="1026" name="Rectangle 2"/>
          <p:cNvSpPr>
            <a:spLocks noGrp="1" noChangeArrowheads="1"/>
          </p:cNvSpPr>
          <p:nvPr>
            <p:ph type="title"/>
          </p:nvPr>
        </p:nvSpPr>
        <p:spPr bwMode="auto">
          <a:xfrm>
            <a:off x="1116623" y="188913"/>
            <a:ext cx="7760677"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altLang="en-GB" smtClean="0"/>
          </a:p>
        </p:txBody>
      </p:sp>
      <p:sp>
        <p:nvSpPr>
          <p:cNvPr id="1027" name="Rectangle 3"/>
          <p:cNvSpPr>
            <a:spLocks noGrp="1" noChangeArrowheads="1"/>
          </p:cNvSpPr>
          <p:nvPr>
            <p:ph type="body" idx="1"/>
          </p:nvPr>
        </p:nvSpPr>
        <p:spPr bwMode="auto">
          <a:xfrm>
            <a:off x="1116624" y="981076"/>
            <a:ext cx="7776797"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altLang="en-GB" smtClean="0"/>
          </a:p>
          <a:p>
            <a:pPr lvl="1"/>
            <a:endParaRPr lang="en-GB" altLang="en-GB" smtClean="0"/>
          </a:p>
          <a:p>
            <a:pPr lvl="2"/>
            <a:endParaRPr lang="en-GB" altLang="en-GB" smtClean="0"/>
          </a:p>
          <a:p>
            <a:pPr lvl="3"/>
            <a:endParaRPr lang="en-GB" altLang="en-GB" smtClean="0"/>
          </a:p>
          <a:p>
            <a:pPr lvl="1"/>
            <a:endParaRPr lang="en-GB" altLang="en-GB" smtClean="0"/>
          </a:p>
          <a:p>
            <a:pPr lvl="2"/>
            <a:endParaRPr lang="en-GB" altLang="en-GB" smtClean="0"/>
          </a:p>
          <a:p>
            <a:pPr lvl="3"/>
            <a:endParaRPr lang="en-GB" altLang="en-GB" smtClean="0"/>
          </a:p>
          <a:p>
            <a:pPr lvl="3"/>
            <a:endParaRPr lang="en-GB" altLang="en-GB" smtClean="0"/>
          </a:p>
        </p:txBody>
      </p:sp>
      <p:sp>
        <p:nvSpPr>
          <p:cNvPr id="1037" name="Rectangle 13"/>
          <p:cNvSpPr>
            <a:spLocks noGrp="1" noChangeArrowheads="1"/>
          </p:cNvSpPr>
          <p:nvPr>
            <p:ph type="ftr" sz="quarter" idx="3"/>
          </p:nvPr>
        </p:nvSpPr>
        <p:spPr bwMode="auto">
          <a:xfrm>
            <a:off x="1116625" y="6524628"/>
            <a:ext cx="525633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rgbClr val="00308C"/>
                </a:solidFill>
              </a:defRPr>
            </a:lvl1pPr>
          </a:lstStyle>
          <a:p>
            <a:r>
              <a:rPr lang="en-US" altLang="en-US" smtClean="0">
                <a:latin typeface="Tahoma" pitchFamily="34" charset="0"/>
              </a:rPr>
              <a:t>CCSDS Spacecraft Monitoring &amp; Control (SM&amp;C)</a:t>
            </a:r>
          </a:p>
        </p:txBody>
      </p:sp>
      <p:sp>
        <p:nvSpPr>
          <p:cNvPr id="1042" name="Text Box 18"/>
          <p:cNvSpPr txBox="1">
            <a:spLocks noChangeArrowheads="1"/>
          </p:cNvSpPr>
          <p:nvPr/>
        </p:nvSpPr>
        <p:spPr bwMode="auto">
          <a:xfrm>
            <a:off x="2195148" y="3860800"/>
            <a:ext cx="2089638" cy="457200"/>
          </a:xfrm>
          <a:prstGeom prst="rect">
            <a:avLst/>
          </a:prstGeom>
          <a:noFill/>
          <a:ln w="9525">
            <a:noFill/>
            <a:miter lim="800000"/>
            <a:headEnd/>
            <a:tailEnd/>
          </a:ln>
          <a:effectLst/>
        </p:spPr>
        <p:txBody>
          <a:bodyPr>
            <a:spAutoFit/>
          </a:bodyPr>
          <a:lstStyle/>
          <a:p>
            <a:pPr eaLnBrk="1" hangingPunct="1">
              <a:spcBef>
                <a:spcPct val="50000"/>
              </a:spcBef>
            </a:pPr>
            <a:endParaRPr lang="en-US" smtClean="0">
              <a:solidFill>
                <a:srgbClr val="000000"/>
              </a:solidFill>
            </a:endParaRPr>
          </a:p>
        </p:txBody>
      </p:sp>
      <p:sp>
        <p:nvSpPr>
          <p:cNvPr id="1045" name="Rectangle 21"/>
          <p:cNvSpPr>
            <a:spLocks noChangeArrowheads="1"/>
          </p:cNvSpPr>
          <p:nvPr/>
        </p:nvSpPr>
        <p:spPr bwMode="auto">
          <a:xfrm>
            <a:off x="1403839" y="3521790"/>
            <a:ext cx="184731" cy="246221"/>
          </a:xfrm>
          <a:prstGeom prst="rect">
            <a:avLst/>
          </a:prstGeom>
          <a:noFill/>
          <a:ln w="9525" algn="ctr">
            <a:noFill/>
            <a:miter lim="800000"/>
            <a:headEnd/>
            <a:tailEnd/>
          </a:ln>
          <a:effectLst/>
        </p:spPr>
        <p:txBody>
          <a:bodyPr wrap="none" anchor="ctr">
            <a:spAutoFit/>
          </a:bodyPr>
          <a:lstStyle/>
          <a:p>
            <a:pPr eaLnBrk="1" hangingPunct="1">
              <a:spcBef>
                <a:spcPct val="50000"/>
              </a:spcBef>
            </a:pPr>
            <a:endParaRPr lang="en-US" sz="1000" smtClean="0">
              <a:solidFill>
                <a:srgbClr val="002F8C"/>
              </a:solidFill>
              <a:latin typeface="Tahoma" pitchFamily="34" charset="0"/>
            </a:endParaRPr>
          </a:p>
        </p:txBody>
      </p:sp>
      <p:sp>
        <p:nvSpPr>
          <p:cNvPr id="1046" name="Text Box 22"/>
          <p:cNvSpPr txBox="1">
            <a:spLocks noChangeArrowheads="1"/>
          </p:cNvSpPr>
          <p:nvPr/>
        </p:nvSpPr>
        <p:spPr bwMode="auto">
          <a:xfrm>
            <a:off x="0" y="6583366"/>
            <a:ext cx="1186962" cy="274637"/>
          </a:xfrm>
          <a:prstGeom prst="rect">
            <a:avLst/>
          </a:prstGeom>
          <a:noFill/>
          <a:ln w="9525" algn="ctr">
            <a:noFill/>
            <a:miter lim="800000"/>
            <a:headEnd/>
            <a:tailEnd/>
          </a:ln>
          <a:effectLst/>
        </p:spPr>
        <p:txBody>
          <a:bodyPr>
            <a:spAutoFit/>
          </a:bodyPr>
          <a:lstStyle/>
          <a:p>
            <a:pPr algn="ctr" eaLnBrk="1" hangingPunct="1">
              <a:spcBef>
                <a:spcPct val="50000"/>
              </a:spcBef>
            </a:pPr>
            <a:endParaRPr lang="en-US" sz="1200" b="1" smtClean="0">
              <a:solidFill>
                <a:srgbClr val="000099"/>
              </a:solidFill>
              <a:latin typeface="Tahoma" pitchFamily="34" charset="0"/>
            </a:endParaRPr>
          </a:p>
        </p:txBody>
      </p:sp>
      <p:sp>
        <p:nvSpPr>
          <p:cNvPr id="1049" name="Rectangle 25"/>
          <p:cNvSpPr>
            <a:spLocks noGrp="1" noChangeArrowheads="1"/>
          </p:cNvSpPr>
          <p:nvPr>
            <p:ph type="dt" sz="half" idx="2"/>
          </p:nvPr>
        </p:nvSpPr>
        <p:spPr bwMode="auto">
          <a:xfrm>
            <a:off x="1116624" y="6308728"/>
            <a:ext cx="3154974"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002F8C"/>
                </a:solidFill>
              </a:defRPr>
            </a:lvl1pPr>
          </a:lstStyle>
          <a:p>
            <a:pPr eaLnBrk="1" hangingPunct="1"/>
            <a:endParaRPr lang="en-GB" smtClean="0">
              <a:latin typeface="Tahoma" pitchFamily="34" charset="0"/>
            </a:endParaRPr>
          </a:p>
        </p:txBody>
      </p:sp>
      <p:sp>
        <p:nvSpPr>
          <p:cNvPr id="1051" name="Rectangle 27"/>
          <p:cNvSpPr>
            <a:spLocks noGrp="1" noChangeArrowheads="1"/>
          </p:cNvSpPr>
          <p:nvPr>
            <p:ph type="sldNum" sz="quarter" idx="4"/>
          </p:nvPr>
        </p:nvSpPr>
        <p:spPr bwMode="auto">
          <a:xfrm>
            <a:off x="2" y="6572253"/>
            <a:ext cx="97155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90000"/>
              </a:lnSpc>
              <a:defRPr sz="1200" b="1">
                <a:solidFill>
                  <a:schemeClr val="bg1"/>
                </a:solidFill>
              </a:defRPr>
            </a:lvl1pPr>
          </a:lstStyle>
          <a:p>
            <a:pPr eaLnBrk="1" hangingPunct="1">
              <a:spcBef>
                <a:spcPct val="50000"/>
              </a:spcBef>
            </a:pPr>
            <a:fld id="{20C1263F-BB23-4EBB-8444-4A8509E96901}" type="slidenum">
              <a:rPr lang="en-GB" smtClean="0">
                <a:solidFill>
                  <a:srgbClr val="FFFFFF"/>
                </a:solidFill>
                <a:latin typeface="Tahoma" pitchFamily="34" charset="0"/>
              </a:rPr>
              <a:pPr eaLnBrk="1" hangingPunct="1">
                <a:spcBef>
                  <a:spcPct val="50000"/>
                </a:spcBef>
              </a:pPr>
              <a:t>‹#›</a:t>
            </a:fld>
            <a:endParaRPr lang="en-GB" smtClean="0">
              <a:solidFill>
                <a:srgbClr val="000099"/>
              </a:solidFill>
              <a:latin typeface="Tahoma" pitchFamily="34" charset="0"/>
            </a:endParaRPr>
          </a:p>
        </p:txBody>
      </p:sp>
      <p:pic>
        <p:nvPicPr>
          <p:cNvPr id="1058" name="Picture 34" descr="Land station pair"/>
          <p:cNvPicPr>
            <a:picLocks noChangeAspect="1" noChangeArrowheads="1"/>
          </p:cNvPicPr>
          <p:nvPr/>
        </p:nvPicPr>
        <p:blipFill>
          <a:blip r:embed="rId13" cstate="print"/>
          <a:srcRect/>
          <a:stretch>
            <a:fillRect/>
          </a:stretch>
        </p:blipFill>
        <p:spPr bwMode="auto">
          <a:xfrm>
            <a:off x="2" y="3573466"/>
            <a:ext cx="971550" cy="935037"/>
          </a:xfrm>
          <a:prstGeom prst="rect">
            <a:avLst/>
          </a:prstGeom>
          <a:noFill/>
        </p:spPr>
      </p:pic>
      <p:pic>
        <p:nvPicPr>
          <p:cNvPr id="1059" name="Picture 35" descr="envisat"/>
          <p:cNvPicPr>
            <a:picLocks noChangeAspect="1" noChangeArrowheads="1"/>
          </p:cNvPicPr>
          <p:nvPr/>
        </p:nvPicPr>
        <p:blipFill>
          <a:blip r:embed="rId14" cstate="print"/>
          <a:srcRect/>
          <a:stretch>
            <a:fillRect/>
          </a:stretch>
        </p:blipFill>
        <p:spPr bwMode="auto">
          <a:xfrm>
            <a:off x="0" y="2708275"/>
            <a:ext cx="973015" cy="890588"/>
          </a:xfrm>
          <a:prstGeom prst="rect">
            <a:avLst/>
          </a:prstGeom>
          <a:noFill/>
        </p:spPr>
      </p:pic>
      <p:pic>
        <p:nvPicPr>
          <p:cNvPr id="1061" name="Picture 37" descr="Full color JPEG without the .ORG.">
            <a:hlinkClick r:id="rId15"/>
          </p:cNvPr>
          <p:cNvPicPr>
            <a:picLocks noChangeAspect="1" noChangeArrowheads="1"/>
          </p:cNvPicPr>
          <p:nvPr/>
        </p:nvPicPr>
        <p:blipFill>
          <a:blip r:embed="rId16" cstate="print"/>
          <a:srcRect/>
          <a:stretch>
            <a:fillRect/>
          </a:stretch>
        </p:blipFill>
        <p:spPr bwMode="auto">
          <a:xfrm>
            <a:off x="7524750" y="6278563"/>
            <a:ext cx="1440473" cy="495300"/>
          </a:xfrm>
          <a:prstGeom prst="rect">
            <a:avLst/>
          </a:prstGeom>
          <a:noFill/>
        </p:spPr>
      </p:pic>
      <p:pic>
        <p:nvPicPr>
          <p:cNvPr id="1141" name="Picture 117" descr="esa"/>
          <p:cNvPicPr>
            <a:picLocks noChangeAspect="1" noChangeArrowheads="1"/>
          </p:cNvPicPr>
          <p:nvPr/>
        </p:nvPicPr>
        <p:blipFill>
          <a:blip r:embed="rId17" cstate="print"/>
          <a:srcRect/>
          <a:stretch>
            <a:fillRect/>
          </a:stretch>
        </p:blipFill>
        <p:spPr bwMode="auto">
          <a:xfrm>
            <a:off x="0" y="4508500"/>
            <a:ext cx="973015" cy="1066800"/>
          </a:xfrm>
          <a:prstGeom prst="rect">
            <a:avLst/>
          </a:prstGeom>
          <a:noFill/>
        </p:spPr>
      </p:pic>
      <p:grpSp>
        <p:nvGrpSpPr>
          <p:cNvPr id="2" name="Group 118"/>
          <p:cNvGrpSpPr>
            <a:grpSpLocks/>
          </p:cNvGrpSpPr>
          <p:nvPr/>
        </p:nvGrpSpPr>
        <p:grpSpPr bwMode="auto">
          <a:xfrm>
            <a:off x="68875" y="1"/>
            <a:ext cx="863111" cy="398463"/>
            <a:chOff x="43" y="71"/>
            <a:chExt cx="544" cy="136"/>
          </a:xfrm>
        </p:grpSpPr>
        <p:grpSp>
          <p:nvGrpSpPr>
            <p:cNvPr id="3" name="Group 119"/>
            <p:cNvGrpSpPr>
              <a:grpSpLocks/>
            </p:cNvGrpSpPr>
            <p:nvPr userDrawn="1"/>
          </p:nvGrpSpPr>
          <p:grpSpPr bwMode="auto">
            <a:xfrm>
              <a:off x="135" y="143"/>
              <a:ext cx="413" cy="34"/>
              <a:chOff x="748" y="436"/>
              <a:chExt cx="413" cy="34"/>
            </a:xfrm>
          </p:grpSpPr>
          <p:sp>
            <p:nvSpPr>
              <p:cNvPr id="1144" name="Line 120"/>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5" name="Line 121"/>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6" name="Line 122"/>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7"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8"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4" name="Group 125"/>
              <p:cNvGrpSpPr>
                <a:grpSpLocks/>
              </p:cNvGrpSpPr>
              <p:nvPr userDrawn="1"/>
            </p:nvGrpSpPr>
            <p:grpSpPr bwMode="auto">
              <a:xfrm>
                <a:off x="858" y="436"/>
                <a:ext cx="98" cy="34"/>
                <a:chOff x="2472" y="1480"/>
                <a:chExt cx="363" cy="181"/>
              </a:xfrm>
            </p:grpSpPr>
            <p:sp>
              <p:nvSpPr>
                <p:cNvPr id="1150" name="Line 126"/>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1"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2" name="Line 128"/>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3" name="Line 129"/>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4"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5"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6"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7" name="Line 133"/>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8" name="Line 134"/>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5" name="Group 135"/>
              <p:cNvGrpSpPr>
                <a:grpSpLocks/>
              </p:cNvGrpSpPr>
              <p:nvPr userDrawn="1"/>
            </p:nvGrpSpPr>
            <p:grpSpPr bwMode="auto">
              <a:xfrm>
                <a:off x="1067" y="436"/>
                <a:ext cx="94" cy="31"/>
                <a:chOff x="3152" y="1480"/>
                <a:chExt cx="346" cy="181"/>
              </a:xfrm>
            </p:grpSpPr>
            <p:sp>
              <p:nvSpPr>
                <p:cNvPr id="1160" name="Line 136"/>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1" name="Line 137"/>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2" name="Arc 138"/>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6" name="Group 139"/>
              <p:cNvGrpSpPr>
                <a:grpSpLocks/>
              </p:cNvGrpSpPr>
              <p:nvPr userDrawn="1"/>
            </p:nvGrpSpPr>
            <p:grpSpPr bwMode="auto">
              <a:xfrm>
                <a:off x="972" y="436"/>
                <a:ext cx="86" cy="32"/>
                <a:chOff x="748" y="572"/>
                <a:chExt cx="148" cy="94"/>
              </a:xfrm>
            </p:grpSpPr>
            <p:sp>
              <p:nvSpPr>
                <p:cNvPr id="1164" name="Arc 140"/>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5" name="Arc 141"/>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6" name="Arc 142"/>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7" name="Line 143"/>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8" name="Freeform 144"/>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9" name="Freeform 145"/>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sp>
          <p:nvSpPr>
            <p:cNvPr id="1170" name="Oval 146"/>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1" name="Oval 147"/>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7" name="Group 148"/>
            <p:cNvGrpSpPr>
              <a:grpSpLocks/>
            </p:cNvGrpSpPr>
            <p:nvPr userDrawn="1"/>
          </p:nvGrpSpPr>
          <p:grpSpPr bwMode="auto">
            <a:xfrm>
              <a:off x="123" y="131"/>
              <a:ext cx="413" cy="34"/>
              <a:chOff x="748" y="436"/>
              <a:chExt cx="413" cy="34"/>
            </a:xfrm>
          </p:grpSpPr>
          <p:sp>
            <p:nvSpPr>
              <p:cNvPr id="1173" name="Line 149"/>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4" name="Line 150"/>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5" name="Line 151"/>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6" name="Arc 152"/>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7" name="Arc 153"/>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8" name="Group 154"/>
              <p:cNvGrpSpPr>
                <a:grpSpLocks/>
              </p:cNvGrpSpPr>
              <p:nvPr userDrawn="1"/>
            </p:nvGrpSpPr>
            <p:grpSpPr bwMode="auto">
              <a:xfrm>
                <a:off x="858" y="436"/>
                <a:ext cx="98" cy="34"/>
                <a:chOff x="2472" y="1480"/>
                <a:chExt cx="363" cy="181"/>
              </a:xfrm>
            </p:grpSpPr>
            <p:sp>
              <p:nvSpPr>
                <p:cNvPr id="1179" name="Line 155"/>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0" name="Arc 156"/>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1" name="Line 157"/>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2" name="Line 158"/>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3" name="Arc 159"/>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4" name="Arc 160"/>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5" name="Arc 161"/>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6" name="Line 162"/>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7" name="Line 163"/>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9" name="Group 164"/>
              <p:cNvGrpSpPr>
                <a:grpSpLocks/>
              </p:cNvGrpSpPr>
              <p:nvPr userDrawn="1"/>
            </p:nvGrpSpPr>
            <p:grpSpPr bwMode="auto">
              <a:xfrm>
                <a:off x="1067" y="436"/>
                <a:ext cx="94" cy="31"/>
                <a:chOff x="3152" y="1480"/>
                <a:chExt cx="346" cy="181"/>
              </a:xfrm>
            </p:grpSpPr>
            <p:sp>
              <p:nvSpPr>
                <p:cNvPr id="1189" name="Line 165"/>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0" name="Line 166"/>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1" name="Arc 167"/>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10" name="Group 168"/>
              <p:cNvGrpSpPr>
                <a:grpSpLocks/>
              </p:cNvGrpSpPr>
              <p:nvPr userDrawn="1"/>
            </p:nvGrpSpPr>
            <p:grpSpPr bwMode="auto">
              <a:xfrm>
                <a:off x="972" y="436"/>
                <a:ext cx="86" cy="32"/>
                <a:chOff x="748" y="572"/>
                <a:chExt cx="148" cy="94"/>
              </a:xfrm>
            </p:grpSpPr>
            <p:sp>
              <p:nvSpPr>
                <p:cNvPr id="1193" name="Arc 169"/>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4" name="Arc 170"/>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5" name="Arc 171"/>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6" name="Line 172"/>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7" name="Freeform 173"/>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8" name="Freeform 174"/>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dt="0"/>
  <p:txStyles>
    <p:titleStyle>
      <a:lvl1pPr algn="l" rtl="0" fontAlgn="base">
        <a:spcBef>
          <a:spcPct val="0"/>
        </a:spcBef>
        <a:spcAft>
          <a:spcPct val="0"/>
        </a:spcAft>
        <a:defRPr sz="2800" b="1">
          <a:solidFill>
            <a:srgbClr val="002F8C"/>
          </a:solidFill>
          <a:latin typeface="+mj-lt"/>
          <a:ea typeface="+mj-ea"/>
          <a:cs typeface="+mj-cs"/>
        </a:defRPr>
      </a:lvl1pPr>
      <a:lvl2pPr algn="l" rtl="0" fontAlgn="base">
        <a:spcBef>
          <a:spcPct val="0"/>
        </a:spcBef>
        <a:spcAft>
          <a:spcPct val="0"/>
        </a:spcAft>
        <a:defRPr sz="2800" b="1">
          <a:solidFill>
            <a:srgbClr val="002F8C"/>
          </a:solidFill>
          <a:latin typeface="Tahoma" pitchFamily="34" charset="0"/>
        </a:defRPr>
      </a:lvl2pPr>
      <a:lvl3pPr algn="l" rtl="0" fontAlgn="base">
        <a:spcBef>
          <a:spcPct val="0"/>
        </a:spcBef>
        <a:spcAft>
          <a:spcPct val="0"/>
        </a:spcAft>
        <a:defRPr sz="2800" b="1">
          <a:solidFill>
            <a:srgbClr val="002F8C"/>
          </a:solidFill>
          <a:latin typeface="Tahoma" pitchFamily="34" charset="0"/>
        </a:defRPr>
      </a:lvl3pPr>
      <a:lvl4pPr algn="l" rtl="0" fontAlgn="base">
        <a:spcBef>
          <a:spcPct val="0"/>
        </a:spcBef>
        <a:spcAft>
          <a:spcPct val="0"/>
        </a:spcAft>
        <a:defRPr sz="2800" b="1">
          <a:solidFill>
            <a:srgbClr val="002F8C"/>
          </a:solidFill>
          <a:latin typeface="Tahoma" pitchFamily="34" charset="0"/>
        </a:defRPr>
      </a:lvl4pPr>
      <a:lvl5pPr algn="l" rtl="0" fontAlgn="base">
        <a:spcBef>
          <a:spcPct val="0"/>
        </a:spcBef>
        <a:spcAft>
          <a:spcPct val="0"/>
        </a:spcAft>
        <a:defRPr sz="2800" b="1">
          <a:solidFill>
            <a:srgbClr val="002F8C"/>
          </a:solidFill>
          <a:latin typeface="Tahoma" pitchFamily="34" charset="0"/>
        </a:defRPr>
      </a:lvl5pPr>
      <a:lvl6pPr marL="457200" algn="l" rtl="0" fontAlgn="base">
        <a:spcBef>
          <a:spcPct val="0"/>
        </a:spcBef>
        <a:spcAft>
          <a:spcPct val="0"/>
        </a:spcAft>
        <a:defRPr sz="2800" b="1">
          <a:solidFill>
            <a:srgbClr val="002F8C"/>
          </a:solidFill>
          <a:latin typeface="Tahoma" pitchFamily="34" charset="0"/>
        </a:defRPr>
      </a:lvl6pPr>
      <a:lvl7pPr marL="914400" algn="l" rtl="0" fontAlgn="base">
        <a:spcBef>
          <a:spcPct val="0"/>
        </a:spcBef>
        <a:spcAft>
          <a:spcPct val="0"/>
        </a:spcAft>
        <a:defRPr sz="2800" b="1">
          <a:solidFill>
            <a:srgbClr val="002F8C"/>
          </a:solidFill>
          <a:latin typeface="Tahoma" pitchFamily="34" charset="0"/>
        </a:defRPr>
      </a:lvl7pPr>
      <a:lvl8pPr marL="1371600" algn="l" rtl="0" fontAlgn="base">
        <a:spcBef>
          <a:spcPct val="0"/>
        </a:spcBef>
        <a:spcAft>
          <a:spcPct val="0"/>
        </a:spcAft>
        <a:defRPr sz="2800" b="1">
          <a:solidFill>
            <a:srgbClr val="002F8C"/>
          </a:solidFill>
          <a:latin typeface="Tahoma" pitchFamily="34" charset="0"/>
        </a:defRPr>
      </a:lvl8pPr>
      <a:lvl9pPr marL="1828800" algn="l" rtl="0" fontAlgn="base">
        <a:spcBef>
          <a:spcPct val="0"/>
        </a:spcBef>
        <a:spcAft>
          <a:spcPct val="0"/>
        </a:spcAft>
        <a:defRPr sz="2800" b="1">
          <a:solidFill>
            <a:srgbClr val="002F8C"/>
          </a:solidFill>
          <a:latin typeface="Tahoma" pitchFamily="34" charset="0"/>
        </a:defRPr>
      </a:lvl9pPr>
    </p:titleStyle>
    <p:bodyStyle>
      <a:lvl1pPr marL="361950" indent="-361950" algn="l" rtl="0" fontAlgn="base">
        <a:spcBef>
          <a:spcPct val="20000"/>
        </a:spcBef>
        <a:spcAft>
          <a:spcPct val="0"/>
        </a:spcAft>
        <a:buClr>
          <a:srgbClr val="002F8C"/>
        </a:buClr>
        <a:buFont typeface="Wingdings" pitchFamily="2" charset="2"/>
        <a:buChar char="§"/>
        <a:defRPr sz="2400">
          <a:solidFill>
            <a:srgbClr val="002F8C"/>
          </a:solidFill>
          <a:latin typeface="+mn-lt"/>
          <a:ea typeface="+mn-ea"/>
          <a:cs typeface="+mn-cs"/>
        </a:defRPr>
      </a:lvl1pPr>
      <a:lvl2pPr marL="893763" indent="-352425" algn="l" rtl="0" fontAlgn="base">
        <a:spcBef>
          <a:spcPct val="20000"/>
        </a:spcBef>
        <a:spcAft>
          <a:spcPct val="0"/>
        </a:spcAft>
        <a:buClr>
          <a:srgbClr val="002F8C"/>
        </a:buClr>
        <a:buFont typeface="Wingdings" pitchFamily="2" charset="2"/>
        <a:buChar char="ð"/>
        <a:defRPr sz="2000">
          <a:solidFill>
            <a:srgbClr val="002F8C"/>
          </a:solidFill>
          <a:latin typeface="+mn-lt"/>
        </a:defRPr>
      </a:lvl2pPr>
      <a:lvl3pPr marL="1438275" indent="-365125" algn="l" rtl="0" fontAlgn="base">
        <a:spcBef>
          <a:spcPct val="20000"/>
        </a:spcBef>
        <a:spcAft>
          <a:spcPct val="0"/>
        </a:spcAft>
        <a:buClr>
          <a:srgbClr val="002F8C"/>
        </a:buClr>
        <a:buFont typeface="Wingdings" pitchFamily="2" charset="2"/>
        <a:buChar char="Ä"/>
        <a:defRPr sz="1600">
          <a:solidFill>
            <a:srgbClr val="002F8C"/>
          </a:solidFill>
          <a:latin typeface="+mn-lt"/>
        </a:defRPr>
      </a:lvl3pPr>
      <a:lvl4pPr marL="1971675" indent="-354013" algn="l" rtl="0" fontAlgn="base">
        <a:spcBef>
          <a:spcPct val="20000"/>
        </a:spcBef>
        <a:spcAft>
          <a:spcPct val="0"/>
        </a:spcAft>
        <a:buClr>
          <a:srgbClr val="002F8C"/>
        </a:buClr>
        <a:buChar char="•"/>
        <a:defRPr sz="1200">
          <a:solidFill>
            <a:srgbClr val="002F8C"/>
          </a:solidFill>
          <a:latin typeface="+mn-lt"/>
        </a:defRPr>
      </a:lvl4pPr>
      <a:lvl5pPr marL="2673350" indent="-211138" algn="l" rtl="0" fontAlgn="base">
        <a:spcBef>
          <a:spcPct val="20000"/>
        </a:spcBef>
        <a:spcAft>
          <a:spcPct val="0"/>
        </a:spcAft>
        <a:buFont typeface="Wingdings" pitchFamily="2" charset="2"/>
        <a:buChar char="Ä"/>
        <a:defRPr sz="1400">
          <a:solidFill>
            <a:srgbClr val="002F8C"/>
          </a:solidFill>
          <a:latin typeface="+mn-lt"/>
        </a:defRPr>
      </a:lvl5pPr>
      <a:lvl6pPr marL="3130550" indent="-211138" algn="l" rtl="0" fontAlgn="base">
        <a:spcBef>
          <a:spcPct val="20000"/>
        </a:spcBef>
        <a:spcAft>
          <a:spcPct val="0"/>
        </a:spcAft>
        <a:buFont typeface="Wingdings" pitchFamily="2" charset="2"/>
        <a:buChar char="Ä"/>
        <a:defRPr sz="1400">
          <a:solidFill>
            <a:srgbClr val="002F8C"/>
          </a:solidFill>
          <a:latin typeface="+mn-lt"/>
        </a:defRPr>
      </a:lvl6pPr>
      <a:lvl7pPr marL="3587750" indent="-211138" algn="l" rtl="0" fontAlgn="base">
        <a:spcBef>
          <a:spcPct val="20000"/>
        </a:spcBef>
        <a:spcAft>
          <a:spcPct val="0"/>
        </a:spcAft>
        <a:buFont typeface="Wingdings" pitchFamily="2" charset="2"/>
        <a:buChar char="Ä"/>
        <a:defRPr sz="1400">
          <a:solidFill>
            <a:srgbClr val="002F8C"/>
          </a:solidFill>
          <a:latin typeface="+mn-lt"/>
        </a:defRPr>
      </a:lvl7pPr>
      <a:lvl8pPr marL="4044950" indent="-211138" algn="l" rtl="0" fontAlgn="base">
        <a:spcBef>
          <a:spcPct val="20000"/>
        </a:spcBef>
        <a:spcAft>
          <a:spcPct val="0"/>
        </a:spcAft>
        <a:buFont typeface="Wingdings" pitchFamily="2" charset="2"/>
        <a:buChar char="Ä"/>
        <a:defRPr sz="1400">
          <a:solidFill>
            <a:srgbClr val="002F8C"/>
          </a:solidFill>
          <a:latin typeface="+mn-lt"/>
        </a:defRPr>
      </a:lvl8pPr>
      <a:lvl9pPr marL="4502150" indent="-211138" algn="l" rtl="0" fontAlgn="base">
        <a:spcBef>
          <a:spcPct val="20000"/>
        </a:spcBef>
        <a:spcAft>
          <a:spcPct val="0"/>
        </a:spcAft>
        <a:buFont typeface="Wingdings" pitchFamily="2" charset="2"/>
        <a:buChar char="Ä"/>
        <a:defRPr sz="1400">
          <a:solidFill>
            <a:srgbClr val="002F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ike.Kearney@nas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5.xml"/><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21054"/>
          <a:stretch>
            <a:fillRect/>
          </a:stretch>
        </p:blipFill>
        <p:spPr bwMode="auto">
          <a:xfrm flipH="1">
            <a:off x="0" y="2997200"/>
            <a:ext cx="3319580" cy="3860800"/>
          </a:xfrm>
          <a:prstGeom prst="rect">
            <a:avLst/>
          </a:prstGeom>
          <a:noFill/>
          <a:ln w="9525">
            <a:noFill/>
            <a:miter lim="800000"/>
            <a:headEnd/>
            <a:tailEnd/>
          </a:ln>
        </p:spPr>
      </p:pic>
      <p:sp>
        <p:nvSpPr>
          <p:cNvPr id="3074" name="Rectangle 2"/>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endParaRPr lang="en-US"/>
          </a:p>
        </p:txBody>
      </p:sp>
      <p:sp>
        <p:nvSpPr>
          <p:cNvPr id="667651" name="Text Box 3"/>
          <p:cNvSpPr txBox="1">
            <a:spLocks noChangeArrowheads="1"/>
          </p:cNvSpPr>
          <p:nvPr/>
        </p:nvSpPr>
        <p:spPr bwMode="auto">
          <a:xfrm>
            <a:off x="762000" y="960147"/>
            <a:ext cx="7620000" cy="2277534"/>
          </a:xfrm>
          <a:prstGeom prst="rect">
            <a:avLst/>
          </a:prstGeom>
          <a:noFill/>
          <a:ln w="9525">
            <a:noFill/>
            <a:miter lim="800000"/>
            <a:headEnd/>
            <a:tailEnd/>
          </a:ln>
          <a:effectLst/>
        </p:spPr>
        <p:txBody>
          <a:bodyPr lIns="91429" tIns="45714" rIns="91429" bIns="45714">
            <a:spAutoFit/>
          </a:bodyPr>
          <a:lstStyle/>
          <a:p>
            <a:pPr lvl="0" algn="ctr">
              <a:spcBef>
                <a:spcPts val="0"/>
              </a:spcBef>
              <a:defRPr/>
            </a:pPr>
            <a:r>
              <a:rPr lang="en-US" sz="4400" b="1" dirty="0" smtClean="0">
                <a:solidFill>
                  <a:srgbClr val="000099"/>
                </a:solidFill>
                <a:effectLst>
                  <a:outerShdw blurRad="38100" dist="38100" dir="2700000" algn="tl">
                    <a:srgbClr val="C0C0C0"/>
                  </a:outerShdw>
                </a:effectLst>
                <a:latin typeface="Arial" charset="0"/>
              </a:rPr>
              <a:t>CCSDS Applied To</a:t>
            </a:r>
          </a:p>
          <a:p>
            <a:pPr lvl="0" algn="ctr">
              <a:spcBef>
                <a:spcPts val="0"/>
              </a:spcBef>
              <a:defRPr/>
            </a:pPr>
            <a:r>
              <a:rPr lang="en-US" sz="4400" b="1" dirty="0" smtClean="0">
                <a:solidFill>
                  <a:srgbClr val="000099"/>
                </a:solidFill>
                <a:effectLst>
                  <a:outerShdw blurRad="38100" dist="38100" dir="2700000" algn="tl">
                    <a:srgbClr val="C0C0C0"/>
                  </a:outerShdw>
                </a:effectLst>
                <a:latin typeface="Arial" charset="0"/>
              </a:rPr>
              <a:t>Remote Sensing Programs</a:t>
            </a:r>
            <a:endParaRPr lang="en-US" sz="4400" b="1" dirty="0">
              <a:solidFill>
                <a:srgbClr val="000099"/>
              </a:solidFill>
              <a:effectLst>
                <a:outerShdw blurRad="38100" dist="38100" dir="2700000" algn="tl">
                  <a:srgbClr val="C0C0C0"/>
                </a:outerShdw>
              </a:effectLst>
              <a:latin typeface="Arial" charset="0"/>
            </a:endParaRPr>
          </a:p>
          <a:p>
            <a:pPr lvl="0" algn="ctr">
              <a:spcBef>
                <a:spcPts val="0"/>
              </a:spcBef>
              <a:defRPr/>
            </a:pPr>
            <a:endParaRPr lang="en-US" sz="1800" b="1" dirty="0">
              <a:solidFill>
                <a:srgbClr val="000099"/>
              </a:solidFill>
              <a:effectLst>
                <a:outerShdw blurRad="38100" dist="38100" dir="2700000" algn="tl">
                  <a:srgbClr val="C0C0C0"/>
                </a:outerShdw>
              </a:effectLst>
              <a:latin typeface="Arial" charset="0"/>
            </a:endParaRPr>
          </a:p>
          <a:p>
            <a:pPr lvl="0" algn="ctr">
              <a:spcBef>
                <a:spcPts val="0"/>
              </a:spcBef>
              <a:defRPr/>
            </a:pPr>
            <a:r>
              <a:rPr lang="en-US" sz="1800" b="1" dirty="0" smtClean="0">
                <a:solidFill>
                  <a:srgbClr val="000099"/>
                </a:solidFill>
                <a:effectLst>
                  <a:outerShdw blurRad="38100" dist="38100" dir="2700000" algn="tl">
                    <a:srgbClr val="C0C0C0"/>
                  </a:outerShdw>
                </a:effectLst>
                <a:latin typeface="Arial" charset="0"/>
              </a:rPr>
              <a:t>Presentation to NSPO in Taiwan</a:t>
            </a:r>
            <a:endParaRPr lang="en-US" sz="1800" b="1" dirty="0">
              <a:solidFill>
                <a:srgbClr val="000099"/>
              </a:solidFill>
              <a:effectLst>
                <a:outerShdw blurRad="38100" dist="38100" dir="2700000" algn="tl">
                  <a:srgbClr val="C0C0C0"/>
                </a:outerShdw>
              </a:effectLst>
              <a:latin typeface="Arial" charset="0"/>
            </a:endParaRPr>
          </a:p>
          <a:p>
            <a:pPr lvl="0" algn="ctr">
              <a:spcBef>
                <a:spcPts val="0"/>
              </a:spcBef>
              <a:defRPr/>
            </a:pPr>
            <a:r>
              <a:rPr lang="en-US" sz="1800" b="1" dirty="0" smtClean="0">
                <a:solidFill>
                  <a:srgbClr val="000099"/>
                </a:solidFill>
                <a:effectLst>
                  <a:outerShdw blurRad="38100" dist="38100" dir="2700000" algn="tl">
                    <a:srgbClr val="C0C0C0"/>
                  </a:outerShdw>
                </a:effectLst>
                <a:latin typeface="Arial" charset="0"/>
              </a:rPr>
              <a:t>November 2013</a:t>
            </a:r>
            <a:endParaRPr lang="en-US" sz="1000" b="1" dirty="0">
              <a:solidFill>
                <a:srgbClr val="000099"/>
              </a:solidFill>
              <a:latin typeface="Arial" charset="0"/>
            </a:endParaRPr>
          </a:p>
        </p:txBody>
      </p:sp>
      <p:sp>
        <p:nvSpPr>
          <p:cNvPr id="3077" name="Rectangle 6"/>
          <p:cNvSpPr>
            <a:spLocks noChangeArrowheads="1"/>
          </p:cNvSpPr>
          <p:nvPr/>
        </p:nvSpPr>
        <p:spPr bwMode="auto">
          <a:xfrm>
            <a:off x="7391400" y="0"/>
            <a:ext cx="1600200" cy="7620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079" name="Text Box 479"/>
          <p:cNvSpPr txBox="1">
            <a:spLocks noChangeArrowheads="1"/>
          </p:cNvSpPr>
          <p:nvPr/>
        </p:nvSpPr>
        <p:spPr bwMode="auto">
          <a:xfrm>
            <a:off x="5309027" y="4505580"/>
            <a:ext cx="3363486" cy="1569660"/>
          </a:xfrm>
          <a:prstGeom prst="rect">
            <a:avLst/>
          </a:prstGeom>
          <a:noFill/>
          <a:ln w="12700">
            <a:noFill/>
            <a:miter lim="800000"/>
            <a:headEnd type="none" w="sm" len="sm"/>
            <a:tailEnd type="none" w="sm" len="sm"/>
          </a:ln>
        </p:spPr>
        <p:txBody>
          <a:bodyPr wrap="none">
            <a:spAutoFit/>
          </a:bodyPr>
          <a:lstStyle/>
          <a:p>
            <a:pPr algn="r"/>
            <a:r>
              <a:rPr lang="en-US" dirty="0">
                <a:solidFill>
                  <a:srgbClr val="000099"/>
                </a:solidFill>
                <a:latin typeface="Arial" charset="0"/>
              </a:rPr>
              <a:t>Mike Kearney</a:t>
            </a:r>
          </a:p>
          <a:p>
            <a:pPr algn="r"/>
            <a:r>
              <a:rPr lang="en-US" sz="1600" dirty="0">
                <a:solidFill>
                  <a:srgbClr val="000099"/>
                </a:solidFill>
                <a:latin typeface="Arial" charset="0"/>
              </a:rPr>
              <a:t>CCSDS </a:t>
            </a:r>
            <a:r>
              <a:rPr lang="en-US" sz="1600" dirty="0" smtClean="0">
                <a:solidFill>
                  <a:srgbClr val="000099"/>
                </a:solidFill>
                <a:latin typeface="Arial" charset="0"/>
              </a:rPr>
              <a:t>Chair &amp; General </a:t>
            </a:r>
            <a:r>
              <a:rPr lang="en-US" sz="1600" dirty="0">
                <a:solidFill>
                  <a:srgbClr val="000099"/>
                </a:solidFill>
                <a:latin typeface="Arial" charset="0"/>
              </a:rPr>
              <a:t>Secretary</a:t>
            </a:r>
          </a:p>
          <a:p>
            <a:pPr algn="r"/>
            <a:r>
              <a:rPr lang="en-US" sz="1400" dirty="0">
                <a:solidFill>
                  <a:srgbClr val="000099"/>
                </a:solidFill>
                <a:latin typeface="Arial" charset="0"/>
              </a:rPr>
              <a:t>NASA MSFC EO-01</a:t>
            </a:r>
          </a:p>
          <a:p>
            <a:pPr algn="r"/>
            <a:r>
              <a:rPr lang="en-US" sz="1400" dirty="0">
                <a:solidFill>
                  <a:srgbClr val="000099"/>
                </a:solidFill>
                <a:latin typeface="Arial" charset="0"/>
              </a:rPr>
              <a:t>256-544-2029</a:t>
            </a:r>
          </a:p>
          <a:p>
            <a:pPr algn="r"/>
            <a:r>
              <a:rPr lang="en-US" sz="1400" dirty="0">
                <a:solidFill>
                  <a:srgbClr val="000099"/>
                </a:solidFill>
                <a:latin typeface="Arial" charset="0"/>
                <a:hlinkClick r:id="rId4"/>
              </a:rPr>
              <a:t>Mike.Kearney@nasa.gov</a:t>
            </a:r>
            <a:endParaRPr lang="en-US" sz="1400" dirty="0">
              <a:solidFill>
                <a:srgbClr val="000099"/>
              </a:solidFill>
              <a:latin typeface="Arial" charset="0"/>
            </a:endParaRPr>
          </a:p>
          <a:p>
            <a:pPr algn="r"/>
            <a:endParaRPr lang="en-US" sz="1400" dirty="0">
              <a:solidFill>
                <a:srgbClr val="000099"/>
              </a:solidFill>
              <a:latin typeface="Arial" charset="0"/>
            </a:endParaRPr>
          </a:p>
        </p:txBody>
      </p:sp>
      <p:sp>
        <p:nvSpPr>
          <p:cNvPr id="8" name="TextBox 7"/>
          <p:cNvSpPr txBox="1"/>
          <p:nvPr/>
        </p:nvSpPr>
        <p:spPr bwMode="auto">
          <a:xfrm>
            <a:off x="0" y="6027003"/>
            <a:ext cx="3153620" cy="830997"/>
          </a:xfrm>
          <a:prstGeom prst="rect">
            <a:avLst/>
          </a:prstGeom>
          <a:noFill/>
          <a:ln w="12700">
            <a:noFill/>
            <a:miter lim="800000"/>
            <a:headEnd type="none" w="sm" len="sm"/>
            <a:tailEnd type="none" w="sm" len="sm"/>
          </a:ln>
        </p:spPr>
        <p:txBody>
          <a:bodyPr wrap="none" rtlCol="0">
            <a:spAutoFit/>
          </a:bodyPr>
          <a:lstStyle/>
          <a:p>
            <a:pPr marL="112713" indent="-112713"/>
            <a:r>
              <a:rPr lang="en-US" sz="1600" b="1" dirty="0" smtClean="0">
                <a:solidFill>
                  <a:schemeClr val="bg1"/>
                </a:solidFill>
                <a:latin typeface="Arial" charset="0"/>
              </a:rPr>
              <a:t>Advancing Technology</a:t>
            </a:r>
          </a:p>
          <a:p>
            <a:pPr marL="112713" indent="-112713"/>
            <a:r>
              <a:rPr lang="en-US" sz="1600" b="1" dirty="0" smtClean="0">
                <a:solidFill>
                  <a:schemeClr val="bg1"/>
                </a:solidFill>
                <a:latin typeface="Arial" charset="0"/>
              </a:rPr>
              <a:t>With International Agreements</a:t>
            </a:r>
          </a:p>
          <a:p>
            <a:pPr marL="112713" indent="-112713"/>
            <a:r>
              <a:rPr lang="en-US" sz="1600" b="1" dirty="0" smtClean="0">
                <a:solidFill>
                  <a:schemeClr val="bg1"/>
                </a:solidFill>
                <a:latin typeface="Arial" charset="0"/>
              </a:rPr>
              <a:t>To Use That Technology</a:t>
            </a:r>
          </a:p>
        </p:txBody>
      </p:sp>
      <p:sp>
        <p:nvSpPr>
          <p:cNvPr id="2" name="TextBox 1"/>
          <p:cNvSpPr txBox="1"/>
          <p:nvPr/>
        </p:nvSpPr>
        <p:spPr bwMode="auto">
          <a:xfrm>
            <a:off x="1347542" y="5474043"/>
            <a:ext cx="1978427" cy="707886"/>
          </a:xfrm>
          <a:prstGeom prst="rect">
            <a:avLst/>
          </a:prstGeom>
          <a:noFill/>
          <a:ln w="12700">
            <a:noFill/>
            <a:miter lim="800000"/>
            <a:headEnd type="none" w="sm" len="sm"/>
            <a:tailEnd type="none" w="sm" len="sm"/>
          </a:ln>
        </p:spPr>
        <p:txBody>
          <a:bodyPr wrap="none" rtlCol="0">
            <a:spAutoFit/>
          </a:bodyPr>
          <a:lstStyle/>
          <a:p>
            <a:r>
              <a:rPr lang="en-US" sz="4000" b="1" dirty="0" smtClean="0">
                <a:solidFill>
                  <a:srgbClr val="FFFFFF"/>
                </a:solidFill>
                <a:latin typeface="Arial" charset="0"/>
              </a:rPr>
              <a:t>CCSDS</a:t>
            </a:r>
          </a:p>
        </p:txBody>
      </p:sp>
    </p:spTree>
    <p:extLst>
      <p:ext uri="{BB962C8B-B14F-4D97-AF65-F5344CB8AC3E}">
        <p14:creationId xmlns:p14="http://schemas.microsoft.com/office/powerpoint/2010/main" val="71919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CCSDS Summary</a:t>
            </a:r>
            <a:endParaRPr lang="en-US" dirty="0"/>
          </a:p>
        </p:txBody>
      </p:sp>
      <p:sp>
        <p:nvSpPr>
          <p:cNvPr id="15363" name="Content Placeholder 2"/>
          <p:cNvSpPr>
            <a:spLocks noGrp="1"/>
          </p:cNvSpPr>
          <p:nvPr>
            <p:ph idx="1"/>
          </p:nvPr>
        </p:nvSpPr>
        <p:spPr bwMode="auto">
          <a:xfrm>
            <a:off x="457200" y="914400"/>
            <a:ext cx="8229600" cy="54864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dirty="0" smtClean="0"/>
              <a:t>As a minimum, Remote Sensing programs should work for maximum CCSDS compatibility with existing, published standards.</a:t>
            </a:r>
          </a:p>
          <a:p>
            <a:pPr lvl="1">
              <a:spcBef>
                <a:spcPct val="0"/>
              </a:spcBef>
            </a:pPr>
            <a:r>
              <a:rPr lang="en-US" sz="2000" dirty="0" smtClean="0"/>
              <a:t>Go to </a:t>
            </a:r>
            <a:r>
              <a:rPr lang="en-US" sz="2000" dirty="0" smtClean="0">
                <a:hlinkClick r:id="rId3"/>
              </a:rPr>
              <a:t>www.ccsds.org</a:t>
            </a:r>
            <a:r>
              <a:rPr lang="en-US" sz="2000" dirty="0" smtClean="0"/>
              <a:t>, click on “Publications”.  </a:t>
            </a:r>
          </a:p>
          <a:p>
            <a:pPr>
              <a:spcBef>
                <a:spcPct val="0"/>
              </a:spcBef>
            </a:pPr>
            <a:r>
              <a:rPr lang="en-US" sz="2400" dirty="0" smtClean="0"/>
              <a:t>Even better, your programs should have their experts become engaged in the development of new CCSDS standards.</a:t>
            </a:r>
          </a:p>
          <a:p>
            <a:pPr lvl="1">
              <a:spcBef>
                <a:spcPct val="0"/>
              </a:spcBef>
            </a:pPr>
            <a:r>
              <a:rPr lang="en-US" sz="1900" dirty="0" smtClean="0"/>
              <a:t>To insure future CCSDS standards meet your needs.</a:t>
            </a:r>
          </a:p>
          <a:p>
            <a:pPr lvl="1">
              <a:spcBef>
                <a:spcPct val="0"/>
              </a:spcBef>
            </a:pPr>
            <a:r>
              <a:rPr lang="en-US" sz="1900" dirty="0" smtClean="0"/>
              <a:t>Contribute by telecon and electronic reviews, or even attend meetings.  </a:t>
            </a:r>
          </a:p>
          <a:p>
            <a:pPr lvl="1">
              <a:spcBef>
                <a:spcPct val="0"/>
              </a:spcBef>
            </a:pPr>
            <a:r>
              <a:rPr lang="en-US" sz="1900" dirty="0" smtClean="0"/>
              <a:t>Go to </a:t>
            </a:r>
            <a:r>
              <a:rPr lang="en-US" sz="1900" dirty="0" smtClean="0">
                <a:hlinkClick r:id="rId3"/>
              </a:rPr>
              <a:t>www.ccsds.org</a:t>
            </a:r>
            <a:r>
              <a:rPr lang="en-US" sz="1900" dirty="0" smtClean="0"/>
              <a:t>, click on “CWE”.  </a:t>
            </a:r>
          </a:p>
          <a:p>
            <a:pPr lvl="1">
              <a:spcBef>
                <a:spcPct val="0"/>
              </a:spcBef>
            </a:pPr>
            <a:r>
              <a:rPr lang="en-US" sz="1900" dirty="0" smtClean="0"/>
              <a:t>If you don’t see a data or communications standard that you need to promote remote sensing interoperability between agencies, then you can propose a new project to CCSDS.</a:t>
            </a:r>
          </a:p>
          <a:p>
            <a:pPr>
              <a:spcBef>
                <a:spcPct val="0"/>
              </a:spcBef>
            </a:pPr>
            <a:endParaRPr lang="en-US" sz="2000" dirty="0" smtClean="0"/>
          </a:p>
        </p:txBody>
      </p:sp>
      <p:sp>
        <p:nvSpPr>
          <p:cNvPr id="4" name="Slide Number Placeholder 3"/>
          <p:cNvSpPr>
            <a:spLocks noGrp="1"/>
          </p:cNvSpPr>
          <p:nvPr>
            <p:ph type="sldNum" sz="quarter" idx="10"/>
          </p:nvPr>
        </p:nvSpPr>
        <p:spPr/>
        <p:txBody>
          <a:bodyPr/>
          <a:lstStyle/>
          <a:p>
            <a:pPr>
              <a:defRPr/>
            </a:pPr>
            <a:fld id="{AF1639C0-2326-4F62-A062-29BF10394FAA}" type="slidenum">
              <a:rPr lang="en-US" smtClean="0"/>
              <a:pPr>
                <a:defRPr/>
              </a:pPr>
              <a:t>10</a:t>
            </a:fld>
            <a:endParaRPr lang="en-US"/>
          </a:p>
        </p:txBody>
      </p:sp>
    </p:spTree>
    <p:extLst>
      <p:ext uri="{BB962C8B-B14F-4D97-AF65-F5344CB8AC3E}">
        <p14:creationId xmlns:p14="http://schemas.microsoft.com/office/powerpoint/2010/main" val="3622433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563562"/>
          </a:xfrm>
        </p:spPr>
        <p:txBody>
          <a:bodyPr/>
          <a:lstStyle/>
          <a:p>
            <a:r>
              <a:rPr lang="en-GB" dirty="0" smtClean="0"/>
              <a:t>Agenda</a:t>
            </a:r>
            <a:endParaRPr lang="en-GB" dirty="0"/>
          </a:p>
        </p:txBody>
      </p:sp>
      <p:sp>
        <p:nvSpPr>
          <p:cNvPr id="3" name="Content Placeholder 2"/>
          <p:cNvSpPr>
            <a:spLocks noGrp="1"/>
          </p:cNvSpPr>
          <p:nvPr>
            <p:ph idx="1"/>
          </p:nvPr>
        </p:nvSpPr>
        <p:spPr>
          <a:xfrm>
            <a:off x="457199" y="990600"/>
            <a:ext cx="8429625" cy="5135563"/>
          </a:xfrm>
        </p:spPr>
        <p:txBody>
          <a:bodyPr/>
          <a:lstStyle/>
          <a:p>
            <a:r>
              <a:rPr lang="en-GB" dirty="0" smtClean="0"/>
              <a:t>CCSDS Background</a:t>
            </a:r>
          </a:p>
          <a:p>
            <a:r>
              <a:rPr lang="en-GB" dirty="0" smtClean="0"/>
              <a:t>CCSDS Architecture</a:t>
            </a:r>
          </a:p>
          <a:p>
            <a:r>
              <a:rPr lang="en-GB" dirty="0" smtClean="0"/>
              <a:t>CCSDS Areas of Interest to Remote Sensing Programs</a:t>
            </a:r>
          </a:p>
          <a:p>
            <a:r>
              <a:rPr lang="en-GB" dirty="0" smtClean="0"/>
              <a:t>Summary</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a:t>
            </a:fld>
            <a:endParaRPr lang="en-US"/>
          </a:p>
        </p:txBody>
      </p:sp>
    </p:spTree>
    <p:extLst>
      <p:ext uri="{BB962C8B-B14F-4D97-AF65-F5344CB8AC3E}">
        <p14:creationId xmlns:p14="http://schemas.microsoft.com/office/powerpoint/2010/main" val="211346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CCSDS – Scope and Origins</a:t>
            </a:r>
            <a:endParaRPr lang="en-US" dirty="0"/>
          </a:p>
        </p:txBody>
      </p:sp>
      <p:sp>
        <p:nvSpPr>
          <p:cNvPr id="4099" name="Content Placeholder 2"/>
          <p:cNvSpPr>
            <a:spLocks noGrp="1"/>
          </p:cNvSpPr>
          <p:nvPr>
            <p:ph idx="1"/>
          </p:nvPr>
        </p:nvSpPr>
        <p:spPr bwMode="auto">
          <a:xfrm>
            <a:off x="397568" y="961825"/>
            <a:ext cx="8345488" cy="375739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600"/>
              </a:spcAft>
            </a:pPr>
            <a:r>
              <a:rPr lang="en-US" sz="2000" dirty="0" smtClean="0"/>
              <a:t>CCSDS = The Consultative Committee for Space Data Systems</a:t>
            </a:r>
          </a:p>
          <a:p>
            <a:pPr>
              <a:spcBef>
                <a:spcPct val="0"/>
              </a:spcBef>
              <a:spcAft>
                <a:spcPts val="600"/>
              </a:spcAft>
            </a:pPr>
            <a:r>
              <a:rPr lang="en-US" sz="2000" dirty="0" smtClean="0"/>
              <a:t>The primary goal of CCSDS is </a:t>
            </a:r>
            <a:r>
              <a:rPr lang="en-US" sz="2000" b="1" i="1" dirty="0" smtClean="0"/>
              <a:t>interoperability</a:t>
            </a:r>
            <a:r>
              <a:rPr lang="en-US" sz="2000" dirty="0" smtClean="0"/>
              <a:t> between communications and data systems of space agencies’ vehicles, facilities, missions and programs.</a:t>
            </a:r>
          </a:p>
          <a:p>
            <a:pPr>
              <a:spcBef>
                <a:spcPct val="0"/>
              </a:spcBef>
              <a:spcAft>
                <a:spcPts val="600"/>
              </a:spcAft>
            </a:pPr>
            <a:r>
              <a:rPr lang="en-US" sz="2000" dirty="0" smtClean="0"/>
              <a:t>Of all of the technologies used in spaceflight, standardization of </a:t>
            </a:r>
            <a:r>
              <a:rPr lang="en-US" sz="2000" b="1" i="1" dirty="0" smtClean="0"/>
              <a:t>communications and data systems </a:t>
            </a:r>
            <a:r>
              <a:rPr lang="en-US" sz="2000" dirty="0" smtClean="0"/>
              <a:t>brings the most benefit to multi-agency interoperability.  </a:t>
            </a:r>
          </a:p>
          <a:p>
            <a:pPr lvl="0">
              <a:spcBef>
                <a:spcPct val="0"/>
              </a:spcBef>
              <a:spcAft>
                <a:spcPts val="600"/>
              </a:spcAft>
            </a:pPr>
            <a:r>
              <a:rPr lang="en-US" sz="2000" dirty="0" smtClean="0"/>
              <a:t>CCSDS Started in 1982 developing standards at the lower layers of the protocol stack.  The CCSDS scope has grown to cover standards throughout the entire ISO communications stack, plus other Data Systems areas (architecture, archive, security, XML exchange formats, etc.</a:t>
            </a:r>
          </a:p>
          <a:p>
            <a:pPr>
              <a:spcBef>
                <a:spcPct val="0"/>
              </a:spcBef>
              <a:spcAft>
                <a:spcPts val="600"/>
              </a:spcAft>
            </a:pPr>
            <a:endParaRPr lang="en-US" sz="2000" dirty="0" smtClean="0"/>
          </a:p>
        </p:txBody>
      </p:sp>
      <p:sp>
        <p:nvSpPr>
          <p:cNvPr id="4" name="Slide Number Placeholder 3"/>
          <p:cNvSpPr>
            <a:spLocks noGrp="1"/>
          </p:cNvSpPr>
          <p:nvPr>
            <p:ph type="sldNum" sz="quarter" idx="10"/>
          </p:nvPr>
        </p:nvSpPr>
        <p:spPr/>
        <p:txBody>
          <a:bodyPr/>
          <a:lstStyle/>
          <a:p>
            <a:pPr>
              <a:defRPr/>
            </a:pPr>
            <a:fld id="{B7DB5CDC-A042-42E2-ABF6-83D8EDC71A93}" type="slidenum">
              <a:rPr lang="en-US" smtClean="0"/>
              <a:pPr>
                <a:defRPr/>
              </a:pPr>
              <a:t>3</a:t>
            </a:fld>
            <a:endParaRPr lang="en-US"/>
          </a:p>
        </p:txBody>
      </p:sp>
      <p:pic>
        <p:nvPicPr>
          <p:cNvPr id="4102" name="Picture 8"/>
          <p:cNvPicPr>
            <a:picLocks noChangeAspect="1" noChangeArrowheads="1"/>
          </p:cNvPicPr>
          <p:nvPr/>
        </p:nvPicPr>
        <p:blipFill>
          <a:blip r:embed="rId3" cstate="email"/>
          <a:srcRect/>
          <a:stretch>
            <a:fillRect/>
          </a:stretch>
        </p:blipFill>
        <p:spPr bwMode="auto">
          <a:xfrm>
            <a:off x="2612571" y="4643687"/>
            <a:ext cx="3626865" cy="2088623"/>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23182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descr="world map - green.jpg"/>
          <p:cNvPicPr>
            <a:picLocks noChangeAspect="1"/>
          </p:cNvPicPr>
          <p:nvPr/>
        </p:nvPicPr>
        <p:blipFill>
          <a:blip r:embed="rId3" cstate="print">
            <a:lum bright="10000"/>
          </a:blip>
          <a:srcRect b="31131"/>
          <a:stretch>
            <a:fillRect/>
          </a:stretch>
        </p:blipFill>
        <p:spPr bwMode="auto">
          <a:xfrm>
            <a:off x="0" y="4152900"/>
            <a:ext cx="7915275" cy="2705100"/>
          </a:xfrm>
          <a:prstGeom prst="rect">
            <a:avLst/>
          </a:prstGeom>
          <a:noFill/>
          <a:ln w="9525">
            <a:noFill/>
            <a:miter lim="800000"/>
            <a:headEnd/>
            <a:tailEnd/>
          </a:ln>
        </p:spPr>
      </p:pic>
      <p:sp>
        <p:nvSpPr>
          <p:cNvPr id="5122" name="Content Placeholder 3"/>
          <p:cNvSpPr>
            <a:spLocks noGrp="1"/>
          </p:cNvSpPr>
          <p:nvPr>
            <p:ph idx="1"/>
          </p:nvPr>
        </p:nvSpPr>
        <p:spPr bwMode="auto">
          <a:xfrm>
            <a:off x="274638" y="862013"/>
            <a:ext cx="8426450" cy="520223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dirty="0"/>
              <a:t>CCSDS – An Agency-Led International Committee</a:t>
            </a:r>
          </a:p>
          <a:p>
            <a:pPr lvl="1">
              <a:spcBef>
                <a:spcPct val="0"/>
              </a:spcBef>
            </a:pPr>
            <a:r>
              <a:rPr lang="en-US" sz="2000" dirty="0" smtClean="0"/>
              <a:t>Currently 11 Member agencies</a:t>
            </a:r>
          </a:p>
          <a:p>
            <a:pPr lvl="1">
              <a:spcBef>
                <a:spcPct val="0"/>
              </a:spcBef>
            </a:pPr>
            <a:r>
              <a:rPr lang="en-US" sz="2000" dirty="0" smtClean="0"/>
              <a:t>Currently 28 Observer Agencies</a:t>
            </a:r>
          </a:p>
          <a:p>
            <a:pPr lvl="1">
              <a:spcBef>
                <a:spcPct val="0"/>
              </a:spcBef>
            </a:pPr>
            <a:r>
              <a:rPr lang="en-US" sz="2000" dirty="0" smtClean="0"/>
              <a:t>Agencies represent 26 nations</a:t>
            </a:r>
          </a:p>
          <a:p>
            <a:pPr lvl="1">
              <a:spcBef>
                <a:spcPct val="0"/>
              </a:spcBef>
            </a:pPr>
            <a:r>
              <a:rPr lang="en-US" sz="2000" dirty="0" smtClean="0"/>
              <a:t>Currently 151 Commercial Associates</a:t>
            </a:r>
          </a:p>
          <a:p>
            <a:pPr lvl="1">
              <a:spcBef>
                <a:spcPct val="0"/>
              </a:spcBef>
            </a:pPr>
            <a:r>
              <a:rPr lang="en-US" sz="2000" dirty="0" smtClean="0"/>
              <a:t>~160-180 attendees at Spring/Fall meetings</a:t>
            </a:r>
          </a:p>
          <a:p>
            <a:pPr>
              <a:spcBef>
                <a:spcPct val="0"/>
              </a:spcBef>
            </a:pPr>
            <a:r>
              <a:rPr lang="en-US" sz="2400" dirty="0" smtClean="0"/>
              <a:t>Also functions as an ISO Subcommittee</a:t>
            </a:r>
          </a:p>
          <a:p>
            <a:pPr lvl="1">
              <a:spcBef>
                <a:spcPct val="0"/>
              </a:spcBef>
            </a:pPr>
            <a:r>
              <a:rPr lang="en-US" sz="2000" dirty="0" smtClean="0"/>
              <a:t>TC20/SC13 - Space Data &amp; Info Transfer Systems </a:t>
            </a:r>
          </a:p>
          <a:p>
            <a:pPr lvl="1">
              <a:spcBef>
                <a:spcPct val="0"/>
              </a:spcBef>
            </a:pPr>
            <a:r>
              <a:rPr lang="en-US" sz="2000" dirty="0" smtClean="0"/>
              <a:t>Represents 20 nations</a:t>
            </a:r>
          </a:p>
        </p:txBody>
      </p:sp>
      <p:sp>
        <p:nvSpPr>
          <p:cNvPr id="5125" name="Oval 9"/>
          <p:cNvSpPr>
            <a:spLocks noChangeArrowheads="1"/>
          </p:cNvSpPr>
          <p:nvPr/>
        </p:nvSpPr>
        <p:spPr bwMode="auto">
          <a:xfrm rot="-5400000">
            <a:off x="5189035" y="2847553"/>
            <a:ext cx="5323629" cy="2133600"/>
          </a:xfrm>
          <a:prstGeom prst="ellipse">
            <a:avLst/>
          </a:prstGeom>
          <a:solidFill>
            <a:srgbClr val="E1CE5D">
              <a:alpha val="65097"/>
            </a:srgbClr>
          </a:solidFill>
          <a:ln w="12700" algn="ctr">
            <a:noFill/>
            <a:round/>
            <a:headEnd type="none" w="sm" len="sm"/>
            <a:tailEnd type="none" w="sm" len="sm"/>
          </a:ln>
        </p:spPr>
        <p:txBody>
          <a:bodyPr/>
          <a:lstStyle/>
          <a:p>
            <a:endParaRPr lang="en-US"/>
          </a:p>
        </p:txBody>
      </p:sp>
      <p:sp>
        <p:nvSpPr>
          <p:cNvPr id="7" name="Title 2"/>
          <p:cNvSpPr>
            <a:spLocks noGrp="1"/>
          </p:cNvSpPr>
          <p:nvPr>
            <p:ph type="title"/>
          </p:nvPr>
        </p:nvSpPr>
        <p:spPr bwMode="auto">
          <a:xfrm>
            <a:off x="457200" y="274638"/>
            <a:ext cx="8234363" cy="5508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CCSDS Overview - Participation</a:t>
            </a:r>
          </a:p>
        </p:txBody>
      </p:sp>
      <p:sp>
        <p:nvSpPr>
          <p:cNvPr id="2" name="Slide Number Placeholder 1"/>
          <p:cNvSpPr>
            <a:spLocks noGrp="1"/>
          </p:cNvSpPr>
          <p:nvPr>
            <p:ph type="sldNum" sz="quarter" idx="10"/>
          </p:nvPr>
        </p:nvSpPr>
        <p:spPr/>
        <p:txBody>
          <a:bodyPr/>
          <a:lstStyle/>
          <a:p>
            <a:pPr>
              <a:defRPr/>
            </a:pPr>
            <a:fld id="{2CBAD3A8-59E3-4690-A349-85B23DA13756}" type="slidenum">
              <a:rPr lang="en-US"/>
              <a:pPr>
                <a:defRPr/>
              </a:pPr>
              <a:t>4</a:t>
            </a:fld>
            <a:endParaRPr lang="en-US" dirty="0"/>
          </a:p>
        </p:txBody>
      </p:sp>
      <p:grpSp>
        <p:nvGrpSpPr>
          <p:cNvPr id="54" name="Group 53"/>
          <p:cNvGrpSpPr/>
          <p:nvPr/>
        </p:nvGrpSpPr>
        <p:grpSpPr>
          <a:xfrm>
            <a:off x="6626225" y="1357744"/>
            <a:ext cx="2405063" cy="5086276"/>
            <a:chOff x="6626225" y="1357744"/>
            <a:chExt cx="2405063" cy="5086276"/>
          </a:xfrm>
        </p:grpSpPr>
        <p:sp>
          <p:nvSpPr>
            <p:cNvPr id="5128" name="Text Box 70"/>
            <p:cNvSpPr txBox="1">
              <a:spLocks noChangeArrowheads="1"/>
            </p:cNvSpPr>
            <p:nvPr/>
          </p:nvSpPr>
          <p:spPr bwMode="auto">
            <a:xfrm>
              <a:off x="7580313" y="1581150"/>
              <a:ext cx="1450975" cy="4862870"/>
            </a:xfrm>
            <a:prstGeom prst="rect">
              <a:avLst/>
            </a:prstGeom>
            <a:noFill/>
            <a:ln w="12700">
              <a:noFill/>
              <a:miter lim="800000"/>
              <a:headEnd type="none" w="sm" len="sm"/>
              <a:tailEnd type="none" w="sm" len="sm"/>
            </a:ln>
          </p:spPr>
          <p:txBody>
            <a:bodyPr>
              <a:spAutoFit/>
            </a:bodyPr>
            <a:lstStyle/>
            <a:p>
              <a:r>
                <a:rPr lang="en-US" sz="1000" dirty="0">
                  <a:solidFill>
                    <a:srgbClr val="0000FF"/>
                  </a:solidFill>
                  <a:latin typeface="Arial" charset="0"/>
                </a:rPr>
                <a:t>OBSERVER</a:t>
              </a:r>
            </a:p>
            <a:p>
              <a:r>
                <a:rPr lang="en-US" sz="1000" dirty="0">
                  <a:solidFill>
                    <a:srgbClr val="0000FF"/>
                  </a:solidFill>
                  <a:latin typeface="Arial" charset="0"/>
                </a:rPr>
                <a:t>AGENCIES</a:t>
              </a:r>
            </a:p>
            <a:p>
              <a:endParaRPr lang="en-US" sz="1000" dirty="0">
                <a:solidFill>
                  <a:srgbClr val="0000FF"/>
                </a:solidFill>
                <a:latin typeface="Arial" charset="0"/>
              </a:endParaRPr>
            </a:p>
            <a:p>
              <a:r>
                <a:rPr lang="en-US" sz="1000" dirty="0">
                  <a:solidFill>
                    <a:srgbClr val="0000FF"/>
                  </a:solidFill>
                  <a:latin typeface="Arial" charset="0"/>
                </a:rPr>
                <a:t>ASA/Austria</a:t>
              </a:r>
            </a:p>
            <a:p>
              <a:r>
                <a:rPr lang="en-US" sz="1000" dirty="0">
                  <a:solidFill>
                    <a:srgbClr val="0000FF"/>
                  </a:solidFill>
                  <a:latin typeface="Arial" charset="0"/>
                </a:rPr>
                <a:t>BFSPO/Belgium</a:t>
              </a:r>
            </a:p>
            <a:p>
              <a:r>
                <a:rPr lang="en-US" sz="1000" dirty="0">
                  <a:solidFill>
                    <a:srgbClr val="0000FF"/>
                  </a:solidFill>
                  <a:latin typeface="Arial" charset="0"/>
                </a:rPr>
                <a:t>CAS/China</a:t>
              </a:r>
            </a:p>
            <a:p>
              <a:r>
                <a:rPr lang="en-US" sz="1000" dirty="0" smtClean="0">
                  <a:solidFill>
                    <a:srgbClr val="0000FF"/>
                  </a:solidFill>
                  <a:latin typeface="Arial" charset="0"/>
                </a:rPr>
                <a:t>CAST/China</a:t>
              </a:r>
            </a:p>
            <a:p>
              <a:r>
                <a:rPr lang="en-US" sz="1000" dirty="0" smtClean="0">
                  <a:solidFill>
                    <a:srgbClr val="0000FF"/>
                  </a:solidFill>
                  <a:latin typeface="Arial" charset="0"/>
                </a:rPr>
                <a:t>CLTC/China</a:t>
              </a:r>
              <a:endParaRPr lang="en-US" sz="1000" dirty="0">
                <a:solidFill>
                  <a:srgbClr val="0000FF"/>
                </a:solidFill>
                <a:latin typeface="Arial" charset="0"/>
              </a:endParaRPr>
            </a:p>
            <a:p>
              <a:r>
                <a:rPr lang="en-US" sz="1000" dirty="0">
                  <a:solidFill>
                    <a:srgbClr val="0000FF"/>
                  </a:solidFill>
                  <a:latin typeface="Arial" charset="0"/>
                </a:rPr>
                <a:t>CSIR/South Africa</a:t>
              </a:r>
            </a:p>
            <a:p>
              <a:r>
                <a:rPr lang="en-US" sz="1000" dirty="0">
                  <a:solidFill>
                    <a:srgbClr val="0000FF"/>
                  </a:solidFill>
                  <a:latin typeface="Arial" charset="0"/>
                </a:rPr>
                <a:t>CSIRO/Australia</a:t>
              </a:r>
            </a:p>
            <a:p>
              <a:r>
                <a:rPr lang="en-US" sz="1000" dirty="0" smtClean="0">
                  <a:solidFill>
                    <a:srgbClr val="0000FF"/>
                  </a:solidFill>
                  <a:latin typeface="Arial" charset="0"/>
                </a:rPr>
                <a:t>DCTA/Brazil</a:t>
              </a:r>
              <a:endParaRPr lang="en-US" sz="1000" dirty="0">
                <a:solidFill>
                  <a:srgbClr val="0000FF"/>
                </a:solidFill>
                <a:latin typeface="Arial" charset="0"/>
              </a:endParaRPr>
            </a:p>
            <a:p>
              <a:r>
                <a:rPr lang="en-US" sz="1000" dirty="0">
                  <a:solidFill>
                    <a:srgbClr val="0000FF"/>
                  </a:solidFill>
                  <a:latin typeface="Arial" charset="0"/>
                </a:rPr>
                <a:t>DNSC/Denmark</a:t>
              </a:r>
            </a:p>
            <a:p>
              <a:r>
                <a:rPr lang="en-US" sz="1000" dirty="0">
                  <a:solidFill>
                    <a:srgbClr val="0000FF"/>
                  </a:solidFill>
                  <a:latin typeface="Arial" charset="0"/>
                </a:rPr>
                <a:t>EUMETSAT/Europe</a:t>
              </a:r>
            </a:p>
            <a:p>
              <a:r>
                <a:rPr lang="en-US" sz="1000" dirty="0">
                  <a:solidFill>
                    <a:srgbClr val="0000FF"/>
                  </a:solidFill>
                  <a:latin typeface="Arial" charset="0"/>
                </a:rPr>
                <a:t>EUTELSAT/Europe</a:t>
              </a:r>
            </a:p>
            <a:p>
              <a:r>
                <a:rPr lang="en-US" sz="1000" dirty="0">
                  <a:solidFill>
                    <a:srgbClr val="0000FF"/>
                  </a:solidFill>
                  <a:latin typeface="Arial" charset="0"/>
                </a:rPr>
                <a:t>GISTDA/Thailand</a:t>
              </a:r>
            </a:p>
            <a:p>
              <a:r>
                <a:rPr lang="en-US" sz="1000" dirty="0">
                  <a:solidFill>
                    <a:srgbClr val="0000FF"/>
                  </a:solidFill>
                  <a:latin typeface="Arial" charset="0"/>
                </a:rPr>
                <a:t>HNSC/Greece</a:t>
              </a:r>
            </a:p>
            <a:p>
              <a:r>
                <a:rPr lang="en-US" sz="1000" dirty="0">
                  <a:solidFill>
                    <a:srgbClr val="0000FF"/>
                  </a:solidFill>
                  <a:latin typeface="Arial" charset="0"/>
                </a:rPr>
                <a:t>IKI/Russia</a:t>
              </a:r>
            </a:p>
            <a:p>
              <a:r>
                <a:rPr lang="en-US" sz="1000" dirty="0">
                  <a:solidFill>
                    <a:srgbClr val="0000FF"/>
                  </a:solidFill>
                  <a:latin typeface="Arial" charset="0"/>
                </a:rPr>
                <a:t>ISRO/India</a:t>
              </a:r>
            </a:p>
            <a:p>
              <a:r>
                <a:rPr lang="en-US" sz="1000" dirty="0">
                  <a:solidFill>
                    <a:srgbClr val="0000FF"/>
                  </a:solidFill>
                  <a:latin typeface="Arial" charset="0"/>
                </a:rPr>
                <a:t>KARI/Korea</a:t>
              </a:r>
            </a:p>
            <a:p>
              <a:r>
                <a:rPr lang="en-US" sz="1000" dirty="0">
                  <a:solidFill>
                    <a:srgbClr val="0000FF"/>
                  </a:solidFill>
                  <a:latin typeface="Arial" charset="0"/>
                </a:rPr>
                <a:t>KFKI/Hungary</a:t>
              </a:r>
            </a:p>
            <a:p>
              <a:r>
                <a:rPr lang="en-US" sz="1000" dirty="0">
                  <a:solidFill>
                    <a:srgbClr val="0000FF"/>
                  </a:solidFill>
                  <a:latin typeface="Arial" charset="0"/>
                </a:rPr>
                <a:t>MOC/Israel</a:t>
              </a:r>
            </a:p>
            <a:p>
              <a:r>
                <a:rPr lang="en-US" sz="1000" dirty="0">
                  <a:solidFill>
                    <a:srgbClr val="0000FF"/>
                  </a:solidFill>
                  <a:latin typeface="Arial" charset="0"/>
                </a:rPr>
                <a:t>NCST/USA</a:t>
              </a:r>
            </a:p>
            <a:p>
              <a:r>
                <a:rPr lang="en-US" sz="1000" dirty="0" smtClean="0">
                  <a:solidFill>
                    <a:srgbClr val="0000FF"/>
                  </a:solidFill>
                  <a:latin typeface="Arial" charset="0"/>
                </a:rPr>
                <a:t>NICT/Japan</a:t>
              </a:r>
              <a:endParaRPr lang="en-US" sz="1000" dirty="0">
                <a:solidFill>
                  <a:srgbClr val="0000FF"/>
                </a:solidFill>
                <a:latin typeface="Arial" charset="0"/>
              </a:endParaRPr>
            </a:p>
            <a:p>
              <a:r>
                <a:rPr lang="en-US" sz="1000" dirty="0">
                  <a:solidFill>
                    <a:srgbClr val="0000FF"/>
                  </a:solidFill>
                  <a:latin typeface="Arial" charset="0"/>
                </a:rPr>
                <a:t>NOAA/USA</a:t>
              </a:r>
            </a:p>
            <a:p>
              <a:r>
                <a:rPr lang="en-US" sz="1000" dirty="0" smtClean="0">
                  <a:solidFill>
                    <a:srgbClr val="0000FF"/>
                  </a:solidFill>
                  <a:latin typeface="Arial" charset="0"/>
                </a:rPr>
                <a:t>NSARK/Kazakhstan</a:t>
              </a:r>
            </a:p>
            <a:p>
              <a:r>
                <a:rPr lang="en-US" sz="1000" dirty="0" smtClean="0">
                  <a:solidFill>
                    <a:srgbClr val="0000FF"/>
                  </a:solidFill>
                  <a:latin typeface="Arial" charset="0"/>
                </a:rPr>
                <a:t>NSPO/Taiwan</a:t>
              </a:r>
              <a:endParaRPr lang="en-US" sz="1000" dirty="0">
                <a:solidFill>
                  <a:srgbClr val="0000FF"/>
                </a:solidFill>
                <a:latin typeface="Arial" charset="0"/>
              </a:endParaRPr>
            </a:p>
            <a:p>
              <a:r>
                <a:rPr lang="en-US" sz="1000" dirty="0">
                  <a:solidFill>
                    <a:srgbClr val="0000FF"/>
                  </a:solidFill>
                  <a:latin typeface="Arial" charset="0"/>
                </a:rPr>
                <a:t>SSC/Sweden</a:t>
              </a:r>
            </a:p>
            <a:p>
              <a:r>
                <a:rPr lang="en-US" sz="1000" dirty="0">
                  <a:solidFill>
                    <a:srgbClr val="0000FF"/>
                  </a:solidFill>
                  <a:latin typeface="Arial" charset="0"/>
                </a:rPr>
                <a:t>SUPARCO/Pakistan</a:t>
              </a:r>
            </a:p>
            <a:p>
              <a:r>
                <a:rPr lang="en-US" sz="1000" dirty="0" err="1">
                  <a:solidFill>
                    <a:srgbClr val="0000FF"/>
                  </a:solidFill>
                  <a:latin typeface="Arial" charset="0"/>
                </a:rPr>
                <a:t>TsNIIMash</a:t>
              </a:r>
              <a:r>
                <a:rPr lang="en-US" sz="1000" dirty="0">
                  <a:solidFill>
                    <a:srgbClr val="0000FF"/>
                  </a:solidFill>
                  <a:latin typeface="Arial" charset="0"/>
                </a:rPr>
                <a:t>/Russia</a:t>
              </a:r>
            </a:p>
            <a:p>
              <a:r>
                <a:rPr lang="en-US" sz="1000" dirty="0">
                  <a:solidFill>
                    <a:srgbClr val="0000FF"/>
                  </a:solidFill>
                  <a:latin typeface="Arial" charset="0"/>
                </a:rPr>
                <a:t>TUBITAK/Turkey</a:t>
              </a:r>
            </a:p>
            <a:p>
              <a:r>
                <a:rPr lang="en-US" sz="1000" dirty="0">
                  <a:solidFill>
                    <a:srgbClr val="0000FF"/>
                  </a:solidFill>
                  <a:latin typeface="Arial" charset="0"/>
                </a:rPr>
                <a:t>USGS/USA</a:t>
              </a:r>
            </a:p>
          </p:txBody>
        </p:sp>
        <p:sp>
          <p:nvSpPr>
            <p:cNvPr id="5129" name="Text Box 69"/>
            <p:cNvSpPr txBox="1">
              <a:spLocks noChangeArrowheads="1"/>
            </p:cNvSpPr>
            <p:nvPr/>
          </p:nvSpPr>
          <p:spPr bwMode="auto">
            <a:xfrm>
              <a:off x="6626225" y="2582863"/>
              <a:ext cx="1066800" cy="2939266"/>
            </a:xfrm>
            <a:prstGeom prst="rect">
              <a:avLst/>
            </a:prstGeom>
            <a:noFill/>
            <a:ln w="12700">
              <a:noFill/>
              <a:miter lim="800000"/>
              <a:headEnd type="none" w="sm" len="sm"/>
              <a:tailEnd type="none" w="sm" len="sm"/>
            </a:ln>
          </p:spPr>
          <p:txBody>
            <a:bodyPr>
              <a:spAutoFit/>
            </a:bodyPr>
            <a:lstStyle/>
            <a:p>
              <a:pPr algn="r"/>
              <a:r>
                <a:rPr lang="en-US" sz="1000" b="1" dirty="0">
                  <a:solidFill>
                    <a:srgbClr val="0000FF"/>
                  </a:solidFill>
                  <a:latin typeface="Arial" charset="0"/>
                </a:rPr>
                <a:t>MEMBER</a:t>
              </a:r>
            </a:p>
            <a:p>
              <a:pPr algn="r"/>
              <a:r>
                <a:rPr lang="en-US" sz="1000" b="1" dirty="0">
                  <a:solidFill>
                    <a:srgbClr val="0000FF"/>
                  </a:solidFill>
                  <a:latin typeface="Arial" charset="0"/>
                </a:rPr>
                <a:t>AGENCIES</a:t>
              </a:r>
            </a:p>
            <a:p>
              <a:pPr algn="r"/>
              <a:endParaRPr lang="en-US" sz="1000" b="1" dirty="0">
                <a:solidFill>
                  <a:srgbClr val="0000FF"/>
                </a:solidFill>
                <a:latin typeface="Arial" charset="0"/>
              </a:endParaRPr>
            </a:p>
            <a:p>
              <a:pPr algn="r">
                <a:spcBef>
                  <a:spcPts val="300"/>
                </a:spcBef>
              </a:pPr>
              <a:r>
                <a:rPr lang="en-US" sz="1000" b="1" dirty="0">
                  <a:solidFill>
                    <a:srgbClr val="0000FF"/>
                  </a:solidFill>
                  <a:latin typeface="Arial" charset="0"/>
                </a:rPr>
                <a:t>ASI/Italy</a:t>
              </a:r>
            </a:p>
            <a:p>
              <a:pPr algn="r">
                <a:spcBef>
                  <a:spcPts val="300"/>
                </a:spcBef>
              </a:pPr>
              <a:r>
                <a:rPr lang="en-US" sz="1000" b="1" dirty="0" smtClean="0">
                  <a:solidFill>
                    <a:srgbClr val="0000FF"/>
                  </a:solidFill>
                  <a:latin typeface="Arial" charset="0"/>
                </a:rPr>
                <a:t>CNES/France</a:t>
              </a:r>
              <a:endParaRPr lang="en-US" sz="1000" b="1" dirty="0">
                <a:solidFill>
                  <a:srgbClr val="0000FF"/>
                </a:solidFill>
                <a:latin typeface="Arial" charset="0"/>
              </a:endParaRPr>
            </a:p>
            <a:p>
              <a:pPr algn="r">
                <a:spcBef>
                  <a:spcPts val="300"/>
                </a:spcBef>
              </a:pPr>
              <a:r>
                <a:rPr lang="en-US" sz="1000" b="1" dirty="0">
                  <a:solidFill>
                    <a:srgbClr val="0000FF"/>
                  </a:solidFill>
                  <a:latin typeface="Arial" charset="0"/>
                </a:rPr>
                <a:t>CNSA/China</a:t>
              </a:r>
            </a:p>
            <a:p>
              <a:pPr algn="r">
                <a:spcBef>
                  <a:spcPts val="300"/>
                </a:spcBef>
              </a:pPr>
              <a:r>
                <a:rPr lang="en-US" sz="1000" b="1" dirty="0">
                  <a:solidFill>
                    <a:srgbClr val="0000FF"/>
                  </a:solidFill>
                  <a:latin typeface="Arial" charset="0"/>
                </a:rPr>
                <a:t>CSA/Canada</a:t>
              </a:r>
            </a:p>
            <a:p>
              <a:pPr algn="r">
                <a:spcBef>
                  <a:spcPts val="300"/>
                </a:spcBef>
              </a:pPr>
              <a:r>
                <a:rPr lang="en-US" sz="1000" b="1" dirty="0">
                  <a:solidFill>
                    <a:srgbClr val="0000FF"/>
                  </a:solidFill>
                  <a:latin typeface="Arial" charset="0"/>
                </a:rPr>
                <a:t>DLR/Germany</a:t>
              </a:r>
            </a:p>
            <a:p>
              <a:pPr algn="r">
                <a:spcBef>
                  <a:spcPts val="300"/>
                </a:spcBef>
              </a:pPr>
              <a:r>
                <a:rPr lang="en-US" sz="1000" b="1" dirty="0">
                  <a:solidFill>
                    <a:srgbClr val="0000FF"/>
                  </a:solidFill>
                  <a:latin typeface="Arial" charset="0"/>
                </a:rPr>
                <a:t>ESA/Europe</a:t>
              </a:r>
            </a:p>
            <a:p>
              <a:pPr algn="r">
                <a:spcBef>
                  <a:spcPts val="300"/>
                </a:spcBef>
              </a:pPr>
              <a:r>
                <a:rPr lang="en-US" sz="1000" b="1" dirty="0">
                  <a:solidFill>
                    <a:srgbClr val="0000FF"/>
                  </a:solidFill>
                  <a:latin typeface="Arial" charset="0"/>
                </a:rPr>
                <a:t>FSA/Russia</a:t>
              </a:r>
            </a:p>
            <a:p>
              <a:pPr algn="r">
                <a:spcBef>
                  <a:spcPts val="300"/>
                </a:spcBef>
              </a:pPr>
              <a:r>
                <a:rPr lang="en-US" sz="1000" b="1" dirty="0">
                  <a:solidFill>
                    <a:srgbClr val="0000FF"/>
                  </a:solidFill>
                  <a:latin typeface="Arial" charset="0"/>
                </a:rPr>
                <a:t>INPE/Brazil</a:t>
              </a:r>
            </a:p>
            <a:p>
              <a:pPr algn="r">
                <a:spcBef>
                  <a:spcPts val="300"/>
                </a:spcBef>
              </a:pPr>
              <a:r>
                <a:rPr lang="en-US" sz="1000" b="1" dirty="0">
                  <a:solidFill>
                    <a:srgbClr val="0000FF"/>
                  </a:solidFill>
                  <a:latin typeface="Arial" charset="0"/>
                </a:rPr>
                <a:t>JAXA/Japan</a:t>
              </a:r>
            </a:p>
            <a:p>
              <a:pPr algn="r">
                <a:spcBef>
                  <a:spcPts val="300"/>
                </a:spcBef>
              </a:pPr>
              <a:r>
                <a:rPr lang="en-US" sz="1000" b="1" dirty="0">
                  <a:solidFill>
                    <a:srgbClr val="0000FF"/>
                  </a:solidFill>
                  <a:latin typeface="Arial" charset="0"/>
                </a:rPr>
                <a:t>NASA/USA</a:t>
              </a:r>
            </a:p>
            <a:p>
              <a:pPr algn="r">
                <a:spcBef>
                  <a:spcPts val="300"/>
                </a:spcBef>
              </a:pPr>
              <a:r>
                <a:rPr lang="en-US" sz="1000" b="1" dirty="0" smtClean="0">
                  <a:solidFill>
                    <a:srgbClr val="0000FF"/>
                  </a:solidFill>
                  <a:latin typeface="Arial" charset="0"/>
                </a:rPr>
                <a:t>UKSA/UK</a:t>
              </a:r>
            </a:p>
            <a:p>
              <a:pPr algn="r">
                <a:spcBef>
                  <a:spcPct val="50000"/>
                </a:spcBef>
              </a:pPr>
              <a:endParaRPr lang="en-US" sz="1000" b="1" dirty="0">
                <a:solidFill>
                  <a:srgbClr val="0000FF"/>
                </a:solidFill>
                <a:latin typeface="Arial" charset="0"/>
              </a:endParaRPr>
            </a:p>
          </p:txBody>
        </p:sp>
        <p:pic>
          <p:nvPicPr>
            <p:cNvPr id="513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1213" y="2243138"/>
              <a:ext cx="274637" cy="257175"/>
            </a:xfrm>
            <a:prstGeom prst="rect">
              <a:avLst/>
            </a:prstGeom>
            <a:noFill/>
            <a:ln w="12700">
              <a:noFill/>
              <a:miter lim="800000"/>
              <a:headEnd type="none" w="sm" len="sm"/>
              <a:tailEnd type="none" w="sm" len="sm"/>
            </a:ln>
          </p:spPr>
        </p:pic>
        <p:pic>
          <p:nvPicPr>
            <p:cNvPr id="5131" name="Picture 10"/>
            <p:cNvPicPr>
              <a:picLocks noChangeAspect="1" noChangeArrowheads="1"/>
            </p:cNvPicPr>
            <p:nvPr/>
          </p:nvPicPr>
          <p:blipFill>
            <a:blip r:embed="rId5"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7794625" y="1357744"/>
              <a:ext cx="271376" cy="256743"/>
            </a:xfrm>
            <a:prstGeom prst="rect">
              <a:avLst/>
            </a:prstGeom>
            <a:noFill/>
            <a:ln w="12700">
              <a:noFill/>
              <a:miter lim="800000"/>
              <a:headEnd type="none" w="sm" len="sm"/>
              <a:tailEnd type="none" w="sm" len="sm"/>
            </a:ln>
          </p:spPr>
        </p:pic>
      </p:grpSp>
      <p:grpSp>
        <p:nvGrpSpPr>
          <p:cNvPr id="53" name="Group 52"/>
          <p:cNvGrpSpPr/>
          <p:nvPr/>
        </p:nvGrpSpPr>
        <p:grpSpPr>
          <a:xfrm>
            <a:off x="617538" y="4248150"/>
            <a:ext cx="6032500" cy="2609850"/>
            <a:chOff x="617538" y="4248150"/>
            <a:chExt cx="6032500" cy="2609850"/>
          </a:xfrm>
        </p:grpSpPr>
        <p:grpSp>
          <p:nvGrpSpPr>
            <p:cNvPr id="9" name="Group 45"/>
            <p:cNvGrpSpPr>
              <a:grpSpLocks/>
            </p:cNvGrpSpPr>
            <p:nvPr/>
          </p:nvGrpSpPr>
          <p:grpSpPr bwMode="auto">
            <a:xfrm>
              <a:off x="617538" y="4294188"/>
              <a:ext cx="6032500" cy="2563812"/>
              <a:chOff x="617389" y="4294735"/>
              <a:chExt cx="6032649" cy="2563264"/>
            </a:xfrm>
          </p:grpSpPr>
          <p:pic>
            <p:nvPicPr>
              <p:cNvPr id="5152"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42311" y="4294735"/>
                <a:ext cx="277984" cy="262975"/>
              </a:xfrm>
              <a:prstGeom prst="rect">
                <a:avLst/>
              </a:prstGeom>
              <a:noFill/>
              <a:ln w="12700">
                <a:noFill/>
                <a:miter lim="800000"/>
                <a:headEnd type="none" w="sm" len="sm"/>
                <a:tailEnd type="none" w="sm" len="sm"/>
              </a:ln>
            </p:spPr>
          </p:pic>
          <p:pic>
            <p:nvPicPr>
              <p:cNvPr id="3"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17813" y="4962046"/>
                <a:ext cx="277984" cy="262975"/>
              </a:xfrm>
              <a:prstGeom prst="rect">
                <a:avLst/>
              </a:prstGeom>
              <a:noFill/>
              <a:ln w="12700">
                <a:noFill/>
                <a:miter lim="800000"/>
                <a:headEnd type="none" w="sm" len="sm"/>
                <a:tailEnd type="none" w="sm" len="sm"/>
              </a:ln>
            </p:spPr>
          </p:pic>
          <p:pic>
            <p:nvPicPr>
              <p:cNvPr id="4"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31466" y="4869665"/>
                <a:ext cx="277984" cy="262975"/>
              </a:xfrm>
              <a:prstGeom prst="rect">
                <a:avLst/>
              </a:prstGeom>
              <a:noFill/>
              <a:ln w="12700">
                <a:noFill/>
                <a:miter lim="800000"/>
                <a:headEnd type="none" w="sm" len="sm"/>
                <a:tailEnd type="none" w="sm" len="sm"/>
              </a:ln>
            </p:spPr>
          </p:pic>
          <p:pic>
            <p:nvPicPr>
              <p:cNvPr id="5"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559195" y="5396236"/>
                <a:ext cx="277984" cy="262975"/>
              </a:xfrm>
              <a:prstGeom prst="rect">
                <a:avLst/>
              </a:prstGeom>
              <a:noFill/>
              <a:ln w="12700">
                <a:noFill/>
                <a:miter lim="800000"/>
                <a:headEnd type="none" w="sm" len="sm"/>
                <a:tailEnd type="none" w="sm" len="sm"/>
              </a:ln>
            </p:spPr>
          </p:pic>
          <p:pic>
            <p:nvPicPr>
              <p:cNvPr id="6"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670040" y="5266902"/>
                <a:ext cx="277984" cy="262975"/>
              </a:xfrm>
              <a:prstGeom prst="rect">
                <a:avLst/>
              </a:prstGeom>
              <a:noFill/>
              <a:ln w="12700">
                <a:noFill/>
                <a:miter lim="800000"/>
                <a:headEnd type="none" w="sm" len="sm"/>
                <a:tailEnd type="none" w="sm" len="sm"/>
              </a:ln>
            </p:spPr>
          </p:pic>
          <p:pic>
            <p:nvPicPr>
              <p:cNvPr id="8"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28657" y="6595024"/>
                <a:ext cx="277984" cy="262975"/>
              </a:xfrm>
              <a:prstGeom prst="rect">
                <a:avLst/>
              </a:prstGeom>
              <a:noFill/>
              <a:ln w="12700">
                <a:noFill/>
                <a:miter lim="800000"/>
                <a:headEnd type="none" w="sm" len="sm"/>
                <a:tailEnd type="none" w="sm" len="sm"/>
              </a:ln>
            </p:spPr>
          </p:pic>
          <p:pic>
            <p:nvPicPr>
              <p:cNvPr id="5148"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205787" y="6595024"/>
                <a:ext cx="277984" cy="262975"/>
              </a:xfrm>
              <a:prstGeom prst="rect">
                <a:avLst/>
              </a:prstGeom>
              <a:noFill/>
              <a:ln w="12700">
                <a:noFill/>
                <a:miter lim="800000"/>
                <a:headEnd type="none" w="sm" len="sm"/>
                <a:tailEnd type="none" w="sm" len="sm"/>
              </a:ln>
            </p:spPr>
          </p:pic>
          <p:pic>
            <p:nvPicPr>
              <p:cNvPr id="5149"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1716594" y="6447214"/>
                <a:ext cx="277984" cy="262975"/>
              </a:xfrm>
              <a:prstGeom prst="rect">
                <a:avLst/>
              </a:prstGeom>
              <a:noFill/>
              <a:ln w="12700">
                <a:noFill/>
                <a:miter lim="800000"/>
                <a:headEnd type="none" w="sm" len="sm"/>
                <a:tailEnd type="none" w="sm" len="sm"/>
              </a:ln>
            </p:spPr>
          </p:pic>
          <p:pic>
            <p:nvPicPr>
              <p:cNvPr id="5150"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51547" y="4701212"/>
                <a:ext cx="277984" cy="262975"/>
              </a:xfrm>
              <a:prstGeom prst="rect">
                <a:avLst/>
              </a:prstGeom>
              <a:noFill/>
              <a:ln w="12700">
                <a:noFill/>
                <a:miter lim="800000"/>
                <a:headEnd type="none" w="sm" len="sm"/>
                <a:tailEnd type="none" w="sm" len="sm"/>
              </a:ln>
            </p:spPr>
          </p:pic>
          <p:pic>
            <p:nvPicPr>
              <p:cNvPr id="5151"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03755" y="4387116"/>
                <a:ext cx="277984" cy="262975"/>
              </a:xfrm>
              <a:prstGeom prst="rect">
                <a:avLst/>
              </a:prstGeom>
              <a:noFill/>
              <a:ln w="12700">
                <a:noFill/>
                <a:miter lim="800000"/>
                <a:headEnd type="none" w="sm" len="sm"/>
                <a:tailEnd type="none" w="sm" len="sm"/>
              </a:ln>
            </p:spPr>
          </p:pic>
          <p:pic>
            <p:nvPicPr>
              <p:cNvPr id="5153"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47132" y="5107688"/>
                <a:ext cx="277984" cy="262975"/>
              </a:xfrm>
              <a:prstGeom prst="rect">
                <a:avLst/>
              </a:prstGeom>
              <a:noFill/>
              <a:ln w="12700">
                <a:noFill/>
                <a:miter lim="800000"/>
                <a:headEnd type="none" w="sm" len="sm"/>
                <a:tailEnd type="none" w="sm" len="sm"/>
              </a:ln>
            </p:spPr>
          </p:pic>
          <p:pic>
            <p:nvPicPr>
              <p:cNvPr id="5154"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478464" y="4571878"/>
                <a:ext cx="277984" cy="262975"/>
              </a:xfrm>
              <a:prstGeom prst="rect">
                <a:avLst/>
              </a:prstGeom>
              <a:noFill/>
              <a:ln w="12700">
                <a:noFill/>
                <a:miter lim="800000"/>
                <a:headEnd type="none" w="sm" len="sm"/>
                <a:tailEnd type="none" w="sm" len="sm"/>
              </a:ln>
            </p:spPr>
          </p:pic>
          <p:pic>
            <p:nvPicPr>
              <p:cNvPr id="5155"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968027" y="5652736"/>
                <a:ext cx="277984" cy="262975"/>
              </a:xfrm>
              <a:prstGeom prst="rect">
                <a:avLst/>
              </a:prstGeom>
              <a:noFill/>
              <a:ln w="12700">
                <a:noFill/>
                <a:miter lim="800000"/>
                <a:headEnd type="none" w="sm" len="sm"/>
                <a:tailEnd type="none" w="sm" len="sm"/>
              </a:ln>
            </p:spPr>
          </p:pic>
          <p:pic>
            <p:nvPicPr>
              <p:cNvPr id="5156"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62817" y="4775117"/>
                <a:ext cx="277984" cy="262975"/>
              </a:xfrm>
              <a:prstGeom prst="rect">
                <a:avLst/>
              </a:prstGeom>
              <a:noFill/>
              <a:ln w="12700">
                <a:noFill/>
                <a:miter lim="800000"/>
                <a:headEnd type="none" w="sm" len="sm"/>
                <a:tailEnd type="none" w="sm" len="sm"/>
              </a:ln>
            </p:spPr>
          </p:pic>
          <p:pic>
            <p:nvPicPr>
              <p:cNvPr id="5157"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54762" y="4821307"/>
                <a:ext cx="277984" cy="262975"/>
              </a:xfrm>
              <a:prstGeom prst="rect">
                <a:avLst/>
              </a:prstGeom>
              <a:noFill/>
              <a:ln w="12700">
                <a:noFill/>
                <a:miter lim="800000"/>
                <a:headEnd type="none" w="sm" len="sm"/>
                <a:tailEnd type="none" w="sm" len="sm"/>
              </a:ln>
            </p:spPr>
          </p:pic>
          <p:pic>
            <p:nvPicPr>
              <p:cNvPr id="5158"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942716" y="5292450"/>
                <a:ext cx="277984" cy="262975"/>
              </a:xfrm>
              <a:prstGeom prst="rect">
                <a:avLst/>
              </a:prstGeom>
              <a:noFill/>
              <a:ln w="12700">
                <a:noFill/>
                <a:miter lim="800000"/>
                <a:headEnd type="none" w="sm" len="sm"/>
                <a:tailEnd type="none" w="sm" len="sm"/>
              </a:ln>
            </p:spPr>
          </p:pic>
          <p:pic>
            <p:nvPicPr>
              <p:cNvPr id="5159"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811366" y="5209308"/>
                <a:ext cx="277984" cy="262975"/>
              </a:xfrm>
              <a:prstGeom prst="rect">
                <a:avLst/>
              </a:prstGeom>
              <a:noFill/>
              <a:ln w="12700">
                <a:noFill/>
                <a:miter lim="800000"/>
                <a:headEnd type="none" w="sm" len="sm"/>
                <a:tailEnd type="none" w="sm" len="sm"/>
              </a:ln>
            </p:spPr>
          </p:pic>
          <p:pic>
            <p:nvPicPr>
              <p:cNvPr id="5160"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72054" y="5264736"/>
                <a:ext cx="277984" cy="262975"/>
              </a:xfrm>
              <a:prstGeom prst="rect">
                <a:avLst/>
              </a:prstGeom>
              <a:noFill/>
              <a:ln w="12700">
                <a:noFill/>
                <a:miter lim="800000"/>
                <a:headEnd type="none" w="sm" len="sm"/>
                <a:tailEnd type="none" w="sm" len="sm"/>
              </a:ln>
            </p:spPr>
          </p:pic>
          <p:pic>
            <p:nvPicPr>
              <p:cNvPr id="5161"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956388" y="5551117"/>
                <a:ext cx="277984" cy="262975"/>
              </a:xfrm>
              <a:prstGeom prst="rect">
                <a:avLst/>
              </a:prstGeom>
              <a:noFill/>
              <a:ln w="12700">
                <a:noFill/>
                <a:miter lim="800000"/>
                <a:headEnd type="none" w="sm" len="sm"/>
                <a:tailEnd type="none" w="sm" len="sm"/>
              </a:ln>
            </p:spPr>
          </p:pic>
          <p:pic>
            <p:nvPicPr>
              <p:cNvPr id="5162"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08577" y="4525688"/>
                <a:ext cx="277984" cy="262975"/>
              </a:xfrm>
              <a:prstGeom prst="rect">
                <a:avLst/>
              </a:prstGeom>
              <a:noFill/>
              <a:ln w="12700">
                <a:noFill/>
                <a:miter lim="800000"/>
                <a:headEnd type="none" w="sm" len="sm"/>
                <a:tailEnd type="none" w="sm" len="sm"/>
              </a:ln>
            </p:spPr>
          </p:pic>
          <p:pic>
            <p:nvPicPr>
              <p:cNvPr id="5163"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127458" y="5338641"/>
                <a:ext cx="277984" cy="262975"/>
              </a:xfrm>
              <a:prstGeom prst="rect">
                <a:avLst/>
              </a:prstGeom>
              <a:noFill/>
              <a:ln w="12700">
                <a:noFill/>
                <a:miter lim="800000"/>
                <a:headEnd type="none" w="sm" len="sm"/>
                <a:tailEnd type="none" w="sm" len="sm"/>
              </a:ln>
            </p:spPr>
          </p:pic>
          <p:pic>
            <p:nvPicPr>
              <p:cNvPr id="5164"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737101" y="4534925"/>
                <a:ext cx="277984" cy="262975"/>
              </a:xfrm>
              <a:prstGeom prst="rect">
                <a:avLst/>
              </a:prstGeom>
              <a:noFill/>
              <a:ln w="12700">
                <a:noFill/>
                <a:miter lim="800000"/>
                <a:headEnd type="none" w="sm" len="sm"/>
                <a:tailEnd type="none" w="sm" len="sm"/>
              </a:ln>
            </p:spPr>
          </p:pic>
          <p:pic>
            <p:nvPicPr>
              <p:cNvPr id="5165"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17389" y="5209308"/>
                <a:ext cx="277984" cy="262975"/>
              </a:xfrm>
              <a:prstGeom prst="rect">
                <a:avLst/>
              </a:prstGeom>
              <a:noFill/>
              <a:ln w="12700">
                <a:noFill/>
                <a:miter lim="800000"/>
                <a:headEnd type="none" w="sm" len="sm"/>
                <a:tailEnd type="none" w="sm" len="sm"/>
              </a:ln>
            </p:spPr>
          </p:pic>
          <p:pic>
            <p:nvPicPr>
              <p:cNvPr id="51" name="Picture 10"/>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861450" y="5133877"/>
                <a:ext cx="277984" cy="262975"/>
              </a:xfrm>
              <a:prstGeom prst="rect">
                <a:avLst/>
              </a:prstGeom>
              <a:noFill/>
              <a:ln w="12700">
                <a:noFill/>
                <a:miter lim="800000"/>
                <a:headEnd type="none" w="sm" len="sm"/>
                <a:tailEnd type="none" w="sm" len="sm"/>
              </a:ln>
            </p:spPr>
          </p:pic>
        </p:grpSp>
        <p:pic>
          <p:nvPicPr>
            <p:cNvPr id="5138"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1714" y="5171205"/>
              <a:ext cx="274596" cy="257323"/>
            </a:xfrm>
            <a:prstGeom prst="rect">
              <a:avLst/>
            </a:prstGeom>
            <a:noFill/>
            <a:ln w="12700">
              <a:noFill/>
              <a:miter lim="800000"/>
              <a:headEnd type="none" w="sm" len="sm"/>
              <a:tailEnd type="none" w="sm" len="sm"/>
            </a:ln>
          </p:spPr>
        </p:pic>
        <p:pic>
          <p:nvPicPr>
            <p:cNvPr id="513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6486" y="5078822"/>
              <a:ext cx="274596" cy="257323"/>
            </a:xfrm>
            <a:prstGeom prst="rect">
              <a:avLst/>
            </a:prstGeom>
            <a:noFill/>
            <a:ln w="12700">
              <a:noFill/>
              <a:miter lim="800000"/>
              <a:headEnd type="none" w="sm" len="sm"/>
              <a:tailEnd type="none" w="sm" len="sm"/>
            </a:ln>
          </p:spPr>
        </p:pic>
        <p:pic>
          <p:nvPicPr>
            <p:cNvPr id="514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33282" y="4727769"/>
              <a:ext cx="274596" cy="257323"/>
            </a:xfrm>
            <a:prstGeom prst="rect">
              <a:avLst/>
            </a:prstGeom>
            <a:noFill/>
            <a:ln w="12700">
              <a:noFill/>
              <a:miter lim="800000"/>
              <a:headEnd type="none" w="sm" len="sm"/>
              <a:tailEnd type="none" w="sm" len="sm"/>
            </a:ln>
          </p:spPr>
        </p:pic>
        <p:pic>
          <p:nvPicPr>
            <p:cNvPr id="514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81032" y="4949487"/>
              <a:ext cx="274596" cy="257323"/>
            </a:xfrm>
            <a:prstGeom prst="rect">
              <a:avLst/>
            </a:prstGeom>
            <a:noFill/>
            <a:ln w="12700">
              <a:noFill/>
              <a:miter lim="800000"/>
              <a:headEnd type="none" w="sm" len="sm"/>
              <a:tailEnd type="none" w="sm" len="sm"/>
            </a:ln>
          </p:spPr>
        </p:pic>
        <p:pic>
          <p:nvPicPr>
            <p:cNvPr id="5142"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3889" y="4851590"/>
              <a:ext cx="274596" cy="257323"/>
            </a:xfrm>
            <a:prstGeom prst="rect">
              <a:avLst/>
            </a:prstGeom>
            <a:noFill/>
            <a:ln w="12700">
              <a:noFill/>
              <a:miter lim="800000"/>
              <a:headEnd type="none" w="sm" len="sm"/>
              <a:tailEnd type="none" w="sm" len="sm"/>
            </a:ln>
          </p:spPr>
        </p:pic>
        <p:pic>
          <p:nvPicPr>
            <p:cNvPr id="514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8783" y="4847867"/>
              <a:ext cx="274596" cy="257323"/>
            </a:xfrm>
            <a:prstGeom prst="rect">
              <a:avLst/>
            </a:prstGeom>
            <a:noFill/>
            <a:ln w="12700">
              <a:noFill/>
              <a:miter lim="800000"/>
              <a:headEnd type="none" w="sm" len="sm"/>
              <a:tailEnd type="none" w="sm" len="sm"/>
            </a:ln>
          </p:spPr>
        </p:pic>
        <p:pic>
          <p:nvPicPr>
            <p:cNvPr id="5144"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16392" y="4478338"/>
              <a:ext cx="274596" cy="257323"/>
            </a:xfrm>
            <a:prstGeom prst="rect">
              <a:avLst/>
            </a:prstGeom>
            <a:noFill/>
            <a:ln w="12700">
              <a:noFill/>
              <a:miter lim="800000"/>
              <a:headEnd type="none" w="sm" len="sm"/>
              <a:tailEnd type="none" w="sm" len="sm"/>
            </a:ln>
          </p:spPr>
        </p:pic>
        <p:pic>
          <p:nvPicPr>
            <p:cNvPr id="514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24520" y="4598434"/>
              <a:ext cx="274596" cy="257323"/>
            </a:xfrm>
            <a:prstGeom prst="rect">
              <a:avLst/>
            </a:prstGeom>
            <a:noFill/>
            <a:ln w="12700">
              <a:noFill/>
              <a:miter lim="800000"/>
              <a:headEnd type="none" w="sm" len="sm"/>
              <a:tailEnd type="none" w="sm" len="sm"/>
            </a:ln>
          </p:spPr>
        </p:pic>
        <p:pic>
          <p:nvPicPr>
            <p:cNvPr id="514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34388" y="6600677"/>
              <a:ext cx="274596" cy="257323"/>
            </a:xfrm>
            <a:prstGeom prst="rect">
              <a:avLst/>
            </a:prstGeom>
            <a:noFill/>
            <a:ln w="12700">
              <a:noFill/>
              <a:miter lim="800000"/>
              <a:headEnd type="none" w="sm" len="sm"/>
              <a:tailEnd type="none" w="sm" len="sm"/>
            </a:ln>
          </p:spPr>
        </p:pic>
        <p:pic>
          <p:nvPicPr>
            <p:cNvPr id="514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6854" y="5177989"/>
              <a:ext cx="274596" cy="257323"/>
            </a:xfrm>
            <a:prstGeom prst="rect">
              <a:avLst/>
            </a:prstGeom>
            <a:noFill/>
            <a:ln w="12700">
              <a:noFill/>
              <a:miter lim="800000"/>
              <a:headEnd type="none" w="sm" len="sm"/>
              <a:tailEnd type="none" w="sm" len="sm"/>
            </a:ln>
          </p:spPr>
        </p:pic>
        <p:sp>
          <p:nvSpPr>
            <p:cNvPr id="5133" name="TextBox 46"/>
            <p:cNvSpPr txBox="1">
              <a:spLocks noChangeArrowheads="1"/>
            </p:cNvSpPr>
            <p:nvPr/>
          </p:nvSpPr>
          <p:spPr bwMode="auto">
            <a:xfrm>
              <a:off x="3103563" y="4433888"/>
              <a:ext cx="298450" cy="338137"/>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sp>
          <p:nvSpPr>
            <p:cNvPr id="5134" name="TextBox 47"/>
            <p:cNvSpPr txBox="1">
              <a:spLocks noChangeArrowheads="1"/>
            </p:cNvSpPr>
            <p:nvPr/>
          </p:nvSpPr>
          <p:spPr bwMode="auto">
            <a:xfrm>
              <a:off x="3205163" y="4341813"/>
              <a:ext cx="298450" cy="338137"/>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sp>
          <p:nvSpPr>
            <p:cNvPr id="5135" name="TextBox 48"/>
            <p:cNvSpPr txBox="1">
              <a:spLocks noChangeArrowheads="1"/>
            </p:cNvSpPr>
            <p:nvPr/>
          </p:nvSpPr>
          <p:spPr bwMode="auto">
            <a:xfrm>
              <a:off x="3333750" y="4248150"/>
              <a:ext cx="298450" cy="339725"/>
            </a:xfrm>
            <a:prstGeom prst="rect">
              <a:avLst/>
            </a:prstGeom>
            <a:noFill/>
            <a:ln w="12700">
              <a:noFill/>
              <a:miter lim="800000"/>
              <a:headEnd type="none" w="sm" len="sm"/>
              <a:tailEnd type="none" w="sm" len="sm"/>
            </a:ln>
          </p:spPr>
          <p:txBody>
            <a:bodyPr wrap="none">
              <a:spAutoFit/>
            </a:bodyPr>
            <a:lstStyle/>
            <a:p>
              <a:pPr marL="112713" indent="-112713"/>
              <a:r>
                <a:rPr lang="en-US" sz="1600" b="1">
                  <a:solidFill>
                    <a:srgbClr val="0033CC"/>
                  </a:solidFill>
                  <a:latin typeface="Arial" charset="0"/>
                </a:rPr>
                <a:t>e</a:t>
              </a:r>
            </a:p>
          </p:txBody>
        </p:sp>
        <p:pic>
          <p:nvPicPr>
            <p:cNvPr id="513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14975" y="5230813"/>
              <a:ext cx="274638" cy="257175"/>
            </a:xfrm>
            <a:prstGeom prst="rect">
              <a:avLst/>
            </a:prstGeom>
            <a:noFill/>
            <a:ln w="12700">
              <a:noFill/>
              <a:miter lim="800000"/>
              <a:headEnd type="none" w="sm" len="sm"/>
              <a:tailEnd type="none" w="sm" len="sm"/>
            </a:ln>
          </p:spPr>
        </p:pic>
        <p:pic>
          <p:nvPicPr>
            <p:cNvPr id="50" name="Picture 10"/>
            <p:cNvPicPr>
              <a:picLocks noChangeAspect="1" noChangeArrowheads="1"/>
            </p:cNvPicPr>
            <p:nvPr/>
          </p:nvPicPr>
          <p:blipFill>
            <a:blip r:embed="rId5"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5469296" y="5846170"/>
              <a:ext cx="271376" cy="256743"/>
            </a:xfrm>
            <a:prstGeom prst="rect">
              <a:avLst/>
            </a:prstGeom>
            <a:noFill/>
            <a:ln w="12700">
              <a:noFill/>
              <a:miter lim="800000"/>
              <a:headEnd type="none" w="sm" len="sm"/>
              <a:tailEnd type="none" w="sm" len="sm"/>
            </a:ln>
          </p:spPr>
        </p:pic>
        <p:pic>
          <p:nvPicPr>
            <p:cNvPr id="52" name="Picture 10"/>
            <p:cNvPicPr>
              <a:picLocks noChangeAspect="1" noChangeArrowheads="1"/>
            </p:cNvPicPr>
            <p:nvPr/>
          </p:nvPicPr>
          <p:blipFill>
            <a:blip r:embed="rId5"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4574769" y="4908340"/>
              <a:ext cx="271376" cy="256743"/>
            </a:xfrm>
            <a:prstGeom prst="rect">
              <a:avLst/>
            </a:prstGeom>
            <a:noFill/>
            <a:ln w="12700">
              <a:noFill/>
              <a:miter lim="800000"/>
              <a:headEnd type="none" w="sm" len="sm"/>
              <a:tailEnd type="none" w="sm" len="sm"/>
            </a:ln>
          </p:spPr>
        </p:pic>
      </p:grpSp>
    </p:spTree>
    <p:extLst>
      <p:ext uri="{BB962C8B-B14F-4D97-AF65-F5344CB8AC3E}">
        <p14:creationId xmlns:p14="http://schemas.microsoft.com/office/powerpoint/2010/main" val="10913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par>
                                <p:cTn id="8" presetID="22" presetClass="entr" presetSubtype="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3" name="Rectangle 11"/>
          <p:cNvSpPr>
            <a:spLocks noChangeArrowheads="1"/>
          </p:cNvSpPr>
          <p:nvPr/>
        </p:nvSpPr>
        <p:spPr bwMode="auto">
          <a:xfrm>
            <a:off x="1377462" y="133350"/>
            <a:ext cx="7437437" cy="411163"/>
          </a:xfrm>
          <a:prstGeom prst="rect">
            <a:avLst/>
          </a:prstGeom>
          <a:noFill/>
          <a:ln w="9525">
            <a:noFill/>
            <a:miter lim="800000"/>
            <a:headEnd/>
            <a:tailEnd/>
          </a:ln>
        </p:spPr>
        <p:txBody>
          <a:bodyPr/>
          <a:lstStyle/>
          <a:p>
            <a:pPr algn="ctr">
              <a:lnSpc>
                <a:spcPct val="90000"/>
              </a:lnSpc>
            </a:pPr>
            <a:r>
              <a:rPr lang="en-US" sz="2800" b="1" dirty="0" smtClean="0">
                <a:solidFill>
                  <a:srgbClr val="000099"/>
                </a:solidFill>
                <a:effectLst>
                  <a:outerShdw blurRad="38100" dist="38100" dir="2700000" algn="tl">
                    <a:srgbClr val="C0C0C0"/>
                  </a:outerShdw>
                </a:effectLst>
                <a:latin typeface="Calibri" pitchFamily="34" charset="0"/>
              </a:rPr>
              <a:t>Future Mission Drivers</a:t>
            </a:r>
          </a:p>
        </p:txBody>
      </p:sp>
      <p:sp>
        <p:nvSpPr>
          <p:cNvPr id="66" name="Rectangle 65"/>
          <p:cNvSpPr/>
          <p:nvPr/>
        </p:nvSpPr>
        <p:spPr bwMode="auto">
          <a:xfrm>
            <a:off x="-3788" y="5851389"/>
            <a:ext cx="9144000" cy="352350"/>
          </a:xfrm>
          <a:prstGeom prst="rect">
            <a:avLst/>
          </a:prstGeom>
          <a:solidFill>
            <a:srgbClr val="FFCC99"/>
          </a:solidFill>
          <a:ln w="38100">
            <a:noFill/>
            <a:round/>
            <a:headEnd/>
            <a:tailEnd/>
          </a:ln>
        </p:spPr>
        <p:txBody>
          <a:bodyPr wrap="none" rtlCol="0" anchor="ctr"/>
          <a:lstStyle/>
          <a:p>
            <a:pPr algn="ctr"/>
            <a:endParaRPr lang="en-US"/>
          </a:p>
        </p:txBody>
      </p:sp>
      <p:sp>
        <p:nvSpPr>
          <p:cNvPr id="67" name="Rectangle 66"/>
          <p:cNvSpPr/>
          <p:nvPr/>
        </p:nvSpPr>
        <p:spPr bwMode="auto">
          <a:xfrm>
            <a:off x="0" y="4591268"/>
            <a:ext cx="9144000" cy="352350"/>
          </a:xfrm>
          <a:prstGeom prst="rect">
            <a:avLst/>
          </a:prstGeom>
          <a:solidFill>
            <a:srgbClr val="CCECFF"/>
          </a:solidFill>
          <a:ln w="38100">
            <a:noFill/>
            <a:round/>
            <a:headEnd/>
            <a:tailEnd/>
          </a:ln>
        </p:spPr>
        <p:txBody>
          <a:bodyPr wrap="none" rtlCol="0" anchor="ctr"/>
          <a:lstStyle/>
          <a:p>
            <a:pPr algn="ctr"/>
            <a:endParaRPr lang="en-US"/>
          </a:p>
        </p:txBody>
      </p:sp>
      <p:sp>
        <p:nvSpPr>
          <p:cNvPr id="68" name="Rectangle 67"/>
          <p:cNvSpPr/>
          <p:nvPr/>
        </p:nvSpPr>
        <p:spPr bwMode="auto">
          <a:xfrm>
            <a:off x="-10715" y="3047256"/>
            <a:ext cx="9144000" cy="352350"/>
          </a:xfrm>
          <a:prstGeom prst="rect">
            <a:avLst/>
          </a:prstGeom>
          <a:solidFill>
            <a:srgbClr val="FFCCCC"/>
          </a:solidFill>
          <a:ln w="38100">
            <a:noFill/>
            <a:round/>
            <a:headEnd/>
            <a:tailEnd/>
          </a:ln>
        </p:spPr>
        <p:txBody>
          <a:bodyPr wrap="none" rtlCol="0" anchor="ctr"/>
          <a:lstStyle/>
          <a:p>
            <a:pPr algn="ctr"/>
            <a:endParaRPr lang="en-US"/>
          </a:p>
        </p:txBody>
      </p:sp>
      <p:sp>
        <p:nvSpPr>
          <p:cNvPr id="69" name="Text Box 14"/>
          <p:cNvSpPr txBox="1">
            <a:spLocks noChangeArrowheads="1"/>
          </p:cNvSpPr>
          <p:nvPr/>
        </p:nvSpPr>
        <p:spPr bwMode="auto">
          <a:xfrm>
            <a:off x="4416716" y="2714306"/>
            <a:ext cx="2265544" cy="1308050"/>
          </a:xfrm>
          <a:prstGeom prst="rect">
            <a:avLst/>
          </a:prstGeom>
          <a:solidFill>
            <a:srgbClr val="FFCCCC"/>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smtClean="0"/>
              <a:t>Complex Deep Space Missions</a:t>
            </a:r>
            <a:endParaRPr lang="en-US" sz="1100" b="1" dirty="0"/>
          </a:p>
          <a:p>
            <a:pPr eaLnBrk="0" hangingPunct="0">
              <a:buFontTx/>
              <a:buChar char="•"/>
            </a:pPr>
            <a:endParaRPr lang="en-US" sz="200" dirty="0"/>
          </a:p>
          <a:p>
            <a:pPr eaLnBrk="0" hangingPunct="0">
              <a:buFontTx/>
              <a:buChar char="•"/>
            </a:pPr>
            <a:r>
              <a:rPr lang="en-US" sz="1100" dirty="0"/>
              <a:t>Human </a:t>
            </a:r>
            <a:r>
              <a:rPr lang="en-US" sz="1100" b="1" i="1" u="sng" dirty="0" smtClean="0"/>
              <a:t>or</a:t>
            </a:r>
            <a:r>
              <a:rPr lang="en-US" sz="1100" dirty="0" smtClean="0"/>
              <a:t>  robotic exploration</a:t>
            </a:r>
            <a:endParaRPr lang="en-US" sz="1100" dirty="0"/>
          </a:p>
          <a:p>
            <a:pPr eaLnBrk="0" hangingPunct="0">
              <a:buFontTx/>
              <a:buChar char="•"/>
            </a:pPr>
            <a:r>
              <a:rPr lang="en-US" sz="1100" dirty="0" smtClean="0"/>
              <a:t>Longer </a:t>
            </a:r>
            <a:r>
              <a:rPr lang="en-US" sz="1100" dirty="0"/>
              <a:t>Duration </a:t>
            </a:r>
          </a:p>
          <a:p>
            <a:pPr eaLnBrk="0" hangingPunct="0">
              <a:buFontTx/>
              <a:buChar char="•"/>
            </a:pPr>
            <a:r>
              <a:rPr lang="en-US" sz="1100" dirty="0" smtClean="0"/>
              <a:t>Mobile </a:t>
            </a:r>
            <a:r>
              <a:rPr lang="en-US" sz="1100" dirty="0" err="1" smtClean="0"/>
              <a:t>comm</a:t>
            </a:r>
            <a:r>
              <a:rPr lang="en-US" sz="1100" dirty="0" smtClean="0"/>
              <a:t> protocols</a:t>
            </a:r>
            <a:endParaRPr lang="en-US" sz="1100" dirty="0"/>
          </a:p>
          <a:p>
            <a:pPr eaLnBrk="0" hangingPunct="0">
              <a:buFontTx/>
              <a:buChar char="•"/>
            </a:pPr>
            <a:r>
              <a:rPr lang="en-US" sz="1100" dirty="0" smtClean="0"/>
              <a:t>Fully automated routing</a:t>
            </a:r>
          </a:p>
          <a:p>
            <a:pPr eaLnBrk="0" hangingPunct="0">
              <a:buFontTx/>
              <a:buChar char="•"/>
            </a:pPr>
            <a:r>
              <a:rPr lang="en-US" sz="1100" dirty="0" smtClean="0"/>
              <a:t>Network-Managed DTN</a:t>
            </a:r>
          </a:p>
          <a:p>
            <a:pPr eaLnBrk="0" hangingPunct="0">
              <a:buFontTx/>
              <a:buChar char="•"/>
            </a:pPr>
            <a:r>
              <a:rPr lang="en-US" sz="1100" dirty="0" smtClean="0"/>
              <a:t>Optical Communications</a:t>
            </a:r>
            <a:endParaRPr lang="en-US" sz="1100" dirty="0"/>
          </a:p>
        </p:txBody>
      </p:sp>
      <p:pic>
        <p:nvPicPr>
          <p:cNvPr id="70"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208" y="2708290"/>
            <a:ext cx="2149786" cy="103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70"/>
          <p:cNvSpPr/>
          <p:nvPr/>
        </p:nvSpPr>
        <p:spPr bwMode="auto">
          <a:xfrm>
            <a:off x="1" y="1612925"/>
            <a:ext cx="9144000" cy="352350"/>
          </a:xfrm>
          <a:prstGeom prst="rect">
            <a:avLst/>
          </a:prstGeom>
          <a:solidFill>
            <a:srgbClr val="CCFFCC"/>
          </a:solidFill>
          <a:ln w="38100">
            <a:noFill/>
            <a:round/>
            <a:headEnd/>
            <a:tailEnd/>
          </a:ln>
        </p:spPr>
        <p:txBody>
          <a:bodyPr wrap="none" rtlCol="0" anchor="ctr"/>
          <a:lstStyle/>
          <a:p>
            <a:pPr algn="ctr"/>
            <a:endParaRPr lang="en-US"/>
          </a:p>
        </p:txBody>
      </p:sp>
      <p:sp>
        <p:nvSpPr>
          <p:cNvPr id="72" name="TextBox 71"/>
          <p:cNvSpPr txBox="1"/>
          <p:nvPr/>
        </p:nvSpPr>
        <p:spPr bwMode="auto">
          <a:xfrm>
            <a:off x="7742701" y="2943965"/>
            <a:ext cx="298800" cy="246221"/>
          </a:xfrm>
          <a:prstGeom prst="rect">
            <a:avLst/>
          </a:prstGeom>
          <a:noFill/>
          <a:ln w="12700">
            <a:noFill/>
            <a:miter lim="800000"/>
            <a:headEnd type="none" w="sm" len="sm"/>
            <a:tailEnd type="none" w="sm" len="sm"/>
          </a:ln>
        </p:spPr>
        <p:txBody>
          <a:bodyPr wrap="none" rtlCol="0">
            <a:spAutoFit/>
          </a:bodyPr>
          <a:lstStyle/>
          <a:p>
            <a:pPr marL="112713" indent="-112713">
              <a:buFont typeface="Wingdings" pitchFamily="2" charset="2"/>
              <a:buChar char=""/>
            </a:pPr>
            <a:endParaRPr lang="en-GB" sz="1000" b="1" dirty="0" smtClean="0">
              <a:solidFill>
                <a:srgbClr val="0033CC"/>
              </a:solidFill>
              <a:latin typeface="Arial" charset="0"/>
            </a:endParaRPr>
          </a:p>
        </p:txBody>
      </p:sp>
      <p:sp>
        <p:nvSpPr>
          <p:cNvPr id="73" name="TextBox 72"/>
          <p:cNvSpPr txBox="1"/>
          <p:nvPr/>
        </p:nvSpPr>
        <p:spPr bwMode="auto">
          <a:xfrm>
            <a:off x="432071" y="855679"/>
            <a:ext cx="982577" cy="461665"/>
          </a:xfrm>
          <a:prstGeom prst="rect">
            <a:avLst/>
          </a:prstGeom>
          <a:noFill/>
          <a:ln w="12700">
            <a:noFill/>
            <a:miter lim="800000"/>
            <a:headEnd type="none" w="sm" len="sm"/>
            <a:tailEnd type="none" w="sm" len="sm"/>
          </a:ln>
        </p:spPr>
        <p:txBody>
          <a:bodyPr wrap="none" rtlCol="0">
            <a:spAutoFit/>
          </a:bodyPr>
          <a:lstStyle/>
          <a:p>
            <a:r>
              <a:rPr lang="en-GB" b="1" i="1" dirty="0" smtClean="0">
                <a:solidFill>
                  <a:srgbClr val="0033CC"/>
                </a:solidFill>
                <a:latin typeface="Arial" charset="0"/>
              </a:rPr>
              <a:t>PAST</a:t>
            </a:r>
          </a:p>
        </p:txBody>
      </p:sp>
      <p:sp>
        <p:nvSpPr>
          <p:cNvPr id="74" name="TextBox 73"/>
          <p:cNvSpPr txBox="1"/>
          <p:nvPr/>
        </p:nvSpPr>
        <p:spPr bwMode="auto">
          <a:xfrm>
            <a:off x="2349378" y="855679"/>
            <a:ext cx="1638590" cy="461665"/>
          </a:xfrm>
          <a:prstGeom prst="rect">
            <a:avLst/>
          </a:prstGeom>
          <a:noFill/>
          <a:ln w="12700">
            <a:noFill/>
            <a:miter lim="800000"/>
            <a:headEnd type="none" w="sm" len="sm"/>
            <a:tailEnd type="none" w="sm" len="sm"/>
          </a:ln>
        </p:spPr>
        <p:txBody>
          <a:bodyPr wrap="none" rtlCol="0">
            <a:spAutoFit/>
          </a:bodyPr>
          <a:lstStyle/>
          <a:p>
            <a:r>
              <a:rPr lang="en-GB" b="1" i="1" dirty="0" smtClean="0">
                <a:solidFill>
                  <a:srgbClr val="0033CC"/>
                </a:solidFill>
                <a:latin typeface="Arial" charset="0"/>
              </a:rPr>
              <a:t>PRESENT</a:t>
            </a:r>
          </a:p>
        </p:txBody>
      </p:sp>
      <p:sp>
        <p:nvSpPr>
          <p:cNvPr id="75" name="TextBox 74"/>
          <p:cNvSpPr txBox="1"/>
          <p:nvPr/>
        </p:nvSpPr>
        <p:spPr bwMode="auto">
          <a:xfrm>
            <a:off x="7175398" y="855679"/>
            <a:ext cx="1433406" cy="461665"/>
          </a:xfrm>
          <a:prstGeom prst="rect">
            <a:avLst/>
          </a:prstGeom>
          <a:noFill/>
          <a:ln w="12700">
            <a:noFill/>
            <a:miter lim="800000"/>
            <a:headEnd type="none" w="sm" len="sm"/>
            <a:tailEnd type="none" w="sm" len="sm"/>
          </a:ln>
        </p:spPr>
        <p:txBody>
          <a:bodyPr wrap="none" rtlCol="0">
            <a:spAutoFit/>
          </a:bodyPr>
          <a:lstStyle/>
          <a:p>
            <a:r>
              <a:rPr lang="en-GB" b="1" i="1" dirty="0" smtClean="0">
                <a:solidFill>
                  <a:srgbClr val="0033CC"/>
                </a:solidFill>
                <a:latin typeface="Arial" charset="0"/>
              </a:rPr>
              <a:t>FUTURE</a:t>
            </a:r>
          </a:p>
        </p:txBody>
      </p:sp>
      <p:sp>
        <p:nvSpPr>
          <p:cNvPr id="76" name="Text Box 8"/>
          <p:cNvSpPr txBox="1">
            <a:spLocks noChangeArrowheads="1"/>
          </p:cNvSpPr>
          <p:nvPr/>
        </p:nvSpPr>
        <p:spPr bwMode="auto">
          <a:xfrm>
            <a:off x="-18028" y="6330760"/>
            <a:ext cx="1882775" cy="461665"/>
          </a:xfrm>
          <a:prstGeom prst="rect">
            <a:avLst/>
          </a:prstGeom>
          <a:noFill/>
          <a:ln>
            <a:noFill/>
          </a:ln>
          <a:effectLst/>
          <a:extLst/>
        </p:spPr>
        <p:txBody>
          <a:bodyPr>
            <a:spAutoFit/>
          </a:bodyPr>
          <a:lstStyle/>
          <a:p>
            <a:pPr algn="ctr" eaLnBrk="0" hangingPunct="0"/>
            <a:r>
              <a:rPr lang="en-US" sz="1200" b="1" dirty="0">
                <a:solidFill>
                  <a:schemeClr val="tx2"/>
                </a:solidFill>
              </a:rPr>
              <a:t>Single-Spacecraft Observatories in </a:t>
            </a:r>
            <a:r>
              <a:rPr lang="en-US" sz="1200" b="1" dirty="0" smtClean="0">
                <a:solidFill>
                  <a:schemeClr val="tx2"/>
                </a:solidFill>
              </a:rPr>
              <a:t>LEO</a:t>
            </a:r>
            <a:endParaRPr lang="en-US" sz="1200" b="1" dirty="0">
              <a:solidFill>
                <a:schemeClr val="tx2"/>
              </a:solidFill>
            </a:endParaRPr>
          </a:p>
        </p:txBody>
      </p:sp>
      <p:sp>
        <p:nvSpPr>
          <p:cNvPr id="77" name="Text Box 9"/>
          <p:cNvSpPr txBox="1">
            <a:spLocks noChangeArrowheads="1"/>
          </p:cNvSpPr>
          <p:nvPr/>
        </p:nvSpPr>
        <p:spPr bwMode="auto">
          <a:xfrm>
            <a:off x="14142" y="3570818"/>
            <a:ext cx="1818434" cy="646331"/>
          </a:xfrm>
          <a:prstGeom prst="rect">
            <a:avLst/>
          </a:prstGeom>
          <a:noFill/>
          <a:ln>
            <a:noFill/>
          </a:ln>
          <a:effectLst/>
          <a:extLst/>
        </p:spPr>
        <p:txBody>
          <a:bodyPr wrap="square">
            <a:spAutoFit/>
          </a:bodyPr>
          <a:lstStyle/>
          <a:p>
            <a:pPr algn="ctr"/>
            <a:r>
              <a:rPr lang="en-US" sz="1200" b="1" dirty="0">
                <a:solidFill>
                  <a:schemeClr val="tx2"/>
                </a:solidFill>
              </a:rPr>
              <a:t>Brief </a:t>
            </a:r>
            <a:r>
              <a:rPr lang="en-US" sz="1200" b="1" dirty="0" smtClean="0">
                <a:solidFill>
                  <a:schemeClr val="tx2"/>
                </a:solidFill>
              </a:rPr>
              <a:t>Recon Flyby</a:t>
            </a:r>
            <a:r>
              <a:rPr lang="en-US" sz="1200" b="1" dirty="0">
                <a:solidFill>
                  <a:schemeClr val="tx2"/>
                </a:solidFill>
              </a:rPr>
              <a:t>,</a:t>
            </a:r>
            <a:endParaRPr lang="en-US" sz="1200" b="1" dirty="0" smtClean="0">
              <a:solidFill>
                <a:schemeClr val="tx2"/>
              </a:solidFill>
            </a:endParaRPr>
          </a:p>
          <a:p>
            <a:pPr algn="ctr" eaLnBrk="0" hangingPunct="0"/>
            <a:r>
              <a:rPr lang="en-US" sz="1200" b="1" dirty="0" smtClean="0">
                <a:solidFill>
                  <a:schemeClr val="tx2"/>
                </a:solidFill>
              </a:rPr>
              <a:t>Short-Lived Probes</a:t>
            </a:r>
          </a:p>
          <a:p>
            <a:pPr algn="ctr" eaLnBrk="0" hangingPunct="0"/>
            <a:r>
              <a:rPr lang="en-US" sz="1200" b="1" dirty="0" smtClean="0">
                <a:solidFill>
                  <a:schemeClr val="tx2"/>
                </a:solidFill>
              </a:rPr>
              <a:t>Direct-to-Earth links</a:t>
            </a:r>
          </a:p>
        </p:txBody>
      </p:sp>
      <p:sp>
        <p:nvSpPr>
          <p:cNvPr id="78" name="Text Box 10"/>
          <p:cNvSpPr txBox="1">
            <a:spLocks noChangeArrowheads="1"/>
          </p:cNvSpPr>
          <p:nvPr/>
        </p:nvSpPr>
        <p:spPr bwMode="auto">
          <a:xfrm>
            <a:off x="4416716" y="4096586"/>
            <a:ext cx="2501423" cy="1477328"/>
          </a:xfrm>
          <a:prstGeom prst="rect">
            <a:avLst/>
          </a:prstGeom>
          <a:solidFill>
            <a:srgbClr val="CCECFF"/>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Orbital </a:t>
            </a:r>
            <a:r>
              <a:rPr lang="en-US" sz="1100" b="1" dirty="0" smtClean="0"/>
              <a:t>Remote Sensing</a:t>
            </a:r>
            <a:endParaRPr lang="en-US" sz="1100" b="1" dirty="0"/>
          </a:p>
          <a:p>
            <a:pPr eaLnBrk="0" hangingPunct="0">
              <a:buFontTx/>
              <a:buChar char="•"/>
            </a:pPr>
            <a:endParaRPr lang="en-US" sz="200" dirty="0"/>
          </a:p>
          <a:p>
            <a:pPr eaLnBrk="0" hangingPunct="0">
              <a:buFontTx/>
              <a:buChar char="•"/>
            </a:pPr>
            <a:r>
              <a:rPr lang="en-US" sz="1100" dirty="0"/>
              <a:t>Long </a:t>
            </a:r>
            <a:r>
              <a:rPr lang="en-US" sz="1100" dirty="0" smtClean="0"/>
              <a:t>Duration, high bandwidth </a:t>
            </a:r>
            <a:endParaRPr lang="en-US" sz="1100" dirty="0"/>
          </a:p>
          <a:p>
            <a:pPr eaLnBrk="0" hangingPunct="0">
              <a:buFontTx/>
              <a:buChar char="•"/>
            </a:pPr>
            <a:r>
              <a:rPr lang="en-US" sz="1100" dirty="0"/>
              <a:t>High Spatial, Spectral, &amp; Temporal </a:t>
            </a:r>
            <a:r>
              <a:rPr lang="en-US" sz="1100" dirty="0" smtClean="0"/>
              <a:t>Resolution</a:t>
            </a:r>
          </a:p>
          <a:p>
            <a:pPr eaLnBrk="0" hangingPunct="0">
              <a:buFontTx/>
              <a:buChar char="•"/>
            </a:pPr>
            <a:r>
              <a:rPr lang="en-US" sz="1100" dirty="0" smtClean="0"/>
              <a:t>Low Latency </a:t>
            </a:r>
            <a:r>
              <a:rPr lang="en-US" sz="1100" dirty="0" err="1" smtClean="0"/>
              <a:t>Comm</a:t>
            </a:r>
            <a:endParaRPr lang="en-US" sz="1100" dirty="0" smtClean="0"/>
          </a:p>
          <a:p>
            <a:pPr eaLnBrk="0" hangingPunct="0">
              <a:buFontTx/>
              <a:buChar char="•"/>
            </a:pPr>
            <a:r>
              <a:rPr lang="en-US" sz="1100" dirty="0" smtClean="0"/>
              <a:t>Complex link topologies</a:t>
            </a:r>
          </a:p>
          <a:p>
            <a:pPr eaLnBrk="0" hangingPunct="0">
              <a:buFontTx/>
              <a:buChar char="•"/>
            </a:pPr>
            <a:r>
              <a:rPr lang="en-US" sz="1100" i="1" dirty="0" err="1" smtClean="0"/>
              <a:t>SensorWebs</a:t>
            </a:r>
            <a:r>
              <a:rPr lang="en-US" sz="1100" i="1" dirty="0"/>
              <a:t> </a:t>
            </a:r>
            <a:r>
              <a:rPr lang="en-US" sz="1100" i="1" dirty="0" smtClean="0"/>
              <a:t>for synchronized remote sensing</a:t>
            </a:r>
            <a:endParaRPr lang="en-US" sz="1100" i="1" dirty="0"/>
          </a:p>
        </p:txBody>
      </p:sp>
      <p:sp>
        <p:nvSpPr>
          <p:cNvPr id="79" name="Text Box 14"/>
          <p:cNvSpPr txBox="1">
            <a:spLocks noChangeArrowheads="1"/>
          </p:cNvSpPr>
          <p:nvPr/>
        </p:nvSpPr>
        <p:spPr bwMode="auto">
          <a:xfrm>
            <a:off x="4416715" y="1333386"/>
            <a:ext cx="2265545" cy="1308050"/>
          </a:xfrm>
          <a:prstGeom prst="rect">
            <a:avLst/>
          </a:prstGeom>
          <a:solidFill>
            <a:srgbClr val="CCFFCC"/>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In Situ Exploration</a:t>
            </a:r>
          </a:p>
          <a:p>
            <a:pPr eaLnBrk="0" hangingPunct="0">
              <a:buFontTx/>
              <a:buChar char="•"/>
            </a:pPr>
            <a:endParaRPr lang="en-US" sz="200" dirty="0"/>
          </a:p>
          <a:p>
            <a:pPr eaLnBrk="0" hangingPunct="0">
              <a:buFontTx/>
              <a:buChar char="•"/>
            </a:pPr>
            <a:r>
              <a:rPr lang="en-US" sz="1100" dirty="0"/>
              <a:t>Human </a:t>
            </a:r>
            <a:r>
              <a:rPr lang="en-US" sz="1100" dirty="0" smtClean="0"/>
              <a:t>Expeditions</a:t>
            </a:r>
            <a:endParaRPr lang="en-US" sz="1100" dirty="0"/>
          </a:p>
          <a:p>
            <a:pPr eaLnBrk="0" hangingPunct="0">
              <a:buFontTx/>
              <a:buChar char="•"/>
            </a:pPr>
            <a:r>
              <a:rPr lang="en-US" sz="1100" dirty="0"/>
              <a:t>Long </a:t>
            </a:r>
            <a:r>
              <a:rPr lang="en-US" sz="1100" dirty="0" smtClean="0"/>
              <a:t>Duration, High Reliability</a:t>
            </a:r>
            <a:endParaRPr lang="en-US" sz="1100" dirty="0"/>
          </a:p>
          <a:p>
            <a:pPr eaLnBrk="0" hangingPunct="0">
              <a:buFontTx/>
              <a:buChar char="•"/>
            </a:pPr>
            <a:r>
              <a:rPr lang="en-US" sz="1100" dirty="0" smtClean="0"/>
              <a:t>Mobile </a:t>
            </a:r>
            <a:r>
              <a:rPr lang="en-US" sz="1100" dirty="0" err="1" smtClean="0"/>
              <a:t>comm</a:t>
            </a:r>
            <a:r>
              <a:rPr lang="en-US" sz="1100" dirty="0" smtClean="0"/>
              <a:t> protocols</a:t>
            </a:r>
          </a:p>
          <a:p>
            <a:pPr eaLnBrk="0" hangingPunct="0">
              <a:buFontTx/>
              <a:buChar char="•"/>
            </a:pPr>
            <a:r>
              <a:rPr lang="en-US" sz="1100" dirty="0" smtClean="0"/>
              <a:t>Voice, Video, Medical handling</a:t>
            </a:r>
            <a:endParaRPr lang="en-US" sz="1100" dirty="0"/>
          </a:p>
          <a:p>
            <a:pPr eaLnBrk="0" hangingPunct="0">
              <a:buFontTx/>
              <a:buChar char="•"/>
            </a:pPr>
            <a:r>
              <a:rPr lang="en-US" sz="1100" dirty="0"/>
              <a:t>Onboard </a:t>
            </a:r>
            <a:r>
              <a:rPr lang="en-US" sz="1100" dirty="0" smtClean="0"/>
              <a:t>Autonomy</a:t>
            </a:r>
          </a:p>
          <a:p>
            <a:pPr eaLnBrk="0" hangingPunct="0">
              <a:buFontTx/>
              <a:buChar char="•"/>
            </a:pPr>
            <a:r>
              <a:rPr lang="en-US" sz="1100" dirty="0" smtClean="0"/>
              <a:t>Highly integrated ops</a:t>
            </a:r>
            <a:endParaRPr lang="en-US" sz="1100" dirty="0"/>
          </a:p>
        </p:txBody>
      </p:sp>
      <p:sp>
        <p:nvSpPr>
          <p:cNvPr id="80" name="Text Box 16"/>
          <p:cNvSpPr txBox="1">
            <a:spLocks noChangeArrowheads="1"/>
          </p:cNvSpPr>
          <p:nvPr/>
        </p:nvSpPr>
        <p:spPr bwMode="auto">
          <a:xfrm>
            <a:off x="4416716" y="5644828"/>
            <a:ext cx="2814587" cy="1138773"/>
          </a:xfrm>
          <a:prstGeom prst="rect">
            <a:avLst/>
          </a:prstGeom>
          <a:solidFill>
            <a:srgbClr val="FFCC99"/>
          </a:solidFill>
          <a:ln>
            <a:noFill/>
          </a:ln>
          <a:effectLst/>
          <a:extLst/>
        </p:spPr>
        <p:txBody>
          <a:bodyPr wrap="square">
            <a:spAutoFit/>
          </a:bodyPr>
          <a:lstStyle>
            <a:lvl1pPr marL="119063" indent="-11906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r>
              <a:rPr lang="en-US" sz="1100" b="1" dirty="0"/>
              <a:t>Next Generation Observatories</a:t>
            </a:r>
          </a:p>
          <a:p>
            <a:pPr eaLnBrk="0" hangingPunct="0">
              <a:buFontTx/>
              <a:buChar char="•"/>
            </a:pPr>
            <a:endParaRPr lang="en-US" sz="200" dirty="0"/>
          </a:p>
          <a:p>
            <a:pPr eaLnBrk="0" hangingPunct="0">
              <a:buFontTx/>
              <a:buChar char="•"/>
            </a:pPr>
            <a:r>
              <a:rPr lang="en-US" sz="1100" dirty="0"/>
              <a:t>More Capability</a:t>
            </a:r>
          </a:p>
          <a:p>
            <a:pPr eaLnBrk="0" hangingPunct="0">
              <a:buFontTx/>
              <a:buChar char="•"/>
            </a:pPr>
            <a:r>
              <a:rPr lang="en-US" sz="1100" dirty="0"/>
              <a:t>Multiple </a:t>
            </a:r>
            <a:r>
              <a:rPr lang="en-US" sz="1100" dirty="0" smtClean="0"/>
              <a:t>Spacecraft drive network needs</a:t>
            </a:r>
            <a:endParaRPr lang="en-US" sz="1100" dirty="0"/>
          </a:p>
          <a:p>
            <a:pPr>
              <a:buFontTx/>
              <a:buChar char="•"/>
            </a:pPr>
            <a:r>
              <a:rPr lang="en-US" sz="1100" dirty="0"/>
              <a:t>Even Greater Capacities require new coding schemes</a:t>
            </a:r>
          </a:p>
          <a:p>
            <a:pPr eaLnBrk="0" hangingPunct="0">
              <a:buFontTx/>
              <a:buChar char="•"/>
            </a:pPr>
            <a:r>
              <a:rPr lang="en-US" sz="1100" dirty="0" smtClean="0"/>
              <a:t>Located Even Farther </a:t>
            </a:r>
            <a:r>
              <a:rPr lang="en-US" sz="1100" dirty="0"/>
              <a:t>from </a:t>
            </a:r>
            <a:r>
              <a:rPr lang="en-US" sz="1100" dirty="0" smtClean="0"/>
              <a:t>Earth</a:t>
            </a:r>
          </a:p>
        </p:txBody>
      </p:sp>
      <p:pic>
        <p:nvPicPr>
          <p:cNvPr id="81" name="Picture 21" descr="Brief Fly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97" y="2711781"/>
            <a:ext cx="1194725" cy="859037"/>
          </a:xfrm>
          <a:prstGeom prst="rect">
            <a:avLst/>
          </a:prstGeom>
          <a:noFill/>
          <a:extLst/>
        </p:spPr>
      </p:pic>
      <p:pic>
        <p:nvPicPr>
          <p:cNvPr id="82" name="Picture 23" descr="Single 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3" y="5571157"/>
            <a:ext cx="1194872" cy="747827"/>
          </a:xfrm>
          <a:prstGeom prst="rect">
            <a:avLst/>
          </a:prstGeom>
          <a:noFill/>
          <a:extLst/>
        </p:spPr>
      </p:pic>
      <p:sp>
        <p:nvSpPr>
          <p:cNvPr id="83" name="AutoShape 11"/>
          <p:cNvSpPr>
            <a:spLocks noChangeArrowheads="1"/>
          </p:cNvSpPr>
          <p:nvPr/>
        </p:nvSpPr>
        <p:spPr bwMode="auto">
          <a:xfrm>
            <a:off x="4099879" y="847359"/>
            <a:ext cx="2904786" cy="478304"/>
          </a:xfrm>
          <a:prstGeom prst="rightArrow">
            <a:avLst>
              <a:gd name="adj1" fmla="val 50000"/>
              <a:gd name="adj2" fmla="val 38571"/>
            </a:avLst>
          </a:prstGeom>
          <a:solidFill>
            <a:schemeClr val="accent1">
              <a:lumMod val="75000"/>
            </a:schemeClr>
          </a:solidFill>
          <a:ln w="9525">
            <a:solidFill>
              <a:schemeClr val="tx1"/>
            </a:solidFill>
            <a:miter lim="800000"/>
            <a:headEnd/>
            <a:tailEnd/>
          </a:ln>
          <a:effectLst/>
          <a:extLst/>
        </p:spPr>
        <p:txBody>
          <a:bodyPr wrap="none" anchor="ctr"/>
          <a:lstStyle/>
          <a:p>
            <a:pPr algn="ctr"/>
            <a:r>
              <a:rPr lang="en-US" sz="1200" b="1" i="1" dirty="0" smtClean="0">
                <a:solidFill>
                  <a:schemeClr val="bg1"/>
                </a:solidFill>
                <a:latin typeface="+mn-lt"/>
              </a:rPr>
              <a:t>DRIVERS FOR THE</a:t>
            </a:r>
            <a:endParaRPr lang="en-US" sz="1200" b="1" i="1" dirty="0">
              <a:solidFill>
                <a:schemeClr val="bg1"/>
              </a:solidFill>
              <a:latin typeface="+mn-lt"/>
            </a:endParaRPr>
          </a:p>
        </p:txBody>
      </p:sp>
      <p:pic>
        <p:nvPicPr>
          <p:cNvPr id="84" name="Picture 2" descr="http://www.asc-csa.gc.ca/images/iss/iss-accue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2652" y="1353925"/>
            <a:ext cx="2212042" cy="790015"/>
          </a:xfrm>
          <a:prstGeom prst="rect">
            <a:avLst/>
          </a:prstGeom>
          <a:noFill/>
        </p:spPr>
      </p:pic>
      <p:pic>
        <p:nvPicPr>
          <p:cNvPr id="85" name="Picture 6" descr="https://encrypted-tbn2.gstatic.com/images?q=tbn:ANd9GcSiOhtCWbDGisK3EnHZbbZ9oUe9Y4FNCNfJ63fbxKYhtxLGtaTELw"/>
          <p:cNvPicPr>
            <a:picLocks noChangeAspect="1" noChangeArrowheads="1"/>
          </p:cNvPicPr>
          <p:nvPr/>
        </p:nvPicPr>
        <p:blipFill rotWithShape="1">
          <a:blip r:embed="rId7">
            <a:extLst>
              <a:ext uri="{28A0092B-C50C-407E-A947-70E740481C1C}">
                <a14:useLocalDpi xmlns:a14="http://schemas.microsoft.com/office/drawing/2010/main" val="0"/>
              </a:ext>
            </a:extLst>
          </a:blip>
          <a:srcRect t="14296"/>
          <a:stretch/>
        </p:blipFill>
        <p:spPr bwMode="auto">
          <a:xfrm rot="10800000">
            <a:off x="150559" y="1353925"/>
            <a:ext cx="1545602" cy="870350"/>
          </a:xfrm>
          <a:prstGeom prst="rect">
            <a:avLst/>
          </a:prstGeom>
          <a:noFill/>
        </p:spPr>
      </p:pic>
      <p:sp>
        <p:nvSpPr>
          <p:cNvPr id="86" name="Text Box 9"/>
          <p:cNvSpPr txBox="1">
            <a:spLocks noChangeArrowheads="1"/>
          </p:cNvSpPr>
          <p:nvPr/>
        </p:nvSpPr>
        <p:spPr bwMode="auto">
          <a:xfrm>
            <a:off x="187413" y="2185070"/>
            <a:ext cx="1471892"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Shuttle/</a:t>
            </a:r>
            <a:r>
              <a:rPr lang="en-US" sz="1200" b="1" dirty="0" err="1" smtClean="0">
                <a:solidFill>
                  <a:schemeClr val="tx2"/>
                </a:solidFill>
              </a:rPr>
              <a:t>SpaceLab</a:t>
            </a:r>
            <a:endParaRPr lang="en-US" sz="1200" b="1" dirty="0" smtClean="0">
              <a:solidFill>
                <a:schemeClr val="tx2"/>
              </a:solidFill>
            </a:endParaRPr>
          </a:p>
          <a:p>
            <a:pPr algn="ctr" eaLnBrk="0" hangingPunct="0"/>
            <a:r>
              <a:rPr lang="en-US" sz="1200" b="1" dirty="0" smtClean="0">
                <a:solidFill>
                  <a:schemeClr val="tx2"/>
                </a:solidFill>
              </a:rPr>
              <a:t>CCSDS packets</a:t>
            </a:r>
            <a:endParaRPr lang="en-US" sz="1200" b="1" dirty="0">
              <a:solidFill>
                <a:schemeClr val="tx2"/>
              </a:solidFill>
            </a:endParaRPr>
          </a:p>
        </p:txBody>
      </p:sp>
      <p:sp>
        <p:nvSpPr>
          <p:cNvPr id="87" name="Text Box 9"/>
          <p:cNvSpPr txBox="1">
            <a:spLocks noChangeArrowheads="1"/>
          </p:cNvSpPr>
          <p:nvPr/>
        </p:nvSpPr>
        <p:spPr bwMode="auto">
          <a:xfrm>
            <a:off x="2024972" y="2097579"/>
            <a:ext cx="2287402" cy="646331"/>
          </a:xfrm>
          <a:prstGeom prst="rect">
            <a:avLst/>
          </a:prstGeom>
          <a:noFill/>
          <a:ln>
            <a:noFill/>
          </a:ln>
          <a:effectLst/>
          <a:extLst/>
        </p:spPr>
        <p:txBody>
          <a:bodyPr wrap="square">
            <a:spAutoFit/>
          </a:bodyPr>
          <a:lstStyle/>
          <a:p>
            <a:pPr algn="ctr" eaLnBrk="0" hangingPunct="0"/>
            <a:r>
              <a:rPr lang="en-US" sz="1200" b="1" dirty="0" smtClean="0">
                <a:solidFill>
                  <a:schemeClr val="tx2"/>
                </a:solidFill>
              </a:rPr>
              <a:t>International Space Station </a:t>
            </a:r>
          </a:p>
          <a:p>
            <a:pPr algn="ctr" eaLnBrk="0" hangingPunct="0"/>
            <a:r>
              <a:rPr lang="en-US" sz="1200" b="1" dirty="0" smtClean="0">
                <a:solidFill>
                  <a:schemeClr val="tx2"/>
                </a:solidFill>
              </a:rPr>
              <a:t>Adv. Orbital Sys (AOS)</a:t>
            </a:r>
          </a:p>
          <a:p>
            <a:pPr algn="ctr" eaLnBrk="0" hangingPunct="0"/>
            <a:r>
              <a:rPr lang="en-US" sz="1200" b="1" dirty="0" smtClean="0">
                <a:solidFill>
                  <a:schemeClr val="tx2"/>
                </a:solidFill>
              </a:rPr>
              <a:t>Early DTN Prototyping</a:t>
            </a:r>
            <a:endParaRPr lang="en-US" sz="1200" b="1" dirty="0">
              <a:solidFill>
                <a:schemeClr val="tx2"/>
              </a:solidFill>
            </a:endParaRPr>
          </a:p>
        </p:txBody>
      </p:sp>
      <p:sp>
        <p:nvSpPr>
          <p:cNvPr id="88" name="Text Box 9"/>
          <p:cNvSpPr txBox="1">
            <a:spLocks noChangeArrowheads="1"/>
          </p:cNvSpPr>
          <p:nvPr/>
        </p:nvSpPr>
        <p:spPr bwMode="auto">
          <a:xfrm>
            <a:off x="6584842" y="2160538"/>
            <a:ext cx="2614518" cy="646331"/>
          </a:xfrm>
          <a:prstGeom prst="rect">
            <a:avLst/>
          </a:prstGeom>
          <a:noFill/>
          <a:ln>
            <a:noFill/>
          </a:ln>
          <a:effectLst/>
          <a:extLst/>
        </p:spPr>
        <p:txBody>
          <a:bodyPr wrap="square">
            <a:spAutoFit/>
          </a:bodyPr>
          <a:lstStyle/>
          <a:p>
            <a:pPr algn="ctr" eaLnBrk="0" hangingPunct="0"/>
            <a:r>
              <a:rPr lang="en-US" sz="1200" b="1" dirty="0" smtClean="0">
                <a:solidFill>
                  <a:schemeClr val="tx2"/>
                </a:solidFill>
              </a:rPr>
              <a:t>Asteroid/Surface Exploration</a:t>
            </a:r>
          </a:p>
          <a:p>
            <a:pPr algn="ctr" eaLnBrk="0" hangingPunct="0"/>
            <a:r>
              <a:rPr lang="en-US" sz="1200" b="1" dirty="0" smtClean="0">
                <a:solidFill>
                  <a:schemeClr val="tx2"/>
                </a:solidFill>
              </a:rPr>
              <a:t>Autonomy, High bandwidth</a:t>
            </a:r>
          </a:p>
          <a:p>
            <a:pPr algn="ctr" eaLnBrk="0" hangingPunct="0"/>
            <a:r>
              <a:rPr lang="en-US" sz="1200" b="1" dirty="0" smtClean="0">
                <a:solidFill>
                  <a:schemeClr val="tx2"/>
                </a:solidFill>
              </a:rPr>
              <a:t>Multi-Agency Mission Ops</a:t>
            </a:r>
          </a:p>
        </p:txBody>
      </p:sp>
      <p:grpSp>
        <p:nvGrpSpPr>
          <p:cNvPr id="89" name="Group 88"/>
          <p:cNvGrpSpPr/>
          <p:nvPr/>
        </p:nvGrpSpPr>
        <p:grpSpPr>
          <a:xfrm>
            <a:off x="6749128" y="1333386"/>
            <a:ext cx="2352815" cy="899486"/>
            <a:chOff x="6425034" y="1244104"/>
            <a:chExt cx="2352815" cy="899486"/>
          </a:xfrm>
        </p:grpSpPr>
        <p:pic>
          <p:nvPicPr>
            <p:cNvPr id="90" name="Picture 8" descr="http://www.biospherefoundation.org/cameronmar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000" b="15645"/>
            <a:stretch/>
          </p:blipFill>
          <p:spPr bwMode="auto">
            <a:xfrm>
              <a:off x="7230753" y="1438889"/>
              <a:ext cx="1547096" cy="704701"/>
            </a:xfrm>
            <a:prstGeom prst="rect">
              <a:avLst/>
            </a:prstGeom>
            <a:noFill/>
          </p:spPr>
        </p:pic>
        <p:pic>
          <p:nvPicPr>
            <p:cNvPr id="91" name="Picture 12" descr="https://encrypted-tbn3.gstatic.com/images?q=tbn:ANd9GcRSc3M6BD5xFmme86OBN1EpHBtJqP_ecIZBiTU0ijV_QvjzSCOi"/>
            <p:cNvPicPr>
              <a:picLocks noChangeAspect="1" noChangeArrowheads="1"/>
            </p:cNvPicPr>
            <p:nvPr/>
          </p:nvPicPr>
          <p:blipFill rotWithShape="1">
            <a:blip r:embed="rId9">
              <a:extLst>
                <a:ext uri="{28A0092B-C50C-407E-A947-70E740481C1C}">
                  <a14:useLocalDpi xmlns:a14="http://schemas.microsoft.com/office/drawing/2010/main" val="0"/>
                </a:ext>
              </a:extLst>
            </a:blip>
            <a:srcRect t="24138" b="13990"/>
            <a:stretch/>
          </p:blipFill>
          <p:spPr bwMode="auto">
            <a:xfrm>
              <a:off x="6425034" y="1244104"/>
              <a:ext cx="1218079" cy="753636"/>
            </a:xfrm>
            <a:prstGeom prst="rect">
              <a:avLst/>
            </a:prstGeom>
            <a:noFill/>
          </p:spPr>
        </p:pic>
      </p:grpSp>
      <p:pic>
        <p:nvPicPr>
          <p:cNvPr id="92" name="Picture 14" descr="http://www.spxdaily.com/images-lg/icon-satellite-orbit-earth-lg.jpg"/>
          <p:cNvPicPr>
            <a:picLocks noChangeAspect="1" noChangeArrowheads="1"/>
          </p:cNvPicPr>
          <p:nvPr/>
        </p:nvPicPr>
        <p:blipFill rotWithShape="1">
          <a:blip r:embed="rId10">
            <a:extLst>
              <a:ext uri="{28A0092B-C50C-407E-A947-70E740481C1C}">
                <a14:useLocalDpi xmlns:a14="http://schemas.microsoft.com/office/drawing/2010/main" val="0"/>
              </a:ext>
            </a:extLst>
          </a:blip>
          <a:srcRect l="751" t="30224" r="-751" b="16303"/>
          <a:stretch/>
        </p:blipFill>
        <p:spPr bwMode="auto">
          <a:xfrm>
            <a:off x="2237467" y="4228797"/>
            <a:ext cx="1862412" cy="829925"/>
          </a:xfrm>
          <a:prstGeom prst="rect">
            <a:avLst/>
          </a:prstGeom>
          <a:noFill/>
        </p:spPr>
      </p:pic>
      <p:pic>
        <p:nvPicPr>
          <p:cNvPr id="93" name="Picture 16" descr="http://www.militaryaerospace.com/content/dam/etc/medialib/new-lib/mae/online-articles/2011/06/22655.res/_jcr_content/renditions/pennwell.web.420.315.jpg"/>
          <p:cNvPicPr>
            <a:picLocks noChangeAspect="1" noChangeArrowheads="1"/>
          </p:cNvPicPr>
          <p:nvPr/>
        </p:nvPicPr>
        <p:blipFill rotWithShape="1">
          <a:blip r:embed="rId11">
            <a:extLst>
              <a:ext uri="{28A0092B-C50C-407E-A947-70E740481C1C}">
                <a14:useLocalDpi xmlns:a14="http://schemas.microsoft.com/office/drawing/2010/main" val="0"/>
              </a:ext>
            </a:extLst>
          </a:blip>
          <a:srcRect l="4914" t="24881" r="3896" b="19874"/>
          <a:stretch/>
        </p:blipFill>
        <p:spPr bwMode="auto">
          <a:xfrm>
            <a:off x="83818" y="4303060"/>
            <a:ext cx="1679083" cy="762907"/>
          </a:xfrm>
          <a:prstGeom prst="rect">
            <a:avLst/>
          </a:prstGeom>
          <a:noFill/>
        </p:spPr>
      </p:pic>
      <p:pic>
        <p:nvPicPr>
          <p:cNvPr id="94" name="Picture 17"/>
          <p:cNvPicPr>
            <a:picLocks noChangeAspect="1" noChangeArrowheads="1"/>
          </p:cNvPicPr>
          <p:nvPr/>
        </p:nvPicPr>
        <p:blipFill rotWithShape="1">
          <a:blip r:embed="rId12">
            <a:extLst>
              <a:ext uri="{28A0092B-C50C-407E-A947-70E740481C1C}">
                <a14:useLocalDpi xmlns:a14="http://schemas.microsoft.com/office/drawing/2010/main" val="0"/>
              </a:ext>
            </a:extLst>
          </a:blip>
          <a:srcRect t="30145" b="19147"/>
          <a:stretch/>
        </p:blipFill>
        <p:spPr bwMode="auto">
          <a:xfrm>
            <a:off x="6783439" y="4228797"/>
            <a:ext cx="2217325" cy="873030"/>
          </a:xfrm>
          <a:prstGeom prst="rect">
            <a:avLst/>
          </a:prstGeom>
          <a:noFill/>
          <a:ln>
            <a:noFill/>
          </a:ln>
          <a:effectLst/>
        </p:spPr>
      </p:pic>
      <p:sp>
        <p:nvSpPr>
          <p:cNvPr id="95" name="Text Box 8"/>
          <p:cNvSpPr txBox="1">
            <a:spLocks noChangeArrowheads="1"/>
          </p:cNvSpPr>
          <p:nvPr/>
        </p:nvSpPr>
        <p:spPr bwMode="auto">
          <a:xfrm>
            <a:off x="-18028" y="4987002"/>
            <a:ext cx="1882775" cy="461665"/>
          </a:xfrm>
          <a:prstGeom prst="rect">
            <a:avLst/>
          </a:prstGeom>
          <a:noFill/>
          <a:ln>
            <a:noFill/>
          </a:ln>
          <a:effectLst/>
          <a:extLst/>
        </p:spPr>
        <p:txBody>
          <a:bodyPr>
            <a:spAutoFit/>
          </a:bodyPr>
          <a:lstStyle/>
          <a:p>
            <a:pPr algn="ctr" eaLnBrk="0" hangingPunct="0"/>
            <a:r>
              <a:rPr lang="en-US" sz="1200" b="1" dirty="0" smtClean="0">
                <a:solidFill>
                  <a:schemeClr val="tx2"/>
                </a:solidFill>
              </a:rPr>
              <a:t>Single-Spacecraft Survey/Sensors</a:t>
            </a:r>
            <a:endParaRPr lang="en-US" sz="1200" b="1" dirty="0">
              <a:solidFill>
                <a:schemeClr val="tx2"/>
              </a:solidFill>
            </a:endParaRPr>
          </a:p>
        </p:txBody>
      </p:sp>
      <p:sp>
        <p:nvSpPr>
          <p:cNvPr id="96" name="Text Box 8"/>
          <p:cNvSpPr txBox="1">
            <a:spLocks noChangeArrowheads="1"/>
          </p:cNvSpPr>
          <p:nvPr/>
        </p:nvSpPr>
        <p:spPr bwMode="auto">
          <a:xfrm>
            <a:off x="1864919" y="4982874"/>
            <a:ext cx="2607509"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Spacecraft Constellations </a:t>
            </a:r>
          </a:p>
          <a:p>
            <a:pPr algn="ctr" eaLnBrk="0" hangingPunct="0"/>
            <a:r>
              <a:rPr lang="en-US" sz="1200" b="1" dirty="0" smtClean="0">
                <a:solidFill>
                  <a:schemeClr val="tx2"/>
                </a:solidFill>
              </a:rPr>
              <a:t>and formation flying</a:t>
            </a:r>
            <a:endParaRPr lang="en-US" sz="1200" b="1" dirty="0">
              <a:solidFill>
                <a:schemeClr val="tx2"/>
              </a:solidFill>
            </a:endParaRPr>
          </a:p>
        </p:txBody>
      </p:sp>
      <p:sp>
        <p:nvSpPr>
          <p:cNvPr id="97" name="Text Box 8"/>
          <p:cNvSpPr txBox="1">
            <a:spLocks noChangeArrowheads="1"/>
          </p:cNvSpPr>
          <p:nvPr/>
        </p:nvSpPr>
        <p:spPr bwMode="auto">
          <a:xfrm>
            <a:off x="7071360" y="6366354"/>
            <a:ext cx="2124496"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Next Generation</a:t>
            </a:r>
          </a:p>
          <a:p>
            <a:pPr algn="ctr" eaLnBrk="0" hangingPunct="0"/>
            <a:r>
              <a:rPr lang="en-US" sz="1200" b="1" dirty="0" smtClean="0">
                <a:solidFill>
                  <a:schemeClr val="tx2"/>
                </a:solidFill>
              </a:rPr>
              <a:t>Observatory Complexes</a:t>
            </a:r>
            <a:endParaRPr lang="en-US" sz="1200" b="1" dirty="0">
              <a:solidFill>
                <a:schemeClr val="tx2"/>
              </a:solidFill>
            </a:endParaRPr>
          </a:p>
        </p:txBody>
      </p:sp>
      <p:pic>
        <p:nvPicPr>
          <p:cNvPr id="98" name="Picture 19" descr="http://i.space.com/images/i/000/010/931/i02/james-webb-space-telescope.jpg?1310575351"/>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3982" b="19276"/>
          <a:stretch/>
        </p:blipFill>
        <p:spPr bwMode="auto">
          <a:xfrm flipH="1">
            <a:off x="2206198" y="5525372"/>
            <a:ext cx="1924951" cy="873811"/>
          </a:xfrm>
          <a:prstGeom prst="rect">
            <a:avLst/>
          </a:prstGeom>
          <a:noFill/>
          <a:extLst>
            <a:ext uri="{909E8E84-426E-40DD-AFC4-6F175D3DCCD1}">
              <a14:hiddenFill xmlns:a14="http://schemas.microsoft.com/office/drawing/2010/main">
                <a:solidFill>
                  <a:srgbClr val="FFFFFF"/>
                </a:solidFill>
              </a14:hiddenFill>
            </a:ext>
          </a:extLst>
        </p:spPr>
      </p:pic>
      <p:sp>
        <p:nvSpPr>
          <p:cNvPr id="99" name="Text Box 8"/>
          <p:cNvSpPr txBox="1">
            <a:spLocks noChangeArrowheads="1"/>
          </p:cNvSpPr>
          <p:nvPr/>
        </p:nvSpPr>
        <p:spPr bwMode="auto">
          <a:xfrm>
            <a:off x="1864919" y="6366354"/>
            <a:ext cx="2607509"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Greater Distances</a:t>
            </a:r>
          </a:p>
          <a:p>
            <a:pPr algn="ctr" eaLnBrk="0" hangingPunct="0"/>
            <a:r>
              <a:rPr lang="en-US" sz="1200" b="1" dirty="0" smtClean="0">
                <a:solidFill>
                  <a:schemeClr val="tx2"/>
                </a:solidFill>
              </a:rPr>
              <a:t>Higher bandwidth</a:t>
            </a:r>
            <a:endParaRPr lang="en-US" sz="1200" b="1" dirty="0">
              <a:solidFill>
                <a:schemeClr val="tx2"/>
              </a:solidFill>
            </a:endParaRPr>
          </a:p>
        </p:txBody>
      </p:sp>
      <p:sp>
        <p:nvSpPr>
          <p:cNvPr id="100" name="Text Box 8"/>
          <p:cNvSpPr txBox="1">
            <a:spLocks noChangeArrowheads="1"/>
          </p:cNvSpPr>
          <p:nvPr/>
        </p:nvSpPr>
        <p:spPr bwMode="auto">
          <a:xfrm>
            <a:off x="6682260" y="5058850"/>
            <a:ext cx="2419683" cy="461665"/>
          </a:xfrm>
          <a:prstGeom prst="rect">
            <a:avLst/>
          </a:prstGeom>
          <a:noFill/>
          <a:ln>
            <a:noFill/>
          </a:ln>
          <a:effectLst/>
          <a:extLst/>
        </p:spPr>
        <p:txBody>
          <a:bodyPr wrap="square">
            <a:spAutoFit/>
          </a:bodyPr>
          <a:lstStyle/>
          <a:p>
            <a:pPr algn="ctr" eaLnBrk="0" hangingPunct="0"/>
            <a:r>
              <a:rPr lang="en-US" sz="1200" b="1" dirty="0" smtClean="0">
                <a:solidFill>
                  <a:schemeClr val="tx2"/>
                </a:solidFill>
              </a:rPr>
              <a:t>Multi-Discipline and </a:t>
            </a:r>
          </a:p>
          <a:p>
            <a:pPr algn="ctr" eaLnBrk="0" hangingPunct="0"/>
            <a:r>
              <a:rPr lang="en-US" sz="1200" b="1" dirty="0" smtClean="0">
                <a:solidFill>
                  <a:schemeClr val="tx2"/>
                </a:solidFill>
              </a:rPr>
              <a:t>Multi-Resource </a:t>
            </a:r>
            <a:r>
              <a:rPr lang="en-US" sz="1200" b="1" dirty="0" err="1" smtClean="0">
                <a:solidFill>
                  <a:schemeClr val="tx2"/>
                </a:solidFill>
              </a:rPr>
              <a:t>SensorWebs</a:t>
            </a:r>
            <a:endParaRPr lang="en-US" sz="1200" b="1" dirty="0">
              <a:solidFill>
                <a:schemeClr val="tx2"/>
              </a:solidFill>
            </a:endParaRPr>
          </a:p>
        </p:txBody>
      </p:sp>
      <p:sp>
        <p:nvSpPr>
          <p:cNvPr id="101" name="Text Box 9"/>
          <p:cNvSpPr txBox="1">
            <a:spLocks noChangeArrowheads="1"/>
          </p:cNvSpPr>
          <p:nvPr/>
        </p:nvSpPr>
        <p:spPr bwMode="auto">
          <a:xfrm>
            <a:off x="1870455" y="3634921"/>
            <a:ext cx="2596436" cy="461665"/>
          </a:xfrm>
          <a:prstGeom prst="rect">
            <a:avLst/>
          </a:prstGeom>
          <a:noFill/>
          <a:ln>
            <a:noFill/>
          </a:ln>
          <a:effectLst/>
          <a:extLst/>
        </p:spPr>
        <p:txBody>
          <a:bodyPr wrap="square">
            <a:spAutoFit/>
          </a:bodyPr>
          <a:lstStyle/>
          <a:p>
            <a:pPr algn="ctr"/>
            <a:r>
              <a:rPr lang="en-US" sz="1200" b="1" dirty="0" smtClean="0">
                <a:solidFill>
                  <a:schemeClr val="tx2"/>
                </a:solidFill>
              </a:rPr>
              <a:t>Missions designed for orbital relays,  Longer duration</a:t>
            </a:r>
          </a:p>
        </p:txBody>
      </p:sp>
      <p:grpSp>
        <p:nvGrpSpPr>
          <p:cNvPr id="102" name="Group 101"/>
          <p:cNvGrpSpPr/>
          <p:nvPr/>
        </p:nvGrpSpPr>
        <p:grpSpPr>
          <a:xfrm>
            <a:off x="2015778" y="2663989"/>
            <a:ext cx="2305791" cy="1020419"/>
            <a:chOff x="2405359" y="2472729"/>
            <a:chExt cx="2464651" cy="1130994"/>
          </a:xfrm>
        </p:grpSpPr>
        <p:pic>
          <p:nvPicPr>
            <p:cNvPr id="103" name="Picture 21" descr="https://encrypted-tbn3.gstatic.com/images?q=tbn:ANd9GcSzWwAkpf4tMC_6MKF5cZVsig6ZR7b40ZCg69A1yCsIp5XmgZvY_g"/>
            <p:cNvPicPr>
              <a:picLocks noChangeAspect="1" noChangeArrowheads="1"/>
            </p:cNvPicPr>
            <p:nvPr/>
          </p:nvPicPr>
          <p:blipFill rotWithShape="1">
            <a:blip r:embed="rId14">
              <a:extLst>
                <a:ext uri="{28A0092B-C50C-407E-A947-70E740481C1C}">
                  <a14:useLocalDpi xmlns:a14="http://schemas.microsoft.com/office/drawing/2010/main" val="0"/>
                </a:ext>
              </a:extLst>
            </a:blip>
            <a:srcRect l="8392" t="27526" b="12780"/>
            <a:stretch/>
          </p:blipFill>
          <p:spPr bwMode="auto">
            <a:xfrm>
              <a:off x="2405359" y="2921801"/>
              <a:ext cx="1213172" cy="6324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5" descr="https://encrypted-tbn1.gstatic.com/images?q=tbn:ANd9GcQAZ2epuX9AP5Spwldm0-yM9gAhaH_aYGmlXbOw1P28gb_ZUyomhA"/>
            <p:cNvPicPr>
              <a:picLocks noChangeAspect="1" noChangeArrowheads="1"/>
            </p:cNvPicPr>
            <p:nvPr/>
          </p:nvPicPr>
          <p:blipFill rotWithShape="1">
            <a:blip r:embed="rId15">
              <a:extLst>
                <a:ext uri="{28A0092B-C50C-407E-A947-70E740481C1C}">
                  <a14:useLocalDpi xmlns:a14="http://schemas.microsoft.com/office/drawing/2010/main" val="0"/>
                </a:ext>
              </a:extLst>
            </a:blip>
            <a:srcRect l="13178" t="21092" r="14570" b="13139"/>
            <a:stretch/>
          </p:blipFill>
          <p:spPr bwMode="auto">
            <a:xfrm>
              <a:off x="3940848" y="3040894"/>
              <a:ext cx="929162" cy="56282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3" descr="https://encrypted-tbn2.gstatic.com/images?q=tbn:ANd9GcR3vnDjoGvWFFCLlRlTqR0fjzRVt-FWg0qxNkH01xjpbJYOYRv-"/>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6564" b="27201"/>
            <a:stretch/>
          </p:blipFill>
          <p:spPr bwMode="auto">
            <a:xfrm>
              <a:off x="3185579" y="2743406"/>
              <a:ext cx="1033907" cy="570673"/>
            </a:xfrm>
            <a:prstGeom prst="rect">
              <a:avLst/>
            </a:prstGeom>
            <a:noFill/>
            <a:extLst>
              <a:ext uri="{909E8E84-426E-40DD-AFC4-6F175D3DCCD1}">
                <a14:hiddenFill xmlns:a14="http://schemas.microsoft.com/office/drawing/2010/main">
                  <a:solidFill>
                    <a:srgbClr val="FFFFFF"/>
                  </a:solidFill>
                </a14:hiddenFill>
              </a:ext>
            </a:extLst>
          </p:spPr>
        </p:pic>
        <p:cxnSp>
          <p:nvCxnSpPr>
            <p:cNvPr id="106" name="Straight Connector 105"/>
            <p:cNvCxnSpPr/>
            <p:nvPr/>
          </p:nvCxnSpPr>
          <p:spPr bwMode="auto">
            <a:xfrm flipH="1">
              <a:off x="2938464" y="3040894"/>
              <a:ext cx="672087" cy="116644"/>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07" name="Straight Connector 106"/>
            <p:cNvCxnSpPr/>
            <p:nvPr/>
          </p:nvCxnSpPr>
          <p:spPr bwMode="auto">
            <a:xfrm>
              <a:off x="3843338" y="3040894"/>
              <a:ext cx="459450" cy="281414"/>
            </a:xfrm>
            <a:prstGeom prst="line">
              <a:avLst/>
            </a:prstGeom>
            <a:solidFill>
              <a:schemeClr val="accent1"/>
            </a:solidFill>
            <a:ln w="38100" cap="flat" cmpd="sng" algn="ctr">
              <a:solidFill>
                <a:srgbClr val="FF0000"/>
              </a:solidFill>
              <a:prstDash val="solid"/>
              <a:round/>
              <a:headEnd type="none" w="sm" len="sm"/>
              <a:tailEnd type="none" w="sm" len="sm"/>
            </a:ln>
            <a:effectLst/>
          </p:spPr>
        </p:cxnSp>
        <p:pic>
          <p:nvPicPr>
            <p:cNvPr id="108" name="Picture 27" descr="https://encrypted-tbn0.gstatic.com/images?q=tbn:ANd9GcTsRkdKaHiim_dgKzB-hwlNjOKEe6G8pUF-6GbdftIO2z_HwhC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7609" y="2472729"/>
              <a:ext cx="350190" cy="354901"/>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Connector 108"/>
            <p:cNvCxnSpPr>
              <a:stCxn id="108" idx="1"/>
            </p:cNvCxnSpPr>
            <p:nvPr/>
          </p:nvCxnSpPr>
          <p:spPr bwMode="auto">
            <a:xfrm flipH="1">
              <a:off x="3843339" y="2650180"/>
              <a:ext cx="634270" cy="203163"/>
            </a:xfrm>
            <a:prstGeom prst="line">
              <a:avLst/>
            </a:prstGeom>
            <a:solidFill>
              <a:schemeClr val="accent1"/>
            </a:solidFill>
            <a:ln w="38100" cap="flat" cmpd="sng" algn="ctr">
              <a:solidFill>
                <a:srgbClr val="FF0000"/>
              </a:solidFill>
              <a:prstDash val="solid"/>
              <a:round/>
              <a:headEnd type="none" w="sm" len="sm"/>
              <a:tailEnd type="none" w="sm" len="sm"/>
            </a:ln>
            <a:effectLst/>
          </p:spPr>
        </p:cxnSp>
      </p:grpSp>
      <p:sp>
        <p:nvSpPr>
          <p:cNvPr id="110" name="Text Box 9"/>
          <p:cNvSpPr txBox="1">
            <a:spLocks noChangeArrowheads="1"/>
          </p:cNvSpPr>
          <p:nvPr/>
        </p:nvSpPr>
        <p:spPr bwMode="auto">
          <a:xfrm>
            <a:off x="6233631" y="3409448"/>
            <a:ext cx="3316941" cy="646331"/>
          </a:xfrm>
          <a:prstGeom prst="rect">
            <a:avLst/>
          </a:prstGeom>
          <a:noFill/>
          <a:ln>
            <a:noFill/>
          </a:ln>
          <a:effectLst/>
          <a:extLst/>
        </p:spPr>
        <p:txBody>
          <a:bodyPr wrap="square">
            <a:spAutoFit/>
          </a:bodyPr>
          <a:lstStyle/>
          <a:p>
            <a:pPr algn="ctr" eaLnBrk="0" hangingPunct="0"/>
            <a:r>
              <a:rPr lang="en-US" sz="1200" b="1" dirty="0" smtClean="0">
                <a:solidFill>
                  <a:schemeClr val="tx2"/>
                </a:solidFill>
              </a:rPr>
              <a:t>Complex human or robotic </a:t>
            </a:r>
          </a:p>
          <a:p>
            <a:pPr algn="ctr" eaLnBrk="0" hangingPunct="0"/>
            <a:r>
              <a:rPr lang="en-US" sz="1200" b="1" dirty="0" smtClean="0">
                <a:solidFill>
                  <a:schemeClr val="tx2"/>
                </a:solidFill>
              </a:rPr>
              <a:t>Scenarios for remote surface missions</a:t>
            </a:r>
          </a:p>
          <a:p>
            <a:pPr algn="ctr" eaLnBrk="0" hangingPunct="0"/>
            <a:r>
              <a:rPr lang="en-US" sz="1200" b="1" dirty="0" smtClean="0">
                <a:solidFill>
                  <a:schemeClr val="tx2"/>
                </a:solidFill>
              </a:rPr>
              <a:t>Fully automated Space Internetworking</a:t>
            </a:r>
          </a:p>
        </p:txBody>
      </p:sp>
      <p:pic>
        <p:nvPicPr>
          <p:cNvPr id="111" name="Picture 4" descr="Multi SC"/>
          <p:cNvPicPr>
            <a:picLocks noChangeAspect="1" noChangeArrowheads="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t="50571"/>
          <a:stretch/>
        </p:blipFill>
        <p:spPr bwMode="auto">
          <a:xfrm>
            <a:off x="7324733" y="5648625"/>
            <a:ext cx="1691826" cy="750558"/>
          </a:xfrm>
          <a:prstGeom prst="rect">
            <a:avLst/>
          </a:prstGeom>
          <a:noFill/>
          <a:extLst/>
        </p:spPr>
      </p:pic>
      <p:sp>
        <p:nvSpPr>
          <p:cNvPr id="112" name="AutoShape 11"/>
          <p:cNvSpPr>
            <a:spLocks noChangeArrowheads="1"/>
          </p:cNvSpPr>
          <p:nvPr/>
        </p:nvSpPr>
        <p:spPr bwMode="auto">
          <a:xfrm>
            <a:off x="1499720" y="847359"/>
            <a:ext cx="850692" cy="478304"/>
          </a:xfrm>
          <a:prstGeom prst="rightArrow">
            <a:avLst>
              <a:gd name="adj1" fmla="val 50000"/>
              <a:gd name="adj2" fmla="val 38571"/>
            </a:avLst>
          </a:prstGeom>
          <a:solidFill>
            <a:schemeClr val="accent1">
              <a:lumMod val="75000"/>
            </a:schemeClr>
          </a:solidFill>
          <a:ln w="9525">
            <a:solidFill>
              <a:schemeClr val="tx1"/>
            </a:solidFill>
            <a:miter lim="800000"/>
            <a:headEnd/>
            <a:tailEnd/>
          </a:ln>
          <a:effectLst/>
          <a:extLst/>
        </p:spPr>
        <p:txBody>
          <a:bodyPr wrap="none" anchor="ctr"/>
          <a:lstStyle/>
          <a:p>
            <a:pPr algn="ctr"/>
            <a:endParaRPr lang="en-US" sz="1200" b="1" i="1" dirty="0">
              <a:solidFill>
                <a:schemeClr val="bg1"/>
              </a:solidFill>
              <a:latin typeface="+mn-lt"/>
            </a:endParaRPr>
          </a:p>
        </p:txBody>
      </p:sp>
    </p:spTree>
    <p:extLst>
      <p:ext uri="{BB962C8B-B14F-4D97-AF65-F5344CB8AC3E}">
        <p14:creationId xmlns:p14="http://schemas.microsoft.com/office/powerpoint/2010/main" val="226444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625460" y="1911100"/>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41" name="Group 140"/>
          <p:cNvGrpSpPr/>
          <p:nvPr/>
        </p:nvGrpSpPr>
        <p:grpSpPr>
          <a:xfrm>
            <a:off x="625460" y="1911100"/>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35" name="Rounded Rectangle 234"/>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38" name="Group 237"/>
          <p:cNvGrpSpPr/>
          <p:nvPr/>
        </p:nvGrpSpPr>
        <p:grpSpPr>
          <a:xfrm>
            <a:off x="7111406" y="5282220"/>
            <a:ext cx="1516617" cy="1299928"/>
            <a:chOff x="7111406" y="5282220"/>
            <a:chExt cx="1516617" cy="1299928"/>
          </a:xfrm>
        </p:grpSpPr>
        <p:sp>
          <p:nvSpPr>
            <p:cNvPr id="236"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Spacecraft Monitor &amp; </a:t>
              </a:r>
              <a:r>
                <a:rPr lang="en-US" sz="800" b="1" dirty="0">
                  <a:solidFill>
                    <a:srgbClr val="0033CC"/>
                  </a:solidFill>
                  <a:latin typeface="Arial"/>
                </a:rPr>
                <a:t>Control</a:t>
              </a:r>
            </a:p>
            <a:p>
              <a:pPr marL="112713" indent="-112713">
                <a:lnSpc>
                  <a:spcPct val="90000"/>
                </a:lnSpc>
                <a:buFont typeface="Wingdings" pitchFamily="2" charset="2"/>
                <a:buChar char="t"/>
              </a:pPr>
              <a:r>
                <a:rPr lang="en-US" sz="800" b="1" dirty="0">
                  <a:solidFill>
                    <a:srgbClr val="0033CC"/>
                  </a:solidFill>
                  <a:latin typeface="Arial"/>
                </a:rPr>
                <a:t>Digital Repository </a:t>
              </a:r>
              <a:r>
                <a:rPr lang="en-US" sz="800" b="1" dirty="0" smtClean="0">
                  <a:solidFill>
                    <a:srgbClr val="0033CC"/>
                  </a:solidFill>
                  <a:latin typeface="Arial"/>
                </a:rPr>
                <a:t>Audit/Certification</a:t>
              </a:r>
            </a:p>
            <a:p>
              <a:pPr marL="112713" indent="-112713">
                <a:lnSpc>
                  <a:spcPct val="90000"/>
                </a:lnSpc>
                <a:buFont typeface="Wingdings" pitchFamily="2" charset="2"/>
                <a:buChar char="t"/>
              </a:pPr>
              <a:r>
                <a:rPr lang="en-US" sz="800" b="1" dirty="0" err="1" smtClean="0">
                  <a:solidFill>
                    <a:srgbClr val="0033CC"/>
                  </a:solidFill>
                  <a:latin typeface="Arial"/>
                </a:rPr>
                <a:t>Telerobotics</a:t>
              </a:r>
              <a:endParaRPr lang="en-US" sz="800" b="1" dirty="0">
                <a:solidFill>
                  <a:srgbClr val="0033CC"/>
                </a:solidFill>
                <a:latin typeface="Arial"/>
              </a:endParaRP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213" name="Rounded Rectangle 21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6" name="Group 215"/>
          <p:cNvGrpSpPr/>
          <p:nvPr/>
        </p:nvGrpSpPr>
        <p:grpSpPr>
          <a:xfrm>
            <a:off x="5430255" y="5282220"/>
            <a:ext cx="1722175" cy="1076814"/>
            <a:chOff x="5430255" y="5282220"/>
            <a:chExt cx="1965325" cy="1076814"/>
          </a:xfrm>
        </p:grpSpPr>
        <p:sp>
          <p:nvSpPr>
            <p:cNvPr id="214" name="Text Box 166"/>
            <p:cNvSpPr txBox="1">
              <a:spLocks noChangeArrowheads="1"/>
            </p:cNvSpPr>
            <p:nvPr/>
          </p:nvSpPr>
          <p:spPr bwMode="auto">
            <a:xfrm>
              <a:off x="5430255" y="5712703"/>
              <a:ext cx="1965325" cy="6463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over </a:t>
              </a:r>
              <a:r>
                <a:rPr lang="en-US" sz="800" b="1" dirty="0" err="1" smtClean="0">
                  <a:solidFill>
                    <a:srgbClr val="0033CC"/>
                  </a:solidFill>
                  <a:latin typeface="Arial"/>
                </a:rPr>
                <a:t>Encap</a:t>
              </a:r>
              <a:endParaRPr lang="en-US" sz="800" b="1" dirty="0" smtClean="0">
                <a:solidFill>
                  <a:srgbClr val="0033CC"/>
                </a:solidFill>
                <a:latin typeface="Arial"/>
              </a:endParaRP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133" name="Rounded Rectangle 132"/>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12" name="Group 211"/>
          <p:cNvGrpSpPr/>
          <p:nvPr/>
        </p:nvGrpSpPr>
        <p:grpSpPr>
          <a:xfrm>
            <a:off x="3754281" y="5282220"/>
            <a:ext cx="1536456" cy="1069521"/>
            <a:chOff x="3754281" y="5282220"/>
            <a:chExt cx="1536456" cy="1069521"/>
          </a:xfrm>
        </p:grpSpPr>
        <p:sp>
          <p:nvSpPr>
            <p:cNvPr id="139" name="Text Box 162"/>
            <p:cNvSpPr txBox="1">
              <a:spLocks noChangeArrowheads="1"/>
            </p:cNvSpPr>
            <p:nvPr/>
          </p:nvSpPr>
          <p:spPr bwMode="auto">
            <a:xfrm>
              <a:off x="3754281" y="5705410"/>
              <a:ext cx="1536456" cy="6463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Cross </a:t>
              </a:r>
              <a:r>
                <a:rPr lang="en-US" sz="800" b="1" dirty="0" smtClean="0">
                  <a:solidFill>
                    <a:srgbClr val="0033CC"/>
                  </a:solidFill>
                  <a:latin typeface="Arial"/>
                </a:rPr>
                <a:t>Supt Service Arch.</a:t>
              </a: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Generic </a:t>
              </a:r>
              <a:r>
                <a:rPr lang="en-US" sz="800" b="1" dirty="0" err="1" smtClean="0">
                  <a:solidFill>
                    <a:srgbClr val="0033CC"/>
                  </a:solidFill>
                  <a:latin typeface="Arial"/>
                </a:rPr>
                <a:t>Gnd</a:t>
              </a:r>
              <a:r>
                <a:rPr lang="en-US" sz="800" b="1" dirty="0" smtClean="0">
                  <a:solidFill>
                    <a:srgbClr val="0033CC"/>
                  </a:solidFill>
                  <a:latin typeface="Arial"/>
                </a:rPr>
                <a:t>-to-</a:t>
              </a:r>
              <a:r>
                <a:rPr lang="en-US" sz="800" b="1" dirty="0" err="1" smtClean="0">
                  <a:solidFill>
                    <a:srgbClr val="0033CC"/>
                  </a:solidFill>
                  <a:latin typeface="Arial"/>
                </a:rPr>
                <a:t>Gnd</a:t>
              </a:r>
              <a:r>
                <a:rPr lang="en-US" sz="800" b="1" dirty="0" smtClean="0">
                  <a:solidFill>
                    <a:srgbClr val="0033CC"/>
                  </a:solidFill>
                  <a:latin typeface="Arial"/>
                </a:rPr>
                <a:t> File Transfer</a:t>
              </a:r>
              <a:endParaRPr lang="en-US" sz="800" b="1" dirty="0">
                <a:solidFill>
                  <a:srgbClr val="0033CC"/>
                </a:solidFill>
                <a:latin typeface="Arial"/>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210" name="Group 209"/>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11" name="Group 210"/>
          <p:cNvGrpSpPr/>
          <p:nvPr/>
        </p:nvGrpSpPr>
        <p:grpSpPr>
          <a:xfrm>
            <a:off x="4121277" y="2643376"/>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179" name="Rounded Rectangle 178"/>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181"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201" name="Group 200"/>
          <p:cNvGrpSpPr/>
          <p:nvPr/>
        </p:nvGrpSpPr>
        <p:grpSpPr>
          <a:xfrm>
            <a:off x="2052518" y="5282220"/>
            <a:ext cx="1684638" cy="1366060"/>
            <a:chOff x="2052518" y="5282220"/>
            <a:chExt cx="1684638" cy="1366060"/>
          </a:xfrm>
        </p:grpSpPr>
        <p:sp>
          <p:nvSpPr>
            <p:cNvPr id="180" name="Text Box 167"/>
            <p:cNvSpPr txBox="1">
              <a:spLocks noChangeArrowheads="1"/>
            </p:cNvSpPr>
            <p:nvPr/>
          </p:nvSpPr>
          <p:spPr bwMode="auto">
            <a:xfrm>
              <a:off x="2052518" y="5669551"/>
              <a:ext cx="1684638" cy="978729"/>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Next Generation Uplink</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Planetary</a:t>
              </a:r>
              <a:r>
                <a:rPr lang="en-US" sz="800" b="1" dirty="0" smtClean="0">
                  <a:solidFill>
                    <a:srgbClr val="FF9900"/>
                  </a:solidFill>
                  <a:latin typeface="Arial"/>
                </a:rPr>
                <a:t> </a:t>
              </a:r>
              <a:r>
                <a:rPr lang="en-US" sz="800" b="1" dirty="0" smtClean="0">
                  <a:solidFill>
                    <a:srgbClr val="0033CC"/>
                  </a:solidFill>
                  <a:latin typeface="Arial"/>
                </a:rPr>
                <a:t>Communications</a:t>
              </a:r>
              <a:endParaRPr lang="en-US" sz="800" b="1" dirty="0" smtClean="0">
                <a:solidFill>
                  <a:srgbClr val="FF9900"/>
                </a:solidFill>
                <a:latin typeface="Arial"/>
              </a:endParaRP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0033CC"/>
                </a:solidFill>
                <a:latin typeface="Arial"/>
              </a:endParaRP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168" name="Rounded Rectangle 167"/>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2" name="Title 1"/>
          <p:cNvSpPr>
            <a:spLocks noGrp="1"/>
          </p:cNvSpPr>
          <p:nvPr>
            <p:ph type="title"/>
          </p:nvPr>
        </p:nvSpPr>
        <p:spPr>
          <a:xfrm>
            <a:off x="457200" y="116541"/>
            <a:ext cx="8229600" cy="721659"/>
          </a:xfrm>
        </p:spPr>
        <p:txBody>
          <a:bodyPr/>
          <a:lstStyle/>
          <a:p>
            <a:r>
              <a:rPr lang="en-US" dirty="0" smtClean="0"/>
              <a:t>CCSDS Overview</a:t>
            </a:r>
            <a:br>
              <a:rPr lang="en-US" dirty="0" smtClean="0"/>
            </a:br>
            <a:r>
              <a:rPr lang="en-US" dirty="0" smtClean="0"/>
              <a:t>End-to-End Architecture</a:t>
            </a:r>
            <a:endParaRPr lang="en-US" dirty="0"/>
          </a:p>
        </p:txBody>
      </p:sp>
      <p:sp>
        <p:nvSpPr>
          <p:cNvPr id="3" name="Slide Number Placeholder 2"/>
          <p:cNvSpPr>
            <a:spLocks noGrp="1"/>
          </p:cNvSpPr>
          <p:nvPr>
            <p:ph type="sldNum" sz="quarter" idx="4294967295"/>
          </p:nvPr>
        </p:nvSpPr>
        <p:spPr>
          <a:xfrm>
            <a:off x="6781800" y="6473825"/>
            <a:ext cx="2133600" cy="231775"/>
          </a:xfrm>
          <a:prstGeom prst="rect">
            <a:avLst/>
          </a:prstGeom>
        </p:spPr>
        <p:txBody>
          <a:bodyPr/>
          <a:lstStyle/>
          <a:p>
            <a:pPr>
              <a:defRPr/>
            </a:pPr>
            <a:fld id="{C246DBB5-1FC3-4A7F-A21A-11B4D61A50B2}" type="slidenum">
              <a:rPr lang="en-US" smtClean="0">
                <a:solidFill>
                  <a:srgbClr val="000000"/>
                </a:solidFill>
              </a:rPr>
              <a:pPr>
                <a:defRPr/>
              </a:pPr>
              <a:t>6</a:t>
            </a:fld>
            <a:endParaRPr lang="en-US" dirty="0">
              <a:solidFill>
                <a:srgbClr val="000000"/>
              </a:solidFill>
            </a:endParaRPr>
          </a:p>
        </p:txBody>
      </p:sp>
      <p:grpSp>
        <p:nvGrpSpPr>
          <p:cNvPr id="178" name="Group 177"/>
          <p:cNvGrpSpPr/>
          <p:nvPr/>
        </p:nvGrpSpPr>
        <p:grpSpPr>
          <a:xfrm>
            <a:off x="3844034" y="1899828"/>
            <a:ext cx="4243526" cy="2858608"/>
            <a:chOff x="3844034" y="1899828"/>
            <a:chExt cx="4243526" cy="2858608"/>
          </a:xfrm>
        </p:grpSpPr>
        <p:sp>
          <p:nvSpPr>
            <p:cNvPr id="137" name="Rectangle 136"/>
            <p:cNvSpPr/>
            <p:nvPr/>
          </p:nvSpPr>
          <p:spPr bwMode="auto">
            <a:xfrm>
              <a:off x="3844034" y="1899828"/>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One Organization’s Assets</a:t>
              </a:r>
            </a:p>
          </p:txBody>
        </p:sp>
        <p:sp>
          <p:nvSpPr>
            <p:cNvPr id="138" name="Rectangle 137"/>
            <p:cNvSpPr/>
            <p:nvPr/>
          </p:nvSpPr>
          <p:spPr bwMode="auto">
            <a:xfrm>
              <a:off x="3932811" y="4536495"/>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Another Organization’s Assets</a:t>
              </a:r>
            </a:p>
          </p:txBody>
        </p:sp>
      </p:grpSp>
      <p:grpSp>
        <p:nvGrpSpPr>
          <p:cNvPr id="177" name="Group 176"/>
          <p:cNvGrpSpPr/>
          <p:nvPr/>
        </p:nvGrpSpPr>
        <p:grpSpPr>
          <a:xfrm>
            <a:off x="379402" y="5282220"/>
            <a:ext cx="1609200" cy="860022"/>
            <a:chOff x="379402" y="5282220"/>
            <a:chExt cx="1609200" cy="860022"/>
          </a:xfrm>
        </p:grpSpPr>
        <p:sp>
          <p:nvSpPr>
            <p:cNvPr id="169" name="Text Box 380"/>
            <p:cNvSpPr txBox="1">
              <a:spLocks noChangeArrowheads="1"/>
            </p:cNvSpPr>
            <p:nvPr/>
          </p:nvSpPr>
          <p:spPr bwMode="auto">
            <a:xfrm>
              <a:off x="379402" y="5680577"/>
              <a:ext cx="1609200" cy="46166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a:t>
              </a:r>
              <a:r>
                <a:rPr lang="en-US" sz="800" b="1" dirty="0" smtClean="0">
                  <a:solidFill>
                    <a:srgbClr val="0033CC"/>
                  </a:solidFill>
                  <a:latin typeface="Arial"/>
                </a:rPr>
                <a:t>Supt Services (incl. Plug-n-Play)</a:t>
              </a:r>
              <a:endParaRPr lang="en-US" sz="800" b="1" dirty="0">
                <a:solidFill>
                  <a:srgbClr val="0033CC"/>
                </a:solidFill>
                <a:latin typeface="Arial"/>
              </a:endParaRP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172"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20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217"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34" name="Group 233"/>
          <p:cNvGrpSpPr/>
          <p:nvPr/>
        </p:nvGrpSpPr>
        <p:grpSpPr>
          <a:xfrm>
            <a:off x="766428" y="1984334"/>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57" name="Group 256"/>
          <p:cNvGrpSpPr/>
          <p:nvPr/>
        </p:nvGrpSpPr>
        <p:grpSpPr>
          <a:xfrm>
            <a:off x="648204" y="1970299"/>
            <a:ext cx="7794467" cy="2754522"/>
            <a:chOff x="648204" y="1970299"/>
            <a:chExt cx="7794467" cy="2754522"/>
          </a:xfrm>
        </p:grpSpPr>
        <p:grpSp>
          <p:nvGrpSpPr>
            <p:cNvPr id="253" name="Group 252"/>
            <p:cNvGrpSpPr/>
            <p:nvPr/>
          </p:nvGrpSpPr>
          <p:grpSpPr>
            <a:xfrm>
              <a:off x="648204" y="1970299"/>
              <a:ext cx="7794467" cy="2754522"/>
              <a:chOff x="648204" y="1970299"/>
              <a:chExt cx="7794467" cy="2754522"/>
            </a:xfrm>
          </p:grpSpPr>
          <p:grpSp>
            <p:nvGrpSpPr>
              <p:cNvPr id="239"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58"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167" name="Group 166"/>
          <p:cNvGrpSpPr/>
          <p:nvPr/>
        </p:nvGrpSpPr>
        <p:grpSpPr>
          <a:xfrm>
            <a:off x="443118" y="1767504"/>
            <a:ext cx="8373232" cy="3360741"/>
            <a:chOff x="443118" y="1767504"/>
            <a:chExt cx="8373232" cy="3360741"/>
          </a:xfrm>
        </p:grpSpPr>
        <p:pic>
          <p:nvPicPr>
            <p:cNvPr id="53" name="Picture 52"/>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12"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114" name="TextBox 113"/>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115" name="Picture 11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116"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118" name="Picture 117"/>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120"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2" name="TextBox 121"/>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23" name="Picture 122"/>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4"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26" name="TextBox 125"/>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27" name="Picture 126"/>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128" name="Group 394"/>
            <p:cNvGrpSpPr/>
            <p:nvPr/>
          </p:nvGrpSpPr>
          <p:grpSpPr>
            <a:xfrm>
              <a:off x="7734094" y="3038763"/>
              <a:ext cx="1082256" cy="589295"/>
              <a:chOff x="7818290" y="2544430"/>
              <a:chExt cx="1082256" cy="589295"/>
            </a:xfrm>
          </p:grpSpPr>
          <p:grpSp>
            <p:nvGrpSpPr>
              <p:cNvPr id="129"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2" name="TextBox 131"/>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Applications/Archives</a:t>
                  </a:r>
                  <a:endParaRPr lang="en-US" sz="700" b="1" dirty="0">
                    <a:solidFill>
                      <a:srgbClr val="FFFFFF"/>
                    </a:solidFill>
                    <a:latin typeface="Arial Narrow"/>
                    <a:cs typeface="Arial Narrow"/>
                  </a:endParaRPr>
                </a:p>
              </p:txBody>
            </p:sp>
          </p:grpSp>
          <p:pic>
            <p:nvPicPr>
              <p:cNvPr id="130" name="Picture 129"/>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73" name="Group 272"/>
          <p:cNvGrpSpPr/>
          <p:nvPr/>
        </p:nvGrpSpPr>
        <p:grpSpPr>
          <a:xfrm>
            <a:off x="5970235" y="772675"/>
            <a:ext cx="3011584" cy="1322463"/>
            <a:chOff x="5970235" y="772675"/>
            <a:chExt cx="3011584" cy="1322463"/>
          </a:xfrm>
        </p:grpSpPr>
        <p:grpSp>
          <p:nvGrpSpPr>
            <p:cNvPr id="265" name="Group 264"/>
            <p:cNvGrpSpPr/>
            <p:nvPr/>
          </p:nvGrpSpPr>
          <p:grpSpPr>
            <a:xfrm>
              <a:off x="5970235" y="772676"/>
              <a:ext cx="3011584" cy="1322462"/>
              <a:chOff x="5970235" y="772676"/>
              <a:chExt cx="3011584" cy="1322462"/>
            </a:xfrm>
          </p:grpSpPr>
          <p:sp>
            <p:nvSpPr>
              <p:cNvPr id="259"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260" name="Text Box 379"/>
              <p:cNvSpPr txBox="1">
                <a:spLocks noChangeArrowheads="1"/>
              </p:cNvSpPr>
              <p:nvPr/>
            </p:nvSpPr>
            <p:spPr bwMode="auto">
              <a:xfrm>
                <a:off x="6655645" y="1136375"/>
                <a:ext cx="2326174" cy="646331"/>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Space Assigned Numbers Auth.</a:t>
                </a:r>
              </a:p>
              <a:p>
                <a:pPr marL="112713" indent="-112713">
                  <a:lnSpc>
                    <a:spcPct val="90000"/>
                  </a:lnSpc>
                  <a:buFont typeface="Wingdings" pitchFamily="2" charset="2"/>
                  <a:buChar char="t"/>
                </a:pPr>
                <a:r>
                  <a:rPr lang="en-US" sz="800" b="1" dirty="0" smtClean="0">
                    <a:solidFill>
                      <a:srgbClr val="0033CC"/>
                    </a:solidFill>
                    <a:latin typeface="Arial"/>
                  </a:rPr>
                  <a:t>Delta-DOR</a:t>
                </a:r>
              </a:p>
              <a:p>
                <a:pPr marL="112713" indent="-112713">
                  <a:lnSpc>
                    <a:spcPct val="90000"/>
                  </a:lnSpc>
                  <a:buClr>
                    <a:srgbClr val="FF0000"/>
                  </a:buClr>
                  <a:buFont typeface="Wingdings" pitchFamily="2" charset="2"/>
                  <a:buChar char="t"/>
                </a:pPr>
                <a:r>
                  <a:rPr lang="en-US" sz="800" b="1" dirty="0">
                    <a:solidFill>
                      <a:srgbClr val="0033CC"/>
                    </a:solidFill>
                    <a:latin typeface="Arial"/>
                  </a:rPr>
                  <a:t>Timeline Data Exchange</a:t>
                </a: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XML Standards </a:t>
                </a:r>
                <a:r>
                  <a:rPr lang="en-US" sz="800" b="1" dirty="0">
                    <a:solidFill>
                      <a:srgbClr val="0033CC"/>
                    </a:solidFill>
                    <a:latin typeface="Arial"/>
                  </a:rPr>
                  <a:t>and Guidelines</a:t>
                </a:r>
                <a:endParaRPr lang="en-US" sz="800" b="1" dirty="0">
                  <a:solidFill>
                    <a:srgbClr val="FF9900"/>
                  </a:solidFill>
                  <a:latin typeface="Arial"/>
                </a:endParaRPr>
              </a:p>
            </p:txBody>
          </p:sp>
          <p:sp>
            <p:nvSpPr>
              <p:cNvPr id="261" name="Arc 260"/>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smtClean="0">
                  <a:solidFill>
                    <a:srgbClr val="000000"/>
                  </a:solidFill>
                </a:endParaRPr>
              </a:p>
            </p:txBody>
          </p:sp>
          <p:cxnSp>
            <p:nvCxnSpPr>
              <p:cNvPr id="262" name="Straight Connector 261"/>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268" name="Group 430"/>
          <p:cNvGrpSpPr/>
          <p:nvPr/>
        </p:nvGrpSpPr>
        <p:grpSpPr>
          <a:xfrm>
            <a:off x="826453" y="893688"/>
            <a:ext cx="6045790" cy="685800"/>
            <a:chOff x="542273" y="6291309"/>
            <a:chExt cx="6045790" cy="685800"/>
          </a:xfrm>
        </p:grpSpPr>
        <p:sp>
          <p:nvSpPr>
            <p:cNvPr id="269"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smtClean="0">
                  <a:solidFill>
                    <a:srgbClr val="000099"/>
                  </a:solidFill>
                  <a:latin typeface="Arial"/>
                </a:rPr>
                <a:t>Six  Technical Areas,</a:t>
              </a:r>
            </a:p>
            <a:p>
              <a:pPr algn="r">
                <a:lnSpc>
                  <a:spcPct val="90000"/>
                </a:lnSpc>
                <a:defRPr/>
              </a:pPr>
              <a:r>
                <a:rPr lang="en-US" sz="1800" b="1" dirty="0" smtClean="0">
                  <a:solidFill>
                    <a:srgbClr val="000099"/>
                  </a:solidFill>
                  <a:latin typeface="Arial"/>
                </a:rPr>
                <a:t>Twenty-Nine Teams</a:t>
              </a:r>
              <a:endParaRPr lang="en-US" sz="1800" b="1" dirty="0">
                <a:solidFill>
                  <a:srgbClr val="000099"/>
                </a:solidFill>
                <a:latin typeface="Arial"/>
              </a:endParaRPr>
            </a:p>
          </p:txBody>
        </p:sp>
        <p:grpSp>
          <p:nvGrpSpPr>
            <p:cNvPr id="270" name="Group 323"/>
            <p:cNvGrpSpPr/>
            <p:nvPr/>
          </p:nvGrpSpPr>
          <p:grpSpPr>
            <a:xfrm>
              <a:off x="3235263" y="6469278"/>
              <a:ext cx="3352800" cy="507831"/>
              <a:chOff x="3856700" y="6220703"/>
              <a:chExt cx="3352800" cy="507831"/>
            </a:xfrm>
          </p:grpSpPr>
          <p:sp>
            <p:nvSpPr>
              <p:cNvPr id="271" name="Rectangle 270"/>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Working Group (producing standards)</a:t>
                </a:r>
                <a:endParaRPr lang="en-US" sz="10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1000" dirty="0" smtClean="0">
                    <a:solidFill>
                      <a:srgbClr val="0033CC"/>
                    </a:solidFill>
                    <a:latin typeface="Arial"/>
                  </a:rPr>
                  <a:t>Birds-Of-a-Feather stage (pre-approval)</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Special Interest Group (integration forum)</a:t>
                </a:r>
                <a:endParaRPr lang="en-US" sz="1000" dirty="0">
                  <a:solidFill>
                    <a:srgbClr val="0033CC"/>
                  </a:solidFill>
                  <a:latin typeface="Arial"/>
                </a:endParaRPr>
              </a:p>
            </p:txBody>
          </p:sp>
          <p:sp>
            <p:nvSpPr>
              <p:cNvPr id="272" name="Left Brace 271"/>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
        <p:nvSpPr>
          <p:cNvPr id="166" name="Rectangle 165"/>
          <p:cNvSpPr/>
          <p:nvPr/>
        </p:nvSpPr>
        <p:spPr bwMode="auto">
          <a:xfrm>
            <a:off x="2371045" y="1600847"/>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algn="ctr" fontAlgn="auto">
              <a:spcBef>
                <a:spcPts val="0"/>
              </a:spcBef>
              <a:spcAft>
                <a:spcPts val="0"/>
              </a:spcAft>
              <a:defRPr/>
            </a:pPr>
            <a:r>
              <a:rPr lang="en-US" sz="1400" b="1" dirty="0" smtClean="0">
                <a:solidFill>
                  <a:srgbClr val="FFFFFF"/>
                </a:solidFill>
                <a:latin typeface="Arial Narrow"/>
                <a:cs typeface="Arial Narrow"/>
              </a:rPr>
              <a:t>Typical Mission Profile</a:t>
            </a:r>
          </a:p>
        </p:txBody>
      </p:sp>
    </p:spTree>
    <p:extLst>
      <p:ext uri="{BB962C8B-B14F-4D97-AF65-F5344CB8AC3E}">
        <p14:creationId xmlns:p14="http://schemas.microsoft.com/office/powerpoint/2010/main" val="3954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p:cTn id="12" dur="500" fill="hold"/>
                                        <p:tgtEl>
                                          <p:spTgt spid="178"/>
                                        </p:tgtEl>
                                        <p:attrNameLst>
                                          <p:attrName>ppt_w</p:attrName>
                                        </p:attrNameLst>
                                      </p:cBhvr>
                                      <p:tavLst>
                                        <p:tav tm="0">
                                          <p:val>
                                            <p:fltVal val="0"/>
                                          </p:val>
                                        </p:tav>
                                        <p:tav tm="100000">
                                          <p:val>
                                            <p:strVal val="#ppt_w"/>
                                          </p:val>
                                        </p:tav>
                                      </p:tavLst>
                                    </p:anim>
                                    <p:anim calcmode="lin" valueType="num">
                                      <p:cBhvr>
                                        <p:cTn id="13" dur="500" fill="hold"/>
                                        <p:tgtEl>
                                          <p:spTgt spid="17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wipe(right)">
                                      <p:cBhvr>
                                        <p:cTn id="18" dur="500"/>
                                        <p:tgtEl>
                                          <p:spTgt spid="141"/>
                                        </p:tgtEl>
                                      </p:cBhvr>
                                    </p:animEffect>
                                  </p:childTnLst>
                                </p:cTn>
                              </p:par>
                              <p:par>
                                <p:cTn id="19" presetID="22" presetClass="exit" presetSubtype="2" fill="hold" grpId="1" nodeType="withEffect">
                                  <p:stCondLst>
                                    <p:cond delay="0"/>
                                  </p:stCondLst>
                                  <p:childTnLst>
                                    <p:animEffect transition="out" filter="wipe(right)">
                                      <p:cBhvr>
                                        <p:cTn id="20" dur="500"/>
                                        <p:tgtEl>
                                          <p:spTgt spid="166"/>
                                        </p:tgtEl>
                                      </p:cBhvr>
                                    </p:animEffect>
                                    <p:set>
                                      <p:cBhvr>
                                        <p:cTn id="21" dur="1" fill="hold">
                                          <p:stCondLst>
                                            <p:cond delay="499"/>
                                          </p:stCondLst>
                                        </p:cTn>
                                        <p:tgtEl>
                                          <p:spTgt spid="166"/>
                                        </p:tgtEl>
                                        <p:attrNameLst>
                                          <p:attrName>style.visibility</p:attrName>
                                        </p:attrNameLst>
                                      </p:cBhvr>
                                      <p:to>
                                        <p:strVal val="hidden"/>
                                      </p:to>
                                    </p:set>
                                  </p:childTnLst>
                                </p:cTn>
                              </p:par>
                              <p:par>
                                <p:cTn id="22" presetID="22" presetClass="exit" presetSubtype="2" fill="hold" nodeType="withEffect">
                                  <p:stCondLst>
                                    <p:cond delay="0"/>
                                  </p:stCondLst>
                                  <p:childTnLst>
                                    <p:animEffect transition="out" filter="wipe(right)">
                                      <p:cBhvr>
                                        <p:cTn id="23" dur="500"/>
                                        <p:tgtEl>
                                          <p:spTgt spid="178"/>
                                        </p:tgtEl>
                                      </p:cBhvr>
                                    </p:animEffect>
                                    <p:set>
                                      <p:cBhvr>
                                        <p:cTn id="24" dur="1" fill="hold">
                                          <p:stCondLst>
                                            <p:cond delay="499"/>
                                          </p:stCondLst>
                                        </p:cTn>
                                        <p:tgtEl>
                                          <p:spTgt spid="178"/>
                                        </p:tgtEl>
                                        <p:attrNameLst>
                                          <p:attrName>style.visibility</p:attrName>
                                        </p:attrNameLst>
                                      </p:cBhvr>
                                      <p:to>
                                        <p:strVal val="hidden"/>
                                      </p:to>
                                    </p:se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wipe(up)">
                                      <p:cBhvr>
                                        <p:cTn id="28" dur="500"/>
                                        <p:tgtEl>
                                          <p:spTgt spid="168"/>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up)">
                                      <p:cBhvr>
                                        <p:cTn id="32" dur="500"/>
                                        <p:tgtEl>
                                          <p:spTgt spid="177"/>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wipe(left)">
                                      <p:cBhvr>
                                        <p:cTn id="36" dur="500"/>
                                        <p:tgtEl>
                                          <p:spTgt spid="1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wipe(up)">
                                      <p:cBhvr>
                                        <p:cTn id="41" dur="500"/>
                                        <p:tgtEl>
                                          <p:spTgt spid="179"/>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wipe(up)">
                                      <p:cBhvr>
                                        <p:cTn id="45" dur="500"/>
                                        <p:tgtEl>
                                          <p:spTgt spid="201"/>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81"/>
                                        </p:tgtEl>
                                        <p:attrNameLst>
                                          <p:attrName>style.visibility</p:attrName>
                                        </p:attrNameLst>
                                      </p:cBhvr>
                                      <p:to>
                                        <p:strVal val="visible"/>
                                      </p:to>
                                    </p:set>
                                    <p:animEffect transition="in" filter="wipe(left)">
                                      <p:cBhvr>
                                        <p:cTn id="49" dur="500"/>
                                        <p:tgtEl>
                                          <p:spTgt spid="181"/>
                                        </p:tgtEl>
                                      </p:cBhvr>
                                    </p:animEffect>
                                  </p:childTnLst>
                                </p:cTn>
                              </p:par>
                            </p:childTnLst>
                          </p:cTn>
                        </p:par>
                        <p:par>
                          <p:cTn id="50" fill="hold">
                            <p:stCondLst>
                              <p:cond delay="1500"/>
                            </p:stCondLst>
                            <p:childTnLst>
                              <p:par>
                                <p:cTn id="51" presetID="22" presetClass="entr" presetSubtype="2" fill="hold" grpId="0" nodeType="afterEffect">
                                  <p:stCondLst>
                                    <p:cond delay="0"/>
                                  </p:stCondLst>
                                  <p:childTnLst>
                                    <p:set>
                                      <p:cBhvr>
                                        <p:cTn id="52" dur="1" fill="hold">
                                          <p:stCondLst>
                                            <p:cond delay="0"/>
                                          </p:stCondLst>
                                        </p:cTn>
                                        <p:tgtEl>
                                          <p:spTgt spid="204"/>
                                        </p:tgtEl>
                                        <p:attrNameLst>
                                          <p:attrName>style.visibility</p:attrName>
                                        </p:attrNameLst>
                                      </p:cBhvr>
                                      <p:to>
                                        <p:strVal val="visible"/>
                                      </p:to>
                                    </p:set>
                                    <p:animEffect transition="in" filter="wipe(right)">
                                      <p:cBhvr>
                                        <p:cTn id="53" dur="500"/>
                                        <p:tgtEl>
                                          <p:spTgt spid="204"/>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02"/>
                                        </p:tgtEl>
                                        <p:attrNameLst>
                                          <p:attrName>style.visibility</p:attrName>
                                        </p:attrNameLst>
                                      </p:cBhvr>
                                      <p:to>
                                        <p:strVal val="visible"/>
                                      </p:to>
                                    </p:set>
                                    <p:animEffect transition="in" filter="wipe(left)">
                                      <p:cBhvr>
                                        <p:cTn id="57" dur="500"/>
                                        <p:tgtEl>
                                          <p:spTgt spid="202"/>
                                        </p:tgtEl>
                                      </p:cBhvr>
                                    </p:animEffect>
                                  </p:childTnLst>
                                </p:cTn>
                              </p:par>
                            </p:childTnLst>
                          </p:cTn>
                        </p:par>
                        <p:par>
                          <p:cTn id="58" fill="hold">
                            <p:stCondLst>
                              <p:cond delay="2500"/>
                            </p:stCondLst>
                            <p:childTnLst>
                              <p:par>
                                <p:cTn id="59" presetID="22" presetClass="entr" presetSubtype="2" fill="hold" grpId="0" nodeType="afterEffect">
                                  <p:stCondLst>
                                    <p:cond delay="0"/>
                                  </p:stCondLst>
                                  <p:childTnLst>
                                    <p:set>
                                      <p:cBhvr>
                                        <p:cTn id="60" dur="1" fill="hold">
                                          <p:stCondLst>
                                            <p:cond delay="0"/>
                                          </p:stCondLst>
                                        </p:cTn>
                                        <p:tgtEl>
                                          <p:spTgt spid="203"/>
                                        </p:tgtEl>
                                        <p:attrNameLst>
                                          <p:attrName>style.visibility</p:attrName>
                                        </p:attrNameLst>
                                      </p:cBhvr>
                                      <p:to>
                                        <p:strVal val="visible"/>
                                      </p:to>
                                    </p:set>
                                    <p:animEffect transition="in" filter="wipe(right)">
                                      <p:cBhvr>
                                        <p:cTn id="61" dur="500"/>
                                        <p:tgtEl>
                                          <p:spTgt spid="20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3"/>
                                        </p:tgtEl>
                                        <p:attrNameLst>
                                          <p:attrName>style.visibility</p:attrName>
                                        </p:attrNameLst>
                                      </p:cBhvr>
                                      <p:to>
                                        <p:strVal val="visible"/>
                                      </p:to>
                                    </p:set>
                                    <p:animEffect transition="in" filter="wipe(up)">
                                      <p:cBhvr>
                                        <p:cTn id="66" dur="500"/>
                                        <p:tgtEl>
                                          <p:spTgt spid="133"/>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212"/>
                                        </p:tgtEl>
                                        <p:attrNameLst>
                                          <p:attrName>style.visibility</p:attrName>
                                        </p:attrNameLst>
                                      </p:cBhvr>
                                      <p:to>
                                        <p:strVal val="visible"/>
                                      </p:to>
                                    </p:set>
                                    <p:animEffect transition="in" filter="wipe(up)">
                                      <p:cBhvr>
                                        <p:cTn id="70" dur="500"/>
                                        <p:tgtEl>
                                          <p:spTgt spid="212"/>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210"/>
                                        </p:tgtEl>
                                        <p:attrNameLst>
                                          <p:attrName>style.visibility</p:attrName>
                                        </p:attrNameLst>
                                      </p:cBhvr>
                                      <p:to>
                                        <p:strVal val="visible"/>
                                      </p:to>
                                    </p:set>
                                    <p:animEffect transition="in" filter="wipe(left)">
                                      <p:cBhvr>
                                        <p:cTn id="74" dur="500"/>
                                        <p:tgtEl>
                                          <p:spTgt spid="210"/>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wipe(left)">
                                      <p:cBhvr>
                                        <p:cTn id="78" dur="2000"/>
                                        <p:tgtEl>
                                          <p:spTgt spid="2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13"/>
                                        </p:tgtEl>
                                        <p:attrNameLst>
                                          <p:attrName>style.visibility</p:attrName>
                                        </p:attrNameLst>
                                      </p:cBhvr>
                                      <p:to>
                                        <p:strVal val="visible"/>
                                      </p:to>
                                    </p:set>
                                    <p:animEffect transition="in" filter="wipe(up)">
                                      <p:cBhvr>
                                        <p:cTn id="83" dur="500"/>
                                        <p:tgtEl>
                                          <p:spTgt spid="213"/>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wipe(up)">
                                      <p:cBhvr>
                                        <p:cTn id="87" dur="500"/>
                                        <p:tgtEl>
                                          <p:spTgt spid="216"/>
                                        </p:tgtEl>
                                      </p:cBhvr>
                                    </p:animEffect>
                                  </p:childTnLst>
                                </p:cTn>
                              </p:par>
                              <p:par>
                                <p:cTn id="88" presetID="22" presetClass="entr" presetSubtype="2" fill="hold" nodeType="withEffect">
                                  <p:stCondLst>
                                    <p:cond delay="0"/>
                                  </p:stCondLst>
                                  <p:childTnLst>
                                    <p:set>
                                      <p:cBhvr>
                                        <p:cTn id="89" dur="1" fill="hold">
                                          <p:stCondLst>
                                            <p:cond delay="0"/>
                                          </p:stCondLst>
                                        </p:cTn>
                                        <p:tgtEl>
                                          <p:spTgt spid="234"/>
                                        </p:tgtEl>
                                        <p:attrNameLst>
                                          <p:attrName>style.visibility</p:attrName>
                                        </p:attrNameLst>
                                      </p:cBhvr>
                                      <p:to>
                                        <p:strVal val="visible"/>
                                      </p:to>
                                    </p:set>
                                    <p:animEffect transition="in" filter="wipe(right)">
                                      <p:cBhvr>
                                        <p:cTn id="90" dur="500"/>
                                        <p:tgtEl>
                                          <p:spTgt spid="234"/>
                                        </p:tgtEl>
                                      </p:cBhvr>
                                    </p:animEffect>
                                  </p:childTnLst>
                                </p:cTn>
                              </p:par>
                              <p:par>
                                <p:cTn id="91" presetID="22" presetClass="entr" presetSubtype="8" fill="hold" nodeType="withEffect">
                                  <p:stCondLst>
                                    <p:cond delay="0"/>
                                  </p:stCondLst>
                                  <p:childTnLst>
                                    <p:set>
                                      <p:cBhvr>
                                        <p:cTn id="92" dur="1" fill="hold">
                                          <p:stCondLst>
                                            <p:cond delay="0"/>
                                          </p:stCondLst>
                                        </p:cTn>
                                        <p:tgtEl>
                                          <p:spTgt spid="217"/>
                                        </p:tgtEl>
                                        <p:attrNameLst>
                                          <p:attrName>style.visibility</p:attrName>
                                        </p:attrNameLst>
                                      </p:cBhvr>
                                      <p:to>
                                        <p:strVal val="visible"/>
                                      </p:to>
                                    </p:set>
                                    <p:animEffect transition="in" filter="wipe(left)">
                                      <p:cBhvr>
                                        <p:cTn id="93" dur="1000"/>
                                        <p:tgtEl>
                                          <p:spTgt spid="21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35"/>
                                        </p:tgtEl>
                                        <p:attrNameLst>
                                          <p:attrName>style.visibility</p:attrName>
                                        </p:attrNameLst>
                                      </p:cBhvr>
                                      <p:to>
                                        <p:strVal val="visible"/>
                                      </p:to>
                                    </p:set>
                                    <p:animEffect transition="in" filter="wipe(up)">
                                      <p:cBhvr>
                                        <p:cTn id="98" dur="500"/>
                                        <p:tgtEl>
                                          <p:spTgt spid="235"/>
                                        </p:tgtEl>
                                      </p:cBhvr>
                                    </p:animEffect>
                                  </p:childTnLst>
                                </p:cTn>
                              </p:par>
                            </p:childTnLst>
                          </p:cTn>
                        </p:par>
                        <p:par>
                          <p:cTn id="99" fill="hold">
                            <p:stCondLst>
                              <p:cond delay="500"/>
                            </p:stCondLst>
                            <p:childTnLst>
                              <p:par>
                                <p:cTn id="100" presetID="22" presetClass="entr" presetSubtype="1" fill="hold" nodeType="afterEffect">
                                  <p:stCondLst>
                                    <p:cond delay="0"/>
                                  </p:stCondLst>
                                  <p:childTnLst>
                                    <p:set>
                                      <p:cBhvr>
                                        <p:cTn id="101" dur="1" fill="hold">
                                          <p:stCondLst>
                                            <p:cond delay="0"/>
                                          </p:stCondLst>
                                        </p:cTn>
                                        <p:tgtEl>
                                          <p:spTgt spid="238"/>
                                        </p:tgtEl>
                                        <p:attrNameLst>
                                          <p:attrName>style.visibility</p:attrName>
                                        </p:attrNameLst>
                                      </p:cBhvr>
                                      <p:to>
                                        <p:strVal val="visible"/>
                                      </p:to>
                                    </p:set>
                                    <p:animEffect transition="in" filter="wipe(up)">
                                      <p:cBhvr>
                                        <p:cTn id="102" dur="500"/>
                                        <p:tgtEl>
                                          <p:spTgt spid="238"/>
                                        </p:tgtEl>
                                      </p:cBhvr>
                                    </p:animEffect>
                                  </p:childTnLst>
                                </p:cTn>
                              </p:par>
                            </p:childTnLst>
                          </p:cTn>
                        </p:par>
                        <p:par>
                          <p:cTn id="103" fill="hold">
                            <p:stCondLst>
                              <p:cond delay="1000"/>
                            </p:stCondLst>
                            <p:childTnLst>
                              <p:par>
                                <p:cTn id="104" presetID="22" presetClass="entr" presetSubtype="2" fill="hold" nodeType="afterEffect">
                                  <p:stCondLst>
                                    <p:cond delay="0"/>
                                  </p:stCondLst>
                                  <p:childTnLst>
                                    <p:set>
                                      <p:cBhvr>
                                        <p:cTn id="105" dur="1" fill="hold">
                                          <p:stCondLst>
                                            <p:cond delay="0"/>
                                          </p:stCondLst>
                                        </p:cTn>
                                        <p:tgtEl>
                                          <p:spTgt spid="257"/>
                                        </p:tgtEl>
                                        <p:attrNameLst>
                                          <p:attrName>style.visibility</p:attrName>
                                        </p:attrNameLst>
                                      </p:cBhvr>
                                      <p:to>
                                        <p:strVal val="visible"/>
                                      </p:to>
                                    </p:set>
                                    <p:animEffect transition="in" filter="wipe(right)">
                                      <p:cBhvr>
                                        <p:cTn id="106" dur="1000"/>
                                        <p:tgtEl>
                                          <p:spTgt spid="25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273"/>
                                        </p:tgtEl>
                                        <p:attrNameLst>
                                          <p:attrName>style.visibility</p:attrName>
                                        </p:attrNameLst>
                                      </p:cBhvr>
                                      <p:to>
                                        <p:strVal val="visible"/>
                                      </p:to>
                                    </p:set>
                                    <p:animEffect transition="in" filter="wipe(up)">
                                      <p:cBhvr>
                                        <p:cTn id="111" dur="500"/>
                                        <p:tgtEl>
                                          <p:spTgt spid="273"/>
                                        </p:tgtEl>
                                      </p:cBhvr>
                                    </p:animEffec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258"/>
                                        </p:tgtEl>
                                        <p:attrNameLst>
                                          <p:attrName>style.visibility</p:attrName>
                                        </p:attrNameLst>
                                      </p:cBhvr>
                                      <p:to>
                                        <p:strVal val="visible"/>
                                      </p:to>
                                    </p:set>
                                    <p:animEffect transition="in" filter="wipe(right)">
                                      <p:cBhvr>
                                        <p:cTn id="115" dur="1000"/>
                                        <p:tgtEl>
                                          <p:spTgt spid="258"/>
                                        </p:tgtEl>
                                      </p:cBhvr>
                                    </p:animEffect>
                                  </p:childTnLst>
                                </p:cTn>
                              </p:par>
                            </p:childTnLst>
                          </p:cTn>
                        </p:par>
                        <p:par>
                          <p:cTn id="116" fill="hold">
                            <p:stCondLst>
                              <p:cond delay="1500"/>
                            </p:stCondLst>
                            <p:childTnLst>
                              <p:par>
                                <p:cTn id="117" presetID="22" presetClass="entr" presetSubtype="8" fill="hold" nodeType="afterEffect">
                                  <p:stCondLst>
                                    <p:cond delay="0"/>
                                  </p:stCondLst>
                                  <p:childTnLst>
                                    <p:set>
                                      <p:cBhvr>
                                        <p:cTn id="118" dur="1" fill="hold">
                                          <p:stCondLst>
                                            <p:cond delay="0"/>
                                          </p:stCondLst>
                                        </p:cTn>
                                        <p:tgtEl>
                                          <p:spTgt spid="268"/>
                                        </p:tgtEl>
                                        <p:attrNameLst>
                                          <p:attrName>style.visibility</p:attrName>
                                        </p:attrNameLst>
                                      </p:cBhvr>
                                      <p:to>
                                        <p:strVal val="visible"/>
                                      </p:to>
                                    </p:set>
                                    <p:animEffect transition="in" filter="wipe(left)">
                                      <p:cBhvr>
                                        <p:cTn id="119"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13" grpId="0" animBg="1"/>
      <p:bldP spid="133" grpId="0" animBg="1"/>
      <p:bldP spid="179" grpId="0" animBg="1"/>
      <p:bldP spid="168" grpId="0" animBg="1"/>
      <p:bldP spid="202" grpId="0" animBg="1"/>
      <p:bldP spid="203" grpId="0" animBg="1"/>
      <p:bldP spid="204" grpId="0" animBg="1"/>
      <p:bldP spid="258" grpId="0" animBg="1"/>
      <p:bldP spid="166" grpId="0" animBg="1"/>
      <p:bldP spid="16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96" y="145684"/>
            <a:ext cx="8229600" cy="563562"/>
          </a:xfrm>
        </p:spPr>
        <p:txBody>
          <a:bodyPr/>
          <a:lstStyle/>
          <a:p>
            <a:r>
              <a:rPr lang="en-US" dirty="0" smtClean="0"/>
              <a:t>CCSDS Areas of Potential Interest </a:t>
            </a:r>
            <a:br>
              <a:rPr lang="en-US" dirty="0" smtClean="0"/>
            </a:br>
            <a:r>
              <a:rPr lang="en-US" dirty="0" smtClean="0"/>
              <a:t>for Remote Sensing Programs</a:t>
            </a:r>
            <a:endParaRPr lang="en-US" dirty="0"/>
          </a:p>
        </p:txBody>
      </p:sp>
      <p:sp>
        <p:nvSpPr>
          <p:cNvPr id="10" name="Content Placeholder 9"/>
          <p:cNvSpPr>
            <a:spLocks noGrp="1"/>
          </p:cNvSpPr>
          <p:nvPr>
            <p:ph idx="1"/>
          </p:nvPr>
        </p:nvSpPr>
        <p:spPr>
          <a:xfrm>
            <a:off x="1806670" y="990600"/>
            <a:ext cx="2702302" cy="5135563"/>
          </a:xfrm>
        </p:spPr>
        <p:txBody>
          <a:bodyPr/>
          <a:lstStyle/>
          <a:p>
            <a:r>
              <a:rPr lang="en-US" sz="1800" dirty="0"/>
              <a:t>Sys </a:t>
            </a:r>
            <a:r>
              <a:rPr lang="en-US" sz="1800" dirty="0" err="1"/>
              <a:t>Eng</a:t>
            </a:r>
            <a:endParaRPr lang="en-US" sz="1800" dirty="0"/>
          </a:p>
          <a:p>
            <a:pPr marL="0" indent="0">
              <a:buNone/>
            </a:pPr>
            <a:r>
              <a:rPr lang="en-US" sz="1400" dirty="0"/>
              <a:t>Security Techniques for All Missions:  Encryption, Key Management, Threats, etc.</a:t>
            </a:r>
          </a:p>
          <a:p>
            <a:pPr marL="0" indent="0">
              <a:buNone/>
            </a:pPr>
            <a:endParaRPr lang="en-US" sz="1400" dirty="0"/>
          </a:p>
          <a:p>
            <a:r>
              <a:rPr lang="en-US" sz="1800" dirty="0"/>
              <a:t>SOIS</a:t>
            </a:r>
          </a:p>
          <a:p>
            <a:pPr marL="0" lvl="0" indent="0">
              <a:buNone/>
            </a:pPr>
            <a:r>
              <a:rPr lang="en-US" sz="1400" dirty="0">
                <a:solidFill>
                  <a:srgbClr val="000000"/>
                </a:solidFill>
              </a:rPr>
              <a:t>Spacecraft Design Benefits</a:t>
            </a:r>
          </a:p>
          <a:p>
            <a:pPr marL="0" lvl="0" indent="0">
              <a:buNone/>
            </a:pPr>
            <a:r>
              <a:rPr lang="en-US" sz="1400" dirty="0">
                <a:solidFill>
                  <a:srgbClr val="000000"/>
                </a:solidFill>
              </a:rPr>
              <a:t>Plug-n-Play for Spacecraft Data Busses, Electronic Data Sheets</a:t>
            </a:r>
          </a:p>
          <a:p>
            <a:pPr marL="0" lvl="0" indent="0">
              <a:buNone/>
            </a:pPr>
            <a:endParaRPr lang="en-US" sz="1400" dirty="0">
              <a:solidFill>
                <a:srgbClr val="000000"/>
              </a:solidFill>
            </a:endParaRPr>
          </a:p>
          <a:p>
            <a:r>
              <a:rPr lang="en-US" sz="1800" dirty="0"/>
              <a:t>Space Link </a:t>
            </a:r>
            <a:r>
              <a:rPr lang="en-US" sz="1800" dirty="0" err="1"/>
              <a:t>Svcs</a:t>
            </a:r>
            <a:endParaRPr lang="en-US" sz="1800" dirty="0"/>
          </a:p>
          <a:p>
            <a:pPr marL="0" lvl="0" indent="0">
              <a:buNone/>
            </a:pPr>
            <a:r>
              <a:rPr lang="en-US" sz="1400" dirty="0">
                <a:solidFill>
                  <a:srgbClr val="000000"/>
                </a:solidFill>
              </a:rPr>
              <a:t>RF &amp; Mod techniques for more bandwidth efficiencies</a:t>
            </a:r>
          </a:p>
          <a:p>
            <a:pPr marL="0" lvl="0" indent="0">
              <a:buNone/>
            </a:pPr>
            <a:r>
              <a:rPr lang="en-US" sz="1400" b="1" u="sng" dirty="0">
                <a:solidFill>
                  <a:srgbClr val="000000"/>
                </a:solidFill>
              </a:rPr>
              <a:t>Space-adapted Image </a:t>
            </a:r>
            <a:r>
              <a:rPr lang="en-US" sz="1400" b="1" u="sng" dirty="0" smtClean="0">
                <a:solidFill>
                  <a:srgbClr val="000000"/>
                </a:solidFill>
              </a:rPr>
              <a:t>Compression,</a:t>
            </a:r>
            <a:r>
              <a:rPr lang="en-US" sz="1400" dirty="0" smtClean="0">
                <a:solidFill>
                  <a:srgbClr val="000000"/>
                </a:solidFill>
              </a:rPr>
              <a:t> Link level security, Optical (laser) </a:t>
            </a:r>
            <a:r>
              <a:rPr lang="en-US" sz="1400" dirty="0" err="1" smtClean="0">
                <a:solidFill>
                  <a:srgbClr val="000000"/>
                </a:solidFill>
              </a:rPr>
              <a:t>comm</a:t>
            </a:r>
            <a:r>
              <a:rPr lang="en-US" sz="1400" dirty="0">
                <a:solidFill>
                  <a:srgbClr val="000000"/>
                </a:solidFill>
              </a:rPr>
              <a:t> </a:t>
            </a:r>
            <a:r>
              <a:rPr lang="en-US" sz="1400" dirty="0" smtClean="0">
                <a:solidFill>
                  <a:srgbClr val="000000"/>
                </a:solidFill>
              </a:rPr>
              <a:t>for both cross-links and space-ground links</a:t>
            </a:r>
            <a:endParaRPr lang="en-US" sz="1400" dirty="0">
              <a:solidFill>
                <a:srgbClr val="000000"/>
              </a:solidFill>
            </a:endParaRPr>
          </a:p>
          <a:p>
            <a:pPr marL="0" lvl="0" indent="0">
              <a:buNone/>
            </a:pPr>
            <a:endParaRPr lang="en-US" sz="1400" dirty="0">
              <a:solidFill>
                <a:srgbClr val="000000"/>
              </a:solidFill>
            </a:endParaRPr>
          </a:p>
        </p:txBody>
      </p:sp>
      <p:sp>
        <p:nvSpPr>
          <p:cNvPr id="3" name="Slide Number Placeholder 2"/>
          <p:cNvSpPr>
            <a:spLocks noGrp="1"/>
          </p:cNvSpPr>
          <p:nvPr>
            <p:ph type="sldNum" sz="quarter" idx="10"/>
          </p:nvPr>
        </p:nvSpPr>
        <p:spPr>
          <a:prstGeom prst="rect">
            <a:avLst/>
          </a:prstGeom>
        </p:spPr>
        <p:txBody>
          <a:bodyPr/>
          <a:lstStyle/>
          <a:p>
            <a:pPr>
              <a:defRPr/>
            </a:pPr>
            <a:fld id="{C246DBB5-1FC3-4A7F-A21A-11B4D61A50B2}" type="slidenum">
              <a:rPr lang="en-US" smtClean="0">
                <a:solidFill>
                  <a:srgbClr val="000000"/>
                </a:solidFill>
              </a:rPr>
              <a:pPr>
                <a:defRPr/>
              </a:pPr>
              <a:t>7</a:t>
            </a:fld>
            <a:endParaRPr lang="en-US" dirty="0">
              <a:solidFill>
                <a:srgbClr val="000000"/>
              </a:solidFill>
            </a:endParaRPr>
          </a:p>
        </p:txBody>
      </p:sp>
      <p:grpSp>
        <p:nvGrpSpPr>
          <p:cNvPr id="193" name="Group 192"/>
          <p:cNvGrpSpPr/>
          <p:nvPr/>
        </p:nvGrpSpPr>
        <p:grpSpPr>
          <a:xfrm>
            <a:off x="2051686" y="5278922"/>
            <a:ext cx="1684638" cy="1195187"/>
            <a:chOff x="278366" y="3160343"/>
            <a:chExt cx="1684638" cy="1195187"/>
          </a:xfrm>
        </p:grpSpPr>
        <p:sp>
          <p:nvSpPr>
            <p:cNvPr id="194" name="Rounded Rectangle 193"/>
            <p:cNvSpPr/>
            <p:nvPr/>
          </p:nvSpPr>
          <p:spPr bwMode="auto">
            <a:xfrm>
              <a:off x="409868" y="3160343"/>
              <a:ext cx="1386472" cy="1195187"/>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195" name="Group 194"/>
            <p:cNvGrpSpPr/>
            <p:nvPr/>
          </p:nvGrpSpPr>
          <p:grpSpPr>
            <a:xfrm>
              <a:off x="278366" y="3160343"/>
              <a:ext cx="1684638" cy="1144461"/>
              <a:chOff x="2052518" y="5282220"/>
              <a:chExt cx="1684638" cy="1144461"/>
            </a:xfrm>
          </p:grpSpPr>
          <p:sp>
            <p:nvSpPr>
              <p:cNvPr id="196" name="Text Box 167"/>
              <p:cNvSpPr txBox="1">
                <a:spLocks noChangeArrowheads="1"/>
              </p:cNvSpPr>
              <p:nvPr/>
            </p:nvSpPr>
            <p:spPr bwMode="auto">
              <a:xfrm>
                <a:off x="2052518" y="5669551"/>
                <a:ext cx="1684638" cy="7571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smtClean="0">
                    <a:solidFill>
                      <a:srgbClr val="0033CC"/>
                    </a:solidFill>
                    <a:latin typeface="Arial"/>
                  </a:rPr>
                  <a:t>Space </a:t>
                </a:r>
                <a:r>
                  <a:rPr lang="en-US" sz="800" b="1" dirty="0">
                    <a:solidFill>
                      <a:srgbClr val="0033CC"/>
                    </a:solidFill>
                    <a:latin typeface="Arial"/>
                  </a:rPr>
                  <a:t>Data Link Security</a:t>
                </a:r>
                <a:endParaRPr lang="en-US" sz="800" b="1" dirty="0">
                  <a:solidFill>
                    <a:srgbClr val="FF9900"/>
                  </a:solidFill>
                  <a:latin typeface="Arial"/>
                </a:endParaRP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0033CC"/>
                  </a:solidFill>
                  <a:latin typeface="Arial"/>
                </a:endParaRPr>
              </a:p>
            </p:txBody>
          </p:sp>
          <p:sp>
            <p:nvSpPr>
              <p:cNvPr id="197" name="Rounded Rectangle 196"/>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grpSp>
        <p:nvGrpSpPr>
          <p:cNvPr id="198" name="Group 197"/>
          <p:cNvGrpSpPr/>
          <p:nvPr/>
        </p:nvGrpSpPr>
        <p:grpSpPr>
          <a:xfrm>
            <a:off x="385458" y="5299951"/>
            <a:ext cx="1609200" cy="825503"/>
            <a:chOff x="270335" y="1988035"/>
            <a:chExt cx="1609200" cy="825503"/>
          </a:xfrm>
        </p:grpSpPr>
        <p:sp>
          <p:nvSpPr>
            <p:cNvPr id="199" name="Rounded Rectangle 198"/>
            <p:cNvSpPr/>
            <p:nvPr/>
          </p:nvSpPr>
          <p:spPr bwMode="auto">
            <a:xfrm>
              <a:off x="397818" y="1988035"/>
              <a:ext cx="1386472" cy="825503"/>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00" name="Group 199"/>
            <p:cNvGrpSpPr/>
            <p:nvPr/>
          </p:nvGrpSpPr>
          <p:grpSpPr>
            <a:xfrm>
              <a:off x="270335" y="2002790"/>
              <a:ext cx="1609200" cy="736911"/>
              <a:chOff x="398452" y="5282220"/>
              <a:chExt cx="1609200" cy="736911"/>
            </a:xfrm>
          </p:grpSpPr>
          <p:sp>
            <p:nvSpPr>
              <p:cNvPr id="233" name="Text Box 380"/>
              <p:cNvSpPr txBox="1">
                <a:spLocks noChangeArrowheads="1"/>
              </p:cNvSpPr>
              <p:nvPr/>
            </p:nvSpPr>
            <p:spPr bwMode="auto">
              <a:xfrm>
                <a:off x="398452" y="5680577"/>
                <a:ext cx="1609200" cy="338554"/>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smtClean="0">
                    <a:solidFill>
                      <a:srgbClr val="0033CC"/>
                    </a:solidFill>
                    <a:latin typeface="Arial"/>
                  </a:rPr>
                  <a:t>Application Supt Services (incl. Plug-n-Play)</a:t>
                </a:r>
                <a:endParaRPr lang="en-US" sz="800" b="1" dirty="0">
                  <a:solidFill>
                    <a:srgbClr val="0033CC"/>
                  </a:solidFill>
                  <a:latin typeface="Arial"/>
                </a:endParaRPr>
              </a:p>
            </p:txBody>
          </p:sp>
          <p:sp>
            <p:nvSpPr>
              <p:cNvPr id="263" name="Rounded Rectangle 262"/>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grpSp>
        <p:nvGrpSpPr>
          <p:cNvPr id="264" name="Group 263"/>
          <p:cNvGrpSpPr/>
          <p:nvPr/>
        </p:nvGrpSpPr>
        <p:grpSpPr>
          <a:xfrm>
            <a:off x="6957351" y="822236"/>
            <a:ext cx="1505656" cy="778611"/>
            <a:chOff x="6576508" y="2445235"/>
            <a:chExt cx="1505656" cy="778611"/>
          </a:xfrm>
        </p:grpSpPr>
        <p:sp>
          <p:nvSpPr>
            <p:cNvPr id="267" name="Rounded Rectangle 266"/>
            <p:cNvSpPr/>
            <p:nvPr/>
          </p:nvSpPr>
          <p:spPr bwMode="auto">
            <a:xfrm>
              <a:off x="6695692" y="2445235"/>
              <a:ext cx="1386472" cy="778611"/>
            </a:xfrm>
            <a:prstGeom prst="roundRect">
              <a:avLst/>
            </a:prstGeom>
            <a:solidFill>
              <a:schemeClr val="bg1">
                <a:lumMod val="85000"/>
              </a:schemeClr>
            </a:solidFill>
            <a:ln w="38100">
              <a:noFill/>
              <a:round/>
              <a:headEnd/>
              <a:tailEnd/>
            </a:ln>
          </p:spPr>
          <p:txBody>
            <a:bodyPr wrap="none" rtlCol="0" anchor="ctr"/>
            <a:lstStyle/>
            <a:p>
              <a:pPr algn="ctr"/>
              <a:endParaRPr lang="en-US">
                <a:solidFill>
                  <a:srgbClr val="000000"/>
                </a:solidFill>
              </a:endParaRPr>
            </a:p>
          </p:txBody>
        </p:sp>
        <p:sp>
          <p:nvSpPr>
            <p:cNvPr id="274" name="Text Box 379"/>
            <p:cNvSpPr txBox="1">
              <a:spLocks noChangeArrowheads="1"/>
            </p:cNvSpPr>
            <p:nvPr/>
          </p:nvSpPr>
          <p:spPr bwMode="auto">
            <a:xfrm>
              <a:off x="6576508" y="2897160"/>
              <a:ext cx="1163087" cy="203133"/>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a:t>
              </a:r>
              <a:endParaRPr lang="en-US" sz="800" b="1" dirty="0">
                <a:solidFill>
                  <a:srgbClr val="0033CC"/>
                </a:solidFill>
                <a:latin typeface="Arial"/>
              </a:endParaRPr>
            </a:p>
          </p:txBody>
        </p:sp>
        <p:sp>
          <p:nvSpPr>
            <p:cNvPr id="275" name="Rounded Rectangle 274"/>
            <p:cNvSpPr/>
            <p:nvPr/>
          </p:nvSpPr>
          <p:spPr bwMode="auto">
            <a:xfrm>
              <a:off x="6695692" y="244523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276" name="Group 275"/>
          <p:cNvGrpSpPr/>
          <p:nvPr/>
        </p:nvGrpSpPr>
        <p:grpSpPr>
          <a:xfrm>
            <a:off x="7171643" y="5278922"/>
            <a:ext cx="1516617" cy="1032979"/>
            <a:chOff x="7111406" y="5282220"/>
            <a:chExt cx="1516617" cy="1032979"/>
          </a:xfrm>
        </p:grpSpPr>
        <p:sp>
          <p:nvSpPr>
            <p:cNvPr id="277" name="Rounded Rectangle 276"/>
            <p:cNvSpPr/>
            <p:nvPr/>
          </p:nvSpPr>
          <p:spPr bwMode="auto">
            <a:xfrm>
              <a:off x="7236528" y="5282221"/>
              <a:ext cx="1386472" cy="1032978"/>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78" name="Group 277"/>
            <p:cNvGrpSpPr/>
            <p:nvPr/>
          </p:nvGrpSpPr>
          <p:grpSpPr>
            <a:xfrm>
              <a:off x="7111406" y="5282220"/>
              <a:ext cx="1516617" cy="967529"/>
              <a:chOff x="7111406" y="5282220"/>
              <a:chExt cx="1516617" cy="967529"/>
            </a:xfrm>
          </p:grpSpPr>
          <p:sp>
            <p:nvSpPr>
              <p:cNvPr id="279" name="Text Box 162"/>
              <p:cNvSpPr txBox="1">
                <a:spLocks noChangeArrowheads="1"/>
              </p:cNvSpPr>
              <p:nvPr/>
            </p:nvSpPr>
            <p:spPr bwMode="auto">
              <a:xfrm>
                <a:off x="7111406" y="5714218"/>
                <a:ext cx="1516617" cy="5355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Spacecraft Monitor &amp; Control</a:t>
                </a:r>
                <a:endParaRPr lang="en-US" sz="800" b="1" dirty="0">
                  <a:solidFill>
                    <a:srgbClr val="0033CC"/>
                  </a:solidFill>
                  <a:latin typeface="Arial"/>
                </a:endParaRPr>
              </a:p>
            </p:txBody>
          </p:sp>
          <p:sp>
            <p:nvSpPr>
              <p:cNvPr id="280" name="Rounded Rectangle 279"/>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grpSp>
      <p:grpSp>
        <p:nvGrpSpPr>
          <p:cNvPr id="281" name="Group 280"/>
          <p:cNvGrpSpPr/>
          <p:nvPr/>
        </p:nvGrpSpPr>
        <p:grpSpPr>
          <a:xfrm>
            <a:off x="5436503" y="5307265"/>
            <a:ext cx="1607313" cy="1116118"/>
            <a:chOff x="5430255" y="5282220"/>
            <a:chExt cx="1607313" cy="1116118"/>
          </a:xfrm>
        </p:grpSpPr>
        <p:sp>
          <p:nvSpPr>
            <p:cNvPr id="282" name="Rounded Rectangle 281"/>
            <p:cNvSpPr/>
            <p:nvPr/>
          </p:nvSpPr>
          <p:spPr bwMode="auto">
            <a:xfrm>
              <a:off x="5546924" y="5282220"/>
              <a:ext cx="1386472" cy="111611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83" name="Group 282"/>
            <p:cNvGrpSpPr/>
            <p:nvPr/>
          </p:nvGrpSpPr>
          <p:grpSpPr>
            <a:xfrm>
              <a:off x="5430255" y="5282220"/>
              <a:ext cx="1607313" cy="1076814"/>
              <a:chOff x="5430256" y="5282220"/>
              <a:chExt cx="1834246" cy="1076814"/>
            </a:xfrm>
          </p:grpSpPr>
          <p:sp>
            <p:nvSpPr>
              <p:cNvPr id="284" name="Text Box 166"/>
              <p:cNvSpPr txBox="1">
                <a:spLocks noChangeArrowheads="1"/>
              </p:cNvSpPr>
              <p:nvPr/>
            </p:nvSpPr>
            <p:spPr bwMode="auto">
              <a:xfrm>
                <a:off x="5430256" y="5712703"/>
                <a:ext cx="1834246" cy="6463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over </a:t>
                </a:r>
                <a:r>
                  <a:rPr lang="en-US" sz="800" b="1" dirty="0" err="1" smtClean="0">
                    <a:solidFill>
                      <a:srgbClr val="0033CC"/>
                    </a:solidFill>
                    <a:latin typeface="Arial"/>
                  </a:rPr>
                  <a:t>Encap</a:t>
                </a:r>
                <a:endParaRPr lang="en-US" sz="800" b="1" dirty="0" smtClean="0">
                  <a:solidFill>
                    <a:srgbClr val="0033CC"/>
                  </a:solidFill>
                  <a:latin typeface="Arial"/>
                </a:endParaRP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285" name="Rounded Rectangle 284"/>
              <p:cNvSpPr/>
              <p:nvPr/>
            </p:nvSpPr>
            <p:spPr bwMode="auto">
              <a:xfrm>
                <a:off x="5546924" y="5282220"/>
                <a:ext cx="1588825"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grpSp>
      <p:grpSp>
        <p:nvGrpSpPr>
          <p:cNvPr id="286" name="Group 285"/>
          <p:cNvGrpSpPr/>
          <p:nvPr/>
        </p:nvGrpSpPr>
        <p:grpSpPr>
          <a:xfrm>
            <a:off x="3752973" y="5308512"/>
            <a:ext cx="1536456" cy="1114871"/>
            <a:chOff x="4133833" y="1440798"/>
            <a:chExt cx="1536456" cy="1114871"/>
          </a:xfrm>
        </p:grpSpPr>
        <p:sp>
          <p:nvSpPr>
            <p:cNvPr id="287" name="Rounded Rectangle 286"/>
            <p:cNvSpPr/>
            <p:nvPr/>
          </p:nvSpPr>
          <p:spPr bwMode="auto">
            <a:xfrm>
              <a:off x="4243994" y="1470573"/>
              <a:ext cx="1386472" cy="1085096"/>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88" name="Group 287"/>
            <p:cNvGrpSpPr/>
            <p:nvPr/>
          </p:nvGrpSpPr>
          <p:grpSpPr>
            <a:xfrm>
              <a:off x="4133833" y="1440798"/>
              <a:ext cx="1536456" cy="958721"/>
              <a:chOff x="3754281" y="5282220"/>
              <a:chExt cx="1536456" cy="958721"/>
            </a:xfrm>
          </p:grpSpPr>
          <p:sp>
            <p:nvSpPr>
              <p:cNvPr id="289" name="Text Box 162"/>
              <p:cNvSpPr txBox="1">
                <a:spLocks noChangeArrowheads="1"/>
              </p:cNvSpPr>
              <p:nvPr/>
            </p:nvSpPr>
            <p:spPr bwMode="auto">
              <a:xfrm>
                <a:off x="3754281" y="5705410"/>
                <a:ext cx="1536456" cy="5355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Generic </a:t>
                </a:r>
                <a:r>
                  <a:rPr lang="en-US" sz="800" b="1" dirty="0" err="1" smtClean="0">
                    <a:solidFill>
                      <a:srgbClr val="0033CC"/>
                    </a:solidFill>
                    <a:latin typeface="Arial"/>
                  </a:rPr>
                  <a:t>Gnd</a:t>
                </a:r>
                <a:r>
                  <a:rPr lang="en-US" sz="800" b="1" dirty="0" smtClean="0">
                    <a:solidFill>
                      <a:srgbClr val="0033CC"/>
                    </a:solidFill>
                    <a:latin typeface="Arial"/>
                  </a:rPr>
                  <a:t>-to-</a:t>
                </a:r>
                <a:r>
                  <a:rPr lang="en-US" sz="800" b="1" dirty="0" err="1" smtClean="0">
                    <a:solidFill>
                      <a:srgbClr val="0033CC"/>
                    </a:solidFill>
                    <a:latin typeface="Arial"/>
                  </a:rPr>
                  <a:t>Gnd</a:t>
                </a:r>
                <a:r>
                  <a:rPr lang="en-US" sz="800" b="1" dirty="0" smtClean="0">
                    <a:solidFill>
                      <a:srgbClr val="0033CC"/>
                    </a:solidFill>
                    <a:latin typeface="Arial"/>
                  </a:rPr>
                  <a:t> File Transfer</a:t>
                </a:r>
                <a:endParaRPr lang="en-US" sz="800" b="1" dirty="0">
                  <a:solidFill>
                    <a:srgbClr val="0033CC"/>
                  </a:solidFill>
                  <a:latin typeface="Arial"/>
                </a:endParaRPr>
              </a:p>
            </p:txBody>
          </p:sp>
          <p:sp>
            <p:nvSpPr>
              <p:cNvPr id="290" name="Rounded Rectangle 289"/>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sp>
        <p:nvSpPr>
          <p:cNvPr id="191" name="Content Placeholder 9"/>
          <p:cNvSpPr txBox="1">
            <a:spLocks/>
          </p:cNvSpPr>
          <p:nvPr/>
        </p:nvSpPr>
        <p:spPr>
          <a:xfrm>
            <a:off x="6144209" y="1028393"/>
            <a:ext cx="2702302" cy="5135563"/>
          </a:xfrm>
          <a:prstGeom prst="rect">
            <a:avLst/>
          </a:prstGeom>
        </p:spPr>
        <p:txBody>
          <a:bodyPr/>
          <a:lstStyle>
            <a:lvl1pPr marL="346075" indent="-346075" algn="l" rtl="0" eaLnBrk="0" fontAlgn="base" hangingPunct="0">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0" fontAlgn="base" hangingPunct="0">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0" fontAlgn="base" hangingPunct="0">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0" fontAlgn="base" hangingPunct="0">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0" fontAlgn="base" hangingPunct="0">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r>
              <a:rPr lang="en-US" sz="1800" kern="0" dirty="0" smtClean="0"/>
              <a:t>CSS</a:t>
            </a:r>
          </a:p>
          <a:p>
            <a:pPr marL="0" indent="0">
              <a:buNone/>
            </a:pPr>
            <a:r>
              <a:rPr lang="en-US" sz="1400" dirty="0" smtClean="0"/>
              <a:t>Capabilities to use </a:t>
            </a:r>
            <a:r>
              <a:rPr lang="en-US" sz="1400" dirty="0" err="1" smtClean="0"/>
              <a:t>Comm</a:t>
            </a:r>
            <a:r>
              <a:rPr lang="en-US" sz="1400" dirty="0" smtClean="0"/>
              <a:t> Assets (antennas) from other agencies and network providers, both transport and automated management</a:t>
            </a:r>
            <a:endParaRPr lang="en-US" sz="1400" dirty="0"/>
          </a:p>
          <a:p>
            <a:pPr marL="0" indent="0">
              <a:buNone/>
            </a:pPr>
            <a:endParaRPr lang="en-US" sz="1400" dirty="0"/>
          </a:p>
          <a:p>
            <a:r>
              <a:rPr lang="en-US" sz="1800" dirty="0" smtClean="0"/>
              <a:t>SIS - Space Internet</a:t>
            </a:r>
            <a:endParaRPr lang="en-US" sz="1800" dirty="0"/>
          </a:p>
          <a:p>
            <a:pPr marL="0" lvl="0" indent="0">
              <a:buNone/>
            </a:pPr>
            <a:r>
              <a:rPr lang="en-US" sz="1400" b="1" u="sng" dirty="0" smtClean="0">
                <a:solidFill>
                  <a:srgbClr val="000000"/>
                </a:solidFill>
              </a:rPr>
              <a:t>CFDP = proven onboard file management for remote sensing.</a:t>
            </a:r>
            <a:r>
              <a:rPr lang="en-US" sz="1400" dirty="0" smtClean="0">
                <a:solidFill>
                  <a:srgbClr val="000000"/>
                </a:solidFill>
              </a:rPr>
              <a:t>  Will be even better when </a:t>
            </a:r>
            <a:r>
              <a:rPr lang="en-US" sz="1400" dirty="0" err="1" smtClean="0">
                <a:solidFill>
                  <a:srgbClr val="000000"/>
                </a:solidFill>
              </a:rPr>
              <a:t>rehosted</a:t>
            </a:r>
            <a:r>
              <a:rPr lang="en-US" sz="1400" dirty="0" smtClean="0">
                <a:solidFill>
                  <a:srgbClr val="000000"/>
                </a:solidFill>
              </a:rPr>
              <a:t> on DTN (Delay Tolerant Networking).  Voice helps ground comm.  Video (?)</a:t>
            </a:r>
            <a:endParaRPr lang="en-US" sz="1400" dirty="0">
              <a:solidFill>
                <a:srgbClr val="000000"/>
              </a:solidFill>
            </a:endParaRPr>
          </a:p>
          <a:p>
            <a:pPr marL="0" lvl="0" indent="0">
              <a:buNone/>
            </a:pPr>
            <a:endParaRPr lang="en-US" sz="1400" dirty="0">
              <a:solidFill>
                <a:srgbClr val="000000"/>
              </a:solidFill>
            </a:endParaRPr>
          </a:p>
          <a:p>
            <a:r>
              <a:rPr lang="en-US" sz="1800" dirty="0" smtClean="0"/>
              <a:t>MOIMS</a:t>
            </a:r>
            <a:endParaRPr lang="en-US" sz="1800" dirty="0"/>
          </a:p>
          <a:p>
            <a:pPr marL="0" lvl="0" indent="0">
              <a:buNone/>
            </a:pPr>
            <a:r>
              <a:rPr lang="en-US" sz="1400" dirty="0" smtClean="0">
                <a:solidFill>
                  <a:srgbClr val="000000"/>
                </a:solidFill>
              </a:rPr>
              <a:t>Navigation – Avoid Collisions; Data Archives; SM&amp;C = Service Oriented Architecture approach to MCCs and migration of apps to onboard spacecraft.</a:t>
            </a:r>
            <a:endParaRPr lang="en-US" sz="1400" dirty="0">
              <a:solidFill>
                <a:srgbClr val="000000"/>
              </a:solidFill>
            </a:endParaRPr>
          </a:p>
          <a:p>
            <a:endParaRPr lang="en-US" sz="1400" kern="0" dirty="0"/>
          </a:p>
        </p:txBody>
      </p:sp>
    </p:spTree>
    <p:extLst>
      <p:ext uri="{BB962C8B-B14F-4D97-AF65-F5344CB8AC3E}">
        <p14:creationId xmlns:p14="http://schemas.microsoft.com/office/powerpoint/2010/main" val="29045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3.7037E-7 L -0.74861 0.01412 " pathEditMode="relative" rAng="0" ptsTypes="AA">
                                      <p:cBhvr>
                                        <p:cTn id="6" dur="500" fill="hold"/>
                                        <p:tgtEl>
                                          <p:spTgt spid="264"/>
                                        </p:tgtEl>
                                        <p:attrNameLst>
                                          <p:attrName>ppt_x</p:attrName>
                                          <p:attrName>ppt_y</p:attrName>
                                        </p:attrNameLst>
                                      </p:cBhvr>
                                      <p:rCtr x="-37431" y="694"/>
                                    </p:animMotion>
                                  </p:childTnLst>
                                </p:cTn>
                              </p:par>
                              <p:par>
                                <p:cTn id="7" presetID="42" presetClass="path" presetSubtype="0" accel="50000" decel="50000" fill="hold" nodeType="withEffect">
                                  <p:stCondLst>
                                    <p:cond delay="0"/>
                                  </p:stCondLst>
                                  <p:childTnLst>
                                    <p:animMotion origin="layout" path="M -1.38889E-6 -1.85185E-6 L -0.02917 -0.4493 " pathEditMode="relative" rAng="0" ptsTypes="AA">
                                      <p:cBhvr>
                                        <p:cTn id="8" dur="500" fill="hold"/>
                                        <p:tgtEl>
                                          <p:spTgt spid="198"/>
                                        </p:tgtEl>
                                        <p:attrNameLst>
                                          <p:attrName>ppt_x</p:attrName>
                                          <p:attrName>ppt_y</p:attrName>
                                        </p:attrNameLst>
                                      </p:cBhvr>
                                      <p:rCtr x="-1458" y="-22477"/>
                                    </p:animMotion>
                                  </p:childTnLst>
                                </p:cTn>
                              </p:par>
                              <p:par>
                                <p:cTn id="9" presetID="42" presetClass="path" presetSubtype="0" accel="50000" decel="50000" fill="hold" nodeType="withEffect">
                                  <p:stCondLst>
                                    <p:cond delay="0"/>
                                  </p:stCondLst>
                                  <p:childTnLst>
                                    <p:animMotion origin="layout" path="M -3.05556E-6 -2.96296E-6 L -0.21666 -0.24907 " pathEditMode="relative" rAng="0" ptsTypes="AA">
                                      <p:cBhvr>
                                        <p:cTn id="10" dur="500" fill="hold"/>
                                        <p:tgtEl>
                                          <p:spTgt spid="193"/>
                                        </p:tgtEl>
                                        <p:attrNameLst>
                                          <p:attrName>ppt_x</p:attrName>
                                          <p:attrName>ppt_y</p:attrName>
                                        </p:attrNameLst>
                                      </p:cBhvr>
                                      <p:rCtr x="-10833" y="-12454"/>
                                    </p:animMotion>
                                  </p:childTnLst>
                                </p:cTn>
                              </p:par>
                              <p:par>
                                <p:cTn id="11" presetID="42" presetClass="path" presetSubtype="0" accel="50000" decel="50000" fill="hold" nodeType="withEffect">
                                  <p:stCondLst>
                                    <p:cond delay="0"/>
                                  </p:stCondLst>
                                  <p:childTnLst>
                                    <p:animMotion origin="layout" path="M -4.44444E-6 -4.07407E-6 L 0.07934 -0.63402 " pathEditMode="relative" rAng="0" ptsTypes="AA">
                                      <p:cBhvr>
                                        <p:cTn id="12" dur="500" fill="hold"/>
                                        <p:tgtEl>
                                          <p:spTgt spid="286"/>
                                        </p:tgtEl>
                                        <p:attrNameLst>
                                          <p:attrName>ppt_x</p:attrName>
                                          <p:attrName>ppt_y</p:attrName>
                                        </p:attrNameLst>
                                      </p:cBhvr>
                                      <p:rCtr x="3958" y="-31713"/>
                                    </p:animMotion>
                                  </p:childTnLst>
                                </p:cTn>
                              </p:par>
                              <p:par>
                                <p:cTn id="13" presetID="42" presetClass="path" presetSubtype="0" accel="50000" decel="50000" fill="hold" nodeType="withEffect">
                                  <p:stCondLst>
                                    <p:cond delay="0"/>
                                  </p:stCondLst>
                                  <p:childTnLst>
                                    <p:animMotion origin="layout" path="M 0.00208 0.04722 L -0.10834 -0.36458 " pathEditMode="relative" rAng="0" ptsTypes="AA">
                                      <p:cBhvr>
                                        <p:cTn id="14" dur="500" fill="hold"/>
                                        <p:tgtEl>
                                          <p:spTgt spid="281"/>
                                        </p:tgtEl>
                                        <p:attrNameLst>
                                          <p:attrName>ppt_x</p:attrName>
                                          <p:attrName>ppt_y</p:attrName>
                                        </p:attrNameLst>
                                      </p:cBhvr>
                                      <p:rCtr x="-5521" y="-20602"/>
                                    </p:animMotion>
                                  </p:childTnLst>
                                </p:cTn>
                              </p:par>
                              <p:par>
                                <p:cTn id="15" presetID="42" presetClass="path" presetSubtype="0" accel="50000" decel="50000" fill="hold" nodeType="withEffect">
                                  <p:stCondLst>
                                    <p:cond delay="0"/>
                                  </p:stCondLst>
                                  <p:childTnLst>
                                    <p:animMotion origin="layout" path="M -0.00104 0.03889 L -0.29462 -0.1213 " pathEditMode="relative" rAng="0" ptsTypes="AA">
                                      <p:cBhvr>
                                        <p:cTn id="16" dur="500" fill="hold"/>
                                        <p:tgtEl>
                                          <p:spTgt spid="276"/>
                                        </p:tgtEl>
                                        <p:attrNameLst>
                                          <p:attrName>ppt_x</p:attrName>
                                          <p:attrName>ppt_y</p:attrName>
                                        </p:attrNameLst>
                                      </p:cBhvr>
                                      <p:rCtr x="-14687" y="-8009"/>
                                    </p:animMotion>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1000"/>
                            </p:stCondLst>
                            <p:childTnLst>
                              <p:par>
                                <p:cTn id="22" presetID="22" presetClass="entr" presetSubtype="1" fill="hold" grpId="1" nodeType="afterEffect">
                                  <p:stCondLst>
                                    <p:cond delay="0"/>
                                  </p:stCondLst>
                                  <p:childTnLst>
                                    <p:set>
                                      <p:cBhvr>
                                        <p:cTn id="23" dur="1" fill="hold">
                                          <p:stCondLst>
                                            <p:cond delay="0"/>
                                          </p:stCondLst>
                                        </p:cTn>
                                        <p:tgtEl>
                                          <p:spTgt spid="191"/>
                                        </p:tgtEl>
                                        <p:attrNameLst>
                                          <p:attrName>style.visibility</p:attrName>
                                        </p:attrNameLst>
                                      </p:cBhvr>
                                      <p:to>
                                        <p:strVal val="visible"/>
                                      </p:to>
                                    </p:set>
                                    <p:animEffect transition="in" filter="wipe(up)">
                                      <p:cBhvr>
                                        <p:cTn id="2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5833770"/>
              </p:ext>
            </p:extLst>
          </p:nvPr>
        </p:nvGraphicFramePr>
        <p:xfrm>
          <a:off x="849085" y="1371600"/>
          <a:ext cx="7315201" cy="3811791"/>
        </p:xfrm>
        <a:graphic>
          <a:graphicData uri="http://schemas.openxmlformats.org/drawingml/2006/table">
            <a:tbl>
              <a:tblPr firstRow="1" bandRow="1">
                <a:tableStyleId>{5C22544A-7EE6-4342-B048-85BDC9FD1C3A}</a:tableStyleId>
              </a:tblPr>
              <a:tblGrid>
                <a:gridCol w="1201003"/>
                <a:gridCol w="1965278"/>
                <a:gridCol w="2074460"/>
                <a:gridCol w="2074460"/>
              </a:tblGrid>
              <a:tr h="349440">
                <a:tc>
                  <a:txBody>
                    <a:bodyPr/>
                    <a:lstStyle/>
                    <a:p>
                      <a:endParaRPr lang="en-US" sz="1000" dirty="0">
                        <a:solidFill>
                          <a:schemeClr val="tx1"/>
                        </a:solidFill>
                      </a:endParaRPr>
                    </a:p>
                  </a:txBody>
                  <a:tcPr>
                    <a:solidFill>
                      <a:schemeClr val="accent1">
                        <a:lumMod val="60000"/>
                        <a:lumOff val="40000"/>
                      </a:schemeClr>
                    </a:solidFill>
                  </a:tcPr>
                </a:tc>
                <a:tc>
                  <a:txBody>
                    <a:bodyPr/>
                    <a:lstStyle/>
                    <a:p>
                      <a:r>
                        <a:rPr lang="en-US" sz="1000" dirty="0" smtClean="0">
                          <a:solidFill>
                            <a:schemeClr val="tx1"/>
                          </a:solidFill>
                        </a:rPr>
                        <a:t>121B:</a:t>
                      </a:r>
                      <a:r>
                        <a:rPr lang="en-US" sz="1000" baseline="0" dirty="0" smtClean="0">
                          <a:solidFill>
                            <a:schemeClr val="tx1"/>
                          </a:solidFill>
                        </a:rPr>
                        <a:t> Lossless Data Compression</a:t>
                      </a:r>
                    </a:p>
                    <a:p>
                      <a:r>
                        <a:rPr lang="en-US" sz="1000" baseline="0" dirty="0" smtClean="0">
                          <a:solidFill>
                            <a:schemeClr val="tx1"/>
                          </a:solidFill>
                        </a:rPr>
                        <a:t>(Issue-1: 1997, Issue-2: 2013)</a:t>
                      </a:r>
                    </a:p>
                    <a:p>
                      <a:endParaRPr lang="en-US" sz="1000" dirty="0">
                        <a:solidFill>
                          <a:schemeClr val="tx1"/>
                        </a:solidFill>
                      </a:endParaRPr>
                    </a:p>
                  </a:txBody>
                  <a:tcPr>
                    <a:solidFill>
                      <a:schemeClr val="accent1">
                        <a:lumMod val="60000"/>
                        <a:lumOff val="40000"/>
                      </a:schemeClr>
                    </a:solidFill>
                  </a:tcPr>
                </a:tc>
                <a:tc>
                  <a:txBody>
                    <a:bodyPr/>
                    <a:lstStyle/>
                    <a:p>
                      <a:r>
                        <a:rPr lang="en-US" sz="1000" dirty="0" smtClean="0">
                          <a:solidFill>
                            <a:schemeClr val="tx1"/>
                          </a:solidFill>
                        </a:rPr>
                        <a:t>122B: Image Data Compression</a:t>
                      </a:r>
                    </a:p>
                    <a:p>
                      <a:r>
                        <a:rPr lang="en-US" sz="1000" dirty="0" smtClean="0">
                          <a:solidFill>
                            <a:schemeClr val="tx1"/>
                          </a:solidFill>
                        </a:rPr>
                        <a:t>(Issue-1: 2005</a:t>
                      </a:r>
                      <a:r>
                        <a:rPr lang="en-US" sz="1000" baseline="0" dirty="0" smtClean="0">
                          <a:solidFill>
                            <a:schemeClr val="tx1"/>
                          </a:solidFill>
                        </a:rPr>
                        <a:t>)</a:t>
                      </a:r>
                      <a:endParaRPr lang="en-US" sz="1000" dirty="0">
                        <a:solidFill>
                          <a:schemeClr val="tx1"/>
                        </a:solidFill>
                      </a:endParaRPr>
                    </a:p>
                  </a:txBody>
                  <a:tcPr>
                    <a:solidFill>
                      <a:schemeClr val="accent1">
                        <a:lumMod val="60000"/>
                        <a:lumOff val="40000"/>
                      </a:schemeClr>
                    </a:solidFill>
                  </a:tcPr>
                </a:tc>
                <a:tc>
                  <a:txBody>
                    <a:bodyPr/>
                    <a:lstStyle/>
                    <a:p>
                      <a:r>
                        <a:rPr lang="en-US" sz="1000" dirty="0" smtClean="0">
                          <a:solidFill>
                            <a:schemeClr val="tx1"/>
                          </a:solidFill>
                        </a:rPr>
                        <a:t>123B: Lossless Multispectral</a:t>
                      </a:r>
                      <a:r>
                        <a:rPr lang="en-US" sz="1000" baseline="0" dirty="0" smtClean="0">
                          <a:solidFill>
                            <a:schemeClr val="tx1"/>
                          </a:solidFill>
                        </a:rPr>
                        <a:t> &amp; </a:t>
                      </a:r>
                      <a:r>
                        <a:rPr lang="en-US" sz="1000" baseline="0" dirty="0" err="1" smtClean="0">
                          <a:solidFill>
                            <a:schemeClr val="tx1"/>
                          </a:solidFill>
                        </a:rPr>
                        <a:t>Hyperspectral</a:t>
                      </a:r>
                      <a:r>
                        <a:rPr lang="en-US" sz="1000" baseline="0" dirty="0" smtClean="0">
                          <a:solidFill>
                            <a:schemeClr val="tx1"/>
                          </a:solidFill>
                        </a:rPr>
                        <a:t> Image Compression</a:t>
                      </a:r>
                      <a:endParaRPr lang="en-US" sz="1000" dirty="0">
                        <a:solidFill>
                          <a:schemeClr val="tx1"/>
                        </a:solidFill>
                      </a:endParaRPr>
                    </a:p>
                  </a:txBody>
                  <a:tcPr>
                    <a:solidFill>
                      <a:schemeClr val="accent1">
                        <a:lumMod val="60000"/>
                        <a:lumOff val="40000"/>
                      </a:schemeClr>
                    </a:solidFill>
                  </a:tcPr>
                </a:tc>
              </a:tr>
              <a:tr h="349440">
                <a:tc>
                  <a:txBody>
                    <a:bodyPr/>
                    <a:lstStyle/>
                    <a:p>
                      <a:r>
                        <a:rPr lang="en-US" sz="1000" dirty="0" smtClean="0">
                          <a:solidFill>
                            <a:schemeClr val="tx1"/>
                          </a:solidFill>
                        </a:rPr>
                        <a:t>Input Data</a:t>
                      </a:r>
                      <a:endParaRPr lang="en-US" sz="1000" dirty="0">
                        <a:solidFill>
                          <a:schemeClr val="tx1"/>
                        </a:solidFill>
                      </a:endParaRPr>
                    </a:p>
                  </a:txBody>
                  <a:tcPr/>
                </a:tc>
                <a:tc>
                  <a:txBody>
                    <a:bodyPr/>
                    <a:lstStyle/>
                    <a:p>
                      <a:r>
                        <a:rPr lang="en-US" sz="1000" dirty="0" smtClean="0">
                          <a:solidFill>
                            <a:schemeClr val="tx1"/>
                          </a:solidFill>
                        </a:rPr>
                        <a:t>1D, 2D, 3D, … , serialized</a:t>
                      </a:r>
                      <a:endParaRPr lang="en-US" sz="1000" dirty="0">
                        <a:solidFill>
                          <a:schemeClr val="tx1"/>
                        </a:solidFill>
                      </a:endParaRPr>
                    </a:p>
                  </a:txBody>
                  <a:tcPr/>
                </a:tc>
                <a:tc>
                  <a:txBody>
                    <a:bodyPr/>
                    <a:lstStyle/>
                    <a:p>
                      <a:r>
                        <a:rPr lang="en-US" sz="1000" dirty="0" smtClean="0">
                          <a:solidFill>
                            <a:schemeClr val="tx1"/>
                          </a:solidFill>
                        </a:rPr>
                        <a:t>2D, 3D, …, formatted</a:t>
                      </a:r>
                      <a:r>
                        <a:rPr lang="en-US" sz="1000" baseline="0" dirty="0" smtClean="0">
                          <a:solidFill>
                            <a:schemeClr val="tx1"/>
                          </a:solidFill>
                        </a:rPr>
                        <a:t> as 2D image data</a:t>
                      </a:r>
                      <a:endParaRPr lang="en-US" sz="1000" dirty="0">
                        <a:solidFill>
                          <a:schemeClr val="tx1"/>
                        </a:solidFill>
                      </a:endParaRPr>
                    </a:p>
                  </a:txBody>
                  <a:tcPr/>
                </a:tc>
                <a:tc>
                  <a:txBody>
                    <a:bodyPr/>
                    <a:lstStyle/>
                    <a:p>
                      <a:r>
                        <a:rPr lang="en-US" sz="1000" dirty="0" smtClean="0">
                          <a:solidFill>
                            <a:schemeClr val="tx1"/>
                          </a:solidFill>
                        </a:rPr>
                        <a:t>3D spectral Image Data</a:t>
                      </a:r>
                      <a:endParaRPr lang="en-US" sz="1000" dirty="0">
                        <a:solidFill>
                          <a:schemeClr val="tx1"/>
                        </a:solidFill>
                      </a:endParaRPr>
                    </a:p>
                  </a:txBody>
                  <a:tcPr/>
                </a:tc>
              </a:tr>
              <a:tr h="436708">
                <a:tc>
                  <a:txBody>
                    <a:bodyPr/>
                    <a:lstStyle/>
                    <a:p>
                      <a:r>
                        <a:rPr lang="en-US" sz="1000" dirty="0" smtClean="0"/>
                        <a:t>Algorithm</a:t>
                      </a:r>
                      <a:endParaRPr lang="en-US" sz="1000" dirty="0"/>
                    </a:p>
                  </a:txBody>
                  <a:tcPr/>
                </a:tc>
                <a:tc>
                  <a:txBody>
                    <a:bodyPr/>
                    <a:lstStyle/>
                    <a:p>
                      <a:r>
                        <a:rPr lang="en-US" sz="1000" dirty="0" smtClean="0"/>
                        <a:t>Predictor + entropy coder</a:t>
                      </a:r>
                      <a:endParaRPr lang="en-US" sz="1000" dirty="0"/>
                    </a:p>
                  </a:txBody>
                  <a:tcPr/>
                </a:tc>
                <a:tc>
                  <a:txBody>
                    <a:bodyPr/>
                    <a:lstStyle/>
                    <a:p>
                      <a:r>
                        <a:rPr lang="en-US" sz="1000" dirty="0" smtClean="0"/>
                        <a:t>Discrete Wavelet</a:t>
                      </a:r>
                      <a:r>
                        <a:rPr lang="en-US" sz="1000" baseline="0" dirty="0" smtClean="0"/>
                        <a:t> Transform (DWT) + Bit Plane Encoder (BPE)</a:t>
                      </a:r>
                      <a:endParaRPr lang="en-US" sz="1000" dirty="0"/>
                    </a:p>
                  </a:txBody>
                  <a:tcPr/>
                </a:tc>
                <a:tc>
                  <a:txBody>
                    <a:bodyPr/>
                    <a:lstStyle/>
                    <a:p>
                      <a:r>
                        <a:rPr lang="en-US" sz="1000" dirty="0" smtClean="0"/>
                        <a:t>Adaptive</a:t>
                      </a:r>
                      <a:r>
                        <a:rPr lang="en-US" sz="1000" baseline="0" dirty="0" smtClean="0"/>
                        <a:t> filtering as predictor + entropy coder</a:t>
                      </a:r>
                      <a:endParaRPr lang="en-US" sz="1000" dirty="0"/>
                    </a:p>
                  </a:txBody>
                  <a:tcPr/>
                </a:tc>
              </a:tr>
              <a:tr h="611391">
                <a:tc>
                  <a:txBody>
                    <a:bodyPr/>
                    <a:lstStyle/>
                    <a:p>
                      <a:r>
                        <a:rPr lang="en-US" sz="1000" dirty="0" smtClean="0">
                          <a:solidFill>
                            <a:schemeClr val="tx1"/>
                          </a:solidFill>
                        </a:rPr>
                        <a:t>Algorithm Complexity</a:t>
                      </a:r>
                      <a:endParaRPr lang="en-US" sz="1000" dirty="0">
                        <a:solidFill>
                          <a:schemeClr val="tx1"/>
                        </a:solidFill>
                      </a:endParaRPr>
                    </a:p>
                  </a:txBody>
                  <a:tcPr/>
                </a:tc>
                <a:tc>
                  <a:txBody>
                    <a:bodyPr/>
                    <a:lstStyle/>
                    <a:p>
                      <a:r>
                        <a:rPr lang="en-US" sz="1000" dirty="0" smtClean="0">
                          <a:solidFill>
                            <a:schemeClr val="tx1"/>
                          </a:solidFill>
                        </a:rPr>
                        <a:t>Low: no</a:t>
                      </a:r>
                      <a:r>
                        <a:rPr lang="en-US" sz="1000" baseline="0" dirty="0" smtClean="0">
                          <a:solidFill>
                            <a:schemeClr val="tx1"/>
                          </a:solidFill>
                        </a:rPr>
                        <a:t> multiplier,  mostly bit-shift and integer operations</a:t>
                      </a:r>
                      <a:endParaRPr lang="en-US" sz="1000" dirty="0">
                        <a:solidFill>
                          <a:schemeClr val="tx1"/>
                        </a:solidFill>
                      </a:endParaRPr>
                    </a:p>
                  </a:txBody>
                  <a:tcPr/>
                </a:tc>
                <a:tc>
                  <a:txBody>
                    <a:bodyPr/>
                    <a:lstStyle/>
                    <a:p>
                      <a:r>
                        <a:rPr lang="en-US" sz="1000" dirty="0" smtClean="0">
                          <a:solidFill>
                            <a:schemeClr val="tx1"/>
                          </a:solidFill>
                        </a:rPr>
                        <a:t>Very high:  DWT</a:t>
                      </a:r>
                      <a:r>
                        <a:rPr lang="en-US" sz="1000" baseline="0" dirty="0" smtClean="0">
                          <a:solidFill>
                            <a:schemeClr val="tx1"/>
                          </a:solidFill>
                        </a:rPr>
                        <a:t> with multipliers and adders; BPE with data structure and scanning</a:t>
                      </a:r>
                      <a:endParaRPr lang="en-US" sz="1000" dirty="0">
                        <a:solidFill>
                          <a:schemeClr val="tx1"/>
                        </a:solidFill>
                      </a:endParaRPr>
                    </a:p>
                  </a:txBody>
                  <a:tcPr/>
                </a:tc>
                <a:tc>
                  <a:txBody>
                    <a:bodyPr/>
                    <a:lstStyle/>
                    <a:p>
                      <a:r>
                        <a:rPr lang="en-US" sz="1000" dirty="0" smtClean="0">
                          <a:solidFill>
                            <a:schemeClr val="tx1"/>
                          </a:solidFill>
                        </a:rPr>
                        <a:t>Medium</a:t>
                      </a:r>
                      <a:r>
                        <a:rPr lang="en-US" sz="1000" baseline="0" dirty="0" smtClean="0">
                          <a:solidFill>
                            <a:schemeClr val="tx1"/>
                          </a:solidFill>
                        </a:rPr>
                        <a:t> due to adaptive filtering in predictor calculation</a:t>
                      </a:r>
                      <a:endParaRPr lang="en-US" sz="1000" dirty="0">
                        <a:solidFill>
                          <a:schemeClr val="tx1"/>
                        </a:solidFill>
                      </a:endParaRPr>
                    </a:p>
                  </a:txBody>
                  <a:tcPr/>
                </a:tc>
              </a:tr>
              <a:tr h="786075">
                <a:tc>
                  <a:txBody>
                    <a:bodyPr/>
                    <a:lstStyle/>
                    <a:p>
                      <a:r>
                        <a:rPr lang="en-US" sz="1000" dirty="0" smtClean="0">
                          <a:solidFill>
                            <a:schemeClr val="tx1"/>
                          </a:solidFill>
                        </a:rPr>
                        <a:t>Compression Performance in Coded</a:t>
                      </a:r>
                      <a:r>
                        <a:rPr lang="en-US" sz="1000" baseline="0" dirty="0" smtClean="0">
                          <a:solidFill>
                            <a:schemeClr val="tx1"/>
                          </a:solidFill>
                        </a:rPr>
                        <a:t> Bits/Sample (coded rate)</a:t>
                      </a:r>
                      <a:endParaRPr lang="en-US" sz="1000" dirty="0">
                        <a:solidFill>
                          <a:schemeClr val="tx1"/>
                        </a:solidFill>
                      </a:endParaRPr>
                    </a:p>
                  </a:txBody>
                  <a:tcPr/>
                </a:tc>
                <a:tc>
                  <a:txBody>
                    <a:bodyPr/>
                    <a:lstStyle/>
                    <a:p>
                      <a:r>
                        <a:rPr lang="en-US" sz="1000" dirty="0" smtClean="0">
                          <a:solidFill>
                            <a:schemeClr val="tx1"/>
                          </a:solidFill>
                        </a:rPr>
                        <a:t>Lossless only: coded rate not controllable, depending</a:t>
                      </a:r>
                      <a:r>
                        <a:rPr lang="en-US" sz="1000" baseline="0" dirty="0" smtClean="0">
                          <a:solidFill>
                            <a:schemeClr val="tx1"/>
                          </a:solidFill>
                        </a:rPr>
                        <a:t> </a:t>
                      </a:r>
                      <a:r>
                        <a:rPr lang="en-US" sz="1000" dirty="0" smtClean="0">
                          <a:solidFill>
                            <a:schemeClr val="tx1"/>
                          </a:solidFill>
                        </a:rPr>
                        <a:t>on data characteristics</a:t>
                      </a:r>
                      <a:endParaRPr lang="en-US" sz="1000" dirty="0">
                        <a:solidFill>
                          <a:schemeClr val="tx1"/>
                        </a:solidFill>
                      </a:endParaRPr>
                    </a:p>
                  </a:txBody>
                  <a:tcPr/>
                </a:tc>
                <a:tc>
                  <a:txBody>
                    <a:bodyPr/>
                    <a:lstStyle/>
                    <a:p>
                      <a:r>
                        <a:rPr lang="en-US" sz="1000" dirty="0" smtClean="0">
                          <a:solidFill>
                            <a:schemeClr val="tx1"/>
                          </a:solidFill>
                        </a:rPr>
                        <a:t>Lossless mode: coded rate not controllable;</a:t>
                      </a:r>
                    </a:p>
                    <a:p>
                      <a:r>
                        <a:rPr lang="en-US" sz="1000" dirty="0" err="1" smtClean="0">
                          <a:solidFill>
                            <a:schemeClr val="tx1"/>
                          </a:solidFill>
                        </a:rPr>
                        <a:t>Lossy</a:t>
                      </a:r>
                      <a:r>
                        <a:rPr lang="en-US" sz="1000" dirty="0" smtClean="0">
                          <a:solidFill>
                            <a:schemeClr val="tx1"/>
                          </a:solidFill>
                        </a:rPr>
                        <a:t> mode: tunable to precise desirable</a:t>
                      </a:r>
                      <a:r>
                        <a:rPr lang="en-US" sz="1000" baseline="0" dirty="0" smtClean="0">
                          <a:solidFill>
                            <a:schemeClr val="tx1"/>
                          </a:solidFill>
                        </a:rPr>
                        <a:t> rate</a:t>
                      </a:r>
                      <a:endParaRPr lang="en-US" sz="1000" dirty="0">
                        <a:solidFill>
                          <a:schemeClr val="tx1"/>
                        </a:solidFill>
                      </a:endParaRPr>
                    </a:p>
                  </a:txBody>
                  <a:tcPr/>
                </a:tc>
                <a:tc>
                  <a:txBody>
                    <a:bodyPr/>
                    <a:lstStyle/>
                    <a:p>
                      <a:r>
                        <a:rPr lang="en-US" sz="1000" dirty="0" smtClean="0">
                          <a:solidFill>
                            <a:schemeClr val="tx1"/>
                          </a:solidFill>
                        </a:rPr>
                        <a:t>Lossless only: coded rate not controllable, depending on data </a:t>
                      </a:r>
                      <a:endParaRPr lang="en-US" sz="1000" dirty="0">
                        <a:solidFill>
                          <a:schemeClr val="tx1"/>
                        </a:solidFill>
                      </a:endParaRPr>
                    </a:p>
                  </a:txBody>
                  <a:tcPr/>
                </a:tc>
              </a:tr>
              <a:tr h="583065">
                <a:tc>
                  <a:txBody>
                    <a:bodyPr/>
                    <a:lstStyle/>
                    <a:p>
                      <a:r>
                        <a:rPr lang="en-US" sz="1000" dirty="0" smtClean="0">
                          <a:solidFill>
                            <a:schemeClr val="tx1"/>
                          </a:solidFill>
                        </a:rPr>
                        <a:t>Additional Capability</a:t>
                      </a:r>
                      <a:endParaRPr lang="en-US" sz="1000" dirty="0">
                        <a:solidFill>
                          <a:schemeClr val="tx1"/>
                        </a:solidFill>
                      </a:endParaRPr>
                    </a:p>
                  </a:txBody>
                  <a:tcPr/>
                </a:tc>
                <a:tc>
                  <a:txBody>
                    <a:bodyPr/>
                    <a:lstStyle/>
                    <a:p>
                      <a:pPr>
                        <a:buFont typeface="Wingdings" pitchFamily="2" charset="2"/>
                        <a:buNone/>
                      </a:pPr>
                      <a:r>
                        <a:rPr lang="en-US" sz="1000" baseline="0" dirty="0" smtClean="0">
                          <a:solidFill>
                            <a:schemeClr val="tx1"/>
                          </a:solidFill>
                        </a:rPr>
                        <a:t>Support hyper-/multi-spectral compression utilizing a user-supplied preprocessor with excellent result</a:t>
                      </a:r>
                      <a:endParaRPr lang="en-US" sz="1000" dirty="0">
                        <a:solidFill>
                          <a:schemeClr val="tx1"/>
                        </a:solidFill>
                      </a:endParaRPr>
                    </a:p>
                  </a:txBody>
                  <a:tcPr/>
                </a:tc>
                <a:tc>
                  <a:txBody>
                    <a:bodyPr/>
                    <a:lstStyle/>
                    <a:p>
                      <a:r>
                        <a:rPr lang="en-US" sz="1000" dirty="0" smtClean="0">
                          <a:solidFill>
                            <a:schemeClr val="tx1"/>
                          </a:solidFill>
                        </a:rPr>
                        <a:t>Enabling intelligent</a:t>
                      </a:r>
                      <a:r>
                        <a:rPr lang="en-US" sz="1000" baseline="0" dirty="0" smtClean="0">
                          <a:solidFill>
                            <a:schemeClr val="tx1"/>
                          </a:solidFill>
                        </a:rPr>
                        <a:t> data rate allocation based on extracted science data priority or quality right before downlink</a:t>
                      </a:r>
                      <a:endParaRPr lang="en-US" sz="1000" dirty="0" smtClean="0">
                        <a:solidFill>
                          <a:schemeClr val="tx1"/>
                        </a:solidFill>
                      </a:endParaRPr>
                    </a:p>
                  </a:txBody>
                  <a:tcPr/>
                </a:tc>
                <a:tc>
                  <a:txBody>
                    <a:bodyPr/>
                    <a:lstStyle/>
                    <a:p>
                      <a:r>
                        <a:rPr lang="en-US" sz="1000" dirty="0" smtClean="0">
                          <a:solidFill>
                            <a:schemeClr val="tx1"/>
                          </a:solidFill>
                        </a:rPr>
                        <a:t>Over 30% improvement achievable</a:t>
                      </a:r>
                      <a:r>
                        <a:rPr lang="en-US" sz="1000" baseline="0" dirty="0" smtClean="0">
                          <a:solidFill>
                            <a:schemeClr val="tx1"/>
                          </a:solidFill>
                        </a:rPr>
                        <a:t> compared to using 121B</a:t>
                      </a:r>
                      <a:endParaRPr lang="en-US" sz="1000" dirty="0" smtClean="0">
                        <a:solidFill>
                          <a:schemeClr val="tx1"/>
                        </a:solidFill>
                      </a:endParaRPr>
                    </a:p>
                  </a:txBody>
                  <a:tcPr/>
                </a:tc>
              </a:tr>
            </a:tbl>
          </a:graphicData>
        </a:graphic>
      </p:graphicFrame>
      <p:sp>
        <p:nvSpPr>
          <p:cNvPr id="2" name="Title 1"/>
          <p:cNvSpPr>
            <a:spLocks noGrp="1"/>
          </p:cNvSpPr>
          <p:nvPr>
            <p:ph type="title"/>
          </p:nvPr>
        </p:nvSpPr>
        <p:spPr>
          <a:xfrm>
            <a:off x="1752602" y="274638"/>
            <a:ext cx="7010400" cy="563562"/>
          </a:xfrm>
        </p:spPr>
        <p:txBody>
          <a:bodyPr/>
          <a:lstStyle/>
          <a:p>
            <a:r>
              <a:rPr lang="en-US" sz="2400" dirty="0" err="1" smtClean="0"/>
              <a:t>MultiSpectral</a:t>
            </a:r>
            <a:r>
              <a:rPr lang="en-US" sz="2400" dirty="0" smtClean="0"/>
              <a:t> </a:t>
            </a:r>
            <a:r>
              <a:rPr lang="en-US" sz="2400" dirty="0" err="1" smtClean="0"/>
              <a:t>Hyperspectral</a:t>
            </a:r>
            <a:r>
              <a:rPr lang="en-US" sz="2400" dirty="0" smtClean="0"/>
              <a:t> Data Compression</a:t>
            </a:r>
            <a:endParaRPr lang="en-US" sz="2400" dirty="0"/>
          </a:p>
        </p:txBody>
      </p:sp>
      <p:sp>
        <p:nvSpPr>
          <p:cNvPr id="3" name="Content Placeholder 2"/>
          <p:cNvSpPr>
            <a:spLocks noGrp="1"/>
          </p:cNvSpPr>
          <p:nvPr>
            <p:ph idx="1"/>
          </p:nvPr>
        </p:nvSpPr>
        <p:spPr>
          <a:xfrm>
            <a:off x="457200" y="990600"/>
            <a:ext cx="8229600" cy="5573486"/>
          </a:xfrm>
        </p:spPr>
        <p:txBody>
          <a:bodyPr/>
          <a:lstStyle/>
          <a:p>
            <a:r>
              <a:rPr lang="en-US" sz="2000" dirty="0" smtClean="0"/>
              <a:t>MHDC WG standards of use for Remote Sensing:</a:t>
            </a:r>
          </a:p>
          <a:p>
            <a:pPr marL="0" indent="0">
              <a:buNone/>
            </a:pPr>
            <a:endParaRPr lang="en-US" sz="2000" dirty="0" smtClean="0"/>
          </a:p>
          <a:p>
            <a:pPr marL="0" indent="0">
              <a:buNone/>
            </a:pP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a:t>future compression </a:t>
            </a:r>
            <a:r>
              <a:rPr lang="en-US" sz="2000" dirty="0" smtClean="0"/>
              <a:t>standards in the working group include </a:t>
            </a:r>
            <a:r>
              <a:rPr lang="en-US" sz="1900" dirty="0" smtClean="0"/>
              <a:t>a </a:t>
            </a:r>
            <a:r>
              <a:rPr lang="en-US" sz="1900" dirty="0"/>
              <a:t>spectral </a:t>
            </a:r>
            <a:r>
              <a:rPr lang="en-US" sz="1900" dirty="0" err="1"/>
              <a:t>decorrelating</a:t>
            </a:r>
            <a:r>
              <a:rPr lang="en-US" sz="1900" dirty="0"/>
              <a:t> </a:t>
            </a:r>
            <a:r>
              <a:rPr lang="en-US" sz="1900" dirty="0" smtClean="0"/>
              <a:t>transform that </a:t>
            </a:r>
            <a:r>
              <a:rPr lang="en-US" sz="1900" dirty="0"/>
              <a:t>would provide effective </a:t>
            </a:r>
            <a:r>
              <a:rPr lang="en-US" sz="1900" dirty="0" err="1"/>
              <a:t>lossy</a:t>
            </a:r>
            <a:r>
              <a:rPr lang="en-US" sz="1900" dirty="0"/>
              <a:t> and lossless compression of multi- and </a:t>
            </a:r>
            <a:r>
              <a:rPr lang="en-US" sz="1900" dirty="0" err="1"/>
              <a:t>hyperspectral</a:t>
            </a:r>
            <a:r>
              <a:rPr lang="en-US" sz="1900" dirty="0"/>
              <a:t> </a:t>
            </a:r>
            <a:r>
              <a:rPr lang="en-US" sz="1900" dirty="0" smtClean="0"/>
              <a:t>images. </a:t>
            </a:r>
          </a:p>
          <a:p>
            <a:r>
              <a:rPr lang="en-US" sz="2000" dirty="0" smtClean="0"/>
              <a:t>We believe that</a:t>
            </a:r>
            <a:r>
              <a:rPr lang="en-US" sz="2000" dirty="0"/>
              <a:t> FORMOSAT-5 </a:t>
            </a:r>
            <a:r>
              <a:rPr lang="en-US" sz="2000" dirty="0" smtClean="0"/>
              <a:t>is implementing CCSDS 122B</a:t>
            </a:r>
            <a:endParaRPr lang="en-US" sz="1900" dirty="0" smtClean="0"/>
          </a:p>
          <a:p>
            <a:endParaRPr lang="en-US" sz="1900" dirty="0"/>
          </a:p>
        </p:txBody>
      </p:sp>
    </p:spTree>
    <p:extLst>
      <p:ext uri="{BB962C8B-B14F-4D97-AF65-F5344CB8AC3E}">
        <p14:creationId xmlns:p14="http://schemas.microsoft.com/office/powerpoint/2010/main" val="301227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deepspace.jpl.nasa.gov/dsn/images/picture_70_bw_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99310" y="4813299"/>
            <a:ext cx="1581392" cy="15986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ijournal.com/newsite/wp-content/uploads/2011/04/hs_SensorWeb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8" y="449389"/>
            <a:ext cx="3578225" cy="3506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Important Scenarios</a:t>
            </a:r>
            <a:endParaRPr lang="en-US" dirty="0"/>
          </a:p>
        </p:txBody>
      </p:sp>
      <p:sp>
        <p:nvSpPr>
          <p:cNvPr id="3" name="Content Placeholder 2"/>
          <p:cNvSpPr>
            <a:spLocks noGrp="1"/>
          </p:cNvSpPr>
          <p:nvPr>
            <p:ph idx="1"/>
          </p:nvPr>
        </p:nvSpPr>
        <p:spPr>
          <a:xfrm>
            <a:off x="457200" y="990600"/>
            <a:ext cx="5816600" cy="5135563"/>
          </a:xfrm>
        </p:spPr>
        <p:txBody>
          <a:bodyPr/>
          <a:lstStyle/>
          <a:p>
            <a:r>
              <a:rPr lang="en-US" sz="2000" dirty="0" smtClean="0"/>
              <a:t>Future </a:t>
            </a:r>
            <a:r>
              <a:rPr lang="en-US" sz="2000" dirty="0" err="1" smtClean="0"/>
              <a:t>SensorWeb</a:t>
            </a:r>
            <a:r>
              <a:rPr lang="en-US" sz="2000" dirty="0" smtClean="0"/>
              <a:t> Scenario:</a:t>
            </a:r>
          </a:p>
          <a:p>
            <a:pPr lvl="1"/>
            <a:r>
              <a:rPr lang="en-US" sz="1800" dirty="0" smtClean="0"/>
              <a:t>Multiple Earth-Observing Satellites utilize automated network communications.</a:t>
            </a:r>
          </a:p>
          <a:p>
            <a:pPr lvl="1"/>
            <a:r>
              <a:rPr lang="en-US" sz="1800" dirty="0" smtClean="0"/>
              <a:t>Built on foundation of CCSDS DTN, AMS, and Space Internetworking standards.</a:t>
            </a:r>
          </a:p>
          <a:p>
            <a:pPr lvl="1"/>
            <a:r>
              <a:rPr lang="en-US" sz="1800" dirty="0" smtClean="0"/>
              <a:t>Major event (earthquake, volcano) occurs</a:t>
            </a:r>
          </a:p>
          <a:p>
            <a:pPr lvl="1"/>
            <a:r>
              <a:rPr lang="en-US" sz="1800" dirty="0" smtClean="0"/>
              <a:t>First observation sends automated signal to all satellites, and they simultaneously observe the event</a:t>
            </a:r>
          </a:p>
          <a:p>
            <a:r>
              <a:rPr lang="en-US" sz="2000" dirty="0" smtClean="0"/>
              <a:t>Contingency Scenarios</a:t>
            </a:r>
            <a:endParaRPr lang="en-US" sz="2000" dirty="0"/>
          </a:p>
          <a:p>
            <a:pPr lvl="1"/>
            <a:r>
              <a:rPr lang="en-US" sz="1900" dirty="0" smtClean="0"/>
              <a:t>Even if your mission does not initially have requirements for international interfaces, you need CCSDS compatibility for emergency support.</a:t>
            </a:r>
          </a:p>
          <a:p>
            <a:pPr lvl="1"/>
            <a:r>
              <a:rPr lang="en-US" sz="1900" dirty="0" smtClean="0"/>
              <a:t>We have had two scenarios (XMM-Newton and STRS) where a disabled satellite was rescued with assistance from another agency, because of CCSDS compatibility.  </a:t>
            </a:r>
            <a:endParaRPr lang="en-US" sz="19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9</a:t>
            </a:fld>
            <a:endParaRPr lang="en-US"/>
          </a:p>
        </p:txBody>
      </p:sp>
      <p:pic>
        <p:nvPicPr>
          <p:cNvPr id="2052" name="Picture 4" descr="http://www.galaxyzooblog.org/wp-content/uploads/2008/12/xmm-newton_ok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303" y="4146550"/>
            <a:ext cx="1614871" cy="103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37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amp;C">
  <a:themeElements>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fontScheme name="SM&amp;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SM&amp;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amp;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amp;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amp;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D04988AE66541875CEF1D1EAB69F6" ma:contentTypeVersion="1" ma:contentTypeDescription="Create a new document." ma:contentTypeScope="" ma:versionID="20e56640fc577b75b77e01b5556b5b1a">
  <xsd:schema xmlns:xsd="http://www.w3.org/2001/XMLSchema" xmlns:xs="http://www.w3.org/2001/XMLSchema" xmlns:p="http://schemas.microsoft.com/office/2006/metadata/properties" xmlns:ns2="c623a385-648b-4ec1-8991-b987a047f970" targetNamespace="http://schemas.microsoft.com/office/2006/metadata/properties" ma:root="true" ma:fieldsID="b903bde4708e4774df861a82959e3c14" ns2:_="">
    <xsd:import namespace="c623a385-648b-4ec1-8991-b987a047f97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3a385-648b-4ec1-8991-b987a047f9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CB62795-23F8-4600-AA87-A0F6DEDD2ECE}"/>
</file>

<file path=customXml/itemProps2.xml><?xml version="1.0" encoding="utf-8"?>
<ds:datastoreItem xmlns:ds="http://schemas.openxmlformats.org/officeDocument/2006/customXml" ds:itemID="{75F96CA0-7D0E-4AD2-A29C-235A673EFDA5}"/>
</file>

<file path=customXml/itemProps3.xml><?xml version="1.0" encoding="utf-8"?>
<ds:datastoreItem xmlns:ds="http://schemas.openxmlformats.org/officeDocument/2006/customXml" ds:itemID="{CB62CBE6-C247-40AC-93F0-8D6DDB56BCC1}"/>
</file>

<file path=docProps/app.xml><?xml version="1.0" encoding="utf-8"?>
<Properties xmlns="http://schemas.openxmlformats.org/officeDocument/2006/extended-properties" xmlns:vt="http://schemas.openxmlformats.org/officeDocument/2006/docPropsVTypes">
  <Template/>
  <TotalTime>25189</TotalTime>
  <Pages>51</Pages>
  <Words>1303</Words>
  <Application>Microsoft Office PowerPoint</Application>
  <PresentationFormat>Letter Paper (8.5x11 in)</PresentationFormat>
  <Paragraphs>321</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Arial Narrow</vt:lpstr>
      <vt:lpstr>Tahoma</vt:lpstr>
      <vt:lpstr>Wingdings</vt:lpstr>
      <vt:lpstr>ＭＳ Ｐゴシック</vt:lpstr>
      <vt:lpstr>Times New Roman</vt:lpstr>
      <vt:lpstr>TMOD Presentations</vt:lpstr>
      <vt:lpstr>SM&amp;C</vt:lpstr>
      <vt:lpstr>PowerPoint Presentation</vt:lpstr>
      <vt:lpstr>Agenda</vt:lpstr>
      <vt:lpstr>CCSDS – Scope and Origins</vt:lpstr>
      <vt:lpstr>CCSDS Overview - Participation</vt:lpstr>
      <vt:lpstr>PowerPoint Presentation</vt:lpstr>
      <vt:lpstr>CCSDS Overview End-to-End Architecture</vt:lpstr>
      <vt:lpstr>CCSDS Areas of Potential Interest  for Remote Sensing Programs</vt:lpstr>
      <vt:lpstr>MultiSpectral Hyperspectral Data Compression</vt:lpstr>
      <vt:lpstr>Important Scenarios</vt:lpstr>
      <vt:lpstr>CCSDS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IOP3-CCSDS Presentation- IOAG consolidated comments</dc:title>
  <dc:subject>CCSDS Overview</dc:subject>
  <dc:creator>Mike Kearney</dc:creator>
  <cp:lastModifiedBy>Kearney, Mike W. (MSFC-EO01)</cp:lastModifiedBy>
  <cp:revision>1164</cp:revision>
  <cp:lastPrinted>2001-11-29T04:39:41Z</cp:lastPrinted>
  <dcterms:created xsi:type="dcterms:W3CDTF">1998-05-20T16:00:08Z</dcterms:created>
  <dcterms:modified xsi:type="dcterms:W3CDTF">2013-11-19T00:36:59Z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0x010100ECFD04988AE66541875CEF1D1EAB69F6</vt:lpwstr>
  </property>
</Properties>
</file>