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4"/>
    <p:sldMasterId id="2147483663" r:id="rId5"/>
  </p:sldMasterIdLst>
  <p:notesMasterIdLst>
    <p:notesMasterId r:id="rId65"/>
  </p:notesMasterIdLst>
  <p:handoutMasterIdLst>
    <p:handoutMasterId r:id="rId66"/>
  </p:handoutMasterIdLst>
  <p:sldIdLst>
    <p:sldId id="772" r:id="rId6"/>
    <p:sldId id="734" r:id="rId7"/>
    <p:sldId id="816" r:id="rId8"/>
    <p:sldId id="752" r:id="rId9"/>
    <p:sldId id="753" r:id="rId10"/>
    <p:sldId id="643" r:id="rId11"/>
    <p:sldId id="828" r:id="rId12"/>
    <p:sldId id="787" r:id="rId13"/>
    <p:sldId id="797" r:id="rId14"/>
    <p:sldId id="798" r:id="rId15"/>
    <p:sldId id="744" r:id="rId16"/>
    <p:sldId id="747" r:id="rId17"/>
    <p:sldId id="790" r:id="rId18"/>
    <p:sldId id="717" r:id="rId19"/>
    <p:sldId id="799" r:id="rId20"/>
    <p:sldId id="793" r:id="rId21"/>
    <p:sldId id="791" r:id="rId22"/>
    <p:sldId id="794" r:id="rId23"/>
    <p:sldId id="795" r:id="rId24"/>
    <p:sldId id="765" r:id="rId25"/>
    <p:sldId id="820" r:id="rId26"/>
    <p:sldId id="825" r:id="rId27"/>
    <p:sldId id="824" r:id="rId28"/>
    <p:sldId id="819" r:id="rId29"/>
    <p:sldId id="822" r:id="rId30"/>
    <p:sldId id="801" r:id="rId31"/>
    <p:sldId id="821" r:id="rId32"/>
    <p:sldId id="805" r:id="rId33"/>
    <p:sldId id="800" r:id="rId34"/>
    <p:sldId id="806" r:id="rId35"/>
    <p:sldId id="823" r:id="rId36"/>
    <p:sldId id="807" r:id="rId37"/>
    <p:sldId id="814" r:id="rId38"/>
    <p:sldId id="818" r:id="rId39"/>
    <p:sldId id="760" r:id="rId40"/>
    <p:sldId id="761" r:id="rId41"/>
    <p:sldId id="782" r:id="rId42"/>
    <p:sldId id="783" r:id="rId43"/>
    <p:sldId id="784" r:id="rId44"/>
    <p:sldId id="785" r:id="rId45"/>
    <p:sldId id="803" r:id="rId46"/>
    <p:sldId id="802" r:id="rId47"/>
    <p:sldId id="829" r:id="rId48"/>
    <p:sldId id="804" r:id="rId49"/>
    <p:sldId id="762" r:id="rId50"/>
    <p:sldId id="758" r:id="rId51"/>
    <p:sldId id="808" r:id="rId52"/>
    <p:sldId id="809" r:id="rId53"/>
    <p:sldId id="810" r:id="rId54"/>
    <p:sldId id="811" r:id="rId55"/>
    <p:sldId id="812" r:id="rId56"/>
    <p:sldId id="759" r:id="rId57"/>
    <p:sldId id="827" r:id="rId58"/>
    <p:sldId id="826" r:id="rId59"/>
    <p:sldId id="796" r:id="rId60"/>
    <p:sldId id="834" r:id="rId61"/>
    <p:sldId id="830" r:id="rId62"/>
    <p:sldId id="831" r:id="rId63"/>
    <p:sldId id="832" r:id="rId64"/>
  </p:sldIdLst>
  <p:sldSz cx="9144000" cy="6858000" type="letter"/>
  <p:notesSz cx="7315200" cy="9601200"/>
  <p:embeddedFontLst>
    <p:embeddedFont>
      <p:font typeface="ＭＳ Ｐゴシック" panose="020B0600070205080204" pitchFamily="34" charset="-128"/>
      <p:regular r:id="rId67"/>
    </p:embeddedFont>
    <p:embeddedFont>
      <p:font typeface="Trebuchet MS" panose="020B0603020202020204" pitchFamily="34" charset="0"/>
      <p:regular r:id="rId68"/>
      <p:bold r:id="rId69"/>
      <p:italic r:id="rId70"/>
      <p:boldItalic r:id="rId71"/>
    </p:embeddedFont>
    <p:embeddedFont>
      <p:font typeface="Calibri" panose="020F0502020204030204" pitchFamily="34" charset="0"/>
      <p:regular r:id="rId72"/>
      <p:bold r:id="rId73"/>
      <p:italic r:id="rId74"/>
      <p:boldItalic r:id="rId75"/>
    </p:embeddedFont>
    <p:embeddedFont>
      <p:font typeface="Arial Narrow" panose="020B0606020202030204" pitchFamily="34" charset="0"/>
      <p:regular r:id="rId76"/>
      <p:bold r:id="rId77"/>
      <p:italic r:id="rId78"/>
      <p:boldItalic r:id="rId79"/>
    </p:embeddedFont>
    <p:embeddedFont>
      <p:font typeface="Garamond" panose="02020404030301010803" pitchFamily="18" charset="0"/>
      <p:regular r:id="rId80"/>
      <p:bold r:id="rId81"/>
      <p:italic r:id="rId82"/>
    </p:embeddedFont>
    <p:embeddedFont>
      <p:font typeface="Tahoma" panose="020B0604030504040204" pitchFamily="34" charset="0"/>
      <p:regular r:id="rId83"/>
      <p:bold r:id="rId84"/>
    </p:embeddedFont>
    <p:embeddedFont>
      <p:font typeface="Bauhaus 93" panose="04030905020B02020C02" pitchFamily="82" charset="0"/>
      <p:regular r:id="rId85"/>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CC99"/>
    <a:srgbClr val="FFFFFF"/>
    <a:srgbClr val="FF9900"/>
    <a:srgbClr val="CCFFCC"/>
    <a:srgbClr val="FFFF00"/>
    <a:srgbClr val="FFFFCC"/>
    <a:srgbClr val="4AFF01"/>
    <a:srgbClr val="0000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41" autoAdjust="0"/>
    <p:restoredTop sz="78508" autoAdjust="0"/>
  </p:normalViewPr>
  <p:slideViewPr>
    <p:cSldViewPr snapToGrid="0">
      <p:cViewPr varScale="1">
        <p:scale>
          <a:sx n="106" d="100"/>
          <a:sy n="106" d="100"/>
        </p:scale>
        <p:origin x="-2148" y="-84"/>
      </p:cViewPr>
      <p:guideLst>
        <p:guide orient="horz" pos="792"/>
        <p:guide pos="2880"/>
      </p:guideLst>
    </p:cSldViewPr>
  </p:slideViewPr>
  <p:outlineViewPr>
    <p:cViewPr>
      <p:scale>
        <a:sx n="33" d="100"/>
        <a:sy n="33" d="100"/>
      </p:scale>
      <p:origin x="0" y="997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35" d="100"/>
          <a:sy n="35" d="100"/>
        </p:scale>
        <p:origin x="-1494" y="-72"/>
      </p:cViewPr>
      <p:guideLst>
        <p:guide orient="horz" pos="3024"/>
        <p:guide pos="2304"/>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font" Target="fonts/font2.fntdata"/><Relationship Id="rId76" Type="http://schemas.openxmlformats.org/officeDocument/2006/relationships/font" Target="fonts/font10.fntdata"/><Relationship Id="rId84" Type="http://schemas.openxmlformats.org/officeDocument/2006/relationships/font" Target="fonts/font18.fntdata"/><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74" Type="http://schemas.openxmlformats.org/officeDocument/2006/relationships/font" Target="fonts/font8.fntdata"/><Relationship Id="rId79" Type="http://schemas.openxmlformats.org/officeDocument/2006/relationships/font" Target="fonts/font13.fntdata"/><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font" Target="fonts/font16.fntdata"/><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font" Target="fonts/font1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1.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hq.ad.aiaa.org\AIAA\Users\nickt\CCSDS\Meetings\London-Oct2010\CESG-CMC\Cumulative%20Missions%20Graph.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51064008680229"/>
          <c:y val="0.1214003556544993"/>
          <c:w val="0.71774636813349002"/>
          <c:h val="0.73238768136868004"/>
        </c:manualLayout>
      </c:layout>
      <c:lineChart>
        <c:grouping val="standard"/>
        <c:varyColors val="0"/>
        <c:ser>
          <c:idx val="0"/>
          <c:order val="0"/>
          <c:tx>
            <c:v>Cumulative Missions</c:v>
          </c:tx>
          <c:marker>
            <c:symbol val="none"/>
          </c:marker>
          <c:cat>
            <c:numLit>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Lit>
          </c:cat>
          <c:val>
            <c:numRef>
              <c:f>Sheet1!$B$3:$O$3</c:f>
              <c:numCache>
                <c:formatCode>General</c:formatCode>
                <c:ptCount val="14"/>
                <c:pt idx="0">
                  <c:v>108</c:v>
                </c:pt>
                <c:pt idx="1">
                  <c:v>155</c:v>
                </c:pt>
                <c:pt idx="2">
                  <c:v>205</c:v>
                </c:pt>
                <c:pt idx="3">
                  <c:v>221</c:v>
                </c:pt>
                <c:pt idx="4">
                  <c:v>271</c:v>
                </c:pt>
                <c:pt idx="5">
                  <c:v>308</c:v>
                </c:pt>
                <c:pt idx="6">
                  <c:v>330</c:v>
                </c:pt>
                <c:pt idx="7">
                  <c:v>371</c:v>
                </c:pt>
                <c:pt idx="8">
                  <c:v>387</c:v>
                </c:pt>
                <c:pt idx="9">
                  <c:v>416</c:v>
                </c:pt>
                <c:pt idx="10">
                  <c:v>435</c:v>
                </c:pt>
                <c:pt idx="11">
                  <c:v>461</c:v>
                </c:pt>
                <c:pt idx="12">
                  <c:v>544</c:v>
                </c:pt>
                <c:pt idx="13">
                  <c:v>596</c:v>
                </c:pt>
              </c:numCache>
            </c:numRef>
          </c:val>
          <c:smooth val="0"/>
        </c:ser>
        <c:dLbls>
          <c:showLegendKey val="0"/>
          <c:showVal val="0"/>
          <c:showCatName val="0"/>
          <c:showSerName val="0"/>
          <c:showPercent val="0"/>
          <c:showBubbleSize val="0"/>
        </c:dLbls>
        <c:marker val="1"/>
        <c:smooth val="0"/>
        <c:axId val="171276928"/>
        <c:axId val="180343936"/>
      </c:lineChart>
      <c:catAx>
        <c:axId val="171276928"/>
        <c:scaling>
          <c:orientation val="minMax"/>
        </c:scaling>
        <c:delete val="0"/>
        <c:axPos val="b"/>
        <c:numFmt formatCode="General" sourceLinked="1"/>
        <c:majorTickMark val="none"/>
        <c:minorTickMark val="none"/>
        <c:tickLblPos val="nextTo"/>
        <c:crossAx val="180343936"/>
        <c:crosses val="autoZero"/>
        <c:auto val="1"/>
        <c:lblAlgn val="ctr"/>
        <c:lblOffset val="100"/>
        <c:noMultiLvlLbl val="0"/>
      </c:catAx>
      <c:valAx>
        <c:axId val="180343936"/>
        <c:scaling>
          <c:orientation val="minMax"/>
        </c:scaling>
        <c:delete val="0"/>
        <c:axPos val="l"/>
        <c:majorGridlines/>
        <c:numFmt formatCode="General" sourceLinked="1"/>
        <c:majorTickMark val="none"/>
        <c:minorTickMark val="none"/>
        <c:tickLblPos val="nextTo"/>
        <c:spPr>
          <a:ln w="9525">
            <a:noFill/>
          </a:ln>
        </c:spPr>
        <c:crossAx val="171276928"/>
        <c:crosses val="autoZero"/>
        <c:crossBetween val="between"/>
        <c:majorUnit val="50"/>
      </c:valAx>
      <c:dTable>
        <c:showHorzBorder val="1"/>
        <c:showVertBorder val="1"/>
        <c:showOutline val="1"/>
        <c:showKeys val="0"/>
      </c:dTable>
      <c:spPr>
        <a:solidFill>
          <a:srgbClr val="919191">
            <a:lumMod val="20000"/>
            <a:lumOff val="80000"/>
            <a:alpha val="55000"/>
          </a:srgbClr>
        </a:solidFill>
        <a:ln>
          <a:solidFill>
            <a:srgbClr val="4F81BD">
              <a:alpha val="50000"/>
            </a:srgbClr>
          </a:solidFill>
        </a:ln>
      </c:spPr>
    </c:plotArea>
    <c:plotVisOnly val="1"/>
    <c:dispBlanksAs val="gap"/>
    <c:showDLblsOverMax val="0"/>
  </c:chart>
  <c:txPr>
    <a:bodyPr/>
    <a:lstStyle/>
    <a:p>
      <a:pPr>
        <a:defRPr sz="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20057" tIns="0" rIns="20057" bIns="0" numCol="1" anchor="t" anchorCtr="0" compatLnSpc="1">
            <a:prstTxWarp prst="textNoShape">
              <a:avLst/>
            </a:prstTxWarp>
          </a:bodyPr>
          <a:lstStyle>
            <a:lvl1pPr defTabSz="963613">
              <a:defRPr sz="100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20057" tIns="0" rIns="20057" bIns="0" numCol="1" anchor="t" anchorCtr="0" compatLnSpc="1">
            <a:prstTxWarp prst="textNoShape">
              <a:avLst/>
            </a:prstTxWarp>
          </a:bodyPr>
          <a:lstStyle>
            <a:lvl1pPr algn="r" defTabSz="963613">
              <a:defRPr sz="100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120188"/>
            <a:ext cx="3168650" cy="481012"/>
          </a:xfrm>
          <a:prstGeom prst="rect">
            <a:avLst/>
          </a:prstGeom>
          <a:noFill/>
          <a:ln w="9525">
            <a:noFill/>
            <a:miter lim="800000"/>
            <a:headEnd/>
            <a:tailEnd/>
          </a:ln>
          <a:effectLst/>
        </p:spPr>
        <p:txBody>
          <a:bodyPr vert="horz" wrap="square" lIns="20057" tIns="0" rIns="20057" bIns="0" numCol="1" anchor="b" anchorCtr="0" compatLnSpc="1">
            <a:prstTxWarp prst="textNoShape">
              <a:avLst/>
            </a:prstTxWarp>
          </a:bodyPr>
          <a:lstStyle>
            <a:lvl1pPr defTabSz="963613">
              <a:defRPr sz="100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20057" tIns="0" rIns="20057" bIns="0" numCol="1" anchor="b" anchorCtr="0" compatLnSpc="1">
            <a:prstTxWarp prst="textNoShape">
              <a:avLst/>
            </a:prstTxWarp>
          </a:bodyPr>
          <a:lstStyle>
            <a:lvl1pPr algn="r" defTabSz="963613">
              <a:defRPr sz="1000" i="1">
                <a:latin typeface="Times New Roman" pitchFamily="18" charset="0"/>
              </a:defRPr>
            </a:lvl1pPr>
          </a:lstStyle>
          <a:p>
            <a:pPr>
              <a:defRPr/>
            </a:pPr>
            <a:fld id="{8E551F7D-F2EA-44ED-8DE8-7BEC7C1714EB}" type="slidenum">
              <a:rPr lang="en-US"/>
              <a:pPr>
                <a:defRPr/>
              </a:pPr>
              <a:t>‹#›</a:t>
            </a:fld>
            <a:endParaRPr lang="en-US"/>
          </a:p>
        </p:txBody>
      </p:sp>
    </p:spTree>
    <p:extLst>
      <p:ext uri="{BB962C8B-B14F-4D97-AF65-F5344CB8AC3E}">
        <p14:creationId xmlns:p14="http://schemas.microsoft.com/office/powerpoint/2010/main" val="272349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20057" tIns="0" rIns="20057" bIns="0" numCol="1" anchor="t" anchorCtr="0" compatLnSpc="1">
            <a:prstTxWarp prst="textNoShape">
              <a:avLst/>
            </a:prstTxWarp>
          </a:bodyPr>
          <a:lstStyle>
            <a:lvl1pPr defTabSz="963613">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20057" tIns="0" rIns="20057" bIns="0" numCol="1" anchor="t" anchorCtr="0" compatLnSpc="1">
            <a:prstTxWarp prst="textNoShape">
              <a:avLst/>
            </a:prstTxWarp>
          </a:bodyPr>
          <a:lstStyle>
            <a:lvl1pPr algn="r" defTabSz="963613">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20057" tIns="0" rIns="20057" bIns="0" numCol="1" anchor="b" anchorCtr="0" compatLnSpc="1">
            <a:prstTxWarp prst="textNoShape">
              <a:avLst/>
            </a:prstTxWarp>
          </a:bodyPr>
          <a:lstStyle>
            <a:lvl1pPr defTabSz="963613">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20057" tIns="0" rIns="20057" bIns="0" numCol="1" anchor="b" anchorCtr="0" compatLnSpc="1">
            <a:prstTxWarp prst="textNoShape">
              <a:avLst/>
            </a:prstTxWarp>
          </a:bodyPr>
          <a:lstStyle>
            <a:lvl1pPr algn="r" defTabSz="963613">
              <a:defRPr sz="1000" i="1">
                <a:latin typeface="Times New Roman" pitchFamily="18" charset="0"/>
              </a:defRPr>
            </a:lvl1pPr>
          </a:lstStyle>
          <a:p>
            <a:pPr>
              <a:defRPr/>
            </a:pPr>
            <a:fld id="{A56C0865-1E04-4EDC-8E8D-E93BEE8F9F18}" type="slidenum">
              <a:rPr lang="en-US"/>
              <a:pPr>
                <a:defRPr/>
              </a:pPr>
              <a:t>‹#›</a:t>
            </a:fld>
            <a:endParaRPr lang="en-US"/>
          </a:p>
        </p:txBody>
      </p:sp>
      <p:sp>
        <p:nvSpPr>
          <p:cNvPr id="2054" name="Rectangle 6"/>
          <p:cNvSpPr>
            <a:spLocks noGrp="1" noChangeArrowheads="1"/>
          </p:cNvSpPr>
          <p:nvPr>
            <p:ph type="body" sz="quarter" idx="3"/>
          </p:nvPr>
        </p:nvSpPr>
        <p:spPr bwMode="auto">
          <a:xfrm>
            <a:off x="976313" y="4560888"/>
            <a:ext cx="5362575" cy="4322762"/>
          </a:xfrm>
          <a:prstGeom prst="rect">
            <a:avLst/>
          </a:prstGeom>
          <a:noFill/>
          <a:ln w="9525">
            <a:noFill/>
            <a:miter lim="800000"/>
            <a:headEnd/>
            <a:tailEnd/>
          </a:ln>
          <a:effectLst/>
        </p:spPr>
        <p:txBody>
          <a:bodyPr vert="horz" wrap="square" lIns="95276" tIns="46804" rIns="95276" bIns="468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1" name="Rectangle 7"/>
          <p:cNvSpPr>
            <a:spLocks noGrp="1" noRot="1" noChangeAspect="1" noChangeArrowheads="1" noTextEdit="1"/>
          </p:cNvSpPr>
          <p:nvPr>
            <p:ph type="sldImg" idx="2"/>
          </p:nvPr>
        </p:nvSpPr>
        <p:spPr bwMode="auto">
          <a:xfrm>
            <a:off x="1271588" y="727075"/>
            <a:ext cx="4781550" cy="35861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541237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p:spPr>
        <p:txBody>
          <a:bodyPr/>
          <a:lstStyle/>
          <a:p>
            <a:fld id="{7B5C1742-CD55-4F22-8540-A6C7E062BBE4}" type="slidenum">
              <a:rPr lang="en-US" smtClean="0"/>
              <a:pPr/>
              <a:t>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6C66D4-8D57-42B5-94C5-04130C50F86B}"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itchFamily="18" charset="0"/>
              </a:defRPr>
            </a:lvl1pPr>
            <a:lvl2pPr marL="742950" indent="-285750" defTabSz="963613">
              <a:defRPr sz="2400">
                <a:solidFill>
                  <a:schemeClr val="tx1"/>
                </a:solidFill>
                <a:latin typeface="Times New Roman" pitchFamily="18" charset="0"/>
              </a:defRPr>
            </a:lvl2pPr>
            <a:lvl3pPr marL="1143000" indent="-228600" defTabSz="963613">
              <a:defRPr sz="2400">
                <a:solidFill>
                  <a:schemeClr val="tx1"/>
                </a:solidFill>
                <a:latin typeface="Times New Roman" pitchFamily="18" charset="0"/>
              </a:defRPr>
            </a:lvl3pPr>
            <a:lvl4pPr marL="1600200" indent="-228600" defTabSz="963613">
              <a:defRPr sz="2400">
                <a:solidFill>
                  <a:schemeClr val="tx1"/>
                </a:solidFill>
                <a:latin typeface="Times New Roman" pitchFamily="18" charset="0"/>
              </a:defRPr>
            </a:lvl4pPr>
            <a:lvl5pPr marL="2057400" indent="-228600" defTabSz="963613">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EEA52F0C-9420-4266-A6CA-4E8A69763E81}" type="slidenum">
              <a:rPr lang="en-US" sz="1000" smtClean="0"/>
              <a:pPr/>
              <a:t>12</a:t>
            </a:fld>
            <a:endParaRPr lang="en-US" sz="100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p:spPr>
        <p:txBody>
          <a:bodyPr/>
          <a:lstStyle/>
          <a:p>
            <a:fld id="{EFE20A69-DA55-4CD3-B397-10B141E6BC08}" type="slidenum">
              <a:rPr lang="en-US" smtClean="0"/>
              <a:pPr/>
              <a:t>13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D46C66D4-8D57-42B5-94C5-04130C50F86B}"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6C66D4-8D57-42B5-94C5-04130C50F86B}"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161B7BC7-AF68-4E95-9408-1AEA6F6FB84C}"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FC9EED2-C4FE-4141-A95B-E237783C8B35}"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FFC9EED2-C4FE-4141-A95B-E237783C8B35}"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6C66D4-8D57-42B5-94C5-04130C50F86B}"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1300" b="1">
                <a:solidFill>
                  <a:schemeClr val="tx1"/>
                </a:solidFill>
                <a:latin typeface="Tahoma" pitchFamily="34" charset="0"/>
              </a:defRPr>
            </a:lvl1pPr>
            <a:lvl2pPr marL="785372" indent="-302066" eaLnBrk="0" hangingPunct="0">
              <a:defRPr sz="1300" b="1">
                <a:solidFill>
                  <a:schemeClr val="tx1"/>
                </a:solidFill>
                <a:latin typeface="Tahoma" pitchFamily="34" charset="0"/>
              </a:defRPr>
            </a:lvl2pPr>
            <a:lvl3pPr marL="1208265" indent="-241653" eaLnBrk="0" hangingPunct="0">
              <a:defRPr sz="1300" b="1">
                <a:solidFill>
                  <a:schemeClr val="tx1"/>
                </a:solidFill>
                <a:latin typeface="Tahoma" pitchFamily="34" charset="0"/>
              </a:defRPr>
            </a:lvl3pPr>
            <a:lvl4pPr marL="1691571" indent="-241653" eaLnBrk="0" hangingPunct="0">
              <a:defRPr sz="1300" b="1">
                <a:solidFill>
                  <a:schemeClr val="tx1"/>
                </a:solidFill>
                <a:latin typeface="Tahoma" pitchFamily="34" charset="0"/>
              </a:defRPr>
            </a:lvl4pPr>
            <a:lvl5pPr marL="2174878" indent="-241653" eaLnBrk="0" hangingPunct="0">
              <a:defRPr sz="1300" b="1">
                <a:solidFill>
                  <a:schemeClr val="tx1"/>
                </a:solidFill>
                <a:latin typeface="Tahoma" pitchFamily="34" charset="0"/>
              </a:defRPr>
            </a:lvl5pPr>
            <a:lvl6pPr marL="2658184" indent="-241653" algn="ctr" eaLnBrk="0" fontAlgn="base" hangingPunct="0">
              <a:spcBef>
                <a:spcPct val="50000"/>
              </a:spcBef>
              <a:spcAft>
                <a:spcPct val="0"/>
              </a:spcAft>
              <a:defRPr sz="1300" b="1">
                <a:solidFill>
                  <a:schemeClr val="tx1"/>
                </a:solidFill>
                <a:latin typeface="Tahoma" pitchFamily="34" charset="0"/>
              </a:defRPr>
            </a:lvl6pPr>
            <a:lvl7pPr marL="3141490" indent="-241653" algn="ctr" eaLnBrk="0" fontAlgn="base" hangingPunct="0">
              <a:spcBef>
                <a:spcPct val="50000"/>
              </a:spcBef>
              <a:spcAft>
                <a:spcPct val="0"/>
              </a:spcAft>
              <a:defRPr sz="1300" b="1">
                <a:solidFill>
                  <a:schemeClr val="tx1"/>
                </a:solidFill>
                <a:latin typeface="Tahoma" pitchFamily="34" charset="0"/>
              </a:defRPr>
            </a:lvl7pPr>
            <a:lvl8pPr marL="3624796" indent="-241653" algn="ctr" eaLnBrk="0" fontAlgn="base" hangingPunct="0">
              <a:spcBef>
                <a:spcPct val="50000"/>
              </a:spcBef>
              <a:spcAft>
                <a:spcPct val="0"/>
              </a:spcAft>
              <a:defRPr sz="1300" b="1">
                <a:solidFill>
                  <a:schemeClr val="tx1"/>
                </a:solidFill>
                <a:latin typeface="Tahoma" pitchFamily="34" charset="0"/>
              </a:defRPr>
            </a:lvl8pPr>
            <a:lvl9pPr marL="4108102" indent="-241653" algn="ctr" eaLnBrk="0" fontAlgn="base" hangingPunct="0">
              <a:spcBef>
                <a:spcPct val="50000"/>
              </a:spcBef>
              <a:spcAft>
                <a:spcPct val="0"/>
              </a:spcAft>
              <a:defRPr sz="1300" b="1">
                <a:solidFill>
                  <a:schemeClr val="tx1"/>
                </a:solidFill>
                <a:latin typeface="Tahoma" pitchFamily="34" charset="0"/>
              </a:defRPr>
            </a:lvl9pPr>
          </a:lstStyle>
          <a:p>
            <a:pPr eaLnBrk="1" hangingPunct="1"/>
            <a:fld id="{32EC7231-DCC4-4D03-89A6-03E49C6250C3}" type="slidenum">
              <a:rPr lang="en-GB" b="0">
                <a:latin typeface="Arial" pitchFamily="34" charset="0"/>
              </a:rPr>
              <a:pPr eaLnBrk="1" hangingPunct="1"/>
              <a:t>26</a:t>
            </a:fld>
            <a:endParaRPr lang="en-GB" b="0">
              <a:latin typeface="Arial" pitchFamily="34" charset="0"/>
            </a:endParaRPr>
          </a:p>
        </p:txBody>
      </p:sp>
      <p:sp>
        <p:nvSpPr>
          <p:cNvPr id="7171" name="Rectangle 2"/>
          <p:cNvSpPr>
            <a:spLocks noGrp="1" noRot="1" noChangeAspect="1" noChangeArrowheads="1" noTextEdit="1"/>
          </p:cNvSpPr>
          <p:nvPr>
            <p:ph type="sldImg"/>
          </p:nvPr>
        </p:nvSpPr>
        <p:spPr>
          <a:xfrm>
            <a:off x="1257300" y="720725"/>
            <a:ext cx="4802188" cy="3602038"/>
          </a:xfrm>
          <a:ln/>
        </p:spPr>
      </p:sp>
      <p:sp>
        <p:nvSpPr>
          <p:cNvPr id="7172" name="Rectangle 3"/>
          <p:cNvSpPr>
            <a:spLocks noGrp="1" noChangeArrowheads="1"/>
          </p:cNvSpPr>
          <p:nvPr>
            <p:ph type="body" idx="1"/>
          </p:nvPr>
        </p:nvSpPr>
        <p:spPr>
          <a:xfrm>
            <a:off x="731520" y="4558904"/>
            <a:ext cx="5852160" cy="4322206"/>
          </a:xfrm>
          <a:noFill/>
        </p:spPr>
        <p:txBody>
          <a:bodyPr/>
          <a:lstStyle/>
          <a:p>
            <a:pPr eaLnBrk="1" hangingPunct="1"/>
            <a:r>
              <a:rPr lang="en-GB" sz="1000">
                <a:latin typeface="Arial" pitchFamily="34" charset="0"/>
              </a:rPr>
              <a:t>What Do we Want to Achieve? </a:t>
            </a:r>
          </a:p>
          <a:p>
            <a:pPr eaLnBrk="1" hangingPunct="1"/>
            <a:endParaRPr lang="en-GB" sz="1000">
              <a:latin typeface="Arial" pitchFamily="34" charset="0"/>
            </a:endParaRPr>
          </a:p>
          <a:p>
            <a:pPr eaLnBrk="1" hangingPunct="1"/>
            <a:r>
              <a:rPr lang="en-GB" sz="1000">
                <a:latin typeface="Arial" pitchFamily="34" charset="0"/>
              </a:rPr>
              <a:t>Prepare for the future</a:t>
            </a:r>
          </a:p>
          <a:p>
            <a:pPr lvl="1" eaLnBrk="1" hangingPunct="1"/>
            <a:r>
              <a:rPr lang="en-GB" sz="1000">
                <a:latin typeface="Arial" pitchFamily="34" charset="0"/>
              </a:rPr>
              <a:t>Future missions will be more complex and require more collaboration across organisation</a:t>
            </a:r>
          </a:p>
          <a:p>
            <a:pPr lvl="2" eaLnBrk="1" hangingPunct="1"/>
            <a:r>
              <a:rPr lang="en-GB" sz="1000">
                <a:latin typeface="Arial" pitchFamily="34" charset="0"/>
              </a:rPr>
              <a:t>Better interoperability between systems (e.g. X monitoring its lander via Y’s orbiter, Z submitting planning requests for its payload on W’s S/C, …)</a:t>
            </a:r>
          </a:p>
          <a:p>
            <a:pPr lvl="2" eaLnBrk="1" hangingPunct="1"/>
            <a:r>
              <a:rPr lang="en-GB" sz="1000">
                <a:latin typeface="Arial" pitchFamily="34" charset="0"/>
              </a:rPr>
              <a:t>Scalability</a:t>
            </a:r>
          </a:p>
          <a:p>
            <a:pPr lvl="1" eaLnBrk="1" hangingPunct="1"/>
            <a:r>
              <a:rPr lang="en-GB" sz="1000">
                <a:latin typeface="Arial" pitchFamily="34" charset="0"/>
              </a:rPr>
              <a:t>Expandable systems</a:t>
            </a:r>
          </a:p>
          <a:p>
            <a:pPr lvl="2" eaLnBrk="1" hangingPunct="1"/>
            <a:r>
              <a:rPr lang="en-GB" sz="1000">
                <a:latin typeface="Arial" pitchFamily="34" charset="0"/>
              </a:rPr>
              <a:t>Difficult to predict now what will be needed tomorrow</a:t>
            </a:r>
          </a:p>
          <a:p>
            <a:pPr lvl="1" eaLnBrk="1" hangingPunct="1"/>
            <a:r>
              <a:rPr lang="en-GB" sz="1000">
                <a:latin typeface="Arial" pitchFamily="34" charset="0"/>
              </a:rPr>
              <a:t>Protect from technology evolution</a:t>
            </a:r>
          </a:p>
          <a:p>
            <a:pPr lvl="2" eaLnBrk="1" hangingPunct="1"/>
            <a:r>
              <a:rPr lang="en-GB" sz="1000">
                <a:latin typeface="Arial" pitchFamily="34" charset="0"/>
              </a:rPr>
              <a:t>Replace implementation technology without major system redesign</a:t>
            </a:r>
          </a:p>
          <a:p>
            <a:pPr lvl="1" eaLnBrk="1" hangingPunct="1"/>
            <a:endParaRPr lang="en-GB" sz="1000">
              <a:latin typeface="Arial" pitchFamily="34" charset="0"/>
            </a:endParaRPr>
          </a:p>
          <a:p>
            <a:pPr eaLnBrk="1" hangingPunct="1"/>
            <a:r>
              <a:rPr lang="en-GB" sz="1000">
                <a:latin typeface="Arial" pitchFamily="34" charset="0"/>
              </a:rPr>
              <a:t>Reduce cost (i.e. schedule, risks, …) of </a:t>
            </a:r>
          </a:p>
          <a:p>
            <a:pPr lvl="1" eaLnBrk="1" hangingPunct="1"/>
            <a:r>
              <a:rPr lang="en-GB" sz="1000">
                <a:latin typeface="Arial" pitchFamily="34" charset="0"/>
              </a:rPr>
              <a:t>[On-board and Ground-based] system development </a:t>
            </a:r>
          </a:p>
          <a:p>
            <a:pPr lvl="2" eaLnBrk="1" hangingPunct="1"/>
            <a:r>
              <a:rPr lang="en-GB" sz="1000">
                <a:latin typeface="Arial" pitchFamily="34" charset="0"/>
              </a:rPr>
              <a:t>Facilitate availability of generic software infrastructure</a:t>
            </a:r>
          </a:p>
          <a:p>
            <a:pPr lvl="2" eaLnBrk="1" hangingPunct="1"/>
            <a:r>
              <a:rPr lang="en-GB" sz="1000">
                <a:latin typeface="Arial" pitchFamily="34" charset="0"/>
              </a:rPr>
              <a:t>Facilitate availability of new, state-of-the-art, plug-in [commercial] components</a:t>
            </a:r>
          </a:p>
          <a:p>
            <a:pPr lvl="2" eaLnBrk="1" hangingPunct="1"/>
            <a:r>
              <a:rPr lang="en-GB" sz="1000">
                <a:latin typeface="Arial" pitchFamily="34" charset="0"/>
              </a:rPr>
              <a:t>Re-use components (including legacy systems)</a:t>
            </a:r>
          </a:p>
          <a:p>
            <a:pPr lvl="1" eaLnBrk="1" hangingPunct="1"/>
            <a:r>
              <a:rPr lang="en-GB" sz="1000">
                <a:latin typeface="Arial" pitchFamily="34" charset="0"/>
              </a:rPr>
              <a:t>… and mission operations</a:t>
            </a:r>
          </a:p>
          <a:p>
            <a:pPr lvl="2" eaLnBrk="1" hangingPunct="1"/>
            <a:r>
              <a:rPr lang="en-GB" sz="1000">
                <a:latin typeface="Arial" pitchFamily="34" charset="0"/>
              </a:rPr>
              <a:t>Re-use operational concepts across missions</a:t>
            </a:r>
          </a:p>
          <a:p>
            <a:pPr lvl="2" eaLnBrk="1" hangingPunct="1"/>
            <a:r>
              <a:rPr lang="en-GB" sz="1000">
                <a:latin typeface="Arial" pitchFamily="34" charset="0"/>
              </a:rPr>
              <a:t>Increase operational commonality across components (less training costs)</a:t>
            </a:r>
          </a:p>
          <a:p>
            <a:pPr eaLnBrk="1" hangingPunct="1"/>
            <a:endParaRPr lang="en-GB" sz="10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confirm agenda</a:t>
            </a:r>
            <a:r>
              <a:rPr lang="en-GB" baseline="0" dirty="0" smtClean="0"/>
              <a:t> reflects final changes to document</a:t>
            </a:r>
            <a:endParaRPr lang="en-GB"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2</a:t>
            </a:fld>
            <a:endParaRPr lang="en-US"/>
          </a:p>
        </p:txBody>
      </p:sp>
    </p:spTree>
    <p:extLst>
      <p:ext uri="{BB962C8B-B14F-4D97-AF65-F5344CB8AC3E}">
        <p14:creationId xmlns:p14="http://schemas.microsoft.com/office/powerpoint/2010/main" val="902753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6C66D4-8D57-42B5-94C5-04130C50F86B}"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37</a:t>
            </a:fld>
            <a:endParaRPr lang="en-US"/>
          </a:p>
        </p:txBody>
      </p:sp>
    </p:spTree>
    <p:extLst>
      <p:ext uri="{BB962C8B-B14F-4D97-AF65-F5344CB8AC3E}">
        <p14:creationId xmlns:p14="http://schemas.microsoft.com/office/powerpoint/2010/main" val="468033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38</a:t>
            </a:fld>
            <a:endParaRPr lang="en-US"/>
          </a:p>
        </p:txBody>
      </p:sp>
    </p:spTree>
    <p:extLst>
      <p:ext uri="{BB962C8B-B14F-4D97-AF65-F5344CB8AC3E}">
        <p14:creationId xmlns:p14="http://schemas.microsoft.com/office/powerpoint/2010/main" val="468033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39</a:t>
            </a:fld>
            <a:endParaRPr lang="en-US"/>
          </a:p>
        </p:txBody>
      </p:sp>
    </p:spTree>
    <p:extLst>
      <p:ext uri="{BB962C8B-B14F-4D97-AF65-F5344CB8AC3E}">
        <p14:creationId xmlns:p14="http://schemas.microsoft.com/office/powerpoint/2010/main" val="2113127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40</a:t>
            </a:fld>
            <a:endParaRPr lang="en-US"/>
          </a:p>
        </p:txBody>
      </p:sp>
    </p:spTree>
    <p:extLst>
      <p:ext uri="{BB962C8B-B14F-4D97-AF65-F5344CB8AC3E}">
        <p14:creationId xmlns:p14="http://schemas.microsoft.com/office/powerpoint/2010/main" val="2113127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sz="1300" b="1">
                <a:solidFill>
                  <a:schemeClr val="tx1"/>
                </a:solidFill>
                <a:latin typeface="Tahoma" pitchFamily="34" charset="0"/>
              </a:defRPr>
            </a:lvl1pPr>
            <a:lvl2pPr marL="785372" indent="-302066" eaLnBrk="0" hangingPunct="0">
              <a:defRPr sz="1300" b="1">
                <a:solidFill>
                  <a:schemeClr val="tx1"/>
                </a:solidFill>
                <a:latin typeface="Tahoma" pitchFamily="34" charset="0"/>
              </a:defRPr>
            </a:lvl2pPr>
            <a:lvl3pPr marL="1208265" indent="-241653" eaLnBrk="0" hangingPunct="0">
              <a:defRPr sz="1300" b="1">
                <a:solidFill>
                  <a:schemeClr val="tx1"/>
                </a:solidFill>
                <a:latin typeface="Tahoma" pitchFamily="34" charset="0"/>
              </a:defRPr>
            </a:lvl3pPr>
            <a:lvl4pPr marL="1691571" indent="-241653" eaLnBrk="0" hangingPunct="0">
              <a:defRPr sz="1300" b="1">
                <a:solidFill>
                  <a:schemeClr val="tx1"/>
                </a:solidFill>
                <a:latin typeface="Tahoma" pitchFamily="34" charset="0"/>
              </a:defRPr>
            </a:lvl4pPr>
            <a:lvl5pPr marL="2174878" indent="-241653" eaLnBrk="0" hangingPunct="0">
              <a:defRPr sz="1300" b="1">
                <a:solidFill>
                  <a:schemeClr val="tx1"/>
                </a:solidFill>
                <a:latin typeface="Tahoma" pitchFamily="34" charset="0"/>
              </a:defRPr>
            </a:lvl5pPr>
            <a:lvl6pPr marL="2658184" indent="-241653" algn="ctr" eaLnBrk="0" fontAlgn="base" hangingPunct="0">
              <a:spcBef>
                <a:spcPct val="50000"/>
              </a:spcBef>
              <a:spcAft>
                <a:spcPct val="0"/>
              </a:spcAft>
              <a:defRPr sz="1300" b="1">
                <a:solidFill>
                  <a:schemeClr val="tx1"/>
                </a:solidFill>
                <a:latin typeface="Tahoma" pitchFamily="34" charset="0"/>
              </a:defRPr>
            </a:lvl6pPr>
            <a:lvl7pPr marL="3141490" indent="-241653" algn="ctr" eaLnBrk="0" fontAlgn="base" hangingPunct="0">
              <a:spcBef>
                <a:spcPct val="50000"/>
              </a:spcBef>
              <a:spcAft>
                <a:spcPct val="0"/>
              </a:spcAft>
              <a:defRPr sz="1300" b="1">
                <a:solidFill>
                  <a:schemeClr val="tx1"/>
                </a:solidFill>
                <a:latin typeface="Tahoma" pitchFamily="34" charset="0"/>
              </a:defRPr>
            </a:lvl7pPr>
            <a:lvl8pPr marL="3624796" indent="-241653" algn="ctr" eaLnBrk="0" fontAlgn="base" hangingPunct="0">
              <a:spcBef>
                <a:spcPct val="50000"/>
              </a:spcBef>
              <a:spcAft>
                <a:spcPct val="0"/>
              </a:spcAft>
              <a:defRPr sz="1300" b="1">
                <a:solidFill>
                  <a:schemeClr val="tx1"/>
                </a:solidFill>
                <a:latin typeface="Tahoma" pitchFamily="34" charset="0"/>
              </a:defRPr>
            </a:lvl8pPr>
            <a:lvl9pPr marL="4108102" indent="-241653" algn="ctr" eaLnBrk="0" fontAlgn="base" hangingPunct="0">
              <a:spcBef>
                <a:spcPct val="50000"/>
              </a:spcBef>
              <a:spcAft>
                <a:spcPct val="0"/>
              </a:spcAft>
              <a:defRPr sz="1300" b="1">
                <a:solidFill>
                  <a:schemeClr val="tx1"/>
                </a:solidFill>
                <a:latin typeface="Tahoma" pitchFamily="34" charset="0"/>
              </a:defRPr>
            </a:lvl9pPr>
          </a:lstStyle>
          <a:p>
            <a:pPr eaLnBrk="1" hangingPunct="1"/>
            <a:fld id="{31777E7B-0D95-4017-B4A9-E70773C2574F}" type="slidenum">
              <a:rPr lang="en-GB" b="0">
                <a:latin typeface="Arial" pitchFamily="34" charset="0"/>
              </a:rPr>
              <a:pPr eaLnBrk="1" hangingPunct="1"/>
              <a:t>41</a:t>
            </a:fld>
            <a:endParaRPr lang="en-GB" b="0">
              <a:latin typeface="Arial"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GB" smtClean="0">
                <a:latin typeface="Arial" pitchFamily="34" charset="0"/>
              </a:rPr>
              <a:t>Here you may also easily reinforce the concept of being able to use MO on different transport. For instance you could say that, in the case of PUS, the space link must be CCSDS ptk TM/TC, while in the case of MO services one could use several different technologies (e.g. TCP/IP, DTN, files) with no impact on the higher layers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1300" b="1">
                <a:solidFill>
                  <a:schemeClr val="tx1"/>
                </a:solidFill>
                <a:latin typeface="Tahoma" pitchFamily="34" charset="0"/>
              </a:defRPr>
            </a:lvl1pPr>
            <a:lvl2pPr marL="785372" indent="-302066" eaLnBrk="0" hangingPunct="0">
              <a:defRPr sz="1300" b="1">
                <a:solidFill>
                  <a:schemeClr val="tx1"/>
                </a:solidFill>
                <a:latin typeface="Tahoma" pitchFamily="34" charset="0"/>
              </a:defRPr>
            </a:lvl2pPr>
            <a:lvl3pPr marL="1208265" indent="-241653" eaLnBrk="0" hangingPunct="0">
              <a:defRPr sz="1300" b="1">
                <a:solidFill>
                  <a:schemeClr val="tx1"/>
                </a:solidFill>
                <a:latin typeface="Tahoma" pitchFamily="34" charset="0"/>
              </a:defRPr>
            </a:lvl3pPr>
            <a:lvl4pPr marL="1691571" indent="-241653" eaLnBrk="0" hangingPunct="0">
              <a:defRPr sz="1300" b="1">
                <a:solidFill>
                  <a:schemeClr val="tx1"/>
                </a:solidFill>
                <a:latin typeface="Tahoma" pitchFamily="34" charset="0"/>
              </a:defRPr>
            </a:lvl4pPr>
            <a:lvl5pPr marL="2174878" indent="-241653" eaLnBrk="0" hangingPunct="0">
              <a:defRPr sz="1300" b="1">
                <a:solidFill>
                  <a:schemeClr val="tx1"/>
                </a:solidFill>
                <a:latin typeface="Tahoma" pitchFamily="34" charset="0"/>
              </a:defRPr>
            </a:lvl5pPr>
            <a:lvl6pPr marL="2658184" indent="-241653" algn="ctr" eaLnBrk="0" fontAlgn="base" hangingPunct="0">
              <a:spcBef>
                <a:spcPct val="50000"/>
              </a:spcBef>
              <a:spcAft>
                <a:spcPct val="0"/>
              </a:spcAft>
              <a:defRPr sz="1300" b="1">
                <a:solidFill>
                  <a:schemeClr val="tx1"/>
                </a:solidFill>
                <a:latin typeface="Tahoma" pitchFamily="34" charset="0"/>
              </a:defRPr>
            </a:lvl6pPr>
            <a:lvl7pPr marL="3141490" indent="-241653" algn="ctr" eaLnBrk="0" fontAlgn="base" hangingPunct="0">
              <a:spcBef>
                <a:spcPct val="50000"/>
              </a:spcBef>
              <a:spcAft>
                <a:spcPct val="0"/>
              </a:spcAft>
              <a:defRPr sz="1300" b="1">
                <a:solidFill>
                  <a:schemeClr val="tx1"/>
                </a:solidFill>
                <a:latin typeface="Tahoma" pitchFamily="34" charset="0"/>
              </a:defRPr>
            </a:lvl7pPr>
            <a:lvl8pPr marL="3624796" indent="-241653" algn="ctr" eaLnBrk="0" fontAlgn="base" hangingPunct="0">
              <a:spcBef>
                <a:spcPct val="50000"/>
              </a:spcBef>
              <a:spcAft>
                <a:spcPct val="0"/>
              </a:spcAft>
              <a:defRPr sz="1300" b="1">
                <a:solidFill>
                  <a:schemeClr val="tx1"/>
                </a:solidFill>
                <a:latin typeface="Tahoma" pitchFamily="34" charset="0"/>
              </a:defRPr>
            </a:lvl8pPr>
            <a:lvl9pPr marL="4108102" indent="-241653" algn="ctr" eaLnBrk="0" fontAlgn="base" hangingPunct="0">
              <a:spcBef>
                <a:spcPct val="50000"/>
              </a:spcBef>
              <a:spcAft>
                <a:spcPct val="0"/>
              </a:spcAft>
              <a:defRPr sz="1300" b="1">
                <a:solidFill>
                  <a:schemeClr val="tx1"/>
                </a:solidFill>
                <a:latin typeface="Tahoma" pitchFamily="34" charset="0"/>
              </a:defRPr>
            </a:lvl9pPr>
          </a:lstStyle>
          <a:p>
            <a:pPr eaLnBrk="1" hangingPunct="1"/>
            <a:fld id="{43B35022-D9FC-48C2-A39A-3B608EC66782}" type="slidenum">
              <a:rPr lang="en-GB" b="0">
                <a:latin typeface="Arial" pitchFamily="34" charset="0"/>
              </a:rPr>
              <a:pPr eaLnBrk="1" hangingPunct="1"/>
              <a:t>42</a:t>
            </a:fld>
            <a:endParaRPr lang="en-GB" b="0">
              <a:latin typeface="Arial" pitchFamily="34" charset="0"/>
            </a:endParaRPr>
          </a:p>
        </p:txBody>
      </p:sp>
      <p:sp>
        <p:nvSpPr>
          <p:cNvPr id="8195" name="Rectangle 2"/>
          <p:cNvSpPr>
            <a:spLocks noGrp="1" noRot="1" noChangeAspect="1" noChangeArrowheads="1" noTextEdit="1"/>
          </p:cNvSpPr>
          <p:nvPr>
            <p:ph type="sldImg"/>
          </p:nvPr>
        </p:nvSpPr>
        <p:spPr>
          <a:xfrm>
            <a:off x="1257300" y="720725"/>
            <a:ext cx="4802188" cy="3602038"/>
          </a:xfrm>
          <a:ln/>
        </p:spPr>
      </p:sp>
      <p:sp>
        <p:nvSpPr>
          <p:cNvPr id="8196" name="Rectangle 3"/>
          <p:cNvSpPr>
            <a:spLocks noGrp="1" noChangeArrowheads="1"/>
          </p:cNvSpPr>
          <p:nvPr>
            <p:ph type="body" idx="1"/>
          </p:nvPr>
        </p:nvSpPr>
        <p:spPr>
          <a:xfrm>
            <a:off x="731520" y="4558904"/>
            <a:ext cx="5852160" cy="4322206"/>
          </a:xfrm>
          <a:noFill/>
        </p:spPr>
        <p:txBody>
          <a:bodyPr/>
          <a:lstStyle/>
          <a:p>
            <a:pPr eaLnBrk="1" hangingPunct="1"/>
            <a:endParaRPr lang="en-US" sz="100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sldNum" sz="quarter" idx="5"/>
          </p:nvPr>
        </p:nvSpPr>
        <p:spPr>
          <a:noFill/>
        </p:spPr>
        <p:txBody>
          <a:bodyPr/>
          <a:lstStyle>
            <a:lvl1pPr defTabSz="964477">
              <a:defRPr sz="2100">
                <a:solidFill>
                  <a:schemeClr val="tx1"/>
                </a:solidFill>
                <a:latin typeface="Times New Roman" pitchFamily="18" charset="0"/>
              </a:defRPr>
            </a:lvl1pPr>
            <a:lvl2pPr marL="790499" indent="-304038" defTabSz="964477">
              <a:defRPr sz="2100">
                <a:solidFill>
                  <a:schemeClr val="tx1"/>
                </a:solidFill>
                <a:latin typeface="Times New Roman" pitchFamily="18" charset="0"/>
              </a:defRPr>
            </a:lvl2pPr>
            <a:lvl3pPr marL="1216152" indent="-243230" defTabSz="964477">
              <a:defRPr sz="2100">
                <a:solidFill>
                  <a:schemeClr val="tx1"/>
                </a:solidFill>
                <a:latin typeface="Times New Roman" pitchFamily="18" charset="0"/>
              </a:defRPr>
            </a:lvl3pPr>
            <a:lvl4pPr marL="1702613" indent="-243230" defTabSz="964477">
              <a:defRPr sz="2100">
                <a:solidFill>
                  <a:schemeClr val="tx1"/>
                </a:solidFill>
                <a:latin typeface="Times New Roman" pitchFamily="18" charset="0"/>
              </a:defRPr>
            </a:lvl4pPr>
            <a:lvl5pPr marL="2189074" indent="-243230" defTabSz="964477">
              <a:defRPr sz="2100">
                <a:solidFill>
                  <a:schemeClr val="tx1"/>
                </a:solidFill>
                <a:latin typeface="Times New Roman" pitchFamily="18" charset="0"/>
              </a:defRPr>
            </a:lvl5pPr>
            <a:lvl6pPr marL="2675534" indent="-243230" algn="ctr" defTabSz="964477" eaLnBrk="0" fontAlgn="base" hangingPunct="0">
              <a:spcBef>
                <a:spcPct val="0"/>
              </a:spcBef>
              <a:spcAft>
                <a:spcPct val="0"/>
              </a:spcAft>
              <a:defRPr sz="2100">
                <a:solidFill>
                  <a:schemeClr val="tx1"/>
                </a:solidFill>
                <a:latin typeface="Times New Roman" pitchFamily="18" charset="0"/>
              </a:defRPr>
            </a:lvl6pPr>
            <a:lvl7pPr marL="3161995" indent="-243230" algn="ctr" defTabSz="964477" eaLnBrk="0" fontAlgn="base" hangingPunct="0">
              <a:spcBef>
                <a:spcPct val="0"/>
              </a:spcBef>
              <a:spcAft>
                <a:spcPct val="0"/>
              </a:spcAft>
              <a:defRPr sz="2100">
                <a:solidFill>
                  <a:schemeClr val="tx1"/>
                </a:solidFill>
                <a:latin typeface="Times New Roman" pitchFamily="18" charset="0"/>
              </a:defRPr>
            </a:lvl7pPr>
            <a:lvl8pPr marL="3648456" indent="-243230" algn="ctr" defTabSz="964477" eaLnBrk="0" fontAlgn="base" hangingPunct="0">
              <a:spcBef>
                <a:spcPct val="0"/>
              </a:spcBef>
              <a:spcAft>
                <a:spcPct val="0"/>
              </a:spcAft>
              <a:defRPr sz="2100">
                <a:solidFill>
                  <a:schemeClr val="tx1"/>
                </a:solidFill>
                <a:latin typeface="Times New Roman" pitchFamily="18" charset="0"/>
              </a:defRPr>
            </a:lvl8pPr>
            <a:lvl9pPr marL="4134917" indent="-243230" algn="ctr" defTabSz="964477" eaLnBrk="0" fontAlgn="base" hangingPunct="0">
              <a:spcBef>
                <a:spcPct val="0"/>
              </a:spcBef>
              <a:spcAft>
                <a:spcPct val="0"/>
              </a:spcAft>
              <a:defRPr sz="2100">
                <a:solidFill>
                  <a:schemeClr val="tx1"/>
                </a:solidFill>
                <a:latin typeface="Times New Roman" pitchFamily="18" charset="0"/>
              </a:defRPr>
            </a:lvl9pPr>
          </a:lstStyle>
          <a:p>
            <a:fld id="{CA131703-F29E-4E5C-A736-2A3E072BFD96}" type="slidenum">
              <a:rPr lang="en-US" sz="1100"/>
              <a:pPr/>
              <a:t>48</a:t>
            </a:fld>
            <a:endParaRPr lang="en-US" sz="1100"/>
          </a:p>
        </p:txBody>
      </p:sp>
      <p:sp>
        <p:nvSpPr>
          <p:cNvPr id="4099" name="Slide Image Placeholder 1"/>
          <p:cNvSpPr>
            <a:spLocks noGrp="1" noRot="1" noChangeAspect="1" noTextEdit="1"/>
          </p:cNvSpPr>
          <p:nvPr>
            <p:ph type="sldImg"/>
          </p:nvPr>
        </p:nvSpPr>
        <p:spPr>
          <a:xfrm>
            <a:off x="1255713" y="719138"/>
            <a:ext cx="4803775" cy="3602037"/>
          </a:xfrm>
          <a:ln/>
        </p:spPr>
      </p:sp>
      <p:sp>
        <p:nvSpPr>
          <p:cNvPr id="4100" name="Rectangle 3"/>
          <p:cNvSpPr>
            <a:spLocks noGrp="1" noChangeArrowheads="1"/>
          </p:cNvSpPr>
          <p:nvPr>
            <p:ph type="body" idx="1"/>
          </p:nvPr>
        </p:nvSpPr>
        <p:spPr>
          <a:xfrm>
            <a:off x="821267" y="4590706"/>
            <a:ext cx="5850466" cy="4320961"/>
          </a:xfrm>
          <a:noFill/>
        </p:spPr>
        <p:txBody>
          <a:bodyPr/>
          <a:lstStyle/>
          <a:p>
            <a:pPr marL="243230" indent="-243230"/>
            <a:r>
              <a:rPr lang="en-US" b="1" smtClean="0">
                <a:latin typeface="Arial" charset="0"/>
              </a:rPr>
              <a:t>Main Points:</a:t>
            </a:r>
          </a:p>
          <a:p>
            <a:pPr marL="243230" indent="-243230"/>
            <a:endParaRPr lang="en-US" b="1" smtClean="0">
              <a:latin typeface="Arial" charset="0"/>
            </a:endParaRPr>
          </a:p>
          <a:p>
            <a:pPr marL="243230" indent="-243230">
              <a:buFontTx/>
              <a:buAutoNum type="arabicPeriod"/>
            </a:pPr>
            <a:r>
              <a:rPr lang="en-US" b="1" smtClean="0">
                <a:latin typeface="Arial" charset="0"/>
              </a:rPr>
              <a:t>Space Missions started out as POINT-TO-POINT architectures – and many still are</a:t>
            </a:r>
          </a:p>
          <a:p>
            <a:pPr marL="243230" indent="-243230">
              <a:buFontTx/>
              <a:buAutoNum type="arabicPeriod"/>
            </a:pPr>
            <a:endParaRPr lang="en-GB" b="1" smtClean="0">
              <a:latin typeface="Arial" charset="0"/>
            </a:endParaRPr>
          </a:p>
          <a:p>
            <a:pPr marL="243230" indent="-243230">
              <a:buFontTx/>
              <a:buAutoNum type="arabicPeriod"/>
            </a:pPr>
            <a:r>
              <a:rPr lang="en-GB" b="1" smtClean="0">
                <a:latin typeface="Arial" charset="0"/>
              </a:rPr>
              <a:t>The current Mars Network NASA Odyssey, represents the beginnings of a </a:t>
            </a:r>
            <a:r>
              <a:rPr lang="en-GB" b="1" i="1" u="sng" smtClean="0">
                <a:latin typeface="Arial" charset="0"/>
              </a:rPr>
              <a:t>MULTIPOINT</a:t>
            </a:r>
            <a:r>
              <a:rPr lang="en-GB" b="1" smtClean="0">
                <a:latin typeface="Arial" charset="0"/>
              </a:rPr>
              <a:t> architecture with extensive reliance on </a:t>
            </a:r>
            <a:r>
              <a:rPr lang="en-GB" b="1" i="1" u="sng" smtClean="0">
                <a:latin typeface="Arial" charset="0"/>
              </a:rPr>
              <a:t>DATA RELAYS</a:t>
            </a:r>
          </a:p>
          <a:p>
            <a:pPr marL="729691" lvl="1" indent="-243230">
              <a:buFontTx/>
              <a:buChar char="•"/>
            </a:pPr>
            <a:r>
              <a:rPr lang="en-GB" b="1" smtClean="0">
                <a:latin typeface="Arial" charset="0"/>
              </a:rPr>
              <a:t>NASA: Odyssey and MRO; ESA: Mars Express</a:t>
            </a:r>
          </a:p>
          <a:p>
            <a:pPr marL="729691" lvl="1" indent="-243230">
              <a:buFontTx/>
              <a:buChar char="•"/>
            </a:pPr>
            <a:r>
              <a:rPr lang="en-GB" b="1" smtClean="0">
                <a:latin typeface="Arial" charset="0"/>
              </a:rPr>
              <a:t>ESA Mars Express</a:t>
            </a:r>
          </a:p>
          <a:p>
            <a:pPr marL="1216152" lvl="2" indent="-243230">
              <a:buFontTx/>
              <a:buChar char="•"/>
            </a:pPr>
            <a:r>
              <a:rPr lang="en-GB" b="1" smtClean="0">
                <a:latin typeface="Arial" charset="0"/>
              </a:rPr>
              <a:t>Implements the same CCSDS Prox-1 protocol as the two NASA orbiters and the Spirit/Opportunity landers</a:t>
            </a:r>
          </a:p>
          <a:p>
            <a:pPr marL="1216152" lvl="2" indent="-243230">
              <a:buFontTx/>
              <a:buChar char="•"/>
            </a:pPr>
            <a:r>
              <a:rPr lang="en-GB" b="1" smtClean="0">
                <a:latin typeface="Arial" charset="0"/>
              </a:rPr>
              <a:t>Spirit/Opportunity successfully relayed via Mars Express</a:t>
            </a:r>
          </a:p>
          <a:p>
            <a:pPr marL="1216152" lvl="2" indent="-243230">
              <a:buFontTx/>
              <a:buChar char="•"/>
            </a:pPr>
            <a:r>
              <a:rPr lang="en-GB" b="1" smtClean="0">
                <a:latin typeface="Arial" charset="0"/>
              </a:rPr>
              <a:t>Over 95% of total Spirit/Opportunity data returned via the relays</a:t>
            </a:r>
          </a:p>
          <a:p>
            <a:pPr marL="243230" indent="-243230">
              <a:buFontTx/>
              <a:buAutoNum type="arabicPeriod"/>
            </a:pPr>
            <a:r>
              <a:rPr lang="en-GB" b="1" smtClean="0">
                <a:latin typeface="Arial" charset="0"/>
              </a:rPr>
              <a:t>Future architectures – such as Lunar – becoming </a:t>
            </a:r>
            <a:r>
              <a:rPr lang="en-GB" b="1" i="1" u="sng" smtClean="0">
                <a:latin typeface="Arial" charset="0"/>
              </a:rPr>
              <a:t>more networked</a:t>
            </a:r>
            <a:r>
              <a:rPr lang="en-GB" b="1" smtClean="0">
                <a:latin typeface="Arial" charset="0"/>
              </a:rPr>
              <a:t> and </a:t>
            </a:r>
            <a:r>
              <a:rPr lang="en-GB" b="1" i="1" u="sng" smtClean="0">
                <a:latin typeface="Arial" charset="0"/>
              </a:rPr>
              <a:t>more international</a:t>
            </a:r>
          </a:p>
          <a:p>
            <a:pPr marL="243230" indent="-243230"/>
            <a:endParaRPr lang="en-US" b="1" smtClean="0">
              <a:latin typeface="Arial" charset="0"/>
            </a:endParaRPr>
          </a:p>
          <a:p>
            <a:pPr marL="243230" indent="-243230"/>
            <a:endParaRPr lang="en-US" b="1"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sldNum" sz="quarter" idx="5"/>
          </p:nvPr>
        </p:nvSpPr>
        <p:spPr>
          <a:noFill/>
        </p:spPr>
        <p:txBody>
          <a:bodyPr/>
          <a:lstStyle>
            <a:lvl1pPr defTabSz="964477">
              <a:defRPr sz="2100">
                <a:solidFill>
                  <a:schemeClr val="tx1"/>
                </a:solidFill>
                <a:latin typeface="Times New Roman" pitchFamily="18" charset="0"/>
              </a:defRPr>
            </a:lvl1pPr>
            <a:lvl2pPr marL="790499" indent="-304038" defTabSz="964477">
              <a:defRPr sz="2100">
                <a:solidFill>
                  <a:schemeClr val="tx1"/>
                </a:solidFill>
                <a:latin typeface="Times New Roman" pitchFamily="18" charset="0"/>
              </a:defRPr>
            </a:lvl2pPr>
            <a:lvl3pPr marL="1216152" indent="-243230" defTabSz="964477">
              <a:defRPr sz="2100">
                <a:solidFill>
                  <a:schemeClr val="tx1"/>
                </a:solidFill>
                <a:latin typeface="Times New Roman" pitchFamily="18" charset="0"/>
              </a:defRPr>
            </a:lvl3pPr>
            <a:lvl4pPr marL="1702613" indent="-243230" defTabSz="964477">
              <a:defRPr sz="2100">
                <a:solidFill>
                  <a:schemeClr val="tx1"/>
                </a:solidFill>
                <a:latin typeface="Times New Roman" pitchFamily="18" charset="0"/>
              </a:defRPr>
            </a:lvl4pPr>
            <a:lvl5pPr marL="2189074" indent="-243230" defTabSz="964477">
              <a:defRPr sz="2100">
                <a:solidFill>
                  <a:schemeClr val="tx1"/>
                </a:solidFill>
                <a:latin typeface="Times New Roman" pitchFamily="18" charset="0"/>
              </a:defRPr>
            </a:lvl5pPr>
            <a:lvl6pPr marL="2675534" indent="-243230" algn="ctr" defTabSz="964477" eaLnBrk="0" fontAlgn="base" hangingPunct="0">
              <a:spcBef>
                <a:spcPct val="0"/>
              </a:spcBef>
              <a:spcAft>
                <a:spcPct val="0"/>
              </a:spcAft>
              <a:defRPr sz="2100">
                <a:solidFill>
                  <a:schemeClr val="tx1"/>
                </a:solidFill>
                <a:latin typeface="Times New Roman" pitchFamily="18" charset="0"/>
              </a:defRPr>
            </a:lvl6pPr>
            <a:lvl7pPr marL="3161995" indent="-243230" algn="ctr" defTabSz="964477" eaLnBrk="0" fontAlgn="base" hangingPunct="0">
              <a:spcBef>
                <a:spcPct val="0"/>
              </a:spcBef>
              <a:spcAft>
                <a:spcPct val="0"/>
              </a:spcAft>
              <a:defRPr sz="2100">
                <a:solidFill>
                  <a:schemeClr val="tx1"/>
                </a:solidFill>
                <a:latin typeface="Times New Roman" pitchFamily="18" charset="0"/>
              </a:defRPr>
            </a:lvl7pPr>
            <a:lvl8pPr marL="3648456" indent="-243230" algn="ctr" defTabSz="964477" eaLnBrk="0" fontAlgn="base" hangingPunct="0">
              <a:spcBef>
                <a:spcPct val="0"/>
              </a:spcBef>
              <a:spcAft>
                <a:spcPct val="0"/>
              </a:spcAft>
              <a:defRPr sz="2100">
                <a:solidFill>
                  <a:schemeClr val="tx1"/>
                </a:solidFill>
                <a:latin typeface="Times New Roman" pitchFamily="18" charset="0"/>
              </a:defRPr>
            </a:lvl8pPr>
            <a:lvl9pPr marL="4134917" indent="-243230" algn="ctr" defTabSz="964477" eaLnBrk="0" fontAlgn="base" hangingPunct="0">
              <a:spcBef>
                <a:spcPct val="0"/>
              </a:spcBef>
              <a:spcAft>
                <a:spcPct val="0"/>
              </a:spcAft>
              <a:defRPr sz="2100">
                <a:solidFill>
                  <a:schemeClr val="tx1"/>
                </a:solidFill>
                <a:latin typeface="Times New Roman" pitchFamily="18" charset="0"/>
              </a:defRPr>
            </a:lvl9pPr>
          </a:lstStyle>
          <a:p>
            <a:fld id="{CA131703-F29E-4E5C-A736-2A3E072BFD96}" type="slidenum">
              <a:rPr lang="en-US" sz="1100"/>
              <a:pPr/>
              <a:t>49</a:t>
            </a:fld>
            <a:endParaRPr lang="en-US" sz="1100"/>
          </a:p>
        </p:txBody>
      </p:sp>
      <p:sp>
        <p:nvSpPr>
          <p:cNvPr id="4099" name="Slide Image Placeholder 1"/>
          <p:cNvSpPr>
            <a:spLocks noGrp="1" noRot="1" noChangeAspect="1" noTextEdit="1"/>
          </p:cNvSpPr>
          <p:nvPr>
            <p:ph type="sldImg"/>
          </p:nvPr>
        </p:nvSpPr>
        <p:spPr>
          <a:xfrm>
            <a:off x="1255713" y="719138"/>
            <a:ext cx="4803775" cy="3602037"/>
          </a:xfrm>
          <a:ln/>
        </p:spPr>
      </p:sp>
      <p:sp>
        <p:nvSpPr>
          <p:cNvPr id="4100" name="Rectangle 3"/>
          <p:cNvSpPr>
            <a:spLocks noGrp="1" noChangeArrowheads="1"/>
          </p:cNvSpPr>
          <p:nvPr>
            <p:ph type="body" idx="1"/>
          </p:nvPr>
        </p:nvSpPr>
        <p:spPr>
          <a:xfrm>
            <a:off x="821267" y="4590706"/>
            <a:ext cx="5850466" cy="4320961"/>
          </a:xfrm>
          <a:noFill/>
        </p:spPr>
        <p:txBody>
          <a:bodyPr/>
          <a:lstStyle/>
          <a:p>
            <a:pPr marL="243230" indent="-243230"/>
            <a:r>
              <a:rPr lang="en-US" b="1" smtClean="0">
                <a:latin typeface="Arial" charset="0"/>
              </a:rPr>
              <a:t>Main Points:</a:t>
            </a:r>
          </a:p>
          <a:p>
            <a:pPr marL="243230" indent="-243230"/>
            <a:endParaRPr lang="en-US" b="1" smtClean="0">
              <a:latin typeface="Arial" charset="0"/>
            </a:endParaRPr>
          </a:p>
          <a:p>
            <a:pPr marL="243230" indent="-243230">
              <a:buFontTx/>
              <a:buAutoNum type="arabicPeriod"/>
            </a:pPr>
            <a:r>
              <a:rPr lang="en-US" b="1" smtClean="0">
                <a:latin typeface="Arial" charset="0"/>
              </a:rPr>
              <a:t>Space Missions started out as POINT-TO-POINT architectures – and many still are</a:t>
            </a:r>
          </a:p>
          <a:p>
            <a:pPr marL="243230" indent="-243230">
              <a:buFontTx/>
              <a:buAutoNum type="arabicPeriod"/>
            </a:pPr>
            <a:endParaRPr lang="en-GB" b="1" smtClean="0">
              <a:latin typeface="Arial" charset="0"/>
            </a:endParaRPr>
          </a:p>
          <a:p>
            <a:pPr marL="243230" indent="-243230">
              <a:buFontTx/>
              <a:buAutoNum type="arabicPeriod"/>
            </a:pPr>
            <a:r>
              <a:rPr lang="en-GB" b="1" smtClean="0">
                <a:latin typeface="Arial" charset="0"/>
              </a:rPr>
              <a:t>The current Mars Network NASA Odyssey, represents the beginnings of a </a:t>
            </a:r>
            <a:r>
              <a:rPr lang="en-GB" b="1" i="1" u="sng" smtClean="0">
                <a:latin typeface="Arial" charset="0"/>
              </a:rPr>
              <a:t>MULTIPOINT</a:t>
            </a:r>
            <a:r>
              <a:rPr lang="en-GB" b="1" smtClean="0">
                <a:latin typeface="Arial" charset="0"/>
              </a:rPr>
              <a:t> architecture with extensive reliance on </a:t>
            </a:r>
            <a:r>
              <a:rPr lang="en-GB" b="1" i="1" u="sng" smtClean="0">
                <a:latin typeface="Arial" charset="0"/>
              </a:rPr>
              <a:t>DATA RELAYS</a:t>
            </a:r>
          </a:p>
          <a:p>
            <a:pPr marL="729691" lvl="1" indent="-243230">
              <a:buFontTx/>
              <a:buChar char="•"/>
            </a:pPr>
            <a:r>
              <a:rPr lang="en-GB" b="1" smtClean="0">
                <a:latin typeface="Arial" charset="0"/>
              </a:rPr>
              <a:t>NASA: Odyssey and MRO; ESA: Mars Express</a:t>
            </a:r>
          </a:p>
          <a:p>
            <a:pPr marL="729691" lvl="1" indent="-243230">
              <a:buFontTx/>
              <a:buChar char="•"/>
            </a:pPr>
            <a:r>
              <a:rPr lang="en-GB" b="1" smtClean="0">
                <a:latin typeface="Arial" charset="0"/>
              </a:rPr>
              <a:t>ESA Mars Express</a:t>
            </a:r>
          </a:p>
          <a:p>
            <a:pPr marL="1216152" lvl="2" indent="-243230">
              <a:buFontTx/>
              <a:buChar char="•"/>
            </a:pPr>
            <a:r>
              <a:rPr lang="en-GB" b="1" smtClean="0">
                <a:latin typeface="Arial" charset="0"/>
              </a:rPr>
              <a:t>Implements the same CCSDS Prox-1 protocol as the two NASA orbiters and the Spirit/Opportunity landers</a:t>
            </a:r>
          </a:p>
          <a:p>
            <a:pPr marL="1216152" lvl="2" indent="-243230">
              <a:buFontTx/>
              <a:buChar char="•"/>
            </a:pPr>
            <a:r>
              <a:rPr lang="en-GB" b="1" smtClean="0">
                <a:latin typeface="Arial" charset="0"/>
              </a:rPr>
              <a:t>Spirit/Opportunity successfully relayed via Mars Express</a:t>
            </a:r>
          </a:p>
          <a:p>
            <a:pPr marL="1216152" lvl="2" indent="-243230">
              <a:buFontTx/>
              <a:buChar char="•"/>
            </a:pPr>
            <a:r>
              <a:rPr lang="en-GB" b="1" smtClean="0">
                <a:latin typeface="Arial" charset="0"/>
              </a:rPr>
              <a:t>Over 95% of total Spirit/Opportunity data returned via the relays</a:t>
            </a:r>
          </a:p>
          <a:p>
            <a:pPr marL="243230" indent="-243230">
              <a:buFontTx/>
              <a:buAutoNum type="arabicPeriod"/>
            </a:pPr>
            <a:r>
              <a:rPr lang="en-GB" b="1" smtClean="0">
                <a:latin typeface="Arial" charset="0"/>
              </a:rPr>
              <a:t>Future architectures – such as Lunar – becoming </a:t>
            </a:r>
            <a:r>
              <a:rPr lang="en-GB" b="1" i="1" u="sng" smtClean="0">
                <a:latin typeface="Arial" charset="0"/>
              </a:rPr>
              <a:t>more networked</a:t>
            </a:r>
            <a:r>
              <a:rPr lang="en-GB" b="1" smtClean="0">
                <a:latin typeface="Arial" charset="0"/>
              </a:rPr>
              <a:t> and </a:t>
            </a:r>
            <a:r>
              <a:rPr lang="en-GB" b="1" i="1" u="sng" smtClean="0">
                <a:latin typeface="Arial" charset="0"/>
              </a:rPr>
              <a:t>more international</a:t>
            </a:r>
          </a:p>
          <a:p>
            <a:pPr marL="243230" indent="-243230"/>
            <a:endParaRPr lang="en-US" b="1" smtClean="0">
              <a:latin typeface="Arial" charset="0"/>
            </a:endParaRPr>
          </a:p>
          <a:p>
            <a:pPr marL="243230" indent="-243230"/>
            <a:endParaRPr lang="en-US" b="1"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EFE206AC-9A59-4E9B-9996-B8B95B70EA01}"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sldNum" sz="quarter" idx="5"/>
          </p:nvPr>
        </p:nvSpPr>
        <p:spPr>
          <a:noFill/>
        </p:spPr>
        <p:txBody>
          <a:bodyPr/>
          <a:lstStyle>
            <a:lvl1pPr defTabSz="964477">
              <a:defRPr sz="2100">
                <a:solidFill>
                  <a:schemeClr val="tx1"/>
                </a:solidFill>
                <a:latin typeface="Times New Roman" pitchFamily="18" charset="0"/>
              </a:defRPr>
            </a:lvl1pPr>
            <a:lvl2pPr marL="790499" indent="-304038" defTabSz="964477">
              <a:defRPr sz="2100">
                <a:solidFill>
                  <a:schemeClr val="tx1"/>
                </a:solidFill>
                <a:latin typeface="Times New Roman" pitchFamily="18" charset="0"/>
              </a:defRPr>
            </a:lvl2pPr>
            <a:lvl3pPr marL="1216152" indent="-243230" defTabSz="964477">
              <a:defRPr sz="2100">
                <a:solidFill>
                  <a:schemeClr val="tx1"/>
                </a:solidFill>
                <a:latin typeface="Times New Roman" pitchFamily="18" charset="0"/>
              </a:defRPr>
            </a:lvl3pPr>
            <a:lvl4pPr marL="1702613" indent="-243230" defTabSz="964477">
              <a:defRPr sz="2100">
                <a:solidFill>
                  <a:schemeClr val="tx1"/>
                </a:solidFill>
                <a:latin typeface="Times New Roman" pitchFamily="18" charset="0"/>
              </a:defRPr>
            </a:lvl4pPr>
            <a:lvl5pPr marL="2189074" indent="-243230" defTabSz="964477">
              <a:defRPr sz="2100">
                <a:solidFill>
                  <a:schemeClr val="tx1"/>
                </a:solidFill>
                <a:latin typeface="Times New Roman" pitchFamily="18" charset="0"/>
              </a:defRPr>
            </a:lvl5pPr>
            <a:lvl6pPr marL="2675534" indent="-243230" algn="ctr" defTabSz="964477" eaLnBrk="0" fontAlgn="base" hangingPunct="0">
              <a:spcBef>
                <a:spcPct val="0"/>
              </a:spcBef>
              <a:spcAft>
                <a:spcPct val="0"/>
              </a:spcAft>
              <a:defRPr sz="2100">
                <a:solidFill>
                  <a:schemeClr val="tx1"/>
                </a:solidFill>
                <a:latin typeface="Times New Roman" pitchFamily="18" charset="0"/>
              </a:defRPr>
            </a:lvl6pPr>
            <a:lvl7pPr marL="3161995" indent="-243230" algn="ctr" defTabSz="964477" eaLnBrk="0" fontAlgn="base" hangingPunct="0">
              <a:spcBef>
                <a:spcPct val="0"/>
              </a:spcBef>
              <a:spcAft>
                <a:spcPct val="0"/>
              </a:spcAft>
              <a:defRPr sz="2100">
                <a:solidFill>
                  <a:schemeClr val="tx1"/>
                </a:solidFill>
                <a:latin typeface="Times New Roman" pitchFamily="18" charset="0"/>
              </a:defRPr>
            </a:lvl7pPr>
            <a:lvl8pPr marL="3648456" indent="-243230" algn="ctr" defTabSz="964477" eaLnBrk="0" fontAlgn="base" hangingPunct="0">
              <a:spcBef>
                <a:spcPct val="0"/>
              </a:spcBef>
              <a:spcAft>
                <a:spcPct val="0"/>
              </a:spcAft>
              <a:defRPr sz="2100">
                <a:solidFill>
                  <a:schemeClr val="tx1"/>
                </a:solidFill>
                <a:latin typeface="Times New Roman" pitchFamily="18" charset="0"/>
              </a:defRPr>
            </a:lvl8pPr>
            <a:lvl9pPr marL="4134917" indent="-243230" algn="ctr" defTabSz="964477" eaLnBrk="0" fontAlgn="base" hangingPunct="0">
              <a:spcBef>
                <a:spcPct val="0"/>
              </a:spcBef>
              <a:spcAft>
                <a:spcPct val="0"/>
              </a:spcAft>
              <a:defRPr sz="2100">
                <a:solidFill>
                  <a:schemeClr val="tx1"/>
                </a:solidFill>
                <a:latin typeface="Times New Roman" pitchFamily="18" charset="0"/>
              </a:defRPr>
            </a:lvl9pPr>
          </a:lstStyle>
          <a:p>
            <a:fld id="{CA131703-F29E-4E5C-A736-2A3E072BFD96}" type="slidenum">
              <a:rPr lang="en-US" sz="1100"/>
              <a:pPr/>
              <a:t>50</a:t>
            </a:fld>
            <a:endParaRPr lang="en-US" sz="1100"/>
          </a:p>
        </p:txBody>
      </p:sp>
      <p:sp>
        <p:nvSpPr>
          <p:cNvPr id="4099" name="Slide Image Placeholder 1"/>
          <p:cNvSpPr>
            <a:spLocks noGrp="1" noRot="1" noChangeAspect="1" noTextEdit="1"/>
          </p:cNvSpPr>
          <p:nvPr>
            <p:ph type="sldImg"/>
          </p:nvPr>
        </p:nvSpPr>
        <p:spPr>
          <a:xfrm>
            <a:off x="1255713" y="719138"/>
            <a:ext cx="4803775" cy="3602037"/>
          </a:xfrm>
          <a:ln/>
        </p:spPr>
      </p:sp>
      <p:sp>
        <p:nvSpPr>
          <p:cNvPr id="4100" name="Rectangle 3"/>
          <p:cNvSpPr>
            <a:spLocks noGrp="1" noChangeArrowheads="1"/>
          </p:cNvSpPr>
          <p:nvPr>
            <p:ph type="body" idx="1"/>
          </p:nvPr>
        </p:nvSpPr>
        <p:spPr>
          <a:xfrm>
            <a:off x="821267" y="4590706"/>
            <a:ext cx="5850466" cy="4320961"/>
          </a:xfrm>
          <a:noFill/>
        </p:spPr>
        <p:txBody>
          <a:bodyPr/>
          <a:lstStyle/>
          <a:p>
            <a:pPr marL="243230" indent="-243230"/>
            <a:r>
              <a:rPr lang="en-US" b="1" smtClean="0">
                <a:latin typeface="Arial" charset="0"/>
              </a:rPr>
              <a:t>Main Points:</a:t>
            </a:r>
          </a:p>
          <a:p>
            <a:pPr marL="243230" indent="-243230"/>
            <a:endParaRPr lang="en-US" b="1" smtClean="0">
              <a:latin typeface="Arial" charset="0"/>
            </a:endParaRPr>
          </a:p>
          <a:p>
            <a:pPr marL="243230" indent="-243230">
              <a:buFontTx/>
              <a:buAutoNum type="arabicPeriod"/>
            </a:pPr>
            <a:r>
              <a:rPr lang="en-US" b="1" smtClean="0">
                <a:latin typeface="Arial" charset="0"/>
              </a:rPr>
              <a:t>Space Missions started out as POINT-TO-POINT architectures – and many still are</a:t>
            </a:r>
          </a:p>
          <a:p>
            <a:pPr marL="243230" indent="-243230">
              <a:buFontTx/>
              <a:buAutoNum type="arabicPeriod"/>
            </a:pPr>
            <a:endParaRPr lang="en-GB" b="1" smtClean="0">
              <a:latin typeface="Arial" charset="0"/>
            </a:endParaRPr>
          </a:p>
          <a:p>
            <a:pPr marL="243230" indent="-243230">
              <a:buFontTx/>
              <a:buAutoNum type="arabicPeriod"/>
            </a:pPr>
            <a:r>
              <a:rPr lang="en-GB" b="1" smtClean="0">
                <a:latin typeface="Arial" charset="0"/>
              </a:rPr>
              <a:t>The current Mars Network NASA Odyssey, represents the beginnings of a </a:t>
            </a:r>
            <a:r>
              <a:rPr lang="en-GB" b="1" i="1" u="sng" smtClean="0">
                <a:latin typeface="Arial" charset="0"/>
              </a:rPr>
              <a:t>MULTIPOINT</a:t>
            </a:r>
            <a:r>
              <a:rPr lang="en-GB" b="1" smtClean="0">
                <a:latin typeface="Arial" charset="0"/>
              </a:rPr>
              <a:t> architecture with extensive reliance on </a:t>
            </a:r>
            <a:r>
              <a:rPr lang="en-GB" b="1" i="1" u="sng" smtClean="0">
                <a:latin typeface="Arial" charset="0"/>
              </a:rPr>
              <a:t>DATA RELAYS</a:t>
            </a:r>
          </a:p>
          <a:p>
            <a:pPr marL="729691" lvl="1" indent="-243230">
              <a:buFontTx/>
              <a:buChar char="•"/>
            </a:pPr>
            <a:r>
              <a:rPr lang="en-GB" b="1" smtClean="0">
                <a:latin typeface="Arial" charset="0"/>
              </a:rPr>
              <a:t>NASA: Odyssey and MRO; ESA: Mars Express</a:t>
            </a:r>
          </a:p>
          <a:p>
            <a:pPr marL="729691" lvl="1" indent="-243230">
              <a:buFontTx/>
              <a:buChar char="•"/>
            </a:pPr>
            <a:r>
              <a:rPr lang="en-GB" b="1" smtClean="0">
                <a:latin typeface="Arial" charset="0"/>
              </a:rPr>
              <a:t>ESA Mars Express</a:t>
            </a:r>
          </a:p>
          <a:p>
            <a:pPr marL="1216152" lvl="2" indent="-243230">
              <a:buFontTx/>
              <a:buChar char="•"/>
            </a:pPr>
            <a:r>
              <a:rPr lang="en-GB" b="1" smtClean="0">
                <a:latin typeface="Arial" charset="0"/>
              </a:rPr>
              <a:t>Implements the same CCSDS Prox-1 protocol as the two NASA orbiters and the Spirit/Opportunity landers</a:t>
            </a:r>
          </a:p>
          <a:p>
            <a:pPr marL="1216152" lvl="2" indent="-243230">
              <a:buFontTx/>
              <a:buChar char="•"/>
            </a:pPr>
            <a:r>
              <a:rPr lang="en-GB" b="1" smtClean="0">
                <a:latin typeface="Arial" charset="0"/>
              </a:rPr>
              <a:t>Spirit/Opportunity successfully relayed via Mars Express</a:t>
            </a:r>
          </a:p>
          <a:p>
            <a:pPr marL="1216152" lvl="2" indent="-243230">
              <a:buFontTx/>
              <a:buChar char="•"/>
            </a:pPr>
            <a:r>
              <a:rPr lang="en-GB" b="1" smtClean="0">
                <a:latin typeface="Arial" charset="0"/>
              </a:rPr>
              <a:t>Over 95% of total Spirit/Opportunity data returned via the relays</a:t>
            </a:r>
          </a:p>
          <a:p>
            <a:pPr marL="243230" indent="-243230">
              <a:buFontTx/>
              <a:buAutoNum type="arabicPeriod"/>
            </a:pPr>
            <a:r>
              <a:rPr lang="en-GB" b="1" smtClean="0">
                <a:latin typeface="Arial" charset="0"/>
              </a:rPr>
              <a:t>Future architectures – such as Lunar – becoming </a:t>
            </a:r>
            <a:r>
              <a:rPr lang="en-GB" b="1" i="1" u="sng" smtClean="0">
                <a:latin typeface="Arial" charset="0"/>
              </a:rPr>
              <a:t>more networked</a:t>
            </a:r>
            <a:r>
              <a:rPr lang="en-GB" b="1" smtClean="0">
                <a:latin typeface="Arial" charset="0"/>
              </a:rPr>
              <a:t> and </a:t>
            </a:r>
            <a:r>
              <a:rPr lang="en-GB" b="1" i="1" u="sng" smtClean="0">
                <a:latin typeface="Arial" charset="0"/>
              </a:rPr>
              <a:t>more international</a:t>
            </a:r>
          </a:p>
          <a:p>
            <a:pPr marL="243230" indent="-243230"/>
            <a:endParaRPr lang="en-US" b="1" smtClean="0">
              <a:latin typeface="Arial" charset="0"/>
            </a:endParaRPr>
          </a:p>
          <a:p>
            <a:pPr marL="243230" indent="-243230"/>
            <a:endParaRPr lang="en-US" b="1"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sldNum" sz="quarter" idx="5"/>
          </p:nvPr>
        </p:nvSpPr>
        <p:spPr>
          <a:noFill/>
        </p:spPr>
        <p:txBody>
          <a:bodyPr/>
          <a:lstStyle>
            <a:lvl1pPr defTabSz="964477">
              <a:defRPr sz="2100">
                <a:solidFill>
                  <a:schemeClr val="tx1"/>
                </a:solidFill>
                <a:latin typeface="Times New Roman" pitchFamily="18" charset="0"/>
              </a:defRPr>
            </a:lvl1pPr>
            <a:lvl2pPr marL="790499" indent="-304038" defTabSz="964477">
              <a:defRPr sz="2100">
                <a:solidFill>
                  <a:schemeClr val="tx1"/>
                </a:solidFill>
                <a:latin typeface="Times New Roman" pitchFamily="18" charset="0"/>
              </a:defRPr>
            </a:lvl2pPr>
            <a:lvl3pPr marL="1216152" indent="-243230" defTabSz="964477">
              <a:defRPr sz="2100">
                <a:solidFill>
                  <a:schemeClr val="tx1"/>
                </a:solidFill>
                <a:latin typeface="Times New Roman" pitchFamily="18" charset="0"/>
              </a:defRPr>
            </a:lvl3pPr>
            <a:lvl4pPr marL="1702613" indent="-243230" defTabSz="964477">
              <a:defRPr sz="2100">
                <a:solidFill>
                  <a:schemeClr val="tx1"/>
                </a:solidFill>
                <a:latin typeface="Times New Roman" pitchFamily="18" charset="0"/>
              </a:defRPr>
            </a:lvl4pPr>
            <a:lvl5pPr marL="2189074" indent="-243230" defTabSz="964477">
              <a:defRPr sz="2100">
                <a:solidFill>
                  <a:schemeClr val="tx1"/>
                </a:solidFill>
                <a:latin typeface="Times New Roman" pitchFamily="18" charset="0"/>
              </a:defRPr>
            </a:lvl5pPr>
            <a:lvl6pPr marL="2675534" indent="-243230" algn="ctr" defTabSz="964477" eaLnBrk="0" fontAlgn="base" hangingPunct="0">
              <a:spcBef>
                <a:spcPct val="0"/>
              </a:spcBef>
              <a:spcAft>
                <a:spcPct val="0"/>
              </a:spcAft>
              <a:defRPr sz="2100">
                <a:solidFill>
                  <a:schemeClr val="tx1"/>
                </a:solidFill>
                <a:latin typeface="Times New Roman" pitchFamily="18" charset="0"/>
              </a:defRPr>
            </a:lvl6pPr>
            <a:lvl7pPr marL="3161995" indent="-243230" algn="ctr" defTabSz="964477" eaLnBrk="0" fontAlgn="base" hangingPunct="0">
              <a:spcBef>
                <a:spcPct val="0"/>
              </a:spcBef>
              <a:spcAft>
                <a:spcPct val="0"/>
              </a:spcAft>
              <a:defRPr sz="2100">
                <a:solidFill>
                  <a:schemeClr val="tx1"/>
                </a:solidFill>
                <a:latin typeface="Times New Roman" pitchFamily="18" charset="0"/>
              </a:defRPr>
            </a:lvl7pPr>
            <a:lvl8pPr marL="3648456" indent="-243230" algn="ctr" defTabSz="964477" eaLnBrk="0" fontAlgn="base" hangingPunct="0">
              <a:spcBef>
                <a:spcPct val="0"/>
              </a:spcBef>
              <a:spcAft>
                <a:spcPct val="0"/>
              </a:spcAft>
              <a:defRPr sz="2100">
                <a:solidFill>
                  <a:schemeClr val="tx1"/>
                </a:solidFill>
                <a:latin typeface="Times New Roman" pitchFamily="18" charset="0"/>
              </a:defRPr>
            </a:lvl8pPr>
            <a:lvl9pPr marL="4134917" indent="-243230" algn="ctr" defTabSz="964477" eaLnBrk="0" fontAlgn="base" hangingPunct="0">
              <a:spcBef>
                <a:spcPct val="0"/>
              </a:spcBef>
              <a:spcAft>
                <a:spcPct val="0"/>
              </a:spcAft>
              <a:defRPr sz="2100">
                <a:solidFill>
                  <a:schemeClr val="tx1"/>
                </a:solidFill>
                <a:latin typeface="Times New Roman" pitchFamily="18" charset="0"/>
              </a:defRPr>
            </a:lvl9pPr>
          </a:lstStyle>
          <a:p>
            <a:fld id="{CA131703-F29E-4E5C-A736-2A3E072BFD96}" type="slidenum">
              <a:rPr lang="en-US" sz="1100"/>
              <a:pPr/>
              <a:t>51</a:t>
            </a:fld>
            <a:endParaRPr lang="en-US" sz="1100"/>
          </a:p>
        </p:txBody>
      </p:sp>
      <p:sp>
        <p:nvSpPr>
          <p:cNvPr id="4099" name="Slide Image Placeholder 1"/>
          <p:cNvSpPr>
            <a:spLocks noGrp="1" noRot="1" noChangeAspect="1" noTextEdit="1"/>
          </p:cNvSpPr>
          <p:nvPr>
            <p:ph type="sldImg"/>
          </p:nvPr>
        </p:nvSpPr>
        <p:spPr>
          <a:xfrm>
            <a:off x="1255713" y="719138"/>
            <a:ext cx="4803775" cy="3602037"/>
          </a:xfrm>
          <a:ln/>
        </p:spPr>
      </p:sp>
      <p:sp>
        <p:nvSpPr>
          <p:cNvPr id="4100" name="Rectangle 3"/>
          <p:cNvSpPr>
            <a:spLocks noGrp="1" noChangeArrowheads="1"/>
          </p:cNvSpPr>
          <p:nvPr>
            <p:ph type="body" idx="1"/>
          </p:nvPr>
        </p:nvSpPr>
        <p:spPr>
          <a:xfrm>
            <a:off x="821267" y="4590706"/>
            <a:ext cx="5850466" cy="4320961"/>
          </a:xfrm>
          <a:noFill/>
        </p:spPr>
        <p:txBody>
          <a:bodyPr/>
          <a:lstStyle/>
          <a:p>
            <a:pPr marL="243230" indent="-243230"/>
            <a:r>
              <a:rPr lang="en-US" b="1" smtClean="0">
                <a:latin typeface="Arial" charset="0"/>
              </a:rPr>
              <a:t>Main Points:</a:t>
            </a:r>
          </a:p>
          <a:p>
            <a:pPr marL="243230" indent="-243230"/>
            <a:endParaRPr lang="en-US" b="1" smtClean="0">
              <a:latin typeface="Arial" charset="0"/>
            </a:endParaRPr>
          </a:p>
          <a:p>
            <a:pPr marL="243230" indent="-243230">
              <a:buFontTx/>
              <a:buAutoNum type="arabicPeriod"/>
            </a:pPr>
            <a:r>
              <a:rPr lang="en-US" b="1" smtClean="0">
                <a:latin typeface="Arial" charset="0"/>
              </a:rPr>
              <a:t>Space Missions started out as POINT-TO-POINT architectures – and many still are</a:t>
            </a:r>
          </a:p>
          <a:p>
            <a:pPr marL="243230" indent="-243230">
              <a:buFontTx/>
              <a:buAutoNum type="arabicPeriod"/>
            </a:pPr>
            <a:endParaRPr lang="en-GB" b="1" smtClean="0">
              <a:latin typeface="Arial" charset="0"/>
            </a:endParaRPr>
          </a:p>
          <a:p>
            <a:pPr marL="243230" indent="-243230">
              <a:buFontTx/>
              <a:buAutoNum type="arabicPeriod"/>
            </a:pPr>
            <a:r>
              <a:rPr lang="en-GB" b="1" smtClean="0">
                <a:latin typeface="Arial" charset="0"/>
              </a:rPr>
              <a:t>The current Mars Network NASA Odyssey, represents the beginnings of a </a:t>
            </a:r>
            <a:r>
              <a:rPr lang="en-GB" b="1" i="1" u="sng" smtClean="0">
                <a:latin typeface="Arial" charset="0"/>
              </a:rPr>
              <a:t>MULTIPOINT</a:t>
            </a:r>
            <a:r>
              <a:rPr lang="en-GB" b="1" smtClean="0">
                <a:latin typeface="Arial" charset="0"/>
              </a:rPr>
              <a:t> architecture with extensive reliance on </a:t>
            </a:r>
            <a:r>
              <a:rPr lang="en-GB" b="1" i="1" u="sng" smtClean="0">
                <a:latin typeface="Arial" charset="0"/>
              </a:rPr>
              <a:t>DATA RELAYS</a:t>
            </a:r>
          </a:p>
          <a:p>
            <a:pPr marL="729691" lvl="1" indent="-243230">
              <a:buFontTx/>
              <a:buChar char="•"/>
            </a:pPr>
            <a:r>
              <a:rPr lang="en-GB" b="1" smtClean="0">
                <a:latin typeface="Arial" charset="0"/>
              </a:rPr>
              <a:t>NASA: Odyssey and MRO; ESA: Mars Express</a:t>
            </a:r>
          </a:p>
          <a:p>
            <a:pPr marL="729691" lvl="1" indent="-243230">
              <a:buFontTx/>
              <a:buChar char="•"/>
            </a:pPr>
            <a:r>
              <a:rPr lang="en-GB" b="1" smtClean="0">
                <a:latin typeface="Arial" charset="0"/>
              </a:rPr>
              <a:t>ESA Mars Express</a:t>
            </a:r>
          </a:p>
          <a:p>
            <a:pPr marL="1216152" lvl="2" indent="-243230">
              <a:buFontTx/>
              <a:buChar char="•"/>
            </a:pPr>
            <a:r>
              <a:rPr lang="en-GB" b="1" smtClean="0">
                <a:latin typeface="Arial" charset="0"/>
              </a:rPr>
              <a:t>Implements the same CCSDS Prox-1 protocol as the two NASA orbiters and the Spirit/Opportunity landers</a:t>
            </a:r>
          </a:p>
          <a:p>
            <a:pPr marL="1216152" lvl="2" indent="-243230">
              <a:buFontTx/>
              <a:buChar char="•"/>
            </a:pPr>
            <a:r>
              <a:rPr lang="en-GB" b="1" smtClean="0">
                <a:latin typeface="Arial" charset="0"/>
              </a:rPr>
              <a:t>Spirit/Opportunity successfully relayed via Mars Express</a:t>
            </a:r>
          </a:p>
          <a:p>
            <a:pPr marL="1216152" lvl="2" indent="-243230">
              <a:buFontTx/>
              <a:buChar char="•"/>
            </a:pPr>
            <a:r>
              <a:rPr lang="en-GB" b="1" smtClean="0">
                <a:latin typeface="Arial" charset="0"/>
              </a:rPr>
              <a:t>Over 95% of total Spirit/Opportunity data returned via the relays</a:t>
            </a:r>
          </a:p>
          <a:p>
            <a:pPr marL="243230" indent="-243230">
              <a:buFontTx/>
              <a:buAutoNum type="arabicPeriod"/>
            </a:pPr>
            <a:r>
              <a:rPr lang="en-GB" b="1" smtClean="0">
                <a:latin typeface="Arial" charset="0"/>
              </a:rPr>
              <a:t>Future architectures – such as Lunar – becoming </a:t>
            </a:r>
            <a:r>
              <a:rPr lang="en-GB" b="1" i="1" u="sng" smtClean="0">
                <a:latin typeface="Arial" charset="0"/>
              </a:rPr>
              <a:t>more networked</a:t>
            </a:r>
            <a:r>
              <a:rPr lang="en-GB" b="1" smtClean="0">
                <a:latin typeface="Arial" charset="0"/>
              </a:rPr>
              <a:t> and </a:t>
            </a:r>
            <a:r>
              <a:rPr lang="en-GB" b="1" i="1" u="sng" smtClean="0">
                <a:latin typeface="Arial" charset="0"/>
              </a:rPr>
              <a:t>more international</a:t>
            </a:r>
          </a:p>
          <a:p>
            <a:pPr marL="243230" indent="-243230"/>
            <a:endParaRPr lang="en-US" b="1" smtClean="0">
              <a:latin typeface="Arial" charset="0"/>
            </a:endParaRPr>
          </a:p>
          <a:p>
            <a:pPr marL="243230" indent="-243230"/>
            <a:endParaRPr lang="en-US" b="1"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p:spPr>
        <p:txBody>
          <a:bodyPr/>
          <a:lstStyle/>
          <a:p>
            <a:endParaRPr lang="en-US" smtClean="0"/>
          </a:p>
        </p:txBody>
      </p:sp>
      <p:sp>
        <p:nvSpPr>
          <p:cNvPr id="5124" name="Slide Number Placeholder 3"/>
          <p:cNvSpPr>
            <a:spLocks noGrp="1"/>
          </p:cNvSpPr>
          <p:nvPr>
            <p:ph type="sldNum" sz="quarter" idx="5"/>
          </p:nvPr>
        </p:nvSpPr>
        <p:spPr>
          <a:noFill/>
        </p:spPr>
        <p:txBody>
          <a:bodyPr/>
          <a:lstStyle/>
          <a:p>
            <a:fld id="{9A647833-D734-4826-9FB8-F7B8C432AC08}" type="slidenum">
              <a:rPr lang="en-US" smtClean="0"/>
              <a:pPr/>
              <a:t>52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6FE91C95-237D-4FD9-8B61-B32EEDADC958}" type="slidenum">
              <a:rPr lang="en-US" smtClean="0"/>
              <a:pPr/>
              <a:t>55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EFE206AC-9A59-4E9B-9996-B8B95B70EA01}"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smtClean="0"/>
          </a:p>
        </p:txBody>
      </p:sp>
      <p:sp>
        <p:nvSpPr>
          <p:cNvPr id="19460" name="Slide Number Placeholder 3"/>
          <p:cNvSpPr>
            <a:spLocks noGrp="1"/>
          </p:cNvSpPr>
          <p:nvPr>
            <p:ph type="sldNum" sz="quarter" idx="5"/>
          </p:nvPr>
        </p:nvSpPr>
        <p:spPr>
          <a:noFill/>
        </p:spPr>
        <p:txBody>
          <a:bodyPr/>
          <a:lstStyle/>
          <a:p>
            <a:fld id="{B9F4E88C-AB35-40DF-A4A2-F2966F7065BF}"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39926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p:spPr>
        <p:txBody>
          <a:bodyPr/>
          <a:lstStyle/>
          <a:p>
            <a:fld id="{9197DE3B-952D-4851-BEB1-03CBB40412A0}" type="slidenum">
              <a:rPr lang="en-US" smtClean="0"/>
              <a:pPr/>
              <a:t>8</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p:spPr>
        <p:txBody>
          <a:bodyPr/>
          <a:lstStyle/>
          <a:p>
            <a:fld id="{58C4F3B2-6D9A-4577-961C-0D182ADCC7DF}" type="slidenum">
              <a:rPr lang="en-US" smtClean="0"/>
              <a:pPr/>
              <a:t>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6C66D4-8D57-42B5-94C5-04130C50F86B}"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public.ccsds.org/sites/pr/CCSDS%20Logos/CCSDSLogoNoOrg.jpg" TargetMode="External"/><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4"/>
          <p:cNvSpPr>
            <a:spLocks noGrp="1" noChangeArrowheads="1"/>
          </p:cNvSpPr>
          <p:nvPr>
            <p:ph type="sldNum" sz="quarter" idx="10"/>
          </p:nvPr>
        </p:nvSpPr>
        <p:spPr>
          <a:ln/>
        </p:spPr>
        <p:txBody>
          <a:bodyPr/>
          <a:lstStyle>
            <a:lvl1pPr>
              <a:defRPr/>
            </a:lvl1pPr>
          </a:lstStyle>
          <a:p>
            <a:pPr>
              <a:defRPr/>
            </a:pPr>
            <a:fld id="{FFBB864C-4639-42CF-911A-944AAD9827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4"/>
          <p:cNvSpPr>
            <a:spLocks noGrp="1" noChangeArrowheads="1"/>
          </p:cNvSpPr>
          <p:nvPr>
            <p:ph type="sldNum" sz="quarter" idx="10"/>
          </p:nvPr>
        </p:nvSpPr>
        <p:spPr>
          <a:ln/>
        </p:spPr>
        <p:txBody>
          <a:bodyPr/>
          <a:lstStyle>
            <a:lvl1pPr>
              <a:defRPr/>
            </a:lvl1pPr>
          </a:lstStyle>
          <a:p>
            <a:pPr>
              <a:defRPr/>
            </a:pPr>
            <a:fld id="{D6D5A052-61AD-4CAD-BC35-1F06D1079C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4"/>
          <p:cNvSpPr>
            <a:spLocks noGrp="1" noChangeArrowheads="1"/>
          </p:cNvSpPr>
          <p:nvPr>
            <p:ph type="sldNum" sz="quarter" idx="10"/>
          </p:nvPr>
        </p:nvSpPr>
        <p:spPr>
          <a:ln/>
        </p:spPr>
        <p:txBody>
          <a:bodyPr/>
          <a:lstStyle>
            <a:lvl1pPr>
              <a:defRPr/>
            </a:lvl1pPr>
          </a:lstStyle>
          <a:p>
            <a:pPr>
              <a:defRPr/>
            </a:pPr>
            <a:fld id="{398BD91F-C470-4894-A76A-BE3355D8C3A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38200"/>
            <a:ext cx="8229600" cy="5287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4"/>
          <p:cNvSpPr>
            <a:spLocks noGrp="1" noChangeArrowheads="1"/>
          </p:cNvSpPr>
          <p:nvPr>
            <p:ph type="sldNum" sz="quarter" idx="10"/>
          </p:nvPr>
        </p:nvSpPr>
        <p:spPr>
          <a:ln/>
        </p:spPr>
        <p:txBody>
          <a:bodyPr/>
          <a:lstStyle>
            <a:lvl1pPr>
              <a:defRPr/>
            </a:lvl1pPr>
          </a:lstStyle>
          <a:p>
            <a:pPr>
              <a:defRPr/>
            </a:pPr>
            <a:fld id="{0CFA0816-E517-4603-9EC7-F200D9EC5C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SmartArt Placeholder 2"/>
          <p:cNvSpPr>
            <a:spLocks noGrp="1"/>
          </p:cNvSpPr>
          <p:nvPr>
            <p:ph type="dgm" idx="1"/>
          </p:nvPr>
        </p:nvSpPr>
        <p:spPr>
          <a:xfrm>
            <a:off x="457200" y="990600"/>
            <a:ext cx="8229600" cy="5135563"/>
          </a:xfrm>
          <a:prstGeom prst="rect">
            <a:avLst/>
          </a:prstGeom>
        </p:spPr>
        <p:txBody>
          <a:bodyPr/>
          <a:lstStyle/>
          <a:p>
            <a:pPr lvl="0"/>
            <a:endParaRPr lang="en-US" noProof="0" smtClean="0"/>
          </a:p>
        </p:txBody>
      </p:sp>
      <p:sp>
        <p:nvSpPr>
          <p:cNvPr id="4" name="Rectangle 2024"/>
          <p:cNvSpPr>
            <a:spLocks noGrp="1" noChangeArrowheads="1"/>
          </p:cNvSpPr>
          <p:nvPr>
            <p:ph type="sldNum" sz="quarter" idx="10"/>
          </p:nvPr>
        </p:nvSpPr>
        <p:spPr>
          <a:ln/>
        </p:spPr>
        <p:txBody>
          <a:bodyPr/>
          <a:lstStyle>
            <a:lvl1pPr>
              <a:defRPr/>
            </a:lvl1pPr>
          </a:lstStyle>
          <a:p>
            <a:pPr>
              <a:defRPr/>
            </a:pPr>
            <a:fld id="{4FF64C56-870E-4EE0-AB78-6714989EBDA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Table Placeholder 2"/>
          <p:cNvSpPr>
            <a:spLocks noGrp="1"/>
          </p:cNvSpPr>
          <p:nvPr>
            <p:ph type="tbl" idx="1"/>
          </p:nvPr>
        </p:nvSpPr>
        <p:spPr>
          <a:xfrm>
            <a:off x="457200" y="914400"/>
            <a:ext cx="8229600" cy="5211763"/>
          </a:xfrm>
          <a:prstGeom prst="rect">
            <a:avLst/>
          </a:prstGeom>
        </p:spPr>
        <p:txBody>
          <a:bodyPr/>
          <a:lstStyle/>
          <a:p>
            <a:pPr lvl="0"/>
            <a:endParaRPr lang="en-US" noProof="0" smtClean="0"/>
          </a:p>
        </p:txBody>
      </p:sp>
      <p:sp>
        <p:nvSpPr>
          <p:cNvPr id="4" name="Rectangle 2024"/>
          <p:cNvSpPr>
            <a:spLocks noGrp="1" noChangeArrowheads="1"/>
          </p:cNvSpPr>
          <p:nvPr>
            <p:ph type="sldNum" sz="quarter" idx="10"/>
          </p:nvPr>
        </p:nvSpPr>
        <p:spPr>
          <a:ln/>
        </p:spPr>
        <p:txBody>
          <a:bodyPr/>
          <a:lstStyle>
            <a:lvl1pPr>
              <a:defRPr/>
            </a:lvl1pPr>
          </a:lstStyle>
          <a:p>
            <a:pPr>
              <a:defRPr/>
            </a:pPr>
            <a:fld id="{815AC460-B79F-486A-9B66-D78439992F4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16623" y="2636838"/>
            <a:ext cx="7848600" cy="1223962"/>
          </a:xfrm>
        </p:spPr>
        <p:txBody>
          <a:bodyPr anchor="t"/>
          <a:lstStyle>
            <a:lvl1pPr>
              <a:defRPr sz="3200"/>
            </a:lvl1pPr>
          </a:lstStyle>
          <a:p>
            <a:r>
              <a:rPr lang="en-GB" altLang="en-GB"/>
              <a:t>Title</a:t>
            </a:r>
          </a:p>
        </p:txBody>
      </p:sp>
      <p:sp>
        <p:nvSpPr>
          <p:cNvPr id="4118" name="Rectangle 22"/>
          <p:cNvSpPr>
            <a:spLocks noGrp="1" noChangeArrowheads="1"/>
          </p:cNvSpPr>
          <p:nvPr>
            <p:ph type="subTitle" sz="quarter" idx="1"/>
          </p:nvPr>
        </p:nvSpPr>
        <p:spPr>
          <a:xfrm>
            <a:off x="1116623" y="4221166"/>
            <a:ext cx="7848600" cy="1368425"/>
          </a:xfrm>
        </p:spPr>
        <p:txBody>
          <a:bodyPr anchor="b"/>
          <a:lstStyle>
            <a:lvl1pPr marL="0" indent="0">
              <a:buFont typeface="Wingdings" pitchFamily="2" charset="2"/>
              <a:buNone/>
              <a:defRPr/>
            </a:lvl1pPr>
          </a:lstStyle>
          <a:p>
            <a:r>
              <a:rPr lang="en-GB"/>
              <a:t>Subtitle</a:t>
            </a:r>
          </a:p>
        </p:txBody>
      </p:sp>
      <p:sp>
        <p:nvSpPr>
          <p:cNvPr id="4129" name="Rectangle 33"/>
          <p:cNvSpPr>
            <a:spLocks noChangeArrowheads="1"/>
          </p:cNvSpPr>
          <p:nvPr/>
        </p:nvSpPr>
        <p:spPr bwMode="auto">
          <a:xfrm>
            <a:off x="2" y="0"/>
            <a:ext cx="971550" cy="6858000"/>
          </a:xfrm>
          <a:prstGeom prst="rect">
            <a:avLst/>
          </a:prstGeom>
          <a:solidFill>
            <a:srgbClr val="AAC9E9"/>
          </a:solidFill>
          <a:ln w="9525">
            <a:noFill/>
            <a:miter lim="800000"/>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130" name="Text Box 34"/>
          <p:cNvSpPr txBox="1">
            <a:spLocks noChangeArrowheads="1"/>
          </p:cNvSpPr>
          <p:nvPr/>
        </p:nvSpPr>
        <p:spPr bwMode="auto">
          <a:xfrm>
            <a:off x="-23446" y="750888"/>
            <a:ext cx="1053612" cy="201612"/>
          </a:xfrm>
          <a:prstGeom prst="rect">
            <a:avLst/>
          </a:prstGeom>
          <a:noFill/>
          <a:ln w="9525">
            <a:noFill/>
            <a:miter lim="800000"/>
            <a:headEnd/>
            <a:tailEnd/>
          </a:ln>
          <a:effectLst/>
        </p:spPr>
        <p:txBody>
          <a:bodyPr>
            <a:spAutoFit/>
          </a:bodyPr>
          <a:lstStyle/>
          <a:p>
            <a:pPr>
              <a:lnSpc>
                <a:spcPct val="60000"/>
              </a:lnSpc>
              <a:spcBef>
                <a:spcPct val="50000"/>
              </a:spcBef>
            </a:pPr>
            <a:endParaRPr lang="en-GB" altLang="en-GB" sz="1200" smtClean="0">
              <a:solidFill>
                <a:srgbClr val="FFFFFF"/>
              </a:solidFill>
              <a:latin typeface="Tahoma" pitchFamily="34" charset="0"/>
            </a:endParaRPr>
          </a:p>
        </p:txBody>
      </p:sp>
      <p:sp>
        <p:nvSpPr>
          <p:cNvPr id="4131" name="Rectangle 35"/>
          <p:cNvSpPr>
            <a:spLocks noGrp="1" noChangeArrowheads="1"/>
          </p:cNvSpPr>
          <p:nvPr>
            <p:ph type="sldNum" sz="quarter" idx="4"/>
          </p:nvPr>
        </p:nvSpPr>
        <p:spPr/>
        <p:txBody>
          <a:bodyPr/>
          <a:lstStyle>
            <a:lvl1pPr>
              <a:defRPr/>
            </a:lvl1pPr>
          </a:lstStyle>
          <a:p>
            <a:fld id="{5CBE6BC6-E915-41C7-883D-85713B0EB36E}" type="slidenum">
              <a:rPr lang="en-GB">
                <a:solidFill>
                  <a:srgbClr val="FFFFFF"/>
                </a:solidFill>
              </a:rPr>
              <a:pPr/>
              <a:t>‹#›</a:t>
            </a:fld>
            <a:endParaRPr lang="en-GB">
              <a:solidFill>
                <a:srgbClr val="FFFFFF"/>
              </a:solidFill>
            </a:endParaRPr>
          </a:p>
        </p:txBody>
      </p:sp>
      <p:pic>
        <p:nvPicPr>
          <p:cNvPr id="4141" name="Picture 45" descr="Full color JPEG without the .ORG.">
            <a:hlinkClick r:id="rId2"/>
          </p:cNvPr>
          <p:cNvPicPr>
            <a:picLocks noChangeAspect="1" noChangeArrowheads="1"/>
          </p:cNvPicPr>
          <p:nvPr/>
        </p:nvPicPr>
        <p:blipFill>
          <a:blip r:embed="rId3" cstate="print"/>
          <a:srcRect/>
          <a:stretch>
            <a:fillRect/>
          </a:stretch>
        </p:blipFill>
        <p:spPr bwMode="auto">
          <a:xfrm>
            <a:off x="6803781" y="188913"/>
            <a:ext cx="2161442" cy="742950"/>
          </a:xfrm>
          <a:prstGeom prst="rect">
            <a:avLst/>
          </a:prstGeom>
          <a:noFill/>
        </p:spPr>
      </p:pic>
      <p:pic>
        <p:nvPicPr>
          <p:cNvPr id="4144" name="Picture 48" descr="Land station pair"/>
          <p:cNvPicPr>
            <a:picLocks noChangeAspect="1" noChangeArrowheads="1"/>
          </p:cNvPicPr>
          <p:nvPr/>
        </p:nvPicPr>
        <p:blipFill>
          <a:blip r:embed="rId4" cstate="print"/>
          <a:srcRect/>
          <a:stretch>
            <a:fillRect/>
          </a:stretch>
        </p:blipFill>
        <p:spPr bwMode="auto">
          <a:xfrm>
            <a:off x="2" y="3573466"/>
            <a:ext cx="971550" cy="935037"/>
          </a:xfrm>
          <a:prstGeom prst="rect">
            <a:avLst/>
          </a:prstGeom>
          <a:noFill/>
        </p:spPr>
      </p:pic>
      <p:pic>
        <p:nvPicPr>
          <p:cNvPr id="4145" name="Picture 49" descr="envisat"/>
          <p:cNvPicPr>
            <a:picLocks noChangeAspect="1" noChangeArrowheads="1"/>
          </p:cNvPicPr>
          <p:nvPr/>
        </p:nvPicPr>
        <p:blipFill>
          <a:blip r:embed="rId5" cstate="print"/>
          <a:srcRect/>
          <a:stretch>
            <a:fillRect/>
          </a:stretch>
        </p:blipFill>
        <p:spPr bwMode="auto">
          <a:xfrm>
            <a:off x="0" y="2708275"/>
            <a:ext cx="973015" cy="890588"/>
          </a:xfrm>
          <a:prstGeom prst="rect">
            <a:avLst/>
          </a:prstGeom>
          <a:noFill/>
        </p:spPr>
      </p:pic>
      <p:pic>
        <p:nvPicPr>
          <p:cNvPr id="4196" name="Picture 100" descr="esa"/>
          <p:cNvPicPr>
            <a:picLocks noChangeAspect="1" noChangeArrowheads="1"/>
          </p:cNvPicPr>
          <p:nvPr/>
        </p:nvPicPr>
        <p:blipFill>
          <a:blip r:embed="rId6" cstate="print"/>
          <a:srcRect/>
          <a:stretch>
            <a:fillRect/>
          </a:stretch>
        </p:blipFill>
        <p:spPr bwMode="auto">
          <a:xfrm>
            <a:off x="0" y="4508500"/>
            <a:ext cx="973015" cy="1066800"/>
          </a:xfrm>
          <a:prstGeom prst="rect">
            <a:avLst/>
          </a:prstGeom>
          <a:noFill/>
        </p:spPr>
      </p:pic>
      <p:grpSp>
        <p:nvGrpSpPr>
          <p:cNvPr id="2" name="Group 193"/>
          <p:cNvGrpSpPr>
            <a:grpSpLocks/>
          </p:cNvGrpSpPr>
          <p:nvPr/>
        </p:nvGrpSpPr>
        <p:grpSpPr bwMode="auto">
          <a:xfrm>
            <a:off x="68875" y="0"/>
            <a:ext cx="863111" cy="376238"/>
            <a:chOff x="43" y="71"/>
            <a:chExt cx="544" cy="136"/>
          </a:xfrm>
        </p:grpSpPr>
        <p:grpSp>
          <p:nvGrpSpPr>
            <p:cNvPr id="3" name="Group 166"/>
            <p:cNvGrpSpPr>
              <a:grpSpLocks/>
            </p:cNvGrpSpPr>
            <p:nvPr userDrawn="1"/>
          </p:nvGrpSpPr>
          <p:grpSpPr bwMode="auto">
            <a:xfrm>
              <a:off x="135" y="143"/>
              <a:ext cx="413" cy="34"/>
              <a:chOff x="748" y="436"/>
              <a:chExt cx="413" cy="34"/>
            </a:xfrm>
          </p:grpSpPr>
          <p:sp>
            <p:nvSpPr>
              <p:cNvPr id="4263" name="Line 167"/>
              <p:cNvSpPr>
                <a:spLocks noChangeShapeType="1"/>
              </p:cNvSpPr>
              <p:nvPr userDrawn="1"/>
            </p:nvSpPr>
            <p:spPr bwMode="auto">
              <a:xfrm flipH="1">
                <a:off x="769" y="436"/>
                <a:ext cx="66"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64" name="Line 168"/>
              <p:cNvSpPr>
                <a:spLocks noChangeShapeType="1"/>
              </p:cNvSpPr>
              <p:nvPr userDrawn="1"/>
            </p:nvSpPr>
            <p:spPr bwMode="auto">
              <a:xfrm flipH="1">
                <a:off x="748" y="467"/>
                <a:ext cx="6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65" name="Line 169"/>
              <p:cNvSpPr>
                <a:spLocks noChangeShapeType="1"/>
              </p:cNvSpPr>
              <p:nvPr userDrawn="1"/>
            </p:nvSpPr>
            <p:spPr bwMode="auto">
              <a:xfrm flipH="1">
                <a:off x="769" y="451"/>
                <a:ext cx="48"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66" name="Arc 170"/>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67" name="Arc 171"/>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4" name="Group 172"/>
              <p:cNvGrpSpPr>
                <a:grpSpLocks/>
              </p:cNvGrpSpPr>
              <p:nvPr userDrawn="1"/>
            </p:nvGrpSpPr>
            <p:grpSpPr bwMode="auto">
              <a:xfrm>
                <a:off x="858" y="436"/>
                <a:ext cx="98" cy="34"/>
                <a:chOff x="2472" y="1480"/>
                <a:chExt cx="363" cy="181"/>
              </a:xfrm>
            </p:grpSpPr>
            <p:sp>
              <p:nvSpPr>
                <p:cNvPr id="4269" name="Line 173"/>
                <p:cNvSpPr>
                  <a:spLocks noChangeShapeType="1"/>
                </p:cNvSpPr>
                <p:nvPr userDrawn="1"/>
              </p:nvSpPr>
              <p:spPr bwMode="auto">
                <a:xfrm flipH="1">
                  <a:off x="2472"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0" name="Arc 174"/>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1" name="Line 175"/>
                <p:cNvSpPr>
                  <a:spLocks noChangeShapeType="1"/>
                </p:cNvSpPr>
                <p:nvPr userDrawn="1"/>
              </p:nvSpPr>
              <p:spPr bwMode="auto">
                <a:xfrm flipH="1">
                  <a:off x="2653"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2" name="Line 176"/>
                <p:cNvSpPr>
                  <a:spLocks noChangeShapeType="1"/>
                </p:cNvSpPr>
                <p:nvPr userDrawn="1"/>
              </p:nvSpPr>
              <p:spPr bwMode="auto">
                <a:xfrm flipH="1">
                  <a:off x="2835"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3" name="Arc 177"/>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4" name="Arc 178"/>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5" name="Arc 179"/>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6" name="Line 180"/>
                <p:cNvSpPr>
                  <a:spLocks noChangeShapeType="1"/>
                </p:cNvSpPr>
                <p:nvPr userDrawn="1"/>
              </p:nvSpPr>
              <p:spPr bwMode="auto">
                <a:xfrm flipH="1">
                  <a:off x="2517"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7" name="Line 181"/>
                <p:cNvSpPr>
                  <a:spLocks noChangeShapeType="1"/>
                </p:cNvSpPr>
                <p:nvPr userDrawn="1"/>
              </p:nvSpPr>
              <p:spPr bwMode="auto">
                <a:xfrm flipH="1">
                  <a:off x="2699"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5" name="Group 182"/>
              <p:cNvGrpSpPr>
                <a:grpSpLocks/>
              </p:cNvGrpSpPr>
              <p:nvPr userDrawn="1"/>
            </p:nvGrpSpPr>
            <p:grpSpPr bwMode="auto">
              <a:xfrm>
                <a:off x="1067" y="436"/>
                <a:ext cx="94" cy="31"/>
                <a:chOff x="3152" y="1480"/>
                <a:chExt cx="346" cy="181"/>
              </a:xfrm>
            </p:grpSpPr>
            <p:sp>
              <p:nvSpPr>
                <p:cNvPr id="4279" name="Line 183"/>
                <p:cNvSpPr>
                  <a:spLocks noChangeShapeType="1"/>
                </p:cNvSpPr>
                <p:nvPr userDrawn="1"/>
              </p:nvSpPr>
              <p:spPr bwMode="auto">
                <a:xfrm flipH="1">
                  <a:off x="3243" y="1480"/>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0" name="Line 184"/>
                <p:cNvSpPr>
                  <a:spLocks noChangeShapeType="1"/>
                </p:cNvSpPr>
                <p:nvPr userDrawn="1"/>
              </p:nvSpPr>
              <p:spPr bwMode="auto">
                <a:xfrm flipH="1">
                  <a:off x="3243" y="1661"/>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1" name="Arc 185"/>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6" name="Group 186"/>
              <p:cNvGrpSpPr>
                <a:grpSpLocks/>
              </p:cNvGrpSpPr>
              <p:nvPr userDrawn="1"/>
            </p:nvGrpSpPr>
            <p:grpSpPr bwMode="auto">
              <a:xfrm>
                <a:off x="972" y="436"/>
                <a:ext cx="86" cy="32"/>
                <a:chOff x="748" y="572"/>
                <a:chExt cx="148" cy="94"/>
              </a:xfrm>
            </p:grpSpPr>
            <p:sp>
              <p:nvSpPr>
                <p:cNvPr id="4283" name="Arc 187"/>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4" name="Arc 188"/>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5" name="Arc 189"/>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6" name="Line 190"/>
                <p:cNvSpPr>
                  <a:spLocks noChangeShapeType="1"/>
                </p:cNvSpPr>
                <p:nvPr userDrawn="1"/>
              </p:nvSpPr>
              <p:spPr bwMode="auto">
                <a:xfrm flipH="1">
                  <a:off x="779" y="573"/>
                  <a:ext cx="4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7" name="Freeform 191"/>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8" name="Freeform 192"/>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sp>
          <p:nvSpPr>
            <p:cNvPr id="4170" name="Oval 74"/>
            <p:cNvSpPr>
              <a:spLocks noChangeArrowheads="1"/>
            </p:cNvSpPr>
            <p:nvPr/>
          </p:nvSpPr>
          <p:spPr bwMode="auto">
            <a:xfrm>
              <a:off x="43" y="92"/>
              <a:ext cx="139" cy="115"/>
            </a:xfrm>
            <a:prstGeom prst="ellipse">
              <a:avLst/>
            </a:prstGeom>
            <a:gradFill rotWithShape="1">
              <a:gsLst>
                <a:gs pos="0">
                  <a:srgbClr val="0066CC"/>
                </a:gs>
                <a:gs pos="100000">
                  <a:schemeClr val="accent1"/>
                </a:gs>
              </a:gsLst>
              <a:lin ang="0" scaled="1"/>
            </a:gradFill>
            <a:ln w="9525" algn="ctr">
              <a:no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195" name="Oval 99"/>
            <p:cNvSpPr>
              <a:spLocks noChangeArrowheads="1"/>
            </p:cNvSpPr>
            <p:nvPr/>
          </p:nvSpPr>
          <p:spPr bwMode="auto">
            <a:xfrm>
              <a:off x="536" y="71"/>
              <a:ext cx="51" cy="42"/>
            </a:xfrm>
            <a:prstGeom prst="ellipse">
              <a:avLst/>
            </a:prstGeom>
            <a:gradFill rotWithShape="1">
              <a:gsLst>
                <a:gs pos="0">
                  <a:srgbClr val="800000"/>
                </a:gs>
                <a:gs pos="100000">
                  <a:srgbClr val="FF9966"/>
                </a:gs>
              </a:gsLst>
              <a:lin ang="0" scaled="1"/>
            </a:gradFill>
            <a:ln w="9525" algn="ctr">
              <a:no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7" name="Group 165"/>
            <p:cNvGrpSpPr>
              <a:grpSpLocks/>
            </p:cNvGrpSpPr>
            <p:nvPr userDrawn="1"/>
          </p:nvGrpSpPr>
          <p:grpSpPr bwMode="auto">
            <a:xfrm>
              <a:off x="123" y="131"/>
              <a:ext cx="413" cy="34"/>
              <a:chOff x="748" y="436"/>
              <a:chExt cx="413" cy="34"/>
            </a:xfrm>
          </p:grpSpPr>
          <p:sp>
            <p:nvSpPr>
              <p:cNvPr id="4216" name="Line 120"/>
              <p:cNvSpPr>
                <a:spLocks noChangeShapeType="1"/>
              </p:cNvSpPr>
              <p:nvPr userDrawn="1"/>
            </p:nvSpPr>
            <p:spPr bwMode="auto">
              <a:xfrm flipH="1">
                <a:off x="769" y="436"/>
                <a:ext cx="66"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17" name="Line 121"/>
              <p:cNvSpPr>
                <a:spLocks noChangeShapeType="1"/>
              </p:cNvSpPr>
              <p:nvPr userDrawn="1"/>
            </p:nvSpPr>
            <p:spPr bwMode="auto">
              <a:xfrm flipH="1">
                <a:off x="748" y="467"/>
                <a:ext cx="6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18" name="Line 122"/>
              <p:cNvSpPr>
                <a:spLocks noChangeShapeType="1"/>
              </p:cNvSpPr>
              <p:nvPr userDrawn="1"/>
            </p:nvSpPr>
            <p:spPr bwMode="auto">
              <a:xfrm flipH="1">
                <a:off x="769" y="451"/>
                <a:ext cx="48"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19" name="Arc 123"/>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0" name="Arc 124"/>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8" name="Group 125"/>
              <p:cNvGrpSpPr>
                <a:grpSpLocks/>
              </p:cNvGrpSpPr>
              <p:nvPr userDrawn="1"/>
            </p:nvGrpSpPr>
            <p:grpSpPr bwMode="auto">
              <a:xfrm>
                <a:off x="858" y="436"/>
                <a:ext cx="98" cy="34"/>
                <a:chOff x="2472" y="1480"/>
                <a:chExt cx="363" cy="181"/>
              </a:xfrm>
            </p:grpSpPr>
            <p:sp>
              <p:nvSpPr>
                <p:cNvPr id="4222" name="Line 126"/>
                <p:cNvSpPr>
                  <a:spLocks noChangeShapeType="1"/>
                </p:cNvSpPr>
                <p:nvPr userDrawn="1"/>
              </p:nvSpPr>
              <p:spPr bwMode="auto">
                <a:xfrm flipH="1">
                  <a:off x="2472"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3" name="Arc 127"/>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4" name="Line 128"/>
                <p:cNvSpPr>
                  <a:spLocks noChangeShapeType="1"/>
                </p:cNvSpPr>
                <p:nvPr userDrawn="1"/>
              </p:nvSpPr>
              <p:spPr bwMode="auto">
                <a:xfrm flipH="1">
                  <a:off x="2653"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5" name="Line 129"/>
                <p:cNvSpPr>
                  <a:spLocks noChangeShapeType="1"/>
                </p:cNvSpPr>
                <p:nvPr userDrawn="1"/>
              </p:nvSpPr>
              <p:spPr bwMode="auto">
                <a:xfrm flipH="1">
                  <a:off x="2835"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6" name="Arc 130"/>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7" name="Arc 131"/>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8" name="Arc 132"/>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9" name="Line 133"/>
                <p:cNvSpPr>
                  <a:spLocks noChangeShapeType="1"/>
                </p:cNvSpPr>
                <p:nvPr userDrawn="1"/>
              </p:nvSpPr>
              <p:spPr bwMode="auto">
                <a:xfrm flipH="1">
                  <a:off x="2517"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30" name="Line 134"/>
                <p:cNvSpPr>
                  <a:spLocks noChangeShapeType="1"/>
                </p:cNvSpPr>
                <p:nvPr userDrawn="1"/>
              </p:nvSpPr>
              <p:spPr bwMode="auto">
                <a:xfrm flipH="1">
                  <a:off x="2699"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9" name="Group 138"/>
              <p:cNvGrpSpPr>
                <a:grpSpLocks/>
              </p:cNvGrpSpPr>
              <p:nvPr userDrawn="1"/>
            </p:nvGrpSpPr>
            <p:grpSpPr bwMode="auto">
              <a:xfrm>
                <a:off x="1067" y="436"/>
                <a:ext cx="94" cy="31"/>
                <a:chOff x="3152" y="1480"/>
                <a:chExt cx="346" cy="181"/>
              </a:xfrm>
            </p:grpSpPr>
            <p:sp>
              <p:nvSpPr>
                <p:cNvPr id="4235" name="Line 139"/>
                <p:cNvSpPr>
                  <a:spLocks noChangeShapeType="1"/>
                </p:cNvSpPr>
                <p:nvPr userDrawn="1"/>
              </p:nvSpPr>
              <p:spPr bwMode="auto">
                <a:xfrm flipH="1">
                  <a:off x="3243" y="1480"/>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36" name="Line 140"/>
                <p:cNvSpPr>
                  <a:spLocks noChangeShapeType="1"/>
                </p:cNvSpPr>
                <p:nvPr userDrawn="1"/>
              </p:nvSpPr>
              <p:spPr bwMode="auto">
                <a:xfrm flipH="1">
                  <a:off x="3243" y="1661"/>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37" name="Arc 141"/>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10" name="Group 163"/>
              <p:cNvGrpSpPr>
                <a:grpSpLocks/>
              </p:cNvGrpSpPr>
              <p:nvPr userDrawn="1"/>
            </p:nvGrpSpPr>
            <p:grpSpPr bwMode="auto">
              <a:xfrm>
                <a:off x="972" y="436"/>
                <a:ext cx="86" cy="32"/>
                <a:chOff x="748" y="572"/>
                <a:chExt cx="148" cy="94"/>
              </a:xfrm>
            </p:grpSpPr>
            <p:sp>
              <p:nvSpPr>
                <p:cNvPr id="4239" name="Arc 143"/>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40" name="Arc 144"/>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42" name="Arc 146"/>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43" name="Line 147"/>
                <p:cNvSpPr>
                  <a:spLocks noChangeShapeType="1"/>
                </p:cNvSpPr>
                <p:nvPr userDrawn="1"/>
              </p:nvSpPr>
              <p:spPr bwMode="auto">
                <a:xfrm flipH="1">
                  <a:off x="779" y="573"/>
                  <a:ext cx="4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47" name="Freeform 151"/>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58" name="Freeform 162"/>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gr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CCSDS Spacecraft Monitoring &amp; Control (SM&amp;C)</a:t>
            </a:r>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3C52ADC-F21E-4FCB-BF3B-4B606EDA5969}"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CCSDS Spacecraft Monitoring &amp; Control (SM&amp;C)</a:t>
            </a:r>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F99AD70-0F3A-42BF-8662-1B93BEFA3874}"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6623" y="981076"/>
            <a:ext cx="3817327"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4629" y="981076"/>
            <a:ext cx="381879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a:t>CCSDS Spacecraft Monitoring &amp; Control (SM&amp;C)</a:t>
            </a:r>
          </a:p>
        </p:txBody>
      </p:sp>
      <p:sp>
        <p:nvSpPr>
          <p:cNvPr id="6" name="Date Placeholder 5"/>
          <p:cNvSpPr>
            <a:spLocks noGrp="1"/>
          </p:cNvSpPr>
          <p:nvPr>
            <p:ph type="dt" sz="half"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F6AC40-2E37-45E2-A2DD-742674C99ACC}"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a:t>CCSDS Spacecraft Monitoring &amp; Control (SM&amp;C)</a:t>
            </a:r>
          </a:p>
        </p:txBody>
      </p:sp>
      <p:sp>
        <p:nvSpPr>
          <p:cNvPr id="8" name="Date Placeholder 7"/>
          <p:cNvSpPr>
            <a:spLocks noGrp="1"/>
          </p:cNvSpPr>
          <p:nvPr>
            <p:ph type="dt" sz="half"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CF987DC-8748-4F7F-9976-E87F74BFD1D0}"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35563"/>
          </a:xfrm>
          <a:prstGeom prst="rect">
            <a:avLst/>
          </a:prstGeom>
        </p:spPr>
        <p:txBody>
          <a:bodyPr/>
          <a:lstStyle>
            <a:lvl1pPr marL="346075" indent="-346075">
              <a:lnSpc>
                <a:spcPct val="100000"/>
              </a:lnSpc>
              <a:spcBef>
                <a:spcPts val="0"/>
              </a:spcBef>
              <a:buFont typeface="Wingdings" pitchFamily="2" charset="2"/>
              <a:buChar char=""/>
              <a:defRPr b="0"/>
            </a:lvl1pPr>
            <a:lvl2pPr marL="684213" indent="-336550">
              <a:lnSpc>
                <a:spcPct val="100000"/>
              </a:lnSpc>
              <a:spcBef>
                <a:spcPts val="0"/>
              </a:spcBef>
              <a:buFont typeface="Wingdings" pitchFamily="2" charset="2"/>
              <a:buChar char=""/>
              <a:defRPr sz="2400" b="0"/>
            </a:lvl2pPr>
            <a:lvl3pPr>
              <a:lnSpc>
                <a:spcPct val="100000"/>
              </a:lnSpc>
              <a:spcBef>
                <a:spcPts val="0"/>
              </a:spcBef>
              <a:buFont typeface="Wingdings" pitchFamily="2" charset="2"/>
              <a:buChar char=""/>
              <a:defRPr sz="2200" b="0"/>
            </a:lvl3pPr>
            <a:lvl4pPr>
              <a:lnSpc>
                <a:spcPct val="100000"/>
              </a:lnSpc>
              <a:spcBef>
                <a:spcPts val="0"/>
              </a:spcBef>
              <a:buFont typeface="Wingdings" pitchFamily="2" charset="2"/>
              <a:buChar char=""/>
              <a:defRPr b="0"/>
            </a:lvl4pPr>
            <a:lvl5pPr>
              <a:lnSpc>
                <a:spcPct val="100000"/>
              </a:lnSpc>
              <a:spcBef>
                <a:spcPts val="0"/>
              </a:spcBef>
              <a:buFont typeface="Wingdings" pitchFamily="2" charset="2"/>
              <a:buChar char=""/>
              <a:defRPr sz="18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24"/>
          <p:cNvSpPr>
            <a:spLocks noGrp="1" noChangeArrowheads="1"/>
          </p:cNvSpPr>
          <p:nvPr>
            <p:ph type="sldNum" sz="quarter" idx="10"/>
          </p:nvPr>
        </p:nvSpPr>
        <p:spPr>
          <a:ln/>
        </p:spPr>
        <p:txBody>
          <a:bodyPr/>
          <a:lstStyle>
            <a:lvl1pPr>
              <a:defRPr/>
            </a:lvl1pPr>
          </a:lstStyle>
          <a:p>
            <a:pPr>
              <a:defRPr/>
            </a:pPr>
            <a:fld id="{C6DE6701-7125-43E0-8268-7390181182C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a:t>CCSDS Spacecraft Monitoring &amp; Control (SM&amp;C)</a:t>
            </a:r>
          </a:p>
        </p:txBody>
      </p:sp>
      <p:sp>
        <p:nvSpPr>
          <p:cNvPr id="4" name="Date Placeholder 3"/>
          <p:cNvSpPr>
            <a:spLocks noGrp="1"/>
          </p:cNvSpPr>
          <p:nvPr>
            <p:ph type="dt" sz="half"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114D71DA-691A-459E-87B6-63E1EA24521D}"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CCSDS Spacecraft Monitoring &amp; Control (SM&amp;C)</a:t>
            </a:r>
          </a:p>
        </p:txBody>
      </p:sp>
      <p:sp>
        <p:nvSpPr>
          <p:cNvPr id="3" name="Date Placeholder 2"/>
          <p:cNvSpPr>
            <a:spLocks noGrp="1"/>
          </p:cNvSpPr>
          <p:nvPr>
            <p:ph type="dt" sz="half"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216296A-50DE-4B8A-94A6-45A18F7B1F2A}"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CCSDS Spacecraft Monitoring &amp; Control (SM&amp;C)</a:t>
            </a:r>
          </a:p>
        </p:txBody>
      </p:sp>
      <p:sp>
        <p:nvSpPr>
          <p:cNvPr id="6" name="Date Placeholder 5"/>
          <p:cNvSpPr>
            <a:spLocks noGrp="1"/>
          </p:cNvSpPr>
          <p:nvPr>
            <p:ph type="dt" sz="half"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EDFABA2-BFEF-4270-91B0-74BAB5EFF744}"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CCSDS Spacecraft Monitoring &amp; Control (SM&amp;C)</a:t>
            </a:r>
          </a:p>
        </p:txBody>
      </p:sp>
      <p:sp>
        <p:nvSpPr>
          <p:cNvPr id="6" name="Date Placeholder 5"/>
          <p:cNvSpPr>
            <a:spLocks noGrp="1"/>
          </p:cNvSpPr>
          <p:nvPr>
            <p:ph type="dt" sz="half"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EFBC917-F54A-4D63-8B88-49245A0BA580}"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CCSDS Spacecraft Monitoring &amp; Control (SM&amp;C)</a:t>
            </a:r>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8A868D3-1A49-47C1-B56F-E1FC02E5F277}"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320" y="188913"/>
            <a:ext cx="194310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6623" y="188913"/>
            <a:ext cx="569302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CCSDS Spacecraft Monitoring &amp; Control (SM&amp;C)</a:t>
            </a:r>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612145C-D60D-4472-A35F-DE68EEB986FF}"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accent1">
                    <a:lumMod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accent1">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4"/>
          <p:cNvSpPr>
            <a:spLocks noGrp="1" noChangeArrowheads="1"/>
          </p:cNvSpPr>
          <p:nvPr>
            <p:ph type="sldNum" sz="quarter" idx="10"/>
          </p:nvPr>
        </p:nvSpPr>
        <p:spPr>
          <a:ln/>
        </p:spPr>
        <p:txBody>
          <a:bodyPr/>
          <a:lstStyle>
            <a:lvl1pPr>
              <a:defRPr/>
            </a:lvl1pPr>
          </a:lstStyle>
          <a:p>
            <a:pPr>
              <a:defRPr/>
            </a:pPr>
            <a:fld id="{7EC8AFD7-58B7-4D4F-84B0-658BD2B813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4"/>
          <p:cNvSpPr>
            <a:spLocks noGrp="1" noChangeArrowheads="1"/>
          </p:cNvSpPr>
          <p:nvPr>
            <p:ph type="sldNum" sz="quarter" idx="10"/>
          </p:nvPr>
        </p:nvSpPr>
        <p:spPr>
          <a:ln/>
        </p:spPr>
        <p:txBody>
          <a:bodyPr/>
          <a:lstStyle>
            <a:lvl1pPr>
              <a:defRPr/>
            </a:lvl1pPr>
          </a:lstStyle>
          <a:p>
            <a:pPr>
              <a:defRPr/>
            </a:pPr>
            <a:fld id="{D4E576D9-0004-4B5A-A8BD-A069E646B4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4"/>
          <p:cNvSpPr>
            <a:spLocks noGrp="1" noChangeArrowheads="1"/>
          </p:cNvSpPr>
          <p:nvPr>
            <p:ph type="sldNum" sz="quarter" idx="10"/>
          </p:nvPr>
        </p:nvSpPr>
        <p:spPr>
          <a:ln/>
        </p:spPr>
        <p:txBody>
          <a:bodyPr/>
          <a:lstStyle>
            <a:lvl1pPr>
              <a:defRPr/>
            </a:lvl1pPr>
          </a:lstStyle>
          <a:p>
            <a:pPr>
              <a:defRPr/>
            </a:pPr>
            <a:fld id="{ACE373CD-B7F0-4829-852E-34755187BF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Rectangle 2024"/>
          <p:cNvSpPr>
            <a:spLocks noGrp="1" noChangeArrowheads="1"/>
          </p:cNvSpPr>
          <p:nvPr>
            <p:ph type="sldNum" sz="quarter" idx="10"/>
          </p:nvPr>
        </p:nvSpPr>
        <p:spPr>
          <a:ln/>
        </p:spPr>
        <p:txBody>
          <a:bodyPr/>
          <a:lstStyle>
            <a:lvl1pPr>
              <a:defRPr/>
            </a:lvl1pPr>
          </a:lstStyle>
          <a:p>
            <a:pPr>
              <a:defRPr/>
            </a:pPr>
            <a:fld id="{C246DBB5-1FC3-4A7F-A21A-11B4D61A50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4"/>
          <p:cNvSpPr>
            <a:spLocks noGrp="1" noChangeArrowheads="1"/>
          </p:cNvSpPr>
          <p:nvPr>
            <p:ph type="sldNum" sz="quarter" idx="10"/>
          </p:nvPr>
        </p:nvSpPr>
        <p:spPr>
          <a:ln/>
        </p:spPr>
        <p:txBody>
          <a:bodyPr/>
          <a:lstStyle>
            <a:lvl1pPr>
              <a:defRPr/>
            </a:lvl1pPr>
          </a:lstStyle>
          <a:p>
            <a:pPr>
              <a:defRPr/>
            </a:pPr>
            <a:fld id="{59CC76ED-7C72-4A30-9F26-0B1FC0B42F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C43AD80D-2630-472C-93E3-0344B44A67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74FAA9AD-347D-421A-BAF4-BB0A9EA8B2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16.xml"/><Relationship Id="rId16"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hyperlink" Target="http://public.ccsds.org/sites/pr/CCSDS%20Logos/CCSDSLogoNoOrg.jpg" TargetMode="Externa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p:nvSpPr>
        <p:spPr bwMode="auto">
          <a:xfrm>
            <a:off x="487363" y="838200"/>
            <a:ext cx="8243887" cy="0"/>
          </a:xfrm>
          <a:prstGeom prst="line">
            <a:avLst/>
          </a:prstGeom>
          <a:noFill/>
          <a:ln w="1651">
            <a:solidFill>
              <a:srgbClr val="333399"/>
            </a:solidFill>
            <a:round/>
            <a:headEnd/>
            <a:tailEnd/>
          </a:ln>
        </p:spPr>
        <p:txBody>
          <a:bodyPr/>
          <a:lstStyle/>
          <a:p>
            <a:pPr>
              <a:defRPr/>
            </a:pPr>
            <a:endParaRPr lang="en-US"/>
          </a:p>
        </p:txBody>
      </p:sp>
      <p:sp>
        <p:nvSpPr>
          <p:cNvPr id="540648" name="Rectangle 2024"/>
          <p:cNvSpPr>
            <a:spLocks noGrp="1" noChangeArrowheads="1"/>
          </p:cNvSpPr>
          <p:nvPr>
            <p:ph type="sldNum" sz="quarter" idx="4"/>
          </p:nvPr>
        </p:nvSpPr>
        <p:spPr bwMode="auto">
          <a:xfrm>
            <a:off x="6781800" y="64738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1531F4F6-67AC-4E70-9FDD-B4038FE54F88}" type="slidenum">
              <a:rPr lang="en-US"/>
              <a:pPr>
                <a:defRPr/>
              </a:pPr>
              <a:t>‹#›</a:t>
            </a:fld>
            <a:endParaRPr lang="en-US"/>
          </a:p>
        </p:txBody>
      </p:sp>
      <p:pic>
        <p:nvPicPr>
          <p:cNvPr id="2050" name="Picture 2" descr="C:\Users\mkearney\Documents\Documents - MSFC files\Art Projects\Logos\CCSDS\Logos - Official currently in use\CCSDS Logo Stacked\ccsdslogo-stacked-4color-gra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8660" y="83760"/>
            <a:ext cx="1605435" cy="65667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6" name="Rectangle 32"/>
          <p:cNvSpPr>
            <a:spLocks noChangeArrowheads="1"/>
          </p:cNvSpPr>
          <p:nvPr/>
        </p:nvSpPr>
        <p:spPr bwMode="auto">
          <a:xfrm>
            <a:off x="2" y="0"/>
            <a:ext cx="971550" cy="6858000"/>
          </a:xfrm>
          <a:prstGeom prst="rect">
            <a:avLst/>
          </a:prstGeom>
          <a:solidFill>
            <a:srgbClr val="AAC9E9"/>
          </a:solidFill>
          <a:ln w="9525">
            <a:noFill/>
            <a:miter lim="800000"/>
            <a:headEnd/>
            <a:tailEnd/>
          </a:ln>
          <a:effectLst/>
        </p:spPr>
        <p:txBody>
          <a:bodyPr wrap="none"/>
          <a:lstStyle/>
          <a:p>
            <a:pPr algn="ctr" eaLnBrk="1" hangingPunct="1">
              <a:spcBef>
                <a:spcPct val="50000"/>
              </a:spcBef>
            </a:pPr>
            <a:endParaRPr lang="en-GB" sz="900" b="1" smtClean="0">
              <a:solidFill>
                <a:srgbClr val="002F8C"/>
              </a:solidFill>
              <a:latin typeface="Tahoma" pitchFamily="34" charset="0"/>
            </a:endParaRPr>
          </a:p>
          <a:p>
            <a:pPr algn="ctr" eaLnBrk="1" hangingPunct="1">
              <a:spcBef>
                <a:spcPct val="50000"/>
              </a:spcBef>
            </a:pPr>
            <a:r>
              <a:rPr lang="en-GB" sz="900" b="1" smtClean="0">
                <a:solidFill>
                  <a:srgbClr val="002F8C"/>
                </a:solidFill>
                <a:latin typeface="Tahoma" pitchFamily="34" charset="0"/>
              </a:rPr>
              <a:t/>
            </a:r>
            <a:br>
              <a:rPr lang="en-GB" sz="900" b="1" smtClean="0">
                <a:solidFill>
                  <a:srgbClr val="002F8C"/>
                </a:solidFill>
                <a:latin typeface="Tahoma" pitchFamily="34" charset="0"/>
              </a:rPr>
            </a:br>
            <a:r>
              <a:rPr lang="en-GB" sz="900" b="1" smtClean="0">
                <a:solidFill>
                  <a:srgbClr val="002F8C"/>
                </a:solidFill>
                <a:latin typeface="Tahoma" pitchFamily="34" charset="0"/>
              </a:rPr>
              <a:t>Spacecraft</a:t>
            </a:r>
            <a:br>
              <a:rPr lang="en-GB" sz="900" b="1" smtClean="0">
                <a:solidFill>
                  <a:srgbClr val="002F8C"/>
                </a:solidFill>
                <a:latin typeface="Tahoma" pitchFamily="34" charset="0"/>
              </a:rPr>
            </a:br>
            <a:r>
              <a:rPr lang="en-GB" sz="900" b="1" smtClean="0">
                <a:solidFill>
                  <a:srgbClr val="002F8C"/>
                </a:solidFill>
                <a:latin typeface="Tahoma" pitchFamily="34" charset="0"/>
              </a:rPr>
              <a:t>Monitoring</a:t>
            </a:r>
            <a:br>
              <a:rPr lang="en-GB" sz="900" b="1" smtClean="0">
                <a:solidFill>
                  <a:srgbClr val="002F8C"/>
                </a:solidFill>
                <a:latin typeface="Tahoma" pitchFamily="34" charset="0"/>
              </a:rPr>
            </a:br>
            <a:r>
              <a:rPr lang="en-GB" sz="900" b="1" smtClean="0">
                <a:solidFill>
                  <a:srgbClr val="002F8C"/>
                </a:solidFill>
                <a:latin typeface="Tahoma" pitchFamily="34" charset="0"/>
              </a:rPr>
              <a:t>&amp; Control</a:t>
            </a:r>
            <a:br>
              <a:rPr lang="en-GB" sz="900" b="1" smtClean="0">
                <a:solidFill>
                  <a:srgbClr val="002F8C"/>
                </a:solidFill>
                <a:latin typeface="Tahoma" pitchFamily="34" charset="0"/>
              </a:rPr>
            </a:br>
            <a:r>
              <a:rPr lang="en-GB" sz="900" b="1" smtClean="0">
                <a:solidFill>
                  <a:srgbClr val="002F8C"/>
                </a:solidFill>
                <a:latin typeface="Tahoma" pitchFamily="34" charset="0"/>
              </a:rPr>
              <a:t>Working Group</a:t>
            </a:r>
          </a:p>
        </p:txBody>
      </p:sp>
      <p:sp>
        <p:nvSpPr>
          <p:cNvPr id="1026" name="Rectangle 2"/>
          <p:cNvSpPr>
            <a:spLocks noGrp="1" noChangeArrowheads="1"/>
          </p:cNvSpPr>
          <p:nvPr>
            <p:ph type="title"/>
          </p:nvPr>
        </p:nvSpPr>
        <p:spPr bwMode="auto">
          <a:xfrm>
            <a:off x="1116623" y="188913"/>
            <a:ext cx="7760677"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GB" altLang="en-GB" smtClean="0"/>
          </a:p>
        </p:txBody>
      </p:sp>
      <p:sp>
        <p:nvSpPr>
          <p:cNvPr id="1027" name="Rectangle 3"/>
          <p:cNvSpPr>
            <a:spLocks noGrp="1" noChangeArrowheads="1"/>
          </p:cNvSpPr>
          <p:nvPr>
            <p:ph type="body" idx="1"/>
          </p:nvPr>
        </p:nvSpPr>
        <p:spPr bwMode="auto">
          <a:xfrm>
            <a:off x="1116624" y="981076"/>
            <a:ext cx="7776797" cy="51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GB" altLang="en-GB" smtClean="0"/>
          </a:p>
          <a:p>
            <a:pPr lvl="1"/>
            <a:endParaRPr lang="en-GB" altLang="en-GB" smtClean="0"/>
          </a:p>
          <a:p>
            <a:pPr lvl="2"/>
            <a:endParaRPr lang="en-GB" altLang="en-GB" smtClean="0"/>
          </a:p>
          <a:p>
            <a:pPr lvl="3"/>
            <a:endParaRPr lang="en-GB" altLang="en-GB" smtClean="0"/>
          </a:p>
          <a:p>
            <a:pPr lvl="1"/>
            <a:endParaRPr lang="en-GB" altLang="en-GB" smtClean="0"/>
          </a:p>
          <a:p>
            <a:pPr lvl="2"/>
            <a:endParaRPr lang="en-GB" altLang="en-GB" smtClean="0"/>
          </a:p>
          <a:p>
            <a:pPr lvl="3"/>
            <a:endParaRPr lang="en-GB" altLang="en-GB" smtClean="0"/>
          </a:p>
          <a:p>
            <a:pPr lvl="3"/>
            <a:endParaRPr lang="en-GB" altLang="en-GB" smtClean="0"/>
          </a:p>
        </p:txBody>
      </p:sp>
      <p:sp>
        <p:nvSpPr>
          <p:cNvPr id="1037" name="Rectangle 13"/>
          <p:cNvSpPr>
            <a:spLocks noGrp="1" noChangeArrowheads="1"/>
          </p:cNvSpPr>
          <p:nvPr>
            <p:ph type="ftr" sz="quarter" idx="3"/>
          </p:nvPr>
        </p:nvSpPr>
        <p:spPr bwMode="auto">
          <a:xfrm>
            <a:off x="1116625" y="6524628"/>
            <a:ext cx="525633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rgbClr val="00308C"/>
                </a:solidFill>
              </a:defRPr>
            </a:lvl1pPr>
          </a:lstStyle>
          <a:p>
            <a:r>
              <a:rPr lang="en-US" altLang="en-US" smtClean="0">
                <a:latin typeface="Tahoma" pitchFamily="34" charset="0"/>
              </a:rPr>
              <a:t>CCSDS Spacecraft Monitoring &amp; Control (SM&amp;C)</a:t>
            </a:r>
          </a:p>
        </p:txBody>
      </p:sp>
      <p:sp>
        <p:nvSpPr>
          <p:cNvPr id="1042" name="Text Box 18"/>
          <p:cNvSpPr txBox="1">
            <a:spLocks noChangeArrowheads="1"/>
          </p:cNvSpPr>
          <p:nvPr/>
        </p:nvSpPr>
        <p:spPr bwMode="auto">
          <a:xfrm>
            <a:off x="2195148" y="3860800"/>
            <a:ext cx="2089638" cy="457200"/>
          </a:xfrm>
          <a:prstGeom prst="rect">
            <a:avLst/>
          </a:prstGeom>
          <a:noFill/>
          <a:ln w="9525">
            <a:noFill/>
            <a:miter lim="800000"/>
            <a:headEnd/>
            <a:tailEnd/>
          </a:ln>
          <a:effectLst/>
        </p:spPr>
        <p:txBody>
          <a:bodyPr>
            <a:spAutoFit/>
          </a:bodyPr>
          <a:lstStyle/>
          <a:p>
            <a:pPr eaLnBrk="1" hangingPunct="1">
              <a:spcBef>
                <a:spcPct val="50000"/>
              </a:spcBef>
            </a:pPr>
            <a:endParaRPr lang="en-US" smtClean="0">
              <a:solidFill>
                <a:srgbClr val="000000"/>
              </a:solidFill>
            </a:endParaRPr>
          </a:p>
        </p:txBody>
      </p:sp>
      <p:sp>
        <p:nvSpPr>
          <p:cNvPr id="1045" name="Rectangle 21"/>
          <p:cNvSpPr>
            <a:spLocks noChangeArrowheads="1"/>
          </p:cNvSpPr>
          <p:nvPr/>
        </p:nvSpPr>
        <p:spPr bwMode="auto">
          <a:xfrm>
            <a:off x="1403839" y="3521790"/>
            <a:ext cx="184731" cy="246221"/>
          </a:xfrm>
          <a:prstGeom prst="rect">
            <a:avLst/>
          </a:prstGeom>
          <a:noFill/>
          <a:ln w="9525" algn="ctr">
            <a:noFill/>
            <a:miter lim="800000"/>
            <a:headEnd/>
            <a:tailEnd/>
          </a:ln>
          <a:effectLst/>
        </p:spPr>
        <p:txBody>
          <a:bodyPr wrap="none" anchor="ctr">
            <a:spAutoFit/>
          </a:bodyPr>
          <a:lstStyle/>
          <a:p>
            <a:pPr eaLnBrk="1" hangingPunct="1">
              <a:spcBef>
                <a:spcPct val="50000"/>
              </a:spcBef>
            </a:pPr>
            <a:endParaRPr lang="en-US" sz="1000" smtClean="0">
              <a:solidFill>
                <a:srgbClr val="002F8C"/>
              </a:solidFill>
              <a:latin typeface="Tahoma" pitchFamily="34" charset="0"/>
            </a:endParaRPr>
          </a:p>
        </p:txBody>
      </p:sp>
      <p:sp>
        <p:nvSpPr>
          <p:cNvPr id="1046" name="Text Box 22"/>
          <p:cNvSpPr txBox="1">
            <a:spLocks noChangeArrowheads="1"/>
          </p:cNvSpPr>
          <p:nvPr/>
        </p:nvSpPr>
        <p:spPr bwMode="auto">
          <a:xfrm>
            <a:off x="0" y="6583366"/>
            <a:ext cx="1186962" cy="274637"/>
          </a:xfrm>
          <a:prstGeom prst="rect">
            <a:avLst/>
          </a:prstGeom>
          <a:noFill/>
          <a:ln w="9525" algn="ctr">
            <a:noFill/>
            <a:miter lim="800000"/>
            <a:headEnd/>
            <a:tailEnd/>
          </a:ln>
          <a:effectLst/>
        </p:spPr>
        <p:txBody>
          <a:bodyPr>
            <a:spAutoFit/>
          </a:bodyPr>
          <a:lstStyle/>
          <a:p>
            <a:pPr algn="ctr" eaLnBrk="1" hangingPunct="1">
              <a:spcBef>
                <a:spcPct val="50000"/>
              </a:spcBef>
            </a:pPr>
            <a:endParaRPr lang="en-US" sz="1200" b="1" smtClean="0">
              <a:solidFill>
                <a:srgbClr val="000099"/>
              </a:solidFill>
              <a:latin typeface="Tahoma" pitchFamily="34" charset="0"/>
            </a:endParaRPr>
          </a:p>
        </p:txBody>
      </p:sp>
      <p:sp>
        <p:nvSpPr>
          <p:cNvPr id="1049" name="Rectangle 25"/>
          <p:cNvSpPr>
            <a:spLocks noGrp="1" noChangeArrowheads="1"/>
          </p:cNvSpPr>
          <p:nvPr>
            <p:ph type="dt" sz="half" idx="2"/>
          </p:nvPr>
        </p:nvSpPr>
        <p:spPr bwMode="auto">
          <a:xfrm>
            <a:off x="1116624" y="6308728"/>
            <a:ext cx="3154974"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rgbClr val="002F8C"/>
                </a:solidFill>
              </a:defRPr>
            </a:lvl1pPr>
          </a:lstStyle>
          <a:p>
            <a:pPr eaLnBrk="1" hangingPunct="1"/>
            <a:endParaRPr lang="en-GB" smtClean="0">
              <a:latin typeface="Tahoma" pitchFamily="34" charset="0"/>
            </a:endParaRPr>
          </a:p>
        </p:txBody>
      </p:sp>
      <p:sp>
        <p:nvSpPr>
          <p:cNvPr id="1051" name="Rectangle 27"/>
          <p:cNvSpPr>
            <a:spLocks noGrp="1" noChangeArrowheads="1"/>
          </p:cNvSpPr>
          <p:nvPr>
            <p:ph type="sldNum" sz="quarter" idx="4"/>
          </p:nvPr>
        </p:nvSpPr>
        <p:spPr bwMode="auto">
          <a:xfrm>
            <a:off x="2" y="6572253"/>
            <a:ext cx="971550"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lnSpc>
                <a:spcPct val="90000"/>
              </a:lnSpc>
              <a:defRPr sz="1200" b="1">
                <a:solidFill>
                  <a:schemeClr val="bg1"/>
                </a:solidFill>
              </a:defRPr>
            </a:lvl1pPr>
          </a:lstStyle>
          <a:p>
            <a:pPr eaLnBrk="1" hangingPunct="1">
              <a:spcBef>
                <a:spcPct val="50000"/>
              </a:spcBef>
            </a:pPr>
            <a:fld id="{20C1263F-BB23-4EBB-8444-4A8509E96901}" type="slidenum">
              <a:rPr lang="en-GB" smtClean="0">
                <a:solidFill>
                  <a:srgbClr val="FFFFFF"/>
                </a:solidFill>
                <a:latin typeface="Tahoma" pitchFamily="34" charset="0"/>
              </a:rPr>
              <a:pPr eaLnBrk="1" hangingPunct="1">
                <a:spcBef>
                  <a:spcPct val="50000"/>
                </a:spcBef>
              </a:pPr>
              <a:t>‹#›</a:t>
            </a:fld>
            <a:endParaRPr lang="en-GB" smtClean="0">
              <a:solidFill>
                <a:srgbClr val="000099"/>
              </a:solidFill>
              <a:latin typeface="Tahoma" pitchFamily="34" charset="0"/>
            </a:endParaRPr>
          </a:p>
        </p:txBody>
      </p:sp>
      <p:pic>
        <p:nvPicPr>
          <p:cNvPr id="1058" name="Picture 34" descr="Land station pair"/>
          <p:cNvPicPr>
            <a:picLocks noChangeAspect="1" noChangeArrowheads="1"/>
          </p:cNvPicPr>
          <p:nvPr/>
        </p:nvPicPr>
        <p:blipFill>
          <a:blip r:embed="rId13" cstate="print"/>
          <a:srcRect/>
          <a:stretch>
            <a:fillRect/>
          </a:stretch>
        </p:blipFill>
        <p:spPr bwMode="auto">
          <a:xfrm>
            <a:off x="2" y="3573466"/>
            <a:ext cx="971550" cy="935037"/>
          </a:xfrm>
          <a:prstGeom prst="rect">
            <a:avLst/>
          </a:prstGeom>
          <a:noFill/>
        </p:spPr>
      </p:pic>
      <p:pic>
        <p:nvPicPr>
          <p:cNvPr id="1059" name="Picture 35" descr="envisat"/>
          <p:cNvPicPr>
            <a:picLocks noChangeAspect="1" noChangeArrowheads="1"/>
          </p:cNvPicPr>
          <p:nvPr/>
        </p:nvPicPr>
        <p:blipFill>
          <a:blip r:embed="rId14" cstate="print"/>
          <a:srcRect/>
          <a:stretch>
            <a:fillRect/>
          </a:stretch>
        </p:blipFill>
        <p:spPr bwMode="auto">
          <a:xfrm>
            <a:off x="0" y="2708275"/>
            <a:ext cx="973015" cy="890588"/>
          </a:xfrm>
          <a:prstGeom prst="rect">
            <a:avLst/>
          </a:prstGeom>
          <a:noFill/>
        </p:spPr>
      </p:pic>
      <p:pic>
        <p:nvPicPr>
          <p:cNvPr id="1061" name="Picture 37" descr="Full color JPEG without the .ORG.">
            <a:hlinkClick r:id="rId15"/>
          </p:cNvPr>
          <p:cNvPicPr>
            <a:picLocks noChangeAspect="1" noChangeArrowheads="1"/>
          </p:cNvPicPr>
          <p:nvPr/>
        </p:nvPicPr>
        <p:blipFill>
          <a:blip r:embed="rId16" cstate="print"/>
          <a:srcRect/>
          <a:stretch>
            <a:fillRect/>
          </a:stretch>
        </p:blipFill>
        <p:spPr bwMode="auto">
          <a:xfrm>
            <a:off x="7524750" y="6278563"/>
            <a:ext cx="1440473" cy="495300"/>
          </a:xfrm>
          <a:prstGeom prst="rect">
            <a:avLst/>
          </a:prstGeom>
          <a:noFill/>
        </p:spPr>
      </p:pic>
      <p:pic>
        <p:nvPicPr>
          <p:cNvPr id="1141" name="Picture 117" descr="esa"/>
          <p:cNvPicPr>
            <a:picLocks noChangeAspect="1" noChangeArrowheads="1"/>
          </p:cNvPicPr>
          <p:nvPr/>
        </p:nvPicPr>
        <p:blipFill>
          <a:blip r:embed="rId17" cstate="print"/>
          <a:srcRect/>
          <a:stretch>
            <a:fillRect/>
          </a:stretch>
        </p:blipFill>
        <p:spPr bwMode="auto">
          <a:xfrm>
            <a:off x="0" y="4508500"/>
            <a:ext cx="973015" cy="1066800"/>
          </a:xfrm>
          <a:prstGeom prst="rect">
            <a:avLst/>
          </a:prstGeom>
          <a:noFill/>
        </p:spPr>
      </p:pic>
      <p:grpSp>
        <p:nvGrpSpPr>
          <p:cNvPr id="2" name="Group 118"/>
          <p:cNvGrpSpPr>
            <a:grpSpLocks/>
          </p:cNvGrpSpPr>
          <p:nvPr/>
        </p:nvGrpSpPr>
        <p:grpSpPr bwMode="auto">
          <a:xfrm>
            <a:off x="68875" y="1"/>
            <a:ext cx="863111" cy="398463"/>
            <a:chOff x="43" y="71"/>
            <a:chExt cx="544" cy="136"/>
          </a:xfrm>
        </p:grpSpPr>
        <p:grpSp>
          <p:nvGrpSpPr>
            <p:cNvPr id="3" name="Group 119"/>
            <p:cNvGrpSpPr>
              <a:grpSpLocks/>
            </p:cNvGrpSpPr>
            <p:nvPr userDrawn="1"/>
          </p:nvGrpSpPr>
          <p:grpSpPr bwMode="auto">
            <a:xfrm>
              <a:off x="135" y="143"/>
              <a:ext cx="413" cy="34"/>
              <a:chOff x="748" y="436"/>
              <a:chExt cx="413" cy="34"/>
            </a:xfrm>
          </p:grpSpPr>
          <p:sp>
            <p:nvSpPr>
              <p:cNvPr id="1144" name="Line 120"/>
              <p:cNvSpPr>
                <a:spLocks noChangeShapeType="1"/>
              </p:cNvSpPr>
              <p:nvPr userDrawn="1"/>
            </p:nvSpPr>
            <p:spPr bwMode="auto">
              <a:xfrm flipH="1">
                <a:off x="769" y="436"/>
                <a:ext cx="66"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45" name="Line 121"/>
              <p:cNvSpPr>
                <a:spLocks noChangeShapeType="1"/>
              </p:cNvSpPr>
              <p:nvPr userDrawn="1"/>
            </p:nvSpPr>
            <p:spPr bwMode="auto">
              <a:xfrm flipH="1">
                <a:off x="748" y="467"/>
                <a:ext cx="6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46" name="Line 122"/>
              <p:cNvSpPr>
                <a:spLocks noChangeShapeType="1"/>
              </p:cNvSpPr>
              <p:nvPr userDrawn="1"/>
            </p:nvSpPr>
            <p:spPr bwMode="auto">
              <a:xfrm flipH="1">
                <a:off x="769" y="451"/>
                <a:ext cx="48"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47" name="Arc 123"/>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48" name="Arc 124"/>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4" name="Group 125"/>
              <p:cNvGrpSpPr>
                <a:grpSpLocks/>
              </p:cNvGrpSpPr>
              <p:nvPr userDrawn="1"/>
            </p:nvGrpSpPr>
            <p:grpSpPr bwMode="auto">
              <a:xfrm>
                <a:off x="858" y="436"/>
                <a:ext cx="98" cy="34"/>
                <a:chOff x="2472" y="1480"/>
                <a:chExt cx="363" cy="181"/>
              </a:xfrm>
            </p:grpSpPr>
            <p:sp>
              <p:nvSpPr>
                <p:cNvPr id="1150" name="Line 126"/>
                <p:cNvSpPr>
                  <a:spLocks noChangeShapeType="1"/>
                </p:cNvSpPr>
                <p:nvPr userDrawn="1"/>
              </p:nvSpPr>
              <p:spPr bwMode="auto">
                <a:xfrm flipH="1">
                  <a:off x="2472"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1" name="Arc 127"/>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2" name="Line 128"/>
                <p:cNvSpPr>
                  <a:spLocks noChangeShapeType="1"/>
                </p:cNvSpPr>
                <p:nvPr userDrawn="1"/>
              </p:nvSpPr>
              <p:spPr bwMode="auto">
                <a:xfrm flipH="1">
                  <a:off x="2653"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3" name="Line 129"/>
                <p:cNvSpPr>
                  <a:spLocks noChangeShapeType="1"/>
                </p:cNvSpPr>
                <p:nvPr userDrawn="1"/>
              </p:nvSpPr>
              <p:spPr bwMode="auto">
                <a:xfrm flipH="1">
                  <a:off x="2835"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4" name="Arc 130"/>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5" name="Arc 131"/>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6" name="Arc 132"/>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7" name="Line 133"/>
                <p:cNvSpPr>
                  <a:spLocks noChangeShapeType="1"/>
                </p:cNvSpPr>
                <p:nvPr userDrawn="1"/>
              </p:nvSpPr>
              <p:spPr bwMode="auto">
                <a:xfrm flipH="1">
                  <a:off x="2517"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8" name="Line 134"/>
                <p:cNvSpPr>
                  <a:spLocks noChangeShapeType="1"/>
                </p:cNvSpPr>
                <p:nvPr userDrawn="1"/>
              </p:nvSpPr>
              <p:spPr bwMode="auto">
                <a:xfrm flipH="1">
                  <a:off x="2699"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5" name="Group 135"/>
              <p:cNvGrpSpPr>
                <a:grpSpLocks/>
              </p:cNvGrpSpPr>
              <p:nvPr userDrawn="1"/>
            </p:nvGrpSpPr>
            <p:grpSpPr bwMode="auto">
              <a:xfrm>
                <a:off x="1067" y="436"/>
                <a:ext cx="94" cy="31"/>
                <a:chOff x="3152" y="1480"/>
                <a:chExt cx="346" cy="181"/>
              </a:xfrm>
            </p:grpSpPr>
            <p:sp>
              <p:nvSpPr>
                <p:cNvPr id="1160" name="Line 136"/>
                <p:cNvSpPr>
                  <a:spLocks noChangeShapeType="1"/>
                </p:cNvSpPr>
                <p:nvPr userDrawn="1"/>
              </p:nvSpPr>
              <p:spPr bwMode="auto">
                <a:xfrm flipH="1">
                  <a:off x="3243" y="1480"/>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1" name="Line 137"/>
                <p:cNvSpPr>
                  <a:spLocks noChangeShapeType="1"/>
                </p:cNvSpPr>
                <p:nvPr userDrawn="1"/>
              </p:nvSpPr>
              <p:spPr bwMode="auto">
                <a:xfrm flipH="1">
                  <a:off x="3243" y="1661"/>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2" name="Arc 138"/>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6" name="Group 139"/>
              <p:cNvGrpSpPr>
                <a:grpSpLocks/>
              </p:cNvGrpSpPr>
              <p:nvPr userDrawn="1"/>
            </p:nvGrpSpPr>
            <p:grpSpPr bwMode="auto">
              <a:xfrm>
                <a:off x="972" y="436"/>
                <a:ext cx="86" cy="32"/>
                <a:chOff x="748" y="572"/>
                <a:chExt cx="148" cy="94"/>
              </a:xfrm>
            </p:grpSpPr>
            <p:sp>
              <p:nvSpPr>
                <p:cNvPr id="1164" name="Arc 140"/>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5" name="Arc 141"/>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6" name="Arc 142"/>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7" name="Line 143"/>
                <p:cNvSpPr>
                  <a:spLocks noChangeShapeType="1"/>
                </p:cNvSpPr>
                <p:nvPr userDrawn="1"/>
              </p:nvSpPr>
              <p:spPr bwMode="auto">
                <a:xfrm flipH="1">
                  <a:off x="779" y="573"/>
                  <a:ext cx="4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8" name="Freeform 144"/>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9" name="Freeform 145"/>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sp>
          <p:nvSpPr>
            <p:cNvPr id="1170" name="Oval 146"/>
            <p:cNvSpPr>
              <a:spLocks noChangeArrowheads="1"/>
            </p:cNvSpPr>
            <p:nvPr/>
          </p:nvSpPr>
          <p:spPr bwMode="auto">
            <a:xfrm>
              <a:off x="43" y="92"/>
              <a:ext cx="139" cy="115"/>
            </a:xfrm>
            <a:prstGeom prst="ellipse">
              <a:avLst/>
            </a:prstGeom>
            <a:gradFill rotWithShape="1">
              <a:gsLst>
                <a:gs pos="0">
                  <a:srgbClr val="0066CC"/>
                </a:gs>
                <a:gs pos="100000">
                  <a:schemeClr val="accent1"/>
                </a:gs>
              </a:gsLst>
              <a:lin ang="0" scaled="1"/>
            </a:gradFill>
            <a:ln w="9525" algn="ctr">
              <a:no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1" name="Oval 147"/>
            <p:cNvSpPr>
              <a:spLocks noChangeArrowheads="1"/>
            </p:cNvSpPr>
            <p:nvPr/>
          </p:nvSpPr>
          <p:spPr bwMode="auto">
            <a:xfrm>
              <a:off x="536" y="71"/>
              <a:ext cx="51" cy="42"/>
            </a:xfrm>
            <a:prstGeom prst="ellipse">
              <a:avLst/>
            </a:prstGeom>
            <a:gradFill rotWithShape="1">
              <a:gsLst>
                <a:gs pos="0">
                  <a:srgbClr val="800000"/>
                </a:gs>
                <a:gs pos="100000">
                  <a:srgbClr val="FF9966"/>
                </a:gs>
              </a:gsLst>
              <a:lin ang="0" scaled="1"/>
            </a:gradFill>
            <a:ln w="9525" algn="ctr">
              <a:no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7" name="Group 148"/>
            <p:cNvGrpSpPr>
              <a:grpSpLocks/>
            </p:cNvGrpSpPr>
            <p:nvPr userDrawn="1"/>
          </p:nvGrpSpPr>
          <p:grpSpPr bwMode="auto">
            <a:xfrm>
              <a:off x="123" y="131"/>
              <a:ext cx="413" cy="34"/>
              <a:chOff x="748" y="436"/>
              <a:chExt cx="413" cy="34"/>
            </a:xfrm>
          </p:grpSpPr>
          <p:sp>
            <p:nvSpPr>
              <p:cNvPr id="1173" name="Line 149"/>
              <p:cNvSpPr>
                <a:spLocks noChangeShapeType="1"/>
              </p:cNvSpPr>
              <p:nvPr userDrawn="1"/>
            </p:nvSpPr>
            <p:spPr bwMode="auto">
              <a:xfrm flipH="1">
                <a:off x="769" y="436"/>
                <a:ext cx="66"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4" name="Line 150"/>
              <p:cNvSpPr>
                <a:spLocks noChangeShapeType="1"/>
              </p:cNvSpPr>
              <p:nvPr userDrawn="1"/>
            </p:nvSpPr>
            <p:spPr bwMode="auto">
              <a:xfrm flipH="1">
                <a:off x="748" y="467"/>
                <a:ext cx="6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5" name="Line 151"/>
              <p:cNvSpPr>
                <a:spLocks noChangeShapeType="1"/>
              </p:cNvSpPr>
              <p:nvPr userDrawn="1"/>
            </p:nvSpPr>
            <p:spPr bwMode="auto">
              <a:xfrm flipH="1">
                <a:off x="769" y="451"/>
                <a:ext cx="48"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6" name="Arc 152"/>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7" name="Arc 153"/>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8" name="Group 154"/>
              <p:cNvGrpSpPr>
                <a:grpSpLocks/>
              </p:cNvGrpSpPr>
              <p:nvPr userDrawn="1"/>
            </p:nvGrpSpPr>
            <p:grpSpPr bwMode="auto">
              <a:xfrm>
                <a:off x="858" y="436"/>
                <a:ext cx="98" cy="34"/>
                <a:chOff x="2472" y="1480"/>
                <a:chExt cx="363" cy="181"/>
              </a:xfrm>
            </p:grpSpPr>
            <p:sp>
              <p:nvSpPr>
                <p:cNvPr id="1179" name="Line 155"/>
                <p:cNvSpPr>
                  <a:spLocks noChangeShapeType="1"/>
                </p:cNvSpPr>
                <p:nvPr userDrawn="1"/>
              </p:nvSpPr>
              <p:spPr bwMode="auto">
                <a:xfrm flipH="1">
                  <a:off x="2472"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0" name="Arc 156"/>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1" name="Line 157"/>
                <p:cNvSpPr>
                  <a:spLocks noChangeShapeType="1"/>
                </p:cNvSpPr>
                <p:nvPr userDrawn="1"/>
              </p:nvSpPr>
              <p:spPr bwMode="auto">
                <a:xfrm flipH="1">
                  <a:off x="2653"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2" name="Line 158"/>
                <p:cNvSpPr>
                  <a:spLocks noChangeShapeType="1"/>
                </p:cNvSpPr>
                <p:nvPr userDrawn="1"/>
              </p:nvSpPr>
              <p:spPr bwMode="auto">
                <a:xfrm flipH="1">
                  <a:off x="2835"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3" name="Arc 159"/>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4" name="Arc 160"/>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5" name="Arc 161"/>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6" name="Line 162"/>
                <p:cNvSpPr>
                  <a:spLocks noChangeShapeType="1"/>
                </p:cNvSpPr>
                <p:nvPr userDrawn="1"/>
              </p:nvSpPr>
              <p:spPr bwMode="auto">
                <a:xfrm flipH="1">
                  <a:off x="2517"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7" name="Line 163"/>
                <p:cNvSpPr>
                  <a:spLocks noChangeShapeType="1"/>
                </p:cNvSpPr>
                <p:nvPr userDrawn="1"/>
              </p:nvSpPr>
              <p:spPr bwMode="auto">
                <a:xfrm flipH="1">
                  <a:off x="2699"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9" name="Group 164"/>
              <p:cNvGrpSpPr>
                <a:grpSpLocks/>
              </p:cNvGrpSpPr>
              <p:nvPr userDrawn="1"/>
            </p:nvGrpSpPr>
            <p:grpSpPr bwMode="auto">
              <a:xfrm>
                <a:off x="1067" y="436"/>
                <a:ext cx="94" cy="31"/>
                <a:chOff x="3152" y="1480"/>
                <a:chExt cx="346" cy="181"/>
              </a:xfrm>
            </p:grpSpPr>
            <p:sp>
              <p:nvSpPr>
                <p:cNvPr id="1189" name="Line 165"/>
                <p:cNvSpPr>
                  <a:spLocks noChangeShapeType="1"/>
                </p:cNvSpPr>
                <p:nvPr userDrawn="1"/>
              </p:nvSpPr>
              <p:spPr bwMode="auto">
                <a:xfrm flipH="1">
                  <a:off x="3243" y="1480"/>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0" name="Line 166"/>
                <p:cNvSpPr>
                  <a:spLocks noChangeShapeType="1"/>
                </p:cNvSpPr>
                <p:nvPr userDrawn="1"/>
              </p:nvSpPr>
              <p:spPr bwMode="auto">
                <a:xfrm flipH="1">
                  <a:off x="3243" y="1661"/>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1" name="Arc 167"/>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10" name="Group 168"/>
              <p:cNvGrpSpPr>
                <a:grpSpLocks/>
              </p:cNvGrpSpPr>
              <p:nvPr userDrawn="1"/>
            </p:nvGrpSpPr>
            <p:grpSpPr bwMode="auto">
              <a:xfrm>
                <a:off x="972" y="436"/>
                <a:ext cx="86" cy="32"/>
                <a:chOff x="748" y="572"/>
                <a:chExt cx="148" cy="94"/>
              </a:xfrm>
            </p:grpSpPr>
            <p:sp>
              <p:nvSpPr>
                <p:cNvPr id="1193" name="Arc 169"/>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4" name="Arc 170"/>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5" name="Arc 171"/>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6" name="Line 172"/>
                <p:cNvSpPr>
                  <a:spLocks noChangeShapeType="1"/>
                </p:cNvSpPr>
                <p:nvPr userDrawn="1"/>
              </p:nvSpPr>
              <p:spPr bwMode="auto">
                <a:xfrm flipH="1">
                  <a:off x="779" y="573"/>
                  <a:ext cx="4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7" name="Freeform 173"/>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8" name="Freeform 174"/>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hf hdr="0" dt="0"/>
  <p:txStyles>
    <p:titleStyle>
      <a:lvl1pPr algn="l" rtl="0" fontAlgn="base">
        <a:spcBef>
          <a:spcPct val="0"/>
        </a:spcBef>
        <a:spcAft>
          <a:spcPct val="0"/>
        </a:spcAft>
        <a:defRPr sz="2800" b="1">
          <a:solidFill>
            <a:srgbClr val="002F8C"/>
          </a:solidFill>
          <a:latin typeface="+mj-lt"/>
          <a:ea typeface="+mj-ea"/>
          <a:cs typeface="+mj-cs"/>
        </a:defRPr>
      </a:lvl1pPr>
      <a:lvl2pPr algn="l" rtl="0" fontAlgn="base">
        <a:spcBef>
          <a:spcPct val="0"/>
        </a:spcBef>
        <a:spcAft>
          <a:spcPct val="0"/>
        </a:spcAft>
        <a:defRPr sz="2800" b="1">
          <a:solidFill>
            <a:srgbClr val="002F8C"/>
          </a:solidFill>
          <a:latin typeface="Tahoma" pitchFamily="34" charset="0"/>
        </a:defRPr>
      </a:lvl2pPr>
      <a:lvl3pPr algn="l" rtl="0" fontAlgn="base">
        <a:spcBef>
          <a:spcPct val="0"/>
        </a:spcBef>
        <a:spcAft>
          <a:spcPct val="0"/>
        </a:spcAft>
        <a:defRPr sz="2800" b="1">
          <a:solidFill>
            <a:srgbClr val="002F8C"/>
          </a:solidFill>
          <a:latin typeface="Tahoma" pitchFamily="34" charset="0"/>
        </a:defRPr>
      </a:lvl3pPr>
      <a:lvl4pPr algn="l" rtl="0" fontAlgn="base">
        <a:spcBef>
          <a:spcPct val="0"/>
        </a:spcBef>
        <a:spcAft>
          <a:spcPct val="0"/>
        </a:spcAft>
        <a:defRPr sz="2800" b="1">
          <a:solidFill>
            <a:srgbClr val="002F8C"/>
          </a:solidFill>
          <a:latin typeface="Tahoma" pitchFamily="34" charset="0"/>
        </a:defRPr>
      </a:lvl4pPr>
      <a:lvl5pPr algn="l" rtl="0" fontAlgn="base">
        <a:spcBef>
          <a:spcPct val="0"/>
        </a:spcBef>
        <a:spcAft>
          <a:spcPct val="0"/>
        </a:spcAft>
        <a:defRPr sz="2800" b="1">
          <a:solidFill>
            <a:srgbClr val="002F8C"/>
          </a:solidFill>
          <a:latin typeface="Tahoma" pitchFamily="34" charset="0"/>
        </a:defRPr>
      </a:lvl5pPr>
      <a:lvl6pPr marL="457200" algn="l" rtl="0" fontAlgn="base">
        <a:spcBef>
          <a:spcPct val="0"/>
        </a:spcBef>
        <a:spcAft>
          <a:spcPct val="0"/>
        </a:spcAft>
        <a:defRPr sz="2800" b="1">
          <a:solidFill>
            <a:srgbClr val="002F8C"/>
          </a:solidFill>
          <a:latin typeface="Tahoma" pitchFamily="34" charset="0"/>
        </a:defRPr>
      </a:lvl6pPr>
      <a:lvl7pPr marL="914400" algn="l" rtl="0" fontAlgn="base">
        <a:spcBef>
          <a:spcPct val="0"/>
        </a:spcBef>
        <a:spcAft>
          <a:spcPct val="0"/>
        </a:spcAft>
        <a:defRPr sz="2800" b="1">
          <a:solidFill>
            <a:srgbClr val="002F8C"/>
          </a:solidFill>
          <a:latin typeface="Tahoma" pitchFamily="34" charset="0"/>
        </a:defRPr>
      </a:lvl7pPr>
      <a:lvl8pPr marL="1371600" algn="l" rtl="0" fontAlgn="base">
        <a:spcBef>
          <a:spcPct val="0"/>
        </a:spcBef>
        <a:spcAft>
          <a:spcPct val="0"/>
        </a:spcAft>
        <a:defRPr sz="2800" b="1">
          <a:solidFill>
            <a:srgbClr val="002F8C"/>
          </a:solidFill>
          <a:latin typeface="Tahoma" pitchFamily="34" charset="0"/>
        </a:defRPr>
      </a:lvl8pPr>
      <a:lvl9pPr marL="1828800" algn="l" rtl="0" fontAlgn="base">
        <a:spcBef>
          <a:spcPct val="0"/>
        </a:spcBef>
        <a:spcAft>
          <a:spcPct val="0"/>
        </a:spcAft>
        <a:defRPr sz="2800" b="1">
          <a:solidFill>
            <a:srgbClr val="002F8C"/>
          </a:solidFill>
          <a:latin typeface="Tahoma" pitchFamily="34" charset="0"/>
        </a:defRPr>
      </a:lvl9pPr>
    </p:titleStyle>
    <p:bodyStyle>
      <a:lvl1pPr marL="361950" indent="-361950" algn="l" rtl="0" fontAlgn="base">
        <a:spcBef>
          <a:spcPct val="20000"/>
        </a:spcBef>
        <a:spcAft>
          <a:spcPct val="0"/>
        </a:spcAft>
        <a:buClr>
          <a:srgbClr val="002F8C"/>
        </a:buClr>
        <a:buFont typeface="Wingdings" pitchFamily="2" charset="2"/>
        <a:buChar char="§"/>
        <a:defRPr sz="2400">
          <a:solidFill>
            <a:srgbClr val="002F8C"/>
          </a:solidFill>
          <a:latin typeface="+mn-lt"/>
          <a:ea typeface="+mn-ea"/>
          <a:cs typeface="+mn-cs"/>
        </a:defRPr>
      </a:lvl1pPr>
      <a:lvl2pPr marL="893763" indent="-352425" algn="l" rtl="0" fontAlgn="base">
        <a:spcBef>
          <a:spcPct val="20000"/>
        </a:spcBef>
        <a:spcAft>
          <a:spcPct val="0"/>
        </a:spcAft>
        <a:buClr>
          <a:srgbClr val="002F8C"/>
        </a:buClr>
        <a:buFont typeface="Wingdings" pitchFamily="2" charset="2"/>
        <a:buChar char="ð"/>
        <a:defRPr sz="2000">
          <a:solidFill>
            <a:srgbClr val="002F8C"/>
          </a:solidFill>
          <a:latin typeface="+mn-lt"/>
        </a:defRPr>
      </a:lvl2pPr>
      <a:lvl3pPr marL="1438275" indent="-365125" algn="l" rtl="0" fontAlgn="base">
        <a:spcBef>
          <a:spcPct val="20000"/>
        </a:spcBef>
        <a:spcAft>
          <a:spcPct val="0"/>
        </a:spcAft>
        <a:buClr>
          <a:srgbClr val="002F8C"/>
        </a:buClr>
        <a:buFont typeface="Wingdings" pitchFamily="2" charset="2"/>
        <a:buChar char="Ä"/>
        <a:defRPr sz="1600">
          <a:solidFill>
            <a:srgbClr val="002F8C"/>
          </a:solidFill>
          <a:latin typeface="+mn-lt"/>
        </a:defRPr>
      </a:lvl3pPr>
      <a:lvl4pPr marL="1971675" indent="-354013" algn="l" rtl="0" fontAlgn="base">
        <a:spcBef>
          <a:spcPct val="20000"/>
        </a:spcBef>
        <a:spcAft>
          <a:spcPct val="0"/>
        </a:spcAft>
        <a:buClr>
          <a:srgbClr val="002F8C"/>
        </a:buClr>
        <a:buChar char="•"/>
        <a:defRPr sz="1200">
          <a:solidFill>
            <a:srgbClr val="002F8C"/>
          </a:solidFill>
          <a:latin typeface="+mn-lt"/>
        </a:defRPr>
      </a:lvl4pPr>
      <a:lvl5pPr marL="2673350" indent="-211138" algn="l" rtl="0" fontAlgn="base">
        <a:spcBef>
          <a:spcPct val="20000"/>
        </a:spcBef>
        <a:spcAft>
          <a:spcPct val="0"/>
        </a:spcAft>
        <a:buFont typeface="Wingdings" pitchFamily="2" charset="2"/>
        <a:buChar char="Ä"/>
        <a:defRPr sz="1400">
          <a:solidFill>
            <a:srgbClr val="002F8C"/>
          </a:solidFill>
          <a:latin typeface="+mn-lt"/>
        </a:defRPr>
      </a:lvl5pPr>
      <a:lvl6pPr marL="3130550" indent="-211138" algn="l" rtl="0" fontAlgn="base">
        <a:spcBef>
          <a:spcPct val="20000"/>
        </a:spcBef>
        <a:spcAft>
          <a:spcPct val="0"/>
        </a:spcAft>
        <a:buFont typeface="Wingdings" pitchFamily="2" charset="2"/>
        <a:buChar char="Ä"/>
        <a:defRPr sz="1400">
          <a:solidFill>
            <a:srgbClr val="002F8C"/>
          </a:solidFill>
          <a:latin typeface="+mn-lt"/>
        </a:defRPr>
      </a:lvl6pPr>
      <a:lvl7pPr marL="3587750" indent="-211138" algn="l" rtl="0" fontAlgn="base">
        <a:spcBef>
          <a:spcPct val="20000"/>
        </a:spcBef>
        <a:spcAft>
          <a:spcPct val="0"/>
        </a:spcAft>
        <a:buFont typeface="Wingdings" pitchFamily="2" charset="2"/>
        <a:buChar char="Ä"/>
        <a:defRPr sz="1400">
          <a:solidFill>
            <a:srgbClr val="002F8C"/>
          </a:solidFill>
          <a:latin typeface="+mn-lt"/>
        </a:defRPr>
      </a:lvl7pPr>
      <a:lvl8pPr marL="4044950" indent="-211138" algn="l" rtl="0" fontAlgn="base">
        <a:spcBef>
          <a:spcPct val="20000"/>
        </a:spcBef>
        <a:spcAft>
          <a:spcPct val="0"/>
        </a:spcAft>
        <a:buFont typeface="Wingdings" pitchFamily="2" charset="2"/>
        <a:buChar char="Ä"/>
        <a:defRPr sz="1400">
          <a:solidFill>
            <a:srgbClr val="002F8C"/>
          </a:solidFill>
          <a:latin typeface="+mn-lt"/>
        </a:defRPr>
      </a:lvl8pPr>
      <a:lvl9pPr marL="4502150" indent="-211138" algn="l" rtl="0" fontAlgn="base">
        <a:spcBef>
          <a:spcPct val="20000"/>
        </a:spcBef>
        <a:spcAft>
          <a:spcPct val="0"/>
        </a:spcAft>
        <a:buFont typeface="Wingdings" pitchFamily="2" charset="2"/>
        <a:buChar char="Ä"/>
        <a:defRPr sz="1400">
          <a:solidFill>
            <a:srgbClr val="002F8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ike.Kearney@nasa.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18" Type="http://schemas.openxmlformats.org/officeDocument/2006/relationships/image" Target="../media/image48.jpeg"/><Relationship Id="rId3" Type="http://schemas.openxmlformats.org/officeDocument/2006/relationships/image" Target="../media/image33.png"/><Relationship Id="rId7" Type="http://schemas.openxmlformats.org/officeDocument/2006/relationships/image" Target="../media/image37.jpeg"/><Relationship Id="rId12" Type="http://schemas.openxmlformats.org/officeDocument/2006/relationships/image" Target="../media/image42.png"/><Relationship Id="rId17" Type="http://schemas.openxmlformats.org/officeDocument/2006/relationships/image" Target="../media/image47.jpeg"/><Relationship Id="rId2" Type="http://schemas.openxmlformats.org/officeDocument/2006/relationships/notesSlide" Target="../notesSlides/notesSlide10.xml"/><Relationship Id="rId16"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hyperlink" Target="http://www.ccsds.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7.emf"/><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1.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openchannelfoundation.org/projects/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spaceops.org/" TargetMode="External"/><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Michael.Schmidt@esa.int" TargetMode="External"/><Relationship Id="rId2" Type="http://schemas.openxmlformats.org/officeDocument/2006/relationships/hyperlink" Target="mailto:angel.oria-1@nasa.gov" TargetMode="Externa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mailto:Stephanie.Wan@nas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Image:Iso_logo.gi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Image:Iso_logo.gi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t="21054"/>
          <a:stretch>
            <a:fillRect/>
          </a:stretch>
        </p:blipFill>
        <p:spPr bwMode="auto">
          <a:xfrm flipH="1">
            <a:off x="0" y="2997200"/>
            <a:ext cx="3319580" cy="3860800"/>
          </a:xfrm>
          <a:prstGeom prst="rect">
            <a:avLst/>
          </a:prstGeom>
          <a:noFill/>
          <a:ln w="9525">
            <a:noFill/>
            <a:miter lim="800000"/>
            <a:headEnd/>
            <a:tailEnd/>
          </a:ln>
        </p:spPr>
      </p:pic>
      <p:sp>
        <p:nvSpPr>
          <p:cNvPr id="3074" name="Rectangle 2"/>
          <p:cNvSpPr>
            <a:spLocks noChangeArrowheads="1"/>
          </p:cNvSpPr>
          <p:nvPr/>
        </p:nvSpPr>
        <p:spPr bwMode="auto">
          <a:xfrm>
            <a:off x="5434013" y="661988"/>
            <a:ext cx="3382962" cy="52387"/>
          </a:xfrm>
          <a:prstGeom prst="rect">
            <a:avLst/>
          </a:prstGeom>
          <a:solidFill>
            <a:schemeClr val="bg1"/>
          </a:solidFill>
          <a:ln w="9525">
            <a:noFill/>
            <a:miter lim="800000"/>
            <a:headEnd/>
            <a:tailEnd/>
          </a:ln>
        </p:spPr>
        <p:txBody>
          <a:bodyPr wrap="none" anchor="ctr"/>
          <a:lstStyle/>
          <a:p>
            <a:endParaRPr lang="en-US"/>
          </a:p>
        </p:txBody>
      </p:sp>
      <p:sp>
        <p:nvSpPr>
          <p:cNvPr id="667651" name="Text Box 3"/>
          <p:cNvSpPr txBox="1">
            <a:spLocks noChangeArrowheads="1"/>
          </p:cNvSpPr>
          <p:nvPr/>
        </p:nvSpPr>
        <p:spPr bwMode="auto">
          <a:xfrm>
            <a:off x="762000" y="960147"/>
            <a:ext cx="7620000" cy="1600426"/>
          </a:xfrm>
          <a:prstGeom prst="rect">
            <a:avLst/>
          </a:prstGeom>
          <a:noFill/>
          <a:ln w="9525">
            <a:noFill/>
            <a:miter lim="800000"/>
            <a:headEnd/>
            <a:tailEnd/>
          </a:ln>
          <a:effectLst/>
        </p:spPr>
        <p:txBody>
          <a:bodyPr lIns="91429" tIns="45714" rIns="91429" bIns="45714">
            <a:spAutoFit/>
          </a:bodyPr>
          <a:lstStyle/>
          <a:p>
            <a:pPr lvl="0" algn="ctr">
              <a:spcBef>
                <a:spcPts val="0"/>
              </a:spcBef>
              <a:defRPr/>
            </a:pPr>
            <a:r>
              <a:rPr lang="en-US" sz="4400" b="1" dirty="0" smtClean="0">
                <a:solidFill>
                  <a:srgbClr val="000099"/>
                </a:solidFill>
                <a:effectLst>
                  <a:outerShdw blurRad="38100" dist="38100" dir="2700000" algn="tl">
                    <a:srgbClr val="C0C0C0"/>
                  </a:outerShdw>
                </a:effectLst>
                <a:latin typeface="Arial" charset="0"/>
              </a:rPr>
              <a:t>CCSDS Overview</a:t>
            </a:r>
            <a:endParaRPr lang="en-US" sz="4400" b="1" dirty="0">
              <a:solidFill>
                <a:srgbClr val="000099"/>
              </a:solidFill>
              <a:effectLst>
                <a:outerShdw blurRad="38100" dist="38100" dir="2700000" algn="tl">
                  <a:srgbClr val="C0C0C0"/>
                </a:outerShdw>
              </a:effectLst>
              <a:latin typeface="Arial" charset="0"/>
            </a:endParaRPr>
          </a:p>
          <a:p>
            <a:pPr lvl="0" algn="ctr">
              <a:spcBef>
                <a:spcPts val="0"/>
              </a:spcBef>
              <a:defRPr/>
            </a:pPr>
            <a:endParaRPr lang="en-US" sz="1800" b="1" dirty="0">
              <a:solidFill>
                <a:srgbClr val="000099"/>
              </a:solidFill>
              <a:effectLst>
                <a:outerShdw blurRad="38100" dist="38100" dir="2700000" algn="tl">
                  <a:srgbClr val="C0C0C0"/>
                </a:outerShdw>
              </a:effectLst>
              <a:latin typeface="Arial" charset="0"/>
            </a:endParaRPr>
          </a:p>
          <a:p>
            <a:pPr lvl="0" algn="ctr">
              <a:spcBef>
                <a:spcPts val="0"/>
              </a:spcBef>
              <a:defRPr/>
            </a:pPr>
            <a:r>
              <a:rPr lang="en-US" sz="1800" b="1" dirty="0" smtClean="0">
                <a:solidFill>
                  <a:srgbClr val="000099"/>
                </a:solidFill>
                <a:effectLst>
                  <a:outerShdw blurRad="38100" dist="38100" dir="2700000" algn="tl">
                    <a:srgbClr val="C0C0C0"/>
                  </a:outerShdw>
                </a:effectLst>
                <a:latin typeface="Arial" charset="0"/>
              </a:rPr>
              <a:t>Presentation to NSPO in Taiwan</a:t>
            </a:r>
            <a:endParaRPr lang="en-US" sz="1800" b="1" dirty="0">
              <a:solidFill>
                <a:srgbClr val="000099"/>
              </a:solidFill>
              <a:effectLst>
                <a:outerShdw blurRad="38100" dist="38100" dir="2700000" algn="tl">
                  <a:srgbClr val="C0C0C0"/>
                </a:outerShdw>
              </a:effectLst>
              <a:latin typeface="Arial" charset="0"/>
            </a:endParaRPr>
          </a:p>
          <a:p>
            <a:pPr lvl="0" algn="ctr">
              <a:spcBef>
                <a:spcPts val="0"/>
              </a:spcBef>
              <a:defRPr/>
            </a:pPr>
            <a:r>
              <a:rPr lang="en-US" sz="1800" b="1" dirty="0" smtClean="0">
                <a:solidFill>
                  <a:srgbClr val="000099"/>
                </a:solidFill>
                <a:effectLst>
                  <a:outerShdw blurRad="38100" dist="38100" dir="2700000" algn="tl">
                    <a:srgbClr val="C0C0C0"/>
                  </a:outerShdw>
                </a:effectLst>
                <a:latin typeface="Arial" charset="0"/>
              </a:rPr>
              <a:t>November 2013</a:t>
            </a:r>
            <a:endParaRPr lang="en-US" sz="1000" b="1" dirty="0">
              <a:solidFill>
                <a:srgbClr val="000099"/>
              </a:solidFill>
              <a:latin typeface="Arial" charset="0"/>
            </a:endParaRPr>
          </a:p>
        </p:txBody>
      </p:sp>
      <p:sp>
        <p:nvSpPr>
          <p:cNvPr id="3077" name="Rectangle 6"/>
          <p:cNvSpPr>
            <a:spLocks noChangeArrowheads="1"/>
          </p:cNvSpPr>
          <p:nvPr/>
        </p:nvSpPr>
        <p:spPr bwMode="auto">
          <a:xfrm>
            <a:off x="7391400" y="0"/>
            <a:ext cx="1600200" cy="7620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3079" name="Text Box 479"/>
          <p:cNvSpPr txBox="1">
            <a:spLocks noChangeArrowheads="1"/>
          </p:cNvSpPr>
          <p:nvPr/>
        </p:nvSpPr>
        <p:spPr bwMode="auto">
          <a:xfrm>
            <a:off x="5309027" y="4505580"/>
            <a:ext cx="3363486" cy="1569660"/>
          </a:xfrm>
          <a:prstGeom prst="rect">
            <a:avLst/>
          </a:prstGeom>
          <a:noFill/>
          <a:ln w="12700">
            <a:noFill/>
            <a:miter lim="800000"/>
            <a:headEnd type="none" w="sm" len="sm"/>
            <a:tailEnd type="none" w="sm" len="sm"/>
          </a:ln>
        </p:spPr>
        <p:txBody>
          <a:bodyPr wrap="none">
            <a:spAutoFit/>
          </a:bodyPr>
          <a:lstStyle/>
          <a:p>
            <a:pPr algn="r"/>
            <a:r>
              <a:rPr lang="en-US" dirty="0">
                <a:solidFill>
                  <a:srgbClr val="000099"/>
                </a:solidFill>
                <a:latin typeface="Arial" charset="0"/>
              </a:rPr>
              <a:t>Mike Kearney</a:t>
            </a:r>
          </a:p>
          <a:p>
            <a:pPr algn="r"/>
            <a:r>
              <a:rPr lang="en-US" sz="1600" dirty="0">
                <a:solidFill>
                  <a:srgbClr val="000099"/>
                </a:solidFill>
                <a:latin typeface="Arial" charset="0"/>
              </a:rPr>
              <a:t>CCSDS </a:t>
            </a:r>
            <a:r>
              <a:rPr lang="en-US" sz="1600" dirty="0" smtClean="0">
                <a:solidFill>
                  <a:srgbClr val="000099"/>
                </a:solidFill>
                <a:latin typeface="Arial" charset="0"/>
              </a:rPr>
              <a:t>Chair &amp; General </a:t>
            </a:r>
            <a:r>
              <a:rPr lang="en-US" sz="1600" dirty="0">
                <a:solidFill>
                  <a:srgbClr val="000099"/>
                </a:solidFill>
                <a:latin typeface="Arial" charset="0"/>
              </a:rPr>
              <a:t>Secretary</a:t>
            </a:r>
          </a:p>
          <a:p>
            <a:pPr algn="r"/>
            <a:r>
              <a:rPr lang="en-US" sz="1400" dirty="0">
                <a:solidFill>
                  <a:srgbClr val="000099"/>
                </a:solidFill>
                <a:latin typeface="Arial" charset="0"/>
              </a:rPr>
              <a:t>NASA MSFC EO-01</a:t>
            </a:r>
          </a:p>
          <a:p>
            <a:pPr algn="r"/>
            <a:r>
              <a:rPr lang="en-US" sz="1400" dirty="0">
                <a:solidFill>
                  <a:srgbClr val="000099"/>
                </a:solidFill>
                <a:latin typeface="Arial" charset="0"/>
              </a:rPr>
              <a:t>256-544-2029</a:t>
            </a:r>
          </a:p>
          <a:p>
            <a:pPr algn="r"/>
            <a:r>
              <a:rPr lang="en-US" sz="1400" dirty="0">
                <a:solidFill>
                  <a:srgbClr val="000099"/>
                </a:solidFill>
                <a:latin typeface="Arial" charset="0"/>
                <a:hlinkClick r:id="rId4"/>
              </a:rPr>
              <a:t>Mike.Kearney@nasa.gov</a:t>
            </a:r>
            <a:endParaRPr lang="en-US" sz="1400" dirty="0">
              <a:solidFill>
                <a:srgbClr val="000099"/>
              </a:solidFill>
              <a:latin typeface="Arial" charset="0"/>
            </a:endParaRPr>
          </a:p>
          <a:p>
            <a:pPr algn="r"/>
            <a:endParaRPr lang="en-US" sz="1400" dirty="0">
              <a:solidFill>
                <a:srgbClr val="000099"/>
              </a:solidFill>
              <a:latin typeface="Arial" charset="0"/>
            </a:endParaRPr>
          </a:p>
        </p:txBody>
      </p:sp>
      <p:sp>
        <p:nvSpPr>
          <p:cNvPr id="8" name="TextBox 7"/>
          <p:cNvSpPr txBox="1"/>
          <p:nvPr/>
        </p:nvSpPr>
        <p:spPr bwMode="auto">
          <a:xfrm>
            <a:off x="0" y="6027003"/>
            <a:ext cx="3153620" cy="830997"/>
          </a:xfrm>
          <a:prstGeom prst="rect">
            <a:avLst/>
          </a:prstGeom>
          <a:noFill/>
          <a:ln w="12700">
            <a:noFill/>
            <a:miter lim="800000"/>
            <a:headEnd type="none" w="sm" len="sm"/>
            <a:tailEnd type="none" w="sm" len="sm"/>
          </a:ln>
        </p:spPr>
        <p:txBody>
          <a:bodyPr wrap="none" rtlCol="0">
            <a:spAutoFit/>
          </a:bodyPr>
          <a:lstStyle/>
          <a:p>
            <a:pPr marL="112713" indent="-112713"/>
            <a:r>
              <a:rPr lang="en-US" sz="1600" b="1" dirty="0" smtClean="0">
                <a:solidFill>
                  <a:schemeClr val="bg1"/>
                </a:solidFill>
                <a:latin typeface="Arial" charset="0"/>
              </a:rPr>
              <a:t>Advancing Technology</a:t>
            </a:r>
          </a:p>
          <a:p>
            <a:pPr marL="112713" indent="-112713"/>
            <a:r>
              <a:rPr lang="en-US" sz="1600" b="1" dirty="0" smtClean="0">
                <a:solidFill>
                  <a:schemeClr val="bg1"/>
                </a:solidFill>
                <a:latin typeface="Arial" charset="0"/>
              </a:rPr>
              <a:t>With International Agreements</a:t>
            </a:r>
          </a:p>
          <a:p>
            <a:pPr marL="112713" indent="-112713"/>
            <a:r>
              <a:rPr lang="en-US" sz="1600" b="1" dirty="0" smtClean="0">
                <a:solidFill>
                  <a:schemeClr val="bg1"/>
                </a:solidFill>
                <a:latin typeface="Arial" charset="0"/>
              </a:rPr>
              <a:t>To Use That Technology</a:t>
            </a:r>
          </a:p>
        </p:txBody>
      </p:sp>
      <p:sp>
        <p:nvSpPr>
          <p:cNvPr id="2" name="TextBox 1"/>
          <p:cNvSpPr txBox="1"/>
          <p:nvPr/>
        </p:nvSpPr>
        <p:spPr bwMode="auto">
          <a:xfrm>
            <a:off x="1347542" y="5474043"/>
            <a:ext cx="1978427" cy="707886"/>
          </a:xfrm>
          <a:prstGeom prst="rect">
            <a:avLst/>
          </a:prstGeom>
          <a:noFill/>
          <a:ln w="12700">
            <a:noFill/>
            <a:miter lim="800000"/>
            <a:headEnd type="none" w="sm" len="sm"/>
            <a:tailEnd type="none" w="sm" len="sm"/>
          </a:ln>
        </p:spPr>
        <p:txBody>
          <a:bodyPr wrap="none" rtlCol="0">
            <a:spAutoFit/>
          </a:bodyPr>
          <a:lstStyle/>
          <a:p>
            <a:r>
              <a:rPr lang="en-US" sz="4000" b="1" dirty="0" smtClean="0">
                <a:solidFill>
                  <a:srgbClr val="FFFFFF"/>
                </a:solidFill>
                <a:latin typeface="Arial" charset="0"/>
              </a:rPr>
              <a:t>CCSDS</a:t>
            </a:r>
          </a:p>
        </p:txBody>
      </p:sp>
    </p:spTree>
    <p:extLst>
      <p:ext uri="{BB962C8B-B14F-4D97-AF65-F5344CB8AC3E}">
        <p14:creationId xmlns:p14="http://schemas.microsoft.com/office/powerpoint/2010/main" val="719193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1340484" y="3335411"/>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14" name="Oval 13"/>
          <p:cNvSpPr/>
          <p:nvPr/>
        </p:nvSpPr>
        <p:spPr bwMode="auto">
          <a:xfrm>
            <a:off x="1326523" y="5711833"/>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13" name="Oval 12"/>
          <p:cNvSpPr/>
          <p:nvPr/>
        </p:nvSpPr>
        <p:spPr bwMode="auto">
          <a:xfrm>
            <a:off x="1340484" y="4497287"/>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12" name="Oval 11"/>
          <p:cNvSpPr/>
          <p:nvPr/>
        </p:nvSpPr>
        <p:spPr bwMode="auto">
          <a:xfrm>
            <a:off x="1327297" y="2394879"/>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11" name="Oval 10"/>
          <p:cNvSpPr/>
          <p:nvPr/>
        </p:nvSpPr>
        <p:spPr bwMode="auto">
          <a:xfrm>
            <a:off x="1340484" y="1768701"/>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4" name="Oval 3"/>
          <p:cNvSpPr/>
          <p:nvPr/>
        </p:nvSpPr>
        <p:spPr bwMode="auto">
          <a:xfrm>
            <a:off x="1340484" y="869425"/>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786443" name="Rectangle 11"/>
          <p:cNvSpPr>
            <a:spLocks noChangeArrowheads="1"/>
          </p:cNvSpPr>
          <p:nvPr/>
        </p:nvSpPr>
        <p:spPr bwMode="auto">
          <a:xfrm>
            <a:off x="1377462" y="76200"/>
            <a:ext cx="7437437" cy="411163"/>
          </a:xfrm>
          <a:prstGeom prst="rect">
            <a:avLst/>
          </a:prstGeom>
          <a:noFill/>
          <a:ln w="9525">
            <a:noFill/>
            <a:miter lim="800000"/>
            <a:headEnd/>
            <a:tailEnd/>
          </a:ln>
        </p:spPr>
        <p:txBody>
          <a:bodyPr/>
          <a:lstStyle/>
          <a:p>
            <a:pPr algn="ctr">
              <a:lnSpc>
                <a:spcPct val="90000"/>
              </a:lnSpc>
            </a:pPr>
            <a:r>
              <a:rPr lang="en-US" sz="3200" b="1" dirty="0">
                <a:solidFill>
                  <a:srgbClr val="000099"/>
                </a:solidFill>
                <a:effectLst>
                  <a:outerShdw blurRad="38100" dist="38100" dir="2700000" algn="tl">
                    <a:srgbClr val="C0C0C0"/>
                  </a:outerShdw>
                </a:effectLst>
                <a:latin typeface="Calibri" pitchFamily="34" charset="0"/>
              </a:rPr>
              <a:t>CCSDS </a:t>
            </a:r>
            <a:r>
              <a:rPr lang="en-US" sz="3200" b="1" dirty="0" smtClean="0">
                <a:solidFill>
                  <a:srgbClr val="000099"/>
                </a:solidFill>
                <a:effectLst>
                  <a:outerShdw blurRad="38100" dist="38100" dir="2700000" algn="tl">
                    <a:srgbClr val="C0C0C0"/>
                  </a:outerShdw>
                </a:effectLst>
                <a:latin typeface="Calibri" pitchFamily="34" charset="0"/>
              </a:rPr>
              <a:t>Strategic Plan</a:t>
            </a:r>
            <a:endParaRPr lang="en-US" sz="2000" b="1" dirty="0" smtClean="0">
              <a:solidFill>
                <a:srgbClr val="000099"/>
              </a:solidFill>
              <a:effectLst>
                <a:outerShdw blurRad="38100" dist="38100" dir="2700000" algn="tl">
                  <a:srgbClr val="C0C0C0"/>
                </a:outerShdw>
              </a:effectLst>
              <a:latin typeface="Calibri" pitchFamily="34" charset="0"/>
            </a:endParaRPr>
          </a:p>
          <a:p>
            <a:pPr algn="ctr">
              <a:lnSpc>
                <a:spcPct val="90000"/>
              </a:lnSpc>
            </a:pPr>
            <a:r>
              <a:rPr lang="en-US" sz="2000" b="1" dirty="0" smtClean="0">
                <a:solidFill>
                  <a:srgbClr val="000099"/>
                </a:solidFill>
                <a:effectLst>
                  <a:outerShdw blurRad="38100" dist="38100" dir="2700000" algn="tl">
                    <a:srgbClr val="C0C0C0"/>
                  </a:outerShdw>
                </a:effectLst>
                <a:latin typeface="Calibri" pitchFamily="34" charset="0"/>
              </a:rPr>
              <a:t>The CCSDS Plan for the Future</a:t>
            </a:r>
            <a:endParaRPr lang="en-US" sz="2000" b="1" dirty="0">
              <a:solidFill>
                <a:srgbClr val="000099"/>
              </a:solidFill>
              <a:effectLst>
                <a:outerShdw blurRad="38100" dist="38100" dir="2700000" algn="tl">
                  <a:srgbClr val="C0C0C0"/>
                </a:outerShdw>
              </a:effectLst>
              <a:latin typeface="Calibri" pitchFamily="34" charset="0"/>
            </a:endParaRPr>
          </a:p>
        </p:txBody>
      </p:sp>
      <p:sp>
        <p:nvSpPr>
          <p:cNvPr id="5" name="TextBox 4"/>
          <p:cNvSpPr txBox="1"/>
          <p:nvPr/>
        </p:nvSpPr>
        <p:spPr bwMode="auto">
          <a:xfrm>
            <a:off x="1431226" y="902839"/>
            <a:ext cx="7602463" cy="5940088"/>
          </a:xfrm>
          <a:prstGeom prst="rect">
            <a:avLst/>
          </a:prstGeom>
          <a:noFill/>
          <a:ln w="12700">
            <a:noFill/>
            <a:miter lim="800000"/>
            <a:headEnd type="none" w="sm" len="sm"/>
            <a:tailEnd type="none" w="sm" len="sm"/>
          </a:ln>
        </p:spPr>
        <p:txBody>
          <a:bodyPr wrap="square" rtlCol="0">
            <a:spAutoFit/>
          </a:bodyPr>
          <a:lstStyle/>
          <a:p>
            <a:pPr marL="457200" indent="-457200">
              <a:buFont typeface="+mj-lt"/>
              <a:buAutoNum type="arabicPeriod"/>
            </a:pPr>
            <a:r>
              <a:rPr lang="en-GB" sz="2000" b="1" dirty="0" smtClean="0">
                <a:solidFill>
                  <a:srgbClr val="0033CC"/>
                </a:solidFill>
                <a:latin typeface="Arial" charset="0"/>
              </a:rPr>
              <a:t>Towards Cross-cutting functions and coherent architecture-wide integration</a:t>
            </a:r>
          </a:p>
          <a:p>
            <a:pPr marL="457200" indent="-457200">
              <a:buFont typeface="+mj-lt"/>
              <a:buAutoNum type="arabicPeriod"/>
            </a:pPr>
            <a:endParaRPr lang="en-GB" sz="2000" b="1" dirty="0">
              <a:solidFill>
                <a:srgbClr val="0033CC"/>
              </a:solidFill>
              <a:latin typeface="Arial" charset="0"/>
            </a:endParaRPr>
          </a:p>
          <a:p>
            <a:pPr marL="457200" indent="-457200">
              <a:buFont typeface="+mj-lt"/>
              <a:buAutoNum type="arabicPeriod"/>
            </a:pPr>
            <a:r>
              <a:rPr lang="en-GB" sz="2000" b="1" dirty="0" smtClean="0">
                <a:solidFill>
                  <a:srgbClr val="0033CC"/>
                </a:solidFill>
                <a:latin typeface="Arial" charset="0"/>
              </a:rPr>
              <a:t>Towards standardized </a:t>
            </a:r>
            <a:r>
              <a:rPr lang="en-GB" sz="2000" b="1" dirty="0" err="1" smtClean="0">
                <a:solidFill>
                  <a:srgbClr val="0033CC"/>
                </a:solidFill>
                <a:latin typeface="Arial" charset="0"/>
              </a:rPr>
              <a:t>Onboard</a:t>
            </a:r>
            <a:r>
              <a:rPr lang="en-GB" sz="2000" b="1" dirty="0" smtClean="0">
                <a:solidFill>
                  <a:srgbClr val="0033CC"/>
                </a:solidFill>
                <a:latin typeface="Arial" charset="0"/>
              </a:rPr>
              <a:t> Interfaces and Services</a:t>
            </a:r>
          </a:p>
          <a:p>
            <a:pPr marL="457200" indent="-457200">
              <a:buFont typeface="+mj-lt"/>
              <a:buAutoNum type="arabicPeriod"/>
            </a:pPr>
            <a:endParaRPr lang="en-GB" sz="2000" b="1" dirty="0">
              <a:solidFill>
                <a:srgbClr val="0033CC"/>
              </a:solidFill>
              <a:latin typeface="Arial" charset="0"/>
            </a:endParaRPr>
          </a:p>
          <a:p>
            <a:pPr marL="457200" indent="-457200">
              <a:buFont typeface="+mj-lt"/>
              <a:buAutoNum type="arabicPeriod"/>
            </a:pPr>
            <a:r>
              <a:rPr lang="en-GB" sz="2000" b="1" dirty="0">
                <a:solidFill>
                  <a:srgbClr val="0033CC"/>
                </a:solidFill>
                <a:latin typeface="Arial" charset="0"/>
              </a:rPr>
              <a:t>Towards </a:t>
            </a:r>
            <a:r>
              <a:rPr lang="en-GB" sz="2000" b="1" dirty="0" smtClean="0">
                <a:solidFill>
                  <a:srgbClr val="0033CC"/>
                </a:solidFill>
                <a:latin typeface="Arial" charset="0"/>
              </a:rPr>
              <a:t>Standardized Mission Operations Services and </a:t>
            </a:r>
            <a:r>
              <a:rPr lang="en-GB" sz="2000" b="1" dirty="0">
                <a:solidFill>
                  <a:srgbClr val="0033CC"/>
                </a:solidFill>
                <a:latin typeface="Arial" charset="0"/>
              </a:rPr>
              <a:t>complete Navigation Message Standardization</a:t>
            </a:r>
          </a:p>
          <a:p>
            <a:pPr marL="457200" indent="-457200">
              <a:buFont typeface="+mj-lt"/>
              <a:buAutoNum type="arabicPeriod"/>
            </a:pPr>
            <a:endParaRPr lang="en-GB" sz="2000" b="1" dirty="0" smtClean="0">
              <a:solidFill>
                <a:srgbClr val="0033CC"/>
              </a:solidFill>
              <a:latin typeface="Arial" charset="0"/>
            </a:endParaRPr>
          </a:p>
          <a:p>
            <a:pPr marL="457200" indent="-457200">
              <a:buFont typeface="+mj-lt"/>
              <a:buAutoNum type="arabicPeriod"/>
            </a:pPr>
            <a:r>
              <a:rPr lang="en-GB" sz="2000" b="1" dirty="0" smtClean="0">
                <a:solidFill>
                  <a:srgbClr val="0033CC"/>
                </a:solidFill>
                <a:latin typeface="Arial" charset="0"/>
              </a:rPr>
              <a:t>Towards  </a:t>
            </a:r>
            <a:r>
              <a:rPr lang="en-GB" sz="2000" b="1" dirty="0">
                <a:solidFill>
                  <a:srgbClr val="0033CC"/>
                </a:solidFill>
                <a:latin typeface="Arial" charset="0"/>
              </a:rPr>
              <a:t>an extensible Space Communications Cross Support Service Management and Transfer </a:t>
            </a:r>
            <a:r>
              <a:rPr lang="en-GB" sz="2000" b="1" dirty="0" smtClean="0">
                <a:solidFill>
                  <a:srgbClr val="0033CC"/>
                </a:solidFill>
                <a:latin typeface="Arial" charset="0"/>
              </a:rPr>
              <a:t>Services</a:t>
            </a:r>
          </a:p>
          <a:p>
            <a:pPr lvl="1"/>
            <a:r>
              <a:rPr lang="en-GB" sz="2000" b="1" dirty="0" smtClean="0">
                <a:solidFill>
                  <a:srgbClr val="0033CC"/>
                </a:solidFill>
                <a:latin typeface="Arial" charset="0"/>
              </a:rPr>
              <a:t>(Cross Support of Communications Assets) </a:t>
            </a:r>
            <a:endParaRPr lang="en-GB" sz="2000" b="1" dirty="0">
              <a:solidFill>
                <a:srgbClr val="0033CC"/>
              </a:solidFill>
              <a:latin typeface="Arial" charset="0"/>
            </a:endParaRPr>
          </a:p>
          <a:p>
            <a:pPr marL="457200" indent="-457200">
              <a:buFont typeface="+mj-lt"/>
              <a:buAutoNum type="arabicPeriod"/>
            </a:pPr>
            <a:endParaRPr lang="en-GB" sz="2000" b="1" dirty="0" smtClean="0">
              <a:solidFill>
                <a:srgbClr val="0033CC"/>
              </a:solidFill>
              <a:latin typeface="Arial" charset="0"/>
            </a:endParaRPr>
          </a:p>
          <a:p>
            <a:pPr marL="457200" indent="-457200">
              <a:buFont typeface="+mj-lt"/>
              <a:buAutoNum type="arabicPeriod"/>
            </a:pPr>
            <a:r>
              <a:rPr lang="en-GB" sz="2000" b="1" dirty="0" smtClean="0">
                <a:solidFill>
                  <a:srgbClr val="0033CC"/>
                </a:solidFill>
                <a:latin typeface="Arial" charset="0"/>
              </a:rPr>
              <a:t>Towards </a:t>
            </a:r>
            <a:r>
              <a:rPr lang="en-GB" sz="2000" b="1" dirty="0">
                <a:solidFill>
                  <a:srgbClr val="0033CC"/>
                </a:solidFill>
                <a:latin typeface="Arial" charset="0"/>
              </a:rPr>
              <a:t>an unified Space Data Link Protocol, optical links, new sync and channel coding schemes and  </a:t>
            </a:r>
            <a:r>
              <a:rPr lang="en-GB" sz="2000" b="1" dirty="0" smtClean="0">
                <a:solidFill>
                  <a:srgbClr val="0033CC"/>
                </a:solidFill>
                <a:latin typeface="Arial" charset="0"/>
              </a:rPr>
              <a:t>compression</a:t>
            </a:r>
          </a:p>
          <a:p>
            <a:pPr marL="457200" indent="-457200">
              <a:buFont typeface="+mj-lt"/>
              <a:buAutoNum type="arabicPeriod"/>
            </a:pPr>
            <a:endParaRPr lang="en-GB" sz="2000" b="1" dirty="0">
              <a:solidFill>
                <a:srgbClr val="0033CC"/>
              </a:solidFill>
              <a:latin typeface="Arial" charset="0"/>
            </a:endParaRPr>
          </a:p>
          <a:p>
            <a:pPr marL="457200" indent="-457200">
              <a:buFont typeface="+mj-lt"/>
              <a:buAutoNum type="arabicPeriod"/>
            </a:pPr>
            <a:r>
              <a:rPr lang="en-GB" sz="2000" b="1" dirty="0">
                <a:solidFill>
                  <a:srgbClr val="0033CC"/>
                </a:solidFill>
                <a:latin typeface="Arial" charset="0"/>
              </a:rPr>
              <a:t>Towards standardized Space System Internetworking </a:t>
            </a:r>
            <a:r>
              <a:rPr lang="en-GB" sz="2000" b="1" dirty="0" smtClean="0">
                <a:solidFill>
                  <a:srgbClr val="0033CC"/>
                </a:solidFill>
                <a:latin typeface="Arial" charset="0"/>
              </a:rPr>
              <a:t>Services and the </a:t>
            </a:r>
            <a:r>
              <a:rPr lang="en-GB" sz="2000" b="1" u="sng" dirty="0" smtClean="0">
                <a:solidFill>
                  <a:srgbClr val="0033CC"/>
                </a:solidFill>
                <a:latin typeface="Arial" charset="0"/>
              </a:rPr>
              <a:t>Solar System Internet (SSI)</a:t>
            </a:r>
            <a:endParaRPr lang="en-GB" sz="2000" b="1" u="sng" dirty="0">
              <a:solidFill>
                <a:srgbClr val="0033CC"/>
              </a:solidFill>
              <a:latin typeface="Arial" charset="0"/>
            </a:endParaRPr>
          </a:p>
          <a:p>
            <a:endParaRPr lang="en-GB" sz="2000" b="1" dirty="0" smtClean="0">
              <a:solidFill>
                <a:srgbClr val="0033CC"/>
              </a:solidFill>
              <a:latin typeface="Arial" charset="0"/>
            </a:endParaRPr>
          </a:p>
        </p:txBody>
      </p:sp>
      <p:sp>
        <p:nvSpPr>
          <p:cNvPr id="10" name="Rounded Rectangle 9"/>
          <p:cNvSpPr/>
          <p:nvPr/>
        </p:nvSpPr>
        <p:spPr bwMode="auto">
          <a:xfrm>
            <a:off x="7668095" y="5375199"/>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sp>
        <p:nvSpPr>
          <p:cNvPr id="15" name="Rounded Rectangle 14"/>
          <p:cNvSpPr/>
          <p:nvPr/>
        </p:nvSpPr>
        <p:spPr bwMode="auto">
          <a:xfrm>
            <a:off x="7138190" y="4831836"/>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sp>
        <p:nvSpPr>
          <p:cNvPr id="16" name="Rounded Rectangle 15"/>
          <p:cNvSpPr/>
          <p:nvPr/>
        </p:nvSpPr>
        <p:spPr bwMode="auto">
          <a:xfrm>
            <a:off x="6469375" y="5375199"/>
            <a:ext cx="1386472" cy="363985"/>
          </a:xfrm>
          <a:prstGeom prst="roundRect">
            <a:avLst>
              <a:gd name="adj" fmla="val 16667"/>
            </a:avLst>
          </a:prstGeom>
          <a:solidFill>
            <a:srgbClr val="FF9900"/>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sp>
        <p:nvSpPr>
          <p:cNvPr id="17" name="Rounded Rectangle 16"/>
          <p:cNvSpPr/>
          <p:nvPr/>
        </p:nvSpPr>
        <p:spPr bwMode="auto">
          <a:xfrm>
            <a:off x="5784902" y="4831836"/>
            <a:ext cx="1386472" cy="363985"/>
          </a:xfrm>
          <a:prstGeom prst="roundRect">
            <a:avLst>
              <a:gd name="adj" fmla="val 16667"/>
            </a:avLst>
          </a:prstGeom>
          <a:solidFill>
            <a:srgbClr val="33CC33"/>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sp>
        <p:nvSpPr>
          <p:cNvPr id="18" name="Rounded Rectangle 17"/>
          <p:cNvSpPr/>
          <p:nvPr/>
        </p:nvSpPr>
        <p:spPr bwMode="auto">
          <a:xfrm>
            <a:off x="5167255" y="5372818"/>
            <a:ext cx="1386472" cy="363985"/>
          </a:xfrm>
          <a:prstGeom prst="roundRect">
            <a:avLst>
              <a:gd name="adj" fmla="val 16667"/>
            </a:avLst>
          </a:prstGeom>
          <a:solidFill>
            <a:srgbClr val="3D86FD"/>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sp>
        <p:nvSpPr>
          <p:cNvPr id="19" name="Rounded Rectangle 18"/>
          <p:cNvSpPr/>
          <p:nvPr/>
        </p:nvSpPr>
        <p:spPr bwMode="auto">
          <a:xfrm>
            <a:off x="4562669" y="4831836"/>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spTree>
    <p:extLst>
      <p:ext uri="{BB962C8B-B14F-4D97-AF65-F5344CB8AC3E}">
        <p14:creationId xmlns:p14="http://schemas.microsoft.com/office/powerpoint/2010/main" val="11278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77778E-6 1.48148E-6 L -0.49305 -0.56435 " pathEditMode="relative" rAng="0" ptsTypes="AA">
                                      <p:cBhvr>
                                        <p:cTn id="6" dur="2000" fill="hold"/>
                                        <p:tgtEl>
                                          <p:spTgt spid="19"/>
                                        </p:tgtEl>
                                        <p:attrNameLst>
                                          <p:attrName>ppt_x</p:attrName>
                                          <p:attrName>ppt_y</p:attrName>
                                        </p:attrNameLst>
                                      </p:cBhvr>
                                      <p:rCtr x="-24653" y="-28218"/>
                                    </p:animMotion>
                                  </p:childTnLst>
                                </p:cTn>
                              </p:par>
                              <p:par>
                                <p:cTn id="7" presetID="42" presetClass="path" presetSubtype="0" accel="50000" decel="50000" fill="hold" grpId="0" nodeType="withEffect">
                                  <p:stCondLst>
                                    <p:cond delay="0"/>
                                  </p:stCondLst>
                                  <p:childTnLst>
                                    <p:animMotion origin="layout" path="M -3.33333E-6 1.48148E-6 L -0.62639 -0.0338 " pathEditMode="relative" rAng="0" ptsTypes="AA">
                                      <p:cBhvr>
                                        <p:cTn id="8" dur="2000" fill="hold"/>
                                        <p:tgtEl>
                                          <p:spTgt spid="17"/>
                                        </p:tgtEl>
                                        <p:attrNameLst>
                                          <p:attrName>ppt_x</p:attrName>
                                          <p:attrName>ppt_y</p:attrName>
                                        </p:attrNameLst>
                                      </p:cBhvr>
                                      <p:rCtr x="-31319" y="-1690"/>
                                    </p:animMotion>
                                  </p:childTnLst>
                                </p:cTn>
                              </p:par>
                              <p:par>
                                <p:cTn id="9" presetID="42" presetClass="path" presetSubtype="0" accel="50000" decel="50000" fill="hold" grpId="0" nodeType="withEffect">
                                  <p:stCondLst>
                                    <p:cond delay="0"/>
                                  </p:stCondLst>
                                  <p:childTnLst>
                                    <p:animMotion origin="layout" path="M -8.33333E-7 1.48148E-6 L -0.77639 0.14537 " pathEditMode="relative" rAng="0" ptsTypes="AA">
                                      <p:cBhvr>
                                        <p:cTn id="10" dur="2000" fill="hold"/>
                                        <p:tgtEl>
                                          <p:spTgt spid="15"/>
                                        </p:tgtEl>
                                        <p:attrNameLst>
                                          <p:attrName>ppt_x</p:attrName>
                                          <p:attrName>ppt_y</p:attrName>
                                        </p:attrNameLst>
                                      </p:cBhvr>
                                      <p:rCtr x="-38819" y="7269"/>
                                    </p:animMotion>
                                  </p:childTnLst>
                                </p:cTn>
                              </p:par>
                              <p:par>
                                <p:cTn id="11" presetID="42" presetClass="path" presetSubtype="0" accel="50000" decel="50000" fill="hold" grpId="0" nodeType="withEffect">
                                  <p:stCondLst>
                                    <p:cond delay="0"/>
                                  </p:stCondLst>
                                  <p:childTnLst>
                                    <p:animMotion origin="layout" path="M 1.38889E-6 -3.7037E-6 L -0.55781 -0.51597 " pathEditMode="relative" rAng="0" ptsTypes="AA">
                                      <p:cBhvr>
                                        <p:cTn id="12" dur="2000" fill="hold"/>
                                        <p:tgtEl>
                                          <p:spTgt spid="18"/>
                                        </p:tgtEl>
                                        <p:attrNameLst>
                                          <p:attrName>ppt_x</p:attrName>
                                          <p:attrName>ppt_y</p:attrName>
                                        </p:attrNameLst>
                                      </p:cBhvr>
                                      <p:rCtr x="-27899" y="-25810"/>
                                    </p:animMotion>
                                  </p:childTnLst>
                                </p:cTn>
                              </p:par>
                              <p:par>
                                <p:cTn id="13" presetID="42" presetClass="path" presetSubtype="0" accel="50000" decel="50000" fill="hold" grpId="0" nodeType="withEffect">
                                  <p:stCondLst>
                                    <p:cond delay="0"/>
                                  </p:stCondLst>
                                  <p:childTnLst>
                                    <p:animMotion origin="layout" path="M -3.33333E-6 4.81481E-6 L -0.70191 -0.28727 " pathEditMode="relative" rAng="0" ptsTypes="AA">
                                      <p:cBhvr>
                                        <p:cTn id="14" dur="2000" fill="hold"/>
                                        <p:tgtEl>
                                          <p:spTgt spid="16"/>
                                        </p:tgtEl>
                                        <p:attrNameLst>
                                          <p:attrName>ppt_x</p:attrName>
                                          <p:attrName>ppt_y</p:attrName>
                                        </p:attrNameLst>
                                      </p:cBhvr>
                                      <p:rCtr x="-35104" y="-14375"/>
                                    </p:animMotion>
                                  </p:childTnLst>
                                </p:cTn>
                              </p:par>
                              <p:par>
                                <p:cTn id="15" presetID="42" presetClass="path" presetSubtype="0" accel="50000" decel="50000" fill="hold" grpId="0" nodeType="withEffect">
                                  <p:stCondLst>
                                    <p:cond delay="0"/>
                                  </p:stCondLst>
                                  <p:childTnLst>
                                    <p:animMotion origin="layout" path="M 2.77778E-7 4.81481E-6 L -0.8342 -0.42315 " pathEditMode="relative" rAng="0" ptsTypes="AA">
                                      <p:cBhvr>
                                        <p:cTn id="16" dur="2000" fill="hold"/>
                                        <p:tgtEl>
                                          <p:spTgt spid="10"/>
                                        </p:tgtEl>
                                        <p:attrNameLst>
                                          <p:attrName>ppt_x</p:attrName>
                                          <p:attrName>ppt_y</p:attrName>
                                        </p:attrNameLst>
                                      </p:cBhvr>
                                      <p:rCtr x="-41719" y="-2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43" name="Rectangle 11"/>
          <p:cNvSpPr>
            <a:spLocks noChangeArrowheads="1"/>
          </p:cNvSpPr>
          <p:nvPr/>
        </p:nvSpPr>
        <p:spPr bwMode="auto">
          <a:xfrm>
            <a:off x="1377462" y="133350"/>
            <a:ext cx="7437437" cy="411163"/>
          </a:xfrm>
          <a:prstGeom prst="rect">
            <a:avLst/>
          </a:prstGeom>
          <a:noFill/>
          <a:ln w="9525">
            <a:noFill/>
            <a:miter lim="800000"/>
            <a:headEnd/>
            <a:tailEnd/>
          </a:ln>
        </p:spPr>
        <p:txBody>
          <a:bodyPr/>
          <a:lstStyle/>
          <a:p>
            <a:pPr algn="ctr">
              <a:lnSpc>
                <a:spcPct val="90000"/>
              </a:lnSpc>
            </a:pPr>
            <a:r>
              <a:rPr lang="en-US" sz="2800" b="1" dirty="0" smtClean="0">
                <a:solidFill>
                  <a:srgbClr val="000099"/>
                </a:solidFill>
                <a:effectLst>
                  <a:outerShdw blurRad="38100" dist="38100" dir="2700000" algn="tl">
                    <a:srgbClr val="C0C0C0"/>
                  </a:outerShdw>
                </a:effectLst>
                <a:latin typeface="Calibri" pitchFamily="34" charset="0"/>
              </a:rPr>
              <a:t>Future Mission Drivers</a:t>
            </a:r>
          </a:p>
        </p:txBody>
      </p:sp>
      <p:sp>
        <p:nvSpPr>
          <p:cNvPr id="66" name="Rectangle 65"/>
          <p:cNvSpPr/>
          <p:nvPr/>
        </p:nvSpPr>
        <p:spPr bwMode="auto">
          <a:xfrm>
            <a:off x="-3788" y="5851389"/>
            <a:ext cx="9144000" cy="352350"/>
          </a:xfrm>
          <a:prstGeom prst="rect">
            <a:avLst/>
          </a:prstGeom>
          <a:solidFill>
            <a:srgbClr val="FFCC99"/>
          </a:solidFill>
          <a:ln w="38100">
            <a:noFill/>
            <a:round/>
            <a:headEnd/>
            <a:tailEnd/>
          </a:ln>
        </p:spPr>
        <p:txBody>
          <a:bodyPr wrap="none" rtlCol="0" anchor="ctr"/>
          <a:lstStyle/>
          <a:p>
            <a:pPr algn="ctr"/>
            <a:endParaRPr lang="en-US"/>
          </a:p>
        </p:txBody>
      </p:sp>
      <p:sp>
        <p:nvSpPr>
          <p:cNvPr id="67" name="Rectangle 66"/>
          <p:cNvSpPr/>
          <p:nvPr/>
        </p:nvSpPr>
        <p:spPr bwMode="auto">
          <a:xfrm>
            <a:off x="0" y="4591268"/>
            <a:ext cx="9144000" cy="352350"/>
          </a:xfrm>
          <a:prstGeom prst="rect">
            <a:avLst/>
          </a:prstGeom>
          <a:solidFill>
            <a:srgbClr val="CCECFF"/>
          </a:solidFill>
          <a:ln w="38100">
            <a:noFill/>
            <a:round/>
            <a:headEnd/>
            <a:tailEnd/>
          </a:ln>
        </p:spPr>
        <p:txBody>
          <a:bodyPr wrap="none" rtlCol="0" anchor="ctr"/>
          <a:lstStyle/>
          <a:p>
            <a:pPr algn="ctr"/>
            <a:endParaRPr lang="en-US"/>
          </a:p>
        </p:txBody>
      </p:sp>
      <p:sp>
        <p:nvSpPr>
          <p:cNvPr id="68" name="Rectangle 67"/>
          <p:cNvSpPr/>
          <p:nvPr/>
        </p:nvSpPr>
        <p:spPr bwMode="auto">
          <a:xfrm>
            <a:off x="-10715" y="3047256"/>
            <a:ext cx="9144000" cy="352350"/>
          </a:xfrm>
          <a:prstGeom prst="rect">
            <a:avLst/>
          </a:prstGeom>
          <a:solidFill>
            <a:srgbClr val="FFCCCC"/>
          </a:solidFill>
          <a:ln w="38100">
            <a:noFill/>
            <a:round/>
            <a:headEnd/>
            <a:tailEnd/>
          </a:ln>
        </p:spPr>
        <p:txBody>
          <a:bodyPr wrap="none" rtlCol="0" anchor="ctr"/>
          <a:lstStyle/>
          <a:p>
            <a:pPr algn="ctr"/>
            <a:endParaRPr lang="en-US"/>
          </a:p>
        </p:txBody>
      </p:sp>
      <p:sp>
        <p:nvSpPr>
          <p:cNvPr id="69" name="Text Box 14"/>
          <p:cNvSpPr txBox="1">
            <a:spLocks noChangeArrowheads="1"/>
          </p:cNvSpPr>
          <p:nvPr/>
        </p:nvSpPr>
        <p:spPr bwMode="auto">
          <a:xfrm>
            <a:off x="4416716" y="2714306"/>
            <a:ext cx="2265544" cy="1308050"/>
          </a:xfrm>
          <a:prstGeom prst="rect">
            <a:avLst/>
          </a:prstGeom>
          <a:solidFill>
            <a:srgbClr val="FFCCCC"/>
          </a:solidFill>
          <a:ln>
            <a:noFill/>
          </a:ln>
          <a:effectLst/>
          <a:extLst/>
        </p:spPr>
        <p:txBody>
          <a:bodyPr wrap="square">
            <a:spAutoFit/>
          </a:bodyPr>
          <a:lstStyle>
            <a:lvl1pPr marL="119063" indent="-11906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r>
              <a:rPr lang="en-US" sz="1100" b="1" dirty="0" smtClean="0"/>
              <a:t>Complex Deep Space Missions</a:t>
            </a:r>
            <a:endParaRPr lang="en-US" sz="1100" b="1" dirty="0"/>
          </a:p>
          <a:p>
            <a:pPr eaLnBrk="0" hangingPunct="0">
              <a:buFontTx/>
              <a:buChar char="•"/>
            </a:pPr>
            <a:endParaRPr lang="en-US" sz="200" dirty="0"/>
          </a:p>
          <a:p>
            <a:pPr eaLnBrk="0" hangingPunct="0">
              <a:buFontTx/>
              <a:buChar char="•"/>
            </a:pPr>
            <a:r>
              <a:rPr lang="en-US" sz="1100" dirty="0"/>
              <a:t>Human </a:t>
            </a:r>
            <a:r>
              <a:rPr lang="en-US" sz="1100" b="1" i="1" u="sng" dirty="0" smtClean="0"/>
              <a:t>or</a:t>
            </a:r>
            <a:r>
              <a:rPr lang="en-US" sz="1100" dirty="0" smtClean="0"/>
              <a:t>  robotic exploration</a:t>
            </a:r>
            <a:endParaRPr lang="en-US" sz="1100" dirty="0"/>
          </a:p>
          <a:p>
            <a:pPr eaLnBrk="0" hangingPunct="0">
              <a:buFontTx/>
              <a:buChar char="•"/>
            </a:pPr>
            <a:r>
              <a:rPr lang="en-US" sz="1100" dirty="0" smtClean="0"/>
              <a:t>Longer </a:t>
            </a:r>
            <a:r>
              <a:rPr lang="en-US" sz="1100" dirty="0"/>
              <a:t>Duration </a:t>
            </a:r>
          </a:p>
          <a:p>
            <a:pPr eaLnBrk="0" hangingPunct="0">
              <a:buFontTx/>
              <a:buChar char="•"/>
            </a:pPr>
            <a:r>
              <a:rPr lang="en-US" sz="1100" dirty="0" smtClean="0"/>
              <a:t>Mobile </a:t>
            </a:r>
            <a:r>
              <a:rPr lang="en-US" sz="1100" dirty="0" err="1" smtClean="0"/>
              <a:t>comm</a:t>
            </a:r>
            <a:r>
              <a:rPr lang="en-US" sz="1100" dirty="0" smtClean="0"/>
              <a:t> protocols</a:t>
            </a:r>
            <a:endParaRPr lang="en-US" sz="1100" dirty="0"/>
          </a:p>
          <a:p>
            <a:pPr eaLnBrk="0" hangingPunct="0">
              <a:buFontTx/>
              <a:buChar char="•"/>
            </a:pPr>
            <a:r>
              <a:rPr lang="en-US" sz="1100" dirty="0" smtClean="0"/>
              <a:t>Fully automated routing</a:t>
            </a:r>
          </a:p>
          <a:p>
            <a:pPr eaLnBrk="0" hangingPunct="0">
              <a:buFontTx/>
              <a:buChar char="•"/>
            </a:pPr>
            <a:r>
              <a:rPr lang="en-US" sz="1100" dirty="0" smtClean="0"/>
              <a:t>Network-Managed DTN</a:t>
            </a:r>
          </a:p>
          <a:p>
            <a:pPr eaLnBrk="0" hangingPunct="0">
              <a:buFontTx/>
              <a:buChar char="•"/>
            </a:pPr>
            <a:r>
              <a:rPr lang="en-US" sz="1100" dirty="0" smtClean="0"/>
              <a:t>Optical Communications</a:t>
            </a:r>
            <a:endParaRPr lang="en-US" sz="1100" dirty="0"/>
          </a:p>
        </p:txBody>
      </p:sp>
      <p:pic>
        <p:nvPicPr>
          <p:cNvPr id="70" name="Picture 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7208" y="2708290"/>
            <a:ext cx="2149786" cy="103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Rectangle 70"/>
          <p:cNvSpPr/>
          <p:nvPr/>
        </p:nvSpPr>
        <p:spPr bwMode="auto">
          <a:xfrm>
            <a:off x="1" y="1612925"/>
            <a:ext cx="9144000" cy="352350"/>
          </a:xfrm>
          <a:prstGeom prst="rect">
            <a:avLst/>
          </a:prstGeom>
          <a:solidFill>
            <a:srgbClr val="CCFFCC"/>
          </a:solidFill>
          <a:ln w="38100">
            <a:noFill/>
            <a:round/>
            <a:headEnd/>
            <a:tailEnd/>
          </a:ln>
        </p:spPr>
        <p:txBody>
          <a:bodyPr wrap="none" rtlCol="0" anchor="ctr"/>
          <a:lstStyle/>
          <a:p>
            <a:pPr algn="ctr"/>
            <a:endParaRPr lang="en-US"/>
          </a:p>
        </p:txBody>
      </p:sp>
      <p:sp>
        <p:nvSpPr>
          <p:cNvPr id="72" name="TextBox 71"/>
          <p:cNvSpPr txBox="1"/>
          <p:nvPr/>
        </p:nvSpPr>
        <p:spPr bwMode="auto">
          <a:xfrm>
            <a:off x="7742701" y="2943965"/>
            <a:ext cx="298800" cy="246221"/>
          </a:xfrm>
          <a:prstGeom prst="rect">
            <a:avLst/>
          </a:prstGeom>
          <a:noFill/>
          <a:ln w="12700">
            <a:noFill/>
            <a:miter lim="800000"/>
            <a:headEnd type="none" w="sm" len="sm"/>
            <a:tailEnd type="none" w="sm" len="sm"/>
          </a:ln>
        </p:spPr>
        <p:txBody>
          <a:bodyPr wrap="none" rtlCol="0">
            <a:spAutoFit/>
          </a:bodyPr>
          <a:lstStyle/>
          <a:p>
            <a:pPr marL="112713" indent="-112713">
              <a:buFont typeface="Wingdings" pitchFamily="2" charset="2"/>
              <a:buChar char=""/>
            </a:pPr>
            <a:endParaRPr lang="en-GB" sz="1000" b="1" dirty="0" smtClean="0">
              <a:solidFill>
                <a:srgbClr val="0033CC"/>
              </a:solidFill>
              <a:latin typeface="Arial" charset="0"/>
            </a:endParaRPr>
          </a:p>
        </p:txBody>
      </p:sp>
      <p:sp>
        <p:nvSpPr>
          <p:cNvPr id="73" name="TextBox 72"/>
          <p:cNvSpPr txBox="1"/>
          <p:nvPr/>
        </p:nvSpPr>
        <p:spPr bwMode="auto">
          <a:xfrm>
            <a:off x="432071" y="855679"/>
            <a:ext cx="982577" cy="461665"/>
          </a:xfrm>
          <a:prstGeom prst="rect">
            <a:avLst/>
          </a:prstGeom>
          <a:noFill/>
          <a:ln w="12700">
            <a:noFill/>
            <a:miter lim="800000"/>
            <a:headEnd type="none" w="sm" len="sm"/>
            <a:tailEnd type="none" w="sm" len="sm"/>
          </a:ln>
        </p:spPr>
        <p:txBody>
          <a:bodyPr wrap="none" rtlCol="0">
            <a:spAutoFit/>
          </a:bodyPr>
          <a:lstStyle/>
          <a:p>
            <a:r>
              <a:rPr lang="en-GB" b="1" i="1" dirty="0" smtClean="0">
                <a:solidFill>
                  <a:srgbClr val="0033CC"/>
                </a:solidFill>
                <a:latin typeface="Arial" charset="0"/>
              </a:rPr>
              <a:t>PAST</a:t>
            </a:r>
          </a:p>
        </p:txBody>
      </p:sp>
      <p:sp>
        <p:nvSpPr>
          <p:cNvPr id="74" name="TextBox 73"/>
          <p:cNvSpPr txBox="1"/>
          <p:nvPr/>
        </p:nvSpPr>
        <p:spPr bwMode="auto">
          <a:xfrm>
            <a:off x="2349378" y="855679"/>
            <a:ext cx="1638590" cy="461665"/>
          </a:xfrm>
          <a:prstGeom prst="rect">
            <a:avLst/>
          </a:prstGeom>
          <a:noFill/>
          <a:ln w="12700">
            <a:noFill/>
            <a:miter lim="800000"/>
            <a:headEnd type="none" w="sm" len="sm"/>
            <a:tailEnd type="none" w="sm" len="sm"/>
          </a:ln>
        </p:spPr>
        <p:txBody>
          <a:bodyPr wrap="none" rtlCol="0">
            <a:spAutoFit/>
          </a:bodyPr>
          <a:lstStyle/>
          <a:p>
            <a:r>
              <a:rPr lang="en-GB" b="1" i="1" dirty="0" smtClean="0">
                <a:solidFill>
                  <a:srgbClr val="0033CC"/>
                </a:solidFill>
                <a:latin typeface="Arial" charset="0"/>
              </a:rPr>
              <a:t>PRESENT</a:t>
            </a:r>
          </a:p>
        </p:txBody>
      </p:sp>
      <p:sp>
        <p:nvSpPr>
          <p:cNvPr id="75" name="TextBox 74"/>
          <p:cNvSpPr txBox="1"/>
          <p:nvPr/>
        </p:nvSpPr>
        <p:spPr bwMode="auto">
          <a:xfrm>
            <a:off x="7175398" y="855679"/>
            <a:ext cx="1433406" cy="461665"/>
          </a:xfrm>
          <a:prstGeom prst="rect">
            <a:avLst/>
          </a:prstGeom>
          <a:noFill/>
          <a:ln w="12700">
            <a:noFill/>
            <a:miter lim="800000"/>
            <a:headEnd type="none" w="sm" len="sm"/>
            <a:tailEnd type="none" w="sm" len="sm"/>
          </a:ln>
        </p:spPr>
        <p:txBody>
          <a:bodyPr wrap="none" rtlCol="0">
            <a:spAutoFit/>
          </a:bodyPr>
          <a:lstStyle/>
          <a:p>
            <a:r>
              <a:rPr lang="en-GB" b="1" i="1" dirty="0" smtClean="0">
                <a:solidFill>
                  <a:srgbClr val="0033CC"/>
                </a:solidFill>
                <a:latin typeface="Arial" charset="0"/>
              </a:rPr>
              <a:t>FUTURE</a:t>
            </a:r>
          </a:p>
        </p:txBody>
      </p:sp>
      <p:sp>
        <p:nvSpPr>
          <p:cNvPr id="76" name="Text Box 8"/>
          <p:cNvSpPr txBox="1">
            <a:spLocks noChangeArrowheads="1"/>
          </p:cNvSpPr>
          <p:nvPr/>
        </p:nvSpPr>
        <p:spPr bwMode="auto">
          <a:xfrm>
            <a:off x="-18028" y="6330760"/>
            <a:ext cx="1882775" cy="461665"/>
          </a:xfrm>
          <a:prstGeom prst="rect">
            <a:avLst/>
          </a:prstGeom>
          <a:noFill/>
          <a:ln>
            <a:noFill/>
          </a:ln>
          <a:effectLst/>
          <a:extLst/>
        </p:spPr>
        <p:txBody>
          <a:bodyPr>
            <a:spAutoFit/>
          </a:bodyPr>
          <a:lstStyle/>
          <a:p>
            <a:pPr algn="ctr" eaLnBrk="0" hangingPunct="0"/>
            <a:r>
              <a:rPr lang="en-US" sz="1200" b="1" dirty="0">
                <a:solidFill>
                  <a:schemeClr val="tx2"/>
                </a:solidFill>
              </a:rPr>
              <a:t>Single-Spacecraft Observatories in </a:t>
            </a:r>
            <a:r>
              <a:rPr lang="en-US" sz="1200" b="1" dirty="0" smtClean="0">
                <a:solidFill>
                  <a:schemeClr val="tx2"/>
                </a:solidFill>
              </a:rPr>
              <a:t>LEO</a:t>
            </a:r>
            <a:endParaRPr lang="en-US" sz="1200" b="1" dirty="0">
              <a:solidFill>
                <a:schemeClr val="tx2"/>
              </a:solidFill>
            </a:endParaRPr>
          </a:p>
        </p:txBody>
      </p:sp>
      <p:sp>
        <p:nvSpPr>
          <p:cNvPr id="77" name="Text Box 9"/>
          <p:cNvSpPr txBox="1">
            <a:spLocks noChangeArrowheads="1"/>
          </p:cNvSpPr>
          <p:nvPr/>
        </p:nvSpPr>
        <p:spPr bwMode="auto">
          <a:xfrm>
            <a:off x="14142" y="3570818"/>
            <a:ext cx="1818434" cy="646331"/>
          </a:xfrm>
          <a:prstGeom prst="rect">
            <a:avLst/>
          </a:prstGeom>
          <a:noFill/>
          <a:ln>
            <a:noFill/>
          </a:ln>
          <a:effectLst/>
          <a:extLst/>
        </p:spPr>
        <p:txBody>
          <a:bodyPr wrap="square">
            <a:spAutoFit/>
          </a:bodyPr>
          <a:lstStyle/>
          <a:p>
            <a:pPr algn="ctr"/>
            <a:r>
              <a:rPr lang="en-US" sz="1200" b="1" dirty="0">
                <a:solidFill>
                  <a:schemeClr val="tx2"/>
                </a:solidFill>
              </a:rPr>
              <a:t>Brief </a:t>
            </a:r>
            <a:r>
              <a:rPr lang="en-US" sz="1200" b="1" dirty="0" smtClean="0">
                <a:solidFill>
                  <a:schemeClr val="tx2"/>
                </a:solidFill>
              </a:rPr>
              <a:t>Recon Flyby</a:t>
            </a:r>
            <a:r>
              <a:rPr lang="en-US" sz="1200" b="1" dirty="0">
                <a:solidFill>
                  <a:schemeClr val="tx2"/>
                </a:solidFill>
              </a:rPr>
              <a:t>,</a:t>
            </a:r>
            <a:endParaRPr lang="en-US" sz="1200" b="1" dirty="0" smtClean="0">
              <a:solidFill>
                <a:schemeClr val="tx2"/>
              </a:solidFill>
            </a:endParaRPr>
          </a:p>
          <a:p>
            <a:pPr algn="ctr" eaLnBrk="0" hangingPunct="0"/>
            <a:r>
              <a:rPr lang="en-US" sz="1200" b="1" dirty="0" smtClean="0">
                <a:solidFill>
                  <a:schemeClr val="tx2"/>
                </a:solidFill>
              </a:rPr>
              <a:t>Short-Lived Probes</a:t>
            </a:r>
          </a:p>
          <a:p>
            <a:pPr algn="ctr" eaLnBrk="0" hangingPunct="0"/>
            <a:r>
              <a:rPr lang="en-US" sz="1200" b="1" dirty="0" smtClean="0">
                <a:solidFill>
                  <a:schemeClr val="tx2"/>
                </a:solidFill>
              </a:rPr>
              <a:t>Direct-to-Earth links</a:t>
            </a:r>
          </a:p>
        </p:txBody>
      </p:sp>
      <p:sp>
        <p:nvSpPr>
          <p:cNvPr id="78" name="Text Box 10"/>
          <p:cNvSpPr txBox="1">
            <a:spLocks noChangeArrowheads="1"/>
          </p:cNvSpPr>
          <p:nvPr/>
        </p:nvSpPr>
        <p:spPr bwMode="auto">
          <a:xfrm>
            <a:off x="4416716" y="4096586"/>
            <a:ext cx="2501423" cy="1477328"/>
          </a:xfrm>
          <a:prstGeom prst="rect">
            <a:avLst/>
          </a:prstGeom>
          <a:solidFill>
            <a:srgbClr val="CCECFF"/>
          </a:solidFill>
          <a:ln>
            <a:noFill/>
          </a:ln>
          <a:effectLst/>
          <a:extLst/>
        </p:spPr>
        <p:txBody>
          <a:bodyPr wrap="square">
            <a:spAutoFit/>
          </a:bodyPr>
          <a:lstStyle>
            <a:lvl1pPr marL="119063" indent="-11906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r>
              <a:rPr lang="en-US" sz="1100" b="1" dirty="0"/>
              <a:t>Orbital </a:t>
            </a:r>
            <a:r>
              <a:rPr lang="en-US" sz="1100" b="1" dirty="0" smtClean="0"/>
              <a:t>Remote Sensing</a:t>
            </a:r>
            <a:endParaRPr lang="en-US" sz="1100" b="1" dirty="0"/>
          </a:p>
          <a:p>
            <a:pPr eaLnBrk="0" hangingPunct="0">
              <a:buFontTx/>
              <a:buChar char="•"/>
            </a:pPr>
            <a:endParaRPr lang="en-US" sz="200" dirty="0"/>
          </a:p>
          <a:p>
            <a:pPr eaLnBrk="0" hangingPunct="0">
              <a:buFontTx/>
              <a:buChar char="•"/>
            </a:pPr>
            <a:r>
              <a:rPr lang="en-US" sz="1100" dirty="0"/>
              <a:t>Long </a:t>
            </a:r>
            <a:r>
              <a:rPr lang="en-US" sz="1100" dirty="0" smtClean="0"/>
              <a:t>Duration, high bandwidth </a:t>
            </a:r>
            <a:endParaRPr lang="en-US" sz="1100" dirty="0"/>
          </a:p>
          <a:p>
            <a:pPr eaLnBrk="0" hangingPunct="0">
              <a:buFontTx/>
              <a:buChar char="•"/>
            </a:pPr>
            <a:r>
              <a:rPr lang="en-US" sz="1100" dirty="0"/>
              <a:t>High Spatial, Spectral, &amp; Temporal </a:t>
            </a:r>
            <a:r>
              <a:rPr lang="en-US" sz="1100" dirty="0" smtClean="0"/>
              <a:t>Resolution</a:t>
            </a:r>
          </a:p>
          <a:p>
            <a:pPr eaLnBrk="0" hangingPunct="0">
              <a:buFontTx/>
              <a:buChar char="•"/>
            </a:pPr>
            <a:r>
              <a:rPr lang="en-US" sz="1100" dirty="0" smtClean="0"/>
              <a:t>Low Latency </a:t>
            </a:r>
            <a:r>
              <a:rPr lang="en-US" sz="1100" dirty="0" err="1" smtClean="0"/>
              <a:t>Comm</a:t>
            </a:r>
            <a:endParaRPr lang="en-US" sz="1100" dirty="0" smtClean="0"/>
          </a:p>
          <a:p>
            <a:pPr eaLnBrk="0" hangingPunct="0">
              <a:buFontTx/>
              <a:buChar char="•"/>
            </a:pPr>
            <a:r>
              <a:rPr lang="en-US" sz="1100" dirty="0" smtClean="0"/>
              <a:t>Complex link topologies</a:t>
            </a:r>
          </a:p>
          <a:p>
            <a:pPr eaLnBrk="0" hangingPunct="0">
              <a:buFontTx/>
              <a:buChar char="•"/>
            </a:pPr>
            <a:r>
              <a:rPr lang="en-US" sz="1100" i="1" dirty="0" err="1" smtClean="0"/>
              <a:t>SensorWebs</a:t>
            </a:r>
            <a:r>
              <a:rPr lang="en-US" sz="1100" i="1" dirty="0"/>
              <a:t> </a:t>
            </a:r>
            <a:r>
              <a:rPr lang="en-US" sz="1100" i="1" dirty="0" smtClean="0"/>
              <a:t>for synchronized remote sensing</a:t>
            </a:r>
            <a:endParaRPr lang="en-US" sz="1100" i="1" dirty="0"/>
          </a:p>
        </p:txBody>
      </p:sp>
      <p:sp>
        <p:nvSpPr>
          <p:cNvPr id="79" name="Text Box 14"/>
          <p:cNvSpPr txBox="1">
            <a:spLocks noChangeArrowheads="1"/>
          </p:cNvSpPr>
          <p:nvPr/>
        </p:nvSpPr>
        <p:spPr bwMode="auto">
          <a:xfrm>
            <a:off x="4416715" y="1333386"/>
            <a:ext cx="2265545" cy="1308050"/>
          </a:xfrm>
          <a:prstGeom prst="rect">
            <a:avLst/>
          </a:prstGeom>
          <a:solidFill>
            <a:srgbClr val="CCFFCC"/>
          </a:solidFill>
          <a:ln>
            <a:noFill/>
          </a:ln>
          <a:effectLst/>
          <a:extLst/>
        </p:spPr>
        <p:txBody>
          <a:bodyPr wrap="square">
            <a:spAutoFit/>
          </a:bodyPr>
          <a:lstStyle>
            <a:lvl1pPr marL="119063" indent="-11906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r>
              <a:rPr lang="en-US" sz="1100" b="1" dirty="0"/>
              <a:t>In Situ Exploration</a:t>
            </a:r>
          </a:p>
          <a:p>
            <a:pPr eaLnBrk="0" hangingPunct="0">
              <a:buFontTx/>
              <a:buChar char="•"/>
            </a:pPr>
            <a:endParaRPr lang="en-US" sz="200" dirty="0"/>
          </a:p>
          <a:p>
            <a:pPr eaLnBrk="0" hangingPunct="0">
              <a:buFontTx/>
              <a:buChar char="•"/>
            </a:pPr>
            <a:r>
              <a:rPr lang="en-US" sz="1100" dirty="0"/>
              <a:t>Human </a:t>
            </a:r>
            <a:r>
              <a:rPr lang="en-US" sz="1100" dirty="0" smtClean="0"/>
              <a:t>Expeditions</a:t>
            </a:r>
            <a:endParaRPr lang="en-US" sz="1100" dirty="0"/>
          </a:p>
          <a:p>
            <a:pPr eaLnBrk="0" hangingPunct="0">
              <a:buFontTx/>
              <a:buChar char="•"/>
            </a:pPr>
            <a:r>
              <a:rPr lang="en-US" sz="1100" dirty="0"/>
              <a:t>Long </a:t>
            </a:r>
            <a:r>
              <a:rPr lang="en-US" sz="1100" dirty="0" smtClean="0"/>
              <a:t>Duration, High Reliability</a:t>
            </a:r>
            <a:endParaRPr lang="en-US" sz="1100" dirty="0"/>
          </a:p>
          <a:p>
            <a:pPr eaLnBrk="0" hangingPunct="0">
              <a:buFontTx/>
              <a:buChar char="•"/>
            </a:pPr>
            <a:r>
              <a:rPr lang="en-US" sz="1100" dirty="0" smtClean="0"/>
              <a:t>Mobile </a:t>
            </a:r>
            <a:r>
              <a:rPr lang="en-US" sz="1100" dirty="0" err="1" smtClean="0"/>
              <a:t>comm</a:t>
            </a:r>
            <a:r>
              <a:rPr lang="en-US" sz="1100" dirty="0" smtClean="0"/>
              <a:t> protocols</a:t>
            </a:r>
          </a:p>
          <a:p>
            <a:pPr eaLnBrk="0" hangingPunct="0">
              <a:buFontTx/>
              <a:buChar char="•"/>
            </a:pPr>
            <a:r>
              <a:rPr lang="en-US" sz="1100" dirty="0" smtClean="0"/>
              <a:t>Voice, Video, Medical handling</a:t>
            </a:r>
            <a:endParaRPr lang="en-US" sz="1100" dirty="0"/>
          </a:p>
          <a:p>
            <a:pPr eaLnBrk="0" hangingPunct="0">
              <a:buFontTx/>
              <a:buChar char="•"/>
            </a:pPr>
            <a:r>
              <a:rPr lang="en-US" sz="1100" dirty="0"/>
              <a:t>Onboard </a:t>
            </a:r>
            <a:r>
              <a:rPr lang="en-US" sz="1100" dirty="0" smtClean="0"/>
              <a:t>Autonomy</a:t>
            </a:r>
          </a:p>
          <a:p>
            <a:pPr eaLnBrk="0" hangingPunct="0">
              <a:buFontTx/>
              <a:buChar char="•"/>
            </a:pPr>
            <a:r>
              <a:rPr lang="en-US" sz="1100" dirty="0" smtClean="0"/>
              <a:t>Highly integrated ops</a:t>
            </a:r>
            <a:endParaRPr lang="en-US" sz="1100" dirty="0"/>
          </a:p>
        </p:txBody>
      </p:sp>
      <p:sp>
        <p:nvSpPr>
          <p:cNvPr id="80" name="Text Box 16"/>
          <p:cNvSpPr txBox="1">
            <a:spLocks noChangeArrowheads="1"/>
          </p:cNvSpPr>
          <p:nvPr/>
        </p:nvSpPr>
        <p:spPr bwMode="auto">
          <a:xfrm>
            <a:off x="4416716" y="5644828"/>
            <a:ext cx="2814587" cy="1138773"/>
          </a:xfrm>
          <a:prstGeom prst="rect">
            <a:avLst/>
          </a:prstGeom>
          <a:solidFill>
            <a:srgbClr val="FFCC99"/>
          </a:solidFill>
          <a:ln>
            <a:noFill/>
          </a:ln>
          <a:effectLst/>
          <a:extLst/>
        </p:spPr>
        <p:txBody>
          <a:bodyPr wrap="square">
            <a:spAutoFit/>
          </a:bodyPr>
          <a:lstStyle>
            <a:lvl1pPr marL="119063" indent="-11906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r>
              <a:rPr lang="en-US" sz="1100" b="1" dirty="0"/>
              <a:t>Next Generation Observatories</a:t>
            </a:r>
          </a:p>
          <a:p>
            <a:pPr eaLnBrk="0" hangingPunct="0">
              <a:buFontTx/>
              <a:buChar char="•"/>
            </a:pPr>
            <a:endParaRPr lang="en-US" sz="200" dirty="0"/>
          </a:p>
          <a:p>
            <a:pPr eaLnBrk="0" hangingPunct="0">
              <a:buFontTx/>
              <a:buChar char="•"/>
            </a:pPr>
            <a:r>
              <a:rPr lang="en-US" sz="1100" dirty="0"/>
              <a:t>More Capability</a:t>
            </a:r>
          </a:p>
          <a:p>
            <a:pPr eaLnBrk="0" hangingPunct="0">
              <a:buFontTx/>
              <a:buChar char="•"/>
            </a:pPr>
            <a:r>
              <a:rPr lang="en-US" sz="1100" dirty="0"/>
              <a:t>Multiple </a:t>
            </a:r>
            <a:r>
              <a:rPr lang="en-US" sz="1100" dirty="0" smtClean="0"/>
              <a:t>Spacecraft drive network needs</a:t>
            </a:r>
            <a:endParaRPr lang="en-US" sz="1100" dirty="0"/>
          </a:p>
          <a:p>
            <a:pPr>
              <a:buFontTx/>
              <a:buChar char="•"/>
            </a:pPr>
            <a:r>
              <a:rPr lang="en-US" sz="1100" dirty="0"/>
              <a:t>Even Greater Capacities require new coding schemes</a:t>
            </a:r>
          </a:p>
          <a:p>
            <a:pPr eaLnBrk="0" hangingPunct="0">
              <a:buFontTx/>
              <a:buChar char="•"/>
            </a:pPr>
            <a:r>
              <a:rPr lang="en-US" sz="1100" dirty="0" smtClean="0"/>
              <a:t>Located Even Farther </a:t>
            </a:r>
            <a:r>
              <a:rPr lang="en-US" sz="1100" dirty="0"/>
              <a:t>from </a:t>
            </a:r>
            <a:r>
              <a:rPr lang="en-US" sz="1100" dirty="0" smtClean="0"/>
              <a:t>Earth</a:t>
            </a:r>
          </a:p>
        </p:txBody>
      </p:sp>
      <p:pic>
        <p:nvPicPr>
          <p:cNvPr id="81" name="Picture 21" descr="Brief Fly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97" y="2711781"/>
            <a:ext cx="1194725" cy="859037"/>
          </a:xfrm>
          <a:prstGeom prst="rect">
            <a:avLst/>
          </a:prstGeom>
          <a:noFill/>
          <a:extLst/>
        </p:spPr>
      </p:pic>
      <p:pic>
        <p:nvPicPr>
          <p:cNvPr id="82" name="Picture 23" descr="Single S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23" y="5571157"/>
            <a:ext cx="1194872" cy="747827"/>
          </a:xfrm>
          <a:prstGeom prst="rect">
            <a:avLst/>
          </a:prstGeom>
          <a:noFill/>
          <a:extLst/>
        </p:spPr>
      </p:pic>
      <p:sp>
        <p:nvSpPr>
          <p:cNvPr id="83" name="AutoShape 11"/>
          <p:cNvSpPr>
            <a:spLocks noChangeArrowheads="1"/>
          </p:cNvSpPr>
          <p:nvPr/>
        </p:nvSpPr>
        <p:spPr bwMode="auto">
          <a:xfrm>
            <a:off x="4099879" y="847359"/>
            <a:ext cx="2904786" cy="478304"/>
          </a:xfrm>
          <a:prstGeom prst="rightArrow">
            <a:avLst>
              <a:gd name="adj1" fmla="val 50000"/>
              <a:gd name="adj2" fmla="val 38571"/>
            </a:avLst>
          </a:prstGeom>
          <a:solidFill>
            <a:schemeClr val="accent1">
              <a:lumMod val="75000"/>
            </a:schemeClr>
          </a:solidFill>
          <a:ln w="9525">
            <a:solidFill>
              <a:schemeClr val="tx1"/>
            </a:solidFill>
            <a:miter lim="800000"/>
            <a:headEnd/>
            <a:tailEnd/>
          </a:ln>
          <a:effectLst/>
          <a:extLst/>
        </p:spPr>
        <p:txBody>
          <a:bodyPr wrap="none" anchor="ctr"/>
          <a:lstStyle/>
          <a:p>
            <a:pPr algn="ctr"/>
            <a:r>
              <a:rPr lang="en-US" sz="1200" b="1" i="1" dirty="0" smtClean="0">
                <a:solidFill>
                  <a:schemeClr val="bg1"/>
                </a:solidFill>
                <a:latin typeface="+mn-lt"/>
              </a:rPr>
              <a:t>DRIVERS FOR THE</a:t>
            </a:r>
            <a:endParaRPr lang="en-US" sz="1200" b="1" i="1" dirty="0">
              <a:solidFill>
                <a:schemeClr val="bg1"/>
              </a:solidFill>
              <a:latin typeface="+mn-lt"/>
            </a:endParaRPr>
          </a:p>
        </p:txBody>
      </p:sp>
      <p:pic>
        <p:nvPicPr>
          <p:cNvPr id="84" name="Picture 2" descr="http://www.asc-csa.gc.ca/images/iss/iss-accuei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2652" y="1353925"/>
            <a:ext cx="2212042" cy="790015"/>
          </a:xfrm>
          <a:prstGeom prst="rect">
            <a:avLst/>
          </a:prstGeom>
          <a:noFill/>
        </p:spPr>
      </p:pic>
      <p:pic>
        <p:nvPicPr>
          <p:cNvPr id="85" name="Picture 6" descr="https://encrypted-tbn2.gstatic.com/images?q=tbn:ANd9GcSiOhtCWbDGisK3EnHZbbZ9oUe9Y4FNCNfJ63fbxKYhtxLGtaTELw"/>
          <p:cNvPicPr>
            <a:picLocks noChangeAspect="1" noChangeArrowheads="1"/>
          </p:cNvPicPr>
          <p:nvPr/>
        </p:nvPicPr>
        <p:blipFill rotWithShape="1">
          <a:blip r:embed="rId7">
            <a:extLst>
              <a:ext uri="{28A0092B-C50C-407E-A947-70E740481C1C}">
                <a14:useLocalDpi xmlns:a14="http://schemas.microsoft.com/office/drawing/2010/main" val="0"/>
              </a:ext>
            </a:extLst>
          </a:blip>
          <a:srcRect t="14296"/>
          <a:stretch/>
        </p:blipFill>
        <p:spPr bwMode="auto">
          <a:xfrm rot="10800000">
            <a:off x="150559" y="1353925"/>
            <a:ext cx="1545602" cy="870350"/>
          </a:xfrm>
          <a:prstGeom prst="rect">
            <a:avLst/>
          </a:prstGeom>
          <a:noFill/>
        </p:spPr>
      </p:pic>
      <p:sp>
        <p:nvSpPr>
          <p:cNvPr id="86" name="Text Box 9"/>
          <p:cNvSpPr txBox="1">
            <a:spLocks noChangeArrowheads="1"/>
          </p:cNvSpPr>
          <p:nvPr/>
        </p:nvSpPr>
        <p:spPr bwMode="auto">
          <a:xfrm>
            <a:off x="187413" y="2185070"/>
            <a:ext cx="1471892" cy="461665"/>
          </a:xfrm>
          <a:prstGeom prst="rect">
            <a:avLst/>
          </a:prstGeom>
          <a:noFill/>
          <a:ln>
            <a:noFill/>
          </a:ln>
          <a:effectLst/>
          <a:extLst/>
        </p:spPr>
        <p:txBody>
          <a:bodyPr wrap="square">
            <a:spAutoFit/>
          </a:bodyPr>
          <a:lstStyle/>
          <a:p>
            <a:pPr algn="ctr" eaLnBrk="0" hangingPunct="0"/>
            <a:r>
              <a:rPr lang="en-US" sz="1200" b="1" dirty="0" smtClean="0">
                <a:solidFill>
                  <a:schemeClr val="tx2"/>
                </a:solidFill>
              </a:rPr>
              <a:t>Shuttle/</a:t>
            </a:r>
            <a:r>
              <a:rPr lang="en-US" sz="1200" b="1" dirty="0" err="1" smtClean="0">
                <a:solidFill>
                  <a:schemeClr val="tx2"/>
                </a:solidFill>
              </a:rPr>
              <a:t>SpaceLab</a:t>
            </a:r>
            <a:endParaRPr lang="en-US" sz="1200" b="1" dirty="0" smtClean="0">
              <a:solidFill>
                <a:schemeClr val="tx2"/>
              </a:solidFill>
            </a:endParaRPr>
          </a:p>
          <a:p>
            <a:pPr algn="ctr" eaLnBrk="0" hangingPunct="0"/>
            <a:r>
              <a:rPr lang="en-US" sz="1200" b="1" dirty="0" smtClean="0">
                <a:solidFill>
                  <a:schemeClr val="tx2"/>
                </a:solidFill>
              </a:rPr>
              <a:t>CCSDS packets</a:t>
            </a:r>
            <a:endParaRPr lang="en-US" sz="1200" b="1" dirty="0">
              <a:solidFill>
                <a:schemeClr val="tx2"/>
              </a:solidFill>
            </a:endParaRPr>
          </a:p>
        </p:txBody>
      </p:sp>
      <p:sp>
        <p:nvSpPr>
          <p:cNvPr id="87" name="Text Box 9"/>
          <p:cNvSpPr txBox="1">
            <a:spLocks noChangeArrowheads="1"/>
          </p:cNvSpPr>
          <p:nvPr/>
        </p:nvSpPr>
        <p:spPr bwMode="auto">
          <a:xfrm>
            <a:off x="2024972" y="2097579"/>
            <a:ext cx="2287402" cy="646331"/>
          </a:xfrm>
          <a:prstGeom prst="rect">
            <a:avLst/>
          </a:prstGeom>
          <a:noFill/>
          <a:ln>
            <a:noFill/>
          </a:ln>
          <a:effectLst/>
          <a:extLst/>
        </p:spPr>
        <p:txBody>
          <a:bodyPr wrap="square">
            <a:spAutoFit/>
          </a:bodyPr>
          <a:lstStyle/>
          <a:p>
            <a:pPr algn="ctr" eaLnBrk="0" hangingPunct="0"/>
            <a:r>
              <a:rPr lang="en-US" sz="1200" b="1" dirty="0" smtClean="0">
                <a:solidFill>
                  <a:schemeClr val="tx2"/>
                </a:solidFill>
              </a:rPr>
              <a:t>International Space Station </a:t>
            </a:r>
          </a:p>
          <a:p>
            <a:pPr algn="ctr" eaLnBrk="0" hangingPunct="0"/>
            <a:r>
              <a:rPr lang="en-US" sz="1200" b="1" dirty="0" smtClean="0">
                <a:solidFill>
                  <a:schemeClr val="tx2"/>
                </a:solidFill>
              </a:rPr>
              <a:t>Adv. Orbital Sys (AOS)</a:t>
            </a:r>
          </a:p>
          <a:p>
            <a:pPr algn="ctr" eaLnBrk="0" hangingPunct="0"/>
            <a:r>
              <a:rPr lang="en-US" sz="1200" b="1" dirty="0" smtClean="0">
                <a:solidFill>
                  <a:schemeClr val="tx2"/>
                </a:solidFill>
              </a:rPr>
              <a:t>Early DTN Prototyping</a:t>
            </a:r>
            <a:endParaRPr lang="en-US" sz="1200" b="1" dirty="0">
              <a:solidFill>
                <a:schemeClr val="tx2"/>
              </a:solidFill>
            </a:endParaRPr>
          </a:p>
        </p:txBody>
      </p:sp>
      <p:sp>
        <p:nvSpPr>
          <p:cNvPr id="88" name="Text Box 9"/>
          <p:cNvSpPr txBox="1">
            <a:spLocks noChangeArrowheads="1"/>
          </p:cNvSpPr>
          <p:nvPr/>
        </p:nvSpPr>
        <p:spPr bwMode="auto">
          <a:xfrm>
            <a:off x="6584842" y="2160538"/>
            <a:ext cx="2614518" cy="646331"/>
          </a:xfrm>
          <a:prstGeom prst="rect">
            <a:avLst/>
          </a:prstGeom>
          <a:noFill/>
          <a:ln>
            <a:noFill/>
          </a:ln>
          <a:effectLst/>
          <a:extLst/>
        </p:spPr>
        <p:txBody>
          <a:bodyPr wrap="square">
            <a:spAutoFit/>
          </a:bodyPr>
          <a:lstStyle/>
          <a:p>
            <a:pPr algn="ctr" eaLnBrk="0" hangingPunct="0"/>
            <a:r>
              <a:rPr lang="en-US" sz="1200" b="1" dirty="0" smtClean="0">
                <a:solidFill>
                  <a:schemeClr val="tx2"/>
                </a:solidFill>
              </a:rPr>
              <a:t>Asteroid/Surface Exploration</a:t>
            </a:r>
          </a:p>
          <a:p>
            <a:pPr algn="ctr" eaLnBrk="0" hangingPunct="0"/>
            <a:r>
              <a:rPr lang="en-US" sz="1200" b="1" dirty="0" smtClean="0">
                <a:solidFill>
                  <a:schemeClr val="tx2"/>
                </a:solidFill>
              </a:rPr>
              <a:t>Autonomy, High bandwidth</a:t>
            </a:r>
          </a:p>
          <a:p>
            <a:pPr algn="ctr" eaLnBrk="0" hangingPunct="0"/>
            <a:r>
              <a:rPr lang="en-US" sz="1200" b="1" dirty="0" smtClean="0">
                <a:solidFill>
                  <a:schemeClr val="tx2"/>
                </a:solidFill>
              </a:rPr>
              <a:t>Multi-Agency Mission Ops</a:t>
            </a:r>
          </a:p>
        </p:txBody>
      </p:sp>
      <p:grpSp>
        <p:nvGrpSpPr>
          <p:cNvPr id="89" name="Group 88"/>
          <p:cNvGrpSpPr/>
          <p:nvPr/>
        </p:nvGrpSpPr>
        <p:grpSpPr>
          <a:xfrm>
            <a:off x="6749128" y="1333386"/>
            <a:ext cx="2352815" cy="899486"/>
            <a:chOff x="6425034" y="1244104"/>
            <a:chExt cx="2352815" cy="899486"/>
          </a:xfrm>
        </p:grpSpPr>
        <p:pic>
          <p:nvPicPr>
            <p:cNvPr id="90" name="Picture 8" descr="http://www.biospherefoundation.org/cameronmar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5000" b="15645"/>
            <a:stretch/>
          </p:blipFill>
          <p:spPr bwMode="auto">
            <a:xfrm>
              <a:off x="7230753" y="1438889"/>
              <a:ext cx="1547096" cy="704701"/>
            </a:xfrm>
            <a:prstGeom prst="rect">
              <a:avLst/>
            </a:prstGeom>
            <a:noFill/>
          </p:spPr>
        </p:pic>
        <p:pic>
          <p:nvPicPr>
            <p:cNvPr id="91" name="Picture 12" descr="https://encrypted-tbn3.gstatic.com/images?q=tbn:ANd9GcRSc3M6BD5xFmme86OBN1EpHBtJqP_ecIZBiTU0ijV_QvjzSCOi"/>
            <p:cNvPicPr>
              <a:picLocks noChangeAspect="1" noChangeArrowheads="1"/>
            </p:cNvPicPr>
            <p:nvPr/>
          </p:nvPicPr>
          <p:blipFill rotWithShape="1">
            <a:blip r:embed="rId9">
              <a:extLst>
                <a:ext uri="{28A0092B-C50C-407E-A947-70E740481C1C}">
                  <a14:useLocalDpi xmlns:a14="http://schemas.microsoft.com/office/drawing/2010/main" val="0"/>
                </a:ext>
              </a:extLst>
            </a:blip>
            <a:srcRect t="24138" b="13990"/>
            <a:stretch/>
          </p:blipFill>
          <p:spPr bwMode="auto">
            <a:xfrm>
              <a:off x="6425034" y="1244104"/>
              <a:ext cx="1218079" cy="753636"/>
            </a:xfrm>
            <a:prstGeom prst="rect">
              <a:avLst/>
            </a:prstGeom>
            <a:noFill/>
          </p:spPr>
        </p:pic>
      </p:grpSp>
      <p:pic>
        <p:nvPicPr>
          <p:cNvPr id="92" name="Picture 14" descr="http://www.spxdaily.com/images-lg/icon-satellite-orbit-earth-lg.jpg"/>
          <p:cNvPicPr>
            <a:picLocks noChangeAspect="1" noChangeArrowheads="1"/>
          </p:cNvPicPr>
          <p:nvPr/>
        </p:nvPicPr>
        <p:blipFill rotWithShape="1">
          <a:blip r:embed="rId10">
            <a:extLst>
              <a:ext uri="{28A0092B-C50C-407E-A947-70E740481C1C}">
                <a14:useLocalDpi xmlns:a14="http://schemas.microsoft.com/office/drawing/2010/main" val="0"/>
              </a:ext>
            </a:extLst>
          </a:blip>
          <a:srcRect l="751" t="30224" r="-751" b="16303"/>
          <a:stretch/>
        </p:blipFill>
        <p:spPr bwMode="auto">
          <a:xfrm>
            <a:off x="2237467" y="4228797"/>
            <a:ext cx="1862412" cy="829925"/>
          </a:xfrm>
          <a:prstGeom prst="rect">
            <a:avLst/>
          </a:prstGeom>
          <a:noFill/>
        </p:spPr>
      </p:pic>
      <p:pic>
        <p:nvPicPr>
          <p:cNvPr id="93" name="Picture 16" descr="http://www.militaryaerospace.com/content/dam/etc/medialib/new-lib/mae/online-articles/2011/06/22655.res/_jcr_content/renditions/pennwell.web.420.315.jpg"/>
          <p:cNvPicPr>
            <a:picLocks noChangeAspect="1" noChangeArrowheads="1"/>
          </p:cNvPicPr>
          <p:nvPr/>
        </p:nvPicPr>
        <p:blipFill rotWithShape="1">
          <a:blip r:embed="rId11">
            <a:extLst>
              <a:ext uri="{28A0092B-C50C-407E-A947-70E740481C1C}">
                <a14:useLocalDpi xmlns:a14="http://schemas.microsoft.com/office/drawing/2010/main" val="0"/>
              </a:ext>
            </a:extLst>
          </a:blip>
          <a:srcRect l="4914" t="24881" r="3896" b="19874"/>
          <a:stretch/>
        </p:blipFill>
        <p:spPr bwMode="auto">
          <a:xfrm>
            <a:off x="83818" y="4303060"/>
            <a:ext cx="1679083" cy="762907"/>
          </a:xfrm>
          <a:prstGeom prst="rect">
            <a:avLst/>
          </a:prstGeom>
          <a:noFill/>
        </p:spPr>
      </p:pic>
      <p:pic>
        <p:nvPicPr>
          <p:cNvPr id="94" name="Picture 17"/>
          <p:cNvPicPr>
            <a:picLocks noChangeAspect="1" noChangeArrowheads="1"/>
          </p:cNvPicPr>
          <p:nvPr/>
        </p:nvPicPr>
        <p:blipFill rotWithShape="1">
          <a:blip r:embed="rId12">
            <a:extLst>
              <a:ext uri="{28A0092B-C50C-407E-A947-70E740481C1C}">
                <a14:useLocalDpi xmlns:a14="http://schemas.microsoft.com/office/drawing/2010/main" val="0"/>
              </a:ext>
            </a:extLst>
          </a:blip>
          <a:srcRect t="30145" b="19147"/>
          <a:stretch/>
        </p:blipFill>
        <p:spPr bwMode="auto">
          <a:xfrm>
            <a:off x="6783439" y="4228797"/>
            <a:ext cx="2217325" cy="873030"/>
          </a:xfrm>
          <a:prstGeom prst="rect">
            <a:avLst/>
          </a:prstGeom>
          <a:noFill/>
          <a:ln>
            <a:noFill/>
          </a:ln>
          <a:effectLst/>
        </p:spPr>
      </p:pic>
      <p:sp>
        <p:nvSpPr>
          <p:cNvPr id="95" name="Text Box 8"/>
          <p:cNvSpPr txBox="1">
            <a:spLocks noChangeArrowheads="1"/>
          </p:cNvSpPr>
          <p:nvPr/>
        </p:nvSpPr>
        <p:spPr bwMode="auto">
          <a:xfrm>
            <a:off x="-18028" y="4987002"/>
            <a:ext cx="1882775" cy="461665"/>
          </a:xfrm>
          <a:prstGeom prst="rect">
            <a:avLst/>
          </a:prstGeom>
          <a:noFill/>
          <a:ln>
            <a:noFill/>
          </a:ln>
          <a:effectLst/>
          <a:extLst/>
        </p:spPr>
        <p:txBody>
          <a:bodyPr>
            <a:spAutoFit/>
          </a:bodyPr>
          <a:lstStyle/>
          <a:p>
            <a:pPr algn="ctr" eaLnBrk="0" hangingPunct="0"/>
            <a:r>
              <a:rPr lang="en-US" sz="1200" b="1" dirty="0" smtClean="0">
                <a:solidFill>
                  <a:schemeClr val="tx2"/>
                </a:solidFill>
              </a:rPr>
              <a:t>Single-Spacecraft Survey/Sensors</a:t>
            </a:r>
            <a:endParaRPr lang="en-US" sz="1200" b="1" dirty="0">
              <a:solidFill>
                <a:schemeClr val="tx2"/>
              </a:solidFill>
            </a:endParaRPr>
          </a:p>
        </p:txBody>
      </p:sp>
      <p:sp>
        <p:nvSpPr>
          <p:cNvPr id="96" name="Text Box 8"/>
          <p:cNvSpPr txBox="1">
            <a:spLocks noChangeArrowheads="1"/>
          </p:cNvSpPr>
          <p:nvPr/>
        </p:nvSpPr>
        <p:spPr bwMode="auto">
          <a:xfrm>
            <a:off x="1864919" y="4982874"/>
            <a:ext cx="2607509" cy="461665"/>
          </a:xfrm>
          <a:prstGeom prst="rect">
            <a:avLst/>
          </a:prstGeom>
          <a:noFill/>
          <a:ln>
            <a:noFill/>
          </a:ln>
          <a:effectLst/>
          <a:extLst/>
        </p:spPr>
        <p:txBody>
          <a:bodyPr wrap="square">
            <a:spAutoFit/>
          </a:bodyPr>
          <a:lstStyle/>
          <a:p>
            <a:pPr algn="ctr" eaLnBrk="0" hangingPunct="0"/>
            <a:r>
              <a:rPr lang="en-US" sz="1200" b="1" dirty="0" smtClean="0">
                <a:solidFill>
                  <a:schemeClr val="tx2"/>
                </a:solidFill>
              </a:rPr>
              <a:t>Spacecraft Constellations </a:t>
            </a:r>
          </a:p>
          <a:p>
            <a:pPr algn="ctr" eaLnBrk="0" hangingPunct="0"/>
            <a:r>
              <a:rPr lang="en-US" sz="1200" b="1" dirty="0" smtClean="0">
                <a:solidFill>
                  <a:schemeClr val="tx2"/>
                </a:solidFill>
              </a:rPr>
              <a:t>and formation flying</a:t>
            </a:r>
            <a:endParaRPr lang="en-US" sz="1200" b="1" dirty="0">
              <a:solidFill>
                <a:schemeClr val="tx2"/>
              </a:solidFill>
            </a:endParaRPr>
          </a:p>
        </p:txBody>
      </p:sp>
      <p:sp>
        <p:nvSpPr>
          <p:cNvPr id="97" name="Text Box 8"/>
          <p:cNvSpPr txBox="1">
            <a:spLocks noChangeArrowheads="1"/>
          </p:cNvSpPr>
          <p:nvPr/>
        </p:nvSpPr>
        <p:spPr bwMode="auto">
          <a:xfrm>
            <a:off x="7071360" y="6366354"/>
            <a:ext cx="2124496" cy="461665"/>
          </a:xfrm>
          <a:prstGeom prst="rect">
            <a:avLst/>
          </a:prstGeom>
          <a:noFill/>
          <a:ln>
            <a:noFill/>
          </a:ln>
          <a:effectLst/>
          <a:extLst/>
        </p:spPr>
        <p:txBody>
          <a:bodyPr wrap="square">
            <a:spAutoFit/>
          </a:bodyPr>
          <a:lstStyle/>
          <a:p>
            <a:pPr algn="ctr" eaLnBrk="0" hangingPunct="0"/>
            <a:r>
              <a:rPr lang="en-US" sz="1200" b="1" dirty="0" smtClean="0">
                <a:solidFill>
                  <a:schemeClr val="tx2"/>
                </a:solidFill>
              </a:rPr>
              <a:t>Next Generation</a:t>
            </a:r>
          </a:p>
          <a:p>
            <a:pPr algn="ctr" eaLnBrk="0" hangingPunct="0"/>
            <a:r>
              <a:rPr lang="en-US" sz="1200" b="1" dirty="0" smtClean="0">
                <a:solidFill>
                  <a:schemeClr val="tx2"/>
                </a:solidFill>
              </a:rPr>
              <a:t>Observatory Complexes</a:t>
            </a:r>
            <a:endParaRPr lang="en-US" sz="1200" b="1" dirty="0">
              <a:solidFill>
                <a:schemeClr val="tx2"/>
              </a:solidFill>
            </a:endParaRPr>
          </a:p>
        </p:txBody>
      </p:sp>
      <p:pic>
        <p:nvPicPr>
          <p:cNvPr id="98" name="Picture 19" descr="http://i.space.com/images/i/000/010/931/i02/james-webb-space-telescope.jpg?1310575351"/>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3982" b="19276"/>
          <a:stretch/>
        </p:blipFill>
        <p:spPr bwMode="auto">
          <a:xfrm flipH="1">
            <a:off x="2206198" y="5525372"/>
            <a:ext cx="1924951" cy="873811"/>
          </a:xfrm>
          <a:prstGeom prst="rect">
            <a:avLst/>
          </a:prstGeom>
          <a:noFill/>
          <a:extLst>
            <a:ext uri="{909E8E84-426E-40DD-AFC4-6F175D3DCCD1}">
              <a14:hiddenFill xmlns:a14="http://schemas.microsoft.com/office/drawing/2010/main">
                <a:solidFill>
                  <a:srgbClr val="FFFFFF"/>
                </a:solidFill>
              </a14:hiddenFill>
            </a:ext>
          </a:extLst>
        </p:spPr>
      </p:pic>
      <p:sp>
        <p:nvSpPr>
          <p:cNvPr id="99" name="Text Box 8"/>
          <p:cNvSpPr txBox="1">
            <a:spLocks noChangeArrowheads="1"/>
          </p:cNvSpPr>
          <p:nvPr/>
        </p:nvSpPr>
        <p:spPr bwMode="auto">
          <a:xfrm>
            <a:off x="1864919" y="6366354"/>
            <a:ext cx="2607509" cy="461665"/>
          </a:xfrm>
          <a:prstGeom prst="rect">
            <a:avLst/>
          </a:prstGeom>
          <a:noFill/>
          <a:ln>
            <a:noFill/>
          </a:ln>
          <a:effectLst/>
          <a:extLst/>
        </p:spPr>
        <p:txBody>
          <a:bodyPr wrap="square">
            <a:spAutoFit/>
          </a:bodyPr>
          <a:lstStyle/>
          <a:p>
            <a:pPr algn="ctr" eaLnBrk="0" hangingPunct="0"/>
            <a:r>
              <a:rPr lang="en-US" sz="1200" b="1" dirty="0" smtClean="0">
                <a:solidFill>
                  <a:schemeClr val="tx2"/>
                </a:solidFill>
              </a:rPr>
              <a:t>Greater Distances</a:t>
            </a:r>
          </a:p>
          <a:p>
            <a:pPr algn="ctr" eaLnBrk="0" hangingPunct="0"/>
            <a:r>
              <a:rPr lang="en-US" sz="1200" b="1" dirty="0" smtClean="0">
                <a:solidFill>
                  <a:schemeClr val="tx2"/>
                </a:solidFill>
              </a:rPr>
              <a:t>Higher bandwidth</a:t>
            </a:r>
            <a:endParaRPr lang="en-US" sz="1200" b="1" dirty="0">
              <a:solidFill>
                <a:schemeClr val="tx2"/>
              </a:solidFill>
            </a:endParaRPr>
          </a:p>
        </p:txBody>
      </p:sp>
      <p:sp>
        <p:nvSpPr>
          <p:cNvPr id="100" name="Text Box 8"/>
          <p:cNvSpPr txBox="1">
            <a:spLocks noChangeArrowheads="1"/>
          </p:cNvSpPr>
          <p:nvPr/>
        </p:nvSpPr>
        <p:spPr bwMode="auto">
          <a:xfrm>
            <a:off x="6682260" y="5058850"/>
            <a:ext cx="2419683" cy="461665"/>
          </a:xfrm>
          <a:prstGeom prst="rect">
            <a:avLst/>
          </a:prstGeom>
          <a:noFill/>
          <a:ln>
            <a:noFill/>
          </a:ln>
          <a:effectLst/>
          <a:extLst/>
        </p:spPr>
        <p:txBody>
          <a:bodyPr wrap="square">
            <a:spAutoFit/>
          </a:bodyPr>
          <a:lstStyle/>
          <a:p>
            <a:pPr algn="ctr" eaLnBrk="0" hangingPunct="0"/>
            <a:r>
              <a:rPr lang="en-US" sz="1200" b="1" dirty="0" smtClean="0">
                <a:solidFill>
                  <a:schemeClr val="tx2"/>
                </a:solidFill>
              </a:rPr>
              <a:t>Multi-Discipline and </a:t>
            </a:r>
          </a:p>
          <a:p>
            <a:pPr algn="ctr" eaLnBrk="0" hangingPunct="0"/>
            <a:r>
              <a:rPr lang="en-US" sz="1200" b="1" dirty="0" smtClean="0">
                <a:solidFill>
                  <a:schemeClr val="tx2"/>
                </a:solidFill>
              </a:rPr>
              <a:t>Multi-Resource </a:t>
            </a:r>
            <a:r>
              <a:rPr lang="en-US" sz="1200" b="1" dirty="0" err="1" smtClean="0">
                <a:solidFill>
                  <a:schemeClr val="tx2"/>
                </a:solidFill>
              </a:rPr>
              <a:t>SensorWebs</a:t>
            </a:r>
            <a:endParaRPr lang="en-US" sz="1200" b="1" dirty="0">
              <a:solidFill>
                <a:schemeClr val="tx2"/>
              </a:solidFill>
            </a:endParaRPr>
          </a:p>
        </p:txBody>
      </p:sp>
      <p:sp>
        <p:nvSpPr>
          <p:cNvPr id="101" name="Text Box 9"/>
          <p:cNvSpPr txBox="1">
            <a:spLocks noChangeArrowheads="1"/>
          </p:cNvSpPr>
          <p:nvPr/>
        </p:nvSpPr>
        <p:spPr bwMode="auto">
          <a:xfrm>
            <a:off x="1870455" y="3634921"/>
            <a:ext cx="2596436" cy="461665"/>
          </a:xfrm>
          <a:prstGeom prst="rect">
            <a:avLst/>
          </a:prstGeom>
          <a:noFill/>
          <a:ln>
            <a:noFill/>
          </a:ln>
          <a:effectLst/>
          <a:extLst/>
        </p:spPr>
        <p:txBody>
          <a:bodyPr wrap="square">
            <a:spAutoFit/>
          </a:bodyPr>
          <a:lstStyle/>
          <a:p>
            <a:pPr algn="ctr"/>
            <a:r>
              <a:rPr lang="en-US" sz="1200" b="1" dirty="0" smtClean="0">
                <a:solidFill>
                  <a:schemeClr val="tx2"/>
                </a:solidFill>
              </a:rPr>
              <a:t>Missions designed for orbital relays,  Longer duration</a:t>
            </a:r>
          </a:p>
        </p:txBody>
      </p:sp>
      <p:grpSp>
        <p:nvGrpSpPr>
          <p:cNvPr id="102" name="Group 101"/>
          <p:cNvGrpSpPr/>
          <p:nvPr/>
        </p:nvGrpSpPr>
        <p:grpSpPr>
          <a:xfrm>
            <a:off x="2015778" y="2663989"/>
            <a:ext cx="2305791" cy="1020419"/>
            <a:chOff x="2405359" y="2472729"/>
            <a:chExt cx="2464651" cy="1130994"/>
          </a:xfrm>
        </p:grpSpPr>
        <p:pic>
          <p:nvPicPr>
            <p:cNvPr id="103" name="Picture 21" descr="https://encrypted-tbn3.gstatic.com/images?q=tbn:ANd9GcSzWwAkpf4tMC_6MKF5cZVsig6ZR7b40ZCg69A1yCsIp5XmgZvY_g"/>
            <p:cNvPicPr>
              <a:picLocks noChangeAspect="1" noChangeArrowheads="1"/>
            </p:cNvPicPr>
            <p:nvPr/>
          </p:nvPicPr>
          <p:blipFill rotWithShape="1">
            <a:blip r:embed="rId14">
              <a:extLst>
                <a:ext uri="{28A0092B-C50C-407E-A947-70E740481C1C}">
                  <a14:useLocalDpi xmlns:a14="http://schemas.microsoft.com/office/drawing/2010/main" val="0"/>
                </a:ext>
              </a:extLst>
            </a:blip>
            <a:srcRect l="8392" t="27526" b="12780"/>
            <a:stretch/>
          </p:blipFill>
          <p:spPr bwMode="auto">
            <a:xfrm>
              <a:off x="2405359" y="2921801"/>
              <a:ext cx="1213172" cy="63243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5" descr="https://encrypted-tbn1.gstatic.com/images?q=tbn:ANd9GcQAZ2epuX9AP5Spwldm0-yM9gAhaH_aYGmlXbOw1P28gb_ZUyomhA"/>
            <p:cNvPicPr>
              <a:picLocks noChangeAspect="1" noChangeArrowheads="1"/>
            </p:cNvPicPr>
            <p:nvPr/>
          </p:nvPicPr>
          <p:blipFill rotWithShape="1">
            <a:blip r:embed="rId15">
              <a:extLst>
                <a:ext uri="{28A0092B-C50C-407E-A947-70E740481C1C}">
                  <a14:useLocalDpi xmlns:a14="http://schemas.microsoft.com/office/drawing/2010/main" val="0"/>
                </a:ext>
              </a:extLst>
            </a:blip>
            <a:srcRect l="13178" t="21092" r="14570" b="13139"/>
            <a:stretch/>
          </p:blipFill>
          <p:spPr bwMode="auto">
            <a:xfrm>
              <a:off x="3940848" y="3040894"/>
              <a:ext cx="929162" cy="56282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3" descr="https://encrypted-tbn2.gstatic.com/images?q=tbn:ANd9GcR3vnDjoGvWFFCLlRlTqR0fjzRVt-FWg0qxNkH01xjpbJYOYRv-"/>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6564" b="27201"/>
            <a:stretch/>
          </p:blipFill>
          <p:spPr bwMode="auto">
            <a:xfrm>
              <a:off x="3185579" y="2743406"/>
              <a:ext cx="1033907" cy="570673"/>
            </a:xfrm>
            <a:prstGeom prst="rect">
              <a:avLst/>
            </a:prstGeom>
            <a:noFill/>
            <a:extLst>
              <a:ext uri="{909E8E84-426E-40DD-AFC4-6F175D3DCCD1}">
                <a14:hiddenFill xmlns:a14="http://schemas.microsoft.com/office/drawing/2010/main">
                  <a:solidFill>
                    <a:srgbClr val="FFFFFF"/>
                  </a:solidFill>
                </a14:hiddenFill>
              </a:ext>
            </a:extLst>
          </p:spPr>
        </p:pic>
        <p:cxnSp>
          <p:nvCxnSpPr>
            <p:cNvPr id="106" name="Straight Connector 105"/>
            <p:cNvCxnSpPr/>
            <p:nvPr/>
          </p:nvCxnSpPr>
          <p:spPr bwMode="auto">
            <a:xfrm flipH="1">
              <a:off x="2938464" y="3040894"/>
              <a:ext cx="672087" cy="116644"/>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107" name="Straight Connector 106"/>
            <p:cNvCxnSpPr/>
            <p:nvPr/>
          </p:nvCxnSpPr>
          <p:spPr bwMode="auto">
            <a:xfrm>
              <a:off x="3843338" y="3040894"/>
              <a:ext cx="459450" cy="281414"/>
            </a:xfrm>
            <a:prstGeom prst="line">
              <a:avLst/>
            </a:prstGeom>
            <a:solidFill>
              <a:schemeClr val="accent1"/>
            </a:solidFill>
            <a:ln w="38100" cap="flat" cmpd="sng" algn="ctr">
              <a:solidFill>
                <a:srgbClr val="FF0000"/>
              </a:solidFill>
              <a:prstDash val="solid"/>
              <a:round/>
              <a:headEnd type="none" w="sm" len="sm"/>
              <a:tailEnd type="none" w="sm" len="sm"/>
            </a:ln>
            <a:effectLst/>
          </p:spPr>
        </p:cxnSp>
        <p:pic>
          <p:nvPicPr>
            <p:cNvPr id="108" name="Picture 27" descr="https://encrypted-tbn0.gstatic.com/images?q=tbn:ANd9GcTsRkdKaHiim_dgKzB-hwlNjOKEe6G8pUF-6GbdftIO2z_HwhCF"/>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7609" y="2472729"/>
              <a:ext cx="350190" cy="354901"/>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Straight Connector 108"/>
            <p:cNvCxnSpPr>
              <a:stCxn id="108" idx="1"/>
            </p:cNvCxnSpPr>
            <p:nvPr/>
          </p:nvCxnSpPr>
          <p:spPr bwMode="auto">
            <a:xfrm flipH="1">
              <a:off x="3843339" y="2650180"/>
              <a:ext cx="634270" cy="203163"/>
            </a:xfrm>
            <a:prstGeom prst="line">
              <a:avLst/>
            </a:prstGeom>
            <a:solidFill>
              <a:schemeClr val="accent1"/>
            </a:solidFill>
            <a:ln w="38100" cap="flat" cmpd="sng" algn="ctr">
              <a:solidFill>
                <a:srgbClr val="FF0000"/>
              </a:solidFill>
              <a:prstDash val="solid"/>
              <a:round/>
              <a:headEnd type="none" w="sm" len="sm"/>
              <a:tailEnd type="none" w="sm" len="sm"/>
            </a:ln>
            <a:effectLst/>
          </p:spPr>
        </p:cxnSp>
      </p:grpSp>
      <p:sp>
        <p:nvSpPr>
          <p:cNvPr id="110" name="Text Box 9"/>
          <p:cNvSpPr txBox="1">
            <a:spLocks noChangeArrowheads="1"/>
          </p:cNvSpPr>
          <p:nvPr/>
        </p:nvSpPr>
        <p:spPr bwMode="auto">
          <a:xfrm>
            <a:off x="6233631" y="3409448"/>
            <a:ext cx="3316941" cy="646331"/>
          </a:xfrm>
          <a:prstGeom prst="rect">
            <a:avLst/>
          </a:prstGeom>
          <a:noFill/>
          <a:ln>
            <a:noFill/>
          </a:ln>
          <a:effectLst/>
          <a:extLst/>
        </p:spPr>
        <p:txBody>
          <a:bodyPr wrap="square">
            <a:spAutoFit/>
          </a:bodyPr>
          <a:lstStyle/>
          <a:p>
            <a:pPr algn="ctr" eaLnBrk="0" hangingPunct="0"/>
            <a:r>
              <a:rPr lang="en-US" sz="1200" b="1" dirty="0" smtClean="0">
                <a:solidFill>
                  <a:schemeClr val="tx2"/>
                </a:solidFill>
              </a:rPr>
              <a:t>Complex human or robotic </a:t>
            </a:r>
          </a:p>
          <a:p>
            <a:pPr algn="ctr" eaLnBrk="0" hangingPunct="0"/>
            <a:r>
              <a:rPr lang="en-US" sz="1200" b="1" dirty="0" smtClean="0">
                <a:solidFill>
                  <a:schemeClr val="tx2"/>
                </a:solidFill>
              </a:rPr>
              <a:t>Scenarios for remote surface missions</a:t>
            </a:r>
          </a:p>
          <a:p>
            <a:pPr algn="ctr" eaLnBrk="0" hangingPunct="0"/>
            <a:r>
              <a:rPr lang="en-US" sz="1200" b="1" dirty="0" smtClean="0">
                <a:solidFill>
                  <a:schemeClr val="tx2"/>
                </a:solidFill>
              </a:rPr>
              <a:t>Fully automated Space Internetworking</a:t>
            </a:r>
          </a:p>
        </p:txBody>
      </p:sp>
      <p:pic>
        <p:nvPicPr>
          <p:cNvPr id="111" name="Picture 4" descr="Multi SC"/>
          <p:cNvPicPr>
            <a:picLocks noChangeAspect="1" noChangeArrowheads="1"/>
          </p:cNvPicPr>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t="50571"/>
          <a:stretch/>
        </p:blipFill>
        <p:spPr bwMode="auto">
          <a:xfrm>
            <a:off x="7324733" y="5648625"/>
            <a:ext cx="1691826" cy="750558"/>
          </a:xfrm>
          <a:prstGeom prst="rect">
            <a:avLst/>
          </a:prstGeom>
          <a:noFill/>
          <a:extLst/>
        </p:spPr>
      </p:pic>
      <p:sp>
        <p:nvSpPr>
          <p:cNvPr id="112" name="AutoShape 11"/>
          <p:cNvSpPr>
            <a:spLocks noChangeArrowheads="1"/>
          </p:cNvSpPr>
          <p:nvPr/>
        </p:nvSpPr>
        <p:spPr bwMode="auto">
          <a:xfrm>
            <a:off x="1499720" y="847359"/>
            <a:ext cx="850692" cy="478304"/>
          </a:xfrm>
          <a:prstGeom prst="rightArrow">
            <a:avLst>
              <a:gd name="adj1" fmla="val 50000"/>
              <a:gd name="adj2" fmla="val 38571"/>
            </a:avLst>
          </a:prstGeom>
          <a:solidFill>
            <a:schemeClr val="accent1">
              <a:lumMod val="75000"/>
            </a:schemeClr>
          </a:solidFill>
          <a:ln w="9525">
            <a:solidFill>
              <a:schemeClr val="tx1"/>
            </a:solidFill>
            <a:miter lim="800000"/>
            <a:headEnd/>
            <a:tailEnd/>
          </a:ln>
          <a:effectLst/>
          <a:extLst/>
        </p:spPr>
        <p:txBody>
          <a:bodyPr wrap="none" anchor="ctr"/>
          <a:lstStyle/>
          <a:p>
            <a:pPr algn="ctr"/>
            <a:endParaRPr lang="en-US" sz="1200" b="1" i="1" dirty="0">
              <a:solidFill>
                <a:schemeClr val="bg1"/>
              </a:solidFill>
              <a:latin typeface="+mn-lt"/>
            </a:endParaRPr>
          </a:p>
        </p:txBody>
      </p:sp>
    </p:spTree>
    <p:extLst>
      <p:ext uri="{BB962C8B-B14F-4D97-AF65-F5344CB8AC3E}">
        <p14:creationId xmlns:p14="http://schemas.microsoft.com/office/powerpoint/2010/main" val="2264448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ChangeArrowheads="1"/>
          </p:cNvSpPr>
          <p:nvPr/>
        </p:nvSpPr>
        <p:spPr bwMode="auto">
          <a:xfrm>
            <a:off x="1322388" y="0"/>
            <a:ext cx="78216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lnSpc>
                <a:spcPct val="90000"/>
              </a:lnSpc>
            </a:pPr>
            <a:r>
              <a:rPr lang="en-US" b="1" dirty="0" smtClean="0">
                <a:solidFill>
                  <a:srgbClr val="3333CC"/>
                </a:solidFill>
                <a:latin typeface="Arial" charset="0"/>
              </a:rPr>
              <a:t>CCSDS Overview</a:t>
            </a:r>
          </a:p>
          <a:p>
            <a:pPr algn="ctr">
              <a:lnSpc>
                <a:spcPct val="90000"/>
              </a:lnSpc>
            </a:pPr>
            <a:r>
              <a:rPr lang="en-US" b="1" dirty="0" smtClean="0">
                <a:solidFill>
                  <a:srgbClr val="3333CC"/>
                </a:solidFill>
                <a:latin typeface="Arial" charset="0"/>
              </a:rPr>
              <a:t>Organizational </a:t>
            </a:r>
            <a:r>
              <a:rPr lang="en-US" b="1" dirty="0">
                <a:solidFill>
                  <a:srgbClr val="3333CC"/>
                </a:solidFill>
                <a:latin typeface="Arial" charset="0"/>
              </a:rPr>
              <a:t>Interrelationships</a:t>
            </a:r>
          </a:p>
        </p:txBody>
      </p:sp>
      <p:sp>
        <p:nvSpPr>
          <p:cNvPr id="35" name="Rounded Rectangle 34"/>
          <p:cNvSpPr/>
          <p:nvPr/>
        </p:nvSpPr>
        <p:spPr bwMode="auto">
          <a:xfrm>
            <a:off x="2556588" y="2978150"/>
            <a:ext cx="2143810" cy="1063626"/>
          </a:xfrm>
          <a:prstGeom prst="roundRect">
            <a:avLst/>
          </a:prstGeom>
          <a:solidFill>
            <a:srgbClr val="BCFFBC"/>
          </a:solidFill>
          <a:ln w="38100">
            <a:noFill/>
            <a:round/>
            <a:headEnd/>
            <a:tailEnd/>
          </a:ln>
        </p:spPr>
        <p:txBody>
          <a:bodyPr wrap="none" rtlCol="0" anchor="ctr"/>
          <a:lstStyle/>
          <a:p>
            <a:endParaRPr lang="en-US" b="1">
              <a:ln w="1905"/>
              <a:gradFill>
                <a:gsLst>
                  <a:gs pos="0">
                    <a:srgbClr val="009D00">
                      <a:shade val="20000"/>
                      <a:satMod val="200000"/>
                    </a:srgbClr>
                  </a:gs>
                  <a:gs pos="78000">
                    <a:srgbClr val="009D00">
                      <a:tint val="90000"/>
                      <a:shade val="89000"/>
                      <a:satMod val="220000"/>
                    </a:srgbClr>
                  </a:gs>
                  <a:gs pos="100000">
                    <a:srgbClr val="009D00">
                      <a:tint val="12000"/>
                      <a:satMod val="255000"/>
                    </a:srgbClr>
                  </a:gs>
                </a:gsLst>
                <a:lin ang="5400000"/>
              </a:gradFill>
              <a:effectLst>
                <a:innerShdw blurRad="69850" dist="43180" dir="5400000">
                  <a:srgbClr val="000000">
                    <a:alpha val="65000"/>
                  </a:srgbClr>
                </a:innerShdw>
              </a:effectLst>
              <a:latin typeface="Arial"/>
            </a:endParaRPr>
          </a:p>
        </p:txBody>
      </p:sp>
      <p:pic>
        <p:nvPicPr>
          <p:cNvPr id="36" name="Picture 2" descr="C:\Users\mkearney\Documents\Documents - MSFC files\Art Projects\Logos\CCSDS\Logos - Official currently in use\CCSDS Logo Stacked\ccsdslogo-stacked-4color-gr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972" y="3100256"/>
            <a:ext cx="1726764" cy="706297"/>
          </a:xfrm>
          <a:prstGeom prst="rect">
            <a:avLst/>
          </a:prstGeom>
          <a:noFill/>
        </p:spPr>
      </p:pic>
      <p:sp>
        <p:nvSpPr>
          <p:cNvPr id="37" name="Oval 36"/>
          <p:cNvSpPr>
            <a:spLocks noChangeArrowheads="1"/>
          </p:cNvSpPr>
          <p:nvPr/>
        </p:nvSpPr>
        <p:spPr bwMode="auto">
          <a:xfrm rot="16200000">
            <a:off x="3636010" y="2587625"/>
            <a:ext cx="5414962" cy="1747838"/>
          </a:xfrm>
          <a:prstGeom prst="ellipse">
            <a:avLst/>
          </a:prstGeom>
          <a:solidFill>
            <a:schemeClr val="accent1">
              <a:lumMod val="40000"/>
              <a:lumOff val="60000"/>
            </a:schemeClr>
          </a:solidFill>
          <a:ln w="12700" algn="ctr">
            <a:noFill/>
            <a:round/>
            <a:headEnd type="none" w="sm" len="sm"/>
            <a:tailEnd type="none" w="sm" len="sm"/>
          </a:ln>
        </p:spPr>
        <p:txBody>
          <a:bodyPr/>
          <a:lstStyle/>
          <a:p>
            <a:pPr>
              <a:defRPr/>
            </a:pPr>
            <a:endParaRPr lang="en-US"/>
          </a:p>
        </p:txBody>
      </p:sp>
      <p:sp>
        <p:nvSpPr>
          <p:cNvPr id="38" name="Oval 47"/>
          <p:cNvSpPr>
            <a:spLocks noChangeArrowheads="1"/>
          </p:cNvSpPr>
          <p:nvPr/>
        </p:nvSpPr>
        <p:spPr bwMode="auto">
          <a:xfrm>
            <a:off x="5769610" y="2786598"/>
            <a:ext cx="1195206" cy="1185328"/>
          </a:xfrm>
          <a:prstGeom prst="ellipse">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endParaRPr lang="en-GB"/>
          </a:p>
        </p:txBody>
      </p:sp>
      <p:cxnSp>
        <p:nvCxnSpPr>
          <p:cNvPr id="40" name="Straight Connector 52"/>
          <p:cNvCxnSpPr>
            <a:cxnSpLocks noChangeShapeType="1"/>
          </p:cNvCxnSpPr>
          <p:nvPr/>
        </p:nvCxnSpPr>
        <p:spPr bwMode="auto">
          <a:xfrm rot="16200000" flipH="1">
            <a:off x="5925978" y="2610644"/>
            <a:ext cx="792163" cy="9525"/>
          </a:xfrm>
          <a:prstGeom prst="line">
            <a:avLst/>
          </a:prstGeom>
          <a:noFill/>
          <a:ln w="762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1" name="Straight Connector 52"/>
          <p:cNvCxnSpPr>
            <a:cxnSpLocks noChangeShapeType="1"/>
          </p:cNvCxnSpPr>
          <p:nvPr/>
        </p:nvCxnSpPr>
        <p:spPr bwMode="auto">
          <a:xfrm rot="16200000" flipH="1">
            <a:off x="5900579" y="4439444"/>
            <a:ext cx="884237" cy="9525"/>
          </a:xfrm>
          <a:prstGeom prst="line">
            <a:avLst/>
          </a:prstGeom>
          <a:noFill/>
          <a:ln w="762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2" name="Straight Connector 41"/>
          <p:cNvCxnSpPr/>
          <p:nvPr/>
        </p:nvCxnSpPr>
        <p:spPr bwMode="auto">
          <a:xfrm>
            <a:off x="4285297" y="1724182"/>
            <a:ext cx="771525" cy="1503206"/>
          </a:xfrm>
          <a:prstGeom prst="line">
            <a:avLst/>
          </a:prstGeom>
          <a:solidFill>
            <a:schemeClr val="accent1"/>
          </a:solidFill>
          <a:ln w="76200" cap="flat" cmpd="sng" algn="ctr">
            <a:solidFill>
              <a:schemeClr val="bg1">
                <a:lumMod val="75000"/>
              </a:schemeClr>
            </a:solidFill>
            <a:prstDash val="solid"/>
            <a:round/>
            <a:headEnd type="none" w="sm" len="sm"/>
            <a:tailEnd type="none" w="sm" len="sm"/>
          </a:ln>
          <a:effectLst/>
        </p:spPr>
      </p:cxnSp>
      <p:cxnSp>
        <p:nvCxnSpPr>
          <p:cNvPr id="43" name="Straight Connector 58"/>
          <p:cNvCxnSpPr>
            <a:cxnSpLocks noChangeShapeType="1"/>
          </p:cNvCxnSpPr>
          <p:nvPr/>
        </p:nvCxnSpPr>
        <p:spPr bwMode="auto">
          <a:xfrm flipH="1" flipV="1">
            <a:off x="4499894" y="3801725"/>
            <a:ext cx="1269716" cy="1469072"/>
          </a:xfrm>
          <a:prstGeom prst="line">
            <a:avLst/>
          </a:prstGeom>
          <a:noFill/>
          <a:ln w="38100" algn="ctr">
            <a:solidFill>
              <a:srgbClr val="FF0000"/>
            </a:solidFill>
            <a:prstDash val="sysDash"/>
            <a:round/>
            <a:headEnd type="triangle" w="med" len="med"/>
            <a:tailEnd type="triangle" w="med" len="med"/>
          </a:ln>
          <a:extLst>
            <a:ext uri="{909E8E84-426E-40DD-AFC4-6F175D3DCCD1}">
              <a14:hiddenFill xmlns:a14="http://schemas.microsoft.com/office/drawing/2010/main">
                <a:noFill/>
              </a14:hiddenFill>
            </a:ext>
          </a:extLst>
        </p:spPr>
      </p:cxnSp>
      <p:sp>
        <p:nvSpPr>
          <p:cNvPr id="45" name="Rectangle 8"/>
          <p:cNvSpPr txBox="1">
            <a:spLocks noChangeArrowheads="1"/>
          </p:cNvSpPr>
          <p:nvPr/>
        </p:nvSpPr>
        <p:spPr bwMode="auto">
          <a:xfrm rot="2975741">
            <a:off x="3924239" y="4554762"/>
            <a:ext cx="1922462" cy="481434"/>
          </a:xfrm>
          <a:prstGeom prst="rect">
            <a:avLst/>
          </a:prstGeom>
          <a:noFill/>
          <a:ln>
            <a:miter lim="800000"/>
            <a:headEnd/>
            <a:tailEnd/>
          </a:ln>
        </p:spPr>
        <p:txBody>
          <a:bodyPr/>
          <a:lstStyle/>
          <a:p>
            <a:pPr marL="1588" indent="-1588" algn="ctr">
              <a:spcBef>
                <a:spcPct val="10000"/>
              </a:spcBef>
              <a:spcAft>
                <a:spcPct val="10000"/>
              </a:spcAft>
              <a:buSzPct val="125000"/>
              <a:defRPr/>
            </a:pPr>
            <a:r>
              <a:rPr lang="en-US" sz="1000" b="1" kern="0" dirty="0">
                <a:solidFill>
                  <a:srgbClr val="FF0000"/>
                </a:solidFill>
                <a:latin typeface="+mn-lt"/>
              </a:rPr>
              <a:t>Close Coordination for </a:t>
            </a:r>
            <a:r>
              <a:rPr lang="en-US" sz="1000" b="1" kern="0" dirty="0" smtClean="0">
                <a:solidFill>
                  <a:srgbClr val="FF0000"/>
                </a:solidFill>
                <a:latin typeface="+mn-lt"/>
              </a:rPr>
              <a:t>Discipline Topics</a:t>
            </a:r>
            <a:endParaRPr lang="en-US" sz="1000" b="1" kern="0" dirty="0">
              <a:solidFill>
                <a:srgbClr val="FF0000"/>
              </a:solidFill>
              <a:latin typeface="+mn-lt"/>
            </a:endParaRPr>
          </a:p>
        </p:txBody>
      </p:sp>
      <p:cxnSp>
        <p:nvCxnSpPr>
          <p:cNvPr id="47" name="Straight Connector 52"/>
          <p:cNvCxnSpPr>
            <a:cxnSpLocks noChangeShapeType="1"/>
          </p:cNvCxnSpPr>
          <p:nvPr/>
        </p:nvCxnSpPr>
        <p:spPr bwMode="auto">
          <a:xfrm flipV="1">
            <a:off x="2984341" y="3801724"/>
            <a:ext cx="0" cy="1667214"/>
          </a:xfrm>
          <a:prstGeom prst="line">
            <a:avLst/>
          </a:prstGeom>
          <a:noFill/>
          <a:ln w="762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8" name="Right Brace 47"/>
          <p:cNvSpPr/>
          <p:nvPr/>
        </p:nvSpPr>
        <p:spPr bwMode="auto">
          <a:xfrm rot="16200000">
            <a:off x="3150256" y="3493978"/>
            <a:ext cx="542496" cy="4096135"/>
          </a:xfrm>
          <a:prstGeom prst="rightBrace">
            <a:avLst>
              <a:gd name="adj1" fmla="val 8333"/>
              <a:gd name="adj2" fmla="val 39317"/>
            </a:avLst>
          </a:prstGeom>
          <a:noFill/>
          <a:ln w="76200" algn="ctr">
            <a:solidFill>
              <a:srgbClr val="FF0000"/>
            </a:solidFill>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49" name="Picture 8" descr="C:\Users\mkearney\Desktop\IOP Sphe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1822" y="1047302"/>
            <a:ext cx="1270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11"/>
          <p:cNvSpPr>
            <a:spLocks noChangeArrowheads="1"/>
          </p:cNvSpPr>
          <p:nvPr/>
        </p:nvSpPr>
        <p:spPr bwMode="auto">
          <a:xfrm>
            <a:off x="5854069" y="1325308"/>
            <a:ext cx="1100931" cy="79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04" tIns="39889" rIns="81204" bIns="39889"/>
          <a:lstStyle/>
          <a:p>
            <a:pPr>
              <a:spcBef>
                <a:spcPct val="10000"/>
              </a:spcBef>
              <a:spcAft>
                <a:spcPct val="10000"/>
              </a:spcAft>
              <a:buSzPct val="125000"/>
            </a:pPr>
            <a:r>
              <a:rPr lang="en-US" sz="4000" b="1" dirty="0" smtClean="0">
                <a:solidFill>
                  <a:srgbClr val="3333CC"/>
                </a:solidFill>
                <a:latin typeface="Bauhaus 93" pitchFamily="82" charset="0"/>
              </a:rPr>
              <a:t>IOP</a:t>
            </a:r>
            <a:endParaRPr lang="en-US" sz="4000" b="1" dirty="0">
              <a:latin typeface="Bauhaus 93" pitchFamily="82" charset="0"/>
            </a:endParaRPr>
          </a:p>
        </p:txBody>
      </p:sp>
      <p:sp>
        <p:nvSpPr>
          <p:cNvPr id="51" name="Rectangle 8"/>
          <p:cNvSpPr txBox="1">
            <a:spLocks noChangeArrowheads="1"/>
          </p:cNvSpPr>
          <p:nvPr/>
        </p:nvSpPr>
        <p:spPr bwMode="auto">
          <a:xfrm>
            <a:off x="1373436" y="4687128"/>
            <a:ext cx="1573853" cy="8549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1588" indent="-1588">
              <a:lnSpc>
                <a:spcPct val="100000"/>
              </a:lnSpc>
              <a:buFontTx/>
              <a:buNone/>
            </a:pPr>
            <a:r>
              <a:rPr lang="en-US" sz="1200" dirty="0" smtClean="0"/>
              <a:t>CCSDS participant inputs bring in needs of individual organizations</a:t>
            </a:r>
          </a:p>
        </p:txBody>
      </p:sp>
      <p:cxnSp>
        <p:nvCxnSpPr>
          <p:cNvPr id="52" name="Straight Connector 58"/>
          <p:cNvCxnSpPr>
            <a:cxnSpLocks noChangeShapeType="1"/>
          </p:cNvCxnSpPr>
          <p:nvPr/>
        </p:nvCxnSpPr>
        <p:spPr bwMode="auto">
          <a:xfrm rot="10800000">
            <a:off x="4483735" y="3455988"/>
            <a:ext cx="1285875" cy="7937"/>
          </a:xfrm>
          <a:prstGeom prst="line">
            <a:avLst/>
          </a:prstGeom>
          <a:noFill/>
          <a:ln w="762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5" name="Oval 54"/>
          <p:cNvSpPr/>
          <p:nvPr/>
        </p:nvSpPr>
        <p:spPr bwMode="auto">
          <a:xfrm rot="5785456">
            <a:off x="4891722" y="3289301"/>
            <a:ext cx="492125" cy="285750"/>
          </a:xfrm>
          <a:prstGeom prst="ellipse">
            <a:avLst/>
          </a:prstGeom>
          <a:noFill/>
          <a:ln w="76200">
            <a:solidFill>
              <a:schemeClr val="bg1">
                <a:lumMod val="75000"/>
              </a:schemeClr>
            </a:solidFill>
            <a:round/>
            <a:headEnd/>
            <a:tailEnd/>
          </a:ln>
        </p:spPr>
        <p:txBody>
          <a:bodyPr wrap="none" anchor="ctr"/>
          <a:lstStyle/>
          <a:p>
            <a:pPr algn="ctr">
              <a:defRPr/>
            </a:pPr>
            <a:endParaRPr lang="en-US"/>
          </a:p>
        </p:txBody>
      </p:sp>
      <p:cxnSp>
        <p:nvCxnSpPr>
          <p:cNvPr id="56" name="Straight Connector 58"/>
          <p:cNvCxnSpPr>
            <a:cxnSpLocks noChangeShapeType="1"/>
          </p:cNvCxnSpPr>
          <p:nvPr/>
        </p:nvCxnSpPr>
        <p:spPr bwMode="auto">
          <a:xfrm rot="10800000">
            <a:off x="4931410" y="3457575"/>
            <a:ext cx="125412" cy="1588"/>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sp>
        <p:nvSpPr>
          <p:cNvPr id="57" name="Rectangle 56"/>
          <p:cNvSpPr/>
          <p:nvPr/>
        </p:nvSpPr>
        <p:spPr>
          <a:xfrm>
            <a:off x="1418858" y="1047302"/>
            <a:ext cx="3814336" cy="830997"/>
          </a:xfrm>
          <a:prstGeom prst="rect">
            <a:avLst/>
          </a:prstGeom>
          <a:solidFill>
            <a:schemeClr val="bg1">
              <a:lumMod val="75000"/>
            </a:schemeClr>
          </a:solidFill>
        </p:spPr>
        <p:txBody>
          <a:bodyPr wrap="square">
            <a:spAutoFit/>
          </a:bodyPr>
          <a:lstStyle/>
          <a:p>
            <a:pPr lvl="0">
              <a:buSzPct val="125000"/>
            </a:pPr>
            <a:r>
              <a:rPr lang="en-US" sz="1600" b="1" dirty="0">
                <a:solidFill>
                  <a:srgbClr val="000000"/>
                </a:solidFill>
                <a:latin typeface="Arial" pitchFamily="34" charset="0"/>
              </a:rPr>
              <a:t>IOAG provides to CCSDS </a:t>
            </a:r>
            <a:r>
              <a:rPr lang="en-US" sz="1600" b="1" dirty="0" smtClean="0">
                <a:solidFill>
                  <a:srgbClr val="000000"/>
                </a:solidFill>
                <a:latin typeface="Arial" pitchFamily="34" charset="0"/>
              </a:rPr>
              <a:t>the IOAG priorities </a:t>
            </a:r>
            <a:r>
              <a:rPr lang="en-US" sz="1600" b="1" dirty="0">
                <a:solidFill>
                  <a:srgbClr val="000000"/>
                </a:solidFill>
                <a:latin typeface="Arial" pitchFamily="34" charset="0"/>
              </a:rPr>
              <a:t>and guidance for future </a:t>
            </a:r>
            <a:r>
              <a:rPr lang="en-US" sz="1600" b="1" dirty="0" smtClean="0">
                <a:solidFill>
                  <a:srgbClr val="000000"/>
                </a:solidFill>
                <a:latin typeface="Arial" pitchFamily="34" charset="0"/>
              </a:rPr>
              <a:t>communications/operations </a:t>
            </a:r>
            <a:r>
              <a:rPr lang="en-US" sz="1600" b="1" dirty="0">
                <a:solidFill>
                  <a:srgbClr val="000000"/>
                </a:solidFill>
                <a:latin typeface="Arial" pitchFamily="34" charset="0"/>
              </a:rPr>
              <a:t>plans</a:t>
            </a:r>
          </a:p>
        </p:txBody>
      </p:sp>
      <p:sp>
        <p:nvSpPr>
          <p:cNvPr id="58" name="Rounded Rectangle 57"/>
          <p:cNvSpPr/>
          <p:nvPr/>
        </p:nvSpPr>
        <p:spPr>
          <a:xfrm>
            <a:off x="3217661" y="4713040"/>
            <a:ext cx="1067636" cy="531266"/>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latin typeface="Calibri" pitchFamily="34" charset="0"/>
                <a:cs typeface="Calibri" pitchFamily="34" charset="0"/>
              </a:rPr>
              <a:t>Technology</a:t>
            </a:r>
          </a:p>
          <a:p>
            <a:pPr algn="ctr">
              <a:defRPr/>
            </a:pPr>
            <a:r>
              <a:rPr lang="en-US" sz="1400" b="1" dirty="0">
                <a:latin typeface="Calibri" pitchFamily="34" charset="0"/>
                <a:cs typeface="Calibri" pitchFamily="34" charset="0"/>
              </a:rPr>
              <a:t>Drivers</a:t>
            </a:r>
          </a:p>
        </p:txBody>
      </p:sp>
      <p:pic>
        <p:nvPicPr>
          <p:cNvPr id="5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122" y="3630613"/>
            <a:ext cx="481013" cy="108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ounded Rectangle 59"/>
          <p:cNvSpPr/>
          <p:nvPr/>
        </p:nvSpPr>
        <p:spPr bwMode="auto">
          <a:xfrm>
            <a:off x="1526647" y="5683474"/>
            <a:ext cx="3753845" cy="784830"/>
          </a:xfrm>
          <a:prstGeom prst="roundRect">
            <a:avLst/>
          </a:prstGeom>
          <a:solidFill>
            <a:srgbClr val="BCFFBC"/>
          </a:solidFill>
          <a:ln w="38100">
            <a:noFill/>
            <a:round/>
            <a:headEnd/>
            <a:tailEnd/>
          </a:ln>
        </p:spPr>
        <p:txBody>
          <a:bodyPr wrap="none" rtlCol="0" anchor="ctr"/>
          <a:lstStyle/>
          <a:p>
            <a:pPr marL="1588" lvl="0" indent="-1588">
              <a:spcBef>
                <a:spcPct val="10000"/>
              </a:spcBef>
              <a:spcAft>
                <a:spcPct val="10000"/>
              </a:spcAft>
              <a:buSzPct val="125000"/>
            </a:pPr>
            <a:r>
              <a:rPr lang="en-US" sz="1200" b="1" kern="0" dirty="0" smtClean="0">
                <a:solidFill>
                  <a:srgbClr val="000000"/>
                </a:solidFill>
                <a:latin typeface="Arial"/>
              </a:rPr>
              <a:t>CCSDS MEMBER AGENCIES (11)  </a:t>
            </a:r>
            <a:r>
              <a:rPr lang="en-US" sz="1200" b="1" kern="0" dirty="0">
                <a:solidFill>
                  <a:srgbClr val="000000"/>
                </a:solidFill>
                <a:latin typeface="Arial"/>
              </a:rPr>
              <a:t>direct inputs</a:t>
            </a:r>
          </a:p>
          <a:p>
            <a:pPr marL="1588" lvl="0" indent="-1588">
              <a:spcBef>
                <a:spcPct val="10000"/>
              </a:spcBef>
              <a:spcAft>
                <a:spcPct val="10000"/>
              </a:spcAft>
              <a:buSzPct val="125000"/>
            </a:pPr>
            <a:r>
              <a:rPr lang="en-US" sz="1200" b="1" kern="0" dirty="0">
                <a:solidFill>
                  <a:srgbClr val="000000"/>
                </a:solidFill>
                <a:latin typeface="Arial"/>
              </a:rPr>
              <a:t>OBSERVER </a:t>
            </a:r>
            <a:r>
              <a:rPr lang="en-US" sz="1200" b="1" kern="0" dirty="0" smtClean="0">
                <a:solidFill>
                  <a:srgbClr val="000000"/>
                </a:solidFill>
                <a:latin typeface="Arial"/>
              </a:rPr>
              <a:t>AGENCIES (28)  </a:t>
            </a:r>
            <a:r>
              <a:rPr lang="en-US" sz="1200" b="1" kern="0" dirty="0">
                <a:solidFill>
                  <a:srgbClr val="000000"/>
                </a:solidFill>
                <a:latin typeface="Arial"/>
              </a:rPr>
              <a:t>direct inputs</a:t>
            </a:r>
          </a:p>
          <a:p>
            <a:pPr marL="1588" lvl="0" indent="-1588">
              <a:spcBef>
                <a:spcPct val="10000"/>
              </a:spcBef>
              <a:spcAft>
                <a:spcPct val="10000"/>
              </a:spcAft>
              <a:buSzPct val="125000"/>
            </a:pPr>
            <a:r>
              <a:rPr lang="en-US" sz="1200" b="1" kern="0" dirty="0">
                <a:solidFill>
                  <a:srgbClr val="000000"/>
                </a:solidFill>
                <a:latin typeface="Arial"/>
              </a:rPr>
              <a:t>MISSIONS AND PROGRAMS with direct </a:t>
            </a:r>
            <a:r>
              <a:rPr lang="en-US" sz="1200" b="1" kern="0" dirty="0" smtClean="0">
                <a:solidFill>
                  <a:srgbClr val="000000"/>
                </a:solidFill>
                <a:latin typeface="Arial"/>
              </a:rPr>
              <a:t>funding</a:t>
            </a:r>
            <a:endParaRPr lang="en-US" sz="1200" b="1" kern="0" dirty="0">
              <a:solidFill>
                <a:srgbClr val="000000"/>
              </a:solidFill>
              <a:latin typeface="Arial"/>
            </a:endParaRPr>
          </a:p>
        </p:txBody>
      </p:sp>
      <p:sp>
        <p:nvSpPr>
          <p:cNvPr id="61" name="Rounded Rectangle 60"/>
          <p:cNvSpPr/>
          <p:nvPr/>
        </p:nvSpPr>
        <p:spPr bwMode="auto">
          <a:xfrm>
            <a:off x="5765126" y="4851889"/>
            <a:ext cx="2296023" cy="1616413"/>
          </a:xfrm>
          <a:prstGeom prst="roundRect">
            <a:avLst/>
          </a:prstGeom>
          <a:solidFill>
            <a:schemeClr val="accent1">
              <a:lumMod val="40000"/>
              <a:lumOff val="60000"/>
              <a:alpha val="50980"/>
            </a:schemeClr>
          </a:solidFill>
          <a:ln w="38100">
            <a:noFill/>
            <a:round/>
            <a:headEnd/>
            <a:tailEnd/>
          </a:ln>
        </p:spPr>
        <p:txBody>
          <a:bodyPr wrap="none" rtlCol="0" anchor="ctr"/>
          <a:lstStyle/>
          <a:p>
            <a:pPr lvl="0">
              <a:defRPr/>
            </a:pPr>
            <a:r>
              <a:rPr lang="en-US" b="1" dirty="0">
                <a:ln w="1905"/>
                <a:gradFill>
                  <a:gsLst>
                    <a:gs pos="0">
                      <a:srgbClr val="009D00">
                        <a:shade val="20000"/>
                        <a:satMod val="200000"/>
                      </a:srgbClr>
                    </a:gs>
                    <a:gs pos="78000">
                      <a:srgbClr val="009D00">
                        <a:tint val="90000"/>
                        <a:shade val="89000"/>
                        <a:satMod val="220000"/>
                      </a:srgbClr>
                    </a:gs>
                    <a:gs pos="100000">
                      <a:srgbClr val="009D00">
                        <a:tint val="12000"/>
                        <a:satMod val="255000"/>
                      </a:srgbClr>
                    </a:gs>
                  </a:gsLst>
                  <a:lin ang="5400000"/>
                </a:gradFill>
                <a:effectLst>
                  <a:innerShdw blurRad="69850" dist="43180" dir="5400000">
                    <a:srgbClr val="000000">
                      <a:alpha val="65000"/>
                    </a:srgbClr>
                  </a:innerShdw>
                </a:effectLst>
                <a:latin typeface="Arial"/>
              </a:rPr>
              <a:t>SISG</a:t>
            </a:r>
          </a:p>
          <a:p>
            <a:pPr lvl="0">
              <a:defRPr/>
            </a:pPr>
            <a:r>
              <a:rPr lang="en-US" b="1" dirty="0">
                <a:ln w="1905"/>
                <a:gradFill>
                  <a:gsLst>
                    <a:gs pos="0">
                      <a:srgbClr val="009D00">
                        <a:shade val="20000"/>
                        <a:satMod val="200000"/>
                      </a:srgbClr>
                    </a:gs>
                    <a:gs pos="78000">
                      <a:srgbClr val="009D00">
                        <a:tint val="90000"/>
                        <a:shade val="89000"/>
                        <a:satMod val="220000"/>
                      </a:srgbClr>
                    </a:gs>
                    <a:gs pos="100000">
                      <a:srgbClr val="009D00">
                        <a:tint val="12000"/>
                        <a:satMod val="255000"/>
                      </a:srgbClr>
                    </a:gs>
                  </a:gsLst>
                  <a:lin ang="5400000"/>
                </a:gradFill>
                <a:effectLst>
                  <a:innerShdw blurRad="69850" dist="43180" dir="5400000">
                    <a:srgbClr val="000000">
                      <a:alpha val="65000"/>
                    </a:srgbClr>
                  </a:innerShdw>
                </a:effectLst>
                <a:latin typeface="Arial"/>
              </a:rPr>
              <a:t>  OLSG</a:t>
            </a:r>
          </a:p>
          <a:p>
            <a:pPr lvl="0">
              <a:defRPr/>
            </a:pPr>
            <a:r>
              <a:rPr lang="en-US" b="1" dirty="0">
                <a:ln w="1905"/>
                <a:gradFill>
                  <a:gsLst>
                    <a:gs pos="0">
                      <a:srgbClr val="009D00">
                        <a:shade val="20000"/>
                        <a:satMod val="200000"/>
                      </a:srgbClr>
                    </a:gs>
                    <a:gs pos="78000">
                      <a:srgbClr val="009D00">
                        <a:tint val="90000"/>
                        <a:shade val="89000"/>
                        <a:satMod val="220000"/>
                      </a:srgbClr>
                    </a:gs>
                    <a:gs pos="100000">
                      <a:srgbClr val="009D00">
                        <a:tint val="12000"/>
                        <a:satMod val="255000"/>
                      </a:srgbClr>
                    </a:gs>
                  </a:gsLst>
                  <a:lin ang="5400000"/>
                </a:gradFill>
                <a:effectLst>
                  <a:innerShdw blurRad="69850" dist="43180" dir="5400000">
                    <a:srgbClr val="000000">
                      <a:alpha val="65000"/>
                    </a:srgbClr>
                  </a:innerShdw>
                </a:effectLst>
                <a:latin typeface="Arial"/>
              </a:rPr>
              <a:t>     &amp; Other </a:t>
            </a:r>
          </a:p>
          <a:p>
            <a:pPr lvl="0">
              <a:defRPr/>
            </a:pPr>
            <a:r>
              <a:rPr lang="en-US" b="1" dirty="0">
                <a:ln w="1905"/>
                <a:gradFill>
                  <a:gsLst>
                    <a:gs pos="0">
                      <a:srgbClr val="009D00">
                        <a:shade val="20000"/>
                        <a:satMod val="200000"/>
                      </a:srgbClr>
                    </a:gs>
                    <a:gs pos="78000">
                      <a:srgbClr val="009D00">
                        <a:tint val="90000"/>
                        <a:shade val="89000"/>
                        <a:satMod val="220000"/>
                      </a:srgbClr>
                    </a:gs>
                    <a:gs pos="100000">
                      <a:srgbClr val="009D00">
                        <a:tint val="12000"/>
                        <a:satMod val="255000"/>
                      </a:srgbClr>
                    </a:gs>
                  </a:gsLst>
                  <a:lin ang="5400000"/>
                </a:gradFill>
                <a:effectLst>
                  <a:innerShdw blurRad="69850" dist="43180" dir="5400000">
                    <a:srgbClr val="000000">
                      <a:alpha val="65000"/>
                    </a:srgbClr>
                  </a:innerShdw>
                </a:effectLst>
                <a:latin typeface="Arial"/>
              </a:rPr>
              <a:t>     sub-groups</a:t>
            </a:r>
          </a:p>
        </p:txBody>
      </p:sp>
      <p:sp>
        <p:nvSpPr>
          <p:cNvPr id="62" name="Rectangle 61"/>
          <p:cNvSpPr/>
          <p:nvPr/>
        </p:nvSpPr>
        <p:spPr>
          <a:xfrm>
            <a:off x="186799" y="2060286"/>
            <a:ext cx="3814336" cy="830997"/>
          </a:xfrm>
          <a:prstGeom prst="rect">
            <a:avLst/>
          </a:prstGeom>
          <a:solidFill>
            <a:schemeClr val="bg1">
              <a:lumMod val="75000"/>
            </a:schemeClr>
          </a:solidFill>
        </p:spPr>
        <p:txBody>
          <a:bodyPr wrap="square">
            <a:spAutoFit/>
          </a:bodyPr>
          <a:lstStyle/>
          <a:p>
            <a:pPr lvl="0">
              <a:buSzPct val="125000"/>
            </a:pPr>
            <a:r>
              <a:rPr lang="en-US" sz="1600" b="1" dirty="0" smtClean="0">
                <a:solidFill>
                  <a:srgbClr val="000000"/>
                </a:solidFill>
                <a:latin typeface="Arial" pitchFamily="34" charset="0"/>
              </a:rPr>
              <a:t>CCSDS Participants bring in other agencies/industry inputs, mission needs and technology drivers.</a:t>
            </a:r>
            <a:endParaRPr lang="en-US" sz="1600" b="1" dirty="0">
              <a:solidFill>
                <a:srgbClr val="000000"/>
              </a:solidFill>
              <a:latin typeface="Arial" pitchFamily="34" charset="0"/>
            </a:endParaRPr>
          </a:p>
        </p:txBody>
      </p:sp>
      <p:grpSp>
        <p:nvGrpSpPr>
          <p:cNvPr id="63" name="Group 62"/>
          <p:cNvGrpSpPr/>
          <p:nvPr/>
        </p:nvGrpSpPr>
        <p:grpSpPr>
          <a:xfrm rot="5400000">
            <a:off x="2835750" y="4028333"/>
            <a:ext cx="349250" cy="492125"/>
            <a:chOff x="2057102" y="3988455"/>
            <a:chExt cx="349250" cy="492125"/>
          </a:xfrm>
        </p:grpSpPr>
        <p:sp>
          <p:nvSpPr>
            <p:cNvPr id="64" name="Oval 63"/>
            <p:cNvSpPr/>
            <p:nvPr/>
          </p:nvSpPr>
          <p:spPr bwMode="auto">
            <a:xfrm rot="5785456">
              <a:off x="2017414" y="4091643"/>
              <a:ext cx="492125" cy="285750"/>
            </a:xfrm>
            <a:prstGeom prst="ellipse">
              <a:avLst/>
            </a:prstGeom>
            <a:noFill/>
            <a:ln w="76200">
              <a:solidFill>
                <a:schemeClr val="bg1">
                  <a:lumMod val="75000"/>
                </a:schemeClr>
              </a:solidFill>
              <a:round/>
              <a:headEnd/>
              <a:tailEnd/>
            </a:ln>
          </p:spPr>
          <p:txBody>
            <a:bodyPr wrap="none" anchor="ctr"/>
            <a:lstStyle/>
            <a:p>
              <a:pPr algn="ctr">
                <a:defRPr/>
              </a:pPr>
              <a:endParaRPr lang="en-US"/>
            </a:p>
          </p:txBody>
        </p:sp>
        <p:cxnSp>
          <p:nvCxnSpPr>
            <p:cNvPr id="67" name="Straight Connector 58"/>
            <p:cNvCxnSpPr>
              <a:cxnSpLocks noChangeShapeType="1"/>
            </p:cNvCxnSpPr>
            <p:nvPr/>
          </p:nvCxnSpPr>
          <p:spPr bwMode="auto">
            <a:xfrm rot="10800000">
              <a:off x="2057102" y="4259917"/>
              <a:ext cx="125412" cy="1588"/>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grpSp>
      <p:grpSp>
        <p:nvGrpSpPr>
          <p:cNvPr id="68" name="Group 67"/>
          <p:cNvGrpSpPr/>
          <p:nvPr/>
        </p:nvGrpSpPr>
        <p:grpSpPr>
          <a:xfrm rot="5400000">
            <a:off x="3609813" y="4140251"/>
            <a:ext cx="349250" cy="492125"/>
            <a:chOff x="2057102" y="3988455"/>
            <a:chExt cx="349250" cy="492125"/>
          </a:xfrm>
        </p:grpSpPr>
        <p:sp>
          <p:nvSpPr>
            <p:cNvPr id="69" name="Oval 68"/>
            <p:cNvSpPr/>
            <p:nvPr/>
          </p:nvSpPr>
          <p:spPr bwMode="auto">
            <a:xfrm rot="5785456">
              <a:off x="2017414" y="4091643"/>
              <a:ext cx="492125" cy="285750"/>
            </a:xfrm>
            <a:prstGeom prst="ellipse">
              <a:avLst/>
            </a:prstGeom>
            <a:noFill/>
            <a:ln w="76200">
              <a:solidFill>
                <a:schemeClr val="bg1">
                  <a:lumMod val="75000"/>
                </a:schemeClr>
              </a:solidFill>
              <a:round/>
              <a:headEnd/>
              <a:tailEnd/>
            </a:ln>
          </p:spPr>
          <p:txBody>
            <a:bodyPr wrap="none" anchor="ctr"/>
            <a:lstStyle/>
            <a:p>
              <a:pPr algn="ctr">
                <a:defRPr/>
              </a:pPr>
              <a:endParaRPr lang="en-US"/>
            </a:p>
          </p:txBody>
        </p:sp>
        <p:cxnSp>
          <p:nvCxnSpPr>
            <p:cNvPr id="70" name="Straight Connector 58"/>
            <p:cNvCxnSpPr>
              <a:cxnSpLocks noChangeShapeType="1"/>
            </p:cNvCxnSpPr>
            <p:nvPr/>
          </p:nvCxnSpPr>
          <p:spPr bwMode="auto">
            <a:xfrm rot="10800000">
              <a:off x="2057102" y="4259917"/>
              <a:ext cx="125412" cy="1588"/>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grpSp>
      <p:cxnSp>
        <p:nvCxnSpPr>
          <p:cNvPr id="71" name="Straight Connector 70"/>
          <p:cNvCxnSpPr>
            <a:stCxn id="64" idx="2"/>
            <a:endCxn id="69" idx="6"/>
          </p:cNvCxnSpPr>
          <p:nvPr/>
        </p:nvCxnSpPr>
        <p:spPr bwMode="auto">
          <a:xfrm>
            <a:off x="3254892" y="4333677"/>
            <a:ext cx="285028" cy="56854"/>
          </a:xfrm>
          <a:prstGeom prst="line">
            <a:avLst/>
          </a:prstGeom>
          <a:solidFill>
            <a:schemeClr val="accent1"/>
          </a:solidFill>
          <a:ln w="76200" cap="flat" cmpd="sng" algn="ctr">
            <a:solidFill>
              <a:schemeClr val="bg1">
                <a:lumMod val="75000"/>
              </a:schemeClr>
            </a:solidFill>
            <a:prstDash val="solid"/>
            <a:round/>
            <a:headEnd type="none" w="sm" len="sm"/>
            <a:tailEnd type="none" w="sm" len="sm"/>
          </a:ln>
          <a:effectLst/>
        </p:spPr>
      </p:cxnSp>
      <p:sp>
        <p:nvSpPr>
          <p:cNvPr id="72" name="Freeform 71"/>
          <p:cNvSpPr/>
          <p:nvPr/>
        </p:nvSpPr>
        <p:spPr bwMode="auto">
          <a:xfrm>
            <a:off x="1476375" y="2876550"/>
            <a:ext cx="1285875" cy="1390650"/>
          </a:xfrm>
          <a:custGeom>
            <a:avLst/>
            <a:gdLst>
              <a:gd name="connsiteX0" fmla="*/ 1285875 w 1285875"/>
              <a:gd name="connsiteY0" fmla="*/ 1390650 h 1390650"/>
              <a:gd name="connsiteX1" fmla="*/ 419100 w 1285875"/>
              <a:gd name="connsiteY1" fmla="*/ 885825 h 1390650"/>
              <a:gd name="connsiteX2" fmla="*/ 0 w 1285875"/>
              <a:gd name="connsiteY2" fmla="*/ 0 h 1390650"/>
              <a:gd name="connsiteX3" fmla="*/ 0 w 1285875"/>
              <a:gd name="connsiteY3" fmla="*/ 0 h 1390650"/>
              <a:gd name="connsiteX0" fmla="*/ 1285875 w 1285875"/>
              <a:gd name="connsiteY0" fmla="*/ 1390650 h 1390650"/>
              <a:gd name="connsiteX1" fmla="*/ 238125 w 1285875"/>
              <a:gd name="connsiteY1" fmla="*/ 819150 h 1390650"/>
              <a:gd name="connsiteX2" fmla="*/ 0 w 1285875"/>
              <a:gd name="connsiteY2" fmla="*/ 0 h 1390650"/>
              <a:gd name="connsiteX3" fmla="*/ 0 w 1285875"/>
              <a:gd name="connsiteY3" fmla="*/ 0 h 1390650"/>
              <a:gd name="connsiteX0" fmla="*/ 1285875 w 1285875"/>
              <a:gd name="connsiteY0" fmla="*/ 1390650 h 1390650"/>
              <a:gd name="connsiteX1" fmla="*/ 276225 w 1285875"/>
              <a:gd name="connsiteY1" fmla="*/ 923925 h 1390650"/>
              <a:gd name="connsiteX2" fmla="*/ 0 w 1285875"/>
              <a:gd name="connsiteY2" fmla="*/ 0 h 1390650"/>
              <a:gd name="connsiteX3" fmla="*/ 0 w 1285875"/>
              <a:gd name="connsiteY3" fmla="*/ 0 h 1390650"/>
              <a:gd name="connsiteX0" fmla="*/ 1285875 w 1285875"/>
              <a:gd name="connsiteY0" fmla="*/ 1390650 h 1390650"/>
              <a:gd name="connsiteX1" fmla="*/ 276225 w 1285875"/>
              <a:gd name="connsiteY1" fmla="*/ 923925 h 1390650"/>
              <a:gd name="connsiteX2" fmla="*/ 0 w 1285875"/>
              <a:gd name="connsiteY2" fmla="*/ 0 h 1390650"/>
              <a:gd name="connsiteX3" fmla="*/ 0 w 12858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285875" h="1390650">
                <a:moveTo>
                  <a:pt x="1285875" y="1390650"/>
                </a:moveTo>
                <a:cubicBezTo>
                  <a:pt x="959643" y="1254125"/>
                  <a:pt x="414337" y="1050925"/>
                  <a:pt x="276225" y="923925"/>
                </a:cubicBezTo>
                <a:cubicBezTo>
                  <a:pt x="138113" y="796925"/>
                  <a:pt x="46037" y="153987"/>
                  <a:pt x="0" y="0"/>
                </a:cubicBezTo>
                <a:lnTo>
                  <a:pt x="0" y="0"/>
                </a:lnTo>
              </a:path>
            </a:pathLst>
          </a:custGeom>
          <a:noFill/>
          <a:ln w="762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3" name="Rounded Rectangle 72"/>
          <p:cNvSpPr/>
          <p:nvPr/>
        </p:nvSpPr>
        <p:spPr bwMode="auto">
          <a:xfrm>
            <a:off x="7055483" y="2286993"/>
            <a:ext cx="1781831" cy="1697947"/>
          </a:xfrm>
          <a:prstGeom prst="roundRect">
            <a:avLst/>
          </a:prstGeom>
          <a:solidFill>
            <a:schemeClr val="accent1">
              <a:lumMod val="40000"/>
              <a:lumOff val="60000"/>
              <a:alpha val="50980"/>
            </a:schemeClr>
          </a:solidFill>
          <a:ln w="38100">
            <a:noFill/>
            <a:round/>
            <a:headEnd/>
            <a:tailEnd/>
          </a:ln>
        </p:spPr>
        <p:txBody>
          <a:bodyPr wrap="square" rtlCol="0" anchor="ctr"/>
          <a:lstStyle/>
          <a:p>
            <a:pPr lvl="0" algn="r">
              <a:defRPr/>
            </a:pPr>
            <a:r>
              <a:rPr lang="en-US" sz="2000" b="1" dirty="0" smtClean="0">
                <a:ln w="1905"/>
                <a:gradFill>
                  <a:gsLst>
                    <a:gs pos="0">
                      <a:srgbClr val="009D00">
                        <a:shade val="20000"/>
                        <a:satMod val="200000"/>
                      </a:srgbClr>
                    </a:gs>
                    <a:gs pos="78000">
                      <a:srgbClr val="009D00">
                        <a:tint val="90000"/>
                        <a:shade val="89000"/>
                        <a:satMod val="220000"/>
                      </a:srgbClr>
                    </a:gs>
                    <a:gs pos="100000">
                      <a:srgbClr val="009D00">
                        <a:tint val="12000"/>
                        <a:satMod val="255000"/>
                      </a:srgbClr>
                    </a:gs>
                  </a:gsLst>
                  <a:lin ang="5400000"/>
                </a:gradFill>
                <a:effectLst>
                  <a:innerShdw blurRad="69850" dist="43180" dir="5400000">
                    <a:srgbClr val="000000">
                      <a:alpha val="65000"/>
                    </a:srgbClr>
                  </a:innerShdw>
                </a:effectLst>
                <a:latin typeface="Arial"/>
              </a:rPr>
              <a:t>ISECG, SFCG, ICG and other peer groups</a:t>
            </a:r>
            <a:endParaRPr lang="en-US" sz="2000" b="1" dirty="0">
              <a:ln w="1905"/>
              <a:gradFill>
                <a:gsLst>
                  <a:gs pos="0">
                    <a:srgbClr val="009D00">
                      <a:shade val="20000"/>
                      <a:satMod val="200000"/>
                    </a:srgbClr>
                  </a:gs>
                  <a:gs pos="78000">
                    <a:srgbClr val="009D00">
                      <a:tint val="90000"/>
                      <a:shade val="89000"/>
                      <a:satMod val="220000"/>
                    </a:srgbClr>
                  </a:gs>
                  <a:gs pos="100000">
                    <a:srgbClr val="009D00">
                      <a:tint val="12000"/>
                      <a:satMod val="255000"/>
                    </a:srgbClr>
                  </a:gs>
                </a:gsLst>
                <a:lin ang="5400000"/>
              </a:gradFill>
              <a:effectLst>
                <a:innerShdw blurRad="69850" dist="43180" dir="5400000">
                  <a:srgbClr val="000000">
                    <a:alpha val="65000"/>
                  </a:srgbClr>
                </a:innerShdw>
              </a:effectLst>
              <a:latin typeface="Arial"/>
            </a:endParaRPr>
          </a:p>
        </p:txBody>
      </p:sp>
      <p:pic>
        <p:nvPicPr>
          <p:cNvPr id="74"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3926" y="2746909"/>
            <a:ext cx="1377896" cy="125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5" name="Straight Connector 56"/>
          <p:cNvCxnSpPr>
            <a:cxnSpLocks noChangeShapeType="1"/>
          </p:cNvCxnSpPr>
          <p:nvPr/>
        </p:nvCxnSpPr>
        <p:spPr bwMode="auto">
          <a:xfrm>
            <a:off x="6922252" y="3497677"/>
            <a:ext cx="928978" cy="6765"/>
          </a:xfrm>
          <a:prstGeom prst="line">
            <a:avLst/>
          </a:prstGeom>
          <a:noFill/>
          <a:ln w="762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96606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322388" y="0"/>
            <a:ext cx="7315200" cy="812800"/>
          </a:xfrm>
          <a:prstGeom prst="rect">
            <a:avLst/>
          </a:prstGeom>
          <a:noFill/>
          <a:ln w="12700">
            <a:noFill/>
            <a:miter lim="800000"/>
            <a:headEnd/>
            <a:tailEnd/>
          </a:ln>
        </p:spPr>
        <p:txBody>
          <a:bodyPr lIns="90488" tIns="44450" rIns="90488" bIns="44450" anchor="ctr"/>
          <a:lstStyle/>
          <a:p>
            <a:pPr algn="ctr">
              <a:lnSpc>
                <a:spcPct val="90000"/>
              </a:lnSpc>
            </a:pPr>
            <a:r>
              <a:rPr lang="en-US" b="1">
                <a:solidFill>
                  <a:srgbClr val="3333CC"/>
                </a:solidFill>
                <a:latin typeface="Arial" pitchFamily="34" charset="0"/>
              </a:rPr>
              <a:t>Some Organizational Interrelationships</a:t>
            </a:r>
          </a:p>
        </p:txBody>
      </p:sp>
      <p:pic>
        <p:nvPicPr>
          <p:cNvPr id="9219" name="Picture 4"/>
          <p:cNvPicPr>
            <a:picLocks noChangeAspect="1" noChangeArrowheads="1"/>
          </p:cNvPicPr>
          <p:nvPr/>
        </p:nvPicPr>
        <p:blipFill>
          <a:blip r:embed="rId3" cstate="print"/>
          <a:srcRect b="42719"/>
          <a:stretch>
            <a:fillRect/>
          </a:stretch>
        </p:blipFill>
        <p:spPr bwMode="auto">
          <a:xfrm>
            <a:off x="487363" y="1163638"/>
            <a:ext cx="2019300" cy="936625"/>
          </a:xfrm>
          <a:prstGeom prst="rect">
            <a:avLst/>
          </a:prstGeom>
          <a:noFill/>
          <a:ln w="9525">
            <a:solidFill>
              <a:schemeClr val="hlink"/>
            </a:solidFill>
            <a:miter lim="800000"/>
            <a:headEnd/>
            <a:tailEnd/>
          </a:ln>
        </p:spPr>
      </p:pic>
      <p:sp>
        <p:nvSpPr>
          <p:cNvPr id="9220" name="Rectangle 9"/>
          <p:cNvSpPr>
            <a:spLocks noChangeArrowheads="1"/>
          </p:cNvSpPr>
          <p:nvPr/>
        </p:nvSpPr>
        <p:spPr bwMode="auto">
          <a:xfrm>
            <a:off x="2489200" y="1130300"/>
            <a:ext cx="6340475" cy="998538"/>
          </a:xfrm>
          <a:prstGeom prst="rect">
            <a:avLst/>
          </a:prstGeom>
          <a:noFill/>
          <a:ln w="9525">
            <a:noFill/>
            <a:miter lim="800000"/>
            <a:headEnd/>
            <a:tailEnd/>
          </a:ln>
        </p:spPr>
        <p:txBody>
          <a:bodyPr lIns="81204" tIns="39889" rIns="81204" bIns="39889"/>
          <a:lstStyle/>
          <a:p>
            <a:pPr marL="1588" indent="-1588">
              <a:spcBef>
                <a:spcPct val="10000"/>
              </a:spcBef>
              <a:spcAft>
                <a:spcPct val="10000"/>
              </a:spcAft>
              <a:buSzPct val="125000"/>
            </a:pPr>
            <a:r>
              <a:rPr lang="en-US" sz="1400" b="1" dirty="0">
                <a:solidFill>
                  <a:srgbClr val="3333CC"/>
                </a:solidFill>
                <a:latin typeface="Arial" pitchFamily="34" charset="0"/>
              </a:rPr>
              <a:t>OMG: Object Management Group</a:t>
            </a:r>
          </a:p>
          <a:p>
            <a:pPr marL="1588" indent="-1588">
              <a:spcBef>
                <a:spcPct val="10000"/>
              </a:spcBef>
              <a:spcAft>
                <a:spcPct val="10000"/>
              </a:spcAft>
              <a:buSzPct val="125000"/>
            </a:pPr>
            <a:r>
              <a:rPr lang="en-US" sz="1400" b="1" dirty="0">
                <a:latin typeface="Arial" pitchFamily="34" charset="0"/>
              </a:rPr>
              <a:t>Industry standards for exchange of application information among vendor products</a:t>
            </a:r>
          </a:p>
          <a:p>
            <a:pPr marL="1588" indent="-1588">
              <a:spcBef>
                <a:spcPct val="10000"/>
              </a:spcBef>
              <a:spcAft>
                <a:spcPct val="10000"/>
              </a:spcAft>
              <a:buSzPct val="125000"/>
            </a:pPr>
            <a:r>
              <a:rPr lang="en-US" sz="1400" b="1" dirty="0">
                <a:solidFill>
                  <a:srgbClr val="3333CC"/>
                </a:solidFill>
                <a:latin typeface="Arial" pitchFamily="34" charset="0"/>
              </a:rPr>
              <a:t>CCSDS/OMG have some common standards and periodic joint meetings</a:t>
            </a:r>
          </a:p>
        </p:txBody>
      </p:sp>
      <p:pic>
        <p:nvPicPr>
          <p:cNvPr id="9221" name="Picture 6"/>
          <p:cNvPicPr>
            <a:picLocks noChangeAspect="1" noChangeArrowheads="1"/>
          </p:cNvPicPr>
          <p:nvPr/>
        </p:nvPicPr>
        <p:blipFill>
          <a:blip r:embed="rId4" cstate="print"/>
          <a:srcRect/>
          <a:stretch>
            <a:fillRect/>
          </a:stretch>
        </p:blipFill>
        <p:spPr bwMode="auto">
          <a:xfrm>
            <a:off x="474663" y="5326063"/>
            <a:ext cx="2046287" cy="977900"/>
          </a:xfrm>
          <a:prstGeom prst="rect">
            <a:avLst/>
          </a:prstGeom>
          <a:noFill/>
          <a:ln w="9525">
            <a:solidFill>
              <a:schemeClr val="hlink"/>
            </a:solidFill>
            <a:miter lim="800000"/>
            <a:headEnd/>
            <a:tailEnd/>
          </a:ln>
        </p:spPr>
      </p:pic>
      <p:sp>
        <p:nvSpPr>
          <p:cNvPr id="9222" name="Rectangle 12"/>
          <p:cNvSpPr>
            <a:spLocks noChangeArrowheads="1"/>
          </p:cNvSpPr>
          <p:nvPr/>
        </p:nvSpPr>
        <p:spPr bwMode="auto">
          <a:xfrm>
            <a:off x="2489200" y="5292725"/>
            <a:ext cx="5992813" cy="1049338"/>
          </a:xfrm>
          <a:prstGeom prst="rect">
            <a:avLst/>
          </a:prstGeom>
          <a:noFill/>
          <a:ln w="9525">
            <a:noFill/>
            <a:miter lim="800000"/>
            <a:headEnd/>
            <a:tailEnd/>
          </a:ln>
        </p:spPr>
        <p:txBody>
          <a:bodyPr lIns="81204" tIns="39889" rIns="81204" bIns="39889"/>
          <a:lstStyle/>
          <a:p>
            <a:pPr marL="1588" indent="-1588">
              <a:spcBef>
                <a:spcPct val="10000"/>
              </a:spcBef>
              <a:spcAft>
                <a:spcPct val="10000"/>
              </a:spcAft>
              <a:buSzPct val="125000"/>
            </a:pPr>
            <a:r>
              <a:rPr lang="en-US" sz="1500" b="1">
                <a:solidFill>
                  <a:srgbClr val="3333CC"/>
                </a:solidFill>
                <a:latin typeface="Arial" pitchFamily="34" charset="0"/>
              </a:rPr>
              <a:t>AIAA: American Institute of Aeronautics and Astronautics</a:t>
            </a:r>
          </a:p>
          <a:p>
            <a:pPr marL="1588" indent="-1588">
              <a:spcBef>
                <a:spcPct val="10000"/>
              </a:spcBef>
              <a:spcAft>
                <a:spcPct val="10000"/>
              </a:spcAft>
              <a:buSzPct val="125000"/>
            </a:pPr>
            <a:r>
              <a:rPr lang="en-US" sz="1500" b="1">
                <a:latin typeface="Arial" pitchFamily="34" charset="0"/>
              </a:rPr>
              <a:t>North American regional standards for space mission support</a:t>
            </a:r>
          </a:p>
          <a:p>
            <a:pPr marL="1588" indent="-1588">
              <a:spcBef>
                <a:spcPct val="10000"/>
              </a:spcBef>
              <a:spcAft>
                <a:spcPct val="10000"/>
              </a:spcAft>
              <a:buSzPct val="125000"/>
            </a:pPr>
            <a:r>
              <a:rPr lang="en-US" sz="1500" b="1">
                <a:solidFill>
                  <a:srgbClr val="3333CC"/>
                </a:solidFill>
                <a:latin typeface="Arial" pitchFamily="34" charset="0"/>
              </a:rPr>
              <a:t>Regional Standards coordination, and AIAA provides Secretariat support for CCSDS, ISO TC20/SC13 and SC14</a:t>
            </a:r>
            <a:endParaRPr lang="en-US" sz="1500" b="1">
              <a:latin typeface="Arial" pitchFamily="34" charset="0"/>
            </a:endParaRPr>
          </a:p>
        </p:txBody>
      </p:sp>
      <p:pic>
        <p:nvPicPr>
          <p:cNvPr id="9223" name="Picture 5"/>
          <p:cNvPicPr>
            <a:picLocks noChangeAspect="1" noChangeArrowheads="1"/>
          </p:cNvPicPr>
          <p:nvPr/>
        </p:nvPicPr>
        <p:blipFill>
          <a:blip r:embed="rId5" cstate="print"/>
          <a:srcRect/>
          <a:stretch>
            <a:fillRect/>
          </a:stretch>
        </p:blipFill>
        <p:spPr bwMode="auto">
          <a:xfrm>
            <a:off x="468313" y="3935413"/>
            <a:ext cx="2058987" cy="930275"/>
          </a:xfrm>
          <a:prstGeom prst="rect">
            <a:avLst/>
          </a:prstGeom>
          <a:noFill/>
          <a:ln w="9525">
            <a:solidFill>
              <a:schemeClr val="hlink"/>
            </a:solidFill>
            <a:miter lim="800000"/>
            <a:headEnd/>
            <a:tailEnd/>
          </a:ln>
        </p:spPr>
      </p:pic>
      <p:sp>
        <p:nvSpPr>
          <p:cNvPr id="9224" name="Rectangle 22"/>
          <p:cNvSpPr>
            <a:spLocks noChangeArrowheads="1"/>
          </p:cNvSpPr>
          <p:nvPr/>
        </p:nvSpPr>
        <p:spPr bwMode="auto">
          <a:xfrm>
            <a:off x="2489200" y="3960813"/>
            <a:ext cx="5694363" cy="982662"/>
          </a:xfrm>
          <a:prstGeom prst="rect">
            <a:avLst/>
          </a:prstGeom>
          <a:noFill/>
          <a:ln w="9525">
            <a:noFill/>
            <a:miter lim="800000"/>
            <a:headEnd/>
            <a:tailEnd/>
          </a:ln>
        </p:spPr>
        <p:txBody>
          <a:bodyPr lIns="81204" tIns="39889" rIns="81204" bIns="39889"/>
          <a:lstStyle/>
          <a:p>
            <a:pPr marL="1588" indent="-1588">
              <a:spcBef>
                <a:spcPct val="10000"/>
              </a:spcBef>
              <a:spcAft>
                <a:spcPct val="10000"/>
              </a:spcAft>
              <a:buSzPct val="125000"/>
            </a:pPr>
            <a:r>
              <a:rPr lang="en-US" sz="1500" b="1">
                <a:solidFill>
                  <a:srgbClr val="3333CC"/>
                </a:solidFill>
                <a:latin typeface="Arial" pitchFamily="34" charset="0"/>
              </a:rPr>
              <a:t>ECSS: European Consortium for Space Standards - </a:t>
            </a:r>
            <a:r>
              <a:rPr lang="en-US" sz="1500" b="1">
                <a:latin typeface="Arial" pitchFamily="34" charset="0"/>
              </a:rPr>
              <a:t>European regional standards for space mission support</a:t>
            </a:r>
          </a:p>
          <a:p>
            <a:pPr marL="1588" indent="-1588">
              <a:spcBef>
                <a:spcPct val="10000"/>
              </a:spcBef>
              <a:spcAft>
                <a:spcPct val="10000"/>
              </a:spcAft>
              <a:buSzPct val="125000"/>
            </a:pPr>
            <a:r>
              <a:rPr lang="en-US" sz="1600" b="1">
                <a:solidFill>
                  <a:srgbClr val="3333CC"/>
                </a:solidFill>
                <a:latin typeface="Arial" pitchFamily="34" charset="0"/>
              </a:rPr>
              <a:t>CCSDS/ECSS coordinate on compatible standards</a:t>
            </a:r>
            <a:endParaRPr lang="en-US" sz="1500" b="1">
              <a:latin typeface="Arial" pitchFamily="34" charset="0"/>
            </a:endParaRPr>
          </a:p>
        </p:txBody>
      </p:sp>
      <p:sp>
        <p:nvSpPr>
          <p:cNvPr id="25" name="Slide Number Placeholder 24"/>
          <p:cNvSpPr>
            <a:spLocks noGrp="1"/>
          </p:cNvSpPr>
          <p:nvPr>
            <p:ph type="sldNum" sz="quarter" idx="10"/>
          </p:nvPr>
        </p:nvSpPr>
        <p:spPr>
          <a:xfrm>
            <a:off x="6815138" y="6497638"/>
            <a:ext cx="2133600" cy="231775"/>
          </a:xfrm>
        </p:spPr>
        <p:txBody>
          <a:bodyPr/>
          <a:lstStyle/>
          <a:p>
            <a:pPr>
              <a:defRPr/>
            </a:pPr>
            <a:fld id="{5B8DA003-D361-437F-A9A4-AFFD2F8C62AA}" type="slidenum">
              <a:rPr lang="en-US" smtClean="0"/>
              <a:pPr>
                <a:defRPr/>
              </a:pPr>
              <a:t>13</a:t>
            </a:fld>
            <a:endParaRPr lang="en-US"/>
          </a:p>
        </p:txBody>
      </p:sp>
      <p:sp>
        <p:nvSpPr>
          <p:cNvPr id="9226" name="Rectangle 10"/>
          <p:cNvSpPr>
            <a:spLocks noChangeArrowheads="1"/>
          </p:cNvSpPr>
          <p:nvPr/>
        </p:nvSpPr>
        <p:spPr bwMode="auto">
          <a:xfrm>
            <a:off x="2489200" y="2506663"/>
            <a:ext cx="6337300" cy="1079500"/>
          </a:xfrm>
          <a:prstGeom prst="rect">
            <a:avLst/>
          </a:prstGeom>
          <a:noFill/>
          <a:ln w="9525">
            <a:noFill/>
            <a:miter lim="800000"/>
            <a:headEnd/>
            <a:tailEnd/>
          </a:ln>
        </p:spPr>
        <p:txBody>
          <a:bodyPr lIns="81204" tIns="39889" rIns="81204" bIns="39889"/>
          <a:lstStyle/>
          <a:p>
            <a:pPr marL="1588" indent="-1588">
              <a:buSzPct val="125000"/>
            </a:pPr>
            <a:r>
              <a:rPr lang="en-US" sz="1400" b="1">
                <a:solidFill>
                  <a:srgbClr val="3333CC"/>
                </a:solidFill>
                <a:latin typeface="Arial" pitchFamily="34" charset="0"/>
              </a:rPr>
              <a:t>IETF: Internet Engineering Task Force</a:t>
            </a:r>
          </a:p>
          <a:p>
            <a:pPr marL="1588" indent="-1588">
              <a:buSzPct val="125000"/>
            </a:pPr>
            <a:r>
              <a:rPr lang="en-US" sz="1400" b="1">
                <a:solidFill>
                  <a:srgbClr val="3333CC"/>
                </a:solidFill>
                <a:latin typeface="Arial" pitchFamily="34" charset="0"/>
              </a:rPr>
              <a:t>IRTF: Internet Research Task Force</a:t>
            </a:r>
          </a:p>
          <a:p>
            <a:pPr marL="1588" indent="-1588">
              <a:spcBef>
                <a:spcPct val="10000"/>
              </a:spcBef>
              <a:spcAft>
                <a:spcPct val="10000"/>
              </a:spcAft>
              <a:buSzPct val="125000"/>
            </a:pPr>
            <a:r>
              <a:rPr lang="en-US" sz="1400" b="1">
                <a:latin typeface="Arial" pitchFamily="34" charset="0"/>
              </a:rPr>
              <a:t>Open international standards for IP suite and DTN</a:t>
            </a:r>
          </a:p>
          <a:p>
            <a:pPr marL="1588" indent="-1588">
              <a:spcBef>
                <a:spcPct val="10000"/>
              </a:spcBef>
              <a:spcAft>
                <a:spcPct val="10000"/>
              </a:spcAft>
              <a:buSzPct val="125000"/>
            </a:pPr>
            <a:r>
              <a:rPr lang="en-US" sz="1400" b="1">
                <a:solidFill>
                  <a:srgbClr val="3333CC"/>
                </a:solidFill>
                <a:latin typeface="Arial" pitchFamily="34" charset="0"/>
              </a:rPr>
              <a:t>CCSDS uses such industry standards as a basis, whenever possible</a:t>
            </a:r>
          </a:p>
          <a:p>
            <a:pPr marL="1588" indent="-1588">
              <a:spcBef>
                <a:spcPct val="10000"/>
              </a:spcBef>
              <a:spcAft>
                <a:spcPct val="10000"/>
              </a:spcAft>
              <a:buSzPct val="125000"/>
            </a:pPr>
            <a:endParaRPr lang="en-US" sz="1400" b="1">
              <a:latin typeface="Arial" pitchFamily="34" charset="0"/>
            </a:endParaRPr>
          </a:p>
        </p:txBody>
      </p:sp>
      <p:pic>
        <p:nvPicPr>
          <p:cNvPr id="9227" name="Picture 24"/>
          <p:cNvPicPr>
            <a:picLocks noChangeAspect="1" noChangeArrowheads="1"/>
          </p:cNvPicPr>
          <p:nvPr/>
        </p:nvPicPr>
        <p:blipFill>
          <a:blip r:embed="rId6" cstate="print"/>
          <a:srcRect/>
          <a:stretch>
            <a:fillRect/>
          </a:stretch>
        </p:blipFill>
        <p:spPr bwMode="auto">
          <a:xfrm>
            <a:off x="466725" y="2513013"/>
            <a:ext cx="2060575" cy="971550"/>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1859503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1124125" y="53788"/>
            <a:ext cx="7437437" cy="616686"/>
          </a:xfrm>
          <a:prstGeom prst="rect">
            <a:avLst/>
          </a:prstGeom>
          <a:noFill/>
          <a:ln w="9525">
            <a:noFill/>
            <a:miter lim="800000"/>
            <a:headEnd/>
            <a:tailEnd/>
          </a:ln>
        </p:spPr>
        <p:txBody>
          <a:bodyPr/>
          <a:lstStyle/>
          <a:p>
            <a:pPr algn="ctr" fontAlgn="auto">
              <a:lnSpc>
                <a:spcPct val="90000"/>
              </a:lnSpc>
              <a:spcBef>
                <a:spcPts val="0"/>
              </a:spcBef>
              <a:spcAft>
                <a:spcPts val="0"/>
              </a:spcAft>
              <a:defRPr/>
            </a:pPr>
            <a:r>
              <a:rPr lang="en-US" sz="2800" b="1" dirty="0" smtClean="0">
                <a:solidFill>
                  <a:srgbClr val="000099"/>
                </a:solidFill>
                <a:effectLst>
                  <a:outerShdw blurRad="38100" dist="38100" dir="2700000" algn="tl">
                    <a:srgbClr val="C0C0C0"/>
                  </a:outerShdw>
                </a:effectLst>
                <a:latin typeface="Calibri" pitchFamily="34" charset="0"/>
                <a:cs typeface="+mn-cs"/>
              </a:rPr>
              <a:t>CCSDS Overview</a:t>
            </a:r>
          </a:p>
          <a:p>
            <a:pPr algn="ctr" fontAlgn="auto">
              <a:lnSpc>
                <a:spcPct val="90000"/>
              </a:lnSpc>
              <a:spcBef>
                <a:spcPts val="0"/>
              </a:spcBef>
              <a:spcAft>
                <a:spcPts val="0"/>
              </a:spcAft>
              <a:defRPr/>
            </a:pPr>
            <a:r>
              <a:rPr lang="en-US" sz="2800" b="1" dirty="0" smtClean="0">
                <a:solidFill>
                  <a:srgbClr val="000099"/>
                </a:solidFill>
                <a:effectLst>
                  <a:outerShdw blurRad="38100" dist="38100" dir="2700000" algn="tl">
                    <a:srgbClr val="C0C0C0"/>
                  </a:outerShdw>
                </a:effectLst>
                <a:latin typeface="Calibri" pitchFamily="34" charset="0"/>
                <a:cs typeface="+mn-cs"/>
              </a:rPr>
              <a:t>Adoption </a:t>
            </a:r>
            <a:r>
              <a:rPr lang="en-US" sz="2800" b="1" dirty="0">
                <a:solidFill>
                  <a:srgbClr val="000099"/>
                </a:solidFill>
                <a:effectLst>
                  <a:outerShdw blurRad="38100" dist="38100" dir="2700000" algn="tl">
                    <a:srgbClr val="C0C0C0"/>
                  </a:outerShdw>
                </a:effectLst>
                <a:latin typeface="Calibri" pitchFamily="34" charset="0"/>
                <a:cs typeface="+mn-cs"/>
              </a:rPr>
              <a:t>by Missions</a:t>
            </a:r>
          </a:p>
        </p:txBody>
      </p:sp>
      <p:sp>
        <p:nvSpPr>
          <p:cNvPr id="13" name="Text Box 10"/>
          <p:cNvSpPr txBox="1">
            <a:spLocks noChangeArrowheads="1"/>
          </p:cNvSpPr>
          <p:nvPr/>
        </p:nvSpPr>
        <p:spPr bwMode="auto">
          <a:xfrm>
            <a:off x="5275550" y="908883"/>
            <a:ext cx="3484401" cy="3447098"/>
          </a:xfrm>
          <a:prstGeom prst="rect">
            <a:avLst/>
          </a:prstGeom>
          <a:solidFill>
            <a:schemeClr val="bg1"/>
          </a:solidFill>
          <a:ln w="12700">
            <a:noFill/>
            <a:miter lim="800000"/>
            <a:headEnd type="none" w="sm" len="sm"/>
            <a:tailEnd type="none" w="sm" len="sm"/>
          </a:ln>
          <a:effectLst/>
        </p:spPr>
        <p:txBody>
          <a:bodyPr wrap="square">
            <a:spAutoFit/>
          </a:bodyPr>
          <a:lstStyle/>
          <a:p>
            <a:pPr fontAlgn="auto">
              <a:spcBef>
                <a:spcPts val="0"/>
              </a:spcBef>
              <a:spcAft>
                <a:spcPts val="0"/>
              </a:spcAft>
              <a:defRPr/>
            </a:pPr>
            <a:r>
              <a:rPr lang="en-US" sz="2800" b="1" dirty="0" smtClean="0">
                <a:solidFill>
                  <a:srgbClr val="002060"/>
                </a:solidFill>
                <a:effectLst>
                  <a:outerShdw blurRad="38100" dist="38100" dir="2700000" algn="tl">
                    <a:srgbClr val="000000">
                      <a:alpha val="43137"/>
                    </a:srgbClr>
                  </a:outerShdw>
                </a:effectLst>
                <a:latin typeface="Calibri" pitchFamily="34" charset="0"/>
              </a:rPr>
              <a:t>Currently Active Publications: </a:t>
            </a:r>
            <a:r>
              <a:rPr lang="en-US" sz="2800" b="1" dirty="0" smtClean="0">
                <a:solidFill>
                  <a:srgbClr val="FF0000"/>
                </a:solidFill>
                <a:effectLst>
                  <a:outerShdw blurRad="38100" dist="38100" dir="2700000" algn="tl">
                    <a:srgbClr val="000000">
                      <a:alpha val="43137"/>
                    </a:srgbClr>
                  </a:outerShdw>
                </a:effectLst>
                <a:latin typeface="Calibri" pitchFamily="34" charset="0"/>
              </a:rPr>
              <a:t>127</a:t>
            </a:r>
            <a:r>
              <a:rPr lang="en-US" sz="2800" b="1" dirty="0" smtClean="0">
                <a:solidFill>
                  <a:srgbClr val="002060"/>
                </a:solidFill>
                <a:effectLst>
                  <a:outerShdw blurRad="38100" dist="38100" dir="2700000" algn="tl">
                    <a:srgbClr val="000000">
                      <a:alpha val="43137"/>
                    </a:srgbClr>
                  </a:outerShdw>
                </a:effectLst>
                <a:latin typeface="Calibri" pitchFamily="34" charset="0"/>
              </a:rPr>
              <a:t> </a:t>
            </a:r>
            <a:r>
              <a:rPr lang="en-US" sz="1800" b="1" i="1" dirty="0" smtClean="0">
                <a:solidFill>
                  <a:srgbClr val="002060"/>
                </a:solidFill>
                <a:effectLst>
                  <a:outerShdw blurRad="38100" dist="38100" dir="2700000" algn="tl">
                    <a:srgbClr val="000000">
                      <a:alpha val="43137"/>
                    </a:srgbClr>
                  </a:outerShdw>
                </a:effectLst>
                <a:latin typeface="Calibri" pitchFamily="34" charset="0"/>
              </a:rPr>
              <a:t>Normative</a:t>
            </a:r>
            <a:r>
              <a:rPr lang="en-US" sz="1800" b="1" dirty="0" smtClean="0">
                <a:solidFill>
                  <a:srgbClr val="002060"/>
                </a:solidFill>
                <a:effectLst>
                  <a:outerShdw blurRad="38100" dist="38100" dir="2700000" algn="tl">
                    <a:srgbClr val="000000">
                      <a:alpha val="43137"/>
                    </a:srgbClr>
                  </a:outerShdw>
                </a:effectLst>
                <a:latin typeface="Calibri" pitchFamily="34" charset="0"/>
              </a:rPr>
              <a:t>: </a:t>
            </a:r>
            <a:r>
              <a:rPr lang="en-US" sz="1800" b="1" dirty="0" smtClean="0">
                <a:solidFill>
                  <a:srgbClr val="FF0000"/>
                </a:solidFill>
                <a:effectLst>
                  <a:outerShdw blurRad="38100" dist="38100" dir="2700000" algn="tl">
                    <a:srgbClr val="000000">
                      <a:alpha val="43137"/>
                    </a:srgbClr>
                  </a:outerShdw>
                </a:effectLst>
                <a:latin typeface="Calibri" pitchFamily="34" charset="0"/>
              </a:rPr>
              <a:t>78</a:t>
            </a:r>
            <a:r>
              <a:rPr lang="en-US" sz="1800" b="1" dirty="0" smtClean="0">
                <a:solidFill>
                  <a:srgbClr val="002060"/>
                </a:solidFill>
                <a:effectLst>
                  <a:outerShdw blurRad="38100" dist="38100" dir="2700000" algn="tl">
                    <a:srgbClr val="000000">
                      <a:alpha val="43137"/>
                    </a:srgbClr>
                  </a:outerShdw>
                </a:effectLst>
                <a:latin typeface="Calibri" pitchFamily="34" charset="0"/>
              </a:rPr>
              <a:t> </a:t>
            </a:r>
          </a:p>
          <a:p>
            <a:pPr fontAlgn="auto">
              <a:spcBef>
                <a:spcPts val="0"/>
              </a:spcBef>
              <a:spcAft>
                <a:spcPts val="0"/>
              </a:spcAft>
              <a:defRPr/>
            </a:pPr>
            <a:r>
              <a:rPr lang="en-US" sz="1800" b="1" i="1" dirty="0" smtClean="0">
                <a:solidFill>
                  <a:srgbClr val="002060"/>
                </a:solidFill>
                <a:effectLst>
                  <a:outerShdw blurRad="38100" dist="38100" dir="2700000" algn="tl">
                    <a:srgbClr val="000000">
                      <a:alpha val="43137"/>
                    </a:srgbClr>
                  </a:outerShdw>
                </a:effectLst>
                <a:latin typeface="Calibri" pitchFamily="34" charset="0"/>
              </a:rPr>
              <a:t>Informative</a:t>
            </a:r>
            <a:r>
              <a:rPr lang="en-US" sz="1800" b="1" dirty="0" smtClean="0">
                <a:solidFill>
                  <a:srgbClr val="002060"/>
                </a:solidFill>
                <a:effectLst>
                  <a:outerShdw blurRad="38100" dist="38100" dir="2700000" algn="tl">
                    <a:srgbClr val="000000">
                      <a:alpha val="43137"/>
                    </a:srgbClr>
                  </a:outerShdw>
                </a:effectLst>
                <a:latin typeface="Calibri" pitchFamily="34" charset="0"/>
              </a:rPr>
              <a:t>: </a:t>
            </a:r>
            <a:r>
              <a:rPr lang="en-US" sz="1800" b="1" dirty="0" smtClean="0">
                <a:solidFill>
                  <a:srgbClr val="FF0000"/>
                </a:solidFill>
                <a:effectLst>
                  <a:outerShdw blurRad="38100" dist="38100" dir="2700000" algn="tl">
                    <a:srgbClr val="000000">
                      <a:alpha val="43137"/>
                    </a:srgbClr>
                  </a:outerShdw>
                </a:effectLst>
                <a:latin typeface="Calibri" pitchFamily="34" charset="0"/>
              </a:rPr>
              <a:t>49</a:t>
            </a:r>
          </a:p>
          <a:p>
            <a:pPr fontAlgn="auto">
              <a:spcBef>
                <a:spcPts val="0"/>
              </a:spcBef>
              <a:spcAft>
                <a:spcPts val="0"/>
              </a:spcAft>
              <a:defRPr/>
            </a:pPr>
            <a:endParaRPr lang="en-US" sz="1800" b="1" dirty="0" smtClean="0">
              <a:solidFill>
                <a:srgbClr val="002060"/>
              </a:solidFill>
              <a:effectLst>
                <a:outerShdw blurRad="38100" dist="38100" dir="2700000" algn="tl">
                  <a:srgbClr val="000000">
                    <a:alpha val="43137"/>
                  </a:srgbClr>
                </a:outerShdw>
              </a:effectLst>
              <a:latin typeface="Calibri" pitchFamily="34" charset="0"/>
            </a:endParaRPr>
          </a:p>
          <a:p>
            <a:pPr fontAlgn="auto">
              <a:spcBef>
                <a:spcPts val="0"/>
              </a:spcBef>
              <a:spcAft>
                <a:spcPts val="0"/>
              </a:spcAft>
              <a:defRPr/>
            </a:pPr>
            <a:r>
              <a:rPr lang="en-US" sz="1800" b="1" dirty="0" smtClean="0">
                <a:solidFill>
                  <a:srgbClr val="002060"/>
                </a:solidFill>
                <a:effectLst>
                  <a:outerShdw blurRad="38100" dist="38100" dir="2700000" algn="tl">
                    <a:srgbClr val="000000">
                      <a:alpha val="43137"/>
                    </a:srgbClr>
                  </a:outerShdw>
                </a:effectLst>
                <a:latin typeface="Calibri" pitchFamily="34" charset="0"/>
              </a:rPr>
              <a:t>Downloadable </a:t>
            </a:r>
            <a:r>
              <a:rPr lang="en-US" sz="1800" b="1" dirty="0">
                <a:solidFill>
                  <a:srgbClr val="002060"/>
                </a:solidFill>
                <a:effectLst>
                  <a:outerShdw blurRad="38100" dist="38100" dir="2700000" algn="tl">
                    <a:srgbClr val="000000">
                      <a:alpha val="43137"/>
                    </a:srgbClr>
                  </a:outerShdw>
                </a:effectLst>
                <a:latin typeface="Calibri" pitchFamily="34" charset="0"/>
              </a:rPr>
              <a:t>for free from </a:t>
            </a:r>
            <a:r>
              <a:rPr lang="en-US" sz="1800" b="1" dirty="0" smtClean="0">
                <a:solidFill>
                  <a:srgbClr val="FF0000"/>
                </a:solidFill>
                <a:effectLst>
                  <a:outerShdw blurRad="38100" dist="38100" dir="2700000" algn="tl">
                    <a:srgbClr val="000000">
                      <a:alpha val="43137"/>
                    </a:srgbClr>
                  </a:outerShdw>
                </a:effectLst>
                <a:latin typeface="Calibri" pitchFamily="34" charset="0"/>
                <a:hlinkClick r:id="rId3"/>
              </a:rPr>
              <a:t>www.ccsds.org</a:t>
            </a:r>
            <a:r>
              <a:rPr lang="en-US" sz="1800" b="1" dirty="0" smtClean="0">
                <a:solidFill>
                  <a:srgbClr val="FF0000"/>
                </a:solidFill>
                <a:effectLst>
                  <a:outerShdw blurRad="38100" dist="38100" dir="2700000" algn="tl">
                    <a:srgbClr val="000000">
                      <a:alpha val="43137"/>
                    </a:srgbClr>
                  </a:outerShdw>
                </a:effectLst>
                <a:latin typeface="Calibri" pitchFamily="34" charset="0"/>
              </a:rPr>
              <a:t>  </a:t>
            </a:r>
            <a:endParaRPr lang="en-US" sz="1200" b="1" dirty="0" smtClean="0">
              <a:solidFill>
                <a:srgbClr val="002060"/>
              </a:solidFill>
              <a:effectLst>
                <a:outerShdw blurRad="38100" dist="38100" dir="2700000" algn="tl">
                  <a:srgbClr val="000000">
                    <a:alpha val="43137"/>
                  </a:srgbClr>
                </a:outerShdw>
              </a:effectLst>
              <a:latin typeface="Calibri" pitchFamily="34" charset="0"/>
            </a:endParaRPr>
          </a:p>
          <a:p>
            <a:pPr fontAlgn="auto">
              <a:spcBef>
                <a:spcPts val="0"/>
              </a:spcBef>
              <a:spcAft>
                <a:spcPts val="0"/>
              </a:spcAft>
              <a:defRPr/>
            </a:pPr>
            <a:endParaRPr lang="en-US" sz="1800" b="1" dirty="0" smtClean="0">
              <a:solidFill>
                <a:srgbClr val="002060"/>
              </a:solidFill>
              <a:effectLst>
                <a:outerShdw blurRad="38100" dist="38100" dir="2700000" algn="tl">
                  <a:srgbClr val="000000">
                    <a:alpha val="43137"/>
                  </a:srgbClr>
                </a:outerShdw>
              </a:effectLst>
              <a:latin typeface="Calibri" pitchFamily="34" charset="0"/>
            </a:endParaRPr>
          </a:p>
          <a:p>
            <a:pPr fontAlgn="auto">
              <a:spcBef>
                <a:spcPts val="0"/>
              </a:spcBef>
              <a:spcAft>
                <a:spcPts val="0"/>
              </a:spcAft>
              <a:defRPr/>
            </a:pPr>
            <a:r>
              <a:rPr lang="en-US" sz="1800" b="1" dirty="0" smtClean="0">
                <a:solidFill>
                  <a:srgbClr val="002060"/>
                </a:solidFill>
                <a:effectLst>
                  <a:outerShdw blurRad="38100" dist="38100" dir="2700000" algn="tl">
                    <a:srgbClr val="000000">
                      <a:alpha val="43137"/>
                    </a:srgbClr>
                  </a:outerShdw>
                </a:effectLst>
                <a:latin typeface="Calibri" pitchFamily="34" charset="0"/>
              </a:rPr>
              <a:t>All major pubs since 1982: </a:t>
            </a:r>
            <a:r>
              <a:rPr lang="en-US" sz="1800" b="1" dirty="0" smtClean="0">
                <a:solidFill>
                  <a:srgbClr val="FF0000"/>
                </a:solidFill>
                <a:effectLst>
                  <a:outerShdw blurRad="38100" dist="38100" dir="2700000" algn="tl">
                    <a:srgbClr val="000000">
                      <a:alpha val="43137"/>
                    </a:srgbClr>
                  </a:outerShdw>
                </a:effectLst>
                <a:latin typeface="Calibri" pitchFamily="34" charset="0"/>
              </a:rPr>
              <a:t>275</a:t>
            </a:r>
            <a:r>
              <a:rPr lang="en-US" sz="1800" b="1" dirty="0" smtClean="0">
                <a:solidFill>
                  <a:srgbClr val="002060"/>
                </a:solidFill>
                <a:effectLst>
                  <a:outerShdw blurRad="38100" dist="38100" dir="2700000" algn="tl">
                    <a:srgbClr val="000000">
                      <a:alpha val="43137"/>
                    </a:srgbClr>
                  </a:outerShdw>
                </a:effectLst>
                <a:latin typeface="Calibri" pitchFamily="34" charset="0"/>
              </a:rPr>
              <a:t> </a:t>
            </a:r>
          </a:p>
          <a:p>
            <a:pPr fontAlgn="auto">
              <a:spcBef>
                <a:spcPts val="0"/>
              </a:spcBef>
              <a:spcAft>
                <a:spcPts val="0"/>
              </a:spcAft>
              <a:defRPr/>
            </a:pPr>
            <a:r>
              <a:rPr lang="en-US" sz="1800" b="1" dirty="0" smtClean="0">
                <a:solidFill>
                  <a:srgbClr val="002060"/>
                </a:solidFill>
                <a:effectLst>
                  <a:outerShdw blurRad="38100" dist="38100" dir="2700000" algn="tl">
                    <a:srgbClr val="000000">
                      <a:alpha val="43137"/>
                    </a:srgbClr>
                  </a:outerShdw>
                </a:effectLst>
                <a:latin typeface="Calibri" pitchFamily="34" charset="0"/>
              </a:rPr>
              <a:t>Some were historical mission needs or superseded technology</a:t>
            </a:r>
            <a:endParaRPr lang="en-US" sz="2800" b="1" dirty="0">
              <a:solidFill>
                <a:srgbClr val="002060"/>
              </a:solidFill>
              <a:effectLst>
                <a:outerShdw blurRad="38100" dist="38100" dir="2700000" algn="tl">
                  <a:srgbClr val="000000">
                    <a:alpha val="43137"/>
                  </a:srgbClr>
                </a:outerShdw>
              </a:effectLst>
              <a:latin typeface="Calibri" pitchFamily="34" charset="0"/>
              <a:cs typeface="+mn-cs"/>
            </a:endParaRPr>
          </a:p>
        </p:txBody>
      </p:sp>
      <p:sp>
        <p:nvSpPr>
          <p:cNvPr id="14" name="Text Box 10"/>
          <p:cNvSpPr txBox="1">
            <a:spLocks noChangeArrowheads="1"/>
          </p:cNvSpPr>
          <p:nvPr/>
        </p:nvSpPr>
        <p:spPr bwMode="auto">
          <a:xfrm>
            <a:off x="909593" y="4724156"/>
            <a:ext cx="4212616" cy="1384996"/>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fontAlgn="auto">
              <a:spcBef>
                <a:spcPts val="0"/>
              </a:spcBef>
              <a:spcAft>
                <a:spcPts val="0"/>
              </a:spcAft>
              <a:defRPr sz="2800" b="1">
                <a:solidFill>
                  <a:srgbClr val="002060"/>
                </a:solidFill>
                <a:effectLst>
                  <a:outerShdw blurRad="38100" dist="38100" dir="2700000" algn="tl">
                    <a:srgbClr val="000000">
                      <a:alpha val="43137"/>
                    </a:srgbClr>
                  </a:outerShdw>
                </a:effectLst>
                <a:latin typeface="Calibri" pitchFamily="34" charset="0"/>
              </a:defRPr>
            </a:lvl1pPr>
          </a:lstStyle>
          <a:p>
            <a:pPr algn="r"/>
            <a:r>
              <a:rPr lang="en-US" dirty="0">
                <a:solidFill>
                  <a:srgbClr val="FF0000"/>
                </a:solidFill>
              </a:rPr>
              <a:t>609</a:t>
            </a:r>
            <a:r>
              <a:rPr lang="en-US" dirty="0"/>
              <a:t> space missions have adopted and used various CCSDS standards</a:t>
            </a:r>
          </a:p>
        </p:txBody>
      </p:sp>
      <p:graphicFrame>
        <p:nvGraphicFramePr>
          <p:cNvPr id="15" name="Content Placeholder 3"/>
          <p:cNvGraphicFramePr>
            <a:graphicFrameLocks/>
          </p:cNvGraphicFramePr>
          <p:nvPr>
            <p:extLst>
              <p:ext uri="{D42A27DB-BD31-4B8C-83A1-F6EECF244321}">
                <p14:modId xmlns:p14="http://schemas.microsoft.com/office/powerpoint/2010/main" val="881142587"/>
              </p:ext>
            </p:extLst>
          </p:nvPr>
        </p:nvGraphicFramePr>
        <p:xfrm>
          <a:off x="4448395" y="4396963"/>
          <a:ext cx="4495734" cy="221001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751" y="908883"/>
            <a:ext cx="4968458" cy="343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
          <p:cNvSpPr txBox="1">
            <a:spLocks noChangeArrowheads="1"/>
          </p:cNvSpPr>
          <p:nvPr/>
        </p:nvSpPr>
        <p:spPr bwMode="auto">
          <a:xfrm>
            <a:off x="6365167" y="4581635"/>
            <a:ext cx="1305165" cy="461665"/>
          </a:xfrm>
          <a:prstGeom prst="rect">
            <a:avLst/>
          </a:prstGeom>
          <a:noFill/>
          <a:ln w="12700">
            <a:noFill/>
            <a:miter lim="800000"/>
            <a:headEnd type="none" w="sm" len="sm"/>
            <a:tailEnd type="none" w="sm" len="sm"/>
          </a:ln>
          <a:effectLst/>
        </p:spPr>
        <p:txBody>
          <a:bodyPr wrap="none">
            <a:spAutoFit/>
          </a:bodyPr>
          <a:lstStyle/>
          <a:p>
            <a:r>
              <a:rPr lang="en-US" b="1" dirty="0" smtClean="0">
                <a:solidFill>
                  <a:srgbClr val="C00000"/>
                </a:solidFill>
                <a:effectLst>
                  <a:outerShdw blurRad="38100" dist="38100" dir="2700000" algn="tl">
                    <a:srgbClr val="000000">
                      <a:alpha val="43137"/>
                    </a:srgbClr>
                  </a:outerShdw>
                </a:effectLst>
                <a:latin typeface="Calibri" pitchFamily="34" charset="0"/>
              </a:rPr>
              <a:t>Missions</a:t>
            </a:r>
          </a:p>
        </p:txBody>
      </p:sp>
      <p:sp>
        <p:nvSpPr>
          <p:cNvPr id="9" name="Text Box 10"/>
          <p:cNvSpPr txBox="1">
            <a:spLocks noChangeArrowheads="1"/>
          </p:cNvSpPr>
          <p:nvPr/>
        </p:nvSpPr>
        <p:spPr bwMode="auto">
          <a:xfrm>
            <a:off x="991794" y="1083837"/>
            <a:ext cx="2605650" cy="461665"/>
          </a:xfrm>
          <a:prstGeom prst="rect">
            <a:avLst/>
          </a:prstGeom>
          <a:noFill/>
          <a:ln w="12700">
            <a:noFill/>
            <a:miter lim="800000"/>
            <a:headEnd type="none" w="sm" len="sm"/>
            <a:tailEnd type="none" w="sm" len="sm"/>
          </a:ln>
          <a:effectLst/>
        </p:spPr>
        <p:txBody>
          <a:bodyPr wrap="none">
            <a:spAutoFit/>
          </a:bodyPr>
          <a:lstStyle/>
          <a:p>
            <a:r>
              <a:rPr lang="en-US" b="1" dirty="0" smtClean="0">
                <a:solidFill>
                  <a:srgbClr val="C00000"/>
                </a:solidFill>
                <a:effectLst>
                  <a:outerShdw blurRad="38100" dist="38100" dir="2700000" algn="tl">
                    <a:srgbClr val="000000">
                      <a:alpha val="43137"/>
                    </a:srgbClr>
                  </a:outerShdw>
                </a:effectLst>
                <a:latin typeface="Calibri" pitchFamily="34" charset="0"/>
              </a:rPr>
              <a:t>Active Publications</a:t>
            </a:r>
          </a:p>
        </p:txBody>
      </p:sp>
    </p:spTree>
    <p:extLst>
      <p:ext uri="{BB962C8B-B14F-4D97-AF65-F5344CB8AC3E}">
        <p14:creationId xmlns:p14="http://schemas.microsoft.com/office/powerpoint/2010/main" val="365545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43" name="Rectangle 11"/>
          <p:cNvSpPr>
            <a:spLocks noChangeArrowheads="1"/>
          </p:cNvSpPr>
          <p:nvPr/>
        </p:nvSpPr>
        <p:spPr bwMode="auto">
          <a:xfrm>
            <a:off x="1377462" y="228600"/>
            <a:ext cx="7437437" cy="411163"/>
          </a:xfrm>
          <a:prstGeom prst="rect">
            <a:avLst/>
          </a:prstGeom>
          <a:noFill/>
          <a:ln w="9525">
            <a:noFill/>
            <a:miter lim="800000"/>
            <a:headEnd/>
            <a:tailEnd/>
          </a:ln>
        </p:spPr>
        <p:txBody>
          <a:bodyPr/>
          <a:lstStyle/>
          <a:p>
            <a:pPr algn="ctr">
              <a:lnSpc>
                <a:spcPct val="90000"/>
              </a:lnSpc>
            </a:pPr>
            <a:r>
              <a:rPr lang="en-US" sz="3200" b="1" dirty="0">
                <a:solidFill>
                  <a:srgbClr val="000099"/>
                </a:solidFill>
                <a:effectLst>
                  <a:outerShdw blurRad="38100" dist="38100" dir="2700000" algn="tl">
                    <a:srgbClr val="C0C0C0"/>
                  </a:outerShdw>
                </a:effectLst>
                <a:latin typeface="Calibri" pitchFamily="34" charset="0"/>
              </a:rPr>
              <a:t>CCSDS </a:t>
            </a:r>
            <a:r>
              <a:rPr lang="en-US" sz="3200" b="1" dirty="0" smtClean="0">
                <a:solidFill>
                  <a:srgbClr val="000099"/>
                </a:solidFill>
                <a:effectLst>
                  <a:outerShdw blurRad="38100" dist="38100" dir="2700000" algn="tl">
                    <a:srgbClr val="C0C0C0"/>
                  </a:outerShdw>
                </a:effectLst>
                <a:latin typeface="Calibri" pitchFamily="34" charset="0"/>
              </a:rPr>
              <a:t>Summary Schedule Chart</a:t>
            </a:r>
            <a:endParaRPr lang="en-US" sz="3200" b="1" dirty="0">
              <a:solidFill>
                <a:srgbClr val="000099"/>
              </a:solidFill>
              <a:effectLst>
                <a:outerShdw blurRad="38100" dist="38100" dir="2700000" algn="tl">
                  <a:srgbClr val="C0C0C0"/>
                </a:outerShdw>
              </a:effectLst>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8048"/>
            <a:ext cx="9139444" cy="346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bwMode="auto">
          <a:xfrm>
            <a:off x="153578" y="4285396"/>
            <a:ext cx="4241644" cy="2616101"/>
          </a:xfrm>
          <a:prstGeom prst="rect">
            <a:avLst/>
          </a:prstGeom>
          <a:noFill/>
          <a:ln w="12700">
            <a:noFill/>
            <a:miter lim="800000"/>
            <a:headEnd type="none" w="sm" len="sm"/>
            <a:tailEnd type="none" w="sm" len="sm"/>
          </a:ln>
        </p:spPr>
        <p:txBody>
          <a:bodyPr wrap="square" rtlCol="0">
            <a:spAutoFit/>
          </a:bodyPr>
          <a:lstStyle/>
          <a:p>
            <a:r>
              <a:rPr lang="en-GB" b="1" dirty="0" smtClean="0">
                <a:solidFill>
                  <a:srgbClr val="0033CC"/>
                </a:solidFill>
                <a:latin typeface="Arial" charset="0"/>
              </a:rPr>
              <a:t>Total Books</a:t>
            </a:r>
          </a:p>
          <a:p>
            <a:pPr marL="457200" indent="-457200">
              <a:buAutoNum type="arabicPlain" startAt="2009"/>
            </a:pPr>
            <a:r>
              <a:rPr lang="en-GB" sz="2000" b="1" dirty="0" smtClean="0">
                <a:solidFill>
                  <a:srgbClr val="0033CC"/>
                </a:solidFill>
                <a:latin typeface="Arial" charset="0"/>
              </a:rPr>
              <a:t>                         28 (done) </a:t>
            </a:r>
          </a:p>
          <a:p>
            <a:pPr marL="457200" indent="-457200">
              <a:buAutoNum type="arabicPlain" startAt="2009"/>
            </a:pPr>
            <a:r>
              <a:rPr lang="en-GB" sz="2000" b="1" dirty="0" smtClean="0">
                <a:solidFill>
                  <a:srgbClr val="0033CC"/>
                </a:solidFill>
                <a:latin typeface="Arial" charset="0"/>
              </a:rPr>
              <a:t>                         36 (done)</a:t>
            </a:r>
          </a:p>
          <a:p>
            <a:pPr marL="457200" indent="-457200">
              <a:buAutoNum type="arabicPlain" startAt="2009"/>
            </a:pPr>
            <a:r>
              <a:rPr lang="en-GB" sz="2000" b="1" dirty="0" smtClean="0">
                <a:solidFill>
                  <a:srgbClr val="0033CC"/>
                </a:solidFill>
                <a:latin typeface="Arial" charset="0"/>
              </a:rPr>
              <a:t>                         35 (done)</a:t>
            </a:r>
          </a:p>
          <a:p>
            <a:pPr marL="457200" indent="-457200">
              <a:buAutoNum type="arabicPlain" startAt="2009"/>
            </a:pPr>
            <a:r>
              <a:rPr lang="en-GB" sz="2000" b="1" dirty="0">
                <a:solidFill>
                  <a:srgbClr val="0033CC"/>
                </a:solidFill>
                <a:latin typeface="Arial" charset="0"/>
              </a:rPr>
              <a:t> </a:t>
            </a:r>
            <a:r>
              <a:rPr lang="en-GB" sz="2000" b="1" dirty="0" smtClean="0">
                <a:solidFill>
                  <a:srgbClr val="0033CC"/>
                </a:solidFill>
                <a:latin typeface="Arial" charset="0"/>
              </a:rPr>
              <a:t>                        53 (done)</a:t>
            </a:r>
          </a:p>
          <a:p>
            <a:pPr marL="457200" indent="-457200">
              <a:buAutoNum type="arabicPlain" startAt="2009"/>
            </a:pPr>
            <a:r>
              <a:rPr lang="en-GB" sz="2000" b="1" dirty="0" smtClean="0">
                <a:solidFill>
                  <a:srgbClr val="0033CC"/>
                </a:solidFill>
                <a:latin typeface="Arial" charset="0"/>
              </a:rPr>
              <a:t>                         64 (planned)</a:t>
            </a:r>
          </a:p>
          <a:p>
            <a:pPr marL="457200" indent="-457200">
              <a:buAutoNum type="arabicPlain" startAt="2009"/>
            </a:pPr>
            <a:r>
              <a:rPr lang="en-GB" sz="2000" b="1" dirty="0" smtClean="0">
                <a:solidFill>
                  <a:srgbClr val="0033CC"/>
                </a:solidFill>
                <a:latin typeface="Arial" charset="0"/>
              </a:rPr>
              <a:t>                         17 (planned)</a:t>
            </a:r>
          </a:p>
          <a:p>
            <a:pPr marL="457200" indent="-457200">
              <a:buAutoNum type="arabicPlain" startAt="2009"/>
            </a:pPr>
            <a:r>
              <a:rPr lang="en-GB" sz="2000" b="1" dirty="0">
                <a:solidFill>
                  <a:srgbClr val="0033CC"/>
                </a:solidFill>
                <a:latin typeface="Arial" charset="0"/>
              </a:rPr>
              <a:t> </a:t>
            </a:r>
            <a:r>
              <a:rPr lang="en-GB" sz="2000" b="1" dirty="0" smtClean="0">
                <a:solidFill>
                  <a:srgbClr val="0033CC"/>
                </a:solidFill>
                <a:latin typeface="Arial" charset="0"/>
              </a:rPr>
              <a:t>                        12 (planned)</a:t>
            </a:r>
          </a:p>
        </p:txBody>
      </p:sp>
      <p:sp>
        <p:nvSpPr>
          <p:cNvPr id="5" name="TextBox 4"/>
          <p:cNvSpPr txBox="1"/>
          <p:nvPr/>
        </p:nvSpPr>
        <p:spPr bwMode="auto">
          <a:xfrm>
            <a:off x="4399924" y="5622377"/>
            <a:ext cx="4487075" cy="707886"/>
          </a:xfrm>
          <a:prstGeom prst="rect">
            <a:avLst/>
          </a:prstGeom>
          <a:solidFill>
            <a:srgbClr val="FFFFCC"/>
          </a:solidFill>
          <a:ln w="12700">
            <a:noFill/>
            <a:miter lim="800000"/>
            <a:headEnd type="none" w="sm" len="sm"/>
            <a:tailEnd type="none" w="sm" len="sm"/>
          </a:ln>
        </p:spPr>
        <p:txBody>
          <a:bodyPr wrap="square" rtlCol="0">
            <a:spAutoFit/>
          </a:bodyPr>
          <a:lstStyle/>
          <a:p>
            <a:r>
              <a:rPr lang="en-GB" sz="2000" b="1" dirty="0">
                <a:solidFill>
                  <a:srgbClr val="0033CC"/>
                </a:solidFill>
                <a:latin typeface="Arial" charset="0"/>
              </a:rPr>
              <a:t>When will CCSDS be done?</a:t>
            </a:r>
          </a:p>
          <a:p>
            <a:r>
              <a:rPr lang="en-GB" sz="2000" b="1" dirty="0" smtClean="0">
                <a:solidFill>
                  <a:srgbClr val="0033CC"/>
                </a:solidFill>
                <a:latin typeface="Arial" charset="0"/>
              </a:rPr>
              <a:t>When technology stops changing.</a:t>
            </a:r>
          </a:p>
        </p:txBody>
      </p:sp>
      <p:sp>
        <p:nvSpPr>
          <p:cNvPr id="6" name="TextBox 5"/>
          <p:cNvSpPr txBox="1"/>
          <p:nvPr/>
        </p:nvSpPr>
        <p:spPr bwMode="auto">
          <a:xfrm>
            <a:off x="4399924" y="5241764"/>
            <a:ext cx="4487075" cy="400110"/>
          </a:xfrm>
          <a:prstGeom prst="rect">
            <a:avLst/>
          </a:prstGeom>
          <a:noFill/>
          <a:ln w="12700">
            <a:noFill/>
            <a:miter lim="800000"/>
            <a:headEnd type="none" w="sm" len="sm"/>
            <a:tailEnd type="none" w="sm" len="sm"/>
          </a:ln>
        </p:spPr>
        <p:txBody>
          <a:bodyPr wrap="square" rtlCol="0">
            <a:spAutoFit/>
          </a:bodyPr>
          <a:lstStyle/>
          <a:p>
            <a:r>
              <a:rPr lang="en-GB" sz="2000" b="1" dirty="0" smtClean="0">
                <a:solidFill>
                  <a:srgbClr val="0033CC"/>
                </a:solidFill>
                <a:latin typeface="Arial" charset="0"/>
              </a:rPr>
              <a:t>More efforts expected in the future.</a:t>
            </a:r>
          </a:p>
        </p:txBody>
      </p:sp>
    </p:spTree>
    <p:extLst>
      <p:ext uri="{BB962C8B-B14F-4D97-AF65-F5344CB8AC3E}">
        <p14:creationId xmlns:p14="http://schemas.microsoft.com/office/powerpoint/2010/main" val="3693753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312374" y="955497"/>
            <a:ext cx="6691195" cy="5902503"/>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DDAAE036-29D3-4101-B3FA-18A77759D77D}" type="slidenum">
              <a:rPr lang="en-US" smtClean="0"/>
              <a:pPr>
                <a:defRPr/>
              </a:pPr>
              <a:t>16</a:t>
            </a:fld>
            <a:endParaRPr lang="en-US" dirty="0"/>
          </a:p>
        </p:txBody>
      </p:sp>
      <p:pic>
        <p:nvPicPr>
          <p:cNvPr id="84995" name="Picture 3"/>
          <p:cNvPicPr>
            <a:picLocks noChangeAspect="1" noChangeArrowheads="1"/>
          </p:cNvPicPr>
          <p:nvPr/>
        </p:nvPicPr>
        <p:blipFill>
          <a:blip r:embed="rId4" cstate="print"/>
          <a:srcRect/>
          <a:stretch>
            <a:fillRect/>
          </a:stretch>
        </p:blipFill>
        <p:spPr bwMode="auto">
          <a:xfrm>
            <a:off x="1667773" y="1604993"/>
            <a:ext cx="2133600" cy="508000"/>
          </a:xfrm>
          <a:prstGeom prst="rect">
            <a:avLst/>
          </a:prstGeom>
          <a:noFill/>
          <a:ln w="9525">
            <a:noFill/>
            <a:miter lim="800000"/>
            <a:headEnd/>
            <a:tailEnd/>
          </a:ln>
        </p:spPr>
      </p:pic>
      <p:pic>
        <p:nvPicPr>
          <p:cNvPr id="38917" name="Picture 5"/>
          <p:cNvPicPr>
            <a:picLocks noChangeAspect="1" noChangeArrowheads="1"/>
          </p:cNvPicPr>
          <p:nvPr/>
        </p:nvPicPr>
        <p:blipFill>
          <a:blip r:embed="rId5" cstate="print">
            <a:clrChange>
              <a:clrFrom>
                <a:srgbClr val="86D7E0"/>
              </a:clrFrom>
              <a:clrTo>
                <a:srgbClr val="86D7E0">
                  <a:alpha val="0"/>
                </a:srgbClr>
              </a:clrTo>
            </a:clrChange>
          </a:blip>
          <a:srcRect/>
          <a:stretch>
            <a:fillRect/>
          </a:stretch>
        </p:blipFill>
        <p:spPr bwMode="auto">
          <a:xfrm>
            <a:off x="2227150" y="1822440"/>
            <a:ext cx="1219200" cy="1219200"/>
          </a:xfrm>
          <a:prstGeom prst="rect">
            <a:avLst/>
          </a:prstGeom>
          <a:noFill/>
          <a:ln w="12700">
            <a:noFill/>
            <a:miter lim="800000"/>
            <a:headEnd type="none" w="sm" len="sm"/>
            <a:tailEnd type="none" w="sm" len="sm"/>
          </a:ln>
        </p:spPr>
      </p:pic>
      <p:pic>
        <p:nvPicPr>
          <p:cNvPr id="84996" name="Picture 4"/>
          <p:cNvPicPr>
            <a:picLocks noChangeAspect="1" noChangeArrowheads="1"/>
          </p:cNvPicPr>
          <p:nvPr/>
        </p:nvPicPr>
        <p:blipFill>
          <a:blip r:embed="rId6" cstate="print"/>
          <a:srcRect/>
          <a:stretch>
            <a:fillRect/>
          </a:stretch>
        </p:blipFill>
        <p:spPr bwMode="auto">
          <a:xfrm>
            <a:off x="1311215" y="846230"/>
            <a:ext cx="6771736" cy="6011770"/>
          </a:xfrm>
          <a:prstGeom prst="rect">
            <a:avLst/>
          </a:prstGeom>
          <a:noFill/>
          <a:ln w="9525">
            <a:noFill/>
            <a:miter lim="800000"/>
            <a:headEnd/>
            <a:tailEnd/>
          </a:ln>
        </p:spPr>
      </p:pic>
      <p:pic>
        <p:nvPicPr>
          <p:cNvPr id="84998" name="Picture 6"/>
          <p:cNvPicPr>
            <a:picLocks noChangeAspect="1" noChangeArrowheads="1"/>
          </p:cNvPicPr>
          <p:nvPr/>
        </p:nvPicPr>
        <p:blipFill>
          <a:blip r:embed="rId7" cstate="print"/>
          <a:srcRect/>
          <a:stretch>
            <a:fillRect/>
          </a:stretch>
        </p:blipFill>
        <p:spPr bwMode="auto">
          <a:xfrm>
            <a:off x="1307119" y="1999171"/>
            <a:ext cx="3683000" cy="685800"/>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clrChange>
              <a:clrFrom>
                <a:srgbClr val="86D7E0"/>
              </a:clrFrom>
              <a:clrTo>
                <a:srgbClr val="86D7E0">
                  <a:alpha val="0"/>
                </a:srgbClr>
              </a:clrTo>
            </a:clrChange>
          </a:blip>
          <a:srcRect/>
          <a:stretch>
            <a:fillRect/>
          </a:stretch>
        </p:blipFill>
        <p:spPr bwMode="auto">
          <a:xfrm>
            <a:off x="1439271" y="2337149"/>
            <a:ext cx="1219200" cy="1219200"/>
          </a:xfrm>
          <a:prstGeom prst="rect">
            <a:avLst/>
          </a:prstGeom>
          <a:noFill/>
          <a:ln w="12700">
            <a:noFill/>
            <a:miter lim="800000"/>
            <a:headEnd type="none" w="sm" len="sm"/>
            <a:tailEnd type="none" w="sm" len="sm"/>
          </a:ln>
        </p:spPr>
      </p:pic>
      <p:pic>
        <p:nvPicPr>
          <p:cNvPr id="84999" name="Picture 7"/>
          <p:cNvPicPr>
            <a:picLocks noChangeAspect="1" noChangeArrowheads="1"/>
          </p:cNvPicPr>
          <p:nvPr/>
        </p:nvPicPr>
        <p:blipFill>
          <a:blip r:embed="rId8" cstate="print"/>
          <a:srcRect/>
          <a:stretch>
            <a:fillRect/>
          </a:stretch>
        </p:blipFill>
        <p:spPr bwMode="auto">
          <a:xfrm>
            <a:off x="1321506" y="836763"/>
            <a:ext cx="6749854" cy="6021237"/>
          </a:xfrm>
          <a:prstGeom prst="rect">
            <a:avLst/>
          </a:prstGeom>
          <a:noFill/>
          <a:ln w="9525">
            <a:noFill/>
            <a:miter lim="800000"/>
            <a:headEnd/>
            <a:tailEnd/>
          </a:ln>
        </p:spPr>
      </p:pic>
      <p:sp>
        <p:nvSpPr>
          <p:cNvPr id="16" name="Title 8"/>
          <p:cNvSpPr txBox="1">
            <a:spLocks/>
          </p:cNvSpPr>
          <p:nvPr/>
        </p:nvSpPr>
        <p:spPr>
          <a:xfrm>
            <a:off x="665545" y="69450"/>
            <a:ext cx="8229600" cy="56356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500" b="1" i="0" u="none" strike="noStrike" kern="0" cap="none" spc="0" normalizeH="0" baseline="0" noProof="0" dirty="0" smtClean="0">
                <a:ln>
                  <a:noFill/>
                </a:ln>
                <a:solidFill>
                  <a:schemeClr val="accent1">
                    <a:lumMod val="50000"/>
                  </a:schemeClr>
                </a:solidFill>
                <a:effectLst/>
                <a:uLnTx/>
                <a:uFillTx/>
                <a:latin typeface="+mj-lt"/>
                <a:ea typeface="+mj-ea"/>
                <a:cs typeface="+mj-cs"/>
              </a:rPr>
              <a:t>Access to CCSDS Publications</a:t>
            </a:r>
            <a:br>
              <a:rPr kumimoji="0" lang="en-US" sz="2500" b="1" i="0" u="none" strike="noStrike" kern="0" cap="none" spc="0" normalizeH="0" baseline="0" noProof="0" dirty="0" smtClean="0">
                <a:ln>
                  <a:noFill/>
                </a:ln>
                <a:solidFill>
                  <a:schemeClr val="accent1">
                    <a:lumMod val="50000"/>
                  </a:schemeClr>
                </a:solidFill>
                <a:effectLst/>
                <a:uLnTx/>
                <a:uFillTx/>
                <a:latin typeface="+mj-lt"/>
                <a:ea typeface="+mj-ea"/>
                <a:cs typeface="+mj-cs"/>
              </a:rPr>
            </a:br>
            <a:r>
              <a:rPr kumimoji="0" lang="en-US" sz="2500" b="1" i="0" u="none" strike="noStrike" kern="0" cap="none" spc="0" normalizeH="0" baseline="0" noProof="0" dirty="0" smtClean="0">
                <a:ln>
                  <a:noFill/>
                </a:ln>
                <a:solidFill>
                  <a:schemeClr val="accent1">
                    <a:lumMod val="50000"/>
                  </a:schemeClr>
                </a:solidFill>
                <a:effectLst/>
                <a:uLnTx/>
                <a:uFillTx/>
                <a:latin typeface="+mj-lt"/>
                <a:ea typeface="+mj-ea"/>
                <a:cs typeface="+mj-cs"/>
              </a:rPr>
              <a:t>www.ccsds.org &gt; Publications</a:t>
            </a:r>
            <a:endParaRPr kumimoji="0" lang="en-US" sz="2500" b="1" i="0" u="none" strike="noStrike" kern="0" cap="none" spc="0" normalizeH="0" baseline="0" noProof="0" dirty="0">
              <a:ln>
                <a:noFill/>
              </a:ln>
              <a:solidFill>
                <a:schemeClr val="accent1">
                  <a:lumMod val="50000"/>
                </a:schemeClr>
              </a:solidFill>
              <a:effectLst/>
              <a:uLnTx/>
              <a:uFillTx/>
              <a:latin typeface="+mj-lt"/>
              <a:ea typeface="+mj-ea"/>
              <a:cs typeface="+mj-cs"/>
            </a:endParaRPr>
          </a:p>
        </p:txBody>
      </p:sp>
    </p:spTree>
    <p:extLst>
      <p:ext uri="{BB962C8B-B14F-4D97-AF65-F5344CB8AC3E}">
        <p14:creationId xmlns:p14="http://schemas.microsoft.com/office/powerpoint/2010/main" val="16192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p:cTn id="7" dur="1000" fill="hold"/>
                                        <p:tgtEl>
                                          <p:spTgt spid="84995"/>
                                        </p:tgtEl>
                                        <p:attrNameLst>
                                          <p:attrName>ppt_w</p:attrName>
                                        </p:attrNameLst>
                                      </p:cBhvr>
                                      <p:tavLst>
                                        <p:tav tm="0">
                                          <p:val>
                                            <p:strVal val="#ppt_w*0.70"/>
                                          </p:val>
                                        </p:tav>
                                        <p:tav tm="100000">
                                          <p:val>
                                            <p:strVal val="#ppt_w"/>
                                          </p:val>
                                        </p:tav>
                                      </p:tavLst>
                                    </p:anim>
                                    <p:anim calcmode="lin" valueType="num">
                                      <p:cBhvr>
                                        <p:cTn id="8" dur="1000" fill="hold"/>
                                        <p:tgtEl>
                                          <p:spTgt spid="84995"/>
                                        </p:tgtEl>
                                        <p:attrNameLst>
                                          <p:attrName>ppt_h</p:attrName>
                                        </p:attrNameLst>
                                      </p:cBhvr>
                                      <p:tavLst>
                                        <p:tav tm="0">
                                          <p:val>
                                            <p:strVal val="#ppt_h"/>
                                          </p:val>
                                        </p:tav>
                                        <p:tav tm="100000">
                                          <p:val>
                                            <p:strVal val="#ppt_h"/>
                                          </p:val>
                                        </p:tav>
                                      </p:tavLst>
                                    </p:anim>
                                    <p:animEffect transition="in" filter="fade">
                                      <p:cBhvr>
                                        <p:cTn id="9" dur="1000"/>
                                        <p:tgtEl>
                                          <p:spTgt spid="84995"/>
                                        </p:tgtEl>
                                      </p:cBhvr>
                                    </p:animEffect>
                                  </p:childTnLst>
                                </p:cTn>
                              </p:par>
                              <p:par>
                                <p:cTn id="10" presetID="2" presetClass="entr" presetSubtype="4" fill="hold" nodeType="withEffect">
                                  <p:stCondLst>
                                    <p:cond delay="0"/>
                                  </p:stCondLst>
                                  <p:childTnLst>
                                    <p:set>
                                      <p:cBhvr>
                                        <p:cTn id="11" dur="1" fill="hold">
                                          <p:stCondLst>
                                            <p:cond delay="0"/>
                                          </p:stCondLst>
                                        </p:cTn>
                                        <p:tgtEl>
                                          <p:spTgt spid="38917"/>
                                        </p:tgtEl>
                                        <p:attrNameLst>
                                          <p:attrName>style.visibility</p:attrName>
                                        </p:attrNameLst>
                                      </p:cBhvr>
                                      <p:to>
                                        <p:strVal val="visible"/>
                                      </p:to>
                                    </p:set>
                                    <p:anim calcmode="lin" valueType="num">
                                      <p:cBhvr additive="base">
                                        <p:cTn id="12" dur="500" fill="hold"/>
                                        <p:tgtEl>
                                          <p:spTgt spid="38917"/>
                                        </p:tgtEl>
                                        <p:attrNameLst>
                                          <p:attrName>ppt_x</p:attrName>
                                        </p:attrNameLst>
                                      </p:cBhvr>
                                      <p:tavLst>
                                        <p:tav tm="0">
                                          <p:val>
                                            <p:strVal val="#ppt_x"/>
                                          </p:val>
                                        </p:tav>
                                        <p:tav tm="100000">
                                          <p:val>
                                            <p:strVal val="#ppt_x"/>
                                          </p:val>
                                        </p:tav>
                                      </p:tavLst>
                                    </p:anim>
                                    <p:anim calcmode="lin" valueType="num">
                                      <p:cBhvr additive="base">
                                        <p:cTn id="13" dur="500" fill="hold"/>
                                        <p:tgtEl>
                                          <p:spTgt spid="389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4996"/>
                                        </p:tgtEl>
                                        <p:attrNameLst>
                                          <p:attrName>style.visibility</p:attrName>
                                        </p:attrNameLst>
                                      </p:cBhvr>
                                      <p:to>
                                        <p:strVal val="visible"/>
                                      </p:to>
                                    </p:set>
                                    <p:animEffect transition="in" filter="wipe(up)">
                                      <p:cBhvr>
                                        <p:cTn id="17" dur="500"/>
                                        <p:tgtEl>
                                          <p:spTgt spid="8499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55" presetClass="entr" presetSubtype="0" fill="hold" nodeType="afterEffect">
                                  <p:stCondLst>
                                    <p:cond delay="0"/>
                                  </p:stCondLst>
                                  <p:childTnLst>
                                    <p:set>
                                      <p:cBhvr>
                                        <p:cTn id="26" dur="1" fill="hold">
                                          <p:stCondLst>
                                            <p:cond delay="0"/>
                                          </p:stCondLst>
                                        </p:cTn>
                                        <p:tgtEl>
                                          <p:spTgt spid="84998"/>
                                        </p:tgtEl>
                                        <p:attrNameLst>
                                          <p:attrName>style.visibility</p:attrName>
                                        </p:attrNameLst>
                                      </p:cBhvr>
                                      <p:to>
                                        <p:strVal val="visible"/>
                                      </p:to>
                                    </p:set>
                                    <p:anim calcmode="lin" valueType="num">
                                      <p:cBhvr>
                                        <p:cTn id="27" dur="1000" fill="hold"/>
                                        <p:tgtEl>
                                          <p:spTgt spid="84998"/>
                                        </p:tgtEl>
                                        <p:attrNameLst>
                                          <p:attrName>ppt_w</p:attrName>
                                        </p:attrNameLst>
                                      </p:cBhvr>
                                      <p:tavLst>
                                        <p:tav tm="0">
                                          <p:val>
                                            <p:strVal val="#ppt_w*0.70"/>
                                          </p:val>
                                        </p:tav>
                                        <p:tav tm="100000">
                                          <p:val>
                                            <p:strVal val="#ppt_w"/>
                                          </p:val>
                                        </p:tav>
                                      </p:tavLst>
                                    </p:anim>
                                    <p:anim calcmode="lin" valueType="num">
                                      <p:cBhvr>
                                        <p:cTn id="28" dur="1000" fill="hold"/>
                                        <p:tgtEl>
                                          <p:spTgt spid="84998"/>
                                        </p:tgtEl>
                                        <p:attrNameLst>
                                          <p:attrName>ppt_h</p:attrName>
                                        </p:attrNameLst>
                                      </p:cBhvr>
                                      <p:tavLst>
                                        <p:tav tm="0">
                                          <p:val>
                                            <p:strVal val="#ppt_h"/>
                                          </p:val>
                                        </p:tav>
                                        <p:tav tm="100000">
                                          <p:val>
                                            <p:strVal val="#ppt_h"/>
                                          </p:val>
                                        </p:tav>
                                      </p:tavLst>
                                    </p:anim>
                                    <p:animEffect transition="in" filter="fade">
                                      <p:cBhvr>
                                        <p:cTn id="29" dur="1000"/>
                                        <p:tgtEl>
                                          <p:spTgt spid="84998"/>
                                        </p:tgtEl>
                                      </p:cBhvr>
                                    </p:animEffect>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84999"/>
                                        </p:tgtEl>
                                        <p:attrNameLst>
                                          <p:attrName>style.visibility</p:attrName>
                                        </p:attrNameLst>
                                      </p:cBhvr>
                                      <p:to>
                                        <p:strVal val="visible"/>
                                      </p:to>
                                    </p:set>
                                    <p:animEffect transition="in" filter="wipe(up)">
                                      <p:cBhvr>
                                        <p:cTn id="33" dur="5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701354" y="274638"/>
            <a:ext cx="7985445" cy="563562"/>
          </a:xfrm>
        </p:spPr>
        <p:txBody>
          <a:bodyPr/>
          <a:lstStyle/>
          <a:p>
            <a:r>
              <a:rPr lang="en-US" dirty="0" smtClean="0"/>
              <a:t>Field Guide to CCSDS Book Colors</a:t>
            </a:r>
            <a:endParaRPr lang="en-US" dirty="0"/>
          </a:p>
        </p:txBody>
      </p:sp>
      <p:grpSp>
        <p:nvGrpSpPr>
          <p:cNvPr id="36" name="Group 35"/>
          <p:cNvGrpSpPr/>
          <p:nvPr/>
        </p:nvGrpSpPr>
        <p:grpSpPr>
          <a:xfrm>
            <a:off x="397775" y="848570"/>
            <a:ext cx="4376266" cy="5638268"/>
            <a:chOff x="397775" y="848570"/>
            <a:chExt cx="4376266" cy="5638268"/>
          </a:xfrm>
        </p:grpSpPr>
        <p:grpSp>
          <p:nvGrpSpPr>
            <p:cNvPr id="2" name="Group 16"/>
            <p:cNvGrpSpPr>
              <a:grpSpLocks/>
            </p:cNvGrpSpPr>
            <p:nvPr/>
          </p:nvGrpSpPr>
          <p:grpSpPr bwMode="auto">
            <a:xfrm>
              <a:off x="397775" y="924465"/>
              <a:ext cx="1196975" cy="1158875"/>
              <a:chOff x="1762210" y="1226864"/>
              <a:chExt cx="1196890" cy="1159933"/>
            </a:xfrm>
          </p:grpSpPr>
          <p:sp>
            <p:nvSpPr>
              <p:cNvPr id="5" name="Rectangle 4"/>
              <p:cNvSpPr/>
              <p:nvPr/>
            </p:nvSpPr>
            <p:spPr>
              <a:xfrm>
                <a:off x="1798720" y="1226864"/>
                <a:ext cx="1160380" cy="1159933"/>
              </a:xfrm>
              <a:prstGeom prst="rect">
                <a:avLst/>
              </a:prstGeom>
              <a:solidFill>
                <a:srgbClr val="005FA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31" name="Picture 3" descr="book.png"/>
              <p:cNvPicPr>
                <a:picLocks noChangeAspect="1"/>
              </p:cNvPicPr>
              <p:nvPr/>
            </p:nvPicPr>
            <p:blipFill>
              <a:blip r:embed="rId2" cstate="print"/>
              <a:srcRect/>
              <a:stretch>
                <a:fillRect/>
              </a:stretch>
            </p:blipFill>
            <p:spPr bwMode="auto">
              <a:xfrm rot="-1200000">
                <a:off x="1762210" y="1343307"/>
                <a:ext cx="1185237" cy="868089"/>
              </a:xfrm>
              <a:prstGeom prst="rect">
                <a:avLst/>
              </a:prstGeom>
              <a:noFill/>
              <a:ln w="9525">
                <a:noFill/>
                <a:miter lim="800000"/>
                <a:headEnd/>
                <a:tailEnd/>
              </a:ln>
            </p:spPr>
          </p:pic>
        </p:grpSp>
        <p:grpSp>
          <p:nvGrpSpPr>
            <p:cNvPr id="3" name="Group 15"/>
            <p:cNvGrpSpPr>
              <a:grpSpLocks/>
            </p:cNvGrpSpPr>
            <p:nvPr/>
          </p:nvGrpSpPr>
          <p:grpSpPr bwMode="auto">
            <a:xfrm>
              <a:off x="397775" y="2366470"/>
              <a:ext cx="1196975" cy="1158875"/>
              <a:chOff x="4458843" y="1226864"/>
              <a:chExt cx="1196890" cy="1159933"/>
            </a:xfrm>
          </p:grpSpPr>
          <p:sp>
            <p:nvSpPr>
              <p:cNvPr id="6" name="Rectangle 5"/>
              <p:cNvSpPr/>
              <p:nvPr/>
            </p:nvSpPr>
            <p:spPr>
              <a:xfrm>
                <a:off x="4495352" y="1226864"/>
                <a:ext cx="1160381" cy="1159933"/>
              </a:xfrm>
              <a:prstGeom prst="rect">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9" name="Picture 6" descr="book.png"/>
              <p:cNvPicPr>
                <a:picLocks noChangeAspect="1"/>
              </p:cNvPicPr>
              <p:nvPr/>
            </p:nvPicPr>
            <p:blipFill>
              <a:blip r:embed="rId2" cstate="print"/>
              <a:srcRect/>
              <a:stretch>
                <a:fillRect/>
              </a:stretch>
            </p:blipFill>
            <p:spPr bwMode="auto">
              <a:xfrm rot="-1200000">
                <a:off x="4458843" y="1343307"/>
                <a:ext cx="1185237" cy="868089"/>
              </a:xfrm>
              <a:prstGeom prst="rect">
                <a:avLst/>
              </a:prstGeom>
              <a:noFill/>
              <a:ln w="9525">
                <a:noFill/>
                <a:miter lim="800000"/>
                <a:headEnd/>
                <a:tailEnd/>
              </a:ln>
            </p:spPr>
          </p:pic>
        </p:grpSp>
        <p:grpSp>
          <p:nvGrpSpPr>
            <p:cNvPr id="4" name="Group 20"/>
            <p:cNvGrpSpPr>
              <a:grpSpLocks/>
            </p:cNvGrpSpPr>
            <p:nvPr/>
          </p:nvGrpSpPr>
          <p:grpSpPr bwMode="auto">
            <a:xfrm>
              <a:off x="397775" y="3884370"/>
              <a:ext cx="1196975" cy="1158875"/>
              <a:chOff x="7049643" y="1226864"/>
              <a:chExt cx="1196890" cy="1159933"/>
            </a:xfrm>
          </p:grpSpPr>
          <p:sp>
            <p:nvSpPr>
              <p:cNvPr id="8" name="Rectangle 7"/>
              <p:cNvSpPr/>
              <p:nvPr/>
            </p:nvSpPr>
            <p:spPr>
              <a:xfrm>
                <a:off x="7086152" y="1226864"/>
                <a:ext cx="1160381" cy="1159933"/>
              </a:xfrm>
              <a:prstGeom prst="rect">
                <a:avLst/>
              </a:prstGeom>
              <a:solidFill>
                <a:srgbClr val="41A33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7" name="Picture 8" descr="book.png"/>
              <p:cNvPicPr>
                <a:picLocks noChangeAspect="1"/>
              </p:cNvPicPr>
              <p:nvPr/>
            </p:nvPicPr>
            <p:blipFill>
              <a:blip r:embed="rId2" cstate="print"/>
              <a:srcRect/>
              <a:stretch>
                <a:fillRect/>
              </a:stretch>
            </p:blipFill>
            <p:spPr bwMode="auto">
              <a:xfrm rot="-1200000">
                <a:off x="7049643" y="1343307"/>
                <a:ext cx="1185237" cy="868089"/>
              </a:xfrm>
              <a:prstGeom prst="rect">
                <a:avLst/>
              </a:prstGeom>
              <a:noFill/>
              <a:ln w="9525">
                <a:noFill/>
                <a:miter lim="800000"/>
                <a:headEnd/>
                <a:tailEnd/>
              </a:ln>
            </p:spPr>
          </p:pic>
        </p:grpSp>
        <p:grpSp>
          <p:nvGrpSpPr>
            <p:cNvPr id="9" name="Group 18"/>
            <p:cNvGrpSpPr>
              <a:grpSpLocks/>
            </p:cNvGrpSpPr>
            <p:nvPr/>
          </p:nvGrpSpPr>
          <p:grpSpPr bwMode="auto">
            <a:xfrm>
              <a:off x="397775" y="5326375"/>
              <a:ext cx="1196975" cy="1160463"/>
              <a:chOff x="4458843" y="3581400"/>
              <a:chExt cx="1196890" cy="1159933"/>
            </a:xfrm>
          </p:grpSpPr>
          <p:sp>
            <p:nvSpPr>
              <p:cNvPr id="12" name="Rectangle 11"/>
              <p:cNvSpPr/>
              <p:nvPr/>
            </p:nvSpPr>
            <p:spPr>
              <a:xfrm>
                <a:off x="4495352" y="3581400"/>
                <a:ext cx="1160381" cy="1159933"/>
              </a:xfrm>
              <a:prstGeom prst="rect">
                <a:avLst/>
              </a:prstGeom>
              <a:solidFill>
                <a:srgbClr val="B205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3" name="Picture 12" descr="book.png"/>
              <p:cNvPicPr>
                <a:picLocks noChangeAspect="1"/>
              </p:cNvPicPr>
              <p:nvPr/>
            </p:nvPicPr>
            <p:blipFill>
              <a:blip r:embed="rId2" cstate="print"/>
              <a:srcRect/>
              <a:stretch>
                <a:fillRect/>
              </a:stretch>
            </p:blipFill>
            <p:spPr bwMode="auto">
              <a:xfrm rot="-1200000">
                <a:off x="4458843" y="3697843"/>
                <a:ext cx="1185237" cy="868089"/>
              </a:xfrm>
              <a:prstGeom prst="rect">
                <a:avLst/>
              </a:prstGeom>
              <a:noFill/>
              <a:ln w="9525">
                <a:noFill/>
                <a:miter lim="800000"/>
                <a:headEnd/>
                <a:tailEnd/>
              </a:ln>
            </p:spPr>
          </p:pic>
        </p:grpSp>
        <p:sp>
          <p:nvSpPr>
            <p:cNvPr id="24" name="TextBox 23"/>
            <p:cNvSpPr txBox="1"/>
            <p:nvPr/>
          </p:nvSpPr>
          <p:spPr bwMode="auto">
            <a:xfrm>
              <a:off x="1612095" y="848570"/>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BLUE BOOKS</a:t>
              </a:r>
            </a:p>
            <a:p>
              <a:pPr marL="1588" indent="-1588"/>
              <a:r>
                <a:rPr lang="en-US" sz="1400" b="1" u="sng" dirty="0" smtClean="0">
                  <a:solidFill>
                    <a:srgbClr val="0033CC"/>
                  </a:solidFill>
                  <a:latin typeface="Arial" charset="0"/>
                </a:rPr>
                <a:t>Recommended Standards</a:t>
              </a:r>
              <a:r>
                <a:rPr lang="en-US" sz="1400" b="1" u="dbl" dirty="0" smtClean="0">
                  <a:solidFill>
                    <a:srgbClr val="0033CC"/>
                  </a:solidFill>
                  <a:latin typeface="Arial" charset="0"/>
                </a:rPr>
                <a:t>        </a:t>
              </a:r>
            </a:p>
            <a:p>
              <a:pPr marL="1588" indent="-1588"/>
              <a:r>
                <a:rPr lang="en-US" sz="1200" dirty="0" smtClean="0">
                  <a:solidFill>
                    <a:srgbClr val="0033CC"/>
                  </a:solidFill>
                  <a:latin typeface="Arial" charset="0"/>
                </a:rPr>
                <a:t>Normative and sufficiently detailed (and pre-tested) so they can be used to directly and independently implement interoperable systems (given that options are specified).</a:t>
              </a:r>
              <a:endParaRPr lang="en-US" sz="1800" b="1" dirty="0" smtClean="0">
                <a:solidFill>
                  <a:srgbClr val="0033CC"/>
                </a:solidFill>
                <a:latin typeface="Arial" charset="0"/>
              </a:endParaRPr>
            </a:p>
          </p:txBody>
        </p:sp>
        <p:sp>
          <p:nvSpPr>
            <p:cNvPr id="26" name="TextBox 25"/>
            <p:cNvSpPr txBox="1"/>
            <p:nvPr/>
          </p:nvSpPr>
          <p:spPr bwMode="auto">
            <a:xfrm>
              <a:off x="1612095" y="2290575"/>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MAGENTA BOOKS</a:t>
              </a:r>
            </a:p>
            <a:p>
              <a:pPr marL="1588" indent="-1588"/>
              <a:r>
                <a:rPr lang="en-US" sz="1400" b="1" u="sng" dirty="0" smtClean="0">
                  <a:solidFill>
                    <a:srgbClr val="0033CC"/>
                  </a:solidFill>
                  <a:latin typeface="Arial" charset="0"/>
                </a:rPr>
                <a:t>Recommended Practices</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Normative, but at a level that is not directly implementable for interoperability.  These are Reference Architectures, APIs, operational practices, etc.  </a:t>
              </a:r>
              <a:endParaRPr lang="en-US" sz="1800" b="1" dirty="0" smtClean="0">
                <a:solidFill>
                  <a:srgbClr val="0033CC"/>
                </a:solidFill>
                <a:latin typeface="Arial" charset="0"/>
              </a:endParaRPr>
            </a:p>
          </p:txBody>
        </p:sp>
        <p:sp>
          <p:nvSpPr>
            <p:cNvPr id="27" name="TextBox 26"/>
            <p:cNvSpPr txBox="1"/>
            <p:nvPr/>
          </p:nvSpPr>
          <p:spPr bwMode="auto">
            <a:xfrm>
              <a:off x="1612095" y="3818270"/>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GREEN BOOKS</a:t>
              </a:r>
            </a:p>
            <a:p>
              <a:pPr marL="1588" indent="-1588"/>
              <a:r>
                <a:rPr lang="en-US" sz="1400" b="1" u="sng" dirty="0" smtClean="0">
                  <a:solidFill>
                    <a:srgbClr val="0033CC"/>
                  </a:solidFill>
                  <a:latin typeface="Arial" charset="0"/>
                </a:rPr>
                <a:t>Informative Documents</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Not normative.  These may be foundational for Blue/Magenta books, describing their applicability, overall </a:t>
              </a:r>
              <a:r>
                <a:rPr lang="en-US" sz="1200" dirty="0" err="1" smtClean="0">
                  <a:solidFill>
                    <a:srgbClr val="0033CC"/>
                  </a:solidFill>
                  <a:latin typeface="Arial" charset="0"/>
                </a:rPr>
                <a:t>archtecture</a:t>
              </a:r>
              <a:r>
                <a:rPr lang="en-US" sz="1200" dirty="0" smtClean="0">
                  <a:solidFill>
                    <a:srgbClr val="0033CC"/>
                  </a:solidFill>
                  <a:latin typeface="Arial" charset="0"/>
                </a:rPr>
                <a:t>, ops concept, etc. </a:t>
              </a:r>
              <a:endParaRPr lang="en-US" sz="1800" b="1" dirty="0" smtClean="0">
                <a:solidFill>
                  <a:srgbClr val="0033CC"/>
                </a:solidFill>
                <a:latin typeface="Arial" charset="0"/>
              </a:endParaRPr>
            </a:p>
          </p:txBody>
        </p:sp>
        <p:sp>
          <p:nvSpPr>
            <p:cNvPr id="28" name="TextBox 27"/>
            <p:cNvSpPr txBox="1"/>
            <p:nvPr/>
          </p:nvSpPr>
          <p:spPr bwMode="auto">
            <a:xfrm>
              <a:off x="1580144" y="5251274"/>
              <a:ext cx="3161946" cy="1138773"/>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RED BOOKS</a:t>
              </a:r>
            </a:p>
            <a:p>
              <a:pPr marL="1588" indent="-1588"/>
              <a:r>
                <a:rPr lang="en-US" sz="1400" b="1" u="sng" dirty="0" smtClean="0">
                  <a:solidFill>
                    <a:srgbClr val="0033CC"/>
                  </a:solidFill>
                  <a:latin typeface="Arial" charset="0"/>
                </a:rPr>
                <a:t>Draft Standards/Practices</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Drafts of future Blue/Magenta books that are in agency review.  Use caution with these… they can change before release.  </a:t>
              </a:r>
              <a:endParaRPr lang="en-US" sz="1800" b="1" dirty="0" smtClean="0">
                <a:solidFill>
                  <a:srgbClr val="0033CC"/>
                </a:solidFill>
                <a:latin typeface="Arial" charset="0"/>
              </a:endParaRPr>
            </a:p>
          </p:txBody>
        </p:sp>
      </p:grpSp>
      <p:grpSp>
        <p:nvGrpSpPr>
          <p:cNvPr id="37" name="Group 36"/>
          <p:cNvGrpSpPr/>
          <p:nvPr/>
        </p:nvGrpSpPr>
        <p:grpSpPr>
          <a:xfrm>
            <a:off x="4799685" y="848570"/>
            <a:ext cx="4344315" cy="5723171"/>
            <a:chOff x="4799685" y="848570"/>
            <a:chExt cx="4344315" cy="5723171"/>
          </a:xfrm>
        </p:grpSpPr>
        <p:grpSp>
          <p:nvGrpSpPr>
            <p:cNvPr id="7" name="Group 17"/>
            <p:cNvGrpSpPr>
              <a:grpSpLocks/>
            </p:cNvGrpSpPr>
            <p:nvPr/>
          </p:nvGrpSpPr>
          <p:grpSpPr bwMode="auto">
            <a:xfrm>
              <a:off x="4799685" y="924465"/>
              <a:ext cx="1196975" cy="1160463"/>
              <a:chOff x="1762210" y="3581400"/>
              <a:chExt cx="1196890" cy="1159933"/>
            </a:xfrm>
          </p:grpSpPr>
          <p:sp>
            <p:nvSpPr>
              <p:cNvPr id="10" name="Rectangle 9"/>
              <p:cNvSpPr/>
              <p:nvPr/>
            </p:nvSpPr>
            <p:spPr>
              <a:xfrm>
                <a:off x="1798720" y="3581400"/>
                <a:ext cx="1160380" cy="1159933"/>
              </a:xfrm>
              <a:prstGeom prst="rect">
                <a:avLst/>
              </a:prstGeom>
              <a:solidFill>
                <a:srgbClr val="E478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5" name="Picture 10" descr="book.png"/>
              <p:cNvPicPr>
                <a:picLocks noChangeAspect="1"/>
              </p:cNvPicPr>
              <p:nvPr/>
            </p:nvPicPr>
            <p:blipFill>
              <a:blip r:embed="rId2" cstate="print"/>
              <a:srcRect/>
              <a:stretch>
                <a:fillRect/>
              </a:stretch>
            </p:blipFill>
            <p:spPr bwMode="auto">
              <a:xfrm rot="-1200000">
                <a:off x="1762210" y="3697843"/>
                <a:ext cx="1185237" cy="868089"/>
              </a:xfrm>
              <a:prstGeom prst="rect">
                <a:avLst/>
              </a:prstGeom>
              <a:noFill/>
              <a:ln w="9525">
                <a:noFill/>
                <a:miter lim="800000"/>
                <a:headEnd/>
                <a:tailEnd/>
              </a:ln>
            </p:spPr>
          </p:pic>
        </p:grpSp>
        <p:grpSp>
          <p:nvGrpSpPr>
            <p:cNvPr id="11" name="Group 19"/>
            <p:cNvGrpSpPr>
              <a:grpSpLocks/>
            </p:cNvGrpSpPr>
            <p:nvPr/>
          </p:nvGrpSpPr>
          <p:grpSpPr bwMode="auto">
            <a:xfrm>
              <a:off x="4799685" y="2365676"/>
              <a:ext cx="1196975" cy="1160463"/>
              <a:chOff x="7049643" y="3581400"/>
              <a:chExt cx="1196890" cy="1159933"/>
            </a:xfrm>
          </p:grpSpPr>
          <p:sp>
            <p:nvSpPr>
              <p:cNvPr id="14" name="Rectangle 13"/>
              <p:cNvSpPr/>
              <p:nvPr/>
            </p:nvSpPr>
            <p:spPr>
              <a:xfrm>
                <a:off x="7086152" y="3581400"/>
                <a:ext cx="1160381" cy="1159933"/>
              </a:xfrm>
              <a:prstGeom prst="rect">
                <a:avLst/>
              </a:prstGeom>
              <a:solidFill>
                <a:srgbClr val="FED5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1" name="Picture 14" descr="book.png"/>
              <p:cNvPicPr>
                <a:picLocks noChangeAspect="1"/>
              </p:cNvPicPr>
              <p:nvPr/>
            </p:nvPicPr>
            <p:blipFill>
              <a:blip r:embed="rId2" cstate="print"/>
              <a:srcRect/>
              <a:stretch>
                <a:fillRect/>
              </a:stretch>
            </p:blipFill>
            <p:spPr bwMode="auto">
              <a:xfrm rot="-1200000">
                <a:off x="7049643" y="3697843"/>
                <a:ext cx="1185237" cy="868089"/>
              </a:xfrm>
              <a:prstGeom prst="rect">
                <a:avLst/>
              </a:prstGeom>
              <a:noFill/>
              <a:ln w="9525">
                <a:noFill/>
                <a:miter lim="800000"/>
                <a:headEnd/>
                <a:tailEnd/>
              </a:ln>
            </p:spPr>
          </p:pic>
        </p:grpSp>
        <p:grpSp>
          <p:nvGrpSpPr>
            <p:cNvPr id="21" name="Group 19"/>
            <p:cNvGrpSpPr>
              <a:grpSpLocks/>
            </p:cNvGrpSpPr>
            <p:nvPr/>
          </p:nvGrpSpPr>
          <p:grpSpPr bwMode="auto">
            <a:xfrm>
              <a:off x="4799685" y="3800162"/>
              <a:ext cx="1196975" cy="1160463"/>
              <a:chOff x="7049643" y="3581400"/>
              <a:chExt cx="1196890" cy="1159933"/>
            </a:xfrm>
          </p:grpSpPr>
          <p:sp>
            <p:nvSpPr>
              <p:cNvPr id="22" name="Rectangle 21"/>
              <p:cNvSpPr/>
              <p:nvPr/>
            </p:nvSpPr>
            <p:spPr>
              <a:xfrm>
                <a:off x="7086152" y="3581400"/>
                <a:ext cx="1160381" cy="1159933"/>
              </a:xfrm>
              <a:prstGeom prst="rect">
                <a:avLst/>
              </a:prstGeom>
              <a:blipFill>
                <a:blip r:embed="rId3" cstate="prin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3" name="Picture 14" descr="book.png"/>
              <p:cNvPicPr>
                <a:picLocks noChangeAspect="1"/>
              </p:cNvPicPr>
              <p:nvPr/>
            </p:nvPicPr>
            <p:blipFill>
              <a:blip r:embed="rId2" cstate="print"/>
              <a:srcRect/>
              <a:stretch>
                <a:fillRect/>
              </a:stretch>
            </p:blipFill>
            <p:spPr bwMode="auto">
              <a:xfrm rot="-1200000">
                <a:off x="7049643" y="3697843"/>
                <a:ext cx="1185237" cy="868089"/>
              </a:xfrm>
              <a:prstGeom prst="rect">
                <a:avLst/>
              </a:prstGeom>
              <a:noFill/>
              <a:ln w="9525">
                <a:noFill/>
                <a:miter lim="800000"/>
                <a:headEnd/>
                <a:tailEnd/>
              </a:ln>
            </p:spPr>
          </p:pic>
        </p:grpSp>
        <p:sp>
          <p:nvSpPr>
            <p:cNvPr id="29" name="TextBox 28"/>
            <p:cNvSpPr txBox="1"/>
            <p:nvPr/>
          </p:nvSpPr>
          <p:spPr bwMode="auto">
            <a:xfrm>
              <a:off x="5982054" y="848570"/>
              <a:ext cx="3161946" cy="1138773"/>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ORANGE BOOKS</a:t>
              </a:r>
            </a:p>
            <a:p>
              <a:pPr marL="1588" indent="-1588"/>
              <a:r>
                <a:rPr lang="en-US" sz="1400" b="1" u="sng" dirty="0" smtClean="0">
                  <a:solidFill>
                    <a:srgbClr val="0033CC"/>
                  </a:solidFill>
                  <a:latin typeface="Arial" charset="0"/>
                </a:rPr>
                <a:t>Experimental</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Normative, but may be very new technology that does not </a:t>
              </a:r>
              <a:r>
                <a:rPr lang="en-US" sz="1200" b="1" u="sng" dirty="0" smtClean="0">
                  <a:solidFill>
                    <a:srgbClr val="0033CC"/>
                  </a:solidFill>
                  <a:latin typeface="Arial" charset="0"/>
                </a:rPr>
                <a:t>yet</a:t>
              </a:r>
              <a:r>
                <a:rPr lang="en-US" sz="1200" dirty="0" smtClean="0">
                  <a:solidFill>
                    <a:srgbClr val="0033CC"/>
                  </a:solidFill>
                  <a:latin typeface="Arial" charset="0"/>
                </a:rPr>
                <a:t> have consensus of enough agencies to standardize.  </a:t>
              </a:r>
            </a:p>
          </p:txBody>
        </p:sp>
        <p:sp>
          <p:nvSpPr>
            <p:cNvPr id="30" name="TextBox 29"/>
            <p:cNvSpPr txBox="1"/>
            <p:nvPr/>
          </p:nvSpPr>
          <p:spPr bwMode="auto">
            <a:xfrm>
              <a:off x="5982054" y="2290575"/>
              <a:ext cx="3161946" cy="954107"/>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YELLOW BOOKS</a:t>
              </a:r>
            </a:p>
            <a:p>
              <a:pPr marL="1588" indent="-1588"/>
              <a:r>
                <a:rPr lang="en-US" sz="1400" b="1" u="sng" dirty="0" smtClean="0">
                  <a:solidFill>
                    <a:srgbClr val="0033CC"/>
                  </a:solidFill>
                  <a:latin typeface="Arial" charset="0"/>
                </a:rPr>
                <a:t>Administrative</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CCSDS Procedures, Proceedings, Test reports, etc.</a:t>
              </a:r>
              <a:endParaRPr lang="en-US" sz="1800" b="1" dirty="0" smtClean="0">
                <a:solidFill>
                  <a:srgbClr val="0033CC"/>
                </a:solidFill>
                <a:latin typeface="Arial" charset="0"/>
              </a:endParaRPr>
            </a:p>
          </p:txBody>
        </p:sp>
        <p:sp>
          <p:nvSpPr>
            <p:cNvPr id="31" name="TextBox 30"/>
            <p:cNvSpPr txBox="1"/>
            <p:nvPr/>
          </p:nvSpPr>
          <p:spPr bwMode="auto">
            <a:xfrm>
              <a:off x="5982054" y="3722089"/>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SILVER BOOKS</a:t>
              </a:r>
            </a:p>
            <a:p>
              <a:pPr marL="1588" indent="-1588"/>
              <a:r>
                <a:rPr lang="en-US" sz="1400" b="1" u="sng" dirty="0" smtClean="0">
                  <a:solidFill>
                    <a:srgbClr val="0033CC"/>
                  </a:solidFill>
                  <a:latin typeface="Arial" charset="0"/>
                </a:rPr>
                <a:t>Historical</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Deprecated and retired documents that are kept available to support existing or legacy implementations.  Implication is that other agencies may not cross-support.  </a:t>
              </a:r>
              <a:endParaRPr lang="en-US" sz="1800" b="1" dirty="0" smtClean="0">
                <a:solidFill>
                  <a:srgbClr val="0033CC"/>
                </a:solidFill>
                <a:latin typeface="Arial" charset="0"/>
              </a:endParaRPr>
            </a:p>
          </p:txBody>
        </p:sp>
        <p:grpSp>
          <p:nvGrpSpPr>
            <p:cNvPr id="32" name="Group 19"/>
            <p:cNvGrpSpPr>
              <a:grpSpLocks/>
            </p:cNvGrpSpPr>
            <p:nvPr/>
          </p:nvGrpSpPr>
          <p:grpSpPr bwMode="auto">
            <a:xfrm>
              <a:off x="4799685" y="5326375"/>
              <a:ext cx="1196975" cy="1160463"/>
              <a:chOff x="7049643" y="3581400"/>
              <a:chExt cx="1196890" cy="1159933"/>
            </a:xfrm>
          </p:grpSpPr>
          <p:sp>
            <p:nvSpPr>
              <p:cNvPr id="33" name="Rectangle 32"/>
              <p:cNvSpPr/>
              <p:nvPr/>
            </p:nvSpPr>
            <p:spPr>
              <a:xfrm>
                <a:off x="7086152" y="3581400"/>
                <a:ext cx="1160381" cy="1159933"/>
              </a:xfrm>
              <a:prstGeom prst="rect">
                <a:avLst/>
              </a:prstGeom>
              <a:solidFill>
                <a:srgbClr val="FFC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 name="Picture 14" descr="book.png"/>
              <p:cNvPicPr>
                <a:picLocks noChangeAspect="1"/>
              </p:cNvPicPr>
              <p:nvPr/>
            </p:nvPicPr>
            <p:blipFill>
              <a:blip r:embed="rId2" cstate="print"/>
              <a:srcRect/>
              <a:stretch>
                <a:fillRect/>
              </a:stretch>
            </p:blipFill>
            <p:spPr bwMode="auto">
              <a:xfrm rot="-1200000">
                <a:off x="7049643" y="3697843"/>
                <a:ext cx="1185237" cy="868089"/>
              </a:xfrm>
              <a:prstGeom prst="rect">
                <a:avLst/>
              </a:prstGeom>
              <a:noFill/>
              <a:ln w="9525">
                <a:noFill/>
                <a:miter lim="800000"/>
                <a:headEnd/>
                <a:tailEnd/>
              </a:ln>
            </p:spPr>
          </p:pic>
        </p:grpSp>
        <p:sp>
          <p:nvSpPr>
            <p:cNvPr id="35" name="TextBox 34"/>
            <p:cNvSpPr txBox="1"/>
            <p:nvPr/>
          </p:nvSpPr>
          <p:spPr bwMode="auto">
            <a:xfrm>
              <a:off x="5982054" y="5248302"/>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PINK BOOKS/SHEETS</a:t>
              </a:r>
            </a:p>
            <a:p>
              <a:pPr marL="1588" indent="-1588"/>
              <a:r>
                <a:rPr lang="en-US" sz="1400" b="1" u="sng" dirty="0" smtClean="0">
                  <a:solidFill>
                    <a:srgbClr val="0033CC"/>
                  </a:solidFill>
                  <a:latin typeface="Arial" charset="0"/>
                </a:rPr>
                <a:t>Draft Revisions For Review</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Draft Revisions to Blue or Magenta books that are circulated for agency review.  </a:t>
              </a:r>
            </a:p>
            <a:p>
              <a:pPr marL="1588" indent="-1588"/>
              <a:r>
                <a:rPr lang="en-US" sz="1200" dirty="0" smtClean="0">
                  <a:solidFill>
                    <a:srgbClr val="0033CC"/>
                  </a:solidFill>
                  <a:latin typeface="Arial" charset="0"/>
                </a:rPr>
                <a:t>Pink Books are reissues of the full book, Pink Sheets are change pages only.</a:t>
              </a:r>
              <a:endParaRPr lang="en-US" sz="1800" b="1" dirty="0" smtClean="0">
                <a:solidFill>
                  <a:srgbClr val="0033CC"/>
                </a:solidFill>
                <a:latin typeface="Arial" charset="0"/>
              </a:endParaRPr>
            </a:p>
          </p:txBody>
        </p:sp>
      </p:grpSp>
      <p:sp>
        <p:nvSpPr>
          <p:cNvPr id="38" name="Slide Number Placeholder 37"/>
          <p:cNvSpPr>
            <a:spLocks noGrp="1"/>
          </p:cNvSpPr>
          <p:nvPr>
            <p:ph type="sldNum" sz="quarter" idx="10"/>
          </p:nvPr>
        </p:nvSpPr>
        <p:spPr/>
        <p:txBody>
          <a:bodyPr/>
          <a:lstStyle/>
          <a:p>
            <a:pPr>
              <a:defRPr/>
            </a:pPr>
            <a:fld id="{C246DBB5-1FC3-4A7F-A21A-11B4D61A50B2}" type="slidenum">
              <a:rPr lang="en-US" smtClean="0"/>
              <a:pPr>
                <a:defRPr/>
              </a:pPr>
              <a:t>17</a:t>
            </a:fld>
            <a:endParaRPr lang="en-US"/>
          </a:p>
        </p:txBody>
      </p:sp>
    </p:spTree>
    <p:extLst>
      <p:ext uri="{BB962C8B-B14F-4D97-AF65-F5344CB8AC3E}">
        <p14:creationId xmlns:p14="http://schemas.microsoft.com/office/powerpoint/2010/main" val="154093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1312374" y="955497"/>
            <a:ext cx="6691195" cy="5902503"/>
          </a:xfrm>
          <a:prstGeom prst="rect">
            <a:avLst/>
          </a:prstGeom>
          <a:noFill/>
          <a:ln w="9525">
            <a:noFill/>
            <a:miter lim="800000"/>
            <a:headEnd/>
            <a:tailEnd/>
          </a:ln>
        </p:spPr>
      </p:pic>
      <p:sp>
        <p:nvSpPr>
          <p:cNvPr id="9" name="Title 8"/>
          <p:cNvSpPr>
            <a:spLocks noGrp="1"/>
          </p:cNvSpPr>
          <p:nvPr>
            <p:ph type="title"/>
          </p:nvPr>
        </p:nvSpPr>
        <p:spPr>
          <a:xfrm>
            <a:off x="665545" y="69450"/>
            <a:ext cx="8229600" cy="563562"/>
          </a:xfrm>
        </p:spPr>
        <p:txBody>
          <a:bodyPr/>
          <a:lstStyle/>
          <a:p>
            <a:pPr>
              <a:defRPr/>
            </a:pPr>
            <a:r>
              <a:rPr lang="en-US" dirty="0" smtClean="0"/>
              <a:t>Access to CCSDS Technical WG info:</a:t>
            </a:r>
            <a:br>
              <a:rPr lang="en-US" dirty="0" smtClean="0"/>
            </a:br>
            <a:r>
              <a:rPr lang="en-US" dirty="0" smtClean="0"/>
              <a:t>www.ccsds.org &gt; CWE</a:t>
            </a:r>
            <a:endParaRPr lang="en-US" dirty="0"/>
          </a:p>
        </p:txBody>
      </p:sp>
      <p:sp>
        <p:nvSpPr>
          <p:cNvPr id="2" name="Slide Number Placeholder 1"/>
          <p:cNvSpPr>
            <a:spLocks noGrp="1"/>
          </p:cNvSpPr>
          <p:nvPr>
            <p:ph type="sldNum" sz="quarter" idx="10"/>
          </p:nvPr>
        </p:nvSpPr>
        <p:spPr/>
        <p:txBody>
          <a:bodyPr/>
          <a:lstStyle/>
          <a:p>
            <a:pPr>
              <a:defRPr/>
            </a:pPr>
            <a:fld id="{5CAB2730-DB1E-4EAC-B802-063C93BDB3B9}" type="slidenum">
              <a:rPr lang="en-US" smtClean="0"/>
              <a:pPr>
                <a:defRPr/>
              </a:pPr>
              <a:t>18</a:t>
            </a:fld>
            <a:endParaRPr lang="en-US"/>
          </a:p>
        </p:txBody>
      </p:sp>
      <p:pic>
        <p:nvPicPr>
          <p:cNvPr id="39938" name="Picture 2"/>
          <p:cNvPicPr>
            <a:picLocks noChangeAspect="1" noChangeArrowheads="1"/>
          </p:cNvPicPr>
          <p:nvPr/>
        </p:nvPicPr>
        <p:blipFill>
          <a:blip r:embed="rId4" cstate="print"/>
          <a:srcRect/>
          <a:stretch>
            <a:fillRect/>
          </a:stretch>
        </p:blipFill>
        <p:spPr bwMode="auto">
          <a:xfrm>
            <a:off x="5156200" y="2522538"/>
            <a:ext cx="3251200" cy="1498600"/>
          </a:xfrm>
          <a:prstGeom prst="rect">
            <a:avLst/>
          </a:prstGeom>
          <a:noFill/>
          <a:ln w="12700">
            <a:noFill/>
            <a:miter lim="800000"/>
            <a:headEnd type="none" w="sm" len="sm"/>
            <a:tailEnd type="none" w="sm" len="sm"/>
          </a:ln>
        </p:spPr>
      </p:pic>
      <p:pic>
        <p:nvPicPr>
          <p:cNvPr id="38917" name="Picture 5"/>
          <p:cNvPicPr>
            <a:picLocks noChangeAspect="1" noChangeArrowheads="1"/>
          </p:cNvPicPr>
          <p:nvPr/>
        </p:nvPicPr>
        <p:blipFill>
          <a:blip r:embed="rId5" cstate="print">
            <a:clrChange>
              <a:clrFrom>
                <a:srgbClr val="86D7E0"/>
              </a:clrFrom>
              <a:clrTo>
                <a:srgbClr val="86D7E0">
                  <a:alpha val="0"/>
                </a:srgbClr>
              </a:clrTo>
            </a:clrChange>
          </a:blip>
          <a:srcRect/>
          <a:stretch>
            <a:fillRect/>
          </a:stretch>
        </p:blipFill>
        <p:spPr bwMode="auto">
          <a:xfrm>
            <a:off x="6470650" y="3271838"/>
            <a:ext cx="1219200" cy="1219200"/>
          </a:xfrm>
          <a:prstGeom prst="rect">
            <a:avLst/>
          </a:prstGeom>
          <a:noFill/>
          <a:ln w="12700">
            <a:noFill/>
            <a:miter lim="800000"/>
            <a:headEnd type="none" w="sm" len="sm"/>
            <a:tailEnd type="none" w="sm" len="sm"/>
          </a:ln>
        </p:spPr>
      </p:pic>
      <p:pic>
        <p:nvPicPr>
          <p:cNvPr id="86018" name="Picture 2"/>
          <p:cNvPicPr>
            <a:picLocks noChangeAspect="1" noChangeArrowheads="1"/>
          </p:cNvPicPr>
          <p:nvPr/>
        </p:nvPicPr>
        <p:blipFill>
          <a:blip r:embed="rId6" cstate="print"/>
          <a:srcRect/>
          <a:stretch>
            <a:fillRect/>
          </a:stretch>
        </p:blipFill>
        <p:spPr bwMode="auto">
          <a:xfrm>
            <a:off x="1099593" y="856900"/>
            <a:ext cx="7508729" cy="6001100"/>
          </a:xfrm>
          <a:prstGeom prst="rect">
            <a:avLst/>
          </a:prstGeom>
          <a:noFill/>
          <a:ln w="9525">
            <a:noFill/>
            <a:miter lim="800000"/>
            <a:headEnd/>
            <a:tailEnd/>
          </a:ln>
        </p:spPr>
      </p:pic>
    </p:spTree>
    <p:extLst>
      <p:ext uri="{BB962C8B-B14F-4D97-AF65-F5344CB8AC3E}">
        <p14:creationId xmlns:p14="http://schemas.microsoft.com/office/powerpoint/2010/main" val="42196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ppt_w</p:attrName>
                                        </p:attrNameLst>
                                      </p:cBhvr>
                                      <p:tavLst>
                                        <p:tav tm="0">
                                          <p:val>
                                            <p:strVal val="#ppt_w*0.70"/>
                                          </p:val>
                                        </p:tav>
                                        <p:tav tm="100000">
                                          <p:val>
                                            <p:strVal val="#ppt_w"/>
                                          </p:val>
                                        </p:tav>
                                      </p:tavLst>
                                    </p:anim>
                                    <p:anim calcmode="lin" valueType="num">
                                      <p:cBhvr>
                                        <p:cTn id="8" dur="1000" fill="hold"/>
                                        <p:tgtEl>
                                          <p:spTgt spid="39938"/>
                                        </p:tgtEl>
                                        <p:attrNameLst>
                                          <p:attrName>ppt_h</p:attrName>
                                        </p:attrNameLst>
                                      </p:cBhvr>
                                      <p:tavLst>
                                        <p:tav tm="0">
                                          <p:val>
                                            <p:strVal val="#ppt_h"/>
                                          </p:val>
                                        </p:tav>
                                        <p:tav tm="100000">
                                          <p:val>
                                            <p:strVal val="#ppt_h"/>
                                          </p:val>
                                        </p:tav>
                                      </p:tavLst>
                                    </p:anim>
                                    <p:animEffect transition="in" filter="fade">
                                      <p:cBhvr>
                                        <p:cTn id="9" dur="1000"/>
                                        <p:tgtEl>
                                          <p:spTgt spid="39938"/>
                                        </p:tgtEl>
                                      </p:cBhvr>
                                    </p:animEffect>
                                  </p:childTnLst>
                                </p:cTn>
                              </p:par>
                              <p:par>
                                <p:cTn id="10" presetID="2" presetClass="entr" presetSubtype="4" fill="hold" nodeType="withEffect">
                                  <p:stCondLst>
                                    <p:cond delay="0"/>
                                  </p:stCondLst>
                                  <p:childTnLst>
                                    <p:set>
                                      <p:cBhvr>
                                        <p:cTn id="11" dur="1" fill="hold">
                                          <p:stCondLst>
                                            <p:cond delay="0"/>
                                          </p:stCondLst>
                                        </p:cTn>
                                        <p:tgtEl>
                                          <p:spTgt spid="38917"/>
                                        </p:tgtEl>
                                        <p:attrNameLst>
                                          <p:attrName>style.visibility</p:attrName>
                                        </p:attrNameLst>
                                      </p:cBhvr>
                                      <p:to>
                                        <p:strVal val="visible"/>
                                      </p:to>
                                    </p:set>
                                    <p:anim calcmode="lin" valueType="num">
                                      <p:cBhvr additive="base">
                                        <p:cTn id="12" dur="500" fill="hold"/>
                                        <p:tgtEl>
                                          <p:spTgt spid="38917"/>
                                        </p:tgtEl>
                                        <p:attrNameLst>
                                          <p:attrName>ppt_x</p:attrName>
                                        </p:attrNameLst>
                                      </p:cBhvr>
                                      <p:tavLst>
                                        <p:tav tm="0">
                                          <p:val>
                                            <p:strVal val="#ppt_x"/>
                                          </p:val>
                                        </p:tav>
                                        <p:tav tm="100000">
                                          <p:val>
                                            <p:strVal val="#ppt_x"/>
                                          </p:val>
                                        </p:tav>
                                      </p:tavLst>
                                    </p:anim>
                                    <p:anim calcmode="lin" valueType="num">
                                      <p:cBhvr additive="base">
                                        <p:cTn id="13" dur="500" fill="hold"/>
                                        <p:tgtEl>
                                          <p:spTgt spid="389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6018"/>
                                        </p:tgtEl>
                                        <p:attrNameLst>
                                          <p:attrName>style.visibility</p:attrName>
                                        </p:attrNameLst>
                                      </p:cBhvr>
                                      <p:to>
                                        <p:strVal val="visible"/>
                                      </p:to>
                                    </p:set>
                                    <p:animEffect transition="in" filter="wipe(up)">
                                      <p:cBhvr>
                                        <p:cTn id="1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52954" y="1018724"/>
            <a:ext cx="6238334" cy="5839276"/>
          </a:xfrm>
          <a:prstGeom prst="rect">
            <a:avLst/>
          </a:prstGeom>
          <a:noFill/>
          <a:ln w="9525">
            <a:noFill/>
            <a:miter lim="800000"/>
            <a:headEnd/>
            <a:tailEnd/>
          </a:ln>
        </p:spPr>
      </p:pic>
      <p:sp>
        <p:nvSpPr>
          <p:cNvPr id="9" name="Title 8"/>
          <p:cNvSpPr>
            <a:spLocks noGrp="1"/>
          </p:cNvSpPr>
          <p:nvPr>
            <p:ph type="title"/>
          </p:nvPr>
        </p:nvSpPr>
        <p:spPr>
          <a:xfrm>
            <a:off x="1308295" y="69450"/>
            <a:ext cx="7586850" cy="563562"/>
          </a:xfrm>
        </p:spPr>
        <p:txBody>
          <a:bodyPr/>
          <a:lstStyle/>
          <a:p>
            <a:pPr>
              <a:defRPr/>
            </a:pPr>
            <a:r>
              <a:rPr lang="en-US" dirty="0" smtClean="0"/>
              <a:t>Access to CCSDS General Announcements</a:t>
            </a:r>
            <a:endParaRPr lang="en-US" dirty="0"/>
          </a:p>
        </p:txBody>
      </p:sp>
      <p:sp>
        <p:nvSpPr>
          <p:cNvPr id="2" name="Slide Number Placeholder 1"/>
          <p:cNvSpPr>
            <a:spLocks noGrp="1"/>
          </p:cNvSpPr>
          <p:nvPr>
            <p:ph type="sldNum" sz="quarter" idx="10"/>
          </p:nvPr>
        </p:nvSpPr>
        <p:spPr/>
        <p:txBody>
          <a:bodyPr/>
          <a:lstStyle/>
          <a:p>
            <a:pPr>
              <a:defRPr/>
            </a:pPr>
            <a:fld id="{5CAB2730-DB1E-4EAC-B802-063C93BDB3B9}" type="slidenum">
              <a:rPr lang="en-US" smtClean="0"/>
              <a:pPr>
                <a:defRPr/>
              </a:pPr>
              <a:t>19</a:t>
            </a:fld>
            <a:endParaRPr lang="en-US"/>
          </a:p>
        </p:txBody>
      </p:sp>
      <p:pic>
        <p:nvPicPr>
          <p:cNvPr id="1027" name="Picture 3"/>
          <p:cNvPicPr>
            <a:picLocks noChangeAspect="1" noChangeArrowheads="1"/>
          </p:cNvPicPr>
          <p:nvPr/>
        </p:nvPicPr>
        <p:blipFill>
          <a:blip r:embed="rId4" cstate="print"/>
          <a:srcRect/>
          <a:stretch>
            <a:fillRect/>
          </a:stretch>
        </p:blipFill>
        <p:spPr bwMode="auto">
          <a:xfrm>
            <a:off x="6196818" y="5313937"/>
            <a:ext cx="1693985" cy="1490381"/>
          </a:xfrm>
          <a:prstGeom prst="rect">
            <a:avLst/>
          </a:prstGeom>
          <a:noFill/>
          <a:ln w="9525">
            <a:noFill/>
            <a:miter lim="800000"/>
            <a:headEnd/>
            <a:tailEnd/>
          </a:ln>
        </p:spPr>
      </p:pic>
      <p:sp>
        <p:nvSpPr>
          <p:cNvPr id="10" name="TextBox 9"/>
          <p:cNvSpPr txBox="1"/>
          <p:nvPr/>
        </p:nvSpPr>
        <p:spPr bwMode="auto">
          <a:xfrm>
            <a:off x="4076345" y="2651732"/>
            <a:ext cx="4481056" cy="738664"/>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New Work Item Announcements</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Find out about new initiatives and technology developments that you can contribute to, and you missions can benefit from.</a:t>
            </a:r>
            <a:endParaRPr lang="en-US" sz="1800" b="1" dirty="0" smtClean="0">
              <a:solidFill>
                <a:srgbClr val="0033CC"/>
              </a:solidFill>
              <a:latin typeface="Arial" charset="0"/>
            </a:endParaRPr>
          </a:p>
        </p:txBody>
      </p:sp>
      <p:sp>
        <p:nvSpPr>
          <p:cNvPr id="11" name="TextBox 10"/>
          <p:cNvSpPr txBox="1"/>
          <p:nvPr/>
        </p:nvSpPr>
        <p:spPr bwMode="auto">
          <a:xfrm>
            <a:off x="4101982" y="3634500"/>
            <a:ext cx="4481056" cy="553998"/>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The CCSDS Blog</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General events, meetings, new publications, etc.</a:t>
            </a:r>
            <a:endParaRPr lang="en-US" sz="1800" b="1" dirty="0" smtClean="0">
              <a:solidFill>
                <a:srgbClr val="0033CC"/>
              </a:solidFill>
              <a:latin typeface="Arial" charset="0"/>
            </a:endParaRPr>
          </a:p>
        </p:txBody>
      </p:sp>
      <p:sp>
        <p:nvSpPr>
          <p:cNvPr id="12" name="TextBox 11"/>
          <p:cNvSpPr txBox="1"/>
          <p:nvPr/>
        </p:nvSpPr>
        <p:spPr bwMode="auto">
          <a:xfrm>
            <a:off x="2186432" y="5067060"/>
            <a:ext cx="4481056" cy="553998"/>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Under Construction:  The CCSDS WIKI</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Soon to come</a:t>
            </a:r>
            <a:endParaRPr lang="en-US" sz="1800" b="1" dirty="0" smtClean="0">
              <a:solidFill>
                <a:srgbClr val="0033CC"/>
              </a:solidFill>
              <a:latin typeface="Arial" charset="0"/>
            </a:endParaRPr>
          </a:p>
        </p:txBody>
      </p:sp>
    </p:spTree>
    <p:extLst>
      <p:ext uri="{BB962C8B-B14F-4D97-AF65-F5344CB8AC3E}">
        <p14:creationId xmlns:p14="http://schemas.microsoft.com/office/powerpoint/2010/main" val="229523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04 -3.33102E-7 L -0.48489 -0.36248 " pathEditMode="relative" rAng="0" ptsTypes="AA">
                                      <p:cBhvr>
                                        <p:cTn id="6" dur="1000" fill="hold"/>
                                        <p:tgtEl>
                                          <p:spTgt spid="1027"/>
                                        </p:tgtEl>
                                        <p:attrNameLst>
                                          <p:attrName>ppt_x</p:attrName>
                                          <p:attrName>ppt_y</p:attrName>
                                        </p:attrNameLst>
                                      </p:cBhvr>
                                      <p:rCtr x="-24300" y="-18100"/>
                                    </p:animMotion>
                                  </p:childTnLst>
                                </p:cTn>
                              </p:par>
                              <p:par>
                                <p:cTn id="7" presetID="6" presetClass="emph" presetSubtype="0" fill="hold" nodeType="withEffect">
                                  <p:stCondLst>
                                    <p:cond delay="0"/>
                                  </p:stCondLst>
                                  <p:childTnLst>
                                    <p:animScale>
                                      <p:cBhvr>
                                        <p:cTn id="8" dur="500" fill="hold"/>
                                        <p:tgtEl>
                                          <p:spTgt spid="1027"/>
                                        </p:tgtEl>
                                      </p:cBhvr>
                                      <p:by x="150000" y="150000"/>
                                    </p:animScale>
                                  </p:childTnLst>
                                </p:cTn>
                              </p:par>
                              <p:par>
                                <p:cTn id="9" presetID="10" presetClass="exit" presetSubtype="0" fill="hold" nodeType="withEffect">
                                  <p:stCondLst>
                                    <p:cond delay="0"/>
                                  </p:stCondLst>
                                  <p:childTnLst>
                                    <p:animEffect transition="out" filter="fade">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563562"/>
          </a:xfrm>
        </p:spPr>
        <p:txBody>
          <a:bodyPr/>
          <a:lstStyle/>
          <a:p>
            <a:r>
              <a:rPr lang="en-GB" dirty="0" smtClean="0"/>
              <a:t>Agenda</a:t>
            </a:r>
            <a:endParaRPr lang="en-GB" dirty="0"/>
          </a:p>
        </p:txBody>
      </p:sp>
      <p:sp>
        <p:nvSpPr>
          <p:cNvPr id="3" name="Content Placeholder 2"/>
          <p:cNvSpPr>
            <a:spLocks noGrp="1"/>
          </p:cNvSpPr>
          <p:nvPr>
            <p:ph idx="1"/>
          </p:nvPr>
        </p:nvSpPr>
        <p:spPr>
          <a:xfrm>
            <a:off x="457199" y="990600"/>
            <a:ext cx="8429625" cy="5135563"/>
          </a:xfrm>
        </p:spPr>
        <p:txBody>
          <a:bodyPr/>
          <a:lstStyle/>
          <a:p>
            <a:r>
              <a:rPr lang="en-GB" dirty="0" smtClean="0"/>
              <a:t> CCSDS Background (scope, participation, etc.)</a:t>
            </a:r>
          </a:p>
          <a:p>
            <a:r>
              <a:rPr lang="en-GB" dirty="0" smtClean="0"/>
              <a:t> CCSDS Architecture, Organization, Processes</a:t>
            </a:r>
          </a:p>
          <a:p>
            <a:r>
              <a:rPr lang="en-GB" dirty="0" smtClean="0"/>
              <a:t>Access to CCSDS Online</a:t>
            </a:r>
          </a:p>
          <a:p>
            <a:r>
              <a:rPr lang="en-GB" dirty="0" smtClean="0"/>
              <a:t>CCSDS Strategic Goals by Technical Area</a:t>
            </a:r>
          </a:p>
          <a:p>
            <a:r>
              <a:rPr lang="en-GB" dirty="0" err="1" smtClean="0"/>
              <a:t>Closeup</a:t>
            </a:r>
            <a:r>
              <a:rPr lang="en-GB" dirty="0" smtClean="0"/>
              <a:t> on CCSDS Activities in Select Working Groups</a:t>
            </a:r>
          </a:p>
          <a:p>
            <a:pPr marL="0" indent="0">
              <a:buNone/>
            </a:pPr>
            <a:endParaRPr lang="en-GB" dirty="0" smtClean="0"/>
          </a:p>
          <a:p>
            <a:endParaRPr lang="en-GB" dirty="0" smtClean="0"/>
          </a:p>
          <a:p>
            <a:endParaRPr lang="en-GB" sz="20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a:t>
            </a:fld>
            <a:endParaRPr lang="en-US"/>
          </a:p>
        </p:txBody>
      </p:sp>
    </p:spTree>
    <p:extLst>
      <p:ext uri="{BB962C8B-B14F-4D97-AF65-F5344CB8AC3E}">
        <p14:creationId xmlns:p14="http://schemas.microsoft.com/office/powerpoint/2010/main" val="2113461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CCSDS Strategic Goals </a:t>
            </a:r>
            <a:br>
              <a:rPr lang="en-US" sz="4000" dirty="0" smtClean="0"/>
            </a:br>
            <a:r>
              <a:rPr lang="en-US" sz="4000" dirty="0" smtClean="0"/>
              <a:t>by Technical Area</a:t>
            </a:r>
            <a:endParaRPr lang="en-US" sz="4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2264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1340484" y="3304931"/>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14" name="Oval 13"/>
          <p:cNvSpPr/>
          <p:nvPr/>
        </p:nvSpPr>
        <p:spPr bwMode="auto">
          <a:xfrm>
            <a:off x="1326523" y="5711833"/>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13" name="Oval 12"/>
          <p:cNvSpPr/>
          <p:nvPr/>
        </p:nvSpPr>
        <p:spPr bwMode="auto">
          <a:xfrm>
            <a:off x="1340484" y="4497287"/>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12" name="Oval 11"/>
          <p:cNvSpPr/>
          <p:nvPr/>
        </p:nvSpPr>
        <p:spPr bwMode="auto">
          <a:xfrm>
            <a:off x="1327297" y="2394879"/>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11" name="Oval 10"/>
          <p:cNvSpPr/>
          <p:nvPr/>
        </p:nvSpPr>
        <p:spPr bwMode="auto">
          <a:xfrm>
            <a:off x="1340484" y="1768701"/>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4" name="Oval 3"/>
          <p:cNvSpPr/>
          <p:nvPr/>
        </p:nvSpPr>
        <p:spPr bwMode="auto">
          <a:xfrm>
            <a:off x="1340484" y="869425"/>
            <a:ext cx="537472" cy="537472"/>
          </a:xfrm>
          <a:prstGeom prst="ellipse">
            <a:avLst/>
          </a:prstGeom>
          <a:solidFill>
            <a:srgbClr val="92D050"/>
          </a:solidFill>
          <a:ln w="38100">
            <a:noFill/>
            <a:round/>
            <a:headEnd/>
            <a:tailEnd/>
          </a:ln>
        </p:spPr>
        <p:txBody>
          <a:bodyPr wrap="none" rtlCol="0" anchor="ctr"/>
          <a:lstStyle/>
          <a:p>
            <a:pPr algn="ctr"/>
            <a:endParaRPr lang="en-US"/>
          </a:p>
        </p:txBody>
      </p:sp>
      <p:sp>
        <p:nvSpPr>
          <p:cNvPr id="786443" name="Rectangle 11"/>
          <p:cNvSpPr>
            <a:spLocks noChangeArrowheads="1"/>
          </p:cNvSpPr>
          <p:nvPr/>
        </p:nvSpPr>
        <p:spPr bwMode="auto">
          <a:xfrm>
            <a:off x="1377462" y="76200"/>
            <a:ext cx="7437437" cy="411163"/>
          </a:xfrm>
          <a:prstGeom prst="rect">
            <a:avLst/>
          </a:prstGeom>
          <a:noFill/>
          <a:ln w="9525">
            <a:noFill/>
            <a:miter lim="800000"/>
            <a:headEnd/>
            <a:tailEnd/>
          </a:ln>
        </p:spPr>
        <p:txBody>
          <a:bodyPr/>
          <a:lstStyle/>
          <a:p>
            <a:pPr algn="ctr">
              <a:lnSpc>
                <a:spcPct val="90000"/>
              </a:lnSpc>
            </a:pPr>
            <a:r>
              <a:rPr lang="en-US" sz="3200" b="1" dirty="0">
                <a:solidFill>
                  <a:srgbClr val="000099"/>
                </a:solidFill>
                <a:effectLst>
                  <a:outerShdw blurRad="38100" dist="38100" dir="2700000" algn="tl">
                    <a:srgbClr val="C0C0C0"/>
                  </a:outerShdw>
                </a:effectLst>
                <a:latin typeface="Calibri" pitchFamily="34" charset="0"/>
              </a:rPr>
              <a:t>CCSDS </a:t>
            </a:r>
            <a:r>
              <a:rPr lang="en-US" sz="3200" b="1" dirty="0" smtClean="0">
                <a:solidFill>
                  <a:srgbClr val="000099"/>
                </a:solidFill>
                <a:effectLst>
                  <a:outerShdw blurRad="38100" dist="38100" dir="2700000" algn="tl">
                    <a:srgbClr val="C0C0C0"/>
                  </a:outerShdw>
                </a:effectLst>
                <a:latin typeface="Calibri" pitchFamily="34" charset="0"/>
              </a:rPr>
              <a:t>Strategic Plan</a:t>
            </a:r>
            <a:endParaRPr lang="en-US" sz="2000" b="1" dirty="0" smtClean="0">
              <a:solidFill>
                <a:srgbClr val="000099"/>
              </a:solidFill>
              <a:effectLst>
                <a:outerShdw blurRad="38100" dist="38100" dir="2700000" algn="tl">
                  <a:srgbClr val="C0C0C0"/>
                </a:outerShdw>
              </a:effectLst>
              <a:latin typeface="Calibri" pitchFamily="34" charset="0"/>
            </a:endParaRPr>
          </a:p>
          <a:p>
            <a:pPr algn="ctr">
              <a:lnSpc>
                <a:spcPct val="90000"/>
              </a:lnSpc>
            </a:pPr>
            <a:r>
              <a:rPr lang="en-US" sz="2000" b="1" dirty="0" smtClean="0">
                <a:solidFill>
                  <a:srgbClr val="000099"/>
                </a:solidFill>
                <a:effectLst>
                  <a:outerShdw blurRad="38100" dist="38100" dir="2700000" algn="tl">
                    <a:srgbClr val="C0C0C0"/>
                  </a:outerShdw>
                </a:effectLst>
                <a:latin typeface="Calibri" pitchFamily="34" charset="0"/>
              </a:rPr>
              <a:t>The CCSDS Plan for the Future</a:t>
            </a:r>
            <a:endParaRPr lang="en-US" sz="2000" b="1" dirty="0">
              <a:solidFill>
                <a:srgbClr val="000099"/>
              </a:solidFill>
              <a:effectLst>
                <a:outerShdw blurRad="38100" dist="38100" dir="2700000" algn="tl">
                  <a:srgbClr val="C0C0C0"/>
                </a:outerShdw>
              </a:effectLst>
              <a:latin typeface="Calibri" pitchFamily="34" charset="0"/>
            </a:endParaRPr>
          </a:p>
        </p:txBody>
      </p:sp>
      <p:sp>
        <p:nvSpPr>
          <p:cNvPr id="5" name="TextBox 4"/>
          <p:cNvSpPr txBox="1"/>
          <p:nvPr/>
        </p:nvSpPr>
        <p:spPr bwMode="auto">
          <a:xfrm>
            <a:off x="1431226" y="902839"/>
            <a:ext cx="7602463" cy="5940088"/>
          </a:xfrm>
          <a:prstGeom prst="rect">
            <a:avLst/>
          </a:prstGeom>
          <a:noFill/>
          <a:ln w="12700">
            <a:noFill/>
            <a:miter lim="800000"/>
            <a:headEnd type="none" w="sm" len="sm"/>
            <a:tailEnd type="none" w="sm" len="sm"/>
          </a:ln>
        </p:spPr>
        <p:txBody>
          <a:bodyPr wrap="square" rtlCol="0">
            <a:spAutoFit/>
          </a:bodyPr>
          <a:lstStyle/>
          <a:p>
            <a:pPr marL="457200" indent="-457200">
              <a:buFont typeface="+mj-lt"/>
              <a:buAutoNum type="arabicPeriod"/>
            </a:pPr>
            <a:r>
              <a:rPr lang="en-GB" sz="2000" b="1" dirty="0" smtClean="0">
                <a:solidFill>
                  <a:srgbClr val="0033CC"/>
                </a:solidFill>
                <a:latin typeface="Arial" charset="0"/>
              </a:rPr>
              <a:t>Towards Cross-cutting functions and coherent architecture-wide integration</a:t>
            </a:r>
          </a:p>
          <a:p>
            <a:pPr marL="457200" indent="-457200">
              <a:buFont typeface="+mj-lt"/>
              <a:buAutoNum type="arabicPeriod"/>
            </a:pPr>
            <a:endParaRPr lang="en-GB" sz="2000" b="1" dirty="0">
              <a:solidFill>
                <a:srgbClr val="0033CC"/>
              </a:solidFill>
              <a:latin typeface="Arial" charset="0"/>
            </a:endParaRPr>
          </a:p>
          <a:p>
            <a:pPr marL="457200" indent="-457200">
              <a:buFont typeface="+mj-lt"/>
              <a:buAutoNum type="arabicPeriod"/>
            </a:pPr>
            <a:r>
              <a:rPr lang="en-GB" sz="2000" b="1" dirty="0" smtClean="0">
                <a:solidFill>
                  <a:srgbClr val="0033CC"/>
                </a:solidFill>
                <a:latin typeface="Arial" charset="0"/>
              </a:rPr>
              <a:t>Towards Standardized </a:t>
            </a:r>
            <a:r>
              <a:rPr lang="en-GB" sz="2000" b="1" dirty="0" err="1" smtClean="0">
                <a:solidFill>
                  <a:srgbClr val="0033CC"/>
                </a:solidFill>
                <a:latin typeface="Arial" charset="0"/>
              </a:rPr>
              <a:t>Onboard</a:t>
            </a:r>
            <a:r>
              <a:rPr lang="en-GB" sz="2000" b="1" dirty="0" smtClean="0">
                <a:solidFill>
                  <a:srgbClr val="0033CC"/>
                </a:solidFill>
                <a:latin typeface="Arial" charset="0"/>
              </a:rPr>
              <a:t> Interfaces and Services</a:t>
            </a:r>
          </a:p>
          <a:p>
            <a:pPr marL="457200" indent="-457200">
              <a:buFont typeface="+mj-lt"/>
              <a:buAutoNum type="arabicPeriod"/>
            </a:pPr>
            <a:endParaRPr lang="en-GB" sz="2000" b="1" dirty="0">
              <a:solidFill>
                <a:srgbClr val="0033CC"/>
              </a:solidFill>
              <a:latin typeface="Arial" charset="0"/>
            </a:endParaRPr>
          </a:p>
          <a:p>
            <a:pPr marL="457200" indent="-457200">
              <a:buFont typeface="+mj-lt"/>
              <a:buAutoNum type="arabicPeriod"/>
            </a:pPr>
            <a:r>
              <a:rPr lang="en-GB" sz="2000" b="1" dirty="0">
                <a:solidFill>
                  <a:srgbClr val="0033CC"/>
                </a:solidFill>
                <a:latin typeface="Arial" charset="0"/>
              </a:rPr>
              <a:t>Towards </a:t>
            </a:r>
            <a:r>
              <a:rPr lang="en-GB" sz="2000" b="1" dirty="0" smtClean="0">
                <a:solidFill>
                  <a:srgbClr val="0033CC"/>
                </a:solidFill>
                <a:latin typeface="Arial" charset="0"/>
              </a:rPr>
              <a:t>Standardized Mission Operations Services and </a:t>
            </a:r>
            <a:r>
              <a:rPr lang="en-GB" sz="2000" b="1" dirty="0">
                <a:solidFill>
                  <a:srgbClr val="0033CC"/>
                </a:solidFill>
                <a:latin typeface="Arial" charset="0"/>
              </a:rPr>
              <a:t>complete Navigation Message Standardization</a:t>
            </a:r>
          </a:p>
          <a:p>
            <a:pPr marL="914400" lvl="1" indent="-457200">
              <a:buFont typeface="+mj-lt"/>
              <a:buAutoNum type="arabicPeriod"/>
            </a:pPr>
            <a:endParaRPr lang="en-GB" sz="2000" b="1" dirty="0" smtClean="0">
              <a:solidFill>
                <a:srgbClr val="0033CC"/>
              </a:solidFill>
              <a:latin typeface="Arial" charset="0"/>
            </a:endParaRPr>
          </a:p>
          <a:p>
            <a:pPr marL="457200" indent="-457200">
              <a:buFont typeface="+mj-lt"/>
              <a:buAutoNum type="arabicPeriod"/>
            </a:pPr>
            <a:r>
              <a:rPr lang="en-GB" sz="2000" b="1" dirty="0" smtClean="0">
                <a:solidFill>
                  <a:srgbClr val="0033CC"/>
                </a:solidFill>
                <a:latin typeface="Arial" charset="0"/>
              </a:rPr>
              <a:t>Towards  </a:t>
            </a:r>
            <a:r>
              <a:rPr lang="en-GB" sz="2000" b="1" dirty="0">
                <a:solidFill>
                  <a:srgbClr val="0033CC"/>
                </a:solidFill>
                <a:latin typeface="Arial" charset="0"/>
              </a:rPr>
              <a:t>an </a:t>
            </a:r>
            <a:r>
              <a:rPr lang="en-GB" sz="2000" b="1" dirty="0" smtClean="0">
                <a:solidFill>
                  <a:srgbClr val="0033CC"/>
                </a:solidFill>
                <a:latin typeface="Arial" charset="0"/>
              </a:rPr>
              <a:t>Extensible </a:t>
            </a:r>
            <a:r>
              <a:rPr lang="en-GB" sz="2000" b="1" dirty="0">
                <a:solidFill>
                  <a:srgbClr val="0033CC"/>
                </a:solidFill>
                <a:latin typeface="Arial" charset="0"/>
              </a:rPr>
              <a:t>Space Communications Cross Support Service Management and Transfer </a:t>
            </a:r>
            <a:r>
              <a:rPr lang="en-GB" sz="2000" b="1" dirty="0" smtClean="0">
                <a:solidFill>
                  <a:srgbClr val="0033CC"/>
                </a:solidFill>
                <a:latin typeface="Arial" charset="0"/>
              </a:rPr>
              <a:t>Services</a:t>
            </a:r>
          </a:p>
          <a:p>
            <a:pPr lvl="1"/>
            <a:r>
              <a:rPr lang="en-GB" sz="2000" b="1" dirty="0" smtClean="0">
                <a:solidFill>
                  <a:srgbClr val="0033CC"/>
                </a:solidFill>
                <a:latin typeface="Arial" charset="0"/>
              </a:rPr>
              <a:t>(Cross Support of Communications Assets) </a:t>
            </a:r>
            <a:endParaRPr lang="en-GB" sz="2000" b="1" dirty="0">
              <a:solidFill>
                <a:srgbClr val="0033CC"/>
              </a:solidFill>
              <a:latin typeface="Arial" charset="0"/>
            </a:endParaRPr>
          </a:p>
          <a:p>
            <a:pPr marL="457200" indent="-457200">
              <a:buFont typeface="+mj-lt"/>
              <a:buAutoNum type="arabicPeriod"/>
            </a:pPr>
            <a:endParaRPr lang="en-GB" sz="2000" b="1" dirty="0" smtClean="0">
              <a:solidFill>
                <a:srgbClr val="0033CC"/>
              </a:solidFill>
              <a:latin typeface="Arial" charset="0"/>
            </a:endParaRPr>
          </a:p>
          <a:p>
            <a:pPr marL="457200" indent="-457200">
              <a:buFont typeface="+mj-lt"/>
              <a:buAutoNum type="arabicPeriod"/>
            </a:pPr>
            <a:r>
              <a:rPr lang="en-GB" sz="2000" b="1" dirty="0" smtClean="0">
                <a:solidFill>
                  <a:srgbClr val="0033CC"/>
                </a:solidFill>
                <a:latin typeface="Arial" charset="0"/>
              </a:rPr>
              <a:t>Towards a Unified </a:t>
            </a:r>
            <a:r>
              <a:rPr lang="en-GB" sz="2000" b="1" dirty="0">
                <a:solidFill>
                  <a:srgbClr val="0033CC"/>
                </a:solidFill>
                <a:latin typeface="Arial" charset="0"/>
              </a:rPr>
              <a:t>Space Data Link Protocol, optical links, new sync and channel coding schemes and  </a:t>
            </a:r>
            <a:r>
              <a:rPr lang="en-GB" sz="2000" b="1" dirty="0" smtClean="0">
                <a:solidFill>
                  <a:srgbClr val="0033CC"/>
                </a:solidFill>
                <a:latin typeface="Arial" charset="0"/>
              </a:rPr>
              <a:t>compression</a:t>
            </a:r>
          </a:p>
          <a:p>
            <a:pPr marL="457200" indent="-457200">
              <a:buFont typeface="+mj-lt"/>
              <a:buAutoNum type="arabicPeriod"/>
            </a:pPr>
            <a:endParaRPr lang="en-GB" sz="2000" b="1" dirty="0">
              <a:solidFill>
                <a:srgbClr val="0033CC"/>
              </a:solidFill>
              <a:latin typeface="Arial" charset="0"/>
            </a:endParaRPr>
          </a:p>
          <a:p>
            <a:pPr marL="457200" indent="-457200">
              <a:buFont typeface="+mj-lt"/>
              <a:buAutoNum type="arabicPeriod"/>
            </a:pPr>
            <a:r>
              <a:rPr lang="en-GB" sz="2000" b="1" dirty="0">
                <a:solidFill>
                  <a:srgbClr val="0033CC"/>
                </a:solidFill>
                <a:latin typeface="Arial" charset="0"/>
              </a:rPr>
              <a:t>Towards </a:t>
            </a:r>
            <a:r>
              <a:rPr lang="en-GB" sz="2000" b="1" dirty="0" smtClean="0">
                <a:solidFill>
                  <a:srgbClr val="0033CC"/>
                </a:solidFill>
                <a:latin typeface="Arial" charset="0"/>
              </a:rPr>
              <a:t>Standardized </a:t>
            </a:r>
            <a:r>
              <a:rPr lang="en-GB" sz="2000" b="1" dirty="0">
                <a:solidFill>
                  <a:srgbClr val="0033CC"/>
                </a:solidFill>
                <a:latin typeface="Arial" charset="0"/>
              </a:rPr>
              <a:t>Space System Internetworking </a:t>
            </a:r>
            <a:r>
              <a:rPr lang="en-GB" sz="2000" b="1" dirty="0" smtClean="0">
                <a:solidFill>
                  <a:srgbClr val="0033CC"/>
                </a:solidFill>
                <a:latin typeface="Arial" charset="0"/>
              </a:rPr>
              <a:t>Services and the </a:t>
            </a:r>
            <a:r>
              <a:rPr lang="en-GB" sz="2000" b="1" u="sng" dirty="0" smtClean="0">
                <a:solidFill>
                  <a:srgbClr val="0033CC"/>
                </a:solidFill>
                <a:latin typeface="Arial" charset="0"/>
              </a:rPr>
              <a:t>Solar System Internet (SSI)</a:t>
            </a:r>
            <a:endParaRPr lang="en-GB" sz="2000" b="1" u="sng" dirty="0">
              <a:solidFill>
                <a:srgbClr val="0033CC"/>
              </a:solidFill>
              <a:latin typeface="Arial" charset="0"/>
            </a:endParaRPr>
          </a:p>
          <a:p>
            <a:endParaRPr lang="en-GB" sz="2000" b="1" dirty="0" smtClean="0">
              <a:solidFill>
                <a:srgbClr val="0033CC"/>
              </a:solidFill>
              <a:latin typeface="Arial" charset="0"/>
            </a:endParaRPr>
          </a:p>
        </p:txBody>
      </p:sp>
      <p:sp>
        <p:nvSpPr>
          <p:cNvPr id="10" name="Rounded Rectangle 9"/>
          <p:cNvSpPr/>
          <p:nvPr/>
        </p:nvSpPr>
        <p:spPr bwMode="auto">
          <a:xfrm>
            <a:off x="44754" y="2481622"/>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sp>
        <p:nvSpPr>
          <p:cNvPr id="15" name="Rounded Rectangle 14"/>
          <p:cNvSpPr/>
          <p:nvPr/>
        </p:nvSpPr>
        <p:spPr bwMode="auto">
          <a:xfrm>
            <a:off x="68178" y="5798576"/>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sp>
        <p:nvSpPr>
          <p:cNvPr id="16" name="Rounded Rectangle 15"/>
          <p:cNvSpPr/>
          <p:nvPr/>
        </p:nvSpPr>
        <p:spPr bwMode="auto">
          <a:xfrm>
            <a:off x="71070" y="3391674"/>
            <a:ext cx="1386472" cy="363985"/>
          </a:xfrm>
          <a:prstGeom prst="roundRect">
            <a:avLst>
              <a:gd name="adj" fmla="val 16667"/>
            </a:avLst>
          </a:prstGeom>
          <a:solidFill>
            <a:srgbClr val="FF9900"/>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sp>
        <p:nvSpPr>
          <p:cNvPr id="17" name="Rounded Rectangle 16"/>
          <p:cNvSpPr/>
          <p:nvPr/>
        </p:nvSpPr>
        <p:spPr bwMode="auto">
          <a:xfrm>
            <a:off x="71070" y="4584030"/>
            <a:ext cx="1386472" cy="363985"/>
          </a:xfrm>
          <a:prstGeom prst="roundRect">
            <a:avLst>
              <a:gd name="adj" fmla="val 16667"/>
            </a:avLst>
          </a:prstGeom>
          <a:solidFill>
            <a:srgbClr val="33CC33"/>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sp>
        <p:nvSpPr>
          <p:cNvPr id="18" name="Rounded Rectangle 17"/>
          <p:cNvSpPr/>
          <p:nvPr/>
        </p:nvSpPr>
        <p:spPr bwMode="auto">
          <a:xfrm>
            <a:off x="44754" y="1855929"/>
            <a:ext cx="1386472" cy="363985"/>
          </a:xfrm>
          <a:prstGeom prst="roundRect">
            <a:avLst>
              <a:gd name="adj" fmla="val 16667"/>
            </a:avLst>
          </a:prstGeom>
          <a:solidFill>
            <a:srgbClr val="3D86FD"/>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sp>
        <p:nvSpPr>
          <p:cNvPr id="19" name="Rounded Rectangle 18"/>
          <p:cNvSpPr/>
          <p:nvPr/>
        </p:nvSpPr>
        <p:spPr bwMode="auto">
          <a:xfrm>
            <a:off x="71070" y="956168"/>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spTree>
    <p:extLst>
      <p:ext uri="{BB962C8B-B14F-4D97-AF65-F5344CB8AC3E}">
        <p14:creationId xmlns:p14="http://schemas.microsoft.com/office/powerpoint/2010/main" val="3888698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Engineering Area Goals</a:t>
            </a:r>
            <a:endParaRPr lang="en-US" dirty="0"/>
          </a:p>
        </p:txBody>
      </p:sp>
      <p:sp>
        <p:nvSpPr>
          <p:cNvPr id="3" name="Content Placeholder 2"/>
          <p:cNvSpPr>
            <a:spLocks noGrp="1"/>
          </p:cNvSpPr>
          <p:nvPr>
            <p:ph idx="1"/>
          </p:nvPr>
        </p:nvSpPr>
        <p:spPr/>
        <p:txBody>
          <a:bodyPr/>
          <a:lstStyle/>
          <a:p>
            <a:r>
              <a:rPr lang="en-US" dirty="0"/>
              <a:t>To define cross-cutting functions and end-to-end system architectures, in support of interoperability and cross support, overarching and underpinning the above goals and that facilitate addressing global challenges, including:</a:t>
            </a:r>
          </a:p>
          <a:p>
            <a:pPr lvl="1"/>
            <a:r>
              <a:rPr lang="en-US" dirty="0"/>
              <a:t>Cyber security;</a:t>
            </a:r>
          </a:p>
          <a:p>
            <a:pPr lvl="1"/>
            <a:r>
              <a:rPr lang="en-US" dirty="0"/>
              <a:t>Reference system architectures; </a:t>
            </a:r>
          </a:p>
          <a:p>
            <a:pPr lvl="1"/>
            <a:r>
              <a:rPr lang="en-US" dirty="0"/>
              <a:t>Information models and architectures;</a:t>
            </a:r>
          </a:p>
          <a:p>
            <a:pPr lvl="1"/>
            <a:r>
              <a:rPr lang="en-US" dirty="0"/>
              <a:t>Systems-of-systems interoperability;</a:t>
            </a:r>
          </a:p>
          <a:p>
            <a:pPr lvl="1"/>
            <a:r>
              <a:rPr lang="en-US" dirty="0"/>
              <a:t>CCSDS support services and capabilities.</a:t>
            </a:r>
          </a:p>
          <a:p>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22</a:t>
            </a:fld>
            <a:endParaRPr lang="en-US"/>
          </a:p>
        </p:txBody>
      </p:sp>
      <p:grpSp>
        <p:nvGrpSpPr>
          <p:cNvPr id="5" name="Group 4"/>
          <p:cNvGrpSpPr/>
          <p:nvPr/>
        </p:nvGrpSpPr>
        <p:grpSpPr>
          <a:xfrm>
            <a:off x="86361" y="866361"/>
            <a:ext cx="1806886" cy="537472"/>
            <a:chOff x="6947358" y="168385"/>
            <a:chExt cx="1806886" cy="537472"/>
          </a:xfrm>
        </p:grpSpPr>
        <p:sp>
          <p:nvSpPr>
            <p:cNvPr id="6" name="Oval 5"/>
            <p:cNvSpPr/>
            <p:nvPr/>
          </p:nvSpPr>
          <p:spPr bwMode="auto">
            <a:xfrm>
              <a:off x="8216772" y="168385"/>
              <a:ext cx="537472" cy="537472"/>
            </a:xfrm>
            <a:prstGeom prst="ellipse">
              <a:avLst/>
            </a:prstGeom>
            <a:solidFill>
              <a:srgbClr val="92D050"/>
            </a:solidFill>
            <a:ln w="38100">
              <a:noFill/>
              <a:round/>
              <a:headEnd/>
              <a:tailEnd/>
            </a:ln>
          </p:spPr>
          <p:txBody>
            <a:bodyPr wrap="none" rtlCol="0" anchor="ctr"/>
            <a:lstStyle/>
            <a:p>
              <a:pPr algn="ctr"/>
              <a:r>
                <a:rPr lang="en-US" sz="2000" b="1" dirty="0" smtClean="0">
                  <a:solidFill>
                    <a:srgbClr val="0033CC"/>
                  </a:solidFill>
                  <a:latin typeface="+mn-lt"/>
                </a:rPr>
                <a:t>1.</a:t>
              </a:r>
              <a:endParaRPr lang="en-US" sz="2000" b="1" dirty="0">
                <a:solidFill>
                  <a:srgbClr val="0033CC"/>
                </a:solidFill>
                <a:latin typeface="+mn-lt"/>
              </a:endParaRPr>
            </a:p>
          </p:txBody>
        </p:sp>
        <p:sp>
          <p:nvSpPr>
            <p:cNvPr id="7" name="Rounded Rectangle 6"/>
            <p:cNvSpPr/>
            <p:nvPr/>
          </p:nvSpPr>
          <p:spPr bwMode="auto">
            <a:xfrm>
              <a:off x="6947358" y="255128"/>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grpSp>
    </p:spTree>
    <p:extLst>
      <p:ext uri="{BB962C8B-B14F-4D97-AF65-F5344CB8AC3E}">
        <p14:creationId xmlns:p14="http://schemas.microsoft.com/office/powerpoint/2010/main" val="240011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77778E-7 7.40741E-7 L 0.78333 -0.10324 " pathEditMode="relative" rAng="0" ptsTypes="AA">
                                      <p:cBhvr>
                                        <p:cTn id="6" dur="1000" fill="hold"/>
                                        <p:tgtEl>
                                          <p:spTgt spid="5"/>
                                        </p:tgtEl>
                                        <p:attrNameLst>
                                          <p:attrName>ppt_x</p:attrName>
                                          <p:attrName>ppt_y</p:attrName>
                                        </p:attrNameLst>
                                      </p:cBhvr>
                                      <p:rCtr x="39167"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Spacecraft Onboard Area Goals</a:t>
            </a:r>
            <a:endParaRPr lang="en-US" dirty="0"/>
          </a:p>
        </p:txBody>
      </p:sp>
      <p:sp>
        <p:nvSpPr>
          <p:cNvPr id="3" name="Content Placeholder 2"/>
          <p:cNvSpPr>
            <a:spLocks noGrp="1"/>
          </p:cNvSpPr>
          <p:nvPr>
            <p:ph idx="1"/>
          </p:nvPr>
        </p:nvSpPr>
        <p:spPr/>
        <p:txBody>
          <a:bodyPr/>
          <a:lstStyle/>
          <a:p>
            <a:r>
              <a:rPr lang="en-US" dirty="0"/>
              <a:t>To define reference onboard communications architectures and services supporting efficient data handling applications and future system evolution, including:</a:t>
            </a:r>
          </a:p>
          <a:p>
            <a:pPr lvl="1"/>
            <a:r>
              <a:rPr lang="en-US" dirty="0"/>
              <a:t>Standardized avionics architectures;</a:t>
            </a:r>
          </a:p>
          <a:p>
            <a:pPr lvl="1"/>
            <a:r>
              <a:rPr lang="en-US" dirty="0"/>
              <a:t>Advanced technologies, such as wireless communications and software defined radios;</a:t>
            </a:r>
          </a:p>
          <a:p>
            <a:pPr lvl="1"/>
            <a:r>
              <a:rPr lang="en-US" dirty="0"/>
              <a:t>Innovative approaches such as Plug-and-play approaches and Electronic Data Sheets.</a:t>
            </a:r>
          </a:p>
          <a:p>
            <a:pPr lvl="1"/>
            <a:r>
              <a:rPr lang="en-US" dirty="0"/>
              <a:t>Onboard Autonomy Capabilities</a:t>
            </a:r>
          </a:p>
          <a:p>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23</a:t>
            </a:fld>
            <a:endParaRPr lang="en-US"/>
          </a:p>
        </p:txBody>
      </p:sp>
      <p:grpSp>
        <p:nvGrpSpPr>
          <p:cNvPr id="5" name="Group 4"/>
          <p:cNvGrpSpPr/>
          <p:nvPr/>
        </p:nvGrpSpPr>
        <p:grpSpPr>
          <a:xfrm>
            <a:off x="60752" y="1702749"/>
            <a:ext cx="1833202" cy="537472"/>
            <a:chOff x="6923362" y="840802"/>
            <a:chExt cx="1833202" cy="537472"/>
          </a:xfrm>
        </p:grpSpPr>
        <p:sp>
          <p:nvSpPr>
            <p:cNvPr id="6" name="Oval 5"/>
            <p:cNvSpPr/>
            <p:nvPr/>
          </p:nvSpPr>
          <p:spPr bwMode="auto">
            <a:xfrm>
              <a:off x="8219092" y="840802"/>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2.</a:t>
              </a:r>
            </a:p>
          </p:txBody>
        </p:sp>
        <p:sp>
          <p:nvSpPr>
            <p:cNvPr id="7" name="Rounded Rectangle 6"/>
            <p:cNvSpPr/>
            <p:nvPr/>
          </p:nvSpPr>
          <p:spPr bwMode="auto">
            <a:xfrm>
              <a:off x="6923362" y="928030"/>
              <a:ext cx="1386472" cy="363985"/>
            </a:xfrm>
            <a:prstGeom prst="roundRect">
              <a:avLst>
                <a:gd name="adj" fmla="val 16667"/>
              </a:avLst>
            </a:prstGeom>
            <a:solidFill>
              <a:srgbClr val="3D86FD"/>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grpSp>
    </p:spTree>
    <p:extLst>
      <p:ext uri="{BB962C8B-B14F-4D97-AF65-F5344CB8AC3E}">
        <p14:creationId xmlns:p14="http://schemas.microsoft.com/office/powerpoint/2010/main" val="23151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8.33333E-7 0 L 0.77917 -0.22986 " pathEditMode="relative" rAng="0" ptsTypes="AA">
                                      <p:cBhvr>
                                        <p:cTn id="6" dur="1000" fill="hold"/>
                                        <p:tgtEl>
                                          <p:spTgt spid="5"/>
                                        </p:tgtEl>
                                        <p:attrNameLst>
                                          <p:attrName>ppt_x</p:attrName>
                                          <p:attrName>ppt_y</p:attrName>
                                        </p:attrNameLst>
                                      </p:cBhvr>
                                      <p:rCtr x="38958" y="-11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667" y="122238"/>
            <a:ext cx="7212973" cy="563562"/>
          </a:xfrm>
        </p:spPr>
        <p:txBody>
          <a:bodyPr/>
          <a:lstStyle/>
          <a:p>
            <a:r>
              <a:rPr lang="en-US" dirty="0" smtClean="0"/>
              <a:t>Spacecraft Universal Modular </a:t>
            </a:r>
            <a:br>
              <a:rPr lang="en-US" dirty="0" smtClean="0"/>
            </a:br>
            <a:r>
              <a:rPr lang="en-US" dirty="0" smtClean="0"/>
              <a:t>Arch. (SUMO) </a:t>
            </a:r>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24</a:t>
            </a:fld>
            <a:endParaRPr lang="en-US" dirty="0"/>
          </a:p>
        </p:txBody>
      </p:sp>
      <p:sp>
        <p:nvSpPr>
          <p:cNvPr id="5" name="Rectangle 4"/>
          <p:cNvSpPr/>
          <p:nvPr/>
        </p:nvSpPr>
        <p:spPr bwMode="auto">
          <a:xfrm>
            <a:off x="6075363" y="763441"/>
            <a:ext cx="2881312" cy="483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a:off x="6754813" y="1833416"/>
            <a:ext cx="1000125" cy="1733550"/>
          </a:xfrm>
          <a:prstGeom prst="roundRect">
            <a:avLst/>
          </a:prstGeom>
          <a:solidFill>
            <a:srgbClr val="EAEAE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auto">
          <a:xfrm>
            <a:off x="7645400" y="926953"/>
            <a:ext cx="1498600" cy="4500563"/>
          </a:xfrm>
          <a:prstGeom prst="rect">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2" name="Group 11"/>
          <p:cNvGrpSpPr/>
          <p:nvPr/>
        </p:nvGrpSpPr>
        <p:grpSpPr>
          <a:xfrm>
            <a:off x="6384109" y="1379123"/>
            <a:ext cx="2759891" cy="3846656"/>
            <a:chOff x="6384109" y="1909495"/>
            <a:chExt cx="2759891" cy="3846656"/>
          </a:xfrm>
        </p:grpSpPr>
        <p:sp>
          <p:nvSpPr>
            <p:cNvPr id="13" name="Rectangle 12"/>
            <p:cNvSpPr/>
            <p:nvPr/>
          </p:nvSpPr>
          <p:spPr>
            <a:xfrm>
              <a:off x="6384109" y="1909495"/>
              <a:ext cx="2759891" cy="3846656"/>
            </a:xfrm>
            <a:prstGeom prst="rect">
              <a:avLst/>
            </a:prstGeom>
            <a:noFill/>
          </p:spPr>
        </p:sp>
        <p:sp>
          <p:nvSpPr>
            <p:cNvPr id="14" name="Freeform 13"/>
            <p:cNvSpPr/>
            <p:nvPr/>
          </p:nvSpPr>
          <p:spPr>
            <a:xfrm>
              <a:off x="6884412" y="3524784"/>
              <a:ext cx="653303" cy="298274"/>
            </a:xfrm>
            <a:custGeom>
              <a:avLst/>
              <a:gdLst>
                <a:gd name="connsiteX0" fmla="*/ 0 w 653303"/>
                <a:gd name="connsiteY0" fmla="*/ 29827 h 298274"/>
                <a:gd name="connsiteX1" fmla="*/ 8736 w 653303"/>
                <a:gd name="connsiteY1" fmla="*/ 8736 h 298274"/>
                <a:gd name="connsiteX2" fmla="*/ 29827 w 653303"/>
                <a:gd name="connsiteY2" fmla="*/ 0 h 298274"/>
                <a:gd name="connsiteX3" fmla="*/ 623476 w 653303"/>
                <a:gd name="connsiteY3" fmla="*/ 0 h 298274"/>
                <a:gd name="connsiteX4" fmla="*/ 644567 w 653303"/>
                <a:gd name="connsiteY4" fmla="*/ 8736 h 298274"/>
                <a:gd name="connsiteX5" fmla="*/ 653303 w 653303"/>
                <a:gd name="connsiteY5" fmla="*/ 29827 h 298274"/>
                <a:gd name="connsiteX6" fmla="*/ 653303 w 653303"/>
                <a:gd name="connsiteY6" fmla="*/ 268447 h 298274"/>
                <a:gd name="connsiteX7" fmla="*/ 644567 w 653303"/>
                <a:gd name="connsiteY7" fmla="*/ 289538 h 298274"/>
                <a:gd name="connsiteX8" fmla="*/ 623476 w 653303"/>
                <a:gd name="connsiteY8" fmla="*/ 298274 h 298274"/>
                <a:gd name="connsiteX9" fmla="*/ 29827 w 653303"/>
                <a:gd name="connsiteY9" fmla="*/ 298274 h 298274"/>
                <a:gd name="connsiteX10" fmla="*/ 8736 w 653303"/>
                <a:gd name="connsiteY10" fmla="*/ 289538 h 298274"/>
                <a:gd name="connsiteX11" fmla="*/ 0 w 653303"/>
                <a:gd name="connsiteY11" fmla="*/ 268447 h 298274"/>
                <a:gd name="connsiteX12" fmla="*/ 0 w 653303"/>
                <a:gd name="connsiteY12" fmla="*/ 29827 h 2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3303" h="298274">
                  <a:moveTo>
                    <a:pt x="0" y="29827"/>
                  </a:moveTo>
                  <a:cubicBezTo>
                    <a:pt x="0" y="21916"/>
                    <a:pt x="3142" y="14330"/>
                    <a:pt x="8736" y="8736"/>
                  </a:cubicBezTo>
                  <a:cubicBezTo>
                    <a:pt x="14330" y="3142"/>
                    <a:pt x="21916" y="0"/>
                    <a:pt x="29827" y="0"/>
                  </a:cubicBezTo>
                  <a:lnTo>
                    <a:pt x="623476" y="0"/>
                  </a:lnTo>
                  <a:cubicBezTo>
                    <a:pt x="631387" y="0"/>
                    <a:pt x="638973" y="3142"/>
                    <a:pt x="644567" y="8736"/>
                  </a:cubicBezTo>
                  <a:cubicBezTo>
                    <a:pt x="650161" y="14330"/>
                    <a:pt x="653303" y="21916"/>
                    <a:pt x="653303" y="29827"/>
                  </a:cubicBezTo>
                  <a:lnTo>
                    <a:pt x="653303" y="268447"/>
                  </a:lnTo>
                  <a:cubicBezTo>
                    <a:pt x="653303" y="276358"/>
                    <a:pt x="650161" y="283944"/>
                    <a:pt x="644567" y="289538"/>
                  </a:cubicBezTo>
                  <a:cubicBezTo>
                    <a:pt x="638973" y="295132"/>
                    <a:pt x="631387" y="298274"/>
                    <a:pt x="623476" y="298274"/>
                  </a:cubicBezTo>
                  <a:lnTo>
                    <a:pt x="29827" y="298274"/>
                  </a:lnTo>
                  <a:cubicBezTo>
                    <a:pt x="21916" y="298274"/>
                    <a:pt x="14330" y="295132"/>
                    <a:pt x="8736" y="289538"/>
                  </a:cubicBezTo>
                  <a:cubicBezTo>
                    <a:pt x="3142" y="283944"/>
                    <a:pt x="0" y="276358"/>
                    <a:pt x="0" y="268447"/>
                  </a:cubicBezTo>
                  <a:lnTo>
                    <a:pt x="0" y="29827"/>
                  </a:lnTo>
                  <a:close/>
                </a:path>
              </a:pathLst>
            </a:custGeom>
            <a:solidFill>
              <a:schemeClr val="accent2">
                <a:lumMod val="20000"/>
                <a:lumOff val="8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6" tIns="15086" rIns="15086" bIns="15086"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Payload</a:t>
              </a:r>
              <a:endParaRPr lang="en-US" sz="1000" b="1" kern="1200" dirty="0">
                <a:solidFill>
                  <a:schemeClr val="tx1"/>
                </a:solidFill>
              </a:endParaRPr>
            </a:p>
          </p:txBody>
        </p:sp>
        <p:sp>
          <p:nvSpPr>
            <p:cNvPr id="15" name="Freeform 14"/>
            <p:cNvSpPr/>
            <p:nvPr/>
          </p:nvSpPr>
          <p:spPr>
            <a:xfrm>
              <a:off x="6789516" y="2773851"/>
              <a:ext cx="793589" cy="601979"/>
            </a:xfrm>
            <a:custGeom>
              <a:avLst/>
              <a:gdLst>
                <a:gd name="connsiteX0" fmla="*/ 0 w 793589"/>
                <a:gd name="connsiteY0" fmla="*/ 60198 h 601979"/>
                <a:gd name="connsiteX1" fmla="*/ 17632 w 793589"/>
                <a:gd name="connsiteY1" fmla="*/ 17632 h 601979"/>
                <a:gd name="connsiteX2" fmla="*/ 60198 w 793589"/>
                <a:gd name="connsiteY2" fmla="*/ 0 h 601979"/>
                <a:gd name="connsiteX3" fmla="*/ 733391 w 793589"/>
                <a:gd name="connsiteY3" fmla="*/ 0 h 601979"/>
                <a:gd name="connsiteX4" fmla="*/ 775957 w 793589"/>
                <a:gd name="connsiteY4" fmla="*/ 17632 h 601979"/>
                <a:gd name="connsiteX5" fmla="*/ 793589 w 793589"/>
                <a:gd name="connsiteY5" fmla="*/ 60198 h 601979"/>
                <a:gd name="connsiteX6" fmla="*/ 793589 w 793589"/>
                <a:gd name="connsiteY6" fmla="*/ 541781 h 601979"/>
                <a:gd name="connsiteX7" fmla="*/ 775957 w 793589"/>
                <a:gd name="connsiteY7" fmla="*/ 584347 h 601979"/>
                <a:gd name="connsiteX8" fmla="*/ 733391 w 793589"/>
                <a:gd name="connsiteY8" fmla="*/ 601979 h 601979"/>
                <a:gd name="connsiteX9" fmla="*/ 60198 w 793589"/>
                <a:gd name="connsiteY9" fmla="*/ 601979 h 601979"/>
                <a:gd name="connsiteX10" fmla="*/ 17632 w 793589"/>
                <a:gd name="connsiteY10" fmla="*/ 584347 h 601979"/>
                <a:gd name="connsiteX11" fmla="*/ 0 w 793589"/>
                <a:gd name="connsiteY11" fmla="*/ 541781 h 601979"/>
                <a:gd name="connsiteX12" fmla="*/ 0 w 793589"/>
                <a:gd name="connsiteY12" fmla="*/ 60198 h 60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589" h="601979">
                  <a:moveTo>
                    <a:pt x="0" y="60198"/>
                  </a:moveTo>
                  <a:cubicBezTo>
                    <a:pt x="0" y="44232"/>
                    <a:pt x="6342" y="28921"/>
                    <a:pt x="17632" y="17632"/>
                  </a:cubicBezTo>
                  <a:cubicBezTo>
                    <a:pt x="28921" y="6343"/>
                    <a:pt x="44233" y="0"/>
                    <a:pt x="60198" y="0"/>
                  </a:cubicBezTo>
                  <a:lnTo>
                    <a:pt x="733391" y="0"/>
                  </a:lnTo>
                  <a:cubicBezTo>
                    <a:pt x="749357" y="0"/>
                    <a:pt x="764668" y="6342"/>
                    <a:pt x="775957" y="17632"/>
                  </a:cubicBezTo>
                  <a:cubicBezTo>
                    <a:pt x="787246" y="28921"/>
                    <a:pt x="793589" y="44233"/>
                    <a:pt x="793589" y="60198"/>
                  </a:cubicBezTo>
                  <a:lnTo>
                    <a:pt x="793589" y="541781"/>
                  </a:lnTo>
                  <a:cubicBezTo>
                    <a:pt x="793589" y="557747"/>
                    <a:pt x="787247" y="573058"/>
                    <a:pt x="775957" y="584347"/>
                  </a:cubicBezTo>
                  <a:cubicBezTo>
                    <a:pt x="764668" y="595636"/>
                    <a:pt x="749356" y="601979"/>
                    <a:pt x="733391" y="601979"/>
                  </a:cubicBezTo>
                  <a:lnTo>
                    <a:pt x="60198" y="601979"/>
                  </a:lnTo>
                  <a:cubicBezTo>
                    <a:pt x="44232" y="601979"/>
                    <a:pt x="28921" y="595637"/>
                    <a:pt x="17632" y="584347"/>
                  </a:cubicBezTo>
                  <a:cubicBezTo>
                    <a:pt x="6343" y="573058"/>
                    <a:pt x="0" y="557746"/>
                    <a:pt x="0" y="541781"/>
                  </a:cubicBezTo>
                  <a:lnTo>
                    <a:pt x="0" y="60198"/>
                  </a:lnTo>
                  <a:close/>
                </a:path>
              </a:pathLst>
            </a:custGeom>
            <a:solidFill>
              <a:schemeClr val="accent2">
                <a:lumMod val="20000"/>
                <a:lumOff val="8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981" tIns="23981" rIns="23981" bIns="23981"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Satellite</a:t>
              </a:r>
            </a:p>
            <a:p>
              <a:pPr lvl="0" algn="ctr" defTabSz="444500">
                <a:lnSpc>
                  <a:spcPct val="90000"/>
                </a:lnSpc>
                <a:spcBef>
                  <a:spcPct val="0"/>
                </a:spcBef>
                <a:spcAft>
                  <a:spcPct val="35000"/>
                </a:spcAft>
              </a:pPr>
              <a:r>
                <a:rPr lang="en-US" sz="1000" b="1" kern="1200" dirty="0" smtClean="0">
                  <a:solidFill>
                    <a:schemeClr val="tx1"/>
                  </a:solidFill>
                </a:rPr>
                <a:t>Bus</a:t>
              </a:r>
              <a:endParaRPr lang="en-US" sz="1000" b="1" kern="1200" dirty="0">
                <a:solidFill>
                  <a:schemeClr val="tx1"/>
                </a:solidFill>
              </a:endParaRPr>
            </a:p>
          </p:txBody>
        </p:sp>
        <p:sp>
          <p:nvSpPr>
            <p:cNvPr id="16" name="Freeform 15"/>
            <p:cNvSpPr/>
            <p:nvPr/>
          </p:nvSpPr>
          <p:spPr>
            <a:xfrm rot="16912283">
              <a:off x="7165035" y="2545665"/>
              <a:ext cx="1052697" cy="28168"/>
            </a:xfrm>
            <a:custGeom>
              <a:avLst/>
              <a:gdLst>
                <a:gd name="connsiteX0" fmla="*/ 0 w 1052697"/>
                <a:gd name="connsiteY0" fmla="*/ 14084 h 28168"/>
                <a:gd name="connsiteX1" fmla="*/ 1052697 w 1052697"/>
                <a:gd name="connsiteY1" fmla="*/ 14084 h 28168"/>
              </a:gdLst>
              <a:ahLst/>
              <a:cxnLst>
                <a:cxn ang="0">
                  <a:pos x="connsiteX0" y="connsiteY0"/>
                </a:cxn>
                <a:cxn ang="0">
                  <a:pos x="connsiteX1" y="connsiteY1"/>
                </a:cxn>
              </a:cxnLst>
              <a:rect l="l" t="t" r="r" b="b"/>
              <a:pathLst>
                <a:path w="1052697" h="28168">
                  <a:moveTo>
                    <a:pt x="0" y="14084"/>
                  </a:moveTo>
                  <a:lnTo>
                    <a:pt x="1052697" y="14084"/>
                  </a:lnTo>
                </a:path>
              </a:pathLst>
            </a:custGeom>
            <a:noFill/>
            <a:ln w="3175">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12731" tIns="-12233" rIns="512731" bIns="-12234"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p:txBody>
        </p:sp>
        <p:sp>
          <p:nvSpPr>
            <p:cNvPr id="17" name="Freeform 16"/>
            <p:cNvSpPr/>
            <p:nvPr/>
          </p:nvSpPr>
          <p:spPr>
            <a:xfrm>
              <a:off x="7799661" y="1910655"/>
              <a:ext cx="1087908" cy="268007"/>
            </a:xfrm>
            <a:custGeom>
              <a:avLst/>
              <a:gdLst>
                <a:gd name="connsiteX0" fmla="*/ 0 w 1087908"/>
                <a:gd name="connsiteY0" fmla="*/ 26801 h 268007"/>
                <a:gd name="connsiteX1" fmla="*/ 7850 w 1087908"/>
                <a:gd name="connsiteY1" fmla="*/ 7850 h 268007"/>
                <a:gd name="connsiteX2" fmla="*/ 26801 w 1087908"/>
                <a:gd name="connsiteY2" fmla="*/ 0 h 268007"/>
                <a:gd name="connsiteX3" fmla="*/ 1061107 w 1087908"/>
                <a:gd name="connsiteY3" fmla="*/ 0 h 268007"/>
                <a:gd name="connsiteX4" fmla="*/ 1080058 w 1087908"/>
                <a:gd name="connsiteY4" fmla="*/ 7850 h 268007"/>
                <a:gd name="connsiteX5" fmla="*/ 1087908 w 1087908"/>
                <a:gd name="connsiteY5" fmla="*/ 26801 h 268007"/>
                <a:gd name="connsiteX6" fmla="*/ 1087908 w 1087908"/>
                <a:gd name="connsiteY6" fmla="*/ 241206 h 268007"/>
                <a:gd name="connsiteX7" fmla="*/ 1080058 w 1087908"/>
                <a:gd name="connsiteY7" fmla="*/ 260157 h 268007"/>
                <a:gd name="connsiteX8" fmla="*/ 1061107 w 1087908"/>
                <a:gd name="connsiteY8" fmla="*/ 268007 h 268007"/>
                <a:gd name="connsiteX9" fmla="*/ 26801 w 1087908"/>
                <a:gd name="connsiteY9" fmla="*/ 268007 h 268007"/>
                <a:gd name="connsiteX10" fmla="*/ 7850 w 1087908"/>
                <a:gd name="connsiteY10" fmla="*/ 260157 h 268007"/>
                <a:gd name="connsiteX11" fmla="*/ 0 w 1087908"/>
                <a:gd name="connsiteY11" fmla="*/ 241206 h 268007"/>
                <a:gd name="connsiteX12" fmla="*/ 0 w 1087908"/>
                <a:gd name="connsiteY12" fmla="*/ 26801 h 26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7908" h="268007">
                  <a:moveTo>
                    <a:pt x="0" y="26801"/>
                  </a:moveTo>
                  <a:cubicBezTo>
                    <a:pt x="0" y="19693"/>
                    <a:pt x="2824" y="12876"/>
                    <a:pt x="7850" y="7850"/>
                  </a:cubicBezTo>
                  <a:cubicBezTo>
                    <a:pt x="12876" y="2824"/>
                    <a:pt x="19693" y="0"/>
                    <a:pt x="26801" y="0"/>
                  </a:cubicBezTo>
                  <a:lnTo>
                    <a:pt x="1061107" y="0"/>
                  </a:lnTo>
                  <a:cubicBezTo>
                    <a:pt x="1068215" y="0"/>
                    <a:pt x="1075032" y="2824"/>
                    <a:pt x="1080058" y="7850"/>
                  </a:cubicBezTo>
                  <a:cubicBezTo>
                    <a:pt x="1085084" y="12876"/>
                    <a:pt x="1087908" y="19693"/>
                    <a:pt x="1087908" y="26801"/>
                  </a:cubicBezTo>
                  <a:lnTo>
                    <a:pt x="1087908" y="241206"/>
                  </a:lnTo>
                  <a:cubicBezTo>
                    <a:pt x="1087908" y="248314"/>
                    <a:pt x="1085084" y="255131"/>
                    <a:pt x="1080058" y="260157"/>
                  </a:cubicBezTo>
                  <a:cubicBezTo>
                    <a:pt x="1075032" y="265183"/>
                    <a:pt x="1068215" y="268007"/>
                    <a:pt x="1061107" y="268007"/>
                  </a:cubicBezTo>
                  <a:lnTo>
                    <a:pt x="26801" y="268007"/>
                  </a:lnTo>
                  <a:cubicBezTo>
                    <a:pt x="19693" y="268007"/>
                    <a:pt x="12876" y="265183"/>
                    <a:pt x="7850" y="260157"/>
                  </a:cubicBezTo>
                  <a:cubicBezTo>
                    <a:pt x="2824" y="255131"/>
                    <a:pt x="0" y="248314"/>
                    <a:pt x="0" y="241206"/>
                  </a:cubicBezTo>
                  <a:lnTo>
                    <a:pt x="0" y="26801"/>
                  </a:lnTo>
                  <a:close/>
                </a:path>
              </a:pathLst>
            </a:custGeom>
            <a:solidFill>
              <a:schemeClr val="accent2">
                <a:lumMod val="20000"/>
                <a:lumOff val="8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295" tIns="12295" rIns="12295" bIns="12295"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rPr>
                <a:t>Remote Interface </a:t>
              </a:r>
            </a:p>
            <a:p>
              <a:pPr lvl="0" algn="ctr" defTabSz="311150">
                <a:lnSpc>
                  <a:spcPct val="90000"/>
                </a:lnSpc>
                <a:spcBef>
                  <a:spcPct val="0"/>
                </a:spcBef>
                <a:spcAft>
                  <a:spcPct val="35000"/>
                </a:spcAft>
              </a:pPr>
              <a:r>
                <a:rPr lang="en-US" sz="700" b="1" kern="1200" dirty="0" smtClean="0">
                  <a:solidFill>
                    <a:schemeClr val="tx1"/>
                  </a:solidFill>
                </a:rPr>
                <a:t>Units (RIUs)</a:t>
              </a:r>
              <a:endParaRPr lang="en-US" sz="700" b="1" kern="1200" dirty="0">
                <a:solidFill>
                  <a:schemeClr val="tx1"/>
                </a:solidFill>
              </a:endParaRPr>
            </a:p>
          </p:txBody>
        </p:sp>
        <p:sp>
          <p:nvSpPr>
            <p:cNvPr id="18" name="Freeform 17"/>
            <p:cNvSpPr/>
            <p:nvPr/>
          </p:nvSpPr>
          <p:spPr>
            <a:xfrm rot="17559664">
              <a:off x="7410345" y="2801414"/>
              <a:ext cx="562075" cy="28168"/>
            </a:xfrm>
            <a:custGeom>
              <a:avLst/>
              <a:gdLst>
                <a:gd name="connsiteX0" fmla="*/ 0 w 562075"/>
                <a:gd name="connsiteY0" fmla="*/ 14084 h 28168"/>
                <a:gd name="connsiteX1" fmla="*/ 562075 w 562075"/>
                <a:gd name="connsiteY1" fmla="*/ 14084 h 28168"/>
              </a:gdLst>
              <a:ahLst/>
              <a:cxnLst>
                <a:cxn ang="0">
                  <a:pos x="connsiteX0" y="connsiteY0"/>
                </a:cxn>
                <a:cxn ang="0">
                  <a:pos x="connsiteX1" y="connsiteY1"/>
                </a:cxn>
              </a:cxnLst>
              <a:rect l="l" t="t" r="r" b="b"/>
              <a:pathLst>
                <a:path w="562075" h="28168">
                  <a:moveTo>
                    <a:pt x="0" y="14084"/>
                  </a:moveTo>
                  <a:lnTo>
                    <a:pt x="562075" y="14084"/>
                  </a:lnTo>
                </a:path>
              </a:pathLst>
            </a:custGeom>
            <a:noFill/>
            <a:ln w="3175">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9685" tIns="33" rIns="279686" bIns="31"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p:txBody>
        </p:sp>
        <p:sp>
          <p:nvSpPr>
            <p:cNvPr id="19" name="Freeform 18"/>
            <p:cNvSpPr/>
            <p:nvPr/>
          </p:nvSpPr>
          <p:spPr>
            <a:xfrm>
              <a:off x="7799661" y="2268959"/>
              <a:ext cx="1203958" cy="574396"/>
            </a:xfrm>
            <a:custGeom>
              <a:avLst/>
              <a:gdLst>
                <a:gd name="connsiteX0" fmla="*/ 0 w 1203958"/>
                <a:gd name="connsiteY0" fmla="*/ 57440 h 574396"/>
                <a:gd name="connsiteX1" fmla="*/ 16824 w 1203958"/>
                <a:gd name="connsiteY1" fmla="*/ 16824 h 574396"/>
                <a:gd name="connsiteX2" fmla="*/ 57440 w 1203958"/>
                <a:gd name="connsiteY2" fmla="*/ 0 h 574396"/>
                <a:gd name="connsiteX3" fmla="*/ 1146518 w 1203958"/>
                <a:gd name="connsiteY3" fmla="*/ 0 h 574396"/>
                <a:gd name="connsiteX4" fmla="*/ 1187134 w 1203958"/>
                <a:gd name="connsiteY4" fmla="*/ 16824 h 574396"/>
                <a:gd name="connsiteX5" fmla="*/ 1203958 w 1203958"/>
                <a:gd name="connsiteY5" fmla="*/ 57440 h 574396"/>
                <a:gd name="connsiteX6" fmla="*/ 1203958 w 1203958"/>
                <a:gd name="connsiteY6" fmla="*/ 516956 h 574396"/>
                <a:gd name="connsiteX7" fmla="*/ 1187134 w 1203958"/>
                <a:gd name="connsiteY7" fmla="*/ 557572 h 574396"/>
                <a:gd name="connsiteX8" fmla="*/ 1146518 w 1203958"/>
                <a:gd name="connsiteY8" fmla="*/ 574396 h 574396"/>
                <a:gd name="connsiteX9" fmla="*/ 57440 w 1203958"/>
                <a:gd name="connsiteY9" fmla="*/ 574396 h 574396"/>
                <a:gd name="connsiteX10" fmla="*/ 16824 w 1203958"/>
                <a:gd name="connsiteY10" fmla="*/ 557572 h 574396"/>
                <a:gd name="connsiteX11" fmla="*/ 0 w 1203958"/>
                <a:gd name="connsiteY11" fmla="*/ 516956 h 574396"/>
                <a:gd name="connsiteX12" fmla="*/ 0 w 1203958"/>
                <a:gd name="connsiteY12" fmla="*/ 57440 h 5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958" h="574396">
                  <a:moveTo>
                    <a:pt x="0" y="57440"/>
                  </a:moveTo>
                  <a:cubicBezTo>
                    <a:pt x="0" y="42206"/>
                    <a:pt x="6052" y="27596"/>
                    <a:pt x="16824" y="16824"/>
                  </a:cubicBezTo>
                  <a:cubicBezTo>
                    <a:pt x="27596" y="6052"/>
                    <a:pt x="42206" y="0"/>
                    <a:pt x="57440" y="0"/>
                  </a:cubicBezTo>
                  <a:lnTo>
                    <a:pt x="1146518" y="0"/>
                  </a:lnTo>
                  <a:cubicBezTo>
                    <a:pt x="1161752" y="0"/>
                    <a:pt x="1176362" y="6052"/>
                    <a:pt x="1187134" y="16824"/>
                  </a:cubicBezTo>
                  <a:cubicBezTo>
                    <a:pt x="1197906" y="27596"/>
                    <a:pt x="1203958" y="42206"/>
                    <a:pt x="1203958" y="57440"/>
                  </a:cubicBezTo>
                  <a:lnTo>
                    <a:pt x="1203958" y="516956"/>
                  </a:lnTo>
                  <a:cubicBezTo>
                    <a:pt x="1203958" y="532190"/>
                    <a:pt x="1197906" y="546800"/>
                    <a:pt x="1187134" y="557572"/>
                  </a:cubicBezTo>
                  <a:cubicBezTo>
                    <a:pt x="1176362" y="568344"/>
                    <a:pt x="1161752" y="574396"/>
                    <a:pt x="1146518" y="574396"/>
                  </a:cubicBezTo>
                  <a:lnTo>
                    <a:pt x="57440" y="574396"/>
                  </a:lnTo>
                  <a:cubicBezTo>
                    <a:pt x="42206" y="574396"/>
                    <a:pt x="27596" y="568344"/>
                    <a:pt x="16824" y="557572"/>
                  </a:cubicBezTo>
                  <a:cubicBezTo>
                    <a:pt x="6052" y="546800"/>
                    <a:pt x="0" y="532190"/>
                    <a:pt x="0" y="516956"/>
                  </a:cubicBezTo>
                  <a:lnTo>
                    <a:pt x="0" y="57440"/>
                  </a:lnTo>
                  <a:close/>
                </a:path>
              </a:pathLst>
            </a:custGeom>
            <a:solidFill>
              <a:schemeClr val="accent2">
                <a:lumMod val="20000"/>
                <a:lumOff val="8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68" tIns="21268" rIns="21268" bIns="21268"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rPr>
                <a:t>Guidance, </a:t>
              </a:r>
              <a:r>
                <a:rPr lang="en-US" sz="700" b="1" kern="1200" dirty="0" err="1" smtClean="0">
                  <a:solidFill>
                    <a:schemeClr val="tx1"/>
                  </a:solidFill>
                </a:rPr>
                <a:t>Nav</a:t>
              </a:r>
              <a:r>
                <a:rPr lang="en-US" sz="700" b="1" kern="1200" dirty="0" smtClean="0">
                  <a:solidFill>
                    <a:schemeClr val="tx1"/>
                  </a:solidFill>
                </a:rPr>
                <a:t> &amp; Controls - Torque Rods, Reaction Wheels/CMGs </a:t>
              </a:r>
              <a:endParaRPr lang="en-US" sz="700" b="1" kern="1200" dirty="0">
                <a:solidFill>
                  <a:schemeClr val="tx1"/>
                </a:solidFill>
              </a:endParaRPr>
            </a:p>
          </p:txBody>
        </p:sp>
        <p:sp>
          <p:nvSpPr>
            <p:cNvPr id="20" name="Freeform 19"/>
            <p:cNvSpPr/>
            <p:nvPr/>
          </p:nvSpPr>
          <p:spPr>
            <a:xfrm rot="731100">
              <a:off x="7580609" y="3084137"/>
              <a:ext cx="221547" cy="28168"/>
            </a:xfrm>
            <a:custGeom>
              <a:avLst/>
              <a:gdLst>
                <a:gd name="connsiteX0" fmla="*/ 0 w 221547"/>
                <a:gd name="connsiteY0" fmla="*/ 14084 h 28168"/>
                <a:gd name="connsiteX1" fmla="*/ 221547 w 221547"/>
                <a:gd name="connsiteY1" fmla="*/ 14084 h 28168"/>
              </a:gdLst>
              <a:ahLst/>
              <a:cxnLst>
                <a:cxn ang="0">
                  <a:pos x="connsiteX0" y="connsiteY0"/>
                </a:cxn>
                <a:cxn ang="0">
                  <a:pos x="connsiteX1" y="connsiteY1"/>
                </a:cxn>
              </a:cxnLst>
              <a:rect l="l" t="t" r="r" b="b"/>
              <a:pathLst>
                <a:path w="221547" h="28168">
                  <a:moveTo>
                    <a:pt x="0" y="14084"/>
                  </a:moveTo>
                  <a:lnTo>
                    <a:pt x="221547" y="14084"/>
                  </a:lnTo>
                </a:path>
              </a:pathLst>
            </a:custGeom>
            <a:noFill/>
            <a:ln w="3175">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7935" tIns="8545" rIns="117934" bIns="8545"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p:txBody>
        </p:sp>
        <p:sp>
          <p:nvSpPr>
            <p:cNvPr id="21" name="Freeform 20"/>
            <p:cNvSpPr/>
            <p:nvPr/>
          </p:nvSpPr>
          <p:spPr>
            <a:xfrm>
              <a:off x="7799661" y="2933652"/>
              <a:ext cx="1203958" cy="375899"/>
            </a:xfrm>
            <a:custGeom>
              <a:avLst/>
              <a:gdLst>
                <a:gd name="connsiteX0" fmla="*/ 0 w 1203958"/>
                <a:gd name="connsiteY0" fmla="*/ 37590 h 375899"/>
                <a:gd name="connsiteX1" fmla="*/ 11010 w 1203958"/>
                <a:gd name="connsiteY1" fmla="*/ 11010 h 375899"/>
                <a:gd name="connsiteX2" fmla="*/ 37590 w 1203958"/>
                <a:gd name="connsiteY2" fmla="*/ 0 h 375899"/>
                <a:gd name="connsiteX3" fmla="*/ 1166368 w 1203958"/>
                <a:gd name="connsiteY3" fmla="*/ 0 h 375899"/>
                <a:gd name="connsiteX4" fmla="*/ 1192948 w 1203958"/>
                <a:gd name="connsiteY4" fmla="*/ 11010 h 375899"/>
                <a:gd name="connsiteX5" fmla="*/ 1203958 w 1203958"/>
                <a:gd name="connsiteY5" fmla="*/ 37590 h 375899"/>
                <a:gd name="connsiteX6" fmla="*/ 1203958 w 1203958"/>
                <a:gd name="connsiteY6" fmla="*/ 338309 h 375899"/>
                <a:gd name="connsiteX7" fmla="*/ 1192948 w 1203958"/>
                <a:gd name="connsiteY7" fmla="*/ 364889 h 375899"/>
                <a:gd name="connsiteX8" fmla="*/ 1166368 w 1203958"/>
                <a:gd name="connsiteY8" fmla="*/ 375899 h 375899"/>
                <a:gd name="connsiteX9" fmla="*/ 37590 w 1203958"/>
                <a:gd name="connsiteY9" fmla="*/ 375899 h 375899"/>
                <a:gd name="connsiteX10" fmla="*/ 11010 w 1203958"/>
                <a:gd name="connsiteY10" fmla="*/ 364889 h 375899"/>
                <a:gd name="connsiteX11" fmla="*/ 0 w 1203958"/>
                <a:gd name="connsiteY11" fmla="*/ 338309 h 375899"/>
                <a:gd name="connsiteX12" fmla="*/ 0 w 1203958"/>
                <a:gd name="connsiteY12" fmla="*/ 37590 h 37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958" h="375899">
                  <a:moveTo>
                    <a:pt x="0" y="37590"/>
                  </a:moveTo>
                  <a:cubicBezTo>
                    <a:pt x="0" y="27621"/>
                    <a:pt x="3960" y="18059"/>
                    <a:pt x="11010" y="11010"/>
                  </a:cubicBezTo>
                  <a:cubicBezTo>
                    <a:pt x="18060" y="3961"/>
                    <a:pt x="27621" y="0"/>
                    <a:pt x="37590" y="0"/>
                  </a:cubicBezTo>
                  <a:lnTo>
                    <a:pt x="1166368" y="0"/>
                  </a:lnTo>
                  <a:cubicBezTo>
                    <a:pt x="1176337" y="0"/>
                    <a:pt x="1185899" y="3960"/>
                    <a:pt x="1192948" y="11010"/>
                  </a:cubicBezTo>
                  <a:cubicBezTo>
                    <a:pt x="1199997" y="18060"/>
                    <a:pt x="1203958" y="27621"/>
                    <a:pt x="1203958" y="37590"/>
                  </a:cubicBezTo>
                  <a:lnTo>
                    <a:pt x="1203958" y="338309"/>
                  </a:lnTo>
                  <a:cubicBezTo>
                    <a:pt x="1203958" y="348278"/>
                    <a:pt x="1199998" y="357840"/>
                    <a:pt x="1192948" y="364889"/>
                  </a:cubicBezTo>
                  <a:cubicBezTo>
                    <a:pt x="1185899" y="371938"/>
                    <a:pt x="1176337" y="375899"/>
                    <a:pt x="1166368" y="375899"/>
                  </a:cubicBezTo>
                  <a:lnTo>
                    <a:pt x="37590" y="375899"/>
                  </a:lnTo>
                  <a:cubicBezTo>
                    <a:pt x="27621" y="375899"/>
                    <a:pt x="18059" y="371939"/>
                    <a:pt x="11010" y="364889"/>
                  </a:cubicBezTo>
                  <a:cubicBezTo>
                    <a:pt x="3961" y="357839"/>
                    <a:pt x="0" y="348278"/>
                    <a:pt x="0" y="338309"/>
                  </a:cubicBezTo>
                  <a:lnTo>
                    <a:pt x="0" y="37590"/>
                  </a:lnTo>
                  <a:close/>
                </a:path>
              </a:pathLst>
            </a:custGeom>
            <a:solidFill>
              <a:schemeClr val="accent2">
                <a:lumMod val="20000"/>
                <a:lumOff val="8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455" tIns="15455" rIns="15455" bIns="15455"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rPr>
                <a:t>Solar Cells</a:t>
              </a:r>
              <a:endParaRPr lang="en-US" sz="700" b="1" kern="1200" dirty="0">
                <a:solidFill>
                  <a:schemeClr val="tx1"/>
                </a:solidFill>
              </a:endParaRPr>
            </a:p>
          </p:txBody>
        </p:sp>
        <p:sp>
          <p:nvSpPr>
            <p:cNvPr id="22" name="Freeform 21"/>
            <p:cNvSpPr/>
            <p:nvPr/>
          </p:nvSpPr>
          <p:spPr>
            <a:xfrm rot="4011785">
              <a:off x="7415817" y="3314158"/>
              <a:ext cx="551131" cy="28168"/>
            </a:xfrm>
            <a:custGeom>
              <a:avLst/>
              <a:gdLst>
                <a:gd name="connsiteX0" fmla="*/ 0 w 551131"/>
                <a:gd name="connsiteY0" fmla="*/ 14084 h 28168"/>
                <a:gd name="connsiteX1" fmla="*/ 551131 w 551131"/>
                <a:gd name="connsiteY1" fmla="*/ 14084 h 28168"/>
              </a:gdLst>
              <a:ahLst/>
              <a:cxnLst>
                <a:cxn ang="0">
                  <a:pos x="connsiteX0" y="connsiteY0"/>
                </a:cxn>
                <a:cxn ang="0">
                  <a:pos x="connsiteX1" y="connsiteY1"/>
                </a:cxn>
              </a:cxnLst>
              <a:rect l="l" t="t" r="r" b="b"/>
              <a:pathLst>
                <a:path w="551131" h="28168">
                  <a:moveTo>
                    <a:pt x="0" y="14084"/>
                  </a:moveTo>
                  <a:lnTo>
                    <a:pt x="551131" y="14084"/>
                  </a:lnTo>
                </a:path>
              </a:pathLst>
            </a:custGeom>
            <a:noFill/>
            <a:ln w="3175">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4487" tIns="305" rIns="274487" bIns="306"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p:txBody>
        </p:sp>
        <p:sp>
          <p:nvSpPr>
            <p:cNvPr id="23" name="Freeform 22"/>
            <p:cNvSpPr/>
            <p:nvPr/>
          </p:nvSpPr>
          <p:spPr>
            <a:xfrm>
              <a:off x="7799661" y="3399849"/>
              <a:ext cx="1203958" cy="363589"/>
            </a:xfrm>
            <a:custGeom>
              <a:avLst/>
              <a:gdLst>
                <a:gd name="connsiteX0" fmla="*/ 0 w 1203958"/>
                <a:gd name="connsiteY0" fmla="*/ 36359 h 363589"/>
                <a:gd name="connsiteX1" fmla="*/ 10649 w 1203958"/>
                <a:gd name="connsiteY1" fmla="*/ 10649 h 363589"/>
                <a:gd name="connsiteX2" fmla="*/ 36359 w 1203958"/>
                <a:gd name="connsiteY2" fmla="*/ 0 h 363589"/>
                <a:gd name="connsiteX3" fmla="*/ 1167599 w 1203958"/>
                <a:gd name="connsiteY3" fmla="*/ 0 h 363589"/>
                <a:gd name="connsiteX4" fmla="*/ 1193309 w 1203958"/>
                <a:gd name="connsiteY4" fmla="*/ 10649 h 363589"/>
                <a:gd name="connsiteX5" fmla="*/ 1203958 w 1203958"/>
                <a:gd name="connsiteY5" fmla="*/ 36359 h 363589"/>
                <a:gd name="connsiteX6" fmla="*/ 1203958 w 1203958"/>
                <a:gd name="connsiteY6" fmla="*/ 327230 h 363589"/>
                <a:gd name="connsiteX7" fmla="*/ 1193309 w 1203958"/>
                <a:gd name="connsiteY7" fmla="*/ 352940 h 363589"/>
                <a:gd name="connsiteX8" fmla="*/ 1167599 w 1203958"/>
                <a:gd name="connsiteY8" fmla="*/ 363589 h 363589"/>
                <a:gd name="connsiteX9" fmla="*/ 36359 w 1203958"/>
                <a:gd name="connsiteY9" fmla="*/ 363589 h 363589"/>
                <a:gd name="connsiteX10" fmla="*/ 10649 w 1203958"/>
                <a:gd name="connsiteY10" fmla="*/ 352940 h 363589"/>
                <a:gd name="connsiteX11" fmla="*/ 0 w 1203958"/>
                <a:gd name="connsiteY11" fmla="*/ 327230 h 363589"/>
                <a:gd name="connsiteX12" fmla="*/ 0 w 1203958"/>
                <a:gd name="connsiteY12" fmla="*/ 36359 h 36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958" h="363589">
                  <a:moveTo>
                    <a:pt x="0" y="36359"/>
                  </a:moveTo>
                  <a:cubicBezTo>
                    <a:pt x="0" y="26716"/>
                    <a:pt x="3831" y="17468"/>
                    <a:pt x="10649" y="10649"/>
                  </a:cubicBezTo>
                  <a:cubicBezTo>
                    <a:pt x="17468" y="3830"/>
                    <a:pt x="26716" y="0"/>
                    <a:pt x="36359" y="0"/>
                  </a:cubicBezTo>
                  <a:lnTo>
                    <a:pt x="1167599" y="0"/>
                  </a:lnTo>
                  <a:cubicBezTo>
                    <a:pt x="1177242" y="0"/>
                    <a:pt x="1186490" y="3831"/>
                    <a:pt x="1193309" y="10649"/>
                  </a:cubicBezTo>
                  <a:cubicBezTo>
                    <a:pt x="1200128" y="17468"/>
                    <a:pt x="1203958" y="26716"/>
                    <a:pt x="1203958" y="36359"/>
                  </a:cubicBezTo>
                  <a:lnTo>
                    <a:pt x="1203958" y="327230"/>
                  </a:lnTo>
                  <a:cubicBezTo>
                    <a:pt x="1203958" y="336873"/>
                    <a:pt x="1200127" y="346121"/>
                    <a:pt x="1193309" y="352940"/>
                  </a:cubicBezTo>
                  <a:cubicBezTo>
                    <a:pt x="1186490" y="359759"/>
                    <a:pt x="1177242" y="363589"/>
                    <a:pt x="1167599" y="363589"/>
                  </a:cubicBezTo>
                  <a:lnTo>
                    <a:pt x="36359" y="363589"/>
                  </a:lnTo>
                  <a:cubicBezTo>
                    <a:pt x="26716" y="363589"/>
                    <a:pt x="17468" y="359758"/>
                    <a:pt x="10649" y="352940"/>
                  </a:cubicBezTo>
                  <a:cubicBezTo>
                    <a:pt x="3830" y="346121"/>
                    <a:pt x="0" y="336873"/>
                    <a:pt x="0" y="327230"/>
                  </a:cubicBezTo>
                  <a:lnTo>
                    <a:pt x="0" y="36359"/>
                  </a:lnTo>
                  <a:close/>
                </a:path>
              </a:pathLst>
            </a:custGeom>
            <a:solidFill>
              <a:schemeClr val="accent2">
                <a:lumMod val="20000"/>
                <a:lumOff val="8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94" tIns="15094" rIns="15094" bIns="15094"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rPr>
                <a:t>Sun Sensors</a:t>
              </a:r>
              <a:endParaRPr lang="en-US" sz="700" b="1" kern="1200" dirty="0">
                <a:solidFill>
                  <a:schemeClr val="tx1"/>
                </a:solidFill>
              </a:endParaRPr>
            </a:p>
          </p:txBody>
        </p:sp>
        <p:sp>
          <p:nvSpPr>
            <p:cNvPr id="24" name="Freeform 23"/>
            <p:cNvSpPr/>
            <p:nvPr/>
          </p:nvSpPr>
          <p:spPr>
            <a:xfrm rot="4681466">
              <a:off x="7169548" y="3571234"/>
              <a:ext cx="1043670" cy="28168"/>
            </a:xfrm>
            <a:custGeom>
              <a:avLst/>
              <a:gdLst>
                <a:gd name="connsiteX0" fmla="*/ 0 w 1043670"/>
                <a:gd name="connsiteY0" fmla="*/ 14084 h 28168"/>
                <a:gd name="connsiteX1" fmla="*/ 1043670 w 1043670"/>
                <a:gd name="connsiteY1" fmla="*/ 14084 h 28168"/>
              </a:gdLst>
              <a:ahLst/>
              <a:cxnLst>
                <a:cxn ang="0">
                  <a:pos x="connsiteX0" y="connsiteY0"/>
                </a:cxn>
                <a:cxn ang="0">
                  <a:pos x="connsiteX1" y="connsiteY1"/>
                </a:cxn>
              </a:cxnLst>
              <a:rect l="l" t="t" r="r" b="b"/>
              <a:pathLst>
                <a:path w="1043670" h="28168">
                  <a:moveTo>
                    <a:pt x="0" y="14084"/>
                  </a:moveTo>
                  <a:lnTo>
                    <a:pt x="1043670" y="14084"/>
                  </a:lnTo>
                </a:path>
              </a:pathLst>
            </a:custGeom>
            <a:noFill/>
            <a:ln w="3175">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443" tIns="-12007" rIns="508443" bIns="-12009"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p:txBody>
        </p:sp>
        <p:sp>
          <p:nvSpPr>
            <p:cNvPr id="25" name="Freeform 24"/>
            <p:cNvSpPr/>
            <p:nvPr/>
          </p:nvSpPr>
          <p:spPr>
            <a:xfrm>
              <a:off x="7799661" y="3853735"/>
              <a:ext cx="1203958" cy="484123"/>
            </a:xfrm>
            <a:custGeom>
              <a:avLst/>
              <a:gdLst>
                <a:gd name="connsiteX0" fmla="*/ 0 w 1203958"/>
                <a:gd name="connsiteY0" fmla="*/ 48412 h 484123"/>
                <a:gd name="connsiteX1" fmla="*/ 14180 w 1203958"/>
                <a:gd name="connsiteY1" fmla="*/ 14180 h 484123"/>
                <a:gd name="connsiteX2" fmla="*/ 48412 w 1203958"/>
                <a:gd name="connsiteY2" fmla="*/ 1 h 484123"/>
                <a:gd name="connsiteX3" fmla="*/ 1155546 w 1203958"/>
                <a:gd name="connsiteY3" fmla="*/ 0 h 484123"/>
                <a:gd name="connsiteX4" fmla="*/ 1189778 w 1203958"/>
                <a:gd name="connsiteY4" fmla="*/ 14180 h 484123"/>
                <a:gd name="connsiteX5" fmla="*/ 1203957 w 1203958"/>
                <a:gd name="connsiteY5" fmla="*/ 48412 h 484123"/>
                <a:gd name="connsiteX6" fmla="*/ 1203958 w 1203958"/>
                <a:gd name="connsiteY6" fmla="*/ 435711 h 484123"/>
                <a:gd name="connsiteX7" fmla="*/ 1189778 w 1203958"/>
                <a:gd name="connsiteY7" fmla="*/ 469943 h 484123"/>
                <a:gd name="connsiteX8" fmla="*/ 1155546 w 1203958"/>
                <a:gd name="connsiteY8" fmla="*/ 484123 h 484123"/>
                <a:gd name="connsiteX9" fmla="*/ 48412 w 1203958"/>
                <a:gd name="connsiteY9" fmla="*/ 484123 h 484123"/>
                <a:gd name="connsiteX10" fmla="*/ 14180 w 1203958"/>
                <a:gd name="connsiteY10" fmla="*/ 469943 h 484123"/>
                <a:gd name="connsiteX11" fmla="*/ 0 w 1203958"/>
                <a:gd name="connsiteY11" fmla="*/ 435711 h 484123"/>
                <a:gd name="connsiteX12" fmla="*/ 0 w 1203958"/>
                <a:gd name="connsiteY12" fmla="*/ 48412 h 48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958" h="484123">
                  <a:moveTo>
                    <a:pt x="0" y="48412"/>
                  </a:moveTo>
                  <a:cubicBezTo>
                    <a:pt x="0" y="35572"/>
                    <a:pt x="5101" y="23259"/>
                    <a:pt x="14180" y="14180"/>
                  </a:cubicBezTo>
                  <a:cubicBezTo>
                    <a:pt x="23259" y="5101"/>
                    <a:pt x="35573" y="0"/>
                    <a:pt x="48412" y="1"/>
                  </a:cubicBezTo>
                  <a:lnTo>
                    <a:pt x="1155546" y="0"/>
                  </a:lnTo>
                  <a:cubicBezTo>
                    <a:pt x="1168386" y="0"/>
                    <a:pt x="1180699" y="5101"/>
                    <a:pt x="1189778" y="14180"/>
                  </a:cubicBezTo>
                  <a:cubicBezTo>
                    <a:pt x="1198857" y="23259"/>
                    <a:pt x="1203958" y="35573"/>
                    <a:pt x="1203957" y="48412"/>
                  </a:cubicBezTo>
                  <a:cubicBezTo>
                    <a:pt x="1203957" y="177512"/>
                    <a:pt x="1203958" y="306611"/>
                    <a:pt x="1203958" y="435711"/>
                  </a:cubicBezTo>
                  <a:cubicBezTo>
                    <a:pt x="1203958" y="448551"/>
                    <a:pt x="1198857" y="460864"/>
                    <a:pt x="1189778" y="469943"/>
                  </a:cubicBezTo>
                  <a:cubicBezTo>
                    <a:pt x="1180699" y="479022"/>
                    <a:pt x="1168385" y="484123"/>
                    <a:pt x="1155546" y="484123"/>
                  </a:cubicBezTo>
                  <a:lnTo>
                    <a:pt x="48412" y="484123"/>
                  </a:lnTo>
                  <a:cubicBezTo>
                    <a:pt x="35572" y="484123"/>
                    <a:pt x="23259" y="479022"/>
                    <a:pt x="14180" y="469943"/>
                  </a:cubicBezTo>
                  <a:cubicBezTo>
                    <a:pt x="5101" y="460864"/>
                    <a:pt x="0" y="448550"/>
                    <a:pt x="0" y="435711"/>
                  </a:cubicBezTo>
                  <a:lnTo>
                    <a:pt x="0" y="48412"/>
                  </a:lnTo>
                  <a:close/>
                </a:path>
              </a:pathLst>
            </a:custGeom>
            <a:solidFill>
              <a:schemeClr val="accent2">
                <a:lumMod val="20000"/>
                <a:lumOff val="8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624" tIns="18624" rIns="18624" bIns="18624"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rPr>
                <a:t>Star Trackers</a:t>
              </a:r>
              <a:endParaRPr lang="en-US" sz="700" b="1" kern="1200" dirty="0">
                <a:solidFill>
                  <a:schemeClr val="tx1"/>
                </a:solidFill>
              </a:endParaRPr>
            </a:p>
          </p:txBody>
        </p:sp>
        <p:sp>
          <p:nvSpPr>
            <p:cNvPr id="26" name="Freeform 25"/>
            <p:cNvSpPr/>
            <p:nvPr/>
          </p:nvSpPr>
          <p:spPr>
            <a:xfrm rot="4933851">
              <a:off x="6890404" y="3854383"/>
              <a:ext cx="1601958" cy="28168"/>
            </a:xfrm>
            <a:custGeom>
              <a:avLst/>
              <a:gdLst>
                <a:gd name="connsiteX0" fmla="*/ 0 w 1601958"/>
                <a:gd name="connsiteY0" fmla="*/ 14084 h 28168"/>
                <a:gd name="connsiteX1" fmla="*/ 1601958 w 1601958"/>
                <a:gd name="connsiteY1" fmla="*/ 14084 h 28168"/>
              </a:gdLst>
              <a:ahLst/>
              <a:cxnLst>
                <a:cxn ang="0">
                  <a:pos x="connsiteX0" y="connsiteY0"/>
                </a:cxn>
                <a:cxn ang="0">
                  <a:pos x="connsiteX1" y="connsiteY1"/>
                </a:cxn>
              </a:cxnLst>
              <a:rect l="l" t="t" r="r" b="b"/>
              <a:pathLst>
                <a:path w="1601958" h="28168">
                  <a:moveTo>
                    <a:pt x="0" y="14084"/>
                  </a:moveTo>
                  <a:lnTo>
                    <a:pt x="1601958" y="14084"/>
                  </a:lnTo>
                </a:path>
              </a:pathLst>
            </a:custGeom>
            <a:noFill/>
            <a:ln w="3175">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73629" tIns="-25965" rIns="773631" bIns="-25965"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p:txBody>
        </p:sp>
        <p:sp>
          <p:nvSpPr>
            <p:cNvPr id="27" name="Freeform 26"/>
            <p:cNvSpPr/>
            <p:nvPr/>
          </p:nvSpPr>
          <p:spPr>
            <a:xfrm>
              <a:off x="7799661" y="4428156"/>
              <a:ext cx="1203958" cy="467876"/>
            </a:xfrm>
            <a:custGeom>
              <a:avLst/>
              <a:gdLst>
                <a:gd name="connsiteX0" fmla="*/ 0 w 1203958"/>
                <a:gd name="connsiteY0" fmla="*/ 46788 h 467876"/>
                <a:gd name="connsiteX1" fmla="*/ 13704 w 1203958"/>
                <a:gd name="connsiteY1" fmla="*/ 13704 h 467876"/>
                <a:gd name="connsiteX2" fmla="*/ 46788 w 1203958"/>
                <a:gd name="connsiteY2" fmla="*/ 0 h 467876"/>
                <a:gd name="connsiteX3" fmla="*/ 1157170 w 1203958"/>
                <a:gd name="connsiteY3" fmla="*/ 0 h 467876"/>
                <a:gd name="connsiteX4" fmla="*/ 1190254 w 1203958"/>
                <a:gd name="connsiteY4" fmla="*/ 13704 h 467876"/>
                <a:gd name="connsiteX5" fmla="*/ 1203958 w 1203958"/>
                <a:gd name="connsiteY5" fmla="*/ 46788 h 467876"/>
                <a:gd name="connsiteX6" fmla="*/ 1203958 w 1203958"/>
                <a:gd name="connsiteY6" fmla="*/ 421088 h 467876"/>
                <a:gd name="connsiteX7" fmla="*/ 1190254 w 1203958"/>
                <a:gd name="connsiteY7" fmla="*/ 454172 h 467876"/>
                <a:gd name="connsiteX8" fmla="*/ 1157170 w 1203958"/>
                <a:gd name="connsiteY8" fmla="*/ 467876 h 467876"/>
                <a:gd name="connsiteX9" fmla="*/ 46788 w 1203958"/>
                <a:gd name="connsiteY9" fmla="*/ 467876 h 467876"/>
                <a:gd name="connsiteX10" fmla="*/ 13704 w 1203958"/>
                <a:gd name="connsiteY10" fmla="*/ 454172 h 467876"/>
                <a:gd name="connsiteX11" fmla="*/ 0 w 1203958"/>
                <a:gd name="connsiteY11" fmla="*/ 421088 h 467876"/>
                <a:gd name="connsiteX12" fmla="*/ 0 w 1203958"/>
                <a:gd name="connsiteY12" fmla="*/ 46788 h 46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958" h="467876">
                  <a:moveTo>
                    <a:pt x="0" y="46788"/>
                  </a:moveTo>
                  <a:cubicBezTo>
                    <a:pt x="0" y="34379"/>
                    <a:pt x="4929" y="22478"/>
                    <a:pt x="13704" y="13704"/>
                  </a:cubicBezTo>
                  <a:cubicBezTo>
                    <a:pt x="22478" y="4930"/>
                    <a:pt x="34379" y="0"/>
                    <a:pt x="46788" y="0"/>
                  </a:cubicBezTo>
                  <a:lnTo>
                    <a:pt x="1157170" y="0"/>
                  </a:lnTo>
                  <a:cubicBezTo>
                    <a:pt x="1169579" y="0"/>
                    <a:pt x="1181480" y="4929"/>
                    <a:pt x="1190254" y="13704"/>
                  </a:cubicBezTo>
                  <a:cubicBezTo>
                    <a:pt x="1199028" y="22478"/>
                    <a:pt x="1203958" y="34379"/>
                    <a:pt x="1203958" y="46788"/>
                  </a:cubicBezTo>
                  <a:lnTo>
                    <a:pt x="1203958" y="421088"/>
                  </a:lnTo>
                  <a:cubicBezTo>
                    <a:pt x="1203958" y="433497"/>
                    <a:pt x="1199029" y="445398"/>
                    <a:pt x="1190254" y="454172"/>
                  </a:cubicBezTo>
                  <a:cubicBezTo>
                    <a:pt x="1181480" y="462946"/>
                    <a:pt x="1169579" y="467876"/>
                    <a:pt x="1157170" y="467876"/>
                  </a:cubicBezTo>
                  <a:lnTo>
                    <a:pt x="46788" y="467876"/>
                  </a:lnTo>
                  <a:cubicBezTo>
                    <a:pt x="34379" y="467876"/>
                    <a:pt x="22478" y="462947"/>
                    <a:pt x="13704" y="454172"/>
                  </a:cubicBezTo>
                  <a:cubicBezTo>
                    <a:pt x="4930" y="445398"/>
                    <a:pt x="0" y="433497"/>
                    <a:pt x="0" y="421088"/>
                  </a:cubicBezTo>
                  <a:lnTo>
                    <a:pt x="0" y="46788"/>
                  </a:lnTo>
                  <a:close/>
                </a:path>
              </a:pathLst>
            </a:custGeom>
            <a:solidFill>
              <a:schemeClr val="accent2">
                <a:lumMod val="20000"/>
                <a:lumOff val="8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149" tIns="18149" rIns="18149" bIns="18149"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rPr>
                <a:t>Processor Boards</a:t>
              </a:r>
              <a:endParaRPr lang="en-US" sz="700" b="1" kern="1200" dirty="0">
                <a:solidFill>
                  <a:schemeClr val="tx1"/>
                </a:solidFill>
              </a:endParaRPr>
            </a:p>
          </p:txBody>
        </p:sp>
        <p:sp>
          <p:nvSpPr>
            <p:cNvPr id="28" name="Freeform 27"/>
            <p:cNvSpPr/>
            <p:nvPr/>
          </p:nvSpPr>
          <p:spPr>
            <a:xfrm rot="5038820">
              <a:off x="6658885" y="4087561"/>
              <a:ext cx="2064996" cy="28168"/>
            </a:xfrm>
            <a:custGeom>
              <a:avLst/>
              <a:gdLst>
                <a:gd name="connsiteX0" fmla="*/ 0 w 2064996"/>
                <a:gd name="connsiteY0" fmla="*/ 14084 h 28168"/>
                <a:gd name="connsiteX1" fmla="*/ 2064996 w 2064996"/>
                <a:gd name="connsiteY1" fmla="*/ 14084 h 28168"/>
              </a:gdLst>
              <a:ahLst/>
              <a:cxnLst>
                <a:cxn ang="0">
                  <a:pos x="connsiteX0" y="connsiteY0"/>
                </a:cxn>
                <a:cxn ang="0">
                  <a:pos x="connsiteX1" y="connsiteY1"/>
                </a:cxn>
              </a:cxnLst>
              <a:rect l="l" t="t" r="r" b="b"/>
              <a:pathLst>
                <a:path w="2064996" h="28168">
                  <a:moveTo>
                    <a:pt x="0" y="14084"/>
                  </a:moveTo>
                  <a:lnTo>
                    <a:pt x="2064996" y="14084"/>
                  </a:lnTo>
                </a:path>
              </a:pathLst>
            </a:custGeom>
            <a:noFill/>
            <a:ln w="3175">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93572" tIns="-37541" rIns="993574" bIns="-37541"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p:txBody>
        </p:sp>
        <p:sp>
          <p:nvSpPr>
            <p:cNvPr id="29" name="Freeform 28"/>
            <p:cNvSpPr/>
            <p:nvPr/>
          </p:nvSpPr>
          <p:spPr>
            <a:xfrm>
              <a:off x="7799661" y="4986329"/>
              <a:ext cx="1203958" cy="284242"/>
            </a:xfrm>
            <a:custGeom>
              <a:avLst/>
              <a:gdLst>
                <a:gd name="connsiteX0" fmla="*/ 0 w 1203958"/>
                <a:gd name="connsiteY0" fmla="*/ 28424 h 284242"/>
                <a:gd name="connsiteX1" fmla="*/ 8325 w 1203958"/>
                <a:gd name="connsiteY1" fmla="*/ 8325 h 284242"/>
                <a:gd name="connsiteX2" fmla="*/ 28424 w 1203958"/>
                <a:gd name="connsiteY2" fmla="*/ 0 h 284242"/>
                <a:gd name="connsiteX3" fmla="*/ 1175534 w 1203958"/>
                <a:gd name="connsiteY3" fmla="*/ 0 h 284242"/>
                <a:gd name="connsiteX4" fmla="*/ 1195633 w 1203958"/>
                <a:gd name="connsiteY4" fmla="*/ 8325 h 284242"/>
                <a:gd name="connsiteX5" fmla="*/ 1203958 w 1203958"/>
                <a:gd name="connsiteY5" fmla="*/ 28424 h 284242"/>
                <a:gd name="connsiteX6" fmla="*/ 1203958 w 1203958"/>
                <a:gd name="connsiteY6" fmla="*/ 255818 h 284242"/>
                <a:gd name="connsiteX7" fmla="*/ 1195633 w 1203958"/>
                <a:gd name="connsiteY7" fmla="*/ 275917 h 284242"/>
                <a:gd name="connsiteX8" fmla="*/ 1175534 w 1203958"/>
                <a:gd name="connsiteY8" fmla="*/ 284242 h 284242"/>
                <a:gd name="connsiteX9" fmla="*/ 28424 w 1203958"/>
                <a:gd name="connsiteY9" fmla="*/ 284242 h 284242"/>
                <a:gd name="connsiteX10" fmla="*/ 8325 w 1203958"/>
                <a:gd name="connsiteY10" fmla="*/ 275917 h 284242"/>
                <a:gd name="connsiteX11" fmla="*/ 0 w 1203958"/>
                <a:gd name="connsiteY11" fmla="*/ 255818 h 284242"/>
                <a:gd name="connsiteX12" fmla="*/ 0 w 1203958"/>
                <a:gd name="connsiteY12" fmla="*/ 28424 h 28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958" h="284242">
                  <a:moveTo>
                    <a:pt x="0" y="28424"/>
                  </a:moveTo>
                  <a:cubicBezTo>
                    <a:pt x="0" y="20885"/>
                    <a:pt x="2995" y="13656"/>
                    <a:pt x="8325" y="8325"/>
                  </a:cubicBezTo>
                  <a:cubicBezTo>
                    <a:pt x="13656" y="2994"/>
                    <a:pt x="20885" y="0"/>
                    <a:pt x="28424" y="0"/>
                  </a:cubicBezTo>
                  <a:lnTo>
                    <a:pt x="1175534" y="0"/>
                  </a:lnTo>
                  <a:cubicBezTo>
                    <a:pt x="1183073" y="0"/>
                    <a:pt x="1190302" y="2995"/>
                    <a:pt x="1195633" y="8325"/>
                  </a:cubicBezTo>
                  <a:cubicBezTo>
                    <a:pt x="1200964" y="13656"/>
                    <a:pt x="1203958" y="20885"/>
                    <a:pt x="1203958" y="28424"/>
                  </a:cubicBezTo>
                  <a:lnTo>
                    <a:pt x="1203958" y="255818"/>
                  </a:lnTo>
                  <a:cubicBezTo>
                    <a:pt x="1203958" y="263357"/>
                    <a:pt x="1200963" y="270586"/>
                    <a:pt x="1195633" y="275917"/>
                  </a:cubicBezTo>
                  <a:cubicBezTo>
                    <a:pt x="1190302" y="281248"/>
                    <a:pt x="1183073" y="284242"/>
                    <a:pt x="1175534" y="284242"/>
                  </a:cubicBezTo>
                  <a:lnTo>
                    <a:pt x="28424" y="284242"/>
                  </a:lnTo>
                  <a:cubicBezTo>
                    <a:pt x="20885" y="284242"/>
                    <a:pt x="13656" y="281247"/>
                    <a:pt x="8325" y="275917"/>
                  </a:cubicBezTo>
                  <a:cubicBezTo>
                    <a:pt x="2994" y="270586"/>
                    <a:pt x="0" y="263357"/>
                    <a:pt x="0" y="255818"/>
                  </a:cubicBezTo>
                  <a:lnTo>
                    <a:pt x="0" y="28424"/>
                  </a:lnTo>
                  <a:close/>
                </a:path>
              </a:pathLst>
            </a:custGeom>
            <a:solidFill>
              <a:schemeClr val="accent2">
                <a:lumMod val="20000"/>
                <a:lumOff val="8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770" tIns="12770" rIns="12770" bIns="1277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rPr>
                <a:t>Transponders</a:t>
              </a:r>
              <a:endParaRPr lang="en-US" sz="700" b="1" kern="1200" dirty="0">
                <a:solidFill>
                  <a:schemeClr val="tx1"/>
                </a:solidFill>
              </a:endParaRPr>
            </a:p>
          </p:txBody>
        </p:sp>
        <p:sp>
          <p:nvSpPr>
            <p:cNvPr id="30" name="Freeform 29"/>
            <p:cNvSpPr/>
            <p:nvPr/>
          </p:nvSpPr>
          <p:spPr>
            <a:xfrm rot="5100943">
              <a:off x="6445126" y="4302300"/>
              <a:ext cx="2492513" cy="28168"/>
            </a:xfrm>
            <a:custGeom>
              <a:avLst/>
              <a:gdLst>
                <a:gd name="connsiteX0" fmla="*/ 0 w 2492513"/>
                <a:gd name="connsiteY0" fmla="*/ 14084 h 28168"/>
                <a:gd name="connsiteX1" fmla="*/ 2492513 w 2492513"/>
                <a:gd name="connsiteY1" fmla="*/ 14084 h 28168"/>
              </a:gdLst>
              <a:ahLst/>
              <a:cxnLst>
                <a:cxn ang="0">
                  <a:pos x="connsiteX0" y="connsiteY0"/>
                </a:cxn>
                <a:cxn ang="0">
                  <a:pos x="connsiteX1" y="connsiteY1"/>
                </a:cxn>
              </a:cxnLst>
              <a:rect l="l" t="t" r="r" b="b"/>
              <a:pathLst>
                <a:path w="2492513" h="28168">
                  <a:moveTo>
                    <a:pt x="0" y="14084"/>
                  </a:moveTo>
                  <a:lnTo>
                    <a:pt x="2492513" y="14084"/>
                  </a:lnTo>
                </a:path>
              </a:pathLst>
            </a:custGeom>
            <a:noFill/>
            <a:ln w="3175">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96644" tIns="-48229" rIns="1196643" bIns="-48229"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p:txBody>
        </p:sp>
        <p:sp>
          <p:nvSpPr>
            <p:cNvPr id="31" name="Freeform 30"/>
            <p:cNvSpPr/>
            <p:nvPr/>
          </p:nvSpPr>
          <p:spPr>
            <a:xfrm>
              <a:off x="7799661" y="5360868"/>
              <a:ext cx="1203958" cy="394121"/>
            </a:xfrm>
            <a:custGeom>
              <a:avLst/>
              <a:gdLst>
                <a:gd name="connsiteX0" fmla="*/ 0 w 1203958"/>
                <a:gd name="connsiteY0" fmla="*/ 39412 h 394121"/>
                <a:gd name="connsiteX1" fmla="*/ 11544 w 1203958"/>
                <a:gd name="connsiteY1" fmla="*/ 11544 h 394121"/>
                <a:gd name="connsiteX2" fmla="*/ 39413 w 1203958"/>
                <a:gd name="connsiteY2" fmla="*/ 1 h 394121"/>
                <a:gd name="connsiteX3" fmla="*/ 1164546 w 1203958"/>
                <a:gd name="connsiteY3" fmla="*/ 0 h 394121"/>
                <a:gd name="connsiteX4" fmla="*/ 1192414 w 1203958"/>
                <a:gd name="connsiteY4" fmla="*/ 11544 h 394121"/>
                <a:gd name="connsiteX5" fmla="*/ 1203957 w 1203958"/>
                <a:gd name="connsiteY5" fmla="*/ 39413 h 394121"/>
                <a:gd name="connsiteX6" fmla="*/ 1203958 w 1203958"/>
                <a:gd name="connsiteY6" fmla="*/ 354709 h 394121"/>
                <a:gd name="connsiteX7" fmla="*/ 1192414 w 1203958"/>
                <a:gd name="connsiteY7" fmla="*/ 382578 h 394121"/>
                <a:gd name="connsiteX8" fmla="*/ 1164545 w 1203958"/>
                <a:gd name="connsiteY8" fmla="*/ 394121 h 394121"/>
                <a:gd name="connsiteX9" fmla="*/ 39412 w 1203958"/>
                <a:gd name="connsiteY9" fmla="*/ 394121 h 394121"/>
                <a:gd name="connsiteX10" fmla="*/ 11544 w 1203958"/>
                <a:gd name="connsiteY10" fmla="*/ 382577 h 394121"/>
                <a:gd name="connsiteX11" fmla="*/ 1 w 1203958"/>
                <a:gd name="connsiteY11" fmla="*/ 354708 h 394121"/>
                <a:gd name="connsiteX12" fmla="*/ 0 w 1203958"/>
                <a:gd name="connsiteY12" fmla="*/ 39412 h 39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958" h="394121">
                  <a:moveTo>
                    <a:pt x="0" y="39412"/>
                  </a:moveTo>
                  <a:cubicBezTo>
                    <a:pt x="0" y="28959"/>
                    <a:pt x="4152" y="18935"/>
                    <a:pt x="11544" y="11544"/>
                  </a:cubicBezTo>
                  <a:cubicBezTo>
                    <a:pt x="18935" y="4153"/>
                    <a:pt x="28960" y="1"/>
                    <a:pt x="39413" y="1"/>
                  </a:cubicBezTo>
                  <a:lnTo>
                    <a:pt x="1164546" y="0"/>
                  </a:lnTo>
                  <a:cubicBezTo>
                    <a:pt x="1174999" y="0"/>
                    <a:pt x="1185023" y="4152"/>
                    <a:pt x="1192414" y="11544"/>
                  </a:cubicBezTo>
                  <a:cubicBezTo>
                    <a:pt x="1199805" y="18935"/>
                    <a:pt x="1203957" y="28960"/>
                    <a:pt x="1203957" y="39413"/>
                  </a:cubicBezTo>
                  <a:cubicBezTo>
                    <a:pt x="1203957" y="144512"/>
                    <a:pt x="1203958" y="249610"/>
                    <a:pt x="1203958" y="354709"/>
                  </a:cubicBezTo>
                  <a:cubicBezTo>
                    <a:pt x="1203958" y="365162"/>
                    <a:pt x="1199806" y="375186"/>
                    <a:pt x="1192414" y="382578"/>
                  </a:cubicBezTo>
                  <a:cubicBezTo>
                    <a:pt x="1185023" y="389969"/>
                    <a:pt x="1174998" y="394122"/>
                    <a:pt x="1164545" y="394121"/>
                  </a:cubicBezTo>
                  <a:lnTo>
                    <a:pt x="39412" y="394121"/>
                  </a:lnTo>
                  <a:cubicBezTo>
                    <a:pt x="28959" y="394121"/>
                    <a:pt x="18935" y="389969"/>
                    <a:pt x="11544" y="382577"/>
                  </a:cubicBezTo>
                  <a:cubicBezTo>
                    <a:pt x="4153" y="375186"/>
                    <a:pt x="1" y="365161"/>
                    <a:pt x="1" y="354708"/>
                  </a:cubicBezTo>
                  <a:cubicBezTo>
                    <a:pt x="1" y="249609"/>
                    <a:pt x="0" y="144511"/>
                    <a:pt x="0" y="39412"/>
                  </a:cubicBezTo>
                  <a:close/>
                </a:path>
              </a:pathLst>
            </a:custGeom>
            <a:solidFill>
              <a:schemeClr val="accent2">
                <a:lumMod val="20000"/>
                <a:lumOff val="8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988" tIns="15988" rIns="15988" bIns="15988"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rPr>
                <a:t>GPS Receivers</a:t>
              </a:r>
              <a:endParaRPr lang="en-US" sz="700" b="1" kern="1200" dirty="0">
                <a:solidFill>
                  <a:schemeClr val="tx1"/>
                </a:solidFill>
              </a:endParaRPr>
            </a:p>
          </p:txBody>
        </p:sp>
      </p:grpSp>
      <p:sp>
        <p:nvSpPr>
          <p:cNvPr id="9" name="TextBox 8"/>
          <p:cNvSpPr txBox="1"/>
          <p:nvPr/>
        </p:nvSpPr>
        <p:spPr bwMode="auto">
          <a:xfrm>
            <a:off x="7781925" y="898378"/>
            <a:ext cx="1149350" cy="461963"/>
          </a:xfrm>
          <a:prstGeom prst="rect">
            <a:avLst/>
          </a:prstGeom>
          <a:noFill/>
          <a:ln>
            <a:noFill/>
          </a:ln>
        </p:spPr>
        <p:txBody>
          <a:bodyPr wrap="none">
            <a:spAutoFit/>
          </a:bodyPr>
          <a:lstStyle/>
          <a:p>
            <a:pPr algn="ctr">
              <a:defRPr/>
            </a:pPr>
            <a:r>
              <a:rPr lang="en-US" sz="1200" b="1" i="1" dirty="0">
                <a:solidFill>
                  <a:schemeClr val="accent6">
                    <a:lumMod val="75000"/>
                  </a:schemeClr>
                </a:solidFill>
              </a:rPr>
              <a:t>Satellite </a:t>
            </a:r>
          </a:p>
          <a:p>
            <a:pPr algn="ctr">
              <a:defRPr/>
            </a:pPr>
            <a:r>
              <a:rPr lang="en-US" sz="1200" b="1" i="1" dirty="0">
                <a:solidFill>
                  <a:schemeClr val="accent6">
                    <a:lumMod val="75000"/>
                  </a:schemeClr>
                </a:solidFill>
              </a:rPr>
              <a:t>Components</a:t>
            </a:r>
          </a:p>
        </p:txBody>
      </p:sp>
      <p:sp>
        <p:nvSpPr>
          <p:cNvPr id="10" name="TextBox 9"/>
          <p:cNvSpPr txBox="1"/>
          <p:nvPr/>
        </p:nvSpPr>
        <p:spPr bwMode="auto">
          <a:xfrm>
            <a:off x="6726238" y="1896916"/>
            <a:ext cx="989012" cy="277812"/>
          </a:xfrm>
          <a:prstGeom prst="rect">
            <a:avLst/>
          </a:prstGeom>
          <a:noFill/>
          <a:ln>
            <a:noFill/>
          </a:ln>
        </p:spPr>
        <p:txBody>
          <a:bodyPr wrap="none">
            <a:spAutoFit/>
          </a:bodyPr>
          <a:lstStyle/>
          <a:p>
            <a:pPr algn="ctr">
              <a:defRPr/>
            </a:pPr>
            <a:r>
              <a:rPr lang="en-US" sz="1200" b="1" i="1" dirty="0">
                <a:solidFill>
                  <a:schemeClr val="accent6">
                    <a:lumMod val="75000"/>
                  </a:schemeClr>
                </a:solidFill>
              </a:rPr>
              <a:t>Spacecraft</a:t>
            </a:r>
          </a:p>
        </p:txBody>
      </p:sp>
      <p:sp>
        <p:nvSpPr>
          <p:cNvPr id="11" name="TextBox 4"/>
          <p:cNvSpPr txBox="1">
            <a:spLocks noChangeArrowheads="1"/>
          </p:cNvSpPr>
          <p:nvPr/>
        </p:nvSpPr>
        <p:spPr bwMode="auto">
          <a:xfrm>
            <a:off x="7350682" y="5433506"/>
            <a:ext cx="1828830" cy="738664"/>
          </a:xfrm>
          <a:prstGeom prst="rect">
            <a:avLst/>
          </a:prstGeom>
          <a:solidFill>
            <a:schemeClr val="accent2"/>
          </a:solidFill>
          <a:ln w="9525">
            <a:noFill/>
            <a:miter lim="800000"/>
            <a:headEnd/>
            <a:tailEnd/>
          </a:ln>
          <a:scene3d>
            <a:camera prst="perspectiveLeft"/>
            <a:lightRig rig="threePt" dir="t"/>
          </a:scene3d>
        </p:spPr>
        <p:txBody>
          <a:bodyPr wrap="square">
            <a:spAutoFit/>
          </a:bodyPr>
          <a:lstStyle/>
          <a:p>
            <a:pPr algn="ctr">
              <a:defRPr/>
            </a:pPr>
            <a:r>
              <a:rPr lang="en-US" sz="1400" i="1" dirty="0">
                <a:solidFill>
                  <a:schemeClr val="bg1"/>
                </a:solidFill>
              </a:rPr>
              <a:t>Focus on interoperability </a:t>
            </a:r>
          </a:p>
          <a:p>
            <a:pPr algn="ctr">
              <a:defRPr/>
            </a:pPr>
            <a:r>
              <a:rPr lang="en-US" sz="1400" i="1" dirty="0">
                <a:solidFill>
                  <a:schemeClr val="bg1"/>
                </a:solidFill>
              </a:rPr>
              <a:t>of interfaces</a:t>
            </a:r>
          </a:p>
        </p:txBody>
      </p:sp>
      <p:sp>
        <p:nvSpPr>
          <p:cNvPr id="3" name="Content Placeholder 2"/>
          <p:cNvSpPr>
            <a:spLocks noGrp="1"/>
          </p:cNvSpPr>
          <p:nvPr>
            <p:ph idx="1"/>
          </p:nvPr>
        </p:nvSpPr>
        <p:spPr>
          <a:xfrm>
            <a:off x="182929" y="1036607"/>
            <a:ext cx="7040802" cy="5318441"/>
          </a:xfrm>
        </p:spPr>
        <p:txBody>
          <a:bodyPr/>
          <a:lstStyle/>
          <a:p>
            <a:r>
              <a:rPr lang="en-US" sz="1800" dirty="0" smtClean="0"/>
              <a:t>Interoperable spacecraft components from “bounding” design characteristics/features, test environments, and specifications</a:t>
            </a:r>
          </a:p>
          <a:p>
            <a:pPr lvl="1"/>
            <a:r>
              <a:rPr lang="en-US" sz="1600" dirty="0" smtClean="0"/>
              <a:t>Standard electrical interfaces</a:t>
            </a:r>
          </a:p>
          <a:p>
            <a:pPr lvl="1"/>
            <a:r>
              <a:rPr lang="en-US" sz="1600" dirty="0" smtClean="0"/>
              <a:t>Standard testing that applies LEO to GEO and Minotaur to Atlas</a:t>
            </a:r>
          </a:p>
          <a:p>
            <a:pPr lvl="1"/>
            <a:r>
              <a:rPr lang="en-US" sz="1600" dirty="0" smtClean="0"/>
              <a:t>Benefits:  cost savings, innovation &amp; improvement, mission assurance and assembly time</a:t>
            </a:r>
          </a:p>
          <a:p>
            <a:r>
              <a:rPr lang="en-US" sz="1800" dirty="0" smtClean="0"/>
              <a:t>Modular architecture with plug &amp; play (P&amp;P)</a:t>
            </a:r>
          </a:p>
          <a:p>
            <a:pPr lvl="1"/>
            <a:r>
              <a:rPr lang="en-US" sz="1600" dirty="0" smtClean="0"/>
              <a:t>High speed data bus; pin out and data definitions</a:t>
            </a:r>
          </a:p>
          <a:p>
            <a:r>
              <a:rPr lang="en-US" sz="1800" dirty="0" smtClean="0"/>
              <a:t>Leverages existing initiatives and standard development </a:t>
            </a:r>
          </a:p>
          <a:p>
            <a:pPr lvl="1"/>
            <a:r>
              <a:rPr lang="en-US" sz="1600" dirty="0" smtClean="0"/>
              <a:t>Space Modular and P&amp;P standards from ESA, NASA and industry</a:t>
            </a:r>
          </a:p>
          <a:p>
            <a:r>
              <a:rPr lang="en-US" sz="1800" dirty="0" smtClean="0"/>
              <a:t>Focus on satellite bus interface with sub-systems &amp; components</a:t>
            </a:r>
          </a:p>
          <a:p>
            <a:pPr lvl="1"/>
            <a:r>
              <a:rPr lang="en-US" sz="1600" dirty="0" smtClean="0"/>
              <a:t>Data &amp; electrical interoperability; avoid defining mechanical I/Fs</a:t>
            </a:r>
          </a:p>
          <a:p>
            <a:pPr lvl="1"/>
            <a:r>
              <a:rPr lang="en-US" sz="1600" dirty="0" smtClean="0"/>
              <a:t>Emphasize capabilities over requirements</a:t>
            </a:r>
          </a:p>
          <a:p>
            <a:pPr lvl="1"/>
            <a:r>
              <a:rPr lang="en-US" sz="1600" dirty="0" smtClean="0"/>
              <a:t>Potential benefits for payload interoperability</a:t>
            </a:r>
          </a:p>
          <a:p>
            <a:pPr lvl="1"/>
            <a:r>
              <a:rPr lang="en-US" sz="1600" dirty="0" smtClean="0"/>
              <a:t>Retain intellectual property and unique designs “inside the box”</a:t>
            </a:r>
          </a:p>
          <a:p>
            <a:r>
              <a:rPr lang="en-US" sz="1800" dirty="0" smtClean="0"/>
              <a:t>SUMO Standards Progress</a:t>
            </a:r>
          </a:p>
          <a:p>
            <a:pPr lvl="1"/>
            <a:r>
              <a:rPr lang="en-US" sz="1600" dirty="0" smtClean="0"/>
              <a:t>Broad support achieved during CCSDS Fall Plenary (Cleveland)</a:t>
            </a:r>
          </a:p>
          <a:p>
            <a:pPr lvl="1"/>
            <a:r>
              <a:rPr lang="en-US" sz="1600" dirty="0" smtClean="0"/>
              <a:t>Initially considered as a new CCSDS WG proposal</a:t>
            </a:r>
          </a:p>
          <a:p>
            <a:pPr lvl="1"/>
            <a:r>
              <a:rPr lang="en-US" sz="1600" dirty="0" smtClean="0"/>
              <a:t>Now, Discussing how to integrate SUMO into existing SOIS teams</a:t>
            </a:r>
          </a:p>
          <a:p>
            <a:endParaRPr lang="en-US" sz="1800" dirty="0"/>
          </a:p>
        </p:txBody>
      </p:sp>
      <p:grpSp>
        <p:nvGrpSpPr>
          <p:cNvPr id="32" name="Group 31"/>
          <p:cNvGrpSpPr/>
          <p:nvPr/>
        </p:nvGrpSpPr>
        <p:grpSpPr>
          <a:xfrm>
            <a:off x="7220744" y="126476"/>
            <a:ext cx="1833202" cy="537472"/>
            <a:chOff x="6923362" y="840802"/>
            <a:chExt cx="1833202" cy="537472"/>
          </a:xfrm>
        </p:grpSpPr>
        <p:sp>
          <p:nvSpPr>
            <p:cNvPr id="33" name="Oval 32"/>
            <p:cNvSpPr/>
            <p:nvPr/>
          </p:nvSpPr>
          <p:spPr bwMode="auto">
            <a:xfrm>
              <a:off x="8219092" y="840802"/>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2.</a:t>
              </a:r>
            </a:p>
          </p:txBody>
        </p:sp>
        <p:sp>
          <p:nvSpPr>
            <p:cNvPr id="34" name="Rounded Rectangle 33"/>
            <p:cNvSpPr/>
            <p:nvPr/>
          </p:nvSpPr>
          <p:spPr bwMode="auto">
            <a:xfrm>
              <a:off x="6923362" y="928030"/>
              <a:ext cx="1386472" cy="363985"/>
            </a:xfrm>
            <a:prstGeom prst="roundRect">
              <a:avLst>
                <a:gd name="adj" fmla="val 16667"/>
              </a:avLst>
            </a:prstGeom>
            <a:solidFill>
              <a:srgbClr val="3D86FD"/>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grpSp>
    </p:spTree>
    <p:extLst>
      <p:ext uri="{BB962C8B-B14F-4D97-AF65-F5344CB8AC3E}">
        <p14:creationId xmlns:p14="http://schemas.microsoft.com/office/powerpoint/2010/main" val="2063628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Ops &amp; Info </a:t>
            </a:r>
            <a:r>
              <a:rPr lang="en-US" dirty="0" err="1" smtClean="0"/>
              <a:t>Mgt</a:t>
            </a:r>
            <a:r>
              <a:rPr lang="en-US" dirty="0" smtClean="0"/>
              <a:t> Area Goals</a:t>
            </a:r>
            <a:endParaRPr lang="en-US" dirty="0"/>
          </a:p>
        </p:txBody>
      </p:sp>
      <p:sp>
        <p:nvSpPr>
          <p:cNvPr id="3" name="Content Placeholder 2"/>
          <p:cNvSpPr>
            <a:spLocks noGrp="1"/>
          </p:cNvSpPr>
          <p:nvPr>
            <p:ph idx="1"/>
          </p:nvPr>
        </p:nvSpPr>
        <p:spPr/>
        <p:txBody>
          <a:bodyPr/>
          <a:lstStyle/>
          <a:p>
            <a:r>
              <a:rPr lang="en-US" sz="2400" dirty="0"/>
              <a:t>To define the full suite of mission operations standard functions and services to enable ground and on-board interoperability at the application layer level in support of </a:t>
            </a:r>
            <a:r>
              <a:rPr lang="en-US" sz="2400" dirty="0" err="1" smtClean="0"/>
              <a:t>of</a:t>
            </a:r>
            <a:r>
              <a:rPr lang="en-US" sz="2400" dirty="0" smtClean="0"/>
              <a:t> </a:t>
            </a:r>
            <a:r>
              <a:rPr lang="en-US" sz="2400" dirty="0"/>
              <a:t>the </a:t>
            </a:r>
            <a:r>
              <a:rPr lang="en-US" sz="2400" dirty="0" smtClean="0"/>
              <a:t>standardization </a:t>
            </a:r>
            <a:r>
              <a:rPr lang="en-US" sz="2400" dirty="0"/>
              <a:t>of the corresponding ground data </a:t>
            </a:r>
            <a:r>
              <a:rPr lang="en-US" sz="2400" dirty="0" smtClean="0"/>
              <a:t>systems, </a:t>
            </a:r>
            <a:r>
              <a:rPr lang="en-US" sz="2400" dirty="0"/>
              <a:t>including: </a:t>
            </a:r>
          </a:p>
          <a:p>
            <a:pPr lvl="1"/>
            <a:r>
              <a:rPr lang="en-US" sz="2300" dirty="0"/>
              <a:t>Implementation of </a:t>
            </a:r>
            <a:r>
              <a:rPr lang="en-US" sz="2300" dirty="0" err="1"/>
              <a:t>multimission</a:t>
            </a:r>
            <a:r>
              <a:rPr lang="en-US" sz="2300" dirty="0"/>
              <a:t> spacecraft and instrument Monitoring and Control systems; </a:t>
            </a:r>
          </a:p>
          <a:p>
            <a:pPr lvl="1"/>
            <a:r>
              <a:rPr lang="en-US" sz="2300" dirty="0"/>
              <a:t>Exchange of mission plans between cooperating agencies;</a:t>
            </a:r>
          </a:p>
          <a:p>
            <a:pPr lvl="1"/>
            <a:r>
              <a:rPr lang="en-US" sz="2300" dirty="0"/>
              <a:t>Conjunction assessment, navigation and trajectory prediction;  </a:t>
            </a:r>
          </a:p>
          <a:p>
            <a:pPr lvl="1"/>
            <a:r>
              <a:rPr lang="en-US" sz="2300" dirty="0"/>
              <a:t>Interoperability of robotic systems for cross-agency support.  </a:t>
            </a:r>
          </a:p>
          <a:p>
            <a:endParaRPr lang="en-US" sz="24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25</a:t>
            </a:fld>
            <a:endParaRPr lang="en-US"/>
          </a:p>
        </p:txBody>
      </p:sp>
      <p:grpSp>
        <p:nvGrpSpPr>
          <p:cNvPr id="5" name="Group 4"/>
          <p:cNvGrpSpPr/>
          <p:nvPr/>
        </p:nvGrpSpPr>
        <p:grpSpPr>
          <a:xfrm>
            <a:off x="62863" y="1984780"/>
            <a:ext cx="1820015" cy="537472"/>
            <a:chOff x="6903749" y="1587193"/>
            <a:chExt cx="1820015" cy="537472"/>
          </a:xfrm>
        </p:grpSpPr>
        <p:sp>
          <p:nvSpPr>
            <p:cNvPr id="6" name="Oval 5"/>
            <p:cNvSpPr/>
            <p:nvPr/>
          </p:nvSpPr>
          <p:spPr bwMode="auto">
            <a:xfrm>
              <a:off x="8186292" y="158719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3.</a:t>
              </a:r>
            </a:p>
          </p:txBody>
        </p:sp>
        <p:sp>
          <p:nvSpPr>
            <p:cNvPr id="7" name="Rounded Rectangle 6"/>
            <p:cNvSpPr/>
            <p:nvPr/>
          </p:nvSpPr>
          <p:spPr bwMode="auto">
            <a:xfrm>
              <a:off x="6903749" y="1673936"/>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Tree>
    <p:extLst>
      <p:ext uri="{BB962C8B-B14F-4D97-AF65-F5344CB8AC3E}">
        <p14:creationId xmlns:p14="http://schemas.microsoft.com/office/powerpoint/2010/main" val="70925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61111E-6 -2.22222E-6 L 0.7915 -0.26898 " pathEditMode="relative" rAng="0" ptsTypes="AA">
                                      <p:cBhvr>
                                        <p:cTn id="6" dur="1000" fill="hold"/>
                                        <p:tgtEl>
                                          <p:spTgt spid="5"/>
                                        </p:tgtEl>
                                        <p:attrNameLst>
                                          <p:attrName>ppt_x</p:attrName>
                                          <p:attrName>ppt_y</p:attrName>
                                        </p:attrNameLst>
                                      </p:cBhvr>
                                      <p:rCtr x="39566" y="-1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6" name="Rectangle 106"/>
          <p:cNvSpPr>
            <a:spLocks noChangeArrowheads="1"/>
          </p:cNvSpPr>
          <p:nvPr/>
        </p:nvSpPr>
        <p:spPr bwMode="auto">
          <a:xfrm>
            <a:off x="1867494" y="122852"/>
            <a:ext cx="4860966" cy="649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GB" sz="2800" b="1" dirty="0">
                <a:solidFill>
                  <a:srgbClr val="006699"/>
                </a:solidFill>
              </a:rPr>
              <a:t>Distributable Mission Operations Functions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980334"/>
            <a:ext cx="7334250"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134223" y="178759"/>
            <a:ext cx="1820015" cy="537472"/>
            <a:chOff x="6903749" y="1587193"/>
            <a:chExt cx="1820015" cy="537472"/>
          </a:xfrm>
        </p:grpSpPr>
        <p:sp>
          <p:nvSpPr>
            <p:cNvPr id="6" name="Oval 5"/>
            <p:cNvSpPr/>
            <p:nvPr/>
          </p:nvSpPr>
          <p:spPr bwMode="auto">
            <a:xfrm>
              <a:off x="8186292" y="158719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3.</a:t>
              </a:r>
            </a:p>
          </p:txBody>
        </p:sp>
        <p:sp>
          <p:nvSpPr>
            <p:cNvPr id="7" name="Rounded Rectangle 6"/>
            <p:cNvSpPr/>
            <p:nvPr/>
          </p:nvSpPr>
          <p:spPr bwMode="auto">
            <a:xfrm>
              <a:off x="6903749" y="1673936"/>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Tree>
    <p:extLst>
      <p:ext uri="{BB962C8B-B14F-4D97-AF65-F5344CB8AC3E}">
        <p14:creationId xmlns:p14="http://schemas.microsoft.com/office/powerpoint/2010/main" val="183792228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Support Services Area Goals</a:t>
            </a:r>
            <a:endParaRPr lang="en-US" dirty="0"/>
          </a:p>
        </p:txBody>
      </p:sp>
      <p:sp>
        <p:nvSpPr>
          <p:cNvPr id="3" name="Content Placeholder 2"/>
          <p:cNvSpPr>
            <a:spLocks noGrp="1"/>
          </p:cNvSpPr>
          <p:nvPr>
            <p:ph idx="1"/>
          </p:nvPr>
        </p:nvSpPr>
        <p:spPr/>
        <p:txBody>
          <a:bodyPr/>
          <a:lstStyle/>
          <a:p>
            <a:r>
              <a:rPr lang="en-US" sz="2400" dirty="0"/>
              <a:t>To define a complete suite of interoperable, cross support planning, data delivery, and control service interfaces, implementing an efficient management of the cross support services, providing end to end solutions, and meeting mission challenges, including:  </a:t>
            </a:r>
          </a:p>
          <a:p>
            <a:pPr lvl="1"/>
            <a:r>
              <a:rPr lang="en-US" sz="2000" dirty="0" smtClean="0"/>
              <a:t>Integrated </a:t>
            </a:r>
            <a:r>
              <a:rPr lang="en-US" sz="2000" dirty="0"/>
              <a:t>mission planning for combined interagency operations taking into account resource needs;</a:t>
            </a:r>
          </a:p>
          <a:p>
            <a:pPr lvl="1"/>
            <a:r>
              <a:rPr lang="en-US" sz="2000" dirty="0"/>
              <a:t>Simplification and improved efficiency of cross support service request, delivery and governance;  </a:t>
            </a:r>
          </a:p>
          <a:p>
            <a:pPr lvl="1"/>
            <a:r>
              <a:rPr lang="en-US" sz="2000" dirty="0"/>
              <a:t>Call-up of international cross-support during spacecraft emergencies.</a:t>
            </a:r>
          </a:p>
          <a:p>
            <a:pPr lvl="1"/>
            <a:r>
              <a:rPr lang="en-US" sz="2000" dirty="0"/>
              <a:t>A complete suite of cross support interfaces supporting forward and return data transfers, radiometric data, monitor data and service control;</a:t>
            </a:r>
          </a:p>
          <a:p>
            <a:pPr lvl="1"/>
            <a:r>
              <a:rPr lang="en-US" sz="2000" dirty="0"/>
              <a:t>End-to-end file transfer </a:t>
            </a:r>
            <a:r>
              <a:rPr lang="en-US" sz="2000" dirty="0" smtClean="0"/>
              <a:t>operations</a:t>
            </a:r>
            <a:endParaRPr lang="en-US" sz="2000" dirty="0"/>
          </a:p>
          <a:p>
            <a:endParaRPr lang="en-US" sz="24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27</a:t>
            </a:fld>
            <a:endParaRPr lang="en-US"/>
          </a:p>
        </p:txBody>
      </p:sp>
      <p:grpSp>
        <p:nvGrpSpPr>
          <p:cNvPr id="5" name="Group 4"/>
          <p:cNvGrpSpPr/>
          <p:nvPr/>
        </p:nvGrpSpPr>
        <p:grpSpPr>
          <a:xfrm>
            <a:off x="64201" y="3071384"/>
            <a:ext cx="1806886" cy="537472"/>
            <a:chOff x="6867561" y="2306173"/>
            <a:chExt cx="1806886" cy="537472"/>
          </a:xfrm>
        </p:grpSpPr>
        <p:sp>
          <p:nvSpPr>
            <p:cNvPr id="6" name="Oval 5"/>
            <p:cNvSpPr/>
            <p:nvPr/>
          </p:nvSpPr>
          <p:spPr bwMode="auto">
            <a:xfrm>
              <a:off x="8136975" y="230617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4.</a:t>
              </a:r>
            </a:p>
          </p:txBody>
        </p:sp>
        <p:sp>
          <p:nvSpPr>
            <p:cNvPr id="7" name="Rounded Rectangle 6"/>
            <p:cNvSpPr/>
            <p:nvPr/>
          </p:nvSpPr>
          <p:spPr bwMode="auto">
            <a:xfrm>
              <a:off x="6867561" y="2392916"/>
              <a:ext cx="1386472" cy="363985"/>
            </a:xfrm>
            <a:prstGeom prst="roundRect">
              <a:avLst>
                <a:gd name="adj" fmla="val 16667"/>
              </a:avLst>
            </a:prstGeom>
            <a:solidFill>
              <a:srgbClr val="FF9900"/>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spTree>
    <p:extLst>
      <p:ext uri="{BB962C8B-B14F-4D97-AF65-F5344CB8AC3E}">
        <p14:creationId xmlns:p14="http://schemas.microsoft.com/office/powerpoint/2010/main" val="206885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8.33333E-7 2.96296E-6 L 0.78663 -0.41435 " pathEditMode="relative" rAng="0" ptsTypes="AA">
                                      <p:cBhvr>
                                        <p:cTn id="6" dur="1000" fill="hold"/>
                                        <p:tgtEl>
                                          <p:spTgt spid="5"/>
                                        </p:tgtEl>
                                        <p:attrNameLst>
                                          <p:attrName>ppt_x</p:attrName>
                                          <p:attrName>ppt_y</p:attrName>
                                        </p:attrNameLst>
                                      </p:cBhvr>
                                      <p:rCtr x="39323" y="-20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mtClean="0">
                <a:solidFill>
                  <a:schemeClr val="accent2"/>
                </a:solidFill>
              </a:rPr>
              <a:t>Jean-Marc SOULA</a:t>
            </a:r>
          </a:p>
        </p:txBody>
      </p:sp>
      <p:sp>
        <p:nvSpPr>
          <p:cNvPr id="2052" name="Slide Number Placeholder 5"/>
          <p:cNvSpPr>
            <a:spLocks noGrp="1"/>
          </p:cNvSpPr>
          <p:nvPr>
            <p:ph type="sldNum" sz="quarter" idx="4294967295"/>
          </p:nvPr>
        </p:nvSpPr>
        <p:spPr>
          <a:xfrm>
            <a:off x="7885113" y="6524625"/>
            <a:ext cx="1090612" cy="3333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mtClean="0">
                <a:solidFill>
                  <a:schemeClr val="accent2"/>
                </a:solidFill>
              </a:rPr>
              <a:t>Page </a:t>
            </a:r>
            <a:fld id="{FA8E1056-9A27-4741-823F-F57AF50ECA22}" type="slidenum">
              <a:rPr lang="fr-FR" smtClean="0">
                <a:solidFill>
                  <a:schemeClr val="accent2"/>
                </a:solidFill>
              </a:rPr>
              <a:pPr eaLnBrk="1" hangingPunct="1"/>
              <a:t>28</a:t>
            </a:fld>
            <a:endParaRPr lang="fr-FR" smtClean="0">
              <a:solidFill>
                <a:schemeClr val="accent2"/>
              </a:solidFill>
            </a:endParaRPr>
          </a:p>
        </p:txBody>
      </p:sp>
      <p:grpSp>
        <p:nvGrpSpPr>
          <p:cNvPr id="2056" name="Group 2"/>
          <p:cNvGrpSpPr>
            <a:grpSpLocks noChangeAspect="1"/>
          </p:cNvGrpSpPr>
          <p:nvPr/>
        </p:nvGrpSpPr>
        <p:grpSpPr bwMode="auto">
          <a:xfrm>
            <a:off x="148984" y="1269242"/>
            <a:ext cx="8834559" cy="5180131"/>
            <a:chOff x="3470" y="9815"/>
            <a:chExt cx="10164" cy="6112"/>
          </a:xfrm>
        </p:grpSpPr>
        <p:sp>
          <p:nvSpPr>
            <p:cNvPr id="2057" name="AutoShape 3"/>
            <p:cNvSpPr>
              <a:spLocks noChangeAspect="1" noChangeArrowheads="1"/>
            </p:cNvSpPr>
            <p:nvPr/>
          </p:nvSpPr>
          <p:spPr bwMode="auto">
            <a:xfrm>
              <a:off x="3470" y="9815"/>
              <a:ext cx="10164" cy="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58" name="AutoShape 4"/>
            <p:cNvSpPr>
              <a:spLocks noChangeArrowheads="1"/>
            </p:cNvSpPr>
            <p:nvPr/>
          </p:nvSpPr>
          <p:spPr bwMode="auto">
            <a:xfrm>
              <a:off x="5121" y="10779"/>
              <a:ext cx="3979" cy="4709"/>
            </a:xfrm>
            <a:prstGeom prst="cube">
              <a:avLst>
                <a:gd name="adj" fmla="val 7704"/>
              </a:avLst>
            </a:prstGeom>
            <a:solidFill>
              <a:srgbClr val="FFFF00"/>
            </a:solidFill>
            <a:ln w="19080">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59" name="Text Box 5"/>
            <p:cNvSpPr txBox="1">
              <a:spLocks noChangeArrowheads="1"/>
            </p:cNvSpPr>
            <p:nvPr/>
          </p:nvSpPr>
          <p:spPr bwMode="auto">
            <a:xfrm>
              <a:off x="5030" y="10779"/>
              <a:ext cx="4076"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922" tIns="32461" rIns="64922" bIns="324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000" b="1">
                  <a:solidFill>
                    <a:srgbClr val="0000FF"/>
                  </a:solidFill>
                </a:rPr>
                <a:t>Ground Tracking Asset</a:t>
              </a:r>
              <a:endParaRPr lang="en-GB" sz="2400"/>
            </a:p>
          </p:txBody>
        </p:sp>
        <p:sp>
          <p:nvSpPr>
            <p:cNvPr id="2060" name="Rectangle 6"/>
            <p:cNvSpPr>
              <a:spLocks noChangeArrowheads="1"/>
            </p:cNvSpPr>
            <p:nvPr/>
          </p:nvSpPr>
          <p:spPr bwMode="auto">
            <a:xfrm rot="5400000">
              <a:off x="4682" y="12320"/>
              <a:ext cx="3865" cy="2084"/>
            </a:xfrm>
            <a:prstGeom prst="rect">
              <a:avLst/>
            </a:prstGeom>
            <a:solidFill>
              <a:srgbClr val="CCEC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en-GB"/>
            </a:p>
          </p:txBody>
        </p:sp>
        <p:sp>
          <p:nvSpPr>
            <p:cNvPr id="2061" name="AutoShape 7"/>
            <p:cNvSpPr>
              <a:spLocks noChangeArrowheads="1"/>
            </p:cNvSpPr>
            <p:nvPr/>
          </p:nvSpPr>
          <p:spPr bwMode="auto">
            <a:xfrm>
              <a:off x="10630" y="10726"/>
              <a:ext cx="2966" cy="3103"/>
            </a:xfrm>
            <a:prstGeom prst="cube">
              <a:avLst>
                <a:gd name="adj" fmla="val 7704"/>
              </a:avLst>
            </a:prstGeom>
            <a:solidFill>
              <a:srgbClr val="006800"/>
            </a:solidFill>
            <a:ln w="19080" cap="rnd">
              <a:solidFill>
                <a:srgbClr val="FF33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2" name="Text Box 8"/>
            <p:cNvSpPr txBox="1">
              <a:spLocks noChangeArrowheads="1"/>
            </p:cNvSpPr>
            <p:nvPr/>
          </p:nvSpPr>
          <p:spPr bwMode="auto">
            <a:xfrm>
              <a:off x="10644" y="10686"/>
              <a:ext cx="2990"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922" tIns="32461" rIns="64922" bIns="324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000" b="1">
                  <a:solidFill>
                    <a:srgbClr val="FFFFFF"/>
                  </a:solidFill>
                </a:rPr>
                <a:t>Control Center</a:t>
              </a:r>
              <a:endParaRPr lang="en-GB" sz="2400"/>
            </a:p>
          </p:txBody>
        </p:sp>
        <p:sp>
          <p:nvSpPr>
            <p:cNvPr id="2063" name="Freeform 9"/>
            <p:cNvSpPr>
              <a:spLocks noChangeArrowheads="1"/>
            </p:cNvSpPr>
            <p:nvPr/>
          </p:nvSpPr>
          <p:spPr bwMode="auto">
            <a:xfrm rot="420000">
              <a:off x="5034" y="12958"/>
              <a:ext cx="538" cy="564"/>
            </a:xfrm>
            <a:custGeom>
              <a:avLst/>
              <a:gdLst>
                <a:gd name="T0" fmla="*/ 149 w 1335"/>
                <a:gd name="T1" fmla="*/ 168 h 1339"/>
                <a:gd name="T2" fmla="*/ 143 w 1335"/>
                <a:gd name="T3" fmla="*/ 157 h 1339"/>
                <a:gd name="T4" fmla="*/ 118 w 1335"/>
                <a:gd name="T5" fmla="*/ 167 h 1339"/>
                <a:gd name="T6" fmla="*/ 126 w 1335"/>
                <a:gd name="T7" fmla="*/ 191 h 1339"/>
                <a:gd name="T8" fmla="*/ 143 w 1335"/>
                <a:gd name="T9" fmla="*/ 177 h 1339"/>
                <a:gd name="T10" fmla="*/ 143 w 1335"/>
                <a:gd name="T11" fmla="*/ 230 h 1339"/>
                <a:gd name="T12" fmla="*/ 125 w 1335"/>
                <a:gd name="T13" fmla="*/ 197 h 1339"/>
                <a:gd name="T14" fmla="*/ 107 w 1335"/>
                <a:gd name="T15" fmla="*/ 213 h 1339"/>
                <a:gd name="T16" fmla="*/ 123 w 1335"/>
                <a:gd name="T17" fmla="*/ 193 h 1339"/>
                <a:gd name="T18" fmla="*/ 107 w 1335"/>
                <a:gd name="T19" fmla="*/ 213 h 1339"/>
                <a:gd name="T20" fmla="*/ 104 w 1335"/>
                <a:gd name="T21" fmla="*/ 223 h 1339"/>
                <a:gd name="T22" fmla="*/ 143 w 1335"/>
                <a:gd name="T23" fmla="*/ 230 h 1339"/>
                <a:gd name="T24" fmla="*/ 143 w 1335"/>
                <a:gd name="T25" fmla="*/ 172 h 1339"/>
                <a:gd name="T26" fmla="*/ 118 w 1335"/>
                <a:gd name="T27" fmla="*/ 167 h 1339"/>
                <a:gd name="T28" fmla="*/ 149 w 1335"/>
                <a:gd name="T29" fmla="*/ 168 h 1339"/>
                <a:gd name="T30" fmla="*/ 177 w 1335"/>
                <a:gd name="T31" fmla="*/ 168 h 1339"/>
                <a:gd name="T32" fmla="*/ 149 w 1335"/>
                <a:gd name="T33" fmla="*/ 176 h 1339"/>
                <a:gd name="T34" fmla="*/ 151 w 1335"/>
                <a:gd name="T35" fmla="*/ 229 h 1339"/>
                <a:gd name="T36" fmla="*/ 217 w 1335"/>
                <a:gd name="T37" fmla="*/ 215 h 1339"/>
                <a:gd name="T38" fmla="*/ 94 w 1335"/>
                <a:gd name="T39" fmla="*/ 229 h 1339"/>
                <a:gd name="T40" fmla="*/ 107 w 1335"/>
                <a:gd name="T41" fmla="*/ 147 h 1339"/>
                <a:gd name="T42" fmla="*/ 62 w 1335"/>
                <a:gd name="T43" fmla="*/ 138 h 1339"/>
                <a:gd name="T44" fmla="*/ 48 w 1335"/>
                <a:gd name="T45" fmla="*/ 139 h 1339"/>
                <a:gd name="T46" fmla="*/ 37 w 1335"/>
                <a:gd name="T47" fmla="*/ 138 h 1339"/>
                <a:gd name="T48" fmla="*/ 27 w 1335"/>
                <a:gd name="T49" fmla="*/ 137 h 1339"/>
                <a:gd name="T50" fmla="*/ 18 w 1335"/>
                <a:gd name="T51" fmla="*/ 134 h 1339"/>
                <a:gd name="T52" fmla="*/ 10 w 1335"/>
                <a:gd name="T53" fmla="*/ 132 h 1339"/>
                <a:gd name="T54" fmla="*/ 5 w 1335"/>
                <a:gd name="T55" fmla="*/ 129 h 1339"/>
                <a:gd name="T56" fmla="*/ 2 w 1335"/>
                <a:gd name="T57" fmla="*/ 126 h 1339"/>
                <a:gd name="T58" fmla="*/ 0 w 1335"/>
                <a:gd name="T59" fmla="*/ 123 h 1339"/>
                <a:gd name="T60" fmla="*/ 1 w 1335"/>
                <a:gd name="T61" fmla="*/ 117 h 1339"/>
                <a:gd name="T62" fmla="*/ 5 w 1335"/>
                <a:gd name="T63" fmla="*/ 108 h 1339"/>
                <a:gd name="T64" fmla="*/ 12 w 1335"/>
                <a:gd name="T65" fmla="*/ 99 h 1339"/>
                <a:gd name="T66" fmla="*/ 22 w 1335"/>
                <a:gd name="T67" fmla="*/ 88 h 1339"/>
                <a:gd name="T68" fmla="*/ 33 w 1335"/>
                <a:gd name="T69" fmla="*/ 76 h 1339"/>
                <a:gd name="T70" fmla="*/ 47 w 1335"/>
                <a:gd name="T71" fmla="*/ 64 h 1339"/>
                <a:gd name="T72" fmla="*/ 63 w 1335"/>
                <a:gd name="T73" fmla="*/ 52 h 1339"/>
                <a:gd name="T74" fmla="*/ 61 w 1335"/>
                <a:gd name="T75" fmla="*/ 29 h 1339"/>
                <a:gd name="T76" fmla="*/ 94 w 1335"/>
                <a:gd name="T77" fmla="*/ 31 h 1339"/>
                <a:gd name="T78" fmla="*/ 110 w 1335"/>
                <a:gd name="T79" fmla="*/ 21 h 1339"/>
                <a:gd name="T80" fmla="*/ 126 w 1335"/>
                <a:gd name="T81" fmla="*/ 13 h 1339"/>
                <a:gd name="T82" fmla="*/ 141 w 1335"/>
                <a:gd name="T83" fmla="*/ 8 h 1339"/>
                <a:gd name="T84" fmla="*/ 153 w 1335"/>
                <a:gd name="T85" fmla="*/ 3 h 1339"/>
                <a:gd name="T86" fmla="*/ 164 w 1335"/>
                <a:gd name="T87" fmla="*/ 1 h 1339"/>
                <a:gd name="T88" fmla="*/ 173 w 1335"/>
                <a:gd name="T89" fmla="*/ 0 h 1339"/>
                <a:gd name="T90" fmla="*/ 180 w 1335"/>
                <a:gd name="T91" fmla="*/ 0 h 1339"/>
                <a:gd name="T92" fmla="*/ 183 w 1335"/>
                <a:gd name="T93" fmla="*/ 3 h 1339"/>
                <a:gd name="T94" fmla="*/ 188 w 1335"/>
                <a:gd name="T95" fmla="*/ 17 h 1339"/>
                <a:gd name="T96" fmla="*/ 185 w 1335"/>
                <a:gd name="T97" fmla="*/ 36 h 1339"/>
                <a:gd name="T98" fmla="*/ 177 w 1335"/>
                <a:gd name="T99" fmla="*/ 58 h 1339"/>
                <a:gd name="T100" fmla="*/ 165 w 1335"/>
                <a:gd name="T101" fmla="*/ 77 h 1339"/>
                <a:gd name="T102" fmla="*/ 217 w 1335"/>
                <a:gd name="T103" fmla="*/ 215 h 1339"/>
                <a:gd name="T104" fmla="*/ 171 w 1335"/>
                <a:gd name="T105" fmla="*/ 190 h 1339"/>
                <a:gd name="T106" fmla="*/ 199 w 1335"/>
                <a:gd name="T107" fmla="*/ 202 h 1339"/>
                <a:gd name="T108" fmla="*/ 173 w 1335"/>
                <a:gd name="T109" fmla="*/ 186 h 1339"/>
                <a:gd name="T110" fmla="*/ 151 w 1335"/>
                <a:gd name="T111" fmla="*/ 229 h 1339"/>
                <a:gd name="T112" fmla="*/ 168 w 1335"/>
                <a:gd name="T113" fmla="*/ 188 h 1339"/>
                <a:gd name="T114" fmla="*/ 149 w 1335"/>
                <a:gd name="T115" fmla="*/ 172 h 1339"/>
                <a:gd name="T116" fmla="*/ 177 w 1335"/>
                <a:gd name="T117" fmla="*/ 168 h 1339"/>
                <a:gd name="T118" fmla="*/ 158 w 1335"/>
                <a:gd name="T119" fmla="*/ 137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35" h="1339">
                  <a:moveTo>
                    <a:pt x="915" y="844"/>
                  </a:moveTo>
                  <a:lnTo>
                    <a:pt x="915" y="945"/>
                  </a:lnTo>
                  <a:lnTo>
                    <a:pt x="880" y="946"/>
                  </a:lnTo>
                  <a:lnTo>
                    <a:pt x="880" y="886"/>
                  </a:lnTo>
                  <a:lnTo>
                    <a:pt x="744" y="892"/>
                  </a:lnTo>
                  <a:lnTo>
                    <a:pt x="730" y="940"/>
                  </a:lnTo>
                  <a:lnTo>
                    <a:pt x="723" y="965"/>
                  </a:lnTo>
                  <a:lnTo>
                    <a:pt x="775" y="1077"/>
                  </a:lnTo>
                  <a:lnTo>
                    <a:pt x="880" y="971"/>
                  </a:lnTo>
                  <a:lnTo>
                    <a:pt x="880" y="1000"/>
                  </a:lnTo>
                  <a:lnTo>
                    <a:pt x="786" y="1096"/>
                  </a:lnTo>
                  <a:lnTo>
                    <a:pt x="880" y="1297"/>
                  </a:lnTo>
                  <a:lnTo>
                    <a:pt x="857" y="1294"/>
                  </a:lnTo>
                  <a:lnTo>
                    <a:pt x="771" y="1109"/>
                  </a:lnTo>
                  <a:lnTo>
                    <a:pt x="647" y="1236"/>
                  </a:lnTo>
                  <a:lnTo>
                    <a:pt x="657" y="1198"/>
                  </a:lnTo>
                  <a:lnTo>
                    <a:pt x="760" y="1090"/>
                  </a:lnTo>
                  <a:lnTo>
                    <a:pt x="715" y="994"/>
                  </a:lnTo>
                  <a:lnTo>
                    <a:pt x="657" y="1198"/>
                  </a:lnTo>
                  <a:lnTo>
                    <a:pt x="647" y="1236"/>
                  </a:lnTo>
                  <a:lnTo>
                    <a:pt x="642" y="1258"/>
                  </a:lnTo>
                  <a:lnTo>
                    <a:pt x="857" y="1294"/>
                  </a:lnTo>
                  <a:lnTo>
                    <a:pt x="880" y="1297"/>
                  </a:lnTo>
                  <a:lnTo>
                    <a:pt x="880" y="1000"/>
                  </a:lnTo>
                  <a:lnTo>
                    <a:pt x="880" y="971"/>
                  </a:lnTo>
                  <a:lnTo>
                    <a:pt x="723" y="965"/>
                  </a:lnTo>
                  <a:lnTo>
                    <a:pt x="730" y="940"/>
                  </a:lnTo>
                  <a:lnTo>
                    <a:pt x="880" y="946"/>
                  </a:lnTo>
                  <a:lnTo>
                    <a:pt x="915" y="945"/>
                  </a:lnTo>
                  <a:lnTo>
                    <a:pt x="1074" y="923"/>
                  </a:lnTo>
                  <a:lnTo>
                    <a:pt x="1089" y="948"/>
                  </a:lnTo>
                  <a:lnTo>
                    <a:pt x="918" y="971"/>
                  </a:lnTo>
                  <a:lnTo>
                    <a:pt x="917" y="994"/>
                  </a:lnTo>
                  <a:lnTo>
                    <a:pt x="915" y="1271"/>
                  </a:lnTo>
                  <a:lnTo>
                    <a:pt x="927" y="1290"/>
                  </a:lnTo>
                  <a:lnTo>
                    <a:pt x="1274" y="1192"/>
                  </a:lnTo>
                  <a:lnTo>
                    <a:pt x="1335" y="1214"/>
                  </a:lnTo>
                  <a:lnTo>
                    <a:pt x="889" y="1339"/>
                  </a:lnTo>
                  <a:lnTo>
                    <a:pt x="578" y="1288"/>
                  </a:lnTo>
                  <a:lnTo>
                    <a:pt x="703" y="882"/>
                  </a:lnTo>
                  <a:lnTo>
                    <a:pt x="660" y="831"/>
                  </a:lnTo>
                  <a:lnTo>
                    <a:pt x="421" y="770"/>
                  </a:lnTo>
                  <a:lnTo>
                    <a:pt x="380" y="776"/>
                  </a:lnTo>
                  <a:lnTo>
                    <a:pt x="338" y="779"/>
                  </a:lnTo>
                  <a:lnTo>
                    <a:pt x="299" y="780"/>
                  </a:lnTo>
                  <a:lnTo>
                    <a:pt x="262" y="780"/>
                  </a:lnTo>
                  <a:lnTo>
                    <a:pt x="227" y="779"/>
                  </a:lnTo>
                  <a:lnTo>
                    <a:pt x="194" y="776"/>
                  </a:lnTo>
                  <a:lnTo>
                    <a:pt x="163" y="771"/>
                  </a:lnTo>
                  <a:lnTo>
                    <a:pt x="135" y="766"/>
                  </a:lnTo>
                  <a:lnTo>
                    <a:pt x="108" y="758"/>
                  </a:lnTo>
                  <a:lnTo>
                    <a:pt x="85" y="751"/>
                  </a:lnTo>
                  <a:lnTo>
                    <a:pt x="65" y="744"/>
                  </a:lnTo>
                  <a:lnTo>
                    <a:pt x="47" y="736"/>
                  </a:lnTo>
                  <a:lnTo>
                    <a:pt x="32" y="728"/>
                  </a:lnTo>
                  <a:lnTo>
                    <a:pt x="20" y="720"/>
                  </a:lnTo>
                  <a:lnTo>
                    <a:pt x="11" y="713"/>
                  </a:lnTo>
                  <a:lnTo>
                    <a:pt x="6" y="706"/>
                  </a:lnTo>
                  <a:lnTo>
                    <a:pt x="0" y="693"/>
                  </a:lnTo>
                  <a:lnTo>
                    <a:pt x="2" y="677"/>
                  </a:lnTo>
                  <a:lnTo>
                    <a:pt x="6" y="658"/>
                  </a:lnTo>
                  <a:lnTo>
                    <a:pt x="17" y="636"/>
                  </a:lnTo>
                  <a:lnTo>
                    <a:pt x="32" y="611"/>
                  </a:lnTo>
                  <a:lnTo>
                    <a:pt x="51" y="585"/>
                  </a:lnTo>
                  <a:lnTo>
                    <a:pt x="75" y="556"/>
                  </a:lnTo>
                  <a:lnTo>
                    <a:pt x="102" y="527"/>
                  </a:lnTo>
                  <a:lnTo>
                    <a:pt x="133" y="495"/>
                  </a:lnTo>
                  <a:lnTo>
                    <a:pt x="169" y="463"/>
                  </a:lnTo>
                  <a:lnTo>
                    <a:pt x="206" y="429"/>
                  </a:lnTo>
                  <a:lnTo>
                    <a:pt x="248" y="394"/>
                  </a:lnTo>
                  <a:lnTo>
                    <a:pt x="291" y="361"/>
                  </a:lnTo>
                  <a:lnTo>
                    <a:pt x="338" y="326"/>
                  </a:lnTo>
                  <a:lnTo>
                    <a:pt x="387" y="291"/>
                  </a:lnTo>
                  <a:lnTo>
                    <a:pt x="438" y="258"/>
                  </a:lnTo>
                  <a:lnTo>
                    <a:pt x="375" y="167"/>
                  </a:lnTo>
                  <a:lnTo>
                    <a:pt x="506" y="82"/>
                  </a:lnTo>
                  <a:lnTo>
                    <a:pt x="578" y="173"/>
                  </a:lnTo>
                  <a:lnTo>
                    <a:pt x="630" y="146"/>
                  </a:lnTo>
                  <a:lnTo>
                    <a:pt x="681" y="121"/>
                  </a:lnTo>
                  <a:lnTo>
                    <a:pt x="729" y="98"/>
                  </a:lnTo>
                  <a:lnTo>
                    <a:pt x="777" y="77"/>
                  </a:lnTo>
                  <a:lnTo>
                    <a:pt x="821" y="60"/>
                  </a:lnTo>
                  <a:lnTo>
                    <a:pt x="865" y="44"/>
                  </a:lnTo>
                  <a:lnTo>
                    <a:pt x="907" y="31"/>
                  </a:lnTo>
                  <a:lnTo>
                    <a:pt x="944" y="20"/>
                  </a:lnTo>
                  <a:lnTo>
                    <a:pt x="980" y="12"/>
                  </a:lnTo>
                  <a:lnTo>
                    <a:pt x="1013" y="6"/>
                  </a:lnTo>
                  <a:lnTo>
                    <a:pt x="1041" y="2"/>
                  </a:lnTo>
                  <a:lnTo>
                    <a:pt x="1066" y="0"/>
                  </a:lnTo>
                  <a:lnTo>
                    <a:pt x="1089" y="0"/>
                  </a:lnTo>
                  <a:lnTo>
                    <a:pt x="1107" y="3"/>
                  </a:lnTo>
                  <a:lnTo>
                    <a:pt x="1120" y="7"/>
                  </a:lnTo>
                  <a:lnTo>
                    <a:pt x="1129" y="15"/>
                  </a:lnTo>
                  <a:lnTo>
                    <a:pt x="1148" y="51"/>
                  </a:lnTo>
                  <a:lnTo>
                    <a:pt x="1156" y="96"/>
                  </a:lnTo>
                  <a:lnTo>
                    <a:pt x="1153" y="149"/>
                  </a:lnTo>
                  <a:lnTo>
                    <a:pt x="1139" y="205"/>
                  </a:lnTo>
                  <a:lnTo>
                    <a:pt x="1117" y="265"/>
                  </a:lnTo>
                  <a:lnTo>
                    <a:pt x="1089" y="325"/>
                  </a:lnTo>
                  <a:lnTo>
                    <a:pt x="1054" y="381"/>
                  </a:lnTo>
                  <a:lnTo>
                    <a:pt x="1016" y="434"/>
                  </a:lnTo>
                  <a:lnTo>
                    <a:pt x="993" y="739"/>
                  </a:lnTo>
                  <a:lnTo>
                    <a:pt x="1335" y="1214"/>
                  </a:lnTo>
                  <a:lnTo>
                    <a:pt x="1274" y="1192"/>
                  </a:lnTo>
                  <a:lnTo>
                    <a:pt x="1053" y="1071"/>
                  </a:lnTo>
                  <a:lnTo>
                    <a:pt x="1066" y="1048"/>
                  </a:lnTo>
                  <a:lnTo>
                    <a:pt x="1229" y="1140"/>
                  </a:lnTo>
                  <a:lnTo>
                    <a:pt x="1107" y="968"/>
                  </a:lnTo>
                  <a:lnTo>
                    <a:pt x="1066" y="1048"/>
                  </a:lnTo>
                  <a:lnTo>
                    <a:pt x="1053" y="1071"/>
                  </a:lnTo>
                  <a:lnTo>
                    <a:pt x="927" y="1290"/>
                  </a:lnTo>
                  <a:lnTo>
                    <a:pt x="915" y="1271"/>
                  </a:lnTo>
                  <a:lnTo>
                    <a:pt x="1033" y="1058"/>
                  </a:lnTo>
                  <a:lnTo>
                    <a:pt x="917" y="994"/>
                  </a:lnTo>
                  <a:lnTo>
                    <a:pt x="918" y="971"/>
                  </a:lnTo>
                  <a:lnTo>
                    <a:pt x="1045" y="1036"/>
                  </a:lnTo>
                  <a:lnTo>
                    <a:pt x="1089" y="948"/>
                  </a:lnTo>
                  <a:lnTo>
                    <a:pt x="1074" y="923"/>
                  </a:lnTo>
                  <a:lnTo>
                    <a:pt x="969" y="774"/>
                  </a:lnTo>
                  <a:lnTo>
                    <a:pt x="915" y="844"/>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4" name="Freeform 10"/>
            <p:cNvSpPr>
              <a:spLocks noChangeArrowheads="1"/>
            </p:cNvSpPr>
            <p:nvPr/>
          </p:nvSpPr>
          <p:spPr bwMode="auto">
            <a:xfrm rot="420000">
              <a:off x="5296" y="13169"/>
              <a:ext cx="123" cy="134"/>
            </a:xfrm>
            <a:custGeom>
              <a:avLst/>
              <a:gdLst>
                <a:gd name="T0" fmla="*/ 38 w 306"/>
                <a:gd name="T1" fmla="*/ 57 h 316"/>
                <a:gd name="T2" fmla="*/ 31 w 306"/>
                <a:gd name="T3" fmla="*/ 48 h 316"/>
                <a:gd name="T4" fmla="*/ 0 w 306"/>
                <a:gd name="T5" fmla="*/ 37 h 316"/>
                <a:gd name="T6" fmla="*/ 2 w 306"/>
                <a:gd name="T7" fmla="*/ 36 h 316"/>
                <a:gd name="T8" fmla="*/ 5 w 306"/>
                <a:gd name="T9" fmla="*/ 35 h 316"/>
                <a:gd name="T10" fmla="*/ 7 w 306"/>
                <a:gd name="T11" fmla="*/ 34 h 316"/>
                <a:gd name="T12" fmla="*/ 10 w 306"/>
                <a:gd name="T13" fmla="*/ 32 h 316"/>
                <a:gd name="T14" fmla="*/ 12 w 306"/>
                <a:gd name="T15" fmla="*/ 31 h 316"/>
                <a:gd name="T16" fmla="*/ 15 w 306"/>
                <a:gd name="T17" fmla="*/ 30 h 316"/>
                <a:gd name="T18" fmla="*/ 17 w 306"/>
                <a:gd name="T19" fmla="*/ 28 h 316"/>
                <a:gd name="T20" fmla="*/ 20 w 306"/>
                <a:gd name="T21" fmla="*/ 26 h 316"/>
                <a:gd name="T22" fmla="*/ 23 w 306"/>
                <a:gd name="T23" fmla="*/ 24 h 316"/>
                <a:gd name="T24" fmla="*/ 27 w 306"/>
                <a:gd name="T25" fmla="*/ 21 h 316"/>
                <a:gd name="T26" fmla="*/ 31 w 306"/>
                <a:gd name="T27" fmla="*/ 18 h 316"/>
                <a:gd name="T28" fmla="*/ 35 w 306"/>
                <a:gd name="T29" fmla="*/ 14 h 316"/>
                <a:gd name="T30" fmla="*/ 39 w 306"/>
                <a:gd name="T31" fmla="*/ 11 h 316"/>
                <a:gd name="T32" fmla="*/ 42 w 306"/>
                <a:gd name="T33" fmla="*/ 8 h 316"/>
                <a:gd name="T34" fmla="*/ 46 w 306"/>
                <a:gd name="T35" fmla="*/ 4 h 316"/>
                <a:gd name="T36" fmla="*/ 49 w 306"/>
                <a:gd name="T37" fmla="*/ 0 h 316"/>
                <a:gd name="T38" fmla="*/ 47 w 306"/>
                <a:gd name="T39" fmla="*/ 43 h 316"/>
                <a:gd name="T40" fmla="*/ 38 w 306"/>
                <a:gd name="T41" fmla="*/ 57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5" name="Freeform 11"/>
            <p:cNvSpPr>
              <a:spLocks noChangeArrowheads="1"/>
            </p:cNvSpPr>
            <p:nvPr/>
          </p:nvSpPr>
          <p:spPr bwMode="auto">
            <a:xfrm rot="420000">
              <a:off x="5121" y="13059"/>
              <a:ext cx="345" cy="203"/>
            </a:xfrm>
            <a:custGeom>
              <a:avLst/>
              <a:gdLst>
                <a:gd name="T0" fmla="*/ 136 w 855"/>
                <a:gd name="T1" fmla="*/ 3 h 485"/>
                <a:gd name="T2" fmla="*/ 131 w 855"/>
                <a:gd name="T3" fmla="*/ 8 h 485"/>
                <a:gd name="T4" fmla="*/ 125 w 855"/>
                <a:gd name="T5" fmla="*/ 14 h 485"/>
                <a:gd name="T6" fmla="*/ 119 w 855"/>
                <a:gd name="T7" fmla="*/ 20 h 485"/>
                <a:gd name="T8" fmla="*/ 112 w 855"/>
                <a:gd name="T9" fmla="*/ 26 h 485"/>
                <a:gd name="T10" fmla="*/ 105 w 855"/>
                <a:gd name="T11" fmla="*/ 32 h 485"/>
                <a:gd name="T12" fmla="*/ 96 w 855"/>
                <a:gd name="T13" fmla="*/ 38 h 485"/>
                <a:gd name="T14" fmla="*/ 88 w 855"/>
                <a:gd name="T15" fmla="*/ 44 h 485"/>
                <a:gd name="T16" fmla="*/ 79 w 855"/>
                <a:gd name="T17" fmla="*/ 49 h 485"/>
                <a:gd name="T18" fmla="*/ 72 w 855"/>
                <a:gd name="T19" fmla="*/ 53 h 485"/>
                <a:gd name="T20" fmla="*/ 64 w 855"/>
                <a:gd name="T21" fmla="*/ 57 h 485"/>
                <a:gd name="T22" fmla="*/ 57 w 855"/>
                <a:gd name="T23" fmla="*/ 61 h 485"/>
                <a:gd name="T24" fmla="*/ 50 w 855"/>
                <a:gd name="T25" fmla="*/ 65 h 485"/>
                <a:gd name="T26" fmla="*/ 42 w 855"/>
                <a:gd name="T27" fmla="*/ 69 h 485"/>
                <a:gd name="T28" fmla="*/ 35 w 855"/>
                <a:gd name="T29" fmla="*/ 72 h 485"/>
                <a:gd name="T30" fmla="*/ 28 w 855"/>
                <a:gd name="T31" fmla="*/ 75 h 485"/>
                <a:gd name="T32" fmla="*/ 21 w 855"/>
                <a:gd name="T33" fmla="*/ 77 h 485"/>
                <a:gd name="T34" fmla="*/ 15 w 855"/>
                <a:gd name="T35" fmla="*/ 80 h 485"/>
                <a:gd name="T36" fmla="*/ 9 w 855"/>
                <a:gd name="T37" fmla="*/ 82 h 485"/>
                <a:gd name="T38" fmla="*/ 3 w 855"/>
                <a:gd name="T39" fmla="*/ 83 h 485"/>
                <a:gd name="T40" fmla="*/ 4 w 855"/>
                <a:gd name="T41" fmla="*/ 85 h 485"/>
                <a:gd name="T42" fmla="*/ 14 w 855"/>
                <a:gd name="T43" fmla="*/ 85 h 485"/>
                <a:gd name="T44" fmla="*/ 23 w 855"/>
                <a:gd name="T45" fmla="*/ 85 h 485"/>
                <a:gd name="T46" fmla="*/ 32 w 855"/>
                <a:gd name="T47" fmla="*/ 84 h 485"/>
                <a:gd name="T48" fmla="*/ 41 w 855"/>
                <a:gd name="T49" fmla="*/ 82 h 485"/>
                <a:gd name="T50" fmla="*/ 50 w 855"/>
                <a:gd name="T51" fmla="*/ 80 h 485"/>
                <a:gd name="T52" fmla="*/ 58 w 855"/>
                <a:gd name="T53" fmla="*/ 77 h 485"/>
                <a:gd name="T54" fmla="*/ 66 w 855"/>
                <a:gd name="T55" fmla="*/ 74 h 485"/>
                <a:gd name="T56" fmla="*/ 73 w 855"/>
                <a:gd name="T57" fmla="*/ 71 h 485"/>
                <a:gd name="T58" fmla="*/ 79 w 855"/>
                <a:gd name="T59" fmla="*/ 68 h 485"/>
                <a:gd name="T60" fmla="*/ 84 w 855"/>
                <a:gd name="T61" fmla="*/ 65 h 485"/>
                <a:gd name="T62" fmla="*/ 90 w 855"/>
                <a:gd name="T63" fmla="*/ 62 h 485"/>
                <a:gd name="T64" fmla="*/ 96 w 855"/>
                <a:gd name="T65" fmla="*/ 57 h 485"/>
                <a:gd name="T66" fmla="*/ 105 w 855"/>
                <a:gd name="T67" fmla="*/ 51 h 485"/>
                <a:gd name="T68" fmla="*/ 113 w 855"/>
                <a:gd name="T69" fmla="*/ 44 h 485"/>
                <a:gd name="T70" fmla="*/ 120 w 855"/>
                <a:gd name="T71" fmla="*/ 36 h 485"/>
                <a:gd name="T72" fmla="*/ 126 w 855"/>
                <a:gd name="T73" fmla="*/ 29 h 485"/>
                <a:gd name="T74" fmla="*/ 131 w 855"/>
                <a:gd name="T75" fmla="*/ 21 h 485"/>
                <a:gd name="T76" fmla="*/ 135 w 855"/>
                <a:gd name="T77" fmla="*/ 13 h 485"/>
                <a:gd name="T78" fmla="*/ 138 w 855"/>
                <a:gd name="T79" fmla="*/ 4 h 485"/>
                <a:gd name="T80" fmla="*/ 138 w 855"/>
                <a:gd name="T81" fmla="*/ 0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6" name="Freeform 12"/>
            <p:cNvSpPr>
              <a:spLocks noChangeArrowheads="1"/>
            </p:cNvSpPr>
            <p:nvPr/>
          </p:nvSpPr>
          <p:spPr bwMode="auto">
            <a:xfrm rot="420000">
              <a:off x="5059" y="13059"/>
              <a:ext cx="163" cy="172"/>
            </a:xfrm>
            <a:custGeom>
              <a:avLst/>
              <a:gdLst>
                <a:gd name="T0" fmla="*/ 65 w 408"/>
                <a:gd name="T1" fmla="*/ 0 h 409"/>
                <a:gd name="T2" fmla="*/ 60 w 408"/>
                <a:gd name="T3" fmla="*/ 5 h 409"/>
                <a:gd name="T4" fmla="*/ 54 w 408"/>
                <a:gd name="T5" fmla="*/ 9 h 409"/>
                <a:gd name="T6" fmla="*/ 48 w 408"/>
                <a:gd name="T7" fmla="*/ 14 h 409"/>
                <a:gd name="T8" fmla="*/ 42 w 408"/>
                <a:gd name="T9" fmla="*/ 19 h 409"/>
                <a:gd name="T10" fmla="*/ 36 w 408"/>
                <a:gd name="T11" fmla="*/ 24 h 409"/>
                <a:gd name="T12" fmla="*/ 30 w 408"/>
                <a:gd name="T13" fmla="*/ 30 h 409"/>
                <a:gd name="T14" fmla="*/ 25 w 408"/>
                <a:gd name="T15" fmla="*/ 35 h 409"/>
                <a:gd name="T16" fmla="*/ 20 w 408"/>
                <a:gd name="T17" fmla="*/ 40 h 409"/>
                <a:gd name="T18" fmla="*/ 16 w 408"/>
                <a:gd name="T19" fmla="*/ 45 h 409"/>
                <a:gd name="T20" fmla="*/ 12 w 408"/>
                <a:gd name="T21" fmla="*/ 49 h 409"/>
                <a:gd name="T22" fmla="*/ 8 w 408"/>
                <a:gd name="T23" fmla="*/ 53 h 409"/>
                <a:gd name="T24" fmla="*/ 5 w 408"/>
                <a:gd name="T25" fmla="*/ 57 h 409"/>
                <a:gd name="T26" fmla="*/ 2 w 408"/>
                <a:gd name="T27" fmla="*/ 61 h 409"/>
                <a:gd name="T28" fmla="*/ 1 w 408"/>
                <a:gd name="T29" fmla="*/ 64 h 409"/>
                <a:gd name="T30" fmla="*/ 0 w 408"/>
                <a:gd name="T31" fmla="*/ 66 h 409"/>
                <a:gd name="T32" fmla="*/ 0 w 408"/>
                <a:gd name="T33" fmla="*/ 68 h 409"/>
                <a:gd name="T34" fmla="*/ 1 w 408"/>
                <a:gd name="T35" fmla="*/ 70 h 409"/>
                <a:gd name="T36" fmla="*/ 2 w 408"/>
                <a:gd name="T37" fmla="*/ 71 h 409"/>
                <a:gd name="T38" fmla="*/ 4 w 408"/>
                <a:gd name="T39" fmla="*/ 72 h 409"/>
                <a:gd name="T40" fmla="*/ 7 w 408"/>
                <a:gd name="T41" fmla="*/ 72 h 409"/>
                <a:gd name="T42" fmla="*/ 10 w 408"/>
                <a:gd name="T43" fmla="*/ 72 h 409"/>
                <a:gd name="T44" fmla="*/ 13 w 408"/>
                <a:gd name="T45" fmla="*/ 72 h 409"/>
                <a:gd name="T46" fmla="*/ 16 w 408"/>
                <a:gd name="T47" fmla="*/ 71 h 409"/>
                <a:gd name="T48" fmla="*/ 20 w 408"/>
                <a:gd name="T49" fmla="*/ 71 h 409"/>
                <a:gd name="T50" fmla="*/ 24 w 408"/>
                <a:gd name="T51" fmla="*/ 70 h 409"/>
                <a:gd name="T52" fmla="*/ 29 w 408"/>
                <a:gd name="T53" fmla="*/ 69 h 409"/>
                <a:gd name="T54" fmla="*/ 33 w 408"/>
                <a:gd name="T55" fmla="*/ 67 h 409"/>
                <a:gd name="T56" fmla="*/ 38 w 408"/>
                <a:gd name="T57" fmla="*/ 66 h 409"/>
                <a:gd name="T58" fmla="*/ 43 w 408"/>
                <a:gd name="T59" fmla="*/ 64 h 409"/>
                <a:gd name="T60" fmla="*/ 48 w 408"/>
                <a:gd name="T61" fmla="*/ 62 h 409"/>
                <a:gd name="T62" fmla="*/ 53 w 408"/>
                <a:gd name="T63" fmla="*/ 60 h 409"/>
                <a:gd name="T64" fmla="*/ 58 w 408"/>
                <a:gd name="T65" fmla="*/ 58 h 409"/>
                <a:gd name="T66" fmla="*/ 65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7" name="Freeform 13"/>
            <p:cNvSpPr>
              <a:spLocks noChangeArrowheads="1"/>
            </p:cNvSpPr>
            <p:nvPr/>
          </p:nvSpPr>
          <p:spPr bwMode="auto">
            <a:xfrm rot="420000">
              <a:off x="5220" y="13092"/>
              <a:ext cx="25" cy="112"/>
            </a:xfrm>
            <a:custGeom>
              <a:avLst/>
              <a:gdLst>
                <a:gd name="T0" fmla="*/ 11 w 59"/>
                <a:gd name="T1" fmla="*/ 42 h 267"/>
                <a:gd name="T2" fmla="*/ 9 w 59"/>
                <a:gd name="T3" fmla="*/ 43 h 267"/>
                <a:gd name="T4" fmla="*/ 8 w 59"/>
                <a:gd name="T5" fmla="*/ 44 h 267"/>
                <a:gd name="T6" fmla="*/ 7 w 59"/>
                <a:gd name="T7" fmla="*/ 44 h 267"/>
                <a:gd name="T8" fmla="*/ 6 w 59"/>
                <a:gd name="T9" fmla="*/ 45 h 267"/>
                <a:gd name="T10" fmla="*/ 4 w 59"/>
                <a:gd name="T11" fmla="*/ 45 h 267"/>
                <a:gd name="T12" fmla="*/ 3 w 59"/>
                <a:gd name="T13" fmla="*/ 46 h 267"/>
                <a:gd name="T14" fmla="*/ 1 w 59"/>
                <a:gd name="T15" fmla="*/ 47 h 267"/>
                <a:gd name="T16" fmla="*/ 0 w 59"/>
                <a:gd name="T17" fmla="*/ 47 h 267"/>
                <a:gd name="T18" fmla="*/ 6 w 59"/>
                <a:gd name="T19" fmla="*/ 0 h 267"/>
                <a:gd name="T20" fmla="*/ 11 w 59"/>
                <a:gd name="T21" fmla="*/ 42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8" name="Freeform 14"/>
            <p:cNvSpPr>
              <a:spLocks noChangeArrowheads="1"/>
            </p:cNvSpPr>
            <p:nvPr/>
          </p:nvSpPr>
          <p:spPr bwMode="auto">
            <a:xfrm rot="420000">
              <a:off x="5304" y="13145"/>
              <a:ext cx="18" cy="20"/>
            </a:xfrm>
            <a:custGeom>
              <a:avLst/>
              <a:gdLst>
                <a:gd name="T0" fmla="*/ 7 w 46"/>
                <a:gd name="T1" fmla="*/ 5 h 45"/>
                <a:gd name="T2" fmla="*/ 7 w 46"/>
                <a:gd name="T3" fmla="*/ 6 h 45"/>
                <a:gd name="T4" fmla="*/ 6 w 46"/>
                <a:gd name="T5" fmla="*/ 6 h 45"/>
                <a:gd name="T6" fmla="*/ 6 w 46"/>
                <a:gd name="T7" fmla="*/ 7 h 45"/>
                <a:gd name="T8" fmla="*/ 5 w 46"/>
                <a:gd name="T9" fmla="*/ 7 h 45"/>
                <a:gd name="T10" fmla="*/ 5 w 46"/>
                <a:gd name="T11" fmla="*/ 8 h 45"/>
                <a:gd name="T12" fmla="*/ 4 w 46"/>
                <a:gd name="T13" fmla="*/ 8 h 45"/>
                <a:gd name="T14" fmla="*/ 4 w 46"/>
                <a:gd name="T15" fmla="*/ 8 h 45"/>
                <a:gd name="T16" fmla="*/ 3 w 46"/>
                <a:gd name="T17" fmla="*/ 9 h 45"/>
                <a:gd name="T18" fmla="*/ 0 w 46"/>
                <a:gd name="T19" fmla="*/ 3 h 45"/>
                <a:gd name="T20" fmla="*/ 4 w 46"/>
                <a:gd name="T21" fmla="*/ 0 h 45"/>
                <a:gd name="T22" fmla="*/ 7 w 46"/>
                <a:gd name="T23" fmla="*/ 5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9" name="Freeform 15"/>
            <p:cNvSpPr>
              <a:spLocks noChangeArrowheads="1"/>
            </p:cNvSpPr>
            <p:nvPr/>
          </p:nvSpPr>
          <p:spPr bwMode="auto">
            <a:xfrm rot="420000" flipH="1">
              <a:off x="5241" y="13060"/>
              <a:ext cx="142" cy="140"/>
            </a:xfrm>
            <a:custGeom>
              <a:avLst/>
              <a:gdLst>
                <a:gd name="T0" fmla="*/ 23 w 349"/>
                <a:gd name="T1" fmla="*/ 49 h 332"/>
                <a:gd name="T2" fmla="*/ 21 w 349"/>
                <a:gd name="T3" fmla="*/ 51 h 332"/>
                <a:gd name="T4" fmla="*/ 19 w 349"/>
                <a:gd name="T5" fmla="*/ 52 h 332"/>
                <a:gd name="T6" fmla="*/ 17 w 349"/>
                <a:gd name="T7" fmla="*/ 53 h 332"/>
                <a:gd name="T8" fmla="*/ 15 w 349"/>
                <a:gd name="T9" fmla="*/ 54 h 332"/>
                <a:gd name="T10" fmla="*/ 13 w 349"/>
                <a:gd name="T11" fmla="*/ 55 h 332"/>
                <a:gd name="T12" fmla="*/ 10 w 349"/>
                <a:gd name="T13" fmla="*/ 57 h 332"/>
                <a:gd name="T14" fmla="*/ 7 w 349"/>
                <a:gd name="T15" fmla="*/ 58 h 332"/>
                <a:gd name="T16" fmla="*/ 5 w 349"/>
                <a:gd name="T17" fmla="*/ 59 h 332"/>
                <a:gd name="T18" fmla="*/ 0 w 349"/>
                <a:gd name="T19" fmla="*/ 8 h 332"/>
                <a:gd name="T20" fmla="*/ 11 w 349"/>
                <a:gd name="T21" fmla="*/ 0 h 332"/>
                <a:gd name="T22" fmla="*/ 58 w 349"/>
                <a:gd name="T23" fmla="*/ 24 h 332"/>
                <a:gd name="T24" fmla="*/ 55 w 349"/>
                <a:gd name="T25" fmla="*/ 27 h 332"/>
                <a:gd name="T26" fmla="*/ 52 w 349"/>
                <a:gd name="T27" fmla="*/ 29 h 332"/>
                <a:gd name="T28" fmla="*/ 49 w 349"/>
                <a:gd name="T29" fmla="*/ 32 h 332"/>
                <a:gd name="T30" fmla="*/ 46 w 349"/>
                <a:gd name="T31" fmla="*/ 34 h 332"/>
                <a:gd name="T32" fmla="*/ 43 w 349"/>
                <a:gd name="T33" fmla="*/ 36 h 332"/>
                <a:gd name="T34" fmla="*/ 40 w 349"/>
                <a:gd name="T35" fmla="*/ 38 h 332"/>
                <a:gd name="T36" fmla="*/ 37 w 349"/>
                <a:gd name="T37" fmla="*/ 40 h 332"/>
                <a:gd name="T38" fmla="*/ 35 w 349"/>
                <a:gd name="T39" fmla="*/ 41 h 332"/>
                <a:gd name="T40" fmla="*/ 30 w 349"/>
                <a:gd name="T41" fmla="*/ 32 h 332"/>
                <a:gd name="T42" fmla="*/ 18 w 349"/>
                <a:gd name="T43" fmla="*/ 40 h 332"/>
                <a:gd name="T44" fmla="*/ 23 w 349"/>
                <a:gd name="T45" fmla="*/ 49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70" name="Freeform 16"/>
            <p:cNvSpPr>
              <a:spLocks noChangeArrowheads="1"/>
            </p:cNvSpPr>
            <p:nvPr/>
          </p:nvSpPr>
          <p:spPr bwMode="auto">
            <a:xfrm rot="420000">
              <a:off x="5290" y="12981"/>
              <a:ext cx="214" cy="132"/>
            </a:xfrm>
            <a:custGeom>
              <a:avLst/>
              <a:gdLst>
                <a:gd name="T0" fmla="*/ 48 w 529"/>
                <a:gd name="T1" fmla="*/ 55 h 315"/>
                <a:gd name="T2" fmla="*/ 50 w 529"/>
                <a:gd name="T3" fmla="*/ 53 h 315"/>
                <a:gd name="T4" fmla="*/ 52 w 529"/>
                <a:gd name="T5" fmla="*/ 51 h 315"/>
                <a:gd name="T6" fmla="*/ 55 w 529"/>
                <a:gd name="T7" fmla="*/ 49 h 315"/>
                <a:gd name="T8" fmla="*/ 57 w 529"/>
                <a:gd name="T9" fmla="*/ 47 h 315"/>
                <a:gd name="T10" fmla="*/ 59 w 529"/>
                <a:gd name="T11" fmla="*/ 45 h 315"/>
                <a:gd name="T12" fmla="*/ 61 w 529"/>
                <a:gd name="T13" fmla="*/ 43 h 315"/>
                <a:gd name="T14" fmla="*/ 64 w 529"/>
                <a:gd name="T15" fmla="*/ 41 h 315"/>
                <a:gd name="T16" fmla="*/ 66 w 529"/>
                <a:gd name="T17" fmla="*/ 39 h 315"/>
                <a:gd name="T18" fmla="*/ 71 w 529"/>
                <a:gd name="T19" fmla="*/ 34 h 315"/>
                <a:gd name="T20" fmla="*/ 76 w 529"/>
                <a:gd name="T21" fmla="*/ 28 h 315"/>
                <a:gd name="T22" fmla="*/ 80 w 529"/>
                <a:gd name="T23" fmla="*/ 23 h 315"/>
                <a:gd name="T24" fmla="*/ 83 w 529"/>
                <a:gd name="T25" fmla="*/ 18 h 315"/>
                <a:gd name="T26" fmla="*/ 85 w 529"/>
                <a:gd name="T27" fmla="*/ 14 h 315"/>
                <a:gd name="T28" fmla="*/ 87 w 529"/>
                <a:gd name="T29" fmla="*/ 10 h 315"/>
                <a:gd name="T30" fmla="*/ 87 w 529"/>
                <a:gd name="T31" fmla="*/ 5 h 315"/>
                <a:gd name="T32" fmla="*/ 85 w 529"/>
                <a:gd name="T33" fmla="*/ 2 h 315"/>
                <a:gd name="T34" fmla="*/ 85 w 529"/>
                <a:gd name="T35" fmla="*/ 2 h 315"/>
                <a:gd name="T36" fmla="*/ 84 w 529"/>
                <a:gd name="T37" fmla="*/ 1 h 315"/>
                <a:gd name="T38" fmla="*/ 82 w 529"/>
                <a:gd name="T39" fmla="*/ 0 h 315"/>
                <a:gd name="T40" fmla="*/ 81 w 529"/>
                <a:gd name="T41" fmla="*/ 0 h 315"/>
                <a:gd name="T42" fmla="*/ 79 w 529"/>
                <a:gd name="T43" fmla="*/ 0 h 315"/>
                <a:gd name="T44" fmla="*/ 76 w 529"/>
                <a:gd name="T45" fmla="*/ 0 h 315"/>
                <a:gd name="T46" fmla="*/ 74 w 529"/>
                <a:gd name="T47" fmla="*/ 0 h 315"/>
                <a:gd name="T48" fmla="*/ 72 w 529"/>
                <a:gd name="T49" fmla="*/ 1 h 315"/>
                <a:gd name="T50" fmla="*/ 69 w 529"/>
                <a:gd name="T51" fmla="*/ 1 h 315"/>
                <a:gd name="T52" fmla="*/ 66 w 529"/>
                <a:gd name="T53" fmla="*/ 2 h 315"/>
                <a:gd name="T54" fmla="*/ 63 w 529"/>
                <a:gd name="T55" fmla="*/ 3 h 315"/>
                <a:gd name="T56" fmla="*/ 59 w 529"/>
                <a:gd name="T57" fmla="*/ 4 h 315"/>
                <a:gd name="T58" fmla="*/ 56 w 529"/>
                <a:gd name="T59" fmla="*/ 5 h 315"/>
                <a:gd name="T60" fmla="*/ 52 w 529"/>
                <a:gd name="T61" fmla="*/ 6 h 315"/>
                <a:gd name="T62" fmla="*/ 49 w 529"/>
                <a:gd name="T63" fmla="*/ 7 h 315"/>
                <a:gd name="T64" fmla="*/ 45 w 529"/>
                <a:gd name="T65" fmla="*/ 9 h 315"/>
                <a:gd name="T66" fmla="*/ 42 w 529"/>
                <a:gd name="T67" fmla="*/ 10 h 315"/>
                <a:gd name="T68" fmla="*/ 40 w 529"/>
                <a:gd name="T69" fmla="*/ 11 h 315"/>
                <a:gd name="T70" fmla="*/ 37 w 529"/>
                <a:gd name="T71" fmla="*/ 12 h 315"/>
                <a:gd name="T72" fmla="*/ 34 w 529"/>
                <a:gd name="T73" fmla="*/ 13 h 315"/>
                <a:gd name="T74" fmla="*/ 31 w 529"/>
                <a:gd name="T75" fmla="*/ 14 h 315"/>
                <a:gd name="T76" fmla="*/ 28 w 529"/>
                <a:gd name="T77" fmla="*/ 16 h 315"/>
                <a:gd name="T78" fmla="*/ 25 w 529"/>
                <a:gd name="T79" fmla="*/ 17 h 315"/>
                <a:gd name="T80" fmla="*/ 22 w 529"/>
                <a:gd name="T81" fmla="*/ 18 h 315"/>
                <a:gd name="T82" fmla="*/ 20 w 529"/>
                <a:gd name="T83" fmla="*/ 20 h 315"/>
                <a:gd name="T84" fmla="*/ 17 w 529"/>
                <a:gd name="T85" fmla="*/ 21 h 315"/>
                <a:gd name="T86" fmla="*/ 14 w 529"/>
                <a:gd name="T87" fmla="*/ 23 h 315"/>
                <a:gd name="T88" fmla="*/ 11 w 529"/>
                <a:gd name="T89" fmla="*/ 24 h 315"/>
                <a:gd name="T90" fmla="*/ 8 w 529"/>
                <a:gd name="T91" fmla="*/ 26 h 315"/>
                <a:gd name="T92" fmla="*/ 6 w 529"/>
                <a:gd name="T93" fmla="*/ 27 h 315"/>
                <a:gd name="T94" fmla="*/ 2 w 529"/>
                <a:gd name="T95" fmla="*/ 28 h 315"/>
                <a:gd name="T96" fmla="*/ 0 w 529"/>
                <a:gd name="T97" fmla="*/ 30 h 315"/>
                <a:gd name="T98" fmla="*/ 48 w 529"/>
                <a:gd name="T99" fmla="*/ 55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71" name="Freeform 17"/>
            <p:cNvSpPr>
              <a:spLocks noChangeArrowheads="1"/>
            </p:cNvSpPr>
            <p:nvPr/>
          </p:nvSpPr>
          <p:spPr bwMode="auto">
            <a:xfrm rot="420000">
              <a:off x="5229" y="13005"/>
              <a:ext cx="46" cy="42"/>
            </a:xfrm>
            <a:custGeom>
              <a:avLst/>
              <a:gdLst>
                <a:gd name="T0" fmla="*/ 7 w 116"/>
                <a:gd name="T1" fmla="*/ 17 h 104"/>
                <a:gd name="T2" fmla="*/ 0 w 116"/>
                <a:gd name="T3" fmla="*/ 7 h 104"/>
                <a:gd name="T4" fmla="*/ 11 w 116"/>
                <a:gd name="T5" fmla="*/ 0 h 104"/>
                <a:gd name="T6" fmla="*/ 18 w 116"/>
                <a:gd name="T7" fmla="*/ 10 h 104"/>
                <a:gd name="T8" fmla="*/ 7 w 116"/>
                <a:gd name="T9" fmla="*/ 17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04">
                  <a:moveTo>
                    <a:pt x="43" y="104"/>
                  </a:moveTo>
                  <a:lnTo>
                    <a:pt x="0" y="43"/>
                  </a:lnTo>
                  <a:lnTo>
                    <a:pt x="68" y="0"/>
                  </a:lnTo>
                  <a:lnTo>
                    <a:pt x="116" y="61"/>
                  </a:lnTo>
                  <a:lnTo>
                    <a:pt x="43" y="104"/>
                  </a:lnTo>
                  <a:close/>
                </a:path>
              </a:pathLst>
            </a:custGeom>
            <a:solidFill>
              <a:srgbClr val="D8E0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72" name="Freeform 18"/>
            <p:cNvSpPr>
              <a:spLocks noChangeArrowheads="1"/>
            </p:cNvSpPr>
            <p:nvPr/>
          </p:nvSpPr>
          <p:spPr bwMode="auto">
            <a:xfrm rot="420000">
              <a:off x="5113" y="13204"/>
              <a:ext cx="174" cy="52"/>
            </a:xfrm>
            <a:custGeom>
              <a:avLst/>
              <a:gdLst>
                <a:gd name="T0" fmla="*/ 70 w 430"/>
                <a:gd name="T1" fmla="*/ 9 h 124"/>
                <a:gd name="T2" fmla="*/ 66 w 430"/>
                <a:gd name="T3" fmla="*/ 11 h 124"/>
                <a:gd name="T4" fmla="*/ 63 w 430"/>
                <a:gd name="T5" fmla="*/ 13 h 124"/>
                <a:gd name="T6" fmla="*/ 59 w 430"/>
                <a:gd name="T7" fmla="*/ 14 h 124"/>
                <a:gd name="T8" fmla="*/ 55 w 430"/>
                <a:gd name="T9" fmla="*/ 16 h 124"/>
                <a:gd name="T10" fmla="*/ 50 w 430"/>
                <a:gd name="T11" fmla="*/ 17 h 124"/>
                <a:gd name="T12" fmla="*/ 46 w 430"/>
                <a:gd name="T13" fmla="*/ 18 h 124"/>
                <a:gd name="T14" fmla="*/ 42 w 430"/>
                <a:gd name="T15" fmla="*/ 18 h 124"/>
                <a:gd name="T16" fmla="*/ 37 w 430"/>
                <a:gd name="T17" fmla="*/ 20 h 124"/>
                <a:gd name="T18" fmla="*/ 32 w 430"/>
                <a:gd name="T19" fmla="*/ 21 h 124"/>
                <a:gd name="T20" fmla="*/ 28 w 430"/>
                <a:gd name="T21" fmla="*/ 21 h 124"/>
                <a:gd name="T22" fmla="*/ 23 w 430"/>
                <a:gd name="T23" fmla="*/ 21 h 124"/>
                <a:gd name="T24" fmla="*/ 19 w 430"/>
                <a:gd name="T25" fmla="*/ 22 h 124"/>
                <a:gd name="T26" fmla="*/ 14 w 430"/>
                <a:gd name="T27" fmla="*/ 22 h 124"/>
                <a:gd name="T28" fmla="*/ 9 w 430"/>
                <a:gd name="T29" fmla="*/ 22 h 124"/>
                <a:gd name="T30" fmla="*/ 4 w 430"/>
                <a:gd name="T31" fmla="*/ 21 h 124"/>
                <a:gd name="T32" fmla="*/ 0 w 430"/>
                <a:gd name="T33" fmla="*/ 21 h 124"/>
                <a:gd name="T34" fmla="*/ 3 w 430"/>
                <a:gd name="T35" fmla="*/ 20 h 124"/>
                <a:gd name="T36" fmla="*/ 6 w 430"/>
                <a:gd name="T37" fmla="*/ 20 h 124"/>
                <a:gd name="T38" fmla="*/ 9 w 430"/>
                <a:gd name="T39" fmla="*/ 18 h 124"/>
                <a:gd name="T40" fmla="*/ 12 w 430"/>
                <a:gd name="T41" fmla="*/ 18 h 124"/>
                <a:gd name="T42" fmla="*/ 15 w 430"/>
                <a:gd name="T43" fmla="*/ 17 h 124"/>
                <a:gd name="T44" fmla="*/ 18 w 430"/>
                <a:gd name="T45" fmla="*/ 16 h 124"/>
                <a:gd name="T46" fmla="*/ 21 w 430"/>
                <a:gd name="T47" fmla="*/ 14 h 124"/>
                <a:gd name="T48" fmla="*/ 25 w 430"/>
                <a:gd name="T49" fmla="*/ 13 h 124"/>
                <a:gd name="T50" fmla="*/ 28 w 430"/>
                <a:gd name="T51" fmla="*/ 12 h 124"/>
                <a:gd name="T52" fmla="*/ 32 w 430"/>
                <a:gd name="T53" fmla="*/ 10 h 124"/>
                <a:gd name="T54" fmla="*/ 35 w 430"/>
                <a:gd name="T55" fmla="*/ 8 h 124"/>
                <a:gd name="T56" fmla="*/ 39 w 430"/>
                <a:gd name="T57" fmla="*/ 7 h 124"/>
                <a:gd name="T58" fmla="*/ 42 w 430"/>
                <a:gd name="T59" fmla="*/ 5 h 124"/>
                <a:gd name="T60" fmla="*/ 46 w 430"/>
                <a:gd name="T61" fmla="*/ 4 h 124"/>
                <a:gd name="T62" fmla="*/ 50 w 430"/>
                <a:gd name="T63" fmla="*/ 2 h 124"/>
                <a:gd name="T64" fmla="*/ 53 w 430"/>
                <a:gd name="T65" fmla="*/ 0 h 124"/>
                <a:gd name="T66" fmla="*/ 53 w 430"/>
                <a:gd name="T67" fmla="*/ 0 h 124"/>
                <a:gd name="T68" fmla="*/ 54 w 430"/>
                <a:gd name="T69" fmla="*/ 2 h 124"/>
                <a:gd name="T70" fmla="*/ 55 w 430"/>
                <a:gd name="T71" fmla="*/ 3 h 124"/>
                <a:gd name="T72" fmla="*/ 56 w 430"/>
                <a:gd name="T73" fmla="*/ 5 h 124"/>
                <a:gd name="T74" fmla="*/ 58 w 430"/>
                <a:gd name="T75" fmla="*/ 7 h 124"/>
                <a:gd name="T76" fmla="*/ 61 w 430"/>
                <a:gd name="T77" fmla="*/ 8 h 124"/>
                <a:gd name="T78" fmla="*/ 65 w 430"/>
                <a:gd name="T79" fmla="*/ 9 h 124"/>
                <a:gd name="T80" fmla="*/ 70 w 430"/>
                <a:gd name="T81" fmla="*/ 9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73" name="Freeform 19"/>
            <p:cNvSpPr>
              <a:spLocks noChangeArrowheads="1"/>
            </p:cNvSpPr>
            <p:nvPr/>
          </p:nvSpPr>
          <p:spPr bwMode="auto">
            <a:xfrm rot="420000">
              <a:off x="5402" y="12991"/>
              <a:ext cx="102" cy="93"/>
            </a:xfrm>
            <a:custGeom>
              <a:avLst/>
              <a:gdLst>
                <a:gd name="T0" fmla="*/ 20 w 254"/>
                <a:gd name="T1" fmla="*/ 39 h 222"/>
                <a:gd name="T2" fmla="*/ 26 w 254"/>
                <a:gd name="T3" fmla="*/ 34 h 222"/>
                <a:gd name="T4" fmla="*/ 31 w 254"/>
                <a:gd name="T5" fmla="*/ 28 h 222"/>
                <a:gd name="T6" fmla="*/ 35 w 254"/>
                <a:gd name="T7" fmla="*/ 23 h 222"/>
                <a:gd name="T8" fmla="*/ 38 w 254"/>
                <a:gd name="T9" fmla="*/ 18 h 222"/>
                <a:gd name="T10" fmla="*/ 40 w 254"/>
                <a:gd name="T11" fmla="*/ 14 h 222"/>
                <a:gd name="T12" fmla="*/ 41 w 254"/>
                <a:gd name="T13" fmla="*/ 10 h 222"/>
                <a:gd name="T14" fmla="*/ 41 w 254"/>
                <a:gd name="T15" fmla="*/ 5 h 222"/>
                <a:gd name="T16" fmla="*/ 40 w 254"/>
                <a:gd name="T17" fmla="*/ 2 h 222"/>
                <a:gd name="T18" fmla="*/ 39 w 254"/>
                <a:gd name="T19" fmla="*/ 2 h 222"/>
                <a:gd name="T20" fmla="*/ 38 w 254"/>
                <a:gd name="T21" fmla="*/ 1 h 222"/>
                <a:gd name="T22" fmla="*/ 37 w 254"/>
                <a:gd name="T23" fmla="*/ 0 h 222"/>
                <a:gd name="T24" fmla="*/ 35 w 254"/>
                <a:gd name="T25" fmla="*/ 0 h 222"/>
                <a:gd name="T26" fmla="*/ 33 w 254"/>
                <a:gd name="T27" fmla="*/ 0 h 222"/>
                <a:gd name="T28" fmla="*/ 31 w 254"/>
                <a:gd name="T29" fmla="*/ 0 h 222"/>
                <a:gd name="T30" fmla="*/ 29 w 254"/>
                <a:gd name="T31" fmla="*/ 0 h 222"/>
                <a:gd name="T32" fmla="*/ 26 w 254"/>
                <a:gd name="T33" fmla="*/ 1 h 222"/>
                <a:gd name="T34" fmla="*/ 23 w 254"/>
                <a:gd name="T35" fmla="*/ 1 h 222"/>
                <a:gd name="T36" fmla="*/ 20 w 254"/>
                <a:gd name="T37" fmla="*/ 2 h 222"/>
                <a:gd name="T38" fmla="*/ 17 w 254"/>
                <a:gd name="T39" fmla="*/ 3 h 222"/>
                <a:gd name="T40" fmla="*/ 14 w 254"/>
                <a:gd name="T41" fmla="*/ 4 h 222"/>
                <a:gd name="T42" fmla="*/ 11 w 254"/>
                <a:gd name="T43" fmla="*/ 5 h 222"/>
                <a:gd name="T44" fmla="*/ 7 w 254"/>
                <a:gd name="T45" fmla="*/ 6 h 222"/>
                <a:gd name="T46" fmla="*/ 4 w 254"/>
                <a:gd name="T47" fmla="*/ 7 h 222"/>
                <a:gd name="T48" fmla="*/ 0 w 254"/>
                <a:gd name="T49" fmla="*/ 9 h 222"/>
                <a:gd name="T50" fmla="*/ 5 w 254"/>
                <a:gd name="T51" fmla="*/ 9 h 222"/>
                <a:gd name="T52" fmla="*/ 10 w 254"/>
                <a:gd name="T53" fmla="*/ 10 h 222"/>
                <a:gd name="T54" fmla="*/ 15 w 254"/>
                <a:gd name="T55" fmla="*/ 13 h 222"/>
                <a:gd name="T56" fmla="*/ 18 w 254"/>
                <a:gd name="T57" fmla="*/ 17 h 222"/>
                <a:gd name="T58" fmla="*/ 21 w 254"/>
                <a:gd name="T59" fmla="*/ 22 h 222"/>
                <a:gd name="T60" fmla="*/ 22 w 254"/>
                <a:gd name="T61" fmla="*/ 27 h 222"/>
                <a:gd name="T62" fmla="*/ 22 w 254"/>
                <a:gd name="T63" fmla="*/ 33 h 222"/>
                <a:gd name="T64" fmla="*/ 20 w 254"/>
                <a:gd name="T65" fmla="*/ 39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74" name="Line 20"/>
            <p:cNvSpPr>
              <a:spLocks noChangeShapeType="1"/>
            </p:cNvSpPr>
            <p:nvPr/>
          </p:nvSpPr>
          <p:spPr bwMode="auto">
            <a:xfrm flipH="1" flipV="1">
              <a:off x="3943" y="11785"/>
              <a:ext cx="1246" cy="1203"/>
            </a:xfrm>
            <a:prstGeom prst="line">
              <a:avLst/>
            </a:prstGeom>
            <a:noFill/>
            <a:ln w="38100">
              <a:solidFill>
                <a:srgbClr val="0000FF"/>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075" name="Group 21"/>
            <p:cNvGrpSpPr>
              <a:grpSpLocks/>
            </p:cNvGrpSpPr>
            <p:nvPr/>
          </p:nvGrpSpPr>
          <p:grpSpPr bwMode="auto">
            <a:xfrm>
              <a:off x="3470" y="11303"/>
              <a:ext cx="675" cy="581"/>
              <a:chOff x="85" y="1375"/>
              <a:chExt cx="358" cy="300"/>
            </a:xfrm>
          </p:grpSpPr>
          <p:sp>
            <p:nvSpPr>
              <p:cNvPr id="2250" name="Freeform 22"/>
              <p:cNvSpPr>
                <a:spLocks noChangeArrowheads="1"/>
              </p:cNvSpPr>
              <p:nvPr/>
            </p:nvSpPr>
            <p:spPr bwMode="auto">
              <a:xfrm rot="18240000" flipH="1">
                <a:off x="180" y="1475"/>
                <a:ext cx="87" cy="111"/>
              </a:xfrm>
              <a:custGeom>
                <a:avLst/>
                <a:gdLst>
                  <a:gd name="T0" fmla="*/ 35 w 214"/>
                  <a:gd name="T1" fmla="*/ 36 h 220"/>
                  <a:gd name="T2" fmla="*/ 33 w 214"/>
                  <a:gd name="T3" fmla="*/ 56 h 220"/>
                  <a:gd name="T4" fmla="*/ 24 w 214"/>
                  <a:gd name="T5" fmla="*/ 56 h 220"/>
                  <a:gd name="T6" fmla="*/ 0 w 214"/>
                  <a:gd name="T7" fmla="*/ 9 h 220"/>
                  <a:gd name="T8" fmla="*/ 8 w 214"/>
                  <a:gd name="T9" fmla="*/ 0 h 220"/>
                  <a:gd name="T10" fmla="*/ 23 w 214"/>
                  <a:gd name="T11" fmla="*/ 9 h 220"/>
                  <a:gd name="T12" fmla="*/ 35 w 214"/>
                  <a:gd name="T13" fmla="*/ 36 h 2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220">
                    <a:moveTo>
                      <a:pt x="214" y="142"/>
                    </a:moveTo>
                    <a:lnTo>
                      <a:pt x="202" y="220"/>
                    </a:lnTo>
                    <a:lnTo>
                      <a:pt x="142" y="220"/>
                    </a:lnTo>
                    <a:lnTo>
                      <a:pt x="0" y="36"/>
                    </a:lnTo>
                    <a:lnTo>
                      <a:pt x="47" y="0"/>
                    </a:lnTo>
                    <a:lnTo>
                      <a:pt x="137" y="36"/>
                    </a:lnTo>
                    <a:lnTo>
                      <a:pt x="214" y="142"/>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51" name="Freeform 23"/>
              <p:cNvSpPr>
                <a:spLocks noChangeArrowheads="1"/>
              </p:cNvSpPr>
              <p:nvPr/>
            </p:nvSpPr>
            <p:spPr bwMode="auto">
              <a:xfrm rot="18240000" flipH="1">
                <a:off x="196" y="1595"/>
                <a:ext cx="17" cy="24"/>
              </a:xfrm>
              <a:custGeom>
                <a:avLst/>
                <a:gdLst>
                  <a:gd name="T0" fmla="*/ 5 w 42"/>
                  <a:gd name="T1" fmla="*/ 0 h 48"/>
                  <a:gd name="T2" fmla="*/ 7 w 42"/>
                  <a:gd name="T3" fmla="*/ 9 h 48"/>
                  <a:gd name="T4" fmla="*/ 2 w 42"/>
                  <a:gd name="T5" fmla="*/ 12 h 48"/>
                  <a:gd name="T6" fmla="*/ 0 w 42"/>
                  <a:gd name="T7" fmla="*/ 3 h 48"/>
                  <a:gd name="T8" fmla="*/ 5 w 4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
                    <a:moveTo>
                      <a:pt x="30" y="0"/>
                    </a:moveTo>
                    <a:lnTo>
                      <a:pt x="42" y="36"/>
                    </a:lnTo>
                    <a:lnTo>
                      <a:pt x="12" y="48"/>
                    </a:lnTo>
                    <a:lnTo>
                      <a:pt x="0" y="12"/>
                    </a:lnTo>
                    <a:lnTo>
                      <a:pt x="30" y="0"/>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52" name="Freeform 24"/>
              <p:cNvSpPr>
                <a:spLocks noChangeArrowheads="1"/>
              </p:cNvSpPr>
              <p:nvPr/>
            </p:nvSpPr>
            <p:spPr bwMode="auto">
              <a:xfrm rot="18240000" flipH="1">
                <a:off x="223" y="1572"/>
                <a:ext cx="61" cy="99"/>
              </a:xfrm>
              <a:custGeom>
                <a:avLst/>
                <a:gdLst>
                  <a:gd name="T0" fmla="*/ 7 w 149"/>
                  <a:gd name="T1" fmla="*/ 47 h 196"/>
                  <a:gd name="T2" fmla="*/ 8 w 149"/>
                  <a:gd name="T3" fmla="*/ 48 h 196"/>
                  <a:gd name="T4" fmla="*/ 13 w 149"/>
                  <a:gd name="T5" fmla="*/ 50 h 196"/>
                  <a:gd name="T6" fmla="*/ 15 w 149"/>
                  <a:gd name="T7" fmla="*/ 48 h 196"/>
                  <a:gd name="T8" fmla="*/ 19 w 149"/>
                  <a:gd name="T9" fmla="*/ 48 h 196"/>
                  <a:gd name="T10" fmla="*/ 24 w 149"/>
                  <a:gd name="T11" fmla="*/ 44 h 196"/>
                  <a:gd name="T12" fmla="*/ 24 w 149"/>
                  <a:gd name="T13" fmla="*/ 41 h 196"/>
                  <a:gd name="T14" fmla="*/ 25 w 149"/>
                  <a:gd name="T15" fmla="*/ 39 h 196"/>
                  <a:gd name="T16" fmla="*/ 15 w 149"/>
                  <a:gd name="T17" fmla="*/ 0 h 196"/>
                  <a:gd name="T18" fmla="*/ 6 w 149"/>
                  <a:gd name="T19" fmla="*/ 9 h 196"/>
                  <a:gd name="T20" fmla="*/ 0 w 149"/>
                  <a:gd name="T21" fmla="*/ 21 h 196"/>
                  <a:gd name="T22" fmla="*/ 7 w 149"/>
                  <a:gd name="T23" fmla="*/ 47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196">
                    <a:moveTo>
                      <a:pt x="42" y="184"/>
                    </a:moveTo>
                    <a:lnTo>
                      <a:pt x="48" y="190"/>
                    </a:lnTo>
                    <a:lnTo>
                      <a:pt x="77" y="196"/>
                    </a:lnTo>
                    <a:lnTo>
                      <a:pt x="89" y="190"/>
                    </a:lnTo>
                    <a:lnTo>
                      <a:pt x="113" y="190"/>
                    </a:lnTo>
                    <a:lnTo>
                      <a:pt x="143" y="172"/>
                    </a:lnTo>
                    <a:lnTo>
                      <a:pt x="143" y="160"/>
                    </a:lnTo>
                    <a:lnTo>
                      <a:pt x="149" y="155"/>
                    </a:lnTo>
                    <a:lnTo>
                      <a:pt x="89" y="0"/>
                    </a:lnTo>
                    <a:lnTo>
                      <a:pt x="36" y="36"/>
                    </a:lnTo>
                    <a:lnTo>
                      <a:pt x="0" y="83"/>
                    </a:lnTo>
                    <a:lnTo>
                      <a:pt x="42" y="184"/>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53" name="Freeform 25"/>
              <p:cNvSpPr>
                <a:spLocks noChangeArrowheads="1"/>
              </p:cNvSpPr>
              <p:nvPr/>
            </p:nvSpPr>
            <p:spPr bwMode="auto">
              <a:xfrm rot="18240000" flipH="1">
                <a:off x="211" y="1592"/>
                <a:ext cx="17" cy="15"/>
              </a:xfrm>
              <a:custGeom>
                <a:avLst/>
                <a:gdLst>
                  <a:gd name="T0" fmla="*/ 7 w 41"/>
                  <a:gd name="T1" fmla="*/ 0 h 30"/>
                  <a:gd name="T2" fmla="*/ 4 w 41"/>
                  <a:gd name="T3" fmla="*/ 5 h 30"/>
                  <a:gd name="T4" fmla="*/ 0 w 41"/>
                  <a:gd name="T5" fmla="*/ 8 h 30"/>
                  <a:gd name="T6" fmla="*/ 0 60000 65536"/>
                  <a:gd name="T7" fmla="*/ 0 60000 65536"/>
                  <a:gd name="T8" fmla="*/ 0 60000 65536"/>
                </a:gdLst>
                <a:ahLst/>
                <a:cxnLst>
                  <a:cxn ang="T6">
                    <a:pos x="T0" y="T1"/>
                  </a:cxn>
                  <a:cxn ang="T7">
                    <a:pos x="T2" y="T3"/>
                  </a:cxn>
                  <a:cxn ang="T8">
                    <a:pos x="T4" y="T5"/>
                  </a:cxn>
                </a:cxnLst>
                <a:rect l="0" t="0" r="r" b="b"/>
                <a:pathLst>
                  <a:path w="41" h="30">
                    <a:moveTo>
                      <a:pt x="41" y="0"/>
                    </a:moveTo>
                    <a:lnTo>
                      <a:pt x="23" y="18"/>
                    </a:lnTo>
                    <a:lnTo>
                      <a:pt x="0" y="30"/>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54" name="Freeform 26"/>
              <p:cNvSpPr>
                <a:spLocks noChangeArrowheads="1"/>
              </p:cNvSpPr>
              <p:nvPr/>
            </p:nvSpPr>
            <p:spPr bwMode="auto">
              <a:xfrm rot="18240000" flipH="1">
                <a:off x="230" y="1563"/>
                <a:ext cx="29" cy="27"/>
              </a:xfrm>
              <a:custGeom>
                <a:avLst/>
                <a:gdLst>
                  <a:gd name="T0" fmla="*/ 12 w 71"/>
                  <a:gd name="T1" fmla="*/ 14 h 54"/>
                  <a:gd name="T2" fmla="*/ 11 w 71"/>
                  <a:gd name="T3" fmla="*/ 11 h 54"/>
                  <a:gd name="T4" fmla="*/ 1 w 71"/>
                  <a:gd name="T5" fmla="*/ 0 h 54"/>
                  <a:gd name="T6" fmla="*/ 0 w 71"/>
                  <a:gd name="T7" fmla="*/ 3 h 54"/>
                  <a:gd name="T8" fmla="*/ 10 w 71"/>
                  <a:gd name="T9" fmla="*/ 12 h 54"/>
                  <a:gd name="T10" fmla="*/ 12 w 71"/>
                  <a:gd name="T11" fmla="*/ 14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54">
                    <a:moveTo>
                      <a:pt x="71" y="54"/>
                    </a:moveTo>
                    <a:lnTo>
                      <a:pt x="65" y="42"/>
                    </a:lnTo>
                    <a:lnTo>
                      <a:pt x="5" y="0"/>
                    </a:lnTo>
                    <a:lnTo>
                      <a:pt x="0" y="12"/>
                    </a:lnTo>
                    <a:lnTo>
                      <a:pt x="59" y="48"/>
                    </a:lnTo>
                    <a:lnTo>
                      <a:pt x="71" y="54"/>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55" name="Freeform 27"/>
              <p:cNvSpPr>
                <a:spLocks noChangeArrowheads="1"/>
              </p:cNvSpPr>
              <p:nvPr/>
            </p:nvSpPr>
            <p:spPr bwMode="auto">
              <a:xfrm rot="18240000" flipH="1">
                <a:off x="186" y="1496"/>
                <a:ext cx="56" cy="84"/>
              </a:xfrm>
              <a:custGeom>
                <a:avLst/>
                <a:gdLst>
                  <a:gd name="T0" fmla="*/ 21 w 137"/>
                  <a:gd name="T1" fmla="*/ 39 h 166"/>
                  <a:gd name="T2" fmla="*/ 23 w 137"/>
                  <a:gd name="T3" fmla="*/ 29 h 166"/>
                  <a:gd name="T4" fmla="*/ 6 w 137"/>
                  <a:gd name="T5" fmla="*/ 0 h 166"/>
                  <a:gd name="T6" fmla="*/ 1 w 137"/>
                  <a:gd name="T7" fmla="*/ 6 h 166"/>
                  <a:gd name="T8" fmla="*/ 0 w 137"/>
                  <a:gd name="T9" fmla="*/ 17 h 166"/>
                  <a:gd name="T10" fmla="*/ 17 w 137"/>
                  <a:gd name="T11" fmla="*/ 43 h 166"/>
                  <a:gd name="T12" fmla="*/ 21 w 137"/>
                  <a:gd name="T13" fmla="*/ 39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66">
                    <a:moveTo>
                      <a:pt x="125" y="154"/>
                    </a:moveTo>
                    <a:lnTo>
                      <a:pt x="137" y="113"/>
                    </a:lnTo>
                    <a:lnTo>
                      <a:pt x="36" y="0"/>
                    </a:lnTo>
                    <a:lnTo>
                      <a:pt x="6" y="24"/>
                    </a:lnTo>
                    <a:lnTo>
                      <a:pt x="0" y="65"/>
                    </a:lnTo>
                    <a:lnTo>
                      <a:pt x="101" y="166"/>
                    </a:lnTo>
                    <a:lnTo>
                      <a:pt x="125" y="154"/>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56" name="Freeform 28"/>
              <p:cNvSpPr>
                <a:spLocks noChangeArrowheads="1"/>
              </p:cNvSpPr>
              <p:nvPr/>
            </p:nvSpPr>
            <p:spPr bwMode="auto">
              <a:xfrm rot="18240000" flipH="1">
                <a:off x="188" y="1448"/>
                <a:ext cx="104" cy="177"/>
              </a:xfrm>
              <a:custGeom>
                <a:avLst/>
                <a:gdLst>
                  <a:gd name="T0" fmla="*/ 0 w 256"/>
                  <a:gd name="T1" fmla="*/ 0 h 350"/>
                  <a:gd name="T2" fmla="*/ 1 w 256"/>
                  <a:gd name="T3" fmla="*/ 0 h 350"/>
                  <a:gd name="T4" fmla="*/ 4 w 256"/>
                  <a:gd name="T5" fmla="*/ 3 h 350"/>
                  <a:gd name="T6" fmla="*/ 11 w 256"/>
                  <a:gd name="T7" fmla="*/ 12 h 350"/>
                  <a:gd name="T8" fmla="*/ 17 w 256"/>
                  <a:gd name="T9" fmla="*/ 20 h 350"/>
                  <a:gd name="T10" fmla="*/ 25 w 256"/>
                  <a:gd name="T11" fmla="*/ 32 h 350"/>
                  <a:gd name="T12" fmla="*/ 30 w 256"/>
                  <a:gd name="T13" fmla="*/ 46 h 350"/>
                  <a:gd name="T14" fmla="*/ 36 w 256"/>
                  <a:gd name="T15" fmla="*/ 59 h 350"/>
                  <a:gd name="T16" fmla="*/ 39 w 256"/>
                  <a:gd name="T17" fmla="*/ 70 h 350"/>
                  <a:gd name="T18" fmla="*/ 40 w 256"/>
                  <a:gd name="T19" fmla="*/ 82 h 350"/>
                  <a:gd name="T20" fmla="*/ 41 w 256"/>
                  <a:gd name="T21" fmla="*/ 86 h 350"/>
                  <a:gd name="T22" fmla="*/ 42 w 256"/>
                  <a:gd name="T23" fmla="*/ 90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6" h="350">
                    <a:moveTo>
                      <a:pt x="0" y="0"/>
                    </a:moveTo>
                    <a:lnTo>
                      <a:pt x="6" y="0"/>
                    </a:lnTo>
                    <a:lnTo>
                      <a:pt x="24" y="12"/>
                    </a:lnTo>
                    <a:lnTo>
                      <a:pt x="66" y="48"/>
                    </a:lnTo>
                    <a:lnTo>
                      <a:pt x="107" y="78"/>
                    </a:lnTo>
                    <a:lnTo>
                      <a:pt x="149" y="125"/>
                    </a:lnTo>
                    <a:lnTo>
                      <a:pt x="184" y="178"/>
                    </a:lnTo>
                    <a:lnTo>
                      <a:pt x="220" y="232"/>
                    </a:lnTo>
                    <a:lnTo>
                      <a:pt x="238" y="273"/>
                    </a:lnTo>
                    <a:lnTo>
                      <a:pt x="244" y="321"/>
                    </a:lnTo>
                    <a:lnTo>
                      <a:pt x="250" y="339"/>
                    </a:lnTo>
                    <a:lnTo>
                      <a:pt x="256" y="350"/>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57" name="Freeform 29"/>
              <p:cNvSpPr>
                <a:spLocks noChangeArrowheads="1"/>
              </p:cNvSpPr>
              <p:nvPr/>
            </p:nvSpPr>
            <p:spPr bwMode="auto">
              <a:xfrm rot="18240000" flipH="1">
                <a:off x="217" y="1561"/>
                <a:ext cx="12" cy="15"/>
              </a:xfrm>
              <a:custGeom>
                <a:avLst/>
                <a:gdLst>
                  <a:gd name="T0" fmla="*/ 5 w 30"/>
                  <a:gd name="T1" fmla="*/ 0 h 29"/>
                  <a:gd name="T2" fmla="*/ 0 w 30"/>
                  <a:gd name="T3" fmla="*/ 6 h 29"/>
                  <a:gd name="T4" fmla="*/ 0 w 30"/>
                  <a:gd name="T5" fmla="*/ 8 h 29"/>
                  <a:gd name="T6" fmla="*/ 0 60000 65536"/>
                  <a:gd name="T7" fmla="*/ 0 60000 65536"/>
                  <a:gd name="T8" fmla="*/ 0 60000 65536"/>
                </a:gdLst>
                <a:ahLst/>
                <a:cxnLst>
                  <a:cxn ang="T6">
                    <a:pos x="T0" y="T1"/>
                  </a:cxn>
                  <a:cxn ang="T7">
                    <a:pos x="T2" y="T3"/>
                  </a:cxn>
                  <a:cxn ang="T8">
                    <a:pos x="T4" y="T5"/>
                  </a:cxn>
                </a:cxnLst>
                <a:rect l="0" t="0" r="r" b="b"/>
                <a:pathLst>
                  <a:path w="30" h="29">
                    <a:moveTo>
                      <a:pt x="30" y="0"/>
                    </a:moveTo>
                    <a:lnTo>
                      <a:pt x="0" y="23"/>
                    </a:lnTo>
                    <a:lnTo>
                      <a:pt x="0" y="29"/>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58" name="Line 30"/>
              <p:cNvSpPr>
                <a:spLocks noChangeShapeType="1"/>
              </p:cNvSpPr>
              <p:nvPr/>
            </p:nvSpPr>
            <p:spPr bwMode="auto">
              <a:xfrm flipH="1" flipV="1">
                <a:off x="206" y="1513"/>
                <a:ext cx="23" cy="5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59" name="Line 31"/>
              <p:cNvSpPr>
                <a:spLocks noChangeShapeType="1"/>
              </p:cNvSpPr>
              <p:nvPr/>
            </p:nvSpPr>
            <p:spPr bwMode="auto">
              <a:xfrm flipH="1">
                <a:off x="195" y="1531"/>
                <a:ext cx="22" cy="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0" name="Freeform 32"/>
              <p:cNvSpPr>
                <a:spLocks noChangeArrowheads="1"/>
              </p:cNvSpPr>
              <p:nvPr/>
            </p:nvSpPr>
            <p:spPr bwMode="auto">
              <a:xfrm rot="18240000" flipH="1">
                <a:off x="95" y="1453"/>
                <a:ext cx="75" cy="57"/>
              </a:xfrm>
              <a:custGeom>
                <a:avLst/>
                <a:gdLst>
                  <a:gd name="T0" fmla="*/ 0 w 184"/>
                  <a:gd name="T1" fmla="*/ 23 h 112"/>
                  <a:gd name="T2" fmla="*/ 18 w 184"/>
                  <a:gd name="T3" fmla="*/ 0 h 112"/>
                  <a:gd name="T4" fmla="*/ 31 w 184"/>
                  <a:gd name="T5" fmla="*/ 8 h 112"/>
                  <a:gd name="T6" fmla="*/ 13 w 184"/>
                  <a:gd name="T7" fmla="*/ 29 h 112"/>
                  <a:gd name="T8" fmla="*/ 0 w 184"/>
                  <a:gd name="T9" fmla="*/ 23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12">
                    <a:moveTo>
                      <a:pt x="0" y="89"/>
                    </a:moveTo>
                    <a:lnTo>
                      <a:pt x="106" y="0"/>
                    </a:lnTo>
                    <a:lnTo>
                      <a:pt x="184" y="29"/>
                    </a:lnTo>
                    <a:lnTo>
                      <a:pt x="77" y="112"/>
                    </a:lnTo>
                    <a:lnTo>
                      <a:pt x="0" y="89"/>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61" name="Freeform 33"/>
              <p:cNvSpPr>
                <a:spLocks noChangeArrowheads="1"/>
              </p:cNvSpPr>
              <p:nvPr/>
            </p:nvSpPr>
            <p:spPr bwMode="auto">
              <a:xfrm rot="18240000" flipH="1">
                <a:off x="125" y="1533"/>
                <a:ext cx="5" cy="3"/>
              </a:xfrm>
              <a:custGeom>
                <a:avLst/>
                <a:gdLst>
                  <a:gd name="T0" fmla="*/ 1 w 12"/>
                  <a:gd name="T1" fmla="*/ 0 h 6"/>
                  <a:gd name="T2" fmla="*/ 2 w 12"/>
                  <a:gd name="T3" fmla="*/ 2 h 6"/>
                  <a:gd name="T4" fmla="*/ 2 w 12"/>
                  <a:gd name="T5" fmla="*/ 0 h 6"/>
                  <a:gd name="T6" fmla="*/ 1 w 12"/>
                  <a:gd name="T7" fmla="*/ 0 h 6"/>
                  <a:gd name="T8" fmla="*/ 0 w 12"/>
                  <a:gd name="T9" fmla="*/ 0 h 6"/>
                  <a:gd name="T10" fmla="*/ 1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6" y="0"/>
                    </a:moveTo>
                    <a:lnTo>
                      <a:pt x="12" y="6"/>
                    </a:lnTo>
                    <a:lnTo>
                      <a:pt x="12" y="0"/>
                    </a:lnTo>
                    <a:lnTo>
                      <a:pt x="6" y="0"/>
                    </a:lnTo>
                    <a:lnTo>
                      <a:pt x="0" y="0"/>
                    </a:lnTo>
                    <a:lnTo>
                      <a:pt x="6" y="0"/>
                    </a:lnTo>
                    <a:close/>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62" name="Freeform 34"/>
              <p:cNvSpPr>
                <a:spLocks noChangeArrowheads="1"/>
              </p:cNvSpPr>
              <p:nvPr/>
            </p:nvSpPr>
            <p:spPr bwMode="auto">
              <a:xfrm rot="18240000" flipH="1">
                <a:off x="153" y="1464"/>
                <a:ext cx="43" cy="48"/>
              </a:xfrm>
              <a:custGeom>
                <a:avLst/>
                <a:gdLst>
                  <a:gd name="T0" fmla="*/ 17 w 107"/>
                  <a:gd name="T1" fmla="*/ 24 h 95"/>
                  <a:gd name="T2" fmla="*/ 4 w 107"/>
                  <a:gd name="T3" fmla="*/ 17 h 95"/>
                  <a:gd name="T4" fmla="*/ 0 w 107"/>
                  <a:gd name="T5" fmla="*/ 0 h 95"/>
                  <a:gd name="T6" fmla="*/ 13 w 107"/>
                  <a:gd name="T7" fmla="*/ 6 h 95"/>
                  <a:gd name="T8" fmla="*/ 17 w 107"/>
                  <a:gd name="T9" fmla="*/ 24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95">
                    <a:moveTo>
                      <a:pt x="107" y="95"/>
                    </a:moveTo>
                    <a:lnTo>
                      <a:pt x="23" y="65"/>
                    </a:lnTo>
                    <a:lnTo>
                      <a:pt x="0" y="0"/>
                    </a:lnTo>
                    <a:lnTo>
                      <a:pt x="83" y="23"/>
                    </a:lnTo>
                    <a:lnTo>
                      <a:pt x="107" y="95"/>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63" name="Line 35"/>
              <p:cNvSpPr>
                <a:spLocks noChangeShapeType="1"/>
              </p:cNvSpPr>
              <p:nvPr/>
            </p:nvSpPr>
            <p:spPr bwMode="auto">
              <a:xfrm flipV="1">
                <a:off x="105" y="1486"/>
                <a:ext cx="2" cy="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4" name="Line 36"/>
              <p:cNvSpPr>
                <a:spLocks noChangeShapeType="1"/>
              </p:cNvSpPr>
              <p:nvPr/>
            </p:nvSpPr>
            <p:spPr bwMode="auto">
              <a:xfrm flipV="1">
                <a:off x="126" y="1483"/>
                <a:ext cx="1" cy="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5" name="Line 37"/>
              <p:cNvSpPr>
                <a:spLocks noChangeShapeType="1"/>
              </p:cNvSpPr>
              <p:nvPr/>
            </p:nvSpPr>
            <p:spPr bwMode="auto">
              <a:xfrm flipV="1">
                <a:off x="147" y="1475"/>
                <a:ext cx="1" cy="9"/>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6" name="Freeform 38"/>
              <p:cNvSpPr>
                <a:spLocks noChangeArrowheads="1"/>
              </p:cNvSpPr>
              <p:nvPr/>
            </p:nvSpPr>
            <p:spPr bwMode="auto">
              <a:xfrm rot="18240000" flipH="1">
                <a:off x="174" y="1495"/>
                <a:ext cx="43" cy="9"/>
              </a:xfrm>
              <a:custGeom>
                <a:avLst/>
                <a:gdLst>
                  <a:gd name="T0" fmla="*/ 17 w 107"/>
                  <a:gd name="T1" fmla="*/ 3 h 18"/>
                  <a:gd name="T2" fmla="*/ 15 w 107"/>
                  <a:gd name="T3" fmla="*/ 3 h 18"/>
                  <a:gd name="T4" fmla="*/ 0 w 107"/>
                  <a:gd name="T5" fmla="*/ 0 h 18"/>
                  <a:gd name="T6" fmla="*/ 1 w 107"/>
                  <a:gd name="T7" fmla="*/ 3 h 18"/>
                  <a:gd name="T8" fmla="*/ 15 w 107"/>
                  <a:gd name="T9" fmla="*/ 5 h 18"/>
                  <a:gd name="T10" fmla="*/ 17 w 107"/>
                  <a:gd name="T11" fmla="*/ 3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8">
                    <a:moveTo>
                      <a:pt x="107" y="12"/>
                    </a:moveTo>
                    <a:lnTo>
                      <a:pt x="95" y="12"/>
                    </a:lnTo>
                    <a:lnTo>
                      <a:pt x="0" y="0"/>
                    </a:lnTo>
                    <a:lnTo>
                      <a:pt x="6" y="12"/>
                    </a:lnTo>
                    <a:lnTo>
                      <a:pt x="95" y="18"/>
                    </a:lnTo>
                    <a:lnTo>
                      <a:pt x="107" y="12"/>
                    </a:lnTo>
                    <a:close/>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67" name="Line 39"/>
              <p:cNvSpPr>
                <a:spLocks noChangeShapeType="1"/>
              </p:cNvSpPr>
              <p:nvPr/>
            </p:nvSpPr>
            <p:spPr bwMode="auto">
              <a:xfrm flipH="1">
                <a:off x="185" y="1486"/>
                <a:ext cx="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8" name="Freeform 40"/>
              <p:cNvSpPr>
                <a:spLocks noChangeArrowheads="1"/>
              </p:cNvSpPr>
              <p:nvPr/>
            </p:nvSpPr>
            <p:spPr bwMode="auto">
              <a:xfrm rot="18240000" flipH="1">
                <a:off x="180" y="1470"/>
                <a:ext cx="4" cy="6"/>
              </a:xfrm>
              <a:custGeom>
                <a:avLst/>
                <a:gdLst>
                  <a:gd name="T0" fmla="*/ 0 w 11"/>
                  <a:gd name="T1" fmla="*/ 2 h 12"/>
                  <a:gd name="T2" fmla="*/ 1 w 11"/>
                  <a:gd name="T3" fmla="*/ 0 h 12"/>
                  <a:gd name="T4" fmla="*/ 1 w 11"/>
                  <a:gd name="T5" fmla="*/ 0 h 12"/>
                  <a:gd name="T6" fmla="*/ 1 w 11"/>
                  <a:gd name="T7" fmla="*/ 3 h 12"/>
                  <a:gd name="T8" fmla="*/ 0 w 11"/>
                  <a:gd name="T9" fmla="*/ 2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0" y="6"/>
                    </a:moveTo>
                    <a:lnTo>
                      <a:pt x="6" y="0"/>
                    </a:lnTo>
                    <a:lnTo>
                      <a:pt x="11" y="0"/>
                    </a:lnTo>
                    <a:lnTo>
                      <a:pt x="6" y="12"/>
                    </a:lnTo>
                    <a:lnTo>
                      <a:pt x="0" y="6"/>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69" name="Freeform 41"/>
              <p:cNvSpPr>
                <a:spLocks noChangeArrowheads="1"/>
              </p:cNvSpPr>
              <p:nvPr/>
            </p:nvSpPr>
            <p:spPr bwMode="auto">
              <a:xfrm rot="18240000" flipH="1">
                <a:off x="168" y="1458"/>
                <a:ext cx="5" cy="9"/>
              </a:xfrm>
              <a:custGeom>
                <a:avLst/>
                <a:gdLst>
                  <a:gd name="T0" fmla="*/ 2 w 12"/>
                  <a:gd name="T1" fmla="*/ 0 h 18"/>
                  <a:gd name="T2" fmla="*/ 2 w 12"/>
                  <a:gd name="T3" fmla="*/ 2 h 18"/>
                  <a:gd name="T4" fmla="*/ 0 w 12"/>
                  <a:gd name="T5" fmla="*/ 5 h 18"/>
                  <a:gd name="T6" fmla="*/ 0 w 12"/>
                  <a:gd name="T7" fmla="*/ 3 h 18"/>
                  <a:gd name="T8" fmla="*/ 2 w 1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12" y="0"/>
                    </a:moveTo>
                    <a:lnTo>
                      <a:pt x="12" y="6"/>
                    </a:lnTo>
                    <a:lnTo>
                      <a:pt x="0" y="18"/>
                    </a:lnTo>
                    <a:lnTo>
                      <a:pt x="0" y="12"/>
                    </a:lnTo>
                    <a:lnTo>
                      <a:pt x="12"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70" name="Freeform 42"/>
              <p:cNvSpPr>
                <a:spLocks noChangeArrowheads="1"/>
              </p:cNvSpPr>
              <p:nvPr/>
            </p:nvSpPr>
            <p:spPr bwMode="auto">
              <a:xfrm rot="18240000" flipH="1">
                <a:off x="168" y="1458"/>
                <a:ext cx="5" cy="9"/>
              </a:xfrm>
              <a:custGeom>
                <a:avLst/>
                <a:gdLst>
                  <a:gd name="T0" fmla="*/ 2 w 12"/>
                  <a:gd name="T1" fmla="*/ 0 h 18"/>
                  <a:gd name="T2" fmla="*/ 2 w 12"/>
                  <a:gd name="T3" fmla="*/ 2 h 18"/>
                  <a:gd name="T4" fmla="*/ 0 w 12"/>
                  <a:gd name="T5" fmla="*/ 5 h 18"/>
                  <a:gd name="T6" fmla="*/ 0 w 12"/>
                  <a:gd name="T7" fmla="*/ 3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12" y="0"/>
                    </a:moveTo>
                    <a:lnTo>
                      <a:pt x="12" y="6"/>
                    </a:lnTo>
                    <a:lnTo>
                      <a:pt x="0" y="18"/>
                    </a:lnTo>
                    <a:lnTo>
                      <a:pt x="0" y="12"/>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71" name="Freeform 43"/>
              <p:cNvSpPr>
                <a:spLocks noChangeArrowheads="1"/>
              </p:cNvSpPr>
              <p:nvPr/>
            </p:nvSpPr>
            <p:spPr bwMode="auto">
              <a:xfrm rot="18240000" flipH="1">
                <a:off x="209" y="1600"/>
                <a:ext cx="36" cy="76"/>
              </a:xfrm>
              <a:custGeom>
                <a:avLst/>
                <a:gdLst>
                  <a:gd name="T0" fmla="*/ 0 w 89"/>
                  <a:gd name="T1" fmla="*/ 2 h 149"/>
                  <a:gd name="T2" fmla="*/ 7 w 89"/>
                  <a:gd name="T3" fmla="*/ 0 h 149"/>
                  <a:gd name="T4" fmla="*/ 15 w 89"/>
                  <a:gd name="T5" fmla="*/ 36 h 149"/>
                  <a:gd name="T6" fmla="*/ 9 w 89"/>
                  <a:gd name="T7" fmla="*/ 39 h 149"/>
                  <a:gd name="T8" fmla="*/ 0 w 89"/>
                  <a:gd name="T9" fmla="*/ 2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49">
                    <a:moveTo>
                      <a:pt x="0" y="6"/>
                    </a:moveTo>
                    <a:lnTo>
                      <a:pt x="42" y="0"/>
                    </a:lnTo>
                    <a:lnTo>
                      <a:pt x="89" y="137"/>
                    </a:lnTo>
                    <a:lnTo>
                      <a:pt x="54" y="149"/>
                    </a:lnTo>
                    <a:lnTo>
                      <a:pt x="0" y="6"/>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72" name="Freeform 44"/>
              <p:cNvSpPr>
                <a:spLocks noChangeArrowheads="1"/>
              </p:cNvSpPr>
              <p:nvPr/>
            </p:nvSpPr>
            <p:spPr bwMode="auto">
              <a:xfrm rot="18240000" flipH="1">
                <a:off x="175" y="1550"/>
                <a:ext cx="48" cy="82"/>
              </a:xfrm>
              <a:custGeom>
                <a:avLst/>
                <a:gdLst>
                  <a:gd name="T0" fmla="*/ 19 w 119"/>
                  <a:gd name="T1" fmla="*/ 0 h 161"/>
                  <a:gd name="T2" fmla="*/ 19 w 119"/>
                  <a:gd name="T3" fmla="*/ 20 h 161"/>
                  <a:gd name="T4" fmla="*/ 0 w 119"/>
                  <a:gd name="T5" fmla="*/ 42 h 161"/>
                  <a:gd name="T6" fmla="*/ 2 w 119"/>
                  <a:gd name="T7" fmla="*/ 21 h 161"/>
                  <a:gd name="T8" fmla="*/ 19 w 119"/>
                  <a:gd name="T9" fmla="*/ 0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61">
                    <a:moveTo>
                      <a:pt x="119" y="0"/>
                    </a:moveTo>
                    <a:lnTo>
                      <a:pt x="113" y="78"/>
                    </a:lnTo>
                    <a:lnTo>
                      <a:pt x="0" y="161"/>
                    </a:lnTo>
                    <a:lnTo>
                      <a:pt x="12" y="83"/>
                    </a:lnTo>
                    <a:lnTo>
                      <a:pt x="119" y="0"/>
                    </a:lnTo>
                    <a:close/>
                  </a:path>
                </a:pathLst>
              </a:custGeom>
              <a:solidFill>
                <a:srgbClr val="FF3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73" name="Freeform 45"/>
              <p:cNvSpPr>
                <a:spLocks noChangeArrowheads="1"/>
              </p:cNvSpPr>
              <p:nvPr/>
            </p:nvSpPr>
            <p:spPr bwMode="auto">
              <a:xfrm rot="18240000" flipH="1">
                <a:off x="208" y="1512"/>
                <a:ext cx="14" cy="75"/>
              </a:xfrm>
              <a:custGeom>
                <a:avLst/>
                <a:gdLst>
                  <a:gd name="T0" fmla="*/ 0 w 35"/>
                  <a:gd name="T1" fmla="*/ 0 h 148"/>
                  <a:gd name="T2" fmla="*/ 0 w 35"/>
                  <a:gd name="T3" fmla="*/ 3 h 148"/>
                  <a:gd name="T4" fmla="*/ 4 w 35"/>
                  <a:gd name="T5" fmla="*/ 33 h 148"/>
                  <a:gd name="T6" fmla="*/ 6 w 35"/>
                  <a:gd name="T7" fmla="*/ 38 h 148"/>
                  <a:gd name="T8" fmla="*/ 6 w 35"/>
                  <a:gd name="T9" fmla="*/ 35 h 148"/>
                  <a:gd name="T10" fmla="*/ 1 w 35"/>
                  <a:gd name="T11" fmla="*/ 3 h 148"/>
                  <a:gd name="T12" fmla="*/ 0 w 35"/>
                  <a:gd name="T13" fmla="*/ 0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48">
                    <a:moveTo>
                      <a:pt x="0" y="0"/>
                    </a:moveTo>
                    <a:lnTo>
                      <a:pt x="0" y="11"/>
                    </a:lnTo>
                    <a:lnTo>
                      <a:pt x="23" y="130"/>
                    </a:lnTo>
                    <a:lnTo>
                      <a:pt x="35" y="148"/>
                    </a:lnTo>
                    <a:lnTo>
                      <a:pt x="35" y="136"/>
                    </a:lnTo>
                    <a:lnTo>
                      <a:pt x="5" y="11"/>
                    </a:lnTo>
                    <a:lnTo>
                      <a:pt x="0" y="0"/>
                    </a:lnTo>
                    <a:close/>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74" name="Freeform 46"/>
              <p:cNvSpPr>
                <a:spLocks noChangeArrowheads="1"/>
              </p:cNvSpPr>
              <p:nvPr/>
            </p:nvSpPr>
            <p:spPr bwMode="auto">
              <a:xfrm rot="18240000" flipH="1">
                <a:off x="129" y="1508"/>
                <a:ext cx="75" cy="96"/>
              </a:xfrm>
              <a:custGeom>
                <a:avLst/>
                <a:gdLst>
                  <a:gd name="T0" fmla="*/ 13 w 184"/>
                  <a:gd name="T1" fmla="*/ 49 h 189"/>
                  <a:gd name="T2" fmla="*/ 31 w 184"/>
                  <a:gd name="T3" fmla="*/ 27 h 189"/>
                  <a:gd name="T4" fmla="*/ 18 w 184"/>
                  <a:gd name="T5" fmla="*/ 0 h 189"/>
                  <a:gd name="T6" fmla="*/ 0 w 184"/>
                  <a:gd name="T7" fmla="*/ 21 h 189"/>
                  <a:gd name="T8" fmla="*/ 13 w 184"/>
                  <a:gd name="T9" fmla="*/ 49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9">
                    <a:moveTo>
                      <a:pt x="77" y="189"/>
                    </a:moveTo>
                    <a:lnTo>
                      <a:pt x="184" y="106"/>
                    </a:lnTo>
                    <a:lnTo>
                      <a:pt x="106" y="0"/>
                    </a:lnTo>
                    <a:lnTo>
                      <a:pt x="0" y="83"/>
                    </a:lnTo>
                    <a:lnTo>
                      <a:pt x="77" y="189"/>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75" name="Freeform 47"/>
              <p:cNvSpPr>
                <a:spLocks noChangeArrowheads="1"/>
              </p:cNvSpPr>
              <p:nvPr/>
            </p:nvSpPr>
            <p:spPr bwMode="auto">
              <a:xfrm rot="18240000" flipH="1">
                <a:off x="132" y="1551"/>
                <a:ext cx="31" cy="24"/>
              </a:xfrm>
              <a:custGeom>
                <a:avLst/>
                <a:gdLst>
                  <a:gd name="T0" fmla="*/ 12 w 77"/>
                  <a:gd name="T1" fmla="*/ 0 h 48"/>
                  <a:gd name="T2" fmla="*/ 7 w 77"/>
                  <a:gd name="T3" fmla="*/ 3 h 48"/>
                  <a:gd name="T4" fmla="*/ 0 w 77"/>
                  <a:gd name="T5" fmla="*/ 12 h 48"/>
                  <a:gd name="T6" fmla="*/ 5 w 77"/>
                  <a:gd name="T7" fmla="*/ 9 h 48"/>
                  <a:gd name="T8" fmla="*/ 12 w 77"/>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48">
                    <a:moveTo>
                      <a:pt x="77" y="0"/>
                    </a:moveTo>
                    <a:lnTo>
                      <a:pt x="41" y="12"/>
                    </a:lnTo>
                    <a:lnTo>
                      <a:pt x="0" y="48"/>
                    </a:lnTo>
                    <a:lnTo>
                      <a:pt x="29" y="36"/>
                    </a:lnTo>
                    <a:lnTo>
                      <a:pt x="77"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76" name="Freeform 48"/>
              <p:cNvSpPr>
                <a:spLocks noChangeArrowheads="1"/>
              </p:cNvSpPr>
              <p:nvPr/>
            </p:nvSpPr>
            <p:spPr bwMode="auto">
              <a:xfrm rot="18240000" flipH="1">
                <a:off x="132" y="1551"/>
                <a:ext cx="31" cy="24"/>
              </a:xfrm>
              <a:custGeom>
                <a:avLst/>
                <a:gdLst>
                  <a:gd name="T0" fmla="*/ 12 w 77"/>
                  <a:gd name="T1" fmla="*/ 0 h 48"/>
                  <a:gd name="T2" fmla="*/ 7 w 77"/>
                  <a:gd name="T3" fmla="*/ 3 h 48"/>
                  <a:gd name="T4" fmla="*/ 0 w 77"/>
                  <a:gd name="T5" fmla="*/ 12 h 48"/>
                  <a:gd name="T6" fmla="*/ 5 w 77"/>
                  <a:gd name="T7" fmla="*/ 9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48">
                    <a:moveTo>
                      <a:pt x="77" y="0"/>
                    </a:moveTo>
                    <a:lnTo>
                      <a:pt x="41" y="12"/>
                    </a:lnTo>
                    <a:lnTo>
                      <a:pt x="0" y="48"/>
                    </a:lnTo>
                    <a:lnTo>
                      <a:pt x="29" y="36"/>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77" name="Freeform 49"/>
              <p:cNvSpPr>
                <a:spLocks noChangeArrowheads="1"/>
              </p:cNvSpPr>
              <p:nvPr/>
            </p:nvSpPr>
            <p:spPr bwMode="auto">
              <a:xfrm rot="18240000" flipH="1">
                <a:off x="192" y="1390"/>
                <a:ext cx="181" cy="271"/>
              </a:xfrm>
              <a:custGeom>
                <a:avLst/>
                <a:gdLst>
                  <a:gd name="T0" fmla="*/ 57 w 445"/>
                  <a:gd name="T1" fmla="*/ 52 h 534"/>
                  <a:gd name="T2" fmla="*/ 62 w 445"/>
                  <a:gd name="T3" fmla="*/ 64 h 534"/>
                  <a:gd name="T4" fmla="*/ 67 w 445"/>
                  <a:gd name="T5" fmla="*/ 78 h 534"/>
                  <a:gd name="T6" fmla="*/ 70 w 445"/>
                  <a:gd name="T7" fmla="*/ 89 h 534"/>
                  <a:gd name="T8" fmla="*/ 72 w 445"/>
                  <a:gd name="T9" fmla="*/ 99 h 534"/>
                  <a:gd name="T10" fmla="*/ 73 w 445"/>
                  <a:gd name="T11" fmla="*/ 109 h 534"/>
                  <a:gd name="T12" fmla="*/ 74 w 445"/>
                  <a:gd name="T13" fmla="*/ 119 h 534"/>
                  <a:gd name="T14" fmla="*/ 73 w 445"/>
                  <a:gd name="T15" fmla="*/ 125 h 534"/>
                  <a:gd name="T16" fmla="*/ 70 w 445"/>
                  <a:gd name="T17" fmla="*/ 131 h 534"/>
                  <a:gd name="T18" fmla="*/ 68 w 445"/>
                  <a:gd name="T19" fmla="*/ 134 h 534"/>
                  <a:gd name="T20" fmla="*/ 64 w 445"/>
                  <a:gd name="T21" fmla="*/ 136 h 534"/>
                  <a:gd name="T22" fmla="*/ 58 w 445"/>
                  <a:gd name="T23" fmla="*/ 136 h 534"/>
                  <a:gd name="T24" fmla="*/ 53 w 445"/>
                  <a:gd name="T25" fmla="*/ 134 h 534"/>
                  <a:gd name="T26" fmla="*/ 47 w 445"/>
                  <a:gd name="T27" fmla="*/ 130 h 534"/>
                  <a:gd name="T28" fmla="*/ 35 w 445"/>
                  <a:gd name="T29" fmla="*/ 118 h 534"/>
                  <a:gd name="T30" fmla="*/ 23 w 445"/>
                  <a:gd name="T31" fmla="*/ 98 h 534"/>
                  <a:gd name="T32" fmla="*/ 16 w 445"/>
                  <a:gd name="T33" fmla="*/ 84 h 534"/>
                  <a:gd name="T34" fmla="*/ 6 w 445"/>
                  <a:gd name="T35" fmla="*/ 56 h 534"/>
                  <a:gd name="T36" fmla="*/ 1 w 445"/>
                  <a:gd name="T37" fmla="*/ 37 h 534"/>
                  <a:gd name="T38" fmla="*/ 0 w 445"/>
                  <a:gd name="T39" fmla="*/ 29 h 534"/>
                  <a:gd name="T40" fmla="*/ 0 w 445"/>
                  <a:gd name="T41" fmla="*/ 17 h 534"/>
                  <a:gd name="T42" fmla="*/ 1 w 445"/>
                  <a:gd name="T43" fmla="*/ 11 h 534"/>
                  <a:gd name="T44" fmla="*/ 4 w 445"/>
                  <a:gd name="T45" fmla="*/ 5 h 534"/>
                  <a:gd name="T46" fmla="*/ 6 w 445"/>
                  <a:gd name="T47" fmla="*/ 2 h 534"/>
                  <a:gd name="T48" fmla="*/ 10 w 445"/>
                  <a:gd name="T49" fmla="*/ 0 h 534"/>
                  <a:gd name="T50" fmla="*/ 16 w 445"/>
                  <a:gd name="T51" fmla="*/ 0 h 534"/>
                  <a:gd name="T52" fmla="*/ 21 w 445"/>
                  <a:gd name="T53" fmla="*/ 3 h 534"/>
                  <a:gd name="T54" fmla="*/ 26 w 445"/>
                  <a:gd name="T55" fmla="*/ 8 h 534"/>
                  <a:gd name="T56" fmla="*/ 31 w 445"/>
                  <a:gd name="T57" fmla="*/ 12 h 534"/>
                  <a:gd name="T58" fmla="*/ 39 w 445"/>
                  <a:gd name="T59" fmla="*/ 21 h 534"/>
                  <a:gd name="T60" fmla="*/ 47 w 445"/>
                  <a:gd name="T61" fmla="*/ 32 h 534"/>
                  <a:gd name="T62" fmla="*/ 53 w 445"/>
                  <a:gd name="T63" fmla="*/ 43 h 5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5" h="534">
                    <a:moveTo>
                      <a:pt x="333" y="184"/>
                    </a:moveTo>
                    <a:lnTo>
                      <a:pt x="345" y="202"/>
                    </a:lnTo>
                    <a:lnTo>
                      <a:pt x="362" y="225"/>
                    </a:lnTo>
                    <a:lnTo>
                      <a:pt x="374" y="249"/>
                    </a:lnTo>
                    <a:lnTo>
                      <a:pt x="392" y="279"/>
                    </a:lnTo>
                    <a:lnTo>
                      <a:pt x="404" y="302"/>
                    </a:lnTo>
                    <a:lnTo>
                      <a:pt x="416" y="326"/>
                    </a:lnTo>
                    <a:lnTo>
                      <a:pt x="422" y="344"/>
                    </a:lnTo>
                    <a:lnTo>
                      <a:pt x="434" y="374"/>
                    </a:lnTo>
                    <a:lnTo>
                      <a:pt x="434" y="385"/>
                    </a:lnTo>
                    <a:lnTo>
                      <a:pt x="440" y="403"/>
                    </a:lnTo>
                    <a:lnTo>
                      <a:pt x="440" y="421"/>
                    </a:lnTo>
                    <a:lnTo>
                      <a:pt x="445" y="445"/>
                    </a:lnTo>
                    <a:lnTo>
                      <a:pt x="445" y="463"/>
                    </a:lnTo>
                    <a:lnTo>
                      <a:pt x="445" y="474"/>
                    </a:lnTo>
                    <a:lnTo>
                      <a:pt x="440" y="486"/>
                    </a:lnTo>
                    <a:lnTo>
                      <a:pt x="434" y="498"/>
                    </a:lnTo>
                    <a:lnTo>
                      <a:pt x="422" y="510"/>
                    </a:lnTo>
                    <a:lnTo>
                      <a:pt x="416" y="516"/>
                    </a:lnTo>
                    <a:lnTo>
                      <a:pt x="410" y="522"/>
                    </a:lnTo>
                    <a:lnTo>
                      <a:pt x="398" y="528"/>
                    </a:lnTo>
                    <a:lnTo>
                      <a:pt x="386" y="528"/>
                    </a:lnTo>
                    <a:lnTo>
                      <a:pt x="368" y="534"/>
                    </a:lnTo>
                    <a:lnTo>
                      <a:pt x="350" y="528"/>
                    </a:lnTo>
                    <a:lnTo>
                      <a:pt x="339" y="528"/>
                    </a:lnTo>
                    <a:lnTo>
                      <a:pt x="321" y="522"/>
                    </a:lnTo>
                    <a:lnTo>
                      <a:pt x="297" y="510"/>
                    </a:lnTo>
                    <a:lnTo>
                      <a:pt x="285" y="504"/>
                    </a:lnTo>
                    <a:lnTo>
                      <a:pt x="267" y="492"/>
                    </a:lnTo>
                    <a:lnTo>
                      <a:pt x="214" y="457"/>
                    </a:lnTo>
                    <a:lnTo>
                      <a:pt x="178" y="421"/>
                    </a:lnTo>
                    <a:lnTo>
                      <a:pt x="137" y="380"/>
                    </a:lnTo>
                    <a:lnTo>
                      <a:pt x="113" y="350"/>
                    </a:lnTo>
                    <a:lnTo>
                      <a:pt x="95" y="326"/>
                    </a:lnTo>
                    <a:lnTo>
                      <a:pt x="60" y="267"/>
                    </a:lnTo>
                    <a:lnTo>
                      <a:pt x="36" y="219"/>
                    </a:lnTo>
                    <a:lnTo>
                      <a:pt x="12" y="166"/>
                    </a:lnTo>
                    <a:lnTo>
                      <a:pt x="6" y="142"/>
                    </a:lnTo>
                    <a:lnTo>
                      <a:pt x="6" y="130"/>
                    </a:lnTo>
                    <a:lnTo>
                      <a:pt x="0" y="113"/>
                    </a:lnTo>
                    <a:lnTo>
                      <a:pt x="0" y="89"/>
                    </a:lnTo>
                    <a:lnTo>
                      <a:pt x="0" y="65"/>
                    </a:lnTo>
                    <a:lnTo>
                      <a:pt x="0" y="59"/>
                    </a:lnTo>
                    <a:lnTo>
                      <a:pt x="6" y="41"/>
                    </a:lnTo>
                    <a:lnTo>
                      <a:pt x="12" y="29"/>
                    </a:lnTo>
                    <a:lnTo>
                      <a:pt x="24" y="18"/>
                    </a:lnTo>
                    <a:lnTo>
                      <a:pt x="30" y="12"/>
                    </a:lnTo>
                    <a:lnTo>
                      <a:pt x="36" y="6"/>
                    </a:lnTo>
                    <a:lnTo>
                      <a:pt x="48" y="0"/>
                    </a:lnTo>
                    <a:lnTo>
                      <a:pt x="60" y="0"/>
                    </a:lnTo>
                    <a:lnTo>
                      <a:pt x="71" y="0"/>
                    </a:lnTo>
                    <a:lnTo>
                      <a:pt x="95" y="0"/>
                    </a:lnTo>
                    <a:lnTo>
                      <a:pt x="113" y="6"/>
                    </a:lnTo>
                    <a:lnTo>
                      <a:pt x="125" y="12"/>
                    </a:lnTo>
                    <a:lnTo>
                      <a:pt x="155" y="24"/>
                    </a:lnTo>
                    <a:lnTo>
                      <a:pt x="160" y="29"/>
                    </a:lnTo>
                    <a:lnTo>
                      <a:pt x="172" y="35"/>
                    </a:lnTo>
                    <a:lnTo>
                      <a:pt x="190" y="47"/>
                    </a:lnTo>
                    <a:lnTo>
                      <a:pt x="220" y="65"/>
                    </a:lnTo>
                    <a:lnTo>
                      <a:pt x="238" y="83"/>
                    </a:lnTo>
                    <a:lnTo>
                      <a:pt x="255" y="101"/>
                    </a:lnTo>
                    <a:lnTo>
                      <a:pt x="285" y="124"/>
                    </a:lnTo>
                    <a:lnTo>
                      <a:pt x="303" y="148"/>
                    </a:lnTo>
                    <a:lnTo>
                      <a:pt x="321" y="166"/>
                    </a:lnTo>
                    <a:lnTo>
                      <a:pt x="333" y="184"/>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78" name="Freeform 50"/>
              <p:cNvSpPr>
                <a:spLocks noChangeArrowheads="1"/>
              </p:cNvSpPr>
              <p:nvPr/>
            </p:nvSpPr>
            <p:spPr bwMode="auto">
              <a:xfrm rot="18240000" flipH="1">
                <a:off x="193" y="1389"/>
                <a:ext cx="179" cy="271"/>
              </a:xfrm>
              <a:custGeom>
                <a:avLst/>
                <a:gdLst>
                  <a:gd name="T0" fmla="*/ 56 w 440"/>
                  <a:gd name="T1" fmla="*/ 52 h 534"/>
                  <a:gd name="T2" fmla="*/ 62 w 440"/>
                  <a:gd name="T3" fmla="*/ 65 h 534"/>
                  <a:gd name="T4" fmla="*/ 67 w 440"/>
                  <a:gd name="T5" fmla="*/ 78 h 534"/>
                  <a:gd name="T6" fmla="*/ 70 w 440"/>
                  <a:gd name="T7" fmla="*/ 89 h 534"/>
                  <a:gd name="T8" fmla="*/ 72 w 440"/>
                  <a:gd name="T9" fmla="*/ 99 h 534"/>
                  <a:gd name="T10" fmla="*/ 73 w 440"/>
                  <a:gd name="T11" fmla="*/ 109 h 534"/>
                  <a:gd name="T12" fmla="*/ 73 w 440"/>
                  <a:gd name="T13" fmla="*/ 119 h 534"/>
                  <a:gd name="T14" fmla="*/ 72 w 440"/>
                  <a:gd name="T15" fmla="*/ 127 h 534"/>
                  <a:gd name="T16" fmla="*/ 69 w 440"/>
                  <a:gd name="T17" fmla="*/ 133 h 534"/>
                  <a:gd name="T18" fmla="*/ 67 w 440"/>
                  <a:gd name="T19" fmla="*/ 136 h 534"/>
                  <a:gd name="T20" fmla="*/ 62 w 440"/>
                  <a:gd name="T21" fmla="*/ 138 h 534"/>
                  <a:gd name="T22" fmla="*/ 58 w 440"/>
                  <a:gd name="T23" fmla="*/ 138 h 534"/>
                  <a:gd name="T24" fmla="*/ 52 w 440"/>
                  <a:gd name="T25" fmla="*/ 134 h 534"/>
                  <a:gd name="T26" fmla="*/ 46 w 440"/>
                  <a:gd name="T27" fmla="*/ 130 h 534"/>
                  <a:gd name="T28" fmla="*/ 41 w 440"/>
                  <a:gd name="T29" fmla="*/ 125 h 534"/>
                  <a:gd name="T30" fmla="*/ 33 w 440"/>
                  <a:gd name="T31" fmla="*/ 116 h 534"/>
                  <a:gd name="T32" fmla="*/ 26 w 440"/>
                  <a:gd name="T33" fmla="*/ 106 h 534"/>
                  <a:gd name="T34" fmla="*/ 21 w 440"/>
                  <a:gd name="T35" fmla="*/ 95 h 534"/>
                  <a:gd name="T36" fmla="*/ 17 w 440"/>
                  <a:gd name="T37" fmla="*/ 85 h 534"/>
                  <a:gd name="T38" fmla="*/ 11 w 440"/>
                  <a:gd name="T39" fmla="*/ 74 h 534"/>
                  <a:gd name="T40" fmla="*/ 6 w 440"/>
                  <a:gd name="T41" fmla="*/ 59 h 534"/>
                  <a:gd name="T42" fmla="*/ 3 w 440"/>
                  <a:gd name="T43" fmla="*/ 49 h 534"/>
                  <a:gd name="T44" fmla="*/ 1 w 440"/>
                  <a:gd name="T45" fmla="*/ 38 h 534"/>
                  <a:gd name="T46" fmla="*/ 0 w 440"/>
                  <a:gd name="T47" fmla="*/ 30 h 534"/>
                  <a:gd name="T48" fmla="*/ 0 w 440"/>
                  <a:gd name="T49" fmla="*/ 18 h 534"/>
                  <a:gd name="T50" fmla="*/ 1 w 440"/>
                  <a:gd name="T51" fmla="*/ 11 h 534"/>
                  <a:gd name="T52" fmla="*/ 3 w 440"/>
                  <a:gd name="T53" fmla="*/ 6 h 534"/>
                  <a:gd name="T54" fmla="*/ 5 w 440"/>
                  <a:gd name="T55" fmla="*/ 3 h 534"/>
                  <a:gd name="T56" fmla="*/ 9 w 440"/>
                  <a:gd name="T57" fmla="*/ 2 h 534"/>
                  <a:gd name="T58" fmla="*/ 16 w 440"/>
                  <a:gd name="T59" fmla="*/ 2 h 534"/>
                  <a:gd name="T60" fmla="*/ 21 w 440"/>
                  <a:gd name="T61" fmla="*/ 3 h 534"/>
                  <a:gd name="T62" fmla="*/ 26 w 440"/>
                  <a:gd name="T63" fmla="*/ 8 h 534"/>
                  <a:gd name="T64" fmla="*/ 37 w 440"/>
                  <a:gd name="T65" fmla="*/ 20 h 534"/>
                  <a:gd name="T66" fmla="*/ 51 w 440"/>
                  <a:gd name="T67" fmla="*/ 41 h 5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 h="534">
                    <a:moveTo>
                      <a:pt x="327" y="184"/>
                    </a:moveTo>
                    <a:lnTo>
                      <a:pt x="339" y="202"/>
                    </a:lnTo>
                    <a:lnTo>
                      <a:pt x="356" y="225"/>
                    </a:lnTo>
                    <a:lnTo>
                      <a:pt x="374" y="255"/>
                    </a:lnTo>
                    <a:lnTo>
                      <a:pt x="386" y="273"/>
                    </a:lnTo>
                    <a:lnTo>
                      <a:pt x="404" y="302"/>
                    </a:lnTo>
                    <a:lnTo>
                      <a:pt x="416" y="326"/>
                    </a:lnTo>
                    <a:lnTo>
                      <a:pt x="422" y="344"/>
                    </a:lnTo>
                    <a:lnTo>
                      <a:pt x="434" y="374"/>
                    </a:lnTo>
                    <a:lnTo>
                      <a:pt x="434" y="385"/>
                    </a:lnTo>
                    <a:lnTo>
                      <a:pt x="440" y="403"/>
                    </a:lnTo>
                    <a:lnTo>
                      <a:pt x="440" y="421"/>
                    </a:lnTo>
                    <a:lnTo>
                      <a:pt x="440" y="439"/>
                    </a:lnTo>
                    <a:lnTo>
                      <a:pt x="440" y="463"/>
                    </a:lnTo>
                    <a:lnTo>
                      <a:pt x="440" y="474"/>
                    </a:lnTo>
                    <a:lnTo>
                      <a:pt x="434" y="492"/>
                    </a:lnTo>
                    <a:lnTo>
                      <a:pt x="428" y="504"/>
                    </a:lnTo>
                    <a:lnTo>
                      <a:pt x="416" y="516"/>
                    </a:lnTo>
                    <a:lnTo>
                      <a:pt x="410" y="522"/>
                    </a:lnTo>
                    <a:lnTo>
                      <a:pt x="404" y="528"/>
                    </a:lnTo>
                    <a:lnTo>
                      <a:pt x="398" y="528"/>
                    </a:lnTo>
                    <a:lnTo>
                      <a:pt x="374" y="534"/>
                    </a:lnTo>
                    <a:lnTo>
                      <a:pt x="362" y="534"/>
                    </a:lnTo>
                    <a:lnTo>
                      <a:pt x="350" y="534"/>
                    </a:lnTo>
                    <a:lnTo>
                      <a:pt x="333" y="528"/>
                    </a:lnTo>
                    <a:lnTo>
                      <a:pt x="315" y="522"/>
                    </a:lnTo>
                    <a:lnTo>
                      <a:pt x="291" y="510"/>
                    </a:lnTo>
                    <a:lnTo>
                      <a:pt x="279" y="504"/>
                    </a:lnTo>
                    <a:lnTo>
                      <a:pt x="267" y="498"/>
                    </a:lnTo>
                    <a:lnTo>
                      <a:pt x="250" y="486"/>
                    </a:lnTo>
                    <a:lnTo>
                      <a:pt x="220" y="469"/>
                    </a:lnTo>
                    <a:lnTo>
                      <a:pt x="202" y="451"/>
                    </a:lnTo>
                    <a:lnTo>
                      <a:pt x="184" y="433"/>
                    </a:lnTo>
                    <a:lnTo>
                      <a:pt x="160" y="409"/>
                    </a:lnTo>
                    <a:lnTo>
                      <a:pt x="143" y="391"/>
                    </a:lnTo>
                    <a:lnTo>
                      <a:pt x="125" y="368"/>
                    </a:lnTo>
                    <a:lnTo>
                      <a:pt x="113" y="350"/>
                    </a:lnTo>
                    <a:lnTo>
                      <a:pt x="101" y="332"/>
                    </a:lnTo>
                    <a:lnTo>
                      <a:pt x="83" y="308"/>
                    </a:lnTo>
                    <a:lnTo>
                      <a:pt x="65" y="285"/>
                    </a:lnTo>
                    <a:lnTo>
                      <a:pt x="54" y="267"/>
                    </a:lnTo>
                    <a:lnTo>
                      <a:pt x="36" y="231"/>
                    </a:lnTo>
                    <a:lnTo>
                      <a:pt x="24" y="207"/>
                    </a:lnTo>
                    <a:lnTo>
                      <a:pt x="18" y="190"/>
                    </a:lnTo>
                    <a:lnTo>
                      <a:pt x="12" y="166"/>
                    </a:lnTo>
                    <a:lnTo>
                      <a:pt x="6" y="148"/>
                    </a:lnTo>
                    <a:lnTo>
                      <a:pt x="6" y="136"/>
                    </a:lnTo>
                    <a:lnTo>
                      <a:pt x="0" y="118"/>
                    </a:lnTo>
                    <a:lnTo>
                      <a:pt x="0" y="95"/>
                    </a:lnTo>
                    <a:lnTo>
                      <a:pt x="0" y="71"/>
                    </a:lnTo>
                    <a:lnTo>
                      <a:pt x="0" y="59"/>
                    </a:lnTo>
                    <a:lnTo>
                      <a:pt x="6" y="41"/>
                    </a:lnTo>
                    <a:lnTo>
                      <a:pt x="12" y="29"/>
                    </a:lnTo>
                    <a:lnTo>
                      <a:pt x="18" y="24"/>
                    </a:lnTo>
                    <a:lnTo>
                      <a:pt x="24" y="18"/>
                    </a:lnTo>
                    <a:lnTo>
                      <a:pt x="30" y="12"/>
                    </a:lnTo>
                    <a:lnTo>
                      <a:pt x="48" y="6"/>
                    </a:lnTo>
                    <a:lnTo>
                      <a:pt x="54" y="6"/>
                    </a:lnTo>
                    <a:lnTo>
                      <a:pt x="77" y="0"/>
                    </a:lnTo>
                    <a:lnTo>
                      <a:pt x="95" y="6"/>
                    </a:lnTo>
                    <a:lnTo>
                      <a:pt x="107" y="6"/>
                    </a:lnTo>
                    <a:lnTo>
                      <a:pt x="125" y="12"/>
                    </a:lnTo>
                    <a:lnTo>
                      <a:pt x="149" y="24"/>
                    </a:lnTo>
                    <a:lnTo>
                      <a:pt x="160" y="29"/>
                    </a:lnTo>
                    <a:lnTo>
                      <a:pt x="178" y="41"/>
                    </a:lnTo>
                    <a:lnTo>
                      <a:pt x="226" y="77"/>
                    </a:lnTo>
                    <a:lnTo>
                      <a:pt x="267" y="113"/>
                    </a:lnTo>
                    <a:lnTo>
                      <a:pt x="309" y="160"/>
                    </a:lnTo>
                    <a:lnTo>
                      <a:pt x="327" y="184"/>
                    </a:lnTo>
                    <a:close/>
                  </a:path>
                </a:pathLst>
              </a:custGeom>
              <a:gradFill rotWithShape="0">
                <a:gsLst>
                  <a:gs pos="0">
                    <a:srgbClr val="FFFF00"/>
                  </a:gs>
                  <a:gs pos="100000">
                    <a:srgbClr val="757500"/>
                  </a:gs>
                </a:gsLst>
                <a:lin ang="10800000" scaled="1"/>
              </a:gra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79" name="Freeform 51"/>
              <p:cNvSpPr>
                <a:spLocks noChangeArrowheads="1"/>
              </p:cNvSpPr>
              <p:nvPr/>
            </p:nvSpPr>
            <p:spPr bwMode="auto">
              <a:xfrm rot="18240000" flipH="1">
                <a:off x="267" y="1426"/>
                <a:ext cx="41" cy="120"/>
              </a:xfrm>
              <a:custGeom>
                <a:avLst/>
                <a:gdLst>
                  <a:gd name="T0" fmla="*/ 17 w 101"/>
                  <a:gd name="T1" fmla="*/ 0 h 237"/>
                  <a:gd name="T2" fmla="*/ 1 w 101"/>
                  <a:gd name="T3" fmla="*/ 58 h 237"/>
                  <a:gd name="T4" fmla="*/ 0 w 101"/>
                  <a:gd name="T5" fmla="*/ 61 h 237"/>
                  <a:gd name="T6" fmla="*/ 2 w 101"/>
                  <a:gd name="T7" fmla="*/ 58 h 237"/>
                  <a:gd name="T8" fmla="*/ 14 w 101"/>
                  <a:gd name="T9" fmla="*/ 17 h 237"/>
                  <a:gd name="T10" fmla="*/ 17 w 101"/>
                  <a:gd name="T11" fmla="*/ 0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 h="237">
                    <a:moveTo>
                      <a:pt x="101" y="0"/>
                    </a:moveTo>
                    <a:lnTo>
                      <a:pt x="6" y="225"/>
                    </a:lnTo>
                    <a:lnTo>
                      <a:pt x="0" y="237"/>
                    </a:lnTo>
                    <a:lnTo>
                      <a:pt x="12" y="225"/>
                    </a:lnTo>
                    <a:lnTo>
                      <a:pt x="83" y="65"/>
                    </a:lnTo>
                    <a:lnTo>
                      <a:pt x="101" y="0"/>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80" name="Freeform 52"/>
              <p:cNvSpPr>
                <a:spLocks noChangeArrowheads="1"/>
              </p:cNvSpPr>
              <p:nvPr/>
            </p:nvSpPr>
            <p:spPr bwMode="auto">
              <a:xfrm rot="18240000" flipH="1">
                <a:off x="266" y="1428"/>
                <a:ext cx="34" cy="117"/>
              </a:xfrm>
              <a:custGeom>
                <a:avLst/>
                <a:gdLst>
                  <a:gd name="T0" fmla="*/ 14 w 83"/>
                  <a:gd name="T1" fmla="*/ 0 h 231"/>
                  <a:gd name="T2" fmla="*/ 13 w 83"/>
                  <a:gd name="T3" fmla="*/ 2 h 231"/>
                  <a:gd name="T4" fmla="*/ 0 w 83"/>
                  <a:gd name="T5" fmla="*/ 56 h 231"/>
                  <a:gd name="T6" fmla="*/ 0 w 83"/>
                  <a:gd name="T7" fmla="*/ 59 h 231"/>
                  <a:gd name="T8" fmla="*/ 2 w 83"/>
                  <a:gd name="T9" fmla="*/ 58 h 231"/>
                  <a:gd name="T10" fmla="*/ 14 w 83"/>
                  <a:gd name="T11" fmla="*/ 2 h 231"/>
                  <a:gd name="T12" fmla="*/ 14 w 83"/>
                  <a:gd name="T13" fmla="*/ 0 h 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31">
                    <a:moveTo>
                      <a:pt x="83" y="0"/>
                    </a:moveTo>
                    <a:lnTo>
                      <a:pt x="77" y="6"/>
                    </a:lnTo>
                    <a:lnTo>
                      <a:pt x="0" y="219"/>
                    </a:lnTo>
                    <a:lnTo>
                      <a:pt x="0" y="231"/>
                    </a:lnTo>
                    <a:lnTo>
                      <a:pt x="12" y="225"/>
                    </a:lnTo>
                    <a:lnTo>
                      <a:pt x="83" y="6"/>
                    </a:lnTo>
                    <a:lnTo>
                      <a:pt x="83" y="0"/>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81" name="Line 53"/>
              <p:cNvSpPr>
                <a:spLocks noChangeShapeType="1"/>
              </p:cNvSpPr>
              <p:nvPr/>
            </p:nvSpPr>
            <p:spPr bwMode="auto">
              <a:xfrm>
                <a:off x="225" y="1468"/>
                <a:ext cx="1" cy="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82" name="Line 54"/>
              <p:cNvSpPr>
                <a:spLocks noChangeShapeType="1"/>
              </p:cNvSpPr>
              <p:nvPr/>
            </p:nvSpPr>
            <p:spPr bwMode="auto">
              <a:xfrm flipH="1">
                <a:off x="329" y="1502"/>
                <a:ext cx="6" cy="4"/>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83" name="Line 55"/>
              <p:cNvSpPr>
                <a:spLocks noChangeShapeType="1"/>
              </p:cNvSpPr>
              <p:nvPr/>
            </p:nvSpPr>
            <p:spPr bwMode="auto">
              <a:xfrm flipH="1">
                <a:off x="339" y="1497"/>
                <a:ext cx="6" cy="4"/>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84" name="Freeform 56"/>
              <p:cNvSpPr>
                <a:spLocks noChangeArrowheads="1"/>
              </p:cNvSpPr>
              <p:nvPr/>
            </p:nvSpPr>
            <p:spPr bwMode="auto">
              <a:xfrm rot="18240000" flipH="1">
                <a:off x="253" y="1517"/>
                <a:ext cx="101" cy="63"/>
              </a:xfrm>
              <a:custGeom>
                <a:avLst/>
                <a:gdLst>
                  <a:gd name="T0" fmla="*/ 41 w 249"/>
                  <a:gd name="T1" fmla="*/ 0 h 124"/>
                  <a:gd name="T2" fmla="*/ 39 w 249"/>
                  <a:gd name="T3" fmla="*/ 2 h 124"/>
                  <a:gd name="T4" fmla="*/ 3 w 249"/>
                  <a:gd name="T5" fmla="*/ 30 h 124"/>
                  <a:gd name="T6" fmla="*/ 0 w 249"/>
                  <a:gd name="T7" fmla="*/ 32 h 124"/>
                  <a:gd name="T8" fmla="*/ 2 w 249"/>
                  <a:gd name="T9" fmla="*/ 29 h 124"/>
                  <a:gd name="T10" fmla="*/ 36 w 249"/>
                  <a:gd name="T11" fmla="*/ 2 h 124"/>
                  <a:gd name="T12" fmla="*/ 41 w 249"/>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124">
                    <a:moveTo>
                      <a:pt x="249" y="0"/>
                    </a:moveTo>
                    <a:lnTo>
                      <a:pt x="237" y="6"/>
                    </a:lnTo>
                    <a:lnTo>
                      <a:pt x="18" y="118"/>
                    </a:lnTo>
                    <a:lnTo>
                      <a:pt x="0" y="124"/>
                    </a:lnTo>
                    <a:lnTo>
                      <a:pt x="12" y="113"/>
                    </a:lnTo>
                    <a:lnTo>
                      <a:pt x="220" y="6"/>
                    </a:lnTo>
                    <a:lnTo>
                      <a:pt x="249" y="0"/>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85" name="Oval 57"/>
              <p:cNvSpPr>
                <a:spLocks noChangeArrowheads="1"/>
              </p:cNvSpPr>
              <p:nvPr/>
            </p:nvSpPr>
            <p:spPr bwMode="auto">
              <a:xfrm rot="18240000" flipH="1">
                <a:off x="330" y="1501"/>
                <a:ext cx="12" cy="27"/>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86" name="Freeform 58"/>
              <p:cNvSpPr>
                <a:spLocks noChangeArrowheads="1"/>
              </p:cNvSpPr>
              <p:nvPr/>
            </p:nvSpPr>
            <p:spPr bwMode="auto">
              <a:xfrm rot="18240000" flipH="1">
                <a:off x="328" y="1502"/>
                <a:ext cx="15" cy="21"/>
              </a:xfrm>
              <a:custGeom>
                <a:avLst/>
                <a:gdLst>
                  <a:gd name="T0" fmla="*/ 5 w 36"/>
                  <a:gd name="T1" fmla="*/ 3 h 42"/>
                  <a:gd name="T2" fmla="*/ 6 w 36"/>
                  <a:gd name="T3" fmla="*/ 5 h 42"/>
                  <a:gd name="T4" fmla="*/ 6 w 36"/>
                  <a:gd name="T5" fmla="*/ 8 h 42"/>
                  <a:gd name="T6" fmla="*/ 6 w 36"/>
                  <a:gd name="T7" fmla="*/ 8 h 42"/>
                  <a:gd name="T8" fmla="*/ 6 w 36"/>
                  <a:gd name="T9" fmla="*/ 9 h 42"/>
                  <a:gd name="T10" fmla="*/ 6 w 36"/>
                  <a:gd name="T11" fmla="*/ 11 h 42"/>
                  <a:gd name="T12" fmla="*/ 6 w 36"/>
                  <a:gd name="T13" fmla="*/ 11 h 42"/>
                  <a:gd name="T14" fmla="*/ 6 w 36"/>
                  <a:gd name="T15" fmla="*/ 11 h 42"/>
                  <a:gd name="T16" fmla="*/ 5 w 36"/>
                  <a:gd name="T17" fmla="*/ 11 h 42"/>
                  <a:gd name="T18" fmla="*/ 4 w 36"/>
                  <a:gd name="T19" fmla="*/ 11 h 42"/>
                  <a:gd name="T20" fmla="*/ 4 w 36"/>
                  <a:gd name="T21" fmla="*/ 11 h 42"/>
                  <a:gd name="T22" fmla="*/ 3 w 36"/>
                  <a:gd name="T23" fmla="*/ 9 h 42"/>
                  <a:gd name="T24" fmla="*/ 2 w 36"/>
                  <a:gd name="T25" fmla="*/ 8 h 42"/>
                  <a:gd name="T26" fmla="*/ 2 w 36"/>
                  <a:gd name="T27" fmla="*/ 6 h 42"/>
                  <a:gd name="T28" fmla="*/ 1 w 36"/>
                  <a:gd name="T29" fmla="*/ 5 h 42"/>
                  <a:gd name="T30" fmla="*/ 0 w 36"/>
                  <a:gd name="T31" fmla="*/ 3 h 42"/>
                  <a:gd name="T32" fmla="*/ 0 w 36"/>
                  <a:gd name="T33" fmla="*/ 3 h 42"/>
                  <a:gd name="T34" fmla="*/ 1 w 36"/>
                  <a:gd name="T35" fmla="*/ 0 h 42"/>
                  <a:gd name="T36" fmla="*/ 1 w 36"/>
                  <a:gd name="T37" fmla="*/ 0 h 42"/>
                  <a:gd name="T38" fmla="*/ 2 w 36"/>
                  <a:gd name="T39" fmla="*/ 0 h 42"/>
                  <a:gd name="T40" fmla="*/ 3 w 36"/>
                  <a:gd name="T41" fmla="*/ 2 h 42"/>
                  <a:gd name="T42" fmla="*/ 5 w 36"/>
                  <a:gd name="T43" fmla="*/ 3 h 42"/>
                  <a:gd name="T44" fmla="*/ 5 w 36"/>
                  <a:gd name="T45" fmla="*/ 3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42">
                    <a:moveTo>
                      <a:pt x="30" y="12"/>
                    </a:moveTo>
                    <a:lnTo>
                      <a:pt x="36" y="18"/>
                    </a:lnTo>
                    <a:lnTo>
                      <a:pt x="36" y="30"/>
                    </a:lnTo>
                    <a:lnTo>
                      <a:pt x="36" y="36"/>
                    </a:lnTo>
                    <a:lnTo>
                      <a:pt x="36" y="42"/>
                    </a:lnTo>
                    <a:lnTo>
                      <a:pt x="30" y="42"/>
                    </a:lnTo>
                    <a:lnTo>
                      <a:pt x="24" y="42"/>
                    </a:lnTo>
                    <a:lnTo>
                      <a:pt x="18" y="36"/>
                    </a:lnTo>
                    <a:lnTo>
                      <a:pt x="12" y="30"/>
                    </a:lnTo>
                    <a:lnTo>
                      <a:pt x="12" y="24"/>
                    </a:lnTo>
                    <a:lnTo>
                      <a:pt x="6" y="18"/>
                    </a:lnTo>
                    <a:lnTo>
                      <a:pt x="0" y="12"/>
                    </a:lnTo>
                    <a:lnTo>
                      <a:pt x="6" y="0"/>
                    </a:lnTo>
                    <a:lnTo>
                      <a:pt x="12" y="0"/>
                    </a:lnTo>
                    <a:lnTo>
                      <a:pt x="18" y="6"/>
                    </a:lnTo>
                    <a:lnTo>
                      <a:pt x="30" y="12"/>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87" name="Freeform 59"/>
              <p:cNvSpPr>
                <a:spLocks noChangeArrowheads="1"/>
              </p:cNvSpPr>
              <p:nvPr/>
            </p:nvSpPr>
            <p:spPr bwMode="auto">
              <a:xfrm rot="18240000" flipH="1">
                <a:off x="337" y="1498"/>
                <a:ext cx="17" cy="27"/>
              </a:xfrm>
              <a:custGeom>
                <a:avLst/>
                <a:gdLst>
                  <a:gd name="T0" fmla="*/ 6 w 42"/>
                  <a:gd name="T1" fmla="*/ 14 h 53"/>
                  <a:gd name="T2" fmla="*/ 7 w 42"/>
                  <a:gd name="T3" fmla="*/ 12 h 53"/>
                  <a:gd name="T4" fmla="*/ 1 w 42"/>
                  <a:gd name="T5" fmla="*/ 0 h 53"/>
                  <a:gd name="T6" fmla="*/ 0 w 42"/>
                  <a:gd name="T7" fmla="*/ 2 h 53"/>
                  <a:gd name="T8" fmla="*/ 6 w 42"/>
                  <a:gd name="T9" fmla="*/ 14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3">
                    <a:moveTo>
                      <a:pt x="36" y="53"/>
                    </a:moveTo>
                    <a:lnTo>
                      <a:pt x="42" y="48"/>
                    </a:lnTo>
                    <a:lnTo>
                      <a:pt x="6" y="0"/>
                    </a:lnTo>
                    <a:lnTo>
                      <a:pt x="0" y="6"/>
                    </a:lnTo>
                    <a:lnTo>
                      <a:pt x="36" y="53"/>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88" name="Freeform 60"/>
              <p:cNvSpPr>
                <a:spLocks noChangeArrowheads="1"/>
              </p:cNvSpPr>
              <p:nvPr/>
            </p:nvSpPr>
            <p:spPr bwMode="auto">
              <a:xfrm rot="18240000" flipH="1">
                <a:off x="330" y="1502"/>
                <a:ext cx="17" cy="24"/>
              </a:xfrm>
              <a:custGeom>
                <a:avLst/>
                <a:gdLst>
                  <a:gd name="T0" fmla="*/ 4 w 42"/>
                  <a:gd name="T1" fmla="*/ 12 h 48"/>
                  <a:gd name="T2" fmla="*/ 7 w 42"/>
                  <a:gd name="T3" fmla="*/ 8 h 48"/>
                  <a:gd name="T4" fmla="*/ 6 w 42"/>
                  <a:gd name="T5" fmla="*/ 5 h 48"/>
                  <a:gd name="T6" fmla="*/ 6 w 42"/>
                  <a:gd name="T7" fmla="*/ 3 h 48"/>
                  <a:gd name="T8" fmla="*/ 4 w 42"/>
                  <a:gd name="T9" fmla="*/ 0 h 48"/>
                  <a:gd name="T10" fmla="*/ 3 w 42"/>
                  <a:gd name="T11" fmla="*/ 0 h 48"/>
                  <a:gd name="T12" fmla="*/ 0 w 42"/>
                  <a:gd name="T13" fmla="*/ 3 h 48"/>
                  <a:gd name="T14" fmla="*/ 4 w 42"/>
                  <a:gd name="T15" fmla="*/ 12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8">
                    <a:moveTo>
                      <a:pt x="24" y="48"/>
                    </a:moveTo>
                    <a:lnTo>
                      <a:pt x="42" y="30"/>
                    </a:lnTo>
                    <a:lnTo>
                      <a:pt x="36" y="18"/>
                    </a:lnTo>
                    <a:lnTo>
                      <a:pt x="36" y="12"/>
                    </a:lnTo>
                    <a:lnTo>
                      <a:pt x="24" y="0"/>
                    </a:lnTo>
                    <a:lnTo>
                      <a:pt x="18" y="0"/>
                    </a:lnTo>
                    <a:lnTo>
                      <a:pt x="0" y="12"/>
                    </a:lnTo>
                    <a:lnTo>
                      <a:pt x="24" y="48"/>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89" name="Freeform 61"/>
              <p:cNvSpPr>
                <a:spLocks noChangeArrowheads="1"/>
              </p:cNvSpPr>
              <p:nvPr/>
            </p:nvSpPr>
            <p:spPr bwMode="auto">
              <a:xfrm rot="18240000" flipH="1">
                <a:off x="242" y="1520"/>
                <a:ext cx="109" cy="39"/>
              </a:xfrm>
              <a:custGeom>
                <a:avLst/>
                <a:gdLst>
                  <a:gd name="T0" fmla="*/ 44 w 267"/>
                  <a:gd name="T1" fmla="*/ 0 h 77"/>
                  <a:gd name="T2" fmla="*/ 42 w 267"/>
                  <a:gd name="T3" fmla="*/ 0 h 77"/>
                  <a:gd name="T4" fmla="*/ 2 w 267"/>
                  <a:gd name="T5" fmla="*/ 17 h 77"/>
                  <a:gd name="T6" fmla="*/ 0 w 267"/>
                  <a:gd name="T7" fmla="*/ 20 h 77"/>
                  <a:gd name="T8" fmla="*/ 3 w 267"/>
                  <a:gd name="T9" fmla="*/ 20 h 77"/>
                  <a:gd name="T10" fmla="*/ 42 w 267"/>
                  <a:gd name="T11" fmla="*/ 2 h 77"/>
                  <a:gd name="T12" fmla="*/ 44 w 267"/>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77">
                    <a:moveTo>
                      <a:pt x="267" y="0"/>
                    </a:moveTo>
                    <a:lnTo>
                      <a:pt x="255" y="0"/>
                    </a:lnTo>
                    <a:lnTo>
                      <a:pt x="12" y="65"/>
                    </a:lnTo>
                    <a:lnTo>
                      <a:pt x="0" y="77"/>
                    </a:lnTo>
                    <a:lnTo>
                      <a:pt x="18" y="77"/>
                    </a:lnTo>
                    <a:lnTo>
                      <a:pt x="255" y="6"/>
                    </a:lnTo>
                    <a:lnTo>
                      <a:pt x="267" y="0"/>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90" name="Line 62"/>
              <p:cNvSpPr>
                <a:spLocks noChangeShapeType="1"/>
              </p:cNvSpPr>
              <p:nvPr/>
            </p:nvSpPr>
            <p:spPr bwMode="auto">
              <a:xfrm>
                <a:off x="250" y="1572"/>
                <a:ext cx="2" cy="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1" name="Line 63"/>
              <p:cNvSpPr>
                <a:spLocks noChangeShapeType="1"/>
              </p:cNvSpPr>
              <p:nvPr/>
            </p:nvSpPr>
            <p:spPr bwMode="auto">
              <a:xfrm>
                <a:off x="331" y="1510"/>
                <a:ext cx="2" cy="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2" name="Line 64"/>
              <p:cNvSpPr>
                <a:spLocks noChangeShapeType="1"/>
              </p:cNvSpPr>
              <p:nvPr/>
            </p:nvSpPr>
            <p:spPr bwMode="auto">
              <a:xfrm>
                <a:off x="349" y="1527"/>
                <a:ext cx="2" cy="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3" name="Freeform 65"/>
              <p:cNvSpPr>
                <a:spLocks noChangeArrowheads="1"/>
              </p:cNvSpPr>
              <p:nvPr/>
            </p:nvSpPr>
            <p:spPr bwMode="auto">
              <a:xfrm rot="18240000" flipH="1">
                <a:off x="341" y="1497"/>
                <a:ext cx="19" cy="27"/>
              </a:xfrm>
              <a:custGeom>
                <a:avLst/>
                <a:gdLst>
                  <a:gd name="T0" fmla="*/ 3 w 48"/>
                  <a:gd name="T1" fmla="*/ 9 h 53"/>
                  <a:gd name="T2" fmla="*/ 5 w 48"/>
                  <a:gd name="T3" fmla="*/ 12 h 53"/>
                  <a:gd name="T4" fmla="*/ 7 w 48"/>
                  <a:gd name="T5" fmla="*/ 14 h 53"/>
                  <a:gd name="T6" fmla="*/ 8 w 48"/>
                  <a:gd name="T7" fmla="*/ 12 h 53"/>
                  <a:gd name="T8" fmla="*/ 2 w 48"/>
                  <a:gd name="T9" fmla="*/ 0 h 53"/>
                  <a:gd name="T10" fmla="*/ 0 w 48"/>
                  <a:gd name="T11" fmla="*/ 3 h 53"/>
                  <a:gd name="T12" fmla="*/ 1 w 48"/>
                  <a:gd name="T13" fmla="*/ 5 h 53"/>
                  <a:gd name="T14" fmla="*/ 3 w 48"/>
                  <a:gd name="T15" fmla="*/ 9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53">
                    <a:moveTo>
                      <a:pt x="18" y="36"/>
                    </a:moveTo>
                    <a:lnTo>
                      <a:pt x="30" y="47"/>
                    </a:lnTo>
                    <a:lnTo>
                      <a:pt x="42" y="53"/>
                    </a:lnTo>
                    <a:lnTo>
                      <a:pt x="48" y="47"/>
                    </a:lnTo>
                    <a:lnTo>
                      <a:pt x="12" y="0"/>
                    </a:lnTo>
                    <a:lnTo>
                      <a:pt x="0" y="12"/>
                    </a:lnTo>
                    <a:lnTo>
                      <a:pt x="6" y="18"/>
                    </a:lnTo>
                    <a:lnTo>
                      <a:pt x="18" y="36"/>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94" name="Freeform 66"/>
              <p:cNvSpPr>
                <a:spLocks noChangeArrowheads="1"/>
              </p:cNvSpPr>
              <p:nvPr/>
            </p:nvSpPr>
            <p:spPr bwMode="auto">
              <a:xfrm rot="18240000" flipH="1">
                <a:off x="348" y="1503"/>
                <a:ext cx="7" cy="12"/>
              </a:xfrm>
              <a:custGeom>
                <a:avLst/>
                <a:gdLst>
                  <a:gd name="T0" fmla="*/ 2 w 18"/>
                  <a:gd name="T1" fmla="*/ 6 h 24"/>
                  <a:gd name="T2" fmla="*/ 3 w 18"/>
                  <a:gd name="T3" fmla="*/ 5 h 24"/>
                  <a:gd name="T4" fmla="*/ 3 w 18"/>
                  <a:gd name="T5" fmla="*/ 2 h 24"/>
                  <a:gd name="T6" fmla="*/ 1 w 18"/>
                  <a:gd name="T7" fmla="*/ 0 h 24"/>
                  <a:gd name="T8" fmla="*/ 0 w 18"/>
                  <a:gd name="T9" fmla="*/ 2 h 24"/>
                  <a:gd name="T10" fmla="*/ 2 w 18"/>
                  <a:gd name="T11" fmla="*/ 6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4">
                    <a:moveTo>
                      <a:pt x="12" y="24"/>
                    </a:moveTo>
                    <a:lnTo>
                      <a:pt x="18" y="18"/>
                    </a:lnTo>
                    <a:lnTo>
                      <a:pt x="18" y="6"/>
                    </a:lnTo>
                    <a:lnTo>
                      <a:pt x="6" y="0"/>
                    </a:lnTo>
                    <a:lnTo>
                      <a:pt x="0" y="6"/>
                    </a:lnTo>
                    <a:lnTo>
                      <a:pt x="12" y="24"/>
                    </a:lnTo>
                    <a:close/>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95" name="Oval 67"/>
              <p:cNvSpPr>
                <a:spLocks noChangeArrowheads="1"/>
              </p:cNvSpPr>
              <p:nvPr/>
            </p:nvSpPr>
            <p:spPr bwMode="auto">
              <a:xfrm rot="18240000" flipH="1">
                <a:off x="351" y="1505"/>
                <a:ext cx="7" cy="12"/>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96" name="Freeform 68"/>
              <p:cNvSpPr>
                <a:spLocks noChangeArrowheads="1"/>
              </p:cNvSpPr>
              <p:nvPr/>
            </p:nvSpPr>
            <p:spPr bwMode="auto">
              <a:xfrm rot="18240000" flipH="1">
                <a:off x="355" y="1501"/>
                <a:ext cx="7" cy="9"/>
              </a:xfrm>
              <a:custGeom>
                <a:avLst/>
                <a:gdLst>
                  <a:gd name="T0" fmla="*/ 2 w 18"/>
                  <a:gd name="T1" fmla="*/ 2 h 18"/>
                  <a:gd name="T2" fmla="*/ 3 w 18"/>
                  <a:gd name="T3" fmla="*/ 3 h 18"/>
                  <a:gd name="T4" fmla="*/ 3 w 18"/>
                  <a:gd name="T5" fmla="*/ 5 h 18"/>
                  <a:gd name="T6" fmla="*/ 2 w 18"/>
                  <a:gd name="T7" fmla="*/ 5 h 18"/>
                  <a:gd name="T8" fmla="*/ 2 w 18"/>
                  <a:gd name="T9" fmla="*/ 5 h 18"/>
                  <a:gd name="T10" fmla="*/ 1 w 18"/>
                  <a:gd name="T11" fmla="*/ 5 h 18"/>
                  <a:gd name="T12" fmla="*/ 1 w 18"/>
                  <a:gd name="T13" fmla="*/ 3 h 18"/>
                  <a:gd name="T14" fmla="*/ 1 w 18"/>
                  <a:gd name="T15" fmla="*/ 3 h 18"/>
                  <a:gd name="T16" fmla="*/ 0 w 18"/>
                  <a:gd name="T17" fmla="*/ 3 h 18"/>
                  <a:gd name="T18" fmla="*/ 0 w 18"/>
                  <a:gd name="T19" fmla="*/ 2 h 18"/>
                  <a:gd name="T20" fmla="*/ 0 w 18"/>
                  <a:gd name="T21" fmla="*/ 0 h 18"/>
                  <a:gd name="T22" fmla="*/ 1 w 18"/>
                  <a:gd name="T23" fmla="*/ 0 h 18"/>
                  <a:gd name="T24" fmla="*/ 2 w 18"/>
                  <a:gd name="T25" fmla="*/ 2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18">
                    <a:moveTo>
                      <a:pt x="12" y="6"/>
                    </a:moveTo>
                    <a:lnTo>
                      <a:pt x="18" y="12"/>
                    </a:lnTo>
                    <a:lnTo>
                      <a:pt x="18" y="18"/>
                    </a:lnTo>
                    <a:lnTo>
                      <a:pt x="12" y="18"/>
                    </a:lnTo>
                    <a:lnTo>
                      <a:pt x="6" y="18"/>
                    </a:lnTo>
                    <a:lnTo>
                      <a:pt x="6" y="12"/>
                    </a:lnTo>
                    <a:lnTo>
                      <a:pt x="0" y="12"/>
                    </a:lnTo>
                    <a:lnTo>
                      <a:pt x="0" y="6"/>
                    </a:lnTo>
                    <a:lnTo>
                      <a:pt x="0" y="0"/>
                    </a:lnTo>
                    <a:lnTo>
                      <a:pt x="6" y="0"/>
                    </a:lnTo>
                    <a:lnTo>
                      <a:pt x="12" y="6"/>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97" name="Line 69"/>
              <p:cNvSpPr>
                <a:spLocks noChangeShapeType="1"/>
              </p:cNvSpPr>
              <p:nvPr/>
            </p:nvSpPr>
            <p:spPr bwMode="auto">
              <a:xfrm flipH="1">
                <a:off x="347" y="1507"/>
                <a:ext cx="9" cy="2"/>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8" name="Line 70"/>
              <p:cNvSpPr>
                <a:spLocks noChangeShapeType="1"/>
              </p:cNvSpPr>
              <p:nvPr/>
            </p:nvSpPr>
            <p:spPr bwMode="auto">
              <a:xfrm flipH="1">
                <a:off x="346" y="1503"/>
                <a:ext cx="9" cy="2"/>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9" name="Oval 71"/>
              <p:cNvSpPr>
                <a:spLocks noChangeArrowheads="1"/>
              </p:cNvSpPr>
              <p:nvPr/>
            </p:nvSpPr>
            <p:spPr bwMode="auto">
              <a:xfrm rot="18240000" flipH="1">
                <a:off x="340" y="1504"/>
                <a:ext cx="10" cy="24"/>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00" name="Freeform 72"/>
              <p:cNvSpPr>
                <a:spLocks noChangeArrowheads="1"/>
              </p:cNvSpPr>
              <p:nvPr/>
            </p:nvSpPr>
            <p:spPr bwMode="auto">
              <a:xfrm rot="18240000" flipH="1">
                <a:off x="340" y="1503"/>
                <a:ext cx="10" cy="18"/>
              </a:xfrm>
              <a:custGeom>
                <a:avLst/>
                <a:gdLst>
                  <a:gd name="T0" fmla="*/ 3 w 24"/>
                  <a:gd name="T1" fmla="*/ 3 h 36"/>
                  <a:gd name="T2" fmla="*/ 4 w 24"/>
                  <a:gd name="T3" fmla="*/ 5 h 36"/>
                  <a:gd name="T4" fmla="*/ 4 w 24"/>
                  <a:gd name="T5" fmla="*/ 6 h 36"/>
                  <a:gd name="T6" fmla="*/ 4 w 24"/>
                  <a:gd name="T7" fmla="*/ 6 h 36"/>
                  <a:gd name="T8" fmla="*/ 4 w 24"/>
                  <a:gd name="T9" fmla="*/ 8 h 36"/>
                  <a:gd name="T10" fmla="*/ 4 w 24"/>
                  <a:gd name="T11" fmla="*/ 9 h 36"/>
                  <a:gd name="T12" fmla="*/ 4 w 24"/>
                  <a:gd name="T13" fmla="*/ 9 h 36"/>
                  <a:gd name="T14" fmla="*/ 4 w 24"/>
                  <a:gd name="T15" fmla="*/ 9 h 36"/>
                  <a:gd name="T16" fmla="*/ 3 w 24"/>
                  <a:gd name="T17" fmla="*/ 9 h 36"/>
                  <a:gd name="T18" fmla="*/ 3 w 24"/>
                  <a:gd name="T19" fmla="*/ 8 h 36"/>
                  <a:gd name="T20" fmla="*/ 3 w 24"/>
                  <a:gd name="T21" fmla="*/ 8 h 36"/>
                  <a:gd name="T22" fmla="*/ 2 w 24"/>
                  <a:gd name="T23" fmla="*/ 8 h 36"/>
                  <a:gd name="T24" fmla="*/ 1 w 24"/>
                  <a:gd name="T25" fmla="*/ 6 h 36"/>
                  <a:gd name="T26" fmla="*/ 1 w 24"/>
                  <a:gd name="T27" fmla="*/ 6 h 36"/>
                  <a:gd name="T28" fmla="*/ 0 w 24"/>
                  <a:gd name="T29" fmla="*/ 5 h 36"/>
                  <a:gd name="T30" fmla="*/ 0 w 24"/>
                  <a:gd name="T31" fmla="*/ 3 h 36"/>
                  <a:gd name="T32" fmla="*/ 0 w 24"/>
                  <a:gd name="T33" fmla="*/ 3 h 36"/>
                  <a:gd name="T34" fmla="*/ 0 w 24"/>
                  <a:gd name="T35" fmla="*/ 2 h 36"/>
                  <a:gd name="T36" fmla="*/ 0 w 24"/>
                  <a:gd name="T37" fmla="*/ 0 h 36"/>
                  <a:gd name="T38" fmla="*/ 1 w 24"/>
                  <a:gd name="T39" fmla="*/ 2 h 36"/>
                  <a:gd name="T40" fmla="*/ 2 w 24"/>
                  <a:gd name="T41" fmla="*/ 2 h 36"/>
                  <a:gd name="T42" fmla="*/ 3 w 24"/>
                  <a:gd name="T43" fmla="*/ 3 h 36"/>
                  <a:gd name="T44" fmla="*/ 3 w 24"/>
                  <a:gd name="T45" fmla="*/ 3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36">
                    <a:moveTo>
                      <a:pt x="18" y="12"/>
                    </a:moveTo>
                    <a:lnTo>
                      <a:pt x="24" y="18"/>
                    </a:lnTo>
                    <a:lnTo>
                      <a:pt x="24" y="24"/>
                    </a:lnTo>
                    <a:lnTo>
                      <a:pt x="24" y="30"/>
                    </a:lnTo>
                    <a:lnTo>
                      <a:pt x="24" y="36"/>
                    </a:lnTo>
                    <a:lnTo>
                      <a:pt x="18" y="36"/>
                    </a:lnTo>
                    <a:lnTo>
                      <a:pt x="18" y="30"/>
                    </a:lnTo>
                    <a:lnTo>
                      <a:pt x="12" y="30"/>
                    </a:lnTo>
                    <a:lnTo>
                      <a:pt x="6" y="24"/>
                    </a:lnTo>
                    <a:lnTo>
                      <a:pt x="0" y="18"/>
                    </a:lnTo>
                    <a:lnTo>
                      <a:pt x="0" y="12"/>
                    </a:lnTo>
                    <a:lnTo>
                      <a:pt x="0" y="6"/>
                    </a:lnTo>
                    <a:lnTo>
                      <a:pt x="0" y="0"/>
                    </a:lnTo>
                    <a:lnTo>
                      <a:pt x="6" y="6"/>
                    </a:lnTo>
                    <a:lnTo>
                      <a:pt x="12" y="6"/>
                    </a:lnTo>
                    <a:lnTo>
                      <a:pt x="18" y="12"/>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01" name="Line 73"/>
              <p:cNvSpPr>
                <a:spLocks noChangeShapeType="1"/>
              </p:cNvSpPr>
              <p:nvPr/>
            </p:nvSpPr>
            <p:spPr bwMode="auto">
              <a:xfrm flipH="1">
                <a:off x="299" y="1521"/>
                <a:ext cx="34" cy="2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02" name="Line 74"/>
              <p:cNvSpPr>
                <a:spLocks noChangeShapeType="1"/>
              </p:cNvSpPr>
              <p:nvPr/>
            </p:nvSpPr>
            <p:spPr bwMode="auto">
              <a:xfrm flipH="1">
                <a:off x="288" y="1515"/>
                <a:ext cx="41" cy="3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03" name="Freeform 75"/>
              <p:cNvSpPr>
                <a:spLocks noChangeArrowheads="1"/>
              </p:cNvSpPr>
              <p:nvPr/>
            </p:nvSpPr>
            <p:spPr bwMode="auto">
              <a:xfrm rot="18240000" flipH="1">
                <a:off x="293" y="1519"/>
                <a:ext cx="53" cy="37"/>
              </a:xfrm>
              <a:custGeom>
                <a:avLst/>
                <a:gdLst>
                  <a:gd name="T0" fmla="*/ 0 w 130"/>
                  <a:gd name="T1" fmla="*/ 19 h 72"/>
                  <a:gd name="T2" fmla="*/ 21 w 130"/>
                  <a:gd name="T3" fmla="*/ 0 h 72"/>
                  <a:gd name="T4" fmla="*/ 22 w 130"/>
                  <a:gd name="T5" fmla="*/ 2 h 72"/>
                  <a:gd name="T6" fmla="*/ 0 60000 65536"/>
                  <a:gd name="T7" fmla="*/ 0 60000 65536"/>
                  <a:gd name="T8" fmla="*/ 0 60000 65536"/>
                </a:gdLst>
                <a:ahLst/>
                <a:cxnLst>
                  <a:cxn ang="T6">
                    <a:pos x="T0" y="T1"/>
                  </a:cxn>
                  <a:cxn ang="T7">
                    <a:pos x="T2" y="T3"/>
                  </a:cxn>
                  <a:cxn ang="T8">
                    <a:pos x="T4" y="T5"/>
                  </a:cxn>
                </a:cxnLst>
                <a:rect l="0" t="0" r="r" b="b"/>
                <a:pathLst>
                  <a:path w="130" h="72">
                    <a:moveTo>
                      <a:pt x="0" y="72"/>
                    </a:moveTo>
                    <a:lnTo>
                      <a:pt x="124" y="0"/>
                    </a:lnTo>
                    <a:lnTo>
                      <a:pt x="130" y="6"/>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04" name="Freeform 76"/>
              <p:cNvSpPr>
                <a:spLocks noChangeArrowheads="1"/>
              </p:cNvSpPr>
              <p:nvPr/>
            </p:nvSpPr>
            <p:spPr bwMode="auto">
              <a:xfrm rot="18240000" flipH="1">
                <a:off x="155" y="1560"/>
                <a:ext cx="17" cy="30"/>
              </a:xfrm>
              <a:custGeom>
                <a:avLst/>
                <a:gdLst>
                  <a:gd name="T0" fmla="*/ 0 w 42"/>
                  <a:gd name="T1" fmla="*/ 9 h 59"/>
                  <a:gd name="T2" fmla="*/ 2 w 42"/>
                  <a:gd name="T3" fmla="*/ 15 h 59"/>
                  <a:gd name="T4" fmla="*/ 7 w 42"/>
                  <a:gd name="T5" fmla="*/ 12 h 59"/>
                  <a:gd name="T6" fmla="*/ 2 w 42"/>
                  <a:gd name="T7" fmla="*/ 0 h 59"/>
                  <a:gd name="T8" fmla="*/ 0 w 42"/>
                  <a:gd name="T9" fmla="*/ 2 h 59"/>
                  <a:gd name="T10" fmla="*/ 0 w 42"/>
                  <a:gd name="T11" fmla="*/ 9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9">
                    <a:moveTo>
                      <a:pt x="0" y="35"/>
                    </a:moveTo>
                    <a:lnTo>
                      <a:pt x="12" y="59"/>
                    </a:lnTo>
                    <a:lnTo>
                      <a:pt x="42" y="47"/>
                    </a:lnTo>
                    <a:lnTo>
                      <a:pt x="12" y="0"/>
                    </a:lnTo>
                    <a:lnTo>
                      <a:pt x="0" y="6"/>
                    </a:lnTo>
                    <a:lnTo>
                      <a:pt x="0" y="35"/>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05" name="Freeform 77"/>
              <p:cNvSpPr>
                <a:spLocks noChangeArrowheads="1"/>
              </p:cNvSpPr>
              <p:nvPr/>
            </p:nvSpPr>
            <p:spPr bwMode="auto">
              <a:xfrm rot="18240000" flipH="1">
                <a:off x="155" y="1560"/>
                <a:ext cx="17" cy="30"/>
              </a:xfrm>
              <a:custGeom>
                <a:avLst/>
                <a:gdLst>
                  <a:gd name="T0" fmla="*/ 0 w 42"/>
                  <a:gd name="T1" fmla="*/ 9 h 59"/>
                  <a:gd name="T2" fmla="*/ 2 w 42"/>
                  <a:gd name="T3" fmla="*/ 15 h 59"/>
                  <a:gd name="T4" fmla="*/ 7 w 42"/>
                  <a:gd name="T5" fmla="*/ 12 h 59"/>
                  <a:gd name="T6" fmla="*/ 2 w 42"/>
                  <a:gd name="T7" fmla="*/ 0 h 59"/>
                  <a:gd name="T8" fmla="*/ 0 w 42"/>
                  <a:gd name="T9" fmla="*/ 2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9">
                    <a:moveTo>
                      <a:pt x="0" y="35"/>
                    </a:moveTo>
                    <a:lnTo>
                      <a:pt x="12" y="59"/>
                    </a:lnTo>
                    <a:lnTo>
                      <a:pt x="42" y="47"/>
                    </a:lnTo>
                    <a:lnTo>
                      <a:pt x="12" y="0"/>
                    </a:lnTo>
                    <a:lnTo>
                      <a:pt x="0" y="6"/>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06" name="Freeform 78"/>
              <p:cNvSpPr>
                <a:spLocks noChangeArrowheads="1"/>
              </p:cNvSpPr>
              <p:nvPr/>
            </p:nvSpPr>
            <p:spPr bwMode="auto">
              <a:xfrm rot="18240000" flipH="1">
                <a:off x="141" y="1531"/>
                <a:ext cx="24" cy="24"/>
              </a:xfrm>
              <a:custGeom>
                <a:avLst/>
                <a:gdLst>
                  <a:gd name="T0" fmla="*/ 8 w 59"/>
                  <a:gd name="T1" fmla="*/ 12 h 48"/>
                  <a:gd name="T2" fmla="*/ 10 w 59"/>
                  <a:gd name="T3" fmla="*/ 11 h 48"/>
                  <a:gd name="T4" fmla="*/ 5 w 59"/>
                  <a:gd name="T5" fmla="*/ 0 h 48"/>
                  <a:gd name="T6" fmla="*/ 0 w 59"/>
                  <a:gd name="T7" fmla="*/ 3 h 48"/>
                  <a:gd name="T8" fmla="*/ 8 w 59"/>
                  <a:gd name="T9" fmla="*/ 1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8">
                    <a:moveTo>
                      <a:pt x="47" y="48"/>
                    </a:moveTo>
                    <a:lnTo>
                      <a:pt x="59" y="42"/>
                    </a:lnTo>
                    <a:lnTo>
                      <a:pt x="30" y="0"/>
                    </a:lnTo>
                    <a:lnTo>
                      <a:pt x="0" y="12"/>
                    </a:lnTo>
                    <a:lnTo>
                      <a:pt x="47" y="48"/>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07" name="Freeform 79"/>
              <p:cNvSpPr>
                <a:spLocks noChangeArrowheads="1"/>
              </p:cNvSpPr>
              <p:nvPr/>
            </p:nvSpPr>
            <p:spPr bwMode="auto">
              <a:xfrm rot="18240000" flipH="1">
                <a:off x="141" y="1531"/>
                <a:ext cx="24" cy="24"/>
              </a:xfrm>
              <a:custGeom>
                <a:avLst/>
                <a:gdLst>
                  <a:gd name="T0" fmla="*/ 8 w 59"/>
                  <a:gd name="T1" fmla="*/ 12 h 48"/>
                  <a:gd name="T2" fmla="*/ 10 w 59"/>
                  <a:gd name="T3" fmla="*/ 11 h 48"/>
                  <a:gd name="T4" fmla="*/ 5 w 59"/>
                  <a:gd name="T5" fmla="*/ 0 h 48"/>
                  <a:gd name="T6" fmla="*/ 0 w 59"/>
                  <a:gd name="T7" fmla="*/ 3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8">
                    <a:moveTo>
                      <a:pt x="47" y="48"/>
                    </a:moveTo>
                    <a:lnTo>
                      <a:pt x="59" y="42"/>
                    </a:lnTo>
                    <a:lnTo>
                      <a:pt x="30" y="0"/>
                    </a:lnTo>
                    <a:lnTo>
                      <a:pt x="0" y="12"/>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08" name="Freeform 80"/>
              <p:cNvSpPr>
                <a:spLocks noChangeArrowheads="1"/>
              </p:cNvSpPr>
              <p:nvPr/>
            </p:nvSpPr>
            <p:spPr bwMode="auto">
              <a:xfrm rot="18240000" flipH="1">
                <a:off x="131" y="1556"/>
                <a:ext cx="34" cy="42"/>
              </a:xfrm>
              <a:custGeom>
                <a:avLst/>
                <a:gdLst>
                  <a:gd name="T0" fmla="*/ 5 w 83"/>
                  <a:gd name="T1" fmla="*/ 21 h 83"/>
                  <a:gd name="T2" fmla="*/ 14 w 83"/>
                  <a:gd name="T3" fmla="*/ 11 h 83"/>
                  <a:gd name="T4" fmla="*/ 8 w 83"/>
                  <a:gd name="T5" fmla="*/ 0 h 83"/>
                  <a:gd name="T6" fmla="*/ 0 w 83"/>
                  <a:gd name="T7" fmla="*/ 9 h 83"/>
                  <a:gd name="T8" fmla="*/ 5 w 83"/>
                  <a:gd name="T9" fmla="*/ 21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83">
                    <a:moveTo>
                      <a:pt x="30" y="83"/>
                    </a:moveTo>
                    <a:lnTo>
                      <a:pt x="83" y="42"/>
                    </a:lnTo>
                    <a:lnTo>
                      <a:pt x="48" y="0"/>
                    </a:lnTo>
                    <a:lnTo>
                      <a:pt x="0" y="36"/>
                    </a:lnTo>
                    <a:lnTo>
                      <a:pt x="30" y="83"/>
                    </a:lnTo>
                    <a:close/>
                  </a:path>
                </a:pathLst>
              </a:custGeom>
              <a:solidFill>
                <a:srgbClr val="80808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09" name="Freeform 81"/>
              <p:cNvSpPr>
                <a:spLocks noChangeArrowheads="1"/>
              </p:cNvSpPr>
              <p:nvPr/>
            </p:nvSpPr>
            <p:spPr bwMode="auto">
              <a:xfrm rot="18240000" flipH="1">
                <a:off x="117" y="1529"/>
                <a:ext cx="34" cy="42"/>
              </a:xfrm>
              <a:custGeom>
                <a:avLst/>
                <a:gdLst>
                  <a:gd name="T0" fmla="*/ 5 w 83"/>
                  <a:gd name="T1" fmla="*/ 21 h 83"/>
                  <a:gd name="T2" fmla="*/ 14 w 83"/>
                  <a:gd name="T3" fmla="*/ 12 h 83"/>
                  <a:gd name="T4" fmla="*/ 8 w 83"/>
                  <a:gd name="T5" fmla="*/ 0 h 83"/>
                  <a:gd name="T6" fmla="*/ 0 w 83"/>
                  <a:gd name="T7" fmla="*/ 11 h 83"/>
                  <a:gd name="T8" fmla="*/ 5 w 83"/>
                  <a:gd name="T9" fmla="*/ 21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83">
                    <a:moveTo>
                      <a:pt x="29" y="83"/>
                    </a:moveTo>
                    <a:lnTo>
                      <a:pt x="83" y="47"/>
                    </a:lnTo>
                    <a:lnTo>
                      <a:pt x="47" y="0"/>
                    </a:lnTo>
                    <a:lnTo>
                      <a:pt x="0" y="41"/>
                    </a:lnTo>
                    <a:lnTo>
                      <a:pt x="29" y="83"/>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10" name="Freeform 82"/>
              <p:cNvSpPr>
                <a:spLocks noChangeArrowheads="1"/>
              </p:cNvSpPr>
              <p:nvPr/>
            </p:nvSpPr>
            <p:spPr bwMode="auto">
              <a:xfrm rot="18240000" flipH="1">
                <a:off x="120" y="1521"/>
                <a:ext cx="31" cy="27"/>
              </a:xfrm>
              <a:custGeom>
                <a:avLst/>
                <a:gdLst>
                  <a:gd name="T0" fmla="*/ 12 w 77"/>
                  <a:gd name="T1" fmla="*/ 0 h 53"/>
                  <a:gd name="T2" fmla="*/ 8 w 77"/>
                  <a:gd name="T3" fmla="*/ 3 h 53"/>
                  <a:gd name="T4" fmla="*/ 0 w 77"/>
                  <a:gd name="T5" fmla="*/ 14 h 53"/>
                  <a:gd name="T6" fmla="*/ 12 w 77"/>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3">
                    <a:moveTo>
                      <a:pt x="77" y="0"/>
                    </a:moveTo>
                    <a:lnTo>
                      <a:pt x="53" y="12"/>
                    </a:lnTo>
                    <a:lnTo>
                      <a:pt x="0" y="53"/>
                    </a:lnTo>
                    <a:lnTo>
                      <a:pt x="77"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11" name="Freeform 83"/>
              <p:cNvSpPr>
                <a:spLocks noChangeArrowheads="1"/>
              </p:cNvSpPr>
              <p:nvPr/>
            </p:nvSpPr>
            <p:spPr bwMode="auto">
              <a:xfrm rot="18240000" flipH="1">
                <a:off x="120" y="1521"/>
                <a:ext cx="31" cy="27"/>
              </a:xfrm>
              <a:custGeom>
                <a:avLst/>
                <a:gdLst>
                  <a:gd name="T0" fmla="*/ 12 w 77"/>
                  <a:gd name="T1" fmla="*/ 0 h 53"/>
                  <a:gd name="T2" fmla="*/ 8 w 77"/>
                  <a:gd name="T3" fmla="*/ 3 h 53"/>
                  <a:gd name="T4" fmla="*/ 0 w 77"/>
                  <a:gd name="T5" fmla="*/ 14 h 53"/>
                  <a:gd name="T6" fmla="*/ 0 60000 65536"/>
                  <a:gd name="T7" fmla="*/ 0 60000 65536"/>
                  <a:gd name="T8" fmla="*/ 0 60000 65536"/>
                </a:gdLst>
                <a:ahLst/>
                <a:cxnLst>
                  <a:cxn ang="T6">
                    <a:pos x="T0" y="T1"/>
                  </a:cxn>
                  <a:cxn ang="T7">
                    <a:pos x="T2" y="T3"/>
                  </a:cxn>
                  <a:cxn ang="T8">
                    <a:pos x="T4" y="T5"/>
                  </a:cxn>
                </a:cxnLst>
                <a:rect l="0" t="0" r="r" b="b"/>
                <a:pathLst>
                  <a:path w="77" h="53">
                    <a:moveTo>
                      <a:pt x="77" y="0"/>
                    </a:moveTo>
                    <a:lnTo>
                      <a:pt x="53" y="12"/>
                    </a:lnTo>
                    <a:lnTo>
                      <a:pt x="0" y="53"/>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12" name="Oval 84"/>
              <p:cNvSpPr>
                <a:spLocks noChangeArrowheads="1"/>
              </p:cNvSpPr>
              <p:nvPr/>
            </p:nvSpPr>
            <p:spPr bwMode="auto">
              <a:xfrm rot="18240000" flipH="1">
                <a:off x="189" y="1565"/>
                <a:ext cx="12" cy="15"/>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13" name="Freeform 85"/>
              <p:cNvSpPr>
                <a:spLocks noChangeArrowheads="1"/>
              </p:cNvSpPr>
              <p:nvPr/>
            </p:nvSpPr>
            <p:spPr bwMode="auto">
              <a:xfrm rot="18240000" flipH="1">
                <a:off x="186" y="1563"/>
                <a:ext cx="12" cy="15"/>
              </a:xfrm>
              <a:custGeom>
                <a:avLst/>
                <a:gdLst>
                  <a:gd name="T0" fmla="*/ 3 w 29"/>
                  <a:gd name="T1" fmla="*/ 0 h 30"/>
                  <a:gd name="T2" fmla="*/ 4 w 29"/>
                  <a:gd name="T3" fmla="*/ 2 h 30"/>
                  <a:gd name="T4" fmla="*/ 5 w 29"/>
                  <a:gd name="T5" fmla="*/ 3 h 30"/>
                  <a:gd name="T6" fmla="*/ 5 w 29"/>
                  <a:gd name="T7" fmla="*/ 5 h 30"/>
                  <a:gd name="T8" fmla="*/ 5 w 29"/>
                  <a:gd name="T9" fmla="*/ 5 h 30"/>
                  <a:gd name="T10" fmla="*/ 4 w 29"/>
                  <a:gd name="T11" fmla="*/ 6 h 30"/>
                  <a:gd name="T12" fmla="*/ 3 w 29"/>
                  <a:gd name="T13" fmla="*/ 8 h 30"/>
                  <a:gd name="T14" fmla="*/ 3 w 29"/>
                  <a:gd name="T15" fmla="*/ 8 h 30"/>
                  <a:gd name="T16" fmla="*/ 2 w 29"/>
                  <a:gd name="T17" fmla="*/ 8 h 30"/>
                  <a:gd name="T18" fmla="*/ 2 w 29"/>
                  <a:gd name="T19" fmla="*/ 8 h 30"/>
                  <a:gd name="T20" fmla="*/ 1 w 29"/>
                  <a:gd name="T21" fmla="*/ 8 h 30"/>
                  <a:gd name="T22" fmla="*/ 1 w 29"/>
                  <a:gd name="T23" fmla="*/ 6 h 30"/>
                  <a:gd name="T24" fmla="*/ 1 w 29"/>
                  <a:gd name="T25" fmla="*/ 6 h 30"/>
                  <a:gd name="T26" fmla="*/ 0 w 29"/>
                  <a:gd name="T27" fmla="*/ 5 h 30"/>
                  <a:gd name="T28" fmla="*/ 0 w 29"/>
                  <a:gd name="T29" fmla="*/ 3 h 30"/>
                  <a:gd name="T30" fmla="*/ 1 w 29"/>
                  <a:gd name="T31" fmla="*/ 2 h 30"/>
                  <a:gd name="T32" fmla="*/ 1 w 29"/>
                  <a:gd name="T33" fmla="*/ 2 h 30"/>
                  <a:gd name="T34" fmla="*/ 3 w 29"/>
                  <a:gd name="T35" fmla="*/ 0 h 30"/>
                  <a:gd name="T36" fmla="*/ 3 w 29"/>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 h="30">
                    <a:moveTo>
                      <a:pt x="17" y="0"/>
                    </a:moveTo>
                    <a:lnTo>
                      <a:pt x="23" y="6"/>
                    </a:lnTo>
                    <a:lnTo>
                      <a:pt x="29" y="12"/>
                    </a:lnTo>
                    <a:lnTo>
                      <a:pt x="29" y="18"/>
                    </a:lnTo>
                    <a:lnTo>
                      <a:pt x="23" y="24"/>
                    </a:lnTo>
                    <a:lnTo>
                      <a:pt x="17" y="30"/>
                    </a:lnTo>
                    <a:lnTo>
                      <a:pt x="12" y="30"/>
                    </a:lnTo>
                    <a:lnTo>
                      <a:pt x="6" y="30"/>
                    </a:lnTo>
                    <a:lnTo>
                      <a:pt x="6" y="24"/>
                    </a:lnTo>
                    <a:lnTo>
                      <a:pt x="0" y="18"/>
                    </a:lnTo>
                    <a:lnTo>
                      <a:pt x="0" y="12"/>
                    </a:lnTo>
                    <a:lnTo>
                      <a:pt x="6" y="6"/>
                    </a:lnTo>
                    <a:lnTo>
                      <a:pt x="17" y="0"/>
                    </a:lnTo>
                    <a:close/>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14" name="Freeform 86"/>
              <p:cNvSpPr>
                <a:spLocks noChangeArrowheads="1"/>
              </p:cNvSpPr>
              <p:nvPr/>
            </p:nvSpPr>
            <p:spPr bwMode="auto">
              <a:xfrm rot="18240000" flipH="1">
                <a:off x="190" y="1563"/>
                <a:ext cx="12" cy="15"/>
              </a:xfrm>
              <a:custGeom>
                <a:avLst/>
                <a:gdLst>
                  <a:gd name="T0" fmla="*/ 0 w 29"/>
                  <a:gd name="T1" fmla="*/ 3 h 30"/>
                  <a:gd name="T2" fmla="*/ 2 w 29"/>
                  <a:gd name="T3" fmla="*/ 8 h 30"/>
                  <a:gd name="T4" fmla="*/ 5 w 29"/>
                  <a:gd name="T5" fmla="*/ 5 h 30"/>
                  <a:gd name="T6" fmla="*/ 3 w 29"/>
                  <a:gd name="T7" fmla="*/ 0 h 30"/>
                  <a:gd name="T8" fmla="*/ 0 w 29"/>
                  <a:gd name="T9" fmla="*/ 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0" y="12"/>
                    </a:moveTo>
                    <a:lnTo>
                      <a:pt x="12" y="30"/>
                    </a:lnTo>
                    <a:lnTo>
                      <a:pt x="29" y="18"/>
                    </a:lnTo>
                    <a:lnTo>
                      <a:pt x="18" y="0"/>
                    </a:lnTo>
                    <a:lnTo>
                      <a:pt x="0" y="12"/>
                    </a:lnTo>
                    <a:close/>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15" name="Oval 87"/>
              <p:cNvSpPr>
                <a:spLocks noChangeArrowheads="1"/>
              </p:cNvSpPr>
              <p:nvPr/>
            </p:nvSpPr>
            <p:spPr bwMode="auto">
              <a:xfrm rot="18240000" flipH="1">
                <a:off x="185" y="1565"/>
                <a:ext cx="12" cy="15"/>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16" name="Freeform 88"/>
              <p:cNvSpPr>
                <a:spLocks noChangeArrowheads="1"/>
              </p:cNvSpPr>
              <p:nvPr/>
            </p:nvSpPr>
            <p:spPr bwMode="auto">
              <a:xfrm rot="18240000" flipH="1">
                <a:off x="186" y="1566"/>
                <a:ext cx="9" cy="15"/>
              </a:xfrm>
              <a:custGeom>
                <a:avLst/>
                <a:gdLst>
                  <a:gd name="T0" fmla="*/ 3 w 23"/>
                  <a:gd name="T1" fmla="*/ 0 h 30"/>
                  <a:gd name="T2" fmla="*/ 4 w 23"/>
                  <a:gd name="T3" fmla="*/ 2 h 30"/>
                  <a:gd name="T4" fmla="*/ 4 w 23"/>
                  <a:gd name="T5" fmla="*/ 3 h 30"/>
                  <a:gd name="T6" fmla="*/ 4 w 23"/>
                  <a:gd name="T7" fmla="*/ 5 h 30"/>
                  <a:gd name="T8" fmla="*/ 4 w 23"/>
                  <a:gd name="T9" fmla="*/ 5 h 30"/>
                  <a:gd name="T10" fmla="*/ 3 w 23"/>
                  <a:gd name="T11" fmla="*/ 6 h 30"/>
                  <a:gd name="T12" fmla="*/ 3 w 23"/>
                  <a:gd name="T13" fmla="*/ 8 h 30"/>
                  <a:gd name="T14" fmla="*/ 3 w 23"/>
                  <a:gd name="T15" fmla="*/ 8 h 30"/>
                  <a:gd name="T16" fmla="*/ 2 w 23"/>
                  <a:gd name="T17" fmla="*/ 6 h 30"/>
                  <a:gd name="T18" fmla="*/ 1 w 23"/>
                  <a:gd name="T19" fmla="*/ 6 h 30"/>
                  <a:gd name="T20" fmla="*/ 1 w 23"/>
                  <a:gd name="T21" fmla="*/ 6 h 30"/>
                  <a:gd name="T22" fmla="*/ 0 w 23"/>
                  <a:gd name="T23" fmla="*/ 5 h 30"/>
                  <a:gd name="T24" fmla="*/ 0 w 23"/>
                  <a:gd name="T25" fmla="*/ 3 h 30"/>
                  <a:gd name="T26" fmla="*/ 0 w 23"/>
                  <a:gd name="T27" fmla="*/ 3 h 30"/>
                  <a:gd name="T28" fmla="*/ 1 w 23"/>
                  <a:gd name="T29" fmla="*/ 2 h 30"/>
                  <a:gd name="T30" fmla="*/ 1 w 23"/>
                  <a:gd name="T31" fmla="*/ 2 h 30"/>
                  <a:gd name="T32" fmla="*/ 1 w 23"/>
                  <a:gd name="T33" fmla="*/ 2 h 30"/>
                  <a:gd name="T34" fmla="*/ 3 w 23"/>
                  <a:gd name="T35" fmla="*/ 0 h 30"/>
                  <a:gd name="T36" fmla="*/ 3 w 2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 h="30">
                    <a:moveTo>
                      <a:pt x="17" y="0"/>
                    </a:moveTo>
                    <a:lnTo>
                      <a:pt x="23" y="6"/>
                    </a:lnTo>
                    <a:lnTo>
                      <a:pt x="23" y="12"/>
                    </a:lnTo>
                    <a:lnTo>
                      <a:pt x="23" y="18"/>
                    </a:lnTo>
                    <a:lnTo>
                      <a:pt x="17" y="24"/>
                    </a:lnTo>
                    <a:lnTo>
                      <a:pt x="17" y="30"/>
                    </a:lnTo>
                    <a:lnTo>
                      <a:pt x="11" y="24"/>
                    </a:lnTo>
                    <a:lnTo>
                      <a:pt x="6" y="24"/>
                    </a:lnTo>
                    <a:lnTo>
                      <a:pt x="0" y="18"/>
                    </a:lnTo>
                    <a:lnTo>
                      <a:pt x="0" y="12"/>
                    </a:lnTo>
                    <a:lnTo>
                      <a:pt x="6" y="6"/>
                    </a:lnTo>
                    <a:lnTo>
                      <a:pt x="17" y="0"/>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17" name="Freeform 89"/>
              <p:cNvSpPr>
                <a:spLocks noChangeArrowheads="1"/>
              </p:cNvSpPr>
              <p:nvPr/>
            </p:nvSpPr>
            <p:spPr bwMode="auto">
              <a:xfrm rot="18240000" flipH="1">
                <a:off x="195" y="1565"/>
                <a:ext cx="10" cy="9"/>
              </a:xfrm>
              <a:custGeom>
                <a:avLst/>
                <a:gdLst>
                  <a:gd name="T0" fmla="*/ 4 w 24"/>
                  <a:gd name="T1" fmla="*/ 5 h 18"/>
                  <a:gd name="T2" fmla="*/ 3 w 24"/>
                  <a:gd name="T3" fmla="*/ 5 h 18"/>
                  <a:gd name="T4" fmla="*/ 0 w 24"/>
                  <a:gd name="T5" fmla="*/ 0 h 18"/>
                  <a:gd name="T6" fmla="*/ 1 w 24"/>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8">
                    <a:moveTo>
                      <a:pt x="24" y="18"/>
                    </a:moveTo>
                    <a:lnTo>
                      <a:pt x="18" y="18"/>
                    </a:lnTo>
                    <a:lnTo>
                      <a:pt x="0" y="0"/>
                    </a:lnTo>
                    <a:lnTo>
                      <a:pt x="6" y="0"/>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18" name="Line 90"/>
              <p:cNvSpPr>
                <a:spLocks noChangeShapeType="1"/>
              </p:cNvSpPr>
              <p:nvPr/>
            </p:nvSpPr>
            <p:spPr bwMode="auto">
              <a:xfrm flipH="1">
                <a:off x="185" y="1565"/>
                <a:ext cx="13" cy="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19" name="Freeform 91"/>
              <p:cNvSpPr>
                <a:spLocks noChangeArrowheads="1"/>
              </p:cNvSpPr>
              <p:nvPr/>
            </p:nvSpPr>
            <p:spPr bwMode="auto">
              <a:xfrm rot="18240000" flipH="1">
                <a:off x="152" y="1522"/>
                <a:ext cx="29" cy="33"/>
              </a:xfrm>
              <a:custGeom>
                <a:avLst/>
                <a:gdLst>
                  <a:gd name="T0" fmla="*/ 4 w 71"/>
                  <a:gd name="T1" fmla="*/ 17 h 65"/>
                  <a:gd name="T2" fmla="*/ 12 w 71"/>
                  <a:gd name="T3" fmla="*/ 8 h 65"/>
                  <a:gd name="T4" fmla="*/ 8 w 71"/>
                  <a:gd name="T5" fmla="*/ 0 h 65"/>
                  <a:gd name="T6" fmla="*/ 0 w 71"/>
                  <a:gd name="T7" fmla="*/ 9 h 65"/>
                  <a:gd name="T8" fmla="*/ 4 w 71"/>
                  <a:gd name="T9" fmla="*/ 1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65">
                    <a:moveTo>
                      <a:pt x="24" y="65"/>
                    </a:moveTo>
                    <a:lnTo>
                      <a:pt x="71" y="30"/>
                    </a:lnTo>
                    <a:lnTo>
                      <a:pt x="48" y="0"/>
                    </a:lnTo>
                    <a:lnTo>
                      <a:pt x="0" y="36"/>
                    </a:lnTo>
                    <a:lnTo>
                      <a:pt x="24" y="65"/>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20" name="Freeform 92"/>
              <p:cNvSpPr>
                <a:spLocks noChangeArrowheads="1"/>
              </p:cNvSpPr>
              <p:nvPr/>
            </p:nvSpPr>
            <p:spPr bwMode="auto">
              <a:xfrm rot="18240000" flipH="1">
                <a:off x="152" y="1522"/>
                <a:ext cx="29" cy="33"/>
              </a:xfrm>
              <a:custGeom>
                <a:avLst/>
                <a:gdLst>
                  <a:gd name="T0" fmla="*/ 4 w 71"/>
                  <a:gd name="T1" fmla="*/ 17 h 65"/>
                  <a:gd name="T2" fmla="*/ 12 w 71"/>
                  <a:gd name="T3" fmla="*/ 8 h 65"/>
                  <a:gd name="T4" fmla="*/ 8 w 71"/>
                  <a:gd name="T5" fmla="*/ 0 h 65"/>
                  <a:gd name="T6" fmla="*/ 0 w 71"/>
                  <a:gd name="T7" fmla="*/ 9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5">
                    <a:moveTo>
                      <a:pt x="24" y="65"/>
                    </a:moveTo>
                    <a:lnTo>
                      <a:pt x="71" y="30"/>
                    </a:lnTo>
                    <a:lnTo>
                      <a:pt x="48" y="0"/>
                    </a:lnTo>
                    <a:lnTo>
                      <a:pt x="0" y="36"/>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21" name="Freeform 93"/>
              <p:cNvSpPr>
                <a:spLocks noChangeArrowheads="1"/>
              </p:cNvSpPr>
              <p:nvPr/>
            </p:nvSpPr>
            <p:spPr bwMode="auto">
              <a:xfrm rot="18240000" flipH="1">
                <a:off x="151" y="1518"/>
                <a:ext cx="29" cy="24"/>
              </a:xfrm>
              <a:custGeom>
                <a:avLst/>
                <a:gdLst>
                  <a:gd name="T0" fmla="*/ 0 w 72"/>
                  <a:gd name="T1" fmla="*/ 12 h 48"/>
                  <a:gd name="T2" fmla="*/ 8 w 72"/>
                  <a:gd name="T3" fmla="*/ 3 h 48"/>
                  <a:gd name="T4" fmla="*/ 12 w 72"/>
                  <a:gd name="T5" fmla="*/ 0 h 48"/>
                  <a:gd name="T6" fmla="*/ 0 60000 65536"/>
                  <a:gd name="T7" fmla="*/ 0 60000 65536"/>
                  <a:gd name="T8" fmla="*/ 0 60000 65536"/>
                </a:gdLst>
                <a:ahLst/>
                <a:cxnLst>
                  <a:cxn ang="T6">
                    <a:pos x="T0" y="T1"/>
                  </a:cxn>
                  <a:cxn ang="T7">
                    <a:pos x="T2" y="T3"/>
                  </a:cxn>
                  <a:cxn ang="T8">
                    <a:pos x="T4" y="T5"/>
                  </a:cxn>
                </a:cxnLst>
                <a:rect l="0" t="0" r="r" b="b"/>
                <a:pathLst>
                  <a:path w="72" h="48">
                    <a:moveTo>
                      <a:pt x="0" y="48"/>
                    </a:moveTo>
                    <a:lnTo>
                      <a:pt x="48" y="12"/>
                    </a:lnTo>
                    <a:lnTo>
                      <a:pt x="72" y="0"/>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22" name="Freeform 94"/>
              <p:cNvSpPr>
                <a:spLocks noChangeArrowheads="1"/>
              </p:cNvSpPr>
              <p:nvPr/>
            </p:nvSpPr>
            <p:spPr bwMode="auto">
              <a:xfrm rot="18240000" flipH="1">
                <a:off x="162" y="1541"/>
                <a:ext cx="29" cy="33"/>
              </a:xfrm>
              <a:custGeom>
                <a:avLst/>
                <a:gdLst>
                  <a:gd name="T0" fmla="*/ 4 w 71"/>
                  <a:gd name="T1" fmla="*/ 17 h 65"/>
                  <a:gd name="T2" fmla="*/ 12 w 71"/>
                  <a:gd name="T3" fmla="*/ 8 h 65"/>
                  <a:gd name="T4" fmla="*/ 8 w 71"/>
                  <a:gd name="T5" fmla="*/ 0 h 65"/>
                  <a:gd name="T6" fmla="*/ 0 w 71"/>
                  <a:gd name="T7" fmla="*/ 9 h 65"/>
                  <a:gd name="T8" fmla="*/ 4 w 71"/>
                  <a:gd name="T9" fmla="*/ 1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65">
                    <a:moveTo>
                      <a:pt x="24" y="65"/>
                    </a:moveTo>
                    <a:lnTo>
                      <a:pt x="71" y="29"/>
                    </a:lnTo>
                    <a:lnTo>
                      <a:pt x="47" y="0"/>
                    </a:lnTo>
                    <a:lnTo>
                      <a:pt x="0" y="35"/>
                    </a:lnTo>
                    <a:lnTo>
                      <a:pt x="24" y="65"/>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23" name="Freeform 95"/>
              <p:cNvSpPr>
                <a:spLocks noChangeArrowheads="1"/>
              </p:cNvSpPr>
              <p:nvPr/>
            </p:nvSpPr>
            <p:spPr bwMode="auto">
              <a:xfrm rot="18240000" flipH="1">
                <a:off x="162" y="1541"/>
                <a:ext cx="29" cy="33"/>
              </a:xfrm>
              <a:custGeom>
                <a:avLst/>
                <a:gdLst>
                  <a:gd name="T0" fmla="*/ 4 w 71"/>
                  <a:gd name="T1" fmla="*/ 17 h 65"/>
                  <a:gd name="T2" fmla="*/ 12 w 71"/>
                  <a:gd name="T3" fmla="*/ 8 h 65"/>
                  <a:gd name="T4" fmla="*/ 8 w 71"/>
                  <a:gd name="T5" fmla="*/ 0 h 65"/>
                  <a:gd name="T6" fmla="*/ 0 w 71"/>
                  <a:gd name="T7" fmla="*/ 9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5">
                    <a:moveTo>
                      <a:pt x="24" y="65"/>
                    </a:moveTo>
                    <a:lnTo>
                      <a:pt x="71" y="29"/>
                    </a:lnTo>
                    <a:lnTo>
                      <a:pt x="47" y="0"/>
                    </a:lnTo>
                    <a:lnTo>
                      <a:pt x="0" y="35"/>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24" name="Freeform 96"/>
              <p:cNvSpPr>
                <a:spLocks noChangeArrowheads="1"/>
              </p:cNvSpPr>
              <p:nvPr/>
            </p:nvSpPr>
            <p:spPr bwMode="auto">
              <a:xfrm rot="18240000" flipH="1">
                <a:off x="163" y="1534"/>
                <a:ext cx="29" cy="23"/>
              </a:xfrm>
              <a:custGeom>
                <a:avLst/>
                <a:gdLst>
                  <a:gd name="T0" fmla="*/ 0 w 71"/>
                  <a:gd name="T1" fmla="*/ 11 h 47"/>
                  <a:gd name="T2" fmla="*/ 8 w 71"/>
                  <a:gd name="T3" fmla="*/ 3 h 47"/>
                  <a:gd name="T4" fmla="*/ 12 w 71"/>
                  <a:gd name="T5" fmla="*/ 0 h 47"/>
                  <a:gd name="T6" fmla="*/ 0 60000 65536"/>
                  <a:gd name="T7" fmla="*/ 0 60000 65536"/>
                  <a:gd name="T8" fmla="*/ 0 60000 65536"/>
                </a:gdLst>
                <a:ahLst/>
                <a:cxnLst>
                  <a:cxn ang="T6">
                    <a:pos x="T0" y="T1"/>
                  </a:cxn>
                  <a:cxn ang="T7">
                    <a:pos x="T2" y="T3"/>
                  </a:cxn>
                  <a:cxn ang="T8">
                    <a:pos x="T4" y="T5"/>
                  </a:cxn>
                </a:cxnLst>
                <a:rect l="0" t="0" r="r" b="b"/>
                <a:pathLst>
                  <a:path w="71" h="47">
                    <a:moveTo>
                      <a:pt x="0" y="47"/>
                    </a:moveTo>
                    <a:lnTo>
                      <a:pt x="48" y="12"/>
                    </a:lnTo>
                    <a:lnTo>
                      <a:pt x="71" y="0"/>
                    </a:lnTo>
                  </a:path>
                </a:pathLst>
              </a:custGeom>
              <a:solidFill>
                <a:srgbClr val="80808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25" name="Freeform 97"/>
              <p:cNvSpPr>
                <a:spLocks noChangeArrowheads="1"/>
              </p:cNvSpPr>
              <p:nvPr/>
            </p:nvSpPr>
            <p:spPr bwMode="auto">
              <a:xfrm rot="18240000" flipH="1">
                <a:off x="182" y="1542"/>
                <a:ext cx="20" cy="22"/>
              </a:xfrm>
              <a:custGeom>
                <a:avLst/>
                <a:gdLst>
                  <a:gd name="T0" fmla="*/ 0 w 48"/>
                  <a:gd name="T1" fmla="*/ 3 h 42"/>
                  <a:gd name="T2" fmla="*/ 4 w 48"/>
                  <a:gd name="T3" fmla="*/ 0 h 42"/>
                  <a:gd name="T4" fmla="*/ 8 w 48"/>
                  <a:gd name="T5" fmla="*/ 8 h 42"/>
                  <a:gd name="T6" fmla="*/ 4 w 48"/>
                  <a:gd name="T7" fmla="*/ 12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2">
                    <a:moveTo>
                      <a:pt x="0" y="12"/>
                    </a:moveTo>
                    <a:lnTo>
                      <a:pt x="24" y="0"/>
                    </a:lnTo>
                    <a:lnTo>
                      <a:pt x="48" y="30"/>
                    </a:lnTo>
                    <a:lnTo>
                      <a:pt x="24" y="42"/>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26" name="Freeform 98"/>
              <p:cNvSpPr>
                <a:spLocks noChangeArrowheads="1"/>
              </p:cNvSpPr>
              <p:nvPr/>
            </p:nvSpPr>
            <p:spPr bwMode="auto">
              <a:xfrm rot="18240000" flipH="1">
                <a:off x="176" y="1522"/>
                <a:ext cx="20" cy="21"/>
              </a:xfrm>
              <a:custGeom>
                <a:avLst/>
                <a:gdLst>
                  <a:gd name="T0" fmla="*/ 0 w 48"/>
                  <a:gd name="T1" fmla="*/ 3 h 41"/>
                  <a:gd name="T2" fmla="*/ 4 w 48"/>
                  <a:gd name="T3" fmla="*/ 0 h 41"/>
                  <a:gd name="T4" fmla="*/ 8 w 48"/>
                  <a:gd name="T5" fmla="*/ 8 h 41"/>
                  <a:gd name="T6" fmla="*/ 3 w 48"/>
                  <a:gd name="T7" fmla="*/ 1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1">
                    <a:moveTo>
                      <a:pt x="0" y="12"/>
                    </a:moveTo>
                    <a:lnTo>
                      <a:pt x="24" y="0"/>
                    </a:lnTo>
                    <a:lnTo>
                      <a:pt x="48" y="29"/>
                    </a:lnTo>
                    <a:lnTo>
                      <a:pt x="18" y="41"/>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27" name="Line 99"/>
              <p:cNvSpPr>
                <a:spLocks noChangeShapeType="1"/>
              </p:cNvSpPr>
              <p:nvPr/>
            </p:nvSpPr>
            <p:spPr bwMode="auto">
              <a:xfrm flipH="1">
                <a:off x="187" y="1526"/>
                <a:ext cx="5" cy="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28" name="Line 100"/>
              <p:cNvSpPr>
                <a:spLocks noChangeShapeType="1"/>
              </p:cNvSpPr>
              <p:nvPr/>
            </p:nvSpPr>
            <p:spPr bwMode="auto">
              <a:xfrm flipV="1">
                <a:off x="235" y="1569"/>
                <a:ext cx="2" cy="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29" name="Freeform 101"/>
              <p:cNvSpPr>
                <a:spLocks noChangeArrowheads="1"/>
              </p:cNvSpPr>
              <p:nvPr/>
            </p:nvSpPr>
            <p:spPr bwMode="auto">
              <a:xfrm rot="18240000" flipH="1">
                <a:off x="231" y="1602"/>
                <a:ext cx="29" cy="75"/>
              </a:xfrm>
              <a:custGeom>
                <a:avLst/>
                <a:gdLst>
                  <a:gd name="T0" fmla="*/ 0 w 72"/>
                  <a:gd name="T1" fmla="*/ 0 h 148"/>
                  <a:gd name="T2" fmla="*/ 4 w 72"/>
                  <a:gd name="T3" fmla="*/ 3 h 148"/>
                  <a:gd name="T4" fmla="*/ 12 w 72"/>
                  <a:gd name="T5" fmla="*/ 38 h 148"/>
                  <a:gd name="T6" fmla="*/ 8 w 72"/>
                  <a:gd name="T7" fmla="*/ 36 h 148"/>
                  <a:gd name="T8" fmla="*/ 0 w 72"/>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48">
                    <a:moveTo>
                      <a:pt x="0" y="0"/>
                    </a:moveTo>
                    <a:lnTo>
                      <a:pt x="24" y="12"/>
                    </a:lnTo>
                    <a:lnTo>
                      <a:pt x="72" y="148"/>
                    </a:lnTo>
                    <a:lnTo>
                      <a:pt x="48" y="142"/>
                    </a:lnTo>
                    <a:lnTo>
                      <a:pt x="0" y="0"/>
                    </a:lnTo>
                    <a:close/>
                  </a:path>
                </a:pathLst>
              </a:custGeom>
              <a:solidFill>
                <a:srgbClr val="FF3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30" name="Freeform 102"/>
              <p:cNvSpPr>
                <a:spLocks noChangeArrowheads="1"/>
              </p:cNvSpPr>
              <p:nvPr/>
            </p:nvSpPr>
            <p:spPr bwMode="auto">
              <a:xfrm rot="18240000" flipH="1">
                <a:off x="256" y="1589"/>
                <a:ext cx="22" cy="81"/>
              </a:xfrm>
              <a:custGeom>
                <a:avLst/>
                <a:gdLst>
                  <a:gd name="T0" fmla="*/ 0 w 53"/>
                  <a:gd name="T1" fmla="*/ 0 h 160"/>
                  <a:gd name="T2" fmla="*/ 0 w 53"/>
                  <a:gd name="T3" fmla="*/ 5 h 160"/>
                  <a:gd name="T4" fmla="*/ 8 w 53"/>
                  <a:gd name="T5" fmla="*/ 41 h 160"/>
                  <a:gd name="T6" fmla="*/ 9 w 53"/>
                  <a:gd name="T7" fmla="*/ 35 h 160"/>
                  <a:gd name="T8" fmla="*/ 0 w 53"/>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60">
                    <a:moveTo>
                      <a:pt x="0" y="0"/>
                    </a:moveTo>
                    <a:lnTo>
                      <a:pt x="0" y="18"/>
                    </a:lnTo>
                    <a:lnTo>
                      <a:pt x="47" y="160"/>
                    </a:lnTo>
                    <a:lnTo>
                      <a:pt x="53" y="136"/>
                    </a:lnTo>
                    <a:lnTo>
                      <a:pt x="0" y="0"/>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31" name="Freeform 103"/>
              <p:cNvSpPr>
                <a:spLocks noChangeArrowheads="1"/>
              </p:cNvSpPr>
              <p:nvPr/>
            </p:nvSpPr>
            <p:spPr bwMode="auto">
              <a:xfrm rot="18240000" flipH="1">
                <a:off x="160" y="1461"/>
                <a:ext cx="36" cy="45"/>
              </a:xfrm>
              <a:custGeom>
                <a:avLst/>
                <a:gdLst>
                  <a:gd name="T0" fmla="*/ 13 w 89"/>
                  <a:gd name="T1" fmla="*/ 23 h 89"/>
                  <a:gd name="T2" fmla="*/ 15 w 89"/>
                  <a:gd name="T3" fmla="*/ 20 h 89"/>
                  <a:gd name="T4" fmla="*/ 12 w 89"/>
                  <a:gd name="T5" fmla="*/ 6 h 89"/>
                  <a:gd name="T6" fmla="*/ 2 w 89"/>
                  <a:gd name="T7" fmla="*/ 0 h 89"/>
                  <a:gd name="T8" fmla="*/ 0 w 89"/>
                  <a:gd name="T9" fmla="*/ 3 h 89"/>
                  <a:gd name="T10" fmla="*/ 13 w 89"/>
                  <a:gd name="T11" fmla="*/ 23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89">
                    <a:moveTo>
                      <a:pt x="77" y="89"/>
                    </a:moveTo>
                    <a:lnTo>
                      <a:pt x="89" y="77"/>
                    </a:lnTo>
                    <a:lnTo>
                      <a:pt x="71" y="23"/>
                    </a:lnTo>
                    <a:lnTo>
                      <a:pt x="12" y="0"/>
                    </a:lnTo>
                    <a:lnTo>
                      <a:pt x="0" y="12"/>
                    </a:lnTo>
                    <a:lnTo>
                      <a:pt x="77" y="89"/>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32" name="Freeform 104"/>
              <p:cNvSpPr>
                <a:spLocks noChangeArrowheads="1"/>
              </p:cNvSpPr>
              <p:nvPr/>
            </p:nvSpPr>
            <p:spPr bwMode="auto">
              <a:xfrm rot="18240000" flipH="1">
                <a:off x="166" y="1466"/>
                <a:ext cx="31" cy="39"/>
              </a:xfrm>
              <a:custGeom>
                <a:avLst/>
                <a:gdLst>
                  <a:gd name="T0" fmla="*/ 0 w 77"/>
                  <a:gd name="T1" fmla="*/ 0 h 77"/>
                  <a:gd name="T2" fmla="*/ 4 w 77"/>
                  <a:gd name="T3" fmla="*/ 15 h 77"/>
                  <a:gd name="T4" fmla="*/ 12 w 77"/>
                  <a:gd name="T5" fmla="*/ 20 h 77"/>
                  <a:gd name="T6" fmla="*/ 8 w 77"/>
                  <a:gd name="T7" fmla="*/ 6 h 77"/>
                  <a:gd name="T8" fmla="*/ 0 w 77"/>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77">
                    <a:moveTo>
                      <a:pt x="0" y="0"/>
                    </a:moveTo>
                    <a:lnTo>
                      <a:pt x="23" y="59"/>
                    </a:lnTo>
                    <a:lnTo>
                      <a:pt x="77" y="77"/>
                    </a:lnTo>
                    <a:lnTo>
                      <a:pt x="53" y="23"/>
                    </a:lnTo>
                    <a:lnTo>
                      <a:pt x="0" y="0"/>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33" name="Line 105"/>
              <p:cNvSpPr>
                <a:spLocks noChangeShapeType="1"/>
              </p:cNvSpPr>
              <p:nvPr/>
            </p:nvSpPr>
            <p:spPr bwMode="auto">
              <a:xfrm flipH="1">
                <a:off x="158" y="1486"/>
                <a:ext cx="13" cy="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34" name="Freeform 106"/>
              <p:cNvSpPr>
                <a:spLocks noChangeArrowheads="1"/>
              </p:cNvSpPr>
              <p:nvPr/>
            </p:nvSpPr>
            <p:spPr bwMode="auto">
              <a:xfrm rot="18240000" flipH="1">
                <a:off x="162" y="1466"/>
                <a:ext cx="31" cy="39"/>
              </a:xfrm>
              <a:custGeom>
                <a:avLst/>
                <a:gdLst>
                  <a:gd name="T0" fmla="*/ 12 w 77"/>
                  <a:gd name="T1" fmla="*/ 20 h 77"/>
                  <a:gd name="T2" fmla="*/ 8 w 77"/>
                  <a:gd name="T3" fmla="*/ 6 h 77"/>
                  <a:gd name="T4" fmla="*/ 0 w 77"/>
                  <a:gd name="T5" fmla="*/ 0 h 77"/>
                  <a:gd name="T6" fmla="*/ 0 60000 65536"/>
                  <a:gd name="T7" fmla="*/ 0 60000 65536"/>
                  <a:gd name="T8" fmla="*/ 0 60000 65536"/>
                </a:gdLst>
                <a:ahLst/>
                <a:cxnLst>
                  <a:cxn ang="T6">
                    <a:pos x="T0" y="T1"/>
                  </a:cxn>
                  <a:cxn ang="T7">
                    <a:pos x="T2" y="T3"/>
                  </a:cxn>
                  <a:cxn ang="T8">
                    <a:pos x="T4" y="T5"/>
                  </a:cxn>
                </a:cxnLst>
                <a:rect l="0" t="0" r="r" b="b"/>
                <a:pathLst>
                  <a:path w="77" h="77">
                    <a:moveTo>
                      <a:pt x="77" y="77"/>
                    </a:moveTo>
                    <a:lnTo>
                      <a:pt x="53" y="23"/>
                    </a:lnTo>
                    <a:lnTo>
                      <a:pt x="0" y="0"/>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35" name="Freeform 107"/>
              <p:cNvSpPr>
                <a:spLocks noChangeArrowheads="1"/>
              </p:cNvSpPr>
              <p:nvPr/>
            </p:nvSpPr>
            <p:spPr bwMode="auto">
              <a:xfrm rot="18240000" flipH="1">
                <a:off x="171" y="1458"/>
                <a:ext cx="7" cy="15"/>
              </a:xfrm>
              <a:custGeom>
                <a:avLst/>
                <a:gdLst>
                  <a:gd name="T0" fmla="*/ 0 w 18"/>
                  <a:gd name="T1" fmla="*/ 0 h 29"/>
                  <a:gd name="T2" fmla="*/ 2 w 18"/>
                  <a:gd name="T3" fmla="*/ 8 h 29"/>
                  <a:gd name="T4" fmla="*/ 3 w 18"/>
                  <a:gd name="T5" fmla="*/ 8 h 29"/>
                  <a:gd name="T6" fmla="*/ 1 w 18"/>
                  <a:gd name="T7" fmla="*/ 2 h 29"/>
                  <a:gd name="T8" fmla="*/ 0 w 1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
                    <a:moveTo>
                      <a:pt x="0" y="0"/>
                    </a:moveTo>
                    <a:lnTo>
                      <a:pt x="12" y="29"/>
                    </a:lnTo>
                    <a:lnTo>
                      <a:pt x="18" y="29"/>
                    </a:lnTo>
                    <a:lnTo>
                      <a:pt x="6" y="6"/>
                    </a:lnTo>
                    <a:lnTo>
                      <a:pt x="0" y="0"/>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36" name="Freeform 108"/>
              <p:cNvSpPr>
                <a:spLocks noChangeArrowheads="1"/>
              </p:cNvSpPr>
              <p:nvPr/>
            </p:nvSpPr>
            <p:spPr bwMode="auto">
              <a:xfrm rot="18240000" flipH="1">
                <a:off x="165" y="1458"/>
                <a:ext cx="7" cy="3"/>
              </a:xfrm>
              <a:custGeom>
                <a:avLst/>
                <a:gdLst>
                  <a:gd name="T0" fmla="*/ 0 w 18"/>
                  <a:gd name="T1" fmla="*/ 2 h 6"/>
                  <a:gd name="T2" fmla="*/ 1 w 18"/>
                  <a:gd name="T3" fmla="*/ 0 h 6"/>
                  <a:gd name="T4" fmla="*/ 3 w 18"/>
                  <a:gd name="T5" fmla="*/ 0 h 6"/>
                  <a:gd name="T6" fmla="*/ 1 w 18"/>
                  <a:gd name="T7" fmla="*/ 2 h 6"/>
                  <a:gd name="T8" fmla="*/ 0 w 18"/>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
                    <a:moveTo>
                      <a:pt x="0" y="6"/>
                    </a:moveTo>
                    <a:lnTo>
                      <a:pt x="6" y="0"/>
                    </a:lnTo>
                    <a:lnTo>
                      <a:pt x="18" y="0"/>
                    </a:lnTo>
                    <a:lnTo>
                      <a:pt x="6" y="6"/>
                    </a:lnTo>
                    <a:lnTo>
                      <a:pt x="0" y="6"/>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37" name="Freeform 109"/>
              <p:cNvSpPr>
                <a:spLocks noChangeArrowheads="1"/>
              </p:cNvSpPr>
              <p:nvPr/>
            </p:nvSpPr>
            <p:spPr bwMode="auto">
              <a:xfrm rot="18240000" flipH="1">
                <a:off x="184" y="1472"/>
                <a:ext cx="7" cy="15"/>
              </a:xfrm>
              <a:custGeom>
                <a:avLst/>
                <a:gdLst>
                  <a:gd name="T0" fmla="*/ 1 w 17"/>
                  <a:gd name="T1" fmla="*/ 2 h 30"/>
                  <a:gd name="T2" fmla="*/ 0 w 17"/>
                  <a:gd name="T3" fmla="*/ 0 h 30"/>
                  <a:gd name="T4" fmla="*/ 2 w 17"/>
                  <a:gd name="T5" fmla="*/ 8 h 30"/>
                  <a:gd name="T6" fmla="*/ 3 w 17"/>
                  <a:gd name="T7" fmla="*/ 8 h 30"/>
                  <a:gd name="T8" fmla="*/ 1 w 17"/>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0">
                    <a:moveTo>
                      <a:pt x="6" y="6"/>
                    </a:moveTo>
                    <a:lnTo>
                      <a:pt x="0" y="0"/>
                    </a:lnTo>
                    <a:lnTo>
                      <a:pt x="11" y="30"/>
                    </a:lnTo>
                    <a:lnTo>
                      <a:pt x="17" y="30"/>
                    </a:lnTo>
                    <a:lnTo>
                      <a:pt x="6" y="6"/>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38" name="Line 110"/>
              <p:cNvSpPr>
                <a:spLocks noChangeShapeType="1"/>
              </p:cNvSpPr>
              <p:nvPr/>
            </p:nvSpPr>
            <p:spPr bwMode="auto">
              <a:xfrm>
                <a:off x="185" y="1517"/>
                <a:ext cx="2" cy="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39" name="Freeform 111"/>
              <p:cNvSpPr>
                <a:spLocks noChangeArrowheads="1"/>
              </p:cNvSpPr>
              <p:nvPr/>
            </p:nvSpPr>
            <p:spPr bwMode="auto">
              <a:xfrm rot="18240000" flipH="1">
                <a:off x="104" y="1465"/>
                <a:ext cx="46" cy="48"/>
              </a:xfrm>
              <a:custGeom>
                <a:avLst/>
                <a:gdLst>
                  <a:gd name="T0" fmla="*/ 0 w 113"/>
                  <a:gd name="T1" fmla="*/ 21 h 95"/>
                  <a:gd name="T2" fmla="*/ 1 w 113"/>
                  <a:gd name="T3" fmla="*/ 24 h 95"/>
                  <a:gd name="T4" fmla="*/ 19 w 113"/>
                  <a:gd name="T5" fmla="*/ 3 h 95"/>
                  <a:gd name="T6" fmla="*/ 18 w 113"/>
                  <a:gd name="T7" fmla="*/ 0 h 95"/>
                  <a:gd name="T8" fmla="*/ 0 w 113"/>
                  <a:gd name="T9" fmla="*/ 21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95">
                    <a:moveTo>
                      <a:pt x="0" y="83"/>
                    </a:moveTo>
                    <a:lnTo>
                      <a:pt x="6" y="95"/>
                    </a:lnTo>
                    <a:lnTo>
                      <a:pt x="113" y="11"/>
                    </a:lnTo>
                    <a:lnTo>
                      <a:pt x="107" y="0"/>
                    </a:lnTo>
                    <a:lnTo>
                      <a:pt x="0" y="83"/>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40" name="Line 112"/>
              <p:cNvSpPr>
                <a:spLocks noChangeShapeType="1"/>
              </p:cNvSpPr>
              <p:nvPr/>
            </p:nvSpPr>
            <p:spPr bwMode="auto">
              <a:xfrm>
                <a:off x="116" y="1491"/>
                <a:ext cx="4" cy="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41" name="Line 113"/>
              <p:cNvSpPr>
                <a:spLocks noChangeShapeType="1"/>
              </p:cNvSpPr>
              <p:nvPr/>
            </p:nvSpPr>
            <p:spPr bwMode="auto">
              <a:xfrm>
                <a:off x="136" y="1487"/>
                <a:ext cx="4" cy="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42" name="Freeform 114"/>
              <p:cNvSpPr>
                <a:spLocks noChangeArrowheads="1"/>
              </p:cNvSpPr>
              <p:nvPr/>
            </p:nvSpPr>
            <p:spPr bwMode="auto">
              <a:xfrm rot="18240000" flipH="1">
                <a:off x="145" y="1460"/>
                <a:ext cx="26" cy="18"/>
              </a:xfrm>
              <a:custGeom>
                <a:avLst/>
                <a:gdLst>
                  <a:gd name="T0" fmla="*/ 10 w 65"/>
                  <a:gd name="T1" fmla="*/ 6 h 36"/>
                  <a:gd name="T2" fmla="*/ 0 w 65"/>
                  <a:gd name="T3" fmla="*/ 0 h 36"/>
                  <a:gd name="T4" fmla="*/ 1 w 65"/>
                  <a:gd name="T5" fmla="*/ 5 h 36"/>
                  <a:gd name="T6" fmla="*/ 10 w 65"/>
                  <a:gd name="T7" fmla="*/ 9 h 36"/>
                  <a:gd name="T8" fmla="*/ 10 w 65"/>
                  <a:gd name="T9" fmla="*/ 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6">
                    <a:moveTo>
                      <a:pt x="59" y="24"/>
                    </a:moveTo>
                    <a:lnTo>
                      <a:pt x="0" y="0"/>
                    </a:lnTo>
                    <a:lnTo>
                      <a:pt x="6" y="18"/>
                    </a:lnTo>
                    <a:lnTo>
                      <a:pt x="65" y="36"/>
                    </a:lnTo>
                    <a:lnTo>
                      <a:pt x="59" y="24"/>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43" name="Freeform 115"/>
              <p:cNvSpPr>
                <a:spLocks noChangeArrowheads="1"/>
              </p:cNvSpPr>
              <p:nvPr/>
            </p:nvSpPr>
            <p:spPr bwMode="auto">
              <a:xfrm rot="18240000" flipH="1">
                <a:off x="93" y="1448"/>
                <a:ext cx="68" cy="54"/>
              </a:xfrm>
              <a:custGeom>
                <a:avLst/>
                <a:gdLst>
                  <a:gd name="T0" fmla="*/ 0 w 166"/>
                  <a:gd name="T1" fmla="*/ 21 h 107"/>
                  <a:gd name="T2" fmla="*/ 18 w 166"/>
                  <a:gd name="T3" fmla="*/ 0 h 107"/>
                  <a:gd name="T4" fmla="*/ 28 w 166"/>
                  <a:gd name="T5" fmla="*/ 6 h 107"/>
                  <a:gd name="T6" fmla="*/ 10 w 166"/>
                  <a:gd name="T7" fmla="*/ 27 h 107"/>
                  <a:gd name="T8" fmla="*/ 0 w 166"/>
                  <a:gd name="T9" fmla="*/ 21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07">
                    <a:moveTo>
                      <a:pt x="0" y="83"/>
                    </a:moveTo>
                    <a:lnTo>
                      <a:pt x="106" y="0"/>
                    </a:lnTo>
                    <a:lnTo>
                      <a:pt x="166" y="24"/>
                    </a:lnTo>
                    <a:lnTo>
                      <a:pt x="59" y="107"/>
                    </a:lnTo>
                    <a:lnTo>
                      <a:pt x="0" y="83"/>
                    </a:lnTo>
                    <a:close/>
                  </a:path>
                </a:pathLst>
              </a:cu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44" name="Freeform 116"/>
              <p:cNvSpPr>
                <a:spLocks noChangeArrowheads="1"/>
              </p:cNvSpPr>
              <p:nvPr/>
            </p:nvSpPr>
            <p:spPr bwMode="auto">
              <a:xfrm rot="18240000" flipH="1">
                <a:off x="129" y="1459"/>
                <a:ext cx="34" cy="22"/>
              </a:xfrm>
              <a:custGeom>
                <a:avLst/>
                <a:gdLst>
                  <a:gd name="T0" fmla="*/ 0 w 83"/>
                  <a:gd name="T1" fmla="*/ 7 h 42"/>
                  <a:gd name="T2" fmla="*/ 9 w 83"/>
                  <a:gd name="T3" fmla="*/ 12 h 42"/>
                  <a:gd name="T4" fmla="*/ 14 w 83"/>
                  <a:gd name="T5" fmla="*/ 7 h 42"/>
                  <a:gd name="T6" fmla="*/ 5 w 83"/>
                  <a:gd name="T7" fmla="*/ 0 h 42"/>
                  <a:gd name="T8" fmla="*/ 0 w 83"/>
                  <a:gd name="T9" fmla="*/ 7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2">
                    <a:moveTo>
                      <a:pt x="0" y="24"/>
                    </a:moveTo>
                    <a:lnTo>
                      <a:pt x="53" y="42"/>
                    </a:lnTo>
                    <a:lnTo>
                      <a:pt x="83" y="24"/>
                    </a:lnTo>
                    <a:lnTo>
                      <a:pt x="29" y="0"/>
                    </a:lnTo>
                    <a:lnTo>
                      <a:pt x="0" y="24"/>
                    </a:lnTo>
                    <a:close/>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45" name="Freeform 117"/>
              <p:cNvSpPr>
                <a:spLocks noChangeArrowheads="1"/>
              </p:cNvSpPr>
              <p:nvPr/>
            </p:nvSpPr>
            <p:spPr bwMode="auto">
              <a:xfrm rot="18240000" flipH="1">
                <a:off x="115" y="1462"/>
                <a:ext cx="34" cy="21"/>
              </a:xfrm>
              <a:custGeom>
                <a:avLst/>
                <a:gdLst>
                  <a:gd name="T0" fmla="*/ 0 w 83"/>
                  <a:gd name="T1" fmla="*/ 5 h 42"/>
                  <a:gd name="T2" fmla="*/ 9 w 83"/>
                  <a:gd name="T3" fmla="*/ 11 h 42"/>
                  <a:gd name="T4" fmla="*/ 14 w 83"/>
                  <a:gd name="T5" fmla="*/ 5 h 42"/>
                  <a:gd name="T6" fmla="*/ 5 w 83"/>
                  <a:gd name="T7" fmla="*/ 0 h 42"/>
                  <a:gd name="T8" fmla="*/ 0 w 83"/>
                  <a:gd name="T9" fmla="*/ 5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2">
                    <a:moveTo>
                      <a:pt x="0" y="18"/>
                    </a:moveTo>
                    <a:lnTo>
                      <a:pt x="54" y="42"/>
                    </a:lnTo>
                    <a:lnTo>
                      <a:pt x="83" y="18"/>
                    </a:lnTo>
                    <a:lnTo>
                      <a:pt x="30" y="0"/>
                    </a:lnTo>
                    <a:lnTo>
                      <a:pt x="0" y="18"/>
                    </a:lnTo>
                    <a:close/>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46" name="Freeform 118"/>
              <p:cNvSpPr>
                <a:spLocks noChangeArrowheads="1"/>
              </p:cNvSpPr>
              <p:nvPr/>
            </p:nvSpPr>
            <p:spPr bwMode="auto">
              <a:xfrm rot="18240000" flipH="1">
                <a:off x="92" y="1470"/>
                <a:ext cx="31" cy="21"/>
              </a:xfrm>
              <a:custGeom>
                <a:avLst/>
                <a:gdLst>
                  <a:gd name="T0" fmla="*/ 0 w 77"/>
                  <a:gd name="T1" fmla="*/ 6 h 41"/>
                  <a:gd name="T2" fmla="*/ 8 w 77"/>
                  <a:gd name="T3" fmla="*/ 11 h 41"/>
                  <a:gd name="T4" fmla="*/ 12 w 77"/>
                  <a:gd name="T5" fmla="*/ 5 h 41"/>
                  <a:gd name="T6" fmla="*/ 4 w 77"/>
                  <a:gd name="T7" fmla="*/ 0 h 41"/>
                  <a:gd name="T8" fmla="*/ 0 w 77"/>
                  <a:gd name="T9" fmla="*/ 6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41">
                    <a:moveTo>
                      <a:pt x="0" y="24"/>
                    </a:moveTo>
                    <a:lnTo>
                      <a:pt x="47" y="41"/>
                    </a:lnTo>
                    <a:lnTo>
                      <a:pt x="77" y="18"/>
                    </a:lnTo>
                    <a:lnTo>
                      <a:pt x="23" y="0"/>
                    </a:lnTo>
                    <a:lnTo>
                      <a:pt x="0" y="24"/>
                    </a:lnTo>
                    <a:close/>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47" name="Line 119"/>
              <p:cNvSpPr>
                <a:spLocks noChangeShapeType="1"/>
              </p:cNvSpPr>
              <p:nvPr/>
            </p:nvSpPr>
            <p:spPr bwMode="auto">
              <a:xfrm flipV="1">
                <a:off x="116" y="1462"/>
                <a:ext cx="4" cy="3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48" name="Line 120"/>
              <p:cNvSpPr>
                <a:spLocks noChangeShapeType="1"/>
              </p:cNvSpPr>
              <p:nvPr/>
            </p:nvSpPr>
            <p:spPr bwMode="auto">
              <a:xfrm flipV="1">
                <a:off x="134" y="1458"/>
                <a:ext cx="6" cy="29"/>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49" name="Freeform 121"/>
              <p:cNvSpPr>
                <a:spLocks noChangeArrowheads="1"/>
              </p:cNvSpPr>
              <p:nvPr/>
            </p:nvSpPr>
            <p:spPr bwMode="auto">
              <a:xfrm rot="18240000" flipH="1">
                <a:off x="92" y="1474"/>
                <a:ext cx="22" cy="12"/>
              </a:xfrm>
              <a:custGeom>
                <a:avLst/>
                <a:gdLst>
                  <a:gd name="T0" fmla="*/ 9 w 53"/>
                  <a:gd name="T1" fmla="*/ 6 h 24"/>
                  <a:gd name="T2" fmla="*/ 8 w 53"/>
                  <a:gd name="T3" fmla="*/ 5 h 24"/>
                  <a:gd name="T4" fmla="*/ 0 w 53"/>
                  <a:gd name="T5" fmla="*/ 0 h 24"/>
                  <a:gd name="T6" fmla="*/ 1 w 53"/>
                  <a:gd name="T7" fmla="*/ 5 h 24"/>
                  <a:gd name="T8" fmla="*/ 9 w 53"/>
                  <a:gd name="T9" fmla="*/ 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4">
                    <a:moveTo>
                      <a:pt x="53" y="24"/>
                    </a:moveTo>
                    <a:lnTo>
                      <a:pt x="47" y="18"/>
                    </a:lnTo>
                    <a:lnTo>
                      <a:pt x="0" y="0"/>
                    </a:lnTo>
                    <a:lnTo>
                      <a:pt x="5" y="18"/>
                    </a:lnTo>
                    <a:lnTo>
                      <a:pt x="53" y="24"/>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50" name="Freeform 122"/>
              <p:cNvSpPr>
                <a:spLocks noChangeArrowheads="1"/>
              </p:cNvSpPr>
              <p:nvPr/>
            </p:nvSpPr>
            <p:spPr bwMode="auto">
              <a:xfrm rot="18240000" flipH="1">
                <a:off x="92" y="1474"/>
                <a:ext cx="22" cy="12"/>
              </a:xfrm>
              <a:custGeom>
                <a:avLst/>
                <a:gdLst>
                  <a:gd name="T0" fmla="*/ 9 w 53"/>
                  <a:gd name="T1" fmla="*/ 6 h 24"/>
                  <a:gd name="T2" fmla="*/ 8 w 53"/>
                  <a:gd name="T3" fmla="*/ 5 h 24"/>
                  <a:gd name="T4" fmla="*/ 0 w 53"/>
                  <a:gd name="T5" fmla="*/ 0 h 24"/>
                  <a:gd name="T6" fmla="*/ 1 w 53"/>
                  <a:gd name="T7" fmla="*/ 5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4">
                    <a:moveTo>
                      <a:pt x="53" y="24"/>
                    </a:moveTo>
                    <a:lnTo>
                      <a:pt x="47" y="18"/>
                    </a:lnTo>
                    <a:lnTo>
                      <a:pt x="0" y="0"/>
                    </a:lnTo>
                    <a:lnTo>
                      <a:pt x="5" y="18"/>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51" name="Freeform 123"/>
              <p:cNvSpPr>
                <a:spLocks noChangeArrowheads="1"/>
              </p:cNvSpPr>
              <p:nvPr/>
            </p:nvSpPr>
            <p:spPr bwMode="auto">
              <a:xfrm rot="18240000" flipH="1">
                <a:off x="92" y="1474"/>
                <a:ext cx="22" cy="12"/>
              </a:xfrm>
              <a:custGeom>
                <a:avLst/>
                <a:gdLst>
                  <a:gd name="T0" fmla="*/ 9 w 53"/>
                  <a:gd name="T1" fmla="*/ 6 h 24"/>
                  <a:gd name="T2" fmla="*/ 8 w 53"/>
                  <a:gd name="T3" fmla="*/ 5 h 24"/>
                  <a:gd name="T4" fmla="*/ 0 w 53"/>
                  <a:gd name="T5" fmla="*/ 0 h 24"/>
                  <a:gd name="T6" fmla="*/ 1 w 53"/>
                  <a:gd name="T7" fmla="*/ 5 h 24"/>
                  <a:gd name="T8" fmla="*/ 9 w 53"/>
                  <a:gd name="T9" fmla="*/ 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4">
                    <a:moveTo>
                      <a:pt x="53" y="24"/>
                    </a:moveTo>
                    <a:lnTo>
                      <a:pt x="47" y="18"/>
                    </a:lnTo>
                    <a:lnTo>
                      <a:pt x="0" y="0"/>
                    </a:lnTo>
                    <a:lnTo>
                      <a:pt x="5" y="18"/>
                    </a:lnTo>
                    <a:lnTo>
                      <a:pt x="53" y="24"/>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52" name="Freeform 124"/>
              <p:cNvSpPr>
                <a:spLocks noChangeArrowheads="1"/>
              </p:cNvSpPr>
              <p:nvPr/>
            </p:nvSpPr>
            <p:spPr bwMode="auto">
              <a:xfrm rot="18240000" flipH="1">
                <a:off x="92" y="1474"/>
                <a:ext cx="22" cy="12"/>
              </a:xfrm>
              <a:custGeom>
                <a:avLst/>
                <a:gdLst>
                  <a:gd name="T0" fmla="*/ 9 w 53"/>
                  <a:gd name="T1" fmla="*/ 6 h 24"/>
                  <a:gd name="T2" fmla="*/ 8 w 53"/>
                  <a:gd name="T3" fmla="*/ 5 h 24"/>
                  <a:gd name="T4" fmla="*/ 0 w 53"/>
                  <a:gd name="T5" fmla="*/ 0 h 24"/>
                  <a:gd name="T6" fmla="*/ 1 w 53"/>
                  <a:gd name="T7" fmla="*/ 5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4">
                    <a:moveTo>
                      <a:pt x="53" y="24"/>
                    </a:moveTo>
                    <a:lnTo>
                      <a:pt x="47" y="18"/>
                    </a:lnTo>
                    <a:lnTo>
                      <a:pt x="0" y="0"/>
                    </a:lnTo>
                    <a:lnTo>
                      <a:pt x="5" y="18"/>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53" name="Freeform 125"/>
              <p:cNvSpPr>
                <a:spLocks noChangeArrowheads="1"/>
              </p:cNvSpPr>
              <p:nvPr/>
            </p:nvSpPr>
            <p:spPr bwMode="auto">
              <a:xfrm rot="18240000" flipH="1">
                <a:off x="100" y="1470"/>
                <a:ext cx="22" cy="15"/>
              </a:xfrm>
              <a:custGeom>
                <a:avLst/>
                <a:gdLst>
                  <a:gd name="T0" fmla="*/ 9 w 53"/>
                  <a:gd name="T1" fmla="*/ 8 h 29"/>
                  <a:gd name="T2" fmla="*/ 8 w 53"/>
                  <a:gd name="T3" fmla="*/ 5 h 29"/>
                  <a:gd name="T4" fmla="*/ 0 w 53"/>
                  <a:gd name="T5" fmla="*/ 0 h 29"/>
                  <a:gd name="T6" fmla="*/ 1 w 53"/>
                  <a:gd name="T7" fmla="*/ 5 h 29"/>
                  <a:gd name="T8" fmla="*/ 9 w 53"/>
                  <a:gd name="T9" fmla="*/ 8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9">
                    <a:moveTo>
                      <a:pt x="53" y="29"/>
                    </a:moveTo>
                    <a:lnTo>
                      <a:pt x="47" y="18"/>
                    </a:lnTo>
                    <a:lnTo>
                      <a:pt x="0" y="0"/>
                    </a:lnTo>
                    <a:lnTo>
                      <a:pt x="6" y="18"/>
                    </a:lnTo>
                    <a:lnTo>
                      <a:pt x="53" y="29"/>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54" name="Freeform 126"/>
              <p:cNvSpPr>
                <a:spLocks noChangeArrowheads="1"/>
              </p:cNvSpPr>
              <p:nvPr/>
            </p:nvSpPr>
            <p:spPr bwMode="auto">
              <a:xfrm rot="18240000" flipH="1">
                <a:off x="100" y="1470"/>
                <a:ext cx="22" cy="15"/>
              </a:xfrm>
              <a:custGeom>
                <a:avLst/>
                <a:gdLst>
                  <a:gd name="T0" fmla="*/ 9 w 53"/>
                  <a:gd name="T1" fmla="*/ 8 h 29"/>
                  <a:gd name="T2" fmla="*/ 8 w 53"/>
                  <a:gd name="T3" fmla="*/ 5 h 29"/>
                  <a:gd name="T4" fmla="*/ 0 w 53"/>
                  <a:gd name="T5" fmla="*/ 0 h 29"/>
                  <a:gd name="T6" fmla="*/ 1 w 53"/>
                  <a:gd name="T7" fmla="*/ 5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9">
                    <a:moveTo>
                      <a:pt x="53" y="29"/>
                    </a:moveTo>
                    <a:lnTo>
                      <a:pt x="47" y="18"/>
                    </a:lnTo>
                    <a:lnTo>
                      <a:pt x="0" y="0"/>
                    </a:lnTo>
                    <a:lnTo>
                      <a:pt x="6" y="18"/>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55" name="Freeform 127"/>
              <p:cNvSpPr>
                <a:spLocks noChangeArrowheads="1"/>
              </p:cNvSpPr>
              <p:nvPr/>
            </p:nvSpPr>
            <p:spPr bwMode="auto">
              <a:xfrm rot="18240000" flipH="1">
                <a:off x="101" y="1468"/>
                <a:ext cx="19" cy="15"/>
              </a:xfrm>
              <a:custGeom>
                <a:avLst/>
                <a:gdLst>
                  <a:gd name="T0" fmla="*/ 8 w 47"/>
                  <a:gd name="T1" fmla="*/ 8 h 29"/>
                  <a:gd name="T2" fmla="*/ 8 w 47"/>
                  <a:gd name="T3" fmla="*/ 6 h 29"/>
                  <a:gd name="T4" fmla="*/ 0 w 47"/>
                  <a:gd name="T5" fmla="*/ 0 h 29"/>
                  <a:gd name="T6" fmla="*/ 1 w 47"/>
                  <a:gd name="T7" fmla="*/ 5 h 29"/>
                  <a:gd name="T8" fmla="*/ 8 w 47"/>
                  <a:gd name="T9" fmla="*/ 8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9">
                    <a:moveTo>
                      <a:pt x="47" y="29"/>
                    </a:moveTo>
                    <a:lnTo>
                      <a:pt x="47" y="23"/>
                    </a:lnTo>
                    <a:lnTo>
                      <a:pt x="0" y="0"/>
                    </a:lnTo>
                    <a:lnTo>
                      <a:pt x="6" y="18"/>
                    </a:lnTo>
                    <a:lnTo>
                      <a:pt x="47" y="29"/>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56" name="Freeform 128"/>
              <p:cNvSpPr>
                <a:spLocks noChangeArrowheads="1"/>
              </p:cNvSpPr>
              <p:nvPr/>
            </p:nvSpPr>
            <p:spPr bwMode="auto">
              <a:xfrm rot="18240000" flipH="1">
                <a:off x="101" y="1468"/>
                <a:ext cx="19" cy="15"/>
              </a:xfrm>
              <a:custGeom>
                <a:avLst/>
                <a:gdLst>
                  <a:gd name="T0" fmla="*/ 8 w 47"/>
                  <a:gd name="T1" fmla="*/ 8 h 29"/>
                  <a:gd name="T2" fmla="*/ 8 w 47"/>
                  <a:gd name="T3" fmla="*/ 6 h 29"/>
                  <a:gd name="T4" fmla="*/ 0 w 47"/>
                  <a:gd name="T5" fmla="*/ 0 h 29"/>
                  <a:gd name="T6" fmla="*/ 1 w 47"/>
                  <a:gd name="T7" fmla="*/ 5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9">
                    <a:moveTo>
                      <a:pt x="47" y="29"/>
                    </a:moveTo>
                    <a:lnTo>
                      <a:pt x="47" y="23"/>
                    </a:lnTo>
                    <a:lnTo>
                      <a:pt x="0" y="0"/>
                    </a:lnTo>
                    <a:lnTo>
                      <a:pt x="6" y="18"/>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57" name="Freeform 129"/>
              <p:cNvSpPr>
                <a:spLocks noChangeArrowheads="1"/>
              </p:cNvSpPr>
              <p:nvPr/>
            </p:nvSpPr>
            <p:spPr bwMode="auto">
              <a:xfrm rot="18240000" flipH="1">
                <a:off x="112" y="1467"/>
                <a:ext cx="21" cy="15"/>
              </a:xfrm>
              <a:custGeom>
                <a:avLst/>
                <a:gdLst>
                  <a:gd name="T0" fmla="*/ 8 w 53"/>
                  <a:gd name="T1" fmla="*/ 8 h 29"/>
                  <a:gd name="T2" fmla="*/ 8 w 53"/>
                  <a:gd name="T3" fmla="*/ 6 h 29"/>
                  <a:gd name="T4" fmla="*/ 0 w 53"/>
                  <a:gd name="T5" fmla="*/ 0 h 29"/>
                  <a:gd name="T6" fmla="*/ 1 w 53"/>
                  <a:gd name="T7" fmla="*/ 5 h 29"/>
                  <a:gd name="T8" fmla="*/ 8 w 53"/>
                  <a:gd name="T9" fmla="*/ 8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9">
                    <a:moveTo>
                      <a:pt x="53" y="29"/>
                    </a:moveTo>
                    <a:lnTo>
                      <a:pt x="47" y="23"/>
                    </a:lnTo>
                    <a:lnTo>
                      <a:pt x="0" y="0"/>
                    </a:lnTo>
                    <a:lnTo>
                      <a:pt x="6" y="17"/>
                    </a:lnTo>
                    <a:lnTo>
                      <a:pt x="53" y="29"/>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58" name="Freeform 130"/>
              <p:cNvSpPr>
                <a:spLocks noChangeArrowheads="1"/>
              </p:cNvSpPr>
              <p:nvPr/>
            </p:nvSpPr>
            <p:spPr bwMode="auto">
              <a:xfrm rot="18240000" flipH="1">
                <a:off x="112" y="1467"/>
                <a:ext cx="21" cy="15"/>
              </a:xfrm>
              <a:custGeom>
                <a:avLst/>
                <a:gdLst>
                  <a:gd name="T0" fmla="*/ 8 w 53"/>
                  <a:gd name="T1" fmla="*/ 8 h 29"/>
                  <a:gd name="T2" fmla="*/ 8 w 53"/>
                  <a:gd name="T3" fmla="*/ 6 h 29"/>
                  <a:gd name="T4" fmla="*/ 0 w 53"/>
                  <a:gd name="T5" fmla="*/ 0 h 29"/>
                  <a:gd name="T6" fmla="*/ 1 w 53"/>
                  <a:gd name="T7" fmla="*/ 5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9">
                    <a:moveTo>
                      <a:pt x="53" y="29"/>
                    </a:moveTo>
                    <a:lnTo>
                      <a:pt x="47" y="23"/>
                    </a:lnTo>
                    <a:lnTo>
                      <a:pt x="0" y="0"/>
                    </a:lnTo>
                    <a:lnTo>
                      <a:pt x="6" y="17"/>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59" name="Freeform 131"/>
              <p:cNvSpPr>
                <a:spLocks noChangeArrowheads="1"/>
              </p:cNvSpPr>
              <p:nvPr/>
            </p:nvSpPr>
            <p:spPr bwMode="auto">
              <a:xfrm rot="18240000" flipH="1">
                <a:off x="113" y="1468"/>
                <a:ext cx="19" cy="12"/>
              </a:xfrm>
              <a:custGeom>
                <a:avLst/>
                <a:gdLst>
                  <a:gd name="T0" fmla="*/ 8 w 47"/>
                  <a:gd name="T1" fmla="*/ 6 h 24"/>
                  <a:gd name="T2" fmla="*/ 8 w 47"/>
                  <a:gd name="T3" fmla="*/ 5 h 24"/>
                  <a:gd name="T4" fmla="*/ 0 w 47"/>
                  <a:gd name="T5" fmla="*/ 0 h 24"/>
                  <a:gd name="T6" fmla="*/ 0 w 47"/>
                  <a:gd name="T7" fmla="*/ 3 h 24"/>
                  <a:gd name="T8" fmla="*/ 8 w 47"/>
                  <a:gd name="T9" fmla="*/ 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4">
                    <a:moveTo>
                      <a:pt x="47" y="24"/>
                    </a:moveTo>
                    <a:lnTo>
                      <a:pt x="47" y="18"/>
                    </a:lnTo>
                    <a:lnTo>
                      <a:pt x="0" y="0"/>
                    </a:lnTo>
                    <a:lnTo>
                      <a:pt x="0" y="12"/>
                    </a:lnTo>
                    <a:lnTo>
                      <a:pt x="47" y="24"/>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60" name="Freeform 132"/>
              <p:cNvSpPr>
                <a:spLocks noChangeArrowheads="1"/>
              </p:cNvSpPr>
              <p:nvPr/>
            </p:nvSpPr>
            <p:spPr bwMode="auto">
              <a:xfrm rot="18240000" flipH="1">
                <a:off x="113" y="1468"/>
                <a:ext cx="19" cy="12"/>
              </a:xfrm>
              <a:custGeom>
                <a:avLst/>
                <a:gdLst>
                  <a:gd name="T0" fmla="*/ 8 w 47"/>
                  <a:gd name="T1" fmla="*/ 6 h 24"/>
                  <a:gd name="T2" fmla="*/ 8 w 47"/>
                  <a:gd name="T3" fmla="*/ 5 h 24"/>
                  <a:gd name="T4" fmla="*/ 0 w 47"/>
                  <a:gd name="T5" fmla="*/ 0 h 24"/>
                  <a:gd name="T6" fmla="*/ 0 w 47"/>
                  <a:gd name="T7" fmla="*/ 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4">
                    <a:moveTo>
                      <a:pt x="47" y="24"/>
                    </a:moveTo>
                    <a:lnTo>
                      <a:pt x="47" y="18"/>
                    </a:lnTo>
                    <a:lnTo>
                      <a:pt x="0" y="0"/>
                    </a:lnTo>
                    <a:lnTo>
                      <a:pt x="0" y="12"/>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61" name="Freeform 133"/>
              <p:cNvSpPr>
                <a:spLocks noChangeArrowheads="1"/>
              </p:cNvSpPr>
              <p:nvPr/>
            </p:nvSpPr>
            <p:spPr bwMode="auto">
              <a:xfrm rot="18240000" flipH="1">
                <a:off x="119" y="1465"/>
                <a:ext cx="21" cy="15"/>
              </a:xfrm>
              <a:custGeom>
                <a:avLst/>
                <a:gdLst>
                  <a:gd name="T0" fmla="*/ 8 w 53"/>
                  <a:gd name="T1" fmla="*/ 8 h 30"/>
                  <a:gd name="T2" fmla="*/ 8 w 53"/>
                  <a:gd name="T3" fmla="*/ 5 h 30"/>
                  <a:gd name="T4" fmla="*/ 0 w 53"/>
                  <a:gd name="T5" fmla="*/ 0 h 30"/>
                  <a:gd name="T6" fmla="*/ 1 w 53"/>
                  <a:gd name="T7" fmla="*/ 5 h 30"/>
                  <a:gd name="T8" fmla="*/ 8 w 53"/>
                  <a:gd name="T9" fmla="*/ 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30">
                    <a:moveTo>
                      <a:pt x="53" y="30"/>
                    </a:moveTo>
                    <a:lnTo>
                      <a:pt x="48" y="18"/>
                    </a:lnTo>
                    <a:lnTo>
                      <a:pt x="0" y="0"/>
                    </a:lnTo>
                    <a:lnTo>
                      <a:pt x="6" y="18"/>
                    </a:lnTo>
                    <a:lnTo>
                      <a:pt x="53" y="3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62" name="Freeform 134"/>
              <p:cNvSpPr>
                <a:spLocks noChangeArrowheads="1"/>
              </p:cNvSpPr>
              <p:nvPr/>
            </p:nvSpPr>
            <p:spPr bwMode="auto">
              <a:xfrm rot="18240000" flipH="1">
                <a:off x="119" y="1465"/>
                <a:ext cx="21" cy="15"/>
              </a:xfrm>
              <a:custGeom>
                <a:avLst/>
                <a:gdLst>
                  <a:gd name="T0" fmla="*/ 8 w 53"/>
                  <a:gd name="T1" fmla="*/ 8 h 30"/>
                  <a:gd name="T2" fmla="*/ 8 w 53"/>
                  <a:gd name="T3" fmla="*/ 5 h 30"/>
                  <a:gd name="T4" fmla="*/ 0 w 53"/>
                  <a:gd name="T5" fmla="*/ 0 h 30"/>
                  <a:gd name="T6" fmla="*/ 1 w 53"/>
                  <a:gd name="T7" fmla="*/ 5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0">
                    <a:moveTo>
                      <a:pt x="53" y="30"/>
                    </a:moveTo>
                    <a:lnTo>
                      <a:pt x="48" y="18"/>
                    </a:lnTo>
                    <a:lnTo>
                      <a:pt x="0" y="0"/>
                    </a:lnTo>
                    <a:lnTo>
                      <a:pt x="6" y="18"/>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63" name="Freeform 135"/>
              <p:cNvSpPr>
                <a:spLocks noChangeArrowheads="1"/>
              </p:cNvSpPr>
              <p:nvPr/>
            </p:nvSpPr>
            <p:spPr bwMode="auto">
              <a:xfrm rot="18240000" flipH="1">
                <a:off x="122" y="1464"/>
                <a:ext cx="19" cy="15"/>
              </a:xfrm>
              <a:custGeom>
                <a:avLst/>
                <a:gdLst>
                  <a:gd name="T0" fmla="*/ 8 w 48"/>
                  <a:gd name="T1" fmla="*/ 8 h 30"/>
                  <a:gd name="T2" fmla="*/ 8 w 48"/>
                  <a:gd name="T3" fmla="*/ 6 h 30"/>
                  <a:gd name="T4" fmla="*/ 0 w 48"/>
                  <a:gd name="T5" fmla="*/ 0 h 30"/>
                  <a:gd name="T6" fmla="*/ 0 w 48"/>
                  <a:gd name="T7" fmla="*/ 5 h 30"/>
                  <a:gd name="T8" fmla="*/ 8 w 48"/>
                  <a:gd name="T9" fmla="*/ 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24"/>
                    </a:lnTo>
                    <a:lnTo>
                      <a:pt x="0" y="0"/>
                    </a:lnTo>
                    <a:lnTo>
                      <a:pt x="0" y="18"/>
                    </a:lnTo>
                    <a:lnTo>
                      <a:pt x="48" y="3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64" name="Freeform 136"/>
              <p:cNvSpPr>
                <a:spLocks noChangeArrowheads="1"/>
              </p:cNvSpPr>
              <p:nvPr/>
            </p:nvSpPr>
            <p:spPr bwMode="auto">
              <a:xfrm rot="18240000" flipH="1">
                <a:off x="122" y="1464"/>
                <a:ext cx="19" cy="15"/>
              </a:xfrm>
              <a:custGeom>
                <a:avLst/>
                <a:gdLst>
                  <a:gd name="T0" fmla="*/ 8 w 48"/>
                  <a:gd name="T1" fmla="*/ 8 h 30"/>
                  <a:gd name="T2" fmla="*/ 8 w 48"/>
                  <a:gd name="T3" fmla="*/ 6 h 30"/>
                  <a:gd name="T4" fmla="*/ 0 w 48"/>
                  <a:gd name="T5" fmla="*/ 0 h 30"/>
                  <a:gd name="T6" fmla="*/ 0 w 48"/>
                  <a:gd name="T7" fmla="*/ 5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24"/>
                    </a:lnTo>
                    <a:lnTo>
                      <a:pt x="0" y="0"/>
                    </a:lnTo>
                    <a:lnTo>
                      <a:pt x="0" y="18"/>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65" name="Freeform 137"/>
              <p:cNvSpPr>
                <a:spLocks noChangeArrowheads="1"/>
              </p:cNvSpPr>
              <p:nvPr/>
            </p:nvSpPr>
            <p:spPr bwMode="auto">
              <a:xfrm rot="18240000" flipH="1">
                <a:off x="134" y="1463"/>
                <a:ext cx="22" cy="15"/>
              </a:xfrm>
              <a:custGeom>
                <a:avLst/>
                <a:gdLst>
                  <a:gd name="T0" fmla="*/ 9 w 54"/>
                  <a:gd name="T1" fmla="*/ 8 h 30"/>
                  <a:gd name="T2" fmla="*/ 8 w 54"/>
                  <a:gd name="T3" fmla="*/ 5 h 30"/>
                  <a:gd name="T4" fmla="*/ 0 w 54"/>
                  <a:gd name="T5" fmla="*/ 0 h 30"/>
                  <a:gd name="T6" fmla="*/ 1 w 54"/>
                  <a:gd name="T7" fmla="*/ 5 h 30"/>
                  <a:gd name="T8" fmla="*/ 9 w 54"/>
                  <a:gd name="T9" fmla="*/ 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54" y="30"/>
                    </a:moveTo>
                    <a:lnTo>
                      <a:pt x="48" y="18"/>
                    </a:lnTo>
                    <a:lnTo>
                      <a:pt x="0" y="0"/>
                    </a:lnTo>
                    <a:lnTo>
                      <a:pt x="6" y="18"/>
                    </a:lnTo>
                    <a:lnTo>
                      <a:pt x="54" y="3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66" name="Freeform 138"/>
              <p:cNvSpPr>
                <a:spLocks noChangeArrowheads="1"/>
              </p:cNvSpPr>
              <p:nvPr/>
            </p:nvSpPr>
            <p:spPr bwMode="auto">
              <a:xfrm rot="18240000" flipH="1">
                <a:off x="134" y="1463"/>
                <a:ext cx="22" cy="15"/>
              </a:xfrm>
              <a:custGeom>
                <a:avLst/>
                <a:gdLst>
                  <a:gd name="T0" fmla="*/ 9 w 54"/>
                  <a:gd name="T1" fmla="*/ 8 h 30"/>
                  <a:gd name="T2" fmla="*/ 8 w 54"/>
                  <a:gd name="T3" fmla="*/ 5 h 30"/>
                  <a:gd name="T4" fmla="*/ 0 w 54"/>
                  <a:gd name="T5" fmla="*/ 0 h 30"/>
                  <a:gd name="T6" fmla="*/ 1 w 54"/>
                  <a:gd name="T7" fmla="*/ 5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30">
                    <a:moveTo>
                      <a:pt x="54" y="30"/>
                    </a:moveTo>
                    <a:lnTo>
                      <a:pt x="48" y="18"/>
                    </a:lnTo>
                    <a:lnTo>
                      <a:pt x="0" y="0"/>
                    </a:lnTo>
                    <a:lnTo>
                      <a:pt x="6" y="18"/>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67" name="Freeform 139"/>
              <p:cNvSpPr>
                <a:spLocks noChangeArrowheads="1"/>
              </p:cNvSpPr>
              <p:nvPr/>
            </p:nvSpPr>
            <p:spPr bwMode="auto">
              <a:xfrm rot="18240000" flipH="1">
                <a:off x="135" y="1461"/>
                <a:ext cx="20" cy="15"/>
              </a:xfrm>
              <a:custGeom>
                <a:avLst/>
                <a:gdLst>
                  <a:gd name="T0" fmla="*/ 8 w 48"/>
                  <a:gd name="T1" fmla="*/ 8 h 30"/>
                  <a:gd name="T2" fmla="*/ 8 w 48"/>
                  <a:gd name="T3" fmla="*/ 5 h 30"/>
                  <a:gd name="T4" fmla="*/ 0 w 48"/>
                  <a:gd name="T5" fmla="*/ 0 h 30"/>
                  <a:gd name="T6" fmla="*/ 1 w 48"/>
                  <a:gd name="T7" fmla="*/ 5 h 30"/>
                  <a:gd name="T8" fmla="*/ 8 w 48"/>
                  <a:gd name="T9" fmla="*/ 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18"/>
                    </a:lnTo>
                    <a:lnTo>
                      <a:pt x="0" y="0"/>
                    </a:lnTo>
                    <a:lnTo>
                      <a:pt x="6" y="18"/>
                    </a:lnTo>
                    <a:lnTo>
                      <a:pt x="48" y="3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68" name="Freeform 140"/>
              <p:cNvSpPr>
                <a:spLocks noChangeArrowheads="1"/>
              </p:cNvSpPr>
              <p:nvPr/>
            </p:nvSpPr>
            <p:spPr bwMode="auto">
              <a:xfrm rot="18240000" flipH="1">
                <a:off x="135" y="1461"/>
                <a:ext cx="20" cy="15"/>
              </a:xfrm>
              <a:custGeom>
                <a:avLst/>
                <a:gdLst>
                  <a:gd name="T0" fmla="*/ 8 w 48"/>
                  <a:gd name="T1" fmla="*/ 8 h 30"/>
                  <a:gd name="T2" fmla="*/ 8 w 48"/>
                  <a:gd name="T3" fmla="*/ 5 h 30"/>
                  <a:gd name="T4" fmla="*/ 0 w 48"/>
                  <a:gd name="T5" fmla="*/ 0 h 30"/>
                  <a:gd name="T6" fmla="*/ 1 w 48"/>
                  <a:gd name="T7" fmla="*/ 5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18"/>
                    </a:lnTo>
                    <a:lnTo>
                      <a:pt x="0" y="0"/>
                    </a:lnTo>
                    <a:lnTo>
                      <a:pt x="6" y="18"/>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69" name="Freeform 141"/>
              <p:cNvSpPr>
                <a:spLocks noChangeArrowheads="1"/>
              </p:cNvSpPr>
              <p:nvPr/>
            </p:nvSpPr>
            <p:spPr bwMode="auto">
              <a:xfrm rot="18240000" flipH="1">
                <a:off x="143" y="1461"/>
                <a:ext cx="20" cy="15"/>
              </a:xfrm>
              <a:custGeom>
                <a:avLst/>
                <a:gdLst>
                  <a:gd name="T0" fmla="*/ 8 w 48"/>
                  <a:gd name="T1" fmla="*/ 8 h 30"/>
                  <a:gd name="T2" fmla="*/ 8 w 48"/>
                  <a:gd name="T3" fmla="*/ 5 h 30"/>
                  <a:gd name="T4" fmla="*/ 0 w 48"/>
                  <a:gd name="T5" fmla="*/ 0 h 30"/>
                  <a:gd name="T6" fmla="*/ 1 w 48"/>
                  <a:gd name="T7" fmla="*/ 5 h 30"/>
                  <a:gd name="T8" fmla="*/ 8 w 48"/>
                  <a:gd name="T9" fmla="*/ 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18"/>
                    </a:lnTo>
                    <a:lnTo>
                      <a:pt x="0" y="0"/>
                    </a:lnTo>
                    <a:lnTo>
                      <a:pt x="6" y="18"/>
                    </a:lnTo>
                    <a:lnTo>
                      <a:pt x="48" y="3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70" name="Freeform 142"/>
              <p:cNvSpPr>
                <a:spLocks noChangeArrowheads="1"/>
              </p:cNvSpPr>
              <p:nvPr/>
            </p:nvSpPr>
            <p:spPr bwMode="auto">
              <a:xfrm rot="18240000" flipH="1">
                <a:off x="143" y="1461"/>
                <a:ext cx="20" cy="15"/>
              </a:xfrm>
              <a:custGeom>
                <a:avLst/>
                <a:gdLst>
                  <a:gd name="T0" fmla="*/ 8 w 48"/>
                  <a:gd name="T1" fmla="*/ 8 h 30"/>
                  <a:gd name="T2" fmla="*/ 8 w 48"/>
                  <a:gd name="T3" fmla="*/ 5 h 30"/>
                  <a:gd name="T4" fmla="*/ 0 w 48"/>
                  <a:gd name="T5" fmla="*/ 0 h 30"/>
                  <a:gd name="T6" fmla="*/ 1 w 48"/>
                  <a:gd name="T7" fmla="*/ 5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18"/>
                    </a:lnTo>
                    <a:lnTo>
                      <a:pt x="0" y="0"/>
                    </a:lnTo>
                    <a:lnTo>
                      <a:pt x="6" y="18"/>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71" name="Freeform 143"/>
              <p:cNvSpPr>
                <a:spLocks noChangeArrowheads="1"/>
              </p:cNvSpPr>
              <p:nvPr/>
            </p:nvSpPr>
            <p:spPr bwMode="auto">
              <a:xfrm rot="18240000" flipH="1">
                <a:off x="144" y="1460"/>
                <a:ext cx="22" cy="15"/>
              </a:xfrm>
              <a:custGeom>
                <a:avLst/>
                <a:gdLst>
                  <a:gd name="T0" fmla="*/ 9 w 54"/>
                  <a:gd name="T1" fmla="*/ 8 h 30"/>
                  <a:gd name="T2" fmla="*/ 8 w 54"/>
                  <a:gd name="T3" fmla="*/ 5 h 30"/>
                  <a:gd name="T4" fmla="*/ 0 w 54"/>
                  <a:gd name="T5" fmla="*/ 0 h 30"/>
                  <a:gd name="T6" fmla="*/ 1 w 54"/>
                  <a:gd name="T7" fmla="*/ 5 h 30"/>
                  <a:gd name="T8" fmla="*/ 9 w 54"/>
                  <a:gd name="T9" fmla="*/ 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54" y="30"/>
                    </a:moveTo>
                    <a:lnTo>
                      <a:pt x="48" y="18"/>
                    </a:lnTo>
                    <a:lnTo>
                      <a:pt x="0" y="0"/>
                    </a:lnTo>
                    <a:lnTo>
                      <a:pt x="6" y="18"/>
                    </a:lnTo>
                    <a:lnTo>
                      <a:pt x="54" y="3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72" name="Freeform 144"/>
              <p:cNvSpPr>
                <a:spLocks noChangeArrowheads="1"/>
              </p:cNvSpPr>
              <p:nvPr/>
            </p:nvSpPr>
            <p:spPr bwMode="auto">
              <a:xfrm rot="18240000" flipH="1">
                <a:off x="144" y="1460"/>
                <a:ext cx="22" cy="15"/>
              </a:xfrm>
              <a:custGeom>
                <a:avLst/>
                <a:gdLst>
                  <a:gd name="T0" fmla="*/ 9 w 54"/>
                  <a:gd name="T1" fmla="*/ 8 h 30"/>
                  <a:gd name="T2" fmla="*/ 8 w 54"/>
                  <a:gd name="T3" fmla="*/ 5 h 30"/>
                  <a:gd name="T4" fmla="*/ 0 w 54"/>
                  <a:gd name="T5" fmla="*/ 0 h 30"/>
                  <a:gd name="T6" fmla="*/ 1 w 54"/>
                  <a:gd name="T7" fmla="*/ 5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30">
                    <a:moveTo>
                      <a:pt x="54" y="30"/>
                    </a:moveTo>
                    <a:lnTo>
                      <a:pt x="48" y="18"/>
                    </a:lnTo>
                    <a:lnTo>
                      <a:pt x="0" y="0"/>
                    </a:lnTo>
                    <a:lnTo>
                      <a:pt x="6" y="18"/>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73" name="Freeform 145"/>
              <p:cNvSpPr>
                <a:spLocks noChangeArrowheads="1"/>
              </p:cNvSpPr>
              <p:nvPr/>
            </p:nvSpPr>
            <p:spPr bwMode="auto">
              <a:xfrm rot="18240000" flipH="1">
                <a:off x="115" y="1475"/>
                <a:ext cx="53" cy="76"/>
              </a:xfrm>
              <a:custGeom>
                <a:avLst/>
                <a:gdLst>
                  <a:gd name="T0" fmla="*/ 4 w 130"/>
                  <a:gd name="T1" fmla="*/ 39 h 149"/>
                  <a:gd name="T2" fmla="*/ 0 w 130"/>
                  <a:gd name="T3" fmla="*/ 21 h 149"/>
                  <a:gd name="T4" fmla="*/ 18 w 130"/>
                  <a:gd name="T5" fmla="*/ 0 h 149"/>
                  <a:gd name="T6" fmla="*/ 22 w 130"/>
                  <a:gd name="T7" fmla="*/ 17 h 149"/>
                  <a:gd name="T8" fmla="*/ 4 w 130"/>
                  <a:gd name="T9" fmla="*/ 3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49">
                    <a:moveTo>
                      <a:pt x="24" y="149"/>
                    </a:moveTo>
                    <a:lnTo>
                      <a:pt x="0" y="83"/>
                    </a:lnTo>
                    <a:lnTo>
                      <a:pt x="107" y="0"/>
                    </a:lnTo>
                    <a:lnTo>
                      <a:pt x="130" y="66"/>
                    </a:lnTo>
                    <a:lnTo>
                      <a:pt x="24" y="149"/>
                    </a:lnTo>
                    <a:close/>
                  </a:path>
                </a:pathLst>
              </a:custGeom>
              <a:solidFill>
                <a:srgbClr val="FF3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74" name="Freeform 146"/>
              <p:cNvSpPr>
                <a:spLocks noChangeArrowheads="1"/>
              </p:cNvSpPr>
              <p:nvPr/>
            </p:nvSpPr>
            <p:spPr bwMode="auto">
              <a:xfrm rot="18240000" flipH="1">
                <a:off x="100" y="1504"/>
                <a:ext cx="5" cy="3"/>
              </a:xfrm>
              <a:custGeom>
                <a:avLst/>
                <a:gdLst>
                  <a:gd name="T0" fmla="*/ 1 w 12"/>
                  <a:gd name="T1" fmla="*/ 0 h 6"/>
                  <a:gd name="T2" fmla="*/ 2 w 12"/>
                  <a:gd name="T3" fmla="*/ 2 h 6"/>
                  <a:gd name="T4" fmla="*/ 2 w 12"/>
                  <a:gd name="T5" fmla="*/ 0 h 6"/>
                  <a:gd name="T6" fmla="*/ 1 w 12"/>
                  <a:gd name="T7" fmla="*/ 0 h 6"/>
                  <a:gd name="T8" fmla="*/ 0 w 12"/>
                  <a:gd name="T9" fmla="*/ 0 h 6"/>
                  <a:gd name="T10" fmla="*/ 1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6" y="0"/>
                    </a:moveTo>
                    <a:lnTo>
                      <a:pt x="12" y="6"/>
                    </a:lnTo>
                    <a:lnTo>
                      <a:pt x="12" y="0"/>
                    </a:lnTo>
                    <a:lnTo>
                      <a:pt x="6" y="0"/>
                    </a:lnTo>
                    <a:lnTo>
                      <a:pt x="0" y="0"/>
                    </a:lnTo>
                    <a:lnTo>
                      <a:pt x="6" y="0"/>
                    </a:lnTo>
                    <a:close/>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75" name="Freeform 147"/>
              <p:cNvSpPr>
                <a:spLocks noChangeArrowheads="1"/>
              </p:cNvSpPr>
              <p:nvPr/>
            </p:nvSpPr>
            <p:spPr bwMode="auto">
              <a:xfrm rot="18240000" flipH="1">
                <a:off x="159" y="1492"/>
                <a:ext cx="5" cy="3"/>
              </a:xfrm>
              <a:custGeom>
                <a:avLst/>
                <a:gdLst>
                  <a:gd name="T0" fmla="*/ 1 w 12"/>
                  <a:gd name="T1" fmla="*/ 2 h 6"/>
                  <a:gd name="T2" fmla="*/ 2 w 12"/>
                  <a:gd name="T3" fmla="*/ 2 h 6"/>
                  <a:gd name="T4" fmla="*/ 2 w 12"/>
                  <a:gd name="T5" fmla="*/ 0 h 6"/>
                  <a:gd name="T6" fmla="*/ 1 w 12"/>
                  <a:gd name="T7" fmla="*/ 0 h 6"/>
                  <a:gd name="T8" fmla="*/ 0 w 12"/>
                  <a:gd name="T9" fmla="*/ 0 h 6"/>
                  <a:gd name="T10" fmla="*/ 0 w 12"/>
                  <a:gd name="T11" fmla="*/ 2 h 6"/>
                  <a:gd name="T12" fmla="*/ 1 w 12"/>
                  <a:gd name="T13" fmla="*/ 2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6" y="6"/>
                    </a:moveTo>
                    <a:lnTo>
                      <a:pt x="12" y="6"/>
                    </a:lnTo>
                    <a:lnTo>
                      <a:pt x="12" y="0"/>
                    </a:lnTo>
                    <a:lnTo>
                      <a:pt x="6" y="0"/>
                    </a:lnTo>
                    <a:lnTo>
                      <a:pt x="0" y="0"/>
                    </a:lnTo>
                    <a:lnTo>
                      <a:pt x="0" y="6"/>
                    </a:lnTo>
                    <a:lnTo>
                      <a:pt x="6" y="6"/>
                    </a:lnTo>
                    <a:close/>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76" name="Freeform 148"/>
              <p:cNvSpPr>
                <a:spLocks noChangeArrowheads="1"/>
              </p:cNvSpPr>
              <p:nvPr/>
            </p:nvSpPr>
            <p:spPr bwMode="auto">
              <a:xfrm rot="18240000" flipH="1">
                <a:off x="181" y="1517"/>
                <a:ext cx="4" cy="6"/>
              </a:xfrm>
              <a:custGeom>
                <a:avLst/>
                <a:gdLst>
                  <a:gd name="T0" fmla="*/ 1 w 11"/>
                  <a:gd name="T1" fmla="*/ 2 h 12"/>
                  <a:gd name="T2" fmla="*/ 1 w 11"/>
                  <a:gd name="T3" fmla="*/ 3 h 12"/>
                  <a:gd name="T4" fmla="*/ 1 w 11"/>
                  <a:gd name="T5" fmla="*/ 2 h 12"/>
                  <a:gd name="T6" fmla="*/ 1 w 11"/>
                  <a:gd name="T7" fmla="*/ 2 h 12"/>
                  <a:gd name="T8" fmla="*/ 0 w 11"/>
                  <a:gd name="T9" fmla="*/ 0 h 12"/>
                  <a:gd name="T10" fmla="*/ 0 w 11"/>
                  <a:gd name="T11" fmla="*/ 2 h 12"/>
                  <a:gd name="T12" fmla="*/ 1 w 11"/>
                  <a:gd name="T13" fmla="*/ 2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2">
                    <a:moveTo>
                      <a:pt x="6" y="6"/>
                    </a:moveTo>
                    <a:lnTo>
                      <a:pt x="11" y="12"/>
                    </a:lnTo>
                    <a:lnTo>
                      <a:pt x="11" y="6"/>
                    </a:lnTo>
                    <a:lnTo>
                      <a:pt x="6" y="6"/>
                    </a:lnTo>
                    <a:lnTo>
                      <a:pt x="0" y="0"/>
                    </a:lnTo>
                    <a:lnTo>
                      <a:pt x="0" y="6"/>
                    </a:lnTo>
                    <a:lnTo>
                      <a:pt x="6" y="6"/>
                    </a:lnTo>
                    <a:close/>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77" name="Line 149"/>
              <p:cNvSpPr>
                <a:spLocks noChangeShapeType="1"/>
              </p:cNvSpPr>
              <p:nvPr/>
            </p:nvSpPr>
            <p:spPr bwMode="auto">
              <a:xfrm flipH="1">
                <a:off x="96" y="1493"/>
                <a:ext cx="63" cy="1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8" name="Freeform 150"/>
              <p:cNvSpPr>
                <a:spLocks noChangeArrowheads="1"/>
              </p:cNvSpPr>
              <p:nvPr/>
            </p:nvSpPr>
            <p:spPr bwMode="auto">
              <a:xfrm rot="18240000" flipH="1">
                <a:off x="161" y="1454"/>
                <a:ext cx="5" cy="6"/>
              </a:xfrm>
              <a:custGeom>
                <a:avLst/>
                <a:gdLst>
                  <a:gd name="T0" fmla="*/ 1 w 12"/>
                  <a:gd name="T1" fmla="*/ 2 h 12"/>
                  <a:gd name="T2" fmla="*/ 2 w 12"/>
                  <a:gd name="T3" fmla="*/ 2 h 12"/>
                  <a:gd name="T4" fmla="*/ 2 w 12"/>
                  <a:gd name="T5" fmla="*/ 0 h 12"/>
                  <a:gd name="T6" fmla="*/ 1 w 12"/>
                  <a:gd name="T7" fmla="*/ 2 h 12"/>
                  <a:gd name="T8" fmla="*/ 0 w 12"/>
                  <a:gd name="T9" fmla="*/ 2 h 12"/>
                  <a:gd name="T10" fmla="*/ 0 w 12"/>
                  <a:gd name="T11" fmla="*/ 3 h 12"/>
                  <a:gd name="T12" fmla="*/ 1 w 12"/>
                  <a:gd name="T13" fmla="*/ 2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2">
                    <a:moveTo>
                      <a:pt x="6" y="6"/>
                    </a:moveTo>
                    <a:lnTo>
                      <a:pt x="12" y="6"/>
                    </a:lnTo>
                    <a:lnTo>
                      <a:pt x="12" y="0"/>
                    </a:lnTo>
                    <a:lnTo>
                      <a:pt x="6" y="6"/>
                    </a:lnTo>
                    <a:lnTo>
                      <a:pt x="0" y="6"/>
                    </a:lnTo>
                    <a:lnTo>
                      <a:pt x="0" y="12"/>
                    </a:lnTo>
                    <a:lnTo>
                      <a:pt x="6" y="6"/>
                    </a:lnTo>
                    <a:close/>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79" name="Line 151"/>
              <p:cNvSpPr>
                <a:spLocks noChangeShapeType="1"/>
              </p:cNvSpPr>
              <p:nvPr/>
            </p:nvSpPr>
            <p:spPr bwMode="auto">
              <a:xfrm flipH="1">
                <a:off x="241" y="1593"/>
                <a:ext cx="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0" name="Line 152"/>
              <p:cNvSpPr>
                <a:spLocks noChangeShapeType="1"/>
              </p:cNvSpPr>
              <p:nvPr/>
            </p:nvSpPr>
            <p:spPr bwMode="auto">
              <a:xfrm>
                <a:off x="192" y="1480"/>
                <a:ext cx="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1" name="Line 153"/>
              <p:cNvSpPr>
                <a:spLocks noChangeShapeType="1"/>
              </p:cNvSpPr>
              <p:nvPr/>
            </p:nvSpPr>
            <p:spPr bwMode="auto">
              <a:xfrm>
                <a:off x="191" y="1486"/>
                <a:ext cx="7" cy="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2" name="Line 154"/>
              <p:cNvSpPr>
                <a:spLocks noChangeShapeType="1"/>
              </p:cNvSpPr>
              <p:nvPr/>
            </p:nvSpPr>
            <p:spPr bwMode="auto">
              <a:xfrm>
                <a:off x="190" y="1488"/>
                <a:ext cx="9" cy="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3" name="Freeform 155"/>
              <p:cNvSpPr>
                <a:spLocks noChangeArrowheads="1"/>
              </p:cNvSpPr>
              <p:nvPr/>
            </p:nvSpPr>
            <p:spPr bwMode="auto">
              <a:xfrm rot="18240000" flipH="1">
                <a:off x="184" y="1605"/>
                <a:ext cx="5" cy="5"/>
              </a:xfrm>
              <a:custGeom>
                <a:avLst/>
                <a:gdLst>
                  <a:gd name="T0" fmla="*/ 1 w 12"/>
                  <a:gd name="T1" fmla="*/ 1 h 11"/>
                  <a:gd name="T2" fmla="*/ 2 w 12"/>
                  <a:gd name="T3" fmla="*/ 1 h 11"/>
                  <a:gd name="T4" fmla="*/ 2 w 12"/>
                  <a:gd name="T5" fmla="*/ 0 h 11"/>
                  <a:gd name="T6" fmla="*/ 1 w 12"/>
                  <a:gd name="T7" fmla="*/ 1 h 11"/>
                  <a:gd name="T8" fmla="*/ 0 w 12"/>
                  <a:gd name="T9" fmla="*/ 1 h 11"/>
                  <a:gd name="T10" fmla="*/ 0 w 12"/>
                  <a:gd name="T11" fmla="*/ 2 h 11"/>
                  <a:gd name="T12" fmla="*/ 1 w 12"/>
                  <a:gd name="T13" fmla="*/ 1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1">
                    <a:moveTo>
                      <a:pt x="6" y="6"/>
                    </a:moveTo>
                    <a:lnTo>
                      <a:pt x="12" y="6"/>
                    </a:lnTo>
                    <a:lnTo>
                      <a:pt x="12" y="0"/>
                    </a:lnTo>
                    <a:lnTo>
                      <a:pt x="6" y="6"/>
                    </a:lnTo>
                    <a:lnTo>
                      <a:pt x="0" y="6"/>
                    </a:lnTo>
                    <a:lnTo>
                      <a:pt x="0" y="11"/>
                    </a:lnTo>
                    <a:lnTo>
                      <a:pt x="6" y="6"/>
                    </a:lnTo>
                    <a:close/>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84" name="Freeform 156"/>
              <p:cNvSpPr>
                <a:spLocks noChangeArrowheads="1"/>
              </p:cNvSpPr>
              <p:nvPr/>
            </p:nvSpPr>
            <p:spPr bwMode="auto">
              <a:xfrm rot="18240000" flipH="1">
                <a:off x="241" y="1593"/>
                <a:ext cx="7" cy="6"/>
              </a:xfrm>
              <a:custGeom>
                <a:avLst/>
                <a:gdLst>
                  <a:gd name="T0" fmla="*/ 2 w 18"/>
                  <a:gd name="T1" fmla="*/ 2 h 12"/>
                  <a:gd name="T2" fmla="*/ 3 w 18"/>
                  <a:gd name="T3" fmla="*/ 2 h 12"/>
                  <a:gd name="T4" fmla="*/ 2 w 18"/>
                  <a:gd name="T5" fmla="*/ 0 h 12"/>
                  <a:gd name="T6" fmla="*/ 1 w 18"/>
                  <a:gd name="T7" fmla="*/ 2 h 12"/>
                  <a:gd name="T8" fmla="*/ 0 w 18"/>
                  <a:gd name="T9" fmla="*/ 2 h 12"/>
                  <a:gd name="T10" fmla="*/ 1 w 18"/>
                  <a:gd name="T11" fmla="*/ 3 h 12"/>
                  <a:gd name="T12" fmla="*/ 2 w 18"/>
                  <a:gd name="T13" fmla="*/ 2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2">
                    <a:moveTo>
                      <a:pt x="12" y="6"/>
                    </a:moveTo>
                    <a:lnTo>
                      <a:pt x="18" y="6"/>
                    </a:lnTo>
                    <a:lnTo>
                      <a:pt x="12" y="0"/>
                    </a:lnTo>
                    <a:lnTo>
                      <a:pt x="6" y="6"/>
                    </a:lnTo>
                    <a:lnTo>
                      <a:pt x="0" y="6"/>
                    </a:lnTo>
                    <a:lnTo>
                      <a:pt x="6" y="12"/>
                    </a:lnTo>
                    <a:lnTo>
                      <a:pt x="12" y="6"/>
                    </a:lnTo>
                    <a:close/>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385" name="Freeform 157"/>
              <p:cNvSpPr>
                <a:spLocks noChangeArrowheads="1"/>
              </p:cNvSpPr>
              <p:nvPr/>
            </p:nvSpPr>
            <p:spPr bwMode="auto">
              <a:xfrm rot="18240000" flipH="1">
                <a:off x="145" y="1590"/>
                <a:ext cx="7" cy="6"/>
              </a:xfrm>
              <a:custGeom>
                <a:avLst/>
                <a:gdLst>
                  <a:gd name="T0" fmla="*/ 1 w 17"/>
                  <a:gd name="T1" fmla="*/ 2 h 12"/>
                  <a:gd name="T2" fmla="*/ 3 w 17"/>
                  <a:gd name="T3" fmla="*/ 0 h 12"/>
                  <a:gd name="T4" fmla="*/ 2 w 17"/>
                  <a:gd name="T5" fmla="*/ 0 h 12"/>
                  <a:gd name="T6" fmla="*/ 1 w 17"/>
                  <a:gd name="T7" fmla="*/ 2 h 12"/>
                  <a:gd name="T8" fmla="*/ 0 w 17"/>
                  <a:gd name="T9" fmla="*/ 2 h 12"/>
                  <a:gd name="T10" fmla="*/ 1 w 17"/>
                  <a:gd name="T11" fmla="*/ 3 h 12"/>
                  <a:gd name="T12" fmla="*/ 1 w 17"/>
                  <a:gd name="T13" fmla="*/ 2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2">
                    <a:moveTo>
                      <a:pt x="6" y="6"/>
                    </a:moveTo>
                    <a:lnTo>
                      <a:pt x="17" y="0"/>
                    </a:lnTo>
                    <a:lnTo>
                      <a:pt x="11" y="0"/>
                    </a:lnTo>
                    <a:lnTo>
                      <a:pt x="6" y="6"/>
                    </a:lnTo>
                    <a:lnTo>
                      <a:pt x="0" y="6"/>
                    </a:lnTo>
                    <a:lnTo>
                      <a:pt x="6" y="12"/>
                    </a:lnTo>
                    <a:lnTo>
                      <a:pt x="6" y="6"/>
                    </a:lnTo>
                    <a:close/>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grpSp>
          <p:nvGrpSpPr>
            <p:cNvPr id="2076" name="Group 158"/>
            <p:cNvGrpSpPr>
              <a:grpSpLocks/>
            </p:cNvGrpSpPr>
            <p:nvPr/>
          </p:nvGrpSpPr>
          <p:grpSpPr bwMode="auto">
            <a:xfrm>
              <a:off x="11732" y="11880"/>
              <a:ext cx="1359" cy="936"/>
              <a:chOff x="4464" y="1673"/>
              <a:chExt cx="720" cy="484"/>
            </a:xfrm>
          </p:grpSpPr>
          <p:sp>
            <p:nvSpPr>
              <p:cNvPr id="2108" name="Freeform 159"/>
              <p:cNvSpPr>
                <a:spLocks noChangeArrowheads="1"/>
              </p:cNvSpPr>
              <p:nvPr/>
            </p:nvSpPr>
            <p:spPr bwMode="auto">
              <a:xfrm>
                <a:off x="4464" y="1885"/>
                <a:ext cx="259" cy="272"/>
              </a:xfrm>
              <a:custGeom>
                <a:avLst/>
                <a:gdLst>
                  <a:gd name="T0" fmla="*/ 27 w 1082"/>
                  <a:gd name="T1" fmla="*/ 0 h 1746"/>
                  <a:gd name="T2" fmla="*/ 0 w 1082"/>
                  <a:gd name="T3" fmla="*/ 35 h 1746"/>
                  <a:gd name="T4" fmla="*/ 62 w 1082"/>
                  <a:gd name="T5" fmla="*/ 42 h 1746"/>
                  <a:gd name="T6" fmla="*/ 52 w 1082"/>
                  <a:gd name="T7" fmla="*/ 1 h 17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2" h="1746">
                    <a:moveTo>
                      <a:pt x="468" y="0"/>
                    </a:moveTo>
                    <a:lnTo>
                      <a:pt x="0" y="1458"/>
                    </a:lnTo>
                    <a:lnTo>
                      <a:pt x="1082" y="1746"/>
                    </a:lnTo>
                    <a:lnTo>
                      <a:pt x="904" y="32"/>
                    </a:lnTo>
                  </a:path>
                </a:pathLst>
              </a:custGeom>
              <a:noFill/>
              <a:ln w="468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09" name="Freeform 160"/>
              <p:cNvSpPr>
                <a:spLocks noChangeArrowheads="1"/>
              </p:cNvSpPr>
              <p:nvPr/>
            </p:nvSpPr>
            <p:spPr bwMode="auto">
              <a:xfrm>
                <a:off x="4716" y="1868"/>
                <a:ext cx="216" cy="212"/>
              </a:xfrm>
              <a:custGeom>
                <a:avLst/>
                <a:gdLst>
                  <a:gd name="T0" fmla="*/ 17 w 911"/>
                  <a:gd name="T1" fmla="*/ 1 h 1361"/>
                  <a:gd name="T2" fmla="*/ 0 w 911"/>
                  <a:gd name="T3" fmla="*/ 30 h 1361"/>
                  <a:gd name="T4" fmla="*/ 51 w 911"/>
                  <a:gd name="T5" fmla="*/ 33 h 1361"/>
                  <a:gd name="T6" fmla="*/ 38 w 911"/>
                  <a:gd name="T7" fmla="*/ 0 h 13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1" h="1361">
                    <a:moveTo>
                      <a:pt x="306" y="24"/>
                    </a:moveTo>
                    <a:lnTo>
                      <a:pt x="0" y="1241"/>
                    </a:lnTo>
                    <a:lnTo>
                      <a:pt x="911" y="1361"/>
                    </a:lnTo>
                    <a:lnTo>
                      <a:pt x="677" y="0"/>
                    </a:lnTo>
                  </a:path>
                </a:pathLst>
              </a:custGeom>
              <a:noFill/>
              <a:ln w="468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nvGrpSpPr>
              <p:cNvPr id="2110" name="Group 161"/>
              <p:cNvGrpSpPr>
                <a:grpSpLocks/>
              </p:cNvGrpSpPr>
              <p:nvPr/>
            </p:nvGrpSpPr>
            <p:grpSpPr bwMode="auto">
              <a:xfrm>
                <a:off x="4464" y="1826"/>
                <a:ext cx="607" cy="86"/>
                <a:chOff x="4464" y="1826"/>
                <a:chExt cx="607" cy="86"/>
              </a:xfrm>
            </p:grpSpPr>
            <p:sp>
              <p:nvSpPr>
                <p:cNvPr id="2247" name="Freeform 162"/>
                <p:cNvSpPr>
                  <a:spLocks noChangeArrowheads="1"/>
                </p:cNvSpPr>
                <p:nvPr/>
              </p:nvSpPr>
              <p:spPr bwMode="auto">
                <a:xfrm>
                  <a:off x="4464" y="1826"/>
                  <a:ext cx="608" cy="73"/>
                </a:xfrm>
                <a:custGeom>
                  <a:avLst/>
                  <a:gdLst>
                    <a:gd name="T0" fmla="*/ 0 w 2559"/>
                    <a:gd name="T1" fmla="*/ 6 h 481"/>
                    <a:gd name="T2" fmla="*/ 91 w 2559"/>
                    <a:gd name="T3" fmla="*/ 11 h 481"/>
                    <a:gd name="T4" fmla="*/ 144 w 2559"/>
                    <a:gd name="T5" fmla="*/ 3 h 481"/>
                    <a:gd name="T6" fmla="*/ 76 w 2559"/>
                    <a:gd name="T7" fmla="*/ 0 h 481"/>
                    <a:gd name="T8" fmla="*/ 0 w 2559"/>
                    <a:gd name="T9" fmla="*/ 6 h 4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9" h="481">
                      <a:moveTo>
                        <a:pt x="0" y="249"/>
                      </a:moveTo>
                      <a:lnTo>
                        <a:pt x="1614" y="481"/>
                      </a:lnTo>
                      <a:lnTo>
                        <a:pt x="2559" y="120"/>
                      </a:lnTo>
                      <a:lnTo>
                        <a:pt x="1348" y="0"/>
                      </a:lnTo>
                      <a:lnTo>
                        <a:pt x="0" y="249"/>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48" name="Freeform 163"/>
                <p:cNvSpPr>
                  <a:spLocks noChangeArrowheads="1"/>
                </p:cNvSpPr>
                <p:nvPr/>
              </p:nvSpPr>
              <p:spPr bwMode="auto">
                <a:xfrm>
                  <a:off x="4468" y="1866"/>
                  <a:ext cx="382" cy="47"/>
                </a:xfrm>
                <a:custGeom>
                  <a:avLst/>
                  <a:gdLst>
                    <a:gd name="T0" fmla="*/ 0 w 1608"/>
                    <a:gd name="T1" fmla="*/ 0 h 311"/>
                    <a:gd name="T2" fmla="*/ 91 w 1608"/>
                    <a:gd name="T3" fmla="*/ 5 h 311"/>
                    <a:gd name="T4" fmla="*/ 91 w 1608"/>
                    <a:gd name="T5" fmla="*/ 7 h 311"/>
                    <a:gd name="T6" fmla="*/ 0 w 1608"/>
                    <a:gd name="T7" fmla="*/ 2 h 311"/>
                    <a:gd name="T8" fmla="*/ 0 w 1608"/>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8" h="311">
                      <a:moveTo>
                        <a:pt x="0" y="0"/>
                      </a:moveTo>
                      <a:lnTo>
                        <a:pt x="1608" y="231"/>
                      </a:lnTo>
                      <a:lnTo>
                        <a:pt x="1608" y="311"/>
                      </a:lnTo>
                      <a:lnTo>
                        <a:pt x="0" y="81"/>
                      </a:lnTo>
                      <a:lnTo>
                        <a:pt x="0" y="0"/>
                      </a:lnTo>
                      <a:close/>
                    </a:path>
                  </a:pathLst>
                </a:custGeom>
                <a:solidFill>
                  <a:srgbClr val="E0E0E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49" name="Freeform 164"/>
                <p:cNvSpPr>
                  <a:spLocks noChangeArrowheads="1"/>
                </p:cNvSpPr>
                <p:nvPr/>
              </p:nvSpPr>
              <p:spPr bwMode="auto">
                <a:xfrm>
                  <a:off x="4850" y="1845"/>
                  <a:ext cx="222" cy="68"/>
                </a:xfrm>
                <a:custGeom>
                  <a:avLst/>
                  <a:gdLst>
                    <a:gd name="T0" fmla="*/ 0 w 945"/>
                    <a:gd name="T1" fmla="*/ 10 h 441"/>
                    <a:gd name="T2" fmla="*/ 0 w 945"/>
                    <a:gd name="T3" fmla="*/ 9 h 441"/>
                    <a:gd name="T4" fmla="*/ 52 w 945"/>
                    <a:gd name="T5" fmla="*/ 0 h 441"/>
                    <a:gd name="T6" fmla="*/ 52 w 945"/>
                    <a:gd name="T7" fmla="*/ 1 h 441"/>
                    <a:gd name="T8" fmla="*/ 0 w 945"/>
                    <a:gd name="T9" fmla="*/ 10 h 4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5" h="441">
                      <a:moveTo>
                        <a:pt x="0" y="441"/>
                      </a:moveTo>
                      <a:lnTo>
                        <a:pt x="0" y="361"/>
                      </a:lnTo>
                      <a:lnTo>
                        <a:pt x="945" y="0"/>
                      </a:lnTo>
                      <a:lnTo>
                        <a:pt x="945" y="57"/>
                      </a:lnTo>
                      <a:lnTo>
                        <a:pt x="0" y="441"/>
                      </a:lnTo>
                      <a:close/>
                    </a:path>
                  </a:pathLst>
                </a:custGeom>
                <a:solidFill>
                  <a:srgbClr val="C0C0C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grpSp>
            <p:nvGrpSpPr>
              <p:cNvPr id="2111" name="Group 165"/>
              <p:cNvGrpSpPr>
                <a:grpSpLocks/>
              </p:cNvGrpSpPr>
              <p:nvPr/>
            </p:nvGrpSpPr>
            <p:grpSpPr bwMode="auto">
              <a:xfrm>
                <a:off x="4563" y="1673"/>
                <a:ext cx="621" cy="484"/>
                <a:chOff x="4563" y="1673"/>
                <a:chExt cx="621" cy="484"/>
              </a:xfrm>
            </p:grpSpPr>
            <p:grpSp>
              <p:nvGrpSpPr>
                <p:cNvPr id="2112" name="Group 166"/>
                <p:cNvGrpSpPr>
                  <a:grpSpLocks/>
                </p:cNvGrpSpPr>
                <p:nvPr/>
              </p:nvGrpSpPr>
              <p:grpSpPr bwMode="auto">
                <a:xfrm>
                  <a:off x="4563" y="1699"/>
                  <a:ext cx="419" cy="191"/>
                  <a:chOff x="4563" y="1699"/>
                  <a:chExt cx="419" cy="191"/>
                </a:xfrm>
              </p:grpSpPr>
              <p:grpSp>
                <p:nvGrpSpPr>
                  <p:cNvPr id="2196" name="Group 167"/>
                  <p:cNvGrpSpPr>
                    <a:grpSpLocks/>
                  </p:cNvGrpSpPr>
                  <p:nvPr/>
                </p:nvGrpSpPr>
                <p:grpSpPr bwMode="auto">
                  <a:xfrm>
                    <a:off x="4563" y="1699"/>
                    <a:ext cx="322" cy="172"/>
                    <a:chOff x="4563" y="1699"/>
                    <a:chExt cx="322" cy="172"/>
                  </a:xfrm>
                </p:grpSpPr>
                <p:grpSp>
                  <p:nvGrpSpPr>
                    <p:cNvPr id="2229" name="Group 168"/>
                    <p:cNvGrpSpPr>
                      <a:grpSpLocks/>
                    </p:cNvGrpSpPr>
                    <p:nvPr/>
                  </p:nvGrpSpPr>
                  <p:grpSpPr bwMode="auto">
                    <a:xfrm>
                      <a:off x="4563" y="1699"/>
                      <a:ext cx="322" cy="172"/>
                      <a:chOff x="4563" y="1699"/>
                      <a:chExt cx="322" cy="172"/>
                    </a:xfrm>
                  </p:grpSpPr>
                  <p:grpSp>
                    <p:nvGrpSpPr>
                      <p:cNvPr id="2238" name="Group 169"/>
                      <p:cNvGrpSpPr>
                        <a:grpSpLocks/>
                      </p:cNvGrpSpPr>
                      <p:nvPr/>
                    </p:nvGrpSpPr>
                    <p:grpSpPr bwMode="auto">
                      <a:xfrm>
                        <a:off x="4563" y="1796"/>
                        <a:ext cx="322" cy="75"/>
                        <a:chOff x="4563" y="1796"/>
                        <a:chExt cx="322" cy="75"/>
                      </a:xfrm>
                    </p:grpSpPr>
                    <p:sp>
                      <p:nvSpPr>
                        <p:cNvPr id="2244" name="Freeform 170"/>
                        <p:cNvSpPr>
                          <a:spLocks noChangeArrowheads="1"/>
                        </p:cNvSpPr>
                        <p:nvPr/>
                      </p:nvSpPr>
                      <p:spPr bwMode="auto">
                        <a:xfrm>
                          <a:off x="4702" y="1796"/>
                          <a:ext cx="184" cy="76"/>
                        </a:xfrm>
                        <a:custGeom>
                          <a:avLst/>
                          <a:gdLst>
                            <a:gd name="T0" fmla="*/ 0 w 790"/>
                            <a:gd name="T1" fmla="*/ 4 h 489"/>
                            <a:gd name="T2" fmla="*/ 0 w 790"/>
                            <a:gd name="T3" fmla="*/ 12 h 489"/>
                            <a:gd name="T4" fmla="*/ 43 w 790"/>
                            <a:gd name="T5" fmla="*/ 6 h 489"/>
                            <a:gd name="T6" fmla="*/ 43 w 790"/>
                            <a:gd name="T7" fmla="*/ 0 h 489"/>
                            <a:gd name="T8" fmla="*/ 0 w 790"/>
                            <a:gd name="T9" fmla="*/ 4 h 4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0" h="489">
                              <a:moveTo>
                                <a:pt x="0" y="149"/>
                              </a:moveTo>
                              <a:lnTo>
                                <a:pt x="0" y="489"/>
                              </a:lnTo>
                              <a:lnTo>
                                <a:pt x="790" y="238"/>
                              </a:lnTo>
                              <a:lnTo>
                                <a:pt x="790" y="0"/>
                              </a:lnTo>
                              <a:lnTo>
                                <a:pt x="0" y="149"/>
                              </a:lnTo>
                              <a:close/>
                            </a:path>
                          </a:pathLst>
                        </a:custGeom>
                        <a:solidFill>
                          <a:srgbClr val="A0A0A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45" name="Freeform 171"/>
                        <p:cNvSpPr>
                          <a:spLocks noChangeArrowheads="1"/>
                        </p:cNvSpPr>
                        <p:nvPr/>
                      </p:nvSpPr>
                      <p:spPr bwMode="auto">
                        <a:xfrm>
                          <a:off x="4563" y="1814"/>
                          <a:ext cx="139" cy="57"/>
                        </a:xfrm>
                        <a:custGeom>
                          <a:avLst/>
                          <a:gdLst>
                            <a:gd name="T0" fmla="*/ 33 w 587"/>
                            <a:gd name="T1" fmla="*/ 1 h 373"/>
                            <a:gd name="T2" fmla="*/ 33 w 587"/>
                            <a:gd name="T3" fmla="*/ 9 h 373"/>
                            <a:gd name="T4" fmla="*/ 0 w 587"/>
                            <a:gd name="T5" fmla="*/ 7 h 373"/>
                            <a:gd name="T6" fmla="*/ 0 w 587"/>
                            <a:gd name="T7" fmla="*/ 0 h 373"/>
                            <a:gd name="T8" fmla="*/ 33 w 587"/>
                            <a:gd name="T9" fmla="*/ 1 h 3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7" h="373">
                              <a:moveTo>
                                <a:pt x="587" y="33"/>
                              </a:moveTo>
                              <a:lnTo>
                                <a:pt x="587" y="373"/>
                              </a:lnTo>
                              <a:lnTo>
                                <a:pt x="0" y="289"/>
                              </a:lnTo>
                              <a:lnTo>
                                <a:pt x="0" y="0"/>
                              </a:lnTo>
                              <a:lnTo>
                                <a:pt x="587" y="33"/>
                              </a:lnTo>
                              <a:close/>
                            </a:path>
                          </a:pathLst>
                        </a:custGeom>
                        <a:solidFill>
                          <a:srgbClr val="80808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46" name="Freeform 172"/>
                        <p:cNvSpPr>
                          <a:spLocks noChangeArrowheads="1"/>
                        </p:cNvSpPr>
                        <p:nvPr/>
                      </p:nvSpPr>
                      <p:spPr bwMode="auto">
                        <a:xfrm>
                          <a:off x="4563" y="1796"/>
                          <a:ext cx="323" cy="24"/>
                        </a:xfrm>
                        <a:custGeom>
                          <a:avLst/>
                          <a:gdLst>
                            <a:gd name="T0" fmla="*/ 0 w 1377"/>
                            <a:gd name="T1" fmla="*/ 3 h 149"/>
                            <a:gd name="T2" fmla="*/ 33 w 1377"/>
                            <a:gd name="T3" fmla="*/ 4 h 149"/>
                            <a:gd name="T4" fmla="*/ 76 w 1377"/>
                            <a:gd name="T5" fmla="*/ 0 h 149"/>
                            <a:gd name="T6" fmla="*/ 44 w 1377"/>
                            <a:gd name="T7" fmla="*/ 0 h 149"/>
                            <a:gd name="T8" fmla="*/ 0 w 1377"/>
                            <a:gd name="T9" fmla="*/ 3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7" h="149">
                              <a:moveTo>
                                <a:pt x="0" y="116"/>
                              </a:moveTo>
                              <a:lnTo>
                                <a:pt x="593" y="149"/>
                              </a:lnTo>
                              <a:lnTo>
                                <a:pt x="1377" y="0"/>
                              </a:lnTo>
                              <a:lnTo>
                                <a:pt x="800" y="0"/>
                              </a:lnTo>
                              <a:lnTo>
                                <a:pt x="0" y="116"/>
                              </a:lnTo>
                              <a:close/>
                            </a:path>
                          </a:pathLst>
                        </a:custGeom>
                        <a:solidFill>
                          <a:srgbClr val="C0C0C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sp>
                    <p:nvSpPr>
                      <p:cNvPr id="2239" name="Freeform 173"/>
                      <p:cNvSpPr>
                        <a:spLocks noChangeArrowheads="1"/>
                      </p:cNvSpPr>
                      <p:nvPr/>
                    </p:nvSpPr>
                    <p:spPr bwMode="auto">
                      <a:xfrm>
                        <a:off x="4669" y="1791"/>
                        <a:ext cx="115" cy="21"/>
                      </a:xfrm>
                      <a:custGeom>
                        <a:avLst/>
                        <a:gdLst>
                          <a:gd name="T0" fmla="*/ 0 w 499"/>
                          <a:gd name="T1" fmla="*/ 2 h 139"/>
                          <a:gd name="T2" fmla="*/ 0 w 499"/>
                          <a:gd name="T3" fmla="*/ 3 h 139"/>
                          <a:gd name="T4" fmla="*/ 12 w 499"/>
                          <a:gd name="T5" fmla="*/ 3 h 139"/>
                          <a:gd name="T6" fmla="*/ 27 w 499"/>
                          <a:gd name="T7" fmla="*/ 2 h 139"/>
                          <a:gd name="T8" fmla="*/ 27 w 499"/>
                          <a:gd name="T9" fmla="*/ 0 h 139"/>
                          <a:gd name="T10" fmla="*/ 0 w 499"/>
                          <a:gd name="T11" fmla="*/ 2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9" h="139">
                            <a:moveTo>
                              <a:pt x="0" y="79"/>
                            </a:moveTo>
                            <a:lnTo>
                              <a:pt x="0" y="124"/>
                            </a:lnTo>
                            <a:lnTo>
                              <a:pt x="233" y="139"/>
                            </a:lnTo>
                            <a:lnTo>
                              <a:pt x="499" y="89"/>
                            </a:lnTo>
                            <a:lnTo>
                              <a:pt x="499" y="0"/>
                            </a:lnTo>
                            <a:lnTo>
                              <a:pt x="0" y="79"/>
                            </a:lnTo>
                            <a:close/>
                          </a:path>
                        </a:pathLst>
                      </a:custGeom>
                      <a:solidFill>
                        <a:srgbClr val="60606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nvGrpSpPr>
                      <p:cNvPr id="2240" name="Group 174"/>
                      <p:cNvGrpSpPr>
                        <a:grpSpLocks/>
                      </p:cNvGrpSpPr>
                      <p:nvPr/>
                    </p:nvGrpSpPr>
                    <p:grpSpPr bwMode="auto">
                      <a:xfrm>
                        <a:off x="4586" y="1699"/>
                        <a:ext cx="262" cy="106"/>
                        <a:chOff x="4586" y="1699"/>
                        <a:chExt cx="262" cy="106"/>
                      </a:xfrm>
                    </p:grpSpPr>
                    <p:sp>
                      <p:nvSpPr>
                        <p:cNvPr id="2241" name="Freeform 175"/>
                        <p:cNvSpPr>
                          <a:spLocks noChangeArrowheads="1"/>
                        </p:cNvSpPr>
                        <p:nvPr/>
                      </p:nvSpPr>
                      <p:spPr bwMode="auto">
                        <a:xfrm>
                          <a:off x="4698" y="1699"/>
                          <a:ext cx="151" cy="104"/>
                        </a:xfrm>
                        <a:custGeom>
                          <a:avLst/>
                          <a:gdLst>
                            <a:gd name="T0" fmla="*/ 5 w 638"/>
                            <a:gd name="T1" fmla="*/ 16 h 682"/>
                            <a:gd name="T2" fmla="*/ 0 w 638"/>
                            <a:gd name="T3" fmla="*/ 0 h 682"/>
                            <a:gd name="T4" fmla="*/ 31 w 638"/>
                            <a:gd name="T5" fmla="*/ 0 h 682"/>
                            <a:gd name="T6" fmla="*/ 36 w 638"/>
                            <a:gd name="T7" fmla="*/ 14 h 682"/>
                            <a:gd name="T8" fmla="*/ 5 w 638"/>
                            <a:gd name="T9" fmla="*/ 16 h 6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 h="682">
                              <a:moveTo>
                                <a:pt x="90" y="682"/>
                              </a:moveTo>
                              <a:lnTo>
                                <a:pt x="0" y="22"/>
                              </a:lnTo>
                              <a:lnTo>
                                <a:pt x="549" y="0"/>
                              </a:lnTo>
                              <a:lnTo>
                                <a:pt x="638" y="588"/>
                              </a:lnTo>
                              <a:lnTo>
                                <a:pt x="90" y="682"/>
                              </a:lnTo>
                              <a:close/>
                            </a:path>
                          </a:pathLst>
                        </a:custGeom>
                        <a:solidFill>
                          <a:srgbClr val="A0A0A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42" name="Freeform 176"/>
                        <p:cNvSpPr>
                          <a:spLocks noChangeArrowheads="1"/>
                        </p:cNvSpPr>
                        <p:nvPr/>
                      </p:nvSpPr>
                      <p:spPr bwMode="auto">
                        <a:xfrm>
                          <a:off x="4586" y="1701"/>
                          <a:ext cx="135" cy="105"/>
                        </a:xfrm>
                        <a:custGeom>
                          <a:avLst/>
                          <a:gdLst>
                            <a:gd name="T0" fmla="*/ 27 w 566"/>
                            <a:gd name="T1" fmla="*/ 0 h 678"/>
                            <a:gd name="T2" fmla="*/ 0 w 566"/>
                            <a:gd name="T3" fmla="*/ 4 h 678"/>
                            <a:gd name="T4" fmla="*/ 4 w 566"/>
                            <a:gd name="T5" fmla="*/ 16 h 678"/>
                            <a:gd name="T6" fmla="*/ 32 w 566"/>
                            <a:gd name="T7" fmla="*/ 16 h 678"/>
                            <a:gd name="T8" fmla="*/ 27 w 566"/>
                            <a:gd name="T9" fmla="*/ 0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6" h="678">
                              <a:moveTo>
                                <a:pt x="476" y="0"/>
                              </a:moveTo>
                              <a:lnTo>
                                <a:pt x="0" y="151"/>
                              </a:lnTo>
                              <a:lnTo>
                                <a:pt x="67" y="678"/>
                              </a:lnTo>
                              <a:lnTo>
                                <a:pt x="566" y="661"/>
                              </a:lnTo>
                              <a:lnTo>
                                <a:pt x="476" y="0"/>
                              </a:lnTo>
                              <a:close/>
                            </a:path>
                          </a:pathLst>
                        </a:custGeom>
                        <a:solidFill>
                          <a:srgbClr val="80808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43" name="Freeform 177"/>
                        <p:cNvSpPr>
                          <a:spLocks noChangeArrowheads="1"/>
                        </p:cNvSpPr>
                        <p:nvPr/>
                      </p:nvSpPr>
                      <p:spPr bwMode="auto">
                        <a:xfrm>
                          <a:off x="4725" y="1710"/>
                          <a:ext cx="109" cy="78"/>
                        </a:xfrm>
                        <a:custGeom>
                          <a:avLst/>
                          <a:gdLst>
                            <a:gd name="T0" fmla="*/ 0 w 458"/>
                            <a:gd name="T1" fmla="*/ 0 h 514"/>
                            <a:gd name="T2" fmla="*/ 4 w 458"/>
                            <a:gd name="T3" fmla="*/ 12 h 514"/>
                            <a:gd name="T4" fmla="*/ 26 w 458"/>
                            <a:gd name="T5" fmla="*/ 10 h 514"/>
                            <a:gd name="T6" fmla="*/ 22 w 458"/>
                            <a:gd name="T7" fmla="*/ 0 h 514"/>
                            <a:gd name="T8" fmla="*/ 0 w 458"/>
                            <a:gd name="T9" fmla="*/ 0 h 5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 h="514">
                              <a:moveTo>
                                <a:pt x="0" y="23"/>
                              </a:moveTo>
                              <a:lnTo>
                                <a:pt x="64" y="514"/>
                              </a:lnTo>
                              <a:lnTo>
                                <a:pt x="458" y="456"/>
                              </a:lnTo>
                              <a:lnTo>
                                <a:pt x="390" y="0"/>
                              </a:lnTo>
                              <a:lnTo>
                                <a:pt x="0" y="23"/>
                              </a:lnTo>
                              <a:close/>
                            </a:path>
                          </a:pathLst>
                        </a:custGeom>
                        <a:solidFill>
                          <a:srgbClr val="00C0C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grpSp>
                <p:grpSp>
                  <p:nvGrpSpPr>
                    <p:cNvPr id="2230" name="Group 178"/>
                    <p:cNvGrpSpPr>
                      <a:grpSpLocks/>
                    </p:cNvGrpSpPr>
                    <p:nvPr/>
                  </p:nvGrpSpPr>
                  <p:grpSpPr bwMode="auto">
                    <a:xfrm>
                      <a:off x="4769" y="1804"/>
                      <a:ext cx="105" cy="48"/>
                      <a:chOff x="4769" y="1804"/>
                      <a:chExt cx="105" cy="48"/>
                    </a:xfrm>
                  </p:grpSpPr>
                  <p:sp>
                    <p:nvSpPr>
                      <p:cNvPr id="2231" name="Freeform 179"/>
                      <p:cNvSpPr>
                        <a:spLocks noChangeArrowheads="1"/>
                      </p:cNvSpPr>
                      <p:nvPr/>
                    </p:nvSpPr>
                    <p:spPr bwMode="auto">
                      <a:xfrm>
                        <a:off x="4769" y="1804"/>
                        <a:ext cx="105" cy="49"/>
                      </a:xfrm>
                      <a:custGeom>
                        <a:avLst/>
                        <a:gdLst>
                          <a:gd name="T0" fmla="*/ 25 w 448"/>
                          <a:gd name="T1" fmla="*/ 0 h 319"/>
                          <a:gd name="T2" fmla="*/ 0 w 448"/>
                          <a:gd name="T3" fmla="*/ 2 h 319"/>
                          <a:gd name="T4" fmla="*/ 0 w 448"/>
                          <a:gd name="T5" fmla="*/ 8 h 319"/>
                          <a:gd name="T6" fmla="*/ 25 w 448"/>
                          <a:gd name="T7" fmla="*/ 4 h 319"/>
                          <a:gd name="T8" fmla="*/ 25 w 448"/>
                          <a:gd name="T9" fmla="*/ 0 h 3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8" h="319">
                            <a:moveTo>
                              <a:pt x="448" y="0"/>
                            </a:moveTo>
                            <a:lnTo>
                              <a:pt x="0" y="95"/>
                            </a:lnTo>
                            <a:lnTo>
                              <a:pt x="0" y="319"/>
                            </a:lnTo>
                            <a:lnTo>
                              <a:pt x="448" y="179"/>
                            </a:lnTo>
                            <a:lnTo>
                              <a:pt x="448" y="0"/>
                            </a:lnTo>
                            <a:close/>
                          </a:path>
                        </a:pathLst>
                      </a:custGeom>
                      <a:solidFill>
                        <a:srgbClr val="40404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32" name="Line 180"/>
                      <p:cNvSpPr>
                        <a:spLocks noChangeShapeType="1"/>
                      </p:cNvSpPr>
                      <p:nvPr/>
                    </p:nvSpPr>
                    <p:spPr bwMode="auto">
                      <a:xfrm flipV="1">
                        <a:off x="4837" y="1812"/>
                        <a:ext cx="27" cy="9"/>
                      </a:xfrm>
                      <a:prstGeom prst="line">
                        <a:avLst/>
                      </a:prstGeom>
                      <a:noFill/>
                      <a:ln w="3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3" name="Line 181"/>
                      <p:cNvSpPr>
                        <a:spLocks noChangeShapeType="1"/>
                      </p:cNvSpPr>
                      <p:nvPr/>
                    </p:nvSpPr>
                    <p:spPr bwMode="auto">
                      <a:xfrm flipH="1">
                        <a:off x="4786" y="1822"/>
                        <a:ext cx="37" cy="5"/>
                      </a:xfrm>
                      <a:prstGeom prst="line">
                        <a:avLst/>
                      </a:prstGeom>
                      <a:noFill/>
                      <a:ln w="3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4" name="Line 182"/>
                      <p:cNvSpPr>
                        <a:spLocks noChangeShapeType="1"/>
                      </p:cNvSpPr>
                      <p:nvPr/>
                    </p:nvSpPr>
                    <p:spPr bwMode="auto">
                      <a:xfrm>
                        <a:off x="4831" y="1809"/>
                        <a:ext cx="3" cy="3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5" name="Line 183"/>
                      <p:cNvSpPr>
                        <a:spLocks noChangeShapeType="1"/>
                      </p:cNvSpPr>
                      <p:nvPr/>
                    </p:nvSpPr>
                    <p:spPr bwMode="auto">
                      <a:xfrm>
                        <a:off x="4778" y="1817"/>
                        <a:ext cx="3" cy="34"/>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6" name="Line 184"/>
                      <p:cNvSpPr>
                        <a:spLocks noChangeShapeType="1"/>
                      </p:cNvSpPr>
                      <p:nvPr/>
                    </p:nvSpPr>
                    <p:spPr bwMode="auto">
                      <a:xfrm flipH="1">
                        <a:off x="4777" y="1817"/>
                        <a:ext cx="99" cy="16"/>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7" name="Line 185"/>
                      <p:cNvSpPr>
                        <a:spLocks noChangeShapeType="1"/>
                      </p:cNvSpPr>
                      <p:nvPr/>
                    </p:nvSpPr>
                    <p:spPr bwMode="auto">
                      <a:xfrm flipV="1">
                        <a:off x="4778" y="1810"/>
                        <a:ext cx="95" cy="17"/>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grpSp>
                <p:nvGrpSpPr>
                  <p:cNvPr id="2197" name="Group 186"/>
                  <p:cNvGrpSpPr>
                    <a:grpSpLocks/>
                  </p:cNvGrpSpPr>
                  <p:nvPr/>
                </p:nvGrpSpPr>
                <p:grpSpPr bwMode="auto">
                  <a:xfrm>
                    <a:off x="4729" y="1804"/>
                    <a:ext cx="253" cy="86"/>
                    <a:chOff x="4729" y="1804"/>
                    <a:chExt cx="253" cy="86"/>
                  </a:xfrm>
                </p:grpSpPr>
                <p:grpSp>
                  <p:nvGrpSpPr>
                    <p:cNvPr id="2198" name="Group 187"/>
                    <p:cNvGrpSpPr>
                      <a:grpSpLocks/>
                    </p:cNvGrpSpPr>
                    <p:nvPr/>
                  </p:nvGrpSpPr>
                  <p:grpSpPr bwMode="auto">
                    <a:xfrm>
                      <a:off x="4746" y="1852"/>
                      <a:ext cx="40" cy="17"/>
                      <a:chOff x="4746" y="1852"/>
                      <a:chExt cx="40" cy="17"/>
                    </a:xfrm>
                  </p:grpSpPr>
                  <p:sp>
                    <p:nvSpPr>
                      <p:cNvPr id="2227" name="Freeform 188"/>
                      <p:cNvSpPr>
                        <a:spLocks noChangeArrowheads="1"/>
                      </p:cNvSpPr>
                      <p:nvPr/>
                    </p:nvSpPr>
                    <p:spPr bwMode="auto">
                      <a:xfrm>
                        <a:off x="4746" y="1852"/>
                        <a:ext cx="13" cy="18"/>
                      </a:xfrm>
                      <a:custGeom>
                        <a:avLst/>
                        <a:gdLst>
                          <a:gd name="T0" fmla="*/ 1 w 50"/>
                          <a:gd name="T1" fmla="*/ 0 h 129"/>
                          <a:gd name="T2" fmla="*/ 0 w 50"/>
                          <a:gd name="T3" fmla="*/ 2 h 129"/>
                          <a:gd name="T4" fmla="*/ 2 w 50"/>
                          <a:gd name="T5" fmla="*/ 3 h 129"/>
                          <a:gd name="T6" fmla="*/ 3 w 50"/>
                          <a:gd name="T7" fmla="*/ 0 h 129"/>
                          <a:gd name="T8" fmla="*/ 1 w 50"/>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129">
                            <a:moveTo>
                              <a:pt x="15" y="0"/>
                            </a:moveTo>
                            <a:lnTo>
                              <a:pt x="0" y="121"/>
                            </a:lnTo>
                            <a:lnTo>
                              <a:pt x="36" y="129"/>
                            </a:lnTo>
                            <a:lnTo>
                              <a:pt x="50" y="6"/>
                            </a:lnTo>
                            <a:lnTo>
                              <a:pt x="15" y="0"/>
                            </a:lnTo>
                            <a:close/>
                          </a:path>
                        </a:pathLst>
                      </a:custGeom>
                      <a:solidFill>
                        <a:srgbClr val="60606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28" name="Freeform 189"/>
                      <p:cNvSpPr>
                        <a:spLocks noChangeArrowheads="1"/>
                      </p:cNvSpPr>
                      <p:nvPr/>
                    </p:nvSpPr>
                    <p:spPr bwMode="auto">
                      <a:xfrm>
                        <a:off x="4755" y="1854"/>
                        <a:ext cx="32" cy="16"/>
                      </a:xfrm>
                      <a:custGeom>
                        <a:avLst/>
                        <a:gdLst>
                          <a:gd name="T0" fmla="*/ 1 w 138"/>
                          <a:gd name="T1" fmla="*/ 0 h 112"/>
                          <a:gd name="T2" fmla="*/ 0 w 138"/>
                          <a:gd name="T3" fmla="*/ 2 h 112"/>
                          <a:gd name="T4" fmla="*/ 7 w 138"/>
                          <a:gd name="T5" fmla="*/ 1 h 112"/>
                          <a:gd name="T6" fmla="*/ 4 w 138"/>
                          <a:gd name="T7" fmla="*/ 1 h 112"/>
                          <a:gd name="T8" fmla="*/ 2 w 138"/>
                          <a:gd name="T9" fmla="*/ 1 h 112"/>
                          <a:gd name="T10" fmla="*/ 3 w 138"/>
                          <a:gd name="T11" fmla="*/ 0 h 112"/>
                          <a:gd name="T12" fmla="*/ 1 w 138"/>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12">
                            <a:moveTo>
                              <a:pt x="12" y="4"/>
                            </a:moveTo>
                            <a:lnTo>
                              <a:pt x="0" y="112"/>
                            </a:lnTo>
                            <a:lnTo>
                              <a:pt x="138" y="56"/>
                            </a:lnTo>
                            <a:lnTo>
                              <a:pt x="84" y="39"/>
                            </a:lnTo>
                            <a:lnTo>
                              <a:pt x="35" y="64"/>
                            </a:lnTo>
                            <a:lnTo>
                              <a:pt x="50" y="0"/>
                            </a:lnTo>
                            <a:lnTo>
                              <a:pt x="12" y="4"/>
                            </a:lnTo>
                            <a:close/>
                          </a:path>
                        </a:pathLst>
                      </a:custGeom>
                      <a:solidFill>
                        <a:srgbClr val="40404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grpSp>
                  <p:nvGrpSpPr>
                    <p:cNvPr id="2199" name="Group 190"/>
                    <p:cNvGrpSpPr>
                      <a:grpSpLocks/>
                    </p:cNvGrpSpPr>
                    <p:nvPr/>
                  </p:nvGrpSpPr>
                  <p:grpSpPr bwMode="auto">
                    <a:xfrm>
                      <a:off x="4729" y="1804"/>
                      <a:ext cx="253" cy="86"/>
                      <a:chOff x="4729" y="1804"/>
                      <a:chExt cx="253" cy="86"/>
                    </a:xfrm>
                  </p:grpSpPr>
                  <p:sp>
                    <p:nvSpPr>
                      <p:cNvPr id="2200" name="Freeform 191"/>
                      <p:cNvSpPr>
                        <a:spLocks noChangeArrowheads="1"/>
                      </p:cNvSpPr>
                      <p:nvPr/>
                    </p:nvSpPr>
                    <p:spPr bwMode="auto">
                      <a:xfrm>
                        <a:off x="4736" y="1804"/>
                        <a:ext cx="247" cy="76"/>
                      </a:xfrm>
                      <a:custGeom>
                        <a:avLst/>
                        <a:gdLst>
                          <a:gd name="T0" fmla="*/ 0 w 1052"/>
                          <a:gd name="T1" fmla="*/ 5 h 484"/>
                          <a:gd name="T2" fmla="*/ 28 w 1052"/>
                          <a:gd name="T3" fmla="*/ 12 h 484"/>
                          <a:gd name="T4" fmla="*/ 58 w 1052"/>
                          <a:gd name="T5" fmla="*/ 5 h 484"/>
                          <a:gd name="T6" fmla="*/ 35 w 1052"/>
                          <a:gd name="T7" fmla="*/ 0 h 484"/>
                          <a:gd name="T8" fmla="*/ 0 w 1052"/>
                          <a:gd name="T9" fmla="*/ 5 h 4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2" h="484">
                            <a:moveTo>
                              <a:pt x="0" y="205"/>
                            </a:moveTo>
                            <a:lnTo>
                              <a:pt x="505" y="484"/>
                            </a:lnTo>
                            <a:lnTo>
                              <a:pt x="1052" y="211"/>
                            </a:lnTo>
                            <a:lnTo>
                              <a:pt x="633" y="0"/>
                            </a:lnTo>
                            <a:lnTo>
                              <a:pt x="0" y="205"/>
                            </a:lnTo>
                            <a:close/>
                          </a:path>
                        </a:pathLst>
                      </a:custGeom>
                      <a:solidFill>
                        <a:srgbClr val="80808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01" name="Freeform 192"/>
                      <p:cNvSpPr>
                        <a:spLocks noChangeArrowheads="1"/>
                      </p:cNvSpPr>
                      <p:nvPr/>
                    </p:nvSpPr>
                    <p:spPr bwMode="auto">
                      <a:xfrm>
                        <a:off x="4729" y="1836"/>
                        <a:ext cx="125" cy="53"/>
                      </a:xfrm>
                      <a:custGeom>
                        <a:avLst/>
                        <a:gdLst>
                          <a:gd name="T0" fmla="*/ 1 w 527"/>
                          <a:gd name="T1" fmla="*/ 0 h 342"/>
                          <a:gd name="T2" fmla="*/ 30 w 527"/>
                          <a:gd name="T3" fmla="*/ 7 h 342"/>
                          <a:gd name="T4" fmla="*/ 29 w 527"/>
                          <a:gd name="T5" fmla="*/ 8 h 342"/>
                          <a:gd name="T6" fmla="*/ 0 w 527"/>
                          <a:gd name="T7" fmla="*/ 1 h 342"/>
                          <a:gd name="T8" fmla="*/ 1 w 527"/>
                          <a:gd name="T9" fmla="*/ 0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 h="342">
                            <a:moveTo>
                              <a:pt x="18" y="0"/>
                            </a:moveTo>
                            <a:lnTo>
                              <a:pt x="527" y="283"/>
                            </a:lnTo>
                            <a:lnTo>
                              <a:pt x="512" y="342"/>
                            </a:lnTo>
                            <a:lnTo>
                              <a:pt x="0" y="54"/>
                            </a:lnTo>
                            <a:lnTo>
                              <a:pt x="18" y="0"/>
                            </a:lnTo>
                            <a:close/>
                          </a:path>
                        </a:pathLst>
                      </a:custGeom>
                      <a:solidFill>
                        <a:srgbClr val="60606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02" name="Freeform 193"/>
                      <p:cNvSpPr>
                        <a:spLocks noChangeArrowheads="1"/>
                      </p:cNvSpPr>
                      <p:nvPr/>
                    </p:nvSpPr>
                    <p:spPr bwMode="auto">
                      <a:xfrm>
                        <a:off x="4851" y="1839"/>
                        <a:ext cx="132" cy="52"/>
                      </a:xfrm>
                      <a:custGeom>
                        <a:avLst/>
                        <a:gdLst>
                          <a:gd name="T0" fmla="*/ 0 w 562"/>
                          <a:gd name="T1" fmla="*/ 8 h 336"/>
                          <a:gd name="T2" fmla="*/ 1 w 562"/>
                          <a:gd name="T3" fmla="*/ 7 h 336"/>
                          <a:gd name="T4" fmla="*/ 31 w 562"/>
                          <a:gd name="T5" fmla="*/ 0 h 336"/>
                          <a:gd name="T6" fmla="*/ 30 w 562"/>
                          <a:gd name="T7" fmla="*/ 1 h 336"/>
                          <a:gd name="T8" fmla="*/ 0 w 562"/>
                          <a:gd name="T9" fmla="*/ 8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2" h="336">
                            <a:moveTo>
                              <a:pt x="0" y="336"/>
                            </a:moveTo>
                            <a:lnTo>
                              <a:pt x="17" y="273"/>
                            </a:lnTo>
                            <a:lnTo>
                              <a:pt x="562" y="0"/>
                            </a:lnTo>
                            <a:lnTo>
                              <a:pt x="543" y="50"/>
                            </a:lnTo>
                            <a:lnTo>
                              <a:pt x="0" y="336"/>
                            </a:lnTo>
                            <a:close/>
                          </a:path>
                        </a:pathLst>
                      </a:custGeom>
                      <a:solidFill>
                        <a:srgbClr val="40404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03" name="Freeform 194"/>
                      <p:cNvSpPr>
                        <a:spLocks noChangeArrowheads="1"/>
                      </p:cNvSpPr>
                      <p:nvPr/>
                    </p:nvSpPr>
                    <p:spPr bwMode="auto">
                      <a:xfrm>
                        <a:off x="4781" y="1841"/>
                        <a:ext cx="102" cy="31"/>
                      </a:xfrm>
                      <a:custGeom>
                        <a:avLst/>
                        <a:gdLst>
                          <a:gd name="T0" fmla="*/ 0 w 425"/>
                          <a:gd name="T1" fmla="*/ 1 h 215"/>
                          <a:gd name="T2" fmla="*/ 8 w 425"/>
                          <a:gd name="T3" fmla="*/ 0 h 215"/>
                          <a:gd name="T4" fmla="*/ 24 w 425"/>
                          <a:gd name="T5" fmla="*/ 3 h 215"/>
                          <a:gd name="T6" fmla="*/ 16 w 425"/>
                          <a:gd name="T7" fmla="*/ 4 h 215"/>
                          <a:gd name="T8" fmla="*/ 0 w 425"/>
                          <a:gd name="T9" fmla="*/ 1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215">
                            <a:moveTo>
                              <a:pt x="0" y="57"/>
                            </a:moveTo>
                            <a:lnTo>
                              <a:pt x="147" y="0"/>
                            </a:lnTo>
                            <a:lnTo>
                              <a:pt x="425" y="150"/>
                            </a:lnTo>
                            <a:lnTo>
                              <a:pt x="283" y="215"/>
                            </a:lnTo>
                            <a:lnTo>
                              <a:pt x="0" y="57"/>
                            </a:lnTo>
                            <a:close/>
                          </a:path>
                        </a:pathLst>
                      </a:custGeom>
                      <a:solidFill>
                        <a:srgbClr val="A0A0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04" name="Freeform 195"/>
                      <p:cNvSpPr>
                        <a:spLocks noChangeArrowheads="1"/>
                      </p:cNvSpPr>
                      <p:nvPr/>
                    </p:nvSpPr>
                    <p:spPr bwMode="auto">
                      <a:xfrm>
                        <a:off x="4825" y="1817"/>
                        <a:ext cx="145" cy="44"/>
                      </a:xfrm>
                      <a:custGeom>
                        <a:avLst/>
                        <a:gdLst>
                          <a:gd name="T0" fmla="*/ 0 w 625"/>
                          <a:gd name="T1" fmla="*/ 3 h 288"/>
                          <a:gd name="T2" fmla="*/ 15 w 625"/>
                          <a:gd name="T3" fmla="*/ 7 h 288"/>
                          <a:gd name="T4" fmla="*/ 34 w 625"/>
                          <a:gd name="T5" fmla="*/ 3 h 288"/>
                          <a:gd name="T6" fmla="*/ 20 w 625"/>
                          <a:gd name="T7" fmla="*/ 0 h 288"/>
                          <a:gd name="T8" fmla="*/ 0 w 625"/>
                          <a:gd name="T9" fmla="*/ 3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5" h="288">
                            <a:moveTo>
                              <a:pt x="0" y="139"/>
                            </a:moveTo>
                            <a:lnTo>
                              <a:pt x="273" y="288"/>
                            </a:lnTo>
                            <a:lnTo>
                              <a:pt x="625" y="123"/>
                            </a:lnTo>
                            <a:lnTo>
                              <a:pt x="369" y="0"/>
                            </a:lnTo>
                            <a:lnTo>
                              <a:pt x="0" y="139"/>
                            </a:lnTo>
                            <a:close/>
                          </a:path>
                        </a:pathLst>
                      </a:custGeom>
                      <a:solidFill>
                        <a:srgbClr val="A0A0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05" name="Freeform 196"/>
                      <p:cNvSpPr>
                        <a:spLocks noChangeArrowheads="1"/>
                      </p:cNvSpPr>
                      <p:nvPr/>
                    </p:nvSpPr>
                    <p:spPr bwMode="auto">
                      <a:xfrm>
                        <a:off x="4746" y="1807"/>
                        <a:ext cx="161" cy="41"/>
                      </a:xfrm>
                      <a:custGeom>
                        <a:avLst/>
                        <a:gdLst>
                          <a:gd name="T0" fmla="*/ 8 w 689"/>
                          <a:gd name="T1" fmla="*/ 6 h 262"/>
                          <a:gd name="T2" fmla="*/ 0 w 689"/>
                          <a:gd name="T3" fmla="*/ 5 h 262"/>
                          <a:gd name="T4" fmla="*/ 32 w 689"/>
                          <a:gd name="T5" fmla="*/ 0 h 262"/>
                          <a:gd name="T6" fmla="*/ 38 w 689"/>
                          <a:gd name="T7" fmla="*/ 1 h 262"/>
                          <a:gd name="T8" fmla="*/ 8 w 689"/>
                          <a:gd name="T9" fmla="*/ 6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 h="262">
                            <a:moveTo>
                              <a:pt x="143" y="262"/>
                            </a:moveTo>
                            <a:lnTo>
                              <a:pt x="0" y="189"/>
                            </a:lnTo>
                            <a:lnTo>
                              <a:pt x="578" y="0"/>
                            </a:lnTo>
                            <a:lnTo>
                              <a:pt x="689" y="54"/>
                            </a:lnTo>
                            <a:lnTo>
                              <a:pt x="143" y="262"/>
                            </a:lnTo>
                            <a:close/>
                          </a:path>
                        </a:pathLst>
                      </a:custGeom>
                      <a:solidFill>
                        <a:srgbClr val="A0A0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206" name="Line 197"/>
                      <p:cNvSpPr>
                        <a:spLocks noChangeShapeType="1"/>
                      </p:cNvSpPr>
                      <p:nvPr/>
                    </p:nvSpPr>
                    <p:spPr bwMode="auto">
                      <a:xfrm flipV="1">
                        <a:off x="4752" y="1808"/>
                        <a:ext cx="138" cy="35"/>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07" name="Line 198"/>
                      <p:cNvSpPr>
                        <a:spLocks noChangeShapeType="1"/>
                      </p:cNvSpPr>
                      <p:nvPr/>
                    </p:nvSpPr>
                    <p:spPr bwMode="auto">
                      <a:xfrm flipV="1">
                        <a:off x="4762" y="1811"/>
                        <a:ext cx="135" cy="35"/>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08" name="Line 199"/>
                      <p:cNvSpPr>
                        <a:spLocks noChangeShapeType="1"/>
                      </p:cNvSpPr>
                      <p:nvPr/>
                    </p:nvSpPr>
                    <p:spPr bwMode="auto">
                      <a:xfrm flipV="1">
                        <a:off x="4772" y="1813"/>
                        <a:ext cx="132" cy="35"/>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09" name="Line 200"/>
                      <p:cNvSpPr>
                        <a:spLocks noChangeShapeType="1"/>
                      </p:cNvSpPr>
                      <p:nvPr/>
                    </p:nvSpPr>
                    <p:spPr bwMode="auto">
                      <a:xfrm flipV="1">
                        <a:off x="4792" y="1818"/>
                        <a:ext cx="129" cy="38"/>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0" name="Line 201"/>
                      <p:cNvSpPr>
                        <a:spLocks noChangeShapeType="1"/>
                      </p:cNvSpPr>
                      <p:nvPr/>
                    </p:nvSpPr>
                    <p:spPr bwMode="auto">
                      <a:xfrm flipV="1">
                        <a:off x="4802" y="1821"/>
                        <a:ext cx="129" cy="38"/>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1" name="Line 202"/>
                      <p:cNvSpPr>
                        <a:spLocks noChangeShapeType="1"/>
                      </p:cNvSpPr>
                      <p:nvPr/>
                    </p:nvSpPr>
                    <p:spPr bwMode="auto">
                      <a:xfrm flipV="1">
                        <a:off x="4811" y="1824"/>
                        <a:ext cx="129" cy="40"/>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2" name="Line 203"/>
                      <p:cNvSpPr>
                        <a:spLocks noChangeShapeType="1"/>
                      </p:cNvSpPr>
                      <p:nvPr/>
                    </p:nvSpPr>
                    <p:spPr bwMode="auto">
                      <a:xfrm flipV="1">
                        <a:off x="4825" y="1825"/>
                        <a:ext cx="122" cy="41"/>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3" name="Line 204"/>
                      <p:cNvSpPr>
                        <a:spLocks noChangeShapeType="1"/>
                      </p:cNvSpPr>
                      <p:nvPr/>
                    </p:nvSpPr>
                    <p:spPr bwMode="auto">
                      <a:xfrm flipV="1">
                        <a:off x="4835" y="1831"/>
                        <a:ext cx="125" cy="41"/>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4" name="Line 205"/>
                      <p:cNvSpPr>
                        <a:spLocks noChangeShapeType="1"/>
                      </p:cNvSpPr>
                      <p:nvPr/>
                    </p:nvSpPr>
                    <p:spPr bwMode="auto">
                      <a:xfrm>
                        <a:off x="4795" y="1846"/>
                        <a:ext cx="66" cy="24"/>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5" name="Line 206"/>
                      <p:cNvSpPr>
                        <a:spLocks noChangeShapeType="1"/>
                      </p:cNvSpPr>
                      <p:nvPr/>
                    </p:nvSpPr>
                    <p:spPr bwMode="auto">
                      <a:xfrm>
                        <a:off x="4808" y="1844"/>
                        <a:ext cx="66" cy="23"/>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6" name="Line 207"/>
                      <p:cNvSpPr>
                        <a:spLocks noChangeShapeType="1"/>
                      </p:cNvSpPr>
                      <p:nvPr/>
                    </p:nvSpPr>
                    <p:spPr bwMode="auto">
                      <a:xfrm>
                        <a:off x="4838" y="1836"/>
                        <a:ext cx="63" cy="21"/>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7" name="Line 208"/>
                      <p:cNvSpPr>
                        <a:spLocks noChangeShapeType="1"/>
                      </p:cNvSpPr>
                      <p:nvPr/>
                    </p:nvSpPr>
                    <p:spPr bwMode="auto">
                      <a:xfrm>
                        <a:off x="4851" y="1831"/>
                        <a:ext cx="63" cy="23"/>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8" name="Line 209"/>
                      <p:cNvSpPr>
                        <a:spLocks noChangeShapeType="1"/>
                      </p:cNvSpPr>
                      <p:nvPr/>
                    </p:nvSpPr>
                    <p:spPr bwMode="auto">
                      <a:xfrm>
                        <a:off x="4867" y="1828"/>
                        <a:ext cx="59" cy="24"/>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9" name="Line 210"/>
                      <p:cNvSpPr>
                        <a:spLocks noChangeShapeType="1"/>
                      </p:cNvSpPr>
                      <p:nvPr/>
                    </p:nvSpPr>
                    <p:spPr bwMode="auto">
                      <a:xfrm>
                        <a:off x="4881" y="1826"/>
                        <a:ext cx="59" cy="21"/>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0" name="Line 211"/>
                      <p:cNvSpPr>
                        <a:spLocks noChangeShapeType="1"/>
                      </p:cNvSpPr>
                      <p:nvPr/>
                    </p:nvSpPr>
                    <p:spPr bwMode="auto">
                      <a:xfrm>
                        <a:off x="4894" y="1820"/>
                        <a:ext cx="60" cy="21"/>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1" name="Line 212"/>
                      <p:cNvSpPr>
                        <a:spLocks noChangeShapeType="1"/>
                      </p:cNvSpPr>
                      <p:nvPr/>
                    </p:nvSpPr>
                    <p:spPr bwMode="auto">
                      <a:xfrm>
                        <a:off x="4765" y="1833"/>
                        <a:ext cx="33" cy="11"/>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2" name="Line 213"/>
                      <p:cNvSpPr>
                        <a:spLocks noChangeShapeType="1"/>
                      </p:cNvSpPr>
                      <p:nvPr/>
                    </p:nvSpPr>
                    <p:spPr bwMode="auto">
                      <a:xfrm>
                        <a:off x="4788" y="1828"/>
                        <a:ext cx="30" cy="11"/>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3" name="Line 214"/>
                      <p:cNvSpPr>
                        <a:spLocks noChangeShapeType="1"/>
                      </p:cNvSpPr>
                      <p:nvPr/>
                    </p:nvSpPr>
                    <p:spPr bwMode="auto">
                      <a:xfrm>
                        <a:off x="4805" y="1826"/>
                        <a:ext cx="30" cy="7"/>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4" name="Line 215"/>
                      <p:cNvSpPr>
                        <a:spLocks noChangeShapeType="1"/>
                      </p:cNvSpPr>
                      <p:nvPr/>
                    </p:nvSpPr>
                    <p:spPr bwMode="auto">
                      <a:xfrm>
                        <a:off x="4825" y="1820"/>
                        <a:ext cx="29" cy="11"/>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5" name="Line 216"/>
                      <p:cNvSpPr>
                        <a:spLocks noChangeShapeType="1"/>
                      </p:cNvSpPr>
                      <p:nvPr/>
                    </p:nvSpPr>
                    <p:spPr bwMode="auto">
                      <a:xfrm>
                        <a:off x="4844" y="1815"/>
                        <a:ext cx="26" cy="11"/>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6" name="Line 217"/>
                      <p:cNvSpPr>
                        <a:spLocks noChangeShapeType="1"/>
                      </p:cNvSpPr>
                      <p:nvPr/>
                    </p:nvSpPr>
                    <p:spPr bwMode="auto">
                      <a:xfrm>
                        <a:off x="4864" y="1813"/>
                        <a:ext cx="26" cy="7"/>
                      </a:xfrm>
                      <a:prstGeom prst="line">
                        <a:avLst/>
                      </a:prstGeom>
                      <a:noFill/>
                      <a:ln w="1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grpSp>
            <p:grpSp>
              <p:nvGrpSpPr>
                <p:cNvPr id="2113" name="Group 218"/>
                <p:cNvGrpSpPr>
                  <a:grpSpLocks/>
                </p:cNvGrpSpPr>
                <p:nvPr/>
              </p:nvGrpSpPr>
              <p:grpSpPr bwMode="auto">
                <a:xfrm>
                  <a:off x="4739" y="1673"/>
                  <a:ext cx="445" cy="484"/>
                  <a:chOff x="4739" y="1673"/>
                  <a:chExt cx="445" cy="484"/>
                </a:xfrm>
              </p:grpSpPr>
              <p:grpSp>
                <p:nvGrpSpPr>
                  <p:cNvPr id="2114" name="Group 219"/>
                  <p:cNvGrpSpPr>
                    <a:grpSpLocks/>
                  </p:cNvGrpSpPr>
                  <p:nvPr/>
                </p:nvGrpSpPr>
                <p:grpSpPr bwMode="auto">
                  <a:xfrm>
                    <a:off x="4776" y="2093"/>
                    <a:ext cx="150" cy="49"/>
                    <a:chOff x="4776" y="2093"/>
                    <a:chExt cx="150" cy="49"/>
                  </a:xfrm>
                </p:grpSpPr>
                <p:sp>
                  <p:nvSpPr>
                    <p:cNvPr id="2191" name="Freeform 220"/>
                    <p:cNvSpPr>
                      <a:spLocks noChangeArrowheads="1"/>
                    </p:cNvSpPr>
                    <p:nvPr/>
                  </p:nvSpPr>
                  <p:spPr bwMode="auto">
                    <a:xfrm>
                      <a:off x="4776" y="2093"/>
                      <a:ext cx="151" cy="50"/>
                    </a:xfrm>
                    <a:custGeom>
                      <a:avLst/>
                      <a:gdLst>
                        <a:gd name="T0" fmla="*/ 21 w 643"/>
                        <a:gd name="T1" fmla="*/ 0 h 328"/>
                        <a:gd name="T2" fmla="*/ 21 w 643"/>
                        <a:gd name="T3" fmla="*/ 2 h 328"/>
                        <a:gd name="T4" fmla="*/ 12 w 643"/>
                        <a:gd name="T5" fmla="*/ 4 h 328"/>
                        <a:gd name="T6" fmla="*/ 4 w 643"/>
                        <a:gd name="T7" fmla="*/ 5 h 328"/>
                        <a:gd name="T8" fmla="*/ 0 w 643"/>
                        <a:gd name="T9" fmla="*/ 6 h 328"/>
                        <a:gd name="T10" fmla="*/ 0 w 643"/>
                        <a:gd name="T11" fmla="*/ 7 h 328"/>
                        <a:gd name="T12" fmla="*/ 6 w 643"/>
                        <a:gd name="T13" fmla="*/ 7 h 328"/>
                        <a:gd name="T14" fmla="*/ 14 w 643"/>
                        <a:gd name="T15" fmla="*/ 8 h 328"/>
                        <a:gd name="T16" fmla="*/ 21 w 643"/>
                        <a:gd name="T17" fmla="*/ 7 h 328"/>
                        <a:gd name="T18" fmla="*/ 26 w 643"/>
                        <a:gd name="T19" fmla="*/ 7 h 328"/>
                        <a:gd name="T20" fmla="*/ 26 w 643"/>
                        <a:gd name="T21" fmla="*/ 7 h 328"/>
                        <a:gd name="T22" fmla="*/ 32 w 643"/>
                        <a:gd name="T23" fmla="*/ 7 h 328"/>
                        <a:gd name="T24" fmla="*/ 35 w 643"/>
                        <a:gd name="T25" fmla="*/ 7 h 328"/>
                        <a:gd name="T26" fmla="*/ 35 w 643"/>
                        <a:gd name="T27" fmla="*/ 6 h 328"/>
                        <a:gd name="T28" fmla="*/ 35 w 643"/>
                        <a:gd name="T29" fmla="*/ 5 h 328"/>
                        <a:gd name="T30" fmla="*/ 35 w 643"/>
                        <a:gd name="T31" fmla="*/ 4 h 328"/>
                        <a:gd name="T32" fmla="*/ 35 w 643"/>
                        <a:gd name="T33" fmla="*/ 3 h 328"/>
                        <a:gd name="T34" fmla="*/ 33 w 643"/>
                        <a:gd name="T35" fmla="*/ 2 h 328"/>
                        <a:gd name="T36" fmla="*/ 32 w 643"/>
                        <a:gd name="T37" fmla="*/ 0 h 328"/>
                        <a:gd name="T38" fmla="*/ 21 w 643"/>
                        <a:gd name="T39" fmla="*/ 0 h 3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3" h="328">
                          <a:moveTo>
                            <a:pt x="383" y="11"/>
                          </a:moveTo>
                          <a:lnTo>
                            <a:pt x="389" y="97"/>
                          </a:lnTo>
                          <a:lnTo>
                            <a:pt x="220" y="176"/>
                          </a:lnTo>
                          <a:lnTo>
                            <a:pt x="78" y="210"/>
                          </a:lnTo>
                          <a:lnTo>
                            <a:pt x="0" y="244"/>
                          </a:lnTo>
                          <a:lnTo>
                            <a:pt x="5" y="289"/>
                          </a:lnTo>
                          <a:lnTo>
                            <a:pt x="107" y="318"/>
                          </a:lnTo>
                          <a:lnTo>
                            <a:pt x="259" y="328"/>
                          </a:lnTo>
                          <a:lnTo>
                            <a:pt x="389" y="306"/>
                          </a:lnTo>
                          <a:lnTo>
                            <a:pt x="468" y="284"/>
                          </a:lnTo>
                          <a:lnTo>
                            <a:pt x="473" y="309"/>
                          </a:lnTo>
                          <a:lnTo>
                            <a:pt x="575" y="306"/>
                          </a:lnTo>
                          <a:lnTo>
                            <a:pt x="637" y="295"/>
                          </a:lnTo>
                          <a:lnTo>
                            <a:pt x="637" y="250"/>
                          </a:lnTo>
                          <a:lnTo>
                            <a:pt x="643" y="224"/>
                          </a:lnTo>
                          <a:lnTo>
                            <a:pt x="643" y="161"/>
                          </a:lnTo>
                          <a:lnTo>
                            <a:pt x="626" y="125"/>
                          </a:lnTo>
                          <a:lnTo>
                            <a:pt x="594" y="86"/>
                          </a:lnTo>
                          <a:lnTo>
                            <a:pt x="587" y="0"/>
                          </a:lnTo>
                          <a:lnTo>
                            <a:pt x="383" y="11"/>
                          </a:lnTo>
                          <a:close/>
                        </a:path>
                      </a:pathLst>
                    </a:custGeom>
                    <a:solidFill>
                      <a:srgbClr val="60606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92" name="Freeform 221"/>
                    <p:cNvSpPr>
                      <a:spLocks noChangeArrowheads="1"/>
                    </p:cNvSpPr>
                    <p:nvPr/>
                  </p:nvSpPr>
                  <p:spPr bwMode="auto">
                    <a:xfrm>
                      <a:off x="4832" y="2111"/>
                      <a:ext cx="46" cy="15"/>
                    </a:xfrm>
                    <a:custGeom>
                      <a:avLst/>
                      <a:gdLst>
                        <a:gd name="T0" fmla="*/ 8 w 195"/>
                        <a:gd name="T1" fmla="*/ 0 h 104"/>
                        <a:gd name="T2" fmla="*/ 11 w 195"/>
                        <a:gd name="T3" fmla="*/ 1 h 104"/>
                        <a:gd name="T4" fmla="*/ 1 w 195"/>
                        <a:gd name="T5" fmla="*/ 2 h 104"/>
                        <a:gd name="T6" fmla="*/ 0 w 195"/>
                        <a:gd name="T7" fmla="*/ 1 h 104"/>
                        <a:gd name="T8" fmla="*/ 8 w 195"/>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104">
                          <a:moveTo>
                            <a:pt x="146" y="0"/>
                          </a:moveTo>
                          <a:lnTo>
                            <a:pt x="195" y="55"/>
                          </a:lnTo>
                          <a:lnTo>
                            <a:pt x="20" y="104"/>
                          </a:lnTo>
                          <a:lnTo>
                            <a:pt x="0" y="66"/>
                          </a:lnTo>
                          <a:lnTo>
                            <a:pt x="146" y="0"/>
                          </a:lnTo>
                          <a:close/>
                        </a:path>
                      </a:pathLst>
                    </a:custGeom>
                    <a:solidFill>
                      <a:srgbClr val="808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93" name="Freeform 222"/>
                    <p:cNvSpPr>
                      <a:spLocks noChangeArrowheads="1"/>
                    </p:cNvSpPr>
                    <p:nvPr/>
                  </p:nvSpPr>
                  <p:spPr bwMode="auto">
                    <a:xfrm>
                      <a:off x="4782" y="2121"/>
                      <a:ext cx="50" cy="10"/>
                    </a:xfrm>
                    <a:custGeom>
                      <a:avLst/>
                      <a:gdLst>
                        <a:gd name="T0" fmla="*/ 10 w 220"/>
                        <a:gd name="T1" fmla="*/ 0 h 64"/>
                        <a:gd name="T2" fmla="*/ 11 w 220"/>
                        <a:gd name="T3" fmla="*/ 1 h 64"/>
                        <a:gd name="T4" fmla="*/ 6 w 220"/>
                        <a:gd name="T5" fmla="*/ 1 h 64"/>
                        <a:gd name="T6" fmla="*/ 3 w 220"/>
                        <a:gd name="T7" fmla="*/ 2 h 64"/>
                        <a:gd name="T8" fmla="*/ 0 w 220"/>
                        <a:gd name="T9" fmla="*/ 1 h 64"/>
                        <a:gd name="T10" fmla="*/ 3 w 220"/>
                        <a:gd name="T11" fmla="*/ 1 h 64"/>
                        <a:gd name="T12" fmla="*/ 10 w 220"/>
                        <a:gd name="T13" fmla="*/ 0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 h="64">
                          <a:moveTo>
                            <a:pt x="195" y="0"/>
                          </a:moveTo>
                          <a:lnTo>
                            <a:pt x="220" y="30"/>
                          </a:lnTo>
                          <a:lnTo>
                            <a:pt x="112" y="58"/>
                          </a:lnTo>
                          <a:lnTo>
                            <a:pt x="61" y="64"/>
                          </a:lnTo>
                          <a:lnTo>
                            <a:pt x="0" y="60"/>
                          </a:lnTo>
                          <a:lnTo>
                            <a:pt x="66" y="28"/>
                          </a:lnTo>
                          <a:lnTo>
                            <a:pt x="195" y="0"/>
                          </a:lnTo>
                          <a:close/>
                        </a:path>
                      </a:pathLst>
                    </a:custGeom>
                    <a:solidFill>
                      <a:srgbClr val="808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94" name="Freeform 223"/>
                    <p:cNvSpPr>
                      <a:spLocks noChangeArrowheads="1"/>
                    </p:cNvSpPr>
                    <p:nvPr/>
                  </p:nvSpPr>
                  <p:spPr bwMode="auto">
                    <a:xfrm>
                      <a:off x="4779" y="2111"/>
                      <a:ext cx="148" cy="31"/>
                    </a:xfrm>
                    <a:custGeom>
                      <a:avLst/>
                      <a:gdLst>
                        <a:gd name="T0" fmla="*/ 0 w 625"/>
                        <a:gd name="T1" fmla="*/ 4 h 195"/>
                        <a:gd name="T2" fmla="*/ 0 w 625"/>
                        <a:gd name="T3" fmla="*/ 3 h 195"/>
                        <a:gd name="T4" fmla="*/ 4 w 625"/>
                        <a:gd name="T5" fmla="*/ 4 h 195"/>
                        <a:gd name="T6" fmla="*/ 12 w 625"/>
                        <a:gd name="T7" fmla="*/ 3 h 195"/>
                        <a:gd name="T8" fmla="*/ 16 w 625"/>
                        <a:gd name="T9" fmla="*/ 3 h 195"/>
                        <a:gd name="T10" fmla="*/ 24 w 625"/>
                        <a:gd name="T11" fmla="*/ 2 h 195"/>
                        <a:gd name="T12" fmla="*/ 28 w 625"/>
                        <a:gd name="T13" fmla="*/ 1 h 195"/>
                        <a:gd name="T14" fmla="*/ 31 w 625"/>
                        <a:gd name="T15" fmla="*/ 1 h 195"/>
                        <a:gd name="T16" fmla="*/ 33 w 625"/>
                        <a:gd name="T17" fmla="*/ 0 h 195"/>
                        <a:gd name="T18" fmla="*/ 35 w 625"/>
                        <a:gd name="T19" fmla="*/ 1 h 195"/>
                        <a:gd name="T20" fmla="*/ 35 w 625"/>
                        <a:gd name="T21" fmla="*/ 3 h 195"/>
                        <a:gd name="T22" fmla="*/ 32 w 625"/>
                        <a:gd name="T23" fmla="*/ 3 h 195"/>
                        <a:gd name="T24" fmla="*/ 26 w 625"/>
                        <a:gd name="T25" fmla="*/ 4 h 195"/>
                        <a:gd name="T26" fmla="*/ 24 w 625"/>
                        <a:gd name="T27" fmla="*/ 4 h 195"/>
                        <a:gd name="T28" fmla="*/ 19 w 625"/>
                        <a:gd name="T29" fmla="*/ 5 h 195"/>
                        <a:gd name="T30" fmla="*/ 15 w 625"/>
                        <a:gd name="T31" fmla="*/ 5 h 195"/>
                        <a:gd name="T32" fmla="*/ 11 w 625"/>
                        <a:gd name="T33" fmla="*/ 5 h 195"/>
                        <a:gd name="T34" fmla="*/ 6 w 625"/>
                        <a:gd name="T35" fmla="*/ 5 h 195"/>
                        <a:gd name="T36" fmla="*/ 0 w 625"/>
                        <a:gd name="T37" fmla="*/ 4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25" h="195">
                          <a:moveTo>
                            <a:pt x="0" y="166"/>
                          </a:moveTo>
                          <a:lnTo>
                            <a:pt x="0" y="136"/>
                          </a:lnTo>
                          <a:lnTo>
                            <a:pt x="82" y="144"/>
                          </a:lnTo>
                          <a:lnTo>
                            <a:pt x="214" y="125"/>
                          </a:lnTo>
                          <a:lnTo>
                            <a:pt x="288" y="108"/>
                          </a:lnTo>
                          <a:lnTo>
                            <a:pt x="433" y="62"/>
                          </a:lnTo>
                          <a:lnTo>
                            <a:pt x="495" y="55"/>
                          </a:lnTo>
                          <a:lnTo>
                            <a:pt x="557" y="32"/>
                          </a:lnTo>
                          <a:lnTo>
                            <a:pt x="588" y="0"/>
                          </a:lnTo>
                          <a:lnTo>
                            <a:pt x="625" y="40"/>
                          </a:lnTo>
                          <a:lnTo>
                            <a:pt x="625" y="123"/>
                          </a:lnTo>
                          <a:lnTo>
                            <a:pt x="579" y="136"/>
                          </a:lnTo>
                          <a:lnTo>
                            <a:pt x="466" y="151"/>
                          </a:lnTo>
                          <a:lnTo>
                            <a:pt x="422" y="157"/>
                          </a:lnTo>
                          <a:lnTo>
                            <a:pt x="347" y="183"/>
                          </a:lnTo>
                          <a:lnTo>
                            <a:pt x="263" y="195"/>
                          </a:lnTo>
                          <a:lnTo>
                            <a:pt x="204" y="195"/>
                          </a:lnTo>
                          <a:lnTo>
                            <a:pt x="109" y="195"/>
                          </a:lnTo>
                          <a:lnTo>
                            <a:pt x="0" y="166"/>
                          </a:lnTo>
                          <a:close/>
                        </a:path>
                      </a:pathLst>
                    </a:custGeom>
                    <a:solidFill>
                      <a:srgbClr val="808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95" name="Freeform 224"/>
                    <p:cNvSpPr>
                      <a:spLocks noChangeArrowheads="1"/>
                    </p:cNvSpPr>
                    <p:nvPr/>
                  </p:nvSpPr>
                  <p:spPr bwMode="auto">
                    <a:xfrm>
                      <a:off x="4868" y="2095"/>
                      <a:ext cx="49" cy="24"/>
                    </a:xfrm>
                    <a:custGeom>
                      <a:avLst/>
                      <a:gdLst>
                        <a:gd name="T0" fmla="*/ 0 w 207"/>
                        <a:gd name="T1" fmla="*/ 0 h 160"/>
                        <a:gd name="T2" fmla="*/ 1 w 207"/>
                        <a:gd name="T3" fmla="*/ 2 h 160"/>
                        <a:gd name="T4" fmla="*/ 0 w 207"/>
                        <a:gd name="T5" fmla="*/ 2 h 160"/>
                        <a:gd name="T6" fmla="*/ 3 w 207"/>
                        <a:gd name="T7" fmla="*/ 4 h 160"/>
                        <a:gd name="T8" fmla="*/ 6 w 207"/>
                        <a:gd name="T9" fmla="*/ 4 h 160"/>
                        <a:gd name="T10" fmla="*/ 10 w 207"/>
                        <a:gd name="T11" fmla="*/ 3 h 160"/>
                        <a:gd name="T12" fmla="*/ 12 w 207"/>
                        <a:gd name="T13" fmla="*/ 2 h 160"/>
                        <a:gd name="T14" fmla="*/ 11 w 207"/>
                        <a:gd name="T15" fmla="*/ 2 h 160"/>
                        <a:gd name="T16" fmla="*/ 11 w 207"/>
                        <a:gd name="T17" fmla="*/ 0 h 160"/>
                        <a:gd name="T18" fmla="*/ 0 w 207"/>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7" h="160">
                          <a:moveTo>
                            <a:pt x="6" y="10"/>
                          </a:moveTo>
                          <a:lnTo>
                            <a:pt x="12" y="90"/>
                          </a:lnTo>
                          <a:lnTo>
                            <a:pt x="0" y="107"/>
                          </a:lnTo>
                          <a:lnTo>
                            <a:pt x="47" y="160"/>
                          </a:lnTo>
                          <a:lnTo>
                            <a:pt x="110" y="160"/>
                          </a:lnTo>
                          <a:lnTo>
                            <a:pt x="182" y="137"/>
                          </a:lnTo>
                          <a:lnTo>
                            <a:pt x="207" y="105"/>
                          </a:lnTo>
                          <a:lnTo>
                            <a:pt x="193" y="84"/>
                          </a:lnTo>
                          <a:lnTo>
                            <a:pt x="189" y="0"/>
                          </a:lnTo>
                          <a:lnTo>
                            <a:pt x="6" y="10"/>
                          </a:lnTo>
                          <a:close/>
                        </a:path>
                      </a:pathLst>
                    </a:custGeom>
                    <a:solidFill>
                      <a:srgbClr val="A0A0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grpSp>
                <p:nvGrpSpPr>
                  <p:cNvPr id="2115" name="Group 225"/>
                  <p:cNvGrpSpPr>
                    <a:grpSpLocks/>
                  </p:cNvGrpSpPr>
                  <p:nvPr/>
                </p:nvGrpSpPr>
                <p:grpSpPr bwMode="auto">
                  <a:xfrm>
                    <a:off x="4862" y="2003"/>
                    <a:ext cx="64" cy="102"/>
                    <a:chOff x="4862" y="2003"/>
                    <a:chExt cx="64" cy="102"/>
                  </a:xfrm>
                </p:grpSpPr>
                <p:sp>
                  <p:nvSpPr>
                    <p:cNvPr id="2189" name="Freeform 226"/>
                    <p:cNvSpPr>
                      <a:spLocks noChangeArrowheads="1"/>
                    </p:cNvSpPr>
                    <p:nvPr/>
                  </p:nvSpPr>
                  <p:spPr bwMode="auto">
                    <a:xfrm>
                      <a:off x="4862" y="2003"/>
                      <a:ext cx="65" cy="103"/>
                    </a:xfrm>
                    <a:custGeom>
                      <a:avLst/>
                      <a:gdLst>
                        <a:gd name="T0" fmla="*/ 14 w 271"/>
                        <a:gd name="T1" fmla="*/ 0 h 654"/>
                        <a:gd name="T2" fmla="*/ 15 w 271"/>
                        <a:gd name="T3" fmla="*/ 6 h 654"/>
                        <a:gd name="T4" fmla="*/ 15 w 271"/>
                        <a:gd name="T5" fmla="*/ 10 h 654"/>
                        <a:gd name="T6" fmla="*/ 16 w 271"/>
                        <a:gd name="T7" fmla="*/ 15 h 654"/>
                        <a:gd name="T8" fmla="*/ 8 w 271"/>
                        <a:gd name="T9" fmla="*/ 16 h 654"/>
                        <a:gd name="T10" fmla="*/ 0 w 271"/>
                        <a:gd name="T11" fmla="*/ 16 h 654"/>
                        <a:gd name="T12" fmla="*/ 0 w 271"/>
                        <a:gd name="T13" fmla="*/ 0 h 654"/>
                        <a:gd name="T14" fmla="*/ 14 w 271"/>
                        <a:gd name="T15" fmla="*/ 0 h 6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654">
                          <a:moveTo>
                            <a:pt x="249" y="14"/>
                          </a:moveTo>
                          <a:lnTo>
                            <a:pt x="266" y="235"/>
                          </a:lnTo>
                          <a:lnTo>
                            <a:pt x="262" y="418"/>
                          </a:lnTo>
                          <a:lnTo>
                            <a:pt x="271" y="625"/>
                          </a:lnTo>
                          <a:lnTo>
                            <a:pt x="138" y="654"/>
                          </a:lnTo>
                          <a:lnTo>
                            <a:pt x="9" y="654"/>
                          </a:lnTo>
                          <a:lnTo>
                            <a:pt x="0" y="0"/>
                          </a:lnTo>
                          <a:lnTo>
                            <a:pt x="249" y="14"/>
                          </a:lnTo>
                          <a:close/>
                        </a:path>
                      </a:pathLst>
                    </a:custGeom>
                    <a:solidFill>
                      <a:srgbClr val="60606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90" name="Freeform 227"/>
                    <p:cNvSpPr>
                      <a:spLocks noChangeArrowheads="1"/>
                    </p:cNvSpPr>
                    <p:nvPr/>
                  </p:nvSpPr>
                  <p:spPr bwMode="auto">
                    <a:xfrm>
                      <a:off x="4865" y="2006"/>
                      <a:ext cx="56" cy="97"/>
                    </a:xfrm>
                    <a:custGeom>
                      <a:avLst/>
                      <a:gdLst>
                        <a:gd name="T0" fmla="*/ 12 w 236"/>
                        <a:gd name="T1" fmla="*/ 0 h 631"/>
                        <a:gd name="T2" fmla="*/ 13 w 236"/>
                        <a:gd name="T3" fmla="*/ 5 h 631"/>
                        <a:gd name="T4" fmla="*/ 13 w 236"/>
                        <a:gd name="T5" fmla="*/ 8 h 631"/>
                        <a:gd name="T6" fmla="*/ 13 w 236"/>
                        <a:gd name="T7" fmla="*/ 14 h 631"/>
                        <a:gd name="T8" fmla="*/ 7 w 236"/>
                        <a:gd name="T9" fmla="*/ 15 h 631"/>
                        <a:gd name="T10" fmla="*/ 1 w 236"/>
                        <a:gd name="T11" fmla="*/ 15 h 631"/>
                        <a:gd name="T12" fmla="*/ 0 w 236"/>
                        <a:gd name="T13" fmla="*/ 0 h 631"/>
                        <a:gd name="T14" fmla="*/ 12 w 236"/>
                        <a:gd name="T15" fmla="*/ 0 h 6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6" h="631">
                          <a:moveTo>
                            <a:pt x="215" y="20"/>
                          </a:moveTo>
                          <a:lnTo>
                            <a:pt x="236" y="207"/>
                          </a:lnTo>
                          <a:lnTo>
                            <a:pt x="232" y="356"/>
                          </a:lnTo>
                          <a:lnTo>
                            <a:pt x="232" y="586"/>
                          </a:lnTo>
                          <a:lnTo>
                            <a:pt x="116" y="631"/>
                          </a:lnTo>
                          <a:lnTo>
                            <a:pt x="13" y="631"/>
                          </a:lnTo>
                          <a:lnTo>
                            <a:pt x="0" y="0"/>
                          </a:lnTo>
                          <a:lnTo>
                            <a:pt x="215" y="20"/>
                          </a:lnTo>
                          <a:close/>
                        </a:path>
                      </a:pathLst>
                    </a:custGeom>
                    <a:solidFill>
                      <a:srgbClr val="808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grpSp>
                <p:nvGrpSpPr>
                  <p:cNvPr id="2116" name="Group 228"/>
                  <p:cNvGrpSpPr>
                    <a:grpSpLocks/>
                  </p:cNvGrpSpPr>
                  <p:nvPr/>
                </p:nvGrpSpPr>
                <p:grpSpPr bwMode="auto">
                  <a:xfrm>
                    <a:off x="4739" y="2109"/>
                    <a:ext cx="151" cy="48"/>
                    <a:chOff x="4739" y="2109"/>
                    <a:chExt cx="151" cy="48"/>
                  </a:xfrm>
                </p:grpSpPr>
                <p:sp>
                  <p:nvSpPr>
                    <p:cNvPr id="2184" name="Freeform 229"/>
                    <p:cNvSpPr>
                      <a:spLocks noChangeArrowheads="1"/>
                    </p:cNvSpPr>
                    <p:nvPr/>
                  </p:nvSpPr>
                  <p:spPr bwMode="auto">
                    <a:xfrm>
                      <a:off x="4739" y="2109"/>
                      <a:ext cx="152" cy="49"/>
                    </a:xfrm>
                    <a:custGeom>
                      <a:avLst/>
                      <a:gdLst>
                        <a:gd name="T0" fmla="*/ 21 w 654"/>
                        <a:gd name="T1" fmla="*/ 0 h 328"/>
                        <a:gd name="T2" fmla="*/ 21 w 654"/>
                        <a:gd name="T3" fmla="*/ 2 h 328"/>
                        <a:gd name="T4" fmla="*/ 12 w 654"/>
                        <a:gd name="T5" fmla="*/ 4 h 328"/>
                        <a:gd name="T6" fmla="*/ 4 w 654"/>
                        <a:gd name="T7" fmla="*/ 5 h 328"/>
                        <a:gd name="T8" fmla="*/ 0 w 654"/>
                        <a:gd name="T9" fmla="*/ 5 h 328"/>
                        <a:gd name="T10" fmla="*/ 0 w 654"/>
                        <a:gd name="T11" fmla="*/ 6 h 328"/>
                        <a:gd name="T12" fmla="*/ 6 w 654"/>
                        <a:gd name="T13" fmla="*/ 7 h 328"/>
                        <a:gd name="T14" fmla="*/ 14 w 654"/>
                        <a:gd name="T15" fmla="*/ 7 h 328"/>
                        <a:gd name="T16" fmla="*/ 21 w 654"/>
                        <a:gd name="T17" fmla="*/ 7 h 328"/>
                        <a:gd name="T18" fmla="*/ 26 w 654"/>
                        <a:gd name="T19" fmla="*/ 6 h 328"/>
                        <a:gd name="T20" fmla="*/ 26 w 654"/>
                        <a:gd name="T21" fmla="*/ 7 h 328"/>
                        <a:gd name="T22" fmla="*/ 31 w 654"/>
                        <a:gd name="T23" fmla="*/ 7 h 328"/>
                        <a:gd name="T24" fmla="*/ 35 w 654"/>
                        <a:gd name="T25" fmla="*/ 7 h 328"/>
                        <a:gd name="T26" fmla="*/ 35 w 654"/>
                        <a:gd name="T27" fmla="*/ 6 h 328"/>
                        <a:gd name="T28" fmla="*/ 35 w 654"/>
                        <a:gd name="T29" fmla="*/ 5 h 328"/>
                        <a:gd name="T30" fmla="*/ 35 w 654"/>
                        <a:gd name="T31" fmla="*/ 4 h 328"/>
                        <a:gd name="T32" fmla="*/ 34 w 654"/>
                        <a:gd name="T33" fmla="*/ 3 h 328"/>
                        <a:gd name="T34" fmla="*/ 33 w 654"/>
                        <a:gd name="T35" fmla="*/ 2 h 328"/>
                        <a:gd name="T36" fmla="*/ 32 w 654"/>
                        <a:gd name="T37" fmla="*/ 0 h 328"/>
                        <a:gd name="T38" fmla="*/ 21 w 654"/>
                        <a:gd name="T39" fmla="*/ 0 h 3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4" h="328">
                          <a:moveTo>
                            <a:pt x="389" y="11"/>
                          </a:moveTo>
                          <a:lnTo>
                            <a:pt x="395" y="96"/>
                          </a:lnTo>
                          <a:lnTo>
                            <a:pt x="223" y="175"/>
                          </a:lnTo>
                          <a:lnTo>
                            <a:pt x="80" y="209"/>
                          </a:lnTo>
                          <a:lnTo>
                            <a:pt x="0" y="243"/>
                          </a:lnTo>
                          <a:lnTo>
                            <a:pt x="5" y="289"/>
                          </a:lnTo>
                          <a:lnTo>
                            <a:pt x="108" y="317"/>
                          </a:lnTo>
                          <a:lnTo>
                            <a:pt x="264" y="328"/>
                          </a:lnTo>
                          <a:lnTo>
                            <a:pt x="395" y="306"/>
                          </a:lnTo>
                          <a:lnTo>
                            <a:pt x="474" y="283"/>
                          </a:lnTo>
                          <a:lnTo>
                            <a:pt x="480" y="308"/>
                          </a:lnTo>
                          <a:lnTo>
                            <a:pt x="583" y="306"/>
                          </a:lnTo>
                          <a:lnTo>
                            <a:pt x="647" y="294"/>
                          </a:lnTo>
                          <a:lnTo>
                            <a:pt x="647" y="249"/>
                          </a:lnTo>
                          <a:lnTo>
                            <a:pt x="654" y="224"/>
                          </a:lnTo>
                          <a:lnTo>
                            <a:pt x="654" y="160"/>
                          </a:lnTo>
                          <a:lnTo>
                            <a:pt x="635" y="125"/>
                          </a:lnTo>
                          <a:lnTo>
                            <a:pt x="603" y="86"/>
                          </a:lnTo>
                          <a:lnTo>
                            <a:pt x="596" y="0"/>
                          </a:lnTo>
                          <a:lnTo>
                            <a:pt x="389" y="11"/>
                          </a:lnTo>
                          <a:close/>
                        </a:path>
                      </a:pathLst>
                    </a:custGeom>
                    <a:solidFill>
                      <a:srgbClr val="60606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85" name="Freeform 230"/>
                    <p:cNvSpPr>
                      <a:spLocks noChangeArrowheads="1"/>
                    </p:cNvSpPr>
                    <p:nvPr/>
                  </p:nvSpPr>
                  <p:spPr bwMode="auto">
                    <a:xfrm>
                      <a:off x="4795" y="2127"/>
                      <a:ext cx="46" cy="16"/>
                    </a:xfrm>
                    <a:custGeom>
                      <a:avLst/>
                      <a:gdLst>
                        <a:gd name="T0" fmla="*/ 8 w 198"/>
                        <a:gd name="T1" fmla="*/ 0 h 104"/>
                        <a:gd name="T2" fmla="*/ 11 w 198"/>
                        <a:gd name="T3" fmla="*/ 1 h 104"/>
                        <a:gd name="T4" fmla="*/ 1 w 198"/>
                        <a:gd name="T5" fmla="*/ 2 h 104"/>
                        <a:gd name="T6" fmla="*/ 0 w 198"/>
                        <a:gd name="T7" fmla="*/ 2 h 104"/>
                        <a:gd name="T8" fmla="*/ 8 w 198"/>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104">
                          <a:moveTo>
                            <a:pt x="149" y="0"/>
                          </a:moveTo>
                          <a:lnTo>
                            <a:pt x="198" y="56"/>
                          </a:lnTo>
                          <a:lnTo>
                            <a:pt x="22" y="104"/>
                          </a:lnTo>
                          <a:lnTo>
                            <a:pt x="0" y="66"/>
                          </a:lnTo>
                          <a:lnTo>
                            <a:pt x="149" y="0"/>
                          </a:lnTo>
                          <a:close/>
                        </a:path>
                      </a:pathLst>
                    </a:custGeom>
                    <a:solidFill>
                      <a:srgbClr val="808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86" name="Freeform 231"/>
                    <p:cNvSpPr>
                      <a:spLocks noChangeArrowheads="1"/>
                    </p:cNvSpPr>
                    <p:nvPr/>
                  </p:nvSpPr>
                  <p:spPr bwMode="auto">
                    <a:xfrm>
                      <a:off x="4743" y="2137"/>
                      <a:ext cx="52" cy="11"/>
                    </a:xfrm>
                    <a:custGeom>
                      <a:avLst/>
                      <a:gdLst>
                        <a:gd name="T0" fmla="*/ 11 w 222"/>
                        <a:gd name="T1" fmla="*/ 0 h 63"/>
                        <a:gd name="T2" fmla="*/ 12 w 222"/>
                        <a:gd name="T3" fmla="*/ 1 h 63"/>
                        <a:gd name="T4" fmla="*/ 6 w 222"/>
                        <a:gd name="T5" fmla="*/ 2 h 63"/>
                        <a:gd name="T6" fmla="*/ 4 w 222"/>
                        <a:gd name="T7" fmla="*/ 2 h 63"/>
                        <a:gd name="T8" fmla="*/ 0 w 222"/>
                        <a:gd name="T9" fmla="*/ 2 h 63"/>
                        <a:gd name="T10" fmla="*/ 4 w 222"/>
                        <a:gd name="T11" fmla="*/ 1 h 63"/>
                        <a:gd name="T12" fmla="*/ 11 w 222"/>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2" h="63">
                          <a:moveTo>
                            <a:pt x="197" y="0"/>
                          </a:moveTo>
                          <a:lnTo>
                            <a:pt x="222" y="29"/>
                          </a:lnTo>
                          <a:lnTo>
                            <a:pt x="114" y="57"/>
                          </a:lnTo>
                          <a:lnTo>
                            <a:pt x="62" y="63"/>
                          </a:lnTo>
                          <a:lnTo>
                            <a:pt x="0" y="59"/>
                          </a:lnTo>
                          <a:lnTo>
                            <a:pt x="66" y="27"/>
                          </a:lnTo>
                          <a:lnTo>
                            <a:pt x="197" y="0"/>
                          </a:lnTo>
                          <a:close/>
                        </a:path>
                      </a:pathLst>
                    </a:custGeom>
                    <a:solidFill>
                      <a:srgbClr val="808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87" name="Freeform 232"/>
                    <p:cNvSpPr>
                      <a:spLocks noChangeArrowheads="1"/>
                    </p:cNvSpPr>
                    <p:nvPr/>
                  </p:nvSpPr>
                  <p:spPr bwMode="auto">
                    <a:xfrm>
                      <a:off x="4743" y="2127"/>
                      <a:ext cx="148" cy="29"/>
                    </a:xfrm>
                    <a:custGeom>
                      <a:avLst/>
                      <a:gdLst>
                        <a:gd name="T0" fmla="*/ 0 w 632"/>
                        <a:gd name="T1" fmla="*/ 4 h 196"/>
                        <a:gd name="T2" fmla="*/ 0 w 632"/>
                        <a:gd name="T3" fmla="*/ 3 h 196"/>
                        <a:gd name="T4" fmla="*/ 4 w 632"/>
                        <a:gd name="T5" fmla="*/ 3 h 196"/>
                        <a:gd name="T6" fmla="*/ 12 w 632"/>
                        <a:gd name="T7" fmla="*/ 3 h 196"/>
                        <a:gd name="T8" fmla="*/ 16 w 632"/>
                        <a:gd name="T9" fmla="*/ 2 h 196"/>
                        <a:gd name="T10" fmla="*/ 24 w 632"/>
                        <a:gd name="T11" fmla="*/ 1 h 196"/>
                        <a:gd name="T12" fmla="*/ 28 w 632"/>
                        <a:gd name="T13" fmla="*/ 1 h 196"/>
                        <a:gd name="T14" fmla="*/ 31 w 632"/>
                        <a:gd name="T15" fmla="*/ 1 h 196"/>
                        <a:gd name="T16" fmla="*/ 33 w 632"/>
                        <a:gd name="T17" fmla="*/ 0 h 196"/>
                        <a:gd name="T18" fmla="*/ 35 w 632"/>
                        <a:gd name="T19" fmla="*/ 1 h 196"/>
                        <a:gd name="T20" fmla="*/ 35 w 632"/>
                        <a:gd name="T21" fmla="*/ 3 h 196"/>
                        <a:gd name="T22" fmla="*/ 32 w 632"/>
                        <a:gd name="T23" fmla="*/ 3 h 196"/>
                        <a:gd name="T24" fmla="*/ 26 w 632"/>
                        <a:gd name="T25" fmla="*/ 3 h 196"/>
                        <a:gd name="T26" fmla="*/ 23 w 632"/>
                        <a:gd name="T27" fmla="*/ 3 h 196"/>
                        <a:gd name="T28" fmla="*/ 19 w 632"/>
                        <a:gd name="T29" fmla="*/ 4 h 196"/>
                        <a:gd name="T30" fmla="*/ 15 w 632"/>
                        <a:gd name="T31" fmla="*/ 4 h 196"/>
                        <a:gd name="T32" fmla="*/ 11 w 632"/>
                        <a:gd name="T33" fmla="*/ 4 h 196"/>
                        <a:gd name="T34" fmla="*/ 6 w 632"/>
                        <a:gd name="T35" fmla="*/ 4 h 196"/>
                        <a:gd name="T36" fmla="*/ 0 w 632"/>
                        <a:gd name="T37" fmla="*/ 4 h 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2" h="196">
                          <a:moveTo>
                            <a:pt x="0" y="166"/>
                          </a:moveTo>
                          <a:lnTo>
                            <a:pt x="0" y="136"/>
                          </a:lnTo>
                          <a:lnTo>
                            <a:pt x="81" y="145"/>
                          </a:lnTo>
                          <a:lnTo>
                            <a:pt x="216" y="126"/>
                          </a:lnTo>
                          <a:lnTo>
                            <a:pt x="291" y="109"/>
                          </a:lnTo>
                          <a:lnTo>
                            <a:pt x="437" y="62"/>
                          </a:lnTo>
                          <a:lnTo>
                            <a:pt x="502" y="56"/>
                          </a:lnTo>
                          <a:lnTo>
                            <a:pt x="563" y="32"/>
                          </a:lnTo>
                          <a:lnTo>
                            <a:pt x="596" y="0"/>
                          </a:lnTo>
                          <a:lnTo>
                            <a:pt x="632" y="41"/>
                          </a:lnTo>
                          <a:lnTo>
                            <a:pt x="632" y="124"/>
                          </a:lnTo>
                          <a:lnTo>
                            <a:pt x="586" y="136"/>
                          </a:lnTo>
                          <a:lnTo>
                            <a:pt x="472" y="151"/>
                          </a:lnTo>
                          <a:lnTo>
                            <a:pt x="426" y="158"/>
                          </a:lnTo>
                          <a:lnTo>
                            <a:pt x="352" y="183"/>
                          </a:lnTo>
                          <a:lnTo>
                            <a:pt x="266" y="196"/>
                          </a:lnTo>
                          <a:lnTo>
                            <a:pt x="205" y="196"/>
                          </a:lnTo>
                          <a:lnTo>
                            <a:pt x="108" y="196"/>
                          </a:lnTo>
                          <a:lnTo>
                            <a:pt x="0" y="166"/>
                          </a:lnTo>
                          <a:close/>
                        </a:path>
                      </a:pathLst>
                    </a:custGeom>
                    <a:solidFill>
                      <a:srgbClr val="808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88" name="Freeform 233"/>
                    <p:cNvSpPr>
                      <a:spLocks noChangeArrowheads="1"/>
                    </p:cNvSpPr>
                    <p:nvPr/>
                  </p:nvSpPr>
                  <p:spPr bwMode="auto">
                    <a:xfrm>
                      <a:off x="4832" y="2109"/>
                      <a:ext cx="49" cy="23"/>
                    </a:xfrm>
                    <a:custGeom>
                      <a:avLst/>
                      <a:gdLst>
                        <a:gd name="T0" fmla="*/ 0 w 211"/>
                        <a:gd name="T1" fmla="*/ 0 h 159"/>
                        <a:gd name="T2" fmla="*/ 1 w 211"/>
                        <a:gd name="T3" fmla="*/ 2 h 159"/>
                        <a:gd name="T4" fmla="*/ 0 w 211"/>
                        <a:gd name="T5" fmla="*/ 2 h 159"/>
                        <a:gd name="T6" fmla="*/ 3 w 211"/>
                        <a:gd name="T7" fmla="*/ 3 h 159"/>
                        <a:gd name="T8" fmla="*/ 6 w 211"/>
                        <a:gd name="T9" fmla="*/ 3 h 159"/>
                        <a:gd name="T10" fmla="*/ 10 w 211"/>
                        <a:gd name="T11" fmla="*/ 3 h 159"/>
                        <a:gd name="T12" fmla="*/ 11 w 211"/>
                        <a:gd name="T13" fmla="*/ 2 h 159"/>
                        <a:gd name="T14" fmla="*/ 10 w 211"/>
                        <a:gd name="T15" fmla="*/ 2 h 159"/>
                        <a:gd name="T16" fmla="*/ 10 w 211"/>
                        <a:gd name="T17" fmla="*/ 0 h 159"/>
                        <a:gd name="T18" fmla="*/ 0 w 211"/>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1" h="159">
                          <a:moveTo>
                            <a:pt x="7" y="11"/>
                          </a:moveTo>
                          <a:lnTo>
                            <a:pt x="13" y="89"/>
                          </a:lnTo>
                          <a:lnTo>
                            <a:pt x="0" y="106"/>
                          </a:lnTo>
                          <a:lnTo>
                            <a:pt x="47" y="159"/>
                          </a:lnTo>
                          <a:lnTo>
                            <a:pt x="112" y="159"/>
                          </a:lnTo>
                          <a:lnTo>
                            <a:pt x="184" y="136"/>
                          </a:lnTo>
                          <a:lnTo>
                            <a:pt x="211" y="104"/>
                          </a:lnTo>
                          <a:lnTo>
                            <a:pt x="195" y="83"/>
                          </a:lnTo>
                          <a:lnTo>
                            <a:pt x="191" y="0"/>
                          </a:lnTo>
                          <a:lnTo>
                            <a:pt x="7" y="11"/>
                          </a:lnTo>
                          <a:close/>
                        </a:path>
                      </a:pathLst>
                    </a:custGeom>
                    <a:solidFill>
                      <a:srgbClr val="A0A0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sp>
                <p:nvSpPr>
                  <p:cNvPr id="2117" name="Oval 234"/>
                  <p:cNvSpPr>
                    <a:spLocks noChangeArrowheads="1"/>
                  </p:cNvSpPr>
                  <p:nvPr/>
                </p:nvSpPr>
                <p:spPr bwMode="auto">
                  <a:xfrm>
                    <a:off x="4938" y="2109"/>
                    <a:ext cx="189" cy="47"/>
                  </a:xfrm>
                  <a:prstGeom prst="ellipse">
                    <a:avLst/>
                  </a:prstGeom>
                  <a:solidFill>
                    <a:srgbClr val="606060"/>
                  </a:solidFill>
                  <a:ln w="14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18" name="Rectangle 235"/>
                  <p:cNvSpPr>
                    <a:spLocks noChangeArrowheads="1"/>
                  </p:cNvSpPr>
                  <p:nvPr/>
                </p:nvSpPr>
                <p:spPr bwMode="auto">
                  <a:xfrm>
                    <a:off x="5008" y="2014"/>
                    <a:ext cx="49" cy="108"/>
                  </a:xfrm>
                  <a:prstGeom prst="rect">
                    <a:avLst/>
                  </a:prstGeom>
                  <a:solidFill>
                    <a:srgbClr val="606060"/>
                  </a:solidFill>
                  <a:ln w="14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nvGrpSpPr>
                  <p:cNvPr id="2119" name="Group 236"/>
                  <p:cNvGrpSpPr>
                    <a:grpSpLocks/>
                  </p:cNvGrpSpPr>
                  <p:nvPr/>
                </p:nvGrpSpPr>
                <p:grpSpPr bwMode="auto">
                  <a:xfrm>
                    <a:off x="4898" y="1977"/>
                    <a:ext cx="243" cy="54"/>
                    <a:chOff x="4898" y="1977"/>
                    <a:chExt cx="243" cy="54"/>
                  </a:xfrm>
                </p:grpSpPr>
                <p:sp>
                  <p:nvSpPr>
                    <p:cNvPr id="2182" name="Freeform 237"/>
                    <p:cNvSpPr>
                      <a:spLocks noChangeArrowheads="1"/>
                    </p:cNvSpPr>
                    <p:nvPr/>
                  </p:nvSpPr>
                  <p:spPr bwMode="auto">
                    <a:xfrm>
                      <a:off x="4898" y="1977"/>
                      <a:ext cx="244" cy="55"/>
                    </a:xfrm>
                    <a:custGeom>
                      <a:avLst/>
                      <a:gdLst>
                        <a:gd name="T0" fmla="*/ 0 w 1028"/>
                        <a:gd name="T1" fmla="*/ 4 h 356"/>
                        <a:gd name="T2" fmla="*/ 0 w 1028"/>
                        <a:gd name="T3" fmla="*/ 7 h 356"/>
                        <a:gd name="T4" fmla="*/ 19 w 1028"/>
                        <a:gd name="T5" fmla="*/ 8 h 356"/>
                        <a:gd name="T6" fmla="*/ 40 w 1028"/>
                        <a:gd name="T7" fmla="*/ 8 h 356"/>
                        <a:gd name="T8" fmla="*/ 57 w 1028"/>
                        <a:gd name="T9" fmla="*/ 6 h 356"/>
                        <a:gd name="T10" fmla="*/ 58 w 1028"/>
                        <a:gd name="T11" fmla="*/ 0 h 356"/>
                        <a:gd name="T12" fmla="*/ 25 w 1028"/>
                        <a:gd name="T13" fmla="*/ 0 h 356"/>
                        <a:gd name="T14" fmla="*/ 0 w 1028"/>
                        <a:gd name="T15" fmla="*/ 4 h 3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8" h="356">
                          <a:moveTo>
                            <a:pt x="0" y="186"/>
                          </a:moveTo>
                          <a:lnTo>
                            <a:pt x="6" y="296"/>
                          </a:lnTo>
                          <a:lnTo>
                            <a:pt x="345" y="356"/>
                          </a:lnTo>
                          <a:lnTo>
                            <a:pt x="718" y="356"/>
                          </a:lnTo>
                          <a:lnTo>
                            <a:pt x="1011" y="266"/>
                          </a:lnTo>
                          <a:lnTo>
                            <a:pt x="1028" y="9"/>
                          </a:lnTo>
                          <a:lnTo>
                            <a:pt x="448" y="0"/>
                          </a:lnTo>
                          <a:lnTo>
                            <a:pt x="0" y="186"/>
                          </a:lnTo>
                          <a:close/>
                        </a:path>
                      </a:pathLst>
                    </a:custGeom>
                    <a:solidFill>
                      <a:srgbClr val="40404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83" name="Freeform 238"/>
                    <p:cNvSpPr>
                      <a:spLocks noChangeArrowheads="1"/>
                    </p:cNvSpPr>
                    <p:nvPr/>
                  </p:nvSpPr>
                  <p:spPr bwMode="auto">
                    <a:xfrm>
                      <a:off x="4905" y="1997"/>
                      <a:ext cx="231" cy="31"/>
                    </a:xfrm>
                    <a:custGeom>
                      <a:avLst/>
                      <a:gdLst>
                        <a:gd name="T0" fmla="*/ 0 w 983"/>
                        <a:gd name="T1" fmla="*/ 2 h 206"/>
                        <a:gd name="T2" fmla="*/ 0 w 983"/>
                        <a:gd name="T3" fmla="*/ 3 h 206"/>
                        <a:gd name="T4" fmla="*/ 17 w 983"/>
                        <a:gd name="T5" fmla="*/ 5 h 206"/>
                        <a:gd name="T6" fmla="*/ 39 w 983"/>
                        <a:gd name="T7" fmla="*/ 5 h 206"/>
                        <a:gd name="T8" fmla="*/ 54 w 983"/>
                        <a:gd name="T9" fmla="*/ 3 h 206"/>
                        <a:gd name="T10" fmla="*/ 54 w 983"/>
                        <a:gd name="T11" fmla="*/ 0 h 206"/>
                        <a:gd name="T12" fmla="*/ 40 w 983"/>
                        <a:gd name="T13" fmla="*/ 3 h 206"/>
                        <a:gd name="T14" fmla="*/ 17 w 983"/>
                        <a:gd name="T15" fmla="*/ 3 h 206"/>
                        <a:gd name="T16" fmla="*/ 0 w 983"/>
                        <a:gd name="T17" fmla="*/ 2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3" h="206">
                          <a:moveTo>
                            <a:pt x="0" y="71"/>
                          </a:moveTo>
                          <a:lnTo>
                            <a:pt x="5" y="151"/>
                          </a:lnTo>
                          <a:lnTo>
                            <a:pt x="311" y="206"/>
                          </a:lnTo>
                          <a:lnTo>
                            <a:pt x="707" y="206"/>
                          </a:lnTo>
                          <a:lnTo>
                            <a:pt x="983" y="111"/>
                          </a:lnTo>
                          <a:lnTo>
                            <a:pt x="983" y="0"/>
                          </a:lnTo>
                          <a:lnTo>
                            <a:pt x="719" y="111"/>
                          </a:lnTo>
                          <a:lnTo>
                            <a:pt x="316" y="116"/>
                          </a:lnTo>
                          <a:lnTo>
                            <a:pt x="0" y="71"/>
                          </a:lnTo>
                          <a:close/>
                        </a:path>
                      </a:pathLst>
                    </a:custGeom>
                    <a:solidFill>
                      <a:srgbClr val="60606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sp>
                <p:nvSpPr>
                  <p:cNvPr id="2120" name="Freeform 239"/>
                  <p:cNvSpPr>
                    <a:spLocks noChangeArrowheads="1"/>
                  </p:cNvSpPr>
                  <p:nvPr/>
                </p:nvSpPr>
                <p:spPr bwMode="auto">
                  <a:xfrm>
                    <a:off x="4819" y="1918"/>
                    <a:ext cx="332" cy="200"/>
                  </a:xfrm>
                  <a:custGeom>
                    <a:avLst/>
                    <a:gdLst>
                      <a:gd name="T0" fmla="*/ 0 w 1402"/>
                      <a:gd name="T1" fmla="*/ 17 h 1293"/>
                      <a:gd name="T2" fmla="*/ 1 w 1402"/>
                      <a:gd name="T3" fmla="*/ 14 h 1293"/>
                      <a:gd name="T4" fmla="*/ 1 w 1402"/>
                      <a:gd name="T5" fmla="*/ 11 h 1293"/>
                      <a:gd name="T6" fmla="*/ 1 w 1402"/>
                      <a:gd name="T7" fmla="*/ 9 h 1293"/>
                      <a:gd name="T8" fmla="*/ 4 w 1402"/>
                      <a:gd name="T9" fmla="*/ 7 h 1293"/>
                      <a:gd name="T10" fmla="*/ 9 w 1402"/>
                      <a:gd name="T11" fmla="*/ 6 h 1293"/>
                      <a:gd name="T12" fmla="*/ 18 w 1402"/>
                      <a:gd name="T13" fmla="*/ 5 h 1293"/>
                      <a:gd name="T14" fmla="*/ 31 w 1402"/>
                      <a:gd name="T15" fmla="*/ 3 h 1293"/>
                      <a:gd name="T16" fmla="*/ 34 w 1402"/>
                      <a:gd name="T17" fmla="*/ 3 h 1293"/>
                      <a:gd name="T18" fmla="*/ 36 w 1402"/>
                      <a:gd name="T19" fmla="*/ 3 h 1293"/>
                      <a:gd name="T20" fmla="*/ 36 w 1402"/>
                      <a:gd name="T21" fmla="*/ 3 h 1293"/>
                      <a:gd name="T22" fmla="*/ 37 w 1402"/>
                      <a:gd name="T23" fmla="*/ 3 h 1293"/>
                      <a:gd name="T24" fmla="*/ 38 w 1402"/>
                      <a:gd name="T25" fmla="*/ 3 h 1293"/>
                      <a:gd name="T26" fmla="*/ 39 w 1402"/>
                      <a:gd name="T27" fmla="*/ 3 h 1293"/>
                      <a:gd name="T28" fmla="*/ 40 w 1402"/>
                      <a:gd name="T29" fmla="*/ 2 h 1293"/>
                      <a:gd name="T30" fmla="*/ 41 w 1402"/>
                      <a:gd name="T31" fmla="*/ 2 h 1293"/>
                      <a:gd name="T32" fmla="*/ 42 w 1402"/>
                      <a:gd name="T33" fmla="*/ 2 h 1293"/>
                      <a:gd name="T34" fmla="*/ 43 w 1402"/>
                      <a:gd name="T35" fmla="*/ 2 h 1293"/>
                      <a:gd name="T36" fmla="*/ 43 w 1402"/>
                      <a:gd name="T37" fmla="*/ 1 h 1293"/>
                      <a:gd name="T38" fmla="*/ 45 w 1402"/>
                      <a:gd name="T39" fmla="*/ 0 h 1293"/>
                      <a:gd name="T40" fmla="*/ 77 w 1402"/>
                      <a:gd name="T41" fmla="*/ 0 h 1293"/>
                      <a:gd name="T42" fmla="*/ 76 w 1402"/>
                      <a:gd name="T43" fmla="*/ 2 h 1293"/>
                      <a:gd name="T44" fmla="*/ 77 w 1402"/>
                      <a:gd name="T45" fmla="*/ 3 h 1293"/>
                      <a:gd name="T46" fmla="*/ 78 w 1402"/>
                      <a:gd name="T47" fmla="*/ 4 h 1293"/>
                      <a:gd name="T48" fmla="*/ 78 w 1402"/>
                      <a:gd name="T49" fmla="*/ 5 h 1293"/>
                      <a:gd name="T50" fmla="*/ 79 w 1402"/>
                      <a:gd name="T51" fmla="*/ 7 h 1293"/>
                      <a:gd name="T52" fmla="*/ 78 w 1402"/>
                      <a:gd name="T53" fmla="*/ 8 h 1293"/>
                      <a:gd name="T54" fmla="*/ 77 w 1402"/>
                      <a:gd name="T55" fmla="*/ 9 h 1293"/>
                      <a:gd name="T56" fmla="*/ 76 w 1402"/>
                      <a:gd name="T57" fmla="*/ 10 h 1293"/>
                      <a:gd name="T58" fmla="*/ 75 w 1402"/>
                      <a:gd name="T59" fmla="*/ 10 h 1293"/>
                      <a:gd name="T60" fmla="*/ 72 w 1402"/>
                      <a:gd name="T61" fmla="*/ 10 h 1293"/>
                      <a:gd name="T62" fmla="*/ 69 w 1402"/>
                      <a:gd name="T63" fmla="*/ 11 h 1293"/>
                      <a:gd name="T64" fmla="*/ 68 w 1402"/>
                      <a:gd name="T65" fmla="*/ 11 h 1293"/>
                      <a:gd name="T66" fmla="*/ 66 w 1402"/>
                      <a:gd name="T67" fmla="*/ 12 h 1293"/>
                      <a:gd name="T68" fmla="*/ 63 w 1402"/>
                      <a:gd name="T69" fmla="*/ 13 h 1293"/>
                      <a:gd name="T70" fmla="*/ 61 w 1402"/>
                      <a:gd name="T71" fmla="*/ 13 h 1293"/>
                      <a:gd name="T72" fmla="*/ 56 w 1402"/>
                      <a:gd name="T73" fmla="*/ 13 h 1293"/>
                      <a:gd name="T74" fmla="*/ 51 w 1402"/>
                      <a:gd name="T75" fmla="*/ 13 h 1293"/>
                      <a:gd name="T76" fmla="*/ 48 w 1402"/>
                      <a:gd name="T77" fmla="*/ 13 h 1293"/>
                      <a:gd name="T78" fmla="*/ 45 w 1402"/>
                      <a:gd name="T79" fmla="*/ 13 h 1293"/>
                      <a:gd name="T80" fmla="*/ 43 w 1402"/>
                      <a:gd name="T81" fmla="*/ 13 h 1293"/>
                      <a:gd name="T82" fmla="*/ 39 w 1402"/>
                      <a:gd name="T83" fmla="*/ 13 h 1293"/>
                      <a:gd name="T84" fmla="*/ 22 w 1402"/>
                      <a:gd name="T85" fmla="*/ 14 h 1293"/>
                      <a:gd name="T86" fmla="*/ 18 w 1402"/>
                      <a:gd name="T87" fmla="*/ 15 h 1293"/>
                      <a:gd name="T88" fmla="*/ 19 w 1402"/>
                      <a:gd name="T89" fmla="*/ 19 h 1293"/>
                      <a:gd name="T90" fmla="*/ 20 w 1402"/>
                      <a:gd name="T91" fmla="*/ 21 h 1293"/>
                      <a:gd name="T92" fmla="*/ 19 w 1402"/>
                      <a:gd name="T93" fmla="*/ 24 h 1293"/>
                      <a:gd name="T94" fmla="*/ 18 w 1402"/>
                      <a:gd name="T95" fmla="*/ 27 h 1293"/>
                      <a:gd name="T96" fmla="*/ 18 w 1402"/>
                      <a:gd name="T97" fmla="*/ 30 h 1293"/>
                      <a:gd name="T98" fmla="*/ 14 w 1402"/>
                      <a:gd name="T99" fmla="*/ 31 h 1293"/>
                      <a:gd name="T100" fmla="*/ 9 w 1402"/>
                      <a:gd name="T101" fmla="*/ 31 h 1293"/>
                      <a:gd name="T102" fmla="*/ 4 w 1402"/>
                      <a:gd name="T103" fmla="*/ 31 h 1293"/>
                      <a:gd name="T104" fmla="*/ 0 w 1402"/>
                      <a:gd name="T105" fmla="*/ 31 h 1293"/>
                      <a:gd name="T106" fmla="*/ 0 w 1402"/>
                      <a:gd name="T107" fmla="*/ 28 h 1293"/>
                      <a:gd name="T108" fmla="*/ 0 w 1402"/>
                      <a:gd name="T109" fmla="*/ 23 h 1293"/>
                      <a:gd name="T110" fmla="*/ 0 w 1402"/>
                      <a:gd name="T111" fmla="*/ 18 h 1293"/>
                      <a:gd name="T112" fmla="*/ 0 w 1402"/>
                      <a:gd name="T113" fmla="*/ 17 h 12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02" h="1293">
                        <a:moveTo>
                          <a:pt x="6" y="728"/>
                        </a:moveTo>
                        <a:lnTo>
                          <a:pt x="14" y="599"/>
                        </a:lnTo>
                        <a:lnTo>
                          <a:pt x="11" y="461"/>
                        </a:lnTo>
                        <a:lnTo>
                          <a:pt x="17" y="355"/>
                        </a:lnTo>
                        <a:lnTo>
                          <a:pt x="78" y="292"/>
                        </a:lnTo>
                        <a:lnTo>
                          <a:pt x="151" y="256"/>
                        </a:lnTo>
                        <a:lnTo>
                          <a:pt x="317" y="196"/>
                        </a:lnTo>
                        <a:lnTo>
                          <a:pt x="562" y="137"/>
                        </a:lnTo>
                        <a:lnTo>
                          <a:pt x="610" y="133"/>
                        </a:lnTo>
                        <a:lnTo>
                          <a:pt x="642" y="137"/>
                        </a:lnTo>
                        <a:lnTo>
                          <a:pt x="650" y="125"/>
                        </a:lnTo>
                        <a:lnTo>
                          <a:pt x="663" y="112"/>
                        </a:lnTo>
                        <a:lnTo>
                          <a:pt x="679" y="115"/>
                        </a:lnTo>
                        <a:lnTo>
                          <a:pt x="700" y="117"/>
                        </a:lnTo>
                        <a:lnTo>
                          <a:pt x="709" y="92"/>
                        </a:lnTo>
                        <a:lnTo>
                          <a:pt x="728" y="79"/>
                        </a:lnTo>
                        <a:lnTo>
                          <a:pt x="747" y="75"/>
                        </a:lnTo>
                        <a:lnTo>
                          <a:pt x="772" y="75"/>
                        </a:lnTo>
                        <a:lnTo>
                          <a:pt x="768" y="54"/>
                        </a:lnTo>
                        <a:lnTo>
                          <a:pt x="797" y="0"/>
                        </a:lnTo>
                        <a:lnTo>
                          <a:pt x="1368" y="15"/>
                        </a:lnTo>
                        <a:lnTo>
                          <a:pt x="1366" y="73"/>
                        </a:lnTo>
                        <a:lnTo>
                          <a:pt x="1376" y="125"/>
                        </a:lnTo>
                        <a:lnTo>
                          <a:pt x="1385" y="162"/>
                        </a:lnTo>
                        <a:lnTo>
                          <a:pt x="1394" y="208"/>
                        </a:lnTo>
                        <a:lnTo>
                          <a:pt x="1402" y="283"/>
                        </a:lnTo>
                        <a:lnTo>
                          <a:pt x="1393" y="327"/>
                        </a:lnTo>
                        <a:lnTo>
                          <a:pt x="1376" y="368"/>
                        </a:lnTo>
                        <a:lnTo>
                          <a:pt x="1356" y="404"/>
                        </a:lnTo>
                        <a:lnTo>
                          <a:pt x="1330" y="417"/>
                        </a:lnTo>
                        <a:lnTo>
                          <a:pt x="1288" y="429"/>
                        </a:lnTo>
                        <a:lnTo>
                          <a:pt x="1234" y="446"/>
                        </a:lnTo>
                        <a:lnTo>
                          <a:pt x="1209" y="475"/>
                        </a:lnTo>
                        <a:lnTo>
                          <a:pt x="1179" y="500"/>
                        </a:lnTo>
                        <a:lnTo>
                          <a:pt x="1133" y="521"/>
                        </a:lnTo>
                        <a:lnTo>
                          <a:pt x="1079" y="538"/>
                        </a:lnTo>
                        <a:lnTo>
                          <a:pt x="992" y="548"/>
                        </a:lnTo>
                        <a:lnTo>
                          <a:pt x="918" y="548"/>
                        </a:lnTo>
                        <a:lnTo>
                          <a:pt x="862" y="542"/>
                        </a:lnTo>
                        <a:lnTo>
                          <a:pt x="810" y="538"/>
                        </a:lnTo>
                        <a:lnTo>
                          <a:pt x="772" y="558"/>
                        </a:lnTo>
                        <a:lnTo>
                          <a:pt x="697" y="554"/>
                        </a:lnTo>
                        <a:lnTo>
                          <a:pt x="399" y="596"/>
                        </a:lnTo>
                        <a:lnTo>
                          <a:pt x="318" y="605"/>
                        </a:lnTo>
                        <a:lnTo>
                          <a:pt x="348" y="779"/>
                        </a:lnTo>
                        <a:lnTo>
                          <a:pt x="351" y="869"/>
                        </a:lnTo>
                        <a:lnTo>
                          <a:pt x="333" y="983"/>
                        </a:lnTo>
                        <a:lnTo>
                          <a:pt x="315" y="1118"/>
                        </a:lnTo>
                        <a:lnTo>
                          <a:pt x="315" y="1257"/>
                        </a:lnTo>
                        <a:lnTo>
                          <a:pt x="245" y="1278"/>
                        </a:lnTo>
                        <a:lnTo>
                          <a:pt x="158" y="1287"/>
                        </a:lnTo>
                        <a:lnTo>
                          <a:pt x="82" y="1293"/>
                        </a:lnTo>
                        <a:lnTo>
                          <a:pt x="0" y="1284"/>
                        </a:lnTo>
                        <a:lnTo>
                          <a:pt x="6" y="1154"/>
                        </a:lnTo>
                        <a:lnTo>
                          <a:pt x="6" y="944"/>
                        </a:lnTo>
                        <a:lnTo>
                          <a:pt x="6" y="761"/>
                        </a:lnTo>
                        <a:lnTo>
                          <a:pt x="6" y="728"/>
                        </a:lnTo>
                        <a:close/>
                      </a:path>
                    </a:pathLst>
                  </a:custGeom>
                  <a:solidFill>
                    <a:srgbClr val="60606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21" name="Freeform 240"/>
                  <p:cNvSpPr>
                    <a:spLocks noChangeArrowheads="1"/>
                  </p:cNvSpPr>
                  <p:nvPr/>
                </p:nvSpPr>
                <p:spPr bwMode="auto">
                  <a:xfrm>
                    <a:off x="4822" y="1926"/>
                    <a:ext cx="325" cy="190"/>
                  </a:xfrm>
                  <a:custGeom>
                    <a:avLst/>
                    <a:gdLst>
                      <a:gd name="T0" fmla="*/ 75 w 1373"/>
                      <a:gd name="T1" fmla="*/ 1 h 1223"/>
                      <a:gd name="T2" fmla="*/ 76 w 1373"/>
                      <a:gd name="T3" fmla="*/ 3 h 1223"/>
                      <a:gd name="T4" fmla="*/ 75 w 1373"/>
                      <a:gd name="T5" fmla="*/ 8 h 1223"/>
                      <a:gd name="T6" fmla="*/ 71 w 1373"/>
                      <a:gd name="T7" fmla="*/ 8 h 1223"/>
                      <a:gd name="T8" fmla="*/ 66 w 1373"/>
                      <a:gd name="T9" fmla="*/ 10 h 1223"/>
                      <a:gd name="T10" fmla="*/ 55 w 1373"/>
                      <a:gd name="T11" fmla="*/ 11 h 1223"/>
                      <a:gd name="T12" fmla="*/ 45 w 1373"/>
                      <a:gd name="T13" fmla="*/ 11 h 1223"/>
                      <a:gd name="T14" fmla="*/ 49 w 1373"/>
                      <a:gd name="T15" fmla="*/ 9 h 1223"/>
                      <a:gd name="T16" fmla="*/ 44 w 1373"/>
                      <a:gd name="T17" fmla="*/ 11 h 1223"/>
                      <a:gd name="T18" fmla="*/ 38 w 1373"/>
                      <a:gd name="T19" fmla="*/ 12 h 1223"/>
                      <a:gd name="T20" fmla="*/ 42 w 1373"/>
                      <a:gd name="T21" fmla="*/ 10 h 1223"/>
                      <a:gd name="T22" fmla="*/ 36 w 1373"/>
                      <a:gd name="T23" fmla="*/ 12 h 1223"/>
                      <a:gd name="T24" fmla="*/ 19 w 1373"/>
                      <a:gd name="T25" fmla="*/ 13 h 1223"/>
                      <a:gd name="T26" fmla="*/ 18 w 1373"/>
                      <a:gd name="T27" fmla="*/ 18 h 1223"/>
                      <a:gd name="T28" fmla="*/ 17 w 1373"/>
                      <a:gd name="T29" fmla="*/ 29 h 1223"/>
                      <a:gd name="T30" fmla="*/ 6 w 1373"/>
                      <a:gd name="T31" fmla="*/ 30 h 1223"/>
                      <a:gd name="T32" fmla="*/ 0 w 1373"/>
                      <a:gd name="T33" fmla="*/ 22 h 1223"/>
                      <a:gd name="T34" fmla="*/ 1 w 1373"/>
                      <a:gd name="T35" fmla="*/ 13 h 1223"/>
                      <a:gd name="T36" fmla="*/ 1 w 1373"/>
                      <a:gd name="T37" fmla="*/ 9 h 1223"/>
                      <a:gd name="T38" fmla="*/ 6 w 1373"/>
                      <a:gd name="T39" fmla="*/ 6 h 1223"/>
                      <a:gd name="T40" fmla="*/ 22 w 1373"/>
                      <a:gd name="T41" fmla="*/ 3 h 1223"/>
                      <a:gd name="T42" fmla="*/ 35 w 1373"/>
                      <a:gd name="T43" fmla="*/ 2 h 1223"/>
                      <a:gd name="T44" fmla="*/ 42 w 1373"/>
                      <a:gd name="T45" fmla="*/ 5 h 1223"/>
                      <a:gd name="T46" fmla="*/ 37 w 1373"/>
                      <a:gd name="T47" fmla="*/ 3 h 1223"/>
                      <a:gd name="T48" fmla="*/ 36 w 1373"/>
                      <a:gd name="T49" fmla="*/ 2 h 1223"/>
                      <a:gd name="T50" fmla="*/ 39 w 1373"/>
                      <a:gd name="T51" fmla="*/ 2 h 1223"/>
                      <a:gd name="T52" fmla="*/ 43 w 1373"/>
                      <a:gd name="T53" fmla="*/ 3 h 1223"/>
                      <a:gd name="T54" fmla="*/ 39 w 1373"/>
                      <a:gd name="T55" fmla="*/ 2 h 1223"/>
                      <a:gd name="T56" fmla="*/ 42 w 1373"/>
                      <a:gd name="T57" fmla="*/ 1 h 1223"/>
                      <a:gd name="T58" fmla="*/ 47 w 1373"/>
                      <a:gd name="T59" fmla="*/ 2 h 1223"/>
                      <a:gd name="T60" fmla="*/ 43 w 1373"/>
                      <a:gd name="T61" fmla="*/ 0 h 1223"/>
                      <a:gd name="T62" fmla="*/ 46 w 1373"/>
                      <a:gd name="T63" fmla="*/ 0 h 1223"/>
                      <a:gd name="T64" fmla="*/ 50 w 1373"/>
                      <a:gd name="T65" fmla="*/ 1 h 1223"/>
                      <a:gd name="T66" fmla="*/ 57 w 1373"/>
                      <a:gd name="T67" fmla="*/ 1 h 1223"/>
                      <a:gd name="T68" fmla="*/ 59 w 1373"/>
                      <a:gd name="T69" fmla="*/ 2 h 1223"/>
                      <a:gd name="T70" fmla="*/ 66 w 1373"/>
                      <a:gd name="T71" fmla="*/ 2 h 1223"/>
                      <a:gd name="T72" fmla="*/ 67 w 1373"/>
                      <a:gd name="T73" fmla="*/ 1 h 1223"/>
                      <a:gd name="T74" fmla="*/ 70 w 1373"/>
                      <a:gd name="T75" fmla="*/ 2 h 1223"/>
                      <a:gd name="T76" fmla="*/ 73 w 1373"/>
                      <a:gd name="T77" fmla="*/ 1 h 12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3" h="1223">
                        <a:moveTo>
                          <a:pt x="1328" y="21"/>
                        </a:moveTo>
                        <a:lnTo>
                          <a:pt x="1331" y="60"/>
                        </a:lnTo>
                        <a:lnTo>
                          <a:pt x="1346" y="45"/>
                        </a:lnTo>
                        <a:lnTo>
                          <a:pt x="1364" y="132"/>
                        </a:lnTo>
                        <a:lnTo>
                          <a:pt x="1373" y="234"/>
                        </a:lnTo>
                        <a:lnTo>
                          <a:pt x="1337" y="340"/>
                        </a:lnTo>
                        <a:lnTo>
                          <a:pt x="1252" y="364"/>
                        </a:lnTo>
                        <a:lnTo>
                          <a:pt x="1261" y="340"/>
                        </a:lnTo>
                        <a:lnTo>
                          <a:pt x="1216" y="376"/>
                        </a:lnTo>
                        <a:lnTo>
                          <a:pt x="1177" y="415"/>
                        </a:lnTo>
                        <a:lnTo>
                          <a:pt x="1089" y="457"/>
                        </a:lnTo>
                        <a:lnTo>
                          <a:pt x="980" y="466"/>
                        </a:lnTo>
                        <a:lnTo>
                          <a:pt x="850" y="472"/>
                        </a:lnTo>
                        <a:lnTo>
                          <a:pt x="795" y="466"/>
                        </a:lnTo>
                        <a:lnTo>
                          <a:pt x="844" y="445"/>
                        </a:lnTo>
                        <a:lnTo>
                          <a:pt x="865" y="391"/>
                        </a:lnTo>
                        <a:lnTo>
                          <a:pt x="826" y="436"/>
                        </a:lnTo>
                        <a:lnTo>
                          <a:pt x="777" y="463"/>
                        </a:lnTo>
                        <a:lnTo>
                          <a:pt x="732" y="487"/>
                        </a:lnTo>
                        <a:lnTo>
                          <a:pt x="686" y="481"/>
                        </a:lnTo>
                        <a:lnTo>
                          <a:pt x="717" y="460"/>
                        </a:lnTo>
                        <a:lnTo>
                          <a:pt x="747" y="433"/>
                        </a:lnTo>
                        <a:lnTo>
                          <a:pt x="698" y="451"/>
                        </a:lnTo>
                        <a:lnTo>
                          <a:pt x="650" y="487"/>
                        </a:lnTo>
                        <a:lnTo>
                          <a:pt x="493" y="505"/>
                        </a:lnTo>
                        <a:lnTo>
                          <a:pt x="335" y="529"/>
                        </a:lnTo>
                        <a:lnTo>
                          <a:pt x="288" y="541"/>
                        </a:lnTo>
                        <a:lnTo>
                          <a:pt x="327" y="769"/>
                        </a:lnTo>
                        <a:lnTo>
                          <a:pt x="297" y="982"/>
                        </a:lnTo>
                        <a:lnTo>
                          <a:pt x="294" y="1190"/>
                        </a:lnTo>
                        <a:lnTo>
                          <a:pt x="194" y="1211"/>
                        </a:lnTo>
                        <a:lnTo>
                          <a:pt x="106" y="1223"/>
                        </a:lnTo>
                        <a:lnTo>
                          <a:pt x="0" y="1220"/>
                        </a:lnTo>
                        <a:lnTo>
                          <a:pt x="6" y="922"/>
                        </a:lnTo>
                        <a:lnTo>
                          <a:pt x="6" y="673"/>
                        </a:lnTo>
                        <a:lnTo>
                          <a:pt x="22" y="535"/>
                        </a:lnTo>
                        <a:lnTo>
                          <a:pt x="8" y="448"/>
                        </a:lnTo>
                        <a:lnTo>
                          <a:pt x="18" y="352"/>
                        </a:lnTo>
                        <a:lnTo>
                          <a:pt x="36" y="288"/>
                        </a:lnTo>
                        <a:lnTo>
                          <a:pt x="111" y="240"/>
                        </a:lnTo>
                        <a:lnTo>
                          <a:pt x="205" y="198"/>
                        </a:lnTo>
                        <a:lnTo>
                          <a:pt x="390" y="138"/>
                        </a:lnTo>
                        <a:lnTo>
                          <a:pt x="538" y="96"/>
                        </a:lnTo>
                        <a:lnTo>
                          <a:pt x="620" y="90"/>
                        </a:lnTo>
                        <a:lnTo>
                          <a:pt x="653" y="138"/>
                        </a:lnTo>
                        <a:lnTo>
                          <a:pt x="756" y="189"/>
                        </a:lnTo>
                        <a:lnTo>
                          <a:pt x="701" y="144"/>
                        </a:lnTo>
                        <a:lnTo>
                          <a:pt x="659" y="120"/>
                        </a:lnTo>
                        <a:lnTo>
                          <a:pt x="644" y="87"/>
                        </a:lnTo>
                        <a:lnTo>
                          <a:pt x="650" y="72"/>
                        </a:lnTo>
                        <a:lnTo>
                          <a:pt x="680" y="72"/>
                        </a:lnTo>
                        <a:lnTo>
                          <a:pt x="698" y="90"/>
                        </a:lnTo>
                        <a:lnTo>
                          <a:pt x="717" y="108"/>
                        </a:lnTo>
                        <a:lnTo>
                          <a:pt x="762" y="126"/>
                        </a:lnTo>
                        <a:lnTo>
                          <a:pt x="720" y="90"/>
                        </a:lnTo>
                        <a:lnTo>
                          <a:pt x="701" y="63"/>
                        </a:lnTo>
                        <a:lnTo>
                          <a:pt x="714" y="45"/>
                        </a:lnTo>
                        <a:lnTo>
                          <a:pt x="750" y="33"/>
                        </a:lnTo>
                        <a:lnTo>
                          <a:pt x="798" y="75"/>
                        </a:lnTo>
                        <a:lnTo>
                          <a:pt x="844" y="102"/>
                        </a:lnTo>
                        <a:lnTo>
                          <a:pt x="789" y="42"/>
                        </a:lnTo>
                        <a:lnTo>
                          <a:pt x="771" y="18"/>
                        </a:lnTo>
                        <a:lnTo>
                          <a:pt x="771" y="0"/>
                        </a:lnTo>
                        <a:lnTo>
                          <a:pt x="816" y="6"/>
                        </a:lnTo>
                        <a:lnTo>
                          <a:pt x="859" y="36"/>
                        </a:lnTo>
                        <a:lnTo>
                          <a:pt x="886" y="57"/>
                        </a:lnTo>
                        <a:lnTo>
                          <a:pt x="1016" y="69"/>
                        </a:lnTo>
                        <a:lnTo>
                          <a:pt x="1013" y="36"/>
                        </a:lnTo>
                        <a:lnTo>
                          <a:pt x="1052" y="24"/>
                        </a:lnTo>
                        <a:lnTo>
                          <a:pt x="1052" y="66"/>
                        </a:lnTo>
                        <a:lnTo>
                          <a:pt x="1092" y="75"/>
                        </a:lnTo>
                        <a:lnTo>
                          <a:pt x="1177" y="87"/>
                        </a:lnTo>
                        <a:lnTo>
                          <a:pt x="1171" y="42"/>
                        </a:lnTo>
                        <a:lnTo>
                          <a:pt x="1201" y="42"/>
                        </a:lnTo>
                        <a:lnTo>
                          <a:pt x="1204" y="87"/>
                        </a:lnTo>
                        <a:lnTo>
                          <a:pt x="1252" y="84"/>
                        </a:lnTo>
                        <a:lnTo>
                          <a:pt x="1304" y="72"/>
                        </a:lnTo>
                        <a:lnTo>
                          <a:pt x="1307" y="36"/>
                        </a:lnTo>
                        <a:lnTo>
                          <a:pt x="1328" y="21"/>
                        </a:lnTo>
                        <a:close/>
                      </a:path>
                    </a:pathLst>
                  </a:custGeom>
                  <a:solidFill>
                    <a:srgbClr val="808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22" name="Freeform 241"/>
                  <p:cNvSpPr>
                    <a:spLocks noChangeArrowheads="1"/>
                  </p:cNvSpPr>
                  <p:nvPr/>
                </p:nvSpPr>
                <p:spPr bwMode="auto">
                  <a:xfrm>
                    <a:off x="5057" y="1958"/>
                    <a:ext cx="44" cy="5"/>
                  </a:xfrm>
                  <a:custGeom>
                    <a:avLst/>
                    <a:gdLst>
                      <a:gd name="T0" fmla="*/ 10 w 188"/>
                      <a:gd name="T1" fmla="*/ 0 h 33"/>
                      <a:gd name="T2" fmla="*/ 5 w 188"/>
                      <a:gd name="T3" fmla="*/ 1 h 33"/>
                      <a:gd name="T4" fmla="*/ 0 w 188"/>
                      <a:gd name="T5" fmla="*/ 1 h 33"/>
                      <a:gd name="T6" fmla="*/ 10 w 188"/>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8" h="33">
                        <a:moveTo>
                          <a:pt x="188" y="0"/>
                        </a:moveTo>
                        <a:lnTo>
                          <a:pt x="100" y="33"/>
                        </a:lnTo>
                        <a:lnTo>
                          <a:pt x="0" y="24"/>
                        </a:lnTo>
                        <a:lnTo>
                          <a:pt x="188" y="0"/>
                        </a:lnTo>
                        <a:close/>
                      </a:path>
                    </a:pathLst>
                  </a:custGeom>
                  <a:solidFill>
                    <a:srgbClr val="60606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23" name="Freeform 242"/>
                  <p:cNvSpPr>
                    <a:spLocks noChangeArrowheads="1"/>
                  </p:cNvSpPr>
                  <p:nvPr/>
                </p:nvSpPr>
                <p:spPr bwMode="auto">
                  <a:xfrm>
                    <a:off x="5117" y="1950"/>
                    <a:ext cx="26" cy="5"/>
                  </a:xfrm>
                  <a:custGeom>
                    <a:avLst/>
                    <a:gdLst>
                      <a:gd name="T0" fmla="*/ 6 w 115"/>
                      <a:gd name="T1" fmla="*/ 0 h 39"/>
                      <a:gd name="T2" fmla="*/ 4 w 115"/>
                      <a:gd name="T3" fmla="*/ 0 h 39"/>
                      <a:gd name="T4" fmla="*/ 0 w 115"/>
                      <a:gd name="T5" fmla="*/ 1 h 39"/>
                      <a:gd name="T6" fmla="*/ 5 w 115"/>
                      <a:gd name="T7" fmla="*/ 1 h 39"/>
                      <a:gd name="T8" fmla="*/ 6 w 115"/>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39">
                        <a:moveTo>
                          <a:pt x="115" y="0"/>
                        </a:moveTo>
                        <a:lnTo>
                          <a:pt x="85" y="24"/>
                        </a:lnTo>
                        <a:lnTo>
                          <a:pt x="0" y="36"/>
                        </a:lnTo>
                        <a:lnTo>
                          <a:pt x="88" y="39"/>
                        </a:lnTo>
                        <a:lnTo>
                          <a:pt x="115" y="0"/>
                        </a:lnTo>
                        <a:close/>
                      </a:path>
                    </a:pathLst>
                  </a:custGeom>
                  <a:solidFill>
                    <a:srgbClr val="60606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24" name="Freeform 243"/>
                  <p:cNvSpPr>
                    <a:spLocks noChangeArrowheads="1"/>
                  </p:cNvSpPr>
                  <p:nvPr/>
                </p:nvSpPr>
                <p:spPr bwMode="auto">
                  <a:xfrm>
                    <a:off x="4991" y="1945"/>
                    <a:ext cx="40" cy="13"/>
                  </a:xfrm>
                  <a:custGeom>
                    <a:avLst/>
                    <a:gdLst>
                      <a:gd name="T0" fmla="*/ 9 w 175"/>
                      <a:gd name="T1" fmla="*/ 0 h 96"/>
                      <a:gd name="T2" fmla="*/ 5 w 175"/>
                      <a:gd name="T3" fmla="*/ 0 h 96"/>
                      <a:gd name="T4" fmla="*/ 4 w 175"/>
                      <a:gd name="T5" fmla="*/ 0 h 96"/>
                      <a:gd name="T6" fmla="*/ 4 w 175"/>
                      <a:gd name="T7" fmla="*/ 1 h 96"/>
                      <a:gd name="T8" fmla="*/ 4 w 175"/>
                      <a:gd name="T9" fmla="*/ 1 h 96"/>
                      <a:gd name="T10" fmla="*/ 0 w 175"/>
                      <a:gd name="T11" fmla="*/ 2 h 96"/>
                      <a:gd name="T12" fmla="*/ 5 w 175"/>
                      <a:gd name="T13" fmla="*/ 2 h 96"/>
                      <a:gd name="T14" fmla="*/ 5 w 175"/>
                      <a:gd name="T15" fmla="*/ 1 h 96"/>
                      <a:gd name="T16" fmla="*/ 9 w 175"/>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96">
                        <a:moveTo>
                          <a:pt x="175" y="0"/>
                        </a:moveTo>
                        <a:lnTo>
                          <a:pt x="96" y="9"/>
                        </a:lnTo>
                        <a:lnTo>
                          <a:pt x="81" y="21"/>
                        </a:lnTo>
                        <a:lnTo>
                          <a:pt x="81" y="51"/>
                        </a:lnTo>
                        <a:lnTo>
                          <a:pt x="75" y="84"/>
                        </a:lnTo>
                        <a:lnTo>
                          <a:pt x="0" y="96"/>
                        </a:lnTo>
                        <a:lnTo>
                          <a:pt x="90" y="93"/>
                        </a:lnTo>
                        <a:lnTo>
                          <a:pt x="105" y="33"/>
                        </a:lnTo>
                        <a:lnTo>
                          <a:pt x="175" y="0"/>
                        </a:lnTo>
                        <a:close/>
                      </a:path>
                    </a:pathLst>
                  </a:custGeom>
                  <a:solidFill>
                    <a:srgbClr val="60606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25" name="Freeform 244"/>
                  <p:cNvSpPr>
                    <a:spLocks noChangeArrowheads="1"/>
                  </p:cNvSpPr>
                  <p:nvPr/>
                </p:nvSpPr>
                <p:spPr bwMode="auto">
                  <a:xfrm>
                    <a:off x="4855" y="1979"/>
                    <a:ext cx="136" cy="22"/>
                  </a:xfrm>
                  <a:custGeom>
                    <a:avLst/>
                    <a:gdLst>
                      <a:gd name="T0" fmla="*/ 33 w 569"/>
                      <a:gd name="T1" fmla="*/ 0 h 141"/>
                      <a:gd name="T2" fmla="*/ 24 w 569"/>
                      <a:gd name="T3" fmla="*/ 0 h 141"/>
                      <a:gd name="T4" fmla="*/ 16 w 569"/>
                      <a:gd name="T5" fmla="*/ 1 h 141"/>
                      <a:gd name="T6" fmla="*/ 10 w 569"/>
                      <a:gd name="T7" fmla="*/ 1 h 141"/>
                      <a:gd name="T8" fmla="*/ 4 w 569"/>
                      <a:gd name="T9" fmla="*/ 2 h 141"/>
                      <a:gd name="T10" fmla="*/ 2 w 569"/>
                      <a:gd name="T11" fmla="*/ 3 h 141"/>
                      <a:gd name="T12" fmla="*/ 0 w 569"/>
                      <a:gd name="T13" fmla="*/ 3 h 141"/>
                      <a:gd name="T14" fmla="*/ 2 w 569"/>
                      <a:gd name="T15" fmla="*/ 3 h 141"/>
                      <a:gd name="T16" fmla="*/ 5 w 569"/>
                      <a:gd name="T17" fmla="*/ 2 h 141"/>
                      <a:gd name="T18" fmla="*/ 11 w 569"/>
                      <a:gd name="T19" fmla="*/ 1 h 141"/>
                      <a:gd name="T20" fmla="*/ 16 w 569"/>
                      <a:gd name="T21" fmla="*/ 1 h 141"/>
                      <a:gd name="T22" fmla="*/ 19 w 569"/>
                      <a:gd name="T23" fmla="*/ 1 h 141"/>
                      <a:gd name="T24" fmla="*/ 25 w 569"/>
                      <a:gd name="T25" fmla="*/ 0 h 141"/>
                      <a:gd name="T26" fmla="*/ 33 w 569"/>
                      <a:gd name="T27" fmla="*/ 0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9" h="141">
                        <a:moveTo>
                          <a:pt x="569" y="0"/>
                        </a:moveTo>
                        <a:lnTo>
                          <a:pt x="423" y="6"/>
                        </a:lnTo>
                        <a:lnTo>
                          <a:pt x="275" y="42"/>
                        </a:lnTo>
                        <a:lnTo>
                          <a:pt x="166" y="48"/>
                        </a:lnTo>
                        <a:lnTo>
                          <a:pt x="75" y="66"/>
                        </a:lnTo>
                        <a:lnTo>
                          <a:pt x="42" y="114"/>
                        </a:lnTo>
                        <a:lnTo>
                          <a:pt x="0" y="141"/>
                        </a:lnTo>
                        <a:lnTo>
                          <a:pt x="42" y="132"/>
                        </a:lnTo>
                        <a:lnTo>
                          <a:pt x="81" y="78"/>
                        </a:lnTo>
                        <a:lnTo>
                          <a:pt x="202" y="54"/>
                        </a:lnTo>
                        <a:lnTo>
                          <a:pt x="275" y="54"/>
                        </a:lnTo>
                        <a:lnTo>
                          <a:pt x="333" y="42"/>
                        </a:lnTo>
                        <a:lnTo>
                          <a:pt x="432" y="15"/>
                        </a:lnTo>
                        <a:lnTo>
                          <a:pt x="569" y="0"/>
                        </a:lnTo>
                        <a:close/>
                      </a:path>
                    </a:pathLst>
                  </a:custGeom>
                  <a:solidFill>
                    <a:srgbClr val="60606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nvGrpSpPr>
                  <p:cNvPr id="2126" name="Group 245"/>
                  <p:cNvGrpSpPr>
                    <a:grpSpLocks/>
                  </p:cNvGrpSpPr>
                  <p:nvPr/>
                </p:nvGrpSpPr>
                <p:grpSpPr bwMode="auto">
                  <a:xfrm>
                    <a:off x="4875" y="1813"/>
                    <a:ext cx="134" cy="48"/>
                    <a:chOff x="4875" y="1813"/>
                    <a:chExt cx="134" cy="48"/>
                  </a:xfrm>
                </p:grpSpPr>
                <p:grpSp>
                  <p:nvGrpSpPr>
                    <p:cNvPr id="2169" name="Group 246"/>
                    <p:cNvGrpSpPr>
                      <a:grpSpLocks/>
                    </p:cNvGrpSpPr>
                    <p:nvPr/>
                  </p:nvGrpSpPr>
                  <p:grpSpPr bwMode="auto">
                    <a:xfrm>
                      <a:off x="4875" y="1813"/>
                      <a:ext cx="117" cy="38"/>
                      <a:chOff x="4875" y="1813"/>
                      <a:chExt cx="117" cy="38"/>
                    </a:xfrm>
                  </p:grpSpPr>
                  <p:sp>
                    <p:nvSpPr>
                      <p:cNvPr id="2173" name="Freeform 247"/>
                      <p:cNvSpPr>
                        <a:spLocks noChangeArrowheads="1"/>
                      </p:cNvSpPr>
                      <p:nvPr/>
                    </p:nvSpPr>
                    <p:spPr bwMode="auto">
                      <a:xfrm>
                        <a:off x="4875" y="1813"/>
                        <a:ext cx="118" cy="39"/>
                      </a:xfrm>
                      <a:custGeom>
                        <a:avLst/>
                        <a:gdLst>
                          <a:gd name="T0" fmla="*/ 25 w 500"/>
                          <a:gd name="T1" fmla="*/ 6 h 252"/>
                          <a:gd name="T2" fmla="*/ 24 w 500"/>
                          <a:gd name="T3" fmla="*/ 6 h 252"/>
                          <a:gd name="T4" fmla="*/ 22 w 500"/>
                          <a:gd name="T5" fmla="*/ 6 h 252"/>
                          <a:gd name="T6" fmla="*/ 21 w 500"/>
                          <a:gd name="T7" fmla="*/ 5 h 252"/>
                          <a:gd name="T8" fmla="*/ 19 w 500"/>
                          <a:gd name="T9" fmla="*/ 6 h 252"/>
                          <a:gd name="T10" fmla="*/ 17 w 500"/>
                          <a:gd name="T11" fmla="*/ 6 h 252"/>
                          <a:gd name="T12" fmla="*/ 16 w 500"/>
                          <a:gd name="T13" fmla="*/ 5 h 252"/>
                          <a:gd name="T14" fmla="*/ 15 w 500"/>
                          <a:gd name="T15" fmla="*/ 5 h 252"/>
                          <a:gd name="T16" fmla="*/ 14 w 500"/>
                          <a:gd name="T17" fmla="*/ 5 h 252"/>
                          <a:gd name="T18" fmla="*/ 13 w 500"/>
                          <a:gd name="T19" fmla="*/ 5 h 252"/>
                          <a:gd name="T20" fmla="*/ 12 w 500"/>
                          <a:gd name="T21" fmla="*/ 4 h 252"/>
                          <a:gd name="T22" fmla="*/ 11 w 500"/>
                          <a:gd name="T23" fmla="*/ 4 h 252"/>
                          <a:gd name="T24" fmla="*/ 9 w 500"/>
                          <a:gd name="T25" fmla="*/ 4 h 252"/>
                          <a:gd name="T26" fmla="*/ 8 w 500"/>
                          <a:gd name="T27" fmla="*/ 4 h 252"/>
                          <a:gd name="T28" fmla="*/ 7 w 500"/>
                          <a:gd name="T29" fmla="*/ 4 h 252"/>
                          <a:gd name="T30" fmla="*/ 7 w 500"/>
                          <a:gd name="T31" fmla="*/ 4 h 252"/>
                          <a:gd name="T32" fmla="*/ 7 w 500"/>
                          <a:gd name="T33" fmla="*/ 4 h 252"/>
                          <a:gd name="T34" fmla="*/ 7 w 500"/>
                          <a:gd name="T35" fmla="*/ 3 h 252"/>
                          <a:gd name="T36" fmla="*/ 7 w 500"/>
                          <a:gd name="T37" fmla="*/ 3 h 252"/>
                          <a:gd name="T38" fmla="*/ 8 w 500"/>
                          <a:gd name="T39" fmla="*/ 3 h 252"/>
                          <a:gd name="T40" fmla="*/ 9 w 500"/>
                          <a:gd name="T41" fmla="*/ 3 h 252"/>
                          <a:gd name="T42" fmla="*/ 11 w 500"/>
                          <a:gd name="T43" fmla="*/ 3 h 252"/>
                          <a:gd name="T44" fmla="*/ 9 w 500"/>
                          <a:gd name="T45" fmla="*/ 2 h 252"/>
                          <a:gd name="T46" fmla="*/ 8 w 500"/>
                          <a:gd name="T47" fmla="*/ 2 h 252"/>
                          <a:gd name="T48" fmla="*/ 6 w 500"/>
                          <a:gd name="T49" fmla="*/ 2 h 252"/>
                          <a:gd name="T50" fmla="*/ 4 w 500"/>
                          <a:gd name="T51" fmla="*/ 2 h 252"/>
                          <a:gd name="T52" fmla="*/ 4 w 500"/>
                          <a:gd name="T53" fmla="*/ 2 h 252"/>
                          <a:gd name="T54" fmla="*/ 2 w 500"/>
                          <a:gd name="T55" fmla="*/ 2 h 252"/>
                          <a:gd name="T56" fmla="*/ 2 w 500"/>
                          <a:gd name="T57" fmla="*/ 2 h 252"/>
                          <a:gd name="T58" fmla="*/ 1 w 500"/>
                          <a:gd name="T59" fmla="*/ 2 h 252"/>
                          <a:gd name="T60" fmla="*/ 1 w 500"/>
                          <a:gd name="T61" fmla="*/ 2 h 252"/>
                          <a:gd name="T62" fmla="*/ 0 w 500"/>
                          <a:gd name="T63" fmla="*/ 2 h 252"/>
                          <a:gd name="T64" fmla="*/ 0 w 500"/>
                          <a:gd name="T65" fmla="*/ 1 h 252"/>
                          <a:gd name="T66" fmla="*/ 0 w 500"/>
                          <a:gd name="T67" fmla="*/ 1 h 252"/>
                          <a:gd name="T68" fmla="*/ 1 w 500"/>
                          <a:gd name="T69" fmla="*/ 1 h 252"/>
                          <a:gd name="T70" fmla="*/ 1 w 500"/>
                          <a:gd name="T71" fmla="*/ 1 h 252"/>
                          <a:gd name="T72" fmla="*/ 2 w 500"/>
                          <a:gd name="T73" fmla="*/ 1 h 252"/>
                          <a:gd name="T74" fmla="*/ 3 w 500"/>
                          <a:gd name="T75" fmla="*/ 1 h 252"/>
                          <a:gd name="T76" fmla="*/ 4 w 500"/>
                          <a:gd name="T77" fmla="*/ 0 h 252"/>
                          <a:gd name="T78" fmla="*/ 4 w 500"/>
                          <a:gd name="T79" fmla="*/ 0 h 252"/>
                          <a:gd name="T80" fmla="*/ 8 w 500"/>
                          <a:gd name="T81" fmla="*/ 0 h 252"/>
                          <a:gd name="T82" fmla="*/ 8 w 500"/>
                          <a:gd name="T83" fmla="*/ 0 h 252"/>
                          <a:gd name="T84" fmla="*/ 9 w 500"/>
                          <a:gd name="T85" fmla="*/ 0 h 252"/>
                          <a:gd name="T86" fmla="*/ 10 w 500"/>
                          <a:gd name="T87" fmla="*/ 0 h 252"/>
                          <a:gd name="T88" fmla="*/ 11 w 500"/>
                          <a:gd name="T89" fmla="*/ 0 h 252"/>
                          <a:gd name="T90" fmla="*/ 14 w 500"/>
                          <a:gd name="T91" fmla="*/ 1 h 252"/>
                          <a:gd name="T92" fmla="*/ 15 w 500"/>
                          <a:gd name="T93" fmla="*/ 1 h 252"/>
                          <a:gd name="T94" fmla="*/ 17 w 500"/>
                          <a:gd name="T95" fmla="*/ 1 h 252"/>
                          <a:gd name="T96" fmla="*/ 17 w 500"/>
                          <a:gd name="T97" fmla="*/ 1 h 252"/>
                          <a:gd name="T98" fmla="*/ 18 w 500"/>
                          <a:gd name="T99" fmla="*/ 2 h 252"/>
                          <a:gd name="T100" fmla="*/ 20 w 500"/>
                          <a:gd name="T101" fmla="*/ 2 h 252"/>
                          <a:gd name="T102" fmla="*/ 21 w 500"/>
                          <a:gd name="T103" fmla="*/ 3 h 252"/>
                          <a:gd name="T104" fmla="*/ 23 w 500"/>
                          <a:gd name="T105" fmla="*/ 3 h 252"/>
                          <a:gd name="T106" fmla="*/ 24 w 500"/>
                          <a:gd name="T107" fmla="*/ 4 h 252"/>
                          <a:gd name="T108" fmla="*/ 28 w 500"/>
                          <a:gd name="T109" fmla="*/ 4 h 252"/>
                          <a:gd name="T110" fmla="*/ 25 w 500"/>
                          <a:gd name="T111" fmla="*/ 6 h 2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0" h="252">
                            <a:moveTo>
                              <a:pt x="452" y="252"/>
                            </a:moveTo>
                            <a:lnTo>
                              <a:pt x="426" y="246"/>
                            </a:lnTo>
                            <a:lnTo>
                              <a:pt x="400" y="233"/>
                            </a:lnTo>
                            <a:lnTo>
                              <a:pt x="376" y="228"/>
                            </a:lnTo>
                            <a:lnTo>
                              <a:pt x="334" y="234"/>
                            </a:lnTo>
                            <a:lnTo>
                              <a:pt x="304" y="233"/>
                            </a:lnTo>
                            <a:lnTo>
                              <a:pt x="283" y="226"/>
                            </a:lnTo>
                            <a:lnTo>
                              <a:pt x="266" y="220"/>
                            </a:lnTo>
                            <a:lnTo>
                              <a:pt x="249" y="212"/>
                            </a:lnTo>
                            <a:lnTo>
                              <a:pt x="230" y="196"/>
                            </a:lnTo>
                            <a:lnTo>
                              <a:pt x="215" y="181"/>
                            </a:lnTo>
                            <a:lnTo>
                              <a:pt x="192" y="163"/>
                            </a:lnTo>
                            <a:lnTo>
                              <a:pt x="159" y="169"/>
                            </a:lnTo>
                            <a:lnTo>
                              <a:pt x="139" y="170"/>
                            </a:lnTo>
                            <a:lnTo>
                              <a:pt x="128" y="167"/>
                            </a:lnTo>
                            <a:lnTo>
                              <a:pt x="121" y="161"/>
                            </a:lnTo>
                            <a:lnTo>
                              <a:pt x="117" y="152"/>
                            </a:lnTo>
                            <a:lnTo>
                              <a:pt x="120" y="143"/>
                            </a:lnTo>
                            <a:lnTo>
                              <a:pt x="128" y="133"/>
                            </a:lnTo>
                            <a:lnTo>
                              <a:pt x="139" y="129"/>
                            </a:lnTo>
                            <a:lnTo>
                              <a:pt x="166" y="125"/>
                            </a:lnTo>
                            <a:lnTo>
                              <a:pt x="197" y="114"/>
                            </a:lnTo>
                            <a:lnTo>
                              <a:pt x="171" y="93"/>
                            </a:lnTo>
                            <a:lnTo>
                              <a:pt x="140" y="81"/>
                            </a:lnTo>
                            <a:lnTo>
                              <a:pt x="112" y="83"/>
                            </a:lnTo>
                            <a:lnTo>
                              <a:pt x="81" y="81"/>
                            </a:lnTo>
                            <a:lnTo>
                              <a:pt x="63" y="87"/>
                            </a:lnTo>
                            <a:lnTo>
                              <a:pt x="37" y="88"/>
                            </a:lnTo>
                            <a:lnTo>
                              <a:pt x="29" y="81"/>
                            </a:lnTo>
                            <a:lnTo>
                              <a:pt x="27" y="70"/>
                            </a:lnTo>
                            <a:lnTo>
                              <a:pt x="13" y="71"/>
                            </a:lnTo>
                            <a:lnTo>
                              <a:pt x="4" y="69"/>
                            </a:lnTo>
                            <a:lnTo>
                              <a:pt x="0" y="59"/>
                            </a:lnTo>
                            <a:lnTo>
                              <a:pt x="3" y="50"/>
                            </a:lnTo>
                            <a:lnTo>
                              <a:pt x="11" y="46"/>
                            </a:lnTo>
                            <a:lnTo>
                              <a:pt x="25" y="38"/>
                            </a:lnTo>
                            <a:lnTo>
                              <a:pt x="36" y="30"/>
                            </a:lnTo>
                            <a:lnTo>
                              <a:pt x="48" y="23"/>
                            </a:lnTo>
                            <a:lnTo>
                              <a:pt x="63" y="19"/>
                            </a:lnTo>
                            <a:lnTo>
                              <a:pt x="75" y="19"/>
                            </a:lnTo>
                            <a:lnTo>
                              <a:pt x="136" y="6"/>
                            </a:lnTo>
                            <a:lnTo>
                              <a:pt x="149" y="3"/>
                            </a:lnTo>
                            <a:lnTo>
                              <a:pt x="163" y="0"/>
                            </a:lnTo>
                            <a:lnTo>
                              <a:pt x="178" y="3"/>
                            </a:lnTo>
                            <a:lnTo>
                              <a:pt x="196" y="9"/>
                            </a:lnTo>
                            <a:lnTo>
                              <a:pt x="249" y="38"/>
                            </a:lnTo>
                            <a:lnTo>
                              <a:pt x="273" y="43"/>
                            </a:lnTo>
                            <a:lnTo>
                              <a:pt x="295" y="48"/>
                            </a:lnTo>
                            <a:lnTo>
                              <a:pt x="312" y="59"/>
                            </a:lnTo>
                            <a:lnTo>
                              <a:pt x="322" y="72"/>
                            </a:lnTo>
                            <a:lnTo>
                              <a:pt x="366" y="102"/>
                            </a:lnTo>
                            <a:lnTo>
                              <a:pt x="386" y="116"/>
                            </a:lnTo>
                            <a:lnTo>
                              <a:pt x="411" y="143"/>
                            </a:lnTo>
                            <a:lnTo>
                              <a:pt x="427" y="151"/>
                            </a:lnTo>
                            <a:lnTo>
                              <a:pt x="500" y="154"/>
                            </a:lnTo>
                            <a:lnTo>
                              <a:pt x="452" y="252"/>
                            </a:lnTo>
                            <a:close/>
                          </a:path>
                        </a:pathLst>
                      </a:custGeom>
                      <a:solidFill>
                        <a:srgbClr val="FFC080"/>
                      </a:solidFill>
                      <a:ln w="1440">
                        <a:solidFill>
                          <a:srgbClr val="402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74" name="Freeform 248"/>
                      <p:cNvSpPr>
                        <a:spLocks noChangeArrowheads="1"/>
                      </p:cNvSpPr>
                      <p:nvPr/>
                    </p:nvSpPr>
                    <p:spPr bwMode="auto">
                      <a:xfrm>
                        <a:off x="4921" y="1831"/>
                        <a:ext cx="29" cy="2"/>
                      </a:xfrm>
                      <a:custGeom>
                        <a:avLst/>
                        <a:gdLst>
                          <a:gd name="T0" fmla="*/ 0 w 120"/>
                          <a:gd name="T1" fmla="*/ 0 h 30"/>
                          <a:gd name="T2" fmla="*/ 0 w 120"/>
                          <a:gd name="T3" fmla="*/ 0 h 30"/>
                          <a:gd name="T4" fmla="*/ 1 w 120"/>
                          <a:gd name="T5" fmla="*/ 0 h 30"/>
                          <a:gd name="T6" fmla="*/ 2 w 120"/>
                          <a:gd name="T7" fmla="*/ 0 h 30"/>
                          <a:gd name="T8" fmla="*/ 3 w 120"/>
                          <a:gd name="T9" fmla="*/ 0 h 30"/>
                          <a:gd name="T10" fmla="*/ 4 w 120"/>
                          <a:gd name="T11" fmla="*/ 0 h 30"/>
                          <a:gd name="T12" fmla="*/ 6 w 120"/>
                          <a:gd name="T13" fmla="*/ 0 h 30"/>
                          <a:gd name="T14" fmla="*/ 7 w 120"/>
                          <a:gd name="T15" fmla="*/ 0 h 30"/>
                          <a:gd name="T16" fmla="*/ 6 w 120"/>
                          <a:gd name="T17" fmla="*/ 0 h 30"/>
                          <a:gd name="T18" fmla="*/ 5 w 120"/>
                          <a:gd name="T19" fmla="*/ 0 h 30"/>
                          <a:gd name="T20" fmla="*/ 4 w 120"/>
                          <a:gd name="T21" fmla="*/ 0 h 30"/>
                          <a:gd name="T22" fmla="*/ 3 w 120"/>
                          <a:gd name="T23" fmla="*/ 0 h 30"/>
                          <a:gd name="T24" fmla="*/ 2 w 120"/>
                          <a:gd name="T25" fmla="*/ 0 h 30"/>
                          <a:gd name="T26" fmla="*/ 2 w 120"/>
                          <a:gd name="T27" fmla="*/ 0 h 30"/>
                          <a:gd name="T28" fmla="*/ 0 w 120"/>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 h="30">
                            <a:moveTo>
                              <a:pt x="0" y="0"/>
                            </a:moveTo>
                            <a:lnTo>
                              <a:pt x="3" y="8"/>
                            </a:lnTo>
                            <a:lnTo>
                              <a:pt x="24" y="7"/>
                            </a:lnTo>
                            <a:lnTo>
                              <a:pt x="33" y="12"/>
                            </a:lnTo>
                            <a:lnTo>
                              <a:pt x="51" y="21"/>
                            </a:lnTo>
                            <a:lnTo>
                              <a:pt x="75" y="26"/>
                            </a:lnTo>
                            <a:lnTo>
                              <a:pt x="101" y="27"/>
                            </a:lnTo>
                            <a:lnTo>
                              <a:pt x="120" y="30"/>
                            </a:lnTo>
                            <a:lnTo>
                              <a:pt x="104" y="24"/>
                            </a:lnTo>
                            <a:lnTo>
                              <a:pt x="84" y="21"/>
                            </a:lnTo>
                            <a:lnTo>
                              <a:pt x="70" y="21"/>
                            </a:lnTo>
                            <a:lnTo>
                              <a:pt x="51" y="15"/>
                            </a:lnTo>
                            <a:lnTo>
                              <a:pt x="35" y="6"/>
                            </a:lnTo>
                            <a:lnTo>
                              <a:pt x="28" y="2"/>
                            </a:lnTo>
                            <a:lnTo>
                              <a:pt x="0"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75" name="Freeform 249"/>
                      <p:cNvSpPr>
                        <a:spLocks noChangeArrowheads="1"/>
                      </p:cNvSpPr>
                      <p:nvPr/>
                    </p:nvSpPr>
                    <p:spPr bwMode="auto">
                      <a:xfrm>
                        <a:off x="4911" y="1833"/>
                        <a:ext cx="4" cy="2"/>
                      </a:xfrm>
                      <a:custGeom>
                        <a:avLst/>
                        <a:gdLst>
                          <a:gd name="T0" fmla="*/ 0 w 14"/>
                          <a:gd name="T1" fmla="*/ 0 h 18"/>
                          <a:gd name="T2" fmla="*/ 1 w 14"/>
                          <a:gd name="T3" fmla="*/ 0 h 18"/>
                          <a:gd name="T4" fmla="*/ 1 w 14"/>
                          <a:gd name="T5" fmla="*/ 0 h 18"/>
                          <a:gd name="T6" fmla="*/ 0 w 14"/>
                          <a:gd name="T7" fmla="*/ 0 h 18"/>
                          <a:gd name="T8" fmla="*/ 1 w 14"/>
                          <a:gd name="T9" fmla="*/ 0 h 18"/>
                          <a:gd name="T10" fmla="*/ 1 w 14"/>
                          <a:gd name="T11" fmla="*/ 0 h 18"/>
                          <a:gd name="T12" fmla="*/ 0 w 1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8">
                            <a:moveTo>
                              <a:pt x="2" y="0"/>
                            </a:moveTo>
                            <a:lnTo>
                              <a:pt x="8" y="5"/>
                            </a:lnTo>
                            <a:lnTo>
                              <a:pt x="6" y="11"/>
                            </a:lnTo>
                            <a:lnTo>
                              <a:pt x="0" y="18"/>
                            </a:lnTo>
                            <a:lnTo>
                              <a:pt x="12" y="13"/>
                            </a:lnTo>
                            <a:lnTo>
                              <a:pt x="14" y="6"/>
                            </a:lnTo>
                            <a:lnTo>
                              <a:pt x="2"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76" name="Freeform 250"/>
                      <p:cNvSpPr>
                        <a:spLocks noChangeArrowheads="1"/>
                      </p:cNvSpPr>
                      <p:nvPr/>
                    </p:nvSpPr>
                    <p:spPr bwMode="auto">
                      <a:xfrm>
                        <a:off x="4882" y="1818"/>
                        <a:ext cx="16" cy="5"/>
                      </a:xfrm>
                      <a:custGeom>
                        <a:avLst/>
                        <a:gdLst>
                          <a:gd name="T0" fmla="*/ 0 w 70"/>
                          <a:gd name="T1" fmla="*/ 1 h 33"/>
                          <a:gd name="T2" fmla="*/ 0 w 70"/>
                          <a:gd name="T3" fmla="*/ 1 h 33"/>
                          <a:gd name="T4" fmla="*/ 1 w 70"/>
                          <a:gd name="T5" fmla="*/ 0 h 33"/>
                          <a:gd name="T6" fmla="*/ 2 w 70"/>
                          <a:gd name="T7" fmla="*/ 0 h 33"/>
                          <a:gd name="T8" fmla="*/ 2 w 70"/>
                          <a:gd name="T9" fmla="*/ 0 h 33"/>
                          <a:gd name="T10" fmla="*/ 2 w 70"/>
                          <a:gd name="T11" fmla="*/ 0 h 33"/>
                          <a:gd name="T12" fmla="*/ 3 w 70"/>
                          <a:gd name="T13" fmla="*/ 0 h 33"/>
                          <a:gd name="T14" fmla="*/ 4 w 70"/>
                          <a:gd name="T15" fmla="*/ 0 h 33"/>
                          <a:gd name="T16" fmla="*/ 3 w 70"/>
                          <a:gd name="T17" fmla="*/ 0 h 33"/>
                          <a:gd name="T18" fmla="*/ 2 w 70"/>
                          <a:gd name="T19" fmla="*/ 0 h 33"/>
                          <a:gd name="T20" fmla="*/ 2 w 70"/>
                          <a:gd name="T21" fmla="*/ 0 h 33"/>
                          <a:gd name="T22" fmla="*/ 1 w 70"/>
                          <a:gd name="T23" fmla="*/ 0 h 33"/>
                          <a:gd name="T24" fmla="*/ 0 w 70"/>
                          <a:gd name="T25" fmla="*/ 1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 h="33">
                            <a:moveTo>
                              <a:pt x="0" y="31"/>
                            </a:moveTo>
                            <a:lnTo>
                              <a:pt x="7" y="33"/>
                            </a:lnTo>
                            <a:lnTo>
                              <a:pt x="17" y="23"/>
                            </a:lnTo>
                            <a:lnTo>
                              <a:pt x="31" y="17"/>
                            </a:lnTo>
                            <a:lnTo>
                              <a:pt x="38" y="10"/>
                            </a:lnTo>
                            <a:lnTo>
                              <a:pt x="44" y="6"/>
                            </a:lnTo>
                            <a:lnTo>
                              <a:pt x="60" y="3"/>
                            </a:lnTo>
                            <a:lnTo>
                              <a:pt x="70" y="1"/>
                            </a:lnTo>
                            <a:lnTo>
                              <a:pt x="57" y="0"/>
                            </a:lnTo>
                            <a:lnTo>
                              <a:pt x="39" y="3"/>
                            </a:lnTo>
                            <a:lnTo>
                              <a:pt x="33" y="8"/>
                            </a:lnTo>
                            <a:lnTo>
                              <a:pt x="25" y="14"/>
                            </a:lnTo>
                            <a:lnTo>
                              <a:pt x="0" y="31"/>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77" name="Freeform 251"/>
                      <p:cNvSpPr>
                        <a:spLocks noChangeArrowheads="1"/>
                      </p:cNvSpPr>
                      <p:nvPr/>
                    </p:nvSpPr>
                    <p:spPr bwMode="auto">
                      <a:xfrm>
                        <a:off x="4905" y="1818"/>
                        <a:ext cx="26" cy="3"/>
                      </a:xfrm>
                      <a:custGeom>
                        <a:avLst/>
                        <a:gdLst>
                          <a:gd name="T0" fmla="*/ 0 w 110"/>
                          <a:gd name="T1" fmla="*/ 0 h 29"/>
                          <a:gd name="T2" fmla="*/ 1 w 110"/>
                          <a:gd name="T3" fmla="*/ 0 h 29"/>
                          <a:gd name="T4" fmla="*/ 2 w 110"/>
                          <a:gd name="T5" fmla="*/ 0 h 29"/>
                          <a:gd name="T6" fmla="*/ 2 w 110"/>
                          <a:gd name="T7" fmla="*/ 0 h 29"/>
                          <a:gd name="T8" fmla="*/ 3 w 110"/>
                          <a:gd name="T9" fmla="*/ 0 h 29"/>
                          <a:gd name="T10" fmla="*/ 4 w 110"/>
                          <a:gd name="T11" fmla="*/ 0 h 29"/>
                          <a:gd name="T12" fmla="*/ 4 w 110"/>
                          <a:gd name="T13" fmla="*/ 0 h 29"/>
                          <a:gd name="T14" fmla="*/ 5 w 110"/>
                          <a:gd name="T15" fmla="*/ 0 h 29"/>
                          <a:gd name="T16" fmla="*/ 6 w 110"/>
                          <a:gd name="T17" fmla="*/ 0 h 29"/>
                          <a:gd name="T18" fmla="*/ 5 w 110"/>
                          <a:gd name="T19" fmla="*/ 0 h 29"/>
                          <a:gd name="T20" fmla="*/ 5 w 110"/>
                          <a:gd name="T21" fmla="*/ 0 h 29"/>
                          <a:gd name="T22" fmla="*/ 3 w 110"/>
                          <a:gd name="T23" fmla="*/ 0 h 29"/>
                          <a:gd name="T24" fmla="*/ 3 w 110"/>
                          <a:gd name="T25" fmla="*/ 0 h 29"/>
                          <a:gd name="T26" fmla="*/ 2 w 110"/>
                          <a:gd name="T27" fmla="*/ 0 h 29"/>
                          <a:gd name="T28" fmla="*/ 1 w 110"/>
                          <a:gd name="T29" fmla="*/ 0 h 29"/>
                          <a:gd name="T30" fmla="*/ 0 w 110"/>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0" h="29">
                            <a:moveTo>
                              <a:pt x="0" y="7"/>
                            </a:moveTo>
                            <a:lnTo>
                              <a:pt x="23" y="4"/>
                            </a:lnTo>
                            <a:lnTo>
                              <a:pt x="36" y="0"/>
                            </a:lnTo>
                            <a:lnTo>
                              <a:pt x="42" y="0"/>
                            </a:lnTo>
                            <a:lnTo>
                              <a:pt x="56" y="3"/>
                            </a:lnTo>
                            <a:lnTo>
                              <a:pt x="62" y="10"/>
                            </a:lnTo>
                            <a:lnTo>
                              <a:pt x="73" y="16"/>
                            </a:lnTo>
                            <a:lnTo>
                              <a:pt x="95" y="25"/>
                            </a:lnTo>
                            <a:lnTo>
                              <a:pt x="110" y="25"/>
                            </a:lnTo>
                            <a:lnTo>
                              <a:pt x="94" y="29"/>
                            </a:lnTo>
                            <a:lnTo>
                              <a:pt x="84" y="27"/>
                            </a:lnTo>
                            <a:lnTo>
                              <a:pt x="60" y="15"/>
                            </a:lnTo>
                            <a:lnTo>
                              <a:pt x="52" y="7"/>
                            </a:lnTo>
                            <a:lnTo>
                              <a:pt x="36" y="5"/>
                            </a:lnTo>
                            <a:lnTo>
                              <a:pt x="23" y="7"/>
                            </a:lnTo>
                            <a:lnTo>
                              <a:pt x="0" y="7"/>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78" name="Freeform 252"/>
                      <p:cNvSpPr>
                        <a:spLocks noChangeArrowheads="1"/>
                      </p:cNvSpPr>
                      <p:nvPr/>
                    </p:nvSpPr>
                    <p:spPr bwMode="auto">
                      <a:xfrm>
                        <a:off x="4885" y="1821"/>
                        <a:ext cx="7" cy="5"/>
                      </a:xfrm>
                      <a:custGeom>
                        <a:avLst/>
                        <a:gdLst>
                          <a:gd name="T0" fmla="*/ 2 w 23"/>
                          <a:gd name="T1" fmla="*/ 0 h 21"/>
                          <a:gd name="T2" fmla="*/ 2 w 23"/>
                          <a:gd name="T3" fmla="*/ 0 h 21"/>
                          <a:gd name="T4" fmla="*/ 2 w 23"/>
                          <a:gd name="T5" fmla="*/ 1 h 21"/>
                          <a:gd name="T6" fmla="*/ 0 w 23"/>
                          <a:gd name="T7" fmla="*/ 1 h 21"/>
                          <a:gd name="T8" fmla="*/ 2 w 23"/>
                          <a:gd name="T9" fmla="*/ 0 h 21"/>
                          <a:gd name="T10" fmla="*/ 2 w 23"/>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1">
                            <a:moveTo>
                              <a:pt x="17" y="0"/>
                            </a:moveTo>
                            <a:lnTo>
                              <a:pt x="23" y="8"/>
                            </a:lnTo>
                            <a:lnTo>
                              <a:pt x="16" y="17"/>
                            </a:lnTo>
                            <a:lnTo>
                              <a:pt x="0" y="21"/>
                            </a:lnTo>
                            <a:lnTo>
                              <a:pt x="17" y="10"/>
                            </a:lnTo>
                            <a:lnTo>
                              <a:pt x="17"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79" name="Freeform 253"/>
                      <p:cNvSpPr>
                        <a:spLocks noChangeArrowheads="1"/>
                      </p:cNvSpPr>
                      <p:nvPr/>
                    </p:nvSpPr>
                    <p:spPr bwMode="auto">
                      <a:xfrm>
                        <a:off x="4882" y="1818"/>
                        <a:ext cx="3" cy="5"/>
                      </a:xfrm>
                      <a:custGeom>
                        <a:avLst/>
                        <a:gdLst>
                          <a:gd name="T0" fmla="*/ 0 w 23"/>
                          <a:gd name="T1" fmla="*/ 1 h 20"/>
                          <a:gd name="T2" fmla="*/ 0 w 23"/>
                          <a:gd name="T3" fmla="*/ 0 h 20"/>
                          <a:gd name="T4" fmla="*/ 0 w 23"/>
                          <a:gd name="T5" fmla="*/ 1 h 20"/>
                          <a:gd name="T6" fmla="*/ 0 w 23"/>
                          <a:gd name="T7" fmla="*/ 1 h 20"/>
                          <a:gd name="T8" fmla="*/ 0 w 23"/>
                          <a:gd name="T9" fmla="*/ 1 h 20"/>
                          <a:gd name="T10" fmla="*/ 0 w 23"/>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0">
                            <a:moveTo>
                              <a:pt x="23" y="11"/>
                            </a:moveTo>
                            <a:lnTo>
                              <a:pt x="17" y="0"/>
                            </a:lnTo>
                            <a:lnTo>
                              <a:pt x="16" y="9"/>
                            </a:lnTo>
                            <a:lnTo>
                              <a:pt x="0" y="18"/>
                            </a:lnTo>
                            <a:lnTo>
                              <a:pt x="2" y="20"/>
                            </a:lnTo>
                            <a:lnTo>
                              <a:pt x="23" y="11"/>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80" name="Freeform 254"/>
                      <p:cNvSpPr>
                        <a:spLocks noChangeArrowheads="1"/>
                      </p:cNvSpPr>
                      <p:nvPr/>
                    </p:nvSpPr>
                    <p:spPr bwMode="auto">
                      <a:xfrm>
                        <a:off x="4945" y="1823"/>
                        <a:ext cx="6" cy="5"/>
                      </a:xfrm>
                      <a:custGeom>
                        <a:avLst/>
                        <a:gdLst>
                          <a:gd name="T0" fmla="*/ 0 w 26"/>
                          <a:gd name="T1" fmla="*/ 0 h 29"/>
                          <a:gd name="T2" fmla="*/ 0 w 26"/>
                          <a:gd name="T3" fmla="*/ 1 h 29"/>
                          <a:gd name="T4" fmla="*/ 1 w 26"/>
                          <a:gd name="T5" fmla="*/ 1 h 29"/>
                          <a:gd name="T6" fmla="*/ 1 w 26"/>
                          <a:gd name="T7" fmla="*/ 1 h 29"/>
                          <a:gd name="T8" fmla="*/ 0 w 2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9">
                            <a:moveTo>
                              <a:pt x="0" y="0"/>
                            </a:moveTo>
                            <a:lnTo>
                              <a:pt x="6" y="15"/>
                            </a:lnTo>
                            <a:lnTo>
                              <a:pt x="16" y="27"/>
                            </a:lnTo>
                            <a:lnTo>
                              <a:pt x="26" y="29"/>
                            </a:lnTo>
                            <a:lnTo>
                              <a:pt x="0"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81" name="Freeform 255"/>
                      <p:cNvSpPr>
                        <a:spLocks noChangeArrowheads="1"/>
                      </p:cNvSpPr>
                      <p:nvPr/>
                    </p:nvSpPr>
                    <p:spPr bwMode="auto">
                      <a:xfrm>
                        <a:off x="4967" y="1841"/>
                        <a:ext cx="7" cy="5"/>
                      </a:xfrm>
                      <a:custGeom>
                        <a:avLst/>
                        <a:gdLst>
                          <a:gd name="T0" fmla="*/ 1 w 34"/>
                          <a:gd name="T1" fmla="*/ 0 h 27"/>
                          <a:gd name="T2" fmla="*/ 0 w 34"/>
                          <a:gd name="T3" fmla="*/ 0 h 27"/>
                          <a:gd name="T4" fmla="*/ 0 w 34"/>
                          <a:gd name="T5" fmla="*/ 1 h 27"/>
                          <a:gd name="T6" fmla="*/ 1 w 3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7">
                            <a:moveTo>
                              <a:pt x="34" y="0"/>
                            </a:moveTo>
                            <a:lnTo>
                              <a:pt x="12" y="10"/>
                            </a:lnTo>
                            <a:lnTo>
                              <a:pt x="0" y="27"/>
                            </a:lnTo>
                            <a:lnTo>
                              <a:pt x="34"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grpSp>
                  <p:nvGrpSpPr>
                    <p:cNvPr id="2170" name="Group 256"/>
                    <p:cNvGrpSpPr>
                      <a:grpSpLocks/>
                    </p:cNvGrpSpPr>
                    <p:nvPr/>
                  </p:nvGrpSpPr>
                  <p:grpSpPr bwMode="auto">
                    <a:xfrm>
                      <a:off x="4978" y="1834"/>
                      <a:ext cx="31" cy="27"/>
                      <a:chOff x="4978" y="1834"/>
                      <a:chExt cx="31" cy="27"/>
                    </a:xfrm>
                  </p:grpSpPr>
                  <p:sp>
                    <p:nvSpPr>
                      <p:cNvPr id="2171" name="Freeform 257"/>
                      <p:cNvSpPr>
                        <a:spLocks noChangeArrowheads="1"/>
                      </p:cNvSpPr>
                      <p:nvPr/>
                    </p:nvSpPr>
                    <p:spPr bwMode="auto">
                      <a:xfrm>
                        <a:off x="4978" y="1834"/>
                        <a:ext cx="32" cy="28"/>
                      </a:xfrm>
                      <a:custGeom>
                        <a:avLst/>
                        <a:gdLst>
                          <a:gd name="T0" fmla="*/ 2 w 145"/>
                          <a:gd name="T1" fmla="*/ 0 h 177"/>
                          <a:gd name="T2" fmla="*/ 1 w 145"/>
                          <a:gd name="T3" fmla="*/ 1 h 177"/>
                          <a:gd name="T4" fmla="*/ 1 w 145"/>
                          <a:gd name="T5" fmla="*/ 1 h 177"/>
                          <a:gd name="T6" fmla="*/ 0 w 145"/>
                          <a:gd name="T7" fmla="*/ 2 h 177"/>
                          <a:gd name="T8" fmla="*/ 0 w 145"/>
                          <a:gd name="T9" fmla="*/ 3 h 177"/>
                          <a:gd name="T10" fmla="*/ 0 w 145"/>
                          <a:gd name="T11" fmla="*/ 3 h 177"/>
                          <a:gd name="T12" fmla="*/ 6 w 145"/>
                          <a:gd name="T13" fmla="*/ 4 h 177"/>
                          <a:gd name="T14" fmla="*/ 7 w 145"/>
                          <a:gd name="T15" fmla="*/ 0 h 177"/>
                          <a:gd name="T16" fmla="*/ 5 w 145"/>
                          <a:gd name="T17" fmla="*/ 0 h 177"/>
                          <a:gd name="T18" fmla="*/ 2 w 145"/>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177">
                            <a:moveTo>
                              <a:pt x="51" y="12"/>
                            </a:moveTo>
                            <a:lnTo>
                              <a:pt x="27" y="37"/>
                            </a:lnTo>
                            <a:lnTo>
                              <a:pt x="17" y="58"/>
                            </a:lnTo>
                            <a:lnTo>
                              <a:pt x="7" y="91"/>
                            </a:lnTo>
                            <a:lnTo>
                              <a:pt x="7" y="111"/>
                            </a:lnTo>
                            <a:lnTo>
                              <a:pt x="0" y="140"/>
                            </a:lnTo>
                            <a:lnTo>
                              <a:pt x="118" y="177"/>
                            </a:lnTo>
                            <a:lnTo>
                              <a:pt x="145" y="0"/>
                            </a:lnTo>
                            <a:lnTo>
                              <a:pt x="97" y="12"/>
                            </a:lnTo>
                            <a:lnTo>
                              <a:pt x="51" y="12"/>
                            </a:lnTo>
                            <a:close/>
                          </a:path>
                        </a:pathLst>
                      </a:custGeom>
                      <a:solidFill>
                        <a:srgbClr val="C0C0C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72" name="Freeform 258"/>
                      <p:cNvSpPr>
                        <a:spLocks noChangeArrowheads="1"/>
                      </p:cNvSpPr>
                      <p:nvPr/>
                    </p:nvSpPr>
                    <p:spPr bwMode="auto">
                      <a:xfrm>
                        <a:off x="4981" y="1836"/>
                        <a:ext cx="26" cy="23"/>
                      </a:xfrm>
                      <a:custGeom>
                        <a:avLst/>
                        <a:gdLst>
                          <a:gd name="T0" fmla="*/ 2 w 118"/>
                          <a:gd name="T1" fmla="*/ 0 h 147"/>
                          <a:gd name="T2" fmla="*/ 1 w 118"/>
                          <a:gd name="T3" fmla="*/ 1 h 147"/>
                          <a:gd name="T4" fmla="*/ 0 w 118"/>
                          <a:gd name="T5" fmla="*/ 2 h 147"/>
                          <a:gd name="T6" fmla="*/ 0 w 118"/>
                          <a:gd name="T7" fmla="*/ 2 h 147"/>
                          <a:gd name="T8" fmla="*/ 0 w 118"/>
                          <a:gd name="T9" fmla="*/ 3 h 147"/>
                          <a:gd name="T10" fmla="*/ 5 w 118"/>
                          <a:gd name="T11" fmla="*/ 4 h 147"/>
                          <a:gd name="T12" fmla="*/ 6 w 118"/>
                          <a:gd name="T13" fmla="*/ 0 h 147"/>
                          <a:gd name="T14" fmla="*/ 4 w 118"/>
                          <a:gd name="T15" fmla="*/ 0 h 147"/>
                          <a:gd name="T16" fmla="*/ 2 w 118"/>
                          <a:gd name="T17" fmla="*/ 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 h="147">
                            <a:moveTo>
                              <a:pt x="47" y="4"/>
                            </a:moveTo>
                            <a:lnTo>
                              <a:pt x="25" y="27"/>
                            </a:lnTo>
                            <a:lnTo>
                              <a:pt x="8" y="61"/>
                            </a:lnTo>
                            <a:lnTo>
                              <a:pt x="4" y="86"/>
                            </a:lnTo>
                            <a:lnTo>
                              <a:pt x="0" y="114"/>
                            </a:lnTo>
                            <a:lnTo>
                              <a:pt x="95" y="147"/>
                            </a:lnTo>
                            <a:lnTo>
                              <a:pt x="118" y="0"/>
                            </a:lnTo>
                            <a:lnTo>
                              <a:pt x="82" y="6"/>
                            </a:lnTo>
                            <a:lnTo>
                              <a:pt x="47" y="4"/>
                            </a:lnTo>
                            <a:close/>
                          </a:path>
                        </a:pathLst>
                      </a:custGeom>
                      <a:solidFill>
                        <a:srgbClr val="E0E0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grpSp>
              <p:sp>
                <p:nvSpPr>
                  <p:cNvPr id="2127" name="Freeform 259"/>
                  <p:cNvSpPr>
                    <a:spLocks noChangeArrowheads="1"/>
                  </p:cNvSpPr>
                  <p:nvPr/>
                </p:nvSpPr>
                <p:spPr bwMode="auto">
                  <a:xfrm>
                    <a:off x="5008" y="1684"/>
                    <a:ext cx="116" cy="84"/>
                  </a:xfrm>
                  <a:custGeom>
                    <a:avLst/>
                    <a:gdLst>
                      <a:gd name="T0" fmla="*/ 9 w 492"/>
                      <a:gd name="T1" fmla="*/ 0 h 534"/>
                      <a:gd name="T2" fmla="*/ 7 w 492"/>
                      <a:gd name="T3" fmla="*/ 1 h 534"/>
                      <a:gd name="T4" fmla="*/ 5 w 492"/>
                      <a:gd name="T5" fmla="*/ 2 h 534"/>
                      <a:gd name="T6" fmla="*/ 4 w 492"/>
                      <a:gd name="T7" fmla="*/ 3 h 534"/>
                      <a:gd name="T8" fmla="*/ 3 w 492"/>
                      <a:gd name="T9" fmla="*/ 4 h 534"/>
                      <a:gd name="T10" fmla="*/ 3 w 492"/>
                      <a:gd name="T11" fmla="*/ 4 h 534"/>
                      <a:gd name="T12" fmla="*/ 4 w 492"/>
                      <a:gd name="T13" fmla="*/ 5 h 534"/>
                      <a:gd name="T14" fmla="*/ 3 w 492"/>
                      <a:gd name="T15" fmla="*/ 5 h 534"/>
                      <a:gd name="T16" fmla="*/ 1 w 492"/>
                      <a:gd name="T17" fmla="*/ 7 h 534"/>
                      <a:gd name="T18" fmla="*/ 0 w 492"/>
                      <a:gd name="T19" fmla="*/ 8 h 534"/>
                      <a:gd name="T20" fmla="*/ 0 w 492"/>
                      <a:gd name="T21" fmla="*/ 8 h 534"/>
                      <a:gd name="T22" fmla="*/ 0 w 492"/>
                      <a:gd name="T23" fmla="*/ 8 h 534"/>
                      <a:gd name="T24" fmla="*/ 1 w 492"/>
                      <a:gd name="T25" fmla="*/ 8 h 534"/>
                      <a:gd name="T26" fmla="*/ 2 w 492"/>
                      <a:gd name="T27" fmla="*/ 8 h 534"/>
                      <a:gd name="T28" fmla="*/ 3 w 492"/>
                      <a:gd name="T29" fmla="*/ 8 h 534"/>
                      <a:gd name="T30" fmla="*/ 3 w 492"/>
                      <a:gd name="T31" fmla="*/ 9 h 534"/>
                      <a:gd name="T32" fmla="*/ 3 w 492"/>
                      <a:gd name="T33" fmla="*/ 10 h 534"/>
                      <a:gd name="T34" fmla="*/ 3 w 492"/>
                      <a:gd name="T35" fmla="*/ 10 h 534"/>
                      <a:gd name="T36" fmla="*/ 3 w 492"/>
                      <a:gd name="T37" fmla="*/ 11 h 534"/>
                      <a:gd name="T38" fmla="*/ 4 w 492"/>
                      <a:gd name="T39" fmla="*/ 11 h 534"/>
                      <a:gd name="T40" fmla="*/ 4 w 492"/>
                      <a:gd name="T41" fmla="*/ 12 h 534"/>
                      <a:gd name="T42" fmla="*/ 5 w 492"/>
                      <a:gd name="T43" fmla="*/ 12 h 534"/>
                      <a:gd name="T44" fmla="*/ 6 w 492"/>
                      <a:gd name="T45" fmla="*/ 12 h 534"/>
                      <a:gd name="T46" fmla="*/ 8 w 492"/>
                      <a:gd name="T47" fmla="*/ 12 h 534"/>
                      <a:gd name="T48" fmla="*/ 10 w 492"/>
                      <a:gd name="T49" fmla="*/ 12 h 534"/>
                      <a:gd name="T50" fmla="*/ 10 w 492"/>
                      <a:gd name="T51" fmla="*/ 13 h 534"/>
                      <a:gd name="T52" fmla="*/ 24 w 492"/>
                      <a:gd name="T53" fmla="*/ 11 h 534"/>
                      <a:gd name="T54" fmla="*/ 23 w 492"/>
                      <a:gd name="T55" fmla="*/ 10 h 534"/>
                      <a:gd name="T56" fmla="*/ 23 w 492"/>
                      <a:gd name="T57" fmla="*/ 9 h 534"/>
                      <a:gd name="T58" fmla="*/ 27 w 492"/>
                      <a:gd name="T59" fmla="*/ 7 h 534"/>
                      <a:gd name="T60" fmla="*/ 27 w 492"/>
                      <a:gd name="T61" fmla="*/ 3 h 534"/>
                      <a:gd name="T62" fmla="*/ 25 w 492"/>
                      <a:gd name="T63" fmla="*/ 1 h 534"/>
                      <a:gd name="T64" fmla="*/ 21 w 492"/>
                      <a:gd name="T65" fmla="*/ 1 h 534"/>
                      <a:gd name="T66" fmla="*/ 18 w 492"/>
                      <a:gd name="T67" fmla="*/ 0 h 534"/>
                      <a:gd name="T68" fmla="*/ 13 w 492"/>
                      <a:gd name="T69" fmla="*/ 0 h 534"/>
                      <a:gd name="T70" fmla="*/ 9 w 492"/>
                      <a:gd name="T71" fmla="*/ 0 h 5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2" h="534">
                        <a:moveTo>
                          <a:pt x="161" y="17"/>
                        </a:moveTo>
                        <a:lnTo>
                          <a:pt x="118" y="48"/>
                        </a:lnTo>
                        <a:lnTo>
                          <a:pt x="95" y="86"/>
                        </a:lnTo>
                        <a:lnTo>
                          <a:pt x="74" y="127"/>
                        </a:lnTo>
                        <a:lnTo>
                          <a:pt x="61" y="148"/>
                        </a:lnTo>
                        <a:lnTo>
                          <a:pt x="61" y="171"/>
                        </a:lnTo>
                        <a:lnTo>
                          <a:pt x="72" y="198"/>
                        </a:lnTo>
                        <a:lnTo>
                          <a:pt x="51" y="219"/>
                        </a:lnTo>
                        <a:lnTo>
                          <a:pt x="17" y="278"/>
                        </a:lnTo>
                        <a:lnTo>
                          <a:pt x="0" y="309"/>
                        </a:lnTo>
                        <a:lnTo>
                          <a:pt x="0" y="319"/>
                        </a:lnTo>
                        <a:lnTo>
                          <a:pt x="4" y="330"/>
                        </a:lnTo>
                        <a:lnTo>
                          <a:pt x="18" y="333"/>
                        </a:lnTo>
                        <a:lnTo>
                          <a:pt x="40" y="334"/>
                        </a:lnTo>
                        <a:lnTo>
                          <a:pt x="52" y="338"/>
                        </a:lnTo>
                        <a:lnTo>
                          <a:pt x="51" y="361"/>
                        </a:lnTo>
                        <a:lnTo>
                          <a:pt x="45" y="388"/>
                        </a:lnTo>
                        <a:lnTo>
                          <a:pt x="57" y="403"/>
                        </a:lnTo>
                        <a:lnTo>
                          <a:pt x="53" y="423"/>
                        </a:lnTo>
                        <a:lnTo>
                          <a:pt x="63" y="436"/>
                        </a:lnTo>
                        <a:lnTo>
                          <a:pt x="73" y="471"/>
                        </a:lnTo>
                        <a:lnTo>
                          <a:pt x="88" y="482"/>
                        </a:lnTo>
                        <a:lnTo>
                          <a:pt x="111" y="482"/>
                        </a:lnTo>
                        <a:lnTo>
                          <a:pt x="143" y="477"/>
                        </a:lnTo>
                        <a:lnTo>
                          <a:pt x="178" y="471"/>
                        </a:lnTo>
                        <a:lnTo>
                          <a:pt x="175" y="534"/>
                        </a:lnTo>
                        <a:lnTo>
                          <a:pt x="437" y="450"/>
                        </a:lnTo>
                        <a:lnTo>
                          <a:pt x="416" y="401"/>
                        </a:lnTo>
                        <a:lnTo>
                          <a:pt x="421" y="363"/>
                        </a:lnTo>
                        <a:lnTo>
                          <a:pt x="492" y="292"/>
                        </a:lnTo>
                        <a:lnTo>
                          <a:pt x="492" y="102"/>
                        </a:lnTo>
                        <a:lnTo>
                          <a:pt x="444" y="50"/>
                        </a:lnTo>
                        <a:lnTo>
                          <a:pt x="384" y="23"/>
                        </a:lnTo>
                        <a:lnTo>
                          <a:pt x="320" y="0"/>
                        </a:lnTo>
                        <a:lnTo>
                          <a:pt x="236" y="11"/>
                        </a:lnTo>
                        <a:lnTo>
                          <a:pt x="161" y="17"/>
                        </a:lnTo>
                        <a:close/>
                      </a:path>
                    </a:pathLst>
                  </a:custGeom>
                  <a:solidFill>
                    <a:srgbClr val="FFC080"/>
                  </a:solidFill>
                  <a:ln w="1440">
                    <a:solidFill>
                      <a:srgbClr val="402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28" name="Freeform 260"/>
                  <p:cNvSpPr>
                    <a:spLocks noChangeArrowheads="1"/>
                  </p:cNvSpPr>
                  <p:nvPr/>
                </p:nvSpPr>
                <p:spPr bwMode="auto">
                  <a:xfrm>
                    <a:off x="5014" y="1733"/>
                    <a:ext cx="7" cy="3"/>
                  </a:xfrm>
                  <a:custGeom>
                    <a:avLst/>
                    <a:gdLst>
                      <a:gd name="T0" fmla="*/ 0 w 30"/>
                      <a:gd name="T1" fmla="*/ 0 h 8"/>
                      <a:gd name="T2" fmla="*/ 0 w 30"/>
                      <a:gd name="T3" fmla="*/ 1 h 8"/>
                      <a:gd name="T4" fmla="*/ 1 w 30"/>
                      <a:gd name="T5" fmla="*/ 1 h 8"/>
                      <a:gd name="T6" fmla="*/ 2 w 30"/>
                      <a:gd name="T7" fmla="*/ 1 h 8"/>
                      <a:gd name="T8" fmla="*/ 2 w 30"/>
                      <a:gd name="T9" fmla="*/ 0 h 8"/>
                      <a:gd name="T10" fmla="*/ 1 w 30"/>
                      <a:gd name="T11" fmla="*/ 0 h 8"/>
                      <a:gd name="T12" fmla="*/ 0 w 30"/>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8">
                        <a:moveTo>
                          <a:pt x="0" y="3"/>
                        </a:moveTo>
                        <a:lnTo>
                          <a:pt x="7" y="7"/>
                        </a:lnTo>
                        <a:lnTo>
                          <a:pt x="22" y="5"/>
                        </a:lnTo>
                        <a:lnTo>
                          <a:pt x="28" y="8"/>
                        </a:lnTo>
                        <a:lnTo>
                          <a:pt x="30" y="2"/>
                        </a:lnTo>
                        <a:lnTo>
                          <a:pt x="21" y="0"/>
                        </a:lnTo>
                        <a:lnTo>
                          <a:pt x="0" y="3"/>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29" name="Freeform 261"/>
                  <p:cNvSpPr>
                    <a:spLocks noChangeArrowheads="1"/>
                  </p:cNvSpPr>
                  <p:nvPr/>
                </p:nvSpPr>
                <p:spPr bwMode="auto">
                  <a:xfrm>
                    <a:off x="5021" y="1731"/>
                    <a:ext cx="3" cy="2"/>
                  </a:xfrm>
                  <a:custGeom>
                    <a:avLst/>
                    <a:gdLst>
                      <a:gd name="T0" fmla="*/ 0 w 13"/>
                      <a:gd name="T1" fmla="*/ 0 h 22"/>
                      <a:gd name="T2" fmla="*/ 0 w 13"/>
                      <a:gd name="T3" fmla="*/ 0 h 22"/>
                      <a:gd name="T4" fmla="*/ 0 w 13"/>
                      <a:gd name="T5" fmla="*/ 0 h 22"/>
                      <a:gd name="T6" fmla="*/ 0 w 13"/>
                      <a:gd name="T7" fmla="*/ 0 h 22"/>
                      <a:gd name="T8" fmla="*/ 1 w 13"/>
                      <a:gd name="T9" fmla="*/ 0 h 22"/>
                      <a:gd name="T10" fmla="*/ 1 w 13"/>
                      <a:gd name="T11" fmla="*/ 0 h 22"/>
                      <a:gd name="T12" fmla="*/ 0 w 13"/>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2">
                        <a:moveTo>
                          <a:pt x="0" y="0"/>
                        </a:moveTo>
                        <a:lnTo>
                          <a:pt x="8" y="5"/>
                        </a:lnTo>
                        <a:lnTo>
                          <a:pt x="8" y="12"/>
                        </a:lnTo>
                        <a:lnTo>
                          <a:pt x="10" y="22"/>
                        </a:lnTo>
                        <a:lnTo>
                          <a:pt x="13" y="9"/>
                        </a:lnTo>
                        <a:lnTo>
                          <a:pt x="13" y="1"/>
                        </a:lnTo>
                        <a:lnTo>
                          <a:pt x="0"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30" name="Freeform 262"/>
                  <p:cNvSpPr>
                    <a:spLocks noChangeArrowheads="1"/>
                  </p:cNvSpPr>
                  <p:nvPr/>
                </p:nvSpPr>
                <p:spPr bwMode="auto">
                  <a:xfrm>
                    <a:off x="5024" y="1720"/>
                    <a:ext cx="4" cy="8"/>
                  </a:xfrm>
                  <a:custGeom>
                    <a:avLst/>
                    <a:gdLst>
                      <a:gd name="T0" fmla="*/ 1 w 14"/>
                      <a:gd name="T1" fmla="*/ 0 h 42"/>
                      <a:gd name="T2" fmla="*/ 0 w 14"/>
                      <a:gd name="T3" fmla="*/ 1 h 42"/>
                      <a:gd name="T4" fmla="*/ 0 w 14"/>
                      <a:gd name="T5" fmla="*/ 2 h 42"/>
                      <a:gd name="T6" fmla="*/ 1 w 14"/>
                      <a:gd name="T7" fmla="*/ 1 h 42"/>
                      <a:gd name="T8" fmla="*/ 1 w 14"/>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42">
                        <a:moveTo>
                          <a:pt x="14" y="0"/>
                        </a:moveTo>
                        <a:lnTo>
                          <a:pt x="4" y="24"/>
                        </a:lnTo>
                        <a:lnTo>
                          <a:pt x="0" y="42"/>
                        </a:lnTo>
                        <a:lnTo>
                          <a:pt x="7" y="30"/>
                        </a:lnTo>
                        <a:lnTo>
                          <a:pt x="14"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31" name="Freeform 263"/>
                  <p:cNvSpPr>
                    <a:spLocks noChangeArrowheads="1"/>
                  </p:cNvSpPr>
                  <p:nvPr/>
                </p:nvSpPr>
                <p:spPr bwMode="auto">
                  <a:xfrm>
                    <a:off x="5028" y="1715"/>
                    <a:ext cx="13" cy="5"/>
                  </a:xfrm>
                  <a:custGeom>
                    <a:avLst/>
                    <a:gdLst>
                      <a:gd name="T0" fmla="*/ 0 w 54"/>
                      <a:gd name="T1" fmla="*/ 0 h 35"/>
                      <a:gd name="T2" fmla="*/ 1 w 54"/>
                      <a:gd name="T3" fmla="*/ 0 h 35"/>
                      <a:gd name="T4" fmla="*/ 0 w 54"/>
                      <a:gd name="T5" fmla="*/ 0 h 35"/>
                      <a:gd name="T6" fmla="*/ 0 w 54"/>
                      <a:gd name="T7" fmla="*/ 1 h 35"/>
                      <a:gd name="T8" fmla="*/ 0 w 54"/>
                      <a:gd name="T9" fmla="*/ 1 h 35"/>
                      <a:gd name="T10" fmla="*/ 1 w 54"/>
                      <a:gd name="T11" fmla="*/ 0 h 35"/>
                      <a:gd name="T12" fmla="*/ 1 w 54"/>
                      <a:gd name="T13" fmla="*/ 0 h 35"/>
                      <a:gd name="T14" fmla="*/ 2 w 54"/>
                      <a:gd name="T15" fmla="*/ 0 h 35"/>
                      <a:gd name="T16" fmla="*/ 3 w 54"/>
                      <a:gd name="T17" fmla="*/ 0 h 35"/>
                      <a:gd name="T18" fmla="*/ 2 w 54"/>
                      <a:gd name="T19" fmla="*/ 0 h 35"/>
                      <a:gd name="T20" fmla="*/ 0 w 54"/>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35">
                        <a:moveTo>
                          <a:pt x="0" y="0"/>
                        </a:moveTo>
                        <a:lnTo>
                          <a:pt x="11" y="19"/>
                        </a:lnTo>
                        <a:lnTo>
                          <a:pt x="9" y="24"/>
                        </a:lnTo>
                        <a:lnTo>
                          <a:pt x="9" y="28"/>
                        </a:lnTo>
                        <a:lnTo>
                          <a:pt x="6" y="35"/>
                        </a:lnTo>
                        <a:lnTo>
                          <a:pt x="13" y="23"/>
                        </a:lnTo>
                        <a:lnTo>
                          <a:pt x="24" y="23"/>
                        </a:lnTo>
                        <a:lnTo>
                          <a:pt x="35" y="19"/>
                        </a:lnTo>
                        <a:lnTo>
                          <a:pt x="54" y="18"/>
                        </a:lnTo>
                        <a:lnTo>
                          <a:pt x="35" y="6"/>
                        </a:lnTo>
                        <a:lnTo>
                          <a:pt x="0"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32" name="Freeform 264"/>
                  <p:cNvSpPr>
                    <a:spLocks noChangeArrowheads="1"/>
                  </p:cNvSpPr>
                  <p:nvPr/>
                </p:nvSpPr>
                <p:spPr bwMode="auto">
                  <a:xfrm>
                    <a:off x="5024" y="1707"/>
                    <a:ext cx="23" cy="5"/>
                  </a:xfrm>
                  <a:custGeom>
                    <a:avLst/>
                    <a:gdLst>
                      <a:gd name="T0" fmla="*/ 0 w 91"/>
                      <a:gd name="T1" fmla="*/ 0 h 33"/>
                      <a:gd name="T2" fmla="*/ 0 w 91"/>
                      <a:gd name="T3" fmla="*/ 1 h 33"/>
                      <a:gd name="T4" fmla="*/ 1 w 91"/>
                      <a:gd name="T5" fmla="*/ 1 h 33"/>
                      <a:gd name="T6" fmla="*/ 2 w 91"/>
                      <a:gd name="T7" fmla="*/ 0 h 33"/>
                      <a:gd name="T8" fmla="*/ 3 w 91"/>
                      <a:gd name="T9" fmla="*/ 0 h 33"/>
                      <a:gd name="T10" fmla="*/ 5 w 91"/>
                      <a:gd name="T11" fmla="*/ 0 h 33"/>
                      <a:gd name="T12" fmla="*/ 6 w 91"/>
                      <a:gd name="T13" fmla="*/ 0 h 33"/>
                      <a:gd name="T14" fmla="*/ 4 w 91"/>
                      <a:gd name="T15" fmla="*/ 0 h 33"/>
                      <a:gd name="T16" fmla="*/ 3 w 91"/>
                      <a:gd name="T17" fmla="*/ 0 h 33"/>
                      <a:gd name="T18" fmla="*/ 3 w 91"/>
                      <a:gd name="T19" fmla="*/ 0 h 33"/>
                      <a:gd name="T20" fmla="*/ 3 w 91"/>
                      <a:gd name="T21" fmla="*/ 0 h 33"/>
                      <a:gd name="T22" fmla="*/ 3 w 91"/>
                      <a:gd name="T23" fmla="*/ 0 h 33"/>
                      <a:gd name="T24" fmla="*/ 2 w 91"/>
                      <a:gd name="T25" fmla="*/ 0 h 33"/>
                      <a:gd name="T26" fmla="*/ 1 w 91"/>
                      <a:gd name="T27" fmla="*/ 0 h 33"/>
                      <a:gd name="T28" fmla="*/ 0 w 91"/>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1" h="33">
                        <a:moveTo>
                          <a:pt x="0" y="17"/>
                        </a:moveTo>
                        <a:lnTo>
                          <a:pt x="4" y="29"/>
                        </a:lnTo>
                        <a:lnTo>
                          <a:pt x="13" y="33"/>
                        </a:lnTo>
                        <a:lnTo>
                          <a:pt x="28" y="23"/>
                        </a:lnTo>
                        <a:lnTo>
                          <a:pt x="46" y="17"/>
                        </a:lnTo>
                        <a:lnTo>
                          <a:pt x="76" y="16"/>
                        </a:lnTo>
                        <a:lnTo>
                          <a:pt x="91" y="18"/>
                        </a:lnTo>
                        <a:lnTo>
                          <a:pt x="67" y="8"/>
                        </a:lnTo>
                        <a:lnTo>
                          <a:pt x="51" y="4"/>
                        </a:lnTo>
                        <a:lnTo>
                          <a:pt x="53" y="0"/>
                        </a:lnTo>
                        <a:lnTo>
                          <a:pt x="38" y="6"/>
                        </a:lnTo>
                        <a:lnTo>
                          <a:pt x="40" y="2"/>
                        </a:lnTo>
                        <a:lnTo>
                          <a:pt x="27" y="8"/>
                        </a:lnTo>
                        <a:lnTo>
                          <a:pt x="15" y="8"/>
                        </a:lnTo>
                        <a:lnTo>
                          <a:pt x="0" y="17"/>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33" name="Freeform 265"/>
                  <p:cNvSpPr>
                    <a:spLocks noChangeArrowheads="1"/>
                  </p:cNvSpPr>
                  <p:nvPr/>
                </p:nvSpPr>
                <p:spPr bwMode="auto">
                  <a:xfrm>
                    <a:off x="5071" y="1715"/>
                    <a:ext cx="13" cy="16"/>
                  </a:xfrm>
                  <a:custGeom>
                    <a:avLst/>
                    <a:gdLst>
                      <a:gd name="T0" fmla="*/ 0 w 53"/>
                      <a:gd name="T1" fmla="*/ 0 h 107"/>
                      <a:gd name="T2" fmla="*/ 1 w 53"/>
                      <a:gd name="T3" fmla="*/ 0 h 107"/>
                      <a:gd name="T4" fmla="*/ 2 w 53"/>
                      <a:gd name="T5" fmla="*/ 0 h 107"/>
                      <a:gd name="T6" fmla="*/ 3 w 53"/>
                      <a:gd name="T7" fmla="*/ 1 h 107"/>
                      <a:gd name="T8" fmla="*/ 3 w 53"/>
                      <a:gd name="T9" fmla="*/ 1 h 107"/>
                      <a:gd name="T10" fmla="*/ 3 w 53"/>
                      <a:gd name="T11" fmla="*/ 2 h 107"/>
                      <a:gd name="T12" fmla="*/ 2 w 53"/>
                      <a:gd name="T13" fmla="*/ 2 h 107"/>
                      <a:gd name="T14" fmla="*/ 2 w 53"/>
                      <a:gd name="T15" fmla="*/ 1 h 107"/>
                      <a:gd name="T16" fmla="*/ 1 w 53"/>
                      <a:gd name="T17" fmla="*/ 1 h 107"/>
                      <a:gd name="T18" fmla="*/ 0 w 53"/>
                      <a:gd name="T19" fmla="*/ 1 h 107"/>
                      <a:gd name="T20" fmla="*/ 1 w 53"/>
                      <a:gd name="T21" fmla="*/ 1 h 107"/>
                      <a:gd name="T22" fmla="*/ 2 w 53"/>
                      <a:gd name="T23" fmla="*/ 2 h 107"/>
                      <a:gd name="T24" fmla="*/ 2 w 53"/>
                      <a:gd name="T25" fmla="*/ 2 h 107"/>
                      <a:gd name="T26" fmla="*/ 2 w 53"/>
                      <a:gd name="T27" fmla="*/ 2 h 107"/>
                      <a:gd name="T28" fmla="*/ 1 w 53"/>
                      <a:gd name="T29" fmla="*/ 2 h 107"/>
                      <a:gd name="T30" fmla="*/ 2 w 53"/>
                      <a:gd name="T31" fmla="*/ 2 h 107"/>
                      <a:gd name="T32" fmla="*/ 3 w 53"/>
                      <a:gd name="T33" fmla="*/ 2 h 107"/>
                      <a:gd name="T34" fmla="*/ 3 w 53"/>
                      <a:gd name="T35" fmla="*/ 1 h 107"/>
                      <a:gd name="T36" fmla="*/ 3 w 53"/>
                      <a:gd name="T37" fmla="*/ 0 h 107"/>
                      <a:gd name="T38" fmla="*/ 2 w 53"/>
                      <a:gd name="T39" fmla="*/ 0 h 107"/>
                      <a:gd name="T40" fmla="*/ 1 w 53"/>
                      <a:gd name="T41" fmla="*/ 0 h 107"/>
                      <a:gd name="T42" fmla="*/ 0 w 53"/>
                      <a:gd name="T43" fmla="*/ 0 h 107"/>
                      <a:gd name="T44" fmla="*/ 0 w 53"/>
                      <a:gd name="T45" fmla="*/ 0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3" h="107">
                        <a:moveTo>
                          <a:pt x="0" y="20"/>
                        </a:moveTo>
                        <a:lnTo>
                          <a:pt x="16" y="7"/>
                        </a:lnTo>
                        <a:lnTo>
                          <a:pt x="35" y="10"/>
                        </a:lnTo>
                        <a:lnTo>
                          <a:pt x="46" y="28"/>
                        </a:lnTo>
                        <a:lnTo>
                          <a:pt x="48" y="52"/>
                        </a:lnTo>
                        <a:lnTo>
                          <a:pt x="46" y="71"/>
                        </a:lnTo>
                        <a:lnTo>
                          <a:pt x="39" y="87"/>
                        </a:lnTo>
                        <a:lnTo>
                          <a:pt x="30" y="62"/>
                        </a:lnTo>
                        <a:lnTo>
                          <a:pt x="21" y="49"/>
                        </a:lnTo>
                        <a:lnTo>
                          <a:pt x="3" y="40"/>
                        </a:lnTo>
                        <a:lnTo>
                          <a:pt x="17" y="59"/>
                        </a:lnTo>
                        <a:lnTo>
                          <a:pt x="32" y="75"/>
                        </a:lnTo>
                        <a:lnTo>
                          <a:pt x="33" y="91"/>
                        </a:lnTo>
                        <a:lnTo>
                          <a:pt x="27" y="105"/>
                        </a:lnTo>
                        <a:lnTo>
                          <a:pt x="19" y="107"/>
                        </a:lnTo>
                        <a:lnTo>
                          <a:pt x="41" y="102"/>
                        </a:lnTo>
                        <a:lnTo>
                          <a:pt x="52" y="79"/>
                        </a:lnTo>
                        <a:lnTo>
                          <a:pt x="53" y="49"/>
                        </a:lnTo>
                        <a:lnTo>
                          <a:pt x="52" y="22"/>
                        </a:lnTo>
                        <a:lnTo>
                          <a:pt x="39" y="5"/>
                        </a:lnTo>
                        <a:lnTo>
                          <a:pt x="23" y="0"/>
                        </a:lnTo>
                        <a:lnTo>
                          <a:pt x="7" y="3"/>
                        </a:lnTo>
                        <a:lnTo>
                          <a:pt x="0" y="2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34" name="Freeform 266"/>
                  <p:cNvSpPr>
                    <a:spLocks noChangeArrowheads="1"/>
                  </p:cNvSpPr>
                  <p:nvPr/>
                </p:nvSpPr>
                <p:spPr bwMode="auto">
                  <a:xfrm>
                    <a:off x="5068" y="1712"/>
                    <a:ext cx="23" cy="21"/>
                  </a:xfrm>
                  <a:custGeom>
                    <a:avLst/>
                    <a:gdLst>
                      <a:gd name="T0" fmla="*/ 0 w 87"/>
                      <a:gd name="T1" fmla="*/ 1 h 144"/>
                      <a:gd name="T2" fmla="*/ 1 w 87"/>
                      <a:gd name="T3" fmla="*/ 0 h 144"/>
                      <a:gd name="T4" fmla="*/ 3 w 87"/>
                      <a:gd name="T5" fmla="*/ 0 h 144"/>
                      <a:gd name="T6" fmla="*/ 4 w 87"/>
                      <a:gd name="T7" fmla="*/ 0 h 144"/>
                      <a:gd name="T8" fmla="*/ 5 w 87"/>
                      <a:gd name="T9" fmla="*/ 0 h 144"/>
                      <a:gd name="T10" fmla="*/ 6 w 87"/>
                      <a:gd name="T11" fmla="*/ 1 h 144"/>
                      <a:gd name="T12" fmla="*/ 6 w 87"/>
                      <a:gd name="T13" fmla="*/ 1 h 144"/>
                      <a:gd name="T14" fmla="*/ 5 w 87"/>
                      <a:gd name="T15" fmla="*/ 2 h 144"/>
                      <a:gd name="T16" fmla="*/ 5 w 87"/>
                      <a:gd name="T17" fmla="*/ 2 h 144"/>
                      <a:gd name="T18" fmla="*/ 5 w 87"/>
                      <a:gd name="T19" fmla="*/ 2 h 144"/>
                      <a:gd name="T20" fmla="*/ 4 w 87"/>
                      <a:gd name="T21" fmla="*/ 3 h 144"/>
                      <a:gd name="T22" fmla="*/ 3 w 87"/>
                      <a:gd name="T23" fmla="*/ 3 h 144"/>
                      <a:gd name="T24" fmla="*/ 2 w 87"/>
                      <a:gd name="T25" fmla="*/ 3 h 144"/>
                      <a:gd name="T26" fmla="*/ 2 w 87"/>
                      <a:gd name="T27" fmla="*/ 3 h 144"/>
                      <a:gd name="T28" fmla="*/ 3 w 87"/>
                      <a:gd name="T29" fmla="*/ 3 h 144"/>
                      <a:gd name="T30" fmla="*/ 4 w 87"/>
                      <a:gd name="T31" fmla="*/ 3 h 144"/>
                      <a:gd name="T32" fmla="*/ 5 w 87"/>
                      <a:gd name="T33" fmla="*/ 3 h 144"/>
                      <a:gd name="T34" fmla="*/ 6 w 87"/>
                      <a:gd name="T35" fmla="*/ 2 h 144"/>
                      <a:gd name="T36" fmla="*/ 6 w 87"/>
                      <a:gd name="T37" fmla="*/ 2 h 144"/>
                      <a:gd name="T38" fmla="*/ 6 w 87"/>
                      <a:gd name="T39" fmla="*/ 1 h 144"/>
                      <a:gd name="T40" fmla="*/ 6 w 87"/>
                      <a:gd name="T41" fmla="*/ 1 h 144"/>
                      <a:gd name="T42" fmla="*/ 6 w 87"/>
                      <a:gd name="T43" fmla="*/ 0 h 144"/>
                      <a:gd name="T44" fmla="*/ 5 w 87"/>
                      <a:gd name="T45" fmla="*/ 0 h 144"/>
                      <a:gd name="T46" fmla="*/ 3 w 87"/>
                      <a:gd name="T47" fmla="*/ 0 h 144"/>
                      <a:gd name="T48" fmla="*/ 1 w 87"/>
                      <a:gd name="T49" fmla="*/ 0 h 144"/>
                      <a:gd name="T50" fmla="*/ 0 w 87"/>
                      <a:gd name="T51" fmla="*/ 0 h 144"/>
                      <a:gd name="T52" fmla="*/ 0 w 87"/>
                      <a:gd name="T53" fmla="*/ 1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7" h="144">
                        <a:moveTo>
                          <a:pt x="0" y="35"/>
                        </a:moveTo>
                        <a:lnTo>
                          <a:pt x="14" y="12"/>
                        </a:lnTo>
                        <a:lnTo>
                          <a:pt x="37" y="6"/>
                        </a:lnTo>
                        <a:lnTo>
                          <a:pt x="64" y="10"/>
                        </a:lnTo>
                        <a:lnTo>
                          <a:pt x="74" y="23"/>
                        </a:lnTo>
                        <a:lnTo>
                          <a:pt x="81" y="45"/>
                        </a:lnTo>
                        <a:lnTo>
                          <a:pt x="81" y="62"/>
                        </a:lnTo>
                        <a:lnTo>
                          <a:pt x="77" y="74"/>
                        </a:lnTo>
                        <a:lnTo>
                          <a:pt x="77" y="92"/>
                        </a:lnTo>
                        <a:lnTo>
                          <a:pt x="73" y="113"/>
                        </a:lnTo>
                        <a:lnTo>
                          <a:pt x="54" y="133"/>
                        </a:lnTo>
                        <a:lnTo>
                          <a:pt x="43" y="133"/>
                        </a:lnTo>
                        <a:lnTo>
                          <a:pt x="28" y="133"/>
                        </a:lnTo>
                        <a:lnTo>
                          <a:pt x="28" y="136"/>
                        </a:lnTo>
                        <a:lnTo>
                          <a:pt x="39" y="144"/>
                        </a:lnTo>
                        <a:lnTo>
                          <a:pt x="52" y="142"/>
                        </a:lnTo>
                        <a:lnTo>
                          <a:pt x="69" y="135"/>
                        </a:lnTo>
                        <a:lnTo>
                          <a:pt x="82" y="115"/>
                        </a:lnTo>
                        <a:lnTo>
                          <a:pt x="83" y="80"/>
                        </a:lnTo>
                        <a:lnTo>
                          <a:pt x="87" y="58"/>
                        </a:lnTo>
                        <a:lnTo>
                          <a:pt x="87" y="39"/>
                        </a:lnTo>
                        <a:lnTo>
                          <a:pt x="79" y="21"/>
                        </a:lnTo>
                        <a:lnTo>
                          <a:pt x="70" y="6"/>
                        </a:lnTo>
                        <a:lnTo>
                          <a:pt x="47" y="0"/>
                        </a:lnTo>
                        <a:lnTo>
                          <a:pt x="14" y="4"/>
                        </a:lnTo>
                        <a:lnTo>
                          <a:pt x="2" y="12"/>
                        </a:lnTo>
                        <a:lnTo>
                          <a:pt x="0" y="35"/>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35" name="Freeform 267"/>
                  <p:cNvSpPr>
                    <a:spLocks noChangeArrowheads="1"/>
                  </p:cNvSpPr>
                  <p:nvPr/>
                </p:nvSpPr>
                <p:spPr bwMode="auto">
                  <a:xfrm>
                    <a:off x="5057" y="1736"/>
                    <a:ext cx="20" cy="18"/>
                  </a:xfrm>
                  <a:custGeom>
                    <a:avLst/>
                    <a:gdLst>
                      <a:gd name="T0" fmla="*/ 5 w 80"/>
                      <a:gd name="T1" fmla="*/ 0 h 120"/>
                      <a:gd name="T2" fmla="*/ 5 w 80"/>
                      <a:gd name="T3" fmla="*/ 1 h 120"/>
                      <a:gd name="T4" fmla="*/ 3 w 80"/>
                      <a:gd name="T5" fmla="*/ 1 h 120"/>
                      <a:gd name="T6" fmla="*/ 2 w 80"/>
                      <a:gd name="T7" fmla="*/ 2 h 120"/>
                      <a:gd name="T8" fmla="*/ 1 w 80"/>
                      <a:gd name="T9" fmla="*/ 3 h 120"/>
                      <a:gd name="T10" fmla="*/ 0 w 80"/>
                      <a:gd name="T11" fmla="*/ 3 h 120"/>
                      <a:gd name="T12" fmla="*/ 2 w 80"/>
                      <a:gd name="T13" fmla="*/ 2 h 120"/>
                      <a:gd name="T14" fmla="*/ 3 w 80"/>
                      <a:gd name="T15" fmla="*/ 2 h 120"/>
                      <a:gd name="T16" fmla="*/ 4 w 80"/>
                      <a:gd name="T17" fmla="*/ 1 h 120"/>
                      <a:gd name="T18" fmla="*/ 5 w 80"/>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120">
                        <a:moveTo>
                          <a:pt x="80" y="0"/>
                        </a:moveTo>
                        <a:lnTo>
                          <a:pt x="70" y="26"/>
                        </a:lnTo>
                        <a:lnTo>
                          <a:pt x="53" y="54"/>
                        </a:lnTo>
                        <a:lnTo>
                          <a:pt x="35" y="78"/>
                        </a:lnTo>
                        <a:lnTo>
                          <a:pt x="11" y="110"/>
                        </a:lnTo>
                        <a:lnTo>
                          <a:pt x="0" y="120"/>
                        </a:lnTo>
                        <a:lnTo>
                          <a:pt x="27" y="106"/>
                        </a:lnTo>
                        <a:lnTo>
                          <a:pt x="47" y="77"/>
                        </a:lnTo>
                        <a:lnTo>
                          <a:pt x="68" y="45"/>
                        </a:lnTo>
                        <a:lnTo>
                          <a:pt x="80"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36" name="Freeform 268"/>
                  <p:cNvSpPr>
                    <a:spLocks noChangeArrowheads="1"/>
                  </p:cNvSpPr>
                  <p:nvPr/>
                </p:nvSpPr>
                <p:spPr bwMode="auto">
                  <a:xfrm>
                    <a:off x="5028" y="1673"/>
                    <a:ext cx="106" cy="69"/>
                  </a:xfrm>
                  <a:custGeom>
                    <a:avLst/>
                    <a:gdLst>
                      <a:gd name="T0" fmla="*/ 2 w 447"/>
                      <a:gd name="T1" fmla="*/ 3 h 445"/>
                      <a:gd name="T2" fmla="*/ 6 w 447"/>
                      <a:gd name="T3" fmla="*/ 3 h 445"/>
                      <a:gd name="T4" fmla="*/ 8 w 447"/>
                      <a:gd name="T5" fmla="*/ 3 h 445"/>
                      <a:gd name="T6" fmla="*/ 10 w 447"/>
                      <a:gd name="T7" fmla="*/ 4 h 445"/>
                      <a:gd name="T8" fmla="*/ 9 w 447"/>
                      <a:gd name="T9" fmla="*/ 5 h 445"/>
                      <a:gd name="T10" fmla="*/ 8 w 447"/>
                      <a:gd name="T11" fmla="*/ 5 h 445"/>
                      <a:gd name="T12" fmla="*/ 7 w 447"/>
                      <a:gd name="T13" fmla="*/ 6 h 445"/>
                      <a:gd name="T14" fmla="*/ 8 w 447"/>
                      <a:gd name="T15" fmla="*/ 6 h 445"/>
                      <a:gd name="T16" fmla="*/ 8 w 447"/>
                      <a:gd name="T17" fmla="*/ 7 h 445"/>
                      <a:gd name="T18" fmla="*/ 9 w 447"/>
                      <a:gd name="T19" fmla="*/ 7 h 445"/>
                      <a:gd name="T20" fmla="*/ 9 w 447"/>
                      <a:gd name="T21" fmla="*/ 6 h 445"/>
                      <a:gd name="T22" fmla="*/ 10 w 447"/>
                      <a:gd name="T23" fmla="*/ 6 h 445"/>
                      <a:gd name="T24" fmla="*/ 12 w 447"/>
                      <a:gd name="T25" fmla="*/ 6 h 445"/>
                      <a:gd name="T26" fmla="*/ 14 w 447"/>
                      <a:gd name="T27" fmla="*/ 6 h 445"/>
                      <a:gd name="T28" fmla="*/ 15 w 447"/>
                      <a:gd name="T29" fmla="*/ 7 h 445"/>
                      <a:gd name="T30" fmla="*/ 15 w 447"/>
                      <a:gd name="T31" fmla="*/ 8 h 445"/>
                      <a:gd name="T32" fmla="*/ 15 w 447"/>
                      <a:gd name="T33" fmla="*/ 8 h 445"/>
                      <a:gd name="T34" fmla="*/ 15 w 447"/>
                      <a:gd name="T35" fmla="*/ 9 h 445"/>
                      <a:gd name="T36" fmla="*/ 15 w 447"/>
                      <a:gd name="T37" fmla="*/ 9 h 445"/>
                      <a:gd name="T38" fmla="*/ 16 w 447"/>
                      <a:gd name="T39" fmla="*/ 10 h 445"/>
                      <a:gd name="T40" fmla="*/ 17 w 447"/>
                      <a:gd name="T41" fmla="*/ 10 h 445"/>
                      <a:gd name="T42" fmla="*/ 19 w 447"/>
                      <a:gd name="T43" fmla="*/ 11 h 445"/>
                      <a:gd name="T44" fmla="*/ 23 w 447"/>
                      <a:gd name="T45" fmla="*/ 9 h 445"/>
                      <a:gd name="T46" fmla="*/ 24 w 447"/>
                      <a:gd name="T47" fmla="*/ 7 h 445"/>
                      <a:gd name="T48" fmla="*/ 25 w 447"/>
                      <a:gd name="T49" fmla="*/ 5 h 445"/>
                      <a:gd name="T50" fmla="*/ 25 w 447"/>
                      <a:gd name="T51" fmla="*/ 3 h 445"/>
                      <a:gd name="T52" fmla="*/ 25 w 447"/>
                      <a:gd name="T53" fmla="*/ 2 h 445"/>
                      <a:gd name="T54" fmla="*/ 24 w 447"/>
                      <a:gd name="T55" fmla="*/ 1 h 445"/>
                      <a:gd name="T56" fmla="*/ 21 w 447"/>
                      <a:gd name="T57" fmla="*/ 0 h 445"/>
                      <a:gd name="T58" fmla="*/ 19 w 447"/>
                      <a:gd name="T59" fmla="*/ 0 h 445"/>
                      <a:gd name="T60" fmla="*/ 14 w 447"/>
                      <a:gd name="T61" fmla="*/ 0 h 445"/>
                      <a:gd name="T62" fmla="*/ 10 w 447"/>
                      <a:gd name="T63" fmla="*/ 0 h 445"/>
                      <a:gd name="T64" fmla="*/ 5 w 447"/>
                      <a:gd name="T65" fmla="*/ 0 h 445"/>
                      <a:gd name="T66" fmla="*/ 2 w 447"/>
                      <a:gd name="T67" fmla="*/ 1 h 445"/>
                      <a:gd name="T68" fmla="*/ 1 w 447"/>
                      <a:gd name="T69" fmla="*/ 2 h 445"/>
                      <a:gd name="T70" fmla="*/ 0 w 447"/>
                      <a:gd name="T71" fmla="*/ 2 h 445"/>
                      <a:gd name="T72" fmla="*/ 0 w 447"/>
                      <a:gd name="T73" fmla="*/ 3 h 445"/>
                      <a:gd name="T74" fmla="*/ 2 w 447"/>
                      <a:gd name="T75" fmla="*/ 3 h 4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47" h="445">
                        <a:moveTo>
                          <a:pt x="35" y="128"/>
                        </a:moveTo>
                        <a:lnTo>
                          <a:pt x="103" y="118"/>
                        </a:lnTo>
                        <a:lnTo>
                          <a:pt x="149" y="124"/>
                        </a:lnTo>
                        <a:lnTo>
                          <a:pt x="176" y="155"/>
                        </a:lnTo>
                        <a:lnTo>
                          <a:pt x="159" y="193"/>
                        </a:lnTo>
                        <a:lnTo>
                          <a:pt x="138" y="207"/>
                        </a:lnTo>
                        <a:lnTo>
                          <a:pt x="132" y="243"/>
                        </a:lnTo>
                        <a:lnTo>
                          <a:pt x="145" y="266"/>
                        </a:lnTo>
                        <a:lnTo>
                          <a:pt x="134" y="301"/>
                        </a:lnTo>
                        <a:lnTo>
                          <a:pt x="161" y="301"/>
                        </a:lnTo>
                        <a:lnTo>
                          <a:pt x="169" y="261"/>
                        </a:lnTo>
                        <a:lnTo>
                          <a:pt x="187" y="243"/>
                        </a:lnTo>
                        <a:lnTo>
                          <a:pt x="220" y="243"/>
                        </a:lnTo>
                        <a:lnTo>
                          <a:pt x="252" y="251"/>
                        </a:lnTo>
                        <a:lnTo>
                          <a:pt x="262" y="278"/>
                        </a:lnTo>
                        <a:lnTo>
                          <a:pt x="266" y="315"/>
                        </a:lnTo>
                        <a:lnTo>
                          <a:pt x="262" y="344"/>
                        </a:lnTo>
                        <a:lnTo>
                          <a:pt x="262" y="364"/>
                        </a:lnTo>
                        <a:lnTo>
                          <a:pt x="264" y="387"/>
                        </a:lnTo>
                        <a:lnTo>
                          <a:pt x="285" y="408"/>
                        </a:lnTo>
                        <a:lnTo>
                          <a:pt x="301" y="420"/>
                        </a:lnTo>
                        <a:lnTo>
                          <a:pt x="340" y="445"/>
                        </a:lnTo>
                        <a:lnTo>
                          <a:pt x="414" y="371"/>
                        </a:lnTo>
                        <a:lnTo>
                          <a:pt x="435" y="309"/>
                        </a:lnTo>
                        <a:lnTo>
                          <a:pt x="443" y="212"/>
                        </a:lnTo>
                        <a:lnTo>
                          <a:pt x="447" y="143"/>
                        </a:lnTo>
                        <a:lnTo>
                          <a:pt x="439" y="76"/>
                        </a:lnTo>
                        <a:lnTo>
                          <a:pt x="420" y="39"/>
                        </a:lnTo>
                        <a:lnTo>
                          <a:pt x="375" y="14"/>
                        </a:lnTo>
                        <a:lnTo>
                          <a:pt x="334" y="6"/>
                        </a:lnTo>
                        <a:lnTo>
                          <a:pt x="256" y="0"/>
                        </a:lnTo>
                        <a:lnTo>
                          <a:pt x="181" y="4"/>
                        </a:lnTo>
                        <a:lnTo>
                          <a:pt x="86" y="20"/>
                        </a:lnTo>
                        <a:lnTo>
                          <a:pt x="42" y="41"/>
                        </a:lnTo>
                        <a:lnTo>
                          <a:pt x="21" y="62"/>
                        </a:lnTo>
                        <a:lnTo>
                          <a:pt x="0" y="93"/>
                        </a:lnTo>
                        <a:lnTo>
                          <a:pt x="4" y="110"/>
                        </a:lnTo>
                        <a:lnTo>
                          <a:pt x="35" y="128"/>
                        </a:lnTo>
                        <a:close/>
                      </a:path>
                    </a:pathLst>
                  </a:custGeom>
                  <a:solidFill>
                    <a:srgbClr val="603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37" name="Freeform 269"/>
                  <p:cNvSpPr>
                    <a:spLocks noChangeArrowheads="1"/>
                  </p:cNvSpPr>
                  <p:nvPr/>
                </p:nvSpPr>
                <p:spPr bwMode="auto">
                  <a:xfrm>
                    <a:off x="5031" y="1673"/>
                    <a:ext cx="99" cy="66"/>
                  </a:xfrm>
                  <a:custGeom>
                    <a:avLst/>
                    <a:gdLst>
                      <a:gd name="T0" fmla="*/ 1 w 425"/>
                      <a:gd name="T1" fmla="*/ 2 h 427"/>
                      <a:gd name="T2" fmla="*/ 0 w 425"/>
                      <a:gd name="T3" fmla="*/ 2 h 427"/>
                      <a:gd name="T4" fmla="*/ 6 w 425"/>
                      <a:gd name="T5" fmla="*/ 2 h 427"/>
                      <a:gd name="T6" fmla="*/ 10 w 425"/>
                      <a:gd name="T7" fmla="*/ 2 h 427"/>
                      <a:gd name="T8" fmla="*/ 8 w 425"/>
                      <a:gd name="T9" fmla="*/ 2 h 427"/>
                      <a:gd name="T10" fmla="*/ 8 w 425"/>
                      <a:gd name="T11" fmla="*/ 3 h 427"/>
                      <a:gd name="T12" fmla="*/ 10 w 425"/>
                      <a:gd name="T13" fmla="*/ 3 h 427"/>
                      <a:gd name="T14" fmla="*/ 11 w 425"/>
                      <a:gd name="T15" fmla="*/ 3 h 427"/>
                      <a:gd name="T16" fmla="*/ 9 w 425"/>
                      <a:gd name="T17" fmla="*/ 3 h 427"/>
                      <a:gd name="T18" fmla="*/ 10 w 425"/>
                      <a:gd name="T19" fmla="*/ 4 h 427"/>
                      <a:gd name="T20" fmla="*/ 8 w 425"/>
                      <a:gd name="T21" fmla="*/ 4 h 427"/>
                      <a:gd name="T22" fmla="*/ 13 w 425"/>
                      <a:gd name="T23" fmla="*/ 4 h 427"/>
                      <a:gd name="T24" fmla="*/ 7 w 425"/>
                      <a:gd name="T25" fmla="*/ 5 h 427"/>
                      <a:gd name="T26" fmla="*/ 10 w 425"/>
                      <a:gd name="T27" fmla="*/ 5 h 427"/>
                      <a:gd name="T28" fmla="*/ 7 w 425"/>
                      <a:gd name="T29" fmla="*/ 5 h 427"/>
                      <a:gd name="T30" fmla="*/ 8 w 425"/>
                      <a:gd name="T31" fmla="*/ 6 h 427"/>
                      <a:gd name="T32" fmla="*/ 13 w 425"/>
                      <a:gd name="T33" fmla="*/ 5 h 427"/>
                      <a:gd name="T34" fmla="*/ 16 w 425"/>
                      <a:gd name="T35" fmla="*/ 6 h 427"/>
                      <a:gd name="T36" fmla="*/ 16 w 425"/>
                      <a:gd name="T37" fmla="*/ 6 h 427"/>
                      <a:gd name="T38" fmla="*/ 17 w 425"/>
                      <a:gd name="T39" fmla="*/ 6 h 427"/>
                      <a:gd name="T40" fmla="*/ 14 w 425"/>
                      <a:gd name="T41" fmla="*/ 7 h 427"/>
                      <a:gd name="T42" fmla="*/ 17 w 425"/>
                      <a:gd name="T43" fmla="*/ 7 h 427"/>
                      <a:gd name="T44" fmla="*/ 14 w 425"/>
                      <a:gd name="T45" fmla="*/ 8 h 427"/>
                      <a:gd name="T46" fmla="*/ 16 w 425"/>
                      <a:gd name="T47" fmla="*/ 8 h 427"/>
                      <a:gd name="T48" fmla="*/ 15 w 425"/>
                      <a:gd name="T49" fmla="*/ 9 h 427"/>
                      <a:gd name="T50" fmla="*/ 18 w 425"/>
                      <a:gd name="T51" fmla="*/ 7 h 427"/>
                      <a:gd name="T52" fmla="*/ 15 w 425"/>
                      <a:gd name="T53" fmla="*/ 10 h 427"/>
                      <a:gd name="T54" fmla="*/ 19 w 425"/>
                      <a:gd name="T55" fmla="*/ 9 h 427"/>
                      <a:gd name="T56" fmla="*/ 18 w 425"/>
                      <a:gd name="T57" fmla="*/ 10 h 427"/>
                      <a:gd name="T58" fmla="*/ 20 w 425"/>
                      <a:gd name="T59" fmla="*/ 10 h 427"/>
                      <a:gd name="T60" fmla="*/ 22 w 425"/>
                      <a:gd name="T61" fmla="*/ 6 h 427"/>
                      <a:gd name="T62" fmla="*/ 21 w 425"/>
                      <a:gd name="T63" fmla="*/ 4 h 427"/>
                      <a:gd name="T64" fmla="*/ 19 w 425"/>
                      <a:gd name="T65" fmla="*/ 4 h 427"/>
                      <a:gd name="T66" fmla="*/ 23 w 425"/>
                      <a:gd name="T67" fmla="*/ 4 h 427"/>
                      <a:gd name="T68" fmla="*/ 20 w 425"/>
                      <a:gd name="T69" fmla="*/ 2 h 427"/>
                      <a:gd name="T70" fmla="*/ 18 w 425"/>
                      <a:gd name="T71" fmla="*/ 2 h 427"/>
                      <a:gd name="T72" fmla="*/ 22 w 425"/>
                      <a:gd name="T73" fmla="*/ 1 h 427"/>
                      <a:gd name="T74" fmla="*/ 17 w 425"/>
                      <a:gd name="T75" fmla="*/ 1 h 427"/>
                      <a:gd name="T76" fmla="*/ 19 w 425"/>
                      <a:gd name="T77" fmla="*/ 0 h 427"/>
                      <a:gd name="T78" fmla="*/ 13 w 425"/>
                      <a:gd name="T79" fmla="*/ 0 h 427"/>
                      <a:gd name="T80" fmla="*/ 11 w 425"/>
                      <a:gd name="T81" fmla="*/ 0 h 427"/>
                      <a:gd name="T82" fmla="*/ 10 w 425"/>
                      <a:gd name="T83" fmla="*/ 0 h 427"/>
                      <a:gd name="T84" fmla="*/ 6 w 425"/>
                      <a:gd name="T85" fmla="*/ 1 h 427"/>
                      <a:gd name="T86" fmla="*/ 7 w 425"/>
                      <a:gd name="T87" fmla="*/ 0 h 4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25" h="427">
                        <a:moveTo>
                          <a:pt x="70" y="27"/>
                        </a:moveTo>
                        <a:lnTo>
                          <a:pt x="34" y="41"/>
                        </a:lnTo>
                        <a:lnTo>
                          <a:pt x="17" y="64"/>
                        </a:lnTo>
                        <a:lnTo>
                          <a:pt x="7" y="79"/>
                        </a:lnTo>
                        <a:lnTo>
                          <a:pt x="0" y="91"/>
                        </a:lnTo>
                        <a:lnTo>
                          <a:pt x="9" y="100"/>
                        </a:lnTo>
                        <a:lnTo>
                          <a:pt x="27" y="112"/>
                        </a:lnTo>
                        <a:lnTo>
                          <a:pt x="74" y="104"/>
                        </a:lnTo>
                        <a:lnTo>
                          <a:pt x="108" y="104"/>
                        </a:lnTo>
                        <a:lnTo>
                          <a:pt x="130" y="93"/>
                        </a:lnTo>
                        <a:lnTo>
                          <a:pt x="164" y="85"/>
                        </a:lnTo>
                        <a:lnTo>
                          <a:pt x="194" y="83"/>
                        </a:lnTo>
                        <a:lnTo>
                          <a:pt x="229" y="85"/>
                        </a:lnTo>
                        <a:lnTo>
                          <a:pt x="179" y="91"/>
                        </a:lnTo>
                        <a:lnTo>
                          <a:pt x="153" y="97"/>
                        </a:lnTo>
                        <a:lnTo>
                          <a:pt x="135" y="104"/>
                        </a:lnTo>
                        <a:lnTo>
                          <a:pt x="130" y="106"/>
                        </a:lnTo>
                        <a:lnTo>
                          <a:pt x="143" y="112"/>
                        </a:lnTo>
                        <a:lnTo>
                          <a:pt x="153" y="122"/>
                        </a:lnTo>
                        <a:lnTo>
                          <a:pt x="171" y="112"/>
                        </a:lnTo>
                        <a:lnTo>
                          <a:pt x="186" y="108"/>
                        </a:lnTo>
                        <a:lnTo>
                          <a:pt x="217" y="102"/>
                        </a:lnTo>
                        <a:lnTo>
                          <a:pt x="227" y="102"/>
                        </a:lnTo>
                        <a:lnTo>
                          <a:pt x="196" y="114"/>
                        </a:lnTo>
                        <a:lnTo>
                          <a:pt x="173" y="124"/>
                        </a:lnTo>
                        <a:lnTo>
                          <a:pt x="160" y="133"/>
                        </a:lnTo>
                        <a:lnTo>
                          <a:pt x="171" y="143"/>
                        </a:lnTo>
                        <a:lnTo>
                          <a:pt x="196" y="135"/>
                        </a:lnTo>
                        <a:lnTo>
                          <a:pt x="217" y="131"/>
                        </a:lnTo>
                        <a:lnTo>
                          <a:pt x="179" y="149"/>
                        </a:lnTo>
                        <a:lnTo>
                          <a:pt x="167" y="158"/>
                        </a:lnTo>
                        <a:lnTo>
                          <a:pt x="162" y="176"/>
                        </a:lnTo>
                        <a:lnTo>
                          <a:pt x="155" y="185"/>
                        </a:lnTo>
                        <a:lnTo>
                          <a:pt x="179" y="174"/>
                        </a:lnTo>
                        <a:lnTo>
                          <a:pt x="200" y="170"/>
                        </a:lnTo>
                        <a:lnTo>
                          <a:pt x="233" y="168"/>
                        </a:lnTo>
                        <a:lnTo>
                          <a:pt x="183" y="183"/>
                        </a:lnTo>
                        <a:lnTo>
                          <a:pt x="151" y="195"/>
                        </a:lnTo>
                        <a:lnTo>
                          <a:pt x="130" y="206"/>
                        </a:lnTo>
                        <a:lnTo>
                          <a:pt x="128" y="222"/>
                        </a:lnTo>
                        <a:lnTo>
                          <a:pt x="153" y="210"/>
                        </a:lnTo>
                        <a:lnTo>
                          <a:pt x="188" y="199"/>
                        </a:lnTo>
                        <a:lnTo>
                          <a:pt x="204" y="199"/>
                        </a:lnTo>
                        <a:lnTo>
                          <a:pt x="167" y="212"/>
                        </a:lnTo>
                        <a:lnTo>
                          <a:pt x="137" y="224"/>
                        </a:lnTo>
                        <a:lnTo>
                          <a:pt x="126" y="235"/>
                        </a:lnTo>
                        <a:lnTo>
                          <a:pt x="130" y="245"/>
                        </a:lnTo>
                        <a:lnTo>
                          <a:pt x="153" y="237"/>
                        </a:lnTo>
                        <a:lnTo>
                          <a:pt x="175" y="228"/>
                        </a:lnTo>
                        <a:lnTo>
                          <a:pt x="219" y="226"/>
                        </a:lnTo>
                        <a:lnTo>
                          <a:pt x="236" y="228"/>
                        </a:lnTo>
                        <a:lnTo>
                          <a:pt x="277" y="230"/>
                        </a:lnTo>
                        <a:lnTo>
                          <a:pt x="326" y="224"/>
                        </a:lnTo>
                        <a:lnTo>
                          <a:pt x="297" y="235"/>
                        </a:lnTo>
                        <a:lnTo>
                          <a:pt x="246" y="243"/>
                        </a:lnTo>
                        <a:lnTo>
                          <a:pt x="256" y="260"/>
                        </a:lnTo>
                        <a:lnTo>
                          <a:pt x="293" y="251"/>
                        </a:lnTo>
                        <a:lnTo>
                          <a:pt x="328" y="239"/>
                        </a:lnTo>
                        <a:lnTo>
                          <a:pt x="351" y="228"/>
                        </a:lnTo>
                        <a:lnTo>
                          <a:pt x="307" y="260"/>
                        </a:lnTo>
                        <a:lnTo>
                          <a:pt x="279" y="268"/>
                        </a:lnTo>
                        <a:lnTo>
                          <a:pt x="256" y="276"/>
                        </a:lnTo>
                        <a:lnTo>
                          <a:pt x="258" y="293"/>
                        </a:lnTo>
                        <a:lnTo>
                          <a:pt x="293" y="287"/>
                        </a:lnTo>
                        <a:lnTo>
                          <a:pt x="320" y="280"/>
                        </a:lnTo>
                        <a:lnTo>
                          <a:pt x="303" y="291"/>
                        </a:lnTo>
                        <a:lnTo>
                          <a:pt x="273" y="299"/>
                        </a:lnTo>
                        <a:lnTo>
                          <a:pt x="258" y="301"/>
                        </a:lnTo>
                        <a:lnTo>
                          <a:pt x="258" y="340"/>
                        </a:lnTo>
                        <a:lnTo>
                          <a:pt x="291" y="327"/>
                        </a:lnTo>
                        <a:lnTo>
                          <a:pt x="316" y="316"/>
                        </a:lnTo>
                        <a:lnTo>
                          <a:pt x="289" y="338"/>
                        </a:lnTo>
                        <a:lnTo>
                          <a:pt x="254" y="352"/>
                        </a:lnTo>
                        <a:lnTo>
                          <a:pt x="256" y="369"/>
                        </a:lnTo>
                        <a:lnTo>
                          <a:pt x="275" y="389"/>
                        </a:lnTo>
                        <a:lnTo>
                          <a:pt x="293" y="367"/>
                        </a:lnTo>
                        <a:lnTo>
                          <a:pt x="316" y="340"/>
                        </a:lnTo>
                        <a:lnTo>
                          <a:pt x="332" y="312"/>
                        </a:lnTo>
                        <a:lnTo>
                          <a:pt x="316" y="354"/>
                        </a:lnTo>
                        <a:lnTo>
                          <a:pt x="303" y="369"/>
                        </a:lnTo>
                        <a:lnTo>
                          <a:pt x="279" y="398"/>
                        </a:lnTo>
                        <a:lnTo>
                          <a:pt x="297" y="417"/>
                        </a:lnTo>
                        <a:lnTo>
                          <a:pt x="324" y="394"/>
                        </a:lnTo>
                        <a:lnTo>
                          <a:pt x="343" y="367"/>
                        </a:lnTo>
                        <a:lnTo>
                          <a:pt x="361" y="338"/>
                        </a:lnTo>
                        <a:lnTo>
                          <a:pt x="345" y="381"/>
                        </a:lnTo>
                        <a:lnTo>
                          <a:pt x="328" y="400"/>
                        </a:lnTo>
                        <a:lnTo>
                          <a:pt x="311" y="419"/>
                        </a:lnTo>
                        <a:lnTo>
                          <a:pt x="326" y="427"/>
                        </a:lnTo>
                        <a:lnTo>
                          <a:pt x="361" y="398"/>
                        </a:lnTo>
                        <a:lnTo>
                          <a:pt x="393" y="352"/>
                        </a:lnTo>
                        <a:lnTo>
                          <a:pt x="406" y="316"/>
                        </a:lnTo>
                        <a:lnTo>
                          <a:pt x="414" y="255"/>
                        </a:lnTo>
                        <a:lnTo>
                          <a:pt x="419" y="210"/>
                        </a:lnTo>
                        <a:lnTo>
                          <a:pt x="425" y="158"/>
                        </a:lnTo>
                        <a:lnTo>
                          <a:pt x="388" y="168"/>
                        </a:lnTo>
                        <a:lnTo>
                          <a:pt x="349" y="183"/>
                        </a:lnTo>
                        <a:lnTo>
                          <a:pt x="289" y="197"/>
                        </a:lnTo>
                        <a:lnTo>
                          <a:pt x="343" y="176"/>
                        </a:lnTo>
                        <a:lnTo>
                          <a:pt x="363" y="164"/>
                        </a:lnTo>
                        <a:lnTo>
                          <a:pt x="402" y="151"/>
                        </a:lnTo>
                        <a:lnTo>
                          <a:pt x="421" y="147"/>
                        </a:lnTo>
                        <a:lnTo>
                          <a:pt x="421" y="120"/>
                        </a:lnTo>
                        <a:lnTo>
                          <a:pt x="416" y="85"/>
                        </a:lnTo>
                        <a:lnTo>
                          <a:pt x="368" y="93"/>
                        </a:lnTo>
                        <a:lnTo>
                          <a:pt x="338" y="102"/>
                        </a:lnTo>
                        <a:lnTo>
                          <a:pt x="299" y="120"/>
                        </a:lnTo>
                        <a:lnTo>
                          <a:pt x="334" y="93"/>
                        </a:lnTo>
                        <a:lnTo>
                          <a:pt x="374" y="81"/>
                        </a:lnTo>
                        <a:lnTo>
                          <a:pt x="414" y="72"/>
                        </a:lnTo>
                        <a:lnTo>
                          <a:pt x="406" y="45"/>
                        </a:lnTo>
                        <a:lnTo>
                          <a:pt x="393" y="29"/>
                        </a:lnTo>
                        <a:lnTo>
                          <a:pt x="357" y="18"/>
                        </a:lnTo>
                        <a:lnTo>
                          <a:pt x="322" y="27"/>
                        </a:lnTo>
                        <a:lnTo>
                          <a:pt x="289" y="50"/>
                        </a:lnTo>
                        <a:lnTo>
                          <a:pt x="311" y="23"/>
                        </a:lnTo>
                        <a:lnTo>
                          <a:pt x="345" y="10"/>
                        </a:lnTo>
                        <a:lnTo>
                          <a:pt x="307" y="4"/>
                        </a:lnTo>
                        <a:lnTo>
                          <a:pt x="279" y="2"/>
                        </a:lnTo>
                        <a:lnTo>
                          <a:pt x="240" y="8"/>
                        </a:lnTo>
                        <a:lnTo>
                          <a:pt x="213" y="25"/>
                        </a:lnTo>
                        <a:lnTo>
                          <a:pt x="171" y="33"/>
                        </a:lnTo>
                        <a:lnTo>
                          <a:pt x="200" y="21"/>
                        </a:lnTo>
                        <a:lnTo>
                          <a:pt x="221" y="8"/>
                        </a:lnTo>
                        <a:lnTo>
                          <a:pt x="233" y="0"/>
                        </a:lnTo>
                        <a:lnTo>
                          <a:pt x="192" y="2"/>
                        </a:lnTo>
                        <a:lnTo>
                          <a:pt x="155" y="4"/>
                        </a:lnTo>
                        <a:lnTo>
                          <a:pt x="133" y="14"/>
                        </a:lnTo>
                        <a:lnTo>
                          <a:pt x="110" y="35"/>
                        </a:lnTo>
                        <a:lnTo>
                          <a:pt x="91" y="62"/>
                        </a:lnTo>
                        <a:lnTo>
                          <a:pt x="101" y="31"/>
                        </a:lnTo>
                        <a:lnTo>
                          <a:pt x="124" y="10"/>
                        </a:lnTo>
                        <a:lnTo>
                          <a:pt x="70" y="27"/>
                        </a:lnTo>
                        <a:close/>
                      </a:path>
                    </a:pathLst>
                  </a:custGeom>
                  <a:solidFill>
                    <a:srgbClr val="A05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nvGrpSpPr>
                  <p:cNvPr id="2138" name="Group 270"/>
                  <p:cNvGrpSpPr>
                    <a:grpSpLocks/>
                  </p:cNvGrpSpPr>
                  <p:nvPr/>
                </p:nvGrpSpPr>
                <p:grpSpPr bwMode="auto">
                  <a:xfrm>
                    <a:off x="4819" y="1839"/>
                    <a:ext cx="107" cy="43"/>
                    <a:chOff x="4819" y="1839"/>
                    <a:chExt cx="107" cy="43"/>
                  </a:xfrm>
                </p:grpSpPr>
                <p:sp>
                  <p:nvSpPr>
                    <p:cNvPr id="2159" name="Freeform 271"/>
                    <p:cNvSpPr>
                      <a:spLocks noChangeArrowheads="1"/>
                    </p:cNvSpPr>
                    <p:nvPr/>
                  </p:nvSpPr>
                  <p:spPr bwMode="auto">
                    <a:xfrm>
                      <a:off x="4819" y="1839"/>
                      <a:ext cx="108" cy="44"/>
                    </a:xfrm>
                    <a:custGeom>
                      <a:avLst/>
                      <a:gdLst>
                        <a:gd name="T0" fmla="*/ 25 w 463"/>
                        <a:gd name="T1" fmla="*/ 4 h 282"/>
                        <a:gd name="T2" fmla="*/ 22 w 463"/>
                        <a:gd name="T3" fmla="*/ 4 h 282"/>
                        <a:gd name="T4" fmla="*/ 21 w 463"/>
                        <a:gd name="T5" fmla="*/ 4 h 282"/>
                        <a:gd name="T6" fmla="*/ 20 w 463"/>
                        <a:gd name="T7" fmla="*/ 3 h 282"/>
                        <a:gd name="T8" fmla="*/ 19 w 463"/>
                        <a:gd name="T9" fmla="*/ 3 h 282"/>
                        <a:gd name="T10" fmla="*/ 18 w 463"/>
                        <a:gd name="T11" fmla="*/ 2 h 282"/>
                        <a:gd name="T12" fmla="*/ 15 w 463"/>
                        <a:gd name="T13" fmla="*/ 1 h 282"/>
                        <a:gd name="T14" fmla="*/ 15 w 463"/>
                        <a:gd name="T15" fmla="*/ 1 h 282"/>
                        <a:gd name="T16" fmla="*/ 14 w 463"/>
                        <a:gd name="T17" fmla="*/ 1 h 282"/>
                        <a:gd name="T18" fmla="*/ 13 w 463"/>
                        <a:gd name="T19" fmla="*/ 0 h 282"/>
                        <a:gd name="T20" fmla="*/ 8 w 463"/>
                        <a:gd name="T21" fmla="*/ 0 h 282"/>
                        <a:gd name="T22" fmla="*/ 7 w 463"/>
                        <a:gd name="T23" fmla="*/ 0 h 282"/>
                        <a:gd name="T24" fmla="*/ 6 w 463"/>
                        <a:gd name="T25" fmla="*/ 0 h 282"/>
                        <a:gd name="T26" fmla="*/ 5 w 463"/>
                        <a:gd name="T27" fmla="*/ 0 h 282"/>
                        <a:gd name="T28" fmla="*/ 3 w 463"/>
                        <a:gd name="T29" fmla="*/ 1 h 282"/>
                        <a:gd name="T30" fmla="*/ 2 w 463"/>
                        <a:gd name="T31" fmla="*/ 1 h 282"/>
                        <a:gd name="T32" fmla="*/ 1 w 463"/>
                        <a:gd name="T33" fmla="*/ 1 h 282"/>
                        <a:gd name="T34" fmla="*/ 1 w 463"/>
                        <a:gd name="T35" fmla="*/ 2 h 282"/>
                        <a:gd name="T36" fmla="*/ 0 w 463"/>
                        <a:gd name="T37" fmla="*/ 2 h 282"/>
                        <a:gd name="T38" fmla="*/ 0 w 463"/>
                        <a:gd name="T39" fmla="*/ 2 h 282"/>
                        <a:gd name="T40" fmla="*/ 0 w 463"/>
                        <a:gd name="T41" fmla="*/ 3 h 282"/>
                        <a:gd name="T42" fmla="*/ 0 w 463"/>
                        <a:gd name="T43" fmla="*/ 3 h 282"/>
                        <a:gd name="T44" fmla="*/ 0 w 463"/>
                        <a:gd name="T45" fmla="*/ 3 h 282"/>
                        <a:gd name="T46" fmla="*/ 2 w 463"/>
                        <a:gd name="T47" fmla="*/ 3 h 282"/>
                        <a:gd name="T48" fmla="*/ 3 w 463"/>
                        <a:gd name="T49" fmla="*/ 3 h 282"/>
                        <a:gd name="T50" fmla="*/ 5 w 463"/>
                        <a:gd name="T51" fmla="*/ 2 h 282"/>
                        <a:gd name="T52" fmla="*/ 7 w 463"/>
                        <a:gd name="T53" fmla="*/ 3 h 282"/>
                        <a:gd name="T54" fmla="*/ 5 w 463"/>
                        <a:gd name="T55" fmla="*/ 3 h 282"/>
                        <a:gd name="T56" fmla="*/ 4 w 463"/>
                        <a:gd name="T57" fmla="*/ 3 h 282"/>
                        <a:gd name="T58" fmla="*/ 2 w 463"/>
                        <a:gd name="T59" fmla="*/ 3 h 282"/>
                        <a:gd name="T60" fmla="*/ 2 w 463"/>
                        <a:gd name="T61" fmla="*/ 4 h 282"/>
                        <a:gd name="T62" fmla="*/ 2 w 463"/>
                        <a:gd name="T63" fmla="*/ 4 h 282"/>
                        <a:gd name="T64" fmla="*/ 2 w 463"/>
                        <a:gd name="T65" fmla="*/ 4 h 282"/>
                        <a:gd name="T66" fmla="*/ 3 w 463"/>
                        <a:gd name="T67" fmla="*/ 4 h 282"/>
                        <a:gd name="T68" fmla="*/ 5 w 463"/>
                        <a:gd name="T69" fmla="*/ 4 h 282"/>
                        <a:gd name="T70" fmla="*/ 7 w 463"/>
                        <a:gd name="T71" fmla="*/ 4 h 282"/>
                        <a:gd name="T72" fmla="*/ 9 w 463"/>
                        <a:gd name="T73" fmla="*/ 4 h 282"/>
                        <a:gd name="T74" fmla="*/ 10 w 463"/>
                        <a:gd name="T75" fmla="*/ 4 h 282"/>
                        <a:gd name="T76" fmla="*/ 11 w 463"/>
                        <a:gd name="T77" fmla="*/ 5 h 282"/>
                        <a:gd name="T78" fmla="*/ 12 w 463"/>
                        <a:gd name="T79" fmla="*/ 5 h 282"/>
                        <a:gd name="T80" fmla="*/ 12 w 463"/>
                        <a:gd name="T81" fmla="*/ 5 h 282"/>
                        <a:gd name="T82" fmla="*/ 13 w 463"/>
                        <a:gd name="T83" fmla="*/ 6 h 282"/>
                        <a:gd name="T84" fmla="*/ 14 w 463"/>
                        <a:gd name="T85" fmla="*/ 6 h 282"/>
                        <a:gd name="T86" fmla="*/ 16 w 463"/>
                        <a:gd name="T87" fmla="*/ 6 h 282"/>
                        <a:gd name="T88" fmla="*/ 17 w 463"/>
                        <a:gd name="T89" fmla="*/ 6 h 282"/>
                        <a:gd name="T90" fmla="*/ 18 w 463"/>
                        <a:gd name="T91" fmla="*/ 6 h 282"/>
                        <a:gd name="T92" fmla="*/ 20 w 463"/>
                        <a:gd name="T93" fmla="*/ 6 h 282"/>
                        <a:gd name="T94" fmla="*/ 21 w 463"/>
                        <a:gd name="T95" fmla="*/ 7 h 282"/>
                        <a:gd name="T96" fmla="*/ 25 w 463"/>
                        <a:gd name="T97" fmla="*/ 7 h 282"/>
                        <a:gd name="T98" fmla="*/ 25 w 463"/>
                        <a:gd name="T99" fmla="*/ 4 h 2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3" h="282">
                          <a:moveTo>
                            <a:pt x="463" y="168"/>
                          </a:moveTo>
                          <a:lnTo>
                            <a:pt x="406" y="155"/>
                          </a:lnTo>
                          <a:lnTo>
                            <a:pt x="385" y="151"/>
                          </a:lnTo>
                          <a:lnTo>
                            <a:pt x="372" y="139"/>
                          </a:lnTo>
                          <a:lnTo>
                            <a:pt x="357" y="121"/>
                          </a:lnTo>
                          <a:lnTo>
                            <a:pt x="330" y="95"/>
                          </a:lnTo>
                          <a:lnTo>
                            <a:pt x="280" y="52"/>
                          </a:lnTo>
                          <a:lnTo>
                            <a:pt x="271" y="38"/>
                          </a:lnTo>
                          <a:lnTo>
                            <a:pt x="258" y="25"/>
                          </a:lnTo>
                          <a:lnTo>
                            <a:pt x="230" y="21"/>
                          </a:lnTo>
                          <a:lnTo>
                            <a:pt x="150" y="7"/>
                          </a:lnTo>
                          <a:lnTo>
                            <a:pt x="127" y="0"/>
                          </a:lnTo>
                          <a:lnTo>
                            <a:pt x="107" y="9"/>
                          </a:lnTo>
                          <a:lnTo>
                            <a:pt x="97" y="18"/>
                          </a:lnTo>
                          <a:lnTo>
                            <a:pt x="50" y="34"/>
                          </a:lnTo>
                          <a:lnTo>
                            <a:pt x="32" y="41"/>
                          </a:lnTo>
                          <a:lnTo>
                            <a:pt x="25" y="48"/>
                          </a:lnTo>
                          <a:lnTo>
                            <a:pt x="15" y="76"/>
                          </a:lnTo>
                          <a:lnTo>
                            <a:pt x="10" y="89"/>
                          </a:lnTo>
                          <a:lnTo>
                            <a:pt x="6" y="97"/>
                          </a:lnTo>
                          <a:lnTo>
                            <a:pt x="0" y="110"/>
                          </a:lnTo>
                          <a:lnTo>
                            <a:pt x="0" y="120"/>
                          </a:lnTo>
                          <a:lnTo>
                            <a:pt x="9" y="127"/>
                          </a:lnTo>
                          <a:lnTo>
                            <a:pt x="29" y="126"/>
                          </a:lnTo>
                          <a:lnTo>
                            <a:pt x="59" y="112"/>
                          </a:lnTo>
                          <a:lnTo>
                            <a:pt x="97" y="105"/>
                          </a:lnTo>
                          <a:lnTo>
                            <a:pt x="131" y="110"/>
                          </a:lnTo>
                          <a:lnTo>
                            <a:pt x="95" y="119"/>
                          </a:lnTo>
                          <a:lnTo>
                            <a:pt x="70" y="127"/>
                          </a:lnTo>
                          <a:lnTo>
                            <a:pt x="41" y="139"/>
                          </a:lnTo>
                          <a:lnTo>
                            <a:pt x="34" y="149"/>
                          </a:lnTo>
                          <a:lnTo>
                            <a:pt x="34" y="160"/>
                          </a:lnTo>
                          <a:lnTo>
                            <a:pt x="45" y="168"/>
                          </a:lnTo>
                          <a:lnTo>
                            <a:pt x="58" y="166"/>
                          </a:lnTo>
                          <a:lnTo>
                            <a:pt x="99" y="155"/>
                          </a:lnTo>
                          <a:lnTo>
                            <a:pt x="136" y="153"/>
                          </a:lnTo>
                          <a:lnTo>
                            <a:pt x="165" y="155"/>
                          </a:lnTo>
                          <a:lnTo>
                            <a:pt x="181" y="166"/>
                          </a:lnTo>
                          <a:lnTo>
                            <a:pt x="200" y="185"/>
                          </a:lnTo>
                          <a:lnTo>
                            <a:pt x="214" y="206"/>
                          </a:lnTo>
                          <a:lnTo>
                            <a:pt x="229" y="227"/>
                          </a:lnTo>
                          <a:lnTo>
                            <a:pt x="242" y="243"/>
                          </a:lnTo>
                          <a:lnTo>
                            <a:pt x="265" y="258"/>
                          </a:lnTo>
                          <a:lnTo>
                            <a:pt x="286" y="263"/>
                          </a:lnTo>
                          <a:lnTo>
                            <a:pt x="309" y="265"/>
                          </a:lnTo>
                          <a:lnTo>
                            <a:pt x="337" y="263"/>
                          </a:lnTo>
                          <a:lnTo>
                            <a:pt x="358" y="261"/>
                          </a:lnTo>
                          <a:lnTo>
                            <a:pt x="387" y="268"/>
                          </a:lnTo>
                          <a:lnTo>
                            <a:pt x="463" y="282"/>
                          </a:lnTo>
                          <a:lnTo>
                            <a:pt x="463" y="168"/>
                          </a:lnTo>
                          <a:close/>
                        </a:path>
                      </a:pathLst>
                    </a:custGeom>
                    <a:solidFill>
                      <a:srgbClr val="FFC080"/>
                    </a:solidFill>
                    <a:ln w="1440">
                      <a:solidFill>
                        <a:srgbClr val="402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60" name="Freeform 272"/>
                    <p:cNvSpPr>
                      <a:spLocks noChangeArrowheads="1"/>
                    </p:cNvSpPr>
                    <p:nvPr/>
                  </p:nvSpPr>
                  <p:spPr bwMode="auto">
                    <a:xfrm>
                      <a:off x="4822" y="1847"/>
                      <a:ext cx="37" cy="5"/>
                    </a:xfrm>
                    <a:custGeom>
                      <a:avLst/>
                      <a:gdLst>
                        <a:gd name="T0" fmla="*/ 0 w 150"/>
                        <a:gd name="T1" fmla="*/ 1 h 37"/>
                        <a:gd name="T2" fmla="*/ 1 w 150"/>
                        <a:gd name="T3" fmla="*/ 0 h 37"/>
                        <a:gd name="T4" fmla="*/ 3 w 150"/>
                        <a:gd name="T5" fmla="*/ 0 h 37"/>
                        <a:gd name="T6" fmla="*/ 4 w 150"/>
                        <a:gd name="T7" fmla="*/ 0 h 37"/>
                        <a:gd name="T8" fmla="*/ 6 w 150"/>
                        <a:gd name="T9" fmla="*/ 0 h 37"/>
                        <a:gd name="T10" fmla="*/ 8 w 150"/>
                        <a:gd name="T11" fmla="*/ 0 h 37"/>
                        <a:gd name="T12" fmla="*/ 9 w 150"/>
                        <a:gd name="T13" fmla="*/ 0 h 37"/>
                        <a:gd name="T14" fmla="*/ 7 w 150"/>
                        <a:gd name="T15" fmla="*/ 0 h 37"/>
                        <a:gd name="T16" fmla="*/ 5 w 150"/>
                        <a:gd name="T17" fmla="*/ 0 h 37"/>
                        <a:gd name="T18" fmla="*/ 3 w 150"/>
                        <a:gd name="T19" fmla="*/ 0 h 37"/>
                        <a:gd name="T20" fmla="*/ 1 w 150"/>
                        <a:gd name="T21" fmla="*/ 0 h 37"/>
                        <a:gd name="T22" fmla="*/ 0 w 150"/>
                        <a:gd name="T23" fmla="*/ 1 h 37"/>
                        <a:gd name="T24" fmla="*/ 0 w 150"/>
                        <a:gd name="T25" fmla="*/ 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37">
                          <a:moveTo>
                            <a:pt x="0" y="37"/>
                          </a:moveTo>
                          <a:lnTo>
                            <a:pt x="26" y="25"/>
                          </a:lnTo>
                          <a:lnTo>
                            <a:pt x="47" y="21"/>
                          </a:lnTo>
                          <a:lnTo>
                            <a:pt x="72" y="14"/>
                          </a:lnTo>
                          <a:lnTo>
                            <a:pt x="93" y="7"/>
                          </a:lnTo>
                          <a:lnTo>
                            <a:pt x="127" y="11"/>
                          </a:lnTo>
                          <a:lnTo>
                            <a:pt x="150" y="14"/>
                          </a:lnTo>
                          <a:lnTo>
                            <a:pt x="115" y="5"/>
                          </a:lnTo>
                          <a:lnTo>
                            <a:pt x="85" y="0"/>
                          </a:lnTo>
                          <a:lnTo>
                            <a:pt x="47" y="18"/>
                          </a:lnTo>
                          <a:lnTo>
                            <a:pt x="26" y="20"/>
                          </a:lnTo>
                          <a:lnTo>
                            <a:pt x="3" y="32"/>
                          </a:lnTo>
                          <a:lnTo>
                            <a:pt x="0" y="37"/>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61" name="Freeform 273"/>
                    <p:cNvSpPr>
                      <a:spLocks noChangeArrowheads="1"/>
                    </p:cNvSpPr>
                    <p:nvPr/>
                  </p:nvSpPr>
                  <p:spPr bwMode="auto">
                    <a:xfrm>
                      <a:off x="4842" y="1842"/>
                      <a:ext cx="29" cy="5"/>
                    </a:xfrm>
                    <a:custGeom>
                      <a:avLst/>
                      <a:gdLst>
                        <a:gd name="T0" fmla="*/ 2 w 126"/>
                        <a:gd name="T1" fmla="*/ 0 h 25"/>
                        <a:gd name="T2" fmla="*/ 1 w 126"/>
                        <a:gd name="T3" fmla="*/ 0 h 25"/>
                        <a:gd name="T4" fmla="*/ 0 w 126"/>
                        <a:gd name="T5" fmla="*/ 0 h 25"/>
                        <a:gd name="T6" fmla="*/ 1 w 126"/>
                        <a:gd name="T7" fmla="*/ 0 h 25"/>
                        <a:gd name="T8" fmla="*/ 2 w 126"/>
                        <a:gd name="T9" fmla="*/ 0 h 25"/>
                        <a:gd name="T10" fmla="*/ 4 w 126"/>
                        <a:gd name="T11" fmla="*/ 1 h 25"/>
                        <a:gd name="T12" fmla="*/ 5 w 126"/>
                        <a:gd name="T13" fmla="*/ 1 h 25"/>
                        <a:gd name="T14" fmla="*/ 6 w 126"/>
                        <a:gd name="T15" fmla="*/ 1 h 25"/>
                        <a:gd name="T16" fmla="*/ 7 w 126"/>
                        <a:gd name="T17" fmla="*/ 1 h 25"/>
                        <a:gd name="T18" fmla="*/ 5 w 126"/>
                        <a:gd name="T19" fmla="*/ 1 h 25"/>
                        <a:gd name="T20" fmla="*/ 3 w 126"/>
                        <a:gd name="T21" fmla="*/ 0 h 25"/>
                        <a:gd name="T22" fmla="*/ 2 w 126"/>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25">
                          <a:moveTo>
                            <a:pt x="35" y="0"/>
                          </a:moveTo>
                          <a:lnTo>
                            <a:pt x="19" y="1"/>
                          </a:lnTo>
                          <a:lnTo>
                            <a:pt x="0" y="8"/>
                          </a:lnTo>
                          <a:lnTo>
                            <a:pt x="13" y="6"/>
                          </a:lnTo>
                          <a:lnTo>
                            <a:pt x="33" y="3"/>
                          </a:lnTo>
                          <a:lnTo>
                            <a:pt x="74" y="14"/>
                          </a:lnTo>
                          <a:lnTo>
                            <a:pt x="97" y="21"/>
                          </a:lnTo>
                          <a:lnTo>
                            <a:pt x="122" y="25"/>
                          </a:lnTo>
                          <a:lnTo>
                            <a:pt x="126" y="21"/>
                          </a:lnTo>
                          <a:lnTo>
                            <a:pt x="99" y="15"/>
                          </a:lnTo>
                          <a:lnTo>
                            <a:pt x="66" y="8"/>
                          </a:lnTo>
                          <a:lnTo>
                            <a:pt x="35"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62" name="Freeform 274"/>
                    <p:cNvSpPr>
                      <a:spLocks noChangeArrowheads="1"/>
                    </p:cNvSpPr>
                    <p:nvPr/>
                  </p:nvSpPr>
                  <p:spPr bwMode="auto">
                    <a:xfrm>
                      <a:off x="4849" y="1855"/>
                      <a:ext cx="10" cy="3"/>
                    </a:xfrm>
                    <a:custGeom>
                      <a:avLst/>
                      <a:gdLst>
                        <a:gd name="T0" fmla="*/ 0 w 53"/>
                        <a:gd name="T1" fmla="*/ 0 h 13"/>
                        <a:gd name="T2" fmla="*/ 0 w 53"/>
                        <a:gd name="T3" fmla="*/ 1 h 13"/>
                        <a:gd name="T4" fmla="*/ 1 w 53"/>
                        <a:gd name="T5" fmla="*/ 0 h 13"/>
                        <a:gd name="T6" fmla="*/ 2 w 53"/>
                        <a:gd name="T7" fmla="*/ 0 h 13"/>
                        <a:gd name="T8" fmla="*/ 2 w 53"/>
                        <a:gd name="T9" fmla="*/ 0 h 13"/>
                        <a:gd name="T10" fmla="*/ 1 w 53"/>
                        <a:gd name="T11" fmla="*/ 0 h 13"/>
                        <a:gd name="T12" fmla="*/ 0 w 5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3">
                          <a:moveTo>
                            <a:pt x="0" y="6"/>
                          </a:moveTo>
                          <a:lnTo>
                            <a:pt x="6" y="13"/>
                          </a:lnTo>
                          <a:lnTo>
                            <a:pt x="26" y="9"/>
                          </a:lnTo>
                          <a:lnTo>
                            <a:pt x="47" y="9"/>
                          </a:lnTo>
                          <a:lnTo>
                            <a:pt x="53" y="0"/>
                          </a:lnTo>
                          <a:lnTo>
                            <a:pt x="38" y="3"/>
                          </a:lnTo>
                          <a:lnTo>
                            <a:pt x="0" y="6"/>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63" name="Freeform 275"/>
                    <p:cNvSpPr>
                      <a:spLocks noChangeArrowheads="1"/>
                    </p:cNvSpPr>
                    <p:nvPr/>
                  </p:nvSpPr>
                  <p:spPr bwMode="auto">
                    <a:xfrm>
                      <a:off x="4822" y="1855"/>
                      <a:ext cx="4" cy="3"/>
                    </a:xfrm>
                    <a:custGeom>
                      <a:avLst/>
                      <a:gdLst>
                        <a:gd name="T0" fmla="*/ 1 w 14"/>
                        <a:gd name="T1" fmla="*/ 0 h 23"/>
                        <a:gd name="T2" fmla="*/ 1 w 14"/>
                        <a:gd name="T3" fmla="*/ 0 h 23"/>
                        <a:gd name="T4" fmla="*/ 1 w 14"/>
                        <a:gd name="T5" fmla="*/ 0 h 23"/>
                        <a:gd name="T6" fmla="*/ 0 w 14"/>
                        <a:gd name="T7" fmla="*/ 0 h 23"/>
                        <a:gd name="T8" fmla="*/ 1 w 14"/>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3">
                          <a:moveTo>
                            <a:pt x="14" y="0"/>
                          </a:moveTo>
                          <a:lnTo>
                            <a:pt x="14" y="7"/>
                          </a:lnTo>
                          <a:lnTo>
                            <a:pt x="11" y="17"/>
                          </a:lnTo>
                          <a:lnTo>
                            <a:pt x="0" y="23"/>
                          </a:lnTo>
                          <a:lnTo>
                            <a:pt x="14"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64" name="Freeform 276"/>
                    <p:cNvSpPr>
                      <a:spLocks noChangeArrowheads="1"/>
                    </p:cNvSpPr>
                    <p:nvPr/>
                  </p:nvSpPr>
                  <p:spPr bwMode="auto">
                    <a:xfrm>
                      <a:off x="4832" y="1862"/>
                      <a:ext cx="3" cy="3"/>
                    </a:xfrm>
                    <a:custGeom>
                      <a:avLst/>
                      <a:gdLst>
                        <a:gd name="T0" fmla="*/ 1 w 11"/>
                        <a:gd name="T1" fmla="*/ 0 h 14"/>
                        <a:gd name="T2" fmla="*/ 1 w 11"/>
                        <a:gd name="T3" fmla="*/ 0 h 14"/>
                        <a:gd name="T4" fmla="*/ 0 w 11"/>
                        <a:gd name="T5" fmla="*/ 1 h 14"/>
                        <a:gd name="T6" fmla="*/ 1 w 11"/>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4">
                          <a:moveTo>
                            <a:pt x="11" y="0"/>
                          </a:moveTo>
                          <a:lnTo>
                            <a:pt x="9" y="7"/>
                          </a:lnTo>
                          <a:lnTo>
                            <a:pt x="0" y="14"/>
                          </a:lnTo>
                          <a:lnTo>
                            <a:pt x="11"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65" name="Freeform 277"/>
                    <p:cNvSpPr>
                      <a:spLocks noChangeArrowheads="1"/>
                    </p:cNvSpPr>
                    <p:nvPr/>
                  </p:nvSpPr>
                  <p:spPr bwMode="auto">
                    <a:xfrm>
                      <a:off x="4871" y="1849"/>
                      <a:ext cx="4" cy="5"/>
                    </a:xfrm>
                    <a:custGeom>
                      <a:avLst/>
                      <a:gdLst>
                        <a:gd name="T0" fmla="*/ 0 w 25"/>
                        <a:gd name="T1" fmla="*/ 0 h 30"/>
                        <a:gd name="T2" fmla="*/ 0 w 25"/>
                        <a:gd name="T3" fmla="*/ 0 h 30"/>
                        <a:gd name="T4" fmla="*/ 0 w 25"/>
                        <a:gd name="T5" fmla="*/ 1 h 30"/>
                        <a:gd name="T6" fmla="*/ 1 w 25"/>
                        <a:gd name="T7" fmla="*/ 1 h 30"/>
                        <a:gd name="T8" fmla="*/ 0 w 2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0">
                          <a:moveTo>
                            <a:pt x="0" y="0"/>
                          </a:moveTo>
                          <a:lnTo>
                            <a:pt x="4" y="10"/>
                          </a:lnTo>
                          <a:lnTo>
                            <a:pt x="4" y="17"/>
                          </a:lnTo>
                          <a:lnTo>
                            <a:pt x="25" y="30"/>
                          </a:lnTo>
                          <a:lnTo>
                            <a:pt x="0"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66" name="Freeform 278"/>
                    <p:cNvSpPr>
                      <a:spLocks noChangeArrowheads="1"/>
                    </p:cNvSpPr>
                    <p:nvPr/>
                  </p:nvSpPr>
                  <p:spPr bwMode="auto">
                    <a:xfrm>
                      <a:off x="4881" y="1849"/>
                      <a:ext cx="16" cy="13"/>
                    </a:xfrm>
                    <a:custGeom>
                      <a:avLst/>
                      <a:gdLst>
                        <a:gd name="T0" fmla="*/ 0 w 76"/>
                        <a:gd name="T1" fmla="*/ 0 h 77"/>
                        <a:gd name="T2" fmla="*/ 1 w 76"/>
                        <a:gd name="T3" fmla="*/ 1 h 77"/>
                        <a:gd name="T4" fmla="*/ 1 w 76"/>
                        <a:gd name="T5" fmla="*/ 1 h 77"/>
                        <a:gd name="T6" fmla="*/ 3 w 76"/>
                        <a:gd name="T7" fmla="*/ 2 h 77"/>
                        <a:gd name="T8" fmla="*/ 1 w 76"/>
                        <a:gd name="T9" fmla="*/ 1 h 77"/>
                        <a:gd name="T10" fmla="*/ 0 w 76"/>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77">
                          <a:moveTo>
                            <a:pt x="0" y="0"/>
                          </a:moveTo>
                          <a:lnTo>
                            <a:pt x="13" y="24"/>
                          </a:lnTo>
                          <a:lnTo>
                            <a:pt x="28" y="43"/>
                          </a:lnTo>
                          <a:lnTo>
                            <a:pt x="76" y="77"/>
                          </a:lnTo>
                          <a:lnTo>
                            <a:pt x="31" y="36"/>
                          </a:lnTo>
                          <a:lnTo>
                            <a:pt x="0"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67" name="Freeform 279"/>
                    <p:cNvSpPr>
                      <a:spLocks noChangeArrowheads="1"/>
                    </p:cNvSpPr>
                    <p:nvPr/>
                  </p:nvSpPr>
                  <p:spPr bwMode="auto">
                    <a:xfrm>
                      <a:off x="4905" y="1868"/>
                      <a:ext cx="3" cy="8"/>
                    </a:xfrm>
                    <a:custGeom>
                      <a:avLst/>
                      <a:gdLst>
                        <a:gd name="T0" fmla="*/ 0 w 20"/>
                        <a:gd name="T1" fmla="*/ 0 h 56"/>
                        <a:gd name="T2" fmla="*/ 0 w 20"/>
                        <a:gd name="T3" fmla="*/ 0 h 56"/>
                        <a:gd name="T4" fmla="*/ 0 w 20"/>
                        <a:gd name="T5" fmla="*/ 1 h 56"/>
                        <a:gd name="T6" fmla="*/ 0 w 20"/>
                        <a:gd name="T7" fmla="*/ 1 h 56"/>
                        <a:gd name="T8" fmla="*/ 0 w 20"/>
                        <a:gd name="T9" fmla="*/ 1 h 56"/>
                        <a:gd name="T10" fmla="*/ 0 w 20"/>
                        <a:gd name="T11" fmla="*/ 0 h 56"/>
                        <a:gd name="T12" fmla="*/ 0 w 20"/>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56">
                          <a:moveTo>
                            <a:pt x="20" y="0"/>
                          </a:moveTo>
                          <a:lnTo>
                            <a:pt x="7" y="20"/>
                          </a:lnTo>
                          <a:lnTo>
                            <a:pt x="3" y="39"/>
                          </a:lnTo>
                          <a:lnTo>
                            <a:pt x="2" y="56"/>
                          </a:lnTo>
                          <a:lnTo>
                            <a:pt x="0" y="32"/>
                          </a:lnTo>
                          <a:lnTo>
                            <a:pt x="2" y="14"/>
                          </a:lnTo>
                          <a:lnTo>
                            <a:pt x="20"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68" name="Freeform 280"/>
                    <p:cNvSpPr>
                      <a:spLocks noChangeArrowheads="1"/>
                    </p:cNvSpPr>
                    <p:nvPr/>
                  </p:nvSpPr>
                  <p:spPr bwMode="auto">
                    <a:xfrm>
                      <a:off x="4865" y="1858"/>
                      <a:ext cx="3" cy="5"/>
                    </a:xfrm>
                    <a:custGeom>
                      <a:avLst/>
                      <a:gdLst>
                        <a:gd name="T0" fmla="*/ 1 w 11"/>
                        <a:gd name="T1" fmla="*/ 0 h 21"/>
                        <a:gd name="T2" fmla="*/ 1 w 11"/>
                        <a:gd name="T3" fmla="*/ 0 h 21"/>
                        <a:gd name="T4" fmla="*/ 0 w 11"/>
                        <a:gd name="T5" fmla="*/ 1 h 21"/>
                        <a:gd name="T6" fmla="*/ 1 w 11"/>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21">
                          <a:moveTo>
                            <a:pt x="9" y="0"/>
                          </a:moveTo>
                          <a:lnTo>
                            <a:pt x="11" y="9"/>
                          </a:lnTo>
                          <a:lnTo>
                            <a:pt x="0" y="21"/>
                          </a:lnTo>
                          <a:lnTo>
                            <a:pt x="9"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grpSp>
                <p:nvGrpSpPr>
                  <p:cNvPr id="2139" name="Group 281"/>
                  <p:cNvGrpSpPr>
                    <a:grpSpLocks/>
                  </p:cNvGrpSpPr>
                  <p:nvPr/>
                </p:nvGrpSpPr>
                <p:grpSpPr bwMode="auto">
                  <a:xfrm>
                    <a:off x="4911" y="1744"/>
                    <a:ext cx="251" cy="186"/>
                    <a:chOff x="4911" y="1744"/>
                    <a:chExt cx="251" cy="186"/>
                  </a:xfrm>
                </p:grpSpPr>
                <p:sp>
                  <p:nvSpPr>
                    <p:cNvPr id="2145" name="Freeform 282"/>
                    <p:cNvSpPr>
                      <a:spLocks noChangeArrowheads="1"/>
                    </p:cNvSpPr>
                    <p:nvPr/>
                  </p:nvSpPr>
                  <p:spPr bwMode="auto">
                    <a:xfrm>
                      <a:off x="5021" y="1744"/>
                      <a:ext cx="7" cy="5"/>
                    </a:xfrm>
                    <a:custGeom>
                      <a:avLst/>
                      <a:gdLst>
                        <a:gd name="T0" fmla="*/ 0 w 35"/>
                        <a:gd name="T1" fmla="*/ 0 h 25"/>
                        <a:gd name="T2" fmla="*/ 0 w 35"/>
                        <a:gd name="T3" fmla="*/ 0 h 25"/>
                        <a:gd name="T4" fmla="*/ 1 w 35"/>
                        <a:gd name="T5" fmla="*/ 0 h 25"/>
                        <a:gd name="T6" fmla="*/ 1 w 35"/>
                        <a:gd name="T7" fmla="*/ 1 h 25"/>
                        <a:gd name="T8" fmla="*/ 1 w 35"/>
                        <a:gd name="T9" fmla="*/ 1 h 25"/>
                        <a:gd name="T10" fmla="*/ 1 w 35"/>
                        <a:gd name="T11" fmla="*/ 1 h 25"/>
                        <a:gd name="T12" fmla="*/ 0 w 35"/>
                        <a:gd name="T13" fmla="*/ 1 h 25"/>
                        <a:gd name="T14" fmla="*/ 0 w 35"/>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25">
                          <a:moveTo>
                            <a:pt x="0" y="0"/>
                          </a:moveTo>
                          <a:lnTo>
                            <a:pt x="10" y="7"/>
                          </a:lnTo>
                          <a:lnTo>
                            <a:pt x="20" y="11"/>
                          </a:lnTo>
                          <a:lnTo>
                            <a:pt x="30" y="16"/>
                          </a:lnTo>
                          <a:lnTo>
                            <a:pt x="35" y="25"/>
                          </a:lnTo>
                          <a:lnTo>
                            <a:pt x="27" y="22"/>
                          </a:lnTo>
                          <a:lnTo>
                            <a:pt x="10" y="17"/>
                          </a:lnTo>
                          <a:lnTo>
                            <a:pt x="0"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46" name="Freeform 283"/>
                    <p:cNvSpPr>
                      <a:spLocks noChangeArrowheads="1"/>
                    </p:cNvSpPr>
                    <p:nvPr/>
                  </p:nvSpPr>
                  <p:spPr bwMode="auto">
                    <a:xfrm>
                      <a:off x="5021" y="1749"/>
                      <a:ext cx="3" cy="2"/>
                    </a:xfrm>
                    <a:custGeom>
                      <a:avLst/>
                      <a:gdLst>
                        <a:gd name="T0" fmla="*/ 0 w 11"/>
                        <a:gd name="T1" fmla="*/ 0 h 17"/>
                        <a:gd name="T2" fmla="*/ 1 w 11"/>
                        <a:gd name="T3" fmla="*/ 0 h 17"/>
                        <a:gd name="T4" fmla="*/ 1 w 11"/>
                        <a:gd name="T5" fmla="*/ 0 h 17"/>
                        <a:gd name="T6" fmla="*/ 0 w 1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7">
                          <a:moveTo>
                            <a:pt x="0" y="0"/>
                          </a:moveTo>
                          <a:lnTo>
                            <a:pt x="11" y="0"/>
                          </a:lnTo>
                          <a:lnTo>
                            <a:pt x="11" y="17"/>
                          </a:lnTo>
                          <a:lnTo>
                            <a:pt x="0" y="0"/>
                          </a:lnTo>
                          <a:close/>
                        </a:path>
                      </a:pathLst>
                    </a:custGeom>
                    <a:solidFill>
                      <a:srgbClr val="402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47" name="Freeform 284"/>
                    <p:cNvSpPr>
                      <a:spLocks noChangeArrowheads="1"/>
                    </p:cNvSpPr>
                    <p:nvPr/>
                  </p:nvSpPr>
                  <p:spPr bwMode="auto">
                    <a:xfrm>
                      <a:off x="4988" y="1768"/>
                      <a:ext cx="69" cy="110"/>
                    </a:xfrm>
                    <a:custGeom>
                      <a:avLst/>
                      <a:gdLst>
                        <a:gd name="T0" fmla="*/ 14 w 286"/>
                        <a:gd name="T1" fmla="*/ 0 h 712"/>
                        <a:gd name="T2" fmla="*/ 13 w 286"/>
                        <a:gd name="T3" fmla="*/ 1 h 712"/>
                        <a:gd name="T4" fmla="*/ 12 w 286"/>
                        <a:gd name="T5" fmla="*/ 2 h 712"/>
                        <a:gd name="T6" fmla="*/ 10 w 286"/>
                        <a:gd name="T7" fmla="*/ 3 h 712"/>
                        <a:gd name="T8" fmla="*/ 5 w 286"/>
                        <a:gd name="T9" fmla="*/ 7 h 712"/>
                        <a:gd name="T10" fmla="*/ 2 w 286"/>
                        <a:gd name="T11" fmla="*/ 11 h 712"/>
                        <a:gd name="T12" fmla="*/ 0 w 286"/>
                        <a:gd name="T13" fmla="*/ 17 h 712"/>
                        <a:gd name="T14" fmla="*/ 7 w 286"/>
                        <a:gd name="T15" fmla="*/ 15 h 712"/>
                        <a:gd name="T16" fmla="*/ 17 w 286"/>
                        <a:gd name="T17" fmla="*/ 2 h 712"/>
                        <a:gd name="T18" fmla="*/ 14 w 286"/>
                        <a:gd name="T19" fmla="*/ 0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6" h="712">
                          <a:moveTo>
                            <a:pt x="244" y="0"/>
                          </a:moveTo>
                          <a:lnTo>
                            <a:pt x="217" y="29"/>
                          </a:lnTo>
                          <a:lnTo>
                            <a:pt x="209" y="71"/>
                          </a:lnTo>
                          <a:lnTo>
                            <a:pt x="168" y="112"/>
                          </a:lnTo>
                          <a:lnTo>
                            <a:pt x="83" y="304"/>
                          </a:lnTo>
                          <a:lnTo>
                            <a:pt x="37" y="478"/>
                          </a:lnTo>
                          <a:lnTo>
                            <a:pt x="0" y="712"/>
                          </a:lnTo>
                          <a:lnTo>
                            <a:pt x="118" y="608"/>
                          </a:lnTo>
                          <a:lnTo>
                            <a:pt x="286" y="92"/>
                          </a:lnTo>
                          <a:lnTo>
                            <a:pt x="244" y="0"/>
                          </a:lnTo>
                          <a:close/>
                        </a:path>
                      </a:pathLst>
                    </a:custGeom>
                    <a:solidFill>
                      <a:srgbClr val="40000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48" name="Freeform 285"/>
                    <p:cNvSpPr>
                      <a:spLocks noChangeArrowheads="1"/>
                    </p:cNvSpPr>
                    <p:nvPr/>
                  </p:nvSpPr>
                  <p:spPr bwMode="auto">
                    <a:xfrm>
                      <a:off x="4911" y="1746"/>
                      <a:ext cx="252" cy="184"/>
                    </a:xfrm>
                    <a:custGeom>
                      <a:avLst/>
                      <a:gdLst>
                        <a:gd name="T0" fmla="*/ 48 w 1067"/>
                        <a:gd name="T1" fmla="*/ 2 h 1186"/>
                        <a:gd name="T2" fmla="*/ 47 w 1067"/>
                        <a:gd name="T3" fmla="*/ 0 h 1186"/>
                        <a:gd name="T4" fmla="*/ 32 w 1067"/>
                        <a:gd name="T5" fmla="*/ 3 h 1186"/>
                        <a:gd name="T6" fmla="*/ 31 w 1067"/>
                        <a:gd name="T7" fmla="*/ 5 h 1186"/>
                        <a:gd name="T8" fmla="*/ 30 w 1067"/>
                        <a:gd name="T9" fmla="*/ 5 h 1186"/>
                        <a:gd name="T10" fmla="*/ 29 w 1067"/>
                        <a:gd name="T11" fmla="*/ 6 h 1186"/>
                        <a:gd name="T12" fmla="*/ 28 w 1067"/>
                        <a:gd name="T13" fmla="*/ 7 h 1186"/>
                        <a:gd name="T14" fmla="*/ 24 w 1067"/>
                        <a:gd name="T15" fmla="*/ 11 h 1186"/>
                        <a:gd name="T16" fmla="*/ 22 w 1067"/>
                        <a:gd name="T17" fmla="*/ 15 h 1186"/>
                        <a:gd name="T18" fmla="*/ 21 w 1067"/>
                        <a:gd name="T19" fmla="*/ 17 h 1186"/>
                        <a:gd name="T20" fmla="*/ 9 w 1067"/>
                        <a:gd name="T21" fmla="*/ 17 h 1186"/>
                        <a:gd name="T22" fmla="*/ 7 w 1067"/>
                        <a:gd name="T23" fmla="*/ 18 h 1186"/>
                        <a:gd name="T24" fmla="*/ 2 w 1067"/>
                        <a:gd name="T25" fmla="*/ 18 h 1186"/>
                        <a:gd name="T26" fmla="*/ 0 w 1067"/>
                        <a:gd name="T27" fmla="*/ 19 h 1186"/>
                        <a:gd name="T28" fmla="*/ 0 w 1067"/>
                        <a:gd name="T29" fmla="*/ 20 h 1186"/>
                        <a:gd name="T30" fmla="*/ 0 w 1067"/>
                        <a:gd name="T31" fmla="*/ 21 h 1186"/>
                        <a:gd name="T32" fmla="*/ 5 w 1067"/>
                        <a:gd name="T33" fmla="*/ 22 h 1186"/>
                        <a:gd name="T34" fmla="*/ 8 w 1067"/>
                        <a:gd name="T35" fmla="*/ 23 h 1186"/>
                        <a:gd name="T36" fmla="*/ 13 w 1067"/>
                        <a:gd name="T37" fmla="*/ 24 h 1186"/>
                        <a:gd name="T38" fmla="*/ 16 w 1067"/>
                        <a:gd name="T39" fmla="*/ 24 h 1186"/>
                        <a:gd name="T40" fmla="*/ 20 w 1067"/>
                        <a:gd name="T41" fmla="*/ 24 h 1186"/>
                        <a:gd name="T42" fmla="*/ 20 w 1067"/>
                        <a:gd name="T43" fmla="*/ 25 h 1186"/>
                        <a:gd name="T44" fmla="*/ 20 w 1067"/>
                        <a:gd name="T45" fmla="*/ 26 h 1186"/>
                        <a:gd name="T46" fmla="*/ 20 w 1067"/>
                        <a:gd name="T47" fmla="*/ 27 h 1186"/>
                        <a:gd name="T48" fmla="*/ 22 w 1067"/>
                        <a:gd name="T49" fmla="*/ 27 h 1186"/>
                        <a:gd name="T50" fmla="*/ 25 w 1067"/>
                        <a:gd name="T51" fmla="*/ 27 h 1186"/>
                        <a:gd name="T52" fmla="*/ 28 w 1067"/>
                        <a:gd name="T53" fmla="*/ 28 h 1186"/>
                        <a:gd name="T54" fmla="*/ 31 w 1067"/>
                        <a:gd name="T55" fmla="*/ 28 h 1186"/>
                        <a:gd name="T56" fmla="*/ 34 w 1067"/>
                        <a:gd name="T57" fmla="*/ 28 h 1186"/>
                        <a:gd name="T58" fmla="*/ 38 w 1067"/>
                        <a:gd name="T59" fmla="*/ 28 h 1186"/>
                        <a:gd name="T60" fmla="*/ 42 w 1067"/>
                        <a:gd name="T61" fmla="*/ 28 h 1186"/>
                        <a:gd name="T62" fmla="*/ 47 w 1067"/>
                        <a:gd name="T63" fmla="*/ 29 h 1186"/>
                        <a:gd name="T64" fmla="*/ 51 w 1067"/>
                        <a:gd name="T65" fmla="*/ 28 h 1186"/>
                        <a:gd name="T66" fmla="*/ 55 w 1067"/>
                        <a:gd name="T67" fmla="*/ 27 h 1186"/>
                        <a:gd name="T68" fmla="*/ 54 w 1067"/>
                        <a:gd name="T69" fmla="*/ 25 h 1186"/>
                        <a:gd name="T70" fmla="*/ 56 w 1067"/>
                        <a:gd name="T71" fmla="*/ 23 h 1186"/>
                        <a:gd name="T72" fmla="*/ 56 w 1067"/>
                        <a:gd name="T73" fmla="*/ 20 h 1186"/>
                        <a:gd name="T74" fmla="*/ 58 w 1067"/>
                        <a:gd name="T75" fmla="*/ 18 h 1186"/>
                        <a:gd name="T76" fmla="*/ 60 w 1067"/>
                        <a:gd name="T77" fmla="*/ 14 h 1186"/>
                        <a:gd name="T78" fmla="*/ 59 w 1067"/>
                        <a:gd name="T79" fmla="*/ 11 h 1186"/>
                        <a:gd name="T80" fmla="*/ 59 w 1067"/>
                        <a:gd name="T81" fmla="*/ 8 h 1186"/>
                        <a:gd name="T82" fmla="*/ 59 w 1067"/>
                        <a:gd name="T83" fmla="*/ 5 h 1186"/>
                        <a:gd name="T84" fmla="*/ 58 w 1067"/>
                        <a:gd name="T85" fmla="*/ 4 h 1186"/>
                        <a:gd name="T86" fmla="*/ 55 w 1067"/>
                        <a:gd name="T87" fmla="*/ 4 h 1186"/>
                        <a:gd name="T88" fmla="*/ 52 w 1067"/>
                        <a:gd name="T89" fmla="*/ 2 h 1186"/>
                        <a:gd name="T90" fmla="*/ 48 w 1067"/>
                        <a:gd name="T91" fmla="*/ 2 h 11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7" h="1186">
                          <a:moveTo>
                            <a:pt x="869" y="62"/>
                          </a:moveTo>
                          <a:lnTo>
                            <a:pt x="836" y="0"/>
                          </a:lnTo>
                          <a:lnTo>
                            <a:pt x="576" y="108"/>
                          </a:lnTo>
                          <a:lnTo>
                            <a:pt x="564" y="191"/>
                          </a:lnTo>
                          <a:lnTo>
                            <a:pt x="542" y="220"/>
                          </a:lnTo>
                          <a:lnTo>
                            <a:pt x="513" y="253"/>
                          </a:lnTo>
                          <a:lnTo>
                            <a:pt x="496" y="312"/>
                          </a:lnTo>
                          <a:lnTo>
                            <a:pt x="438" y="449"/>
                          </a:lnTo>
                          <a:lnTo>
                            <a:pt x="391" y="611"/>
                          </a:lnTo>
                          <a:lnTo>
                            <a:pt x="370" y="720"/>
                          </a:lnTo>
                          <a:lnTo>
                            <a:pt x="160" y="724"/>
                          </a:lnTo>
                          <a:lnTo>
                            <a:pt x="127" y="745"/>
                          </a:lnTo>
                          <a:lnTo>
                            <a:pt x="30" y="745"/>
                          </a:lnTo>
                          <a:lnTo>
                            <a:pt x="4" y="787"/>
                          </a:lnTo>
                          <a:lnTo>
                            <a:pt x="0" y="837"/>
                          </a:lnTo>
                          <a:lnTo>
                            <a:pt x="9" y="882"/>
                          </a:lnTo>
                          <a:lnTo>
                            <a:pt x="98" y="899"/>
                          </a:lnTo>
                          <a:lnTo>
                            <a:pt x="139" y="961"/>
                          </a:lnTo>
                          <a:lnTo>
                            <a:pt x="223" y="982"/>
                          </a:lnTo>
                          <a:lnTo>
                            <a:pt x="285" y="982"/>
                          </a:lnTo>
                          <a:lnTo>
                            <a:pt x="357" y="995"/>
                          </a:lnTo>
                          <a:lnTo>
                            <a:pt x="361" y="1024"/>
                          </a:lnTo>
                          <a:lnTo>
                            <a:pt x="357" y="1086"/>
                          </a:lnTo>
                          <a:lnTo>
                            <a:pt x="365" y="1128"/>
                          </a:lnTo>
                          <a:lnTo>
                            <a:pt x="403" y="1132"/>
                          </a:lnTo>
                          <a:lnTo>
                            <a:pt x="450" y="1140"/>
                          </a:lnTo>
                          <a:lnTo>
                            <a:pt x="496" y="1182"/>
                          </a:lnTo>
                          <a:lnTo>
                            <a:pt x="550" y="1182"/>
                          </a:lnTo>
                          <a:lnTo>
                            <a:pt x="601" y="1177"/>
                          </a:lnTo>
                          <a:lnTo>
                            <a:pt x="677" y="1153"/>
                          </a:lnTo>
                          <a:lnTo>
                            <a:pt x="760" y="1161"/>
                          </a:lnTo>
                          <a:lnTo>
                            <a:pt x="845" y="1186"/>
                          </a:lnTo>
                          <a:lnTo>
                            <a:pt x="925" y="1169"/>
                          </a:lnTo>
                          <a:lnTo>
                            <a:pt x="978" y="1107"/>
                          </a:lnTo>
                          <a:lnTo>
                            <a:pt x="974" y="1040"/>
                          </a:lnTo>
                          <a:lnTo>
                            <a:pt x="995" y="957"/>
                          </a:lnTo>
                          <a:lnTo>
                            <a:pt x="1007" y="849"/>
                          </a:lnTo>
                          <a:lnTo>
                            <a:pt x="1033" y="749"/>
                          </a:lnTo>
                          <a:lnTo>
                            <a:pt x="1067" y="599"/>
                          </a:lnTo>
                          <a:lnTo>
                            <a:pt x="1062" y="449"/>
                          </a:lnTo>
                          <a:lnTo>
                            <a:pt x="1062" y="316"/>
                          </a:lnTo>
                          <a:lnTo>
                            <a:pt x="1054" y="224"/>
                          </a:lnTo>
                          <a:lnTo>
                            <a:pt x="1033" y="183"/>
                          </a:lnTo>
                          <a:lnTo>
                            <a:pt x="986" y="150"/>
                          </a:lnTo>
                          <a:lnTo>
                            <a:pt x="932" y="95"/>
                          </a:lnTo>
                          <a:lnTo>
                            <a:pt x="869" y="62"/>
                          </a:lnTo>
                          <a:close/>
                        </a:path>
                      </a:pathLst>
                    </a:custGeom>
                    <a:solidFill>
                      <a:srgbClr val="C0C0C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49" name="Freeform 286"/>
                    <p:cNvSpPr>
                      <a:spLocks noChangeArrowheads="1"/>
                    </p:cNvSpPr>
                    <p:nvPr/>
                  </p:nvSpPr>
                  <p:spPr bwMode="auto">
                    <a:xfrm>
                      <a:off x="5001" y="1760"/>
                      <a:ext cx="159" cy="171"/>
                    </a:xfrm>
                    <a:custGeom>
                      <a:avLst/>
                      <a:gdLst>
                        <a:gd name="T0" fmla="*/ 5 w 676"/>
                        <a:gd name="T1" fmla="*/ 22 h 1106"/>
                        <a:gd name="T2" fmla="*/ 14 w 676"/>
                        <a:gd name="T3" fmla="*/ 22 h 1106"/>
                        <a:gd name="T4" fmla="*/ 21 w 676"/>
                        <a:gd name="T5" fmla="*/ 21 h 1106"/>
                        <a:gd name="T6" fmla="*/ 24 w 676"/>
                        <a:gd name="T7" fmla="*/ 18 h 1106"/>
                        <a:gd name="T8" fmla="*/ 23 w 676"/>
                        <a:gd name="T9" fmla="*/ 17 h 1106"/>
                        <a:gd name="T10" fmla="*/ 29 w 676"/>
                        <a:gd name="T11" fmla="*/ 13 h 1106"/>
                        <a:gd name="T12" fmla="*/ 24 w 676"/>
                        <a:gd name="T13" fmla="*/ 15 h 1106"/>
                        <a:gd name="T14" fmla="*/ 26 w 676"/>
                        <a:gd name="T15" fmla="*/ 12 h 1106"/>
                        <a:gd name="T16" fmla="*/ 31 w 676"/>
                        <a:gd name="T17" fmla="*/ 8 h 1106"/>
                        <a:gd name="T18" fmla="*/ 24 w 676"/>
                        <a:gd name="T19" fmla="*/ 11 h 1106"/>
                        <a:gd name="T20" fmla="*/ 23 w 676"/>
                        <a:gd name="T21" fmla="*/ 6 h 1106"/>
                        <a:gd name="T22" fmla="*/ 20 w 676"/>
                        <a:gd name="T23" fmla="*/ 4 h 1106"/>
                        <a:gd name="T24" fmla="*/ 15 w 676"/>
                        <a:gd name="T25" fmla="*/ 3 h 1106"/>
                        <a:gd name="T26" fmla="*/ 24 w 676"/>
                        <a:gd name="T27" fmla="*/ 2 h 1106"/>
                        <a:gd name="T28" fmla="*/ 29 w 676"/>
                        <a:gd name="T29" fmla="*/ 4 h 1106"/>
                        <a:gd name="T30" fmla="*/ 26 w 676"/>
                        <a:gd name="T31" fmla="*/ 2 h 1106"/>
                        <a:gd name="T32" fmla="*/ 21 w 676"/>
                        <a:gd name="T33" fmla="*/ 1 h 1106"/>
                        <a:gd name="T34" fmla="*/ 24 w 676"/>
                        <a:gd name="T35" fmla="*/ 1 h 1106"/>
                        <a:gd name="T36" fmla="*/ 28 w 676"/>
                        <a:gd name="T37" fmla="*/ 0 h 1106"/>
                        <a:gd name="T38" fmla="*/ 32 w 676"/>
                        <a:gd name="T39" fmla="*/ 2 h 1106"/>
                        <a:gd name="T40" fmla="*/ 36 w 676"/>
                        <a:gd name="T41" fmla="*/ 3 h 1106"/>
                        <a:gd name="T42" fmla="*/ 37 w 676"/>
                        <a:gd name="T43" fmla="*/ 5 h 1106"/>
                        <a:gd name="T44" fmla="*/ 37 w 676"/>
                        <a:gd name="T45" fmla="*/ 10 h 1106"/>
                        <a:gd name="T46" fmla="*/ 36 w 676"/>
                        <a:gd name="T47" fmla="*/ 15 h 1106"/>
                        <a:gd name="T48" fmla="*/ 34 w 676"/>
                        <a:gd name="T49" fmla="*/ 21 h 1106"/>
                        <a:gd name="T50" fmla="*/ 33 w 676"/>
                        <a:gd name="T51" fmla="*/ 24 h 1106"/>
                        <a:gd name="T52" fmla="*/ 31 w 676"/>
                        <a:gd name="T53" fmla="*/ 26 h 1106"/>
                        <a:gd name="T54" fmla="*/ 26 w 676"/>
                        <a:gd name="T55" fmla="*/ 26 h 1106"/>
                        <a:gd name="T56" fmla="*/ 23 w 676"/>
                        <a:gd name="T57" fmla="*/ 26 h 1106"/>
                        <a:gd name="T58" fmla="*/ 20 w 676"/>
                        <a:gd name="T59" fmla="*/ 25 h 1106"/>
                        <a:gd name="T60" fmla="*/ 19 w 676"/>
                        <a:gd name="T61" fmla="*/ 24 h 1106"/>
                        <a:gd name="T62" fmla="*/ 15 w 676"/>
                        <a:gd name="T63" fmla="*/ 26 h 1106"/>
                        <a:gd name="T64" fmla="*/ 10 w 676"/>
                        <a:gd name="T65" fmla="*/ 26 h 1106"/>
                        <a:gd name="T66" fmla="*/ 6 w 676"/>
                        <a:gd name="T67" fmla="*/ 26 h 1106"/>
                        <a:gd name="T68" fmla="*/ 9 w 676"/>
                        <a:gd name="T69" fmla="*/ 25 h 1106"/>
                        <a:gd name="T70" fmla="*/ 13 w 676"/>
                        <a:gd name="T71" fmla="*/ 23 h 1106"/>
                        <a:gd name="T72" fmla="*/ 7 w 676"/>
                        <a:gd name="T73" fmla="*/ 24 h 1106"/>
                        <a:gd name="T74" fmla="*/ 1 w 676"/>
                        <a:gd name="T75" fmla="*/ 25 h 1106"/>
                        <a:gd name="T76" fmla="*/ 0 w 676"/>
                        <a:gd name="T77" fmla="*/ 24 h 1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76" h="1106">
                          <a:moveTo>
                            <a:pt x="0" y="928"/>
                          </a:moveTo>
                          <a:lnTo>
                            <a:pt x="88" y="915"/>
                          </a:lnTo>
                          <a:lnTo>
                            <a:pt x="163" y="911"/>
                          </a:lnTo>
                          <a:lnTo>
                            <a:pt x="247" y="903"/>
                          </a:lnTo>
                          <a:lnTo>
                            <a:pt x="340" y="890"/>
                          </a:lnTo>
                          <a:lnTo>
                            <a:pt x="382" y="861"/>
                          </a:lnTo>
                          <a:lnTo>
                            <a:pt x="495" y="720"/>
                          </a:lnTo>
                          <a:lnTo>
                            <a:pt x="437" y="761"/>
                          </a:lnTo>
                          <a:lnTo>
                            <a:pt x="398" y="795"/>
                          </a:lnTo>
                          <a:lnTo>
                            <a:pt x="420" y="695"/>
                          </a:lnTo>
                          <a:lnTo>
                            <a:pt x="462" y="657"/>
                          </a:lnTo>
                          <a:lnTo>
                            <a:pt x="524" y="553"/>
                          </a:lnTo>
                          <a:lnTo>
                            <a:pt x="466" y="603"/>
                          </a:lnTo>
                          <a:lnTo>
                            <a:pt x="428" y="616"/>
                          </a:lnTo>
                          <a:lnTo>
                            <a:pt x="437" y="544"/>
                          </a:lnTo>
                          <a:lnTo>
                            <a:pt x="478" y="490"/>
                          </a:lnTo>
                          <a:lnTo>
                            <a:pt x="520" y="449"/>
                          </a:lnTo>
                          <a:lnTo>
                            <a:pt x="563" y="328"/>
                          </a:lnTo>
                          <a:lnTo>
                            <a:pt x="482" y="428"/>
                          </a:lnTo>
                          <a:lnTo>
                            <a:pt x="437" y="465"/>
                          </a:lnTo>
                          <a:lnTo>
                            <a:pt x="432" y="311"/>
                          </a:lnTo>
                          <a:lnTo>
                            <a:pt x="420" y="249"/>
                          </a:lnTo>
                          <a:lnTo>
                            <a:pt x="394" y="220"/>
                          </a:lnTo>
                          <a:lnTo>
                            <a:pt x="357" y="174"/>
                          </a:lnTo>
                          <a:lnTo>
                            <a:pt x="298" y="153"/>
                          </a:lnTo>
                          <a:lnTo>
                            <a:pt x="268" y="141"/>
                          </a:lnTo>
                          <a:lnTo>
                            <a:pt x="352" y="62"/>
                          </a:lnTo>
                          <a:lnTo>
                            <a:pt x="441" y="83"/>
                          </a:lnTo>
                          <a:lnTo>
                            <a:pt x="499" y="116"/>
                          </a:lnTo>
                          <a:lnTo>
                            <a:pt x="520" y="149"/>
                          </a:lnTo>
                          <a:lnTo>
                            <a:pt x="503" y="99"/>
                          </a:lnTo>
                          <a:lnTo>
                            <a:pt x="470" y="83"/>
                          </a:lnTo>
                          <a:lnTo>
                            <a:pt x="416" y="62"/>
                          </a:lnTo>
                          <a:lnTo>
                            <a:pt x="373" y="54"/>
                          </a:lnTo>
                          <a:lnTo>
                            <a:pt x="398" y="41"/>
                          </a:lnTo>
                          <a:lnTo>
                            <a:pt x="441" y="29"/>
                          </a:lnTo>
                          <a:lnTo>
                            <a:pt x="478" y="16"/>
                          </a:lnTo>
                          <a:lnTo>
                            <a:pt x="499" y="0"/>
                          </a:lnTo>
                          <a:lnTo>
                            <a:pt x="550" y="33"/>
                          </a:lnTo>
                          <a:lnTo>
                            <a:pt x="579" y="62"/>
                          </a:lnTo>
                          <a:lnTo>
                            <a:pt x="608" y="99"/>
                          </a:lnTo>
                          <a:lnTo>
                            <a:pt x="651" y="120"/>
                          </a:lnTo>
                          <a:lnTo>
                            <a:pt x="659" y="158"/>
                          </a:lnTo>
                          <a:lnTo>
                            <a:pt x="676" y="220"/>
                          </a:lnTo>
                          <a:lnTo>
                            <a:pt x="676" y="316"/>
                          </a:lnTo>
                          <a:lnTo>
                            <a:pt x="672" y="415"/>
                          </a:lnTo>
                          <a:lnTo>
                            <a:pt x="668" y="528"/>
                          </a:lnTo>
                          <a:lnTo>
                            <a:pt x="647" y="645"/>
                          </a:lnTo>
                          <a:lnTo>
                            <a:pt x="621" y="766"/>
                          </a:lnTo>
                          <a:lnTo>
                            <a:pt x="608" y="870"/>
                          </a:lnTo>
                          <a:lnTo>
                            <a:pt x="588" y="944"/>
                          </a:lnTo>
                          <a:lnTo>
                            <a:pt x="592" y="1011"/>
                          </a:lnTo>
                          <a:lnTo>
                            <a:pt x="583" y="1048"/>
                          </a:lnTo>
                          <a:lnTo>
                            <a:pt x="554" y="1077"/>
                          </a:lnTo>
                          <a:lnTo>
                            <a:pt x="516" y="1102"/>
                          </a:lnTo>
                          <a:lnTo>
                            <a:pt x="466" y="1106"/>
                          </a:lnTo>
                          <a:lnTo>
                            <a:pt x="441" y="1094"/>
                          </a:lnTo>
                          <a:lnTo>
                            <a:pt x="407" y="1090"/>
                          </a:lnTo>
                          <a:lnTo>
                            <a:pt x="327" y="1073"/>
                          </a:lnTo>
                          <a:lnTo>
                            <a:pt x="361" y="1032"/>
                          </a:lnTo>
                          <a:lnTo>
                            <a:pt x="398" y="973"/>
                          </a:lnTo>
                          <a:lnTo>
                            <a:pt x="344" y="1015"/>
                          </a:lnTo>
                          <a:lnTo>
                            <a:pt x="302" y="1052"/>
                          </a:lnTo>
                          <a:lnTo>
                            <a:pt x="272" y="1073"/>
                          </a:lnTo>
                          <a:lnTo>
                            <a:pt x="231" y="1094"/>
                          </a:lnTo>
                          <a:lnTo>
                            <a:pt x="185" y="1094"/>
                          </a:lnTo>
                          <a:lnTo>
                            <a:pt x="138" y="1094"/>
                          </a:lnTo>
                          <a:lnTo>
                            <a:pt x="113" y="1082"/>
                          </a:lnTo>
                          <a:lnTo>
                            <a:pt x="101" y="1069"/>
                          </a:lnTo>
                          <a:lnTo>
                            <a:pt x="159" y="1036"/>
                          </a:lnTo>
                          <a:lnTo>
                            <a:pt x="218" y="982"/>
                          </a:lnTo>
                          <a:lnTo>
                            <a:pt x="235" y="957"/>
                          </a:lnTo>
                          <a:lnTo>
                            <a:pt x="189" y="969"/>
                          </a:lnTo>
                          <a:lnTo>
                            <a:pt x="117" y="1023"/>
                          </a:lnTo>
                          <a:lnTo>
                            <a:pt x="88" y="1048"/>
                          </a:lnTo>
                          <a:lnTo>
                            <a:pt x="21" y="1052"/>
                          </a:lnTo>
                          <a:lnTo>
                            <a:pt x="0" y="1040"/>
                          </a:lnTo>
                          <a:lnTo>
                            <a:pt x="0" y="1011"/>
                          </a:lnTo>
                          <a:lnTo>
                            <a:pt x="0" y="928"/>
                          </a:lnTo>
                          <a:close/>
                        </a:path>
                      </a:pathLst>
                    </a:custGeom>
                    <a:solidFill>
                      <a:srgbClr val="E0E0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50" name="Freeform 287"/>
                    <p:cNvSpPr>
                      <a:spLocks noChangeArrowheads="1"/>
                    </p:cNvSpPr>
                    <p:nvPr/>
                  </p:nvSpPr>
                  <p:spPr bwMode="auto">
                    <a:xfrm>
                      <a:off x="5100" y="1844"/>
                      <a:ext cx="46" cy="79"/>
                    </a:xfrm>
                    <a:custGeom>
                      <a:avLst/>
                      <a:gdLst>
                        <a:gd name="T0" fmla="*/ 0 w 197"/>
                        <a:gd name="T1" fmla="*/ 12 h 513"/>
                        <a:gd name="T2" fmla="*/ 2 w 197"/>
                        <a:gd name="T3" fmla="*/ 12 h 513"/>
                        <a:gd name="T4" fmla="*/ 4 w 197"/>
                        <a:gd name="T5" fmla="*/ 11 h 513"/>
                        <a:gd name="T6" fmla="*/ 6 w 197"/>
                        <a:gd name="T7" fmla="*/ 9 h 513"/>
                        <a:gd name="T8" fmla="*/ 7 w 197"/>
                        <a:gd name="T9" fmla="*/ 8 h 513"/>
                        <a:gd name="T10" fmla="*/ 8 w 197"/>
                        <a:gd name="T11" fmla="*/ 6 h 513"/>
                        <a:gd name="T12" fmla="*/ 9 w 197"/>
                        <a:gd name="T13" fmla="*/ 4 h 513"/>
                        <a:gd name="T14" fmla="*/ 10 w 197"/>
                        <a:gd name="T15" fmla="*/ 2 h 513"/>
                        <a:gd name="T16" fmla="*/ 11 w 197"/>
                        <a:gd name="T17" fmla="*/ 0 h 513"/>
                        <a:gd name="T18" fmla="*/ 8 w 197"/>
                        <a:gd name="T19" fmla="*/ 4 h 513"/>
                        <a:gd name="T20" fmla="*/ 7 w 197"/>
                        <a:gd name="T21" fmla="*/ 6 h 513"/>
                        <a:gd name="T22" fmla="*/ 5 w 197"/>
                        <a:gd name="T23" fmla="*/ 8 h 513"/>
                        <a:gd name="T24" fmla="*/ 1 w 197"/>
                        <a:gd name="T25" fmla="*/ 10 h 513"/>
                        <a:gd name="T26" fmla="*/ 0 w 197"/>
                        <a:gd name="T27" fmla="*/ 12 h 5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7" h="513">
                          <a:moveTo>
                            <a:pt x="0" y="513"/>
                          </a:moveTo>
                          <a:lnTo>
                            <a:pt x="34" y="496"/>
                          </a:lnTo>
                          <a:lnTo>
                            <a:pt x="71" y="455"/>
                          </a:lnTo>
                          <a:lnTo>
                            <a:pt x="105" y="380"/>
                          </a:lnTo>
                          <a:lnTo>
                            <a:pt x="122" y="317"/>
                          </a:lnTo>
                          <a:lnTo>
                            <a:pt x="147" y="247"/>
                          </a:lnTo>
                          <a:lnTo>
                            <a:pt x="160" y="180"/>
                          </a:lnTo>
                          <a:lnTo>
                            <a:pt x="180" y="76"/>
                          </a:lnTo>
                          <a:lnTo>
                            <a:pt x="197" y="0"/>
                          </a:lnTo>
                          <a:lnTo>
                            <a:pt x="155" y="151"/>
                          </a:lnTo>
                          <a:lnTo>
                            <a:pt x="122" y="267"/>
                          </a:lnTo>
                          <a:lnTo>
                            <a:pt x="84" y="346"/>
                          </a:lnTo>
                          <a:lnTo>
                            <a:pt x="25" y="430"/>
                          </a:lnTo>
                          <a:lnTo>
                            <a:pt x="0" y="513"/>
                          </a:lnTo>
                          <a:close/>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51" name="Freeform 288"/>
                    <p:cNvSpPr>
                      <a:spLocks noChangeArrowheads="1"/>
                    </p:cNvSpPr>
                    <p:nvPr/>
                  </p:nvSpPr>
                  <p:spPr bwMode="auto">
                    <a:xfrm>
                      <a:off x="4915" y="1781"/>
                      <a:ext cx="185" cy="118"/>
                    </a:xfrm>
                    <a:custGeom>
                      <a:avLst/>
                      <a:gdLst>
                        <a:gd name="T0" fmla="*/ 31 w 781"/>
                        <a:gd name="T1" fmla="*/ 1 h 770"/>
                        <a:gd name="T2" fmla="*/ 27 w 781"/>
                        <a:gd name="T3" fmla="*/ 3 h 770"/>
                        <a:gd name="T4" fmla="*/ 27 w 781"/>
                        <a:gd name="T5" fmla="*/ 6 h 770"/>
                        <a:gd name="T6" fmla="*/ 27 w 781"/>
                        <a:gd name="T7" fmla="*/ 9 h 770"/>
                        <a:gd name="T8" fmla="*/ 27 w 781"/>
                        <a:gd name="T9" fmla="*/ 10 h 770"/>
                        <a:gd name="T10" fmla="*/ 27 w 781"/>
                        <a:gd name="T11" fmla="*/ 11 h 770"/>
                        <a:gd name="T12" fmla="*/ 26 w 781"/>
                        <a:gd name="T13" fmla="*/ 11 h 770"/>
                        <a:gd name="T14" fmla="*/ 24 w 781"/>
                        <a:gd name="T15" fmla="*/ 12 h 770"/>
                        <a:gd name="T16" fmla="*/ 21 w 781"/>
                        <a:gd name="T17" fmla="*/ 12 h 770"/>
                        <a:gd name="T18" fmla="*/ 11 w 781"/>
                        <a:gd name="T19" fmla="*/ 12 h 770"/>
                        <a:gd name="T20" fmla="*/ 6 w 781"/>
                        <a:gd name="T21" fmla="*/ 13 h 770"/>
                        <a:gd name="T22" fmla="*/ 0 w 781"/>
                        <a:gd name="T23" fmla="*/ 14 h 770"/>
                        <a:gd name="T24" fmla="*/ 0 w 781"/>
                        <a:gd name="T25" fmla="*/ 16 h 770"/>
                        <a:gd name="T26" fmla="*/ 4 w 781"/>
                        <a:gd name="T27" fmla="*/ 15 h 770"/>
                        <a:gd name="T28" fmla="*/ 5 w 781"/>
                        <a:gd name="T29" fmla="*/ 14 h 770"/>
                        <a:gd name="T30" fmla="*/ 5 w 781"/>
                        <a:gd name="T31" fmla="*/ 16 h 770"/>
                        <a:gd name="T32" fmla="*/ 8 w 781"/>
                        <a:gd name="T33" fmla="*/ 17 h 770"/>
                        <a:gd name="T34" fmla="*/ 15 w 781"/>
                        <a:gd name="T35" fmla="*/ 18 h 770"/>
                        <a:gd name="T36" fmla="*/ 14 w 781"/>
                        <a:gd name="T37" fmla="*/ 17 h 770"/>
                        <a:gd name="T38" fmla="*/ 10 w 781"/>
                        <a:gd name="T39" fmla="*/ 15 h 770"/>
                        <a:gd name="T40" fmla="*/ 14 w 781"/>
                        <a:gd name="T41" fmla="*/ 14 h 770"/>
                        <a:gd name="T42" fmla="*/ 15 w 781"/>
                        <a:gd name="T43" fmla="*/ 16 h 770"/>
                        <a:gd name="T44" fmla="*/ 20 w 781"/>
                        <a:gd name="T45" fmla="*/ 18 h 770"/>
                        <a:gd name="T46" fmla="*/ 27 w 781"/>
                        <a:gd name="T47" fmla="*/ 18 h 770"/>
                        <a:gd name="T48" fmla="*/ 19 w 781"/>
                        <a:gd name="T49" fmla="*/ 16 h 770"/>
                        <a:gd name="T50" fmla="*/ 16 w 781"/>
                        <a:gd name="T51" fmla="*/ 14 h 770"/>
                        <a:gd name="T52" fmla="*/ 18 w 781"/>
                        <a:gd name="T53" fmla="*/ 14 h 770"/>
                        <a:gd name="T54" fmla="*/ 20 w 781"/>
                        <a:gd name="T55" fmla="*/ 15 h 770"/>
                        <a:gd name="T56" fmla="*/ 25 w 781"/>
                        <a:gd name="T57" fmla="*/ 17 h 770"/>
                        <a:gd name="T58" fmla="*/ 29 w 781"/>
                        <a:gd name="T59" fmla="*/ 17 h 770"/>
                        <a:gd name="T60" fmla="*/ 34 w 781"/>
                        <a:gd name="T61" fmla="*/ 18 h 770"/>
                        <a:gd name="T62" fmla="*/ 31 w 781"/>
                        <a:gd name="T63" fmla="*/ 17 h 770"/>
                        <a:gd name="T64" fmla="*/ 27 w 781"/>
                        <a:gd name="T65" fmla="*/ 15 h 770"/>
                        <a:gd name="T66" fmla="*/ 28 w 781"/>
                        <a:gd name="T67" fmla="*/ 14 h 770"/>
                        <a:gd name="T68" fmla="*/ 30 w 781"/>
                        <a:gd name="T69" fmla="*/ 16 h 770"/>
                        <a:gd name="T70" fmla="*/ 34 w 781"/>
                        <a:gd name="T71" fmla="*/ 17 h 770"/>
                        <a:gd name="T72" fmla="*/ 39 w 781"/>
                        <a:gd name="T73" fmla="*/ 17 h 770"/>
                        <a:gd name="T74" fmla="*/ 42 w 781"/>
                        <a:gd name="T75" fmla="*/ 15 h 770"/>
                        <a:gd name="T76" fmla="*/ 33 w 781"/>
                        <a:gd name="T77" fmla="*/ 15 h 770"/>
                        <a:gd name="T78" fmla="*/ 27 w 781"/>
                        <a:gd name="T79" fmla="*/ 13 h 770"/>
                        <a:gd name="T80" fmla="*/ 26 w 781"/>
                        <a:gd name="T81" fmla="*/ 12 h 770"/>
                        <a:gd name="T82" fmla="*/ 28 w 781"/>
                        <a:gd name="T83" fmla="*/ 13 h 770"/>
                        <a:gd name="T84" fmla="*/ 35 w 781"/>
                        <a:gd name="T85" fmla="*/ 15 h 770"/>
                        <a:gd name="T86" fmla="*/ 42 w 781"/>
                        <a:gd name="T87" fmla="*/ 15 h 770"/>
                        <a:gd name="T88" fmla="*/ 43 w 781"/>
                        <a:gd name="T89" fmla="*/ 12 h 770"/>
                        <a:gd name="T90" fmla="*/ 39 w 781"/>
                        <a:gd name="T91" fmla="*/ 11 h 770"/>
                        <a:gd name="T92" fmla="*/ 31 w 781"/>
                        <a:gd name="T93" fmla="*/ 12 h 770"/>
                        <a:gd name="T94" fmla="*/ 29 w 781"/>
                        <a:gd name="T95" fmla="*/ 11 h 770"/>
                        <a:gd name="T96" fmla="*/ 34 w 781"/>
                        <a:gd name="T97" fmla="*/ 11 h 770"/>
                        <a:gd name="T98" fmla="*/ 43 w 781"/>
                        <a:gd name="T99" fmla="*/ 11 h 770"/>
                        <a:gd name="T100" fmla="*/ 44 w 781"/>
                        <a:gd name="T101" fmla="*/ 8 h 770"/>
                        <a:gd name="T102" fmla="*/ 43 w 781"/>
                        <a:gd name="T103" fmla="*/ 4 h 770"/>
                        <a:gd name="T104" fmla="*/ 39 w 781"/>
                        <a:gd name="T105" fmla="*/ 2 h 770"/>
                        <a:gd name="T106" fmla="*/ 43 w 781"/>
                        <a:gd name="T107" fmla="*/ 3 h 770"/>
                        <a:gd name="T108" fmla="*/ 41 w 781"/>
                        <a:gd name="T109" fmla="*/ 1 h 770"/>
                        <a:gd name="T110" fmla="*/ 36 w 781"/>
                        <a:gd name="T111" fmla="*/ 0 h 7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81" h="770">
                          <a:moveTo>
                            <a:pt x="638" y="0"/>
                          </a:moveTo>
                          <a:lnTo>
                            <a:pt x="546" y="29"/>
                          </a:lnTo>
                          <a:lnTo>
                            <a:pt x="503" y="66"/>
                          </a:lnTo>
                          <a:lnTo>
                            <a:pt x="478" y="141"/>
                          </a:lnTo>
                          <a:lnTo>
                            <a:pt x="478" y="212"/>
                          </a:lnTo>
                          <a:lnTo>
                            <a:pt x="491" y="253"/>
                          </a:lnTo>
                          <a:lnTo>
                            <a:pt x="483" y="324"/>
                          </a:lnTo>
                          <a:lnTo>
                            <a:pt x="483" y="378"/>
                          </a:lnTo>
                          <a:lnTo>
                            <a:pt x="495" y="391"/>
                          </a:lnTo>
                          <a:lnTo>
                            <a:pt x="483" y="411"/>
                          </a:lnTo>
                          <a:lnTo>
                            <a:pt x="474" y="432"/>
                          </a:lnTo>
                          <a:lnTo>
                            <a:pt x="491" y="454"/>
                          </a:lnTo>
                          <a:lnTo>
                            <a:pt x="491" y="475"/>
                          </a:lnTo>
                          <a:lnTo>
                            <a:pt x="458" y="483"/>
                          </a:lnTo>
                          <a:lnTo>
                            <a:pt x="462" y="504"/>
                          </a:lnTo>
                          <a:lnTo>
                            <a:pt x="429" y="516"/>
                          </a:lnTo>
                          <a:lnTo>
                            <a:pt x="398" y="508"/>
                          </a:lnTo>
                          <a:lnTo>
                            <a:pt x="378" y="516"/>
                          </a:lnTo>
                          <a:lnTo>
                            <a:pt x="285" y="529"/>
                          </a:lnTo>
                          <a:lnTo>
                            <a:pt x="202" y="525"/>
                          </a:lnTo>
                          <a:lnTo>
                            <a:pt x="147" y="529"/>
                          </a:lnTo>
                          <a:lnTo>
                            <a:pt x="113" y="550"/>
                          </a:lnTo>
                          <a:lnTo>
                            <a:pt x="29" y="550"/>
                          </a:lnTo>
                          <a:lnTo>
                            <a:pt x="0" y="579"/>
                          </a:lnTo>
                          <a:lnTo>
                            <a:pt x="0" y="612"/>
                          </a:lnTo>
                          <a:lnTo>
                            <a:pt x="4" y="666"/>
                          </a:lnTo>
                          <a:lnTo>
                            <a:pt x="71" y="683"/>
                          </a:lnTo>
                          <a:lnTo>
                            <a:pt x="71" y="649"/>
                          </a:lnTo>
                          <a:lnTo>
                            <a:pt x="76" y="620"/>
                          </a:lnTo>
                          <a:lnTo>
                            <a:pt x="88" y="608"/>
                          </a:lnTo>
                          <a:lnTo>
                            <a:pt x="93" y="641"/>
                          </a:lnTo>
                          <a:lnTo>
                            <a:pt x="97" y="683"/>
                          </a:lnTo>
                          <a:lnTo>
                            <a:pt x="113" y="708"/>
                          </a:lnTo>
                          <a:lnTo>
                            <a:pt x="142" y="741"/>
                          </a:lnTo>
                          <a:lnTo>
                            <a:pt x="214" y="757"/>
                          </a:lnTo>
                          <a:lnTo>
                            <a:pt x="268" y="766"/>
                          </a:lnTo>
                          <a:lnTo>
                            <a:pt x="332" y="770"/>
                          </a:lnTo>
                          <a:lnTo>
                            <a:pt x="252" y="724"/>
                          </a:lnTo>
                          <a:lnTo>
                            <a:pt x="198" y="683"/>
                          </a:lnTo>
                          <a:lnTo>
                            <a:pt x="184" y="649"/>
                          </a:lnTo>
                          <a:lnTo>
                            <a:pt x="193" y="620"/>
                          </a:lnTo>
                          <a:lnTo>
                            <a:pt x="239" y="616"/>
                          </a:lnTo>
                          <a:lnTo>
                            <a:pt x="256" y="649"/>
                          </a:lnTo>
                          <a:lnTo>
                            <a:pt x="268" y="687"/>
                          </a:lnTo>
                          <a:lnTo>
                            <a:pt x="311" y="728"/>
                          </a:lnTo>
                          <a:lnTo>
                            <a:pt x="357" y="762"/>
                          </a:lnTo>
                          <a:lnTo>
                            <a:pt x="403" y="766"/>
                          </a:lnTo>
                          <a:lnTo>
                            <a:pt x="474" y="762"/>
                          </a:lnTo>
                          <a:lnTo>
                            <a:pt x="398" y="703"/>
                          </a:lnTo>
                          <a:lnTo>
                            <a:pt x="344" y="674"/>
                          </a:lnTo>
                          <a:lnTo>
                            <a:pt x="302" y="641"/>
                          </a:lnTo>
                          <a:lnTo>
                            <a:pt x="289" y="616"/>
                          </a:lnTo>
                          <a:lnTo>
                            <a:pt x="293" y="591"/>
                          </a:lnTo>
                          <a:lnTo>
                            <a:pt x="319" y="587"/>
                          </a:lnTo>
                          <a:lnTo>
                            <a:pt x="348" y="612"/>
                          </a:lnTo>
                          <a:lnTo>
                            <a:pt x="365" y="645"/>
                          </a:lnTo>
                          <a:lnTo>
                            <a:pt x="403" y="687"/>
                          </a:lnTo>
                          <a:lnTo>
                            <a:pt x="449" y="708"/>
                          </a:lnTo>
                          <a:lnTo>
                            <a:pt x="483" y="728"/>
                          </a:lnTo>
                          <a:lnTo>
                            <a:pt x="520" y="745"/>
                          </a:lnTo>
                          <a:lnTo>
                            <a:pt x="563" y="753"/>
                          </a:lnTo>
                          <a:lnTo>
                            <a:pt x="613" y="753"/>
                          </a:lnTo>
                          <a:lnTo>
                            <a:pt x="662" y="744"/>
                          </a:lnTo>
                          <a:lnTo>
                            <a:pt x="554" y="708"/>
                          </a:lnTo>
                          <a:lnTo>
                            <a:pt x="512" y="687"/>
                          </a:lnTo>
                          <a:lnTo>
                            <a:pt x="483" y="649"/>
                          </a:lnTo>
                          <a:lnTo>
                            <a:pt x="478" y="616"/>
                          </a:lnTo>
                          <a:lnTo>
                            <a:pt x="503" y="616"/>
                          </a:lnTo>
                          <a:lnTo>
                            <a:pt x="516" y="645"/>
                          </a:lnTo>
                          <a:lnTo>
                            <a:pt x="538" y="670"/>
                          </a:lnTo>
                          <a:lnTo>
                            <a:pt x="571" y="696"/>
                          </a:lnTo>
                          <a:lnTo>
                            <a:pt x="609" y="721"/>
                          </a:lnTo>
                          <a:lnTo>
                            <a:pt x="659" y="742"/>
                          </a:lnTo>
                          <a:lnTo>
                            <a:pt x="697" y="728"/>
                          </a:lnTo>
                          <a:lnTo>
                            <a:pt x="714" y="708"/>
                          </a:lnTo>
                          <a:lnTo>
                            <a:pt x="743" y="657"/>
                          </a:lnTo>
                          <a:lnTo>
                            <a:pt x="689" y="645"/>
                          </a:lnTo>
                          <a:lnTo>
                            <a:pt x="584" y="633"/>
                          </a:lnTo>
                          <a:lnTo>
                            <a:pt x="520" y="604"/>
                          </a:lnTo>
                          <a:lnTo>
                            <a:pt x="487" y="575"/>
                          </a:lnTo>
                          <a:lnTo>
                            <a:pt x="474" y="541"/>
                          </a:lnTo>
                          <a:lnTo>
                            <a:pt x="470" y="525"/>
                          </a:lnTo>
                          <a:lnTo>
                            <a:pt x="487" y="525"/>
                          </a:lnTo>
                          <a:lnTo>
                            <a:pt x="508" y="550"/>
                          </a:lnTo>
                          <a:lnTo>
                            <a:pt x="542" y="595"/>
                          </a:lnTo>
                          <a:lnTo>
                            <a:pt x="617" y="620"/>
                          </a:lnTo>
                          <a:lnTo>
                            <a:pt x="689" y="642"/>
                          </a:lnTo>
                          <a:lnTo>
                            <a:pt x="743" y="657"/>
                          </a:lnTo>
                          <a:lnTo>
                            <a:pt x="764" y="570"/>
                          </a:lnTo>
                          <a:lnTo>
                            <a:pt x="769" y="508"/>
                          </a:lnTo>
                          <a:lnTo>
                            <a:pt x="769" y="453"/>
                          </a:lnTo>
                          <a:lnTo>
                            <a:pt x="697" y="491"/>
                          </a:lnTo>
                          <a:lnTo>
                            <a:pt x="613" y="508"/>
                          </a:lnTo>
                          <a:lnTo>
                            <a:pt x="546" y="504"/>
                          </a:lnTo>
                          <a:lnTo>
                            <a:pt x="528" y="496"/>
                          </a:lnTo>
                          <a:lnTo>
                            <a:pt x="520" y="475"/>
                          </a:lnTo>
                          <a:lnTo>
                            <a:pt x="559" y="475"/>
                          </a:lnTo>
                          <a:lnTo>
                            <a:pt x="600" y="487"/>
                          </a:lnTo>
                          <a:lnTo>
                            <a:pt x="699" y="491"/>
                          </a:lnTo>
                          <a:lnTo>
                            <a:pt x="769" y="454"/>
                          </a:lnTo>
                          <a:lnTo>
                            <a:pt x="773" y="374"/>
                          </a:lnTo>
                          <a:lnTo>
                            <a:pt x="777" y="320"/>
                          </a:lnTo>
                          <a:lnTo>
                            <a:pt x="781" y="266"/>
                          </a:lnTo>
                          <a:lnTo>
                            <a:pt x="773" y="174"/>
                          </a:lnTo>
                          <a:lnTo>
                            <a:pt x="751" y="141"/>
                          </a:lnTo>
                          <a:lnTo>
                            <a:pt x="689" y="100"/>
                          </a:lnTo>
                          <a:lnTo>
                            <a:pt x="709" y="104"/>
                          </a:lnTo>
                          <a:lnTo>
                            <a:pt x="773" y="133"/>
                          </a:lnTo>
                          <a:lnTo>
                            <a:pt x="747" y="75"/>
                          </a:lnTo>
                          <a:lnTo>
                            <a:pt x="726" y="45"/>
                          </a:lnTo>
                          <a:lnTo>
                            <a:pt x="709" y="25"/>
                          </a:lnTo>
                          <a:lnTo>
                            <a:pt x="638" y="0"/>
                          </a:lnTo>
                          <a:close/>
                        </a:path>
                      </a:pathLst>
                    </a:custGeom>
                    <a:solidFill>
                      <a:srgbClr val="E0E0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52" name="Freeform 289"/>
                    <p:cNvSpPr>
                      <a:spLocks noChangeArrowheads="1"/>
                    </p:cNvSpPr>
                    <p:nvPr/>
                  </p:nvSpPr>
                  <p:spPr bwMode="auto">
                    <a:xfrm>
                      <a:off x="5040" y="1823"/>
                      <a:ext cx="46" cy="29"/>
                    </a:xfrm>
                    <a:custGeom>
                      <a:avLst/>
                      <a:gdLst>
                        <a:gd name="T0" fmla="*/ 0 w 198"/>
                        <a:gd name="T1" fmla="*/ 0 h 176"/>
                        <a:gd name="T2" fmla="*/ 0 w 198"/>
                        <a:gd name="T3" fmla="*/ 0 h 176"/>
                        <a:gd name="T4" fmla="*/ 1 w 198"/>
                        <a:gd name="T5" fmla="*/ 1 h 176"/>
                        <a:gd name="T6" fmla="*/ 3 w 198"/>
                        <a:gd name="T7" fmla="*/ 2 h 176"/>
                        <a:gd name="T8" fmla="*/ 6 w 198"/>
                        <a:gd name="T9" fmla="*/ 3 h 176"/>
                        <a:gd name="T10" fmla="*/ 7 w 198"/>
                        <a:gd name="T11" fmla="*/ 3 h 176"/>
                        <a:gd name="T12" fmla="*/ 10 w 198"/>
                        <a:gd name="T13" fmla="*/ 4 h 176"/>
                        <a:gd name="T14" fmla="*/ 7 w 198"/>
                        <a:gd name="T15" fmla="*/ 4 h 176"/>
                        <a:gd name="T16" fmla="*/ 3 w 198"/>
                        <a:gd name="T17" fmla="*/ 3 h 176"/>
                        <a:gd name="T18" fmla="*/ 1 w 198"/>
                        <a:gd name="T19" fmla="*/ 3 h 176"/>
                        <a:gd name="T20" fmla="*/ 1 w 198"/>
                        <a:gd name="T21" fmla="*/ 4 h 176"/>
                        <a:gd name="T22" fmla="*/ 6 w 198"/>
                        <a:gd name="T23" fmla="*/ 4 h 176"/>
                        <a:gd name="T24" fmla="*/ 8 w 198"/>
                        <a:gd name="T25" fmla="*/ 5 h 176"/>
                        <a:gd name="T26" fmla="*/ 10 w 198"/>
                        <a:gd name="T27" fmla="*/ 5 h 176"/>
                        <a:gd name="T28" fmla="*/ 11 w 198"/>
                        <a:gd name="T29" fmla="*/ 5 h 176"/>
                        <a:gd name="T30" fmla="*/ 11 w 198"/>
                        <a:gd name="T31" fmla="*/ 4 h 176"/>
                        <a:gd name="T32" fmla="*/ 10 w 198"/>
                        <a:gd name="T33" fmla="*/ 4 h 176"/>
                        <a:gd name="T34" fmla="*/ 8 w 198"/>
                        <a:gd name="T35" fmla="*/ 3 h 176"/>
                        <a:gd name="T36" fmla="*/ 7 w 198"/>
                        <a:gd name="T37" fmla="*/ 2 h 176"/>
                        <a:gd name="T38" fmla="*/ 5 w 198"/>
                        <a:gd name="T39" fmla="*/ 1 h 176"/>
                        <a:gd name="T40" fmla="*/ 3 w 198"/>
                        <a:gd name="T41" fmla="*/ 0 h 176"/>
                        <a:gd name="T42" fmla="*/ 1 w 198"/>
                        <a:gd name="T43" fmla="*/ 0 h 176"/>
                        <a:gd name="T44" fmla="*/ 0 w 198"/>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8" h="176">
                          <a:moveTo>
                            <a:pt x="0" y="0"/>
                          </a:moveTo>
                          <a:lnTo>
                            <a:pt x="0" y="14"/>
                          </a:lnTo>
                          <a:lnTo>
                            <a:pt x="26" y="48"/>
                          </a:lnTo>
                          <a:lnTo>
                            <a:pt x="51" y="66"/>
                          </a:lnTo>
                          <a:lnTo>
                            <a:pt x="103" y="105"/>
                          </a:lnTo>
                          <a:lnTo>
                            <a:pt x="125" y="121"/>
                          </a:lnTo>
                          <a:lnTo>
                            <a:pt x="175" y="159"/>
                          </a:lnTo>
                          <a:lnTo>
                            <a:pt x="120" y="142"/>
                          </a:lnTo>
                          <a:lnTo>
                            <a:pt x="66" y="125"/>
                          </a:lnTo>
                          <a:lnTo>
                            <a:pt x="12" y="121"/>
                          </a:lnTo>
                          <a:lnTo>
                            <a:pt x="16" y="138"/>
                          </a:lnTo>
                          <a:lnTo>
                            <a:pt x="103" y="154"/>
                          </a:lnTo>
                          <a:lnTo>
                            <a:pt x="150" y="172"/>
                          </a:lnTo>
                          <a:lnTo>
                            <a:pt x="175" y="176"/>
                          </a:lnTo>
                          <a:lnTo>
                            <a:pt x="196" y="169"/>
                          </a:lnTo>
                          <a:lnTo>
                            <a:pt x="198" y="148"/>
                          </a:lnTo>
                          <a:lnTo>
                            <a:pt x="181" y="133"/>
                          </a:lnTo>
                          <a:lnTo>
                            <a:pt x="157" y="108"/>
                          </a:lnTo>
                          <a:lnTo>
                            <a:pt x="127" y="75"/>
                          </a:lnTo>
                          <a:lnTo>
                            <a:pt x="97" y="37"/>
                          </a:lnTo>
                          <a:lnTo>
                            <a:pt x="62" y="12"/>
                          </a:lnTo>
                          <a:lnTo>
                            <a:pt x="24" y="2"/>
                          </a:lnTo>
                          <a:lnTo>
                            <a:pt x="0" y="0"/>
                          </a:lnTo>
                          <a:close/>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53" name="Freeform 290"/>
                    <p:cNvSpPr>
                      <a:spLocks noChangeArrowheads="1"/>
                    </p:cNvSpPr>
                    <p:nvPr/>
                  </p:nvSpPr>
                  <p:spPr bwMode="auto">
                    <a:xfrm>
                      <a:off x="5044" y="1802"/>
                      <a:ext cx="43" cy="34"/>
                    </a:xfrm>
                    <a:custGeom>
                      <a:avLst/>
                      <a:gdLst>
                        <a:gd name="T0" fmla="*/ 2 w 180"/>
                        <a:gd name="T1" fmla="*/ 0 h 229"/>
                        <a:gd name="T2" fmla="*/ 0 w 180"/>
                        <a:gd name="T3" fmla="*/ 0 h 229"/>
                        <a:gd name="T4" fmla="*/ 0 w 180"/>
                        <a:gd name="T5" fmla="*/ 1 h 229"/>
                        <a:gd name="T6" fmla="*/ 0 w 180"/>
                        <a:gd name="T7" fmla="*/ 1 h 229"/>
                        <a:gd name="T8" fmla="*/ 1 w 180"/>
                        <a:gd name="T9" fmla="*/ 1 h 229"/>
                        <a:gd name="T10" fmla="*/ 2 w 180"/>
                        <a:gd name="T11" fmla="*/ 2 h 229"/>
                        <a:gd name="T12" fmla="*/ 4 w 180"/>
                        <a:gd name="T13" fmla="*/ 2 h 229"/>
                        <a:gd name="T14" fmla="*/ 6 w 180"/>
                        <a:gd name="T15" fmla="*/ 3 h 229"/>
                        <a:gd name="T16" fmla="*/ 8 w 180"/>
                        <a:gd name="T17" fmla="*/ 4 h 229"/>
                        <a:gd name="T18" fmla="*/ 10 w 180"/>
                        <a:gd name="T19" fmla="*/ 5 h 229"/>
                        <a:gd name="T20" fmla="*/ 10 w 180"/>
                        <a:gd name="T21" fmla="*/ 5 h 229"/>
                        <a:gd name="T22" fmla="*/ 10 w 180"/>
                        <a:gd name="T23" fmla="*/ 4 h 229"/>
                        <a:gd name="T24" fmla="*/ 9 w 180"/>
                        <a:gd name="T25" fmla="*/ 3 h 229"/>
                        <a:gd name="T26" fmla="*/ 9 w 180"/>
                        <a:gd name="T27" fmla="*/ 2 h 229"/>
                        <a:gd name="T28" fmla="*/ 7 w 180"/>
                        <a:gd name="T29" fmla="*/ 1 h 229"/>
                        <a:gd name="T30" fmla="*/ 3 w 180"/>
                        <a:gd name="T31" fmla="*/ 0 h 229"/>
                        <a:gd name="T32" fmla="*/ 2 w 180"/>
                        <a:gd name="T33" fmla="*/ 0 h 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29">
                          <a:moveTo>
                            <a:pt x="33" y="0"/>
                          </a:moveTo>
                          <a:lnTo>
                            <a:pt x="8" y="4"/>
                          </a:lnTo>
                          <a:lnTo>
                            <a:pt x="0" y="25"/>
                          </a:lnTo>
                          <a:lnTo>
                            <a:pt x="2" y="43"/>
                          </a:lnTo>
                          <a:lnTo>
                            <a:pt x="17" y="67"/>
                          </a:lnTo>
                          <a:lnTo>
                            <a:pt x="37" y="74"/>
                          </a:lnTo>
                          <a:lnTo>
                            <a:pt x="77" y="99"/>
                          </a:lnTo>
                          <a:lnTo>
                            <a:pt x="115" y="130"/>
                          </a:lnTo>
                          <a:lnTo>
                            <a:pt x="142" y="172"/>
                          </a:lnTo>
                          <a:lnTo>
                            <a:pt x="172" y="216"/>
                          </a:lnTo>
                          <a:lnTo>
                            <a:pt x="180" y="229"/>
                          </a:lnTo>
                          <a:lnTo>
                            <a:pt x="172" y="178"/>
                          </a:lnTo>
                          <a:lnTo>
                            <a:pt x="165" y="132"/>
                          </a:lnTo>
                          <a:lnTo>
                            <a:pt x="151" y="93"/>
                          </a:lnTo>
                          <a:lnTo>
                            <a:pt x="126" y="56"/>
                          </a:lnTo>
                          <a:lnTo>
                            <a:pt x="60" y="6"/>
                          </a:lnTo>
                          <a:lnTo>
                            <a:pt x="33" y="0"/>
                          </a:lnTo>
                          <a:close/>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54" name="Freeform 291"/>
                    <p:cNvSpPr>
                      <a:spLocks noChangeArrowheads="1"/>
                    </p:cNvSpPr>
                    <p:nvPr/>
                  </p:nvSpPr>
                  <p:spPr bwMode="auto">
                    <a:xfrm>
                      <a:off x="5037" y="1768"/>
                      <a:ext cx="43" cy="21"/>
                    </a:xfrm>
                    <a:custGeom>
                      <a:avLst/>
                      <a:gdLst>
                        <a:gd name="T0" fmla="*/ 0 w 193"/>
                        <a:gd name="T1" fmla="*/ 3 h 133"/>
                        <a:gd name="T2" fmla="*/ 2 w 193"/>
                        <a:gd name="T3" fmla="*/ 3 h 133"/>
                        <a:gd name="T4" fmla="*/ 4 w 193"/>
                        <a:gd name="T5" fmla="*/ 2 h 133"/>
                        <a:gd name="T6" fmla="*/ 6 w 193"/>
                        <a:gd name="T7" fmla="*/ 2 h 133"/>
                        <a:gd name="T8" fmla="*/ 10 w 193"/>
                        <a:gd name="T9" fmla="*/ 0 h 133"/>
                        <a:gd name="T10" fmla="*/ 7 w 193"/>
                        <a:gd name="T11" fmla="*/ 1 h 133"/>
                        <a:gd name="T12" fmla="*/ 5 w 193"/>
                        <a:gd name="T13" fmla="*/ 1 h 133"/>
                        <a:gd name="T14" fmla="*/ 3 w 193"/>
                        <a:gd name="T15" fmla="*/ 2 h 133"/>
                        <a:gd name="T16" fmla="*/ 2 w 193"/>
                        <a:gd name="T17" fmla="*/ 2 h 133"/>
                        <a:gd name="T18" fmla="*/ 0 w 193"/>
                        <a:gd name="T19" fmla="*/ 3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33">
                          <a:moveTo>
                            <a:pt x="0" y="133"/>
                          </a:moveTo>
                          <a:lnTo>
                            <a:pt x="34" y="104"/>
                          </a:lnTo>
                          <a:lnTo>
                            <a:pt x="88" y="83"/>
                          </a:lnTo>
                          <a:lnTo>
                            <a:pt x="125" y="74"/>
                          </a:lnTo>
                          <a:lnTo>
                            <a:pt x="193" y="0"/>
                          </a:lnTo>
                          <a:lnTo>
                            <a:pt x="142" y="29"/>
                          </a:lnTo>
                          <a:lnTo>
                            <a:pt x="96" y="49"/>
                          </a:lnTo>
                          <a:lnTo>
                            <a:pt x="63" y="66"/>
                          </a:lnTo>
                          <a:lnTo>
                            <a:pt x="46" y="83"/>
                          </a:lnTo>
                          <a:lnTo>
                            <a:pt x="0" y="133"/>
                          </a:lnTo>
                          <a:close/>
                        </a:path>
                      </a:pathLst>
                    </a:custGeom>
                    <a:solidFill>
                      <a:srgbClr val="E0E0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55" name="Freeform 292"/>
                    <p:cNvSpPr>
                      <a:spLocks noChangeArrowheads="1"/>
                    </p:cNvSpPr>
                    <p:nvPr/>
                  </p:nvSpPr>
                  <p:spPr bwMode="auto">
                    <a:xfrm>
                      <a:off x="5001" y="1804"/>
                      <a:ext cx="27" cy="53"/>
                    </a:xfrm>
                    <a:custGeom>
                      <a:avLst/>
                      <a:gdLst>
                        <a:gd name="T0" fmla="*/ 0 w 109"/>
                        <a:gd name="T1" fmla="*/ 8 h 342"/>
                        <a:gd name="T2" fmla="*/ 3 w 109"/>
                        <a:gd name="T3" fmla="*/ 8 h 342"/>
                        <a:gd name="T4" fmla="*/ 4 w 109"/>
                        <a:gd name="T5" fmla="*/ 8 h 342"/>
                        <a:gd name="T6" fmla="*/ 4 w 109"/>
                        <a:gd name="T7" fmla="*/ 8 h 342"/>
                        <a:gd name="T8" fmla="*/ 5 w 109"/>
                        <a:gd name="T9" fmla="*/ 8 h 342"/>
                        <a:gd name="T10" fmla="*/ 6 w 109"/>
                        <a:gd name="T11" fmla="*/ 7 h 342"/>
                        <a:gd name="T12" fmla="*/ 6 w 109"/>
                        <a:gd name="T13" fmla="*/ 7 h 342"/>
                        <a:gd name="T14" fmla="*/ 6 w 109"/>
                        <a:gd name="T15" fmla="*/ 7 h 342"/>
                        <a:gd name="T16" fmla="*/ 6 w 109"/>
                        <a:gd name="T17" fmla="*/ 6 h 342"/>
                        <a:gd name="T18" fmla="*/ 6 w 109"/>
                        <a:gd name="T19" fmla="*/ 5 h 342"/>
                        <a:gd name="T20" fmla="*/ 6 w 109"/>
                        <a:gd name="T21" fmla="*/ 5 h 342"/>
                        <a:gd name="T22" fmla="*/ 6 w 109"/>
                        <a:gd name="T23" fmla="*/ 4 h 342"/>
                        <a:gd name="T24" fmla="*/ 7 w 109"/>
                        <a:gd name="T25" fmla="*/ 2 h 342"/>
                        <a:gd name="T26" fmla="*/ 6 w 109"/>
                        <a:gd name="T27" fmla="*/ 2 h 342"/>
                        <a:gd name="T28" fmla="*/ 6 w 109"/>
                        <a:gd name="T29" fmla="*/ 0 h 342"/>
                        <a:gd name="T30" fmla="*/ 4 w 109"/>
                        <a:gd name="T31" fmla="*/ 2 h 342"/>
                        <a:gd name="T32" fmla="*/ 2 w 109"/>
                        <a:gd name="T33" fmla="*/ 4 h 342"/>
                        <a:gd name="T34" fmla="*/ 1 w 109"/>
                        <a:gd name="T35" fmla="*/ 7 h 342"/>
                        <a:gd name="T36" fmla="*/ 0 w 109"/>
                        <a:gd name="T37" fmla="*/ 8 h 3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9" h="342">
                          <a:moveTo>
                            <a:pt x="0" y="342"/>
                          </a:moveTo>
                          <a:lnTo>
                            <a:pt x="54" y="342"/>
                          </a:lnTo>
                          <a:lnTo>
                            <a:pt x="72" y="338"/>
                          </a:lnTo>
                          <a:lnTo>
                            <a:pt x="72" y="325"/>
                          </a:lnTo>
                          <a:lnTo>
                            <a:pt x="84" y="313"/>
                          </a:lnTo>
                          <a:lnTo>
                            <a:pt x="101" y="300"/>
                          </a:lnTo>
                          <a:lnTo>
                            <a:pt x="93" y="287"/>
                          </a:lnTo>
                          <a:lnTo>
                            <a:pt x="93" y="270"/>
                          </a:lnTo>
                          <a:lnTo>
                            <a:pt x="105" y="249"/>
                          </a:lnTo>
                          <a:lnTo>
                            <a:pt x="105" y="228"/>
                          </a:lnTo>
                          <a:lnTo>
                            <a:pt x="97" y="203"/>
                          </a:lnTo>
                          <a:lnTo>
                            <a:pt x="97" y="149"/>
                          </a:lnTo>
                          <a:lnTo>
                            <a:pt x="109" y="100"/>
                          </a:lnTo>
                          <a:lnTo>
                            <a:pt x="105" y="62"/>
                          </a:lnTo>
                          <a:lnTo>
                            <a:pt x="105" y="0"/>
                          </a:lnTo>
                          <a:lnTo>
                            <a:pt x="72" y="95"/>
                          </a:lnTo>
                          <a:lnTo>
                            <a:pt x="42" y="183"/>
                          </a:lnTo>
                          <a:lnTo>
                            <a:pt x="21" y="278"/>
                          </a:lnTo>
                          <a:lnTo>
                            <a:pt x="0" y="342"/>
                          </a:lnTo>
                          <a:close/>
                        </a:path>
                      </a:pathLst>
                    </a:custGeom>
                    <a:solidFill>
                      <a:srgbClr val="E0E0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56" name="Freeform 293"/>
                    <p:cNvSpPr>
                      <a:spLocks noChangeArrowheads="1"/>
                    </p:cNvSpPr>
                    <p:nvPr/>
                  </p:nvSpPr>
                  <p:spPr bwMode="auto">
                    <a:xfrm>
                      <a:off x="5040" y="1862"/>
                      <a:ext cx="46" cy="8"/>
                    </a:xfrm>
                    <a:custGeom>
                      <a:avLst/>
                      <a:gdLst>
                        <a:gd name="T0" fmla="*/ 9 w 194"/>
                        <a:gd name="T1" fmla="*/ 0 h 66"/>
                        <a:gd name="T2" fmla="*/ 6 w 194"/>
                        <a:gd name="T3" fmla="*/ 0 h 66"/>
                        <a:gd name="T4" fmla="*/ 4 w 194"/>
                        <a:gd name="T5" fmla="*/ 0 h 66"/>
                        <a:gd name="T6" fmla="*/ 1 w 194"/>
                        <a:gd name="T7" fmla="*/ 0 h 66"/>
                        <a:gd name="T8" fmla="*/ 0 w 194"/>
                        <a:gd name="T9" fmla="*/ 0 h 66"/>
                        <a:gd name="T10" fmla="*/ 0 w 194"/>
                        <a:gd name="T11" fmla="*/ 0 h 66"/>
                        <a:gd name="T12" fmla="*/ 2 w 194"/>
                        <a:gd name="T13" fmla="*/ 1 h 66"/>
                        <a:gd name="T14" fmla="*/ 4 w 194"/>
                        <a:gd name="T15" fmla="*/ 1 h 66"/>
                        <a:gd name="T16" fmla="*/ 8 w 194"/>
                        <a:gd name="T17" fmla="*/ 1 h 66"/>
                        <a:gd name="T18" fmla="*/ 11 w 194"/>
                        <a:gd name="T19" fmla="*/ 1 h 66"/>
                        <a:gd name="T20" fmla="*/ 9 w 194"/>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4" h="66">
                          <a:moveTo>
                            <a:pt x="156" y="32"/>
                          </a:moveTo>
                          <a:lnTo>
                            <a:pt x="112" y="13"/>
                          </a:lnTo>
                          <a:lnTo>
                            <a:pt x="74" y="3"/>
                          </a:lnTo>
                          <a:lnTo>
                            <a:pt x="22" y="0"/>
                          </a:lnTo>
                          <a:lnTo>
                            <a:pt x="0" y="4"/>
                          </a:lnTo>
                          <a:lnTo>
                            <a:pt x="9" y="25"/>
                          </a:lnTo>
                          <a:lnTo>
                            <a:pt x="30" y="41"/>
                          </a:lnTo>
                          <a:lnTo>
                            <a:pt x="76" y="54"/>
                          </a:lnTo>
                          <a:lnTo>
                            <a:pt x="148" y="66"/>
                          </a:lnTo>
                          <a:lnTo>
                            <a:pt x="194" y="62"/>
                          </a:lnTo>
                          <a:lnTo>
                            <a:pt x="156" y="32"/>
                          </a:lnTo>
                          <a:close/>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57" name="Freeform 294"/>
                    <p:cNvSpPr>
                      <a:spLocks noChangeArrowheads="1"/>
                    </p:cNvSpPr>
                    <p:nvPr/>
                  </p:nvSpPr>
                  <p:spPr bwMode="auto">
                    <a:xfrm>
                      <a:off x="5001" y="1868"/>
                      <a:ext cx="30" cy="21"/>
                    </a:xfrm>
                    <a:custGeom>
                      <a:avLst/>
                      <a:gdLst>
                        <a:gd name="T0" fmla="*/ 4 w 118"/>
                        <a:gd name="T1" fmla="*/ 1 h 144"/>
                        <a:gd name="T2" fmla="*/ 3 w 118"/>
                        <a:gd name="T3" fmla="*/ 0 h 144"/>
                        <a:gd name="T4" fmla="*/ 1 w 118"/>
                        <a:gd name="T5" fmla="*/ 0 h 144"/>
                        <a:gd name="T6" fmla="*/ 0 w 118"/>
                        <a:gd name="T7" fmla="*/ 0 h 144"/>
                        <a:gd name="T8" fmla="*/ 0 w 118"/>
                        <a:gd name="T9" fmla="*/ 0 h 144"/>
                        <a:gd name="T10" fmla="*/ 1 w 118"/>
                        <a:gd name="T11" fmla="*/ 1 h 144"/>
                        <a:gd name="T12" fmla="*/ 2 w 118"/>
                        <a:gd name="T13" fmla="*/ 2 h 144"/>
                        <a:gd name="T14" fmla="*/ 3 w 118"/>
                        <a:gd name="T15" fmla="*/ 2 h 144"/>
                        <a:gd name="T16" fmla="*/ 5 w 118"/>
                        <a:gd name="T17" fmla="*/ 3 h 144"/>
                        <a:gd name="T18" fmla="*/ 8 w 118"/>
                        <a:gd name="T19" fmla="*/ 3 h 144"/>
                        <a:gd name="T20" fmla="*/ 5 w 118"/>
                        <a:gd name="T21" fmla="*/ 2 h 144"/>
                        <a:gd name="T22" fmla="*/ 4 w 118"/>
                        <a:gd name="T23" fmla="*/ 2 h 144"/>
                        <a:gd name="T24" fmla="*/ 4 w 118"/>
                        <a:gd name="T25" fmla="*/ 1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44">
                          <a:moveTo>
                            <a:pt x="54" y="40"/>
                          </a:moveTo>
                          <a:lnTo>
                            <a:pt x="40" y="9"/>
                          </a:lnTo>
                          <a:lnTo>
                            <a:pt x="17" y="0"/>
                          </a:lnTo>
                          <a:lnTo>
                            <a:pt x="2" y="7"/>
                          </a:lnTo>
                          <a:lnTo>
                            <a:pt x="0" y="23"/>
                          </a:lnTo>
                          <a:lnTo>
                            <a:pt x="10" y="52"/>
                          </a:lnTo>
                          <a:lnTo>
                            <a:pt x="27" y="77"/>
                          </a:lnTo>
                          <a:lnTo>
                            <a:pt x="48" y="100"/>
                          </a:lnTo>
                          <a:lnTo>
                            <a:pt x="76" y="124"/>
                          </a:lnTo>
                          <a:lnTo>
                            <a:pt x="118" y="144"/>
                          </a:lnTo>
                          <a:lnTo>
                            <a:pt x="80" y="102"/>
                          </a:lnTo>
                          <a:lnTo>
                            <a:pt x="68" y="73"/>
                          </a:lnTo>
                          <a:lnTo>
                            <a:pt x="54" y="40"/>
                          </a:lnTo>
                          <a:close/>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58" name="Freeform 295"/>
                    <p:cNvSpPr>
                      <a:spLocks noChangeArrowheads="1"/>
                    </p:cNvSpPr>
                    <p:nvPr/>
                  </p:nvSpPr>
                  <p:spPr bwMode="auto">
                    <a:xfrm>
                      <a:off x="5047" y="1749"/>
                      <a:ext cx="66" cy="26"/>
                    </a:xfrm>
                    <a:custGeom>
                      <a:avLst/>
                      <a:gdLst>
                        <a:gd name="T0" fmla="*/ 0 w 279"/>
                        <a:gd name="T1" fmla="*/ 4 h 173"/>
                        <a:gd name="T2" fmla="*/ 0 w 279"/>
                        <a:gd name="T3" fmla="*/ 2 h 173"/>
                        <a:gd name="T4" fmla="*/ 4 w 279"/>
                        <a:gd name="T5" fmla="*/ 2 h 173"/>
                        <a:gd name="T6" fmla="*/ 8 w 279"/>
                        <a:gd name="T7" fmla="*/ 1 h 173"/>
                        <a:gd name="T8" fmla="*/ 11 w 279"/>
                        <a:gd name="T9" fmla="*/ 0 h 173"/>
                        <a:gd name="T10" fmla="*/ 14 w 279"/>
                        <a:gd name="T11" fmla="*/ 0 h 173"/>
                        <a:gd name="T12" fmla="*/ 16 w 279"/>
                        <a:gd name="T13" fmla="*/ 1 h 173"/>
                        <a:gd name="T14" fmla="*/ 13 w 279"/>
                        <a:gd name="T15" fmla="*/ 2 h 173"/>
                        <a:gd name="T16" fmla="*/ 9 w 279"/>
                        <a:gd name="T17" fmla="*/ 2 h 173"/>
                        <a:gd name="T18" fmla="*/ 7 w 279"/>
                        <a:gd name="T19" fmla="*/ 3 h 173"/>
                        <a:gd name="T20" fmla="*/ 4 w 279"/>
                        <a:gd name="T21" fmla="*/ 3 h 173"/>
                        <a:gd name="T22" fmla="*/ 0 w 279"/>
                        <a:gd name="T23" fmla="*/ 4 h 1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9" h="173">
                          <a:moveTo>
                            <a:pt x="0" y="173"/>
                          </a:moveTo>
                          <a:lnTo>
                            <a:pt x="9" y="102"/>
                          </a:lnTo>
                          <a:lnTo>
                            <a:pt x="67" y="77"/>
                          </a:lnTo>
                          <a:lnTo>
                            <a:pt x="147" y="46"/>
                          </a:lnTo>
                          <a:lnTo>
                            <a:pt x="203" y="23"/>
                          </a:lnTo>
                          <a:lnTo>
                            <a:pt x="258" y="0"/>
                          </a:lnTo>
                          <a:lnTo>
                            <a:pt x="279" y="50"/>
                          </a:lnTo>
                          <a:lnTo>
                            <a:pt x="229" y="79"/>
                          </a:lnTo>
                          <a:lnTo>
                            <a:pt x="168" y="100"/>
                          </a:lnTo>
                          <a:lnTo>
                            <a:pt x="122" y="113"/>
                          </a:lnTo>
                          <a:lnTo>
                            <a:pt x="65" y="144"/>
                          </a:lnTo>
                          <a:lnTo>
                            <a:pt x="0" y="173"/>
                          </a:lnTo>
                          <a:close/>
                        </a:path>
                      </a:pathLst>
                    </a:custGeom>
                    <a:solidFill>
                      <a:srgbClr val="E0E0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grpSp>
                <p:nvGrpSpPr>
                  <p:cNvPr id="2140" name="Group 296"/>
                  <p:cNvGrpSpPr>
                    <a:grpSpLocks/>
                  </p:cNvGrpSpPr>
                  <p:nvPr/>
                </p:nvGrpSpPr>
                <p:grpSpPr bwMode="auto">
                  <a:xfrm>
                    <a:off x="5051" y="1876"/>
                    <a:ext cx="133" cy="118"/>
                    <a:chOff x="5051" y="1876"/>
                    <a:chExt cx="133" cy="118"/>
                  </a:xfrm>
                </p:grpSpPr>
                <p:sp>
                  <p:nvSpPr>
                    <p:cNvPr id="2143" name="Freeform 297"/>
                    <p:cNvSpPr>
                      <a:spLocks noChangeArrowheads="1"/>
                    </p:cNvSpPr>
                    <p:nvPr/>
                  </p:nvSpPr>
                  <p:spPr bwMode="auto">
                    <a:xfrm>
                      <a:off x="5051" y="1876"/>
                      <a:ext cx="134" cy="119"/>
                    </a:xfrm>
                    <a:custGeom>
                      <a:avLst/>
                      <a:gdLst>
                        <a:gd name="T0" fmla="*/ 14 w 575"/>
                        <a:gd name="T1" fmla="*/ 3 h 770"/>
                        <a:gd name="T2" fmla="*/ 20 w 575"/>
                        <a:gd name="T3" fmla="*/ 2 h 770"/>
                        <a:gd name="T4" fmla="*/ 23 w 575"/>
                        <a:gd name="T5" fmla="*/ 2 h 770"/>
                        <a:gd name="T6" fmla="*/ 24 w 575"/>
                        <a:gd name="T7" fmla="*/ 1 h 770"/>
                        <a:gd name="T8" fmla="*/ 24 w 575"/>
                        <a:gd name="T9" fmla="*/ 1 h 770"/>
                        <a:gd name="T10" fmla="*/ 25 w 575"/>
                        <a:gd name="T11" fmla="*/ 0 h 770"/>
                        <a:gd name="T12" fmla="*/ 28 w 575"/>
                        <a:gd name="T13" fmla="*/ 0 h 770"/>
                        <a:gd name="T14" fmla="*/ 31 w 575"/>
                        <a:gd name="T15" fmla="*/ 0 h 770"/>
                        <a:gd name="T16" fmla="*/ 27 w 575"/>
                        <a:gd name="T17" fmla="*/ 14 h 770"/>
                        <a:gd name="T18" fmla="*/ 25 w 575"/>
                        <a:gd name="T19" fmla="*/ 16 h 770"/>
                        <a:gd name="T20" fmla="*/ 22 w 575"/>
                        <a:gd name="T21" fmla="*/ 17 h 770"/>
                        <a:gd name="T22" fmla="*/ 17 w 575"/>
                        <a:gd name="T23" fmla="*/ 18 h 770"/>
                        <a:gd name="T24" fmla="*/ 12 w 575"/>
                        <a:gd name="T25" fmla="*/ 18 h 770"/>
                        <a:gd name="T26" fmla="*/ 5 w 575"/>
                        <a:gd name="T27" fmla="*/ 18 h 770"/>
                        <a:gd name="T28" fmla="*/ 1 w 575"/>
                        <a:gd name="T29" fmla="*/ 18 h 770"/>
                        <a:gd name="T30" fmla="*/ 0 w 575"/>
                        <a:gd name="T31" fmla="*/ 17 h 770"/>
                        <a:gd name="T32" fmla="*/ 0 w 575"/>
                        <a:gd name="T33" fmla="*/ 16 h 770"/>
                        <a:gd name="T34" fmla="*/ 3 w 575"/>
                        <a:gd name="T35" fmla="*/ 12 h 770"/>
                        <a:gd name="T36" fmla="*/ 6 w 575"/>
                        <a:gd name="T37" fmla="*/ 8 h 770"/>
                        <a:gd name="T38" fmla="*/ 7 w 575"/>
                        <a:gd name="T39" fmla="*/ 5 h 770"/>
                        <a:gd name="T40" fmla="*/ 7 w 575"/>
                        <a:gd name="T41" fmla="*/ 4 h 770"/>
                        <a:gd name="T42" fmla="*/ 9 w 575"/>
                        <a:gd name="T43" fmla="*/ 3 h 770"/>
                        <a:gd name="T44" fmla="*/ 10 w 575"/>
                        <a:gd name="T45" fmla="*/ 3 h 770"/>
                        <a:gd name="T46" fmla="*/ 14 w 575"/>
                        <a:gd name="T47" fmla="*/ 3 h 7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5" h="770">
                          <a:moveTo>
                            <a:pt x="256" y="113"/>
                          </a:moveTo>
                          <a:lnTo>
                            <a:pt x="361" y="104"/>
                          </a:lnTo>
                          <a:lnTo>
                            <a:pt x="425" y="88"/>
                          </a:lnTo>
                          <a:lnTo>
                            <a:pt x="445" y="59"/>
                          </a:lnTo>
                          <a:lnTo>
                            <a:pt x="445" y="34"/>
                          </a:lnTo>
                          <a:lnTo>
                            <a:pt x="462" y="13"/>
                          </a:lnTo>
                          <a:lnTo>
                            <a:pt x="520" y="0"/>
                          </a:lnTo>
                          <a:lnTo>
                            <a:pt x="575" y="4"/>
                          </a:lnTo>
                          <a:lnTo>
                            <a:pt x="508" y="599"/>
                          </a:lnTo>
                          <a:lnTo>
                            <a:pt x="462" y="654"/>
                          </a:lnTo>
                          <a:lnTo>
                            <a:pt x="403" y="708"/>
                          </a:lnTo>
                          <a:lnTo>
                            <a:pt x="320" y="750"/>
                          </a:lnTo>
                          <a:lnTo>
                            <a:pt x="223" y="762"/>
                          </a:lnTo>
                          <a:lnTo>
                            <a:pt x="93" y="770"/>
                          </a:lnTo>
                          <a:lnTo>
                            <a:pt x="17" y="758"/>
                          </a:lnTo>
                          <a:lnTo>
                            <a:pt x="0" y="716"/>
                          </a:lnTo>
                          <a:lnTo>
                            <a:pt x="9" y="662"/>
                          </a:lnTo>
                          <a:lnTo>
                            <a:pt x="63" y="495"/>
                          </a:lnTo>
                          <a:lnTo>
                            <a:pt x="109" y="329"/>
                          </a:lnTo>
                          <a:lnTo>
                            <a:pt x="130" y="204"/>
                          </a:lnTo>
                          <a:lnTo>
                            <a:pt x="130" y="171"/>
                          </a:lnTo>
                          <a:lnTo>
                            <a:pt x="159" y="125"/>
                          </a:lnTo>
                          <a:lnTo>
                            <a:pt x="194" y="113"/>
                          </a:lnTo>
                          <a:lnTo>
                            <a:pt x="256" y="113"/>
                          </a:lnTo>
                          <a:close/>
                        </a:path>
                      </a:pathLst>
                    </a:custGeom>
                    <a:solidFill>
                      <a:srgbClr val="404040"/>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44" name="Freeform 298"/>
                    <p:cNvSpPr>
                      <a:spLocks noChangeArrowheads="1"/>
                    </p:cNvSpPr>
                    <p:nvPr/>
                  </p:nvSpPr>
                  <p:spPr bwMode="auto">
                    <a:xfrm>
                      <a:off x="5067" y="1881"/>
                      <a:ext cx="118" cy="108"/>
                    </a:xfrm>
                    <a:custGeom>
                      <a:avLst/>
                      <a:gdLst>
                        <a:gd name="T0" fmla="*/ 10 w 496"/>
                        <a:gd name="T1" fmla="*/ 3 h 708"/>
                        <a:gd name="T2" fmla="*/ 15 w 496"/>
                        <a:gd name="T3" fmla="*/ 3 h 708"/>
                        <a:gd name="T4" fmla="*/ 20 w 496"/>
                        <a:gd name="T5" fmla="*/ 3 h 708"/>
                        <a:gd name="T6" fmla="*/ 24 w 496"/>
                        <a:gd name="T7" fmla="*/ 2 h 708"/>
                        <a:gd name="T8" fmla="*/ 26 w 496"/>
                        <a:gd name="T9" fmla="*/ 2 h 708"/>
                        <a:gd name="T10" fmla="*/ 28 w 496"/>
                        <a:gd name="T11" fmla="*/ 0 h 708"/>
                        <a:gd name="T12" fmla="*/ 25 w 496"/>
                        <a:gd name="T13" fmla="*/ 13 h 708"/>
                        <a:gd name="T14" fmla="*/ 22 w 496"/>
                        <a:gd name="T15" fmla="*/ 14 h 708"/>
                        <a:gd name="T16" fmla="*/ 20 w 496"/>
                        <a:gd name="T17" fmla="*/ 15 h 708"/>
                        <a:gd name="T18" fmla="*/ 16 w 496"/>
                        <a:gd name="T19" fmla="*/ 16 h 708"/>
                        <a:gd name="T20" fmla="*/ 13 w 496"/>
                        <a:gd name="T21" fmla="*/ 16 h 708"/>
                        <a:gd name="T22" fmla="*/ 10 w 496"/>
                        <a:gd name="T23" fmla="*/ 16 h 708"/>
                        <a:gd name="T24" fmla="*/ 6 w 496"/>
                        <a:gd name="T25" fmla="*/ 16 h 708"/>
                        <a:gd name="T26" fmla="*/ 3 w 496"/>
                        <a:gd name="T27" fmla="*/ 16 h 708"/>
                        <a:gd name="T28" fmla="*/ 1 w 496"/>
                        <a:gd name="T29" fmla="*/ 16 h 708"/>
                        <a:gd name="T30" fmla="*/ 0 w 496"/>
                        <a:gd name="T31" fmla="*/ 16 h 708"/>
                        <a:gd name="T32" fmla="*/ 0 w 496"/>
                        <a:gd name="T33" fmla="*/ 15 h 708"/>
                        <a:gd name="T34" fmla="*/ 3 w 496"/>
                        <a:gd name="T35" fmla="*/ 13 h 708"/>
                        <a:gd name="T36" fmla="*/ 7 w 496"/>
                        <a:gd name="T37" fmla="*/ 5 h 708"/>
                        <a:gd name="T38" fmla="*/ 8 w 496"/>
                        <a:gd name="T39" fmla="*/ 4 h 708"/>
                        <a:gd name="T40" fmla="*/ 10 w 496"/>
                        <a:gd name="T41" fmla="*/ 3 h 7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6" h="708">
                          <a:moveTo>
                            <a:pt x="172" y="141"/>
                          </a:moveTo>
                          <a:lnTo>
                            <a:pt x="265" y="137"/>
                          </a:lnTo>
                          <a:lnTo>
                            <a:pt x="362" y="120"/>
                          </a:lnTo>
                          <a:lnTo>
                            <a:pt x="420" y="91"/>
                          </a:lnTo>
                          <a:lnTo>
                            <a:pt x="453" y="66"/>
                          </a:lnTo>
                          <a:lnTo>
                            <a:pt x="496" y="0"/>
                          </a:lnTo>
                          <a:lnTo>
                            <a:pt x="433" y="544"/>
                          </a:lnTo>
                          <a:lnTo>
                            <a:pt x="391" y="594"/>
                          </a:lnTo>
                          <a:lnTo>
                            <a:pt x="344" y="641"/>
                          </a:lnTo>
                          <a:lnTo>
                            <a:pt x="286" y="674"/>
                          </a:lnTo>
                          <a:lnTo>
                            <a:pt x="235" y="691"/>
                          </a:lnTo>
                          <a:lnTo>
                            <a:pt x="172" y="699"/>
                          </a:lnTo>
                          <a:lnTo>
                            <a:pt x="113" y="708"/>
                          </a:lnTo>
                          <a:lnTo>
                            <a:pt x="47" y="708"/>
                          </a:lnTo>
                          <a:lnTo>
                            <a:pt x="17" y="699"/>
                          </a:lnTo>
                          <a:lnTo>
                            <a:pt x="0" y="674"/>
                          </a:lnTo>
                          <a:lnTo>
                            <a:pt x="8" y="633"/>
                          </a:lnTo>
                          <a:lnTo>
                            <a:pt x="51" y="536"/>
                          </a:lnTo>
                          <a:lnTo>
                            <a:pt x="122" y="212"/>
                          </a:lnTo>
                          <a:lnTo>
                            <a:pt x="135" y="166"/>
                          </a:lnTo>
                          <a:lnTo>
                            <a:pt x="172" y="141"/>
                          </a:lnTo>
                          <a:close/>
                        </a:path>
                      </a:pathLst>
                    </a:custGeom>
                    <a:solidFill>
                      <a:srgbClr val="60606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sp>
                <p:nvSpPr>
                  <p:cNvPr id="2141" name="Freeform 299"/>
                  <p:cNvSpPr>
                    <a:spLocks noChangeArrowheads="1"/>
                  </p:cNvSpPr>
                  <p:nvPr/>
                </p:nvSpPr>
                <p:spPr bwMode="auto">
                  <a:xfrm>
                    <a:off x="4845" y="2011"/>
                    <a:ext cx="10" cy="100"/>
                  </a:xfrm>
                  <a:custGeom>
                    <a:avLst/>
                    <a:gdLst>
                      <a:gd name="T0" fmla="*/ 1 w 43"/>
                      <a:gd name="T1" fmla="*/ 0 h 650"/>
                      <a:gd name="T2" fmla="*/ 0 w 43"/>
                      <a:gd name="T3" fmla="*/ 1 h 650"/>
                      <a:gd name="T4" fmla="*/ 1 w 43"/>
                      <a:gd name="T5" fmla="*/ 1 h 650"/>
                      <a:gd name="T6" fmla="*/ 2 w 43"/>
                      <a:gd name="T7" fmla="*/ 3 h 650"/>
                      <a:gd name="T8" fmla="*/ 1 w 43"/>
                      <a:gd name="T9" fmla="*/ 4 h 650"/>
                      <a:gd name="T10" fmla="*/ 1 w 43"/>
                      <a:gd name="T11" fmla="*/ 11 h 650"/>
                      <a:gd name="T12" fmla="*/ 1 w 43"/>
                      <a:gd name="T13" fmla="*/ 15 h 650"/>
                      <a:gd name="T14" fmla="*/ 2 w 43"/>
                      <a:gd name="T15" fmla="*/ 15 h 650"/>
                      <a:gd name="T16" fmla="*/ 2 w 43"/>
                      <a:gd name="T17" fmla="*/ 6 h 650"/>
                      <a:gd name="T18" fmla="*/ 1 w 43"/>
                      <a:gd name="T19" fmla="*/ 4 h 650"/>
                      <a:gd name="T20" fmla="*/ 2 w 43"/>
                      <a:gd name="T21" fmla="*/ 3 h 650"/>
                      <a:gd name="T22" fmla="*/ 2 w 43"/>
                      <a:gd name="T23" fmla="*/ 3 h 650"/>
                      <a:gd name="T24" fmla="*/ 2 w 43"/>
                      <a:gd name="T25" fmla="*/ 2 h 650"/>
                      <a:gd name="T26" fmla="*/ 1 w 43"/>
                      <a:gd name="T27" fmla="*/ 1 h 650"/>
                      <a:gd name="T28" fmla="*/ 1 w 43"/>
                      <a:gd name="T29" fmla="*/ 0 h 6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 h="650">
                        <a:moveTo>
                          <a:pt x="14" y="0"/>
                        </a:moveTo>
                        <a:lnTo>
                          <a:pt x="0" y="33"/>
                        </a:lnTo>
                        <a:lnTo>
                          <a:pt x="16" y="58"/>
                        </a:lnTo>
                        <a:lnTo>
                          <a:pt x="29" y="112"/>
                        </a:lnTo>
                        <a:lnTo>
                          <a:pt x="12" y="163"/>
                        </a:lnTo>
                        <a:lnTo>
                          <a:pt x="21" y="453"/>
                        </a:lnTo>
                        <a:lnTo>
                          <a:pt x="21" y="641"/>
                        </a:lnTo>
                        <a:lnTo>
                          <a:pt x="43" y="650"/>
                        </a:lnTo>
                        <a:lnTo>
                          <a:pt x="41" y="263"/>
                        </a:lnTo>
                        <a:lnTo>
                          <a:pt x="21" y="170"/>
                        </a:lnTo>
                        <a:lnTo>
                          <a:pt x="34" y="126"/>
                        </a:lnTo>
                        <a:lnTo>
                          <a:pt x="39" y="110"/>
                        </a:lnTo>
                        <a:lnTo>
                          <a:pt x="31" y="63"/>
                        </a:lnTo>
                        <a:lnTo>
                          <a:pt x="16" y="37"/>
                        </a:lnTo>
                        <a:lnTo>
                          <a:pt x="14" y="0"/>
                        </a:lnTo>
                        <a:close/>
                      </a:path>
                    </a:pathLst>
                  </a:custGeom>
                  <a:solidFill>
                    <a:srgbClr val="60606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2142" name="Freeform 300"/>
                  <p:cNvSpPr>
                    <a:spLocks noChangeArrowheads="1"/>
                  </p:cNvSpPr>
                  <p:nvPr/>
                </p:nvSpPr>
                <p:spPr bwMode="auto">
                  <a:xfrm>
                    <a:off x="4869" y="2011"/>
                    <a:ext cx="26" cy="8"/>
                  </a:xfrm>
                  <a:custGeom>
                    <a:avLst/>
                    <a:gdLst>
                      <a:gd name="T0" fmla="*/ 0 w 106"/>
                      <a:gd name="T1" fmla="*/ 0 h 35"/>
                      <a:gd name="T2" fmla="*/ 3 w 106"/>
                      <a:gd name="T3" fmla="*/ 1 h 35"/>
                      <a:gd name="T4" fmla="*/ 6 w 106"/>
                      <a:gd name="T5" fmla="*/ 2 h 35"/>
                      <a:gd name="T6" fmla="*/ 6 w 106"/>
                      <a:gd name="T7" fmla="*/ 2 h 35"/>
                      <a:gd name="T8" fmla="*/ 5 w 106"/>
                      <a:gd name="T9" fmla="*/ 1 h 35"/>
                      <a:gd name="T10" fmla="*/ 0 w 106"/>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35">
                        <a:moveTo>
                          <a:pt x="0" y="0"/>
                        </a:moveTo>
                        <a:lnTo>
                          <a:pt x="52" y="26"/>
                        </a:lnTo>
                        <a:lnTo>
                          <a:pt x="97" y="35"/>
                        </a:lnTo>
                        <a:lnTo>
                          <a:pt x="106" y="35"/>
                        </a:lnTo>
                        <a:lnTo>
                          <a:pt x="78" y="11"/>
                        </a:lnTo>
                        <a:lnTo>
                          <a:pt x="0" y="0"/>
                        </a:lnTo>
                        <a:close/>
                      </a:path>
                    </a:pathLst>
                  </a:custGeom>
                  <a:solidFill>
                    <a:srgbClr val="60606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grpSp>
          </p:grpSp>
        </p:grpSp>
        <p:sp>
          <p:nvSpPr>
            <p:cNvPr id="2077" name="Text Box 301"/>
            <p:cNvSpPr txBox="1">
              <a:spLocks noChangeArrowheads="1"/>
            </p:cNvSpPr>
            <p:nvPr/>
          </p:nvSpPr>
          <p:spPr bwMode="auto">
            <a:xfrm>
              <a:off x="9517" y="12451"/>
              <a:ext cx="819" cy="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3900" tIns="33228" rIns="63900" bIns="3322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000" b="1" i="1">
                  <a:solidFill>
                    <a:srgbClr val="0000FF"/>
                  </a:solidFill>
                </a:rPr>
                <a:t>Service</a:t>
              </a:r>
            </a:p>
            <a:p>
              <a:pPr algn="ctr"/>
              <a:r>
                <a:rPr lang="en-US" sz="1000" b="1" i="1">
                  <a:solidFill>
                    <a:srgbClr val="0000FF"/>
                  </a:solidFill>
                </a:rPr>
                <a:t>Delivery</a:t>
              </a:r>
            </a:p>
            <a:p>
              <a:pPr algn="ctr"/>
              <a:r>
                <a:rPr lang="en-US" sz="1000" b="1" i="1">
                  <a:solidFill>
                    <a:srgbClr val="0000FF"/>
                  </a:solidFill>
                </a:rPr>
                <a:t>Interface</a:t>
              </a:r>
              <a:endParaRPr lang="en-GB" sz="2400"/>
            </a:p>
          </p:txBody>
        </p:sp>
        <p:sp>
          <p:nvSpPr>
            <p:cNvPr id="2078" name="Line 302"/>
            <p:cNvSpPr>
              <a:spLocks noChangeShapeType="1"/>
            </p:cNvSpPr>
            <p:nvPr/>
          </p:nvSpPr>
          <p:spPr bwMode="auto">
            <a:xfrm flipH="1">
              <a:off x="8743" y="13380"/>
              <a:ext cx="1902" cy="0"/>
            </a:xfrm>
            <a:prstGeom prst="line">
              <a:avLst/>
            </a:prstGeom>
            <a:noFill/>
            <a:ln w="38100">
              <a:solidFill>
                <a:srgbClr val="0099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79" name="Rectangle 303"/>
            <p:cNvSpPr>
              <a:spLocks noChangeArrowheads="1"/>
            </p:cNvSpPr>
            <p:nvPr/>
          </p:nvSpPr>
          <p:spPr bwMode="auto">
            <a:xfrm>
              <a:off x="8019" y="13193"/>
              <a:ext cx="897" cy="63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3900" tIns="33228" rIns="63900" bIns="33228" anchor="ctr"/>
            <a:lstStyle/>
            <a:p>
              <a:pPr algn="ctr" eaLnBrk="0" hangingPunct="0"/>
              <a:r>
                <a:rPr lang="en-US" sz="700" b="1">
                  <a:solidFill>
                    <a:srgbClr val="000000"/>
                  </a:solidFill>
                </a:rPr>
                <a:t>Service</a:t>
              </a:r>
            </a:p>
            <a:p>
              <a:pPr algn="ctr" eaLnBrk="0" hangingPunct="0"/>
              <a:r>
                <a:rPr lang="en-US" sz="700" b="1">
                  <a:solidFill>
                    <a:srgbClr val="000000"/>
                  </a:solidFill>
                </a:rPr>
                <a:t>Delivery</a:t>
              </a:r>
            </a:p>
            <a:p>
              <a:pPr algn="ctr" eaLnBrk="0" hangingPunct="0"/>
              <a:r>
                <a:rPr lang="en-US" sz="700" b="1">
                  <a:solidFill>
                    <a:srgbClr val="000000"/>
                  </a:solidFill>
                </a:rPr>
                <a:t>Interface</a:t>
              </a:r>
              <a:endParaRPr lang="en-GB" sz="2400"/>
            </a:p>
          </p:txBody>
        </p:sp>
        <p:sp>
          <p:nvSpPr>
            <p:cNvPr id="2080" name="Line 304"/>
            <p:cNvSpPr>
              <a:spLocks noChangeShapeType="1"/>
            </p:cNvSpPr>
            <p:nvPr/>
          </p:nvSpPr>
          <p:spPr bwMode="auto">
            <a:xfrm flipH="1" flipV="1">
              <a:off x="8743" y="11336"/>
              <a:ext cx="1982" cy="16"/>
            </a:xfrm>
            <a:prstGeom prst="line">
              <a:avLst/>
            </a:prstGeom>
            <a:noFill/>
            <a:ln w="38100">
              <a:solidFill>
                <a:srgbClr val="0099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81" name="Rectangle 305"/>
            <p:cNvSpPr>
              <a:spLocks noChangeArrowheads="1"/>
            </p:cNvSpPr>
            <p:nvPr/>
          </p:nvSpPr>
          <p:spPr bwMode="auto">
            <a:xfrm>
              <a:off x="7928" y="11150"/>
              <a:ext cx="896" cy="65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3900" tIns="33228" rIns="63900" bIns="33228" anchor="ctr"/>
            <a:lstStyle/>
            <a:p>
              <a:pPr algn="ctr" eaLnBrk="0" hangingPunct="0"/>
              <a:r>
                <a:rPr lang="en-US" sz="700" b="1">
                  <a:solidFill>
                    <a:srgbClr val="000000"/>
                  </a:solidFill>
                </a:rPr>
                <a:t>Service</a:t>
              </a:r>
            </a:p>
            <a:p>
              <a:pPr algn="ctr" eaLnBrk="0" hangingPunct="0"/>
              <a:r>
                <a:rPr lang="en-US" sz="700" b="1">
                  <a:solidFill>
                    <a:srgbClr val="000000"/>
                  </a:solidFill>
                </a:rPr>
                <a:t>Mgmt</a:t>
              </a:r>
            </a:p>
            <a:p>
              <a:pPr algn="ctr" eaLnBrk="0" hangingPunct="0"/>
              <a:r>
                <a:rPr lang="en-US" sz="700" b="1">
                  <a:solidFill>
                    <a:srgbClr val="000000"/>
                  </a:solidFill>
                </a:rPr>
                <a:t>Interface</a:t>
              </a:r>
              <a:endParaRPr lang="en-GB" sz="2400"/>
            </a:p>
          </p:txBody>
        </p:sp>
        <p:sp>
          <p:nvSpPr>
            <p:cNvPr id="2082" name="Text Box 306"/>
            <p:cNvSpPr txBox="1">
              <a:spLocks noChangeArrowheads="1"/>
            </p:cNvSpPr>
            <p:nvPr/>
          </p:nvSpPr>
          <p:spPr bwMode="auto">
            <a:xfrm>
              <a:off x="9326" y="11362"/>
              <a:ext cx="1129" cy="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3900" tIns="33228" rIns="63900" bIns="3322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000" b="1" i="1">
                  <a:solidFill>
                    <a:srgbClr val="009999"/>
                  </a:solidFill>
                </a:rPr>
                <a:t>Service</a:t>
              </a:r>
            </a:p>
            <a:p>
              <a:pPr algn="ctr"/>
              <a:r>
                <a:rPr lang="en-US" sz="1000" b="1" i="1">
                  <a:solidFill>
                    <a:srgbClr val="009999"/>
                  </a:solidFill>
                </a:rPr>
                <a:t>Management</a:t>
              </a:r>
            </a:p>
            <a:p>
              <a:pPr algn="ctr"/>
              <a:r>
                <a:rPr lang="en-US" sz="1000" b="1" i="1">
                  <a:solidFill>
                    <a:srgbClr val="009999"/>
                  </a:solidFill>
                </a:rPr>
                <a:t>Interface</a:t>
              </a:r>
              <a:endParaRPr lang="en-GB" sz="2400"/>
            </a:p>
          </p:txBody>
        </p:sp>
        <p:sp>
          <p:nvSpPr>
            <p:cNvPr id="2083" name="Line 307"/>
            <p:cNvSpPr>
              <a:spLocks noChangeShapeType="1"/>
            </p:cNvSpPr>
            <p:nvPr/>
          </p:nvSpPr>
          <p:spPr bwMode="auto">
            <a:xfrm>
              <a:off x="5664" y="12151"/>
              <a:ext cx="1927" cy="25"/>
            </a:xfrm>
            <a:prstGeom prst="line">
              <a:avLst/>
            </a:prstGeom>
            <a:noFill/>
            <a:ln w="28440">
              <a:solidFill>
                <a:srgbClr val="0033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84" name="Line 308"/>
            <p:cNvSpPr>
              <a:spLocks noChangeShapeType="1"/>
            </p:cNvSpPr>
            <p:nvPr/>
          </p:nvSpPr>
          <p:spPr bwMode="auto">
            <a:xfrm>
              <a:off x="5664" y="12997"/>
              <a:ext cx="2078" cy="25"/>
            </a:xfrm>
            <a:prstGeom prst="line">
              <a:avLst/>
            </a:prstGeom>
            <a:noFill/>
            <a:ln w="28440">
              <a:solidFill>
                <a:srgbClr val="0033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85" name="Line 309"/>
            <p:cNvSpPr>
              <a:spLocks noChangeShapeType="1"/>
            </p:cNvSpPr>
            <p:nvPr/>
          </p:nvSpPr>
          <p:spPr bwMode="auto">
            <a:xfrm>
              <a:off x="5679" y="13877"/>
              <a:ext cx="2047" cy="26"/>
            </a:xfrm>
            <a:prstGeom prst="line">
              <a:avLst/>
            </a:prstGeom>
            <a:noFill/>
            <a:ln w="28440">
              <a:solidFill>
                <a:srgbClr val="0033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86" name="Line 310"/>
            <p:cNvSpPr>
              <a:spLocks noChangeShapeType="1"/>
            </p:cNvSpPr>
            <p:nvPr/>
          </p:nvSpPr>
          <p:spPr bwMode="auto">
            <a:xfrm>
              <a:off x="5670" y="14754"/>
              <a:ext cx="2083" cy="51"/>
            </a:xfrm>
            <a:prstGeom prst="line">
              <a:avLst/>
            </a:prstGeom>
            <a:noFill/>
            <a:ln w="28440">
              <a:solidFill>
                <a:srgbClr val="0033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87" name="Line 311"/>
            <p:cNvSpPr>
              <a:spLocks noChangeShapeType="1"/>
            </p:cNvSpPr>
            <p:nvPr/>
          </p:nvSpPr>
          <p:spPr bwMode="auto">
            <a:xfrm flipV="1">
              <a:off x="5668" y="12132"/>
              <a:ext cx="2" cy="2630"/>
            </a:xfrm>
            <a:prstGeom prst="line">
              <a:avLst/>
            </a:prstGeom>
            <a:noFill/>
            <a:ln w="28440">
              <a:solidFill>
                <a:srgbClr val="0033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88" name="Line 312"/>
            <p:cNvSpPr>
              <a:spLocks noChangeShapeType="1"/>
            </p:cNvSpPr>
            <p:nvPr/>
          </p:nvSpPr>
          <p:spPr bwMode="auto">
            <a:xfrm>
              <a:off x="5392" y="13287"/>
              <a:ext cx="453" cy="0"/>
            </a:xfrm>
            <a:prstGeom prst="line">
              <a:avLst/>
            </a:prstGeom>
            <a:noFill/>
            <a:ln w="28440">
              <a:solidFill>
                <a:srgbClr val="0033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89" name="Rectangle 313"/>
            <p:cNvSpPr>
              <a:spLocks noChangeArrowheads="1"/>
            </p:cNvSpPr>
            <p:nvPr/>
          </p:nvSpPr>
          <p:spPr bwMode="auto">
            <a:xfrm>
              <a:off x="5853" y="14384"/>
              <a:ext cx="1316" cy="757"/>
            </a:xfrm>
            <a:prstGeom prst="rect">
              <a:avLst/>
            </a:prstGeom>
            <a:solidFill>
              <a:srgbClr val="FFFF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3900" tIns="33228" rIns="63900" bIns="33228" anchor="ctr"/>
            <a:lstStyle/>
            <a:p>
              <a:pPr algn="ctr" eaLnBrk="0" hangingPunct="0">
                <a:spcAft>
                  <a:spcPts val="200"/>
                </a:spcAft>
              </a:pPr>
              <a:r>
                <a:rPr lang="en-US" sz="800" b="1" dirty="0" smtClean="0">
                  <a:solidFill>
                    <a:srgbClr val="0033CC"/>
                  </a:solidFill>
                </a:rPr>
                <a:t>Other Services</a:t>
              </a:r>
            </a:p>
            <a:p>
              <a:pPr algn="ctr" eaLnBrk="0" hangingPunct="0">
                <a:spcAft>
                  <a:spcPts val="200"/>
                </a:spcAft>
              </a:pPr>
              <a:r>
                <a:rPr lang="en-US" sz="800" b="1" dirty="0" smtClean="0">
                  <a:solidFill>
                    <a:srgbClr val="0033CC"/>
                  </a:solidFill>
                </a:rPr>
                <a:t>Monitored Data, </a:t>
              </a:r>
            </a:p>
            <a:p>
              <a:pPr algn="ctr" eaLnBrk="0" hangingPunct="0">
                <a:spcAft>
                  <a:spcPts val="200"/>
                </a:spcAft>
              </a:pPr>
              <a:r>
                <a:rPr lang="en-US" sz="800" b="1" dirty="0" smtClean="0">
                  <a:solidFill>
                    <a:srgbClr val="0033CC"/>
                  </a:solidFill>
                </a:rPr>
                <a:t>Tracking, DDOR,  </a:t>
              </a:r>
            </a:p>
          </p:txBody>
        </p:sp>
        <p:sp>
          <p:nvSpPr>
            <p:cNvPr id="2090" name="Rectangle 314"/>
            <p:cNvSpPr>
              <a:spLocks noChangeArrowheads="1"/>
            </p:cNvSpPr>
            <p:nvPr/>
          </p:nvSpPr>
          <p:spPr bwMode="auto">
            <a:xfrm>
              <a:off x="5847" y="13512"/>
              <a:ext cx="1322" cy="757"/>
            </a:xfrm>
            <a:prstGeom prst="rect">
              <a:avLst/>
            </a:prstGeom>
            <a:solidFill>
              <a:srgbClr val="FFFF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3900" tIns="33228" rIns="63900" bIns="33228" anchor="ctr"/>
            <a:lstStyle/>
            <a:p>
              <a:pPr algn="ctr" eaLnBrk="0" hangingPunct="0"/>
              <a:r>
                <a:rPr lang="en-US" sz="800" b="1">
                  <a:solidFill>
                    <a:srgbClr val="0033CC"/>
                  </a:solidFill>
                </a:rPr>
                <a:t>Radio Metric</a:t>
              </a:r>
            </a:p>
            <a:p>
              <a:pPr algn="ctr" eaLnBrk="0" hangingPunct="0"/>
              <a:r>
                <a:rPr lang="en-US" sz="800" b="1">
                  <a:solidFill>
                    <a:srgbClr val="0033CC"/>
                  </a:solidFill>
                </a:rPr>
                <a:t>Services</a:t>
              </a:r>
              <a:endParaRPr lang="en-GB" sz="2400"/>
            </a:p>
          </p:txBody>
        </p:sp>
        <p:sp>
          <p:nvSpPr>
            <p:cNvPr id="2091" name="Rectangle 315"/>
            <p:cNvSpPr>
              <a:spLocks noChangeArrowheads="1"/>
            </p:cNvSpPr>
            <p:nvPr/>
          </p:nvSpPr>
          <p:spPr bwMode="auto">
            <a:xfrm>
              <a:off x="5825" y="12655"/>
              <a:ext cx="1383" cy="758"/>
            </a:xfrm>
            <a:prstGeom prst="rect">
              <a:avLst/>
            </a:prstGeom>
            <a:solidFill>
              <a:srgbClr val="FFFF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3900" tIns="33228" rIns="63900" bIns="33228" anchor="ctr"/>
            <a:lstStyle/>
            <a:p>
              <a:pPr algn="ctr" eaLnBrk="0" hangingPunct="0"/>
              <a:r>
                <a:rPr lang="en-US" sz="800" b="1">
                  <a:solidFill>
                    <a:srgbClr val="0033CC"/>
                  </a:solidFill>
                </a:rPr>
                <a:t>Return</a:t>
              </a:r>
            </a:p>
            <a:p>
              <a:pPr algn="ctr" eaLnBrk="0" hangingPunct="0"/>
              <a:r>
                <a:rPr lang="en-US" sz="800" b="1">
                  <a:solidFill>
                    <a:srgbClr val="0033CC"/>
                  </a:solidFill>
                </a:rPr>
                <a:t>Data Delivery</a:t>
              </a:r>
            </a:p>
            <a:p>
              <a:pPr algn="ctr" eaLnBrk="0" hangingPunct="0"/>
              <a:r>
                <a:rPr lang="en-US" sz="800" b="1">
                  <a:solidFill>
                    <a:srgbClr val="0033CC"/>
                  </a:solidFill>
                </a:rPr>
                <a:t>Services</a:t>
              </a:r>
              <a:endParaRPr lang="en-GB" sz="2400"/>
            </a:p>
          </p:txBody>
        </p:sp>
        <p:sp>
          <p:nvSpPr>
            <p:cNvPr id="2092" name="Rectangle 316"/>
            <p:cNvSpPr>
              <a:spLocks noChangeArrowheads="1"/>
            </p:cNvSpPr>
            <p:nvPr/>
          </p:nvSpPr>
          <p:spPr bwMode="auto">
            <a:xfrm>
              <a:off x="5845" y="11801"/>
              <a:ext cx="1383" cy="756"/>
            </a:xfrm>
            <a:prstGeom prst="rect">
              <a:avLst/>
            </a:prstGeom>
            <a:solidFill>
              <a:srgbClr val="FFFF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3900" tIns="33228" rIns="63900" bIns="33228" anchor="ctr"/>
            <a:lstStyle/>
            <a:p>
              <a:pPr algn="ctr" eaLnBrk="0" hangingPunct="0"/>
              <a:r>
                <a:rPr lang="en-US" sz="800" b="1">
                  <a:solidFill>
                    <a:srgbClr val="0033CC"/>
                  </a:solidFill>
                </a:rPr>
                <a:t>Forward</a:t>
              </a:r>
            </a:p>
            <a:p>
              <a:pPr algn="ctr" eaLnBrk="0" hangingPunct="0"/>
              <a:r>
                <a:rPr lang="en-US" sz="800" b="1">
                  <a:solidFill>
                    <a:srgbClr val="0033CC"/>
                  </a:solidFill>
                </a:rPr>
                <a:t>Data Delivery</a:t>
              </a:r>
            </a:p>
            <a:p>
              <a:pPr algn="ctr" eaLnBrk="0" hangingPunct="0"/>
              <a:r>
                <a:rPr lang="en-US" sz="800" b="1">
                  <a:solidFill>
                    <a:srgbClr val="0033CC"/>
                  </a:solidFill>
                </a:rPr>
                <a:t>Services</a:t>
              </a:r>
              <a:endParaRPr lang="en-GB" sz="2400"/>
            </a:p>
          </p:txBody>
        </p:sp>
        <p:cxnSp>
          <p:nvCxnSpPr>
            <p:cNvPr id="2093" name="AutoShape 317"/>
            <p:cNvCxnSpPr>
              <a:cxnSpLocks noChangeShapeType="1"/>
              <a:endCxn id="2108" idx="0"/>
            </p:cNvCxnSpPr>
            <p:nvPr/>
          </p:nvCxnSpPr>
          <p:spPr bwMode="auto">
            <a:xfrm flipV="1">
              <a:off x="11190" y="12290"/>
              <a:ext cx="754" cy="996"/>
            </a:xfrm>
            <a:prstGeom prst="straightConnector1">
              <a:avLst/>
            </a:prstGeom>
            <a:noFill/>
            <a:ln w="38160">
              <a:solidFill>
                <a:srgbClr val="3399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94" name="AutoShape 318"/>
            <p:cNvCxnSpPr>
              <a:cxnSpLocks noChangeShapeType="1"/>
              <a:endCxn id="2242" idx="2"/>
            </p:cNvCxnSpPr>
            <p:nvPr/>
          </p:nvCxnSpPr>
          <p:spPr bwMode="auto">
            <a:xfrm>
              <a:off x="11143" y="11344"/>
              <a:ext cx="849" cy="793"/>
            </a:xfrm>
            <a:prstGeom prst="straightConnector1">
              <a:avLst/>
            </a:prstGeom>
            <a:noFill/>
            <a:ln w="38160">
              <a:solidFill>
                <a:srgbClr val="0099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183" name="Text Box 319"/>
            <p:cNvSpPr txBox="1">
              <a:spLocks noChangeArrowheads="1"/>
            </p:cNvSpPr>
            <p:nvPr/>
          </p:nvSpPr>
          <p:spPr bwMode="auto">
            <a:xfrm>
              <a:off x="10501" y="9815"/>
              <a:ext cx="1863" cy="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3900" tIns="33228" rIns="63900" bIns="33228">
              <a:spAutoFit/>
            </a:bodyPr>
            <a:lstStyle/>
            <a:p>
              <a:pPr eaLnBrk="0" hangingPunct="0">
                <a:defRPr/>
              </a:pPr>
              <a:r>
                <a:rPr lang="en-US" sz="1000" b="1">
                  <a:solidFill>
                    <a:srgbClr val="FF0000"/>
                  </a:solidFill>
                  <a:effectLst>
                    <a:outerShdw blurRad="38100" dist="38100" dir="2700000" algn="tl">
                      <a:srgbClr val="C0C0C0"/>
                    </a:outerShdw>
                  </a:effectLst>
                </a:rPr>
                <a:t>CCSDS Cross Support</a:t>
              </a:r>
            </a:p>
            <a:p>
              <a:pPr eaLnBrk="0" hangingPunct="0">
                <a:defRPr/>
              </a:pPr>
              <a:r>
                <a:rPr lang="en-US" sz="1000" b="1">
                  <a:solidFill>
                    <a:srgbClr val="FF0000"/>
                  </a:solidFill>
                  <a:effectLst>
                    <a:outerShdw blurRad="38100" dist="38100" dir="2700000" algn="tl">
                      <a:srgbClr val="C0C0C0"/>
                    </a:outerShdw>
                  </a:effectLst>
                </a:rPr>
                <a:t>Service Management</a:t>
              </a:r>
              <a:endParaRPr lang="en-GB" sz="2400"/>
            </a:p>
          </p:txBody>
        </p:sp>
        <p:sp>
          <p:nvSpPr>
            <p:cNvPr id="37184" name="Text Box 320"/>
            <p:cNvSpPr txBox="1">
              <a:spLocks noChangeArrowheads="1"/>
            </p:cNvSpPr>
            <p:nvPr/>
          </p:nvSpPr>
          <p:spPr bwMode="auto">
            <a:xfrm>
              <a:off x="10557" y="14025"/>
              <a:ext cx="1906" cy="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3900" tIns="33228" rIns="63900" bIns="33228">
              <a:spAutoFit/>
            </a:bodyPr>
            <a:lstStyle/>
            <a:p>
              <a:pPr eaLnBrk="0" hangingPunct="0">
                <a:defRPr/>
              </a:pPr>
              <a:r>
                <a:rPr lang="en-US" sz="1000" b="1">
                  <a:solidFill>
                    <a:srgbClr val="000099"/>
                  </a:solidFill>
                  <a:effectLst>
                    <a:outerShdw blurRad="38100" dist="38100" dir="2700000" algn="tl">
                      <a:srgbClr val="C0C0C0"/>
                    </a:outerShdw>
                  </a:effectLst>
                </a:rPr>
                <a:t>CCSDS Cross Support </a:t>
              </a:r>
            </a:p>
            <a:p>
              <a:pPr eaLnBrk="0" hangingPunct="0">
                <a:defRPr/>
              </a:pPr>
              <a:r>
                <a:rPr lang="en-US" sz="1000" b="1">
                  <a:solidFill>
                    <a:srgbClr val="000099"/>
                  </a:solidFill>
                  <a:effectLst>
                    <a:outerShdw blurRad="38100" dist="38100" dir="2700000" algn="tl">
                      <a:srgbClr val="C0C0C0"/>
                    </a:outerShdw>
                  </a:effectLst>
                </a:rPr>
                <a:t>Transfer Services</a:t>
              </a:r>
              <a:endParaRPr lang="en-GB" sz="2400"/>
            </a:p>
          </p:txBody>
        </p:sp>
        <p:sp>
          <p:nvSpPr>
            <p:cNvPr id="2097" name="AutoShape 321"/>
            <p:cNvSpPr>
              <a:spLocks noChangeArrowheads="1"/>
            </p:cNvSpPr>
            <p:nvPr/>
          </p:nvSpPr>
          <p:spPr bwMode="auto">
            <a:xfrm rot="16200000" flipH="1">
              <a:off x="9564" y="10331"/>
              <a:ext cx="1165" cy="761"/>
            </a:xfrm>
            <a:custGeom>
              <a:avLst/>
              <a:gdLst>
                <a:gd name="T0" fmla="*/ 43 w 21600"/>
                <a:gd name="T1" fmla="*/ 0 h 21600"/>
                <a:gd name="T2" fmla="*/ 43 w 21600"/>
                <a:gd name="T3" fmla="*/ 15 h 21600"/>
                <a:gd name="T4" fmla="*/ 7 w 21600"/>
                <a:gd name="T5" fmla="*/ 27 h 21600"/>
                <a:gd name="T6" fmla="*/ 63 w 21600"/>
                <a:gd name="T7" fmla="*/ 8 h 21600"/>
                <a:gd name="T8" fmla="*/ 17694720 60000 65536"/>
                <a:gd name="T9" fmla="*/ 5898240 60000 65536"/>
                <a:gd name="T10" fmla="*/ 5898240 60000 65536"/>
                <a:gd name="T11" fmla="*/ 0 60000 65536"/>
                <a:gd name="T12" fmla="*/ 12422 w 21600"/>
                <a:gd name="T13" fmla="*/ 3747 h 21600"/>
                <a:gd name="T14" fmla="*/ 19023 w 21600"/>
                <a:gd name="T15" fmla="*/ 8402 h 21600"/>
              </a:gdLst>
              <a:ahLst/>
              <a:cxnLst>
                <a:cxn ang="T8">
                  <a:pos x="T0" y="T1"/>
                </a:cxn>
                <a:cxn ang="T9">
                  <a:pos x="T2" y="T3"/>
                </a:cxn>
                <a:cxn ang="T10">
                  <a:pos x="T4" y="T5"/>
                </a:cxn>
                <a:cxn ang="T11">
                  <a:pos x="T6" y="T7"/>
                </a:cxn>
              </a:cxnLst>
              <a:rect l="T12" t="T13" r="T14" b="T15"/>
              <a:pathLst>
                <a:path w="21600" h="21600">
                  <a:moveTo>
                    <a:pt x="21600" y="6079"/>
                  </a:moveTo>
                  <a:lnTo>
                    <a:pt x="14854" y="0"/>
                  </a:lnTo>
                  <a:lnTo>
                    <a:pt x="14854" y="3751"/>
                  </a:lnTo>
                  <a:lnTo>
                    <a:pt x="12427" y="3751"/>
                  </a:lnTo>
                  <a:cubicBezTo>
                    <a:pt x="5564" y="3751"/>
                    <a:pt x="0" y="7515"/>
                    <a:pt x="0" y="12158"/>
                  </a:cubicBezTo>
                  <a:lnTo>
                    <a:pt x="0" y="21600"/>
                  </a:lnTo>
                  <a:lnTo>
                    <a:pt x="4759" y="21600"/>
                  </a:lnTo>
                  <a:lnTo>
                    <a:pt x="4759" y="12158"/>
                  </a:lnTo>
                  <a:cubicBezTo>
                    <a:pt x="4759" y="10086"/>
                    <a:pt x="8192" y="8407"/>
                    <a:pt x="12427" y="8407"/>
                  </a:cubicBezTo>
                  <a:lnTo>
                    <a:pt x="14854" y="8407"/>
                  </a:lnTo>
                  <a:lnTo>
                    <a:pt x="14854" y="12158"/>
                  </a:lnTo>
                  <a:lnTo>
                    <a:pt x="21600" y="6079"/>
                  </a:lnTo>
                  <a:close/>
                </a:path>
              </a:pathLst>
            </a:custGeom>
            <a:solidFill>
              <a:srgbClr val="009999"/>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98" name="AutoShape 322"/>
            <p:cNvSpPr>
              <a:spLocks noChangeArrowheads="1"/>
            </p:cNvSpPr>
            <p:nvPr/>
          </p:nvSpPr>
          <p:spPr bwMode="auto">
            <a:xfrm rot="5400000" flipH="1" flipV="1">
              <a:off x="9685" y="13585"/>
              <a:ext cx="998" cy="760"/>
            </a:xfrm>
            <a:custGeom>
              <a:avLst/>
              <a:gdLst>
                <a:gd name="T0" fmla="*/ 31 w 21600"/>
                <a:gd name="T1" fmla="*/ 0 h 21600"/>
                <a:gd name="T2" fmla="*/ 31 w 21600"/>
                <a:gd name="T3" fmla="*/ 15 h 21600"/>
                <a:gd name="T4" fmla="*/ 6 w 21600"/>
                <a:gd name="T5" fmla="*/ 27 h 21600"/>
                <a:gd name="T6" fmla="*/ 46 w 21600"/>
                <a:gd name="T7" fmla="*/ 8 h 21600"/>
                <a:gd name="T8" fmla="*/ 17694720 60000 65536"/>
                <a:gd name="T9" fmla="*/ 5898240 60000 65536"/>
                <a:gd name="T10" fmla="*/ 5898240 60000 65536"/>
                <a:gd name="T11" fmla="*/ 0 60000 65536"/>
                <a:gd name="T12" fmla="*/ 12423 w 21600"/>
                <a:gd name="T13" fmla="*/ 3325 h 21600"/>
                <a:gd name="T14" fmla="*/ 18375 w 21600"/>
                <a:gd name="T15" fmla="*/ 8839 h 21600"/>
              </a:gdLst>
              <a:ahLst/>
              <a:cxnLst>
                <a:cxn ang="T8">
                  <a:pos x="T0" y="T1"/>
                </a:cxn>
                <a:cxn ang="T9">
                  <a:pos x="T2" y="T3"/>
                </a:cxn>
                <a:cxn ang="T10">
                  <a:pos x="T4" y="T5"/>
                </a:cxn>
                <a:cxn ang="T11">
                  <a:pos x="T6" y="T7"/>
                </a:cxn>
              </a:cxnLst>
              <a:rect l="T12" t="T13" r="T14" b="T15"/>
              <a:pathLst>
                <a:path w="21600" h="21600">
                  <a:moveTo>
                    <a:pt x="21600" y="6079"/>
                  </a:moveTo>
                  <a:lnTo>
                    <a:pt x="14498" y="0"/>
                  </a:lnTo>
                  <a:lnTo>
                    <a:pt x="14498" y="3323"/>
                  </a:lnTo>
                  <a:lnTo>
                    <a:pt x="12427" y="3323"/>
                  </a:lnTo>
                  <a:cubicBezTo>
                    <a:pt x="5564" y="3323"/>
                    <a:pt x="0" y="7279"/>
                    <a:pt x="0" y="12158"/>
                  </a:cubicBezTo>
                  <a:lnTo>
                    <a:pt x="0" y="21600"/>
                  </a:lnTo>
                  <a:lnTo>
                    <a:pt x="5634" y="21600"/>
                  </a:lnTo>
                  <a:lnTo>
                    <a:pt x="5634" y="12158"/>
                  </a:lnTo>
                  <a:cubicBezTo>
                    <a:pt x="5634" y="10323"/>
                    <a:pt x="8675" y="8835"/>
                    <a:pt x="12427" y="8835"/>
                  </a:cubicBezTo>
                  <a:lnTo>
                    <a:pt x="14498" y="8835"/>
                  </a:lnTo>
                  <a:lnTo>
                    <a:pt x="14498" y="12158"/>
                  </a:lnTo>
                  <a:lnTo>
                    <a:pt x="21600" y="6079"/>
                  </a:lnTo>
                  <a:close/>
                </a:path>
              </a:pathLst>
            </a:custGeom>
            <a:solidFill>
              <a:srgbClr val="0000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99" name="Rectangle 323"/>
            <p:cNvSpPr>
              <a:spLocks noChangeArrowheads="1"/>
            </p:cNvSpPr>
            <p:nvPr/>
          </p:nvSpPr>
          <p:spPr bwMode="auto">
            <a:xfrm>
              <a:off x="10645" y="11058"/>
              <a:ext cx="896" cy="65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3900" tIns="33228" rIns="63900" bIns="33228" anchor="ctr"/>
            <a:lstStyle/>
            <a:p>
              <a:pPr algn="ctr" eaLnBrk="0" hangingPunct="0"/>
              <a:r>
                <a:rPr lang="en-US" sz="700" b="1">
                  <a:solidFill>
                    <a:srgbClr val="000000"/>
                  </a:solidFill>
                </a:rPr>
                <a:t>Service</a:t>
              </a:r>
            </a:p>
            <a:p>
              <a:pPr algn="ctr" eaLnBrk="0" hangingPunct="0"/>
              <a:r>
                <a:rPr lang="en-US" sz="700" b="1">
                  <a:solidFill>
                    <a:srgbClr val="000000"/>
                  </a:solidFill>
                </a:rPr>
                <a:t>Mgmt</a:t>
              </a:r>
            </a:p>
            <a:p>
              <a:pPr algn="ctr" eaLnBrk="0" hangingPunct="0"/>
              <a:r>
                <a:rPr lang="en-US" sz="700" b="1">
                  <a:solidFill>
                    <a:srgbClr val="000000"/>
                  </a:solidFill>
                </a:rPr>
                <a:t>Interface</a:t>
              </a:r>
              <a:endParaRPr lang="en-GB" sz="2400"/>
            </a:p>
          </p:txBody>
        </p:sp>
        <p:sp>
          <p:nvSpPr>
            <p:cNvPr id="2100" name="Rectangle 324"/>
            <p:cNvSpPr>
              <a:spLocks noChangeArrowheads="1"/>
            </p:cNvSpPr>
            <p:nvPr/>
          </p:nvSpPr>
          <p:spPr bwMode="auto">
            <a:xfrm>
              <a:off x="10645" y="13008"/>
              <a:ext cx="896" cy="63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3900" tIns="33228" rIns="63900" bIns="33228" anchor="ctr"/>
            <a:lstStyle/>
            <a:p>
              <a:pPr algn="ctr" eaLnBrk="0" hangingPunct="0"/>
              <a:r>
                <a:rPr lang="en-US" sz="700" b="1">
                  <a:solidFill>
                    <a:srgbClr val="000000"/>
                  </a:solidFill>
                </a:rPr>
                <a:t>Service</a:t>
              </a:r>
            </a:p>
            <a:p>
              <a:pPr algn="ctr" eaLnBrk="0" hangingPunct="0"/>
              <a:r>
                <a:rPr lang="en-US" sz="700" b="1">
                  <a:solidFill>
                    <a:srgbClr val="000000"/>
                  </a:solidFill>
                </a:rPr>
                <a:t>Delivery</a:t>
              </a:r>
            </a:p>
            <a:p>
              <a:pPr algn="ctr" eaLnBrk="0" hangingPunct="0"/>
              <a:r>
                <a:rPr lang="en-US" sz="700" b="1">
                  <a:solidFill>
                    <a:srgbClr val="000000"/>
                  </a:solidFill>
                </a:rPr>
                <a:t>Interface</a:t>
              </a:r>
              <a:endParaRPr lang="en-GB" sz="2400"/>
            </a:p>
          </p:txBody>
        </p:sp>
        <p:sp>
          <p:nvSpPr>
            <p:cNvPr id="2101" name="Line 325"/>
            <p:cNvSpPr>
              <a:spLocks noChangeShapeType="1"/>
            </p:cNvSpPr>
            <p:nvPr/>
          </p:nvSpPr>
          <p:spPr bwMode="auto">
            <a:xfrm flipV="1">
              <a:off x="7739" y="12172"/>
              <a:ext cx="2" cy="2647"/>
            </a:xfrm>
            <a:prstGeom prst="line">
              <a:avLst/>
            </a:prstGeom>
            <a:noFill/>
            <a:ln w="28440">
              <a:solidFill>
                <a:srgbClr val="0033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02" name="Line 326"/>
            <p:cNvSpPr>
              <a:spLocks noChangeShapeType="1"/>
            </p:cNvSpPr>
            <p:nvPr/>
          </p:nvSpPr>
          <p:spPr bwMode="auto">
            <a:xfrm>
              <a:off x="7754" y="13566"/>
              <a:ext cx="272" cy="1"/>
            </a:xfrm>
            <a:prstGeom prst="line">
              <a:avLst/>
            </a:prstGeom>
            <a:noFill/>
            <a:ln w="28440">
              <a:solidFill>
                <a:srgbClr val="0033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03" name="Line 327"/>
            <p:cNvSpPr>
              <a:spLocks noChangeShapeType="1"/>
            </p:cNvSpPr>
            <p:nvPr/>
          </p:nvSpPr>
          <p:spPr bwMode="auto">
            <a:xfrm>
              <a:off x="7502" y="12172"/>
              <a:ext cx="229" cy="1"/>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04" name="Line 328"/>
            <p:cNvSpPr>
              <a:spLocks noChangeShapeType="1"/>
            </p:cNvSpPr>
            <p:nvPr/>
          </p:nvSpPr>
          <p:spPr bwMode="auto">
            <a:xfrm flipH="1" flipV="1">
              <a:off x="7747" y="12358"/>
              <a:ext cx="757" cy="1"/>
            </a:xfrm>
            <a:prstGeom prst="line">
              <a:avLst/>
            </a:prstGeom>
            <a:noFill/>
            <a:ln w="38100">
              <a:solidFill>
                <a:srgbClr val="0099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05" name="Line 329"/>
            <p:cNvSpPr>
              <a:spLocks noChangeShapeType="1"/>
            </p:cNvSpPr>
            <p:nvPr/>
          </p:nvSpPr>
          <p:spPr bwMode="auto">
            <a:xfrm flipH="1" flipV="1">
              <a:off x="8472" y="11801"/>
              <a:ext cx="0" cy="557"/>
            </a:xfrm>
            <a:prstGeom prst="line">
              <a:avLst/>
            </a:prstGeom>
            <a:noFill/>
            <a:ln w="38100">
              <a:solidFill>
                <a:srgbClr val="0099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06" name="Text Box 330"/>
            <p:cNvSpPr txBox="1">
              <a:spLocks noChangeArrowheads="1"/>
            </p:cNvSpPr>
            <p:nvPr/>
          </p:nvSpPr>
          <p:spPr bwMode="auto">
            <a:xfrm>
              <a:off x="5122" y="15517"/>
              <a:ext cx="3892" cy="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922" tIns="32461" rIns="64922" bIns="324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100" b="1">
                  <a:solidFill>
                    <a:srgbClr val="000000"/>
                  </a:solidFill>
                </a:rPr>
                <a:t>Service Provider</a:t>
              </a:r>
              <a:endParaRPr lang="en-GB" sz="2400"/>
            </a:p>
          </p:txBody>
        </p:sp>
        <p:sp>
          <p:nvSpPr>
            <p:cNvPr id="2107" name="Text Box 331"/>
            <p:cNvSpPr txBox="1">
              <a:spLocks noChangeArrowheads="1"/>
            </p:cNvSpPr>
            <p:nvPr/>
          </p:nvSpPr>
          <p:spPr bwMode="auto">
            <a:xfrm>
              <a:off x="10736" y="15144"/>
              <a:ext cx="2717"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900" tIns="33228" rIns="63900" bIns="3322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100" b="1">
                  <a:solidFill>
                    <a:srgbClr val="000000"/>
                  </a:solidFill>
                </a:rPr>
                <a:t>Service User</a:t>
              </a:r>
              <a:endParaRPr lang="en-GB" sz="2400"/>
            </a:p>
          </p:txBody>
        </p:sp>
      </p:grpSp>
      <p:sp>
        <p:nvSpPr>
          <p:cNvPr id="2054" name="Rectangle 332"/>
          <p:cNvSpPr>
            <a:spLocks noChangeArrowheads="1"/>
          </p:cNvSpPr>
          <p:nvPr/>
        </p:nvSpPr>
        <p:spPr bwMode="auto">
          <a:xfrm>
            <a:off x="1609038" y="140384"/>
            <a:ext cx="6156048"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b="1" dirty="0" smtClean="0">
                <a:solidFill>
                  <a:srgbClr val="000099"/>
                </a:solidFill>
                <a:latin typeface="+mj-lt"/>
              </a:rPr>
              <a:t>Framework for extensible Space Communications </a:t>
            </a:r>
            <a:r>
              <a:rPr lang="en-US" sz="2400" b="1" dirty="0" smtClean="0">
                <a:solidFill>
                  <a:srgbClr val="000099"/>
                </a:solidFill>
                <a:latin typeface="+mj-lt"/>
              </a:rPr>
              <a:t>Cross </a:t>
            </a:r>
            <a:r>
              <a:rPr lang="en-US" sz="2400" b="1" dirty="0">
                <a:solidFill>
                  <a:srgbClr val="000099"/>
                </a:solidFill>
                <a:latin typeface="+mj-lt"/>
              </a:rPr>
              <a:t>Support Service</a:t>
            </a:r>
          </a:p>
        </p:txBody>
      </p:sp>
      <p:grpSp>
        <p:nvGrpSpPr>
          <p:cNvPr id="336" name="Group 335"/>
          <p:cNvGrpSpPr/>
          <p:nvPr/>
        </p:nvGrpSpPr>
        <p:grpSpPr>
          <a:xfrm>
            <a:off x="7257853" y="115912"/>
            <a:ext cx="1806886" cy="537472"/>
            <a:chOff x="6867561" y="2306173"/>
            <a:chExt cx="1806886" cy="537472"/>
          </a:xfrm>
        </p:grpSpPr>
        <p:sp>
          <p:nvSpPr>
            <p:cNvPr id="337" name="Oval 336"/>
            <p:cNvSpPr/>
            <p:nvPr/>
          </p:nvSpPr>
          <p:spPr bwMode="auto">
            <a:xfrm>
              <a:off x="8136975" y="230617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4.</a:t>
              </a:r>
            </a:p>
          </p:txBody>
        </p:sp>
        <p:sp>
          <p:nvSpPr>
            <p:cNvPr id="338" name="Rounded Rectangle 337"/>
            <p:cNvSpPr/>
            <p:nvPr/>
          </p:nvSpPr>
          <p:spPr bwMode="auto">
            <a:xfrm>
              <a:off x="6867561" y="2392916"/>
              <a:ext cx="1386472" cy="363985"/>
            </a:xfrm>
            <a:prstGeom prst="roundRect">
              <a:avLst>
                <a:gd name="adj" fmla="val 16667"/>
              </a:avLst>
            </a:prstGeom>
            <a:solidFill>
              <a:srgbClr val="FF9900"/>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spTree>
    <p:extLst>
      <p:ext uri="{BB962C8B-B14F-4D97-AF65-F5344CB8AC3E}">
        <p14:creationId xmlns:p14="http://schemas.microsoft.com/office/powerpoint/2010/main" val="732304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Link Services Area Goals</a:t>
            </a:r>
            <a:endParaRPr lang="en-US" dirty="0"/>
          </a:p>
        </p:txBody>
      </p:sp>
      <p:sp>
        <p:nvSpPr>
          <p:cNvPr id="4" name="Content Placeholder 3"/>
          <p:cNvSpPr>
            <a:spLocks noGrp="1"/>
          </p:cNvSpPr>
          <p:nvPr>
            <p:ph idx="1"/>
          </p:nvPr>
        </p:nvSpPr>
        <p:spPr/>
        <p:txBody>
          <a:bodyPr/>
          <a:lstStyle/>
          <a:p>
            <a:r>
              <a:rPr lang="en-US" sz="2400" dirty="0"/>
              <a:t>To define innovative, secure, widely applicable communication standards and related architectures that facilitate interoperability and cross support and meet the challenges and anticipated needs of the future projects, including: </a:t>
            </a:r>
          </a:p>
          <a:p>
            <a:pPr lvl="1"/>
            <a:r>
              <a:rPr lang="en-US" sz="2000" dirty="0"/>
              <a:t>Increased bandwidth capacity approaches (radio frequency and optical);</a:t>
            </a:r>
          </a:p>
          <a:p>
            <a:pPr lvl="1"/>
            <a:r>
              <a:rPr lang="en-US" sz="2000" dirty="0"/>
              <a:t>The achievement of higher information data rates and greater spectral efficiency </a:t>
            </a:r>
            <a:endParaRPr lang="en-US" sz="2000" dirty="0" smtClean="0"/>
          </a:p>
          <a:p>
            <a:pPr lvl="1"/>
            <a:r>
              <a:rPr lang="en-US" sz="2000" dirty="0" smtClean="0"/>
              <a:t>more </a:t>
            </a:r>
            <a:r>
              <a:rPr lang="en-US" sz="2000" dirty="0"/>
              <a:t>capable  protocols, modulation, coding and compression techniques;</a:t>
            </a:r>
          </a:p>
          <a:p>
            <a:pPr lvl="1"/>
            <a:r>
              <a:rPr lang="en-US" sz="2000" dirty="0"/>
              <a:t>The introduction of advanced physical and link layer communications technology providing significantly higher data return;</a:t>
            </a:r>
          </a:p>
          <a:p>
            <a:pPr lvl="1"/>
            <a:r>
              <a:rPr lang="en-US" sz="2000" dirty="0"/>
              <a:t>The use of secure communication protocols and links, to protect associated systems and information flows. </a:t>
            </a:r>
          </a:p>
          <a:p>
            <a:endParaRPr lang="en-US" sz="2400" dirty="0"/>
          </a:p>
        </p:txBody>
      </p:sp>
      <p:grpSp>
        <p:nvGrpSpPr>
          <p:cNvPr id="11" name="Group 10"/>
          <p:cNvGrpSpPr/>
          <p:nvPr/>
        </p:nvGrpSpPr>
        <p:grpSpPr>
          <a:xfrm>
            <a:off x="60752" y="4683003"/>
            <a:ext cx="1806886" cy="537472"/>
            <a:chOff x="6885849" y="3122938"/>
            <a:chExt cx="1806886" cy="537472"/>
          </a:xfrm>
        </p:grpSpPr>
        <p:sp>
          <p:nvSpPr>
            <p:cNvPr id="12" name="Oval 11"/>
            <p:cNvSpPr/>
            <p:nvPr/>
          </p:nvSpPr>
          <p:spPr bwMode="auto">
            <a:xfrm>
              <a:off x="8155263" y="3122938"/>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5.</a:t>
              </a:r>
            </a:p>
          </p:txBody>
        </p:sp>
        <p:sp>
          <p:nvSpPr>
            <p:cNvPr id="13" name="Rounded Rectangle 12"/>
            <p:cNvSpPr/>
            <p:nvPr/>
          </p:nvSpPr>
          <p:spPr bwMode="auto">
            <a:xfrm>
              <a:off x="6885849" y="3209681"/>
              <a:ext cx="1386472" cy="363985"/>
            </a:xfrm>
            <a:prstGeom prst="roundRect">
              <a:avLst>
                <a:gd name="adj" fmla="val 16667"/>
              </a:avLst>
            </a:prstGeom>
            <a:solidFill>
              <a:srgbClr val="33CC33"/>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spTree>
    <p:extLst>
      <p:ext uri="{BB962C8B-B14F-4D97-AF65-F5344CB8AC3E}">
        <p14:creationId xmlns:p14="http://schemas.microsoft.com/office/powerpoint/2010/main" val="21340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94444E-6 -7.40741E-7 L 0.7908 -0.65903 " pathEditMode="relative" rAng="0" ptsTypes="AA">
                                      <p:cBhvr>
                                        <p:cTn id="6" dur="1000" fill="hold"/>
                                        <p:tgtEl>
                                          <p:spTgt spid="11"/>
                                        </p:tgtEl>
                                        <p:attrNameLst>
                                          <p:attrName>ppt_x</p:attrName>
                                          <p:attrName>ppt_y</p:attrName>
                                        </p:attrNameLst>
                                      </p:cBhvr>
                                      <p:rCtr x="39531" y="-32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CCSDS Overview</a:t>
            </a:r>
            <a:endParaRPr lang="en-US" dirty="0"/>
          </a:p>
        </p:txBody>
      </p:sp>
      <p:sp>
        <p:nvSpPr>
          <p:cNvPr id="4099" name="Content Placeholder 2"/>
          <p:cNvSpPr>
            <a:spLocks noGrp="1"/>
          </p:cNvSpPr>
          <p:nvPr>
            <p:ph idx="1"/>
          </p:nvPr>
        </p:nvSpPr>
        <p:spPr bwMode="auto">
          <a:xfrm>
            <a:off x="397568" y="2175641"/>
            <a:ext cx="8345488" cy="2267571"/>
          </a:xfrm>
          <a:noFill/>
          <a:ln>
            <a:miter lim="800000"/>
            <a:headEnd/>
            <a:tailEnd/>
          </a:ln>
        </p:spPr>
        <p:txBody>
          <a:bodyPr vert="horz" wrap="square" lIns="91440" tIns="45720" rIns="91440" bIns="45720" numCol="1" anchor="t" anchorCtr="0" compatLnSpc="1">
            <a:prstTxWarp prst="textNoShape">
              <a:avLst/>
            </a:prstTxWarp>
          </a:bodyPr>
          <a:lstStyle/>
          <a:p>
            <a:pPr marL="0" indent="0">
              <a:spcBef>
                <a:spcPct val="0"/>
              </a:spcBef>
              <a:buNone/>
            </a:pPr>
            <a:r>
              <a:rPr lang="en-US" sz="2000" dirty="0" smtClean="0"/>
              <a:t> </a:t>
            </a:r>
            <a:endParaRPr lang="en-US" sz="2000" dirty="0"/>
          </a:p>
          <a:p>
            <a:pPr marL="0" indent="0" algn="ctr">
              <a:spcBef>
                <a:spcPct val="0"/>
              </a:spcBef>
              <a:buNone/>
            </a:pPr>
            <a:r>
              <a:rPr lang="en-US" sz="2800" dirty="0" smtClean="0"/>
              <a:t>Advancing Technology </a:t>
            </a:r>
          </a:p>
          <a:p>
            <a:pPr marL="0" indent="0" algn="ctr">
              <a:spcBef>
                <a:spcPct val="0"/>
              </a:spcBef>
              <a:buNone/>
            </a:pPr>
            <a:r>
              <a:rPr lang="en-US" sz="2800" i="1" u="sng" dirty="0" smtClean="0"/>
              <a:t>simultaneous</a:t>
            </a:r>
            <a:r>
              <a:rPr lang="en-US" sz="2800" dirty="0" smtClean="0"/>
              <a:t> with international agreements </a:t>
            </a:r>
          </a:p>
          <a:p>
            <a:pPr marL="0" indent="0" algn="ctr">
              <a:spcBef>
                <a:spcPct val="0"/>
              </a:spcBef>
              <a:buNone/>
            </a:pPr>
            <a:r>
              <a:rPr lang="en-US" sz="2800" dirty="0" smtClean="0"/>
              <a:t>to use that technology</a:t>
            </a:r>
            <a:endParaRPr lang="en-US" sz="2800" dirty="0"/>
          </a:p>
        </p:txBody>
      </p:sp>
      <p:sp>
        <p:nvSpPr>
          <p:cNvPr id="4" name="Slide Number Placeholder 3"/>
          <p:cNvSpPr>
            <a:spLocks noGrp="1"/>
          </p:cNvSpPr>
          <p:nvPr>
            <p:ph type="sldNum" sz="quarter" idx="10"/>
          </p:nvPr>
        </p:nvSpPr>
        <p:spPr/>
        <p:txBody>
          <a:bodyPr/>
          <a:lstStyle/>
          <a:p>
            <a:pPr>
              <a:defRPr/>
            </a:pPr>
            <a:fld id="{B7DB5CDC-A042-42E2-ABF6-83D8EDC71A93}" type="slidenum">
              <a:rPr lang="en-US" smtClean="0"/>
              <a:pPr>
                <a:defRPr/>
              </a:pPr>
              <a:t>3</a:t>
            </a:fld>
            <a:endParaRPr lang="en-US"/>
          </a:p>
        </p:txBody>
      </p:sp>
    </p:spTree>
    <p:extLst>
      <p:ext uri="{BB962C8B-B14F-4D97-AF65-F5344CB8AC3E}">
        <p14:creationId xmlns:p14="http://schemas.microsoft.com/office/powerpoint/2010/main" val="1419102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6"/>
          <p:cNvSpPr>
            <a:spLocks noGrp="1" noChangeArrowheads="1"/>
          </p:cNvSpPr>
          <p:nvPr>
            <p:ph type="title"/>
          </p:nvPr>
        </p:nvSpPr>
        <p:spPr>
          <a:xfrm>
            <a:off x="2323078" y="126243"/>
            <a:ext cx="4374902" cy="769441"/>
          </a:xfrm>
        </p:spPr>
        <p:txBody>
          <a:bodyPr/>
          <a:lstStyle/>
          <a:p>
            <a:pPr eaLnBrk="1" hangingPunct="1"/>
            <a:r>
              <a:rPr lang="en-US" dirty="0" smtClean="0"/>
              <a:t>Space Link Services Layered approach</a:t>
            </a:r>
            <a:endParaRPr lang="en-GB" sz="1400" dirty="0" smtClean="0"/>
          </a:p>
        </p:txBody>
      </p:sp>
      <p:sp>
        <p:nvSpPr>
          <p:cNvPr id="4" name="Oval 3"/>
          <p:cNvSpPr/>
          <p:nvPr/>
        </p:nvSpPr>
        <p:spPr bwMode="auto">
          <a:xfrm>
            <a:off x="98667" y="980334"/>
            <a:ext cx="537472" cy="537472"/>
          </a:xfrm>
          <a:prstGeom prst="ellipse">
            <a:avLst/>
          </a:prstGeom>
          <a:solidFill>
            <a:srgbClr val="92D050"/>
          </a:solidFill>
          <a:ln w="38100">
            <a:noFill/>
            <a:round/>
            <a:headEnd/>
            <a:tailEnd/>
          </a:ln>
        </p:spPr>
        <p:txBody>
          <a:bodyPr wrap="none" rtlCol="0" anchor="ctr"/>
          <a:lstStyle/>
          <a:p>
            <a:pPr algn="ctr"/>
            <a:r>
              <a:rPr lang="en-GB" b="1" dirty="0" smtClean="0">
                <a:solidFill>
                  <a:srgbClr val="0033CC"/>
                </a:solidFill>
                <a:latin typeface="Arial" charset="0"/>
              </a:rPr>
              <a:t>5</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 y="1231743"/>
            <a:ext cx="9053513"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177832" y="126243"/>
            <a:ext cx="1806886" cy="537472"/>
            <a:chOff x="6885849" y="3122938"/>
            <a:chExt cx="1806886" cy="537472"/>
          </a:xfrm>
        </p:grpSpPr>
        <p:sp>
          <p:nvSpPr>
            <p:cNvPr id="6" name="Oval 5"/>
            <p:cNvSpPr/>
            <p:nvPr/>
          </p:nvSpPr>
          <p:spPr bwMode="auto">
            <a:xfrm>
              <a:off x="8155263" y="3122938"/>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5.</a:t>
              </a:r>
            </a:p>
          </p:txBody>
        </p:sp>
        <p:sp>
          <p:nvSpPr>
            <p:cNvPr id="7" name="Rounded Rectangle 6"/>
            <p:cNvSpPr/>
            <p:nvPr/>
          </p:nvSpPr>
          <p:spPr bwMode="auto">
            <a:xfrm>
              <a:off x="6885849" y="3209681"/>
              <a:ext cx="1386472" cy="363985"/>
            </a:xfrm>
            <a:prstGeom prst="roundRect">
              <a:avLst>
                <a:gd name="adj" fmla="val 16667"/>
              </a:avLst>
            </a:prstGeom>
            <a:solidFill>
              <a:srgbClr val="33CC33"/>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spTree>
    <p:extLst>
      <p:ext uri="{BB962C8B-B14F-4D97-AF65-F5344CB8AC3E}">
        <p14:creationId xmlns:p14="http://schemas.microsoft.com/office/powerpoint/2010/main" val="1264131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Internetworking Area Goals</a:t>
            </a:r>
            <a:endParaRPr lang="en-US" dirty="0"/>
          </a:p>
        </p:txBody>
      </p:sp>
      <p:sp>
        <p:nvSpPr>
          <p:cNvPr id="3" name="Content Placeholder 2"/>
          <p:cNvSpPr>
            <a:spLocks noGrp="1"/>
          </p:cNvSpPr>
          <p:nvPr>
            <p:ph idx="1"/>
          </p:nvPr>
        </p:nvSpPr>
        <p:spPr/>
        <p:txBody>
          <a:bodyPr/>
          <a:lstStyle/>
          <a:p>
            <a:r>
              <a:rPr lang="en-US" sz="2400" dirty="0"/>
              <a:t>To define an integrated set of Space Internetworking standard services in support of end-to-end communications between </a:t>
            </a:r>
            <a:r>
              <a:rPr lang="en-US" sz="2400" dirty="0" smtClean="0"/>
              <a:t>applications </a:t>
            </a:r>
            <a:r>
              <a:rPr lang="en-US" sz="2400" dirty="0"/>
              <a:t>covering the entire solar </a:t>
            </a:r>
            <a:r>
              <a:rPr lang="en-US" sz="2400" dirty="0" smtClean="0"/>
              <a:t>system </a:t>
            </a:r>
            <a:r>
              <a:rPr lang="en-US" sz="2400" dirty="0"/>
              <a:t>and meeting future project needs, including:</a:t>
            </a:r>
          </a:p>
          <a:p>
            <a:pPr lvl="1"/>
            <a:r>
              <a:rPr lang="en-US" sz="2300" dirty="0"/>
              <a:t>Jointly conducted human and robotic operations;</a:t>
            </a:r>
          </a:p>
          <a:p>
            <a:pPr lvl="1"/>
            <a:r>
              <a:rPr lang="en-US" sz="2300" dirty="0"/>
              <a:t>Management of space-to-space and direct-to-earth links as part of the network;</a:t>
            </a:r>
          </a:p>
          <a:p>
            <a:pPr lvl="1"/>
            <a:r>
              <a:rPr lang="en-US" sz="2300" dirty="0" err="1"/>
              <a:t>Sensorweb</a:t>
            </a:r>
            <a:r>
              <a:rPr lang="en-US" sz="2300" dirty="0"/>
              <a:t> and other innovative technologies for LEO operations;</a:t>
            </a:r>
          </a:p>
          <a:p>
            <a:pPr lvl="1"/>
            <a:r>
              <a:rPr lang="en-US" sz="2300" dirty="0"/>
              <a:t>Application to the space domain of well-established internetworking technologies.</a:t>
            </a:r>
          </a:p>
          <a:p>
            <a:pPr lvl="1"/>
            <a:r>
              <a:rPr lang="en-US" sz="2300" dirty="0"/>
              <a:t>Fully Automated Routing across networks end-to-end.  </a:t>
            </a:r>
          </a:p>
          <a:p>
            <a:endParaRPr lang="en-US" sz="24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31</a:t>
            </a:fld>
            <a:endParaRPr lang="en-US"/>
          </a:p>
        </p:txBody>
      </p:sp>
      <p:grpSp>
        <p:nvGrpSpPr>
          <p:cNvPr id="5" name="Group 4"/>
          <p:cNvGrpSpPr/>
          <p:nvPr/>
        </p:nvGrpSpPr>
        <p:grpSpPr>
          <a:xfrm>
            <a:off x="64201" y="5421706"/>
            <a:ext cx="1795817" cy="537472"/>
            <a:chOff x="6834738" y="4228550"/>
            <a:chExt cx="1795817" cy="537472"/>
          </a:xfrm>
        </p:grpSpPr>
        <p:sp>
          <p:nvSpPr>
            <p:cNvPr id="6" name="Oval 5"/>
            <p:cNvSpPr/>
            <p:nvPr/>
          </p:nvSpPr>
          <p:spPr bwMode="auto">
            <a:xfrm>
              <a:off x="8093083" y="4228550"/>
              <a:ext cx="537472" cy="537472"/>
            </a:xfrm>
            <a:prstGeom prst="ellipse">
              <a:avLst/>
            </a:prstGeom>
            <a:solidFill>
              <a:srgbClr val="92D050"/>
            </a:solidFill>
            <a:ln w="38100">
              <a:noFill/>
              <a:round/>
              <a:headEnd/>
              <a:tailEnd/>
            </a:ln>
          </p:spPr>
          <p:txBody>
            <a:bodyPr wrap="none" rtlCol="0" anchor="ctr"/>
            <a:lstStyle/>
            <a:p>
              <a:pPr algn="ctr"/>
              <a:r>
                <a:rPr lang="en-US" sz="2000" b="1" dirty="0" smtClean="0">
                  <a:solidFill>
                    <a:srgbClr val="0033CC"/>
                  </a:solidFill>
                  <a:latin typeface="+mn-lt"/>
                </a:rPr>
                <a:t>6.</a:t>
              </a:r>
              <a:endParaRPr lang="en-US" sz="2000" b="1" dirty="0">
                <a:solidFill>
                  <a:srgbClr val="0033CC"/>
                </a:solidFill>
                <a:latin typeface="+mn-lt"/>
              </a:endParaRPr>
            </a:p>
          </p:txBody>
        </p:sp>
        <p:sp>
          <p:nvSpPr>
            <p:cNvPr id="7" name="Rounded Rectangle 6"/>
            <p:cNvSpPr/>
            <p:nvPr/>
          </p:nvSpPr>
          <p:spPr bwMode="auto">
            <a:xfrm>
              <a:off x="6834738" y="4315293"/>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Tree>
    <p:extLst>
      <p:ext uri="{BB962C8B-B14F-4D97-AF65-F5344CB8AC3E}">
        <p14:creationId xmlns:p14="http://schemas.microsoft.com/office/powerpoint/2010/main" val="316108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6667E-6 3.7037E-7 L 0.7875 -0.76458 " pathEditMode="relative" rAng="0" ptsTypes="AA">
                                      <p:cBhvr>
                                        <p:cTn id="6" dur="1000" fill="hold"/>
                                        <p:tgtEl>
                                          <p:spTgt spid="5"/>
                                        </p:tgtEl>
                                        <p:attrNameLst>
                                          <p:attrName>ppt_x</p:attrName>
                                          <p:attrName>ppt_y</p:attrName>
                                        </p:attrNameLst>
                                      </p:cBhvr>
                                      <p:rCtr x="39375" y="-38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mtClean="0">
                <a:solidFill>
                  <a:schemeClr val="accent2"/>
                </a:solidFill>
              </a:rPr>
              <a:t>Jean-Marc SOULA</a:t>
            </a:r>
          </a:p>
        </p:txBody>
      </p:sp>
      <p:sp>
        <p:nvSpPr>
          <p:cNvPr id="2052" name="Slide Number Placeholder 5"/>
          <p:cNvSpPr>
            <a:spLocks noGrp="1"/>
          </p:cNvSpPr>
          <p:nvPr>
            <p:ph type="sldNum" sz="quarter" idx="4294967295"/>
          </p:nvPr>
        </p:nvSpPr>
        <p:spPr>
          <a:xfrm>
            <a:off x="7885113" y="6524625"/>
            <a:ext cx="1090612" cy="3333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mtClean="0">
                <a:solidFill>
                  <a:schemeClr val="accent2"/>
                </a:solidFill>
              </a:rPr>
              <a:t>Page </a:t>
            </a:r>
            <a:fld id="{FA8E1056-9A27-4741-823F-F57AF50ECA22}" type="slidenum">
              <a:rPr lang="fr-FR" smtClean="0">
                <a:solidFill>
                  <a:schemeClr val="accent2"/>
                </a:solidFill>
              </a:rPr>
              <a:pPr eaLnBrk="1" hangingPunct="1"/>
              <a:t>32</a:t>
            </a:fld>
            <a:endParaRPr lang="fr-FR" smtClean="0">
              <a:solidFill>
                <a:schemeClr val="accent2"/>
              </a:solidFill>
            </a:endParaRPr>
          </a:p>
        </p:txBody>
      </p:sp>
      <p:sp>
        <p:nvSpPr>
          <p:cNvPr id="2054" name="Rectangle 332"/>
          <p:cNvSpPr>
            <a:spLocks noChangeArrowheads="1"/>
          </p:cNvSpPr>
          <p:nvPr/>
        </p:nvSpPr>
        <p:spPr bwMode="auto">
          <a:xfrm>
            <a:off x="1341120" y="143616"/>
            <a:ext cx="6301740" cy="609600"/>
          </a:xfrm>
          <a:prstGeom prst="rect">
            <a:avLst/>
          </a:prstGeom>
          <a:extLst/>
        </p:spPr>
        <p:txBody>
          <a:bodyPr/>
          <a:lstStyle/>
          <a:p>
            <a:pPr algn="ctr">
              <a:lnSpc>
                <a:spcPct val="90000"/>
              </a:lnSpc>
            </a:pPr>
            <a:r>
              <a:rPr lang="en-US" b="1" dirty="0">
                <a:solidFill>
                  <a:schemeClr val="accent1">
                    <a:lumMod val="50000"/>
                  </a:schemeClr>
                </a:solidFill>
                <a:latin typeface="+mj-lt"/>
                <a:ea typeface="+mj-ea"/>
                <a:cs typeface="+mj-cs"/>
              </a:rPr>
              <a:t>Top Level </a:t>
            </a:r>
            <a:r>
              <a:rPr lang="en-US" b="1" dirty="0" err="1" smtClean="0">
                <a:solidFill>
                  <a:schemeClr val="accent1">
                    <a:lumMod val="50000"/>
                  </a:schemeClr>
                </a:solidFill>
                <a:latin typeface="+mj-lt"/>
                <a:ea typeface="+mj-ea"/>
                <a:cs typeface="+mj-cs"/>
              </a:rPr>
              <a:t>Comm</a:t>
            </a:r>
            <a:r>
              <a:rPr lang="en-US" b="1" dirty="0" smtClean="0">
                <a:solidFill>
                  <a:schemeClr val="accent1">
                    <a:lumMod val="50000"/>
                  </a:schemeClr>
                </a:solidFill>
                <a:latin typeface="+mj-lt"/>
                <a:ea typeface="+mj-ea"/>
                <a:cs typeface="+mj-cs"/>
              </a:rPr>
              <a:t>/</a:t>
            </a:r>
            <a:r>
              <a:rPr lang="en-US" b="1" dirty="0" err="1" smtClean="0">
                <a:solidFill>
                  <a:schemeClr val="accent1">
                    <a:lumMod val="50000"/>
                  </a:schemeClr>
                </a:solidFill>
                <a:latin typeface="+mj-lt"/>
                <a:ea typeface="+mj-ea"/>
                <a:cs typeface="+mj-cs"/>
              </a:rPr>
              <a:t>Nav</a:t>
            </a:r>
            <a:r>
              <a:rPr lang="en-US" b="1" dirty="0" smtClean="0">
                <a:solidFill>
                  <a:schemeClr val="accent1">
                    <a:lumMod val="50000"/>
                  </a:schemeClr>
                </a:solidFill>
                <a:latin typeface="+mj-lt"/>
                <a:ea typeface="+mj-ea"/>
                <a:cs typeface="+mj-cs"/>
              </a:rPr>
              <a:t> Architecture</a:t>
            </a:r>
          </a:p>
          <a:p>
            <a:pPr algn="ctr">
              <a:lnSpc>
                <a:spcPct val="90000"/>
              </a:lnSpc>
            </a:pPr>
            <a:r>
              <a:rPr lang="en-US" b="1" dirty="0" smtClean="0">
                <a:solidFill>
                  <a:schemeClr val="accent1">
                    <a:lumMod val="50000"/>
                  </a:schemeClr>
                </a:solidFill>
                <a:latin typeface="+mj-lt"/>
                <a:ea typeface="+mj-ea"/>
                <a:cs typeface="+mj-cs"/>
              </a:rPr>
              <a:t>The </a:t>
            </a:r>
            <a:r>
              <a:rPr lang="en-US" b="1" dirty="0">
                <a:solidFill>
                  <a:schemeClr val="accent1">
                    <a:lumMod val="50000"/>
                  </a:schemeClr>
                </a:solidFill>
                <a:latin typeface="+mj-lt"/>
                <a:ea typeface="+mj-ea"/>
                <a:cs typeface="+mj-cs"/>
              </a:rPr>
              <a:t>Solar System Internet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1257288"/>
            <a:ext cx="84804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7257481" y="143616"/>
            <a:ext cx="1795817" cy="537472"/>
            <a:chOff x="6834738" y="4228550"/>
            <a:chExt cx="1795817" cy="537472"/>
          </a:xfrm>
        </p:grpSpPr>
        <p:sp>
          <p:nvSpPr>
            <p:cNvPr id="8" name="Oval 7"/>
            <p:cNvSpPr/>
            <p:nvPr/>
          </p:nvSpPr>
          <p:spPr bwMode="auto">
            <a:xfrm>
              <a:off x="8093083" y="4228550"/>
              <a:ext cx="537472" cy="537472"/>
            </a:xfrm>
            <a:prstGeom prst="ellipse">
              <a:avLst/>
            </a:prstGeom>
            <a:solidFill>
              <a:srgbClr val="92D050"/>
            </a:solidFill>
            <a:ln w="38100">
              <a:noFill/>
              <a:round/>
              <a:headEnd/>
              <a:tailEnd/>
            </a:ln>
          </p:spPr>
          <p:txBody>
            <a:bodyPr wrap="none" rtlCol="0" anchor="ctr"/>
            <a:lstStyle/>
            <a:p>
              <a:pPr algn="ctr"/>
              <a:r>
                <a:rPr lang="en-US" sz="2000" b="1" dirty="0" smtClean="0">
                  <a:solidFill>
                    <a:srgbClr val="0033CC"/>
                  </a:solidFill>
                  <a:latin typeface="+mn-lt"/>
                </a:rPr>
                <a:t>6.</a:t>
              </a:r>
              <a:endParaRPr lang="en-US" sz="2000" b="1" dirty="0">
                <a:solidFill>
                  <a:srgbClr val="0033CC"/>
                </a:solidFill>
                <a:latin typeface="+mn-lt"/>
              </a:endParaRPr>
            </a:p>
          </p:txBody>
        </p:sp>
        <p:sp>
          <p:nvSpPr>
            <p:cNvPr id="9" name="Rounded Rectangle 8"/>
            <p:cNvSpPr/>
            <p:nvPr/>
          </p:nvSpPr>
          <p:spPr bwMode="auto">
            <a:xfrm>
              <a:off x="6834738" y="4315293"/>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Tree>
    <p:extLst>
      <p:ext uri="{BB962C8B-B14F-4D97-AF65-F5344CB8AC3E}">
        <p14:creationId xmlns:p14="http://schemas.microsoft.com/office/powerpoint/2010/main" val="2719516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CLOSEUP on CCSDS Activities</a:t>
            </a:r>
            <a:br>
              <a:rPr lang="en-US" sz="4000" dirty="0" smtClean="0"/>
            </a:br>
            <a:r>
              <a:rPr lang="en-US" sz="4000" dirty="0" smtClean="0"/>
              <a:t>In Select Working Groups</a:t>
            </a:r>
            <a:endParaRPr lang="en-US" sz="4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78643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Security Working Group</a:t>
            </a:r>
            <a:endParaRPr lang="en-US" dirty="0"/>
          </a:p>
        </p:txBody>
      </p:sp>
      <p:sp>
        <p:nvSpPr>
          <p:cNvPr id="3076" name="Content Placeholder 2"/>
          <p:cNvSpPr>
            <a:spLocks noGrp="1"/>
          </p:cNvSpPr>
          <p:nvPr>
            <p:ph idx="1"/>
          </p:nvPr>
        </p:nvSpPr>
        <p:spPr bwMode="auto">
          <a:xfrm>
            <a:off x="442913" y="900113"/>
            <a:ext cx="8229600" cy="5135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2000" dirty="0" smtClean="0"/>
              <a:t>The CCSDS Security Working Group:</a:t>
            </a:r>
          </a:p>
          <a:p>
            <a:pPr lvl="1" eaLnBrk="1" hangingPunct="1">
              <a:spcBef>
                <a:spcPct val="0"/>
              </a:spcBef>
            </a:pPr>
            <a:r>
              <a:rPr lang="en-US" sz="1800" dirty="0" smtClean="0"/>
              <a:t>Develops CCSDS security recommendations (standards)</a:t>
            </a:r>
          </a:p>
          <a:p>
            <a:pPr lvl="1" eaLnBrk="1" hangingPunct="1">
              <a:spcBef>
                <a:spcPct val="0"/>
              </a:spcBef>
            </a:pPr>
            <a:r>
              <a:rPr lang="en-US" sz="1800" dirty="0" smtClean="0"/>
              <a:t>Develops security guides  and informative documents</a:t>
            </a:r>
          </a:p>
          <a:p>
            <a:pPr lvl="1" eaLnBrk="1" hangingPunct="1">
              <a:spcBef>
                <a:spcPct val="0"/>
              </a:spcBef>
            </a:pPr>
            <a:r>
              <a:rPr lang="en-US" sz="1800" dirty="0" smtClean="0"/>
              <a:t>Provides security advice and guidance to CCSDS working group for security factors and practices in other CCSDS standards.</a:t>
            </a:r>
            <a:endParaRPr lang="en-US" sz="1600" dirty="0" smtClean="0"/>
          </a:p>
          <a:p>
            <a:pPr eaLnBrk="1" hangingPunct="1">
              <a:spcBef>
                <a:spcPct val="0"/>
              </a:spcBef>
            </a:pPr>
            <a:r>
              <a:rPr lang="en-US" sz="2000" dirty="0" smtClean="0"/>
              <a:t>Documents developed:</a:t>
            </a:r>
          </a:p>
          <a:p>
            <a:pPr lvl="1" eaLnBrk="1" hangingPunct="1">
              <a:spcBef>
                <a:spcPct val="0"/>
              </a:spcBef>
            </a:pPr>
            <a:r>
              <a:rPr lang="en-US" sz="1800" dirty="0" smtClean="0"/>
              <a:t>Green Book on use of security in CCSDS</a:t>
            </a:r>
          </a:p>
          <a:p>
            <a:pPr lvl="1" eaLnBrk="1" hangingPunct="1">
              <a:spcBef>
                <a:spcPct val="0"/>
              </a:spcBef>
            </a:pPr>
            <a:r>
              <a:rPr lang="en-US" sz="1800" dirty="0" smtClean="0"/>
              <a:t>CCSDS Security Architecture</a:t>
            </a:r>
          </a:p>
          <a:p>
            <a:pPr lvl="1" eaLnBrk="1" hangingPunct="1">
              <a:spcBef>
                <a:spcPct val="0"/>
              </a:spcBef>
            </a:pPr>
            <a:r>
              <a:rPr lang="en-US" sz="1800" dirty="0" smtClean="0"/>
              <a:t>Algorithm trade studies for encryption and authentication</a:t>
            </a:r>
          </a:p>
          <a:p>
            <a:pPr lvl="1" eaLnBrk="1" hangingPunct="1">
              <a:spcBef>
                <a:spcPct val="0"/>
              </a:spcBef>
            </a:pPr>
            <a:r>
              <a:rPr lang="en-US" sz="1800" dirty="0" smtClean="0"/>
              <a:t>System interconnection guide</a:t>
            </a:r>
          </a:p>
          <a:p>
            <a:pPr lvl="1" eaLnBrk="1" hangingPunct="1">
              <a:spcBef>
                <a:spcPct val="0"/>
              </a:spcBef>
            </a:pPr>
            <a:r>
              <a:rPr lang="en-US" sz="1800" dirty="0" smtClean="0"/>
              <a:t>Threat guide  </a:t>
            </a:r>
          </a:p>
          <a:p>
            <a:pPr lvl="1" eaLnBrk="1" hangingPunct="1">
              <a:spcBef>
                <a:spcPct val="0"/>
              </a:spcBef>
            </a:pPr>
            <a:r>
              <a:rPr lang="en-US" sz="1800" dirty="0" smtClean="0"/>
              <a:t>Key management guide and standard</a:t>
            </a:r>
          </a:p>
          <a:p>
            <a:pPr lvl="1" eaLnBrk="1" hangingPunct="1">
              <a:spcBef>
                <a:spcPct val="0"/>
              </a:spcBef>
            </a:pPr>
            <a:r>
              <a:rPr lang="en-US" sz="1800" dirty="0" smtClean="0"/>
              <a:t>Mission planner’s security guide</a:t>
            </a:r>
          </a:p>
          <a:p>
            <a:pPr eaLnBrk="1" hangingPunct="1">
              <a:spcBef>
                <a:spcPct val="0"/>
              </a:spcBef>
            </a:pPr>
            <a:r>
              <a:rPr lang="en-US" sz="2000" dirty="0" smtClean="0"/>
              <a:t>On-going work: </a:t>
            </a:r>
            <a:endParaRPr lang="en-US" sz="1800" dirty="0" smtClean="0"/>
          </a:p>
          <a:p>
            <a:pPr lvl="1" eaLnBrk="1" hangingPunct="1">
              <a:spcBef>
                <a:spcPct val="0"/>
              </a:spcBef>
            </a:pPr>
            <a:r>
              <a:rPr lang="en-US" sz="1800" dirty="0" smtClean="0"/>
              <a:t>Encryption and authentication algorithm standard</a:t>
            </a:r>
          </a:p>
          <a:p>
            <a:pPr lvl="1" eaLnBrk="1" hangingPunct="1">
              <a:spcBef>
                <a:spcPct val="0"/>
              </a:spcBef>
            </a:pPr>
            <a:r>
              <a:rPr lang="en-US" sz="1800" dirty="0" smtClean="0"/>
              <a:t>CCSDS Encryption Algorithms (blue book)</a:t>
            </a:r>
          </a:p>
          <a:p>
            <a:pPr lvl="1" eaLnBrk="1" hangingPunct="1">
              <a:spcBef>
                <a:spcPct val="0"/>
              </a:spcBef>
            </a:pPr>
            <a:r>
              <a:rPr lang="en-US" sz="1800" dirty="0" smtClean="0"/>
              <a:t>Network layer security profile</a:t>
            </a:r>
          </a:p>
          <a:p>
            <a:pPr lvl="1" eaLnBrk="1" hangingPunct="1">
              <a:spcBef>
                <a:spcPct val="0"/>
              </a:spcBef>
            </a:pPr>
            <a:r>
              <a:rPr lang="en-US" sz="1800" dirty="0" smtClean="0"/>
              <a:t>Information security glossary</a:t>
            </a:r>
          </a:p>
        </p:txBody>
      </p:sp>
      <p:sp>
        <p:nvSpPr>
          <p:cNvPr id="4" name="Slide Number Placeholder 3"/>
          <p:cNvSpPr>
            <a:spLocks noGrp="1"/>
          </p:cNvSpPr>
          <p:nvPr>
            <p:ph type="sldNum" sz="quarter" idx="10"/>
          </p:nvPr>
        </p:nvSpPr>
        <p:spPr/>
        <p:txBody>
          <a:bodyPr/>
          <a:lstStyle/>
          <a:p>
            <a:pPr>
              <a:defRPr/>
            </a:pPr>
            <a:fld id="{9A8FF42F-0B4D-4AE1-8404-BDA18A449DA1}" type="slidenum">
              <a:rPr lang="en-US" smtClean="0"/>
              <a:pPr>
                <a:defRPr/>
              </a:pPr>
              <a:t>34</a:t>
            </a:fld>
            <a:endParaRPr lang="en-US"/>
          </a:p>
        </p:txBody>
      </p:sp>
      <p:grpSp>
        <p:nvGrpSpPr>
          <p:cNvPr id="7" name="Group 6"/>
          <p:cNvGrpSpPr/>
          <p:nvPr/>
        </p:nvGrpSpPr>
        <p:grpSpPr>
          <a:xfrm>
            <a:off x="7227932" y="127221"/>
            <a:ext cx="1806886" cy="537472"/>
            <a:chOff x="6947358" y="168385"/>
            <a:chExt cx="1806886" cy="537472"/>
          </a:xfrm>
        </p:grpSpPr>
        <p:sp>
          <p:nvSpPr>
            <p:cNvPr id="8" name="Oval 7"/>
            <p:cNvSpPr/>
            <p:nvPr/>
          </p:nvSpPr>
          <p:spPr bwMode="auto">
            <a:xfrm>
              <a:off x="8216772" y="168385"/>
              <a:ext cx="537472" cy="537472"/>
            </a:xfrm>
            <a:prstGeom prst="ellipse">
              <a:avLst/>
            </a:prstGeom>
            <a:solidFill>
              <a:srgbClr val="92D050"/>
            </a:solidFill>
            <a:ln w="38100">
              <a:noFill/>
              <a:round/>
              <a:headEnd/>
              <a:tailEnd/>
            </a:ln>
          </p:spPr>
          <p:txBody>
            <a:bodyPr wrap="none" rtlCol="0" anchor="ctr"/>
            <a:lstStyle/>
            <a:p>
              <a:pPr algn="ctr"/>
              <a:r>
                <a:rPr lang="en-US" sz="2000" b="1" dirty="0" smtClean="0">
                  <a:solidFill>
                    <a:srgbClr val="0033CC"/>
                  </a:solidFill>
                  <a:latin typeface="+mn-lt"/>
                </a:rPr>
                <a:t>1.</a:t>
              </a:r>
              <a:endParaRPr lang="en-US" sz="2000" b="1" dirty="0">
                <a:solidFill>
                  <a:srgbClr val="0033CC"/>
                </a:solidFill>
                <a:latin typeface="+mn-lt"/>
              </a:endParaRPr>
            </a:p>
          </p:txBody>
        </p:sp>
        <p:sp>
          <p:nvSpPr>
            <p:cNvPr id="9" name="Rounded Rectangle 8"/>
            <p:cNvSpPr/>
            <p:nvPr/>
          </p:nvSpPr>
          <p:spPr bwMode="auto">
            <a:xfrm>
              <a:off x="6947358" y="255128"/>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grpSp>
    </p:spTree>
    <p:extLst>
      <p:ext uri="{BB962C8B-B14F-4D97-AF65-F5344CB8AC3E}">
        <p14:creationId xmlns:p14="http://schemas.microsoft.com/office/powerpoint/2010/main" val="3426351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774825" y="274638"/>
            <a:ext cx="5654675"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90"/>
                </a:solidFill>
              </a:rPr>
              <a:t>Onboard Wireless Working Group</a:t>
            </a:r>
          </a:p>
        </p:txBody>
      </p:sp>
      <p:sp>
        <p:nvSpPr>
          <p:cNvPr id="18435" name="Slide Number Placeholder 3"/>
          <p:cNvSpPr>
            <a:spLocks noGrp="1"/>
          </p:cNvSpPr>
          <p:nvPr>
            <p:ph type="sldNum" sz="quarter" idx="10"/>
          </p:nvPr>
        </p:nvSpPr>
        <p:spPr>
          <a:noFill/>
        </p:spPr>
        <p:txBody>
          <a:bodyPr/>
          <a:lstStyle/>
          <a:p>
            <a:fld id="{18BA29D6-9B43-4F64-ACED-FF25A9808A8C}" type="slidenum">
              <a:rPr lang="en-US"/>
              <a:pPr/>
              <a:t>35</a:t>
            </a:fld>
            <a:endParaRPr lang="en-US"/>
          </a:p>
        </p:txBody>
      </p:sp>
      <p:sp>
        <p:nvSpPr>
          <p:cNvPr id="18436" name="Content Placeholder 2"/>
          <p:cNvSpPr>
            <a:spLocks noGrp="1"/>
          </p:cNvSpPr>
          <p:nvPr>
            <p:ph idx="1"/>
          </p:nvPr>
        </p:nvSpPr>
        <p:spPr bwMode="auto">
          <a:xfrm>
            <a:off x="431338" y="819091"/>
            <a:ext cx="8229600" cy="5507037"/>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2000" dirty="0" smtClean="0"/>
              <a:t>Overview of Onboard Wireless activity </a:t>
            </a:r>
          </a:p>
          <a:p>
            <a:pPr lvl="1" eaLnBrk="1" hangingPunct="1">
              <a:spcBef>
                <a:spcPct val="0"/>
              </a:spcBef>
            </a:pPr>
            <a:r>
              <a:rPr lang="en-US" sz="1800" dirty="0" smtClean="0"/>
              <a:t>For basic spacecraft design, reduces launch mass of vehicles</a:t>
            </a:r>
          </a:p>
          <a:p>
            <a:pPr lvl="1" eaLnBrk="1" hangingPunct="1">
              <a:spcBef>
                <a:spcPct val="0"/>
              </a:spcBef>
            </a:pPr>
            <a:r>
              <a:rPr lang="en-US" sz="1800" dirty="0" smtClean="0"/>
              <a:t>For operations concepts, allows untethered mobility of crew and instruments</a:t>
            </a:r>
          </a:p>
          <a:p>
            <a:pPr lvl="1" eaLnBrk="1" hangingPunct="1">
              <a:spcBef>
                <a:spcPct val="0"/>
              </a:spcBef>
            </a:pPr>
            <a:r>
              <a:rPr lang="en-US" sz="1800" dirty="0" smtClean="0"/>
              <a:t>On the ground, potential utility for standards in test and integration</a:t>
            </a:r>
          </a:p>
          <a:p>
            <a:pPr eaLnBrk="1" hangingPunct="1">
              <a:spcBef>
                <a:spcPct val="0"/>
              </a:spcBef>
            </a:pPr>
            <a:r>
              <a:rPr lang="en-US" sz="2000" dirty="0" smtClean="0"/>
              <a:t>Approved documents:  </a:t>
            </a:r>
          </a:p>
          <a:p>
            <a:pPr lvl="1" eaLnBrk="1" hangingPunct="1">
              <a:spcBef>
                <a:spcPct val="0"/>
              </a:spcBef>
            </a:pPr>
            <a:r>
              <a:rPr lang="en-US" sz="1800" dirty="0" smtClean="0"/>
              <a:t>Green Book: </a:t>
            </a:r>
            <a:r>
              <a:rPr lang="en-US" sz="1800" i="1" dirty="0" smtClean="0">
                <a:solidFill>
                  <a:srgbClr val="000090"/>
                </a:solidFill>
              </a:rPr>
              <a:t>Wireless Network Communications Overview for Space Mission Operations</a:t>
            </a:r>
            <a:endParaRPr lang="en-US" sz="1800" dirty="0" smtClean="0"/>
          </a:p>
          <a:p>
            <a:pPr lvl="2" eaLnBrk="1" hangingPunct="1">
              <a:spcBef>
                <a:spcPct val="0"/>
              </a:spcBef>
            </a:pPr>
            <a:r>
              <a:rPr lang="en-US" sz="1600" dirty="0" smtClean="0"/>
              <a:t>Examines the possibilities and advantages of the application of </a:t>
            </a:r>
            <a:r>
              <a:rPr lang="en-US" sz="1600" i="1" dirty="0" smtClean="0"/>
              <a:t>wireless communications technology</a:t>
            </a:r>
            <a:r>
              <a:rPr lang="en-US" sz="1600" dirty="0" smtClean="0"/>
              <a:t> to space missions</a:t>
            </a:r>
          </a:p>
          <a:p>
            <a:pPr lvl="1" eaLnBrk="1" hangingPunct="1">
              <a:spcBef>
                <a:spcPct val="0"/>
              </a:spcBef>
            </a:pPr>
            <a:r>
              <a:rPr lang="en-US" sz="1800" dirty="0"/>
              <a:t>Magenta Book: </a:t>
            </a:r>
            <a:r>
              <a:rPr lang="en-US" sz="1800" i="1" dirty="0">
                <a:solidFill>
                  <a:srgbClr val="000090"/>
                </a:solidFill>
              </a:rPr>
              <a:t>RFID-Based Inventory Management Systems</a:t>
            </a:r>
          </a:p>
          <a:p>
            <a:pPr lvl="2" eaLnBrk="1" hangingPunct="1">
              <a:spcBef>
                <a:spcPct val="0"/>
              </a:spcBef>
            </a:pPr>
            <a:r>
              <a:rPr lang="en-US" sz="1600" dirty="0"/>
              <a:t>Improve ground system and spaceflight vehicle inventory tracking &amp; </a:t>
            </a:r>
            <a:r>
              <a:rPr lang="en-US" sz="1600" dirty="0" smtClean="0"/>
              <a:t>visibility</a:t>
            </a:r>
          </a:p>
          <a:p>
            <a:pPr lvl="1" eaLnBrk="1" hangingPunct="1">
              <a:spcBef>
                <a:spcPct val="0"/>
              </a:spcBef>
            </a:pPr>
            <a:r>
              <a:rPr lang="en-US" sz="1800" dirty="0" smtClean="0"/>
              <a:t>Magenta Book: </a:t>
            </a:r>
            <a:r>
              <a:rPr lang="en-US" sz="1800" i="1" dirty="0" smtClean="0">
                <a:solidFill>
                  <a:srgbClr val="000090"/>
                </a:solidFill>
              </a:rPr>
              <a:t>Low Data-Rate Wireless Communications for Spacecraft Monitoring and Control</a:t>
            </a:r>
            <a:r>
              <a:rPr lang="en-US" sz="1800" dirty="0" smtClean="0">
                <a:solidFill>
                  <a:srgbClr val="000090"/>
                </a:solidFill>
              </a:rPr>
              <a:t> </a:t>
            </a:r>
          </a:p>
          <a:p>
            <a:pPr lvl="2" eaLnBrk="1" hangingPunct="1">
              <a:spcBef>
                <a:spcPct val="0"/>
              </a:spcBef>
            </a:pPr>
            <a:r>
              <a:rPr lang="en-US" sz="1600" dirty="0" smtClean="0"/>
              <a:t>targeted towards low data-rate and low-power applications transmitting in the 850 MHz – 950 MHz and 2.45 GHz (ISM) radio frequency band </a:t>
            </a:r>
          </a:p>
          <a:p>
            <a:pPr eaLnBrk="1" hangingPunct="1">
              <a:spcBef>
                <a:spcPct val="0"/>
              </a:spcBef>
            </a:pPr>
            <a:r>
              <a:rPr lang="en-US" sz="2000" dirty="0" smtClean="0"/>
              <a:t>Future work:  </a:t>
            </a:r>
            <a:endParaRPr lang="en-US" sz="2000" dirty="0"/>
          </a:p>
          <a:p>
            <a:pPr lvl="1" eaLnBrk="1" hangingPunct="1">
              <a:spcBef>
                <a:spcPct val="0"/>
              </a:spcBef>
            </a:pPr>
            <a:r>
              <a:rPr lang="en-US" sz="1800" dirty="0" smtClean="0"/>
              <a:t>High </a:t>
            </a:r>
            <a:r>
              <a:rPr lang="en-US" sz="1800" dirty="0"/>
              <a:t>data rate wireless communications for space missions: </a:t>
            </a:r>
            <a:endParaRPr lang="en-US" sz="1800" dirty="0" smtClean="0"/>
          </a:p>
          <a:p>
            <a:pPr lvl="2" eaLnBrk="1" hangingPunct="1">
              <a:spcBef>
                <a:spcPct val="0"/>
              </a:spcBef>
            </a:pPr>
            <a:r>
              <a:rPr lang="en-US" sz="1600" dirty="0" smtClean="0"/>
              <a:t>Focus </a:t>
            </a:r>
            <a:r>
              <a:rPr lang="en-US" sz="1600" dirty="0"/>
              <a:t>is on high-rate wireless for voice, video, medical service provision.</a:t>
            </a:r>
            <a:endParaRPr lang="en-US" sz="1700" dirty="0" smtClean="0"/>
          </a:p>
        </p:txBody>
      </p:sp>
      <p:grpSp>
        <p:nvGrpSpPr>
          <p:cNvPr id="7" name="Group 6"/>
          <p:cNvGrpSpPr/>
          <p:nvPr/>
        </p:nvGrpSpPr>
        <p:grpSpPr>
          <a:xfrm>
            <a:off x="7254032" y="126476"/>
            <a:ext cx="1833202" cy="537472"/>
            <a:chOff x="6923362" y="840802"/>
            <a:chExt cx="1833202" cy="537472"/>
          </a:xfrm>
        </p:grpSpPr>
        <p:sp>
          <p:nvSpPr>
            <p:cNvPr id="8" name="Oval 7"/>
            <p:cNvSpPr/>
            <p:nvPr/>
          </p:nvSpPr>
          <p:spPr bwMode="auto">
            <a:xfrm>
              <a:off x="8219092" y="840802"/>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2.</a:t>
              </a:r>
            </a:p>
          </p:txBody>
        </p:sp>
        <p:sp>
          <p:nvSpPr>
            <p:cNvPr id="9" name="Rounded Rectangle 8"/>
            <p:cNvSpPr/>
            <p:nvPr/>
          </p:nvSpPr>
          <p:spPr bwMode="auto">
            <a:xfrm>
              <a:off x="6923362" y="928030"/>
              <a:ext cx="1386472" cy="363985"/>
            </a:xfrm>
            <a:prstGeom prst="roundRect">
              <a:avLst>
                <a:gd name="adj" fmla="val 16667"/>
              </a:avLst>
            </a:prstGeom>
            <a:solidFill>
              <a:srgbClr val="3D86FD"/>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grpSp>
    </p:spTree>
    <p:extLst>
      <p:ext uri="{BB962C8B-B14F-4D97-AF65-F5344CB8AC3E}">
        <p14:creationId xmlns:p14="http://schemas.microsoft.com/office/powerpoint/2010/main" val="3204155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Spacecraft Monitor and Control</a:t>
            </a:r>
            <a:endParaRPr lang="en-US" dirty="0"/>
          </a:p>
        </p:txBody>
      </p:sp>
      <p:sp>
        <p:nvSpPr>
          <p:cNvPr id="3" name="Content Placeholder 2"/>
          <p:cNvSpPr>
            <a:spLocks noGrp="1"/>
          </p:cNvSpPr>
          <p:nvPr>
            <p:ph idx="1"/>
          </p:nvPr>
        </p:nvSpPr>
        <p:spPr>
          <a:xfrm>
            <a:off x="334535" y="873637"/>
            <a:ext cx="8609439" cy="575449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2000" dirty="0" smtClean="0"/>
              <a:t>Emphasis is on standardizing service interfaces for common functions that are in every mission, at the </a:t>
            </a:r>
            <a:r>
              <a:rPr lang="en-US" sz="2000" b="1" i="1" dirty="0" smtClean="0"/>
              <a:t>application level</a:t>
            </a:r>
          </a:p>
          <a:p>
            <a:pPr lvl="1" eaLnBrk="1" hangingPunct="1">
              <a:spcBef>
                <a:spcPct val="0"/>
              </a:spcBef>
            </a:pPr>
            <a:r>
              <a:rPr lang="en-US" sz="1900" dirty="0" smtClean="0"/>
              <a:t>Early emphasis is for ground-to-ground interfaces</a:t>
            </a:r>
          </a:p>
          <a:p>
            <a:pPr lvl="1" eaLnBrk="1" hangingPunct="1">
              <a:spcBef>
                <a:spcPct val="0"/>
              </a:spcBef>
            </a:pPr>
            <a:r>
              <a:rPr lang="en-US" sz="1900" dirty="0" smtClean="0"/>
              <a:t>Starting testing for flight systems interfaces as well</a:t>
            </a:r>
          </a:p>
          <a:p>
            <a:pPr eaLnBrk="1" hangingPunct="1">
              <a:spcBef>
                <a:spcPct val="0"/>
              </a:spcBef>
            </a:pPr>
            <a:r>
              <a:rPr lang="en-US" sz="2000" dirty="0" smtClean="0"/>
              <a:t>Capitalizes on industry-accepted  approach of a </a:t>
            </a:r>
            <a:r>
              <a:rPr lang="en-US" sz="2000" dirty="0" smtClean="0">
                <a:ea typeface="+mn-ea"/>
                <a:cs typeface="+mn-cs"/>
              </a:rPr>
              <a:t>SOA</a:t>
            </a:r>
            <a:r>
              <a:rPr lang="en-US" sz="2000" dirty="0"/>
              <a:t> </a:t>
            </a:r>
            <a:r>
              <a:rPr lang="en-US" sz="1100" dirty="0" smtClean="0"/>
              <a:t>(Service Oriented Architecture)</a:t>
            </a:r>
            <a:endParaRPr lang="en-US" sz="2000" dirty="0" smtClean="0">
              <a:ea typeface="+mn-ea"/>
              <a:cs typeface="+mn-cs"/>
            </a:endParaRPr>
          </a:p>
          <a:p>
            <a:pPr lvl="1" eaLnBrk="1" hangingPunct="1">
              <a:spcBef>
                <a:spcPct val="0"/>
              </a:spcBef>
            </a:pPr>
            <a:r>
              <a:rPr lang="en-US" sz="1900" dirty="0" smtClean="0"/>
              <a:t>Standardizing interactions of providers and consumers of service</a:t>
            </a:r>
          </a:p>
          <a:p>
            <a:pPr lvl="1" eaLnBrk="1" hangingPunct="1">
              <a:spcBef>
                <a:spcPct val="0"/>
              </a:spcBef>
            </a:pPr>
            <a:r>
              <a:rPr lang="en-US" sz="1900" dirty="0" smtClean="0">
                <a:ea typeface="+mn-ea"/>
                <a:cs typeface="+mn-cs"/>
              </a:rPr>
              <a:t>Includes discovery of services (auto-configuring interfaces)</a:t>
            </a:r>
          </a:p>
          <a:p>
            <a:pPr lvl="1" eaLnBrk="1" hangingPunct="1">
              <a:spcBef>
                <a:spcPct val="0"/>
              </a:spcBef>
            </a:pPr>
            <a:r>
              <a:rPr lang="en-US" sz="1900" dirty="0" smtClean="0">
                <a:ea typeface="+mn-ea"/>
                <a:cs typeface="+mn-cs"/>
              </a:rPr>
              <a:t>Plug-n-play characteristics:  Finally allowing operational/management decisions to be independent of software development projects</a:t>
            </a:r>
          </a:p>
          <a:p>
            <a:pPr lvl="1" eaLnBrk="1" hangingPunct="1">
              <a:spcBef>
                <a:spcPct val="0"/>
              </a:spcBef>
            </a:pPr>
            <a:r>
              <a:rPr lang="en-US" sz="1900" dirty="0" smtClean="0"/>
              <a:t>Provides </a:t>
            </a:r>
            <a:r>
              <a:rPr lang="en-US" sz="1900" dirty="0"/>
              <a:t>application portability as well as </a:t>
            </a:r>
            <a:r>
              <a:rPr lang="en-US" sz="1900" dirty="0" smtClean="0"/>
              <a:t>interoperability</a:t>
            </a:r>
          </a:p>
          <a:p>
            <a:pPr eaLnBrk="1" hangingPunct="1">
              <a:spcBef>
                <a:spcPct val="0"/>
              </a:spcBef>
            </a:pPr>
            <a:r>
              <a:rPr lang="en-US" sz="2000" dirty="0" smtClean="0"/>
              <a:t>Progress to date:</a:t>
            </a:r>
          </a:p>
          <a:p>
            <a:pPr lvl="1" eaLnBrk="1" hangingPunct="1">
              <a:spcBef>
                <a:spcPct val="0"/>
              </a:spcBef>
            </a:pPr>
            <a:r>
              <a:rPr lang="en-US" sz="1900" dirty="0" smtClean="0"/>
              <a:t>Basic framework (Message Abstraction Layer, etc.) is published.</a:t>
            </a:r>
          </a:p>
          <a:p>
            <a:pPr lvl="1" eaLnBrk="1" hangingPunct="1">
              <a:spcBef>
                <a:spcPct val="0"/>
              </a:spcBef>
            </a:pPr>
            <a:r>
              <a:rPr lang="en-US" sz="1900" dirty="0" smtClean="0"/>
              <a:t>First applications (Telemetry, Command, common services) published</a:t>
            </a:r>
          </a:p>
          <a:p>
            <a:pPr lvl="1" eaLnBrk="1" hangingPunct="1">
              <a:spcBef>
                <a:spcPct val="0"/>
              </a:spcBef>
            </a:pPr>
            <a:r>
              <a:rPr lang="en-US" sz="1900" dirty="0" smtClean="0"/>
              <a:t>Alerts (alarm limits, etc.) currently in review cycle</a:t>
            </a:r>
          </a:p>
          <a:p>
            <a:pPr lvl="1" eaLnBrk="1" hangingPunct="1">
              <a:spcBef>
                <a:spcPct val="0"/>
              </a:spcBef>
            </a:pPr>
            <a:r>
              <a:rPr lang="en-US" sz="1900" dirty="0" smtClean="0"/>
              <a:t>Some future work will be spin-offs (</a:t>
            </a:r>
            <a:r>
              <a:rPr lang="en-US" sz="1900" dirty="0" err="1" smtClean="0"/>
              <a:t>Telerobotics</a:t>
            </a:r>
            <a:r>
              <a:rPr lang="en-US" sz="1900" dirty="0" smtClean="0"/>
              <a:t>, Planning, etc.)</a:t>
            </a:r>
          </a:p>
          <a:p>
            <a:pPr eaLnBrk="1" hangingPunct="1">
              <a:spcBef>
                <a:spcPct val="0"/>
              </a:spcBef>
            </a:pPr>
            <a:r>
              <a:rPr lang="en-US" sz="2000" dirty="0" smtClean="0"/>
              <a:t>New Development:  IOAG committee considering oversight of MO Services  </a:t>
            </a:r>
            <a:r>
              <a:rPr lang="en-US" sz="1800" dirty="0" smtClean="0"/>
              <a:t>(note – SM&amp;C protocols and MO Services are equivalent)</a:t>
            </a:r>
            <a:endParaRPr lang="en-US" sz="2000" dirty="0" smtClean="0"/>
          </a:p>
        </p:txBody>
      </p:sp>
      <p:sp>
        <p:nvSpPr>
          <p:cNvPr id="4" name="Slide Number Placeholder 3"/>
          <p:cNvSpPr>
            <a:spLocks noGrp="1"/>
          </p:cNvSpPr>
          <p:nvPr>
            <p:ph type="sldNum" sz="quarter" idx="4294967295"/>
          </p:nvPr>
        </p:nvSpPr>
        <p:spPr>
          <a:xfrm>
            <a:off x="2" y="6572253"/>
            <a:ext cx="971550" cy="257175"/>
          </a:xfrm>
          <a:prstGeom prst="rect">
            <a:avLst/>
          </a:prstGeom>
        </p:spPr>
        <p:txBody>
          <a:bodyPr/>
          <a:lstStyle/>
          <a:p>
            <a:pPr>
              <a:defRPr/>
            </a:pPr>
            <a:fld id="{C6DE6701-7125-43E0-8268-7390181182C0}" type="slidenum">
              <a:rPr lang="en-US" smtClean="0"/>
              <a:pPr>
                <a:defRPr/>
              </a:pPr>
              <a:t>36</a:t>
            </a:fld>
            <a:endParaRPr lang="en-US"/>
          </a:p>
        </p:txBody>
      </p:sp>
      <p:grpSp>
        <p:nvGrpSpPr>
          <p:cNvPr id="7" name="Group 6"/>
          <p:cNvGrpSpPr/>
          <p:nvPr/>
        </p:nvGrpSpPr>
        <p:grpSpPr>
          <a:xfrm>
            <a:off x="7248523" y="155980"/>
            <a:ext cx="1820015" cy="537472"/>
            <a:chOff x="6903749" y="1587193"/>
            <a:chExt cx="1820015" cy="537472"/>
          </a:xfrm>
        </p:grpSpPr>
        <p:sp>
          <p:nvSpPr>
            <p:cNvPr id="8" name="Oval 7"/>
            <p:cNvSpPr/>
            <p:nvPr/>
          </p:nvSpPr>
          <p:spPr bwMode="auto">
            <a:xfrm>
              <a:off x="8186292" y="158719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3.</a:t>
              </a:r>
            </a:p>
          </p:txBody>
        </p:sp>
        <p:sp>
          <p:nvSpPr>
            <p:cNvPr id="9" name="Rounded Rectangle 8"/>
            <p:cNvSpPr/>
            <p:nvPr/>
          </p:nvSpPr>
          <p:spPr bwMode="auto">
            <a:xfrm>
              <a:off x="6903749" y="1673936"/>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Tree>
    <p:extLst>
      <p:ext uri="{BB962C8B-B14F-4D97-AF65-F5344CB8AC3E}">
        <p14:creationId xmlns:p14="http://schemas.microsoft.com/office/powerpoint/2010/main" val="2915075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Date Placeholder 2"/>
          <p:cNvSpPr>
            <a:spLocks noGrp="1"/>
          </p:cNvSpPr>
          <p:nvPr>
            <p:ph type="dt" sz="quarter" idx="10"/>
          </p:nvPr>
        </p:nvSpPr>
        <p:spPr/>
        <p:txBody>
          <a:bodyPr/>
          <a:lstStyle/>
          <a:p>
            <a:pPr>
              <a:defRPr/>
            </a:pPr>
            <a:r>
              <a:rPr lang="en-US"/>
              <a:t>Page </a:t>
            </a:r>
            <a:fld id="{5D951483-27A1-41F1-8B4D-FBA6DE3F3411}" type="slidenum">
              <a:rPr lang="en-US"/>
              <a:pPr>
                <a:defRPr/>
              </a:pPr>
              <a:t>37</a:t>
            </a:fld>
            <a:r>
              <a:rPr lang="en-US"/>
              <a:t> </a:t>
            </a:r>
          </a:p>
          <a:p>
            <a:pPr>
              <a:defRPr/>
            </a:pPr>
            <a:fld id="{679FAF49-596C-457A-B53B-4A8BDB795A9A}" type="datetime4">
              <a:rPr lang="en-US"/>
              <a:pPr>
                <a:defRPr/>
              </a:pPr>
              <a:t>November 15, 2013</a:t>
            </a:fld>
            <a:endParaRPr lang="en-US"/>
          </a:p>
          <a:p>
            <a:pPr>
              <a:defRPr/>
            </a:pPr>
            <a:endParaRPr lang="en-US"/>
          </a:p>
          <a:p>
            <a:pPr>
              <a:defRPr/>
            </a:pPr>
            <a:endParaRPr lang="en-US"/>
          </a:p>
        </p:txBody>
      </p:sp>
      <p:sp>
        <p:nvSpPr>
          <p:cNvPr id="8195" name="AutoShape 15"/>
          <p:cNvSpPr>
            <a:spLocks noChangeArrowheads="1"/>
          </p:cNvSpPr>
          <p:nvPr/>
        </p:nvSpPr>
        <p:spPr bwMode="auto">
          <a:xfrm>
            <a:off x="996950" y="3352800"/>
            <a:ext cx="1468438" cy="776288"/>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600" dirty="0" smtClean="0">
                <a:solidFill>
                  <a:srgbClr val="000000"/>
                </a:solidFill>
                <a:latin typeface="Arial" charset="0"/>
              </a:rPr>
              <a:t>SSIPC</a:t>
            </a:r>
          </a:p>
          <a:p>
            <a:pPr algn="ctr"/>
            <a:r>
              <a:rPr lang="en-US" sz="1600" dirty="0" smtClean="0">
                <a:solidFill>
                  <a:srgbClr val="000000"/>
                </a:solidFill>
                <a:latin typeface="Arial" charset="0"/>
              </a:rPr>
              <a:t>JAXA Internal </a:t>
            </a:r>
          </a:p>
          <a:p>
            <a:pPr algn="ctr"/>
            <a:r>
              <a:rPr lang="en-US" sz="1600" dirty="0" smtClean="0">
                <a:solidFill>
                  <a:srgbClr val="000000"/>
                </a:solidFill>
                <a:latin typeface="Arial" charset="0"/>
              </a:rPr>
              <a:t>data formats</a:t>
            </a:r>
          </a:p>
        </p:txBody>
      </p:sp>
      <p:sp>
        <p:nvSpPr>
          <p:cNvPr id="8196" name="AutoShape 43"/>
          <p:cNvSpPr>
            <a:spLocks noChangeArrowheads="1"/>
          </p:cNvSpPr>
          <p:nvPr/>
        </p:nvSpPr>
        <p:spPr bwMode="auto">
          <a:xfrm>
            <a:off x="996950" y="3352800"/>
            <a:ext cx="1468438" cy="776288"/>
          </a:xfrm>
          <a:prstGeom prst="octagon">
            <a:avLst>
              <a:gd name="adj" fmla="val 29287"/>
            </a:avLst>
          </a:prstGeom>
          <a:noFill/>
          <a:ln w="5715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600" smtClean="0">
              <a:solidFill>
                <a:srgbClr val="000000"/>
              </a:solidFill>
              <a:latin typeface="Arial" charset="0"/>
            </a:endParaRPr>
          </a:p>
        </p:txBody>
      </p:sp>
      <p:sp>
        <p:nvSpPr>
          <p:cNvPr id="8197" name="AutoShape 17"/>
          <p:cNvSpPr>
            <a:spLocks noChangeArrowheads="1"/>
          </p:cNvSpPr>
          <p:nvPr/>
        </p:nvSpPr>
        <p:spPr bwMode="auto">
          <a:xfrm>
            <a:off x="6911975" y="2659063"/>
            <a:ext cx="1468438" cy="776287"/>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600" dirty="0" smtClean="0">
                <a:solidFill>
                  <a:srgbClr val="000000"/>
                </a:solidFill>
                <a:latin typeface="Arial" charset="0"/>
              </a:rPr>
              <a:t>ASI</a:t>
            </a:r>
            <a:endParaRPr lang="en-US" sz="1600" dirty="0">
              <a:solidFill>
                <a:srgbClr val="000000"/>
              </a:solidFill>
              <a:latin typeface="Arial" charset="0"/>
            </a:endParaRPr>
          </a:p>
          <a:p>
            <a:pPr algn="ctr"/>
            <a:r>
              <a:rPr lang="en-US" sz="1600" dirty="0" smtClean="0">
                <a:solidFill>
                  <a:srgbClr val="000000"/>
                </a:solidFill>
                <a:latin typeface="Arial" charset="0"/>
              </a:rPr>
              <a:t>ASI </a:t>
            </a:r>
            <a:r>
              <a:rPr lang="en-US" sz="1600" dirty="0">
                <a:solidFill>
                  <a:srgbClr val="000000"/>
                </a:solidFill>
                <a:latin typeface="Arial" charset="0"/>
              </a:rPr>
              <a:t>Internal </a:t>
            </a:r>
          </a:p>
          <a:p>
            <a:pPr algn="ctr"/>
            <a:r>
              <a:rPr lang="en-US" sz="1600" dirty="0">
                <a:solidFill>
                  <a:srgbClr val="000000"/>
                </a:solidFill>
                <a:latin typeface="Arial" charset="0"/>
              </a:rPr>
              <a:t>data formats</a:t>
            </a:r>
          </a:p>
        </p:txBody>
      </p:sp>
      <p:sp>
        <p:nvSpPr>
          <p:cNvPr id="8198" name="AutoShape 49"/>
          <p:cNvSpPr>
            <a:spLocks noChangeArrowheads="1"/>
          </p:cNvSpPr>
          <p:nvPr/>
        </p:nvSpPr>
        <p:spPr bwMode="auto">
          <a:xfrm>
            <a:off x="6927850" y="2660650"/>
            <a:ext cx="1468438" cy="776288"/>
          </a:xfrm>
          <a:prstGeom prst="octagon">
            <a:avLst>
              <a:gd name="adj" fmla="val 29287"/>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600" smtClean="0">
              <a:solidFill>
                <a:srgbClr val="000000"/>
              </a:solidFill>
              <a:latin typeface="Arial" charset="0"/>
            </a:endParaRPr>
          </a:p>
        </p:txBody>
      </p:sp>
      <p:sp>
        <p:nvSpPr>
          <p:cNvPr id="8199" name="AutoShape 46"/>
          <p:cNvSpPr>
            <a:spLocks noChangeArrowheads="1"/>
          </p:cNvSpPr>
          <p:nvPr/>
        </p:nvSpPr>
        <p:spPr bwMode="auto">
          <a:xfrm>
            <a:off x="4806950" y="1844675"/>
            <a:ext cx="1468438" cy="776288"/>
          </a:xfrm>
          <a:prstGeom prst="octagon">
            <a:avLst>
              <a:gd name="adj" fmla="val 29287"/>
            </a:avLst>
          </a:prstGeom>
          <a:solidFill>
            <a:srgbClr val="FFFFCC"/>
          </a:solidFill>
          <a:ln w="57150">
            <a:solidFill>
              <a:srgbClr val="00FF00"/>
            </a:solidFill>
            <a:miter lim="800000"/>
            <a:headEnd/>
            <a:tailEnd/>
          </a:ln>
        </p:spPr>
        <p:txBody>
          <a:bodyPr wrap="none" anchor="ctr"/>
          <a:lstStyle/>
          <a:p>
            <a:pPr algn="ctr"/>
            <a:r>
              <a:rPr lang="en-US" sz="1600" dirty="0" smtClean="0">
                <a:solidFill>
                  <a:srgbClr val="000000"/>
                </a:solidFill>
                <a:latin typeface="Arial" charset="0"/>
              </a:rPr>
              <a:t>Col-CC</a:t>
            </a:r>
          </a:p>
          <a:p>
            <a:pPr algn="ctr"/>
            <a:r>
              <a:rPr lang="en-US" sz="1600" dirty="0" smtClean="0">
                <a:solidFill>
                  <a:srgbClr val="000000"/>
                </a:solidFill>
                <a:latin typeface="Arial" charset="0"/>
              </a:rPr>
              <a:t>ESA Internal </a:t>
            </a:r>
          </a:p>
          <a:p>
            <a:pPr algn="ctr"/>
            <a:r>
              <a:rPr lang="en-US" sz="1600" dirty="0" smtClean="0">
                <a:solidFill>
                  <a:srgbClr val="000000"/>
                </a:solidFill>
                <a:latin typeface="Arial" charset="0"/>
              </a:rPr>
              <a:t>data formats</a:t>
            </a:r>
          </a:p>
        </p:txBody>
      </p:sp>
      <p:grpSp>
        <p:nvGrpSpPr>
          <p:cNvPr id="8200" name="Group 100"/>
          <p:cNvGrpSpPr>
            <a:grpSpLocks/>
          </p:cNvGrpSpPr>
          <p:nvPr/>
        </p:nvGrpSpPr>
        <p:grpSpPr bwMode="auto">
          <a:xfrm>
            <a:off x="2187575" y="1954213"/>
            <a:ext cx="1468438" cy="776287"/>
            <a:chOff x="1378" y="1231"/>
            <a:chExt cx="925" cy="489"/>
          </a:xfrm>
        </p:grpSpPr>
        <p:sp>
          <p:nvSpPr>
            <p:cNvPr id="8240" name="AutoShape 16"/>
            <p:cNvSpPr>
              <a:spLocks noChangeArrowheads="1"/>
            </p:cNvSpPr>
            <p:nvPr/>
          </p:nvSpPr>
          <p:spPr bwMode="auto">
            <a:xfrm>
              <a:off x="1378" y="1231"/>
              <a:ext cx="925" cy="489"/>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600" dirty="0" smtClean="0">
                  <a:solidFill>
                    <a:srgbClr val="000000"/>
                  </a:solidFill>
                  <a:latin typeface="Arial" charset="0"/>
                </a:rPr>
                <a:t>CSA</a:t>
              </a:r>
            </a:p>
            <a:p>
              <a:pPr algn="ctr"/>
              <a:r>
                <a:rPr lang="en-US" sz="1600" dirty="0" smtClean="0">
                  <a:solidFill>
                    <a:srgbClr val="000000"/>
                  </a:solidFill>
                  <a:latin typeface="Arial" charset="0"/>
                </a:rPr>
                <a:t>CSA Internal </a:t>
              </a:r>
            </a:p>
            <a:p>
              <a:pPr algn="ctr"/>
              <a:r>
                <a:rPr lang="en-US" sz="1600" dirty="0" smtClean="0">
                  <a:solidFill>
                    <a:srgbClr val="000000"/>
                  </a:solidFill>
                  <a:latin typeface="Arial" charset="0"/>
                </a:rPr>
                <a:t>data formats</a:t>
              </a:r>
            </a:p>
          </p:txBody>
        </p:sp>
        <p:sp>
          <p:nvSpPr>
            <p:cNvPr id="8241" name="AutoShape 48"/>
            <p:cNvSpPr>
              <a:spLocks noChangeArrowheads="1"/>
            </p:cNvSpPr>
            <p:nvPr/>
          </p:nvSpPr>
          <p:spPr bwMode="auto">
            <a:xfrm>
              <a:off x="1378" y="1231"/>
              <a:ext cx="925" cy="489"/>
            </a:xfrm>
            <a:prstGeom prst="octagon">
              <a:avLst>
                <a:gd name="adj" fmla="val 29287"/>
              </a:avLst>
            </a:prstGeom>
            <a:noFill/>
            <a:ln w="5715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600" smtClean="0">
                <a:solidFill>
                  <a:srgbClr val="000000"/>
                </a:solidFill>
                <a:latin typeface="Arial" charset="0"/>
              </a:endParaRPr>
            </a:p>
          </p:txBody>
        </p:sp>
      </p:grpSp>
      <p:sp>
        <p:nvSpPr>
          <p:cNvPr id="26627" name="Line 3"/>
          <p:cNvSpPr>
            <a:spLocks noChangeShapeType="1"/>
          </p:cNvSpPr>
          <p:nvPr/>
        </p:nvSpPr>
        <p:spPr bwMode="auto">
          <a:xfrm>
            <a:off x="2352675" y="3906838"/>
            <a:ext cx="693738" cy="1093787"/>
          </a:xfrm>
          <a:prstGeom prst="line">
            <a:avLst/>
          </a:prstGeom>
          <a:noFill/>
          <a:ln w="57150">
            <a:solidFill>
              <a:srgbClr val="66CCFF"/>
            </a:solidFill>
            <a:round/>
            <a:headEnd type="triangle" w="med" len="med"/>
            <a:tailEn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28" name="Line 4"/>
          <p:cNvSpPr>
            <a:spLocks noChangeShapeType="1"/>
          </p:cNvSpPr>
          <p:nvPr/>
        </p:nvSpPr>
        <p:spPr bwMode="auto">
          <a:xfrm>
            <a:off x="3103563" y="2659063"/>
            <a:ext cx="111125" cy="2355850"/>
          </a:xfrm>
          <a:prstGeom prst="line">
            <a:avLst/>
          </a:prstGeom>
          <a:noFill/>
          <a:ln w="57150">
            <a:solidFill>
              <a:srgbClr val="66CCFF"/>
            </a:solidFill>
            <a:round/>
            <a:headEnd type="triangle" w="med" len="med"/>
            <a:tailEn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29" name="Line 5"/>
          <p:cNvSpPr>
            <a:spLocks noChangeShapeType="1"/>
          </p:cNvSpPr>
          <p:nvPr/>
        </p:nvSpPr>
        <p:spPr bwMode="auto">
          <a:xfrm flipH="1">
            <a:off x="3937000" y="4310063"/>
            <a:ext cx="2903538" cy="785812"/>
          </a:xfrm>
          <a:prstGeom prst="line">
            <a:avLst/>
          </a:prstGeom>
          <a:noFill/>
          <a:ln w="57150">
            <a:solidFill>
              <a:srgbClr val="66CCFF"/>
            </a:solidFill>
            <a:round/>
            <a:headEnd type="triangle" w="med" len="med"/>
            <a:tailEn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30" name="Line 6"/>
          <p:cNvSpPr>
            <a:spLocks noChangeShapeType="1"/>
          </p:cNvSpPr>
          <p:nvPr/>
        </p:nvSpPr>
        <p:spPr bwMode="auto">
          <a:xfrm flipH="1" flipV="1">
            <a:off x="2400300" y="3805238"/>
            <a:ext cx="2935288" cy="13604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31" name="Line 7"/>
          <p:cNvSpPr>
            <a:spLocks noChangeShapeType="1"/>
          </p:cNvSpPr>
          <p:nvPr/>
        </p:nvSpPr>
        <p:spPr bwMode="auto">
          <a:xfrm flipH="1" flipV="1">
            <a:off x="3384550" y="2628900"/>
            <a:ext cx="2173288" cy="24257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32" name="Line 8"/>
          <p:cNvSpPr>
            <a:spLocks noChangeShapeType="1"/>
          </p:cNvSpPr>
          <p:nvPr/>
        </p:nvSpPr>
        <p:spPr bwMode="auto">
          <a:xfrm flipH="1" flipV="1">
            <a:off x="5505450" y="2560638"/>
            <a:ext cx="344488" cy="24669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33" name="Line 9"/>
          <p:cNvSpPr>
            <a:spLocks noChangeShapeType="1"/>
          </p:cNvSpPr>
          <p:nvPr/>
        </p:nvSpPr>
        <p:spPr bwMode="auto">
          <a:xfrm flipV="1">
            <a:off x="6057900" y="3211513"/>
            <a:ext cx="969963" cy="18303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34" name="Line 10"/>
          <p:cNvSpPr>
            <a:spLocks noChangeShapeType="1"/>
          </p:cNvSpPr>
          <p:nvPr/>
        </p:nvSpPr>
        <p:spPr bwMode="auto">
          <a:xfrm flipH="1" flipV="1">
            <a:off x="6143625" y="2560638"/>
            <a:ext cx="904875" cy="13462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a:solidFill>
                <a:srgbClr val="FFFFCC"/>
              </a:solidFill>
              <a:latin typeface="Garamond" pitchFamily="18" charset="0"/>
            </a:endParaRPr>
          </a:p>
        </p:txBody>
      </p:sp>
      <p:sp>
        <p:nvSpPr>
          <p:cNvPr id="26635" name="Line 11"/>
          <p:cNvSpPr>
            <a:spLocks noChangeShapeType="1"/>
          </p:cNvSpPr>
          <p:nvPr/>
        </p:nvSpPr>
        <p:spPr bwMode="auto">
          <a:xfrm flipV="1">
            <a:off x="3881438" y="3114675"/>
            <a:ext cx="3076575" cy="1873250"/>
          </a:xfrm>
          <a:prstGeom prst="line">
            <a:avLst/>
          </a:prstGeom>
          <a:noFill/>
          <a:ln w="5715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8210" name="AutoShape 13"/>
          <p:cNvSpPr>
            <a:spLocks noChangeArrowheads="1"/>
          </p:cNvSpPr>
          <p:nvPr/>
        </p:nvSpPr>
        <p:spPr bwMode="auto">
          <a:xfrm>
            <a:off x="5126038" y="4986338"/>
            <a:ext cx="1468437" cy="776287"/>
          </a:xfrm>
          <a:prstGeom prst="octagon">
            <a:avLst>
              <a:gd name="adj" fmla="val 29287"/>
            </a:avLst>
          </a:prstGeom>
          <a:solidFill>
            <a:srgbClr val="FFFFCC"/>
          </a:solidFill>
          <a:ln w="57150">
            <a:solidFill>
              <a:srgbClr val="FF0000"/>
            </a:solidFill>
            <a:miter lim="800000"/>
            <a:headEnd/>
            <a:tailEnd/>
          </a:ln>
        </p:spPr>
        <p:txBody>
          <a:bodyPr wrap="none" anchor="ctr"/>
          <a:lstStyle/>
          <a:p>
            <a:pPr algn="ctr"/>
            <a:r>
              <a:rPr lang="en-US" sz="1600" dirty="0" smtClean="0">
                <a:solidFill>
                  <a:srgbClr val="000000"/>
                </a:solidFill>
                <a:latin typeface="Arial" charset="0"/>
              </a:rPr>
              <a:t>POIC</a:t>
            </a:r>
          </a:p>
          <a:p>
            <a:pPr algn="ctr"/>
            <a:r>
              <a:rPr lang="en-US" sz="1600" dirty="0" smtClean="0">
                <a:solidFill>
                  <a:srgbClr val="000000"/>
                </a:solidFill>
                <a:latin typeface="Arial" charset="0"/>
              </a:rPr>
              <a:t>MSFC Internal </a:t>
            </a:r>
          </a:p>
          <a:p>
            <a:pPr algn="ctr"/>
            <a:r>
              <a:rPr lang="en-US" sz="1600" dirty="0" smtClean="0">
                <a:solidFill>
                  <a:srgbClr val="000000"/>
                </a:solidFill>
                <a:latin typeface="Arial" charset="0"/>
              </a:rPr>
              <a:t>data formats</a:t>
            </a:r>
          </a:p>
        </p:txBody>
      </p:sp>
      <p:sp>
        <p:nvSpPr>
          <p:cNvPr id="8211" name="AutoShape 14"/>
          <p:cNvSpPr>
            <a:spLocks noChangeArrowheads="1"/>
          </p:cNvSpPr>
          <p:nvPr/>
        </p:nvSpPr>
        <p:spPr bwMode="auto">
          <a:xfrm>
            <a:off x="2714625" y="4946650"/>
            <a:ext cx="1468438" cy="776288"/>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600" dirty="0" smtClean="0">
                <a:solidFill>
                  <a:srgbClr val="000000"/>
                </a:solidFill>
                <a:latin typeface="Arial" charset="0"/>
              </a:rPr>
              <a:t>MCC-H</a:t>
            </a:r>
          </a:p>
          <a:p>
            <a:pPr algn="ctr"/>
            <a:r>
              <a:rPr lang="en-US" sz="1600" dirty="0" smtClean="0">
                <a:solidFill>
                  <a:srgbClr val="000000"/>
                </a:solidFill>
                <a:latin typeface="Arial" charset="0"/>
              </a:rPr>
              <a:t>JSC Internal </a:t>
            </a:r>
          </a:p>
          <a:p>
            <a:pPr algn="ctr"/>
            <a:r>
              <a:rPr lang="en-US" sz="1600" dirty="0" smtClean="0">
                <a:solidFill>
                  <a:srgbClr val="000000"/>
                </a:solidFill>
                <a:latin typeface="Arial" charset="0"/>
              </a:rPr>
              <a:t>data formats</a:t>
            </a:r>
          </a:p>
        </p:txBody>
      </p:sp>
      <p:sp>
        <p:nvSpPr>
          <p:cNvPr id="8212" name="AutoShape 18"/>
          <p:cNvSpPr>
            <a:spLocks noChangeArrowheads="1"/>
          </p:cNvSpPr>
          <p:nvPr/>
        </p:nvSpPr>
        <p:spPr bwMode="auto">
          <a:xfrm>
            <a:off x="6816725" y="3892550"/>
            <a:ext cx="1468438" cy="776288"/>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600" dirty="0" smtClean="0">
                <a:solidFill>
                  <a:srgbClr val="000000"/>
                </a:solidFill>
                <a:latin typeface="Arial" charset="0"/>
              </a:rPr>
              <a:t>MCC-M</a:t>
            </a:r>
          </a:p>
          <a:p>
            <a:pPr algn="ctr"/>
            <a:r>
              <a:rPr lang="en-US" sz="1600" dirty="0" smtClean="0">
                <a:solidFill>
                  <a:srgbClr val="000000"/>
                </a:solidFill>
                <a:latin typeface="Arial" charset="0"/>
              </a:rPr>
              <a:t>FSA Internal </a:t>
            </a:r>
          </a:p>
          <a:p>
            <a:pPr algn="ctr"/>
            <a:r>
              <a:rPr lang="en-US" sz="1600" dirty="0" smtClean="0">
                <a:solidFill>
                  <a:srgbClr val="000000"/>
                </a:solidFill>
                <a:latin typeface="Arial" charset="0"/>
              </a:rPr>
              <a:t>data formats</a:t>
            </a:r>
          </a:p>
        </p:txBody>
      </p:sp>
      <p:sp>
        <p:nvSpPr>
          <p:cNvPr id="8213" name="AutoShape 25"/>
          <p:cNvSpPr>
            <a:spLocks noChangeArrowheads="1"/>
          </p:cNvSpPr>
          <p:nvPr/>
        </p:nvSpPr>
        <p:spPr bwMode="auto">
          <a:xfrm>
            <a:off x="6624638" y="1165225"/>
            <a:ext cx="804862"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ESA</a:t>
            </a:r>
          </a:p>
          <a:p>
            <a:pPr algn="ctr"/>
            <a:r>
              <a:rPr lang="en-US" sz="1000" smtClean="0">
                <a:solidFill>
                  <a:srgbClr val="000000"/>
                </a:solidFill>
                <a:latin typeface="Arial" charset="0"/>
              </a:rPr>
              <a:t>USOC</a:t>
            </a:r>
          </a:p>
        </p:txBody>
      </p:sp>
      <p:sp>
        <p:nvSpPr>
          <p:cNvPr id="8214" name="AutoShape 26"/>
          <p:cNvSpPr>
            <a:spLocks noChangeArrowheads="1"/>
          </p:cNvSpPr>
          <p:nvPr/>
        </p:nvSpPr>
        <p:spPr bwMode="auto">
          <a:xfrm>
            <a:off x="6846888" y="1303338"/>
            <a:ext cx="804862"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ESA</a:t>
            </a:r>
          </a:p>
          <a:p>
            <a:pPr algn="ctr"/>
            <a:r>
              <a:rPr lang="en-US" sz="1000" smtClean="0">
                <a:solidFill>
                  <a:srgbClr val="000000"/>
                </a:solidFill>
                <a:latin typeface="Arial" charset="0"/>
              </a:rPr>
              <a:t>USOC</a:t>
            </a:r>
          </a:p>
        </p:txBody>
      </p:sp>
      <p:sp>
        <p:nvSpPr>
          <p:cNvPr id="8215" name="AutoShape 27"/>
          <p:cNvSpPr>
            <a:spLocks noChangeArrowheads="1"/>
          </p:cNvSpPr>
          <p:nvPr/>
        </p:nvSpPr>
        <p:spPr bwMode="auto">
          <a:xfrm>
            <a:off x="7013575" y="1470025"/>
            <a:ext cx="804863"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ESA</a:t>
            </a:r>
          </a:p>
          <a:p>
            <a:pPr algn="ctr"/>
            <a:r>
              <a:rPr lang="en-US" sz="1000" smtClean="0">
                <a:solidFill>
                  <a:srgbClr val="000000"/>
                </a:solidFill>
                <a:latin typeface="Arial" charset="0"/>
              </a:rPr>
              <a:t>USOC</a:t>
            </a:r>
          </a:p>
        </p:txBody>
      </p:sp>
      <p:sp>
        <p:nvSpPr>
          <p:cNvPr id="8216" name="AutoShape 28"/>
          <p:cNvSpPr>
            <a:spLocks noChangeArrowheads="1"/>
          </p:cNvSpPr>
          <p:nvPr/>
        </p:nvSpPr>
        <p:spPr bwMode="auto">
          <a:xfrm>
            <a:off x="7165975" y="1593850"/>
            <a:ext cx="804863"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ESA</a:t>
            </a:r>
          </a:p>
          <a:p>
            <a:pPr algn="ctr"/>
            <a:r>
              <a:rPr lang="en-US" sz="1000" smtClean="0">
                <a:solidFill>
                  <a:srgbClr val="000000"/>
                </a:solidFill>
                <a:latin typeface="Arial" charset="0"/>
              </a:rPr>
              <a:t>USOC</a:t>
            </a:r>
          </a:p>
        </p:txBody>
      </p:sp>
      <p:sp>
        <p:nvSpPr>
          <p:cNvPr id="8217" name="AutoShape 29"/>
          <p:cNvSpPr>
            <a:spLocks noChangeArrowheads="1"/>
          </p:cNvSpPr>
          <p:nvPr/>
        </p:nvSpPr>
        <p:spPr bwMode="auto">
          <a:xfrm>
            <a:off x="7165975" y="5500688"/>
            <a:ext cx="804863"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NASA</a:t>
            </a:r>
          </a:p>
          <a:p>
            <a:pPr algn="ctr"/>
            <a:r>
              <a:rPr lang="en-US" sz="1000" smtClean="0">
                <a:solidFill>
                  <a:srgbClr val="000000"/>
                </a:solidFill>
                <a:latin typeface="Arial" charset="0"/>
              </a:rPr>
              <a:t>TSC</a:t>
            </a:r>
          </a:p>
        </p:txBody>
      </p:sp>
      <p:sp>
        <p:nvSpPr>
          <p:cNvPr id="8218" name="AutoShape 30"/>
          <p:cNvSpPr>
            <a:spLocks noChangeArrowheads="1"/>
          </p:cNvSpPr>
          <p:nvPr/>
        </p:nvSpPr>
        <p:spPr bwMode="auto">
          <a:xfrm>
            <a:off x="7332663" y="5402263"/>
            <a:ext cx="804862"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NASA</a:t>
            </a:r>
          </a:p>
          <a:p>
            <a:pPr algn="ctr"/>
            <a:r>
              <a:rPr lang="en-US" sz="1000" smtClean="0">
                <a:solidFill>
                  <a:srgbClr val="000000"/>
                </a:solidFill>
                <a:latin typeface="Arial" charset="0"/>
              </a:rPr>
              <a:t>TSC</a:t>
            </a:r>
          </a:p>
        </p:txBody>
      </p:sp>
      <p:sp>
        <p:nvSpPr>
          <p:cNvPr id="8219" name="AutoShape 31"/>
          <p:cNvSpPr>
            <a:spLocks noChangeArrowheads="1"/>
          </p:cNvSpPr>
          <p:nvPr/>
        </p:nvSpPr>
        <p:spPr bwMode="auto">
          <a:xfrm>
            <a:off x="7485063" y="5305425"/>
            <a:ext cx="804862"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NASA</a:t>
            </a:r>
          </a:p>
          <a:p>
            <a:pPr algn="ctr"/>
            <a:r>
              <a:rPr lang="en-US" sz="1000" smtClean="0">
                <a:solidFill>
                  <a:srgbClr val="000000"/>
                </a:solidFill>
                <a:latin typeface="Arial" charset="0"/>
              </a:rPr>
              <a:t>TSC</a:t>
            </a:r>
          </a:p>
        </p:txBody>
      </p:sp>
      <p:sp>
        <p:nvSpPr>
          <p:cNvPr id="8220" name="AutoShape 32"/>
          <p:cNvSpPr>
            <a:spLocks noChangeArrowheads="1"/>
          </p:cNvSpPr>
          <p:nvPr/>
        </p:nvSpPr>
        <p:spPr bwMode="auto">
          <a:xfrm>
            <a:off x="7650163" y="5167313"/>
            <a:ext cx="804862"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NASA</a:t>
            </a:r>
          </a:p>
          <a:p>
            <a:pPr algn="ctr"/>
            <a:r>
              <a:rPr lang="en-US" sz="1000" smtClean="0">
                <a:solidFill>
                  <a:srgbClr val="000000"/>
                </a:solidFill>
                <a:latin typeface="Arial" charset="0"/>
              </a:rPr>
              <a:t>TSC</a:t>
            </a:r>
          </a:p>
        </p:txBody>
      </p:sp>
      <p:sp>
        <p:nvSpPr>
          <p:cNvPr id="26657" name="Line 33"/>
          <p:cNvSpPr>
            <a:spLocks noChangeShapeType="1"/>
          </p:cNvSpPr>
          <p:nvPr/>
        </p:nvSpPr>
        <p:spPr bwMode="auto">
          <a:xfrm flipV="1">
            <a:off x="4152900" y="4419600"/>
            <a:ext cx="2689225" cy="746125"/>
          </a:xfrm>
          <a:prstGeom prst="line">
            <a:avLst/>
          </a:prstGeom>
          <a:noFill/>
          <a:ln w="57150">
            <a:solidFill>
              <a:srgbClr val="66CCFF"/>
            </a:solidFill>
            <a:round/>
            <a:headEnd type="triangle" w="med" len="med"/>
            <a:tailEn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58" name="Line 34"/>
          <p:cNvSpPr>
            <a:spLocks noChangeShapeType="1"/>
          </p:cNvSpPr>
          <p:nvPr/>
        </p:nvSpPr>
        <p:spPr bwMode="auto">
          <a:xfrm>
            <a:off x="6600825" y="5461000"/>
            <a:ext cx="547688" cy="1714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59" name="Line 35"/>
          <p:cNvSpPr>
            <a:spLocks noChangeShapeType="1"/>
          </p:cNvSpPr>
          <p:nvPr/>
        </p:nvSpPr>
        <p:spPr bwMode="auto">
          <a:xfrm>
            <a:off x="6583363" y="5391150"/>
            <a:ext cx="760412" cy="15398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60" name="Line 36"/>
          <p:cNvSpPr>
            <a:spLocks noChangeShapeType="1"/>
          </p:cNvSpPr>
          <p:nvPr/>
        </p:nvSpPr>
        <p:spPr bwMode="auto">
          <a:xfrm>
            <a:off x="6600825" y="5338763"/>
            <a:ext cx="920750" cy="8096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61" name="Line 37"/>
          <p:cNvSpPr>
            <a:spLocks noChangeShapeType="1"/>
          </p:cNvSpPr>
          <p:nvPr/>
        </p:nvSpPr>
        <p:spPr bwMode="auto">
          <a:xfrm flipV="1">
            <a:off x="6600825" y="5226050"/>
            <a:ext cx="1133475" cy="63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62" name="Line 38"/>
          <p:cNvSpPr>
            <a:spLocks noChangeShapeType="1"/>
          </p:cNvSpPr>
          <p:nvPr/>
        </p:nvSpPr>
        <p:spPr bwMode="auto">
          <a:xfrm flipV="1">
            <a:off x="6143625" y="1619250"/>
            <a:ext cx="708025" cy="3048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63" name="Line 39"/>
          <p:cNvSpPr>
            <a:spLocks noChangeShapeType="1"/>
          </p:cNvSpPr>
          <p:nvPr/>
        </p:nvSpPr>
        <p:spPr bwMode="auto">
          <a:xfrm flipV="1">
            <a:off x="6054725" y="1441450"/>
            <a:ext cx="547688" cy="428625"/>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64" name="Line 40"/>
          <p:cNvSpPr>
            <a:spLocks noChangeShapeType="1"/>
          </p:cNvSpPr>
          <p:nvPr/>
        </p:nvSpPr>
        <p:spPr bwMode="auto">
          <a:xfrm flipV="1">
            <a:off x="6197600" y="1760538"/>
            <a:ext cx="850900" cy="2159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65" name="Line 41"/>
          <p:cNvSpPr>
            <a:spLocks noChangeShapeType="1"/>
          </p:cNvSpPr>
          <p:nvPr/>
        </p:nvSpPr>
        <p:spPr bwMode="auto">
          <a:xfrm flipV="1">
            <a:off x="6251575" y="1938338"/>
            <a:ext cx="904875" cy="1270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66" name="Line 42"/>
          <p:cNvSpPr>
            <a:spLocks noChangeShapeType="1"/>
          </p:cNvSpPr>
          <p:nvPr/>
        </p:nvSpPr>
        <p:spPr bwMode="auto">
          <a:xfrm>
            <a:off x="5983288" y="2560638"/>
            <a:ext cx="984250" cy="1506537"/>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68" name="Line 44"/>
          <p:cNvSpPr>
            <a:spLocks noChangeShapeType="1"/>
          </p:cNvSpPr>
          <p:nvPr/>
        </p:nvSpPr>
        <p:spPr bwMode="auto">
          <a:xfrm>
            <a:off x="2414588" y="3941763"/>
            <a:ext cx="2733675" cy="1243012"/>
          </a:xfrm>
          <a:prstGeom prst="line">
            <a:avLst/>
          </a:prstGeom>
          <a:noFill/>
          <a:ln w="57150">
            <a:solidFill>
              <a:srgbClr val="FF9966"/>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69" name="Line 45"/>
          <p:cNvSpPr>
            <a:spLocks noChangeShapeType="1"/>
          </p:cNvSpPr>
          <p:nvPr/>
        </p:nvSpPr>
        <p:spPr bwMode="auto">
          <a:xfrm>
            <a:off x="5343525" y="2582863"/>
            <a:ext cx="388938" cy="2428875"/>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71" name="Line 47"/>
          <p:cNvSpPr>
            <a:spLocks noChangeShapeType="1"/>
          </p:cNvSpPr>
          <p:nvPr/>
        </p:nvSpPr>
        <p:spPr bwMode="auto">
          <a:xfrm flipH="1">
            <a:off x="3624263" y="2493963"/>
            <a:ext cx="1363662" cy="2451100"/>
          </a:xfrm>
          <a:prstGeom prst="line">
            <a:avLst/>
          </a:prstGeom>
          <a:noFill/>
          <a:ln w="57150">
            <a:solidFill>
              <a:srgbClr val="66CCFF"/>
            </a:solidFill>
            <a:round/>
            <a:headEnd type="triangle" w="med" len="med"/>
            <a:tailEn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8234" name="AutoShape 50"/>
          <p:cNvSpPr>
            <a:spLocks noChangeArrowheads="1"/>
          </p:cNvSpPr>
          <p:nvPr/>
        </p:nvSpPr>
        <p:spPr bwMode="auto">
          <a:xfrm>
            <a:off x="2719388" y="4933950"/>
            <a:ext cx="1468437" cy="776288"/>
          </a:xfrm>
          <a:prstGeom prst="octagon">
            <a:avLst>
              <a:gd name="adj" fmla="val 29287"/>
            </a:avLst>
          </a:prstGeom>
          <a:noFill/>
          <a:ln w="57150">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600" smtClean="0">
              <a:solidFill>
                <a:srgbClr val="000000"/>
              </a:solidFill>
              <a:latin typeface="Arial" charset="0"/>
            </a:endParaRPr>
          </a:p>
        </p:txBody>
      </p:sp>
      <p:sp>
        <p:nvSpPr>
          <p:cNvPr id="26683" name="Line 59"/>
          <p:cNvSpPr>
            <a:spLocks noChangeShapeType="1"/>
          </p:cNvSpPr>
          <p:nvPr/>
        </p:nvSpPr>
        <p:spPr bwMode="auto">
          <a:xfrm flipH="1">
            <a:off x="3708400" y="2582863"/>
            <a:ext cx="1439863" cy="2357437"/>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26697" name="Line 73"/>
          <p:cNvSpPr>
            <a:spLocks noChangeShapeType="1"/>
          </p:cNvSpPr>
          <p:nvPr/>
        </p:nvSpPr>
        <p:spPr bwMode="auto">
          <a:xfrm>
            <a:off x="2219325" y="4137025"/>
            <a:ext cx="620713" cy="922338"/>
          </a:xfrm>
          <a:prstGeom prst="line">
            <a:avLst/>
          </a:prstGeom>
          <a:noFill/>
          <a:ln w="5715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8237" name="AutoShape 91"/>
          <p:cNvSpPr>
            <a:spLocks noChangeArrowheads="1"/>
          </p:cNvSpPr>
          <p:nvPr/>
        </p:nvSpPr>
        <p:spPr bwMode="auto">
          <a:xfrm>
            <a:off x="6821488" y="3900488"/>
            <a:ext cx="1468437" cy="776287"/>
          </a:xfrm>
          <a:prstGeom prst="octagon">
            <a:avLst>
              <a:gd name="adj" fmla="val 29287"/>
            </a:avLst>
          </a:prstGeom>
          <a:noFill/>
          <a:ln w="57150">
            <a:solidFill>
              <a:srgbClr val="66CC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600" smtClean="0">
              <a:solidFill>
                <a:srgbClr val="000000"/>
              </a:solidFill>
              <a:latin typeface="Arial" charset="0"/>
            </a:endParaRPr>
          </a:p>
        </p:txBody>
      </p:sp>
      <p:sp>
        <p:nvSpPr>
          <p:cNvPr id="8238" name="Rectangle 96"/>
          <p:cNvSpPr>
            <a:spLocks noGrp="1" noChangeArrowheads="1"/>
          </p:cNvSpPr>
          <p:nvPr>
            <p:ph type="title"/>
          </p:nvPr>
        </p:nvSpPr>
        <p:spPr>
          <a:xfrm>
            <a:off x="1695053" y="129890"/>
            <a:ext cx="6003132" cy="563562"/>
          </a:xfrm>
        </p:spPr>
        <p:txBody>
          <a:bodyPr/>
          <a:lstStyle/>
          <a:p>
            <a:r>
              <a:rPr lang="en-US" sz="2400" dirty="0"/>
              <a:t>Mission Ops </a:t>
            </a:r>
            <a:r>
              <a:rPr lang="en-US" sz="2400" dirty="0" smtClean="0"/>
              <a:t>TLM Services</a:t>
            </a:r>
            <a:br>
              <a:rPr lang="en-US" sz="2400" dirty="0" smtClean="0"/>
            </a:br>
            <a:r>
              <a:rPr lang="en-US" sz="2400" dirty="0" smtClean="0"/>
              <a:t>ISS Current </a:t>
            </a:r>
            <a:r>
              <a:rPr lang="en-US" sz="2400" dirty="0"/>
              <a:t>formats</a:t>
            </a:r>
          </a:p>
        </p:txBody>
      </p:sp>
      <p:sp>
        <p:nvSpPr>
          <p:cNvPr id="51" name="Line 73"/>
          <p:cNvSpPr>
            <a:spLocks noChangeShapeType="1"/>
          </p:cNvSpPr>
          <p:nvPr/>
        </p:nvSpPr>
        <p:spPr bwMode="auto">
          <a:xfrm>
            <a:off x="4186237" y="5301456"/>
            <a:ext cx="962026" cy="20638"/>
          </a:xfrm>
          <a:prstGeom prst="line">
            <a:avLst/>
          </a:prstGeom>
          <a:noFill/>
          <a:ln w="5715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52" name="Line 44"/>
          <p:cNvSpPr>
            <a:spLocks noChangeShapeType="1"/>
          </p:cNvSpPr>
          <p:nvPr/>
        </p:nvSpPr>
        <p:spPr bwMode="invGray">
          <a:xfrm flipV="1">
            <a:off x="307948" y="5439254"/>
            <a:ext cx="763587" cy="1588"/>
          </a:xfrm>
          <a:prstGeom prst="line">
            <a:avLst/>
          </a:prstGeom>
          <a:noFill/>
          <a:ln w="57150">
            <a:solidFill>
              <a:srgbClr val="66CCFF"/>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sz="1200">
              <a:solidFill>
                <a:srgbClr val="FFFFCC"/>
              </a:solidFill>
              <a:latin typeface="Garamond" pitchFamily="18" charset="0"/>
            </a:endParaRPr>
          </a:p>
        </p:txBody>
      </p:sp>
      <p:sp>
        <p:nvSpPr>
          <p:cNvPr id="53" name="Text Box 45"/>
          <p:cNvSpPr txBox="1">
            <a:spLocks noChangeArrowheads="1"/>
          </p:cNvSpPr>
          <p:nvPr/>
        </p:nvSpPr>
        <p:spPr bwMode="invGray">
          <a:xfrm>
            <a:off x="1022413" y="5284663"/>
            <a:ext cx="16589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1200">
                <a:solidFill>
                  <a:srgbClr val="FFFFCC"/>
                </a:solidFill>
                <a:latin typeface="Garamond" pitchFamily="18"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pPr>
              <a:lnSpc>
                <a:spcPct val="150000"/>
              </a:lnSpc>
            </a:pPr>
            <a:r>
              <a:rPr lang="en-US" sz="1000" dirty="0" smtClean="0">
                <a:solidFill>
                  <a:schemeClr val="tx1"/>
                </a:solidFill>
                <a:latin typeface="Arial" charset="0"/>
              </a:rPr>
              <a:t>JSC ISP TLM Service</a:t>
            </a:r>
          </a:p>
          <a:p>
            <a:pPr>
              <a:lnSpc>
                <a:spcPct val="150000"/>
              </a:lnSpc>
            </a:pPr>
            <a:r>
              <a:rPr lang="en-US" sz="1000" dirty="0" smtClean="0">
                <a:solidFill>
                  <a:schemeClr val="tx1"/>
                </a:solidFill>
                <a:latin typeface="Arial" charset="0"/>
              </a:rPr>
              <a:t>MSFC EHS TLM Service</a:t>
            </a:r>
          </a:p>
          <a:p>
            <a:pPr>
              <a:lnSpc>
                <a:spcPct val="150000"/>
              </a:lnSpc>
            </a:pPr>
            <a:r>
              <a:rPr lang="en-US" sz="1000" dirty="0" smtClean="0">
                <a:solidFill>
                  <a:schemeClr val="tx1"/>
                </a:solidFill>
                <a:latin typeface="Arial" charset="0"/>
              </a:rPr>
              <a:t>ESA DASS TLM Service</a:t>
            </a:r>
            <a:endParaRPr lang="en-US" sz="1000" dirty="0">
              <a:solidFill>
                <a:schemeClr val="tx1"/>
              </a:solidFill>
              <a:latin typeface="Arial" charset="0"/>
            </a:endParaRPr>
          </a:p>
          <a:p>
            <a:pPr>
              <a:lnSpc>
                <a:spcPct val="150000"/>
              </a:lnSpc>
            </a:pPr>
            <a:r>
              <a:rPr lang="en-US" sz="1000" dirty="0" smtClean="0">
                <a:solidFill>
                  <a:schemeClr val="tx1"/>
                </a:solidFill>
                <a:latin typeface="Arial" charset="0"/>
              </a:rPr>
              <a:t>JAXA TLM Service</a:t>
            </a:r>
          </a:p>
        </p:txBody>
      </p:sp>
      <p:sp>
        <p:nvSpPr>
          <p:cNvPr id="54" name="Line 44"/>
          <p:cNvSpPr>
            <a:spLocks noChangeShapeType="1"/>
          </p:cNvSpPr>
          <p:nvPr/>
        </p:nvSpPr>
        <p:spPr bwMode="invGray">
          <a:xfrm flipV="1">
            <a:off x="300383" y="5690420"/>
            <a:ext cx="763587" cy="1588"/>
          </a:xfrm>
          <a:prstGeom prst="line">
            <a:avLst/>
          </a:prstGeom>
          <a:noFill/>
          <a:ln w="57150">
            <a:solidFill>
              <a:srgbClr val="FF0000"/>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sz="1200">
              <a:solidFill>
                <a:srgbClr val="FFFFCC"/>
              </a:solidFill>
              <a:latin typeface="Garamond" pitchFamily="18" charset="0"/>
            </a:endParaRPr>
          </a:p>
        </p:txBody>
      </p:sp>
      <p:sp>
        <p:nvSpPr>
          <p:cNvPr id="55" name="Line 44"/>
          <p:cNvSpPr>
            <a:spLocks noChangeShapeType="1"/>
          </p:cNvSpPr>
          <p:nvPr/>
        </p:nvSpPr>
        <p:spPr bwMode="invGray">
          <a:xfrm flipV="1">
            <a:off x="302813" y="5910340"/>
            <a:ext cx="763587" cy="1588"/>
          </a:xfrm>
          <a:prstGeom prst="line">
            <a:avLst/>
          </a:prstGeom>
          <a:noFill/>
          <a:ln w="57150">
            <a:solidFill>
              <a:srgbClr val="00FF00"/>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sz="1200">
              <a:solidFill>
                <a:srgbClr val="FFFFCC"/>
              </a:solidFill>
              <a:latin typeface="Garamond" pitchFamily="18" charset="0"/>
            </a:endParaRPr>
          </a:p>
        </p:txBody>
      </p:sp>
      <p:sp>
        <p:nvSpPr>
          <p:cNvPr id="56" name="Line 44"/>
          <p:cNvSpPr>
            <a:spLocks noChangeShapeType="1"/>
          </p:cNvSpPr>
          <p:nvPr/>
        </p:nvSpPr>
        <p:spPr bwMode="invGray">
          <a:xfrm flipV="1">
            <a:off x="316658" y="6141833"/>
            <a:ext cx="763587" cy="1588"/>
          </a:xfrm>
          <a:prstGeom prst="line">
            <a:avLst/>
          </a:prstGeom>
          <a:noFill/>
          <a:ln w="5715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600">
              <a:solidFill>
                <a:srgbClr val="000000"/>
              </a:solidFill>
              <a:latin typeface="Arial" charset="0"/>
            </a:endParaRPr>
          </a:p>
        </p:txBody>
      </p:sp>
      <p:sp>
        <p:nvSpPr>
          <p:cNvPr id="57" name="Text Box 115"/>
          <p:cNvSpPr txBox="1">
            <a:spLocks noChangeArrowheads="1"/>
          </p:cNvSpPr>
          <p:nvPr/>
        </p:nvSpPr>
        <p:spPr bwMode="auto">
          <a:xfrm>
            <a:off x="281663" y="1070849"/>
            <a:ext cx="5718176" cy="584775"/>
          </a:xfrm>
          <a:prstGeom prst="rect">
            <a:avLst/>
          </a:prstGeom>
          <a:solidFill>
            <a:schemeClr val="bg1"/>
          </a:solidFill>
          <a:ln>
            <a:solidFill>
              <a:srgbClr val="FFFF00"/>
            </a:solidFill>
          </a:ln>
        </p:spPr>
        <p:txBody>
          <a:bodyPr wrap="square">
            <a:spAutoFit/>
          </a:bodyPr>
          <a:lstStyle>
            <a:defPPr>
              <a:defRPr lang="en-US"/>
            </a:defPPr>
            <a:lvl1pPr>
              <a:defRPr sz="1600">
                <a:solidFill>
                  <a:srgbClr val="FFFFCC"/>
                </a:solidFill>
                <a:latin typeface="Arial"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r>
              <a:rPr lang="en-US" dirty="0">
                <a:solidFill>
                  <a:schemeClr val="tx1"/>
                </a:solidFill>
              </a:rPr>
              <a:t>Current status of telemetry service formats exchanged between ISS control centers</a:t>
            </a:r>
          </a:p>
        </p:txBody>
      </p:sp>
      <p:grpSp>
        <p:nvGrpSpPr>
          <p:cNvPr id="5" name="Group 4"/>
          <p:cNvGrpSpPr/>
          <p:nvPr/>
        </p:nvGrpSpPr>
        <p:grpSpPr>
          <a:xfrm>
            <a:off x="2078038" y="2220913"/>
            <a:ext cx="5138737" cy="2944811"/>
            <a:chOff x="2078038" y="2220913"/>
            <a:chExt cx="5138737" cy="2944811"/>
          </a:xfrm>
        </p:grpSpPr>
        <p:grpSp>
          <p:nvGrpSpPr>
            <p:cNvPr id="4" name="Group 3"/>
            <p:cNvGrpSpPr/>
            <p:nvPr/>
          </p:nvGrpSpPr>
          <p:grpSpPr>
            <a:xfrm>
              <a:off x="2078038" y="2220913"/>
              <a:ext cx="5138737" cy="2827337"/>
              <a:chOff x="2078038" y="2220913"/>
              <a:chExt cx="5138737" cy="2827337"/>
            </a:xfrm>
          </p:grpSpPr>
          <p:sp>
            <p:nvSpPr>
              <p:cNvPr id="70" name="Line 60"/>
              <p:cNvSpPr>
                <a:spLocks noChangeShapeType="1"/>
              </p:cNvSpPr>
              <p:nvPr/>
            </p:nvSpPr>
            <p:spPr bwMode="auto">
              <a:xfrm flipH="1">
                <a:off x="2466975" y="2493963"/>
                <a:ext cx="2432050" cy="118745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endParaRPr>
              </a:p>
            </p:txBody>
          </p:sp>
          <p:sp>
            <p:nvSpPr>
              <p:cNvPr id="71" name="Line 61"/>
              <p:cNvSpPr>
                <a:spLocks noChangeShapeType="1"/>
              </p:cNvSpPr>
              <p:nvPr/>
            </p:nvSpPr>
            <p:spPr bwMode="auto">
              <a:xfrm flipH="1" flipV="1">
                <a:off x="3670300" y="2220913"/>
                <a:ext cx="1138238" cy="3175"/>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endParaRPr>
              </a:p>
            </p:txBody>
          </p:sp>
          <p:grpSp>
            <p:nvGrpSpPr>
              <p:cNvPr id="72" name="Group 67"/>
              <p:cNvGrpSpPr>
                <a:grpSpLocks/>
              </p:cNvGrpSpPr>
              <p:nvPr/>
            </p:nvGrpSpPr>
            <p:grpSpPr bwMode="auto">
              <a:xfrm>
                <a:off x="2468563" y="2473325"/>
                <a:ext cx="4748212" cy="2574925"/>
                <a:chOff x="1555" y="1558"/>
                <a:chExt cx="2991" cy="1622"/>
              </a:xfrm>
            </p:grpSpPr>
            <p:sp>
              <p:nvSpPr>
                <p:cNvPr id="73" name="Line 68"/>
                <p:cNvSpPr>
                  <a:spLocks noChangeShapeType="1"/>
                </p:cNvSpPr>
                <p:nvPr/>
              </p:nvSpPr>
              <p:spPr bwMode="auto">
                <a:xfrm>
                  <a:off x="4541" y="2173"/>
                  <a:ext cx="5" cy="300"/>
                </a:xfrm>
                <a:prstGeom prst="line">
                  <a:avLst/>
                </a:prstGeom>
                <a:noFill/>
                <a:ln w="57150">
                  <a:solidFill>
                    <a:srgbClr val="66CCFF"/>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endParaRPr>
                </a:p>
              </p:txBody>
            </p:sp>
            <p:sp>
              <p:nvSpPr>
                <p:cNvPr id="74" name="Line 69"/>
                <p:cNvSpPr>
                  <a:spLocks noChangeShapeType="1"/>
                </p:cNvSpPr>
                <p:nvPr/>
              </p:nvSpPr>
              <p:spPr bwMode="auto">
                <a:xfrm>
                  <a:off x="2293" y="1558"/>
                  <a:ext cx="2029" cy="1004"/>
                </a:xfrm>
                <a:prstGeom prst="line">
                  <a:avLst/>
                </a:prstGeom>
                <a:noFill/>
                <a:ln w="57150">
                  <a:solidFill>
                    <a:srgbClr val="66CCFF"/>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endParaRPr>
                </a:p>
              </p:txBody>
            </p:sp>
            <p:sp>
              <p:nvSpPr>
                <p:cNvPr id="75" name="Line 70"/>
                <p:cNvSpPr>
                  <a:spLocks noChangeShapeType="1"/>
                </p:cNvSpPr>
                <p:nvPr/>
              </p:nvSpPr>
              <p:spPr bwMode="auto">
                <a:xfrm>
                  <a:off x="1555" y="2414"/>
                  <a:ext cx="2767" cy="271"/>
                </a:xfrm>
                <a:prstGeom prst="line">
                  <a:avLst/>
                </a:prstGeom>
                <a:noFill/>
                <a:ln w="57150">
                  <a:solidFill>
                    <a:srgbClr val="66CCFF"/>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endParaRPr>
                </a:p>
              </p:txBody>
            </p:sp>
            <p:sp>
              <p:nvSpPr>
                <p:cNvPr id="76" name="Line 71"/>
                <p:cNvSpPr>
                  <a:spLocks noChangeShapeType="1"/>
                </p:cNvSpPr>
                <p:nvPr/>
              </p:nvSpPr>
              <p:spPr bwMode="auto">
                <a:xfrm flipV="1">
                  <a:off x="4015" y="2875"/>
                  <a:ext cx="374" cy="305"/>
                </a:xfrm>
                <a:prstGeom prst="line">
                  <a:avLst/>
                </a:prstGeom>
                <a:noFill/>
                <a:ln w="57150">
                  <a:solidFill>
                    <a:srgbClr val="66CCFF"/>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endParaRPr>
                </a:p>
              </p:txBody>
            </p:sp>
          </p:grpSp>
          <p:sp>
            <p:nvSpPr>
              <p:cNvPr id="77" name="Line 74"/>
              <p:cNvSpPr>
                <a:spLocks noChangeShapeType="1"/>
              </p:cNvSpPr>
              <p:nvPr/>
            </p:nvSpPr>
            <p:spPr bwMode="auto">
              <a:xfrm>
                <a:off x="2503488" y="3800475"/>
                <a:ext cx="4313237" cy="388938"/>
              </a:xfrm>
              <a:prstGeom prst="line">
                <a:avLst/>
              </a:prstGeom>
              <a:noFill/>
              <a:ln w="57150">
                <a:solidFill>
                  <a:srgbClr val="FF9966"/>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endParaRPr>
              </a:p>
            </p:txBody>
          </p:sp>
          <p:sp>
            <p:nvSpPr>
              <p:cNvPr id="78" name="Line 75"/>
              <p:cNvSpPr>
                <a:spLocks noChangeShapeType="1"/>
              </p:cNvSpPr>
              <p:nvPr/>
            </p:nvSpPr>
            <p:spPr bwMode="auto">
              <a:xfrm flipV="1">
                <a:off x="2486025" y="2414588"/>
                <a:ext cx="2341563" cy="1138237"/>
              </a:xfrm>
              <a:prstGeom prst="line">
                <a:avLst/>
              </a:prstGeom>
              <a:noFill/>
              <a:ln w="57150">
                <a:solidFill>
                  <a:srgbClr val="FF9966"/>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endParaRPr>
              </a:p>
            </p:txBody>
          </p:sp>
          <p:sp>
            <p:nvSpPr>
              <p:cNvPr id="79" name="Line 76"/>
              <p:cNvSpPr>
                <a:spLocks noChangeShapeType="1"/>
              </p:cNvSpPr>
              <p:nvPr/>
            </p:nvSpPr>
            <p:spPr bwMode="auto">
              <a:xfrm flipV="1">
                <a:off x="2078038" y="2663825"/>
                <a:ext cx="300037" cy="676275"/>
              </a:xfrm>
              <a:prstGeom prst="line">
                <a:avLst/>
              </a:prstGeom>
              <a:noFill/>
              <a:ln w="57150">
                <a:solidFill>
                  <a:srgbClr val="FF9966"/>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endParaRPr>
              </a:p>
            </p:txBody>
          </p:sp>
          <p:sp>
            <p:nvSpPr>
              <p:cNvPr id="80" name="Line 74"/>
              <p:cNvSpPr>
                <a:spLocks noChangeShapeType="1"/>
              </p:cNvSpPr>
              <p:nvPr/>
            </p:nvSpPr>
            <p:spPr bwMode="auto">
              <a:xfrm flipV="1">
                <a:off x="2465388" y="3001962"/>
                <a:ext cx="4462462" cy="717551"/>
              </a:xfrm>
              <a:prstGeom prst="line">
                <a:avLst/>
              </a:prstGeom>
              <a:noFill/>
              <a:ln w="57150">
                <a:solidFill>
                  <a:srgbClr val="FF9966"/>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endParaRPr>
              </a:p>
            </p:txBody>
          </p:sp>
        </p:grpSp>
        <p:sp>
          <p:nvSpPr>
            <p:cNvPr id="81" name="Line 9"/>
            <p:cNvSpPr>
              <a:spLocks noChangeShapeType="1"/>
            </p:cNvSpPr>
            <p:nvPr/>
          </p:nvSpPr>
          <p:spPr bwMode="auto">
            <a:xfrm flipV="1">
              <a:off x="6506581" y="4702968"/>
              <a:ext cx="554620" cy="46275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endParaRPr>
            </a:p>
          </p:txBody>
        </p:sp>
      </p:grpSp>
      <p:sp>
        <p:nvSpPr>
          <p:cNvPr id="83" name="Text Box 115"/>
          <p:cNvSpPr txBox="1">
            <a:spLocks noChangeArrowheads="1"/>
          </p:cNvSpPr>
          <p:nvPr/>
        </p:nvSpPr>
        <p:spPr bwMode="auto">
          <a:xfrm>
            <a:off x="281663" y="1066512"/>
            <a:ext cx="5718176" cy="584775"/>
          </a:xfrm>
          <a:prstGeom prst="rect">
            <a:avLst/>
          </a:prstGeom>
          <a:solidFill>
            <a:schemeClr val="bg1"/>
          </a:solidFill>
          <a:ln>
            <a:solidFill>
              <a:srgbClr val="FFFF00"/>
            </a:solidFill>
          </a:ln>
        </p:spPr>
        <p:txBody>
          <a:bodyPr wrap="square">
            <a:spAutoFit/>
          </a:bodyPr>
          <a:lstStyle>
            <a:defPPr>
              <a:defRPr lang="en-US"/>
            </a:defPPr>
            <a:lvl1pPr>
              <a:defRPr sz="1600">
                <a:solidFill>
                  <a:srgbClr val="FFFFCC"/>
                </a:solidFill>
                <a:latin typeface="Arial"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r>
              <a:rPr lang="en-US" dirty="0">
                <a:solidFill>
                  <a:schemeClr val="tx1"/>
                </a:solidFill>
              </a:rPr>
              <a:t>Possible scenario for all agencies to exchange all </a:t>
            </a:r>
            <a:r>
              <a:rPr lang="en-US" dirty="0" smtClean="0">
                <a:solidFill>
                  <a:schemeClr val="tx1"/>
                </a:solidFill>
              </a:rPr>
              <a:t>data; </a:t>
            </a:r>
          </a:p>
          <a:p>
            <a:r>
              <a:rPr lang="en-US" dirty="0" smtClean="0">
                <a:solidFill>
                  <a:schemeClr val="tx1"/>
                </a:solidFill>
              </a:rPr>
              <a:t>Even </a:t>
            </a:r>
            <a:r>
              <a:rPr lang="en-US" dirty="0">
                <a:solidFill>
                  <a:schemeClr val="tx1"/>
                </a:solidFill>
              </a:rPr>
              <a:t>more with payload </a:t>
            </a:r>
            <a:r>
              <a:rPr lang="en-US" dirty="0" smtClean="0">
                <a:solidFill>
                  <a:schemeClr val="tx1"/>
                </a:solidFill>
              </a:rPr>
              <a:t>formats.</a:t>
            </a:r>
            <a:endParaRPr lang="en-US" dirty="0">
              <a:solidFill>
                <a:schemeClr val="tx1"/>
              </a:solidFill>
            </a:endParaRPr>
          </a:p>
        </p:txBody>
      </p:sp>
      <p:sp>
        <p:nvSpPr>
          <p:cNvPr id="82" name="Oval 81"/>
          <p:cNvSpPr/>
          <p:nvPr/>
        </p:nvSpPr>
        <p:spPr bwMode="auto">
          <a:xfrm>
            <a:off x="47922" y="1683441"/>
            <a:ext cx="537472" cy="537472"/>
          </a:xfrm>
          <a:prstGeom prst="ellipse">
            <a:avLst/>
          </a:prstGeom>
          <a:solidFill>
            <a:srgbClr val="92D050"/>
          </a:solidFill>
          <a:ln w="38100">
            <a:noFill/>
            <a:round/>
            <a:headEnd/>
            <a:tailEnd/>
          </a:ln>
        </p:spPr>
        <p:txBody>
          <a:bodyPr wrap="none" rtlCol="0" anchor="ctr"/>
          <a:lstStyle/>
          <a:p>
            <a:pPr algn="ctr"/>
            <a:r>
              <a:rPr lang="en-GB" b="1" dirty="0" smtClean="0">
                <a:solidFill>
                  <a:srgbClr val="0033CC"/>
                </a:solidFill>
                <a:latin typeface="Arial" charset="0"/>
              </a:rPr>
              <a:t>2</a:t>
            </a:r>
            <a:endParaRPr lang="en-US" dirty="0"/>
          </a:p>
        </p:txBody>
      </p:sp>
      <p:grpSp>
        <p:nvGrpSpPr>
          <p:cNvPr id="84" name="Group 83"/>
          <p:cNvGrpSpPr/>
          <p:nvPr/>
        </p:nvGrpSpPr>
        <p:grpSpPr>
          <a:xfrm>
            <a:off x="7248523" y="155980"/>
            <a:ext cx="1820015" cy="537472"/>
            <a:chOff x="6903749" y="1587193"/>
            <a:chExt cx="1820015" cy="537472"/>
          </a:xfrm>
        </p:grpSpPr>
        <p:sp>
          <p:nvSpPr>
            <p:cNvPr id="85" name="Oval 84"/>
            <p:cNvSpPr/>
            <p:nvPr/>
          </p:nvSpPr>
          <p:spPr bwMode="auto">
            <a:xfrm>
              <a:off x="8186292" y="158719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3.</a:t>
              </a:r>
            </a:p>
          </p:txBody>
        </p:sp>
        <p:sp>
          <p:nvSpPr>
            <p:cNvPr id="86" name="Rounded Rectangle 85"/>
            <p:cNvSpPr/>
            <p:nvPr/>
          </p:nvSpPr>
          <p:spPr bwMode="auto">
            <a:xfrm>
              <a:off x="6903749" y="1673936"/>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Tree>
    <p:extLst>
      <p:ext uri="{BB962C8B-B14F-4D97-AF65-F5344CB8AC3E}">
        <p14:creationId xmlns:p14="http://schemas.microsoft.com/office/powerpoint/2010/main" val="1027676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wipe(left)">
                                      <p:cBhvr>
                                        <p:cTn id="1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Box 80"/>
          <p:cNvSpPr txBox="1">
            <a:spLocks noChangeArrowheads="1"/>
          </p:cNvSpPr>
          <p:nvPr/>
        </p:nvSpPr>
        <p:spPr bwMode="auto">
          <a:xfrm>
            <a:off x="302812" y="1133969"/>
            <a:ext cx="5343393" cy="79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1200">
                <a:solidFill>
                  <a:srgbClr val="FFFFCC"/>
                </a:solidFill>
                <a:latin typeface="Garamond" pitchFamily="18"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pPr algn="l"/>
            <a:r>
              <a:rPr lang="en-US" sz="1600">
                <a:latin typeface="Arial" charset="0"/>
              </a:rPr>
              <a:t>Solution:  A standard interface, built on international standards when available, otherwise on program standards</a:t>
            </a:r>
          </a:p>
        </p:txBody>
      </p:sp>
      <p:grpSp>
        <p:nvGrpSpPr>
          <p:cNvPr id="6" name="Group 5"/>
          <p:cNvGrpSpPr/>
          <p:nvPr/>
        </p:nvGrpSpPr>
        <p:grpSpPr>
          <a:xfrm>
            <a:off x="6154358" y="1134276"/>
            <a:ext cx="1917003" cy="971245"/>
            <a:chOff x="6416486" y="1170852"/>
            <a:chExt cx="1917003" cy="971245"/>
          </a:xfrm>
        </p:grpSpPr>
        <p:sp>
          <p:nvSpPr>
            <p:cNvPr id="87" name="Line 2"/>
            <p:cNvSpPr>
              <a:spLocks noChangeShapeType="1"/>
            </p:cNvSpPr>
            <p:nvPr/>
          </p:nvSpPr>
          <p:spPr bwMode="invGray">
            <a:xfrm flipV="1">
              <a:off x="6668627" y="1942316"/>
              <a:ext cx="901076" cy="199781"/>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3"/>
            <p:cNvSpPr>
              <a:spLocks noChangeShapeType="1"/>
            </p:cNvSpPr>
            <p:nvPr/>
          </p:nvSpPr>
          <p:spPr bwMode="invGray">
            <a:xfrm flipV="1">
              <a:off x="6668626" y="1820911"/>
              <a:ext cx="710910" cy="232054"/>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4"/>
            <p:cNvSpPr>
              <a:spLocks noChangeShapeType="1"/>
            </p:cNvSpPr>
            <p:nvPr/>
          </p:nvSpPr>
          <p:spPr bwMode="invGray">
            <a:xfrm flipV="1">
              <a:off x="6511312" y="1673380"/>
              <a:ext cx="748200" cy="334763"/>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5"/>
            <p:cNvSpPr>
              <a:spLocks noChangeShapeType="1"/>
            </p:cNvSpPr>
            <p:nvPr/>
          </p:nvSpPr>
          <p:spPr bwMode="invGray">
            <a:xfrm flipV="1">
              <a:off x="6416486" y="1432104"/>
              <a:ext cx="635712" cy="337887"/>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7"/>
            <p:cNvSpPr>
              <a:spLocks noChangeShapeType="1"/>
            </p:cNvSpPr>
            <p:nvPr/>
          </p:nvSpPr>
          <p:spPr bwMode="invGray">
            <a:xfrm flipV="1">
              <a:off x="6511311" y="1579636"/>
              <a:ext cx="598560" cy="295062"/>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AutoShape 8"/>
            <p:cNvSpPr>
              <a:spLocks noChangeArrowheads="1"/>
            </p:cNvSpPr>
            <p:nvPr/>
          </p:nvSpPr>
          <p:spPr bwMode="invGray">
            <a:xfrm>
              <a:off x="6799680" y="1170852"/>
              <a:ext cx="1019422" cy="451814"/>
            </a:xfrm>
            <a:prstGeom prst="octagon">
              <a:avLst>
                <a:gd name="adj" fmla="val 29287"/>
              </a:avLst>
            </a:prstGeom>
            <a:solidFill>
              <a:schemeClr val="bg1"/>
            </a:solidFill>
            <a:ln w="57150">
              <a:solidFill>
                <a:srgbClr val="B2B2B2"/>
              </a:solidFill>
              <a:miter lim="800000"/>
              <a:headEnd/>
              <a:tailEnd/>
            </a:ln>
          </p:spPr>
          <p:txBody>
            <a:bodyPr wrap="none" anchor="ctr"/>
            <a:lstStyle/>
            <a:p>
              <a:endParaRPr lang="en-US" sz="1600">
                <a:solidFill>
                  <a:schemeClr val="tx2"/>
                </a:solidFill>
                <a:latin typeface="Arial" charset="0"/>
              </a:endParaRPr>
            </a:p>
          </p:txBody>
        </p:sp>
        <p:sp>
          <p:nvSpPr>
            <p:cNvPr id="94" name="AutoShape 9"/>
            <p:cNvSpPr>
              <a:spLocks noChangeArrowheads="1"/>
            </p:cNvSpPr>
            <p:nvPr/>
          </p:nvSpPr>
          <p:spPr bwMode="invGray">
            <a:xfrm>
              <a:off x="6961790" y="1292258"/>
              <a:ext cx="1019422" cy="451814"/>
            </a:xfrm>
            <a:prstGeom prst="octagon">
              <a:avLst>
                <a:gd name="adj" fmla="val 29287"/>
              </a:avLst>
            </a:prstGeom>
            <a:solidFill>
              <a:schemeClr val="bg1"/>
            </a:solidFill>
            <a:ln w="57150">
              <a:solidFill>
                <a:srgbClr val="B2B2B2"/>
              </a:solidFill>
              <a:miter lim="800000"/>
              <a:headEnd/>
              <a:tailEnd/>
            </a:ln>
          </p:spPr>
          <p:txBody>
            <a:bodyPr wrap="none" anchor="ctr"/>
            <a:lstStyle/>
            <a:p>
              <a:endParaRPr lang="en-US" sz="1600">
                <a:solidFill>
                  <a:schemeClr val="tx2"/>
                </a:solidFill>
                <a:latin typeface="Arial" charset="0"/>
              </a:endParaRPr>
            </a:p>
          </p:txBody>
        </p:sp>
        <p:sp>
          <p:nvSpPr>
            <p:cNvPr id="95" name="AutoShape 10"/>
            <p:cNvSpPr>
              <a:spLocks noChangeArrowheads="1"/>
            </p:cNvSpPr>
            <p:nvPr/>
          </p:nvSpPr>
          <p:spPr bwMode="invGray">
            <a:xfrm>
              <a:off x="7137929" y="1439789"/>
              <a:ext cx="1019422" cy="451814"/>
            </a:xfrm>
            <a:prstGeom prst="octagon">
              <a:avLst>
                <a:gd name="adj" fmla="val 29287"/>
              </a:avLst>
            </a:prstGeom>
            <a:solidFill>
              <a:schemeClr val="bg1"/>
            </a:solidFill>
            <a:ln w="57150">
              <a:solidFill>
                <a:srgbClr val="B2B2B2"/>
              </a:solidFill>
              <a:miter lim="800000"/>
              <a:headEnd/>
              <a:tailEnd/>
            </a:ln>
          </p:spPr>
          <p:txBody>
            <a:bodyPr wrap="none" anchor="ctr"/>
            <a:lstStyle/>
            <a:p>
              <a:endParaRPr lang="en-US" sz="1600">
                <a:solidFill>
                  <a:schemeClr val="tx2"/>
                </a:solidFill>
                <a:latin typeface="Arial" charset="0"/>
              </a:endParaRPr>
            </a:p>
          </p:txBody>
        </p:sp>
        <p:sp>
          <p:nvSpPr>
            <p:cNvPr id="96" name="AutoShape 11"/>
            <p:cNvSpPr>
              <a:spLocks noChangeArrowheads="1"/>
            </p:cNvSpPr>
            <p:nvPr/>
          </p:nvSpPr>
          <p:spPr bwMode="invGray">
            <a:xfrm>
              <a:off x="7314067" y="1601151"/>
              <a:ext cx="1019422" cy="451814"/>
            </a:xfrm>
            <a:prstGeom prst="octagon">
              <a:avLst>
                <a:gd name="adj" fmla="val 29287"/>
              </a:avLst>
            </a:prstGeom>
            <a:solidFill>
              <a:schemeClr val="bg1"/>
            </a:solidFill>
            <a:ln w="57150">
              <a:solidFill>
                <a:srgbClr val="B2B2B2"/>
              </a:solidFill>
              <a:miter lim="800000"/>
              <a:headEnd/>
              <a:tailEnd/>
            </a:ln>
          </p:spPr>
          <p:txBody>
            <a:bodyPr wrap="none" anchor="ctr"/>
            <a:lstStyle/>
            <a:p>
              <a:endParaRPr lang="en-US" sz="1600">
                <a:solidFill>
                  <a:schemeClr val="tx2"/>
                </a:solidFill>
                <a:latin typeface="Arial" charset="0"/>
              </a:endParaRPr>
            </a:p>
          </p:txBody>
        </p:sp>
      </p:grpSp>
      <p:grpSp>
        <p:nvGrpSpPr>
          <p:cNvPr id="7" name="Group 6"/>
          <p:cNvGrpSpPr/>
          <p:nvPr/>
        </p:nvGrpSpPr>
        <p:grpSpPr>
          <a:xfrm>
            <a:off x="6669945" y="5143227"/>
            <a:ext cx="1852262" cy="786833"/>
            <a:chOff x="6743097" y="5301723"/>
            <a:chExt cx="1852262" cy="786833"/>
          </a:xfrm>
        </p:grpSpPr>
        <p:sp>
          <p:nvSpPr>
            <p:cNvPr id="97" name="Line 12"/>
            <p:cNvSpPr>
              <a:spLocks noChangeShapeType="1"/>
            </p:cNvSpPr>
            <p:nvPr/>
          </p:nvSpPr>
          <p:spPr bwMode="invGray">
            <a:xfrm rot="5474354" flipV="1">
              <a:off x="7007047" y="5511788"/>
              <a:ext cx="35075" cy="561446"/>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13"/>
            <p:cNvSpPr>
              <a:spLocks noChangeShapeType="1"/>
            </p:cNvSpPr>
            <p:nvPr/>
          </p:nvSpPr>
          <p:spPr bwMode="invGray">
            <a:xfrm rot="5484852" flipV="1">
              <a:off x="7127244" y="5234250"/>
              <a:ext cx="7484" cy="716747"/>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14"/>
            <p:cNvSpPr>
              <a:spLocks noChangeShapeType="1"/>
            </p:cNvSpPr>
            <p:nvPr/>
          </p:nvSpPr>
          <p:spPr bwMode="invGray">
            <a:xfrm rot="5484533" flipH="1" flipV="1">
              <a:off x="7186953" y="5008974"/>
              <a:ext cx="23318" cy="885587"/>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16"/>
            <p:cNvSpPr>
              <a:spLocks noChangeShapeType="1"/>
            </p:cNvSpPr>
            <p:nvPr/>
          </p:nvSpPr>
          <p:spPr bwMode="invGray">
            <a:xfrm rot="5473837" flipV="1">
              <a:off x="7053754" y="5360316"/>
              <a:ext cx="34870" cy="656184"/>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17"/>
            <p:cNvSpPr>
              <a:spLocks noChangeShapeType="1"/>
            </p:cNvSpPr>
            <p:nvPr/>
          </p:nvSpPr>
          <p:spPr bwMode="invGray">
            <a:xfrm rot="5485228" flipH="1" flipV="1">
              <a:off x="7221003" y="4848789"/>
              <a:ext cx="80886" cy="1009867"/>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AutoShape 18"/>
            <p:cNvSpPr>
              <a:spLocks noChangeArrowheads="1"/>
            </p:cNvSpPr>
            <p:nvPr/>
          </p:nvSpPr>
          <p:spPr bwMode="invGray">
            <a:xfrm>
              <a:off x="7575937" y="5301723"/>
              <a:ext cx="1019422" cy="451814"/>
            </a:xfrm>
            <a:prstGeom prst="octagon">
              <a:avLst>
                <a:gd name="adj" fmla="val 29287"/>
              </a:avLst>
            </a:prstGeom>
            <a:solidFill>
              <a:schemeClr val="bg1"/>
            </a:solidFill>
            <a:ln w="57150">
              <a:solidFill>
                <a:srgbClr val="B2B2B2"/>
              </a:solidFill>
              <a:miter lim="800000"/>
              <a:headEnd/>
              <a:tailEnd/>
            </a:ln>
          </p:spPr>
          <p:txBody>
            <a:bodyPr wrap="none" anchor="ctr"/>
            <a:lstStyle/>
            <a:p>
              <a:endParaRPr lang="en-US" sz="1600">
                <a:solidFill>
                  <a:schemeClr val="tx2"/>
                </a:solidFill>
                <a:latin typeface="Arial" charset="0"/>
              </a:endParaRPr>
            </a:p>
          </p:txBody>
        </p:sp>
        <p:sp>
          <p:nvSpPr>
            <p:cNvPr id="105" name="AutoShape 19"/>
            <p:cNvSpPr>
              <a:spLocks noChangeArrowheads="1"/>
            </p:cNvSpPr>
            <p:nvPr/>
          </p:nvSpPr>
          <p:spPr bwMode="invGray">
            <a:xfrm>
              <a:off x="7440326" y="5381636"/>
              <a:ext cx="1019422" cy="451814"/>
            </a:xfrm>
            <a:prstGeom prst="octagon">
              <a:avLst>
                <a:gd name="adj" fmla="val 29287"/>
              </a:avLst>
            </a:prstGeom>
            <a:solidFill>
              <a:schemeClr val="bg1"/>
            </a:solidFill>
            <a:ln w="57150">
              <a:solidFill>
                <a:srgbClr val="B2B2B2"/>
              </a:solidFill>
              <a:miter lim="800000"/>
              <a:headEnd/>
              <a:tailEnd/>
            </a:ln>
          </p:spPr>
          <p:txBody>
            <a:bodyPr wrap="none" anchor="ctr"/>
            <a:lstStyle/>
            <a:p>
              <a:endParaRPr lang="en-US" sz="1600">
                <a:solidFill>
                  <a:schemeClr val="tx2"/>
                </a:solidFill>
                <a:latin typeface="Arial" charset="0"/>
              </a:endParaRPr>
            </a:p>
          </p:txBody>
        </p:sp>
        <p:sp>
          <p:nvSpPr>
            <p:cNvPr id="106" name="AutoShape 20"/>
            <p:cNvSpPr>
              <a:spLocks noChangeArrowheads="1"/>
            </p:cNvSpPr>
            <p:nvPr/>
          </p:nvSpPr>
          <p:spPr bwMode="invGray">
            <a:xfrm>
              <a:off x="7264187" y="5542999"/>
              <a:ext cx="1019422" cy="451814"/>
            </a:xfrm>
            <a:prstGeom prst="octagon">
              <a:avLst>
                <a:gd name="adj" fmla="val 29287"/>
              </a:avLst>
            </a:prstGeom>
            <a:solidFill>
              <a:schemeClr val="bg1"/>
            </a:solidFill>
            <a:ln w="57150">
              <a:solidFill>
                <a:srgbClr val="B2B2B2"/>
              </a:solidFill>
              <a:miter lim="800000"/>
              <a:headEnd/>
              <a:tailEnd/>
            </a:ln>
          </p:spPr>
          <p:txBody>
            <a:bodyPr wrap="none" anchor="ctr"/>
            <a:lstStyle/>
            <a:p>
              <a:endParaRPr lang="en-US" sz="1600">
                <a:solidFill>
                  <a:schemeClr val="tx2"/>
                </a:solidFill>
                <a:latin typeface="Arial" charset="0"/>
              </a:endParaRPr>
            </a:p>
          </p:txBody>
        </p:sp>
        <p:sp>
          <p:nvSpPr>
            <p:cNvPr id="107" name="AutoShape 21"/>
            <p:cNvSpPr>
              <a:spLocks noChangeArrowheads="1"/>
            </p:cNvSpPr>
            <p:nvPr/>
          </p:nvSpPr>
          <p:spPr bwMode="invGray">
            <a:xfrm>
              <a:off x="7155075" y="5636742"/>
              <a:ext cx="1019422" cy="451814"/>
            </a:xfrm>
            <a:prstGeom prst="octagon">
              <a:avLst>
                <a:gd name="adj" fmla="val 29287"/>
              </a:avLst>
            </a:prstGeom>
            <a:solidFill>
              <a:schemeClr val="bg1"/>
            </a:solidFill>
            <a:ln w="57150">
              <a:solidFill>
                <a:srgbClr val="B2B2B2"/>
              </a:solidFill>
              <a:miter lim="800000"/>
              <a:headEnd/>
              <a:tailEnd/>
            </a:ln>
          </p:spPr>
          <p:txBody>
            <a:bodyPr wrap="none" anchor="ctr"/>
            <a:lstStyle/>
            <a:p>
              <a:endParaRPr lang="en-US" sz="1600">
                <a:solidFill>
                  <a:schemeClr val="tx2"/>
                </a:solidFill>
                <a:latin typeface="Arial" charset="0"/>
              </a:endParaRPr>
            </a:p>
          </p:txBody>
        </p:sp>
      </p:grpSp>
      <p:sp>
        <p:nvSpPr>
          <p:cNvPr id="108" name="Line 23"/>
          <p:cNvSpPr>
            <a:spLocks noChangeShapeType="1"/>
          </p:cNvSpPr>
          <p:nvPr/>
        </p:nvSpPr>
        <p:spPr bwMode="invGray">
          <a:xfrm>
            <a:off x="2363479" y="3914009"/>
            <a:ext cx="681174" cy="1058843"/>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24"/>
          <p:cNvSpPr>
            <a:spLocks noChangeShapeType="1"/>
          </p:cNvSpPr>
          <p:nvPr/>
        </p:nvSpPr>
        <p:spPr bwMode="invGray">
          <a:xfrm>
            <a:off x="3100768" y="2706098"/>
            <a:ext cx="109112" cy="2280585"/>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25"/>
          <p:cNvSpPr>
            <a:spLocks noChangeShapeType="1"/>
          </p:cNvSpPr>
          <p:nvPr/>
        </p:nvSpPr>
        <p:spPr bwMode="invGray">
          <a:xfrm flipH="1">
            <a:off x="3523188" y="2546273"/>
            <a:ext cx="1427814" cy="2440411"/>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 name="Line 26"/>
          <p:cNvSpPr>
            <a:spLocks noChangeShapeType="1"/>
          </p:cNvSpPr>
          <p:nvPr/>
        </p:nvSpPr>
        <p:spPr bwMode="invGray">
          <a:xfrm flipH="1">
            <a:off x="3919111" y="4328940"/>
            <a:ext cx="2978771" cy="736118"/>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 name="Line 27"/>
          <p:cNvSpPr>
            <a:spLocks noChangeShapeType="1"/>
          </p:cNvSpPr>
          <p:nvPr/>
        </p:nvSpPr>
        <p:spPr bwMode="invGray">
          <a:xfrm flipH="1" flipV="1">
            <a:off x="3987696" y="5292503"/>
            <a:ext cx="1318702" cy="1537"/>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 name="Line 28"/>
          <p:cNvSpPr>
            <a:spLocks noChangeShapeType="1"/>
          </p:cNvSpPr>
          <p:nvPr/>
        </p:nvSpPr>
        <p:spPr bwMode="invGray">
          <a:xfrm flipH="1" flipV="1">
            <a:off x="2410241" y="3815655"/>
            <a:ext cx="2882128" cy="1317022"/>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29"/>
          <p:cNvSpPr>
            <a:spLocks noChangeShapeType="1"/>
          </p:cNvSpPr>
          <p:nvPr/>
        </p:nvSpPr>
        <p:spPr bwMode="invGray">
          <a:xfrm flipH="1" flipV="1">
            <a:off x="3376666" y="2676899"/>
            <a:ext cx="2133928" cy="2348204"/>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 name="Line 30"/>
          <p:cNvSpPr>
            <a:spLocks noChangeShapeType="1"/>
          </p:cNvSpPr>
          <p:nvPr/>
        </p:nvSpPr>
        <p:spPr bwMode="invGray">
          <a:xfrm flipH="1" flipV="1">
            <a:off x="5459155" y="2610818"/>
            <a:ext cx="338249" cy="2388160"/>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 name="Line 31"/>
          <p:cNvSpPr>
            <a:spLocks noChangeShapeType="1"/>
          </p:cNvSpPr>
          <p:nvPr/>
        </p:nvSpPr>
        <p:spPr bwMode="invGray">
          <a:xfrm flipV="1">
            <a:off x="6001600" y="3240898"/>
            <a:ext cx="952396" cy="1771910"/>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 name="Line 32"/>
          <p:cNvSpPr>
            <a:spLocks noChangeShapeType="1"/>
          </p:cNvSpPr>
          <p:nvPr/>
        </p:nvSpPr>
        <p:spPr bwMode="invGray">
          <a:xfrm flipV="1">
            <a:off x="6272822" y="4594803"/>
            <a:ext cx="612589" cy="497918"/>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 name="Line 33"/>
          <p:cNvSpPr>
            <a:spLocks noChangeShapeType="1"/>
          </p:cNvSpPr>
          <p:nvPr/>
        </p:nvSpPr>
        <p:spPr bwMode="invGray">
          <a:xfrm>
            <a:off x="6015629" y="2558567"/>
            <a:ext cx="966425" cy="1458406"/>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 name="Line 34"/>
          <p:cNvSpPr>
            <a:spLocks noChangeShapeType="1"/>
          </p:cNvSpPr>
          <p:nvPr/>
        </p:nvSpPr>
        <p:spPr bwMode="invGray">
          <a:xfrm flipV="1">
            <a:off x="2336981" y="2693804"/>
            <a:ext cx="422421" cy="845230"/>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 name="Line 35"/>
          <p:cNvSpPr>
            <a:spLocks noChangeShapeType="1"/>
          </p:cNvSpPr>
          <p:nvPr/>
        </p:nvSpPr>
        <p:spPr bwMode="invGray">
          <a:xfrm flipV="1">
            <a:off x="2375949" y="2412572"/>
            <a:ext cx="2422297" cy="1194081"/>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 name="Line 36"/>
          <p:cNvSpPr>
            <a:spLocks noChangeShapeType="1"/>
          </p:cNvSpPr>
          <p:nvPr/>
        </p:nvSpPr>
        <p:spPr bwMode="invGray">
          <a:xfrm flipV="1">
            <a:off x="2375949" y="3097977"/>
            <a:ext cx="4531285" cy="630081"/>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 name="Line 37"/>
          <p:cNvSpPr>
            <a:spLocks noChangeShapeType="1"/>
          </p:cNvSpPr>
          <p:nvPr/>
        </p:nvSpPr>
        <p:spPr bwMode="invGray">
          <a:xfrm>
            <a:off x="2402448" y="3807971"/>
            <a:ext cx="4436201" cy="404174"/>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 name="Line 38"/>
          <p:cNvSpPr>
            <a:spLocks noChangeShapeType="1"/>
          </p:cNvSpPr>
          <p:nvPr/>
        </p:nvSpPr>
        <p:spPr bwMode="invGray">
          <a:xfrm>
            <a:off x="3488896" y="2560103"/>
            <a:ext cx="3416779" cy="1544467"/>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 name="Line 39"/>
          <p:cNvSpPr>
            <a:spLocks noChangeShapeType="1"/>
          </p:cNvSpPr>
          <p:nvPr/>
        </p:nvSpPr>
        <p:spPr bwMode="invGray">
          <a:xfrm>
            <a:off x="7120782" y="3457584"/>
            <a:ext cx="15587" cy="579368"/>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 name="Line 40"/>
          <p:cNvSpPr>
            <a:spLocks noChangeShapeType="1"/>
          </p:cNvSpPr>
          <p:nvPr/>
        </p:nvSpPr>
        <p:spPr bwMode="invGray">
          <a:xfrm flipV="1">
            <a:off x="3864555" y="3147154"/>
            <a:ext cx="3020856" cy="1813403"/>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 name="Line 41"/>
          <p:cNvSpPr>
            <a:spLocks noChangeShapeType="1"/>
          </p:cNvSpPr>
          <p:nvPr/>
        </p:nvSpPr>
        <p:spPr bwMode="invGray">
          <a:xfrm flipV="1">
            <a:off x="3520071" y="2183592"/>
            <a:ext cx="1374817" cy="53787"/>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 name="Line 42"/>
          <p:cNvSpPr>
            <a:spLocks noChangeShapeType="1"/>
          </p:cNvSpPr>
          <p:nvPr/>
        </p:nvSpPr>
        <p:spPr bwMode="invGray">
          <a:xfrm>
            <a:off x="3596450" y="2506316"/>
            <a:ext cx="3362222" cy="497918"/>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 name="Line 43"/>
          <p:cNvSpPr>
            <a:spLocks noChangeShapeType="1"/>
          </p:cNvSpPr>
          <p:nvPr/>
        </p:nvSpPr>
        <p:spPr bwMode="invGray">
          <a:xfrm>
            <a:off x="6154357" y="2372616"/>
            <a:ext cx="939926" cy="444131"/>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9" name="Group 46"/>
          <p:cNvGrpSpPr>
            <a:grpSpLocks/>
          </p:cNvGrpSpPr>
          <p:nvPr/>
        </p:nvGrpSpPr>
        <p:grpSpPr bwMode="auto">
          <a:xfrm>
            <a:off x="2046914" y="1694946"/>
            <a:ext cx="1741123" cy="1167955"/>
            <a:chOff x="534" y="1937"/>
            <a:chExt cx="1117" cy="760"/>
          </a:xfrm>
          <a:solidFill>
            <a:schemeClr val="bg1"/>
          </a:solidFill>
        </p:grpSpPr>
        <p:sp>
          <p:nvSpPr>
            <p:cNvPr id="146" name="AutoShape 47"/>
            <p:cNvSpPr>
              <a:spLocks noChangeArrowheads="1"/>
            </p:cNvSpPr>
            <p:nvPr/>
          </p:nvSpPr>
          <p:spPr bwMode="invGray">
            <a:xfrm>
              <a:off x="534" y="2025"/>
              <a:ext cx="1117" cy="672"/>
            </a:xfrm>
            <a:prstGeom prst="octagon">
              <a:avLst>
                <a:gd name="adj" fmla="val 29287"/>
              </a:avLst>
            </a:prstGeom>
            <a:grpFill/>
            <a:ln w="57150">
              <a:solidFill>
                <a:srgbClr val="B2B2B2"/>
              </a:solidFill>
              <a:miter lim="800000"/>
              <a:headEnd/>
              <a:tailEnd/>
            </a:ln>
          </p:spPr>
          <p:txBody>
            <a:bodyPr wrap="none" anchor="ctr"/>
            <a:lstStyle/>
            <a:p>
              <a:endParaRPr lang="en-US" sz="1600">
                <a:solidFill>
                  <a:schemeClr val="tx2"/>
                </a:solidFill>
                <a:latin typeface="Arial" charset="0"/>
              </a:endParaRPr>
            </a:p>
          </p:txBody>
        </p:sp>
        <p:sp>
          <p:nvSpPr>
            <p:cNvPr id="147" name="Text Box 48"/>
            <p:cNvSpPr txBox="1">
              <a:spLocks noChangeArrowheads="1"/>
            </p:cNvSpPr>
            <p:nvPr/>
          </p:nvSpPr>
          <p:spPr bwMode="invGray">
            <a:xfrm>
              <a:off x="754" y="1937"/>
              <a:ext cx="612" cy="180"/>
            </a:xfrm>
            <a:prstGeom prst="rect">
              <a:avLst/>
            </a:prstGeom>
            <a:grpFill/>
            <a:ln>
              <a:noFill/>
            </a:ln>
            <a:extLs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defRPr sz="1200">
                  <a:solidFill>
                    <a:srgbClr val="FFFFCC"/>
                  </a:solidFill>
                  <a:latin typeface="Garamond" pitchFamily="18"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r>
                <a:rPr lang="en-US" b="1" dirty="0">
                  <a:solidFill>
                    <a:schemeClr val="bg1">
                      <a:lumMod val="50000"/>
                    </a:schemeClr>
                  </a:solidFill>
                  <a:latin typeface="Arial" charset="0"/>
                </a:rPr>
                <a:t>Service</a:t>
              </a:r>
              <a:r>
                <a:rPr lang="en-US" b="1" dirty="0" smtClean="0">
                  <a:solidFill>
                    <a:schemeClr val="bg1">
                      <a:lumMod val="50000"/>
                    </a:schemeClr>
                  </a:solidFill>
                  <a:latin typeface="Arial" charset="0"/>
                </a:rPr>
                <a:t> </a:t>
              </a:r>
              <a:r>
                <a:rPr lang="en-US" b="1" dirty="0">
                  <a:solidFill>
                    <a:schemeClr val="bg1">
                      <a:lumMod val="50000"/>
                    </a:schemeClr>
                  </a:solidFill>
                  <a:latin typeface="Arial" charset="0"/>
                </a:rPr>
                <a:t>I/F</a:t>
              </a:r>
            </a:p>
          </p:txBody>
        </p:sp>
      </p:grpSp>
      <p:grpSp>
        <p:nvGrpSpPr>
          <p:cNvPr id="130" name="Group 49"/>
          <p:cNvGrpSpPr>
            <a:grpSpLocks/>
          </p:cNvGrpSpPr>
          <p:nvPr/>
        </p:nvGrpSpPr>
        <p:grpSpPr bwMode="auto">
          <a:xfrm>
            <a:off x="4665373" y="1595106"/>
            <a:ext cx="1741124" cy="1167955"/>
            <a:chOff x="534" y="1937"/>
            <a:chExt cx="1117" cy="760"/>
          </a:xfrm>
          <a:solidFill>
            <a:schemeClr val="bg1"/>
          </a:solidFill>
        </p:grpSpPr>
        <p:sp>
          <p:nvSpPr>
            <p:cNvPr id="144" name="AutoShape 50"/>
            <p:cNvSpPr>
              <a:spLocks noChangeArrowheads="1"/>
            </p:cNvSpPr>
            <p:nvPr/>
          </p:nvSpPr>
          <p:spPr bwMode="invGray">
            <a:xfrm>
              <a:off x="534" y="2025"/>
              <a:ext cx="1117" cy="672"/>
            </a:xfrm>
            <a:prstGeom prst="octagon">
              <a:avLst>
                <a:gd name="adj" fmla="val 29287"/>
              </a:avLst>
            </a:prstGeom>
            <a:grpFill/>
            <a:ln w="57150">
              <a:solidFill>
                <a:srgbClr val="B2B2B2"/>
              </a:solidFill>
              <a:miter lim="800000"/>
              <a:headEnd/>
              <a:tailEnd/>
            </a:ln>
          </p:spPr>
          <p:txBody>
            <a:bodyPr wrap="none" anchor="ctr"/>
            <a:lstStyle/>
            <a:p>
              <a:endParaRPr lang="en-US" sz="1600">
                <a:solidFill>
                  <a:srgbClr val="FFFF00"/>
                </a:solidFill>
                <a:latin typeface="Arial" charset="0"/>
              </a:endParaRPr>
            </a:p>
          </p:txBody>
        </p:sp>
        <p:sp>
          <p:nvSpPr>
            <p:cNvPr id="145" name="Text Box 51"/>
            <p:cNvSpPr txBox="1">
              <a:spLocks noChangeArrowheads="1"/>
            </p:cNvSpPr>
            <p:nvPr/>
          </p:nvSpPr>
          <p:spPr bwMode="invGray">
            <a:xfrm>
              <a:off x="751" y="1937"/>
              <a:ext cx="612" cy="180"/>
            </a:xfrm>
            <a:prstGeom prst="rect">
              <a:avLst/>
            </a:prstGeom>
            <a:grpFill/>
            <a:ln>
              <a:noFill/>
            </a:ln>
            <a:extLs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defRPr sz="1200">
                  <a:solidFill>
                    <a:srgbClr val="FFFFCC"/>
                  </a:solidFill>
                  <a:latin typeface="Garamond" pitchFamily="18"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r>
                <a:rPr lang="en-US" b="1" dirty="0">
                  <a:solidFill>
                    <a:schemeClr val="bg1">
                      <a:lumMod val="50000"/>
                    </a:schemeClr>
                  </a:solidFill>
                  <a:latin typeface="Arial" charset="0"/>
                </a:rPr>
                <a:t>Service</a:t>
              </a:r>
              <a:r>
                <a:rPr lang="en-US" b="1" dirty="0" smtClean="0">
                  <a:solidFill>
                    <a:schemeClr val="bg1">
                      <a:lumMod val="50000"/>
                    </a:schemeClr>
                  </a:solidFill>
                  <a:latin typeface="Arial" charset="0"/>
                </a:rPr>
                <a:t> </a:t>
              </a:r>
              <a:r>
                <a:rPr lang="en-US" b="1" dirty="0">
                  <a:solidFill>
                    <a:schemeClr val="bg1">
                      <a:lumMod val="50000"/>
                    </a:schemeClr>
                  </a:solidFill>
                  <a:latin typeface="Arial" charset="0"/>
                </a:rPr>
                <a:t>I/F</a:t>
              </a:r>
            </a:p>
          </p:txBody>
        </p:sp>
      </p:grpSp>
      <p:grpSp>
        <p:nvGrpSpPr>
          <p:cNvPr id="131" name="Group 52"/>
          <p:cNvGrpSpPr>
            <a:grpSpLocks/>
          </p:cNvGrpSpPr>
          <p:nvPr/>
        </p:nvGrpSpPr>
        <p:grpSpPr bwMode="auto">
          <a:xfrm>
            <a:off x="6786207" y="2403096"/>
            <a:ext cx="1741124" cy="1167955"/>
            <a:chOff x="534" y="1937"/>
            <a:chExt cx="1117" cy="760"/>
          </a:xfrm>
          <a:solidFill>
            <a:schemeClr val="bg1"/>
          </a:solidFill>
        </p:grpSpPr>
        <p:sp>
          <p:nvSpPr>
            <p:cNvPr id="142" name="AutoShape 53"/>
            <p:cNvSpPr>
              <a:spLocks noChangeArrowheads="1"/>
            </p:cNvSpPr>
            <p:nvPr/>
          </p:nvSpPr>
          <p:spPr bwMode="invGray">
            <a:xfrm>
              <a:off x="534" y="2025"/>
              <a:ext cx="1117" cy="672"/>
            </a:xfrm>
            <a:prstGeom prst="octagon">
              <a:avLst>
                <a:gd name="adj" fmla="val 29287"/>
              </a:avLst>
            </a:prstGeom>
            <a:grpFill/>
            <a:ln w="57150">
              <a:solidFill>
                <a:srgbClr val="B2B2B2"/>
              </a:solidFill>
              <a:miter lim="800000"/>
              <a:headEnd/>
              <a:tailEnd/>
            </a:ln>
          </p:spPr>
          <p:txBody>
            <a:bodyPr wrap="none" anchor="ctr"/>
            <a:lstStyle/>
            <a:p>
              <a:endParaRPr lang="en-US" sz="1600">
                <a:solidFill>
                  <a:srgbClr val="FFFF00"/>
                </a:solidFill>
                <a:latin typeface="Arial" charset="0"/>
              </a:endParaRPr>
            </a:p>
          </p:txBody>
        </p:sp>
        <p:sp>
          <p:nvSpPr>
            <p:cNvPr id="143" name="Text Box 54"/>
            <p:cNvSpPr txBox="1">
              <a:spLocks noChangeArrowheads="1"/>
            </p:cNvSpPr>
            <p:nvPr/>
          </p:nvSpPr>
          <p:spPr bwMode="invGray">
            <a:xfrm>
              <a:off x="751" y="1937"/>
              <a:ext cx="612" cy="180"/>
            </a:xfrm>
            <a:prstGeom prst="rect">
              <a:avLst/>
            </a:prstGeom>
            <a:grpFill/>
            <a:ln>
              <a:noFill/>
            </a:ln>
            <a:extLs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defRPr sz="1200">
                  <a:solidFill>
                    <a:srgbClr val="FFFFCC"/>
                  </a:solidFill>
                  <a:latin typeface="Garamond" pitchFamily="18"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r>
                <a:rPr lang="en-US" b="1" dirty="0">
                  <a:solidFill>
                    <a:schemeClr val="bg1">
                      <a:lumMod val="50000"/>
                    </a:schemeClr>
                  </a:solidFill>
                  <a:latin typeface="Arial" charset="0"/>
                </a:rPr>
                <a:t>Service</a:t>
              </a:r>
              <a:r>
                <a:rPr lang="en-US" b="1" dirty="0" smtClean="0">
                  <a:solidFill>
                    <a:schemeClr val="bg1">
                      <a:lumMod val="50000"/>
                    </a:schemeClr>
                  </a:solidFill>
                  <a:latin typeface="Arial" charset="0"/>
                </a:rPr>
                <a:t> </a:t>
              </a:r>
              <a:r>
                <a:rPr lang="en-US" b="1" dirty="0">
                  <a:solidFill>
                    <a:schemeClr val="bg1">
                      <a:lumMod val="50000"/>
                    </a:schemeClr>
                  </a:solidFill>
                  <a:latin typeface="Arial" charset="0"/>
                </a:rPr>
                <a:t>I/F</a:t>
              </a:r>
            </a:p>
          </p:txBody>
        </p:sp>
      </p:grpSp>
      <p:grpSp>
        <p:nvGrpSpPr>
          <p:cNvPr id="132" name="Group 55"/>
          <p:cNvGrpSpPr>
            <a:grpSpLocks/>
          </p:cNvGrpSpPr>
          <p:nvPr/>
        </p:nvGrpSpPr>
        <p:grpSpPr bwMode="auto">
          <a:xfrm>
            <a:off x="6682512" y="3652857"/>
            <a:ext cx="1741124" cy="1149514"/>
            <a:chOff x="510" y="1961"/>
            <a:chExt cx="1117" cy="748"/>
          </a:xfrm>
          <a:solidFill>
            <a:schemeClr val="bg1"/>
          </a:solidFill>
        </p:grpSpPr>
        <p:sp>
          <p:nvSpPr>
            <p:cNvPr id="140" name="AutoShape 56"/>
            <p:cNvSpPr>
              <a:spLocks noChangeArrowheads="1"/>
            </p:cNvSpPr>
            <p:nvPr/>
          </p:nvSpPr>
          <p:spPr bwMode="invGray">
            <a:xfrm>
              <a:off x="510" y="2037"/>
              <a:ext cx="1117" cy="672"/>
            </a:xfrm>
            <a:prstGeom prst="octagon">
              <a:avLst>
                <a:gd name="adj" fmla="val 29287"/>
              </a:avLst>
            </a:prstGeom>
            <a:grpFill/>
            <a:ln w="57150">
              <a:solidFill>
                <a:srgbClr val="B2B2B2"/>
              </a:solidFill>
              <a:miter lim="800000"/>
              <a:headEnd/>
              <a:tailEnd/>
            </a:ln>
          </p:spPr>
          <p:txBody>
            <a:bodyPr wrap="none" anchor="ctr"/>
            <a:lstStyle/>
            <a:p>
              <a:endParaRPr lang="en-US" sz="1600">
                <a:solidFill>
                  <a:srgbClr val="FFFF00"/>
                </a:solidFill>
                <a:latin typeface="Arial" charset="0"/>
              </a:endParaRPr>
            </a:p>
          </p:txBody>
        </p:sp>
        <p:sp>
          <p:nvSpPr>
            <p:cNvPr id="141" name="Text Box 57"/>
            <p:cNvSpPr txBox="1">
              <a:spLocks noChangeArrowheads="1"/>
            </p:cNvSpPr>
            <p:nvPr/>
          </p:nvSpPr>
          <p:spPr bwMode="invGray">
            <a:xfrm>
              <a:off x="751" y="1961"/>
              <a:ext cx="612" cy="180"/>
            </a:xfrm>
            <a:prstGeom prst="rect">
              <a:avLst/>
            </a:prstGeom>
            <a:grpFill/>
            <a:ln>
              <a:noFill/>
            </a:ln>
            <a:extLs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defRPr sz="1200">
                  <a:solidFill>
                    <a:srgbClr val="FFFFCC"/>
                  </a:solidFill>
                  <a:latin typeface="Garamond" pitchFamily="18"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r>
                <a:rPr lang="en-US" b="1" dirty="0">
                  <a:solidFill>
                    <a:schemeClr val="bg1">
                      <a:lumMod val="50000"/>
                    </a:schemeClr>
                  </a:solidFill>
                  <a:latin typeface="Arial" charset="0"/>
                </a:rPr>
                <a:t>Service</a:t>
              </a:r>
              <a:r>
                <a:rPr lang="en-US" b="1" dirty="0" smtClean="0">
                  <a:solidFill>
                    <a:schemeClr val="bg1">
                      <a:lumMod val="50000"/>
                    </a:schemeClr>
                  </a:solidFill>
                  <a:latin typeface="Arial" charset="0"/>
                </a:rPr>
                <a:t> </a:t>
              </a:r>
              <a:r>
                <a:rPr lang="en-US" b="1" dirty="0">
                  <a:solidFill>
                    <a:schemeClr val="bg1">
                      <a:lumMod val="50000"/>
                    </a:schemeClr>
                  </a:solidFill>
                  <a:latin typeface="Arial" charset="0"/>
                </a:rPr>
                <a:t>I/F</a:t>
              </a:r>
            </a:p>
          </p:txBody>
        </p:sp>
      </p:grpSp>
      <p:sp>
        <p:nvSpPr>
          <p:cNvPr id="133" name="AutoShape 58"/>
          <p:cNvSpPr>
            <a:spLocks noChangeArrowheads="1"/>
          </p:cNvSpPr>
          <p:nvPr/>
        </p:nvSpPr>
        <p:spPr bwMode="invGray">
          <a:xfrm>
            <a:off x="4980927" y="4871169"/>
            <a:ext cx="1741124" cy="1032718"/>
          </a:xfrm>
          <a:prstGeom prst="octagon">
            <a:avLst>
              <a:gd name="adj" fmla="val 29287"/>
            </a:avLst>
          </a:prstGeom>
          <a:solidFill>
            <a:schemeClr val="bg1"/>
          </a:solidFill>
          <a:ln w="57150">
            <a:solidFill>
              <a:srgbClr val="B2B2B2"/>
            </a:solidFill>
            <a:miter lim="800000"/>
            <a:headEnd/>
            <a:tailEnd/>
          </a:ln>
        </p:spPr>
        <p:txBody>
          <a:bodyPr wrap="none" anchor="ctr"/>
          <a:lstStyle/>
          <a:p>
            <a:endParaRPr lang="en-US" sz="1600">
              <a:solidFill>
                <a:schemeClr val="tx2"/>
              </a:solidFill>
              <a:latin typeface="Arial" charset="0"/>
            </a:endParaRPr>
          </a:p>
        </p:txBody>
      </p:sp>
      <p:sp>
        <p:nvSpPr>
          <p:cNvPr id="134" name="Text Box 59"/>
          <p:cNvSpPr txBox="1">
            <a:spLocks noChangeArrowheads="1"/>
          </p:cNvSpPr>
          <p:nvPr/>
        </p:nvSpPr>
        <p:spPr bwMode="invGray">
          <a:xfrm>
            <a:off x="5318868" y="5762451"/>
            <a:ext cx="954107" cy="276999"/>
          </a:xfrm>
          <a:prstGeom prst="rect">
            <a:avLst/>
          </a:prstGeom>
          <a:solidFill>
            <a:schemeClr val="bg1"/>
          </a:solidFill>
          <a:ln>
            <a:noFill/>
          </a:ln>
        </p:spPr>
        <p:txBody>
          <a:bodyPr wrap="none">
            <a:spAutoFit/>
          </a:bodyPr>
          <a:lstStyle>
            <a:lvl1pPr>
              <a:defRPr sz="1200">
                <a:solidFill>
                  <a:srgbClr val="FFFFCC"/>
                </a:solidFill>
                <a:latin typeface="Garamond" pitchFamily="18"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r>
              <a:rPr lang="en-US" b="1" dirty="0" smtClean="0">
                <a:solidFill>
                  <a:schemeClr val="bg1">
                    <a:lumMod val="50000"/>
                  </a:schemeClr>
                </a:solidFill>
                <a:latin typeface="Arial" charset="0"/>
              </a:rPr>
              <a:t>Service </a:t>
            </a:r>
            <a:r>
              <a:rPr lang="en-US" b="1" dirty="0">
                <a:solidFill>
                  <a:schemeClr val="bg1">
                    <a:lumMod val="50000"/>
                  </a:schemeClr>
                </a:solidFill>
                <a:latin typeface="Arial" charset="0"/>
              </a:rPr>
              <a:t>I/F</a:t>
            </a:r>
          </a:p>
        </p:txBody>
      </p:sp>
      <p:sp>
        <p:nvSpPr>
          <p:cNvPr id="135" name="AutoShape 60"/>
          <p:cNvSpPr>
            <a:spLocks noChangeArrowheads="1"/>
          </p:cNvSpPr>
          <p:nvPr/>
        </p:nvSpPr>
        <p:spPr bwMode="invGray">
          <a:xfrm>
            <a:off x="2576303" y="4800732"/>
            <a:ext cx="1741124" cy="1032718"/>
          </a:xfrm>
          <a:prstGeom prst="octagon">
            <a:avLst>
              <a:gd name="adj" fmla="val 29287"/>
            </a:avLst>
          </a:prstGeom>
          <a:solidFill>
            <a:schemeClr val="bg1"/>
          </a:solidFill>
          <a:ln w="57150">
            <a:solidFill>
              <a:srgbClr val="B2B2B2"/>
            </a:solidFill>
            <a:miter lim="800000"/>
            <a:headEnd/>
            <a:tailEnd/>
          </a:ln>
        </p:spPr>
        <p:txBody>
          <a:bodyPr wrap="none" anchor="ctr"/>
          <a:lstStyle/>
          <a:p>
            <a:endParaRPr lang="en-US" sz="1600">
              <a:solidFill>
                <a:schemeClr val="tx2"/>
              </a:solidFill>
              <a:latin typeface="Arial" charset="0"/>
            </a:endParaRPr>
          </a:p>
        </p:txBody>
      </p:sp>
      <p:sp>
        <p:nvSpPr>
          <p:cNvPr id="136" name="Text Box 61"/>
          <p:cNvSpPr txBox="1">
            <a:spLocks noChangeArrowheads="1"/>
          </p:cNvSpPr>
          <p:nvPr/>
        </p:nvSpPr>
        <p:spPr bwMode="invGray">
          <a:xfrm>
            <a:off x="2991655" y="5696677"/>
            <a:ext cx="954107" cy="276999"/>
          </a:xfrm>
          <a:prstGeom prst="rect">
            <a:avLst/>
          </a:prstGeom>
          <a:solidFill>
            <a:schemeClr val="bg1"/>
          </a:solidFill>
          <a:ln>
            <a:noFill/>
          </a:ln>
        </p:spPr>
        <p:txBody>
          <a:bodyPr wrap="none">
            <a:spAutoFit/>
          </a:bodyPr>
          <a:lstStyle>
            <a:lvl1pPr>
              <a:defRPr sz="1200">
                <a:solidFill>
                  <a:srgbClr val="FFFFCC"/>
                </a:solidFill>
                <a:latin typeface="Garamond" pitchFamily="18"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r>
              <a:rPr lang="en-US" b="1" dirty="0" smtClean="0">
                <a:solidFill>
                  <a:schemeClr val="bg1">
                    <a:lumMod val="50000"/>
                  </a:schemeClr>
                </a:solidFill>
                <a:latin typeface="Arial" charset="0"/>
              </a:rPr>
              <a:t>Service </a:t>
            </a:r>
            <a:r>
              <a:rPr lang="en-US" b="1" dirty="0">
                <a:solidFill>
                  <a:schemeClr val="bg1">
                    <a:lumMod val="50000"/>
                  </a:schemeClr>
                </a:solidFill>
                <a:latin typeface="Arial" charset="0"/>
              </a:rPr>
              <a:t>I/F</a:t>
            </a:r>
          </a:p>
        </p:txBody>
      </p:sp>
      <p:grpSp>
        <p:nvGrpSpPr>
          <p:cNvPr id="137" name="Group 76"/>
          <p:cNvGrpSpPr>
            <a:grpSpLocks/>
          </p:cNvGrpSpPr>
          <p:nvPr/>
        </p:nvGrpSpPr>
        <p:grpSpPr bwMode="auto">
          <a:xfrm>
            <a:off x="859842" y="3094904"/>
            <a:ext cx="1741123" cy="1167955"/>
            <a:chOff x="534" y="1937"/>
            <a:chExt cx="1117" cy="760"/>
          </a:xfrm>
          <a:solidFill>
            <a:schemeClr val="bg1"/>
          </a:solidFill>
        </p:grpSpPr>
        <p:sp>
          <p:nvSpPr>
            <p:cNvPr id="138" name="AutoShape 77"/>
            <p:cNvSpPr>
              <a:spLocks noChangeArrowheads="1"/>
            </p:cNvSpPr>
            <p:nvPr/>
          </p:nvSpPr>
          <p:spPr bwMode="invGray">
            <a:xfrm>
              <a:off x="534" y="2025"/>
              <a:ext cx="1117" cy="672"/>
            </a:xfrm>
            <a:prstGeom prst="octagon">
              <a:avLst>
                <a:gd name="adj" fmla="val 29287"/>
              </a:avLst>
            </a:prstGeom>
            <a:grpFill/>
            <a:ln w="57150">
              <a:solidFill>
                <a:srgbClr val="B2B2B2"/>
              </a:solidFill>
              <a:miter lim="800000"/>
              <a:headEnd/>
              <a:tailEnd/>
            </a:ln>
          </p:spPr>
          <p:txBody>
            <a:bodyPr wrap="none" anchor="ctr"/>
            <a:lstStyle/>
            <a:p>
              <a:endParaRPr lang="en-US" sz="1600">
                <a:solidFill>
                  <a:schemeClr val="tx2"/>
                </a:solidFill>
                <a:latin typeface="Arial" charset="0"/>
              </a:endParaRPr>
            </a:p>
          </p:txBody>
        </p:sp>
        <p:sp>
          <p:nvSpPr>
            <p:cNvPr id="139" name="Text Box 78"/>
            <p:cNvSpPr txBox="1">
              <a:spLocks noChangeArrowheads="1"/>
            </p:cNvSpPr>
            <p:nvPr/>
          </p:nvSpPr>
          <p:spPr bwMode="invGray">
            <a:xfrm>
              <a:off x="751" y="1937"/>
              <a:ext cx="612" cy="180"/>
            </a:xfrm>
            <a:prstGeom prst="rect">
              <a:avLst/>
            </a:prstGeom>
            <a:grpFill/>
            <a:ln>
              <a:noFill/>
            </a:ln>
            <a:extLs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defRPr sz="1200">
                  <a:solidFill>
                    <a:srgbClr val="FFFFCC"/>
                  </a:solidFill>
                  <a:latin typeface="Garamond" pitchFamily="18"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r>
                <a:rPr lang="en-US" b="1" dirty="0" smtClean="0">
                  <a:solidFill>
                    <a:schemeClr val="bg1">
                      <a:lumMod val="50000"/>
                    </a:schemeClr>
                  </a:solidFill>
                  <a:latin typeface="Arial" charset="0"/>
                </a:rPr>
                <a:t>Service </a:t>
              </a:r>
              <a:r>
                <a:rPr lang="en-US" b="1" dirty="0">
                  <a:solidFill>
                    <a:schemeClr val="bg1">
                      <a:lumMod val="50000"/>
                    </a:schemeClr>
                  </a:solidFill>
                  <a:latin typeface="Arial" charset="0"/>
                </a:rPr>
                <a:t>I/F</a:t>
              </a:r>
            </a:p>
          </p:txBody>
        </p:sp>
      </p:grpSp>
      <p:sp>
        <p:nvSpPr>
          <p:cNvPr id="100" name="Date Placeholder 2"/>
          <p:cNvSpPr>
            <a:spLocks noGrp="1"/>
          </p:cNvSpPr>
          <p:nvPr>
            <p:ph type="dt" sz="quarter" idx="10"/>
          </p:nvPr>
        </p:nvSpPr>
        <p:spPr/>
        <p:txBody>
          <a:bodyPr/>
          <a:lstStyle/>
          <a:p>
            <a:pPr>
              <a:defRPr/>
            </a:pPr>
            <a:r>
              <a:rPr lang="en-US"/>
              <a:t>Page </a:t>
            </a:r>
            <a:fld id="{5D951483-27A1-41F1-8B4D-FBA6DE3F3411}" type="slidenum">
              <a:rPr lang="en-US"/>
              <a:pPr>
                <a:defRPr/>
              </a:pPr>
              <a:t>38</a:t>
            </a:fld>
            <a:r>
              <a:rPr lang="en-US"/>
              <a:t> </a:t>
            </a:r>
          </a:p>
          <a:p>
            <a:pPr>
              <a:defRPr/>
            </a:pPr>
            <a:fld id="{679FAF49-596C-457A-B53B-4A8BDB795A9A}" type="datetime4">
              <a:rPr lang="en-US"/>
              <a:pPr>
                <a:defRPr/>
              </a:pPr>
              <a:t>November 15, 2013</a:t>
            </a:fld>
            <a:endParaRPr lang="en-US"/>
          </a:p>
          <a:p>
            <a:pPr>
              <a:defRPr/>
            </a:pPr>
            <a:endParaRPr lang="en-US"/>
          </a:p>
          <a:p>
            <a:pPr>
              <a:defRPr/>
            </a:pPr>
            <a:endParaRPr lang="en-US"/>
          </a:p>
        </p:txBody>
      </p:sp>
      <p:sp>
        <p:nvSpPr>
          <p:cNvPr id="8195" name="AutoShape 15"/>
          <p:cNvSpPr>
            <a:spLocks noChangeArrowheads="1"/>
          </p:cNvSpPr>
          <p:nvPr/>
        </p:nvSpPr>
        <p:spPr bwMode="auto">
          <a:xfrm>
            <a:off x="996950" y="3352800"/>
            <a:ext cx="1468438" cy="776288"/>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600" dirty="0" smtClean="0">
                <a:solidFill>
                  <a:srgbClr val="000000"/>
                </a:solidFill>
                <a:latin typeface="Arial" charset="0"/>
              </a:rPr>
              <a:t>SSIPC</a:t>
            </a:r>
          </a:p>
          <a:p>
            <a:pPr algn="ctr"/>
            <a:r>
              <a:rPr lang="en-US" sz="1600" dirty="0" smtClean="0">
                <a:solidFill>
                  <a:srgbClr val="000000"/>
                </a:solidFill>
                <a:latin typeface="Arial" charset="0"/>
              </a:rPr>
              <a:t>JAXA Internal </a:t>
            </a:r>
          </a:p>
          <a:p>
            <a:pPr algn="ctr"/>
            <a:r>
              <a:rPr lang="en-US" sz="1600" dirty="0" smtClean="0">
                <a:solidFill>
                  <a:srgbClr val="000000"/>
                </a:solidFill>
                <a:latin typeface="Arial" charset="0"/>
              </a:rPr>
              <a:t>data formats</a:t>
            </a:r>
          </a:p>
        </p:txBody>
      </p:sp>
      <p:sp>
        <p:nvSpPr>
          <p:cNvPr id="8196" name="AutoShape 43"/>
          <p:cNvSpPr>
            <a:spLocks noChangeArrowheads="1"/>
          </p:cNvSpPr>
          <p:nvPr/>
        </p:nvSpPr>
        <p:spPr bwMode="auto">
          <a:xfrm>
            <a:off x="996950" y="3352800"/>
            <a:ext cx="1468438" cy="776288"/>
          </a:xfrm>
          <a:prstGeom prst="octagon">
            <a:avLst>
              <a:gd name="adj" fmla="val 29287"/>
            </a:avLst>
          </a:prstGeom>
          <a:noFill/>
          <a:ln w="5715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600" smtClean="0">
              <a:solidFill>
                <a:srgbClr val="000000"/>
              </a:solidFill>
              <a:latin typeface="Arial" charset="0"/>
            </a:endParaRPr>
          </a:p>
        </p:txBody>
      </p:sp>
      <p:sp>
        <p:nvSpPr>
          <p:cNvPr id="8197" name="AutoShape 17"/>
          <p:cNvSpPr>
            <a:spLocks noChangeArrowheads="1"/>
          </p:cNvSpPr>
          <p:nvPr/>
        </p:nvSpPr>
        <p:spPr bwMode="auto">
          <a:xfrm>
            <a:off x="6911975" y="2659063"/>
            <a:ext cx="1468438" cy="776287"/>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600" dirty="0" smtClean="0">
                <a:solidFill>
                  <a:srgbClr val="000000"/>
                </a:solidFill>
                <a:latin typeface="Arial" charset="0"/>
              </a:rPr>
              <a:t>ASI</a:t>
            </a:r>
            <a:endParaRPr lang="en-US" sz="1600" dirty="0">
              <a:solidFill>
                <a:srgbClr val="000000"/>
              </a:solidFill>
              <a:latin typeface="Arial" charset="0"/>
            </a:endParaRPr>
          </a:p>
          <a:p>
            <a:pPr algn="ctr"/>
            <a:r>
              <a:rPr lang="en-US" sz="1600" dirty="0" smtClean="0">
                <a:solidFill>
                  <a:srgbClr val="000000"/>
                </a:solidFill>
                <a:latin typeface="Arial" charset="0"/>
              </a:rPr>
              <a:t>FSA </a:t>
            </a:r>
            <a:r>
              <a:rPr lang="en-US" sz="1600" dirty="0">
                <a:solidFill>
                  <a:srgbClr val="000000"/>
                </a:solidFill>
                <a:latin typeface="Arial" charset="0"/>
              </a:rPr>
              <a:t>Internal </a:t>
            </a:r>
          </a:p>
          <a:p>
            <a:pPr algn="ctr"/>
            <a:r>
              <a:rPr lang="en-US" sz="1600" dirty="0">
                <a:solidFill>
                  <a:srgbClr val="000000"/>
                </a:solidFill>
                <a:latin typeface="Arial" charset="0"/>
              </a:rPr>
              <a:t>data formats</a:t>
            </a:r>
          </a:p>
        </p:txBody>
      </p:sp>
      <p:sp>
        <p:nvSpPr>
          <p:cNvPr id="8198" name="AutoShape 49"/>
          <p:cNvSpPr>
            <a:spLocks noChangeArrowheads="1"/>
          </p:cNvSpPr>
          <p:nvPr/>
        </p:nvSpPr>
        <p:spPr bwMode="auto">
          <a:xfrm>
            <a:off x="6927850" y="2660650"/>
            <a:ext cx="1468438" cy="776288"/>
          </a:xfrm>
          <a:prstGeom prst="octagon">
            <a:avLst>
              <a:gd name="adj" fmla="val 29287"/>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600" smtClean="0">
              <a:solidFill>
                <a:srgbClr val="000000"/>
              </a:solidFill>
              <a:latin typeface="Arial" charset="0"/>
            </a:endParaRPr>
          </a:p>
        </p:txBody>
      </p:sp>
      <p:sp>
        <p:nvSpPr>
          <p:cNvPr id="8199" name="AutoShape 46"/>
          <p:cNvSpPr>
            <a:spLocks noChangeArrowheads="1"/>
          </p:cNvSpPr>
          <p:nvPr/>
        </p:nvSpPr>
        <p:spPr bwMode="auto">
          <a:xfrm>
            <a:off x="4806950" y="1844675"/>
            <a:ext cx="1468438" cy="776288"/>
          </a:xfrm>
          <a:prstGeom prst="octagon">
            <a:avLst>
              <a:gd name="adj" fmla="val 29287"/>
            </a:avLst>
          </a:prstGeom>
          <a:solidFill>
            <a:srgbClr val="FFFFCC"/>
          </a:solidFill>
          <a:ln w="57150">
            <a:solidFill>
              <a:srgbClr val="00FF00"/>
            </a:solidFill>
            <a:miter lim="800000"/>
            <a:headEnd/>
            <a:tailEnd/>
          </a:ln>
        </p:spPr>
        <p:txBody>
          <a:bodyPr wrap="none" anchor="ctr"/>
          <a:lstStyle/>
          <a:p>
            <a:pPr algn="ctr"/>
            <a:r>
              <a:rPr lang="en-US" sz="1600" dirty="0" smtClean="0">
                <a:solidFill>
                  <a:srgbClr val="000000"/>
                </a:solidFill>
                <a:latin typeface="Arial" charset="0"/>
              </a:rPr>
              <a:t>Col-CC</a:t>
            </a:r>
          </a:p>
          <a:p>
            <a:pPr algn="ctr"/>
            <a:r>
              <a:rPr lang="en-US" sz="1600" dirty="0" smtClean="0">
                <a:solidFill>
                  <a:srgbClr val="000000"/>
                </a:solidFill>
                <a:latin typeface="Arial" charset="0"/>
              </a:rPr>
              <a:t>ESA Internal </a:t>
            </a:r>
          </a:p>
          <a:p>
            <a:pPr algn="ctr"/>
            <a:r>
              <a:rPr lang="en-US" sz="1600" dirty="0" smtClean="0">
                <a:solidFill>
                  <a:srgbClr val="000000"/>
                </a:solidFill>
                <a:latin typeface="Arial" charset="0"/>
              </a:rPr>
              <a:t>data formats</a:t>
            </a:r>
          </a:p>
        </p:txBody>
      </p:sp>
      <p:grpSp>
        <p:nvGrpSpPr>
          <p:cNvPr id="8200" name="Group 100"/>
          <p:cNvGrpSpPr>
            <a:grpSpLocks/>
          </p:cNvGrpSpPr>
          <p:nvPr/>
        </p:nvGrpSpPr>
        <p:grpSpPr bwMode="auto">
          <a:xfrm>
            <a:off x="2187575" y="1954213"/>
            <a:ext cx="1468438" cy="776287"/>
            <a:chOff x="1378" y="1231"/>
            <a:chExt cx="925" cy="489"/>
          </a:xfrm>
        </p:grpSpPr>
        <p:sp>
          <p:nvSpPr>
            <p:cNvPr id="8240" name="AutoShape 16"/>
            <p:cNvSpPr>
              <a:spLocks noChangeArrowheads="1"/>
            </p:cNvSpPr>
            <p:nvPr/>
          </p:nvSpPr>
          <p:spPr bwMode="auto">
            <a:xfrm>
              <a:off x="1378" y="1231"/>
              <a:ext cx="925" cy="489"/>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600" dirty="0" smtClean="0">
                  <a:solidFill>
                    <a:srgbClr val="000000"/>
                  </a:solidFill>
                  <a:latin typeface="Arial" charset="0"/>
                </a:rPr>
                <a:t>CSA</a:t>
              </a:r>
            </a:p>
            <a:p>
              <a:pPr algn="ctr"/>
              <a:r>
                <a:rPr lang="en-US" sz="1600" dirty="0" smtClean="0">
                  <a:solidFill>
                    <a:srgbClr val="000000"/>
                  </a:solidFill>
                  <a:latin typeface="Arial" charset="0"/>
                </a:rPr>
                <a:t>CSA Internal </a:t>
              </a:r>
            </a:p>
            <a:p>
              <a:pPr algn="ctr"/>
              <a:r>
                <a:rPr lang="en-US" sz="1600" dirty="0" smtClean="0">
                  <a:solidFill>
                    <a:srgbClr val="000000"/>
                  </a:solidFill>
                  <a:latin typeface="Arial" charset="0"/>
                </a:rPr>
                <a:t>data formats</a:t>
              </a:r>
            </a:p>
          </p:txBody>
        </p:sp>
        <p:sp>
          <p:nvSpPr>
            <p:cNvPr id="8241" name="AutoShape 48"/>
            <p:cNvSpPr>
              <a:spLocks noChangeArrowheads="1"/>
            </p:cNvSpPr>
            <p:nvPr/>
          </p:nvSpPr>
          <p:spPr bwMode="auto">
            <a:xfrm>
              <a:off x="1378" y="1231"/>
              <a:ext cx="925" cy="489"/>
            </a:xfrm>
            <a:prstGeom prst="octagon">
              <a:avLst>
                <a:gd name="adj" fmla="val 29287"/>
              </a:avLst>
            </a:prstGeom>
            <a:noFill/>
            <a:ln w="5715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600" smtClean="0">
                <a:solidFill>
                  <a:srgbClr val="000000"/>
                </a:solidFill>
                <a:latin typeface="Arial" charset="0"/>
              </a:endParaRPr>
            </a:p>
          </p:txBody>
        </p:sp>
      </p:grpSp>
      <p:sp>
        <p:nvSpPr>
          <p:cNvPr id="8210" name="AutoShape 13"/>
          <p:cNvSpPr>
            <a:spLocks noChangeArrowheads="1"/>
          </p:cNvSpPr>
          <p:nvPr/>
        </p:nvSpPr>
        <p:spPr bwMode="auto">
          <a:xfrm>
            <a:off x="5126038" y="4986338"/>
            <a:ext cx="1468437" cy="776287"/>
          </a:xfrm>
          <a:prstGeom prst="octagon">
            <a:avLst>
              <a:gd name="adj" fmla="val 29287"/>
            </a:avLst>
          </a:prstGeom>
          <a:solidFill>
            <a:srgbClr val="FFFFCC"/>
          </a:solidFill>
          <a:ln w="57150">
            <a:solidFill>
              <a:srgbClr val="FF0000"/>
            </a:solidFill>
            <a:miter lim="800000"/>
            <a:headEnd/>
            <a:tailEnd/>
          </a:ln>
        </p:spPr>
        <p:txBody>
          <a:bodyPr wrap="none" anchor="ctr"/>
          <a:lstStyle/>
          <a:p>
            <a:pPr algn="ctr"/>
            <a:r>
              <a:rPr lang="en-US" sz="1600" dirty="0" smtClean="0">
                <a:solidFill>
                  <a:srgbClr val="000000"/>
                </a:solidFill>
                <a:latin typeface="Arial" charset="0"/>
              </a:rPr>
              <a:t>POIC</a:t>
            </a:r>
          </a:p>
          <a:p>
            <a:pPr algn="ctr"/>
            <a:r>
              <a:rPr lang="en-US" sz="1600" dirty="0" smtClean="0">
                <a:solidFill>
                  <a:srgbClr val="000000"/>
                </a:solidFill>
                <a:latin typeface="Arial" charset="0"/>
              </a:rPr>
              <a:t>MSFC Internal </a:t>
            </a:r>
          </a:p>
          <a:p>
            <a:pPr algn="ctr"/>
            <a:r>
              <a:rPr lang="en-US" sz="1600" dirty="0" smtClean="0">
                <a:solidFill>
                  <a:srgbClr val="000000"/>
                </a:solidFill>
                <a:latin typeface="Arial" charset="0"/>
              </a:rPr>
              <a:t>data formats</a:t>
            </a:r>
          </a:p>
        </p:txBody>
      </p:sp>
      <p:sp>
        <p:nvSpPr>
          <p:cNvPr id="8211" name="AutoShape 14"/>
          <p:cNvSpPr>
            <a:spLocks noChangeArrowheads="1"/>
          </p:cNvSpPr>
          <p:nvPr/>
        </p:nvSpPr>
        <p:spPr bwMode="auto">
          <a:xfrm>
            <a:off x="2714625" y="4946650"/>
            <a:ext cx="1468438" cy="776288"/>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600" dirty="0" smtClean="0">
                <a:solidFill>
                  <a:srgbClr val="000000"/>
                </a:solidFill>
                <a:latin typeface="Arial" charset="0"/>
              </a:rPr>
              <a:t>MCC-H</a:t>
            </a:r>
          </a:p>
          <a:p>
            <a:pPr algn="ctr"/>
            <a:r>
              <a:rPr lang="en-US" sz="1600" dirty="0" smtClean="0">
                <a:solidFill>
                  <a:srgbClr val="000000"/>
                </a:solidFill>
                <a:latin typeface="Arial" charset="0"/>
              </a:rPr>
              <a:t>JSC Internal </a:t>
            </a:r>
          </a:p>
          <a:p>
            <a:pPr algn="ctr"/>
            <a:r>
              <a:rPr lang="en-US" sz="1600" dirty="0" smtClean="0">
                <a:solidFill>
                  <a:srgbClr val="000000"/>
                </a:solidFill>
                <a:latin typeface="Arial" charset="0"/>
              </a:rPr>
              <a:t>data formats</a:t>
            </a:r>
          </a:p>
        </p:txBody>
      </p:sp>
      <p:sp>
        <p:nvSpPr>
          <p:cNvPr id="8212" name="AutoShape 18"/>
          <p:cNvSpPr>
            <a:spLocks noChangeArrowheads="1"/>
          </p:cNvSpPr>
          <p:nvPr/>
        </p:nvSpPr>
        <p:spPr bwMode="auto">
          <a:xfrm>
            <a:off x="6816725" y="3892550"/>
            <a:ext cx="1468438" cy="776288"/>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600" dirty="0" smtClean="0">
                <a:solidFill>
                  <a:srgbClr val="000000"/>
                </a:solidFill>
                <a:latin typeface="Arial" charset="0"/>
              </a:rPr>
              <a:t>MCC-M</a:t>
            </a:r>
          </a:p>
          <a:p>
            <a:pPr algn="ctr"/>
            <a:r>
              <a:rPr lang="en-US" sz="1600" dirty="0" smtClean="0">
                <a:solidFill>
                  <a:srgbClr val="000000"/>
                </a:solidFill>
                <a:latin typeface="Arial" charset="0"/>
              </a:rPr>
              <a:t>FSA Internal </a:t>
            </a:r>
          </a:p>
          <a:p>
            <a:pPr algn="ctr"/>
            <a:r>
              <a:rPr lang="en-US" sz="1600" dirty="0" smtClean="0">
                <a:solidFill>
                  <a:srgbClr val="000000"/>
                </a:solidFill>
                <a:latin typeface="Arial" charset="0"/>
              </a:rPr>
              <a:t>data formats</a:t>
            </a:r>
          </a:p>
        </p:txBody>
      </p:sp>
      <p:sp>
        <p:nvSpPr>
          <p:cNvPr id="8213" name="AutoShape 25"/>
          <p:cNvSpPr>
            <a:spLocks noChangeArrowheads="1"/>
          </p:cNvSpPr>
          <p:nvPr/>
        </p:nvSpPr>
        <p:spPr bwMode="auto">
          <a:xfrm>
            <a:off x="6624638" y="1165225"/>
            <a:ext cx="804862"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ESA</a:t>
            </a:r>
          </a:p>
          <a:p>
            <a:pPr algn="ctr"/>
            <a:r>
              <a:rPr lang="en-US" sz="1000" smtClean="0">
                <a:solidFill>
                  <a:srgbClr val="000000"/>
                </a:solidFill>
                <a:latin typeface="Arial" charset="0"/>
              </a:rPr>
              <a:t>USOC</a:t>
            </a:r>
          </a:p>
        </p:txBody>
      </p:sp>
      <p:sp>
        <p:nvSpPr>
          <p:cNvPr id="8214" name="AutoShape 26"/>
          <p:cNvSpPr>
            <a:spLocks noChangeArrowheads="1"/>
          </p:cNvSpPr>
          <p:nvPr/>
        </p:nvSpPr>
        <p:spPr bwMode="auto">
          <a:xfrm>
            <a:off x="6846888" y="1303338"/>
            <a:ext cx="804862"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ESA</a:t>
            </a:r>
          </a:p>
          <a:p>
            <a:pPr algn="ctr"/>
            <a:r>
              <a:rPr lang="en-US" sz="1000" smtClean="0">
                <a:solidFill>
                  <a:srgbClr val="000000"/>
                </a:solidFill>
                <a:latin typeface="Arial" charset="0"/>
              </a:rPr>
              <a:t>USOC</a:t>
            </a:r>
          </a:p>
        </p:txBody>
      </p:sp>
      <p:sp>
        <p:nvSpPr>
          <p:cNvPr id="8215" name="AutoShape 27"/>
          <p:cNvSpPr>
            <a:spLocks noChangeArrowheads="1"/>
          </p:cNvSpPr>
          <p:nvPr/>
        </p:nvSpPr>
        <p:spPr bwMode="auto">
          <a:xfrm>
            <a:off x="7013575" y="1470025"/>
            <a:ext cx="804863"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ESA</a:t>
            </a:r>
          </a:p>
          <a:p>
            <a:pPr algn="ctr"/>
            <a:r>
              <a:rPr lang="en-US" sz="1000" smtClean="0">
                <a:solidFill>
                  <a:srgbClr val="000000"/>
                </a:solidFill>
                <a:latin typeface="Arial" charset="0"/>
              </a:rPr>
              <a:t>USOC</a:t>
            </a:r>
          </a:p>
        </p:txBody>
      </p:sp>
      <p:sp>
        <p:nvSpPr>
          <p:cNvPr id="8216" name="AutoShape 28"/>
          <p:cNvSpPr>
            <a:spLocks noChangeArrowheads="1"/>
          </p:cNvSpPr>
          <p:nvPr/>
        </p:nvSpPr>
        <p:spPr bwMode="auto">
          <a:xfrm>
            <a:off x="7165975" y="1593850"/>
            <a:ext cx="804863"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ESA</a:t>
            </a:r>
          </a:p>
          <a:p>
            <a:pPr algn="ctr"/>
            <a:r>
              <a:rPr lang="en-US" sz="1000" smtClean="0">
                <a:solidFill>
                  <a:srgbClr val="000000"/>
                </a:solidFill>
                <a:latin typeface="Arial" charset="0"/>
              </a:rPr>
              <a:t>USOC</a:t>
            </a:r>
          </a:p>
        </p:txBody>
      </p:sp>
      <p:sp>
        <p:nvSpPr>
          <p:cNvPr id="8217" name="AutoShape 29"/>
          <p:cNvSpPr>
            <a:spLocks noChangeArrowheads="1"/>
          </p:cNvSpPr>
          <p:nvPr/>
        </p:nvSpPr>
        <p:spPr bwMode="auto">
          <a:xfrm>
            <a:off x="7165975" y="5500688"/>
            <a:ext cx="804863"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NASA</a:t>
            </a:r>
          </a:p>
          <a:p>
            <a:pPr algn="ctr"/>
            <a:r>
              <a:rPr lang="en-US" sz="1000" smtClean="0">
                <a:solidFill>
                  <a:srgbClr val="000000"/>
                </a:solidFill>
                <a:latin typeface="Arial" charset="0"/>
              </a:rPr>
              <a:t>TSC</a:t>
            </a:r>
          </a:p>
        </p:txBody>
      </p:sp>
      <p:sp>
        <p:nvSpPr>
          <p:cNvPr id="8218" name="AutoShape 30"/>
          <p:cNvSpPr>
            <a:spLocks noChangeArrowheads="1"/>
          </p:cNvSpPr>
          <p:nvPr/>
        </p:nvSpPr>
        <p:spPr bwMode="auto">
          <a:xfrm>
            <a:off x="7332663" y="5402263"/>
            <a:ext cx="804862"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NASA</a:t>
            </a:r>
          </a:p>
          <a:p>
            <a:pPr algn="ctr"/>
            <a:r>
              <a:rPr lang="en-US" sz="1000" smtClean="0">
                <a:solidFill>
                  <a:srgbClr val="000000"/>
                </a:solidFill>
                <a:latin typeface="Arial" charset="0"/>
              </a:rPr>
              <a:t>TSC</a:t>
            </a:r>
          </a:p>
        </p:txBody>
      </p:sp>
      <p:sp>
        <p:nvSpPr>
          <p:cNvPr id="8219" name="AutoShape 31"/>
          <p:cNvSpPr>
            <a:spLocks noChangeArrowheads="1"/>
          </p:cNvSpPr>
          <p:nvPr/>
        </p:nvSpPr>
        <p:spPr bwMode="auto">
          <a:xfrm>
            <a:off x="7485063" y="5305425"/>
            <a:ext cx="804862"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NASA</a:t>
            </a:r>
          </a:p>
          <a:p>
            <a:pPr algn="ctr"/>
            <a:r>
              <a:rPr lang="en-US" sz="1000" smtClean="0">
                <a:solidFill>
                  <a:srgbClr val="000000"/>
                </a:solidFill>
                <a:latin typeface="Arial" charset="0"/>
              </a:rPr>
              <a:t>TSC</a:t>
            </a:r>
          </a:p>
        </p:txBody>
      </p:sp>
      <p:sp>
        <p:nvSpPr>
          <p:cNvPr id="8220" name="AutoShape 32"/>
          <p:cNvSpPr>
            <a:spLocks noChangeArrowheads="1"/>
          </p:cNvSpPr>
          <p:nvPr/>
        </p:nvSpPr>
        <p:spPr bwMode="auto">
          <a:xfrm>
            <a:off x="7650163" y="5167313"/>
            <a:ext cx="804862" cy="387350"/>
          </a:xfrm>
          <a:prstGeom prst="octagon">
            <a:avLst>
              <a:gd name="adj" fmla="val 29287"/>
            </a:avLst>
          </a:prstGeom>
          <a:solidFill>
            <a:srgbClr val="FFFFCC"/>
          </a:solidFill>
          <a:ln w="3175">
            <a:solidFill>
              <a:schemeClr val="tx1"/>
            </a:solidFill>
            <a:miter lim="800000"/>
            <a:headEnd/>
            <a:tailEnd/>
          </a:ln>
        </p:spPr>
        <p:txBody>
          <a:bodyPr wrap="none" anchor="ctr"/>
          <a:lstStyle/>
          <a:p>
            <a:pPr algn="ctr"/>
            <a:r>
              <a:rPr lang="en-US" sz="1000" smtClean="0">
                <a:solidFill>
                  <a:srgbClr val="000000"/>
                </a:solidFill>
                <a:latin typeface="Arial" charset="0"/>
              </a:rPr>
              <a:t>NASA</a:t>
            </a:r>
          </a:p>
          <a:p>
            <a:pPr algn="ctr"/>
            <a:r>
              <a:rPr lang="en-US" sz="1000" smtClean="0">
                <a:solidFill>
                  <a:srgbClr val="000000"/>
                </a:solidFill>
                <a:latin typeface="Arial" charset="0"/>
              </a:rPr>
              <a:t>TSC</a:t>
            </a:r>
          </a:p>
        </p:txBody>
      </p:sp>
      <p:sp>
        <p:nvSpPr>
          <p:cNvPr id="8234" name="AutoShape 50"/>
          <p:cNvSpPr>
            <a:spLocks noChangeArrowheads="1"/>
          </p:cNvSpPr>
          <p:nvPr/>
        </p:nvSpPr>
        <p:spPr bwMode="auto">
          <a:xfrm>
            <a:off x="2719388" y="4933950"/>
            <a:ext cx="1468437" cy="776288"/>
          </a:xfrm>
          <a:prstGeom prst="octagon">
            <a:avLst>
              <a:gd name="adj" fmla="val 29287"/>
            </a:avLst>
          </a:prstGeom>
          <a:noFill/>
          <a:ln w="57150">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600" smtClean="0">
              <a:solidFill>
                <a:srgbClr val="000000"/>
              </a:solidFill>
              <a:latin typeface="Arial" charset="0"/>
            </a:endParaRPr>
          </a:p>
        </p:txBody>
      </p:sp>
      <p:sp>
        <p:nvSpPr>
          <p:cNvPr id="8237" name="AutoShape 91"/>
          <p:cNvSpPr>
            <a:spLocks noChangeArrowheads="1"/>
          </p:cNvSpPr>
          <p:nvPr/>
        </p:nvSpPr>
        <p:spPr bwMode="auto">
          <a:xfrm>
            <a:off x="6821488" y="3900488"/>
            <a:ext cx="1468437" cy="776287"/>
          </a:xfrm>
          <a:prstGeom prst="octagon">
            <a:avLst>
              <a:gd name="adj" fmla="val 29287"/>
            </a:avLst>
          </a:prstGeom>
          <a:noFill/>
          <a:ln w="57150">
            <a:solidFill>
              <a:srgbClr val="66CC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600" smtClean="0">
              <a:solidFill>
                <a:srgbClr val="000000"/>
              </a:solidFill>
              <a:latin typeface="Arial" charset="0"/>
            </a:endParaRPr>
          </a:p>
        </p:txBody>
      </p:sp>
      <p:sp>
        <p:nvSpPr>
          <p:cNvPr id="57" name="Text Box 115"/>
          <p:cNvSpPr txBox="1">
            <a:spLocks noChangeArrowheads="1"/>
          </p:cNvSpPr>
          <p:nvPr/>
        </p:nvSpPr>
        <p:spPr bwMode="auto">
          <a:xfrm>
            <a:off x="281663" y="1070849"/>
            <a:ext cx="5718176" cy="584775"/>
          </a:xfrm>
          <a:prstGeom prst="rect">
            <a:avLst/>
          </a:prstGeom>
          <a:solidFill>
            <a:schemeClr val="bg1"/>
          </a:solidFill>
          <a:ln>
            <a:solidFill>
              <a:srgbClr val="FFFF00"/>
            </a:solidFill>
          </a:ln>
        </p:spPr>
        <p:txBody>
          <a:bodyPr wrap="square">
            <a:spAutoFit/>
          </a:bodyPr>
          <a:lstStyle>
            <a:defPPr>
              <a:defRPr lang="en-US"/>
            </a:defPPr>
            <a:lvl1pPr>
              <a:defRPr sz="1600">
                <a:solidFill>
                  <a:srgbClr val="FFFFCC"/>
                </a:solidFill>
                <a:latin typeface="Arial"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r>
              <a:rPr lang="en-US" dirty="0">
                <a:solidFill>
                  <a:schemeClr val="tx1"/>
                </a:solidFill>
              </a:rPr>
              <a:t>Current status of telemetry service formats exchanged between ISS control centers</a:t>
            </a:r>
          </a:p>
        </p:txBody>
      </p:sp>
      <p:sp>
        <p:nvSpPr>
          <p:cNvPr id="83" name="Text Box 115"/>
          <p:cNvSpPr txBox="1">
            <a:spLocks noChangeArrowheads="1"/>
          </p:cNvSpPr>
          <p:nvPr/>
        </p:nvSpPr>
        <p:spPr bwMode="auto">
          <a:xfrm>
            <a:off x="281663" y="1066512"/>
            <a:ext cx="5718176" cy="584775"/>
          </a:xfrm>
          <a:prstGeom prst="rect">
            <a:avLst/>
          </a:prstGeom>
          <a:solidFill>
            <a:schemeClr val="bg1"/>
          </a:solidFill>
          <a:ln>
            <a:solidFill>
              <a:srgbClr val="FFFF00"/>
            </a:solidFill>
          </a:ln>
        </p:spPr>
        <p:txBody>
          <a:bodyPr wrap="square">
            <a:spAutoFit/>
          </a:bodyPr>
          <a:lstStyle>
            <a:defPPr>
              <a:defRPr lang="en-US"/>
            </a:defPPr>
            <a:lvl1pPr>
              <a:defRPr sz="1600">
                <a:solidFill>
                  <a:srgbClr val="FFFFCC"/>
                </a:solidFill>
                <a:latin typeface="Arial"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r>
              <a:rPr lang="en-US" dirty="0">
                <a:solidFill>
                  <a:schemeClr val="tx1"/>
                </a:solidFill>
              </a:rPr>
              <a:t>Possible scenario for all agencies to exchange all </a:t>
            </a:r>
            <a:r>
              <a:rPr lang="en-US" dirty="0" smtClean="0">
                <a:solidFill>
                  <a:schemeClr val="tx1"/>
                </a:solidFill>
              </a:rPr>
              <a:t>TLM data; </a:t>
            </a:r>
          </a:p>
          <a:p>
            <a:r>
              <a:rPr lang="en-US" dirty="0" smtClean="0">
                <a:solidFill>
                  <a:schemeClr val="tx1"/>
                </a:solidFill>
              </a:rPr>
              <a:t>Even </a:t>
            </a:r>
            <a:r>
              <a:rPr lang="en-US" dirty="0">
                <a:solidFill>
                  <a:schemeClr val="tx1"/>
                </a:solidFill>
              </a:rPr>
              <a:t>more with payload </a:t>
            </a:r>
            <a:r>
              <a:rPr lang="en-US" dirty="0" smtClean="0">
                <a:solidFill>
                  <a:schemeClr val="tx1"/>
                </a:solidFill>
              </a:rPr>
              <a:t>formats.  And this is TLM only.</a:t>
            </a:r>
            <a:endParaRPr lang="en-US" dirty="0">
              <a:solidFill>
                <a:schemeClr val="tx1"/>
              </a:solidFill>
            </a:endParaRPr>
          </a:p>
        </p:txBody>
      </p:sp>
      <p:sp>
        <p:nvSpPr>
          <p:cNvPr id="148" name="Line 44"/>
          <p:cNvSpPr>
            <a:spLocks noChangeShapeType="1"/>
          </p:cNvSpPr>
          <p:nvPr/>
        </p:nvSpPr>
        <p:spPr bwMode="invGray">
          <a:xfrm flipV="1">
            <a:off x="246063" y="5568950"/>
            <a:ext cx="763587" cy="1588"/>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sz="1200" smtClean="0">
              <a:solidFill>
                <a:srgbClr val="FFFFCC"/>
              </a:solidFill>
              <a:latin typeface="Garamond" pitchFamily="18" charset="0"/>
            </a:endParaRPr>
          </a:p>
        </p:txBody>
      </p:sp>
      <p:sp>
        <p:nvSpPr>
          <p:cNvPr id="149" name="Text Box 45"/>
          <p:cNvSpPr txBox="1">
            <a:spLocks noChangeArrowheads="1"/>
          </p:cNvSpPr>
          <p:nvPr/>
        </p:nvSpPr>
        <p:spPr bwMode="invGray">
          <a:xfrm>
            <a:off x="941388" y="5446713"/>
            <a:ext cx="20761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1200">
                <a:solidFill>
                  <a:srgbClr val="FFFFCC"/>
                </a:solidFill>
                <a:latin typeface="Garamond" pitchFamily="18" charset="0"/>
              </a:defRPr>
            </a:lvl1pPr>
            <a:lvl2pPr marL="742950" indent="-285750">
              <a:defRPr sz="1200">
                <a:solidFill>
                  <a:srgbClr val="FFFFCC"/>
                </a:solidFill>
                <a:latin typeface="Garamond" pitchFamily="18" charset="0"/>
              </a:defRPr>
            </a:lvl2pPr>
            <a:lvl3pPr marL="1143000" indent="-228600">
              <a:defRPr sz="1200">
                <a:solidFill>
                  <a:srgbClr val="FFFFCC"/>
                </a:solidFill>
                <a:latin typeface="Garamond" pitchFamily="18" charset="0"/>
              </a:defRPr>
            </a:lvl3pPr>
            <a:lvl4pPr marL="1600200" indent="-228600">
              <a:defRPr sz="1200">
                <a:solidFill>
                  <a:srgbClr val="FFFFCC"/>
                </a:solidFill>
                <a:latin typeface="Garamond" pitchFamily="18" charset="0"/>
              </a:defRPr>
            </a:lvl4pPr>
            <a:lvl5pPr marL="2057400" indent="-228600">
              <a:defRPr sz="1200">
                <a:solidFill>
                  <a:srgbClr val="FFFFCC"/>
                </a:solidFill>
                <a:latin typeface="Garamond" pitchFamily="18" charset="0"/>
              </a:defRPr>
            </a:lvl5pPr>
            <a:lvl6pPr marL="2514600" indent="-228600" algn="ctr" eaLnBrk="0" fontAlgn="base" hangingPunct="0">
              <a:spcBef>
                <a:spcPct val="0"/>
              </a:spcBef>
              <a:spcAft>
                <a:spcPct val="0"/>
              </a:spcAft>
              <a:defRPr sz="1200">
                <a:solidFill>
                  <a:srgbClr val="FFFFCC"/>
                </a:solidFill>
                <a:latin typeface="Garamond" pitchFamily="18" charset="0"/>
              </a:defRPr>
            </a:lvl6pPr>
            <a:lvl7pPr marL="2971800" indent="-228600" algn="ctr" eaLnBrk="0" fontAlgn="base" hangingPunct="0">
              <a:spcBef>
                <a:spcPct val="0"/>
              </a:spcBef>
              <a:spcAft>
                <a:spcPct val="0"/>
              </a:spcAft>
              <a:defRPr sz="1200">
                <a:solidFill>
                  <a:srgbClr val="FFFFCC"/>
                </a:solidFill>
                <a:latin typeface="Garamond" pitchFamily="18" charset="0"/>
              </a:defRPr>
            </a:lvl7pPr>
            <a:lvl8pPr marL="3429000" indent="-228600" algn="ctr" eaLnBrk="0" fontAlgn="base" hangingPunct="0">
              <a:spcBef>
                <a:spcPct val="0"/>
              </a:spcBef>
              <a:spcAft>
                <a:spcPct val="0"/>
              </a:spcAft>
              <a:defRPr sz="1200">
                <a:solidFill>
                  <a:srgbClr val="FFFFCC"/>
                </a:solidFill>
                <a:latin typeface="Garamond" pitchFamily="18" charset="0"/>
              </a:defRPr>
            </a:lvl8pPr>
            <a:lvl9pPr marL="3886200" indent="-228600" algn="ctr" eaLnBrk="0" fontAlgn="base" hangingPunct="0">
              <a:spcBef>
                <a:spcPct val="0"/>
              </a:spcBef>
              <a:spcAft>
                <a:spcPct val="0"/>
              </a:spcAft>
              <a:defRPr sz="1200">
                <a:solidFill>
                  <a:srgbClr val="FFFFCC"/>
                </a:solidFill>
                <a:latin typeface="Garamond" pitchFamily="18" charset="0"/>
              </a:defRPr>
            </a:lvl9pPr>
          </a:lstStyle>
          <a:p>
            <a:r>
              <a:rPr lang="en-US" sz="1000" dirty="0" smtClean="0">
                <a:solidFill>
                  <a:schemeClr val="tx1"/>
                </a:solidFill>
                <a:latin typeface="Arial" charset="0"/>
              </a:rPr>
              <a:t>Transactions based on</a:t>
            </a:r>
          </a:p>
          <a:p>
            <a:r>
              <a:rPr lang="en-US" sz="1000" dirty="0" smtClean="0">
                <a:solidFill>
                  <a:schemeClr val="tx1"/>
                </a:solidFill>
                <a:latin typeface="Arial" charset="0"/>
              </a:rPr>
              <a:t>Service Oriented Architectures, web services and</a:t>
            </a:r>
          </a:p>
          <a:p>
            <a:r>
              <a:rPr lang="en-US" sz="1000" dirty="0" smtClean="0">
                <a:solidFill>
                  <a:schemeClr val="tx1"/>
                </a:solidFill>
                <a:latin typeface="Arial" charset="0"/>
              </a:rPr>
              <a:t>service interfaces</a:t>
            </a:r>
          </a:p>
        </p:txBody>
      </p:sp>
      <p:sp>
        <p:nvSpPr>
          <p:cNvPr id="91" name="Oval 90"/>
          <p:cNvSpPr/>
          <p:nvPr/>
        </p:nvSpPr>
        <p:spPr bwMode="auto">
          <a:xfrm>
            <a:off x="47922" y="1683441"/>
            <a:ext cx="537472" cy="537472"/>
          </a:xfrm>
          <a:prstGeom prst="ellipse">
            <a:avLst/>
          </a:prstGeom>
          <a:solidFill>
            <a:srgbClr val="92D050"/>
          </a:solidFill>
          <a:ln w="38100">
            <a:noFill/>
            <a:round/>
            <a:headEnd/>
            <a:tailEnd/>
          </a:ln>
        </p:spPr>
        <p:txBody>
          <a:bodyPr wrap="none" rtlCol="0" anchor="ctr"/>
          <a:lstStyle/>
          <a:p>
            <a:pPr algn="ctr"/>
            <a:r>
              <a:rPr lang="en-GB" b="1" dirty="0" smtClean="0">
                <a:solidFill>
                  <a:srgbClr val="0033CC"/>
                </a:solidFill>
                <a:latin typeface="Arial" charset="0"/>
              </a:rPr>
              <a:t>2</a:t>
            </a:r>
            <a:endParaRPr lang="en-US" dirty="0"/>
          </a:p>
        </p:txBody>
      </p:sp>
      <p:grpSp>
        <p:nvGrpSpPr>
          <p:cNvPr id="101" name="Group 100"/>
          <p:cNvGrpSpPr/>
          <p:nvPr/>
        </p:nvGrpSpPr>
        <p:grpSpPr>
          <a:xfrm>
            <a:off x="7248523" y="155980"/>
            <a:ext cx="1820015" cy="537472"/>
            <a:chOff x="6903749" y="1587193"/>
            <a:chExt cx="1820015" cy="537472"/>
          </a:xfrm>
        </p:grpSpPr>
        <p:sp>
          <p:nvSpPr>
            <p:cNvPr id="150" name="Oval 149"/>
            <p:cNvSpPr/>
            <p:nvPr/>
          </p:nvSpPr>
          <p:spPr bwMode="auto">
            <a:xfrm>
              <a:off x="8186292" y="158719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3.</a:t>
              </a:r>
            </a:p>
          </p:txBody>
        </p:sp>
        <p:sp>
          <p:nvSpPr>
            <p:cNvPr id="151" name="Rounded Rectangle 150"/>
            <p:cNvSpPr/>
            <p:nvPr/>
          </p:nvSpPr>
          <p:spPr bwMode="auto">
            <a:xfrm>
              <a:off x="6903749" y="1673936"/>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
        <p:nvSpPr>
          <p:cNvPr id="152" name="Rectangle 96"/>
          <p:cNvSpPr txBox="1">
            <a:spLocks noChangeArrowheads="1"/>
          </p:cNvSpPr>
          <p:nvPr/>
        </p:nvSpPr>
        <p:spPr>
          <a:xfrm>
            <a:off x="1695053" y="129890"/>
            <a:ext cx="6003132" cy="563562"/>
          </a:xfrm>
          <a:prstGeom prst="rect">
            <a:avLst/>
          </a:prstGeom>
        </p:spPr>
        <p:txBody>
          <a:bodyPr/>
          <a:lstStyle>
            <a:lvl1pPr algn="ctr" rtl="0" eaLnBrk="0" fontAlgn="base" hangingPunct="0">
              <a:lnSpc>
                <a:spcPct val="90000"/>
              </a:lnSpc>
              <a:spcBef>
                <a:spcPct val="0"/>
              </a:spcBef>
              <a:spcAft>
                <a:spcPct val="0"/>
              </a:spcAft>
              <a:defRPr sz="2500" b="1">
                <a:solidFill>
                  <a:schemeClr val="accent1">
                    <a:lumMod val="50000"/>
                  </a:schemeClr>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r>
              <a:rPr lang="en-US" sz="2400" kern="0" dirty="0" smtClean="0"/>
              <a:t>Mission Ops TLM Services</a:t>
            </a:r>
            <a:br>
              <a:rPr lang="en-US" sz="2400" kern="0" dirty="0" smtClean="0"/>
            </a:br>
            <a:r>
              <a:rPr lang="en-US" sz="2400" kern="0" dirty="0" smtClean="0"/>
              <a:t>Future Harmony</a:t>
            </a:r>
            <a:endParaRPr lang="en-US" sz="2400" kern="0" dirty="0"/>
          </a:p>
        </p:txBody>
      </p:sp>
    </p:spTree>
    <p:extLst>
      <p:ext uri="{BB962C8B-B14F-4D97-AF65-F5344CB8AC3E}">
        <p14:creationId xmlns:p14="http://schemas.microsoft.com/office/powerpoint/2010/main" val="3696993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411" y="963707"/>
            <a:ext cx="5943601" cy="1913964"/>
          </a:xfrm>
        </p:spPr>
        <p:txBody>
          <a:bodyPr/>
          <a:lstStyle/>
          <a:p>
            <a:pPr marL="0" indent="0">
              <a:spcAft>
                <a:spcPts val="0"/>
              </a:spcAft>
              <a:buNone/>
            </a:pPr>
            <a:r>
              <a:rPr lang="en-US" dirty="0" smtClean="0"/>
              <a:t>Service Oriented Architecture </a:t>
            </a:r>
          </a:p>
          <a:p>
            <a:pPr marL="0" indent="0">
              <a:spcAft>
                <a:spcPts val="0"/>
              </a:spcAft>
              <a:buNone/>
            </a:pPr>
            <a:r>
              <a:rPr lang="en-US" dirty="0" smtClean="0">
                <a:sym typeface="Wingdings" pitchFamily="2" charset="2"/>
              </a:rPr>
              <a:t></a:t>
            </a:r>
            <a:r>
              <a:rPr lang="en-US" dirty="0" smtClean="0"/>
              <a:t>widely used in other industries</a:t>
            </a:r>
          </a:p>
          <a:p>
            <a:pPr marL="0" indent="0">
              <a:buNone/>
            </a:pPr>
            <a:endParaRPr lang="en-US" dirty="0"/>
          </a:p>
        </p:txBody>
      </p:sp>
      <p:sp>
        <p:nvSpPr>
          <p:cNvPr id="4" name="Slide Number Placeholder 3"/>
          <p:cNvSpPr>
            <a:spLocks noGrp="1"/>
          </p:cNvSpPr>
          <p:nvPr>
            <p:ph type="sldNum" sz="quarter" idx="10"/>
          </p:nvPr>
        </p:nvSpPr>
        <p:spPr>
          <a:xfrm>
            <a:off x="6781800" y="6662090"/>
            <a:ext cx="2133600" cy="231775"/>
          </a:xfrm>
        </p:spPr>
        <p:txBody>
          <a:bodyPr/>
          <a:lstStyle/>
          <a:p>
            <a:pPr>
              <a:defRPr/>
            </a:pPr>
            <a:fld id="{C6DE6701-7125-43E0-8268-7390181182C0}" type="slidenum">
              <a:rPr lang="en-US" smtClean="0"/>
              <a:pPr>
                <a:defRPr/>
              </a:pPr>
              <a:t>39</a:t>
            </a:fld>
            <a:endParaRPr lang="en-US"/>
          </a:p>
        </p:txBody>
      </p:sp>
      <p:grpSp>
        <p:nvGrpSpPr>
          <p:cNvPr id="19" name="Group 18"/>
          <p:cNvGrpSpPr/>
          <p:nvPr/>
        </p:nvGrpSpPr>
        <p:grpSpPr>
          <a:xfrm>
            <a:off x="1234261" y="1739822"/>
            <a:ext cx="2250141" cy="2097742"/>
            <a:chOff x="1228165" y="1739822"/>
            <a:chExt cx="2250141" cy="2097742"/>
          </a:xfrm>
        </p:grpSpPr>
        <p:sp>
          <p:nvSpPr>
            <p:cNvPr id="8" name="Oval 7"/>
            <p:cNvSpPr/>
            <p:nvPr/>
          </p:nvSpPr>
          <p:spPr bwMode="auto">
            <a:xfrm>
              <a:off x="1228165" y="1739822"/>
              <a:ext cx="2250141" cy="2097742"/>
            </a:xfrm>
            <a:prstGeom prst="ellipse">
              <a:avLst/>
            </a:prstGeom>
            <a:solidFill>
              <a:srgbClr val="C00000"/>
            </a:solidFill>
            <a:ln w="38100">
              <a:noFill/>
              <a:round/>
              <a:headEnd/>
              <a:tailEnd/>
            </a:ln>
          </p:spPr>
          <p:txBody>
            <a:bodyPr wrap="none" rtlCol="0" anchor="ctr"/>
            <a:lstStyle/>
            <a:p>
              <a:pPr algn="ctr"/>
              <a:endParaRPr lang="en-US" sz="1400" b="1" dirty="0">
                <a:latin typeface="+mn-lt"/>
              </a:endParaRPr>
            </a:p>
          </p:txBody>
        </p:sp>
        <p:sp>
          <p:nvSpPr>
            <p:cNvPr id="18" name="TextBox 17"/>
            <p:cNvSpPr txBox="1"/>
            <p:nvPr/>
          </p:nvSpPr>
          <p:spPr bwMode="auto">
            <a:xfrm>
              <a:off x="1385336" y="1908037"/>
              <a:ext cx="1944763" cy="1508105"/>
            </a:xfrm>
            <a:prstGeom prst="rect">
              <a:avLst/>
            </a:prstGeom>
            <a:noFill/>
            <a:ln w="12700">
              <a:noFill/>
              <a:miter lim="800000"/>
              <a:headEnd type="none" w="sm" len="sm"/>
              <a:tailEnd type="none" w="sm" len="sm"/>
            </a:ln>
          </p:spPr>
          <p:txBody>
            <a:bodyPr wrap="none" rtlCol="0">
              <a:spAutoFit/>
            </a:bodyPr>
            <a:lstStyle/>
            <a:p>
              <a:pPr algn="ctr"/>
              <a:r>
                <a:rPr lang="en-US" sz="3200" b="1" dirty="0" smtClean="0">
                  <a:latin typeface="Arial" charset="0"/>
                </a:rPr>
                <a:t>Service</a:t>
              </a:r>
            </a:p>
            <a:p>
              <a:pPr algn="ctr"/>
              <a:r>
                <a:rPr lang="en-US" sz="3200" b="1" dirty="0" smtClean="0">
                  <a:latin typeface="Arial" charset="0"/>
                </a:rPr>
                <a:t>Function</a:t>
              </a:r>
            </a:p>
            <a:p>
              <a:pPr algn="ctr"/>
              <a:r>
                <a:rPr lang="en-US" sz="1400" b="1" dirty="0" smtClean="0">
                  <a:latin typeface="Arial" charset="0"/>
                </a:rPr>
                <a:t>TLM, CMD, Plan, etc.</a:t>
              </a:r>
            </a:p>
            <a:p>
              <a:pPr algn="ctr"/>
              <a:r>
                <a:rPr lang="en-US" sz="1400" b="1" dirty="0" smtClean="0">
                  <a:latin typeface="Arial" charset="0"/>
                </a:rPr>
                <a:t>Application Layer</a:t>
              </a:r>
            </a:p>
          </p:txBody>
        </p:sp>
      </p:grpSp>
      <p:sp>
        <p:nvSpPr>
          <p:cNvPr id="3" name="Flowchart: Stored Data 2"/>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p>
        </p:txBody>
      </p:sp>
      <p:sp>
        <p:nvSpPr>
          <p:cNvPr id="6" name="Rectangle 5"/>
          <p:cNvSpPr/>
          <p:nvPr/>
        </p:nvSpPr>
        <p:spPr>
          <a:xfrm>
            <a:off x="1353671" y="3656426"/>
            <a:ext cx="2008094" cy="1323439"/>
          </a:xfrm>
          <a:prstGeom prst="rect">
            <a:avLst/>
          </a:prstGeom>
          <a:noFill/>
        </p:spPr>
        <p:txBody>
          <a:bodyPr wrap="square" lIns="91440" tIns="45720" rIns="91440" bIns="45720">
            <a:prstTxWarp prst="textCan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Service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Description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grpSp>
        <p:nvGrpSpPr>
          <p:cNvPr id="12" name="Group 11"/>
          <p:cNvGrpSpPr/>
          <p:nvPr/>
        </p:nvGrpSpPr>
        <p:grpSpPr>
          <a:xfrm>
            <a:off x="748574" y="5225029"/>
            <a:ext cx="3218288" cy="1604682"/>
            <a:chOff x="748574" y="5225029"/>
            <a:chExt cx="3218288" cy="1604682"/>
          </a:xfrm>
        </p:grpSpPr>
        <p:sp>
          <p:nvSpPr>
            <p:cNvPr id="11" name="Striped Right Arrow 10"/>
            <p:cNvSpPr/>
            <p:nvPr/>
          </p:nvSpPr>
          <p:spPr bwMode="auto">
            <a:xfrm rot="5400000">
              <a:off x="1555377" y="4418226"/>
              <a:ext cx="1604682" cy="3218288"/>
            </a:xfrm>
            <a:prstGeom prst="stripedRightArrow">
              <a:avLst/>
            </a:prstGeom>
            <a:solidFill>
              <a:srgbClr val="FFC000"/>
            </a:solidFill>
            <a:ln w="38100">
              <a:noFill/>
              <a:round/>
              <a:headEnd/>
              <a:tailEnd/>
            </a:ln>
          </p:spPr>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a:endParaRPr lang="en-US" b="1" dirty="0">
                <a:latin typeface="+mn-lt"/>
              </a:endParaRPr>
            </a:p>
          </p:txBody>
        </p:sp>
        <p:sp>
          <p:nvSpPr>
            <p:cNvPr id="24" name="TextBox 23"/>
            <p:cNvSpPr txBox="1"/>
            <p:nvPr/>
          </p:nvSpPr>
          <p:spPr bwMode="auto">
            <a:xfrm>
              <a:off x="1311548" y="5931544"/>
              <a:ext cx="2074415" cy="584775"/>
            </a:xfrm>
            <a:prstGeom prst="rect">
              <a:avLst/>
            </a:prstGeom>
            <a:noFill/>
            <a:ln w="12700">
              <a:noFill/>
              <a:miter lim="800000"/>
              <a:headEnd type="none" w="sm" len="sm"/>
              <a:tailEnd type="none" w="sm" len="sm"/>
            </a:ln>
          </p:spPr>
          <p:txBody>
            <a:bodyPr wrap="none" rtlCol="0">
              <a:spAutoFit/>
            </a:bodyPr>
            <a:lstStyle/>
            <a:p>
              <a:pPr algn="ctr"/>
              <a:r>
                <a:rPr lang="en-US" sz="3200" b="1" dirty="0" smtClean="0">
                  <a:latin typeface="Arial" charset="0"/>
                </a:rPr>
                <a:t>Transport</a:t>
              </a:r>
            </a:p>
          </p:txBody>
        </p:sp>
      </p:grpSp>
      <p:sp>
        <p:nvSpPr>
          <p:cNvPr id="7" name="Left Arrow 6"/>
          <p:cNvSpPr/>
          <p:nvPr/>
        </p:nvSpPr>
        <p:spPr bwMode="auto">
          <a:xfrm>
            <a:off x="3586244" y="2788693"/>
            <a:ext cx="4910328" cy="2515402"/>
          </a:xfrm>
          <a:prstGeom prst="leftArrow">
            <a:avLst>
              <a:gd name="adj1" fmla="val 50000"/>
              <a:gd name="adj2" fmla="val 81990"/>
            </a:avLst>
          </a:prstGeom>
          <a:solidFill>
            <a:srgbClr val="92D050"/>
          </a:solidFill>
          <a:ln w="38100">
            <a:noFill/>
            <a:round/>
            <a:headEnd/>
            <a:tailEnd/>
          </a:ln>
        </p:spPr>
        <p:txBody>
          <a:bodyPr wrap="none" rtlCol="0" anchor="ctr"/>
          <a:lstStyle/>
          <a:p>
            <a:pPr algn="ctr"/>
            <a:r>
              <a:rPr lang="en-US" sz="3200" dirty="0" smtClean="0"/>
              <a:t>Discovery of Services</a:t>
            </a:r>
          </a:p>
          <a:p>
            <a:pPr algn="ctr"/>
            <a:r>
              <a:rPr lang="en-US" sz="2000" dirty="0" smtClean="0"/>
              <a:t>(allows automated access)</a:t>
            </a:r>
            <a:endParaRPr lang="en-US" sz="2000" dirty="0"/>
          </a:p>
        </p:txBody>
      </p:sp>
      <p:sp>
        <p:nvSpPr>
          <p:cNvPr id="5" name="Title 4"/>
          <p:cNvSpPr>
            <a:spLocks noGrp="1"/>
          </p:cNvSpPr>
          <p:nvPr>
            <p:ph type="title"/>
          </p:nvPr>
        </p:nvSpPr>
        <p:spPr/>
        <p:txBody>
          <a:bodyPr/>
          <a:lstStyle/>
          <a:p>
            <a:r>
              <a:rPr lang="en-GB" dirty="0"/>
              <a:t>How CCSDS MO Services Work</a:t>
            </a:r>
          </a:p>
        </p:txBody>
      </p:sp>
      <p:grpSp>
        <p:nvGrpSpPr>
          <p:cNvPr id="16" name="Group 15"/>
          <p:cNvGrpSpPr/>
          <p:nvPr/>
        </p:nvGrpSpPr>
        <p:grpSpPr>
          <a:xfrm>
            <a:off x="7248523" y="155980"/>
            <a:ext cx="1820015" cy="537472"/>
            <a:chOff x="6903749" y="1587193"/>
            <a:chExt cx="1820015" cy="537472"/>
          </a:xfrm>
        </p:grpSpPr>
        <p:sp>
          <p:nvSpPr>
            <p:cNvPr id="20" name="Oval 19"/>
            <p:cNvSpPr/>
            <p:nvPr/>
          </p:nvSpPr>
          <p:spPr bwMode="auto">
            <a:xfrm>
              <a:off x="8186292" y="158719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3.</a:t>
              </a:r>
            </a:p>
          </p:txBody>
        </p:sp>
        <p:sp>
          <p:nvSpPr>
            <p:cNvPr id="21" name="Rounded Rectangle 20"/>
            <p:cNvSpPr/>
            <p:nvPr/>
          </p:nvSpPr>
          <p:spPr bwMode="auto">
            <a:xfrm>
              <a:off x="6903749" y="1673936"/>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Tree>
    <p:extLst>
      <p:ext uri="{BB962C8B-B14F-4D97-AF65-F5344CB8AC3E}">
        <p14:creationId xmlns:p14="http://schemas.microsoft.com/office/powerpoint/2010/main" val="219095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CCSDS – Scope and Origins</a:t>
            </a:r>
            <a:endParaRPr lang="en-US" dirty="0"/>
          </a:p>
        </p:txBody>
      </p:sp>
      <p:sp>
        <p:nvSpPr>
          <p:cNvPr id="4099" name="Content Placeholder 2"/>
          <p:cNvSpPr>
            <a:spLocks noGrp="1"/>
          </p:cNvSpPr>
          <p:nvPr>
            <p:ph idx="1"/>
          </p:nvPr>
        </p:nvSpPr>
        <p:spPr bwMode="auto">
          <a:xfrm>
            <a:off x="397568" y="961825"/>
            <a:ext cx="8345488" cy="375739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600"/>
              </a:spcAft>
            </a:pPr>
            <a:r>
              <a:rPr lang="en-US" sz="2000" dirty="0" smtClean="0"/>
              <a:t>CCSDS = The Consultative Committee for Space Data Systems</a:t>
            </a:r>
          </a:p>
          <a:p>
            <a:pPr>
              <a:spcBef>
                <a:spcPct val="0"/>
              </a:spcBef>
              <a:spcAft>
                <a:spcPts val="600"/>
              </a:spcAft>
            </a:pPr>
            <a:r>
              <a:rPr lang="en-US" sz="2000" dirty="0" smtClean="0"/>
              <a:t>The primary goal of CCSDS is </a:t>
            </a:r>
            <a:r>
              <a:rPr lang="en-US" sz="2000" b="1" i="1" dirty="0" smtClean="0"/>
              <a:t>interoperability</a:t>
            </a:r>
            <a:r>
              <a:rPr lang="en-US" sz="2000" dirty="0" smtClean="0"/>
              <a:t> between communications and data systems of space agencies’ vehicles, facilities, missions and programs.</a:t>
            </a:r>
          </a:p>
          <a:p>
            <a:pPr>
              <a:spcBef>
                <a:spcPct val="0"/>
              </a:spcBef>
              <a:spcAft>
                <a:spcPts val="600"/>
              </a:spcAft>
            </a:pPr>
            <a:r>
              <a:rPr lang="en-US" sz="2000" dirty="0" smtClean="0"/>
              <a:t>Of all of the technologies used in spaceflight, standardization of </a:t>
            </a:r>
            <a:r>
              <a:rPr lang="en-US" sz="2000" b="1" i="1" dirty="0" smtClean="0"/>
              <a:t>communications and data systems </a:t>
            </a:r>
            <a:r>
              <a:rPr lang="en-US" sz="2000" dirty="0" smtClean="0"/>
              <a:t>brings the most benefit to multi-agency interoperability.  </a:t>
            </a:r>
          </a:p>
          <a:p>
            <a:pPr lvl="0">
              <a:spcBef>
                <a:spcPct val="0"/>
              </a:spcBef>
              <a:spcAft>
                <a:spcPts val="600"/>
              </a:spcAft>
            </a:pPr>
            <a:r>
              <a:rPr lang="en-US" sz="2000" dirty="0" smtClean="0"/>
              <a:t>CCSDS Started in 1982 developing standards at the lower layers of the protocol stack.  The CCSDS scope has grown to cover standards throughout the entire ISO communications stack, plus other Data Systems areas (architecture, archive, security, XML exchange formats, etc.</a:t>
            </a:r>
          </a:p>
          <a:p>
            <a:pPr>
              <a:spcBef>
                <a:spcPct val="0"/>
              </a:spcBef>
              <a:spcAft>
                <a:spcPts val="600"/>
              </a:spcAft>
            </a:pPr>
            <a:endParaRPr lang="en-US" sz="2000" dirty="0" smtClean="0"/>
          </a:p>
        </p:txBody>
      </p:sp>
      <p:sp>
        <p:nvSpPr>
          <p:cNvPr id="4" name="Slide Number Placeholder 3"/>
          <p:cNvSpPr>
            <a:spLocks noGrp="1"/>
          </p:cNvSpPr>
          <p:nvPr>
            <p:ph type="sldNum" sz="quarter" idx="10"/>
          </p:nvPr>
        </p:nvSpPr>
        <p:spPr/>
        <p:txBody>
          <a:bodyPr/>
          <a:lstStyle/>
          <a:p>
            <a:pPr>
              <a:defRPr/>
            </a:pPr>
            <a:fld id="{B7DB5CDC-A042-42E2-ABF6-83D8EDC71A93}" type="slidenum">
              <a:rPr lang="en-US" smtClean="0"/>
              <a:pPr>
                <a:defRPr/>
              </a:pPr>
              <a:t>4</a:t>
            </a:fld>
            <a:endParaRPr lang="en-US"/>
          </a:p>
        </p:txBody>
      </p:sp>
      <p:pic>
        <p:nvPicPr>
          <p:cNvPr id="4102" name="Picture 8"/>
          <p:cNvPicPr>
            <a:picLocks noChangeAspect="1" noChangeArrowheads="1"/>
          </p:cNvPicPr>
          <p:nvPr/>
        </p:nvPicPr>
        <p:blipFill>
          <a:blip r:embed="rId3" cstate="email"/>
          <a:srcRect/>
          <a:stretch>
            <a:fillRect/>
          </a:stretch>
        </p:blipFill>
        <p:spPr bwMode="auto">
          <a:xfrm>
            <a:off x="2612571" y="4643687"/>
            <a:ext cx="3626865" cy="2088623"/>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2231822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92" name="Group 16391"/>
          <p:cNvGrpSpPr/>
          <p:nvPr/>
        </p:nvGrpSpPr>
        <p:grpSpPr>
          <a:xfrm>
            <a:off x="112191" y="4324350"/>
            <a:ext cx="8812734" cy="2425532"/>
            <a:chOff x="112191" y="4324350"/>
            <a:chExt cx="8812734" cy="2425532"/>
          </a:xfrm>
        </p:grpSpPr>
        <p:grpSp>
          <p:nvGrpSpPr>
            <p:cNvPr id="16390" name="Group 16389"/>
            <p:cNvGrpSpPr/>
            <p:nvPr/>
          </p:nvGrpSpPr>
          <p:grpSpPr>
            <a:xfrm>
              <a:off x="112191" y="4324350"/>
              <a:ext cx="8812734" cy="2425532"/>
              <a:chOff x="338682" y="3919021"/>
              <a:chExt cx="8625844" cy="1851332"/>
            </a:xfrm>
            <a:solidFill>
              <a:schemeClr val="accent1">
                <a:lumMod val="40000"/>
                <a:lumOff val="60000"/>
              </a:schemeClr>
            </a:solidFill>
          </p:grpSpPr>
          <p:sp>
            <p:nvSpPr>
              <p:cNvPr id="16385" name="Chord 16384"/>
              <p:cNvSpPr/>
              <p:nvPr/>
            </p:nvSpPr>
            <p:spPr bwMode="auto">
              <a:xfrm>
                <a:off x="338682" y="3919021"/>
                <a:ext cx="8625844" cy="1129256"/>
              </a:xfrm>
              <a:prstGeom prst="chord">
                <a:avLst>
                  <a:gd name="adj1" fmla="val 10833467"/>
                  <a:gd name="adj2" fmla="val 3449"/>
                </a:avLst>
              </a:prstGeom>
              <a:grpFill/>
              <a:ln w="38100">
                <a:noFill/>
                <a:round/>
                <a:headEnd/>
                <a:tailEnd/>
              </a:ln>
            </p:spPr>
            <p:txBody>
              <a:bodyPr wrap="none" rtlCol="0" anchor="ctr"/>
              <a:lstStyle/>
              <a:p>
                <a:pPr algn="ctr"/>
                <a:endParaRPr lang="en-US"/>
              </a:p>
            </p:txBody>
          </p:sp>
          <p:sp>
            <p:nvSpPr>
              <p:cNvPr id="16389" name="Rectangle 16388"/>
              <p:cNvSpPr/>
              <p:nvPr/>
            </p:nvSpPr>
            <p:spPr bwMode="auto">
              <a:xfrm>
                <a:off x="338682" y="4432797"/>
                <a:ext cx="8619991" cy="1337556"/>
              </a:xfrm>
              <a:prstGeom prst="rect">
                <a:avLst/>
              </a:prstGeom>
              <a:grpFill/>
              <a:ln w="38100">
                <a:noFill/>
                <a:round/>
                <a:headEnd/>
                <a:tailEnd/>
              </a:ln>
            </p:spPr>
            <p:txBody>
              <a:bodyPr wrap="none" rtlCol="0" anchor="ctr"/>
              <a:lstStyle/>
              <a:p>
                <a:pPr algn="ctr"/>
                <a:endParaRPr lang="en-US"/>
              </a:p>
            </p:txBody>
          </p:sp>
        </p:grpSp>
        <p:sp>
          <p:nvSpPr>
            <p:cNvPr id="85" name="Content Placeholder 1"/>
            <p:cNvSpPr txBox="1">
              <a:spLocks/>
            </p:cNvSpPr>
            <p:nvPr/>
          </p:nvSpPr>
          <p:spPr>
            <a:xfrm>
              <a:off x="268453" y="4786776"/>
              <a:ext cx="1855434" cy="594463"/>
            </a:xfrm>
            <a:prstGeom prst="rect">
              <a:avLst/>
            </a:prstGeom>
          </p:spPr>
          <p:txBody>
            <a:bodyPr/>
            <a:lstStyle>
              <a:lvl1pPr marL="346075" indent="-346075" algn="l" rtl="0" eaLnBrk="1" fontAlgn="base" hangingPunct="1">
                <a:lnSpc>
                  <a:spcPct val="100000"/>
                </a:lnSpc>
                <a:spcBef>
                  <a:spcPts val="0"/>
                </a:spcBef>
                <a:spcAft>
                  <a:spcPct val="10000"/>
                </a:spcAft>
                <a:buSzPct val="125000"/>
                <a:buFont typeface="Wingdings" pitchFamily="2" charset="2"/>
                <a:buChar char=""/>
                <a:defRPr sz="2500" b="0">
                  <a:solidFill>
                    <a:schemeClr val="tx1"/>
                  </a:solidFill>
                  <a:latin typeface="+mn-lt"/>
                  <a:ea typeface="+mn-ea"/>
                  <a:cs typeface="+mn-cs"/>
                </a:defRPr>
              </a:lvl1pPr>
              <a:lvl2pPr marL="684213" indent="-336550" algn="l" rtl="0" eaLnBrk="1" fontAlgn="base" hangingPunct="1">
                <a:lnSpc>
                  <a:spcPct val="100000"/>
                </a:lnSpc>
                <a:spcBef>
                  <a:spcPts val="0"/>
                </a:spcBef>
                <a:spcAft>
                  <a:spcPct val="10000"/>
                </a:spcAft>
                <a:buSzPct val="125000"/>
                <a:buFont typeface="Wingdings" pitchFamily="2" charset="2"/>
                <a:buChar char=""/>
                <a:defRPr sz="2400" b="0">
                  <a:solidFill>
                    <a:schemeClr val="tx1"/>
                  </a:solidFill>
                  <a:latin typeface="+mn-lt"/>
                </a:defRPr>
              </a:lvl2pPr>
              <a:lvl3pPr marL="914400" indent="-231775" algn="l" rtl="0" eaLnBrk="1" fontAlgn="base" hangingPunct="1">
                <a:lnSpc>
                  <a:spcPct val="100000"/>
                </a:lnSpc>
                <a:spcBef>
                  <a:spcPts val="0"/>
                </a:spcBef>
                <a:spcAft>
                  <a:spcPct val="10000"/>
                </a:spcAft>
                <a:buSzPct val="125000"/>
                <a:buFont typeface="Wingdings" pitchFamily="2" charset="2"/>
                <a:buChar char=""/>
                <a:defRPr sz="2200" b="0">
                  <a:solidFill>
                    <a:schemeClr val="tx1"/>
                  </a:solidFill>
                  <a:latin typeface="+mn-lt"/>
                </a:defRPr>
              </a:lvl3pPr>
              <a:lvl4pPr marL="1260475" indent="-231775" algn="l" rtl="0" eaLnBrk="1" fontAlgn="base" hangingPunct="1">
                <a:lnSpc>
                  <a:spcPct val="100000"/>
                </a:lnSpc>
                <a:spcBef>
                  <a:spcPts val="0"/>
                </a:spcBef>
                <a:spcAft>
                  <a:spcPct val="10000"/>
                </a:spcAft>
                <a:buSzPct val="125000"/>
                <a:buFont typeface="Wingdings" pitchFamily="2" charset="2"/>
                <a:buChar char=""/>
                <a:defRPr sz="2000" b="0">
                  <a:solidFill>
                    <a:schemeClr val="tx1"/>
                  </a:solidFill>
                  <a:latin typeface="+mn-lt"/>
                </a:defRPr>
              </a:lvl4pPr>
              <a:lvl5pPr marL="1597025" indent="-220663" algn="l" rtl="0" eaLnBrk="1" fontAlgn="base" hangingPunct="1">
                <a:lnSpc>
                  <a:spcPct val="100000"/>
                </a:lnSpc>
                <a:spcBef>
                  <a:spcPts val="0"/>
                </a:spcBef>
                <a:spcAft>
                  <a:spcPct val="10000"/>
                </a:spcAft>
                <a:buSzPct val="125000"/>
                <a:buFont typeface="Wingdings" pitchFamily="2" charset="2"/>
                <a:buChar char=""/>
                <a:defRPr sz="1800" b="0">
                  <a:solidFill>
                    <a:schemeClr val="tx1"/>
                  </a:solidFill>
                  <a:latin typeface="+mn-lt"/>
                </a:defRPr>
              </a:lvl5pPr>
              <a:lvl6pPr marL="2054225" indent="-220663" algn="l" rtl="0" eaLnBrk="1" fontAlgn="base" hangingPunct="1">
                <a:lnSpc>
                  <a:spcPct val="80000"/>
                </a:lnSpc>
                <a:spcBef>
                  <a:spcPct val="10000"/>
                </a:spcBef>
                <a:spcAft>
                  <a:spcPct val="10000"/>
                </a:spcAft>
                <a:buSzPct val="125000"/>
                <a:buChar char="•"/>
                <a:defRPr b="1">
                  <a:solidFill>
                    <a:schemeClr val="tx1"/>
                  </a:solidFill>
                  <a:latin typeface="+mn-lt"/>
                </a:defRPr>
              </a:lvl6pPr>
              <a:lvl7pPr marL="2511425" indent="-220663" algn="l" rtl="0" eaLnBrk="1" fontAlgn="base" hangingPunct="1">
                <a:lnSpc>
                  <a:spcPct val="80000"/>
                </a:lnSpc>
                <a:spcBef>
                  <a:spcPct val="10000"/>
                </a:spcBef>
                <a:spcAft>
                  <a:spcPct val="10000"/>
                </a:spcAft>
                <a:buSzPct val="125000"/>
                <a:buChar char="•"/>
                <a:defRPr b="1">
                  <a:solidFill>
                    <a:schemeClr val="tx1"/>
                  </a:solidFill>
                  <a:latin typeface="+mn-lt"/>
                </a:defRPr>
              </a:lvl7pPr>
              <a:lvl8pPr marL="2968625" indent="-220663" algn="l" rtl="0" eaLnBrk="1" fontAlgn="base" hangingPunct="1">
                <a:lnSpc>
                  <a:spcPct val="80000"/>
                </a:lnSpc>
                <a:spcBef>
                  <a:spcPct val="10000"/>
                </a:spcBef>
                <a:spcAft>
                  <a:spcPct val="10000"/>
                </a:spcAft>
                <a:buSzPct val="125000"/>
                <a:buChar char="•"/>
                <a:defRPr b="1">
                  <a:solidFill>
                    <a:schemeClr val="tx1"/>
                  </a:solidFill>
                  <a:latin typeface="+mn-lt"/>
                </a:defRPr>
              </a:lvl8pPr>
              <a:lvl9pPr marL="3425825" indent="-220663" algn="l" rtl="0" eaLnBrk="1" fontAlgn="base" hangingPunct="1">
                <a:lnSpc>
                  <a:spcPct val="80000"/>
                </a:lnSpc>
                <a:spcBef>
                  <a:spcPct val="10000"/>
                </a:spcBef>
                <a:spcAft>
                  <a:spcPct val="10000"/>
                </a:spcAft>
                <a:buSzPct val="125000"/>
                <a:buChar char="•"/>
                <a:defRPr b="1">
                  <a:solidFill>
                    <a:schemeClr val="tx1"/>
                  </a:solidFill>
                  <a:latin typeface="+mn-lt"/>
                </a:defRPr>
              </a:lvl9pPr>
            </a:lstStyle>
            <a:p>
              <a:pPr marL="0" indent="0">
                <a:buFont typeface="Wingdings" pitchFamily="2" charset="2"/>
                <a:buNone/>
              </a:pPr>
              <a:r>
                <a:rPr lang="en-US" dirty="0" smtClean="0"/>
                <a:t>Ground</a:t>
              </a:r>
            </a:p>
            <a:p>
              <a:pPr marL="0" indent="0">
                <a:buFont typeface="Wingdings" pitchFamily="2" charset="2"/>
                <a:buNone/>
              </a:pPr>
              <a:endParaRPr lang="en-US" dirty="0"/>
            </a:p>
          </p:txBody>
        </p:sp>
      </p:grpSp>
      <p:grpSp>
        <p:nvGrpSpPr>
          <p:cNvPr id="16393" name="Group 16392"/>
          <p:cNvGrpSpPr/>
          <p:nvPr/>
        </p:nvGrpSpPr>
        <p:grpSpPr>
          <a:xfrm>
            <a:off x="112191" y="1739822"/>
            <a:ext cx="8898459" cy="2249759"/>
            <a:chOff x="112191" y="1739822"/>
            <a:chExt cx="8898459" cy="2249759"/>
          </a:xfrm>
        </p:grpSpPr>
        <p:sp>
          <p:nvSpPr>
            <p:cNvPr id="16391" name="Plaque 16390"/>
            <p:cNvSpPr/>
            <p:nvPr/>
          </p:nvSpPr>
          <p:spPr bwMode="auto">
            <a:xfrm>
              <a:off x="112191" y="1739822"/>
              <a:ext cx="8898459" cy="2249759"/>
            </a:xfrm>
            <a:prstGeom prst="plaque">
              <a:avLst/>
            </a:prstGeom>
            <a:solidFill>
              <a:srgbClr val="CCFF99"/>
            </a:solidFill>
            <a:ln w="38100">
              <a:noFill/>
              <a:round/>
              <a:headEnd/>
              <a:tailEnd/>
            </a:ln>
          </p:spPr>
          <p:txBody>
            <a:bodyPr wrap="none" rtlCol="0" anchor="ctr"/>
            <a:lstStyle/>
            <a:p>
              <a:pPr algn="ctr"/>
              <a:endParaRPr lang="en-US"/>
            </a:p>
          </p:txBody>
        </p:sp>
        <p:sp>
          <p:nvSpPr>
            <p:cNvPr id="84" name="Content Placeholder 1"/>
            <p:cNvSpPr txBox="1">
              <a:spLocks/>
            </p:cNvSpPr>
            <p:nvPr/>
          </p:nvSpPr>
          <p:spPr>
            <a:xfrm>
              <a:off x="195028" y="3215222"/>
              <a:ext cx="1855434" cy="594463"/>
            </a:xfrm>
            <a:prstGeom prst="rect">
              <a:avLst/>
            </a:prstGeom>
          </p:spPr>
          <p:txBody>
            <a:bodyPr/>
            <a:lstStyle>
              <a:lvl1pPr marL="346075" indent="-346075" algn="l" rtl="0" eaLnBrk="1" fontAlgn="base" hangingPunct="1">
                <a:lnSpc>
                  <a:spcPct val="100000"/>
                </a:lnSpc>
                <a:spcBef>
                  <a:spcPts val="0"/>
                </a:spcBef>
                <a:spcAft>
                  <a:spcPct val="10000"/>
                </a:spcAft>
                <a:buSzPct val="125000"/>
                <a:buFont typeface="Wingdings" pitchFamily="2" charset="2"/>
                <a:buChar char=""/>
                <a:defRPr sz="2500" b="0">
                  <a:solidFill>
                    <a:schemeClr val="tx1"/>
                  </a:solidFill>
                  <a:latin typeface="+mn-lt"/>
                  <a:ea typeface="+mn-ea"/>
                  <a:cs typeface="+mn-cs"/>
                </a:defRPr>
              </a:lvl1pPr>
              <a:lvl2pPr marL="684213" indent="-336550" algn="l" rtl="0" eaLnBrk="1" fontAlgn="base" hangingPunct="1">
                <a:lnSpc>
                  <a:spcPct val="100000"/>
                </a:lnSpc>
                <a:spcBef>
                  <a:spcPts val="0"/>
                </a:spcBef>
                <a:spcAft>
                  <a:spcPct val="10000"/>
                </a:spcAft>
                <a:buSzPct val="125000"/>
                <a:buFont typeface="Wingdings" pitchFamily="2" charset="2"/>
                <a:buChar char=""/>
                <a:defRPr sz="2400" b="0">
                  <a:solidFill>
                    <a:schemeClr val="tx1"/>
                  </a:solidFill>
                  <a:latin typeface="+mn-lt"/>
                </a:defRPr>
              </a:lvl2pPr>
              <a:lvl3pPr marL="914400" indent="-231775" algn="l" rtl="0" eaLnBrk="1" fontAlgn="base" hangingPunct="1">
                <a:lnSpc>
                  <a:spcPct val="100000"/>
                </a:lnSpc>
                <a:spcBef>
                  <a:spcPts val="0"/>
                </a:spcBef>
                <a:spcAft>
                  <a:spcPct val="10000"/>
                </a:spcAft>
                <a:buSzPct val="125000"/>
                <a:buFont typeface="Wingdings" pitchFamily="2" charset="2"/>
                <a:buChar char=""/>
                <a:defRPr sz="2200" b="0">
                  <a:solidFill>
                    <a:schemeClr val="tx1"/>
                  </a:solidFill>
                  <a:latin typeface="+mn-lt"/>
                </a:defRPr>
              </a:lvl3pPr>
              <a:lvl4pPr marL="1260475" indent="-231775" algn="l" rtl="0" eaLnBrk="1" fontAlgn="base" hangingPunct="1">
                <a:lnSpc>
                  <a:spcPct val="100000"/>
                </a:lnSpc>
                <a:spcBef>
                  <a:spcPts val="0"/>
                </a:spcBef>
                <a:spcAft>
                  <a:spcPct val="10000"/>
                </a:spcAft>
                <a:buSzPct val="125000"/>
                <a:buFont typeface="Wingdings" pitchFamily="2" charset="2"/>
                <a:buChar char=""/>
                <a:defRPr sz="2000" b="0">
                  <a:solidFill>
                    <a:schemeClr val="tx1"/>
                  </a:solidFill>
                  <a:latin typeface="+mn-lt"/>
                </a:defRPr>
              </a:lvl4pPr>
              <a:lvl5pPr marL="1597025" indent="-220663" algn="l" rtl="0" eaLnBrk="1" fontAlgn="base" hangingPunct="1">
                <a:lnSpc>
                  <a:spcPct val="100000"/>
                </a:lnSpc>
                <a:spcBef>
                  <a:spcPts val="0"/>
                </a:spcBef>
                <a:spcAft>
                  <a:spcPct val="10000"/>
                </a:spcAft>
                <a:buSzPct val="125000"/>
                <a:buFont typeface="Wingdings" pitchFamily="2" charset="2"/>
                <a:buChar char=""/>
                <a:defRPr sz="1800" b="0">
                  <a:solidFill>
                    <a:schemeClr val="tx1"/>
                  </a:solidFill>
                  <a:latin typeface="+mn-lt"/>
                </a:defRPr>
              </a:lvl5pPr>
              <a:lvl6pPr marL="2054225" indent="-220663" algn="l" rtl="0" eaLnBrk="1" fontAlgn="base" hangingPunct="1">
                <a:lnSpc>
                  <a:spcPct val="80000"/>
                </a:lnSpc>
                <a:spcBef>
                  <a:spcPct val="10000"/>
                </a:spcBef>
                <a:spcAft>
                  <a:spcPct val="10000"/>
                </a:spcAft>
                <a:buSzPct val="125000"/>
                <a:buChar char="•"/>
                <a:defRPr b="1">
                  <a:solidFill>
                    <a:schemeClr val="tx1"/>
                  </a:solidFill>
                  <a:latin typeface="+mn-lt"/>
                </a:defRPr>
              </a:lvl6pPr>
              <a:lvl7pPr marL="2511425" indent="-220663" algn="l" rtl="0" eaLnBrk="1" fontAlgn="base" hangingPunct="1">
                <a:lnSpc>
                  <a:spcPct val="80000"/>
                </a:lnSpc>
                <a:spcBef>
                  <a:spcPct val="10000"/>
                </a:spcBef>
                <a:spcAft>
                  <a:spcPct val="10000"/>
                </a:spcAft>
                <a:buSzPct val="125000"/>
                <a:buChar char="•"/>
                <a:defRPr b="1">
                  <a:solidFill>
                    <a:schemeClr val="tx1"/>
                  </a:solidFill>
                  <a:latin typeface="+mn-lt"/>
                </a:defRPr>
              </a:lvl7pPr>
              <a:lvl8pPr marL="2968625" indent="-220663" algn="l" rtl="0" eaLnBrk="1" fontAlgn="base" hangingPunct="1">
                <a:lnSpc>
                  <a:spcPct val="80000"/>
                </a:lnSpc>
                <a:spcBef>
                  <a:spcPct val="10000"/>
                </a:spcBef>
                <a:spcAft>
                  <a:spcPct val="10000"/>
                </a:spcAft>
                <a:buSzPct val="125000"/>
                <a:buChar char="•"/>
                <a:defRPr b="1">
                  <a:solidFill>
                    <a:schemeClr val="tx1"/>
                  </a:solidFill>
                  <a:latin typeface="+mn-lt"/>
                </a:defRPr>
              </a:lvl8pPr>
              <a:lvl9pPr marL="3425825" indent="-220663" algn="l" rtl="0" eaLnBrk="1" fontAlgn="base" hangingPunct="1">
                <a:lnSpc>
                  <a:spcPct val="80000"/>
                </a:lnSpc>
                <a:spcBef>
                  <a:spcPct val="10000"/>
                </a:spcBef>
                <a:spcAft>
                  <a:spcPct val="10000"/>
                </a:spcAft>
                <a:buSzPct val="125000"/>
                <a:buChar char="•"/>
                <a:defRPr b="1">
                  <a:solidFill>
                    <a:schemeClr val="tx1"/>
                  </a:solidFill>
                  <a:latin typeface="+mn-lt"/>
                </a:defRPr>
              </a:lvl9pPr>
            </a:lstStyle>
            <a:p>
              <a:pPr marL="0" indent="0">
                <a:buFont typeface="Wingdings" pitchFamily="2" charset="2"/>
                <a:buNone/>
              </a:pPr>
              <a:r>
                <a:rPr lang="en-US" dirty="0" smtClean="0"/>
                <a:t>Spacecraft</a:t>
              </a:r>
            </a:p>
            <a:p>
              <a:pPr marL="0" indent="0">
                <a:buFont typeface="Wingdings" pitchFamily="2" charset="2"/>
                <a:buNone/>
              </a:pPr>
              <a:endParaRPr lang="en-US" dirty="0"/>
            </a:p>
          </p:txBody>
        </p:sp>
      </p:grpSp>
      <p:sp>
        <p:nvSpPr>
          <p:cNvPr id="4" name="Slide Number Placeholder 3"/>
          <p:cNvSpPr>
            <a:spLocks noGrp="1"/>
          </p:cNvSpPr>
          <p:nvPr>
            <p:ph type="sldNum" sz="quarter" idx="10"/>
          </p:nvPr>
        </p:nvSpPr>
        <p:spPr>
          <a:xfrm>
            <a:off x="6781800" y="6662090"/>
            <a:ext cx="2133600" cy="231775"/>
          </a:xfrm>
        </p:spPr>
        <p:txBody>
          <a:bodyPr/>
          <a:lstStyle/>
          <a:p>
            <a:pPr>
              <a:defRPr/>
            </a:pPr>
            <a:fld id="{C6DE6701-7125-43E0-8268-7390181182C0}" type="slidenum">
              <a:rPr lang="en-US" smtClean="0"/>
              <a:pPr>
                <a:defRPr/>
              </a:pPr>
              <a:t>40</a:t>
            </a:fld>
            <a:endParaRPr lang="en-US"/>
          </a:p>
        </p:txBody>
      </p:sp>
      <p:sp>
        <p:nvSpPr>
          <p:cNvPr id="11" name="Striped Right Arrow 10"/>
          <p:cNvSpPr/>
          <p:nvPr/>
        </p:nvSpPr>
        <p:spPr bwMode="auto">
          <a:xfrm rot="5400000">
            <a:off x="1555377" y="4418226"/>
            <a:ext cx="1604682" cy="3218288"/>
          </a:xfrm>
          <a:prstGeom prst="stripedRightArrow">
            <a:avLst/>
          </a:prstGeom>
          <a:solidFill>
            <a:srgbClr val="FFC000"/>
          </a:solidFill>
          <a:ln w="38100">
            <a:noFill/>
            <a:round/>
            <a:headEnd/>
            <a:tailEnd/>
          </a:ln>
        </p:spPr>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a:endParaRPr lang="en-US" b="1" dirty="0">
              <a:latin typeface="+mn-lt"/>
            </a:endParaRPr>
          </a:p>
        </p:txBody>
      </p:sp>
      <p:sp>
        <p:nvSpPr>
          <p:cNvPr id="24" name="TextBox 23"/>
          <p:cNvSpPr txBox="1"/>
          <p:nvPr/>
        </p:nvSpPr>
        <p:spPr bwMode="auto">
          <a:xfrm>
            <a:off x="1311548" y="5931544"/>
            <a:ext cx="2074415" cy="584775"/>
          </a:xfrm>
          <a:prstGeom prst="rect">
            <a:avLst/>
          </a:prstGeom>
          <a:noFill/>
          <a:ln w="12700">
            <a:noFill/>
            <a:miter lim="800000"/>
            <a:headEnd type="none" w="sm" len="sm"/>
            <a:tailEnd type="none" w="sm" len="sm"/>
          </a:ln>
        </p:spPr>
        <p:txBody>
          <a:bodyPr wrap="none" rtlCol="0">
            <a:spAutoFit/>
          </a:bodyPr>
          <a:lstStyle/>
          <a:p>
            <a:pPr algn="ctr"/>
            <a:r>
              <a:rPr lang="en-US" sz="3200" b="1" dirty="0" smtClean="0">
                <a:latin typeface="Arial" charset="0"/>
              </a:rPr>
              <a:t>Transport</a:t>
            </a:r>
          </a:p>
        </p:txBody>
      </p:sp>
      <p:grpSp>
        <p:nvGrpSpPr>
          <p:cNvPr id="12" name="Group 11"/>
          <p:cNvGrpSpPr/>
          <p:nvPr/>
        </p:nvGrpSpPr>
        <p:grpSpPr>
          <a:xfrm flipH="1">
            <a:off x="112191" y="5285460"/>
            <a:ext cx="3928306" cy="1337555"/>
            <a:chOff x="4522826" y="1685571"/>
            <a:chExt cx="3928306" cy="1337555"/>
          </a:xfrm>
        </p:grpSpPr>
        <p:sp>
          <p:nvSpPr>
            <p:cNvPr id="33" name="Striped Right Arrow 32"/>
            <p:cNvSpPr/>
            <p:nvPr/>
          </p:nvSpPr>
          <p:spPr bwMode="auto">
            <a:xfrm rot="10800000">
              <a:off x="4522826" y="2301051"/>
              <a:ext cx="3928306" cy="722075"/>
            </a:xfrm>
            <a:prstGeom prst="stripedRightArrow">
              <a:avLst/>
            </a:prstGeom>
            <a:solidFill>
              <a:srgbClr val="FFC000"/>
            </a:solidFill>
            <a:ln w="38100">
              <a:noFill/>
              <a:round/>
              <a:headEnd/>
              <a:tailEnd/>
            </a:ln>
          </p:spPr>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a:endParaRPr lang="en-US" b="1" dirty="0">
                <a:latin typeface="+mn-lt"/>
              </a:endParaRPr>
            </a:p>
          </p:txBody>
        </p:sp>
        <p:grpSp>
          <p:nvGrpSpPr>
            <p:cNvPr id="20" name="Group 19"/>
            <p:cNvGrpSpPr>
              <a:grpSpLocks noChangeAspect="1"/>
            </p:cNvGrpSpPr>
            <p:nvPr/>
          </p:nvGrpSpPr>
          <p:grpSpPr>
            <a:xfrm>
              <a:off x="5098200" y="1685571"/>
              <a:ext cx="589429" cy="895094"/>
              <a:chOff x="1228165" y="1739822"/>
              <a:chExt cx="2250141" cy="3485207"/>
            </a:xfrm>
          </p:grpSpPr>
          <p:sp>
            <p:nvSpPr>
              <p:cNvPr id="21" name="Oval 20"/>
              <p:cNvSpPr/>
              <p:nvPr/>
            </p:nvSpPr>
            <p:spPr bwMode="auto">
              <a:xfrm>
                <a:off x="1228165" y="1739822"/>
                <a:ext cx="2250141" cy="2097742"/>
              </a:xfrm>
              <a:prstGeom prst="ellipse">
                <a:avLst/>
              </a:prstGeom>
              <a:solidFill>
                <a:srgbClr val="C00000"/>
              </a:solidFill>
              <a:ln w="38100">
                <a:noFill/>
                <a:round/>
                <a:headEnd/>
                <a:tailEnd/>
              </a:ln>
            </p:spPr>
            <p:txBody>
              <a:bodyPr wrap="none" rtlCol="0" anchor="ctr"/>
              <a:lstStyle/>
              <a:p>
                <a:pPr algn="ctr"/>
                <a:r>
                  <a:rPr lang="en-US" sz="1400" b="1" dirty="0" smtClean="0">
                    <a:solidFill>
                      <a:schemeClr val="bg1"/>
                    </a:solidFill>
                    <a:latin typeface="+mn-lt"/>
                  </a:rPr>
                  <a:t>TLM</a:t>
                </a:r>
                <a:endParaRPr lang="en-US" sz="1400" b="1" dirty="0">
                  <a:solidFill>
                    <a:schemeClr val="bg1"/>
                  </a:solidFill>
                  <a:latin typeface="+mn-lt"/>
                </a:endParaRPr>
              </a:p>
            </p:txBody>
          </p:sp>
          <p:sp>
            <p:nvSpPr>
              <p:cNvPr id="22" name="Flowchart: Stored Data 21"/>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grpSp>
          <p:nvGrpSpPr>
            <p:cNvPr id="23" name="Group 22"/>
            <p:cNvGrpSpPr>
              <a:grpSpLocks noChangeAspect="1"/>
            </p:cNvGrpSpPr>
            <p:nvPr/>
          </p:nvGrpSpPr>
          <p:grpSpPr>
            <a:xfrm>
              <a:off x="5913988" y="1685571"/>
              <a:ext cx="589429" cy="895094"/>
              <a:chOff x="1228165" y="1739822"/>
              <a:chExt cx="2250141" cy="3485207"/>
            </a:xfrm>
          </p:grpSpPr>
          <p:sp>
            <p:nvSpPr>
              <p:cNvPr id="25" name="Oval 24"/>
              <p:cNvSpPr/>
              <p:nvPr/>
            </p:nvSpPr>
            <p:spPr bwMode="auto">
              <a:xfrm>
                <a:off x="1228165" y="1739822"/>
                <a:ext cx="2250141" cy="2097742"/>
              </a:xfrm>
              <a:prstGeom prst="ellipse">
                <a:avLst/>
              </a:prstGeom>
              <a:solidFill>
                <a:srgbClr val="008080"/>
              </a:solidFill>
              <a:ln w="38100">
                <a:noFill/>
                <a:round/>
                <a:headEnd/>
                <a:tailEnd/>
              </a:ln>
            </p:spPr>
            <p:txBody>
              <a:bodyPr wrap="none" rtlCol="0" anchor="ctr"/>
              <a:lstStyle/>
              <a:p>
                <a:pPr algn="ctr"/>
                <a:r>
                  <a:rPr lang="en-US" sz="1400" b="1" dirty="0" smtClean="0">
                    <a:solidFill>
                      <a:schemeClr val="bg1"/>
                    </a:solidFill>
                    <a:latin typeface="+mn-lt"/>
                  </a:rPr>
                  <a:t>CMD</a:t>
                </a:r>
                <a:endParaRPr lang="en-US" sz="1400" b="1" dirty="0">
                  <a:solidFill>
                    <a:schemeClr val="bg1"/>
                  </a:solidFill>
                  <a:latin typeface="+mn-lt"/>
                </a:endParaRPr>
              </a:p>
            </p:txBody>
          </p:sp>
          <p:sp>
            <p:nvSpPr>
              <p:cNvPr id="26" name="Flowchart: Stored Data 25"/>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grpSp>
          <p:nvGrpSpPr>
            <p:cNvPr id="27" name="Group 26"/>
            <p:cNvGrpSpPr>
              <a:grpSpLocks noChangeAspect="1"/>
            </p:cNvGrpSpPr>
            <p:nvPr/>
          </p:nvGrpSpPr>
          <p:grpSpPr>
            <a:xfrm>
              <a:off x="6810459" y="1685571"/>
              <a:ext cx="589429" cy="895094"/>
              <a:chOff x="1228165" y="1739822"/>
              <a:chExt cx="2250141" cy="3485207"/>
            </a:xfrm>
          </p:grpSpPr>
          <p:sp>
            <p:nvSpPr>
              <p:cNvPr id="28" name="Oval 27"/>
              <p:cNvSpPr/>
              <p:nvPr/>
            </p:nvSpPr>
            <p:spPr bwMode="auto">
              <a:xfrm>
                <a:off x="1228165" y="1739822"/>
                <a:ext cx="2250141" cy="2097742"/>
              </a:xfrm>
              <a:prstGeom prst="ellipse">
                <a:avLst/>
              </a:prstGeom>
              <a:solidFill>
                <a:srgbClr val="009900"/>
              </a:solidFill>
              <a:ln w="38100">
                <a:noFill/>
                <a:round/>
                <a:headEnd/>
                <a:tailEnd/>
              </a:ln>
            </p:spPr>
            <p:txBody>
              <a:bodyPr wrap="none" rtlCol="0" anchor="ctr"/>
              <a:lstStyle/>
              <a:p>
                <a:pPr algn="ctr"/>
                <a:r>
                  <a:rPr lang="en-US" sz="1400" b="1" dirty="0" smtClean="0">
                    <a:solidFill>
                      <a:schemeClr val="bg1"/>
                    </a:solidFill>
                    <a:latin typeface="+mn-lt"/>
                  </a:rPr>
                  <a:t>Plan</a:t>
                </a:r>
                <a:endParaRPr lang="en-US" sz="1400" b="1" dirty="0">
                  <a:solidFill>
                    <a:schemeClr val="bg1"/>
                  </a:solidFill>
                  <a:latin typeface="+mn-lt"/>
                </a:endParaRPr>
              </a:p>
            </p:txBody>
          </p:sp>
          <p:sp>
            <p:nvSpPr>
              <p:cNvPr id="29" name="Flowchart: Stored Data 28"/>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grpSp>
          <p:nvGrpSpPr>
            <p:cNvPr id="30" name="Group 29"/>
            <p:cNvGrpSpPr>
              <a:grpSpLocks noChangeAspect="1"/>
            </p:cNvGrpSpPr>
            <p:nvPr/>
          </p:nvGrpSpPr>
          <p:grpSpPr>
            <a:xfrm>
              <a:off x="7635212" y="1703224"/>
              <a:ext cx="589429" cy="895094"/>
              <a:chOff x="1228165" y="1739822"/>
              <a:chExt cx="2250141" cy="3485207"/>
            </a:xfrm>
          </p:grpSpPr>
          <p:sp>
            <p:nvSpPr>
              <p:cNvPr id="31" name="Oval 30"/>
              <p:cNvSpPr/>
              <p:nvPr/>
            </p:nvSpPr>
            <p:spPr bwMode="auto">
              <a:xfrm>
                <a:off x="1228165" y="1739822"/>
                <a:ext cx="2250141" cy="2097742"/>
              </a:xfrm>
              <a:prstGeom prst="ellipse">
                <a:avLst/>
              </a:prstGeom>
              <a:solidFill>
                <a:srgbClr val="CC00FF"/>
              </a:solidFill>
              <a:ln w="38100">
                <a:noFill/>
                <a:round/>
                <a:headEnd/>
                <a:tailEnd/>
              </a:ln>
            </p:spPr>
            <p:txBody>
              <a:bodyPr wrap="none" rtlCol="0" anchor="ctr"/>
              <a:lstStyle/>
              <a:p>
                <a:pPr algn="ctr"/>
                <a:r>
                  <a:rPr lang="en-US" sz="1400" b="1" dirty="0" smtClean="0">
                    <a:solidFill>
                      <a:schemeClr val="bg1"/>
                    </a:solidFill>
                    <a:latin typeface="+mn-lt"/>
                  </a:rPr>
                  <a:t>Video</a:t>
                </a:r>
                <a:endParaRPr lang="en-US" sz="1400" b="1" dirty="0">
                  <a:solidFill>
                    <a:schemeClr val="bg1"/>
                  </a:solidFill>
                  <a:latin typeface="+mn-lt"/>
                </a:endParaRPr>
              </a:p>
            </p:txBody>
          </p:sp>
          <p:sp>
            <p:nvSpPr>
              <p:cNvPr id="32" name="Flowchart: Stored Data 31"/>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sp>
          <p:nvSpPr>
            <p:cNvPr id="34" name="TextBox 33"/>
            <p:cNvSpPr txBox="1"/>
            <p:nvPr/>
          </p:nvSpPr>
          <p:spPr bwMode="auto">
            <a:xfrm>
              <a:off x="5938323" y="2526875"/>
              <a:ext cx="1420004" cy="369332"/>
            </a:xfrm>
            <a:prstGeom prst="rect">
              <a:avLst/>
            </a:prstGeom>
            <a:noFill/>
            <a:ln w="12700">
              <a:noFill/>
              <a:miter lim="800000"/>
              <a:headEnd type="none" w="sm" len="sm"/>
              <a:tailEnd type="none" w="sm" len="sm"/>
            </a:ln>
          </p:spPr>
          <p:txBody>
            <a:bodyPr wrap="none" rtlCol="0">
              <a:spAutoFit/>
            </a:bodyPr>
            <a:lstStyle/>
            <a:p>
              <a:pPr algn="ctr"/>
              <a:r>
                <a:rPr lang="en-US" sz="1800" b="1" dirty="0" smtClean="0">
                  <a:latin typeface="Arial" charset="0"/>
                </a:rPr>
                <a:t>NASA MCC</a:t>
              </a:r>
            </a:p>
          </p:txBody>
        </p:sp>
      </p:grpSp>
      <p:grpSp>
        <p:nvGrpSpPr>
          <p:cNvPr id="13" name="Group 12"/>
          <p:cNvGrpSpPr/>
          <p:nvPr/>
        </p:nvGrpSpPr>
        <p:grpSpPr>
          <a:xfrm>
            <a:off x="4879182" y="2057563"/>
            <a:ext cx="3928306" cy="1337555"/>
            <a:chOff x="4862744" y="2226213"/>
            <a:chExt cx="3928306" cy="1337555"/>
          </a:xfrm>
        </p:grpSpPr>
        <p:sp>
          <p:nvSpPr>
            <p:cNvPr id="35" name="Striped Right Arrow 34"/>
            <p:cNvSpPr/>
            <p:nvPr/>
          </p:nvSpPr>
          <p:spPr bwMode="auto">
            <a:xfrm rot="10800000">
              <a:off x="4862744" y="2841693"/>
              <a:ext cx="3928306" cy="722075"/>
            </a:xfrm>
            <a:prstGeom prst="stripedRightArrow">
              <a:avLst/>
            </a:prstGeom>
            <a:solidFill>
              <a:srgbClr val="FFC000"/>
            </a:solidFill>
            <a:ln w="38100">
              <a:noFill/>
              <a:round/>
              <a:headEnd/>
              <a:tailEnd/>
            </a:ln>
          </p:spPr>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a:endParaRPr lang="en-US" b="1" dirty="0">
                <a:latin typeface="+mn-lt"/>
              </a:endParaRPr>
            </a:p>
          </p:txBody>
        </p:sp>
        <p:grpSp>
          <p:nvGrpSpPr>
            <p:cNvPr id="36" name="Group 35"/>
            <p:cNvGrpSpPr>
              <a:grpSpLocks noChangeAspect="1"/>
            </p:cNvGrpSpPr>
            <p:nvPr/>
          </p:nvGrpSpPr>
          <p:grpSpPr>
            <a:xfrm>
              <a:off x="5438118" y="2226213"/>
              <a:ext cx="589429" cy="895094"/>
              <a:chOff x="1228165" y="1739822"/>
              <a:chExt cx="2250141" cy="3485207"/>
            </a:xfrm>
          </p:grpSpPr>
          <p:sp>
            <p:nvSpPr>
              <p:cNvPr id="37" name="Oval 36"/>
              <p:cNvSpPr/>
              <p:nvPr/>
            </p:nvSpPr>
            <p:spPr bwMode="auto">
              <a:xfrm>
                <a:off x="1228165" y="1739822"/>
                <a:ext cx="2250141" cy="2097742"/>
              </a:xfrm>
              <a:prstGeom prst="ellipse">
                <a:avLst/>
              </a:prstGeom>
              <a:solidFill>
                <a:srgbClr val="C00000"/>
              </a:solidFill>
              <a:ln w="38100">
                <a:noFill/>
                <a:round/>
                <a:headEnd/>
                <a:tailEnd/>
              </a:ln>
            </p:spPr>
            <p:txBody>
              <a:bodyPr wrap="none" rtlCol="0" anchor="ctr"/>
              <a:lstStyle/>
              <a:p>
                <a:pPr algn="ctr"/>
                <a:r>
                  <a:rPr lang="en-US" sz="1400" b="1" dirty="0" smtClean="0">
                    <a:solidFill>
                      <a:schemeClr val="bg1"/>
                    </a:solidFill>
                    <a:latin typeface="+mn-lt"/>
                  </a:rPr>
                  <a:t>TLM</a:t>
                </a:r>
                <a:endParaRPr lang="en-US" sz="1400" b="1" dirty="0">
                  <a:solidFill>
                    <a:schemeClr val="bg1"/>
                  </a:solidFill>
                  <a:latin typeface="+mn-lt"/>
                </a:endParaRPr>
              </a:p>
            </p:txBody>
          </p:sp>
          <p:sp>
            <p:nvSpPr>
              <p:cNvPr id="38" name="Flowchart: Stored Data 37"/>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grpSp>
          <p:nvGrpSpPr>
            <p:cNvPr id="39" name="Group 38"/>
            <p:cNvGrpSpPr>
              <a:grpSpLocks noChangeAspect="1"/>
            </p:cNvGrpSpPr>
            <p:nvPr/>
          </p:nvGrpSpPr>
          <p:grpSpPr>
            <a:xfrm>
              <a:off x="6253906" y="2226213"/>
              <a:ext cx="589429" cy="895094"/>
              <a:chOff x="1228165" y="1739822"/>
              <a:chExt cx="2250141" cy="3485207"/>
            </a:xfrm>
          </p:grpSpPr>
          <p:sp>
            <p:nvSpPr>
              <p:cNvPr id="40" name="Oval 39"/>
              <p:cNvSpPr/>
              <p:nvPr/>
            </p:nvSpPr>
            <p:spPr bwMode="auto">
              <a:xfrm>
                <a:off x="1228165" y="1739822"/>
                <a:ext cx="2250141" cy="2097742"/>
              </a:xfrm>
              <a:prstGeom prst="ellipse">
                <a:avLst/>
              </a:prstGeom>
              <a:solidFill>
                <a:srgbClr val="008080"/>
              </a:solidFill>
              <a:ln w="38100">
                <a:noFill/>
                <a:round/>
                <a:headEnd/>
                <a:tailEnd/>
              </a:ln>
            </p:spPr>
            <p:txBody>
              <a:bodyPr wrap="none" rtlCol="0" anchor="ctr"/>
              <a:lstStyle/>
              <a:p>
                <a:pPr algn="ctr"/>
                <a:r>
                  <a:rPr lang="en-US" sz="1400" b="1" dirty="0" smtClean="0">
                    <a:solidFill>
                      <a:schemeClr val="bg1"/>
                    </a:solidFill>
                    <a:latin typeface="+mn-lt"/>
                  </a:rPr>
                  <a:t>CMD</a:t>
                </a:r>
                <a:endParaRPr lang="en-US" sz="1400" b="1" dirty="0">
                  <a:solidFill>
                    <a:schemeClr val="bg1"/>
                  </a:solidFill>
                  <a:latin typeface="+mn-lt"/>
                </a:endParaRPr>
              </a:p>
            </p:txBody>
          </p:sp>
          <p:sp>
            <p:nvSpPr>
              <p:cNvPr id="41" name="Flowchart: Stored Data 40"/>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grpSp>
          <p:nvGrpSpPr>
            <p:cNvPr id="42" name="Group 41"/>
            <p:cNvGrpSpPr>
              <a:grpSpLocks noChangeAspect="1"/>
            </p:cNvGrpSpPr>
            <p:nvPr/>
          </p:nvGrpSpPr>
          <p:grpSpPr>
            <a:xfrm>
              <a:off x="7150377" y="2226213"/>
              <a:ext cx="589429" cy="895094"/>
              <a:chOff x="1228165" y="1739822"/>
              <a:chExt cx="2250141" cy="3485207"/>
            </a:xfrm>
          </p:grpSpPr>
          <p:sp>
            <p:nvSpPr>
              <p:cNvPr id="43" name="Oval 42"/>
              <p:cNvSpPr/>
              <p:nvPr/>
            </p:nvSpPr>
            <p:spPr bwMode="auto">
              <a:xfrm>
                <a:off x="1228165" y="1739822"/>
                <a:ext cx="2250141" cy="2097742"/>
              </a:xfrm>
              <a:prstGeom prst="ellipse">
                <a:avLst/>
              </a:prstGeom>
              <a:solidFill>
                <a:srgbClr val="009900"/>
              </a:solidFill>
              <a:ln w="38100">
                <a:noFill/>
                <a:round/>
                <a:headEnd/>
                <a:tailEnd/>
              </a:ln>
            </p:spPr>
            <p:txBody>
              <a:bodyPr wrap="none" rtlCol="0" anchor="ctr"/>
              <a:lstStyle/>
              <a:p>
                <a:pPr algn="ctr"/>
                <a:r>
                  <a:rPr lang="en-US" sz="1400" b="1" dirty="0" smtClean="0">
                    <a:solidFill>
                      <a:schemeClr val="bg1"/>
                    </a:solidFill>
                    <a:latin typeface="+mn-lt"/>
                  </a:rPr>
                  <a:t>Plan</a:t>
                </a:r>
                <a:endParaRPr lang="en-US" sz="1400" b="1" dirty="0">
                  <a:solidFill>
                    <a:schemeClr val="bg1"/>
                  </a:solidFill>
                  <a:latin typeface="+mn-lt"/>
                </a:endParaRPr>
              </a:p>
            </p:txBody>
          </p:sp>
          <p:sp>
            <p:nvSpPr>
              <p:cNvPr id="44" name="Flowchart: Stored Data 43"/>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grpSp>
          <p:nvGrpSpPr>
            <p:cNvPr id="45" name="Group 44"/>
            <p:cNvGrpSpPr>
              <a:grpSpLocks noChangeAspect="1"/>
            </p:cNvGrpSpPr>
            <p:nvPr/>
          </p:nvGrpSpPr>
          <p:grpSpPr>
            <a:xfrm>
              <a:off x="7975130" y="2243866"/>
              <a:ext cx="589429" cy="895094"/>
              <a:chOff x="1228165" y="1739822"/>
              <a:chExt cx="2250141" cy="3485207"/>
            </a:xfrm>
          </p:grpSpPr>
          <p:sp>
            <p:nvSpPr>
              <p:cNvPr id="46" name="Oval 45"/>
              <p:cNvSpPr/>
              <p:nvPr/>
            </p:nvSpPr>
            <p:spPr bwMode="auto">
              <a:xfrm>
                <a:off x="1228165" y="1739822"/>
                <a:ext cx="2250141" cy="2097742"/>
              </a:xfrm>
              <a:prstGeom prst="ellipse">
                <a:avLst/>
              </a:prstGeom>
              <a:solidFill>
                <a:srgbClr val="CC00FF"/>
              </a:solidFill>
              <a:ln w="38100">
                <a:noFill/>
                <a:round/>
                <a:headEnd/>
                <a:tailEnd/>
              </a:ln>
            </p:spPr>
            <p:txBody>
              <a:bodyPr wrap="none" rtlCol="0" anchor="ctr"/>
              <a:lstStyle/>
              <a:p>
                <a:pPr algn="ctr"/>
                <a:r>
                  <a:rPr lang="en-US" sz="1400" b="1" dirty="0">
                    <a:solidFill>
                      <a:schemeClr val="bg1"/>
                    </a:solidFill>
                    <a:latin typeface="+mn-lt"/>
                  </a:rPr>
                  <a:t>Video</a:t>
                </a:r>
              </a:p>
            </p:txBody>
          </p:sp>
          <p:sp>
            <p:nvSpPr>
              <p:cNvPr id="47" name="Flowchart: Stored Data 46"/>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sp>
          <p:nvSpPr>
            <p:cNvPr id="48" name="TextBox 47"/>
            <p:cNvSpPr txBox="1"/>
            <p:nvPr/>
          </p:nvSpPr>
          <p:spPr bwMode="auto">
            <a:xfrm>
              <a:off x="6226947" y="3067517"/>
              <a:ext cx="1522597" cy="369332"/>
            </a:xfrm>
            <a:prstGeom prst="rect">
              <a:avLst/>
            </a:prstGeom>
            <a:noFill/>
            <a:ln w="12700">
              <a:noFill/>
              <a:miter lim="800000"/>
              <a:headEnd type="none" w="sm" len="sm"/>
              <a:tailEnd type="none" w="sm" len="sm"/>
            </a:ln>
          </p:spPr>
          <p:txBody>
            <a:bodyPr wrap="none" rtlCol="0">
              <a:spAutoFit/>
            </a:bodyPr>
            <a:lstStyle/>
            <a:p>
              <a:pPr algn="ctr"/>
              <a:r>
                <a:rPr lang="en-US" sz="1800" b="1" dirty="0" smtClean="0">
                  <a:latin typeface="Arial" charset="0"/>
                </a:rPr>
                <a:t>ESA Module</a:t>
              </a:r>
            </a:p>
          </p:txBody>
        </p:sp>
      </p:grpSp>
      <p:grpSp>
        <p:nvGrpSpPr>
          <p:cNvPr id="65" name="Group 64"/>
          <p:cNvGrpSpPr/>
          <p:nvPr/>
        </p:nvGrpSpPr>
        <p:grpSpPr>
          <a:xfrm flipH="1">
            <a:off x="244429" y="2057563"/>
            <a:ext cx="3928306" cy="1337555"/>
            <a:chOff x="4862744" y="2226213"/>
            <a:chExt cx="3928306" cy="1337555"/>
          </a:xfrm>
        </p:grpSpPr>
        <p:sp>
          <p:nvSpPr>
            <p:cNvPr id="66" name="Striped Right Arrow 65"/>
            <p:cNvSpPr/>
            <p:nvPr/>
          </p:nvSpPr>
          <p:spPr bwMode="auto">
            <a:xfrm rot="10800000">
              <a:off x="4862744" y="2841693"/>
              <a:ext cx="3928306" cy="722075"/>
            </a:xfrm>
            <a:prstGeom prst="stripedRightArrow">
              <a:avLst/>
            </a:prstGeom>
            <a:solidFill>
              <a:srgbClr val="FFC000"/>
            </a:solidFill>
            <a:ln w="38100">
              <a:noFill/>
              <a:round/>
              <a:headEnd/>
              <a:tailEnd/>
            </a:ln>
          </p:spPr>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a:endParaRPr lang="en-US" b="1" dirty="0">
                <a:latin typeface="+mn-lt"/>
              </a:endParaRPr>
            </a:p>
          </p:txBody>
        </p:sp>
        <p:grpSp>
          <p:nvGrpSpPr>
            <p:cNvPr id="67" name="Group 66"/>
            <p:cNvGrpSpPr>
              <a:grpSpLocks noChangeAspect="1"/>
            </p:cNvGrpSpPr>
            <p:nvPr/>
          </p:nvGrpSpPr>
          <p:grpSpPr>
            <a:xfrm>
              <a:off x="5438118" y="2226213"/>
              <a:ext cx="589429" cy="895094"/>
              <a:chOff x="1228165" y="1739822"/>
              <a:chExt cx="2250141" cy="3485207"/>
            </a:xfrm>
          </p:grpSpPr>
          <p:sp>
            <p:nvSpPr>
              <p:cNvPr id="78" name="Oval 77"/>
              <p:cNvSpPr/>
              <p:nvPr/>
            </p:nvSpPr>
            <p:spPr bwMode="auto">
              <a:xfrm>
                <a:off x="1228165" y="1739822"/>
                <a:ext cx="2250141" cy="2097742"/>
              </a:xfrm>
              <a:prstGeom prst="ellipse">
                <a:avLst/>
              </a:prstGeom>
              <a:solidFill>
                <a:srgbClr val="C00000"/>
              </a:solidFill>
              <a:ln w="38100">
                <a:noFill/>
                <a:round/>
                <a:headEnd/>
                <a:tailEnd/>
              </a:ln>
            </p:spPr>
            <p:txBody>
              <a:bodyPr wrap="none" rtlCol="0" anchor="ctr"/>
              <a:lstStyle/>
              <a:p>
                <a:pPr algn="ctr"/>
                <a:r>
                  <a:rPr lang="en-US" sz="1400" b="1" dirty="0" smtClean="0">
                    <a:solidFill>
                      <a:schemeClr val="bg1"/>
                    </a:solidFill>
                    <a:latin typeface="+mn-lt"/>
                  </a:rPr>
                  <a:t>TLM</a:t>
                </a:r>
                <a:endParaRPr lang="en-US" sz="1400" b="1" dirty="0">
                  <a:solidFill>
                    <a:schemeClr val="bg1"/>
                  </a:solidFill>
                  <a:latin typeface="+mn-lt"/>
                </a:endParaRPr>
              </a:p>
            </p:txBody>
          </p:sp>
          <p:sp>
            <p:nvSpPr>
              <p:cNvPr id="79" name="Flowchart: Stored Data 78"/>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grpSp>
          <p:nvGrpSpPr>
            <p:cNvPr id="68" name="Group 67"/>
            <p:cNvGrpSpPr>
              <a:grpSpLocks noChangeAspect="1"/>
            </p:cNvGrpSpPr>
            <p:nvPr/>
          </p:nvGrpSpPr>
          <p:grpSpPr>
            <a:xfrm>
              <a:off x="6253906" y="2226213"/>
              <a:ext cx="589429" cy="895094"/>
              <a:chOff x="1228165" y="1739822"/>
              <a:chExt cx="2250141" cy="3485207"/>
            </a:xfrm>
          </p:grpSpPr>
          <p:sp>
            <p:nvSpPr>
              <p:cNvPr id="76" name="Oval 75"/>
              <p:cNvSpPr/>
              <p:nvPr/>
            </p:nvSpPr>
            <p:spPr bwMode="auto">
              <a:xfrm>
                <a:off x="1228165" y="1739822"/>
                <a:ext cx="2250141" cy="2097742"/>
              </a:xfrm>
              <a:prstGeom prst="ellipse">
                <a:avLst/>
              </a:prstGeom>
              <a:solidFill>
                <a:srgbClr val="008080"/>
              </a:solidFill>
              <a:ln w="38100">
                <a:noFill/>
                <a:round/>
                <a:headEnd/>
                <a:tailEnd/>
              </a:ln>
            </p:spPr>
            <p:txBody>
              <a:bodyPr wrap="none" rtlCol="0" anchor="ctr"/>
              <a:lstStyle/>
              <a:p>
                <a:pPr algn="ctr"/>
                <a:r>
                  <a:rPr lang="en-US" sz="1400" b="1" dirty="0" smtClean="0">
                    <a:solidFill>
                      <a:schemeClr val="bg1"/>
                    </a:solidFill>
                    <a:latin typeface="+mn-lt"/>
                  </a:rPr>
                  <a:t>CMD</a:t>
                </a:r>
                <a:endParaRPr lang="en-US" sz="1400" b="1" dirty="0">
                  <a:solidFill>
                    <a:schemeClr val="bg1"/>
                  </a:solidFill>
                  <a:latin typeface="+mn-lt"/>
                </a:endParaRPr>
              </a:p>
            </p:txBody>
          </p:sp>
          <p:sp>
            <p:nvSpPr>
              <p:cNvPr id="77" name="Flowchart: Stored Data 76"/>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grpSp>
          <p:nvGrpSpPr>
            <p:cNvPr id="69" name="Group 68"/>
            <p:cNvGrpSpPr>
              <a:grpSpLocks noChangeAspect="1"/>
            </p:cNvGrpSpPr>
            <p:nvPr/>
          </p:nvGrpSpPr>
          <p:grpSpPr>
            <a:xfrm>
              <a:off x="7150377" y="2226213"/>
              <a:ext cx="589429" cy="895094"/>
              <a:chOff x="1228165" y="1739822"/>
              <a:chExt cx="2250141" cy="3485207"/>
            </a:xfrm>
          </p:grpSpPr>
          <p:sp>
            <p:nvSpPr>
              <p:cNvPr id="74" name="Oval 73"/>
              <p:cNvSpPr/>
              <p:nvPr/>
            </p:nvSpPr>
            <p:spPr bwMode="auto">
              <a:xfrm>
                <a:off x="1228165" y="1739822"/>
                <a:ext cx="2250141" cy="2097742"/>
              </a:xfrm>
              <a:prstGeom prst="ellipse">
                <a:avLst/>
              </a:prstGeom>
              <a:solidFill>
                <a:srgbClr val="009900"/>
              </a:solidFill>
              <a:ln w="38100">
                <a:noFill/>
                <a:round/>
                <a:headEnd/>
                <a:tailEnd/>
              </a:ln>
            </p:spPr>
            <p:txBody>
              <a:bodyPr wrap="none" rtlCol="0" anchor="ctr"/>
              <a:lstStyle/>
              <a:p>
                <a:pPr algn="ctr"/>
                <a:r>
                  <a:rPr lang="en-US" sz="1400" b="1" dirty="0" smtClean="0">
                    <a:solidFill>
                      <a:schemeClr val="bg1"/>
                    </a:solidFill>
                    <a:latin typeface="+mn-lt"/>
                  </a:rPr>
                  <a:t>Plan</a:t>
                </a:r>
                <a:endParaRPr lang="en-US" sz="1400" b="1" dirty="0">
                  <a:solidFill>
                    <a:schemeClr val="bg1"/>
                  </a:solidFill>
                  <a:latin typeface="+mn-lt"/>
                </a:endParaRPr>
              </a:p>
            </p:txBody>
          </p:sp>
          <p:sp>
            <p:nvSpPr>
              <p:cNvPr id="75" name="Flowchart: Stored Data 74"/>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grpSp>
          <p:nvGrpSpPr>
            <p:cNvPr id="70" name="Group 69"/>
            <p:cNvGrpSpPr>
              <a:grpSpLocks noChangeAspect="1"/>
            </p:cNvGrpSpPr>
            <p:nvPr/>
          </p:nvGrpSpPr>
          <p:grpSpPr>
            <a:xfrm>
              <a:off x="7975130" y="2243866"/>
              <a:ext cx="589429" cy="895094"/>
              <a:chOff x="1228165" y="1739822"/>
              <a:chExt cx="2250141" cy="3485207"/>
            </a:xfrm>
          </p:grpSpPr>
          <p:sp>
            <p:nvSpPr>
              <p:cNvPr id="72" name="Oval 71"/>
              <p:cNvSpPr/>
              <p:nvPr/>
            </p:nvSpPr>
            <p:spPr bwMode="auto">
              <a:xfrm>
                <a:off x="1228165" y="1739822"/>
                <a:ext cx="2250141" cy="2097742"/>
              </a:xfrm>
              <a:prstGeom prst="ellipse">
                <a:avLst/>
              </a:prstGeom>
              <a:solidFill>
                <a:srgbClr val="CC00FF"/>
              </a:solidFill>
              <a:ln w="38100">
                <a:noFill/>
                <a:round/>
                <a:headEnd/>
                <a:tailEnd/>
              </a:ln>
            </p:spPr>
            <p:txBody>
              <a:bodyPr wrap="none" rtlCol="0" anchor="ctr"/>
              <a:lstStyle/>
              <a:p>
                <a:pPr algn="ctr"/>
                <a:r>
                  <a:rPr lang="en-US" sz="1400" b="1" dirty="0">
                    <a:solidFill>
                      <a:schemeClr val="bg1"/>
                    </a:solidFill>
                    <a:latin typeface="+mn-lt"/>
                  </a:rPr>
                  <a:t>Video</a:t>
                </a:r>
                <a:endParaRPr lang="en-US" sz="1400" b="1" dirty="0" smtClean="0">
                  <a:solidFill>
                    <a:schemeClr val="bg1"/>
                  </a:solidFill>
                  <a:latin typeface="+mn-lt"/>
                </a:endParaRPr>
              </a:p>
            </p:txBody>
          </p:sp>
          <p:sp>
            <p:nvSpPr>
              <p:cNvPr id="73" name="Flowchart: Stored Data 72"/>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sp>
          <p:nvSpPr>
            <p:cNvPr id="71" name="TextBox 70"/>
            <p:cNvSpPr txBox="1"/>
            <p:nvPr/>
          </p:nvSpPr>
          <p:spPr bwMode="auto">
            <a:xfrm>
              <a:off x="6233355" y="3067517"/>
              <a:ext cx="1509773" cy="369332"/>
            </a:xfrm>
            <a:prstGeom prst="rect">
              <a:avLst/>
            </a:prstGeom>
            <a:noFill/>
            <a:ln w="12700">
              <a:noFill/>
              <a:miter lim="800000"/>
              <a:headEnd type="none" w="sm" len="sm"/>
              <a:tailEnd type="none" w="sm" len="sm"/>
            </a:ln>
          </p:spPr>
          <p:txBody>
            <a:bodyPr wrap="none" rtlCol="0">
              <a:spAutoFit/>
            </a:bodyPr>
            <a:lstStyle/>
            <a:p>
              <a:pPr algn="ctr"/>
              <a:r>
                <a:rPr lang="en-US" sz="1800" b="1" dirty="0" smtClean="0">
                  <a:latin typeface="Arial" charset="0"/>
                </a:rPr>
                <a:t>FSA Module</a:t>
              </a:r>
            </a:p>
          </p:txBody>
        </p:sp>
      </p:grpSp>
      <p:grpSp>
        <p:nvGrpSpPr>
          <p:cNvPr id="16384" name="Group 16383"/>
          <p:cNvGrpSpPr/>
          <p:nvPr/>
        </p:nvGrpSpPr>
        <p:grpSpPr>
          <a:xfrm>
            <a:off x="3513787" y="2852937"/>
            <a:ext cx="2017614" cy="3590725"/>
            <a:chOff x="3513787" y="2852937"/>
            <a:chExt cx="2017614" cy="3590725"/>
          </a:xfrm>
        </p:grpSpPr>
        <p:sp>
          <p:nvSpPr>
            <p:cNvPr id="16" name="Rectangle 15"/>
            <p:cNvSpPr/>
            <p:nvPr/>
          </p:nvSpPr>
          <p:spPr bwMode="auto">
            <a:xfrm>
              <a:off x="3513787" y="6081377"/>
              <a:ext cx="2017614" cy="362285"/>
            </a:xfrm>
            <a:prstGeom prst="rect">
              <a:avLst/>
            </a:prstGeom>
            <a:solidFill>
              <a:srgbClr val="FFC000"/>
            </a:solidFill>
            <a:ln w="38100">
              <a:noFill/>
              <a:round/>
              <a:headEnd/>
              <a:tailEnd/>
            </a:ln>
          </p:spPr>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a:endParaRPr lang="en-US" b="1">
                <a:latin typeface="+mn-lt"/>
              </a:endParaRPr>
            </a:p>
          </p:txBody>
        </p:sp>
        <p:sp>
          <p:nvSpPr>
            <p:cNvPr id="81" name="Rectangle 80"/>
            <p:cNvSpPr/>
            <p:nvPr/>
          </p:nvSpPr>
          <p:spPr bwMode="auto">
            <a:xfrm>
              <a:off x="3597361" y="2852937"/>
              <a:ext cx="1847267" cy="362285"/>
            </a:xfrm>
            <a:prstGeom prst="rect">
              <a:avLst/>
            </a:prstGeom>
            <a:solidFill>
              <a:srgbClr val="FFC000"/>
            </a:solidFill>
            <a:ln w="38100">
              <a:noFill/>
              <a:round/>
              <a:headEnd/>
              <a:tailEnd/>
            </a:ln>
          </p:spPr>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a:endParaRPr lang="en-US" b="1">
                <a:latin typeface="+mn-lt"/>
              </a:endParaRPr>
            </a:p>
          </p:txBody>
        </p:sp>
        <p:sp>
          <p:nvSpPr>
            <p:cNvPr id="82" name="Rectangle 81"/>
            <p:cNvSpPr/>
            <p:nvPr/>
          </p:nvSpPr>
          <p:spPr bwMode="auto">
            <a:xfrm rot="5400000">
              <a:off x="2830273" y="4453658"/>
              <a:ext cx="3353259" cy="362285"/>
            </a:xfrm>
            <a:prstGeom prst="rect">
              <a:avLst/>
            </a:prstGeom>
            <a:solidFill>
              <a:srgbClr val="FFC000"/>
            </a:solidFill>
            <a:ln w="38100">
              <a:noFill/>
              <a:round/>
              <a:headEnd/>
              <a:tailEnd/>
            </a:ln>
          </p:spPr>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a:endParaRPr lang="en-US" b="1">
                <a:latin typeface="+mn-lt"/>
              </a:endParaRPr>
            </a:p>
          </p:txBody>
        </p:sp>
      </p:grpSp>
      <p:grpSp>
        <p:nvGrpSpPr>
          <p:cNvPr id="7" name="Group 6"/>
          <p:cNvGrpSpPr/>
          <p:nvPr/>
        </p:nvGrpSpPr>
        <p:grpSpPr>
          <a:xfrm>
            <a:off x="4846306" y="5285460"/>
            <a:ext cx="3928306" cy="1337555"/>
            <a:chOff x="4846306" y="5276633"/>
            <a:chExt cx="3928306" cy="1337555"/>
          </a:xfrm>
        </p:grpSpPr>
        <p:sp>
          <p:nvSpPr>
            <p:cNvPr id="49" name="Striped Right Arrow 48"/>
            <p:cNvSpPr/>
            <p:nvPr/>
          </p:nvSpPr>
          <p:spPr bwMode="auto">
            <a:xfrm rot="10800000">
              <a:off x="4846306" y="5892113"/>
              <a:ext cx="3928306" cy="722075"/>
            </a:xfrm>
            <a:prstGeom prst="stripedRightArrow">
              <a:avLst/>
            </a:prstGeom>
            <a:solidFill>
              <a:srgbClr val="FFC000"/>
            </a:solidFill>
            <a:ln w="38100">
              <a:noFill/>
              <a:round/>
              <a:headEnd/>
              <a:tailEnd/>
            </a:ln>
          </p:spPr>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a:endParaRPr lang="en-US" b="1" dirty="0">
                <a:latin typeface="+mn-lt"/>
              </a:endParaRPr>
            </a:p>
          </p:txBody>
        </p:sp>
        <p:grpSp>
          <p:nvGrpSpPr>
            <p:cNvPr id="53" name="Group 52"/>
            <p:cNvGrpSpPr>
              <a:grpSpLocks noChangeAspect="1"/>
            </p:cNvGrpSpPr>
            <p:nvPr/>
          </p:nvGrpSpPr>
          <p:grpSpPr>
            <a:xfrm>
              <a:off x="6237468" y="5276633"/>
              <a:ext cx="589429" cy="895094"/>
              <a:chOff x="1228165" y="1739822"/>
              <a:chExt cx="2250141" cy="3485207"/>
            </a:xfrm>
          </p:grpSpPr>
          <p:sp>
            <p:nvSpPr>
              <p:cNvPr id="54" name="Oval 53"/>
              <p:cNvSpPr/>
              <p:nvPr/>
            </p:nvSpPr>
            <p:spPr bwMode="auto">
              <a:xfrm>
                <a:off x="1228165" y="1739822"/>
                <a:ext cx="2250141" cy="2097742"/>
              </a:xfrm>
              <a:prstGeom prst="ellipse">
                <a:avLst/>
              </a:prstGeom>
              <a:solidFill>
                <a:srgbClr val="008080"/>
              </a:solidFill>
              <a:ln w="38100">
                <a:noFill/>
                <a:round/>
                <a:headEnd/>
                <a:tailEnd/>
              </a:ln>
            </p:spPr>
            <p:txBody>
              <a:bodyPr wrap="none" rtlCol="0" anchor="ctr"/>
              <a:lstStyle/>
              <a:p>
                <a:pPr algn="ctr"/>
                <a:r>
                  <a:rPr lang="en-US" sz="1400" b="1" dirty="0" smtClean="0">
                    <a:solidFill>
                      <a:schemeClr val="bg1"/>
                    </a:solidFill>
                    <a:latin typeface="+mn-lt"/>
                  </a:rPr>
                  <a:t>CMD</a:t>
                </a:r>
                <a:endParaRPr lang="en-US" sz="1400" b="1" dirty="0">
                  <a:solidFill>
                    <a:schemeClr val="bg1"/>
                  </a:solidFill>
                  <a:latin typeface="+mn-lt"/>
                </a:endParaRPr>
              </a:p>
            </p:txBody>
          </p:sp>
          <p:sp>
            <p:nvSpPr>
              <p:cNvPr id="55" name="Flowchart: Stored Data 54"/>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grpSp>
          <p:nvGrpSpPr>
            <p:cNvPr id="56" name="Group 55"/>
            <p:cNvGrpSpPr>
              <a:grpSpLocks noChangeAspect="1"/>
            </p:cNvGrpSpPr>
            <p:nvPr/>
          </p:nvGrpSpPr>
          <p:grpSpPr>
            <a:xfrm>
              <a:off x="7133939" y="5276633"/>
              <a:ext cx="589429" cy="895094"/>
              <a:chOff x="1228165" y="1739822"/>
              <a:chExt cx="2250141" cy="3485207"/>
            </a:xfrm>
          </p:grpSpPr>
          <p:sp>
            <p:nvSpPr>
              <p:cNvPr id="57" name="Oval 56"/>
              <p:cNvSpPr/>
              <p:nvPr/>
            </p:nvSpPr>
            <p:spPr bwMode="auto">
              <a:xfrm>
                <a:off x="1228165" y="1739822"/>
                <a:ext cx="2250141" cy="2097742"/>
              </a:xfrm>
              <a:prstGeom prst="ellipse">
                <a:avLst/>
              </a:prstGeom>
              <a:solidFill>
                <a:srgbClr val="009900"/>
              </a:solidFill>
              <a:ln w="38100">
                <a:noFill/>
                <a:round/>
                <a:headEnd/>
                <a:tailEnd/>
              </a:ln>
            </p:spPr>
            <p:txBody>
              <a:bodyPr wrap="none" rtlCol="0" anchor="ctr"/>
              <a:lstStyle/>
              <a:p>
                <a:pPr algn="ctr"/>
                <a:r>
                  <a:rPr lang="en-US" sz="1400" b="1" dirty="0" smtClean="0">
                    <a:solidFill>
                      <a:schemeClr val="bg1"/>
                    </a:solidFill>
                    <a:latin typeface="+mn-lt"/>
                  </a:rPr>
                  <a:t>Plan</a:t>
                </a:r>
                <a:endParaRPr lang="en-US" sz="1400" b="1" dirty="0">
                  <a:solidFill>
                    <a:schemeClr val="bg1"/>
                  </a:solidFill>
                  <a:latin typeface="+mn-lt"/>
                </a:endParaRPr>
              </a:p>
            </p:txBody>
          </p:sp>
          <p:sp>
            <p:nvSpPr>
              <p:cNvPr id="58" name="Flowchart: Stored Data 57"/>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grpSp>
          <p:nvGrpSpPr>
            <p:cNvPr id="59" name="Group 58"/>
            <p:cNvGrpSpPr>
              <a:grpSpLocks noChangeAspect="1"/>
            </p:cNvGrpSpPr>
            <p:nvPr/>
          </p:nvGrpSpPr>
          <p:grpSpPr>
            <a:xfrm>
              <a:off x="7958692" y="5294286"/>
              <a:ext cx="589429" cy="895094"/>
              <a:chOff x="1228165" y="1739822"/>
              <a:chExt cx="2250141" cy="3485207"/>
            </a:xfrm>
          </p:grpSpPr>
          <p:sp>
            <p:nvSpPr>
              <p:cNvPr id="60" name="Oval 59"/>
              <p:cNvSpPr/>
              <p:nvPr/>
            </p:nvSpPr>
            <p:spPr bwMode="auto">
              <a:xfrm>
                <a:off x="1228165" y="1739822"/>
                <a:ext cx="2250141" cy="2097742"/>
              </a:xfrm>
              <a:prstGeom prst="ellipse">
                <a:avLst/>
              </a:prstGeom>
              <a:solidFill>
                <a:srgbClr val="CC00FF"/>
              </a:solidFill>
              <a:ln w="38100">
                <a:noFill/>
                <a:round/>
                <a:headEnd/>
                <a:tailEnd/>
              </a:ln>
            </p:spPr>
            <p:txBody>
              <a:bodyPr wrap="none" rtlCol="0" anchor="ctr"/>
              <a:lstStyle/>
              <a:p>
                <a:pPr algn="ctr"/>
                <a:r>
                  <a:rPr lang="en-US" sz="1400" b="1" dirty="0" smtClean="0">
                    <a:solidFill>
                      <a:schemeClr val="bg1"/>
                    </a:solidFill>
                    <a:latin typeface="+mn-lt"/>
                  </a:rPr>
                  <a:t>Video</a:t>
                </a:r>
                <a:endParaRPr lang="en-US" sz="1400" b="1" dirty="0">
                  <a:solidFill>
                    <a:schemeClr val="bg1"/>
                  </a:solidFill>
                  <a:latin typeface="+mn-lt"/>
                </a:endParaRPr>
              </a:p>
            </p:txBody>
          </p:sp>
          <p:sp>
            <p:nvSpPr>
              <p:cNvPr id="61" name="Flowchart: Stored Data 60"/>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solidFill>
                    <a:schemeClr val="bg1"/>
                  </a:solidFill>
                </a:endParaRPr>
              </a:p>
            </p:txBody>
          </p:sp>
        </p:grpSp>
        <p:sp>
          <p:nvSpPr>
            <p:cNvPr id="62" name="TextBox 61"/>
            <p:cNvSpPr txBox="1"/>
            <p:nvPr/>
          </p:nvSpPr>
          <p:spPr bwMode="auto">
            <a:xfrm>
              <a:off x="6345161" y="6117937"/>
              <a:ext cx="1253292" cy="369332"/>
            </a:xfrm>
            <a:prstGeom prst="rect">
              <a:avLst/>
            </a:prstGeom>
            <a:noFill/>
            <a:ln w="12700">
              <a:noFill/>
              <a:miter lim="800000"/>
              <a:headEnd type="none" w="sm" len="sm"/>
              <a:tailEnd type="none" w="sm" len="sm"/>
            </a:ln>
          </p:spPr>
          <p:txBody>
            <a:bodyPr wrap="none" rtlCol="0">
              <a:spAutoFit/>
            </a:bodyPr>
            <a:lstStyle/>
            <a:p>
              <a:pPr algn="ctr"/>
              <a:r>
                <a:rPr lang="en-US" sz="1800" b="1" dirty="0" smtClean="0">
                  <a:latin typeface="Arial" charset="0"/>
                </a:rPr>
                <a:t>ESA MOC</a:t>
              </a:r>
            </a:p>
          </p:txBody>
        </p:sp>
      </p:grpSp>
      <p:grpSp>
        <p:nvGrpSpPr>
          <p:cNvPr id="5" name="Group 4"/>
          <p:cNvGrpSpPr/>
          <p:nvPr/>
        </p:nvGrpSpPr>
        <p:grpSpPr>
          <a:xfrm>
            <a:off x="1228165" y="1739822"/>
            <a:ext cx="2250141" cy="3485207"/>
            <a:chOff x="1228165" y="1739822"/>
            <a:chExt cx="2250141" cy="3485207"/>
          </a:xfrm>
        </p:grpSpPr>
        <p:sp>
          <p:nvSpPr>
            <p:cNvPr id="8" name="Oval 7"/>
            <p:cNvSpPr/>
            <p:nvPr/>
          </p:nvSpPr>
          <p:spPr bwMode="auto">
            <a:xfrm>
              <a:off x="1228165" y="1739822"/>
              <a:ext cx="2250141" cy="2097742"/>
            </a:xfrm>
            <a:prstGeom prst="ellipse">
              <a:avLst/>
            </a:prstGeom>
            <a:solidFill>
              <a:srgbClr val="C00000"/>
            </a:solidFill>
            <a:ln w="38100">
              <a:noFill/>
              <a:round/>
              <a:headEnd/>
              <a:tailEnd/>
            </a:ln>
          </p:spPr>
          <p:txBody>
            <a:bodyPr wrap="none" rtlCol="0" anchor="ctr"/>
            <a:lstStyle/>
            <a:p>
              <a:pPr algn="ctr"/>
              <a:endParaRPr lang="en-US" sz="1400" b="1" dirty="0">
                <a:latin typeface="+mn-lt"/>
              </a:endParaRPr>
            </a:p>
          </p:txBody>
        </p:sp>
        <p:sp>
          <p:nvSpPr>
            <p:cNvPr id="3" name="Flowchart: Stored Data 2"/>
            <p:cNvSpPr/>
            <p:nvPr/>
          </p:nvSpPr>
          <p:spPr bwMode="auto">
            <a:xfrm rot="16200000">
              <a:off x="1305069" y="3114543"/>
              <a:ext cx="2087374" cy="2133598"/>
            </a:xfrm>
            <a:prstGeom prst="flowChartOnlineStorage">
              <a:avLst/>
            </a:prstGeom>
            <a:solidFill>
              <a:schemeClr val="accent1">
                <a:lumMod val="75000"/>
              </a:schemeClr>
            </a:solidFill>
            <a:ln w="38100">
              <a:noFill/>
              <a:round/>
              <a:headEnd/>
              <a:tailEnd/>
            </a:ln>
          </p:spPr>
          <p:txBody>
            <a:bodyPr wrap="none" rtlCol="0" anchor="ctr"/>
            <a:lstStyle/>
            <a:p>
              <a:pPr algn="ctr"/>
              <a:endParaRPr lang="en-US"/>
            </a:p>
          </p:txBody>
        </p:sp>
      </p:grpSp>
      <p:sp>
        <p:nvSpPr>
          <p:cNvPr id="6" name="Rectangle 5"/>
          <p:cNvSpPr/>
          <p:nvPr/>
        </p:nvSpPr>
        <p:spPr>
          <a:xfrm>
            <a:off x="1353671" y="3656426"/>
            <a:ext cx="2008094" cy="1323439"/>
          </a:xfrm>
          <a:prstGeom prst="rect">
            <a:avLst/>
          </a:prstGeom>
          <a:noFill/>
        </p:spPr>
        <p:txBody>
          <a:bodyPr wrap="square" lIns="91440" tIns="45720" rIns="91440" bIns="45720">
            <a:prstTxWarp prst="textCan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Service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Description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18" name="TextBox 17"/>
          <p:cNvSpPr txBox="1"/>
          <p:nvPr/>
        </p:nvSpPr>
        <p:spPr bwMode="auto">
          <a:xfrm>
            <a:off x="1385336" y="1908037"/>
            <a:ext cx="1944763" cy="1508105"/>
          </a:xfrm>
          <a:prstGeom prst="rect">
            <a:avLst/>
          </a:prstGeom>
          <a:noFill/>
          <a:ln w="12700">
            <a:noFill/>
            <a:miter lim="800000"/>
            <a:headEnd type="none" w="sm" len="sm"/>
            <a:tailEnd type="none" w="sm" len="sm"/>
          </a:ln>
        </p:spPr>
        <p:txBody>
          <a:bodyPr wrap="none" rtlCol="0">
            <a:spAutoFit/>
          </a:bodyPr>
          <a:lstStyle/>
          <a:p>
            <a:pPr algn="ctr"/>
            <a:r>
              <a:rPr lang="en-US" sz="3200" b="1" dirty="0" smtClean="0">
                <a:latin typeface="Arial" charset="0"/>
              </a:rPr>
              <a:t>Service</a:t>
            </a:r>
          </a:p>
          <a:p>
            <a:pPr algn="ctr"/>
            <a:r>
              <a:rPr lang="en-US" sz="3200" b="1" dirty="0" smtClean="0">
                <a:latin typeface="Arial" charset="0"/>
              </a:rPr>
              <a:t>Function</a:t>
            </a:r>
          </a:p>
          <a:p>
            <a:pPr algn="ctr"/>
            <a:r>
              <a:rPr lang="en-US" sz="1400" b="1" dirty="0" smtClean="0">
                <a:latin typeface="Arial" charset="0"/>
              </a:rPr>
              <a:t>TLM, CMD, Plan, etc.</a:t>
            </a:r>
          </a:p>
          <a:p>
            <a:pPr algn="ctr"/>
            <a:r>
              <a:rPr lang="en-US" sz="1400" b="1" dirty="0" smtClean="0">
                <a:latin typeface="Arial" charset="0"/>
              </a:rPr>
              <a:t>Application Layer</a:t>
            </a:r>
          </a:p>
        </p:txBody>
      </p:sp>
      <p:sp>
        <p:nvSpPr>
          <p:cNvPr id="9" name="TextBox 8"/>
          <p:cNvSpPr txBox="1"/>
          <p:nvPr/>
        </p:nvSpPr>
        <p:spPr bwMode="auto">
          <a:xfrm>
            <a:off x="5444628" y="5345509"/>
            <a:ext cx="551754" cy="307777"/>
          </a:xfrm>
          <a:prstGeom prst="rect">
            <a:avLst/>
          </a:prstGeom>
          <a:noFill/>
          <a:ln w="38100">
            <a:noFill/>
            <a:round/>
            <a:headEnd/>
            <a:tailEnd/>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defRPr lang="en-US"/>
            </a:defPPr>
            <a:lvl1pPr algn="ctr">
              <a:defRPr sz="1400" b="1">
                <a:solidFill>
                  <a:schemeClr val="bg1"/>
                </a:solidFill>
                <a:latin typeface="+mn-lt"/>
              </a:defRPr>
            </a:lvl1pPr>
          </a:lstStyle>
          <a:p>
            <a:r>
              <a:rPr lang="en-US" dirty="0"/>
              <a:t>TLM</a:t>
            </a:r>
          </a:p>
        </p:txBody>
      </p:sp>
      <p:sp>
        <p:nvSpPr>
          <p:cNvPr id="16394" name="TextBox 16393"/>
          <p:cNvSpPr txBox="1"/>
          <p:nvPr/>
        </p:nvSpPr>
        <p:spPr bwMode="auto">
          <a:xfrm>
            <a:off x="554594" y="936235"/>
            <a:ext cx="8290356" cy="646331"/>
          </a:xfrm>
          <a:prstGeom prst="rect">
            <a:avLst/>
          </a:prstGeom>
          <a:noFill/>
          <a:ln w="12700">
            <a:noFill/>
            <a:miter lim="800000"/>
            <a:headEnd type="none" w="sm" len="sm"/>
            <a:tailEnd type="none" w="sm" len="sm"/>
          </a:ln>
        </p:spPr>
        <p:txBody>
          <a:bodyPr wrap="square" rtlCol="0">
            <a:spAutoFit/>
          </a:bodyPr>
          <a:lstStyle/>
          <a:p>
            <a:r>
              <a:rPr lang="en-US" sz="1800" b="1" dirty="0" smtClean="0">
                <a:solidFill>
                  <a:srgbClr val="0033CC"/>
                </a:solidFill>
                <a:latin typeface="Arial" charset="0"/>
              </a:rPr>
              <a:t>Cross-support is based on </a:t>
            </a:r>
            <a:r>
              <a:rPr lang="en-US" sz="1800" b="1" i="1" u="sng" dirty="0" smtClean="0">
                <a:solidFill>
                  <a:srgbClr val="0033CC"/>
                </a:solidFill>
                <a:latin typeface="Arial" charset="0"/>
              </a:rPr>
              <a:t>operational configuration and on security</a:t>
            </a:r>
          </a:p>
          <a:p>
            <a:r>
              <a:rPr lang="en-US" sz="1800" b="1" dirty="0" smtClean="0">
                <a:solidFill>
                  <a:srgbClr val="0033CC"/>
                </a:solidFill>
                <a:latin typeface="Arial" charset="0"/>
              </a:rPr>
              <a:t>    </a:t>
            </a:r>
            <a:r>
              <a:rPr lang="en-US" sz="1800" b="1" dirty="0" smtClean="0">
                <a:solidFill>
                  <a:srgbClr val="0033CC"/>
                </a:solidFill>
                <a:latin typeface="Arial" charset="0"/>
                <a:sym typeface="Wingdings" pitchFamily="2" charset="2"/>
              </a:rPr>
              <a:t> </a:t>
            </a:r>
            <a:r>
              <a:rPr lang="en-US" sz="1800" b="1" i="1" u="sng" dirty="0" smtClean="0">
                <a:solidFill>
                  <a:srgbClr val="0033CC"/>
                </a:solidFill>
                <a:latin typeface="Arial" charset="0"/>
              </a:rPr>
              <a:t>NOT</a:t>
            </a:r>
            <a:r>
              <a:rPr lang="en-US" sz="1800" b="1" dirty="0" smtClean="0">
                <a:solidFill>
                  <a:srgbClr val="0033CC"/>
                </a:solidFill>
                <a:latin typeface="Arial" charset="0"/>
              </a:rPr>
              <a:t> on a new software development project.  </a:t>
            </a:r>
          </a:p>
        </p:txBody>
      </p:sp>
      <p:sp>
        <p:nvSpPr>
          <p:cNvPr id="2" name="Freeform 1"/>
          <p:cNvSpPr/>
          <p:nvPr/>
        </p:nvSpPr>
        <p:spPr bwMode="auto">
          <a:xfrm>
            <a:off x="3142109" y="5719482"/>
            <a:ext cx="2631163" cy="613970"/>
          </a:xfrm>
          <a:custGeom>
            <a:avLst/>
            <a:gdLst>
              <a:gd name="connsiteX0" fmla="*/ 2647284 w 2666766"/>
              <a:gd name="connsiteY0" fmla="*/ 0 h 430948"/>
              <a:gd name="connsiteX1" fmla="*/ 2647284 w 2666766"/>
              <a:gd name="connsiteY1" fmla="*/ 251012 h 430948"/>
              <a:gd name="connsiteX2" fmla="*/ 2575567 w 2666766"/>
              <a:gd name="connsiteY2" fmla="*/ 376517 h 430948"/>
              <a:gd name="connsiteX3" fmla="*/ 1697026 w 2666766"/>
              <a:gd name="connsiteY3" fmla="*/ 376517 h 430948"/>
              <a:gd name="connsiteX4" fmla="*/ 208884 w 2666766"/>
              <a:gd name="connsiteY4" fmla="*/ 412376 h 430948"/>
              <a:gd name="connsiteX5" fmla="*/ 11661 w 2666766"/>
              <a:gd name="connsiteY5" fmla="*/ 44823 h 430948"/>
              <a:gd name="connsiteX6" fmla="*/ 11661 w 2666766"/>
              <a:gd name="connsiteY6" fmla="*/ 44823 h 430948"/>
              <a:gd name="connsiteX0" fmla="*/ 2647284 w 2667939"/>
              <a:gd name="connsiteY0" fmla="*/ 0 h 430948"/>
              <a:gd name="connsiteX1" fmla="*/ 2647284 w 2667939"/>
              <a:gd name="connsiteY1" fmla="*/ 251012 h 430948"/>
              <a:gd name="connsiteX2" fmla="*/ 2387308 w 2667939"/>
              <a:gd name="connsiteY2" fmla="*/ 376517 h 430948"/>
              <a:gd name="connsiteX3" fmla="*/ 1697026 w 2667939"/>
              <a:gd name="connsiteY3" fmla="*/ 376517 h 430948"/>
              <a:gd name="connsiteX4" fmla="*/ 208884 w 2667939"/>
              <a:gd name="connsiteY4" fmla="*/ 412376 h 430948"/>
              <a:gd name="connsiteX5" fmla="*/ 11661 w 2667939"/>
              <a:gd name="connsiteY5" fmla="*/ 44823 h 430948"/>
              <a:gd name="connsiteX6" fmla="*/ 11661 w 2667939"/>
              <a:gd name="connsiteY6" fmla="*/ 44823 h 430948"/>
              <a:gd name="connsiteX0" fmla="*/ 2647284 w 2650368"/>
              <a:gd name="connsiteY0" fmla="*/ 0 h 430948"/>
              <a:gd name="connsiteX1" fmla="*/ 2611425 w 2650368"/>
              <a:gd name="connsiteY1" fmla="*/ 340659 h 430948"/>
              <a:gd name="connsiteX2" fmla="*/ 2387308 w 2650368"/>
              <a:gd name="connsiteY2" fmla="*/ 376517 h 430948"/>
              <a:gd name="connsiteX3" fmla="*/ 1697026 w 2650368"/>
              <a:gd name="connsiteY3" fmla="*/ 376517 h 430948"/>
              <a:gd name="connsiteX4" fmla="*/ 208884 w 2650368"/>
              <a:gd name="connsiteY4" fmla="*/ 412376 h 430948"/>
              <a:gd name="connsiteX5" fmla="*/ 11661 w 2650368"/>
              <a:gd name="connsiteY5" fmla="*/ 44823 h 430948"/>
              <a:gd name="connsiteX6" fmla="*/ 11661 w 2650368"/>
              <a:gd name="connsiteY6" fmla="*/ 44823 h 430948"/>
              <a:gd name="connsiteX0" fmla="*/ 2647284 w 2667939"/>
              <a:gd name="connsiteY0" fmla="*/ 0 h 430948"/>
              <a:gd name="connsiteX1" fmla="*/ 2647284 w 2667939"/>
              <a:gd name="connsiteY1" fmla="*/ 331695 h 430948"/>
              <a:gd name="connsiteX2" fmla="*/ 2387308 w 2667939"/>
              <a:gd name="connsiteY2" fmla="*/ 376517 h 430948"/>
              <a:gd name="connsiteX3" fmla="*/ 1697026 w 2667939"/>
              <a:gd name="connsiteY3" fmla="*/ 376517 h 430948"/>
              <a:gd name="connsiteX4" fmla="*/ 208884 w 2667939"/>
              <a:gd name="connsiteY4" fmla="*/ 412376 h 430948"/>
              <a:gd name="connsiteX5" fmla="*/ 11661 w 2667939"/>
              <a:gd name="connsiteY5" fmla="*/ 44823 h 430948"/>
              <a:gd name="connsiteX6" fmla="*/ 11661 w 2667939"/>
              <a:gd name="connsiteY6" fmla="*/ 44823 h 430948"/>
              <a:gd name="connsiteX0" fmla="*/ 2647284 w 2648149"/>
              <a:gd name="connsiteY0" fmla="*/ 0 h 430948"/>
              <a:gd name="connsiteX1" fmla="*/ 2584531 w 2648149"/>
              <a:gd name="connsiteY1" fmla="*/ 313765 h 430948"/>
              <a:gd name="connsiteX2" fmla="*/ 2387308 w 2648149"/>
              <a:gd name="connsiteY2" fmla="*/ 376517 h 430948"/>
              <a:gd name="connsiteX3" fmla="*/ 1697026 w 2648149"/>
              <a:gd name="connsiteY3" fmla="*/ 376517 h 430948"/>
              <a:gd name="connsiteX4" fmla="*/ 208884 w 2648149"/>
              <a:gd name="connsiteY4" fmla="*/ 412376 h 430948"/>
              <a:gd name="connsiteX5" fmla="*/ 11661 w 2648149"/>
              <a:gd name="connsiteY5" fmla="*/ 44823 h 430948"/>
              <a:gd name="connsiteX6" fmla="*/ 11661 w 2648149"/>
              <a:gd name="connsiteY6" fmla="*/ 44823 h 430948"/>
              <a:gd name="connsiteX0" fmla="*/ 2644003 w 2644868"/>
              <a:gd name="connsiteY0" fmla="*/ 71718 h 502666"/>
              <a:gd name="connsiteX1" fmla="*/ 2581250 w 2644868"/>
              <a:gd name="connsiteY1" fmla="*/ 385483 h 502666"/>
              <a:gd name="connsiteX2" fmla="*/ 2384027 w 2644868"/>
              <a:gd name="connsiteY2" fmla="*/ 448235 h 502666"/>
              <a:gd name="connsiteX3" fmla="*/ 1693745 w 2644868"/>
              <a:gd name="connsiteY3" fmla="*/ 448235 h 502666"/>
              <a:gd name="connsiteX4" fmla="*/ 205603 w 2644868"/>
              <a:gd name="connsiteY4" fmla="*/ 484094 h 502666"/>
              <a:gd name="connsiteX5" fmla="*/ 8380 w 2644868"/>
              <a:gd name="connsiteY5" fmla="*/ 116541 h 502666"/>
              <a:gd name="connsiteX6" fmla="*/ 160780 w 2644868"/>
              <a:gd name="connsiteY6" fmla="*/ 0 h 502666"/>
              <a:gd name="connsiteX0" fmla="*/ 2664954 w 2665819"/>
              <a:gd name="connsiteY0" fmla="*/ 71718 h 510566"/>
              <a:gd name="connsiteX1" fmla="*/ 2602201 w 2665819"/>
              <a:gd name="connsiteY1" fmla="*/ 385483 h 510566"/>
              <a:gd name="connsiteX2" fmla="*/ 2404978 w 2665819"/>
              <a:gd name="connsiteY2" fmla="*/ 448235 h 510566"/>
              <a:gd name="connsiteX3" fmla="*/ 1714696 w 2665819"/>
              <a:gd name="connsiteY3" fmla="*/ 448235 h 510566"/>
              <a:gd name="connsiteX4" fmla="*/ 181730 w 2665819"/>
              <a:gd name="connsiteY4" fmla="*/ 493059 h 510566"/>
              <a:gd name="connsiteX5" fmla="*/ 29331 w 2665819"/>
              <a:gd name="connsiteY5" fmla="*/ 116541 h 510566"/>
              <a:gd name="connsiteX6" fmla="*/ 181731 w 2665819"/>
              <a:gd name="connsiteY6" fmla="*/ 0 h 510566"/>
              <a:gd name="connsiteX0" fmla="*/ 2636414 w 2637279"/>
              <a:gd name="connsiteY0" fmla="*/ 71718 h 525594"/>
              <a:gd name="connsiteX1" fmla="*/ 2573661 w 2637279"/>
              <a:gd name="connsiteY1" fmla="*/ 385483 h 525594"/>
              <a:gd name="connsiteX2" fmla="*/ 2376438 w 2637279"/>
              <a:gd name="connsiteY2" fmla="*/ 448235 h 525594"/>
              <a:gd name="connsiteX3" fmla="*/ 1686156 w 2637279"/>
              <a:gd name="connsiteY3" fmla="*/ 448235 h 525594"/>
              <a:gd name="connsiteX4" fmla="*/ 153190 w 2637279"/>
              <a:gd name="connsiteY4" fmla="*/ 493059 h 525594"/>
              <a:gd name="connsiteX5" fmla="*/ 791 w 2637279"/>
              <a:gd name="connsiteY5" fmla="*/ 116541 h 525594"/>
              <a:gd name="connsiteX6" fmla="*/ 153191 w 2637279"/>
              <a:gd name="connsiteY6" fmla="*/ 0 h 525594"/>
              <a:gd name="connsiteX0" fmla="*/ 2596777 w 2597642"/>
              <a:gd name="connsiteY0" fmla="*/ 71718 h 518623"/>
              <a:gd name="connsiteX1" fmla="*/ 2534024 w 2597642"/>
              <a:gd name="connsiteY1" fmla="*/ 385483 h 518623"/>
              <a:gd name="connsiteX2" fmla="*/ 2336801 w 2597642"/>
              <a:gd name="connsiteY2" fmla="*/ 448235 h 518623"/>
              <a:gd name="connsiteX3" fmla="*/ 1646519 w 2597642"/>
              <a:gd name="connsiteY3" fmla="*/ 448235 h 518623"/>
              <a:gd name="connsiteX4" fmla="*/ 113553 w 2597642"/>
              <a:gd name="connsiteY4" fmla="*/ 493059 h 518623"/>
              <a:gd name="connsiteX5" fmla="*/ 113554 w 2597642"/>
              <a:gd name="connsiteY5" fmla="*/ 0 h 518623"/>
              <a:gd name="connsiteX0" fmla="*/ 2511867 w 2512732"/>
              <a:gd name="connsiteY0" fmla="*/ 71718 h 503279"/>
              <a:gd name="connsiteX1" fmla="*/ 2449114 w 2512732"/>
              <a:gd name="connsiteY1" fmla="*/ 385483 h 503279"/>
              <a:gd name="connsiteX2" fmla="*/ 2251891 w 2512732"/>
              <a:gd name="connsiteY2" fmla="*/ 448235 h 503279"/>
              <a:gd name="connsiteX3" fmla="*/ 1561609 w 2512732"/>
              <a:gd name="connsiteY3" fmla="*/ 448235 h 503279"/>
              <a:gd name="connsiteX4" fmla="*/ 163113 w 2512732"/>
              <a:gd name="connsiteY4" fmla="*/ 475130 h 503279"/>
              <a:gd name="connsiteX5" fmla="*/ 28644 w 2512732"/>
              <a:gd name="connsiteY5" fmla="*/ 0 h 503279"/>
              <a:gd name="connsiteX0" fmla="*/ 2483240 w 2484105"/>
              <a:gd name="connsiteY0" fmla="*/ 71718 h 495545"/>
              <a:gd name="connsiteX1" fmla="*/ 2420487 w 2484105"/>
              <a:gd name="connsiteY1" fmla="*/ 385483 h 495545"/>
              <a:gd name="connsiteX2" fmla="*/ 2223264 w 2484105"/>
              <a:gd name="connsiteY2" fmla="*/ 448235 h 495545"/>
              <a:gd name="connsiteX3" fmla="*/ 1532982 w 2484105"/>
              <a:gd name="connsiteY3" fmla="*/ 448235 h 495545"/>
              <a:gd name="connsiteX4" fmla="*/ 134486 w 2484105"/>
              <a:gd name="connsiteY4" fmla="*/ 475130 h 495545"/>
              <a:gd name="connsiteX5" fmla="*/ 17 w 2484105"/>
              <a:gd name="connsiteY5" fmla="*/ 0 h 495545"/>
              <a:gd name="connsiteX0" fmla="*/ 2499485 w 2500350"/>
              <a:gd name="connsiteY0" fmla="*/ 71718 h 495545"/>
              <a:gd name="connsiteX1" fmla="*/ 2436732 w 2500350"/>
              <a:gd name="connsiteY1" fmla="*/ 385483 h 495545"/>
              <a:gd name="connsiteX2" fmla="*/ 2239509 w 2500350"/>
              <a:gd name="connsiteY2" fmla="*/ 448235 h 495545"/>
              <a:gd name="connsiteX3" fmla="*/ 1549227 w 2500350"/>
              <a:gd name="connsiteY3" fmla="*/ 448235 h 495545"/>
              <a:gd name="connsiteX4" fmla="*/ 87979 w 2500350"/>
              <a:gd name="connsiteY4" fmla="*/ 475130 h 495545"/>
              <a:gd name="connsiteX5" fmla="*/ 16262 w 2500350"/>
              <a:gd name="connsiteY5" fmla="*/ 0 h 495545"/>
              <a:gd name="connsiteX0" fmla="*/ 2533833 w 2534698"/>
              <a:gd name="connsiteY0" fmla="*/ 71718 h 511341"/>
              <a:gd name="connsiteX1" fmla="*/ 2471080 w 2534698"/>
              <a:gd name="connsiteY1" fmla="*/ 385483 h 511341"/>
              <a:gd name="connsiteX2" fmla="*/ 2273857 w 2534698"/>
              <a:gd name="connsiteY2" fmla="*/ 448235 h 511341"/>
              <a:gd name="connsiteX3" fmla="*/ 1395316 w 2534698"/>
              <a:gd name="connsiteY3" fmla="*/ 475129 h 511341"/>
              <a:gd name="connsiteX4" fmla="*/ 122327 w 2534698"/>
              <a:gd name="connsiteY4" fmla="*/ 475130 h 511341"/>
              <a:gd name="connsiteX5" fmla="*/ 50610 w 2534698"/>
              <a:gd name="connsiteY5" fmla="*/ 0 h 511341"/>
              <a:gd name="connsiteX0" fmla="*/ 2533833 w 2577338"/>
              <a:gd name="connsiteY0" fmla="*/ 71718 h 513885"/>
              <a:gd name="connsiteX1" fmla="*/ 2471080 w 2577338"/>
              <a:gd name="connsiteY1" fmla="*/ 385483 h 513885"/>
              <a:gd name="connsiteX2" fmla="*/ 1395316 w 2577338"/>
              <a:gd name="connsiteY2" fmla="*/ 475129 h 513885"/>
              <a:gd name="connsiteX3" fmla="*/ 122327 w 2577338"/>
              <a:gd name="connsiteY3" fmla="*/ 475130 h 513885"/>
              <a:gd name="connsiteX4" fmla="*/ 50610 w 2577338"/>
              <a:gd name="connsiteY4" fmla="*/ 0 h 513885"/>
              <a:gd name="connsiteX0" fmla="*/ 2533833 w 2577338"/>
              <a:gd name="connsiteY0" fmla="*/ 71718 h 512043"/>
              <a:gd name="connsiteX1" fmla="*/ 2471080 w 2577338"/>
              <a:gd name="connsiteY1" fmla="*/ 430307 h 512043"/>
              <a:gd name="connsiteX2" fmla="*/ 1395316 w 2577338"/>
              <a:gd name="connsiteY2" fmla="*/ 475129 h 512043"/>
              <a:gd name="connsiteX3" fmla="*/ 122327 w 2577338"/>
              <a:gd name="connsiteY3" fmla="*/ 475130 h 512043"/>
              <a:gd name="connsiteX4" fmla="*/ 50610 w 2577338"/>
              <a:gd name="connsiteY4" fmla="*/ 0 h 512043"/>
              <a:gd name="connsiteX0" fmla="*/ 2533833 w 2540635"/>
              <a:gd name="connsiteY0" fmla="*/ 71718 h 512043"/>
              <a:gd name="connsiteX1" fmla="*/ 2471080 w 2540635"/>
              <a:gd name="connsiteY1" fmla="*/ 430307 h 512043"/>
              <a:gd name="connsiteX2" fmla="*/ 1395316 w 2540635"/>
              <a:gd name="connsiteY2" fmla="*/ 475129 h 512043"/>
              <a:gd name="connsiteX3" fmla="*/ 122327 w 2540635"/>
              <a:gd name="connsiteY3" fmla="*/ 475130 h 512043"/>
              <a:gd name="connsiteX4" fmla="*/ 50610 w 2540635"/>
              <a:gd name="connsiteY4" fmla="*/ 0 h 512043"/>
              <a:gd name="connsiteX0" fmla="*/ 2533833 w 2585133"/>
              <a:gd name="connsiteY0" fmla="*/ 71718 h 512043"/>
              <a:gd name="connsiteX1" fmla="*/ 2560728 w 2585133"/>
              <a:gd name="connsiteY1" fmla="*/ 143436 h 512043"/>
              <a:gd name="connsiteX2" fmla="*/ 2471080 w 2585133"/>
              <a:gd name="connsiteY2" fmla="*/ 430307 h 512043"/>
              <a:gd name="connsiteX3" fmla="*/ 1395316 w 2585133"/>
              <a:gd name="connsiteY3" fmla="*/ 475129 h 512043"/>
              <a:gd name="connsiteX4" fmla="*/ 122327 w 2585133"/>
              <a:gd name="connsiteY4" fmla="*/ 475130 h 512043"/>
              <a:gd name="connsiteX5" fmla="*/ 50610 w 2585133"/>
              <a:gd name="connsiteY5" fmla="*/ 0 h 512043"/>
              <a:gd name="connsiteX0" fmla="*/ 2533833 w 2571433"/>
              <a:gd name="connsiteY0" fmla="*/ 71718 h 512043"/>
              <a:gd name="connsiteX1" fmla="*/ 2471080 w 2571433"/>
              <a:gd name="connsiteY1" fmla="*/ 430307 h 512043"/>
              <a:gd name="connsiteX2" fmla="*/ 1395316 w 2571433"/>
              <a:gd name="connsiteY2" fmla="*/ 475129 h 512043"/>
              <a:gd name="connsiteX3" fmla="*/ 122327 w 2571433"/>
              <a:gd name="connsiteY3" fmla="*/ 475130 h 512043"/>
              <a:gd name="connsiteX4" fmla="*/ 50610 w 2571433"/>
              <a:gd name="connsiteY4" fmla="*/ 0 h 512043"/>
              <a:gd name="connsiteX0" fmla="*/ 2578656 w 2593936"/>
              <a:gd name="connsiteY0" fmla="*/ 26894 h 512043"/>
              <a:gd name="connsiteX1" fmla="*/ 2471080 w 2593936"/>
              <a:gd name="connsiteY1" fmla="*/ 430307 h 512043"/>
              <a:gd name="connsiteX2" fmla="*/ 1395316 w 2593936"/>
              <a:gd name="connsiteY2" fmla="*/ 475129 h 512043"/>
              <a:gd name="connsiteX3" fmla="*/ 122327 w 2593936"/>
              <a:gd name="connsiteY3" fmla="*/ 475130 h 512043"/>
              <a:gd name="connsiteX4" fmla="*/ 50610 w 2593936"/>
              <a:gd name="connsiteY4" fmla="*/ 0 h 512043"/>
              <a:gd name="connsiteX0" fmla="*/ 2623480 w 2623651"/>
              <a:gd name="connsiteY0" fmla="*/ 0 h 574796"/>
              <a:gd name="connsiteX1" fmla="*/ 2471080 w 2623651"/>
              <a:gd name="connsiteY1" fmla="*/ 493060 h 574796"/>
              <a:gd name="connsiteX2" fmla="*/ 1395316 w 2623651"/>
              <a:gd name="connsiteY2" fmla="*/ 537882 h 574796"/>
              <a:gd name="connsiteX3" fmla="*/ 122327 w 2623651"/>
              <a:gd name="connsiteY3" fmla="*/ 537883 h 574796"/>
              <a:gd name="connsiteX4" fmla="*/ 50610 w 2623651"/>
              <a:gd name="connsiteY4" fmla="*/ 62753 h 574796"/>
              <a:gd name="connsiteX0" fmla="*/ 2650374 w 2650374"/>
              <a:gd name="connsiteY0" fmla="*/ 0 h 529972"/>
              <a:gd name="connsiteX1" fmla="*/ 2471080 w 2650374"/>
              <a:gd name="connsiteY1" fmla="*/ 448236 h 529972"/>
              <a:gd name="connsiteX2" fmla="*/ 1395316 w 2650374"/>
              <a:gd name="connsiteY2" fmla="*/ 493058 h 529972"/>
              <a:gd name="connsiteX3" fmla="*/ 122327 w 2650374"/>
              <a:gd name="connsiteY3" fmla="*/ 493059 h 529972"/>
              <a:gd name="connsiteX4" fmla="*/ 50610 w 2650374"/>
              <a:gd name="connsiteY4" fmla="*/ 17929 h 529972"/>
              <a:gd name="connsiteX0" fmla="*/ 2658915 w 2658915"/>
              <a:gd name="connsiteY0" fmla="*/ 80682 h 617949"/>
              <a:gd name="connsiteX1" fmla="*/ 2479621 w 2658915"/>
              <a:gd name="connsiteY1" fmla="*/ 528918 h 617949"/>
              <a:gd name="connsiteX2" fmla="*/ 1403857 w 2658915"/>
              <a:gd name="connsiteY2" fmla="*/ 573740 h 617949"/>
              <a:gd name="connsiteX3" fmla="*/ 130868 w 2658915"/>
              <a:gd name="connsiteY3" fmla="*/ 573741 h 617949"/>
              <a:gd name="connsiteX4" fmla="*/ 41222 w 2658915"/>
              <a:gd name="connsiteY4" fmla="*/ 0 h 617949"/>
              <a:gd name="connsiteX0" fmla="*/ 2655940 w 2655940"/>
              <a:gd name="connsiteY0" fmla="*/ 80682 h 617949"/>
              <a:gd name="connsiteX1" fmla="*/ 2476646 w 2655940"/>
              <a:gd name="connsiteY1" fmla="*/ 528918 h 617949"/>
              <a:gd name="connsiteX2" fmla="*/ 1400882 w 2655940"/>
              <a:gd name="connsiteY2" fmla="*/ 573740 h 617949"/>
              <a:gd name="connsiteX3" fmla="*/ 127893 w 2655940"/>
              <a:gd name="connsiteY3" fmla="*/ 573741 h 617949"/>
              <a:gd name="connsiteX4" fmla="*/ 38247 w 2655940"/>
              <a:gd name="connsiteY4" fmla="*/ 0 h 617949"/>
              <a:gd name="connsiteX0" fmla="*/ 2631163 w 2631163"/>
              <a:gd name="connsiteY0" fmla="*/ 80682 h 613970"/>
              <a:gd name="connsiteX1" fmla="*/ 2451869 w 2631163"/>
              <a:gd name="connsiteY1" fmla="*/ 528918 h 613970"/>
              <a:gd name="connsiteX2" fmla="*/ 1376105 w 2631163"/>
              <a:gd name="connsiteY2" fmla="*/ 573740 h 613970"/>
              <a:gd name="connsiteX3" fmla="*/ 103116 w 2631163"/>
              <a:gd name="connsiteY3" fmla="*/ 573741 h 613970"/>
              <a:gd name="connsiteX4" fmla="*/ 13470 w 2631163"/>
              <a:gd name="connsiteY4" fmla="*/ 0 h 613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1163" h="613970">
                <a:moveTo>
                  <a:pt x="2631163" y="80682"/>
                </a:moveTo>
                <a:cubicBezTo>
                  <a:pt x="2618090" y="155388"/>
                  <a:pt x="2661045" y="446742"/>
                  <a:pt x="2451869" y="528918"/>
                </a:cubicBezTo>
                <a:cubicBezTo>
                  <a:pt x="2242693" y="611094"/>
                  <a:pt x="1767564" y="566270"/>
                  <a:pt x="1376105" y="573740"/>
                </a:cubicBezTo>
                <a:cubicBezTo>
                  <a:pt x="984646" y="581210"/>
                  <a:pt x="267469" y="660400"/>
                  <a:pt x="103116" y="573741"/>
                </a:cubicBezTo>
                <a:cubicBezTo>
                  <a:pt x="-61237" y="487082"/>
                  <a:pt x="22435" y="201333"/>
                  <a:pt x="13470" y="0"/>
                </a:cubicBezTo>
              </a:path>
            </a:pathLst>
          </a:custGeom>
          <a:noFill/>
          <a:ln w="76200">
            <a:solidFill>
              <a:srgbClr val="FF3300"/>
            </a:solidFill>
            <a:round/>
            <a:headEnd type="triangle" w="med" len="med"/>
            <a:tailEnd type="triangle" w="med" len="med"/>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6" name="Freeform 85"/>
          <p:cNvSpPr/>
          <p:nvPr/>
        </p:nvSpPr>
        <p:spPr bwMode="auto">
          <a:xfrm>
            <a:off x="4449550" y="2511926"/>
            <a:ext cx="1308020" cy="3779694"/>
          </a:xfrm>
          <a:custGeom>
            <a:avLst/>
            <a:gdLst>
              <a:gd name="connsiteX0" fmla="*/ 2647284 w 2666766"/>
              <a:gd name="connsiteY0" fmla="*/ 0 h 430948"/>
              <a:gd name="connsiteX1" fmla="*/ 2647284 w 2666766"/>
              <a:gd name="connsiteY1" fmla="*/ 251012 h 430948"/>
              <a:gd name="connsiteX2" fmla="*/ 2575567 w 2666766"/>
              <a:gd name="connsiteY2" fmla="*/ 376517 h 430948"/>
              <a:gd name="connsiteX3" fmla="*/ 1697026 w 2666766"/>
              <a:gd name="connsiteY3" fmla="*/ 376517 h 430948"/>
              <a:gd name="connsiteX4" fmla="*/ 208884 w 2666766"/>
              <a:gd name="connsiteY4" fmla="*/ 412376 h 430948"/>
              <a:gd name="connsiteX5" fmla="*/ 11661 w 2666766"/>
              <a:gd name="connsiteY5" fmla="*/ 44823 h 430948"/>
              <a:gd name="connsiteX6" fmla="*/ 11661 w 2666766"/>
              <a:gd name="connsiteY6" fmla="*/ 44823 h 430948"/>
              <a:gd name="connsiteX0" fmla="*/ 2647284 w 2667939"/>
              <a:gd name="connsiteY0" fmla="*/ 0 h 430948"/>
              <a:gd name="connsiteX1" fmla="*/ 2647284 w 2667939"/>
              <a:gd name="connsiteY1" fmla="*/ 251012 h 430948"/>
              <a:gd name="connsiteX2" fmla="*/ 2387308 w 2667939"/>
              <a:gd name="connsiteY2" fmla="*/ 376517 h 430948"/>
              <a:gd name="connsiteX3" fmla="*/ 1697026 w 2667939"/>
              <a:gd name="connsiteY3" fmla="*/ 376517 h 430948"/>
              <a:gd name="connsiteX4" fmla="*/ 208884 w 2667939"/>
              <a:gd name="connsiteY4" fmla="*/ 412376 h 430948"/>
              <a:gd name="connsiteX5" fmla="*/ 11661 w 2667939"/>
              <a:gd name="connsiteY5" fmla="*/ 44823 h 430948"/>
              <a:gd name="connsiteX6" fmla="*/ 11661 w 2667939"/>
              <a:gd name="connsiteY6" fmla="*/ 44823 h 430948"/>
              <a:gd name="connsiteX0" fmla="*/ 2647284 w 2650368"/>
              <a:gd name="connsiteY0" fmla="*/ 0 h 430948"/>
              <a:gd name="connsiteX1" fmla="*/ 2611425 w 2650368"/>
              <a:gd name="connsiteY1" fmla="*/ 340659 h 430948"/>
              <a:gd name="connsiteX2" fmla="*/ 2387308 w 2650368"/>
              <a:gd name="connsiteY2" fmla="*/ 376517 h 430948"/>
              <a:gd name="connsiteX3" fmla="*/ 1697026 w 2650368"/>
              <a:gd name="connsiteY3" fmla="*/ 376517 h 430948"/>
              <a:gd name="connsiteX4" fmla="*/ 208884 w 2650368"/>
              <a:gd name="connsiteY4" fmla="*/ 412376 h 430948"/>
              <a:gd name="connsiteX5" fmla="*/ 11661 w 2650368"/>
              <a:gd name="connsiteY5" fmla="*/ 44823 h 430948"/>
              <a:gd name="connsiteX6" fmla="*/ 11661 w 2650368"/>
              <a:gd name="connsiteY6" fmla="*/ 44823 h 430948"/>
              <a:gd name="connsiteX0" fmla="*/ 2647284 w 2667939"/>
              <a:gd name="connsiteY0" fmla="*/ 0 h 430948"/>
              <a:gd name="connsiteX1" fmla="*/ 2647284 w 2667939"/>
              <a:gd name="connsiteY1" fmla="*/ 331695 h 430948"/>
              <a:gd name="connsiteX2" fmla="*/ 2387308 w 2667939"/>
              <a:gd name="connsiteY2" fmla="*/ 376517 h 430948"/>
              <a:gd name="connsiteX3" fmla="*/ 1697026 w 2667939"/>
              <a:gd name="connsiteY3" fmla="*/ 376517 h 430948"/>
              <a:gd name="connsiteX4" fmla="*/ 208884 w 2667939"/>
              <a:gd name="connsiteY4" fmla="*/ 412376 h 430948"/>
              <a:gd name="connsiteX5" fmla="*/ 11661 w 2667939"/>
              <a:gd name="connsiteY5" fmla="*/ 44823 h 430948"/>
              <a:gd name="connsiteX6" fmla="*/ 11661 w 2667939"/>
              <a:gd name="connsiteY6" fmla="*/ 44823 h 430948"/>
              <a:gd name="connsiteX0" fmla="*/ 2647284 w 2648149"/>
              <a:gd name="connsiteY0" fmla="*/ 0 h 430948"/>
              <a:gd name="connsiteX1" fmla="*/ 2584531 w 2648149"/>
              <a:gd name="connsiteY1" fmla="*/ 313765 h 430948"/>
              <a:gd name="connsiteX2" fmla="*/ 2387308 w 2648149"/>
              <a:gd name="connsiteY2" fmla="*/ 376517 h 430948"/>
              <a:gd name="connsiteX3" fmla="*/ 1697026 w 2648149"/>
              <a:gd name="connsiteY3" fmla="*/ 376517 h 430948"/>
              <a:gd name="connsiteX4" fmla="*/ 208884 w 2648149"/>
              <a:gd name="connsiteY4" fmla="*/ 412376 h 430948"/>
              <a:gd name="connsiteX5" fmla="*/ 11661 w 2648149"/>
              <a:gd name="connsiteY5" fmla="*/ 44823 h 430948"/>
              <a:gd name="connsiteX6" fmla="*/ 11661 w 2648149"/>
              <a:gd name="connsiteY6" fmla="*/ 44823 h 430948"/>
              <a:gd name="connsiteX0" fmla="*/ 2644003 w 2644868"/>
              <a:gd name="connsiteY0" fmla="*/ 71718 h 502666"/>
              <a:gd name="connsiteX1" fmla="*/ 2581250 w 2644868"/>
              <a:gd name="connsiteY1" fmla="*/ 385483 h 502666"/>
              <a:gd name="connsiteX2" fmla="*/ 2384027 w 2644868"/>
              <a:gd name="connsiteY2" fmla="*/ 448235 h 502666"/>
              <a:gd name="connsiteX3" fmla="*/ 1693745 w 2644868"/>
              <a:gd name="connsiteY3" fmla="*/ 448235 h 502666"/>
              <a:gd name="connsiteX4" fmla="*/ 205603 w 2644868"/>
              <a:gd name="connsiteY4" fmla="*/ 484094 h 502666"/>
              <a:gd name="connsiteX5" fmla="*/ 8380 w 2644868"/>
              <a:gd name="connsiteY5" fmla="*/ 116541 h 502666"/>
              <a:gd name="connsiteX6" fmla="*/ 160780 w 2644868"/>
              <a:gd name="connsiteY6" fmla="*/ 0 h 502666"/>
              <a:gd name="connsiteX0" fmla="*/ 2664954 w 2665819"/>
              <a:gd name="connsiteY0" fmla="*/ 71718 h 510566"/>
              <a:gd name="connsiteX1" fmla="*/ 2602201 w 2665819"/>
              <a:gd name="connsiteY1" fmla="*/ 385483 h 510566"/>
              <a:gd name="connsiteX2" fmla="*/ 2404978 w 2665819"/>
              <a:gd name="connsiteY2" fmla="*/ 448235 h 510566"/>
              <a:gd name="connsiteX3" fmla="*/ 1714696 w 2665819"/>
              <a:gd name="connsiteY3" fmla="*/ 448235 h 510566"/>
              <a:gd name="connsiteX4" fmla="*/ 181730 w 2665819"/>
              <a:gd name="connsiteY4" fmla="*/ 493059 h 510566"/>
              <a:gd name="connsiteX5" fmla="*/ 29331 w 2665819"/>
              <a:gd name="connsiteY5" fmla="*/ 116541 h 510566"/>
              <a:gd name="connsiteX6" fmla="*/ 181731 w 2665819"/>
              <a:gd name="connsiteY6" fmla="*/ 0 h 510566"/>
              <a:gd name="connsiteX0" fmla="*/ 2636414 w 2637279"/>
              <a:gd name="connsiteY0" fmla="*/ 71718 h 525594"/>
              <a:gd name="connsiteX1" fmla="*/ 2573661 w 2637279"/>
              <a:gd name="connsiteY1" fmla="*/ 385483 h 525594"/>
              <a:gd name="connsiteX2" fmla="*/ 2376438 w 2637279"/>
              <a:gd name="connsiteY2" fmla="*/ 448235 h 525594"/>
              <a:gd name="connsiteX3" fmla="*/ 1686156 w 2637279"/>
              <a:gd name="connsiteY3" fmla="*/ 448235 h 525594"/>
              <a:gd name="connsiteX4" fmla="*/ 153190 w 2637279"/>
              <a:gd name="connsiteY4" fmla="*/ 493059 h 525594"/>
              <a:gd name="connsiteX5" fmla="*/ 791 w 2637279"/>
              <a:gd name="connsiteY5" fmla="*/ 116541 h 525594"/>
              <a:gd name="connsiteX6" fmla="*/ 153191 w 2637279"/>
              <a:gd name="connsiteY6" fmla="*/ 0 h 525594"/>
              <a:gd name="connsiteX0" fmla="*/ 2596777 w 2597642"/>
              <a:gd name="connsiteY0" fmla="*/ 71718 h 518623"/>
              <a:gd name="connsiteX1" fmla="*/ 2534024 w 2597642"/>
              <a:gd name="connsiteY1" fmla="*/ 385483 h 518623"/>
              <a:gd name="connsiteX2" fmla="*/ 2336801 w 2597642"/>
              <a:gd name="connsiteY2" fmla="*/ 448235 h 518623"/>
              <a:gd name="connsiteX3" fmla="*/ 1646519 w 2597642"/>
              <a:gd name="connsiteY3" fmla="*/ 448235 h 518623"/>
              <a:gd name="connsiteX4" fmla="*/ 113553 w 2597642"/>
              <a:gd name="connsiteY4" fmla="*/ 493059 h 518623"/>
              <a:gd name="connsiteX5" fmla="*/ 113554 w 2597642"/>
              <a:gd name="connsiteY5" fmla="*/ 0 h 518623"/>
              <a:gd name="connsiteX0" fmla="*/ 2511867 w 2512732"/>
              <a:gd name="connsiteY0" fmla="*/ 71718 h 503279"/>
              <a:gd name="connsiteX1" fmla="*/ 2449114 w 2512732"/>
              <a:gd name="connsiteY1" fmla="*/ 385483 h 503279"/>
              <a:gd name="connsiteX2" fmla="*/ 2251891 w 2512732"/>
              <a:gd name="connsiteY2" fmla="*/ 448235 h 503279"/>
              <a:gd name="connsiteX3" fmla="*/ 1561609 w 2512732"/>
              <a:gd name="connsiteY3" fmla="*/ 448235 h 503279"/>
              <a:gd name="connsiteX4" fmla="*/ 163113 w 2512732"/>
              <a:gd name="connsiteY4" fmla="*/ 475130 h 503279"/>
              <a:gd name="connsiteX5" fmla="*/ 28644 w 2512732"/>
              <a:gd name="connsiteY5" fmla="*/ 0 h 503279"/>
              <a:gd name="connsiteX0" fmla="*/ 2483240 w 2484105"/>
              <a:gd name="connsiteY0" fmla="*/ 71718 h 495545"/>
              <a:gd name="connsiteX1" fmla="*/ 2420487 w 2484105"/>
              <a:gd name="connsiteY1" fmla="*/ 385483 h 495545"/>
              <a:gd name="connsiteX2" fmla="*/ 2223264 w 2484105"/>
              <a:gd name="connsiteY2" fmla="*/ 448235 h 495545"/>
              <a:gd name="connsiteX3" fmla="*/ 1532982 w 2484105"/>
              <a:gd name="connsiteY3" fmla="*/ 448235 h 495545"/>
              <a:gd name="connsiteX4" fmla="*/ 134486 w 2484105"/>
              <a:gd name="connsiteY4" fmla="*/ 475130 h 495545"/>
              <a:gd name="connsiteX5" fmla="*/ 17 w 2484105"/>
              <a:gd name="connsiteY5" fmla="*/ 0 h 495545"/>
              <a:gd name="connsiteX0" fmla="*/ 2499485 w 2500350"/>
              <a:gd name="connsiteY0" fmla="*/ 71718 h 495545"/>
              <a:gd name="connsiteX1" fmla="*/ 2436732 w 2500350"/>
              <a:gd name="connsiteY1" fmla="*/ 385483 h 495545"/>
              <a:gd name="connsiteX2" fmla="*/ 2239509 w 2500350"/>
              <a:gd name="connsiteY2" fmla="*/ 448235 h 495545"/>
              <a:gd name="connsiteX3" fmla="*/ 1549227 w 2500350"/>
              <a:gd name="connsiteY3" fmla="*/ 448235 h 495545"/>
              <a:gd name="connsiteX4" fmla="*/ 87979 w 2500350"/>
              <a:gd name="connsiteY4" fmla="*/ 475130 h 495545"/>
              <a:gd name="connsiteX5" fmla="*/ 16262 w 2500350"/>
              <a:gd name="connsiteY5" fmla="*/ 0 h 495545"/>
              <a:gd name="connsiteX0" fmla="*/ 2533833 w 2534698"/>
              <a:gd name="connsiteY0" fmla="*/ 71718 h 511341"/>
              <a:gd name="connsiteX1" fmla="*/ 2471080 w 2534698"/>
              <a:gd name="connsiteY1" fmla="*/ 385483 h 511341"/>
              <a:gd name="connsiteX2" fmla="*/ 2273857 w 2534698"/>
              <a:gd name="connsiteY2" fmla="*/ 448235 h 511341"/>
              <a:gd name="connsiteX3" fmla="*/ 1395316 w 2534698"/>
              <a:gd name="connsiteY3" fmla="*/ 475129 h 511341"/>
              <a:gd name="connsiteX4" fmla="*/ 122327 w 2534698"/>
              <a:gd name="connsiteY4" fmla="*/ 475130 h 511341"/>
              <a:gd name="connsiteX5" fmla="*/ 50610 w 2534698"/>
              <a:gd name="connsiteY5" fmla="*/ 0 h 511341"/>
              <a:gd name="connsiteX0" fmla="*/ 2533833 w 2577338"/>
              <a:gd name="connsiteY0" fmla="*/ 71718 h 513885"/>
              <a:gd name="connsiteX1" fmla="*/ 2471080 w 2577338"/>
              <a:gd name="connsiteY1" fmla="*/ 385483 h 513885"/>
              <a:gd name="connsiteX2" fmla="*/ 1395316 w 2577338"/>
              <a:gd name="connsiteY2" fmla="*/ 475129 h 513885"/>
              <a:gd name="connsiteX3" fmla="*/ 122327 w 2577338"/>
              <a:gd name="connsiteY3" fmla="*/ 475130 h 513885"/>
              <a:gd name="connsiteX4" fmla="*/ 50610 w 2577338"/>
              <a:gd name="connsiteY4" fmla="*/ 0 h 513885"/>
              <a:gd name="connsiteX0" fmla="*/ 2533833 w 2577338"/>
              <a:gd name="connsiteY0" fmla="*/ 71718 h 512043"/>
              <a:gd name="connsiteX1" fmla="*/ 2471080 w 2577338"/>
              <a:gd name="connsiteY1" fmla="*/ 430307 h 512043"/>
              <a:gd name="connsiteX2" fmla="*/ 1395316 w 2577338"/>
              <a:gd name="connsiteY2" fmla="*/ 475129 h 512043"/>
              <a:gd name="connsiteX3" fmla="*/ 122327 w 2577338"/>
              <a:gd name="connsiteY3" fmla="*/ 475130 h 512043"/>
              <a:gd name="connsiteX4" fmla="*/ 50610 w 2577338"/>
              <a:gd name="connsiteY4" fmla="*/ 0 h 512043"/>
              <a:gd name="connsiteX0" fmla="*/ 2533833 w 2540635"/>
              <a:gd name="connsiteY0" fmla="*/ 71718 h 512043"/>
              <a:gd name="connsiteX1" fmla="*/ 2471080 w 2540635"/>
              <a:gd name="connsiteY1" fmla="*/ 430307 h 512043"/>
              <a:gd name="connsiteX2" fmla="*/ 1395316 w 2540635"/>
              <a:gd name="connsiteY2" fmla="*/ 475129 h 512043"/>
              <a:gd name="connsiteX3" fmla="*/ 122327 w 2540635"/>
              <a:gd name="connsiteY3" fmla="*/ 475130 h 512043"/>
              <a:gd name="connsiteX4" fmla="*/ 50610 w 2540635"/>
              <a:gd name="connsiteY4" fmla="*/ 0 h 512043"/>
              <a:gd name="connsiteX0" fmla="*/ 2533833 w 2585133"/>
              <a:gd name="connsiteY0" fmla="*/ 71718 h 512043"/>
              <a:gd name="connsiteX1" fmla="*/ 2560728 w 2585133"/>
              <a:gd name="connsiteY1" fmla="*/ 143436 h 512043"/>
              <a:gd name="connsiteX2" fmla="*/ 2471080 w 2585133"/>
              <a:gd name="connsiteY2" fmla="*/ 430307 h 512043"/>
              <a:gd name="connsiteX3" fmla="*/ 1395316 w 2585133"/>
              <a:gd name="connsiteY3" fmla="*/ 475129 h 512043"/>
              <a:gd name="connsiteX4" fmla="*/ 122327 w 2585133"/>
              <a:gd name="connsiteY4" fmla="*/ 475130 h 512043"/>
              <a:gd name="connsiteX5" fmla="*/ 50610 w 2585133"/>
              <a:gd name="connsiteY5" fmla="*/ 0 h 512043"/>
              <a:gd name="connsiteX0" fmla="*/ 2533833 w 2571433"/>
              <a:gd name="connsiteY0" fmla="*/ 71718 h 512043"/>
              <a:gd name="connsiteX1" fmla="*/ 2471080 w 2571433"/>
              <a:gd name="connsiteY1" fmla="*/ 430307 h 512043"/>
              <a:gd name="connsiteX2" fmla="*/ 1395316 w 2571433"/>
              <a:gd name="connsiteY2" fmla="*/ 475129 h 512043"/>
              <a:gd name="connsiteX3" fmla="*/ 122327 w 2571433"/>
              <a:gd name="connsiteY3" fmla="*/ 475130 h 512043"/>
              <a:gd name="connsiteX4" fmla="*/ 50610 w 2571433"/>
              <a:gd name="connsiteY4" fmla="*/ 0 h 512043"/>
              <a:gd name="connsiteX0" fmla="*/ 2578656 w 2593936"/>
              <a:gd name="connsiteY0" fmla="*/ 26894 h 512043"/>
              <a:gd name="connsiteX1" fmla="*/ 2471080 w 2593936"/>
              <a:gd name="connsiteY1" fmla="*/ 430307 h 512043"/>
              <a:gd name="connsiteX2" fmla="*/ 1395316 w 2593936"/>
              <a:gd name="connsiteY2" fmla="*/ 475129 h 512043"/>
              <a:gd name="connsiteX3" fmla="*/ 122327 w 2593936"/>
              <a:gd name="connsiteY3" fmla="*/ 475130 h 512043"/>
              <a:gd name="connsiteX4" fmla="*/ 50610 w 2593936"/>
              <a:gd name="connsiteY4" fmla="*/ 0 h 512043"/>
              <a:gd name="connsiteX0" fmla="*/ 2623480 w 2623651"/>
              <a:gd name="connsiteY0" fmla="*/ 0 h 574796"/>
              <a:gd name="connsiteX1" fmla="*/ 2471080 w 2623651"/>
              <a:gd name="connsiteY1" fmla="*/ 493060 h 574796"/>
              <a:gd name="connsiteX2" fmla="*/ 1395316 w 2623651"/>
              <a:gd name="connsiteY2" fmla="*/ 537882 h 574796"/>
              <a:gd name="connsiteX3" fmla="*/ 122327 w 2623651"/>
              <a:gd name="connsiteY3" fmla="*/ 537883 h 574796"/>
              <a:gd name="connsiteX4" fmla="*/ 50610 w 2623651"/>
              <a:gd name="connsiteY4" fmla="*/ 62753 h 574796"/>
              <a:gd name="connsiteX0" fmla="*/ 2650374 w 2650374"/>
              <a:gd name="connsiteY0" fmla="*/ 0 h 529972"/>
              <a:gd name="connsiteX1" fmla="*/ 2471080 w 2650374"/>
              <a:gd name="connsiteY1" fmla="*/ 448236 h 529972"/>
              <a:gd name="connsiteX2" fmla="*/ 1395316 w 2650374"/>
              <a:gd name="connsiteY2" fmla="*/ 493058 h 529972"/>
              <a:gd name="connsiteX3" fmla="*/ 122327 w 2650374"/>
              <a:gd name="connsiteY3" fmla="*/ 493059 h 529972"/>
              <a:gd name="connsiteX4" fmla="*/ 50610 w 2650374"/>
              <a:gd name="connsiteY4" fmla="*/ 17929 h 529972"/>
              <a:gd name="connsiteX0" fmla="*/ 2658915 w 2658915"/>
              <a:gd name="connsiteY0" fmla="*/ 80682 h 617949"/>
              <a:gd name="connsiteX1" fmla="*/ 2479621 w 2658915"/>
              <a:gd name="connsiteY1" fmla="*/ 528918 h 617949"/>
              <a:gd name="connsiteX2" fmla="*/ 1403857 w 2658915"/>
              <a:gd name="connsiteY2" fmla="*/ 573740 h 617949"/>
              <a:gd name="connsiteX3" fmla="*/ 130868 w 2658915"/>
              <a:gd name="connsiteY3" fmla="*/ 573741 h 617949"/>
              <a:gd name="connsiteX4" fmla="*/ 41222 w 2658915"/>
              <a:gd name="connsiteY4" fmla="*/ 0 h 617949"/>
              <a:gd name="connsiteX0" fmla="*/ 2655940 w 2655940"/>
              <a:gd name="connsiteY0" fmla="*/ 80682 h 617949"/>
              <a:gd name="connsiteX1" fmla="*/ 2476646 w 2655940"/>
              <a:gd name="connsiteY1" fmla="*/ 528918 h 617949"/>
              <a:gd name="connsiteX2" fmla="*/ 1400882 w 2655940"/>
              <a:gd name="connsiteY2" fmla="*/ 573740 h 617949"/>
              <a:gd name="connsiteX3" fmla="*/ 127893 w 2655940"/>
              <a:gd name="connsiteY3" fmla="*/ 573741 h 617949"/>
              <a:gd name="connsiteX4" fmla="*/ 38247 w 2655940"/>
              <a:gd name="connsiteY4" fmla="*/ 0 h 617949"/>
              <a:gd name="connsiteX0" fmla="*/ 2631163 w 2631163"/>
              <a:gd name="connsiteY0" fmla="*/ 80682 h 613970"/>
              <a:gd name="connsiteX1" fmla="*/ 2451869 w 2631163"/>
              <a:gd name="connsiteY1" fmla="*/ 528918 h 613970"/>
              <a:gd name="connsiteX2" fmla="*/ 1376105 w 2631163"/>
              <a:gd name="connsiteY2" fmla="*/ 573740 h 613970"/>
              <a:gd name="connsiteX3" fmla="*/ 103116 w 2631163"/>
              <a:gd name="connsiteY3" fmla="*/ 573741 h 613970"/>
              <a:gd name="connsiteX4" fmla="*/ 13470 w 2631163"/>
              <a:gd name="connsiteY4" fmla="*/ 0 h 613970"/>
              <a:gd name="connsiteX0" fmla="*/ 2551598 w 2551598"/>
              <a:gd name="connsiteY0" fmla="*/ 2348753 h 3053986"/>
              <a:gd name="connsiteX1" fmla="*/ 2372304 w 2551598"/>
              <a:gd name="connsiteY1" fmla="*/ 2796989 h 3053986"/>
              <a:gd name="connsiteX2" fmla="*/ 1296540 w 2551598"/>
              <a:gd name="connsiteY2" fmla="*/ 2841811 h 3053986"/>
              <a:gd name="connsiteX3" fmla="*/ 23551 w 2551598"/>
              <a:gd name="connsiteY3" fmla="*/ 2841812 h 3053986"/>
              <a:gd name="connsiteX4" fmla="*/ 2470916 w 2551598"/>
              <a:gd name="connsiteY4" fmla="*/ 0 h 3053986"/>
              <a:gd name="connsiteX0" fmla="*/ 1255188 w 1255188"/>
              <a:gd name="connsiteY0" fmla="*/ 2348753 h 3013246"/>
              <a:gd name="connsiteX1" fmla="*/ 1075894 w 1255188"/>
              <a:gd name="connsiteY1" fmla="*/ 2796989 h 3013246"/>
              <a:gd name="connsiteX2" fmla="*/ 130 w 1255188"/>
              <a:gd name="connsiteY2" fmla="*/ 2841811 h 3013246"/>
              <a:gd name="connsiteX3" fmla="*/ 1004177 w 1255188"/>
              <a:gd name="connsiteY3" fmla="*/ 573741 h 3013246"/>
              <a:gd name="connsiteX4" fmla="*/ 1174506 w 1255188"/>
              <a:gd name="connsiteY4" fmla="*/ 0 h 3013246"/>
              <a:gd name="connsiteX0" fmla="*/ 1255181 w 1255181"/>
              <a:gd name="connsiteY0" fmla="*/ 2348753 h 3013246"/>
              <a:gd name="connsiteX1" fmla="*/ 1075887 w 1255181"/>
              <a:gd name="connsiteY1" fmla="*/ 2796989 h 3013246"/>
              <a:gd name="connsiteX2" fmla="*/ 123 w 1255181"/>
              <a:gd name="connsiteY2" fmla="*/ 2841811 h 3013246"/>
              <a:gd name="connsiteX3" fmla="*/ 1004170 w 1255181"/>
              <a:gd name="connsiteY3" fmla="*/ 573741 h 3013246"/>
              <a:gd name="connsiteX4" fmla="*/ 1174499 w 1255181"/>
              <a:gd name="connsiteY4" fmla="*/ 0 h 3013246"/>
              <a:gd name="connsiteX0" fmla="*/ 1396508 w 1396508"/>
              <a:gd name="connsiteY0" fmla="*/ 2348753 h 3012554"/>
              <a:gd name="connsiteX1" fmla="*/ 1217214 w 1396508"/>
              <a:gd name="connsiteY1" fmla="*/ 2796989 h 3012554"/>
              <a:gd name="connsiteX2" fmla="*/ 141450 w 1396508"/>
              <a:gd name="connsiteY2" fmla="*/ 2841811 h 3012554"/>
              <a:gd name="connsiteX3" fmla="*/ 121367 w 1396508"/>
              <a:gd name="connsiteY3" fmla="*/ 583083 h 3012554"/>
              <a:gd name="connsiteX4" fmla="*/ 1145497 w 1396508"/>
              <a:gd name="connsiteY4" fmla="*/ 573741 h 3012554"/>
              <a:gd name="connsiteX5" fmla="*/ 1315826 w 1396508"/>
              <a:gd name="connsiteY5" fmla="*/ 0 h 3012554"/>
              <a:gd name="connsiteX0" fmla="*/ 1396508 w 1396508"/>
              <a:gd name="connsiteY0" fmla="*/ 2348753 h 3012554"/>
              <a:gd name="connsiteX1" fmla="*/ 1217214 w 1396508"/>
              <a:gd name="connsiteY1" fmla="*/ 2796989 h 3012554"/>
              <a:gd name="connsiteX2" fmla="*/ 141450 w 1396508"/>
              <a:gd name="connsiteY2" fmla="*/ 2841811 h 3012554"/>
              <a:gd name="connsiteX3" fmla="*/ 121367 w 1396508"/>
              <a:gd name="connsiteY3" fmla="*/ 583083 h 3012554"/>
              <a:gd name="connsiteX4" fmla="*/ 1145497 w 1396508"/>
              <a:gd name="connsiteY4" fmla="*/ 573741 h 3012554"/>
              <a:gd name="connsiteX5" fmla="*/ 1315826 w 1396508"/>
              <a:gd name="connsiteY5" fmla="*/ 0 h 3012554"/>
              <a:gd name="connsiteX0" fmla="*/ 1386259 w 1386259"/>
              <a:gd name="connsiteY0" fmla="*/ 2348753 h 3012554"/>
              <a:gd name="connsiteX1" fmla="*/ 1206965 w 1386259"/>
              <a:gd name="connsiteY1" fmla="*/ 2796989 h 3012554"/>
              <a:gd name="connsiteX2" fmla="*/ 131201 w 1386259"/>
              <a:gd name="connsiteY2" fmla="*/ 2841811 h 3012554"/>
              <a:gd name="connsiteX3" fmla="*/ 111118 w 1386259"/>
              <a:gd name="connsiteY3" fmla="*/ 583083 h 3012554"/>
              <a:gd name="connsiteX4" fmla="*/ 1135248 w 1386259"/>
              <a:gd name="connsiteY4" fmla="*/ 573741 h 3012554"/>
              <a:gd name="connsiteX5" fmla="*/ 1305577 w 1386259"/>
              <a:gd name="connsiteY5" fmla="*/ 0 h 3012554"/>
              <a:gd name="connsiteX0" fmla="*/ 1426454 w 1426454"/>
              <a:gd name="connsiteY0" fmla="*/ 2348753 h 2913102"/>
              <a:gd name="connsiteX1" fmla="*/ 1247160 w 1426454"/>
              <a:gd name="connsiteY1" fmla="*/ 2796989 h 2913102"/>
              <a:gd name="connsiteX2" fmla="*/ 171396 w 1426454"/>
              <a:gd name="connsiteY2" fmla="*/ 2841811 h 2913102"/>
              <a:gd name="connsiteX3" fmla="*/ 151313 w 1426454"/>
              <a:gd name="connsiteY3" fmla="*/ 583083 h 2913102"/>
              <a:gd name="connsiteX4" fmla="*/ 1175443 w 1426454"/>
              <a:gd name="connsiteY4" fmla="*/ 573741 h 2913102"/>
              <a:gd name="connsiteX5" fmla="*/ 1345772 w 1426454"/>
              <a:gd name="connsiteY5" fmla="*/ 0 h 2913102"/>
              <a:gd name="connsiteX0" fmla="*/ 1364865 w 1364865"/>
              <a:gd name="connsiteY0" fmla="*/ 2348753 h 2908145"/>
              <a:gd name="connsiteX1" fmla="*/ 1185571 w 1364865"/>
              <a:gd name="connsiteY1" fmla="*/ 2796989 h 2908145"/>
              <a:gd name="connsiteX2" fmla="*/ 109807 w 1364865"/>
              <a:gd name="connsiteY2" fmla="*/ 2841811 h 2908145"/>
              <a:gd name="connsiteX3" fmla="*/ 89724 w 1364865"/>
              <a:gd name="connsiteY3" fmla="*/ 583083 h 2908145"/>
              <a:gd name="connsiteX4" fmla="*/ 1113854 w 1364865"/>
              <a:gd name="connsiteY4" fmla="*/ 573741 h 2908145"/>
              <a:gd name="connsiteX5" fmla="*/ 1284183 w 1364865"/>
              <a:gd name="connsiteY5" fmla="*/ 0 h 2908145"/>
              <a:gd name="connsiteX0" fmla="*/ 1364865 w 1364865"/>
              <a:gd name="connsiteY0" fmla="*/ 3263153 h 3822545"/>
              <a:gd name="connsiteX1" fmla="*/ 1185571 w 1364865"/>
              <a:gd name="connsiteY1" fmla="*/ 3711389 h 3822545"/>
              <a:gd name="connsiteX2" fmla="*/ 109807 w 1364865"/>
              <a:gd name="connsiteY2" fmla="*/ 3756211 h 3822545"/>
              <a:gd name="connsiteX3" fmla="*/ 89724 w 1364865"/>
              <a:gd name="connsiteY3" fmla="*/ 1497483 h 3822545"/>
              <a:gd name="connsiteX4" fmla="*/ 1113854 w 1364865"/>
              <a:gd name="connsiteY4" fmla="*/ 1488141 h 3822545"/>
              <a:gd name="connsiteX5" fmla="*/ 1329007 w 1364865"/>
              <a:gd name="connsiteY5" fmla="*/ 0 h 3822545"/>
              <a:gd name="connsiteX0" fmla="*/ 1364865 w 1391772"/>
              <a:gd name="connsiteY0" fmla="*/ 3263153 h 3822545"/>
              <a:gd name="connsiteX1" fmla="*/ 1185571 w 1391772"/>
              <a:gd name="connsiteY1" fmla="*/ 3711389 h 3822545"/>
              <a:gd name="connsiteX2" fmla="*/ 109807 w 1391772"/>
              <a:gd name="connsiteY2" fmla="*/ 3756211 h 3822545"/>
              <a:gd name="connsiteX3" fmla="*/ 89724 w 1391772"/>
              <a:gd name="connsiteY3" fmla="*/ 1497483 h 3822545"/>
              <a:gd name="connsiteX4" fmla="*/ 1284183 w 1391772"/>
              <a:gd name="connsiteY4" fmla="*/ 582705 h 3822545"/>
              <a:gd name="connsiteX5" fmla="*/ 1329007 w 1391772"/>
              <a:gd name="connsiteY5" fmla="*/ 0 h 3822545"/>
              <a:gd name="connsiteX0" fmla="*/ 1364865 w 1368780"/>
              <a:gd name="connsiteY0" fmla="*/ 3263153 h 3822545"/>
              <a:gd name="connsiteX1" fmla="*/ 1185571 w 1368780"/>
              <a:gd name="connsiteY1" fmla="*/ 3711389 h 3822545"/>
              <a:gd name="connsiteX2" fmla="*/ 109807 w 1368780"/>
              <a:gd name="connsiteY2" fmla="*/ 3756211 h 3822545"/>
              <a:gd name="connsiteX3" fmla="*/ 89724 w 1368780"/>
              <a:gd name="connsiteY3" fmla="*/ 1497483 h 3822545"/>
              <a:gd name="connsiteX4" fmla="*/ 1284183 w 1368780"/>
              <a:gd name="connsiteY4" fmla="*/ 582705 h 3822545"/>
              <a:gd name="connsiteX5" fmla="*/ 1329007 w 1368780"/>
              <a:gd name="connsiteY5" fmla="*/ 0 h 3822545"/>
              <a:gd name="connsiteX0" fmla="*/ 1363108 w 1386788"/>
              <a:gd name="connsiteY0" fmla="*/ 3263153 h 3993992"/>
              <a:gd name="connsiteX1" fmla="*/ 1183814 w 1386788"/>
              <a:gd name="connsiteY1" fmla="*/ 3711389 h 3993992"/>
              <a:gd name="connsiteX2" fmla="*/ 108050 w 1386788"/>
              <a:gd name="connsiteY2" fmla="*/ 3756211 h 3993992"/>
              <a:gd name="connsiteX3" fmla="*/ 132790 w 1386788"/>
              <a:gd name="connsiteY3" fmla="*/ 592048 h 3993992"/>
              <a:gd name="connsiteX4" fmla="*/ 1282426 w 1386788"/>
              <a:gd name="connsiteY4" fmla="*/ 582705 h 3993992"/>
              <a:gd name="connsiteX5" fmla="*/ 1327250 w 1386788"/>
              <a:gd name="connsiteY5" fmla="*/ 0 h 3993992"/>
              <a:gd name="connsiteX0" fmla="*/ 1363108 w 1386788"/>
              <a:gd name="connsiteY0" fmla="*/ 3263153 h 3993992"/>
              <a:gd name="connsiteX1" fmla="*/ 1183814 w 1386788"/>
              <a:gd name="connsiteY1" fmla="*/ 3711389 h 3993992"/>
              <a:gd name="connsiteX2" fmla="*/ 108050 w 1386788"/>
              <a:gd name="connsiteY2" fmla="*/ 3756211 h 3993992"/>
              <a:gd name="connsiteX3" fmla="*/ 132790 w 1386788"/>
              <a:gd name="connsiteY3" fmla="*/ 592048 h 3993992"/>
              <a:gd name="connsiteX4" fmla="*/ 1282426 w 1386788"/>
              <a:gd name="connsiteY4" fmla="*/ 582705 h 3993992"/>
              <a:gd name="connsiteX5" fmla="*/ 1327250 w 1386788"/>
              <a:gd name="connsiteY5" fmla="*/ 0 h 3993992"/>
              <a:gd name="connsiteX0" fmla="*/ 1346258 w 1369938"/>
              <a:gd name="connsiteY0" fmla="*/ 3263153 h 3875368"/>
              <a:gd name="connsiteX1" fmla="*/ 1166964 w 1369938"/>
              <a:gd name="connsiteY1" fmla="*/ 3711389 h 3875368"/>
              <a:gd name="connsiteX2" fmla="*/ 91200 w 1369938"/>
              <a:gd name="connsiteY2" fmla="*/ 3756211 h 3875368"/>
              <a:gd name="connsiteX3" fmla="*/ 62149 w 1369938"/>
              <a:gd name="connsiteY3" fmla="*/ 2194543 h 3875368"/>
              <a:gd name="connsiteX4" fmla="*/ 115940 w 1369938"/>
              <a:gd name="connsiteY4" fmla="*/ 592048 h 3875368"/>
              <a:gd name="connsiteX5" fmla="*/ 1265576 w 1369938"/>
              <a:gd name="connsiteY5" fmla="*/ 582705 h 3875368"/>
              <a:gd name="connsiteX6" fmla="*/ 1310400 w 1369938"/>
              <a:gd name="connsiteY6" fmla="*/ 0 h 3875368"/>
              <a:gd name="connsiteX0" fmla="*/ 1346258 w 1369938"/>
              <a:gd name="connsiteY0" fmla="*/ 3263153 h 3875368"/>
              <a:gd name="connsiteX1" fmla="*/ 1166964 w 1369938"/>
              <a:gd name="connsiteY1" fmla="*/ 3711389 h 3875368"/>
              <a:gd name="connsiteX2" fmla="*/ 91200 w 1369938"/>
              <a:gd name="connsiteY2" fmla="*/ 3756211 h 3875368"/>
              <a:gd name="connsiteX3" fmla="*/ 62149 w 1369938"/>
              <a:gd name="connsiteY3" fmla="*/ 2194543 h 3875368"/>
              <a:gd name="connsiteX4" fmla="*/ 115940 w 1369938"/>
              <a:gd name="connsiteY4" fmla="*/ 592048 h 3875368"/>
              <a:gd name="connsiteX5" fmla="*/ 1265576 w 1369938"/>
              <a:gd name="connsiteY5" fmla="*/ 582705 h 3875368"/>
              <a:gd name="connsiteX6" fmla="*/ 1310400 w 1369938"/>
              <a:gd name="connsiteY6" fmla="*/ 0 h 3875368"/>
              <a:gd name="connsiteX0" fmla="*/ 1296515 w 1320195"/>
              <a:gd name="connsiteY0" fmla="*/ 3263153 h 3885766"/>
              <a:gd name="connsiteX1" fmla="*/ 1117221 w 1320195"/>
              <a:gd name="connsiteY1" fmla="*/ 3711389 h 3885766"/>
              <a:gd name="connsiteX2" fmla="*/ 41457 w 1320195"/>
              <a:gd name="connsiteY2" fmla="*/ 3756211 h 3885766"/>
              <a:gd name="connsiteX3" fmla="*/ 12406 w 1320195"/>
              <a:gd name="connsiteY3" fmla="*/ 2194543 h 3885766"/>
              <a:gd name="connsiteX4" fmla="*/ 66197 w 1320195"/>
              <a:gd name="connsiteY4" fmla="*/ 592048 h 3885766"/>
              <a:gd name="connsiteX5" fmla="*/ 1215833 w 1320195"/>
              <a:gd name="connsiteY5" fmla="*/ 582705 h 3885766"/>
              <a:gd name="connsiteX6" fmla="*/ 1260657 w 1320195"/>
              <a:gd name="connsiteY6" fmla="*/ 0 h 3885766"/>
              <a:gd name="connsiteX0" fmla="*/ 1313383 w 1337063"/>
              <a:gd name="connsiteY0" fmla="*/ 3263153 h 3806314"/>
              <a:gd name="connsiteX1" fmla="*/ 1134089 w 1337063"/>
              <a:gd name="connsiteY1" fmla="*/ 3711389 h 3806314"/>
              <a:gd name="connsiteX2" fmla="*/ 58325 w 1337063"/>
              <a:gd name="connsiteY2" fmla="*/ 3756211 h 3806314"/>
              <a:gd name="connsiteX3" fmla="*/ 29274 w 1337063"/>
              <a:gd name="connsiteY3" fmla="*/ 2194543 h 3806314"/>
              <a:gd name="connsiteX4" fmla="*/ 83065 w 1337063"/>
              <a:gd name="connsiteY4" fmla="*/ 592048 h 3806314"/>
              <a:gd name="connsiteX5" fmla="*/ 1232701 w 1337063"/>
              <a:gd name="connsiteY5" fmla="*/ 582705 h 3806314"/>
              <a:gd name="connsiteX6" fmla="*/ 1277525 w 1337063"/>
              <a:gd name="connsiteY6" fmla="*/ 0 h 3806314"/>
              <a:gd name="connsiteX0" fmla="*/ 1307948 w 1331628"/>
              <a:gd name="connsiteY0" fmla="*/ 3263153 h 3770729"/>
              <a:gd name="connsiteX1" fmla="*/ 1128654 w 1331628"/>
              <a:gd name="connsiteY1" fmla="*/ 3711389 h 3770729"/>
              <a:gd name="connsiteX2" fmla="*/ 61855 w 1331628"/>
              <a:gd name="connsiteY2" fmla="*/ 3702422 h 3770729"/>
              <a:gd name="connsiteX3" fmla="*/ 23839 w 1331628"/>
              <a:gd name="connsiteY3" fmla="*/ 2194543 h 3770729"/>
              <a:gd name="connsiteX4" fmla="*/ 77630 w 1331628"/>
              <a:gd name="connsiteY4" fmla="*/ 592048 h 3770729"/>
              <a:gd name="connsiteX5" fmla="*/ 1227266 w 1331628"/>
              <a:gd name="connsiteY5" fmla="*/ 582705 h 3770729"/>
              <a:gd name="connsiteX6" fmla="*/ 1272090 w 1331628"/>
              <a:gd name="connsiteY6" fmla="*/ 0 h 3770729"/>
              <a:gd name="connsiteX0" fmla="*/ 1307948 w 1337506"/>
              <a:gd name="connsiteY0" fmla="*/ 3263153 h 3770729"/>
              <a:gd name="connsiteX1" fmla="*/ 1128654 w 1337506"/>
              <a:gd name="connsiteY1" fmla="*/ 3711389 h 3770729"/>
              <a:gd name="connsiteX2" fmla="*/ 61855 w 1337506"/>
              <a:gd name="connsiteY2" fmla="*/ 3702422 h 3770729"/>
              <a:gd name="connsiteX3" fmla="*/ 23839 w 1337506"/>
              <a:gd name="connsiteY3" fmla="*/ 2194543 h 3770729"/>
              <a:gd name="connsiteX4" fmla="*/ 77630 w 1337506"/>
              <a:gd name="connsiteY4" fmla="*/ 592048 h 3770729"/>
              <a:gd name="connsiteX5" fmla="*/ 1236231 w 1337506"/>
              <a:gd name="connsiteY5" fmla="*/ 493058 h 3770729"/>
              <a:gd name="connsiteX6" fmla="*/ 1272090 w 1337506"/>
              <a:gd name="connsiteY6" fmla="*/ 0 h 3770729"/>
              <a:gd name="connsiteX0" fmla="*/ 1307948 w 1345136"/>
              <a:gd name="connsiteY0" fmla="*/ 3272118 h 3779694"/>
              <a:gd name="connsiteX1" fmla="*/ 1128654 w 1345136"/>
              <a:gd name="connsiteY1" fmla="*/ 3720354 h 3779694"/>
              <a:gd name="connsiteX2" fmla="*/ 61855 w 1345136"/>
              <a:gd name="connsiteY2" fmla="*/ 3711387 h 3779694"/>
              <a:gd name="connsiteX3" fmla="*/ 23839 w 1345136"/>
              <a:gd name="connsiteY3" fmla="*/ 2203508 h 3779694"/>
              <a:gd name="connsiteX4" fmla="*/ 77630 w 1345136"/>
              <a:gd name="connsiteY4" fmla="*/ 601013 h 3779694"/>
              <a:gd name="connsiteX5" fmla="*/ 1236231 w 1345136"/>
              <a:gd name="connsiteY5" fmla="*/ 502023 h 3779694"/>
              <a:gd name="connsiteX6" fmla="*/ 1290019 w 1345136"/>
              <a:gd name="connsiteY6" fmla="*/ 0 h 3779694"/>
              <a:gd name="connsiteX0" fmla="*/ 1307948 w 1308020"/>
              <a:gd name="connsiteY0" fmla="*/ 3272118 h 3779694"/>
              <a:gd name="connsiteX1" fmla="*/ 1128654 w 1308020"/>
              <a:gd name="connsiteY1" fmla="*/ 3720354 h 3779694"/>
              <a:gd name="connsiteX2" fmla="*/ 61855 w 1308020"/>
              <a:gd name="connsiteY2" fmla="*/ 3711387 h 3779694"/>
              <a:gd name="connsiteX3" fmla="*/ 23839 w 1308020"/>
              <a:gd name="connsiteY3" fmla="*/ 2203508 h 3779694"/>
              <a:gd name="connsiteX4" fmla="*/ 77630 w 1308020"/>
              <a:gd name="connsiteY4" fmla="*/ 601013 h 3779694"/>
              <a:gd name="connsiteX5" fmla="*/ 1164513 w 1308020"/>
              <a:gd name="connsiteY5" fmla="*/ 519952 h 3779694"/>
              <a:gd name="connsiteX6" fmla="*/ 1290019 w 1308020"/>
              <a:gd name="connsiteY6" fmla="*/ 0 h 377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020" h="3779694">
                <a:moveTo>
                  <a:pt x="1307948" y="3272118"/>
                </a:moveTo>
                <a:cubicBezTo>
                  <a:pt x="1294875" y="3346824"/>
                  <a:pt x="1336336" y="3647143"/>
                  <a:pt x="1128654" y="3720354"/>
                </a:cubicBezTo>
                <a:cubicBezTo>
                  <a:pt x="920972" y="3793565"/>
                  <a:pt x="172671" y="3808325"/>
                  <a:pt x="61855" y="3711387"/>
                </a:cubicBezTo>
                <a:cubicBezTo>
                  <a:pt x="-46630" y="3616488"/>
                  <a:pt x="19716" y="2730868"/>
                  <a:pt x="23839" y="2203508"/>
                </a:cubicBezTo>
                <a:cubicBezTo>
                  <a:pt x="27962" y="1676148"/>
                  <a:pt x="-28812" y="745641"/>
                  <a:pt x="77630" y="601013"/>
                </a:cubicBezTo>
                <a:cubicBezTo>
                  <a:pt x="262900" y="482976"/>
                  <a:pt x="962448" y="620121"/>
                  <a:pt x="1164513" y="519952"/>
                </a:cubicBezTo>
                <a:cubicBezTo>
                  <a:pt x="1366578" y="419783"/>
                  <a:pt x="1298984" y="201333"/>
                  <a:pt x="1290019" y="0"/>
                </a:cubicBezTo>
              </a:path>
            </a:pathLst>
          </a:custGeom>
          <a:noFill/>
          <a:ln w="76200">
            <a:solidFill>
              <a:srgbClr val="FF3300"/>
            </a:solidFill>
            <a:round/>
            <a:headEnd type="triangle" w="med" len="med"/>
            <a:tailEnd type="triangle" w="med" len="med"/>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t>
            </a:r>
          </a:p>
        </p:txBody>
      </p:sp>
      <p:sp>
        <p:nvSpPr>
          <p:cNvPr id="87" name="Freeform 86"/>
          <p:cNvSpPr/>
          <p:nvPr/>
        </p:nvSpPr>
        <p:spPr bwMode="auto">
          <a:xfrm>
            <a:off x="3322618" y="2467102"/>
            <a:ext cx="2434952" cy="3824517"/>
          </a:xfrm>
          <a:custGeom>
            <a:avLst/>
            <a:gdLst>
              <a:gd name="connsiteX0" fmla="*/ 2647284 w 2666766"/>
              <a:gd name="connsiteY0" fmla="*/ 0 h 430948"/>
              <a:gd name="connsiteX1" fmla="*/ 2647284 w 2666766"/>
              <a:gd name="connsiteY1" fmla="*/ 251012 h 430948"/>
              <a:gd name="connsiteX2" fmla="*/ 2575567 w 2666766"/>
              <a:gd name="connsiteY2" fmla="*/ 376517 h 430948"/>
              <a:gd name="connsiteX3" fmla="*/ 1697026 w 2666766"/>
              <a:gd name="connsiteY3" fmla="*/ 376517 h 430948"/>
              <a:gd name="connsiteX4" fmla="*/ 208884 w 2666766"/>
              <a:gd name="connsiteY4" fmla="*/ 412376 h 430948"/>
              <a:gd name="connsiteX5" fmla="*/ 11661 w 2666766"/>
              <a:gd name="connsiteY5" fmla="*/ 44823 h 430948"/>
              <a:gd name="connsiteX6" fmla="*/ 11661 w 2666766"/>
              <a:gd name="connsiteY6" fmla="*/ 44823 h 430948"/>
              <a:gd name="connsiteX0" fmla="*/ 2647284 w 2667939"/>
              <a:gd name="connsiteY0" fmla="*/ 0 h 430948"/>
              <a:gd name="connsiteX1" fmla="*/ 2647284 w 2667939"/>
              <a:gd name="connsiteY1" fmla="*/ 251012 h 430948"/>
              <a:gd name="connsiteX2" fmla="*/ 2387308 w 2667939"/>
              <a:gd name="connsiteY2" fmla="*/ 376517 h 430948"/>
              <a:gd name="connsiteX3" fmla="*/ 1697026 w 2667939"/>
              <a:gd name="connsiteY3" fmla="*/ 376517 h 430948"/>
              <a:gd name="connsiteX4" fmla="*/ 208884 w 2667939"/>
              <a:gd name="connsiteY4" fmla="*/ 412376 h 430948"/>
              <a:gd name="connsiteX5" fmla="*/ 11661 w 2667939"/>
              <a:gd name="connsiteY5" fmla="*/ 44823 h 430948"/>
              <a:gd name="connsiteX6" fmla="*/ 11661 w 2667939"/>
              <a:gd name="connsiteY6" fmla="*/ 44823 h 430948"/>
              <a:gd name="connsiteX0" fmla="*/ 2647284 w 2650368"/>
              <a:gd name="connsiteY0" fmla="*/ 0 h 430948"/>
              <a:gd name="connsiteX1" fmla="*/ 2611425 w 2650368"/>
              <a:gd name="connsiteY1" fmla="*/ 340659 h 430948"/>
              <a:gd name="connsiteX2" fmla="*/ 2387308 w 2650368"/>
              <a:gd name="connsiteY2" fmla="*/ 376517 h 430948"/>
              <a:gd name="connsiteX3" fmla="*/ 1697026 w 2650368"/>
              <a:gd name="connsiteY3" fmla="*/ 376517 h 430948"/>
              <a:gd name="connsiteX4" fmla="*/ 208884 w 2650368"/>
              <a:gd name="connsiteY4" fmla="*/ 412376 h 430948"/>
              <a:gd name="connsiteX5" fmla="*/ 11661 w 2650368"/>
              <a:gd name="connsiteY5" fmla="*/ 44823 h 430948"/>
              <a:gd name="connsiteX6" fmla="*/ 11661 w 2650368"/>
              <a:gd name="connsiteY6" fmla="*/ 44823 h 430948"/>
              <a:gd name="connsiteX0" fmla="*/ 2647284 w 2667939"/>
              <a:gd name="connsiteY0" fmla="*/ 0 h 430948"/>
              <a:gd name="connsiteX1" fmla="*/ 2647284 w 2667939"/>
              <a:gd name="connsiteY1" fmla="*/ 331695 h 430948"/>
              <a:gd name="connsiteX2" fmla="*/ 2387308 w 2667939"/>
              <a:gd name="connsiteY2" fmla="*/ 376517 h 430948"/>
              <a:gd name="connsiteX3" fmla="*/ 1697026 w 2667939"/>
              <a:gd name="connsiteY3" fmla="*/ 376517 h 430948"/>
              <a:gd name="connsiteX4" fmla="*/ 208884 w 2667939"/>
              <a:gd name="connsiteY4" fmla="*/ 412376 h 430948"/>
              <a:gd name="connsiteX5" fmla="*/ 11661 w 2667939"/>
              <a:gd name="connsiteY5" fmla="*/ 44823 h 430948"/>
              <a:gd name="connsiteX6" fmla="*/ 11661 w 2667939"/>
              <a:gd name="connsiteY6" fmla="*/ 44823 h 430948"/>
              <a:gd name="connsiteX0" fmla="*/ 2647284 w 2648149"/>
              <a:gd name="connsiteY0" fmla="*/ 0 h 430948"/>
              <a:gd name="connsiteX1" fmla="*/ 2584531 w 2648149"/>
              <a:gd name="connsiteY1" fmla="*/ 313765 h 430948"/>
              <a:gd name="connsiteX2" fmla="*/ 2387308 w 2648149"/>
              <a:gd name="connsiteY2" fmla="*/ 376517 h 430948"/>
              <a:gd name="connsiteX3" fmla="*/ 1697026 w 2648149"/>
              <a:gd name="connsiteY3" fmla="*/ 376517 h 430948"/>
              <a:gd name="connsiteX4" fmla="*/ 208884 w 2648149"/>
              <a:gd name="connsiteY4" fmla="*/ 412376 h 430948"/>
              <a:gd name="connsiteX5" fmla="*/ 11661 w 2648149"/>
              <a:gd name="connsiteY5" fmla="*/ 44823 h 430948"/>
              <a:gd name="connsiteX6" fmla="*/ 11661 w 2648149"/>
              <a:gd name="connsiteY6" fmla="*/ 44823 h 430948"/>
              <a:gd name="connsiteX0" fmla="*/ 2644003 w 2644868"/>
              <a:gd name="connsiteY0" fmla="*/ 71718 h 502666"/>
              <a:gd name="connsiteX1" fmla="*/ 2581250 w 2644868"/>
              <a:gd name="connsiteY1" fmla="*/ 385483 h 502666"/>
              <a:gd name="connsiteX2" fmla="*/ 2384027 w 2644868"/>
              <a:gd name="connsiteY2" fmla="*/ 448235 h 502666"/>
              <a:gd name="connsiteX3" fmla="*/ 1693745 w 2644868"/>
              <a:gd name="connsiteY3" fmla="*/ 448235 h 502666"/>
              <a:gd name="connsiteX4" fmla="*/ 205603 w 2644868"/>
              <a:gd name="connsiteY4" fmla="*/ 484094 h 502666"/>
              <a:gd name="connsiteX5" fmla="*/ 8380 w 2644868"/>
              <a:gd name="connsiteY5" fmla="*/ 116541 h 502666"/>
              <a:gd name="connsiteX6" fmla="*/ 160780 w 2644868"/>
              <a:gd name="connsiteY6" fmla="*/ 0 h 502666"/>
              <a:gd name="connsiteX0" fmla="*/ 2664954 w 2665819"/>
              <a:gd name="connsiteY0" fmla="*/ 71718 h 510566"/>
              <a:gd name="connsiteX1" fmla="*/ 2602201 w 2665819"/>
              <a:gd name="connsiteY1" fmla="*/ 385483 h 510566"/>
              <a:gd name="connsiteX2" fmla="*/ 2404978 w 2665819"/>
              <a:gd name="connsiteY2" fmla="*/ 448235 h 510566"/>
              <a:gd name="connsiteX3" fmla="*/ 1714696 w 2665819"/>
              <a:gd name="connsiteY3" fmla="*/ 448235 h 510566"/>
              <a:gd name="connsiteX4" fmla="*/ 181730 w 2665819"/>
              <a:gd name="connsiteY4" fmla="*/ 493059 h 510566"/>
              <a:gd name="connsiteX5" fmla="*/ 29331 w 2665819"/>
              <a:gd name="connsiteY5" fmla="*/ 116541 h 510566"/>
              <a:gd name="connsiteX6" fmla="*/ 181731 w 2665819"/>
              <a:gd name="connsiteY6" fmla="*/ 0 h 510566"/>
              <a:gd name="connsiteX0" fmla="*/ 2636414 w 2637279"/>
              <a:gd name="connsiteY0" fmla="*/ 71718 h 525594"/>
              <a:gd name="connsiteX1" fmla="*/ 2573661 w 2637279"/>
              <a:gd name="connsiteY1" fmla="*/ 385483 h 525594"/>
              <a:gd name="connsiteX2" fmla="*/ 2376438 w 2637279"/>
              <a:gd name="connsiteY2" fmla="*/ 448235 h 525594"/>
              <a:gd name="connsiteX3" fmla="*/ 1686156 w 2637279"/>
              <a:gd name="connsiteY3" fmla="*/ 448235 h 525594"/>
              <a:gd name="connsiteX4" fmla="*/ 153190 w 2637279"/>
              <a:gd name="connsiteY4" fmla="*/ 493059 h 525594"/>
              <a:gd name="connsiteX5" fmla="*/ 791 w 2637279"/>
              <a:gd name="connsiteY5" fmla="*/ 116541 h 525594"/>
              <a:gd name="connsiteX6" fmla="*/ 153191 w 2637279"/>
              <a:gd name="connsiteY6" fmla="*/ 0 h 525594"/>
              <a:gd name="connsiteX0" fmla="*/ 2596777 w 2597642"/>
              <a:gd name="connsiteY0" fmla="*/ 71718 h 518623"/>
              <a:gd name="connsiteX1" fmla="*/ 2534024 w 2597642"/>
              <a:gd name="connsiteY1" fmla="*/ 385483 h 518623"/>
              <a:gd name="connsiteX2" fmla="*/ 2336801 w 2597642"/>
              <a:gd name="connsiteY2" fmla="*/ 448235 h 518623"/>
              <a:gd name="connsiteX3" fmla="*/ 1646519 w 2597642"/>
              <a:gd name="connsiteY3" fmla="*/ 448235 h 518623"/>
              <a:gd name="connsiteX4" fmla="*/ 113553 w 2597642"/>
              <a:gd name="connsiteY4" fmla="*/ 493059 h 518623"/>
              <a:gd name="connsiteX5" fmla="*/ 113554 w 2597642"/>
              <a:gd name="connsiteY5" fmla="*/ 0 h 518623"/>
              <a:gd name="connsiteX0" fmla="*/ 2511867 w 2512732"/>
              <a:gd name="connsiteY0" fmla="*/ 71718 h 503279"/>
              <a:gd name="connsiteX1" fmla="*/ 2449114 w 2512732"/>
              <a:gd name="connsiteY1" fmla="*/ 385483 h 503279"/>
              <a:gd name="connsiteX2" fmla="*/ 2251891 w 2512732"/>
              <a:gd name="connsiteY2" fmla="*/ 448235 h 503279"/>
              <a:gd name="connsiteX3" fmla="*/ 1561609 w 2512732"/>
              <a:gd name="connsiteY3" fmla="*/ 448235 h 503279"/>
              <a:gd name="connsiteX4" fmla="*/ 163113 w 2512732"/>
              <a:gd name="connsiteY4" fmla="*/ 475130 h 503279"/>
              <a:gd name="connsiteX5" fmla="*/ 28644 w 2512732"/>
              <a:gd name="connsiteY5" fmla="*/ 0 h 503279"/>
              <a:gd name="connsiteX0" fmla="*/ 2483240 w 2484105"/>
              <a:gd name="connsiteY0" fmla="*/ 71718 h 495545"/>
              <a:gd name="connsiteX1" fmla="*/ 2420487 w 2484105"/>
              <a:gd name="connsiteY1" fmla="*/ 385483 h 495545"/>
              <a:gd name="connsiteX2" fmla="*/ 2223264 w 2484105"/>
              <a:gd name="connsiteY2" fmla="*/ 448235 h 495545"/>
              <a:gd name="connsiteX3" fmla="*/ 1532982 w 2484105"/>
              <a:gd name="connsiteY3" fmla="*/ 448235 h 495545"/>
              <a:gd name="connsiteX4" fmla="*/ 134486 w 2484105"/>
              <a:gd name="connsiteY4" fmla="*/ 475130 h 495545"/>
              <a:gd name="connsiteX5" fmla="*/ 17 w 2484105"/>
              <a:gd name="connsiteY5" fmla="*/ 0 h 495545"/>
              <a:gd name="connsiteX0" fmla="*/ 2499485 w 2500350"/>
              <a:gd name="connsiteY0" fmla="*/ 71718 h 495545"/>
              <a:gd name="connsiteX1" fmla="*/ 2436732 w 2500350"/>
              <a:gd name="connsiteY1" fmla="*/ 385483 h 495545"/>
              <a:gd name="connsiteX2" fmla="*/ 2239509 w 2500350"/>
              <a:gd name="connsiteY2" fmla="*/ 448235 h 495545"/>
              <a:gd name="connsiteX3" fmla="*/ 1549227 w 2500350"/>
              <a:gd name="connsiteY3" fmla="*/ 448235 h 495545"/>
              <a:gd name="connsiteX4" fmla="*/ 87979 w 2500350"/>
              <a:gd name="connsiteY4" fmla="*/ 475130 h 495545"/>
              <a:gd name="connsiteX5" fmla="*/ 16262 w 2500350"/>
              <a:gd name="connsiteY5" fmla="*/ 0 h 495545"/>
              <a:gd name="connsiteX0" fmla="*/ 2533833 w 2534698"/>
              <a:gd name="connsiteY0" fmla="*/ 71718 h 511341"/>
              <a:gd name="connsiteX1" fmla="*/ 2471080 w 2534698"/>
              <a:gd name="connsiteY1" fmla="*/ 385483 h 511341"/>
              <a:gd name="connsiteX2" fmla="*/ 2273857 w 2534698"/>
              <a:gd name="connsiteY2" fmla="*/ 448235 h 511341"/>
              <a:gd name="connsiteX3" fmla="*/ 1395316 w 2534698"/>
              <a:gd name="connsiteY3" fmla="*/ 475129 h 511341"/>
              <a:gd name="connsiteX4" fmla="*/ 122327 w 2534698"/>
              <a:gd name="connsiteY4" fmla="*/ 475130 h 511341"/>
              <a:gd name="connsiteX5" fmla="*/ 50610 w 2534698"/>
              <a:gd name="connsiteY5" fmla="*/ 0 h 511341"/>
              <a:gd name="connsiteX0" fmla="*/ 2533833 w 2577338"/>
              <a:gd name="connsiteY0" fmla="*/ 71718 h 513885"/>
              <a:gd name="connsiteX1" fmla="*/ 2471080 w 2577338"/>
              <a:gd name="connsiteY1" fmla="*/ 385483 h 513885"/>
              <a:gd name="connsiteX2" fmla="*/ 1395316 w 2577338"/>
              <a:gd name="connsiteY2" fmla="*/ 475129 h 513885"/>
              <a:gd name="connsiteX3" fmla="*/ 122327 w 2577338"/>
              <a:gd name="connsiteY3" fmla="*/ 475130 h 513885"/>
              <a:gd name="connsiteX4" fmla="*/ 50610 w 2577338"/>
              <a:gd name="connsiteY4" fmla="*/ 0 h 513885"/>
              <a:gd name="connsiteX0" fmla="*/ 2533833 w 2577338"/>
              <a:gd name="connsiteY0" fmla="*/ 71718 h 512043"/>
              <a:gd name="connsiteX1" fmla="*/ 2471080 w 2577338"/>
              <a:gd name="connsiteY1" fmla="*/ 430307 h 512043"/>
              <a:gd name="connsiteX2" fmla="*/ 1395316 w 2577338"/>
              <a:gd name="connsiteY2" fmla="*/ 475129 h 512043"/>
              <a:gd name="connsiteX3" fmla="*/ 122327 w 2577338"/>
              <a:gd name="connsiteY3" fmla="*/ 475130 h 512043"/>
              <a:gd name="connsiteX4" fmla="*/ 50610 w 2577338"/>
              <a:gd name="connsiteY4" fmla="*/ 0 h 512043"/>
              <a:gd name="connsiteX0" fmla="*/ 2533833 w 2540635"/>
              <a:gd name="connsiteY0" fmla="*/ 71718 h 512043"/>
              <a:gd name="connsiteX1" fmla="*/ 2471080 w 2540635"/>
              <a:gd name="connsiteY1" fmla="*/ 430307 h 512043"/>
              <a:gd name="connsiteX2" fmla="*/ 1395316 w 2540635"/>
              <a:gd name="connsiteY2" fmla="*/ 475129 h 512043"/>
              <a:gd name="connsiteX3" fmla="*/ 122327 w 2540635"/>
              <a:gd name="connsiteY3" fmla="*/ 475130 h 512043"/>
              <a:gd name="connsiteX4" fmla="*/ 50610 w 2540635"/>
              <a:gd name="connsiteY4" fmla="*/ 0 h 512043"/>
              <a:gd name="connsiteX0" fmla="*/ 2533833 w 2585133"/>
              <a:gd name="connsiteY0" fmla="*/ 71718 h 512043"/>
              <a:gd name="connsiteX1" fmla="*/ 2560728 w 2585133"/>
              <a:gd name="connsiteY1" fmla="*/ 143436 h 512043"/>
              <a:gd name="connsiteX2" fmla="*/ 2471080 w 2585133"/>
              <a:gd name="connsiteY2" fmla="*/ 430307 h 512043"/>
              <a:gd name="connsiteX3" fmla="*/ 1395316 w 2585133"/>
              <a:gd name="connsiteY3" fmla="*/ 475129 h 512043"/>
              <a:gd name="connsiteX4" fmla="*/ 122327 w 2585133"/>
              <a:gd name="connsiteY4" fmla="*/ 475130 h 512043"/>
              <a:gd name="connsiteX5" fmla="*/ 50610 w 2585133"/>
              <a:gd name="connsiteY5" fmla="*/ 0 h 512043"/>
              <a:gd name="connsiteX0" fmla="*/ 2533833 w 2571433"/>
              <a:gd name="connsiteY0" fmla="*/ 71718 h 512043"/>
              <a:gd name="connsiteX1" fmla="*/ 2471080 w 2571433"/>
              <a:gd name="connsiteY1" fmla="*/ 430307 h 512043"/>
              <a:gd name="connsiteX2" fmla="*/ 1395316 w 2571433"/>
              <a:gd name="connsiteY2" fmla="*/ 475129 h 512043"/>
              <a:gd name="connsiteX3" fmla="*/ 122327 w 2571433"/>
              <a:gd name="connsiteY3" fmla="*/ 475130 h 512043"/>
              <a:gd name="connsiteX4" fmla="*/ 50610 w 2571433"/>
              <a:gd name="connsiteY4" fmla="*/ 0 h 512043"/>
              <a:gd name="connsiteX0" fmla="*/ 2578656 w 2593936"/>
              <a:gd name="connsiteY0" fmla="*/ 26894 h 512043"/>
              <a:gd name="connsiteX1" fmla="*/ 2471080 w 2593936"/>
              <a:gd name="connsiteY1" fmla="*/ 430307 h 512043"/>
              <a:gd name="connsiteX2" fmla="*/ 1395316 w 2593936"/>
              <a:gd name="connsiteY2" fmla="*/ 475129 h 512043"/>
              <a:gd name="connsiteX3" fmla="*/ 122327 w 2593936"/>
              <a:gd name="connsiteY3" fmla="*/ 475130 h 512043"/>
              <a:gd name="connsiteX4" fmla="*/ 50610 w 2593936"/>
              <a:gd name="connsiteY4" fmla="*/ 0 h 512043"/>
              <a:gd name="connsiteX0" fmla="*/ 2623480 w 2623651"/>
              <a:gd name="connsiteY0" fmla="*/ 0 h 574796"/>
              <a:gd name="connsiteX1" fmla="*/ 2471080 w 2623651"/>
              <a:gd name="connsiteY1" fmla="*/ 493060 h 574796"/>
              <a:gd name="connsiteX2" fmla="*/ 1395316 w 2623651"/>
              <a:gd name="connsiteY2" fmla="*/ 537882 h 574796"/>
              <a:gd name="connsiteX3" fmla="*/ 122327 w 2623651"/>
              <a:gd name="connsiteY3" fmla="*/ 537883 h 574796"/>
              <a:gd name="connsiteX4" fmla="*/ 50610 w 2623651"/>
              <a:gd name="connsiteY4" fmla="*/ 62753 h 574796"/>
              <a:gd name="connsiteX0" fmla="*/ 2650374 w 2650374"/>
              <a:gd name="connsiteY0" fmla="*/ 0 h 529972"/>
              <a:gd name="connsiteX1" fmla="*/ 2471080 w 2650374"/>
              <a:gd name="connsiteY1" fmla="*/ 448236 h 529972"/>
              <a:gd name="connsiteX2" fmla="*/ 1395316 w 2650374"/>
              <a:gd name="connsiteY2" fmla="*/ 493058 h 529972"/>
              <a:gd name="connsiteX3" fmla="*/ 122327 w 2650374"/>
              <a:gd name="connsiteY3" fmla="*/ 493059 h 529972"/>
              <a:gd name="connsiteX4" fmla="*/ 50610 w 2650374"/>
              <a:gd name="connsiteY4" fmla="*/ 17929 h 529972"/>
              <a:gd name="connsiteX0" fmla="*/ 2658915 w 2658915"/>
              <a:gd name="connsiteY0" fmla="*/ 80682 h 617949"/>
              <a:gd name="connsiteX1" fmla="*/ 2479621 w 2658915"/>
              <a:gd name="connsiteY1" fmla="*/ 528918 h 617949"/>
              <a:gd name="connsiteX2" fmla="*/ 1403857 w 2658915"/>
              <a:gd name="connsiteY2" fmla="*/ 573740 h 617949"/>
              <a:gd name="connsiteX3" fmla="*/ 130868 w 2658915"/>
              <a:gd name="connsiteY3" fmla="*/ 573741 h 617949"/>
              <a:gd name="connsiteX4" fmla="*/ 41222 w 2658915"/>
              <a:gd name="connsiteY4" fmla="*/ 0 h 617949"/>
              <a:gd name="connsiteX0" fmla="*/ 2655940 w 2655940"/>
              <a:gd name="connsiteY0" fmla="*/ 80682 h 617949"/>
              <a:gd name="connsiteX1" fmla="*/ 2476646 w 2655940"/>
              <a:gd name="connsiteY1" fmla="*/ 528918 h 617949"/>
              <a:gd name="connsiteX2" fmla="*/ 1400882 w 2655940"/>
              <a:gd name="connsiteY2" fmla="*/ 573740 h 617949"/>
              <a:gd name="connsiteX3" fmla="*/ 127893 w 2655940"/>
              <a:gd name="connsiteY3" fmla="*/ 573741 h 617949"/>
              <a:gd name="connsiteX4" fmla="*/ 38247 w 2655940"/>
              <a:gd name="connsiteY4" fmla="*/ 0 h 617949"/>
              <a:gd name="connsiteX0" fmla="*/ 2631163 w 2631163"/>
              <a:gd name="connsiteY0" fmla="*/ 80682 h 613970"/>
              <a:gd name="connsiteX1" fmla="*/ 2451869 w 2631163"/>
              <a:gd name="connsiteY1" fmla="*/ 528918 h 613970"/>
              <a:gd name="connsiteX2" fmla="*/ 1376105 w 2631163"/>
              <a:gd name="connsiteY2" fmla="*/ 573740 h 613970"/>
              <a:gd name="connsiteX3" fmla="*/ 103116 w 2631163"/>
              <a:gd name="connsiteY3" fmla="*/ 573741 h 613970"/>
              <a:gd name="connsiteX4" fmla="*/ 13470 w 2631163"/>
              <a:gd name="connsiteY4" fmla="*/ 0 h 613970"/>
              <a:gd name="connsiteX0" fmla="*/ 2551598 w 2551598"/>
              <a:gd name="connsiteY0" fmla="*/ 2348753 h 3053986"/>
              <a:gd name="connsiteX1" fmla="*/ 2372304 w 2551598"/>
              <a:gd name="connsiteY1" fmla="*/ 2796989 h 3053986"/>
              <a:gd name="connsiteX2" fmla="*/ 1296540 w 2551598"/>
              <a:gd name="connsiteY2" fmla="*/ 2841811 h 3053986"/>
              <a:gd name="connsiteX3" fmla="*/ 23551 w 2551598"/>
              <a:gd name="connsiteY3" fmla="*/ 2841812 h 3053986"/>
              <a:gd name="connsiteX4" fmla="*/ 2470916 w 2551598"/>
              <a:gd name="connsiteY4" fmla="*/ 0 h 3053986"/>
              <a:gd name="connsiteX0" fmla="*/ 1255188 w 1255188"/>
              <a:gd name="connsiteY0" fmla="*/ 2348753 h 3013246"/>
              <a:gd name="connsiteX1" fmla="*/ 1075894 w 1255188"/>
              <a:gd name="connsiteY1" fmla="*/ 2796989 h 3013246"/>
              <a:gd name="connsiteX2" fmla="*/ 130 w 1255188"/>
              <a:gd name="connsiteY2" fmla="*/ 2841811 h 3013246"/>
              <a:gd name="connsiteX3" fmla="*/ 1004177 w 1255188"/>
              <a:gd name="connsiteY3" fmla="*/ 573741 h 3013246"/>
              <a:gd name="connsiteX4" fmla="*/ 1174506 w 1255188"/>
              <a:gd name="connsiteY4" fmla="*/ 0 h 3013246"/>
              <a:gd name="connsiteX0" fmla="*/ 1255181 w 1255181"/>
              <a:gd name="connsiteY0" fmla="*/ 2348753 h 3013246"/>
              <a:gd name="connsiteX1" fmla="*/ 1075887 w 1255181"/>
              <a:gd name="connsiteY1" fmla="*/ 2796989 h 3013246"/>
              <a:gd name="connsiteX2" fmla="*/ 123 w 1255181"/>
              <a:gd name="connsiteY2" fmla="*/ 2841811 h 3013246"/>
              <a:gd name="connsiteX3" fmla="*/ 1004170 w 1255181"/>
              <a:gd name="connsiteY3" fmla="*/ 573741 h 3013246"/>
              <a:gd name="connsiteX4" fmla="*/ 1174499 w 1255181"/>
              <a:gd name="connsiteY4" fmla="*/ 0 h 3013246"/>
              <a:gd name="connsiteX0" fmla="*/ 1396508 w 1396508"/>
              <a:gd name="connsiteY0" fmla="*/ 2348753 h 3012554"/>
              <a:gd name="connsiteX1" fmla="*/ 1217214 w 1396508"/>
              <a:gd name="connsiteY1" fmla="*/ 2796989 h 3012554"/>
              <a:gd name="connsiteX2" fmla="*/ 141450 w 1396508"/>
              <a:gd name="connsiteY2" fmla="*/ 2841811 h 3012554"/>
              <a:gd name="connsiteX3" fmla="*/ 121367 w 1396508"/>
              <a:gd name="connsiteY3" fmla="*/ 583083 h 3012554"/>
              <a:gd name="connsiteX4" fmla="*/ 1145497 w 1396508"/>
              <a:gd name="connsiteY4" fmla="*/ 573741 h 3012554"/>
              <a:gd name="connsiteX5" fmla="*/ 1315826 w 1396508"/>
              <a:gd name="connsiteY5" fmla="*/ 0 h 3012554"/>
              <a:gd name="connsiteX0" fmla="*/ 1396508 w 1396508"/>
              <a:gd name="connsiteY0" fmla="*/ 2348753 h 3012554"/>
              <a:gd name="connsiteX1" fmla="*/ 1217214 w 1396508"/>
              <a:gd name="connsiteY1" fmla="*/ 2796989 h 3012554"/>
              <a:gd name="connsiteX2" fmla="*/ 141450 w 1396508"/>
              <a:gd name="connsiteY2" fmla="*/ 2841811 h 3012554"/>
              <a:gd name="connsiteX3" fmla="*/ 121367 w 1396508"/>
              <a:gd name="connsiteY3" fmla="*/ 583083 h 3012554"/>
              <a:gd name="connsiteX4" fmla="*/ 1145497 w 1396508"/>
              <a:gd name="connsiteY4" fmla="*/ 573741 h 3012554"/>
              <a:gd name="connsiteX5" fmla="*/ 1315826 w 1396508"/>
              <a:gd name="connsiteY5" fmla="*/ 0 h 3012554"/>
              <a:gd name="connsiteX0" fmla="*/ 1386259 w 1386259"/>
              <a:gd name="connsiteY0" fmla="*/ 2348753 h 3012554"/>
              <a:gd name="connsiteX1" fmla="*/ 1206965 w 1386259"/>
              <a:gd name="connsiteY1" fmla="*/ 2796989 h 3012554"/>
              <a:gd name="connsiteX2" fmla="*/ 131201 w 1386259"/>
              <a:gd name="connsiteY2" fmla="*/ 2841811 h 3012554"/>
              <a:gd name="connsiteX3" fmla="*/ 111118 w 1386259"/>
              <a:gd name="connsiteY3" fmla="*/ 583083 h 3012554"/>
              <a:gd name="connsiteX4" fmla="*/ 1135248 w 1386259"/>
              <a:gd name="connsiteY4" fmla="*/ 573741 h 3012554"/>
              <a:gd name="connsiteX5" fmla="*/ 1305577 w 1386259"/>
              <a:gd name="connsiteY5" fmla="*/ 0 h 3012554"/>
              <a:gd name="connsiteX0" fmla="*/ 1426454 w 1426454"/>
              <a:gd name="connsiteY0" fmla="*/ 2348753 h 2913102"/>
              <a:gd name="connsiteX1" fmla="*/ 1247160 w 1426454"/>
              <a:gd name="connsiteY1" fmla="*/ 2796989 h 2913102"/>
              <a:gd name="connsiteX2" fmla="*/ 171396 w 1426454"/>
              <a:gd name="connsiteY2" fmla="*/ 2841811 h 2913102"/>
              <a:gd name="connsiteX3" fmla="*/ 151313 w 1426454"/>
              <a:gd name="connsiteY3" fmla="*/ 583083 h 2913102"/>
              <a:gd name="connsiteX4" fmla="*/ 1175443 w 1426454"/>
              <a:gd name="connsiteY4" fmla="*/ 573741 h 2913102"/>
              <a:gd name="connsiteX5" fmla="*/ 1345772 w 1426454"/>
              <a:gd name="connsiteY5" fmla="*/ 0 h 2913102"/>
              <a:gd name="connsiteX0" fmla="*/ 1364865 w 1364865"/>
              <a:gd name="connsiteY0" fmla="*/ 2348753 h 2908145"/>
              <a:gd name="connsiteX1" fmla="*/ 1185571 w 1364865"/>
              <a:gd name="connsiteY1" fmla="*/ 2796989 h 2908145"/>
              <a:gd name="connsiteX2" fmla="*/ 109807 w 1364865"/>
              <a:gd name="connsiteY2" fmla="*/ 2841811 h 2908145"/>
              <a:gd name="connsiteX3" fmla="*/ 89724 w 1364865"/>
              <a:gd name="connsiteY3" fmla="*/ 583083 h 2908145"/>
              <a:gd name="connsiteX4" fmla="*/ 1113854 w 1364865"/>
              <a:gd name="connsiteY4" fmla="*/ 573741 h 2908145"/>
              <a:gd name="connsiteX5" fmla="*/ 1284183 w 1364865"/>
              <a:gd name="connsiteY5" fmla="*/ 0 h 2908145"/>
              <a:gd name="connsiteX0" fmla="*/ 1364865 w 1364865"/>
              <a:gd name="connsiteY0" fmla="*/ 3263153 h 3822545"/>
              <a:gd name="connsiteX1" fmla="*/ 1185571 w 1364865"/>
              <a:gd name="connsiteY1" fmla="*/ 3711389 h 3822545"/>
              <a:gd name="connsiteX2" fmla="*/ 109807 w 1364865"/>
              <a:gd name="connsiteY2" fmla="*/ 3756211 h 3822545"/>
              <a:gd name="connsiteX3" fmla="*/ 89724 w 1364865"/>
              <a:gd name="connsiteY3" fmla="*/ 1497483 h 3822545"/>
              <a:gd name="connsiteX4" fmla="*/ 1113854 w 1364865"/>
              <a:gd name="connsiteY4" fmla="*/ 1488141 h 3822545"/>
              <a:gd name="connsiteX5" fmla="*/ 1329007 w 1364865"/>
              <a:gd name="connsiteY5" fmla="*/ 0 h 3822545"/>
              <a:gd name="connsiteX0" fmla="*/ 1364865 w 1391772"/>
              <a:gd name="connsiteY0" fmla="*/ 3263153 h 3822545"/>
              <a:gd name="connsiteX1" fmla="*/ 1185571 w 1391772"/>
              <a:gd name="connsiteY1" fmla="*/ 3711389 h 3822545"/>
              <a:gd name="connsiteX2" fmla="*/ 109807 w 1391772"/>
              <a:gd name="connsiteY2" fmla="*/ 3756211 h 3822545"/>
              <a:gd name="connsiteX3" fmla="*/ 89724 w 1391772"/>
              <a:gd name="connsiteY3" fmla="*/ 1497483 h 3822545"/>
              <a:gd name="connsiteX4" fmla="*/ 1284183 w 1391772"/>
              <a:gd name="connsiteY4" fmla="*/ 582705 h 3822545"/>
              <a:gd name="connsiteX5" fmla="*/ 1329007 w 1391772"/>
              <a:gd name="connsiteY5" fmla="*/ 0 h 3822545"/>
              <a:gd name="connsiteX0" fmla="*/ 1364865 w 1368780"/>
              <a:gd name="connsiteY0" fmla="*/ 3263153 h 3822545"/>
              <a:gd name="connsiteX1" fmla="*/ 1185571 w 1368780"/>
              <a:gd name="connsiteY1" fmla="*/ 3711389 h 3822545"/>
              <a:gd name="connsiteX2" fmla="*/ 109807 w 1368780"/>
              <a:gd name="connsiteY2" fmla="*/ 3756211 h 3822545"/>
              <a:gd name="connsiteX3" fmla="*/ 89724 w 1368780"/>
              <a:gd name="connsiteY3" fmla="*/ 1497483 h 3822545"/>
              <a:gd name="connsiteX4" fmla="*/ 1284183 w 1368780"/>
              <a:gd name="connsiteY4" fmla="*/ 582705 h 3822545"/>
              <a:gd name="connsiteX5" fmla="*/ 1329007 w 1368780"/>
              <a:gd name="connsiteY5" fmla="*/ 0 h 3822545"/>
              <a:gd name="connsiteX0" fmla="*/ 1363108 w 1386788"/>
              <a:gd name="connsiteY0" fmla="*/ 3263153 h 3993992"/>
              <a:gd name="connsiteX1" fmla="*/ 1183814 w 1386788"/>
              <a:gd name="connsiteY1" fmla="*/ 3711389 h 3993992"/>
              <a:gd name="connsiteX2" fmla="*/ 108050 w 1386788"/>
              <a:gd name="connsiteY2" fmla="*/ 3756211 h 3993992"/>
              <a:gd name="connsiteX3" fmla="*/ 132790 w 1386788"/>
              <a:gd name="connsiteY3" fmla="*/ 592048 h 3993992"/>
              <a:gd name="connsiteX4" fmla="*/ 1282426 w 1386788"/>
              <a:gd name="connsiteY4" fmla="*/ 582705 h 3993992"/>
              <a:gd name="connsiteX5" fmla="*/ 1327250 w 1386788"/>
              <a:gd name="connsiteY5" fmla="*/ 0 h 3993992"/>
              <a:gd name="connsiteX0" fmla="*/ 1363108 w 1386788"/>
              <a:gd name="connsiteY0" fmla="*/ 3263153 h 3993992"/>
              <a:gd name="connsiteX1" fmla="*/ 1183814 w 1386788"/>
              <a:gd name="connsiteY1" fmla="*/ 3711389 h 3993992"/>
              <a:gd name="connsiteX2" fmla="*/ 108050 w 1386788"/>
              <a:gd name="connsiteY2" fmla="*/ 3756211 h 3993992"/>
              <a:gd name="connsiteX3" fmla="*/ 132790 w 1386788"/>
              <a:gd name="connsiteY3" fmla="*/ 592048 h 3993992"/>
              <a:gd name="connsiteX4" fmla="*/ 1282426 w 1386788"/>
              <a:gd name="connsiteY4" fmla="*/ 582705 h 3993992"/>
              <a:gd name="connsiteX5" fmla="*/ 1327250 w 1386788"/>
              <a:gd name="connsiteY5" fmla="*/ 0 h 3993992"/>
              <a:gd name="connsiteX0" fmla="*/ 1346258 w 1369938"/>
              <a:gd name="connsiteY0" fmla="*/ 3263153 h 3875368"/>
              <a:gd name="connsiteX1" fmla="*/ 1166964 w 1369938"/>
              <a:gd name="connsiteY1" fmla="*/ 3711389 h 3875368"/>
              <a:gd name="connsiteX2" fmla="*/ 91200 w 1369938"/>
              <a:gd name="connsiteY2" fmla="*/ 3756211 h 3875368"/>
              <a:gd name="connsiteX3" fmla="*/ 62149 w 1369938"/>
              <a:gd name="connsiteY3" fmla="*/ 2194543 h 3875368"/>
              <a:gd name="connsiteX4" fmla="*/ 115940 w 1369938"/>
              <a:gd name="connsiteY4" fmla="*/ 592048 h 3875368"/>
              <a:gd name="connsiteX5" fmla="*/ 1265576 w 1369938"/>
              <a:gd name="connsiteY5" fmla="*/ 582705 h 3875368"/>
              <a:gd name="connsiteX6" fmla="*/ 1310400 w 1369938"/>
              <a:gd name="connsiteY6" fmla="*/ 0 h 3875368"/>
              <a:gd name="connsiteX0" fmla="*/ 1346258 w 1369938"/>
              <a:gd name="connsiteY0" fmla="*/ 3263153 h 3875368"/>
              <a:gd name="connsiteX1" fmla="*/ 1166964 w 1369938"/>
              <a:gd name="connsiteY1" fmla="*/ 3711389 h 3875368"/>
              <a:gd name="connsiteX2" fmla="*/ 91200 w 1369938"/>
              <a:gd name="connsiteY2" fmla="*/ 3756211 h 3875368"/>
              <a:gd name="connsiteX3" fmla="*/ 62149 w 1369938"/>
              <a:gd name="connsiteY3" fmla="*/ 2194543 h 3875368"/>
              <a:gd name="connsiteX4" fmla="*/ 115940 w 1369938"/>
              <a:gd name="connsiteY4" fmla="*/ 592048 h 3875368"/>
              <a:gd name="connsiteX5" fmla="*/ 1265576 w 1369938"/>
              <a:gd name="connsiteY5" fmla="*/ 582705 h 3875368"/>
              <a:gd name="connsiteX6" fmla="*/ 1310400 w 1369938"/>
              <a:gd name="connsiteY6" fmla="*/ 0 h 3875368"/>
              <a:gd name="connsiteX0" fmla="*/ 1296515 w 1320195"/>
              <a:gd name="connsiteY0" fmla="*/ 3263153 h 3885766"/>
              <a:gd name="connsiteX1" fmla="*/ 1117221 w 1320195"/>
              <a:gd name="connsiteY1" fmla="*/ 3711389 h 3885766"/>
              <a:gd name="connsiteX2" fmla="*/ 41457 w 1320195"/>
              <a:gd name="connsiteY2" fmla="*/ 3756211 h 3885766"/>
              <a:gd name="connsiteX3" fmla="*/ 12406 w 1320195"/>
              <a:gd name="connsiteY3" fmla="*/ 2194543 h 3885766"/>
              <a:gd name="connsiteX4" fmla="*/ 66197 w 1320195"/>
              <a:gd name="connsiteY4" fmla="*/ 592048 h 3885766"/>
              <a:gd name="connsiteX5" fmla="*/ 1215833 w 1320195"/>
              <a:gd name="connsiteY5" fmla="*/ 582705 h 3885766"/>
              <a:gd name="connsiteX6" fmla="*/ 1260657 w 1320195"/>
              <a:gd name="connsiteY6" fmla="*/ 0 h 3885766"/>
              <a:gd name="connsiteX0" fmla="*/ 1313383 w 1337063"/>
              <a:gd name="connsiteY0" fmla="*/ 3263153 h 3806314"/>
              <a:gd name="connsiteX1" fmla="*/ 1134089 w 1337063"/>
              <a:gd name="connsiteY1" fmla="*/ 3711389 h 3806314"/>
              <a:gd name="connsiteX2" fmla="*/ 58325 w 1337063"/>
              <a:gd name="connsiteY2" fmla="*/ 3756211 h 3806314"/>
              <a:gd name="connsiteX3" fmla="*/ 29274 w 1337063"/>
              <a:gd name="connsiteY3" fmla="*/ 2194543 h 3806314"/>
              <a:gd name="connsiteX4" fmla="*/ 83065 w 1337063"/>
              <a:gd name="connsiteY4" fmla="*/ 592048 h 3806314"/>
              <a:gd name="connsiteX5" fmla="*/ 1232701 w 1337063"/>
              <a:gd name="connsiteY5" fmla="*/ 582705 h 3806314"/>
              <a:gd name="connsiteX6" fmla="*/ 1277525 w 1337063"/>
              <a:gd name="connsiteY6" fmla="*/ 0 h 3806314"/>
              <a:gd name="connsiteX0" fmla="*/ 1307948 w 1331628"/>
              <a:gd name="connsiteY0" fmla="*/ 3263153 h 3770729"/>
              <a:gd name="connsiteX1" fmla="*/ 1128654 w 1331628"/>
              <a:gd name="connsiteY1" fmla="*/ 3711389 h 3770729"/>
              <a:gd name="connsiteX2" fmla="*/ 61855 w 1331628"/>
              <a:gd name="connsiteY2" fmla="*/ 3702422 h 3770729"/>
              <a:gd name="connsiteX3" fmla="*/ 23839 w 1331628"/>
              <a:gd name="connsiteY3" fmla="*/ 2194543 h 3770729"/>
              <a:gd name="connsiteX4" fmla="*/ 77630 w 1331628"/>
              <a:gd name="connsiteY4" fmla="*/ 592048 h 3770729"/>
              <a:gd name="connsiteX5" fmla="*/ 1227266 w 1331628"/>
              <a:gd name="connsiteY5" fmla="*/ 582705 h 3770729"/>
              <a:gd name="connsiteX6" fmla="*/ 1272090 w 1331628"/>
              <a:gd name="connsiteY6" fmla="*/ 0 h 3770729"/>
              <a:gd name="connsiteX0" fmla="*/ 1307948 w 1337506"/>
              <a:gd name="connsiteY0" fmla="*/ 3263153 h 3770729"/>
              <a:gd name="connsiteX1" fmla="*/ 1128654 w 1337506"/>
              <a:gd name="connsiteY1" fmla="*/ 3711389 h 3770729"/>
              <a:gd name="connsiteX2" fmla="*/ 61855 w 1337506"/>
              <a:gd name="connsiteY2" fmla="*/ 3702422 h 3770729"/>
              <a:gd name="connsiteX3" fmla="*/ 23839 w 1337506"/>
              <a:gd name="connsiteY3" fmla="*/ 2194543 h 3770729"/>
              <a:gd name="connsiteX4" fmla="*/ 77630 w 1337506"/>
              <a:gd name="connsiteY4" fmla="*/ 592048 h 3770729"/>
              <a:gd name="connsiteX5" fmla="*/ 1236231 w 1337506"/>
              <a:gd name="connsiteY5" fmla="*/ 493058 h 3770729"/>
              <a:gd name="connsiteX6" fmla="*/ 1272090 w 1337506"/>
              <a:gd name="connsiteY6" fmla="*/ 0 h 3770729"/>
              <a:gd name="connsiteX0" fmla="*/ 1307948 w 1345136"/>
              <a:gd name="connsiteY0" fmla="*/ 3272118 h 3779694"/>
              <a:gd name="connsiteX1" fmla="*/ 1128654 w 1345136"/>
              <a:gd name="connsiteY1" fmla="*/ 3720354 h 3779694"/>
              <a:gd name="connsiteX2" fmla="*/ 61855 w 1345136"/>
              <a:gd name="connsiteY2" fmla="*/ 3711387 h 3779694"/>
              <a:gd name="connsiteX3" fmla="*/ 23839 w 1345136"/>
              <a:gd name="connsiteY3" fmla="*/ 2203508 h 3779694"/>
              <a:gd name="connsiteX4" fmla="*/ 77630 w 1345136"/>
              <a:gd name="connsiteY4" fmla="*/ 601013 h 3779694"/>
              <a:gd name="connsiteX5" fmla="*/ 1236231 w 1345136"/>
              <a:gd name="connsiteY5" fmla="*/ 502023 h 3779694"/>
              <a:gd name="connsiteX6" fmla="*/ 1290019 w 1345136"/>
              <a:gd name="connsiteY6" fmla="*/ 0 h 3779694"/>
              <a:gd name="connsiteX0" fmla="*/ 1307948 w 1308020"/>
              <a:gd name="connsiteY0" fmla="*/ 3272118 h 3779694"/>
              <a:gd name="connsiteX1" fmla="*/ 1128654 w 1308020"/>
              <a:gd name="connsiteY1" fmla="*/ 3720354 h 3779694"/>
              <a:gd name="connsiteX2" fmla="*/ 61855 w 1308020"/>
              <a:gd name="connsiteY2" fmla="*/ 3711387 h 3779694"/>
              <a:gd name="connsiteX3" fmla="*/ 23839 w 1308020"/>
              <a:gd name="connsiteY3" fmla="*/ 2203508 h 3779694"/>
              <a:gd name="connsiteX4" fmla="*/ 77630 w 1308020"/>
              <a:gd name="connsiteY4" fmla="*/ 601013 h 3779694"/>
              <a:gd name="connsiteX5" fmla="*/ 1164513 w 1308020"/>
              <a:gd name="connsiteY5" fmla="*/ 519952 h 3779694"/>
              <a:gd name="connsiteX6" fmla="*/ 1290019 w 1308020"/>
              <a:gd name="connsiteY6" fmla="*/ 0 h 3779694"/>
              <a:gd name="connsiteX0" fmla="*/ 2286000 w 2286000"/>
              <a:gd name="connsiteY0" fmla="*/ 3218330 h 3725906"/>
              <a:gd name="connsiteX1" fmla="*/ 2106706 w 2286000"/>
              <a:gd name="connsiteY1" fmla="*/ 3666566 h 3725906"/>
              <a:gd name="connsiteX2" fmla="*/ 1039907 w 2286000"/>
              <a:gd name="connsiteY2" fmla="*/ 3657599 h 3725906"/>
              <a:gd name="connsiteX3" fmla="*/ 1001891 w 2286000"/>
              <a:gd name="connsiteY3" fmla="*/ 2149720 h 3725906"/>
              <a:gd name="connsiteX4" fmla="*/ 1055682 w 2286000"/>
              <a:gd name="connsiteY4" fmla="*/ 547225 h 3725906"/>
              <a:gd name="connsiteX5" fmla="*/ 2142565 w 2286000"/>
              <a:gd name="connsiteY5" fmla="*/ 466164 h 3725906"/>
              <a:gd name="connsiteX6" fmla="*/ 0 w 2286000"/>
              <a:gd name="connsiteY6" fmla="*/ 0 h 3725906"/>
              <a:gd name="connsiteX0" fmla="*/ 2286000 w 2286000"/>
              <a:gd name="connsiteY0" fmla="*/ 3218330 h 3725906"/>
              <a:gd name="connsiteX1" fmla="*/ 2106706 w 2286000"/>
              <a:gd name="connsiteY1" fmla="*/ 3666566 h 3725906"/>
              <a:gd name="connsiteX2" fmla="*/ 1039907 w 2286000"/>
              <a:gd name="connsiteY2" fmla="*/ 3657599 h 3725906"/>
              <a:gd name="connsiteX3" fmla="*/ 1001891 w 2286000"/>
              <a:gd name="connsiteY3" fmla="*/ 2149720 h 3725906"/>
              <a:gd name="connsiteX4" fmla="*/ 1055682 w 2286000"/>
              <a:gd name="connsiteY4" fmla="*/ 547225 h 3725906"/>
              <a:gd name="connsiteX5" fmla="*/ 152400 w 2286000"/>
              <a:gd name="connsiteY5" fmla="*/ 484093 h 3725906"/>
              <a:gd name="connsiteX6" fmla="*/ 0 w 2286000"/>
              <a:gd name="connsiteY6" fmla="*/ 0 h 3725906"/>
              <a:gd name="connsiteX0" fmla="*/ 2286000 w 2286000"/>
              <a:gd name="connsiteY0" fmla="*/ 3218330 h 3725906"/>
              <a:gd name="connsiteX1" fmla="*/ 2106706 w 2286000"/>
              <a:gd name="connsiteY1" fmla="*/ 3666566 h 3725906"/>
              <a:gd name="connsiteX2" fmla="*/ 1039907 w 2286000"/>
              <a:gd name="connsiteY2" fmla="*/ 3657599 h 3725906"/>
              <a:gd name="connsiteX3" fmla="*/ 1001891 w 2286000"/>
              <a:gd name="connsiteY3" fmla="*/ 2149720 h 3725906"/>
              <a:gd name="connsiteX4" fmla="*/ 1055682 w 2286000"/>
              <a:gd name="connsiteY4" fmla="*/ 547225 h 3725906"/>
              <a:gd name="connsiteX5" fmla="*/ 152400 w 2286000"/>
              <a:gd name="connsiteY5" fmla="*/ 484093 h 3725906"/>
              <a:gd name="connsiteX6" fmla="*/ 0 w 2286000"/>
              <a:gd name="connsiteY6" fmla="*/ 0 h 3725906"/>
              <a:gd name="connsiteX0" fmla="*/ 2286000 w 2286000"/>
              <a:gd name="connsiteY0" fmla="*/ 3218330 h 3725906"/>
              <a:gd name="connsiteX1" fmla="*/ 2106706 w 2286000"/>
              <a:gd name="connsiteY1" fmla="*/ 3666566 h 3725906"/>
              <a:gd name="connsiteX2" fmla="*/ 1039907 w 2286000"/>
              <a:gd name="connsiteY2" fmla="*/ 3657599 h 3725906"/>
              <a:gd name="connsiteX3" fmla="*/ 1001891 w 2286000"/>
              <a:gd name="connsiteY3" fmla="*/ 2149720 h 3725906"/>
              <a:gd name="connsiteX4" fmla="*/ 1055682 w 2286000"/>
              <a:gd name="connsiteY4" fmla="*/ 547225 h 3725906"/>
              <a:gd name="connsiteX5" fmla="*/ 152400 w 2286000"/>
              <a:gd name="connsiteY5" fmla="*/ 484093 h 3725906"/>
              <a:gd name="connsiteX6" fmla="*/ 0 w 2286000"/>
              <a:gd name="connsiteY6" fmla="*/ 0 h 3725906"/>
              <a:gd name="connsiteX0" fmla="*/ 2286000 w 2286000"/>
              <a:gd name="connsiteY0" fmla="*/ 3218330 h 3725906"/>
              <a:gd name="connsiteX1" fmla="*/ 2106706 w 2286000"/>
              <a:gd name="connsiteY1" fmla="*/ 3666566 h 3725906"/>
              <a:gd name="connsiteX2" fmla="*/ 1039907 w 2286000"/>
              <a:gd name="connsiteY2" fmla="*/ 3657599 h 3725906"/>
              <a:gd name="connsiteX3" fmla="*/ 1001891 w 2286000"/>
              <a:gd name="connsiteY3" fmla="*/ 2149720 h 3725906"/>
              <a:gd name="connsiteX4" fmla="*/ 939141 w 2286000"/>
              <a:gd name="connsiteY4" fmla="*/ 547225 h 3725906"/>
              <a:gd name="connsiteX5" fmla="*/ 152400 w 2286000"/>
              <a:gd name="connsiteY5" fmla="*/ 484093 h 3725906"/>
              <a:gd name="connsiteX6" fmla="*/ 0 w 2286000"/>
              <a:gd name="connsiteY6" fmla="*/ 0 h 3725906"/>
              <a:gd name="connsiteX0" fmla="*/ 2310880 w 2310880"/>
              <a:gd name="connsiteY0" fmla="*/ 3218330 h 3725906"/>
              <a:gd name="connsiteX1" fmla="*/ 2131586 w 2310880"/>
              <a:gd name="connsiteY1" fmla="*/ 3666566 h 3725906"/>
              <a:gd name="connsiteX2" fmla="*/ 1064787 w 2310880"/>
              <a:gd name="connsiteY2" fmla="*/ 3657599 h 3725906"/>
              <a:gd name="connsiteX3" fmla="*/ 1026771 w 2310880"/>
              <a:gd name="connsiteY3" fmla="*/ 2149720 h 3725906"/>
              <a:gd name="connsiteX4" fmla="*/ 964021 w 2310880"/>
              <a:gd name="connsiteY4" fmla="*/ 547225 h 3725906"/>
              <a:gd name="connsiteX5" fmla="*/ 87633 w 2310880"/>
              <a:gd name="connsiteY5" fmla="*/ 493058 h 3725906"/>
              <a:gd name="connsiteX6" fmla="*/ 24880 w 2310880"/>
              <a:gd name="connsiteY6" fmla="*/ 0 h 3725906"/>
              <a:gd name="connsiteX0" fmla="*/ 2420470 w 2420470"/>
              <a:gd name="connsiteY0" fmla="*/ 3316941 h 3824517"/>
              <a:gd name="connsiteX1" fmla="*/ 2241176 w 2420470"/>
              <a:gd name="connsiteY1" fmla="*/ 3765177 h 3824517"/>
              <a:gd name="connsiteX2" fmla="*/ 1174377 w 2420470"/>
              <a:gd name="connsiteY2" fmla="*/ 3756210 h 3824517"/>
              <a:gd name="connsiteX3" fmla="*/ 1136361 w 2420470"/>
              <a:gd name="connsiteY3" fmla="*/ 2248331 h 3824517"/>
              <a:gd name="connsiteX4" fmla="*/ 1073611 w 2420470"/>
              <a:gd name="connsiteY4" fmla="*/ 645836 h 3824517"/>
              <a:gd name="connsiteX5" fmla="*/ 197223 w 2420470"/>
              <a:gd name="connsiteY5" fmla="*/ 591669 h 3824517"/>
              <a:gd name="connsiteX6" fmla="*/ 0 w 2420470"/>
              <a:gd name="connsiteY6" fmla="*/ 0 h 3824517"/>
              <a:gd name="connsiteX0" fmla="*/ 2434952 w 2434952"/>
              <a:gd name="connsiteY0" fmla="*/ 3316941 h 3824517"/>
              <a:gd name="connsiteX1" fmla="*/ 2255658 w 2434952"/>
              <a:gd name="connsiteY1" fmla="*/ 3765177 h 3824517"/>
              <a:gd name="connsiteX2" fmla="*/ 1188859 w 2434952"/>
              <a:gd name="connsiteY2" fmla="*/ 3756210 h 3824517"/>
              <a:gd name="connsiteX3" fmla="*/ 1150843 w 2434952"/>
              <a:gd name="connsiteY3" fmla="*/ 2248331 h 3824517"/>
              <a:gd name="connsiteX4" fmla="*/ 1088093 w 2434952"/>
              <a:gd name="connsiteY4" fmla="*/ 645836 h 3824517"/>
              <a:gd name="connsiteX5" fmla="*/ 113093 w 2434952"/>
              <a:gd name="connsiteY5" fmla="*/ 582704 h 3824517"/>
              <a:gd name="connsiteX6" fmla="*/ 14482 w 2434952"/>
              <a:gd name="connsiteY6" fmla="*/ 0 h 382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4952" h="3824517">
                <a:moveTo>
                  <a:pt x="2434952" y="3316941"/>
                </a:moveTo>
                <a:cubicBezTo>
                  <a:pt x="2421879" y="3391647"/>
                  <a:pt x="2463340" y="3691966"/>
                  <a:pt x="2255658" y="3765177"/>
                </a:cubicBezTo>
                <a:cubicBezTo>
                  <a:pt x="2047976" y="3838388"/>
                  <a:pt x="1299675" y="3853148"/>
                  <a:pt x="1188859" y="3756210"/>
                </a:cubicBezTo>
                <a:cubicBezTo>
                  <a:pt x="1080374" y="3661311"/>
                  <a:pt x="1146720" y="2775691"/>
                  <a:pt x="1150843" y="2248331"/>
                </a:cubicBezTo>
                <a:cubicBezTo>
                  <a:pt x="1154966" y="1720971"/>
                  <a:pt x="1187839" y="736675"/>
                  <a:pt x="1088093" y="645836"/>
                </a:cubicBezTo>
                <a:cubicBezTo>
                  <a:pt x="932704" y="527799"/>
                  <a:pt x="292028" y="690343"/>
                  <a:pt x="113093" y="582704"/>
                </a:cubicBezTo>
                <a:cubicBezTo>
                  <a:pt x="-65842" y="475065"/>
                  <a:pt x="23447" y="201333"/>
                  <a:pt x="14482" y="0"/>
                </a:cubicBezTo>
              </a:path>
            </a:pathLst>
          </a:custGeom>
          <a:noFill/>
          <a:ln w="76200">
            <a:solidFill>
              <a:srgbClr val="FF3300"/>
            </a:solidFill>
            <a:round/>
            <a:headEnd type="triangle" w="med" len="med"/>
            <a:tailEnd type="triangle" w="med" len="med"/>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t>
            </a:r>
          </a:p>
        </p:txBody>
      </p:sp>
      <p:sp>
        <p:nvSpPr>
          <p:cNvPr id="14" name="Title 13"/>
          <p:cNvSpPr>
            <a:spLocks noGrp="1"/>
          </p:cNvSpPr>
          <p:nvPr>
            <p:ph type="title"/>
          </p:nvPr>
        </p:nvSpPr>
        <p:spPr/>
        <p:txBody>
          <a:bodyPr/>
          <a:lstStyle/>
          <a:p>
            <a:r>
              <a:rPr lang="en-GB" dirty="0"/>
              <a:t>How CCSDS MO Services Work</a:t>
            </a:r>
          </a:p>
        </p:txBody>
      </p:sp>
      <p:grpSp>
        <p:nvGrpSpPr>
          <p:cNvPr id="88" name="Group 87"/>
          <p:cNvGrpSpPr/>
          <p:nvPr/>
        </p:nvGrpSpPr>
        <p:grpSpPr>
          <a:xfrm>
            <a:off x="7248523" y="155980"/>
            <a:ext cx="1820015" cy="537472"/>
            <a:chOff x="6903749" y="1587193"/>
            <a:chExt cx="1820015" cy="537472"/>
          </a:xfrm>
        </p:grpSpPr>
        <p:sp>
          <p:nvSpPr>
            <p:cNvPr id="89" name="Oval 88"/>
            <p:cNvSpPr/>
            <p:nvPr/>
          </p:nvSpPr>
          <p:spPr bwMode="auto">
            <a:xfrm>
              <a:off x="8186292" y="158719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3.</a:t>
              </a:r>
            </a:p>
          </p:txBody>
        </p:sp>
        <p:sp>
          <p:nvSpPr>
            <p:cNvPr id="90" name="Rounded Rectangle 89"/>
            <p:cNvSpPr/>
            <p:nvPr/>
          </p:nvSpPr>
          <p:spPr bwMode="auto">
            <a:xfrm>
              <a:off x="6903749" y="1673936"/>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Tree>
    <p:extLst>
      <p:ext uri="{BB962C8B-B14F-4D97-AF65-F5344CB8AC3E}">
        <p14:creationId xmlns:p14="http://schemas.microsoft.com/office/powerpoint/2010/main" val="2448358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6" presetClass="emph" presetSubtype="0" fill="hold" nodeType="afterEffect">
                                  <p:stCondLst>
                                    <p:cond delay="0"/>
                                  </p:stCondLst>
                                  <p:childTnLst>
                                    <p:animScale>
                                      <p:cBhvr>
                                        <p:cTn id="19" dur="500" fill="hold"/>
                                        <p:tgtEl>
                                          <p:spTgt spid="5"/>
                                        </p:tgtEl>
                                      </p:cBhvr>
                                      <p:by x="25000" y="25000"/>
                                    </p:animScale>
                                  </p:childTnLst>
                                </p:cTn>
                              </p:par>
                              <p:par>
                                <p:cTn id="20" presetID="42" presetClass="path" presetSubtype="0" accel="50000" decel="50000" fill="hold" nodeType="withEffect">
                                  <p:stCondLst>
                                    <p:cond delay="0"/>
                                  </p:stCondLst>
                                  <p:childTnLst>
                                    <p:animMotion origin="layout" path="M -1.66667E-6 1.11111E-6 L 0.36476 0.32569 " pathEditMode="relative" rAng="0" ptsTypes="AA">
                                      <p:cBhvr>
                                        <p:cTn id="21" dur="500" fill="hold"/>
                                        <p:tgtEl>
                                          <p:spTgt spid="5"/>
                                        </p:tgtEl>
                                        <p:attrNameLst>
                                          <p:attrName>ppt_x</p:attrName>
                                          <p:attrName>ppt_y</p:attrName>
                                        </p:attrNameLst>
                                      </p:cBhvr>
                                      <p:rCtr x="18229" y="16273"/>
                                    </p:animMotion>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16384"/>
                                        </p:tgtEl>
                                        <p:attrNameLst>
                                          <p:attrName>style.visibility</p:attrName>
                                        </p:attrNameLst>
                                      </p:cBhvr>
                                      <p:to>
                                        <p:strVal val="visible"/>
                                      </p:to>
                                    </p:set>
                                    <p:animEffect transition="in" filter="wipe(down)">
                                      <p:cBhvr>
                                        <p:cTn id="32" dur="500"/>
                                        <p:tgtEl>
                                          <p:spTgt spid="16384"/>
                                        </p:tgtEl>
                                      </p:cBhvr>
                                    </p:animEffect>
                                  </p:childTnLst>
                                </p:cTn>
                              </p:par>
                              <p:par>
                                <p:cTn id="33" presetID="22" presetClass="entr" presetSubtype="4" fill="hold" nodeType="withEffect">
                                  <p:stCondLst>
                                    <p:cond delay="0"/>
                                  </p:stCondLst>
                                  <p:childTnLst>
                                    <p:set>
                                      <p:cBhvr>
                                        <p:cTn id="34" dur="1" fill="hold">
                                          <p:stCondLst>
                                            <p:cond delay="0"/>
                                          </p:stCondLst>
                                        </p:cTn>
                                        <p:tgtEl>
                                          <p:spTgt spid="16392"/>
                                        </p:tgtEl>
                                        <p:attrNameLst>
                                          <p:attrName>style.visibility</p:attrName>
                                        </p:attrNameLst>
                                      </p:cBhvr>
                                      <p:to>
                                        <p:strVal val="visible"/>
                                      </p:to>
                                    </p:set>
                                    <p:animEffect transition="in" filter="wipe(down)">
                                      <p:cBhvr>
                                        <p:cTn id="35" dur="500"/>
                                        <p:tgtEl>
                                          <p:spTgt spid="16392"/>
                                        </p:tgtEl>
                                      </p:cBhvr>
                                    </p:animEffect>
                                  </p:childTnLst>
                                </p:cTn>
                              </p:par>
                              <p:par>
                                <p:cTn id="36" presetID="22" presetClass="entr" presetSubtype="8"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16" presetClass="entr" presetSubtype="37" fill="hold" nodeType="withEffect">
                                  <p:stCondLst>
                                    <p:cond delay="0"/>
                                  </p:stCondLst>
                                  <p:childTnLst>
                                    <p:set>
                                      <p:cBhvr>
                                        <p:cTn id="40" dur="1" fill="hold">
                                          <p:stCondLst>
                                            <p:cond delay="0"/>
                                          </p:stCondLst>
                                        </p:cTn>
                                        <p:tgtEl>
                                          <p:spTgt spid="16393"/>
                                        </p:tgtEl>
                                        <p:attrNameLst>
                                          <p:attrName>style.visibility</p:attrName>
                                        </p:attrNameLst>
                                      </p:cBhvr>
                                      <p:to>
                                        <p:strVal val="visible"/>
                                      </p:to>
                                    </p:set>
                                    <p:animEffect transition="in" filter="barn(outVertical)">
                                      <p:cBhvr>
                                        <p:cTn id="41" dur="500"/>
                                        <p:tgtEl>
                                          <p:spTgt spid="1639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right)">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1" nodeType="clickEffect">
                                  <p:stCondLst>
                                    <p:cond delay="0"/>
                                  </p:stCondLst>
                                  <p:childTnLst>
                                    <p:animEffect transition="out" filter="wipe(left)">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childTnLst>
                          </p:cTn>
                        </p:par>
                        <p:par>
                          <p:cTn id="52" fill="hold">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down)">
                                      <p:cBhvr>
                                        <p:cTn id="55" dur="500"/>
                                        <p:tgtEl>
                                          <p:spTgt spid="8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1" nodeType="clickEffect">
                                  <p:stCondLst>
                                    <p:cond delay="0"/>
                                  </p:stCondLst>
                                  <p:childTnLst>
                                    <p:animEffect transition="out" filter="wipe(up)">
                                      <p:cBhvr>
                                        <p:cTn id="59" dur="500"/>
                                        <p:tgtEl>
                                          <p:spTgt spid="86"/>
                                        </p:tgtEl>
                                      </p:cBhvr>
                                    </p:animEffect>
                                    <p:set>
                                      <p:cBhvr>
                                        <p:cTn id="60" dur="1" fill="hold">
                                          <p:stCondLst>
                                            <p:cond delay="499"/>
                                          </p:stCondLst>
                                        </p:cTn>
                                        <p:tgtEl>
                                          <p:spTgt spid="86"/>
                                        </p:tgtEl>
                                        <p:attrNameLst>
                                          <p:attrName>style.visibility</p:attrName>
                                        </p:attrNameLst>
                                      </p:cBhvr>
                                      <p:to>
                                        <p:strVal val="hidden"/>
                                      </p:to>
                                    </p:set>
                                  </p:childTnLst>
                                </p:cTn>
                              </p:par>
                            </p:childTnLst>
                          </p:cTn>
                        </p:par>
                        <p:par>
                          <p:cTn id="61" fill="hold">
                            <p:stCondLst>
                              <p:cond delay="500"/>
                            </p:stCondLst>
                            <p:childTnLst>
                              <p:par>
                                <p:cTn id="62" presetID="22" presetClass="entr" presetSubtype="2" fill="hold"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wipe(right)">
                                      <p:cBhvr>
                                        <p:cTn id="64" dur="500"/>
                                        <p:tgtEl>
                                          <p:spTgt spid="65"/>
                                        </p:tgtEl>
                                      </p:cBhvr>
                                    </p:animEffect>
                                  </p:childTnLst>
                                </p:cTn>
                              </p:par>
                            </p:childTnLst>
                          </p:cTn>
                        </p:par>
                        <p:par>
                          <p:cTn id="65" fill="hold">
                            <p:stCondLst>
                              <p:cond delay="1000"/>
                            </p:stCondLst>
                            <p:childTnLst>
                              <p:par>
                                <p:cTn id="66" presetID="22" presetClass="entr" presetSubtype="4" fill="hold" grpId="0" nodeType="after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wipe(down)">
                                      <p:cBhvr>
                                        <p:cTn id="68" dur="500"/>
                                        <p:tgtEl>
                                          <p:spTgt spid="8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1" fill="hold" grpId="1" nodeType="clickEffect">
                                  <p:stCondLst>
                                    <p:cond delay="0"/>
                                  </p:stCondLst>
                                  <p:childTnLst>
                                    <p:animEffect transition="out" filter="wipe(up)">
                                      <p:cBhvr>
                                        <p:cTn id="72" dur="500"/>
                                        <p:tgtEl>
                                          <p:spTgt spid="87"/>
                                        </p:tgtEl>
                                      </p:cBhvr>
                                    </p:animEffect>
                                    <p:set>
                                      <p:cBhvr>
                                        <p:cTn id="73" dur="1" fill="hold">
                                          <p:stCondLst>
                                            <p:cond delay="499"/>
                                          </p:stCondLst>
                                        </p:cTn>
                                        <p:tgtEl>
                                          <p:spTgt spid="87"/>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16394"/>
                                        </p:tgtEl>
                                        <p:attrNameLst>
                                          <p:attrName>style.visibility</p:attrName>
                                        </p:attrNameLst>
                                      </p:cBhvr>
                                      <p:to>
                                        <p:strVal val="visible"/>
                                      </p:to>
                                    </p:set>
                                    <p:animEffect transition="in" filter="wipe(left)">
                                      <p:cBhvr>
                                        <p:cTn id="77"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6" grpId="0"/>
      <p:bldP spid="18" grpId="0"/>
      <p:bldP spid="16394" grpId="0"/>
      <p:bldP spid="2" grpId="0" animBg="1"/>
      <p:bldP spid="2" grpId="1" animBg="1"/>
      <p:bldP spid="86" grpId="0" animBg="1"/>
      <p:bldP spid="86" grpId="1" animBg="1"/>
      <p:bldP spid="87" grpId="0" animBg="1"/>
      <p:bldP spid="87"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88286"/>
            <a:ext cx="8229600" cy="563562"/>
          </a:xfrm>
        </p:spPr>
        <p:txBody>
          <a:bodyPr/>
          <a:lstStyle/>
          <a:p>
            <a:pPr eaLnBrk="1" hangingPunct="1"/>
            <a:r>
              <a:rPr lang="en-GB" dirty="0" smtClean="0"/>
              <a:t>Future architecture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68363"/>
            <a:ext cx="88392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98667" y="652274"/>
            <a:ext cx="537472" cy="537472"/>
          </a:xfrm>
          <a:prstGeom prst="ellipse">
            <a:avLst/>
          </a:prstGeom>
          <a:solidFill>
            <a:srgbClr val="92D050"/>
          </a:solidFill>
          <a:ln w="38100">
            <a:noFill/>
            <a:round/>
            <a:headEnd/>
            <a:tailEnd/>
          </a:ln>
        </p:spPr>
        <p:txBody>
          <a:bodyPr wrap="none" rtlCol="0" anchor="ctr"/>
          <a:lstStyle/>
          <a:p>
            <a:pPr algn="ctr"/>
            <a:r>
              <a:rPr lang="en-GB" b="1" dirty="0" smtClean="0">
                <a:solidFill>
                  <a:srgbClr val="0033CC"/>
                </a:solidFill>
                <a:latin typeface="Arial" charset="0"/>
              </a:rPr>
              <a:t>2</a:t>
            </a:r>
            <a:endParaRPr lang="en-US" dirty="0"/>
          </a:p>
        </p:txBody>
      </p:sp>
      <p:grpSp>
        <p:nvGrpSpPr>
          <p:cNvPr id="5" name="Group 4"/>
          <p:cNvGrpSpPr/>
          <p:nvPr/>
        </p:nvGrpSpPr>
        <p:grpSpPr>
          <a:xfrm>
            <a:off x="7248523" y="155980"/>
            <a:ext cx="1820015" cy="537472"/>
            <a:chOff x="6903749" y="1587193"/>
            <a:chExt cx="1820015" cy="537472"/>
          </a:xfrm>
        </p:grpSpPr>
        <p:sp>
          <p:nvSpPr>
            <p:cNvPr id="6" name="Oval 5"/>
            <p:cNvSpPr/>
            <p:nvPr/>
          </p:nvSpPr>
          <p:spPr bwMode="auto">
            <a:xfrm>
              <a:off x="8186292" y="158719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3.</a:t>
              </a:r>
            </a:p>
          </p:txBody>
        </p:sp>
        <p:sp>
          <p:nvSpPr>
            <p:cNvPr id="7" name="Rounded Rectangle 6"/>
            <p:cNvSpPr/>
            <p:nvPr/>
          </p:nvSpPr>
          <p:spPr bwMode="auto">
            <a:xfrm>
              <a:off x="6903749" y="1673936"/>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Tree>
    <p:extLst>
      <p:ext uri="{BB962C8B-B14F-4D97-AF65-F5344CB8AC3E}">
        <p14:creationId xmlns:p14="http://schemas.microsoft.com/office/powerpoint/2010/main" val="123403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5"/>
          <p:cNvSpPr>
            <a:spLocks noChangeArrowheads="1"/>
          </p:cNvSpPr>
          <p:nvPr/>
        </p:nvSpPr>
        <p:spPr bwMode="auto">
          <a:xfrm>
            <a:off x="1935481" y="143193"/>
            <a:ext cx="5402580" cy="649287"/>
          </a:xfrm>
          <a:prstGeom prst="rect">
            <a:avLst/>
          </a:prstGeom>
          <a:extLst/>
        </p:spPr>
        <p:txBody>
          <a:bodyPr/>
          <a:lstStyle/>
          <a:p>
            <a:pPr algn="ctr">
              <a:lnSpc>
                <a:spcPct val="90000"/>
              </a:lnSpc>
            </a:pPr>
            <a:r>
              <a:rPr lang="en-GB" sz="2500" b="1" dirty="0">
                <a:solidFill>
                  <a:schemeClr val="accent1">
                    <a:lumMod val="50000"/>
                  </a:schemeClr>
                </a:solidFill>
                <a:latin typeface="+mj-lt"/>
                <a:ea typeface="+mj-ea"/>
                <a:cs typeface="+mj-cs"/>
              </a:rPr>
              <a:t>Distributable Mission Operations Functions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027113"/>
            <a:ext cx="8029575"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98667" y="980334"/>
            <a:ext cx="537472" cy="537472"/>
          </a:xfrm>
          <a:prstGeom prst="ellipse">
            <a:avLst/>
          </a:prstGeom>
          <a:solidFill>
            <a:srgbClr val="92D050"/>
          </a:solidFill>
          <a:ln w="38100">
            <a:noFill/>
            <a:round/>
            <a:headEnd/>
            <a:tailEnd/>
          </a:ln>
        </p:spPr>
        <p:txBody>
          <a:bodyPr wrap="none" rtlCol="0" anchor="ctr"/>
          <a:lstStyle/>
          <a:p>
            <a:pPr algn="ctr"/>
            <a:r>
              <a:rPr lang="en-GB" b="1" dirty="0" smtClean="0">
                <a:solidFill>
                  <a:srgbClr val="0033CC"/>
                </a:solidFill>
                <a:latin typeface="Arial" charset="0"/>
              </a:rPr>
              <a:t>2</a:t>
            </a:r>
            <a:endParaRPr lang="en-US" dirty="0"/>
          </a:p>
        </p:txBody>
      </p:sp>
      <p:grpSp>
        <p:nvGrpSpPr>
          <p:cNvPr id="5" name="Group 4"/>
          <p:cNvGrpSpPr/>
          <p:nvPr/>
        </p:nvGrpSpPr>
        <p:grpSpPr>
          <a:xfrm>
            <a:off x="7248523" y="155980"/>
            <a:ext cx="1820015" cy="537472"/>
            <a:chOff x="6903749" y="1587193"/>
            <a:chExt cx="1820015" cy="537472"/>
          </a:xfrm>
        </p:grpSpPr>
        <p:sp>
          <p:nvSpPr>
            <p:cNvPr id="6" name="Oval 5"/>
            <p:cNvSpPr/>
            <p:nvPr/>
          </p:nvSpPr>
          <p:spPr bwMode="auto">
            <a:xfrm>
              <a:off x="8186292" y="158719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3.</a:t>
              </a:r>
            </a:p>
          </p:txBody>
        </p:sp>
        <p:sp>
          <p:nvSpPr>
            <p:cNvPr id="7" name="Rounded Rectangle 6"/>
            <p:cNvSpPr/>
            <p:nvPr/>
          </p:nvSpPr>
          <p:spPr bwMode="auto">
            <a:xfrm>
              <a:off x="6903749" y="1673936"/>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Tree>
    <p:extLst>
      <p:ext uri="{BB962C8B-B14F-4D97-AF65-F5344CB8AC3E}">
        <p14:creationId xmlns:p14="http://schemas.microsoft.com/office/powerpoint/2010/main" val="4125439766"/>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Navigation WG</a:t>
            </a:r>
            <a:endParaRPr lang="en-US" dirty="0"/>
          </a:p>
        </p:txBody>
      </p:sp>
      <p:sp>
        <p:nvSpPr>
          <p:cNvPr id="2052" name="Content Placeholder 2"/>
          <p:cNvSpPr>
            <a:spLocks noGrp="1"/>
          </p:cNvSpPr>
          <p:nvPr>
            <p:ph idx="1"/>
          </p:nvPr>
        </p:nvSpPr>
        <p:spPr bwMode="auto">
          <a:xfrm>
            <a:off x="473670" y="848569"/>
            <a:ext cx="8213086" cy="5597917"/>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spcAft>
                <a:spcPct val="0"/>
              </a:spcAft>
            </a:pPr>
            <a:r>
              <a:rPr lang="en-US" sz="2000" dirty="0" smtClean="0"/>
              <a:t>The CCSDS Navigation Working Group is chartered to develop standards cove</a:t>
            </a:r>
            <a:r>
              <a:rPr lang="en-US" sz="2000" dirty="0"/>
              <a:t>ring exchange of spaceflight dynamics related data</a:t>
            </a:r>
          </a:p>
          <a:p>
            <a:pPr eaLnBrk="1" hangingPunct="1">
              <a:lnSpc>
                <a:spcPct val="90000"/>
              </a:lnSpc>
              <a:spcBef>
                <a:spcPct val="0"/>
              </a:spcBef>
              <a:spcAft>
                <a:spcPct val="0"/>
              </a:spcAft>
            </a:pPr>
            <a:r>
              <a:rPr lang="en-US" sz="1800" dirty="0" smtClean="0"/>
              <a:t>Past Progress and Current Work</a:t>
            </a:r>
          </a:p>
          <a:p>
            <a:pPr lvl="1" eaLnBrk="1" hangingPunct="1">
              <a:lnSpc>
                <a:spcPct val="90000"/>
              </a:lnSpc>
              <a:spcBef>
                <a:spcPct val="0"/>
              </a:spcBef>
              <a:spcAft>
                <a:spcPct val="0"/>
              </a:spcAft>
            </a:pPr>
            <a:r>
              <a:rPr lang="en-GB" sz="1800" dirty="0" smtClean="0"/>
              <a:t>Orbit Data Messages (version 2.0 published 11/2009)</a:t>
            </a:r>
          </a:p>
          <a:p>
            <a:pPr lvl="2" eaLnBrk="1" hangingPunct="1">
              <a:lnSpc>
                <a:spcPct val="90000"/>
              </a:lnSpc>
              <a:spcBef>
                <a:spcPct val="0"/>
              </a:spcBef>
              <a:spcAft>
                <a:spcPct val="0"/>
              </a:spcAft>
            </a:pPr>
            <a:r>
              <a:rPr lang="en-GB" sz="1600" dirty="0" smtClean="0"/>
              <a:t>Three standard message formats for exchanging orbit descriptions</a:t>
            </a:r>
          </a:p>
          <a:p>
            <a:pPr lvl="1" eaLnBrk="1" hangingPunct="1">
              <a:lnSpc>
                <a:spcPct val="90000"/>
              </a:lnSpc>
              <a:spcBef>
                <a:spcPct val="0"/>
              </a:spcBef>
              <a:spcAft>
                <a:spcPct val="0"/>
              </a:spcAft>
            </a:pPr>
            <a:r>
              <a:rPr lang="en-GB" sz="1800" dirty="0" smtClean="0"/>
              <a:t>Tracking Data Message (version 1.0 published 11/2007)</a:t>
            </a:r>
          </a:p>
          <a:p>
            <a:pPr lvl="2" eaLnBrk="1" hangingPunct="1">
              <a:lnSpc>
                <a:spcPct val="90000"/>
              </a:lnSpc>
              <a:spcBef>
                <a:spcPct val="0"/>
              </a:spcBef>
              <a:spcAft>
                <a:spcPct val="0"/>
              </a:spcAft>
            </a:pPr>
            <a:r>
              <a:rPr lang="en-GB" sz="1600" dirty="0" smtClean="0"/>
              <a:t>Message format for exchanging tracking data; supports widely used tracking data types:  Doppler, range, angle, </a:t>
            </a:r>
            <a:r>
              <a:rPr lang="el-GR" sz="1600" dirty="0" smtClean="0"/>
              <a:t>Δ</a:t>
            </a:r>
            <a:r>
              <a:rPr lang="en-GB" sz="1600" dirty="0" smtClean="0"/>
              <a:t>DOR, ancillary information</a:t>
            </a:r>
          </a:p>
          <a:p>
            <a:pPr lvl="1" eaLnBrk="1" hangingPunct="1">
              <a:lnSpc>
                <a:spcPct val="90000"/>
              </a:lnSpc>
              <a:spcBef>
                <a:spcPct val="0"/>
              </a:spcBef>
              <a:spcAft>
                <a:spcPct val="0"/>
              </a:spcAft>
            </a:pPr>
            <a:r>
              <a:rPr lang="en-GB" sz="1800" dirty="0" smtClean="0"/>
              <a:t>Attitude Data Messages (version 1.0 published 05/2008)</a:t>
            </a:r>
          </a:p>
          <a:p>
            <a:pPr lvl="2" eaLnBrk="1" hangingPunct="1">
              <a:lnSpc>
                <a:spcPct val="90000"/>
              </a:lnSpc>
              <a:spcBef>
                <a:spcPct val="0"/>
              </a:spcBef>
              <a:spcAft>
                <a:spcPct val="0"/>
              </a:spcAft>
            </a:pPr>
            <a:r>
              <a:rPr lang="en-GB" sz="1600" dirty="0" smtClean="0"/>
              <a:t>Two message formats for exchanging spacecraft attitude descriptions </a:t>
            </a:r>
          </a:p>
          <a:p>
            <a:pPr lvl="1" eaLnBrk="1" hangingPunct="1">
              <a:lnSpc>
                <a:spcPct val="90000"/>
              </a:lnSpc>
              <a:spcBef>
                <a:spcPct val="0"/>
              </a:spcBef>
              <a:spcAft>
                <a:spcPct val="0"/>
              </a:spcAft>
            </a:pPr>
            <a:r>
              <a:rPr lang="en-US" sz="1800" dirty="0" smtClean="0"/>
              <a:t>Navigation Green Book (version 3.0 published 05/2010)</a:t>
            </a:r>
          </a:p>
          <a:p>
            <a:pPr lvl="2" eaLnBrk="1" hangingPunct="1">
              <a:lnSpc>
                <a:spcPct val="90000"/>
              </a:lnSpc>
              <a:spcBef>
                <a:spcPct val="0"/>
              </a:spcBef>
              <a:spcAft>
                <a:spcPct val="0"/>
              </a:spcAft>
            </a:pPr>
            <a:r>
              <a:rPr lang="en-US" sz="1600" dirty="0" smtClean="0"/>
              <a:t>Contains technical background related to the </a:t>
            </a:r>
            <a:r>
              <a:rPr lang="en-US" sz="1600" dirty="0" err="1" smtClean="0"/>
              <a:t>Nav</a:t>
            </a:r>
            <a:r>
              <a:rPr lang="en-US" sz="1600" dirty="0" smtClean="0"/>
              <a:t> WG Recommendations  </a:t>
            </a:r>
          </a:p>
          <a:p>
            <a:pPr lvl="1" eaLnBrk="1" hangingPunct="1">
              <a:lnSpc>
                <a:spcPct val="90000"/>
              </a:lnSpc>
              <a:spcBef>
                <a:spcPct val="0"/>
              </a:spcBef>
              <a:spcAft>
                <a:spcPct val="0"/>
              </a:spcAft>
            </a:pPr>
            <a:r>
              <a:rPr lang="en-US" sz="1800" dirty="0" err="1" smtClean="0"/>
              <a:t>Nav</a:t>
            </a:r>
            <a:r>
              <a:rPr lang="en-US" sz="1800" dirty="0" smtClean="0"/>
              <a:t> Data Messages XML Specification (version 1.0 published 12/2010)</a:t>
            </a:r>
          </a:p>
          <a:p>
            <a:pPr lvl="2" eaLnBrk="1" hangingPunct="1">
              <a:lnSpc>
                <a:spcPct val="90000"/>
              </a:lnSpc>
              <a:spcBef>
                <a:spcPct val="0"/>
              </a:spcBef>
              <a:spcAft>
                <a:spcPct val="0"/>
              </a:spcAft>
            </a:pPr>
            <a:r>
              <a:rPr lang="en-US" sz="1600" dirty="0" smtClean="0"/>
              <a:t>Contains XML representations of all above </a:t>
            </a:r>
            <a:r>
              <a:rPr lang="en-US" sz="1600" dirty="0" err="1" smtClean="0"/>
              <a:t>Nav</a:t>
            </a:r>
            <a:r>
              <a:rPr lang="en-US" sz="1600" dirty="0" smtClean="0"/>
              <a:t> WG standards</a:t>
            </a:r>
            <a:endParaRPr lang="en-GB" sz="1600" dirty="0" smtClean="0"/>
          </a:p>
          <a:p>
            <a:pPr lvl="1" eaLnBrk="1" hangingPunct="1">
              <a:lnSpc>
                <a:spcPct val="90000"/>
              </a:lnSpc>
              <a:spcBef>
                <a:spcPct val="0"/>
              </a:spcBef>
              <a:spcAft>
                <a:spcPct val="0"/>
              </a:spcAft>
            </a:pPr>
            <a:r>
              <a:rPr lang="en-US" sz="1800" dirty="0"/>
              <a:t>Conjunction Data Message (pub </a:t>
            </a:r>
            <a:r>
              <a:rPr lang="en-US" sz="1800" dirty="0" smtClean="0"/>
              <a:t>June 2013)</a:t>
            </a:r>
            <a:endParaRPr lang="en-US" sz="1800" dirty="0"/>
          </a:p>
          <a:p>
            <a:pPr lvl="2" eaLnBrk="1" hangingPunct="1">
              <a:lnSpc>
                <a:spcPct val="90000"/>
              </a:lnSpc>
              <a:spcBef>
                <a:spcPct val="0"/>
              </a:spcBef>
              <a:spcAft>
                <a:spcPct val="0"/>
              </a:spcAft>
            </a:pPr>
            <a:r>
              <a:rPr lang="en-GB" sz="1600" dirty="0"/>
              <a:t>Standard message format for informing spacecraft operators of object conjunctions in space (spacecraft/spacecraft, spacecraft/debris, debris/debris)</a:t>
            </a:r>
          </a:p>
          <a:p>
            <a:pPr eaLnBrk="1" hangingPunct="1">
              <a:lnSpc>
                <a:spcPct val="90000"/>
              </a:lnSpc>
              <a:spcBef>
                <a:spcPct val="0"/>
              </a:spcBef>
              <a:spcAft>
                <a:spcPct val="0"/>
              </a:spcAft>
            </a:pPr>
            <a:r>
              <a:rPr lang="en-US" sz="1800" dirty="0" smtClean="0"/>
              <a:t>Future work </a:t>
            </a:r>
          </a:p>
          <a:p>
            <a:pPr lvl="1" eaLnBrk="1" hangingPunct="1">
              <a:lnSpc>
                <a:spcPct val="90000"/>
              </a:lnSpc>
              <a:spcBef>
                <a:spcPct val="0"/>
              </a:spcBef>
              <a:spcAft>
                <a:spcPct val="0"/>
              </a:spcAft>
            </a:pPr>
            <a:r>
              <a:rPr lang="en-US" sz="1600" dirty="0" smtClean="0"/>
              <a:t>Pointing Requests Message – communicating complex on-orbit cross-support pointing requests (e.g., </a:t>
            </a:r>
            <a:r>
              <a:rPr lang="en-US" sz="1600" dirty="0">
                <a:latin typeface="Arial" charset="0"/>
              </a:rPr>
              <a:t>inertial, limb, terminator, velocity, nadir, track)</a:t>
            </a:r>
            <a:r>
              <a:rPr lang="en-US" sz="1600" dirty="0" smtClean="0"/>
              <a:t> </a:t>
            </a:r>
          </a:p>
          <a:p>
            <a:pPr lvl="1" eaLnBrk="1" hangingPunct="1">
              <a:lnSpc>
                <a:spcPct val="90000"/>
              </a:lnSpc>
              <a:spcBef>
                <a:spcPct val="0"/>
              </a:spcBef>
              <a:spcAft>
                <a:spcPct val="0"/>
              </a:spcAft>
            </a:pPr>
            <a:r>
              <a:rPr lang="en-US" sz="1600" dirty="0"/>
              <a:t>Navigation Hardware Message – exchanging onboard navigation H/W data between space agencies (e.g., thrusters, accelerometers, star trackers, etc.) </a:t>
            </a:r>
          </a:p>
          <a:p>
            <a:pPr lvl="1" eaLnBrk="1" hangingPunct="1">
              <a:lnSpc>
                <a:spcPct val="90000"/>
              </a:lnSpc>
              <a:spcBef>
                <a:spcPct val="0"/>
              </a:spcBef>
              <a:spcAft>
                <a:spcPct val="0"/>
              </a:spcAft>
            </a:pPr>
            <a:r>
              <a:rPr lang="en-US" sz="1600" dirty="0"/>
              <a:t>Spacecraft Maneuver Message – exchanging information regarding spacecraft maneuvers (requirements, design, reconstructed performance)</a:t>
            </a:r>
          </a:p>
        </p:txBody>
      </p:sp>
      <p:sp>
        <p:nvSpPr>
          <p:cNvPr id="4" name="Slide Number Placeholder 3"/>
          <p:cNvSpPr>
            <a:spLocks noGrp="1"/>
          </p:cNvSpPr>
          <p:nvPr>
            <p:ph type="sldNum" sz="quarter" idx="10"/>
          </p:nvPr>
        </p:nvSpPr>
        <p:spPr/>
        <p:txBody>
          <a:bodyPr/>
          <a:lstStyle/>
          <a:p>
            <a:pPr>
              <a:defRPr/>
            </a:pPr>
            <a:fld id="{3487F4C0-8502-45BC-9C79-4B5173B55E35}" type="slidenum">
              <a:rPr lang="en-US" smtClean="0">
                <a:solidFill>
                  <a:srgbClr val="000000"/>
                </a:solidFill>
              </a:rPr>
              <a:pPr>
                <a:defRPr/>
              </a:pPr>
              <a:t>43</a:t>
            </a:fld>
            <a:endParaRPr lang="en-US">
              <a:solidFill>
                <a:srgbClr val="000000"/>
              </a:solidFill>
            </a:endParaRPr>
          </a:p>
        </p:txBody>
      </p:sp>
      <p:grpSp>
        <p:nvGrpSpPr>
          <p:cNvPr id="7" name="Group 6"/>
          <p:cNvGrpSpPr/>
          <p:nvPr/>
        </p:nvGrpSpPr>
        <p:grpSpPr>
          <a:xfrm>
            <a:off x="7248523" y="155980"/>
            <a:ext cx="1820015" cy="537472"/>
            <a:chOff x="6903749" y="1587193"/>
            <a:chExt cx="1820015" cy="537472"/>
          </a:xfrm>
        </p:grpSpPr>
        <p:sp>
          <p:nvSpPr>
            <p:cNvPr id="10" name="Oval 9"/>
            <p:cNvSpPr/>
            <p:nvPr/>
          </p:nvSpPr>
          <p:spPr bwMode="auto">
            <a:xfrm>
              <a:off x="8186292" y="158719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3.</a:t>
              </a:r>
            </a:p>
          </p:txBody>
        </p:sp>
        <p:sp>
          <p:nvSpPr>
            <p:cNvPr id="11" name="Rounded Rectangle 10"/>
            <p:cNvSpPr/>
            <p:nvPr/>
          </p:nvSpPr>
          <p:spPr bwMode="auto">
            <a:xfrm>
              <a:off x="6903749" y="1673936"/>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Tree>
    <p:extLst>
      <p:ext uri="{BB962C8B-B14F-4D97-AF65-F5344CB8AC3E}">
        <p14:creationId xmlns:p14="http://schemas.microsoft.com/office/powerpoint/2010/main" val="18411181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661" y="841559"/>
            <a:ext cx="7867360" cy="596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Rectangle 2"/>
          <p:cNvSpPr txBox="1">
            <a:spLocks noChangeArrowheads="1"/>
          </p:cNvSpPr>
          <p:nvPr/>
        </p:nvSpPr>
        <p:spPr>
          <a:xfrm>
            <a:off x="457200" y="274638"/>
            <a:ext cx="8229600" cy="563562"/>
          </a:xfrm>
          <a:prstGeom prst="rect">
            <a:avLst/>
          </a:prstGeom>
        </p:spPr>
        <p:txBody>
          <a:bodyPr/>
          <a:lstStyle>
            <a:lvl1pPr algn="ctr" rtl="0" eaLnBrk="0" fontAlgn="base" hangingPunct="0">
              <a:lnSpc>
                <a:spcPct val="90000"/>
              </a:lnSpc>
              <a:spcBef>
                <a:spcPct val="0"/>
              </a:spcBef>
              <a:spcAft>
                <a:spcPct val="0"/>
              </a:spcAft>
              <a:defRPr sz="2500" b="1">
                <a:solidFill>
                  <a:schemeClr val="accent1">
                    <a:lumMod val="50000"/>
                  </a:schemeClr>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eaLnBrk="1" hangingPunct="1"/>
            <a:r>
              <a:rPr lang="en-GB" dirty="0" smtClean="0"/>
              <a:t>The </a:t>
            </a:r>
            <a:r>
              <a:rPr lang="en-GB" smtClean="0"/>
              <a:t>Navigation Roadmap</a:t>
            </a:r>
            <a:endParaRPr lang="en-GB" dirty="0" smtClean="0"/>
          </a:p>
        </p:txBody>
      </p:sp>
      <p:sp>
        <p:nvSpPr>
          <p:cNvPr id="5" name="Oval 4"/>
          <p:cNvSpPr/>
          <p:nvPr/>
        </p:nvSpPr>
        <p:spPr bwMode="auto">
          <a:xfrm>
            <a:off x="98667" y="980334"/>
            <a:ext cx="537472" cy="537472"/>
          </a:xfrm>
          <a:prstGeom prst="ellipse">
            <a:avLst/>
          </a:prstGeom>
          <a:solidFill>
            <a:srgbClr val="92D050"/>
          </a:solidFill>
          <a:ln w="38100">
            <a:noFill/>
            <a:round/>
            <a:headEnd/>
            <a:tailEnd/>
          </a:ln>
        </p:spPr>
        <p:txBody>
          <a:bodyPr wrap="none" rtlCol="0" anchor="ctr"/>
          <a:lstStyle/>
          <a:p>
            <a:pPr algn="ctr"/>
            <a:r>
              <a:rPr lang="en-GB" b="1" dirty="0" smtClean="0">
                <a:solidFill>
                  <a:srgbClr val="0033CC"/>
                </a:solidFill>
                <a:latin typeface="Arial" charset="0"/>
              </a:rPr>
              <a:t>3</a:t>
            </a:r>
          </a:p>
        </p:txBody>
      </p:sp>
      <p:grpSp>
        <p:nvGrpSpPr>
          <p:cNvPr id="6" name="Group 5"/>
          <p:cNvGrpSpPr/>
          <p:nvPr/>
        </p:nvGrpSpPr>
        <p:grpSpPr>
          <a:xfrm>
            <a:off x="7248523" y="155980"/>
            <a:ext cx="1820015" cy="537472"/>
            <a:chOff x="6903749" y="1587193"/>
            <a:chExt cx="1820015" cy="537472"/>
          </a:xfrm>
        </p:grpSpPr>
        <p:sp>
          <p:nvSpPr>
            <p:cNvPr id="7" name="Oval 6"/>
            <p:cNvSpPr/>
            <p:nvPr/>
          </p:nvSpPr>
          <p:spPr bwMode="auto">
            <a:xfrm>
              <a:off x="8186292" y="158719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3.</a:t>
              </a:r>
            </a:p>
          </p:txBody>
        </p:sp>
        <p:sp>
          <p:nvSpPr>
            <p:cNvPr id="8" name="Rounded Rectangle 7"/>
            <p:cNvSpPr/>
            <p:nvPr/>
          </p:nvSpPr>
          <p:spPr bwMode="auto">
            <a:xfrm>
              <a:off x="6903749" y="1673936"/>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Tree>
    <p:extLst>
      <p:ext uri="{BB962C8B-B14F-4D97-AF65-F5344CB8AC3E}">
        <p14:creationId xmlns:p14="http://schemas.microsoft.com/office/powerpoint/2010/main" val="3915507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New Work Areas</a:t>
            </a:r>
            <a:endParaRPr lang="en-US" dirty="0"/>
          </a:p>
        </p:txBody>
      </p:sp>
      <p:sp>
        <p:nvSpPr>
          <p:cNvPr id="3" name="Content Placeholder 2"/>
          <p:cNvSpPr>
            <a:spLocks noGrp="1"/>
          </p:cNvSpPr>
          <p:nvPr>
            <p:ph idx="1"/>
          </p:nvPr>
        </p:nvSpPr>
        <p:spPr/>
        <p:txBody>
          <a:bodyPr/>
          <a:lstStyle/>
          <a:p>
            <a:r>
              <a:rPr lang="en-US" sz="2000" dirty="0" smtClean="0"/>
              <a:t>Optical Coding and Modulation SIG (Special Interest Group)</a:t>
            </a:r>
          </a:p>
          <a:p>
            <a:pPr lvl="1"/>
            <a:r>
              <a:rPr lang="en-US" sz="1800" dirty="0" smtClean="0"/>
              <a:t>Considering whether it is time for an Optical Comm standard</a:t>
            </a:r>
          </a:p>
          <a:p>
            <a:pPr lvl="1"/>
            <a:r>
              <a:rPr lang="en-US" sz="1800" dirty="0" smtClean="0"/>
              <a:t>Would support Mars-Earth, LEO-GEO, LEO DTE scenarios</a:t>
            </a:r>
          </a:p>
          <a:p>
            <a:pPr lvl="1"/>
            <a:r>
              <a:rPr lang="en-US" sz="1800" dirty="0" smtClean="0"/>
              <a:t>Interesting work in optical coding and modulation for interoperability</a:t>
            </a:r>
          </a:p>
        </p:txBody>
      </p:sp>
      <p:grpSp>
        <p:nvGrpSpPr>
          <p:cNvPr id="6" name="Group 5"/>
          <p:cNvGrpSpPr/>
          <p:nvPr/>
        </p:nvGrpSpPr>
        <p:grpSpPr>
          <a:xfrm>
            <a:off x="7200692" y="111003"/>
            <a:ext cx="1806886" cy="537472"/>
            <a:chOff x="6885849" y="3122938"/>
            <a:chExt cx="1806886" cy="537472"/>
          </a:xfrm>
        </p:grpSpPr>
        <p:sp>
          <p:nvSpPr>
            <p:cNvPr id="7" name="Oval 6"/>
            <p:cNvSpPr/>
            <p:nvPr/>
          </p:nvSpPr>
          <p:spPr bwMode="auto">
            <a:xfrm>
              <a:off x="8155263" y="3122938"/>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5.</a:t>
              </a:r>
            </a:p>
          </p:txBody>
        </p:sp>
        <p:sp>
          <p:nvSpPr>
            <p:cNvPr id="8" name="Rounded Rectangle 7"/>
            <p:cNvSpPr/>
            <p:nvPr/>
          </p:nvSpPr>
          <p:spPr bwMode="auto">
            <a:xfrm>
              <a:off x="6885849" y="3209681"/>
              <a:ext cx="1386472" cy="363985"/>
            </a:xfrm>
            <a:prstGeom prst="roundRect">
              <a:avLst>
                <a:gd name="adj" fmla="val 16667"/>
              </a:avLst>
            </a:prstGeom>
            <a:solidFill>
              <a:srgbClr val="33CC33"/>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spTree>
    <p:extLst>
      <p:ext uri="{BB962C8B-B14F-4D97-AF65-F5344CB8AC3E}">
        <p14:creationId xmlns:p14="http://schemas.microsoft.com/office/powerpoint/2010/main" val="10322412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205" y="141046"/>
            <a:ext cx="5943600" cy="563562"/>
          </a:xfrm>
        </p:spPr>
        <p:txBody>
          <a:bodyPr/>
          <a:lstStyle/>
          <a:p>
            <a:pPr eaLnBrk="1" hangingPunct="1">
              <a:defRPr/>
            </a:pPr>
            <a:r>
              <a:rPr lang="en-US" dirty="0" smtClean="0"/>
              <a:t>Delay/Disruption Tolerant </a:t>
            </a:r>
            <a:br>
              <a:rPr lang="en-US" dirty="0" smtClean="0"/>
            </a:br>
            <a:r>
              <a:rPr lang="en-US" dirty="0" smtClean="0"/>
              <a:t>Networking (DTN)</a:t>
            </a:r>
            <a:endParaRPr lang="en-US" dirty="0"/>
          </a:p>
        </p:txBody>
      </p:sp>
      <p:sp>
        <p:nvSpPr>
          <p:cNvPr id="4" name="Slide Number Placeholder 3"/>
          <p:cNvSpPr>
            <a:spLocks noGrp="1"/>
          </p:cNvSpPr>
          <p:nvPr>
            <p:ph type="sldNum" sz="quarter" idx="10"/>
          </p:nvPr>
        </p:nvSpPr>
        <p:spPr/>
        <p:txBody>
          <a:bodyPr/>
          <a:lstStyle/>
          <a:p>
            <a:pPr>
              <a:defRPr/>
            </a:pPr>
            <a:fld id="{4796F39F-B267-4D19-A1B7-8AA8163116B3}" type="slidenum">
              <a:rPr lang="en-US" smtClean="0"/>
              <a:pPr>
                <a:defRPr/>
              </a:pPr>
              <a:t>46</a:t>
            </a:fld>
            <a:endParaRPr lang="en-US"/>
          </a:p>
        </p:txBody>
      </p:sp>
      <p:pic>
        <p:nvPicPr>
          <p:cNvPr id="3076" name="Picture 4"/>
          <p:cNvPicPr>
            <a:picLocks noChangeAspect="1" noChangeArrowheads="1"/>
          </p:cNvPicPr>
          <p:nvPr/>
        </p:nvPicPr>
        <p:blipFill>
          <a:blip r:embed="rId2" cstate="print">
            <a:clrChange>
              <a:clrFrom>
                <a:srgbClr val="F8F8F8"/>
              </a:clrFrom>
              <a:clrTo>
                <a:srgbClr val="F8F8F8">
                  <a:alpha val="0"/>
                </a:srgbClr>
              </a:clrTo>
            </a:clrChange>
          </a:blip>
          <a:srcRect/>
          <a:stretch>
            <a:fillRect/>
          </a:stretch>
        </p:blipFill>
        <p:spPr bwMode="auto">
          <a:xfrm>
            <a:off x="5163671" y="4302298"/>
            <a:ext cx="3980329" cy="2555702"/>
          </a:xfrm>
          <a:prstGeom prst="rect">
            <a:avLst/>
          </a:prstGeom>
          <a:noFill/>
          <a:ln w="9525">
            <a:noFill/>
            <a:miter lim="800000"/>
            <a:headEnd/>
            <a:tailEnd/>
          </a:ln>
        </p:spPr>
      </p:pic>
      <p:sp>
        <p:nvSpPr>
          <p:cNvPr id="3077" name="Content Placeholder 2"/>
          <p:cNvSpPr>
            <a:spLocks noGrp="1"/>
          </p:cNvSpPr>
          <p:nvPr>
            <p:ph idx="1"/>
          </p:nvPr>
        </p:nvSpPr>
        <p:spPr bwMode="auto">
          <a:xfrm>
            <a:off x="442913" y="900113"/>
            <a:ext cx="8229600" cy="5135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2000" dirty="0" smtClean="0"/>
              <a:t>The DTN Working Group is laying the foundation for the Solar System Internet (SSI)</a:t>
            </a:r>
          </a:p>
          <a:p>
            <a:pPr lvl="1" eaLnBrk="1" hangingPunct="1">
              <a:spcBef>
                <a:spcPct val="0"/>
              </a:spcBef>
            </a:pPr>
            <a:r>
              <a:rPr lang="en-US" sz="1800" dirty="0" smtClean="0"/>
              <a:t>Provides automated routing in space (like terrestrial Internet), but compared to current IP technology:  </a:t>
            </a:r>
          </a:p>
          <a:p>
            <a:pPr lvl="2" eaLnBrk="1" hangingPunct="1">
              <a:spcBef>
                <a:spcPct val="0"/>
              </a:spcBef>
            </a:pPr>
            <a:r>
              <a:rPr lang="en-US" sz="1600" dirty="0" smtClean="0"/>
              <a:t>Adds Delay/Disruption tolerance for deep space environment</a:t>
            </a:r>
          </a:p>
          <a:p>
            <a:pPr lvl="2" eaLnBrk="1" hangingPunct="1">
              <a:spcBef>
                <a:spcPct val="0"/>
              </a:spcBef>
            </a:pPr>
            <a:r>
              <a:rPr lang="en-US" sz="1600" dirty="0" smtClean="0"/>
              <a:t>Delivers more data, faster in disrupted near-earth environment</a:t>
            </a:r>
          </a:p>
          <a:p>
            <a:pPr eaLnBrk="1" hangingPunct="1">
              <a:spcBef>
                <a:spcPct val="0"/>
              </a:spcBef>
            </a:pPr>
            <a:r>
              <a:rPr lang="en-US" sz="2000" dirty="0" smtClean="0"/>
              <a:t>Past Progress and Current Work</a:t>
            </a:r>
          </a:p>
          <a:p>
            <a:pPr lvl="1" eaLnBrk="1" hangingPunct="1">
              <a:spcBef>
                <a:spcPct val="0"/>
              </a:spcBef>
            </a:pPr>
            <a:r>
              <a:rPr lang="en-US" sz="1800" dirty="0" smtClean="0"/>
              <a:t>Green book establishes rationale, develops scenarios, explores candidate technologies</a:t>
            </a:r>
          </a:p>
          <a:p>
            <a:pPr lvl="1" eaLnBrk="1" hangingPunct="1">
              <a:spcBef>
                <a:spcPct val="0"/>
              </a:spcBef>
            </a:pPr>
            <a:r>
              <a:rPr lang="en-US" sz="1800" dirty="0" smtClean="0"/>
              <a:t>Due to be approved/published this year:  SSI Architecture Document, DTN Bundle Protocol (BP) specification and Licklider Transmission Protocol (LTP) Blue Books.  </a:t>
            </a:r>
          </a:p>
          <a:p>
            <a:pPr eaLnBrk="1" hangingPunct="1">
              <a:spcBef>
                <a:spcPct val="0"/>
              </a:spcBef>
            </a:pPr>
            <a:r>
              <a:rPr lang="en-US" sz="2000" dirty="0" smtClean="0"/>
              <a:t>Future work – Complete Solar System </a:t>
            </a:r>
          </a:p>
          <a:p>
            <a:pPr eaLnBrk="1" hangingPunct="1">
              <a:spcBef>
                <a:spcPct val="0"/>
              </a:spcBef>
              <a:buFont typeface="Wingdings" pitchFamily="2" charset="2"/>
              <a:buNone/>
            </a:pPr>
            <a:r>
              <a:rPr lang="en-US" sz="2000" dirty="0" smtClean="0"/>
              <a:t>	Internet (SSI) infrastructure with</a:t>
            </a:r>
          </a:p>
          <a:p>
            <a:pPr lvl="1" eaLnBrk="1" hangingPunct="1">
              <a:spcBef>
                <a:spcPct val="0"/>
              </a:spcBef>
            </a:pPr>
            <a:r>
              <a:rPr lang="en-US" sz="1800" dirty="0" smtClean="0"/>
              <a:t>Network Management</a:t>
            </a:r>
          </a:p>
          <a:p>
            <a:pPr lvl="1" eaLnBrk="1" hangingPunct="1">
              <a:spcBef>
                <a:spcPct val="0"/>
              </a:spcBef>
            </a:pPr>
            <a:r>
              <a:rPr lang="en-US" sz="1800" dirty="0" smtClean="0"/>
              <a:t>Contact Graph Routing</a:t>
            </a:r>
          </a:p>
          <a:p>
            <a:pPr lvl="1" eaLnBrk="1" hangingPunct="1">
              <a:spcBef>
                <a:spcPct val="0"/>
              </a:spcBef>
            </a:pPr>
            <a:r>
              <a:rPr lang="en-US" sz="1800" dirty="0" smtClean="0"/>
              <a:t>File Delivery Protocol (CFDP)</a:t>
            </a:r>
          </a:p>
        </p:txBody>
      </p:sp>
      <p:grpSp>
        <p:nvGrpSpPr>
          <p:cNvPr id="9" name="Group 8"/>
          <p:cNvGrpSpPr/>
          <p:nvPr/>
        </p:nvGrpSpPr>
        <p:grpSpPr>
          <a:xfrm>
            <a:off x="7257481" y="141046"/>
            <a:ext cx="1795817" cy="537472"/>
            <a:chOff x="6834738" y="4228550"/>
            <a:chExt cx="1795817" cy="537472"/>
          </a:xfrm>
        </p:grpSpPr>
        <p:sp>
          <p:nvSpPr>
            <p:cNvPr id="10" name="Oval 9"/>
            <p:cNvSpPr/>
            <p:nvPr/>
          </p:nvSpPr>
          <p:spPr bwMode="auto">
            <a:xfrm>
              <a:off x="8093083" y="4228550"/>
              <a:ext cx="537472" cy="537472"/>
            </a:xfrm>
            <a:prstGeom prst="ellipse">
              <a:avLst/>
            </a:prstGeom>
            <a:solidFill>
              <a:srgbClr val="92D050"/>
            </a:solidFill>
            <a:ln w="38100">
              <a:noFill/>
              <a:round/>
              <a:headEnd/>
              <a:tailEnd/>
            </a:ln>
          </p:spPr>
          <p:txBody>
            <a:bodyPr wrap="none" rtlCol="0" anchor="ctr"/>
            <a:lstStyle/>
            <a:p>
              <a:pPr algn="ctr"/>
              <a:r>
                <a:rPr lang="en-US" sz="2000" b="1" dirty="0" smtClean="0">
                  <a:solidFill>
                    <a:srgbClr val="0033CC"/>
                  </a:solidFill>
                  <a:latin typeface="+mn-lt"/>
                </a:rPr>
                <a:t>6.</a:t>
              </a:r>
              <a:endParaRPr lang="en-US" sz="2000" b="1" dirty="0">
                <a:solidFill>
                  <a:srgbClr val="0033CC"/>
                </a:solidFill>
                <a:latin typeface="+mn-lt"/>
              </a:endParaRPr>
            </a:p>
          </p:txBody>
        </p:sp>
        <p:sp>
          <p:nvSpPr>
            <p:cNvPr id="11" name="Rounded Rectangle 10"/>
            <p:cNvSpPr/>
            <p:nvPr/>
          </p:nvSpPr>
          <p:spPr bwMode="auto">
            <a:xfrm>
              <a:off x="6834738" y="4315293"/>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Tree>
    <p:extLst>
      <p:ext uri="{BB962C8B-B14F-4D97-AF65-F5344CB8AC3E}">
        <p14:creationId xmlns:p14="http://schemas.microsoft.com/office/powerpoint/2010/main" val="4098720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4294967295"/>
          </p:nvPr>
        </p:nvSpPr>
        <p:spPr>
          <a:xfrm>
            <a:off x="7885113" y="6524625"/>
            <a:ext cx="1090612" cy="3333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mtClean="0">
                <a:solidFill>
                  <a:schemeClr val="accent2"/>
                </a:solidFill>
              </a:rPr>
              <a:t>Page </a:t>
            </a:r>
            <a:fld id="{FA8E1056-9A27-4741-823F-F57AF50ECA22}" type="slidenum">
              <a:rPr lang="fr-FR" smtClean="0">
                <a:solidFill>
                  <a:schemeClr val="accent2"/>
                </a:solidFill>
              </a:rPr>
              <a:pPr eaLnBrk="1" hangingPunct="1"/>
              <a:t>47</a:t>
            </a:fld>
            <a:endParaRPr lang="fr-FR" smtClean="0">
              <a:solidFill>
                <a:schemeClr val="accent2"/>
              </a:solidFill>
            </a:endParaRPr>
          </a:p>
        </p:txBody>
      </p:sp>
      <p:sp>
        <p:nvSpPr>
          <p:cNvPr id="2054" name="Rectangle 332"/>
          <p:cNvSpPr>
            <a:spLocks noChangeArrowheads="1"/>
          </p:cNvSpPr>
          <p:nvPr/>
        </p:nvSpPr>
        <p:spPr bwMode="auto">
          <a:xfrm>
            <a:off x="2080235" y="143616"/>
            <a:ext cx="5265445"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b="1" dirty="0">
                <a:solidFill>
                  <a:schemeClr val="tx2"/>
                </a:solidFill>
              </a:rPr>
              <a:t>Future </a:t>
            </a:r>
            <a:r>
              <a:rPr lang="en-US" b="1" dirty="0" smtClean="0">
                <a:solidFill>
                  <a:schemeClr val="tx2"/>
                </a:solidFill>
              </a:rPr>
              <a:t>Vision: Integrated </a:t>
            </a:r>
            <a:r>
              <a:rPr lang="en-US" b="1" dirty="0">
                <a:solidFill>
                  <a:schemeClr val="tx2"/>
                </a:solidFill>
              </a:rPr>
              <a:t>Operations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29" y="935994"/>
            <a:ext cx="8463940" cy="570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7257481" y="141046"/>
            <a:ext cx="1795817" cy="537472"/>
            <a:chOff x="6834738" y="4228550"/>
            <a:chExt cx="1795817" cy="537472"/>
          </a:xfrm>
        </p:grpSpPr>
        <p:sp>
          <p:nvSpPr>
            <p:cNvPr id="7" name="Oval 6"/>
            <p:cNvSpPr/>
            <p:nvPr/>
          </p:nvSpPr>
          <p:spPr bwMode="auto">
            <a:xfrm>
              <a:off x="8093083" y="4228550"/>
              <a:ext cx="537472" cy="537472"/>
            </a:xfrm>
            <a:prstGeom prst="ellipse">
              <a:avLst/>
            </a:prstGeom>
            <a:solidFill>
              <a:srgbClr val="92D050"/>
            </a:solidFill>
            <a:ln w="38100">
              <a:noFill/>
              <a:round/>
              <a:headEnd/>
              <a:tailEnd/>
            </a:ln>
          </p:spPr>
          <p:txBody>
            <a:bodyPr wrap="none" rtlCol="0" anchor="ctr"/>
            <a:lstStyle/>
            <a:p>
              <a:pPr algn="ctr"/>
              <a:r>
                <a:rPr lang="en-US" sz="2000" b="1" dirty="0" smtClean="0">
                  <a:solidFill>
                    <a:srgbClr val="0033CC"/>
                  </a:solidFill>
                  <a:latin typeface="+mn-lt"/>
                </a:rPr>
                <a:t>6.</a:t>
              </a:r>
              <a:endParaRPr lang="en-US" sz="2000" b="1" dirty="0">
                <a:solidFill>
                  <a:srgbClr val="0033CC"/>
                </a:solidFill>
                <a:latin typeface="+mn-lt"/>
              </a:endParaRPr>
            </a:p>
          </p:txBody>
        </p:sp>
        <p:sp>
          <p:nvSpPr>
            <p:cNvPr id="8" name="Rounded Rectangle 7"/>
            <p:cNvSpPr/>
            <p:nvPr/>
          </p:nvSpPr>
          <p:spPr bwMode="auto">
            <a:xfrm>
              <a:off x="6834738" y="4315293"/>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Tree>
    <p:extLst>
      <p:ext uri="{BB962C8B-B14F-4D97-AF65-F5344CB8AC3E}">
        <p14:creationId xmlns:p14="http://schemas.microsoft.com/office/powerpoint/2010/main" val="15035701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
          <p:cNvSpPr>
            <a:spLocks noGrp="1"/>
          </p:cNvSpPr>
          <p:nvPr>
            <p:ph type="dt" sz="quarter" idx="10"/>
          </p:nvPr>
        </p:nvSpPr>
        <p:spPr/>
        <p:txBody>
          <a:bodyPr/>
          <a:lstStyle/>
          <a:p>
            <a:pPr>
              <a:defRPr/>
            </a:pPr>
            <a:r>
              <a:rPr lang="en-US"/>
              <a:t>14 May 2008</a:t>
            </a:r>
          </a:p>
        </p:txBody>
      </p:sp>
      <p:grpSp>
        <p:nvGrpSpPr>
          <p:cNvPr id="2051" name="Group 30"/>
          <p:cNvGrpSpPr>
            <a:grpSpLocks/>
          </p:cNvGrpSpPr>
          <p:nvPr/>
        </p:nvGrpSpPr>
        <p:grpSpPr bwMode="auto">
          <a:xfrm>
            <a:off x="1588" y="1087438"/>
            <a:ext cx="8840787" cy="5260975"/>
            <a:chOff x="1" y="999"/>
            <a:chExt cx="5569" cy="3314"/>
          </a:xfrm>
        </p:grpSpPr>
        <p:pic>
          <p:nvPicPr>
            <p:cNvPr id="2066" name="Picture 2" descr="fu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 y="2667"/>
              <a:ext cx="2826" cy="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3" descr="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 y="1764"/>
              <a:ext cx="2299"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5" descr="pa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999"/>
              <a:ext cx="1096"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Line 8"/>
          <p:cNvSpPr>
            <a:spLocks noChangeShapeType="1"/>
          </p:cNvSpPr>
          <p:nvPr/>
        </p:nvSpPr>
        <p:spPr bwMode="auto">
          <a:xfrm>
            <a:off x="2097088" y="1127125"/>
            <a:ext cx="5241925" cy="24844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01846" name="AutoShape 22"/>
          <p:cNvSpPr>
            <a:spLocks noChangeAspect="1" noChangeArrowheads="1"/>
          </p:cNvSpPr>
          <p:nvPr/>
        </p:nvSpPr>
        <p:spPr bwMode="auto">
          <a:xfrm>
            <a:off x="4718050" y="2192338"/>
            <a:ext cx="4232275" cy="939800"/>
          </a:xfrm>
          <a:prstGeom prst="cube">
            <a:avLst>
              <a:gd name="adj" fmla="val 25000"/>
            </a:avLst>
          </a:prstGeom>
          <a:solidFill>
            <a:srgbClr val="DA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chemeClr val="bg1"/>
                </a:solidFill>
                <a:effectLst>
                  <a:outerShdw blurRad="38100" dist="38100" dir="2700000" algn="tl">
                    <a:srgbClr val="000000"/>
                  </a:outerShdw>
                </a:effectLst>
                <a:latin typeface="Arial" charset="0"/>
              </a:rPr>
              <a:t>CCSDS</a:t>
            </a:r>
          </a:p>
          <a:p>
            <a:pPr>
              <a:defRPr/>
            </a:pPr>
            <a:r>
              <a:rPr lang="en-US" sz="2400" b="1">
                <a:solidFill>
                  <a:schemeClr val="bg1"/>
                </a:solidFill>
                <a:effectLst>
                  <a:outerShdw blurRad="38100" dist="38100" dir="2700000" algn="tl">
                    <a:srgbClr val="000000"/>
                  </a:outerShdw>
                </a:effectLst>
                <a:latin typeface="Arial" charset="0"/>
              </a:rPr>
              <a:t>Space Link Protocols</a:t>
            </a:r>
          </a:p>
        </p:txBody>
      </p:sp>
      <p:sp>
        <p:nvSpPr>
          <p:cNvPr id="2054" name="AutoShape 23"/>
          <p:cNvSpPr>
            <a:spLocks noChangeAspect="1" noChangeArrowheads="1"/>
          </p:cNvSpPr>
          <p:nvPr/>
        </p:nvSpPr>
        <p:spPr bwMode="auto">
          <a:xfrm>
            <a:off x="5348288" y="1570038"/>
            <a:ext cx="249237" cy="800100"/>
          </a:xfrm>
          <a:prstGeom prst="can">
            <a:avLst>
              <a:gd name="adj" fmla="val 80255"/>
            </a:avLst>
          </a:prstGeom>
          <a:solidFill>
            <a:srgbClr val="0000C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5" name="AutoShape 24"/>
          <p:cNvSpPr>
            <a:spLocks noChangeAspect="1" noChangeArrowheads="1"/>
          </p:cNvSpPr>
          <p:nvPr/>
        </p:nvSpPr>
        <p:spPr bwMode="auto">
          <a:xfrm>
            <a:off x="6675438" y="1557338"/>
            <a:ext cx="249237" cy="800100"/>
          </a:xfrm>
          <a:prstGeom prst="can">
            <a:avLst>
              <a:gd name="adj" fmla="val 80255"/>
            </a:avLst>
          </a:prstGeom>
          <a:solidFill>
            <a:srgbClr val="66006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6" name="AutoShape 25"/>
          <p:cNvSpPr>
            <a:spLocks noChangeAspect="1" noChangeArrowheads="1"/>
          </p:cNvSpPr>
          <p:nvPr/>
        </p:nvSpPr>
        <p:spPr bwMode="auto">
          <a:xfrm>
            <a:off x="8004175" y="1584325"/>
            <a:ext cx="249238" cy="801688"/>
          </a:xfrm>
          <a:prstGeom prst="can">
            <a:avLst>
              <a:gd name="adj" fmla="val 80414"/>
            </a:avLst>
          </a:prstGeom>
          <a:solidFill>
            <a:srgbClr val="008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7" name="Text Box 26"/>
          <p:cNvSpPr txBox="1">
            <a:spLocks noChangeAspect="1" noChangeArrowheads="1"/>
          </p:cNvSpPr>
          <p:nvPr/>
        </p:nvSpPr>
        <p:spPr bwMode="auto">
          <a:xfrm>
            <a:off x="5289550" y="116840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800" b="1">
                <a:solidFill>
                  <a:srgbClr val="0000CC"/>
                </a:solidFill>
                <a:latin typeface="Arial" charset="0"/>
              </a:rPr>
              <a:t>IP</a:t>
            </a:r>
          </a:p>
        </p:txBody>
      </p:sp>
      <p:sp>
        <p:nvSpPr>
          <p:cNvPr id="2058" name="Text Box 27"/>
          <p:cNvSpPr txBox="1">
            <a:spLocks noChangeAspect="1" noChangeArrowheads="1"/>
          </p:cNvSpPr>
          <p:nvPr/>
        </p:nvSpPr>
        <p:spPr bwMode="auto">
          <a:xfrm>
            <a:off x="6484938" y="11684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800" b="1">
                <a:solidFill>
                  <a:srgbClr val="660066"/>
                </a:solidFill>
                <a:latin typeface="Arial" charset="0"/>
              </a:rPr>
              <a:t>DTN</a:t>
            </a:r>
          </a:p>
        </p:txBody>
      </p:sp>
      <p:sp>
        <p:nvSpPr>
          <p:cNvPr id="2059" name="Text Box 28"/>
          <p:cNvSpPr txBox="1">
            <a:spLocks noChangeAspect="1" noChangeArrowheads="1"/>
          </p:cNvSpPr>
          <p:nvPr/>
        </p:nvSpPr>
        <p:spPr bwMode="auto">
          <a:xfrm>
            <a:off x="7688263" y="933450"/>
            <a:ext cx="920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800" b="1">
                <a:solidFill>
                  <a:srgbClr val="008000"/>
                </a:solidFill>
                <a:latin typeface="Arial" charset="0"/>
              </a:rPr>
              <a:t>Space</a:t>
            </a:r>
          </a:p>
          <a:p>
            <a:r>
              <a:rPr lang="en-US" sz="1800" b="1">
                <a:solidFill>
                  <a:srgbClr val="008000"/>
                </a:solidFill>
                <a:latin typeface="Arial" charset="0"/>
              </a:rPr>
              <a:t>Packet</a:t>
            </a:r>
          </a:p>
        </p:txBody>
      </p:sp>
      <p:sp>
        <p:nvSpPr>
          <p:cNvPr id="2060" name="Content Placeholder 2"/>
          <p:cNvSpPr>
            <a:spLocks/>
          </p:cNvSpPr>
          <p:nvPr/>
        </p:nvSpPr>
        <p:spPr bwMode="auto">
          <a:xfrm>
            <a:off x="-207963" y="4714875"/>
            <a:ext cx="4610101"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gn="l">
              <a:lnSpc>
                <a:spcPct val="80000"/>
              </a:lnSpc>
              <a:spcBef>
                <a:spcPct val="10000"/>
              </a:spcBef>
              <a:spcAft>
                <a:spcPct val="10000"/>
              </a:spcAft>
              <a:buSzPct val="125000"/>
              <a:buFont typeface="Wingdings" pitchFamily="2" charset="2"/>
              <a:buChar char="ü"/>
            </a:pPr>
            <a:r>
              <a:rPr lang="en-US" sz="1800" b="1">
                <a:solidFill>
                  <a:srgbClr val="000099"/>
                </a:solidFill>
                <a:latin typeface="Arial" charset="0"/>
                <a:cs typeface="Arial" charset="0"/>
              </a:rPr>
              <a:t>Increasing reliance on international cooperation</a:t>
            </a:r>
          </a:p>
          <a:p>
            <a:pPr marL="742950" lvl="1" indent="-285750" algn="l">
              <a:lnSpc>
                <a:spcPct val="80000"/>
              </a:lnSpc>
              <a:spcBef>
                <a:spcPct val="10000"/>
              </a:spcBef>
              <a:spcAft>
                <a:spcPct val="10000"/>
              </a:spcAft>
              <a:buSzPct val="125000"/>
              <a:buFont typeface="Wingdings" pitchFamily="2" charset="2"/>
              <a:buChar char="ü"/>
            </a:pPr>
            <a:r>
              <a:rPr lang="en-US" sz="1800" b="1">
                <a:solidFill>
                  <a:srgbClr val="000099"/>
                </a:solidFill>
                <a:latin typeface="Arial" charset="0"/>
                <a:cs typeface="Arial" charset="0"/>
              </a:rPr>
              <a:t>Smooth, backwards-compatible </a:t>
            </a:r>
            <a:r>
              <a:rPr lang="en-US" sz="1800" b="1" i="1" u="sng">
                <a:solidFill>
                  <a:srgbClr val="000099"/>
                </a:solidFill>
                <a:latin typeface="Arial" charset="0"/>
                <a:cs typeface="Arial" charset="0"/>
              </a:rPr>
              <a:t>evolution</a:t>
            </a:r>
            <a:r>
              <a:rPr lang="en-US" sz="1800" b="1">
                <a:solidFill>
                  <a:srgbClr val="000099"/>
                </a:solidFill>
                <a:latin typeface="Arial" charset="0"/>
                <a:cs typeface="Arial" charset="0"/>
              </a:rPr>
              <a:t> to future space internetworking</a:t>
            </a:r>
          </a:p>
          <a:p>
            <a:pPr marL="742950" lvl="1" indent="-285750" algn="l">
              <a:lnSpc>
                <a:spcPct val="80000"/>
              </a:lnSpc>
              <a:spcBef>
                <a:spcPct val="10000"/>
              </a:spcBef>
              <a:spcAft>
                <a:spcPct val="10000"/>
              </a:spcAft>
              <a:buSzPct val="125000"/>
              <a:buFont typeface="Wingdings" pitchFamily="2" charset="2"/>
              <a:buChar char="ü"/>
            </a:pPr>
            <a:r>
              <a:rPr lang="en-US" sz="1800" b="1" i="1" u="sng">
                <a:solidFill>
                  <a:srgbClr val="000099"/>
                </a:solidFill>
                <a:latin typeface="Arial" charset="0"/>
                <a:cs typeface="Arial" charset="0"/>
              </a:rPr>
              <a:t>Increasing reliance on data relays and the need to transition towards a networked architecture</a:t>
            </a:r>
          </a:p>
          <a:p>
            <a:pPr marL="742950" lvl="1" indent="-285750" algn="l">
              <a:lnSpc>
                <a:spcPct val="80000"/>
              </a:lnSpc>
              <a:spcBef>
                <a:spcPct val="10000"/>
              </a:spcBef>
              <a:spcAft>
                <a:spcPct val="10000"/>
              </a:spcAft>
              <a:buSzPct val="125000"/>
              <a:buFont typeface="Wingdings" pitchFamily="2" charset="2"/>
              <a:buChar char="ü"/>
            </a:pPr>
            <a:endParaRPr lang="en-US" b="1" i="1" u="sng">
              <a:solidFill>
                <a:srgbClr val="000099"/>
              </a:solidFill>
              <a:latin typeface="Arial" charset="0"/>
              <a:cs typeface="Arial" charset="0"/>
            </a:endParaRPr>
          </a:p>
        </p:txBody>
      </p:sp>
      <p:sp>
        <p:nvSpPr>
          <p:cNvPr id="1101856" name="Rectangle 32"/>
          <p:cNvSpPr>
            <a:spLocks noChangeArrowheads="1"/>
          </p:cNvSpPr>
          <p:nvPr/>
        </p:nvSpPr>
        <p:spPr bwMode="auto">
          <a:xfrm>
            <a:off x="1810031" y="49213"/>
            <a:ext cx="576425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pPr algn="ctr">
              <a:lnSpc>
                <a:spcPct val="90000"/>
              </a:lnSpc>
              <a:defRPr/>
            </a:pPr>
            <a:r>
              <a:rPr lang="en-US" sz="2800" b="1" dirty="0">
                <a:solidFill>
                  <a:srgbClr val="000099"/>
                </a:solidFill>
                <a:effectLst>
                  <a:outerShdw blurRad="38100" dist="38100" dir="2700000" algn="tl">
                    <a:srgbClr val="C0C0C0"/>
                  </a:outerShdw>
                </a:effectLst>
                <a:latin typeface="Arial" charset="0"/>
              </a:rPr>
              <a:t>A</a:t>
            </a:r>
            <a:r>
              <a:rPr lang="en-US" sz="2800" b="1" dirty="0" smtClean="0">
                <a:solidFill>
                  <a:srgbClr val="000099"/>
                </a:solidFill>
                <a:effectLst>
                  <a:outerShdw blurRad="38100" dist="38100" dir="2700000" algn="tl">
                    <a:srgbClr val="C0C0C0"/>
                  </a:outerShdw>
                </a:effectLst>
                <a:latin typeface="Arial" charset="0"/>
              </a:rPr>
              <a:t> </a:t>
            </a:r>
            <a:r>
              <a:rPr lang="en-US" sz="2800" b="1" dirty="0">
                <a:solidFill>
                  <a:srgbClr val="000099"/>
                </a:solidFill>
                <a:effectLst>
                  <a:outerShdw blurRad="38100" dist="38100" dir="2700000" algn="tl">
                    <a:srgbClr val="C0C0C0"/>
                  </a:outerShdw>
                </a:effectLst>
                <a:latin typeface="Arial" charset="0"/>
              </a:rPr>
              <a:t>clear way </a:t>
            </a:r>
            <a:r>
              <a:rPr lang="en-US" sz="2800" b="1" dirty="0" smtClean="0">
                <a:solidFill>
                  <a:srgbClr val="000099"/>
                </a:solidFill>
                <a:effectLst>
                  <a:outerShdw blurRad="38100" dist="38100" dir="2700000" algn="tl">
                    <a:srgbClr val="C0C0C0"/>
                  </a:outerShdw>
                </a:effectLst>
                <a:latin typeface="Arial" charset="0"/>
              </a:rPr>
              <a:t>forward to a </a:t>
            </a:r>
          </a:p>
          <a:p>
            <a:pPr algn="ctr">
              <a:lnSpc>
                <a:spcPct val="90000"/>
              </a:lnSpc>
              <a:defRPr/>
            </a:pPr>
            <a:r>
              <a:rPr lang="en-US" sz="2800" b="1" dirty="0" smtClean="0">
                <a:solidFill>
                  <a:srgbClr val="000099"/>
                </a:solidFill>
                <a:effectLst>
                  <a:outerShdw blurRad="38100" dist="38100" dir="2700000" algn="tl">
                    <a:srgbClr val="C0C0C0"/>
                  </a:outerShdw>
                </a:effectLst>
                <a:latin typeface="Arial" charset="0"/>
              </a:rPr>
              <a:t>networked architecture</a:t>
            </a:r>
            <a:endParaRPr lang="en-US" sz="2800" b="1" dirty="0">
              <a:solidFill>
                <a:srgbClr val="000099"/>
              </a:solidFill>
              <a:effectLst>
                <a:outerShdw blurRad="38100" dist="38100" dir="2700000" algn="tl">
                  <a:srgbClr val="C0C0C0"/>
                </a:outerShdw>
              </a:effectLst>
              <a:latin typeface="Arial" charset="0"/>
            </a:endParaRPr>
          </a:p>
        </p:txBody>
      </p:sp>
      <p:sp>
        <p:nvSpPr>
          <p:cNvPr id="2062" name="Text Box 33"/>
          <p:cNvSpPr txBox="1">
            <a:spLocks noChangeAspect="1" noChangeArrowheads="1"/>
          </p:cNvSpPr>
          <p:nvPr/>
        </p:nvSpPr>
        <p:spPr bwMode="auto">
          <a:xfrm>
            <a:off x="5072063" y="950913"/>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800" b="1" i="1">
                <a:solidFill>
                  <a:srgbClr val="660066"/>
                </a:solidFill>
                <a:latin typeface="Arial" charset="0"/>
              </a:rPr>
              <a:t>(DTN)</a:t>
            </a:r>
          </a:p>
        </p:txBody>
      </p:sp>
      <p:sp>
        <p:nvSpPr>
          <p:cNvPr id="18" name="Text Box 8"/>
          <p:cNvSpPr txBox="1">
            <a:spLocks noChangeArrowheads="1"/>
          </p:cNvSpPr>
          <p:nvPr/>
        </p:nvSpPr>
        <p:spPr bwMode="auto">
          <a:xfrm>
            <a:off x="646113" y="1804988"/>
            <a:ext cx="2171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1400" b="1" i="1">
                <a:solidFill>
                  <a:srgbClr val="0000FF"/>
                </a:solidFill>
                <a:effectLst>
                  <a:outerShdw blurRad="38100" dist="38100" dir="2700000" algn="tl">
                    <a:srgbClr val="C0C0C0"/>
                  </a:outerShdw>
                </a:effectLst>
                <a:latin typeface="Arial" charset="0"/>
              </a:rPr>
              <a:t>Classical Point-to-Point</a:t>
            </a:r>
          </a:p>
        </p:txBody>
      </p:sp>
      <p:sp>
        <p:nvSpPr>
          <p:cNvPr id="19" name="Text Box 10"/>
          <p:cNvSpPr txBox="1">
            <a:spLocks noChangeArrowheads="1"/>
          </p:cNvSpPr>
          <p:nvPr/>
        </p:nvSpPr>
        <p:spPr bwMode="auto">
          <a:xfrm>
            <a:off x="58738" y="3459163"/>
            <a:ext cx="2038350" cy="304800"/>
          </a:xfrm>
          <a:prstGeom prst="rect">
            <a:avLst/>
          </a:prstGeom>
          <a:solidFill>
            <a:schemeClr val="bg1"/>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1400" b="1" i="1" dirty="0">
                <a:solidFill>
                  <a:srgbClr val="0000FF"/>
                </a:solidFill>
                <a:effectLst>
                  <a:outerShdw blurRad="38100" dist="38100" dir="2700000" algn="tl">
                    <a:srgbClr val="C0C0C0"/>
                  </a:outerShdw>
                </a:effectLst>
                <a:latin typeface="Arial" charset="0"/>
              </a:rPr>
              <a:t>Current Mars Network</a:t>
            </a:r>
          </a:p>
        </p:txBody>
      </p:sp>
      <p:sp>
        <p:nvSpPr>
          <p:cNvPr id="20" name="Text Box 7"/>
          <p:cNvSpPr txBox="1">
            <a:spLocks noChangeArrowheads="1"/>
          </p:cNvSpPr>
          <p:nvPr/>
        </p:nvSpPr>
        <p:spPr bwMode="auto">
          <a:xfrm>
            <a:off x="4922838" y="6270625"/>
            <a:ext cx="2222500" cy="304800"/>
          </a:xfrm>
          <a:prstGeom prst="rect">
            <a:avLst/>
          </a:prstGeom>
          <a:solidFill>
            <a:schemeClr val="bg1"/>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1400" b="1" i="1" dirty="0">
                <a:solidFill>
                  <a:srgbClr val="0000FF"/>
                </a:solidFill>
                <a:effectLst>
                  <a:outerShdw blurRad="38100" dist="38100" dir="2700000" algn="tl">
                    <a:srgbClr val="C0C0C0"/>
                  </a:outerShdw>
                </a:effectLst>
                <a:latin typeface="Arial" charset="0"/>
              </a:rPr>
              <a:t>Potential Lunar Network</a:t>
            </a:r>
          </a:p>
        </p:txBody>
      </p:sp>
      <p:grpSp>
        <p:nvGrpSpPr>
          <p:cNvPr id="22" name="Group 21"/>
          <p:cNvGrpSpPr/>
          <p:nvPr/>
        </p:nvGrpSpPr>
        <p:grpSpPr>
          <a:xfrm>
            <a:off x="7257481" y="141046"/>
            <a:ext cx="1795817" cy="537472"/>
            <a:chOff x="6834738" y="4228550"/>
            <a:chExt cx="1795817" cy="537472"/>
          </a:xfrm>
        </p:grpSpPr>
        <p:sp>
          <p:nvSpPr>
            <p:cNvPr id="23" name="Oval 22"/>
            <p:cNvSpPr/>
            <p:nvPr/>
          </p:nvSpPr>
          <p:spPr bwMode="auto">
            <a:xfrm>
              <a:off x="8093083" y="4228550"/>
              <a:ext cx="537472" cy="537472"/>
            </a:xfrm>
            <a:prstGeom prst="ellipse">
              <a:avLst/>
            </a:prstGeom>
            <a:solidFill>
              <a:srgbClr val="92D050"/>
            </a:solidFill>
            <a:ln w="38100">
              <a:noFill/>
              <a:round/>
              <a:headEnd/>
              <a:tailEnd/>
            </a:ln>
          </p:spPr>
          <p:txBody>
            <a:bodyPr wrap="none" rtlCol="0" anchor="ctr"/>
            <a:lstStyle/>
            <a:p>
              <a:pPr algn="ctr"/>
              <a:r>
                <a:rPr lang="en-US" sz="2000" b="1" dirty="0" smtClean="0">
                  <a:solidFill>
                    <a:srgbClr val="0033CC"/>
                  </a:solidFill>
                  <a:latin typeface="+mn-lt"/>
                </a:rPr>
                <a:t>6.</a:t>
              </a:r>
              <a:endParaRPr lang="en-US" sz="2000" b="1" dirty="0">
                <a:solidFill>
                  <a:srgbClr val="0033CC"/>
                </a:solidFill>
                <a:latin typeface="+mn-lt"/>
              </a:endParaRPr>
            </a:p>
          </p:txBody>
        </p:sp>
        <p:sp>
          <p:nvSpPr>
            <p:cNvPr id="24" name="Rounded Rectangle 23"/>
            <p:cNvSpPr/>
            <p:nvPr/>
          </p:nvSpPr>
          <p:spPr bwMode="auto">
            <a:xfrm>
              <a:off x="6834738" y="4315293"/>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Tree>
    <p:extLst>
      <p:ext uri="{BB962C8B-B14F-4D97-AF65-F5344CB8AC3E}">
        <p14:creationId xmlns:p14="http://schemas.microsoft.com/office/powerpoint/2010/main" val="8013030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56" name="Rectangle 32"/>
          <p:cNvSpPr>
            <a:spLocks noChangeArrowheads="1"/>
          </p:cNvSpPr>
          <p:nvPr/>
        </p:nvSpPr>
        <p:spPr bwMode="auto">
          <a:xfrm>
            <a:off x="1891919" y="49213"/>
            <a:ext cx="5514721"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pPr algn="ctr">
              <a:lnSpc>
                <a:spcPct val="90000"/>
              </a:lnSpc>
              <a:defRPr/>
            </a:pPr>
            <a:r>
              <a:rPr lang="en-US" sz="2800" b="1" dirty="0" smtClean="0">
                <a:solidFill>
                  <a:srgbClr val="000099"/>
                </a:solidFill>
                <a:effectLst>
                  <a:outerShdw blurRad="38100" dist="38100" dir="2700000" algn="tl">
                    <a:srgbClr val="C0C0C0"/>
                  </a:outerShdw>
                </a:effectLst>
                <a:latin typeface="Arial" charset="0"/>
              </a:rPr>
              <a:t>Space System Internetworking</a:t>
            </a:r>
          </a:p>
          <a:p>
            <a:pPr algn="ctr">
              <a:lnSpc>
                <a:spcPct val="90000"/>
              </a:lnSpc>
              <a:defRPr/>
            </a:pPr>
            <a:r>
              <a:rPr lang="en-US" sz="2800" b="1" dirty="0" smtClean="0">
                <a:solidFill>
                  <a:srgbClr val="000099"/>
                </a:solidFill>
                <a:effectLst>
                  <a:outerShdw blurRad="38100" dist="38100" dir="2700000" algn="tl">
                    <a:srgbClr val="C0C0C0"/>
                  </a:outerShdw>
                </a:effectLst>
                <a:latin typeface="Arial" charset="0"/>
              </a:rPr>
              <a:t> </a:t>
            </a:r>
            <a:r>
              <a:rPr lang="en-US" sz="2800" b="1" dirty="0">
                <a:solidFill>
                  <a:srgbClr val="000099"/>
                </a:solidFill>
                <a:effectLst>
                  <a:outerShdw blurRad="38100" dist="38100" dir="2700000" algn="tl">
                    <a:srgbClr val="C0C0C0"/>
                  </a:outerShdw>
                </a:effectLst>
                <a:latin typeface="Arial" charset="0"/>
              </a:rPr>
              <a:t>Evolution </a:t>
            </a:r>
            <a:r>
              <a:rPr lang="en-US" sz="2800" b="1" dirty="0" smtClean="0">
                <a:solidFill>
                  <a:srgbClr val="000099"/>
                </a:solidFill>
                <a:effectLst>
                  <a:outerShdw blurRad="38100" dist="38100" dir="2700000" algn="tl">
                    <a:srgbClr val="C0C0C0"/>
                  </a:outerShdw>
                </a:effectLst>
                <a:latin typeface="Arial" charset="0"/>
              </a:rPr>
              <a:t>Options</a:t>
            </a:r>
            <a:endParaRPr lang="en-US" sz="2800" b="1" dirty="0">
              <a:solidFill>
                <a:srgbClr val="000099"/>
              </a:solidFill>
              <a:effectLst>
                <a:outerShdw blurRad="38100" dist="38100" dir="2700000" algn="tl">
                  <a:srgbClr val="C0C0C0"/>
                </a:outerShdw>
              </a:effectLst>
              <a:latin typeface="Arial"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2611176"/>
            <a:ext cx="8937625"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00606" y="1442223"/>
            <a:ext cx="8306505" cy="1508105"/>
          </a:xfrm>
          <a:prstGeom prst="rect">
            <a:avLst/>
          </a:prstGeom>
          <a:noFill/>
        </p:spPr>
        <p:txBody>
          <a:bodyPr wrap="none" rtlCol="0">
            <a:spAutoFit/>
          </a:bodyPr>
          <a:lstStyle/>
          <a:p>
            <a:r>
              <a:rPr lang="en-US" sz="1800" dirty="0"/>
              <a:t>DTN operating at </a:t>
            </a:r>
            <a:r>
              <a:rPr lang="en-US" sz="1800" dirty="0" smtClean="0"/>
              <a:t>Agency A</a:t>
            </a:r>
          </a:p>
          <a:p>
            <a:r>
              <a:rPr lang="en-US" sz="1800" dirty="0" smtClean="0"/>
              <a:t>Agency B </a:t>
            </a:r>
            <a:r>
              <a:rPr lang="en-US" sz="1800" dirty="0"/>
              <a:t>operations are based on DTN end-to-end,  </a:t>
            </a:r>
            <a:r>
              <a:rPr lang="en-US" sz="1800" dirty="0" smtClean="0"/>
              <a:t>including </a:t>
            </a:r>
            <a:r>
              <a:rPr lang="en-US" sz="1800" dirty="0"/>
              <a:t>class-1 CFDP over DTN</a:t>
            </a:r>
          </a:p>
          <a:p>
            <a:r>
              <a:rPr lang="en-US" sz="1800" dirty="0"/>
              <a:t>A DTN node is added at the Orbiter MOC; </a:t>
            </a:r>
            <a:endParaRPr lang="en-US" sz="1800" dirty="0" smtClean="0"/>
          </a:p>
          <a:p>
            <a:r>
              <a:rPr lang="en-US" sz="1800" dirty="0" smtClean="0"/>
              <a:t>Interface </a:t>
            </a:r>
            <a:r>
              <a:rPr lang="en-US" sz="1800" dirty="0"/>
              <a:t>between MOCs is streaming, not file-based, for DTN-enabled user</a:t>
            </a:r>
          </a:p>
          <a:p>
            <a:endParaRPr lang="en-GB" sz="2000" dirty="0"/>
          </a:p>
        </p:txBody>
      </p:sp>
      <p:grpSp>
        <p:nvGrpSpPr>
          <p:cNvPr id="7" name="Group 6"/>
          <p:cNvGrpSpPr/>
          <p:nvPr/>
        </p:nvGrpSpPr>
        <p:grpSpPr>
          <a:xfrm>
            <a:off x="7257481" y="141046"/>
            <a:ext cx="1795817" cy="537472"/>
            <a:chOff x="6834738" y="4228550"/>
            <a:chExt cx="1795817" cy="537472"/>
          </a:xfrm>
        </p:grpSpPr>
        <p:sp>
          <p:nvSpPr>
            <p:cNvPr id="8" name="Oval 7"/>
            <p:cNvSpPr/>
            <p:nvPr/>
          </p:nvSpPr>
          <p:spPr bwMode="auto">
            <a:xfrm>
              <a:off x="8093083" y="4228550"/>
              <a:ext cx="537472" cy="537472"/>
            </a:xfrm>
            <a:prstGeom prst="ellipse">
              <a:avLst/>
            </a:prstGeom>
            <a:solidFill>
              <a:srgbClr val="92D050"/>
            </a:solidFill>
            <a:ln w="38100">
              <a:noFill/>
              <a:round/>
              <a:headEnd/>
              <a:tailEnd/>
            </a:ln>
          </p:spPr>
          <p:txBody>
            <a:bodyPr wrap="none" rtlCol="0" anchor="ctr"/>
            <a:lstStyle/>
            <a:p>
              <a:pPr algn="ctr"/>
              <a:r>
                <a:rPr lang="en-US" sz="2000" b="1" dirty="0" smtClean="0">
                  <a:solidFill>
                    <a:srgbClr val="0033CC"/>
                  </a:solidFill>
                  <a:latin typeface="+mn-lt"/>
                </a:rPr>
                <a:t>6.</a:t>
              </a:r>
              <a:endParaRPr lang="en-US" sz="2000" b="1" dirty="0">
                <a:solidFill>
                  <a:srgbClr val="0033CC"/>
                </a:solidFill>
                <a:latin typeface="+mn-lt"/>
              </a:endParaRPr>
            </a:p>
          </p:txBody>
        </p:sp>
        <p:sp>
          <p:nvSpPr>
            <p:cNvPr id="9" name="Rounded Rectangle 8"/>
            <p:cNvSpPr/>
            <p:nvPr/>
          </p:nvSpPr>
          <p:spPr bwMode="auto">
            <a:xfrm>
              <a:off x="6834738" y="4315293"/>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Tree>
    <p:extLst>
      <p:ext uri="{BB962C8B-B14F-4D97-AF65-F5344CB8AC3E}">
        <p14:creationId xmlns:p14="http://schemas.microsoft.com/office/powerpoint/2010/main" val="3390955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0" y="1051586"/>
            <a:ext cx="5029195" cy="5806414"/>
            <a:chOff x="0" y="1051586"/>
            <a:chExt cx="5029195" cy="5806414"/>
          </a:xfrm>
        </p:grpSpPr>
        <p:sp>
          <p:nvSpPr>
            <p:cNvPr id="35" name="Rectangle 34"/>
            <p:cNvSpPr/>
            <p:nvPr/>
          </p:nvSpPr>
          <p:spPr bwMode="auto">
            <a:xfrm>
              <a:off x="0" y="1051586"/>
              <a:ext cx="4023366" cy="2926048"/>
            </a:xfrm>
            <a:prstGeom prst="rect">
              <a:avLst/>
            </a:prstGeom>
            <a:solidFill>
              <a:schemeClr val="accent1">
                <a:lumMod val="20000"/>
                <a:lumOff val="80000"/>
              </a:schemeClr>
            </a:solidFill>
            <a:ln w="38100">
              <a:noFill/>
              <a:round/>
              <a:headEnd/>
              <a:tailEnd/>
            </a:ln>
          </p:spPr>
          <p:txBody>
            <a:bodyPr wrap="none" rtlCol="0" anchor="ctr"/>
            <a:lstStyle/>
            <a:p>
              <a:pPr algn="ctr"/>
              <a:endParaRPr lang="en-US"/>
            </a:p>
          </p:txBody>
        </p:sp>
        <p:sp>
          <p:nvSpPr>
            <p:cNvPr id="36" name="Rectangle 35"/>
            <p:cNvSpPr/>
            <p:nvPr/>
          </p:nvSpPr>
          <p:spPr bwMode="auto">
            <a:xfrm>
              <a:off x="0" y="3886195"/>
              <a:ext cx="5029195" cy="2971805"/>
            </a:xfrm>
            <a:prstGeom prst="rect">
              <a:avLst/>
            </a:prstGeom>
            <a:solidFill>
              <a:schemeClr val="accent1">
                <a:lumMod val="20000"/>
                <a:lumOff val="80000"/>
              </a:schemeClr>
            </a:solidFill>
            <a:ln w="38100">
              <a:noFill/>
              <a:round/>
              <a:headEnd/>
              <a:tailEnd/>
            </a:ln>
          </p:spPr>
          <p:txBody>
            <a:bodyPr wrap="none" rtlCol="0" anchor="ctr"/>
            <a:lstStyle/>
            <a:p>
              <a:pPr algn="ctr"/>
              <a:endParaRPr lang="en-US"/>
            </a:p>
          </p:txBody>
        </p:sp>
      </p:grpSp>
      <p:sp>
        <p:nvSpPr>
          <p:cNvPr id="2" name="Title 1"/>
          <p:cNvSpPr>
            <a:spLocks noGrp="1"/>
          </p:cNvSpPr>
          <p:nvPr>
            <p:ph type="title"/>
          </p:nvPr>
        </p:nvSpPr>
        <p:spPr>
          <a:xfrm>
            <a:off x="4206244" y="274638"/>
            <a:ext cx="4297633" cy="563562"/>
          </a:xfrm>
        </p:spPr>
        <p:txBody>
          <a:bodyPr/>
          <a:lstStyle/>
          <a:p>
            <a:r>
              <a:rPr lang="en-US" dirty="0" smtClean="0"/>
              <a:t>On CCSDS Standards</a:t>
            </a:r>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5</a:t>
            </a:fld>
            <a:endParaRPr lang="en-US"/>
          </a:p>
        </p:txBody>
      </p:sp>
      <p:sp>
        <p:nvSpPr>
          <p:cNvPr id="5" name="TextBox 4"/>
          <p:cNvSpPr txBox="1"/>
          <p:nvPr/>
        </p:nvSpPr>
        <p:spPr bwMode="auto">
          <a:xfrm>
            <a:off x="2768821" y="1076255"/>
            <a:ext cx="1218603" cy="584775"/>
          </a:xfrm>
          <a:prstGeom prst="rect">
            <a:avLst/>
          </a:prstGeom>
          <a:noFill/>
          <a:ln w="12700">
            <a:noFill/>
            <a:miter lim="800000"/>
            <a:headEnd type="none" w="sm" len="sm"/>
            <a:tailEnd type="none" w="sm" len="sm"/>
          </a:ln>
        </p:spPr>
        <p:txBody>
          <a:bodyPr wrap="none" rtlCol="0">
            <a:spAutoFit/>
          </a:bodyPr>
          <a:lstStyle/>
          <a:p>
            <a:pPr marL="112713" indent="-112713"/>
            <a:r>
              <a:rPr lang="en-US" sz="3200" dirty="0" smtClean="0">
                <a:solidFill>
                  <a:srgbClr val="0033CC"/>
                </a:solidFill>
                <a:latin typeface="Trebuchet MS" pitchFamily="34" charset="0"/>
              </a:rPr>
              <a:t>MYTH</a:t>
            </a:r>
          </a:p>
        </p:txBody>
      </p:sp>
      <p:pic>
        <p:nvPicPr>
          <p:cNvPr id="1027" name="Picture 3" descr="D:\Documents - Office PC\Documents - MSFC files\Art Projects\Mythbusters.jpeg"/>
          <p:cNvPicPr>
            <a:picLocks noChangeAspect="1" noChangeArrowheads="1"/>
          </p:cNvPicPr>
          <p:nvPr/>
        </p:nvPicPr>
        <p:blipFill>
          <a:blip r:embed="rId2" cstate="email">
            <a:clrChange>
              <a:clrFrom>
                <a:srgbClr val="2E9CFE"/>
              </a:clrFrom>
              <a:clrTo>
                <a:srgbClr val="2E9CFE">
                  <a:alpha val="0"/>
                </a:srgbClr>
              </a:clrTo>
            </a:clrChange>
          </a:blip>
          <a:srcRect/>
          <a:stretch>
            <a:fillRect/>
          </a:stretch>
        </p:blipFill>
        <p:spPr bwMode="auto">
          <a:xfrm>
            <a:off x="1920269" y="45757"/>
            <a:ext cx="2691607" cy="778898"/>
          </a:xfrm>
          <a:prstGeom prst="rect">
            <a:avLst/>
          </a:prstGeom>
          <a:noFill/>
        </p:spPr>
      </p:pic>
      <p:sp>
        <p:nvSpPr>
          <p:cNvPr id="8" name="TextBox 7"/>
          <p:cNvSpPr txBox="1"/>
          <p:nvPr/>
        </p:nvSpPr>
        <p:spPr bwMode="auto">
          <a:xfrm>
            <a:off x="1326816" y="1607520"/>
            <a:ext cx="2635658" cy="338554"/>
          </a:xfrm>
          <a:prstGeom prst="rect">
            <a:avLst/>
          </a:prstGeom>
          <a:noFill/>
          <a:ln w="12700">
            <a:noFill/>
            <a:miter lim="800000"/>
            <a:headEnd type="none" w="sm" len="sm"/>
            <a:tailEnd type="none" w="sm" len="sm"/>
          </a:ln>
        </p:spPr>
        <p:txBody>
          <a:bodyPr wrap="none" rtlCol="0">
            <a:spAutoFit/>
          </a:bodyPr>
          <a:lstStyle/>
          <a:p>
            <a:pPr marL="112713" indent="-112713"/>
            <a:r>
              <a:rPr lang="en-US" sz="1600" dirty="0" smtClean="0">
                <a:solidFill>
                  <a:srgbClr val="0033CC"/>
                </a:solidFill>
                <a:latin typeface="Arial" charset="0"/>
              </a:rPr>
              <a:t>Standards stifle innovation</a:t>
            </a:r>
          </a:p>
        </p:txBody>
      </p:sp>
      <p:sp>
        <p:nvSpPr>
          <p:cNvPr id="9" name="TextBox 8"/>
          <p:cNvSpPr txBox="1"/>
          <p:nvPr/>
        </p:nvSpPr>
        <p:spPr bwMode="auto">
          <a:xfrm>
            <a:off x="2920611" y="1911100"/>
            <a:ext cx="1082156" cy="584775"/>
          </a:xfrm>
          <a:prstGeom prst="rect">
            <a:avLst/>
          </a:prstGeom>
          <a:noFill/>
          <a:ln w="12700">
            <a:noFill/>
            <a:miter lim="800000"/>
            <a:headEnd type="none" w="sm" len="sm"/>
            <a:tailEnd type="none" w="sm" len="sm"/>
          </a:ln>
        </p:spPr>
        <p:txBody>
          <a:bodyPr wrap="none" rtlCol="0">
            <a:spAutoFit/>
          </a:bodyPr>
          <a:lstStyle/>
          <a:p>
            <a:pPr marL="112713" indent="-112713"/>
            <a:r>
              <a:rPr lang="en-US" sz="3200" dirty="0" smtClean="0">
                <a:solidFill>
                  <a:srgbClr val="0033CC"/>
                </a:solidFill>
                <a:latin typeface="Trebuchet MS" pitchFamily="34" charset="0"/>
              </a:rPr>
              <a:t>FACT</a:t>
            </a:r>
          </a:p>
        </p:txBody>
      </p:sp>
      <p:sp>
        <p:nvSpPr>
          <p:cNvPr id="10" name="TextBox 9"/>
          <p:cNvSpPr txBox="1"/>
          <p:nvPr/>
        </p:nvSpPr>
        <p:spPr bwMode="auto">
          <a:xfrm>
            <a:off x="36601" y="2442365"/>
            <a:ext cx="3874779" cy="1077218"/>
          </a:xfrm>
          <a:prstGeom prst="rect">
            <a:avLst/>
          </a:prstGeom>
          <a:noFill/>
          <a:ln w="12700">
            <a:noFill/>
            <a:miter lim="800000"/>
            <a:headEnd type="none" w="sm" len="sm"/>
            <a:tailEnd type="none" w="sm" len="sm"/>
          </a:ln>
        </p:spPr>
        <p:txBody>
          <a:bodyPr wrap="none" rtlCol="0">
            <a:spAutoFit/>
          </a:bodyPr>
          <a:lstStyle/>
          <a:p>
            <a:pPr marL="112713" indent="-112713" algn="r"/>
            <a:r>
              <a:rPr lang="en-US" sz="1600" dirty="0" smtClean="0">
                <a:solidFill>
                  <a:srgbClr val="0033CC"/>
                </a:solidFill>
                <a:latin typeface="Arial" charset="0"/>
              </a:rPr>
              <a:t>CCSDS stimulates advanced technology</a:t>
            </a:r>
          </a:p>
          <a:p>
            <a:pPr marL="112713" indent="-112713" algn="r"/>
            <a:r>
              <a:rPr lang="en-US" sz="1600" dirty="0" smtClean="0">
                <a:solidFill>
                  <a:srgbClr val="0033CC"/>
                </a:solidFill>
                <a:latin typeface="Arial" charset="0"/>
              </a:rPr>
              <a:t>by adopting, adapting, developing</a:t>
            </a:r>
          </a:p>
          <a:p>
            <a:pPr marL="112713" indent="-112713" algn="r"/>
            <a:r>
              <a:rPr lang="en-US" sz="1600" dirty="0" smtClean="0">
                <a:solidFill>
                  <a:srgbClr val="0033CC"/>
                </a:solidFill>
                <a:latin typeface="Arial" charset="0"/>
              </a:rPr>
              <a:t>and solidifying innovations with</a:t>
            </a:r>
          </a:p>
          <a:p>
            <a:pPr marL="112713" indent="-112713" algn="r"/>
            <a:r>
              <a:rPr lang="en-US" sz="1600" dirty="0" smtClean="0">
                <a:solidFill>
                  <a:srgbClr val="0033CC"/>
                </a:solidFill>
                <a:latin typeface="Arial" charset="0"/>
              </a:rPr>
              <a:t>exposure to a wider community</a:t>
            </a:r>
          </a:p>
        </p:txBody>
      </p:sp>
      <p:cxnSp>
        <p:nvCxnSpPr>
          <p:cNvPr id="12" name="Straight Connector 11"/>
          <p:cNvCxnSpPr/>
          <p:nvPr/>
        </p:nvCxnSpPr>
        <p:spPr bwMode="auto">
          <a:xfrm rot="10800000">
            <a:off x="1" y="1607520"/>
            <a:ext cx="3831351"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rot="10800000">
            <a:off x="1" y="2442365"/>
            <a:ext cx="3831351"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4" name="TextBox 13"/>
          <p:cNvSpPr txBox="1"/>
          <p:nvPr/>
        </p:nvSpPr>
        <p:spPr bwMode="auto">
          <a:xfrm>
            <a:off x="3831350" y="3884370"/>
            <a:ext cx="1218603" cy="584775"/>
          </a:xfrm>
          <a:prstGeom prst="rect">
            <a:avLst/>
          </a:prstGeom>
          <a:noFill/>
          <a:ln w="12700">
            <a:noFill/>
            <a:miter lim="800000"/>
            <a:headEnd type="none" w="sm" len="sm"/>
            <a:tailEnd type="none" w="sm" len="sm"/>
          </a:ln>
        </p:spPr>
        <p:txBody>
          <a:bodyPr wrap="none" rtlCol="0">
            <a:spAutoFit/>
          </a:bodyPr>
          <a:lstStyle/>
          <a:p>
            <a:pPr marL="112713" indent="-112713"/>
            <a:r>
              <a:rPr lang="en-US" sz="3200" dirty="0" smtClean="0">
                <a:solidFill>
                  <a:srgbClr val="0033CC"/>
                </a:solidFill>
                <a:latin typeface="Trebuchet MS" pitchFamily="34" charset="0"/>
              </a:rPr>
              <a:t>MYTH</a:t>
            </a:r>
          </a:p>
        </p:txBody>
      </p:sp>
      <p:sp>
        <p:nvSpPr>
          <p:cNvPr id="15" name="TextBox 14"/>
          <p:cNvSpPr txBox="1"/>
          <p:nvPr/>
        </p:nvSpPr>
        <p:spPr bwMode="auto">
          <a:xfrm>
            <a:off x="1991570" y="4415635"/>
            <a:ext cx="3113353" cy="338554"/>
          </a:xfrm>
          <a:prstGeom prst="rect">
            <a:avLst/>
          </a:prstGeom>
          <a:noFill/>
          <a:ln w="12700">
            <a:noFill/>
            <a:miter lim="800000"/>
            <a:headEnd type="none" w="sm" len="sm"/>
            <a:tailEnd type="none" w="sm" len="sm"/>
          </a:ln>
        </p:spPr>
        <p:txBody>
          <a:bodyPr wrap="none" rtlCol="0">
            <a:spAutoFit/>
          </a:bodyPr>
          <a:lstStyle/>
          <a:p>
            <a:pPr marL="112713" indent="-112713"/>
            <a:r>
              <a:rPr lang="en-US" sz="1600" dirty="0" smtClean="0">
                <a:solidFill>
                  <a:srgbClr val="0033CC"/>
                </a:solidFill>
                <a:latin typeface="Arial" charset="0"/>
              </a:rPr>
              <a:t>Standards delay implementation</a:t>
            </a:r>
          </a:p>
        </p:txBody>
      </p:sp>
      <p:sp>
        <p:nvSpPr>
          <p:cNvPr id="16" name="TextBox 15"/>
          <p:cNvSpPr txBox="1"/>
          <p:nvPr/>
        </p:nvSpPr>
        <p:spPr bwMode="auto">
          <a:xfrm>
            <a:off x="3983140" y="4719215"/>
            <a:ext cx="1082156" cy="584775"/>
          </a:xfrm>
          <a:prstGeom prst="rect">
            <a:avLst/>
          </a:prstGeom>
          <a:noFill/>
          <a:ln w="12700">
            <a:noFill/>
            <a:miter lim="800000"/>
            <a:headEnd type="none" w="sm" len="sm"/>
            <a:tailEnd type="none" w="sm" len="sm"/>
          </a:ln>
        </p:spPr>
        <p:txBody>
          <a:bodyPr wrap="none" rtlCol="0">
            <a:spAutoFit/>
          </a:bodyPr>
          <a:lstStyle/>
          <a:p>
            <a:pPr marL="112713" indent="-112713"/>
            <a:r>
              <a:rPr lang="en-US" sz="3200" dirty="0" smtClean="0">
                <a:solidFill>
                  <a:srgbClr val="0033CC"/>
                </a:solidFill>
                <a:latin typeface="Trebuchet MS" pitchFamily="34" charset="0"/>
              </a:rPr>
              <a:t>FACT</a:t>
            </a:r>
          </a:p>
        </p:txBody>
      </p:sp>
      <p:sp>
        <p:nvSpPr>
          <p:cNvPr id="17" name="TextBox 16"/>
          <p:cNvSpPr txBox="1"/>
          <p:nvPr/>
        </p:nvSpPr>
        <p:spPr bwMode="auto">
          <a:xfrm>
            <a:off x="1268215" y="5250480"/>
            <a:ext cx="3705694" cy="1077218"/>
          </a:xfrm>
          <a:prstGeom prst="rect">
            <a:avLst/>
          </a:prstGeom>
          <a:noFill/>
          <a:ln w="12700">
            <a:noFill/>
            <a:miter lim="800000"/>
            <a:headEnd type="none" w="sm" len="sm"/>
            <a:tailEnd type="none" w="sm" len="sm"/>
          </a:ln>
        </p:spPr>
        <p:txBody>
          <a:bodyPr wrap="none" rtlCol="0">
            <a:spAutoFit/>
          </a:bodyPr>
          <a:lstStyle/>
          <a:p>
            <a:pPr marL="112713" indent="-112713" algn="r"/>
            <a:r>
              <a:rPr lang="en-US" sz="1600" dirty="0" smtClean="0">
                <a:solidFill>
                  <a:srgbClr val="0033CC"/>
                </a:solidFill>
                <a:latin typeface="Arial" charset="0"/>
              </a:rPr>
              <a:t>Not if the innovation is brought into the</a:t>
            </a:r>
          </a:p>
          <a:p>
            <a:pPr marL="112713" indent="-112713" algn="r"/>
            <a:r>
              <a:rPr lang="en-US" sz="1600" dirty="0" smtClean="0">
                <a:solidFill>
                  <a:srgbClr val="0033CC"/>
                </a:solidFill>
                <a:latin typeface="Arial" charset="0"/>
              </a:rPr>
              <a:t>standards process early.  Delays result</a:t>
            </a:r>
          </a:p>
          <a:p>
            <a:pPr marL="112713" indent="-112713" algn="r"/>
            <a:r>
              <a:rPr lang="en-US" sz="1600" dirty="0" smtClean="0">
                <a:solidFill>
                  <a:srgbClr val="0033CC"/>
                </a:solidFill>
                <a:latin typeface="Arial" charset="0"/>
              </a:rPr>
              <a:t>from reluctance to standardize,</a:t>
            </a:r>
          </a:p>
          <a:p>
            <a:pPr marL="112713" indent="-112713" algn="r"/>
            <a:r>
              <a:rPr lang="en-US" sz="1600" dirty="0" smtClean="0">
                <a:solidFill>
                  <a:srgbClr val="0033CC"/>
                </a:solidFill>
                <a:latin typeface="Arial" charset="0"/>
              </a:rPr>
              <a:t>not from standardization</a:t>
            </a:r>
          </a:p>
        </p:txBody>
      </p:sp>
      <p:cxnSp>
        <p:nvCxnSpPr>
          <p:cNvPr id="18" name="Straight Connector 17"/>
          <p:cNvCxnSpPr/>
          <p:nvPr/>
        </p:nvCxnSpPr>
        <p:spPr bwMode="auto">
          <a:xfrm rot="10800000">
            <a:off x="0" y="4415635"/>
            <a:ext cx="489388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rot="10800000">
            <a:off x="0" y="5250480"/>
            <a:ext cx="489388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3" name="TextBox 22"/>
          <p:cNvSpPr txBox="1"/>
          <p:nvPr/>
        </p:nvSpPr>
        <p:spPr bwMode="auto">
          <a:xfrm>
            <a:off x="4846317" y="1143025"/>
            <a:ext cx="3964841" cy="2352745"/>
          </a:xfrm>
          <a:prstGeom prst="rect">
            <a:avLst/>
          </a:prstGeom>
          <a:noFill/>
          <a:ln w="12700">
            <a:noFill/>
            <a:miter lim="800000"/>
            <a:headEnd type="none" w="sm" len="sm"/>
            <a:tailEnd type="none" w="sm" len="sm"/>
          </a:ln>
        </p:spPr>
        <p:txBody>
          <a:bodyPr wrap="square" rtlCol="0">
            <a:noAutofit/>
          </a:bodyPr>
          <a:lstStyle/>
          <a:p>
            <a:pPr marL="1588" indent="-1588"/>
            <a:r>
              <a:rPr lang="en-US" sz="1600" dirty="0" smtClean="0">
                <a:solidFill>
                  <a:srgbClr val="0033CC"/>
                </a:solidFill>
                <a:latin typeface="Arial" charset="0"/>
              </a:rPr>
              <a:t>When an innovative technology is rapidly brought to the standards community, it is vetted with a larger user base, facilitating widespread adoption of innovative technology.</a:t>
            </a:r>
          </a:p>
          <a:p>
            <a:pPr marL="1588" indent="-1588"/>
            <a:endParaRPr lang="en-US" sz="1600" dirty="0" smtClean="0">
              <a:solidFill>
                <a:srgbClr val="0033CC"/>
              </a:solidFill>
              <a:latin typeface="Arial" charset="0"/>
            </a:endParaRPr>
          </a:p>
          <a:p>
            <a:pPr marL="1588" indent="-1588"/>
            <a:r>
              <a:rPr lang="en-US" sz="1600" dirty="0" smtClean="0">
                <a:solidFill>
                  <a:srgbClr val="0033CC"/>
                </a:solidFill>
                <a:latin typeface="Arial" charset="0"/>
              </a:rPr>
              <a:t>This </a:t>
            </a:r>
            <a:r>
              <a:rPr lang="en-US" sz="1600" b="1" u="sng" dirty="0" smtClean="0">
                <a:solidFill>
                  <a:srgbClr val="0033CC"/>
                </a:solidFill>
                <a:latin typeface="Arial" charset="0"/>
              </a:rPr>
              <a:t>reduces the risk </a:t>
            </a:r>
            <a:r>
              <a:rPr lang="en-US" sz="1600" dirty="0" smtClean="0">
                <a:solidFill>
                  <a:srgbClr val="0033CC"/>
                </a:solidFill>
                <a:latin typeface="Arial" charset="0"/>
              </a:rPr>
              <a:t>of new technology with “more eyes on the problem.”</a:t>
            </a:r>
          </a:p>
          <a:p>
            <a:pPr marL="112713" indent="-112713"/>
            <a:endParaRPr lang="en-US" sz="1600" dirty="0" smtClean="0">
              <a:solidFill>
                <a:srgbClr val="0033CC"/>
              </a:solidFill>
              <a:latin typeface="Arial" charset="0"/>
            </a:endParaRPr>
          </a:p>
        </p:txBody>
      </p:sp>
      <p:sp>
        <p:nvSpPr>
          <p:cNvPr id="38" name="TextBox 37"/>
          <p:cNvSpPr txBox="1"/>
          <p:nvPr/>
        </p:nvSpPr>
        <p:spPr bwMode="auto">
          <a:xfrm>
            <a:off x="5760707" y="3520439"/>
            <a:ext cx="3233329" cy="3017487"/>
          </a:xfrm>
          <a:prstGeom prst="rect">
            <a:avLst/>
          </a:prstGeom>
          <a:noFill/>
          <a:ln w="12700">
            <a:noFill/>
            <a:miter lim="800000"/>
            <a:headEnd type="none" w="sm" len="sm"/>
            <a:tailEnd type="none" w="sm" len="sm"/>
          </a:ln>
        </p:spPr>
        <p:txBody>
          <a:bodyPr wrap="square" rtlCol="0">
            <a:noAutofit/>
          </a:bodyPr>
          <a:lstStyle/>
          <a:p>
            <a:pPr marL="1588" indent="-1588"/>
            <a:r>
              <a:rPr lang="en-US" sz="1600" dirty="0" smtClean="0">
                <a:solidFill>
                  <a:srgbClr val="0033CC"/>
                </a:solidFill>
                <a:latin typeface="Arial" charset="0"/>
              </a:rPr>
              <a:t>This </a:t>
            </a:r>
            <a:r>
              <a:rPr lang="en-US" sz="1600" b="1" u="sng" dirty="0" smtClean="0">
                <a:solidFill>
                  <a:srgbClr val="0033CC"/>
                </a:solidFill>
                <a:latin typeface="Arial" charset="0"/>
              </a:rPr>
              <a:t>spreads the cost </a:t>
            </a:r>
            <a:r>
              <a:rPr lang="en-US" sz="1600" dirty="0" smtClean="0">
                <a:solidFill>
                  <a:srgbClr val="0033CC"/>
                </a:solidFill>
                <a:latin typeface="Arial" charset="0"/>
              </a:rPr>
              <a:t>of technology development over a larger user base.</a:t>
            </a:r>
          </a:p>
          <a:p>
            <a:pPr marL="1588" indent="-1588"/>
            <a:endParaRPr lang="en-US" sz="1600" dirty="0" smtClean="0">
              <a:solidFill>
                <a:srgbClr val="0033CC"/>
              </a:solidFill>
              <a:latin typeface="Arial" charset="0"/>
            </a:endParaRPr>
          </a:p>
          <a:p>
            <a:pPr marL="1588" indent="-1588"/>
            <a:r>
              <a:rPr lang="en-US" sz="1600" dirty="0" smtClean="0">
                <a:solidFill>
                  <a:srgbClr val="0033CC"/>
                </a:solidFill>
                <a:latin typeface="Arial" charset="0"/>
              </a:rPr>
              <a:t>This </a:t>
            </a:r>
            <a:r>
              <a:rPr lang="en-US" sz="1600" b="1" u="sng" dirty="0" smtClean="0">
                <a:solidFill>
                  <a:srgbClr val="0033CC"/>
                </a:solidFill>
                <a:latin typeface="Arial" charset="0"/>
              </a:rPr>
              <a:t>enables joint missions</a:t>
            </a:r>
            <a:r>
              <a:rPr lang="en-US" sz="1600" dirty="0" smtClean="0">
                <a:solidFill>
                  <a:srgbClr val="0033CC"/>
                </a:solidFill>
                <a:latin typeface="Arial" charset="0"/>
              </a:rPr>
              <a:t>, for cost sharing and increased capabilities.</a:t>
            </a:r>
          </a:p>
          <a:p>
            <a:pPr marL="1588" indent="-1588"/>
            <a:endParaRPr lang="en-US" sz="1600" dirty="0" smtClean="0">
              <a:solidFill>
                <a:srgbClr val="0033CC"/>
              </a:solidFill>
              <a:latin typeface="Arial" charset="0"/>
            </a:endParaRPr>
          </a:p>
          <a:p>
            <a:pPr marL="1588" indent="-1588"/>
            <a:r>
              <a:rPr lang="en-US" sz="1600" dirty="0" smtClean="0">
                <a:solidFill>
                  <a:srgbClr val="0033CC"/>
                </a:solidFill>
                <a:latin typeface="Arial" charset="0"/>
              </a:rPr>
              <a:t>This </a:t>
            </a:r>
            <a:r>
              <a:rPr lang="en-US" sz="1600" b="1" u="sng" dirty="0" smtClean="0">
                <a:solidFill>
                  <a:srgbClr val="0033CC"/>
                </a:solidFill>
                <a:latin typeface="Arial" charset="0"/>
              </a:rPr>
              <a:t>improves operations</a:t>
            </a:r>
            <a:r>
              <a:rPr lang="en-US" sz="1600" dirty="0" smtClean="0">
                <a:solidFill>
                  <a:srgbClr val="0033CC"/>
                </a:solidFill>
                <a:latin typeface="Arial" charset="0"/>
              </a:rPr>
              <a:t>, </a:t>
            </a:r>
          </a:p>
          <a:p>
            <a:pPr marL="1588" indent="-1588"/>
            <a:r>
              <a:rPr lang="en-US" sz="1600" dirty="0" smtClean="0">
                <a:solidFill>
                  <a:srgbClr val="0033CC"/>
                </a:solidFill>
                <a:latin typeface="Arial" charset="0"/>
              </a:rPr>
              <a:t>with familiar interfaces and more options for contingency recovery.</a:t>
            </a:r>
          </a:p>
          <a:p>
            <a:pPr marL="112713" indent="-112713"/>
            <a:endParaRPr lang="en-US" sz="1600" dirty="0" smtClean="0">
              <a:solidFill>
                <a:srgbClr val="0033CC"/>
              </a:solidFill>
              <a:latin typeface="Arial" charset="0"/>
            </a:endParaRPr>
          </a:p>
        </p:txBody>
      </p:sp>
    </p:spTree>
    <p:extLst>
      <p:ext uri="{BB962C8B-B14F-4D97-AF65-F5344CB8AC3E}">
        <p14:creationId xmlns:p14="http://schemas.microsoft.com/office/powerpoint/2010/main" val="36045683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56" name="Rectangle 32"/>
          <p:cNvSpPr>
            <a:spLocks noChangeArrowheads="1"/>
          </p:cNvSpPr>
          <p:nvPr/>
        </p:nvSpPr>
        <p:spPr bwMode="auto">
          <a:xfrm>
            <a:off x="1891919" y="49213"/>
            <a:ext cx="6061689"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pPr algn="ctr">
              <a:lnSpc>
                <a:spcPct val="90000"/>
              </a:lnSpc>
              <a:defRPr/>
            </a:pPr>
            <a:r>
              <a:rPr lang="en-US" sz="2800" b="1" dirty="0">
                <a:solidFill>
                  <a:srgbClr val="000099"/>
                </a:solidFill>
                <a:effectLst>
                  <a:outerShdw blurRad="38100" dist="38100" dir="2700000" algn="tl">
                    <a:srgbClr val="C0C0C0"/>
                  </a:outerShdw>
                </a:effectLst>
                <a:latin typeface="Arial" charset="0"/>
              </a:rPr>
              <a:t>SSI End-to-End </a:t>
            </a:r>
            <a:r>
              <a:rPr lang="en-US" sz="2800" b="1" dirty="0" smtClean="0">
                <a:solidFill>
                  <a:srgbClr val="000099"/>
                </a:solidFill>
                <a:effectLst>
                  <a:outerShdw blurRad="38100" dist="38100" dir="2700000" algn="tl">
                    <a:srgbClr val="C0C0C0"/>
                  </a:outerShdw>
                </a:effectLst>
                <a:latin typeface="Arial" charset="0"/>
              </a:rPr>
              <a:t>Forward</a:t>
            </a:r>
          </a:p>
          <a:p>
            <a:pPr algn="ctr">
              <a:lnSpc>
                <a:spcPct val="90000"/>
              </a:lnSpc>
              <a:defRPr/>
            </a:pPr>
            <a:r>
              <a:rPr lang="en-US" sz="2800" b="1" dirty="0" smtClean="0">
                <a:solidFill>
                  <a:srgbClr val="000099"/>
                </a:solidFill>
                <a:effectLst>
                  <a:outerShdw blurRad="38100" dist="38100" dir="2700000" algn="tl">
                    <a:srgbClr val="C0C0C0"/>
                  </a:outerShdw>
                </a:effectLst>
                <a:latin typeface="Arial" charset="0"/>
              </a:rPr>
              <a:t>All </a:t>
            </a:r>
            <a:r>
              <a:rPr lang="en-US" sz="2800" b="1" dirty="0">
                <a:solidFill>
                  <a:srgbClr val="000099"/>
                </a:solidFill>
                <a:effectLst>
                  <a:outerShdw blurRad="38100" dist="38100" dir="2700000" algn="tl">
                    <a:srgbClr val="C0C0C0"/>
                  </a:outerShdw>
                </a:effectLst>
                <a:latin typeface="Arial" charset="0"/>
              </a:rPr>
              <a:t>DTN</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11015" y="1050338"/>
            <a:ext cx="8687325" cy="5702153"/>
          </a:xfrm>
          <a:prstGeom prst="rect">
            <a:avLst/>
          </a:prstGeom>
        </p:spPr>
      </p:pic>
      <p:grpSp>
        <p:nvGrpSpPr>
          <p:cNvPr id="7" name="Group 6"/>
          <p:cNvGrpSpPr/>
          <p:nvPr/>
        </p:nvGrpSpPr>
        <p:grpSpPr>
          <a:xfrm>
            <a:off x="7257481" y="141046"/>
            <a:ext cx="1795817" cy="537472"/>
            <a:chOff x="6834738" y="4228550"/>
            <a:chExt cx="1795817" cy="537472"/>
          </a:xfrm>
        </p:grpSpPr>
        <p:sp>
          <p:nvSpPr>
            <p:cNvPr id="8" name="Oval 7"/>
            <p:cNvSpPr/>
            <p:nvPr/>
          </p:nvSpPr>
          <p:spPr bwMode="auto">
            <a:xfrm>
              <a:off x="8093083" y="4228550"/>
              <a:ext cx="537472" cy="537472"/>
            </a:xfrm>
            <a:prstGeom prst="ellipse">
              <a:avLst/>
            </a:prstGeom>
            <a:solidFill>
              <a:srgbClr val="92D050"/>
            </a:solidFill>
            <a:ln w="38100">
              <a:noFill/>
              <a:round/>
              <a:headEnd/>
              <a:tailEnd/>
            </a:ln>
          </p:spPr>
          <p:txBody>
            <a:bodyPr wrap="none" rtlCol="0" anchor="ctr"/>
            <a:lstStyle/>
            <a:p>
              <a:pPr algn="ctr"/>
              <a:r>
                <a:rPr lang="en-US" sz="2000" b="1" dirty="0" smtClean="0">
                  <a:solidFill>
                    <a:srgbClr val="0033CC"/>
                  </a:solidFill>
                  <a:latin typeface="+mn-lt"/>
                </a:rPr>
                <a:t>6.</a:t>
              </a:r>
              <a:endParaRPr lang="en-US" sz="2000" b="1" dirty="0">
                <a:solidFill>
                  <a:srgbClr val="0033CC"/>
                </a:solidFill>
                <a:latin typeface="+mn-lt"/>
              </a:endParaRPr>
            </a:p>
          </p:txBody>
        </p:sp>
        <p:sp>
          <p:nvSpPr>
            <p:cNvPr id="9" name="Rounded Rectangle 8"/>
            <p:cNvSpPr/>
            <p:nvPr/>
          </p:nvSpPr>
          <p:spPr bwMode="auto">
            <a:xfrm>
              <a:off x="6834738" y="4315293"/>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Tree>
    <p:extLst>
      <p:ext uri="{BB962C8B-B14F-4D97-AF65-F5344CB8AC3E}">
        <p14:creationId xmlns:p14="http://schemas.microsoft.com/office/powerpoint/2010/main" val="22321338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56" name="Rectangle 32"/>
          <p:cNvSpPr>
            <a:spLocks noChangeArrowheads="1"/>
          </p:cNvSpPr>
          <p:nvPr/>
        </p:nvSpPr>
        <p:spPr bwMode="auto">
          <a:xfrm>
            <a:off x="1891919" y="49213"/>
            <a:ext cx="6061689"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pPr algn="ctr">
              <a:lnSpc>
                <a:spcPct val="90000"/>
              </a:lnSpc>
              <a:defRPr/>
            </a:pPr>
            <a:r>
              <a:rPr lang="en-US" sz="2800" b="1" dirty="0">
                <a:solidFill>
                  <a:srgbClr val="000099"/>
                </a:solidFill>
                <a:effectLst>
                  <a:outerShdw blurRad="38100" dist="38100" dir="2700000" algn="tl">
                    <a:srgbClr val="C0C0C0"/>
                  </a:outerShdw>
                </a:effectLst>
                <a:latin typeface="Arial" charset="0"/>
              </a:rPr>
              <a:t>SSI End-to-End </a:t>
            </a:r>
            <a:r>
              <a:rPr lang="en-US" sz="2800" b="1" dirty="0" smtClean="0">
                <a:solidFill>
                  <a:srgbClr val="000099"/>
                </a:solidFill>
                <a:effectLst>
                  <a:outerShdw blurRad="38100" dist="38100" dir="2700000" algn="tl">
                    <a:srgbClr val="C0C0C0"/>
                  </a:outerShdw>
                </a:effectLst>
                <a:latin typeface="Arial" charset="0"/>
              </a:rPr>
              <a:t>Return</a:t>
            </a:r>
          </a:p>
          <a:p>
            <a:pPr algn="ctr">
              <a:lnSpc>
                <a:spcPct val="90000"/>
              </a:lnSpc>
              <a:defRPr/>
            </a:pPr>
            <a:r>
              <a:rPr lang="en-US" sz="2800" b="1" dirty="0" smtClean="0">
                <a:solidFill>
                  <a:srgbClr val="000099"/>
                </a:solidFill>
                <a:effectLst>
                  <a:outerShdw blurRad="38100" dist="38100" dir="2700000" algn="tl">
                    <a:srgbClr val="C0C0C0"/>
                  </a:outerShdw>
                </a:effectLst>
                <a:latin typeface="Arial" charset="0"/>
              </a:rPr>
              <a:t>All </a:t>
            </a:r>
            <a:r>
              <a:rPr lang="en-US" sz="2800" b="1" dirty="0">
                <a:solidFill>
                  <a:srgbClr val="000099"/>
                </a:solidFill>
                <a:effectLst>
                  <a:outerShdw blurRad="38100" dist="38100" dir="2700000" algn="tl">
                    <a:srgbClr val="C0C0C0"/>
                  </a:outerShdw>
                </a:effectLst>
                <a:latin typeface="Arial" charset="0"/>
              </a:rPr>
              <a:t>DTN</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11015" y="1043940"/>
            <a:ext cx="8687325" cy="5726142"/>
          </a:xfrm>
          <a:prstGeom prst="rect">
            <a:avLst/>
          </a:prstGeom>
        </p:spPr>
      </p:pic>
      <p:grpSp>
        <p:nvGrpSpPr>
          <p:cNvPr id="6" name="Group 5"/>
          <p:cNvGrpSpPr/>
          <p:nvPr/>
        </p:nvGrpSpPr>
        <p:grpSpPr>
          <a:xfrm>
            <a:off x="7257481" y="141046"/>
            <a:ext cx="1795817" cy="537472"/>
            <a:chOff x="6834738" y="4228550"/>
            <a:chExt cx="1795817" cy="537472"/>
          </a:xfrm>
        </p:grpSpPr>
        <p:sp>
          <p:nvSpPr>
            <p:cNvPr id="7" name="Oval 6"/>
            <p:cNvSpPr/>
            <p:nvPr/>
          </p:nvSpPr>
          <p:spPr bwMode="auto">
            <a:xfrm>
              <a:off x="8093083" y="4228550"/>
              <a:ext cx="537472" cy="537472"/>
            </a:xfrm>
            <a:prstGeom prst="ellipse">
              <a:avLst/>
            </a:prstGeom>
            <a:solidFill>
              <a:srgbClr val="92D050"/>
            </a:solidFill>
            <a:ln w="38100">
              <a:noFill/>
              <a:round/>
              <a:headEnd/>
              <a:tailEnd/>
            </a:ln>
          </p:spPr>
          <p:txBody>
            <a:bodyPr wrap="none" rtlCol="0" anchor="ctr"/>
            <a:lstStyle/>
            <a:p>
              <a:pPr algn="ctr"/>
              <a:r>
                <a:rPr lang="en-US" sz="2000" b="1" dirty="0" smtClean="0">
                  <a:solidFill>
                    <a:srgbClr val="0033CC"/>
                  </a:solidFill>
                  <a:latin typeface="+mn-lt"/>
                </a:rPr>
                <a:t>6.</a:t>
              </a:r>
              <a:endParaRPr lang="en-US" sz="2000" b="1" dirty="0">
                <a:solidFill>
                  <a:srgbClr val="0033CC"/>
                </a:solidFill>
                <a:latin typeface="+mn-lt"/>
              </a:endParaRPr>
            </a:p>
          </p:txBody>
        </p:sp>
        <p:sp>
          <p:nvSpPr>
            <p:cNvPr id="8" name="Rounded Rectangle 7"/>
            <p:cNvSpPr/>
            <p:nvPr/>
          </p:nvSpPr>
          <p:spPr bwMode="auto">
            <a:xfrm>
              <a:off x="6834738" y="4315293"/>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Tree>
    <p:extLst>
      <p:ext uri="{BB962C8B-B14F-4D97-AF65-F5344CB8AC3E}">
        <p14:creationId xmlns:p14="http://schemas.microsoft.com/office/powerpoint/2010/main" val="19925536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893" y="91285"/>
            <a:ext cx="6271228" cy="563562"/>
          </a:xfrm>
        </p:spPr>
        <p:txBody>
          <a:bodyPr/>
          <a:lstStyle/>
          <a:p>
            <a:pPr eaLnBrk="1" hangingPunct="1">
              <a:defRPr/>
            </a:pPr>
            <a:r>
              <a:rPr lang="en-US" dirty="0" smtClean="0"/>
              <a:t>Asynchronous Message Service </a:t>
            </a:r>
            <a:br>
              <a:rPr lang="en-US" dirty="0" smtClean="0"/>
            </a:br>
            <a:r>
              <a:rPr lang="en-US" dirty="0" smtClean="0"/>
              <a:t>(AMS)</a:t>
            </a:r>
            <a:endParaRPr lang="en-US" dirty="0"/>
          </a:p>
        </p:txBody>
      </p:sp>
      <p:sp>
        <p:nvSpPr>
          <p:cNvPr id="4" name="Slide Number Placeholder 3"/>
          <p:cNvSpPr>
            <a:spLocks noGrp="1"/>
          </p:cNvSpPr>
          <p:nvPr>
            <p:ph type="sldNum" sz="quarter" idx="10"/>
          </p:nvPr>
        </p:nvSpPr>
        <p:spPr/>
        <p:txBody>
          <a:bodyPr/>
          <a:lstStyle/>
          <a:p>
            <a:pPr>
              <a:defRPr/>
            </a:pPr>
            <a:fld id="{BD58D868-E3D9-47A9-86AC-27192381928C}" type="slidenum">
              <a:rPr lang="en-US" smtClean="0"/>
              <a:pPr>
                <a:defRPr/>
              </a:pPr>
              <a:t>52</a:t>
            </a:fld>
            <a:endParaRPr lang="en-US"/>
          </a:p>
        </p:txBody>
      </p:sp>
      <p:sp>
        <p:nvSpPr>
          <p:cNvPr id="3076" name="Content Placeholder 2"/>
          <p:cNvSpPr>
            <a:spLocks noGrp="1"/>
          </p:cNvSpPr>
          <p:nvPr>
            <p:ph idx="1"/>
          </p:nvPr>
        </p:nvSpPr>
        <p:spPr bwMode="auto">
          <a:xfrm>
            <a:off x="442913" y="822479"/>
            <a:ext cx="8229600" cy="5135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2000" dirty="0" smtClean="0"/>
              <a:t>The AMS Working Group </a:t>
            </a:r>
            <a:r>
              <a:rPr lang="en-US" sz="2000" b="1" i="1" dirty="0" smtClean="0"/>
              <a:t>FINISHED AND CLOSED</a:t>
            </a:r>
          </a:p>
          <a:p>
            <a:pPr eaLnBrk="1" hangingPunct="1">
              <a:spcBef>
                <a:spcPct val="0"/>
              </a:spcBef>
            </a:pPr>
            <a:r>
              <a:rPr lang="en-US" sz="2000" dirty="0" smtClean="0"/>
              <a:t>Completed standardizing messaging middleware for flight mission communications.</a:t>
            </a:r>
          </a:p>
          <a:p>
            <a:pPr lvl="1" eaLnBrk="1" hangingPunct="1">
              <a:spcBef>
                <a:spcPct val="0"/>
              </a:spcBef>
            </a:pPr>
            <a:r>
              <a:rPr lang="en-US" sz="1800" dirty="0" smtClean="0"/>
              <a:t>AMS provides “message bus” functionality for flight missions, including both publish/subscribe and client/server interaction models.</a:t>
            </a:r>
          </a:p>
          <a:p>
            <a:pPr lvl="1" eaLnBrk="1" hangingPunct="1">
              <a:spcBef>
                <a:spcPct val="0"/>
              </a:spcBef>
            </a:pPr>
            <a:r>
              <a:rPr lang="en-US" sz="1800" dirty="0" smtClean="0"/>
              <a:t>Unlike JMS or DDS, AMS is </a:t>
            </a:r>
            <a:r>
              <a:rPr lang="en-US" sz="1800" i="1" dirty="0" smtClean="0">
                <a:solidFill>
                  <a:srgbClr val="FF0000"/>
                </a:solidFill>
              </a:rPr>
              <a:t>a wire protocol rather than a service spec</a:t>
            </a:r>
          </a:p>
          <a:p>
            <a:pPr lvl="2" eaLnBrk="1" hangingPunct="1">
              <a:spcBef>
                <a:spcPct val="0"/>
              </a:spcBef>
            </a:pPr>
            <a:r>
              <a:rPr lang="en-US" sz="1600" dirty="0" smtClean="0"/>
              <a:t>Conformant implementations are interoperable, no gateways needed.</a:t>
            </a:r>
          </a:p>
          <a:p>
            <a:pPr lvl="1" eaLnBrk="1" hangingPunct="1">
              <a:spcBef>
                <a:spcPct val="0"/>
              </a:spcBef>
            </a:pPr>
            <a:r>
              <a:rPr lang="en-US" sz="1800" dirty="0" smtClean="0"/>
              <a:t>Unlike AMQP, AMS is </a:t>
            </a:r>
            <a:r>
              <a:rPr lang="en-US" sz="1800" i="1" dirty="0" smtClean="0">
                <a:solidFill>
                  <a:srgbClr val="FF0000"/>
                </a:solidFill>
              </a:rPr>
              <a:t>peer-to-peer, not reliant on a message broker</a:t>
            </a:r>
          </a:p>
          <a:p>
            <a:pPr lvl="2" eaLnBrk="1" hangingPunct="1">
              <a:spcBef>
                <a:spcPct val="0"/>
              </a:spcBef>
            </a:pPr>
            <a:r>
              <a:rPr lang="en-US" sz="1600" dirty="0" smtClean="0"/>
              <a:t>High performance, fault tolerant.</a:t>
            </a:r>
          </a:p>
          <a:p>
            <a:pPr lvl="1" eaLnBrk="1" hangingPunct="1">
              <a:spcBef>
                <a:spcPct val="0"/>
              </a:spcBef>
            </a:pPr>
            <a:r>
              <a:rPr lang="en-US" sz="1800" dirty="0" smtClean="0"/>
              <a:t>Unlike RTPS, AMS is </a:t>
            </a:r>
            <a:r>
              <a:rPr lang="en-US" sz="1800" i="1" dirty="0" smtClean="0">
                <a:solidFill>
                  <a:srgbClr val="FF0000"/>
                </a:solidFill>
              </a:rPr>
              <a:t>designed to run efficiently over space links</a:t>
            </a:r>
            <a:endParaRPr lang="en-US" sz="1800" dirty="0" smtClean="0"/>
          </a:p>
          <a:p>
            <a:pPr lvl="2" eaLnBrk="1" hangingPunct="1">
              <a:spcBef>
                <a:spcPct val="0"/>
              </a:spcBef>
            </a:pPr>
            <a:r>
              <a:rPr lang="en-US" sz="1600" dirty="0" smtClean="0"/>
              <a:t>Uses a built-in delay-tolerant and disruption-tolerant multicast tree.</a:t>
            </a:r>
          </a:p>
          <a:p>
            <a:pPr eaLnBrk="1" hangingPunct="1">
              <a:spcBef>
                <a:spcPct val="0"/>
              </a:spcBef>
            </a:pPr>
            <a:r>
              <a:rPr lang="en-US" sz="2000" dirty="0" smtClean="0"/>
              <a:t>Overall benefit:  Flight-system capable, loosely-coupled, simplified interfaces</a:t>
            </a:r>
          </a:p>
          <a:p>
            <a:pPr lvl="1" eaLnBrk="1" hangingPunct="1">
              <a:spcBef>
                <a:spcPct val="0"/>
              </a:spcBef>
            </a:pPr>
            <a:r>
              <a:rPr lang="en-US" sz="1900" dirty="0" smtClean="0"/>
              <a:t>Overall reduction in interface complexity</a:t>
            </a:r>
          </a:p>
          <a:p>
            <a:pPr eaLnBrk="1" hangingPunct="1">
              <a:spcBef>
                <a:spcPct val="0"/>
              </a:spcBef>
            </a:pPr>
            <a:r>
              <a:rPr lang="en-US" sz="2000" dirty="0" smtClean="0"/>
              <a:t>Completed publication of Blue Book, and closed Working Group</a:t>
            </a:r>
          </a:p>
          <a:p>
            <a:pPr eaLnBrk="1" hangingPunct="1">
              <a:spcBef>
                <a:spcPct val="0"/>
              </a:spcBef>
            </a:pPr>
            <a:r>
              <a:rPr lang="en-US" sz="2000" dirty="0" smtClean="0"/>
              <a:t>Reference implementation is available as open source, included in JPL’s “ION” software distribution at: </a:t>
            </a:r>
            <a:r>
              <a:rPr lang="en-US" sz="1800" dirty="0" smtClean="0">
                <a:hlinkClick r:id="rId3"/>
              </a:rPr>
              <a:t>http://www.openchannelfoundation.org/projects/ION/</a:t>
            </a:r>
            <a:endParaRPr lang="en-US" sz="1800" dirty="0" smtClean="0"/>
          </a:p>
        </p:txBody>
      </p:sp>
      <p:grpSp>
        <p:nvGrpSpPr>
          <p:cNvPr id="7" name="Group 6"/>
          <p:cNvGrpSpPr/>
          <p:nvPr/>
        </p:nvGrpSpPr>
        <p:grpSpPr>
          <a:xfrm>
            <a:off x="7257481" y="141046"/>
            <a:ext cx="1795817" cy="537472"/>
            <a:chOff x="6834738" y="4228550"/>
            <a:chExt cx="1795817" cy="537472"/>
          </a:xfrm>
        </p:grpSpPr>
        <p:sp>
          <p:nvSpPr>
            <p:cNvPr id="8" name="Oval 7"/>
            <p:cNvSpPr/>
            <p:nvPr/>
          </p:nvSpPr>
          <p:spPr bwMode="auto">
            <a:xfrm>
              <a:off x="8093083" y="4228550"/>
              <a:ext cx="537472" cy="537472"/>
            </a:xfrm>
            <a:prstGeom prst="ellipse">
              <a:avLst/>
            </a:prstGeom>
            <a:solidFill>
              <a:srgbClr val="92D050"/>
            </a:solidFill>
            <a:ln w="38100">
              <a:noFill/>
              <a:round/>
              <a:headEnd/>
              <a:tailEnd/>
            </a:ln>
          </p:spPr>
          <p:txBody>
            <a:bodyPr wrap="none" rtlCol="0" anchor="ctr"/>
            <a:lstStyle/>
            <a:p>
              <a:pPr algn="ctr"/>
              <a:r>
                <a:rPr lang="en-US" sz="2000" b="1" dirty="0" smtClean="0">
                  <a:solidFill>
                    <a:srgbClr val="0033CC"/>
                  </a:solidFill>
                  <a:latin typeface="+mn-lt"/>
                </a:rPr>
                <a:t>6.</a:t>
              </a:r>
              <a:endParaRPr lang="en-US" sz="2000" b="1" dirty="0">
                <a:solidFill>
                  <a:srgbClr val="0033CC"/>
                </a:solidFill>
                <a:latin typeface="+mn-lt"/>
              </a:endParaRPr>
            </a:p>
          </p:txBody>
        </p:sp>
        <p:sp>
          <p:nvSpPr>
            <p:cNvPr id="9" name="Rounded Rectangle 8"/>
            <p:cNvSpPr/>
            <p:nvPr/>
          </p:nvSpPr>
          <p:spPr bwMode="auto">
            <a:xfrm>
              <a:off x="6834738" y="4315293"/>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Tree>
    <p:extLst>
      <p:ext uri="{BB962C8B-B14F-4D97-AF65-F5344CB8AC3E}">
        <p14:creationId xmlns:p14="http://schemas.microsoft.com/office/powerpoint/2010/main" val="3729379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New Work Areas</a:t>
            </a:r>
            <a:endParaRPr lang="en-US" dirty="0"/>
          </a:p>
        </p:txBody>
      </p:sp>
      <p:sp>
        <p:nvSpPr>
          <p:cNvPr id="3" name="Content Placeholder 2"/>
          <p:cNvSpPr>
            <a:spLocks noGrp="1"/>
          </p:cNvSpPr>
          <p:nvPr>
            <p:ph idx="1"/>
          </p:nvPr>
        </p:nvSpPr>
        <p:spPr/>
        <p:txBody>
          <a:bodyPr/>
          <a:lstStyle/>
          <a:p>
            <a:r>
              <a:rPr lang="en-US" sz="2000" dirty="0" smtClean="0"/>
              <a:t>Voice and Video WGs</a:t>
            </a:r>
          </a:p>
          <a:p>
            <a:pPr lvl="1"/>
            <a:r>
              <a:rPr lang="en-US" sz="1800" dirty="0" smtClean="0"/>
              <a:t>Classic problem of Voice/Video degradation from analog/digital conversions during cross support</a:t>
            </a:r>
          </a:p>
          <a:p>
            <a:pPr lvl="1"/>
            <a:r>
              <a:rPr lang="en-US" sz="1800" dirty="0" smtClean="0"/>
              <a:t>Digital video adds more complexity</a:t>
            </a:r>
          </a:p>
          <a:p>
            <a:pPr lvl="1"/>
            <a:r>
              <a:rPr lang="en-US" sz="1800" dirty="0" smtClean="0"/>
              <a:t>Plan to establish “profiles” of cross-supported commercial standards</a:t>
            </a:r>
          </a:p>
          <a:p>
            <a:pPr lvl="1"/>
            <a:r>
              <a:rPr lang="en-US" sz="1800" dirty="0" smtClean="0"/>
              <a:t>Addressing both ground systems (between MCC’s) and flight systems interoperability</a:t>
            </a:r>
          </a:p>
        </p:txBody>
      </p:sp>
      <p:grpSp>
        <p:nvGrpSpPr>
          <p:cNvPr id="7" name="Group 6"/>
          <p:cNvGrpSpPr/>
          <p:nvPr/>
        </p:nvGrpSpPr>
        <p:grpSpPr>
          <a:xfrm>
            <a:off x="7173661" y="163906"/>
            <a:ext cx="1795817" cy="537472"/>
            <a:chOff x="6834738" y="4228550"/>
            <a:chExt cx="1795817" cy="537472"/>
          </a:xfrm>
        </p:grpSpPr>
        <p:sp>
          <p:nvSpPr>
            <p:cNvPr id="8" name="Oval 7"/>
            <p:cNvSpPr/>
            <p:nvPr/>
          </p:nvSpPr>
          <p:spPr bwMode="auto">
            <a:xfrm>
              <a:off x="8093083" y="4228550"/>
              <a:ext cx="537472" cy="537472"/>
            </a:xfrm>
            <a:prstGeom prst="ellipse">
              <a:avLst/>
            </a:prstGeom>
            <a:solidFill>
              <a:srgbClr val="92D050"/>
            </a:solidFill>
            <a:ln w="38100">
              <a:noFill/>
              <a:round/>
              <a:headEnd/>
              <a:tailEnd/>
            </a:ln>
          </p:spPr>
          <p:txBody>
            <a:bodyPr wrap="none" rtlCol="0" anchor="ctr"/>
            <a:lstStyle/>
            <a:p>
              <a:pPr algn="ctr"/>
              <a:r>
                <a:rPr lang="en-US" sz="2000" b="1" dirty="0" smtClean="0">
                  <a:solidFill>
                    <a:srgbClr val="0033CC"/>
                  </a:solidFill>
                  <a:latin typeface="+mn-lt"/>
                </a:rPr>
                <a:t>6.</a:t>
              </a:r>
              <a:endParaRPr lang="en-US" sz="2000" b="1" dirty="0">
                <a:solidFill>
                  <a:srgbClr val="0033CC"/>
                </a:solidFill>
                <a:latin typeface="+mn-lt"/>
              </a:endParaRPr>
            </a:p>
          </p:txBody>
        </p:sp>
        <p:sp>
          <p:nvSpPr>
            <p:cNvPr id="9" name="Rounded Rectangle 8"/>
            <p:cNvSpPr/>
            <p:nvPr/>
          </p:nvSpPr>
          <p:spPr bwMode="auto">
            <a:xfrm>
              <a:off x="6834738" y="4315293"/>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Tree>
    <p:extLst>
      <p:ext uri="{BB962C8B-B14F-4D97-AF65-F5344CB8AC3E}">
        <p14:creationId xmlns:p14="http://schemas.microsoft.com/office/powerpoint/2010/main" val="32522142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New Work Areas</a:t>
            </a:r>
            <a:endParaRPr lang="en-US" dirty="0"/>
          </a:p>
        </p:txBody>
      </p:sp>
      <p:sp>
        <p:nvSpPr>
          <p:cNvPr id="3" name="Content Placeholder 2"/>
          <p:cNvSpPr>
            <a:spLocks noGrp="1"/>
          </p:cNvSpPr>
          <p:nvPr>
            <p:ph idx="1"/>
          </p:nvPr>
        </p:nvSpPr>
        <p:spPr/>
        <p:txBody>
          <a:bodyPr/>
          <a:lstStyle/>
          <a:p>
            <a:r>
              <a:rPr lang="en-US" sz="2000" dirty="0" err="1" smtClean="0"/>
              <a:t>Telerobotics</a:t>
            </a:r>
            <a:r>
              <a:rPr lang="en-US" sz="2000" dirty="0" smtClean="0"/>
              <a:t> WG</a:t>
            </a:r>
          </a:p>
          <a:p>
            <a:pPr lvl="1"/>
            <a:r>
              <a:rPr lang="en-US" sz="1800" dirty="0" smtClean="0"/>
              <a:t>Seeking to develop standardized protocols for operating space-borne robotic systems</a:t>
            </a:r>
          </a:p>
          <a:p>
            <a:r>
              <a:rPr lang="en-US" sz="2000" dirty="0" smtClean="0"/>
              <a:t>Planning Systems (Future BOF)</a:t>
            </a:r>
          </a:p>
          <a:p>
            <a:pPr lvl="1"/>
            <a:r>
              <a:rPr lang="en-US" sz="1900" dirty="0" smtClean="0"/>
              <a:t>Seeking to develop standardized interfaces for exchange of Mission Operations Planning Data, for both robotic and human spaceflight programs.</a:t>
            </a:r>
          </a:p>
        </p:txBody>
      </p:sp>
      <p:grpSp>
        <p:nvGrpSpPr>
          <p:cNvPr id="4" name="Group 3"/>
          <p:cNvGrpSpPr/>
          <p:nvPr/>
        </p:nvGrpSpPr>
        <p:grpSpPr>
          <a:xfrm>
            <a:off x="7149463" y="133120"/>
            <a:ext cx="1820015" cy="537472"/>
            <a:chOff x="6903749" y="1587193"/>
            <a:chExt cx="1820015" cy="537472"/>
          </a:xfrm>
        </p:grpSpPr>
        <p:sp>
          <p:nvSpPr>
            <p:cNvPr id="5" name="Oval 4"/>
            <p:cNvSpPr/>
            <p:nvPr/>
          </p:nvSpPr>
          <p:spPr bwMode="auto">
            <a:xfrm>
              <a:off x="8186292" y="1587193"/>
              <a:ext cx="537472" cy="537472"/>
            </a:xfrm>
            <a:prstGeom prst="ellipse">
              <a:avLst/>
            </a:prstGeom>
            <a:solidFill>
              <a:srgbClr val="92D050"/>
            </a:solidFill>
            <a:ln w="38100">
              <a:noFill/>
              <a:round/>
              <a:headEnd/>
              <a:tailEnd/>
            </a:ln>
          </p:spPr>
          <p:txBody>
            <a:bodyPr wrap="none" rtlCol="0" anchor="ctr"/>
            <a:lstStyle/>
            <a:p>
              <a:pPr algn="ctr"/>
              <a:r>
                <a:rPr lang="en-US" sz="2000" b="1" dirty="0">
                  <a:solidFill>
                    <a:srgbClr val="0033CC"/>
                  </a:solidFill>
                  <a:latin typeface="+mn-lt"/>
                </a:rPr>
                <a:t>3.</a:t>
              </a:r>
            </a:p>
          </p:txBody>
        </p:sp>
        <p:sp>
          <p:nvSpPr>
            <p:cNvPr id="6" name="Rounded Rectangle 5"/>
            <p:cNvSpPr/>
            <p:nvPr/>
          </p:nvSpPr>
          <p:spPr bwMode="auto">
            <a:xfrm>
              <a:off x="6903749" y="1673936"/>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Tree>
    <p:extLst>
      <p:ext uri="{BB962C8B-B14F-4D97-AF65-F5344CB8AC3E}">
        <p14:creationId xmlns:p14="http://schemas.microsoft.com/office/powerpoint/2010/main" val="32522142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CCSDS Summary</a:t>
            </a:r>
            <a:endParaRPr lang="en-US" dirty="0"/>
          </a:p>
        </p:txBody>
      </p:sp>
      <p:sp>
        <p:nvSpPr>
          <p:cNvPr id="15363" name="Content Placeholder 2"/>
          <p:cNvSpPr>
            <a:spLocks noGrp="1"/>
          </p:cNvSpPr>
          <p:nvPr>
            <p:ph idx="1"/>
          </p:nvPr>
        </p:nvSpPr>
        <p:spPr bwMode="auto">
          <a:xfrm>
            <a:off x="457200" y="914400"/>
            <a:ext cx="8229600" cy="54864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400" dirty="0" smtClean="0"/>
              <a:t>Take-home message:  Still much work to be done</a:t>
            </a:r>
          </a:p>
          <a:p>
            <a:pPr lvl="1">
              <a:spcBef>
                <a:spcPct val="0"/>
              </a:spcBef>
            </a:pPr>
            <a:r>
              <a:rPr lang="en-US" sz="2000" dirty="0" smtClean="0"/>
              <a:t>Enabling interoperability between international agencies for future missions – both Earth-Orbital and Exploration</a:t>
            </a:r>
          </a:p>
          <a:p>
            <a:pPr lvl="1">
              <a:spcBef>
                <a:spcPct val="0"/>
              </a:spcBef>
            </a:pPr>
            <a:r>
              <a:rPr lang="en-US" sz="2000" dirty="0" smtClean="0"/>
              <a:t>Long-range vision – automated routing and delay tolerant networking for deep space crosslinks between spacecraft and surface systems</a:t>
            </a:r>
          </a:p>
          <a:p>
            <a:pPr lvl="1">
              <a:spcBef>
                <a:spcPct val="0"/>
              </a:spcBef>
            </a:pPr>
            <a:r>
              <a:rPr lang="en-US" sz="2000" dirty="0" smtClean="0"/>
              <a:t>Near-term need – evolutionary approach to sustain cross-support agreements with other agencies.  </a:t>
            </a:r>
          </a:p>
          <a:p>
            <a:pPr>
              <a:spcBef>
                <a:spcPct val="0"/>
              </a:spcBef>
            </a:pPr>
            <a:r>
              <a:rPr lang="en-US" sz="2400" dirty="0" smtClean="0"/>
              <a:t>Organizations with a stake in the future of Space Missions and the expertise to contribute to CCSDS should become engaged.</a:t>
            </a:r>
            <a:endParaRPr lang="en-US" sz="2000" dirty="0" smtClean="0"/>
          </a:p>
        </p:txBody>
      </p:sp>
      <p:sp>
        <p:nvSpPr>
          <p:cNvPr id="4" name="Slide Number Placeholder 3"/>
          <p:cNvSpPr>
            <a:spLocks noGrp="1"/>
          </p:cNvSpPr>
          <p:nvPr>
            <p:ph type="sldNum" sz="quarter" idx="10"/>
          </p:nvPr>
        </p:nvSpPr>
        <p:spPr/>
        <p:txBody>
          <a:bodyPr/>
          <a:lstStyle/>
          <a:p>
            <a:pPr>
              <a:defRPr/>
            </a:pPr>
            <a:fld id="{AF1639C0-2326-4F62-A062-29BF10394FAA}" type="slidenum">
              <a:rPr lang="en-US" smtClean="0"/>
              <a:pPr>
                <a:defRPr/>
              </a:pPr>
              <a:t>55</a:t>
            </a:fld>
            <a:endParaRPr lang="en-US"/>
          </a:p>
        </p:txBody>
      </p:sp>
    </p:spTree>
    <p:extLst>
      <p:ext uri="{BB962C8B-B14F-4D97-AF65-F5344CB8AC3E}">
        <p14:creationId xmlns:p14="http://schemas.microsoft.com/office/powerpoint/2010/main" val="36224335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Other Opportunities for NSPO</a:t>
            </a:r>
            <a:r>
              <a:rPr lang="en-US" dirty="0" smtClean="0"/>
              <a:t/>
            </a:r>
            <a:br>
              <a:rPr lang="en-US" dirty="0" smtClean="0"/>
            </a:br>
            <a:r>
              <a:rPr lang="en-US" dirty="0" smtClean="0"/>
              <a:t>to participate in international activities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327233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magnetmail.net/images/clients/AIAA/Banner_Images/spaceOps_BANNE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9625" y="25400"/>
            <a:ext cx="4524375" cy="1238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SpaceOps</a:t>
            </a:r>
            <a:endParaRPr lang="en-US" dirty="0"/>
          </a:p>
        </p:txBody>
      </p:sp>
      <p:sp>
        <p:nvSpPr>
          <p:cNvPr id="3" name="Content Placeholder 2"/>
          <p:cNvSpPr>
            <a:spLocks noGrp="1"/>
          </p:cNvSpPr>
          <p:nvPr>
            <p:ph idx="1"/>
          </p:nvPr>
        </p:nvSpPr>
        <p:spPr/>
        <p:txBody>
          <a:bodyPr/>
          <a:lstStyle/>
          <a:p>
            <a:r>
              <a:rPr lang="en-US" dirty="0" err="1" smtClean="0"/>
              <a:t>SpaceOps</a:t>
            </a:r>
            <a:r>
              <a:rPr lang="en-US" dirty="0" smtClean="0"/>
              <a:t> Committee organizes the </a:t>
            </a:r>
            <a:r>
              <a:rPr lang="en-US" dirty="0" err="1" smtClean="0"/>
              <a:t>SpaceOps</a:t>
            </a:r>
            <a:r>
              <a:rPr lang="en-US" dirty="0" smtClean="0"/>
              <a:t> Conferences every two years</a:t>
            </a:r>
          </a:p>
          <a:p>
            <a:pPr lvl="1"/>
            <a:r>
              <a:rPr lang="en-US" dirty="0" smtClean="0"/>
              <a:t>Also other publication and outreach functions</a:t>
            </a:r>
          </a:p>
          <a:p>
            <a:r>
              <a:rPr lang="en-US" dirty="0" smtClean="0"/>
              <a:t>Valuable forum for exchanging info on the most important phase of a spaceflight mission:  Operations!</a:t>
            </a:r>
          </a:p>
          <a:p>
            <a:r>
              <a:rPr lang="en-US" dirty="0" smtClean="0"/>
              <a:t>The next </a:t>
            </a:r>
            <a:r>
              <a:rPr lang="en-US" dirty="0" err="1" smtClean="0"/>
              <a:t>SpaceOps</a:t>
            </a:r>
            <a:r>
              <a:rPr lang="en-US" dirty="0" smtClean="0"/>
              <a:t> Conferences:</a:t>
            </a:r>
          </a:p>
          <a:p>
            <a:pPr lvl="1"/>
            <a:r>
              <a:rPr lang="en-US" dirty="0" smtClean="0"/>
              <a:t>Pasadena California (JPL), May 2014</a:t>
            </a:r>
          </a:p>
          <a:p>
            <a:pPr lvl="1"/>
            <a:r>
              <a:rPr lang="en-US" dirty="0" err="1" smtClean="0"/>
              <a:t>Daejeon</a:t>
            </a:r>
            <a:r>
              <a:rPr lang="en-US" dirty="0"/>
              <a:t> </a:t>
            </a:r>
            <a:r>
              <a:rPr lang="en-US" dirty="0" smtClean="0"/>
              <a:t>Korea (KARI) May 2016</a:t>
            </a:r>
          </a:p>
          <a:p>
            <a:r>
              <a:rPr lang="en-US" dirty="0" smtClean="0"/>
              <a:t>Also, participation in the committee may be of interest to NSPO</a:t>
            </a:r>
          </a:p>
          <a:p>
            <a:pPr lvl="1"/>
            <a:r>
              <a:rPr lang="en-US" dirty="0" smtClean="0"/>
              <a:t>Committee meets about twice per year</a:t>
            </a:r>
          </a:p>
          <a:p>
            <a:r>
              <a:rPr lang="en-US" dirty="0" smtClean="0">
                <a:hlinkClick r:id="rId3"/>
              </a:rPr>
              <a:t>www.SpaceOps.org</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57</a:t>
            </a:fld>
            <a:endParaRPr lang="en-US"/>
          </a:p>
        </p:txBody>
      </p:sp>
    </p:spTree>
    <p:extLst>
      <p:ext uri="{BB962C8B-B14F-4D97-AF65-F5344CB8AC3E}">
        <p14:creationId xmlns:p14="http://schemas.microsoft.com/office/powerpoint/2010/main" val="28867014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Bild 2" descr="SGAC-logo-main-RGB-2000px.jpg"/>
          <p:cNvPicPr>
            <a:picLocks noChangeAspect="1"/>
          </p:cNvPicPr>
          <p:nvPr/>
        </p:nvPicPr>
        <p:blipFill rotWithShape="1">
          <a:blip r:embed="rId2" cstate="print">
            <a:extLst>
              <a:ext uri="{28A0092B-C50C-407E-A947-70E740481C1C}">
                <a14:useLocalDpi xmlns:a14="http://schemas.microsoft.com/office/drawing/2010/main" val="0"/>
              </a:ext>
            </a:extLst>
          </a:blip>
          <a:srcRect r="59722"/>
          <a:stretch/>
        </p:blipFill>
        <p:spPr>
          <a:xfrm>
            <a:off x="6245524" y="3523201"/>
            <a:ext cx="2743201" cy="2697038"/>
          </a:xfrm>
          <a:prstGeom prst="rect">
            <a:avLst/>
          </a:prstGeom>
        </p:spPr>
      </p:pic>
      <p:sp>
        <p:nvSpPr>
          <p:cNvPr id="2" name="Title 1"/>
          <p:cNvSpPr>
            <a:spLocks noGrp="1"/>
          </p:cNvSpPr>
          <p:nvPr>
            <p:ph type="title"/>
          </p:nvPr>
        </p:nvSpPr>
        <p:spPr/>
        <p:txBody>
          <a:bodyPr/>
          <a:lstStyle/>
          <a:p>
            <a:r>
              <a:rPr lang="en-US" dirty="0" smtClean="0"/>
              <a:t>Space Generation Advisory Council</a:t>
            </a:r>
            <a:endParaRPr lang="en-US" dirty="0"/>
          </a:p>
        </p:txBody>
      </p:sp>
      <p:sp>
        <p:nvSpPr>
          <p:cNvPr id="4" name="Slide Number Placeholder 3"/>
          <p:cNvSpPr>
            <a:spLocks noGrp="1"/>
          </p:cNvSpPr>
          <p:nvPr>
            <p:ph type="sldNum" sz="quarter" idx="10"/>
          </p:nvPr>
        </p:nvSpPr>
        <p:spPr>
          <a:xfrm>
            <a:off x="6790426" y="6473863"/>
            <a:ext cx="2133600" cy="231775"/>
          </a:xfrm>
        </p:spPr>
        <p:txBody>
          <a:bodyPr/>
          <a:lstStyle/>
          <a:p>
            <a:pPr>
              <a:defRPr/>
            </a:pPr>
            <a:fld id="{C6DE6701-7125-43E0-8268-7390181182C0}" type="slidenum">
              <a:rPr lang="en-US" smtClean="0"/>
              <a:pPr>
                <a:defRPr/>
              </a:pPr>
              <a:t>58</a:t>
            </a:fld>
            <a:endParaRPr lang="en-US" dirty="0"/>
          </a:p>
        </p:txBody>
      </p:sp>
      <p:sp>
        <p:nvSpPr>
          <p:cNvPr id="10" name="Content Placeholder 26"/>
          <p:cNvSpPr>
            <a:spLocks noGrp="1"/>
          </p:cNvSpPr>
          <p:nvPr>
            <p:ph idx="1"/>
          </p:nvPr>
        </p:nvSpPr>
        <p:spPr>
          <a:xfrm>
            <a:off x="310551" y="990600"/>
            <a:ext cx="8514272" cy="5513717"/>
          </a:xfrm>
        </p:spPr>
        <p:txBody>
          <a:bodyPr>
            <a:noAutofit/>
          </a:bodyPr>
          <a:lstStyle/>
          <a:p>
            <a:pPr>
              <a:spcBef>
                <a:spcPts val="600"/>
              </a:spcBef>
              <a:spcAft>
                <a:spcPts val="600"/>
              </a:spcAft>
              <a:buClr>
                <a:schemeClr val="accent2"/>
              </a:buClr>
            </a:pPr>
            <a:r>
              <a:rPr lang="en-US" sz="1800" dirty="0" smtClean="0">
                <a:solidFill>
                  <a:schemeClr val="tx2"/>
                </a:solidFill>
              </a:rPr>
              <a:t>SGAC </a:t>
            </a:r>
            <a:r>
              <a:rPr lang="en-US" sz="1800" dirty="0">
                <a:solidFill>
                  <a:schemeClr val="tx2"/>
                </a:solidFill>
              </a:rPr>
              <a:t>is a non-profit </a:t>
            </a:r>
            <a:r>
              <a:rPr lang="en-US" sz="1800" dirty="0" smtClean="0">
                <a:solidFill>
                  <a:schemeClr val="tx2"/>
                </a:solidFill>
              </a:rPr>
              <a:t>organization </a:t>
            </a:r>
            <a:r>
              <a:rPr lang="en-US" sz="1800" dirty="0">
                <a:solidFill>
                  <a:schemeClr val="tx2"/>
                </a:solidFill>
              </a:rPr>
              <a:t>that represents 18-35 year olds in international space policy at the United Nations, at agencies, in industry, and in </a:t>
            </a:r>
            <a:r>
              <a:rPr lang="en-US" sz="1800" dirty="0" smtClean="0">
                <a:solidFill>
                  <a:schemeClr val="tx2"/>
                </a:solidFill>
              </a:rPr>
              <a:t>academia</a:t>
            </a:r>
          </a:p>
          <a:p>
            <a:pPr marL="573087" lvl="2" indent="-342900">
              <a:spcAft>
                <a:spcPts val="0"/>
              </a:spcAft>
              <a:buSzPct val="95000"/>
            </a:pPr>
            <a:r>
              <a:rPr lang="en-US" sz="1600" dirty="0" smtClean="0">
                <a:solidFill>
                  <a:schemeClr val="tx2"/>
                </a:solidFill>
                <a:ea typeface="ＭＳ Ｐゴシック" charset="-128"/>
                <a:cs typeface="ＭＳ Ｐゴシック" charset="-128"/>
              </a:rPr>
              <a:t>Founded </a:t>
            </a:r>
            <a:r>
              <a:rPr lang="en-US" sz="1600" dirty="0">
                <a:solidFill>
                  <a:schemeClr val="tx2"/>
                </a:solidFill>
                <a:ea typeface="ＭＳ Ｐゴシック" charset="-128"/>
                <a:cs typeface="ＭＳ Ｐゴシック" charset="-128"/>
              </a:rPr>
              <a:t>as a result of the 1999 UNISPACE III conference</a:t>
            </a:r>
          </a:p>
          <a:p>
            <a:pPr marL="573087" lvl="2" indent="-342900">
              <a:spcAft>
                <a:spcPts val="0"/>
              </a:spcAft>
              <a:buSzPct val="95000"/>
            </a:pPr>
            <a:r>
              <a:rPr lang="en-US" sz="1600" dirty="0">
                <a:solidFill>
                  <a:schemeClr val="tx2"/>
                </a:solidFill>
                <a:ea typeface="ＭＳ Ｐゴシック" charset="-128"/>
                <a:cs typeface="ＭＳ Ｐゴシック" charset="-128"/>
              </a:rPr>
              <a:t>SGAC has had permanent observer status in the UN COPUOS since 2001 and has been a member of the UN Economic and Social Council since 2003</a:t>
            </a:r>
          </a:p>
          <a:p>
            <a:pPr marL="573087" lvl="2" indent="-342900">
              <a:spcAft>
                <a:spcPts val="0"/>
              </a:spcAft>
              <a:buSzPct val="95000"/>
            </a:pPr>
            <a:r>
              <a:rPr lang="en-US" sz="1600" dirty="0">
                <a:solidFill>
                  <a:schemeClr val="tx2"/>
                </a:solidFill>
                <a:ea typeface="ＭＳ Ｐゴシック" charset="-128"/>
                <a:cs typeface="ＭＳ Ｐゴシック" charset="-128"/>
              </a:rPr>
              <a:t>Is headquartered in Vienna, Austria and is hosted by the European Space Policy Institute</a:t>
            </a:r>
          </a:p>
          <a:p>
            <a:pPr marL="573087" lvl="2" indent="-342900">
              <a:spcAft>
                <a:spcPts val="0"/>
              </a:spcAft>
              <a:buSzPct val="95000"/>
            </a:pPr>
            <a:r>
              <a:rPr lang="en-US" sz="1600" dirty="0">
                <a:solidFill>
                  <a:schemeClr val="tx2"/>
                </a:solidFill>
                <a:ea typeface="ＭＳ Ｐゴシック" charset="-128"/>
                <a:cs typeface="ＭＳ Ｐゴシック" charset="-128"/>
              </a:rPr>
              <a:t>SGAC has a volunteer network of more than 4,000 </a:t>
            </a:r>
            <a:r>
              <a:rPr lang="en-US" sz="1600" dirty="0" smtClean="0">
                <a:solidFill>
                  <a:schemeClr val="tx2"/>
                </a:solidFill>
                <a:ea typeface="ＭＳ Ｐゴシック" charset="-128"/>
                <a:cs typeface="ＭＳ Ｐゴシック" charset="-128"/>
              </a:rPr>
              <a:t>members in over 100 countries</a:t>
            </a:r>
          </a:p>
          <a:p>
            <a:pPr marL="342900" lvl="1" indent="-342900">
              <a:spcBef>
                <a:spcPts val="600"/>
              </a:spcBef>
              <a:spcAft>
                <a:spcPts val="0"/>
              </a:spcAft>
              <a:buSzPct val="95000"/>
            </a:pPr>
            <a:r>
              <a:rPr lang="en-US" sz="1800" dirty="0">
                <a:solidFill>
                  <a:schemeClr val="tx2"/>
                </a:solidFill>
                <a:ea typeface="ＭＳ Ｐゴシック" charset="-128"/>
                <a:cs typeface="ＭＳ Ｐゴシック" charset="-128"/>
              </a:rPr>
              <a:t>Conferences</a:t>
            </a:r>
          </a:p>
          <a:p>
            <a:pPr marL="573087" lvl="2" indent="-342900">
              <a:spcAft>
                <a:spcPts val="0"/>
              </a:spcAft>
              <a:buSzPct val="95000"/>
            </a:pPr>
            <a:r>
              <a:rPr lang="en-US" sz="1600" dirty="0">
                <a:solidFill>
                  <a:schemeClr val="tx2"/>
                </a:solidFill>
                <a:ea typeface="ＭＳ Ｐゴシック" charset="-128"/>
                <a:cs typeface="ＭＳ Ｐゴシック" charset="-128"/>
              </a:rPr>
              <a:t>Space Generation Congress (SGC)</a:t>
            </a:r>
          </a:p>
          <a:p>
            <a:pPr marL="573087" lvl="2" indent="-342900">
              <a:spcAft>
                <a:spcPts val="0"/>
              </a:spcAft>
              <a:buSzPct val="95000"/>
            </a:pPr>
            <a:r>
              <a:rPr lang="en-US" sz="1600" dirty="0">
                <a:solidFill>
                  <a:schemeClr val="tx2"/>
                </a:solidFill>
                <a:ea typeface="ＭＳ Ｐゴシック" charset="-128"/>
                <a:cs typeface="ＭＳ Ｐゴシック" charset="-128"/>
              </a:rPr>
              <a:t>Space Generation Fusion Forum</a:t>
            </a:r>
          </a:p>
          <a:p>
            <a:pPr marL="342900" lvl="1" indent="-342900">
              <a:spcBef>
                <a:spcPts val="600"/>
              </a:spcBef>
              <a:spcAft>
                <a:spcPts val="0"/>
              </a:spcAft>
              <a:buSzPct val="95000"/>
            </a:pPr>
            <a:r>
              <a:rPr lang="en-US" sz="1800" dirty="0">
                <a:solidFill>
                  <a:schemeClr val="tx2"/>
                </a:solidFill>
                <a:ea typeface="ＭＳ Ｐゴシック" charset="-128"/>
                <a:cs typeface="ＭＳ Ｐゴシック" charset="-128"/>
              </a:rPr>
              <a:t>Year-round Projects</a:t>
            </a:r>
          </a:p>
          <a:p>
            <a:pPr marL="342900" lvl="1" indent="-342900">
              <a:spcBef>
                <a:spcPts val="600"/>
              </a:spcBef>
              <a:spcAft>
                <a:spcPts val="0"/>
              </a:spcAft>
              <a:buSzPct val="95000"/>
            </a:pPr>
            <a:r>
              <a:rPr lang="en-US" sz="1800" dirty="0">
                <a:solidFill>
                  <a:schemeClr val="tx2"/>
                </a:solidFill>
                <a:ea typeface="ＭＳ Ｐゴシック" charset="-128"/>
                <a:cs typeface="ＭＳ Ｐゴシック" charset="-128"/>
              </a:rPr>
              <a:t>Pragmatic Policy Suggestions</a:t>
            </a:r>
          </a:p>
          <a:p>
            <a:pPr marL="573087" lvl="2" indent="-342900">
              <a:spcAft>
                <a:spcPts val="0"/>
              </a:spcAft>
              <a:buSzPct val="95000"/>
            </a:pPr>
            <a:r>
              <a:rPr lang="en-US" sz="1600" dirty="0">
                <a:solidFill>
                  <a:schemeClr val="tx2"/>
                </a:solidFill>
                <a:ea typeface="ＭＳ Ｐゴシック" charset="-128"/>
                <a:cs typeface="ＭＳ Ｐゴシック" charset="-128"/>
              </a:rPr>
              <a:t>Reports to United Nations </a:t>
            </a:r>
            <a:r>
              <a:rPr lang="en-US" sz="1600" dirty="0" smtClean="0">
                <a:solidFill>
                  <a:schemeClr val="tx2"/>
                </a:solidFill>
                <a:ea typeface="ＭＳ Ｐゴシック" charset="-128"/>
                <a:cs typeface="ＭＳ Ｐゴシック" charset="-128"/>
              </a:rPr>
              <a:t>COPUOS committee</a:t>
            </a:r>
            <a:endParaRPr lang="en-US" sz="1600" dirty="0">
              <a:solidFill>
                <a:schemeClr val="tx2"/>
              </a:solidFill>
              <a:ea typeface="ＭＳ Ｐゴシック" charset="-128"/>
              <a:cs typeface="ＭＳ Ｐゴシック" charset="-128"/>
            </a:endParaRPr>
          </a:p>
          <a:p>
            <a:pPr marL="573087" lvl="2" indent="-342900">
              <a:spcAft>
                <a:spcPts val="0"/>
              </a:spcAft>
              <a:buSzPct val="95000"/>
            </a:pPr>
            <a:r>
              <a:rPr lang="en-US" sz="1600" dirty="0">
                <a:solidFill>
                  <a:schemeClr val="tx2"/>
                </a:solidFill>
                <a:ea typeface="ＭＳ Ｐゴシック" charset="-128"/>
                <a:cs typeface="ＭＳ Ｐゴシック" charset="-128"/>
              </a:rPr>
              <a:t>Recommendations from Space Generation Congresses</a:t>
            </a:r>
          </a:p>
          <a:p>
            <a:pPr marL="342900" lvl="1" indent="-342900">
              <a:spcBef>
                <a:spcPts val="600"/>
              </a:spcBef>
              <a:spcAft>
                <a:spcPts val="0"/>
              </a:spcAft>
              <a:buSzPct val="95000"/>
            </a:pPr>
            <a:r>
              <a:rPr lang="en-US" sz="1800" dirty="0">
                <a:solidFill>
                  <a:schemeClr val="tx2"/>
                </a:solidFill>
                <a:ea typeface="ＭＳ Ｐゴシック" charset="-128"/>
                <a:cs typeface="ＭＳ Ｐゴシック" charset="-128"/>
              </a:rPr>
              <a:t>Scholarships</a:t>
            </a:r>
          </a:p>
          <a:p>
            <a:pPr marL="342900" lvl="1" indent="-342900">
              <a:spcBef>
                <a:spcPts val="600"/>
              </a:spcBef>
              <a:spcAft>
                <a:spcPts val="0"/>
              </a:spcAft>
              <a:buSzPct val="95000"/>
            </a:pPr>
            <a:r>
              <a:rPr lang="en-US" sz="1800" dirty="0">
                <a:solidFill>
                  <a:schemeClr val="tx2"/>
                </a:solidFill>
                <a:ea typeface="ＭＳ Ｐゴシック" charset="-128"/>
                <a:cs typeface="ＭＳ Ｐゴシック" charset="-128"/>
              </a:rPr>
              <a:t>Special Projects</a:t>
            </a:r>
          </a:p>
          <a:p>
            <a:pPr marL="573087" lvl="2" indent="-342900">
              <a:spcBef>
                <a:spcPts val="600"/>
              </a:spcBef>
              <a:spcAft>
                <a:spcPts val="0"/>
              </a:spcAft>
              <a:buSzPct val="95000"/>
            </a:pPr>
            <a:r>
              <a:rPr lang="en-US" sz="1600" dirty="0">
                <a:solidFill>
                  <a:schemeClr val="tx2"/>
                </a:solidFill>
                <a:ea typeface="ＭＳ Ｐゴシック" charset="-128"/>
                <a:cs typeface="ＭＳ Ｐゴシック" charset="-128"/>
              </a:rPr>
              <a:t>ISECG-NASA </a:t>
            </a:r>
            <a:r>
              <a:rPr lang="en-US" sz="1600" dirty="0" smtClean="0">
                <a:solidFill>
                  <a:schemeClr val="tx2"/>
                </a:solidFill>
                <a:ea typeface="ＭＳ Ｐゴシック" charset="-128"/>
                <a:cs typeface="ＭＳ Ｐゴシック" charset="-128"/>
              </a:rPr>
              <a:t>Videos, IAA </a:t>
            </a:r>
            <a:r>
              <a:rPr lang="en-US" sz="1600" dirty="0">
                <a:solidFill>
                  <a:schemeClr val="tx2"/>
                </a:solidFill>
                <a:ea typeface="ＭＳ Ｐゴシック" charset="-128"/>
                <a:cs typeface="ＭＳ Ｐゴシック" charset="-128"/>
              </a:rPr>
              <a:t>Study </a:t>
            </a:r>
            <a:r>
              <a:rPr lang="en-US" sz="1600" dirty="0" smtClean="0">
                <a:solidFill>
                  <a:schemeClr val="tx2"/>
                </a:solidFill>
                <a:ea typeface="ＭＳ Ｐゴシック" charset="-128"/>
                <a:cs typeface="ＭＳ Ｐゴシック" charset="-128"/>
              </a:rPr>
              <a:t>Groups, European </a:t>
            </a:r>
            <a:r>
              <a:rPr lang="en-US" sz="1600" dirty="0">
                <a:solidFill>
                  <a:schemeClr val="tx2"/>
                </a:solidFill>
                <a:ea typeface="ＭＳ Ｐゴシック" charset="-128"/>
                <a:cs typeface="ＭＳ Ｐゴシック" charset="-128"/>
              </a:rPr>
              <a:t>Space </a:t>
            </a:r>
            <a:r>
              <a:rPr lang="en-US" sz="1600" dirty="0" smtClean="0">
                <a:solidFill>
                  <a:schemeClr val="tx2"/>
                </a:solidFill>
                <a:ea typeface="ＭＳ Ｐゴシック" charset="-128"/>
                <a:cs typeface="ＭＳ Ｐゴシック" charset="-128"/>
              </a:rPr>
              <a:t>Expo, etc.</a:t>
            </a:r>
            <a:endParaRPr lang="en-US" sz="1600" dirty="0">
              <a:solidFill>
                <a:schemeClr val="tx2"/>
              </a:solidFill>
              <a:ea typeface="ＭＳ Ｐゴシック" charset="-128"/>
              <a:cs typeface="ＭＳ Ｐゴシック" charset="-128"/>
            </a:endParaRPr>
          </a:p>
        </p:txBody>
      </p:sp>
    </p:spTree>
    <p:extLst>
      <p:ext uri="{BB962C8B-B14F-4D97-AF65-F5344CB8AC3E}">
        <p14:creationId xmlns:p14="http://schemas.microsoft.com/office/powerpoint/2010/main" val="29158198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IOAG Catalog</a:t>
            </a:r>
            <a:endParaRPr lang="en-US" dirty="0"/>
          </a:p>
        </p:txBody>
      </p:sp>
      <p:sp>
        <p:nvSpPr>
          <p:cNvPr id="3" name="Content Placeholder 2"/>
          <p:cNvSpPr>
            <a:spLocks noGrp="1"/>
          </p:cNvSpPr>
          <p:nvPr>
            <p:ph idx="1"/>
          </p:nvPr>
        </p:nvSpPr>
        <p:spPr/>
        <p:txBody>
          <a:bodyPr/>
          <a:lstStyle/>
          <a:p>
            <a:r>
              <a:rPr lang="en-US" sz="2000" dirty="0" smtClean="0"/>
              <a:t>The IOAG maintains a listing of communications ground stations that are available for international cross-support.  </a:t>
            </a:r>
          </a:p>
          <a:p>
            <a:r>
              <a:rPr lang="en-US" sz="2000" dirty="0" smtClean="0"/>
              <a:t>NSPO sites are not currently included</a:t>
            </a:r>
          </a:p>
          <a:p>
            <a:pPr lvl="0"/>
            <a:r>
              <a:rPr lang="en-US" sz="2000" dirty="0" smtClean="0"/>
              <a:t>If </a:t>
            </a:r>
            <a:r>
              <a:rPr lang="en-US" sz="2000" dirty="0"/>
              <a:t>NSPO has antenna sites that might be available to other agencies or organizations, to cross-support other programs, NSPO should submit the appropriate technical info to the IOAG.</a:t>
            </a:r>
          </a:p>
          <a:p>
            <a:pPr lvl="0"/>
            <a:r>
              <a:rPr lang="en-US" sz="2000" dirty="0"/>
              <a:t>This allows mission planners in other agencies to know what is available.</a:t>
            </a:r>
          </a:p>
          <a:p>
            <a:pPr lvl="0"/>
            <a:r>
              <a:rPr lang="en-US" sz="2000" dirty="0"/>
              <a:t>It may also be of interest to NSPO planners to see what </a:t>
            </a:r>
            <a:r>
              <a:rPr lang="en-US" sz="2000" dirty="0" err="1"/>
              <a:t>comm</a:t>
            </a:r>
            <a:r>
              <a:rPr lang="en-US" sz="2000" dirty="0"/>
              <a:t> resources are available to support your missions.</a:t>
            </a:r>
          </a:p>
          <a:p>
            <a:pPr lvl="0"/>
            <a:r>
              <a:rPr lang="en-US" sz="2000" dirty="0"/>
              <a:t>Of course, cross-support with other agencies is achieved only through other negotiations for bilateral support.</a:t>
            </a:r>
          </a:p>
          <a:p>
            <a:pPr lvl="0"/>
            <a:r>
              <a:rPr lang="en-US" sz="2000" dirty="0"/>
              <a:t>If NSPO is interested, contact Angel Oria at </a:t>
            </a:r>
            <a:r>
              <a:rPr lang="en-US" sz="2000" u="sng" dirty="0">
                <a:hlinkClick r:id="rId2"/>
              </a:rPr>
              <a:t>angel.oria-1@nasa.gov</a:t>
            </a:r>
            <a:r>
              <a:rPr lang="en-US" sz="2000" dirty="0"/>
              <a:t>, </a:t>
            </a:r>
          </a:p>
          <a:p>
            <a:pPr lvl="0"/>
            <a:r>
              <a:rPr lang="en-US" sz="1800" dirty="0"/>
              <a:t>Also CC the IOAG chairman Michael Schmidt (</a:t>
            </a:r>
            <a:r>
              <a:rPr lang="en-US" sz="1800" u="sng" dirty="0">
                <a:hlinkClick r:id="rId3"/>
              </a:rPr>
              <a:t>Michael.Schmidt@esa.int</a:t>
            </a:r>
            <a:r>
              <a:rPr lang="en-US" sz="1800" dirty="0"/>
              <a:t>) and </a:t>
            </a:r>
            <a:r>
              <a:rPr lang="en-US" sz="1800" dirty="0" smtClean="0"/>
              <a:t>IOAG secretariat</a:t>
            </a:r>
            <a:r>
              <a:rPr lang="en-US" sz="1800" dirty="0"/>
              <a:t>, Stephanie Wan (</a:t>
            </a:r>
            <a:r>
              <a:rPr lang="en-US" sz="1800" u="sng" dirty="0">
                <a:hlinkClick r:id="rId4"/>
              </a:rPr>
              <a:t>Stephanie.Wan@nasa.gov</a:t>
            </a:r>
            <a:r>
              <a:rPr lang="en-US" sz="1800" dirty="0"/>
              <a:t>).</a:t>
            </a: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59</a:t>
            </a:fld>
            <a:endParaRPr lang="en-US"/>
          </a:p>
        </p:txBody>
      </p:sp>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6104" y="0"/>
            <a:ext cx="1377896" cy="125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666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0" descr="world map - green.jpg"/>
          <p:cNvPicPr>
            <a:picLocks noChangeAspect="1"/>
          </p:cNvPicPr>
          <p:nvPr/>
        </p:nvPicPr>
        <p:blipFill>
          <a:blip r:embed="rId3" cstate="print">
            <a:lum bright="10000"/>
          </a:blip>
          <a:srcRect b="31131"/>
          <a:stretch>
            <a:fillRect/>
          </a:stretch>
        </p:blipFill>
        <p:spPr bwMode="auto">
          <a:xfrm>
            <a:off x="0" y="4152900"/>
            <a:ext cx="7915275" cy="2705100"/>
          </a:xfrm>
          <a:prstGeom prst="rect">
            <a:avLst/>
          </a:prstGeom>
          <a:noFill/>
          <a:ln w="9525">
            <a:noFill/>
            <a:miter lim="800000"/>
            <a:headEnd/>
            <a:tailEnd/>
          </a:ln>
        </p:spPr>
      </p:pic>
      <p:sp>
        <p:nvSpPr>
          <p:cNvPr id="5122" name="Content Placeholder 3"/>
          <p:cNvSpPr>
            <a:spLocks noGrp="1"/>
          </p:cNvSpPr>
          <p:nvPr>
            <p:ph idx="1"/>
          </p:nvPr>
        </p:nvSpPr>
        <p:spPr bwMode="auto">
          <a:xfrm>
            <a:off x="274638" y="862013"/>
            <a:ext cx="8426450" cy="5202237"/>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400" dirty="0"/>
              <a:t>CCSDS – An Agency-Led International Committee</a:t>
            </a:r>
          </a:p>
          <a:p>
            <a:pPr lvl="1">
              <a:spcBef>
                <a:spcPct val="0"/>
              </a:spcBef>
            </a:pPr>
            <a:r>
              <a:rPr lang="en-US" sz="2000" dirty="0" smtClean="0"/>
              <a:t>Currently 11 Member agencies</a:t>
            </a:r>
          </a:p>
          <a:p>
            <a:pPr lvl="1">
              <a:spcBef>
                <a:spcPct val="0"/>
              </a:spcBef>
            </a:pPr>
            <a:r>
              <a:rPr lang="en-US" sz="2000" dirty="0" smtClean="0"/>
              <a:t>Currently 28 Observer Agencies</a:t>
            </a:r>
          </a:p>
          <a:p>
            <a:pPr lvl="1">
              <a:spcBef>
                <a:spcPct val="0"/>
              </a:spcBef>
            </a:pPr>
            <a:r>
              <a:rPr lang="en-US" sz="2000" dirty="0" smtClean="0"/>
              <a:t>Agencies represent 26 nations</a:t>
            </a:r>
          </a:p>
          <a:p>
            <a:pPr lvl="1">
              <a:spcBef>
                <a:spcPct val="0"/>
              </a:spcBef>
            </a:pPr>
            <a:r>
              <a:rPr lang="en-US" sz="2000" dirty="0" smtClean="0"/>
              <a:t>Currently 151 Commercial Associates</a:t>
            </a:r>
          </a:p>
          <a:p>
            <a:pPr lvl="1">
              <a:spcBef>
                <a:spcPct val="0"/>
              </a:spcBef>
            </a:pPr>
            <a:r>
              <a:rPr lang="en-US" sz="2000" dirty="0" smtClean="0"/>
              <a:t>~160-180 attendees at Spring/Fall meetings</a:t>
            </a:r>
          </a:p>
          <a:p>
            <a:pPr>
              <a:spcBef>
                <a:spcPct val="0"/>
              </a:spcBef>
            </a:pPr>
            <a:r>
              <a:rPr lang="en-US" sz="2400" dirty="0" smtClean="0"/>
              <a:t>Also functions as an ISO Subcommittee</a:t>
            </a:r>
          </a:p>
          <a:p>
            <a:pPr lvl="1">
              <a:spcBef>
                <a:spcPct val="0"/>
              </a:spcBef>
            </a:pPr>
            <a:r>
              <a:rPr lang="en-US" sz="2000" dirty="0" smtClean="0"/>
              <a:t>TC20/SC13 - Space Data &amp; Info Transfer Systems </a:t>
            </a:r>
          </a:p>
          <a:p>
            <a:pPr lvl="1">
              <a:spcBef>
                <a:spcPct val="0"/>
              </a:spcBef>
            </a:pPr>
            <a:r>
              <a:rPr lang="en-US" sz="2000" dirty="0" smtClean="0"/>
              <a:t>Represents 20 nations</a:t>
            </a:r>
          </a:p>
        </p:txBody>
      </p:sp>
      <p:sp>
        <p:nvSpPr>
          <p:cNvPr id="5125" name="Oval 9"/>
          <p:cNvSpPr>
            <a:spLocks noChangeArrowheads="1"/>
          </p:cNvSpPr>
          <p:nvPr/>
        </p:nvSpPr>
        <p:spPr bwMode="auto">
          <a:xfrm rot="-5400000">
            <a:off x="5189035" y="2847553"/>
            <a:ext cx="5323629" cy="2133600"/>
          </a:xfrm>
          <a:prstGeom prst="ellipse">
            <a:avLst/>
          </a:prstGeom>
          <a:solidFill>
            <a:srgbClr val="E1CE5D">
              <a:alpha val="65097"/>
            </a:srgbClr>
          </a:solidFill>
          <a:ln w="12700" algn="ctr">
            <a:noFill/>
            <a:round/>
            <a:headEnd type="none" w="sm" len="sm"/>
            <a:tailEnd type="none" w="sm" len="sm"/>
          </a:ln>
        </p:spPr>
        <p:txBody>
          <a:bodyPr/>
          <a:lstStyle/>
          <a:p>
            <a:endParaRPr lang="en-US"/>
          </a:p>
        </p:txBody>
      </p:sp>
      <p:sp>
        <p:nvSpPr>
          <p:cNvPr id="7" name="Title 2"/>
          <p:cNvSpPr>
            <a:spLocks noGrp="1"/>
          </p:cNvSpPr>
          <p:nvPr>
            <p:ph type="title"/>
          </p:nvPr>
        </p:nvSpPr>
        <p:spPr bwMode="auto">
          <a:xfrm>
            <a:off x="457200" y="274638"/>
            <a:ext cx="8234363" cy="5508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t>CCSDS Overview - Participation</a:t>
            </a:r>
          </a:p>
        </p:txBody>
      </p:sp>
      <p:sp>
        <p:nvSpPr>
          <p:cNvPr id="2" name="Slide Number Placeholder 1"/>
          <p:cNvSpPr>
            <a:spLocks noGrp="1"/>
          </p:cNvSpPr>
          <p:nvPr>
            <p:ph type="sldNum" sz="quarter" idx="10"/>
          </p:nvPr>
        </p:nvSpPr>
        <p:spPr/>
        <p:txBody>
          <a:bodyPr/>
          <a:lstStyle/>
          <a:p>
            <a:pPr>
              <a:defRPr/>
            </a:pPr>
            <a:fld id="{2CBAD3A8-59E3-4690-A349-85B23DA13756}" type="slidenum">
              <a:rPr lang="en-US"/>
              <a:pPr>
                <a:defRPr/>
              </a:pPr>
              <a:t>6</a:t>
            </a:fld>
            <a:endParaRPr lang="en-US" dirty="0"/>
          </a:p>
        </p:txBody>
      </p:sp>
      <p:grpSp>
        <p:nvGrpSpPr>
          <p:cNvPr id="54" name="Group 53"/>
          <p:cNvGrpSpPr/>
          <p:nvPr/>
        </p:nvGrpSpPr>
        <p:grpSpPr>
          <a:xfrm>
            <a:off x="6626225" y="1357744"/>
            <a:ext cx="2405063" cy="5086276"/>
            <a:chOff x="6626225" y="1357744"/>
            <a:chExt cx="2405063" cy="5086276"/>
          </a:xfrm>
        </p:grpSpPr>
        <p:sp>
          <p:nvSpPr>
            <p:cNvPr id="5128" name="Text Box 70"/>
            <p:cNvSpPr txBox="1">
              <a:spLocks noChangeArrowheads="1"/>
            </p:cNvSpPr>
            <p:nvPr/>
          </p:nvSpPr>
          <p:spPr bwMode="auto">
            <a:xfrm>
              <a:off x="7580313" y="1581150"/>
              <a:ext cx="1450975" cy="4862870"/>
            </a:xfrm>
            <a:prstGeom prst="rect">
              <a:avLst/>
            </a:prstGeom>
            <a:noFill/>
            <a:ln w="12700">
              <a:noFill/>
              <a:miter lim="800000"/>
              <a:headEnd type="none" w="sm" len="sm"/>
              <a:tailEnd type="none" w="sm" len="sm"/>
            </a:ln>
          </p:spPr>
          <p:txBody>
            <a:bodyPr>
              <a:spAutoFit/>
            </a:bodyPr>
            <a:lstStyle/>
            <a:p>
              <a:r>
                <a:rPr lang="en-US" sz="1000" dirty="0">
                  <a:solidFill>
                    <a:srgbClr val="0000FF"/>
                  </a:solidFill>
                  <a:latin typeface="Arial" charset="0"/>
                </a:rPr>
                <a:t>OBSERVER</a:t>
              </a:r>
            </a:p>
            <a:p>
              <a:r>
                <a:rPr lang="en-US" sz="1000" dirty="0">
                  <a:solidFill>
                    <a:srgbClr val="0000FF"/>
                  </a:solidFill>
                  <a:latin typeface="Arial" charset="0"/>
                </a:rPr>
                <a:t>AGENCIES</a:t>
              </a:r>
            </a:p>
            <a:p>
              <a:endParaRPr lang="en-US" sz="1000" dirty="0">
                <a:solidFill>
                  <a:srgbClr val="0000FF"/>
                </a:solidFill>
                <a:latin typeface="Arial" charset="0"/>
              </a:endParaRPr>
            </a:p>
            <a:p>
              <a:r>
                <a:rPr lang="en-US" sz="1000" dirty="0">
                  <a:solidFill>
                    <a:srgbClr val="0000FF"/>
                  </a:solidFill>
                  <a:latin typeface="Arial" charset="0"/>
                </a:rPr>
                <a:t>ASA/Austria</a:t>
              </a:r>
            </a:p>
            <a:p>
              <a:r>
                <a:rPr lang="en-US" sz="1000" dirty="0">
                  <a:solidFill>
                    <a:srgbClr val="0000FF"/>
                  </a:solidFill>
                  <a:latin typeface="Arial" charset="0"/>
                </a:rPr>
                <a:t>BFSPO/Belgium</a:t>
              </a:r>
            </a:p>
            <a:p>
              <a:r>
                <a:rPr lang="en-US" sz="1000" dirty="0">
                  <a:solidFill>
                    <a:srgbClr val="0000FF"/>
                  </a:solidFill>
                  <a:latin typeface="Arial" charset="0"/>
                </a:rPr>
                <a:t>CAS/China</a:t>
              </a:r>
            </a:p>
            <a:p>
              <a:r>
                <a:rPr lang="en-US" sz="1000" dirty="0" smtClean="0">
                  <a:solidFill>
                    <a:srgbClr val="0000FF"/>
                  </a:solidFill>
                  <a:latin typeface="Arial" charset="0"/>
                </a:rPr>
                <a:t>CAST/China</a:t>
              </a:r>
            </a:p>
            <a:p>
              <a:r>
                <a:rPr lang="en-US" sz="1000" dirty="0" smtClean="0">
                  <a:solidFill>
                    <a:srgbClr val="0000FF"/>
                  </a:solidFill>
                  <a:latin typeface="Arial" charset="0"/>
                </a:rPr>
                <a:t>CLTC/China</a:t>
              </a:r>
              <a:endParaRPr lang="en-US" sz="1000" dirty="0">
                <a:solidFill>
                  <a:srgbClr val="0000FF"/>
                </a:solidFill>
                <a:latin typeface="Arial" charset="0"/>
              </a:endParaRPr>
            </a:p>
            <a:p>
              <a:r>
                <a:rPr lang="en-US" sz="1000" dirty="0">
                  <a:solidFill>
                    <a:srgbClr val="0000FF"/>
                  </a:solidFill>
                  <a:latin typeface="Arial" charset="0"/>
                </a:rPr>
                <a:t>CSIR/South Africa</a:t>
              </a:r>
            </a:p>
            <a:p>
              <a:r>
                <a:rPr lang="en-US" sz="1000" dirty="0">
                  <a:solidFill>
                    <a:srgbClr val="0000FF"/>
                  </a:solidFill>
                  <a:latin typeface="Arial" charset="0"/>
                </a:rPr>
                <a:t>CSIRO/Australia</a:t>
              </a:r>
            </a:p>
            <a:p>
              <a:r>
                <a:rPr lang="en-US" sz="1000" dirty="0" smtClean="0">
                  <a:solidFill>
                    <a:srgbClr val="0000FF"/>
                  </a:solidFill>
                  <a:latin typeface="Arial" charset="0"/>
                </a:rPr>
                <a:t>DCTA/Brazil</a:t>
              </a:r>
              <a:endParaRPr lang="en-US" sz="1000" dirty="0">
                <a:solidFill>
                  <a:srgbClr val="0000FF"/>
                </a:solidFill>
                <a:latin typeface="Arial" charset="0"/>
              </a:endParaRPr>
            </a:p>
            <a:p>
              <a:r>
                <a:rPr lang="en-US" sz="1000" dirty="0">
                  <a:solidFill>
                    <a:srgbClr val="0000FF"/>
                  </a:solidFill>
                  <a:latin typeface="Arial" charset="0"/>
                </a:rPr>
                <a:t>DNSC/Denmark</a:t>
              </a:r>
            </a:p>
            <a:p>
              <a:r>
                <a:rPr lang="en-US" sz="1000" dirty="0">
                  <a:solidFill>
                    <a:srgbClr val="0000FF"/>
                  </a:solidFill>
                  <a:latin typeface="Arial" charset="0"/>
                </a:rPr>
                <a:t>EUMETSAT/Europe</a:t>
              </a:r>
            </a:p>
            <a:p>
              <a:r>
                <a:rPr lang="en-US" sz="1000" dirty="0">
                  <a:solidFill>
                    <a:srgbClr val="0000FF"/>
                  </a:solidFill>
                  <a:latin typeface="Arial" charset="0"/>
                </a:rPr>
                <a:t>EUTELSAT/Europe</a:t>
              </a:r>
            </a:p>
            <a:p>
              <a:r>
                <a:rPr lang="en-US" sz="1000" dirty="0">
                  <a:solidFill>
                    <a:srgbClr val="0000FF"/>
                  </a:solidFill>
                  <a:latin typeface="Arial" charset="0"/>
                </a:rPr>
                <a:t>GISTDA/Thailand</a:t>
              </a:r>
            </a:p>
            <a:p>
              <a:r>
                <a:rPr lang="en-US" sz="1000" dirty="0">
                  <a:solidFill>
                    <a:srgbClr val="0000FF"/>
                  </a:solidFill>
                  <a:latin typeface="Arial" charset="0"/>
                </a:rPr>
                <a:t>HNSC/Greece</a:t>
              </a:r>
            </a:p>
            <a:p>
              <a:r>
                <a:rPr lang="en-US" sz="1000" dirty="0">
                  <a:solidFill>
                    <a:srgbClr val="0000FF"/>
                  </a:solidFill>
                  <a:latin typeface="Arial" charset="0"/>
                </a:rPr>
                <a:t>IKI/Russia</a:t>
              </a:r>
            </a:p>
            <a:p>
              <a:r>
                <a:rPr lang="en-US" sz="1000" dirty="0">
                  <a:solidFill>
                    <a:srgbClr val="0000FF"/>
                  </a:solidFill>
                  <a:latin typeface="Arial" charset="0"/>
                </a:rPr>
                <a:t>ISRO/India</a:t>
              </a:r>
            </a:p>
            <a:p>
              <a:r>
                <a:rPr lang="en-US" sz="1000" dirty="0">
                  <a:solidFill>
                    <a:srgbClr val="0000FF"/>
                  </a:solidFill>
                  <a:latin typeface="Arial" charset="0"/>
                </a:rPr>
                <a:t>KARI/Korea</a:t>
              </a:r>
            </a:p>
            <a:p>
              <a:r>
                <a:rPr lang="en-US" sz="1000" dirty="0">
                  <a:solidFill>
                    <a:srgbClr val="0000FF"/>
                  </a:solidFill>
                  <a:latin typeface="Arial" charset="0"/>
                </a:rPr>
                <a:t>KFKI/Hungary</a:t>
              </a:r>
            </a:p>
            <a:p>
              <a:r>
                <a:rPr lang="en-US" sz="1000" dirty="0">
                  <a:solidFill>
                    <a:srgbClr val="0000FF"/>
                  </a:solidFill>
                  <a:latin typeface="Arial" charset="0"/>
                </a:rPr>
                <a:t>MOC/Israel</a:t>
              </a:r>
            </a:p>
            <a:p>
              <a:r>
                <a:rPr lang="en-US" sz="1000" dirty="0">
                  <a:solidFill>
                    <a:srgbClr val="0000FF"/>
                  </a:solidFill>
                  <a:latin typeface="Arial" charset="0"/>
                </a:rPr>
                <a:t>NCST/USA</a:t>
              </a:r>
            </a:p>
            <a:p>
              <a:r>
                <a:rPr lang="en-US" sz="1000" dirty="0" smtClean="0">
                  <a:solidFill>
                    <a:srgbClr val="0000FF"/>
                  </a:solidFill>
                  <a:latin typeface="Arial" charset="0"/>
                </a:rPr>
                <a:t>NICT/Japan</a:t>
              </a:r>
              <a:endParaRPr lang="en-US" sz="1000" dirty="0">
                <a:solidFill>
                  <a:srgbClr val="0000FF"/>
                </a:solidFill>
                <a:latin typeface="Arial" charset="0"/>
              </a:endParaRPr>
            </a:p>
            <a:p>
              <a:r>
                <a:rPr lang="en-US" sz="1000" dirty="0">
                  <a:solidFill>
                    <a:srgbClr val="0000FF"/>
                  </a:solidFill>
                  <a:latin typeface="Arial" charset="0"/>
                </a:rPr>
                <a:t>NOAA/USA</a:t>
              </a:r>
            </a:p>
            <a:p>
              <a:r>
                <a:rPr lang="en-US" sz="1000" dirty="0" smtClean="0">
                  <a:solidFill>
                    <a:srgbClr val="0000FF"/>
                  </a:solidFill>
                  <a:latin typeface="Arial" charset="0"/>
                </a:rPr>
                <a:t>NSARK/Kazakhstan</a:t>
              </a:r>
            </a:p>
            <a:p>
              <a:r>
                <a:rPr lang="en-US" sz="1000" dirty="0" smtClean="0">
                  <a:solidFill>
                    <a:srgbClr val="0000FF"/>
                  </a:solidFill>
                  <a:latin typeface="Arial" charset="0"/>
                </a:rPr>
                <a:t>NSPO/Taipei</a:t>
              </a:r>
              <a:endParaRPr lang="en-US" sz="1000" dirty="0">
                <a:solidFill>
                  <a:srgbClr val="0000FF"/>
                </a:solidFill>
                <a:latin typeface="Arial" charset="0"/>
              </a:endParaRPr>
            </a:p>
            <a:p>
              <a:r>
                <a:rPr lang="en-US" sz="1000" dirty="0">
                  <a:solidFill>
                    <a:srgbClr val="0000FF"/>
                  </a:solidFill>
                  <a:latin typeface="Arial" charset="0"/>
                </a:rPr>
                <a:t>SSC/Sweden</a:t>
              </a:r>
            </a:p>
            <a:p>
              <a:r>
                <a:rPr lang="en-US" sz="1000" dirty="0">
                  <a:solidFill>
                    <a:srgbClr val="0000FF"/>
                  </a:solidFill>
                  <a:latin typeface="Arial" charset="0"/>
                </a:rPr>
                <a:t>SUPARCO/Pakistan</a:t>
              </a:r>
            </a:p>
            <a:p>
              <a:r>
                <a:rPr lang="en-US" sz="1000" dirty="0" err="1">
                  <a:solidFill>
                    <a:srgbClr val="0000FF"/>
                  </a:solidFill>
                  <a:latin typeface="Arial" charset="0"/>
                </a:rPr>
                <a:t>TsNIIMash</a:t>
              </a:r>
              <a:r>
                <a:rPr lang="en-US" sz="1000" dirty="0">
                  <a:solidFill>
                    <a:srgbClr val="0000FF"/>
                  </a:solidFill>
                  <a:latin typeface="Arial" charset="0"/>
                </a:rPr>
                <a:t>/Russia</a:t>
              </a:r>
            </a:p>
            <a:p>
              <a:r>
                <a:rPr lang="en-US" sz="1000" dirty="0">
                  <a:solidFill>
                    <a:srgbClr val="0000FF"/>
                  </a:solidFill>
                  <a:latin typeface="Arial" charset="0"/>
                </a:rPr>
                <a:t>TUBITAK/Turkey</a:t>
              </a:r>
            </a:p>
            <a:p>
              <a:r>
                <a:rPr lang="en-US" sz="1000" dirty="0">
                  <a:solidFill>
                    <a:srgbClr val="0000FF"/>
                  </a:solidFill>
                  <a:latin typeface="Arial" charset="0"/>
                </a:rPr>
                <a:t>USGS/USA</a:t>
              </a:r>
            </a:p>
          </p:txBody>
        </p:sp>
        <p:sp>
          <p:nvSpPr>
            <p:cNvPr id="5129" name="Text Box 69"/>
            <p:cNvSpPr txBox="1">
              <a:spLocks noChangeArrowheads="1"/>
            </p:cNvSpPr>
            <p:nvPr/>
          </p:nvSpPr>
          <p:spPr bwMode="auto">
            <a:xfrm>
              <a:off x="6626225" y="2582863"/>
              <a:ext cx="1066800" cy="2939266"/>
            </a:xfrm>
            <a:prstGeom prst="rect">
              <a:avLst/>
            </a:prstGeom>
            <a:noFill/>
            <a:ln w="12700">
              <a:noFill/>
              <a:miter lim="800000"/>
              <a:headEnd type="none" w="sm" len="sm"/>
              <a:tailEnd type="none" w="sm" len="sm"/>
            </a:ln>
          </p:spPr>
          <p:txBody>
            <a:bodyPr>
              <a:spAutoFit/>
            </a:bodyPr>
            <a:lstStyle/>
            <a:p>
              <a:pPr algn="r"/>
              <a:r>
                <a:rPr lang="en-US" sz="1000" b="1" dirty="0">
                  <a:solidFill>
                    <a:srgbClr val="0000FF"/>
                  </a:solidFill>
                  <a:latin typeface="Arial" charset="0"/>
                </a:rPr>
                <a:t>MEMBER</a:t>
              </a:r>
            </a:p>
            <a:p>
              <a:pPr algn="r"/>
              <a:r>
                <a:rPr lang="en-US" sz="1000" b="1" dirty="0">
                  <a:solidFill>
                    <a:srgbClr val="0000FF"/>
                  </a:solidFill>
                  <a:latin typeface="Arial" charset="0"/>
                </a:rPr>
                <a:t>AGENCIES</a:t>
              </a:r>
            </a:p>
            <a:p>
              <a:pPr algn="r"/>
              <a:endParaRPr lang="en-US" sz="1000" b="1" dirty="0">
                <a:solidFill>
                  <a:srgbClr val="0000FF"/>
                </a:solidFill>
                <a:latin typeface="Arial" charset="0"/>
              </a:endParaRPr>
            </a:p>
            <a:p>
              <a:pPr algn="r">
                <a:spcBef>
                  <a:spcPts val="300"/>
                </a:spcBef>
              </a:pPr>
              <a:r>
                <a:rPr lang="en-US" sz="1000" b="1" dirty="0">
                  <a:solidFill>
                    <a:srgbClr val="0000FF"/>
                  </a:solidFill>
                  <a:latin typeface="Arial" charset="0"/>
                </a:rPr>
                <a:t>ASI/Italy</a:t>
              </a:r>
            </a:p>
            <a:p>
              <a:pPr algn="r">
                <a:spcBef>
                  <a:spcPts val="300"/>
                </a:spcBef>
              </a:pPr>
              <a:r>
                <a:rPr lang="en-US" sz="1000" b="1" dirty="0" smtClean="0">
                  <a:solidFill>
                    <a:srgbClr val="0000FF"/>
                  </a:solidFill>
                  <a:latin typeface="Arial" charset="0"/>
                </a:rPr>
                <a:t>CNES/France</a:t>
              </a:r>
              <a:endParaRPr lang="en-US" sz="1000" b="1" dirty="0">
                <a:solidFill>
                  <a:srgbClr val="0000FF"/>
                </a:solidFill>
                <a:latin typeface="Arial" charset="0"/>
              </a:endParaRPr>
            </a:p>
            <a:p>
              <a:pPr algn="r">
                <a:spcBef>
                  <a:spcPts val="300"/>
                </a:spcBef>
              </a:pPr>
              <a:r>
                <a:rPr lang="en-US" sz="1000" b="1" dirty="0">
                  <a:solidFill>
                    <a:srgbClr val="0000FF"/>
                  </a:solidFill>
                  <a:latin typeface="Arial" charset="0"/>
                </a:rPr>
                <a:t>CNSA/China</a:t>
              </a:r>
            </a:p>
            <a:p>
              <a:pPr algn="r">
                <a:spcBef>
                  <a:spcPts val="300"/>
                </a:spcBef>
              </a:pPr>
              <a:r>
                <a:rPr lang="en-US" sz="1000" b="1" dirty="0">
                  <a:solidFill>
                    <a:srgbClr val="0000FF"/>
                  </a:solidFill>
                  <a:latin typeface="Arial" charset="0"/>
                </a:rPr>
                <a:t>CSA/Canada</a:t>
              </a:r>
            </a:p>
            <a:p>
              <a:pPr algn="r">
                <a:spcBef>
                  <a:spcPts val="300"/>
                </a:spcBef>
              </a:pPr>
              <a:r>
                <a:rPr lang="en-US" sz="1000" b="1" dirty="0">
                  <a:solidFill>
                    <a:srgbClr val="0000FF"/>
                  </a:solidFill>
                  <a:latin typeface="Arial" charset="0"/>
                </a:rPr>
                <a:t>DLR/Germany</a:t>
              </a:r>
            </a:p>
            <a:p>
              <a:pPr algn="r">
                <a:spcBef>
                  <a:spcPts val="300"/>
                </a:spcBef>
              </a:pPr>
              <a:r>
                <a:rPr lang="en-US" sz="1000" b="1" dirty="0">
                  <a:solidFill>
                    <a:srgbClr val="0000FF"/>
                  </a:solidFill>
                  <a:latin typeface="Arial" charset="0"/>
                </a:rPr>
                <a:t>ESA/Europe</a:t>
              </a:r>
            </a:p>
            <a:p>
              <a:pPr algn="r">
                <a:spcBef>
                  <a:spcPts val="300"/>
                </a:spcBef>
              </a:pPr>
              <a:r>
                <a:rPr lang="en-US" sz="1000" b="1" dirty="0">
                  <a:solidFill>
                    <a:srgbClr val="0000FF"/>
                  </a:solidFill>
                  <a:latin typeface="Arial" charset="0"/>
                </a:rPr>
                <a:t>FSA/Russia</a:t>
              </a:r>
            </a:p>
            <a:p>
              <a:pPr algn="r">
                <a:spcBef>
                  <a:spcPts val="300"/>
                </a:spcBef>
              </a:pPr>
              <a:r>
                <a:rPr lang="en-US" sz="1000" b="1" dirty="0">
                  <a:solidFill>
                    <a:srgbClr val="0000FF"/>
                  </a:solidFill>
                  <a:latin typeface="Arial" charset="0"/>
                </a:rPr>
                <a:t>INPE/Brazil</a:t>
              </a:r>
            </a:p>
            <a:p>
              <a:pPr algn="r">
                <a:spcBef>
                  <a:spcPts val="300"/>
                </a:spcBef>
              </a:pPr>
              <a:r>
                <a:rPr lang="en-US" sz="1000" b="1" dirty="0">
                  <a:solidFill>
                    <a:srgbClr val="0000FF"/>
                  </a:solidFill>
                  <a:latin typeface="Arial" charset="0"/>
                </a:rPr>
                <a:t>JAXA/Japan</a:t>
              </a:r>
            </a:p>
            <a:p>
              <a:pPr algn="r">
                <a:spcBef>
                  <a:spcPts val="300"/>
                </a:spcBef>
              </a:pPr>
              <a:r>
                <a:rPr lang="en-US" sz="1000" b="1" dirty="0">
                  <a:solidFill>
                    <a:srgbClr val="0000FF"/>
                  </a:solidFill>
                  <a:latin typeface="Arial" charset="0"/>
                </a:rPr>
                <a:t>NASA/USA</a:t>
              </a:r>
            </a:p>
            <a:p>
              <a:pPr algn="r">
                <a:spcBef>
                  <a:spcPts val="300"/>
                </a:spcBef>
              </a:pPr>
              <a:r>
                <a:rPr lang="en-US" sz="1000" b="1" dirty="0" smtClean="0">
                  <a:solidFill>
                    <a:srgbClr val="0000FF"/>
                  </a:solidFill>
                  <a:latin typeface="Arial" charset="0"/>
                </a:rPr>
                <a:t>UKSA/UK</a:t>
              </a:r>
            </a:p>
            <a:p>
              <a:pPr algn="r">
                <a:spcBef>
                  <a:spcPct val="50000"/>
                </a:spcBef>
              </a:pPr>
              <a:endParaRPr lang="en-US" sz="1000" b="1" dirty="0">
                <a:solidFill>
                  <a:srgbClr val="0000FF"/>
                </a:solidFill>
                <a:latin typeface="Arial" charset="0"/>
              </a:endParaRPr>
            </a:p>
          </p:txBody>
        </p:sp>
        <p:pic>
          <p:nvPicPr>
            <p:cNvPr id="5130"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61213" y="2243138"/>
              <a:ext cx="274637" cy="257175"/>
            </a:xfrm>
            <a:prstGeom prst="rect">
              <a:avLst/>
            </a:prstGeom>
            <a:noFill/>
            <a:ln w="12700">
              <a:noFill/>
              <a:miter lim="800000"/>
              <a:headEnd type="none" w="sm" len="sm"/>
              <a:tailEnd type="none" w="sm" len="sm"/>
            </a:ln>
          </p:spPr>
        </p:pic>
        <p:pic>
          <p:nvPicPr>
            <p:cNvPr id="5131" name="Picture 10"/>
            <p:cNvPicPr>
              <a:picLocks noChangeAspect="1" noChangeArrowheads="1"/>
            </p:cNvPicPr>
            <p:nvPr/>
          </p:nvPicPr>
          <p:blipFill>
            <a:blip r:embed="rId5" cstate="print">
              <a:duotone>
                <a:prstClr val="black"/>
                <a:schemeClr val="accent1">
                  <a:lumMod val="60000"/>
                  <a:lumOff val="40000"/>
                  <a:tint val="45000"/>
                  <a:satMod val="400000"/>
                </a:schemeClr>
              </a:duotone>
              <a:clrChange>
                <a:clrFrom>
                  <a:srgbClr val="FFFFFF"/>
                </a:clrFrom>
                <a:clrTo>
                  <a:srgbClr val="FFFFFF">
                    <a:alpha val="0"/>
                  </a:srgbClr>
                </a:clrTo>
              </a:clrChange>
            </a:blip>
            <a:srcRect/>
            <a:stretch>
              <a:fillRect/>
            </a:stretch>
          </p:blipFill>
          <p:spPr bwMode="auto">
            <a:xfrm>
              <a:off x="7794625" y="1357744"/>
              <a:ext cx="271376" cy="256743"/>
            </a:xfrm>
            <a:prstGeom prst="rect">
              <a:avLst/>
            </a:prstGeom>
            <a:noFill/>
            <a:ln w="12700">
              <a:noFill/>
              <a:miter lim="800000"/>
              <a:headEnd type="none" w="sm" len="sm"/>
              <a:tailEnd type="none" w="sm" len="sm"/>
            </a:ln>
          </p:spPr>
        </p:pic>
      </p:grpSp>
      <p:grpSp>
        <p:nvGrpSpPr>
          <p:cNvPr id="53" name="Group 52"/>
          <p:cNvGrpSpPr/>
          <p:nvPr/>
        </p:nvGrpSpPr>
        <p:grpSpPr>
          <a:xfrm>
            <a:off x="617538" y="4248150"/>
            <a:ext cx="6032500" cy="2609850"/>
            <a:chOff x="617538" y="4248150"/>
            <a:chExt cx="6032500" cy="2609850"/>
          </a:xfrm>
        </p:grpSpPr>
        <p:grpSp>
          <p:nvGrpSpPr>
            <p:cNvPr id="9" name="Group 45"/>
            <p:cNvGrpSpPr>
              <a:grpSpLocks/>
            </p:cNvGrpSpPr>
            <p:nvPr/>
          </p:nvGrpSpPr>
          <p:grpSpPr bwMode="auto">
            <a:xfrm>
              <a:off x="617538" y="4294188"/>
              <a:ext cx="6032500" cy="2563812"/>
              <a:chOff x="617389" y="4294735"/>
              <a:chExt cx="6032649" cy="2563264"/>
            </a:xfrm>
          </p:grpSpPr>
          <p:pic>
            <p:nvPicPr>
              <p:cNvPr id="5152"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342311" y="4294735"/>
                <a:ext cx="277984" cy="262975"/>
              </a:xfrm>
              <a:prstGeom prst="rect">
                <a:avLst/>
              </a:prstGeom>
              <a:noFill/>
              <a:ln w="12700">
                <a:noFill/>
                <a:miter lim="800000"/>
                <a:headEnd type="none" w="sm" len="sm"/>
                <a:tailEnd type="none" w="sm" len="sm"/>
              </a:ln>
            </p:spPr>
          </p:pic>
          <p:pic>
            <p:nvPicPr>
              <p:cNvPr id="3"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517813" y="4962046"/>
                <a:ext cx="277984" cy="262975"/>
              </a:xfrm>
              <a:prstGeom prst="rect">
                <a:avLst/>
              </a:prstGeom>
              <a:noFill/>
              <a:ln w="12700">
                <a:noFill/>
                <a:miter lim="800000"/>
                <a:headEnd type="none" w="sm" len="sm"/>
                <a:tailEnd type="none" w="sm" len="sm"/>
              </a:ln>
            </p:spPr>
          </p:pic>
          <p:pic>
            <p:nvPicPr>
              <p:cNvPr id="4"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231466" y="4869665"/>
                <a:ext cx="277984" cy="262975"/>
              </a:xfrm>
              <a:prstGeom prst="rect">
                <a:avLst/>
              </a:prstGeom>
              <a:noFill/>
              <a:ln w="12700">
                <a:noFill/>
                <a:miter lim="800000"/>
                <a:headEnd type="none" w="sm" len="sm"/>
                <a:tailEnd type="none" w="sm" len="sm"/>
              </a:ln>
            </p:spPr>
          </p:pic>
          <p:pic>
            <p:nvPicPr>
              <p:cNvPr id="5"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5559195" y="5396236"/>
                <a:ext cx="277984" cy="262975"/>
              </a:xfrm>
              <a:prstGeom prst="rect">
                <a:avLst/>
              </a:prstGeom>
              <a:noFill/>
              <a:ln w="12700">
                <a:noFill/>
                <a:miter lim="800000"/>
                <a:headEnd type="none" w="sm" len="sm"/>
                <a:tailEnd type="none" w="sm" len="sm"/>
              </a:ln>
            </p:spPr>
          </p:pic>
          <p:pic>
            <p:nvPicPr>
              <p:cNvPr id="6"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5670040" y="5266902"/>
                <a:ext cx="277984" cy="262975"/>
              </a:xfrm>
              <a:prstGeom prst="rect">
                <a:avLst/>
              </a:prstGeom>
              <a:noFill/>
              <a:ln w="12700">
                <a:noFill/>
                <a:miter lim="800000"/>
                <a:headEnd type="none" w="sm" len="sm"/>
                <a:tailEnd type="none" w="sm" len="sm"/>
              </a:ln>
            </p:spPr>
          </p:pic>
          <p:pic>
            <p:nvPicPr>
              <p:cNvPr id="8"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628657" y="6595024"/>
                <a:ext cx="277984" cy="262975"/>
              </a:xfrm>
              <a:prstGeom prst="rect">
                <a:avLst/>
              </a:prstGeom>
              <a:noFill/>
              <a:ln w="12700">
                <a:noFill/>
                <a:miter lim="800000"/>
                <a:headEnd type="none" w="sm" len="sm"/>
                <a:tailEnd type="none" w="sm" len="sm"/>
              </a:ln>
            </p:spPr>
          </p:pic>
          <p:pic>
            <p:nvPicPr>
              <p:cNvPr id="5148"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205787" y="6595024"/>
                <a:ext cx="277984" cy="262975"/>
              </a:xfrm>
              <a:prstGeom prst="rect">
                <a:avLst/>
              </a:prstGeom>
              <a:noFill/>
              <a:ln w="12700">
                <a:noFill/>
                <a:miter lim="800000"/>
                <a:headEnd type="none" w="sm" len="sm"/>
                <a:tailEnd type="none" w="sm" len="sm"/>
              </a:ln>
            </p:spPr>
          </p:pic>
          <p:pic>
            <p:nvPicPr>
              <p:cNvPr id="5149"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1716594" y="6447214"/>
                <a:ext cx="277984" cy="262975"/>
              </a:xfrm>
              <a:prstGeom prst="rect">
                <a:avLst/>
              </a:prstGeom>
              <a:noFill/>
              <a:ln w="12700">
                <a:noFill/>
                <a:miter lim="800000"/>
                <a:headEnd type="none" w="sm" len="sm"/>
                <a:tailEnd type="none" w="sm" len="sm"/>
              </a:ln>
            </p:spPr>
          </p:pic>
          <p:pic>
            <p:nvPicPr>
              <p:cNvPr id="5150"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351547" y="4701212"/>
                <a:ext cx="277984" cy="262975"/>
              </a:xfrm>
              <a:prstGeom prst="rect">
                <a:avLst/>
              </a:prstGeom>
              <a:noFill/>
              <a:ln w="12700">
                <a:noFill/>
                <a:miter lim="800000"/>
                <a:headEnd type="none" w="sm" len="sm"/>
                <a:tailEnd type="none" w="sm" len="sm"/>
              </a:ln>
            </p:spPr>
          </p:pic>
          <p:pic>
            <p:nvPicPr>
              <p:cNvPr id="5151"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203755" y="4387116"/>
                <a:ext cx="277984" cy="262975"/>
              </a:xfrm>
              <a:prstGeom prst="rect">
                <a:avLst/>
              </a:prstGeom>
              <a:noFill/>
              <a:ln w="12700">
                <a:noFill/>
                <a:miter lim="800000"/>
                <a:headEnd type="none" w="sm" len="sm"/>
                <a:tailEnd type="none" w="sm" len="sm"/>
              </a:ln>
            </p:spPr>
          </p:pic>
          <p:pic>
            <p:nvPicPr>
              <p:cNvPr id="5153"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647132" y="5107688"/>
                <a:ext cx="277984" cy="262975"/>
              </a:xfrm>
              <a:prstGeom prst="rect">
                <a:avLst/>
              </a:prstGeom>
              <a:noFill/>
              <a:ln w="12700">
                <a:noFill/>
                <a:miter lim="800000"/>
                <a:headEnd type="none" w="sm" len="sm"/>
                <a:tailEnd type="none" w="sm" len="sm"/>
              </a:ln>
            </p:spPr>
          </p:pic>
          <p:pic>
            <p:nvPicPr>
              <p:cNvPr id="5154"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478464" y="4571878"/>
                <a:ext cx="277984" cy="262975"/>
              </a:xfrm>
              <a:prstGeom prst="rect">
                <a:avLst/>
              </a:prstGeom>
              <a:noFill/>
              <a:ln w="12700">
                <a:noFill/>
                <a:miter lim="800000"/>
                <a:headEnd type="none" w="sm" len="sm"/>
                <a:tailEnd type="none" w="sm" len="sm"/>
              </a:ln>
            </p:spPr>
          </p:pic>
          <p:pic>
            <p:nvPicPr>
              <p:cNvPr id="5155"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968027" y="5652736"/>
                <a:ext cx="277984" cy="262975"/>
              </a:xfrm>
              <a:prstGeom prst="rect">
                <a:avLst/>
              </a:prstGeom>
              <a:noFill/>
              <a:ln w="12700">
                <a:noFill/>
                <a:miter lim="800000"/>
                <a:headEnd type="none" w="sm" len="sm"/>
                <a:tailEnd type="none" w="sm" len="sm"/>
              </a:ln>
            </p:spPr>
          </p:pic>
          <p:pic>
            <p:nvPicPr>
              <p:cNvPr id="5156"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362817" y="4775117"/>
                <a:ext cx="277984" cy="262975"/>
              </a:xfrm>
              <a:prstGeom prst="rect">
                <a:avLst/>
              </a:prstGeom>
              <a:noFill/>
              <a:ln w="12700">
                <a:noFill/>
                <a:miter lim="800000"/>
                <a:headEnd type="none" w="sm" len="sm"/>
                <a:tailEnd type="none" w="sm" len="sm"/>
              </a:ln>
            </p:spPr>
          </p:pic>
          <p:pic>
            <p:nvPicPr>
              <p:cNvPr id="5157"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554762" y="4821307"/>
                <a:ext cx="277984" cy="262975"/>
              </a:xfrm>
              <a:prstGeom prst="rect">
                <a:avLst/>
              </a:prstGeom>
              <a:noFill/>
              <a:ln w="12700">
                <a:noFill/>
                <a:miter lim="800000"/>
                <a:headEnd type="none" w="sm" len="sm"/>
                <a:tailEnd type="none" w="sm" len="sm"/>
              </a:ln>
            </p:spPr>
          </p:pic>
          <p:pic>
            <p:nvPicPr>
              <p:cNvPr id="5158"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942716" y="5292450"/>
                <a:ext cx="277984" cy="262975"/>
              </a:xfrm>
              <a:prstGeom prst="rect">
                <a:avLst/>
              </a:prstGeom>
              <a:noFill/>
              <a:ln w="12700">
                <a:noFill/>
                <a:miter lim="800000"/>
                <a:headEnd type="none" w="sm" len="sm"/>
                <a:tailEnd type="none" w="sm" len="sm"/>
              </a:ln>
            </p:spPr>
          </p:pic>
          <p:pic>
            <p:nvPicPr>
              <p:cNvPr id="5159"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811366" y="5209308"/>
                <a:ext cx="277984" cy="262975"/>
              </a:xfrm>
              <a:prstGeom prst="rect">
                <a:avLst/>
              </a:prstGeom>
              <a:noFill/>
              <a:ln w="12700">
                <a:noFill/>
                <a:miter lim="800000"/>
                <a:headEnd type="none" w="sm" len="sm"/>
                <a:tailEnd type="none" w="sm" len="sm"/>
              </a:ln>
            </p:spPr>
          </p:pic>
          <p:pic>
            <p:nvPicPr>
              <p:cNvPr id="5160"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372054" y="5264736"/>
                <a:ext cx="277984" cy="262975"/>
              </a:xfrm>
              <a:prstGeom prst="rect">
                <a:avLst/>
              </a:prstGeom>
              <a:noFill/>
              <a:ln w="12700">
                <a:noFill/>
                <a:miter lim="800000"/>
                <a:headEnd type="none" w="sm" len="sm"/>
                <a:tailEnd type="none" w="sm" len="sm"/>
              </a:ln>
            </p:spPr>
          </p:pic>
          <p:pic>
            <p:nvPicPr>
              <p:cNvPr id="5161"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5956388" y="5551117"/>
                <a:ext cx="277984" cy="262975"/>
              </a:xfrm>
              <a:prstGeom prst="rect">
                <a:avLst/>
              </a:prstGeom>
              <a:noFill/>
              <a:ln w="12700">
                <a:noFill/>
                <a:miter lim="800000"/>
                <a:headEnd type="none" w="sm" len="sm"/>
                <a:tailEnd type="none" w="sm" len="sm"/>
              </a:ln>
            </p:spPr>
          </p:pic>
          <p:pic>
            <p:nvPicPr>
              <p:cNvPr id="5162"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508577" y="4525688"/>
                <a:ext cx="277984" cy="262975"/>
              </a:xfrm>
              <a:prstGeom prst="rect">
                <a:avLst/>
              </a:prstGeom>
              <a:noFill/>
              <a:ln w="12700">
                <a:noFill/>
                <a:miter lim="800000"/>
                <a:headEnd type="none" w="sm" len="sm"/>
                <a:tailEnd type="none" w="sm" len="sm"/>
              </a:ln>
            </p:spPr>
          </p:pic>
          <p:pic>
            <p:nvPicPr>
              <p:cNvPr id="5163"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127458" y="5338641"/>
                <a:ext cx="277984" cy="262975"/>
              </a:xfrm>
              <a:prstGeom prst="rect">
                <a:avLst/>
              </a:prstGeom>
              <a:noFill/>
              <a:ln w="12700">
                <a:noFill/>
                <a:miter lim="800000"/>
                <a:headEnd type="none" w="sm" len="sm"/>
                <a:tailEnd type="none" w="sm" len="sm"/>
              </a:ln>
            </p:spPr>
          </p:pic>
          <p:pic>
            <p:nvPicPr>
              <p:cNvPr id="5164"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737101" y="4534925"/>
                <a:ext cx="277984" cy="262975"/>
              </a:xfrm>
              <a:prstGeom prst="rect">
                <a:avLst/>
              </a:prstGeom>
              <a:noFill/>
              <a:ln w="12700">
                <a:noFill/>
                <a:miter lim="800000"/>
                <a:headEnd type="none" w="sm" len="sm"/>
                <a:tailEnd type="none" w="sm" len="sm"/>
              </a:ln>
            </p:spPr>
          </p:pic>
          <p:pic>
            <p:nvPicPr>
              <p:cNvPr id="5165"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17389" y="5209308"/>
                <a:ext cx="277984" cy="262975"/>
              </a:xfrm>
              <a:prstGeom prst="rect">
                <a:avLst/>
              </a:prstGeom>
              <a:noFill/>
              <a:ln w="12700">
                <a:noFill/>
                <a:miter lim="800000"/>
                <a:headEnd type="none" w="sm" len="sm"/>
                <a:tailEnd type="none" w="sm" len="sm"/>
              </a:ln>
            </p:spPr>
          </p:pic>
          <p:pic>
            <p:nvPicPr>
              <p:cNvPr id="51"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861450" y="5133877"/>
                <a:ext cx="277984" cy="262975"/>
              </a:xfrm>
              <a:prstGeom prst="rect">
                <a:avLst/>
              </a:prstGeom>
              <a:noFill/>
              <a:ln w="12700">
                <a:noFill/>
                <a:miter lim="800000"/>
                <a:headEnd type="none" w="sm" len="sm"/>
                <a:tailEnd type="none" w="sm" len="sm"/>
              </a:ln>
            </p:spPr>
          </p:pic>
        </p:grpSp>
        <p:pic>
          <p:nvPicPr>
            <p:cNvPr id="5138"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01714" y="5171205"/>
              <a:ext cx="274596" cy="257323"/>
            </a:xfrm>
            <a:prstGeom prst="rect">
              <a:avLst/>
            </a:prstGeom>
            <a:noFill/>
            <a:ln w="12700">
              <a:noFill/>
              <a:miter lim="800000"/>
              <a:headEnd type="none" w="sm" len="sm"/>
              <a:tailEnd type="none" w="sm" len="sm"/>
            </a:ln>
          </p:spPr>
        </p:pic>
        <p:pic>
          <p:nvPicPr>
            <p:cNvPr id="513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56486" y="5078822"/>
              <a:ext cx="274596" cy="257323"/>
            </a:xfrm>
            <a:prstGeom prst="rect">
              <a:avLst/>
            </a:prstGeom>
            <a:noFill/>
            <a:ln w="12700">
              <a:noFill/>
              <a:miter lim="800000"/>
              <a:headEnd type="none" w="sm" len="sm"/>
              <a:tailEnd type="none" w="sm" len="sm"/>
            </a:ln>
          </p:spPr>
        </p:pic>
        <p:pic>
          <p:nvPicPr>
            <p:cNvPr id="5140"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33282" y="4727769"/>
              <a:ext cx="274596" cy="257323"/>
            </a:xfrm>
            <a:prstGeom prst="rect">
              <a:avLst/>
            </a:prstGeom>
            <a:noFill/>
            <a:ln w="12700">
              <a:noFill/>
              <a:miter lim="800000"/>
              <a:headEnd type="none" w="sm" len="sm"/>
              <a:tailEnd type="none" w="sm" len="sm"/>
            </a:ln>
          </p:spPr>
        </p:pic>
        <p:pic>
          <p:nvPicPr>
            <p:cNvPr id="5141"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81032" y="4949487"/>
              <a:ext cx="274596" cy="257323"/>
            </a:xfrm>
            <a:prstGeom prst="rect">
              <a:avLst/>
            </a:prstGeom>
            <a:noFill/>
            <a:ln w="12700">
              <a:noFill/>
              <a:miter lim="800000"/>
              <a:headEnd type="none" w="sm" len="sm"/>
              <a:tailEnd type="none" w="sm" len="sm"/>
            </a:ln>
          </p:spPr>
        </p:pic>
        <p:pic>
          <p:nvPicPr>
            <p:cNvPr id="5142"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53889" y="4851590"/>
              <a:ext cx="274596" cy="257323"/>
            </a:xfrm>
            <a:prstGeom prst="rect">
              <a:avLst/>
            </a:prstGeom>
            <a:noFill/>
            <a:ln w="12700">
              <a:noFill/>
              <a:miter lim="800000"/>
              <a:headEnd type="none" w="sm" len="sm"/>
              <a:tailEnd type="none" w="sm" len="sm"/>
            </a:ln>
          </p:spPr>
        </p:pic>
        <p:pic>
          <p:nvPicPr>
            <p:cNvPr id="5143"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28783" y="4847867"/>
              <a:ext cx="274596" cy="257323"/>
            </a:xfrm>
            <a:prstGeom prst="rect">
              <a:avLst/>
            </a:prstGeom>
            <a:noFill/>
            <a:ln w="12700">
              <a:noFill/>
              <a:miter lim="800000"/>
              <a:headEnd type="none" w="sm" len="sm"/>
              <a:tailEnd type="none" w="sm" len="sm"/>
            </a:ln>
          </p:spPr>
        </p:pic>
        <p:pic>
          <p:nvPicPr>
            <p:cNvPr id="5144"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16392" y="4478338"/>
              <a:ext cx="274596" cy="257323"/>
            </a:xfrm>
            <a:prstGeom prst="rect">
              <a:avLst/>
            </a:prstGeom>
            <a:noFill/>
            <a:ln w="12700">
              <a:noFill/>
              <a:miter lim="800000"/>
              <a:headEnd type="none" w="sm" len="sm"/>
              <a:tailEnd type="none" w="sm" len="sm"/>
            </a:ln>
          </p:spPr>
        </p:pic>
        <p:pic>
          <p:nvPicPr>
            <p:cNvPr id="5145"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24520" y="4598434"/>
              <a:ext cx="274596" cy="257323"/>
            </a:xfrm>
            <a:prstGeom prst="rect">
              <a:avLst/>
            </a:prstGeom>
            <a:noFill/>
            <a:ln w="12700">
              <a:noFill/>
              <a:miter lim="800000"/>
              <a:headEnd type="none" w="sm" len="sm"/>
              <a:tailEnd type="none" w="sm" len="sm"/>
            </a:ln>
          </p:spPr>
        </p:pic>
        <p:pic>
          <p:nvPicPr>
            <p:cNvPr id="5146"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34388" y="6600677"/>
              <a:ext cx="274596" cy="257323"/>
            </a:xfrm>
            <a:prstGeom prst="rect">
              <a:avLst/>
            </a:prstGeom>
            <a:noFill/>
            <a:ln w="12700">
              <a:noFill/>
              <a:miter lim="800000"/>
              <a:headEnd type="none" w="sm" len="sm"/>
              <a:tailEnd type="none" w="sm" len="sm"/>
            </a:ln>
          </p:spPr>
        </p:pic>
        <p:pic>
          <p:nvPicPr>
            <p:cNvPr id="514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46854" y="5177989"/>
              <a:ext cx="274596" cy="257323"/>
            </a:xfrm>
            <a:prstGeom prst="rect">
              <a:avLst/>
            </a:prstGeom>
            <a:noFill/>
            <a:ln w="12700">
              <a:noFill/>
              <a:miter lim="800000"/>
              <a:headEnd type="none" w="sm" len="sm"/>
              <a:tailEnd type="none" w="sm" len="sm"/>
            </a:ln>
          </p:spPr>
        </p:pic>
        <p:sp>
          <p:nvSpPr>
            <p:cNvPr id="5133" name="TextBox 46"/>
            <p:cNvSpPr txBox="1">
              <a:spLocks noChangeArrowheads="1"/>
            </p:cNvSpPr>
            <p:nvPr/>
          </p:nvSpPr>
          <p:spPr bwMode="auto">
            <a:xfrm>
              <a:off x="3103563" y="4433888"/>
              <a:ext cx="298450" cy="338137"/>
            </a:xfrm>
            <a:prstGeom prst="rect">
              <a:avLst/>
            </a:prstGeom>
            <a:noFill/>
            <a:ln w="12700">
              <a:noFill/>
              <a:miter lim="800000"/>
              <a:headEnd type="none" w="sm" len="sm"/>
              <a:tailEnd type="none" w="sm" len="sm"/>
            </a:ln>
          </p:spPr>
          <p:txBody>
            <a:bodyPr wrap="none">
              <a:spAutoFit/>
            </a:bodyPr>
            <a:lstStyle/>
            <a:p>
              <a:pPr marL="112713" indent="-112713"/>
              <a:r>
                <a:rPr lang="en-US" sz="1600" b="1">
                  <a:solidFill>
                    <a:srgbClr val="0033CC"/>
                  </a:solidFill>
                  <a:latin typeface="Arial" charset="0"/>
                </a:rPr>
                <a:t>e</a:t>
              </a:r>
            </a:p>
          </p:txBody>
        </p:sp>
        <p:sp>
          <p:nvSpPr>
            <p:cNvPr id="5134" name="TextBox 47"/>
            <p:cNvSpPr txBox="1">
              <a:spLocks noChangeArrowheads="1"/>
            </p:cNvSpPr>
            <p:nvPr/>
          </p:nvSpPr>
          <p:spPr bwMode="auto">
            <a:xfrm>
              <a:off x="3205163" y="4341813"/>
              <a:ext cx="298450" cy="338137"/>
            </a:xfrm>
            <a:prstGeom prst="rect">
              <a:avLst/>
            </a:prstGeom>
            <a:noFill/>
            <a:ln w="12700">
              <a:noFill/>
              <a:miter lim="800000"/>
              <a:headEnd type="none" w="sm" len="sm"/>
              <a:tailEnd type="none" w="sm" len="sm"/>
            </a:ln>
          </p:spPr>
          <p:txBody>
            <a:bodyPr wrap="none">
              <a:spAutoFit/>
            </a:bodyPr>
            <a:lstStyle/>
            <a:p>
              <a:pPr marL="112713" indent="-112713"/>
              <a:r>
                <a:rPr lang="en-US" sz="1600" b="1">
                  <a:solidFill>
                    <a:srgbClr val="0033CC"/>
                  </a:solidFill>
                  <a:latin typeface="Arial" charset="0"/>
                </a:rPr>
                <a:t>e</a:t>
              </a:r>
            </a:p>
          </p:txBody>
        </p:sp>
        <p:sp>
          <p:nvSpPr>
            <p:cNvPr id="5135" name="TextBox 48"/>
            <p:cNvSpPr txBox="1">
              <a:spLocks noChangeArrowheads="1"/>
            </p:cNvSpPr>
            <p:nvPr/>
          </p:nvSpPr>
          <p:spPr bwMode="auto">
            <a:xfrm>
              <a:off x="3333750" y="4248150"/>
              <a:ext cx="298450" cy="339725"/>
            </a:xfrm>
            <a:prstGeom prst="rect">
              <a:avLst/>
            </a:prstGeom>
            <a:noFill/>
            <a:ln w="12700">
              <a:noFill/>
              <a:miter lim="800000"/>
              <a:headEnd type="none" w="sm" len="sm"/>
              <a:tailEnd type="none" w="sm" len="sm"/>
            </a:ln>
          </p:spPr>
          <p:txBody>
            <a:bodyPr wrap="none">
              <a:spAutoFit/>
            </a:bodyPr>
            <a:lstStyle/>
            <a:p>
              <a:pPr marL="112713" indent="-112713"/>
              <a:r>
                <a:rPr lang="en-US" sz="1600" b="1">
                  <a:solidFill>
                    <a:srgbClr val="0033CC"/>
                  </a:solidFill>
                  <a:latin typeface="Arial" charset="0"/>
                </a:rPr>
                <a:t>e</a:t>
              </a:r>
            </a:p>
          </p:txBody>
        </p:sp>
        <p:pic>
          <p:nvPicPr>
            <p:cNvPr id="5136"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14975" y="5230813"/>
              <a:ext cx="274638" cy="257175"/>
            </a:xfrm>
            <a:prstGeom prst="rect">
              <a:avLst/>
            </a:prstGeom>
            <a:noFill/>
            <a:ln w="12700">
              <a:noFill/>
              <a:miter lim="800000"/>
              <a:headEnd type="none" w="sm" len="sm"/>
              <a:tailEnd type="none" w="sm" len="sm"/>
            </a:ln>
          </p:spPr>
        </p:pic>
        <p:pic>
          <p:nvPicPr>
            <p:cNvPr id="50" name="Picture 10"/>
            <p:cNvPicPr>
              <a:picLocks noChangeAspect="1" noChangeArrowheads="1"/>
            </p:cNvPicPr>
            <p:nvPr/>
          </p:nvPicPr>
          <p:blipFill>
            <a:blip r:embed="rId5" cstate="print">
              <a:duotone>
                <a:prstClr val="black"/>
                <a:schemeClr val="accent1">
                  <a:lumMod val="60000"/>
                  <a:lumOff val="40000"/>
                  <a:tint val="45000"/>
                  <a:satMod val="400000"/>
                </a:schemeClr>
              </a:duotone>
              <a:clrChange>
                <a:clrFrom>
                  <a:srgbClr val="FFFFFF"/>
                </a:clrFrom>
                <a:clrTo>
                  <a:srgbClr val="FFFFFF">
                    <a:alpha val="0"/>
                  </a:srgbClr>
                </a:clrTo>
              </a:clrChange>
            </a:blip>
            <a:srcRect/>
            <a:stretch>
              <a:fillRect/>
            </a:stretch>
          </p:blipFill>
          <p:spPr bwMode="auto">
            <a:xfrm>
              <a:off x="5469296" y="5846170"/>
              <a:ext cx="271376" cy="256743"/>
            </a:xfrm>
            <a:prstGeom prst="rect">
              <a:avLst/>
            </a:prstGeom>
            <a:noFill/>
            <a:ln w="12700">
              <a:noFill/>
              <a:miter lim="800000"/>
              <a:headEnd type="none" w="sm" len="sm"/>
              <a:tailEnd type="none" w="sm" len="sm"/>
            </a:ln>
          </p:spPr>
        </p:pic>
        <p:pic>
          <p:nvPicPr>
            <p:cNvPr id="52" name="Picture 10"/>
            <p:cNvPicPr>
              <a:picLocks noChangeAspect="1" noChangeArrowheads="1"/>
            </p:cNvPicPr>
            <p:nvPr/>
          </p:nvPicPr>
          <p:blipFill>
            <a:blip r:embed="rId5" cstate="print">
              <a:duotone>
                <a:prstClr val="black"/>
                <a:schemeClr val="accent1">
                  <a:lumMod val="60000"/>
                  <a:lumOff val="40000"/>
                  <a:tint val="45000"/>
                  <a:satMod val="400000"/>
                </a:schemeClr>
              </a:duotone>
              <a:clrChange>
                <a:clrFrom>
                  <a:srgbClr val="FFFFFF"/>
                </a:clrFrom>
                <a:clrTo>
                  <a:srgbClr val="FFFFFF">
                    <a:alpha val="0"/>
                  </a:srgbClr>
                </a:clrTo>
              </a:clrChange>
            </a:blip>
            <a:srcRect/>
            <a:stretch>
              <a:fillRect/>
            </a:stretch>
          </p:blipFill>
          <p:spPr bwMode="auto">
            <a:xfrm>
              <a:off x="4574769" y="4908340"/>
              <a:ext cx="271376" cy="256743"/>
            </a:xfrm>
            <a:prstGeom prst="rect">
              <a:avLst/>
            </a:prstGeom>
            <a:noFill/>
            <a:ln w="12700">
              <a:noFill/>
              <a:miter lim="800000"/>
              <a:headEnd type="none" w="sm" len="sm"/>
              <a:tailEnd type="none" w="sm" len="sm"/>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000"/>
                                        <p:tgtEl>
                                          <p:spTgt spid="53"/>
                                        </p:tgtEl>
                                      </p:cBhvr>
                                    </p:animEffect>
                                  </p:childTnLst>
                                </p:cTn>
                              </p:par>
                              <p:par>
                                <p:cTn id="8" presetID="22" presetClass="entr" presetSubtype="1"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up)">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p:cNvGrpSpPr/>
          <p:nvPr/>
        </p:nvGrpSpPr>
        <p:grpSpPr>
          <a:xfrm>
            <a:off x="625460" y="1911100"/>
            <a:ext cx="7794467" cy="2754522"/>
            <a:chOff x="648204" y="1970299"/>
            <a:chExt cx="7794467" cy="2754522"/>
          </a:xfrm>
        </p:grpSpPr>
        <p:cxnSp>
          <p:nvCxnSpPr>
            <p:cNvPr id="155"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156"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15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15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59"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0"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1"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2"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3"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4" name="Freeform 163"/>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65"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grpSp>
      <p:grpSp>
        <p:nvGrpSpPr>
          <p:cNvPr id="141" name="Group 140"/>
          <p:cNvGrpSpPr/>
          <p:nvPr/>
        </p:nvGrpSpPr>
        <p:grpSpPr>
          <a:xfrm>
            <a:off x="625460" y="1911100"/>
            <a:ext cx="7794467" cy="2754522"/>
            <a:chOff x="648204" y="1970299"/>
            <a:chExt cx="7794467" cy="2754522"/>
          </a:xfrm>
        </p:grpSpPr>
        <p:cxnSp>
          <p:nvCxnSpPr>
            <p:cNvPr id="45"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46"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8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8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95"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7"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8"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9"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111" name="Freeform 11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34"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grpSp>
      <p:sp>
        <p:nvSpPr>
          <p:cNvPr id="235" name="Rounded Rectangle 234"/>
          <p:cNvSpPr/>
          <p:nvPr/>
        </p:nvSpPr>
        <p:spPr bwMode="auto">
          <a:xfrm>
            <a:off x="7236528" y="1617786"/>
            <a:ext cx="1386472" cy="5120371"/>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38" name="Group 237"/>
          <p:cNvGrpSpPr/>
          <p:nvPr/>
        </p:nvGrpSpPr>
        <p:grpSpPr>
          <a:xfrm>
            <a:off x="7111406" y="5282220"/>
            <a:ext cx="1516617" cy="1299928"/>
            <a:chOff x="7111406" y="5282220"/>
            <a:chExt cx="1516617" cy="1299928"/>
          </a:xfrm>
        </p:grpSpPr>
        <p:sp>
          <p:nvSpPr>
            <p:cNvPr id="236" name="Text Box 162"/>
            <p:cNvSpPr txBox="1">
              <a:spLocks noChangeArrowheads="1"/>
            </p:cNvSpPr>
            <p:nvPr/>
          </p:nvSpPr>
          <p:spPr bwMode="auto">
            <a:xfrm>
              <a:off x="7111406" y="5714218"/>
              <a:ext cx="1516617" cy="8679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Data Archive Ingestion</a:t>
              </a:r>
            </a:p>
            <a:p>
              <a:pPr marL="112713" indent="-112713">
                <a:lnSpc>
                  <a:spcPct val="90000"/>
                </a:lnSpc>
                <a:buFont typeface="Wingdings" pitchFamily="2" charset="2"/>
                <a:buChar char="t"/>
              </a:pPr>
              <a:r>
                <a:rPr lang="en-US" sz="800" b="1" dirty="0">
                  <a:solidFill>
                    <a:srgbClr val="0033CC"/>
                  </a:solidFill>
                  <a:latin typeface="Arial"/>
                </a:rPr>
                <a:t>Navigation </a:t>
              </a:r>
            </a:p>
            <a:p>
              <a:pPr marL="112713" indent="-112713">
                <a:lnSpc>
                  <a:spcPct val="90000"/>
                </a:lnSpc>
                <a:buFont typeface="Wingdings" pitchFamily="2" charset="2"/>
                <a:buChar char="t"/>
              </a:pPr>
              <a:r>
                <a:rPr lang="en-US" sz="800" b="1" dirty="0" smtClean="0">
                  <a:solidFill>
                    <a:srgbClr val="0033CC"/>
                  </a:solidFill>
                  <a:latin typeface="Arial"/>
                </a:rPr>
                <a:t>Spacecraft Monitor &amp; </a:t>
              </a:r>
              <a:r>
                <a:rPr lang="en-US" sz="800" b="1" dirty="0">
                  <a:solidFill>
                    <a:srgbClr val="0033CC"/>
                  </a:solidFill>
                  <a:latin typeface="Arial"/>
                </a:rPr>
                <a:t>Control</a:t>
              </a:r>
            </a:p>
            <a:p>
              <a:pPr marL="112713" indent="-112713">
                <a:lnSpc>
                  <a:spcPct val="90000"/>
                </a:lnSpc>
                <a:buFont typeface="Wingdings" pitchFamily="2" charset="2"/>
                <a:buChar char="t"/>
              </a:pPr>
              <a:r>
                <a:rPr lang="en-US" sz="800" b="1" dirty="0">
                  <a:solidFill>
                    <a:srgbClr val="0033CC"/>
                  </a:solidFill>
                  <a:latin typeface="Arial"/>
                </a:rPr>
                <a:t>Digital Repository </a:t>
              </a:r>
              <a:r>
                <a:rPr lang="en-US" sz="800" b="1" dirty="0" smtClean="0">
                  <a:solidFill>
                    <a:srgbClr val="0033CC"/>
                  </a:solidFill>
                  <a:latin typeface="Arial"/>
                </a:rPr>
                <a:t>Audit/Certification</a:t>
              </a:r>
            </a:p>
            <a:p>
              <a:pPr marL="112713" indent="-112713">
                <a:lnSpc>
                  <a:spcPct val="90000"/>
                </a:lnSpc>
                <a:buFont typeface="Wingdings" pitchFamily="2" charset="2"/>
                <a:buChar char="t"/>
              </a:pPr>
              <a:r>
                <a:rPr lang="en-US" sz="800" b="1" dirty="0" err="1" smtClean="0">
                  <a:solidFill>
                    <a:srgbClr val="0033CC"/>
                  </a:solidFill>
                  <a:latin typeface="Arial"/>
                </a:rPr>
                <a:t>Telerobotics</a:t>
              </a:r>
              <a:endParaRPr lang="en-US" sz="800" b="1" dirty="0">
                <a:solidFill>
                  <a:srgbClr val="0033CC"/>
                </a:solidFill>
                <a:latin typeface="Arial"/>
              </a:endParaRPr>
            </a:p>
          </p:txBody>
        </p:sp>
        <p:sp>
          <p:nvSpPr>
            <p:cNvPr id="237" name="Rounded Rectangle 236"/>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
        <p:nvSpPr>
          <p:cNvPr id="213" name="Rounded Rectangle 212"/>
          <p:cNvSpPr/>
          <p:nvPr/>
        </p:nvSpPr>
        <p:spPr bwMode="auto">
          <a:xfrm>
            <a:off x="5546924" y="1631102"/>
            <a:ext cx="1386472" cy="5093738"/>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16" name="Group 215"/>
          <p:cNvGrpSpPr/>
          <p:nvPr/>
        </p:nvGrpSpPr>
        <p:grpSpPr>
          <a:xfrm>
            <a:off x="5430255" y="5282220"/>
            <a:ext cx="1722175" cy="1076814"/>
            <a:chOff x="5430255" y="5282220"/>
            <a:chExt cx="1965325" cy="1076814"/>
          </a:xfrm>
        </p:grpSpPr>
        <p:sp>
          <p:nvSpPr>
            <p:cNvPr id="214" name="Text Box 166"/>
            <p:cNvSpPr txBox="1">
              <a:spLocks noChangeArrowheads="1"/>
            </p:cNvSpPr>
            <p:nvPr/>
          </p:nvSpPr>
          <p:spPr bwMode="auto">
            <a:xfrm>
              <a:off x="5430255" y="5712703"/>
              <a:ext cx="1965325" cy="646331"/>
            </a:xfrm>
            <a:prstGeom prst="rect">
              <a:avLst/>
            </a:prstGeom>
            <a:noFill/>
            <a:ln w="9525">
              <a:noFill/>
              <a:miter lim="800000"/>
              <a:headEnd/>
              <a:tailEnd/>
            </a:ln>
          </p:spPr>
          <p:txBody>
            <a:bodyPr>
              <a:spAutoFit/>
            </a:bodyPr>
            <a:lstStyle/>
            <a:p>
              <a:pPr marL="112713" indent="-112713">
                <a:lnSpc>
                  <a:spcPct val="90000"/>
                </a:lnSpc>
                <a:buFont typeface="Wingdings" pitchFamily="2" charset="2"/>
                <a:buChar char="t"/>
              </a:pPr>
              <a:r>
                <a:rPr lang="en-US" sz="800" b="1" dirty="0" smtClean="0">
                  <a:solidFill>
                    <a:srgbClr val="0033CC"/>
                  </a:solidFill>
                  <a:latin typeface="Arial"/>
                </a:rPr>
                <a:t>Motion </a:t>
              </a:r>
              <a:r>
                <a:rPr lang="en-US" sz="800" b="1" dirty="0">
                  <a:solidFill>
                    <a:srgbClr val="0033CC"/>
                  </a:solidFill>
                  <a:latin typeface="Arial"/>
                </a:rPr>
                <a:t>Imagery &amp; Apps</a:t>
              </a:r>
            </a:p>
            <a:p>
              <a:pPr marL="112713" indent="-112713">
                <a:lnSpc>
                  <a:spcPct val="90000"/>
                </a:lnSpc>
                <a:buFont typeface="Wingdings" pitchFamily="2" charset="2"/>
                <a:buChar char="t"/>
              </a:pPr>
              <a:r>
                <a:rPr lang="en-US" sz="800" b="1" dirty="0">
                  <a:solidFill>
                    <a:srgbClr val="0033CC"/>
                  </a:solidFill>
                  <a:latin typeface="Arial"/>
                </a:rPr>
                <a:t>Delay Tolerant Networking</a:t>
              </a:r>
            </a:p>
            <a:p>
              <a:pPr marL="112713" indent="-112713">
                <a:lnSpc>
                  <a:spcPct val="90000"/>
                </a:lnSpc>
                <a:buFont typeface="Wingdings" pitchFamily="2" charset="2"/>
                <a:buChar char="t"/>
              </a:pPr>
              <a:r>
                <a:rPr lang="en-US" sz="800" b="1" dirty="0" smtClean="0">
                  <a:solidFill>
                    <a:srgbClr val="0033CC"/>
                  </a:solidFill>
                  <a:latin typeface="Arial"/>
                </a:rPr>
                <a:t>Voice</a:t>
              </a:r>
            </a:p>
            <a:p>
              <a:pPr marL="112713" indent="-112713">
                <a:lnSpc>
                  <a:spcPct val="90000"/>
                </a:lnSpc>
                <a:buClr>
                  <a:srgbClr val="B7C6FE">
                    <a:lumMod val="50000"/>
                  </a:srgbClr>
                </a:buClr>
                <a:buFont typeface="Wingdings" pitchFamily="2" charset="2"/>
                <a:buChar char="t"/>
              </a:pPr>
              <a:r>
                <a:rPr lang="en-US" sz="800" b="1" dirty="0" smtClean="0">
                  <a:solidFill>
                    <a:srgbClr val="0033CC"/>
                  </a:solidFill>
                  <a:latin typeface="Arial"/>
                </a:rPr>
                <a:t>CFDP over </a:t>
              </a:r>
              <a:r>
                <a:rPr lang="en-US" sz="800" b="1" dirty="0" err="1" smtClean="0">
                  <a:solidFill>
                    <a:srgbClr val="0033CC"/>
                  </a:solidFill>
                  <a:latin typeface="Arial"/>
                </a:rPr>
                <a:t>Encap</a:t>
              </a:r>
              <a:endParaRPr lang="en-US" sz="800" b="1" dirty="0" smtClean="0">
                <a:solidFill>
                  <a:srgbClr val="0033CC"/>
                </a:solidFill>
                <a:latin typeface="Arial"/>
              </a:endParaRPr>
            </a:p>
            <a:p>
              <a:pPr marL="112713" indent="-112713">
                <a:lnSpc>
                  <a:spcPct val="90000"/>
                </a:lnSpc>
                <a:buClr>
                  <a:srgbClr val="B7C6FE">
                    <a:lumMod val="50000"/>
                  </a:srgbClr>
                </a:buClr>
                <a:buFont typeface="Wingdings" pitchFamily="2" charset="2"/>
                <a:buChar char="t"/>
              </a:pPr>
              <a:r>
                <a:rPr lang="en-US" sz="800" b="1" dirty="0" smtClean="0">
                  <a:solidFill>
                    <a:srgbClr val="0033CC"/>
                  </a:solidFill>
                  <a:latin typeface="Arial"/>
                </a:rPr>
                <a:t>CFDP Revisions</a:t>
              </a:r>
              <a:endParaRPr lang="en-US" sz="800" b="1" dirty="0">
                <a:solidFill>
                  <a:srgbClr val="0033CC"/>
                </a:solidFill>
                <a:latin typeface="Arial"/>
              </a:endParaRPr>
            </a:p>
          </p:txBody>
        </p:sp>
        <p:sp>
          <p:nvSpPr>
            <p:cNvPr id="215" name="Rounded Rectangle 214"/>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
        <p:nvSpPr>
          <p:cNvPr id="133" name="Rounded Rectangle 132"/>
          <p:cNvSpPr/>
          <p:nvPr/>
        </p:nvSpPr>
        <p:spPr bwMode="auto">
          <a:xfrm>
            <a:off x="3875075" y="1631102"/>
            <a:ext cx="1386472" cy="5093738"/>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12" name="Group 211"/>
          <p:cNvGrpSpPr/>
          <p:nvPr/>
        </p:nvGrpSpPr>
        <p:grpSpPr>
          <a:xfrm>
            <a:off x="3754281" y="5282220"/>
            <a:ext cx="1536456" cy="1069521"/>
            <a:chOff x="3754281" y="5282220"/>
            <a:chExt cx="1536456" cy="1069521"/>
          </a:xfrm>
        </p:grpSpPr>
        <p:sp>
          <p:nvSpPr>
            <p:cNvPr id="139" name="Text Box 162"/>
            <p:cNvSpPr txBox="1">
              <a:spLocks noChangeArrowheads="1"/>
            </p:cNvSpPr>
            <p:nvPr/>
          </p:nvSpPr>
          <p:spPr bwMode="auto">
            <a:xfrm>
              <a:off x="3754281" y="5705410"/>
              <a:ext cx="1536456" cy="646331"/>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CS Service </a:t>
              </a:r>
              <a:r>
                <a:rPr lang="en-US" sz="800" b="1" dirty="0" smtClean="0">
                  <a:solidFill>
                    <a:srgbClr val="0033CC"/>
                  </a:solidFill>
                  <a:latin typeface="Arial"/>
                </a:rPr>
                <a:t>Management</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CS </a:t>
              </a:r>
              <a:r>
                <a:rPr lang="en-US" sz="800" b="1" dirty="0" smtClean="0">
                  <a:solidFill>
                    <a:srgbClr val="0033CC"/>
                  </a:solidFill>
                  <a:latin typeface="Arial"/>
                </a:rPr>
                <a:t>Transfer Services</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Cross </a:t>
              </a:r>
              <a:r>
                <a:rPr lang="en-US" sz="800" b="1" dirty="0" smtClean="0">
                  <a:solidFill>
                    <a:srgbClr val="0033CC"/>
                  </a:solidFill>
                  <a:latin typeface="Arial"/>
                </a:rPr>
                <a:t>Supt Service Arch.</a:t>
              </a:r>
            </a:p>
            <a:p>
              <a:pPr marL="112713" indent="-112713">
                <a:lnSpc>
                  <a:spcPct val="90000"/>
                </a:lnSpc>
                <a:buClr>
                  <a:srgbClr val="FF0000"/>
                </a:buClr>
                <a:buFont typeface="Wingdings" pitchFamily="2" charset="2"/>
                <a:buChar char="t"/>
              </a:pPr>
              <a:r>
                <a:rPr lang="en-US" sz="800" b="1" dirty="0" smtClean="0">
                  <a:solidFill>
                    <a:srgbClr val="0033CC"/>
                  </a:solidFill>
                  <a:latin typeface="Arial"/>
                </a:rPr>
                <a:t>Generic </a:t>
              </a:r>
              <a:r>
                <a:rPr lang="en-US" sz="800" b="1" dirty="0" err="1" smtClean="0">
                  <a:solidFill>
                    <a:srgbClr val="0033CC"/>
                  </a:solidFill>
                  <a:latin typeface="Arial"/>
                </a:rPr>
                <a:t>Gnd</a:t>
              </a:r>
              <a:r>
                <a:rPr lang="en-US" sz="800" b="1" dirty="0" smtClean="0">
                  <a:solidFill>
                    <a:srgbClr val="0033CC"/>
                  </a:solidFill>
                  <a:latin typeface="Arial"/>
                </a:rPr>
                <a:t>-to-</a:t>
              </a:r>
              <a:r>
                <a:rPr lang="en-US" sz="800" b="1" dirty="0" err="1" smtClean="0">
                  <a:solidFill>
                    <a:srgbClr val="0033CC"/>
                  </a:solidFill>
                  <a:latin typeface="Arial"/>
                </a:rPr>
                <a:t>Gnd</a:t>
              </a:r>
              <a:r>
                <a:rPr lang="en-US" sz="800" b="1" dirty="0" smtClean="0">
                  <a:solidFill>
                    <a:srgbClr val="0033CC"/>
                  </a:solidFill>
                  <a:latin typeface="Arial"/>
                </a:rPr>
                <a:t> File Transfer</a:t>
              </a:r>
              <a:endParaRPr lang="en-US" sz="800" b="1" dirty="0">
                <a:solidFill>
                  <a:srgbClr val="0033CC"/>
                </a:solidFill>
                <a:latin typeface="Arial"/>
              </a:endParaRPr>
            </a:p>
          </p:txBody>
        </p:sp>
        <p:sp>
          <p:nvSpPr>
            <p:cNvPr id="209" name="Rounded Rectangle 208"/>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grpSp>
        <p:nvGrpSpPr>
          <p:cNvPr id="210" name="Group 209"/>
          <p:cNvGrpSpPr/>
          <p:nvPr/>
        </p:nvGrpSpPr>
        <p:grpSpPr>
          <a:xfrm>
            <a:off x="4087184" y="2575861"/>
            <a:ext cx="1678008" cy="1633054"/>
            <a:chOff x="4087184" y="2575861"/>
            <a:chExt cx="1678008" cy="1633054"/>
          </a:xfrm>
          <a:effectLst>
            <a:glow rad="63500">
              <a:schemeClr val="accent4">
                <a:satMod val="175000"/>
                <a:alpha val="40000"/>
              </a:schemeClr>
            </a:glow>
          </a:effectLst>
        </p:grpSpPr>
        <p:sp>
          <p:nvSpPr>
            <p:cNvPr id="205"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6"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7"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8"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endParaRPr lang="en-GB">
                <a:solidFill>
                  <a:srgbClr val="000000"/>
                </a:solidFill>
              </a:endParaRPr>
            </a:p>
          </p:txBody>
        </p:sp>
      </p:grpSp>
      <p:grpSp>
        <p:nvGrpSpPr>
          <p:cNvPr id="211" name="Group 210"/>
          <p:cNvGrpSpPr/>
          <p:nvPr/>
        </p:nvGrpSpPr>
        <p:grpSpPr>
          <a:xfrm>
            <a:off x="4121277" y="2643376"/>
            <a:ext cx="1676215" cy="1449943"/>
            <a:chOff x="4111753" y="2643376"/>
            <a:chExt cx="1676215" cy="1449943"/>
          </a:xfrm>
        </p:grpSpPr>
        <p:sp>
          <p:nvSpPr>
            <p:cNvPr id="143"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144"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145"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46"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sp>
        <p:nvSpPr>
          <p:cNvPr id="179" name="Rounded Rectangle 178"/>
          <p:cNvSpPr/>
          <p:nvPr/>
        </p:nvSpPr>
        <p:spPr bwMode="auto">
          <a:xfrm>
            <a:off x="2194349" y="1639980"/>
            <a:ext cx="1386472" cy="507598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181" name="Group 417"/>
          <p:cNvGrpSpPr>
            <a:grpSpLocks/>
          </p:cNvGrpSpPr>
          <p:nvPr/>
        </p:nvGrpSpPr>
        <p:grpSpPr bwMode="auto">
          <a:xfrm>
            <a:off x="1674579" y="1890210"/>
            <a:ext cx="2150350" cy="2930368"/>
            <a:chOff x="1423988" y="1019175"/>
            <a:chExt cx="2167767" cy="3427032"/>
          </a:xfrm>
          <a:effectLst>
            <a:glow rad="63500">
              <a:schemeClr val="accent4">
                <a:satMod val="175000"/>
                <a:alpha val="40000"/>
              </a:schemeClr>
            </a:glow>
          </a:effectLst>
        </p:grpSpPr>
        <p:sp>
          <p:nvSpPr>
            <p:cNvPr id="182"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3"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4"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5"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6"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7"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grpSp>
        <p:nvGrpSpPr>
          <p:cNvPr id="201" name="Group 200"/>
          <p:cNvGrpSpPr/>
          <p:nvPr/>
        </p:nvGrpSpPr>
        <p:grpSpPr>
          <a:xfrm>
            <a:off x="2052518" y="5282220"/>
            <a:ext cx="1684638" cy="1366060"/>
            <a:chOff x="2052518" y="5282220"/>
            <a:chExt cx="1684638" cy="1366060"/>
          </a:xfrm>
        </p:grpSpPr>
        <p:sp>
          <p:nvSpPr>
            <p:cNvPr id="180" name="Text Box 167"/>
            <p:cNvSpPr txBox="1">
              <a:spLocks noChangeArrowheads="1"/>
            </p:cNvSpPr>
            <p:nvPr/>
          </p:nvSpPr>
          <p:spPr bwMode="auto">
            <a:xfrm>
              <a:off x="2052518" y="5669551"/>
              <a:ext cx="1684638" cy="978729"/>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RF &amp; Modulation </a:t>
              </a:r>
            </a:p>
            <a:p>
              <a:pPr marL="112713" indent="-112713">
                <a:lnSpc>
                  <a:spcPct val="90000"/>
                </a:lnSpc>
                <a:buFont typeface="Wingdings" pitchFamily="2" charset="2"/>
                <a:buChar char="t"/>
              </a:pPr>
              <a:r>
                <a:rPr lang="en-US" sz="800" b="1" dirty="0">
                  <a:solidFill>
                    <a:srgbClr val="0033CC"/>
                  </a:solidFill>
                  <a:latin typeface="Arial"/>
                </a:rPr>
                <a:t>Space Link Coding &amp; Sync. </a:t>
              </a:r>
            </a:p>
            <a:p>
              <a:pPr marL="112713" indent="-112713">
                <a:lnSpc>
                  <a:spcPct val="90000"/>
                </a:lnSpc>
                <a:buFont typeface="Wingdings" pitchFamily="2" charset="2"/>
                <a:buChar char="t"/>
              </a:pPr>
              <a:r>
                <a:rPr lang="en-US" sz="800" b="1" dirty="0">
                  <a:solidFill>
                    <a:srgbClr val="0033CC"/>
                  </a:solidFill>
                  <a:latin typeface="Arial"/>
                </a:rPr>
                <a:t>Multi/Hyper Data Compress.</a:t>
              </a:r>
            </a:p>
            <a:p>
              <a:pPr marL="112713" indent="-112713">
                <a:lnSpc>
                  <a:spcPct val="90000"/>
                </a:lnSpc>
                <a:buFont typeface="Wingdings" pitchFamily="2" charset="2"/>
                <a:buChar char="t"/>
              </a:pPr>
              <a:r>
                <a:rPr lang="en-US" sz="800" b="1" dirty="0">
                  <a:solidFill>
                    <a:srgbClr val="0033CC"/>
                  </a:solidFill>
                  <a:latin typeface="Arial"/>
                </a:rPr>
                <a:t>Space Link Protocols </a:t>
              </a:r>
            </a:p>
            <a:p>
              <a:pPr marL="112713" indent="-112713">
                <a:lnSpc>
                  <a:spcPct val="90000"/>
                </a:lnSpc>
                <a:buFont typeface="Wingdings" pitchFamily="2" charset="2"/>
                <a:buChar char="t"/>
              </a:pPr>
              <a:r>
                <a:rPr lang="en-US" sz="800" b="1" dirty="0">
                  <a:solidFill>
                    <a:srgbClr val="0033CC"/>
                  </a:solidFill>
                  <a:latin typeface="Arial"/>
                </a:rPr>
                <a:t>Next Generation Uplink</a:t>
              </a:r>
            </a:p>
            <a:p>
              <a:pPr marL="112713" indent="-112713">
                <a:lnSpc>
                  <a:spcPct val="90000"/>
                </a:lnSpc>
                <a:buFont typeface="Wingdings" pitchFamily="2" charset="2"/>
                <a:buChar char="t"/>
              </a:pPr>
              <a:r>
                <a:rPr lang="en-US" sz="800" b="1" dirty="0">
                  <a:solidFill>
                    <a:srgbClr val="0033CC"/>
                  </a:solidFill>
                  <a:latin typeface="Arial"/>
                </a:rPr>
                <a:t>Space Data Link Security</a:t>
              </a:r>
              <a:endParaRPr lang="en-US" sz="800" b="1" dirty="0">
                <a:solidFill>
                  <a:srgbClr val="FF9900"/>
                </a:solidFill>
                <a:latin typeface="Arial"/>
              </a:endParaRPr>
            </a:p>
            <a:p>
              <a:pPr marL="112713" indent="-112713">
                <a:lnSpc>
                  <a:spcPct val="90000"/>
                </a:lnSpc>
                <a:buClr>
                  <a:srgbClr val="FF9900"/>
                </a:buClr>
                <a:buFont typeface="Wingdings" pitchFamily="2" charset="2"/>
                <a:buChar char="t"/>
              </a:pPr>
              <a:r>
                <a:rPr lang="en-US" sz="800" b="1" dirty="0" smtClean="0">
                  <a:solidFill>
                    <a:srgbClr val="0033CC"/>
                  </a:solidFill>
                  <a:latin typeface="Arial"/>
                </a:rPr>
                <a:t>Planetary</a:t>
              </a:r>
              <a:r>
                <a:rPr lang="en-US" sz="800" b="1" dirty="0" smtClean="0">
                  <a:solidFill>
                    <a:srgbClr val="FF9900"/>
                  </a:solidFill>
                  <a:latin typeface="Arial"/>
                </a:rPr>
                <a:t> </a:t>
              </a:r>
              <a:r>
                <a:rPr lang="en-US" sz="800" b="1" dirty="0" smtClean="0">
                  <a:solidFill>
                    <a:srgbClr val="0033CC"/>
                  </a:solidFill>
                  <a:latin typeface="Arial"/>
                </a:rPr>
                <a:t>Communications</a:t>
              </a:r>
              <a:endParaRPr lang="en-US" sz="800" b="1" dirty="0" smtClean="0">
                <a:solidFill>
                  <a:srgbClr val="FF9900"/>
                </a:solidFill>
                <a:latin typeface="Arial"/>
              </a:endParaRPr>
            </a:p>
            <a:p>
              <a:pPr marL="112713" indent="-112713">
                <a:lnSpc>
                  <a:spcPct val="90000"/>
                </a:lnSpc>
                <a:buClr>
                  <a:srgbClr val="FF0000"/>
                </a:buClr>
                <a:buFont typeface="Wingdings" pitchFamily="2" charset="2"/>
                <a:buChar char="t"/>
              </a:pPr>
              <a:r>
                <a:rPr lang="en-US" sz="800" b="1" dirty="0" smtClean="0">
                  <a:solidFill>
                    <a:srgbClr val="0033CC"/>
                  </a:solidFill>
                  <a:latin typeface="Arial"/>
                </a:rPr>
                <a:t>Optical </a:t>
              </a:r>
              <a:r>
                <a:rPr lang="en-US" sz="800" b="1" dirty="0">
                  <a:solidFill>
                    <a:srgbClr val="0033CC"/>
                  </a:solidFill>
                  <a:latin typeface="Arial"/>
                </a:rPr>
                <a:t>Coding and </a:t>
              </a:r>
              <a:r>
                <a:rPr lang="en-US" sz="800" b="1" dirty="0" smtClean="0">
                  <a:solidFill>
                    <a:srgbClr val="0033CC"/>
                  </a:solidFill>
                  <a:latin typeface="Arial"/>
                </a:rPr>
                <a:t>Mod</a:t>
              </a:r>
              <a:endParaRPr lang="en-US" sz="800" b="1" dirty="0">
                <a:solidFill>
                  <a:srgbClr val="0033CC"/>
                </a:solidFill>
                <a:latin typeface="Arial"/>
              </a:endParaRPr>
            </a:p>
          </p:txBody>
        </p:sp>
        <p:sp>
          <p:nvSpPr>
            <p:cNvPr id="188" name="Rounded Rectangle 187"/>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sp>
        <p:nvSpPr>
          <p:cNvPr id="168" name="Rounded Rectangle 167"/>
          <p:cNvSpPr/>
          <p:nvPr/>
        </p:nvSpPr>
        <p:spPr bwMode="auto">
          <a:xfrm>
            <a:off x="509183" y="1635544"/>
            <a:ext cx="1386472" cy="5049342"/>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algn="ctr"/>
            <a:endParaRPr lang="en-US">
              <a:solidFill>
                <a:srgbClr val="000000"/>
              </a:solidFill>
            </a:endParaRPr>
          </a:p>
        </p:txBody>
      </p:sp>
      <p:sp>
        <p:nvSpPr>
          <p:cNvPr id="2" name="Title 1"/>
          <p:cNvSpPr>
            <a:spLocks noGrp="1"/>
          </p:cNvSpPr>
          <p:nvPr>
            <p:ph type="title"/>
          </p:nvPr>
        </p:nvSpPr>
        <p:spPr>
          <a:xfrm>
            <a:off x="457200" y="116541"/>
            <a:ext cx="8229600" cy="721659"/>
          </a:xfrm>
        </p:spPr>
        <p:txBody>
          <a:bodyPr/>
          <a:lstStyle/>
          <a:p>
            <a:r>
              <a:rPr lang="en-US" dirty="0" smtClean="0"/>
              <a:t>CCSDS Overview</a:t>
            </a:r>
            <a:br>
              <a:rPr lang="en-US" dirty="0" smtClean="0"/>
            </a:br>
            <a:r>
              <a:rPr lang="en-US" dirty="0" smtClean="0"/>
              <a:t>End-to-End Architecture</a:t>
            </a:r>
            <a:endParaRPr lang="en-US" dirty="0"/>
          </a:p>
        </p:txBody>
      </p:sp>
      <p:sp>
        <p:nvSpPr>
          <p:cNvPr id="3" name="Slide Number Placeholder 2"/>
          <p:cNvSpPr>
            <a:spLocks noGrp="1"/>
          </p:cNvSpPr>
          <p:nvPr>
            <p:ph type="sldNum" sz="quarter" idx="4294967295"/>
          </p:nvPr>
        </p:nvSpPr>
        <p:spPr>
          <a:xfrm>
            <a:off x="6781800" y="6473825"/>
            <a:ext cx="2133600" cy="231775"/>
          </a:xfrm>
          <a:prstGeom prst="rect">
            <a:avLst/>
          </a:prstGeom>
        </p:spPr>
        <p:txBody>
          <a:bodyPr/>
          <a:lstStyle/>
          <a:p>
            <a:pPr>
              <a:defRPr/>
            </a:pPr>
            <a:fld id="{C246DBB5-1FC3-4A7F-A21A-11B4D61A50B2}" type="slidenum">
              <a:rPr lang="en-US" smtClean="0">
                <a:solidFill>
                  <a:srgbClr val="000000"/>
                </a:solidFill>
              </a:rPr>
              <a:pPr>
                <a:defRPr/>
              </a:pPr>
              <a:t>7</a:t>
            </a:fld>
            <a:endParaRPr lang="en-US" dirty="0">
              <a:solidFill>
                <a:srgbClr val="000000"/>
              </a:solidFill>
            </a:endParaRPr>
          </a:p>
        </p:txBody>
      </p:sp>
      <p:grpSp>
        <p:nvGrpSpPr>
          <p:cNvPr id="178" name="Group 177"/>
          <p:cNvGrpSpPr/>
          <p:nvPr/>
        </p:nvGrpSpPr>
        <p:grpSpPr>
          <a:xfrm>
            <a:off x="3844034" y="1899828"/>
            <a:ext cx="4243526" cy="2858608"/>
            <a:chOff x="3844034" y="1899828"/>
            <a:chExt cx="4243526" cy="2858608"/>
          </a:xfrm>
        </p:grpSpPr>
        <p:sp>
          <p:nvSpPr>
            <p:cNvPr id="137" name="Rectangle 136"/>
            <p:cNvSpPr/>
            <p:nvPr/>
          </p:nvSpPr>
          <p:spPr bwMode="auto">
            <a:xfrm>
              <a:off x="3844034" y="1899828"/>
              <a:ext cx="4154749" cy="221941"/>
            </a:xfrm>
            <a:prstGeom prst="rect">
              <a:avLst/>
            </a:prstGeom>
            <a:gradFill flip="none" rotWithShape="1">
              <a:gsLst>
                <a:gs pos="0">
                  <a:schemeClr val="accent1">
                    <a:lumMod val="75000"/>
                  </a:schemeClr>
                </a:gs>
                <a:gs pos="100000">
                  <a:schemeClr val="bg1">
                    <a:alpha val="0"/>
                  </a:schemeClr>
                </a:gs>
              </a:gsLst>
              <a:path path="circle">
                <a:fillToRect l="50000" t="50000" r="50000" b="50000"/>
              </a:path>
              <a:tileRect/>
            </a:gradFill>
            <a:ln w="38100">
              <a:noFill/>
              <a:round/>
              <a:headEnd/>
              <a:tailEnd/>
            </a:ln>
          </p:spPr>
          <p:txBody>
            <a:bodyPr wrap="none" rtlCol="0" anchor="ctr"/>
            <a:lstStyle/>
            <a:p>
              <a:pPr algn="ctr" fontAlgn="auto">
                <a:spcBef>
                  <a:spcPts val="0"/>
                </a:spcBef>
                <a:spcAft>
                  <a:spcPts val="0"/>
                </a:spcAft>
                <a:defRPr/>
              </a:pPr>
              <a:r>
                <a:rPr lang="en-US" sz="800" b="1" dirty="0" smtClean="0">
                  <a:solidFill>
                    <a:srgbClr val="FFFFFF"/>
                  </a:solidFill>
                  <a:latin typeface="Arial Narrow"/>
                  <a:cs typeface="Arial Narrow"/>
                </a:rPr>
                <a:t>One Organization’s Assets</a:t>
              </a:r>
            </a:p>
          </p:txBody>
        </p:sp>
        <p:sp>
          <p:nvSpPr>
            <p:cNvPr id="138" name="Rectangle 137"/>
            <p:cNvSpPr/>
            <p:nvPr/>
          </p:nvSpPr>
          <p:spPr bwMode="auto">
            <a:xfrm>
              <a:off x="3932811" y="4536495"/>
              <a:ext cx="4154749" cy="221941"/>
            </a:xfrm>
            <a:prstGeom prst="rect">
              <a:avLst/>
            </a:prstGeom>
            <a:gradFill flip="none" rotWithShape="1">
              <a:gsLst>
                <a:gs pos="0">
                  <a:schemeClr val="accent1">
                    <a:lumMod val="75000"/>
                  </a:schemeClr>
                </a:gs>
                <a:gs pos="100000">
                  <a:schemeClr val="bg1">
                    <a:alpha val="0"/>
                  </a:schemeClr>
                </a:gs>
              </a:gsLst>
              <a:path path="circle">
                <a:fillToRect l="50000" t="50000" r="50000" b="50000"/>
              </a:path>
              <a:tileRect/>
            </a:gradFill>
            <a:ln w="38100">
              <a:noFill/>
              <a:round/>
              <a:headEnd/>
              <a:tailEnd/>
            </a:ln>
          </p:spPr>
          <p:txBody>
            <a:bodyPr wrap="none" rtlCol="0" anchor="ctr"/>
            <a:lstStyle/>
            <a:p>
              <a:pPr algn="ctr" fontAlgn="auto">
                <a:spcBef>
                  <a:spcPts val="0"/>
                </a:spcBef>
                <a:spcAft>
                  <a:spcPts val="0"/>
                </a:spcAft>
                <a:defRPr/>
              </a:pPr>
              <a:r>
                <a:rPr lang="en-US" sz="800" b="1" dirty="0" smtClean="0">
                  <a:solidFill>
                    <a:srgbClr val="FFFFFF"/>
                  </a:solidFill>
                  <a:latin typeface="Arial Narrow"/>
                  <a:cs typeface="Arial Narrow"/>
                </a:rPr>
                <a:t>Another Organization’s Assets</a:t>
              </a:r>
            </a:p>
          </p:txBody>
        </p:sp>
      </p:grpSp>
      <p:grpSp>
        <p:nvGrpSpPr>
          <p:cNvPr id="177" name="Group 176"/>
          <p:cNvGrpSpPr/>
          <p:nvPr/>
        </p:nvGrpSpPr>
        <p:grpSpPr>
          <a:xfrm>
            <a:off x="379402" y="5282220"/>
            <a:ext cx="1609200" cy="860022"/>
            <a:chOff x="379402" y="5282220"/>
            <a:chExt cx="1609200" cy="860022"/>
          </a:xfrm>
        </p:grpSpPr>
        <p:sp>
          <p:nvSpPr>
            <p:cNvPr id="169" name="Text Box 380"/>
            <p:cNvSpPr txBox="1">
              <a:spLocks noChangeArrowheads="1"/>
            </p:cNvSpPr>
            <p:nvPr/>
          </p:nvSpPr>
          <p:spPr bwMode="auto">
            <a:xfrm>
              <a:off x="379402" y="5680577"/>
              <a:ext cx="1609200" cy="461665"/>
            </a:xfrm>
            <a:prstGeom prst="rect">
              <a:avLst/>
            </a:prstGeom>
            <a:noFill/>
            <a:ln w="12700">
              <a:noFill/>
              <a:miter lim="800000"/>
              <a:headEnd type="none" w="sm" len="sm"/>
              <a:tailEnd type="none" w="sm" len="sm"/>
            </a:ln>
          </p:spPr>
          <p:txBody>
            <a:bodyPr wrap="square">
              <a:spAutoFit/>
            </a:bodyPr>
            <a:lstStyle/>
            <a:p>
              <a:pPr marL="112713" indent="-112713">
                <a:buFont typeface="Wingdings" pitchFamily="2" charset="2"/>
                <a:buChar char=""/>
              </a:pPr>
              <a:r>
                <a:rPr lang="en-US" sz="800" b="1" dirty="0">
                  <a:solidFill>
                    <a:srgbClr val="0033CC"/>
                  </a:solidFill>
                  <a:latin typeface="Arial"/>
                </a:rPr>
                <a:t>Onboard Wireless WG</a:t>
              </a:r>
              <a:endParaRPr lang="en-US" sz="800" b="1" dirty="0">
                <a:solidFill>
                  <a:srgbClr val="FF0000"/>
                </a:solidFill>
                <a:latin typeface="Arial"/>
              </a:endParaRPr>
            </a:p>
            <a:p>
              <a:pPr marL="112713" indent="-112713">
                <a:buFont typeface="Wingdings" pitchFamily="2" charset="2"/>
                <a:buChar char=""/>
              </a:pPr>
              <a:r>
                <a:rPr lang="en-US" sz="800" b="1" dirty="0">
                  <a:solidFill>
                    <a:srgbClr val="0033CC"/>
                  </a:solidFill>
                  <a:latin typeface="Arial"/>
                </a:rPr>
                <a:t>Application </a:t>
              </a:r>
              <a:r>
                <a:rPr lang="en-US" sz="800" b="1" dirty="0" smtClean="0">
                  <a:solidFill>
                    <a:srgbClr val="0033CC"/>
                  </a:solidFill>
                  <a:latin typeface="Arial"/>
                </a:rPr>
                <a:t>Supt Services (incl. Plug-n-Play)</a:t>
              </a:r>
              <a:endParaRPr lang="en-US" sz="800" b="1" dirty="0">
                <a:solidFill>
                  <a:srgbClr val="0033CC"/>
                </a:solidFill>
                <a:latin typeface="Arial"/>
              </a:endParaRPr>
            </a:p>
          </p:txBody>
        </p:sp>
        <p:sp>
          <p:nvSpPr>
            <p:cNvPr id="170" name="Rounded Rectangle 169"/>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grpSp>
      <p:grpSp>
        <p:nvGrpSpPr>
          <p:cNvPr id="172" name="Group 376"/>
          <p:cNvGrpSpPr>
            <a:grpSpLocks/>
          </p:cNvGrpSpPr>
          <p:nvPr/>
        </p:nvGrpSpPr>
        <p:grpSpPr bwMode="auto">
          <a:xfrm>
            <a:off x="649778" y="2888515"/>
            <a:ext cx="1937834" cy="1543286"/>
            <a:chOff x="457200" y="2195342"/>
            <a:chExt cx="1955006" cy="1805732"/>
          </a:xfrm>
          <a:effectLst>
            <a:glow rad="63500">
              <a:schemeClr val="accent4">
                <a:satMod val="175000"/>
                <a:alpha val="40000"/>
              </a:schemeClr>
            </a:glow>
          </a:effectLst>
        </p:grpSpPr>
        <p:sp>
          <p:nvSpPr>
            <p:cNvPr id="173" name="Rectangle 172"/>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4" name="Rectangle 173"/>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5" name="Rectangle 174"/>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6" name="Rectangle 175"/>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grpSp>
      <p:sp>
        <p:nvSpPr>
          <p:cNvPr id="202" name="Rectangle 418"/>
          <p:cNvSpPr>
            <a:spLocks noChangeArrowheads="1"/>
          </p:cNvSpPr>
          <p:nvPr/>
        </p:nvSpPr>
        <p:spPr bwMode="auto">
          <a:xfrm rot="1717673">
            <a:off x="1490439" y="2722026"/>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203" name="Rectangle 419"/>
          <p:cNvSpPr>
            <a:spLocks noChangeArrowheads="1"/>
          </p:cNvSpPr>
          <p:nvPr/>
        </p:nvSpPr>
        <p:spPr bwMode="auto">
          <a:xfrm rot="19983654">
            <a:off x="1569108" y="3238850"/>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204" name="Rectangle 377"/>
          <p:cNvSpPr>
            <a:spLocks noChangeArrowheads="1"/>
          </p:cNvSpPr>
          <p:nvPr/>
        </p:nvSpPr>
        <p:spPr bwMode="auto">
          <a:xfrm>
            <a:off x="1603740" y="2378885"/>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grpSp>
        <p:nvGrpSpPr>
          <p:cNvPr id="217" name="Group 410"/>
          <p:cNvGrpSpPr/>
          <p:nvPr/>
        </p:nvGrpSpPr>
        <p:grpSpPr>
          <a:xfrm>
            <a:off x="6037820" y="2705022"/>
            <a:ext cx="1479482" cy="1285495"/>
            <a:chOff x="6482411" y="2137070"/>
            <a:chExt cx="997822" cy="1239689"/>
          </a:xfrm>
          <a:effectLst>
            <a:glow rad="63500">
              <a:schemeClr val="accent4">
                <a:satMod val="175000"/>
                <a:alpha val="40000"/>
              </a:schemeClr>
            </a:glow>
          </a:effectLst>
        </p:grpSpPr>
        <p:cxnSp>
          <p:nvCxnSpPr>
            <p:cNvPr id="218"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219"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220"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1"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234" name="Group 233"/>
          <p:cNvGrpSpPr/>
          <p:nvPr/>
        </p:nvGrpSpPr>
        <p:grpSpPr>
          <a:xfrm>
            <a:off x="766428" y="1984334"/>
            <a:ext cx="5004584" cy="2753626"/>
            <a:chOff x="766428" y="1984334"/>
            <a:chExt cx="5004584" cy="2753626"/>
          </a:xfrm>
        </p:grpSpPr>
        <p:sp>
          <p:nvSpPr>
            <p:cNvPr id="222"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3"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224"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5"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226"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7"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8"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9"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30"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31"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32"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257" name="Group 256"/>
          <p:cNvGrpSpPr/>
          <p:nvPr/>
        </p:nvGrpSpPr>
        <p:grpSpPr>
          <a:xfrm>
            <a:off x="648204" y="1970299"/>
            <a:ext cx="7794467" cy="2754522"/>
            <a:chOff x="648204" y="1970299"/>
            <a:chExt cx="7794467" cy="2754522"/>
          </a:xfrm>
        </p:grpSpPr>
        <p:grpSp>
          <p:nvGrpSpPr>
            <p:cNvPr id="253" name="Group 252"/>
            <p:cNvGrpSpPr/>
            <p:nvPr/>
          </p:nvGrpSpPr>
          <p:grpSpPr>
            <a:xfrm>
              <a:off x="648204" y="1970299"/>
              <a:ext cx="7794467" cy="2754522"/>
              <a:chOff x="648204" y="1970299"/>
              <a:chExt cx="7794467" cy="2754522"/>
            </a:xfrm>
          </p:grpSpPr>
          <p:grpSp>
            <p:nvGrpSpPr>
              <p:cNvPr id="239" name="Group 411"/>
              <p:cNvGrpSpPr/>
              <p:nvPr/>
            </p:nvGrpSpPr>
            <p:grpSpPr>
              <a:xfrm>
                <a:off x="6021329" y="2708384"/>
                <a:ext cx="1510576" cy="1288947"/>
                <a:chOff x="6472886" y="2130009"/>
                <a:chExt cx="1018793" cy="1243021"/>
              </a:xfrm>
              <a:effectLst/>
            </p:grpSpPr>
            <p:cxnSp>
              <p:nvCxnSpPr>
                <p:cNvPr id="240"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241"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242"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3"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244"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5"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7"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8"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9"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50"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51" name="Freeform 25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252"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cxnSp>
          <p:nvCxnSpPr>
            <p:cNvPr id="254"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255"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256"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258" name="AutoShape 5"/>
          <p:cNvSpPr>
            <a:spLocks noChangeArrowheads="1"/>
          </p:cNvSpPr>
          <p:nvPr/>
        </p:nvSpPr>
        <p:spPr bwMode="ltGray">
          <a:xfrm>
            <a:off x="214064" y="1714402"/>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grpSp>
        <p:nvGrpSpPr>
          <p:cNvPr id="167" name="Group 166"/>
          <p:cNvGrpSpPr/>
          <p:nvPr/>
        </p:nvGrpSpPr>
        <p:grpSpPr>
          <a:xfrm>
            <a:off x="443118" y="1767504"/>
            <a:ext cx="8373232" cy="3360741"/>
            <a:chOff x="443118" y="1767504"/>
            <a:chExt cx="8373232" cy="3360741"/>
          </a:xfrm>
        </p:grpSpPr>
        <p:pic>
          <p:nvPicPr>
            <p:cNvPr id="53" name="Picture 52"/>
            <p:cNvPicPr>
              <a:picLocks noChangeAspect="1"/>
            </p:cNvPicPr>
            <p:nvPr/>
          </p:nvPicPr>
          <p:blipFill>
            <a:blip r:embed="rId3"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4" name="Picture 53"/>
            <p:cNvPicPr>
              <a:picLocks noChangeAspect="1"/>
            </p:cNvPicPr>
            <p:nvPr/>
          </p:nvPicPr>
          <p:blipFill>
            <a:blip r:embed="rId4"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1" name="Picture 9"/>
            <p:cNvPicPr>
              <a:picLocks noChangeAspect="1" noChangeArrowheads="1"/>
            </p:cNvPicPr>
            <p:nvPr/>
          </p:nvPicPr>
          <p:blipFill>
            <a:blip r:embed="rId5"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102" name="Picture 101"/>
            <p:cNvPicPr>
              <a:picLocks noChangeAspect="1"/>
            </p:cNvPicPr>
            <p:nvPr/>
          </p:nvPicPr>
          <p:blipFill>
            <a:blip r:embed="rId6"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3" name="Picture 102"/>
            <p:cNvPicPr>
              <a:picLocks noChangeAspect="1"/>
            </p:cNvPicPr>
            <p:nvPr/>
          </p:nvPicPr>
          <p:blipFill>
            <a:blip r:embed="rId7"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4" name="Picture 103"/>
            <p:cNvPicPr>
              <a:picLocks noChangeAspect="1"/>
            </p:cNvPicPr>
            <p:nvPr/>
          </p:nvPicPr>
          <p:blipFill>
            <a:blip r:embed="rId8"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5" name="Picture 104"/>
            <p:cNvPicPr>
              <a:picLocks noChangeAspect="1"/>
            </p:cNvPicPr>
            <p:nvPr/>
          </p:nvPicPr>
          <p:blipFill>
            <a:blip r:embed="rId9"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6" name="Picture 105"/>
            <p:cNvPicPr>
              <a:picLocks noChangeAspect="1"/>
            </p:cNvPicPr>
            <p:nvPr/>
          </p:nvPicPr>
          <p:blipFill>
            <a:blip r:embed="rId10"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7" name="Picture 10"/>
            <p:cNvPicPr>
              <a:picLocks noChangeAspect="1" noChangeArrowheads="1"/>
            </p:cNvPicPr>
            <p:nvPr/>
          </p:nvPicPr>
          <p:blipFill>
            <a:blip r:embed="rId11"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108" name="Picture 107"/>
            <p:cNvPicPr>
              <a:picLocks noChangeAspect="1"/>
            </p:cNvPicPr>
            <p:nvPr/>
          </p:nvPicPr>
          <p:blipFill>
            <a:blip r:embed="rId12"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9" name="Picture 108"/>
            <p:cNvPicPr>
              <a:picLocks noChangeAspect="1"/>
            </p:cNvPicPr>
            <p:nvPr/>
          </p:nvPicPr>
          <p:blipFill>
            <a:blip r:embed="rId13"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10" name="Picture 109"/>
            <p:cNvPicPr>
              <a:picLocks noChangeAspect="1"/>
            </p:cNvPicPr>
            <p:nvPr/>
          </p:nvPicPr>
          <p:blipFill>
            <a:blip r:embed="rId14"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112" name="Group 370"/>
            <p:cNvGrpSpPr/>
            <p:nvPr/>
          </p:nvGrpSpPr>
          <p:grpSpPr>
            <a:xfrm>
              <a:off x="5481431" y="3562639"/>
              <a:ext cx="1091856" cy="838100"/>
              <a:chOff x="5774530" y="2719488"/>
              <a:chExt cx="985837" cy="756721"/>
            </a:xfrm>
          </p:grpSpPr>
          <p:sp>
            <p:nvSpPr>
              <p:cNvPr id="113" name="Rounded Rectangle 112"/>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sp>
            <p:nvSpPr>
              <p:cNvPr id="114" name="TextBox 113"/>
              <p:cNvSpPr txBox="1">
                <a:spLocks noChangeArrowheads="1"/>
              </p:cNvSpPr>
              <p:nvPr/>
            </p:nvSpPr>
            <p:spPr bwMode="auto">
              <a:xfrm>
                <a:off x="5774530" y="2719488"/>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MISSION CONTROL</a:t>
                </a:r>
                <a:endParaRPr lang="en-US" sz="700" b="1" dirty="0">
                  <a:solidFill>
                    <a:srgbClr val="FFFFFF"/>
                  </a:solidFill>
                  <a:latin typeface="Arial Narrow"/>
                  <a:cs typeface="Arial Narrow"/>
                </a:endParaRPr>
              </a:p>
              <a:p>
                <a:pPr algn="ctr" fontAlgn="auto">
                  <a:spcBef>
                    <a:spcPts val="0"/>
                  </a:spcBef>
                  <a:spcAft>
                    <a:spcPts val="0"/>
                  </a:spcAft>
                  <a:defRPr/>
                </a:pPr>
                <a:r>
                  <a:rPr lang="en-US" sz="700" b="1" dirty="0">
                    <a:solidFill>
                      <a:srgbClr val="FFFFFF"/>
                    </a:solidFill>
                    <a:latin typeface="Arial Narrow"/>
                    <a:cs typeface="Arial Narrow"/>
                  </a:rPr>
                  <a:t>CENTER</a:t>
                </a:r>
              </a:p>
            </p:txBody>
          </p:sp>
          <p:pic>
            <p:nvPicPr>
              <p:cNvPr id="115" name="Picture 114"/>
              <p:cNvPicPr>
                <a:picLocks noChangeAspect="1"/>
              </p:cNvPicPr>
              <p:nvPr/>
            </p:nvPicPr>
            <p:blipFill>
              <a:blip r:embed="rId15" cstate="print"/>
              <a:stretch>
                <a:fillRect/>
              </a:stretch>
            </p:blipFill>
            <p:spPr>
              <a:xfrm>
                <a:off x="5903003" y="2977442"/>
                <a:ext cx="716872" cy="498767"/>
              </a:xfrm>
              <a:prstGeom prst="roundRect">
                <a:avLst/>
              </a:prstGeom>
              <a:ln w="25400">
                <a:solidFill>
                  <a:srgbClr val="FF33CC"/>
                </a:solidFill>
              </a:ln>
              <a:effectLst/>
            </p:spPr>
          </p:pic>
        </p:grpSp>
        <p:grpSp>
          <p:nvGrpSpPr>
            <p:cNvPr id="116" name="Group 371"/>
            <p:cNvGrpSpPr/>
            <p:nvPr/>
          </p:nvGrpSpPr>
          <p:grpSpPr>
            <a:xfrm>
              <a:off x="5469524" y="2171989"/>
              <a:ext cx="1082256" cy="828574"/>
              <a:chOff x="5791199" y="1466951"/>
              <a:chExt cx="985837" cy="754756"/>
            </a:xfrm>
          </p:grpSpPr>
          <p:sp>
            <p:nvSpPr>
              <p:cNvPr id="117" name="Rounded Rectangle 116"/>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pic>
            <p:nvPicPr>
              <p:cNvPr id="118" name="Picture 117"/>
              <p:cNvPicPr>
                <a:picLocks noChangeAspect="1"/>
              </p:cNvPicPr>
              <p:nvPr/>
            </p:nvPicPr>
            <p:blipFill>
              <a:blip r:embed="rId16" cstate="print"/>
              <a:stretch>
                <a:fillRect/>
              </a:stretch>
            </p:blipFill>
            <p:spPr>
              <a:xfrm>
                <a:off x="5924790" y="1721744"/>
                <a:ext cx="708886" cy="472591"/>
              </a:xfrm>
              <a:prstGeom prst="roundRect">
                <a:avLst/>
              </a:prstGeom>
              <a:ln w="25400">
                <a:solidFill>
                  <a:srgbClr val="FF33CC"/>
                </a:solidFill>
              </a:ln>
              <a:effectLst/>
            </p:spPr>
          </p:pic>
          <p:sp>
            <p:nvSpPr>
              <p:cNvPr id="119" name="TextBox 118"/>
              <p:cNvSpPr txBox="1">
                <a:spLocks noChangeArrowheads="1"/>
              </p:cNvSpPr>
              <p:nvPr/>
            </p:nvSpPr>
            <p:spPr bwMode="auto">
              <a:xfrm>
                <a:off x="5791199" y="1466951"/>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MISSION CONTROL</a:t>
                </a:r>
                <a:endParaRPr lang="en-US" sz="700" b="1" dirty="0">
                  <a:solidFill>
                    <a:srgbClr val="FFFFFF"/>
                  </a:solidFill>
                  <a:latin typeface="Arial Narrow"/>
                  <a:cs typeface="Arial Narrow"/>
                </a:endParaRPr>
              </a:p>
              <a:p>
                <a:pPr algn="ctr" fontAlgn="auto">
                  <a:spcBef>
                    <a:spcPts val="0"/>
                  </a:spcBef>
                  <a:spcAft>
                    <a:spcPts val="0"/>
                  </a:spcAft>
                  <a:defRPr/>
                </a:pPr>
                <a:r>
                  <a:rPr lang="en-US" sz="700" b="1" dirty="0">
                    <a:solidFill>
                      <a:srgbClr val="FFFFFF"/>
                    </a:solidFill>
                    <a:latin typeface="Arial Narrow"/>
                    <a:cs typeface="Arial Narrow"/>
                  </a:rPr>
                  <a:t>CENTER</a:t>
                </a:r>
              </a:p>
            </p:txBody>
          </p:sp>
        </p:grpSp>
        <p:grpSp>
          <p:nvGrpSpPr>
            <p:cNvPr id="120" name="Group 384"/>
            <p:cNvGrpSpPr/>
            <p:nvPr/>
          </p:nvGrpSpPr>
          <p:grpSpPr>
            <a:xfrm>
              <a:off x="7314994" y="2186277"/>
              <a:ext cx="1082256" cy="742848"/>
              <a:chOff x="7022953" y="1815770"/>
              <a:chExt cx="1082256" cy="742848"/>
            </a:xfrm>
          </p:grpSpPr>
          <p:sp>
            <p:nvSpPr>
              <p:cNvPr id="121" name="Rounded Rectangle 120"/>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22" name="TextBox 121"/>
              <p:cNvSpPr txBox="1">
                <a:spLocks noChangeArrowheads="1"/>
              </p:cNvSpPr>
              <p:nvPr/>
            </p:nvSpPr>
            <p:spPr bwMode="auto">
              <a:xfrm>
                <a:off x="7022953" y="1815770"/>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End Users</a:t>
                </a:r>
                <a:endParaRPr lang="en-US" sz="700" b="1" dirty="0">
                  <a:solidFill>
                    <a:srgbClr val="FFFFFF"/>
                  </a:solidFill>
                  <a:latin typeface="Arial Narrow"/>
                  <a:cs typeface="Arial Narrow"/>
                </a:endParaRPr>
              </a:p>
            </p:txBody>
          </p:sp>
          <p:pic>
            <p:nvPicPr>
              <p:cNvPr id="123" name="Picture 122"/>
              <p:cNvPicPr>
                <a:picLocks noChangeAspect="1"/>
              </p:cNvPicPr>
              <p:nvPr/>
            </p:nvPicPr>
            <p:blipFill>
              <a:blip r:embed="rId17"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124" name="Group 389"/>
            <p:cNvGrpSpPr/>
            <p:nvPr/>
          </p:nvGrpSpPr>
          <p:grpSpPr>
            <a:xfrm>
              <a:off x="7300707" y="3681710"/>
              <a:ext cx="1082256" cy="742848"/>
              <a:chOff x="7111060" y="3099264"/>
              <a:chExt cx="1082256" cy="742848"/>
            </a:xfrm>
          </p:grpSpPr>
          <p:sp>
            <p:nvSpPr>
              <p:cNvPr id="125" name="Rounded Rectangle 124"/>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26" name="TextBox 125"/>
              <p:cNvSpPr txBox="1">
                <a:spLocks noChangeArrowheads="1"/>
              </p:cNvSpPr>
              <p:nvPr/>
            </p:nvSpPr>
            <p:spPr bwMode="auto">
              <a:xfrm>
                <a:off x="7111060" y="309926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End Users</a:t>
                </a:r>
                <a:endParaRPr lang="en-US" sz="700" b="1" dirty="0">
                  <a:solidFill>
                    <a:srgbClr val="FFFFFF"/>
                  </a:solidFill>
                  <a:latin typeface="Arial Narrow"/>
                  <a:cs typeface="Arial Narrow"/>
                </a:endParaRPr>
              </a:p>
            </p:txBody>
          </p:sp>
          <p:pic>
            <p:nvPicPr>
              <p:cNvPr id="127" name="Picture 126"/>
              <p:cNvPicPr>
                <a:picLocks noChangeAspect="1"/>
              </p:cNvPicPr>
              <p:nvPr/>
            </p:nvPicPr>
            <p:blipFill>
              <a:blip r:embed="rId18" cstate="print"/>
              <a:stretch>
                <a:fillRect/>
              </a:stretch>
            </p:blipFill>
            <p:spPr>
              <a:xfrm>
                <a:off x="7250905" y="3283744"/>
                <a:ext cx="811223" cy="545994"/>
              </a:xfrm>
              <a:prstGeom prst="roundRect">
                <a:avLst/>
              </a:prstGeom>
              <a:ln w="25400">
                <a:solidFill>
                  <a:srgbClr val="FF0000"/>
                </a:solidFill>
              </a:ln>
              <a:effectLst/>
            </p:spPr>
          </p:pic>
        </p:grpSp>
        <p:grpSp>
          <p:nvGrpSpPr>
            <p:cNvPr id="128" name="Group 394"/>
            <p:cNvGrpSpPr/>
            <p:nvPr/>
          </p:nvGrpSpPr>
          <p:grpSpPr>
            <a:xfrm>
              <a:off x="7734094" y="3038763"/>
              <a:ext cx="1082256" cy="589295"/>
              <a:chOff x="7818290" y="2544430"/>
              <a:chExt cx="1082256" cy="589295"/>
            </a:xfrm>
          </p:grpSpPr>
          <p:grpSp>
            <p:nvGrpSpPr>
              <p:cNvPr id="129" name="Group 390"/>
              <p:cNvGrpSpPr/>
              <p:nvPr/>
            </p:nvGrpSpPr>
            <p:grpSpPr>
              <a:xfrm>
                <a:off x="7818290" y="2544430"/>
                <a:ext cx="1082256" cy="589295"/>
                <a:chOff x="7032478" y="1901494"/>
                <a:chExt cx="1082256" cy="589295"/>
              </a:xfrm>
            </p:grpSpPr>
            <p:sp>
              <p:nvSpPr>
                <p:cNvPr id="131" name="Rounded Rectangle 130"/>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32" name="TextBox 131"/>
                <p:cNvSpPr txBox="1">
                  <a:spLocks noChangeArrowheads="1"/>
                </p:cNvSpPr>
                <p:nvPr/>
              </p:nvSpPr>
              <p:spPr bwMode="auto">
                <a:xfrm>
                  <a:off x="7032478" y="190149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Applications/Archives</a:t>
                  </a:r>
                  <a:endParaRPr lang="en-US" sz="700" b="1" dirty="0">
                    <a:solidFill>
                      <a:srgbClr val="FFFFFF"/>
                    </a:solidFill>
                    <a:latin typeface="Arial Narrow"/>
                    <a:cs typeface="Arial Narrow"/>
                  </a:endParaRPr>
                </a:p>
              </p:txBody>
            </p:sp>
          </p:grpSp>
          <p:pic>
            <p:nvPicPr>
              <p:cNvPr id="130" name="Picture 129"/>
              <p:cNvPicPr>
                <a:picLocks noChangeAspect="1"/>
              </p:cNvPicPr>
              <p:nvPr/>
            </p:nvPicPr>
            <p:blipFill>
              <a:blip r:embed="rId19" cstate="print"/>
              <a:stretch>
                <a:fillRect/>
              </a:stretch>
            </p:blipFill>
            <p:spPr>
              <a:xfrm>
                <a:off x="7960253" y="2726178"/>
                <a:ext cx="788460" cy="383735"/>
              </a:xfrm>
              <a:prstGeom prst="roundRect">
                <a:avLst/>
              </a:prstGeom>
              <a:ln w="25400">
                <a:solidFill>
                  <a:srgbClr val="FF0000"/>
                </a:solidFill>
              </a:ln>
              <a:effectLst/>
            </p:spPr>
          </p:pic>
        </p:grpSp>
        <p:pic>
          <p:nvPicPr>
            <p:cNvPr id="135" name="Picture 134"/>
            <p:cNvPicPr>
              <a:picLocks noChangeAspect="1"/>
            </p:cNvPicPr>
            <p:nvPr/>
          </p:nvPicPr>
          <p:blipFill>
            <a:blip r:embed="rId20" cstate="print"/>
            <a:stretch>
              <a:fillRect/>
            </a:stretch>
          </p:blipFill>
          <p:spPr>
            <a:xfrm>
              <a:off x="3732093" y="3568302"/>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136" name="Picture 135"/>
            <p:cNvPicPr>
              <a:picLocks noChangeAspect="1"/>
            </p:cNvPicPr>
            <p:nvPr/>
          </p:nvPicPr>
          <p:blipFill>
            <a:blip r:embed="rId21"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273" name="Group 272"/>
          <p:cNvGrpSpPr/>
          <p:nvPr/>
        </p:nvGrpSpPr>
        <p:grpSpPr>
          <a:xfrm>
            <a:off x="5970235" y="772675"/>
            <a:ext cx="3011584" cy="1322463"/>
            <a:chOff x="5970235" y="772675"/>
            <a:chExt cx="3011584" cy="1322463"/>
          </a:xfrm>
        </p:grpSpPr>
        <p:grpSp>
          <p:nvGrpSpPr>
            <p:cNvPr id="265" name="Group 264"/>
            <p:cNvGrpSpPr/>
            <p:nvPr/>
          </p:nvGrpSpPr>
          <p:grpSpPr>
            <a:xfrm>
              <a:off x="5970235" y="772676"/>
              <a:ext cx="3011584" cy="1322462"/>
              <a:chOff x="5970235" y="772676"/>
              <a:chExt cx="3011584" cy="1322462"/>
            </a:xfrm>
          </p:grpSpPr>
          <p:sp>
            <p:nvSpPr>
              <p:cNvPr id="259" name="AutoShape 5"/>
              <p:cNvSpPr>
                <a:spLocks noChangeArrowheads="1"/>
              </p:cNvSpPr>
              <p:nvPr/>
            </p:nvSpPr>
            <p:spPr bwMode="ltGray">
              <a:xfrm>
                <a:off x="6604990" y="772676"/>
                <a:ext cx="232595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sp>
            <p:nvSpPr>
              <p:cNvPr id="260" name="Text Box 379"/>
              <p:cNvSpPr txBox="1">
                <a:spLocks noChangeArrowheads="1"/>
              </p:cNvSpPr>
              <p:nvPr/>
            </p:nvSpPr>
            <p:spPr bwMode="auto">
              <a:xfrm>
                <a:off x="6655645" y="1136375"/>
                <a:ext cx="2326174" cy="646331"/>
              </a:xfrm>
              <a:prstGeom prst="rect">
                <a:avLst/>
              </a:prstGeom>
              <a:noFill/>
              <a:ln w="12700">
                <a:noFill/>
                <a:miter lim="800000"/>
                <a:headEnd type="none" w="sm" len="sm"/>
                <a:tailEnd type="none" w="sm" len="sm"/>
              </a:ln>
            </p:spPr>
            <p:txBody>
              <a:bodyPr wrap="square">
                <a:spAutoFit/>
              </a:bodyPr>
              <a:lstStyle/>
              <a:p>
                <a:pPr marL="112713" indent="-112713">
                  <a:lnSpc>
                    <a:spcPct val="90000"/>
                  </a:lnSpc>
                  <a:buFont typeface="Wingdings" pitchFamily="2" charset="2"/>
                  <a:buChar char="t"/>
                </a:pPr>
                <a:r>
                  <a:rPr lang="en-US" sz="800" b="1" dirty="0" smtClean="0">
                    <a:solidFill>
                      <a:srgbClr val="0033CC"/>
                    </a:solidFill>
                    <a:latin typeface="Arial"/>
                  </a:rPr>
                  <a:t>Security</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Space Assigned Numbers Auth.</a:t>
                </a:r>
              </a:p>
              <a:p>
                <a:pPr marL="112713" indent="-112713">
                  <a:lnSpc>
                    <a:spcPct val="90000"/>
                  </a:lnSpc>
                  <a:buFont typeface="Wingdings" pitchFamily="2" charset="2"/>
                  <a:buChar char="t"/>
                </a:pPr>
                <a:r>
                  <a:rPr lang="en-US" sz="800" b="1" dirty="0" smtClean="0">
                    <a:solidFill>
                      <a:srgbClr val="0033CC"/>
                    </a:solidFill>
                    <a:latin typeface="Arial"/>
                  </a:rPr>
                  <a:t>Delta-DOR</a:t>
                </a:r>
              </a:p>
              <a:p>
                <a:pPr marL="112713" indent="-112713">
                  <a:lnSpc>
                    <a:spcPct val="90000"/>
                  </a:lnSpc>
                  <a:buClr>
                    <a:srgbClr val="FF0000"/>
                  </a:buClr>
                  <a:buFont typeface="Wingdings" pitchFamily="2" charset="2"/>
                  <a:buChar char="t"/>
                </a:pPr>
                <a:r>
                  <a:rPr lang="en-US" sz="800" b="1" dirty="0">
                    <a:solidFill>
                      <a:srgbClr val="0033CC"/>
                    </a:solidFill>
                    <a:latin typeface="Arial"/>
                  </a:rPr>
                  <a:t>Timeline Data Exchange</a:t>
                </a:r>
              </a:p>
              <a:p>
                <a:pPr marL="112713" indent="-112713">
                  <a:lnSpc>
                    <a:spcPct val="90000"/>
                  </a:lnSpc>
                  <a:buClr>
                    <a:srgbClr val="FF9900"/>
                  </a:buClr>
                  <a:buFont typeface="Wingdings" pitchFamily="2" charset="2"/>
                  <a:buChar char="t"/>
                </a:pPr>
                <a:r>
                  <a:rPr lang="en-US" sz="800" b="1" dirty="0" smtClean="0">
                    <a:solidFill>
                      <a:srgbClr val="0033CC"/>
                    </a:solidFill>
                    <a:latin typeface="Arial"/>
                  </a:rPr>
                  <a:t>XML Standards </a:t>
                </a:r>
                <a:r>
                  <a:rPr lang="en-US" sz="800" b="1" dirty="0">
                    <a:solidFill>
                      <a:srgbClr val="0033CC"/>
                    </a:solidFill>
                    <a:latin typeface="Arial"/>
                  </a:rPr>
                  <a:t>and Guidelines</a:t>
                </a:r>
                <a:endParaRPr lang="en-US" sz="800" b="1" dirty="0">
                  <a:solidFill>
                    <a:srgbClr val="FF9900"/>
                  </a:solidFill>
                  <a:latin typeface="Arial"/>
                </a:endParaRPr>
              </a:p>
            </p:txBody>
          </p:sp>
          <p:sp>
            <p:nvSpPr>
              <p:cNvPr id="261" name="Arc 260"/>
              <p:cNvSpPr/>
              <p:nvPr/>
            </p:nvSpPr>
            <p:spPr bwMode="auto">
              <a:xfrm rot="5400000">
                <a:off x="5965797" y="1083083"/>
                <a:ext cx="639192" cy="630315"/>
              </a:xfrm>
              <a:prstGeom prst="arc">
                <a:avLst/>
              </a:prstGeom>
              <a:noFill/>
              <a:ln w="165100" algn="ctr">
                <a:solidFill>
                  <a:schemeClr val="bg1">
                    <a:lumMod val="75000"/>
                  </a:schemeClr>
                </a:solidFill>
                <a:round/>
                <a:headEnd type="none" w="sm" len="sm"/>
                <a:tailEnd type="none" w="sm" len="sm"/>
              </a:ln>
            </p:spPr>
            <p:txBody>
              <a:bodyPr/>
              <a:lstStyle/>
              <a:p>
                <a:endParaRPr lang="en-US" smtClean="0">
                  <a:solidFill>
                    <a:srgbClr val="000000"/>
                  </a:solidFill>
                </a:endParaRPr>
              </a:p>
            </p:txBody>
          </p:sp>
          <p:cxnSp>
            <p:nvCxnSpPr>
              <p:cNvPr id="262" name="Straight Connector 261"/>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266" name="Rounded Rectangle 265"/>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grpSp>
      <p:grpSp>
        <p:nvGrpSpPr>
          <p:cNvPr id="268" name="Group 430"/>
          <p:cNvGrpSpPr/>
          <p:nvPr/>
        </p:nvGrpSpPr>
        <p:grpSpPr>
          <a:xfrm>
            <a:off x="826453" y="893688"/>
            <a:ext cx="6045790" cy="685800"/>
            <a:chOff x="542273" y="6291309"/>
            <a:chExt cx="6045790" cy="685800"/>
          </a:xfrm>
        </p:grpSpPr>
        <p:sp>
          <p:nvSpPr>
            <p:cNvPr id="269" name="Rectangle 2"/>
            <p:cNvSpPr txBox="1">
              <a:spLocks noChangeArrowheads="1"/>
            </p:cNvSpPr>
            <p:nvPr/>
          </p:nvSpPr>
          <p:spPr bwMode="auto">
            <a:xfrm>
              <a:off x="542273" y="6291309"/>
              <a:ext cx="2721739" cy="657225"/>
            </a:xfrm>
            <a:prstGeom prst="rect">
              <a:avLst/>
            </a:prstGeom>
            <a:noFill/>
            <a:ln>
              <a:miter lim="800000"/>
              <a:headEnd/>
              <a:tailEnd/>
            </a:ln>
          </p:spPr>
          <p:txBody>
            <a:bodyPr/>
            <a:lstStyle/>
            <a:p>
              <a:pPr algn="r">
                <a:lnSpc>
                  <a:spcPct val="90000"/>
                </a:lnSpc>
                <a:defRPr/>
              </a:pPr>
              <a:r>
                <a:rPr lang="en-US" sz="1800" b="1" dirty="0" smtClean="0">
                  <a:solidFill>
                    <a:srgbClr val="000099"/>
                  </a:solidFill>
                  <a:latin typeface="Arial"/>
                </a:rPr>
                <a:t>Six  Technical Areas,</a:t>
              </a:r>
            </a:p>
            <a:p>
              <a:pPr algn="r">
                <a:lnSpc>
                  <a:spcPct val="90000"/>
                </a:lnSpc>
                <a:defRPr/>
              </a:pPr>
              <a:r>
                <a:rPr lang="en-US" sz="1800" b="1" dirty="0" smtClean="0">
                  <a:solidFill>
                    <a:srgbClr val="000099"/>
                  </a:solidFill>
                  <a:latin typeface="Arial"/>
                </a:rPr>
                <a:t>Twenty-Nine Teams</a:t>
              </a:r>
              <a:endParaRPr lang="en-US" sz="1800" b="1" dirty="0">
                <a:solidFill>
                  <a:srgbClr val="000099"/>
                </a:solidFill>
                <a:latin typeface="Arial"/>
              </a:endParaRPr>
            </a:p>
          </p:txBody>
        </p:sp>
        <p:grpSp>
          <p:nvGrpSpPr>
            <p:cNvPr id="270" name="Group 323"/>
            <p:cNvGrpSpPr/>
            <p:nvPr/>
          </p:nvGrpSpPr>
          <p:grpSpPr>
            <a:xfrm>
              <a:off x="3235263" y="6469278"/>
              <a:ext cx="3352800" cy="507831"/>
              <a:chOff x="3856700" y="6220703"/>
              <a:chExt cx="3352800" cy="507831"/>
            </a:xfrm>
          </p:grpSpPr>
          <p:sp>
            <p:nvSpPr>
              <p:cNvPr id="271" name="Rectangle 270"/>
              <p:cNvSpPr/>
              <p:nvPr/>
            </p:nvSpPr>
            <p:spPr>
              <a:xfrm>
                <a:off x="4085300" y="6220703"/>
                <a:ext cx="3124200" cy="507831"/>
              </a:xfrm>
              <a:prstGeom prst="rect">
                <a:avLst/>
              </a:prstGeom>
            </p:spPr>
            <p:txBody>
              <a:bodyPr wrap="square">
                <a:spAutoFit/>
              </a:bodyPr>
              <a:lstStyle/>
              <a:p>
                <a:pPr marL="112713" indent="-112713">
                  <a:lnSpc>
                    <a:spcPct val="90000"/>
                  </a:lnSpc>
                  <a:buFont typeface="Wingdings" pitchFamily="2" charset="2"/>
                  <a:buChar char="t"/>
                </a:pPr>
                <a:r>
                  <a:rPr lang="en-US" sz="1000" dirty="0" smtClean="0">
                    <a:solidFill>
                      <a:srgbClr val="0033CC"/>
                    </a:solidFill>
                    <a:latin typeface="Arial"/>
                  </a:rPr>
                  <a:t>Working Group (producing standards)</a:t>
                </a:r>
                <a:endParaRPr lang="en-US" sz="1000" b="1" dirty="0" smtClean="0">
                  <a:solidFill>
                    <a:srgbClr val="0033CC"/>
                  </a:solidFill>
                  <a:latin typeface="Arial"/>
                </a:endParaRPr>
              </a:p>
              <a:p>
                <a:pPr marL="112713" indent="-112713">
                  <a:lnSpc>
                    <a:spcPct val="90000"/>
                  </a:lnSpc>
                  <a:buClr>
                    <a:srgbClr val="FF0000"/>
                  </a:buClr>
                  <a:buFont typeface="Wingdings" pitchFamily="2" charset="2"/>
                  <a:buChar char="t"/>
                </a:pPr>
                <a:r>
                  <a:rPr lang="en-US" sz="1000" dirty="0" smtClean="0">
                    <a:solidFill>
                      <a:srgbClr val="0033CC"/>
                    </a:solidFill>
                    <a:latin typeface="Arial"/>
                  </a:rPr>
                  <a:t>Birds-Of-a-Feather stage (pre-approval)</a:t>
                </a:r>
              </a:p>
              <a:p>
                <a:pPr marL="112713" indent="-112713">
                  <a:lnSpc>
                    <a:spcPct val="90000"/>
                  </a:lnSpc>
                  <a:buClr>
                    <a:srgbClr val="FF9900"/>
                  </a:buClr>
                  <a:buFont typeface="Wingdings" pitchFamily="2" charset="2"/>
                  <a:buChar char="t"/>
                </a:pPr>
                <a:r>
                  <a:rPr lang="en-US" sz="1000" dirty="0" smtClean="0">
                    <a:solidFill>
                      <a:srgbClr val="0033CC"/>
                    </a:solidFill>
                    <a:latin typeface="Arial"/>
                  </a:rPr>
                  <a:t>Special Interest Group (integration forum)</a:t>
                </a:r>
                <a:endParaRPr lang="en-US" sz="1000" dirty="0">
                  <a:solidFill>
                    <a:srgbClr val="0033CC"/>
                  </a:solidFill>
                  <a:latin typeface="Arial"/>
                </a:endParaRPr>
              </a:p>
            </p:txBody>
          </p:sp>
          <p:sp>
            <p:nvSpPr>
              <p:cNvPr id="272" name="Left Brace 271"/>
              <p:cNvSpPr/>
              <p:nvPr/>
            </p:nvSpPr>
            <p:spPr bwMode="auto">
              <a:xfrm>
                <a:off x="3856700" y="6242759"/>
                <a:ext cx="285750" cy="457200"/>
              </a:xfrm>
              <a:prstGeom prst="leftBrace">
                <a:avLst>
                  <a:gd name="adj1" fmla="val 25000"/>
                  <a:gd name="adj2" fmla="val 5000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sp>
        <p:nvSpPr>
          <p:cNvPr id="166" name="Rectangle 165"/>
          <p:cNvSpPr/>
          <p:nvPr/>
        </p:nvSpPr>
        <p:spPr bwMode="auto">
          <a:xfrm>
            <a:off x="2371045" y="1600847"/>
            <a:ext cx="4154749" cy="221941"/>
          </a:xfrm>
          <a:prstGeom prst="rect">
            <a:avLst/>
          </a:prstGeom>
          <a:gradFill flip="none" rotWithShape="1">
            <a:gsLst>
              <a:gs pos="0">
                <a:schemeClr val="accent1">
                  <a:lumMod val="75000"/>
                </a:schemeClr>
              </a:gs>
              <a:gs pos="100000">
                <a:schemeClr val="bg1">
                  <a:alpha val="0"/>
                </a:schemeClr>
              </a:gs>
            </a:gsLst>
            <a:path path="circle">
              <a:fillToRect l="50000" t="50000" r="50000" b="50000"/>
            </a:path>
            <a:tileRect/>
          </a:gradFill>
          <a:ln w="38100">
            <a:noFill/>
            <a:round/>
            <a:headEnd/>
            <a:tailEnd/>
          </a:ln>
        </p:spPr>
        <p:txBody>
          <a:bodyPr wrap="none" rtlCol="0" anchor="ctr"/>
          <a:lstStyle/>
          <a:p>
            <a:pPr algn="ctr" fontAlgn="auto">
              <a:spcBef>
                <a:spcPts val="0"/>
              </a:spcBef>
              <a:spcAft>
                <a:spcPts val="0"/>
              </a:spcAft>
              <a:defRPr/>
            </a:pPr>
            <a:r>
              <a:rPr lang="en-US" sz="1400" b="1" dirty="0" smtClean="0">
                <a:solidFill>
                  <a:srgbClr val="FFFFFF"/>
                </a:solidFill>
                <a:latin typeface="Arial Narrow"/>
                <a:cs typeface="Arial Narrow"/>
              </a:rPr>
              <a:t>Typical Mission Profile</a:t>
            </a:r>
          </a:p>
        </p:txBody>
      </p:sp>
    </p:spTree>
    <p:extLst>
      <p:ext uri="{BB962C8B-B14F-4D97-AF65-F5344CB8AC3E}">
        <p14:creationId xmlns:p14="http://schemas.microsoft.com/office/powerpoint/2010/main" val="3954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p:cTn id="12" dur="500" fill="hold"/>
                                        <p:tgtEl>
                                          <p:spTgt spid="178"/>
                                        </p:tgtEl>
                                        <p:attrNameLst>
                                          <p:attrName>ppt_w</p:attrName>
                                        </p:attrNameLst>
                                      </p:cBhvr>
                                      <p:tavLst>
                                        <p:tav tm="0">
                                          <p:val>
                                            <p:fltVal val="0"/>
                                          </p:val>
                                        </p:tav>
                                        <p:tav tm="100000">
                                          <p:val>
                                            <p:strVal val="#ppt_w"/>
                                          </p:val>
                                        </p:tav>
                                      </p:tavLst>
                                    </p:anim>
                                    <p:anim calcmode="lin" valueType="num">
                                      <p:cBhvr>
                                        <p:cTn id="13" dur="500" fill="hold"/>
                                        <p:tgtEl>
                                          <p:spTgt spid="17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41"/>
                                        </p:tgtEl>
                                        <p:attrNameLst>
                                          <p:attrName>style.visibility</p:attrName>
                                        </p:attrNameLst>
                                      </p:cBhvr>
                                      <p:to>
                                        <p:strVal val="visible"/>
                                      </p:to>
                                    </p:set>
                                    <p:animEffect transition="in" filter="wipe(right)">
                                      <p:cBhvr>
                                        <p:cTn id="18" dur="500"/>
                                        <p:tgtEl>
                                          <p:spTgt spid="141"/>
                                        </p:tgtEl>
                                      </p:cBhvr>
                                    </p:animEffect>
                                  </p:childTnLst>
                                </p:cTn>
                              </p:par>
                              <p:par>
                                <p:cTn id="19" presetID="22" presetClass="exit" presetSubtype="2" fill="hold" grpId="1" nodeType="withEffect">
                                  <p:stCondLst>
                                    <p:cond delay="0"/>
                                  </p:stCondLst>
                                  <p:childTnLst>
                                    <p:animEffect transition="out" filter="wipe(right)">
                                      <p:cBhvr>
                                        <p:cTn id="20" dur="500"/>
                                        <p:tgtEl>
                                          <p:spTgt spid="166"/>
                                        </p:tgtEl>
                                      </p:cBhvr>
                                    </p:animEffect>
                                    <p:set>
                                      <p:cBhvr>
                                        <p:cTn id="21" dur="1" fill="hold">
                                          <p:stCondLst>
                                            <p:cond delay="499"/>
                                          </p:stCondLst>
                                        </p:cTn>
                                        <p:tgtEl>
                                          <p:spTgt spid="166"/>
                                        </p:tgtEl>
                                        <p:attrNameLst>
                                          <p:attrName>style.visibility</p:attrName>
                                        </p:attrNameLst>
                                      </p:cBhvr>
                                      <p:to>
                                        <p:strVal val="hidden"/>
                                      </p:to>
                                    </p:set>
                                  </p:childTnLst>
                                </p:cTn>
                              </p:par>
                              <p:par>
                                <p:cTn id="22" presetID="22" presetClass="exit" presetSubtype="2" fill="hold" nodeType="withEffect">
                                  <p:stCondLst>
                                    <p:cond delay="0"/>
                                  </p:stCondLst>
                                  <p:childTnLst>
                                    <p:animEffect transition="out" filter="wipe(right)">
                                      <p:cBhvr>
                                        <p:cTn id="23" dur="500"/>
                                        <p:tgtEl>
                                          <p:spTgt spid="178"/>
                                        </p:tgtEl>
                                      </p:cBhvr>
                                    </p:animEffect>
                                    <p:set>
                                      <p:cBhvr>
                                        <p:cTn id="24" dur="1" fill="hold">
                                          <p:stCondLst>
                                            <p:cond delay="499"/>
                                          </p:stCondLst>
                                        </p:cTn>
                                        <p:tgtEl>
                                          <p:spTgt spid="178"/>
                                        </p:tgtEl>
                                        <p:attrNameLst>
                                          <p:attrName>style.visibility</p:attrName>
                                        </p:attrNameLst>
                                      </p:cBhvr>
                                      <p:to>
                                        <p:strVal val="hidden"/>
                                      </p:to>
                                    </p:se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68"/>
                                        </p:tgtEl>
                                        <p:attrNameLst>
                                          <p:attrName>style.visibility</p:attrName>
                                        </p:attrNameLst>
                                      </p:cBhvr>
                                      <p:to>
                                        <p:strVal val="visible"/>
                                      </p:to>
                                    </p:set>
                                    <p:animEffect transition="in" filter="wipe(up)">
                                      <p:cBhvr>
                                        <p:cTn id="28" dur="500"/>
                                        <p:tgtEl>
                                          <p:spTgt spid="168"/>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wipe(up)">
                                      <p:cBhvr>
                                        <p:cTn id="32" dur="500"/>
                                        <p:tgtEl>
                                          <p:spTgt spid="177"/>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wipe(left)">
                                      <p:cBhvr>
                                        <p:cTn id="36" dur="500"/>
                                        <p:tgtEl>
                                          <p:spTgt spid="17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79"/>
                                        </p:tgtEl>
                                        <p:attrNameLst>
                                          <p:attrName>style.visibility</p:attrName>
                                        </p:attrNameLst>
                                      </p:cBhvr>
                                      <p:to>
                                        <p:strVal val="visible"/>
                                      </p:to>
                                    </p:set>
                                    <p:animEffect transition="in" filter="wipe(up)">
                                      <p:cBhvr>
                                        <p:cTn id="41" dur="500"/>
                                        <p:tgtEl>
                                          <p:spTgt spid="179"/>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201"/>
                                        </p:tgtEl>
                                        <p:attrNameLst>
                                          <p:attrName>style.visibility</p:attrName>
                                        </p:attrNameLst>
                                      </p:cBhvr>
                                      <p:to>
                                        <p:strVal val="visible"/>
                                      </p:to>
                                    </p:set>
                                    <p:animEffect transition="in" filter="wipe(up)">
                                      <p:cBhvr>
                                        <p:cTn id="45" dur="500"/>
                                        <p:tgtEl>
                                          <p:spTgt spid="201"/>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181"/>
                                        </p:tgtEl>
                                        <p:attrNameLst>
                                          <p:attrName>style.visibility</p:attrName>
                                        </p:attrNameLst>
                                      </p:cBhvr>
                                      <p:to>
                                        <p:strVal val="visible"/>
                                      </p:to>
                                    </p:set>
                                    <p:animEffect transition="in" filter="wipe(left)">
                                      <p:cBhvr>
                                        <p:cTn id="49" dur="500"/>
                                        <p:tgtEl>
                                          <p:spTgt spid="181"/>
                                        </p:tgtEl>
                                      </p:cBhvr>
                                    </p:animEffect>
                                  </p:childTnLst>
                                </p:cTn>
                              </p:par>
                            </p:childTnLst>
                          </p:cTn>
                        </p:par>
                        <p:par>
                          <p:cTn id="50" fill="hold">
                            <p:stCondLst>
                              <p:cond delay="1500"/>
                            </p:stCondLst>
                            <p:childTnLst>
                              <p:par>
                                <p:cTn id="51" presetID="22" presetClass="entr" presetSubtype="2" fill="hold" grpId="0" nodeType="afterEffect">
                                  <p:stCondLst>
                                    <p:cond delay="0"/>
                                  </p:stCondLst>
                                  <p:childTnLst>
                                    <p:set>
                                      <p:cBhvr>
                                        <p:cTn id="52" dur="1" fill="hold">
                                          <p:stCondLst>
                                            <p:cond delay="0"/>
                                          </p:stCondLst>
                                        </p:cTn>
                                        <p:tgtEl>
                                          <p:spTgt spid="204"/>
                                        </p:tgtEl>
                                        <p:attrNameLst>
                                          <p:attrName>style.visibility</p:attrName>
                                        </p:attrNameLst>
                                      </p:cBhvr>
                                      <p:to>
                                        <p:strVal val="visible"/>
                                      </p:to>
                                    </p:set>
                                    <p:animEffect transition="in" filter="wipe(right)">
                                      <p:cBhvr>
                                        <p:cTn id="53" dur="500"/>
                                        <p:tgtEl>
                                          <p:spTgt spid="204"/>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202"/>
                                        </p:tgtEl>
                                        <p:attrNameLst>
                                          <p:attrName>style.visibility</p:attrName>
                                        </p:attrNameLst>
                                      </p:cBhvr>
                                      <p:to>
                                        <p:strVal val="visible"/>
                                      </p:to>
                                    </p:set>
                                    <p:animEffect transition="in" filter="wipe(left)">
                                      <p:cBhvr>
                                        <p:cTn id="57" dur="500"/>
                                        <p:tgtEl>
                                          <p:spTgt spid="202"/>
                                        </p:tgtEl>
                                      </p:cBhvr>
                                    </p:animEffect>
                                  </p:childTnLst>
                                </p:cTn>
                              </p:par>
                            </p:childTnLst>
                          </p:cTn>
                        </p:par>
                        <p:par>
                          <p:cTn id="58" fill="hold">
                            <p:stCondLst>
                              <p:cond delay="2500"/>
                            </p:stCondLst>
                            <p:childTnLst>
                              <p:par>
                                <p:cTn id="59" presetID="22" presetClass="entr" presetSubtype="2" fill="hold" grpId="0" nodeType="afterEffect">
                                  <p:stCondLst>
                                    <p:cond delay="0"/>
                                  </p:stCondLst>
                                  <p:childTnLst>
                                    <p:set>
                                      <p:cBhvr>
                                        <p:cTn id="60" dur="1" fill="hold">
                                          <p:stCondLst>
                                            <p:cond delay="0"/>
                                          </p:stCondLst>
                                        </p:cTn>
                                        <p:tgtEl>
                                          <p:spTgt spid="203"/>
                                        </p:tgtEl>
                                        <p:attrNameLst>
                                          <p:attrName>style.visibility</p:attrName>
                                        </p:attrNameLst>
                                      </p:cBhvr>
                                      <p:to>
                                        <p:strVal val="visible"/>
                                      </p:to>
                                    </p:set>
                                    <p:animEffect transition="in" filter="wipe(right)">
                                      <p:cBhvr>
                                        <p:cTn id="61" dur="500"/>
                                        <p:tgtEl>
                                          <p:spTgt spid="20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33"/>
                                        </p:tgtEl>
                                        <p:attrNameLst>
                                          <p:attrName>style.visibility</p:attrName>
                                        </p:attrNameLst>
                                      </p:cBhvr>
                                      <p:to>
                                        <p:strVal val="visible"/>
                                      </p:to>
                                    </p:set>
                                    <p:animEffect transition="in" filter="wipe(up)">
                                      <p:cBhvr>
                                        <p:cTn id="66" dur="500"/>
                                        <p:tgtEl>
                                          <p:spTgt spid="133"/>
                                        </p:tgtEl>
                                      </p:cBhvr>
                                    </p:animEffect>
                                  </p:childTnLst>
                                </p:cTn>
                              </p:par>
                            </p:childTnLst>
                          </p:cTn>
                        </p:par>
                        <p:par>
                          <p:cTn id="67" fill="hold">
                            <p:stCondLst>
                              <p:cond delay="500"/>
                            </p:stCondLst>
                            <p:childTnLst>
                              <p:par>
                                <p:cTn id="68" presetID="22" presetClass="entr" presetSubtype="1" fill="hold" nodeType="afterEffect">
                                  <p:stCondLst>
                                    <p:cond delay="0"/>
                                  </p:stCondLst>
                                  <p:childTnLst>
                                    <p:set>
                                      <p:cBhvr>
                                        <p:cTn id="69" dur="1" fill="hold">
                                          <p:stCondLst>
                                            <p:cond delay="0"/>
                                          </p:stCondLst>
                                        </p:cTn>
                                        <p:tgtEl>
                                          <p:spTgt spid="212"/>
                                        </p:tgtEl>
                                        <p:attrNameLst>
                                          <p:attrName>style.visibility</p:attrName>
                                        </p:attrNameLst>
                                      </p:cBhvr>
                                      <p:to>
                                        <p:strVal val="visible"/>
                                      </p:to>
                                    </p:set>
                                    <p:animEffect transition="in" filter="wipe(up)">
                                      <p:cBhvr>
                                        <p:cTn id="70" dur="500"/>
                                        <p:tgtEl>
                                          <p:spTgt spid="212"/>
                                        </p:tgtEl>
                                      </p:cBhvr>
                                    </p:animEffect>
                                  </p:childTnLst>
                                </p:cTn>
                              </p:par>
                            </p:childTnLst>
                          </p:cTn>
                        </p:par>
                        <p:par>
                          <p:cTn id="71" fill="hold">
                            <p:stCondLst>
                              <p:cond delay="1000"/>
                            </p:stCondLst>
                            <p:childTnLst>
                              <p:par>
                                <p:cTn id="72" presetID="22" presetClass="entr" presetSubtype="8" fill="hold" nodeType="afterEffect">
                                  <p:stCondLst>
                                    <p:cond delay="0"/>
                                  </p:stCondLst>
                                  <p:childTnLst>
                                    <p:set>
                                      <p:cBhvr>
                                        <p:cTn id="73" dur="1" fill="hold">
                                          <p:stCondLst>
                                            <p:cond delay="0"/>
                                          </p:stCondLst>
                                        </p:cTn>
                                        <p:tgtEl>
                                          <p:spTgt spid="210"/>
                                        </p:tgtEl>
                                        <p:attrNameLst>
                                          <p:attrName>style.visibility</p:attrName>
                                        </p:attrNameLst>
                                      </p:cBhvr>
                                      <p:to>
                                        <p:strVal val="visible"/>
                                      </p:to>
                                    </p:set>
                                    <p:animEffect transition="in" filter="wipe(left)">
                                      <p:cBhvr>
                                        <p:cTn id="74" dur="500"/>
                                        <p:tgtEl>
                                          <p:spTgt spid="210"/>
                                        </p:tgtEl>
                                      </p:cBhvr>
                                    </p:animEffect>
                                  </p:childTnLst>
                                </p:cTn>
                              </p:par>
                            </p:childTnLst>
                          </p:cTn>
                        </p:par>
                        <p:par>
                          <p:cTn id="75" fill="hold">
                            <p:stCondLst>
                              <p:cond delay="1500"/>
                            </p:stCondLst>
                            <p:childTnLst>
                              <p:par>
                                <p:cTn id="76" presetID="22" presetClass="entr" presetSubtype="8" fill="hold" nodeType="afterEffect">
                                  <p:stCondLst>
                                    <p:cond delay="0"/>
                                  </p:stCondLst>
                                  <p:childTnLst>
                                    <p:set>
                                      <p:cBhvr>
                                        <p:cTn id="77" dur="1" fill="hold">
                                          <p:stCondLst>
                                            <p:cond delay="0"/>
                                          </p:stCondLst>
                                        </p:cTn>
                                        <p:tgtEl>
                                          <p:spTgt spid="211"/>
                                        </p:tgtEl>
                                        <p:attrNameLst>
                                          <p:attrName>style.visibility</p:attrName>
                                        </p:attrNameLst>
                                      </p:cBhvr>
                                      <p:to>
                                        <p:strVal val="visible"/>
                                      </p:to>
                                    </p:set>
                                    <p:animEffect transition="in" filter="wipe(left)">
                                      <p:cBhvr>
                                        <p:cTn id="78" dur="2000"/>
                                        <p:tgtEl>
                                          <p:spTgt spid="2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213"/>
                                        </p:tgtEl>
                                        <p:attrNameLst>
                                          <p:attrName>style.visibility</p:attrName>
                                        </p:attrNameLst>
                                      </p:cBhvr>
                                      <p:to>
                                        <p:strVal val="visible"/>
                                      </p:to>
                                    </p:set>
                                    <p:animEffect transition="in" filter="wipe(up)">
                                      <p:cBhvr>
                                        <p:cTn id="83" dur="500"/>
                                        <p:tgtEl>
                                          <p:spTgt spid="213"/>
                                        </p:tgtEl>
                                      </p:cBhvr>
                                    </p:animEffect>
                                  </p:childTnLst>
                                </p:cTn>
                              </p:par>
                            </p:childTnLst>
                          </p:cTn>
                        </p:par>
                        <p:par>
                          <p:cTn id="84" fill="hold">
                            <p:stCondLst>
                              <p:cond delay="500"/>
                            </p:stCondLst>
                            <p:childTnLst>
                              <p:par>
                                <p:cTn id="85" presetID="22" presetClass="entr" presetSubtype="1" fill="hold" nodeType="afterEffect">
                                  <p:stCondLst>
                                    <p:cond delay="0"/>
                                  </p:stCondLst>
                                  <p:childTnLst>
                                    <p:set>
                                      <p:cBhvr>
                                        <p:cTn id="86" dur="1" fill="hold">
                                          <p:stCondLst>
                                            <p:cond delay="0"/>
                                          </p:stCondLst>
                                        </p:cTn>
                                        <p:tgtEl>
                                          <p:spTgt spid="216"/>
                                        </p:tgtEl>
                                        <p:attrNameLst>
                                          <p:attrName>style.visibility</p:attrName>
                                        </p:attrNameLst>
                                      </p:cBhvr>
                                      <p:to>
                                        <p:strVal val="visible"/>
                                      </p:to>
                                    </p:set>
                                    <p:animEffect transition="in" filter="wipe(up)">
                                      <p:cBhvr>
                                        <p:cTn id="87" dur="500"/>
                                        <p:tgtEl>
                                          <p:spTgt spid="216"/>
                                        </p:tgtEl>
                                      </p:cBhvr>
                                    </p:animEffect>
                                  </p:childTnLst>
                                </p:cTn>
                              </p:par>
                              <p:par>
                                <p:cTn id="88" presetID="22" presetClass="entr" presetSubtype="2" fill="hold" nodeType="withEffect">
                                  <p:stCondLst>
                                    <p:cond delay="0"/>
                                  </p:stCondLst>
                                  <p:childTnLst>
                                    <p:set>
                                      <p:cBhvr>
                                        <p:cTn id="89" dur="1" fill="hold">
                                          <p:stCondLst>
                                            <p:cond delay="0"/>
                                          </p:stCondLst>
                                        </p:cTn>
                                        <p:tgtEl>
                                          <p:spTgt spid="234"/>
                                        </p:tgtEl>
                                        <p:attrNameLst>
                                          <p:attrName>style.visibility</p:attrName>
                                        </p:attrNameLst>
                                      </p:cBhvr>
                                      <p:to>
                                        <p:strVal val="visible"/>
                                      </p:to>
                                    </p:set>
                                    <p:animEffect transition="in" filter="wipe(right)">
                                      <p:cBhvr>
                                        <p:cTn id="90" dur="500"/>
                                        <p:tgtEl>
                                          <p:spTgt spid="234"/>
                                        </p:tgtEl>
                                      </p:cBhvr>
                                    </p:animEffect>
                                  </p:childTnLst>
                                </p:cTn>
                              </p:par>
                              <p:par>
                                <p:cTn id="91" presetID="22" presetClass="entr" presetSubtype="8" fill="hold" nodeType="withEffect">
                                  <p:stCondLst>
                                    <p:cond delay="0"/>
                                  </p:stCondLst>
                                  <p:childTnLst>
                                    <p:set>
                                      <p:cBhvr>
                                        <p:cTn id="92" dur="1" fill="hold">
                                          <p:stCondLst>
                                            <p:cond delay="0"/>
                                          </p:stCondLst>
                                        </p:cTn>
                                        <p:tgtEl>
                                          <p:spTgt spid="217"/>
                                        </p:tgtEl>
                                        <p:attrNameLst>
                                          <p:attrName>style.visibility</p:attrName>
                                        </p:attrNameLst>
                                      </p:cBhvr>
                                      <p:to>
                                        <p:strVal val="visible"/>
                                      </p:to>
                                    </p:set>
                                    <p:animEffect transition="in" filter="wipe(left)">
                                      <p:cBhvr>
                                        <p:cTn id="93" dur="1000"/>
                                        <p:tgtEl>
                                          <p:spTgt spid="21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235"/>
                                        </p:tgtEl>
                                        <p:attrNameLst>
                                          <p:attrName>style.visibility</p:attrName>
                                        </p:attrNameLst>
                                      </p:cBhvr>
                                      <p:to>
                                        <p:strVal val="visible"/>
                                      </p:to>
                                    </p:set>
                                    <p:animEffect transition="in" filter="wipe(up)">
                                      <p:cBhvr>
                                        <p:cTn id="98" dur="500"/>
                                        <p:tgtEl>
                                          <p:spTgt spid="235"/>
                                        </p:tgtEl>
                                      </p:cBhvr>
                                    </p:animEffect>
                                  </p:childTnLst>
                                </p:cTn>
                              </p:par>
                            </p:childTnLst>
                          </p:cTn>
                        </p:par>
                        <p:par>
                          <p:cTn id="99" fill="hold">
                            <p:stCondLst>
                              <p:cond delay="500"/>
                            </p:stCondLst>
                            <p:childTnLst>
                              <p:par>
                                <p:cTn id="100" presetID="22" presetClass="entr" presetSubtype="1" fill="hold" nodeType="afterEffect">
                                  <p:stCondLst>
                                    <p:cond delay="0"/>
                                  </p:stCondLst>
                                  <p:childTnLst>
                                    <p:set>
                                      <p:cBhvr>
                                        <p:cTn id="101" dur="1" fill="hold">
                                          <p:stCondLst>
                                            <p:cond delay="0"/>
                                          </p:stCondLst>
                                        </p:cTn>
                                        <p:tgtEl>
                                          <p:spTgt spid="238"/>
                                        </p:tgtEl>
                                        <p:attrNameLst>
                                          <p:attrName>style.visibility</p:attrName>
                                        </p:attrNameLst>
                                      </p:cBhvr>
                                      <p:to>
                                        <p:strVal val="visible"/>
                                      </p:to>
                                    </p:set>
                                    <p:animEffect transition="in" filter="wipe(up)">
                                      <p:cBhvr>
                                        <p:cTn id="102" dur="500"/>
                                        <p:tgtEl>
                                          <p:spTgt spid="238"/>
                                        </p:tgtEl>
                                      </p:cBhvr>
                                    </p:animEffect>
                                  </p:childTnLst>
                                </p:cTn>
                              </p:par>
                            </p:childTnLst>
                          </p:cTn>
                        </p:par>
                        <p:par>
                          <p:cTn id="103" fill="hold">
                            <p:stCondLst>
                              <p:cond delay="1000"/>
                            </p:stCondLst>
                            <p:childTnLst>
                              <p:par>
                                <p:cTn id="104" presetID="22" presetClass="entr" presetSubtype="2" fill="hold" nodeType="afterEffect">
                                  <p:stCondLst>
                                    <p:cond delay="0"/>
                                  </p:stCondLst>
                                  <p:childTnLst>
                                    <p:set>
                                      <p:cBhvr>
                                        <p:cTn id="105" dur="1" fill="hold">
                                          <p:stCondLst>
                                            <p:cond delay="0"/>
                                          </p:stCondLst>
                                        </p:cTn>
                                        <p:tgtEl>
                                          <p:spTgt spid="257"/>
                                        </p:tgtEl>
                                        <p:attrNameLst>
                                          <p:attrName>style.visibility</p:attrName>
                                        </p:attrNameLst>
                                      </p:cBhvr>
                                      <p:to>
                                        <p:strVal val="visible"/>
                                      </p:to>
                                    </p:set>
                                    <p:animEffect transition="in" filter="wipe(right)">
                                      <p:cBhvr>
                                        <p:cTn id="106" dur="1000"/>
                                        <p:tgtEl>
                                          <p:spTgt spid="25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273"/>
                                        </p:tgtEl>
                                        <p:attrNameLst>
                                          <p:attrName>style.visibility</p:attrName>
                                        </p:attrNameLst>
                                      </p:cBhvr>
                                      <p:to>
                                        <p:strVal val="visible"/>
                                      </p:to>
                                    </p:set>
                                    <p:animEffect transition="in" filter="wipe(up)">
                                      <p:cBhvr>
                                        <p:cTn id="111" dur="500"/>
                                        <p:tgtEl>
                                          <p:spTgt spid="273"/>
                                        </p:tgtEl>
                                      </p:cBhvr>
                                    </p:animEffect>
                                  </p:childTnLst>
                                </p:cTn>
                              </p:par>
                            </p:childTnLst>
                          </p:cTn>
                        </p:par>
                        <p:par>
                          <p:cTn id="112" fill="hold">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258"/>
                                        </p:tgtEl>
                                        <p:attrNameLst>
                                          <p:attrName>style.visibility</p:attrName>
                                        </p:attrNameLst>
                                      </p:cBhvr>
                                      <p:to>
                                        <p:strVal val="visible"/>
                                      </p:to>
                                    </p:set>
                                    <p:animEffect transition="in" filter="wipe(right)">
                                      <p:cBhvr>
                                        <p:cTn id="115" dur="1000"/>
                                        <p:tgtEl>
                                          <p:spTgt spid="258"/>
                                        </p:tgtEl>
                                      </p:cBhvr>
                                    </p:animEffect>
                                  </p:childTnLst>
                                </p:cTn>
                              </p:par>
                            </p:childTnLst>
                          </p:cTn>
                        </p:par>
                        <p:par>
                          <p:cTn id="116" fill="hold">
                            <p:stCondLst>
                              <p:cond delay="1500"/>
                            </p:stCondLst>
                            <p:childTnLst>
                              <p:par>
                                <p:cTn id="117" presetID="22" presetClass="entr" presetSubtype="8" fill="hold" nodeType="afterEffect">
                                  <p:stCondLst>
                                    <p:cond delay="0"/>
                                  </p:stCondLst>
                                  <p:childTnLst>
                                    <p:set>
                                      <p:cBhvr>
                                        <p:cTn id="118" dur="1" fill="hold">
                                          <p:stCondLst>
                                            <p:cond delay="0"/>
                                          </p:stCondLst>
                                        </p:cTn>
                                        <p:tgtEl>
                                          <p:spTgt spid="268"/>
                                        </p:tgtEl>
                                        <p:attrNameLst>
                                          <p:attrName>style.visibility</p:attrName>
                                        </p:attrNameLst>
                                      </p:cBhvr>
                                      <p:to>
                                        <p:strVal val="visible"/>
                                      </p:to>
                                    </p:set>
                                    <p:animEffect transition="in" filter="wipe(left)">
                                      <p:cBhvr>
                                        <p:cTn id="119"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P spid="213" grpId="0" animBg="1"/>
      <p:bldP spid="133" grpId="0" animBg="1"/>
      <p:bldP spid="179" grpId="0" animBg="1"/>
      <p:bldP spid="168" grpId="0" animBg="1"/>
      <p:bldP spid="202" grpId="0" animBg="1"/>
      <p:bldP spid="203" grpId="0" animBg="1"/>
      <p:bldP spid="204" grpId="0" animBg="1"/>
      <p:bldP spid="258" grpId="0" animBg="1"/>
      <p:bldP spid="166" grpId="0" animBg="1"/>
      <p:bldP spid="16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p:cNvGrpSpPr/>
          <p:nvPr/>
        </p:nvGrpSpPr>
        <p:grpSpPr>
          <a:xfrm>
            <a:off x="4343400" y="2743200"/>
            <a:ext cx="4648200" cy="3962400"/>
            <a:chOff x="4343400" y="2743200"/>
            <a:chExt cx="4648200" cy="3962400"/>
          </a:xfrm>
        </p:grpSpPr>
        <p:sp>
          <p:nvSpPr>
            <p:cNvPr id="99" name="Rectangle 98"/>
            <p:cNvSpPr/>
            <p:nvPr/>
          </p:nvSpPr>
          <p:spPr bwMode="auto">
            <a:xfrm>
              <a:off x="4343400" y="2743200"/>
              <a:ext cx="4648200" cy="3962400"/>
            </a:xfrm>
            <a:prstGeom prst="rect">
              <a:avLst/>
            </a:prstGeom>
            <a:solidFill>
              <a:schemeClr val="bg2">
                <a:lumMod val="60000"/>
                <a:lumOff val="40000"/>
              </a:schemeClr>
            </a:solidFill>
            <a:ln w="28575">
              <a:solidFill>
                <a:schemeClr val="tx1"/>
              </a:solidFill>
              <a:miter lim="800000"/>
              <a:headEnd/>
              <a:tailEnd/>
            </a:ln>
          </p:spPr>
          <p:txBody>
            <a:bodyPr wrap="none" anchor="ctr"/>
            <a:lstStyle/>
            <a:p>
              <a:pPr algn="ctr">
                <a:defRPr/>
              </a:pPr>
              <a:endParaRPr lang="en-US" sz="1400" dirty="0">
                <a:latin typeface="+mn-lt"/>
              </a:endParaRPr>
            </a:p>
          </p:txBody>
        </p:sp>
        <p:sp>
          <p:nvSpPr>
            <p:cNvPr id="6153" name="TextBox 99"/>
            <p:cNvSpPr txBox="1">
              <a:spLocks noChangeArrowheads="1"/>
            </p:cNvSpPr>
            <p:nvPr/>
          </p:nvSpPr>
          <p:spPr bwMode="auto">
            <a:xfrm>
              <a:off x="4419600" y="2743200"/>
              <a:ext cx="1447800" cy="400050"/>
            </a:xfrm>
            <a:prstGeom prst="rect">
              <a:avLst/>
            </a:prstGeom>
            <a:noFill/>
            <a:ln w="12700">
              <a:noFill/>
              <a:miter lim="800000"/>
              <a:headEnd type="none" w="sm" len="sm"/>
              <a:tailEnd type="none" w="sm" len="sm"/>
            </a:ln>
          </p:spPr>
          <p:txBody>
            <a:bodyPr>
              <a:spAutoFit/>
            </a:bodyPr>
            <a:lstStyle/>
            <a:p>
              <a:pPr marL="112713" indent="-112713"/>
              <a:r>
                <a:rPr lang="en-US" sz="2000" b="1" dirty="0">
                  <a:solidFill>
                    <a:srgbClr val="0033CC"/>
                  </a:solidFill>
                  <a:latin typeface="Arial" charset="0"/>
                </a:rPr>
                <a:t>CCSDS</a:t>
              </a:r>
            </a:p>
          </p:txBody>
        </p:sp>
      </p:grpSp>
      <p:grpSp>
        <p:nvGrpSpPr>
          <p:cNvPr id="2" name="Group 48"/>
          <p:cNvGrpSpPr>
            <a:grpSpLocks/>
          </p:cNvGrpSpPr>
          <p:nvPr/>
        </p:nvGrpSpPr>
        <p:grpSpPr bwMode="auto">
          <a:xfrm>
            <a:off x="4419600" y="4038600"/>
            <a:ext cx="4495800" cy="2590800"/>
            <a:chOff x="4876800" y="3733801"/>
            <a:chExt cx="4038600" cy="2895413"/>
          </a:xfrm>
        </p:grpSpPr>
        <p:sp>
          <p:nvSpPr>
            <p:cNvPr id="6210" name="Rectangle 12"/>
            <p:cNvSpPr>
              <a:spLocks noChangeArrowheads="1"/>
            </p:cNvSpPr>
            <p:nvPr/>
          </p:nvSpPr>
          <p:spPr bwMode="auto">
            <a:xfrm>
              <a:off x="4876800" y="3733801"/>
              <a:ext cx="4038600" cy="2895413"/>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6211" name="TextBox 47"/>
            <p:cNvSpPr txBox="1">
              <a:spLocks noChangeArrowheads="1"/>
            </p:cNvSpPr>
            <p:nvPr/>
          </p:nvSpPr>
          <p:spPr bwMode="auto">
            <a:xfrm>
              <a:off x="5334000" y="3810000"/>
              <a:ext cx="3429000" cy="307777"/>
            </a:xfrm>
            <a:prstGeom prst="rect">
              <a:avLst/>
            </a:prstGeom>
            <a:noFill/>
            <a:ln w="12700">
              <a:noFill/>
              <a:miter lim="800000"/>
              <a:headEnd type="none" w="sm" len="sm"/>
              <a:tailEnd type="none" w="sm" len="sm"/>
            </a:ln>
          </p:spPr>
          <p:txBody>
            <a:bodyPr>
              <a:spAutoFit/>
            </a:bodyPr>
            <a:lstStyle/>
            <a:p>
              <a:pPr marL="112713" indent="-112713"/>
              <a:r>
                <a:rPr lang="en-US" sz="1400" b="1">
                  <a:solidFill>
                    <a:srgbClr val="0033CC"/>
                  </a:solidFill>
                  <a:latin typeface="Arial" charset="0"/>
                </a:rPr>
                <a:t>CCSDS Engineering Steering Group</a:t>
              </a:r>
            </a:p>
          </p:txBody>
        </p:sp>
      </p:grpSp>
      <p:sp>
        <p:nvSpPr>
          <p:cNvPr id="6148" name="Rectangle 2"/>
          <p:cNvSpPr>
            <a:spLocks noGrp="1" noChangeArrowheads="1"/>
          </p:cNvSpPr>
          <p:nvPr>
            <p:ph type="title"/>
          </p:nvPr>
        </p:nvSpPr>
        <p:spPr bwMode="auto">
          <a:xfrm>
            <a:off x="874713" y="180975"/>
            <a:ext cx="7043737" cy="336550"/>
          </a:xfrm>
          <a:noFill/>
          <a:ln>
            <a:miter lim="800000"/>
            <a:headEnd/>
            <a:tailEnd/>
          </a:ln>
        </p:spPr>
        <p:txBody>
          <a:bodyPr vert="horz" wrap="square" lIns="91440" tIns="45720" rIns="91440" bIns="45720" numCol="1" anchor="t" anchorCtr="0" compatLnSpc="1">
            <a:prstTxWarp prst="textNoShape">
              <a:avLst/>
            </a:prstTxWarp>
          </a:bodyPr>
          <a:lstStyle/>
          <a:p>
            <a:r>
              <a:rPr lang="en-US" sz="2000" smtClean="0">
                <a:solidFill>
                  <a:srgbClr val="000099"/>
                </a:solidFill>
              </a:rPr>
              <a:t>CCSDS Structure and Organization</a:t>
            </a:r>
          </a:p>
        </p:txBody>
      </p:sp>
      <p:sp>
        <p:nvSpPr>
          <p:cNvPr id="6149" name="Rectangle 3"/>
          <p:cNvSpPr>
            <a:spLocks noChangeArrowheads="1"/>
          </p:cNvSpPr>
          <p:nvPr/>
        </p:nvSpPr>
        <p:spPr bwMode="auto">
          <a:xfrm>
            <a:off x="142875" y="820738"/>
            <a:ext cx="8756650" cy="5884862"/>
          </a:xfrm>
          <a:prstGeom prst="rect">
            <a:avLst/>
          </a:prstGeom>
          <a:noFill/>
          <a:ln w="9525">
            <a:noFill/>
            <a:miter lim="800000"/>
            <a:headEnd/>
            <a:tailEnd/>
          </a:ln>
        </p:spPr>
        <p:txBody>
          <a:bodyPr wrap="none" anchor="ctr"/>
          <a:lstStyle/>
          <a:p>
            <a:endParaRPr lang="en-US"/>
          </a:p>
        </p:txBody>
      </p:sp>
      <p:grpSp>
        <p:nvGrpSpPr>
          <p:cNvPr id="10" name="Group 87"/>
          <p:cNvGrpSpPr>
            <a:grpSpLocks/>
          </p:cNvGrpSpPr>
          <p:nvPr/>
        </p:nvGrpSpPr>
        <p:grpSpPr bwMode="auto">
          <a:xfrm>
            <a:off x="6400800" y="3124200"/>
            <a:ext cx="2514600" cy="914400"/>
            <a:chOff x="5638800" y="3124200"/>
            <a:chExt cx="2514600" cy="914400"/>
          </a:xfrm>
        </p:grpSpPr>
        <p:sp>
          <p:nvSpPr>
            <p:cNvPr id="6177" name="Rectangle 12"/>
            <p:cNvSpPr>
              <a:spLocks noChangeArrowheads="1"/>
            </p:cNvSpPr>
            <p:nvPr/>
          </p:nvSpPr>
          <p:spPr bwMode="auto">
            <a:xfrm>
              <a:off x="5638800" y="3124200"/>
              <a:ext cx="2514600" cy="762000"/>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6178" name="TextBox 51"/>
            <p:cNvSpPr txBox="1">
              <a:spLocks noChangeArrowheads="1"/>
            </p:cNvSpPr>
            <p:nvPr/>
          </p:nvSpPr>
          <p:spPr bwMode="auto">
            <a:xfrm>
              <a:off x="5884127" y="3124200"/>
              <a:ext cx="2135038" cy="523220"/>
            </a:xfrm>
            <a:prstGeom prst="rect">
              <a:avLst/>
            </a:prstGeom>
            <a:noFill/>
            <a:ln w="12700">
              <a:noFill/>
              <a:miter lim="800000"/>
              <a:headEnd type="none" w="sm" len="sm"/>
              <a:tailEnd type="none" w="sm" len="sm"/>
            </a:ln>
          </p:spPr>
          <p:txBody>
            <a:bodyPr>
              <a:spAutoFit/>
            </a:bodyPr>
            <a:lstStyle/>
            <a:p>
              <a:pPr marL="112713" indent="-112713" algn="ctr"/>
              <a:r>
                <a:rPr lang="en-US" sz="1400" b="1">
                  <a:solidFill>
                    <a:srgbClr val="0033CC"/>
                  </a:solidFill>
                  <a:latin typeface="Arial" charset="0"/>
                </a:rPr>
                <a:t>CCSDS Management Council (CMC)</a:t>
              </a:r>
            </a:p>
          </p:txBody>
        </p:sp>
        <p:cxnSp>
          <p:nvCxnSpPr>
            <p:cNvPr id="6179" name="Straight Connector 86"/>
            <p:cNvCxnSpPr>
              <a:cxnSpLocks noChangeShapeType="1"/>
            </p:cNvCxnSpPr>
            <p:nvPr/>
          </p:nvCxnSpPr>
          <p:spPr bwMode="auto">
            <a:xfrm rot="5400000">
              <a:off x="6858794" y="3961606"/>
              <a:ext cx="152400" cy="1588"/>
            </a:xfrm>
            <a:prstGeom prst="line">
              <a:avLst/>
            </a:prstGeom>
            <a:noFill/>
            <a:ln w="28575" algn="ctr">
              <a:solidFill>
                <a:schemeClr val="tx1"/>
              </a:solidFill>
              <a:round/>
              <a:headEnd type="none" w="sm" len="sm"/>
              <a:tailEnd type="none" w="sm" len="sm"/>
            </a:ln>
          </p:spPr>
        </p:cxnSp>
      </p:grpSp>
      <p:grpSp>
        <p:nvGrpSpPr>
          <p:cNvPr id="11" name="Group 97"/>
          <p:cNvGrpSpPr>
            <a:grpSpLocks/>
          </p:cNvGrpSpPr>
          <p:nvPr/>
        </p:nvGrpSpPr>
        <p:grpSpPr bwMode="auto">
          <a:xfrm>
            <a:off x="4419600" y="3124200"/>
            <a:ext cx="1981200" cy="762000"/>
            <a:chOff x="4419600" y="3124200"/>
            <a:chExt cx="1981200" cy="762000"/>
          </a:xfrm>
        </p:grpSpPr>
        <p:sp>
          <p:nvSpPr>
            <p:cNvPr id="6173" name="Rectangle 88"/>
            <p:cNvSpPr>
              <a:spLocks noChangeArrowheads="1"/>
            </p:cNvSpPr>
            <p:nvPr/>
          </p:nvSpPr>
          <p:spPr bwMode="auto">
            <a:xfrm>
              <a:off x="4419600" y="3124200"/>
              <a:ext cx="1676400" cy="228600"/>
            </a:xfrm>
            <a:prstGeom prst="rect">
              <a:avLst/>
            </a:prstGeom>
            <a:solidFill>
              <a:srgbClr val="CCFFCC"/>
            </a:solidFill>
            <a:ln w="28575">
              <a:solidFill>
                <a:schemeClr val="tx1"/>
              </a:solidFill>
              <a:miter lim="800000"/>
              <a:headEnd/>
              <a:tailEnd/>
            </a:ln>
          </p:spPr>
          <p:txBody>
            <a:bodyPr wrap="none" anchor="ctr"/>
            <a:lstStyle/>
            <a:p>
              <a:r>
                <a:rPr lang="en-US" sz="1200" b="1">
                  <a:latin typeface="Arial" charset="0"/>
                </a:rPr>
                <a:t>CCSDS Secretariat</a:t>
              </a:r>
            </a:p>
          </p:txBody>
        </p:sp>
        <p:sp>
          <p:nvSpPr>
            <p:cNvPr id="6174" name="Rectangle 90"/>
            <p:cNvSpPr>
              <a:spLocks noChangeArrowheads="1"/>
            </p:cNvSpPr>
            <p:nvPr/>
          </p:nvSpPr>
          <p:spPr bwMode="auto">
            <a:xfrm>
              <a:off x="4419600" y="3429000"/>
              <a:ext cx="1676400" cy="457200"/>
            </a:xfrm>
            <a:prstGeom prst="rect">
              <a:avLst/>
            </a:prstGeom>
            <a:solidFill>
              <a:srgbClr val="CCFFCC"/>
            </a:solidFill>
            <a:ln w="28575">
              <a:solidFill>
                <a:schemeClr val="tx1"/>
              </a:solidFill>
              <a:miter lim="800000"/>
              <a:headEnd/>
              <a:tailEnd/>
            </a:ln>
          </p:spPr>
          <p:txBody>
            <a:bodyPr anchor="ctr"/>
            <a:lstStyle/>
            <a:p>
              <a:r>
                <a:rPr lang="en-US" sz="1200" b="1">
                  <a:latin typeface="Arial" charset="0"/>
                </a:rPr>
                <a:t>Space Assigned Numbers Authority</a:t>
              </a:r>
            </a:p>
          </p:txBody>
        </p:sp>
        <p:cxnSp>
          <p:nvCxnSpPr>
            <p:cNvPr id="6175" name="Straight Connector 95"/>
            <p:cNvCxnSpPr>
              <a:cxnSpLocks noChangeShapeType="1"/>
              <a:stCxn id="6174" idx="3"/>
            </p:cNvCxnSpPr>
            <p:nvPr/>
          </p:nvCxnSpPr>
          <p:spPr bwMode="auto">
            <a:xfrm>
              <a:off x="6096000" y="3657600"/>
              <a:ext cx="304800" cy="1588"/>
            </a:xfrm>
            <a:prstGeom prst="line">
              <a:avLst/>
            </a:prstGeom>
            <a:noFill/>
            <a:ln w="28575" algn="ctr">
              <a:solidFill>
                <a:schemeClr val="tx1"/>
              </a:solidFill>
              <a:round/>
              <a:headEnd type="none" w="sm" len="sm"/>
              <a:tailEnd type="none" w="sm" len="sm"/>
            </a:ln>
          </p:spPr>
        </p:cxnSp>
        <p:cxnSp>
          <p:nvCxnSpPr>
            <p:cNvPr id="6176" name="Straight Connector 96"/>
            <p:cNvCxnSpPr>
              <a:cxnSpLocks noChangeShapeType="1"/>
            </p:cNvCxnSpPr>
            <p:nvPr/>
          </p:nvCxnSpPr>
          <p:spPr bwMode="auto">
            <a:xfrm>
              <a:off x="6096000" y="3276600"/>
              <a:ext cx="304800" cy="1588"/>
            </a:xfrm>
            <a:prstGeom prst="line">
              <a:avLst/>
            </a:prstGeom>
            <a:noFill/>
            <a:ln w="28575" algn="ctr">
              <a:solidFill>
                <a:schemeClr val="tx1"/>
              </a:solidFill>
              <a:round/>
              <a:headEnd type="none" w="sm" len="sm"/>
              <a:tailEnd type="none" w="sm" len="sm"/>
            </a:ln>
          </p:spPr>
        </p:cxnSp>
      </p:grpSp>
      <p:grpSp>
        <p:nvGrpSpPr>
          <p:cNvPr id="13" name="Group 111"/>
          <p:cNvGrpSpPr>
            <a:grpSpLocks/>
          </p:cNvGrpSpPr>
          <p:nvPr/>
        </p:nvGrpSpPr>
        <p:grpSpPr bwMode="auto">
          <a:xfrm>
            <a:off x="6014006" y="1600200"/>
            <a:ext cx="1148795" cy="1600200"/>
            <a:chOff x="6172201" y="1600200"/>
            <a:chExt cx="990600" cy="1600200"/>
          </a:xfrm>
        </p:grpSpPr>
        <p:sp>
          <p:nvSpPr>
            <p:cNvPr id="6162" name="Freeform 104"/>
            <p:cNvSpPr>
              <a:spLocks noChangeArrowheads="1"/>
            </p:cNvSpPr>
            <p:nvPr/>
          </p:nvSpPr>
          <p:spPr bwMode="auto">
            <a:xfrm>
              <a:off x="6184901" y="1638300"/>
              <a:ext cx="538486" cy="1485900"/>
            </a:xfrm>
            <a:custGeom>
              <a:avLst/>
              <a:gdLst>
                <a:gd name="T0" fmla="*/ 0 w 622300"/>
                <a:gd name="T1" fmla="*/ 0 h 1485900"/>
                <a:gd name="T2" fmla="*/ 727 w 622300"/>
                <a:gd name="T3" fmla="*/ 317500 h 1485900"/>
                <a:gd name="T4" fmla="*/ 1017 w 622300"/>
                <a:gd name="T5" fmla="*/ 1485900 h 1485900"/>
                <a:gd name="T6" fmla="*/ 1017 w 622300"/>
                <a:gd name="T7" fmla="*/ 1485900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endParaRPr lang="en-US"/>
            </a:p>
          </p:txBody>
        </p:sp>
        <p:sp>
          <p:nvSpPr>
            <p:cNvPr id="6163" name="Freeform 105"/>
            <p:cNvSpPr>
              <a:spLocks noChangeArrowheads="1"/>
            </p:cNvSpPr>
            <p:nvPr/>
          </p:nvSpPr>
          <p:spPr bwMode="auto">
            <a:xfrm>
              <a:off x="6172201" y="2133600"/>
              <a:ext cx="553240" cy="1028700"/>
            </a:xfrm>
            <a:custGeom>
              <a:avLst/>
              <a:gdLst>
                <a:gd name="T0" fmla="*/ 0 w 622300"/>
                <a:gd name="T1" fmla="*/ 0 h 1485900"/>
                <a:gd name="T2" fmla="*/ 727 w 622300"/>
                <a:gd name="T3" fmla="*/ 1 h 1485900"/>
                <a:gd name="T4" fmla="*/ 1017 w 622300"/>
                <a:gd name="T5" fmla="*/ 3 h 1485900"/>
                <a:gd name="T6" fmla="*/ 1017 w 622300"/>
                <a:gd name="T7" fmla="*/ 3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endParaRPr lang="en-US"/>
            </a:p>
          </p:txBody>
        </p:sp>
        <p:sp>
          <p:nvSpPr>
            <p:cNvPr id="6164" name="Freeform 106"/>
            <p:cNvSpPr>
              <a:spLocks noChangeArrowheads="1"/>
            </p:cNvSpPr>
            <p:nvPr/>
          </p:nvSpPr>
          <p:spPr bwMode="auto">
            <a:xfrm flipH="1">
              <a:off x="6705600" y="2209800"/>
              <a:ext cx="457200" cy="952500"/>
            </a:xfrm>
            <a:custGeom>
              <a:avLst/>
              <a:gdLst>
                <a:gd name="T0" fmla="*/ 0 w 622300"/>
                <a:gd name="T1" fmla="*/ 0 h 1485900"/>
                <a:gd name="T2" fmla="*/ 7 w 622300"/>
                <a:gd name="T3" fmla="*/ 1 h 1485900"/>
                <a:gd name="T4" fmla="*/ 10 w 622300"/>
                <a:gd name="T5" fmla="*/ 1 h 1485900"/>
                <a:gd name="T6" fmla="*/ 10 w 622300"/>
                <a:gd name="T7" fmla="*/ 1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endParaRPr lang="en-US"/>
            </a:p>
          </p:txBody>
        </p:sp>
        <p:sp>
          <p:nvSpPr>
            <p:cNvPr id="6165" name="Freeform 107"/>
            <p:cNvSpPr>
              <a:spLocks noChangeArrowheads="1"/>
            </p:cNvSpPr>
            <p:nvPr/>
          </p:nvSpPr>
          <p:spPr bwMode="auto">
            <a:xfrm flipH="1">
              <a:off x="6698747" y="1905000"/>
              <a:ext cx="464054" cy="1219200"/>
            </a:xfrm>
            <a:custGeom>
              <a:avLst/>
              <a:gdLst>
                <a:gd name="T0" fmla="*/ 0 w 622300"/>
                <a:gd name="T1" fmla="*/ 0 h 1485900"/>
                <a:gd name="T2" fmla="*/ 7 w 622300"/>
                <a:gd name="T3" fmla="*/ 257 h 1485900"/>
                <a:gd name="T4" fmla="*/ 10 w 622300"/>
                <a:gd name="T5" fmla="*/ 1200 h 1485900"/>
                <a:gd name="T6" fmla="*/ 10 w 622300"/>
                <a:gd name="T7" fmla="*/ 1200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endParaRPr lang="en-US"/>
            </a:p>
          </p:txBody>
        </p:sp>
        <p:sp>
          <p:nvSpPr>
            <p:cNvPr id="6166" name="Freeform 108"/>
            <p:cNvSpPr>
              <a:spLocks noChangeArrowheads="1"/>
            </p:cNvSpPr>
            <p:nvPr/>
          </p:nvSpPr>
          <p:spPr bwMode="auto">
            <a:xfrm flipH="1">
              <a:off x="6682320" y="1600200"/>
              <a:ext cx="480481" cy="1524000"/>
            </a:xfrm>
            <a:custGeom>
              <a:avLst/>
              <a:gdLst>
                <a:gd name="T0" fmla="*/ 0 w 622300"/>
                <a:gd name="T1" fmla="*/ 0 h 1485900"/>
                <a:gd name="T2" fmla="*/ 7 w 622300"/>
                <a:gd name="T3" fmla="*/ 789914 h 1485900"/>
                <a:gd name="T4" fmla="*/ 10 w 622300"/>
                <a:gd name="T5" fmla="*/ 3696771 h 1485900"/>
                <a:gd name="T6" fmla="*/ 10 w 622300"/>
                <a:gd name="T7" fmla="*/ 3696771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a:tailEnd/>
            </a:ln>
          </p:spPr>
          <p:txBody>
            <a:bodyPr/>
            <a:lstStyle/>
            <a:p>
              <a:endParaRPr lang="en-US"/>
            </a:p>
          </p:txBody>
        </p:sp>
        <p:sp>
          <p:nvSpPr>
            <p:cNvPr id="110" name="Isosceles Triangle 109"/>
            <p:cNvSpPr/>
            <p:nvPr/>
          </p:nvSpPr>
          <p:spPr bwMode="auto">
            <a:xfrm flipV="1">
              <a:off x="6601566" y="2895600"/>
              <a:ext cx="228600" cy="304800"/>
            </a:xfrm>
            <a:prstGeom prst="triangle">
              <a:avLst/>
            </a:prstGeom>
            <a:solidFill>
              <a:schemeClr val="tx1"/>
            </a:solidFill>
            <a:ln w="28575">
              <a:solidFill>
                <a:schemeClr val="tx1"/>
              </a:solidFill>
              <a:miter lim="800000"/>
              <a:headEnd/>
              <a:tailEnd/>
            </a:ln>
          </p:spPr>
          <p:txBody>
            <a:bodyPr anchor="ctr"/>
            <a:lstStyle/>
            <a:p>
              <a:pPr algn="ctr">
                <a:defRPr/>
              </a:pPr>
              <a:endParaRPr lang="en-US" sz="1400" dirty="0">
                <a:latin typeface="+mn-lt"/>
              </a:endParaRPr>
            </a:p>
          </p:txBody>
        </p:sp>
      </p:grpSp>
      <p:sp>
        <p:nvSpPr>
          <p:cNvPr id="71" name="Rounded Rectangle 70"/>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sp>
        <p:nvSpPr>
          <p:cNvPr id="74" name="Rounded Rectangle 73"/>
          <p:cNvSpPr/>
          <p:nvPr/>
        </p:nvSpPr>
        <p:spPr bwMode="auto">
          <a:xfrm>
            <a:off x="5532489" y="5282220"/>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sp>
        <p:nvSpPr>
          <p:cNvPr id="77" name="Rounded Rectangle 76"/>
          <p:cNvSpPr/>
          <p:nvPr/>
        </p:nvSpPr>
        <p:spPr bwMode="auto">
          <a:xfrm>
            <a:off x="3875075" y="5282220"/>
            <a:ext cx="1386472" cy="363985"/>
          </a:xfrm>
          <a:prstGeom prst="roundRect">
            <a:avLst>
              <a:gd name="adj" fmla="val 16667"/>
            </a:avLst>
          </a:prstGeom>
          <a:solidFill>
            <a:srgbClr val="FF9900"/>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sp>
        <p:nvSpPr>
          <p:cNvPr id="80" name="Rounded Rectangle 79"/>
          <p:cNvSpPr/>
          <p:nvPr/>
        </p:nvSpPr>
        <p:spPr bwMode="auto">
          <a:xfrm>
            <a:off x="2194349" y="5282220"/>
            <a:ext cx="1386472" cy="363985"/>
          </a:xfrm>
          <a:prstGeom prst="roundRect">
            <a:avLst>
              <a:gd name="adj" fmla="val 16667"/>
            </a:avLst>
          </a:prstGeom>
          <a:solidFill>
            <a:srgbClr val="33CC33"/>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sp>
        <p:nvSpPr>
          <p:cNvPr id="83" name="Rounded Rectangle 82"/>
          <p:cNvSpPr/>
          <p:nvPr/>
        </p:nvSpPr>
        <p:spPr bwMode="auto">
          <a:xfrm>
            <a:off x="509183" y="5282220"/>
            <a:ext cx="1386472" cy="363985"/>
          </a:xfrm>
          <a:prstGeom prst="roundRect">
            <a:avLst>
              <a:gd name="adj" fmla="val 16667"/>
            </a:avLst>
          </a:prstGeom>
          <a:solidFill>
            <a:srgbClr val="3D86FD"/>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sp>
        <p:nvSpPr>
          <p:cNvPr id="86" name="Rounded Rectangle 85"/>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grpSp>
        <p:nvGrpSpPr>
          <p:cNvPr id="3" name="Group 550"/>
          <p:cNvGrpSpPr>
            <a:grpSpLocks/>
          </p:cNvGrpSpPr>
          <p:nvPr/>
        </p:nvGrpSpPr>
        <p:grpSpPr bwMode="auto">
          <a:xfrm>
            <a:off x="5105400" y="5181600"/>
            <a:ext cx="3733800" cy="1295400"/>
            <a:chOff x="5105400" y="5181600"/>
            <a:chExt cx="3733800" cy="1295400"/>
          </a:xfrm>
        </p:grpSpPr>
        <p:grpSp>
          <p:nvGrpSpPr>
            <p:cNvPr id="6181" name="Group 446"/>
            <p:cNvGrpSpPr>
              <a:grpSpLocks/>
            </p:cNvGrpSpPr>
            <p:nvPr/>
          </p:nvGrpSpPr>
          <p:grpSpPr bwMode="auto">
            <a:xfrm>
              <a:off x="5105400" y="5943600"/>
              <a:ext cx="762000" cy="457200"/>
              <a:chOff x="5105400" y="5943600"/>
              <a:chExt cx="685800" cy="457200"/>
            </a:xfrm>
          </p:grpSpPr>
          <p:sp>
            <p:nvSpPr>
              <p:cNvPr id="444" name="Rectangle 443"/>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tx1">
                    <a:lumMod val="65000"/>
                    <a:lumOff val="35000"/>
                  </a:schemeClr>
                </a:solidFill>
                <a:prstDash val="solid"/>
                <a:round/>
                <a:headEnd type="none" w="sm" len="sm"/>
                <a:tailEnd type="none" w="sm" len="sm"/>
              </a:ln>
              <a:effectLst/>
            </p:spPr>
            <p:txBody>
              <a:bodyPr/>
              <a:lstStyle/>
              <a:p>
                <a:pPr>
                  <a:defRPr/>
                </a:pPr>
                <a:r>
                  <a:rPr lang="en-US" sz="1100" dirty="0">
                    <a:latin typeface="+mn-lt"/>
                  </a:rPr>
                  <a:t>WG’s</a:t>
                </a:r>
              </a:p>
            </p:txBody>
          </p:sp>
          <p:sp>
            <p:nvSpPr>
              <p:cNvPr id="445" name="Rectangle 444"/>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tx1">
                    <a:lumMod val="65000"/>
                    <a:lumOff val="35000"/>
                  </a:schemeClr>
                </a:solidFill>
                <a:prstDash val="solid"/>
                <a:round/>
                <a:headEnd type="none" w="sm" len="sm"/>
                <a:tailEnd type="none" w="sm" len="sm"/>
              </a:ln>
              <a:effectLst/>
            </p:spPr>
            <p:txBody>
              <a:bodyPr/>
              <a:lstStyle/>
              <a:p>
                <a:pPr>
                  <a:defRPr/>
                </a:pPr>
                <a:r>
                  <a:rPr lang="en-US" sz="1100" dirty="0">
                    <a:latin typeface="+mn-lt"/>
                  </a:rPr>
                  <a:t>WG’s</a:t>
                </a:r>
              </a:p>
            </p:txBody>
          </p:sp>
          <p:sp>
            <p:nvSpPr>
              <p:cNvPr id="446" name="Rectangle 445"/>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tx1">
                    <a:lumMod val="65000"/>
                    <a:lumOff val="35000"/>
                  </a:schemeClr>
                </a:solidFill>
                <a:prstDash val="solid"/>
                <a:round/>
                <a:headEnd type="none" w="sm" len="sm"/>
                <a:tailEnd type="none" w="sm" len="sm"/>
              </a:ln>
              <a:effectLst/>
            </p:spPr>
            <p:txBody>
              <a:bodyPr/>
              <a:lstStyle/>
              <a:p>
                <a:pPr>
                  <a:defRPr/>
                </a:pPr>
                <a:r>
                  <a:rPr lang="en-US" sz="1100" dirty="0">
                    <a:latin typeface="+mn-lt"/>
                  </a:rPr>
                  <a:t>WG’s</a:t>
                </a:r>
              </a:p>
            </p:txBody>
          </p:sp>
        </p:grpSp>
        <p:grpSp>
          <p:nvGrpSpPr>
            <p:cNvPr id="6182" name="Group 447"/>
            <p:cNvGrpSpPr>
              <a:grpSpLocks/>
            </p:cNvGrpSpPr>
            <p:nvPr/>
          </p:nvGrpSpPr>
          <p:grpSpPr bwMode="auto">
            <a:xfrm>
              <a:off x="5638800" y="6019800"/>
              <a:ext cx="762000" cy="457200"/>
              <a:chOff x="5105400" y="5943600"/>
              <a:chExt cx="685800" cy="457200"/>
            </a:xfrm>
          </p:grpSpPr>
          <p:sp>
            <p:nvSpPr>
              <p:cNvPr id="451" name="Rectangle 450"/>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3D86FD"/>
                </a:solidFill>
                <a:prstDash val="solid"/>
                <a:round/>
                <a:headEnd type="none" w="sm" len="sm"/>
                <a:tailEnd type="none" w="sm" len="sm"/>
              </a:ln>
              <a:effectLst/>
            </p:spPr>
            <p:txBody>
              <a:bodyPr/>
              <a:lstStyle/>
              <a:p>
                <a:pPr>
                  <a:defRPr/>
                </a:pPr>
                <a:r>
                  <a:rPr lang="en-US" sz="1100" dirty="0">
                    <a:latin typeface="+mn-lt"/>
                  </a:rPr>
                  <a:t>WG’s</a:t>
                </a:r>
              </a:p>
            </p:txBody>
          </p:sp>
          <p:sp>
            <p:nvSpPr>
              <p:cNvPr id="452" name="Rectangle 451"/>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3D86FD"/>
                </a:solidFill>
                <a:prstDash val="solid"/>
                <a:round/>
                <a:headEnd type="none" w="sm" len="sm"/>
                <a:tailEnd type="none" w="sm" len="sm"/>
              </a:ln>
              <a:effectLst/>
            </p:spPr>
            <p:txBody>
              <a:bodyPr/>
              <a:lstStyle/>
              <a:p>
                <a:pPr>
                  <a:defRPr/>
                </a:pPr>
                <a:r>
                  <a:rPr lang="en-US" sz="1100" dirty="0">
                    <a:latin typeface="+mn-lt"/>
                  </a:rPr>
                  <a:t>WG’s</a:t>
                </a:r>
              </a:p>
            </p:txBody>
          </p:sp>
          <p:sp>
            <p:nvSpPr>
              <p:cNvPr id="453" name="Rectangle 452"/>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3D86FD"/>
                </a:solidFill>
                <a:prstDash val="solid"/>
                <a:round/>
                <a:headEnd type="none" w="sm" len="sm"/>
                <a:tailEnd type="none" w="sm" len="sm"/>
              </a:ln>
              <a:effectLst/>
            </p:spPr>
            <p:txBody>
              <a:bodyPr/>
              <a:lstStyle/>
              <a:p>
                <a:pPr>
                  <a:defRPr/>
                </a:pPr>
                <a:r>
                  <a:rPr lang="en-US" sz="1100" dirty="0">
                    <a:latin typeface="+mn-lt"/>
                  </a:rPr>
                  <a:t>WG’s</a:t>
                </a:r>
              </a:p>
            </p:txBody>
          </p:sp>
        </p:grpSp>
        <p:grpSp>
          <p:nvGrpSpPr>
            <p:cNvPr id="6183" name="Group 453"/>
            <p:cNvGrpSpPr>
              <a:grpSpLocks/>
            </p:cNvGrpSpPr>
            <p:nvPr/>
          </p:nvGrpSpPr>
          <p:grpSpPr bwMode="auto">
            <a:xfrm>
              <a:off x="6324600" y="5943600"/>
              <a:ext cx="762000" cy="457200"/>
              <a:chOff x="5105400" y="5943600"/>
              <a:chExt cx="685800" cy="457200"/>
            </a:xfrm>
          </p:grpSpPr>
          <p:sp>
            <p:nvSpPr>
              <p:cNvPr id="455" name="Rectangle 454"/>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33CC33"/>
                </a:solidFill>
                <a:prstDash val="solid"/>
                <a:round/>
                <a:headEnd type="none" w="sm" len="sm"/>
                <a:tailEnd type="none" w="sm" len="sm"/>
              </a:ln>
              <a:effectLst/>
            </p:spPr>
            <p:txBody>
              <a:bodyPr/>
              <a:lstStyle/>
              <a:p>
                <a:pPr>
                  <a:defRPr/>
                </a:pPr>
                <a:r>
                  <a:rPr lang="en-US" sz="1100" dirty="0">
                    <a:latin typeface="+mn-lt"/>
                  </a:rPr>
                  <a:t>WG’s</a:t>
                </a:r>
              </a:p>
            </p:txBody>
          </p:sp>
          <p:sp>
            <p:nvSpPr>
              <p:cNvPr id="456" name="Rectangle 455"/>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33CC33"/>
                </a:solidFill>
                <a:prstDash val="solid"/>
                <a:round/>
                <a:headEnd type="none" w="sm" len="sm"/>
                <a:tailEnd type="none" w="sm" len="sm"/>
              </a:ln>
              <a:effectLst/>
            </p:spPr>
            <p:txBody>
              <a:bodyPr/>
              <a:lstStyle/>
              <a:p>
                <a:pPr>
                  <a:defRPr/>
                </a:pPr>
                <a:r>
                  <a:rPr lang="en-US" sz="1100" dirty="0">
                    <a:latin typeface="+mn-lt"/>
                  </a:rPr>
                  <a:t>WG’s</a:t>
                </a:r>
              </a:p>
            </p:txBody>
          </p:sp>
          <p:sp>
            <p:nvSpPr>
              <p:cNvPr id="457" name="Rectangle 456"/>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33CC33"/>
                </a:solidFill>
                <a:prstDash val="solid"/>
                <a:round/>
                <a:headEnd type="none" w="sm" len="sm"/>
                <a:tailEnd type="none" w="sm" len="sm"/>
              </a:ln>
              <a:effectLst/>
            </p:spPr>
            <p:txBody>
              <a:bodyPr/>
              <a:lstStyle/>
              <a:p>
                <a:pPr>
                  <a:defRPr/>
                </a:pPr>
                <a:r>
                  <a:rPr lang="en-US" sz="1100" dirty="0">
                    <a:latin typeface="+mn-lt"/>
                  </a:rPr>
                  <a:t>WG’s</a:t>
                </a:r>
              </a:p>
            </p:txBody>
          </p:sp>
        </p:grpSp>
        <p:grpSp>
          <p:nvGrpSpPr>
            <p:cNvPr id="6184" name="Group 458"/>
            <p:cNvGrpSpPr>
              <a:grpSpLocks/>
            </p:cNvGrpSpPr>
            <p:nvPr/>
          </p:nvGrpSpPr>
          <p:grpSpPr bwMode="auto">
            <a:xfrm>
              <a:off x="6858000" y="6019800"/>
              <a:ext cx="762000" cy="457200"/>
              <a:chOff x="5105400" y="5943600"/>
              <a:chExt cx="685800" cy="457200"/>
            </a:xfrm>
          </p:grpSpPr>
          <p:sp>
            <p:nvSpPr>
              <p:cNvPr id="472" name="Rectangle 471"/>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FF9900"/>
                </a:solidFill>
                <a:prstDash val="solid"/>
                <a:round/>
                <a:headEnd type="none" w="sm" len="sm"/>
                <a:tailEnd type="none" w="sm" len="sm"/>
              </a:ln>
              <a:effectLst/>
            </p:spPr>
            <p:txBody>
              <a:bodyPr/>
              <a:lstStyle/>
              <a:p>
                <a:pPr>
                  <a:defRPr/>
                </a:pPr>
                <a:r>
                  <a:rPr lang="en-US" sz="1100" dirty="0">
                    <a:latin typeface="+mn-lt"/>
                  </a:rPr>
                  <a:t>WG’s</a:t>
                </a:r>
              </a:p>
            </p:txBody>
          </p:sp>
          <p:sp>
            <p:nvSpPr>
              <p:cNvPr id="474" name="Rectangle 473"/>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FF9900"/>
                </a:solidFill>
                <a:prstDash val="solid"/>
                <a:round/>
                <a:headEnd type="none" w="sm" len="sm"/>
                <a:tailEnd type="none" w="sm" len="sm"/>
              </a:ln>
              <a:effectLst/>
            </p:spPr>
            <p:txBody>
              <a:bodyPr/>
              <a:lstStyle/>
              <a:p>
                <a:pPr>
                  <a:defRPr/>
                </a:pPr>
                <a:r>
                  <a:rPr lang="en-US" sz="1100" dirty="0">
                    <a:latin typeface="+mn-lt"/>
                  </a:rPr>
                  <a:t>WG’s</a:t>
                </a:r>
              </a:p>
            </p:txBody>
          </p:sp>
          <p:sp>
            <p:nvSpPr>
              <p:cNvPr id="504" name="Rectangle 503"/>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FF9900"/>
                </a:solidFill>
                <a:prstDash val="solid"/>
                <a:round/>
                <a:headEnd type="none" w="sm" len="sm"/>
                <a:tailEnd type="none" w="sm" len="sm"/>
              </a:ln>
              <a:effectLst/>
            </p:spPr>
            <p:txBody>
              <a:bodyPr/>
              <a:lstStyle/>
              <a:p>
                <a:pPr>
                  <a:defRPr/>
                </a:pPr>
                <a:r>
                  <a:rPr lang="en-US" sz="1100" dirty="0">
                    <a:latin typeface="+mn-lt"/>
                  </a:rPr>
                  <a:t>WG’s</a:t>
                </a:r>
              </a:p>
            </p:txBody>
          </p:sp>
        </p:grpSp>
        <p:grpSp>
          <p:nvGrpSpPr>
            <p:cNvPr id="6185" name="Group 504"/>
            <p:cNvGrpSpPr>
              <a:grpSpLocks/>
            </p:cNvGrpSpPr>
            <p:nvPr/>
          </p:nvGrpSpPr>
          <p:grpSpPr bwMode="auto">
            <a:xfrm>
              <a:off x="7543800" y="5943600"/>
              <a:ext cx="762000" cy="457200"/>
              <a:chOff x="5105400" y="5943600"/>
              <a:chExt cx="685800" cy="457200"/>
            </a:xfrm>
          </p:grpSpPr>
          <p:sp>
            <p:nvSpPr>
              <p:cNvPr id="508" name="Rectangle 507"/>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FF66FF"/>
                </a:solidFill>
                <a:prstDash val="solid"/>
                <a:round/>
                <a:headEnd type="none" w="sm" len="sm"/>
                <a:tailEnd type="none" w="sm" len="sm"/>
              </a:ln>
              <a:effectLst/>
            </p:spPr>
            <p:txBody>
              <a:bodyPr/>
              <a:lstStyle/>
              <a:p>
                <a:pPr>
                  <a:defRPr/>
                </a:pPr>
                <a:r>
                  <a:rPr lang="en-US" sz="1100" dirty="0">
                    <a:latin typeface="+mn-lt"/>
                  </a:rPr>
                  <a:t>WG’s</a:t>
                </a:r>
              </a:p>
            </p:txBody>
          </p:sp>
          <p:sp>
            <p:nvSpPr>
              <p:cNvPr id="510" name="Rectangle 509"/>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FF66FF"/>
                </a:solidFill>
                <a:prstDash val="solid"/>
                <a:round/>
                <a:headEnd type="none" w="sm" len="sm"/>
                <a:tailEnd type="none" w="sm" len="sm"/>
              </a:ln>
              <a:effectLst/>
            </p:spPr>
            <p:txBody>
              <a:bodyPr/>
              <a:lstStyle/>
              <a:p>
                <a:pPr>
                  <a:defRPr/>
                </a:pPr>
                <a:r>
                  <a:rPr lang="en-US" sz="1100" dirty="0">
                    <a:latin typeface="+mn-lt"/>
                  </a:rPr>
                  <a:t>WG’s</a:t>
                </a:r>
              </a:p>
            </p:txBody>
          </p:sp>
          <p:sp>
            <p:nvSpPr>
              <p:cNvPr id="511" name="Rectangle 510"/>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FF66FF"/>
                </a:solidFill>
                <a:prstDash val="solid"/>
                <a:round/>
                <a:headEnd type="none" w="sm" len="sm"/>
                <a:tailEnd type="none" w="sm" len="sm"/>
              </a:ln>
              <a:effectLst/>
            </p:spPr>
            <p:txBody>
              <a:bodyPr/>
              <a:lstStyle/>
              <a:p>
                <a:pPr>
                  <a:defRPr/>
                </a:pPr>
                <a:r>
                  <a:rPr lang="en-US" sz="1100" dirty="0">
                    <a:latin typeface="+mn-lt"/>
                  </a:rPr>
                  <a:t>WG’s</a:t>
                </a:r>
              </a:p>
            </p:txBody>
          </p:sp>
        </p:grpSp>
        <p:grpSp>
          <p:nvGrpSpPr>
            <p:cNvPr id="6186" name="Group 511"/>
            <p:cNvGrpSpPr>
              <a:grpSpLocks/>
            </p:cNvGrpSpPr>
            <p:nvPr/>
          </p:nvGrpSpPr>
          <p:grpSpPr bwMode="auto">
            <a:xfrm>
              <a:off x="8077200" y="6019800"/>
              <a:ext cx="762000" cy="457200"/>
              <a:chOff x="5105400" y="5943600"/>
              <a:chExt cx="685800" cy="457200"/>
            </a:xfrm>
          </p:grpSpPr>
          <p:sp>
            <p:nvSpPr>
              <p:cNvPr id="520" name="Rectangle 519"/>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FF0000"/>
                </a:solidFill>
                <a:prstDash val="solid"/>
                <a:round/>
                <a:headEnd type="none" w="sm" len="sm"/>
                <a:tailEnd type="none" w="sm" len="sm"/>
              </a:ln>
              <a:effectLst/>
            </p:spPr>
            <p:txBody>
              <a:bodyPr/>
              <a:lstStyle/>
              <a:p>
                <a:pPr>
                  <a:defRPr/>
                </a:pPr>
                <a:r>
                  <a:rPr lang="en-US" sz="1100" dirty="0">
                    <a:latin typeface="+mn-lt"/>
                  </a:rPr>
                  <a:t>WG’s</a:t>
                </a:r>
              </a:p>
            </p:txBody>
          </p:sp>
          <p:sp>
            <p:nvSpPr>
              <p:cNvPr id="521" name="Rectangle 520"/>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FF0000"/>
                </a:solidFill>
                <a:prstDash val="solid"/>
                <a:round/>
                <a:headEnd type="none" w="sm" len="sm"/>
                <a:tailEnd type="none" w="sm" len="sm"/>
              </a:ln>
              <a:effectLst/>
            </p:spPr>
            <p:txBody>
              <a:bodyPr/>
              <a:lstStyle/>
              <a:p>
                <a:pPr>
                  <a:defRPr/>
                </a:pPr>
                <a:r>
                  <a:rPr lang="en-US" sz="1100" dirty="0">
                    <a:latin typeface="+mn-lt"/>
                  </a:rPr>
                  <a:t>WG’s</a:t>
                </a:r>
              </a:p>
            </p:txBody>
          </p:sp>
          <p:sp>
            <p:nvSpPr>
              <p:cNvPr id="522" name="Rectangle 521"/>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FF0000"/>
                </a:solidFill>
                <a:prstDash val="solid"/>
                <a:round/>
                <a:headEnd type="none" w="sm" len="sm"/>
                <a:tailEnd type="none" w="sm" len="sm"/>
              </a:ln>
              <a:effectLst/>
            </p:spPr>
            <p:txBody>
              <a:bodyPr/>
              <a:lstStyle/>
              <a:p>
                <a:pPr>
                  <a:defRPr/>
                </a:pPr>
                <a:r>
                  <a:rPr lang="en-US" sz="1100" dirty="0">
                    <a:latin typeface="+mn-lt"/>
                  </a:rPr>
                  <a:t>WG’s</a:t>
                </a:r>
              </a:p>
            </p:txBody>
          </p:sp>
        </p:grpSp>
        <p:cxnSp>
          <p:nvCxnSpPr>
            <p:cNvPr id="546" name="Straight Connector 545"/>
            <p:cNvCxnSpPr/>
            <p:nvPr/>
          </p:nvCxnSpPr>
          <p:spPr bwMode="auto">
            <a:xfrm rot="5400000">
              <a:off x="6853428" y="5862825"/>
              <a:ext cx="313947" cy="0"/>
            </a:xfrm>
            <a:prstGeom prst="line">
              <a:avLst/>
            </a:prstGeom>
            <a:solidFill>
              <a:schemeClr val="accent1"/>
            </a:solidFill>
            <a:ln w="28575" cap="flat" cmpd="sng" algn="ctr">
              <a:solidFill>
                <a:srgbClr val="FF9900"/>
              </a:solidFill>
              <a:prstDash val="solid"/>
              <a:round/>
              <a:headEnd type="none" w="sm" len="sm"/>
              <a:tailEnd type="none" w="sm" len="sm"/>
            </a:ln>
            <a:effectLst/>
          </p:spPr>
        </p:cxnSp>
        <p:cxnSp>
          <p:nvCxnSpPr>
            <p:cNvPr id="549" name="Straight Connector 548"/>
            <p:cNvCxnSpPr/>
            <p:nvPr/>
          </p:nvCxnSpPr>
          <p:spPr bwMode="auto">
            <a:xfrm rot="5400000">
              <a:off x="5634228" y="5862825"/>
              <a:ext cx="313947" cy="0"/>
            </a:xfrm>
            <a:prstGeom prst="line">
              <a:avLst/>
            </a:prstGeom>
            <a:solidFill>
              <a:schemeClr val="accent1"/>
            </a:solidFill>
            <a:ln w="28575" cap="flat" cmpd="sng" algn="ctr">
              <a:solidFill>
                <a:srgbClr val="3D86FD"/>
              </a:solidFill>
              <a:prstDash val="solid"/>
              <a:round/>
              <a:headEnd type="none" w="sm" len="sm"/>
              <a:tailEnd type="none" w="sm" len="sm"/>
            </a:ln>
            <a:effectLst/>
          </p:spPr>
        </p:cxnSp>
        <p:cxnSp>
          <p:nvCxnSpPr>
            <p:cNvPr id="550" name="Straight Connector 549"/>
            <p:cNvCxnSpPr/>
            <p:nvPr/>
          </p:nvCxnSpPr>
          <p:spPr bwMode="auto">
            <a:xfrm rot="5400000">
              <a:off x="8133881" y="5862825"/>
              <a:ext cx="313947" cy="0"/>
            </a:xfrm>
            <a:prstGeom prst="line">
              <a:avLst/>
            </a:prstGeom>
            <a:solidFill>
              <a:schemeClr val="accent1"/>
            </a:solidFill>
            <a:ln w="28575" cap="flat" cmpd="sng" algn="ctr">
              <a:solidFill>
                <a:srgbClr val="FF0000"/>
              </a:solidFill>
              <a:prstDash val="solid"/>
              <a:round/>
              <a:headEnd type="none" w="sm" len="sm"/>
              <a:tailEnd type="none" w="sm" len="sm"/>
            </a:ln>
            <a:effectLst/>
          </p:spPr>
        </p:cxnSp>
        <p:cxnSp>
          <p:nvCxnSpPr>
            <p:cNvPr id="442" name="Straight Connector 441"/>
            <p:cNvCxnSpPr/>
            <p:nvPr/>
          </p:nvCxnSpPr>
          <p:spPr bwMode="auto">
            <a:xfrm rot="5400000">
              <a:off x="4878387" y="5561013"/>
              <a:ext cx="760413" cy="1588"/>
            </a:xfrm>
            <a:prstGeom prst="line">
              <a:avLst/>
            </a:prstGeom>
            <a:solidFill>
              <a:schemeClr val="accent1"/>
            </a:solidFill>
            <a:ln w="28575" cap="flat" cmpd="sng" algn="ctr">
              <a:solidFill>
                <a:schemeClr val="tx1">
                  <a:lumMod val="65000"/>
                  <a:lumOff val="35000"/>
                </a:schemeClr>
              </a:solidFill>
              <a:prstDash val="solid"/>
              <a:round/>
              <a:headEnd type="none" w="sm" len="sm"/>
              <a:tailEnd type="none" w="sm" len="sm"/>
            </a:ln>
            <a:effectLst/>
          </p:spPr>
        </p:cxnSp>
        <p:cxnSp>
          <p:nvCxnSpPr>
            <p:cNvPr id="524" name="Straight Connector 523"/>
            <p:cNvCxnSpPr/>
            <p:nvPr/>
          </p:nvCxnSpPr>
          <p:spPr bwMode="auto">
            <a:xfrm rot="5400000">
              <a:off x="6097587" y="5561013"/>
              <a:ext cx="760413" cy="1588"/>
            </a:xfrm>
            <a:prstGeom prst="line">
              <a:avLst/>
            </a:prstGeom>
            <a:solidFill>
              <a:schemeClr val="accent1"/>
            </a:solidFill>
            <a:ln w="28575" cap="flat" cmpd="sng" algn="ctr">
              <a:solidFill>
                <a:srgbClr val="33CC33"/>
              </a:solidFill>
              <a:prstDash val="solid"/>
              <a:round/>
              <a:headEnd type="none" w="sm" len="sm"/>
              <a:tailEnd type="none" w="sm" len="sm"/>
            </a:ln>
            <a:effectLst/>
          </p:spPr>
        </p:cxnSp>
        <p:cxnSp>
          <p:nvCxnSpPr>
            <p:cNvPr id="535" name="Straight Connector 534"/>
            <p:cNvCxnSpPr/>
            <p:nvPr/>
          </p:nvCxnSpPr>
          <p:spPr bwMode="auto">
            <a:xfrm rot="5400000">
              <a:off x="7316787" y="5561013"/>
              <a:ext cx="760413" cy="1588"/>
            </a:xfrm>
            <a:prstGeom prst="line">
              <a:avLst/>
            </a:prstGeom>
            <a:solidFill>
              <a:schemeClr val="accent1"/>
            </a:solidFill>
            <a:ln w="28575" cap="flat" cmpd="sng" algn="ctr">
              <a:solidFill>
                <a:srgbClr val="FF66FF"/>
              </a:solidFill>
              <a:prstDash val="solid"/>
              <a:round/>
              <a:headEnd type="none" w="sm" len="sm"/>
              <a:tailEnd type="none" w="sm" len="sm"/>
            </a:ln>
            <a:effectLst/>
          </p:spPr>
        </p:cxnSp>
      </p:grpSp>
      <p:grpSp>
        <p:nvGrpSpPr>
          <p:cNvPr id="114" name="Group 113"/>
          <p:cNvGrpSpPr/>
          <p:nvPr/>
        </p:nvGrpSpPr>
        <p:grpSpPr>
          <a:xfrm>
            <a:off x="4409230" y="1531625"/>
            <a:ext cx="4506170" cy="838200"/>
            <a:chOff x="4409230" y="1531625"/>
            <a:chExt cx="4506170" cy="838200"/>
          </a:xfrm>
          <a:solidFill>
            <a:srgbClr val="00AE00"/>
          </a:solidFill>
        </p:grpSpPr>
        <p:grpSp>
          <p:nvGrpSpPr>
            <p:cNvPr id="12" name="Group 110"/>
            <p:cNvGrpSpPr>
              <a:grpSpLocks/>
            </p:cNvGrpSpPr>
            <p:nvPr/>
          </p:nvGrpSpPr>
          <p:grpSpPr bwMode="auto">
            <a:xfrm>
              <a:off x="4409230" y="1531625"/>
              <a:ext cx="4506170" cy="838200"/>
              <a:chOff x="4409230" y="1531625"/>
              <a:chExt cx="4506170" cy="838200"/>
            </a:xfrm>
            <a:grpFill/>
          </p:grpSpPr>
          <p:sp>
            <p:nvSpPr>
              <p:cNvPr id="101" name="Rectangle 100"/>
              <p:cNvSpPr/>
              <p:nvPr/>
            </p:nvSpPr>
            <p:spPr bwMode="auto">
              <a:xfrm>
                <a:off x="7162800" y="1828800"/>
                <a:ext cx="1752600" cy="228600"/>
              </a:xfrm>
              <a:prstGeom prst="rect">
                <a:avLst/>
              </a:prstGeom>
              <a:grpFill/>
              <a:ln w="6350">
                <a:solidFill>
                  <a:schemeClr val="tx1"/>
                </a:solidFill>
                <a:miter lim="800000"/>
                <a:headEnd/>
                <a:tailEnd/>
              </a:ln>
            </p:spPr>
            <p:txBody>
              <a:bodyPr wrap="none" anchor="ctr"/>
              <a:lstStyle/>
              <a:p>
                <a:pPr>
                  <a:defRPr/>
                </a:pPr>
                <a:r>
                  <a:rPr lang="en-US" sz="1400" dirty="0">
                    <a:solidFill>
                      <a:schemeClr val="bg1"/>
                    </a:solidFill>
                    <a:latin typeface="+mn-lt"/>
                  </a:rPr>
                  <a:t>Stakeholders</a:t>
                </a:r>
              </a:p>
            </p:txBody>
          </p:sp>
          <p:sp>
            <p:nvSpPr>
              <p:cNvPr id="103" name="Rectangle 102"/>
              <p:cNvSpPr/>
              <p:nvPr/>
            </p:nvSpPr>
            <p:spPr bwMode="auto">
              <a:xfrm>
                <a:off x="7162800" y="2133600"/>
                <a:ext cx="1752600" cy="228600"/>
              </a:xfrm>
              <a:prstGeom prst="rect">
                <a:avLst/>
              </a:prstGeom>
              <a:grpFill/>
              <a:ln w="6350">
                <a:solidFill>
                  <a:schemeClr val="tx1"/>
                </a:solidFill>
                <a:miter lim="800000"/>
                <a:headEnd/>
                <a:tailEnd/>
              </a:ln>
            </p:spPr>
            <p:txBody>
              <a:bodyPr wrap="none" anchor="ctr"/>
              <a:lstStyle/>
              <a:p>
                <a:pPr>
                  <a:defRPr/>
                </a:pPr>
                <a:r>
                  <a:rPr lang="en-US" sz="1400" dirty="0">
                    <a:solidFill>
                      <a:schemeClr val="bg1"/>
                    </a:solidFill>
                    <a:latin typeface="+mn-lt"/>
                  </a:rPr>
                  <a:t>Missions / Programs</a:t>
                </a:r>
              </a:p>
            </p:txBody>
          </p:sp>
          <p:sp>
            <p:nvSpPr>
              <p:cNvPr id="72" name="Rectangle 71"/>
              <p:cNvSpPr/>
              <p:nvPr/>
            </p:nvSpPr>
            <p:spPr bwMode="auto">
              <a:xfrm>
                <a:off x="7152430" y="1531625"/>
                <a:ext cx="1752600" cy="228600"/>
              </a:xfrm>
              <a:prstGeom prst="rect">
                <a:avLst/>
              </a:prstGeom>
              <a:grpFill/>
              <a:ln w="6350">
                <a:solidFill>
                  <a:schemeClr val="tx1"/>
                </a:solidFill>
                <a:miter lim="800000"/>
                <a:headEnd/>
                <a:tailEnd/>
              </a:ln>
            </p:spPr>
            <p:txBody>
              <a:bodyPr wrap="none" anchor="ctr"/>
              <a:lstStyle/>
              <a:p>
                <a:pPr>
                  <a:defRPr/>
                </a:pPr>
                <a:r>
                  <a:rPr lang="en-US" sz="1400" dirty="0">
                    <a:solidFill>
                      <a:schemeClr val="bg1"/>
                    </a:solidFill>
                    <a:latin typeface="+mn-lt"/>
                  </a:rPr>
                  <a:t>Liaisons</a:t>
                </a:r>
              </a:p>
            </p:txBody>
          </p:sp>
          <p:sp>
            <p:nvSpPr>
              <p:cNvPr id="73" name="Rectangle 72"/>
              <p:cNvSpPr/>
              <p:nvPr/>
            </p:nvSpPr>
            <p:spPr bwMode="auto">
              <a:xfrm>
                <a:off x="4409230" y="1912625"/>
                <a:ext cx="1752600" cy="457200"/>
              </a:xfrm>
              <a:prstGeom prst="rect">
                <a:avLst/>
              </a:prstGeom>
              <a:grpFill/>
              <a:ln w="6350">
                <a:solidFill>
                  <a:schemeClr val="tx1"/>
                </a:solidFill>
                <a:miter lim="800000"/>
                <a:headEnd/>
                <a:tailEnd/>
              </a:ln>
            </p:spPr>
            <p:txBody>
              <a:bodyPr anchor="ctr"/>
              <a:lstStyle/>
              <a:p>
                <a:pPr>
                  <a:defRPr/>
                </a:pPr>
                <a:r>
                  <a:rPr lang="en-US" sz="1400" dirty="0">
                    <a:solidFill>
                      <a:schemeClr val="bg1"/>
                    </a:solidFill>
                    <a:latin typeface="+mn-lt"/>
                  </a:rPr>
                  <a:t>Infrastructure providers</a:t>
                </a:r>
              </a:p>
            </p:txBody>
          </p:sp>
        </p:grpSp>
        <p:grpSp>
          <p:nvGrpSpPr>
            <p:cNvPr id="111" name="Group 78"/>
            <p:cNvGrpSpPr>
              <a:grpSpLocks/>
            </p:cNvGrpSpPr>
            <p:nvPr/>
          </p:nvGrpSpPr>
          <p:grpSpPr bwMode="auto">
            <a:xfrm>
              <a:off x="4409842" y="1539251"/>
              <a:ext cx="1745584" cy="303579"/>
              <a:chOff x="4392815" y="1024034"/>
              <a:chExt cx="4508500" cy="825500"/>
            </a:xfrm>
            <a:grpFill/>
          </p:grpSpPr>
          <p:sp>
            <p:nvSpPr>
              <p:cNvPr id="75" name="Rectangle 74"/>
              <p:cNvSpPr/>
              <p:nvPr/>
            </p:nvSpPr>
            <p:spPr bwMode="auto">
              <a:xfrm>
                <a:off x="4392815" y="1024034"/>
                <a:ext cx="4508500" cy="825500"/>
              </a:xfrm>
              <a:prstGeom prst="rect">
                <a:avLst/>
              </a:prstGeom>
              <a:grpFill/>
              <a:ln w="6350">
                <a:solidFill>
                  <a:schemeClr val="tx1"/>
                </a:solidFill>
                <a:miter lim="800000"/>
                <a:headEnd/>
                <a:tailEnd/>
              </a:ln>
            </p:spPr>
            <p:txBody>
              <a:bodyPr wrap="none" anchor="ctr"/>
              <a:lstStyle/>
              <a:p>
                <a:pPr>
                  <a:defRPr/>
                </a:pPr>
                <a:endParaRPr lang="en-US" sz="2800" b="1" dirty="0">
                  <a:ln w="6350">
                    <a:solidFill>
                      <a:schemeClr val="tx1"/>
                    </a:solidFill>
                  </a:ln>
                  <a:solidFill>
                    <a:schemeClr val="bg1"/>
                  </a:solidFill>
                  <a:latin typeface="+mn-lt"/>
                </a:endParaRPr>
              </a:p>
            </p:txBody>
          </p:sp>
          <p:pic>
            <p:nvPicPr>
              <p:cNvPr id="113" name="Picture 2" descr="Logo of the DEPP Organization for Standardization">
                <a:hlinkClick r:id="rId3" tooltip="Logo of the DEPP Organization for Standardization"/>
              </p:cNvPr>
              <p:cNvPicPr>
                <a:picLocks noChangeAspect="1" noChangeArrowheads="1"/>
              </p:cNvPicPr>
              <p:nvPr/>
            </p:nvPicPr>
            <p:blipFill>
              <a:blip r:embed="rId4" cstate="print"/>
              <a:srcRect/>
              <a:stretch>
                <a:fillRect/>
              </a:stretch>
            </p:blipFill>
            <p:spPr bwMode="auto">
              <a:xfrm>
                <a:off x="5591175" y="1038224"/>
                <a:ext cx="1905000" cy="742951"/>
              </a:xfrm>
              <a:prstGeom prst="rect">
                <a:avLst/>
              </a:prstGeom>
              <a:grpFill/>
              <a:ln w="9525">
                <a:noFill/>
                <a:miter lim="800000"/>
                <a:headEnd/>
                <a:tailEnd/>
              </a:ln>
            </p:spPr>
          </p:pic>
        </p:grpSp>
      </p:grpSp>
      <p:sp>
        <p:nvSpPr>
          <p:cNvPr id="76" name="Slide Number Placeholder 75"/>
          <p:cNvSpPr>
            <a:spLocks noGrp="1"/>
          </p:cNvSpPr>
          <p:nvPr>
            <p:ph type="sldNum" sz="quarter" idx="10"/>
          </p:nvPr>
        </p:nvSpPr>
        <p:spPr/>
        <p:txBody>
          <a:bodyPr/>
          <a:lstStyle/>
          <a:p>
            <a:pPr>
              <a:defRPr/>
            </a:pPr>
            <a:fld id="{C246DBB5-1FC3-4A7F-A21A-11B4D61A50B2}" type="slidenum">
              <a:rPr lang="en-US" smtClean="0"/>
              <a:pPr>
                <a:defRPr/>
              </a:pPr>
              <a:t>8</a:t>
            </a:fld>
            <a:endParaRPr lang="en-US"/>
          </a:p>
        </p:txBody>
      </p:sp>
    </p:spTree>
    <p:extLst>
      <p:ext uri="{BB962C8B-B14F-4D97-AF65-F5344CB8AC3E}">
        <p14:creationId xmlns:p14="http://schemas.microsoft.com/office/powerpoint/2010/main" val="188525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2.77778E-6 -3.7037E-7 L -0.275 0.59329 " pathEditMode="relative" rAng="0" ptsTypes="AA">
                                      <p:cBhvr>
                                        <p:cTn id="6" dur="2000" fill="hold"/>
                                        <p:tgtEl>
                                          <p:spTgt spid="86"/>
                                        </p:tgtEl>
                                        <p:attrNameLst>
                                          <p:attrName>ppt_x</p:attrName>
                                          <p:attrName>ppt_y</p:attrName>
                                        </p:attrNameLst>
                                      </p:cBhvr>
                                      <p:rCtr x="-13800" y="29700"/>
                                    </p:animMotion>
                                  </p:childTnLst>
                                </p:cTn>
                              </p:par>
                              <p:par>
                                <p:cTn id="7" presetID="0" presetClass="path" presetSubtype="0" accel="50000" decel="50000" fill="hold" grpId="0" nodeType="withEffect">
                                  <p:stCondLst>
                                    <p:cond delay="0"/>
                                  </p:stCondLst>
                                  <p:childTnLst>
                                    <p:animMotion origin="layout" path="M -3.61111E-6 7.40741E-7 L 0.50973 0.01319 " pathEditMode="relative" rAng="0" ptsTypes="AA">
                                      <p:cBhvr>
                                        <p:cTn id="8" dur="2000" fill="hold"/>
                                        <p:tgtEl>
                                          <p:spTgt spid="83"/>
                                        </p:tgtEl>
                                        <p:attrNameLst>
                                          <p:attrName>ppt_x</p:attrName>
                                          <p:attrName>ppt_y</p:attrName>
                                        </p:attrNameLst>
                                      </p:cBhvr>
                                      <p:rCtr x="25500" y="600"/>
                                    </p:animMotion>
                                  </p:childTnLst>
                                </p:cTn>
                              </p:par>
                              <p:par>
                                <p:cTn id="9" presetID="0" presetClass="path" presetSubtype="0" accel="50000" decel="50000" fill="hold" grpId="0" nodeType="withEffect">
                                  <p:stCondLst>
                                    <p:cond delay="0"/>
                                  </p:stCondLst>
                                  <p:childTnLst>
                                    <p:animMotion origin="layout" path="M 1.38889E-6 7.40741E-7 L 0.39167 -0.06435 " pathEditMode="relative" rAng="0" ptsTypes="AA">
                                      <p:cBhvr>
                                        <p:cTn id="10" dur="2000" fill="hold"/>
                                        <p:tgtEl>
                                          <p:spTgt spid="80"/>
                                        </p:tgtEl>
                                        <p:attrNameLst>
                                          <p:attrName>ppt_x</p:attrName>
                                          <p:attrName>ppt_y</p:attrName>
                                        </p:attrNameLst>
                                      </p:cBhvr>
                                      <p:rCtr x="19600" y="-3200"/>
                                    </p:animMotion>
                                  </p:childTnLst>
                                </p:cTn>
                              </p:par>
                              <p:par>
                                <p:cTn id="11" presetID="0" presetClass="path" presetSubtype="0" accel="50000" decel="50000" fill="hold" grpId="0" nodeType="withEffect">
                                  <p:stCondLst>
                                    <p:cond delay="0"/>
                                  </p:stCondLst>
                                  <p:childTnLst>
                                    <p:animMotion origin="layout" path="M 8.33333E-7 7.40741E-7 L 0.28264 0.01319 " pathEditMode="relative" rAng="0" ptsTypes="AA">
                                      <p:cBhvr>
                                        <p:cTn id="12" dur="2000" fill="hold"/>
                                        <p:tgtEl>
                                          <p:spTgt spid="77"/>
                                        </p:tgtEl>
                                        <p:attrNameLst>
                                          <p:attrName>ppt_x</p:attrName>
                                          <p:attrName>ppt_y</p:attrName>
                                        </p:attrNameLst>
                                      </p:cBhvr>
                                      <p:rCtr x="14100" y="600"/>
                                    </p:animMotion>
                                  </p:childTnLst>
                                </p:cTn>
                              </p:par>
                              <p:par>
                                <p:cTn id="13" presetID="0" presetClass="path" presetSubtype="0" accel="50000" decel="50000" fill="hold" grpId="0" nodeType="withEffect">
                                  <p:stCondLst>
                                    <p:cond delay="0"/>
                                  </p:stCondLst>
                                  <p:childTnLst>
                                    <p:animMotion origin="layout" path="M 3.61111E-6 7.40741E-7 L 0.17586 -0.06435 " pathEditMode="relative" rAng="0" ptsTypes="AA">
                                      <p:cBhvr>
                                        <p:cTn id="14" dur="2000" fill="hold"/>
                                        <p:tgtEl>
                                          <p:spTgt spid="74"/>
                                        </p:tgtEl>
                                        <p:attrNameLst>
                                          <p:attrName>ppt_x</p:attrName>
                                          <p:attrName>ppt_y</p:attrName>
                                        </p:attrNameLst>
                                      </p:cBhvr>
                                      <p:rCtr x="8800" y="-3200"/>
                                    </p:animMotion>
                                  </p:childTnLst>
                                </p:cTn>
                              </p:par>
                              <p:par>
                                <p:cTn id="15" presetID="0" presetClass="path" presetSubtype="0" accel="50000" decel="50000" fill="hold" grpId="0" nodeType="withEffect">
                                  <p:stCondLst>
                                    <p:cond delay="0"/>
                                  </p:stCondLst>
                                  <p:childTnLst>
                                    <p:animMotion origin="layout" path="M 2.5E-6 7.40741E-7 L 0.04774 0.01319 " pathEditMode="relative" rAng="0" ptsTypes="AA">
                                      <p:cBhvr>
                                        <p:cTn id="16" dur="2000" fill="hold"/>
                                        <p:tgtEl>
                                          <p:spTgt spid="71"/>
                                        </p:tgtEl>
                                        <p:attrNameLst>
                                          <p:attrName>ppt_x</p:attrName>
                                          <p:attrName>ppt_y</p:attrName>
                                        </p:attrNameLst>
                                      </p:cBhvr>
                                      <p:rCtr x="2400" y="600"/>
                                    </p:animMotion>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par>
                          <p:cTn id="33" fill="hold">
                            <p:stCondLst>
                              <p:cond delay="4000"/>
                            </p:stCondLst>
                            <p:childTnLst>
                              <p:par>
                                <p:cTn id="34" presetID="22" presetClass="entr" presetSubtype="1" fill="hold" nodeType="after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wipe(up)">
                                      <p:cBhvr>
                                        <p:cTn id="36" dur="500"/>
                                        <p:tgtEl>
                                          <p:spTgt spid="1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up)">
                                      <p:cBhvr>
                                        <p:cTn id="41" dur="500"/>
                                        <p:tgtEl>
                                          <p:spTgt spid="114"/>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animBg="1"/>
      <p:bldP spid="77" grpId="0" animBg="1"/>
      <p:bldP spid="80" grpId="0" animBg="1"/>
      <p:bldP spid="83" grpId="0" animBg="1"/>
      <p:bldP spid="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5"/>
          <p:cNvGrpSpPr>
            <a:grpSpLocks/>
          </p:cNvGrpSpPr>
          <p:nvPr/>
        </p:nvGrpSpPr>
        <p:grpSpPr bwMode="auto">
          <a:xfrm>
            <a:off x="246063" y="4264025"/>
            <a:ext cx="3984625" cy="1727200"/>
            <a:chOff x="217488" y="4240213"/>
            <a:chExt cx="3984625" cy="1727200"/>
          </a:xfrm>
        </p:grpSpPr>
        <p:sp>
          <p:nvSpPr>
            <p:cNvPr id="7290" name="Line 33"/>
            <p:cNvSpPr>
              <a:spLocks noChangeAspect="1" noChangeShapeType="1"/>
            </p:cNvSpPr>
            <p:nvPr/>
          </p:nvSpPr>
          <p:spPr bwMode="auto">
            <a:xfrm>
              <a:off x="3125788" y="4548188"/>
              <a:ext cx="0" cy="950913"/>
            </a:xfrm>
            <a:prstGeom prst="line">
              <a:avLst/>
            </a:prstGeom>
            <a:noFill/>
            <a:ln w="28575">
              <a:solidFill>
                <a:schemeClr val="accent2"/>
              </a:solidFill>
              <a:round/>
              <a:headEnd/>
              <a:tailEnd/>
            </a:ln>
          </p:spPr>
          <p:txBody>
            <a:bodyPr wrap="none" anchor="ctr"/>
            <a:lstStyle/>
            <a:p>
              <a:endParaRPr lang="en-US"/>
            </a:p>
          </p:txBody>
        </p:sp>
        <p:sp>
          <p:nvSpPr>
            <p:cNvPr id="7291" name="Line 34"/>
            <p:cNvSpPr>
              <a:spLocks noChangeAspect="1" noChangeShapeType="1"/>
            </p:cNvSpPr>
            <p:nvPr/>
          </p:nvSpPr>
          <p:spPr bwMode="auto">
            <a:xfrm>
              <a:off x="860425" y="4543425"/>
              <a:ext cx="0" cy="993775"/>
            </a:xfrm>
            <a:prstGeom prst="line">
              <a:avLst/>
            </a:prstGeom>
            <a:noFill/>
            <a:ln w="28575">
              <a:solidFill>
                <a:schemeClr val="accent2"/>
              </a:solidFill>
              <a:round/>
              <a:headEnd/>
              <a:tailEnd/>
            </a:ln>
          </p:spPr>
          <p:txBody>
            <a:bodyPr wrap="none" anchor="ctr"/>
            <a:lstStyle/>
            <a:p>
              <a:endParaRPr lang="en-US"/>
            </a:p>
          </p:txBody>
        </p:sp>
        <p:sp>
          <p:nvSpPr>
            <p:cNvPr id="7292" name="Rectangle 35"/>
            <p:cNvSpPr>
              <a:spLocks noChangeAspect="1" noChangeArrowheads="1"/>
            </p:cNvSpPr>
            <p:nvPr/>
          </p:nvSpPr>
          <p:spPr bwMode="auto">
            <a:xfrm>
              <a:off x="3173413" y="4846638"/>
              <a:ext cx="1028700" cy="528638"/>
            </a:xfrm>
            <a:prstGeom prst="rect">
              <a:avLst/>
            </a:prstGeom>
            <a:solidFill>
              <a:srgbClr val="FFFF00"/>
            </a:solidFill>
            <a:ln w="25400">
              <a:solidFill>
                <a:schemeClr val="tx1"/>
              </a:solidFill>
              <a:miter lim="800000"/>
              <a:headEnd/>
              <a:tailEnd/>
            </a:ln>
          </p:spPr>
          <p:txBody>
            <a:bodyPr wrap="none" anchor="ctr"/>
            <a:lstStyle/>
            <a:p>
              <a:pPr algn="ctr">
                <a:lnSpc>
                  <a:spcPct val="90000"/>
                </a:lnSpc>
              </a:pPr>
              <a:endParaRPr lang="en-US" sz="1000" b="1">
                <a:latin typeface="Arial" charset="0"/>
              </a:endParaRPr>
            </a:p>
            <a:p>
              <a:pPr algn="ctr">
                <a:lnSpc>
                  <a:spcPct val="90000"/>
                </a:lnSpc>
              </a:pPr>
              <a:r>
                <a:rPr lang="en-US" sz="1000" b="1">
                  <a:latin typeface="Arial" charset="0"/>
                </a:rPr>
                <a:t>Design</a:t>
              </a:r>
            </a:p>
            <a:p>
              <a:pPr algn="ctr">
                <a:lnSpc>
                  <a:spcPct val="90000"/>
                </a:lnSpc>
              </a:pPr>
              <a:r>
                <a:rPr lang="en-US" sz="1000" b="1">
                  <a:latin typeface="Arial" charset="0"/>
                </a:rPr>
                <a:t>Engineering</a:t>
              </a:r>
            </a:p>
            <a:p>
              <a:pPr algn="ctr">
                <a:lnSpc>
                  <a:spcPct val="90000"/>
                </a:lnSpc>
              </a:pPr>
              <a:r>
                <a:rPr lang="en-US" sz="1000" b="1">
                  <a:latin typeface="Arial" charset="0"/>
                </a:rPr>
                <a:t>&amp; Production</a:t>
              </a:r>
            </a:p>
            <a:p>
              <a:pPr algn="ctr"/>
              <a:endParaRPr lang="en-US" sz="1000" b="1">
                <a:latin typeface="Arial" charset="0"/>
              </a:endParaRPr>
            </a:p>
          </p:txBody>
        </p:sp>
        <p:sp>
          <p:nvSpPr>
            <p:cNvPr id="7293" name="Rectangle 36"/>
            <p:cNvSpPr>
              <a:spLocks noChangeAspect="1" noChangeArrowheads="1"/>
            </p:cNvSpPr>
            <p:nvPr/>
          </p:nvSpPr>
          <p:spPr bwMode="auto">
            <a:xfrm>
              <a:off x="923925" y="4833938"/>
              <a:ext cx="984250" cy="528638"/>
            </a:xfrm>
            <a:prstGeom prst="rect">
              <a:avLst/>
            </a:prstGeom>
            <a:solidFill>
              <a:srgbClr val="FFFF00"/>
            </a:solidFill>
            <a:ln w="25400">
              <a:solidFill>
                <a:schemeClr val="tx1"/>
              </a:solidFill>
              <a:miter lim="800000"/>
              <a:headEnd/>
              <a:tailEnd/>
            </a:ln>
          </p:spPr>
          <p:txBody>
            <a:bodyPr wrap="none" anchor="ctr"/>
            <a:lstStyle/>
            <a:p>
              <a:pPr algn="ctr">
                <a:lnSpc>
                  <a:spcPct val="90000"/>
                </a:lnSpc>
              </a:pPr>
              <a:r>
                <a:rPr lang="en-US" sz="1000" b="1">
                  <a:latin typeface="Arial" charset="0"/>
                </a:rPr>
                <a:t>Interfaces,</a:t>
              </a:r>
            </a:p>
            <a:p>
              <a:pPr algn="ctr">
                <a:lnSpc>
                  <a:spcPct val="90000"/>
                </a:lnSpc>
              </a:pPr>
              <a:r>
                <a:rPr lang="en-US" sz="1000" b="1">
                  <a:latin typeface="Arial" charset="0"/>
                </a:rPr>
                <a:t>Integration</a:t>
              </a:r>
            </a:p>
            <a:p>
              <a:pPr algn="ctr">
                <a:lnSpc>
                  <a:spcPct val="90000"/>
                </a:lnSpc>
              </a:pPr>
              <a:r>
                <a:rPr lang="en-US" sz="1000" b="1">
                  <a:latin typeface="Arial" charset="0"/>
                </a:rPr>
                <a:t>&amp; Test</a:t>
              </a:r>
            </a:p>
          </p:txBody>
        </p:sp>
        <p:sp>
          <p:nvSpPr>
            <p:cNvPr id="7294" name="Line 37"/>
            <p:cNvSpPr>
              <a:spLocks noChangeAspect="1" noChangeShapeType="1"/>
            </p:cNvSpPr>
            <p:nvPr/>
          </p:nvSpPr>
          <p:spPr bwMode="auto">
            <a:xfrm flipV="1">
              <a:off x="3408363" y="4545013"/>
              <a:ext cx="0" cy="288925"/>
            </a:xfrm>
            <a:prstGeom prst="line">
              <a:avLst/>
            </a:prstGeom>
            <a:noFill/>
            <a:ln w="28575">
              <a:solidFill>
                <a:schemeClr val="accent2"/>
              </a:solidFill>
              <a:round/>
              <a:headEnd/>
              <a:tailEnd/>
            </a:ln>
          </p:spPr>
          <p:txBody>
            <a:bodyPr wrap="none" anchor="ctr"/>
            <a:lstStyle/>
            <a:p>
              <a:endParaRPr lang="en-US"/>
            </a:p>
          </p:txBody>
        </p:sp>
        <p:sp>
          <p:nvSpPr>
            <p:cNvPr id="7295" name="Line 38"/>
            <p:cNvSpPr>
              <a:spLocks noChangeAspect="1" noChangeShapeType="1"/>
            </p:cNvSpPr>
            <p:nvPr/>
          </p:nvSpPr>
          <p:spPr bwMode="auto">
            <a:xfrm>
              <a:off x="2498725" y="4548188"/>
              <a:ext cx="0" cy="330200"/>
            </a:xfrm>
            <a:prstGeom prst="line">
              <a:avLst/>
            </a:prstGeom>
            <a:noFill/>
            <a:ln w="28575">
              <a:solidFill>
                <a:schemeClr val="accent2"/>
              </a:solidFill>
              <a:round/>
              <a:headEnd/>
              <a:tailEnd/>
            </a:ln>
          </p:spPr>
          <p:txBody>
            <a:bodyPr wrap="none" anchor="ctr"/>
            <a:lstStyle/>
            <a:p>
              <a:endParaRPr lang="en-US"/>
            </a:p>
          </p:txBody>
        </p:sp>
        <p:sp>
          <p:nvSpPr>
            <p:cNvPr id="7296" name="Line 39"/>
            <p:cNvSpPr>
              <a:spLocks noChangeAspect="1" noChangeShapeType="1"/>
            </p:cNvSpPr>
            <p:nvPr/>
          </p:nvSpPr>
          <p:spPr bwMode="auto">
            <a:xfrm>
              <a:off x="1436688" y="4554538"/>
              <a:ext cx="0" cy="309563"/>
            </a:xfrm>
            <a:prstGeom prst="line">
              <a:avLst/>
            </a:prstGeom>
            <a:noFill/>
            <a:ln w="28575">
              <a:solidFill>
                <a:schemeClr val="accent2"/>
              </a:solidFill>
              <a:round/>
              <a:headEnd/>
              <a:tailEnd/>
            </a:ln>
          </p:spPr>
          <p:txBody>
            <a:bodyPr wrap="none" anchor="ctr"/>
            <a:lstStyle/>
            <a:p>
              <a:endParaRPr lang="en-US"/>
            </a:p>
          </p:txBody>
        </p:sp>
        <p:sp>
          <p:nvSpPr>
            <p:cNvPr id="7297" name="Rectangle 40"/>
            <p:cNvSpPr>
              <a:spLocks noChangeAspect="1" noChangeArrowheads="1"/>
            </p:cNvSpPr>
            <p:nvPr/>
          </p:nvSpPr>
          <p:spPr bwMode="auto">
            <a:xfrm>
              <a:off x="665163" y="5437188"/>
              <a:ext cx="1030287" cy="530225"/>
            </a:xfrm>
            <a:prstGeom prst="rect">
              <a:avLst/>
            </a:prstGeom>
            <a:solidFill>
              <a:srgbClr val="FFFF00"/>
            </a:solidFill>
            <a:ln w="25400">
              <a:solidFill>
                <a:schemeClr val="tx1"/>
              </a:solidFill>
              <a:miter lim="800000"/>
              <a:headEnd/>
              <a:tailEnd/>
            </a:ln>
          </p:spPr>
          <p:txBody>
            <a:bodyPr wrap="none" anchor="ctr"/>
            <a:lstStyle/>
            <a:p>
              <a:pPr algn="ctr">
                <a:lnSpc>
                  <a:spcPct val="90000"/>
                </a:lnSpc>
              </a:pPr>
              <a:endParaRPr lang="en-US" sz="1000" b="1">
                <a:latin typeface="Arial" charset="0"/>
              </a:endParaRPr>
            </a:p>
            <a:p>
              <a:pPr algn="ctr">
                <a:lnSpc>
                  <a:spcPct val="90000"/>
                </a:lnSpc>
              </a:pPr>
              <a:r>
                <a:rPr lang="en-US" sz="1000" b="1">
                  <a:latin typeface="Arial" charset="0"/>
                </a:rPr>
                <a:t>Environment</a:t>
              </a:r>
            </a:p>
            <a:p>
              <a:pPr algn="ctr">
                <a:lnSpc>
                  <a:spcPct val="90000"/>
                </a:lnSpc>
              </a:pPr>
              <a:r>
                <a:rPr lang="en-US" sz="1000" b="1">
                  <a:latin typeface="Arial" charset="0"/>
                </a:rPr>
                <a:t>(natural &amp; </a:t>
              </a:r>
            </a:p>
            <a:p>
              <a:pPr algn="ctr">
                <a:lnSpc>
                  <a:spcPct val="90000"/>
                </a:lnSpc>
              </a:pPr>
              <a:r>
                <a:rPr lang="en-US" sz="1000" b="1">
                  <a:latin typeface="Arial" charset="0"/>
                </a:rPr>
                <a:t>induced)</a:t>
              </a:r>
            </a:p>
            <a:p>
              <a:pPr algn="ctr"/>
              <a:endParaRPr lang="en-US" sz="1200" b="1">
                <a:latin typeface="Arial" charset="0"/>
              </a:endParaRPr>
            </a:p>
          </p:txBody>
        </p:sp>
        <p:sp>
          <p:nvSpPr>
            <p:cNvPr id="7298" name="Line 41"/>
            <p:cNvSpPr>
              <a:spLocks noChangeAspect="1" noChangeShapeType="1"/>
            </p:cNvSpPr>
            <p:nvPr/>
          </p:nvSpPr>
          <p:spPr bwMode="auto">
            <a:xfrm>
              <a:off x="481012" y="4537076"/>
              <a:ext cx="2909888" cy="9524"/>
            </a:xfrm>
            <a:prstGeom prst="line">
              <a:avLst/>
            </a:prstGeom>
            <a:noFill/>
            <a:ln w="28575">
              <a:solidFill>
                <a:schemeClr val="accent2"/>
              </a:solidFill>
              <a:round/>
              <a:headEnd/>
              <a:tailEnd/>
            </a:ln>
          </p:spPr>
          <p:txBody>
            <a:bodyPr wrap="none" anchor="ctr"/>
            <a:lstStyle/>
            <a:p>
              <a:endParaRPr lang="en-US"/>
            </a:p>
          </p:txBody>
        </p:sp>
        <p:sp>
          <p:nvSpPr>
            <p:cNvPr id="7299" name="Rectangle 42"/>
            <p:cNvSpPr>
              <a:spLocks noChangeAspect="1" noChangeArrowheads="1"/>
            </p:cNvSpPr>
            <p:nvPr/>
          </p:nvSpPr>
          <p:spPr bwMode="auto">
            <a:xfrm>
              <a:off x="2951163" y="5437188"/>
              <a:ext cx="1028700" cy="528638"/>
            </a:xfrm>
            <a:prstGeom prst="rect">
              <a:avLst/>
            </a:prstGeom>
            <a:solidFill>
              <a:srgbClr val="FFFF00"/>
            </a:solidFill>
            <a:ln w="25400">
              <a:solidFill>
                <a:schemeClr val="tx1"/>
              </a:solidFill>
              <a:miter lim="800000"/>
              <a:headEnd/>
              <a:tailEnd/>
            </a:ln>
          </p:spPr>
          <p:txBody>
            <a:bodyPr wrap="none" anchor="ctr"/>
            <a:lstStyle/>
            <a:p>
              <a:pPr algn="ctr">
                <a:lnSpc>
                  <a:spcPct val="90000"/>
                </a:lnSpc>
              </a:pPr>
              <a:endParaRPr lang="en-US" sz="1000" b="1">
                <a:latin typeface="Arial" charset="0"/>
              </a:endParaRPr>
            </a:p>
            <a:p>
              <a:pPr algn="ctr">
                <a:lnSpc>
                  <a:spcPct val="90000"/>
                </a:lnSpc>
              </a:pPr>
              <a:r>
                <a:rPr lang="en-US" sz="1000" b="1">
                  <a:latin typeface="Arial" charset="0"/>
                </a:rPr>
                <a:t>Materials and</a:t>
              </a:r>
            </a:p>
            <a:p>
              <a:pPr algn="ctr">
                <a:lnSpc>
                  <a:spcPct val="90000"/>
                </a:lnSpc>
              </a:pPr>
              <a:r>
                <a:rPr lang="en-US" sz="1000" b="1">
                  <a:latin typeface="Arial" charset="0"/>
                </a:rPr>
                <a:t>Processes</a:t>
              </a:r>
            </a:p>
            <a:p>
              <a:pPr algn="ctr"/>
              <a:endParaRPr lang="en-US" sz="1200" b="1">
                <a:latin typeface="Arial" charset="0"/>
              </a:endParaRPr>
            </a:p>
          </p:txBody>
        </p:sp>
        <p:sp>
          <p:nvSpPr>
            <p:cNvPr id="7300" name="Line 43"/>
            <p:cNvSpPr>
              <a:spLocks noChangeAspect="1" noChangeShapeType="1"/>
            </p:cNvSpPr>
            <p:nvPr/>
          </p:nvSpPr>
          <p:spPr bwMode="auto">
            <a:xfrm>
              <a:off x="1970088" y="4548188"/>
              <a:ext cx="0" cy="993775"/>
            </a:xfrm>
            <a:prstGeom prst="line">
              <a:avLst/>
            </a:prstGeom>
            <a:noFill/>
            <a:ln w="28575">
              <a:solidFill>
                <a:schemeClr val="accent2"/>
              </a:solidFill>
              <a:round/>
              <a:headEnd/>
              <a:tailEnd/>
            </a:ln>
          </p:spPr>
          <p:txBody>
            <a:bodyPr wrap="none" anchor="ctr"/>
            <a:lstStyle/>
            <a:p>
              <a:endParaRPr lang="en-US"/>
            </a:p>
          </p:txBody>
        </p:sp>
        <p:sp>
          <p:nvSpPr>
            <p:cNvPr id="7301" name="Rectangle 44"/>
            <p:cNvSpPr>
              <a:spLocks noChangeAspect="1" noChangeArrowheads="1"/>
            </p:cNvSpPr>
            <p:nvPr/>
          </p:nvSpPr>
          <p:spPr bwMode="auto">
            <a:xfrm>
              <a:off x="2036763" y="4827588"/>
              <a:ext cx="1028700" cy="528638"/>
            </a:xfrm>
            <a:prstGeom prst="rect">
              <a:avLst/>
            </a:prstGeom>
            <a:solidFill>
              <a:srgbClr val="FFFF00"/>
            </a:solidFill>
            <a:ln w="25400">
              <a:solidFill>
                <a:schemeClr val="tx1"/>
              </a:solidFill>
              <a:miter lim="800000"/>
              <a:headEnd/>
              <a:tailEnd/>
            </a:ln>
          </p:spPr>
          <p:txBody>
            <a:bodyPr wrap="none" anchor="ctr"/>
            <a:lstStyle/>
            <a:p>
              <a:pPr algn="ctr">
                <a:lnSpc>
                  <a:spcPct val="90000"/>
                </a:lnSpc>
              </a:pPr>
              <a:r>
                <a:rPr lang="en-US" sz="1000" b="1">
                  <a:latin typeface="Arial" charset="0"/>
                </a:rPr>
                <a:t>Operations &amp;</a:t>
              </a:r>
            </a:p>
            <a:p>
              <a:pPr algn="ctr">
                <a:lnSpc>
                  <a:spcPct val="90000"/>
                </a:lnSpc>
              </a:pPr>
              <a:r>
                <a:rPr lang="en-US" sz="1000" b="1">
                  <a:latin typeface="Arial" charset="0"/>
                </a:rPr>
                <a:t>Ground Support</a:t>
              </a:r>
            </a:p>
          </p:txBody>
        </p:sp>
        <p:sp>
          <p:nvSpPr>
            <p:cNvPr id="7302" name="Rectangle 45"/>
            <p:cNvSpPr>
              <a:spLocks noChangeAspect="1" noChangeArrowheads="1"/>
            </p:cNvSpPr>
            <p:nvPr/>
          </p:nvSpPr>
          <p:spPr bwMode="auto">
            <a:xfrm>
              <a:off x="1808163" y="5437188"/>
              <a:ext cx="1028700" cy="528638"/>
            </a:xfrm>
            <a:prstGeom prst="rect">
              <a:avLst/>
            </a:prstGeom>
            <a:solidFill>
              <a:srgbClr val="FFFF00"/>
            </a:solidFill>
            <a:ln w="25400">
              <a:solidFill>
                <a:schemeClr val="tx1"/>
              </a:solidFill>
              <a:miter lim="800000"/>
              <a:headEnd/>
              <a:tailEnd/>
            </a:ln>
          </p:spPr>
          <p:txBody>
            <a:bodyPr wrap="none" anchor="ctr"/>
            <a:lstStyle/>
            <a:p>
              <a:pPr algn="ctr">
                <a:lnSpc>
                  <a:spcPct val="90000"/>
                </a:lnSpc>
              </a:pPr>
              <a:endParaRPr lang="en-US" sz="1000" b="1">
                <a:latin typeface="Arial" charset="0"/>
              </a:endParaRPr>
            </a:p>
            <a:p>
              <a:pPr algn="ctr">
                <a:lnSpc>
                  <a:spcPct val="90000"/>
                </a:lnSpc>
              </a:pPr>
              <a:r>
                <a:rPr lang="en-US" sz="1000" b="1">
                  <a:latin typeface="Arial" charset="0"/>
                </a:rPr>
                <a:t>Program </a:t>
              </a:r>
            </a:p>
            <a:p>
              <a:pPr algn="ctr">
                <a:lnSpc>
                  <a:spcPct val="90000"/>
                </a:lnSpc>
              </a:pPr>
              <a:r>
                <a:rPr lang="en-US" sz="1000" b="1">
                  <a:latin typeface="Arial" charset="0"/>
                </a:rPr>
                <a:t>Management</a:t>
              </a:r>
            </a:p>
            <a:p>
              <a:pPr algn="ctr"/>
              <a:endParaRPr lang="en-US" sz="1200" b="1">
                <a:latin typeface="Arial" charset="0"/>
              </a:endParaRPr>
            </a:p>
          </p:txBody>
        </p:sp>
        <p:sp>
          <p:nvSpPr>
            <p:cNvPr id="7303" name="Rectangle 58"/>
            <p:cNvSpPr>
              <a:spLocks noChangeAspect="1" noChangeArrowheads="1"/>
            </p:cNvSpPr>
            <p:nvPr/>
          </p:nvSpPr>
          <p:spPr bwMode="auto">
            <a:xfrm>
              <a:off x="217488" y="4832350"/>
              <a:ext cx="582612" cy="528638"/>
            </a:xfrm>
            <a:prstGeom prst="rect">
              <a:avLst/>
            </a:prstGeom>
            <a:solidFill>
              <a:srgbClr val="FFFF00"/>
            </a:solidFill>
            <a:ln w="25400">
              <a:solidFill>
                <a:schemeClr val="tx1"/>
              </a:solidFill>
              <a:miter lim="800000"/>
              <a:headEnd/>
              <a:tailEnd/>
            </a:ln>
          </p:spPr>
          <p:txBody>
            <a:bodyPr wrap="none" anchor="ctr"/>
            <a:lstStyle/>
            <a:p>
              <a:pPr algn="ctr">
                <a:lnSpc>
                  <a:spcPct val="90000"/>
                </a:lnSpc>
              </a:pPr>
              <a:r>
                <a:rPr lang="en-US" sz="1000" b="1">
                  <a:latin typeface="Arial" charset="0"/>
                </a:rPr>
                <a:t>Space</a:t>
              </a:r>
            </a:p>
            <a:p>
              <a:pPr algn="ctr">
                <a:lnSpc>
                  <a:spcPct val="90000"/>
                </a:lnSpc>
              </a:pPr>
              <a:r>
                <a:rPr lang="en-US" sz="1000" b="1">
                  <a:latin typeface="Arial" charset="0"/>
                </a:rPr>
                <a:t>Debris</a:t>
              </a:r>
            </a:p>
          </p:txBody>
        </p:sp>
        <p:sp>
          <p:nvSpPr>
            <p:cNvPr id="7304" name="Line 59"/>
            <p:cNvSpPr>
              <a:spLocks noChangeAspect="1" noChangeShapeType="1"/>
            </p:cNvSpPr>
            <p:nvPr/>
          </p:nvSpPr>
          <p:spPr bwMode="auto">
            <a:xfrm>
              <a:off x="471488" y="4535488"/>
              <a:ext cx="0" cy="309563"/>
            </a:xfrm>
            <a:prstGeom prst="line">
              <a:avLst/>
            </a:prstGeom>
            <a:noFill/>
            <a:ln w="28575">
              <a:solidFill>
                <a:schemeClr val="accent2"/>
              </a:solidFill>
              <a:round/>
              <a:headEnd/>
              <a:tailEnd/>
            </a:ln>
          </p:spPr>
          <p:txBody>
            <a:bodyPr wrap="none" anchor="ctr"/>
            <a:lstStyle/>
            <a:p>
              <a:endParaRPr lang="en-US"/>
            </a:p>
          </p:txBody>
        </p:sp>
        <p:sp>
          <p:nvSpPr>
            <p:cNvPr id="7305" name="Line 37"/>
            <p:cNvSpPr>
              <a:spLocks noChangeAspect="1" noChangeShapeType="1"/>
            </p:cNvSpPr>
            <p:nvPr/>
          </p:nvSpPr>
          <p:spPr bwMode="auto">
            <a:xfrm flipV="1">
              <a:off x="2811463" y="4240213"/>
              <a:ext cx="0" cy="288925"/>
            </a:xfrm>
            <a:prstGeom prst="line">
              <a:avLst/>
            </a:prstGeom>
            <a:noFill/>
            <a:ln w="28575">
              <a:solidFill>
                <a:schemeClr val="accent2"/>
              </a:solidFill>
              <a:round/>
              <a:headEnd/>
              <a:tailEnd/>
            </a:ln>
          </p:spPr>
          <p:txBody>
            <a:bodyPr wrap="none" anchor="ctr"/>
            <a:lstStyle/>
            <a:p>
              <a:endParaRPr lang="en-US"/>
            </a:p>
          </p:txBody>
        </p:sp>
      </p:grpSp>
      <p:grpSp>
        <p:nvGrpSpPr>
          <p:cNvPr id="3" name="Group 48"/>
          <p:cNvGrpSpPr>
            <a:grpSpLocks/>
          </p:cNvGrpSpPr>
          <p:nvPr/>
        </p:nvGrpSpPr>
        <p:grpSpPr bwMode="auto">
          <a:xfrm>
            <a:off x="4419600" y="4038600"/>
            <a:ext cx="4495800" cy="2590800"/>
            <a:chOff x="4876800" y="3733801"/>
            <a:chExt cx="4038600" cy="2895413"/>
          </a:xfrm>
        </p:grpSpPr>
        <p:sp>
          <p:nvSpPr>
            <p:cNvPr id="7288" name="Rectangle 12"/>
            <p:cNvSpPr>
              <a:spLocks noChangeArrowheads="1"/>
            </p:cNvSpPr>
            <p:nvPr/>
          </p:nvSpPr>
          <p:spPr bwMode="auto">
            <a:xfrm>
              <a:off x="4876800" y="3733801"/>
              <a:ext cx="4038600" cy="2895413"/>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7289" name="TextBox 47"/>
            <p:cNvSpPr txBox="1">
              <a:spLocks noChangeArrowheads="1"/>
            </p:cNvSpPr>
            <p:nvPr/>
          </p:nvSpPr>
          <p:spPr bwMode="auto">
            <a:xfrm>
              <a:off x="5334000" y="3810000"/>
              <a:ext cx="3429000" cy="307777"/>
            </a:xfrm>
            <a:prstGeom prst="rect">
              <a:avLst/>
            </a:prstGeom>
            <a:noFill/>
            <a:ln w="12700">
              <a:noFill/>
              <a:miter lim="800000"/>
              <a:headEnd type="none" w="sm" len="sm"/>
              <a:tailEnd type="none" w="sm" len="sm"/>
            </a:ln>
          </p:spPr>
          <p:txBody>
            <a:bodyPr>
              <a:spAutoFit/>
            </a:bodyPr>
            <a:lstStyle/>
            <a:p>
              <a:pPr marL="112713" indent="-112713"/>
              <a:r>
                <a:rPr lang="en-US" sz="1400" b="1">
                  <a:solidFill>
                    <a:srgbClr val="0033CC"/>
                  </a:solidFill>
                  <a:latin typeface="Arial" charset="0"/>
                </a:rPr>
                <a:t>CCSDS Engineering Steering Group</a:t>
              </a:r>
            </a:p>
          </p:txBody>
        </p:sp>
      </p:grpSp>
      <p:sp>
        <p:nvSpPr>
          <p:cNvPr id="99" name="Rectangle 98"/>
          <p:cNvSpPr/>
          <p:nvPr/>
        </p:nvSpPr>
        <p:spPr bwMode="auto">
          <a:xfrm>
            <a:off x="4343400" y="2743200"/>
            <a:ext cx="4648200" cy="3962400"/>
          </a:xfrm>
          <a:prstGeom prst="rect">
            <a:avLst/>
          </a:prstGeom>
          <a:solidFill>
            <a:schemeClr val="bg2">
              <a:lumMod val="60000"/>
              <a:lumOff val="40000"/>
            </a:schemeClr>
          </a:solidFill>
          <a:ln w="28575">
            <a:solidFill>
              <a:schemeClr val="tx1"/>
            </a:solidFill>
            <a:miter lim="800000"/>
            <a:headEnd/>
            <a:tailEnd/>
          </a:ln>
        </p:spPr>
        <p:txBody>
          <a:bodyPr wrap="none" anchor="ctr"/>
          <a:lstStyle/>
          <a:p>
            <a:pPr algn="ctr">
              <a:defRPr/>
            </a:pPr>
            <a:endParaRPr lang="en-US" sz="1400" dirty="0">
              <a:latin typeface="+mn-lt"/>
            </a:endParaRPr>
          </a:p>
        </p:txBody>
      </p:sp>
      <p:grpSp>
        <p:nvGrpSpPr>
          <p:cNvPr id="4" name="Group 191"/>
          <p:cNvGrpSpPr>
            <a:grpSpLocks/>
          </p:cNvGrpSpPr>
          <p:nvPr/>
        </p:nvGrpSpPr>
        <p:grpSpPr bwMode="auto">
          <a:xfrm>
            <a:off x="4419600" y="4038600"/>
            <a:ext cx="4495800" cy="2590800"/>
            <a:chOff x="4572000" y="4191001"/>
            <a:chExt cx="4495800" cy="2590800"/>
          </a:xfrm>
        </p:grpSpPr>
        <p:sp>
          <p:nvSpPr>
            <p:cNvPr id="7286" name="Rectangle 12"/>
            <p:cNvSpPr>
              <a:spLocks noChangeArrowheads="1"/>
            </p:cNvSpPr>
            <p:nvPr/>
          </p:nvSpPr>
          <p:spPr bwMode="auto">
            <a:xfrm>
              <a:off x="4572000" y="4191001"/>
              <a:ext cx="4495800" cy="2590800"/>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7287" name="TextBox 190"/>
            <p:cNvSpPr txBox="1">
              <a:spLocks noChangeArrowheads="1"/>
            </p:cNvSpPr>
            <p:nvPr/>
          </p:nvSpPr>
          <p:spPr bwMode="auto">
            <a:xfrm>
              <a:off x="5080958" y="4259183"/>
              <a:ext cx="3817189" cy="275397"/>
            </a:xfrm>
            <a:prstGeom prst="rect">
              <a:avLst/>
            </a:prstGeom>
            <a:noFill/>
            <a:ln w="12700">
              <a:noFill/>
              <a:miter lim="800000"/>
              <a:headEnd type="none" w="sm" len="sm"/>
              <a:tailEnd type="none" w="sm" len="sm"/>
            </a:ln>
          </p:spPr>
          <p:txBody>
            <a:bodyPr>
              <a:spAutoFit/>
            </a:bodyPr>
            <a:lstStyle/>
            <a:p>
              <a:pPr marL="112713" indent="-112713"/>
              <a:r>
                <a:rPr lang="en-US" sz="1400" b="1">
                  <a:solidFill>
                    <a:srgbClr val="0033CC"/>
                  </a:solidFill>
                  <a:latin typeface="Arial" charset="0"/>
                </a:rPr>
                <a:t>CCSDS Engineering Steering Group</a:t>
              </a:r>
            </a:p>
          </p:txBody>
        </p:sp>
      </p:grpSp>
      <p:sp>
        <p:nvSpPr>
          <p:cNvPr id="165" name="Rectangle 164"/>
          <p:cNvSpPr/>
          <p:nvPr/>
        </p:nvSpPr>
        <p:spPr bwMode="auto">
          <a:xfrm>
            <a:off x="4292600" y="4203700"/>
            <a:ext cx="4851400" cy="2654300"/>
          </a:xfrm>
          <a:prstGeom prst="rect">
            <a:avLst/>
          </a:prstGeom>
          <a:solidFill>
            <a:schemeClr val="bg1"/>
          </a:solidFill>
          <a:ln w="28575">
            <a:noFill/>
            <a:miter lim="800000"/>
            <a:headEnd/>
            <a:tailEnd/>
          </a:ln>
        </p:spPr>
        <p:txBody>
          <a:bodyPr anchor="ctr"/>
          <a:lstStyle/>
          <a:p>
            <a:pPr algn="ctr">
              <a:defRPr/>
            </a:pPr>
            <a:endParaRPr lang="en-US" sz="1400" dirty="0">
              <a:latin typeface="+mn-lt"/>
            </a:endParaRPr>
          </a:p>
        </p:txBody>
      </p:sp>
      <p:grpSp>
        <p:nvGrpSpPr>
          <p:cNvPr id="5" name="Group 185"/>
          <p:cNvGrpSpPr>
            <a:grpSpLocks/>
          </p:cNvGrpSpPr>
          <p:nvPr/>
        </p:nvGrpSpPr>
        <p:grpSpPr bwMode="auto">
          <a:xfrm>
            <a:off x="5255055" y="4137023"/>
            <a:ext cx="3071383" cy="1316040"/>
            <a:chOff x="5691618" y="4137023"/>
            <a:chExt cx="3071382" cy="1316040"/>
          </a:xfrm>
        </p:grpSpPr>
        <p:sp>
          <p:nvSpPr>
            <p:cNvPr id="7278" name="Line 33"/>
            <p:cNvSpPr>
              <a:spLocks noChangeAspect="1" noChangeShapeType="1"/>
            </p:cNvSpPr>
            <p:nvPr/>
          </p:nvSpPr>
          <p:spPr bwMode="auto">
            <a:xfrm>
              <a:off x="8740776" y="4459288"/>
              <a:ext cx="0" cy="950913"/>
            </a:xfrm>
            <a:prstGeom prst="line">
              <a:avLst/>
            </a:prstGeom>
            <a:noFill/>
            <a:ln w="28575">
              <a:solidFill>
                <a:schemeClr val="accent2"/>
              </a:solidFill>
              <a:round/>
              <a:headEnd/>
              <a:tailEnd/>
            </a:ln>
          </p:spPr>
          <p:txBody>
            <a:bodyPr wrap="none" anchor="ctr"/>
            <a:lstStyle/>
            <a:p>
              <a:endParaRPr lang="en-US"/>
            </a:p>
          </p:txBody>
        </p:sp>
        <p:sp>
          <p:nvSpPr>
            <p:cNvPr id="7279" name="Line 34"/>
            <p:cNvSpPr>
              <a:spLocks noChangeAspect="1" noChangeShapeType="1"/>
            </p:cNvSpPr>
            <p:nvPr/>
          </p:nvSpPr>
          <p:spPr bwMode="auto">
            <a:xfrm>
              <a:off x="6232525" y="4454525"/>
              <a:ext cx="0" cy="993775"/>
            </a:xfrm>
            <a:prstGeom prst="line">
              <a:avLst/>
            </a:prstGeom>
            <a:noFill/>
            <a:ln w="28575">
              <a:solidFill>
                <a:schemeClr val="accent2"/>
              </a:solidFill>
              <a:round/>
              <a:headEnd/>
              <a:tailEnd/>
            </a:ln>
          </p:spPr>
          <p:txBody>
            <a:bodyPr wrap="none" anchor="ctr"/>
            <a:lstStyle/>
            <a:p>
              <a:endParaRPr lang="en-US"/>
            </a:p>
          </p:txBody>
        </p:sp>
        <p:sp>
          <p:nvSpPr>
            <p:cNvPr id="7280" name="Line 38"/>
            <p:cNvSpPr>
              <a:spLocks noChangeAspect="1" noChangeShapeType="1"/>
            </p:cNvSpPr>
            <p:nvPr/>
          </p:nvSpPr>
          <p:spPr bwMode="auto">
            <a:xfrm>
              <a:off x="8139309" y="4464909"/>
              <a:ext cx="0" cy="406096"/>
            </a:xfrm>
            <a:prstGeom prst="line">
              <a:avLst/>
            </a:prstGeom>
            <a:noFill/>
            <a:ln w="28575">
              <a:solidFill>
                <a:schemeClr val="accent2"/>
              </a:solidFill>
              <a:round/>
              <a:headEnd/>
              <a:tailEnd/>
            </a:ln>
          </p:spPr>
          <p:txBody>
            <a:bodyPr wrap="none" anchor="ctr"/>
            <a:lstStyle/>
            <a:p>
              <a:endParaRPr lang="en-US"/>
            </a:p>
          </p:txBody>
        </p:sp>
        <p:sp>
          <p:nvSpPr>
            <p:cNvPr id="7281" name="Line 39"/>
            <p:cNvSpPr>
              <a:spLocks noChangeAspect="1" noChangeShapeType="1"/>
            </p:cNvSpPr>
            <p:nvPr/>
          </p:nvSpPr>
          <p:spPr bwMode="auto">
            <a:xfrm>
              <a:off x="6938966" y="4452938"/>
              <a:ext cx="0" cy="418067"/>
            </a:xfrm>
            <a:prstGeom prst="line">
              <a:avLst/>
            </a:prstGeom>
            <a:noFill/>
            <a:ln w="28575">
              <a:solidFill>
                <a:schemeClr val="accent2"/>
              </a:solidFill>
              <a:round/>
              <a:headEnd/>
              <a:tailEnd/>
            </a:ln>
          </p:spPr>
          <p:txBody>
            <a:bodyPr wrap="none" anchor="ctr"/>
            <a:lstStyle/>
            <a:p>
              <a:endParaRPr lang="en-US"/>
            </a:p>
          </p:txBody>
        </p:sp>
        <p:sp>
          <p:nvSpPr>
            <p:cNvPr id="7282" name="Line 41"/>
            <p:cNvSpPr>
              <a:spLocks noChangeAspect="1" noChangeShapeType="1"/>
            </p:cNvSpPr>
            <p:nvPr/>
          </p:nvSpPr>
          <p:spPr bwMode="auto">
            <a:xfrm>
              <a:off x="5691618" y="4457700"/>
              <a:ext cx="3071382" cy="0"/>
            </a:xfrm>
            <a:prstGeom prst="line">
              <a:avLst/>
            </a:prstGeom>
            <a:noFill/>
            <a:ln w="28575">
              <a:solidFill>
                <a:schemeClr val="accent2"/>
              </a:solidFill>
              <a:round/>
              <a:headEnd/>
              <a:tailEnd/>
            </a:ln>
          </p:spPr>
          <p:txBody>
            <a:bodyPr wrap="none" anchor="ctr"/>
            <a:lstStyle/>
            <a:p>
              <a:endParaRPr lang="en-US"/>
            </a:p>
          </p:txBody>
        </p:sp>
        <p:sp>
          <p:nvSpPr>
            <p:cNvPr id="7283" name="Line 43"/>
            <p:cNvSpPr>
              <a:spLocks noChangeAspect="1" noChangeShapeType="1"/>
            </p:cNvSpPr>
            <p:nvPr/>
          </p:nvSpPr>
          <p:spPr bwMode="auto">
            <a:xfrm>
              <a:off x="7437202" y="4459288"/>
              <a:ext cx="0" cy="993775"/>
            </a:xfrm>
            <a:prstGeom prst="line">
              <a:avLst/>
            </a:prstGeom>
            <a:noFill/>
            <a:ln w="28575">
              <a:solidFill>
                <a:schemeClr val="accent2"/>
              </a:solidFill>
              <a:round/>
              <a:headEnd/>
              <a:tailEnd/>
            </a:ln>
          </p:spPr>
          <p:txBody>
            <a:bodyPr wrap="none" anchor="ctr"/>
            <a:lstStyle/>
            <a:p>
              <a:endParaRPr lang="en-US"/>
            </a:p>
          </p:txBody>
        </p:sp>
        <p:sp>
          <p:nvSpPr>
            <p:cNvPr id="7284" name="Line 59"/>
            <p:cNvSpPr>
              <a:spLocks noChangeAspect="1" noChangeShapeType="1"/>
            </p:cNvSpPr>
            <p:nvPr/>
          </p:nvSpPr>
          <p:spPr bwMode="auto">
            <a:xfrm>
              <a:off x="5691618" y="4446588"/>
              <a:ext cx="0" cy="424417"/>
            </a:xfrm>
            <a:prstGeom prst="line">
              <a:avLst/>
            </a:prstGeom>
            <a:noFill/>
            <a:ln w="28575">
              <a:solidFill>
                <a:schemeClr val="accent2"/>
              </a:solidFill>
              <a:round/>
              <a:headEnd/>
              <a:tailEnd/>
            </a:ln>
          </p:spPr>
          <p:txBody>
            <a:bodyPr wrap="none" anchor="ctr"/>
            <a:lstStyle/>
            <a:p>
              <a:endParaRPr lang="en-US"/>
            </a:p>
          </p:txBody>
        </p:sp>
        <p:sp>
          <p:nvSpPr>
            <p:cNvPr id="7285" name="Line 37"/>
            <p:cNvSpPr>
              <a:spLocks noChangeAspect="1" noChangeShapeType="1"/>
            </p:cNvSpPr>
            <p:nvPr/>
          </p:nvSpPr>
          <p:spPr bwMode="auto">
            <a:xfrm flipV="1">
              <a:off x="7816677" y="4137023"/>
              <a:ext cx="0" cy="340217"/>
            </a:xfrm>
            <a:prstGeom prst="line">
              <a:avLst/>
            </a:prstGeom>
            <a:noFill/>
            <a:ln w="28575">
              <a:solidFill>
                <a:schemeClr val="accent2"/>
              </a:solidFill>
              <a:round/>
              <a:headEnd/>
              <a:tailEnd/>
            </a:ln>
          </p:spPr>
          <p:txBody>
            <a:bodyPr wrap="none" anchor="ctr"/>
            <a:lstStyle/>
            <a:p>
              <a:endParaRPr lang="en-US"/>
            </a:p>
          </p:txBody>
        </p:sp>
      </p:grpSp>
      <p:sp>
        <p:nvSpPr>
          <p:cNvPr id="7177" name="Rectangle 2"/>
          <p:cNvSpPr>
            <a:spLocks noGrp="1" noChangeArrowheads="1"/>
          </p:cNvSpPr>
          <p:nvPr>
            <p:ph type="title"/>
          </p:nvPr>
        </p:nvSpPr>
        <p:spPr bwMode="auto">
          <a:xfrm>
            <a:off x="874713" y="180975"/>
            <a:ext cx="7043737" cy="336550"/>
          </a:xfrm>
          <a:noFill/>
          <a:ln>
            <a:miter lim="800000"/>
            <a:headEnd/>
            <a:tailEnd/>
          </a:ln>
        </p:spPr>
        <p:txBody>
          <a:bodyPr vert="horz" wrap="square" lIns="91440" tIns="45720" rIns="91440" bIns="45720" numCol="1" anchor="t" anchorCtr="0" compatLnSpc="1">
            <a:prstTxWarp prst="textNoShape">
              <a:avLst/>
            </a:prstTxWarp>
          </a:bodyPr>
          <a:lstStyle/>
          <a:p>
            <a:r>
              <a:rPr lang="en-US" sz="2000" smtClean="0">
                <a:solidFill>
                  <a:srgbClr val="000099"/>
                </a:solidFill>
              </a:rPr>
              <a:t>CCSDS Relationships with ISO</a:t>
            </a:r>
          </a:p>
        </p:txBody>
      </p:sp>
      <p:sp>
        <p:nvSpPr>
          <p:cNvPr id="7178" name="Rectangle 3"/>
          <p:cNvSpPr>
            <a:spLocks noChangeArrowheads="1"/>
          </p:cNvSpPr>
          <p:nvPr/>
        </p:nvSpPr>
        <p:spPr bwMode="auto">
          <a:xfrm>
            <a:off x="142875" y="820738"/>
            <a:ext cx="8756650" cy="5884862"/>
          </a:xfrm>
          <a:prstGeom prst="rect">
            <a:avLst/>
          </a:prstGeom>
          <a:noFill/>
          <a:ln w="9525">
            <a:noFill/>
            <a:miter lim="800000"/>
            <a:headEnd/>
            <a:tailEnd/>
          </a:ln>
        </p:spPr>
        <p:txBody>
          <a:bodyPr wrap="none" anchor="ctr"/>
          <a:lstStyle/>
          <a:p>
            <a:endParaRPr lang="en-US"/>
          </a:p>
        </p:txBody>
      </p:sp>
      <p:grpSp>
        <p:nvGrpSpPr>
          <p:cNvPr id="6" name="Group 87"/>
          <p:cNvGrpSpPr>
            <a:grpSpLocks/>
          </p:cNvGrpSpPr>
          <p:nvPr/>
        </p:nvGrpSpPr>
        <p:grpSpPr bwMode="auto">
          <a:xfrm>
            <a:off x="6400800" y="3124200"/>
            <a:ext cx="2514600" cy="914400"/>
            <a:chOff x="5638800" y="3124200"/>
            <a:chExt cx="2514600" cy="914400"/>
          </a:xfrm>
        </p:grpSpPr>
        <p:sp>
          <p:nvSpPr>
            <p:cNvPr id="7245" name="Rectangle 12"/>
            <p:cNvSpPr>
              <a:spLocks noChangeArrowheads="1"/>
            </p:cNvSpPr>
            <p:nvPr/>
          </p:nvSpPr>
          <p:spPr bwMode="auto">
            <a:xfrm>
              <a:off x="5638800" y="3124200"/>
              <a:ext cx="2514600" cy="762000"/>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7246" name="TextBox 51"/>
            <p:cNvSpPr txBox="1">
              <a:spLocks noChangeArrowheads="1"/>
            </p:cNvSpPr>
            <p:nvPr/>
          </p:nvSpPr>
          <p:spPr bwMode="auto">
            <a:xfrm>
              <a:off x="5884127" y="3124200"/>
              <a:ext cx="2135038" cy="523220"/>
            </a:xfrm>
            <a:prstGeom prst="rect">
              <a:avLst/>
            </a:prstGeom>
            <a:noFill/>
            <a:ln w="12700">
              <a:noFill/>
              <a:miter lim="800000"/>
              <a:headEnd type="none" w="sm" len="sm"/>
              <a:tailEnd type="none" w="sm" len="sm"/>
            </a:ln>
          </p:spPr>
          <p:txBody>
            <a:bodyPr>
              <a:spAutoFit/>
            </a:bodyPr>
            <a:lstStyle/>
            <a:p>
              <a:pPr marL="112713" indent="-112713" algn="ctr"/>
              <a:r>
                <a:rPr lang="en-US" sz="1400" b="1">
                  <a:solidFill>
                    <a:srgbClr val="0033CC"/>
                  </a:solidFill>
                  <a:latin typeface="Arial" charset="0"/>
                </a:rPr>
                <a:t>CCSDS Management Council (CMC)</a:t>
              </a:r>
            </a:p>
          </p:txBody>
        </p:sp>
        <p:cxnSp>
          <p:nvCxnSpPr>
            <p:cNvPr id="7247" name="Straight Connector 86"/>
            <p:cNvCxnSpPr>
              <a:cxnSpLocks noChangeShapeType="1"/>
            </p:cNvCxnSpPr>
            <p:nvPr/>
          </p:nvCxnSpPr>
          <p:spPr bwMode="auto">
            <a:xfrm rot="5400000">
              <a:off x="6858794" y="3961606"/>
              <a:ext cx="152400" cy="1588"/>
            </a:xfrm>
            <a:prstGeom prst="line">
              <a:avLst/>
            </a:prstGeom>
            <a:noFill/>
            <a:ln w="28575" algn="ctr">
              <a:solidFill>
                <a:schemeClr val="tx1"/>
              </a:solidFill>
              <a:round/>
              <a:headEnd type="none" w="sm" len="sm"/>
              <a:tailEnd type="none" w="sm" len="sm"/>
            </a:ln>
          </p:spPr>
        </p:cxnSp>
      </p:grpSp>
      <p:grpSp>
        <p:nvGrpSpPr>
          <p:cNvPr id="7" name="Group 97"/>
          <p:cNvGrpSpPr>
            <a:grpSpLocks/>
          </p:cNvGrpSpPr>
          <p:nvPr/>
        </p:nvGrpSpPr>
        <p:grpSpPr bwMode="auto">
          <a:xfrm>
            <a:off x="4419600" y="3124200"/>
            <a:ext cx="1981200" cy="762000"/>
            <a:chOff x="4419600" y="3124200"/>
            <a:chExt cx="1981200" cy="762000"/>
          </a:xfrm>
        </p:grpSpPr>
        <p:sp>
          <p:nvSpPr>
            <p:cNvPr id="7241" name="Rectangle 88"/>
            <p:cNvSpPr>
              <a:spLocks noChangeArrowheads="1"/>
            </p:cNvSpPr>
            <p:nvPr/>
          </p:nvSpPr>
          <p:spPr bwMode="auto">
            <a:xfrm>
              <a:off x="4419600" y="3124200"/>
              <a:ext cx="1676400" cy="228600"/>
            </a:xfrm>
            <a:prstGeom prst="rect">
              <a:avLst/>
            </a:prstGeom>
            <a:solidFill>
              <a:srgbClr val="CCFFCC"/>
            </a:solidFill>
            <a:ln w="28575">
              <a:solidFill>
                <a:schemeClr val="tx1"/>
              </a:solidFill>
              <a:miter lim="800000"/>
              <a:headEnd/>
              <a:tailEnd/>
            </a:ln>
          </p:spPr>
          <p:txBody>
            <a:bodyPr wrap="none" anchor="ctr"/>
            <a:lstStyle/>
            <a:p>
              <a:r>
                <a:rPr lang="en-US" sz="1200" b="1">
                  <a:latin typeface="Arial" charset="0"/>
                </a:rPr>
                <a:t>CCSDS Secretariat</a:t>
              </a:r>
            </a:p>
          </p:txBody>
        </p:sp>
        <p:sp>
          <p:nvSpPr>
            <p:cNvPr id="7242" name="Rectangle 90"/>
            <p:cNvSpPr>
              <a:spLocks noChangeArrowheads="1"/>
            </p:cNvSpPr>
            <p:nvPr/>
          </p:nvSpPr>
          <p:spPr bwMode="auto">
            <a:xfrm>
              <a:off x="4419600" y="3429000"/>
              <a:ext cx="1676400" cy="457200"/>
            </a:xfrm>
            <a:prstGeom prst="rect">
              <a:avLst/>
            </a:prstGeom>
            <a:solidFill>
              <a:srgbClr val="CCFFCC"/>
            </a:solidFill>
            <a:ln w="28575">
              <a:solidFill>
                <a:schemeClr val="tx1"/>
              </a:solidFill>
              <a:miter lim="800000"/>
              <a:headEnd/>
              <a:tailEnd/>
            </a:ln>
          </p:spPr>
          <p:txBody>
            <a:bodyPr anchor="ctr"/>
            <a:lstStyle/>
            <a:p>
              <a:r>
                <a:rPr lang="en-US" sz="1200" b="1">
                  <a:latin typeface="Arial" charset="0"/>
                </a:rPr>
                <a:t>Space Assigned Numbers Authority</a:t>
              </a:r>
            </a:p>
          </p:txBody>
        </p:sp>
        <p:cxnSp>
          <p:nvCxnSpPr>
            <p:cNvPr id="7243" name="Straight Connector 95"/>
            <p:cNvCxnSpPr>
              <a:cxnSpLocks noChangeShapeType="1"/>
              <a:stCxn id="7242" idx="3"/>
            </p:cNvCxnSpPr>
            <p:nvPr/>
          </p:nvCxnSpPr>
          <p:spPr bwMode="auto">
            <a:xfrm>
              <a:off x="6096000" y="3657600"/>
              <a:ext cx="304800" cy="1588"/>
            </a:xfrm>
            <a:prstGeom prst="line">
              <a:avLst/>
            </a:prstGeom>
            <a:noFill/>
            <a:ln w="28575" algn="ctr">
              <a:solidFill>
                <a:schemeClr val="tx1"/>
              </a:solidFill>
              <a:round/>
              <a:headEnd type="none" w="sm" len="sm"/>
              <a:tailEnd type="none" w="sm" len="sm"/>
            </a:ln>
          </p:spPr>
        </p:cxnSp>
        <p:cxnSp>
          <p:nvCxnSpPr>
            <p:cNvPr id="7244" name="Straight Connector 96"/>
            <p:cNvCxnSpPr>
              <a:cxnSpLocks noChangeShapeType="1"/>
            </p:cNvCxnSpPr>
            <p:nvPr/>
          </p:nvCxnSpPr>
          <p:spPr bwMode="auto">
            <a:xfrm>
              <a:off x="6096000" y="3276600"/>
              <a:ext cx="304800" cy="1588"/>
            </a:xfrm>
            <a:prstGeom prst="line">
              <a:avLst/>
            </a:prstGeom>
            <a:noFill/>
            <a:ln w="28575" algn="ctr">
              <a:solidFill>
                <a:schemeClr val="tx1"/>
              </a:solidFill>
              <a:round/>
              <a:headEnd type="none" w="sm" len="sm"/>
              <a:tailEnd type="none" w="sm" len="sm"/>
            </a:ln>
          </p:spPr>
        </p:cxnSp>
      </p:grpSp>
      <p:sp>
        <p:nvSpPr>
          <p:cNvPr id="7182" name="TextBox 99"/>
          <p:cNvSpPr txBox="1">
            <a:spLocks noChangeArrowheads="1"/>
          </p:cNvSpPr>
          <p:nvPr/>
        </p:nvSpPr>
        <p:spPr bwMode="auto">
          <a:xfrm>
            <a:off x="4419600" y="2743200"/>
            <a:ext cx="1447800" cy="400050"/>
          </a:xfrm>
          <a:prstGeom prst="rect">
            <a:avLst/>
          </a:prstGeom>
          <a:noFill/>
          <a:ln w="12700">
            <a:noFill/>
            <a:miter lim="800000"/>
            <a:headEnd type="none" w="sm" len="sm"/>
            <a:tailEnd type="none" w="sm" len="sm"/>
          </a:ln>
        </p:spPr>
        <p:txBody>
          <a:bodyPr>
            <a:spAutoFit/>
          </a:bodyPr>
          <a:lstStyle/>
          <a:p>
            <a:pPr marL="112713" indent="-112713"/>
            <a:r>
              <a:rPr lang="en-US" sz="2000" b="1">
                <a:solidFill>
                  <a:srgbClr val="0033CC"/>
                </a:solidFill>
                <a:latin typeface="Arial" charset="0"/>
              </a:rPr>
              <a:t>CCSDS</a:t>
            </a:r>
          </a:p>
        </p:txBody>
      </p:sp>
      <p:grpSp>
        <p:nvGrpSpPr>
          <p:cNvPr id="8" name="Group 153"/>
          <p:cNvGrpSpPr>
            <a:grpSpLocks/>
          </p:cNvGrpSpPr>
          <p:nvPr/>
        </p:nvGrpSpPr>
        <p:grpSpPr bwMode="auto">
          <a:xfrm>
            <a:off x="342900" y="1607520"/>
            <a:ext cx="8343900" cy="1059480"/>
            <a:chOff x="342900" y="1504331"/>
            <a:chExt cx="8343900" cy="1059481"/>
          </a:xfrm>
        </p:grpSpPr>
        <p:cxnSp>
          <p:nvCxnSpPr>
            <p:cNvPr id="7219" name="Straight Connector 149"/>
            <p:cNvCxnSpPr>
              <a:cxnSpLocks noChangeShapeType="1"/>
            </p:cNvCxnSpPr>
            <p:nvPr/>
          </p:nvCxnSpPr>
          <p:spPr bwMode="auto">
            <a:xfrm rot="5400000">
              <a:off x="5317820" y="1745146"/>
              <a:ext cx="481630" cy="0"/>
            </a:xfrm>
            <a:prstGeom prst="line">
              <a:avLst/>
            </a:prstGeom>
            <a:noFill/>
            <a:ln w="57150">
              <a:solidFill>
                <a:srgbClr val="00B050"/>
              </a:solidFill>
              <a:round/>
              <a:headEnd/>
              <a:tailEnd/>
            </a:ln>
          </p:spPr>
        </p:cxnSp>
        <p:grpSp>
          <p:nvGrpSpPr>
            <p:cNvPr id="9" name="Group 82"/>
            <p:cNvGrpSpPr>
              <a:grpSpLocks/>
            </p:cNvGrpSpPr>
            <p:nvPr/>
          </p:nvGrpSpPr>
          <p:grpSpPr bwMode="auto">
            <a:xfrm>
              <a:off x="342900" y="1878015"/>
              <a:ext cx="7353300" cy="623885"/>
              <a:chOff x="342900" y="1878015"/>
              <a:chExt cx="8610600" cy="623885"/>
            </a:xfrm>
          </p:grpSpPr>
          <p:sp>
            <p:nvSpPr>
              <p:cNvPr id="7228" name="Rectangle 6"/>
              <p:cNvSpPr>
                <a:spLocks noChangeArrowheads="1"/>
              </p:cNvSpPr>
              <p:nvPr/>
            </p:nvSpPr>
            <p:spPr bwMode="auto">
              <a:xfrm>
                <a:off x="342900" y="1878015"/>
                <a:ext cx="8610600" cy="623885"/>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29" name="Rectangle 7"/>
              <p:cNvSpPr>
                <a:spLocks noChangeArrowheads="1"/>
              </p:cNvSpPr>
              <p:nvPr/>
            </p:nvSpPr>
            <p:spPr bwMode="auto">
              <a:xfrm>
                <a:off x="1279805" y="2006602"/>
                <a:ext cx="7316778" cy="267636"/>
              </a:xfrm>
              <a:prstGeom prst="rect">
                <a:avLst/>
              </a:prstGeom>
              <a:noFill/>
              <a:ln w="12700">
                <a:noFill/>
                <a:miter lim="800000"/>
                <a:headEnd/>
                <a:tailEnd/>
              </a:ln>
            </p:spPr>
            <p:txBody>
              <a:bodyPr lIns="74612" tIns="36512" rIns="74612" bIns="36512">
                <a:spAutoFit/>
              </a:bodyPr>
              <a:lstStyle/>
              <a:p>
                <a:pPr algn="ctr" defTabSz="665163">
                  <a:lnSpc>
                    <a:spcPct val="90000"/>
                  </a:lnSpc>
                </a:pPr>
                <a:r>
                  <a:rPr lang="en-US" sz="1400" b="1">
                    <a:solidFill>
                      <a:srgbClr val="FFFFFF"/>
                    </a:solidFill>
                    <a:latin typeface="Arial" charset="0"/>
                  </a:rPr>
                  <a:t>Technical Committee 20 (ISO/TC20):   Aircraft and Space Vehicles</a:t>
                </a:r>
              </a:p>
            </p:txBody>
          </p:sp>
        </p:grpSp>
        <p:grpSp>
          <p:nvGrpSpPr>
            <p:cNvPr id="10" name="Group 152"/>
            <p:cNvGrpSpPr>
              <a:grpSpLocks/>
            </p:cNvGrpSpPr>
            <p:nvPr/>
          </p:nvGrpSpPr>
          <p:grpSpPr bwMode="auto">
            <a:xfrm>
              <a:off x="7848600" y="1523999"/>
              <a:ext cx="838200" cy="1039813"/>
              <a:chOff x="7848600" y="1523999"/>
              <a:chExt cx="838200" cy="1039813"/>
            </a:xfrm>
          </p:grpSpPr>
          <p:cxnSp>
            <p:nvCxnSpPr>
              <p:cNvPr id="151" name="Straight Connector 150"/>
              <p:cNvCxnSpPr/>
              <p:nvPr/>
            </p:nvCxnSpPr>
            <p:spPr bwMode="auto">
              <a:xfrm rot="5400000">
                <a:off x="8077994" y="1828005"/>
                <a:ext cx="304800" cy="1588"/>
              </a:xfrm>
              <a:prstGeom prst="line">
                <a:avLst/>
              </a:prstGeom>
              <a:noFill/>
              <a:ln w="57150">
                <a:solidFill>
                  <a:schemeClr val="accent5">
                    <a:lumMod val="75000"/>
                  </a:schemeClr>
                </a:solidFill>
                <a:round/>
                <a:headEnd/>
                <a:tailEnd/>
              </a:ln>
            </p:spPr>
          </p:cxnSp>
          <p:sp>
            <p:nvSpPr>
              <p:cNvPr id="7223" name="Line 11"/>
              <p:cNvSpPr>
                <a:spLocks noChangeShapeType="1"/>
              </p:cNvSpPr>
              <p:nvPr/>
            </p:nvSpPr>
            <p:spPr bwMode="auto">
              <a:xfrm flipV="1">
                <a:off x="8229600" y="1523999"/>
                <a:ext cx="0" cy="631826"/>
              </a:xfrm>
              <a:prstGeom prst="line">
                <a:avLst/>
              </a:prstGeom>
              <a:noFill/>
              <a:ln w="57150">
                <a:solidFill>
                  <a:srgbClr val="00B050"/>
                </a:solidFill>
                <a:round/>
                <a:headEnd/>
                <a:tailEnd/>
              </a:ln>
            </p:spPr>
            <p:txBody>
              <a:bodyPr wrap="none" anchor="ctr"/>
              <a:lstStyle/>
              <a:p>
                <a:endParaRPr lang="en-US"/>
              </a:p>
            </p:txBody>
          </p:sp>
          <p:sp>
            <p:nvSpPr>
              <p:cNvPr id="7224" name="Rectangle 13"/>
              <p:cNvSpPr>
                <a:spLocks noChangeArrowheads="1"/>
              </p:cNvSpPr>
              <p:nvPr/>
            </p:nvSpPr>
            <p:spPr bwMode="auto">
              <a:xfrm>
                <a:off x="8001000" y="1801812"/>
                <a:ext cx="685800" cy="6096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25" name="Rectangle 14"/>
              <p:cNvSpPr>
                <a:spLocks noChangeArrowheads="1"/>
              </p:cNvSpPr>
              <p:nvPr/>
            </p:nvSpPr>
            <p:spPr bwMode="auto">
              <a:xfrm>
                <a:off x="7924800" y="1878012"/>
                <a:ext cx="685800" cy="6096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26" name="Rectangle 18"/>
              <p:cNvSpPr>
                <a:spLocks noChangeArrowheads="1"/>
              </p:cNvSpPr>
              <p:nvPr/>
            </p:nvSpPr>
            <p:spPr bwMode="auto">
              <a:xfrm>
                <a:off x="7848600" y="1954212"/>
                <a:ext cx="685800" cy="6096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27" name="Rectangle 19"/>
              <p:cNvSpPr>
                <a:spLocks noChangeArrowheads="1"/>
              </p:cNvSpPr>
              <p:nvPr/>
            </p:nvSpPr>
            <p:spPr bwMode="auto">
              <a:xfrm>
                <a:off x="7904163" y="1960562"/>
                <a:ext cx="623888" cy="514350"/>
              </a:xfrm>
              <a:prstGeom prst="rect">
                <a:avLst/>
              </a:prstGeom>
              <a:solidFill>
                <a:schemeClr val="accent2"/>
              </a:solidFill>
              <a:ln w="12700">
                <a:noFill/>
                <a:miter lim="800000"/>
                <a:headEnd/>
                <a:tailEnd/>
              </a:ln>
            </p:spPr>
            <p:txBody>
              <a:bodyPr wrap="none" lIns="90488" tIns="44450" rIns="90488" bIns="44450">
                <a:spAutoFit/>
              </a:bodyPr>
              <a:lstStyle/>
              <a:p>
                <a:r>
                  <a:rPr lang="en-US" sz="1400">
                    <a:solidFill>
                      <a:srgbClr val="FFFFFF"/>
                    </a:solidFill>
                    <a:latin typeface="Arial" charset="0"/>
                  </a:rPr>
                  <a:t>Other</a:t>
                </a:r>
              </a:p>
              <a:p>
                <a:r>
                  <a:rPr lang="en-US" sz="1400">
                    <a:solidFill>
                      <a:srgbClr val="FFFFFF"/>
                    </a:solidFill>
                    <a:latin typeface="Arial" charset="0"/>
                  </a:rPr>
                  <a:t>TCs</a:t>
                </a:r>
              </a:p>
            </p:txBody>
          </p:sp>
        </p:grpSp>
      </p:grpSp>
      <p:grpSp>
        <p:nvGrpSpPr>
          <p:cNvPr id="11" name="Group 156"/>
          <p:cNvGrpSpPr>
            <a:grpSpLocks/>
          </p:cNvGrpSpPr>
          <p:nvPr/>
        </p:nvGrpSpPr>
        <p:grpSpPr bwMode="auto">
          <a:xfrm>
            <a:off x="381000" y="2133600"/>
            <a:ext cx="3702050" cy="2159000"/>
            <a:chOff x="381000" y="2133600"/>
            <a:chExt cx="3702051" cy="2159001"/>
          </a:xfrm>
        </p:grpSpPr>
        <p:grpSp>
          <p:nvGrpSpPr>
            <p:cNvPr id="12" name="Group 154"/>
            <p:cNvGrpSpPr>
              <a:grpSpLocks/>
            </p:cNvGrpSpPr>
            <p:nvPr/>
          </p:nvGrpSpPr>
          <p:grpSpPr bwMode="auto">
            <a:xfrm>
              <a:off x="381000" y="2133600"/>
              <a:ext cx="838200" cy="1420812"/>
              <a:chOff x="381000" y="2133600"/>
              <a:chExt cx="838200" cy="1420812"/>
            </a:xfrm>
          </p:grpSpPr>
          <p:sp>
            <p:nvSpPr>
              <p:cNvPr id="7214" name="Line 11"/>
              <p:cNvSpPr>
                <a:spLocks noChangeShapeType="1"/>
              </p:cNvSpPr>
              <p:nvPr/>
            </p:nvSpPr>
            <p:spPr bwMode="auto">
              <a:xfrm flipV="1">
                <a:off x="762000" y="2133600"/>
                <a:ext cx="0" cy="1012825"/>
              </a:xfrm>
              <a:prstGeom prst="line">
                <a:avLst/>
              </a:prstGeom>
              <a:noFill/>
              <a:ln w="28575">
                <a:solidFill>
                  <a:schemeClr val="accent2"/>
                </a:solidFill>
                <a:round/>
                <a:headEnd/>
                <a:tailEnd/>
              </a:ln>
            </p:spPr>
            <p:txBody>
              <a:bodyPr wrap="none" anchor="ctr"/>
              <a:lstStyle/>
              <a:p>
                <a:endParaRPr lang="en-US"/>
              </a:p>
            </p:txBody>
          </p:sp>
          <p:sp>
            <p:nvSpPr>
              <p:cNvPr id="7215" name="Rectangle 13"/>
              <p:cNvSpPr>
                <a:spLocks noChangeArrowheads="1"/>
              </p:cNvSpPr>
              <p:nvPr/>
            </p:nvSpPr>
            <p:spPr bwMode="auto">
              <a:xfrm>
                <a:off x="533400" y="2792412"/>
                <a:ext cx="685800" cy="6096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16" name="Rectangle 14"/>
              <p:cNvSpPr>
                <a:spLocks noChangeArrowheads="1"/>
              </p:cNvSpPr>
              <p:nvPr/>
            </p:nvSpPr>
            <p:spPr bwMode="auto">
              <a:xfrm>
                <a:off x="457200" y="2868612"/>
                <a:ext cx="685800" cy="6096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17" name="Rectangle 18"/>
              <p:cNvSpPr>
                <a:spLocks noChangeArrowheads="1"/>
              </p:cNvSpPr>
              <p:nvPr/>
            </p:nvSpPr>
            <p:spPr bwMode="auto">
              <a:xfrm>
                <a:off x="381000" y="2944812"/>
                <a:ext cx="685800" cy="6096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18" name="Rectangle 19"/>
              <p:cNvSpPr>
                <a:spLocks noChangeArrowheads="1"/>
              </p:cNvSpPr>
              <p:nvPr/>
            </p:nvSpPr>
            <p:spPr bwMode="auto">
              <a:xfrm>
                <a:off x="436563" y="2951162"/>
                <a:ext cx="629982" cy="520655"/>
              </a:xfrm>
              <a:prstGeom prst="rect">
                <a:avLst/>
              </a:prstGeom>
              <a:solidFill>
                <a:schemeClr val="accent2"/>
              </a:solidFill>
              <a:ln w="12700">
                <a:noFill/>
                <a:miter lim="800000"/>
                <a:headEnd/>
                <a:tailEnd/>
              </a:ln>
            </p:spPr>
            <p:txBody>
              <a:bodyPr wrap="none" lIns="90488" tIns="44450" rIns="90488" bIns="44450">
                <a:spAutoFit/>
              </a:bodyPr>
              <a:lstStyle/>
              <a:p>
                <a:r>
                  <a:rPr lang="en-US" sz="1400">
                    <a:solidFill>
                      <a:srgbClr val="FFFFFF"/>
                    </a:solidFill>
                    <a:latin typeface="Arial" charset="0"/>
                  </a:rPr>
                  <a:t>Other</a:t>
                </a:r>
              </a:p>
              <a:p>
                <a:r>
                  <a:rPr lang="en-US" sz="1400">
                    <a:solidFill>
                      <a:srgbClr val="FFFFFF"/>
                    </a:solidFill>
                    <a:latin typeface="Arial" charset="0"/>
                  </a:rPr>
                  <a:t>SCs</a:t>
                </a:r>
              </a:p>
            </p:txBody>
          </p:sp>
        </p:grpSp>
        <p:sp>
          <p:nvSpPr>
            <p:cNvPr id="7210" name="Rectangle 25"/>
            <p:cNvSpPr>
              <a:spLocks noChangeArrowheads="1"/>
            </p:cNvSpPr>
            <p:nvPr/>
          </p:nvSpPr>
          <p:spPr bwMode="auto">
            <a:xfrm>
              <a:off x="1420813" y="2781300"/>
              <a:ext cx="2662238" cy="1511301"/>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11" name="Rectangle 26"/>
            <p:cNvSpPr>
              <a:spLocks noChangeArrowheads="1"/>
            </p:cNvSpPr>
            <p:nvPr/>
          </p:nvSpPr>
          <p:spPr bwMode="auto">
            <a:xfrm>
              <a:off x="2209800" y="4038600"/>
              <a:ext cx="1276350" cy="209550"/>
            </a:xfrm>
            <a:prstGeom prst="rect">
              <a:avLst/>
            </a:prstGeom>
            <a:solidFill>
              <a:schemeClr val="accent2"/>
            </a:solidFill>
            <a:ln w="12700">
              <a:noFill/>
              <a:miter lim="800000"/>
              <a:headEnd/>
              <a:tailEnd/>
            </a:ln>
          </p:spPr>
          <p:txBody>
            <a:bodyPr wrap="none" lIns="74612" tIns="36512" rIns="74612" bIns="36512">
              <a:spAutoFit/>
            </a:bodyPr>
            <a:lstStyle/>
            <a:p>
              <a:pPr defTabSz="665163">
                <a:lnSpc>
                  <a:spcPct val="90000"/>
                </a:lnSpc>
              </a:pPr>
              <a:r>
                <a:rPr lang="en-US" sz="1000" b="1" i="1">
                  <a:solidFill>
                    <a:schemeClr val="bg1"/>
                  </a:solidFill>
                  <a:latin typeface="Arial" charset="0"/>
                </a:rPr>
                <a:t>(Secretariat: AIAA)</a:t>
              </a:r>
            </a:p>
          </p:txBody>
        </p:sp>
        <p:sp>
          <p:nvSpPr>
            <p:cNvPr id="7212" name="Rectangle 27"/>
            <p:cNvSpPr>
              <a:spLocks noChangeArrowheads="1"/>
            </p:cNvSpPr>
            <p:nvPr/>
          </p:nvSpPr>
          <p:spPr bwMode="auto">
            <a:xfrm>
              <a:off x="1524000" y="2933700"/>
              <a:ext cx="1535113" cy="876300"/>
            </a:xfrm>
            <a:prstGeom prst="rect">
              <a:avLst/>
            </a:prstGeom>
            <a:solidFill>
              <a:schemeClr val="accent2"/>
            </a:solidFill>
            <a:ln w="12700">
              <a:noFill/>
              <a:miter lim="800000"/>
              <a:headEnd/>
              <a:tailEnd/>
            </a:ln>
          </p:spPr>
          <p:txBody>
            <a:bodyPr wrap="none" lIns="82550" tIns="41275" rIns="82550" bIns="41275">
              <a:spAutoFit/>
            </a:bodyPr>
            <a:lstStyle/>
            <a:p>
              <a:pPr defTabSz="739775"/>
              <a:r>
                <a:rPr lang="en-US" sz="1300" b="1">
                  <a:solidFill>
                    <a:schemeClr val="bg1"/>
                  </a:solidFill>
                  <a:latin typeface="Arial" charset="0"/>
                </a:rPr>
                <a:t>Subcommittee 14</a:t>
              </a:r>
            </a:p>
            <a:p>
              <a:pPr defTabSz="739775"/>
              <a:r>
                <a:rPr lang="en-US" sz="1300" b="1">
                  <a:solidFill>
                    <a:schemeClr val="bg1"/>
                  </a:solidFill>
                  <a:latin typeface="Arial" charset="0"/>
                </a:rPr>
                <a:t>(ISO/TC20/SC14):</a:t>
              </a:r>
            </a:p>
            <a:p>
              <a:pPr defTabSz="739775"/>
              <a:r>
                <a:rPr lang="en-US" sz="1300" b="1">
                  <a:solidFill>
                    <a:schemeClr val="bg1"/>
                  </a:solidFill>
                  <a:latin typeface="Arial" charset="0"/>
                </a:rPr>
                <a:t>Space Systems</a:t>
              </a:r>
            </a:p>
            <a:p>
              <a:pPr defTabSz="739775"/>
              <a:r>
                <a:rPr lang="en-US" sz="1300" b="1">
                  <a:solidFill>
                    <a:schemeClr val="bg1"/>
                  </a:solidFill>
                  <a:latin typeface="Arial" charset="0"/>
                </a:rPr>
                <a:t>and Operations</a:t>
              </a:r>
            </a:p>
          </p:txBody>
        </p:sp>
        <p:sp>
          <p:nvSpPr>
            <p:cNvPr id="7213" name="Line 37"/>
            <p:cNvSpPr>
              <a:spLocks noChangeAspect="1" noChangeShapeType="1"/>
            </p:cNvSpPr>
            <p:nvPr/>
          </p:nvSpPr>
          <p:spPr bwMode="auto">
            <a:xfrm flipV="1">
              <a:off x="2743200" y="2514600"/>
              <a:ext cx="0" cy="288925"/>
            </a:xfrm>
            <a:prstGeom prst="line">
              <a:avLst/>
            </a:prstGeom>
            <a:noFill/>
            <a:ln w="28575">
              <a:solidFill>
                <a:schemeClr val="accent2"/>
              </a:solidFill>
              <a:round/>
              <a:headEnd/>
              <a:tailEnd/>
            </a:ln>
          </p:spPr>
          <p:txBody>
            <a:bodyPr wrap="none" anchor="ctr"/>
            <a:lstStyle/>
            <a:p>
              <a:endParaRPr lang="en-US"/>
            </a:p>
          </p:txBody>
        </p:sp>
      </p:grpSp>
      <p:grpSp>
        <p:nvGrpSpPr>
          <p:cNvPr id="13" name="Group 78"/>
          <p:cNvGrpSpPr>
            <a:grpSpLocks/>
          </p:cNvGrpSpPr>
          <p:nvPr/>
        </p:nvGrpSpPr>
        <p:grpSpPr bwMode="auto">
          <a:xfrm>
            <a:off x="4420210" y="1531625"/>
            <a:ext cx="1745584" cy="303579"/>
            <a:chOff x="4419600" y="1003300"/>
            <a:chExt cx="4508500" cy="825500"/>
          </a:xfrm>
          <a:solidFill>
            <a:srgbClr val="00AE00"/>
          </a:solidFill>
        </p:grpSpPr>
        <p:sp>
          <p:nvSpPr>
            <p:cNvPr id="75" name="Rectangle 74"/>
            <p:cNvSpPr/>
            <p:nvPr/>
          </p:nvSpPr>
          <p:spPr bwMode="auto">
            <a:xfrm>
              <a:off x="4419600" y="1003300"/>
              <a:ext cx="4508500" cy="825500"/>
            </a:xfrm>
            <a:prstGeom prst="rect">
              <a:avLst/>
            </a:prstGeom>
            <a:solidFill>
              <a:srgbClr val="00AE00"/>
            </a:solidFill>
            <a:ln w="6350">
              <a:solidFill>
                <a:schemeClr val="tx1"/>
              </a:solidFill>
              <a:miter lim="800000"/>
              <a:headEnd/>
              <a:tailEnd/>
            </a:ln>
          </p:spPr>
          <p:txBody>
            <a:bodyPr wrap="none" anchor="ctr"/>
            <a:lstStyle/>
            <a:p>
              <a:pPr>
                <a:defRPr/>
              </a:pPr>
              <a:endParaRPr lang="en-US" sz="2800" b="1" dirty="0">
                <a:solidFill>
                  <a:schemeClr val="bg1"/>
                </a:solidFill>
                <a:latin typeface="+mn-lt"/>
              </a:endParaRPr>
            </a:p>
          </p:txBody>
        </p:sp>
        <p:pic>
          <p:nvPicPr>
            <p:cNvPr id="9252" name="Picture 2" descr="Logo of the DEPP Organization for Standardization">
              <a:hlinkClick r:id="rId3" tooltip="Logo of the DEPP Organization for Standardization"/>
            </p:cNvPr>
            <p:cNvPicPr>
              <a:picLocks noChangeAspect="1" noChangeArrowheads="1"/>
            </p:cNvPicPr>
            <p:nvPr/>
          </p:nvPicPr>
          <p:blipFill>
            <a:blip r:embed="rId4" cstate="print"/>
            <a:srcRect/>
            <a:stretch>
              <a:fillRect/>
            </a:stretch>
          </p:blipFill>
          <p:spPr bwMode="auto">
            <a:xfrm>
              <a:off x="5591175" y="1038224"/>
              <a:ext cx="1905000" cy="742951"/>
            </a:xfrm>
            <a:prstGeom prst="rect">
              <a:avLst/>
            </a:prstGeom>
            <a:grpFill/>
            <a:ln w="12700">
              <a:solidFill>
                <a:schemeClr val="tx1"/>
              </a:solidFill>
              <a:miter lim="800000"/>
              <a:headEnd/>
              <a:tailEnd/>
            </a:ln>
          </p:spPr>
        </p:pic>
      </p:grpSp>
      <p:grpSp>
        <p:nvGrpSpPr>
          <p:cNvPr id="14" name="Group 196"/>
          <p:cNvGrpSpPr>
            <a:grpSpLocks/>
          </p:cNvGrpSpPr>
          <p:nvPr/>
        </p:nvGrpSpPr>
        <p:grpSpPr bwMode="auto">
          <a:xfrm>
            <a:off x="4268788" y="2540000"/>
            <a:ext cx="4722812" cy="1778000"/>
            <a:chOff x="4318000" y="2565399"/>
            <a:chExt cx="4673600" cy="1778000"/>
          </a:xfrm>
        </p:grpSpPr>
        <p:grpSp>
          <p:nvGrpSpPr>
            <p:cNvPr id="15" name="Group 194"/>
            <p:cNvGrpSpPr>
              <a:grpSpLocks/>
            </p:cNvGrpSpPr>
            <p:nvPr/>
          </p:nvGrpSpPr>
          <p:grpSpPr bwMode="auto">
            <a:xfrm>
              <a:off x="4318000" y="2743199"/>
              <a:ext cx="4673600" cy="1600200"/>
              <a:chOff x="4318000" y="2743199"/>
              <a:chExt cx="4673600" cy="1600200"/>
            </a:xfrm>
          </p:grpSpPr>
          <p:grpSp>
            <p:nvGrpSpPr>
              <p:cNvPr id="16" name="Group 166"/>
              <p:cNvGrpSpPr>
                <a:grpSpLocks/>
              </p:cNvGrpSpPr>
              <p:nvPr/>
            </p:nvGrpSpPr>
            <p:grpSpPr bwMode="auto">
              <a:xfrm>
                <a:off x="4318000" y="2743199"/>
                <a:ext cx="4673600" cy="1600200"/>
                <a:chOff x="4318000" y="2743199"/>
                <a:chExt cx="4673600" cy="1600200"/>
              </a:xfrm>
            </p:grpSpPr>
            <p:sp>
              <p:nvSpPr>
                <p:cNvPr id="7204" name="Rectangle 28"/>
                <p:cNvSpPr>
                  <a:spLocks noChangeArrowheads="1"/>
                </p:cNvSpPr>
                <p:nvPr/>
              </p:nvSpPr>
              <p:spPr bwMode="auto">
                <a:xfrm>
                  <a:off x="4318000" y="2743199"/>
                  <a:ext cx="4673600" cy="1600200"/>
                </a:xfrm>
                <a:prstGeom prst="rect">
                  <a:avLst/>
                </a:prstGeom>
                <a:solidFill>
                  <a:schemeClr val="accent2"/>
                </a:solidFill>
                <a:ln w="12700">
                  <a:solidFill>
                    <a:schemeClr val="tx1"/>
                  </a:solidFill>
                  <a:miter lim="800000"/>
                  <a:headEnd/>
                  <a:tailEnd/>
                </a:ln>
              </p:spPr>
              <p:txBody>
                <a:bodyPr wrap="none" anchor="ctr"/>
                <a:lstStyle/>
                <a:p>
                  <a:endParaRPr lang="en-US"/>
                </a:p>
              </p:txBody>
            </p:sp>
            <p:grpSp>
              <p:nvGrpSpPr>
                <p:cNvPr id="17" name="Group 87"/>
                <p:cNvGrpSpPr>
                  <a:grpSpLocks/>
                </p:cNvGrpSpPr>
                <p:nvPr/>
              </p:nvGrpSpPr>
              <p:grpSpPr bwMode="auto">
                <a:xfrm>
                  <a:off x="6407821" y="3124200"/>
                  <a:ext cx="2507785" cy="762000"/>
                  <a:chOff x="5638800" y="3124200"/>
                  <a:chExt cx="2514600" cy="762000"/>
                </a:xfrm>
              </p:grpSpPr>
              <p:sp>
                <p:nvSpPr>
                  <p:cNvPr id="7207" name="Rectangle 12"/>
                  <p:cNvSpPr>
                    <a:spLocks noChangeArrowheads="1"/>
                  </p:cNvSpPr>
                  <p:nvPr/>
                </p:nvSpPr>
                <p:spPr bwMode="auto">
                  <a:xfrm>
                    <a:off x="5638800" y="3124200"/>
                    <a:ext cx="2514600" cy="762000"/>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7208" name="TextBox 160"/>
                  <p:cNvSpPr txBox="1">
                    <a:spLocks noChangeArrowheads="1"/>
                  </p:cNvSpPr>
                  <p:nvPr/>
                </p:nvSpPr>
                <p:spPr bwMode="auto">
                  <a:xfrm>
                    <a:off x="5884434" y="3124200"/>
                    <a:ext cx="2135127" cy="730250"/>
                  </a:xfrm>
                  <a:prstGeom prst="rect">
                    <a:avLst/>
                  </a:prstGeom>
                  <a:noFill/>
                  <a:ln w="12700">
                    <a:noFill/>
                    <a:miter lim="800000"/>
                    <a:headEnd type="none" w="sm" len="sm"/>
                    <a:tailEnd type="none" w="sm" len="sm"/>
                  </a:ln>
                </p:spPr>
                <p:txBody>
                  <a:bodyPr>
                    <a:spAutoFit/>
                  </a:bodyPr>
                  <a:lstStyle/>
                  <a:p>
                    <a:pPr marL="112713" indent="-112713" algn="ctr"/>
                    <a:r>
                      <a:rPr lang="en-US" sz="1400" b="1" dirty="0">
                        <a:solidFill>
                          <a:srgbClr val="0033CC"/>
                        </a:solidFill>
                        <a:latin typeface="Arial" charset="0"/>
                      </a:rPr>
                      <a:t>TC20/SC13 </a:t>
                    </a:r>
                  </a:p>
                  <a:p>
                    <a:pPr marL="112713" indent="-112713" algn="ctr"/>
                    <a:r>
                      <a:rPr lang="en-US" sz="1400" b="1" dirty="0">
                        <a:solidFill>
                          <a:srgbClr val="0033CC"/>
                        </a:solidFill>
                        <a:latin typeface="Arial" charset="0"/>
                      </a:rPr>
                      <a:t>Heads of Delegation</a:t>
                    </a:r>
                  </a:p>
                  <a:p>
                    <a:pPr marL="112713" indent="-112713" algn="ctr"/>
                    <a:r>
                      <a:rPr lang="en-US" sz="1400" b="1" dirty="0">
                        <a:solidFill>
                          <a:srgbClr val="0033CC"/>
                        </a:solidFill>
                        <a:latin typeface="Arial" charset="0"/>
                      </a:rPr>
                      <a:t>(CCSDS CMC)</a:t>
                    </a:r>
                  </a:p>
                </p:txBody>
              </p:sp>
            </p:grpSp>
            <p:sp>
              <p:nvSpPr>
                <p:cNvPr id="7206" name="Rectangle 30"/>
                <p:cNvSpPr>
                  <a:spLocks noChangeArrowheads="1"/>
                </p:cNvSpPr>
                <p:nvPr/>
              </p:nvSpPr>
              <p:spPr bwMode="auto">
                <a:xfrm>
                  <a:off x="4420112" y="2819400"/>
                  <a:ext cx="1930708" cy="1074738"/>
                </a:xfrm>
                <a:prstGeom prst="rect">
                  <a:avLst/>
                </a:prstGeom>
                <a:noFill/>
                <a:ln w="12700">
                  <a:noFill/>
                  <a:miter lim="800000"/>
                  <a:headEnd/>
                  <a:tailEnd/>
                </a:ln>
              </p:spPr>
              <p:txBody>
                <a:bodyPr lIns="82550" tIns="41275" rIns="82550" bIns="41275">
                  <a:spAutoFit/>
                </a:bodyPr>
                <a:lstStyle/>
                <a:p>
                  <a:pPr defTabSz="739775"/>
                  <a:r>
                    <a:rPr lang="en-US" sz="1300" b="1">
                      <a:solidFill>
                        <a:schemeClr val="bg1"/>
                      </a:solidFill>
                      <a:latin typeface="Arial" charset="0"/>
                    </a:rPr>
                    <a:t>Subcommittee 13</a:t>
                  </a:r>
                </a:p>
                <a:p>
                  <a:pPr defTabSz="739775"/>
                  <a:r>
                    <a:rPr lang="en-US" sz="1300" b="1">
                      <a:solidFill>
                        <a:schemeClr val="bg1"/>
                      </a:solidFill>
                      <a:latin typeface="Arial" charset="0"/>
                    </a:rPr>
                    <a:t>(ISO/TC20/SC13):</a:t>
                  </a:r>
                </a:p>
                <a:p>
                  <a:pPr defTabSz="739775"/>
                  <a:r>
                    <a:rPr lang="en-US" sz="1300" b="1">
                      <a:solidFill>
                        <a:schemeClr val="bg1"/>
                      </a:solidFill>
                      <a:latin typeface="Arial" charset="0"/>
                    </a:rPr>
                    <a:t>Space Data and</a:t>
                  </a:r>
                </a:p>
                <a:p>
                  <a:pPr defTabSz="739775"/>
                  <a:r>
                    <a:rPr lang="en-US" sz="1300" b="1">
                      <a:solidFill>
                        <a:schemeClr val="bg1"/>
                      </a:solidFill>
                      <a:latin typeface="Arial" charset="0"/>
                    </a:rPr>
                    <a:t>Information Transfer </a:t>
                  </a:r>
                </a:p>
                <a:p>
                  <a:pPr defTabSz="739775"/>
                  <a:r>
                    <a:rPr lang="en-US" sz="1300" b="1">
                      <a:solidFill>
                        <a:schemeClr val="bg1"/>
                      </a:solidFill>
                      <a:latin typeface="Arial" charset="0"/>
                    </a:rPr>
                    <a:t>Systems</a:t>
                  </a:r>
                </a:p>
              </p:txBody>
            </p:sp>
          </p:grpSp>
          <p:sp>
            <p:nvSpPr>
              <p:cNvPr id="7203" name="Rectangle 29"/>
              <p:cNvSpPr>
                <a:spLocks noChangeArrowheads="1"/>
              </p:cNvSpPr>
              <p:nvPr/>
            </p:nvSpPr>
            <p:spPr bwMode="auto">
              <a:xfrm>
                <a:off x="5874819" y="4071938"/>
                <a:ext cx="1311750" cy="209550"/>
              </a:xfrm>
              <a:prstGeom prst="rect">
                <a:avLst/>
              </a:prstGeom>
              <a:solidFill>
                <a:schemeClr val="accent2"/>
              </a:solidFill>
              <a:ln w="12700">
                <a:noFill/>
                <a:miter lim="800000"/>
                <a:headEnd/>
                <a:tailEnd/>
              </a:ln>
            </p:spPr>
            <p:txBody>
              <a:bodyPr wrap="none" lIns="74612" tIns="36512" rIns="74612" bIns="36512">
                <a:spAutoFit/>
              </a:bodyPr>
              <a:lstStyle/>
              <a:p>
                <a:pPr defTabSz="665163">
                  <a:lnSpc>
                    <a:spcPct val="90000"/>
                  </a:lnSpc>
                </a:pPr>
                <a:r>
                  <a:rPr lang="en-US" sz="1000" b="1" i="1">
                    <a:solidFill>
                      <a:schemeClr val="bg1"/>
                    </a:solidFill>
                    <a:latin typeface="Arial" charset="0"/>
                  </a:rPr>
                  <a:t>(Secretariat: NASA)</a:t>
                </a:r>
              </a:p>
            </p:txBody>
          </p:sp>
        </p:grpSp>
        <p:sp>
          <p:nvSpPr>
            <p:cNvPr id="7201" name="Line 37"/>
            <p:cNvSpPr>
              <a:spLocks noChangeAspect="1" noChangeShapeType="1"/>
            </p:cNvSpPr>
            <p:nvPr/>
          </p:nvSpPr>
          <p:spPr bwMode="auto">
            <a:xfrm flipV="1">
              <a:off x="6045200" y="2565399"/>
              <a:ext cx="0" cy="352425"/>
            </a:xfrm>
            <a:prstGeom prst="line">
              <a:avLst/>
            </a:prstGeom>
            <a:noFill/>
            <a:ln w="28575">
              <a:solidFill>
                <a:schemeClr val="accent2"/>
              </a:solidFill>
              <a:round/>
              <a:headEnd/>
              <a:tailEnd/>
            </a:ln>
          </p:spPr>
          <p:txBody>
            <a:bodyPr wrap="none" anchor="ctr"/>
            <a:lstStyle/>
            <a:p>
              <a:endParaRPr lang="en-US"/>
            </a:p>
          </p:txBody>
        </p:sp>
      </p:grpSp>
      <p:grpSp>
        <p:nvGrpSpPr>
          <p:cNvPr id="18" name="Group 87"/>
          <p:cNvGrpSpPr>
            <a:grpSpLocks/>
          </p:cNvGrpSpPr>
          <p:nvPr/>
        </p:nvGrpSpPr>
        <p:grpSpPr bwMode="auto">
          <a:xfrm>
            <a:off x="6397625" y="3105150"/>
            <a:ext cx="2514600" cy="762000"/>
            <a:chOff x="5638800" y="3124200"/>
            <a:chExt cx="2514600" cy="762000"/>
          </a:xfrm>
        </p:grpSpPr>
        <p:sp>
          <p:nvSpPr>
            <p:cNvPr id="7198" name="Rectangle 12"/>
            <p:cNvSpPr>
              <a:spLocks noChangeArrowheads="1"/>
            </p:cNvSpPr>
            <p:nvPr/>
          </p:nvSpPr>
          <p:spPr bwMode="auto">
            <a:xfrm>
              <a:off x="5638800" y="3124200"/>
              <a:ext cx="2514600" cy="762000"/>
            </a:xfrm>
            <a:prstGeom prst="rect">
              <a:avLst/>
            </a:prstGeom>
            <a:solidFill>
              <a:srgbClr val="CCFFCC"/>
            </a:solidFill>
            <a:ln w="28575">
              <a:solidFill>
                <a:schemeClr val="tx1"/>
              </a:solidFill>
              <a:miter lim="800000"/>
              <a:headEnd/>
              <a:tailEnd/>
            </a:ln>
          </p:spPr>
          <p:txBody>
            <a:bodyPr wrap="none" anchor="ctr"/>
            <a:lstStyle/>
            <a:p>
              <a:endParaRPr lang="en-US"/>
            </a:p>
          </p:txBody>
        </p:sp>
        <p:sp>
          <p:nvSpPr>
            <p:cNvPr id="7199" name="TextBox 51"/>
            <p:cNvSpPr txBox="1">
              <a:spLocks noChangeArrowheads="1"/>
            </p:cNvSpPr>
            <p:nvPr/>
          </p:nvSpPr>
          <p:spPr bwMode="auto">
            <a:xfrm>
              <a:off x="5884127" y="3124200"/>
              <a:ext cx="2135038" cy="523220"/>
            </a:xfrm>
            <a:prstGeom prst="rect">
              <a:avLst/>
            </a:prstGeom>
            <a:noFill/>
            <a:ln w="12700">
              <a:noFill/>
              <a:miter lim="800000"/>
              <a:headEnd type="none" w="sm" len="sm"/>
              <a:tailEnd type="none" w="sm" len="sm"/>
            </a:ln>
          </p:spPr>
          <p:txBody>
            <a:bodyPr>
              <a:spAutoFit/>
            </a:bodyPr>
            <a:lstStyle/>
            <a:p>
              <a:pPr marL="112713" indent="-112713" algn="ctr"/>
              <a:r>
                <a:rPr lang="en-US" sz="1400" b="1" dirty="0">
                  <a:solidFill>
                    <a:srgbClr val="0033CC"/>
                  </a:solidFill>
                  <a:latin typeface="Arial" charset="0"/>
                </a:rPr>
                <a:t>CCSDS Management Council (CMC)</a:t>
              </a:r>
            </a:p>
          </p:txBody>
        </p:sp>
      </p:grpSp>
      <p:sp>
        <p:nvSpPr>
          <p:cNvPr id="125" name="Rounded Rectangle 124"/>
          <p:cNvSpPr/>
          <p:nvPr/>
        </p:nvSpPr>
        <p:spPr bwMode="auto">
          <a:xfrm>
            <a:off x="7668095" y="5375199"/>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sp>
        <p:nvSpPr>
          <p:cNvPr id="126" name="Rounded Rectangle 125"/>
          <p:cNvSpPr/>
          <p:nvPr/>
        </p:nvSpPr>
        <p:spPr bwMode="auto">
          <a:xfrm>
            <a:off x="7138190" y="4831836"/>
            <a:ext cx="139225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sp>
        <p:nvSpPr>
          <p:cNvPr id="127" name="Rounded Rectangle 126"/>
          <p:cNvSpPr/>
          <p:nvPr/>
        </p:nvSpPr>
        <p:spPr bwMode="auto">
          <a:xfrm>
            <a:off x="6469375" y="5375199"/>
            <a:ext cx="1386472" cy="363985"/>
          </a:xfrm>
          <a:prstGeom prst="roundRect">
            <a:avLst>
              <a:gd name="adj" fmla="val 16667"/>
            </a:avLst>
          </a:prstGeom>
          <a:solidFill>
            <a:srgbClr val="FF9900"/>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sp>
        <p:nvSpPr>
          <p:cNvPr id="128" name="Rounded Rectangle 127"/>
          <p:cNvSpPr/>
          <p:nvPr/>
        </p:nvSpPr>
        <p:spPr bwMode="auto">
          <a:xfrm>
            <a:off x="5784902" y="4831836"/>
            <a:ext cx="1386472" cy="363985"/>
          </a:xfrm>
          <a:prstGeom prst="roundRect">
            <a:avLst>
              <a:gd name="adj" fmla="val 16667"/>
            </a:avLst>
          </a:prstGeom>
          <a:solidFill>
            <a:srgbClr val="33CC33"/>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sp>
        <p:nvSpPr>
          <p:cNvPr id="129" name="Rounded Rectangle 128"/>
          <p:cNvSpPr/>
          <p:nvPr/>
        </p:nvSpPr>
        <p:spPr bwMode="auto">
          <a:xfrm>
            <a:off x="5167255" y="5372818"/>
            <a:ext cx="1386472" cy="363985"/>
          </a:xfrm>
          <a:prstGeom prst="roundRect">
            <a:avLst>
              <a:gd name="adj" fmla="val 16667"/>
            </a:avLst>
          </a:prstGeom>
          <a:solidFill>
            <a:srgbClr val="3D86FD"/>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sp>
        <p:nvSpPr>
          <p:cNvPr id="130" name="Rounded Rectangle 129"/>
          <p:cNvSpPr/>
          <p:nvPr/>
        </p:nvSpPr>
        <p:spPr bwMode="auto">
          <a:xfrm>
            <a:off x="4562669" y="4831836"/>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grpSp>
        <p:nvGrpSpPr>
          <p:cNvPr id="19" name="Group 550"/>
          <p:cNvGrpSpPr>
            <a:grpSpLocks/>
          </p:cNvGrpSpPr>
          <p:nvPr/>
        </p:nvGrpSpPr>
        <p:grpSpPr bwMode="auto">
          <a:xfrm>
            <a:off x="5105408" y="5181600"/>
            <a:ext cx="3733801" cy="1295400"/>
            <a:chOff x="5105408" y="5181600"/>
            <a:chExt cx="3733801" cy="1295400"/>
          </a:xfrm>
        </p:grpSpPr>
        <p:grpSp>
          <p:nvGrpSpPr>
            <p:cNvPr id="20" name="Group 446"/>
            <p:cNvGrpSpPr>
              <a:grpSpLocks/>
            </p:cNvGrpSpPr>
            <p:nvPr/>
          </p:nvGrpSpPr>
          <p:grpSpPr bwMode="auto">
            <a:xfrm>
              <a:off x="5105408" y="5943600"/>
              <a:ext cx="762001" cy="457200"/>
              <a:chOff x="5105400" y="5943600"/>
              <a:chExt cx="685800" cy="457200"/>
            </a:xfrm>
          </p:grpSpPr>
          <p:sp>
            <p:nvSpPr>
              <p:cNvPr id="160" name="Rectangle 159"/>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tx1">
                    <a:lumMod val="65000"/>
                    <a:lumOff val="35000"/>
                  </a:schemeClr>
                </a:solidFill>
                <a:prstDash val="solid"/>
                <a:round/>
                <a:headEnd type="none" w="sm" len="sm"/>
                <a:tailEnd type="none" w="sm" len="sm"/>
              </a:ln>
              <a:effectLst/>
            </p:spPr>
            <p:txBody>
              <a:bodyPr/>
              <a:lstStyle/>
              <a:p>
                <a:pPr>
                  <a:defRPr/>
                </a:pPr>
                <a:r>
                  <a:rPr lang="en-US" sz="1100" dirty="0">
                    <a:latin typeface="+mn-lt"/>
                  </a:rPr>
                  <a:t>WG’s</a:t>
                </a:r>
              </a:p>
            </p:txBody>
          </p:sp>
          <p:sp>
            <p:nvSpPr>
              <p:cNvPr id="161" name="Rectangle 160"/>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tx1">
                    <a:lumMod val="65000"/>
                    <a:lumOff val="35000"/>
                  </a:schemeClr>
                </a:solidFill>
                <a:prstDash val="solid"/>
                <a:round/>
                <a:headEnd type="none" w="sm" len="sm"/>
                <a:tailEnd type="none" w="sm" len="sm"/>
              </a:ln>
              <a:effectLst/>
            </p:spPr>
            <p:txBody>
              <a:bodyPr/>
              <a:lstStyle/>
              <a:p>
                <a:pPr>
                  <a:defRPr/>
                </a:pPr>
                <a:r>
                  <a:rPr lang="en-US" sz="1100" dirty="0">
                    <a:latin typeface="+mn-lt"/>
                  </a:rPr>
                  <a:t>WG’s</a:t>
                </a:r>
              </a:p>
            </p:txBody>
          </p:sp>
          <p:sp>
            <p:nvSpPr>
              <p:cNvPr id="162" name="Rectangle 161"/>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tx1">
                    <a:lumMod val="65000"/>
                    <a:lumOff val="35000"/>
                  </a:schemeClr>
                </a:solidFill>
                <a:prstDash val="solid"/>
                <a:round/>
                <a:headEnd type="none" w="sm" len="sm"/>
                <a:tailEnd type="none" w="sm" len="sm"/>
              </a:ln>
              <a:effectLst/>
            </p:spPr>
            <p:txBody>
              <a:bodyPr/>
              <a:lstStyle/>
              <a:p>
                <a:pPr>
                  <a:defRPr/>
                </a:pPr>
                <a:r>
                  <a:rPr lang="en-US" sz="1100" dirty="0">
                    <a:latin typeface="+mn-lt"/>
                  </a:rPr>
                  <a:t>WG’s</a:t>
                </a:r>
              </a:p>
            </p:txBody>
          </p:sp>
        </p:grpSp>
        <p:grpSp>
          <p:nvGrpSpPr>
            <p:cNvPr id="21" name="Group 447"/>
            <p:cNvGrpSpPr>
              <a:grpSpLocks/>
            </p:cNvGrpSpPr>
            <p:nvPr/>
          </p:nvGrpSpPr>
          <p:grpSpPr bwMode="auto">
            <a:xfrm>
              <a:off x="5638808" y="6019800"/>
              <a:ext cx="762001" cy="457200"/>
              <a:chOff x="5105400" y="5943600"/>
              <a:chExt cx="685800" cy="457200"/>
            </a:xfrm>
          </p:grpSpPr>
          <p:sp>
            <p:nvSpPr>
              <p:cNvPr id="157" name="Rectangle 156"/>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3D86FD"/>
                </a:solidFill>
                <a:prstDash val="solid"/>
                <a:round/>
                <a:headEnd type="none" w="sm" len="sm"/>
                <a:tailEnd type="none" w="sm" len="sm"/>
              </a:ln>
              <a:effectLst/>
            </p:spPr>
            <p:txBody>
              <a:bodyPr/>
              <a:lstStyle/>
              <a:p>
                <a:pPr>
                  <a:defRPr/>
                </a:pPr>
                <a:r>
                  <a:rPr lang="en-US" sz="1100" dirty="0">
                    <a:latin typeface="+mn-lt"/>
                  </a:rPr>
                  <a:t>WG’s</a:t>
                </a:r>
              </a:p>
            </p:txBody>
          </p:sp>
          <p:sp>
            <p:nvSpPr>
              <p:cNvPr id="158" name="Rectangle 157"/>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3D86FD"/>
                </a:solidFill>
                <a:prstDash val="solid"/>
                <a:round/>
                <a:headEnd type="none" w="sm" len="sm"/>
                <a:tailEnd type="none" w="sm" len="sm"/>
              </a:ln>
              <a:effectLst/>
            </p:spPr>
            <p:txBody>
              <a:bodyPr/>
              <a:lstStyle/>
              <a:p>
                <a:pPr>
                  <a:defRPr/>
                </a:pPr>
                <a:r>
                  <a:rPr lang="en-US" sz="1100" dirty="0">
                    <a:latin typeface="+mn-lt"/>
                  </a:rPr>
                  <a:t>WG’s</a:t>
                </a:r>
              </a:p>
            </p:txBody>
          </p:sp>
          <p:sp>
            <p:nvSpPr>
              <p:cNvPr id="159" name="Rectangle 158"/>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3D86FD"/>
                </a:solidFill>
                <a:prstDash val="solid"/>
                <a:round/>
                <a:headEnd type="none" w="sm" len="sm"/>
                <a:tailEnd type="none" w="sm" len="sm"/>
              </a:ln>
              <a:effectLst/>
            </p:spPr>
            <p:txBody>
              <a:bodyPr/>
              <a:lstStyle/>
              <a:p>
                <a:pPr>
                  <a:defRPr/>
                </a:pPr>
                <a:r>
                  <a:rPr lang="en-US" sz="1100" dirty="0">
                    <a:latin typeface="+mn-lt"/>
                  </a:rPr>
                  <a:t>WG’s</a:t>
                </a:r>
              </a:p>
            </p:txBody>
          </p:sp>
        </p:grpSp>
        <p:grpSp>
          <p:nvGrpSpPr>
            <p:cNvPr id="22" name="Group 453"/>
            <p:cNvGrpSpPr>
              <a:grpSpLocks/>
            </p:cNvGrpSpPr>
            <p:nvPr/>
          </p:nvGrpSpPr>
          <p:grpSpPr bwMode="auto">
            <a:xfrm>
              <a:off x="6324608" y="5943600"/>
              <a:ext cx="762001" cy="457200"/>
              <a:chOff x="5105400" y="5943600"/>
              <a:chExt cx="685800" cy="457200"/>
            </a:xfrm>
          </p:grpSpPr>
          <p:sp>
            <p:nvSpPr>
              <p:cNvPr id="154" name="Rectangle 153"/>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33CC33"/>
                </a:solidFill>
                <a:prstDash val="solid"/>
                <a:round/>
                <a:headEnd type="none" w="sm" len="sm"/>
                <a:tailEnd type="none" w="sm" len="sm"/>
              </a:ln>
              <a:effectLst/>
            </p:spPr>
            <p:txBody>
              <a:bodyPr/>
              <a:lstStyle/>
              <a:p>
                <a:pPr>
                  <a:defRPr/>
                </a:pPr>
                <a:r>
                  <a:rPr lang="en-US" sz="1100" dirty="0">
                    <a:latin typeface="+mn-lt"/>
                  </a:rPr>
                  <a:t>WG’s</a:t>
                </a:r>
              </a:p>
            </p:txBody>
          </p:sp>
          <p:sp>
            <p:nvSpPr>
              <p:cNvPr id="155" name="Rectangle 154"/>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33CC33"/>
                </a:solidFill>
                <a:prstDash val="solid"/>
                <a:round/>
                <a:headEnd type="none" w="sm" len="sm"/>
                <a:tailEnd type="none" w="sm" len="sm"/>
              </a:ln>
              <a:effectLst/>
            </p:spPr>
            <p:txBody>
              <a:bodyPr/>
              <a:lstStyle/>
              <a:p>
                <a:pPr>
                  <a:defRPr/>
                </a:pPr>
                <a:r>
                  <a:rPr lang="en-US" sz="1100" dirty="0">
                    <a:latin typeface="+mn-lt"/>
                  </a:rPr>
                  <a:t>WG’s</a:t>
                </a:r>
              </a:p>
            </p:txBody>
          </p:sp>
          <p:sp>
            <p:nvSpPr>
              <p:cNvPr id="156" name="Rectangle 155"/>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33CC33"/>
                </a:solidFill>
                <a:prstDash val="solid"/>
                <a:round/>
                <a:headEnd type="none" w="sm" len="sm"/>
                <a:tailEnd type="none" w="sm" len="sm"/>
              </a:ln>
              <a:effectLst/>
            </p:spPr>
            <p:txBody>
              <a:bodyPr/>
              <a:lstStyle/>
              <a:p>
                <a:pPr>
                  <a:defRPr/>
                </a:pPr>
                <a:r>
                  <a:rPr lang="en-US" sz="1100" dirty="0">
                    <a:latin typeface="+mn-lt"/>
                  </a:rPr>
                  <a:t>WG’s</a:t>
                </a:r>
              </a:p>
            </p:txBody>
          </p:sp>
        </p:grpSp>
        <p:grpSp>
          <p:nvGrpSpPr>
            <p:cNvPr id="23" name="Group 458"/>
            <p:cNvGrpSpPr>
              <a:grpSpLocks/>
            </p:cNvGrpSpPr>
            <p:nvPr/>
          </p:nvGrpSpPr>
          <p:grpSpPr bwMode="auto">
            <a:xfrm>
              <a:off x="6858008" y="6019800"/>
              <a:ext cx="762001" cy="457200"/>
              <a:chOff x="5105400" y="5943600"/>
              <a:chExt cx="685800" cy="457200"/>
            </a:xfrm>
          </p:grpSpPr>
          <p:sp>
            <p:nvSpPr>
              <p:cNvPr id="150" name="Rectangle 149"/>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FF9900"/>
                </a:solidFill>
                <a:prstDash val="solid"/>
                <a:round/>
                <a:headEnd type="none" w="sm" len="sm"/>
                <a:tailEnd type="none" w="sm" len="sm"/>
              </a:ln>
              <a:effectLst/>
            </p:spPr>
            <p:txBody>
              <a:bodyPr/>
              <a:lstStyle/>
              <a:p>
                <a:pPr>
                  <a:defRPr/>
                </a:pPr>
                <a:r>
                  <a:rPr lang="en-US" sz="1100" dirty="0">
                    <a:latin typeface="+mn-lt"/>
                  </a:rPr>
                  <a:t>WG’s</a:t>
                </a:r>
              </a:p>
            </p:txBody>
          </p:sp>
          <p:sp>
            <p:nvSpPr>
              <p:cNvPr id="152" name="Rectangle 151"/>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FF9900"/>
                </a:solidFill>
                <a:prstDash val="solid"/>
                <a:round/>
                <a:headEnd type="none" w="sm" len="sm"/>
                <a:tailEnd type="none" w="sm" len="sm"/>
              </a:ln>
              <a:effectLst/>
            </p:spPr>
            <p:txBody>
              <a:bodyPr/>
              <a:lstStyle/>
              <a:p>
                <a:pPr>
                  <a:defRPr/>
                </a:pPr>
                <a:r>
                  <a:rPr lang="en-US" sz="1100" dirty="0">
                    <a:latin typeface="+mn-lt"/>
                  </a:rPr>
                  <a:t>WG’s</a:t>
                </a:r>
              </a:p>
            </p:txBody>
          </p:sp>
          <p:sp>
            <p:nvSpPr>
              <p:cNvPr id="153" name="Rectangle 152"/>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FF9900"/>
                </a:solidFill>
                <a:prstDash val="solid"/>
                <a:round/>
                <a:headEnd type="none" w="sm" len="sm"/>
                <a:tailEnd type="none" w="sm" len="sm"/>
              </a:ln>
              <a:effectLst/>
            </p:spPr>
            <p:txBody>
              <a:bodyPr/>
              <a:lstStyle/>
              <a:p>
                <a:pPr>
                  <a:defRPr/>
                </a:pPr>
                <a:r>
                  <a:rPr lang="en-US" sz="1100" dirty="0">
                    <a:latin typeface="+mn-lt"/>
                  </a:rPr>
                  <a:t>WG’s</a:t>
                </a:r>
              </a:p>
            </p:txBody>
          </p:sp>
        </p:grpSp>
        <p:grpSp>
          <p:nvGrpSpPr>
            <p:cNvPr id="24" name="Group 504"/>
            <p:cNvGrpSpPr>
              <a:grpSpLocks/>
            </p:cNvGrpSpPr>
            <p:nvPr/>
          </p:nvGrpSpPr>
          <p:grpSpPr bwMode="auto">
            <a:xfrm>
              <a:off x="7543808" y="5943600"/>
              <a:ext cx="762001" cy="457200"/>
              <a:chOff x="5105400" y="5943600"/>
              <a:chExt cx="685800" cy="457200"/>
            </a:xfrm>
          </p:grpSpPr>
          <p:sp>
            <p:nvSpPr>
              <p:cNvPr id="147" name="Rectangle 146"/>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FF66FF"/>
                </a:solidFill>
                <a:prstDash val="solid"/>
                <a:round/>
                <a:headEnd type="none" w="sm" len="sm"/>
                <a:tailEnd type="none" w="sm" len="sm"/>
              </a:ln>
              <a:effectLst/>
            </p:spPr>
            <p:txBody>
              <a:bodyPr/>
              <a:lstStyle/>
              <a:p>
                <a:pPr>
                  <a:defRPr/>
                </a:pPr>
                <a:r>
                  <a:rPr lang="en-US" sz="1100" dirty="0">
                    <a:latin typeface="+mn-lt"/>
                  </a:rPr>
                  <a:t>WG’s</a:t>
                </a:r>
              </a:p>
            </p:txBody>
          </p:sp>
          <p:sp>
            <p:nvSpPr>
              <p:cNvPr id="148" name="Rectangle 147"/>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FF66FF"/>
                </a:solidFill>
                <a:prstDash val="solid"/>
                <a:round/>
                <a:headEnd type="none" w="sm" len="sm"/>
                <a:tailEnd type="none" w="sm" len="sm"/>
              </a:ln>
              <a:effectLst/>
            </p:spPr>
            <p:txBody>
              <a:bodyPr/>
              <a:lstStyle/>
              <a:p>
                <a:pPr>
                  <a:defRPr/>
                </a:pPr>
                <a:r>
                  <a:rPr lang="en-US" sz="1100" dirty="0">
                    <a:latin typeface="+mn-lt"/>
                  </a:rPr>
                  <a:t>WG’s</a:t>
                </a:r>
              </a:p>
            </p:txBody>
          </p:sp>
          <p:sp>
            <p:nvSpPr>
              <p:cNvPr id="149" name="Rectangle 148"/>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FF66FF"/>
                </a:solidFill>
                <a:prstDash val="solid"/>
                <a:round/>
                <a:headEnd type="none" w="sm" len="sm"/>
                <a:tailEnd type="none" w="sm" len="sm"/>
              </a:ln>
              <a:effectLst/>
            </p:spPr>
            <p:txBody>
              <a:bodyPr/>
              <a:lstStyle/>
              <a:p>
                <a:pPr>
                  <a:defRPr/>
                </a:pPr>
                <a:r>
                  <a:rPr lang="en-US" sz="1100" dirty="0">
                    <a:latin typeface="+mn-lt"/>
                  </a:rPr>
                  <a:t>WG’s</a:t>
                </a:r>
              </a:p>
            </p:txBody>
          </p:sp>
        </p:grpSp>
        <p:grpSp>
          <p:nvGrpSpPr>
            <p:cNvPr id="25" name="Group 511"/>
            <p:cNvGrpSpPr>
              <a:grpSpLocks/>
            </p:cNvGrpSpPr>
            <p:nvPr/>
          </p:nvGrpSpPr>
          <p:grpSpPr bwMode="auto">
            <a:xfrm>
              <a:off x="8077208" y="6019800"/>
              <a:ext cx="762001" cy="457200"/>
              <a:chOff x="5105400" y="5943600"/>
              <a:chExt cx="685800" cy="457200"/>
            </a:xfrm>
          </p:grpSpPr>
          <p:sp>
            <p:nvSpPr>
              <p:cNvPr id="144" name="Rectangle 143"/>
              <p:cNvSpPr/>
              <p:nvPr/>
            </p:nvSpPr>
            <p:spPr bwMode="auto">
              <a:xfrm>
                <a:off x="5258277" y="6096000"/>
                <a:ext cx="532923" cy="304800"/>
              </a:xfrm>
              <a:prstGeom prst="rect">
                <a:avLst/>
              </a:prstGeom>
              <a:solidFill>
                <a:schemeClr val="accent1">
                  <a:lumMod val="20000"/>
                  <a:lumOff val="80000"/>
                </a:schemeClr>
              </a:solidFill>
              <a:ln w="28575" cap="flat" cmpd="sng" algn="ctr">
                <a:solidFill>
                  <a:srgbClr val="FF0000"/>
                </a:solidFill>
                <a:prstDash val="solid"/>
                <a:round/>
                <a:headEnd type="none" w="sm" len="sm"/>
                <a:tailEnd type="none" w="sm" len="sm"/>
              </a:ln>
              <a:effectLst/>
            </p:spPr>
            <p:txBody>
              <a:bodyPr/>
              <a:lstStyle/>
              <a:p>
                <a:pPr>
                  <a:defRPr/>
                </a:pPr>
                <a:r>
                  <a:rPr lang="en-US" sz="1100" dirty="0">
                    <a:latin typeface="+mn-lt"/>
                  </a:rPr>
                  <a:t>WG’s</a:t>
                </a:r>
              </a:p>
            </p:txBody>
          </p:sp>
          <p:sp>
            <p:nvSpPr>
              <p:cNvPr id="145" name="Rectangle 144"/>
              <p:cNvSpPr/>
              <p:nvPr/>
            </p:nvSpPr>
            <p:spPr bwMode="auto">
              <a:xfrm>
                <a:off x="5181124" y="6019800"/>
                <a:ext cx="534353" cy="304800"/>
              </a:xfrm>
              <a:prstGeom prst="rect">
                <a:avLst/>
              </a:prstGeom>
              <a:solidFill>
                <a:schemeClr val="accent1">
                  <a:lumMod val="20000"/>
                  <a:lumOff val="80000"/>
                </a:schemeClr>
              </a:solidFill>
              <a:ln w="28575" cap="flat" cmpd="sng" algn="ctr">
                <a:solidFill>
                  <a:srgbClr val="FF0000"/>
                </a:solidFill>
                <a:prstDash val="solid"/>
                <a:round/>
                <a:headEnd type="none" w="sm" len="sm"/>
                <a:tailEnd type="none" w="sm" len="sm"/>
              </a:ln>
              <a:effectLst/>
            </p:spPr>
            <p:txBody>
              <a:bodyPr/>
              <a:lstStyle/>
              <a:p>
                <a:pPr>
                  <a:defRPr/>
                </a:pPr>
                <a:r>
                  <a:rPr lang="en-US" sz="1100" dirty="0">
                    <a:latin typeface="+mn-lt"/>
                  </a:rPr>
                  <a:t>WG’s</a:t>
                </a:r>
              </a:p>
            </p:txBody>
          </p:sp>
          <p:sp>
            <p:nvSpPr>
              <p:cNvPr id="146" name="Rectangle 145"/>
              <p:cNvSpPr/>
              <p:nvPr/>
            </p:nvSpPr>
            <p:spPr bwMode="auto">
              <a:xfrm>
                <a:off x="5105400" y="5943600"/>
                <a:ext cx="532924" cy="304800"/>
              </a:xfrm>
              <a:prstGeom prst="rect">
                <a:avLst/>
              </a:prstGeom>
              <a:solidFill>
                <a:schemeClr val="accent1">
                  <a:lumMod val="20000"/>
                  <a:lumOff val="80000"/>
                </a:schemeClr>
              </a:solidFill>
              <a:ln w="28575" cap="flat" cmpd="sng" algn="ctr">
                <a:solidFill>
                  <a:srgbClr val="FF0000"/>
                </a:solidFill>
                <a:prstDash val="solid"/>
                <a:round/>
                <a:headEnd type="none" w="sm" len="sm"/>
                <a:tailEnd type="none" w="sm" len="sm"/>
              </a:ln>
              <a:effectLst/>
            </p:spPr>
            <p:txBody>
              <a:bodyPr/>
              <a:lstStyle/>
              <a:p>
                <a:pPr>
                  <a:defRPr/>
                </a:pPr>
                <a:r>
                  <a:rPr lang="en-US" sz="1100" dirty="0">
                    <a:latin typeface="+mn-lt"/>
                  </a:rPr>
                  <a:t>WG’s</a:t>
                </a:r>
              </a:p>
            </p:txBody>
          </p:sp>
        </p:grpSp>
        <p:cxnSp>
          <p:nvCxnSpPr>
            <p:cNvPr id="138" name="Straight Connector 137"/>
            <p:cNvCxnSpPr/>
            <p:nvPr/>
          </p:nvCxnSpPr>
          <p:spPr bwMode="auto">
            <a:xfrm rot="5400000">
              <a:off x="6853428" y="5862825"/>
              <a:ext cx="313947" cy="0"/>
            </a:xfrm>
            <a:prstGeom prst="line">
              <a:avLst/>
            </a:prstGeom>
            <a:solidFill>
              <a:schemeClr val="accent1"/>
            </a:solidFill>
            <a:ln w="28575" cap="flat" cmpd="sng" algn="ctr">
              <a:solidFill>
                <a:srgbClr val="FF9900"/>
              </a:solidFill>
              <a:prstDash val="solid"/>
              <a:round/>
              <a:headEnd type="none" w="sm" len="sm"/>
              <a:tailEnd type="none" w="sm" len="sm"/>
            </a:ln>
            <a:effectLst/>
          </p:spPr>
        </p:cxnSp>
        <p:cxnSp>
          <p:nvCxnSpPr>
            <p:cNvPr id="139" name="Straight Connector 138"/>
            <p:cNvCxnSpPr/>
            <p:nvPr/>
          </p:nvCxnSpPr>
          <p:spPr bwMode="auto">
            <a:xfrm rot="5400000">
              <a:off x="5634228" y="5862825"/>
              <a:ext cx="313947" cy="0"/>
            </a:xfrm>
            <a:prstGeom prst="line">
              <a:avLst/>
            </a:prstGeom>
            <a:solidFill>
              <a:schemeClr val="accent1"/>
            </a:solidFill>
            <a:ln w="28575" cap="flat" cmpd="sng" algn="ctr">
              <a:solidFill>
                <a:srgbClr val="3D86FD"/>
              </a:solidFill>
              <a:prstDash val="solid"/>
              <a:round/>
              <a:headEnd type="none" w="sm" len="sm"/>
              <a:tailEnd type="none" w="sm" len="sm"/>
            </a:ln>
            <a:effectLst/>
          </p:spPr>
        </p:cxnSp>
        <p:cxnSp>
          <p:nvCxnSpPr>
            <p:cNvPr id="140" name="Straight Connector 139"/>
            <p:cNvCxnSpPr/>
            <p:nvPr/>
          </p:nvCxnSpPr>
          <p:spPr bwMode="auto">
            <a:xfrm rot="5400000">
              <a:off x="8133881" y="5862825"/>
              <a:ext cx="313947" cy="0"/>
            </a:xfrm>
            <a:prstGeom prst="line">
              <a:avLst/>
            </a:prstGeom>
            <a:solidFill>
              <a:schemeClr val="accent1"/>
            </a:solidFill>
            <a:ln w="28575" cap="flat" cmpd="sng" algn="ctr">
              <a:solidFill>
                <a:srgbClr val="FF0000"/>
              </a:solidFill>
              <a:prstDash val="solid"/>
              <a:round/>
              <a:headEnd type="none" w="sm" len="sm"/>
              <a:tailEnd type="none" w="sm" len="sm"/>
            </a:ln>
            <a:effectLst/>
          </p:spPr>
        </p:cxnSp>
        <p:cxnSp>
          <p:nvCxnSpPr>
            <p:cNvPr id="141" name="Straight Connector 140"/>
            <p:cNvCxnSpPr/>
            <p:nvPr/>
          </p:nvCxnSpPr>
          <p:spPr bwMode="auto">
            <a:xfrm rot="5400000">
              <a:off x="4878387" y="5561013"/>
              <a:ext cx="760413" cy="1588"/>
            </a:xfrm>
            <a:prstGeom prst="line">
              <a:avLst/>
            </a:prstGeom>
            <a:solidFill>
              <a:schemeClr val="accent1"/>
            </a:solidFill>
            <a:ln w="28575" cap="flat" cmpd="sng" algn="ctr">
              <a:solidFill>
                <a:schemeClr val="tx1">
                  <a:lumMod val="65000"/>
                  <a:lumOff val="35000"/>
                </a:schemeClr>
              </a:solidFill>
              <a:prstDash val="solid"/>
              <a:round/>
              <a:headEnd type="none" w="sm" len="sm"/>
              <a:tailEnd type="none" w="sm" len="sm"/>
            </a:ln>
            <a:effectLst/>
          </p:spPr>
        </p:cxnSp>
        <p:cxnSp>
          <p:nvCxnSpPr>
            <p:cNvPr id="142" name="Straight Connector 141"/>
            <p:cNvCxnSpPr/>
            <p:nvPr/>
          </p:nvCxnSpPr>
          <p:spPr bwMode="auto">
            <a:xfrm rot="5400000">
              <a:off x="6097587" y="5561013"/>
              <a:ext cx="760413" cy="1588"/>
            </a:xfrm>
            <a:prstGeom prst="line">
              <a:avLst/>
            </a:prstGeom>
            <a:solidFill>
              <a:schemeClr val="accent1"/>
            </a:solidFill>
            <a:ln w="28575" cap="flat" cmpd="sng" algn="ctr">
              <a:solidFill>
                <a:srgbClr val="33CC33"/>
              </a:solidFill>
              <a:prstDash val="solid"/>
              <a:round/>
              <a:headEnd type="none" w="sm" len="sm"/>
              <a:tailEnd type="none" w="sm" len="sm"/>
            </a:ln>
            <a:effectLst/>
          </p:spPr>
        </p:cxnSp>
        <p:cxnSp>
          <p:nvCxnSpPr>
            <p:cNvPr id="143" name="Straight Connector 142"/>
            <p:cNvCxnSpPr/>
            <p:nvPr/>
          </p:nvCxnSpPr>
          <p:spPr bwMode="auto">
            <a:xfrm rot="5400000">
              <a:off x="7316787" y="5561013"/>
              <a:ext cx="760413" cy="1588"/>
            </a:xfrm>
            <a:prstGeom prst="line">
              <a:avLst/>
            </a:prstGeom>
            <a:solidFill>
              <a:schemeClr val="accent1"/>
            </a:solidFill>
            <a:ln w="28575" cap="flat" cmpd="sng" algn="ctr">
              <a:solidFill>
                <a:srgbClr val="FF66FF"/>
              </a:solidFill>
              <a:prstDash val="solid"/>
              <a:round/>
              <a:headEnd type="none" w="sm" len="sm"/>
              <a:tailEnd type="none" w="sm" len="sm"/>
            </a:ln>
            <a:effectLst/>
          </p:spPr>
        </p:cxnSp>
      </p:grpSp>
      <p:sp>
        <p:nvSpPr>
          <p:cNvPr id="124" name="Slide Number Placeholder 123"/>
          <p:cNvSpPr>
            <a:spLocks noGrp="1"/>
          </p:cNvSpPr>
          <p:nvPr>
            <p:ph type="sldNum" sz="quarter" idx="10"/>
          </p:nvPr>
        </p:nvSpPr>
        <p:spPr/>
        <p:txBody>
          <a:bodyPr/>
          <a:lstStyle/>
          <a:p>
            <a:pPr>
              <a:defRPr/>
            </a:pPr>
            <a:fld id="{C246DBB5-1FC3-4A7F-A21A-11B4D61A50B2}" type="slidenum">
              <a:rPr lang="en-US" smtClean="0"/>
              <a:pPr>
                <a:defRPr/>
              </a:pPr>
              <a:t>9</a:t>
            </a:fld>
            <a:endParaRPr lang="en-US"/>
          </a:p>
        </p:txBody>
      </p:sp>
      <p:sp>
        <p:nvSpPr>
          <p:cNvPr id="131" name="Vertical Scroll 130"/>
          <p:cNvSpPr/>
          <p:nvPr/>
        </p:nvSpPr>
        <p:spPr bwMode="auto">
          <a:xfrm>
            <a:off x="7456488" y="5943600"/>
            <a:ext cx="709612" cy="552450"/>
          </a:xfrm>
          <a:prstGeom prst="verticalScroll">
            <a:avLst/>
          </a:prstGeom>
          <a:solidFill>
            <a:schemeClr val="accent1">
              <a:lumMod val="75000"/>
            </a:schemeClr>
          </a:solidFill>
          <a:ln w="28575">
            <a:solidFill>
              <a:schemeClr val="tx1"/>
            </a:solidFill>
            <a:miter lim="800000"/>
            <a:headEnd/>
            <a:tailEnd/>
          </a:ln>
        </p:spPr>
        <p:txBody>
          <a:bodyPr lIns="0" tIns="0" rIns="0" bIns="0" anchor="ctr"/>
          <a:lstStyle/>
          <a:p>
            <a:pPr algn="ctr">
              <a:defRPr/>
            </a:pPr>
            <a:r>
              <a:rPr lang="en-US" sz="1100" b="1" dirty="0">
                <a:solidFill>
                  <a:schemeClr val="bg1"/>
                </a:solidFill>
                <a:latin typeface="+mn-lt"/>
              </a:rPr>
              <a:t>CCSDS</a:t>
            </a:r>
            <a:endParaRPr lang="en-US" sz="1050" b="1" dirty="0">
              <a:solidFill>
                <a:schemeClr val="bg1"/>
              </a:solidFill>
              <a:latin typeface="+mn-lt"/>
            </a:endParaRPr>
          </a:p>
        </p:txBody>
      </p:sp>
      <p:sp>
        <p:nvSpPr>
          <p:cNvPr id="132" name="Vertical Scroll 131"/>
          <p:cNvSpPr/>
          <p:nvPr/>
        </p:nvSpPr>
        <p:spPr bwMode="auto">
          <a:xfrm>
            <a:off x="6051550" y="3173413"/>
            <a:ext cx="709613" cy="552450"/>
          </a:xfrm>
          <a:prstGeom prst="verticalScroll">
            <a:avLst/>
          </a:prstGeom>
          <a:solidFill>
            <a:srgbClr val="00B050"/>
          </a:solidFill>
          <a:ln w="28575">
            <a:solidFill>
              <a:schemeClr val="tx1"/>
            </a:solidFill>
            <a:miter lim="800000"/>
            <a:headEnd/>
            <a:tailEnd/>
          </a:ln>
        </p:spPr>
        <p:txBody>
          <a:bodyPr lIns="0" tIns="0" rIns="0" bIns="0" anchor="ctr"/>
          <a:lstStyle/>
          <a:p>
            <a:pPr algn="ctr">
              <a:defRPr/>
            </a:pPr>
            <a:r>
              <a:rPr lang="en-US" sz="1800" b="1" dirty="0">
                <a:solidFill>
                  <a:schemeClr val="bg1"/>
                </a:solidFill>
                <a:latin typeface="+mn-lt"/>
              </a:rPr>
              <a:t>ISO</a:t>
            </a:r>
          </a:p>
        </p:txBody>
      </p:sp>
      <p:sp>
        <p:nvSpPr>
          <p:cNvPr id="134" name="Rectangle 133"/>
          <p:cNvSpPr/>
          <p:nvPr/>
        </p:nvSpPr>
        <p:spPr bwMode="auto">
          <a:xfrm>
            <a:off x="7162800" y="2133600"/>
            <a:ext cx="1752600" cy="228600"/>
          </a:xfrm>
          <a:prstGeom prst="rect">
            <a:avLst/>
          </a:prstGeom>
          <a:solidFill>
            <a:schemeClr val="accent2"/>
          </a:solidFill>
          <a:ln w="6350">
            <a:solidFill>
              <a:schemeClr val="tx1"/>
            </a:solidFill>
            <a:miter lim="800000"/>
            <a:headEnd/>
            <a:tailEnd/>
          </a:ln>
        </p:spPr>
        <p:txBody>
          <a:bodyPr wrap="none" anchor="ctr"/>
          <a:lstStyle/>
          <a:p>
            <a:r>
              <a:rPr lang="en-US" sz="1400" dirty="0">
                <a:solidFill>
                  <a:schemeClr val="bg1"/>
                </a:solidFill>
                <a:latin typeface="+mn-lt"/>
              </a:rPr>
              <a:t>Missions / Programs</a:t>
            </a:r>
          </a:p>
        </p:txBody>
      </p:sp>
    </p:spTree>
    <p:extLst>
      <p:ext uri="{BB962C8B-B14F-4D97-AF65-F5344CB8AC3E}">
        <p14:creationId xmlns:p14="http://schemas.microsoft.com/office/powerpoint/2010/main" val="30521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72274 -0.12106 " pathEditMode="relative" ptsTypes="AA">
                                      <p:cBhvr>
                                        <p:cTn id="6" dur="2000" fill="hold"/>
                                        <p:tgtEl>
                                          <p:spTgt spid="134"/>
                                        </p:tgtEl>
                                        <p:attrNameLst>
                                          <p:attrName>ppt_x</p:attrName>
                                          <p:attrName>ppt_y</p:attrName>
                                        </p:attrNameLst>
                                      </p:cBhvr>
                                    </p:animMotion>
                                  </p:childTnLst>
                                </p:cTn>
                              </p:par>
                              <p:par>
                                <p:cTn id="7" presetID="6" presetClass="emph" presetSubtype="0" fill="hold" grpId="1" nodeType="withEffect">
                                  <p:stCondLst>
                                    <p:cond delay="0"/>
                                  </p:stCondLst>
                                  <p:childTnLst>
                                    <p:animScale>
                                      <p:cBhvr>
                                        <p:cTn id="8" dur="2000" fill="hold"/>
                                        <p:tgtEl>
                                          <p:spTgt spid="134"/>
                                        </p:tgtEl>
                                      </p:cBhvr>
                                      <p:by x="150000" y="150000"/>
                                    </p:animScale>
                                  </p:childTnLst>
                                </p:cTn>
                              </p:par>
                              <p:par>
                                <p:cTn id="9" presetID="6" presetClass="emph" presetSubtype="0" fill="hold" nodeType="withEffect">
                                  <p:stCondLst>
                                    <p:cond delay="0"/>
                                  </p:stCondLst>
                                  <p:childTnLst>
                                    <p:animScale>
                                      <p:cBhvr>
                                        <p:cTn id="10" dur="500" fill="hold"/>
                                        <p:tgtEl>
                                          <p:spTgt spid="13"/>
                                        </p:tgtEl>
                                      </p:cBhvr>
                                      <p:by x="200000" y="200000"/>
                                    </p:animScale>
                                  </p:childTnLst>
                                </p:cTn>
                              </p:par>
                              <p:par>
                                <p:cTn id="11" presetID="0" presetClass="path" presetSubtype="0" accel="50000" decel="50000" fill="hold" nodeType="withEffect">
                                  <p:stCondLst>
                                    <p:cond delay="0"/>
                                  </p:stCondLst>
                                  <p:childTnLst>
                                    <p:animMotion origin="layout" path="M -3.33333E-6 -3.7037E-7 L 0.15782 -0.05532 " pathEditMode="relative" ptsTypes="AA">
                                      <p:cBhvr>
                                        <p:cTn id="12" dur="500" fill="hold"/>
                                        <p:tgtEl>
                                          <p:spTgt spid="13"/>
                                        </p:tgtEl>
                                        <p:attrNameLst>
                                          <p:attrName>ppt_x</p:attrName>
                                          <p:attrName>ppt_y</p:attrName>
                                        </p:attrNameLst>
                                      </p:cBhvr>
                                    </p:animMotion>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25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3000"/>
                            </p:stCondLst>
                            <p:childTnLst>
                              <p:par>
                                <p:cTn id="22" presetID="22" presetClass="entr" presetSubtype="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65"/>
                                        </p:tgtEl>
                                        <p:attrNameLst>
                                          <p:attrName>style.visibility</p:attrName>
                                        </p:attrNameLst>
                                      </p:cBhvr>
                                      <p:to>
                                        <p:strVal val="visible"/>
                                      </p:to>
                                    </p:set>
                                    <p:animEffect transition="in" filter="wipe(up)">
                                      <p:cBhvr>
                                        <p:cTn id="33" dur="500"/>
                                        <p:tgtEl>
                                          <p:spTgt spid="165"/>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par>
                                <p:cTn id="38" presetID="22" presetClass="exit" presetSubtype="4" fill="hold" nodeType="withEffect">
                                  <p:stCondLst>
                                    <p:cond delay="0"/>
                                  </p:stCondLst>
                                  <p:childTnLst>
                                    <p:animEffect transition="out" filter="wipe(down)">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wipe(down)">
                                      <p:cBhvr>
                                        <p:cTn id="45" dur="500"/>
                                        <p:tgtEl>
                                          <p:spTgt spid="131"/>
                                        </p:tgtEl>
                                      </p:cBhvr>
                                    </p:animEffect>
                                  </p:childTnLst>
                                </p:cTn>
                              </p:par>
                            </p:childTnLst>
                          </p:cTn>
                        </p:par>
                        <p:par>
                          <p:cTn id="46" fill="hold">
                            <p:stCondLst>
                              <p:cond delay="500"/>
                            </p:stCondLst>
                            <p:childTnLst>
                              <p:par>
                                <p:cTn id="47" presetID="0" presetClass="path" presetSubtype="0" accel="50000" decel="50000" fill="hold" nodeType="afterEffect">
                                  <p:stCondLst>
                                    <p:cond delay="0"/>
                                  </p:stCondLst>
                                  <p:childTnLst>
                                    <p:animMotion origin="layout" path="M 0 0 L 0.00173 -0.17477 " pathEditMode="relative" ptsTypes="AA">
                                      <p:cBhvr>
                                        <p:cTn id="48" dur="1000" fill="hold"/>
                                        <p:tgtEl>
                                          <p:spTgt spid="131"/>
                                        </p:tgtEl>
                                        <p:attrNameLst>
                                          <p:attrName>ppt_x</p:attrName>
                                          <p:attrName>ppt_y</p:attrName>
                                        </p:attrNameLst>
                                      </p:cBhvr>
                                    </p:animMotion>
                                  </p:childTnLst>
                                </p:cTn>
                              </p:par>
                            </p:childTnLst>
                          </p:cTn>
                        </p:par>
                        <p:par>
                          <p:cTn id="49" fill="hold">
                            <p:stCondLst>
                              <p:cond delay="1500"/>
                            </p:stCondLst>
                            <p:childTnLst>
                              <p:par>
                                <p:cTn id="50" presetID="0" presetClass="path" presetSubtype="0" accel="50000" decel="50000" fill="hold" nodeType="afterEffect">
                                  <p:stCondLst>
                                    <p:cond delay="0"/>
                                  </p:stCondLst>
                                  <p:childTnLst>
                                    <p:animMotion origin="layout" path="M 0.00173 -0.17488 L -0.15191 -0.39233 " pathEditMode="relative" rAng="0" ptsTypes="AA">
                                      <p:cBhvr>
                                        <p:cTn id="51" dur="1000" fill="hold"/>
                                        <p:tgtEl>
                                          <p:spTgt spid="131"/>
                                        </p:tgtEl>
                                        <p:attrNameLst>
                                          <p:attrName>ppt_x</p:attrName>
                                          <p:attrName>ppt_y</p:attrName>
                                        </p:attrNameLst>
                                      </p:cBhvr>
                                      <p:rCtr x="-7700" y="-10900"/>
                                    </p:animMotion>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32"/>
                                        </p:tgtEl>
                                        <p:attrNameLst>
                                          <p:attrName>style.visibility</p:attrName>
                                        </p:attrNameLst>
                                      </p:cBhvr>
                                      <p:to>
                                        <p:strVal val="visible"/>
                                      </p:to>
                                    </p:set>
                                    <p:animEffect transition="in" filter="wipe(down)">
                                      <p:cBhvr>
                                        <p:cTn id="60" dur="500"/>
                                        <p:tgtEl>
                                          <p:spTgt spid="132"/>
                                        </p:tgtEl>
                                      </p:cBhvr>
                                    </p:animEffect>
                                  </p:childTnLst>
                                </p:cTn>
                              </p:par>
                            </p:childTnLst>
                          </p:cTn>
                        </p:par>
                        <p:par>
                          <p:cTn id="61" fill="hold">
                            <p:stCondLst>
                              <p:cond delay="500"/>
                            </p:stCondLst>
                            <p:childTnLst>
                              <p:par>
                                <p:cTn id="62" presetID="10" presetClass="exit" presetSubtype="0" fill="hold" nodeType="after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childTnLst>
                          </p:cTn>
                        </p:par>
                        <p:par>
                          <p:cTn id="65" fill="hold">
                            <p:stCondLst>
                              <p:cond delay="1000"/>
                            </p:stCondLst>
                            <p:childTnLst>
                              <p:par>
                                <p:cTn id="66" presetID="0" presetClass="path" presetSubtype="0" accel="50000" decel="50000" fill="hold" grpId="1" nodeType="afterEffect">
                                  <p:stCondLst>
                                    <p:cond delay="0"/>
                                  </p:stCondLst>
                                  <p:childTnLst>
                                    <p:animMotion origin="layout" path="M 0.00174 0.01133 L -0.19513 -0.28707 " pathEditMode="relative" rAng="0" ptsTypes="AA">
                                      <p:cBhvr>
                                        <p:cTn id="67" dur="3000" fill="hold"/>
                                        <p:tgtEl>
                                          <p:spTgt spid="132"/>
                                        </p:tgtEl>
                                        <p:attrNameLst>
                                          <p:attrName>ppt_x</p:attrName>
                                          <p:attrName>ppt_y</p:attrName>
                                        </p:attrNameLst>
                                      </p:cBhvr>
                                      <p:rCtr x="-9800" y="-14900"/>
                                    </p:animMotion>
                                  </p:childTnLst>
                                </p:cTn>
                              </p:par>
                            </p:childTnLst>
                          </p:cTn>
                        </p:par>
                        <p:par>
                          <p:cTn id="68" fill="hold">
                            <p:stCondLst>
                              <p:cond delay="4000"/>
                            </p:stCondLst>
                            <p:childTnLst>
                              <p:par>
                                <p:cTn id="69" presetID="0" presetClass="path" presetSubtype="0" accel="50000" decel="50000" fill="hold" nodeType="afterEffect">
                                  <p:stCondLst>
                                    <p:cond delay="0"/>
                                  </p:stCondLst>
                                  <p:childTnLst>
                                    <p:animMotion origin="layout" path="M -0.12013 -0.40509 L -0.55243 -0.66736 " pathEditMode="relative" rAng="0" ptsTypes="AA">
                                      <p:cBhvr>
                                        <p:cTn id="70" dur="1000" fill="hold"/>
                                        <p:tgtEl>
                                          <p:spTgt spid="131"/>
                                        </p:tgtEl>
                                        <p:attrNameLst>
                                          <p:attrName>ppt_x</p:attrName>
                                          <p:attrName>ppt_y</p:attrName>
                                        </p:attrNameLst>
                                      </p:cBhvr>
                                      <p:rCtr x="-21600" y="-13100"/>
                                    </p:animMotion>
                                  </p:childTnLst>
                                </p:cTn>
                              </p:par>
                              <p:par>
                                <p:cTn id="71" presetID="0" presetClass="path" presetSubtype="0" accel="50000" decel="50000" fill="hold" nodeType="withEffect">
                                  <p:stCondLst>
                                    <p:cond delay="0"/>
                                  </p:stCondLst>
                                  <p:childTnLst>
                                    <p:animMotion origin="layout" path="M -0.19791 -0.29653 L -0.39635 -0.34074 " pathEditMode="relative" rAng="0" ptsTypes="AA">
                                      <p:cBhvr>
                                        <p:cTn id="72" dur="5000" fill="hold"/>
                                        <p:tgtEl>
                                          <p:spTgt spid="132"/>
                                        </p:tgtEl>
                                        <p:attrNameLst>
                                          <p:attrName>ppt_x</p:attrName>
                                          <p:attrName>ppt_y</p:attrName>
                                        </p:attrNameLst>
                                      </p:cBhvr>
                                      <p:rCtr x="-9900" y="-2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31" grpId="0" animBg="1"/>
      <p:bldP spid="132" grpId="0" animBg="1"/>
      <p:bldP spid="132" grpId="1" animBg="1"/>
      <p:bldP spid="134" grpId="0" animBg="1"/>
      <p:bldP spid="134" grpId="1" animBg="1"/>
    </p:bld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D050"/>
        </a:solidFill>
        <a:ln w="38100">
          <a:noFill/>
          <a:round/>
          <a:headEnd/>
          <a:tailEnd/>
        </a:ln>
      </a:spPr>
      <a:bodyPr wrap="none" rtlCol="0" anchor="ctr"/>
      <a:lstStyle>
        <a:defPPr algn="ct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12700">
          <a:noFill/>
          <a:miter lim="800000"/>
          <a:headEnd type="none" w="sm" len="sm"/>
          <a:tailEnd type="none" w="sm" len="sm"/>
        </a:ln>
      </a:spPr>
      <a:bodyPr wrap="square">
        <a:spAutoFit/>
      </a:bodyPr>
      <a:lstStyle>
        <a:defPPr marL="112713" indent="-112713">
          <a:buFont typeface="Wingdings" pitchFamily="2" charset="2"/>
          <a:buChar char=""/>
          <a:defRPr sz="1000" b="1" dirty="0" smtClean="0">
            <a:solidFill>
              <a:srgbClr val="0033CC"/>
            </a:solidFill>
            <a:latin typeface="Arial" charset="0"/>
          </a:defRPr>
        </a:defPPr>
      </a:lstStyle>
    </a:tx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amp;C">
  <a:themeElements>
    <a:clrScheme name="SM&amp;C 8">
      <a:dk1>
        <a:srgbClr val="000000"/>
      </a:dk1>
      <a:lt1>
        <a:srgbClr val="FFFFFF"/>
      </a:lt1>
      <a:dk2>
        <a:srgbClr val="002F8C"/>
      </a:dk2>
      <a:lt2>
        <a:srgbClr val="808080"/>
      </a:lt2>
      <a:accent1>
        <a:srgbClr val="AAC9E9"/>
      </a:accent1>
      <a:accent2>
        <a:srgbClr val="FF0000"/>
      </a:accent2>
      <a:accent3>
        <a:srgbClr val="FFFFFF"/>
      </a:accent3>
      <a:accent4>
        <a:srgbClr val="000000"/>
      </a:accent4>
      <a:accent5>
        <a:srgbClr val="D2E1F2"/>
      </a:accent5>
      <a:accent6>
        <a:srgbClr val="E70000"/>
      </a:accent6>
      <a:hlink>
        <a:srgbClr val="0000CC"/>
      </a:hlink>
      <a:folHlink>
        <a:srgbClr val="800080"/>
      </a:folHlink>
    </a:clrScheme>
    <a:fontScheme name="SM&amp;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AC9E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solidFill>
          <a:srgbClr val="AAC9E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SM&amp;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M&amp;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M&amp;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M&amp;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M&amp;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M&amp;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M&amp;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M&amp;C 8">
        <a:dk1>
          <a:srgbClr val="000000"/>
        </a:dk1>
        <a:lt1>
          <a:srgbClr val="FFFFFF"/>
        </a:lt1>
        <a:dk2>
          <a:srgbClr val="002F8C"/>
        </a:dk2>
        <a:lt2>
          <a:srgbClr val="808080"/>
        </a:lt2>
        <a:accent1>
          <a:srgbClr val="AAC9E9"/>
        </a:accent1>
        <a:accent2>
          <a:srgbClr val="FF0000"/>
        </a:accent2>
        <a:accent3>
          <a:srgbClr val="FFFFFF"/>
        </a:accent3>
        <a:accent4>
          <a:srgbClr val="000000"/>
        </a:accent4>
        <a:accent5>
          <a:srgbClr val="D2E1F2"/>
        </a:accent5>
        <a:accent6>
          <a:srgbClr val="E70000"/>
        </a:accent6>
        <a:hlink>
          <a:srgbClr val="0000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FD04988AE66541875CEF1D1EAB69F6" ma:contentTypeVersion="1" ma:contentTypeDescription="Create a new document." ma:contentTypeScope="" ma:versionID="20e56640fc577b75b77e01b5556b5b1a">
  <xsd:schema xmlns:xsd="http://www.w3.org/2001/XMLSchema" xmlns:xs="http://www.w3.org/2001/XMLSchema" xmlns:p="http://schemas.microsoft.com/office/2006/metadata/properties" xmlns:ns2="c623a385-648b-4ec1-8991-b987a047f970" targetNamespace="http://schemas.microsoft.com/office/2006/metadata/properties" ma:root="true" ma:fieldsID="b903bde4708e4774df861a82959e3c14" ns2:_="">
    <xsd:import namespace="c623a385-648b-4ec1-8991-b987a047f97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3a385-648b-4ec1-8991-b987a047f97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5F96CA0-7D0E-4AD2-A29C-235A673EFDA5}"/>
</file>

<file path=customXml/itemProps2.xml><?xml version="1.0" encoding="utf-8"?>
<ds:datastoreItem xmlns:ds="http://schemas.openxmlformats.org/officeDocument/2006/customXml" ds:itemID="{F77BD968-4A61-4F16-828A-83727B0AB4D4}"/>
</file>

<file path=customXml/itemProps3.xml><?xml version="1.0" encoding="utf-8"?>
<ds:datastoreItem xmlns:ds="http://schemas.openxmlformats.org/officeDocument/2006/customXml" ds:itemID="{CB62CBE6-C247-40AC-93F0-8D6DDB56BCC1}"/>
</file>

<file path=docProps/app.xml><?xml version="1.0" encoding="utf-8"?>
<Properties xmlns="http://schemas.openxmlformats.org/officeDocument/2006/extended-properties" xmlns:vt="http://schemas.openxmlformats.org/officeDocument/2006/docPropsVTypes">
  <Template/>
  <TotalTime>29527</TotalTime>
  <Pages>51</Pages>
  <Words>5308</Words>
  <Application>Microsoft Office PowerPoint</Application>
  <PresentationFormat>Letter Paper (8.5x11 in)</PresentationFormat>
  <Paragraphs>1165</Paragraphs>
  <Slides>59</Slides>
  <Notes>33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59</vt:i4>
      </vt:variant>
    </vt:vector>
  </HeadingPairs>
  <TitlesOfParts>
    <vt:vector size="71" baseType="lpstr">
      <vt:lpstr>Arial</vt:lpstr>
      <vt:lpstr>ＭＳ Ｐゴシック</vt:lpstr>
      <vt:lpstr>Times New Roman</vt:lpstr>
      <vt:lpstr>Trebuchet MS</vt:lpstr>
      <vt:lpstr>Calibri</vt:lpstr>
      <vt:lpstr>Arial Narrow</vt:lpstr>
      <vt:lpstr>Garamond</vt:lpstr>
      <vt:lpstr>Tahoma</vt:lpstr>
      <vt:lpstr>Wingdings</vt:lpstr>
      <vt:lpstr>Bauhaus 93</vt:lpstr>
      <vt:lpstr>TMOD Presentations</vt:lpstr>
      <vt:lpstr>SM&amp;C</vt:lpstr>
      <vt:lpstr>PowerPoint Presentation</vt:lpstr>
      <vt:lpstr>Agenda</vt:lpstr>
      <vt:lpstr>CCSDS Overview</vt:lpstr>
      <vt:lpstr>CCSDS – Scope and Origins</vt:lpstr>
      <vt:lpstr>On CCSDS Standards</vt:lpstr>
      <vt:lpstr>CCSDS Overview - Participation</vt:lpstr>
      <vt:lpstr>CCSDS Overview End-to-End Architecture</vt:lpstr>
      <vt:lpstr>CCSDS Structure and Organization</vt:lpstr>
      <vt:lpstr>CCSDS Relationships with ISO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Field Guide to CCSDS Book Colors</vt:lpstr>
      <vt:lpstr>Access to CCSDS Technical WG info: www.ccsds.org &gt; CWE</vt:lpstr>
      <vt:lpstr>Access to CCSDS General Announcements</vt:lpstr>
      <vt:lpstr>CCSDS Strategic Goals  by Technical Area</vt:lpstr>
      <vt:lpstr>PowerPoint Presentation</vt:lpstr>
      <vt:lpstr>Systems Engineering Area Goals</vt:lpstr>
      <vt:lpstr>Spacecraft Onboard Area Goals</vt:lpstr>
      <vt:lpstr>Spacecraft Universal Modular  Arch. (SUMO) </vt:lpstr>
      <vt:lpstr>Mission Ops &amp; Info Mgt Area Goals</vt:lpstr>
      <vt:lpstr>PowerPoint Presentation</vt:lpstr>
      <vt:lpstr>Cross Support Services Area Goals</vt:lpstr>
      <vt:lpstr>PowerPoint Presentation</vt:lpstr>
      <vt:lpstr>Space Link Services Area Goals</vt:lpstr>
      <vt:lpstr>Space Link Services Layered approach</vt:lpstr>
      <vt:lpstr>Space Internetworking Area Goals</vt:lpstr>
      <vt:lpstr>PowerPoint Presentation</vt:lpstr>
      <vt:lpstr>CLOSEUP on CCSDS Activities In Select Working Groups</vt:lpstr>
      <vt:lpstr>Security Working Group</vt:lpstr>
      <vt:lpstr>Onboard Wireless Working Group</vt:lpstr>
      <vt:lpstr>Spacecraft Monitor and Control</vt:lpstr>
      <vt:lpstr>Mission Ops TLM Services ISS Current formats</vt:lpstr>
      <vt:lpstr>PowerPoint Presentation</vt:lpstr>
      <vt:lpstr>How CCSDS MO Services Work</vt:lpstr>
      <vt:lpstr>How CCSDS MO Services Work</vt:lpstr>
      <vt:lpstr>Future architecture</vt:lpstr>
      <vt:lpstr>PowerPoint Presentation</vt:lpstr>
      <vt:lpstr>Navigation WG</vt:lpstr>
      <vt:lpstr>PowerPoint Presentation</vt:lpstr>
      <vt:lpstr>Other New Work Areas</vt:lpstr>
      <vt:lpstr>Delay/Disruption Tolerant  Networking (DTN)</vt:lpstr>
      <vt:lpstr>PowerPoint Presentation</vt:lpstr>
      <vt:lpstr>PowerPoint Presentation</vt:lpstr>
      <vt:lpstr>PowerPoint Presentation</vt:lpstr>
      <vt:lpstr>PowerPoint Presentation</vt:lpstr>
      <vt:lpstr>PowerPoint Presentation</vt:lpstr>
      <vt:lpstr>Asynchronous Message Service  (AMS)</vt:lpstr>
      <vt:lpstr>Other New Work Areas</vt:lpstr>
      <vt:lpstr>Other New Work Areas</vt:lpstr>
      <vt:lpstr>CCSDS Summary</vt:lpstr>
      <vt:lpstr>Other Opportunities for NSPO to participate in international activities</vt:lpstr>
      <vt:lpstr>SpaceOps</vt:lpstr>
      <vt:lpstr>Space Generation Advisory Council</vt:lpstr>
      <vt:lpstr>IOAG Catalog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IOP3-CCSDS Presentation- IOAG consolidated comments</dc:title>
  <dc:subject>CCSDS Overview</dc:subject>
  <dc:creator>Mike Kearney</dc:creator>
  <cp:lastModifiedBy>Mike Kearney</cp:lastModifiedBy>
  <cp:revision>1158</cp:revision>
  <cp:lastPrinted>2001-11-29T04:39:41Z</cp:lastPrinted>
  <dcterms:created xsi:type="dcterms:W3CDTF">1998-05-20T16:00:08Z</dcterms:created>
  <dcterms:modified xsi:type="dcterms:W3CDTF">2013-11-15T19:17:41Z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0x010100ECFD04988AE66541875CEF1D1EAB69F6</vt:lpwstr>
  </property>
</Properties>
</file>