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2004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35954-2DEC-407D-87ED-415FAAC686D0}" type="datetimeFigureOut">
              <a:rPr lang="en-US" smtClean="0"/>
              <a:pPr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9435-CFAE-494B-B851-C0AEDF74D1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05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35954-2DEC-407D-87ED-415FAAC686D0}" type="datetimeFigureOut">
              <a:rPr lang="en-US" smtClean="0"/>
              <a:pPr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9435-CFAE-494B-B851-C0AEDF74D1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448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35954-2DEC-407D-87ED-415FAAC686D0}" type="datetimeFigureOut">
              <a:rPr lang="en-US" smtClean="0"/>
              <a:pPr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9435-CFAE-494B-B851-C0AEDF74D1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033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35954-2DEC-407D-87ED-415FAAC686D0}" type="datetimeFigureOut">
              <a:rPr lang="en-US" smtClean="0"/>
              <a:pPr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9435-CFAE-494B-B851-C0AEDF74D1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07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35954-2DEC-407D-87ED-415FAAC686D0}" type="datetimeFigureOut">
              <a:rPr lang="en-US" smtClean="0"/>
              <a:pPr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9435-CFAE-494B-B851-C0AEDF74D1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515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35954-2DEC-407D-87ED-415FAAC686D0}" type="datetimeFigureOut">
              <a:rPr lang="en-US" smtClean="0"/>
              <a:pPr/>
              <a:t>5/17/2021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9435-CFAE-494B-B851-C0AEDF74D1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469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35954-2DEC-407D-87ED-415FAAC686D0}" type="datetimeFigureOut">
              <a:rPr lang="en-US" smtClean="0"/>
              <a:pPr/>
              <a:t>5/17/2021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9435-CFAE-494B-B851-C0AEDF74D1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781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35954-2DEC-407D-87ED-415FAAC686D0}" type="datetimeFigureOut">
              <a:rPr lang="en-US" smtClean="0"/>
              <a:pPr/>
              <a:t>5/17/2021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9435-CFAE-494B-B851-C0AEDF74D1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57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35954-2DEC-407D-87ED-415FAAC686D0}" type="datetimeFigureOut">
              <a:rPr lang="en-US" smtClean="0"/>
              <a:pPr/>
              <a:t>5/17/2021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9435-CFAE-494B-B851-C0AEDF74D1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657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35954-2DEC-407D-87ED-415FAAC686D0}" type="datetimeFigureOut">
              <a:rPr lang="en-US" smtClean="0"/>
              <a:pPr/>
              <a:t>5/17/2021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9435-CFAE-494B-B851-C0AEDF74D1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733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35954-2DEC-407D-87ED-415FAAC686D0}" type="datetimeFigureOut">
              <a:rPr lang="en-US" smtClean="0"/>
              <a:pPr/>
              <a:t>5/17/2021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9435-CFAE-494B-B851-C0AEDF74D1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402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35954-2DEC-407D-87ED-415FAAC686D0}" type="datetimeFigureOut">
              <a:rPr lang="en-US" smtClean="0"/>
              <a:pPr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A9435-CFAE-494B-B851-C0AEDF74D1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183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3" y="44450"/>
            <a:ext cx="6834187" cy="676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267200" y="2743200"/>
            <a:ext cx="2209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(3)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72100" y="2362200"/>
            <a:ext cx="2781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Covered (next slide)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38800" y="3275806"/>
            <a:ext cx="1981200" cy="3817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2017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38800" y="3657600"/>
            <a:ext cx="2209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2018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62600" y="4114800"/>
            <a:ext cx="1828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2019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324600" y="48006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2024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638800" y="28194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2019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257800" y="5574268"/>
            <a:ext cx="1790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2018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029200" y="12954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KM SDLS Extended Procedures YB</a:t>
            </a:r>
          </a:p>
        </p:txBody>
      </p:sp>
    </p:spTree>
    <p:extLst>
      <p:ext uri="{BB962C8B-B14F-4D97-AF65-F5344CB8AC3E}">
        <p14:creationId xmlns:p14="http://schemas.microsoft.com/office/powerpoint/2010/main" val="3770371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future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 fontScale="40000" lnSpcReduction="20000"/>
          </a:bodyPr>
          <a:lstStyle/>
          <a:p>
            <a:r>
              <a:rPr lang="en-US" strike="sngStrike" dirty="0"/>
              <a:t>(1) Credentials (2016) (NASA, ESA, DLR, CNES)</a:t>
            </a:r>
          </a:p>
          <a:p>
            <a:pPr lvl="1"/>
            <a:r>
              <a:rPr lang="en-US" strike="sngStrike" dirty="0"/>
              <a:t>Credentials management (CCSDS implementation of root CA, e.g., </a:t>
            </a:r>
            <a:r>
              <a:rPr lang="en-US" strike="sngStrike" dirty="0" err="1"/>
              <a:t>DigiCert</a:t>
            </a:r>
            <a:r>
              <a:rPr lang="en-US" strike="sngStrike" dirty="0"/>
              <a:t>, DeepSpace Gateway project)</a:t>
            </a:r>
          </a:p>
          <a:p>
            <a:pPr lvl="1"/>
            <a:r>
              <a:rPr lang="en-US" strike="sngStrike" dirty="0">
                <a:solidFill>
                  <a:srgbClr val="FF0000"/>
                </a:solidFill>
              </a:rPr>
              <a:t>Authentication Credentials Management YB (2019)</a:t>
            </a:r>
            <a:endParaRPr lang="en-US" strike="sngStrike" dirty="0"/>
          </a:p>
          <a:p>
            <a:r>
              <a:rPr lang="en-US" strike="sngStrike" dirty="0"/>
              <a:t>(2) Link layer security for future unified space link protocol (migration of SDLS). (201</a:t>
            </a:r>
            <a:r>
              <a:rPr lang="en-US" strike="sngStrike" dirty="0">
                <a:solidFill>
                  <a:srgbClr val="FF0000"/>
                </a:solidFill>
              </a:rPr>
              <a:t>9</a:t>
            </a:r>
            <a:r>
              <a:rPr lang="en-US" strike="sngStrike" dirty="0"/>
              <a:t>) </a:t>
            </a:r>
            <a:r>
              <a:rPr lang="en-US" dirty="0"/>
              <a:t>(UKSA experiences w/SDLS &amp; USLP) (</a:t>
            </a:r>
            <a:r>
              <a:rPr lang="en-US" dirty="0">
                <a:solidFill>
                  <a:srgbClr val="FF0000"/>
                </a:solidFill>
              </a:rPr>
              <a:t>propose to SDLS</a:t>
            </a:r>
            <a:r>
              <a:rPr lang="en-US" dirty="0"/>
              <a:t>)</a:t>
            </a:r>
          </a:p>
          <a:p>
            <a:r>
              <a:rPr lang="en-US" strike="sngStrike" dirty="0"/>
              <a:t>(3) </a:t>
            </a:r>
            <a:r>
              <a:rPr lang="en-US" strike="sngStrike" dirty="0">
                <a:solidFill>
                  <a:srgbClr val="FF0000"/>
                </a:solidFill>
              </a:rPr>
              <a:t>Key Management Green Book revision (ESA) (2019)</a:t>
            </a:r>
          </a:p>
          <a:p>
            <a:r>
              <a:rPr lang="en-US" dirty="0"/>
              <a:t>(4) Secure Software GB (20</a:t>
            </a:r>
            <a:r>
              <a:rPr lang="en-US" dirty="0">
                <a:solidFill>
                  <a:srgbClr val="FF0000"/>
                </a:solidFill>
              </a:rPr>
              <a:t>21</a:t>
            </a:r>
            <a:r>
              <a:rPr lang="en-US" dirty="0"/>
              <a:t>) (ESA, NASA) </a:t>
            </a:r>
            <a:r>
              <a:rPr lang="en-US" dirty="0">
                <a:solidFill>
                  <a:srgbClr val="FF0000"/>
                </a:solidFill>
              </a:rPr>
              <a:t>(further discussions to occur – Brandon, Daniel, Marcus)</a:t>
            </a:r>
          </a:p>
          <a:p>
            <a:r>
              <a:rPr lang="en-US" dirty="0">
                <a:solidFill>
                  <a:srgbClr val="FF0000"/>
                </a:solidFill>
              </a:rPr>
              <a:t>(5) SM&amp;C MOS Security BB (2022)</a:t>
            </a:r>
          </a:p>
          <a:p>
            <a:r>
              <a:rPr lang="en-US" dirty="0"/>
              <a:t>(6) Physical Layer Concepts GB (20</a:t>
            </a:r>
            <a:r>
              <a:rPr lang="en-US" dirty="0">
                <a:solidFill>
                  <a:srgbClr val="FF0000"/>
                </a:solidFill>
              </a:rPr>
              <a:t>22</a:t>
            </a:r>
            <a:r>
              <a:rPr lang="en-US" dirty="0"/>
              <a:t>) (ESA, </a:t>
            </a:r>
            <a:r>
              <a:rPr lang="en-US" strike="sngStrike" dirty="0"/>
              <a:t>NASA</a:t>
            </a:r>
            <a:r>
              <a:rPr lang="en-US" dirty="0"/>
              <a:t>) (white paper)</a:t>
            </a:r>
          </a:p>
          <a:p>
            <a:pPr lvl="1"/>
            <a:r>
              <a:rPr lang="en-US" dirty="0"/>
              <a:t>Radio Frequency Transport for Interoperable Physical Layer Security (ground station/mission control) </a:t>
            </a:r>
          </a:p>
          <a:p>
            <a:pPr lvl="1"/>
            <a:r>
              <a:rPr lang="en-US" dirty="0"/>
              <a:t>Optical</a:t>
            </a:r>
          </a:p>
          <a:p>
            <a:r>
              <a:rPr lang="en-US" dirty="0"/>
              <a:t>(7) Application layer security (2024) (protecting the app layer): </a:t>
            </a:r>
          </a:p>
          <a:p>
            <a:pPr lvl="1"/>
            <a:r>
              <a:rPr lang="en-US" strike="sngStrike" dirty="0"/>
              <a:t>BB Profile TLS; (2020) ?? Do we need this in light of next bullet</a:t>
            </a:r>
          </a:p>
          <a:p>
            <a:pPr lvl="1"/>
            <a:r>
              <a:rPr lang="en-US" dirty="0"/>
              <a:t>MB best practices for various ways to secure payload data within applications (e.g., CMS payload for BP, file security CFDP)</a:t>
            </a:r>
          </a:p>
          <a:p>
            <a:pPr lvl="2"/>
            <a:r>
              <a:rPr lang="en-US" dirty="0"/>
              <a:t>White paper to determine directions</a:t>
            </a:r>
          </a:p>
          <a:p>
            <a:r>
              <a:rPr lang="en-US" strike="sngStrike" dirty="0">
                <a:solidFill>
                  <a:srgbClr val="FF0000"/>
                </a:solidFill>
              </a:rPr>
              <a:t>Intergovernmental Govt Credentials Authority Requirements/Needs/</a:t>
            </a:r>
            <a:r>
              <a:rPr lang="en-US" strike="sngStrike" dirty="0" err="1">
                <a:solidFill>
                  <a:srgbClr val="FF0000"/>
                </a:solidFill>
              </a:rPr>
              <a:t>Conop</a:t>
            </a:r>
            <a:r>
              <a:rPr lang="en-US" strike="sngStrike" dirty="0">
                <a:solidFill>
                  <a:srgbClr val="FF0000"/>
                </a:solidFill>
              </a:rPr>
              <a:t>/Bridge (2020)</a:t>
            </a:r>
          </a:p>
          <a:p>
            <a:r>
              <a:rPr lang="en-US" strike="sngStrike" dirty="0">
                <a:solidFill>
                  <a:srgbClr val="FF0000"/>
                </a:solidFill>
              </a:rPr>
              <a:t>Document Roadmap (integrate documents?) (??)</a:t>
            </a:r>
          </a:p>
          <a:p>
            <a:r>
              <a:rPr lang="en-US" strike="sngStrike" dirty="0">
                <a:solidFill>
                  <a:srgbClr val="FF0000"/>
                </a:solidFill>
              </a:rPr>
              <a:t>SDLS Extended Procedures Green Book (2019)</a:t>
            </a:r>
          </a:p>
          <a:p>
            <a:r>
              <a:rPr lang="en-US" strike="sngStrike" dirty="0">
                <a:solidFill>
                  <a:srgbClr val="FF0000"/>
                </a:solidFill>
              </a:rPr>
              <a:t>SDLS Extended Procedures Yellow Book (2020)</a:t>
            </a:r>
            <a:endParaRPr lang="en-US" strike="sngStrike" dirty="0"/>
          </a:p>
          <a:p>
            <a:r>
              <a:rPr lang="en-US" dirty="0"/>
              <a:t>DTN Security (post-SBSP: key management, security management, as-needed, </a:t>
            </a:r>
            <a:r>
              <a:rPr lang="en-US" i="1" dirty="0"/>
              <a:t>ongoing</a:t>
            </a:r>
            <a:r>
              <a:rPr lang="en-US" dirty="0"/>
              <a:t>) </a:t>
            </a:r>
          </a:p>
          <a:p>
            <a:r>
              <a:rPr lang="en-US" dirty="0">
                <a:solidFill>
                  <a:srgbClr val="FF0000"/>
                </a:solidFill>
              </a:rPr>
              <a:t>Post-quantum crypto updates to algorithm BB (mid 2020s)</a:t>
            </a:r>
          </a:p>
          <a:p>
            <a:r>
              <a:rPr lang="en-US" dirty="0">
                <a:solidFill>
                  <a:srgbClr val="FF0000"/>
                </a:solidFill>
              </a:rPr>
              <a:t>Light-weight cryptographic algorithm</a:t>
            </a:r>
          </a:p>
          <a:p>
            <a:r>
              <a:rPr lang="en-US" dirty="0">
                <a:solidFill>
                  <a:srgbClr val="FF0000"/>
                </a:solidFill>
              </a:rPr>
              <a:t>Electronic data sheets – transaction protection (authentication, confidentiality) (SOIS related)</a:t>
            </a:r>
          </a:p>
          <a:p>
            <a:r>
              <a:rPr lang="en-US" dirty="0">
                <a:solidFill>
                  <a:srgbClr val="FF0000"/>
                </a:solidFill>
              </a:rPr>
              <a:t>Revision of Security Architecture MB published in 2012 (pending results from SAWG) </a:t>
            </a:r>
          </a:p>
          <a:p>
            <a:r>
              <a:rPr lang="en-US" dirty="0">
                <a:solidFill>
                  <a:srgbClr val="FF0000"/>
                </a:solidFill>
              </a:rPr>
              <a:t>Asymmetric Key Management  (CNES presentation) + quantum key management</a:t>
            </a:r>
          </a:p>
          <a:p>
            <a:r>
              <a:rPr lang="en-US" dirty="0">
                <a:solidFill>
                  <a:srgbClr val="FF0000"/>
                </a:solidFill>
              </a:rPr>
              <a:t>Quantum Key Distribution</a:t>
            </a:r>
          </a:p>
          <a:p>
            <a:r>
              <a:rPr lang="en-US" dirty="0">
                <a:solidFill>
                  <a:srgbClr val="FF0000"/>
                </a:solidFill>
              </a:rPr>
              <a:t>Zero Trust Principals</a:t>
            </a:r>
          </a:p>
          <a:p>
            <a:r>
              <a:rPr lang="en-US" dirty="0">
                <a:solidFill>
                  <a:srgbClr val="FF0000"/>
                </a:solidFill>
              </a:rPr>
              <a:t>Quantum Internet Security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104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1F34B230ED884490EAA0CC535EA820" ma:contentTypeVersion="1" ma:contentTypeDescription="Create a new document." ma:contentTypeScope="" ma:versionID="47194fe2e2cce5170df2aab8c212b9a4">
  <xsd:schema xmlns:xsd="http://www.w3.org/2001/XMLSchema" xmlns:xs="http://www.w3.org/2001/XMLSchema" xmlns:p="http://schemas.microsoft.com/office/2006/metadata/properties" xmlns:ns2="20cee1c6-1969-4179-9796-15b3b2a1bf9a" targetNamespace="http://schemas.microsoft.com/office/2006/metadata/properties" ma:root="true" ma:fieldsID="1660925e4c837dd5a0bb9bca825260a9" ns2:_="">
    <xsd:import namespace="20cee1c6-1969-4179-9796-15b3b2a1bf9a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cee1c6-1969-4179-9796-15b3b2a1bf9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49A39D1-14F7-4138-9D40-1712A2CC7C12}"/>
</file>

<file path=customXml/itemProps2.xml><?xml version="1.0" encoding="utf-8"?>
<ds:datastoreItem xmlns:ds="http://schemas.openxmlformats.org/officeDocument/2006/customXml" ds:itemID="{BF2F7636-034C-4CED-9BDD-3D4DB3621D57}"/>
</file>

<file path=customXml/itemProps3.xml><?xml version="1.0" encoding="utf-8"?>
<ds:datastoreItem xmlns:ds="http://schemas.openxmlformats.org/officeDocument/2006/customXml" ds:itemID="{FC520CEA-0622-46B9-975C-790CDF82C3E4}"/>
</file>

<file path=docProps/app.xml><?xml version="1.0" encoding="utf-8"?>
<Properties xmlns="http://schemas.openxmlformats.org/officeDocument/2006/extended-properties" xmlns:vt="http://schemas.openxmlformats.org/officeDocument/2006/docPropsVTypes">
  <TotalTime>11782</TotalTime>
  <Words>362</Words>
  <Application>Microsoft Office PowerPoint</Application>
  <PresentationFormat>On-screen Show (4:3)</PresentationFormat>
  <Paragraphs>37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Additional future 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Weiss, Howard</dc:creator>
  <cp:lastModifiedBy>Weiss, Howard</cp:lastModifiedBy>
  <cp:revision>70</cp:revision>
  <dcterms:created xsi:type="dcterms:W3CDTF">2018-10-16T12:29:04Z</dcterms:created>
  <dcterms:modified xsi:type="dcterms:W3CDTF">2021-05-19T13:09:01Z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9ae2783-b6e8-45ab-9e71-54c07b2dade0_Enabled">
    <vt:lpwstr>true</vt:lpwstr>
  </property>
  <property fmtid="{D5CDD505-2E9C-101B-9397-08002B2CF9AE}" pid="3" name="MSIP_Label_79ae2783-b6e8-45ab-9e71-54c07b2dade0_SetDate">
    <vt:lpwstr>2021-05-19T13:09:00Z</vt:lpwstr>
  </property>
  <property fmtid="{D5CDD505-2E9C-101B-9397-08002B2CF9AE}" pid="4" name="MSIP_Label_79ae2783-b6e8-45ab-9e71-54c07b2dade0_Method">
    <vt:lpwstr>Privileged</vt:lpwstr>
  </property>
  <property fmtid="{D5CDD505-2E9C-101B-9397-08002B2CF9AE}" pid="5" name="MSIP_Label_79ae2783-b6e8-45ab-9e71-54c07b2dade0_Name">
    <vt:lpwstr>79ae2783-b6e8-45ab-9e71-54c07b2dade0</vt:lpwstr>
  </property>
  <property fmtid="{D5CDD505-2E9C-101B-9397-08002B2CF9AE}" pid="6" name="MSIP_Label_79ae2783-b6e8-45ab-9e71-54c07b2dade0_SiteId">
    <vt:lpwstr>8d088ff8-7e52-4d0f-8187-dcd9ca37815a</vt:lpwstr>
  </property>
  <property fmtid="{D5CDD505-2E9C-101B-9397-08002B2CF9AE}" pid="7" name="MSIP_Label_79ae2783-b6e8-45ab-9e71-54c07b2dade0_ActionId">
    <vt:lpwstr/>
  </property>
  <property fmtid="{D5CDD505-2E9C-101B-9397-08002B2CF9AE}" pid="8" name="MSIP_Label_79ae2783-b6e8-45ab-9e71-54c07b2dade0_ContentBits">
    <vt:lpwstr>0</vt:lpwstr>
  </property>
  <property fmtid="{D5CDD505-2E9C-101B-9397-08002B2CF9AE}" pid="9" name="ContentTypeId">
    <vt:lpwstr>0x010100C51F34B230ED884490EAA0CC535EA820</vt:lpwstr>
  </property>
</Properties>
</file>