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7" r:id="rId5"/>
    <p:sldId id="269" r:id="rId6"/>
    <p:sldId id="261" r:id="rId7"/>
    <p:sldId id="263" r:id="rId8"/>
    <p:sldId id="268" r:id="rId9"/>
    <p:sldId id="260"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59" d="100"/>
          <a:sy n="159" d="100"/>
        </p:scale>
        <p:origin x="15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42FD46-56FB-447B-B19A-579799820576}" type="datetimeFigureOut">
              <a:rPr lang="en-US" smtClean="0"/>
              <a:t>5/10/2021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6E327A-A478-4A10-8C4D-6305DD4A2483}" type="slidenum">
              <a:rPr lang="en-US" smtClean="0"/>
              <a:t>‹#›</a:t>
            </a:fld>
            <a:endParaRPr lang="en-US"/>
          </a:p>
        </p:txBody>
      </p:sp>
    </p:spTree>
    <p:extLst>
      <p:ext uri="{BB962C8B-B14F-4D97-AF65-F5344CB8AC3E}">
        <p14:creationId xmlns:p14="http://schemas.microsoft.com/office/powerpoint/2010/main" val="1753496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0D76C7-A631-4BFA-9503-3A3E7359CFB1}" type="slidenum">
              <a:rPr lang="en-US" smtClean="0"/>
              <a:t>2</a:t>
            </a:fld>
            <a:endParaRPr lang="en-US" dirty="0"/>
          </a:p>
        </p:txBody>
      </p:sp>
    </p:spTree>
    <p:extLst>
      <p:ext uri="{BB962C8B-B14F-4D97-AF65-F5344CB8AC3E}">
        <p14:creationId xmlns:p14="http://schemas.microsoft.com/office/powerpoint/2010/main" val="3651081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0D76C7-A631-4BFA-9503-3A3E7359CFB1}" type="slidenum">
              <a:rPr lang="en-US" smtClean="0"/>
              <a:t>3</a:t>
            </a:fld>
            <a:endParaRPr lang="en-US" dirty="0"/>
          </a:p>
        </p:txBody>
      </p:sp>
    </p:spTree>
    <p:extLst>
      <p:ext uri="{BB962C8B-B14F-4D97-AF65-F5344CB8AC3E}">
        <p14:creationId xmlns:p14="http://schemas.microsoft.com/office/powerpoint/2010/main" val="438216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0D76C7-A631-4BFA-9503-3A3E7359CFB1}" type="slidenum">
              <a:rPr lang="en-US" smtClean="0"/>
              <a:t>6</a:t>
            </a:fld>
            <a:endParaRPr lang="en-US" dirty="0"/>
          </a:p>
        </p:txBody>
      </p:sp>
    </p:spTree>
    <p:extLst>
      <p:ext uri="{BB962C8B-B14F-4D97-AF65-F5344CB8AC3E}">
        <p14:creationId xmlns:p14="http://schemas.microsoft.com/office/powerpoint/2010/main" val="2047994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0D76C7-A631-4BFA-9503-3A3E7359CFB1}" type="slidenum">
              <a:rPr lang="en-US" smtClean="0"/>
              <a:t>7</a:t>
            </a:fld>
            <a:endParaRPr lang="en-US" dirty="0"/>
          </a:p>
        </p:txBody>
      </p:sp>
    </p:spTree>
    <p:extLst>
      <p:ext uri="{BB962C8B-B14F-4D97-AF65-F5344CB8AC3E}">
        <p14:creationId xmlns:p14="http://schemas.microsoft.com/office/powerpoint/2010/main" val="421086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39F793-D0D7-4ACA-8506-744A70ED052B}"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62C87-D086-4F67-973E-17990CCF9E96}" type="slidenum">
              <a:rPr lang="en-US" smtClean="0"/>
              <a:t>‹#›</a:t>
            </a:fld>
            <a:endParaRPr lang="en-US"/>
          </a:p>
        </p:txBody>
      </p:sp>
    </p:spTree>
    <p:extLst>
      <p:ext uri="{BB962C8B-B14F-4D97-AF65-F5344CB8AC3E}">
        <p14:creationId xmlns:p14="http://schemas.microsoft.com/office/powerpoint/2010/main" val="830952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39F793-D0D7-4ACA-8506-744A70ED052B}"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62C87-D086-4F67-973E-17990CCF9E96}" type="slidenum">
              <a:rPr lang="en-US" smtClean="0"/>
              <a:t>‹#›</a:t>
            </a:fld>
            <a:endParaRPr lang="en-US"/>
          </a:p>
        </p:txBody>
      </p:sp>
    </p:spTree>
    <p:extLst>
      <p:ext uri="{BB962C8B-B14F-4D97-AF65-F5344CB8AC3E}">
        <p14:creationId xmlns:p14="http://schemas.microsoft.com/office/powerpoint/2010/main" val="1711749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39F793-D0D7-4ACA-8506-744A70ED052B}"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62C87-D086-4F67-973E-17990CCF9E96}" type="slidenum">
              <a:rPr lang="en-US" smtClean="0"/>
              <a:t>‹#›</a:t>
            </a:fld>
            <a:endParaRPr lang="en-US"/>
          </a:p>
        </p:txBody>
      </p:sp>
    </p:spTree>
    <p:extLst>
      <p:ext uri="{BB962C8B-B14F-4D97-AF65-F5344CB8AC3E}">
        <p14:creationId xmlns:p14="http://schemas.microsoft.com/office/powerpoint/2010/main" val="3713257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39F793-D0D7-4ACA-8506-744A70ED052B}"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62C87-D086-4F67-973E-17990CCF9E96}" type="slidenum">
              <a:rPr lang="en-US" smtClean="0"/>
              <a:t>‹#›</a:t>
            </a:fld>
            <a:endParaRPr lang="en-US"/>
          </a:p>
        </p:txBody>
      </p:sp>
    </p:spTree>
    <p:extLst>
      <p:ext uri="{BB962C8B-B14F-4D97-AF65-F5344CB8AC3E}">
        <p14:creationId xmlns:p14="http://schemas.microsoft.com/office/powerpoint/2010/main" val="1057390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39F793-D0D7-4ACA-8506-744A70ED052B}"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62C87-D086-4F67-973E-17990CCF9E96}" type="slidenum">
              <a:rPr lang="en-US" smtClean="0"/>
              <a:t>‹#›</a:t>
            </a:fld>
            <a:endParaRPr lang="en-US"/>
          </a:p>
        </p:txBody>
      </p:sp>
    </p:spTree>
    <p:extLst>
      <p:ext uri="{BB962C8B-B14F-4D97-AF65-F5344CB8AC3E}">
        <p14:creationId xmlns:p14="http://schemas.microsoft.com/office/powerpoint/2010/main" val="1875465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39F793-D0D7-4ACA-8506-744A70ED052B}"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62C87-D086-4F67-973E-17990CCF9E96}" type="slidenum">
              <a:rPr lang="en-US" smtClean="0"/>
              <a:t>‹#›</a:t>
            </a:fld>
            <a:endParaRPr lang="en-US"/>
          </a:p>
        </p:txBody>
      </p:sp>
    </p:spTree>
    <p:extLst>
      <p:ext uri="{BB962C8B-B14F-4D97-AF65-F5344CB8AC3E}">
        <p14:creationId xmlns:p14="http://schemas.microsoft.com/office/powerpoint/2010/main" val="84091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39F793-D0D7-4ACA-8506-744A70ED052B}"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762C87-D086-4F67-973E-17990CCF9E96}" type="slidenum">
              <a:rPr lang="en-US" smtClean="0"/>
              <a:t>‹#›</a:t>
            </a:fld>
            <a:endParaRPr lang="en-US"/>
          </a:p>
        </p:txBody>
      </p:sp>
    </p:spTree>
    <p:extLst>
      <p:ext uri="{BB962C8B-B14F-4D97-AF65-F5344CB8AC3E}">
        <p14:creationId xmlns:p14="http://schemas.microsoft.com/office/powerpoint/2010/main" val="4162429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39F793-D0D7-4ACA-8506-744A70ED052B}"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762C87-D086-4F67-973E-17990CCF9E96}" type="slidenum">
              <a:rPr lang="en-US" smtClean="0"/>
              <a:t>‹#›</a:t>
            </a:fld>
            <a:endParaRPr lang="en-US"/>
          </a:p>
        </p:txBody>
      </p:sp>
    </p:spTree>
    <p:extLst>
      <p:ext uri="{BB962C8B-B14F-4D97-AF65-F5344CB8AC3E}">
        <p14:creationId xmlns:p14="http://schemas.microsoft.com/office/powerpoint/2010/main" val="3297089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9F793-D0D7-4ACA-8506-744A70ED052B}"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762C87-D086-4F67-973E-17990CCF9E96}" type="slidenum">
              <a:rPr lang="en-US" smtClean="0"/>
              <a:t>‹#›</a:t>
            </a:fld>
            <a:endParaRPr lang="en-US"/>
          </a:p>
        </p:txBody>
      </p:sp>
    </p:spTree>
    <p:extLst>
      <p:ext uri="{BB962C8B-B14F-4D97-AF65-F5344CB8AC3E}">
        <p14:creationId xmlns:p14="http://schemas.microsoft.com/office/powerpoint/2010/main" val="240954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39F793-D0D7-4ACA-8506-744A70ED052B}"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62C87-D086-4F67-973E-17990CCF9E96}" type="slidenum">
              <a:rPr lang="en-US" smtClean="0"/>
              <a:t>‹#›</a:t>
            </a:fld>
            <a:endParaRPr lang="en-US"/>
          </a:p>
        </p:txBody>
      </p:sp>
    </p:spTree>
    <p:extLst>
      <p:ext uri="{BB962C8B-B14F-4D97-AF65-F5344CB8AC3E}">
        <p14:creationId xmlns:p14="http://schemas.microsoft.com/office/powerpoint/2010/main" val="2488281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39F793-D0D7-4ACA-8506-744A70ED052B}"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62C87-D086-4F67-973E-17990CCF9E96}" type="slidenum">
              <a:rPr lang="en-US" smtClean="0"/>
              <a:t>‹#›</a:t>
            </a:fld>
            <a:endParaRPr lang="en-US"/>
          </a:p>
        </p:txBody>
      </p:sp>
    </p:spTree>
    <p:extLst>
      <p:ext uri="{BB962C8B-B14F-4D97-AF65-F5344CB8AC3E}">
        <p14:creationId xmlns:p14="http://schemas.microsoft.com/office/powerpoint/2010/main" val="3005470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9F793-D0D7-4ACA-8506-744A70ED052B}" type="datetimeFigureOut">
              <a:rPr lang="en-US" smtClean="0"/>
              <a:t>5/10/2021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62C87-D086-4F67-973E-17990CCF9E96}" type="slidenum">
              <a:rPr lang="en-US" smtClean="0"/>
              <a:t>‹#›</a:t>
            </a:fld>
            <a:endParaRPr lang="en-US"/>
          </a:p>
        </p:txBody>
      </p:sp>
    </p:spTree>
    <p:extLst>
      <p:ext uri="{BB962C8B-B14F-4D97-AF65-F5344CB8AC3E}">
        <p14:creationId xmlns:p14="http://schemas.microsoft.com/office/powerpoint/2010/main" val="395678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t>CCSDS </a:t>
            </a:r>
            <a:r>
              <a:rPr lang="en-US" sz="3600" dirty="0" smtClean="0"/>
              <a:t>Cloud Testing </a:t>
            </a:r>
            <a:endParaRPr lang="en-US" sz="3600" dirty="0"/>
          </a:p>
        </p:txBody>
      </p:sp>
      <p:sp>
        <p:nvSpPr>
          <p:cNvPr id="3" name="Subtitle 2"/>
          <p:cNvSpPr>
            <a:spLocks noGrp="1"/>
          </p:cNvSpPr>
          <p:nvPr>
            <p:ph type="subTitle" idx="1"/>
          </p:nvPr>
        </p:nvSpPr>
        <p:spPr/>
        <p:txBody>
          <a:bodyPr>
            <a:normAutofit/>
          </a:bodyPr>
          <a:lstStyle/>
          <a:p>
            <a:r>
              <a:rPr lang="en-US" dirty="0" smtClean="0"/>
              <a:t>05</a:t>
            </a:r>
            <a:r>
              <a:rPr lang="en-US" dirty="0" smtClean="0"/>
              <a:t>/13/2021 </a:t>
            </a:r>
            <a:r>
              <a:rPr lang="en-US" dirty="0"/>
              <a:t>CCSDS </a:t>
            </a:r>
            <a:r>
              <a:rPr lang="en-US" dirty="0" smtClean="0"/>
              <a:t>Glenn Research Center (GRC)</a:t>
            </a:r>
          </a:p>
          <a:p>
            <a:r>
              <a:rPr lang="en-US" dirty="0"/>
              <a:t>CHARLES </a:t>
            </a:r>
            <a:r>
              <a:rPr lang="en-US" dirty="0" smtClean="0"/>
              <a:t>SHEEHE, GRC Point of Contact </a:t>
            </a:r>
          </a:p>
        </p:txBody>
      </p:sp>
      <p:pic>
        <p:nvPicPr>
          <p:cNvPr id="4" name="Picture 31"/>
          <p:cNvPicPr>
            <a:picLocks noChangeAspect="1" noChangeArrowheads="1"/>
          </p:cNvPicPr>
          <p:nvPr/>
        </p:nvPicPr>
        <p:blipFill>
          <a:blip r:embed="rId2" cstate="print"/>
          <a:srcRect/>
          <a:stretch>
            <a:fillRect/>
          </a:stretch>
        </p:blipFill>
        <p:spPr bwMode="auto">
          <a:xfrm>
            <a:off x="5105401" y="1031436"/>
            <a:ext cx="766763" cy="609600"/>
          </a:xfrm>
          <a:prstGeom prst="rect">
            <a:avLst/>
          </a:prstGeom>
          <a:noFill/>
          <a:ln w="9525">
            <a:noFill/>
            <a:miter lim="800000"/>
            <a:headEnd/>
            <a:tailEnd/>
          </a:ln>
        </p:spPr>
      </p:pic>
      <p:pic>
        <p:nvPicPr>
          <p:cNvPr id="5" name="Picture 32" descr="_CCSDSLogoNoOrgText 2"/>
          <p:cNvPicPr>
            <a:picLocks noChangeAspect="1" noChangeArrowheads="1"/>
          </p:cNvPicPr>
          <p:nvPr/>
        </p:nvPicPr>
        <p:blipFill>
          <a:blip r:embed="rId3" cstate="print"/>
          <a:srcRect/>
          <a:stretch>
            <a:fillRect/>
          </a:stretch>
        </p:blipFill>
        <p:spPr bwMode="auto">
          <a:xfrm>
            <a:off x="6096000" y="969524"/>
            <a:ext cx="1676400" cy="671513"/>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47632C0C-0B19-4117-9512-F1AC724DAC21}" type="slidenum">
              <a:rPr lang="en-US" smtClean="0"/>
              <a:t>1</a:t>
            </a:fld>
            <a:endParaRPr lang="en-US" dirty="0"/>
          </a:p>
        </p:txBody>
      </p:sp>
    </p:spTree>
    <p:extLst>
      <p:ext uri="{BB962C8B-B14F-4D97-AF65-F5344CB8AC3E}">
        <p14:creationId xmlns:p14="http://schemas.microsoft.com/office/powerpoint/2010/main" val="1267915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CCSDS Cloud testing site</a:t>
            </a:r>
            <a:endParaRPr lang="en-US" sz="3600" dirty="0"/>
          </a:p>
        </p:txBody>
      </p:sp>
      <p:sp>
        <p:nvSpPr>
          <p:cNvPr id="3" name="Content Placeholder 2"/>
          <p:cNvSpPr>
            <a:spLocks noGrp="1"/>
          </p:cNvSpPr>
          <p:nvPr>
            <p:ph idx="1"/>
          </p:nvPr>
        </p:nvSpPr>
        <p:spPr/>
        <p:txBody>
          <a:bodyPr>
            <a:normAutofit fontScale="85000" lnSpcReduction="20000"/>
          </a:bodyPr>
          <a:lstStyle/>
          <a:p>
            <a:r>
              <a:rPr lang="en-US" sz="2400" dirty="0" smtClean="0"/>
              <a:t>The intention is to use this initial capability and leverage it for other research, prototyping and testing, to decrease cost and increase the speed from the concept to the product. </a:t>
            </a:r>
          </a:p>
          <a:p>
            <a:r>
              <a:rPr lang="en-US" sz="2400" dirty="0" smtClean="0"/>
              <a:t>2019 EAST2's is providing a hardened image of our operating system. </a:t>
            </a:r>
          </a:p>
          <a:p>
            <a:r>
              <a:rPr lang="en-US" sz="2400" dirty="0" smtClean="0"/>
              <a:t>2019 Once prototyping is complete the image will be hardened.</a:t>
            </a:r>
          </a:p>
          <a:p>
            <a:r>
              <a:rPr lang="en-US" sz="2400" dirty="0" smtClean="0"/>
              <a:t>2019 EAST2's will hardened our WWW interface prior to going live for interoperability testing.</a:t>
            </a:r>
          </a:p>
          <a:p>
            <a:r>
              <a:rPr lang="en-US" sz="2400" dirty="0" smtClean="0"/>
              <a:t>2019 The Address will be CCSDS.NASA.GOV</a:t>
            </a:r>
          </a:p>
          <a:p>
            <a:r>
              <a:rPr lang="en-US" sz="2400" dirty="0" smtClean="0"/>
              <a:t>NASA performed a review of all external facing websites with NASA.GOV and shut down 80% of the sites. CCSDS.NASA.GOV was shut down as non critical.</a:t>
            </a:r>
          </a:p>
          <a:p>
            <a:r>
              <a:rPr lang="en-US" sz="2400" dirty="0" smtClean="0"/>
              <a:t>New could testing activity was initiated.</a:t>
            </a:r>
          </a:p>
          <a:p>
            <a:r>
              <a:rPr lang="en-US" sz="2400" dirty="0" smtClean="0"/>
              <a:t>Basic structure </a:t>
            </a:r>
            <a:r>
              <a:rPr lang="en-US" sz="2400" dirty="0"/>
              <a:t>d</a:t>
            </a:r>
            <a:r>
              <a:rPr lang="en-US" sz="2400" dirty="0" smtClean="0"/>
              <a:t>esktop Tunnel to Bastion Server, then tunnel to AWS cloud server with VM </a:t>
            </a:r>
          </a:p>
          <a:p>
            <a:r>
              <a:rPr lang="en-US" sz="2400" dirty="0" smtClean="0"/>
              <a:t>Loaded VITA 49 REDHAWK on to AWS cloud server. Why VITA 49 allows transport of RF to mission operations centers. Possibly enhancing security.</a:t>
            </a:r>
          </a:p>
          <a:p>
            <a:r>
              <a:rPr lang="en-US" sz="2400" dirty="0" smtClean="0"/>
              <a:t>Vita 49 VM to Vita49 VM currently having issues reading data transmitted from one </a:t>
            </a:r>
            <a:r>
              <a:rPr lang="en-US" sz="2400" smtClean="0"/>
              <a:t>to another.</a:t>
            </a:r>
            <a:endParaRPr lang="en-US" sz="2400" dirty="0" smtClean="0"/>
          </a:p>
          <a:p>
            <a:pPr marL="0" indent="0">
              <a:buNone/>
            </a:pPr>
            <a:endParaRPr lang="en-US" sz="2000" dirty="0"/>
          </a:p>
        </p:txBody>
      </p:sp>
      <p:pic>
        <p:nvPicPr>
          <p:cNvPr id="4" name="Picture 31"/>
          <p:cNvPicPr>
            <a:picLocks noChangeAspect="1" noChangeArrowheads="1"/>
          </p:cNvPicPr>
          <p:nvPr/>
        </p:nvPicPr>
        <p:blipFill>
          <a:blip r:embed="rId3" cstate="print"/>
          <a:srcRect/>
          <a:stretch>
            <a:fillRect/>
          </a:stretch>
        </p:blipFill>
        <p:spPr bwMode="auto">
          <a:xfrm>
            <a:off x="1752601" y="228600"/>
            <a:ext cx="766763" cy="609600"/>
          </a:xfrm>
          <a:prstGeom prst="rect">
            <a:avLst/>
          </a:prstGeom>
          <a:noFill/>
          <a:ln w="9525">
            <a:noFill/>
            <a:miter lim="800000"/>
            <a:headEnd/>
            <a:tailEnd/>
          </a:ln>
        </p:spPr>
      </p:pic>
      <p:pic>
        <p:nvPicPr>
          <p:cNvPr id="5" name="Picture 32" descr="_CCSDSLogoNoOrgText 2"/>
          <p:cNvPicPr>
            <a:picLocks noChangeAspect="1" noChangeArrowheads="1"/>
          </p:cNvPicPr>
          <p:nvPr/>
        </p:nvPicPr>
        <p:blipFill>
          <a:blip r:embed="rId4" cstate="print"/>
          <a:srcRect/>
          <a:stretch>
            <a:fillRect/>
          </a:stretch>
        </p:blipFill>
        <p:spPr bwMode="auto">
          <a:xfrm>
            <a:off x="8763000" y="76201"/>
            <a:ext cx="1676400" cy="671513"/>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47632C0C-0B19-4117-9512-F1AC724DAC21}" type="slidenum">
              <a:rPr lang="en-US" smtClean="0"/>
              <a:t>2</a:t>
            </a:fld>
            <a:endParaRPr lang="en-US" dirty="0"/>
          </a:p>
        </p:txBody>
      </p:sp>
    </p:spTree>
    <p:extLst>
      <p:ext uri="{BB962C8B-B14F-4D97-AF65-F5344CB8AC3E}">
        <p14:creationId xmlns:p14="http://schemas.microsoft.com/office/powerpoint/2010/main" val="933895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7632C0C-0B19-4117-9512-F1AC724DAC21}" type="slidenum">
              <a:rPr lang="en-US" smtClean="0"/>
              <a:t>3</a:t>
            </a:fld>
            <a:endParaRPr lang="en-US" dirty="0"/>
          </a:p>
        </p:txBody>
      </p:sp>
      <p:pic>
        <p:nvPicPr>
          <p:cNvPr id="4" name="Picture 31"/>
          <p:cNvPicPr>
            <a:picLocks noChangeAspect="1" noChangeArrowheads="1"/>
          </p:cNvPicPr>
          <p:nvPr/>
        </p:nvPicPr>
        <p:blipFill>
          <a:blip r:embed="rId3" cstate="print"/>
          <a:srcRect/>
          <a:stretch>
            <a:fillRect/>
          </a:stretch>
        </p:blipFill>
        <p:spPr bwMode="auto">
          <a:xfrm>
            <a:off x="1752601" y="228600"/>
            <a:ext cx="766763" cy="609600"/>
          </a:xfrm>
          <a:prstGeom prst="rect">
            <a:avLst/>
          </a:prstGeom>
          <a:noFill/>
          <a:ln w="9525">
            <a:noFill/>
            <a:miter lim="800000"/>
            <a:headEnd/>
            <a:tailEnd/>
          </a:ln>
        </p:spPr>
      </p:pic>
      <p:pic>
        <p:nvPicPr>
          <p:cNvPr id="5" name="Picture 32" descr="_CCSDSLogoNoOrgText 2"/>
          <p:cNvPicPr>
            <a:picLocks noChangeAspect="1" noChangeArrowheads="1"/>
          </p:cNvPicPr>
          <p:nvPr/>
        </p:nvPicPr>
        <p:blipFill>
          <a:blip r:embed="rId4" cstate="print"/>
          <a:srcRect/>
          <a:stretch>
            <a:fillRect/>
          </a:stretch>
        </p:blipFill>
        <p:spPr bwMode="auto">
          <a:xfrm>
            <a:off x="8763000" y="76201"/>
            <a:ext cx="1676400" cy="671513"/>
          </a:xfrm>
          <a:prstGeom prst="rect">
            <a:avLst/>
          </a:prstGeom>
          <a:noFill/>
          <a:ln w="9525">
            <a:noFill/>
            <a:miter lim="800000"/>
            <a:headEnd/>
            <a:tailEnd/>
          </a:ln>
        </p:spPr>
      </p:pic>
      <p:pic>
        <p:nvPicPr>
          <p:cNvPr id="7" name="Picture 6"/>
          <p:cNvPicPr>
            <a:picLocks noChangeAspect="1"/>
          </p:cNvPicPr>
          <p:nvPr/>
        </p:nvPicPr>
        <p:blipFill>
          <a:blip r:embed="rId5"/>
          <a:stretch>
            <a:fillRect/>
          </a:stretch>
        </p:blipFill>
        <p:spPr>
          <a:xfrm>
            <a:off x="1771650" y="404812"/>
            <a:ext cx="8648700" cy="6048375"/>
          </a:xfrm>
          <a:prstGeom prst="rect">
            <a:avLst/>
          </a:prstGeom>
        </p:spPr>
      </p:pic>
    </p:spTree>
    <p:extLst>
      <p:ext uri="{BB962C8B-B14F-4D97-AF65-F5344CB8AC3E}">
        <p14:creationId xmlns:p14="http://schemas.microsoft.com/office/powerpoint/2010/main" val="1305208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26" name="Picture 2425"/>
          <p:cNvPicPr>
            <a:picLocks noChangeAspect="1"/>
          </p:cNvPicPr>
          <p:nvPr/>
        </p:nvPicPr>
        <p:blipFill>
          <a:blip r:embed="rId2"/>
          <a:stretch>
            <a:fillRect/>
          </a:stretch>
        </p:blipFill>
        <p:spPr>
          <a:xfrm>
            <a:off x="1838325" y="1652587"/>
            <a:ext cx="8515350" cy="3552825"/>
          </a:xfrm>
          <a:prstGeom prst="rect">
            <a:avLst/>
          </a:prstGeom>
        </p:spPr>
      </p:pic>
    </p:spTree>
    <p:extLst>
      <p:ext uri="{BB962C8B-B14F-4D97-AF65-F5344CB8AC3E}">
        <p14:creationId xmlns:p14="http://schemas.microsoft.com/office/powerpoint/2010/main" val="3794857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33838" y="1344223"/>
            <a:ext cx="7187151" cy="4374787"/>
          </a:xfrm>
          <a:prstGeom prst="rect">
            <a:avLst/>
          </a:prstGeom>
        </p:spPr>
      </p:pic>
      <p:sp>
        <p:nvSpPr>
          <p:cNvPr id="3" name="TextBox 2"/>
          <p:cNvSpPr txBox="1"/>
          <p:nvPr/>
        </p:nvSpPr>
        <p:spPr>
          <a:xfrm>
            <a:off x="2630905" y="6248400"/>
            <a:ext cx="6705600" cy="369332"/>
          </a:xfrm>
          <a:prstGeom prst="rect">
            <a:avLst/>
          </a:prstGeom>
          <a:noFill/>
        </p:spPr>
        <p:txBody>
          <a:bodyPr wrap="square" rtlCol="0">
            <a:spAutoFit/>
          </a:bodyPr>
          <a:lstStyle/>
          <a:p>
            <a:r>
              <a:rPr lang="en-US"/>
              <a:t>Service Level Agreement (SLA) for Cloud Services</a:t>
            </a:r>
            <a:endParaRPr lang="en-US" dirty="0"/>
          </a:p>
        </p:txBody>
      </p:sp>
    </p:spTree>
    <p:extLst>
      <p:ext uri="{BB962C8B-B14F-4D97-AF65-F5344CB8AC3E}">
        <p14:creationId xmlns:p14="http://schemas.microsoft.com/office/powerpoint/2010/main" val="4014650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Questions</a:t>
            </a:r>
            <a:endParaRPr lang="en-US" sz="3600" dirty="0"/>
          </a:p>
        </p:txBody>
      </p:sp>
      <p:sp>
        <p:nvSpPr>
          <p:cNvPr id="3" name="Content Placeholder 2"/>
          <p:cNvSpPr>
            <a:spLocks noGrp="1"/>
          </p:cNvSpPr>
          <p:nvPr>
            <p:ph type="subTitle" idx="1"/>
          </p:nvPr>
        </p:nvSpPr>
        <p:spPr/>
        <p:txBody>
          <a:bodyPr>
            <a:normAutofit/>
          </a:bodyPr>
          <a:lstStyle/>
          <a:p>
            <a:pPr lvl="1"/>
            <a:r>
              <a:rPr lang="en-US" dirty="0"/>
              <a:t>The intention is to be prototyping and testing in the cloud. We intend to use this VM, to expand our capabilities and access to the outside community while maintaining the security to NASA’s internal systems.</a:t>
            </a:r>
          </a:p>
          <a:p>
            <a:pPr lvl="1"/>
            <a:endParaRPr lang="en-US" sz="2000" dirty="0"/>
          </a:p>
        </p:txBody>
      </p:sp>
      <p:sp>
        <p:nvSpPr>
          <p:cNvPr id="6" name="Slide Number Placeholder 5"/>
          <p:cNvSpPr>
            <a:spLocks noGrp="1"/>
          </p:cNvSpPr>
          <p:nvPr>
            <p:ph type="sldNum" sz="quarter" idx="12"/>
          </p:nvPr>
        </p:nvSpPr>
        <p:spPr/>
        <p:txBody>
          <a:bodyPr/>
          <a:lstStyle/>
          <a:p>
            <a:fld id="{47632C0C-0B19-4117-9512-F1AC724DAC21}" type="slidenum">
              <a:rPr lang="en-US" smtClean="0"/>
              <a:t>6</a:t>
            </a:fld>
            <a:endParaRPr lang="en-US" dirty="0"/>
          </a:p>
        </p:txBody>
      </p:sp>
      <p:pic>
        <p:nvPicPr>
          <p:cNvPr id="4" name="Picture 31"/>
          <p:cNvPicPr>
            <a:picLocks noChangeAspect="1" noChangeArrowheads="1"/>
          </p:cNvPicPr>
          <p:nvPr/>
        </p:nvPicPr>
        <p:blipFill>
          <a:blip r:embed="rId3" cstate="print"/>
          <a:srcRect/>
          <a:stretch>
            <a:fillRect/>
          </a:stretch>
        </p:blipFill>
        <p:spPr bwMode="auto">
          <a:xfrm>
            <a:off x="1752601" y="228600"/>
            <a:ext cx="766763" cy="609600"/>
          </a:xfrm>
          <a:prstGeom prst="rect">
            <a:avLst/>
          </a:prstGeom>
          <a:noFill/>
          <a:ln w="9525">
            <a:noFill/>
            <a:miter lim="800000"/>
            <a:headEnd/>
            <a:tailEnd/>
          </a:ln>
        </p:spPr>
      </p:pic>
      <p:pic>
        <p:nvPicPr>
          <p:cNvPr id="5" name="Picture 32" descr="_CCSDSLogoNoOrgText 2"/>
          <p:cNvPicPr>
            <a:picLocks noChangeAspect="1" noChangeArrowheads="1"/>
          </p:cNvPicPr>
          <p:nvPr/>
        </p:nvPicPr>
        <p:blipFill>
          <a:blip r:embed="rId4" cstate="print"/>
          <a:srcRect/>
          <a:stretch>
            <a:fillRect/>
          </a:stretch>
        </p:blipFill>
        <p:spPr bwMode="auto">
          <a:xfrm>
            <a:off x="8763000" y="76201"/>
            <a:ext cx="1676400" cy="671513"/>
          </a:xfrm>
          <a:prstGeom prst="rect">
            <a:avLst/>
          </a:prstGeom>
          <a:noFill/>
          <a:ln w="9525">
            <a:noFill/>
            <a:miter lim="800000"/>
            <a:headEnd/>
            <a:tailEnd/>
          </a:ln>
        </p:spPr>
      </p:pic>
    </p:spTree>
    <p:extLst>
      <p:ext uri="{BB962C8B-B14F-4D97-AF65-F5344CB8AC3E}">
        <p14:creationId xmlns:p14="http://schemas.microsoft.com/office/powerpoint/2010/main" val="389320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7632C0C-0B19-4117-9512-F1AC724DAC21}" type="slidenum">
              <a:rPr lang="en-US" smtClean="0"/>
              <a:t>7</a:t>
            </a:fld>
            <a:endParaRPr lang="en-US" dirty="0"/>
          </a:p>
        </p:txBody>
      </p:sp>
      <p:pic>
        <p:nvPicPr>
          <p:cNvPr id="4" name="Picture 31"/>
          <p:cNvPicPr>
            <a:picLocks noChangeAspect="1" noChangeArrowheads="1"/>
          </p:cNvPicPr>
          <p:nvPr/>
        </p:nvPicPr>
        <p:blipFill>
          <a:blip r:embed="rId3" cstate="print"/>
          <a:srcRect/>
          <a:stretch>
            <a:fillRect/>
          </a:stretch>
        </p:blipFill>
        <p:spPr bwMode="auto">
          <a:xfrm>
            <a:off x="1752601" y="228600"/>
            <a:ext cx="766763" cy="609600"/>
          </a:xfrm>
          <a:prstGeom prst="rect">
            <a:avLst/>
          </a:prstGeom>
          <a:noFill/>
          <a:ln w="9525">
            <a:noFill/>
            <a:miter lim="800000"/>
            <a:headEnd/>
            <a:tailEnd/>
          </a:ln>
        </p:spPr>
      </p:pic>
      <p:pic>
        <p:nvPicPr>
          <p:cNvPr id="5" name="Picture 32" descr="_CCSDSLogoNoOrgText 2"/>
          <p:cNvPicPr>
            <a:picLocks noChangeAspect="1" noChangeArrowheads="1"/>
          </p:cNvPicPr>
          <p:nvPr/>
        </p:nvPicPr>
        <p:blipFill>
          <a:blip r:embed="rId4" cstate="print"/>
          <a:srcRect/>
          <a:stretch>
            <a:fillRect/>
          </a:stretch>
        </p:blipFill>
        <p:spPr bwMode="auto">
          <a:xfrm>
            <a:off x="8763000" y="76201"/>
            <a:ext cx="1676400" cy="671513"/>
          </a:xfrm>
          <a:prstGeom prst="rect">
            <a:avLst/>
          </a:prstGeom>
          <a:noFill/>
          <a:ln w="9525">
            <a:noFill/>
            <a:miter lim="800000"/>
            <a:headEnd/>
            <a:tailEnd/>
          </a:ln>
        </p:spPr>
      </p:pic>
      <p:pic>
        <p:nvPicPr>
          <p:cNvPr id="2" name="Picture 1"/>
          <p:cNvPicPr>
            <a:picLocks noChangeAspect="1"/>
          </p:cNvPicPr>
          <p:nvPr/>
        </p:nvPicPr>
        <p:blipFill>
          <a:blip r:embed="rId5"/>
          <a:stretch>
            <a:fillRect/>
          </a:stretch>
        </p:blipFill>
        <p:spPr>
          <a:xfrm>
            <a:off x="1870352" y="581458"/>
            <a:ext cx="7915331" cy="6051954"/>
          </a:xfrm>
          <a:prstGeom prst="rect">
            <a:avLst/>
          </a:prstGeom>
        </p:spPr>
      </p:pic>
    </p:spTree>
    <p:extLst>
      <p:ext uri="{BB962C8B-B14F-4D97-AF65-F5344CB8AC3E}">
        <p14:creationId xmlns:p14="http://schemas.microsoft.com/office/powerpoint/2010/main" val="4268249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1F34B230ED884490EAA0CC535EA820" ma:contentTypeVersion="1" ma:contentTypeDescription="Create a new document." ma:contentTypeScope="" ma:versionID="47194fe2e2cce5170df2aab8c212b9a4">
  <xsd:schema xmlns:xsd="http://www.w3.org/2001/XMLSchema" xmlns:xs="http://www.w3.org/2001/XMLSchema" xmlns:p="http://schemas.microsoft.com/office/2006/metadata/properties" xmlns:ns2="20cee1c6-1969-4179-9796-15b3b2a1bf9a" targetNamespace="http://schemas.microsoft.com/office/2006/metadata/properties" ma:root="true" ma:fieldsID="1660925e4c837dd5a0bb9bca825260a9" ns2:_="">
    <xsd:import namespace="20cee1c6-1969-4179-9796-15b3b2a1b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cee1c6-1969-4179-9796-15b3b2a1bf9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C97A52-74F6-4395-A940-13412C87155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27C8019-DEE7-420C-A928-CF498CEE35D1}">
  <ds:schemaRefs>
    <ds:schemaRef ds:uri="http://schemas.microsoft.com/sharepoint/v3/contenttype/forms"/>
  </ds:schemaRefs>
</ds:datastoreItem>
</file>

<file path=customXml/itemProps3.xml><?xml version="1.0" encoding="utf-8"?>
<ds:datastoreItem xmlns:ds="http://schemas.openxmlformats.org/officeDocument/2006/customXml" ds:itemID="{430F132D-7EA5-4DA6-8FD3-4D0CCC0C5987}"/>
</file>

<file path=docProps/app.xml><?xml version="1.0" encoding="utf-8"?>
<Properties xmlns="http://schemas.openxmlformats.org/officeDocument/2006/extended-properties" xmlns:vt="http://schemas.openxmlformats.org/officeDocument/2006/docPropsVTypes">
  <TotalTime>299</TotalTime>
  <Words>250</Words>
  <Application>Microsoft Office PowerPoint</Application>
  <PresentationFormat>Widescreen</PresentationFormat>
  <Paragraphs>26</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CCSDS Cloud Testing </vt:lpstr>
      <vt:lpstr>CCSDS Cloud testing site</vt:lpstr>
      <vt:lpstr>PowerPoint Presentation</vt:lpstr>
      <vt:lpstr>PowerPoint Presentation</vt:lpstr>
      <vt:lpstr>PowerPoint Presentation</vt:lpstr>
      <vt:lpstr>Questions</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CCSDS Cloud Security Credentials Server</dc:title>
  <dc:creator>Sheehe, Charles J. (GRC-DPC0)</dc:creator>
  <cp:lastModifiedBy>Sheehe, Charles J. (GRC-DPC0)</cp:lastModifiedBy>
  <cp:revision>33</cp:revision>
  <dcterms:created xsi:type="dcterms:W3CDTF">2018-08-09T17:22:31Z</dcterms:created>
  <dcterms:modified xsi:type="dcterms:W3CDTF">2021-05-10T12:54:02Z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0x010100C51F34B230ED884490EAA0CC535EA820</vt:lpwstr>
  </property>
</Properties>
</file>