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60" r:id="rId4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ward Weiss" initials="HSW" lastIdx="1" clrIdx="0">
    <p:extLst>
      <p:ext uri="{19B8F6BF-5375-455C-9EA6-DF929625EA0E}">
        <p15:presenceInfo xmlns:p15="http://schemas.microsoft.com/office/powerpoint/2012/main" userId="Howard Weis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3399FF"/>
    <a:srgbClr val="B1CBFF"/>
    <a:srgbClr val="99CCFF"/>
    <a:srgbClr val="FF9999"/>
    <a:srgbClr val="FF0000"/>
    <a:srgbClr val="FFFF00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94667" autoAdjust="0"/>
  </p:normalViewPr>
  <p:slideViewPr>
    <p:cSldViewPr snapToGrid="0">
      <p:cViewPr varScale="1">
        <p:scale>
          <a:sx n="104" d="100"/>
          <a:sy n="104" d="100"/>
        </p:scale>
        <p:origin x="163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0402" cy="45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62" tIns="45731" rIns="91462" bIns="45731" numCol="1" anchor="t" anchorCtr="0" compatLnSpc="1">
            <a:prstTxWarp prst="textNoShape">
              <a:avLst/>
            </a:prstTxWarp>
          </a:bodyPr>
          <a:lstStyle>
            <a:lvl1pPr defTabSz="914522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6315" y="0"/>
            <a:ext cx="3050401" cy="45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62" tIns="45731" rIns="91462" bIns="45731" numCol="1" anchor="t" anchorCtr="0" compatLnSpc="1">
            <a:prstTxWarp prst="textNoShape">
              <a:avLst/>
            </a:prstTxWarp>
          </a:bodyPr>
          <a:lstStyle>
            <a:lvl1pPr algn="r" defTabSz="914522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7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1393"/>
            <a:ext cx="3050402" cy="45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62" tIns="45731" rIns="91462" bIns="45731" numCol="1" anchor="b" anchorCtr="0" compatLnSpc="1">
            <a:prstTxWarp prst="textNoShape">
              <a:avLst/>
            </a:prstTxWarp>
          </a:bodyPr>
          <a:lstStyle>
            <a:lvl1pPr defTabSz="914522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7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6315" y="8841393"/>
            <a:ext cx="3050401" cy="45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62" tIns="45731" rIns="91462" bIns="45731" numCol="1" anchor="b" anchorCtr="0" compatLnSpc="1">
            <a:prstTxWarp prst="textNoShape">
              <a:avLst/>
            </a:prstTxWarp>
          </a:bodyPr>
          <a:lstStyle>
            <a:lvl1pPr algn="r" defTabSz="914522">
              <a:defRPr sz="1200" smtClean="0"/>
            </a:lvl1pPr>
          </a:lstStyle>
          <a:p>
            <a:pPr>
              <a:defRPr/>
            </a:pPr>
            <a:fld id="{590957CE-F284-4A98-BCD3-8FF437E1C4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3685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1386" cy="46291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008" tIns="46504" rIns="93008" bIns="46504" numCol="1" anchor="t" anchorCtr="0" compatLnSpc="1">
            <a:prstTxWarp prst="textNoShape">
              <a:avLst/>
            </a:prstTxWarp>
          </a:bodyPr>
          <a:lstStyle>
            <a:lvl1pPr defTabSz="930372">
              <a:defRPr sz="1200" b="0" smtClean="0">
                <a:latin typeface="Times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6315" y="0"/>
            <a:ext cx="3031385" cy="46291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008" tIns="46504" rIns="93008" bIns="46504" numCol="1" anchor="t" anchorCtr="0" compatLnSpc="1">
            <a:prstTxWarp prst="textNoShape">
              <a:avLst/>
            </a:prstTxWarp>
          </a:bodyPr>
          <a:lstStyle>
            <a:lvl1pPr algn="r" defTabSz="930372">
              <a:defRPr sz="1200" b="0" smtClean="0">
                <a:latin typeface="Times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37088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344" y="4408807"/>
            <a:ext cx="5131013" cy="417734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008" tIns="46504" rIns="93008" bIns="465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783"/>
            <a:ext cx="3031386" cy="46291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008" tIns="46504" rIns="93008" bIns="46504" numCol="1" anchor="b" anchorCtr="0" compatLnSpc="1">
            <a:prstTxWarp prst="textNoShape">
              <a:avLst/>
            </a:prstTxWarp>
          </a:bodyPr>
          <a:lstStyle>
            <a:lvl1pPr defTabSz="930372">
              <a:defRPr sz="1200" b="0" smtClean="0">
                <a:latin typeface="Times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86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6315" y="8820783"/>
            <a:ext cx="3031385" cy="46291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008" tIns="46504" rIns="93008" bIns="46504" numCol="1" anchor="b" anchorCtr="0" compatLnSpc="1">
            <a:prstTxWarp prst="textNoShape">
              <a:avLst/>
            </a:prstTxWarp>
          </a:bodyPr>
          <a:lstStyle>
            <a:lvl1pPr algn="r" defTabSz="930372">
              <a:defRPr sz="1200" b="0" smtClean="0">
                <a:latin typeface="Times" pitchFamily="18" charset="0"/>
              </a:defRPr>
            </a:lvl1pPr>
          </a:lstStyle>
          <a:p>
            <a:pPr>
              <a:defRPr/>
            </a:pPr>
            <a:fld id="{07DA3A2B-991C-46C6-B575-763C8331EF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93053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76282D-3784-42C1-8F32-7DC41AF388C9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284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B56D5C-FDEA-4DA0-A4B5-6C26E905CECA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8380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C2651F-F141-4A23-BACB-6156A83F7048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624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38900" y="457200"/>
            <a:ext cx="17907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457200"/>
            <a:ext cx="52197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82880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82880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6000750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SLIDE TITLE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828800"/>
            <a:ext cx="71628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Body Text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7127875" y="6675438"/>
            <a:ext cx="1990725" cy="1698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3499" name="Rectangle 11"/>
          <p:cNvSpPr>
            <a:spLocks noChangeArrowheads="1"/>
          </p:cNvSpPr>
          <p:nvPr/>
        </p:nvSpPr>
        <p:spPr bwMode="auto">
          <a:xfrm>
            <a:off x="8542338" y="6659563"/>
            <a:ext cx="293687" cy="198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b" anchorCtr="1">
            <a:spAutoFit/>
          </a:bodyPr>
          <a:lstStyle/>
          <a:p>
            <a:pPr algn="r">
              <a:defRPr/>
            </a:pPr>
            <a:fld id="{B0B230DB-FCE0-4304-8CB6-CBD73325BE62}" type="slidenum">
              <a:rPr lang="en-US" altLang="en-US" sz="700" b="0">
                <a:solidFill>
                  <a:srgbClr val="0000BA"/>
                </a:solidFill>
              </a:rPr>
              <a:pPr algn="r">
                <a:defRPr/>
              </a:pPr>
              <a:t>‹#›</a:t>
            </a:fld>
            <a:endParaRPr lang="en-US" altLang="en-US" sz="700" b="0">
              <a:solidFill>
                <a:srgbClr val="0000BA"/>
              </a:solidFill>
            </a:endParaRPr>
          </a:p>
        </p:txBody>
      </p:sp>
      <p:grpSp>
        <p:nvGrpSpPr>
          <p:cNvPr id="1030" name="Group 27"/>
          <p:cNvGrpSpPr>
            <a:grpSpLocks/>
          </p:cNvGrpSpPr>
          <p:nvPr userDrawn="1"/>
        </p:nvGrpSpPr>
        <p:grpSpPr bwMode="auto">
          <a:xfrm>
            <a:off x="762000" y="358775"/>
            <a:ext cx="606425" cy="174625"/>
            <a:chOff x="641" y="665"/>
            <a:chExt cx="382" cy="110"/>
          </a:xfrm>
        </p:grpSpPr>
        <p:sp>
          <p:nvSpPr>
            <p:cNvPr id="63516" name="Freeform 28"/>
            <p:cNvSpPr>
              <a:spLocks noChangeAspect="1"/>
            </p:cNvSpPr>
            <p:nvPr userDrawn="1"/>
          </p:nvSpPr>
          <p:spPr bwMode="auto">
            <a:xfrm>
              <a:off x="641" y="666"/>
              <a:ext cx="114" cy="109"/>
            </a:xfrm>
            <a:custGeom>
              <a:avLst/>
              <a:gdLst/>
              <a:ahLst/>
              <a:cxnLst>
                <a:cxn ang="0">
                  <a:pos x="2" y="1281"/>
                </a:cxn>
                <a:cxn ang="0">
                  <a:pos x="1046" y="1283"/>
                </a:cxn>
                <a:cxn ang="0">
                  <a:pos x="1109" y="1271"/>
                </a:cxn>
                <a:cxn ang="0">
                  <a:pos x="1152" y="1252"/>
                </a:cxn>
                <a:cxn ang="0">
                  <a:pos x="1193" y="1229"/>
                </a:cxn>
                <a:cxn ang="0">
                  <a:pos x="1224" y="1204"/>
                </a:cxn>
                <a:cxn ang="0">
                  <a:pos x="1253" y="1175"/>
                </a:cxn>
                <a:cxn ang="0">
                  <a:pos x="1283" y="1141"/>
                </a:cxn>
                <a:cxn ang="0">
                  <a:pos x="1302" y="1100"/>
                </a:cxn>
                <a:cxn ang="0">
                  <a:pos x="1313" y="1067"/>
                </a:cxn>
                <a:cxn ang="0">
                  <a:pos x="1325" y="1027"/>
                </a:cxn>
                <a:cxn ang="0">
                  <a:pos x="1329" y="967"/>
                </a:cxn>
                <a:cxn ang="0">
                  <a:pos x="1329" y="0"/>
                </a:cxn>
                <a:cxn ang="0">
                  <a:pos x="891" y="2"/>
                </a:cxn>
                <a:cxn ang="0">
                  <a:pos x="891" y="931"/>
                </a:cxn>
                <a:cxn ang="0">
                  <a:pos x="209" y="932"/>
                </a:cxn>
                <a:cxn ang="0">
                  <a:pos x="0" y="1283"/>
                </a:cxn>
              </a:cxnLst>
              <a:rect l="0" t="0" r="r" b="b"/>
              <a:pathLst>
                <a:path w="1329" h="1283">
                  <a:moveTo>
                    <a:pt x="2" y="1281"/>
                  </a:moveTo>
                  <a:lnTo>
                    <a:pt x="1046" y="1283"/>
                  </a:lnTo>
                  <a:lnTo>
                    <a:pt x="1109" y="1271"/>
                  </a:lnTo>
                  <a:lnTo>
                    <a:pt x="1152" y="1252"/>
                  </a:lnTo>
                  <a:lnTo>
                    <a:pt x="1193" y="1229"/>
                  </a:lnTo>
                  <a:lnTo>
                    <a:pt x="1224" y="1204"/>
                  </a:lnTo>
                  <a:lnTo>
                    <a:pt x="1253" y="1175"/>
                  </a:lnTo>
                  <a:lnTo>
                    <a:pt x="1283" y="1141"/>
                  </a:lnTo>
                  <a:lnTo>
                    <a:pt x="1302" y="1100"/>
                  </a:lnTo>
                  <a:lnTo>
                    <a:pt x="1313" y="1067"/>
                  </a:lnTo>
                  <a:lnTo>
                    <a:pt x="1325" y="1027"/>
                  </a:lnTo>
                  <a:lnTo>
                    <a:pt x="1329" y="967"/>
                  </a:lnTo>
                  <a:lnTo>
                    <a:pt x="1329" y="0"/>
                  </a:lnTo>
                  <a:lnTo>
                    <a:pt x="891" y="2"/>
                  </a:lnTo>
                  <a:lnTo>
                    <a:pt x="891" y="931"/>
                  </a:lnTo>
                  <a:lnTo>
                    <a:pt x="209" y="932"/>
                  </a:lnTo>
                  <a:lnTo>
                    <a:pt x="0" y="1283"/>
                  </a:lnTo>
                </a:path>
              </a:pathLst>
            </a:custGeom>
            <a:solidFill>
              <a:srgbClr val="FF0000"/>
            </a:solidFill>
            <a:ln w="3175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517" name="Freeform 29"/>
            <p:cNvSpPr>
              <a:spLocks noChangeAspect="1"/>
            </p:cNvSpPr>
            <p:nvPr userDrawn="1"/>
          </p:nvSpPr>
          <p:spPr bwMode="auto">
            <a:xfrm>
              <a:off x="765" y="666"/>
              <a:ext cx="134" cy="109"/>
            </a:xfrm>
            <a:custGeom>
              <a:avLst/>
              <a:gdLst/>
              <a:ahLst/>
              <a:cxnLst>
                <a:cxn ang="0">
                  <a:pos x="0" y="1288"/>
                </a:cxn>
                <a:cxn ang="0">
                  <a:pos x="0" y="0"/>
                </a:cxn>
                <a:cxn ang="0">
                  <a:pos x="1272" y="0"/>
                </a:cxn>
                <a:cxn ang="0">
                  <a:pos x="1312" y="6"/>
                </a:cxn>
                <a:cxn ang="0">
                  <a:pos x="1345" y="14"/>
                </a:cxn>
                <a:cxn ang="0">
                  <a:pos x="1381" y="32"/>
                </a:cxn>
                <a:cxn ang="0">
                  <a:pos x="1411" y="50"/>
                </a:cxn>
                <a:cxn ang="0">
                  <a:pos x="1440" y="68"/>
                </a:cxn>
                <a:cxn ang="0">
                  <a:pos x="1473" y="99"/>
                </a:cxn>
                <a:cxn ang="0">
                  <a:pos x="1501" y="132"/>
                </a:cxn>
                <a:cxn ang="0">
                  <a:pos x="1520" y="172"/>
                </a:cxn>
                <a:cxn ang="0">
                  <a:pos x="1536" y="204"/>
                </a:cxn>
                <a:cxn ang="0">
                  <a:pos x="1548" y="232"/>
                </a:cxn>
                <a:cxn ang="0">
                  <a:pos x="1556" y="268"/>
                </a:cxn>
                <a:cxn ang="0">
                  <a:pos x="1561" y="297"/>
                </a:cxn>
                <a:cxn ang="0">
                  <a:pos x="1563" y="331"/>
                </a:cxn>
                <a:cxn ang="0">
                  <a:pos x="1564" y="364"/>
                </a:cxn>
                <a:cxn ang="0">
                  <a:pos x="1564" y="692"/>
                </a:cxn>
                <a:cxn ang="0">
                  <a:pos x="1560" y="733"/>
                </a:cxn>
                <a:cxn ang="0">
                  <a:pos x="1551" y="777"/>
                </a:cxn>
                <a:cxn ang="0">
                  <a:pos x="1531" y="816"/>
                </a:cxn>
                <a:cxn ang="0">
                  <a:pos x="1508" y="848"/>
                </a:cxn>
                <a:cxn ang="0">
                  <a:pos x="1477" y="888"/>
                </a:cxn>
                <a:cxn ang="0">
                  <a:pos x="1444" y="916"/>
                </a:cxn>
                <a:cxn ang="0">
                  <a:pos x="1412" y="940"/>
                </a:cxn>
                <a:cxn ang="0">
                  <a:pos x="1384" y="956"/>
                </a:cxn>
                <a:cxn ang="0">
                  <a:pos x="1352" y="968"/>
                </a:cxn>
                <a:cxn ang="0">
                  <a:pos x="1316" y="980"/>
                </a:cxn>
                <a:cxn ang="0">
                  <a:pos x="1284" y="988"/>
                </a:cxn>
                <a:cxn ang="0">
                  <a:pos x="576" y="988"/>
                </a:cxn>
                <a:cxn ang="0">
                  <a:pos x="436" y="736"/>
                </a:cxn>
                <a:cxn ang="0">
                  <a:pos x="436" y="624"/>
                </a:cxn>
                <a:cxn ang="0">
                  <a:pos x="1128" y="624"/>
                </a:cxn>
                <a:cxn ang="0">
                  <a:pos x="1128" y="364"/>
                </a:cxn>
                <a:cxn ang="0">
                  <a:pos x="432" y="364"/>
                </a:cxn>
                <a:cxn ang="0">
                  <a:pos x="432" y="1288"/>
                </a:cxn>
                <a:cxn ang="0">
                  <a:pos x="0" y="1288"/>
                </a:cxn>
              </a:cxnLst>
              <a:rect l="0" t="0" r="r" b="b"/>
              <a:pathLst>
                <a:path w="1564" h="1288">
                  <a:moveTo>
                    <a:pt x="0" y="1288"/>
                  </a:moveTo>
                  <a:lnTo>
                    <a:pt x="0" y="0"/>
                  </a:lnTo>
                  <a:lnTo>
                    <a:pt x="1272" y="0"/>
                  </a:lnTo>
                  <a:lnTo>
                    <a:pt x="1312" y="6"/>
                  </a:lnTo>
                  <a:lnTo>
                    <a:pt x="1345" y="14"/>
                  </a:lnTo>
                  <a:lnTo>
                    <a:pt x="1381" y="32"/>
                  </a:lnTo>
                  <a:lnTo>
                    <a:pt x="1411" y="50"/>
                  </a:lnTo>
                  <a:lnTo>
                    <a:pt x="1440" y="68"/>
                  </a:lnTo>
                  <a:lnTo>
                    <a:pt x="1473" y="99"/>
                  </a:lnTo>
                  <a:lnTo>
                    <a:pt x="1501" y="132"/>
                  </a:lnTo>
                  <a:lnTo>
                    <a:pt x="1520" y="172"/>
                  </a:lnTo>
                  <a:lnTo>
                    <a:pt x="1536" y="204"/>
                  </a:lnTo>
                  <a:lnTo>
                    <a:pt x="1548" y="232"/>
                  </a:lnTo>
                  <a:lnTo>
                    <a:pt x="1556" y="268"/>
                  </a:lnTo>
                  <a:lnTo>
                    <a:pt x="1561" y="297"/>
                  </a:lnTo>
                  <a:lnTo>
                    <a:pt x="1563" y="331"/>
                  </a:lnTo>
                  <a:lnTo>
                    <a:pt x="1564" y="364"/>
                  </a:lnTo>
                  <a:lnTo>
                    <a:pt x="1564" y="692"/>
                  </a:lnTo>
                  <a:lnTo>
                    <a:pt x="1560" y="733"/>
                  </a:lnTo>
                  <a:lnTo>
                    <a:pt x="1551" y="777"/>
                  </a:lnTo>
                  <a:lnTo>
                    <a:pt x="1531" y="816"/>
                  </a:lnTo>
                  <a:lnTo>
                    <a:pt x="1508" y="848"/>
                  </a:lnTo>
                  <a:lnTo>
                    <a:pt x="1477" y="888"/>
                  </a:lnTo>
                  <a:lnTo>
                    <a:pt x="1444" y="916"/>
                  </a:lnTo>
                  <a:lnTo>
                    <a:pt x="1412" y="940"/>
                  </a:lnTo>
                  <a:lnTo>
                    <a:pt x="1384" y="956"/>
                  </a:lnTo>
                  <a:lnTo>
                    <a:pt x="1352" y="968"/>
                  </a:lnTo>
                  <a:lnTo>
                    <a:pt x="1316" y="980"/>
                  </a:lnTo>
                  <a:lnTo>
                    <a:pt x="1284" y="988"/>
                  </a:lnTo>
                  <a:lnTo>
                    <a:pt x="576" y="988"/>
                  </a:lnTo>
                  <a:lnTo>
                    <a:pt x="436" y="736"/>
                  </a:lnTo>
                  <a:lnTo>
                    <a:pt x="436" y="624"/>
                  </a:lnTo>
                  <a:lnTo>
                    <a:pt x="1128" y="624"/>
                  </a:lnTo>
                  <a:lnTo>
                    <a:pt x="1128" y="364"/>
                  </a:lnTo>
                  <a:lnTo>
                    <a:pt x="432" y="364"/>
                  </a:lnTo>
                  <a:lnTo>
                    <a:pt x="432" y="1288"/>
                  </a:lnTo>
                  <a:lnTo>
                    <a:pt x="0" y="1288"/>
                  </a:lnTo>
                  <a:close/>
                </a:path>
              </a:pathLst>
            </a:custGeom>
            <a:solidFill>
              <a:srgbClr val="FF0000"/>
            </a:solidFill>
            <a:ln w="3175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518" name="Freeform 30"/>
            <p:cNvSpPr>
              <a:spLocks noChangeAspect="1"/>
            </p:cNvSpPr>
            <p:nvPr userDrawn="1"/>
          </p:nvSpPr>
          <p:spPr bwMode="auto">
            <a:xfrm>
              <a:off x="909" y="665"/>
              <a:ext cx="114" cy="110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435" y="8"/>
                </a:cxn>
                <a:cxn ang="0">
                  <a:pos x="435" y="940"/>
                </a:cxn>
                <a:cxn ang="0">
                  <a:pos x="1116" y="940"/>
                </a:cxn>
                <a:cxn ang="0">
                  <a:pos x="1321" y="1293"/>
                </a:cxn>
                <a:cxn ang="0">
                  <a:pos x="288" y="1294"/>
                </a:cxn>
                <a:cxn ang="0">
                  <a:pos x="238" y="1288"/>
                </a:cxn>
                <a:cxn ang="0">
                  <a:pos x="199" y="1278"/>
                </a:cxn>
                <a:cxn ang="0">
                  <a:pos x="156" y="1258"/>
                </a:cxn>
                <a:cxn ang="0">
                  <a:pos x="115" y="1234"/>
                </a:cxn>
                <a:cxn ang="0">
                  <a:pos x="79" y="1204"/>
                </a:cxn>
                <a:cxn ang="0">
                  <a:pos x="57" y="1174"/>
                </a:cxn>
                <a:cxn ang="0">
                  <a:pos x="33" y="1144"/>
                </a:cxn>
                <a:cxn ang="0">
                  <a:pos x="16" y="1108"/>
                </a:cxn>
                <a:cxn ang="0">
                  <a:pos x="4" y="1072"/>
                </a:cxn>
                <a:cxn ang="0">
                  <a:pos x="0" y="963"/>
                </a:cxn>
                <a:cxn ang="0">
                  <a:pos x="1" y="0"/>
                </a:cxn>
              </a:cxnLst>
              <a:rect l="0" t="0" r="r" b="b"/>
              <a:pathLst>
                <a:path w="1321" h="1294">
                  <a:moveTo>
                    <a:pt x="1" y="0"/>
                  </a:moveTo>
                  <a:lnTo>
                    <a:pt x="435" y="8"/>
                  </a:lnTo>
                  <a:lnTo>
                    <a:pt x="435" y="940"/>
                  </a:lnTo>
                  <a:lnTo>
                    <a:pt x="1116" y="940"/>
                  </a:lnTo>
                  <a:lnTo>
                    <a:pt x="1321" y="1293"/>
                  </a:lnTo>
                  <a:lnTo>
                    <a:pt x="288" y="1294"/>
                  </a:lnTo>
                  <a:lnTo>
                    <a:pt x="238" y="1288"/>
                  </a:lnTo>
                  <a:lnTo>
                    <a:pt x="199" y="1278"/>
                  </a:lnTo>
                  <a:lnTo>
                    <a:pt x="156" y="1258"/>
                  </a:lnTo>
                  <a:lnTo>
                    <a:pt x="115" y="1234"/>
                  </a:lnTo>
                  <a:lnTo>
                    <a:pt x="79" y="1204"/>
                  </a:lnTo>
                  <a:lnTo>
                    <a:pt x="57" y="1174"/>
                  </a:lnTo>
                  <a:lnTo>
                    <a:pt x="33" y="1144"/>
                  </a:lnTo>
                  <a:lnTo>
                    <a:pt x="16" y="1108"/>
                  </a:lnTo>
                  <a:lnTo>
                    <a:pt x="4" y="1072"/>
                  </a:lnTo>
                  <a:lnTo>
                    <a:pt x="0" y="96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0000"/>
            </a:solidFill>
            <a:ln w="3175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pic>
        <p:nvPicPr>
          <p:cNvPr id="1031" name="Picture 3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152400"/>
            <a:ext cx="7667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32" descr="_CCSDSLogoNoOrgText 2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467600" y="0"/>
            <a:ext cx="167640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5000"/>
        </a:lnSpc>
        <a:spcBef>
          <a:spcPct val="15000"/>
        </a:spcBef>
        <a:spcAft>
          <a:spcPct val="0"/>
        </a:spcAft>
        <a:buClr>
          <a:srgbClr val="FF0413"/>
        </a:buClr>
        <a:buSzPct val="100000"/>
        <a:buFont typeface="Times New Roman" pitchFamily="18" charset="0"/>
        <a:buChar char="•"/>
        <a:defRPr sz="2000" b="1">
          <a:solidFill>
            <a:srgbClr val="0000BA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5000"/>
        </a:lnSpc>
        <a:spcBef>
          <a:spcPct val="15000"/>
        </a:spcBef>
        <a:spcAft>
          <a:spcPct val="0"/>
        </a:spcAft>
        <a:buClr>
          <a:srgbClr val="FF0413"/>
        </a:buClr>
        <a:buSzPct val="100000"/>
        <a:buFont typeface="Times New Roman" pitchFamily="18" charset="0"/>
        <a:buChar char="–"/>
        <a:defRPr sz="2000">
          <a:solidFill>
            <a:srgbClr val="0000BA"/>
          </a:solidFill>
          <a:latin typeface="+mn-lt"/>
        </a:defRPr>
      </a:lvl2pPr>
      <a:lvl3pPr marL="1143000" indent="-228600" algn="l" rtl="0" eaLnBrk="0" fontAlgn="base" hangingPunct="0">
        <a:lnSpc>
          <a:spcPct val="95000"/>
        </a:lnSpc>
        <a:spcBef>
          <a:spcPct val="15000"/>
        </a:spcBef>
        <a:spcAft>
          <a:spcPct val="0"/>
        </a:spcAft>
        <a:buClr>
          <a:srgbClr val="FF0413"/>
        </a:buClr>
        <a:buSzPct val="100000"/>
        <a:buFont typeface="Times New Roman" pitchFamily="18" charset="0"/>
        <a:buChar char="»"/>
        <a:defRPr sz="2000">
          <a:solidFill>
            <a:srgbClr val="0000BA"/>
          </a:solidFill>
          <a:latin typeface="+mn-lt"/>
        </a:defRPr>
      </a:lvl3pPr>
      <a:lvl4pPr marL="1543050" indent="-171450" algn="l" rtl="0" eaLnBrk="0" fontAlgn="base" hangingPunct="0">
        <a:lnSpc>
          <a:spcPct val="95000"/>
        </a:lnSpc>
        <a:spcBef>
          <a:spcPct val="15000"/>
        </a:spcBef>
        <a:spcAft>
          <a:spcPct val="0"/>
        </a:spcAft>
        <a:buClr>
          <a:srgbClr val="FF0413"/>
        </a:buClr>
        <a:buSzPct val="100000"/>
        <a:buFont typeface="Times New Roman" pitchFamily="18" charset="0"/>
        <a:buChar char="•"/>
        <a:defRPr sz="2000">
          <a:solidFill>
            <a:srgbClr val="0000BA"/>
          </a:solidFill>
          <a:latin typeface="+mn-lt"/>
        </a:defRPr>
      </a:lvl4pPr>
      <a:lvl5pPr marL="2000250" indent="-171450" algn="l" rtl="0" eaLnBrk="0" fontAlgn="base" hangingPunct="0">
        <a:lnSpc>
          <a:spcPct val="95000"/>
        </a:lnSpc>
        <a:spcBef>
          <a:spcPct val="15000"/>
        </a:spcBef>
        <a:spcAft>
          <a:spcPct val="0"/>
        </a:spcAft>
        <a:buClr>
          <a:srgbClr val="FF0413"/>
        </a:buClr>
        <a:buSzPct val="100000"/>
        <a:buFont typeface="Times New Roman" pitchFamily="18" charset="0"/>
        <a:buChar char="–"/>
        <a:defRPr sz="2000">
          <a:solidFill>
            <a:srgbClr val="0000BA"/>
          </a:solidFill>
          <a:latin typeface="+mn-lt"/>
        </a:defRPr>
      </a:lvl5pPr>
      <a:lvl6pPr marL="2457450" indent="-171450" algn="l" rtl="0" eaLnBrk="0" fontAlgn="base" hangingPunct="0">
        <a:lnSpc>
          <a:spcPct val="95000"/>
        </a:lnSpc>
        <a:spcBef>
          <a:spcPct val="15000"/>
        </a:spcBef>
        <a:spcAft>
          <a:spcPct val="0"/>
        </a:spcAft>
        <a:buClr>
          <a:srgbClr val="FF0413"/>
        </a:buClr>
        <a:buSzPct val="100000"/>
        <a:buFont typeface="Times New Roman" pitchFamily="18" charset="0"/>
        <a:buChar char="–"/>
        <a:defRPr sz="2000">
          <a:solidFill>
            <a:srgbClr val="0000BA"/>
          </a:solidFill>
          <a:latin typeface="+mn-lt"/>
        </a:defRPr>
      </a:lvl6pPr>
      <a:lvl7pPr marL="2914650" indent="-171450" algn="l" rtl="0" eaLnBrk="0" fontAlgn="base" hangingPunct="0">
        <a:lnSpc>
          <a:spcPct val="95000"/>
        </a:lnSpc>
        <a:spcBef>
          <a:spcPct val="15000"/>
        </a:spcBef>
        <a:spcAft>
          <a:spcPct val="0"/>
        </a:spcAft>
        <a:buClr>
          <a:srgbClr val="FF0413"/>
        </a:buClr>
        <a:buSzPct val="100000"/>
        <a:buFont typeface="Times New Roman" pitchFamily="18" charset="0"/>
        <a:buChar char="–"/>
        <a:defRPr sz="2000">
          <a:solidFill>
            <a:srgbClr val="0000BA"/>
          </a:solidFill>
          <a:latin typeface="+mn-lt"/>
        </a:defRPr>
      </a:lvl7pPr>
      <a:lvl8pPr marL="3371850" indent="-171450" algn="l" rtl="0" eaLnBrk="0" fontAlgn="base" hangingPunct="0">
        <a:lnSpc>
          <a:spcPct val="95000"/>
        </a:lnSpc>
        <a:spcBef>
          <a:spcPct val="15000"/>
        </a:spcBef>
        <a:spcAft>
          <a:spcPct val="0"/>
        </a:spcAft>
        <a:buClr>
          <a:srgbClr val="FF0413"/>
        </a:buClr>
        <a:buSzPct val="100000"/>
        <a:buFont typeface="Times New Roman" pitchFamily="18" charset="0"/>
        <a:buChar char="–"/>
        <a:defRPr sz="2000">
          <a:solidFill>
            <a:srgbClr val="0000BA"/>
          </a:solidFill>
          <a:latin typeface="+mn-lt"/>
        </a:defRPr>
      </a:lvl8pPr>
      <a:lvl9pPr marL="3829050" indent="-171450" algn="l" rtl="0" eaLnBrk="0" fontAlgn="base" hangingPunct="0">
        <a:lnSpc>
          <a:spcPct val="95000"/>
        </a:lnSpc>
        <a:spcBef>
          <a:spcPct val="15000"/>
        </a:spcBef>
        <a:spcAft>
          <a:spcPct val="0"/>
        </a:spcAft>
        <a:buClr>
          <a:srgbClr val="FF0413"/>
        </a:buClr>
        <a:buSzPct val="100000"/>
        <a:buFont typeface="Times New Roman" pitchFamily="18" charset="0"/>
        <a:buChar char="–"/>
        <a:defRPr sz="2000">
          <a:solidFill>
            <a:srgbClr val="0000BA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799" y="1520707"/>
            <a:ext cx="7772400" cy="2593975"/>
          </a:xfrm>
        </p:spPr>
        <p:txBody>
          <a:bodyPr/>
          <a:lstStyle/>
          <a:p>
            <a:pPr>
              <a:defRPr/>
            </a:pPr>
            <a:r>
              <a:rPr lang="en-US" sz="3200" dirty="0"/>
              <a:t>CCSDS Security Working Group</a:t>
            </a:r>
            <a:br>
              <a:rPr lang="en-US" sz="3200" dirty="0"/>
            </a:br>
            <a:r>
              <a:rPr lang="en-US" sz="3200" u="sng" dirty="0"/>
              <a:t>Spring 2021 Meeting Agenda</a:t>
            </a:r>
            <a:br>
              <a:rPr lang="en-US" sz="3200" dirty="0"/>
            </a:br>
            <a:br>
              <a:rPr lang="en-US" dirty="0"/>
            </a:br>
            <a:r>
              <a:rPr lang="en-US" sz="1800" dirty="0"/>
              <a:t>17-18 May 2021</a:t>
            </a:r>
            <a:br>
              <a:rPr lang="en-US" sz="1800" dirty="0"/>
            </a:br>
            <a:r>
              <a:rPr lang="en-US" sz="1800" dirty="0"/>
              <a:t>(Virtual) Huntsville Alabama USA (Take #2)</a:t>
            </a:r>
          </a:p>
        </p:txBody>
      </p:sp>
      <p:pic>
        <p:nvPicPr>
          <p:cNvPr id="2051" name="Picture 14" descr="_CCSDSLogoNoOrgText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49575" y="528111"/>
            <a:ext cx="2895600" cy="127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Text Box 15"/>
          <p:cNvSpPr txBox="1">
            <a:spLocks noChangeArrowheads="1"/>
          </p:cNvSpPr>
          <p:nvPr/>
        </p:nvSpPr>
        <p:spPr bwMode="auto">
          <a:xfrm>
            <a:off x="2749549" y="3804151"/>
            <a:ext cx="3644900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/>
              <a:t>Howard Weiss</a:t>
            </a:r>
            <a:br>
              <a:rPr lang="en-US" sz="1800" dirty="0"/>
            </a:br>
            <a:r>
              <a:rPr lang="en-US" sz="1800" dirty="0"/>
              <a:t>NASA/JPL/PARSONS</a:t>
            </a:r>
            <a:endParaRPr lang="en-US" dirty="0"/>
          </a:p>
        </p:txBody>
      </p:sp>
      <p:pic>
        <p:nvPicPr>
          <p:cNvPr id="6" name="Picture 2" descr="email_sig_logo_blac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10450" y="6539011"/>
            <a:ext cx="142875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" descr="image00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7590" y="4450482"/>
            <a:ext cx="8188819" cy="2298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6000750" cy="685800"/>
          </a:xfrm>
        </p:spPr>
        <p:txBody>
          <a:bodyPr/>
          <a:lstStyle/>
          <a:p>
            <a:pPr>
              <a:defRPr/>
            </a:pPr>
            <a:r>
              <a:rPr lang="en-US" dirty="0"/>
              <a:t>AGENDA</a:t>
            </a:r>
          </a:p>
        </p:txBody>
      </p:sp>
      <p:sp>
        <p:nvSpPr>
          <p:cNvPr id="3075" name="Rectangle 7"/>
          <p:cNvSpPr>
            <a:spLocks noChangeArrowheads="1"/>
          </p:cNvSpPr>
          <p:nvPr/>
        </p:nvSpPr>
        <p:spPr bwMode="auto">
          <a:xfrm>
            <a:off x="381000" y="482600"/>
            <a:ext cx="8382000" cy="5791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 marL="285750" indent="-285750">
              <a:lnSpc>
                <a:spcPct val="7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•"/>
            </a:pPr>
            <a:endParaRPr lang="en-US" sz="1800">
              <a:solidFill>
                <a:srgbClr val="0000BA"/>
              </a:solidFill>
            </a:endParaRPr>
          </a:p>
        </p:txBody>
      </p:sp>
      <p:sp>
        <p:nvSpPr>
          <p:cNvPr id="3076" name="Rectangle 12"/>
          <p:cNvSpPr>
            <a:spLocks noChangeArrowheads="1"/>
          </p:cNvSpPr>
          <p:nvPr/>
        </p:nvSpPr>
        <p:spPr bwMode="auto">
          <a:xfrm>
            <a:off x="532138" y="1080978"/>
            <a:ext cx="8289274" cy="52944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normAutofit lnSpcReduction="10000"/>
          </a:bodyPr>
          <a:lstStyle/>
          <a:p>
            <a:pPr>
              <a:lnSpc>
                <a:spcPct val="7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•"/>
            </a:pPr>
            <a:r>
              <a:rPr lang="en-US" sz="1600" u="sng" dirty="0">
                <a:solidFill>
                  <a:srgbClr val="0000BA"/>
                </a:solidFill>
              </a:rPr>
              <a:t> 17 May 2021 WebEx 10:00 – 13:00 (Eastern Daylight Time)</a:t>
            </a:r>
            <a:endParaRPr lang="en-US" sz="1600" b="0" u="sng" dirty="0">
              <a:solidFill>
                <a:srgbClr val="0000BA"/>
              </a:solidFill>
            </a:endParaRPr>
          </a:p>
          <a:p>
            <a:pPr lvl="2">
              <a:lnSpc>
                <a:spcPct val="8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r>
              <a:rPr lang="en-US" sz="1600" b="0" dirty="0"/>
              <a:t>Welcome, introductions, logistics, agenda review</a:t>
            </a:r>
          </a:p>
          <a:p>
            <a:pPr lvl="2">
              <a:lnSpc>
                <a:spcPct val="8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r>
              <a:rPr lang="en-US" sz="1600" b="0" dirty="0"/>
              <a:t>CCSDS Opening Plenary Presentation</a:t>
            </a:r>
          </a:p>
          <a:p>
            <a:pPr lvl="2">
              <a:lnSpc>
                <a:spcPct val="8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r>
              <a:rPr lang="en-US" sz="1600" b="0" dirty="0"/>
              <a:t>Charter review (if needed)</a:t>
            </a:r>
          </a:p>
          <a:p>
            <a:pPr lvl="2">
              <a:lnSpc>
                <a:spcPct val="8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r>
              <a:rPr lang="en-US" sz="1600" b="0" dirty="0"/>
              <a:t>Review results of Fall 2020 (Toulouse Virtual) meeting</a:t>
            </a:r>
          </a:p>
          <a:p>
            <a:pPr lvl="3">
              <a:lnSpc>
                <a:spcPct val="8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r>
              <a:rPr lang="en-US" sz="1600" b="0" dirty="0"/>
              <a:t>Action item status review</a:t>
            </a:r>
          </a:p>
          <a:p>
            <a:pPr lvl="2">
              <a:lnSpc>
                <a:spcPct val="8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r>
              <a:rPr lang="en-US" sz="1600" b="0" dirty="0"/>
              <a:t>Discuss/review/revise Future Work Areas list for CWE Framework (all)</a:t>
            </a:r>
          </a:p>
          <a:p>
            <a:pPr lvl="2">
              <a:lnSpc>
                <a:spcPct val="8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r>
              <a:rPr lang="en-US" sz="1600" b="0" dirty="0"/>
              <a:t>DTN </a:t>
            </a:r>
            <a:r>
              <a:rPr lang="en-US" sz="1600" b="0" dirty="0" err="1"/>
              <a:t>BPSec</a:t>
            </a:r>
            <a:r>
              <a:rPr lang="en-US" sz="1600" b="0" dirty="0"/>
              <a:t> internal discussion</a:t>
            </a:r>
          </a:p>
          <a:p>
            <a:pPr lvl="2">
              <a:lnSpc>
                <a:spcPct val="8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r>
              <a:rPr lang="en-US" sz="1600" b="0" dirty="0"/>
              <a:t>Interaction discussions</a:t>
            </a:r>
          </a:p>
          <a:p>
            <a:pPr marL="1600200" lvl="3" indent="-228600">
              <a:lnSpc>
                <a:spcPct val="7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»"/>
            </a:pPr>
            <a:r>
              <a:rPr lang="en-US" sz="1700" b="0" kern="0" dirty="0">
                <a:solidFill>
                  <a:srgbClr val="0000BA"/>
                </a:solidFill>
                <a:latin typeface="Arial"/>
              </a:rPr>
              <a:t>Space Information Sharing and Analysis Center (Space ISAC)</a:t>
            </a:r>
          </a:p>
          <a:p>
            <a:pPr lvl="2">
              <a:lnSpc>
                <a:spcPct val="8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r>
              <a:rPr lang="en-US" sz="1600" b="0" dirty="0"/>
              <a:t>Document revision discussions</a:t>
            </a:r>
          </a:p>
          <a:p>
            <a:pPr lvl="4">
              <a:lnSpc>
                <a:spcPct val="8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r>
              <a:rPr lang="en-US" sz="1600" b="0" dirty="0"/>
              <a:t>~11:30 Joint meeting w/DTN to discuss </a:t>
            </a:r>
            <a:r>
              <a:rPr lang="en-US" sz="1600" b="0" dirty="0" err="1"/>
              <a:t>BPSec</a:t>
            </a:r>
            <a:endParaRPr lang="en-US" sz="1600" b="0" dirty="0"/>
          </a:p>
          <a:p>
            <a:pPr lvl="5">
              <a:lnSpc>
                <a:spcPct val="8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r>
              <a:rPr lang="en-US" sz="1600" b="0" dirty="0"/>
              <a:t>DTN SBSP -&gt; </a:t>
            </a:r>
            <a:r>
              <a:rPr lang="en-US" sz="1600" b="0" dirty="0" err="1"/>
              <a:t>BPSec</a:t>
            </a:r>
            <a:r>
              <a:rPr lang="en-US" sz="1600" b="0" dirty="0"/>
              <a:t> discussion</a:t>
            </a:r>
          </a:p>
          <a:p>
            <a:pPr lvl="4">
              <a:lnSpc>
                <a:spcPct val="8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r>
              <a:rPr lang="en-US" sz="1600" b="0" dirty="0"/>
              <a:t>Threat GB  (Weiss)</a:t>
            </a:r>
          </a:p>
          <a:p>
            <a:pPr lvl="5">
              <a:lnSpc>
                <a:spcPct val="8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r>
              <a:rPr lang="en-US" sz="1600" b="0" dirty="0"/>
              <a:t>Completed and sent to Secretariat</a:t>
            </a:r>
          </a:p>
          <a:p>
            <a:pPr lvl="5">
              <a:lnSpc>
                <a:spcPct val="8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r>
              <a:rPr lang="en-US" sz="1600" b="0" dirty="0"/>
              <a:t>Threat presentation (Bailey)</a:t>
            </a:r>
          </a:p>
          <a:p>
            <a:pPr lvl="4">
              <a:lnSpc>
                <a:spcPct val="8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r>
              <a:rPr lang="en-US" sz="1600" b="0" dirty="0"/>
              <a:t>Algorithm GB  (Adalier)</a:t>
            </a:r>
          </a:p>
          <a:p>
            <a:pPr lvl="5">
              <a:lnSpc>
                <a:spcPct val="8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r>
              <a:rPr lang="en-US" sz="1600" b="0" dirty="0"/>
              <a:t>IV construction, key repeat/usage/tag length</a:t>
            </a:r>
          </a:p>
          <a:p>
            <a:pPr lvl="5">
              <a:lnSpc>
                <a:spcPct val="8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r>
              <a:rPr lang="en-US" sz="1600" b="0" dirty="0"/>
              <a:t>Elliptic curve additions discussion</a:t>
            </a:r>
          </a:p>
          <a:p>
            <a:pPr lvl="4">
              <a:lnSpc>
                <a:spcPct val="8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r>
              <a:rPr lang="en-US" sz="1600" b="0" dirty="0"/>
              <a:t>Inter-Governmental Certificate Authority (IGCA) draft (Sheehe)</a:t>
            </a:r>
          </a:p>
          <a:p>
            <a:pPr lvl="5">
              <a:lnSpc>
                <a:spcPct val="8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r>
              <a:rPr lang="en-US" sz="1600" b="0" dirty="0"/>
              <a:t>Cloud Interoperability Testing (Sheehe)</a:t>
            </a:r>
          </a:p>
          <a:p>
            <a:pPr lvl="5">
              <a:lnSpc>
                <a:spcPct val="8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r>
              <a:rPr lang="en-US" sz="1600" b="0" dirty="0"/>
              <a:t>International Aviation Trust Framework (Sheehe)</a:t>
            </a:r>
          </a:p>
          <a:p>
            <a:pPr lvl="2">
              <a:lnSpc>
                <a:spcPct val="85000"/>
              </a:lnSpc>
              <a:spcBef>
                <a:spcPct val="15000"/>
              </a:spcBef>
              <a:buClr>
                <a:srgbClr val="FF0413"/>
              </a:buClr>
              <a:buSzPct val="100000"/>
              <a:buFont typeface="Times New Roman" pitchFamily="18" charset="0"/>
              <a:buChar char="–"/>
            </a:pPr>
            <a:r>
              <a:rPr lang="en-US" sz="1600" b="0" dirty="0"/>
              <a:t>Working Group Dinner (sorry once again not this time - hopefully, next time)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AGENDA (Cont)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9180" y="1143000"/>
            <a:ext cx="8357936" cy="5156200"/>
          </a:xfrm>
        </p:spPr>
        <p:txBody>
          <a:bodyPr>
            <a:normAutofit lnSpcReduction="10000"/>
          </a:bodyPr>
          <a:lstStyle/>
          <a:p>
            <a:pPr>
              <a:lnSpc>
                <a:spcPct val="75000"/>
              </a:lnSpc>
            </a:pPr>
            <a:r>
              <a:rPr lang="en-US" sz="1800" u="sng" dirty="0"/>
              <a:t>18 May 2021 WebEx 10:00 – 13:00 (Eastern Daylight Time)</a:t>
            </a:r>
            <a:br>
              <a:rPr lang="en-US" sz="1800" u="sng" dirty="0"/>
            </a:br>
            <a:endParaRPr lang="en-US" sz="1800" strike="sngStrike" dirty="0">
              <a:solidFill>
                <a:schemeClr val="tx1"/>
              </a:solidFill>
            </a:endParaRPr>
          </a:p>
          <a:p>
            <a:pPr lvl="1">
              <a:lnSpc>
                <a:spcPct val="75000"/>
              </a:lnSpc>
            </a:pPr>
            <a:r>
              <a:rPr lang="en-US" sz="1800" dirty="0"/>
              <a:t>ESA Cyber Security Operations Centre and Cyber Security Centre of Excellence (Irving)</a:t>
            </a:r>
          </a:p>
          <a:p>
            <a:pPr lvl="1">
              <a:lnSpc>
                <a:spcPct val="75000"/>
              </a:lnSpc>
            </a:pPr>
            <a:r>
              <a:rPr lang="en-US" sz="1800" dirty="0"/>
              <a:t>Key Management (Fischer)</a:t>
            </a:r>
          </a:p>
          <a:p>
            <a:pPr lvl="2">
              <a:lnSpc>
                <a:spcPct val="75000"/>
              </a:lnSpc>
            </a:pPr>
            <a:r>
              <a:rPr lang="en-US" sz="1800" dirty="0"/>
              <a:t>Magenta Book Completed – sent to Secretariat</a:t>
            </a:r>
          </a:p>
          <a:p>
            <a:pPr lvl="2">
              <a:lnSpc>
                <a:spcPct val="75000"/>
              </a:lnSpc>
            </a:pPr>
            <a:r>
              <a:rPr lang="en-US" sz="1800" dirty="0"/>
              <a:t>KM Green Book revision in progress</a:t>
            </a:r>
          </a:p>
          <a:p>
            <a:pPr lvl="1">
              <a:lnSpc>
                <a:spcPct val="75000"/>
              </a:lnSpc>
            </a:pPr>
            <a:r>
              <a:rPr lang="en-US" sz="1800" dirty="0"/>
              <a:t>Secure SW Engineering (</a:t>
            </a:r>
            <a:r>
              <a:rPr lang="en-US" sz="1800" dirty="0" err="1"/>
              <a:t>Wallum</a:t>
            </a:r>
            <a:r>
              <a:rPr lang="en-US" sz="1800" dirty="0"/>
              <a:t>)</a:t>
            </a:r>
          </a:p>
          <a:p>
            <a:pPr lvl="2">
              <a:lnSpc>
                <a:spcPct val="75000"/>
              </a:lnSpc>
            </a:pPr>
            <a:r>
              <a:rPr lang="en-US" sz="1800" dirty="0"/>
              <a:t>OPS-SAT security experiment</a:t>
            </a:r>
          </a:p>
          <a:p>
            <a:pPr lvl="1">
              <a:lnSpc>
                <a:spcPct val="75000"/>
              </a:lnSpc>
            </a:pPr>
            <a:r>
              <a:rPr lang="en-US" sz="1800" dirty="0">
                <a:solidFill>
                  <a:schemeClr val="tx1"/>
                </a:solidFill>
              </a:rPr>
              <a:t>Link Layer Security Update Discussion</a:t>
            </a:r>
            <a:endParaRPr lang="en-US" sz="1800" strike="sngStrike" dirty="0">
              <a:solidFill>
                <a:schemeClr val="tx1"/>
              </a:solidFill>
            </a:endParaRPr>
          </a:p>
          <a:p>
            <a:pPr lvl="2">
              <a:lnSpc>
                <a:spcPct val="75000"/>
              </a:lnSpc>
            </a:pPr>
            <a:r>
              <a:rPr lang="en-US" sz="1800" dirty="0">
                <a:solidFill>
                  <a:schemeClr val="tx1"/>
                </a:solidFill>
              </a:rPr>
              <a:t>SDLS physical layer draft project (Aguilar-Sanchez)</a:t>
            </a:r>
          </a:p>
          <a:p>
            <a:pPr lvl="1">
              <a:lnSpc>
                <a:spcPct val="75000"/>
              </a:lnSpc>
            </a:pPr>
            <a:r>
              <a:rPr lang="en-US" sz="1800" dirty="0">
                <a:solidFill>
                  <a:schemeClr val="tx1"/>
                </a:solidFill>
              </a:rPr>
              <a:t>Proposed new areas of work – continuation of discussions</a:t>
            </a:r>
          </a:p>
          <a:p>
            <a:pPr lvl="1">
              <a:lnSpc>
                <a:spcPct val="75000"/>
              </a:lnSpc>
              <a:buFont typeface="Times New Roman" pitchFamily="18" charset="0"/>
              <a:buNone/>
            </a:pPr>
            <a:endParaRPr lang="en-US" sz="1800" dirty="0"/>
          </a:p>
          <a:p>
            <a:pPr>
              <a:lnSpc>
                <a:spcPct val="75000"/>
              </a:lnSpc>
              <a:spcAft>
                <a:spcPts val="600"/>
              </a:spcAft>
            </a:pPr>
            <a:r>
              <a:rPr lang="en-US" sz="1800" u="sng" dirty="0"/>
              <a:t>19 May 2021</a:t>
            </a:r>
            <a:endParaRPr lang="en-US" sz="1600" dirty="0"/>
          </a:p>
          <a:p>
            <a:pPr lvl="1">
              <a:lnSpc>
                <a:spcPct val="75000"/>
              </a:lnSpc>
              <a:spcAft>
                <a:spcPts val="600"/>
              </a:spcAft>
            </a:pPr>
            <a:r>
              <a:rPr lang="en-US" sz="1800" b="1" dirty="0"/>
              <a:t>10:00-13:00</a:t>
            </a:r>
            <a:r>
              <a:rPr lang="en-US" sz="1800" dirty="0"/>
              <a:t>: Space Data Link Security WG</a:t>
            </a:r>
          </a:p>
          <a:p>
            <a:pPr lvl="1">
              <a:lnSpc>
                <a:spcPct val="75000"/>
              </a:lnSpc>
              <a:buFont typeface="Times New Roman" pitchFamily="18" charset="0"/>
              <a:buNone/>
            </a:pPr>
            <a:endParaRPr lang="en-US" sz="1800" dirty="0"/>
          </a:p>
          <a:p>
            <a:pPr>
              <a:lnSpc>
                <a:spcPct val="75000"/>
              </a:lnSpc>
            </a:pPr>
            <a:r>
              <a:rPr lang="en-US" sz="1800" u="sng" dirty="0"/>
              <a:t>20 May 2021 </a:t>
            </a:r>
          </a:p>
          <a:p>
            <a:pPr lvl="1">
              <a:lnSpc>
                <a:spcPct val="75000"/>
              </a:lnSpc>
            </a:pPr>
            <a:r>
              <a:rPr lang="en-US" sz="1800" b="1" dirty="0"/>
              <a:t>10:00-13:00</a:t>
            </a:r>
            <a:r>
              <a:rPr lang="en-US" sz="1800" dirty="0"/>
              <a:t>: Space Data Link Security WG</a:t>
            </a:r>
            <a:br>
              <a:rPr lang="en-US" sz="1800" dirty="0">
                <a:highlight>
                  <a:srgbClr val="FFFF00"/>
                </a:highlight>
              </a:rPr>
            </a:br>
            <a:endParaRPr lang="en-US" sz="1800" dirty="0">
              <a:highlight>
                <a:srgbClr val="FFFF00"/>
              </a:highlight>
            </a:endParaRPr>
          </a:p>
          <a:p>
            <a:pPr>
              <a:lnSpc>
                <a:spcPct val="75000"/>
              </a:lnSpc>
              <a:spcAft>
                <a:spcPts val="600"/>
              </a:spcAft>
            </a:pPr>
            <a:r>
              <a:rPr lang="en-US" sz="1800" u="sng" dirty="0"/>
              <a:t>?? May 2021</a:t>
            </a:r>
          </a:p>
          <a:p>
            <a:pPr lvl="1">
              <a:lnSpc>
                <a:spcPct val="75000"/>
              </a:lnSpc>
            </a:pPr>
            <a:r>
              <a:rPr lang="en-US" sz="1800" b="1" dirty="0"/>
              <a:t>10:00-11:30</a:t>
            </a:r>
            <a:r>
              <a:rPr lang="en-US" sz="1800" dirty="0"/>
              <a:t>: SEA Wrap-up Plenary</a:t>
            </a:r>
          </a:p>
          <a:p>
            <a:pPr lvl="1">
              <a:lnSpc>
                <a:spcPct val="75000"/>
              </a:lnSpc>
            </a:pPr>
            <a:endParaRPr lang="en-US" sz="1800" dirty="0"/>
          </a:p>
          <a:p>
            <a:pPr>
              <a:lnSpc>
                <a:spcPct val="75000"/>
              </a:lnSpc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PARTA-sepucha">
  <a:themeElements>
    <a:clrScheme name="">
      <a:dk1>
        <a:srgbClr val="0000BA"/>
      </a:dk1>
      <a:lt1>
        <a:srgbClr val="FFFFFF"/>
      </a:lt1>
      <a:dk2>
        <a:srgbClr val="000000"/>
      </a:dk2>
      <a:lt2>
        <a:srgbClr val="919191"/>
      </a:lt2>
      <a:accent1>
        <a:srgbClr val="FFFFFF"/>
      </a:accent1>
      <a:accent2>
        <a:srgbClr val="0000BA"/>
      </a:accent2>
      <a:accent3>
        <a:srgbClr val="FFFFFF"/>
      </a:accent3>
      <a:accent4>
        <a:srgbClr val="00009E"/>
      </a:accent4>
      <a:accent5>
        <a:srgbClr val="FFFFFF"/>
      </a:accent5>
      <a:accent6>
        <a:srgbClr val="0000A8"/>
      </a:accent6>
      <a:hlink>
        <a:srgbClr val="FC0128"/>
      </a:hlink>
      <a:folHlink>
        <a:srgbClr val="CECECE"/>
      </a:folHlink>
    </a:clrScheme>
    <a:fontScheme name="SPARTA-sepuch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PARTA-sepuch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ARTA-sepuch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ARTA-sepuch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ARTA-sepuch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ARTA-sepuch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ARTA-sepuch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ARTA-sepuch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1F34B230ED884490EAA0CC535EA820" ma:contentTypeVersion="1" ma:contentTypeDescription="Create a new document." ma:contentTypeScope="" ma:versionID="47194fe2e2cce5170df2aab8c212b9a4">
  <xsd:schema xmlns:xsd="http://www.w3.org/2001/XMLSchema" xmlns:xs="http://www.w3.org/2001/XMLSchema" xmlns:p="http://schemas.microsoft.com/office/2006/metadata/properties" xmlns:ns2="20cee1c6-1969-4179-9796-15b3b2a1bf9a" targetNamespace="http://schemas.microsoft.com/office/2006/metadata/properties" ma:root="true" ma:fieldsID="1660925e4c837dd5a0bb9bca825260a9" ns2:_="">
    <xsd:import namespace="20cee1c6-1969-4179-9796-15b3b2a1bf9a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cee1c6-1969-4179-9796-15b3b2a1bf9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E42CDD0-D887-44AD-ADEA-884A9BA2EC9E}"/>
</file>

<file path=customXml/itemProps2.xml><?xml version="1.0" encoding="utf-8"?>
<ds:datastoreItem xmlns:ds="http://schemas.openxmlformats.org/officeDocument/2006/customXml" ds:itemID="{4BE081C2-5D18-468A-AA25-DBD09C4F616D}"/>
</file>

<file path=customXml/itemProps3.xml><?xml version="1.0" encoding="utf-8"?>
<ds:datastoreItem xmlns:ds="http://schemas.openxmlformats.org/officeDocument/2006/customXml" ds:itemID="{A0E2F316-50C5-4A52-98D0-D2D53AA7F599}"/>
</file>

<file path=docProps/app.xml><?xml version="1.0" encoding="utf-8"?>
<Properties xmlns="http://schemas.openxmlformats.org/officeDocument/2006/extended-properties" xmlns:vt="http://schemas.openxmlformats.org/officeDocument/2006/docPropsVTypes">
  <Template>SPARTA-sepucha</Template>
  <TotalTime>41058</TotalTime>
  <Words>314</Words>
  <Application>Microsoft Office PowerPoint</Application>
  <PresentationFormat>On-screen Show (4:3)</PresentationFormat>
  <Paragraphs>49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Times</vt:lpstr>
      <vt:lpstr>Times New Roman</vt:lpstr>
      <vt:lpstr>SPARTA-sepucha</vt:lpstr>
      <vt:lpstr>CCSDS Security Working Group Spring 2021 Meeting Agenda  17-18 May 2021 (Virtual) Huntsville Alabama USA (Take #2)</vt:lpstr>
      <vt:lpstr>AGENDA</vt:lpstr>
      <vt:lpstr>AGENDA (Cont)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CCSDS Security Working Group Spring 2004 Meeting CSA, Montreal CA</dc:title>
  <dc:creator>Howard Weiss</dc:creator>
  <cp:lastModifiedBy>Weiss, Howard</cp:lastModifiedBy>
  <cp:revision>339</cp:revision>
  <cp:lastPrinted>1999-12-09T19:21:04Z</cp:lastPrinted>
  <dcterms:created xsi:type="dcterms:W3CDTF">2018-10-15T09:17:34Z</dcterms:created>
  <dcterms:modified xsi:type="dcterms:W3CDTF">2021-05-17T12:57:05Z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9ae2783-b6e8-45ab-9e71-54c07b2dade0_Enabled">
    <vt:lpwstr>true</vt:lpwstr>
  </property>
  <property fmtid="{D5CDD505-2E9C-101B-9397-08002B2CF9AE}" pid="3" name="MSIP_Label_79ae2783-b6e8-45ab-9e71-54c07b2dade0_SetDate">
    <vt:lpwstr>2021-04-16T14:00:08Z</vt:lpwstr>
  </property>
  <property fmtid="{D5CDD505-2E9C-101B-9397-08002B2CF9AE}" pid="4" name="MSIP_Label_79ae2783-b6e8-45ab-9e71-54c07b2dade0_Method">
    <vt:lpwstr>Privileged</vt:lpwstr>
  </property>
  <property fmtid="{D5CDD505-2E9C-101B-9397-08002B2CF9AE}" pid="5" name="MSIP_Label_79ae2783-b6e8-45ab-9e71-54c07b2dade0_Name">
    <vt:lpwstr>79ae2783-b6e8-45ab-9e71-54c07b2dade0</vt:lpwstr>
  </property>
  <property fmtid="{D5CDD505-2E9C-101B-9397-08002B2CF9AE}" pid="6" name="MSIP_Label_79ae2783-b6e8-45ab-9e71-54c07b2dade0_SiteId">
    <vt:lpwstr>8d088ff8-7e52-4d0f-8187-dcd9ca37815a</vt:lpwstr>
  </property>
  <property fmtid="{D5CDD505-2E9C-101B-9397-08002B2CF9AE}" pid="7" name="MSIP_Label_79ae2783-b6e8-45ab-9e71-54c07b2dade0_ActionId">
    <vt:lpwstr/>
  </property>
  <property fmtid="{D5CDD505-2E9C-101B-9397-08002B2CF9AE}" pid="8" name="MSIP_Label_79ae2783-b6e8-45ab-9e71-54c07b2dade0_ContentBits">
    <vt:lpwstr>0</vt:lpwstr>
  </property>
  <property fmtid="{D5CDD505-2E9C-101B-9397-08002B2CF9AE}" pid="9" name="ContentTypeId">
    <vt:lpwstr>0x010100C51F34B230ED884490EAA0CC535EA820</vt:lpwstr>
  </property>
</Properties>
</file>