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504" r:id="rId5"/>
    <p:sldId id="736" r:id="rId6"/>
    <p:sldId id="737" r:id="rId7"/>
    <p:sldId id="738" r:id="rId8"/>
    <p:sldId id="739" r:id="rId9"/>
    <p:sldId id="740" r:id="rId10"/>
    <p:sldId id="671" r:id="rId11"/>
    <p:sldId id="692" r:id="rId12"/>
    <p:sldId id="683" r:id="rId13"/>
    <p:sldId id="729" r:id="rId14"/>
    <p:sldId id="745" r:id="rId15"/>
    <p:sldId id="742" r:id="rId16"/>
    <p:sldId id="680" r:id="rId17"/>
    <p:sldId id="681" r:id="rId18"/>
    <p:sldId id="743" r:id="rId19"/>
    <p:sldId id="750" r:id="rId20"/>
    <p:sldId id="735" r:id="rId21"/>
    <p:sldId id="748" r:id="rId22"/>
    <p:sldId id="749" r:id="rId23"/>
    <p:sldId id="734" r:id="rId24"/>
    <p:sldId id="732" r:id="rId25"/>
    <p:sldId id="733" r:id="rId26"/>
    <p:sldId id="730" r:id="rId27"/>
    <p:sldId id="731" r:id="rId28"/>
    <p:sldId id="746" r:id="rId29"/>
    <p:sldId id="747" r:id="rId30"/>
    <p:sldId id="635" r:id="rId31"/>
  </p:sldIdLst>
  <p:sldSz cx="9144000" cy="6858000" type="letter"/>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78009"/>
    <a:srgbClr val="CC00CC"/>
    <a:srgbClr val="FF6699"/>
    <a:srgbClr val="FF66CC"/>
    <a:srgbClr val="FFFF00"/>
    <a:srgbClr val="CA0A02"/>
    <a:srgbClr val="FFCCCC"/>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04" autoAdjust="0"/>
    <p:restoredTop sz="86395" autoAdjust="0"/>
  </p:normalViewPr>
  <p:slideViewPr>
    <p:cSldViewPr>
      <p:cViewPr>
        <p:scale>
          <a:sx n="90" d="100"/>
          <a:sy n="90" d="100"/>
        </p:scale>
        <p:origin x="-1452" y="-72"/>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846" y="-82"/>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layout/>
      <c:overlay val="0"/>
      <c:spPr>
        <a:noFill/>
        <a:ln>
          <a:noFill/>
        </a:ln>
        <a:effectLst/>
      </c:spPr>
    </c:title>
    <c:autoTitleDeleted val="0"/>
    <c:plotArea>
      <c:layout>
        <c:manualLayout>
          <c:layoutTarget val="inner"/>
          <c:xMode val="edge"/>
          <c:yMode val="edge"/>
          <c:x val="0.13730200391617714"/>
          <c:y val="9.1421568627450975E-2"/>
          <c:w val="0.8626979960838228"/>
          <c:h val="0.66746757758221409"/>
        </c:manualLayout>
      </c:layout>
      <c:lineChart>
        <c:grouping val="standard"/>
        <c:varyColors val="0"/>
        <c:ser>
          <c:idx val="2"/>
          <c:order val="0"/>
          <c:tx>
            <c:v>Missions</c:v>
          </c:tx>
          <c:spPr>
            <a:ln w="31750" cap="rnd">
              <a:solidFill>
                <a:srgbClr val="B7C6FE">
                  <a:alpha val="99000"/>
                </a:srgbClr>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dk1">
                          <a:lumMod val="50000"/>
                          <a:lumOff val="50000"/>
                        </a:schemeClr>
                      </a:solidFill>
                    </a:ln>
                    <a:effectLst/>
                  </c:spPr>
                </c15:leaderLines>
              </c:ext>
            </c:extLst>
          </c:dLbls>
          <c:cat>
            <c:strRef>
              <c:f>Sheet1!$B$2:$T$2</c:f>
              <c:strCache>
                <c:ptCount val="19"/>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strCache>
            </c:strRef>
          </c:cat>
          <c:val>
            <c:numRef>
              <c:f>Sheet1!$B$3:$T$3</c:f>
              <c:numCache>
                <c:formatCode>General</c:formatCode>
                <c:ptCount val="19"/>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pt idx="16">
                  <c:v>767</c:v>
                </c:pt>
                <c:pt idx="17">
                  <c:v>825</c:v>
                </c:pt>
                <c:pt idx="18">
                  <c:v>865</c:v>
                </c:pt>
              </c:numCache>
            </c:numRef>
          </c:val>
          <c:smooth val="0"/>
        </c:ser>
        <c:dLbls>
          <c:dLblPos val="ctr"/>
          <c:showLegendKey val="0"/>
          <c:showVal val="1"/>
          <c:showCatName val="0"/>
          <c:showSerName val="0"/>
          <c:showPercent val="0"/>
          <c:showBubbleSize val="0"/>
        </c:dLbls>
        <c:marker val="1"/>
        <c:smooth val="0"/>
        <c:axId val="165493376"/>
        <c:axId val="168380672"/>
      </c:lineChart>
      <c:catAx>
        <c:axId val="165493376"/>
        <c:scaling>
          <c:orientation val="minMax"/>
        </c:scaling>
        <c:delete val="0"/>
        <c:axPos val="b"/>
        <c:numFmt formatCode="General" sourceLinked="1"/>
        <c:majorTickMark val="out"/>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8380672"/>
        <c:crosses val="autoZero"/>
        <c:auto val="1"/>
        <c:lblAlgn val="ctr"/>
        <c:lblOffset val="100"/>
        <c:noMultiLvlLbl val="0"/>
      </c:catAx>
      <c:valAx>
        <c:axId val="168380672"/>
        <c:scaling>
          <c:orientation val="minMax"/>
        </c:scaling>
        <c:delete val="1"/>
        <c:axPos val="l"/>
        <c:numFmt formatCode="General" sourceLinked="1"/>
        <c:majorTickMark val="none"/>
        <c:minorTickMark val="none"/>
        <c:tickLblPos val="nextTo"/>
        <c:crossAx val="165493376"/>
        <c:crosses val="autoZero"/>
        <c:crossBetween val="between"/>
      </c:valAx>
      <c:dTable>
        <c:showHorzBorder val="1"/>
        <c:showVertBorder val="1"/>
        <c:showOutline val="1"/>
        <c:showKeys val="0"/>
        <c:spPr>
          <a:ln>
            <a:solidFill>
              <a:srgbClr val="000000">
                <a:lumMod val="65000"/>
                <a:lumOff val="35000"/>
              </a:srgbClr>
            </a:solidFill>
          </a:ln>
        </c:spPr>
        <c:txPr>
          <a:bodyPr/>
          <a:lstStyle/>
          <a:p>
            <a:pPr rtl="0">
              <a:defRPr>
                <a:solidFill>
                  <a:schemeClr val="tx1"/>
                </a:solidFill>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343135679468632E-2"/>
          <c:y val="6.2954058223638074E-2"/>
          <c:w val="0.77346400539796567"/>
          <c:h val="0.8280871670702179"/>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Publications'!$B$2:$X$2</c:f>
              <c:numCache>
                <c:formatCode>General</c:formatCode>
                <c:ptCount val="23"/>
                <c:pt idx="0">
                  <c:v>2</c:v>
                </c:pt>
                <c:pt idx="1">
                  <c:v>2</c:v>
                </c:pt>
                <c:pt idx="2">
                  <c:v>2</c:v>
                </c:pt>
                <c:pt idx="3">
                  <c:v>2</c:v>
                </c:pt>
                <c:pt idx="4">
                  <c:v>3</c:v>
                </c:pt>
                <c:pt idx="5">
                  <c:v>3</c:v>
                </c:pt>
                <c:pt idx="6">
                  <c:v>3</c:v>
                </c:pt>
                <c:pt idx="7">
                  <c:v>3</c:v>
                </c:pt>
                <c:pt idx="8">
                  <c:v>3</c:v>
                </c:pt>
                <c:pt idx="9">
                  <c:v>3</c:v>
                </c:pt>
                <c:pt idx="10">
                  <c:v>3</c:v>
                </c:pt>
                <c:pt idx="11">
                  <c:v>4</c:v>
                </c:pt>
                <c:pt idx="12">
                  <c:v>5</c:v>
                </c:pt>
                <c:pt idx="13">
                  <c:v>8</c:v>
                </c:pt>
                <c:pt idx="14">
                  <c:v>8</c:v>
                </c:pt>
                <c:pt idx="15">
                  <c:v>8</c:v>
                </c:pt>
                <c:pt idx="16">
                  <c:v>12</c:v>
                </c:pt>
                <c:pt idx="17">
                  <c:v>15</c:v>
                </c:pt>
                <c:pt idx="18">
                  <c:v>18</c:v>
                </c:pt>
                <c:pt idx="19">
                  <c:v>19</c:v>
                </c:pt>
                <c:pt idx="20">
                  <c:v>19</c:v>
                </c:pt>
                <c:pt idx="21">
                  <c:v>18</c:v>
                </c:pt>
                <c:pt idx="22">
                  <c:v>16</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Publications'!$B$3:$X$3</c:f>
              <c:numCache>
                <c:formatCode>General</c:formatCode>
                <c:ptCount val="23"/>
                <c:pt idx="0">
                  <c:v>11</c:v>
                </c:pt>
                <c:pt idx="1">
                  <c:v>11</c:v>
                </c:pt>
                <c:pt idx="2">
                  <c:v>15</c:v>
                </c:pt>
                <c:pt idx="3">
                  <c:v>15</c:v>
                </c:pt>
                <c:pt idx="4">
                  <c:v>15</c:v>
                </c:pt>
                <c:pt idx="5">
                  <c:v>15</c:v>
                </c:pt>
                <c:pt idx="6">
                  <c:v>18</c:v>
                </c:pt>
                <c:pt idx="7">
                  <c:v>20</c:v>
                </c:pt>
                <c:pt idx="8">
                  <c:v>20</c:v>
                </c:pt>
                <c:pt idx="9">
                  <c:v>21</c:v>
                </c:pt>
                <c:pt idx="10">
                  <c:v>22</c:v>
                </c:pt>
                <c:pt idx="11">
                  <c:v>23</c:v>
                </c:pt>
                <c:pt idx="12">
                  <c:v>24</c:v>
                </c:pt>
                <c:pt idx="13">
                  <c:v>26</c:v>
                </c:pt>
                <c:pt idx="14">
                  <c:v>26</c:v>
                </c:pt>
                <c:pt idx="15">
                  <c:v>29</c:v>
                </c:pt>
                <c:pt idx="16">
                  <c:v>31</c:v>
                </c:pt>
                <c:pt idx="17">
                  <c:v>32</c:v>
                </c:pt>
                <c:pt idx="18">
                  <c:v>34</c:v>
                </c:pt>
                <c:pt idx="19">
                  <c:v>36</c:v>
                </c:pt>
                <c:pt idx="20">
                  <c:v>38</c:v>
                </c:pt>
                <c:pt idx="21">
                  <c:v>39</c:v>
                </c:pt>
                <c:pt idx="22">
                  <c:v>41</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Publications'!$B$4:$X$4</c:f>
              <c:numCache>
                <c:formatCode>General</c:formatCode>
                <c:ptCount val="23"/>
                <c:pt idx="0">
                  <c:v>4</c:v>
                </c:pt>
                <c:pt idx="1">
                  <c:v>5</c:v>
                </c:pt>
                <c:pt idx="2">
                  <c:v>5</c:v>
                </c:pt>
                <c:pt idx="3">
                  <c:v>5</c:v>
                </c:pt>
                <c:pt idx="4">
                  <c:v>5</c:v>
                </c:pt>
                <c:pt idx="5">
                  <c:v>4</c:v>
                </c:pt>
                <c:pt idx="6">
                  <c:v>4</c:v>
                </c:pt>
                <c:pt idx="7">
                  <c:v>7</c:v>
                </c:pt>
                <c:pt idx="8">
                  <c:v>7</c:v>
                </c:pt>
                <c:pt idx="9">
                  <c:v>10</c:v>
                </c:pt>
                <c:pt idx="10">
                  <c:v>10</c:v>
                </c:pt>
                <c:pt idx="11">
                  <c:v>12</c:v>
                </c:pt>
                <c:pt idx="12">
                  <c:v>12</c:v>
                </c:pt>
                <c:pt idx="13">
                  <c:v>19</c:v>
                </c:pt>
                <c:pt idx="14">
                  <c:v>20</c:v>
                </c:pt>
                <c:pt idx="15">
                  <c:v>20</c:v>
                </c:pt>
                <c:pt idx="16">
                  <c:v>21</c:v>
                </c:pt>
                <c:pt idx="17">
                  <c:v>21</c:v>
                </c:pt>
                <c:pt idx="18">
                  <c:v>22</c:v>
                </c:pt>
                <c:pt idx="19">
                  <c:v>23</c:v>
                </c:pt>
                <c:pt idx="20">
                  <c:v>24</c:v>
                </c:pt>
                <c:pt idx="21">
                  <c:v>24</c:v>
                </c:pt>
                <c:pt idx="22">
                  <c:v>23</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Publications'!$B$5:$X$5</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6</c:v>
                </c:pt>
                <c:pt idx="15">
                  <c:v>7</c:v>
                </c:pt>
                <c:pt idx="16">
                  <c:v>8</c:v>
                </c:pt>
                <c:pt idx="17">
                  <c:v>12</c:v>
                </c:pt>
                <c:pt idx="18">
                  <c:v>14</c:v>
                </c:pt>
                <c:pt idx="19">
                  <c:v>16</c:v>
                </c:pt>
                <c:pt idx="20">
                  <c:v>16</c:v>
                </c:pt>
                <c:pt idx="21">
                  <c:v>16</c:v>
                </c:pt>
                <c:pt idx="22">
                  <c:v>10</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Publications'!$B$6:$X$6</c:f>
              <c:numCache>
                <c:formatCode>General</c:formatCode>
                <c:ptCount val="23"/>
                <c:pt idx="0">
                  <c:v>13</c:v>
                </c:pt>
                <c:pt idx="1">
                  <c:v>14</c:v>
                </c:pt>
                <c:pt idx="2">
                  <c:v>16</c:v>
                </c:pt>
                <c:pt idx="3">
                  <c:v>16</c:v>
                </c:pt>
                <c:pt idx="4">
                  <c:v>16</c:v>
                </c:pt>
                <c:pt idx="5">
                  <c:v>16</c:v>
                </c:pt>
                <c:pt idx="6">
                  <c:v>17</c:v>
                </c:pt>
                <c:pt idx="7">
                  <c:v>19</c:v>
                </c:pt>
                <c:pt idx="8">
                  <c:v>29</c:v>
                </c:pt>
                <c:pt idx="9">
                  <c:v>29</c:v>
                </c:pt>
                <c:pt idx="10">
                  <c:v>30</c:v>
                </c:pt>
                <c:pt idx="11">
                  <c:v>25</c:v>
                </c:pt>
                <c:pt idx="12">
                  <c:v>28</c:v>
                </c:pt>
                <c:pt idx="13">
                  <c:v>27</c:v>
                </c:pt>
                <c:pt idx="14">
                  <c:v>28</c:v>
                </c:pt>
                <c:pt idx="15">
                  <c:v>29</c:v>
                </c:pt>
                <c:pt idx="16">
                  <c:v>30</c:v>
                </c:pt>
                <c:pt idx="17">
                  <c:v>32</c:v>
                </c:pt>
                <c:pt idx="18">
                  <c:v>33</c:v>
                </c:pt>
                <c:pt idx="19">
                  <c:v>34</c:v>
                </c:pt>
                <c:pt idx="20">
                  <c:v>37</c:v>
                </c:pt>
                <c:pt idx="21">
                  <c:v>37</c:v>
                </c:pt>
                <c:pt idx="22">
                  <c:v>40</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Publications'!$B$7:$X$7</c:f>
              <c:numCache>
                <c:formatCode>General</c:formatCode>
                <c:ptCount val="23"/>
                <c:pt idx="0">
                  <c:v>6</c:v>
                </c:pt>
                <c:pt idx="1">
                  <c:v>6</c:v>
                </c:pt>
                <c:pt idx="2">
                  <c:v>6</c:v>
                </c:pt>
                <c:pt idx="3">
                  <c:v>6</c:v>
                </c:pt>
                <c:pt idx="4">
                  <c:v>10</c:v>
                </c:pt>
                <c:pt idx="5">
                  <c:v>4</c:v>
                </c:pt>
                <c:pt idx="6">
                  <c:v>4</c:v>
                </c:pt>
                <c:pt idx="7">
                  <c:v>7</c:v>
                </c:pt>
                <c:pt idx="8">
                  <c:v>11</c:v>
                </c:pt>
                <c:pt idx="9">
                  <c:v>11</c:v>
                </c:pt>
                <c:pt idx="10">
                  <c:v>11</c:v>
                </c:pt>
                <c:pt idx="11">
                  <c:v>11</c:v>
                </c:pt>
                <c:pt idx="12">
                  <c:v>12</c:v>
                </c:pt>
                <c:pt idx="13">
                  <c:v>13</c:v>
                </c:pt>
                <c:pt idx="14">
                  <c:v>13</c:v>
                </c:pt>
                <c:pt idx="15">
                  <c:v>16</c:v>
                </c:pt>
                <c:pt idx="16">
                  <c:v>10</c:v>
                </c:pt>
                <c:pt idx="17">
                  <c:v>12</c:v>
                </c:pt>
                <c:pt idx="18">
                  <c:v>12</c:v>
                </c:pt>
                <c:pt idx="19">
                  <c:v>14</c:v>
                </c:pt>
                <c:pt idx="20">
                  <c:v>17</c:v>
                </c:pt>
                <c:pt idx="21">
                  <c:v>17</c:v>
                </c:pt>
                <c:pt idx="22">
                  <c:v>17</c:v>
                </c:pt>
              </c:numCache>
            </c:numRef>
          </c:val>
        </c:ser>
        <c:dLbls>
          <c:showLegendKey val="0"/>
          <c:showVal val="0"/>
          <c:showCatName val="0"/>
          <c:showSerName val="0"/>
          <c:showPercent val="0"/>
          <c:showBubbleSize val="0"/>
        </c:dLbls>
        <c:axId val="80659968"/>
        <c:axId val="80661504"/>
      </c:areaChart>
      <c:lineChart>
        <c:grouping val="standard"/>
        <c:varyColors val="0"/>
        <c:ser>
          <c:idx val="6"/>
          <c:order val="6"/>
          <c:spPr>
            <a:ln>
              <a:noFill/>
            </a:ln>
          </c:spPr>
          <c:marker>
            <c:symbol val="none"/>
          </c:marker>
          <c:dLbls>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'All Publications'!$B$8:$X$8</c:f>
              <c:numCache>
                <c:formatCode>General</c:formatCode>
                <c:ptCount val="23"/>
                <c:pt idx="0">
                  <c:v>36</c:v>
                </c:pt>
                <c:pt idx="1">
                  <c:v>38</c:v>
                </c:pt>
                <c:pt idx="2">
                  <c:v>44</c:v>
                </c:pt>
                <c:pt idx="3">
                  <c:v>44</c:v>
                </c:pt>
                <c:pt idx="4">
                  <c:v>49</c:v>
                </c:pt>
                <c:pt idx="5">
                  <c:v>42</c:v>
                </c:pt>
                <c:pt idx="6">
                  <c:v>46</c:v>
                </c:pt>
                <c:pt idx="7">
                  <c:v>56</c:v>
                </c:pt>
                <c:pt idx="8">
                  <c:v>70</c:v>
                </c:pt>
                <c:pt idx="9">
                  <c:v>74</c:v>
                </c:pt>
                <c:pt idx="10">
                  <c:v>76</c:v>
                </c:pt>
                <c:pt idx="11">
                  <c:v>75</c:v>
                </c:pt>
                <c:pt idx="12">
                  <c:v>82</c:v>
                </c:pt>
                <c:pt idx="13">
                  <c:v>94</c:v>
                </c:pt>
                <c:pt idx="14">
                  <c:v>101</c:v>
                </c:pt>
                <c:pt idx="15">
                  <c:v>109</c:v>
                </c:pt>
                <c:pt idx="16">
                  <c:v>112</c:v>
                </c:pt>
                <c:pt idx="17">
                  <c:v>124</c:v>
                </c:pt>
                <c:pt idx="18">
                  <c:v>133</c:v>
                </c:pt>
                <c:pt idx="19">
                  <c:v>142</c:v>
                </c:pt>
                <c:pt idx="20">
                  <c:v>151</c:v>
                </c:pt>
                <c:pt idx="21">
                  <c:v>151</c:v>
                </c:pt>
                <c:pt idx="22">
                  <c:v>147</c:v>
                </c:pt>
              </c:numCache>
            </c:numRef>
          </c:val>
          <c:smooth val="0"/>
        </c:ser>
        <c:dLbls>
          <c:showLegendKey val="0"/>
          <c:showVal val="0"/>
          <c:showCatName val="0"/>
          <c:showSerName val="0"/>
          <c:showPercent val="0"/>
          <c:showBubbleSize val="0"/>
        </c:dLbls>
        <c:marker val="1"/>
        <c:smooth val="0"/>
        <c:axId val="80659968"/>
        <c:axId val="80661504"/>
      </c:lineChart>
      <c:catAx>
        <c:axId val="806599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80661504"/>
        <c:crosses val="autoZero"/>
        <c:auto val="1"/>
        <c:lblAlgn val="ctr"/>
        <c:lblOffset val="100"/>
        <c:tickLblSkip val="1"/>
        <c:tickMarkSkip val="1"/>
        <c:noMultiLvlLbl val="0"/>
      </c:catAx>
      <c:valAx>
        <c:axId val="806615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80659968"/>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399"/>
          <c:y val="9.39167948833982E-2"/>
          <c:w val="0.12733169090060059"/>
          <c:h val="0.81877545479228886"/>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defTabSz="956039" eaLnBrk="0" hangingPunct="0">
              <a:defRPr sz="1000" i="1"/>
            </a:lvl1pPr>
          </a:lstStyle>
          <a:p>
            <a:pPr>
              <a:defRPr/>
            </a:pPr>
            <a:endParaRPr lang="en-US"/>
          </a:p>
        </p:txBody>
      </p:sp>
      <p:sp>
        <p:nvSpPr>
          <p:cNvPr id="4099" name="Rectangle 3"/>
          <p:cNvSpPr>
            <a:spLocks noGrp="1" noChangeArrowheads="1"/>
          </p:cNvSpPr>
          <p:nvPr>
            <p:ph type="dt" sz="quarter" idx="1"/>
          </p:nvPr>
        </p:nvSpPr>
        <p:spPr bwMode="auto">
          <a:xfrm>
            <a:off x="3853199"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defTabSz="956039" eaLnBrk="0" hangingPunct="0">
              <a:defRPr sz="1000" i="1"/>
            </a:lvl1pPr>
          </a:lstStyle>
          <a:p>
            <a:pPr>
              <a:defRPr/>
            </a:pPr>
            <a:endParaRPr lang="en-US"/>
          </a:p>
        </p:txBody>
      </p:sp>
      <p:sp>
        <p:nvSpPr>
          <p:cNvPr id="4100" name="Rectangle 4"/>
          <p:cNvSpPr>
            <a:spLocks noGrp="1" noChangeArrowheads="1"/>
          </p:cNvSpPr>
          <p:nvPr>
            <p:ph type="ftr" sz="quarter" idx="2"/>
          </p:nvPr>
        </p:nvSpPr>
        <p:spPr bwMode="auto">
          <a:xfrm>
            <a:off x="5"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defTabSz="956039" eaLnBrk="0" hangingPunct="0">
              <a:defRPr sz="1000" i="1"/>
            </a:lvl1pPr>
          </a:lstStyle>
          <a:p>
            <a:pPr>
              <a:defRPr/>
            </a:pPr>
            <a:endParaRPr lang="en-US"/>
          </a:p>
        </p:txBody>
      </p:sp>
      <p:sp>
        <p:nvSpPr>
          <p:cNvPr id="4101" name="Rectangle 5"/>
          <p:cNvSpPr>
            <a:spLocks noGrp="1" noChangeArrowheads="1"/>
          </p:cNvSpPr>
          <p:nvPr>
            <p:ph type="sldNum" sz="quarter" idx="3"/>
          </p:nvPr>
        </p:nvSpPr>
        <p:spPr bwMode="auto">
          <a:xfrm>
            <a:off x="3853199"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defTabSz="956039" eaLnBrk="0" hangingPunct="0">
              <a:defRPr sz="1000" i="1"/>
            </a:lvl1pPr>
          </a:lstStyle>
          <a:p>
            <a:pPr>
              <a:defRPr/>
            </a:pPr>
            <a:fld id="{EE01F1BF-2225-43BA-81B9-E4E6CF12C60B}" type="slidenum">
              <a:rPr lang="en-US"/>
              <a:pPr>
                <a:defRPr/>
              </a:pPr>
              <a:t>‹#›</a:t>
            </a:fld>
            <a:endParaRPr lang="en-US"/>
          </a:p>
        </p:txBody>
      </p:sp>
    </p:spTree>
    <p:extLst>
      <p:ext uri="{BB962C8B-B14F-4D97-AF65-F5344CB8AC3E}">
        <p14:creationId xmlns:p14="http://schemas.microsoft.com/office/powerpoint/2010/main" val="341523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defTabSz="956039"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53199" y="5"/>
            <a:ext cx="2944479" cy="497397"/>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defTabSz="956039"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5"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defTabSz="956039"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853199" y="9430829"/>
            <a:ext cx="2944479" cy="497396"/>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defTabSz="956039" eaLnBrk="0" hangingPunct="0">
              <a:defRPr sz="1000" i="1"/>
            </a:lvl1pPr>
          </a:lstStyle>
          <a:p>
            <a:pPr>
              <a:defRPr/>
            </a:pPr>
            <a:fld id="{E497C465-78D7-4632-93E6-4724FE32007D}" type="slidenum">
              <a:rPr lang="en-US"/>
              <a:pPr>
                <a:defRPr/>
              </a:pPr>
              <a:t>‹#›</a:t>
            </a:fld>
            <a:endParaRPr lang="en-US"/>
          </a:p>
        </p:txBody>
      </p:sp>
      <p:sp>
        <p:nvSpPr>
          <p:cNvPr id="2054" name="Rectangle 6"/>
          <p:cNvSpPr>
            <a:spLocks noGrp="1" noChangeArrowheads="1"/>
          </p:cNvSpPr>
          <p:nvPr>
            <p:ph type="body" sz="quarter" idx="3"/>
          </p:nvPr>
        </p:nvSpPr>
        <p:spPr bwMode="auto">
          <a:xfrm>
            <a:off x="907249" y="4716239"/>
            <a:ext cx="4983191" cy="4469999"/>
          </a:xfrm>
          <a:prstGeom prst="rect">
            <a:avLst/>
          </a:prstGeom>
          <a:noFill/>
          <a:ln w="9525">
            <a:noFill/>
            <a:miter lim="800000"/>
            <a:headEnd/>
            <a:tailEnd/>
          </a:ln>
          <a:effectLst/>
        </p:spPr>
        <p:txBody>
          <a:bodyPr vert="horz" wrap="square" lIns="94515" tIns="46430" rIns="94515" bIns="464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Rot="1" noChangeAspect="1" noChangeArrowheads="1" noTextEdit="1"/>
          </p:cNvSpPr>
          <p:nvPr>
            <p:ph type="sldImg" idx="2"/>
          </p:nvPr>
        </p:nvSpPr>
        <p:spPr bwMode="auto">
          <a:xfrm>
            <a:off x="935038" y="752475"/>
            <a:ext cx="4940300" cy="37068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1174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2</a:t>
            </a:fld>
            <a:endParaRPr lang="en-US" dirty="0" smtClean="0"/>
          </a:p>
        </p:txBody>
      </p:sp>
      <p:sp>
        <p:nvSpPr>
          <p:cNvPr id="796674"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3956AC3E-D036-4EBA-B1C2-50630E2A55A4}" type="slidenum">
              <a:rPr lang="en-US" sz="1000" i="1"/>
              <a:pPr algn="r" defTabSz="956097" eaLnBrk="0" hangingPunct="0"/>
              <a:t>2</a:t>
            </a:fld>
            <a:endParaRPr lang="en-US" sz="1000" i="1" dirty="0"/>
          </a:p>
        </p:txBody>
      </p:sp>
      <p:sp>
        <p:nvSpPr>
          <p:cNvPr id="796675" name="Rectangle 2"/>
          <p:cNvSpPr>
            <a:spLocks noGrp="1" noRot="1" noChangeAspect="1" noChangeArrowheads="1" noTextEdit="1"/>
          </p:cNvSpPr>
          <p:nvPr>
            <p:ph type="sldImg"/>
          </p:nvPr>
        </p:nvSpPr>
        <p:spPr>
          <a:xfrm>
            <a:off x="427038" y="661988"/>
            <a:ext cx="5943600" cy="4459287"/>
          </a:xfrm>
          <a:ln/>
        </p:spPr>
      </p:sp>
      <p:sp>
        <p:nvSpPr>
          <p:cNvPr id="796676" name="Rectangle 3"/>
          <p:cNvSpPr>
            <a:spLocks noGrp="1" noChangeArrowheads="1"/>
          </p:cNvSpPr>
          <p:nvPr>
            <p:ph type="body" idx="1"/>
          </p:nvPr>
        </p:nvSpPr>
        <p:spPr>
          <a:xfrm>
            <a:off x="680063" y="5354809"/>
            <a:ext cx="5437550" cy="3828145"/>
          </a:xfrm>
          <a:noFill/>
          <a:ln/>
        </p:spPr>
        <p:txBody>
          <a:bodyPr/>
          <a:lstStyle/>
          <a:p>
            <a:endParaRPr lang="en-GB" dirty="0" smtClean="0"/>
          </a:p>
        </p:txBody>
      </p:sp>
    </p:spTree>
    <p:extLst>
      <p:ext uri="{BB962C8B-B14F-4D97-AF65-F5344CB8AC3E}">
        <p14:creationId xmlns:p14="http://schemas.microsoft.com/office/powerpoint/2010/main" val="231481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23</a:t>
            </a:fld>
            <a:endParaRPr lang="en-US" smtClean="0"/>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92E73834-1004-44DF-A318-6A07DD21AB7A}" type="slidenum">
              <a:rPr lang="en-US" sz="1000" i="1"/>
              <a:pPr algn="r" defTabSz="956097" eaLnBrk="0" hangingPunct="0"/>
              <a:t>23</a:t>
            </a:fld>
            <a:endParaRPr lang="en-US" sz="1000" i="1"/>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20A9055F-02D8-48F8-A7D7-1051585518D8}" type="slidenum">
              <a:rPr lang="en-US" sz="1000" i="1"/>
              <a:pPr algn="r" defTabSz="956097" eaLnBrk="0" hangingPunct="0"/>
              <a:t>23</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77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24</a:t>
            </a:fld>
            <a:endParaRPr lang="en-US" smtClean="0"/>
          </a:p>
        </p:txBody>
      </p:sp>
      <p:sp>
        <p:nvSpPr>
          <p:cNvPr id="808962"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92E73834-1004-44DF-A318-6A07DD21AB7A}" type="slidenum">
              <a:rPr lang="en-US" sz="1000" i="1"/>
              <a:pPr algn="r" defTabSz="956097" eaLnBrk="0" hangingPunct="0"/>
              <a:t>24</a:t>
            </a:fld>
            <a:endParaRPr lang="en-US" sz="1000" i="1"/>
          </a:p>
        </p:txBody>
      </p:sp>
      <p:sp>
        <p:nvSpPr>
          <p:cNvPr id="808963"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20A9055F-02D8-48F8-A7D7-1051585518D8}" type="slidenum">
              <a:rPr lang="en-US" sz="1000" i="1"/>
              <a:pPr algn="r" defTabSz="956097" eaLnBrk="0" hangingPunct="0"/>
              <a:t>24</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38881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25</a:t>
            </a:fld>
            <a:endParaRPr lang="en-US" smtClean="0"/>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25</a:t>
            </a:fld>
            <a:endParaRPr lang="en-US" sz="1000" i="1"/>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25</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60143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26</a:t>
            </a:fld>
            <a:endParaRPr lang="en-US" smtClean="0"/>
          </a:p>
        </p:txBody>
      </p:sp>
      <p:sp>
        <p:nvSpPr>
          <p:cNvPr id="808962"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26</a:t>
            </a:fld>
            <a:endParaRPr lang="en-US" sz="1000" i="1"/>
          </a:p>
        </p:txBody>
      </p:sp>
      <p:sp>
        <p:nvSpPr>
          <p:cNvPr id="808963" name="Rectangle 5"/>
          <p:cNvSpPr txBox="1">
            <a:spLocks noGrp="1" noChangeArrowheads="1"/>
          </p:cNvSpPr>
          <p:nvPr/>
        </p:nvSpPr>
        <p:spPr bwMode="auto">
          <a:xfrm>
            <a:off x="3853200"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26</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770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3956AC3E-D036-4EBA-B1C2-50630E2A55A4}" type="slidenum">
              <a:rPr lang="en-US" sz="1000" i="1"/>
              <a:pPr algn="r" defTabSz="956097" eaLnBrk="0" hangingPunct="0"/>
              <a:t>3</a:t>
            </a:fld>
            <a:endParaRPr lang="en-US" sz="1000" i="1" dirty="0"/>
          </a:p>
        </p:txBody>
      </p:sp>
      <p:sp>
        <p:nvSpPr>
          <p:cNvPr id="796675" name="Rectangle 2"/>
          <p:cNvSpPr>
            <a:spLocks noGrp="1" noRot="1" noChangeAspect="1" noChangeArrowheads="1" noTextEdit="1"/>
          </p:cNvSpPr>
          <p:nvPr>
            <p:ph type="sldImg"/>
          </p:nvPr>
        </p:nvSpPr>
        <p:spPr>
          <a:xfrm>
            <a:off x="427038" y="661988"/>
            <a:ext cx="5943600" cy="4459287"/>
          </a:xfrm>
          <a:ln/>
        </p:spPr>
      </p:sp>
      <p:sp>
        <p:nvSpPr>
          <p:cNvPr id="796676" name="Rectangle 3"/>
          <p:cNvSpPr>
            <a:spLocks noGrp="1" noChangeArrowheads="1"/>
          </p:cNvSpPr>
          <p:nvPr>
            <p:ph type="body" idx="1"/>
          </p:nvPr>
        </p:nvSpPr>
        <p:spPr>
          <a:xfrm>
            <a:off x="680063" y="5354809"/>
            <a:ext cx="5437550" cy="3828145"/>
          </a:xfrm>
          <a:noFill/>
          <a:ln/>
        </p:spPr>
        <p:txBody>
          <a:bodyPr/>
          <a:lstStyle/>
          <a:p>
            <a:endParaRPr lang="en-GB" dirty="0" smtClean="0"/>
          </a:p>
        </p:txBody>
      </p:sp>
    </p:spTree>
    <p:extLst>
      <p:ext uri="{BB962C8B-B14F-4D97-AF65-F5344CB8AC3E}">
        <p14:creationId xmlns:p14="http://schemas.microsoft.com/office/powerpoint/2010/main" val="361437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7</a:t>
            </a:fld>
            <a:endParaRPr lang="en-US" dirty="0" smtClean="0"/>
          </a:p>
        </p:txBody>
      </p:sp>
      <p:sp>
        <p:nvSpPr>
          <p:cNvPr id="796674"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7" tIns="0" rIns="19897" bIns="0" anchor="b"/>
          <a:lstStyle/>
          <a:p>
            <a:pPr algn="r" defTabSz="956039" eaLnBrk="0" hangingPunct="0"/>
            <a:fld id="{3956AC3E-D036-4EBA-B1C2-50630E2A55A4}" type="slidenum">
              <a:rPr lang="en-US" sz="1000" i="1"/>
              <a:pPr algn="r" defTabSz="956039" eaLnBrk="0" hangingPunct="0"/>
              <a:t>7</a:t>
            </a:fld>
            <a:endParaRPr lang="en-US" sz="1000" i="1" dirty="0"/>
          </a:p>
        </p:txBody>
      </p:sp>
      <p:sp>
        <p:nvSpPr>
          <p:cNvPr id="796675" name="Rectangle 2"/>
          <p:cNvSpPr>
            <a:spLocks noGrp="1" noRot="1" noChangeAspect="1" noChangeArrowheads="1" noTextEdit="1"/>
          </p:cNvSpPr>
          <p:nvPr>
            <p:ph type="sldImg"/>
          </p:nvPr>
        </p:nvSpPr>
        <p:spPr>
          <a:xfrm>
            <a:off x="427038" y="661988"/>
            <a:ext cx="5943600" cy="4459287"/>
          </a:xfrm>
          <a:ln/>
        </p:spPr>
      </p:sp>
      <p:sp>
        <p:nvSpPr>
          <p:cNvPr id="796676" name="Rectangle 3"/>
          <p:cNvSpPr>
            <a:spLocks noGrp="1" noChangeArrowheads="1"/>
          </p:cNvSpPr>
          <p:nvPr>
            <p:ph type="body" idx="1"/>
          </p:nvPr>
        </p:nvSpPr>
        <p:spPr>
          <a:xfrm>
            <a:off x="680063" y="5354810"/>
            <a:ext cx="5437550" cy="3828145"/>
          </a:xfrm>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03" eaLnBrk="0" hangingPunct="0">
              <a:lnSpc>
                <a:spcPct val="90000"/>
              </a:lnSpc>
              <a:spcAft>
                <a:spcPct val="10000"/>
              </a:spcAft>
              <a:buSzPct val="125000"/>
              <a:defRPr b="1">
                <a:solidFill>
                  <a:schemeClr val="tx1"/>
                </a:solidFill>
                <a:latin typeface="Arial" pitchFamily="34" charset="0"/>
              </a:defRPr>
            </a:lvl1pPr>
            <a:lvl2pPr marL="740008" indent="-284618" defTabSz="917103" eaLnBrk="0" hangingPunct="0">
              <a:lnSpc>
                <a:spcPct val="90000"/>
              </a:lnSpc>
              <a:spcAft>
                <a:spcPct val="10000"/>
              </a:spcAft>
              <a:buSzPct val="125000"/>
              <a:defRPr b="1">
                <a:solidFill>
                  <a:schemeClr val="tx1"/>
                </a:solidFill>
                <a:latin typeface="Arial" pitchFamily="34" charset="0"/>
              </a:defRPr>
            </a:lvl2pPr>
            <a:lvl3pPr marL="1138473" indent="-227695" defTabSz="917103" eaLnBrk="0" hangingPunct="0">
              <a:lnSpc>
                <a:spcPct val="90000"/>
              </a:lnSpc>
              <a:spcAft>
                <a:spcPct val="10000"/>
              </a:spcAft>
              <a:buSzPct val="125000"/>
              <a:defRPr b="1">
                <a:solidFill>
                  <a:schemeClr val="tx1"/>
                </a:solidFill>
                <a:latin typeface="Arial" pitchFamily="34" charset="0"/>
              </a:defRPr>
            </a:lvl3pPr>
            <a:lvl4pPr marL="1593863" indent="-227695" defTabSz="917103" eaLnBrk="0" hangingPunct="0">
              <a:lnSpc>
                <a:spcPct val="90000"/>
              </a:lnSpc>
              <a:spcAft>
                <a:spcPct val="10000"/>
              </a:spcAft>
              <a:buSzPct val="125000"/>
              <a:defRPr b="1">
                <a:solidFill>
                  <a:schemeClr val="tx1"/>
                </a:solidFill>
                <a:latin typeface="Arial" pitchFamily="34" charset="0"/>
              </a:defRPr>
            </a:lvl4pPr>
            <a:lvl5pPr marL="2049252" indent="-227695" defTabSz="917103" eaLnBrk="0" hangingPunct="0">
              <a:lnSpc>
                <a:spcPct val="90000"/>
              </a:lnSpc>
              <a:spcAft>
                <a:spcPct val="10000"/>
              </a:spcAft>
              <a:buSzPct val="125000"/>
              <a:defRPr b="1">
                <a:solidFill>
                  <a:schemeClr val="tx1"/>
                </a:solidFill>
                <a:latin typeface="Arial" pitchFamily="34" charset="0"/>
              </a:defRPr>
            </a:lvl5pPr>
            <a:lvl6pPr marL="2504643" indent="-227695" defTabSz="917103" eaLnBrk="0" fontAlgn="base" hangingPunct="0">
              <a:lnSpc>
                <a:spcPct val="90000"/>
              </a:lnSpc>
              <a:spcBef>
                <a:spcPct val="0"/>
              </a:spcBef>
              <a:spcAft>
                <a:spcPct val="10000"/>
              </a:spcAft>
              <a:buSzPct val="125000"/>
              <a:defRPr b="1">
                <a:solidFill>
                  <a:schemeClr val="tx1"/>
                </a:solidFill>
                <a:latin typeface="Arial" pitchFamily="34" charset="0"/>
              </a:defRPr>
            </a:lvl6pPr>
            <a:lvl7pPr marL="2960032" indent="-227695" defTabSz="917103" eaLnBrk="0" fontAlgn="base" hangingPunct="0">
              <a:lnSpc>
                <a:spcPct val="90000"/>
              </a:lnSpc>
              <a:spcBef>
                <a:spcPct val="0"/>
              </a:spcBef>
              <a:spcAft>
                <a:spcPct val="10000"/>
              </a:spcAft>
              <a:buSzPct val="125000"/>
              <a:defRPr b="1">
                <a:solidFill>
                  <a:schemeClr val="tx1"/>
                </a:solidFill>
                <a:latin typeface="Arial" pitchFamily="34" charset="0"/>
              </a:defRPr>
            </a:lvl7pPr>
            <a:lvl8pPr marL="3415422" indent="-227695" defTabSz="917103" eaLnBrk="0" fontAlgn="base" hangingPunct="0">
              <a:lnSpc>
                <a:spcPct val="90000"/>
              </a:lnSpc>
              <a:spcBef>
                <a:spcPct val="0"/>
              </a:spcBef>
              <a:spcAft>
                <a:spcPct val="10000"/>
              </a:spcAft>
              <a:buSzPct val="125000"/>
              <a:defRPr b="1">
                <a:solidFill>
                  <a:schemeClr val="tx1"/>
                </a:solidFill>
                <a:latin typeface="Arial" pitchFamily="34" charset="0"/>
              </a:defRPr>
            </a:lvl8pPr>
            <a:lvl9pPr marL="3870810" indent="-227695" defTabSz="917103"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12</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9"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17</a:t>
            </a:fld>
            <a:endParaRPr lang="en-US"/>
          </a:p>
        </p:txBody>
      </p:sp>
    </p:spTree>
    <p:extLst>
      <p:ext uri="{BB962C8B-B14F-4D97-AF65-F5344CB8AC3E}">
        <p14:creationId xmlns:p14="http://schemas.microsoft.com/office/powerpoint/2010/main" val="114841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NAV</a:t>
            </a:r>
          </a:p>
          <a:p>
            <a:pPr marL="171450" indent="-171450">
              <a:buFont typeface="Arial" panose="020B0604020202020204" pitchFamily="34" charset="0"/>
              <a:buChar char="•"/>
            </a:pPr>
            <a:r>
              <a:rPr lang="en-GB" dirty="0" smtClean="0"/>
              <a:t>Pointing Requests Message (PRM): Resolution to publish remains on hold, but the issue was reportedly resolved on 17-Oct-2017. Once Fran makes the final changes (in an informative annex, non-normative), a request to revive resolution to publish will be sent.</a:t>
            </a:r>
          </a:p>
          <a:p>
            <a:pPr marL="171450" indent="-171450">
              <a:buFont typeface="Arial" panose="020B0604020202020204" pitchFamily="34" charset="0"/>
              <a:buChar char="•"/>
            </a:pPr>
            <a:r>
              <a:rPr lang="en-GB" dirty="0" smtClean="0"/>
              <a:t>Tracking Data Message (TDM): A draft that we hope will be ready for Agency Review is in preparation (very slow pace, very little progress since last "simple report").</a:t>
            </a:r>
          </a:p>
          <a:p>
            <a:pPr marL="171450" indent="-171450">
              <a:buFont typeface="Arial" panose="020B0604020202020204" pitchFamily="34" charset="0"/>
              <a:buChar char="•"/>
            </a:pPr>
            <a:r>
              <a:rPr lang="en-GB" dirty="0" smtClean="0"/>
              <a:t>Navigation Data—Definitions and Conventions Green Book: Version 4 updates are in progress. A draft (3.5) will be distributed shortly for discussion at the Fall Meetings. At this point we plan to request the CESG Poll and publication after the Fall Meetings.</a:t>
            </a:r>
          </a:p>
          <a:p>
            <a:pPr marL="171450" indent="-171450">
              <a:buFont typeface="Arial" panose="020B0604020202020204" pitchFamily="34" charset="0"/>
              <a:buChar char="•"/>
            </a:pPr>
            <a:r>
              <a:rPr lang="en-GB" dirty="0" smtClean="0"/>
              <a:t>Re-Entry Data Message (RDM): White Book #5 will be in WG review for a few more days, then a White Book #6 will be produced. This standard is maturing rapidly. We are planning to request a Resolution for an Agency Review at the Fall 2017 meetings. We have requested a document number but one has not yet been assigned.</a:t>
            </a:r>
          </a:p>
          <a:p>
            <a:pPr marL="171450" indent="-171450">
              <a:buFont typeface="Arial" panose="020B0604020202020204" pitchFamily="34" charset="0"/>
              <a:buChar char="•"/>
            </a:pPr>
            <a:r>
              <a:rPr lang="en-GB" dirty="0" smtClean="0"/>
              <a:t>Orbit Data Message (ODM): The most recent draft (P2.36) continues in WG review through next week, after which the Lead Editor will make non-controversial revisions that don't require discussion. P2.36 will still be the version of record as of the Fall Meetings. We have several topics to discuss at the Fall Meetings, after which an update P2.37 can be produced (current target around 01-Dec-2017). </a:t>
            </a:r>
          </a:p>
          <a:p>
            <a:pPr marL="171450" indent="-171450">
              <a:buFont typeface="Arial" panose="020B0604020202020204" pitchFamily="34" charset="0"/>
              <a:buChar char="•"/>
            </a:pPr>
            <a:r>
              <a:rPr lang="en-GB" dirty="0" smtClean="0"/>
              <a:t>Attitude Data Messages (ADM): Version 2 updates are in progress. Review of the most recent draft (P1.4) was concluded today, and we should have a P1.5 update prior to the Fall 2017 meetings.</a:t>
            </a:r>
          </a:p>
          <a:p>
            <a:pPr marL="171450" indent="-171450">
              <a:buFont typeface="Arial" panose="020B0604020202020204" pitchFamily="34" charset="0"/>
              <a:buChar char="•"/>
            </a:pPr>
            <a:r>
              <a:rPr lang="en-GB" dirty="0" smtClean="0"/>
              <a:t>Navigation Data Messages XML Specification (NDM/XML): Changes to schemas have been the focus. Some required changes/corrections to schemas have been coded, tested, and posted on the SANA Registry. An XML section for the RDM has been produced, and a partial section for the ODM has been produced (the ODM update still has new material in flux so it is not time effective to try to finalize the schema at this point). A first draft of the modified document has not yet been produced, and will likely not be produced until after the Fall Meetings. </a:t>
            </a:r>
          </a:p>
          <a:p>
            <a:pPr marL="171450" indent="-171450">
              <a:buFont typeface="Arial" panose="020B0604020202020204" pitchFamily="34" charset="0"/>
              <a:buChar char="•"/>
            </a:pPr>
            <a:r>
              <a:rPr lang="en-GB" dirty="0" smtClean="0"/>
              <a:t>Events Message (EVM): The project has been officially approved. We plan to work on a schedule at the Fall 2017 meetings. We will also discuss whether or not the name of the standard should be changed (suggested name:  "Navigation Events Message"). </a:t>
            </a:r>
          </a:p>
          <a:p>
            <a:pPr marL="171450" indent="-171450">
              <a:buFont typeface="Arial" panose="020B0604020202020204" pitchFamily="34" charset="0"/>
              <a:buChar char="•"/>
            </a:pPr>
            <a:r>
              <a:rPr lang="en-GB" dirty="0" smtClean="0"/>
              <a:t>Navigation Hardware Message (NHM): No change since last report. We had no discussion on the recent </a:t>
            </a:r>
            <a:r>
              <a:rPr lang="en-GB" dirty="0" err="1" smtClean="0"/>
              <a:t>telecon</a:t>
            </a:r>
            <a:r>
              <a:rPr lang="en-GB" dirty="0" smtClean="0"/>
              <a:t>.</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DAI</a:t>
            </a:r>
          </a:p>
          <a:p>
            <a:pPr marL="0" indent="0">
              <a:buFont typeface="Arial" panose="020B0604020202020204" pitchFamily="34" charset="0"/>
              <a:buNone/>
            </a:pPr>
            <a:r>
              <a:rPr lang="en-GB" b="1" dirty="0" smtClean="0"/>
              <a:t>OAIS MB:</a:t>
            </a:r>
          </a:p>
          <a:p>
            <a:pPr marL="0" indent="0">
              <a:buFont typeface="Arial" panose="020B0604020202020204" pitchFamily="34" charset="0"/>
              <a:buNone/>
            </a:pPr>
            <a:r>
              <a:rPr lang="en-GB" dirty="0" smtClean="0"/>
              <a:t>Working through received suggested changes at weekly DAI </a:t>
            </a:r>
            <a:r>
              <a:rPr lang="en-GB" dirty="0" err="1" smtClean="0"/>
              <a:t>Webex</a:t>
            </a:r>
            <a:r>
              <a:rPr lang="en-GB" dirty="0" smtClean="0"/>
              <a:t> meetings</a:t>
            </a:r>
          </a:p>
          <a:p>
            <a:pPr marL="0" indent="0">
              <a:buFont typeface="Arial" panose="020B0604020202020204" pitchFamily="34" charset="0"/>
              <a:buNone/>
            </a:pPr>
            <a:r>
              <a:rPr lang="en-GB" dirty="0" smtClean="0"/>
              <a:t>Status of all suggested changes available at: http://review.oais.info/</a:t>
            </a:r>
          </a:p>
          <a:p>
            <a:pPr marL="0" indent="0">
              <a:buFont typeface="Arial" panose="020B0604020202020204" pitchFamily="34" charset="0"/>
              <a:buNone/>
            </a:pPr>
            <a:r>
              <a:rPr lang="en-GB" dirty="0" smtClean="0"/>
              <a:t>105 open comments</a:t>
            </a:r>
          </a:p>
          <a:p>
            <a:pPr marL="0" indent="0">
              <a:buFont typeface="Arial" panose="020B0604020202020204" pitchFamily="34" charset="0"/>
              <a:buNone/>
            </a:pPr>
            <a:r>
              <a:rPr lang="en-GB" dirty="0" smtClean="0"/>
              <a:t>  94 closed comments</a:t>
            </a:r>
          </a:p>
          <a:p>
            <a:pPr marL="0" indent="0">
              <a:buFont typeface="Arial" panose="020B0604020202020204" pitchFamily="34" charset="0"/>
              <a:buNone/>
            </a:pPr>
            <a:r>
              <a:rPr lang="en-GB" dirty="0" smtClean="0"/>
              <a:t>Decision made at 5 year review to update the document to reflect updates in digital archiving</a:t>
            </a:r>
          </a:p>
          <a:p>
            <a:pPr marL="0" indent="0">
              <a:buFont typeface="Arial" panose="020B0604020202020204" pitchFamily="34" charset="0"/>
              <a:buNone/>
            </a:pPr>
            <a:r>
              <a:rPr lang="en-GB" dirty="0" smtClean="0"/>
              <a:t>Official French translation of OAIS still in process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dirty="0" smtClean="0"/>
              <a:t>Audit and Certification of TDRs MB (ISO 16363)</a:t>
            </a:r>
          </a:p>
          <a:p>
            <a:pPr marL="0" indent="0">
              <a:buFont typeface="Arial" panose="020B0604020202020204" pitchFamily="34" charset="0"/>
              <a:buNone/>
            </a:pPr>
            <a:r>
              <a:rPr lang="en-GB" dirty="0" smtClean="0"/>
              <a:t>Working through received suggested changes at weekly DAI </a:t>
            </a:r>
            <a:r>
              <a:rPr lang="en-GB" dirty="0" err="1" smtClean="0"/>
              <a:t>Webex</a:t>
            </a:r>
            <a:r>
              <a:rPr lang="en-GB" dirty="0" smtClean="0"/>
              <a:t> meetings</a:t>
            </a:r>
          </a:p>
          <a:p>
            <a:pPr marL="0" indent="0">
              <a:buFont typeface="Arial" panose="020B0604020202020204" pitchFamily="34" charset="0"/>
              <a:buNone/>
            </a:pPr>
            <a:r>
              <a:rPr lang="en-GB" dirty="0" smtClean="0"/>
              <a:t>Most work on this will follow completion of OAIS</a:t>
            </a:r>
          </a:p>
          <a:p>
            <a:pPr marL="0" indent="0">
              <a:buFont typeface="Arial" panose="020B0604020202020204" pitchFamily="34" charset="0"/>
              <a:buNone/>
            </a:pPr>
            <a:r>
              <a:rPr lang="en-GB" dirty="0" smtClean="0"/>
              <a:t>Since changes in OAIS could prompt changes in Audit and Certification</a:t>
            </a:r>
          </a:p>
          <a:p>
            <a:pPr marL="0" indent="0">
              <a:buFont typeface="Arial" panose="020B0604020202020204" pitchFamily="34" charset="0"/>
              <a:buNone/>
            </a:pPr>
            <a:r>
              <a:rPr lang="en-GB" dirty="0" smtClean="0"/>
              <a:t>Status of all suggested changes available at: http://review.oais.info/</a:t>
            </a:r>
          </a:p>
          <a:p>
            <a:pPr marL="0" indent="0">
              <a:buFont typeface="Arial" panose="020B0604020202020204" pitchFamily="34" charset="0"/>
              <a:buNone/>
            </a:pPr>
            <a:r>
              <a:rPr lang="en-GB" dirty="0" smtClean="0"/>
              <a:t>13 open comments </a:t>
            </a:r>
          </a:p>
          <a:p>
            <a:pPr marL="0" indent="0">
              <a:buFont typeface="Arial" panose="020B0604020202020204" pitchFamily="34" charset="0"/>
              <a:buNone/>
            </a:pPr>
            <a:r>
              <a:rPr lang="en-GB" dirty="0" smtClean="0"/>
              <a:t>Decision made at 5 year review to update the document to reflect updates in digital archiving</a:t>
            </a:r>
          </a:p>
          <a:p>
            <a:pPr marL="0" indent="0">
              <a:buFont typeface="Arial" panose="020B0604020202020204" pitchFamily="34" charset="0"/>
              <a:buNone/>
            </a:pPr>
            <a:r>
              <a:rPr lang="en-GB" dirty="0" smtClean="0"/>
              <a:t>DEDSL XML Schema OB</a:t>
            </a:r>
          </a:p>
          <a:p>
            <a:pPr marL="0" indent="0">
              <a:buFont typeface="Arial" panose="020B0604020202020204" pitchFamily="34" charset="0"/>
              <a:buNone/>
            </a:pPr>
            <a:r>
              <a:rPr lang="en-GB" dirty="0" smtClean="0"/>
              <a:t>At top of CCSDS Editor’s Queue 20170926</a:t>
            </a:r>
          </a:p>
          <a:p>
            <a:pPr marL="0" indent="0">
              <a:buFont typeface="Arial" panose="020B0604020202020204" pitchFamily="34" charset="0"/>
              <a:buNone/>
            </a:pPr>
            <a:r>
              <a:rPr lang="en-GB" dirty="0" smtClean="0"/>
              <a:t>AD approved resolution to publish to CESG 20170710</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dirty="0" smtClean="0"/>
              <a:t>IPELTU MB</a:t>
            </a:r>
          </a:p>
          <a:p>
            <a:pPr marL="0" indent="0">
              <a:buFont typeface="Arial" panose="020B0604020202020204" pitchFamily="34" charset="0"/>
              <a:buNone/>
            </a:pPr>
            <a:r>
              <a:rPr lang="en-GB" dirty="0" smtClean="0"/>
              <a:t>Plan to discuss way forward at upcoming CCSDS Fall meeting</a:t>
            </a:r>
          </a:p>
          <a:p>
            <a:pPr marL="0" indent="0">
              <a:buFont typeface="Arial" panose="020B0604020202020204" pitchFamily="34" charset="0"/>
              <a:buNone/>
            </a:pPr>
            <a:r>
              <a:rPr lang="en-GB" dirty="0" smtClean="0"/>
              <a:t>No resources identified to work on updates to document</a:t>
            </a:r>
          </a:p>
          <a:p>
            <a:pPr marL="0" indent="0">
              <a:buFont typeface="Arial" panose="020B0604020202020204" pitchFamily="34" charset="0"/>
              <a:buNone/>
            </a:pPr>
            <a:r>
              <a:rPr lang="en-GB" dirty="0" smtClean="0"/>
              <a:t>Options – ID resources or is it possible to publish as GB?</a:t>
            </a:r>
          </a:p>
          <a:p>
            <a:pPr marL="0" indent="0">
              <a:buFont typeface="Arial" panose="020B0604020202020204" pitchFamily="34" charset="0"/>
              <a:buNone/>
            </a:pPr>
            <a:r>
              <a:rPr lang="en-GB" dirty="0" smtClean="0"/>
              <a:t>AD and DAD provided commented on  20170901</a:t>
            </a:r>
          </a:p>
          <a:p>
            <a:pPr marL="0" indent="0">
              <a:buFont typeface="Arial" panose="020B0604020202020204" pitchFamily="34" charset="0"/>
              <a:buNone/>
            </a:pPr>
            <a:r>
              <a:rPr lang="en-GB" dirty="0" smtClean="0"/>
              <a:t>They did not understand how it integrates with OAIS</a:t>
            </a:r>
          </a:p>
          <a:p>
            <a:pPr marL="0" indent="0">
              <a:buFont typeface="Arial" panose="020B0604020202020204" pitchFamily="34" charset="0"/>
              <a:buNone/>
            </a:pPr>
            <a:r>
              <a:rPr lang="en-GB" dirty="0" smtClean="0"/>
              <a:t>They expected a more ‘in-depth’ document</a:t>
            </a:r>
          </a:p>
          <a:p>
            <a:pPr marL="0" indent="0">
              <a:buFont typeface="Arial" panose="020B0604020202020204" pitchFamily="34" charset="0"/>
              <a:buNone/>
            </a:pPr>
            <a:r>
              <a:rPr lang="en-GB" dirty="0" smtClean="0"/>
              <a:t>DAI Chair submitted document to AD for resolution for publication on 20170828</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dirty="0" smtClean="0"/>
              <a:t>Digital Archive Architecture Design Document MB</a:t>
            </a:r>
          </a:p>
          <a:p>
            <a:pPr marL="0" indent="0">
              <a:buFont typeface="Arial" panose="020B0604020202020204" pitchFamily="34" charset="0"/>
              <a:buNone/>
            </a:pPr>
            <a:r>
              <a:rPr lang="en-GB" dirty="0" smtClean="0"/>
              <a:t>Small NASA/JPL team working on initial draft </a:t>
            </a:r>
          </a:p>
          <a:p>
            <a:pPr marL="0" indent="0">
              <a:buFont typeface="Arial" panose="020B0604020202020204" pitchFamily="34" charset="0"/>
              <a:buNone/>
            </a:pPr>
            <a:r>
              <a:rPr lang="en-GB" dirty="0" smtClean="0"/>
              <a:t>Started work 20170731 following project approval</a:t>
            </a:r>
          </a:p>
          <a:p>
            <a:pPr marL="0" indent="0">
              <a:buFont typeface="Arial" panose="020B0604020202020204" pitchFamily="34" charset="0"/>
              <a:buNone/>
            </a:pPr>
            <a:r>
              <a:rPr lang="en-GB" dirty="0" smtClean="0"/>
              <a:t>Expect to review materials at CCSDS Fall meeting</a:t>
            </a:r>
          </a:p>
          <a:p>
            <a:pPr marL="0" indent="0">
              <a:buFont typeface="Arial" panose="020B0604020202020204" pitchFamily="34" charset="0"/>
              <a:buNone/>
            </a:pPr>
            <a:r>
              <a:rPr lang="en-GB" dirty="0" smtClean="0"/>
              <a:t>MC approved project 20170728</a:t>
            </a:r>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18</a:t>
            </a:fld>
            <a:endParaRPr lang="en-US"/>
          </a:p>
        </p:txBody>
      </p:sp>
    </p:spTree>
    <p:extLst>
      <p:ext uri="{BB962C8B-B14F-4D97-AF65-F5344CB8AC3E}">
        <p14:creationId xmlns:p14="http://schemas.microsoft.com/office/powerpoint/2010/main" val="23131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fld id="{2CE4A722-48E6-45C6-BF1F-1AE7407A5E97}" type="slidenum">
              <a:rPr lang="en-US" smtClean="0"/>
              <a:pPr/>
              <a:t>20</a:t>
            </a:fld>
            <a:endParaRPr lang="en-US" smtClean="0"/>
          </a:p>
        </p:txBody>
      </p:sp>
      <p:sp>
        <p:nvSpPr>
          <p:cNvPr id="802818" name="Rectangle 5"/>
          <p:cNvSpPr txBox="1">
            <a:spLocks noGrp="1" noChangeArrowheads="1"/>
          </p:cNvSpPr>
          <p:nvPr/>
        </p:nvSpPr>
        <p:spPr bwMode="auto">
          <a:xfrm>
            <a:off x="3853199" y="9430829"/>
            <a:ext cx="2944479" cy="497396"/>
          </a:xfrm>
          <a:prstGeom prst="rect">
            <a:avLst/>
          </a:prstGeom>
          <a:noFill/>
          <a:ln w="9525">
            <a:noFill/>
            <a:miter lim="800000"/>
            <a:headEnd/>
            <a:tailEnd/>
          </a:ln>
        </p:spPr>
        <p:txBody>
          <a:bodyPr lIns="19898" tIns="0" rIns="19898" bIns="0" anchor="b"/>
          <a:lstStyle/>
          <a:p>
            <a:pPr algn="r" defTabSz="956097" eaLnBrk="0" hangingPunct="0"/>
            <a:fld id="{F2186AFC-D1BE-45C8-AC90-89714B4863C5}" type="slidenum">
              <a:rPr lang="en-US" sz="1000" i="1"/>
              <a:pPr algn="r" defTabSz="956097" eaLnBrk="0" hangingPunct="0"/>
              <a:t>20</a:t>
            </a:fld>
            <a:endParaRPr lang="en-US" sz="1000" i="1"/>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029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fld id="{BB319C59-117F-4E7E-B458-C5E2D1889202}" type="slidenum">
              <a:rPr lang="en-US" sz="1000"/>
              <a:pPr/>
              <a:t>21</a:t>
            </a:fld>
            <a:endParaRPr lang="en-US" sz="100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097">
              <a:defRPr sz="2400">
                <a:solidFill>
                  <a:schemeClr val="tx1"/>
                </a:solidFill>
                <a:latin typeface="Times New Roman" pitchFamily="18" charset="0"/>
              </a:defRPr>
            </a:lvl1pPr>
            <a:lvl2pPr marL="737155" indent="-283521" defTabSz="956097">
              <a:defRPr sz="2400">
                <a:solidFill>
                  <a:schemeClr val="tx1"/>
                </a:solidFill>
                <a:latin typeface="Times New Roman" pitchFamily="18" charset="0"/>
              </a:defRPr>
            </a:lvl2pPr>
            <a:lvl3pPr marL="1134085" indent="-226817" defTabSz="956097">
              <a:defRPr sz="2400">
                <a:solidFill>
                  <a:schemeClr val="tx1"/>
                </a:solidFill>
                <a:latin typeface="Times New Roman" pitchFamily="18" charset="0"/>
              </a:defRPr>
            </a:lvl3pPr>
            <a:lvl4pPr marL="1587718" indent="-226817" defTabSz="956097">
              <a:defRPr sz="2400">
                <a:solidFill>
                  <a:schemeClr val="tx1"/>
                </a:solidFill>
                <a:latin typeface="Times New Roman" pitchFamily="18" charset="0"/>
              </a:defRPr>
            </a:lvl4pPr>
            <a:lvl5pPr marL="2041352" indent="-226817" defTabSz="956097">
              <a:defRPr sz="2400">
                <a:solidFill>
                  <a:schemeClr val="tx1"/>
                </a:solidFill>
                <a:latin typeface="Times New Roman" pitchFamily="18" charset="0"/>
              </a:defRPr>
            </a:lvl5pPr>
            <a:lvl6pPr marL="2494986" indent="-226817" defTabSz="956097" fontAlgn="base">
              <a:spcBef>
                <a:spcPct val="0"/>
              </a:spcBef>
              <a:spcAft>
                <a:spcPct val="0"/>
              </a:spcAft>
              <a:defRPr sz="2400">
                <a:solidFill>
                  <a:schemeClr val="tx1"/>
                </a:solidFill>
                <a:latin typeface="Times New Roman" pitchFamily="18" charset="0"/>
              </a:defRPr>
            </a:lvl6pPr>
            <a:lvl7pPr marL="2948620" indent="-226817" defTabSz="956097" fontAlgn="base">
              <a:spcBef>
                <a:spcPct val="0"/>
              </a:spcBef>
              <a:spcAft>
                <a:spcPct val="0"/>
              </a:spcAft>
              <a:defRPr sz="2400">
                <a:solidFill>
                  <a:schemeClr val="tx1"/>
                </a:solidFill>
                <a:latin typeface="Times New Roman" pitchFamily="18" charset="0"/>
              </a:defRPr>
            </a:lvl7pPr>
            <a:lvl8pPr marL="3402254" indent="-226817" defTabSz="956097" fontAlgn="base">
              <a:spcBef>
                <a:spcPct val="0"/>
              </a:spcBef>
              <a:spcAft>
                <a:spcPct val="0"/>
              </a:spcAft>
              <a:defRPr sz="2400">
                <a:solidFill>
                  <a:schemeClr val="tx1"/>
                </a:solidFill>
                <a:latin typeface="Times New Roman" pitchFamily="18" charset="0"/>
              </a:defRPr>
            </a:lvl8pPr>
            <a:lvl9pPr marL="3855888" indent="-226817" defTabSz="956097" fontAlgn="base">
              <a:spcBef>
                <a:spcPct val="0"/>
              </a:spcBef>
              <a:spcAft>
                <a:spcPct val="0"/>
              </a:spcAft>
              <a:defRPr sz="2400">
                <a:solidFill>
                  <a:schemeClr val="tx1"/>
                </a:solidFill>
                <a:latin typeface="Times New Roman" pitchFamily="18" charset="0"/>
              </a:defRPr>
            </a:lvl9pPr>
          </a:lstStyle>
          <a:p>
            <a:fld id="{87AEC957-3966-4960-B8D3-B1C412B3F0DA}" type="slidenum">
              <a:rPr lang="en-US" sz="1000"/>
              <a:pPr/>
              <a:t>22</a:t>
            </a:fld>
            <a:endParaRPr lang="en-US" sz="100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0641" name="Rectangle 2017"/>
          <p:cNvSpPr>
            <a:spLocks noChangeArrowheads="1"/>
          </p:cNvSpPr>
          <p:nvPr userDrawn="1"/>
        </p:nvSpPr>
        <p:spPr bwMode="auto">
          <a:xfrm>
            <a:off x="8763000"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err="1" smtClean="0">
                <a:solidFill>
                  <a:srgbClr val="333399"/>
                </a:solidFill>
                <a:latin typeface="Arial" charset="0"/>
              </a:rPr>
              <a:t>np</a:t>
            </a:r>
            <a:endParaRPr lang="en-US" sz="1000" b="1" dirty="0">
              <a:solidFill>
                <a:srgbClr val="333399"/>
              </a:solidFill>
              <a:latin typeface="Arial" charset="0"/>
            </a:endParaRP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952794"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smtClean="0">
                <a:solidFill>
                  <a:srgbClr val="333399"/>
                </a:solidFill>
                <a:latin typeface="Arial" charset="0"/>
              </a:rPr>
              <a:t>6th Nov </a:t>
            </a:r>
            <a:r>
              <a:rPr lang="en-US" sz="1000" b="1" dirty="0" smtClean="0">
                <a:solidFill>
                  <a:srgbClr val="333399"/>
                </a:solidFill>
                <a:latin typeface="Arial" charset="0"/>
              </a:rPr>
              <a:t>2017</a:t>
            </a:r>
            <a:endParaRPr lang="en-US" sz="1000" b="1" dirty="0">
              <a:solidFill>
                <a:srgbClr val="33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3" r:id="rId4"/>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google.co.uk/url?sa=i&amp;rct=j&amp;q=&amp;esrc=s&amp;frm=1&amp;source=images&amp;cd=&amp;cad=rja&amp;uact=8&amp;ved=0CAcQjRw&amp;url=http://www.telegraph.co.uk/finance/newsbysector/constructionandproperty/10553748/London-best-city-for-foreign-property-investment-opportunities.html&amp;ei=qHNGVMujLszKOYazgcAJ&amp;bvm=bv.77880786,d.ZWU&amp;psig=AFQjCNEkLdd5AstUato1PrSl8cAIeJCq7Q&amp;ust=1413989660730773"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ccsds.org/" TargetMode="Externa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pPr eaLnBrk="0" hangingPunct="0"/>
            <a:endParaRPr lang="en-GB"/>
          </a:p>
        </p:txBody>
      </p:sp>
      <p:sp>
        <p:nvSpPr>
          <p:cNvPr id="8196"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7" name="Rectangle 10"/>
          <p:cNvSpPr>
            <a:spLocks noChangeArrowheads="1"/>
          </p:cNvSpPr>
          <p:nvPr/>
        </p:nvSpPr>
        <p:spPr bwMode="auto">
          <a:xfrm>
            <a:off x="0" y="6629400"/>
            <a:ext cx="1143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8" name="Rectangle 16"/>
          <p:cNvSpPr>
            <a:spLocks noChangeArrowheads="1"/>
          </p:cNvSpPr>
          <p:nvPr/>
        </p:nvSpPr>
        <p:spPr bwMode="auto">
          <a:xfrm>
            <a:off x="152400" y="76200"/>
            <a:ext cx="1600200" cy="6858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2" name="AutoShape 7"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1"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634890319"/>
              </p:ext>
            </p:extLst>
          </p:nvPr>
        </p:nvGraphicFramePr>
        <p:xfrm>
          <a:off x="315884" y="3124200"/>
          <a:ext cx="8561416" cy="2880360"/>
        </p:xfrm>
        <a:graphic>
          <a:graphicData uri="http://schemas.openxmlformats.org/drawingml/2006/table">
            <a:tbl>
              <a:tblPr firstRow="1" bandRow="1">
                <a:tableStyleId>{5C22544A-7EE6-4342-B048-85BDC9FD1C3A}</a:tableStyleId>
              </a:tblPr>
              <a:tblGrid>
                <a:gridCol w="636616"/>
                <a:gridCol w="4267200"/>
                <a:gridCol w="3657600"/>
              </a:tblGrid>
              <a:tr h="370840">
                <a:tc gridSpan="2">
                  <a:txBody>
                    <a:bodyPr/>
                    <a:lstStyle/>
                    <a:p>
                      <a:pPr>
                        <a:lnSpc>
                          <a:spcPts val="1200"/>
                        </a:lnSpc>
                      </a:pPr>
                      <a:r>
                        <a:rPr lang="en-US" sz="1600" dirty="0" smtClean="0"/>
                        <a:t>CCSDS Opening Plenary</a:t>
                      </a:r>
                    </a:p>
                    <a:p>
                      <a:pPr>
                        <a:lnSpc>
                          <a:spcPts val="1200"/>
                        </a:lnSpc>
                      </a:pPr>
                      <a:endParaRPr lang="en-US" sz="1200" dirty="0"/>
                    </a:p>
                  </a:txBody>
                  <a:tcPr/>
                </a:tc>
                <a:tc hMerge="1">
                  <a:txBody>
                    <a:bodyPr/>
                    <a:lstStyle/>
                    <a:p>
                      <a:endParaRPr lang="en-US" dirty="0"/>
                    </a:p>
                  </a:txBody>
                  <a:tcPr/>
                </a:tc>
                <a:tc>
                  <a:txBody>
                    <a:bodyPr/>
                    <a:lstStyle/>
                    <a:p>
                      <a:pPr algn="r">
                        <a:lnSpc>
                          <a:spcPts val="1200"/>
                        </a:lnSpc>
                      </a:pPr>
                      <a:r>
                        <a:rPr lang="en-US" sz="1100" baseline="0" dirty="0" smtClean="0"/>
                        <a:t>6th November 2017</a:t>
                      </a:r>
                      <a:endParaRPr lang="en-US" sz="1100" dirty="0" smtClean="0"/>
                    </a:p>
                    <a:p>
                      <a:pPr algn="r">
                        <a:lnSpc>
                          <a:spcPts val="1200"/>
                        </a:lnSpc>
                      </a:pPr>
                      <a:r>
                        <a:rPr lang="en-US" sz="1100" baseline="0" dirty="0" smtClean="0"/>
                        <a:t>The Hague, Netherlands</a:t>
                      </a:r>
                      <a:endParaRPr lang="en-US" sz="1100" dirty="0"/>
                    </a:p>
                  </a:txBody>
                  <a:tcPr/>
                </a:tc>
              </a:tr>
              <a:tr h="289560">
                <a:tc>
                  <a:txBody>
                    <a:bodyPr/>
                    <a:lstStyle/>
                    <a:p>
                      <a:pPr>
                        <a:lnSpc>
                          <a:spcPts val="1200"/>
                        </a:lnSpc>
                      </a:pPr>
                      <a:r>
                        <a:rPr lang="en-US" sz="1200" b="1" dirty="0" smtClean="0"/>
                        <a:t>08:45</a:t>
                      </a:r>
                    </a:p>
                  </a:txBody>
                  <a:tcPr/>
                </a:tc>
                <a:tc>
                  <a:txBody>
                    <a:bodyPr/>
                    <a:lstStyle/>
                    <a:p>
                      <a:pPr>
                        <a:lnSpc>
                          <a:spcPts val="1200"/>
                        </a:lnSpc>
                      </a:pPr>
                      <a:r>
                        <a:rPr lang="en-US" sz="1200" b="1" dirty="0" smtClean="0"/>
                        <a:t>Opening</a:t>
                      </a:r>
                      <a:r>
                        <a:rPr lang="en-US" sz="1200" b="1" baseline="0" dirty="0" smtClean="0"/>
                        <a:t> remarks and ESA welcome</a:t>
                      </a:r>
                    </a:p>
                  </a:txBody>
                  <a:tcPr/>
                </a:tc>
                <a:tc>
                  <a:txBody>
                    <a:bodyPr/>
                    <a:lstStyle/>
                    <a:p>
                      <a:pPr>
                        <a:lnSpc>
                          <a:spcPts val="1200"/>
                        </a:lnSpc>
                      </a:pPr>
                      <a:r>
                        <a:rPr lang="en-US" sz="1200" b="1" baseline="0" dirty="0" smtClean="0"/>
                        <a:t>Nestor Peccia, CESG Chair</a:t>
                      </a:r>
                    </a:p>
                  </a:txBody>
                  <a:tcPr/>
                </a:tc>
              </a:tr>
              <a:tr h="228600">
                <a:tc>
                  <a:txBody>
                    <a:bodyPr/>
                    <a:lstStyle/>
                    <a:p>
                      <a:pPr>
                        <a:lnSpc>
                          <a:spcPts val="1200"/>
                        </a:lnSpc>
                      </a:pPr>
                      <a:r>
                        <a:rPr lang="en-US" sz="1200" b="1" dirty="0" smtClean="0"/>
                        <a:t>09:00</a:t>
                      </a:r>
                      <a:endParaRPr lang="en-US" sz="1200" b="1" dirty="0"/>
                    </a:p>
                  </a:txBody>
                  <a:tcPr/>
                </a:tc>
                <a:tc>
                  <a:txBody>
                    <a:bodyPr/>
                    <a:lstStyle/>
                    <a:p>
                      <a:pPr>
                        <a:lnSpc>
                          <a:spcPts val="1200"/>
                        </a:lnSpc>
                      </a:pPr>
                      <a:r>
                        <a:rPr lang="en-US" sz="1200" b="1" dirty="0" smtClean="0"/>
                        <a:t>CCSDS</a:t>
                      </a:r>
                      <a:r>
                        <a:rPr lang="en-US" sz="1200" b="1" baseline="0" dirty="0" smtClean="0"/>
                        <a:t> meeting overview: Administrative, Boot Camp, Meetings</a:t>
                      </a:r>
                      <a:endParaRPr lang="en-US" sz="1200" b="1" dirty="0"/>
                    </a:p>
                  </a:txBody>
                  <a:tcPr/>
                </a:tc>
                <a:tc>
                  <a:txBody>
                    <a:bodyPr/>
                    <a:lstStyle/>
                    <a:p>
                      <a:pPr>
                        <a:lnSpc>
                          <a:spcPts val="1200"/>
                        </a:lnSpc>
                      </a:pPr>
                      <a:r>
                        <a:rPr lang="en-US" sz="1200" b="1" baseline="0" dirty="0" smtClean="0"/>
                        <a:t>David Ross, NASA HQ</a:t>
                      </a:r>
                    </a:p>
                  </a:txBody>
                  <a:tcPr/>
                </a:tc>
              </a:tr>
              <a:tr h="228600">
                <a:tc>
                  <a:txBody>
                    <a:bodyPr/>
                    <a:lstStyle/>
                    <a:p>
                      <a:pPr>
                        <a:lnSpc>
                          <a:spcPts val="1200"/>
                        </a:lnSpc>
                      </a:pPr>
                      <a:r>
                        <a:rPr lang="en-US" sz="1200" b="1" dirty="0" smtClean="0"/>
                        <a:t>09:10</a:t>
                      </a:r>
                      <a:endParaRPr lang="en-US" sz="1200" b="1" dirty="0"/>
                    </a:p>
                  </a:txBody>
                  <a:tcPr/>
                </a:tc>
                <a:tc>
                  <a:txBody>
                    <a:bodyPr/>
                    <a:lstStyle/>
                    <a:p>
                      <a:pPr>
                        <a:lnSpc>
                          <a:spcPts val="1200"/>
                        </a:lnSpc>
                      </a:pPr>
                      <a:r>
                        <a:rPr lang="en-US" sz="1200" b="1" dirty="0" smtClean="0"/>
                        <a:t>CESG Open Issues &amp; More</a:t>
                      </a:r>
                      <a:endParaRPr lang="en-US" sz="1200" b="1" dirty="0"/>
                    </a:p>
                  </a:txBody>
                  <a:tcPr/>
                </a:tc>
                <a:tc>
                  <a:txBody>
                    <a:bodyPr/>
                    <a:lstStyle/>
                    <a:p>
                      <a:pPr>
                        <a:lnSpc>
                          <a:spcPts val="1200"/>
                        </a:lnSpc>
                      </a:pPr>
                      <a:r>
                        <a:rPr lang="en-US" sz="1200" b="1" dirty="0" smtClean="0"/>
                        <a:t>Nestor </a:t>
                      </a:r>
                      <a:r>
                        <a:rPr lang="en-US" sz="1200" b="1" dirty="0" err="1" smtClean="0"/>
                        <a:t>Peccia</a:t>
                      </a:r>
                      <a:r>
                        <a:rPr lang="en-US" sz="1200" b="1" dirty="0" smtClean="0"/>
                        <a:t>, CESG Chair</a:t>
                      </a:r>
                      <a:endParaRPr lang="en-US" sz="1200" b="1" dirty="0"/>
                    </a:p>
                  </a:txBody>
                  <a:tcPr/>
                </a:tc>
              </a:tr>
              <a:tr h="228600">
                <a:tc>
                  <a:txBody>
                    <a:bodyPr/>
                    <a:lstStyle/>
                    <a:p>
                      <a:pPr>
                        <a:lnSpc>
                          <a:spcPts val="1200"/>
                        </a:lnSpc>
                      </a:pPr>
                      <a:r>
                        <a:rPr lang="en-US" sz="1200" b="1" dirty="0" smtClean="0"/>
                        <a:t>09:20</a:t>
                      </a:r>
                      <a:endParaRPr lang="en-US" sz="1200" b="1" dirty="0"/>
                    </a:p>
                  </a:txBody>
                  <a:tcPr/>
                </a:tc>
                <a:tc>
                  <a:txBody>
                    <a:bodyPr/>
                    <a:lstStyle/>
                    <a:p>
                      <a:pPr>
                        <a:lnSpc>
                          <a:spcPts val="1200"/>
                        </a:lnSpc>
                      </a:pPr>
                      <a:r>
                        <a:rPr lang="en-US" sz="1200" b="1" dirty="0" smtClean="0"/>
                        <a:t>Systems Engineering Area objectives</a:t>
                      </a:r>
                      <a:endParaRPr lang="en-US" sz="1200" b="1" dirty="0"/>
                    </a:p>
                  </a:txBody>
                  <a:tcPr/>
                </a:tc>
                <a:tc>
                  <a:txBody>
                    <a:bodyPr/>
                    <a:lstStyle/>
                    <a:p>
                      <a:pPr>
                        <a:lnSpc>
                          <a:spcPts val="1200"/>
                        </a:lnSpc>
                      </a:pPr>
                      <a:r>
                        <a:rPr lang="en-US" sz="1200" b="1" dirty="0" smtClean="0"/>
                        <a:t>Peter Shames, SEA</a:t>
                      </a:r>
                      <a:r>
                        <a:rPr lang="en-US" sz="1200" b="1" baseline="0" dirty="0" smtClean="0"/>
                        <a:t> Area Director</a:t>
                      </a:r>
                      <a:endParaRPr lang="en-US" sz="1200" b="1" dirty="0"/>
                    </a:p>
                  </a:txBody>
                  <a:tcPr/>
                </a:tc>
              </a:tr>
              <a:tr h="228600">
                <a:tc>
                  <a:txBody>
                    <a:bodyPr/>
                    <a:lstStyle/>
                    <a:p>
                      <a:pPr>
                        <a:lnSpc>
                          <a:spcPts val="1200"/>
                        </a:lnSpc>
                      </a:pPr>
                      <a:r>
                        <a:rPr lang="en-US" sz="1200" b="1" dirty="0" smtClean="0"/>
                        <a:t>09:30</a:t>
                      </a:r>
                      <a:endParaRPr lang="en-US" sz="1200" b="1" dirty="0"/>
                    </a:p>
                  </a:txBody>
                  <a:tcPr/>
                </a:tc>
                <a:tc>
                  <a:txBody>
                    <a:bodyPr/>
                    <a:lstStyle/>
                    <a:p>
                      <a:pPr>
                        <a:lnSpc>
                          <a:spcPts val="1200"/>
                        </a:lnSpc>
                      </a:pPr>
                      <a:r>
                        <a:rPr lang="en-US" sz="1200" b="1" dirty="0" smtClean="0"/>
                        <a:t>Mission Ops and Information Mgt Services</a:t>
                      </a:r>
                      <a:r>
                        <a:rPr lang="en-US" sz="1200" b="1" baseline="0" dirty="0" smtClean="0"/>
                        <a:t> </a:t>
                      </a:r>
                      <a:r>
                        <a:rPr lang="en-US" sz="1200" b="1" dirty="0" smtClean="0"/>
                        <a:t>Area objectives</a:t>
                      </a:r>
                      <a:endParaRPr lang="en-US" sz="1200" b="1" dirty="0"/>
                    </a:p>
                  </a:txBody>
                  <a:tcPr/>
                </a:tc>
                <a:tc>
                  <a:txBody>
                    <a:bodyPr/>
                    <a:lstStyle/>
                    <a:p>
                      <a:pPr>
                        <a:lnSpc>
                          <a:spcPts val="1200"/>
                        </a:lnSpc>
                      </a:pPr>
                      <a:r>
                        <a:rPr lang="en-US" sz="1200" b="1" dirty="0" smtClean="0"/>
                        <a:t>Mario</a:t>
                      </a:r>
                      <a:r>
                        <a:rPr lang="en-US" sz="1200" b="1" baseline="0" dirty="0" smtClean="0"/>
                        <a:t> </a:t>
                      </a:r>
                      <a:r>
                        <a:rPr lang="en-US" sz="1200" b="1" baseline="0" dirty="0" err="1" smtClean="0"/>
                        <a:t>Merri</a:t>
                      </a:r>
                      <a:r>
                        <a:rPr lang="en-US" sz="1200" b="1" dirty="0" smtClean="0"/>
                        <a:t>, MOIMS </a:t>
                      </a:r>
                      <a:r>
                        <a:rPr lang="en-US" sz="1200" b="1" baseline="0" dirty="0" smtClean="0"/>
                        <a:t>Area Director</a:t>
                      </a:r>
                      <a:endParaRPr lang="en-US" sz="1200" b="1" dirty="0"/>
                    </a:p>
                  </a:txBody>
                  <a:tcPr/>
                </a:tc>
              </a:tr>
              <a:tr h="228600">
                <a:tc>
                  <a:txBody>
                    <a:bodyPr/>
                    <a:lstStyle/>
                    <a:p>
                      <a:pPr>
                        <a:lnSpc>
                          <a:spcPts val="1200"/>
                        </a:lnSpc>
                      </a:pPr>
                      <a:r>
                        <a:rPr lang="en-US" sz="1200" b="1" dirty="0" smtClean="0"/>
                        <a:t>09:40</a:t>
                      </a:r>
                      <a:endParaRPr lang="en-US" sz="1200" b="1" dirty="0"/>
                    </a:p>
                  </a:txBody>
                  <a:tcPr/>
                </a:tc>
                <a:tc>
                  <a:txBody>
                    <a:bodyPr/>
                    <a:lstStyle/>
                    <a:p>
                      <a:pPr>
                        <a:lnSpc>
                          <a:spcPts val="1200"/>
                        </a:lnSpc>
                      </a:pPr>
                      <a:r>
                        <a:rPr lang="en-US" sz="1200" b="1" dirty="0" smtClean="0"/>
                        <a:t>Cross</a:t>
                      </a:r>
                      <a:r>
                        <a:rPr lang="en-US" sz="1200" b="1" baseline="0" dirty="0" smtClean="0"/>
                        <a:t> Support Services </a:t>
                      </a:r>
                      <a:r>
                        <a:rPr lang="en-US" sz="1200" b="1" dirty="0" smtClean="0"/>
                        <a:t>Area</a:t>
                      </a:r>
                      <a:r>
                        <a:rPr lang="en-US" sz="1200" b="1" baseline="0" dirty="0" smtClean="0"/>
                        <a:t> objectives</a:t>
                      </a:r>
                      <a:endParaRPr lang="en-US" sz="1200" b="1" dirty="0"/>
                    </a:p>
                  </a:txBody>
                  <a:tcPr/>
                </a:tc>
                <a:tc>
                  <a:txBody>
                    <a:bodyPr/>
                    <a:lstStyle/>
                    <a:p>
                      <a:pPr>
                        <a:lnSpc>
                          <a:spcPts val="1200"/>
                        </a:lnSpc>
                      </a:pPr>
                      <a:r>
                        <a:rPr lang="en-US" sz="1200" b="1" dirty="0" err="1" smtClean="0"/>
                        <a:t>Margherita</a:t>
                      </a:r>
                      <a:r>
                        <a:rPr lang="en-US" sz="1200" b="1" baseline="0" dirty="0" smtClean="0"/>
                        <a:t> Di </a:t>
                      </a:r>
                      <a:r>
                        <a:rPr lang="en-US" sz="1200" b="1" baseline="0" dirty="0" err="1" smtClean="0"/>
                        <a:t>Giulio</a:t>
                      </a:r>
                      <a:r>
                        <a:rPr lang="en-US" sz="1200" b="1" dirty="0" smtClean="0"/>
                        <a:t>, CSS Deputy </a:t>
                      </a:r>
                      <a:r>
                        <a:rPr lang="en-US" sz="1200" b="1" baseline="0" dirty="0" smtClean="0"/>
                        <a:t>Area Director</a:t>
                      </a:r>
                      <a:endParaRPr lang="en-US" sz="1200" b="1" dirty="0"/>
                    </a:p>
                  </a:txBody>
                  <a:tcPr/>
                </a:tc>
              </a:tr>
              <a:tr h="228600">
                <a:tc>
                  <a:txBody>
                    <a:bodyPr/>
                    <a:lstStyle/>
                    <a:p>
                      <a:pPr>
                        <a:lnSpc>
                          <a:spcPts val="1200"/>
                        </a:lnSpc>
                      </a:pPr>
                      <a:r>
                        <a:rPr lang="en-US" sz="1200" b="1" dirty="0" smtClean="0"/>
                        <a:t>09:50</a:t>
                      </a:r>
                      <a:endParaRPr lang="en-US" sz="1200" b="1" dirty="0"/>
                    </a:p>
                  </a:txBody>
                  <a:tcPr/>
                </a:tc>
                <a:tc>
                  <a:txBody>
                    <a:bodyPr/>
                    <a:lstStyle/>
                    <a:p>
                      <a:pPr>
                        <a:lnSpc>
                          <a:spcPts val="1200"/>
                        </a:lnSpc>
                      </a:pPr>
                      <a:r>
                        <a:rPr lang="en-US" sz="1200" b="1" dirty="0" smtClean="0"/>
                        <a:t>Space Link Services Area objectives</a:t>
                      </a:r>
                      <a:endParaRPr lang="en-US" sz="1200" b="1" dirty="0"/>
                    </a:p>
                  </a:txBody>
                  <a:tcPr/>
                </a:tc>
                <a:tc>
                  <a:txBody>
                    <a:bodyPr/>
                    <a:lstStyle/>
                    <a:p>
                      <a:pPr>
                        <a:lnSpc>
                          <a:spcPts val="1200"/>
                        </a:lnSpc>
                      </a:pPr>
                      <a:r>
                        <a:rPr lang="en-US" sz="1200" b="1" dirty="0" smtClean="0"/>
                        <a:t>Gian-Paolo Calzolari, SLS</a:t>
                      </a:r>
                      <a:r>
                        <a:rPr lang="en-US" sz="1200" b="1" baseline="0" dirty="0" smtClean="0"/>
                        <a:t> Area Director</a:t>
                      </a:r>
                      <a:endParaRPr lang="en-US" sz="1200" b="1" dirty="0"/>
                    </a:p>
                  </a:txBody>
                  <a:tcPr/>
                </a:tc>
              </a:tr>
              <a:tr h="228600">
                <a:tc>
                  <a:txBody>
                    <a:bodyPr/>
                    <a:lstStyle/>
                    <a:p>
                      <a:pPr>
                        <a:lnSpc>
                          <a:spcPts val="1200"/>
                        </a:lnSpc>
                      </a:pPr>
                      <a:r>
                        <a:rPr lang="en-US" sz="1200" b="1" dirty="0" smtClean="0"/>
                        <a:t>10:00</a:t>
                      </a:r>
                      <a:endParaRPr lang="en-US" sz="1200" b="1" dirty="0"/>
                    </a:p>
                  </a:txBody>
                  <a:tcPr/>
                </a:tc>
                <a:tc>
                  <a:txBody>
                    <a:bodyPr/>
                    <a:lstStyle/>
                    <a:p>
                      <a:pPr>
                        <a:lnSpc>
                          <a:spcPts val="1200"/>
                        </a:lnSpc>
                      </a:pPr>
                      <a:r>
                        <a:rPr lang="en-US" sz="1200" b="1" dirty="0" smtClean="0"/>
                        <a:t>Space Internet Services Area objectives</a:t>
                      </a:r>
                      <a:endParaRPr lang="en-US" sz="1200" b="1" dirty="0"/>
                    </a:p>
                  </a:txBody>
                  <a:tcPr/>
                </a:tc>
                <a:tc>
                  <a:txBody>
                    <a:bodyPr/>
                    <a:lstStyle/>
                    <a:p>
                      <a:pPr>
                        <a:lnSpc>
                          <a:spcPts val="1200"/>
                        </a:lnSpc>
                      </a:pPr>
                      <a:r>
                        <a:rPr lang="en-US" sz="1200" b="1" dirty="0" smtClean="0"/>
                        <a:t>S.</a:t>
                      </a:r>
                      <a:r>
                        <a:rPr lang="en-US" sz="1200" b="1" baseline="0" dirty="0" smtClean="0"/>
                        <a:t> Burleigh</a:t>
                      </a:r>
                      <a:r>
                        <a:rPr lang="en-US" sz="1200" b="1" dirty="0" smtClean="0"/>
                        <a:t>, SIS </a:t>
                      </a:r>
                      <a:r>
                        <a:rPr lang="en-US" sz="1200" b="1" baseline="0" dirty="0" smtClean="0"/>
                        <a:t>Area Director</a:t>
                      </a:r>
                      <a:endParaRPr lang="en-US" sz="1200" b="1" dirty="0"/>
                    </a:p>
                  </a:txBody>
                  <a:tcPr/>
                </a:tc>
              </a:tr>
              <a:tr h="228600">
                <a:tc>
                  <a:txBody>
                    <a:bodyPr/>
                    <a:lstStyle/>
                    <a:p>
                      <a:pPr>
                        <a:lnSpc>
                          <a:spcPts val="1200"/>
                        </a:lnSpc>
                      </a:pPr>
                      <a:r>
                        <a:rPr lang="en-US" sz="1200" b="1" dirty="0" smtClean="0"/>
                        <a:t>10:10</a:t>
                      </a:r>
                      <a:endParaRPr lang="en-US" sz="1200" b="1" dirty="0"/>
                    </a:p>
                  </a:txBody>
                  <a:tcPr/>
                </a:tc>
                <a:tc>
                  <a:txBody>
                    <a:bodyPr/>
                    <a:lstStyle/>
                    <a:p>
                      <a:pPr>
                        <a:lnSpc>
                          <a:spcPts val="1200"/>
                        </a:lnSpc>
                      </a:pPr>
                      <a:r>
                        <a:rPr lang="en-US" sz="1200" b="1" dirty="0" smtClean="0"/>
                        <a:t>Spacecraft</a:t>
                      </a:r>
                      <a:r>
                        <a:rPr lang="en-US" sz="1200" b="1" baseline="0" dirty="0" smtClean="0"/>
                        <a:t> Onboard Interface Services </a:t>
                      </a:r>
                      <a:r>
                        <a:rPr lang="en-US" sz="1200" b="1" dirty="0" smtClean="0"/>
                        <a:t>Area objectives</a:t>
                      </a:r>
                      <a:endParaRPr lang="en-US" sz="1200" b="1" dirty="0"/>
                    </a:p>
                  </a:txBody>
                  <a:tcPr/>
                </a:tc>
                <a:tc>
                  <a:txBody>
                    <a:bodyPr/>
                    <a:lstStyle/>
                    <a:p>
                      <a:pPr>
                        <a:lnSpc>
                          <a:spcPts val="1200"/>
                        </a:lnSpc>
                      </a:pPr>
                      <a:r>
                        <a:rPr lang="en-US" sz="1200" b="1" dirty="0" smtClean="0"/>
                        <a:t>J.</a:t>
                      </a:r>
                      <a:r>
                        <a:rPr lang="en-US" sz="1200" b="1" baseline="0" dirty="0" smtClean="0"/>
                        <a:t> Wilmot</a:t>
                      </a:r>
                      <a:r>
                        <a:rPr lang="en-US" sz="1200" b="1" dirty="0" smtClean="0"/>
                        <a:t>, SOIS</a:t>
                      </a:r>
                      <a:r>
                        <a:rPr lang="en-US" sz="1200" b="1" baseline="0" dirty="0" smtClean="0"/>
                        <a:t> Deputy Area Director</a:t>
                      </a:r>
                      <a:endParaRPr lang="en-US" sz="1200" b="1" dirty="0"/>
                    </a:p>
                  </a:txBody>
                  <a:tcPr/>
                </a:tc>
              </a:tr>
              <a:tr h="2286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10:20</a:t>
                      </a:r>
                    </a:p>
                  </a:txBody>
                  <a:tcPr/>
                </a:tc>
                <a:tc>
                  <a:txBody>
                    <a:bodyPr/>
                    <a:lstStyle/>
                    <a:p>
                      <a:pPr>
                        <a:lnSpc>
                          <a:spcPts val="1200"/>
                        </a:lnSpc>
                      </a:pPr>
                      <a:r>
                        <a:rPr lang="en-US" sz="1200" b="1" dirty="0" smtClean="0"/>
                        <a:t>Closing remarks; Adjourn</a:t>
                      </a:r>
                      <a:endParaRPr lang="en-US" sz="1200" b="1" dirty="0"/>
                    </a:p>
                  </a:txBody>
                  <a:tcPr/>
                </a:tc>
                <a:tc>
                  <a:txBody>
                    <a:bodyPr/>
                    <a:lstStyle/>
                    <a:p>
                      <a:pPr>
                        <a:lnSpc>
                          <a:spcPts val="1200"/>
                        </a:lnSpc>
                      </a:pPr>
                      <a:endParaRPr lang="en-US" sz="1200" b="1" dirty="0"/>
                    </a:p>
                  </a:txBody>
                  <a:tcPr/>
                </a:tc>
              </a:tr>
            </a:tbl>
          </a:graphicData>
        </a:graphic>
      </p:graphicFrame>
      <p:sp>
        <p:nvSpPr>
          <p:cNvPr id="5" name="TextBox 4"/>
          <p:cNvSpPr txBox="1"/>
          <p:nvPr/>
        </p:nvSpPr>
        <p:spPr>
          <a:xfrm>
            <a:off x="5715000" y="838200"/>
            <a:ext cx="3095976" cy="2308324"/>
          </a:xfrm>
          <a:prstGeom prst="rect">
            <a:avLst/>
          </a:prstGeom>
          <a:noFill/>
          <a:ln>
            <a:solidFill>
              <a:srgbClr val="FF0000"/>
            </a:solidFill>
          </a:ln>
        </p:spPr>
        <p:txBody>
          <a:bodyPr wrap="none" rtlCol="0">
            <a:spAutoFit/>
          </a:bodyPr>
          <a:lstStyle/>
          <a:p>
            <a:r>
              <a:rPr lang="en-GB" b="1" dirty="0">
                <a:solidFill>
                  <a:srgbClr val="FF0000"/>
                </a:solidFill>
              </a:rPr>
              <a:t>&gt;</a:t>
            </a:r>
            <a:r>
              <a:rPr lang="en-GB" b="1" dirty="0" smtClean="0">
                <a:solidFill>
                  <a:srgbClr val="FF0000"/>
                </a:solidFill>
              </a:rPr>
              <a:t> 210 participants</a:t>
            </a:r>
          </a:p>
          <a:p>
            <a:r>
              <a:rPr lang="en-GB" sz="2000" b="1" dirty="0" smtClean="0"/>
              <a:t>CNES  20           CNSA   20</a:t>
            </a:r>
          </a:p>
          <a:p>
            <a:r>
              <a:rPr lang="en-GB" sz="2000" b="1" dirty="0" smtClean="0"/>
              <a:t>DLR    19            ESA     48</a:t>
            </a:r>
          </a:p>
          <a:p>
            <a:r>
              <a:rPr lang="en-GB" sz="2000" b="1" dirty="0" smtClean="0"/>
              <a:t>FSA       </a:t>
            </a:r>
            <a:r>
              <a:rPr lang="en-GB" sz="2000" b="1" dirty="0"/>
              <a:t>8</a:t>
            </a:r>
            <a:r>
              <a:rPr lang="en-GB" sz="2000" b="1" dirty="0" smtClean="0"/>
              <a:t>           JAXA   16</a:t>
            </a:r>
          </a:p>
          <a:p>
            <a:r>
              <a:rPr lang="en-GB" sz="2000" b="1" dirty="0" smtClean="0"/>
              <a:t>NASA  </a:t>
            </a:r>
            <a:r>
              <a:rPr lang="en-GB" sz="2000" b="1" dirty="0"/>
              <a:t> 6</a:t>
            </a:r>
            <a:r>
              <a:rPr lang="en-GB" sz="2000" b="1" dirty="0" smtClean="0"/>
              <a:t>7         UKSA     7</a:t>
            </a:r>
          </a:p>
          <a:p>
            <a:r>
              <a:rPr lang="en-GB" sz="2000" b="1" dirty="0" smtClean="0"/>
              <a:t>ASI         1  EUMETSAT 1</a:t>
            </a:r>
          </a:p>
          <a:p>
            <a:r>
              <a:rPr lang="en-GB" sz="2000" b="1" dirty="0"/>
              <a:t>South Korea     3        </a:t>
            </a:r>
          </a:p>
        </p:txBody>
      </p:sp>
      <p:pic>
        <p:nvPicPr>
          <p:cNvPr id="2050" name="Picture 2" descr="http://cache.marriott.com/propertyimages/r/rtmmc/phototour/rtmmc_phototour50.jpg?interpolation=progressive-bilinear&amp;downsize=*:423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72706"/>
            <a:ext cx="3071106" cy="21296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3202"/>
            <a:ext cx="2150269" cy="106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CESG Poll Statistics since June 2017</a:t>
            </a:r>
            <a:endParaRPr lang="en-US" sz="2400" dirty="0">
              <a:solidFill>
                <a:srgbClr val="000099"/>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228600" y="865382"/>
            <a:ext cx="8790883" cy="5764018"/>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defRPr/>
            </a:pPr>
            <a:r>
              <a:rPr lang="en-US" sz="1400" dirty="0">
                <a:ea typeface="ＭＳ Ｐゴシック" pitchFamily="34" charset="-128"/>
                <a:cs typeface="Arial" panose="020B0604020202020204" pitchFamily="34" charset="0"/>
              </a:rPr>
              <a:t>CESG Polls, not through CMC Poll yet </a:t>
            </a:r>
            <a:r>
              <a:rPr lang="en-US" sz="1400" dirty="0">
                <a:solidFill>
                  <a:srgbClr val="FF0000"/>
                </a:solidFill>
                <a:ea typeface="ＭＳ Ｐゴシック" pitchFamily="34" charset="-128"/>
                <a:cs typeface="Arial" panose="020B0604020202020204" pitchFamily="34" charset="0"/>
              </a:rPr>
              <a:t>(Conditions raised by ADs / DADs</a:t>
            </a:r>
            <a:r>
              <a:rPr lang="en-US" sz="1400" dirty="0" smtClean="0">
                <a:solidFill>
                  <a:srgbClr val="FF0000"/>
                </a:solidFill>
                <a:ea typeface="ＭＳ Ｐゴシック" pitchFamily="34" charset="-128"/>
                <a:cs typeface="Arial" panose="020B0604020202020204" pitchFamily="34" charset="0"/>
              </a:rPr>
              <a:t>)</a:t>
            </a:r>
          </a:p>
          <a:p>
            <a:pPr lvl="1">
              <a:lnSpc>
                <a:spcPts val="1920"/>
              </a:lnSpc>
              <a:spcBef>
                <a:spcPts val="0"/>
              </a:spcBef>
              <a:spcAft>
                <a:spcPts val="0"/>
              </a:spcAft>
              <a:defRPr/>
            </a:pPr>
            <a:r>
              <a:rPr lang="en-US" sz="1400" dirty="0" smtClean="0">
                <a:ea typeface="ＭＳ Ｐゴシック" pitchFamily="34" charset="-128"/>
                <a:cs typeface="Arial" panose="020B0604020202020204" pitchFamily="34" charset="0"/>
              </a:rPr>
              <a:t>Agency Review</a:t>
            </a:r>
            <a:endParaRPr lang="en-US" sz="1400" dirty="0">
              <a:ea typeface="ＭＳ Ｐゴシック" pitchFamily="34" charset="-128"/>
              <a:cs typeface="Arial" panose="020B0604020202020204" pitchFamily="34" charset="0"/>
            </a:endParaRPr>
          </a:p>
          <a:p>
            <a:pPr lvl="2">
              <a:lnSpc>
                <a:spcPts val="1920"/>
              </a:lnSpc>
              <a:spcBef>
                <a:spcPts val="0"/>
              </a:spcBef>
              <a:spcAft>
                <a:spcPts val="0"/>
              </a:spcAft>
              <a:defRPr/>
            </a:pPr>
            <a:r>
              <a:rPr lang="en-GB" sz="1400" dirty="0">
                <a:ea typeface="ＭＳ Ｐゴシック" pitchFamily="34" charset="-128"/>
                <a:cs typeface="Arial" panose="020B0604020202020204" pitchFamily="34" charset="0"/>
              </a:rPr>
              <a:t>SLS OPT </a:t>
            </a:r>
            <a:r>
              <a:rPr lang="en-GB" sz="1400" dirty="0">
                <a:solidFill>
                  <a:srgbClr val="000099"/>
                </a:solidFill>
                <a:ea typeface="ＭＳ Ｐゴシック" pitchFamily="34" charset="-128"/>
                <a:cs typeface="Arial" panose="020B0604020202020204" pitchFamily="34" charset="0"/>
              </a:rPr>
              <a:t>Optical Communications Physical Layer  </a:t>
            </a:r>
          </a:p>
          <a:p>
            <a:pPr lvl="2">
              <a:lnSpc>
                <a:spcPts val="1920"/>
              </a:lnSpc>
              <a:spcBef>
                <a:spcPts val="0"/>
              </a:spcBef>
              <a:spcAft>
                <a:spcPts val="0"/>
              </a:spcAft>
              <a:defRPr/>
            </a:pPr>
            <a:r>
              <a:rPr lang="en-GB" sz="1400" dirty="0">
                <a:ea typeface="ＭＳ Ｐゴシック" pitchFamily="34" charset="-128"/>
                <a:cs typeface="Arial" panose="020B0604020202020204" pitchFamily="34" charset="0"/>
              </a:rPr>
              <a:t>SLS C&amp;S </a:t>
            </a:r>
            <a:r>
              <a:rPr lang="en-GB" sz="1400" dirty="0">
                <a:solidFill>
                  <a:srgbClr val="E814F5"/>
                </a:solidFill>
                <a:ea typeface="ＭＳ Ｐゴシック" pitchFamily="34" charset="-128"/>
                <a:cs typeface="Arial" panose="020B0604020202020204" pitchFamily="34" charset="0"/>
              </a:rPr>
              <a:t>Variable Coded Modulation Protocol   </a:t>
            </a:r>
          </a:p>
          <a:p>
            <a:pPr lvl="2">
              <a:lnSpc>
                <a:spcPts val="1920"/>
              </a:lnSpc>
              <a:spcBef>
                <a:spcPts val="0"/>
              </a:spcBef>
              <a:spcAft>
                <a:spcPts val="0"/>
              </a:spcAft>
              <a:defRPr/>
            </a:pPr>
            <a:r>
              <a:rPr lang="en-GB" sz="1400" dirty="0">
                <a:ea typeface="ＭＳ Ｐゴシック" pitchFamily="34" charset="-128"/>
                <a:cs typeface="Arial" panose="020B0604020202020204" pitchFamily="34" charset="0"/>
              </a:rPr>
              <a:t>MOIMS SM&amp;C </a:t>
            </a:r>
            <a:r>
              <a:rPr lang="en-GB" sz="1400" dirty="0">
                <a:solidFill>
                  <a:srgbClr val="000099"/>
                </a:solidFill>
                <a:ea typeface="ＭＳ Ｐゴシック" pitchFamily="34" charset="-128"/>
                <a:cs typeface="Arial" panose="020B0604020202020204" pitchFamily="34" charset="0"/>
              </a:rPr>
              <a:t>MO Mission Data Product Distribution </a:t>
            </a:r>
            <a:r>
              <a:rPr lang="en-GB" sz="1400" dirty="0" smtClean="0">
                <a:solidFill>
                  <a:srgbClr val="000099"/>
                </a:solidFill>
                <a:ea typeface="ＭＳ Ｐゴシック" pitchFamily="34" charset="-128"/>
                <a:cs typeface="Arial" panose="020B0604020202020204" pitchFamily="34" charset="0"/>
              </a:rPr>
              <a:t>Services</a:t>
            </a:r>
          </a:p>
          <a:p>
            <a:pPr lvl="2">
              <a:lnSpc>
                <a:spcPts val="1920"/>
              </a:lnSpc>
              <a:spcBef>
                <a:spcPts val="0"/>
              </a:spcBef>
              <a:spcAft>
                <a:spcPts val="0"/>
              </a:spcAft>
              <a:defRPr/>
            </a:pPr>
            <a:r>
              <a:rPr lang="en-GB" sz="1400" dirty="0" smtClean="0">
                <a:ea typeface="ＭＳ Ｐゴシック" pitchFamily="34" charset="-128"/>
                <a:cs typeface="Arial" panose="020B0604020202020204" pitchFamily="34" charset="0"/>
              </a:rPr>
              <a:t>SIS DTN </a:t>
            </a:r>
            <a:r>
              <a:rPr lang="en-GB" sz="1400" dirty="0" smtClean="0">
                <a:solidFill>
                  <a:srgbClr val="000099"/>
                </a:solidFill>
                <a:ea typeface="ＭＳ Ｐゴシック" pitchFamily="34" charset="-128"/>
                <a:cs typeface="Arial" panose="020B0604020202020204" pitchFamily="34" charset="0"/>
              </a:rPr>
              <a:t>CCSDS Streamlined Bundle Security protocol</a:t>
            </a:r>
          </a:p>
          <a:p>
            <a:pPr lvl="2">
              <a:lnSpc>
                <a:spcPts val="1920"/>
              </a:lnSpc>
              <a:spcBef>
                <a:spcPts val="300"/>
              </a:spcBef>
              <a:spcAft>
                <a:spcPts val="0"/>
              </a:spcAft>
              <a:defRPr/>
            </a:pPr>
            <a:endParaRPr lang="en-GB" sz="1400" dirty="0">
              <a:solidFill>
                <a:srgbClr val="000099"/>
              </a:solidFill>
              <a:ea typeface="ＭＳ Ｐゴシック" pitchFamily="34" charset="-128"/>
              <a:cs typeface="Arial" panose="020B0604020202020204" pitchFamily="34" charset="0"/>
            </a:endParaRPr>
          </a:p>
          <a:p>
            <a:pPr lvl="2">
              <a:lnSpc>
                <a:spcPts val="1920"/>
              </a:lnSpc>
              <a:spcBef>
                <a:spcPts val="300"/>
              </a:spcBef>
              <a:spcAft>
                <a:spcPts val="0"/>
              </a:spcAft>
              <a:defRPr/>
            </a:pPr>
            <a:endParaRPr lang="en-GB" sz="1400" dirty="0" smtClean="0">
              <a:solidFill>
                <a:srgbClr val="000099"/>
              </a:solidFill>
              <a:ea typeface="ＭＳ Ｐゴシック" pitchFamily="34" charset="-128"/>
              <a:cs typeface="Arial" panose="020B0604020202020204" pitchFamily="34" charset="0"/>
            </a:endParaRPr>
          </a:p>
          <a:p>
            <a:pPr marL="0" indent="0">
              <a:lnSpc>
                <a:spcPts val="1920"/>
              </a:lnSpc>
              <a:spcBef>
                <a:spcPts val="300"/>
              </a:spcBef>
              <a:spcAft>
                <a:spcPts val="0"/>
              </a:spcAft>
              <a:buNone/>
              <a:defRPr/>
            </a:pPr>
            <a:endParaRPr lang="en-GB" sz="1400" dirty="0" smtClean="0">
              <a:solidFill>
                <a:srgbClr val="000099"/>
              </a:solidFill>
              <a:ea typeface="ＭＳ Ｐゴシック" pitchFamily="34" charset="-128"/>
              <a:cs typeface="Arial" panose="020B0604020202020204" pitchFamily="34" charset="0"/>
            </a:endParaRPr>
          </a:p>
          <a:p>
            <a:pPr lvl="1">
              <a:lnSpc>
                <a:spcPts val="1920"/>
              </a:lnSpc>
              <a:spcBef>
                <a:spcPts val="300"/>
              </a:spcBef>
              <a:spcAft>
                <a:spcPts val="0"/>
              </a:spcAft>
              <a:defRPr/>
            </a:pPr>
            <a:r>
              <a:rPr lang="en-GB" sz="1400" dirty="0" smtClean="0">
                <a:ea typeface="ＭＳ Ｐゴシック" pitchFamily="34" charset="-128"/>
                <a:cs typeface="Arial" panose="020B0604020202020204" pitchFamily="34" charset="0"/>
              </a:rPr>
              <a:t>CESG </a:t>
            </a:r>
            <a:r>
              <a:rPr lang="en-GB" sz="1400" dirty="0">
                <a:ea typeface="ＭＳ Ｐゴシック" pitchFamily="34" charset="-128"/>
                <a:cs typeface="Arial" panose="020B0604020202020204" pitchFamily="34" charset="0"/>
              </a:rPr>
              <a:t>Chair will analyse the poll conditions to determine the causes, e.g.</a:t>
            </a:r>
          </a:p>
          <a:p>
            <a:pPr lvl="2">
              <a:lnSpc>
                <a:spcPts val="1920"/>
              </a:lnSpc>
              <a:spcBef>
                <a:spcPts val="0"/>
              </a:spcBef>
              <a:spcAft>
                <a:spcPts val="0"/>
              </a:spcAft>
              <a:defRPr/>
            </a:pPr>
            <a:r>
              <a:rPr lang="en-GB" sz="1400" dirty="0">
                <a:ea typeface="ＭＳ Ｐゴシック" pitchFamily="34" charset="-128"/>
                <a:cs typeface="Arial" panose="020B0604020202020204" pitchFamily="34" charset="0"/>
              </a:rPr>
              <a:t>WG schedule too </a:t>
            </a:r>
            <a:r>
              <a:rPr lang="en-GB" sz="1400" dirty="0" smtClean="0">
                <a:ea typeface="ＭＳ Ｐゴシック" pitchFamily="34" charset="-128"/>
                <a:cs typeface="Arial" panose="020B0604020202020204" pitchFamily="34" charset="0"/>
              </a:rPr>
              <a:t>optimistic, Quality </a:t>
            </a:r>
            <a:r>
              <a:rPr lang="en-GB" sz="1400" dirty="0">
                <a:ea typeface="ＭＳ Ｐゴシック" pitchFamily="34" charset="-128"/>
                <a:cs typeface="Arial" panose="020B0604020202020204" pitchFamily="34" charset="0"/>
              </a:rPr>
              <a:t>of </a:t>
            </a:r>
            <a:r>
              <a:rPr lang="en-GB" sz="1400" dirty="0" smtClean="0">
                <a:ea typeface="ＭＳ Ｐゴシック" pitchFamily="34" charset="-128"/>
                <a:cs typeface="Arial" panose="020B0604020202020204" pitchFamily="34" charset="0"/>
              </a:rPr>
              <a:t>Documents, WG Issues, Related </a:t>
            </a:r>
            <a:r>
              <a:rPr lang="en-GB" sz="1400" dirty="0">
                <a:ea typeface="ＭＳ Ｐゴシック" pitchFamily="34" charset="-128"/>
                <a:cs typeface="Arial" panose="020B0604020202020204" pitchFamily="34" charset="0"/>
              </a:rPr>
              <a:t>AD / DAD not making an in depth check of the </a:t>
            </a:r>
            <a:r>
              <a:rPr lang="en-GB" sz="1400" dirty="0" smtClean="0">
                <a:ea typeface="ＭＳ Ｐゴシック" pitchFamily="34" charset="-128"/>
                <a:cs typeface="Arial" panose="020B0604020202020204" pitchFamily="34" charset="0"/>
              </a:rPr>
              <a:t>books, Others </a:t>
            </a:r>
            <a:endParaRPr lang="en-GB" sz="1400" dirty="0">
              <a:ea typeface="ＭＳ Ｐゴシック" pitchFamily="34" charset="-128"/>
              <a:cs typeface="Arial" panose="020B0604020202020204" pitchFamily="34" charset="0"/>
            </a:endParaRPr>
          </a:p>
          <a:p>
            <a:pPr lvl="2">
              <a:lnSpc>
                <a:spcPts val="1920"/>
              </a:lnSpc>
              <a:spcBef>
                <a:spcPts val="0"/>
              </a:spcBef>
              <a:spcAft>
                <a:spcPts val="0"/>
              </a:spcAft>
              <a:defRPr/>
            </a:pPr>
            <a:r>
              <a:rPr lang="en-GB" sz="1400" dirty="0">
                <a:ea typeface="ＭＳ Ｐゴシック" pitchFamily="34" charset="-128"/>
                <a:cs typeface="Arial" panose="020B0604020202020204" pitchFamily="34" charset="0"/>
              </a:rPr>
              <a:t>CESG Chair will present his findings at F17 </a:t>
            </a:r>
            <a:r>
              <a:rPr lang="en-GB" sz="1400" dirty="0" smtClean="0">
                <a:ea typeface="ＭＳ Ｐゴシック" pitchFamily="34" charset="-128"/>
                <a:cs typeface="Arial" panose="020B0604020202020204" pitchFamily="34" charset="0"/>
              </a:rPr>
              <a:t>CESG Meeting</a:t>
            </a:r>
            <a:endParaRPr lang="en-US" sz="1400" dirty="0">
              <a:solidFill>
                <a:srgbClr val="000099"/>
              </a:solidFill>
              <a:ea typeface="ＭＳ Ｐゴシック" pitchFamily="34" charset="-128"/>
              <a:cs typeface="Arial" panose="020B0604020202020204" pitchFamily="34" charset="0"/>
            </a:endParaRPr>
          </a:p>
          <a:p>
            <a:pPr>
              <a:lnSpc>
                <a:spcPts val="1920"/>
              </a:lnSpc>
              <a:spcBef>
                <a:spcPts val="300"/>
              </a:spcBef>
              <a:spcAft>
                <a:spcPts val="0"/>
              </a:spcAft>
              <a:defRPr/>
            </a:pPr>
            <a:r>
              <a:rPr lang="en-US" sz="1400" dirty="0">
                <a:ea typeface="ＭＳ Ｐゴシック" pitchFamily="34" charset="-128"/>
                <a:cs typeface="Arial" panose="020B0604020202020204" pitchFamily="34" charset="0"/>
              </a:rPr>
              <a:t>Agency Review closed long time ago (August 2016)</a:t>
            </a:r>
          </a:p>
          <a:p>
            <a:pPr lvl="1">
              <a:lnSpc>
                <a:spcPts val="1920"/>
              </a:lnSpc>
              <a:spcBef>
                <a:spcPts val="0"/>
              </a:spcBef>
              <a:spcAft>
                <a:spcPts val="0"/>
              </a:spcAft>
              <a:defRPr/>
            </a:pPr>
            <a:r>
              <a:rPr lang="en-US" sz="1400" dirty="0">
                <a:ea typeface="ＭＳ Ｐゴシック" pitchFamily="34" charset="-128"/>
                <a:cs typeface="Arial" panose="020B0604020202020204" pitchFamily="34" charset="0"/>
              </a:rPr>
              <a:t>SOIS APP </a:t>
            </a:r>
            <a:r>
              <a:rPr lang="en-US" sz="1400" dirty="0">
                <a:solidFill>
                  <a:srgbClr val="000099"/>
                </a:solidFill>
                <a:ea typeface="ＭＳ Ｐゴシック" pitchFamily="34" charset="-128"/>
                <a:cs typeface="Arial" panose="020B0604020202020204" pitchFamily="34" charset="0"/>
              </a:rPr>
              <a:t>XML Specification for Electronic Data Sheets</a:t>
            </a:r>
          </a:p>
          <a:p>
            <a:pPr lvl="1">
              <a:lnSpc>
                <a:spcPts val="1920"/>
              </a:lnSpc>
              <a:spcBef>
                <a:spcPts val="0"/>
              </a:spcBef>
              <a:spcAft>
                <a:spcPts val="0"/>
              </a:spcAft>
              <a:defRPr/>
            </a:pPr>
            <a:r>
              <a:rPr lang="en-US" sz="1400" dirty="0">
                <a:ea typeface="ＭＳ Ｐゴシック" pitchFamily="34" charset="-128"/>
                <a:cs typeface="Arial" panose="020B0604020202020204" pitchFamily="34" charset="0"/>
              </a:rPr>
              <a:t>SOIS APP </a:t>
            </a:r>
            <a:r>
              <a:rPr lang="en-US" sz="1400" dirty="0">
                <a:solidFill>
                  <a:srgbClr val="E814F5"/>
                </a:solidFill>
                <a:ea typeface="ＭＳ Ｐゴシック" pitchFamily="34" charset="-128"/>
                <a:cs typeface="Arial" panose="020B0604020202020204" pitchFamily="34" charset="0"/>
              </a:rPr>
              <a:t>Specification for Dictionary of Terms Electronic Data </a:t>
            </a:r>
            <a:r>
              <a:rPr lang="en-US" sz="1400" dirty="0" smtClean="0">
                <a:solidFill>
                  <a:srgbClr val="E814F5"/>
                </a:solidFill>
                <a:ea typeface="ＭＳ Ｐゴシック" pitchFamily="34" charset="-128"/>
                <a:cs typeface="Arial" panose="020B0604020202020204" pitchFamily="34" charset="0"/>
              </a:rPr>
              <a:t>Sheets</a:t>
            </a:r>
          </a:p>
          <a:p>
            <a:pPr lvl="1">
              <a:lnSpc>
                <a:spcPts val="1920"/>
              </a:lnSpc>
              <a:spcBef>
                <a:spcPts val="300"/>
              </a:spcBef>
              <a:spcAft>
                <a:spcPts val="0"/>
              </a:spcAft>
              <a:defRPr/>
            </a:pPr>
            <a:endParaRPr lang="en-US" sz="1400" dirty="0">
              <a:solidFill>
                <a:srgbClr val="E814F5"/>
              </a:solidFill>
              <a:ea typeface="ＭＳ Ｐゴシック" pitchFamily="34" charset="-128"/>
              <a:cs typeface="Arial" panose="020B0604020202020204" pitchFamily="34" charset="0"/>
            </a:endParaRPr>
          </a:p>
          <a:p>
            <a:pPr marL="682625" lvl="2" indent="0">
              <a:lnSpc>
                <a:spcPts val="1920"/>
              </a:lnSpc>
              <a:spcBef>
                <a:spcPts val="300"/>
              </a:spcBef>
              <a:spcAft>
                <a:spcPts val="0"/>
              </a:spcAft>
              <a:buNone/>
              <a:defRPr/>
            </a:pPr>
            <a:endParaRPr lang="en-US" sz="1400" dirty="0">
              <a:solidFill>
                <a:srgbClr val="E814F5"/>
              </a:solidFill>
              <a:ea typeface="ＭＳ Ｐゴシック" pitchFamily="34" charset="-128"/>
              <a:cs typeface="Arial" panose="020B0604020202020204" pitchFamily="34" charset="0"/>
            </a:endParaRPr>
          </a:p>
          <a:p>
            <a:pPr>
              <a:lnSpc>
                <a:spcPts val="1920"/>
              </a:lnSpc>
              <a:spcBef>
                <a:spcPts val="300"/>
              </a:spcBef>
              <a:spcAft>
                <a:spcPts val="0"/>
              </a:spcAft>
              <a:defRPr/>
            </a:pPr>
            <a:r>
              <a:rPr lang="en-US" sz="1400" dirty="0">
                <a:ea typeface="ＭＳ Ｐゴシック" pitchFamily="34" charset="-128"/>
                <a:cs typeface="Arial" panose="020B0604020202020204" pitchFamily="34" charset="0"/>
              </a:rPr>
              <a:t>Closed Agency Reviews – WG preparing material for delivery to CTE and start poll for Publication</a:t>
            </a:r>
          </a:p>
          <a:p>
            <a:pPr lvl="1">
              <a:lnSpc>
                <a:spcPts val="1920"/>
              </a:lnSpc>
              <a:spcBef>
                <a:spcPts val="0"/>
              </a:spcBef>
              <a:spcAft>
                <a:spcPts val="0"/>
              </a:spcAft>
              <a:defRPr/>
            </a:pPr>
            <a:r>
              <a:rPr lang="en-US" sz="1400" dirty="0">
                <a:ea typeface="ＭＳ Ｐゴシック" pitchFamily="34" charset="-128"/>
                <a:cs typeface="Arial" panose="020B0604020202020204" pitchFamily="34" charset="0"/>
              </a:rPr>
              <a:t>CSS SM </a:t>
            </a:r>
            <a:r>
              <a:rPr lang="en-US" sz="1400" dirty="0">
                <a:solidFill>
                  <a:srgbClr val="000099"/>
                </a:solidFill>
                <a:ea typeface="ＭＳ Ｐゴシック" pitchFamily="34" charset="-128"/>
                <a:cs typeface="Arial" panose="020B0604020202020204" pitchFamily="34" charset="0"/>
              </a:rPr>
              <a:t>Simple Schedule Format Specification</a:t>
            </a:r>
          </a:p>
          <a:p>
            <a:pPr lvl="1">
              <a:lnSpc>
                <a:spcPts val="1920"/>
              </a:lnSpc>
              <a:spcBef>
                <a:spcPts val="0"/>
              </a:spcBef>
              <a:spcAft>
                <a:spcPts val="0"/>
              </a:spcAft>
              <a:defRPr/>
            </a:pPr>
            <a:r>
              <a:rPr lang="en-US" sz="1400" dirty="0">
                <a:ea typeface="ＭＳ Ｐゴシック" pitchFamily="34" charset="-128"/>
                <a:cs typeface="Arial" panose="020B0604020202020204" pitchFamily="34" charset="0"/>
              </a:rPr>
              <a:t>MOIMS SM&amp;C </a:t>
            </a:r>
            <a:r>
              <a:rPr lang="en-US" sz="1400" dirty="0">
                <a:solidFill>
                  <a:srgbClr val="000099"/>
                </a:solidFill>
                <a:ea typeface="ＭＳ Ｐゴシック" pitchFamily="34" charset="-128"/>
                <a:cs typeface="Arial" panose="020B0604020202020204" pitchFamily="34" charset="0"/>
              </a:rPr>
              <a:t>MO MAL C++ API</a:t>
            </a:r>
          </a:p>
          <a:p>
            <a:pPr lvl="1">
              <a:lnSpc>
                <a:spcPts val="1920"/>
              </a:lnSpc>
              <a:spcBef>
                <a:spcPts val="0"/>
              </a:spcBef>
              <a:spcAft>
                <a:spcPts val="0"/>
              </a:spcAft>
              <a:defRPr/>
            </a:pPr>
            <a:r>
              <a:rPr lang="en-US" sz="1400" dirty="0">
                <a:ea typeface="ＭＳ Ｐゴシック" pitchFamily="34" charset="-128"/>
                <a:cs typeface="Arial" panose="020B0604020202020204" pitchFamily="34" charset="0"/>
              </a:rPr>
              <a:t>MOIMS NAV </a:t>
            </a:r>
            <a:r>
              <a:rPr lang="en-US" sz="1400" dirty="0">
                <a:solidFill>
                  <a:srgbClr val="000099"/>
                </a:solidFill>
                <a:ea typeface="ＭＳ Ｐゴシック" pitchFamily="34" charset="-128"/>
                <a:cs typeface="Arial" panose="020B0604020202020204" pitchFamily="34" charset="0"/>
              </a:rPr>
              <a:t>Pointing Request Message</a:t>
            </a:r>
          </a:p>
          <a:p>
            <a:pPr lvl="1">
              <a:lnSpc>
                <a:spcPts val="1920"/>
              </a:lnSpc>
              <a:spcBef>
                <a:spcPts val="0"/>
              </a:spcBef>
              <a:spcAft>
                <a:spcPts val="0"/>
              </a:spcAft>
              <a:defRPr/>
            </a:pPr>
            <a:endParaRPr lang="en-GB" sz="1400" dirty="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438400"/>
            <a:ext cx="70199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916360" y="5102960"/>
            <a:ext cx="5255840" cy="307240"/>
          </a:xfrm>
          <a:prstGeom prst="rect">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920"/>
              </a:lnSpc>
              <a:spcBef>
                <a:spcPts val="0"/>
              </a:spcBef>
              <a:spcAft>
                <a:spcPts val="0"/>
              </a:spcAft>
            </a:pPr>
            <a:r>
              <a:rPr lang="en-GB" sz="1200" b="1" dirty="0">
                <a:solidFill>
                  <a:srgbClr val="FF0000"/>
                </a:solidFill>
              </a:rPr>
              <a:t>Issue </a:t>
            </a:r>
            <a:r>
              <a:rPr lang="en-GB" sz="1200" b="1" dirty="0" smtClean="0">
                <a:solidFill>
                  <a:srgbClr val="FF0000"/>
                </a:solidFill>
              </a:rPr>
              <a:t>	Book Updates + Prototyping delayed.            Lack of resources</a:t>
            </a:r>
          </a:p>
        </p:txBody>
      </p:sp>
    </p:spTree>
    <p:extLst>
      <p:ext uri="{BB962C8B-B14F-4D97-AF65-F5344CB8AC3E}">
        <p14:creationId xmlns:p14="http://schemas.microsoft.com/office/powerpoint/2010/main" val="27485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GB" sz="2400" dirty="0" smtClean="0">
                <a:solidFill>
                  <a:srgbClr val="000099"/>
                </a:solidFill>
                <a:effectLst>
                  <a:outerShdw blurRad="38100" dist="38100" dir="2700000" algn="tl">
                    <a:srgbClr val="000000">
                      <a:alpha val="43137"/>
                    </a:srgbClr>
                  </a:outerShdw>
                </a:effectLst>
              </a:rPr>
              <a:t>CESG OTHER ISSUES</a:t>
            </a:r>
            <a:endParaRPr lang="en-GB" sz="2400" dirty="0">
              <a:solidFill>
                <a:srgbClr val="000099"/>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539474" y="708980"/>
            <a:ext cx="8333886" cy="377315"/>
          </a:xfrm>
          <a:prstGeom prst="rect">
            <a:avLst/>
          </a:prstGeom>
          <a:solidFill>
            <a:srgbClr val="FFFF00"/>
          </a:solid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7938" indent="0">
              <a:buNone/>
            </a:pPr>
            <a:r>
              <a:rPr lang="en-GB" sz="1600" dirty="0" smtClean="0"/>
              <a:t>Document </a:t>
            </a:r>
            <a:r>
              <a:rPr lang="en-GB" sz="1600" dirty="0"/>
              <a:t>Status – Issues with Docs with Date </a:t>
            </a:r>
            <a:r>
              <a:rPr lang="en-GB" sz="1600" dirty="0" smtClean="0"/>
              <a:t>due   </a:t>
            </a:r>
            <a:r>
              <a:rPr lang="en-GB" sz="1600" dirty="0" smtClean="0">
                <a:solidFill>
                  <a:srgbClr val="FF0000"/>
                </a:solidFill>
              </a:rPr>
              <a:t>To be discussed at F17 Meeting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00" y="1138812"/>
            <a:ext cx="7648975" cy="55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996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39475" y="87765"/>
            <a:ext cx="8450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NWI – </a:t>
            </a:r>
            <a:r>
              <a:rPr lang="en-GB"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STATUS </a:t>
            </a:r>
            <a:endParaRPr lang="en-GB" sz="24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lvl="1" algn="ctr">
              <a:lnSpc>
                <a:spcPct val="100000"/>
              </a:lnSpc>
              <a:spcBef>
                <a:spcPct val="50000"/>
              </a:spcBef>
              <a:spcAft>
                <a:spcPct val="0"/>
              </a:spcAft>
              <a:buSzTx/>
            </a:pPr>
            <a:endPar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11" y="1103428"/>
            <a:ext cx="8724566" cy="349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7759615" y="3505810"/>
            <a:ext cx="192025" cy="345645"/>
          </a:xfrm>
          <a:prstGeom prst="rightArrow">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13" name="Right Arrow 12"/>
          <p:cNvSpPr/>
          <p:nvPr/>
        </p:nvSpPr>
        <p:spPr bwMode="auto">
          <a:xfrm>
            <a:off x="7759614" y="3851455"/>
            <a:ext cx="192025" cy="345645"/>
          </a:xfrm>
          <a:prstGeom prst="rightArrow">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14" name="Right Arrow 13"/>
          <p:cNvSpPr/>
          <p:nvPr/>
        </p:nvSpPr>
        <p:spPr bwMode="auto">
          <a:xfrm>
            <a:off x="7759613" y="2910532"/>
            <a:ext cx="192025" cy="345645"/>
          </a:xfrm>
          <a:prstGeom prst="rightArrow">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15" name="Right Arrow 14"/>
          <p:cNvSpPr/>
          <p:nvPr/>
        </p:nvSpPr>
        <p:spPr bwMode="auto">
          <a:xfrm>
            <a:off x="3266230" y="4734770"/>
            <a:ext cx="192025" cy="345645"/>
          </a:xfrm>
          <a:prstGeom prst="rightArrow">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400" b="1" i="0" u="none" strike="noStrike" cap="none" normalizeH="0" baseline="0" smtClean="0">
              <a:ln>
                <a:noFill/>
              </a:ln>
              <a:solidFill>
                <a:schemeClr val="tx1"/>
              </a:solidFill>
              <a:effectLst/>
              <a:latin typeface="+mn-lt"/>
            </a:endParaRPr>
          </a:p>
        </p:txBody>
      </p:sp>
      <p:sp>
        <p:nvSpPr>
          <p:cNvPr id="9" name="TextBox 8"/>
          <p:cNvSpPr txBox="1"/>
          <p:nvPr/>
        </p:nvSpPr>
        <p:spPr>
          <a:xfrm flipH="1">
            <a:off x="3772809" y="4741861"/>
            <a:ext cx="3986804" cy="307777"/>
          </a:xfrm>
          <a:prstGeom prst="rect">
            <a:avLst/>
          </a:prstGeom>
          <a:noFill/>
        </p:spPr>
        <p:txBody>
          <a:bodyPr wrap="square" rtlCol="0">
            <a:spAutoFit/>
          </a:bodyPr>
          <a:lstStyle/>
          <a:p>
            <a:r>
              <a:rPr lang="en-GB" sz="1400" b="1" dirty="0" smtClean="0">
                <a:latin typeface="+mn-lt"/>
              </a:rPr>
              <a:t>Already approved by CMC </a:t>
            </a:r>
            <a:endParaRPr lang="en-GB" sz="1400" b="1" dirty="0">
              <a:latin typeface="+mn-lt"/>
            </a:endParaRPr>
          </a:p>
        </p:txBody>
      </p:sp>
      <p:sp>
        <p:nvSpPr>
          <p:cNvPr id="17" name="Right Arrow 16"/>
          <p:cNvSpPr/>
          <p:nvPr/>
        </p:nvSpPr>
        <p:spPr bwMode="auto">
          <a:xfrm>
            <a:off x="7759612" y="2564887"/>
            <a:ext cx="192025" cy="345645"/>
          </a:xfrm>
          <a:prstGeom prst="rightArrow">
            <a:avLst/>
          </a:prstGeom>
          <a:solidFill>
            <a:schemeClr val="accent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0" name="Right Arrow 19"/>
          <p:cNvSpPr/>
          <p:nvPr/>
        </p:nvSpPr>
        <p:spPr bwMode="auto">
          <a:xfrm>
            <a:off x="3266230" y="5234035"/>
            <a:ext cx="192025" cy="34564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400" b="1" i="0" u="none" strike="noStrike" cap="none" normalizeH="0" baseline="0" smtClean="0">
              <a:ln>
                <a:noFill/>
              </a:ln>
              <a:solidFill>
                <a:schemeClr val="tx1"/>
              </a:solidFill>
              <a:effectLst/>
              <a:latin typeface="+mn-lt"/>
            </a:endParaRPr>
          </a:p>
        </p:txBody>
      </p:sp>
      <p:sp>
        <p:nvSpPr>
          <p:cNvPr id="21" name="TextBox 20"/>
          <p:cNvSpPr txBox="1"/>
          <p:nvPr/>
        </p:nvSpPr>
        <p:spPr>
          <a:xfrm flipH="1">
            <a:off x="3765495" y="5241126"/>
            <a:ext cx="3986804" cy="307777"/>
          </a:xfrm>
          <a:prstGeom prst="rect">
            <a:avLst/>
          </a:prstGeom>
          <a:noFill/>
        </p:spPr>
        <p:txBody>
          <a:bodyPr wrap="square" rtlCol="0">
            <a:spAutoFit/>
          </a:bodyPr>
          <a:lstStyle/>
          <a:p>
            <a:r>
              <a:rPr lang="en-GB" sz="1400" b="1" dirty="0" smtClean="0">
                <a:latin typeface="+mn-lt"/>
              </a:rPr>
              <a:t>WG Chair did not submit Project for approval yet </a:t>
            </a:r>
            <a:endParaRPr lang="en-GB" sz="1400" b="1" dirty="0">
              <a:latin typeface="+mn-lt"/>
            </a:endParaRPr>
          </a:p>
        </p:txBody>
      </p:sp>
      <p:sp>
        <p:nvSpPr>
          <p:cNvPr id="22" name="Right Arrow 21"/>
          <p:cNvSpPr/>
          <p:nvPr/>
        </p:nvSpPr>
        <p:spPr bwMode="auto">
          <a:xfrm>
            <a:off x="3264951" y="5799446"/>
            <a:ext cx="192025" cy="345645"/>
          </a:xfrm>
          <a:prstGeom prst="rightArrow">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400" b="1" i="0" u="none" strike="noStrike" cap="none" normalizeH="0" baseline="0" smtClean="0">
              <a:ln>
                <a:noFill/>
              </a:ln>
              <a:solidFill>
                <a:schemeClr val="tx1"/>
              </a:solidFill>
              <a:effectLst/>
              <a:latin typeface="+mn-lt"/>
            </a:endParaRPr>
          </a:p>
        </p:txBody>
      </p:sp>
      <p:sp>
        <p:nvSpPr>
          <p:cNvPr id="23" name="Right Arrow 22"/>
          <p:cNvSpPr/>
          <p:nvPr/>
        </p:nvSpPr>
        <p:spPr bwMode="auto">
          <a:xfrm>
            <a:off x="7752298" y="2008015"/>
            <a:ext cx="192025" cy="34564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4" name="Right Arrow 23"/>
          <p:cNvSpPr/>
          <p:nvPr/>
        </p:nvSpPr>
        <p:spPr bwMode="auto">
          <a:xfrm>
            <a:off x="7759615" y="2315255"/>
            <a:ext cx="192025" cy="34564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6" name="Right Arrow 25"/>
          <p:cNvSpPr/>
          <p:nvPr/>
        </p:nvSpPr>
        <p:spPr bwMode="auto">
          <a:xfrm>
            <a:off x="7759615" y="3198570"/>
            <a:ext cx="192025" cy="345645"/>
          </a:xfrm>
          <a:prstGeom prst="rightArrow">
            <a:avLst/>
          </a:prstGeom>
          <a:solidFill>
            <a:schemeClr val="accent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5" name="TextBox 24"/>
          <p:cNvSpPr txBox="1"/>
          <p:nvPr/>
        </p:nvSpPr>
        <p:spPr>
          <a:xfrm flipH="1">
            <a:off x="3765495" y="5839815"/>
            <a:ext cx="3986804" cy="307777"/>
          </a:xfrm>
          <a:prstGeom prst="rect">
            <a:avLst/>
          </a:prstGeom>
          <a:noFill/>
        </p:spPr>
        <p:txBody>
          <a:bodyPr wrap="square" rtlCol="0">
            <a:spAutoFit/>
          </a:bodyPr>
          <a:lstStyle/>
          <a:p>
            <a:r>
              <a:rPr lang="en-GB" sz="1400" b="1" dirty="0" smtClean="0">
                <a:latin typeface="+mn-lt"/>
              </a:rPr>
              <a:t>Request for CMC approval will be issued asap</a:t>
            </a:r>
            <a:endParaRPr lang="en-GB" sz="1400" b="1" dirty="0">
              <a:latin typeface="+mn-lt"/>
            </a:endParaRPr>
          </a:p>
        </p:txBody>
      </p:sp>
      <p:sp>
        <p:nvSpPr>
          <p:cNvPr id="27" name="Right Arrow 26"/>
          <p:cNvSpPr/>
          <p:nvPr/>
        </p:nvSpPr>
        <p:spPr bwMode="auto">
          <a:xfrm>
            <a:off x="7759615" y="1662370"/>
            <a:ext cx="192025" cy="345645"/>
          </a:xfrm>
          <a:prstGeom prst="rightArrow">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1428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CESG WG Chair / Deputy Chair Overview</a:t>
            </a:r>
            <a:endParaRPr lang="en-US" sz="2400" dirty="0">
              <a:solidFill>
                <a:srgbClr val="000099"/>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85824"/>
            <a:ext cx="8458201" cy="574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68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5240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RESOURCES</a:t>
            </a:r>
            <a:endParaRPr lang="en-US" sz="2400" dirty="0">
              <a:solidFill>
                <a:srgbClr val="000099"/>
              </a:solidFill>
              <a:effectLst>
                <a:outerShdw blurRad="38100" dist="38100" dir="2700000" algn="tl">
                  <a:srgbClr val="000000">
                    <a:alpha val="43137"/>
                  </a:srgbClr>
                </a:outerShdw>
              </a:effectLst>
            </a:endParaRPr>
          </a:p>
        </p:txBody>
      </p:sp>
      <p:sp>
        <p:nvSpPr>
          <p:cNvPr id="2" name="TextBox 1"/>
          <p:cNvSpPr txBox="1"/>
          <p:nvPr/>
        </p:nvSpPr>
        <p:spPr>
          <a:xfrm>
            <a:off x="457200" y="5638800"/>
            <a:ext cx="684803" cy="1015663"/>
          </a:xfrm>
          <a:prstGeom prst="rect">
            <a:avLst/>
          </a:prstGeom>
          <a:solidFill>
            <a:srgbClr val="FFFF00"/>
          </a:solidFill>
        </p:spPr>
        <p:txBody>
          <a:bodyPr wrap="none" rtlCol="0">
            <a:spAutoFit/>
          </a:bodyPr>
          <a:lstStyle/>
          <a:p>
            <a:r>
              <a:rPr lang="en-GB" sz="1200" b="1" dirty="0" smtClean="0"/>
              <a:t>36 BBs</a:t>
            </a:r>
          </a:p>
          <a:p>
            <a:r>
              <a:rPr lang="en-GB" sz="1200" b="1" dirty="0" smtClean="0"/>
              <a:t>19 MBs</a:t>
            </a:r>
          </a:p>
          <a:p>
            <a:r>
              <a:rPr lang="en-GB" sz="1200" b="1" dirty="0" smtClean="0"/>
              <a:t>21 GBs</a:t>
            </a:r>
          </a:p>
          <a:p>
            <a:r>
              <a:rPr lang="en-GB" sz="1200" b="1" dirty="0" smtClean="0"/>
              <a:t>6   OBs</a:t>
            </a:r>
          </a:p>
          <a:p>
            <a:r>
              <a:rPr lang="en-GB" sz="1200" b="1" dirty="0" smtClean="0"/>
              <a:t>1   YBs</a:t>
            </a:r>
            <a:endParaRPr lang="en-GB" sz="1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866144"/>
            <a:ext cx="9058274" cy="553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838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GB" sz="2400" dirty="0" smtClean="0">
                <a:solidFill>
                  <a:srgbClr val="000099"/>
                </a:solidFill>
                <a:effectLst>
                  <a:outerShdw blurRad="38100" dist="38100" dir="2700000" algn="tl">
                    <a:srgbClr val="000000">
                      <a:alpha val="43137"/>
                    </a:srgbClr>
                  </a:outerShdw>
                </a:effectLst>
              </a:rPr>
              <a:t>IOAG  /  ICPA</a:t>
            </a:r>
            <a:endParaRPr lang="en-GB" sz="2400" dirty="0">
              <a:solidFill>
                <a:srgbClr val="000099"/>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155425" y="838200"/>
            <a:ext cx="8853993"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342900" indent="-342900">
              <a:lnSpc>
                <a:spcPct val="100000"/>
              </a:lnSpc>
              <a:spcBef>
                <a:spcPts val="0"/>
              </a:spcBef>
              <a:spcAft>
                <a:spcPct val="0"/>
              </a:spcAft>
              <a:buSzTx/>
              <a:buFont typeface="Arial" pitchFamily="34" charset="0"/>
              <a:buChar char="•"/>
            </a:pPr>
            <a:r>
              <a:rPr lang="en-GB" sz="1800" dirty="0" smtClean="0">
                <a:solidFill>
                  <a:srgbClr val="FF0000"/>
                </a:solidFill>
                <a:latin typeface="+mn-lt"/>
              </a:rPr>
              <a:t>Approved </a:t>
            </a:r>
            <a:r>
              <a:rPr lang="en-GB" sz="1800" dirty="0">
                <a:solidFill>
                  <a:srgbClr val="FF0000"/>
                </a:solidFill>
                <a:latin typeface="+mn-lt"/>
              </a:rPr>
              <a:t>IOAG Service Catalogue </a:t>
            </a:r>
            <a:r>
              <a:rPr lang="en-GB" sz="1800" dirty="0" smtClean="0">
                <a:solidFill>
                  <a:srgbClr val="FF0000"/>
                </a:solidFill>
                <a:latin typeface="+mn-lt"/>
              </a:rPr>
              <a:t>1 v2.1</a:t>
            </a:r>
          </a:p>
          <a:p>
            <a:pPr marL="628650" lvl="1" indent="-342900">
              <a:lnSpc>
                <a:spcPct val="100000"/>
              </a:lnSpc>
              <a:spcBef>
                <a:spcPts val="0"/>
              </a:spcBef>
              <a:spcAft>
                <a:spcPct val="0"/>
              </a:spcAft>
              <a:buSzTx/>
              <a:buFont typeface="Arial" pitchFamily="34" charset="0"/>
              <a:buChar char="•"/>
            </a:pPr>
            <a:r>
              <a:rPr lang="en-GB" sz="1600" b="0" dirty="0" smtClean="0">
                <a:latin typeface="+mn-lt"/>
              </a:rPr>
              <a:t>Following services have no related CCSDS Draft Project</a:t>
            </a:r>
          </a:p>
          <a:p>
            <a:pPr marL="1028700" lvl="2" indent="-342900">
              <a:lnSpc>
                <a:spcPct val="100000"/>
              </a:lnSpc>
              <a:spcBef>
                <a:spcPts val="0"/>
              </a:spcBef>
              <a:spcAft>
                <a:spcPct val="0"/>
              </a:spcAft>
              <a:buSzTx/>
              <a:buFont typeface="Arial" pitchFamily="34" charset="0"/>
              <a:buChar char="•"/>
            </a:pPr>
            <a:r>
              <a:rPr lang="en-GB" sz="1600" b="0" dirty="0">
                <a:latin typeface="+mn-lt"/>
              </a:rPr>
              <a:t>CORS- Off-line Radio Metric Service         </a:t>
            </a:r>
          </a:p>
          <a:p>
            <a:pPr marL="1028700" lvl="2" indent="-342900">
              <a:lnSpc>
                <a:spcPct val="100000"/>
              </a:lnSpc>
              <a:spcBef>
                <a:spcPts val="0"/>
              </a:spcBef>
              <a:spcAft>
                <a:spcPct val="0"/>
              </a:spcAft>
              <a:buSzTx/>
              <a:buFont typeface="Arial" pitchFamily="34" charset="0"/>
              <a:buChar char="•"/>
            </a:pPr>
            <a:r>
              <a:rPr lang="en-GB" sz="1600" b="0" dirty="0">
                <a:latin typeface="+mn-lt"/>
              </a:rPr>
              <a:t>DDORS - CSTS D-DOR Service</a:t>
            </a:r>
          </a:p>
          <a:p>
            <a:pPr marL="1028700" lvl="2" indent="-342900">
              <a:lnSpc>
                <a:spcPct val="100000"/>
              </a:lnSpc>
              <a:spcBef>
                <a:spcPts val="0"/>
              </a:spcBef>
              <a:spcAft>
                <a:spcPct val="0"/>
              </a:spcAft>
              <a:buSzTx/>
              <a:buFont typeface="Arial" pitchFamily="34" charset="0"/>
              <a:buChar char="•"/>
            </a:pPr>
            <a:r>
              <a:rPr lang="en-GB" sz="1600" b="0" dirty="0">
                <a:latin typeface="+mn-lt"/>
              </a:rPr>
              <a:t>Forward CFDP File Service</a:t>
            </a:r>
          </a:p>
          <a:p>
            <a:pPr marL="1028700" lvl="2" indent="-342900">
              <a:lnSpc>
                <a:spcPct val="100000"/>
              </a:lnSpc>
              <a:spcBef>
                <a:spcPts val="0"/>
              </a:spcBef>
              <a:spcAft>
                <a:spcPct val="0"/>
              </a:spcAft>
              <a:buSzTx/>
              <a:buFont typeface="Arial" pitchFamily="34" charset="0"/>
              <a:buChar char="•"/>
            </a:pPr>
            <a:r>
              <a:rPr lang="en-GB" sz="1600" b="0" dirty="0">
                <a:latin typeface="+mn-lt"/>
              </a:rPr>
              <a:t>Forward Packet File Service</a:t>
            </a:r>
          </a:p>
          <a:p>
            <a:pPr marL="1028700" lvl="2" indent="-342900">
              <a:lnSpc>
                <a:spcPct val="100000"/>
              </a:lnSpc>
              <a:spcBef>
                <a:spcPts val="0"/>
              </a:spcBef>
              <a:spcAft>
                <a:spcPct val="0"/>
              </a:spcAft>
              <a:buSzTx/>
              <a:buFont typeface="Arial" pitchFamily="34" charset="0"/>
              <a:buChar char="•"/>
            </a:pPr>
            <a:r>
              <a:rPr lang="en-GB" sz="1600" b="0" dirty="0">
                <a:latin typeface="+mn-lt"/>
              </a:rPr>
              <a:t>Return CFDP File Service</a:t>
            </a:r>
          </a:p>
          <a:p>
            <a:pPr marL="1028700" lvl="2" indent="-342900">
              <a:lnSpc>
                <a:spcPct val="100000"/>
              </a:lnSpc>
              <a:spcBef>
                <a:spcPts val="0"/>
              </a:spcBef>
              <a:spcAft>
                <a:spcPct val="0"/>
              </a:spcAft>
              <a:buSzTx/>
              <a:buFont typeface="Arial" pitchFamily="34" charset="0"/>
              <a:buChar char="•"/>
            </a:pPr>
            <a:r>
              <a:rPr lang="en-GB" sz="1600" b="0" dirty="0">
                <a:latin typeface="+mn-lt"/>
              </a:rPr>
              <a:t>Return Packet File Service </a:t>
            </a:r>
            <a:endParaRPr lang="en-GB" sz="1600" b="0" dirty="0" smtClean="0">
              <a:latin typeface="+mn-lt"/>
            </a:endParaRPr>
          </a:p>
          <a:p>
            <a:pPr marL="628650" lvl="1" indent="-342900">
              <a:lnSpc>
                <a:spcPct val="100000"/>
              </a:lnSpc>
              <a:spcBef>
                <a:spcPts val="0"/>
              </a:spcBef>
              <a:spcAft>
                <a:spcPct val="0"/>
              </a:spcAft>
              <a:buSzTx/>
              <a:buFont typeface="Arial" pitchFamily="34" charset="0"/>
              <a:buChar char="•"/>
            </a:pPr>
            <a:r>
              <a:rPr lang="en-GB" sz="1600" b="0" dirty="0" smtClean="0">
                <a:latin typeface="+mn-lt"/>
              </a:rPr>
              <a:t>IOAG Priorities were delivered by SC WG</a:t>
            </a:r>
          </a:p>
          <a:p>
            <a:pPr marL="1028700" lvl="2" indent="-342900">
              <a:lnSpc>
                <a:spcPct val="100000"/>
              </a:lnSpc>
              <a:spcBef>
                <a:spcPts val="0"/>
              </a:spcBef>
              <a:spcAft>
                <a:spcPct val="0"/>
              </a:spcAft>
              <a:buSzTx/>
              <a:buFont typeface="Arial" pitchFamily="34" charset="0"/>
              <a:buChar char="•"/>
            </a:pPr>
            <a:r>
              <a:rPr lang="en-GB" sz="1600" b="0" dirty="0" smtClean="0">
                <a:latin typeface="+mn-lt"/>
              </a:rPr>
              <a:t>CCS SM WG to discuss this week the following Services with Priority 1 and need date </a:t>
            </a:r>
            <a:r>
              <a:rPr lang="en-GB" sz="1600" b="0" dirty="0" smtClean="0">
                <a:solidFill>
                  <a:srgbClr val="FF0000"/>
                </a:solidFill>
                <a:latin typeface="+mn-lt"/>
              </a:rPr>
              <a:t>2020</a:t>
            </a:r>
          </a:p>
          <a:p>
            <a:pPr marL="1485900" lvl="3" indent="-342900">
              <a:lnSpc>
                <a:spcPct val="100000"/>
              </a:lnSpc>
              <a:spcBef>
                <a:spcPts val="0"/>
              </a:spcBef>
              <a:spcAft>
                <a:spcPct val="0"/>
              </a:spcAft>
              <a:buSzTx/>
              <a:buFont typeface="Arial" pitchFamily="34" charset="0"/>
              <a:buChar char="•"/>
            </a:pPr>
            <a:r>
              <a:rPr lang="en-GB" sz="1600" b="0" dirty="0">
                <a:latin typeface="+mn-lt"/>
              </a:rPr>
              <a:t>Service Agreement Development </a:t>
            </a:r>
          </a:p>
          <a:p>
            <a:pPr marL="1485900" lvl="3" indent="-342900">
              <a:lnSpc>
                <a:spcPct val="100000"/>
              </a:lnSpc>
              <a:spcBef>
                <a:spcPts val="0"/>
              </a:spcBef>
              <a:spcAft>
                <a:spcPct val="0"/>
              </a:spcAft>
              <a:buSzTx/>
              <a:buFont typeface="Arial" pitchFamily="34" charset="0"/>
              <a:buChar char="•"/>
            </a:pPr>
            <a:r>
              <a:rPr lang="en-GB" sz="1600" b="0" dirty="0">
                <a:latin typeface="+mn-lt"/>
              </a:rPr>
              <a:t>Request the information required to provide a cross support</a:t>
            </a:r>
          </a:p>
          <a:p>
            <a:pPr marL="1485900" lvl="3" indent="-342900">
              <a:lnSpc>
                <a:spcPct val="100000"/>
              </a:lnSpc>
              <a:spcBef>
                <a:spcPts val="0"/>
              </a:spcBef>
              <a:spcAft>
                <a:spcPct val="0"/>
              </a:spcAft>
              <a:buSzTx/>
              <a:buFont typeface="Arial" pitchFamily="34" charset="0"/>
              <a:buChar char="•"/>
            </a:pPr>
            <a:r>
              <a:rPr lang="en-GB" sz="1600" b="0" dirty="0">
                <a:latin typeface="+mn-lt"/>
              </a:rPr>
              <a:t>Planning Information </a:t>
            </a:r>
          </a:p>
          <a:p>
            <a:pPr marL="1485900" lvl="3" indent="-342900">
              <a:lnSpc>
                <a:spcPct val="100000"/>
              </a:lnSpc>
              <a:spcBef>
                <a:spcPts val="0"/>
              </a:spcBef>
              <a:spcAft>
                <a:spcPct val="0"/>
              </a:spcAft>
              <a:buSzTx/>
              <a:buFont typeface="Arial" pitchFamily="34" charset="0"/>
              <a:buChar char="•"/>
            </a:pPr>
            <a:r>
              <a:rPr lang="en-GB" sz="1600" b="0" dirty="0">
                <a:latin typeface="+mn-lt"/>
              </a:rPr>
              <a:t>Event Sequences </a:t>
            </a:r>
          </a:p>
          <a:p>
            <a:pPr marL="1485900" lvl="3" indent="-342900">
              <a:lnSpc>
                <a:spcPct val="100000"/>
              </a:lnSpc>
              <a:spcBef>
                <a:spcPts val="0"/>
              </a:spcBef>
              <a:spcAft>
                <a:spcPct val="0"/>
              </a:spcAft>
              <a:buSzTx/>
              <a:buFont typeface="Arial" pitchFamily="34" charset="0"/>
              <a:buChar char="•"/>
            </a:pPr>
            <a:r>
              <a:rPr lang="en-GB" sz="1600" b="0" dirty="0">
                <a:latin typeface="+mn-lt"/>
              </a:rPr>
              <a:t>Service Package </a:t>
            </a:r>
            <a:endParaRPr lang="en-GB" sz="1600" b="0" dirty="0" smtClean="0">
              <a:latin typeface="+mn-lt"/>
            </a:endParaRPr>
          </a:p>
          <a:p>
            <a:pPr marL="342900" indent="-342900">
              <a:lnSpc>
                <a:spcPct val="100000"/>
              </a:lnSpc>
              <a:spcBef>
                <a:spcPts val="0"/>
              </a:spcBef>
              <a:spcAft>
                <a:spcPct val="0"/>
              </a:spcAft>
              <a:buSzTx/>
              <a:buFont typeface="Arial" pitchFamily="34" charset="0"/>
              <a:buChar char="•"/>
            </a:pPr>
            <a:r>
              <a:rPr lang="en-GB" sz="1800" dirty="0">
                <a:solidFill>
                  <a:srgbClr val="FF0000"/>
                </a:solidFill>
                <a:latin typeface="+mn-lt"/>
              </a:rPr>
              <a:t>IOAG Update SC#2</a:t>
            </a:r>
          </a:p>
          <a:p>
            <a:pPr marL="628650" lvl="1" indent="-342900">
              <a:lnSpc>
                <a:spcPct val="100000"/>
              </a:lnSpc>
              <a:spcBef>
                <a:spcPts val="0"/>
              </a:spcBef>
              <a:spcAft>
                <a:spcPct val="0"/>
              </a:spcAft>
              <a:buSzTx/>
              <a:buFont typeface="Arial" pitchFamily="34" charset="0"/>
              <a:buChar char="•"/>
            </a:pPr>
            <a:r>
              <a:rPr lang="en-GB" sz="1600" b="0" dirty="0">
                <a:latin typeface="+mn-lt"/>
              </a:rPr>
              <a:t>CESG expects an approved update of SC#2 by </a:t>
            </a:r>
            <a:r>
              <a:rPr lang="en-GB" sz="1600" b="0" dirty="0" smtClean="0">
                <a:latin typeface="+mn-lt"/>
              </a:rPr>
              <a:t>Q4 </a:t>
            </a:r>
            <a:r>
              <a:rPr lang="en-GB" sz="1600" b="0" dirty="0">
                <a:latin typeface="+mn-lt"/>
              </a:rPr>
              <a:t>2017</a:t>
            </a:r>
          </a:p>
          <a:p>
            <a:pPr marL="628650" lvl="1" indent="-342900">
              <a:lnSpc>
                <a:spcPct val="100000"/>
              </a:lnSpc>
              <a:spcBef>
                <a:spcPts val="0"/>
              </a:spcBef>
              <a:spcAft>
                <a:spcPct val="0"/>
              </a:spcAft>
              <a:buSzTx/>
              <a:buFont typeface="Arial" pitchFamily="34" charset="0"/>
              <a:buChar char="•"/>
            </a:pPr>
            <a:r>
              <a:rPr lang="en-GB" sz="1600" b="0" dirty="0">
                <a:latin typeface="+mn-lt"/>
              </a:rPr>
              <a:t>Following services have no related CCSDS Draft project</a:t>
            </a:r>
          </a:p>
          <a:p>
            <a:pPr marL="1028700" lvl="2" indent="-342900">
              <a:lnSpc>
                <a:spcPct val="100000"/>
              </a:lnSpc>
              <a:spcBef>
                <a:spcPts val="0"/>
              </a:spcBef>
              <a:spcAft>
                <a:spcPct val="0"/>
              </a:spcAft>
              <a:buSzTx/>
              <a:buFont typeface="Arial" pitchFamily="34" charset="0"/>
              <a:buChar char="•"/>
            </a:pPr>
            <a:r>
              <a:rPr lang="en-GB" sz="1600" b="0" dirty="0">
                <a:latin typeface="+mn-lt"/>
              </a:rPr>
              <a:t>Time Services (Clock Correlation  Procedures, Time Synchronisation , Time Transfer)</a:t>
            </a:r>
          </a:p>
          <a:p>
            <a:pPr marL="1028700" lvl="2" indent="-342900">
              <a:lnSpc>
                <a:spcPct val="100000"/>
              </a:lnSpc>
              <a:spcBef>
                <a:spcPts val="0"/>
              </a:spcBef>
              <a:spcAft>
                <a:spcPct val="0"/>
              </a:spcAft>
              <a:buSzTx/>
              <a:buFont typeface="Arial" pitchFamily="34" charset="0"/>
              <a:buChar char="•"/>
            </a:pPr>
            <a:r>
              <a:rPr lang="en-GB" sz="1600" dirty="0">
                <a:solidFill>
                  <a:srgbClr val="000099"/>
                </a:solidFill>
                <a:latin typeface="+mn-lt"/>
              </a:rPr>
              <a:t>SEA </a:t>
            </a:r>
            <a:r>
              <a:rPr lang="en-GB" sz="1600" dirty="0" err="1">
                <a:solidFill>
                  <a:srgbClr val="000099"/>
                </a:solidFill>
                <a:latin typeface="+mn-lt"/>
              </a:rPr>
              <a:t>BoF</a:t>
            </a:r>
            <a:r>
              <a:rPr lang="en-GB" sz="1600" dirty="0">
                <a:solidFill>
                  <a:srgbClr val="000099"/>
                </a:solidFill>
                <a:latin typeface="+mn-lt"/>
              </a:rPr>
              <a:t> to be resurrected with all Areas participating. </a:t>
            </a:r>
            <a:endParaRPr lang="en-GB" sz="1600" b="0" dirty="0">
              <a:latin typeface="+mn-lt"/>
            </a:endParaRPr>
          </a:p>
          <a:p>
            <a:pPr marL="628650" lvl="1" indent="-342900">
              <a:lnSpc>
                <a:spcPct val="100000"/>
              </a:lnSpc>
              <a:spcBef>
                <a:spcPts val="0"/>
              </a:spcBef>
              <a:spcAft>
                <a:spcPct val="0"/>
              </a:spcAft>
              <a:buSzTx/>
              <a:buFont typeface="Arial" pitchFamily="34" charset="0"/>
              <a:buChar char="•"/>
            </a:pPr>
            <a:r>
              <a:rPr lang="en-GB" sz="1600" b="0" dirty="0">
                <a:latin typeface="+mn-lt"/>
              </a:rPr>
              <a:t>Forward Frame-CSTS &amp; AOS Uplink </a:t>
            </a:r>
          </a:p>
          <a:p>
            <a:pPr marL="1028700" lvl="2" indent="-342900">
              <a:lnSpc>
                <a:spcPct val="100000"/>
              </a:lnSpc>
              <a:spcBef>
                <a:spcPts val="0"/>
              </a:spcBef>
              <a:spcAft>
                <a:spcPct val="0"/>
              </a:spcAft>
              <a:buSzTx/>
              <a:buFont typeface="Arial" pitchFamily="34" charset="0"/>
              <a:buChar char="•"/>
            </a:pPr>
            <a:r>
              <a:rPr lang="en-GB" sz="1600" b="0" dirty="0">
                <a:latin typeface="+mn-lt"/>
              </a:rPr>
              <a:t>it looks there are no C&amp;S and RFM standards to support uplink of AOS Frames </a:t>
            </a:r>
          </a:p>
          <a:p>
            <a:pPr marL="1028700" lvl="2" indent="-342900">
              <a:lnSpc>
                <a:spcPct val="100000"/>
              </a:lnSpc>
              <a:spcBef>
                <a:spcPts val="0"/>
              </a:spcBef>
              <a:spcAft>
                <a:spcPct val="0"/>
              </a:spcAft>
              <a:buSzTx/>
              <a:buFont typeface="Arial" pitchFamily="34" charset="0"/>
              <a:buChar char="•"/>
            </a:pPr>
            <a:r>
              <a:rPr lang="en-GB" sz="1600" dirty="0">
                <a:solidFill>
                  <a:srgbClr val="000099"/>
                </a:solidFill>
                <a:latin typeface="+mn-lt"/>
              </a:rPr>
              <a:t>CMC action on requirements for cross support of AOS uplink still open </a:t>
            </a:r>
            <a:endParaRPr lang="en-GB" sz="1600" b="0" dirty="0">
              <a:latin typeface="+mn-lt"/>
            </a:endParaRPr>
          </a:p>
          <a:p>
            <a:pPr marL="342900" indent="-342900">
              <a:lnSpc>
                <a:spcPct val="100000"/>
              </a:lnSpc>
              <a:spcBef>
                <a:spcPts val="0"/>
              </a:spcBef>
              <a:spcAft>
                <a:spcPct val="0"/>
              </a:spcAft>
              <a:buSzTx/>
              <a:buFont typeface="Arial" pitchFamily="34" charset="0"/>
              <a:buChar char="•"/>
            </a:pPr>
            <a:endParaRPr lang="en-GB" sz="1600" b="0" dirty="0" smtClean="0">
              <a:solidFill>
                <a:srgbClr val="003399"/>
              </a:solidFill>
              <a:latin typeface="+mn-lt"/>
            </a:endParaRPr>
          </a:p>
        </p:txBody>
      </p:sp>
      <p:sp>
        <p:nvSpPr>
          <p:cNvPr id="3" name="Right Brace 2"/>
          <p:cNvSpPr/>
          <p:nvPr/>
        </p:nvSpPr>
        <p:spPr bwMode="auto">
          <a:xfrm>
            <a:off x="6934200" y="3505200"/>
            <a:ext cx="77724" cy="1143000"/>
          </a:xfrm>
          <a:prstGeom prst="rightBrace">
            <a:avLst/>
          </a:prstGeom>
          <a:no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Times New Roman" pitchFamily="18" charset="0"/>
            </a:endParaRPr>
          </a:p>
        </p:txBody>
      </p:sp>
      <p:sp>
        <p:nvSpPr>
          <p:cNvPr id="5" name="Right Brace 4"/>
          <p:cNvSpPr/>
          <p:nvPr/>
        </p:nvSpPr>
        <p:spPr bwMode="auto">
          <a:xfrm>
            <a:off x="6934200" y="3505200"/>
            <a:ext cx="155448" cy="990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7315199" y="3682425"/>
            <a:ext cx="1538819" cy="584775"/>
          </a:xfrm>
          <a:prstGeom prst="rect">
            <a:avLst/>
          </a:prstGeom>
          <a:noFill/>
        </p:spPr>
        <p:txBody>
          <a:bodyPr wrap="none" rtlCol="0">
            <a:spAutoFit/>
          </a:bodyPr>
          <a:lstStyle/>
          <a:p>
            <a:r>
              <a:rPr lang="en-GB" sz="1600" dirty="0" smtClean="0">
                <a:solidFill>
                  <a:srgbClr val="000099"/>
                </a:solidFill>
                <a:latin typeface="+mn-lt"/>
              </a:rPr>
              <a:t>Current SM WG </a:t>
            </a:r>
          </a:p>
          <a:p>
            <a:r>
              <a:rPr lang="en-GB" sz="1600" dirty="0" smtClean="0">
                <a:solidFill>
                  <a:srgbClr val="000099"/>
                </a:solidFill>
                <a:latin typeface="+mn-lt"/>
              </a:rPr>
              <a:t>Draft Projects</a:t>
            </a:r>
            <a:endParaRPr lang="en-GB" sz="1600" dirty="0">
              <a:solidFill>
                <a:srgbClr val="000099"/>
              </a:solidFill>
              <a:latin typeface="+mn-lt"/>
            </a:endParaRPr>
          </a:p>
        </p:txBody>
      </p:sp>
    </p:spTree>
    <p:extLst>
      <p:ext uri="{BB962C8B-B14F-4D97-AF65-F5344CB8AC3E}">
        <p14:creationId xmlns:p14="http://schemas.microsoft.com/office/powerpoint/2010/main" val="13501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GB" sz="2400" dirty="0" smtClean="0">
                <a:solidFill>
                  <a:srgbClr val="000099"/>
                </a:solidFill>
                <a:effectLst>
                  <a:outerShdw blurRad="38100" dist="38100" dir="2700000" algn="tl">
                    <a:srgbClr val="000000">
                      <a:alpha val="43137"/>
                    </a:srgbClr>
                  </a:outerShdw>
                </a:effectLst>
              </a:rPr>
              <a:t>What are we still missing in the CCSDS CWE ?</a:t>
            </a:r>
            <a:endParaRPr lang="en-GB" sz="2400" dirty="0">
              <a:solidFill>
                <a:srgbClr val="000099"/>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155425" y="885885"/>
            <a:ext cx="885399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342900" indent="-342900">
              <a:lnSpc>
                <a:spcPct val="100000"/>
              </a:lnSpc>
              <a:spcBef>
                <a:spcPts val="0"/>
              </a:spcBef>
              <a:spcAft>
                <a:spcPct val="0"/>
              </a:spcAft>
              <a:buSzTx/>
              <a:buFont typeface="Arial" pitchFamily="34" charset="0"/>
              <a:buChar char="•"/>
            </a:pPr>
            <a:r>
              <a:rPr lang="en-GB" sz="1800" b="0" dirty="0" smtClean="0">
                <a:latin typeface="+mn-lt"/>
              </a:rPr>
              <a:t>A RID System  integrated  in CWE with powerful reporting capability</a:t>
            </a:r>
          </a:p>
          <a:p>
            <a:pPr marL="342900" indent="-342900">
              <a:lnSpc>
                <a:spcPct val="100000"/>
              </a:lnSpc>
              <a:spcBef>
                <a:spcPts val="0"/>
              </a:spcBef>
              <a:spcAft>
                <a:spcPct val="0"/>
              </a:spcAft>
              <a:buSzTx/>
              <a:buFont typeface="Arial" pitchFamily="34" charset="0"/>
              <a:buChar char="•"/>
            </a:pPr>
            <a:r>
              <a:rPr lang="en-GB" sz="1800" b="0" dirty="0" smtClean="0">
                <a:latin typeface="+mn-lt"/>
              </a:rPr>
              <a:t>A polling system allowing online capabilities </a:t>
            </a:r>
          </a:p>
          <a:p>
            <a:pPr marL="628650" lvl="1" indent="-342900">
              <a:lnSpc>
                <a:spcPct val="100000"/>
              </a:lnSpc>
              <a:spcBef>
                <a:spcPts val="0"/>
              </a:spcBef>
              <a:spcAft>
                <a:spcPct val="0"/>
              </a:spcAft>
              <a:buSzTx/>
              <a:buFont typeface="Arial" pitchFamily="34" charset="0"/>
              <a:buChar char="•"/>
            </a:pPr>
            <a:r>
              <a:rPr lang="en-GB" sz="1800" b="0" dirty="0" smtClean="0">
                <a:latin typeface="+mn-lt"/>
              </a:rPr>
              <a:t>to generate resolutions</a:t>
            </a:r>
          </a:p>
          <a:p>
            <a:pPr marL="628650" lvl="1" indent="-342900">
              <a:lnSpc>
                <a:spcPct val="100000"/>
              </a:lnSpc>
              <a:spcBef>
                <a:spcPts val="0"/>
              </a:spcBef>
              <a:spcAft>
                <a:spcPct val="0"/>
              </a:spcAft>
              <a:buSzTx/>
              <a:buFont typeface="Arial" pitchFamily="34" charset="0"/>
              <a:buChar char="•"/>
            </a:pPr>
            <a:r>
              <a:rPr lang="en-GB" sz="1800" b="0" dirty="0" smtClean="0">
                <a:latin typeface="+mn-lt"/>
              </a:rPr>
              <a:t>To generate automatically the polls</a:t>
            </a:r>
          </a:p>
          <a:p>
            <a:pPr marL="628650" lvl="1" indent="-342900">
              <a:lnSpc>
                <a:spcPct val="100000"/>
              </a:lnSpc>
              <a:spcBef>
                <a:spcPts val="0"/>
              </a:spcBef>
              <a:spcAft>
                <a:spcPct val="0"/>
              </a:spcAft>
              <a:buSzTx/>
              <a:buFont typeface="Arial" pitchFamily="34" charset="0"/>
              <a:buChar char="•"/>
            </a:pPr>
            <a:r>
              <a:rPr lang="en-GB" sz="1800" b="0" dirty="0" smtClean="0">
                <a:latin typeface="+mn-lt"/>
              </a:rPr>
              <a:t>To track raised conditions and its completion</a:t>
            </a:r>
          </a:p>
          <a:p>
            <a:pPr marL="342900" indent="-342900">
              <a:lnSpc>
                <a:spcPct val="100000"/>
              </a:lnSpc>
              <a:spcBef>
                <a:spcPts val="0"/>
              </a:spcBef>
              <a:spcAft>
                <a:spcPct val="0"/>
              </a:spcAft>
              <a:buSzTx/>
              <a:buFont typeface="Arial" pitchFamily="34" charset="0"/>
              <a:buChar char="•"/>
            </a:pPr>
            <a:r>
              <a:rPr lang="en-GB" sz="1800" b="0" dirty="0" smtClean="0">
                <a:latin typeface="+mn-lt"/>
              </a:rPr>
              <a:t>An online capability to generate automatically the schedule of periodic review of documents and CTE document Queue</a:t>
            </a:r>
            <a:endParaRPr lang="en-GB" sz="1800" b="0" dirty="0">
              <a:latin typeface="+mn-lt"/>
            </a:endParaRPr>
          </a:p>
          <a:p>
            <a:pPr marL="342900" indent="-342900">
              <a:lnSpc>
                <a:spcPct val="100000"/>
              </a:lnSpc>
              <a:spcBef>
                <a:spcPts val="0"/>
              </a:spcBef>
              <a:spcAft>
                <a:spcPct val="0"/>
              </a:spcAft>
              <a:buSzTx/>
              <a:buFont typeface="Arial" pitchFamily="34" charset="0"/>
              <a:buChar char="•"/>
            </a:pPr>
            <a:r>
              <a:rPr lang="en-GB" sz="1800" b="0" dirty="0" smtClean="0">
                <a:latin typeface="+mn-lt"/>
              </a:rPr>
              <a:t>Improved on-line Operating Plan</a:t>
            </a:r>
          </a:p>
          <a:p>
            <a:pPr marL="342900" indent="-342900">
              <a:lnSpc>
                <a:spcPct val="100000"/>
              </a:lnSpc>
              <a:spcBef>
                <a:spcPts val="0"/>
              </a:spcBef>
              <a:spcAft>
                <a:spcPct val="0"/>
              </a:spcAft>
              <a:buSzTx/>
              <a:buFont typeface="Arial" pitchFamily="34" charset="0"/>
              <a:buChar char="•"/>
            </a:pPr>
            <a:r>
              <a:rPr lang="en-GB" sz="1800" b="0" dirty="0" smtClean="0">
                <a:latin typeface="+mn-lt"/>
              </a:rPr>
              <a:t>Automation of Strategic Plan</a:t>
            </a:r>
          </a:p>
          <a:p>
            <a:pPr marL="342900" indent="-342900">
              <a:lnSpc>
                <a:spcPct val="100000"/>
              </a:lnSpc>
              <a:spcBef>
                <a:spcPts val="0"/>
              </a:spcBef>
              <a:spcAft>
                <a:spcPct val="0"/>
              </a:spcAft>
              <a:buSzTx/>
              <a:buFont typeface="Arial" pitchFamily="34" charset="0"/>
              <a:buChar char="•"/>
            </a:pPr>
            <a:r>
              <a:rPr lang="en-GB" sz="1800" b="0" dirty="0" smtClean="0">
                <a:latin typeface="+mn-lt"/>
              </a:rPr>
              <a:t>Improved Printing capabilities</a:t>
            </a:r>
          </a:p>
          <a:p>
            <a:pPr marL="342900" indent="-342900">
              <a:lnSpc>
                <a:spcPct val="100000"/>
              </a:lnSpc>
              <a:spcBef>
                <a:spcPts val="0"/>
              </a:spcBef>
              <a:spcAft>
                <a:spcPct val="0"/>
              </a:spcAft>
              <a:buSzTx/>
              <a:buFont typeface="Arial" pitchFamily="34" charset="0"/>
              <a:buChar char="•"/>
            </a:pPr>
            <a:r>
              <a:rPr lang="en-GB" sz="1800" b="0" dirty="0" smtClean="0">
                <a:latin typeface="+mn-lt"/>
              </a:rPr>
              <a:t>Improved Registration System (e.g. de-registration, automatic generation of LOIs</a:t>
            </a:r>
          </a:p>
          <a:p>
            <a:pPr marL="342900" indent="-342900">
              <a:lnSpc>
                <a:spcPct val="100000"/>
              </a:lnSpc>
              <a:spcBef>
                <a:spcPts val="0"/>
              </a:spcBef>
              <a:spcAft>
                <a:spcPct val="0"/>
              </a:spcAft>
              <a:buSzTx/>
              <a:buFont typeface="Arial" pitchFamily="34" charset="0"/>
              <a:buChar char="•"/>
            </a:pPr>
            <a:r>
              <a:rPr lang="en-GB" sz="1800" b="0" dirty="0" smtClean="0">
                <a:latin typeface="+mn-lt"/>
              </a:rPr>
              <a:t>Improved configuration between WG mailing lists and CWE login accounts</a:t>
            </a:r>
          </a:p>
          <a:p>
            <a:pPr marL="342900" indent="-342900">
              <a:lnSpc>
                <a:spcPct val="100000"/>
              </a:lnSpc>
              <a:spcBef>
                <a:spcPts val="0"/>
              </a:spcBef>
              <a:spcAft>
                <a:spcPct val="0"/>
              </a:spcAft>
              <a:buSzTx/>
              <a:buFont typeface="Arial" pitchFamily="34" charset="0"/>
              <a:buChar char="•"/>
            </a:pPr>
            <a:r>
              <a:rPr lang="en-GB" sz="1800" b="0" dirty="0" err="1">
                <a:latin typeface="+mn-lt"/>
              </a:rPr>
              <a:t>e</a:t>
            </a:r>
            <a:r>
              <a:rPr lang="en-GB" sz="1800" b="0" dirty="0" err="1" smtClean="0">
                <a:latin typeface="+mn-lt"/>
              </a:rPr>
              <a:t>tc</a:t>
            </a:r>
            <a:endParaRPr lang="en-GB" sz="1800" b="0" dirty="0" smtClean="0">
              <a:latin typeface="+mn-lt"/>
            </a:endParaRPr>
          </a:p>
          <a:p>
            <a:pPr marL="342900" indent="-342900">
              <a:lnSpc>
                <a:spcPct val="100000"/>
              </a:lnSpc>
              <a:spcBef>
                <a:spcPts val="0"/>
              </a:spcBef>
              <a:spcAft>
                <a:spcPct val="0"/>
              </a:spcAft>
              <a:buSzTx/>
              <a:buFont typeface="Arial" pitchFamily="34" charset="0"/>
              <a:buChar char="•"/>
            </a:pPr>
            <a:r>
              <a:rPr lang="en-GB" sz="1800" b="0" dirty="0" err="1" smtClean="0">
                <a:latin typeface="+mn-lt"/>
              </a:rPr>
              <a:t>etc</a:t>
            </a:r>
            <a:endParaRPr lang="en-GB" sz="1800" b="0" dirty="0" smtClean="0">
              <a:latin typeface="+mn-lt"/>
            </a:endParaRPr>
          </a:p>
          <a:p>
            <a:pPr marL="342900" indent="-342900">
              <a:lnSpc>
                <a:spcPct val="100000"/>
              </a:lnSpc>
              <a:spcBef>
                <a:spcPts val="0"/>
              </a:spcBef>
              <a:spcAft>
                <a:spcPct val="0"/>
              </a:spcAft>
              <a:buSzTx/>
              <a:buFont typeface="Arial" pitchFamily="34" charset="0"/>
              <a:buChar char="•"/>
            </a:pPr>
            <a:endParaRPr lang="en-GB" sz="1800" b="0" dirty="0" smtClean="0">
              <a:latin typeface="+mn-lt"/>
            </a:endParaRPr>
          </a:p>
          <a:p>
            <a:pPr marL="342900" indent="-342900">
              <a:lnSpc>
                <a:spcPct val="100000"/>
              </a:lnSpc>
              <a:spcBef>
                <a:spcPts val="0"/>
              </a:spcBef>
              <a:spcAft>
                <a:spcPct val="0"/>
              </a:spcAft>
              <a:buSzTx/>
              <a:buFont typeface="Arial" pitchFamily="34" charset="0"/>
              <a:buChar char="•"/>
            </a:pPr>
            <a:endParaRPr lang="en-GB" sz="1800" b="0" dirty="0" smtClean="0">
              <a:latin typeface="+mn-lt"/>
            </a:endParaRPr>
          </a:p>
        </p:txBody>
      </p:sp>
    </p:spTree>
    <p:extLst>
      <p:ext uri="{BB962C8B-B14F-4D97-AF65-F5344CB8AC3E}">
        <p14:creationId xmlns:p14="http://schemas.microsoft.com/office/powerpoint/2010/main" val="3598799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000000">
                      <a:alpha val="43137"/>
                    </a:srgbClr>
                  </a:outerShdw>
                </a:effectLst>
              </a:rPr>
              <a:t>SEA Meeting </a:t>
            </a:r>
            <a:r>
              <a:rPr lang="en-US" sz="2400" dirty="0" smtClean="0">
                <a:solidFill>
                  <a:srgbClr val="000099"/>
                </a:solidFill>
                <a:effectLst>
                  <a:outerShdw blurRad="38100" dist="38100" dir="2700000" algn="tl">
                    <a:srgbClr val="000000">
                      <a:alpha val="43137"/>
                    </a:srgbClr>
                  </a:outerShdw>
                </a:effectLst>
              </a:rPr>
              <a:t>Objectives: 1/1</a:t>
            </a:r>
            <a:endParaRPr lang="en-US" sz="2400"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304800" y="838200"/>
            <a:ext cx="8686800" cy="58674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smtClean="0">
                <a:solidFill>
                  <a:srgbClr val="A50021"/>
                </a:solidFill>
              </a:rPr>
              <a:t>Security WG</a:t>
            </a:r>
          </a:p>
          <a:p>
            <a:pPr lvl="1">
              <a:lnSpc>
                <a:spcPct val="100000"/>
              </a:lnSpc>
              <a:spcBef>
                <a:spcPct val="0"/>
              </a:spcBef>
              <a:spcAft>
                <a:spcPct val="0"/>
              </a:spcAft>
            </a:pPr>
            <a:r>
              <a:rPr lang="en-US" sz="1200" dirty="0" smtClean="0"/>
              <a:t>Link Layer Security (BB)			Joint with SLS, SDLS &amp; SLP updates published</a:t>
            </a:r>
          </a:p>
          <a:p>
            <a:pPr lvl="1">
              <a:lnSpc>
                <a:spcPct val="100000"/>
              </a:lnSpc>
              <a:spcBef>
                <a:spcPct val="0"/>
              </a:spcBef>
              <a:spcAft>
                <a:spcPct val="0"/>
              </a:spcAft>
            </a:pPr>
            <a:r>
              <a:rPr lang="en-US" sz="1200" dirty="0" smtClean="0"/>
              <a:t>Key Management (GB, MB)			MB draft in work, application being worked in SDLS</a:t>
            </a:r>
          </a:p>
          <a:p>
            <a:pPr lvl="1">
              <a:lnSpc>
                <a:spcPct val="100000"/>
              </a:lnSpc>
              <a:spcBef>
                <a:spcPct val="0"/>
              </a:spcBef>
              <a:spcAft>
                <a:spcPct val="0"/>
              </a:spcAft>
            </a:pPr>
            <a:r>
              <a:rPr lang="en-US" sz="1200" dirty="0" smtClean="0"/>
              <a:t>Network Layer Security			Testing IP, evaluating DTN &amp; cloud based testing (ready)</a:t>
            </a:r>
          </a:p>
          <a:p>
            <a:pPr lvl="1">
              <a:lnSpc>
                <a:spcPct val="100000"/>
              </a:lnSpc>
              <a:spcBef>
                <a:spcPct val="0"/>
              </a:spcBef>
              <a:spcAft>
                <a:spcPct val="0"/>
              </a:spcAft>
            </a:pPr>
            <a:r>
              <a:rPr lang="en-US" sz="1200" dirty="0" smtClean="0"/>
              <a:t>Application Credentials 			Developing white book</a:t>
            </a:r>
          </a:p>
          <a:p>
            <a:pPr lvl="1">
              <a:lnSpc>
                <a:spcPct val="100000"/>
              </a:lnSpc>
              <a:spcBef>
                <a:spcPct val="0"/>
              </a:spcBef>
              <a:spcAft>
                <a:spcPct val="0"/>
              </a:spcAft>
            </a:pPr>
            <a:r>
              <a:rPr lang="en-US" sz="1200" dirty="0" smtClean="0"/>
              <a:t>Standard security section	</a:t>
            </a:r>
            <a:r>
              <a:rPr lang="en-US" sz="1200" dirty="0"/>
              <a:t>	</a:t>
            </a:r>
            <a:r>
              <a:rPr lang="en-US" sz="1200" dirty="0" smtClean="0"/>
              <a:t>	</a:t>
            </a:r>
            <a:r>
              <a:rPr lang="en-US" sz="1200" i="1" dirty="0" smtClean="0">
                <a:solidFill>
                  <a:srgbClr val="C403DA"/>
                </a:solidFill>
              </a:rPr>
              <a:t>Mandatory</a:t>
            </a:r>
            <a:endParaRPr lang="en-US" sz="1200" dirty="0" smtClean="0"/>
          </a:p>
          <a:p>
            <a:pPr eaLnBrk="1" hangingPunct="1">
              <a:spcBef>
                <a:spcPct val="0"/>
              </a:spcBef>
            </a:pPr>
            <a:endParaRPr lang="en-US" sz="1600" dirty="0" smtClean="0">
              <a:solidFill>
                <a:srgbClr val="A50021"/>
              </a:solidFill>
            </a:endParaRPr>
          </a:p>
          <a:p>
            <a:pPr eaLnBrk="1" hangingPunct="1">
              <a:spcBef>
                <a:spcPct val="0"/>
              </a:spcBef>
            </a:pPr>
            <a:r>
              <a:rPr lang="en-US" sz="1600" dirty="0" smtClean="0">
                <a:solidFill>
                  <a:srgbClr val="A50021"/>
                </a:solidFill>
              </a:rPr>
              <a:t>Delta</a:t>
            </a:r>
            <a:r>
              <a:rPr lang="en-US" sz="1600" dirty="0">
                <a:solidFill>
                  <a:srgbClr val="A50021"/>
                </a:solidFill>
              </a:rPr>
              <a:t>-DOR WG				</a:t>
            </a:r>
          </a:p>
          <a:p>
            <a:pPr lvl="1" eaLnBrk="1" hangingPunct="1">
              <a:spcBef>
                <a:spcPct val="0"/>
              </a:spcBef>
            </a:pPr>
            <a:r>
              <a:rPr lang="en-US" sz="1200" dirty="0"/>
              <a:t>Overview document (GB)			G</a:t>
            </a:r>
            <a:r>
              <a:rPr lang="en-US" sz="1200" dirty="0" smtClean="0"/>
              <a:t>B, planning v2 revision</a:t>
            </a:r>
            <a:endParaRPr lang="en-US" sz="1200" dirty="0"/>
          </a:p>
          <a:p>
            <a:pPr lvl="1">
              <a:lnSpc>
                <a:spcPct val="100000"/>
              </a:lnSpc>
              <a:spcBef>
                <a:spcPct val="0"/>
              </a:spcBef>
              <a:spcAft>
                <a:spcPct val="0"/>
              </a:spcAft>
            </a:pPr>
            <a:r>
              <a:rPr lang="en-GB" altLang="ja-JP" sz="1200" dirty="0">
                <a:latin typeface="Calibri" pitchFamily="34" charset="0"/>
                <a:ea typeface="ＭＳ Ｐゴシック" pitchFamily="-107" charset="-128"/>
              </a:rPr>
              <a:t>Delta-DOR implementation architecture </a:t>
            </a:r>
            <a:r>
              <a:rPr lang="en-GB" altLang="ja-JP" sz="1200" dirty="0" smtClean="0">
                <a:latin typeface="Calibri" pitchFamily="34" charset="0"/>
                <a:ea typeface="ＭＳ Ｐゴシック" pitchFamily="-107" charset="-128"/>
              </a:rPr>
              <a:t>(MB) </a:t>
            </a:r>
            <a:r>
              <a:rPr lang="en-US" sz="1200" dirty="0"/>
              <a:t>		</a:t>
            </a:r>
            <a:r>
              <a:rPr lang="en-US" sz="1200" dirty="0" smtClean="0"/>
              <a:t>BB</a:t>
            </a:r>
            <a:r>
              <a:rPr lang="en-US" sz="1200" dirty="0"/>
              <a:t>, </a:t>
            </a:r>
            <a:r>
              <a:rPr lang="en-US" sz="1200" dirty="0" smtClean="0"/>
              <a:t>published Jun 2013</a:t>
            </a:r>
          </a:p>
          <a:p>
            <a:pPr lvl="1">
              <a:lnSpc>
                <a:spcPct val="100000"/>
              </a:lnSpc>
              <a:spcBef>
                <a:spcPct val="0"/>
              </a:spcBef>
              <a:spcAft>
                <a:spcPct val="0"/>
              </a:spcAft>
            </a:pPr>
            <a:r>
              <a:rPr lang="en-US" sz="1200" dirty="0" smtClean="0"/>
              <a:t>Quasar catalog Update Procedure (MB)		Including SANA X-band Catalog, queued for publication</a:t>
            </a:r>
          </a:p>
          <a:p>
            <a:pPr lvl="1">
              <a:lnSpc>
                <a:spcPct val="100000"/>
              </a:lnSpc>
              <a:spcBef>
                <a:spcPct val="0"/>
              </a:spcBef>
              <a:spcAft>
                <a:spcPct val="0"/>
              </a:spcAft>
            </a:pPr>
            <a:r>
              <a:rPr lang="en-US" sz="1200" dirty="0" smtClean="0"/>
              <a:t>Delta-DOR Operations (MB) 			MB, produced v2 revision, queued </a:t>
            </a:r>
            <a:r>
              <a:rPr lang="en-US" sz="1200" dirty="0"/>
              <a:t>for </a:t>
            </a:r>
            <a:r>
              <a:rPr lang="en-US" sz="1200" dirty="0" smtClean="0"/>
              <a:t>publication</a:t>
            </a:r>
          </a:p>
          <a:p>
            <a:pPr lvl="1">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a:solidFill>
                  <a:srgbClr val="A50021"/>
                </a:solidFill>
              </a:rPr>
              <a:t>System Architecture (SAWG) </a:t>
            </a:r>
            <a:r>
              <a:rPr lang="en-US" sz="1600" dirty="0" err="1">
                <a:solidFill>
                  <a:srgbClr val="A50021"/>
                </a:solidFill>
              </a:rPr>
              <a:t>BoF</a:t>
            </a:r>
            <a:r>
              <a:rPr lang="en-US" sz="1600" dirty="0">
                <a:solidFill>
                  <a:srgbClr val="A50021"/>
                </a:solidFill>
              </a:rPr>
              <a:t>		</a:t>
            </a:r>
            <a:endParaRPr lang="en-US" sz="1200" i="1" dirty="0" smtClean="0">
              <a:solidFill>
                <a:srgbClr val="C403DA"/>
              </a:solidFill>
            </a:endParaRPr>
          </a:p>
          <a:p>
            <a:pPr lvl="1">
              <a:lnSpc>
                <a:spcPct val="100000"/>
              </a:lnSpc>
              <a:spcBef>
                <a:spcPct val="0"/>
              </a:spcBef>
              <a:spcAft>
                <a:spcPct val="0"/>
              </a:spcAft>
            </a:pPr>
            <a:r>
              <a:rPr lang="en-US" sz="1200" dirty="0" smtClean="0"/>
              <a:t>CCSDS Application &amp; Support Architecture GB		Analyze &amp; describe MOIMS &amp; SOIS application architectures</a:t>
            </a:r>
          </a:p>
          <a:p>
            <a:pPr lvl="1">
              <a:lnSpc>
                <a:spcPct val="100000"/>
              </a:lnSpc>
              <a:spcBef>
                <a:spcPct val="0"/>
              </a:spcBef>
              <a:spcAft>
                <a:spcPct val="0"/>
              </a:spcAft>
            </a:pPr>
            <a:r>
              <a:rPr lang="en-US" sz="1200" dirty="0" smtClean="0"/>
              <a:t>RASDS </a:t>
            </a:r>
            <a:r>
              <a:rPr lang="en-US" sz="1200" dirty="0"/>
              <a:t>refresh				</a:t>
            </a:r>
            <a:r>
              <a:rPr lang="en-US" sz="1200" dirty="0" smtClean="0"/>
              <a:t>Re-confirmed, TC20 / SC 14 resolution in review</a:t>
            </a:r>
          </a:p>
          <a:p>
            <a:pPr lvl="1">
              <a:lnSpc>
                <a:spcPct val="100000"/>
              </a:lnSpc>
              <a:spcBef>
                <a:spcPct val="0"/>
              </a:spcBef>
              <a:spcAft>
                <a:spcPct val="0"/>
              </a:spcAft>
            </a:pPr>
            <a:r>
              <a:rPr lang="en-US" sz="1200" dirty="0" smtClean="0"/>
              <a:t>CCSDS Ontology				On hold for now</a:t>
            </a:r>
          </a:p>
          <a:p>
            <a:pPr lvl="1">
              <a:lnSpc>
                <a:spcPct val="100000"/>
              </a:lnSpc>
              <a:spcBef>
                <a:spcPct val="0"/>
              </a:spcBef>
              <a:spcAft>
                <a:spcPct val="0"/>
              </a:spcAft>
            </a:pPr>
            <a:r>
              <a:rPr lang="en-US" sz="1200" dirty="0" smtClean="0"/>
              <a:t>SCID Procedures document			</a:t>
            </a:r>
            <a:r>
              <a:rPr lang="en-US" sz="1200" dirty="0" err="1" smtClean="0"/>
              <a:t>Freq</a:t>
            </a:r>
            <a:r>
              <a:rPr lang="en-US" sz="1200" dirty="0" smtClean="0"/>
              <a:t> bins, RIDs resolved, queued for publication</a:t>
            </a:r>
            <a:endParaRPr lang="en-US" sz="1200" dirty="0"/>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SANA Steering Group (SSG)</a:t>
            </a:r>
            <a:r>
              <a:rPr lang="en-US" sz="1600" dirty="0">
                <a:solidFill>
                  <a:srgbClr val="A50021"/>
                </a:solidFill>
              </a:rPr>
              <a:t>		</a:t>
            </a:r>
            <a:endParaRPr lang="en-US" sz="1600" dirty="0" smtClean="0">
              <a:solidFill>
                <a:srgbClr val="A50021"/>
              </a:solidFill>
            </a:endParaRPr>
          </a:p>
          <a:p>
            <a:pPr lvl="1">
              <a:lnSpc>
                <a:spcPct val="100000"/>
              </a:lnSpc>
              <a:spcBef>
                <a:spcPct val="0"/>
              </a:spcBef>
              <a:spcAft>
                <a:spcPct val="0"/>
              </a:spcAft>
            </a:pPr>
            <a:r>
              <a:rPr lang="en-US" sz="1200" dirty="0"/>
              <a:t>SANA Steering Group (SSG)			Active, meeting this week</a:t>
            </a:r>
          </a:p>
          <a:p>
            <a:pPr lvl="1">
              <a:lnSpc>
                <a:spcPct val="100000"/>
              </a:lnSpc>
              <a:spcBef>
                <a:spcPct val="0"/>
              </a:spcBef>
              <a:spcAft>
                <a:spcPct val="0"/>
              </a:spcAft>
            </a:pPr>
            <a:r>
              <a:rPr lang="en-US" sz="1200" dirty="0"/>
              <a:t>CCSDS </a:t>
            </a:r>
            <a:r>
              <a:rPr lang="en-US" sz="1200" dirty="0" smtClean="0"/>
              <a:t>Registry Re-Engineering</a:t>
            </a:r>
            <a:r>
              <a:rPr lang="en-US" sz="1200" dirty="0"/>
              <a:t>			</a:t>
            </a:r>
            <a:r>
              <a:rPr lang="en-US" sz="1200" dirty="0" smtClean="0"/>
              <a:t>SANA Registries have been re-engineered</a:t>
            </a:r>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a:solidFill>
                  <a:srgbClr val="A50021"/>
                </a:solidFill>
              </a:rPr>
              <a:t>Time Exchange / Sync Standards </a:t>
            </a:r>
            <a:r>
              <a:rPr lang="en-US" sz="1600" dirty="0" err="1">
                <a:solidFill>
                  <a:srgbClr val="A50021"/>
                </a:solidFill>
              </a:rPr>
              <a:t>BoF</a:t>
            </a:r>
            <a:r>
              <a:rPr lang="en-US" sz="1600" dirty="0">
                <a:solidFill>
                  <a:srgbClr val="A50021"/>
                </a:solidFill>
              </a:rPr>
              <a:t>		</a:t>
            </a:r>
            <a:r>
              <a:rPr lang="en-US" sz="1200" i="1" dirty="0">
                <a:solidFill>
                  <a:srgbClr val="C403DA"/>
                </a:solidFill>
              </a:rPr>
              <a:t>In discussion with SIS, SLS, &amp; MOIMS</a:t>
            </a:r>
          </a:p>
          <a:p>
            <a:pPr lvl="1">
              <a:lnSpc>
                <a:spcPct val="100000"/>
              </a:lnSpc>
              <a:spcBef>
                <a:spcPct val="0"/>
              </a:spcBef>
              <a:spcAft>
                <a:spcPct val="0"/>
              </a:spcAft>
            </a:pPr>
            <a:r>
              <a:rPr lang="en-US" sz="1200" dirty="0"/>
              <a:t>Initial </a:t>
            </a:r>
            <a:r>
              <a:rPr lang="en-US" sz="1200" dirty="0" smtClean="0"/>
              <a:t>exploration of topics</a:t>
            </a:r>
            <a:r>
              <a:rPr lang="en-US" sz="1200" dirty="0"/>
              <a:t>				</a:t>
            </a:r>
            <a:endParaRPr lang="en-US" sz="1600" dirty="0"/>
          </a:p>
          <a:p>
            <a:pPr>
              <a:lnSpc>
                <a:spcPct val="100000"/>
              </a:lnSpc>
              <a:spcBef>
                <a:spcPct val="0"/>
              </a:spcBef>
              <a:spcAft>
                <a:spcPct val="0"/>
              </a:spcAft>
            </a:pPr>
            <a:endParaRPr lang="en-US" sz="1600" dirty="0" smtClean="0">
              <a:solidFill>
                <a:srgbClr val="A50021"/>
              </a:solidFill>
            </a:endParaRPr>
          </a:p>
        </p:txBody>
      </p:sp>
    </p:spTree>
    <p:extLst>
      <p:ext uri="{BB962C8B-B14F-4D97-AF65-F5344CB8AC3E}">
        <p14:creationId xmlns:p14="http://schemas.microsoft.com/office/powerpoint/2010/main" val="1377746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a:solidFill>
                  <a:srgbClr val="000099"/>
                </a:solidFill>
                <a:effectLst>
                  <a:outerShdw blurRad="38100" dist="38100" dir="2700000" algn="tl">
                    <a:srgbClr val="000000">
                      <a:alpha val="43137"/>
                    </a:srgbClr>
                  </a:outerShdw>
                </a:effectLst>
              </a:rPr>
              <a:t>MOIMS Meeting </a:t>
            </a:r>
            <a:r>
              <a:rPr lang="en-US" sz="2400" dirty="0" smtClean="0">
                <a:solidFill>
                  <a:srgbClr val="000099"/>
                </a:solidFill>
                <a:effectLst>
                  <a:outerShdw blurRad="38100" dist="38100" dir="2700000" algn="tl">
                    <a:srgbClr val="000000">
                      <a:alpha val="43137"/>
                    </a:srgbClr>
                  </a:outerShdw>
                </a:effectLst>
              </a:rPr>
              <a:t>Objectives: 1/2</a:t>
            </a:r>
            <a:endParaRPr lang="en-US" sz="2400" dirty="0">
              <a:solidFill>
                <a:srgbClr val="000099"/>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228600" y="838200"/>
            <a:ext cx="8839200" cy="56388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smtClean="0">
                <a:solidFill>
                  <a:srgbClr val="A50021"/>
                </a:solidFill>
                <a:latin typeface="Calibri" pitchFamily="34" charset="0"/>
              </a:rPr>
              <a:t>Data Archive Ingestion WG (DAI)</a:t>
            </a:r>
            <a:endParaRPr lang="en-US" sz="1400" b="1" dirty="0">
              <a:latin typeface="Calibri" pitchFamily="34" charset="0"/>
            </a:endParaRPr>
          </a:p>
          <a:p>
            <a:pPr marL="568325" lvl="1" indent="-222250" eaLnBrk="0" hangingPunct="0">
              <a:buSzPct val="125000"/>
              <a:buFontTx/>
              <a:buChar char="•"/>
            </a:pPr>
            <a:r>
              <a:rPr lang="en-US" sz="1200" b="1" dirty="0" smtClean="0">
                <a:solidFill>
                  <a:srgbClr val="FF3399"/>
                </a:solidFill>
                <a:latin typeface="Calibri" pitchFamily="34" charset="0"/>
              </a:rPr>
              <a:t>MB: </a:t>
            </a:r>
            <a:r>
              <a:rPr lang="en-US" sz="1200" b="1" dirty="0" smtClean="0">
                <a:latin typeface="Calibri" pitchFamily="34" charset="0"/>
              </a:rPr>
              <a:t>Information </a:t>
            </a:r>
            <a:r>
              <a:rPr lang="en-US" sz="1200" b="1" dirty="0">
                <a:latin typeface="Calibri" pitchFamily="34" charset="0"/>
              </a:rPr>
              <a:t>Preparation to Enable Long Term </a:t>
            </a:r>
            <a:r>
              <a:rPr lang="en-US" sz="1200" b="1" dirty="0" smtClean="0">
                <a:latin typeface="Calibri" pitchFamily="34" charset="0"/>
              </a:rPr>
              <a:t>Use (IPELTU)			More work required</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Open Archival Information System (OAIS) : 5y revision	</a:t>
            </a:r>
            <a:r>
              <a:rPr lang="en-US" sz="1200" b="1" dirty="0" smtClean="0">
                <a:solidFill>
                  <a:srgbClr val="000000"/>
                </a:solidFill>
                <a:latin typeface="Calibri" pitchFamily="34" charset="0"/>
              </a:rPr>
              <a:t>	External </a:t>
            </a:r>
            <a:r>
              <a:rPr lang="en-US" sz="1200" b="1" dirty="0">
                <a:solidFill>
                  <a:srgbClr val="000000"/>
                </a:solidFill>
                <a:latin typeface="Calibri" pitchFamily="34" charset="0"/>
              </a:rPr>
              <a:t>review on-going 	</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Audit and Certification of Trustworthy Digital Repository: 5y revision 	 </a:t>
            </a:r>
            <a:r>
              <a:rPr lang="en-US" sz="1200" b="1" dirty="0" smtClean="0">
                <a:solidFill>
                  <a:srgbClr val="000000"/>
                </a:solidFill>
                <a:latin typeface="Calibri" pitchFamily="34" charset="0"/>
              </a:rPr>
              <a:t>	External </a:t>
            </a:r>
            <a:r>
              <a:rPr lang="en-US" sz="1200" b="1" dirty="0">
                <a:solidFill>
                  <a:srgbClr val="000000"/>
                </a:solidFill>
                <a:latin typeface="Calibri" pitchFamily="34" charset="0"/>
              </a:rPr>
              <a:t>review on-going 	</a:t>
            </a:r>
            <a:endParaRPr lang="en-US" sz="1200" b="1" dirty="0" smtClean="0">
              <a:latin typeface="Calibri" pitchFamily="34" charset="0"/>
            </a:endParaRPr>
          </a:p>
          <a:p>
            <a:pPr marL="568325" lvl="1" indent="-222250" eaLnBrk="0" hangingPunct="0">
              <a:buSzPct val="125000"/>
              <a:buFontTx/>
              <a:buChar char="•"/>
            </a:pPr>
            <a:r>
              <a:rPr lang="en-US" sz="1200" b="1" dirty="0">
                <a:solidFill>
                  <a:srgbClr val="FF3399"/>
                </a:solidFill>
                <a:latin typeface="Calibri" pitchFamily="34" charset="0"/>
              </a:rPr>
              <a:t>MB: </a:t>
            </a:r>
            <a:r>
              <a:rPr lang="en-US" sz="1200" b="1" dirty="0">
                <a:solidFill>
                  <a:srgbClr val="000000"/>
                </a:solidFill>
                <a:latin typeface="Calibri" pitchFamily="34" charset="0"/>
              </a:rPr>
              <a:t>Digital Archive Architecture Design Document </a:t>
            </a:r>
            <a:r>
              <a:rPr lang="en-US" sz="1200" b="1" dirty="0" smtClean="0">
                <a:solidFill>
                  <a:srgbClr val="000000"/>
                </a:solidFill>
                <a:latin typeface="Calibri" pitchFamily="34" charset="0"/>
              </a:rPr>
              <a:t>	 </a:t>
            </a:r>
            <a:r>
              <a:rPr lang="en-US" sz="1200" b="1" dirty="0">
                <a:solidFill>
                  <a:srgbClr val="000000"/>
                </a:solidFill>
                <a:latin typeface="Calibri" pitchFamily="34" charset="0"/>
              </a:rPr>
              <a:t>	 	</a:t>
            </a:r>
            <a:r>
              <a:rPr lang="en-US" sz="1200" b="1" dirty="0">
                <a:latin typeface="Calibri" pitchFamily="34" charset="0"/>
              </a:rPr>
              <a:t>Project </a:t>
            </a:r>
            <a:r>
              <a:rPr lang="en-US" sz="1200" b="1" dirty="0" smtClean="0">
                <a:latin typeface="Calibri" pitchFamily="34" charset="0"/>
              </a:rPr>
              <a:t>approved</a:t>
            </a:r>
            <a:r>
              <a:rPr lang="en-US" sz="1200" b="1" dirty="0">
                <a:solidFill>
                  <a:srgbClr val="000000"/>
                </a:solidFill>
                <a:latin typeface="Calibri" pitchFamily="34" charset="0"/>
              </a:rPr>
              <a:t>	</a:t>
            </a:r>
            <a:endParaRPr lang="en-US" sz="1200" b="1" dirty="0">
              <a:latin typeface="Calibri" pitchFamily="34" charset="0"/>
            </a:endParaRPr>
          </a:p>
          <a:p>
            <a:pPr marL="568325" lvl="1" indent="-222250" eaLnBrk="0" hangingPunct="0">
              <a:buSzPct val="125000"/>
              <a:buFontTx/>
              <a:buChar char="•"/>
            </a:pPr>
            <a:r>
              <a:rPr lang="en-US" sz="1200" b="1" dirty="0" smtClean="0">
                <a:solidFill>
                  <a:srgbClr val="F78009"/>
                </a:solidFill>
                <a:latin typeface="Calibri" pitchFamily="34" charset="0"/>
              </a:rPr>
              <a:t>OB</a:t>
            </a:r>
            <a:r>
              <a:rPr lang="en-US" sz="1200" b="1" dirty="0" smtClean="0">
                <a:latin typeface="Calibri" pitchFamily="34" charset="0"/>
              </a:rPr>
              <a:t>: DEDSL XML						Resolution </a:t>
            </a:r>
            <a:r>
              <a:rPr lang="en-US" sz="1200" b="1" dirty="0">
                <a:latin typeface="Calibri" pitchFamily="34" charset="0"/>
              </a:rPr>
              <a:t>to publish </a:t>
            </a:r>
            <a:r>
              <a:rPr lang="en-US" sz="1200" b="1" dirty="0" smtClean="0">
                <a:latin typeface="Calibri" pitchFamily="34" charset="0"/>
              </a:rPr>
              <a:t>submitted</a:t>
            </a:r>
          </a:p>
          <a:p>
            <a:pPr marL="568325" lvl="1" indent="-222250" eaLnBrk="0" hangingPunct="0">
              <a:buSzPct val="125000"/>
              <a:buFontTx/>
              <a:buChar char="•"/>
            </a:pPr>
            <a:r>
              <a:rPr lang="en-US" sz="1200" b="1" dirty="0" smtClean="0">
                <a:latin typeface="Calibri" pitchFamily="34" charset="0"/>
              </a:rPr>
              <a:t>DAI </a:t>
            </a:r>
            <a:r>
              <a:rPr lang="en-US" sz="1200" b="1" dirty="0">
                <a:latin typeface="Calibri" pitchFamily="34" charset="0"/>
              </a:rPr>
              <a:t>Architecture </a:t>
            </a:r>
            <a:r>
              <a:rPr lang="en-US" sz="1200" b="1" dirty="0" smtClean="0">
                <a:latin typeface="Calibri" pitchFamily="34" charset="0"/>
              </a:rPr>
              <a:t>Analysis					Discussion at CCSDS level</a:t>
            </a:r>
          </a:p>
          <a:p>
            <a:pPr marL="568325" lvl="1" indent="-222250" eaLnBrk="0" hangingPunct="0">
              <a:buSzPct val="125000"/>
              <a:buFontTx/>
              <a:buChar char="•"/>
            </a:pPr>
            <a:endParaRPr lang="en-US" sz="2000" b="1" dirty="0">
              <a:latin typeface="Calibri" pitchFamily="34" charset="0"/>
            </a:endParaRPr>
          </a:p>
          <a:p>
            <a:pPr marL="230188" indent="-230188" eaLnBrk="0" hangingPunct="0">
              <a:buSzPct val="125000"/>
              <a:buFontTx/>
              <a:buChar char="•"/>
            </a:pPr>
            <a:r>
              <a:rPr lang="en-US" sz="2000" b="1" dirty="0" smtClean="0">
                <a:solidFill>
                  <a:srgbClr val="A50021"/>
                </a:solidFill>
                <a:latin typeface="Calibri" pitchFamily="34" charset="0"/>
              </a:rPr>
              <a:t>Navigation WG (NAV)</a:t>
            </a:r>
            <a:endParaRPr lang="en-US" sz="2000" b="1" dirty="0">
              <a:latin typeface="Calibri" pitchFamily="34" charset="0"/>
            </a:endParaRPr>
          </a:p>
          <a:p>
            <a:pPr marL="568325" lvl="1" indent="-222250" eaLnBrk="0" hangingPunct="0">
              <a:buSzPct val="125000"/>
              <a:buFontTx/>
              <a:buChar char="•"/>
            </a:pPr>
            <a:r>
              <a:rPr lang="en-US" sz="1200" b="1" dirty="0" smtClean="0">
                <a:solidFill>
                  <a:schemeClr val="accent2"/>
                </a:solidFill>
                <a:latin typeface="Calibri" pitchFamily="34" charset="0"/>
              </a:rPr>
              <a:t>GB: </a:t>
            </a:r>
            <a:r>
              <a:rPr lang="en-US" sz="1200" b="1" dirty="0" smtClean="0">
                <a:latin typeface="Calibri" pitchFamily="34" charset="0"/>
              </a:rPr>
              <a:t>Navigation Data - Definitions and Conventions			Resolution </a:t>
            </a:r>
            <a:r>
              <a:rPr lang="en-US" sz="1200" b="1" dirty="0">
                <a:latin typeface="Calibri" pitchFamily="34" charset="0"/>
              </a:rPr>
              <a:t>to publish </a:t>
            </a:r>
            <a:r>
              <a:rPr lang="en-US" sz="1200" b="1" dirty="0" smtClean="0">
                <a:latin typeface="Calibri" pitchFamily="34" charset="0"/>
              </a:rPr>
              <a:t>after Fall17</a:t>
            </a: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a:latin typeface="Calibri" pitchFamily="34" charset="0"/>
              </a:rPr>
              <a:t>Pointing Request Message (</a:t>
            </a:r>
            <a:r>
              <a:rPr lang="en-US" sz="1200" b="1" dirty="0" smtClean="0">
                <a:latin typeface="Calibri" pitchFamily="34" charset="0"/>
              </a:rPr>
              <a:t>PRM - </a:t>
            </a:r>
            <a:r>
              <a:rPr lang="en-US" sz="1200" b="1" dirty="0">
                <a:solidFill>
                  <a:srgbClr val="000000"/>
                </a:solidFill>
                <a:latin typeface="Calibri" pitchFamily="34" charset="0"/>
              </a:rPr>
              <a:t>ESA, NASA/CNES/JAXA/AGI</a:t>
            </a:r>
            <a:r>
              <a:rPr lang="en-US" sz="1200" b="1" dirty="0" smtClean="0">
                <a:latin typeface="Calibri" pitchFamily="34" charset="0"/>
              </a:rPr>
              <a:t>)</a:t>
            </a:r>
            <a:r>
              <a:rPr lang="en-US" sz="1200" b="1" dirty="0">
                <a:latin typeface="Calibri" pitchFamily="34" charset="0"/>
              </a:rPr>
              <a:t>		</a:t>
            </a:r>
            <a:r>
              <a:rPr lang="en-US" sz="1200" b="1" dirty="0" smtClean="0">
                <a:latin typeface="Calibri" pitchFamily="34" charset="0"/>
              </a:rPr>
              <a:t>Resolution to publish on hold will 							be revived</a:t>
            </a:r>
            <a:endParaRPr lang="en-US" sz="1200" b="1" dirty="0">
              <a:latin typeface="Calibri" pitchFamily="34" charset="0"/>
            </a:endParaRPr>
          </a:p>
          <a:p>
            <a:pPr marL="568325" lvl="1" indent="-222250" eaLnBrk="0" hangingPunct="0">
              <a:buSzPct val="125000"/>
              <a:buFontTx/>
              <a:buChar char="•"/>
            </a:pPr>
            <a:r>
              <a:rPr lang="en-US" sz="1200" b="1" dirty="0" smtClean="0">
                <a:solidFill>
                  <a:schemeClr val="accent1">
                    <a:lumMod val="75000"/>
                  </a:schemeClr>
                </a:solidFill>
                <a:latin typeface="Calibri" pitchFamily="34" charset="0"/>
              </a:rPr>
              <a:t>BB: </a:t>
            </a:r>
            <a:r>
              <a:rPr lang="en-US" sz="1200" b="1" dirty="0" smtClean="0">
                <a:latin typeface="Calibri" pitchFamily="34" charset="0"/>
              </a:rPr>
              <a:t>Attitude </a:t>
            </a:r>
            <a:r>
              <a:rPr lang="en-US" sz="1200" b="1" dirty="0">
                <a:latin typeface="Calibri" pitchFamily="34" charset="0"/>
              </a:rPr>
              <a:t>Data </a:t>
            </a:r>
            <a:r>
              <a:rPr lang="en-US" sz="1200" b="1" dirty="0" smtClean="0">
                <a:latin typeface="Calibri" pitchFamily="34" charset="0"/>
              </a:rPr>
              <a:t>Message (ADM - </a:t>
            </a:r>
            <a:r>
              <a:rPr lang="en-US" sz="1200" b="1" dirty="0">
                <a:solidFill>
                  <a:srgbClr val="000000"/>
                </a:solidFill>
                <a:latin typeface="Calibri" pitchFamily="34" charset="0"/>
              </a:rPr>
              <a:t>CNES,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a:t>
            </a:r>
            <a:r>
              <a:rPr lang="en-US" sz="1200" b="1" dirty="0" smtClean="0">
                <a:latin typeface="Calibri" pitchFamily="34" charset="0"/>
              </a:rPr>
              <a:t>	</a:t>
            </a:r>
            <a:r>
              <a:rPr lang="en-US" sz="1200" b="1" dirty="0">
                <a:latin typeface="Calibri" pitchFamily="34" charset="0"/>
              </a:rPr>
              <a:t>On-going/Discussion</a:t>
            </a:r>
            <a:endParaRPr lang="en-US" sz="1200" b="1" dirty="0" smtClean="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Tracking </a:t>
            </a:r>
            <a:r>
              <a:rPr lang="en-US" sz="1200" b="1" dirty="0">
                <a:latin typeface="Calibri" pitchFamily="34" charset="0"/>
              </a:rPr>
              <a:t>Data </a:t>
            </a:r>
            <a:r>
              <a:rPr lang="en-US" sz="1200" b="1" dirty="0" smtClean="0">
                <a:latin typeface="Calibri" pitchFamily="34" charset="0"/>
              </a:rPr>
              <a:t>Message (TDM - </a:t>
            </a:r>
            <a:r>
              <a:rPr lang="en-US" sz="1200" b="1" dirty="0">
                <a:solidFill>
                  <a:srgbClr val="000000"/>
                </a:solidFill>
                <a:latin typeface="Calibri" pitchFamily="34" charset="0"/>
              </a:rPr>
              <a:t>NASA,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a:t>
            </a:r>
            <a:r>
              <a:rPr lang="en-US" sz="1200" b="1" dirty="0" smtClean="0">
                <a:latin typeface="Calibri" pitchFamily="34" charset="0"/>
              </a:rPr>
              <a:t>On-going/Discussion -&gt; AR</a:t>
            </a:r>
            <a:endParaRPr lang="en-US" sz="1200" b="1" dirty="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Orbit </a:t>
            </a:r>
            <a:r>
              <a:rPr lang="en-US" sz="1200" b="1" dirty="0">
                <a:latin typeface="Calibri" pitchFamily="34" charset="0"/>
              </a:rPr>
              <a:t>Data </a:t>
            </a:r>
            <a:r>
              <a:rPr lang="en-US" sz="1200" b="1" dirty="0" smtClean="0">
                <a:latin typeface="Calibri" pitchFamily="34" charset="0"/>
              </a:rPr>
              <a:t>Message (ODM - </a:t>
            </a:r>
            <a:r>
              <a:rPr lang="en-US" sz="1200" b="1" dirty="0">
                <a:solidFill>
                  <a:srgbClr val="000000"/>
                </a:solidFill>
                <a:latin typeface="Calibri" pitchFamily="34" charset="0"/>
              </a:rPr>
              <a:t>NASA,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On-going/Discussion</a:t>
            </a:r>
            <a:endParaRPr lang="en-US" sz="1200" b="1" dirty="0" smtClean="0">
              <a:latin typeface="Calibri" pitchFamily="34" charset="0"/>
            </a:endParaRP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Navigation Data Message </a:t>
            </a:r>
            <a:r>
              <a:rPr lang="en-US" sz="1200" b="1" dirty="0" smtClean="0">
                <a:solidFill>
                  <a:srgbClr val="000000"/>
                </a:solidFill>
                <a:latin typeface="Calibri" pitchFamily="34" charset="0"/>
              </a:rPr>
              <a:t>(NDM </a:t>
            </a:r>
            <a:r>
              <a:rPr lang="en-US" sz="1200" b="1" dirty="0">
                <a:solidFill>
                  <a:srgbClr val="000000"/>
                </a:solidFill>
                <a:latin typeface="Calibri" pitchFamily="34" charset="0"/>
              </a:rPr>
              <a:t>-</a:t>
            </a:r>
            <a:r>
              <a:rPr lang="en-US" sz="1200" b="1" dirty="0" smtClean="0">
                <a:solidFill>
                  <a:srgbClr val="000000"/>
                </a:solidFill>
                <a:latin typeface="Calibri" pitchFamily="34" charset="0"/>
              </a:rPr>
              <a:t> no prototype): </a:t>
            </a:r>
            <a:r>
              <a:rPr lang="en-US" sz="1200" b="1" dirty="0">
                <a:solidFill>
                  <a:srgbClr val="000000"/>
                </a:solidFill>
                <a:latin typeface="Calibri" pitchFamily="34" charset="0"/>
              </a:rPr>
              <a:t>5y </a:t>
            </a:r>
            <a:r>
              <a:rPr lang="en-US" sz="1200" b="1" dirty="0" smtClean="0">
                <a:solidFill>
                  <a:srgbClr val="000000"/>
                </a:solidFill>
                <a:latin typeface="Calibri" pitchFamily="34" charset="0"/>
              </a:rPr>
              <a:t>revision		Discussion</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Re-entry Data Message (</a:t>
            </a:r>
            <a:r>
              <a:rPr lang="en-US" sz="1200" b="1" dirty="0" smtClean="0">
                <a:solidFill>
                  <a:srgbClr val="000000"/>
                </a:solidFill>
                <a:latin typeface="Calibri" pitchFamily="34" charset="0"/>
              </a:rPr>
              <a:t>RDM - ESA</a:t>
            </a:r>
            <a:r>
              <a:rPr lang="en-US" sz="1200" b="1" dirty="0">
                <a:solidFill>
                  <a:srgbClr val="000000"/>
                </a:solidFill>
                <a:latin typeface="Calibri" pitchFamily="34" charset="0"/>
              </a:rPr>
              <a:t>, DLR)	</a:t>
            </a:r>
            <a:r>
              <a:rPr lang="en-US" sz="1200" b="1" dirty="0" smtClean="0">
                <a:solidFill>
                  <a:srgbClr val="000000"/>
                </a:solidFill>
                <a:latin typeface="Calibri" pitchFamily="34" charset="0"/>
              </a:rPr>
              <a:t>			</a:t>
            </a:r>
            <a:r>
              <a:rPr lang="en-US" sz="1200" b="1" dirty="0" smtClean="0">
                <a:latin typeface="Calibri" pitchFamily="34" charset="0"/>
              </a:rPr>
              <a:t>Resolution for AR after </a:t>
            </a:r>
            <a:r>
              <a:rPr lang="en-US" sz="1200" b="1" dirty="0">
                <a:latin typeface="Calibri" pitchFamily="34" charset="0"/>
              </a:rPr>
              <a:t>Fall17</a:t>
            </a: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Navigation </a:t>
            </a:r>
            <a:r>
              <a:rPr lang="en-US" sz="1200" b="1" dirty="0">
                <a:latin typeface="Calibri" pitchFamily="34" charset="0"/>
              </a:rPr>
              <a:t>Hardware </a:t>
            </a:r>
            <a:r>
              <a:rPr lang="en-US" sz="1200" b="1" dirty="0" smtClean="0">
                <a:latin typeface="Calibri" pitchFamily="34" charset="0"/>
              </a:rPr>
              <a:t>Message (NHM)	</a:t>
            </a:r>
            <a:r>
              <a:rPr lang="en-US" sz="1200" b="1" dirty="0">
                <a:latin typeface="Calibri" pitchFamily="34" charset="0"/>
              </a:rPr>
              <a:t>			</a:t>
            </a:r>
            <a:r>
              <a:rPr lang="en-US" sz="1200" b="1" dirty="0" smtClean="0">
                <a:latin typeface="Calibri" pitchFamily="34" charset="0"/>
              </a:rPr>
              <a:t>On hold/Discussion</a:t>
            </a:r>
            <a:endParaRPr lang="en-US" sz="1200" b="1" dirty="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Events Message (EVM)					Project approved</a:t>
            </a:r>
            <a:endParaRPr lang="en-US" sz="1200" b="1" dirty="0">
              <a:latin typeface="Calibri" pitchFamily="34" charset="0"/>
            </a:endParaRPr>
          </a:p>
        </p:txBody>
      </p:sp>
    </p:spTree>
    <p:extLst>
      <p:ext uri="{BB962C8B-B14F-4D97-AF65-F5344CB8AC3E}">
        <p14:creationId xmlns:p14="http://schemas.microsoft.com/office/powerpoint/2010/main" val="4155807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MOIMS Meeting </a:t>
            </a:r>
            <a:r>
              <a:rPr lang="en-US" dirty="0" smtClean="0">
                <a:solidFill>
                  <a:srgbClr val="000099"/>
                </a:solidFill>
                <a:effectLst>
                  <a:outerShdw blurRad="38100" dist="38100" dir="2700000" algn="tl">
                    <a:srgbClr val="000000">
                      <a:alpha val="43137"/>
                    </a:srgbClr>
                  </a:outerShdw>
                </a:effectLst>
              </a:rPr>
              <a:t>Objectives: 2/2</a:t>
            </a:r>
            <a:endParaRPr lang="en-US" dirty="0">
              <a:solidFill>
                <a:srgbClr val="000099"/>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381000" y="838200"/>
            <a:ext cx="8610600" cy="5486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GB" sz="2000" b="1" dirty="0" smtClean="0">
                <a:solidFill>
                  <a:srgbClr val="A50021"/>
                </a:solidFill>
                <a:latin typeface="Calibri" pitchFamily="34" charset="0"/>
              </a:rPr>
              <a:t>Spacecraft Monitor &amp; Control WG (SM&amp;C)</a:t>
            </a:r>
            <a:r>
              <a:rPr lang="en-GB" sz="1200" b="1" dirty="0" smtClean="0">
                <a:latin typeface="Calibri" pitchFamily="34" charset="0"/>
              </a:rPr>
              <a:t>	</a:t>
            </a:r>
          </a:p>
          <a:p>
            <a:pPr marL="568325" lvl="1" indent="-222250" eaLnBrk="0" hangingPunct="0">
              <a:buSzPct val="125000"/>
              <a:buFontTx/>
              <a:buChar char="•"/>
            </a:pPr>
            <a:r>
              <a:rPr lang="en-GB" sz="1200" b="1" dirty="0">
                <a:solidFill>
                  <a:schemeClr val="accent2"/>
                </a:solidFill>
                <a:latin typeface="Calibri" pitchFamily="34" charset="0"/>
              </a:rPr>
              <a:t>GB: </a:t>
            </a:r>
            <a:r>
              <a:rPr lang="en-GB" sz="1200" b="1" dirty="0" smtClean="0">
                <a:latin typeface="Calibri" pitchFamily="34" charset="0"/>
              </a:rPr>
              <a:t>MO Services Concept: 5y </a:t>
            </a:r>
            <a:r>
              <a:rPr lang="en-US" sz="1200" b="1" dirty="0">
                <a:solidFill>
                  <a:srgbClr val="000000"/>
                </a:solidFill>
                <a:latin typeface="Calibri" pitchFamily="34" charset="0"/>
              </a:rPr>
              <a:t>revision </a:t>
            </a:r>
            <a:r>
              <a:rPr lang="en-GB" sz="1200" b="1" dirty="0" smtClean="0">
                <a:latin typeface="Calibri" pitchFamily="34" charset="0"/>
              </a:rPr>
              <a:t>	</a:t>
            </a:r>
            <a:r>
              <a:rPr lang="en-GB" sz="1200" b="1" dirty="0">
                <a:latin typeface="Calibri" pitchFamily="34" charset="0"/>
              </a:rPr>
              <a:t>			</a:t>
            </a:r>
            <a:r>
              <a:rPr lang="en-GB" sz="1200" b="1" dirty="0" smtClean="0">
                <a:latin typeface="Calibri" pitchFamily="34" charset="0"/>
              </a:rPr>
              <a:t>Discussion, final version Jan18</a:t>
            </a:r>
            <a:endParaRPr lang="en-GB" sz="1200" b="1" dirty="0">
              <a:latin typeface="Calibri" pitchFamily="34" charset="0"/>
            </a:endParaRP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a:t>
            </a:r>
            <a:r>
              <a:rPr lang="en-GB" sz="1200" b="1" dirty="0">
                <a:solidFill>
                  <a:schemeClr val="accent1">
                    <a:lumMod val="75000"/>
                  </a:schemeClr>
                </a:solidFill>
                <a:latin typeface="Calibri" pitchFamily="34" charset="0"/>
              </a:rPr>
              <a:t>: </a:t>
            </a:r>
            <a:r>
              <a:rPr lang="en-GB" sz="1200" b="1" dirty="0">
                <a:latin typeface="Calibri" pitchFamily="34" charset="0"/>
              </a:rPr>
              <a:t>Monitor &amp; Control Services (</a:t>
            </a:r>
            <a:r>
              <a:rPr lang="en-GB" sz="1200" b="1" dirty="0" smtClean="0">
                <a:latin typeface="Calibri" pitchFamily="34" charset="0"/>
              </a:rPr>
              <a:t>ESA, </a:t>
            </a:r>
            <a:r>
              <a:rPr lang="en-GB" sz="1200" b="1" dirty="0">
                <a:latin typeface="Calibri" pitchFamily="34" charset="0"/>
              </a:rPr>
              <a:t>DLR)				</a:t>
            </a:r>
            <a:r>
              <a:rPr lang="en-GB" sz="1200" b="1" dirty="0" smtClean="0">
                <a:solidFill>
                  <a:srgbClr val="000000"/>
                </a:solidFill>
                <a:latin typeface="Calibri" pitchFamily="34" charset="0"/>
              </a:rPr>
              <a:t>Published!</a:t>
            </a:r>
            <a:endParaRPr lang="en-GB" sz="1200" b="1" dirty="0" smtClean="0">
              <a:latin typeface="Calibri" pitchFamily="34" charset="0"/>
            </a:endParaRP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Common Services (ESA, CNES)					Solved CESG conditions for AR</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Mission Product Data Distribution Services (ESA, CNES)		</a:t>
            </a:r>
            <a:r>
              <a:rPr lang="en-GB" sz="1200" b="1" dirty="0">
                <a:latin typeface="Calibri" pitchFamily="34" charset="0"/>
              </a:rPr>
              <a:t>	</a:t>
            </a:r>
            <a:r>
              <a:rPr lang="en-GB" sz="1200" b="1" dirty="0" smtClean="0">
                <a:latin typeface="Calibri" pitchFamily="34" charset="0"/>
              </a:rPr>
              <a:t>Solving </a:t>
            </a:r>
            <a:r>
              <a:rPr lang="en-GB" sz="1200" b="1" dirty="0">
                <a:latin typeface="Calibri" pitchFamily="34" charset="0"/>
              </a:rPr>
              <a:t>CESG conditions for </a:t>
            </a:r>
            <a:r>
              <a:rPr lang="en-GB" sz="1200" b="1" dirty="0" smtClean="0">
                <a:latin typeface="Calibri" pitchFamily="34" charset="0"/>
              </a:rPr>
              <a:t>AR</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TCP/IP Transport Binding and Split Binary Encoding (ESA, CNES)		Solved </a:t>
            </a:r>
            <a:r>
              <a:rPr lang="en-GB" sz="1200" b="1" dirty="0">
                <a:latin typeface="Calibri" pitchFamily="34" charset="0"/>
              </a:rPr>
              <a:t>CESG conditions for </a:t>
            </a:r>
            <a:r>
              <a:rPr lang="en-GB" sz="1200" b="1" dirty="0" smtClean="0">
                <a:latin typeface="Calibri" pitchFamily="34" charset="0"/>
              </a:rPr>
              <a:t>								publication</a:t>
            </a:r>
          </a:p>
          <a:p>
            <a:pPr marL="568325" lvl="1" indent="-222250" eaLnBrk="0" hangingPunct="0">
              <a:buSzPct val="125000"/>
              <a:buFontTx/>
              <a:buChar char="•"/>
            </a:pPr>
            <a:r>
              <a:rPr lang="en-GB" sz="1200" b="1" dirty="0">
                <a:solidFill>
                  <a:schemeClr val="accent1">
                    <a:lumMod val="75000"/>
                  </a:schemeClr>
                </a:solidFill>
                <a:latin typeface="Calibri" pitchFamily="34" charset="0"/>
              </a:rPr>
              <a:t>BB: </a:t>
            </a:r>
            <a:r>
              <a:rPr lang="en-GB" sz="1200" b="1" dirty="0">
                <a:latin typeface="Calibri" pitchFamily="34" charset="0"/>
              </a:rPr>
              <a:t>HTTP Transport Binding and XML Encoding (</a:t>
            </a:r>
            <a:r>
              <a:rPr lang="en-GB" sz="1200" b="1" dirty="0" smtClean="0">
                <a:latin typeface="Calibri" pitchFamily="34" charset="0"/>
              </a:rPr>
              <a:t>ESA, NASA/JPL)</a:t>
            </a:r>
            <a:r>
              <a:rPr lang="en-GB" sz="1200" b="1" dirty="0">
                <a:latin typeface="Calibri" pitchFamily="34" charset="0"/>
              </a:rPr>
              <a:t>			</a:t>
            </a:r>
            <a:r>
              <a:rPr lang="en-GB" sz="1200" b="1" dirty="0" smtClean="0">
                <a:latin typeface="Calibri" pitchFamily="34" charset="0"/>
              </a:rPr>
              <a:t>Solved </a:t>
            </a:r>
            <a:r>
              <a:rPr lang="en-GB" sz="1200" b="1" dirty="0">
                <a:latin typeface="Calibri" pitchFamily="34" charset="0"/>
              </a:rPr>
              <a:t>CESG </a:t>
            </a:r>
            <a:r>
              <a:rPr lang="en-GB" sz="1200" b="1" dirty="0" smtClean="0">
                <a:latin typeface="Calibri" pitchFamily="34" charset="0"/>
              </a:rPr>
              <a:t>conditions. Under 							AR (due 23Dec17)</a:t>
            </a:r>
            <a:endParaRPr lang="en-GB" sz="1200" b="1" dirty="0">
              <a:latin typeface="Calibri" pitchFamily="34" charset="0"/>
            </a:endParaRP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ZeroMQ Transport Binding (CNES, ESA)				Solved </a:t>
            </a:r>
            <a:r>
              <a:rPr lang="en-GB" sz="1200" b="1" dirty="0">
                <a:latin typeface="Calibri" pitchFamily="34" charset="0"/>
              </a:rPr>
              <a:t>CESG conditions for AR</a:t>
            </a:r>
            <a:endParaRPr lang="en-GB" sz="1200" b="1" dirty="0" smtClean="0">
              <a:latin typeface="Calibri" pitchFamily="34" charset="0"/>
            </a:endParaRPr>
          </a:p>
          <a:p>
            <a:pPr marL="568325" lvl="1" indent="-222250" eaLnBrk="0" hangingPunct="0">
              <a:buSzPct val="125000"/>
              <a:buFontTx/>
              <a:buChar char="•"/>
            </a:pPr>
            <a:r>
              <a:rPr lang="en-GB" sz="1200" b="1" dirty="0" smtClean="0">
                <a:solidFill>
                  <a:srgbClr val="FF3399"/>
                </a:solidFill>
                <a:latin typeface="Calibri" pitchFamily="34" charset="0"/>
              </a:rPr>
              <a:t>MB: </a:t>
            </a:r>
            <a:r>
              <a:rPr lang="en-GB" sz="1200" b="1" dirty="0" smtClean="0">
                <a:latin typeface="Calibri" pitchFamily="34" charset="0"/>
              </a:rPr>
              <a:t>C++ MAL API (NASA)				</a:t>
            </a:r>
            <a:r>
              <a:rPr lang="en-GB" sz="1200" b="1" dirty="0">
                <a:latin typeface="Calibri" pitchFamily="34" charset="0"/>
              </a:rPr>
              <a:t>	</a:t>
            </a:r>
            <a:r>
              <a:rPr lang="en-GB" sz="1200" b="1" dirty="0" smtClean="0">
                <a:latin typeface="Calibri" pitchFamily="34" charset="0"/>
              </a:rPr>
              <a:t>Completed AR, RIDs disposed</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XML Telemetric &amp; Command Exchange (XTCE) (NASA, no prototype assumed)	</a:t>
            </a:r>
            <a:r>
              <a:rPr lang="en-GB" sz="1200" b="1" dirty="0">
                <a:latin typeface="Calibri" pitchFamily="34" charset="0"/>
              </a:rPr>
              <a:t>Awaiting OMG </a:t>
            </a:r>
            <a:r>
              <a:rPr lang="en-GB" sz="1200" b="1" dirty="0" smtClean="0">
                <a:latin typeface="Calibri" pitchFamily="34" charset="0"/>
              </a:rPr>
              <a:t>approval (Nov?)</a:t>
            </a:r>
          </a:p>
          <a:p>
            <a:pPr marL="568325" lvl="1" indent="-222250" eaLnBrk="0" hangingPunct="0">
              <a:buSzPct val="125000"/>
              <a:buFontTx/>
              <a:buChar char="•"/>
            </a:pPr>
            <a:endParaRPr lang="en-GB" sz="1200" b="1" dirty="0" smtClean="0">
              <a:latin typeface="Calibri" pitchFamily="34" charset="0"/>
            </a:endParaRPr>
          </a:p>
          <a:p>
            <a:pPr marL="111125" indent="-222250" eaLnBrk="0" hangingPunct="0">
              <a:buSzPct val="125000"/>
              <a:buFontTx/>
              <a:buChar char="•"/>
            </a:pPr>
            <a:r>
              <a:rPr lang="en-GB" sz="2000" b="1" dirty="0" smtClean="0">
                <a:solidFill>
                  <a:srgbClr val="A50021"/>
                </a:solidFill>
                <a:latin typeface="Calibri" pitchFamily="34" charset="0"/>
              </a:rPr>
              <a:t>Mission Planning &amp; Scheduling WG (MP&amp;S)</a:t>
            </a:r>
          </a:p>
          <a:p>
            <a:pPr marL="568325" lvl="1" indent="-222250" eaLnBrk="0" hangingPunct="0">
              <a:buSzPct val="125000"/>
              <a:buFontTx/>
              <a:buChar char="•"/>
            </a:pPr>
            <a:r>
              <a:rPr lang="en-GB" sz="1200" b="1" dirty="0" smtClean="0">
                <a:solidFill>
                  <a:schemeClr val="accent2"/>
                </a:solidFill>
                <a:latin typeface="Calibri" pitchFamily="34" charset="0"/>
              </a:rPr>
              <a:t>GB: </a:t>
            </a:r>
            <a:r>
              <a:rPr lang="en-GB" sz="1200" b="1" dirty="0" smtClean="0">
                <a:latin typeface="Calibri" pitchFamily="34" charset="0"/>
              </a:rPr>
              <a:t>Mission Planning and Scheduling				Submitted for publication</a:t>
            </a:r>
          </a:p>
          <a:p>
            <a:pPr marL="568325" lvl="1" indent="-222250" eaLnBrk="0" hangingPunct="0">
              <a:buSzPct val="125000"/>
              <a:buFontTx/>
              <a:buChar char="•"/>
            </a:pPr>
            <a:r>
              <a:rPr lang="en-GB" sz="1200" b="1" dirty="0">
                <a:solidFill>
                  <a:schemeClr val="accent1">
                    <a:lumMod val="75000"/>
                  </a:schemeClr>
                </a:solidFill>
                <a:latin typeface="Calibri" pitchFamily="34" charset="0"/>
              </a:rPr>
              <a:t>BB: </a:t>
            </a:r>
            <a:r>
              <a:rPr lang="en-GB" sz="1200" b="1" dirty="0">
                <a:latin typeface="Calibri" pitchFamily="34" charset="0"/>
              </a:rPr>
              <a:t>Mission Planning and Scheduling </a:t>
            </a:r>
            <a:r>
              <a:rPr lang="en-GB" sz="1200" b="1" dirty="0" smtClean="0">
                <a:latin typeface="Calibri" pitchFamily="34" charset="0"/>
              </a:rPr>
              <a:t>(ESA, DLR)			</a:t>
            </a:r>
            <a:r>
              <a:rPr lang="en-GB" sz="1200" b="1" dirty="0">
                <a:latin typeface="Calibri" pitchFamily="34" charset="0"/>
              </a:rPr>
              <a:t>	</a:t>
            </a:r>
            <a:r>
              <a:rPr lang="en-GB" sz="1200" b="1" dirty="0" smtClean="0">
                <a:latin typeface="Calibri" pitchFamily="34" charset="0"/>
              </a:rPr>
              <a:t>Progressing nominally</a:t>
            </a:r>
            <a:endParaRPr lang="en-GB" sz="1200" b="1" dirty="0">
              <a:latin typeface="Calibri" pitchFamily="34" charset="0"/>
            </a:endParaRPr>
          </a:p>
          <a:p>
            <a:pPr marL="568325" lvl="1" indent="-222250" eaLnBrk="0" hangingPunct="0">
              <a:buSzPct val="125000"/>
              <a:buFontTx/>
              <a:buChar char="•"/>
            </a:pPr>
            <a:endParaRPr lang="en-GB" sz="1200" b="1" dirty="0">
              <a:latin typeface="Calibri" pitchFamily="34" charset="0"/>
            </a:endParaRPr>
          </a:p>
          <a:p>
            <a:pPr marL="111125" indent="-222250" eaLnBrk="0" hangingPunct="0">
              <a:buSzPct val="125000"/>
              <a:buFontTx/>
              <a:buChar char="•"/>
            </a:pPr>
            <a:r>
              <a:rPr lang="en-GB" sz="2000" b="1" dirty="0" smtClean="0">
                <a:solidFill>
                  <a:srgbClr val="A50021"/>
                </a:solidFill>
                <a:latin typeface="Calibri" pitchFamily="34" charset="0"/>
              </a:rPr>
              <a:t>Telerobotics WG (TEL)</a:t>
            </a:r>
          </a:p>
          <a:p>
            <a:pPr marL="568325" lvl="1" indent="-222250" eaLnBrk="0" hangingPunct="0">
              <a:buSzPct val="125000"/>
              <a:buFontTx/>
              <a:buChar char="•"/>
            </a:pPr>
            <a:r>
              <a:rPr lang="en-GB" sz="1200" b="1" dirty="0" smtClean="0">
                <a:latin typeface="Calibri" pitchFamily="34" charset="0"/>
              </a:rPr>
              <a:t>Will not meet, WG in dormant status</a:t>
            </a:r>
          </a:p>
          <a:p>
            <a:pPr marL="568325" lvl="1" indent="-222250" eaLnBrk="0" hangingPunct="0">
              <a:buSzPct val="125000"/>
              <a:buFontTx/>
              <a:buChar char="•"/>
            </a:pPr>
            <a:r>
              <a:rPr lang="en-GB" sz="1200" b="1" dirty="0" smtClean="0">
                <a:solidFill>
                  <a:schemeClr val="accent2"/>
                </a:solidFill>
                <a:latin typeface="Calibri" pitchFamily="34" charset="0"/>
              </a:rPr>
              <a:t>GB: </a:t>
            </a:r>
            <a:r>
              <a:rPr lang="en-GB" sz="1200" b="1" dirty="0" smtClean="0">
                <a:latin typeface="Calibri" pitchFamily="34" charset="0"/>
              </a:rPr>
              <a:t>Telerobotics Standard Roadmap				Published</a:t>
            </a:r>
          </a:p>
          <a:p>
            <a:pPr marL="568325" lvl="1" indent="-222250" eaLnBrk="0" hangingPunct="0">
              <a:buSzPct val="125000"/>
              <a:buFontTx/>
              <a:buChar char="•"/>
            </a:pPr>
            <a:r>
              <a:rPr lang="en-GB" sz="1200" b="1" dirty="0">
                <a:solidFill>
                  <a:srgbClr val="618FFD">
                    <a:lumMod val="75000"/>
                  </a:srgbClr>
                </a:solidFill>
                <a:latin typeface="Calibri" pitchFamily="34" charset="0"/>
              </a:rPr>
              <a:t>BB: </a:t>
            </a:r>
            <a:r>
              <a:rPr lang="en-GB" sz="1200" b="1" dirty="0">
                <a:solidFill>
                  <a:srgbClr val="000000"/>
                </a:solidFill>
                <a:latin typeface="Calibri" pitchFamily="34" charset="0"/>
              </a:rPr>
              <a:t>Telerobotic Standard	</a:t>
            </a:r>
            <a:r>
              <a:rPr lang="en-GB" sz="1200" b="1" dirty="0" smtClean="0">
                <a:solidFill>
                  <a:srgbClr val="000000"/>
                </a:solidFill>
                <a:latin typeface="Calibri" pitchFamily="34" charset="0"/>
              </a:rPr>
              <a:t>				On </a:t>
            </a:r>
            <a:r>
              <a:rPr lang="en-GB" sz="1200" b="1" dirty="0">
                <a:solidFill>
                  <a:srgbClr val="000000"/>
                </a:solidFill>
                <a:latin typeface="Calibri" pitchFamily="34" charset="0"/>
              </a:rPr>
              <a:t>hold. Demoted to </a:t>
            </a:r>
            <a:r>
              <a:rPr lang="en-GB" sz="1200" b="1" dirty="0" smtClean="0">
                <a:solidFill>
                  <a:srgbClr val="000000"/>
                </a:solidFill>
                <a:latin typeface="Calibri" pitchFamily="34" charset="0"/>
              </a:rPr>
              <a:t>draft</a:t>
            </a:r>
            <a:endParaRPr lang="en-GB" sz="1200" b="1" dirty="0" smtClean="0">
              <a:latin typeface="Calibri" pitchFamily="34" charset="0"/>
            </a:endParaRPr>
          </a:p>
          <a:p>
            <a:pPr marL="346075" lvl="1" eaLnBrk="0" hangingPunct="0">
              <a:buSzPct val="125000"/>
            </a:pPr>
            <a:endParaRPr lang="en-GB" sz="1200" b="1" dirty="0" smtClean="0">
              <a:latin typeface="Calibri" pitchFamily="34" charset="0"/>
            </a:endParaRPr>
          </a:p>
        </p:txBody>
      </p:sp>
    </p:spTree>
    <p:extLst>
      <p:ext uri="{BB962C8B-B14F-4D97-AF65-F5344CB8AC3E}">
        <p14:creationId xmlns:p14="http://schemas.microsoft.com/office/powerpoint/2010/main" val="2462520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4572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a:t>
            </a:r>
            <a:r>
              <a:rPr lang="en-US" sz="2400" dirty="0" smtClean="0">
                <a:solidFill>
                  <a:srgbClr val="000099"/>
                </a:solidFill>
                <a:effectLst>
                  <a:outerShdw blurRad="38100" dist="38100" dir="2700000" algn="tl">
                    <a:srgbClr val="000000">
                      <a:alpha val="43137"/>
                    </a:srgbClr>
                  </a:outerShdw>
                </a:effectLst>
              </a:rPr>
              <a:t> </a:t>
            </a:r>
            <a:endParaRPr lang="de-DE" sz="2400" dirty="0">
              <a:solidFill>
                <a:srgbClr val="000099"/>
              </a:solidFill>
              <a:effectLst>
                <a:outerShdw blurRad="38100" dist="38100" dir="2700000" algn="tl">
                  <a:srgbClr val="000000">
                    <a:alpha val="43137"/>
                  </a:srgbClr>
                </a:outerShdw>
              </a:effectLst>
            </a:endParaRPr>
          </a:p>
        </p:txBody>
      </p:sp>
      <p:sp>
        <p:nvSpPr>
          <p:cNvPr id="4" name="TextBox 3"/>
          <p:cNvSpPr txBox="1">
            <a:spLocks noChangeArrowheads="1"/>
          </p:cNvSpPr>
          <p:nvPr/>
        </p:nvSpPr>
        <p:spPr bwMode="auto">
          <a:xfrm>
            <a:off x="190500" y="914400"/>
            <a:ext cx="8763000" cy="5715000"/>
          </a:xfrm>
          <a:prstGeom prst="rect">
            <a:avLst/>
          </a:prstGeom>
          <a:solidFill>
            <a:schemeClr val="bg1"/>
          </a:solidFill>
          <a:ln w="9525">
            <a:noFill/>
            <a:miter lim="800000"/>
            <a:headEnd/>
            <a:tailEnd/>
          </a:ln>
        </p:spPr>
        <p:txBody>
          <a:bodyPr vert="horz" wrap="square" lIns="81204" tIns="39889" rIns="81204" bIns="39889"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542925" indent="-542925">
              <a:lnSpc>
                <a:spcPct val="100000"/>
              </a:lnSpc>
              <a:spcBef>
                <a:spcPts val="600"/>
              </a:spcBef>
              <a:spcAft>
                <a:spcPct val="0"/>
              </a:spcAft>
              <a:defRPr/>
            </a:pPr>
            <a:r>
              <a:rPr lang="en-US" sz="2000" b="1" dirty="0">
                <a:latin typeface="+mn-lt"/>
              </a:rPr>
              <a:t>Registration will be set up near a central location </a:t>
            </a:r>
            <a:r>
              <a:rPr lang="en-US" sz="2000" b="1" dirty="0" smtClean="0">
                <a:latin typeface="+mn-lt"/>
              </a:rPr>
              <a:t>and </a:t>
            </a:r>
            <a:r>
              <a:rPr lang="en-US" sz="2000" b="1" dirty="0">
                <a:latin typeface="+mn-lt"/>
              </a:rPr>
              <a:t>will also double as the Secretariat area through the rest of the week.</a:t>
            </a:r>
          </a:p>
          <a:p>
            <a:pPr marL="542925" indent="-542925">
              <a:lnSpc>
                <a:spcPct val="100000"/>
              </a:lnSpc>
              <a:spcBef>
                <a:spcPts val="600"/>
              </a:spcBef>
              <a:spcAft>
                <a:spcPct val="0"/>
              </a:spcAft>
              <a:defRPr/>
            </a:pPr>
            <a:r>
              <a:rPr lang="en-US" sz="2000" b="1" dirty="0" smtClean="0">
                <a:latin typeface="+mn-lt"/>
              </a:rPr>
              <a:t>Recommended meeting </a:t>
            </a:r>
            <a:r>
              <a:rPr lang="en-US" sz="2000" b="1" dirty="0">
                <a:latin typeface="+mn-lt"/>
              </a:rPr>
              <a:t>and break schedules </a:t>
            </a:r>
            <a:r>
              <a:rPr lang="en-US" sz="2000" b="1" dirty="0" smtClean="0">
                <a:latin typeface="+mn-lt"/>
              </a:rPr>
              <a:t>are </a:t>
            </a:r>
            <a:r>
              <a:rPr lang="en-US" sz="2000" b="1" dirty="0">
                <a:latin typeface="+mn-lt"/>
              </a:rPr>
              <a:t>as follows:</a:t>
            </a:r>
          </a:p>
          <a:p>
            <a:pPr lvl="2"/>
            <a:r>
              <a:rPr lang="en-US" sz="2000" b="1" dirty="0">
                <a:latin typeface="+mn-lt"/>
              </a:rPr>
              <a:t>Start time          	</a:t>
            </a:r>
            <a:r>
              <a:rPr lang="en-US" sz="2000" b="1" dirty="0" smtClean="0">
                <a:latin typeface="+mn-lt"/>
              </a:rPr>
              <a:t>08:45</a:t>
            </a:r>
            <a:endParaRPr lang="en-US" sz="2000" b="1" dirty="0">
              <a:latin typeface="+mn-lt"/>
            </a:endParaRPr>
          </a:p>
          <a:p>
            <a:pPr lvl="2"/>
            <a:r>
              <a:rPr lang="en-US" sz="2000" b="1" dirty="0">
                <a:latin typeface="+mn-lt"/>
              </a:rPr>
              <a:t>Coffee break   	</a:t>
            </a:r>
            <a:r>
              <a:rPr lang="en-US" sz="2000" b="1" dirty="0" smtClean="0">
                <a:latin typeface="+mn-lt"/>
              </a:rPr>
              <a:t>10:30-10:45</a:t>
            </a:r>
            <a:endParaRPr lang="en-US" sz="2000" b="1" dirty="0">
              <a:latin typeface="+mn-lt"/>
            </a:endParaRPr>
          </a:p>
          <a:p>
            <a:pPr lvl="2"/>
            <a:r>
              <a:rPr lang="en-US" sz="2000" b="1" dirty="0">
                <a:latin typeface="+mn-lt"/>
              </a:rPr>
              <a:t>Lunch Break    	</a:t>
            </a:r>
            <a:r>
              <a:rPr lang="en-US" sz="2000" b="1" dirty="0" smtClean="0">
                <a:latin typeface="+mn-lt"/>
              </a:rPr>
              <a:t>12:00-13:00</a:t>
            </a:r>
            <a:endParaRPr lang="en-US" sz="2000" b="1" dirty="0">
              <a:latin typeface="+mn-lt"/>
            </a:endParaRPr>
          </a:p>
          <a:p>
            <a:pPr lvl="2"/>
            <a:r>
              <a:rPr lang="en-US" sz="2000" b="1" dirty="0">
                <a:latin typeface="+mn-lt"/>
              </a:rPr>
              <a:t>Coffee Break   	</a:t>
            </a:r>
            <a:r>
              <a:rPr lang="en-US" sz="2000" b="1" dirty="0" smtClean="0">
                <a:latin typeface="+mn-lt"/>
              </a:rPr>
              <a:t>15:30-15:45</a:t>
            </a:r>
            <a:endParaRPr lang="en-US" sz="2000" b="1" dirty="0">
              <a:latin typeface="+mn-lt"/>
            </a:endParaRPr>
          </a:p>
          <a:p>
            <a:pPr lvl="2"/>
            <a:r>
              <a:rPr lang="en-US" sz="2000" b="1" dirty="0">
                <a:latin typeface="+mn-lt"/>
              </a:rPr>
              <a:t>End time	</a:t>
            </a:r>
            <a:r>
              <a:rPr lang="en-US" sz="2000" b="1" dirty="0" smtClean="0">
                <a:latin typeface="+mn-lt"/>
              </a:rPr>
              <a:t>17:30</a:t>
            </a:r>
            <a:endParaRPr lang="en-US" sz="2000" b="1" dirty="0">
              <a:latin typeface="+mn-lt"/>
            </a:endParaRPr>
          </a:p>
          <a:p>
            <a:pPr marL="542925" indent="-542925">
              <a:spcBef>
                <a:spcPts val="600"/>
              </a:spcBef>
              <a:defRPr/>
            </a:pPr>
            <a:r>
              <a:rPr lang="en-US" sz="2000" b="1" dirty="0" smtClean="0">
                <a:latin typeface="+mn-lt"/>
              </a:rPr>
              <a:t>Coffee, tea, and water will be available all day in each of the meeting rooms.</a:t>
            </a:r>
          </a:p>
          <a:p>
            <a:pPr marL="542925" indent="-542925">
              <a:spcBef>
                <a:spcPts val="600"/>
              </a:spcBef>
              <a:defRPr/>
            </a:pPr>
            <a:r>
              <a:rPr lang="en-US" sz="2000" b="1" dirty="0" smtClean="0">
                <a:latin typeface="+mn-lt"/>
              </a:rPr>
              <a:t>Lunch </a:t>
            </a:r>
            <a:r>
              <a:rPr lang="en-US" sz="2000" b="1" dirty="0">
                <a:latin typeface="+mn-lt"/>
              </a:rPr>
              <a:t>will be on your own from </a:t>
            </a:r>
            <a:r>
              <a:rPr lang="en-US" sz="2000" b="1" dirty="0" smtClean="0">
                <a:latin typeface="+mn-lt"/>
              </a:rPr>
              <a:t>12:00-13:00. Tickets for the lunch buffet (at The Gallery Restaurant) are available at the registration desk for </a:t>
            </a:r>
            <a:r>
              <a:rPr lang="en-US" sz="2000" dirty="0">
                <a:latin typeface="+mn-lt"/>
              </a:rPr>
              <a:t>€</a:t>
            </a:r>
            <a:r>
              <a:rPr lang="en-US" sz="2000" b="1" dirty="0" smtClean="0">
                <a:latin typeface="+mn-lt"/>
              </a:rPr>
              <a:t>25 per day. Other restaurants are available nearby.</a:t>
            </a:r>
            <a:endParaRPr lang="en-US" sz="2000" b="1" dirty="0">
              <a:latin typeface="+mn-lt"/>
            </a:endParaRPr>
          </a:p>
          <a:p>
            <a:pPr marL="542925" indent="-542925">
              <a:lnSpc>
                <a:spcPct val="100000"/>
              </a:lnSpc>
              <a:spcBef>
                <a:spcPts val="600"/>
              </a:spcBef>
              <a:spcAft>
                <a:spcPct val="0"/>
              </a:spcAft>
              <a:defRPr/>
            </a:pPr>
            <a:r>
              <a:rPr lang="en-US" sz="2000" b="1" dirty="0" smtClean="0">
                <a:latin typeface="+mn-lt"/>
              </a:rPr>
              <a:t>Please </a:t>
            </a:r>
            <a:r>
              <a:rPr lang="en-US" sz="2000" b="1" dirty="0">
                <a:latin typeface="+mn-lt"/>
              </a:rPr>
              <a:t>let the Secretariat staff know as soon as possible if you will not be using your meeting room at your scheduled time</a:t>
            </a:r>
            <a:r>
              <a:rPr lang="en-US" sz="2000" b="1" dirty="0" smtClean="0">
                <a:latin typeface="+mn-lt"/>
              </a:rPr>
              <a:t>.</a:t>
            </a:r>
          </a:p>
          <a:p>
            <a:pPr marL="542925" indent="-542925">
              <a:lnSpc>
                <a:spcPct val="100000"/>
              </a:lnSpc>
              <a:spcBef>
                <a:spcPts val="600"/>
              </a:spcBef>
              <a:spcAft>
                <a:spcPct val="0"/>
              </a:spcAft>
              <a:defRPr/>
            </a:pPr>
            <a:r>
              <a:rPr lang="en-US" sz="2000" b="1" dirty="0" err="1" smtClean="0">
                <a:latin typeface="+mn-lt"/>
              </a:rPr>
              <a:t>WiFi</a:t>
            </a:r>
            <a:r>
              <a:rPr lang="en-US" sz="2000" b="1" dirty="0" smtClean="0">
                <a:latin typeface="+mn-lt"/>
              </a:rPr>
              <a:t> access: </a:t>
            </a:r>
          </a:p>
          <a:p>
            <a:pPr marL="881062" lvl="1" indent="-542925">
              <a:spcBef>
                <a:spcPts val="600"/>
              </a:spcBef>
              <a:buFont typeface="Courier New" panose="02070309020205020404" pitchFamily="49" charset="0"/>
              <a:buChar char="o"/>
              <a:defRPr/>
            </a:pPr>
            <a:r>
              <a:rPr lang="en-US" sz="2000" b="1" dirty="0" smtClean="0">
                <a:latin typeface="+mn-lt"/>
              </a:rPr>
              <a:t>SSID: </a:t>
            </a:r>
            <a:r>
              <a:rPr lang="en-US" sz="2000" dirty="0" smtClean="0">
                <a:solidFill>
                  <a:srgbClr val="FF0000"/>
                </a:solidFill>
                <a:latin typeface="+mn-lt"/>
              </a:rPr>
              <a:t>Marriott Conference		</a:t>
            </a:r>
            <a:r>
              <a:rPr lang="en-US" sz="2000" b="1" dirty="0" smtClean="0">
                <a:latin typeface="+mn-lt"/>
              </a:rPr>
              <a:t>Password: </a:t>
            </a:r>
            <a:r>
              <a:rPr lang="en-US" sz="2000" dirty="0" smtClean="0">
                <a:solidFill>
                  <a:schemeClr val="tx2"/>
                </a:solidFill>
                <a:latin typeface="+mn-lt"/>
              </a:rPr>
              <a:t>N/A</a:t>
            </a:r>
            <a:endParaRPr lang="en-US" sz="2000" b="1" dirty="0">
              <a:solidFill>
                <a:schemeClr val="tx2"/>
              </a:solidFill>
              <a:latin typeface="+mn-lt"/>
            </a:endParaRPr>
          </a:p>
        </p:txBody>
      </p:sp>
    </p:spTree>
    <p:extLst>
      <p:ext uri="{BB962C8B-B14F-4D97-AF65-F5344CB8AC3E}">
        <p14:creationId xmlns:p14="http://schemas.microsoft.com/office/powerpoint/2010/main" val="383114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571500" y="228600"/>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CSS Meeting Objectives</a:t>
            </a:r>
          </a:p>
        </p:txBody>
      </p:sp>
      <p:sp>
        <p:nvSpPr>
          <p:cNvPr id="5" name="TextBox 4"/>
          <p:cNvSpPr txBox="1">
            <a:spLocks noChangeArrowheads="1"/>
          </p:cNvSpPr>
          <p:nvPr/>
        </p:nvSpPr>
        <p:spPr bwMode="auto">
          <a:xfrm>
            <a:off x="342900" y="850710"/>
            <a:ext cx="8458200" cy="55626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1">
              <a:lnSpc>
                <a:spcPct val="100000"/>
              </a:lnSpc>
              <a:spcBef>
                <a:spcPct val="0"/>
              </a:spcBef>
              <a:spcAft>
                <a:spcPct val="0"/>
              </a:spcAft>
              <a:buFontTx/>
              <a:buNone/>
              <a:defRPr/>
            </a:pPr>
            <a:endParaRPr lang="en-US" sz="1500" b="1" dirty="0">
              <a:solidFill>
                <a:srgbClr val="A50021"/>
              </a:solidFill>
            </a:endParaRPr>
          </a:p>
          <a:p>
            <a:pPr lvl="1">
              <a:lnSpc>
                <a:spcPct val="100000"/>
              </a:lnSpc>
              <a:spcBef>
                <a:spcPct val="0"/>
              </a:spcBef>
              <a:spcAft>
                <a:spcPct val="0"/>
              </a:spcAft>
              <a:buFontTx/>
              <a:buNone/>
              <a:defRPr/>
            </a:pPr>
            <a:endParaRPr lang="en-US" sz="1200" b="1" dirty="0">
              <a:latin typeface="+mn-lt"/>
            </a:endParaRPr>
          </a:p>
          <a:p>
            <a:pPr>
              <a:lnSpc>
                <a:spcPct val="100000"/>
              </a:lnSpc>
              <a:spcBef>
                <a:spcPct val="0"/>
              </a:spcBef>
              <a:spcAft>
                <a:spcPct val="0"/>
              </a:spcAft>
              <a:defRPr/>
            </a:pPr>
            <a:r>
              <a:rPr lang="en-US" sz="2200" b="1" dirty="0">
                <a:solidFill>
                  <a:srgbClr val="A50021"/>
                </a:solidFill>
                <a:latin typeface="+mn-lt"/>
              </a:rPr>
              <a:t>Cross Support Transfer Services WG</a:t>
            </a:r>
            <a:endParaRPr lang="en-US" sz="2200" b="1" dirty="0">
              <a:latin typeface="+mn-lt"/>
            </a:endParaRPr>
          </a:p>
          <a:p>
            <a:pPr lvl="1">
              <a:lnSpc>
                <a:spcPct val="100000"/>
              </a:lnSpc>
              <a:spcBef>
                <a:spcPct val="0"/>
              </a:spcBef>
              <a:spcAft>
                <a:spcPct val="0"/>
              </a:spcAft>
              <a:defRPr/>
            </a:pPr>
            <a:r>
              <a:rPr lang="en-US" sz="1300" b="1" dirty="0">
                <a:latin typeface="+mn-lt"/>
              </a:rPr>
              <a:t>Cross Support Transfer Service Framework (BB)	</a:t>
            </a:r>
            <a:r>
              <a:rPr lang="en-US" sz="1300" b="1" i="1" dirty="0" smtClean="0">
                <a:solidFill>
                  <a:srgbClr val="00CC00"/>
                </a:solidFill>
                <a:latin typeface="+mn-lt"/>
              </a:rPr>
              <a:t>Published</a:t>
            </a:r>
            <a:r>
              <a:rPr lang="en-US" sz="1300" b="1" dirty="0">
                <a:latin typeface="+mn-lt"/>
              </a:rPr>
              <a:t>	</a:t>
            </a:r>
          </a:p>
          <a:p>
            <a:pPr lvl="1">
              <a:lnSpc>
                <a:spcPct val="100000"/>
              </a:lnSpc>
              <a:spcBef>
                <a:spcPct val="0"/>
              </a:spcBef>
              <a:spcAft>
                <a:spcPct val="0"/>
              </a:spcAft>
              <a:defRPr/>
            </a:pPr>
            <a:r>
              <a:rPr lang="en-US" sz="1300" b="1" dirty="0">
                <a:latin typeface="+mn-lt"/>
              </a:rPr>
              <a:t>Monitored Data Service (BB)			</a:t>
            </a:r>
            <a:r>
              <a:rPr lang="en-US" sz="1300" b="1" i="1" dirty="0" smtClean="0">
                <a:solidFill>
                  <a:srgbClr val="00CC00"/>
                </a:solidFill>
                <a:latin typeface="+mn-lt"/>
              </a:rPr>
              <a:t>Published</a:t>
            </a:r>
            <a:endParaRPr lang="en-US" sz="1300" b="1" dirty="0">
              <a:latin typeface="+mn-lt"/>
            </a:endParaRPr>
          </a:p>
          <a:p>
            <a:pPr lvl="1">
              <a:lnSpc>
                <a:spcPct val="100000"/>
              </a:lnSpc>
              <a:spcBef>
                <a:spcPct val="0"/>
              </a:spcBef>
              <a:spcAft>
                <a:spcPct val="0"/>
              </a:spcAft>
              <a:defRPr/>
            </a:pPr>
            <a:r>
              <a:rPr lang="en-US" sz="1300" b="1" dirty="0">
                <a:latin typeface="+mn-lt"/>
              </a:rPr>
              <a:t>Tracking Data Service (BB)			</a:t>
            </a:r>
            <a:r>
              <a:rPr lang="en-US" sz="1300" b="1" dirty="0" smtClean="0">
                <a:latin typeface="+mn-lt"/>
              </a:rPr>
              <a:t>Dispose R1 Review RIDS; prototype coordination </a:t>
            </a:r>
          </a:p>
          <a:p>
            <a:pPr lvl="1">
              <a:defRPr/>
            </a:pPr>
            <a:r>
              <a:rPr lang="en-US" sz="1300" b="1" dirty="0" smtClean="0">
                <a:latin typeface="+mn-lt"/>
              </a:rPr>
              <a:t>Concept </a:t>
            </a:r>
            <a:r>
              <a:rPr lang="en-US" sz="1300" b="1" dirty="0">
                <a:latin typeface="+mn-lt"/>
              </a:rPr>
              <a:t>(GBs</a:t>
            </a:r>
            <a:r>
              <a:rPr lang="en-US" sz="1300" b="1" dirty="0" smtClean="0">
                <a:latin typeface="+mn-lt"/>
              </a:rPr>
              <a:t>)</a:t>
            </a:r>
            <a:r>
              <a:rPr lang="en-US" sz="1300" b="1" dirty="0">
                <a:latin typeface="+mn-lt"/>
              </a:rPr>
              <a:t> </a:t>
            </a:r>
            <a:r>
              <a:rPr lang="en-US" sz="1300" b="1" dirty="0" smtClean="0">
                <a:latin typeface="+mn-lt"/>
              </a:rPr>
              <a:t>				Finalize </a:t>
            </a:r>
            <a:r>
              <a:rPr lang="en-US" sz="1300" b="1" dirty="0">
                <a:latin typeface="+mn-lt"/>
              </a:rPr>
              <a:t>for release to AD </a:t>
            </a:r>
            <a:endParaRPr lang="en-US" sz="1300" b="1" dirty="0" smtClean="0">
              <a:latin typeface="+mn-lt"/>
            </a:endParaRPr>
          </a:p>
          <a:p>
            <a:pPr lvl="1">
              <a:lnSpc>
                <a:spcPct val="100000"/>
              </a:lnSpc>
              <a:spcBef>
                <a:spcPct val="0"/>
              </a:spcBef>
              <a:spcAft>
                <a:spcPct val="0"/>
              </a:spcAft>
              <a:defRPr/>
            </a:pPr>
            <a:r>
              <a:rPr lang="en-US" sz="1300" b="1" dirty="0" smtClean="0">
                <a:latin typeface="+mn-lt"/>
              </a:rPr>
              <a:t>Guidelines  (MB)</a:t>
            </a:r>
            <a:r>
              <a:rPr lang="en-US" sz="1300" b="1" dirty="0">
                <a:latin typeface="+mn-lt"/>
              </a:rPr>
              <a:t>				</a:t>
            </a:r>
            <a:r>
              <a:rPr lang="en-US" sz="1300" b="1" dirty="0" smtClean="0">
                <a:latin typeface="+mn-lt"/>
              </a:rPr>
              <a:t>CMC Poll</a:t>
            </a:r>
          </a:p>
          <a:p>
            <a:pPr lvl="1">
              <a:lnSpc>
                <a:spcPct val="100000"/>
              </a:lnSpc>
              <a:spcBef>
                <a:spcPct val="0"/>
              </a:spcBef>
              <a:spcAft>
                <a:spcPct val="0"/>
              </a:spcAft>
              <a:defRPr/>
            </a:pPr>
            <a:r>
              <a:rPr lang="en-US" sz="1300" b="1" dirty="0">
                <a:latin typeface="+mn-lt"/>
              </a:rPr>
              <a:t>Forward Frame 				</a:t>
            </a:r>
            <a:r>
              <a:rPr lang="en-US" sz="1300" b="1" dirty="0" smtClean="0">
                <a:latin typeface="+mn-lt"/>
              </a:rPr>
              <a:t>Advance recommendation; prototype plan  </a:t>
            </a:r>
          </a:p>
          <a:p>
            <a:pPr lvl="1">
              <a:lnSpc>
                <a:spcPct val="100000"/>
              </a:lnSpc>
              <a:spcBef>
                <a:spcPct val="0"/>
              </a:spcBef>
              <a:spcAft>
                <a:spcPct val="0"/>
              </a:spcAft>
              <a:defRPr/>
            </a:pPr>
            <a:r>
              <a:rPr lang="en-US" sz="1300" b="1" dirty="0" smtClean="0">
                <a:latin typeface="+mn-lt"/>
              </a:rPr>
              <a:t>	</a:t>
            </a:r>
          </a:p>
          <a:p>
            <a:pPr marL="346075" lvl="1" indent="0">
              <a:lnSpc>
                <a:spcPct val="100000"/>
              </a:lnSpc>
              <a:spcBef>
                <a:spcPct val="0"/>
              </a:spcBef>
              <a:spcAft>
                <a:spcPct val="0"/>
              </a:spcAft>
              <a:buNone/>
              <a:defRPr/>
            </a:pPr>
            <a:r>
              <a:rPr lang="en-US" sz="1400" b="1" dirty="0">
                <a:latin typeface="+mn-lt"/>
              </a:rPr>
              <a:t>		</a:t>
            </a:r>
            <a:endParaRPr lang="en-US" sz="1800" b="1" dirty="0">
              <a:solidFill>
                <a:srgbClr val="A50021"/>
              </a:solidFill>
              <a:latin typeface="+mn-lt"/>
            </a:endParaRPr>
          </a:p>
          <a:p>
            <a:pPr>
              <a:lnSpc>
                <a:spcPct val="100000"/>
              </a:lnSpc>
              <a:spcBef>
                <a:spcPct val="0"/>
              </a:spcBef>
              <a:spcAft>
                <a:spcPct val="0"/>
              </a:spcAft>
              <a:defRPr/>
            </a:pPr>
            <a:r>
              <a:rPr lang="en-US" sz="2200" b="1" dirty="0">
                <a:solidFill>
                  <a:srgbClr val="A50021"/>
                </a:solidFill>
                <a:latin typeface="+mn-lt"/>
              </a:rPr>
              <a:t>Cross Support Service Management WG</a:t>
            </a:r>
          </a:p>
          <a:p>
            <a:pPr lvl="1">
              <a:defRPr/>
            </a:pPr>
            <a:r>
              <a:rPr lang="en-US" sz="1300" b="1" dirty="0" smtClean="0">
                <a:latin typeface="+mn-lt"/>
              </a:rPr>
              <a:t>Schedule Publication Format (BB)		</a:t>
            </a:r>
            <a:r>
              <a:rPr lang="en-US" sz="1300" b="1" i="1" dirty="0" smtClean="0">
                <a:solidFill>
                  <a:srgbClr val="00CC00"/>
                </a:solidFill>
              </a:rPr>
              <a:t>In final publication processing </a:t>
            </a:r>
            <a:endParaRPr lang="en-US" sz="1300" b="1" dirty="0" smtClean="0">
              <a:latin typeface="+mn-lt"/>
            </a:endParaRPr>
          </a:p>
          <a:p>
            <a:pPr lvl="1">
              <a:lnSpc>
                <a:spcPct val="100000"/>
              </a:lnSpc>
              <a:spcBef>
                <a:spcPct val="0"/>
              </a:spcBef>
              <a:spcAft>
                <a:spcPct val="0"/>
              </a:spcAft>
              <a:defRPr/>
            </a:pPr>
            <a:r>
              <a:rPr lang="en-US" sz="1300" b="1" dirty="0" smtClean="0">
                <a:latin typeface="+mn-lt"/>
              </a:rPr>
              <a:t>Planning Information Format </a:t>
            </a:r>
            <a:r>
              <a:rPr lang="en-US" sz="1300" b="1" dirty="0">
                <a:latin typeface="+mn-lt"/>
              </a:rPr>
              <a:t>(BB)		</a:t>
            </a:r>
            <a:r>
              <a:rPr lang="en-US" sz="1300" b="1" dirty="0" smtClean="0">
                <a:latin typeface="+mn-lt"/>
              </a:rPr>
              <a:t>Review, assess readiness for Red-1 Agency Review Terrestrial </a:t>
            </a:r>
            <a:r>
              <a:rPr lang="en-US" sz="1300" b="1" dirty="0">
                <a:latin typeface="+mn-lt"/>
              </a:rPr>
              <a:t>Generic File Transfer </a:t>
            </a:r>
            <a:r>
              <a:rPr lang="en-US" sz="1300" b="1" dirty="0" smtClean="0">
                <a:latin typeface="+mn-lt"/>
              </a:rPr>
              <a:t>(BB)</a:t>
            </a:r>
            <a:r>
              <a:rPr lang="en-US" sz="1300" b="1" dirty="0">
                <a:latin typeface="+mn-lt"/>
              </a:rPr>
              <a:t>		</a:t>
            </a:r>
            <a:r>
              <a:rPr lang="en-US" sz="1300" b="1" dirty="0" smtClean="0">
                <a:latin typeface="+mn-lt"/>
              </a:rPr>
              <a:t>Review</a:t>
            </a:r>
            <a:r>
              <a:rPr lang="en-US" sz="1300" b="1" dirty="0">
                <a:latin typeface="+mn-lt"/>
              </a:rPr>
              <a:t>, </a:t>
            </a:r>
            <a:r>
              <a:rPr lang="en-US" sz="1300" b="1" dirty="0" smtClean="0">
                <a:latin typeface="+mn-lt"/>
              </a:rPr>
              <a:t>determine Red-1 Agency Review date</a:t>
            </a:r>
          </a:p>
          <a:p>
            <a:pPr lvl="1">
              <a:defRPr/>
            </a:pPr>
            <a:r>
              <a:rPr lang="en-US" sz="1300" b="1" dirty="0" smtClean="0">
                <a:latin typeface="+mn-lt"/>
              </a:rPr>
              <a:t>Service Management Utilization Request Format (BB)	Review, determine Red-1 Agency Review date</a:t>
            </a:r>
            <a:endParaRPr lang="en-US" sz="1300" b="1" dirty="0">
              <a:latin typeface="+mn-lt"/>
            </a:endParaRPr>
          </a:p>
          <a:p>
            <a:pPr lvl="1">
              <a:lnSpc>
                <a:spcPct val="100000"/>
              </a:lnSpc>
              <a:spcBef>
                <a:spcPct val="0"/>
              </a:spcBef>
              <a:spcAft>
                <a:spcPct val="0"/>
              </a:spcAft>
              <a:defRPr/>
            </a:pPr>
            <a:r>
              <a:rPr lang="en-US" sz="1300" b="1" dirty="0" smtClean="0">
                <a:latin typeface="+mn-lt"/>
              </a:rPr>
              <a:t>Service Package (BB)			Review, Red-1 timeline </a:t>
            </a:r>
          </a:p>
          <a:p>
            <a:pPr lvl="1">
              <a:lnSpc>
                <a:spcPct val="100000"/>
              </a:lnSpc>
              <a:spcBef>
                <a:spcPct val="0"/>
              </a:spcBef>
              <a:spcAft>
                <a:spcPct val="0"/>
              </a:spcAft>
              <a:defRPr/>
            </a:pPr>
            <a:r>
              <a:rPr lang="en-US" sz="1300" b="1" dirty="0" smtClean="0">
                <a:latin typeface="+mn-lt"/>
              </a:rPr>
              <a:t>	</a:t>
            </a:r>
          </a:p>
          <a:p>
            <a:pPr lvl="1">
              <a:lnSpc>
                <a:spcPct val="100000"/>
              </a:lnSpc>
              <a:spcBef>
                <a:spcPct val="0"/>
              </a:spcBef>
              <a:spcAft>
                <a:spcPct val="0"/>
              </a:spcAft>
              <a:buFontTx/>
              <a:buNone/>
              <a:defRPr/>
            </a:pPr>
            <a:endParaRPr lang="en-US" sz="1300" b="1" dirty="0">
              <a:latin typeface="+mn-lt"/>
            </a:endParaRPr>
          </a:p>
          <a:p>
            <a:pPr>
              <a:lnSpc>
                <a:spcPct val="100000"/>
              </a:lnSpc>
              <a:spcBef>
                <a:spcPct val="0"/>
              </a:spcBef>
              <a:spcAft>
                <a:spcPct val="0"/>
              </a:spcAft>
              <a:defRPr/>
            </a:pPr>
            <a:r>
              <a:rPr lang="en-US" sz="2200" b="1" dirty="0">
                <a:solidFill>
                  <a:srgbClr val="A50021"/>
                </a:solidFill>
                <a:latin typeface="+mn-lt"/>
              </a:rPr>
              <a:t>CSS (Area Level)</a:t>
            </a:r>
          </a:p>
          <a:p>
            <a:pPr lvl="1">
              <a:lnSpc>
                <a:spcPct val="100000"/>
              </a:lnSpc>
              <a:spcBef>
                <a:spcPct val="0"/>
              </a:spcBef>
              <a:spcAft>
                <a:spcPct val="0"/>
              </a:spcAft>
              <a:defRPr/>
            </a:pPr>
            <a:r>
              <a:rPr lang="en-US" sz="1300" b="1" dirty="0" smtClean="0">
                <a:latin typeface="+mn-lt"/>
              </a:rPr>
              <a:t>Service Control – CSTS &amp; CSSM</a:t>
            </a:r>
            <a:r>
              <a:rPr lang="en-US" sz="1300" b="1" dirty="0">
                <a:latin typeface="+mn-lt"/>
              </a:rPr>
              <a:t>		</a:t>
            </a:r>
            <a:r>
              <a:rPr lang="en-US" sz="1300" b="1" dirty="0" smtClean="0">
                <a:latin typeface="+mn-lt"/>
              </a:rPr>
              <a:t>	Discuss</a:t>
            </a:r>
            <a:r>
              <a:rPr lang="en-US" sz="1300" b="1" dirty="0">
                <a:latin typeface="+mn-lt"/>
              </a:rPr>
              <a:t>, </a:t>
            </a:r>
            <a:r>
              <a:rPr lang="en-US" sz="1300" b="1" dirty="0" smtClean="0">
                <a:latin typeface="+mn-lt"/>
              </a:rPr>
              <a:t>coordinate (event sequence v SC-CSTS)</a:t>
            </a:r>
            <a:endParaRPr lang="en-US" sz="1300" b="1" dirty="0">
              <a:latin typeface="+mn-lt"/>
            </a:endParaRPr>
          </a:p>
          <a:p>
            <a:pPr marL="346075" lvl="1" indent="0">
              <a:lnSpc>
                <a:spcPct val="100000"/>
              </a:lnSpc>
              <a:spcBef>
                <a:spcPct val="0"/>
              </a:spcBef>
              <a:spcAft>
                <a:spcPct val="0"/>
              </a:spcAft>
              <a:buNone/>
              <a:defRPr/>
            </a:pPr>
            <a:endParaRPr lang="en-US" sz="1500" b="1" dirty="0">
              <a:latin typeface="+mn-lt"/>
            </a:endParaRPr>
          </a:p>
          <a:p>
            <a:pPr marL="346075" lvl="1" indent="0" algn="ctr">
              <a:lnSpc>
                <a:spcPct val="100000"/>
              </a:lnSpc>
              <a:spcBef>
                <a:spcPct val="0"/>
              </a:spcBef>
              <a:spcAft>
                <a:spcPct val="0"/>
              </a:spcAft>
              <a:buNone/>
              <a:defRPr/>
            </a:pPr>
            <a:r>
              <a:rPr lang="en-US" sz="1500" b="1" i="1" dirty="0">
                <a:latin typeface="+mn-lt"/>
              </a:rPr>
              <a:t>  </a:t>
            </a:r>
            <a:endParaRPr lang="en-US" sz="1500" b="1" dirty="0" smtClean="0">
              <a:solidFill>
                <a:srgbClr val="A50021"/>
              </a:solidFill>
              <a:latin typeface="+mn-lt"/>
            </a:endParaRPr>
          </a:p>
        </p:txBody>
      </p:sp>
    </p:spTree>
    <p:extLst>
      <p:ext uri="{BB962C8B-B14F-4D97-AF65-F5344CB8AC3E}">
        <p14:creationId xmlns:p14="http://schemas.microsoft.com/office/powerpoint/2010/main" val="3766985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C0C0C0"/>
                  </a:outerShdw>
                </a:effectLst>
              </a:rPr>
              <a:t>SLS Meeting Objectives: 1/2</a:t>
            </a:r>
          </a:p>
        </p:txBody>
      </p:sp>
      <p:sp>
        <p:nvSpPr>
          <p:cNvPr id="6" name="Rectangle 3"/>
          <p:cNvSpPr txBox="1">
            <a:spLocks noChangeArrowheads="1"/>
          </p:cNvSpPr>
          <p:nvPr/>
        </p:nvSpPr>
        <p:spPr bwMode="auto">
          <a:xfrm>
            <a:off x="228600" y="838200"/>
            <a:ext cx="8686800" cy="57150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RF &amp; Modulation WG</a:t>
            </a:r>
            <a:endParaRPr lang="en-US" sz="1400" dirty="0" smtClean="0"/>
          </a:p>
          <a:p>
            <a:pPr lvl="1">
              <a:lnSpc>
                <a:spcPct val="100000"/>
              </a:lnSpc>
              <a:spcBef>
                <a:spcPct val="0"/>
              </a:spcBef>
              <a:spcAft>
                <a:spcPct val="0"/>
              </a:spcAft>
            </a:pPr>
            <a:r>
              <a:rPr lang="en-US" sz="1400" u="sng" dirty="0" smtClean="0"/>
              <a:t>401.0-B RF &amp; Modulation</a:t>
            </a:r>
            <a:r>
              <a:rPr lang="en-US" sz="1400" dirty="0" smtClean="0"/>
              <a:t>: </a:t>
            </a:r>
          </a:p>
          <a:p>
            <a:pPr lvl="2">
              <a:lnSpc>
                <a:spcPct val="100000"/>
              </a:lnSpc>
              <a:spcBef>
                <a:spcPct val="0"/>
              </a:spcBef>
              <a:spcAft>
                <a:spcPct val="0"/>
              </a:spcAft>
            </a:pPr>
            <a:r>
              <a:rPr lang="en-US" sz="1400" dirty="0" smtClean="0"/>
              <a:t>Turn-around ratios for EESS </a:t>
            </a:r>
            <a:r>
              <a:rPr lang="en-US" sz="1400" dirty="0"/>
              <a:t>7/8 </a:t>
            </a:r>
            <a:r>
              <a:rPr lang="en-US" sz="1400" dirty="0" smtClean="0"/>
              <a:t>GHz</a:t>
            </a:r>
            <a:r>
              <a:rPr lang="en-US" sz="1400" dirty="0" smtClean="0">
                <a:solidFill>
                  <a:srgbClr val="CC00CC"/>
                </a:solidFill>
              </a:rPr>
              <a:t> Red 2.6.11A </a:t>
            </a:r>
            <a:r>
              <a:rPr lang="en-US" sz="1400" dirty="0" smtClean="0"/>
              <a:t>	</a:t>
            </a:r>
            <a:r>
              <a:rPr lang="en-US" sz="1400" dirty="0"/>
              <a:t>Review of </a:t>
            </a:r>
            <a:r>
              <a:rPr lang="en-US" sz="1400" dirty="0" smtClean="0"/>
              <a:t>RIDs</a:t>
            </a:r>
          </a:p>
          <a:p>
            <a:pPr lvl="2">
              <a:lnSpc>
                <a:spcPct val="100000"/>
              </a:lnSpc>
              <a:spcBef>
                <a:spcPct val="0"/>
              </a:spcBef>
              <a:spcAft>
                <a:spcPct val="0"/>
              </a:spcAft>
            </a:pPr>
            <a:r>
              <a:rPr lang="en-US" sz="1400" dirty="0"/>
              <a:t>Stations sweep </a:t>
            </a:r>
            <a:r>
              <a:rPr lang="en-US" sz="1400" dirty="0" smtClean="0"/>
              <a:t>specifications </a:t>
            </a:r>
            <a:r>
              <a:rPr lang="en-US" sz="1400" dirty="0">
                <a:solidFill>
                  <a:srgbClr val="CC00CC"/>
                </a:solidFill>
              </a:rPr>
              <a:t>Pink </a:t>
            </a:r>
            <a:r>
              <a:rPr lang="en-US" sz="1400" dirty="0" smtClean="0">
                <a:solidFill>
                  <a:srgbClr val="CC00CC"/>
                </a:solidFill>
              </a:rPr>
              <a:t>2.1.4A/B </a:t>
            </a:r>
            <a:r>
              <a:rPr lang="en-US" sz="1400" dirty="0"/>
              <a:t>	Review of RIDs</a:t>
            </a:r>
            <a:endParaRPr lang="en-US" sz="1400" dirty="0" smtClean="0"/>
          </a:p>
          <a:p>
            <a:pPr lvl="2">
              <a:lnSpc>
                <a:spcPct val="100000"/>
              </a:lnSpc>
              <a:spcBef>
                <a:spcPct val="0"/>
              </a:spcBef>
              <a:spcAft>
                <a:spcPct val="0"/>
              </a:spcAft>
            </a:pPr>
            <a:r>
              <a:rPr lang="en-US" sz="1400" dirty="0"/>
              <a:t>Telemetry </a:t>
            </a:r>
            <a:r>
              <a:rPr lang="en-US" sz="1400" dirty="0" smtClean="0"/>
              <a:t>ranging			</a:t>
            </a:r>
            <a:r>
              <a:rPr lang="en-US" sz="1400" dirty="0"/>
              <a:t>Finalization of draft </a:t>
            </a:r>
            <a:r>
              <a:rPr lang="en-US" sz="1400" dirty="0" smtClean="0"/>
              <a:t>Recommendation</a:t>
            </a:r>
          </a:p>
          <a:p>
            <a:pPr lvl="2">
              <a:lnSpc>
                <a:spcPct val="100000"/>
              </a:lnSpc>
              <a:spcBef>
                <a:spcPct val="0"/>
              </a:spcBef>
              <a:spcAft>
                <a:spcPct val="0"/>
              </a:spcAft>
            </a:pPr>
            <a:r>
              <a:rPr lang="en-US" sz="1400" dirty="0"/>
              <a:t>Flexible turn-around ratios and MSPA	</a:t>
            </a:r>
            <a:r>
              <a:rPr lang="en-US" sz="1400" dirty="0" smtClean="0"/>
              <a:t>Initial </a:t>
            </a:r>
            <a:r>
              <a:rPr lang="en-US" sz="1400" dirty="0"/>
              <a:t>recommendation discussion</a:t>
            </a:r>
          </a:p>
          <a:p>
            <a:pPr lvl="2">
              <a:lnSpc>
                <a:spcPct val="100000"/>
              </a:lnSpc>
              <a:spcBef>
                <a:spcPct val="0"/>
              </a:spcBef>
              <a:spcAft>
                <a:spcPct val="0"/>
              </a:spcAft>
            </a:pPr>
            <a:r>
              <a:rPr lang="en-US" sz="1400" dirty="0"/>
              <a:t>GMSK+PN ranging			</a:t>
            </a:r>
            <a:r>
              <a:rPr lang="en-US" sz="1400" dirty="0" smtClean="0"/>
              <a:t>Recommendation </a:t>
            </a:r>
            <a:r>
              <a:rPr lang="en-US" sz="1400" dirty="0"/>
              <a:t>update discussion</a:t>
            </a:r>
          </a:p>
          <a:p>
            <a:pPr lvl="2">
              <a:lnSpc>
                <a:spcPct val="100000"/>
              </a:lnSpc>
              <a:spcBef>
                <a:spcPct val="0"/>
              </a:spcBef>
              <a:spcAft>
                <a:spcPct val="0"/>
              </a:spcAft>
            </a:pPr>
            <a:r>
              <a:rPr lang="en-US" sz="1400" dirty="0"/>
              <a:t>Station frequency stability		</a:t>
            </a:r>
            <a:r>
              <a:rPr lang="en-US" sz="1400" dirty="0" smtClean="0"/>
              <a:t>Recommendation </a:t>
            </a:r>
            <a:r>
              <a:rPr lang="en-US" sz="1400" dirty="0"/>
              <a:t>update </a:t>
            </a:r>
            <a:r>
              <a:rPr lang="en-US" sz="1400" dirty="0" smtClean="0"/>
              <a:t>discussion</a:t>
            </a:r>
            <a:endParaRPr lang="en-GB" sz="1400" dirty="0" smtClean="0">
              <a:solidFill>
                <a:srgbClr val="000000"/>
              </a:solidFill>
            </a:endParaRP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 413.1-G-1 Simultaneous Transmission of GMSK Telemetry and PN Ranging. Green Book. Issue 1. May 2017.</a:t>
            </a:r>
            <a:r>
              <a:rPr lang="en-US" sz="1200" dirty="0" smtClean="0">
                <a:solidFill>
                  <a:srgbClr val="FF0000"/>
                </a:solidFill>
              </a:rPr>
              <a:t>Published</a:t>
            </a:r>
            <a:r>
              <a:rPr lang="en-US" sz="1200" dirty="0" smtClean="0"/>
              <a:t>; 401.0-B-27 </a:t>
            </a:r>
            <a:r>
              <a:rPr lang="en-US" sz="1200" dirty="0"/>
              <a:t>Radio Frequency and Modulation </a:t>
            </a:r>
            <a:r>
              <a:rPr lang="en-US" sz="1200" dirty="0" smtClean="0"/>
              <a:t>Systems</a:t>
            </a:r>
            <a:r>
              <a:rPr lang="en-US" sz="1200" dirty="0"/>
              <a:t> </a:t>
            </a:r>
            <a:r>
              <a:rPr lang="en-US" sz="1200" dirty="0" smtClean="0">
                <a:solidFill>
                  <a:srgbClr val="CC00CC"/>
                </a:solidFill>
              </a:rPr>
              <a:t>(updates to Modulations for EESS and DDOR) </a:t>
            </a:r>
            <a:r>
              <a:rPr lang="en-US" sz="1200" dirty="0" smtClean="0"/>
              <a:t>. </a:t>
            </a:r>
            <a:r>
              <a:rPr lang="en-US" sz="1200" dirty="0"/>
              <a:t>Issue </a:t>
            </a:r>
            <a:r>
              <a:rPr lang="en-US" sz="1200" dirty="0" smtClean="0"/>
              <a:t>27. October 2017 </a:t>
            </a:r>
            <a:r>
              <a:rPr lang="en-US" sz="1200" dirty="0" smtClean="0">
                <a:solidFill>
                  <a:srgbClr val="FF0000"/>
                </a:solidFill>
              </a:rPr>
              <a:t>Published</a:t>
            </a:r>
            <a:r>
              <a:rPr lang="en-US" sz="1200" dirty="0"/>
              <a:t>; </a:t>
            </a:r>
            <a:r>
              <a:rPr lang="en-US" sz="1200" dirty="0" smtClean="0"/>
              <a:t>413.0-G Bandwidth-Efficient </a:t>
            </a:r>
            <a:r>
              <a:rPr lang="en-US" sz="1200" dirty="0"/>
              <a:t>Modulations: Summary of Definition, Implementation, and Performance” Issue </a:t>
            </a:r>
            <a:r>
              <a:rPr lang="en-US" sz="1200" dirty="0" smtClean="0"/>
              <a:t>3 </a:t>
            </a:r>
            <a:r>
              <a:rPr lang="en-US" sz="1200" dirty="0">
                <a:solidFill>
                  <a:srgbClr val="CC00CC"/>
                </a:solidFill>
              </a:rPr>
              <a:t>(Waiting CESG Poll to be) </a:t>
            </a:r>
            <a:r>
              <a:rPr lang="en-US" sz="1200" dirty="0">
                <a:solidFill>
                  <a:srgbClr val="FF0000"/>
                </a:solidFill>
              </a:rPr>
              <a:t>Published</a:t>
            </a:r>
            <a:r>
              <a:rPr lang="en-US" sz="1200" dirty="0" smtClean="0"/>
              <a:t>; </a:t>
            </a:r>
            <a:endParaRPr lang="en-US" sz="1400" dirty="0"/>
          </a:p>
          <a:p>
            <a:pPr lvl="1" indent="0">
              <a:lnSpc>
                <a:spcPct val="100000"/>
              </a:lnSpc>
              <a:spcBef>
                <a:spcPct val="0"/>
              </a:spcBef>
              <a:spcAft>
                <a:spcPct val="0"/>
              </a:spcAft>
              <a:buSzTx/>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Link Code/Sync WG</a:t>
            </a:r>
          </a:p>
          <a:p>
            <a:pPr lvl="1">
              <a:lnSpc>
                <a:spcPct val="100000"/>
              </a:lnSpc>
              <a:spcBef>
                <a:spcPct val="0"/>
              </a:spcBef>
              <a:spcAft>
                <a:spcPct val="0"/>
              </a:spcAft>
            </a:pPr>
            <a:r>
              <a:rPr lang="en-US" sz="1400" dirty="0" smtClean="0"/>
              <a:t>Best </a:t>
            </a:r>
            <a:r>
              <a:rPr lang="en-US" sz="1400" dirty="0"/>
              <a:t>Practice for VCM/ACM 431.1-M </a:t>
            </a:r>
            <a:r>
              <a:rPr lang="en-US" sz="1400" dirty="0" smtClean="0"/>
              <a:t>	Reply to Conditions on draft Red-1 VCM Magenta Book </a:t>
            </a:r>
            <a:r>
              <a:rPr lang="en-US" sz="1200" dirty="0" smtClean="0">
                <a:solidFill>
                  <a:srgbClr val="CC00CC"/>
                </a:solidFill>
              </a:rPr>
              <a:t>(</a:t>
            </a:r>
            <a:r>
              <a:rPr lang="en-US" sz="1200" dirty="0">
                <a:solidFill>
                  <a:srgbClr val="CC00CC"/>
                </a:solidFill>
              </a:rPr>
              <a:t>with RFM</a:t>
            </a:r>
            <a:r>
              <a:rPr lang="en-US" sz="1200" dirty="0" smtClean="0">
                <a:solidFill>
                  <a:srgbClr val="CC00CC"/>
                </a:solidFill>
              </a:rPr>
              <a:t>)</a:t>
            </a:r>
            <a:r>
              <a:rPr lang="en-GB" sz="1400" dirty="0" smtClean="0"/>
              <a:t> </a:t>
            </a:r>
            <a:endParaRPr lang="en-GB" sz="1400" dirty="0" smtClean="0">
              <a:solidFill>
                <a:srgbClr val="000000"/>
              </a:solidFill>
            </a:endParaRPr>
          </a:p>
          <a:p>
            <a:pPr lvl="1">
              <a:lnSpc>
                <a:spcPct val="100000"/>
              </a:lnSpc>
              <a:spcBef>
                <a:spcPct val="0"/>
              </a:spcBef>
              <a:spcAft>
                <a:spcPct val="0"/>
              </a:spcAft>
            </a:pPr>
            <a:r>
              <a:rPr lang="en-GB" sz="1400" dirty="0">
                <a:solidFill>
                  <a:srgbClr val="000000"/>
                </a:solidFill>
              </a:rPr>
              <a:t>SCCC Blue Book 131.2-B-1	</a:t>
            </a:r>
            <a:r>
              <a:rPr lang="en-GB" sz="1400" dirty="0" smtClean="0">
                <a:solidFill>
                  <a:srgbClr val="000000"/>
                </a:solidFill>
              </a:rPr>
              <a:t>	</a:t>
            </a:r>
            <a:r>
              <a:rPr lang="en-US" sz="1400" dirty="0"/>
              <a:t>5-year review or reconfirmation </a:t>
            </a:r>
            <a:endParaRPr lang="en-GB" sz="1400" dirty="0" smtClean="0">
              <a:solidFill>
                <a:srgbClr val="000000"/>
              </a:solidFill>
            </a:endParaRPr>
          </a:p>
          <a:p>
            <a:pPr lvl="1">
              <a:lnSpc>
                <a:spcPct val="100000"/>
              </a:lnSpc>
              <a:spcBef>
                <a:spcPct val="0"/>
              </a:spcBef>
              <a:spcAft>
                <a:spcPct val="0"/>
              </a:spcAft>
            </a:pPr>
            <a:r>
              <a:rPr lang="en-GB" sz="1400" dirty="0" smtClean="0">
                <a:solidFill>
                  <a:srgbClr val="000000"/>
                </a:solidFill>
              </a:rPr>
              <a:t>DVB-S2 Blue Book 131.3-B		</a:t>
            </a:r>
            <a:r>
              <a:rPr lang="en-US" sz="1400" dirty="0">
                <a:solidFill>
                  <a:srgbClr val="000000"/>
                </a:solidFill>
              </a:rPr>
              <a:t>Proposal for extension (new project) </a:t>
            </a:r>
            <a:endParaRPr lang="en-US" sz="1400" dirty="0" smtClean="0">
              <a:solidFill>
                <a:srgbClr val="000000"/>
              </a:solidFill>
            </a:endParaRPr>
          </a:p>
          <a:p>
            <a:pPr lvl="1">
              <a:lnSpc>
                <a:spcPct val="100000"/>
              </a:lnSpc>
              <a:spcBef>
                <a:spcPct val="0"/>
              </a:spcBef>
              <a:spcAft>
                <a:spcPct val="0"/>
              </a:spcAft>
            </a:pPr>
            <a:r>
              <a:rPr lang="en-GB" sz="1400" dirty="0" smtClean="0">
                <a:solidFill>
                  <a:srgbClr val="000000"/>
                </a:solidFill>
              </a:rPr>
              <a:t>TM </a:t>
            </a:r>
            <a:r>
              <a:rPr lang="en-GB" sz="1400" dirty="0">
                <a:solidFill>
                  <a:srgbClr val="000000"/>
                </a:solidFill>
              </a:rPr>
              <a:t>coding </a:t>
            </a:r>
            <a:r>
              <a:rPr lang="en-GB" sz="1400" dirty="0" smtClean="0">
                <a:solidFill>
                  <a:srgbClr val="000000"/>
                </a:solidFill>
              </a:rPr>
              <a:t>profiles 131.4-M		</a:t>
            </a:r>
            <a:r>
              <a:rPr lang="en-US" sz="1400" dirty="0" smtClean="0"/>
              <a:t>5-year </a:t>
            </a:r>
            <a:r>
              <a:rPr lang="en-US" sz="1400" dirty="0"/>
              <a:t>review or reconfirmation </a:t>
            </a:r>
            <a:endParaRPr lang="en-GB" sz="1400" dirty="0" smtClean="0">
              <a:solidFill>
                <a:srgbClr val="000000"/>
              </a:solidFill>
            </a:endParaRP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a:t>
            </a:r>
            <a:r>
              <a:rPr lang="en-US" sz="1200" dirty="0"/>
              <a:t>131.0-B-3 TM Synchronization and Channel </a:t>
            </a:r>
            <a:r>
              <a:rPr lang="en-US" sz="1200" dirty="0" smtClean="0"/>
              <a:t>Coding. Issue 3. September 2017 </a:t>
            </a:r>
            <a:r>
              <a:rPr lang="en-US" sz="1200" dirty="0" smtClean="0">
                <a:solidFill>
                  <a:srgbClr val="FF0000"/>
                </a:solidFill>
              </a:rPr>
              <a:t>Published</a:t>
            </a:r>
            <a:r>
              <a:rPr lang="en-US" sz="1200" dirty="0" smtClean="0"/>
              <a:t>; 231.0-B-3 TC </a:t>
            </a:r>
            <a:r>
              <a:rPr lang="en-US" sz="1200" dirty="0"/>
              <a:t>Synchronization and Channel Coding. Issue 3. September </a:t>
            </a:r>
            <a:r>
              <a:rPr lang="en-US" sz="1200" dirty="0" smtClean="0"/>
              <a:t>2017. </a:t>
            </a:r>
            <a:r>
              <a:rPr lang="en-US" sz="1200" dirty="0">
                <a:solidFill>
                  <a:srgbClr val="FF0000"/>
                </a:solidFill>
              </a:rPr>
              <a:t>Published</a:t>
            </a:r>
            <a:r>
              <a:rPr lang="en-US" sz="1200" dirty="0"/>
              <a:t>; </a:t>
            </a:r>
            <a:endParaRPr lang="en-US" sz="1200" dirty="0" smtClean="0"/>
          </a:p>
          <a:p>
            <a:pPr marL="346075" lvl="1" indent="0">
              <a:lnSpc>
                <a:spcPct val="100000"/>
              </a:lnSpc>
              <a:spcBef>
                <a:spcPct val="0"/>
              </a:spcBef>
              <a:spcAft>
                <a:spcPct val="0"/>
              </a:spcAft>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a:t>
            </a:r>
            <a:r>
              <a:rPr lang="en-US" sz="1400" dirty="0">
                <a:solidFill>
                  <a:srgbClr val="A50021"/>
                </a:solidFill>
              </a:rPr>
              <a:t>Link Protocols WG</a:t>
            </a:r>
            <a:endParaRPr lang="en-US" sz="1400" dirty="0">
              <a:solidFill>
                <a:srgbClr val="CC00FF"/>
              </a:solidFill>
            </a:endParaRPr>
          </a:p>
          <a:p>
            <a:pPr lvl="1">
              <a:lnSpc>
                <a:spcPct val="100000"/>
              </a:lnSpc>
              <a:spcBef>
                <a:spcPct val="0"/>
              </a:spcBef>
              <a:spcAft>
                <a:spcPct val="0"/>
              </a:spcAft>
            </a:pPr>
            <a:r>
              <a:rPr lang="en-US" sz="1400" dirty="0" smtClean="0"/>
              <a:t>USLP	Review RIDs from </a:t>
            </a:r>
            <a:r>
              <a:rPr lang="en-US" sz="1400" dirty="0"/>
              <a:t>Unified Space Data Link Protocol </a:t>
            </a:r>
            <a:r>
              <a:rPr lang="en-US" sz="1400" dirty="0" smtClean="0"/>
              <a:t>RED-3 Agency Review</a:t>
            </a:r>
            <a:endParaRPr lang="en-US" sz="1400" dirty="0"/>
          </a:p>
          <a:p>
            <a:pPr marL="346075" lvl="1" indent="0">
              <a:lnSpc>
                <a:spcPct val="100000"/>
              </a:lnSpc>
              <a:spcBef>
                <a:spcPct val="0"/>
              </a:spcBef>
              <a:spcAft>
                <a:spcPct val="0"/>
              </a:spcAft>
              <a:buNone/>
            </a:pPr>
            <a:r>
              <a:rPr lang="en-US" sz="1400" dirty="0"/>
              <a:t>		</a:t>
            </a:r>
            <a:r>
              <a:rPr lang="en-US" sz="1400" dirty="0" smtClean="0"/>
              <a:t>Review </a:t>
            </a:r>
            <a:r>
              <a:rPr lang="en-US" sz="1400" dirty="0"/>
              <a:t>updated </a:t>
            </a:r>
            <a:r>
              <a:rPr lang="en-US" sz="1400" dirty="0" smtClean="0"/>
              <a:t>USLP </a:t>
            </a:r>
            <a:r>
              <a:rPr lang="en-US" sz="1400" dirty="0"/>
              <a:t>Green </a:t>
            </a:r>
            <a:r>
              <a:rPr lang="en-US" sz="1400" dirty="0" smtClean="0"/>
              <a:t>Book	</a:t>
            </a:r>
          </a:p>
          <a:p>
            <a:pPr marL="346075" lvl="1" indent="0">
              <a:lnSpc>
                <a:spcPct val="100000"/>
              </a:lnSpc>
              <a:spcBef>
                <a:spcPct val="0"/>
              </a:spcBef>
              <a:spcAft>
                <a:spcPct val="0"/>
              </a:spcAft>
              <a:buNone/>
            </a:pPr>
            <a:r>
              <a:rPr lang="en-US" sz="1400" dirty="0" smtClean="0"/>
              <a:t>		Discuss Technical Corrigenda to add </a:t>
            </a:r>
            <a:r>
              <a:rPr lang="en-US" sz="1400" dirty="0"/>
              <a:t>USLP </a:t>
            </a:r>
            <a:r>
              <a:rPr lang="en-US" sz="1400" dirty="0" smtClean="0"/>
              <a:t>(when </a:t>
            </a:r>
            <a:r>
              <a:rPr lang="en-US" sz="1400" u="sng" dirty="0" smtClean="0"/>
              <a:t>published</a:t>
            </a:r>
            <a:r>
              <a:rPr lang="en-US" sz="1400" dirty="0" smtClean="0"/>
              <a:t>) to Coding Blue Books 				[TC Sync &amp; Coding, TM Sync &amp; Coding, SCCC, DVBS-2] </a:t>
            </a:r>
            <a:r>
              <a:rPr lang="en-US" sz="1400" dirty="0" smtClean="0">
                <a:solidFill>
                  <a:srgbClr val="CC00CC"/>
                </a:solidFill>
              </a:rPr>
              <a:t>(with C&amp;S WG)</a:t>
            </a:r>
          </a:p>
          <a:p>
            <a:pPr lvl="1">
              <a:lnSpc>
                <a:spcPct val="100000"/>
              </a:lnSpc>
              <a:spcBef>
                <a:spcPct val="0"/>
              </a:spcBef>
              <a:spcAft>
                <a:spcPct val="0"/>
              </a:spcAft>
            </a:pPr>
            <a:r>
              <a:rPr lang="en-US" sz="1400" dirty="0" smtClean="0"/>
              <a:t>702.1-B-1 </a:t>
            </a:r>
            <a:r>
              <a:rPr lang="en-US" sz="1400" dirty="0"/>
              <a:t>IP over CCSDS Space Links</a:t>
            </a:r>
            <a:r>
              <a:rPr lang="en-US" sz="1400" dirty="0" smtClean="0"/>
              <a:t>	5-year review </a:t>
            </a:r>
            <a:r>
              <a:rPr lang="en-US" sz="1400" dirty="0"/>
              <a:t>or </a:t>
            </a:r>
            <a:r>
              <a:rPr lang="en-US" sz="1400" dirty="0" smtClean="0"/>
              <a:t>reconfirmation </a:t>
            </a:r>
            <a:endParaRPr lang="en-US" sz="1400" dirty="0"/>
          </a:p>
        </p:txBody>
      </p:sp>
    </p:spTree>
    <p:extLst>
      <p:ext uri="{BB962C8B-B14F-4D97-AF65-F5344CB8AC3E}">
        <p14:creationId xmlns:p14="http://schemas.microsoft.com/office/powerpoint/2010/main" val="306198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C0C0C0"/>
                  </a:outerShdw>
                </a:effectLst>
              </a:rPr>
              <a:t>SLS Meeting Objectives: 2/2</a:t>
            </a:r>
          </a:p>
        </p:txBody>
      </p:sp>
      <p:sp>
        <p:nvSpPr>
          <p:cNvPr id="6" name="Rectangle 3"/>
          <p:cNvSpPr txBox="1">
            <a:spLocks noChangeArrowheads="1"/>
          </p:cNvSpPr>
          <p:nvPr/>
        </p:nvSpPr>
        <p:spPr bwMode="auto">
          <a:xfrm>
            <a:off x="152400" y="838200"/>
            <a:ext cx="8763000" cy="57912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Space </a:t>
            </a:r>
            <a:r>
              <a:rPr lang="en-US" sz="1400" dirty="0">
                <a:solidFill>
                  <a:srgbClr val="A50021"/>
                </a:solidFill>
              </a:rPr>
              <a:t>Data Link Security </a:t>
            </a:r>
            <a:r>
              <a:rPr lang="en-US" sz="1400" dirty="0" smtClean="0">
                <a:solidFill>
                  <a:srgbClr val="A50021"/>
                </a:solidFill>
              </a:rPr>
              <a:t>(SDLS) WG</a:t>
            </a:r>
          </a:p>
          <a:p>
            <a:pPr lvl="1">
              <a:lnSpc>
                <a:spcPct val="100000"/>
              </a:lnSpc>
              <a:spcBef>
                <a:spcPct val="0"/>
              </a:spcBef>
              <a:spcAft>
                <a:spcPct val="0"/>
              </a:spcAft>
            </a:pPr>
            <a:r>
              <a:rPr lang="en-US" sz="1400" u="sng" dirty="0" smtClean="0"/>
              <a:t>Extended</a:t>
            </a:r>
            <a:r>
              <a:rPr lang="en-US" sz="1400" dirty="0" smtClean="0"/>
              <a:t> Protocol </a:t>
            </a:r>
            <a:r>
              <a:rPr lang="en-US" sz="1400" dirty="0"/>
              <a:t>Blue Book 355.1</a:t>
            </a:r>
            <a:r>
              <a:rPr lang="en-US" sz="1400" dirty="0" smtClean="0"/>
              <a:t>	Finalization of </a:t>
            </a:r>
            <a:r>
              <a:rPr lang="en-US" sz="1400" dirty="0" smtClean="0">
                <a:solidFill>
                  <a:srgbClr val="FF0000"/>
                </a:solidFill>
              </a:rPr>
              <a:t>RED</a:t>
            </a:r>
            <a:r>
              <a:rPr lang="en-US" sz="1400" dirty="0" smtClean="0"/>
              <a:t> Book v1</a:t>
            </a:r>
            <a:br>
              <a:rPr lang="en-US" sz="1400" dirty="0" smtClean="0"/>
            </a:br>
            <a:r>
              <a:rPr lang="en-US" sz="1400" dirty="0" smtClean="0"/>
              <a:t>				Review </a:t>
            </a:r>
            <a:r>
              <a:rPr lang="en-US" sz="1400" dirty="0"/>
              <a:t>final interoperability testing </a:t>
            </a:r>
            <a:r>
              <a:rPr lang="en-US" sz="1400" dirty="0" smtClean="0"/>
              <a:t>results</a:t>
            </a:r>
            <a:endParaRPr lang="en-US" sz="1400" dirty="0"/>
          </a:p>
          <a:p>
            <a:pPr lvl="1">
              <a:lnSpc>
                <a:spcPct val="100000"/>
              </a:lnSpc>
              <a:spcBef>
                <a:spcPct val="0"/>
              </a:spcBef>
              <a:spcAft>
                <a:spcPct val="0"/>
              </a:spcAft>
            </a:pPr>
            <a:r>
              <a:rPr lang="en-US" sz="1400" u="sng" dirty="0" smtClean="0"/>
              <a:t>Extended</a:t>
            </a:r>
            <a:r>
              <a:rPr lang="en-US" sz="1400" dirty="0" smtClean="0"/>
              <a:t> </a:t>
            </a:r>
            <a:r>
              <a:rPr lang="en-US" sz="1400" dirty="0"/>
              <a:t>Protocol </a:t>
            </a:r>
            <a:r>
              <a:rPr lang="en-US" sz="1400" dirty="0" smtClean="0"/>
              <a:t>Green Book 350.5 </a:t>
            </a:r>
            <a:r>
              <a:rPr lang="en-US" sz="1400" dirty="0"/>
              <a:t>	Review </a:t>
            </a:r>
            <a:r>
              <a:rPr lang="en-US" sz="1400" dirty="0" smtClean="0"/>
              <a:t>contributions</a:t>
            </a:r>
            <a:endParaRPr lang="en-US" sz="1600" dirty="0" smtClean="0"/>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350.5-G SDLS Core Protocol Green Book: </a:t>
            </a:r>
            <a:r>
              <a:rPr lang="en-US" sz="1200" dirty="0" smtClean="0">
                <a:solidFill>
                  <a:srgbClr val="CC00CC"/>
                </a:solidFill>
              </a:rPr>
              <a:t>(Waiting CESG Poll to be) </a:t>
            </a:r>
            <a:r>
              <a:rPr lang="en-US" sz="1200" dirty="0" smtClean="0">
                <a:solidFill>
                  <a:srgbClr val="FF0000"/>
                </a:solidFill>
              </a:rPr>
              <a:t>Published</a:t>
            </a:r>
            <a:r>
              <a:rPr lang="en-US" sz="1200" dirty="0" smtClean="0"/>
              <a:t>; </a:t>
            </a:r>
          </a:p>
          <a:p>
            <a:pPr marL="0" indent="0">
              <a:lnSpc>
                <a:spcPct val="100000"/>
              </a:lnSpc>
              <a:spcBef>
                <a:spcPct val="0"/>
              </a:spcBef>
              <a:spcAft>
                <a:spcPct val="0"/>
              </a:spcAft>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Multispectral </a:t>
            </a:r>
            <a:r>
              <a:rPr lang="en-US" sz="1400" dirty="0">
                <a:solidFill>
                  <a:srgbClr val="A50021"/>
                </a:solidFill>
              </a:rPr>
              <a:t>&amp; </a:t>
            </a:r>
            <a:r>
              <a:rPr lang="en-US" sz="1400" dirty="0" err="1">
                <a:solidFill>
                  <a:srgbClr val="A50021"/>
                </a:solidFill>
              </a:rPr>
              <a:t>Hyperspectral</a:t>
            </a:r>
            <a:r>
              <a:rPr lang="en-US" sz="1400" dirty="0">
                <a:solidFill>
                  <a:srgbClr val="A50021"/>
                </a:solidFill>
              </a:rPr>
              <a:t> Data </a:t>
            </a:r>
            <a:r>
              <a:rPr lang="en-US" sz="1400" dirty="0" smtClean="0">
                <a:solidFill>
                  <a:srgbClr val="A50021"/>
                </a:solidFill>
              </a:rPr>
              <a:t>Compression (</a:t>
            </a:r>
            <a:r>
              <a:rPr lang="en-US" sz="1400" dirty="0">
                <a:solidFill>
                  <a:srgbClr val="A50021"/>
                </a:solidFill>
              </a:rPr>
              <a:t>MHDC) </a:t>
            </a:r>
            <a:r>
              <a:rPr lang="en-US" sz="1400" dirty="0" smtClean="0">
                <a:solidFill>
                  <a:srgbClr val="A50021"/>
                </a:solidFill>
              </a:rPr>
              <a:t>WG</a:t>
            </a:r>
            <a:r>
              <a:rPr lang="en-US" sz="1400" dirty="0">
                <a:solidFill>
                  <a:srgbClr val="CC00FF"/>
                </a:solidFill>
              </a:rPr>
              <a:t>	</a:t>
            </a:r>
          </a:p>
          <a:p>
            <a:pPr lvl="1">
              <a:lnSpc>
                <a:spcPct val="100000"/>
              </a:lnSpc>
              <a:spcBef>
                <a:spcPct val="0"/>
              </a:spcBef>
              <a:spcAft>
                <a:spcPct val="0"/>
              </a:spcAft>
            </a:pPr>
            <a:r>
              <a:rPr lang="en-US" sz="1400" dirty="0"/>
              <a:t> CCSDS-120.3-G, “Spectral Pre-processing Transform for Multispectral &amp; </a:t>
            </a:r>
            <a:r>
              <a:rPr lang="en-US" sz="1400" dirty="0" err="1"/>
              <a:t>Hyperspectral</a:t>
            </a:r>
            <a:r>
              <a:rPr lang="en-US" sz="1400" dirty="0"/>
              <a:t> Image Compression</a:t>
            </a:r>
            <a:r>
              <a:rPr lang="en-US" sz="1400" dirty="0" smtClean="0"/>
              <a:t>”</a:t>
            </a:r>
          </a:p>
          <a:p>
            <a:pPr lvl="3">
              <a:lnSpc>
                <a:spcPct val="100000"/>
              </a:lnSpc>
              <a:spcBef>
                <a:spcPct val="0"/>
              </a:spcBef>
              <a:spcAft>
                <a:spcPct val="0"/>
              </a:spcAft>
            </a:pPr>
            <a:r>
              <a:rPr lang="en-US" sz="1400" dirty="0"/>
              <a:t>Review newest draft and check if ready for </a:t>
            </a:r>
            <a:r>
              <a:rPr lang="en-US" sz="1400" dirty="0" smtClean="0"/>
              <a:t>publication (book supports recently released 122.1-B) </a:t>
            </a:r>
            <a:endParaRPr lang="en-US" sz="1400" dirty="0"/>
          </a:p>
          <a:p>
            <a:pPr lvl="1">
              <a:lnSpc>
                <a:spcPct val="100000"/>
              </a:lnSpc>
              <a:spcBef>
                <a:spcPct val="0"/>
              </a:spcBef>
              <a:spcAft>
                <a:spcPct val="0"/>
              </a:spcAft>
            </a:pPr>
            <a:r>
              <a:rPr lang="en-US" sz="1400" dirty="0" smtClean="0"/>
              <a:t>CCSDS-123.1-B</a:t>
            </a:r>
            <a:r>
              <a:rPr lang="en-US" sz="1400" dirty="0"/>
              <a:t>: Near-Lossless Compression via Extension of CCSDS-123.0-B</a:t>
            </a:r>
          </a:p>
          <a:p>
            <a:pPr lvl="3">
              <a:lnSpc>
                <a:spcPct val="100000"/>
              </a:lnSpc>
              <a:spcBef>
                <a:spcPct val="0"/>
              </a:spcBef>
              <a:spcAft>
                <a:spcPct val="0"/>
              </a:spcAft>
            </a:pPr>
            <a:r>
              <a:rPr lang="en-US" sz="1400" dirty="0"/>
              <a:t>Reach consensus on remaining technical details of the standard (supported methods for “fast” mode, rate control, entropy coder)</a:t>
            </a:r>
          </a:p>
          <a:p>
            <a:pPr lvl="3">
              <a:lnSpc>
                <a:spcPct val="100000"/>
              </a:lnSpc>
              <a:spcBef>
                <a:spcPct val="0"/>
              </a:spcBef>
              <a:spcAft>
                <a:spcPct val="0"/>
              </a:spcAft>
            </a:pPr>
            <a:r>
              <a:rPr lang="en-US" sz="1400" dirty="0" smtClean="0"/>
              <a:t>Cross-verification plans</a:t>
            </a:r>
          </a:p>
          <a:p>
            <a:pPr lvl="1">
              <a:lnSpc>
                <a:spcPct val="100000"/>
              </a:lnSpc>
              <a:spcBef>
                <a:spcPct val="0"/>
              </a:spcBef>
              <a:spcAft>
                <a:spcPct val="0"/>
              </a:spcAft>
            </a:pPr>
            <a:r>
              <a:rPr lang="en-US" sz="1400" dirty="0"/>
              <a:t>Discuss potential new project: compression of “housekeeping-like” telemetry </a:t>
            </a:r>
            <a:r>
              <a:rPr lang="en-US" sz="1400" dirty="0" smtClean="0"/>
              <a:t>data </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122.0-B-2 Image Data Compression. Blue Book. Issue 2. September 2017 </a:t>
            </a:r>
            <a:r>
              <a:rPr lang="en-US" sz="1200" dirty="0" smtClean="0">
                <a:solidFill>
                  <a:srgbClr val="FF0000"/>
                </a:solidFill>
              </a:rPr>
              <a:t>Published</a:t>
            </a:r>
            <a:r>
              <a:rPr lang="en-US" sz="1200" dirty="0" smtClean="0"/>
              <a:t>; 122.1-B-1 Spectral Preprocessing Transform for Multispectral and </a:t>
            </a:r>
            <a:r>
              <a:rPr lang="en-US" sz="1200" dirty="0" err="1" smtClean="0"/>
              <a:t>Hyperspectral</a:t>
            </a:r>
            <a:r>
              <a:rPr lang="en-US" sz="1200" dirty="0" smtClean="0"/>
              <a:t> Image Compression. Blue Book. Issue 1. September 2017 </a:t>
            </a:r>
            <a:r>
              <a:rPr lang="en-US" sz="1200" dirty="0" smtClean="0">
                <a:solidFill>
                  <a:srgbClr val="FF0000"/>
                </a:solidFill>
              </a:rPr>
              <a:t>Published</a:t>
            </a:r>
            <a:r>
              <a:rPr lang="en-US" sz="1200" dirty="0" smtClean="0"/>
              <a:t>; </a:t>
            </a:r>
          </a:p>
          <a:p>
            <a:pPr lvl="2">
              <a:lnSpc>
                <a:spcPct val="100000"/>
              </a:lnSpc>
              <a:spcBef>
                <a:spcPct val="0"/>
              </a:spcBef>
              <a:spcAft>
                <a:spcPct val="0"/>
              </a:spcAft>
            </a:pPr>
            <a:endParaRPr lang="en-US" sz="1800" dirty="0" smtClean="0">
              <a:solidFill>
                <a:srgbClr val="A50021"/>
              </a:solidFill>
            </a:endParaRPr>
          </a:p>
          <a:p>
            <a:pPr>
              <a:lnSpc>
                <a:spcPct val="100000"/>
              </a:lnSpc>
              <a:spcBef>
                <a:spcPct val="0"/>
              </a:spcBef>
              <a:spcAft>
                <a:spcPct val="0"/>
              </a:spcAft>
            </a:pPr>
            <a:r>
              <a:rPr lang="en-US" sz="1400" dirty="0" smtClean="0">
                <a:solidFill>
                  <a:srgbClr val="A50021"/>
                </a:solidFill>
              </a:rPr>
              <a:t>Optical Communications WG </a:t>
            </a:r>
            <a:r>
              <a:rPr lang="en-US" sz="1400" dirty="0">
                <a:solidFill>
                  <a:srgbClr val="A50021"/>
                </a:solidFill>
              </a:rPr>
              <a:t>	</a:t>
            </a:r>
            <a:endParaRPr lang="en-US" sz="1400" dirty="0">
              <a:solidFill>
                <a:srgbClr val="FF0000"/>
              </a:solidFill>
            </a:endParaRPr>
          </a:p>
          <a:p>
            <a:pPr lvl="1">
              <a:lnSpc>
                <a:spcPct val="100000"/>
              </a:lnSpc>
              <a:spcBef>
                <a:spcPct val="0"/>
              </a:spcBef>
              <a:spcAft>
                <a:spcPct val="0"/>
              </a:spcAft>
            </a:pPr>
            <a:r>
              <a:rPr lang="en-US" sz="1400" dirty="0"/>
              <a:t>Optical Communications “Physical Layer” and “Coding &amp; Synchronization” Blue Books</a:t>
            </a:r>
            <a:r>
              <a:rPr lang="en-US" sz="1400" dirty="0" smtClean="0"/>
              <a:t>.</a:t>
            </a:r>
            <a:r>
              <a:rPr lang="en-US" sz="1400" dirty="0"/>
              <a:t>	</a:t>
            </a:r>
          </a:p>
          <a:p>
            <a:pPr marL="1025525" lvl="2" indent="-342900">
              <a:lnSpc>
                <a:spcPct val="100000"/>
              </a:lnSpc>
              <a:spcBef>
                <a:spcPct val="0"/>
              </a:spcBef>
              <a:spcAft>
                <a:spcPct val="0"/>
              </a:spcAft>
              <a:buSzPct val="95000"/>
              <a:buFont typeface="+mj-lt"/>
              <a:buAutoNum type="arabicPeriod"/>
            </a:pPr>
            <a:r>
              <a:rPr lang="en-US" sz="1400" u="sng" dirty="0"/>
              <a:t>Deep Space Scenario</a:t>
            </a:r>
            <a:r>
              <a:rPr lang="en-US" sz="1400" dirty="0"/>
              <a:t>: High Photon Efficiency (HPE) </a:t>
            </a:r>
            <a:r>
              <a:rPr lang="en-US" sz="1400" dirty="0" smtClean="0"/>
              <a:t>Scenario - Finalize replies to Poll condition for Physical Layer book and finalize Coding Book to submit </a:t>
            </a:r>
            <a:r>
              <a:rPr lang="en-US" sz="1400" dirty="0"/>
              <a:t>for agency review.</a:t>
            </a:r>
          </a:p>
          <a:p>
            <a:pPr marL="1025525" lvl="2" indent="-342900">
              <a:lnSpc>
                <a:spcPct val="100000"/>
              </a:lnSpc>
              <a:spcBef>
                <a:spcPct val="0"/>
              </a:spcBef>
              <a:spcAft>
                <a:spcPct val="0"/>
              </a:spcAft>
              <a:buSzPct val="95000"/>
              <a:buFont typeface="+mj-lt"/>
              <a:buAutoNum type="arabicPeriod"/>
            </a:pPr>
            <a:r>
              <a:rPr lang="en-US" sz="1400" u="sng" dirty="0" smtClean="0"/>
              <a:t>Near Earth Scenario for Low Complexity (LC) Systems</a:t>
            </a:r>
            <a:r>
              <a:rPr lang="en-US" sz="1400" dirty="0" smtClean="0"/>
              <a:t>: Work towards reaching a consensus on LC.</a:t>
            </a:r>
            <a:endParaRPr lang="en-US" sz="1200" dirty="0" smtClean="0"/>
          </a:p>
          <a:p>
            <a:pPr lvl="1">
              <a:lnSpc>
                <a:spcPct val="100000"/>
              </a:lnSpc>
              <a:spcBef>
                <a:spcPct val="0"/>
              </a:spcBef>
              <a:spcAft>
                <a:spcPct val="0"/>
              </a:spcAft>
            </a:pPr>
            <a:r>
              <a:rPr lang="en-US" sz="1400" dirty="0" smtClean="0"/>
              <a:t>Real Time Weather and Atmospheric Characterization Data:	Drafting </a:t>
            </a:r>
            <a:r>
              <a:rPr lang="en-US" sz="1400" u="sng" dirty="0" smtClean="0"/>
              <a:t>Magenta Book</a:t>
            </a:r>
            <a:r>
              <a:rPr lang="en-US" sz="1400" b="0" dirty="0" smtClean="0"/>
              <a:t>.</a:t>
            </a:r>
            <a:endParaRPr lang="en-US" sz="1400" u="sng" dirty="0" smtClean="0"/>
          </a:p>
          <a:p>
            <a:pPr lvl="1">
              <a:lnSpc>
                <a:spcPct val="100000"/>
              </a:lnSpc>
              <a:spcBef>
                <a:spcPct val="0"/>
              </a:spcBef>
              <a:spcAft>
                <a:spcPct val="0"/>
              </a:spcAft>
            </a:pPr>
            <a:r>
              <a:rPr lang="en-US" sz="1400" dirty="0"/>
              <a:t>High Data Rate (HDR) </a:t>
            </a:r>
            <a:r>
              <a:rPr lang="en-US" sz="1400" dirty="0" smtClean="0"/>
              <a:t>Near </a:t>
            </a:r>
            <a:r>
              <a:rPr lang="en-US" sz="1400" dirty="0"/>
              <a:t>Earth Scenario: </a:t>
            </a:r>
            <a:r>
              <a:rPr lang="en-US" sz="1400" dirty="0" smtClean="0"/>
              <a:t>		Review updates for 2 </a:t>
            </a:r>
            <a:r>
              <a:rPr lang="en-US" sz="1400" u="sng" dirty="0" smtClean="0"/>
              <a:t>Orange Books</a:t>
            </a:r>
            <a:r>
              <a:rPr lang="en-US" sz="1400" dirty="0" smtClean="0"/>
              <a:t>.</a:t>
            </a:r>
            <a:endParaRPr lang="en-US" sz="1400" u="sng" dirty="0" smtClean="0"/>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140.1-G Real Time Weather and Atmospheric Characterization Data. Green Book. Issue 1. May 2017</a:t>
            </a:r>
            <a:r>
              <a:rPr lang="en-US" sz="1200" dirty="0" smtClean="0">
                <a:solidFill>
                  <a:srgbClr val="CC00CC"/>
                </a:solidFill>
              </a:rPr>
              <a:t> </a:t>
            </a:r>
            <a:r>
              <a:rPr lang="en-US" sz="1200" dirty="0" smtClean="0">
                <a:solidFill>
                  <a:srgbClr val="FF0000"/>
                </a:solidFill>
              </a:rPr>
              <a:t>Published</a:t>
            </a:r>
            <a:r>
              <a:rPr lang="en-US" sz="1200" dirty="0" smtClean="0"/>
              <a:t>; </a:t>
            </a:r>
            <a:endParaRPr lang="en-US" sz="1400" dirty="0"/>
          </a:p>
          <a:p>
            <a:pPr marL="346075" lvl="1" indent="0">
              <a:lnSpc>
                <a:spcPct val="100000"/>
              </a:lnSpc>
              <a:spcBef>
                <a:spcPts val="0"/>
              </a:spcBef>
              <a:spcAft>
                <a:spcPts val="0"/>
              </a:spcAft>
              <a:buNone/>
            </a:pPr>
            <a:endParaRPr lang="en-US" sz="1400" dirty="0"/>
          </a:p>
          <a:p>
            <a:pPr marL="346075" lvl="1" indent="0">
              <a:lnSpc>
                <a:spcPct val="100000"/>
              </a:lnSpc>
              <a:spcBef>
                <a:spcPts val="0"/>
              </a:spcBef>
              <a:spcAft>
                <a:spcPts val="0"/>
              </a:spcAft>
              <a:buNone/>
            </a:pPr>
            <a:r>
              <a:rPr lang="en-US" sz="1400" dirty="0" smtClean="0"/>
              <a:t> </a:t>
            </a:r>
            <a:endParaRPr lang="en-US" sz="1400" dirty="0"/>
          </a:p>
          <a:p>
            <a:pPr lvl="1">
              <a:lnSpc>
                <a:spcPct val="100000"/>
              </a:lnSpc>
              <a:spcBef>
                <a:spcPts val="0"/>
              </a:spcBef>
              <a:spcAft>
                <a:spcPts val="0"/>
              </a:spcAft>
            </a:pPr>
            <a:endParaRPr lang="en-US" sz="1400" dirty="0"/>
          </a:p>
          <a:p>
            <a:pPr lvl="1">
              <a:lnSpc>
                <a:spcPct val="100000"/>
              </a:lnSpc>
              <a:spcBef>
                <a:spcPts val="0"/>
              </a:spcBef>
              <a:spcAft>
                <a:spcPts val="0"/>
              </a:spcAft>
            </a:pPr>
            <a:endParaRPr lang="en-US" sz="1400" dirty="0" smtClean="0"/>
          </a:p>
          <a:p>
            <a:pPr lvl="1">
              <a:lnSpc>
                <a:spcPct val="100000"/>
              </a:lnSpc>
              <a:spcBef>
                <a:spcPts val="0"/>
              </a:spcBef>
              <a:spcAft>
                <a:spcPts val="0"/>
              </a:spcAft>
            </a:pPr>
            <a:endParaRPr lang="en-US" sz="1400" dirty="0" smtClean="0"/>
          </a:p>
          <a:p>
            <a:pPr lvl="1">
              <a:lnSpc>
                <a:spcPct val="100000"/>
              </a:lnSpc>
              <a:spcBef>
                <a:spcPts val="500"/>
              </a:spcBef>
              <a:spcAft>
                <a:spcPts val="500"/>
              </a:spcAft>
            </a:pPr>
            <a:endParaRPr lang="en-US" sz="1400" dirty="0"/>
          </a:p>
        </p:txBody>
      </p:sp>
    </p:spTree>
    <p:extLst>
      <p:ext uri="{BB962C8B-B14F-4D97-AF65-F5344CB8AC3E}">
        <p14:creationId xmlns:p14="http://schemas.microsoft.com/office/powerpoint/2010/main" val="123655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SIS Meeting </a:t>
            </a:r>
            <a:r>
              <a:rPr lang="en-US" sz="2400" dirty="0" smtClean="0">
                <a:solidFill>
                  <a:srgbClr val="000099"/>
                </a:solidFill>
                <a:effectLst>
                  <a:outerShdw blurRad="38100" dist="38100" dir="2700000" algn="tl">
                    <a:srgbClr val="000000">
                      <a:alpha val="43137"/>
                    </a:srgbClr>
                  </a:outerShdw>
                </a:effectLst>
              </a:rPr>
              <a:t>Objectives: 1/2</a:t>
            </a:r>
            <a:endParaRPr lang="en-US" sz="2400"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1125" lvl="0" indent="-222250" eaLnBrk="0" hangingPunct="0">
              <a:spcAft>
                <a:spcPct val="10000"/>
              </a:spcAft>
              <a:buSzPct val="125000"/>
              <a:buFontTx/>
              <a:buChar char="•"/>
              <a:defRPr/>
            </a:pPr>
            <a:r>
              <a:rPr lang="en-US" sz="2000" b="1" kern="0" dirty="0">
                <a:solidFill>
                  <a:srgbClr val="A50021"/>
                </a:solidFill>
                <a:latin typeface="Calibri"/>
              </a:rPr>
              <a:t>CFDP  Revisions </a:t>
            </a:r>
            <a:r>
              <a:rPr lang="en-US" sz="2000" b="1" kern="0" dirty="0" smtClean="0">
                <a:solidFill>
                  <a:srgbClr val="A50021"/>
                </a:solidFill>
                <a:latin typeface="Calibri"/>
              </a:rPr>
              <a:t>WG</a:t>
            </a:r>
          </a:p>
          <a:p>
            <a:pPr marL="568325" lvl="1" indent="-222250" eaLnBrk="0" hangingPunct="0">
              <a:spcAft>
                <a:spcPct val="10000"/>
              </a:spcAft>
              <a:buSzPct val="125000"/>
              <a:buFontTx/>
              <a:buChar char="•"/>
              <a:defRPr/>
            </a:pPr>
            <a:r>
              <a:rPr lang="en-US" sz="2000" b="1" kern="0" dirty="0" smtClean="0">
                <a:solidFill>
                  <a:srgbClr val="A50021"/>
                </a:solidFill>
                <a:latin typeface="Calibri"/>
              </a:rPr>
              <a:t>Monday </a:t>
            </a:r>
            <a:r>
              <a:rPr lang="en-US" sz="2000" b="1" kern="0" dirty="0">
                <a:solidFill>
                  <a:srgbClr val="A50021"/>
                </a:solidFill>
                <a:latin typeface="Calibri"/>
              </a:rPr>
              <a:t>AM </a:t>
            </a:r>
            <a:r>
              <a:rPr lang="en-US" sz="2000" b="1" kern="0" dirty="0" smtClean="0">
                <a:solidFill>
                  <a:srgbClr val="A50021"/>
                </a:solidFill>
                <a:latin typeface="Calibri"/>
              </a:rPr>
              <a:t>(Gauguin)</a:t>
            </a:r>
            <a:endParaRPr lang="en-US" sz="2000" b="1" kern="0" dirty="0">
              <a:solidFill>
                <a:srgbClr val="A50021"/>
              </a:solidFill>
              <a:latin typeface="Calibri"/>
            </a:endParaRPr>
          </a:p>
          <a:p>
            <a:pPr marL="1025525" lvl="1" indent="-225425" eaLnBrk="0" hangingPunct="0">
              <a:spcAft>
                <a:spcPct val="10000"/>
              </a:spcAft>
              <a:buSzPct val="125000"/>
              <a:buFontTx/>
              <a:buChar char="•"/>
              <a:defRPr/>
            </a:pPr>
            <a:r>
              <a:rPr lang="en-US" sz="1600" b="1" kern="0" dirty="0">
                <a:latin typeface="Calibri"/>
              </a:rPr>
              <a:t>Discuss way forward for interoperability testing</a:t>
            </a:r>
          </a:p>
          <a:p>
            <a:pPr marL="230188" indent="-230188" eaLnBrk="0" hangingPunct="0">
              <a:spcAft>
                <a:spcPct val="10000"/>
              </a:spcAft>
              <a:buSzPct val="125000"/>
              <a:buFontTx/>
              <a:buChar char="•"/>
              <a:defRPr/>
            </a:pPr>
            <a:endParaRPr lang="en-US" sz="2000" b="1" kern="0" dirty="0" smtClean="0">
              <a:solidFill>
                <a:srgbClr val="A50021"/>
              </a:solidFill>
              <a:latin typeface="+mn-lt"/>
            </a:endParaRPr>
          </a:p>
          <a:p>
            <a:pPr marL="230188" indent="-230188" eaLnBrk="0" hangingPunct="0">
              <a:spcAft>
                <a:spcPct val="10000"/>
              </a:spcAft>
              <a:buSzPct val="125000"/>
              <a:buFontTx/>
              <a:buChar char="•"/>
              <a:defRPr/>
            </a:pPr>
            <a:r>
              <a:rPr lang="en-US" sz="2000" b="1" kern="0" dirty="0" smtClean="0">
                <a:solidFill>
                  <a:srgbClr val="A50021"/>
                </a:solidFill>
                <a:latin typeface="+mn-lt"/>
              </a:rPr>
              <a:t>Motion Imagery WG</a:t>
            </a:r>
          </a:p>
          <a:p>
            <a:pPr marL="573088" lvl="2" indent="-225425" eaLnBrk="0" hangingPunct="0">
              <a:spcAft>
                <a:spcPct val="10000"/>
              </a:spcAft>
              <a:buSzPct val="125000"/>
              <a:buFontTx/>
              <a:buChar char="•"/>
              <a:defRPr/>
            </a:pPr>
            <a:r>
              <a:rPr lang="en-US" sz="1800" b="1" kern="0" dirty="0" smtClean="0">
                <a:solidFill>
                  <a:srgbClr val="A50021"/>
                </a:solidFill>
                <a:latin typeface="+mn-lt"/>
              </a:rPr>
              <a:t>Tuesday PM (Vermeer)</a:t>
            </a:r>
            <a:endParaRPr lang="en-US" sz="1800" b="1" kern="0" dirty="0">
              <a:solidFill>
                <a:srgbClr val="A50021"/>
              </a:solidFill>
              <a:latin typeface="+mn-lt"/>
            </a:endParaRPr>
          </a:p>
          <a:p>
            <a:pPr marL="1030288" lvl="3" indent="-225425" eaLnBrk="0" hangingPunct="0">
              <a:spcAft>
                <a:spcPct val="10000"/>
              </a:spcAft>
              <a:buSzPct val="125000"/>
              <a:buFontTx/>
              <a:buChar char="•"/>
              <a:defRPr/>
            </a:pPr>
            <a:r>
              <a:rPr lang="en-US" sz="1600" b="1" kern="0" dirty="0" smtClean="0">
                <a:latin typeface="Calibri"/>
              </a:rPr>
              <a:t>Review </a:t>
            </a:r>
            <a:r>
              <a:rPr lang="en-US" sz="1600" b="1" kern="0" dirty="0">
                <a:latin typeface="Calibri"/>
              </a:rPr>
              <a:t>RTP Video technical </a:t>
            </a:r>
            <a:r>
              <a:rPr lang="en-US" sz="1600" b="1" kern="0" dirty="0" smtClean="0">
                <a:latin typeface="Calibri"/>
              </a:rPr>
              <a:t>challenges; presentation by DLR</a:t>
            </a:r>
          </a:p>
          <a:p>
            <a:pPr marL="1030288" lvl="3" indent="-225425" eaLnBrk="0" hangingPunct="0">
              <a:spcAft>
                <a:spcPct val="10000"/>
              </a:spcAft>
              <a:buSzPct val="125000"/>
              <a:buFontTx/>
              <a:buChar char="•"/>
              <a:defRPr/>
            </a:pPr>
            <a:r>
              <a:rPr lang="en-US" sz="1600" b="1" kern="0" dirty="0">
                <a:latin typeface="Calibri"/>
              </a:rPr>
              <a:t>B</a:t>
            </a:r>
            <a:r>
              <a:rPr lang="en-US" sz="1600" b="1" kern="0" dirty="0" smtClean="0">
                <a:latin typeface="Calibri"/>
              </a:rPr>
              <a:t>egin </a:t>
            </a:r>
            <a:r>
              <a:rPr lang="en-US" sz="1600" b="1" kern="0" dirty="0">
                <a:latin typeface="Calibri"/>
              </a:rPr>
              <a:t>outlining </a:t>
            </a:r>
            <a:r>
              <a:rPr lang="en-US" sz="1600" b="1" kern="0" dirty="0" smtClean="0">
                <a:latin typeface="Calibri"/>
              </a:rPr>
              <a:t>a CCSDS RTP Blue Book</a:t>
            </a:r>
          </a:p>
          <a:p>
            <a:pPr marL="1030288" lvl="3" indent="-225425" eaLnBrk="0" hangingPunct="0">
              <a:spcAft>
                <a:spcPct val="10000"/>
              </a:spcAft>
              <a:buSzPct val="125000"/>
              <a:buFontTx/>
              <a:buChar char="•"/>
              <a:defRPr/>
            </a:pPr>
            <a:r>
              <a:rPr lang="en-US" sz="1600" b="1" kern="0" dirty="0" smtClean="0">
                <a:latin typeface="Calibri"/>
              </a:rPr>
              <a:t>Update </a:t>
            </a:r>
            <a:r>
              <a:rPr lang="en-US" sz="1600" b="1" kern="0" dirty="0">
                <a:latin typeface="Calibri"/>
              </a:rPr>
              <a:t>the project schedule for </a:t>
            </a:r>
            <a:r>
              <a:rPr lang="en-US" sz="1600" b="1" kern="0" dirty="0" smtClean="0">
                <a:latin typeface="Calibri"/>
              </a:rPr>
              <a:t>the RTP </a:t>
            </a:r>
            <a:r>
              <a:rPr lang="en-US" sz="1600" b="1" kern="0" dirty="0">
                <a:latin typeface="Calibri"/>
              </a:rPr>
              <a:t>Blue Book.  </a:t>
            </a:r>
            <a:endParaRPr lang="en-US" sz="1600" b="1" kern="0" dirty="0" smtClean="0">
              <a:latin typeface="Calibri"/>
            </a:endParaRPr>
          </a:p>
          <a:p>
            <a:pPr marL="1030288" lvl="3" indent="-225425" eaLnBrk="0" hangingPunct="0">
              <a:spcAft>
                <a:spcPct val="10000"/>
              </a:spcAft>
              <a:buSzPct val="125000"/>
              <a:buFontTx/>
              <a:buChar char="•"/>
              <a:defRPr/>
            </a:pPr>
            <a:endParaRPr lang="en-US" sz="1800" b="1" kern="0" dirty="0" smtClean="0">
              <a:latin typeface="Calibri"/>
            </a:endParaRPr>
          </a:p>
          <a:p>
            <a:pPr marL="230188" indent="-230188" eaLnBrk="0" hangingPunct="0">
              <a:spcAft>
                <a:spcPts val="0"/>
              </a:spcAft>
              <a:buSzPct val="125000"/>
              <a:buFontTx/>
              <a:buChar char="•"/>
              <a:defRPr/>
            </a:pPr>
            <a:r>
              <a:rPr lang="en-US" sz="2000" b="1" kern="0" dirty="0" smtClean="0">
                <a:solidFill>
                  <a:srgbClr val="A50021"/>
                </a:solidFill>
                <a:latin typeface="Calibri"/>
              </a:rPr>
              <a:t>Voice WG</a:t>
            </a:r>
            <a:endParaRPr lang="en-US" sz="2000" b="1" kern="0" dirty="0">
              <a:solidFill>
                <a:srgbClr val="A50021"/>
              </a:solidFill>
            </a:endParaRPr>
          </a:p>
          <a:p>
            <a:pPr marL="573088" lvl="2" indent="-225425" eaLnBrk="0" hangingPunct="0">
              <a:spcAft>
                <a:spcPts val="0"/>
              </a:spcAft>
              <a:buSzPct val="125000"/>
              <a:buFontTx/>
              <a:buChar char="•"/>
              <a:defRPr/>
            </a:pPr>
            <a:r>
              <a:rPr lang="en-US" sz="1800" b="1" kern="0" dirty="0" smtClean="0">
                <a:solidFill>
                  <a:srgbClr val="A50021"/>
                </a:solidFill>
                <a:latin typeface="+mn-lt"/>
              </a:rPr>
              <a:t>Working Group will not meet</a:t>
            </a:r>
            <a:endParaRPr lang="en-US" sz="1800" b="1" kern="0" dirty="0">
              <a:solidFill>
                <a:srgbClr val="A50021"/>
              </a:solidFill>
              <a:latin typeface="+mn-lt"/>
            </a:endParaRPr>
          </a:p>
          <a:p>
            <a:pPr marL="1025525" lvl="1" indent="-225425" eaLnBrk="0" hangingPunct="0">
              <a:spcAft>
                <a:spcPts val="0"/>
              </a:spcAft>
              <a:buSzPct val="125000"/>
              <a:buFontTx/>
              <a:buChar char="•"/>
              <a:defRPr/>
            </a:pPr>
            <a:r>
              <a:rPr lang="en-US" sz="1600" b="1" kern="0" dirty="0">
                <a:latin typeface="Calibri"/>
              </a:rPr>
              <a:t>Voice and Audio Communications </a:t>
            </a:r>
            <a:r>
              <a:rPr lang="en-US" sz="1600" b="1" kern="0" dirty="0" smtClean="0">
                <a:latin typeface="Calibri"/>
              </a:rPr>
              <a:t>Blue Book is in CMC poll</a:t>
            </a:r>
            <a:endParaRPr lang="en-US" sz="1600" b="1" kern="0" dirty="0">
              <a:latin typeface="Calibri"/>
            </a:endParaRPr>
          </a:p>
          <a:p>
            <a:pPr marL="1025525" lvl="1" indent="-225425" eaLnBrk="0" hangingPunct="0">
              <a:spcAft>
                <a:spcPts val="0"/>
              </a:spcAft>
              <a:buSzPct val="125000"/>
              <a:buFontTx/>
              <a:buChar char="•"/>
              <a:defRPr/>
            </a:pPr>
            <a:r>
              <a:rPr lang="en-US" sz="1600" b="1" kern="0" dirty="0" smtClean="0">
                <a:latin typeface="Calibri"/>
              </a:rPr>
              <a:t>Green Book is in editor’s queue, will be submitted to CESG poll when ready</a:t>
            </a:r>
            <a:endParaRPr lang="en-US" sz="1600" b="1" kern="0" dirty="0">
              <a:latin typeface="Calibri"/>
            </a:endParaRPr>
          </a:p>
          <a:p>
            <a:pPr marL="342900" eaLnBrk="0" hangingPunct="0">
              <a:spcAft>
                <a:spcPct val="10000"/>
              </a:spcAft>
              <a:buSzPct val="125000"/>
              <a:defRPr/>
            </a:pPr>
            <a:endParaRPr lang="en-US" sz="1800" b="1" kern="0" dirty="0">
              <a:solidFill>
                <a:srgbClr val="FF0000"/>
              </a:solidFill>
            </a:endParaRPr>
          </a:p>
          <a:p>
            <a:pPr marL="111125" indent="-222250" eaLnBrk="0" hangingPunct="0">
              <a:spcAft>
                <a:spcPct val="10000"/>
              </a:spcAft>
              <a:buSzPct val="125000"/>
              <a:buFontTx/>
              <a:buChar char="•"/>
              <a:defRPr/>
            </a:pPr>
            <a:endParaRPr lang="en-US" sz="1800" b="1" kern="0" dirty="0"/>
          </a:p>
          <a:p>
            <a:pPr marL="115888" lvl="1" indent="-225425" eaLnBrk="0" hangingPunct="0">
              <a:spcAft>
                <a:spcPct val="10000"/>
              </a:spcAft>
              <a:buSzPct val="125000"/>
              <a:buFontTx/>
              <a:buChar char="•"/>
              <a:defRPr/>
            </a:pPr>
            <a:endParaRPr lang="en-US" sz="1800" b="1" kern="0" dirty="0">
              <a:latin typeface="Calibri"/>
            </a:endParaRPr>
          </a:p>
          <a:p>
            <a:pPr marL="573088" lvl="2" indent="-225425" eaLnBrk="0" hangingPunct="0">
              <a:spcAft>
                <a:spcPct val="10000"/>
              </a:spcAft>
              <a:buSzPct val="125000"/>
              <a:buFontTx/>
              <a:buChar char="•"/>
              <a:defRPr/>
            </a:pPr>
            <a:endParaRPr lang="en-US" sz="2000" b="1" kern="0" dirty="0" smtClean="0">
              <a:solidFill>
                <a:srgbClr val="A50021"/>
              </a:solidFill>
              <a:latin typeface="+mn-lt"/>
            </a:endParaRPr>
          </a:p>
          <a:p>
            <a:pPr marL="111125" indent="-222250" eaLnBrk="0" hangingPunct="0">
              <a:spcAft>
                <a:spcPct val="10000"/>
              </a:spcAft>
              <a:buSzPct val="125000"/>
              <a:buFontTx/>
              <a:buChar char="•"/>
              <a:defRPr/>
            </a:pPr>
            <a:endParaRPr lang="en-US" sz="1800" b="1" kern="0" dirty="0" smtClean="0">
              <a:solidFill>
                <a:srgbClr val="FF0000"/>
              </a:solidFill>
              <a:latin typeface="+mn-lt"/>
            </a:endParaRPr>
          </a:p>
          <a:p>
            <a:pPr marL="111125" indent="-222250" eaLnBrk="0" hangingPunct="0">
              <a:spcAft>
                <a:spcPct val="10000"/>
              </a:spcAft>
              <a:buSzPct val="125000"/>
              <a:buFontTx/>
              <a:buChar char="•"/>
              <a:defRPr/>
            </a:pPr>
            <a:endParaRPr lang="en-US" sz="1800" b="1" kern="0" dirty="0">
              <a:latin typeface="+mn-lt"/>
            </a:endParaRPr>
          </a:p>
        </p:txBody>
      </p:sp>
    </p:spTree>
    <p:extLst>
      <p:ext uri="{BB962C8B-B14F-4D97-AF65-F5344CB8AC3E}">
        <p14:creationId xmlns:p14="http://schemas.microsoft.com/office/powerpoint/2010/main" val="1507388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SIS Meeting </a:t>
            </a:r>
            <a:r>
              <a:rPr lang="en-US" sz="2400" dirty="0" smtClean="0">
                <a:solidFill>
                  <a:srgbClr val="000099"/>
                </a:solidFill>
                <a:effectLst>
                  <a:outerShdw blurRad="38100" dist="38100" dir="2700000" algn="tl">
                    <a:srgbClr val="000000">
                      <a:alpha val="43137"/>
                    </a:srgbClr>
                  </a:outerShdw>
                </a:effectLst>
              </a:rPr>
              <a:t>Objectives: 2/2</a:t>
            </a:r>
            <a:endParaRPr lang="en-US" sz="2400"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8382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30188" indent="-230188" eaLnBrk="0" hangingPunct="0">
              <a:spcAft>
                <a:spcPts val="0"/>
              </a:spcAft>
              <a:buSzPct val="125000"/>
              <a:buFontTx/>
              <a:buChar char="•"/>
              <a:defRPr/>
            </a:pPr>
            <a:r>
              <a:rPr lang="en-US" sz="2000" b="1" kern="0" dirty="0" smtClean="0">
                <a:solidFill>
                  <a:srgbClr val="A50021"/>
                </a:solidFill>
                <a:latin typeface="+mn-lt"/>
              </a:rPr>
              <a:t>Delay </a:t>
            </a:r>
            <a:r>
              <a:rPr lang="en-US" sz="2000" b="1" kern="0" dirty="0">
                <a:solidFill>
                  <a:srgbClr val="A50021"/>
                </a:solidFill>
                <a:latin typeface="+mn-lt"/>
              </a:rPr>
              <a:t>Tolerant Networking WG</a:t>
            </a:r>
          </a:p>
          <a:p>
            <a:pPr marL="581025" lvl="1" indent="-231775" eaLnBrk="0" hangingPunct="0">
              <a:spcAft>
                <a:spcPts val="0"/>
              </a:spcAft>
              <a:buSzPct val="125000"/>
              <a:buFontTx/>
              <a:buChar char="•"/>
              <a:defRPr/>
            </a:pPr>
            <a:r>
              <a:rPr lang="en-US" sz="1800" b="1" kern="0" dirty="0" smtClean="0">
                <a:solidFill>
                  <a:srgbClr val="A50021"/>
                </a:solidFill>
                <a:latin typeface="+mn-lt"/>
              </a:rPr>
              <a:t>Wednesday AM and PM (Gauguin)</a:t>
            </a:r>
            <a:endParaRPr lang="en-US" sz="1800" b="1" kern="0" dirty="0">
              <a:solidFill>
                <a:srgbClr val="A50021"/>
              </a:solidFill>
              <a:latin typeface="+mn-lt"/>
            </a:endParaRPr>
          </a:p>
          <a:p>
            <a:pPr marL="1038225" lvl="2" indent="-231775" eaLnBrk="0" hangingPunct="0">
              <a:spcAft>
                <a:spcPts val="0"/>
              </a:spcAft>
              <a:buSzPct val="125000"/>
              <a:buFontTx/>
              <a:buChar char="•"/>
              <a:defRPr/>
            </a:pPr>
            <a:r>
              <a:rPr lang="en-US" sz="1600" b="1" kern="0" dirty="0">
                <a:latin typeface="+mn-lt"/>
              </a:rPr>
              <a:t>WG Status</a:t>
            </a:r>
          </a:p>
          <a:p>
            <a:pPr marL="1038225" lvl="2" indent="-231775" eaLnBrk="0" hangingPunct="0">
              <a:spcAft>
                <a:spcPts val="0"/>
              </a:spcAft>
              <a:buSzPct val="125000"/>
              <a:buFontTx/>
              <a:buChar char="•"/>
              <a:defRPr/>
            </a:pPr>
            <a:r>
              <a:rPr lang="en-US" sz="1600" b="1" kern="0" dirty="0">
                <a:latin typeface="+mn-lt"/>
              </a:rPr>
              <a:t>NASA AES DTN Project Status</a:t>
            </a:r>
          </a:p>
          <a:p>
            <a:pPr marL="1038225" lvl="2" indent="-231775" eaLnBrk="0" hangingPunct="0">
              <a:spcAft>
                <a:spcPts val="0"/>
              </a:spcAft>
              <a:buSzPct val="125000"/>
              <a:buFontTx/>
              <a:buChar char="•"/>
              <a:defRPr/>
            </a:pPr>
            <a:r>
              <a:rPr lang="en-US" sz="1600" b="1" kern="0" dirty="0" smtClean="0">
                <a:latin typeface="+mn-lt"/>
              </a:rPr>
              <a:t>Schedule-Aware Bundle Routing (SABR): </a:t>
            </a:r>
            <a:r>
              <a:rPr lang="en-US" sz="1600" b="1" kern="0" dirty="0">
                <a:latin typeface="+mn-lt"/>
              </a:rPr>
              <a:t>s</a:t>
            </a:r>
            <a:r>
              <a:rPr lang="en-US" sz="1600" b="1" kern="0" dirty="0" smtClean="0">
                <a:latin typeface="+mn-lt"/>
              </a:rPr>
              <a:t>pec and implementation </a:t>
            </a:r>
            <a:r>
              <a:rPr lang="en-US" sz="1600" b="1" kern="0" dirty="0">
                <a:latin typeface="+mn-lt"/>
              </a:rPr>
              <a:t>u</a:t>
            </a:r>
            <a:r>
              <a:rPr lang="en-US" sz="1600" b="1" kern="0" dirty="0" smtClean="0">
                <a:latin typeface="+mn-lt"/>
              </a:rPr>
              <a:t>pdate</a:t>
            </a:r>
          </a:p>
          <a:p>
            <a:pPr marL="1038225" lvl="2" indent="-231775" eaLnBrk="0" hangingPunct="0">
              <a:spcAft>
                <a:spcPts val="0"/>
              </a:spcAft>
              <a:buSzPct val="125000"/>
              <a:buFontTx/>
              <a:buChar char="•"/>
              <a:defRPr/>
            </a:pPr>
            <a:r>
              <a:rPr lang="en-US" sz="1600" b="1" kern="0" dirty="0" smtClean="0">
                <a:latin typeface="+mn-lt"/>
              </a:rPr>
              <a:t>IETF DTN WG Status and CCSDS interactions / roadmap</a:t>
            </a:r>
          </a:p>
          <a:p>
            <a:pPr marL="1495425" lvl="3" indent="-231775" eaLnBrk="0" hangingPunct="0">
              <a:spcAft>
                <a:spcPts val="0"/>
              </a:spcAft>
              <a:buSzPct val="125000"/>
              <a:buFontTx/>
              <a:buChar char="•"/>
              <a:defRPr/>
            </a:pPr>
            <a:r>
              <a:rPr lang="en-US" sz="1600" b="1" kern="0" dirty="0" smtClean="0">
                <a:latin typeface="+mn-lt"/>
              </a:rPr>
              <a:t>BPBIS</a:t>
            </a:r>
          </a:p>
          <a:p>
            <a:pPr marL="1495425" lvl="3" indent="-231775" eaLnBrk="0" hangingPunct="0">
              <a:spcAft>
                <a:spcPts val="0"/>
              </a:spcAft>
              <a:buSzPct val="125000"/>
              <a:buFontTx/>
              <a:buChar char="•"/>
              <a:defRPr/>
            </a:pPr>
            <a:r>
              <a:rPr lang="en-US" sz="1600" b="1" kern="0" dirty="0" smtClean="0">
                <a:latin typeface="+mn-lt"/>
              </a:rPr>
              <a:t>Security</a:t>
            </a:r>
          </a:p>
          <a:p>
            <a:pPr marL="1495425" lvl="3" indent="-231775" eaLnBrk="0" hangingPunct="0">
              <a:spcAft>
                <a:spcPts val="0"/>
              </a:spcAft>
              <a:buSzPct val="125000"/>
              <a:buFontTx/>
              <a:buChar char="•"/>
              <a:defRPr/>
            </a:pPr>
            <a:r>
              <a:rPr lang="en-US" sz="1600" b="1" kern="0" dirty="0" smtClean="0">
                <a:latin typeface="+mn-lt"/>
              </a:rPr>
              <a:t>Network Management</a:t>
            </a:r>
          </a:p>
          <a:p>
            <a:pPr marL="1038225" lvl="2" indent="-231775" eaLnBrk="0" hangingPunct="0">
              <a:spcAft>
                <a:spcPts val="0"/>
              </a:spcAft>
              <a:buSzPct val="125000"/>
              <a:buFontTx/>
              <a:buChar char="•"/>
              <a:defRPr/>
            </a:pPr>
            <a:r>
              <a:rPr lang="en-US" sz="1600" b="1" kern="0" dirty="0" smtClean="0">
                <a:latin typeface="+mn-lt"/>
              </a:rPr>
              <a:t>New Work Discussions</a:t>
            </a:r>
          </a:p>
          <a:p>
            <a:pPr marL="1495425" lvl="3" indent="-231775" eaLnBrk="0" hangingPunct="0">
              <a:spcAft>
                <a:spcPts val="0"/>
              </a:spcAft>
              <a:buSzPct val="125000"/>
              <a:buFontTx/>
              <a:buChar char="•"/>
              <a:defRPr/>
            </a:pPr>
            <a:r>
              <a:rPr lang="en-US" sz="1600" b="1" kern="0" dirty="0" smtClean="0">
                <a:latin typeface="+mn-lt"/>
              </a:rPr>
              <a:t>Network management</a:t>
            </a:r>
          </a:p>
          <a:p>
            <a:pPr marL="1495425" lvl="3" indent="-231775" eaLnBrk="0" hangingPunct="0">
              <a:spcAft>
                <a:spcPts val="0"/>
              </a:spcAft>
              <a:buSzPct val="125000"/>
              <a:buFontTx/>
              <a:buChar char="•"/>
              <a:defRPr/>
            </a:pPr>
            <a:r>
              <a:rPr lang="en-US" sz="1600" b="1" kern="0" dirty="0" smtClean="0">
                <a:latin typeface="+mn-lt"/>
              </a:rPr>
              <a:t>First Hop / Last Hop Communications</a:t>
            </a:r>
          </a:p>
          <a:p>
            <a:pPr marL="581025" lvl="1" indent="-231775" eaLnBrk="0" hangingPunct="0">
              <a:spcAft>
                <a:spcPts val="0"/>
              </a:spcAft>
              <a:buSzPct val="125000"/>
              <a:buFontTx/>
              <a:buChar char="•"/>
              <a:defRPr/>
            </a:pPr>
            <a:r>
              <a:rPr lang="en-US" sz="1800" b="1" kern="0" dirty="0" smtClean="0">
                <a:solidFill>
                  <a:srgbClr val="A50021"/>
                </a:solidFill>
                <a:latin typeface="+mn-lt"/>
              </a:rPr>
              <a:t>Thursday PM (Rembrandt)</a:t>
            </a:r>
            <a:endParaRPr lang="en-US" sz="1800" b="1" kern="0" dirty="0">
              <a:solidFill>
                <a:srgbClr val="A50021"/>
              </a:solidFill>
              <a:latin typeface="+mn-lt"/>
            </a:endParaRPr>
          </a:p>
          <a:p>
            <a:pPr marL="1038225" lvl="2" indent="-231775" eaLnBrk="0" hangingPunct="0">
              <a:spcAft>
                <a:spcPts val="0"/>
              </a:spcAft>
              <a:buSzPct val="125000"/>
              <a:buFontTx/>
              <a:buChar char="•"/>
              <a:defRPr/>
            </a:pPr>
            <a:r>
              <a:rPr lang="en-US" sz="1600" b="1" kern="0" dirty="0" smtClean="0">
                <a:latin typeface="+mn-lt"/>
              </a:rPr>
              <a:t>NASA DTN Antarctica Demonstration</a:t>
            </a:r>
          </a:p>
          <a:p>
            <a:pPr marL="1038225" lvl="2" indent="-231775" eaLnBrk="0" hangingPunct="0">
              <a:spcAft>
                <a:spcPts val="0"/>
              </a:spcAft>
              <a:buSzPct val="125000"/>
              <a:buFontTx/>
              <a:buChar char="•"/>
              <a:defRPr/>
            </a:pPr>
            <a:r>
              <a:rPr lang="en-US" sz="1600" b="1" kern="0" dirty="0" smtClean="0">
                <a:latin typeface="+mn-lt"/>
              </a:rPr>
              <a:t>KARI DTN Testing Update</a:t>
            </a:r>
          </a:p>
          <a:p>
            <a:pPr marL="1038225" lvl="2" indent="-231775" eaLnBrk="0" hangingPunct="0">
              <a:spcAft>
                <a:spcPts val="0"/>
              </a:spcAft>
              <a:buSzPct val="125000"/>
              <a:buFontTx/>
              <a:buChar char="•"/>
              <a:defRPr/>
            </a:pPr>
            <a:r>
              <a:rPr lang="en-US" sz="1600" b="1" kern="0" dirty="0" smtClean="0">
                <a:latin typeface="+mn-lt"/>
              </a:rPr>
              <a:t>Other interoperability tests / demonstrations</a:t>
            </a:r>
            <a:endParaRPr lang="en-US" sz="1600" b="1" kern="0" dirty="0"/>
          </a:p>
          <a:p>
            <a:pPr marL="568325" indent="-225425" eaLnBrk="0" hangingPunct="0">
              <a:spcAft>
                <a:spcPts val="0"/>
              </a:spcAft>
              <a:buSzPct val="125000"/>
              <a:buFontTx/>
              <a:buChar char="•"/>
              <a:defRPr/>
            </a:pPr>
            <a:endParaRPr lang="en-US" sz="1800" b="1" kern="0" dirty="0">
              <a:latin typeface="Calibri"/>
            </a:endParaRPr>
          </a:p>
          <a:p>
            <a:pPr marL="568325" indent="-225425" eaLnBrk="0" hangingPunct="0">
              <a:spcAft>
                <a:spcPts val="0"/>
              </a:spcAft>
              <a:buSzPct val="125000"/>
              <a:buFontTx/>
              <a:buChar char="•"/>
              <a:defRPr/>
            </a:pPr>
            <a:endParaRPr lang="en-US" sz="1800" b="1" kern="0" dirty="0" smtClean="0">
              <a:latin typeface="Calibri"/>
            </a:endParaRPr>
          </a:p>
          <a:p>
            <a:pPr marL="568325" indent="-225425" eaLnBrk="0" hangingPunct="0">
              <a:spcAft>
                <a:spcPts val="0"/>
              </a:spcAft>
              <a:buSzPct val="125000"/>
              <a:buFontTx/>
              <a:buChar char="•"/>
              <a:defRPr/>
            </a:pPr>
            <a:endParaRPr lang="en-US" sz="2000" b="1" kern="0" dirty="0" smtClean="0">
              <a:solidFill>
                <a:srgbClr val="A50021"/>
              </a:solidFill>
              <a:latin typeface="+mn-lt"/>
            </a:endParaRPr>
          </a:p>
          <a:p>
            <a:pPr marL="568325" lvl="1" indent="-222250" eaLnBrk="0" hangingPunct="0">
              <a:spcAft>
                <a:spcPts val="0"/>
              </a:spcAft>
              <a:buSzPct val="125000"/>
              <a:buFontTx/>
              <a:buChar char="•"/>
              <a:defRPr/>
            </a:pPr>
            <a:endParaRPr lang="en-US" sz="1800" b="1" kern="0" dirty="0" smtClean="0">
              <a:solidFill>
                <a:srgbClr val="FF0000"/>
              </a:solidFill>
              <a:latin typeface="+mn-lt"/>
            </a:endParaRPr>
          </a:p>
          <a:p>
            <a:pPr marL="111125" indent="-222250" eaLnBrk="0" hangingPunct="0">
              <a:spcAft>
                <a:spcPts val="0"/>
              </a:spcAft>
              <a:buSzPct val="125000"/>
              <a:buFontTx/>
              <a:buChar char="•"/>
              <a:defRPr/>
            </a:pPr>
            <a:endParaRPr lang="en-US" sz="1800" b="1" kern="0" dirty="0">
              <a:latin typeface="+mn-lt"/>
            </a:endParaRPr>
          </a:p>
        </p:txBody>
      </p:sp>
    </p:spTree>
    <p:extLst>
      <p:ext uri="{BB962C8B-B14F-4D97-AF65-F5344CB8AC3E}">
        <p14:creationId xmlns:p14="http://schemas.microsoft.com/office/powerpoint/2010/main" val="5626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7010400" cy="487362"/>
          </a:xfrm>
          <a:prstGeom prst="rect">
            <a:avLst/>
          </a:prstGeom>
          <a:ln>
            <a:miter lim="800000"/>
            <a:headEnd/>
            <a:tailEnd/>
          </a:ln>
        </p:spPr>
        <p:txBody>
          <a:bodyPr/>
          <a:lstStyle/>
          <a:p>
            <a:r>
              <a:rPr lang="en-US" sz="2400" dirty="0" smtClean="0">
                <a:solidFill>
                  <a:srgbClr val="000099"/>
                </a:solidFill>
                <a:effectLst>
                  <a:outerShdw blurRad="38100" dist="38100" dir="2700000" algn="tl">
                    <a:srgbClr val="000000">
                      <a:alpha val="43137"/>
                    </a:srgbClr>
                  </a:outerShdw>
                </a:effectLst>
              </a:rPr>
              <a:t>SOIS Area Meeting Objectives 1/2</a:t>
            </a:r>
            <a:endParaRPr lang="en-US" sz="2400" dirty="0">
              <a:solidFill>
                <a:srgbClr val="000099"/>
              </a:solidFill>
              <a:effectLst>
                <a:outerShdw blurRad="38100" dist="38100" dir="2700000" algn="tl">
                  <a:srgbClr val="000000">
                    <a:alpha val="43137"/>
                  </a:srgbClr>
                </a:outerShdw>
              </a:effectLst>
            </a:endParaRPr>
          </a:p>
        </p:txBody>
      </p:sp>
      <p:sp>
        <p:nvSpPr>
          <p:cNvPr id="2" name="Rectangle 1"/>
          <p:cNvSpPr/>
          <p:nvPr/>
        </p:nvSpPr>
        <p:spPr>
          <a:xfrm>
            <a:off x="152400" y="609600"/>
            <a:ext cx="8610600" cy="6370975"/>
          </a:xfrm>
          <a:prstGeom prst="rect">
            <a:avLst/>
          </a:prstGeom>
        </p:spPr>
        <p:txBody>
          <a:bodyPr wrap="square">
            <a:spAutoFit/>
          </a:bodyPr>
          <a:lstStyle/>
          <a:p>
            <a:pPr marR="0" lvl="0">
              <a:spcBef>
                <a:spcPts val="0"/>
              </a:spcBef>
              <a:spcAft>
                <a:spcPts val="0"/>
              </a:spcAft>
              <a:tabLst>
                <a:tab pos="685800" algn="l"/>
              </a:tabLst>
            </a:pPr>
            <a:endParaRPr lang="en-GB" b="1" dirty="0" smtClean="0">
              <a:solidFill>
                <a:srgbClr val="C00000"/>
              </a:solidFill>
              <a:latin typeface="+mn-lt"/>
              <a:ea typeface="Times New Roman" panose="02020603050405020304" pitchFamily="18" charset="0"/>
            </a:endParaRPr>
          </a:p>
          <a:p>
            <a:pPr marR="0" lvl="0">
              <a:spcBef>
                <a:spcPts val="0"/>
              </a:spcBef>
              <a:spcAft>
                <a:spcPts val="0"/>
              </a:spcAft>
              <a:tabLst>
                <a:tab pos="685800" algn="l"/>
              </a:tabLst>
            </a:pPr>
            <a:r>
              <a:rPr lang="en-GB" b="1" dirty="0" smtClean="0">
                <a:solidFill>
                  <a:srgbClr val="C00000"/>
                </a:solidFill>
                <a:latin typeface="+mn-lt"/>
                <a:ea typeface="Times New Roman" panose="02020603050405020304" pitchFamily="18" charset="0"/>
              </a:rPr>
              <a:t>SOIS-APP WG and SOIS-SUBNET WG </a:t>
            </a:r>
            <a:r>
              <a:rPr lang="en-GB" b="1" dirty="0">
                <a:solidFill>
                  <a:srgbClr val="C00000"/>
                </a:solidFill>
                <a:latin typeface="+mn-lt"/>
                <a:ea typeface="Times New Roman" panose="02020603050405020304" pitchFamily="18" charset="0"/>
              </a:rPr>
              <a:t>j</a:t>
            </a:r>
            <a:r>
              <a:rPr lang="en-GB" b="1" dirty="0" smtClean="0">
                <a:solidFill>
                  <a:srgbClr val="C00000"/>
                </a:solidFill>
                <a:latin typeface="+mn-lt"/>
                <a:ea typeface="Times New Roman" panose="02020603050405020304" pitchFamily="18" charset="0"/>
              </a:rPr>
              <a:t>oint meeting</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Major focus - to resolve any remaining issues for SOIS Electronic Data Sheet (EDS) blue book for release in FY18, so that it may be ready for international programs such as Deep Space Gateway</a:t>
            </a:r>
          </a:p>
          <a:p>
            <a:pPr marL="1257300" lvl="2"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Develop schedule for release before end of September 2018.</a:t>
            </a:r>
          </a:p>
          <a:p>
            <a:pPr marL="1257300" lvl="2"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Develop interoperability test plan.</a:t>
            </a:r>
          </a:p>
          <a:p>
            <a:pPr marL="1257300" lvl="2"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Review feedback from current prototyping activities (ESA &amp; NASA).</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Review draft EDS </a:t>
            </a:r>
            <a:r>
              <a:rPr lang="en-GB" sz="2000" b="1" dirty="0">
                <a:latin typeface="+mn-lt"/>
                <a:ea typeface="Times New Roman" panose="02020603050405020304" pitchFamily="18" charset="0"/>
              </a:rPr>
              <a:t>&amp; DoT </a:t>
            </a:r>
            <a:r>
              <a:rPr lang="en-GB" sz="2000" b="1" dirty="0" smtClean="0">
                <a:latin typeface="+mn-lt"/>
                <a:ea typeface="Times New Roman" panose="02020603050405020304" pitchFamily="18" charset="0"/>
              </a:rPr>
              <a:t>overview green book.</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Review draft SOIS </a:t>
            </a:r>
            <a:r>
              <a:rPr lang="en-GB" sz="2000" b="1" dirty="0">
                <a:latin typeface="+mn-lt"/>
                <a:ea typeface="Times New Roman" panose="02020603050405020304" pitchFamily="18" charset="0"/>
              </a:rPr>
              <a:t>architectural overview </a:t>
            </a:r>
            <a:r>
              <a:rPr lang="en-GB" sz="2000" b="1" dirty="0" smtClean="0">
                <a:latin typeface="+mn-lt"/>
                <a:ea typeface="Times New Roman" panose="02020603050405020304" pitchFamily="18" charset="0"/>
              </a:rPr>
              <a:t>green book</a:t>
            </a:r>
          </a:p>
          <a:p>
            <a:pPr marL="1257300" lvl="2"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Work with SEAS area to clarify the SOIS architecture </a:t>
            </a:r>
          </a:p>
          <a:p>
            <a:pPr marL="1257300" lvl="2"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Architectural mappings for NASA, ESA, and CAST</a:t>
            </a:r>
            <a:endParaRPr lang="en-GB"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Review updated SOIS </a:t>
            </a:r>
            <a:r>
              <a:rPr lang="en-GB" sz="2000" b="1" dirty="0">
                <a:latin typeface="+mn-lt"/>
                <a:ea typeface="Times New Roman" panose="02020603050405020304" pitchFamily="18" charset="0"/>
              </a:rPr>
              <a:t>SUBNET Packet Service magenta book 1st </a:t>
            </a:r>
            <a:r>
              <a:rPr lang="en-GB" sz="2000" b="1" dirty="0" smtClean="0">
                <a:latin typeface="+mn-lt"/>
                <a:ea typeface="Times New Roman" panose="02020603050405020304" pitchFamily="18" charset="0"/>
              </a:rPr>
              <a:t>WG draft.</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Mission </a:t>
            </a:r>
            <a:r>
              <a:rPr lang="en-GB" sz="2000" b="1" dirty="0">
                <a:latin typeface="+mn-lt"/>
                <a:ea typeface="Times New Roman" panose="02020603050405020304" pitchFamily="18" charset="0"/>
              </a:rPr>
              <a:t>infusion updates for SEDS and tooling</a:t>
            </a:r>
            <a:r>
              <a:rPr lang="en-GB" sz="2000" b="1" dirty="0" smtClean="0">
                <a:latin typeface="+mn-lt"/>
                <a:ea typeface="Times New Roman" panose="02020603050405020304" pitchFamily="18" charset="0"/>
              </a:rPr>
              <a:t>.  cFS, CAST, ESA</a:t>
            </a:r>
            <a:endParaRPr lang="en-US"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rPr>
              <a:t>Liaison </a:t>
            </a:r>
            <a:r>
              <a:rPr lang="en-GB" sz="2000" b="1" dirty="0">
                <a:latin typeface="+mn-lt"/>
              </a:rPr>
              <a:t>with other CCSDS and external groups, MOIMS, DTN, CFDP, SEA XML </a:t>
            </a:r>
            <a:r>
              <a:rPr lang="en-GB" sz="2000" b="1" dirty="0" smtClean="0">
                <a:latin typeface="+mn-lt"/>
              </a:rPr>
              <a:t>SIG</a:t>
            </a:r>
            <a:r>
              <a:rPr lang="en-GB" sz="2000" b="1" dirty="0">
                <a:latin typeface="+mn-lt"/>
              </a:rPr>
              <a:t> </a:t>
            </a:r>
            <a:r>
              <a:rPr lang="en-GB" sz="2000" b="1" dirty="0" smtClean="0">
                <a:latin typeface="+mn-lt"/>
              </a:rPr>
              <a:t>to align concepts </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rPr>
              <a:t>Discussion with SLS-SLP WG on Space Packet Protocol namespace extensions</a:t>
            </a:r>
          </a:p>
          <a:p>
            <a:pPr lvl="1">
              <a:spcBef>
                <a:spcPts val="0"/>
              </a:spcBef>
              <a:spcAft>
                <a:spcPts val="0"/>
              </a:spcAft>
              <a:tabLst>
                <a:tab pos="1143000" algn="l"/>
              </a:tabLst>
            </a:pPr>
            <a:endParaRPr lang="en-GB" sz="2000" b="1" dirty="0" smtClean="0">
              <a:latin typeface="+mn-lt"/>
            </a:endParaRPr>
          </a:p>
        </p:txBody>
      </p:sp>
    </p:spTree>
    <p:extLst>
      <p:ext uri="{BB962C8B-B14F-4D97-AF65-F5344CB8AC3E}">
        <p14:creationId xmlns:p14="http://schemas.microsoft.com/office/powerpoint/2010/main" val="4043472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7010400" cy="487362"/>
          </a:xfrm>
          <a:prstGeom prst="rect">
            <a:avLst/>
          </a:prstGeom>
          <a:ln>
            <a:miter lim="800000"/>
            <a:headEnd/>
            <a:tailEnd/>
          </a:ln>
        </p:spPr>
        <p:txBody>
          <a:bodyPr/>
          <a:lstStyle/>
          <a:p>
            <a:r>
              <a:rPr lang="en-US" sz="2400" dirty="0" smtClean="0">
                <a:solidFill>
                  <a:srgbClr val="000099"/>
                </a:solidFill>
                <a:effectLst>
                  <a:outerShdw blurRad="38100" dist="38100" dir="2700000" algn="tl">
                    <a:srgbClr val="000000">
                      <a:alpha val="43137"/>
                    </a:srgbClr>
                  </a:outerShdw>
                </a:effectLst>
              </a:rPr>
              <a:t>SOIS Area Meeting Objectives 2/2</a:t>
            </a:r>
            <a:endParaRPr lang="en-US" sz="2400" dirty="0">
              <a:solidFill>
                <a:srgbClr val="000099"/>
              </a:solidFill>
              <a:effectLst>
                <a:outerShdw blurRad="38100" dist="38100" dir="2700000" algn="tl">
                  <a:srgbClr val="000000">
                    <a:alpha val="43137"/>
                  </a:srgbClr>
                </a:outerShdw>
              </a:effectLst>
            </a:endParaRPr>
          </a:p>
        </p:txBody>
      </p:sp>
      <p:sp>
        <p:nvSpPr>
          <p:cNvPr id="2" name="Rectangle 1"/>
          <p:cNvSpPr/>
          <p:nvPr/>
        </p:nvSpPr>
        <p:spPr>
          <a:xfrm>
            <a:off x="304800" y="1066406"/>
            <a:ext cx="8610600" cy="5663089"/>
          </a:xfrm>
          <a:prstGeom prst="rect">
            <a:avLst/>
          </a:prstGeom>
        </p:spPr>
        <p:txBody>
          <a:bodyPr wrap="square">
            <a:spAutoFit/>
          </a:bodyPr>
          <a:lstStyle/>
          <a:p>
            <a:pPr lvl="1">
              <a:spcBef>
                <a:spcPts val="0"/>
              </a:spcBef>
              <a:spcAft>
                <a:spcPts val="0"/>
              </a:spcAft>
              <a:tabLst>
                <a:tab pos="1143000" algn="l"/>
              </a:tabLst>
            </a:pPr>
            <a:endParaRPr lang="en-GB" sz="1800" b="1" dirty="0" smtClean="0">
              <a:latin typeface="+mn-lt"/>
            </a:endParaRPr>
          </a:p>
          <a:p>
            <a:pPr>
              <a:spcBef>
                <a:spcPts val="0"/>
              </a:spcBef>
              <a:spcAft>
                <a:spcPts val="0"/>
              </a:spcAft>
              <a:tabLst>
                <a:tab pos="685800" algn="l"/>
              </a:tabLst>
            </a:pPr>
            <a:r>
              <a:rPr lang="en-GB" sz="2000" b="1" dirty="0">
                <a:solidFill>
                  <a:srgbClr val="C00000"/>
                </a:solidFill>
                <a:latin typeface="+mn-lt"/>
                <a:ea typeface="Times New Roman" panose="02020603050405020304" pitchFamily="18" charset="0"/>
              </a:rPr>
              <a:t>SOIS-WIR </a:t>
            </a:r>
            <a:r>
              <a:rPr lang="en-GB" sz="2000" b="1" dirty="0" smtClean="0">
                <a:solidFill>
                  <a:srgbClr val="C00000"/>
                </a:solidFill>
                <a:latin typeface="+mn-lt"/>
                <a:ea typeface="Times New Roman" panose="02020603050405020304" pitchFamily="18" charset="0"/>
              </a:rPr>
              <a:t>WG</a:t>
            </a:r>
          </a:p>
          <a:p>
            <a:pPr marL="800100" lvl="1"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Not attending the fall meeting in person</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A</a:t>
            </a:r>
            <a:r>
              <a:rPr lang="en-US" sz="1800" b="1" dirty="0" smtClean="0">
                <a:latin typeface="+mn-lt"/>
                <a:ea typeface="Times New Roman" panose="02020603050405020304" pitchFamily="18" charset="0"/>
              </a:rPr>
              <a:t>ll WG work currently focused on </a:t>
            </a:r>
            <a:r>
              <a:rPr lang="en-US" sz="1800" b="1" dirty="0" smtClean="0">
                <a:ea typeface="Times New Roman" panose="02020603050405020304" pitchFamily="18" charset="0"/>
              </a:rPr>
              <a:t>NASA-sponsored </a:t>
            </a:r>
            <a:r>
              <a:rPr lang="en-US" sz="1800" b="1" dirty="0" smtClean="0">
                <a:latin typeface="+mn-lt"/>
                <a:ea typeface="Times New Roman" panose="02020603050405020304" pitchFamily="18" charset="0"/>
              </a:rPr>
              <a:t>Orange Book </a:t>
            </a:r>
          </a:p>
          <a:p>
            <a:pPr marL="1257300" lvl="2"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concurrent dial-in meeting being held this week on North American time</a:t>
            </a:r>
          </a:p>
          <a:p>
            <a:pPr marL="800100" lvl="1"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High Data-rate External Wireless Network Communications Orange Book </a:t>
            </a:r>
            <a:endParaRPr lang="en-US" sz="1800" b="1" dirty="0" smtClean="0">
              <a:latin typeface="+mn-lt"/>
              <a:ea typeface="Times New Roman" panose="02020603050405020304" pitchFamily="18" charset="0"/>
            </a:endParaRPr>
          </a:p>
          <a:p>
            <a:pPr marL="1257300" lvl="2"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Goal is to provide standard recommendation to support wireless voice/video/data in habitat proximity network</a:t>
            </a:r>
          </a:p>
          <a:p>
            <a:pPr marL="1257300" lvl="2"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W</a:t>
            </a:r>
            <a:r>
              <a:rPr lang="en-US" sz="1800" b="1" dirty="0" smtClean="0">
                <a:latin typeface="+mn-lt"/>
                <a:ea typeface="Times New Roman" panose="02020603050405020304" pitchFamily="18" charset="0"/>
              </a:rPr>
              <a:t>ill draw heavily from LTE experience in public safety wireless networks</a:t>
            </a:r>
          </a:p>
          <a:p>
            <a:pPr marL="1257300" lvl="2"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joint SCAN/Advanced Exploration Systems (AES)-funded testbed at University of Colorado Boulder being stood up to support validation testing</a:t>
            </a:r>
          </a:p>
          <a:p>
            <a:pPr marL="1257300" lvl="2"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Aiming to release first draft of OB in January 2019 in time to provide input to contract solicitation for Deep Space Gateway habitation module</a:t>
            </a:r>
          </a:p>
          <a:p>
            <a:pPr marL="1257300" lvl="2"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Target OB completion by Fall 2020 face-to-face meeting</a:t>
            </a:r>
            <a:endParaRPr lang="en-US" sz="1800" b="1" dirty="0">
              <a:latin typeface="+mn-lt"/>
              <a:ea typeface="Times New Roman" panose="02020603050405020304" pitchFamily="18" charset="0"/>
            </a:endParaRPr>
          </a:p>
          <a:p>
            <a:pPr marL="1714500" lvl="3"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S</a:t>
            </a:r>
            <a:r>
              <a:rPr lang="en-US" sz="1800" b="1" dirty="0" smtClean="0">
                <a:latin typeface="+mn-lt"/>
                <a:ea typeface="Times New Roman" panose="02020603050405020304" pitchFamily="18" charset="0"/>
              </a:rPr>
              <a:t>trongly interested in participating with a partner agency for book development and interoperability testing</a:t>
            </a:r>
          </a:p>
          <a:p>
            <a:pPr marL="1714500" lvl="3" indent="-342900">
              <a:spcBef>
                <a:spcPts val="0"/>
              </a:spcBef>
              <a:spcAft>
                <a:spcPts val="0"/>
              </a:spcAft>
              <a:buFont typeface="Arial" panose="020B0604020202020204" pitchFamily="34" charset="0"/>
              <a:buChar char="•"/>
              <a:tabLst>
                <a:tab pos="1143000" algn="l"/>
              </a:tabLst>
            </a:pPr>
            <a:r>
              <a:rPr lang="en-US" sz="1800" b="1" dirty="0" smtClean="0">
                <a:latin typeface="+mn-lt"/>
                <a:ea typeface="Times New Roman" panose="02020603050405020304" pitchFamily="18" charset="0"/>
              </a:rPr>
              <a:t>OB being written in BB style </a:t>
            </a:r>
          </a:p>
          <a:p>
            <a:pPr marL="2171700" lvl="4" indent="-342900">
              <a:spcBef>
                <a:spcPts val="0"/>
              </a:spcBef>
              <a:spcAft>
                <a:spcPts val="0"/>
              </a:spcAft>
              <a:buFont typeface="Arial" panose="020B0604020202020204" pitchFamily="34" charset="0"/>
              <a:buChar char="•"/>
              <a:tabLst>
                <a:tab pos="1143000" algn="l"/>
              </a:tabLst>
            </a:pPr>
            <a:r>
              <a:rPr lang="en-US" sz="1800" b="1" dirty="0">
                <a:latin typeface="+mn-lt"/>
                <a:ea typeface="Times New Roman" panose="02020603050405020304" pitchFamily="18" charset="0"/>
              </a:rPr>
              <a:t>A</a:t>
            </a:r>
            <a:r>
              <a:rPr lang="en-US" sz="1800" b="1" dirty="0" smtClean="0">
                <a:latin typeface="+mn-lt"/>
                <a:ea typeface="Times New Roman" panose="02020603050405020304" pitchFamily="18" charset="0"/>
              </a:rPr>
              <a:t>long with turnkey testing capability, will enable rapid pivot to BB should a second test partner be identified</a:t>
            </a:r>
          </a:p>
          <a:p>
            <a:pPr marL="1714500" lvl="3" indent="-342900">
              <a:spcBef>
                <a:spcPts val="0"/>
              </a:spcBef>
              <a:spcAft>
                <a:spcPts val="0"/>
              </a:spcAft>
              <a:buFont typeface="Arial" panose="020B0604020202020204" pitchFamily="34" charset="0"/>
              <a:buChar char="•"/>
              <a:tabLst>
                <a:tab pos="1143000" algn="l"/>
              </a:tabLst>
            </a:pPr>
            <a:endParaRPr lang="en-US" sz="1800" b="1" dirty="0" smtClean="0">
              <a:latin typeface="+mn-lt"/>
              <a:ea typeface="Times New Roman" panose="02020603050405020304" pitchFamily="18" charset="0"/>
            </a:endParaRPr>
          </a:p>
        </p:txBody>
      </p:sp>
    </p:spTree>
    <p:extLst>
      <p:ext uri="{BB962C8B-B14F-4D97-AF65-F5344CB8AC3E}">
        <p14:creationId xmlns:p14="http://schemas.microsoft.com/office/powerpoint/2010/main" val="1507388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81000" y="228600"/>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000099"/>
                </a:solidFill>
                <a:effectLst>
                  <a:outerShdw blurRad="38100" dist="38100" dir="2700000" algn="tl">
                    <a:srgbClr val="C0C0C0"/>
                  </a:outerShdw>
                </a:effectLst>
              </a:rPr>
              <a:t>Have a great meeting week!</a:t>
            </a:r>
          </a:p>
        </p:txBody>
      </p:sp>
      <p:sp>
        <p:nvSpPr>
          <p:cNvPr id="3" name="AutoShape 2" descr="data:image/jpeg;base64,/9j/4AAQSkZJRgABAQAAAQABAAD/2wCEAAkGBxQSEhQUExQWFhUXFRgXFxcYGBcYFxcXHRoYGBgUGhccHCggGBwmHBcUITEhJSkrLi8uGB8zODMsNygtLisBCgoKDg0OGxAQGywkHyQ3MC8sLywsNC8sLywsLCwsLCwsLCwsLCwsLCwsNCwsLCwsLCwsLCwsLCwsLCwsLCwsLP/AABEIALEBHAMBIgACEQEDEQH/xAAcAAABBQEBAQAAAAAAAAAAAAAEAAIDBQYBBwj/xABCEAACAQMCBAMFBgQDCAEFAAABAhEAAyESMQQFQVETImEGMnGBkRRCobHB0SNS4fAzcpIHFWKCosLS8bIkQ1Oz4v/EABoBAAIDAQEAAAAAAAAAAAAAAAEDAAIEBQb/xAA1EQACAgEDAgMGBAQHAAAAAAAAAQIRAwQSITFBEzJhBSJRcZGxQlKBoRQjM9E0Q1NicuHx/9oADAMBAAIRAxEAPwCvn1p63Y61zwp61LZ4UE5aK9m2jiIJs8wIBWTB6VI/EqdhHwqP7EvRh85py8EekfWkvZ1Gci8Ruk/DNJ3J6GpBw7fCuMhFS0EGZjXADU2muGrWSiFppoNTMKjYUbAxpuUi1cKfGl4dEB3XXPENcNo1zwzRCPD04GofDPanhTUIPZqZNcJpuqgQfqpVHNPDVAnaUmuUgaIRTS1Uq7pqEYtdN1Gn6a5ooWCxuaWafFI1CWNj1roFKlNAljq4TXNVNJqBsfrNI3T61HNKahB5umuo1RE05DUQURB6kV6gC+tSKtXYgKS9UiXqD0mnCaq4oKYd4p71wt60HqNdDGq7S1hBNKodRrhuVKDZPFd0UMbhrnjHtRoASVpVB4xruuhRCauTURelro0WskpA1H4lLxBUohIXphFN10vEqEOlPSuaaablc8WjyAdppRTfEFLVUBY6a5NNn1rnzqBHinTUXzrs1CD64abNKKhDpNcmkRTaATs1wmuGmmoEcTXJrkUgKhBE11GpRUttRURLAvFpwuVGy1zTTeDNyEq9SK9DeEYB7z/c0gPWq8PoW5XULF2nC7QketOA9aFINsMDipBHaq8fGni4e9BxLbg9TXdVAeMe9LxjQ2B3hpHwphQdqGF6nePU2sG4lNuo9BpC9S8WjyTchC3XDarvi0vEqck3IZ4ZrptGn+JS8WpyDcR+GaK5byu5fbSg2yWI8q9pP9n0qE3q1B4v7HwwC/4rzkjb+Zvd6e6OxBpGbJKKSj1fQZjipcvogDiPZFl2uEmJxkDv5SBPwqlu8FcQwwxnS8jS47jt0wcjqBTzxZ1atR1b6pMz3nerB7q8QjF11XBkRgl/usASBJ2I9SRk0F4mPmTtF/cnwlTKg2GrhtGpUvSNo9K7rp9sQQC2aWlqn1Ugalksh0HtXBPY0SAa7B7UNxYFYN2rmlu1FlTXNJqbiAelu1OCN2onQa6ENDcHkF0mmwe1Gm3XNFTcGmByafbY0Rpp6D0FRSJtJByyxOb5j0tx+tSDgOF//Jd/6f2rPDmbEFtOBE5znbE1H/vkzGj8evaKwvJf+Y/2/sbU4rpiX7/3NN9k4XI1XIABBlZJMyCNhsPrTX4Lhuj3Pop/UVT/AGkhNekZCmJMwZj8+3X4Vy5zDQ2l0IMBoEExGqYkdP1pGm1EZJve+r+4/UR2tJ448pdi2HBWP57n+lfymn/YuH/mu/RKoxzbGEYnOBB/We/Tp9HNzWASVjGPMsnfpPcGY2rQ88fziEv9iL8cDw3813/p/akvB8N/Nd/6f2qj4DmPinSukf5mC7dRIiIHWKjfnSDqDj7pn0jp/c0PEV1vZdySV+HH6Gg+xcN/Nd/6f2prcHw428Q/MD/tqgXnQk+U46Yn6d66OeJ1BHyH71fevzso5p/gj9C7+y2f5W/1j/xp32Wz/K3+v/8AmqM85WJhvQEfD1jv9PWpH5iVCkjDCQI2IJEHOMRUeWPC3Mqv+C+iLY8La6Kf9Z/8a79mt9v+pv2ql/3sJiDvGIP0zB69fnT144lS20NBGPTPrv6bipLNGPWRIq/wL6FyOGs9j/qNOFiz/L+JqhTmRJgCdsjIz6zFI8xI7AZz67xv8PrUeSP5/wBwpv8A019C8e1a6Ifr/WmG3a/kP1P71XcDxJuuF1hBIBbQzRLBdgc7z6QafcuOBq0tpjysU0q22og6iCBnIJ6bTVP4jGpbN3PzBUnztX0RZ8Lbtl1hQIM5PbPXByBipeashuNI93y79t8jBzNBezV5nvAERiPe0/eUHfePT8poTmvHHxbjAb3G3GckkHGM+mO1X3x325BqWy9v7Bmm12pyMinUBBGdyPUiek7VVLdfqAAepONp3Bxgion48gExI9M42z0H1q3iY2vMLqf5f2Lt7fnY3DqLHUMQQD3zv/So7Vy20wNjG0fT0qPmzhStxSSXXzTcLqBggAbqwzIPcQareG43SPMVBLvuTA93Gfnn4Up5ktvPz+hZwdvgteHv2n1BR7pg49JxXF4i0denJQZEEdJiTj/3Wc+3lLq58swxzpI92ce8BBIidqs+VPN+BDB9AxBBhQcAgjpGQetLeppfUssdvoDX+Y3skBLaj0DGOkkt8OlP5fzlmdVco2ohQQpUyTAOC0/ACc4rRcXwY0uNIGHIhLe2Y8yj4fpU16yFR4CBdBgaLZIaRkHeM79JFYVrZ1dmt6ePZANoq0wDgAtgkLMbmI60tC1zijbCA22E5JVm1N7rMBnC+6B8CB1qntcUwBgyd8SSNiYEevyrVp9cp+bgy5cLj0RcaFoDi+bWbbFC3mx0aBMbmI2M1O/EgKjYEqNUsDnbUAQpA65HwrEXj5jOZJ/OrT1aa9wGPFzbR6AyxIOCDBEzkYInr8aYaB4Nx4KE3Lci2pMsZnTqj1O/zEVw3n1aVUNifKZPwA606OqxVzIXLHO+gbFPtiqhr+oqZKnUAqjVDFujEQB0Ge9SXOKuoYNsA9if61FrMV1YHhnXQrLPL7t3xHZWnVCgKGlicrPSJGYzqqz4Hl1wQDYuFSymSUKAah5W1WxOJODB1ARMg6zgE0FfOqq5n3kIkafMswZnSIyBOxqLmHMLa3Gsi+Gb+CQkkjcEwVkEiCT2ryWbXSaagjvY9LDelJgTckuQBoQDaJt+giNXpVByzl4a/oPioTIEN5usKCDjA7itU99idXi41K/WIDao+GI+FU3F818O5pVzr1CAqpIICAQdUjZRt3pOgyyblFM167HSUpIpeL4C9auOql4mR5Tr0lvITIlSQR2yYMUhwF61oa4raSp36DURpcMpGSBuNz3FWvC+1qm8Lly5cVg8OWAgLDCNIyRP3RjNRc29o+HufaWViRct2VTDB9SkEggxjBkjuO5rpLNkUtrXHx/Y5DUOqKl+XONTXLekCFkW9KjUuMCAGIMyTJ/GmDhA6yzENgSdR22GAYAHrsBVhxftJaVr5tlzKWEtsFjX4QQEHqqnSRODBqpHO2JGqcxBKsSAJ6l9oJNOhkk+vBXago8vFx1S3LOfMAquDjrtkzOfSpG5TFxFgjUACGDDQ8sIJIBBgDBj3hUmvhvst1ySb+pVRYYqSWnUrbDy9D/LjrUXs89u5etrxdt/Dk+Kyu0ZB8MwDIgtkA7SYwaLy+oXCuO5VkFiVAhiVgDJJOAqiZMnsDmPjVheS81tNSogVAAzIi3CAYyxGtsz6Z+NaPmC8Haur4Fi1cRTlrl26kkdJjEHVDGTio+D5zYLzd4DhfDAjQLyM0nZhqaMZmY3ETEGLOnyinhST5RjrpM6ZyCQcDpvkD/MTn8qQO+RvPx6dPSrgoXY6VsWgx6vZItjBBjUcwCMfzYOKCTkN2QddssCxYG7b0xONMNufMfpTHqY9ArDLsd4Lh7lxgMAEgE6lUAE7wSNWAf3qfxwhUm2oxEOAyk6gSQTuNgeuTtNWnA8C4Dq7IFAhNJLaumpiuodxEfvUD8qNwlmYnByqtC4MA/w8xjbJpP8Rz0HeBwXHK/Z5189ri7XmVmXw11BoEEyQsAajsD0wap73N3t3GS6Vu6NtyCSJgbArnOJn4UFwvLirpra8YkQlu4SZJBVcDTj453FWXGJKgBeIAXQwbwAsNnzsSwDTJEGIgnqRVHNqVNXfpQI4k0GexXFI3EMwPVTEIn3x023jb0nANUnHcx8K7cET/FLHKnYsImCD12o72S8K1e8xPiFSNJC4zrDGWkHAkDoNzOQvaPgV+03paB4jGQJwx1LMYGCNq6kVeOmhEnS6k/LuYWrhS0eH1OS0Frh0H3iFClSAegMb5xQXFcdaOUt+GCfOvlYwII0toBT5VHwKi3cS4DOgqwjGxk9D2j4TWk9o+UcOl0sTp8QlkYnyajBgwuBBVo/4+2AGuOhFHeuqG88e01qzObnk1Rp16NEhsdJK7id+lVXF8KQUVFvqYlTBDHcSsAYgY7VoHawCFuvoGnRqKabYbSMgwfOAImYwMTJLOd3heKNbK32VTbQ2wdSMGUrLAjTOs5HYDvQmotPnlfQrlbxpSatNpcde92u3Yz/AAqFTrhiMyzJJA9VcYO2R60db4dg2tj/AA4+4LcgYjUAo82D1G25zUd+34rLqmYAG+P9Un5US3IhbHiGCFEkavMfRSCVGCN1O9YZSfFj9sb46BKOrkkXSCBgFUTVviA+Z+BOdqNvcKpRv4x7wzLB2IH+IfyOaprbKXXQrKJ+8yn8RH5Ub46lIgEyMnB33EMQdoiik6Q5Lgi4KGS+WIYqEFoaZk628RTpMtA09ZGfmLe4sLC3EVZUAsFa3MsR98rsN8dPrDc4YKCpUguxiSQ24aQPEgie464im2+TYLFWIyswsAmfNM7gsDk9qpt5t/oVck1SQwqWuoUYwQTq1KGDeaMrtIScfgap24RwA2loJIGxyDBGDPWtHwvCurAh/JkFAqKCIwTpOTMUI9sh/Na0AFZRQ69ehckgnMZq6m11dlPD4B+H4rwoBtPMAHUqnpkwU2kAjtUlzjlZSGgfe1HWST2yxOxGfr6WfEcOLrOdNxStksRoJ2nq90+U9/wNZ3lgN97aqgEBpIAgwhInaPdPXrUUotOT7FXB2ku5ccstC/KoEKjJ1KRvExk7Y3PU0LfFu27I1xFZTBEMY64K22EfA0Pw/M2UFTbaACTpAXSQDqPXVHfG3yNcnNW+8FJOciityb54A6AOI467dZdbM5ACrJOBAACjpgDbetv7NcC7JbuMDq8wBMBgsIo3IkaVIHpHQCsCf+EAY+W3rX0ByS8qIltC6AEBMMToABGesiRP/quVr8m2Kiu5r0dqTnV0UVrh7pyBneAVxGAmDtsZ9fhQnH8I4VQV8vjI7SMdmaYgeWRPbEkGtzYDlF1Xzq8uoZ7WwY8o6q3+v6V3tI6mxdHvMqMwZvcB8xzO4CmYjtXLxva1SNz1MsvDizxziOFUkASwEebr6iIyOx39KfZ5asEubaBojLuwEmSBbB+jwdu81eck4MvcZ7rWzbAJ0pE3MESugEiMGDBOB1rS8t5Zw+lmuWkbS5ALOZbCkAW1IEb5J6+kV3opy4VnMyVHlmL5VyqyWdWa66BWIhfDLGIDZLRBOOsZxtRXEcZqIK8OoCLCk3LgOmBgEmYxse5iJiieZcxFq7cdbQCaCAgAOSsajG+c1W2eKL2rbMEnSCfJbye8RT46fxHUvuCOXbG19gS4jkjQoRpmVtgaY66tIPUnr+VW/Glbdu0EUltILuw0nVmICqFAg+6QSO5ihEvxJGgGei2x+mKmu8fdlUdCim0CCwAFwFj5xjb4evoBo/h9jj0FeLuvqSXeNtmwmq+WJdtdpRcBCwQG1FtMZiI60zllm34DM957jaLv8Ig+HbYldLgRuVDjvtkUDxLqoUIAPNq8oXcRuYmrC1zK7pcWw12V/iET/DQGS5xt+47VV4EnJprqgvLajfqVdvwUYO+liWdiDqJEjEyIIkmPhRXJr6DSz3UcG+x+z6BldMKzORlQT7mR5Z32T8fIANwwOkmpBzIqoZbh1CYjcfjNaJ6Z1doXHMrqixa3YsoRdW2G8VwNK6j5QgKnEAZ+R75rPPxS6mjQFJXBUFhBkxJGkYirviufXrtpheF21Nxj5kZQ5OXGwHl8mM+99ROC49URlBQgspgopMgg+9Ej3dp70vDjlKFtrkZmmt1LoH8t4/h9JDIsKDJ8JG3xJ7xvBxWQvcUwUeaH1GYAGIEHUAO5x6Vo0e9ed1sKpU2EW4TjSFCrqksMkiNuvzFTzSwHnxAy3v5/KQwGNhAO3vCZpU3U3EiTlBMsuUcx4WxoPma4GlnEbEAEAsCsA6ukkHetVzvibFoB3so2sx4gCsBpCiPcwI0xk4zXmzcluC34ispWQN4MxJxsYjOeq963vs7dTibA4O8QGCIUbJaQDpYA+9EMrAZKnpBIfp4wcXF8ldsn6EI5vw7fdVB6Wzv1yEn5TWi4d7F+wmgi5vaHkMB1jMMIU6HWJ30gDtWO4v2c420+jQpQ+86G0ilZ1GWJGBGCegHatNw9teEs3RZL6nDMhVhJuaY8p0x5VY+bTudhIijglk9xPb8wRlO+egBzFbHEXSjwjKQgCglOkTpEEhfdzPTsKA4vRwTMl1V8PWpnww7MjKWSAwwYA3g/hUfDXra3A1tSRxSKCzOGCsSFuApoAJDBoJ9CBS432c8ZfELltQlSSDgzGTqZtydh07VnnlhF3N8DcWLJN3FWV/B8daUlwxEAHSXYTbkg+XYgNGKseN9prXhnBIbdix67QoMHbbt+FLxnspdUSDiIIyvlkNGpyBuD09c1WPyRlUecZzENE7YMQ224mmQcM3MeaDOE8fmVF7a9pLcySTtvMnbA3zHeBj4U5PaRBpCkeuooMRnJkiq//cNggEXbsZgm3ZHVYn+N2Zsn+UdJiOz7NK5MXlUASCwTIE4Om4YMAHr7x7As1RpdCviSDbnMluOGA8qsDIZT2JE7CcbjpRz85TTqAZmJchAFaF+5qZVPrPw9ay3OeX/Zx4fjW7gJkhDJxGWHTp1/IwuV8V4di42D5wqjvgTH1P0oTkmkvgUjak38S/T2hOxRV/hm5BBwegGRO+/pVZZ465HiKxf+IFgwTgA6iASIEgbzQHB8UGuooQAMdJ96SDvPmjfsBTVcG3xBEaQy6BiJLGPjhR9KXUS7k31NFc9orzl7jWUIO48646ADxAYJzmaJtAaYuSAWBUICCGhhpMq5YQYww9ZxGS5SZD2yxUsUiCB97oJzvRA457D6Ue5/DcFTCsNQMzDevTNRRXRdCKa6s0X2ThsDx7YPVXBTSfiTnI3EVY2OV2QMtbb1Rlj9c1jncHw7rtOrWDIAiO8TJ6x60NeYOQSUECN32HeFzU8Ld3KuSXYgW1BI6DrXtvLW1FFkCblseonTnPrXjxaQT/fT0r0/kl8vZS6IIOliIkyIwBORXE9qLY4t9LOp7NVqa+KPWbVoIQgTyQfNgj4MDmT3E+sYnC+19wIvEgHAS5geid+kbfKnn2iv6dMkDAxExgTqIJx9aoPaDiP/AKbiCZH8J4BgySsbwP3rNqNViybYw62huDR5cW6c/gzJHmd5HFy1dnUzMB4PiaZlhCgE+XcTtpBrnCcbeuKzOzHUZAjSFH8oXoPSsxy7mlzh7i3bZhlII6jBnIq/4PmovBiFIznqCTkxXq9HLG7UutHByyky39nbui5cOATbdZM9RnaqcWACNhmiLF8qSRGaHdzPSnRwQUm6A8stqRw2V1E+var72nuK68P/AMNkL06Vnxdzk1NxF2QB+9GWKLlF/AEcj2y9Qa/AAG2/9/hVny/ilsIZeBfVkjQ2ABM6uoJxIBA6x0qb1sHv/c1Y8BxLBVE+VQYGcSIP1FYqcskkvia1ShFsEIB7URy1QLiTEBh+dCkd6kskgiDXQlFOPQxRdSNB7YXWcW9LgQ91iIUyWZTJ6jasxwYcMQ2nSZk+adhEZj8O9WHGXmIE5oKaTgxRhFIfmm5Ss1HI7ZUXCNPnQKDrSCSwMYO/pVbzXkxYQ9y2jLG+p20gGMICSPWq23eYTHURIwYx1GegopuPZmDN5isRqzGTgFY9Pe1bfS7xY27rktCSpIScJwy6QeIuGCx8tsiDA6sQckRt2o3h+Z2RoRvEEOr6i1t7sMDJJWcCVMSSCMwdprXHq5WbA+9MOY2wASR320j41P4t9BK20VewVQxHxlgPrTIadxTcPsDLz/0WtnnZuELodwCdDmWBj3SRp3OD96CT1ANFcu5G7SzXfCYDDNOFhhpVSQRuBv8APashxXML7Y1XO8a4ETOYIorlnANe1hPGUqsswFslxIw0uIGDtPTFVyxnCC2pr1FKSTast+W8HatC5Za9ZADFrekgw0Q0hQ2kwVEZ652q55RywtbCJcttpGnDFZIa4DiDiAhAic1kOE9m7l1mVUYo13RrLKvn0yAZnSSIwAaCucn4u28WxcHlLiRK6QxBaVwYIM4HTvXC1MHl4kzfgy+E+DbW+FdSdSsJutbBADaiFZ/uw2wbMHastxfK9T2mgDxDejyEsCt25MrGoghkgR3qrPtdxVoqrHKvqGtTEwRIHlnDHPrVjZ9pLN0p4qwVbylCyNtgmNRMHMY2PcRbRRlpXJr8VdPQZqMyzJX2L+/y62iW4S2J8IHMHzAkmA8/c+mv1iT/AHUjkjQCAdGoM3TSCcEkZYn4IOhk0FvgOHdmNriDMGFujWuMGQpDDeM9CaGscqusHe1dRyQCmi5nX4lsEkT2E5PQdhXoceuxNc5GvmmcyWKXaINxHCFFdoB0XmQKQDIGQ0kapHaYz3iouaezra9M6tP8oJE6VJ2knDfy1dDlrCwLTqTe1G6IKkeGVUOY3xEnoIzWpPJXuAsEZZlfNb1yGRRqgRA9DHr3rj6/Uxc04M0whUakeSXuQFcTpMASfLGfeGsJJ/Q1G/IbgGFbSWDQoZhpEgxp1AnzNB/evTOaJpLN5d2kS6kebWcEfyhtxO/rTrfK1YBmt77NpRurmZXO2n6j/irl5ddKHazZh0kZrl0eVcPy/Q9oltJF3zErqCKCmhiJDMSdcjHujOaCscOzPpYEEnzEidM5LGNwMnG/SvSvaDhFVJGowdgxkYWRD6gNziKpeK4FFRngmVXZVn8vX4YrRg1SyK6opm0rxuk7Mo/DtGkEsviGPLAI28UaoIBC+6YOK5b4JsyDuYjRkd/exWgveCj6WaD27e7v+P09atuC5OGUESRjZpGwNaXJJWzOscpOjFvxbQQDH1/evSvYh54S3O8fMV5WLKjr+Vej+xt6OGXrvnFcv2yt2BfM6HsnnK16GrLb5Jggfl/Wqr2oBbg7qgSSFxHXUu1PHGZj8yPTG9TcEq3mFtyArAiTtIBK9I3ArzmODU4v1R3csLhK/geTX+VuuSDsCTnyztq7HIpnAca1okLpIMTPp679a3fMlXh0dbzBkdfKqTDFWDRcYeqqY/KsDxm5IXSDkDOO+eokV6fS6mb5R5fUadRdGl4XiEuZGcSQem4/Q0506xiqHkPMhYuK5QXFByhLANjYkdsn50WecBl94Al2bSQQUBIgBwAGBHQjGnpNdzFrot1Jfqc+eJ9mWHWpnMxQCcTmGwRv6fEdKnuXMSD/AHIrbLJHbuQqMHdMFa/Mkg4+fpv8xRPBXCQZxG3Wq7xj2B2M95MfpUvDXtuxWfzH71yMGR+Jb7nSyxWyl2C2NOtNmhLt+CZ9Pxrv2pc57/tXS8VNMw7GmWV55FDzQfDcXqjM+QfGQYNT22Bn0+XaqxyKi7hbJg9c1UxRTkimKVlaLflaZFabi3/hiIrO8rX8M1acU8rgj6CujFcIdHylHxV4zmrLknE6NWd1iqjiN6dw47GKmSVqjJt5ZreT86Nq0AOlzVuN4rT8t4qbawQB4VzEN946jMdZ6nua8zNq4LfiQ3h6tOqPLqidM94zVtwfHsLezHEZn5YFeb1eNbm0dDF2sl/2h20f7OFI8toDy4+RiqJfYh34Zb6FfM7LpmMBS2rtkgiIpvMuJkiTt6RWo5PzZF4e3bckIrEkjSTGZiT69RWfFFqEmx2WMeFEwXN/ZvieGA8RCBpV9wwAbbYwDg9OlA8u5i9ltSqD0MjpIPTIyAZFem+1HFtxIAtrMqqjKgSNzMxHr0rH8v5C5uQQDJiF8zb7QN62eFhePc8iT7pszVkutrILftDxFuNFx2Q5hjkHrI3B7wc/lecD/tF4hCCxnEdI3ycgmdvvD9tRa4Nb/EC/Ztra02hbC3VUZAjXsw2/LpWW4z2XsrM3DMmdMEfgpIrmZMuKLSTv5fY0xwZJLp9S6te3yXFZbiKyuSWVh5STAzGqB16fOrvheL4crYldBKllKKArwSuoKjapDE9M+bvWM5Z7NWCw1aysyTJBA6n3ZwKueb8u4Oyq+Qlh0unA+GxOe/8ASsmScHL3bs048co8ML9q7dhlBW6zCDqkBipgAYgE9dz3+YR5Zba0gJXsSTphUAM5G5AOOkZqsPMrOuddkTGJMbQBoIjoOtWXHe1vC27WlTakbvbQiTsRqAjAI+tUcJ/hTGOaXWSaMH7R8jYX3dYClvd1FmAhTqMAgDzLmdzV1ybmTWbS20CkLOWB1EkzmF6AgD0AqG77dcOTBt6jO/X/AKpFEp7bWQPJYMevhgz1xoNa/wCZtpxMt41JuLPPTbtlgJZxpnGmdUTGC07dK2nspdA4dJnY43rMLYZdOtxJVCDpwF03IByv59etaDkgPhCMfIHt/Sq6/wB/FQz2a9mW/Q0d51W4w0kQYidsj19B9K5w3FLqXdcbjvG4FVd5Lgc6y2qYaQAZJXfHrUvAHS9smSC0ETJgg/0rjvEqO3DMy7PL2vpd85JByNC6txkSBmP6emG5rZQ8WllVPmVjJ3ltTZE7+T8a9U5dxPhMDuOvwnrXlntVe1c1cqSP49sDbE6MY6ST9TW3QKM7SfKT/wDTFrm4tWuG1z90VPHcva2Y0+tVxtGev0r1njeAV8NAPQgR6/2KzXM+RA7eUmQD90xAI7qcr3GelHDrk+GK1XsqUblDlFFa5kCgS4slRCuoAbYgBj94Tp9QJiprNtggMz5QSR0n+bsZj8KI4b2fIYBiqksoyTsWAL4BBAmZJAgGovtfiAg9MAKAF3Gfpma6kMzcOHwcpY3GVNETXIDNjDhem+PTHvCpC+AT1jb1MR+NDXCIYT/9xZ7CSoH5HP7VJfWFAmSCuZkGGGZG+xMijF8oc+4zmNvMjsKB5bZZ2VAMsRgkD13O2BR3FXg4IU7KM/HGPmI+VQcsHnTedUYGonMRG5prm6l+onanJB3DWCnE3LQAEPeAAkgRrcDAztFEcilkv6jELO0zqJgDONt60qcli/4y3LmvW7aQFQ+ZQAPMZBEdZ+uaa/s/4YY+YFlVSX1EbzqwO89awvXp+7fw+/J0IaJr3q+Pf04M0rRU1ppNam17G3Lgm3p0gjzEnMz0H7YgepqDivZ1kkG4i7CSE/CJb8BNdJe0MdnP/hZkXLnC5aAJ+XT8aJ5jxNgKCtwfr9BVZe5VaUHVfmF2hskTAggfWetU97iVB8qgCMyZ83UgRjrjO9bl7Sb8qI4bVTDL3EBjiT8o/Oi+XcMzsAQVB3Jgf30qn+3MASDgEKdKj1xO/Q/Sp7HFXNwI9XJ/CKzZNTnne1khHCn7ys3S8ltraAe6WQ5CjUBq9PN29BVeVQnSlu72A+7896yPNfay8o8IEEiCCIEemVJPxkfCqxfaq+d7rj/mNcl48zb3yNnjYo+WJ6VxXLE0AldLidYuEKI+7GQGJzUXKvam3ws+dRGMDYdpUERWBsXhdOpm1Hc5JLbRJ6xH/qu82ufwWCgDbbrkb06Ghco3KQqWqp8JGv5n7X2XcnUxG40MvXOYP4HPeo+H9sbax4aXWuThrlwaV+MZ/CvKzd7ijeE4hgRDH5ifoaWtNBKqBLUzb6m55l7V3lU3VtpamCFEnfbBwBWcue119vvQZnUp0t8IECpeZMbtsdmCgn6Vnfsmd62Z9NhxNKHdGeGfLK9zZoLPtLdcBLl1ykglTOfQ9xVdz7iGW6yByyiNJyCQVBB79dqh4fhyDMnFE8WQ+ksJIUDV1Px7xtSNyXQPLRVJePf65o6+Wa2oxhjgb7RP4U5UFX9zkgHCLxAZsvojTGd+p2xuJqssijXqFRuzJLwzf+6sODlARjed/QenpU32f1rYezvsV9osi4T1I6+nb41Ms/DjcgwjbpGOYvoEIqtKQCAZGh/Nmf7itB7P8SIZZ2zPQggD8wfrULWuHSSbl50ACyipbbxNJEQdcrLGTvAxQns3A4kpJCkOsjeO49Z/Kk5qyYpGjTScMsa7ltzX2gti84GpxqkkDqCIHr+lRcJzhWaCrADIMT6dP7xVHxPLjZuvaP3WI7+o6CTByYAo3h+ELjyjP69qD02FR5+oyOpzOXy7G6ve0llXYFxEAKYJDNLTkddvwrzTjLVy5cZyQWJkmTkwBP1FW3DceEdrd1WBZAiQM+ZlIMEgn69cUBxzfxRBAE5H/Mavo9PHDJ13oprNQ80VfYv7vtY7aTpGoW9DNIgtKS8AbeUiN/NiIoDifaa6zaoUQCAIkCYznM4H407heVo4WbhlxqgKcSJ0zPT4dK5xXLVUlTLSZgD0IiAMbnFPjpcMedhR6rO1W4rm5redg2oyoMEAALu3QR033qVLrE+cuTpzrJMHExOwkjFF3OHMM2lpJyzYJJJEmcySx+tC3Eh8Y8sQNt/6Cry21SjQtOTe5uzn2QENn3mU/DSZpyqAqqMwVHxiDn5CmW1OkTgsRqHyyPzp9tWhdYGqQSB32/WqosDNwhIAQGdJWSQFgERv1GZk9R61Ny3hjb4hCwhTdUos6hp1zpDfe3AongSNUbHMncGYjGI7SD2o4IwkBQ4JnT2I6joPw+VbFgWSD+Jm37JI33FceRda2xCrMW1JGYEswHaQw6bfCqq9zIqt24SSFfWOk6SpIB+A3xQXC80BWGOmEuCYAiQ2cDGwzETJxgUXzS1q4fiQuoxbS2oYnHk1OST0APX+Xc15jJpZYpJTXw+56LHqIzg3F/EruK9urjiUUQsZcl3YnEgliBG/7VUXucXrgGq4QMCF8o7VnOBU6dyBCmM5kDO3ed/hRT3I8pB2n1BmI/vtXawY8MX0OJOc5LqEc8vG3Y8pPncBoJkwCRn4/pVHxFwhwFJyBiTHb9KIu8ebq27fZwZ3yDQ/BIXu21YwNYE9sjPwzPyrVnUbuPTgSpN0i14O6Q+ll3MzJjYlfnB60eL4lhOx/QH9ar+c2GtX9JcvCoSTtOgfhtVZY40l2/4jP02j5VfS50ofMmWDUqO89Gu5K9ooO1w7dxVg1gsC/QGK7YtZGw9TWXJPdJtBUXGrJ+VrBzAEZjc/hRXGwVgetaHmXst4PDLd3JEyCsEfl8xWWVTVcGfxIPay8obXTA/AirXk3JLnEGLYGN5MfkDTeItZFbf/AGY2wbjKfj0+FZ9Q5Qwua6l1FeJtZjuZWLlptDbrA+nxoIcJ5J6z+Far25EcS47VRg+WK1RvLCEn6FFUXJF3/s45D43FKScLn5/AiD1x+1Q+3HL/AA+LuYUCcQB+MD41oP8AZm2i4zDciM7R379OlVnt7c1XycfDMj+lZI/4tr0LtfybM1wfB62C7T1ifyr0/m+gcst2Oqwdh65nvn4155yxoYRWr5pxh+zQT8PT96OrUnkikHDW1tmHIzXrPsHxAXhACD7x2J2gV5SRmvQPZ/jwtkD19PT1o+0It40kDTVudmWuWWAFzKoQTqAFtCIknUFKn/VWUF0q5ZTBDkg79d560K7gjMmBABbp0AnYVxXAB/D+/wC9qfDT7PUrPMpPhUGXeIZ9TsZYtqJ7kn+/pWk9ivaG1w7P41pbsjy6ioCsAZ3U7iOxwKx7XP0p1i8f770zLiUltZTHlcXaNp7S+1i3yCbdtCGAkF2JAmABMCB8vyFJc4FmIeVE7RJjMgbjv+FB8NdQGNJPVhsDGQAd6N43mxuOWgIGIKgQYgaY2/4frVsEYQlVcAyylNdQi3Yv23TQdRzGNjpPQHbB+tDWOcujnxQN4Iggg9QQaR424d2xsdv/AHUHFcPZgESXI6sTMBlMz1Mg71ryycJXHyvsZ4+8qfVFlxvFlxHSfwgH6SBQoU/Hy4+n70y1eDLtA0zH5/LtUrNBVQBme4PU9Ph+Nc7NkuVpG/HHjkZ6wd9vwqVlIgtjY7+jH9PxFBXuJIUPiZ9Y2U/tRIc64MRE/gPn1qrl7oUlYwnTmYgEz6ZIj6UVwnFQcsRtnH5mheJUFYOxXP0aaEuXYcj4Z6HbFasGWUXaM+aC6M0lrjVcwSA/3WB9754g+lF2ONKLcScMDiRpnQVB7Lj4D6Zy9q56wMziY9fXarrgeIBQLciAPK0j5Z6H861yjj1Mds0JjOWJ2hj2FYeYDVb4e2OgAbWAZAGMODBg5HeqtLBB+RM9MsP0FW3HAopnIIiTExIMfX4/jQ3Cr5QQJBBx6z0xj+tcjNiennTfB0cUllj05KXhnWRFrfy6izGGXLOBgebaDMR3zTRw7FwdIEOdgAYGxnc1aaGgdMdBHr1NCltQOe+Z/HH705T3WIePbVhXtIv8QvKwbaZEx7ggCRNUliNQwBnf6j9av/bG0EIUCAFtmIUZKaj7oA3J6VmGXv2NWw7dir4Fc9738zS2h/CKxuZrvK7PnHx9KYp8tT8tA1jMUJY1GMqLzm5bfQ3/ADriJ4OIOB5QAB0j4968361uOO4weDG0CdznHwxWJvETisvs6GyMl6h1Dtqjr5rV+wd/Q5P9/wB4rJTVvyG7DT+1aNTBSxOIuE34lk3tc+q8x/v+96o5xR3OXLOWPX+4/Kq+abhW3GkUm/ebNZ7I39M96A9pH1OT+tRcovEH0j+m8VDzO9O39azrHWZyGud41EG4QwatOZ8TNsCqewc0VxD+X0p043JMpF8Ahar7lnEAJvGf2rOk0dw18hdvzo5Y7kVi6MoKaPePwH60qVbTMzlzY/32qPgveX50qVJy9S8Cztdfiv8A3UJb3X/NSpUpDC3PX++tDcb9z5/pSpVul5DOvMGcP7zfA/8AyqXiPft/P8mrtKuNkOpDy/QruM/wP+b/ALVo8++P8n/jSpUJeVAh5voc4j3T/kP5NQnH/wCG/wDmX/4LSpVt0/cRqBL7w+A/I11NjSpVfF5mLn0LXmH+Cv8AlFT+zn+F/q/MUqVYPafb9DpaDz/oCc0/wrn+Q/rVDwXu/wCqu0qtpfKxGr8yL3279/5Wv/1VlKVKmaX+lD5IVqf6svmzSLt8hTrXvClSp8uhU0/P/cHwNZU0qVZ9J5A5vMP6UbwFKlTcnQououY7n5VXilSq2PygfUsuA/b9Kj4/3h/falSpa85b8IPRHEda5Sq76k7AVF8PtSpVdlUf/9k=">
            <a:hlinkClick r:id="rId2"/>
          </p:cNvPr>
          <p:cNvSpPr>
            <a:spLocks noChangeAspect="1" noChangeArrowheads="1"/>
          </p:cNvSpPr>
          <p:nvPr/>
        </p:nvSpPr>
        <p:spPr bwMode="auto">
          <a:xfrm>
            <a:off x="120650" y="-1409700"/>
            <a:ext cx="471487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8" y="942441"/>
            <a:ext cx="3914496" cy="2342582"/>
          </a:xfrm>
          <a:prstGeom prst="rect">
            <a:avLst/>
          </a:prstGeom>
          <a:noFill/>
          <a:ln w="38100">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Down Arrow 19"/>
          <p:cNvSpPr/>
          <p:nvPr/>
        </p:nvSpPr>
        <p:spPr bwMode="auto">
          <a:xfrm>
            <a:off x="4114798" y="3305993"/>
            <a:ext cx="304800" cy="356733"/>
          </a:xfrm>
          <a:prstGeom prst="downArrow">
            <a:avLst/>
          </a:prstGeom>
          <a:solidFill>
            <a:srgbClr val="CC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4380698" y="3293394"/>
            <a:ext cx="817015" cy="369332"/>
          </a:xfrm>
          <a:prstGeom prst="rect">
            <a:avLst/>
          </a:prstGeom>
          <a:noFill/>
        </p:spPr>
        <p:txBody>
          <a:bodyPr wrap="square" rtlCol="0">
            <a:spAutoFit/>
          </a:bodyPr>
          <a:lstStyle/>
          <a:p>
            <a:r>
              <a:rPr lang="en-US" sz="1800" b="1" dirty="0" smtClean="0">
                <a:solidFill>
                  <a:srgbClr val="C00000"/>
                </a:solidFill>
                <a:latin typeface="+mn-lt"/>
              </a:rPr>
              <a:t>17:30</a:t>
            </a:r>
            <a:endParaRPr lang="en-US" sz="1800" b="1" dirty="0">
              <a:solidFill>
                <a:srgbClr val="C00000"/>
              </a:solidFill>
              <a:latin typeface="+mn-lt"/>
            </a:endParaRPr>
          </a:p>
        </p:txBody>
      </p:sp>
      <p:sp>
        <p:nvSpPr>
          <p:cNvPr id="22" name="Down Arrow 21"/>
          <p:cNvSpPr/>
          <p:nvPr/>
        </p:nvSpPr>
        <p:spPr bwMode="auto">
          <a:xfrm rot="16200000">
            <a:off x="1478380" y="1815234"/>
            <a:ext cx="304800" cy="716863"/>
          </a:xfrm>
          <a:prstGeom prst="downArrow">
            <a:avLst/>
          </a:prstGeom>
          <a:solidFill>
            <a:srgbClr val="33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272348" y="1632926"/>
            <a:ext cx="716863" cy="369332"/>
          </a:xfrm>
          <a:prstGeom prst="rect">
            <a:avLst/>
          </a:prstGeom>
          <a:noFill/>
        </p:spPr>
        <p:txBody>
          <a:bodyPr wrap="none" rtlCol="0">
            <a:spAutoFit/>
          </a:bodyPr>
          <a:lstStyle/>
          <a:p>
            <a:r>
              <a:rPr lang="en-US" sz="1800" b="1" dirty="0" smtClean="0">
                <a:solidFill>
                  <a:srgbClr val="3399FF"/>
                </a:solidFill>
                <a:latin typeface="+mn-lt"/>
              </a:rPr>
              <a:t>08:45</a:t>
            </a:r>
            <a:endParaRPr lang="en-US" sz="1800" b="1" dirty="0">
              <a:solidFill>
                <a:srgbClr val="3399FF"/>
              </a:solidFill>
              <a:latin typeface="+mn-lt"/>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915" y="5888678"/>
            <a:ext cx="2100262" cy="816922"/>
          </a:xfrm>
          <a:prstGeom prst="rect">
            <a:avLst/>
          </a:prstGeom>
          <a:solidFill>
            <a:srgbClr val="CC00CC"/>
          </a:solidFill>
          <a:ln w="28575">
            <a:solidFill>
              <a:srgbClr val="CC00CC"/>
            </a:solidFill>
            <a:miter lim="800000"/>
            <a:headEnd/>
            <a:tailEnd/>
          </a:ln>
          <a:effectLst/>
        </p:spPr>
      </p:pic>
      <p:sp>
        <p:nvSpPr>
          <p:cNvPr id="26" name="Down Arrow 25"/>
          <p:cNvSpPr/>
          <p:nvPr/>
        </p:nvSpPr>
        <p:spPr bwMode="auto">
          <a:xfrm>
            <a:off x="4125663" y="5507025"/>
            <a:ext cx="304800" cy="356733"/>
          </a:xfrm>
          <a:prstGeom prst="downArrow">
            <a:avLst/>
          </a:prstGeom>
          <a:solidFill>
            <a:srgbClr val="CC00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7" name="Curved Connector 26"/>
          <p:cNvCxnSpPr>
            <a:stCxn id="25" idx="1"/>
            <a:endCxn id="22" idx="0"/>
          </p:cNvCxnSpPr>
          <p:nvPr/>
        </p:nvCxnSpPr>
        <p:spPr bwMode="auto">
          <a:xfrm rot="10800000">
            <a:off x="1272349" y="2173667"/>
            <a:ext cx="1844566" cy="4123473"/>
          </a:xfrm>
          <a:prstGeom prst="curvedConnector3">
            <a:avLst>
              <a:gd name="adj1" fmla="val 166242"/>
            </a:avLst>
          </a:prstGeom>
          <a:solidFill>
            <a:schemeClr val="accent1"/>
          </a:solidFill>
          <a:ln w="12700" cap="flat" cmpd="sng" algn="ctr">
            <a:solidFill>
              <a:srgbClr val="CC00CC"/>
            </a:solidFill>
            <a:prstDash val="solid"/>
            <a:round/>
            <a:headEnd type="none" w="sm" len="sm"/>
            <a:tailEnd type="arrow"/>
          </a:ln>
          <a:effectLst/>
        </p:spPr>
      </p:cxn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255" y="1459333"/>
            <a:ext cx="2171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364585" y="5507025"/>
            <a:ext cx="817015" cy="369332"/>
          </a:xfrm>
          <a:prstGeom prst="rect">
            <a:avLst/>
          </a:prstGeom>
          <a:noFill/>
        </p:spPr>
        <p:txBody>
          <a:bodyPr wrap="square" rtlCol="0">
            <a:spAutoFit/>
          </a:bodyPr>
          <a:lstStyle/>
          <a:p>
            <a:r>
              <a:rPr lang="en-US" sz="1800" b="1" dirty="0" smtClean="0">
                <a:solidFill>
                  <a:srgbClr val="C00000"/>
                </a:solidFill>
                <a:latin typeface="+mn-lt"/>
              </a:rPr>
              <a:t>?</a:t>
            </a:r>
            <a:endParaRPr lang="en-US" sz="1800" b="1" dirty="0">
              <a:solidFill>
                <a:srgbClr val="C00000"/>
              </a:solidFill>
              <a:latin typeface="+mn-lt"/>
            </a:endParaRPr>
          </a:p>
        </p:txBody>
      </p:sp>
      <p:sp>
        <p:nvSpPr>
          <p:cNvPr id="2" name="AutoShape 4" descr="Bildergebnis für bretzel"/>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Bildergebnis für bretzel"/>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Bildergebnis für bretzel"/>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Afbeeldingsresultaat voor cleve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Afbeeldingsresultaat voor roma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Afbeeldingsresultaat voor roma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Afbeeldingsresultaat voor roma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Afbeeldingsresultaat voor roma pictu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Afbeeldingsresultaat voor san antonio tex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16" y="3733800"/>
            <a:ext cx="271072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733800"/>
            <a:ext cx="235284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3733800"/>
            <a:ext cx="3048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7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a:t>
            </a:r>
            <a:r>
              <a:rPr lang="en-US" sz="2400" dirty="0" smtClean="0">
                <a:solidFill>
                  <a:srgbClr val="000099"/>
                </a:solidFill>
                <a:effectLst>
                  <a:outerShdw blurRad="38100" dist="38100" dir="2700000" algn="tl">
                    <a:srgbClr val="000000">
                      <a:alpha val="43137"/>
                    </a:srgbClr>
                  </a:outerShdw>
                </a:effectLst>
              </a:rPr>
              <a:t>Overview - Meetings  </a:t>
            </a:r>
            <a:endParaRPr lang="de-DE" sz="2400" dirty="0">
              <a:solidFill>
                <a:srgbClr val="000099"/>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141631239"/>
              </p:ext>
            </p:extLst>
          </p:nvPr>
        </p:nvGraphicFramePr>
        <p:xfrm>
          <a:off x="304800" y="990595"/>
          <a:ext cx="8686800" cy="5619714"/>
        </p:xfrm>
        <a:graphic>
          <a:graphicData uri="http://schemas.openxmlformats.org/drawingml/2006/table">
            <a:tbl>
              <a:tblPr/>
              <a:tblGrid>
                <a:gridCol w="1197670"/>
                <a:gridCol w="1164530"/>
                <a:gridCol w="914400"/>
                <a:gridCol w="2286000"/>
                <a:gridCol w="1447800"/>
                <a:gridCol w="1676400"/>
              </a:tblGrid>
              <a:tr h="388090">
                <a:tc>
                  <a:txBody>
                    <a:bodyPr/>
                    <a:lstStyle/>
                    <a:p>
                      <a:pPr algn="l" rtl="0" fontAlgn="b"/>
                      <a:r>
                        <a:rPr lang="en-US" sz="1400" b="1" i="0" u="none" strike="noStrike" dirty="0">
                          <a:solidFill>
                            <a:srgbClr val="000000"/>
                          </a:solidFill>
                          <a:effectLst/>
                          <a:latin typeface="Calibri"/>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a:solidFill>
                            <a:srgbClr val="000000"/>
                          </a:solidFill>
                          <a:effectLst/>
                          <a:latin typeface="Calibri"/>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Host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Location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Date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Comments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r>
              <a:tr h="369608">
                <a:tc>
                  <a:txBody>
                    <a:bodyPr/>
                    <a:lstStyle/>
                    <a:p>
                      <a:pPr algn="l" rtl="0" fontAlgn="b"/>
                      <a:r>
                        <a:rPr lang="en-US" sz="1400" b="0" i="0" u="none" strike="noStrike" dirty="0">
                          <a:solidFill>
                            <a:srgbClr val="000000"/>
                          </a:solidFill>
                          <a:effectLst/>
                          <a:latin typeface="Calibri"/>
                        </a:rPr>
                        <a:t>Fall 2017</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ESA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smtClean="0">
                          <a:solidFill>
                            <a:srgbClr val="000000"/>
                          </a:solidFill>
                          <a:effectLst/>
                          <a:latin typeface="Calibri"/>
                        </a:rPr>
                        <a:t>The Hague, Netherlands</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smtClean="0">
                          <a:solidFill>
                            <a:srgbClr val="000000"/>
                          </a:solidFill>
                          <a:effectLst/>
                          <a:latin typeface="Calibri"/>
                        </a:rPr>
                        <a:t>6-9 November</a:t>
                      </a:r>
                      <a:r>
                        <a:rPr lang="en-US" sz="1400" b="0" i="0" u="none" strike="noStrike" baseline="0" dirty="0" smtClean="0">
                          <a:solidFill>
                            <a:srgbClr val="000000"/>
                          </a:solidFill>
                          <a:effectLst/>
                          <a:latin typeface="Calibri"/>
                        </a:rPr>
                        <a:t> 2017</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69608">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ESA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smtClean="0">
                          <a:solidFill>
                            <a:srgbClr val="000000"/>
                          </a:solidFill>
                          <a:effectLst/>
                          <a:latin typeface="Calibri"/>
                        </a:rPr>
                        <a:t>Darmstadt,</a:t>
                      </a:r>
                      <a:r>
                        <a:rPr lang="en-US" sz="1400" b="0" i="0" u="none" strike="noStrike" baseline="0" dirty="0" smtClean="0">
                          <a:solidFill>
                            <a:srgbClr val="000000"/>
                          </a:solidFill>
                          <a:effectLst/>
                          <a:latin typeface="Calibri"/>
                        </a:rPr>
                        <a:t> Germany</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smtClean="0">
                          <a:solidFill>
                            <a:srgbClr val="000000"/>
                          </a:solidFill>
                          <a:effectLst/>
                          <a:latin typeface="Calibri"/>
                        </a:rPr>
                        <a:t>13-15</a:t>
                      </a:r>
                      <a:r>
                        <a:rPr lang="en-US" sz="1400" b="0" i="0" u="none" strike="noStrike" baseline="0" dirty="0" smtClean="0">
                          <a:solidFill>
                            <a:srgbClr val="000000"/>
                          </a:solidFill>
                          <a:effectLst/>
                          <a:latin typeface="Calibri"/>
                        </a:rPr>
                        <a:t> November 2017</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69608">
                <a:tc>
                  <a:txBody>
                    <a:bodyPr/>
                    <a:lstStyle/>
                    <a:p>
                      <a:pPr algn="l" rtl="0" fontAlgn="b"/>
                      <a:r>
                        <a:rPr lang="en-US" sz="1400" b="0" i="0" u="none" strike="noStrike" dirty="0">
                          <a:solidFill>
                            <a:srgbClr val="000000"/>
                          </a:solidFill>
                          <a:effectLst/>
                          <a:latin typeface="Calibri"/>
                        </a:rPr>
                        <a:t>Spring 2018</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err="1" smtClean="0">
                          <a:solidFill>
                            <a:srgbClr val="000000"/>
                          </a:solidFill>
                          <a:effectLst/>
                          <a:latin typeface="Calibri"/>
                        </a:rPr>
                        <a:t>Gaithersburgh</a:t>
                      </a:r>
                      <a:r>
                        <a:rPr lang="en-US" sz="1400" b="0" i="0" u="none" strike="noStrike" dirty="0" smtClean="0">
                          <a:solidFill>
                            <a:srgbClr val="000000"/>
                          </a:solidFill>
                          <a:effectLst/>
                          <a:latin typeface="Calibri"/>
                        </a:rPr>
                        <a:t>, MD, 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09-13 April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CNSA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China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04-17 May 2018</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Fall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DLR</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Berlin,</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Germany</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15-19</a:t>
                      </a:r>
                      <a:r>
                        <a:rPr lang="en-US" sz="1400" b="0" i="0" u="none" strike="noStrike" baseline="0" dirty="0" smtClean="0">
                          <a:solidFill>
                            <a:srgbClr val="000000"/>
                          </a:solidFill>
                          <a:effectLst/>
                          <a:latin typeface="Calibri"/>
                        </a:rPr>
                        <a:t> October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DLR</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Germany</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22-24 October 2018</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Spring</a:t>
                      </a:r>
                      <a:r>
                        <a:rPr lang="en-US" sz="1400" b="0" i="0" u="none" strike="noStrike" baseline="0" dirty="0" smtClean="0">
                          <a:solidFill>
                            <a:srgbClr val="000000"/>
                          </a:solidFill>
                          <a:effectLst/>
                          <a:latin typeface="Calibri"/>
                        </a:rPr>
                        <a:t>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NASA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CSA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Montreal, Canada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11-13 June 2019</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Fall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 – ESOC</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 – ESOC</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Spring</a:t>
                      </a:r>
                      <a:r>
                        <a:rPr lang="en-US" sz="1400" b="0" i="0" u="none" strike="noStrike" baseline="0" dirty="0" smtClean="0">
                          <a:solidFill>
                            <a:srgbClr val="000000"/>
                          </a:solidFill>
                          <a:effectLst/>
                          <a:latin typeface="Calibri"/>
                        </a:rPr>
                        <a:t> 2020</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NASA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CNSA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CNSA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smtClean="0">
                          <a:solidFill>
                            <a:srgbClr val="000000"/>
                          </a:solidFill>
                          <a:effectLst/>
                          <a:latin typeface="Calibri"/>
                        </a:rPr>
                        <a:t>Fall</a:t>
                      </a:r>
                      <a:r>
                        <a:rPr lang="en-US" sz="1400" b="0" i="0" u="none" strike="noStrike" baseline="0" smtClean="0">
                          <a:solidFill>
                            <a:srgbClr val="000000"/>
                          </a:solidFill>
                          <a:effectLst/>
                          <a:latin typeface="Calibri"/>
                        </a:rPr>
                        <a:t> 2020</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smtClean="0">
                          <a:solidFill>
                            <a:srgbClr val="000000"/>
                          </a:solidFill>
                          <a:effectLst/>
                          <a:latin typeface="Calibri"/>
                        </a:rPr>
                        <a:t>TBD</a:t>
                      </a:r>
                      <a:r>
                        <a:rPr lang="en-US" sz="1400" b="0" i="0" u="none" strike="noStrike" baseline="0" smtClean="0">
                          <a:solidFill>
                            <a:srgbClr val="000000"/>
                          </a:solidFill>
                          <a:effectLst/>
                          <a:latin typeface="Calibri"/>
                        </a:rPr>
                        <a:t>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Left Arrow 10"/>
          <p:cNvSpPr/>
          <p:nvPr/>
        </p:nvSpPr>
        <p:spPr bwMode="auto">
          <a:xfrm>
            <a:off x="7620000" y="19812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5</a:t>
            </a:r>
            <a:r>
              <a:rPr lang="en-US" sz="2000" b="1" smtClean="0">
                <a:solidFill>
                  <a:prstClr val="white"/>
                </a:solidFill>
                <a:latin typeface="Arial"/>
              </a:rPr>
              <a:t>-Day</a:t>
            </a:r>
            <a:endParaRPr lang="en-US" sz="2000" b="1" dirty="0" smtClean="0">
              <a:solidFill>
                <a:prstClr val="white"/>
              </a:solidFill>
              <a:latin typeface="Arial"/>
            </a:endParaRPr>
          </a:p>
        </p:txBody>
      </p:sp>
      <p:sp>
        <p:nvSpPr>
          <p:cNvPr id="8" name="Left Arrow 7"/>
          <p:cNvSpPr/>
          <p:nvPr/>
        </p:nvSpPr>
        <p:spPr bwMode="auto">
          <a:xfrm>
            <a:off x="7620000" y="12192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4</a:t>
            </a:r>
            <a:r>
              <a:rPr lang="en-US" sz="2000" b="1" smtClean="0">
                <a:solidFill>
                  <a:prstClr val="white"/>
                </a:solidFill>
                <a:latin typeface="Arial"/>
              </a:rPr>
              <a:t>-Day</a:t>
            </a:r>
            <a:endParaRPr lang="en-US" sz="2000" b="1" dirty="0" smtClean="0">
              <a:solidFill>
                <a:prstClr val="white"/>
              </a:solidFill>
              <a:latin typeface="Arial"/>
            </a:endParaRPr>
          </a:p>
        </p:txBody>
      </p:sp>
    </p:spTree>
    <p:extLst>
      <p:ext uri="{BB962C8B-B14F-4D97-AF65-F5344CB8AC3E}">
        <p14:creationId xmlns:p14="http://schemas.microsoft.com/office/powerpoint/2010/main" val="3677568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06" y="2226750"/>
            <a:ext cx="2387387" cy="1888985"/>
          </a:xfrm>
          <a:prstGeom prst="rect">
            <a:avLst/>
          </a:prstGeom>
        </p:spPr>
      </p:pic>
      <p:sp>
        <p:nvSpPr>
          <p:cNvPr id="8" name="TextBox 7"/>
          <p:cNvSpPr txBox="1"/>
          <p:nvPr/>
        </p:nvSpPr>
        <p:spPr>
          <a:xfrm>
            <a:off x="270908" y="111048"/>
            <a:ext cx="8293224" cy="461665"/>
          </a:xfrm>
          <a:prstGeom prst="rect">
            <a:avLst/>
          </a:prstGeom>
          <a:noFill/>
        </p:spPr>
        <p:txBody>
          <a:bodyPr wrap="square" rtlCol="0">
            <a:spAutoFit/>
          </a:bodyPr>
          <a:lstStyle/>
          <a:p>
            <a:r>
              <a:rPr lang="en-US" b="1" dirty="0">
                <a:solidFill>
                  <a:srgbClr val="000099"/>
                </a:solidFill>
                <a:effectLst>
                  <a:outerShdw blurRad="38100" dist="38100" dir="2700000" algn="tl">
                    <a:srgbClr val="000000">
                      <a:alpha val="43137"/>
                    </a:srgbClr>
                  </a:outerShdw>
                </a:effectLst>
                <a:latin typeface="+mj-lt"/>
              </a:rPr>
              <a:t>Spring 2018 CCSDS Technical </a:t>
            </a:r>
            <a:r>
              <a:rPr lang="en-US" b="1" dirty="0" smtClean="0">
                <a:solidFill>
                  <a:srgbClr val="000099"/>
                </a:solidFill>
                <a:effectLst>
                  <a:outerShdw blurRad="38100" dist="38100" dir="2700000" algn="tl">
                    <a:srgbClr val="000000">
                      <a:alpha val="43137"/>
                    </a:srgbClr>
                  </a:outerShdw>
                </a:effectLst>
                <a:latin typeface="+mj-lt"/>
              </a:rPr>
              <a:t>Meetings</a:t>
            </a:r>
            <a:endParaRPr lang="en-US" b="1" dirty="0">
              <a:solidFill>
                <a:srgbClr val="000099"/>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388" y="1183297"/>
            <a:ext cx="4313335" cy="2572268"/>
          </a:xfrm>
          <a:prstGeom prst="rect">
            <a:avLst/>
          </a:prstGeom>
        </p:spPr>
      </p:pic>
      <p:sp>
        <p:nvSpPr>
          <p:cNvPr id="9" name="TextBox 8"/>
          <p:cNvSpPr txBox="1"/>
          <p:nvPr/>
        </p:nvSpPr>
        <p:spPr>
          <a:xfrm>
            <a:off x="3115427" y="4167673"/>
            <a:ext cx="5931392" cy="1815882"/>
          </a:xfrm>
          <a:prstGeom prst="rect">
            <a:avLst/>
          </a:prstGeom>
          <a:noFill/>
        </p:spPr>
        <p:txBody>
          <a:bodyPr wrap="square" rtlCol="0">
            <a:spAutoFit/>
          </a:bodyPr>
          <a:lstStyle/>
          <a:p>
            <a:pPr marL="214313" indent="-214313">
              <a:buFont typeface="Arial" panose="020B0604020202020204" pitchFamily="34" charset="0"/>
              <a:buChar char="•"/>
            </a:pPr>
            <a:r>
              <a:rPr lang="en-US" sz="1600" b="1" dirty="0">
                <a:latin typeface="+mn-lt"/>
              </a:rPr>
              <a:t>Gaithersburg, Maryland outside of Washington, DC</a:t>
            </a:r>
          </a:p>
          <a:p>
            <a:pPr marL="214313" indent="-214313">
              <a:buFont typeface="Arial" panose="020B0604020202020204" pitchFamily="34" charset="0"/>
              <a:buChar char="•"/>
            </a:pPr>
            <a:r>
              <a:rPr lang="en-US" sz="1600" b="1" dirty="0">
                <a:latin typeface="+mn-lt"/>
              </a:rPr>
              <a:t>Free shuttle to/from meetings from nearby hotels and Metro (subway)</a:t>
            </a:r>
          </a:p>
          <a:p>
            <a:pPr marL="214313" indent="-214313">
              <a:buFont typeface="Arial" panose="020B0604020202020204" pitchFamily="34" charset="0"/>
              <a:buChar char="•"/>
            </a:pPr>
            <a:r>
              <a:rPr lang="en-US" sz="1600" b="1" dirty="0">
                <a:latin typeface="+mn-lt"/>
              </a:rPr>
              <a:t>Very nice facilities, cafeteria in the same building</a:t>
            </a:r>
          </a:p>
          <a:p>
            <a:pPr marL="214313" indent="-214313">
              <a:buFont typeface="Arial" panose="020B0604020202020204" pitchFamily="34" charset="0"/>
              <a:buChar char="•"/>
            </a:pPr>
            <a:r>
              <a:rPr lang="en-US" sz="1600" b="1" dirty="0">
                <a:latin typeface="+mn-lt"/>
              </a:rPr>
              <a:t>CESG to meet at NIST the following Monday, April </a:t>
            </a:r>
            <a:r>
              <a:rPr lang="en-US" sz="1600" b="1" dirty="0" smtClean="0">
                <a:latin typeface="+mn-lt"/>
              </a:rPr>
              <a:t>16</a:t>
            </a:r>
            <a:endParaRPr lang="en-US" sz="1600" b="1" dirty="0">
              <a:latin typeface="+mn-lt"/>
            </a:endParaRPr>
          </a:p>
          <a:p>
            <a:pPr marL="214313" indent="-214313">
              <a:buFont typeface="Arial" panose="020B0604020202020204" pitchFamily="34" charset="0"/>
              <a:buChar char="•"/>
            </a:pPr>
            <a:r>
              <a:rPr lang="en-US" sz="1600" b="1" dirty="0">
                <a:latin typeface="+mn-lt"/>
              </a:rPr>
              <a:t>See NIST.GOV for local information</a:t>
            </a:r>
          </a:p>
          <a:p>
            <a:pPr marL="214313" indent="-214313">
              <a:buFont typeface="Arial" panose="020B0604020202020204" pitchFamily="34" charset="0"/>
              <a:buChar char="•"/>
            </a:pPr>
            <a:r>
              <a:rPr lang="en-US" sz="1600" b="1" dirty="0">
                <a:latin typeface="+mn-lt"/>
              </a:rPr>
              <a:t>Additional information to be posted on CCSDS.ORG</a:t>
            </a:r>
          </a:p>
        </p:txBody>
      </p:sp>
      <p:pic>
        <p:nvPicPr>
          <p:cNvPr id="11" name="Picture 10"/>
          <p:cNvPicPr>
            <a:picLocks noChangeAspect="1"/>
          </p:cNvPicPr>
          <p:nvPr/>
        </p:nvPicPr>
        <p:blipFill>
          <a:blip r:embed="rId4"/>
          <a:stretch>
            <a:fillRect/>
          </a:stretch>
        </p:blipFill>
        <p:spPr>
          <a:xfrm>
            <a:off x="506027" y="3922321"/>
            <a:ext cx="2476869" cy="2320992"/>
          </a:xfrm>
          <a:prstGeom prst="rect">
            <a:avLst/>
          </a:prstGeom>
        </p:spPr>
      </p:pic>
      <p:sp>
        <p:nvSpPr>
          <p:cNvPr id="13" name="5-Point Star 12"/>
          <p:cNvSpPr/>
          <p:nvPr/>
        </p:nvSpPr>
        <p:spPr>
          <a:xfrm>
            <a:off x="1034908" y="3755565"/>
            <a:ext cx="292964" cy="28779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1297485" y="5237719"/>
            <a:ext cx="893952" cy="253916"/>
          </a:xfrm>
          <a:prstGeom prst="rect">
            <a:avLst/>
          </a:prstGeom>
          <a:solidFill>
            <a:schemeClr val="bg1"/>
          </a:solidFill>
          <a:ln>
            <a:noFill/>
          </a:ln>
        </p:spPr>
        <p:txBody>
          <a:bodyPr wrap="square" rtlCol="0">
            <a:spAutoFit/>
          </a:bodyPr>
          <a:lstStyle/>
          <a:p>
            <a:r>
              <a:rPr lang="en-US" sz="1050" b="1" dirty="0"/>
              <a:t>Washington</a:t>
            </a:r>
          </a:p>
        </p:txBody>
      </p:sp>
      <p:sp>
        <p:nvSpPr>
          <p:cNvPr id="15" name="TextBox 14"/>
          <p:cNvSpPr txBox="1"/>
          <p:nvPr/>
        </p:nvSpPr>
        <p:spPr>
          <a:xfrm>
            <a:off x="1358283" y="3818446"/>
            <a:ext cx="550415" cy="276999"/>
          </a:xfrm>
          <a:prstGeom prst="rect">
            <a:avLst/>
          </a:prstGeom>
          <a:solidFill>
            <a:schemeClr val="bg1"/>
          </a:solidFill>
          <a:ln>
            <a:noFill/>
          </a:ln>
        </p:spPr>
        <p:txBody>
          <a:bodyPr wrap="square" rtlCol="0">
            <a:spAutoFit/>
          </a:bodyPr>
          <a:lstStyle/>
          <a:p>
            <a:r>
              <a:rPr lang="en-US" sz="1200" b="1" dirty="0">
                <a:solidFill>
                  <a:srgbClr val="FF0000"/>
                </a:solidFill>
              </a:rPr>
              <a:t>NIST</a:t>
            </a:r>
          </a:p>
        </p:txBody>
      </p:sp>
      <p:sp>
        <p:nvSpPr>
          <p:cNvPr id="2" name="TextBox 1"/>
          <p:cNvSpPr txBox="1"/>
          <p:nvPr/>
        </p:nvSpPr>
        <p:spPr>
          <a:xfrm>
            <a:off x="588800" y="977326"/>
            <a:ext cx="3733800" cy="1692771"/>
          </a:xfrm>
          <a:prstGeom prst="rect">
            <a:avLst/>
          </a:prstGeom>
          <a:noFill/>
        </p:spPr>
        <p:txBody>
          <a:bodyPr wrap="square" rtlCol="0">
            <a:spAutoFit/>
          </a:bodyPr>
          <a:lstStyle/>
          <a:p>
            <a:pPr algn="ctr"/>
            <a:r>
              <a:rPr lang="en-US" b="1" dirty="0" smtClean="0"/>
              <a:t>9 – 13 April, </a:t>
            </a:r>
            <a:r>
              <a:rPr lang="en-US" b="1" dirty="0"/>
              <a:t>2018</a:t>
            </a:r>
          </a:p>
          <a:p>
            <a:pPr algn="ctr"/>
            <a:r>
              <a:rPr lang="en-US" sz="2000" b="1" dirty="0"/>
              <a:t>U.S. National Institute of Standards and Technology</a:t>
            </a:r>
          </a:p>
          <a:p>
            <a:pPr algn="ctr"/>
            <a:r>
              <a:rPr lang="en-US" sz="2000" b="1" dirty="0"/>
              <a:t>100 </a:t>
            </a:r>
            <a:r>
              <a:rPr lang="en-US" sz="2000" b="1" dirty="0">
                <a:latin typeface="+mn-lt"/>
              </a:rPr>
              <a:t>Bureau</a:t>
            </a:r>
            <a:r>
              <a:rPr lang="en-US" sz="2000" b="1" dirty="0"/>
              <a:t> Drive</a:t>
            </a:r>
            <a:br>
              <a:rPr lang="en-US" sz="2000" b="1" dirty="0"/>
            </a:br>
            <a:r>
              <a:rPr lang="en-US" sz="2000" b="1" dirty="0"/>
              <a:t>Gaithersburg, MD </a:t>
            </a:r>
            <a:r>
              <a:rPr lang="en-US" sz="2000" b="1" dirty="0" smtClean="0"/>
              <a:t>20899</a:t>
            </a:r>
            <a:endParaRPr lang="en-US" sz="2000" b="1" dirty="0"/>
          </a:p>
        </p:txBody>
      </p:sp>
    </p:spTree>
    <p:extLst>
      <p:ext uri="{BB962C8B-B14F-4D97-AF65-F5344CB8AC3E}">
        <p14:creationId xmlns:p14="http://schemas.microsoft.com/office/powerpoint/2010/main" val="245130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1" name="Picture 6"/>
          <p:cNvPicPr>
            <a:picLocks noChangeAspect="1" noChangeArrowheads="1"/>
          </p:cNvPicPr>
          <p:nvPr/>
        </p:nvPicPr>
        <p:blipFill>
          <a:blip r:embed="rId2" cstate="print"/>
          <a:srcRect b="9396"/>
          <a:stretch>
            <a:fillRect/>
          </a:stretch>
        </p:blipFill>
        <p:spPr bwMode="auto">
          <a:xfrm>
            <a:off x="3200400" y="0"/>
            <a:ext cx="3200400" cy="804863"/>
          </a:xfrm>
          <a:prstGeom prst="rect">
            <a:avLst/>
          </a:prstGeom>
          <a:noFill/>
          <a:ln w="9525">
            <a:noFill/>
            <a:miter lim="800000"/>
            <a:headEnd/>
            <a:tailEnd/>
          </a:ln>
        </p:spPr>
      </p:pic>
      <p:sp>
        <p:nvSpPr>
          <p:cNvPr id="24" name="TextBox 23"/>
          <p:cNvSpPr txBox="1"/>
          <p:nvPr/>
        </p:nvSpPr>
        <p:spPr>
          <a:xfrm>
            <a:off x="1905437" y="838200"/>
            <a:ext cx="5333127" cy="2369880"/>
          </a:xfrm>
          <a:prstGeom prst="rect">
            <a:avLst/>
          </a:prstGeom>
          <a:noFill/>
        </p:spPr>
        <p:txBody>
          <a:bodyPr wrap="none">
            <a:spAutoFit/>
          </a:bodyPr>
          <a:lstStyle/>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CCSDS Technical Editors:</a:t>
            </a:r>
          </a:p>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“Boot Camp”</a:t>
            </a:r>
          </a:p>
          <a:p>
            <a:pPr algn="ctr" eaLnBrk="0" hangingPunct="0">
              <a:defRPr/>
            </a:pPr>
            <a:endParaRPr lang="en-US" sz="800" b="1" dirty="0">
              <a:solidFill>
                <a:srgbClr val="000099"/>
              </a:solidFill>
              <a:effectLst>
                <a:outerShdw blurRad="38100" dist="38100" dir="2700000" algn="tl">
                  <a:srgbClr val="000000">
                    <a:alpha val="43137"/>
                  </a:srgbClr>
                </a:outerShdw>
              </a:effectLst>
              <a:latin typeface="+mn-lt"/>
            </a:endParaRP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Tom Gannett - CCSDS Chief Technical </a:t>
            </a:r>
            <a:r>
              <a:rPr lang="en-US" sz="2000" b="1" dirty="0" smtClean="0">
                <a:solidFill>
                  <a:srgbClr val="000099"/>
                </a:solidFill>
                <a:effectLst>
                  <a:outerShdw blurRad="38100" dist="38100" dir="2700000" algn="tl">
                    <a:srgbClr val="000000">
                      <a:alpha val="43137"/>
                    </a:srgbClr>
                  </a:outerShdw>
                </a:effectLst>
                <a:latin typeface="+mn-lt"/>
              </a:rPr>
              <a:t>Editor</a:t>
            </a: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Peter Shames – CCSDS SEA Area Director</a:t>
            </a:r>
          </a:p>
          <a:p>
            <a:pPr algn="ctr" eaLnBrk="0" hangingPunct="0">
              <a:defRPr/>
            </a:pPr>
            <a:endParaRPr lang="en-US" sz="2000" b="1" dirty="0">
              <a:solidFill>
                <a:srgbClr val="000099"/>
              </a:solidFill>
              <a:effectLst>
                <a:outerShdw blurRad="38100" dist="38100" dir="2700000" algn="tl">
                  <a:srgbClr val="000000">
                    <a:alpha val="43137"/>
                  </a:srgbClr>
                </a:outerShdw>
              </a:effectLst>
              <a:latin typeface="+mn-lt"/>
            </a:endParaRPr>
          </a:p>
        </p:txBody>
      </p:sp>
      <p:sp>
        <p:nvSpPr>
          <p:cNvPr id="25" name="Rectangle 24"/>
          <p:cNvSpPr/>
          <p:nvPr/>
        </p:nvSpPr>
        <p:spPr>
          <a:xfrm>
            <a:off x="838200" y="2819400"/>
            <a:ext cx="7848600" cy="1200150"/>
          </a:xfrm>
          <a:prstGeom prst="rect">
            <a:avLst/>
          </a:prstGeom>
        </p:spPr>
        <p:txBody>
          <a:bodyPr>
            <a:spAutoFit/>
          </a:bodyPr>
          <a:lstStyle/>
          <a:p>
            <a:pPr eaLnBrk="0" hangingPunct="0">
              <a:defRPr/>
            </a:pPr>
            <a:r>
              <a:rPr lang="en-US" sz="1800" dirty="0">
                <a:latin typeface="+mn-lt"/>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lang="en-US" sz="1800" i="1" u="sng" dirty="0">
                <a:latin typeface="+mn-lt"/>
                <a:cs typeface="Arial" pitchFamily="34" charset="0"/>
              </a:rPr>
              <a:t>technical content</a:t>
            </a:r>
            <a:r>
              <a:rPr lang="en-US" sz="1800" dirty="0">
                <a:latin typeface="+mn-lt"/>
                <a:cs typeface="Arial" pitchFamily="34" charset="0"/>
              </a:rPr>
              <a:t>, </a:t>
            </a:r>
            <a:r>
              <a:rPr lang="en-US" sz="1800" i="1" u="sng" dirty="0">
                <a:latin typeface="+mn-lt"/>
                <a:cs typeface="Arial" pitchFamily="34" charset="0"/>
              </a:rPr>
              <a:t>publication style </a:t>
            </a:r>
            <a:r>
              <a:rPr lang="en-US" sz="1800" dirty="0">
                <a:latin typeface="+mn-lt"/>
                <a:cs typeface="Arial" pitchFamily="34" charset="0"/>
              </a:rPr>
              <a:t>and </a:t>
            </a:r>
            <a:r>
              <a:rPr lang="en-US" sz="1800" i="1" u="sng" dirty="0">
                <a:latin typeface="+mn-lt"/>
                <a:cs typeface="Arial" pitchFamily="34" charset="0"/>
              </a:rPr>
              <a:t>procedures for document submission.</a:t>
            </a:r>
          </a:p>
        </p:txBody>
      </p:sp>
      <p:sp>
        <p:nvSpPr>
          <p:cNvPr id="26" name="Rectangle 25"/>
          <p:cNvSpPr/>
          <p:nvPr/>
        </p:nvSpPr>
        <p:spPr>
          <a:xfrm>
            <a:off x="838200" y="4191000"/>
            <a:ext cx="7467600" cy="923925"/>
          </a:xfrm>
          <a:prstGeom prst="rect">
            <a:avLst/>
          </a:prstGeom>
        </p:spPr>
        <p:txBody>
          <a:bodyPr>
            <a:spAutoFit/>
          </a:bodyPr>
          <a:lstStyle/>
          <a:p>
            <a:pPr eaLnBrk="0" hangingPunct="0">
              <a:defRPr/>
            </a:pP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IT IS MANDATORY THAT ANY PERSON ASSIGNED </a:t>
            </a:r>
            <a:r>
              <a:rPr lang="en-US" sz="1800" b="1" u="sng" dirty="0">
                <a:solidFill>
                  <a:srgbClr val="CC3300"/>
                </a:solidFill>
                <a:effectLst>
                  <a:outerShdw blurRad="38100" dist="38100" dir="2700000" algn="tl">
                    <a:srgbClr val="000000">
                      <a:alpha val="43137"/>
                    </a:srgbClr>
                  </a:outerShdw>
                </a:effectLst>
                <a:latin typeface="+mn-lt"/>
                <a:cs typeface="Arial" pitchFamily="34" charset="0"/>
              </a:rPr>
              <a:t>TO BE THE EDITOR OF A  CCSDS </a:t>
            </a: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DOCUMENT ATTEND A BOOT CAMP.  </a:t>
            </a:r>
            <a:endParaRPr lang="en-US" sz="1800" b="1" u="sng" dirty="0">
              <a:solidFill>
                <a:srgbClr val="CC3300"/>
              </a:solidFill>
              <a:effectLst>
                <a:outerShdw blurRad="38100" dist="38100" dir="2700000" algn="tl">
                  <a:srgbClr val="000000">
                    <a:alpha val="43137"/>
                  </a:srgbClr>
                </a:outerShdw>
              </a:effectLst>
              <a:latin typeface="+mn-lt"/>
              <a:cs typeface="Arial" pitchFamily="34" charset="0"/>
            </a:endParaRPr>
          </a:p>
          <a:p>
            <a:pPr eaLnBrk="0" hangingPunct="0">
              <a:defRPr/>
            </a:pPr>
            <a:r>
              <a:rPr lang="en-US" sz="1800" dirty="0">
                <a:latin typeface="+mn-lt"/>
                <a:cs typeface="Arial" pitchFamily="34" charset="0"/>
              </a:rPr>
              <a:t>This week, Boot Camp </a:t>
            </a:r>
            <a:r>
              <a:rPr lang="en-US" sz="1800" dirty="0" smtClean="0">
                <a:latin typeface="+mn-lt"/>
                <a:cs typeface="Arial" pitchFamily="34" charset="0"/>
              </a:rPr>
              <a:t>is scheduled for:</a:t>
            </a:r>
            <a:endParaRPr lang="en-US" sz="1800" dirty="0">
              <a:latin typeface="+mn-lt"/>
              <a:cs typeface="Arial" pitchFamily="34" charset="0"/>
            </a:endParaRPr>
          </a:p>
        </p:txBody>
      </p:sp>
      <p:grpSp>
        <p:nvGrpSpPr>
          <p:cNvPr id="27" name="Group 12"/>
          <p:cNvGrpSpPr>
            <a:grpSpLocks/>
          </p:cNvGrpSpPr>
          <p:nvPr/>
        </p:nvGrpSpPr>
        <p:grpSpPr bwMode="auto">
          <a:xfrm>
            <a:off x="1371600" y="5237166"/>
            <a:ext cx="6477000" cy="795040"/>
            <a:chOff x="1600200" y="5498068"/>
            <a:chExt cx="5943600" cy="795013"/>
          </a:xfrm>
        </p:grpSpPr>
        <p:sp>
          <p:nvSpPr>
            <p:cNvPr id="28" name="Rectangle 27"/>
            <p:cNvSpPr/>
            <p:nvPr/>
          </p:nvSpPr>
          <p:spPr>
            <a:xfrm>
              <a:off x="1600200" y="5831432"/>
              <a:ext cx="3048000" cy="461649"/>
            </a:xfrm>
            <a:prstGeom prst="rect">
              <a:avLst/>
            </a:prstGeom>
          </p:spPr>
          <p:txBody>
            <a:bodyPr>
              <a:spAutoFit/>
            </a:bodyPr>
            <a:lstStyle/>
            <a:p>
              <a:pPr eaLnBrk="0" hangingPunct="0">
                <a:defRPr/>
              </a:pPr>
              <a:r>
                <a:rPr lang="en-US" b="1"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Thursday,     08:45- 12:30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29" name="Rectangle 28"/>
            <p:cNvSpPr/>
            <p:nvPr/>
          </p:nvSpPr>
          <p:spPr>
            <a:xfrm>
              <a:off x="5105400" y="5831432"/>
              <a:ext cx="2438400" cy="461649"/>
            </a:xfrm>
            <a:prstGeom prst="rect">
              <a:avLst/>
            </a:prstGeom>
          </p:spPr>
          <p:txBody>
            <a:bodyPr>
              <a:spAutoFit/>
            </a:bodyPr>
            <a:lstStyle/>
            <a:p>
              <a:pPr eaLnBrk="0" hangingPunct="0">
                <a:defRPr/>
              </a:pPr>
              <a:r>
                <a:rPr lang="en-US" b="1"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Van Gogh</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30" name="Rectangle 29"/>
            <p:cNvSpPr/>
            <p:nvPr/>
          </p:nvSpPr>
          <p:spPr>
            <a:xfrm>
              <a:off x="16002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Session</a:t>
              </a:r>
            </a:p>
          </p:txBody>
        </p:sp>
        <p:sp>
          <p:nvSpPr>
            <p:cNvPr id="31" name="Rectangle 30"/>
            <p:cNvSpPr/>
            <p:nvPr/>
          </p:nvSpPr>
          <p:spPr>
            <a:xfrm>
              <a:off x="51054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Room</a:t>
              </a:r>
            </a:p>
          </p:txBody>
        </p:sp>
      </p:gr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15363"/>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5" y="1793305"/>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304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lumMod val="50000"/>
                  </a:schemeClr>
                </a:solidFill>
                <a:effectLst>
                  <a:outerShdw blurRad="38100" dist="38100" dir="2700000" algn="tl">
                    <a:srgbClr val="000000">
                      <a:alpha val="43137"/>
                    </a:srgbClr>
                  </a:outerShdw>
                </a:effectLst>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147</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88</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59</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2"/>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~336</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mtClean="0">
                <a:solidFill>
                  <a:srgbClr val="FF0000"/>
                </a:solidFill>
                <a:effectLst/>
              </a:rPr>
              <a:t>865 </a:t>
            </a:r>
            <a:r>
              <a:rPr lang="en-US" dirty="0" smtClean="0">
                <a:effectLst/>
              </a:rPr>
              <a:t>space </a:t>
            </a:r>
            <a:r>
              <a:rPr lang="en-US" dirty="0">
                <a:effectLst/>
              </a:rPr>
              <a:t>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2781955539"/>
              </p:ext>
            </p:extLst>
          </p:nvPr>
        </p:nvGraphicFramePr>
        <p:xfrm>
          <a:off x="4191000" y="4114800"/>
          <a:ext cx="48006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591349651"/>
              </p:ext>
            </p:extLst>
          </p:nvPr>
        </p:nvGraphicFramePr>
        <p:xfrm>
          <a:off x="257767" y="1220315"/>
          <a:ext cx="4680916" cy="3392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CESG Organization + E2E Overview  </a:t>
            </a:r>
            <a:endParaRPr lang="de-DE" sz="2400" dirty="0">
              <a:solidFill>
                <a:srgbClr val="0000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38200"/>
            <a:ext cx="901957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000" dirty="0" smtClean="0"/>
              <a:t>CESG main topics addressed since May 2017</a:t>
            </a:r>
          </a:p>
          <a:p>
            <a:pPr lvl="1">
              <a:lnSpc>
                <a:spcPct val="100000"/>
              </a:lnSpc>
              <a:spcBef>
                <a:spcPct val="0"/>
              </a:spcBef>
              <a:spcAft>
                <a:spcPct val="0"/>
              </a:spcAft>
            </a:pPr>
            <a:r>
              <a:rPr lang="en-US" sz="1800" dirty="0" smtClean="0"/>
              <a:t>Conditions raised by ADs/DADs on CESG Polls</a:t>
            </a:r>
          </a:p>
          <a:p>
            <a:pPr lvl="1">
              <a:lnSpc>
                <a:spcPct val="100000"/>
              </a:lnSpc>
              <a:spcBef>
                <a:spcPct val="0"/>
              </a:spcBef>
              <a:spcAft>
                <a:spcPct val="0"/>
              </a:spcAft>
            </a:pPr>
            <a:r>
              <a:rPr lang="en-US" sz="1800" dirty="0" smtClean="0"/>
              <a:t>Change of CCSDS liaison to IOAG</a:t>
            </a:r>
          </a:p>
          <a:p>
            <a:pPr lvl="1">
              <a:lnSpc>
                <a:spcPct val="100000"/>
              </a:lnSpc>
              <a:spcBef>
                <a:spcPct val="0"/>
              </a:spcBef>
              <a:spcAft>
                <a:spcPct val="0"/>
              </a:spcAft>
            </a:pPr>
            <a:r>
              <a:rPr lang="en-US" sz="1800" dirty="0" smtClean="0"/>
              <a:t>Strategic Plan Update         </a:t>
            </a:r>
          </a:p>
          <a:p>
            <a:pPr lvl="1">
              <a:lnSpc>
                <a:spcPct val="100000"/>
              </a:lnSpc>
              <a:spcBef>
                <a:spcPct val="0"/>
              </a:spcBef>
              <a:spcAft>
                <a:spcPct val="0"/>
              </a:spcAft>
            </a:pPr>
            <a:r>
              <a:rPr lang="en-US" sz="1800" dirty="0" smtClean="0"/>
              <a:t>SOIS / SIS Areas future</a:t>
            </a:r>
          </a:p>
          <a:p>
            <a:pPr lvl="1">
              <a:lnSpc>
                <a:spcPct val="100000"/>
              </a:lnSpc>
              <a:spcBef>
                <a:spcPct val="0"/>
              </a:spcBef>
              <a:spcAft>
                <a:spcPct val="0"/>
              </a:spcAft>
            </a:pPr>
            <a:r>
              <a:rPr lang="en-US" sz="1800" dirty="0" smtClean="0"/>
              <a:t>CWE RID tool</a:t>
            </a:r>
          </a:p>
          <a:p>
            <a:pPr lvl="1">
              <a:lnSpc>
                <a:spcPct val="100000"/>
              </a:lnSpc>
              <a:spcBef>
                <a:spcPct val="0"/>
              </a:spcBef>
              <a:spcAft>
                <a:spcPct val="0"/>
              </a:spcAft>
            </a:pPr>
            <a:r>
              <a:rPr lang="en-US" sz="1800" dirty="0" smtClean="0"/>
              <a:t>WG mailing Lists and CWE login accounts   </a:t>
            </a:r>
          </a:p>
          <a:p>
            <a:pPr>
              <a:lnSpc>
                <a:spcPct val="100000"/>
              </a:lnSpc>
              <a:spcBef>
                <a:spcPct val="0"/>
              </a:spcBef>
              <a:spcAft>
                <a:spcPct val="0"/>
              </a:spcAft>
            </a:pPr>
            <a:r>
              <a:rPr lang="en-US" sz="2000" dirty="0" smtClean="0"/>
              <a:t>Project resources in the FW CWE</a:t>
            </a:r>
            <a:r>
              <a:rPr lang="en-US" sz="2400" dirty="0" smtClean="0"/>
              <a:t>		</a:t>
            </a:r>
          </a:p>
          <a:p>
            <a:pPr lvl="1">
              <a:lnSpc>
                <a:spcPct val="100000"/>
              </a:lnSpc>
              <a:spcBef>
                <a:spcPct val="0"/>
              </a:spcBef>
              <a:spcAft>
                <a:spcPct val="0"/>
              </a:spcAft>
            </a:pPr>
            <a:r>
              <a:rPr lang="en-US" sz="1800" dirty="0" smtClean="0">
                <a:solidFill>
                  <a:srgbClr val="CC00CC"/>
                </a:solidFill>
              </a:rPr>
              <a:t>83 </a:t>
            </a:r>
            <a:r>
              <a:rPr lang="en-US" sz="1800" dirty="0"/>
              <a:t>Approved Projects </a:t>
            </a:r>
            <a:r>
              <a:rPr lang="en-US" sz="1800" dirty="0" smtClean="0"/>
              <a:t>with </a:t>
            </a:r>
            <a:r>
              <a:rPr lang="en-US" sz="1800" dirty="0">
                <a:solidFill>
                  <a:srgbClr val="CC00CC"/>
                </a:solidFill>
              </a:rPr>
              <a:t>6</a:t>
            </a:r>
            <a:r>
              <a:rPr lang="en-US" sz="1800" dirty="0" smtClean="0">
                <a:solidFill>
                  <a:srgbClr val="CC00CC"/>
                </a:solidFill>
              </a:rPr>
              <a:t> </a:t>
            </a:r>
            <a:r>
              <a:rPr lang="en-US" sz="1800" dirty="0" smtClean="0"/>
              <a:t>behind schedule     </a:t>
            </a:r>
          </a:p>
          <a:p>
            <a:pPr lvl="1">
              <a:lnSpc>
                <a:spcPct val="100000"/>
              </a:lnSpc>
              <a:spcBef>
                <a:spcPct val="0"/>
              </a:spcBef>
              <a:spcAft>
                <a:spcPct val="0"/>
              </a:spcAft>
            </a:pPr>
            <a:r>
              <a:rPr lang="en-US" sz="1800" dirty="0" smtClean="0">
                <a:solidFill>
                  <a:srgbClr val="CC00CC"/>
                </a:solidFill>
              </a:rPr>
              <a:t>5</a:t>
            </a:r>
            <a:r>
              <a:rPr lang="en-US" sz="1800" dirty="0">
                <a:solidFill>
                  <a:srgbClr val="CC00CC"/>
                </a:solidFill>
              </a:rPr>
              <a:t>2</a:t>
            </a:r>
            <a:r>
              <a:rPr lang="en-US" sz="1800" dirty="0" smtClean="0"/>
              <a:t> Draft Projects			</a:t>
            </a:r>
            <a:endParaRPr lang="en-US" sz="1800" dirty="0" smtClean="0">
              <a:solidFill>
                <a:srgbClr val="FF0000"/>
              </a:solidFill>
              <a:sym typeface="Wingdings" pitchFamily="2" charset="2"/>
            </a:endParaRPr>
          </a:p>
          <a:p>
            <a:pPr lvl="1">
              <a:lnSpc>
                <a:spcPct val="100000"/>
              </a:lnSpc>
              <a:spcBef>
                <a:spcPct val="0"/>
              </a:spcBef>
              <a:spcAft>
                <a:spcPct val="0"/>
              </a:spcAft>
            </a:pPr>
            <a:r>
              <a:rPr lang="en-US" sz="1800" dirty="0" smtClean="0">
                <a:solidFill>
                  <a:srgbClr val="FF0000"/>
                </a:solidFill>
              </a:rPr>
              <a:t>Only 1 Project still missing Proto 2 resources</a:t>
            </a:r>
            <a:endParaRPr lang="en-US" sz="1800" dirty="0">
              <a:solidFill>
                <a:srgbClr val="FF0000"/>
              </a:solidFill>
            </a:endParaRPr>
          </a:p>
          <a:p>
            <a:pPr>
              <a:lnSpc>
                <a:spcPct val="100000"/>
              </a:lnSpc>
              <a:spcBef>
                <a:spcPct val="0"/>
              </a:spcBef>
              <a:spcAft>
                <a:spcPct val="0"/>
              </a:spcAft>
            </a:pPr>
            <a:r>
              <a:rPr lang="en-US" sz="2000" dirty="0" smtClean="0"/>
              <a:t>CESG meeting on Friday 10</a:t>
            </a:r>
            <a:r>
              <a:rPr lang="en-US" sz="2000" baseline="30000" dirty="0" smtClean="0"/>
              <a:t>th</a:t>
            </a:r>
            <a:r>
              <a:rPr lang="en-US" sz="2000" dirty="0" smtClean="0"/>
              <a:t> November – Main topics </a:t>
            </a:r>
          </a:p>
          <a:p>
            <a:pPr lvl="1">
              <a:lnSpc>
                <a:spcPct val="100000"/>
              </a:lnSpc>
              <a:spcBef>
                <a:spcPct val="0"/>
              </a:spcBef>
              <a:spcAft>
                <a:spcPct val="0"/>
              </a:spcAft>
            </a:pPr>
            <a:r>
              <a:rPr lang="en-GB" sz="1800" dirty="0" smtClean="0"/>
              <a:t>Analysis of conditions raised by ADs/DADs on CESG polls</a:t>
            </a:r>
          </a:p>
          <a:p>
            <a:pPr lvl="1">
              <a:lnSpc>
                <a:spcPct val="100000"/>
              </a:lnSpc>
              <a:spcBef>
                <a:spcPct val="0"/>
              </a:spcBef>
              <a:spcAft>
                <a:spcPct val="0"/>
              </a:spcAft>
            </a:pPr>
            <a:r>
              <a:rPr lang="en-GB" sz="1800" dirty="0" smtClean="0"/>
              <a:t>IOAG: Liaison, SC#1, SC#2, ICPA</a:t>
            </a:r>
          </a:p>
          <a:p>
            <a:pPr lvl="1">
              <a:lnSpc>
                <a:spcPct val="100000"/>
              </a:lnSpc>
              <a:spcBef>
                <a:spcPct val="0"/>
              </a:spcBef>
              <a:spcAft>
                <a:spcPct val="0"/>
              </a:spcAft>
            </a:pPr>
            <a:r>
              <a:rPr lang="en-GB" sz="1800" dirty="0" smtClean="0"/>
              <a:t>SOIS </a:t>
            </a:r>
            <a:r>
              <a:rPr lang="en-GB" sz="1800" dirty="0"/>
              <a:t>/ SIS Areas Future</a:t>
            </a:r>
          </a:p>
          <a:p>
            <a:pPr lvl="1">
              <a:lnSpc>
                <a:spcPct val="100000"/>
              </a:lnSpc>
              <a:spcBef>
                <a:spcPct val="0"/>
              </a:spcBef>
              <a:spcAft>
                <a:spcPct val="0"/>
              </a:spcAft>
            </a:pPr>
            <a:r>
              <a:rPr lang="en-GB" sz="1800" dirty="0" smtClean="0"/>
              <a:t>CTE </a:t>
            </a:r>
            <a:r>
              <a:rPr lang="en-GB" sz="1800" dirty="0"/>
              <a:t>Document Queue</a:t>
            </a:r>
          </a:p>
          <a:p>
            <a:pPr lvl="1">
              <a:lnSpc>
                <a:spcPct val="100000"/>
              </a:lnSpc>
              <a:spcBef>
                <a:spcPct val="0"/>
              </a:spcBef>
              <a:spcAft>
                <a:spcPct val="0"/>
              </a:spcAft>
            </a:pPr>
            <a:r>
              <a:rPr lang="en-GB" sz="1800" dirty="0" smtClean="0"/>
              <a:t>Documents </a:t>
            </a:r>
            <a:r>
              <a:rPr lang="en-GB" sz="1800" dirty="0"/>
              <a:t>with due date for R/U/S</a:t>
            </a:r>
          </a:p>
          <a:p>
            <a:pPr lvl="1">
              <a:lnSpc>
                <a:spcPct val="100000"/>
              </a:lnSpc>
              <a:spcBef>
                <a:spcPct val="0"/>
              </a:spcBef>
              <a:spcAft>
                <a:spcPct val="0"/>
              </a:spcAft>
            </a:pPr>
            <a:r>
              <a:rPr lang="en-GB" sz="1800" dirty="0" smtClean="0"/>
              <a:t>Mailing </a:t>
            </a:r>
            <a:r>
              <a:rPr lang="en-GB" sz="1800" dirty="0"/>
              <a:t>List and mapping to CWE login </a:t>
            </a:r>
            <a:r>
              <a:rPr lang="en-GB" sz="1800" dirty="0" smtClean="0"/>
              <a:t>accounts</a:t>
            </a:r>
            <a:endParaRPr lang="en-GB" sz="1800" dirty="0"/>
          </a:p>
          <a:p>
            <a:pPr lvl="1">
              <a:lnSpc>
                <a:spcPct val="100000"/>
              </a:lnSpc>
              <a:spcBef>
                <a:spcPct val="0"/>
              </a:spcBef>
              <a:spcAft>
                <a:spcPct val="0"/>
              </a:spcAft>
            </a:pPr>
            <a:endParaRPr lang="en-GB" sz="2000" dirty="0"/>
          </a:p>
          <a:p>
            <a:pPr lvl="1">
              <a:lnSpc>
                <a:spcPct val="100000"/>
              </a:lnSpc>
              <a:spcBef>
                <a:spcPct val="0"/>
              </a:spcBef>
              <a:spcAft>
                <a:spcPct val="0"/>
              </a:spcAft>
            </a:pPr>
            <a:endParaRPr lang="en-US" sz="2000" dirty="0"/>
          </a:p>
        </p:txBody>
      </p:sp>
      <p:sp>
        <p:nvSpPr>
          <p:cNvPr id="3" name="Right Brace 2"/>
          <p:cNvSpPr/>
          <p:nvPr/>
        </p:nvSpPr>
        <p:spPr bwMode="auto">
          <a:xfrm>
            <a:off x="5791200" y="3276600"/>
            <a:ext cx="155448" cy="457199"/>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Times New Roman" pitchFamily="18" charset="0"/>
            </a:endParaRPr>
          </a:p>
        </p:txBody>
      </p:sp>
      <p:sp>
        <p:nvSpPr>
          <p:cNvPr id="4" name="TextBox 3"/>
          <p:cNvSpPr txBox="1"/>
          <p:nvPr/>
        </p:nvSpPr>
        <p:spPr>
          <a:xfrm>
            <a:off x="6019800" y="3333690"/>
            <a:ext cx="1975221" cy="400110"/>
          </a:xfrm>
          <a:prstGeom prst="rect">
            <a:avLst/>
          </a:prstGeom>
          <a:noFill/>
        </p:spPr>
        <p:txBody>
          <a:bodyPr wrap="none" rtlCol="0">
            <a:spAutoFit/>
          </a:bodyPr>
          <a:lstStyle/>
          <a:p>
            <a:r>
              <a:rPr lang="en-US" sz="2000" b="1" dirty="0" smtClean="0">
                <a:solidFill>
                  <a:srgbClr val="CC00CC"/>
                </a:solidFill>
                <a:sym typeface="Wingdings" pitchFamily="2" charset="2"/>
              </a:rPr>
              <a:t>135 </a:t>
            </a:r>
            <a:r>
              <a:rPr lang="en-US" sz="2000" b="1" dirty="0">
                <a:solidFill>
                  <a:srgbClr val="CC00CC"/>
                </a:solidFill>
                <a:sym typeface="Wingdings" pitchFamily="2" charset="2"/>
              </a:rPr>
              <a:t>PROJECTS</a:t>
            </a:r>
            <a:endParaRPr lang="en-GB" sz="2000" b="1" dirty="0">
              <a:solidFill>
                <a:srgbClr val="CC00CC"/>
              </a:solidFill>
            </a:endParaRPr>
          </a:p>
        </p:txBody>
      </p:sp>
      <p:sp>
        <p:nvSpPr>
          <p:cNvPr id="2" name="TextBox 1"/>
          <p:cNvSpPr txBox="1"/>
          <p:nvPr/>
        </p:nvSpPr>
        <p:spPr>
          <a:xfrm>
            <a:off x="5057955" y="2514600"/>
            <a:ext cx="3933645" cy="338554"/>
          </a:xfrm>
          <a:prstGeom prst="rect">
            <a:avLst/>
          </a:prstGeom>
          <a:solidFill>
            <a:srgbClr val="FFFF00"/>
          </a:solidFill>
        </p:spPr>
        <p:txBody>
          <a:bodyPr wrap="square" rtlCol="0">
            <a:spAutoFit/>
          </a:bodyPr>
          <a:lstStyle/>
          <a:p>
            <a:r>
              <a:rPr lang="en-US" sz="1600" dirty="0">
                <a:solidFill>
                  <a:srgbClr val="FF0000"/>
                </a:solidFill>
              </a:rPr>
              <a:t>A perceived small issue turning out in a mess</a:t>
            </a:r>
            <a:endParaRPr lang="en-GB" sz="1600" dirty="0">
              <a:solidFill>
                <a:srgbClr val="FF0000"/>
              </a:solidFill>
            </a:endParaRPr>
          </a:p>
        </p:txBody>
      </p:sp>
      <p:sp>
        <p:nvSpPr>
          <p:cNvPr id="5" name="Right Arrow 4"/>
          <p:cNvSpPr/>
          <p:nvPr/>
        </p:nvSpPr>
        <p:spPr bwMode="auto">
          <a:xfrm>
            <a:off x="4648200" y="2590800"/>
            <a:ext cx="333555" cy="26235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25610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CMC Poll Statistics since June 2017</a:t>
            </a:r>
            <a:endParaRPr lang="en-US" sz="2400" dirty="0">
              <a:solidFill>
                <a:srgbClr val="000099"/>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276917" y="790620"/>
            <a:ext cx="8790883" cy="599118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1600" dirty="0"/>
              <a:t>CMC Polls </a:t>
            </a:r>
          </a:p>
          <a:p>
            <a:pPr lvl="1">
              <a:lnSpc>
                <a:spcPct val="100000"/>
              </a:lnSpc>
              <a:spcBef>
                <a:spcPts val="0"/>
              </a:spcBef>
              <a:spcAft>
                <a:spcPts val="0"/>
              </a:spcAft>
            </a:pPr>
            <a:r>
              <a:rPr lang="en-US" sz="1400" dirty="0" smtClean="0">
                <a:cs typeface="Arial" panose="020B0604020202020204" pitchFamily="34" charset="0"/>
              </a:rPr>
              <a:t>Publication</a:t>
            </a:r>
            <a:endParaRPr lang="en-US" sz="1400" dirty="0" smtClean="0">
              <a:solidFill>
                <a:srgbClr val="00B050"/>
              </a:solidFill>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SLS </a:t>
            </a:r>
            <a:r>
              <a:rPr lang="en-US" sz="1000" dirty="0" smtClean="0">
                <a:cs typeface="Arial" panose="020B0604020202020204" pitchFamily="34" charset="0"/>
              </a:rPr>
              <a:t>MHDC </a:t>
            </a:r>
            <a:r>
              <a:rPr lang="en-US" sz="1000" dirty="0">
                <a:solidFill>
                  <a:srgbClr val="003399"/>
                </a:solidFill>
                <a:cs typeface="Arial" panose="020B0604020202020204" pitchFamily="34" charset="0"/>
              </a:rPr>
              <a:t>Image Data </a:t>
            </a:r>
            <a:r>
              <a:rPr lang="en-US" sz="1000" dirty="0" smtClean="0">
                <a:solidFill>
                  <a:srgbClr val="003399"/>
                </a:solidFill>
                <a:cs typeface="Arial" panose="020B0604020202020204" pitchFamily="34" charset="0"/>
              </a:rPr>
              <a:t>Compression, </a:t>
            </a:r>
            <a:r>
              <a:rPr lang="en-US" sz="1000" dirty="0" smtClean="0">
                <a:cs typeface="Arial" panose="020B0604020202020204" pitchFamily="34" charset="0"/>
              </a:rPr>
              <a:t>Issue 2 </a:t>
            </a:r>
            <a:endParaRPr lang="en-US" sz="1000" dirty="0">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SLS MHDC </a:t>
            </a:r>
            <a:r>
              <a:rPr lang="en-US" sz="1000" dirty="0">
                <a:solidFill>
                  <a:srgbClr val="003399"/>
                </a:solidFill>
                <a:cs typeface="Arial" panose="020B0604020202020204" pitchFamily="34" charset="0"/>
              </a:rPr>
              <a:t>Spectral Preprocessing Transform for </a:t>
            </a:r>
            <a:r>
              <a:rPr lang="en-US" sz="1000" dirty="0" smtClean="0">
                <a:solidFill>
                  <a:srgbClr val="003399"/>
                </a:solidFill>
                <a:cs typeface="Arial" panose="020B0604020202020204" pitchFamily="34" charset="0"/>
              </a:rPr>
              <a:t>Multi/Hyper spectral </a:t>
            </a:r>
            <a:r>
              <a:rPr lang="en-US" sz="1000" dirty="0">
                <a:solidFill>
                  <a:srgbClr val="003399"/>
                </a:solidFill>
                <a:cs typeface="Arial" panose="020B0604020202020204" pitchFamily="34" charset="0"/>
              </a:rPr>
              <a:t>Image </a:t>
            </a:r>
            <a:r>
              <a:rPr lang="en-US" sz="1000" dirty="0" smtClean="0">
                <a:solidFill>
                  <a:srgbClr val="003399"/>
                </a:solidFill>
                <a:cs typeface="Arial" panose="020B0604020202020204" pitchFamily="34" charset="0"/>
              </a:rPr>
              <a:t>Compression</a:t>
            </a:r>
            <a:endParaRPr lang="en-US" sz="1000" dirty="0">
              <a:solidFill>
                <a:srgbClr val="003399"/>
              </a:solidFill>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SLS C&amp;S </a:t>
            </a:r>
            <a:r>
              <a:rPr lang="en-US" sz="1000" dirty="0">
                <a:solidFill>
                  <a:srgbClr val="003399"/>
                </a:solidFill>
                <a:cs typeface="Arial" panose="020B0604020202020204" pitchFamily="34" charset="0"/>
              </a:rPr>
              <a:t>TM </a:t>
            </a:r>
            <a:r>
              <a:rPr lang="en-US" sz="1000" dirty="0" smtClean="0">
                <a:solidFill>
                  <a:srgbClr val="003399"/>
                </a:solidFill>
                <a:cs typeface="Arial" panose="020B0604020202020204" pitchFamily="34" charset="0"/>
              </a:rPr>
              <a:t>/TC Synchronization </a:t>
            </a:r>
            <a:r>
              <a:rPr lang="en-US" sz="1000" dirty="0">
                <a:solidFill>
                  <a:srgbClr val="003399"/>
                </a:solidFill>
                <a:cs typeface="Arial" panose="020B0604020202020204" pitchFamily="34" charset="0"/>
              </a:rPr>
              <a:t>and Channel </a:t>
            </a:r>
            <a:r>
              <a:rPr lang="en-US" sz="1000" dirty="0" smtClean="0">
                <a:solidFill>
                  <a:srgbClr val="003399"/>
                </a:solidFill>
                <a:cs typeface="Arial" panose="020B0604020202020204" pitchFamily="34" charset="0"/>
              </a:rPr>
              <a:t>Coding, Issue 3</a:t>
            </a:r>
            <a:endParaRPr lang="en-US" sz="1000" dirty="0">
              <a:solidFill>
                <a:srgbClr val="003399"/>
              </a:solidFill>
              <a:cs typeface="Arial" panose="020B0604020202020204" pitchFamily="34" charset="0"/>
            </a:endParaRPr>
          </a:p>
          <a:p>
            <a:pPr lvl="2">
              <a:lnSpc>
                <a:spcPct val="100000"/>
              </a:lnSpc>
              <a:spcBef>
                <a:spcPts val="500"/>
              </a:spcBef>
              <a:spcAft>
                <a:spcPts val="0"/>
              </a:spcAft>
            </a:pPr>
            <a:r>
              <a:rPr lang="en-US" sz="1000" dirty="0" smtClean="0">
                <a:cs typeface="Arial" panose="020B0604020202020204" pitchFamily="34" charset="0"/>
              </a:rPr>
              <a:t>SLS RFM </a:t>
            </a:r>
            <a:r>
              <a:rPr lang="en-US" sz="1000" dirty="0">
                <a:solidFill>
                  <a:srgbClr val="003399"/>
                </a:solidFill>
                <a:cs typeface="Arial" panose="020B0604020202020204" pitchFamily="34" charset="0"/>
              </a:rPr>
              <a:t>RFM Systems Part 1: Earth Stations and </a:t>
            </a:r>
            <a:r>
              <a:rPr lang="en-US" sz="1000" dirty="0" smtClean="0">
                <a:solidFill>
                  <a:srgbClr val="003399"/>
                </a:solidFill>
                <a:cs typeface="Arial" panose="020B0604020202020204" pitchFamily="34" charset="0"/>
              </a:rPr>
              <a:t>Spacecraft</a:t>
            </a:r>
            <a:endParaRPr lang="en-US" sz="1000" dirty="0">
              <a:solidFill>
                <a:srgbClr val="003399"/>
              </a:solidFill>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MOIMS SM&amp;C </a:t>
            </a:r>
            <a:r>
              <a:rPr lang="en-US" sz="1000" dirty="0" smtClean="0">
                <a:solidFill>
                  <a:srgbClr val="003399"/>
                </a:solidFill>
                <a:cs typeface="Arial" panose="020B0604020202020204" pitchFamily="34" charset="0"/>
              </a:rPr>
              <a:t>MO </a:t>
            </a:r>
            <a:r>
              <a:rPr lang="en-US" sz="1000" dirty="0">
                <a:solidFill>
                  <a:srgbClr val="003399"/>
                </a:solidFill>
                <a:cs typeface="Arial" panose="020B0604020202020204" pitchFamily="34" charset="0"/>
              </a:rPr>
              <a:t>– Monitor and Control Services </a:t>
            </a:r>
          </a:p>
          <a:p>
            <a:pPr lvl="2">
              <a:lnSpc>
                <a:spcPct val="100000"/>
              </a:lnSpc>
              <a:spcBef>
                <a:spcPts val="500"/>
              </a:spcBef>
              <a:spcAft>
                <a:spcPts val="0"/>
              </a:spcAft>
            </a:pPr>
            <a:r>
              <a:rPr lang="en-US" sz="1000" dirty="0" smtClean="0">
                <a:cs typeface="Arial" panose="020B0604020202020204" pitchFamily="34" charset="0"/>
              </a:rPr>
              <a:t>SOIS </a:t>
            </a:r>
            <a:r>
              <a:rPr lang="en-US" sz="1000" dirty="0">
                <a:cs typeface="Arial" panose="020B0604020202020204" pitchFamily="34" charset="0"/>
              </a:rPr>
              <a:t>WIR </a:t>
            </a:r>
            <a:r>
              <a:rPr lang="en-US" sz="1000" dirty="0">
                <a:solidFill>
                  <a:srgbClr val="003399"/>
                </a:solidFill>
                <a:cs typeface="Arial" panose="020B0604020202020204" pitchFamily="34" charset="0"/>
              </a:rPr>
              <a:t>RFID Tag Encoding Specification </a:t>
            </a:r>
            <a:endParaRPr lang="en-US" sz="1000" dirty="0" smtClean="0">
              <a:solidFill>
                <a:srgbClr val="003399"/>
              </a:solidFill>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MOIMS SM&amp;C </a:t>
            </a:r>
            <a:r>
              <a:rPr lang="en-US" sz="1000" dirty="0">
                <a:solidFill>
                  <a:srgbClr val="003399"/>
                </a:solidFill>
                <a:cs typeface="Arial" panose="020B0604020202020204" pitchFamily="34" charset="0"/>
              </a:rPr>
              <a:t>MO – MAL Binding to TCP/IP Transport and Split Binary </a:t>
            </a:r>
            <a:r>
              <a:rPr lang="en-US" sz="1000" dirty="0" smtClean="0">
                <a:solidFill>
                  <a:srgbClr val="003399"/>
                </a:solidFill>
                <a:cs typeface="Arial" panose="020B0604020202020204" pitchFamily="34" charset="0"/>
              </a:rPr>
              <a:t>Encoding</a:t>
            </a:r>
            <a:endParaRPr lang="en-US" sz="1000" dirty="0">
              <a:solidFill>
                <a:srgbClr val="003399"/>
              </a:solidFill>
              <a:cs typeface="Arial" panose="020B0604020202020204" pitchFamily="34" charset="0"/>
            </a:endParaRPr>
          </a:p>
          <a:p>
            <a:pPr lvl="2">
              <a:lnSpc>
                <a:spcPct val="100000"/>
              </a:lnSpc>
              <a:spcBef>
                <a:spcPts val="500"/>
              </a:spcBef>
              <a:spcAft>
                <a:spcPts val="0"/>
              </a:spcAft>
            </a:pPr>
            <a:r>
              <a:rPr lang="en-US" sz="1000" dirty="0">
                <a:cs typeface="Arial" panose="020B0604020202020204" pitchFamily="34" charset="0"/>
              </a:rPr>
              <a:t>SIS Voice WG </a:t>
            </a:r>
            <a:r>
              <a:rPr lang="en-US" sz="1000" dirty="0">
                <a:solidFill>
                  <a:srgbClr val="003399"/>
                </a:solidFill>
                <a:cs typeface="Arial" panose="020B0604020202020204" pitchFamily="34" charset="0"/>
              </a:rPr>
              <a:t>Voice and Audio Communications</a:t>
            </a:r>
          </a:p>
          <a:p>
            <a:pPr lvl="2">
              <a:lnSpc>
                <a:spcPct val="100000"/>
              </a:lnSpc>
              <a:spcBef>
                <a:spcPts val="500"/>
              </a:spcBef>
              <a:spcAft>
                <a:spcPts val="0"/>
              </a:spcAft>
            </a:pPr>
            <a:r>
              <a:rPr lang="en-US" sz="1000" dirty="0">
                <a:cs typeface="Arial" panose="020B0604020202020204" pitchFamily="34" charset="0"/>
              </a:rPr>
              <a:t>SEA SANA </a:t>
            </a:r>
            <a:r>
              <a:rPr lang="en-US" sz="1000" dirty="0">
                <a:solidFill>
                  <a:srgbClr val="003399"/>
                </a:solidFill>
                <a:cs typeface="Arial" panose="020B0604020202020204" pitchFamily="34" charset="0"/>
              </a:rPr>
              <a:t>CCSDS </a:t>
            </a:r>
            <a:r>
              <a:rPr lang="en-US" sz="1000" dirty="0" smtClean="0">
                <a:solidFill>
                  <a:srgbClr val="003399"/>
                </a:solidFill>
                <a:cs typeface="Arial" panose="020B0604020202020204" pitchFamily="34" charset="0"/>
              </a:rPr>
              <a:t>S/C </a:t>
            </a:r>
            <a:r>
              <a:rPr lang="en-US" sz="1000" dirty="0">
                <a:solidFill>
                  <a:srgbClr val="003399"/>
                </a:solidFill>
                <a:cs typeface="Arial" panose="020B0604020202020204" pitchFamily="34" charset="0"/>
              </a:rPr>
              <a:t>Identification Field Code Assignment Control Procedure</a:t>
            </a:r>
          </a:p>
          <a:p>
            <a:pPr lvl="1">
              <a:lnSpc>
                <a:spcPct val="100000"/>
              </a:lnSpc>
              <a:spcBef>
                <a:spcPts val="0"/>
              </a:spcBef>
              <a:spcAft>
                <a:spcPts val="0"/>
              </a:spcAft>
            </a:pPr>
            <a:r>
              <a:rPr lang="en-US" sz="1400" dirty="0" smtClean="0">
                <a:cs typeface="Arial" panose="020B0604020202020204" pitchFamily="34" charset="0"/>
              </a:rPr>
              <a:t>Agency Review</a:t>
            </a:r>
          </a:p>
          <a:p>
            <a:pPr lvl="2">
              <a:lnSpc>
                <a:spcPct val="100000"/>
              </a:lnSpc>
              <a:spcBef>
                <a:spcPts val="500"/>
              </a:spcBef>
              <a:spcAft>
                <a:spcPts val="0"/>
              </a:spcAft>
            </a:pPr>
            <a:r>
              <a:rPr lang="en-GB" sz="1000" b="0" dirty="0">
                <a:cs typeface="Arial" panose="020B0604020202020204" pitchFamily="34" charset="0"/>
              </a:rPr>
              <a:t>CSS CSTS </a:t>
            </a:r>
            <a:r>
              <a:rPr lang="en-GB" sz="1000" b="0" dirty="0">
                <a:solidFill>
                  <a:srgbClr val="003399"/>
                </a:solidFill>
                <a:cs typeface="Arial" panose="020B0604020202020204" pitchFamily="34" charset="0"/>
              </a:rPr>
              <a:t>Tracking </a:t>
            </a:r>
            <a:r>
              <a:rPr lang="en-GB" sz="1000" dirty="0">
                <a:solidFill>
                  <a:srgbClr val="003399"/>
                </a:solidFill>
                <a:cs typeface="Arial" panose="020B0604020202020204" pitchFamily="34" charset="0"/>
              </a:rPr>
              <a:t>Data Service</a:t>
            </a:r>
          </a:p>
          <a:p>
            <a:pPr lvl="2">
              <a:lnSpc>
                <a:spcPct val="100000"/>
              </a:lnSpc>
              <a:spcBef>
                <a:spcPts val="500"/>
              </a:spcBef>
              <a:spcAft>
                <a:spcPts val="0"/>
              </a:spcAft>
            </a:pPr>
            <a:r>
              <a:rPr lang="en-GB" sz="1000" dirty="0">
                <a:cs typeface="Arial" panose="020B0604020202020204" pitchFamily="34" charset="0"/>
              </a:rPr>
              <a:t>SLS RFM </a:t>
            </a:r>
            <a:r>
              <a:rPr lang="en-GB" sz="1000" dirty="0">
                <a:solidFill>
                  <a:srgbClr val="003399"/>
                </a:solidFill>
                <a:cs typeface="Arial" panose="020B0604020202020204" pitchFamily="34" charset="0"/>
              </a:rPr>
              <a:t>Radio Frequency and Modulation Systems—Part 1: Earth Stations and Spacecraft </a:t>
            </a:r>
            <a:endParaRPr lang="en-GB" sz="1000" dirty="0" smtClean="0">
              <a:solidFill>
                <a:srgbClr val="003399"/>
              </a:solidFill>
              <a:cs typeface="Arial" panose="020B0604020202020204" pitchFamily="34" charset="0"/>
            </a:endParaRPr>
          </a:p>
          <a:p>
            <a:pPr lvl="2">
              <a:lnSpc>
                <a:spcPct val="100000"/>
              </a:lnSpc>
              <a:spcBef>
                <a:spcPts val="500"/>
              </a:spcBef>
              <a:spcAft>
                <a:spcPts val="0"/>
              </a:spcAft>
            </a:pPr>
            <a:r>
              <a:rPr lang="en-GB" sz="1000" dirty="0">
                <a:cs typeface="Arial" panose="020B0604020202020204" pitchFamily="34" charset="0"/>
              </a:rPr>
              <a:t>MOIMS SM&amp;C </a:t>
            </a:r>
            <a:r>
              <a:rPr lang="en-GB" sz="1000" dirty="0" smtClean="0">
                <a:solidFill>
                  <a:srgbClr val="000099"/>
                </a:solidFill>
                <a:cs typeface="Arial" panose="020B0604020202020204" pitchFamily="34" charset="0"/>
              </a:rPr>
              <a:t>MO</a:t>
            </a:r>
            <a:r>
              <a:rPr lang="en-GB" sz="1000" dirty="0">
                <a:solidFill>
                  <a:srgbClr val="003399"/>
                </a:solidFill>
                <a:cs typeface="Arial" panose="020B0604020202020204" pitchFamily="34" charset="0"/>
              </a:rPr>
              <a:t> </a:t>
            </a:r>
            <a:r>
              <a:rPr lang="en-GB" sz="1000" dirty="0" smtClean="0">
                <a:solidFill>
                  <a:srgbClr val="003399"/>
                </a:solidFill>
                <a:cs typeface="Arial" panose="020B0604020202020204" pitchFamily="34" charset="0"/>
              </a:rPr>
              <a:t>MAL </a:t>
            </a:r>
            <a:r>
              <a:rPr lang="en-GB" sz="1000" dirty="0">
                <a:solidFill>
                  <a:srgbClr val="003399"/>
                </a:solidFill>
                <a:cs typeface="Arial" panose="020B0604020202020204" pitchFamily="34" charset="0"/>
              </a:rPr>
              <a:t>Binding to HTTP Transport and XML </a:t>
            </a:r>
            <a:r>
              <a:rPr lang="en-GB" sz="1000" dirty="0" smtClean="0">
                <a:solidFill>
                  <a:srgbClr val="003399"/>
                </a:solidFill>
                <a:cs typeface="Arial" panose="020B0604020202020204" pitchFamily="34" charset="0"/>
              </a:rPr>
              <a:t>Encoding  </a:t>
            </a:r>
          </a:p>
          <a:p>
            <a:pPr lvl="2">
              <a:lnSpc>
                <a:spcPct val="100000"/>
              </a:lnSpc>
              <a:spcBef>
                <a:spcPts val="500"/>
              </a:spcBef>
              <a:spcAft>
                <a:spcPts val="0"/>
              </a:spcAft>
            </a:pPr>
            <a:r>
              <a:rPr lang="en-GB" sz="1000" dirty="0">
                <a:cs typeface="Arial" panose="020B0604020202020204" pitchFamily="34" charset="0"/>
              </a:rPr>
              <a:t>MOIMS </a:t>
            </a:r>
            <a:r>
              <a:rPr lang="en-GB" sz="1000" dirty="0" smtClean="0">
                <a:cs typeface="Arial" panose="020B0604020202020204" pitchFamily="34" charset="0"/>
              </a:rPr>
              <a:t>SM&amp;C </a:t>
            </a:r>
            <a:r>
              <a:rPr lang="en-GB" sz="1000" dirty="0" smtClean="0">
                <a:solidFill>
                  <a:srgbClr val="003399"/>
                </a:solidFill>
                <a:cs typeface="Arial" panose="020B0604020202020204" pitchFamily="34" charset="0"/>
              </a:rPr>
              <a:t>MO </a:t>
            </a:r>
            <a:r>
              <a:rPr lang="en-GB" sz="1000" dirty="0">
                <a:solidFill>
                  <a:srgbClr val="003399"/>
                </a:solidFill>
                <a:cs typeface="Arial" panose="020B0604020202020204" pitchFamily="34" charset="0"/>
              </a:rPr>
              <a:t>Message Abstraction Layer Binding to ZMTP Transport </a:t>
            </a:r>
          </a:p>
          <a:p>
            <a:pPr lvl="2">
              <a:lnSpc>
                <a:spcPct val="100000"/>
              </a:lnSpc>
              <a:spcBef>
                <a:spcPts val="500"/>
              </a:spcBef>
              <a:spcAft>
                <a:spcPts val="0"/>
              </a:spcAft>
            </a:pPr>
            <a:r>
              <a:rPr lang="en-GB" sz="1000" dirty="0">
                <a:cs typeface="Arial" panose="020B0604020202020204" pitchFamily="34" charset="0"/>
              </a:rPr>
              <a:t>CSS CS</a:t>
            </a:r>
            <a:r>
              <a:rPr lang="en-GB" sz="1000" dirty="0">
                <a:solidFill>
                  <a:srgbClr val="003399"/>
                </a:solidFill>
                <a:cs typeface="Arial" panose="020B0604020202020204" pitchFamily="34" charset="0"/>
              </a:rPr>
              <a:t>TS Guidelines for Specifications of Cross Support Transfer </a:t>
            </a:r>
            <a:r>
              <a:rPr lang="en-GB" sz="1000" dirty="0" smtClean="0">
                <a:solidFill>
                  <a:srgbClr val="003399"/>
                </a:solidFill>
                <a:cs typeface="Arial" panose="020B0604020202020204" pitchFamily="34" charset="0"/>
              </a:rPr>
              <a:t>Service  </a:t>
            </a:r>
          </a:p>
          <a:p>
            <a:pPr lvl="2">
              <a:lnSpc>
                <a:spcPct val="100000"/>
              </a:lnSpc>
              <a:spcBef>
                <a:spcPts val="500"/>
              </a:spcBef>
              <a:spcAft>
                <a:spcPts val="0"/>
              </a:spcAft>
            </a:pPr>
            <a:r>
              <a:rPr lang="en-GB" sz="1000" dirty="0">
                <a:cs typeface="Arial" panose="020B0604020202020204" pitchFamily="34" charset="0"/>
              </a:rPr>
              <a:t>MOIMS SM&amp;C </a:t>
            </a:r>
            <a:r>
              <a:rPr lang="en-GB" sz="1000" dirty="0">
                <a:solidFill>
                  <a:srgbClr val="003399"/>
                </a:solidFill>
                <a:cs typeface="Arial" panose="020B0604020202020204" pitchFamily="34" charset="0"/>
              </a:rPr>
              <a:t>MO Common </a:t>
            </a:r>
            <a:r>
              <a:rPr lang="en-GB" sz="1000" dirty="0" smtClean="0">
                <a:solidFill>
                  <a:srgbClr val="003399"/>
                </a:solidFill>
                <a:cs typeface="Arial" panose="020B0604020202020204" pitchFamily="34" charset="0"/>
              </a:rPr>
              <a:t>Services				               </a:t>
            </a:r>
            <a:endParaRPr lang="en-US" sz="1000" dirty="0">
              <a:solidFill>
                <a:srgbClr val="FF0000"/>
              </a:solidFill>
              <a:cs typeface="Arial" panose="020B0604020202020204" pitchFamily="34" charset="0"/>
            </a:endParaRPr>
          </a:p>
          <a:p>
            <a:pPr lvl="1">
              <a:lnSpc>
                <a:spcPct val="100000"/>
              </a:lnSpc>
              <a:spcBef>
                <a:spcPts val="0"/>
              </a:spcBef>
              <a:spcAft>
                <a:spcPts val="0"/>
              </a:spcAft>
            </a:pPr>
            <a:r>
              <a:rPr lang="en-US" sz="1400" dirty="0" smtClean="0">
                <a:cs typeface="Arial" panose="020B0604020202020204" pitchFamily="34" charset="0"/>
              </a:rPr>
              <a:t>Approval of Charters</a:t>
            </a:r>
          </a:p>
          <a:p>
            <a:pPr lvl="2">
              <a:lnSpc>
                <a:spcPct val="100000"/>
              </a:lnSpc>
              <a:spcBef>
                <a:spcPts val="500"/>
              </a:spcBef>
              <a:spcAft>
                <a:spcPts val="0"/>
              </a:spcAft>
            </a:pPr>
            <a:r>
              <a:rPr lang="en-US" sz="1000" dirty="0" smtClean="0">
                <a:cs typeface="Arial" panose="020B0604020202020204" pitchFamily="34" charset="0"/>
              </a:rPr>
              <a:t>SIS MIA WG Charter update</a:t>
            </a:r>
          </a:p>
          <a:p>
            <a:pPr lvl="1">
              <a:lnSpc>
                <a:spcPct val="100000"/>
              </a:lnSpc>
              <a:spcBef>
                <a:spcPts val="0"/>
              </a:spcBef>
              <a:spcAft>
                <a:spcPts val="0"/>
              </a:spcAft>
            </a:pPr>
            <a:r>
              <a:rPr lang="en-US" sz="1400" dirty="0" smtClean="0">
                <a:cs typeface="Arial" panose="020B0604020202020204" pitchFamily="34" charset="0"/>
              </a:rPr>
              <a:t>Approved New Projects</a:t>
            </a:r>
          </a:p>
          <a:p>
            <a:pPr lvl="2">
              <a:lnSpc>
                <a:spcPct val="100000"/>
              </a:lnSpc>
              <a:spcBef>
                <a:spcPts val="500"/>
              </a:spcBef>
              <a:spcAft>
                <a:spcPts val="0"/>
              </a:spcAft>
            </a:pPr>
            <a:r>
              <a:rPr lang="en-GB" sz="1000" dirty="0" smtClean="0">
                <a:cs typeface="Arial" panose="020B0604020202020204" pitchFamily="34" charset="0"/>
              </a:rPr>
              <a:t>SOIS </a:t>
            </a:r>
            <a:r>
              <a:rPr lang="en-GB" sz="1000" dirty="0">
                <a:cs typeface="Arial" panose="020B0604020202020204" pitchFamily="34" charset="0"/>
              </a:rPr>
              <a:t>WIR </a:t>
            </a:r>
            <a:r>
              <a:rPr lang="en-GB" sz="1000" dirty="0" smtClean="0">
                <a:solidFill>
                  <a:srgbClr val="FF9900"/>
                </a:solidFill>
                <a:cs typeface="Arial" panose="020B0604020202020204" pitchFamily="34" charset="0"/>
              </a:rPr>
              <a:t>High </a:t>
            </a:r>
            <a:r>
              <a:rPr lang="en-GB" sz="1000" dirty="0">
                <a:solidFill>
                  <a:srgbClr val="FF9900"/>
                </a:solidFill>
                <a:cs typeface="Arial" panose="020B0604020202020204" pitchFamily="34" charset="0"/>
              </a:rPr>
              <a:t>Data Rate Wireless Network </a:t>
            </a:r>
            <a:r>
              <a:rPr lang="en-GB" sz="1000" dirty="0" smtClean="0">
                <a:solidFill>
                  <a:srgbClr val="FF9900"/>
                </a:solidFill>
                <a:cs typeface="Arial" panose="020B0604020202020204" pitchFamily="34" charset="0"/>
              </a:rPr>
              <a:t>Communications</a:t>
            </a:r>
            <a:r>
              <a:rPr lang="en-GB" sz="1000" dirty="0" smtClean="0">
                <a:cs typeface="Arial" panose="020B0604020202020204" pitchFamily="34" charset="0"/>
              </a:rPr>
              <a:t> </a:t>
            </a:r>
            <a:endParaRPr lang="en-GB" sz="1000" dirty="0">
              <a:cs typeface="Arial" panose="020B0604020202020204" pitchFamily="34" charset="0"/>
            </a:endParaRPr>
          </a:p>
          <a:p>
            <a:pPr lvl="2">
              <a:lnSpc>
                <a:spcPct val="100000"/>
              </a:lnSpc>
              <a:spcBef>
                <a:spcPts val="500"/>
              </a:spcBef>
              <a:spcAft>
                <a:spcPts val="0"/>
              </a:spcAft>
            </a:pPr>
            <a:r>
              <a:rPr lang="en-GB" sz="1000" dirty="0">
                <a:cs typeface="Arial" panose="020B0604020202020204" pitchFamily="34" charset="0"/>
              </a:rPr>
              <a:t>MOIMS </a:t>
            </a:r>
            <a:r>
              <a:rPr lang="en-GB" sz="1000" dirty="0" smtClean="0">
                <a:cs typeface="Arial" panose="020B0604020202020204" pitchFamily="34" charset="0"/>
              </a:rPr>
              <a:t>NAV </a:t>
            </a:r>
            <a:r>
              <a:rPr lang="en-GB" sz="1000" dirty="0" smtClean="0">
                <a:solidFill>
                  <a:srgbClr val="003399"/>
                </a:solidFill>
                <a:cs typeface="Arial" panose="020B0604020202020204" pitchFamily="34" charset="0"/>
              </a:rPr>
              <a:t>Navigation </a:t>
            </a:r>
            <a:r>
              <a:rPr lang="en-GB" sz="1000" dirty="0">
                <a:solidFill>
                  <a:srgbClr val="003399"/>
                </a:solidFill>
                <a:cs typeface="Arial" panose="020B0604020202020204" pitchFamily="34" charset="0"/>
              </a:rPr>
              <a:t>Events </a:t>
            </a:r>
            <a:r>
              <a:rPr lang="en-GB" sz="1000" dirty="0" smtClean="0">
                <a:solidFill>
                  <a:srgbClr val="003399"/>
                </a:solidFill>
                <a:cs typeface="Arial" panose="020B0604020202020204" pitchFamily="34" charset="0"/>
              </a:rPr>
              <a:t>Message</a:t>
            </a:r>
            <a:endParaRPr lang="en-GB" sz="1000" dirty="0">
              <a:solidFill>
                <a:srgbClr val="003399"/>
              </a:solidFill>
              <a:cs typeface="Arial" panose="020B0604020202020204" pitchFamily="34" charset="0"/>
            </a:endParaRPr>
          </a:p>
          <a:p>
            <a:pPr lvl="2">
              <a:lnSpc>
                <a:spcPct val="100000"/>
              </a:lnSpc>
              <a:spcBef>
                <a:spcPts val="500"/>
              </a:spcBef>
              <a:spcAft>
                <a:spcPts val="0"/>
              </a:spcAft>
            </a:pPr>
            <a:r>
              <a:rPr lang="en-GB" sz="1000" dirty="0">
                <a:cs typeface="Arial" panose="020B0604020202020204" pitchFamily="34" charset="0"/>
              </a:rPr>
              <a:t>MOIMS </a:t>
            </a:r>
            <a:r>
              <a:rPr lang="en-GB" sz="1000" dirty="0" smtClean="0">
                <a:cs typeface="Arial" panose="020B0604020202020204" pitchFamily="34" charset="0"/>
              </a:rPr>
              <a:t>DAI </a:t>
            </a:r>
            <a:r>
              <a:rPr lang="en-GB" sz="1000" dirty="0" smtClean="0">
                <a:solidFill>
                  <a:srgbClr val="E814F5"/>
                </a:solidFill>
                <a:cs typeface="Arial" panose="020B0604020202020204" pitchFamily="34" charset="0"/>
              </a:rPr>
              <a:t>Data </a:t>
            </a:r>
            <a:r>
              <a:rPr lang="en-GB" sz="1000" dirty="0">
                <a:solidFill>
                  <a:srgbClr val="E814F5"/>
                </a:solidFill>
                <a:cs typeface="Arial" panose="020B0604020202020204" pitchFamily="34" charset="0"/>
              </a:rPr>
              <a:t>Archive Architecture Description Document (DAADD)</a:t>
            </a:r>
            <a:r>
              <a:rPr lang="en-GB" sz="1000" dirty="0">
                <a:cs typeface="Arial" panose="020B0604020202020204" pitchFamily="34" charset="0"/>
              </a:rPr>
              <a:t> </a:t>
            </a:r>
          </a:p>
          <a:p>
            <a:pPr lvl="2">
              <a:lnSpc>
                <a:spcPct val="100000"/>
              </a:lnSpc>
              <a:spcBef>
                <a:spcPts val="500"/>
              </a:spcBef>
              <a:spcAft>
                <a:spcPts val="0"/>
              </a:spcAft>
            </a:pPr>
            <a:r>
              <a:rPr lang="en-GB" sz="1000" dirty="0">
                <a:cs typeface="Arial" panose="020B0604020202020204" pitchFamily="34" charset="0"/>
              </a:rPr>
              <a:t>SLS </a:t>
            </a:r>
            <a:r>
              <a:rPr lang="en-GB" sz="1000" dirty="0" smtClean="0">
                <a:cs typeface="Arial" panose="020B0604020202020204" pitchFamily="34" charset="0"/>
              </a:rPr>
              <a:t>SDLS </a:t>
            </a:r>
            <a:r>
              <a:rPr lang="en-GB" sz="1000" dirty="0" smtClean="0">
                <a:solidFill>
                  <a:srgbClr val="00B050"/>
                </a:solidFill>
                <a:cs typeface="Arial" panose="020B0604020202020204" pitchFamily="34" charset="0"/>
              </a:rPr>
              <a:t>Protocol </a:t>
            </a:r>
            <a:r>
              <a:rPr lang="en-GB" sz="1000" dirty="0">
                <a:solidFill>
                  <a:srgbClr val="00B050"/>
                </a:solidFill>
                <a:cs typeface="Arial" panose="020B0604020202020204" pitchFamily="34" charset="0"/>
              </a:rPr>
              <a:t>Extended Procedures (</a:t>
            </a:r>
            <a:r>
              <a:rPr lang="en-GB" sz="1000" dirty="0" smtClean="0">
                <a:solidFill>
                  <a:srgbClr val="00B050"/>
                </a:solidFill>
                <a:cs typeface="Arial" panose="020B0604020202020204" pitchFamily="34" charset="0"/>
              </a:rPr>
              <a:t>EP)   </a:t>
            </a:r>
            <a:endParaRPr lang="en-GB" sz="1000" dirty="0">
              <a:solidFill>
                <a:srgbClr val="00B050"/>
              </a:solidFill>
              <a:cs typeface="Arial" panose="020B0604020202020204" pitchFamily="34" charset="0"/>
            </a:endParaRPr>
          </a:p>
          <a:p>
            <a:pPr lvl="2">
              <a:lnSpc>
                <a:spcPct val="100000"/>
              </a:lnSpc>
              <a:spcBef>
                <a:spcPts val="500"/>
              </a:spcBef>
              <a:spcAft>
                <a:spcPts val="0"/>
              </a:spcAft>
            </a:pPr>
            <a:r>
              <a:rPr lang="en-GB" sz="1000" dirty="0">
                <a:cs typeface="Arial" panose="020B0604020202020204" pitchFamily="34" charset="0"/>
              </a:rPr>
              <a:t>SLS C&amp;S </a:t>
            </a:r>
            <a:r>
              <a:rPr lang="en-GB" sz="1000" dirty="0" smtClean="0">
                <a:solidFill>
                  <a:srgbClr val="00B050"/>
                </a:solidFill>
                <a:cs typeface="Arial" panose="020B0604020202020204" pitchFamily="34" charset="0"/>
              </a:rPr>
              <a:t>TC </a:t>
            </a:r>
            <a:r>
              <a:rPr lang="en-GB" sz="1000" dirty="0">
                <a:solidFill>
                  <a:srgbClr val="00B050"/>
                </a:solidFill>
                <a:cs typeface="Arial" panose="020B0604020202020204" pitchFamily="34" charset="0"/>
              </a:rPr>
              <a:t>Synchronization and Channel Coding -- Summary of Concept and </a:t>
            </a:r>
            <a:r>
              <a:rPr lang="en-GB" sz="1000" dirty="0" smtClean="0">
                <a:solidFill>
                  <a:srgbClr val="00B050"/>
                </a:solidFill>
                <a:cs typeface="Arial" panose="020B0604020202020204" pitchFamily="34" charset="0"/>
              </a:rPr>
              <a:t>Rationale</a:t>
            </a:r>
          </a:p>
          <a:p>
            <a:pPr lvl="2">
              <a:lnSpc>
                <a:spcPct val="100000"/>
              </a:lnSpc>
              <a:spcBef>
                <a:spcPts val="500"/>
              </a:spcBef>
              <a:spcAft>
                <a:spcPts val="0"/>
              </a:spcAft>
            </a:pPr>
            <a:r>
              <a:rPr lang="en-GB" sz="1000" dirty="0">
                <a:cs typeface="Arial" panose="020B0604020202020204" pitchFamily="34" charset="0"/>
              </a:rPr>
              <a:t>SIS MIA </a:t>
            </a:r>
            <a:r>
              <a:rPr lang="en-GB" sz="1000" dirty="0" smtClean="0">
                <a:solidFill>
                  <a:srgbClr val="000099"/>
                </a:solidFill>
                <a:cs typeface="Arial" panose="020B0604020202020204" pitchFamily="34" charset="0"/>
              </a:rPr>
              <a:t>Specifications </a:t>
            </a:r>
            <a:r>
              <a:rPr lang="en-GB" sz="1000" dirty="0">
                <a:solidFill>
                  <a:srgbClr val="000099"/>
                </a:solidFill>
                <a:cs typeface="Arial" panose="020B0604020202020204" pitchFamily="34" charset="0"/>
              </a:rPr>
              <a:t>for Real-time Protocol as transport for voice &amp; </a:t>
            </a:r>
            <a:r>
              <a:rPr lang="en-GB" sz="1000" dirty="0" smtClean="0">
                <a:solidFill>
                  <a:srgbClr val="000099"/>
                </a:solidFill>
                <a:cs typeface="Arial" panose="020B0604020202020204" pitchFamily="34" charset="0"/>
              </a:rPr>
              <a:t>video</a:t>
            </a:r>
            <a:endParaRPr lang="en-GB" sz="1000" dirty="0" smtClean="0">
              <a:solidFill>
                <a:srgbClr val="FF9900"/>
              </a:solidFill>
              <a:cs typeface="Arial" panose="020B0604020202020204" pitchFamily="34" charset="0"/>
            </a:endParaRPr>
          </a:p>
          <a:p>
            <a:pPr>
              <a:lnSpc>
                <a:spcPct val="100000"/>
              </a:lnSpc>
              <a:spcBef>
                <a:spcPts val="300"/>
              </a:spcBef>
              <a:spcAft>
                <a:spcPts val="0"/>
              </a:spcAft>
            </a:pPr>
            <a:endParaRPr lang="en-US" sz="1000" dirty="0" smtClean="0"/>
          </a:p>
          <a:p>
            <a:pPr lvl="1">
              <a:lnSpc>
                <a:spcPct val="100000"/>
              </a:lnSpc>
              <a:spcBef>
                <a:spcPts val="300"/>
              </a:spcBef>
              <a:spcAft>
                <a:spcPts val="0"/>
              </a:spcAft>
              <a:defRPr/>
            </a:pPr>
            <a:endParaRPr lang="en-US" sz="1000" dirty="0" smtClean="0">
              <a:solidFill>
                <a:srgbClr val="7030A0"/>
              </a:solidFill>
              <a:ea typeface="ＭＳ Ｐゴシック" pitchFamily="34" charset="-128"/>
              <a:sym typeface="Wingdings" pitchFamily="2" charset="2"/>
            </a:endParaRPr>
          </a:p>
        </p:txBody>
      </p:sp>
      <p:sp>
        <p:nvSpPr>
          <p:cNvPr id="5" name="Right Brace 4"/>
          <p:cNvSpPr/>
          <p:nvPr/>
        </p:nvSpPr>
        <p:spPr bwMode="auto">
          <a:xfrm>
            <a:off x="6607465" y="2667001"/>
            <a:ext cx="155448" cy="533400"/>
          </a:xfrm>
          <a:prstGeom prst="rightBrac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7375565" y="2877979"/>
            <a:ext cx="1003801" cy="246221"/>
          </a:xfrm>
          <a:prstGeom prst="rect">
            <a:avLst/>
          </a:prstGeom>
          <a:noFill/>
        </p:spPr>
        <p:txBody>
          <a:bodyPr wrap="none" rtlCol="0">
            <a:spAutoFit/>
          </a:bodyPr>
          <a:lstStyle/>
          <a:p>
            <a:r>
              <a:rPr lang="en-GB" sz="1000" b="1" dirty="0" smtClean="0">
                <a:solidFill>
                  <a:srgbClr val="FF0000"/>
                </a:solidFill>
                <a:latin typeface="Arial" panose="020B0604020202020204" pitchFamily="34" charset="0"/>
                <a:cs typeface="Arial" panose="020B0604020202020204" pitchFamily="34" charset="0"/>
              </a:rPr>
              <a:t>Poll on-going</a:t>
            </a:r>
            <a:endParaRPr lang="en-GB" sz="1000" b="1" dirty="0">
              <a:solidFill>
                <a:srgbClr val="FF0000"/>
              </a:solidFill>
              <a:latin typeface="Arial" panose="020B0604020202020204" pitchFamily="34" charset="0"/>
              <a:cs typeface="Arial" panose="020B0604020202020204" pitchFamily="34" charset="0"/>
            </a:endParaRPr>
          </a:p>
        </p:txBody>
      </p:sp>
      <p:sp>
        <p:nvSpPr>
          <p:cNvPr id="8" name="Right Brace 7"/>
          <p:cNvSpPr/>
          <p:nvPr/>
        </p:nvSpPr>
        <p:spPr bwMode="auto">
          <a:xfrm>
            <a:off x="6613960" y="4187950"/>
            <a:ext cx="155448" cy="536450"/>
          </a:xfrm>
          <a:prstGeom prst="rightBrac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7353995" y="4325779"/>
            <a:ext cx="1003801" cy="246221"/>
          </a:xfrm>
          <a:prstGeom prst="rect">
            <a:avLst/>
          </a:prstGeom>
          <a:noFill/>
        </p:spPr>
        <p:txBody>
          <a:bodyPr wrap="none" rtlCol="0">
            <a:spAutoFit/>
          </a:bodyPr>
          <a:lstStyle/>
          <a:p>
            <a:r>
              <a:rPr lang="en-GB" sz="1000" b="1" dirty="0" smtClean="0">
                <a:solidFill>
                  <a:srgbClr val="FF0000"/>
                </a:solidFill>
                <a:latin typeface="Arial" panose="020B0604020202020204" pitchFamily="34" charset="0"/>
                <a:cs typeface="Arial" panose="020B0604020202020204" pitchFamily="34" charset="0"/>
              </a:rPr>
              <a:t>Poll on-going</a:t>
            </a:r>
            <a:endParaRPr lang="en-GB" sz="1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F34B230ED884490EAA0CC535EA820" ma:contentTypeVersion="1" ma:contentTypeDescription="Create a new document." ma:contentTypeScope="" ma:versionID="47194fe2e2cce5170df2aab8c212b9a4">
  <xsd:schema xmlns:xsd="http://www.w3.org/2001/XMLSchema" xmlns:xs="http://www.w3.org/2001/XMLSchema" xmlns:p="http://schemas.microsoft.com/office/2006/metadata/properties" xmlns:ns2="20cee1c6-1969-4179-9796-15b3b2a1bf9a" targetNamespace="http://schemas.microsoft.com/office/2006/metadata/properties" ma:root="true" ma:fieldsID="1660925e4c837dd5a0bb9bca825260a9" ns2:_="">
    <xsd:import namespace="20cee1c6-1969-4179-9796-15b3b2a1bf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ee1c6-1969-4179-9796-15b3b2a1bf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7531A1-4231-406B-BF67-5C854BFB79F2}"/>
</file>

<file path=customXml/itemProps2.xml><?xml version="1.0" encoding="utf-8"?>
<ds:datastoreItem xmlns:ds="http://schemas.openxmlformats.org/officeDocument/2006/customXml" ds:itemID="{1457800E-935F-49E2-85FA-F495AF8B6E7A}">
  <ds:schemaRefs>
    <ds:schemaRef ds:uri="http://schemas.microsoft.com/sharepoint/v3/contenttype/forms"/>
  </ds:schemaRefs>
</ds:datastoreItem>
</file>

<file path=customXml/itemProps3.xml><?xml version="1.0" encoding="utf-8"?>
<ds:datastoreItem xmlns:ds="http://schemas.openxmlformats.org/officeDocument/2006/customXml" ds:itemID="{07EE77AD-9972-4D1E-BCF1-F56CDFC7CF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Pages>51</Pages>
  <Words>2613</Words>
  <Application>Microsoft Office PowerPoint</Application>
  <PresentationFormat>Letter Paper (8.5x11 in)</PresentationFormat>
  <Paragraphs>575</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TMOD Presentations</vt:lpstr>
      <vt:lpstr>PowerPoint Presentation</vt:lpstr>
      <vt:lpstr>Administrative Overview  </vt:lpstr>
      <vt:lpstr>Administrative Overview - Meetings  </vt:lpstr>
      <vt:lpstr>PowerPoint Presentation</vt:lpstr>
      <vt:lpstr>PowerPoint Presentation</vt:lpstr>
      <vt:lpstr>CCSDS Overview </vt:lpstr>
      <vt:lpstr>CESG Organization + E2E Overview  </vt:lpstr>
      <vt:lpstr>CESG Open Issues &amp; more</vt:lpstr>
      <vt:lpstr>CMC Poll Statistics since June 2017</vt:lpstr>
      <vt:lpstr>CESG Poll Statistics since June 2017</vt:lpstr>
      <vt:lpstr>CESG OTHER ISSUES</vt:lpstr>
      <vt:lpstr>PowerPoint Presentation</vt:lpstr>
      <vt:lpstr>CESG WG Chair / Deputy Chair Overview</vt:lpstr>
      <vt:lpstr>RESOURCES</vt:lpstr>
      <vt:lpstr>IOAG  /  ICPA</vt:lpstr>
      <vt:lpstr>What are we still missing in the CCSDS CWE ?</vt:lpstr>
      <vt:lpstr>SEA Meeting Objectives: 1/1</vt:lpstr>
      <vt:lpstr>MOIMS Meeting Objectives: 1/2</vt:lpstr>
      <vt:lpstr>MOIMS Meeting Objectives: 2/2</vt:lpstr>
      <vt:lpstr>CSS Meeting Objectives</vt:lpstr>
      <vt:lpstr>SLS Meeting Objectives: 1/2</vt:lpstr>
      <vt:lpstr>SLS Meeting Objectives: 2/2</vt:lpstr>
      <vt:lpstr>SIS Meeting Objectives: 1/2</vt:lpstr>
      <vt:lpstr>SIS Meeting Objectives: 2/2</vt:lpstr>
      <vt:lpstr>SOIS Area Meeting Objectives 1/2</vt:lpstr>
      <vt:lpstr>SOIS Area Meeting Objectives 2/2</vt:lpstr>
      <vt:lpstr>Have a great meeting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Windows User</cp:lastModifiedBy>
  <cp:revision>1212</cp:revision>
  <cp:lastPrinted>2017-11-03T13:48:29Z</cp:lastPrinted>
  <dcterms:created xsi:type="dcterms:W3CDTF">1998-05-20T16:00:08Z</dcterms:created>
  <dcterms:modified xsi:type="dcterms:W3CDTF">2017-11-08T08:42:02Z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0x010100C51F34B230ED884490EAA0CC535EA820</vt:lpwstr>
  </property>
</Properties>
</file>