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4"/>
    <p:sldMasterId id="2147483673" r:id="rId5"/>
  </p:sldMasterIdLst>
  <p:notesMasterIdLst>
    <p:notesMasterId r:id="rId12"/>
  </p:notesMasterIdLst>
  <p:handoutMasterIdLst>
    <p:handoutMasterId r:id="rId13"/>
  </p:handoutMasterIdLst>
  <p:sldIdLst>
    <p:sldId id="2787" r:id="rId6"/>
    <p:sldId id="2788" r:id="rId7"/>
    <p:sldId id="2797" r:id="rId8"/>
    <p:sldId id="2798" r:id="rId9"/>
    <p:sldId id="2792" r:id="rId10"/>
    <p:sldId id="2796" r:id="rId11"/>
  </p:sldIdLst>
  <p:sldSz cx="9144000" cy="6858000" type="letter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79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E814F5"/>
    <a:srgbClr val="FF0066"/>
    <a:srgbClr val="003399"/>
    <a:srgbClr val="FF9933"/>
    <a:srgbClr val="FF9900"/>
    <a:srgbClr val="FFFF00"/>
    <a:srgbClr val="D27D00"/>
    <a:srgbClr val="FFFF99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4559" autoAdjust="0"/>
    <p:restoredTop sz="86501" autoAdjust="0"/>
  </p:normalViewPr>
  <p:slideViewPr>
    <p:cSldViewPr>
      <p:cViewPr varScale="1">
        <p:scale>
          <a:sx n="74" d="100"/>
          <a:sy n="74" d="100"/>
        </p:scale>
        <p:origin x="-1902" y="-90"/>
      </p:cViewPr>
      <p:guideLst>
        <p:guide orient="horz" pos="792"/>
        <p:guide pos="2880"/>
      </p:guideLst>
    </p:cSldViewPr>
  </p:slideViewPr>
  <p:outlineViewPr>
    <p:cViewPr>
      <p:scale>
        <a:sx n="33" d="100"/>
        <a:sy n="33" d="100"/>
      </p:scale>
      <p:origin x="0" y="700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0" d="100"/>
        <a:sy n="30" d="100"/>
      </p:scale>
      <p:origin x="0" y="0"/>
    </p:cViewPr>
  </p:sorterViewPr>
  <p:notesViewPr>
    <p:cSldViewPr>
      <p:cViewPr varScale="1">
        <p:scale>
          <a:sx n="35" d="100"/>
          <a:sy n="35" d="100"/>
        </p:scale>
        <p:origin x="-1494" y="-72"/>
      </p:cViewPr>
      <p:guideLst>
        <p:guide orient="horz" pos="3024"/>
        <p:guide orient="horz" pos="3127"/>
        <p:guide pos="2304"/>
        <p:guide pos="2141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3196" y="0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471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3196" y="9432471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fld id="{13BDE1E4-412B-407C-A980-2F1D2D5A0F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3103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3196" y="0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471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3196" y="9432471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fld id="{C1CAF83B-30F1-4420-86A9-ACD9B25FD0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717" y="4716236"/>
            <a:ext cx="4980241" cy="4469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12" tIns="44759" rIns="91112" bIns="447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41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52475"/>
            <a:ext cx="4946650" cy="37099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3550689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633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FA20E5-F05F-4030-BF21-E6BD2D95491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726338" name="Rectangle 5"/>
          <p:cNvSpPr txBox="1">
            <a:spLocks noGrp="1" noChangeArrowheads="1"/>
          </p:cNvSpPr>
          <p:nvPr/>
        </p:nvSpPr>
        <p:spPr bwMode="auto">
          <a:xfrm>
            <a:off x="3853196" y="9432471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81" tIns="0" rIns="19181" bIns="0" anchor="b"/>
          <a:lstStyle/>
          <a:p>
            <a:pPr algn="r" defTabSz="920750" eaLnBrk="0" hangingPunct="0"/>
            <a:fld id="{47B8339B-1697-4EB3-9E70-F7572366E1F3}" type="slidenum">
              <a:rPr lang="en-US" sz="1000" b="0" i="1">
                <a:latin typeface="Times New Roman" pitchFamily="18" charset="0"/>
              </a:rPr>
              <a:pPr algn="r" defTabSz="920750" eaLnBrk="0" hangingPunct="0"/>
              <a:t>1</a:t>
            </a:fld>
            <a:endParaRPr lang="en-US" sz="1000" b="0" i="1" dirty="0">
              <a:latin typeface="Times New Roman" pitchFamily="18" charset="0"/>
            </a:endParaRPr>
          </a:p>
        </p:txBody>
      </p:sp>
      <p:sp>
        <p:nvSpPr>
          <p:cNvPr id="3726339" name="Rectangle 5"/>
          <p:cNvSpPr txBox="1">
            <a:spLocks noGrp="1" noChangeArrowheads="1"/>
          </p:cNvSpPr>
          <p:nvPr/>
        </p:nvSpPr>
        <p:spPr bwMode="auto">
          <a:xfrm>
            <a:off x="3853196" y="9432471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81" tIns="0" rIns="19181" bIns="0" anchor="b"/>
          <a:lstStyle/>
          <a:p>
            <a:pPr algn="r" defTabSz="920750" eaLnBrk="0" hangingPunct="0"/>
            <a:fld id="{64DCABF5-01F9-46B7-AD67-6E8C2EC3CE4F}" type="slidenum">
              <a:rPr lang="en-US" sz="1000" b="0" i="1">
                <a:latin typeface="Times New Roman" pitchFamily="18" charset="0"/>
              </a:rPr>
              <a:pPr algn="r" defTabSz="920750" eaLnBrk="0" hangingPunct="0"/>
              <a:t>1</a:t>
            </a:fld>
            <a:endParaRPr lang="en-US" sz="1000" b="0" i="1" dirty="0">
              <a:latin typeface="Times New Roman" pitchFamily="18" charset="0"/>
            </a:endParaRPr>
          </a:p>
        </p:txBody>
      </p:sp>
      <p:sp>
        <p:nvSpPr>
          <p:cNvPr id="372634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2634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  <p:sp>
        <p:nvSpPr>
          <p:cNvPr id="3726342" name="Slide Number Placeholder 3"/>
          <p:cNvSpPr txBox="1">
            <a:spLocks noGrp="1"/>
          </p:cNvSpPr>
          <p:nvPr/>
        </p:nvSpPr>
        <p:spPr bwMode="auto">
          <a:xfrm>
            <a:off x="3853196" y="9432471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81" tIns="0" rIns="19181" bIns="0" anchor="b"/>
          <a:lstStyle/>
          <a:p>
            <a:pPr algn="r" defTabSz="920750" eaLnBrk="0" hangingPunct="0"/>
            <a:fld id="{2D7B4481-FBC8-4B8A-90A3-E0CB9E5429A2}" type="slidenum">
              <a:rPr lang="en-US" sz="1000" b="0" i="1">
                <a:latin typeface="Times New Roman" pitchFamily="18" charset="0"/>
              </a:rPr>
              <a:pPr algn="r" defTabSz="920750" eaLnBrk="0" hangingPunct="0"/>
              <a:t>1</a:t>
            </a:fld>
            <a:endParaRPr lang="en-US" sz="1000" b="0" i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5629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r>
              <a:rPr lang="en-US" baseline="0" dirty="0"/>
              <a:t>JAXA is interested, resources being identified.  Possible issues getting resources allocated / schedule.</a:t>
            </a:r>
          </a:p>
          <a:p>
            <a:pPr marL="0" indent="0">
              <a:buFont typeface="Arial" pitchFamily="34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CAF83B-30F1-4420-86A9-ACD9B25FD0A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6678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r>
              <a:rPr lang="en-US" baseline="0" dirty="0"/>
              <a:t>JAXA is interested, resources being identified.  Possible issues getting resources allocated / schedule.</a:t>
            </a:r>
          </a:p>
          <a:p>
            <a:pPr marL="0" indent="0">
              <a:buFont typeface="Arial" pitchFamily="34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CAF83B-30F1-4420-86A9-ACD9B25FD0A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6678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8385" name="Rectangle 5"/>
          <p:cNvSpPr txBox="1">
            <a:spLocks noGrp="1" noChangeArrowheads="1"/>
          </p:cNvSpPr>
          <p:nvPr/>
        </p:nvSpPr>
        <p:spPr bwMode="auto">
          <a:xfrm>
            <a:off x="3819304" y="10241438"/>
            <a:ext cx="2918578" cy="538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79" tIns="0" rIns="19179" bIns="0" anchor="b"/>
          <a:lstStyle/>
          <a:p>
            <a:pPr algn="r" defTabSz="920668" eaLnBrk="0" fontAlgn="base" hangingPunct="0">
              <a:spcBef>
                <a:spcPct val="0"/>
              </a:spcBef>
              <a:spcAft>
                <a:spcPct val="0"/>
              </a:spcAft>
            </a:pPr>
            <a:fld id="{3D28D1BD-6424-4634-8D1B-3F3BC8F44A91}" type="slidenum"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pPr algn="r" defTabSz="920668" eaLnBrk="0" fontAlgn="base" hangingPunct="0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sz="1000" b="1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728386" name="Rectangle 5"/>
          <p:cNvSpPr txBox="1">
            <a:spLocks noGrp="1" noChangeArrowheads="1"/>
          </p:cNvSpPr>
          <p:nvPr/>
        </p:nvSpPr>
        <p:spPr bwMode="auto">
          <a:xfrm>
            <a:off x="3819304" y="10241438"/>
            <a:ext cx="2918578" cy="538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79" tIns="0" rIns="19179" bIns="0" anchor="b"/>
          <a:lstStyle/>
          <a:p>
            <a:pPr algn="r" defTabSz="92066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</a:pPr>
            <a:fld id="{C9A7A0CB-4387-47F3-889C-456AEC870283}" type="slidenum"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pPr algn="r" defTabSz="920668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10000"/>
                </a:spcAft>
                <a:buSzPct val="125000"/>
              </a:pPr>
              <a:t>6</a:t>
            </a:fld>
            <a:endParaRPr lang="en-US" sz="1000" b="1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728387" name="Rectangle 5"/>
          <p:cNvSpPr txBox="1">
            <a:spLocks noGrp="1" noChangeArrowheads="1"/>
          </p:cNvSpPr>
          <p:nvPr/>
        </p:nvSpPr>
        <p:spPr bwMode="auto">
          <a:xfrm>
            <a:off x="3819304" y="10241438"/>
            <a:ext cx="2918578" cy="538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79" tIns="0" rIns="19179" bIns="0" anchor="b"/>
          <a:lstStyle/>
          <a:p>
            <a:pPr algn="r" defTabSz="92066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</a:pPr>
            <a:fld id="{9DA4769A-70BA-4D8A-AD02-25264FC2395F}" type="slidenum"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pPr algn="r" defTabSz="920668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10000"/>
                </a:spcAft>
                <a:buSzPct val="125000"/>
              </a:pPr>
              <a:t>6</a:t>
            </a:fld>
            <a:endParaRPr lang="en-US" sz="1000" b="1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728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4688" y="808038"/>
            <a:ext cx="5389562" cy="4043362"/>
          </a:xfrm>
          <a:ln/>
        </p:spPr>
      </p:sp>
      <p:sp>
        <p:nvSpPr>
          <p:cNvPr id="3728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7800" y="5120720"/>
            <a:ext cx="4942282" cy="4851582"/>
          </a:xfrm>
          <a:noFill/>
          <a:ln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1572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4520"/>
            <a:ext cx="8147325" cy="238111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22716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4070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00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53955" y="1009485"/>
            <a:ext cx="2356931" cy="1036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1" descr="part1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2790" y="5733300"/>
            <a:ext cx="6239275" cy="821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</p:sldLayoutIdLst>
  <p:hf sldNum="0" hdr="0" ftr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500" b="1">
          <a:solidFill>
            <a:schemeClr val="tx1"/>
          </a:solidFill>
          <a:latin typeface="+mn-lt"/>
          <a:ea typeface="+mn-ea"/>
          <a:cs typeface="+mn-cs"/>
        </a:defRPr>
      </a:lvl1pPr>
      <a:lvl2pPr marL="568325" indent="-222250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200" b="1">
          <a:solidFill>
            <a:schemeClr val="tx1"/>
          </a:solidFill>
          <a:latin typeface="+mn-lt"/>
        </a:defRPr>
      </a:lvl2pPr>
      <a:lvl3pPr marL="914400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400" b="1">
          <a:solidFill>
            <a:schemeClr val="tx1"/>
          </a:solidFill>
          <a:latin typeface="+mn-lt"/>
        </a:defRPr>
      </a:lvl3pPr>
      <a:lvl4pPr marL="1260475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000" b="1">
          <a:solidFill>
            <a:schemeClr val="tx1"/>
          </a:solidFill>
          <a:latin typeface="+mn-lt"/>
        </a:defRPr>
      </a:lvl4pPr>
      <a:lvl5pPr marL="15970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000" b="1">
          <a:solidFill>
            <a:schemeClr val="tx1"/>
          </a:solidFill>
          <a:latin typeface="+mn-lt"/>
        </a:defRPr>
      </a:lvl5pPr>
      <a:lvl6pPr marL="20542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6pPr>
      <a:lvl7pPr marL="25114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7pPr>
      <a:lvl8pPr marL="29686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8pPr>
      <a:lvl9pPr marL="34258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03"/>
          <p:cNvSpPr>
            <a:spLocks noChangeArrowheads="1"/>
          </p:cNvSpPr>
          <p:nvPr userDrawn="1"/>
        </p:nvSpPr>
        <p:spPr bwMode="auto">
          <a:xfrm>
            <a:off x="7413970" y="6578210"/>
            <a:ext cx="1210877" cy="23674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82058" tIns="41029" rIns="82058" bIns="41029">
            <a:spAutoFit/>
          </a:bodyPr>
          <a:lstStyle/>
          <a:p>
            <a:pPr defTabSz="820738" eaLnBrk="0" hangingPunct="0">
              <a:defRPr/>
            </a:pPr>
            <a:r>
              <a:rPr lang="en-US" sz="1000" dirty="0">
                <a:solidFill>
                  <a:schemeClr val="tx1"/>
                </a:solidFill>
              </a:rPr>
              <a:t>[12-May-2017]-</a:t>
            </a:r>
            <a:fld id="{A695BC2C-BEAC-4E31-AADE-93F4F0C57784}" type="slidenum">
              <a:rPr lang="en-US" sz="1000" smtClean="0">
                <a:solidFill>
                  <a:schemeClr val="tx1"/>
                </a:solidFill>
              </a:rPr>
              <a:pPr defTabSz="820738" eaLnBrk="0" hangingPunct="0">
                <a:defRPr/>
              </a:pPr>
              <a:t>‹#›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7" name="Rectangle 1003"/>
          <p:cNvSpPr>
            <a:spLocks noChangeArrowheads="1"/>
          </p:cNvSpPr>
          <p:nvPr userDrawn="1"/>
        </p:nvSpPr>
        <p:spPr bwMode="auto">
          <a:xfrm>
            <a:off x="3650280" y="6578210"/>
            <a:ext cx="2129398" cy="23674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82058" tIns="41029" rIns="82058" bIns="41029">
            <a:spAutoFit/>
          </a:bodyPr>
          <a:lstStyle/>
          <a:p>
            <a:pPr defTabSz="820738" eaLnBrk="0" hangingPunct="0">
              <a:defRPr/>
            </a:pPr>
            <a:r>
              <a:rPr lang="en-US" sz="1000" baseline="0" dirty="0">
                <a:solidFill>
                  <a:schemeClr val="tx1"/>
                </a:solidFill>
              </a:rPr>
              <a:t>Security Working Group Report</a:t>
            </a:r>
            <a:endParaRPr lang="en-US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723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</p:sldLayoutIdLst>
  <p:hf sldNum="0" hdr="0" ftr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500" b="1">
          <a:solidFill>
            <a:schemeClr val="tx1"/>
          </a:solidFill>
          <a:latin typeface="+mn-lt"/>
          <a:ea typeface="+mn-ea"/>
          <a:cs typeface="+mn-cs"/>
        </a:defRPr>
      </a:lvl1pPr>
      <a:lvl2pPr marL="568325" indent="-222250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200" b="1">
          <a:solidFill>
            <a:schemeClr val="tx1"/>
          </a:solidFill>
          <a:latin typeface="+mn-lt"/>
        </a:defRPr>
      </a:lvl2pPr>
      <a:lvl3pPr marL="914400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400" b="1">
          <a:solidFill>
            <a:schemeClr val="tx1"/>
          </a:solidFill>
          <a:latin typeface="+mn-lt"/>
        </a:defRPr>
      </a:lvl3pPr>
      <a:lvl4pPr marL="1260475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000" b="1">
          <a:solidFill>
            <a:schemeClr val="tx1"/>
          </a:solidFill>
          <a:latin typeface="+mn-lt"/>
        </a:defRPr>
      </a:lvl4pPr>
      <a:lvl5pPr marL="15970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000" b="1">
          <a:solidFill>
            <a:schemeClr val="tx1"/>
          </a:solidFill>
          <a:latin typeface="+mn-lt"/>
        </a:defRPr>
      </a:lvl5pPr>
      <a:lvl6pPr marL="20542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6pPr>
      <a:lvl7pPr marL="25114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7pPr>
      <a:lvl8pPr marL="29686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8pPr>
      <a:lvl9pPr marL="34258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8740" y="2584090"/>
            <a:ext cx="59911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Security Working Group Report</a:t>
            </a:r>
          </a:p>
          <a:p>
            <a:r>
              <a:rPr lang="en-US" sz="2800" dirty="0"/>
              <a:t>Fall 2017, The Hague</a:t>
            </a:r>
          </a:p>
          <a:p>
            <a:endParaRPr lang="en-US" sz="2800" dirty="0"/>
          </a:p>
          <a:p>
            <a:r>
              <a:rPr lang="en-US" sz="1400" b="0" dirty="0"/>
              <a:t>Howard Weiss (WG Chair)</a:t>
            </a:r>
          </a:p>
          <a:p>
            <a:r>
              <a:rPr lang="en-US" sz="1400" b="0" dirty="0"/>
              <a:t>Daniel Fischer (WG Deputy Chair)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/>
          </p:cNvSpPr>
          <p:nvPr/>
        </p:nvSpPr>
        <p:spPr bwMode="auto">
          <a:xfrm>
            <a:off x="154443" y="779055"/>
            <a:ext cx="8872537" cy="564553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>
            <a:normAutofit fontScale="55000" lnSpcReduction="20000"/>
          </a:bodyPr>
          <a:lstStyle/>
          <a:p>
            <a:pPr defTabSz="914400">
              <a:lnSpc>
                <a:spcPct val="120000"/>
              </a:lnSpc>
              <a:spcBef>
                <a:spcPts val="0"/>
              </a:spcBef>
            </a:pPr>
            <a:r>
              <a:rPr lang="en-US" sz="1900" dirty="0"/>
              <a:t>Goals for this meeting cycle</a:t>
            </a:r>
            <a:r>
              <a:rPr lang="en-US" sz="1900" b="0" dirty="0"/>
              <a:t>: Review on-going documents in preparation and new work items</a:t>
            </a:r>
            <a:endParaRPr lang="en-US" sz="1900" b="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47713" lvl="1" indent="-290513" defTabSz="914400">
              <a:lnSpc>
                <a:spcPct val="120000"/>
              </a:lnSpc>
              <a:spcBef>
                <a:spcPts val="0"/>
              </a:spcBef>
              <a:buSzPct val="95000"/>
              <a:buFont typeface="ArialMT" charset="0"/>
              <a:buChar char="•"/>
            </a:pPr>
            <a:endParaRPr lang="en-US" sz="1900" b="0" dirty="0"/>
          </a:p>
          <a:p>
            <a:pPr>
              <a:lnSpc>
                <a:spcPct val="120000"/>
              </a:lnSpc>
              <a:spcBef>
                <a:spcPts val="0"/>
              </a:spcBef>
              <a:buSzPct val="95000"/>
            </a:pPr>
            <a:r>
              <a:rPr lang="en-US" sz="1900" dirty="0"/>
              <a:t>Working Group Status</a:t>
            </a:r>
            <a:r>
              <a:rPr lang="en-US" sz="1900" b="0" dirty="0"/>
              <a:t>:</a:t>
            </a:r>
            <a:endParaRPr lang="en-US" sz="1900" b="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47713" lvl="1" indent="-290513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US" sz="1900" b="0" dirty="0" smtClean="0"/>
              <a:t>Network </a:t>
            </a:r>
            <a:r>
              <a:rPr lang="en-US" sz="1900" b="0" dirty="0"/>
              <a:t>Layer Security</a:t>
            </a:r>
            <a:r>
              <a:rPr lang="en-US" sz="1900" b="0" dirty="0" smtClean="0"/>
              <a:t>, </a:t>
            </a:r>
            <a:r>
              <a:rPr lang="en-US" sz="1900" b="0" dirty="0"/>
              <a:t>Interconnection Guide GB, </a:t>
            </a:r>
            <a:r>
              <a:rPr lang="en-US" sz="1900" b="0" dirty="0" smtClean="0"/>
              <a:t>Credentials: </a:t>
            </a:r>
            <a:r>
              <a:rPr lang="en-US" sz="1900" b="0" dirty="0"/>
              <a:t>all </a:t>
            </a:r>
            <a:r>
              <a:rPr lang="en-US" sz="1900" b="0" dirty="0" smtClean="0"/>
              <a:t>progressing well</a:t>
            </a:r>
            <a:endParaRPr lang="en-US" sz="1900" b="0" dirty="0"/>
          </a:p>
          <a:p>
            <a:pPr marL="747713" lvl="1" indent="-290513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US" sz="1900" b="0" dirty="0" smtClean="0"/>
              <a:t>Secure Protocols GB, Key Management MB, Cloud Testing: all completed</a:t>
            </a:r>
          </a:p>
          <a:p>
            <a:pPr marL="747713" lvl="1" indent="-290513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MT" charset="0"/>
              <a:buChar char="•"/>
            </a:pPr>
            <a:endParaRPr lang="en-US" sz="1900" b="0" dirty="0" smtClean="0"/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r>
              <a:rPr lang="en-US" sz="1900" dirty="0" smtClean="0"/>
              <a:t>Problems </a:t>
            </a:r>
            <a:r>
              <a:rPr lang="en-US" sz="1900" dirty="0"/>
              <a:t>and Issues</a:t>
            </a:r>
            <a:r>
              <a:rPr lang="en-US" sz="1900" b="0" dirty="0"/>
              <a:t>:</a:t>
            </a:r>
          </a:p>
          <a:p>
            <a:pPr marL="747713" lvl="1" indent="-290513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US" sz="1900" b="0" dirty="0"/>
              <a:t>Good number of </a:t>
            </a:r>
            <a:r>
              <a:rPr lang="en-US" sz="1900" b="0" dirty="0" smtClean="0"/>
              <a:t>people resources from many Agencies – </a:t>
            </a:r>
            <a:r>
              <a:rPr lang="en-US" sz="1900" b="0" dirty="0"/>
              <a:t>but with minimal time </a:t>
            </a:r>
            <a:r>
              <a:rPr lang="en-US" sz="1900" b="0" dirty="0" smtClean="0"/>
              <a:t>allocations for CCSDS work.</a:t>
            </a:r>
            <a:endParaRPr lang="en-US" sz="1900" b="0" dirty="0"/>
          </a:p>
          <a:p>
            <a:pPr marL="747713" lvl="1" indent="-290513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MT" charset="0"/>
              <a:buChar char="•"/>
            </a:pPr>
            <a:endParaRPr lang="en-US" sz="1900" b="0" dirty="0"/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r>
              <a:rPr lang="en-US" sz="1900" b="0" dirty="0"/>
              <a:t>Planning:</a:t>
            </a:r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endParaRPr lang="en-US" sz="1900" b="0" dirty="0"/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endParaRPr lang="en-US" sz="1900" b="0" dirty="0"/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endParaRPr lang="en-US" sz="1900" b="0" dirty="0"/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endParaRPr lang="en-US" sz="1900" b="0" dirty="0"/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endParaRPr lang="en-US" sz="1900" b="0" dirty="0"/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endParaRPr lang="en-US" sz="1900" b="0" dirty="0"/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endParaRPr lang="en-US" sz="1900" b="0" dirty="0"/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endParaRPr lang="en-US" sz="1900" b="0" dirty="0"/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endParaRPr lang="en-US" sz="1900" b="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80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80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80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80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80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80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80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80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80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800" b="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800" b="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800" b="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r>
              <a:rPr lang="en-US" sz="1800" b="0" dirty="0"/>
              <a:t>Interaction with other WGs</a:t>
            </a:r>
          </a:p>
          <a:p>
            <a:pPr marL="628650" lvl="1" indent="-17145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1200" b="0" dirty="0"/>
              <a:t>SDLS (+RFM and SLS</a:t>
            </a:r>
            <a:r>
              <a:rPr lang="en-US" sz="1200" b="0" dirty="0" smtClean="0"/>
              <a:t>)</a:t>
            </a:r>
            <a:endParaRPr lang="en-US" sz="1200" b="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r>
              <a:rPr lang="en-US" sz="1800" b="0" dirty="0"/>
              <a:t>Resolutions</a:t>
            </a:r>
          </a:p>
          <a:p>
            <a:pPr marL="742950" lvl="1" indent="-28575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1200" b="0" dirty="0"/>
              <a:t>[Resolution 1  Brief text, because AD will have a resolution summary at the end of his report to CESG]</a:t>
            </a:r>
          </a:p>
          <a:p>
            <a:pPr marL="742950" lvl="1" indent="-28575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1200" b="0" dirty="0"/>
              <a:t>[Resolution 2]</a:t>
            </a:r>
          </a:p>
        </p:txBody>
      </p:sp>
      <p:sp>
        <p:nvSpPr>
          <p:cNvPr id="6147" name="AutoShape 3"/>
          <p:cNvSpPr>
            <a:spLocks/>
          </p:cNvSpPr>
          <p:nvPr/>
        </p:nvSpPr>
        <p:spPr bwMode="auto">
          <a:xfrm>
            <a:off x="885120" y="126170"/>
            <a:ext cx="7066520" cy="533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marL="457200" lvl="1" algn="ctr" defTabSz="914400">
              <a:lnSpc>
                <a:spcPct val="90000"/>
              </a:lnSpc>
              <a:spcBef>
                <a:spcPts val="1600"/>
              </a:spcBef>
            </a:pPr>
            <a:r>
              <a:rPr lang="en-US" sz="2800" b="1" dirty="0"/>
              <a:t>Security WG Executive Summary 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971679"/>
              </p:ext>
            </p:extLst>
          </p:nvPr>
        </p:nvGraphicFramePr>
        <p:xfrm>
          <a:off x="475911" y="2468875"/>
          <a:ext cx="8229600" cy="2546646"/>
        </p:xfrm>
        <a:graphic>
          <a:graphicData uri="http://schemas.openxmlformats.org/drawingml/2006/table">
            <a:tbl>
              <a:tblPr/>
              <a:tblGrid>
                <a:gridCol w="57751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7751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7751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33412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02130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46785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73768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37324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Area and WG name</a:t>
                      </a:r>
                    </a:p>
                  </a:txBody>
                  <a:tcPr marL="9024" marR="9024" marT="9024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CCSDS Ref Nr</a:t>
                      </a:r>
                    </a:p>
                  </a:txBody>
                  <a:tcPr marL="9024" marR="9024" marT="90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Activity</a:t>
                      </a:r>
                      <a:b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(RB, Pink, Draft. Update)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24" marR="9024" marT="90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Document Title</a:t>
                      </a:r>
                    </a:p>
                  </a:txBody>
                  <a:tcPr marL="9024" marR="9024" marT="90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Status</a:t>
                      </a:r>
                    </a:p>
                  </a:txBody>
                  <a:tcPr marL="9024" marR="9024" marT="90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Start and / or Target Publication Date (day/month/year)</a:t>
                      </a:r>
                    </a:p>
                  </a:txBody>
                  <a:tcPr marL="9024" marR="9024" marT="90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Comments</a:t>
                      </a:r>
                    </a:p>
                  </a:txBody>
                  <a:tcPr marL="9024" marR="9024" marT="90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3008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SEA SEC</a:t>
                      </a:r>
                    </a:p>
                  </a:txBody>
                  <a:tcPr marL="9024" marR="9024" marT="9024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350.4</a:t>
                      </a:r>
                    </a:p>
                  </a:txBody>
                  <a:tcPr marL="9024" marR="9024" marT="90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GB</a:t>
                      </a:r>
                    </a:p>
                  </a:txBody>
                  <a:tcPr marL="9024" marR="9024" marT="90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CCSDS Guide for Secure System Interconnection </a:t>
                      </a:r>
                    </a:p>
                  </a:txBody>
                  <a:tcPr marL="9024" marR="9024" marT="90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Ongoing </a:t>
                      </a:r>
                    </a:p>
                  </a:txBody>
                  <a:tcPr marL="9024" marR="9024" marT="90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Start date    03/10/2016</a:t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End date      30/12/2017</a:t>
                      </a:r>
                    </a:p>
                  </a:txBody>
                  <a:tcPr marL="9024" marR="9024" marT="90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Document up for renewal</a:t>
                      </a:r>
                    </a:p>
                  </a:txBody>
                  <a:tcPr marL="9024" marR="9024" marT="90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4588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SEA SEC</a:t>
                      </a:r>
                    </a:p>
                  </a:txBody>
                  <a:tcPr marL="9024" marR="9024" marT="9024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354.0</a:t>
                      </a:r>
                    </a:p>
                  </a:txBody>
                  <a:tcPr marL="9024" marR="9024" marT="90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MB</a:t>
                      </a:r>
                    </a:p>
                  </a:txBody>
                  <a:tcPr marL="9024" marR="9024" marT="90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CCSDS Symmetric Key Management Recommendations</a:t>
                      </a:r>
                    </a:p>
                  </a:txBody>
                  <a:tcPr marL="9024" marR="9024" marT="90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Completed – forwarded to AD &amp; Secretariat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24" marR="9024" marT="90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Start date    12/06/2006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End date      28/05/2018</a:t>
                      </a:r>
                    </a:p>
                  </a:txBody>
                  <a:tcPr marL="9024" marR="9024" marT="90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24" marR="9024" marT="90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6344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SEA SEC</a:t>
                      </a:r>
                    </a:p>
                  </a:txBody>
                  <a:tcPr marL="9024" marR="9024" marT="9024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356.0</a:t>
                      </a:r>
                    </a:p>
                  </a:txBody>
                  <a:tcPr marL="9024" marR="9024" marT="90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BB</a:t>
                      </a:r>
                    </a:p>
                  </a:txBody>
                  <a:tcPr marL="9024" marR="9024" marT="90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Network Layer Security Adaptation Profile</a:t>
                      </a:r>
                    </a:p>
                  </a:txBody>
                  <a:tcPr marL="9024" marR="9024" marT="90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Ongoing – testing</a:t>
                      </a:r>
                      <a:r>
                        <a:rPr lang="en-US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again. 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ICS </a:t>
                      </a:r>
                      <a:r>
                        <a:rPr lang="en-US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and 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baseline </a:t>
                      </a:r>
                      <a:r>
                        <a:rPr lang="en-US" sz="10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config</a:t>
                      </a:r>
                      <a:r>
                        <a:rPr lang="en-US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annex added.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24" marR="9024" marT="90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Start date    04/12/2012</a:t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End date      30/09/2017</a:t>
                      </a:r>
                    </a:p>
                  </a:txBody>
                  <a:tcPr marL="9024" marR="9024" marT="90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Testing questions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24" marR="9024" marT="90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2218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SEA SEC</a:t>
                      </a:r>
                    </a:p>
                  </a:txBody>
                  <a:tcPr marL="9024" marR="9024" marT="9024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None</a:t>
                      </a:r>
                    </a:p>
                  </a:txBody>
                  <a:tcPr marL="9024" marR="9024" marT="90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BB</a:t>
                      </a:r>
                    </a:p>
                  </a:txBody>
                  <a:tcPr marL="9024" marR="9024" marT="90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CCSDS</a:t>
                      </a:r>
                      <a:r>
                        <a:rPr lang="en-US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Credentials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24" marR="9024" marT="90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Ongoing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24" marR="9024" marT="90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Start date    09/01/2017</a:t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End date      10/12/2018</a:t>
                      </a:r>
                    </a:p>
                  </a:txBody>
                  <a:tcPr marL="9024" marR="9024" marT="90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24" marR="9024" marT="90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3008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SEA SEC</a:t>
                      </a:r>
                    </a:p>
                  </a:txBody>
                  <a:tcPr marL="9024" marR="9024" marT="9024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350.0</a:t>
                      </a:r>
                    </a:p>
                  </a:txBody>
                  <a:tcPr marL="9024" marR="9024" marT="90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GB</a:t>
                      </a:r>
                    </a:p>
                  </a:txBody>
                  <a:tcPr marL="9024" marR="9024" marT="90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The Application of CCSDS Protocols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to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Secure Systems</a:t>
                      </a:r>
                    </a:p>
                  </a:txBody>
                  <a:tcPr marL="9024" marR="9024" marT="90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Completed w/o EUMETSAT input – forwarded to Secretariat &amp; AD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24" marR="9024" marT="90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Start date    18/01/2016</a:t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End date      30/06/2017</a:t>
                      </a:r>
                    </a:p>
                  </a:txBody>
                  <a:tcPr marL="9024" marR="9024" marT="90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24" marR="9024" marT="90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404142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619633"/>
          </a:xfrm>
        </p:spPr>
        <p:txBody>
          <a:bodyPr/>
          <a:lstStyle/>
          <a:p>
            <a:r>
              <a:rPr lang="en-US" dirty="0"/>
              <a:t>Security WG Additional Comments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086295"/>
            <a:ext cx="8229600" cy="541510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Credentials</a:t>
            </a:r>
            <a:r>
              <a:rPr lang="en-US" dirty="0"/>
              <a:t>: testing of simple protected </a:t>
            </a:r>
            <a:r>
              <a:rPr lang="en-US" dirty="0" err="1"/>
              <a:t>auth</a:t>
            </a:r>
            <a:endParaRPr lang="en-US" dirty="0"/>
          </a:p>
          <a:p>
            <a:pPr lvl="1"/>
            <a:r>
              <a:rPr lang="en-US" dirty="0" smtClean="0"/>
              <a:t>ESA has used simple </a:t>
            </a:r>
            <a:r>
              <a:rPr lang="en-US" dirty="0" err="1" smtClean="0"/>
              <a:t>auth</a:t>
            </a:r>
            <a:r>
              <a:rPr lang="en-US" dirty="0" smtClean="0"/>
              <a:t> in missions with several partners – obtaining documentation</a:t>
            </a:r>
            <a:endParaRPr lang="en-US" dirty="0"/>
          </a:p>
          <a:p>
            <a:r>
              <a:rPr lang="en-US" dirty="0"/>
              <a:t>Network Layer Security – testing </a:t>
            </a:r>
            <a:r>
              <a:rPr lang="en-US" dirty="0" smtClean="0"/>
              <a:t>GRC-GSFC</a:t>
            </a:r>
          </a:p>
          <a:p>
            <a:pPr lvl="1"/>
            <a:r>
              <a:rPr lang="en-US" dirty="0" smtClean="0"/>
              <a:t>Question regarding testing of profile </a:t>
            </a:r>
            <a:r>
              <a:rPr lang="en-US" dirty="0" err="1" smtClean="0"/>
              <a:t>config</a:t>
            </a:r>
            <a:r>
              <a:rPr lang="en-US" dirty="0"/>
              <a:t>?</a:t>
            </a:r>
          </a:p>
          <a:p>
            <a:r>
              <a:rPr lang="en-US" dirty="0" err="1" smtClean="0"/>
              <a:t>SecWG</a:t>
            </a:r>
            <a:r>
              <a:rPr lang="en-US" dirty="0" smtClean="0"/>
              <a:t> </a:t>
            </a:r>
            <a:r>
              <a:rPr lang="en-US" dirty="0"/>
              <a:t>Books </a:t>
            </a:r>
            <a:r>
              <a:rPr lang="en-US" dirty="0" smtClean="0"/>
              <a:t>up for renewal:</a:t>
            </a:r>
            <a:endParaRPr lang="en-US" dirty="0"/>
          </a:p>
          <a:p>
            <a:pPr lvl="1"/>
            <a:r>
              <a:rPr lang="en-US" dirty="0"/>
              <a:t>Crypto Algorithm </a:t>
            </a:r>
            <a:r>
              <a:rPr lang="en-US" dirty="0" smtClean="0"/>
              <a:t>BB: reconfirm</a:t>
            </a:r>
            <a:endParaRPr lang="en-US" dirty="0"/>
          </a:p>
          <a:p>
            <a:pPr lvl="1"/>
            <a:r>
              <a:rPr lang="en-US" dirty="0"/>
              <a:t>Key </a:t>
            </a:r>
            <a:r>
              <a:rPr lang="en-US" dirty="0" err="1"/>
              <a:t>Mngt</a:t>
            </a:r>
            <a:r>
              <a:rPr lang="en-US" dirty="0"/>
              <a:t> </a:t>
            </a:r>
            <a:r>
              <a:rPr lang="en-US" dirty="0" smtClean="0"/>
              <a:t>GB: TBD (Fischer)</a:t>
            </a:r>
          </a:p>
          <a:p>
            <a:pPr lvl="1"/>
            <a:r>
              <a:rPr lang="en-US" dirty="0" smtClean="0"/>
              <a:t>Security Glossary: revise (Weiss/</a:t>
            </a:r>
            <a:r>
              <a:rPr lang="en-US" dirty="0" err="1" smtClean="0"/>
              <a:t>Sheehe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/>
              <a:t>Mission Planners </a:t>
            </a:r>
            <a:r>
              <a:rPr lang="en-US" dirty="0" smtClean="0"/>
              <a:t>Guide: revise (</a:t>
            </a:r>
            <a:r>
              <a:rPr lang="en-US" dirty="0" err="1" smtClean="0"/>
              <a:t>Biggerstaff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Security Architecture MB: reconfirm (harmonize w/revised RASDS in the future)</a:t>
            </a:r>
          </a:p>
          <a:p>
            <a:r>
              <a:rPr lang="en-US" dirty="0" smtClean="0"/>
              <a:t>Will review mail list w/o CWE</a:t>
            </a:r>
          </a:p>
          <a:p>
            <a:pPr lvl="1"/>
            <a:r>
              <a:rPr lang="en-US" dirty="0" smtClean="0"/>
              <a:t>However, why since mail archives are open to public?</a:t>
            </a:r>
            <a:endParaRPr lang="en-US" dirty="0"/>
          </a:p>
          <a:p>
            <a:r>
              <a:rPr lang="en-US" dirty="0"/>
              <a:t>SDLS: </a:t>
            </a:r>
          </a:p>
          <a:p>
            <a:pPr lvl="1"/>
            <a:r>
              <a:rPr lang="en-US" dirty="0"/>
              <a:t>Met with RFM (</a:t>
            </a:r>
            <a:r>
              <a:rPr lang="en-US" dirty="0" err="1"/>
              <a:t>phys</a:t>
            </a:r>
            <a:r>
              <a:rPr lang="en-US" dirty="0"/>
              <a:t> layer sec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Question regarding USLP ignoring the RID (</a:t>
            </a:r>
            <a:r>
              <a:rPr lang="en-US" dirty="0" err="1" smtClean="0"/>
              <a:t>Gannett+SDLS</a:t>
            </a:r>
            <a:r>
              <a:rPr lang="en-US" dirty="0" smtClean="0"/>
              <a:t>) to integrate SDLS into USLP vs. “optional” section</a:t>
            </a:r>
          </a:p>
          <a:p>
            <a:r>
              <a:rPr lang="en-US" dirty="0" smtClean="0"/>
              <a:t>GRC support – propose to continue until existing projects conclude.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682091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solidFill>
                  <a:srgbClr val="C00000"/>
                </a:solidFill>
              </a:rPr>
              <a:t>Reminder</a:t>
            </a:r>
            <a:r>
              <a:rPr lang="en-US" dirty="0">
                <a:solidFill>
                  <a:srgbClr val="0033CC"/>
                </a:solidFill>
              </a:rPr>
              <a:t>: RESOLUTIONS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01"/>
            <a:ext cx="8229600" cy="5001464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Helvetica" pitchFamily="34" charset="0"/>
              </a:rPr>
              <a:t>Resolution: </a:t>
            </a:r>
            <a:r>
              <a:rPr lang="en-US" b="0" dirty="0">
                <a:latin typeface="Helvetica" pitchFamily="34" charset="0"/>
              </a:rPr>
              <a:t>The </a:t>
            </a:r>
            <a:r>
              <a:rPr lang="en-US" b="0" dirty="0" err="1">
                <a:latin typeface="Helvetica" pitchFamily="34" charset="0"/>
              </a:rPr>
              <a:t>SecWG</a:t>
            </a:r>
            <a:r>
              <a:rPr lang="en-US" b="0" dirty="0">
                <a:latin typeface="Helvetica" pitchFamily="34" charset="0"/>
              </a:rPr>
              <a:t> will be actively engaged in the review of all Red Books:</a:t>
            </a:r>
          </a:p>
          <a:p>
            <a:pPr lvl="1"/>
            <a:r>
              <a:rPr lang="en-US" b="0" dirty="0">
                <a:latin typeface="Helvetica" pitchFamily="34" charset="0"/>
              </a:rPr>
              <a:t>Levels of involvement range from cursory examination of the Red Books under development, to active involvement in the development of the books.</a:t>
            </a:r>
          </a:p>
          <a:p>
            <a:pPr lvl="2"/>
            <a:r>
              <a:rPr lang="en-US" sz="1900" b="0" dirty="0">
                <a:latin typeface="Helvetica" pitchFamily="34" charset="0"/>
              </a:rPr>
              <a:t>Response: AD will provide docs to the WG for review in parallel with AD review</a:t>
            </a:r>
          </a:p>
          <a:p>
            <a:r>
              <a:rPr lang="en-US" dirty="0">
                <a:latin typeface="Helvetica" pitchFamily="34" charset="0"/>
              </a:rPr>
              <a:t>Resolution</a:t>
            </a:r>
            <a:r>
              <a:rPr lang="en-US" b="0" dirty="0">
                <a:latin typeface="Helvetica" pitchFamily="34" charset="0"/>
              </a:rPr>
              <a:t>: All CCSDS document editors will reach out, early in the development of the book to the </a:t>
            </a:r>
            <a:r>
              <a:rPr lang="en-US" b="0" dirty="0" err="1">
                <a:latin typeface="Helvetica" pitchFamily="34" charset="0"/>
              </a:rPr>
              <a:t>SecWG</a:t>
            </a:r>
            <a:r>
              <a:rPr lang="en-US" b="0" dirty="0">
                <a:latin typeface="Helvetica" pitchFamily="34" charset="0"/>
              </a:rPr>
              <a:t> to reduce downstream security issues. </a:t>
            </a:r>
          </a:p>
          <a:p>
            <a:pPr lvl="2"/>
            <a:r>
              <a:rPr lang="en-US" sz="1900" b="0" dirty="0">
                <a:latin typeface="Helvetica" pitchFamily="34" charset="0"/>
              </a:rPr>
              <a:t>Response: AD will provide “pointers” to WGs for </a:t>
            </a:r>
            <a:r>
              <a:rPr lang="en-US" sz="1900" b="0" dirty="0" err="1">
                <a:latin typeface="Helvetica" pitchFamily="34" charset="0"/>
              </a:rPr>
              <a:t>SecWG</a:t>
            </a:r>
            <a:endParaRPr lang="en-US" sz="1900" b="0" dirty="0">
              <a:latin typeface="Helvetica" pitchFamily="34" charset="0"/>
            </a:endParaRPr>
          </a:p>
          <a:p>
            <a:r>
              <a:rPr lang="en-US" dirty="0">
                <a:latin typeface="Helvetica" pitchFamily="34" charset="0"/>
              </a:rPr>
              <a:t>Resolution</a:t>
            </a:r>
            <a:r>
              <a:rPr lang="en-US" b="0" dirty="0">
                <a:latin typeface="Helvetica" pitchFamily="34" charset="0"/>
              </a:rPr>
              <a:t>: Security shall be addressed in all new project initiations.  All new projects should consider the extent to which security is relevant. Considerations will be documented in the project initiation request. </a:t>
            </a:r>
          </a:p>
          <a:p>
            <a:pPr lvl="2"/>
            <a:r>
              <a:rPr lang="en-US" sz="1900" b="0" dirty="0">
                <a:latin typeface="Helvetica" pitchFamily="34" charset="0"/>
              </a:rPr>
              <a:t>Response: AD forwards new projects definitions to </a:t>
            </a:r>
            <a:r>
              <a:rPr lang="en-US" sz="1900" b="0" dirty="0" err="1">
                <a:latin typeface="Helvetica" pitchFamily="34" charset="0"/>
              </a:rPr>
              <a:t>SecWG</a:t>
            </a:r>
            <a:r>
              <a:rPr lang="en-US" sz="1900" b="0" dirty="0">
                <a:latin typeface="Helvetica" pitchFamily="34" charset="0"/>
              </a:rPr>
              <a:t> to analyze security implications &amp; to work with the initiating WG.</a:t>
            </a:r>
          </a:p>
          <a:p>
            <a:endParaRPr lang="en-US" sz="27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75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570" y="929961"/>
            <a:ext cx="8854005" cy="226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AutoShape 3"/>
          <p:cNvSpPr>
            <a:spLocks/>
          </p:cNvSpPr>
          <p:nvPr/>
        </p:nvSpPr>
        <p:spPr bwMode="auto">
          <a:xfrm>
            <a:off x="-190220" y="126170"/>
            <a:ext cx="9358878" cy="533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marL="457200" lvl="1" defTabSz="914400">
              <a:lnSpc>
                <a:spcPct val="90000"/>
              </a:lnSpc>
              <a:spcBef>
                <a:spcPts val="1600"/>
              </a:spcBef>
            </a:pPr>
            <a:r>
              <a:rPr lang="en-US" sz="2800" b="1" dirty="0" err="1"/>
              <a:t>SecWG</a:t>
            </a:r>
            <a:r>
              <a:rPr lang="en-US" sz="2800" b="1" dirty="0"/>
              <a:t> Resource Issues for Approved Projects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691904" y="4016842"/>
            <a:ext cx="3802311" cy="2062103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Only addressing approved Projects 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No resource issue </a:t>
            </a:r>
            <a:r>
              <a:rPr lang="en-GB" dirty="0">
                <a:solidFill>
                  <a:schemeClr val="bg1"/>
                </a:solidFill>
                <a:sym typeface="Wingdings" panose="05000000000000000000" pitchFamily="2" charset="2"/>
              </a:rPr>
              <a:t> Keep chart and state N/A</a:t>
            </a:r>
          </a:p>
          <a:p>
            <a:pPr algn="ctr"/>
            <a:r>
              <a:rPr lang="en-GB" dirty="0">
                <a:solidFill>
                  <a:schemeClr val="bg1"/>
                </a:solidFill>
                <a:sym typeface="Wingdings" panose="05000000000000000000" pitchFamily="2" charset="2"/>
              </a:rPr>
              <a:t>Mainly for missing proto 2 resources</a:t>
            </a:r>
          </a:p>
          <a:p>
            <a:pPr algn="ctr"/>
            <a:r>
              <a:rPr lang="en-GB" dirty="0">
                <a:solidFill>
                  <a:schemeClr val="bg1"/>
                </a:solidFill>
                <a:sym typeface="Wingdings" panose="05000000000000000000" pitchFamily="2" charset="2"/>
              </a:rPr>
              <a:t>WGs affected are</a:t>
            </a:r>
          </a:p>
          <a:p>
            <a:pPr algn="ctr"/>
            <a:r>
              <a:rPr lang="en-GB" dirty="0">
                <a:solidFill>
                  <a:schemeClr val="bg1"/>
                </a:solidFill>
                <a:sym typeface="Wingdings" panose="05000000000000000000" pitchFamily="2" charset="2"/>
              </a:rPr>
              <a:t>MOIMS NAV</a:t>
            </a:r>
          </a:p>
          <a:p>
            <a:pPr algn="ctr"/>
            <a:r>
              <a:rPr lang="en-GB" dirty="0">
                <a:solidFill>
                  <a:schemeClr val="bg1"/>
                </a:solidFill>
                <a:sym typeface="Wingdings" panose="05000000000000000000" pitchFamily="2" charset="2"/>
              </a:rPr>
              <a:t>MOIMS SM&amp;C</a:t>
            </a:r>
          </a:p>
          <a:p>
            <a:pPr algn="ctr"/>
            <a:r>
              <a:rPr lang="en-GB" dirty="0">
                <a:solidFill>
                  <a:schemeClr val="bg1"/>
                </a:solidFill>
                <a:sym typeface="Wingdings" panose="05000000000000000000" pitchFamily="2" charset="2"/>
              </a:rPr>
              <a:t>SIS DTN</a:t>
            </a:r>
          </a:p>
        </p:txBody>
      </p:sp>
      <p:sp>
        <p:nvSpPr>
          <p:cNvPr id="2" name="TextBox 1"/>
          <p:cNvSpPr txBox="1"/>
          <p:nvPr/>
        </p:nvSpPr>
        <p:spPr>
          <a:xfrm rot="19807974">
            <a:off x="3151015" y="3313785"/>
            <a:ext cx="3285280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effectLst>
            <a:reflection endPos="65000" dist="50800" dir="5400000" sy="-100000" algn="bl" rotWithShape="0"/>
          </a:effectLst>
        </p:spPr>
        <p:txBody>
          <a:bodyPr wrap="square" rtlCol="0">
            <a:spAutoFit/>
          </a:bodyPr>
          <a:lstStyle/>
          <a:p>
            <a:r>
              <a:rPr lang="en-US" sz="3200" dirty="0"/>
              <a:t>Not Applicable</a:t>
            </a:r>
          </a:p>
        </p:txBody>
      </p:sp>
    </p:spTree>
    <p:extLst>
      <p:ext uri="{BB962C8B-B14F-4D97-AF65-F5344CB8AC3E}">
        <p14:creationId xmlns:p14="http://schemas.microsoft.com/office/powerpoint/2010/main" val="1169748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61" name="Text Box 2"/>
          <p:cNvSpPr txBox="1">
            <a:spLocks noChangeArrowheads="1"/>
          </p:cNvSpPr>
          <p:nvPr/>
        </p:nvSpPr>
        <p:spPr bwMode="auto">
          <a:xfrm>
            <a:off x="990600" y="1176338"/>
            <a:ext cx="716280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10000"/>
              </a:spcAft>
              <a:buSzPct val="125000"/>
            </a:pPr>
            <a:endParaRPr lang="en-GB" sz="2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0" name="AutoShape 3"/>
          <p:cNvSpPr>
            <a:spLocks/>
          </p:cNvSpPr>
          <p:nvPr/>
        </p:nvSpPr>
        <p:spPr bwMode="auto">
          <a:xfrm>
            <a:off x="577880" y="126170"/>
            <a:ext cx="7604190" cy="533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marL="457200" lvl="1" algn="ctr" defTabSz="914400">
              <a:lnSpc>
                <a:spcPct val="90000"/>
              </a:lnSpc>
              <a:spcBef>
                <a:spcPts val="1600"/>
              </a:spcBef>
            </a:pPr>
            <a:r>
              <a:rPr lang="en-US" sz="2800" dirty="0"/>
              <a:t>Security WG</a:t>
            </a:r>
            <a:r>
              <a:rPr lang="en-US" sz="2800" b="1" dirty="0"/>
              <a:t> Upcoming New Work Items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6963986"/>
              </p:ext>
            </p:extLst>
          </p:nvPr>
        </p:nvGraphicFramePr>
        <p:xfrm>
          <a:off x="457200" y="1124700"/>
          <a:ext cx="8229601" cy="1525375"/>
        </p:xfrm>
        <a:graphic>
          <a:graphicData uri="http://schemas.openxmlformats.org/drawingml/2006/table">
            <a:tbl>
              <a:tblPr/>
              <a:tblGrid>
                <a:gridCol w="47646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5699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4580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0528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7687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27951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27951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688969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63752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1082665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</a:tblGrid>
              <a:tr h="465395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Area and WG name</a:t>
                      </a:r>
                    </a:p>
                  </a:txBody>
                  <a:tcPr marL="7629" marR="7629" marT="7629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CCSDS Ref Nr</a:t>
                      </a:r>
                    </a:p>
                  </a:txBody>
                  <a:tcPr marL="7629" marR="7629" marT="762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Activity</a:t>
                      </a:r>
                      <a:b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(RB, Pink, Draft. Update)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9" marR="7629" marT="762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Document Title</a:t>
                      </a:r>
                    </a:p>
                  </a:txBody>
                  <a:tcPr marL="7629" marR="7629" marT="762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Target Start / Publication Date</a:t>
                      </a:r>
                    </a:p>
                  </a:txBody>
                  <a:tcPr marL="7629" marR="7629" marT="762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Resources Needed (total, Editor, Proto 1, Proto 2)</a:t>
                      </a:r>
                      <a:b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9" marR="7629" marT="762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Comments</a:t>
                      </a:r>
                      <a:b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Rationale</a:t>
                      </a:r>
                      <a:b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What if not started?</a:t>
                      </a:r>
                    </a:p>
                  </a:txBody>
                  <a:tcPr marL="7629" marR="7629" marT="762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88283">
                <a:tc rowSpan="3"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SEA SEC</a:t>
                      </a:r>
                    </a:p>
                  </a:txBody>
                  <a:tcPr marL="7629" marR="7629" marT="7629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None</a:t>
                      </a:r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9" marR="7629" marT="762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9" marR="7629" marT="762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9" marR="7629" marT="762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Start    20/11/2016</a:t>
                      </a:r>
                      <a:b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End   10/12/2018</a:t>
                      </a:r>
                    </a:p>
                  </a:txBody>
                  <a:tcPr marL="7629" marR="7629" marT="762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2017</a:t>
                      </a:r>
                      <a:b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9" marR="7629" marT="762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 WMs for  BB </a:t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9" marR="7629" marT="762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WMs Prot 1 </a:t>
                      </a:r>
                      <a:b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9" marR="7629" marT="762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WMs Prot 2</a:t>
                      </a:r>
                      <a:b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9" marR="7629" marT="762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Project</a:t>
                      </a:r>
                      <a:r>
                        <a:rPr lang="en-US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approved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7629" marR="7629" marT="762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51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2018</a:t>
                      </a:r>
                    </a:p>
                  </a:txBody>
                  <a:tcPr marL="7629" marR="7629" marT="762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 WMs for  BB</a:t>
                      </a:r>
                    </a:p>
                  </a:txBody>
                  <a:tcPr marL="7629" marR="7629" marT="762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WMs Prot 1 </a:t>
                      </a:r>
                      <a:b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9" marR="7629" marT="762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WMs Prot 2</a:t>
                      </a:r>
                      <a:b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9" marR="7629" marT="762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525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2019</a:t>
                      </a:r>
                    </a:p>
                  </a:txBody>
                  <a:tcPr marL="7629" marR="7629" marT="762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9" marR="7629" marT="762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9" marR="7629" marT="762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9" marR="7629" marT="762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rot="19967431">
            <a:off x="3333365" y="2496319"/>
            <a:ext cx="3285280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effectLst>
            <a:reflection endPos="65000" dist="50800" dir="5400000" sy="-100000" algn="bl" rotWithShape="0"/>
          </a:effectLst>
        </p:spPr>
        <p:txBody>
          <a:bodyPr wrap="square" rtlCol="0">
            <a:spAutoFit/>
          </a:bodyPr>
          <a:lstStyle/>
          <a:p>
            <a:r>
              <a:rPr lang="en-US" sz="3200" dirty="0"/>
              <a:t>Not Applicable</a:t>
            </a:r>
          </a:p>
        </p:txBody>
      </p:sp>
    </p:spTree>
    <p:extLst>
      <p:ext uri="{BB962C8B-B14F-4D97-AF65-F5344CB8AC3E}">
        <p14:creationId xmlns:p14="http://schemas.microsoft.com/office/powerpoint/2010/main" val="3939632422"/>
      </p:ext>
    </p:extLst>
  </p:cSld>
  <p:clrMapOvr>
    <a:masterClrMapping/>
  </p:clrMapOvr>
</p:sld>
</file>

<file path=ppt/theme/theme1.xml><?xml version="1.0" encoding="utf-8"?>
<a:theme xmlns:a="http://schemas.openxmlformats.org/drawingml/2006/main" name="TMOD Presentations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TMOD Presentation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MOD Presentations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OD Presentations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MOD Presentations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TMOD Presentation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MOD Presentations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OD Presentations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1F34B230ED884490EAA0CC535EA820" ma:contentTypeVersion="1" ma:contentTypeDescription="Create a new document." ma:contentTypeScope="" ma:versionID="47194fe2e2cce5170df2aab8c212b9a4">
  <xsd:schema xmlns:xsd="http://www.w3.org/2001/XMLSchema" xmlns:xs="http://www.w3.org/2001/XMLSchema" xmlns:p="http://schemas.microsoft.com/office/2006/metadata/properties" xmlns:ns2="20cee1c6-1969-4179-9796-15b3b2a1bf9a" targetNamespace="http://schemas.microsoft.com/office/2006/metadata/properties" ma:root="true" ma:fieldsID="1660925e4c837dd5a0bb9bca825260a9" ns2:_="">
    <xsd:import namespace="20cee1c6-1969-4179-9796-15b3b2a1bf9a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cee1c6-1969-4179-9796-15b3b2a1bf9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AF14BD0-ED18-40F8-BACF-92E33194557B}">
  <ds:schemaRefs>
    <ds:schemaRef ds:uri="http://purl.org/dc/dcmitype/"/>
    <ds:schemaRef ds:uri="http://purl.org/dc/terms/"/>
    <ds:schemaRef ds:uri="http://schemas.microsoft.com/office/infopath/2007/PartnerControls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ED3EB2F-6493-4A3E-8A91-3E4E69670FAB}"/>
</file>

<file path=customXml/itemProps3.xml><?xml version="1.0" encoding="utf-8"?>
<ds:datastoreItem xmlns:ds="http://schemas.openxmlformats.org/officeDocument/2006/customXml" ds:itemID="{9C1FB2B8-ABB7-415C-8DE9-F9297D444E8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2896</TotalTime>
  <Pages>51</Pages>
  <Words>696</Words>
  <Application>Microsoft Office PowerPoint</Application>
  <PresentationFormat>Letter Paper (8.5x11 in)</PresentationFormat>
  <Paragraphs>152</Paragraphs>
  <Slides>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TMOD Presentations</vt:lpstr>
      <vt:lpstr>1_TMOD Presentations</vt:lpstr>
      <vt:lpstr>PowerPoint Presentation</vt:lpstr>
      <vt:lpstr>PowerPoint Presentation</vt:lpstr>
      <vt:lpstr>Security WG Additional Comments</vt:lpstr>
      <vt:lpstr>Reminder: RESOLUTIONS</vt:lpstr>
      <vt:lpstr>PowerPoint Presentation</vt:lpstr>
      <vt:lpstr>PowerPoint Presentation</vt:lpstr>
    </vt:vector>
  </TitlesOfParts>
  <Company>NASA Headquarters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CESG-Report-to-CMC-June2008</dc:title>
  <dc:creator>Adrian J. Hooke;Hamkins, Jon (3320)</dc:creator>
  <cp:lastModifiedBy>Windows User</cp:lastModifiedBy>
  <cp:revision>1493</cp:revision>
  <cp:lastPrinted>2016-08-30T07:45:22Z</cp:lastPrinted>
  <dcterms:created xsi:type="dcterms:W3CDTF">1998-05-20T16:00:08Z</dcterms:created>
  <dcterms:modified xsi:type="dcterms:W3CDTF">2017-11-09T16:14:44Z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0x010100C51F34B230ED884490EAA0CC535EA820</vt:lpwstr>
  </property>
</Properties>
</file>