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504" r:id="rId2"/>
    <p:sldId id="570" r:id="rId3"/>
    <p:sldId id="580" r:id="rId4"/>
    <p:sldId id="571" r:id="rId5"/>
  </p:sldIdLst>
  <p:sldSz cx="9144000" cy="6858000" type="letter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990099"/>
    <a:srgbClr val="777777"/>
    <a:srgbClr val="993366"/>
    <a:srgbClr val="008000"/>
    <a:srgbClr val="663300"/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35" autoAdjust="0"/>
    <p:restoredTop sz="94434" autoAdjust="0"/>
  </p:normalViewPr>
  <p:slideViewPr>
    <p:cSldViewPr snapToObjects="1">
      <p:cViewPr varScale="1">
        <p:scale>
          <a:sx n="68" d="100"/>
          <a:sy n="68" d="100"/>
        </p:scale>
        <p:origin x="1362" y="60"/>
      </p:cViewPr>
      <p:guideLst>
        <p:guide orient="horz" pos="79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35" d="100"/>
          <a:sy n="35" d="100"/>
        </p:scale>
        <p:origin x="-1494" y="-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6623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66" tIns="0" rIns="19066" bIns="0" numCol="1" anchor="t" anchorCtr="0" compatLnSpc="1">
            <a:prstTxWarp prst="textNoShape">
              <a:avLst/>
            </a:prstTxWarp>
          </a:bodyPr>
          <a:lstStyle>
            <a:lvl1pPr defTabSz="916011">
              <a:defRPr sz="1000" i="1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777" y="1"/>
            <a:ext cx="3036623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66" tIns="0" rIns="19066" bIns="0" numCol="1" anchor="t" anchorCtr="0" compatLnSpc="1">
            <a:prstTxWarp prst="textNoShape">
              <a:avLst/>
            </a:prstTxWarp>
          </a:bodyPr>
          <a:lstStyle>
            <a:lvl1pPr algn="r" defTabSz="916011">
              <a:defRPr sz="1000" i="1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58"/>
            <a:ext cx="3036623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66" tIns="0" rIns="19066" bIns="0" numCol="1" anchor="b" anchorCtr="0" compatLnSpc="1">
            <a:prstTxWarp prst="textNoShape">
              <a:avLst/>
            </a:prstTxWarp>
          </a:bodyPr>
          <a:lstStyle>
            <a:lvl1pPr defTabSz="916011">
              <a:defRPr sz="1000" i="1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777" y="8830658"/>
            <a:ext cx="3036623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66" tIns="0" rIns="19066" bIns="0" numCol="1" anchor="b" anchorCtr="0" compatLnSpc="1">
            <a:prstTxWarp prst="textNoShape">
              <a:avLst/>
            </a:prstTxWarp>
          </a:bodyPr>
          <a:lstStyle>
            <a:lvl1pPr algn="r" defTabSz="916011">
              <a:defRPr sz="1000" i="1" smtClean="0"/>
            </a:lvl1pPr>
          </a:lstStyle>
          <a:p>
            <a:pPr>
              <a:defRPr/>
            </a:pPr>
            <a:fld id="{B937E8E7-2968-4099-B845-33E2C885CA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4226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6623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66" tIns="0" rIns="19066" bIns="0" numCol="1" anchor="t" anchorCtr="0" compatLnSpc="1">
            <a:prstTxWarp prst="textNoShape">
              <a:avLst/>
            </a:prstTxWarp>
          </a:bodyPr>
          <a:lstStyle>
            <a:lvl1pPr defTabSz="916011">
              <a:defRPr sz="1000" i="1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777" y="1"/>
            <a:ext cx="3036623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66" tIns="0" rIns="19066" bIns="0" numCol="1" anchor="t" anchorCtr="0" compatLnSpc="1">
            <a:prstTxWarp prst="textNoShape">
              <a:avLst/>
            </a:prstTxWarp>
          </a:bodyPr>
          <a:lstStyle>
            <a:lvl1pPr algn="r" defTabSz="916011">
              <a:defRPr sz="1000" i="1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58"/>
            <a:ext cx="3036623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66" tIns="0" rIns="19066" bIns="0" numCol="1" anchor="b" anchorCtr="0" compatLnSpc="1">
            <a:prstTxWarp prst="textNoShape">
              <a:avLst/>
            </a:prstTxWarp>
          </a:bodyPr>
          <a:lstStyle>
            <a:lvl1pPr defTabSz="916011">
              <a:defRPr sz="1000" i="1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777" y="8830658"/>
            <a:ext cx="3036623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66" tIns="0" rIns="19066" bIns="0" numCol="1" anchor="b" anchorCtr="0" compatLnSpc="1">
            <a:prstTxWarp prst="textNoShape">
              <a:avLst/>
            </a:prstTxWarp>
          </a:bodyPr>
          <a:lstStyle>
            <a:lvl1pPr algn="r" defTabSz="916011">
              <a:defRPr sz="1000" i="1" smtClean="0"/>
            </a:lvl1pPr>
          </a:lstStyle>
          <a:p>
            <a:pPr>
              <a:defRPr/>
            </a:pPr>
            <a:fld id="{9A2F2DD2-343B-48F5-B0BA-EDB61188A3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633" y="4416099"/>
            <a:ext cx="5139134" cy="4185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69" tIns="44492" rIns="90569" bIns="444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439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704850"/>
            <a:ext cx="4629150" cy="34718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4908559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20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6786" y="6589712"/>
            <a:ext cx="1731963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2628" tIns="41315" rIns="82628" bIns="41315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333399"/>
                </a:solidFill>
                <a:latin typeface="Arial" charset="0"/>
              </a:defRPr>
            </a:lvl1pPr>
          </a:lstStyle>
          <a:p>
            <a:fld id="{841023C9-5DD5-4F0D-A616-E85A5B71A22D}" type="datetime3">
              <a:rPr lang="en-US" smtClean="0"/>
              <a:pPr/>
              <a:t>6 October 2017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0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6786" y="6589712"/>
            <a:ext cx="1731963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2628" tIns="41315" rIns="82628" bIns="41315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333399"/>
                </a:solidFill>
                <a:latin typeface="Arial" charset="0"/>
              </a:defRPr>
            </a:lvl1pPr>
          </a:lstStyle>
          <a:p>
            <a:fld id="{B5E8A615-D85A-4330-B7DB-6CF4F8774A6B}" type="datetime3">
              <a:rPr lang="en-US" smtClean="0"/>
              <a:pPr/>
              <a:t>6 October 2017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922962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9229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0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6786" y="6589712"/>
            <a:ext cx="1731963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2628" tIns="41315" rIns="82628" bIns="41315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333399"/>
                </a:solidFill>
                <a:latin typeface="Arial" charset="0"/>
              </a:defRPr>
            </a:lvl1pPr>
          </a:lstStyle>
          <a:p>
            <a:fld id="{623A0E31-B234-4E43-A7DA-24E2DA82FC2C}" type="datetime3">
              <a:rPr lang="en-US" smtClean="0"/>
              <a:pPr/>
              <a:t>6 October 2017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0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6786" y="6589712"/>
            <a:ext cx="1731963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2628" tIns="41315" rIns="82628" bIns="41315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333399"/>
                </a:solidFill>
                <a:latin typeface="Arial" charset="0"/>
              </a:defRPr>
            </a:lvl1pPr>
          </a:lstStyle>
          <a:p>
            <a:fld id="{CB0B93CA-FC82-4219-841C-533131B043B2}" type="datetime3">
              <a:rPr lang="en-US" smtClean="0"/>
              <a:pPr/>
              <a:t>6 October 2017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0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6786" y="6589712"/>
            <a:ext cx="1731963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2628" tIns="41315" rIns="82628" bIns="41315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333399"/>
                </a:solidFill>
                <a:latin typeface="Arial" charset="0"/>
              </a:defRPr>
            </a:lvl1pPr>
          </a:lstStyle>
          <a:p>
            <a:fld id="{777EAF30-1EBB-45BB-BC53-FE4199E31A00}" type="datetime3">
              <a:rPr lang="en-US" smtClean="0"/>
              <a:pPr/>
              <a:t>6 October 2017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3888" y="1544638"/>
            <a:ext cx="3930650" cy="4652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6938" y="1544638"/>
            <a:ext cx="3932237" cy="4652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2012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36786" y="6589712"/>
            <a:ext cx="1731963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2628" tIns="41315" rIns="82628" bIns="41315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333399"/>
                </a:solidFill>
                <a:latin typeface="Arial" charset="0"/>
              </a:defRPr>
            </a:lvl1pPr>
          </a:lstStyle>
          <a:p>
            <a:fld id="{E1ABA23E-3E60-41E1-8CC3-36F2F4596D21}" type="datetime3">
              <a:rPr lang="en-US" smtClean="0"/>
              <a:pPr/>
              <a:t>6 October 2017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2012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36786" y="6589712"/>
            <a:ext cx="1731963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2628" tIns="41315" rIns="82628" bIns="41315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333399"/>
                </a:solidFill>
                <a:latin typeface="Arial" charset="0"/>
              </a:defRPr>
            </a:lvl1pPr>
          </a:lstStyle>
          <a:p>
            <a:fld id="{38EACE11-6B1C-4996-B614-983CFAF5B7EC}" type="datetime3">
              <a:rPr lang="en-US" smtClean="0"/>
              <a:pPr/>
              <a:t>6 October 2017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20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6786" y="6589712"/>
            <a:ext cx="1731963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2628" tIns="41315" rIns="82628" bIns="41315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333399"/>
                </a:solidFill>
                <a:latin typeface="Arial" charset="0"/>
              </a:defRPr>
            </a:lvl1pPr>
          </a:lstStyle>
          <a:p>
            <a:fld id="{3806DB8F-5F70-4E0C-9EA7-AB4E58DE1AC1}" type="datetime3">
              <a:rPr lang="en-US" smtClean="0"/>
              <a:pPr/>
              <a:t>6 October 2017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0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6786" y="6589712"/>
            <a:ext cx="1731963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2628" tIns="41315" rIns="82628" bIns="41315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333399"/>
                </a:solidFill>
                <a:latin typeface="Arial" charset="0"/>
              </a:defRPr>
            </a:lvl1pPr>
          </a:lstStyle>
          <a:p>
            <a:fld id="{54B35DE7-789D-4899-BAA7-ED38E33B930F}" type="datetime3">
              <a:rPr lang="en-US" smtClean="0"/>
              <a:pPr/>
              <a:t>6 October 2017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2012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36786" y="6589712"/>
            <a:ext cx="1731963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2628" tIns="41315" rIns="82628" bIns="41315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333399"/>
                </a:solidFill>
                <a:latin typeface="Arial" charset="0"/>
              </a:defRPr>
            </a:lvl1pPr>
          </a:lstStyle>
          <a:p>
            <a:fld id="{9ED01994-A518-485A-8F53-0DC86747B301}" type="datetime3">
              <a:rPr lang="en-US" smtClean="0"/>
              <a:pPr/>
              <a:t>6 October 2017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2012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36786" y="6589712"/>
            <a:ext cx="1731963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2628" tIns="41315" rIns="82628" bIns="41315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333399"/>
                </a:solidFill>
                <a:latin typeface="Arial" charset="0"/>
              </a:defRPr>
            </a:lvl1pPr>
          </a:lstStyle>
          <a:p>
            <a:fld id="{BD6373F6-F218-44F6-A82D-465391FA6C15}" type="datetime3">
              <a:rPr lang="en-US" smtClean="0"/>
              <a:pPr/>
              <a:t>6 October 2017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429" name="Line 829"/>
          <p:cNvSpPr>
            <a:spLocks noChangeShapeType="1"/>
          </p:cNvSpPr>
          <p:nvPr userDrawn="1"/>
        </p:nvSpPr>
        <p:spPr bwMode="auto">
          <a:xfrm>
            <a:off x="487363" y="838200"/>
            <a:ext cx="8243887" cy="0"/>
          </a:xfrm>
          <a:prstGeom prst="line">
            <a:avLst/>
          </a:prstGeom>
          <a:noFill/>
          <a:ln w="1651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40636" name="Rectangle 20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6786" y="6589712"/>
            <a:ext cx="1731963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2628" tIns="41315" rIns="82628" bIns="41315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333399"/>
                </a:solidFill>
                <a:latin typeface="Arial" charset="0"/>
              </a:defRPr>
            </a:lvl1pPr>
          </a:lstStyle>
          <a:p>
            <a:fld id="{0C88D11A-D8E3-486C-877A-734D30C545FA}" type="datetime3">
              <a:rPr lang="en-US" smtClean="0"/>
              <a:pPr/>
              <a:t>6 October 2017</a:t>
            </a:fld>
            <a:endParaRPr lang="en-US" dirty="0"/>
          </a:p>
        </p:txBody>
      </p:sp>
      <p:sp>
        <p:nvSpPr>
          <p:cNvPr id="1028" name="Rectangle 20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3888" y="1544638"/>
            <a:ext cx="8015287" cy="465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1204" tIns="39889" rIns="81204" bIns="398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40641" name="Rectangle 2017"/>
          <p:cNvSpPr>
            <a:spLocks noChangeArrowheads="1"/>
          </p:cNvSpPr>
          <p:nvPr userDrawn="1"/>
        </p:nvSpPr>
        <p:spPr bwMode="auto">
          <a:xfrm>
            <a:off x="8670925" y="6624638"/>
            <a:ext cx="320675" cy="2349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defTabSz="820738">
              <a:defRPr/>
            </a:pPr>
            <a:fld id="{3E93747E-9E1E-4D64-9ACC-444761DB9370}" type="slidenum">
              <a:rPr lang="en-US" sz="1000">
                <a:solidFill>
                  <a:srgbClr val="333399"/>
                </a:solidFill>
                <a:latin typeface="Arial" charset="0"/>
              </a:rPr>
              <a:pPr defTabSz="820738">
                <a:defRPr/>
              </a:pPr>
              <a:t>‹#›</a:t>
            </a:fld>
            <a:endParaRPr lang="en-US" sz="1000">
              <a:solidFill>
                <a:srgbClr val="333399"/>
              </a:solidFill>
              <a:latin typeface="Arial" charset="0"/>
            </a:endParaRPr>
          </a:p>
        </p:txBody>
      </p:sp>
      <p:pic>
        <p:nvPicPr>
          <p:cNvPr id="1030" name="Picture 202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43800" y="65088"/>
            <a:ext cx="1409700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0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ft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500" b="1">
          <a:solidFill>
            <a:schemeClr val="tx1"/>
          </a:solidFill>
          <a:latin typeface="+mn-lt"/>
          <a:ea typeface="+mn-ea"/>
          <a:cs typeface="+mn-cs"/>
        </a:defRPr>
      </a:lvl1pPr>
      <a:lvl2pPr marL="568325" indent="-222250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200" b="1">
          <a:solidFill>
            <a:schemeClr val="tx1"/>
          </a:solidFill>
          <a:latin typeface="+mn-lt"/>
        </a:defRPr>
      </a:lvl2pPr>
      <a:lvl3pPr marL="914400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b="1">
          <a:solidFill>
            <a:schemeClr val="tx1"/>
          </a:solidFill>
          <a:latin typeface="+mn-lt"/>
        </a:defRPr>
      </a:lvl3pPr>
      <a:lvl4pPr marL="1260475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b="1">
          <a:solidFill>
            <a:schemeClr val="tx1"/>
          </a:solidFill>
          <a:latin typeface="+mn-lt"/>
        </a:defRPr>
      </a:lvl4pPr>
      <a:lvl5pPr marL="15970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5pPr>
      <a:lvl6pPr marL="20542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6pPr>
      <a:lvl7pPr marL="25114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7pPr>
      <a:lvl8pPr marL="29686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8pPr>
      <a:lvl9pPr marL="34258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 bwMode="auto">
          <a:xfrm>
            <a:off x="457200" y="1295400"/>
            <a:ext cx="8229600" cy="2438400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5434013" y="661988"/>
            <a:ext cx="3382962" cy="523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Rectangle 5"/>
          <p:cNvSpPr>
            <a:spLocks noChangeArrowheads="1"/>
          </p:cNvSpPr>
          <p:nvPr/>
        </p:nvSpPr>
        <p:spPr bwMode="auto">
          <a:xfrm>
            <a:off x="0" y="76200"/>
            <a:ext cx="9144000" cy="1219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Text Box 26"/>
          <p:cNvSpPr txBox="1">
            <a:spLocks noChangeArrowheads="1"/>
          </p:cNvSpPr>
          <p:nvPr/>
        </p:nvSpPr>
        <p:spPr bwMode="auto">
          <a:xfrm>
            <a:off x="457200" y="1217613"/>
            <a:ext cx="8001000" cy="1785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>
              <a:spcBef>
                <a:spcPct val="50000"/>
              </a:spcBef>
            </a:pPr>
            <a:endParaRPr lang="en-US" sz="1400" b="1" dirty="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3200" b="1" u="sng" dirty="0">
                <a:solidFill>
                  <a:srgbClr val="3333CC"/>
                </a:solidFill>
                <a:latin typeface="Arial" charset="0"/>
              </a:rPr>
              <a:t>Security Working Group:</a:t>
            </a:r>
          </a:p>
          <a:p>
            <a:pPr>
              <a:spcBef>
                <a:spcPct val="50000"/>
              </a:spcBef>
            </a:pPr>
            <a:r>
              <a:rPr lang="en-US" sz="3200" b="1" u="sng" dirty="0" err="1">
                <a:solidFill>
                  <a:srgbClr val="3333CC"/>
                </a:solidFill>
                <a:latin typeface="Arial" charset="0"/>
              </a:rPr>
              <a:t>SecWG</a:t>
            </a:r>
            <a:r>
              <a:rPr lang="en-US" sz="3200" b="1" u="sng" dirty="0">
                <a:solidFill>
                  <a:srgbClr val="3333CC"/>
                </a:solidFill>
                <a:latin typeface="Arial" charset="0"/>
              </a:rPr>
              <a:t> Books to be Reviewed/Revised</a:t>
            </a:r>
          </a:p>
        </p:txBody>
      </p:sp>
      <p:sp>
        <p:nvSpPr>
          <p:cNvPr id="12293" name="Text Box 29"/>
          <p:cNvSpPr txBox="1">
            <a:spLocks noChangeArrowheads="1"/>
          </p:cNvSpPr>
          <p:nvPr/>
        </p:nvSpPr>
        <p:spPr bwMode="auto">
          <a:xfrm>
            <a:off x="457200" y="3962400"/>
            <a:ext cx="4114800" cy="2231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2000" b="1" dirty="0">
              <a:latin typeface="Arial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Arial" charset="0"/>
              </a:rPr>
              <a:t>Howard Weiss</a:t>
            </a:r>
          </a:p>
          <a:p>
            <a:pPr>
              <a:spcBef>
                <a:spcPct val="50000"/>
              </a:spcBef>
            </a:pPr>
            <a:endParaRPr lang="en-US" sz="1400" b="1" dirty="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1400" b="1" dirty="0">
                <a:latin typeface="Arial" charset="0"/>
              </a:rPr>
              <a:t>NASA/JPL/PARSONS</a:t>
            </a:r>
          </a:p>
          <a:p>
            <a:pPr>
              <a:spcBef>
                <a:spcPct val="50000"/>
              </a:spcBef>
            </a:pPr>
            <a:r>
              <a:rPr lang="en-US" sz="1400" b="1" dirty="0">
                <a:latin typeface="Arial" charset="0"/>
              </a:rPr>
              <a:t>howard.weiss@parsons.com</a:t>
            </a:r>
          </a:p>
          <a:p>
            <a:pPr>
              <a:spcBef>
                <a:spcPct val="50000"/>
              </a:spcBef>
            </a:pPr>
            <a:r>
              <a:rPr lang="en-US" sz="1400" b="1" dirty="0">
                <a:latin typeface="Arial" charset="0"/>
              </a:rPr>
              <a:t>+1.443.430.8089</a:t>
            </a:r>
          </a:p>
          <a:p>
            <a:pPr>
              <a:spcBef>
                <a:spcPct val="50000"/>
              </a:spcBef>
            </a:pPr>
            <a:r>
              <a:rPr lang="en-US" sz="1400" b="1" dirty="0">
                <a:latin typeface="Arial" charset="0"/>
              </a:rPr>
              <a:t>6 November 2017</a:t>
            </a:r>
            <a:endParaRPr lang="en-US" sz="1400" dirty="0">
              <a:latin typeface="Arial" charset="0"/>
            </a:endParaRPr>
          </a:p>
        </p:txBody>
      </p:sp>
      <p:sp>
        <p:nvSpPr>
          <p:cNvPr id="12294" name="Rectangle 30"/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2295" name="Picture 3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65088"/>
            <a:ext cx="1409700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email_sig_logo_blac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10450" y="6496050"/>
            <a:ext cx="142875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2667000" y="3124200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ESA/ESTEC, The Hague, Netherlands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6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solidFill>
                  <a:srgbClr val="0033CC"/>
                </a:solidFill>
              </a:rPr>
              <a:t>OVERVIEW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lnSpc>
                <a:spcPct val="70000"/>
              </a:lnSpc>
              <a:buNone/>
            </a:pPr>
            <a:endParaRPr lang="en-US" sz="1600" dirty="0"/>
          </a:p>
          <a:p>
            <a:endParaRPr lang="en-US" sz="2100" dirty="0"/>
          </a:p>
          <a:p>
            <a:pPr lvl="1">
              <a:lnSpc>
                <a:spcPct val="70000"/>
              </a:lnSpc>
              <a:buFontTx/>
              <a:buNone/>
            </a:pPr>
            <a:endParaRPr lang="en-US" sz="21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23888" y="1544638"/>
            <a:ext cx="8015287" cy="4652962"/>
          </a:xfrm>
        </p:spPr>
        <p:txBody>
          <a:bodyPr/>
          <a:lstStyle/>
          <a:p>
            <a:r>
              <a:rPr lang="en-US" dirty="0"/>
              <a:t>The Security WG was prolific in 2011 and 2012 with five books published: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6 Nov 2017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4760636"/>
              </p:ext>
            </p:extLst>
          </p:nvPr>
        </p:nvGraphicFramePr>
        <p:xfrm>
          <a:off x="884079" y="2590800"/>
          <a:ext cx="7494904" cy="330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2014">
                  <a:extLst>
                    <a:ext uri="{9D8B030D-6E8A-4147-A177-3AD203B41FA5}">
                      <a16:colId xmlns:a16="http://schemas.microsoft.com/office/drawing/2014/main" val="1137774189"/>
                    </a:ext>
                  </a:extLst>
                </a:gridCol>
                <a:gridCol w="4038600">
                  <a:extLst>
                    <a:ext uri="{9D8B030D-6E8A-4147-A177-3AD203B41FA5}">
                      <a16:colId xmlns:a16="http://schemas.microsoft.com/office/drawing/2014/main" val="3067729579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657983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CCSDS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Tittle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Date Published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454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CCSDS 352.0-B-1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CCSDS Cryptographic Algorithms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Nov 2012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4999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CCSDS 350.6-G-1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Space Missions Key Management Concept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Nov 2011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44025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CCSDS 350.7-G-1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Security Guide for Mission Planners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Oct 2011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49104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CCSDS 350.8-G-1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Information Security Glossary of Terms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Nov 2012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08891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CCSDS 351.0-M-1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Security Architecture for Space Data Systems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Nov 2012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828777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REVISE, RECONFIRM, HISTORICAL?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>
          <a:xfrm>
            <a:off x="9823" y="6565094"/>
            <a:ext cx="1731963" cy="268288"/>
          </a:xfrm>
        </p:spPr>
        <p:txBody>
          <a:bodyPr/>
          <a:lstStyle/>
          <a:p>
            <a:r>
              <a:rPr lang="en-US" dirty="0"/>
              <a:t>6 Nov 2017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should we do with these books:</a:t>
            </a:r>
          </a:p>
          <a:p>
            <a:pPr lvl="1"/>
            <a:r>
              <a:rPr lang="en-US" dirty="0"/>
              <a:t>Revise (volunteers)?	</a:t>
            </a:r>
          </a:p>
          <a:p>
            <a:pPr lvl="1"/>
            <a:r>
              <a:rPr lang="en-US" dirty="0"/>
              <a:t>Reconfirm (check the box)</a:t>
            </a:r>
          </a:p>
          <a:p>
            <a:pPr lvl="1"/>
            <a:r>
              <a:rPr lang="en-US" dirty="0"/>
              <a:t>Historical status (remove from the active document list)?</a:t>
            </a:r>
          </a:p>
          <a:p>
            <a:pPr lvl="1"/>
            <a:endParaRPr lang="en-US" dirty="0"/>
          </a:p>
          <a:p>
            <a:r>
              <a:rPr lang="en-US" dirty="0"/>
              <a:t>Personal conviction:</a:t>
            </a:r>
          </a:p>
          <a:p>
            <a:pPr lvl="1"/>
            <a:r>
              <a:rPr lang="en-US" dirty="0"/>
              <a:t>All of them should be either revised or reconfirmed</a:t>
            </a:r>
          </a:p>
          <a:p>
            <a:pPr lvl="2"/>
            <a:r>
              <a:rPr lang="en-US" dirty="0"/>
              <a:t>I believe that they should all be looked at with an eye to revise and if a miracle should have occurred that we did these “perfectly” back then, then we just reconfirm.</a:t>
            </a:r>
          </a:p>
          <a:p>
            <a:pPr lvl="2"/>
            <a:r>
              <a:rPr lang="en-US" dirty="0"/>
              <a:t>I don’t think any of them are ready for the historical pile.</a:t>
            </a:r>
          </a:p>
        </p:txBody>
      </p:sp>
    </p:spTree>
    <p:extLst>
      <p:ext uri="{BB962C8B-B14F-4D97-AF65-F5344CB8AC3E}">
        <p14:creationId xmlns:p14="http://schemas.microsoft.com/office/powerpoint/2010/main" val="368416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458200" cy="5715000"/>
          </a:xfrm>
        </p:spPr>
        <p:txBody>
          <a:bodyPr>
            <a:normAutofit/>
          </a:bodyPr>
          <a:lstStyle/>
          <a:p>
            <a:pPr>
              <a:lnSpc>
                <a:spcPct val="70000"/>
              </a:lnSpc>
              <a:spcBef>
                <a:spcPts val="600"/>
              </a:spcBef>
            </a:pPr>
            <a:r>
              <a:rPr lang="en-US" sz="2800" dirty="0"/>
              <a:t>WG thoughts</a:t>
            </a:r>
            <a:r>
              <a:rPr lang="en-US" sz="2800" b="0" dirty="0"/>
              <a:t>:</a:t>
            </a:r>
          </a:p>
          <a:p>
            <a:pPr lvl="1">
              <a:lnSpc>
                <a:spcPct val="70000"/>
              </a:lnSpc>
              <a:spcBef>
                <a:spcPts val="600"/>
              </a:spcBef>
            </a:pPr>
            <a:endParaRPr lang="en-US" sz="2500" b="0" dirty="0"/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7772400" cy="533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solidFill>
                  <a:srgbClr val="0033CC"/>
                </a:solidFill>
              </a:rPr>
              <a:t>CONCLUSIONS	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6 Nov 2017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MOD Presentations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TMOD Presentatio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MOD Presentation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OD Presentation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1F34B230ED884490EAA0CC535EA820" ma:contentTypeVersion="1" ma:contentTypeDescription="Create a new document." ma:contentTypeScope="" ma:versionID="47194fe2e2cce5170df2aab8c212b9a4">
  <xsd:schema xmlns:xsd="http://www.w3.org/2001/XMLSchema" xmlns:xs="http://www.w3.org/2001/XMLSchema" xmlns:p="http://schemas.microsoft.com/office/2006/metadata/properties" xmlns:ns2="20cee1c6-1969-4179-9796-15b3b2a1bf9a" targetNamespace="http://schemas.microsoft.com/office/2006/metadata/properties" ma:root="true" ma:fieldsID="1660925e4c837dd5a0bb9bca825260a9" ns2:_="">
    <xsd:import namespace="20cee1c6-1969-4179-9796-15b3b2a1bf9a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cee1c6-1969-4179-9796-15b3b2a1bf9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13FD7D1-1F25-41D6-A117-B5A1669209AF}"/>
</file>

<file path=customXml/itemProps2.xml><?xml version="1.0" encoding="utf-8"?>
<ds:datastoreItem xmlns:ds="http://schemas.openxmlformats.org/officeDocument/2006/customXml" ds:itemID="{FBD6D487-9C06-42F2-9B32-2E98DBF9F460}"/>
</file>

<file path=customXml/itemProps3.xml><?xml version="1.0" encoding="utf-8"?>
<ds:datastoreItem xmlns:ds="http://schemas.openxmlformats.org/officeDocument/2006/customXml" ds:itemID="{00F3197E-2988-489D-A01F-0511AC76A58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1490431861</TotalTime>
  <Pages>51</Pages>
  <Words>133</Words>
  <Application>Microsoft Office PowerPoint</Application>
  <PresentationFormat>Letter Paper (8.5x11 in)</PresentationFormat>
  <Paragraphs>47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TMOD Presentations</vt:lpstr>
      <vt:lpstr>PowerPoint Presentation</vt:lpstr>
      <vt:lpstr>OVERVIEW</vt:lpstr>
      <vt:lpstr>REVISE, RECONFIRM, HISTORICAL?</vt:lpstr>
      <vt:lpstr>CONCLUSIONS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LORNA G. FRASCHETTI</dc:creator>
  <cp:lastModifiedBy>Howard Weiss</cp:lastModifiedBy>
  <cp:revision>611</cp:revision>
  <cp:lastPrinted>2017-10-03T19:30:33Z</cp:lastPrinted>
  <dcterms:created xsi:type="dcterms:W3CDTF">2015-11-08T21:22:32Z</dcterms:created>
  <dcterms:modified xsi:type="dcterms:W3CDTF">2017-10-06T15:33:31Z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0x010100C51F34B230ED884490EAA0CC535EA820</vt:lpwstr>
  </property>
</Properties>
</file>