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04" r:id="rId2"/>
    <p:sldId id="570" r:id="rId3"/>
    <p:sldId id="580" r:id="rId4"/>
    <p:sldId id="571" r:id="rId5"/>
    <p:sldId id="576" r:id="rId6"/>
    <p:sldId id="583" r:id="rId7"/>
    <p:sldId id="581" r:id="rId8"/>
    <p:sldId id="574" r:id="rId9"/>
    <p:sldId id="575" r:id="rId10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990099"/>
    <a:srgbClr val="777777"/>
    <a:srgbClr val="993366"/>
    <a:srgbClr val="008000"/>
    <a:srgbClr val="663300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5" autoAdjust="0"/>
    <p:restoredTop sz="94434" autoAdjust="0"/>
  </p:normalViewPr>
  <p:slideViewPr>
    <p:cSldViewPr snapToObjects="1">
      <p:cViewPr varScale="1">
        <p:scale>
          <a:sx n="69" d="100"/>
          <a:sy n="69" d="100"/>
        </p:scale>
        <p:origin x="-1656" y="-108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35" d="100"/>
          <a:sy n="35" d="100"/>
        </p:scale>
        <p:origin x="-149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66" tIns="0" rIns="19066" bIns="0" numCol="1" anchor="t" anchorCtr="0" compatLnSpc="1">
            <a:prstTxWarp prst="textNoShape">
              <a:avLst/>
            </a:prstTxWarp>
          </a:bodyPr>
          <a:lstStyle>
            <a:lvl1pPr defTabSz="916011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7" y="1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66" tIns="0" rIns="19066" bIns="0" numCol="1" anchor="t" anchorCtr="0" compatLnSpc="1">
            <a:prstTxWarp prst="textNoShape">
              <a:avLst/>
            </a:prstTxWarp>
          </a:bodyPr>
          <a:lstStyle>
            <a:lvl1pPr algn="r" defTabSz="916011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66" tIns="0" rIns="19066" bIns="0" numCol="1" anchor="b" anchorCtr="0" compatLnSpc="1">
            <a:prstTxWarp prst="textNoShape">
              <a:avLst/>
            </a:prstTxWarp>
          </a:bodyPr>
          <a:lstStyle>
            <a:lvl1pPr defTabSz="916011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7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66" tIns="0" rIns="19066" bIns="0" numCol="1" anchor="b" anchorCtr="0" compatLnSpc="1">
            <a:prstTxWarp prst="textNoShape">
              <a:avLst/>
            </a:prstTxWarp>
          </a:bodyPr>
          <a:lstStyle>
            <a:lvl1pPr algn="r" defTabSz="916011">
              <a:defRPr sz="1000" i="1" smtClean="0"/>
            </a:lvl1pPr>
          </a:lstStyle>
          <a:p>
            <a:pPr>
              <a:defRPr/>
            </a:pPr>
            <a:fld id="{B937E8E7-2968-4099-B845-33E2C885C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22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66" tIns="0" rIns="19066" bIns="0" numCol="1" anchor="t" anchorCtr="0" compatLnSpc="1">
            <a:prstTxWarp prst="textNoShape">
              <a:avLst/>
            </a:prstTxWarp>
          </a:bodyPr>
          <a:lstStyle>
            <a:lvl1pPr defTabSz="916011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777" y="1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66" tIns="0" rIns="19066" bIns="0" numCol="1" anchor="t" anchorCtr="0" compatLnSpc="1">
            <a:prstTxWarp prst="textNoShape">
              <a:avLst/>
            </a:prstTxWarp>
          </a:bodyPr>
          <a:lstStyle>
            <a:lvl1pPr algn="r" defTabSz="916011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66" tIns="0" rIns="19066" bIns="0" numCol="1" anchor="b" anchorCtr="0" compatLnSpc="1">
            <a:prstTxWarp prst="textNoShape">
              <a:avLst/>
            </a:prstTxWarp>
          </a:bodyPr>
          <a:lstStyle>
            <a:lvl1pPr defTabSz="916011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777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66" tIns="0" rIns="19066" bIns="0" numCol="1" anchor="b" anchorCtr="0" compatLnSpc="1">
            <a:prstTxWarp prst="textNoShape">
              <a:avLst/>
            </a:prstTxWarp>
          </a:bodyPr>
          <a:lstStyle>
            <a:lvl1pPr algn="r" defTabSz="916011">
              <a:defRPr sz="1000" i="1" smtClean="0"/>
            </a:lvl1pPr>
          </a:lstStyle>
          <a:p>
            <a:pPr>
              <a:defRPr/>
            </a:pPr>
            <a:fld id="{9A2F2DD2-343B-48F5-B0BA-EDB61188A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633" y="4416099"/>
            <a:ext cx="5139134" cy="4185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9" tIns="44492" rIns="90569" bIns="444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704850"/>
            <a:ext cx="4629150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90855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20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786" y="6589712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fld id="{841023C9-5DD5-4F0D-A616-E85A5B71A22D}" type="datetime3">
              <a:rPr lang="en-US" smtClean="0"/>
              <a:pPr/>
              <a:t>7 November 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786" y="6589712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fld id="{B5E8A615-D85A-4330-B7DB-6CF4F8774A6B}" type="datetime3">
              <a:rPr lang="en-US" smtClean="0"/>
              <a:pPr/>
              <a:t>7 November 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229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22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786" y="6589712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fld id="{623A0E31-B234-4E43-A7DA-24E2DA82FC2C}" type="datetime3">
              <a:rPr lang="en-US" smtClean="0"/>
              <a:pPr/>
              <a:t>7 November 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786" y="6589712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fld id="{CB0B93CA-FC82-4219-841C-533131B043B2}" type="datetime3">
              <a:rPr lang="en-US" smtClean="0"/>
              <a:pPr/>
              <a:t>7 November 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0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786" y="6589712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fld id="{777EAF30-1EBB-45BB-BC53-FE4199E31A00}" type="datetime3">
              <a:rPr lang="en-US" smtClean="0"/>
              <a:pPr/>
              <a:t>7 November 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888" y="1544638"/>
            <a:ext cx="3930650" cy="4652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1544638"/>
            <a:ext cx="3932237" cy="4652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0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6786" y="6589712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fld id="{E1ABA23E-3E60-41E1-8CC3-36F2F4596D21}" type="datetime3">
              <a:rPr lang="en-US" smtClean="0"/>
              <a:pPr/>
              <a:t>7 November 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20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6786" y="6589712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fld id="{38EACE11-6B1C-4996-B614-983CFAF5B7EC}" type="datetime3">
              <a:rPr lang="en-US" smtClean="0"/>
              <a:pPr/>
              <a:t>7 November 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20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786" y="6589712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fld id="{3806DB8F-5F70-4E0C-9EA7-AB4E58DE1AC1}" type="datetime3">
              <a:rPr lang="en-US" smtClean="0"/>
              <a:pPr/>
              <a:t>7 November 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786" y="6589712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fld id="{54B35DE7-789D-4899-BAA7-ED38E33B930F}" type="datetime3">
              <a:rPr lang="en-US" smtClean="0"/>
              <a:pPr/>
              <a:t>7 November 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20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6786" y="6589712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fld id="{9ED01994-A518-485A-8F53-0DC86747B301}" type="datetime3">
              <a:rPr lang="en-US" smtClean="0"/>
              <a:pPr/>
              <a:t>7 November 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20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6786" y="6589712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fld id="{BD6373F6-F218-44F6-A82D-465391FA6C15}" type="datetime3">
              <a:rPr lang="en-US" smtClean="0"/>
              <a:pPr/>
              <a:t>7 November 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9" name="Line 829"/>
          <p:cNvSpPr>
            <a:spLocks noChangeShapeType="1"/>
          </p:cNvSpPr>
          <p:nvPr userDrawn="1"/>
        </p:nvSpPr>
        <p:spPr bwMode="auto">
          <a:xfrm>
            <a:off x="487363" y="8382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40636" name="Rectangle 20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786" y="6589712"/>
            <a:ext cx="173196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2628" tIns="41315" rIns="82628" bIns="41315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3399"/>
                </a:solidFill>
                <a:latin typeface="Arial" charset="0"/>
              </a:defRPr>
            </a:lvl1pPr>
          </a:lstStyle>
          <a:p>
            <a:fld id="{0C88D11A-D8E3-486C-877A-734D30C545FA}" type="datetime3">
              <a:rPr lang="en-US" smtClean="0"/>
              <a:pPr/>
              <a:t>7 November 2017</a:t>
            </a:fld>
            <a:endParaRPr lang="en-US" dirty="0"/>
          </a:p>
        </p:txBody>
      </p:sp>
      <p:sp>
        <p:nvSpPr>
          <p:cNvPr id="1028" name="Rectangle 20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3888" y="1544638"/>
            <a:ext cx="8015287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204" tIns="39889" rIns="81204" bIns="39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0641" name="Rectangle 2017"/>
          <p:cNvSpPr>
            <a:spLocks noChangeArrowheads="1"/>
          </p:cNvSpPr>
          <p:nvPr userDrawn="1"/>
        </p:nvSpPr>
        <p:spPr bwMode="auto">
          <a:xfrm>
            <a:off x="8670925" y="6624638"/>
            <a:ext cx="320675" cy="234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>
              <a:defRPr/>
            </a:pPr>
            <a:fld id="{3E93747E-9E1E-4D64-9ACC-444761DB9370}" type="slidenum">
              <a:rPr lang="en-US" sz="1000">
                <a:solidFill>
                  <a:srgbClr val="333399"/>
                </a:solidFill>
                <a:latin typeface="Arial" charset="0"/>
              </a:rPr>
              <a:pPr defTabSz="820738">
                <a:defRPr/>
              </a:pPr>
              <a:t>‹#›</a:t>
            </a:fld>
            <a:endParaRPr lang="en-US" sz="1000">
              <a:solidFill>
                <a:srgbClr val="333399"/>
              </a:solidFill>
              <a:latin typeface="Arial" charset="0"/>
            </a:endParaRPr>
          </a:p>
        </p:txBody>
      </p:sp>
      <p:pic>
        <p:nvPicPr>
          <p:cNvPr id="1030" name="Picture 202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3800" y="65088"/>
            <a:ext cx="14097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457200" y="1295400"/>
            <a:ext cx="8229600" cy="2438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5434013" y="661988"/>
            <a:ext cx="3382962" cy="523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0" y="7620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26"/>
          <p:cNvSpPr txBox="1">
            <a:spLocks noChangeArrowheads="1"/>
          </p:cNvSpPr>
          <p:nvPr/>
        </p:nvSpPr>
        <p:spPr bwMode="auto">
          <a:xfrm>
            <a:off x="457200" y="1217613"/>
            <a:ext cx="7620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spcBef>
                <a:spcPct val="50000"/>
              </a:spcBef>
            </a:pPr>
            <a:endParaRPr lang="en-US" sz="1400" b="1" dirty="0">
              <a:latin typeface="Arial" charset="0"/>
            </a:endParaRPr>
          </a:p>
          <a:p>
            <a:pPr algn="r">
              <a:spcBef>
                <a:spcPct val="50000"/>
              </a:spcBef>
            </a:pPr>
            <a:r>
              <a:rPr lang="en-US" sz="3200" b="1" dirty="0">
                <a:solidFill>
                  <a:srgbClr val="3333CC"/>
                </a:solidFill>
                <a:latin typeface="Arial" charset="0"/>
              </a:rPr>
              <a:t>CCSDS Systems Engineering Area:</a:t>
            </a:r>
          </a:p>
          <a:p>
            <a:pPr algn="r">
              <a:spcBef>
                <a:spcPct val="50000"/>
              </a:spcBef>
            </a:pPr>
            <a:r>
              <a:rPr lang="en-US" sz="3200" b="1" u="sng" dirty="0">
                <a:solidFill>
                  <a:srgbClr val="3333CC"/>
                </a:solidFill>
                <a:latin typeface="Arial" charset="0"/>
              </a:rPr>
              <a:t>Security Working Group</a:t>
            </a:r>
          </a:p>
        </p:txBody>
      </p:sp>
      <p:sp>
        <p:nvSpPr>
          <p:cNvPr id="12293" name="Text Box 29"/>
          <p:cNvSpPr txBox="1">
            <a:spLocks noChangeArrowheads="1"/>
          </p:cNvSpPr>
          <p:nvPr/>
        </p:nvSpPr>
        <p:spPr bwMode="auto">
          <a:xfrm>
            <a:off x="457200" y="3962400"/>
            <a:ext cx="4114800" cy="223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000" b="1" dirty="0">
              <a:latin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Howard Weiss</a:t>
            </a:r>
          </a:p>
          <a:p>
            <a:pPr>
              <a:spcBef>
                <a:spcPct val="50000"/>
              </a:spcBef>
            </a:pPr>
            <a:endParaRPr lang="en-US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NASA/JPL/PARSONS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howard.weiss@parsons.com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+1.443.430.8089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6 November 2017</a:t>
            </a:r>
            <a:endParaRPr lang="en-US" sz="1400" dirty="0">
              <a:latin typeface="Arial" charset="0"/>
            </a:endParaRPr>
          </a:p>
        </p:txBody>
      </p:sp>
      <p:sp>
        <p:nvSpPr>
          <p:cNvPr id="12294" name="Rectangle 30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295" name="Picture 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65088"/>
            <a:ext cx="14097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email_sig_logo_bl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0450" y="6496050"/>
            <a:ext cx="14287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667000" y="31242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ESA/ESTEC, The Hague, Netherlands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888" y="1143000"/>
            <a:ext cx="8015287" cy="46482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2900" u="sng" dirty="0"/>
              <a:t>The CCSDS Security WG is chartered to</a:t>
            </a:r>
            <a:r>
              <a:rPr lang="en-US" sz="2900" dirty="0"/>
              <a:t>: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900" dirty="0"/>
          </a:p>
          <a:p>
            <a:pPr lvl="1">
              <a:lnSpc>
                <a:spcPct val="70000"/>
              </a:lnSpc>
            </a:pPr>
            <a:r>
              <a:rPr lang="en-US" dirty="0"/>
              <a:t>Develop security recommendations:</a:t>
            </a:r>
          </a:p>
          <a:p>
            <a:pPr lvl="2">
              <a:lnSpc>
                <a:spcPct val="70000"/>
              </a:lnSpc>
            </a:pPr>
            <a:r>
              <a:rPr lang="en-US" sz="1600" dirty="0"/>
              <a:t>Encryption, authentication, key management, etc</a:t>
            </a:r>
          </a:p>
          <a:p>
            <a:pPr lvl="2">
              <a:lnSpc>
                <a:spcPct val="70000"/>
              </a:lnSpc>
              <a:buFontTx/>
              <a:buNone/>
            </a:pPr>
            <a:endParaRPr lang="en-US" sz="1600" dirty="0"/>
          </a:p>
          <a:p>
            <a:pPr lvl="1">
              <a:lnSpc>
                <a:spcPct val="70000"/>
              </a:lnSpc>
            </a:pPr>
            <a:r>
              <a:rPr lang="en-US" dirty="0"/>
              <a:t>Develop security guides and informative documents:</a:t>
            </a:r>
          </a:p>
          <a:p>
            <a:pPr lvl="2">
              <a:lnSpc>
                <a:spcPct val="70000"/>
              </a:lnSpc>
            </a:pPr>
            <a:r>
              <a:rPr lang="en-US" sz="1600" dirty="0"/>
              <a:t>Security architecture, threat, secure interconnection guide, key management, security glossary of terms, etc</a:t>
            </a:r>
          </a:p>
          <a:p>
            <a:pPr lvl="2">
              <a:lnSpc>
                <a:spcPct val="70000"/>
              </a:lnSpc>
              <a:buFontTx/>
              <a:buNone/>
            </a:pPr>
            <a:endParaRPr lang="en-US" sz="1600" dirty="0"/>
          </a:p>
          <a:p>
            <a:pPr lvl="1">
              <a:lnSpc>
                <a:spcPct val="70000"/>
              </a:lnSpc>
            </a:pPr>
            <a:r>
              <a:rPr lang="en-US" dirty="0"/>
              <a:t>Provide advice and guidance to other WGs</a:t>
            </a:r>
          </a:p>
          <a:p>
            <a:pPr lvl="2">
              <a:lnSpc>
                <a:spcPct val="70000"/>
              </a:lnSpc>
            </a:pPr>
            <a:r>
              <a:rPr lang="en-US" sz="1600" dirty="0"/>
              <a:t>E.g., Delay Tolerant Networking, Spacecraft Monitoring &amp; Control, Space Link.</a:t>
            </a:r>
          </a:p>
          <a:p>
            <a:endParaRPr lang="en-US" sz="2100" dirty="0"/>
          </a:p>
          <a:p>
            <a:pPr lvl="1">
              <a:lnSpc>
                <a:spcPct val="70000"/>
              </a:lnSpc>
              <a:buFontTx/>
              <a:buNone/>
            </a:pPr>
            <a:endParaRPr lang="en-US" sz="2100" dirty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77724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33CC"/>
                </a:solidFill>
              </a:rPr>
              <a:t>OVERVIEW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6 Nov 2017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Security WG Goals &amp;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8" y="1143000"/>
            <a:ext cx="8015287" cy="5486400"/>
          </a:xfrm>
        </p:spPr>
        <p:txBody>
          <a:bodyPr>
            <a:normAutofit/>
          </a:bodyPr>
          <a:lstStyle/>
          <a:p>
            <a:r>
              <a:rPr lang="en-US" dirty="0"/>
              <a:t>Security WG</a:t>
            </a:r>
          </a:p>
          <a:p>
            <a:pPr lvl="1"/>
            <a:r>
              <a:rPr lang="en-US" dirty="0"/>
              <a:t>Goals:</a:t>
            </a:r>
          </a:p>
          <a:p>
            <a:pPr lvl="2"/>
            <a:r>
              <a:rPr lang="en-US" b="0" dirty="0"/>
              <a:t>Develop security overview &amp; threat assessment, security architecture, framework and related standards</a:t>
            </a:r>
          </a:p>
          <a:p>
            <a:pPr lvl="2"/>
            <a:r>
              <a:rPr lang="en-US" b="0" dirty="0"/>
              <a:t>Current focus (algorithms, key management, network layer security, credentials, trusted/secure software &amp; hardware)</a:t>
            </a:r>
          </a:p>
          <a:p>
            <a:pPr lvl="1"/>
            <a:r>
              <a:rPr lang="en-US" dirty="0"/>
              <a:t>Working Group Status:</a:t>
            </a:r>
          </a:p>
          <a:p>
            <a:pPr lvl="2"/>
            <a:r>
              <a:rPr lang="en-US" dirty="0"/>
              <a:t>Progress</a:t>
            </a:r>
          </a:p>
          <a:p>
            <a:pPr lvl="3"/>
            <a:r>
              <a:rPr lang="en-US" b="0" u="sng" dirty="0"/>
              <a:t>Published docs</a:t>
            </a:r>
            <a:r>
              <a:rPr lang="en-US" b="0" dirty="0"/>
              <a:t>: Cryptographic Algorithms BB and GB, Security Architecture MB, Information Security Glossary GB, Mission Planners Guide GB, KM GB, Algorithm Green Book, Threat GB revision, etc. </a:t>
            </a:r>
          </a:p>
          <a:p>
            <a:pPr lvl="3"/>
            <a:r>
              <a:rPr lang="en-US" b="0" dirty="0"/>
              <a:t>Network Layer Security Adaptation Profile BB completed</a:t>
            </a:r>
          </a:p>
          <a:p>
            <a:pPr lvl="4"/>
            <a:r>
              <a:rPr lang="en-US" b="0" dirty="0"/>
              <a:t>Issues regarding incomplete testing to be resolved this </a:t>
            </a:r>
            <a:r>
              <a:rPr lang="en-US" b="0" dirty="0" err="1"/>
              <a:t>mtg</a:t>
            </a:r>
            <a:endParaRPr lang="en-US" b="0" dirty="0"/>
          </a:p>
          <a:p>
            <a:pPr lvl="3"/>
            <a:r>
              <a:rPr lang="en-US" b="0" dirty="0"/>
              <a:t>Protocol Security GB revision completed</a:t>
            </a:r>
          </a:p>
          <a:p>
            <a:pPr lvl="3"/>
            <a:r>
              <a:rPr lang="en-US" b="0" dirty="0"/>
              <a:t>Credentials Program in progress</a:t>
            </a:r>
          </a:p>
          <a:p>
            <a:pPr lvl="3"/>
            <a:r>
              <a:rPr lang="en-US" b="0" dirty="0"/>
              <a:t>Key Management MB almost complete</a:t>
            </a:r>
          </a:p>
          <a:p>
            <a:pPr lvl="3"/>
            <a:r>
              <a:rPr lang="en-US" b="0" dirty="0"/>
              <a:t>Continuing good joint progress on SDLS WG</a:t>
            </a:r>
          </a:p>
          <a:p>
            <a:pPr lvl="3"/>
            <a:r>
              <a:rPr lang="en-US" b="0" dirty="0"/>
              <a:t>Continued involvement with DTN security </a:t>
            </a:r>
          </a:p>
          <a:p>
            <a:pPr lvl="3"/>
            <a:r>
              <a:rPr lang="en-US" b="0" dirty="0"/>
              <a:t>Developed a long list of future work areas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9823" y="6565094"/>
            <a:ext cx="1731963" cy="268288"/>
          </a:xfrm>
        </p:spPr>
        <p:txBody>
          <a:bodyPr/>
          <a:lstStyle/>
          <a:p>
            <a:r>
              <a:rPr lang="en-US" dirty="0"/>
              <a:t>6 Nov 2017</a:t>
            </a:r>
          </a:p>
        </p:txBody>
      </p:sp>
    </p:spTree>
    <p:extLst>
      <p:ext uri="{BB962C8B-B14F-4D97-AF65-F5344CB8AC3E}">
        <p14:creationId xmlns:p14="http://schemas.microsoft.com/office/powerpoint/2010/main" val="368416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715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sz="2800" dirty="0"/>
              <a:t>San Antonio (Spring 2017) Progress:</a:t>
            </a:r>
          </a:p>
          <a:p>
            <a:pPr lvl="2">
              <a:lnSpc>
                <a:spcPct val="75000"/>
              </a:lnSpc>
              <a:spcBef>
                <a:spcPts val="600"/>
              </a:spcBef>
            </a:pPr>
            <a:r>
              <a:rPr lang="en-US" altLang="ja-JP" b="0" dirty="0"/>
              <a:t>We revisited our discussion on </a:t>
            </a:r>
            <a:r>
              <a:rPr lang="en-US" altLang="ja-JP" b="0" dirty="0" err="1"/>
              <a:t>SecWG</a:t>
            </a:r>
            <a:r>
              <a:rPr lang="en-US" altLang="ja-JP" b="0" dirty="0"/>
              <a:t> future programs and edited and adjusted the previous list. </a:t>
            </a:r>
          </a:p>
          <a:p>
            <a:pPr lvl="2">
              <a:lnSpc>
                <a:spcPct val="75000"/>
              </a:lnSpc>
              <a:spcBef>
                <a:spcPts val="600"/>
              </a:spcBef>
            </a:pPr>
            <a:r>
              <a:rPr lang="en-US" altLang="ja-JP" b="0" dirty="0"/>
              <a:t>Reviewed action items from Rome.  Carrying several forward and all others were completed.</a:t>
            </a:r>
          </a:p>
          <a:p>
            <a:pPr lvl="2">
              <a:lnSpc>
                <a:spcPct val="75000"/>
              </a:lnSpc>
              <a:spcBef>
                <a:spcPts val="600"/>
              </a:spcBef>
            </a:pPr>
            <a:r>
              <a:rPr lang="en-US" altLang="ja-JP" b="0" dirty="0"/>
              <a:t>Joint meeting with SDLS+RFM to discuss physical layer security</a:t>
            </a:r>
          </a:p>
          <a:p>
            <a:pPr lvl="2">
              <a:lnSpc>
                <a:spcPct val="75000"/>
              </a:lnSpc>
              <a:spcBef>
                <a:spcPts val="600"/>
              </a:spcBef>
            </a:pPr>
            <a:r>
              <a:rPr lang="en-US" altLang="ja-JP" b="0" dirty="0"/>
              <a:t>Reviewed IOAG Service Catalogs (no security)</a:t>
            </a:r>
          </a:p>
          <a:p>
            <a:pPr lvl="2">
              <a:lnSpc>
                <a:spcPct val="75000"/>
              </a:lnSpc>
              <a:spcBef>
                <a:spcPts val="600"/>
              </a:spcBef>
            </a:pPr>
            <a:r>
              <a:rPr lang="en-US" altLang="ja-JP" b="0" dirty="0"/>
              <a:t>Moving forward on credentials project </a:t>
            </a:r>
          </a:p>
          <a:p>
            <a:pPr lvl="2">
              <a:lnSpc>
                <a:spcPct val="75000"/>
              </a:lnSpc>
              <a:spcBef>
                <a:spcPts val="600"/>
              </a:spcBef>
            </a:pPr>
            <a:r>
              <a:rPr lang="en-US" altLang="ja-JP" b="0" dirty="0"/>
              <a:t>Reviewed Cloud Testing – doc forwarded to AD</a:t>
            </a:r>
          </a:p>
          <a:p>
            <a:pPr lvl="2">
              <a:lnSpc>
                <a:spcPct val="75000"/>
              </a:lnSpc>
              <a:spcBef>
                <a:spcPts val="600"/>
              </a:spcBef>
            </a:pPr>
            <a:r>
              <a:rPr lang="en-US" altLang="ja-JP" b="0" dirty="0"/>
              <a:t>Reviewed ESA &amp; NASA Secure Software Initiatives.</a:t>
            </a:r>
          </a:p>
          <a:p>
            <a:pPr lvl="2">
              <a:lnSpc>
                <a:spcPct val="75000"/>
              </a:lnSpc>
              <a:spcBef>
                <a:spcPts val="600"/>
              </a:spcBef>
            </a:pPr>
            <a:r>
              <a:rPr lang="en-US" altLang="ja-JP" b="0" dirty="0"/>
              <a:t>Reviewed final revisions of Security Protocols GB</a:t>
            </a:r>
          </a:p>
          <a:p>
            <a:pPr lvl="2">
              <a:lnSpc>
                <a:spcPct val="75000"/>
              </a:lnSpc>
              <a:spcBef>
                <a:spcPts val="600"/>
              </a:spcBef>
            </a:pPr>
            <a:r>
              <a:rPr lang="en-US" altLang="ja-JP" b="0" dirty="0"/>
              <a:t>Reviewed first revision of Interconnection Guide GB</a:t>
            </a:r>
          </a:p>
          <a:p>
            <a:pPr lvl="2">
              <a:lnSpc>
                <a:spcPct val="75000"/>
              </a:lnSpc>
              <a:spcBef>
                <a:spcPts val="600"/>
              </a:spcBef>
            </a:pPr>
            <a:r>
              <a:rPr lang="en-US" altLang="ja-JP" b="0" dirty="0"/>
              <a:t>Network Layer Security adaption profile complete with addition of ICS/PICS and a baseline mode – testing redone.</a:t>
            </a:r>
          </a:p>
          <a:p>
            <a:pPr lvl="2">
              <a:lnSpc>
                <a:spcPct val="75000"/>
              </a:lnSpc>
              <a:spcBef>
                <a:spcPts val="600"/>
              </a:spcBef>
            </a:pPr>
            <a:r>
              <a:rPr lang="en-US" altLang="ja-JP" b="0" dirty="0"/>
              <a:t>CNES presented an overview of their new Information Systems Security Technical Competence Center</a:t>
            </a:r>
          </a:p>
          <a:p>
            <a:pPr lvl="2">
              <a:lnSpc>
                <a:spcPct val="75000"/>
              </a:lnSpc>
              <a:spcBef>
                <a:spcPts val="600"/>
              </a:spcBef>
            </a:pPr>
            <a:r>
              <a:rPr lang="en-US" altLang="ja-JP" b="0" dirty="0"/>
              <a:t>Joint meeting with DTN to review &amp; approve latest Streamlined Bundle Security Protocol document</a:t>
            </a:r>
          </a:p>
          <a:p>
            <a:pPr lvl="2">
              <a:lnSpc>
                <a:spcPct val="75000"/>
              </a:lnSpc>
              <a:spcBef>
                <a:spcPts val="600"/>
              </a:spcBef>
            </a:pPr>
            <a:r>
              <a:rPr lang="en-US" altLang="ja-JP" b="0" dirty="0"/>
              <a:t>Discussed Key Management and the SDLS key management “extended procedures” documents. </a:t>
            </a:r>
          </a:p>
          <a:p>
            <a:pPr lvl="2">
              <a:lnSpc>
                <a:spcPct val="75000"/>
              </a:lnSpc>
              <a:spcBef>
                <a:spcPts val="600"/>
              </a:spcBef>
            </a:pPr>
            <a:r>
              <a:rPr lang="en-US" altLang="ja-JP" b="0" dirty="0"/>
              <a:t>Discussed many books that need to be revised, reconfirmed, or retired</a:t>
            </a:r>
          </a:p>
          <a:p>
            <a:pPr lvl="2">
              <a:lnSpc>
                <a:spcPct val="75000"/>
              </a:lnSpc>
              <a:spcBef>
                <a:spcPts val="600"/>
              </a:spcBef>
            </a:pPr>
            <a:r>
              <a:rPr lang="en-US" altLang="ja-JP" b="0" dirty="0"/>
              <a:t>SDLS working on extended procedures.</a:t>
            </a:r>
            <a:endParaRPr lang="en-US" sz="2800" b="0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77724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33CC"/>
                </a:solidFill>
              </a:rPr>
              <a:t>STATUS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6 Nov 2017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STATUS (cont)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713" y="1544638"/>
            <a:ext cx="8015287" cy="465296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2800" dirty="0"/>
              <a:t>Current Progress:</a:t>
            </a:r>
          </a:p>
          <a:p>
            <a:pPr lvl="2">
              <a:lnSpc>
                <a:spcPct val="70000"/>
              </a:lnSpc>
            </a:pPr>
            <a:r>
              <a:rPr lang="en-US" sz="1900" dirty="0"/>
              <a:t>Completed:</a:t>
            </a:r>
          </a:p>
          <a:p>
            <a:pPr lvl="3">
              <a:lnSpc>
                <a:spcPct val="70000"/>
              </a:lnSpc>
            </a:pPr>
            <a:r>
              <a:rPr lang="en-US" sz="1900" b="0" dirty="0"/>
              <a:t>Network Layer Security Adaptation Profile</a:t>
            </a:r>
          </a:p>
          <a:p>
            <a:pPr lvl="4">
              <a:lnSpc>
                <a:spcPct val="70000"/>
              </a:lnSpc>
            </a:pPr>
            <a:r>
              <a:rPr lang="en-US" sz="1900" b="0" dirty="0"/>
              <a:t>Retesting between GRC and GSFC (almost) completed.</a:t>
            </a:r>
            <a:r>
              <a:rPr lang="en-US" sz="1900" dirty="0"/>
              <a:t/>
            </a:r>
            <a:br>
              <a:rPr lang="en-US" sz="1900" dirty="0"/>
            </a:br>
            <a:endParaRPr lang="en-US" sz="1900" dirty="0"/>
          </a:p>
          <a:p>
            <a:pPr lvl="2">
              <a:lnSpc>
                <a:spcPct val="70000"/>
              </a:lnSpc>
            </a:pPr>
            <a:r>
              <a:rPr lang="en-US" sz="1900" dirty="0"/>
              <a:t>Continuing: </a:t>
            </a:r>
          </a:p>
          <a:p>
            <a:pPr lvl="3">
              <a:lnSpc>
                <a:spcPct val="70000"/>
              </a:lnSpc>
            </a:pPr>
            <a:r>
              <a:rPr lang="en-US" sz="1900" b="0" dirty="0"/>
              <a:t>Key Management Magenta Book</a:t>
            </a:r>
          </a:p>
          <a:p>
            <a:pPr lvl="3">
              <a:lnSpc>
                <a:spcPct val="70000"/>
              </a:lnSpc>
            </a:pPr>
            <a:r>
              <a:rPr lang="en-US" sz="1900" b="0" dirty="0"/>
              <a:t>Key Management SDLS Extended Procedures Blue Book (SDLS WG)</a:t>
            </a:r>
          </a:p>
          <a:p>
            <a:pPr lvl="3">
              <a:lnSpc>
                <a:spcPct val="70000"/>
              </a:lnSpc>
            </a:pPr>
            <a:r>
              <a:rPr lang="en-US" sz="1900" b="0" dirty="0"/>
              <a:t>Credentials</a:t>
            </a:r>
          </a:p>
          <a:p>
            <a:pPr lvl="3">
              <a:lnSpc>
                <a:spcPct val="70000"/>
              </a:lnSpc>
            </a:pPr>
            <a:r>
              <a:rPr lang="en-US" sz="1900" b="0" dirty="0"/>
              <a:t>SDLS interactions</a:t>
            </a:r>
          </a:p>
          <a:p>
            <a:pPr lvl="3">
              <a:lnSpc>
                <a:spcPct val="70000"/>
              </a:lnSpc>
            </a:pPr>
            <a:r>
              <a:rPr lang="en-US" sz="1900" b="0" dirty="0"/>
              <a:t>DTN security</a:t>
            </a:r>
          </a:p>
          <a:p>
            <a:pPr lvl="3">
              <a:lnSpc>
                <a:spcPct val="70000"/>
              </a:lnSpc>
            </a:pPr>
            <a:r>
              <a:rPr lang="en-US" sz="1900" b="0" dirty="0"/>
              <a:t>Cloud testing</a:t>
            </a:r>
          </a:p>
          <a:p>
            <a:pPr lvl="3">
              <a:lnSpc>
                <a:spcPct val="70000"/>
              </a:lnSpc>
            </a:pPr>
            <a:r>
              <a:rPr lang="en-US" sz="1900" b="0" dirty="0"/>
              <a:t>Secure Protocol and Interconnection Guide GB revisions</a:t>
            </a:r>
          </a:p>
          <a:p>
            <a:pPr lvl="3">
              <a:lnSpc>
                <a:spcPct val="70000"/>
              </a:lnSpc>
            </a:pPr>
            <a:r>
              <a:rPr lang="en-US" sz="1900" b="0" dirty="0"/>
              <a:t>Physical layer security</a:t>
            </a:r>
          </a:p>
          <a:p>
            <a:pPr lvl="3">
              <a:lnSpc>
                <a:spcPct val="70000"/>
              </a:lnSpc>
            </a:pPr>
            <a:endParaRPr lang="en-US" sz="19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6 Nov 2017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513" y="1544638"/>
            <a:ext cx="8015287" cy="51609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(1) Credentials (2016) (NASA, ESA, DLR, CNES)</a:t>
            </a:r>
          </a:p>
          <a:p>
            <a:r>
              <a:rPr lang="en-US" dirty="0"/>
              <a:t>(2) Link layer security for future unified space link protocol (migration of SDLS). (2017)</a:t>
            </a:r>
          </a:p>
          <a:p>
            <a:r>
              <a:rPr lang="en-US" dirty="0"/>
              <a:t>(3) Secure Software GB (2017) (ESA, NASA)</a:t>
            </a:r>
          </a:p>
          <a:p>
            <a:r>
              <a:rPr lang="en-US" dirty="0"/>
              <a:t>(4) Physical Layer Security Green Book (2018) (ESA)</a:t>
            </a:r>
          </a:p>
          <a:p>
            <a:r>
              <a:rPr lang="en-US" dirty="0"/>
              <a:t>(5) Application layer security (protecting the app layer): </a:t>
            </a:r>
          </a:p>
          <a:p>
            <a:pPr lvl="1"/>
            <a:r>
              <a:rPr lang="en-US" dirty="0"/>
              <a:t>GB/YB providing security services via the application layer (KM, file encryption, </a:t>
            </a:r>
            <a:r>
              <a:rPr lang="en-US" dirty="0" err="1"/>
              <a:t>etc</a:t>
            </a:r>
            <a:r>
              <a:rPr lang="en-US" dirty="0"/>
              <a:t>) e.g., SM&amp;C MOS (mission operation services). (2018)</a:t>
            </a:r>
          </a:p>
          <a:p>
            <a:pPr lvl="1"/>
            <a:r>
              <a:rPr lang="en-US" dirty="0"/>
              <a:t>BB Profile TLS; (2020)</a:t>
            </a:r>
          </a:p>
          <a:p>
            <a:r>
              <a:rPr lang="en-US" dirty="0"/>
              <a:t>(6) Network layer over space packets (2020) (ESA)</a:t>
            </a:r>
          </a:p>
          <a:p>
            <a:r>
              <a:rPr lang="en-US" dirty="0"/>
              <a:t>(7) Network Layer (IP) Security Green Book (TBD) (NASA)</a:t>
            </a:r>
          </a:p>
          <a:p>
            <a:r>
              <a:rPr lang="en-US" dirty="0">
                <a:solidFill>
                  <a:srgbClr val="FF0000"/>
                </a:solidFill>
              </a:rPr>
              <a:t>SDLS Extended Procedures Green Book (2017)</a:t>
            </a:r>
          </a:p>
          <a:p>
            <a:r>
              <a:rPr lang="en-US" dirty="0">
                <a:solidFill>
                  <a:srgbClr val="FF0000"/>
                </a:solidFill>
              </a:rPr>
              <a:t>SDLS Extended Procedures Yellow Book (2016)</a:t>
            </a:r>
            <a:endParaRPr lang="en-US" dirty="0"/>
          </a:p>
          <a:p>
            <a:r>
              <a:rPr lang="en-US" dirty="0"/>
              <a:t>DTN Security (underway)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97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3888" y="1066800"/>
            <a:ext cx="8015287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70000"/>
              </a:lnSpc>
              <a:buFontTx/>
              <a:buNone/>
            </a:pPr>
            <a:endParaRPr lang="en-US" sz="2100" dirty="0"/>
          </a:p>
          <a:p>
            <a:r>
              <a:rPr lang="en-US" dirty="0">
                <a:latin typeface="Helvetica" pitchFamily="34" charset="0"/>
              </a:rPr>
              <a:t>Resolution: </a:t>
            </a:r>
            <a:r>
              <a:rPr lang="en-US" b="0" dirty="0">
                <a:latin typeface="Helvetica" pitchFamily="34" charset="0"/>
              </a:rPr>
              <a:t>The </a:t>
            </a:r>
            <a:r>
              <a:rPr lang="en-US" b="0" dirty="0" err="1">
                <a:latin typeface="Helvetica" pitchFamily="34" charset="0"/>
              </a:rPr>
              <a:t>SecWG</a:t>
            </a:r>
            <a:r>
              <a:rPr lang="en-US" b="0" dirty="0">
                <a:latin typeface="Helvetica" pitchFamily="34" charset="0"/>
              </a:rPr>
              <a:t> will be actively engaged in the review of all Red Books:</a:t>
            </a:r>
          </a:p>
          <a:p>
            <a:pPr lvl="1"/>
            <a:r>
              <a:rPr lang="en-US" b="0" dirty="0">
                <a:latin typeface="Helvetica" pitchFamily="34" charset="0"/>
              </a:rPr>
              <a:t>Levels of involvement range from cursory examination of the Red Books under development, to active involvement in the development of the books.</a:t>
            </a:r>
          </a:p>
          <a:p>
            <a:pPr lvl="2"/>
            <a:r>
              <a:rPr lang="en-US" sz="1900" b="0" dirty="0">
                <a:latin typeface="Helvetica" pitchFamily="34" charset="0"/>
              </a:rPr>
              <a:t>Response: AD will provide docs to the WG for review in parallel with AD review</a:t>
            </a:r>
          </a:p>
          <a:p>
            <a:r>
              <a:rPr lang="en-US" dirty="0">
                <a:latin typeface="Helvetica" pitchFamily="34" charset="0"/>
              </a:rPr>
              <a:t>Resolution</a:t>
            </a:r>
            <a:r>
              <a:rPr lang="en-US" b="0" dirty="0">
                <a:latin typeface="Helvetica" pitchFamily="34" charset="0"/>
              </a:rPr>
              <a:t>: All CCSDS document editors will reach out, early in the development of the book to the </a:t>
            </a:r>
            <a:r>
              <a:rPr lang="en-US" b="0" dirty="0" err="1">
                <a:latin typeface="Helvetica" pitchFamily="34" charset="0"/>
              </a:rPr>
              <a:t>SecWG</a:t>
            </a:r>
            <a:r>
              <a:rPr lang="en-US" b="0" dirty="0">
                <a:latin typeface="Helvetica" pitchFamily="34" charset="0"/>
              </a:rPr>
              <a:t> to reduce downstream security issues. </a:t>
            </a:r>
          </a:p>
          <a:p>
            <a:pPr lvl="2"/>
            <a:r>
              <a:rPr lang="en-US" sz="1900" b="0" dirty="0">
                <a:latin typeface="Helvetica" pitchFamily="34" charset="0"/>
              </a:rPr>
              <a:t>Response: AD will provide “pointers” to WGs for </a:t>
            </a:r>
            <a:r>
              <a:rPr lang="en-US" sz="1900" b="0" dirty="0" err="1">
                <a:latin typeface="Helvetica" pitchFamily="34" charset="0"/>
              </a:rPr>
              <a:t>SecWG</a:t>
            </a:r>
            <a:endParaRPr lang="en-US" sz="1900" b="0" dirty="0">
              <a:latin typeface="Helvetica" pitchFamily="34" charset="0"/>
            </a:endParaRPr>
          </a:p>
          <a:p>
            <a:r>
              <a:rPr lang="en-US" dirty="0">
                <a:latin typeface="Helvetica" pitchFamily="34" charset="0"/>
              </a:rPr>
              <a:t>Resolution</a:t>
            </a:r>
            <a:r>
              <a:rPr lang="en-US" b="0" dirty="0">
                <a:latin typeface="Helvetica" pitchFamily="34" charset="0"/>
              </a:rPr>
              <a:t>: Security shall be addressed in all new project initiations.  All new projects should consider the extent to which security is relevant. Considerations will be documented in the project initiation request. </a:t>
            </a:r>
          </a:p>
          <a:p>
            <a:pPr lvl="2"/>
            <a:r>
              <a:rPr lang="en-US" sz="1900" b="0" dirty="0">
                <a:latin typeface="Helvetica" pitchFamily="34" charset="0"/>
              </a:rPr>
              <a:t>Response: AD forwards new projects definitions to </a:t>
            </a:r>
            <a:r>
              <a:rPr lang="en-US" sz="1900" b="0" dirty="0" err="1">
                <a:latin typeface="Helvetica" pitchFamily="34" charset="0"/>
              </a:rPr>
              <a:t>SecWG</a:t>
            </a:r>
            <a:r>
              <a:rPr lang="en-US" sz="1900" b="0" dirty="0">
                <a:latin typeface="Helvetica" pitchFamily="34" charset="0"/>
              </a:rPr>
              <a:t> to analyze security implications &amp; to work with the initiating WG.</a:t>
            </a:r>
          </a:p>
          <a:p>
            <a:endParaRPr lang="en-US" sz="2700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77724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u="sng" dirty="0">
                <a:solidFill>
                  <a:srgbClr val="0033CC"/>
                </a:solidFill>
              </a:rPr>
              <a:t>Reminder</a:t>
            </a:r>
            <a:r>
              <a:rPr lang="en-US" dirty="0">
                <a:solidFill>
                  <a:srgbClr val="0033CC"/>
                </a:solidFill>
              </a:rPr>
              <a:t>: RESOLUTIONS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6 Nov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48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3333CC"/>
                </a:solidFill>
              </a:rPr>
              <a:t>AGENDA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228600" y="6589712"/>
            <a:ext cx="1731963" cy="268288"/>
          </a:xfrm>
        </p:spPr>
        <p:txBody>
          <a:bodyPr/>
          <a:lstStyle/>
          <a:p>
            <a:r>
              <a:rPr lang="en-US" dirty="0"/>
              <a:t>6 Nov 2017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023949"/>
            <a:ext cx="8686800" cy="624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•"/>
            </a:pPr>
            <a:r>
              <a:rPr lang="en-US" sz="1800" b="1" u="sng" dirty="0">
                <a:solidFill>
                  <a:srgbClr val="0000BA"/>
                </a:solidFill>
                <a:latin typeface="Arial" charset="0"/>
              </a:rPr>
              <a:t>6 November 2017</a:t>
            </a:r>
          </a:p>
          <a:p>
            <a:pPr lvl="1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b="1" dirty="0">
                <a:solidFill>
                  <a:srgbClr val="0000BA"/>
                </a:solidFill>
                <a:latin typeface="Arial" charset="0"/>
              </a:rPr>
              <a:t>08:45 – 09:45</a:t>
            </a:r>
            <a:r>
              <a:rPr lang="en-US" sz="1800" dirty="0">
                <a:solidFill>
                  <a:srgbClr val="919191"/>
                </a:solidFill>
                <a:latin typeface="Arial" charset="0"/>
              </a:rPr>
              <a:t>:</a:t>
            </a:r>
            <a:r>
              <a:rPr lang="en-US" sz="1800" dirty="0">
                <a:solidFill>
                  <a:srgbClr val="0000BA"/>
                </a:solidFill>
                <a:latin typeface="Arial" charset="0"/>
              </a:rPr>
              <a:t> CCSDS Plenary</a:t>
            </a:r>
          </a:p>
          <a:p>
            <a:pPr lvl="1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b="1" dirty="0">
                <a:solidFill>
                  <a:srgbClr val="0000BA"/>
                </a:solidFill>
                <a:latin typeface="Arial" charset="0"/>
              </a:rPr>
              <a:t>09:45 – 10:45</a:t>
            </a:r>
            <a:r>
              <a:rPr lang="en-US" sz="1800" dirty="0">
                <a:solidFill>
                  <a:srgbClr val="919191"/>
                </a:solidFill>
                <a:latin typeface="Arial" charset="0"/>
              </a:rPr>
              <a:t>:</a:t>
            </a:r>
            <a:r>
              <a:rPr lang="en-US" sz="1800" dirty="0">
                <a:solidFill>
                  <a:srgbClr val="0000BA"/>
                </a:solidFill>
                <a:latin typeface="Arial" charset="0"/>
              </a:rPr>
              <a:t> Systems Engineering Area (SEA) Plenary</a:t>
            </a:r>
          </a:p>
          <a:p>
            <a:pPr lvl="1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b="1" dirty="0">
                <a:solidFill>
                  <a:srgbClr val="0000BA"/>
                </a:solidFill>
                <a:latin typeface="Arial" charset="0"/>
              </a:rPr>
              <a:t>09:45 – 12:30</a:t>
            </a:r>
            <a:r>
              <a:rPr lang="en-US" sz="1800" dirty="0">
                <a:solidFill>
                  <a:srgbClr val="0000BA"/>
                </a:solidFill>
                <a:latin typeface="Arial" charset="0"/>
              </a:rPr>
              <a:t>: SDLS + RFM + SEC Joint Meeting</a:t>
            </a:r>
          </a:p>
          <a:p>
            <a:pPr lvl="1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b="1" dirty="0">
                <a:solidFill>
                  <a:srgbClr val="0000BA"/>
                </a:solidFill>
                <a:latin typeface="Arial" charset="0"/>
              </a:rPr>
              <a:t>13:30 – 17:30</a:t>
            </a:r>
            <a:r>
              <a:rPr lang="en-US" sz="1800" dirty="0">
                <a:solidFill>
                  <a:srgbClr val="0000BA"/>
                </a:solidFill>
                <a:latin typeface="Arial" charset="0"/>
              </a:rPr>
              <a:t>: Security WG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dirty="0">
                <a:solidFill>
                  <a:srgbClr val="0000BA"/>
                </a:solidFill>
                <a:latin typeface="Arial" charset="0"/>
              </a:rPr>
              <a:t>Welcome, introductions, logistics, agenda review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dirty="0">
                <a:solidFill>
                  <a:srgbClr val="0000BA"/>
                </a:solidFill>
                <a:latin typeface="Arial" charset="0"/>
              </a:rPr>
              <a:t>Charter review (if required)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dirty="0">
                <a:solidFill>
                  <a:srgbClr val="0000BA"/>
                </a:solidFill>
                <a:latin typeface="Arial" charset="0"/>
              </a:rPr>
              <a:t>Review results of Spring 2017 (San Antonio) meeting</a:t>
            </a:r>
          </a:p>
          <a:p>
            <a:pPr lvl="3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dirty="0">
                <a:solidFill>
                  <a:srgbClr val="0000BA"/>
                </a:solidFill>
                <a:latin typeface="Arial" charset="0"/>
              </a:rPr>
              <a:t>Status of documents and action items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dirty="0">
                <a:solidFill>
                  <a:srgbClr val="0000BA"/>
                </a:solidFill>
                <a:latin typeface="Arial" charset="0"/>
              </a:rPr>
              <a:t>Mailing list review (Weiss)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dirty="0">
                <a:solidFill>
                  <a:srgbClr val="0000BA"/>
                </a:solidFill>
                <a:latin typeface="Arial" charset="0"/>
              </a:rPr>
              <a:t>Review/revise future work areas list for CWE Framework (all)</a:t>
            </a:r>
          </a:p>
          <a:p>
            <a:pPr lvl="3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dirty="0">
                <a:solidFill>
                  <a:srgbClr val="0000BA"/>
                </a:solidFill>
                <a:latin typeface="Arial" charset="0"/>
              </a:rPr>
              <a:t>Document revisions: </a:t>
            </a:r>
            <a:r>
              <a:rPr lang="en-US" sz="1800" dirty="0" err="1">
                <a:solidFill>
                  <a:srgbClr val="0000BA"/>
                </a:solidFill>
                <a:latin typeface="Arial" charset="0"/>
              </a:rPr>
              <a:t>Algo</a:t>
            </a:r>
            <a:r>
              <a:rPr lang="en-US" sz="1800" dirty="0">
                <a:solidFill>
                  <a:srgbClr val="0000BA"/>
                </a:solidFill>
                <a:latin typeface="Arial" charset="0"/>
              </a:rPr>
              <a:t> BB, KM GB, Glossary, Mission Planners GB, Security Architecture MB</a:t>
            </a:r>
          </a:p>
          <a:p>
            <a:pPr lvl="3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dirty="0">
                <a:solidFill>
                  <a:srgbClr val="0000BA"/>
                </a:solidFill>
                <a:latin typeface="Arial" charset="0"/>
              </a:rPr>
              <a:t>Bulk encryption standards (Weiss)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dirty="0">
                <a:solidFill>
                  <a:srgbClr val="0000BA"/>
                </a:solidFill>
                <a:latin typeface="Arial" charset="0"/>
              </a:rPr>
              <a:t>CCSDS Credentials Program (Sheehe)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dirty="0">
                <a:solidFill>
                  <a:srgbClr val="0000BA"/>
                </a:solidFill>
                <a:latin typeface="Arial" charset="0"/>
              </a:rPr>
              <a:t>Cloud Testing Update (Bailey, Fischer)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dirty="0">
                <a:solidFill>
                  <a:srgbClr val="0000BA"/>
                </a:solidFill>
                <a:latin typeface="Arial" charset="0"/>
              </a:rPr>
              <a:t>Trusted Software (Fischer, Bailey)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dirty="0">
                <a:solidFill>
                  <a:srgbClr val="0000BA"/>
                </a:solidFill>
                <a:latin typeface="Arial" charset="0"/>
              </a:rPr>
              <a:t>Green Book Revisions</a:t>
            </a:r>
          </a:p>
          <a:p>
            <a:pPr lvl="3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dirty="0">
                <a:solidFill>
                  <a:srgbClr val="0000BA"/>
                </a:solidFill>
                <a:latin typeface="Arial" charset="0"/>
              </a:rPr>
              <a:t>Security Protocols Status (Weiss)</a:t>
            </a:r>
          </a:p>
          <a:p>
            <a:pPr lvl="3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dirty="0">
                <a:solidFill>
                  <a:srgbClr val="0000BA"/>
                </a:solidFill>
                <a:latin typeface="Arial" charset="0"/>
              </a:rPr>
              <a:t>Secure Interconnection Guide (Biggerstaff)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dirty="0">
                <a:solidFill>
                  <a:srgbClr val="0000BA"/>
                </a:solidFill>
                <a:latin typeface="Arial" charset="0"/>
              </a:rPr>
              <a:t>Working Group Dinner</a:t>
            </a:r>
          </a:p>
          <a:p>
            <a:pPr lvl="1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endParaRPr lang="en-US" sz="1800" dirty="0">
              <a:solidFill>
                <a:srgbClr val="0000BA"/>
              </a:solidFill>
              <a:latin typeface="Arial" charset="0"/>
            </a:endParaRPr>
          </a:p>
          <a:p>
            <a:pPr lvl="1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endParaRPr lang="en-US" sz="1800" dirty="0">
              <a:solidFill>
                <a:srgbClr val="0000BA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6 Nov 2017</a:t>
            </a:r>
          </a:p>
          <a:p>
            <a:endParaRPr lang="en-US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00FF"/>
                </a:solidFill>
              </a:rPr>
              <a:t>AGENDA (cont)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971251"/>
            <a:ext cx="8153400" cy="5411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•"/>
            </a:pPr>
            <a:r>
              <a:rPr lang="en-US" sz="1800" b="1" u="sng" kern="0" dirty="0">
                <a:solidFill>
                  <a:srgbClr val="0000BA"/>
                </a:solidFill>
                <a:latin typeface="Arial"/>
              </a:rPr>
              <a:t>7 November 2017 (08:45 – 17:30)</a:t>
            </a:r>
            <a:br>
              <a:rPr lang="en-US" sz="1800" b="1" u="sng" kern="0" dirty="0">
                <a:solidFill>
                  <a:srgbClr val="0000BA"/>
                </a:solidFill>
                <a:latin typeface="Arial"/>
              </a:rPr>
            </a:br>
            <a:endParaRPr lang="en-US" sz="1800" b="1" u="sng" kern="0" dirty="0">
              <a:solidFill>
                <a:srgbClr val="0000BA"/>
              </a:solidFill>
              <a:latin typeface="Arial"/>
            </a:endParaRPr>
          </a:p>
          <a:p>
            <a:pPr marL="685800" lvl="1" indent="-22860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kern="0" dirty="0">
                <a:solidFill>
                  <a:srgbClr val="0000BA"/>
                </a:solidFill>
                <a:latin typeface="Arial"/>
              </a:rPr>
              <a:t>Network Layer Security Status (Sheehe, Weiss)</a:t>
            </a:r>
          </a:p>
          <a:p>
            <a:pPr marL="1143000" lvl="2" indent="-22860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»"/>
            </a:pPr>
            <a:r>
              <a:rPr lang="en-US" sz="1800" kern="0" dirty="0">
                <a:solidFill>
                  <a:srgbClr val="0000BA"/>
                </a:solidFill>
                <a:latin typeface="Arial"/>
              </a:rPr>
              <a:t>Testing results</a:t>
            </a:r>
          </a:p>
          <a:p>
            <a:pPr marL="1143000" lvl="2" indent="-22860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»"/>
            </a:pPr>
            <a:r>
              <a:rPr lang="en-US" sz="1800" kern="0" dirty="0">
                <a:solidFill>
                  <a:srgbClr val="0000BA"/>
                </a:solidFill>
                <a:latin typeface="Arial"/>
              </a:rPr>
              <a:t>Document status</a:t>
            </a:r>
          </a:p>
          <a:p>
            <a:pPr marL="685800" lvl="1" indent="-22860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kern="0" dirty="0">
                <a:solidFill>
                  <a:srgbClr val="0000BA"/>
                </a:solidFill>
                <a:latin typeface="Arial"/>
              </a:rPr>
              <a:t>Key Management Blue Book (Fischer, Aguilar-Sanchez)</a:t>
            </a:r>
          </a:p>
          <a:p>
            <a:pPr marL="1143000" lvl="2" indent="-22860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»"/>
            </a:pPr>
            <a:r>
              <a:rPr lang="en-US" sz="1800" kern="0" dirty="0">
                <a:solidFill>
                  <a:srgbClr val="0000BA"/>
                </a:solidFill>
                <a:latin typeface="Arial"/>
              </a:rPr>
              <a:t>KM for SDLS extended procedures (Fischer)</a:t>
            </a:r>
          </a:p>
          <a:p>
            <a:pPr marL="1143000" lvl="2" indent="-22860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»"/>
            </a:pPr>
            <a:r>
              <a:rPr lang="en-US" sz="1800" kern="0" dirty="0">
                <a:solidFill>
                  <a:srgbClr val="0000BA"/>
                </a:solidFill>
                <a:latin typeface="Arial"/>
              </a:rPr>
              <a:t>KM Green Book </a:t>
            </a:r>
          </a:p>
          <a:p>
            <a:pPr marL="685800" lvl="1" indent="-22860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kern="0" dirty="0">
                <a:solidFill>
                  <a:srgbClr val="0000BA"/>
                </a:solidFill>
                <a:latin typeface="Arial"/>
              </a:rPr>
              <a:t>Link Layer Security Update Discussion (Biggerstaff, Weiss, Aguilar-Sanchez, Fischer, Sheehe)</a:t>
            </a:r>
          </a:p>
          <a:p>
            <a:pPr marL="1143000" lvl="2" indent="-22860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»"/>
            </a:pPr>
            <a:r>
              <a:rPr lang="en-US" sz="1800" kern="0" dirty="0">
                <a:solidFill>
                  <a:srgbClr val="0000BA"/>
                </a:solidFill>
                <a:latin typeface="Arial"/>
              </a:rPr>
              <a:t>SDLS physical layer draft project?</a:t>
            </a:r>
          </a:p>
          <a:p>
            <a:pPr marL="685800" lvl="1" indent="-22860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kern="0" dirty="0">
                <a:solidFill>
                  <a:srgbClr val="0000BA"/>
                </a:solidFill>
                <a:latin typeface="Arial"/>
              </a:rPr>
              <a:t>Proposed new areas of work – continuation of discussions</a:t>
            </a:r>
          </a:p>
          <a:p>
            <a:pPr marL="685800" lvl="1" indent="-22860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kern="0" dirty="0">
                <a:solidFill>
                  <a:srgbClr val="0000BA"/>
                </a:solidFill>
                <a:latin typeface="Arial"/>
              </a:rPr>
              <a:t>Other areas of discussion</a:t>
            </a:r>
          </a:p>
          <a:p>
            <a:pPr marL="685800" lvl="1" indent="-22860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</a:pPr>
            <a:endParaRPr lang="en-US" sz="1800" kern="0" dirty="0">
              <a:solidFill>
                <a:srgbClr val="0000BA"/>
              </a:solidFill>
              <a:latin typeface="Arial"/>
            </a:endParaRPr>
          </a:p>
          <a:p>
            <a:pPr marL="285750" lvl="0" indent="-28575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•"/>
            </a:pPr>
            <a:r>
              <a:rPr lang="en-US" sz="1800" b="1" u="sng" kern="0" dirty="0">
                <a:solidFill>
                  <a:srgbClr val="0000BA"/>
                </a:solidFill>
                <a:latin typeface="Arial"/>
              </a:rPr>
              <a:t>8 November 2017</a:t>
            </a:r>
            <a:endParaRPr lang="en-US" sz="1600" b="1" kern="0" dirty="0">
              <a:solidFill>
                <a:srgbClr val="0000BA"/>
              </a:solidFill>
              <a:latin typeface="Arial"/>
            </a:endParaRPr>
          </a:p>
          <a:p>
            <a:pPr marL="685800" lvl="1" indent="-22860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b="1" kern="0" dirty="0">
                <a:solidFill>
                  <a:srgbClr val="0000BA"/>
                </a:solidFill>
                <a:latin typeface="Arial"/>
              </a:rPr>
              <a:t>08:45-17:30</a:t>
            </a:r>
            <a:r>
              <a:rPr lang="en-US" sz="1800" kern="0" dirty="0">
                <a:solidFill>
                  <a:srgbClr val="0000BA"/>
                </a:solidFill>
                <a:latin typeface="Arial"/>
              </a:rPr>
              <a:t>: Space Data Link Security WG</a:t>
            </a:r>
          </a:p>
          <a:p>
            <a:pPr marL="685800" lvl="1" indent="-22860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</a:pPr>
            <a:endParaRPr lang="en-US" sz="1800" kern="0" dirty="0">
              <a:solidFill>
                <a:srgbClr val="0000BA"/>
              </a:solidFill>
              <a:latin typeface="Arial"/>
            </a:endParaRPr>
          </a:p>
          <a:p>
            <a:pPr marL="285750" lvl="0" indent="-28575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•"/>
            </a:pPr>
            <a:r>
              <a:rPr lang="en-US" sz="1800" b="1" u="sng" kern="0" dirty="0">
                <a:solidFill>
                  <a:srgbClr val="0000BA"/>
                </a:solidFill>
                <a:latin typeface="Arial"/>
              </a:rPr>
              <a:t>9 November 2017</a:t>
            </a:r>
          </a:p>
          <a:p>
            <a:pPr marL="685800" lvl="1" indent="-22860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b="1" kern="0" dirty="0">
                <a:solidFill>
                  <a:srgbClr val="0000BA"/>
                </a:solidFill>
                <a:latin typeface="Arial"/>
              </a:rPr>
              <a:t>08:45-12:30</a:t>
            </a:r>
            <a:r>
              <a:rPr lang="en-US" sz="1800" kern="0" dirty="0">
                <a:solidFill>
                  <a:srgbClr val="0000BA"/>
                </a:solidFill>
                <a:latin typeface="Arial"/>
              </a:rPr>
              <a:t>: Space Data Link Security WG</a:t>
            </a:r>
            <a:br>
              <a:rPr lang="en-US" sz="1800" kern="0" dirty="0">
                <a:solidFill>
                  <a:srgbClr val="0000BA"/>
                </a:solidFill>
                <a:latin typeface="Arial"/>
              </a:rPr>
            </a:br>
            <a:endParaRPr lang="en-US" sz="1800" kern="0" dirty="0">
              <a:solidFill>
                <a:srgbClr val="0000BA"/>
              </a:solidFill>
              <a:latin typeface="Arial"/>
            </a:endParaRPr>
          </a:p>
          <a:p>
            <a:pPr marL="285750" lvl="0" indent="-28575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•"/>
            </a:pPr>
            <a:r>
              <a:rPr lang="en-US" sz="1800" b="1" u="sng" kern="0" dirty="0">
                <a:solidFill>
                  <a:srgbClr val="0000BA"/>
                </a:solidFill>
                <a:latin typeface="Arial"/>
              </a:rPr>
              <a:t>9 November 2017</a:t>
            </a:r>
          </a:p>
          <a:p>
            <a:pPr marL="685800" lvl="1" indent="-22860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800" b="1" kern="0" dirty="0">
                <a:solidFill>
                  <a:srgbClr val="0000BA"/>
                </a:solidFill>
                <a:latin typeface="Arial"/>
              </a:rPr>
              <a:t>16:00-17:30</a:t>
            </a:r>
            <a:r>
              <a:rPr lang="en-US" sz="1800" kern="0" dirty="0">
                <a:solidFill>
                  <a:srgbClr val="0000BA"/>
                </a:solidFill>
                <a:latin typeface="Arial"/>
              </a:rPr>
              <a:t>: SEA Wrap-up Plenary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1F34B230ED884490EAA0CC535EA820" ma:contentTypeVersion="1" ma:contentTypeDescription="Create a new document." ma:contentTypeScope="" ma:versionID="47194fe2e2cce5170df2aab8c212b9a4">
  <xsd:schema xmlns:xsd="http://www.w3.org/2001/XMLSchema" xmlns:xs="http://www.w3.org/2001/XMLSchema" xmlns:p="http://schemas.microsoft.com/office/2006/metadata/properties" xmlns:ns2="20cee1c6-1969-4179-9796-15b3b2a1bf9a" targetNamespace="http://schemas.microsoft.com/office/2006/metadata/properties" ma:root="true" ma:fieldsID="1660925e4c837dd5a0bb9bca825260a9" ns2:_="">
    <xsd:import namespace="20cee1c6-1969-4179-9796-15b3b2a1bf9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ee1c6-1969-4179-9796-15b3b2a1bf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65D7B5-0D01-4C41-BD1F-60CAA22CBBCA}"/>
</file>

<file path=customXml/itemProps2.xml><?xml version="1.0" encoding="utf-8"?>
<ds:datastoreItem xmlns:ds="http://schemas.openxmlformats.org/officeDocument/2006/customXml" ds:itemID="{649B8125-3A58-4CCE-AE7F-693A3DB1F2B1}"/>
</file>

<file path=customXml/itemProps3.xml><?xml version="1.0" encoding="utf-8"?>
<ds:datastoreItem xmlns:ds="http://schemas.openxmlformats.org/officeDocument/2006/customXml" ds:itemID="{F4335C35-A42F-4367-88D2-1352776801E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1490431847</TotalTime>
  <Pages>51</Pages>
  <Words>916</Words>
  <Application>Microsoft Office PowerPoint</Application>
  <PresentationFormat>Letter Paper (8.5x11 in)</PresentationFormat>
  <Paragraphs>139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TMOD Presentations</vt:lpstr>
      <vt:lpstr>PowerPoint Presentation</vt:lpstr>
      <vt:lpstr>OVERVIEW</vt:lpstr>
      <vt:lpstr>Security WG Goals &amp; Status</vt:lpstr>
      <vt:lpstr>STATUS</vt:lpstr>
      <vt:lpstr>STATUS (cont)</vt:lpstr>
      <vt:lpstr>FUTURE WORK</vt:lpstr>
      <vt:lpstr>Reminder: RESOLUTIONS</vt:lpstr>
      <vt:lpstr>AGENDA</vt:lpstr>
      <vt:lpstr>AGENDA (cont)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LORNA G. FRASCHETTI</dc:creator>
  <cp:lastModifiedBy>Windows User</cp:lastModifiedBy>
  <cp:revision>608</cp:revision>
  <cp:lastPrinted>2017-10-03T19:30:33Z</cp:lastPrinted>
  <dcterms:created xsi:type="dcterms:W3CDTF">2015-11-08T21:22:32Z</dcterms:created>
  <dcterms:modified xsi:type="dcterms:W3CDTF">2017-11-07T14:51:10Z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0x010100C51F34B230ED884490EAA0CC535EA820</vt:lpwstr>
  </property>
</Properties>
</file>