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Lst>
  <p:notesMasterIdLst>
    <p:notesMasterId r:id="rId7"/>
  </p:notesMasterIdLst>
  <p:handoutMasterIdLst>
    <p:handoutMasterId r:id="rId8"/>
  </p:handoutMasterIdLst>
  <p:sldIdLst>
    <p:sldId id="504" r:id="rId2"/>
    <p:sldId id="570" r:id="rId3"/>
    <p:sldId id="580" r:id="rId4"/>
    <p:sldId id="571" r:id="rId5"/>
    <p:sldId id="581" r:id="rId6"/>
  </p:sldIdLst>
  <p:sldSz cx="9144000" cy="6858000" type="letter"/>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792">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990099"/>
    <a:srgbClr val="777777"/>
    <a:srgbClr val="993366"/>
    <a:srgbClr val="008000"/>
    <a:srgbClr val="663300"/>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35" autoAdjust="0"/>
    <p:restoredTop sz="94434" autoAdjust="0"/>
  </p:normalViewPr>
  <p:slideViewPr>
    <p:cSldViewPr snapToObjects="1">
      <p:cViewPr varScale="1">
        <p:scale>
          <a:sx n="68" d="100"/>
          <a:sy n="68" d="100"/>
        </p:scale>
        <p:origin x="1362" y="60"/>
      </p:cViewPr>
      <p:guideLst>
        <p:guide orient="horz" pos="79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35" d="100"/>
          <a:sy n="35" d="100"/>
        </p:scale>
        <p:origin x="-149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3036623" cy="465743"/>
          </a:xfrm>
          <a:prstGeom prst="rect">
            <a:avLst/>
          </a:prstGeom>
          <a:noFill/>
          <a:ln w="9525">
            <a:noFill/>
            <a:miter lim="800000"/>
            <a:headEnd/>
            <a:tailEnd/>
          </a:ln>
          <a:effectLst/>
        </p:spPr>
        <p:txBody>
          <a:bodyPr vert="horz" wrap="square" lIns="19066" tIns="0" rIns="19066" bIns="0" numCol="1" anchor="t" anchorCtr="0" compatLnSpc="1">
            <a:prstTxWarp prst="textNoShape">
              <a:avLst/>
            </a:prstTxWarp>
          </a:bodyPr>
          <a:lstStyle>
            <a:lvl1pPr defTabSz="916011">
              <a:defRPr sz="1000" i="1" smtClean="0"/>
            </a:lvl1pPr>
          </a:lstStyle>
          <a:p>
            <a:pPr>
              <a:defRPr/>
            </a:pPr>
            <a:endParaRPr lang="en-US"/>
          </a:p>
        </p:txBody>
      </p:sp>
      <p:sp>
        <p:nvSpPr>
          <p:cNvPr id="4099" name="Rectangle 3"/>
          <p:cNvSpPr>
            <a:spLocks noGrp="1" noChangeArrowheads="1"/>
          </p:cNvSpPr>
          <p:nvPr>
            <p:ph type="dt" sz="quarter" idx="1"/>
          </p:nvPr>
        </p:nvSpPr>
        <p:spPr bwMode="auto">
          <a:xfrm>
            <a:off x="3973777" y="1"/>
            <a:ext cx="3036623" cy="465743"/>
          </a:xfrm>
          <a:prstGeom prst="rect">
            <a:avLst/>
          </a:prstGeom>
          <a:noFill/>
          <a:ln w="9525">
            <a:noFill/>
            <a:miter lim="800000"/>
            <a:headEnd/>
            <a:tailEnd/>
          </a:ln>
          <a:effectLst/>
        </p:spPr>
        <p:txBody>
          <a:bodyPr vert="horz" wrap="square" lIns="19066" tIns="0" rIns="19066" bIns="0" numCol="1" anchor="t" anchorCtr="0" compatLnSpc="1">
            <a:prstTxWarp prst="textNoShape">
              <a:avLst/>
            </a:prstTxWarp>
          </a:bodyPr>
          <a:lstStyle>
            <a:lvl1pPr algn="r" defTabSz="916011">
              <a:defRPr sz="1000" i="1" smtClean="0"/>
            </a:lvl1pPr>
          </a:lstStyle>
          <a:p>
            <a:pPr>
              <a:defRPr/>
            </a:pPr>
            <a:endParaRPr lang="en-US"/>
          </a:p>
        </p:txBody>
      </p:sp>
      <p:sp>
        <p:nvSpPr>
          <p:cNvPr id="4100" name="Rectangle 4"/>
          <p:cNvSpPr>
            <a:spLocks noGrp="1" noChangeArrowheads="1"/>
          </p:cNvSpPr>
          <p:nvPr>
            <p:ph type="ftr" sz="quarter" idx="2"/>
          </p:nvPr>
        </p:nvSpPr>
        <p:spPr bwMode="auto">
          <a:xfrm>
            <a:off x="0" y="8830658"/>
            <a:ext cx="3036623" cy="465742"/>
          </a:xfrm>
          <a:prstGeom prst="rect">
            <a:avLst/>
          </a:prstGeom>
          <a:noFill/>
          <a:ln w="9525">
            <a:noFill/>
            <a:miter lim="800000"/>
            <a:headEnd/>
            <a:tailEnd/>
          </a:ln>
          <a:effectLst/>
        </p:spPr>
        <p:txBody>
          <a:bodyPr vert="horz" wrap="square" lIns="19066" tIns="0" rIns="19066" bIns="0" numCol="1" anchor="b" anchorCtr="0" compatLnSpc="1">
            <a:prstTxWarp prst="textNoShape">
              <a:avLst/>
            </a:prstTxWarp>
          </a:bodyPr>
          <a:lstStyle>
            <a:lvl1pPr defTabSz="916011">
              <a:defRPr sz="1000" i="1" smtClean="0"/>
            </a:lvl1pPr>
          </a:lstStyle>
          <a:p>
            <a:pPr>
              <a:defRPr/>
            </a:pPr>
            <a:endParaRPr lang="en-US"/>
          </a:p>
        </p:txBody>
      </p:sp>
      <p:sp>
        <p:nvSpPr>
          <p:cNvPr id="4101" name="Rectangle 5"/>
          <p:cNvSpPr>
            <a:spLocks noGrp="1" noChangeArrowheads="1"/>
          </p:cNvSpPr>
          <p:nvPr>
            <p:ph type="sldNum" sz="quarter" idx="3"/>
          </p:nvPr>
        </p:nvSpPr>
        <p:spPr bwMode="auto">
          <a:xfrm>
            <a:off x="3973777" y="8830658"/>
            <a:ext cx="3036623" cy="465742"/>
          </a:xfrm>
          <a:prstGeom prst="rect">
            <a:avLst/>
          </a:prstGeom>
          <a:noFill/>
          <a:ln w="9525">
            <a:noFill/>
            <a:miter lim="800000"/>
            <a:headEnd/>
            <a:tailEnd/>
          </a:ln>
          <a:effectLst/>
        </p:spPr>
        <p:txBody>
          <a:bodyPr vert="horz" wrap="square" lIns="19066" tIns="0" rIns="19066" bIns="0" numCol="1" anchor="b" anchorCtr="0" compatLnSpc="1">
            <a:prstTxWarp prst="textNoShape">
              <a:avLst/>
            </a:prstTxWarp>
          </a:bodyPr>
          <a:lstStyle>
            <a:lvl1pPr algn="r" defTabSz="916011">
              <a:defRPr sz="1000" i="1" smtClean="0"/>
            </a:lvl1pPr>
          </a:lstStyle>
          <a:p>
            <a:pPr>
              <a:defRPr/>
            </a:pPr>
            <a:fld id="{B937E8E7-2968-4099-B845-33E2C885CA29}" type="slidenum">
              <a:rPr lang="en-US"/>
              <a:pPr>
                <a:defRPr/>
              </a:pPr>
              <a:t>‹#›</a:t>
            </a:fld>
            <a:endParaRPr lang="en-US"/>
          </a:p>
        </p:txBody>
      </p:sp>
    </p:spTree>
    <p:extLst>
      <p:ext uri="{BB962C8B-B14F-4D97-AF65-F5344CB8AC3E}">
        <p14:creationId xmlns:p14="http://schemas.microsoft.com/office/powerpoint/2010/main" val="5274226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3036623" cy="465743"/>
          </a:xfrm>
          <a:prstGeom prst="rect">
            <a:avLst/>
          </a:prstGeom>
          <a:noFill/>
          <a:ln w="9525">
            <a:noFill/>
            <a:miter lim="800000"/>
            <a:headEnd/>
            <a:tailEnd/>
          </a:ln>
          <a:effectLst/>
        </p:spPr>
        <p:txBody>
          <a:bodyPr vert="horz" wrap="square" lIns="19066" tIns="0" rIns="19066" bIns="0" numCol="1" anchor="t" anchorCtr="0" compatLnSpc="1">
            <a:prstTxWarp prst="textNoShape">
              <a:avLst/>
            </a:prstTxWarp>
          </a:bodyPr>
          <a:lstStyle>
            <a:lvl1pPr defTabSz="916011">
              <a:defRPr sz="1000" i="1" smtClean="0"/>
            </a:lvl1pPr>
          </a:lstStyle>
          <a:p>
            <a:pPr>
              <a:defRPr/>
            </a:pPr>
            <a:endParaRPr lang="en-US"/>
          </a:p>
        </p:txBody>
      </p:sp>
      <p:sp>
        <p:nvSpPr>
          <p:cNvPr id="2051" name="Rectangle 3"/>
          <p:cNvSpPr>
            <a:spLocks noGrp="1" noChangeArrowheads="1"/>
          </p:cNvSpPr>
          <p:nvPr>
            <p:ph type="dt" idx="1"/>
          </p:nvPr>
        </p:nvSpPr>
        <p:spPr bwMode="auto">
          <a:xfrm>
            <a:off x="3973777" y="1"/>
            <a:ext cx="3036623" cy="465743"/>
          </a:xfrm>
          <a:prstGeom prst="rect">
            <a:avLst/>
          </a:prstGeom>
          <a:noFill/>
          <a:ln w="9525">
            <a:noFill/>
            <a:miter lim="800000"/>
            <a:headEnd/>
            <a:tailEnd/>
          </a:ln>
          <a:effectLst/>
        </p:spPr>
        <p:txBody>
          <a:bodyPr vert="horz" wrap="square" lIns="19066" tIns="0" rIns="19066" bIns="0" numCol="1" anchor="t" anchorCtr="0" compatLnSpc="1">
            <a:prstTxWarp prst="textNoShape">
              <a:avLst/>
            </a:prstTxWarp>
          </a:bodyPr>
          <a:lstStyle>
            <a:lvl1pPr algn="r" defTabSz="916011">
              <a:defRPr sz="1000" i="1" smtClean="0"/>
            </a:lvl1pPr>
          </a:lstStyle>
          <a:p>
            <a:pPr>
              <a:defRPr/>
            </a:pPr>
            <a:endParaRPr lang="en-US"/>
          </a:p>
        </p:txBody>
      </p:sp>
      <p:sp>
        <p:nvSpPr>
          <p:cNvPr id="2052" name="Rectangle 4"/>
          <p:cNvSpPr>
            <a:spLocks noGrp="1" noChangeArrowheads="1"/>
          </p:cNvSpPr>
          <p:nvPr>
            <p:ph type="ftr" sz="quarter" idx="4"/>
          </p:nvPr>
        </p:nvSpPr>
        <p:spPr bwMode="auto">
          <a:xfrm>
            <a:off x="0" y="8830658"/>
            <a:ext cx="3036623" cy="465742"/>
          </a:xfrm>
          <a:prstGeom prst="rect">
            <a:avLst/>
          </a:prstGeom>
          <a:noFill/>
          <a:ln w="9525">
            <a:noFill/>
            <a:miter lim="800000"/>
            <a:headEnd/>
            <a:tailEnd/>
          </a:ln>
          <a:effectLst/>
        </p:spPr>
        <p:txBody>
          <a:bodyPr vert="horz" wrap="square" lIns="19066" tIns="0" rIns="19066" bIns="0" numCol="1" anchor="b" anchorCtr="0" compatLnSpc="1">
            <a:prstTxWarp prst="textNoShape">
              <a:avLst/>
            </a:prstTxWarp>
          </a:bodyPr>
          <a:lstStyle>
            <a:lvl1pPr defTabSz="916011">
              <a:defRPr sz="1000" i="1" smtClean="0"/>
            </a:lvl1pPr>
          </a:lstStyle>
          <a:p>
            <a:pPr>
              <a:defRPr/>
            </a:pPr>
            <a:endParaRPr lang="en-US"/>
          </a:p>
        </p:txBody>
      </p:sp>
      <p:sp>
        <p:nvSpPr>
          <p:cNvPr id="2053" name="Rectangle 5"/>
          <p:cNvSpPr>
            <a:spLocks noGrp="1" noChangeArrowheads="1"/>
          </p:cNvSpPr>
          <p:nvPr>
            <p:ph type="sldNum" sz="quarter" idx="5"/>
          </p:nvPr>
        </p:nvSpPr>
        <p:spPr bwMode="auto">
          <a:xfrm>
            <a:off x="3973777" y="8830658"/>
            <a:ext cx="3036623" cy="465742"/>
          </a:xfrm>
          <a:prstGeom prst="rect">
            <a:avLst/>
          </a:prstGeom>
          <a:noFill/>
          <a:ln w="9525">
            <a:noFill/>
            <a:miter lim="800000"/>
            <a:headEnd/>
            <a:tailEnd/>
          </a:ln>
          <a:effectLst/>
        </p:spPr>
        <p:txBody>
          <a:bodyPr vert="horz" wrap="square" lIns="19066" tIns="0" rIns="19066" bIns="0" numCol="1" anchor="b" anchorCtr="0" compatLnSpc="1">
            <a:prstTxWarp prst="textNoShape">
              <a:avLst/>
            </a:prstTxWarp>
          </a:bodyPr>
          <a:lstStyle>
            <a:lvl1pPr algn="r" defTabSz="916011">
              <a:defRPr sz="1000" i="1" smtClean="0"/>
            </a:lvl1pPr>
          </a:lstStyle>
          <a:p>
            <a:pPr>
              <a:defRPr/>
            </a:pPr>
            <a:fld id="{9A2F2DD2-343B-48F5-B0BA-EDB61188A3AB}" type="slidenum">
              <a:rPr lang="en-US"/>
              <a:pPr>
                <a:defRPr/>
              </a:pPr>
              <a:t>‹#›</a:t>
            </a:fld>
            <a:endParaRPr lang="en-US"/>
          </a:p>
        </p:txBody>
      </p:sp>
      <p:sp>
        <p:nvSpPr>
          <p:cNvPr id="2054" name="Rectangle 6"/>
          <p:cNvSpPr>
            <a:spLocks noGrp="1" noChangeArrowheads="1"/>
          </p:cNvSpPr>
          <p:nvPr>
            <p:ph type="body" sz="quarter" idx="3"/>
          </p:nvPr>
        </p:nvSpPr>
        <p:spPr bwMode="auto">
          <a:xfrm>
            <a:off x="935633" y="4416099"/>
            <a:ext cx="5139134" cy="4185532"/>
          </a:xfrm>
          <a:prstGeom prst="rect">
            <a:avLst/>
          </a:prstGeom>
          <a:noFill/>
          <a:ln w="9525">
            <a:noFill/>
            <a:miter lim="800000"/>
            <a:headEnd/>
            <a:tailEnd/>
          </a:ln>
          <a:effectLst/>
        </p:spPr>
        <p:txBody>
          <a:bodyPr vert="horz" wrap="square" lIns="90569" tIns="44492" rIns="90569" bIns="4449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8439" name="Rectangle 7"/>
          <p:cNvSpPr>
            <a:spLocks noGrp="1" noRot="1" noChangeAspect="1" noChangeArrowheads="1" noTextEdit="1"/>
          </p:cNvSpPr>
          <p:nvPr>
            <p:ph type="sldImg" idx="2"/>
          </p:nvPr>
        </p:nvSpPr>
        <p:spPr bwMode="auto">
          <a:xfrm>
            <a:off x="1195388" y="704850"/>
            <a:ext cx="4629150" cy="3471863"/>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34908559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2012"/>
          <p:cNvSpPr>
            <a:spLocks noGrp="1" noChangeArrowheads="1"/>
          </p:cNvSpPr>
          <p:nvPr>
            <p:ph type="dt" sz="half" idx="2"/>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841023C9-5DD5-4F0D-A616-E85A5B71A22D}" type="datetime3">
              <a:rPr lang="en-US" smtClean="0"/>
              <a:pPr/>
              <a:t>6 October 2017</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12"/>
          <p:cNvSpPr>
            <a:spLocks noGrp="1" noChangeArrowheads="1"/>
          </p:cNvSpPr>
          <p:nvPr>
            <p:ph type="dt" sz="half" idx="2"/>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B5E8A615-D85A-4330-B7DB-6CF4F8774A6B}" type="datetime3">
              <a:rPr lang="en-US" smtClean="0"/>
              <a:pPr/>
              <a:t>6 October 2017</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922962"/>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922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12"/>
          <p:cNvSpPr>
            <a:spLocks noGrp="1" noChangeArrowheads="1"/>
          </p:cNvSpPr>
          <p:nvPr>
            <p:ph type="dt" sz="half" idx="2"/>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623A0E31-B234-4E43-A7DA-24E2DA82FC2C}" type="datetime3">
              <a:rPr lang="en-US" smtClean="0"/>
              <a:pPr/>
              <a:t>6 October 2017</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12"/>
          <p:cNvSpPr>
            <a:spLocks noGrp="1" noChangeArrowheads="1"/>
          </p:cNvSpPr>
          <p:nvPr>
            <p:ph type="dt" sz="half" idx="2"/>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CB0B93CA-FC82-4219-841C-533131B043B2}" type="datetime3">
              <a:rPr lang="en-US" smtClean="0"/>
              <a:pPr/>
              <a:t>6 October 2017</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2012"/>
          <p:cNvSpPr>
            <a:spLocks noGrp="1" noChangeArrowheads="1"/>
          </p:cNvSpPr>
          <p:nvPr>
            <p:ph type="dt" sz="half" idx="2"/>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777EAF30-1EBB-45BB-BC53-FE4199E31A00}" type="datetime3">
              <a:rPr lang="en-US" smtClean="0"/>
              <a:pPr/>
              <a:t>6 October 2017</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3888" y="1544638"/>
            <a:ext cx="3930650" cy="4652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06938" y="1544638"/>
            <a:ext cx="3932237" cy="4652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2012"/>
          <p:cNvSpPr>
            <a:spLocks noGrp="1" noChangeArrowheads="1"/>
          </p:cNvSpPr>
          <p:nvPr>
            <p:ph type="dt" sz="half" idx="10"/>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E1ABA23E-3E60-41E1-8CC3-36F2F4596D21}" type="datetime3">
              <a:rPr lang="en-US" smtClean="0"/>
              <a:pPr/>
              <a:t>6 October 2017</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2012"/>
          <p:cNvSpPr>
            <a:spLocks noGrp="1" noChangeArrowheads="1"/>
          </p:cNvSpPr>
          <p:nvPr>
            <p:ph type="dt" sz="half" idx="10"/>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38EACE11-6B1C-4996-B614-983CFAF5B7EC}" type="datetime3">
              <a:rPr lang="en-US" smtClean="0"/>
              <a:pPr/>
              <a:t>6 October 2017</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4" name="Rectangle 2012"/>
          <p:cNvSpPr>
            <a:spLocks noGrp="1" noChangeArrowheads="1"/>
          </p:cNvSpPr>
          <p:nvPr>
            <p:ph type="dt" sz="half" idx="2"/>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3806DB8F-5F70-4E0C-9EA7-AB4E58DE1AC1}" type="datetime3">
              <a:rPr lang="en-US" smtClean="0"/>
              <a:pPr/>
              <a:t>6 October 2017</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2012"/>
          <p:cNvSpPr>
            <a:spLocks noGrp="1" noChangeArrowheads="1"/>
          </p:cNvSpPr>
          <p:nvPr>
            <p:ph type="dt" sz="half" idx="2"/>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54B35DE7-789D-4899-BAA7-ED38E33B930F}" type="datetime3">
              <a:rPr lang="en-US" smtClean="0"/>
              <a:pPr/>
              <a:t>6 October 2017</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2012"/>
          <p:cNvSpPr>
            <a:spLocks noGrp="1" noChangeArrowheads="1"/>
          </p:cNvSpPr>
          <p:nvPr>
            <p:ph type="dt" sz="half" idx="10"/>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9ED01994-A518-485A-8F53-0DC86747B301}" type="datetime3">
              <a:rPr lang="en-US" smtClean="0"/>
              <a:pPr/>
              <a:t>6 October 2017</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2012"/>
          <p:cNvSpPr>
            <a:spLocks noGrp="1" noChangeArrowheads="1"/>
          </p:cNvSpPr>
          <p:nvPr>
            <p:ph type="dt" sz="half" idx="10"/>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BD6373F6-F218-44F6-A82D-465391FA6C15}" type="datetime3">
              <a:rPr lang="en-US" smtClean="0"/>
              <a:pPr/>
              <a:t>6 October 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2429" name="Line 829"/>
          <p:cNvSpPr>
            <a:spLocks noChangeShapeType="1"/>
          </p:cNvSpPr>
          <p:nvPr userDrawn="1"/>
        </p:nvSpPr>
        <p:spPr bwMode="auto">
          <a:xfrm>
            <a:off x="487363" y="838200"/>
            <a:ext cx="8243887" cy="0"/>
          </a:xfrm>
          <a:prstGeom prst="line">
            <a:avLst/>
          </a:prstGeom>
          <a:noFill/>
          <a:ln w="1651">
            <a:solidFill>
              <a:srgbClr val="333399"/>
            </a:solidFill>
            <a:round/>
            <a:headEnd/>
            <a:tailEnd/>
          </a:ln>
        </p:spPr>
        <p:txBody>
          <a:bodyPr/>
          <a:lstStyle/>
          <a:p>
            <a:pPr>
              <a:defRPr/>
            </a:pPr>
            <a:endParaRPr lang="en-US"/>
          </a:p>
        </p:txBody>
      </p:sp>
      <p:sp>
        <p:nvSpPr>
          <p:cNvPr id="540636" name="Rectangle 2012"/>
          <p:cNvSpPr>
            <a:spLocks noGrp="1" noChangeArrowheads="1"/>
          </p:cNvSpPr>
          <p:nvPr>
            <p:ph type="dt" sz="half" idx="2"/>
          </p:nvPr>
        </p:nvSpPr>
        <p:spPr bwMode="auto">
          <a:xfrm>
            <a:off x="36786" y="6589712"/>
            <a:ext cx="1731963"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a:defRPr sz="1000">
                <a:solidFill>
                  <a:srgbClr val="333399"/>
                </a:solidFill>
                <a:latin typeface="Arial" charset="0"/>
              </a:defRPr>
            </a:lvl1pPr>
          </a:lstStyle>
          <a:p>
            <a:fld id="{0C88D11A-D8E3-486C-877A-734D30C545FA}" type="datetime3">
              <a:rPr lang="en-US" smtClean="0"/>
              <a:pPr/>
              <a:t>6 October 2017</a:t>
            </a:fld>
            <a:endParaRPr lang="en-US" dirty="0"/>
          </a:p>
        </p:txBody>
      </p:sp>
      <p:sp>
        <p:nvSpPr>
          <p:cNvPr id="1028" name="Rectangle 2015"/>
          <p:cNvSpPr>
            <a:spLocks noGrp="1" noChangeArrowheads="1"/>
          </p:cNvSpPr>
          <p:nvPr>
            <p:ph type="body" idx="1"/>
          </p:nvPr>
        </p:nvSpPr>
        <p:spPr bwMode="auto">
          <a:xfrm>
            <a:off x="623888" y="1544638"/>
            <a:ext cx="8015287" cy="4652962"/>
          </a:xfrm>
          <a:prstGeom prst="rect">
            <a:avLst/>
          </a:prstGeom>
          <a:noFill/>
          <a:ln w="9525">
            <a:noFill/>
            <a:miter lim="800000"/>
            <a:headEnd/>
            <a:tailEnd/>
          </a:ln>
        </p:spPr>
        <p:txBody>
          <a:bodyPr vert="horz" wrap="square" lIns="81204" tIns="39889" rIns="81204" bIns="398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40641" name="Rectangle 2017"/>
          <p:cNvSpPr>
            <a:spLocks noChangeArrowheads="1"/>
          </p:cNvSpPr>
          <p:nvPr userDrawn="1"/>
        </p:nvSpPr>
        <p:spPr bwMode="auto">
          <a:xfrm>
            <a:off x="8670925" y="6624638"/>
            <a:ext cx="320675" cy="234950"/>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a:defRPr/>
            </a:pPr>
            <a:fld id="{3E93747E-9E1E-4D64-9ACC-444761DB9370}" type="slidenum">
              <a:rPr lang="en-US" sz="1000">
                <a:solidFill>
                  <a:srgbClr val="333399"/>
                </a:solidFill>
                <a:latin typeface="Arial" charset="0"/>
              </a:rPr>
              <a:pPr defTabSz="820738">
                <a:defRPr/>
              </a:pPr>
              <a:t>‹#›</a:t>
            </a:fld>
            <a:endParaRPr lang="en-US" sz="1000">
              <a:solidFill>
                <a:srgbClr val="333399"/>
              </a:solidFill>
              <a:latin typeface="Arial" charset="0"/>
            </a:endParaRPr>
          </a:p>
        </p:txBody>
      </p:sp>
      <p:pic>
        <p:nvPicPr>
          <p:cNvPr id="1030" name="Picture 2022"/>
          <p:cNvPicPr>
            <a:picLocks noChangeAspect="1" noChangeArrowheads="1"/>
          </p:cNvPicPr>
          <p:nvPr userDrawn="1"/>
        </p:nvPicPr>
        <p:blipFill>
          <a:blip r:embed="rId13" cstate="print"/>
          <a:srcRect/>
          <a:stretch>
            <a:fillRect/>
          </a:stretch>
        </p:blipFill>
        <p:spPr bwMode="auto">
          <a:xfrm>
            <a:off x="7543800" y="65088"/>
            <a:ext cx="1409700" cy="6207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0" r:id="rId6"/>
    <p:sldLayoutId id="2147483676" r:id="rId7"/>
    <p:sldLayoutId id="2147483677" r:id="rId8"/>
    <p:sldLayoutId id="2147483678" r:id="rId9"/>
    <p:sldLayoutId id="2147483679" r:id="rId10"/>
    <p:sldLayoutId id="2147483680" r:id="rId11"/>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457200" y="1295400"/>
            <a:ext cx="8229600" cy="2438400"/>
          </a:xfrm>
          <a:prstGeom prst="round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2290" name="Rectangle 4"/>
          <p:cNvSpPr>
            <a:spLocks noChangeArrowheads="1"/>
          </p:cNvSpPr>
          <p:nvPr/>
        </p:nvSpPr>
        <p:spPr bwMode="auto">
          <a:xfrm>
            <a:off x="5434013" y="661988"/>
            <a:ext cx="3382962" cy="52387"/>
          </a:xfrm>
          <a:prstGeom prst="rect">
            <a:avLst/>
          </a:prstGeom>
          <a:solidFill>
            <a:schemeClr val="bg1"/>
          </a:solidFill>
          <a:ln w="9525">
            <a:noFill/>
            <a:miter lim="800000"/>
            <a:headEnd/>
            <a:tailEnd/>
          </a:ln>
        </p:spPr>
        <p:txBody>
          <a:bodyPr wrap="none" anchor="ctr"/>
          <a:lstStyle/>
          <a:p>
            <a:endParaRPr lang="en-US"/>
          </a:p>
        </p:txBody>
      </p:sp>
      <p:sp>
        <p:nvSpPr>
          <p:cNvPr id="12291" name="Rectangle 5"/>
          <p:cNvSpPr>
            <a:spLocks noChangeArrowheads="1"/>
          </p:cNvSpPr>
          <p:nvPr/>
        </p:nvSpPr>
        <p:spPr bwMode="auto">
          <a:xfrm>
            <a:off x="0" y="76200"/>
            <a:ext cx="9144000" cy="1219200"/>
          </a:xfrm>
          <a:prstGeom prst="rect">
            <a:avLst/>
          </a:prstGeom>
          <a:solidFill>
            <a:schemeClr val="bg1"/>
          </a:solidFill>
          <a:ln w="9525">
            <a:noFill/>
            <a:miter lim="800000"/>
            <a:headEnd/>
            <a:tailEnd/>
          </a:ln>
        </p:spPr>
        <p:txBody>
          <a:bodyPr wrap="none" anchor="ctr"/>
          <a:lstStyle/>
          <a:p>
            <a:endParaRPr lang="en-US"/>
          </a:p>
        </p:txBody>
      </p:sp>
      <p:sp>
        <p:nvSpPr>
          <p:cNvPr id="12292" name="Text Box 26"/>
          <p:cNvSpPr txBox="1">
            <a:spLocks noChangeArrowheads="1"/>
          </p:cNvSpPr>
          <p:nvPr/>
        </p:nvSpPr>
        <p:spPr bwMode="auto">
          <a:xfrm>
            <a:off x="457200" y="1217613"/>
            <a:ext cx="8001000" cy="1785092"/>
          </a:xfrm>
          <a:prstGeom prst="rect">
            <a:avLst/>
          </a:prstGeom>
          <a:noFill/>
          <a:ln w="9525">
            <a:noFill/>
            <a:miter lim="800000"/>
            <a:headEnd/>
            <a:tailEnd/>
          </a:ln>
        </p:spPr>
        <p:txBody>
          <a:bodyPr wrap="square" lIns="91429" tIns="45714" rIns="91429" bIns="45714">
            <a:spAutoFit/>
          </a:bodyPr>
          <a:lstStyle/>
          <a:p>
            <a:pPr>
              <a:spcBef>
                <a:spcPct val="50000"/>
              </a:spcBef>
            </a:pPr>
            <a:endParaRPr lang="en-US" sz="1400" b="1" dirty="0">
              <a:latin typeface="Arial" charset="0"/>
            </a:endParaRPr>
          </a:p>
          <a:p>
            <a:pPr>
              <a:spcBef>
                <a:spcPct val="50000"/>
              </a:spcBef>
            </a:pPr>
            <a:r>
              <a:rPr lang="en-US" sz="3200" b="1" u="sng" dirty="0">
                <a:solidFill>
                  <a:srgbClr val="3333CC"/>
                </a:solidFill>
                <a:latin typeface="Arial" charset="0"/>
              </a:rPr>
              <a:t>Security Working Group:</a:t>
            </a:r>
          </a:p>
          <a:p>
            <a:pPr>
              <a:spcBef>
                <a:spcPct val="50000"/>
              </a:spcBef>
            </a:pPr>
            <a:r>
              <a:rPr lang="en-US" sz="3200" b="1" u="sng" dirty="0">
                <a:solidFill>
                  <a:srgbClr val="3333CC"/>
                </a:solidFill>
                <a:latin typeface="Arial" charset="0"/>
              </a:rPr>
              <a:t>Bulk </a:t>
            </a:r>
            <a:r>
              <a:rPr lang="en-US" sz="3200" b="1" u="sng">
                <a:solidFill>
                  <a:srgbClr val="3333CC"/>
                </a:solidFill>
                <a:latin typeface="Arial" charset="0"/>
              </a:rPr>
              <a:t>Encryption Standard?</a:t>
            </a:r>
            <a:endParaRPr lang="en-US" sz="3200" b="1" u="sng" dirty="0">
              <a:solidFill>
                <a:srgbClr val="3333CC"/>
              </a:solidFill>
              <a:latin typeface="Arial" charset="0"/>
            </a:endParaRPr>
          </a:p>
        </p:txBody>
      </p:sp>
      <p:sp>
        <p:nvSpPr>
          <p:cNvPr id="12293" name="Text Box 29"/>
          <p:cNvSpPr txBox="1">
            <a:spLocks noChangeArrowheads="1"/>
          </p:cNvSpPr>
          <p:nvPr/>
        </p:nvSpPr>
        <p:spPr bwMode="auto">
          <a:xfrm>
            <a:off x="457200" y="3962400"/>
            <a:ext cx="4114800" cy="2231368"/>
          </a:xfrm>
          <a:prstGeom prst="rect">
            <a:avLst/>
          </a:prstGeom>
          <a:noFill/>
          <a:ln w="9525">
            <a:noFill/>
            <a:miter lim="800000"/>
            <a:headEnd/>
            <a:tailEnd/>
          </a:ln>
        </p:spPr>
        <p:txBody>
          <a:bodyPr lIns="91429" tIns="45714" rIns="91429" bIns="45714">
            <a:spAutoFit/>
          </a:bodyPr>
          <a:lstStyle/>
          <a:p>
            <a:pPr>
              <a:lnSpc>
                <a:spcPct val="50000"/>
              </a:lnSpc>
              <a:spcBef>
                <a:spcPct val="50000"/>
              </a:spcBef>
            </a:pPr>
            <a:endParaRPr lang="en-US" sz="2000" b="1" dirty="0">
              <a:latin typeface="Arial" charset="0"/>
            </a:endParaRPr>
          </a:p>
          <a:p>
            <a:pPr>
              <a:lnSpc>
                <a:spcPct val="50000"/>
              </a:lnSpc>
              <a:spcBef>
                <a:spcPct val="50000"/>
              </a:spcBef>
            </a:pPr>
            <a:r>
              <a:rPr lang="en-US" b="1" dirty="0">
                <a:latin typeface="Arial" charset="0"/>
              </a:rPr>
              <a:t>Howard Weiss</a:t>
            </a:r>
          </a:p>
          <a:p>
            <a:pPr>
              <a:spcBef>
                <a:spcPct val="50000"/>
              </a:spcBef>
            </a:pPr>
            <a:endParaRPr lang="en-US" sz="1400" b="1" dirty="0">
              <a:latin typeface="Arial" charset="0"/>
            </a:endParaRPr>
          </a:p>
          <a:p>
            <a:pPr>
              <a:spcBef>
                <a:spcPct val="50000"/>
              </a:spcBef>
            </a:pPr>
            <a:r>
              <a:rPr lang="en-US" sz="1400" b="1" dirty="0">
                <a:latin typeface="Arial" charset="0"/>
              </a:rPr>
              <a:t>NASA/JPL/PARSONS</a:t>
            </a:r>
          </a:p>
          <a:p>
            <a:pPr>
              <a:spcBef>
                <a:spcPct val="50000"/>
              </a:spcBef>
            </a:pPr>
            <a:r>
              <a:rPr lang="en-US" sz="1400" b="1" dirty="0">
                <a:latin typeface="Arial" charset="0"/>
              </a:rPr>
              <a:t>howard.weiss@parsons.com</a:t>
            </a:r>
          </a:p>
          <a:p>
            <a:pPr>
              <a:spcBef>
                <a:spcPct val="50000"/>
              </a:spcBef>
            </a:pPr>
            <a:r>
              <a:rPr lang="en-US" sz="1400" b="1" dirty="0">
                <a:latin typeface="Arial" charset="0"/>
              </a:rPr>
              <a:t>+1.443.430.8089</a:t>
            </a:r>
          </a:p>
          <a:p>
            <a:pPr>
              <a:spcBef>
                <a:spcPct val="50000"/>
              </a:spcBef>
            </a:pPr>
            <a:r>
              <a:rPr lang="en-US" sz="1400" b="1" dirty="0">
                <a:latin typeface="Arial" charset="0"/>
              </a:rPr>
              <a:t>6 November 2017</a:t>
            </a:r>
            <a:endParaRPr lang="en-US" sz="1400" dirty="0">
              <a:latin typeface="Arial" charset="0"/>
            </a:endParaRPr>
          </a:p>
        </p:txBody>
      </p:sp>
      <p:sp>
        <p:nvSpPr>
          <p:cNvPr id="12294" name="Rectangle 30"/>
          <p:cNvSpPr>
            <a:spLocks noChangeArrowheads="1"/>
          </p:cNvSpPr>
          <p:nvPr/>
        </p:nvSpPr>
        <p:spPr bwMode="auto">
          <a:xfrm>
            <a:off x="0" y="6553200"/>
            <a:ext cx="9144000" cy="304800"/>
          </a:xfrm>
          <a:prstGeom prst="rect">
            <a:avLst/>
          </a:prstGeom>
          <a:solidFill>
            <a:schemeClr val="bg1"/>
          </a:solidFill>
          <a:ln w="12700">
            <a:noFill/>
            <a:miter lim="800000"/>
            <a:headEnd type="none" w="sm" len="sm"/>
            <a:tailEnd type="none" w="sm" len="sm"/>
          </a:ln>
        </p:spPr>
        <p:txBody>
          <a:bodyPr wrap="none" anchor="ctr"/>
          <a:lstStyle/>
          <a:p>
            <a:endParaRPr lang="en-US"/>
          </a:p>
        </p:txBody>
      </p:sp>
      <p:pic>
        <p:nvPicPr>
          <p:cNvPr id="12295" name="Picture 33"/>
          <p:cNvPicPr>
            <a:picLocks noChangeAspect="1" noChangeArrowheads="1"/>
          </p:cNvPicPr>
          <p:nvPr/>
        </p:nvPicPr>
        <p:blipFill>
          <a:blip r:embed="rId2" cstate="print"/>
          <a:srcRect/>
          <a:stretch>
            <a:fillRect/>
          </a:stretch>
        </p:blipFill>
        <p:spPr bwMode="auto">
          <a:xfrm>
            <a:off x="7543800" y="65088"/>
            <a:ext cx="1409700" cy="620712"/>
          </a:xfrm>
          <a:prstGeom prst="rect">
            <a:avLst/>
          </a:prstGeom>
          <a:noFill/>
          <a:ln w="9525">
            <a:noFill/>
            <a:miter lim="800000"/>
            <a:headEnd/>
            <a:tailEnd/>
          </a:ln>
        </p:spPr>
      </p:pic>
      <p:pic>
        <p:nvPicPr>
          <p:cNvPr id="1026" name="Picture 2" descr="email_sig_logo_black"/>
          <p:cNvPicPr>
            <a:picLocks noChangeAspect="1" noChangeArrowheads="1"/>
          </p:cNvPicPr>
          <p:nvPr/>
        </p:nvPicPr>
        <p:blipFill>
          <a:blip r:embed="rId3" cstate="print"/>
          <a:srcRect/>
          <a:stretch>
            <a:fillRect/>
          </a:stretch>
        </p:blipFill>
        <p:spPr bwMode="auto">
          <a:xfrm>
            <a:off x="7410450" y="6496050"/>
            <a:ext cx="1428750" cy="209550"/>
          </a:xfrm>
          <a:prstGeom prst="rect">
            <a:avLst/>
          </a:prstGeom>
          <a:noFill/>
          <a:ln w="9525">
            <a:noFill/>
            <a:miter lim="800000"/>
            <a:headEnd/>
            <a:tailEnd/>
          </a:ln>
        </p:spPr>
      </p:pic>
      <p:sp>
        <p:nvSpPr>
          <p:cNvPr id="2" name="TextBox 1"/>
          <p:cNvSpPr txBox="1"/>
          <p:nvPr/>
        </p:nvSpPr>
        <p:spPr>
          <a:xfrm>
            <a:off x="2667000" y="3124200"/>
            <a:ext cx="5562600" cy="461665"/>
          </a:xfrm>
          <a:prstGeom prst="rect">
            <a:avLst/>
          </a:prstGeom>
          <a:noFill/>
        </p:spPr>
        <p:txBody>
          <a:bodyPr wrap="square" rtlCol="0">
            <a:spAutoFit/>
          </a:bodyPr>
          <a:lstStyle/>
          <a:p>
            <a:r>
              <a:rPr lang="en-US" dirty="0">
                <a:latin typeface="+mn-lt"/>
              </a:rPr>
              <a:t>ESA/ESTEC, The Hague, Netherlands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6"/>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solidFill>
                  <a:srgbClr val="0033CC"/>
                </a:solidFill>
              </a:rPr>
              <a:t>OVERVIEW</a:t>
            </a:r>
          </a:p>
        </p:txBody>
      </p:sp>
      <p:sp>
        <p:nvSpPr>
          <p:cNvPr id="13315" name="Rectangle 3"/>
          <p:cNvSpPr>
            <a:spLocks noGrp="1" noChangeArrowheads="1"/>
          </p:cNvSpPr>
          <p:nvPr>
            <p:ph sz="half" idx="1"/>
          </p:nvPr>
        </p:nvSpPr>
        <p:spPr/>
        <p:txBody>
          <a:bodyPr/>
          <a:lstStyle/>
          <a:p>
            <a:pPr marL="0" indent="0">
              <a:lnSpc>
                <a:spcPct val="70000"/>
              </a:lnSpc>
              <a:buNone/>
            </a:pPr>
            <a:endParaRPr lang="en-US" sz="1600" dirty="0"/>
          </a:p>
          <a:p>
            <a:endParaRPr lang="en-US" sz="2100" dirty="0"/>
          </a:p>
          <a:p>
            <a:pPr lvl="1">
              <a:lnSpc>
                <a:spcPct val="70000"/>
              </a:lnSpc>
              <a:buFontTx/>
              <a:buNone/>
            </a:pPr>
            <a:endParaRPr lang="en-US" sz="2100" dirty="0"/>
          </a:p>
        </p:txBody>
      </p:sp>
      <p:sp>
        <p:nvSpPr>
          <p:cNvPr id="3" name="Content Placeholder 2"/>
          <p:cNvSpPr>
            <a:spLocks noGrp="1"/>
          </p:cNvSpPr>
          <p:nvPr>
            <p:ph sz="half" idx="2"/>
          </p:nvPr>
        </p:nvSpPr>
        <p:spPr>
          <a:xfrm>
            <a:off x="623888" y="1544638"/>
            <a:ext cx="8015287" cy="4652962"/>
          </a:xfrm>
        </p:spPr>
        <p:txBody>
          <a:bodyPr/>
          <a:lstStyle/>
          <a:p>
            <a:r>
              <a:rPr lang="en-US" dirty="0"/>
              <a:t>The question of developing bulk encryption standards was raised….</a:t>
            </a:r>
          </a:p>
          <a:p>
            <a:pPr lvl="1"/>
            <a:endParaRPr lang="en-US" dirty="0"/>
          </a:p>
        </p:txBody>
      </p:sp>
      <p:sp>
        <p:nvSpPr>
          <p:cNvPr id="2" name="Date Placeholder 1"/>
          <p:cNvSpPr>
            <a:spLocks noGrp="1"/>
          </p:cNvSpPr>
          <p:nvPr>
            <p:ph type="dt" sz="half" idx="10"/>
          </p:nvPr>
        </p:nvSpPr>
        <p:spPr/>
        <p:txBody>
          <a:bodyPr/>
          <a:lstStyle/>
          <a:p>
            <a:r>
              <a:rPr lang="en-US" dirty="0"/>
              <a:t>6 Nov 2017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rPr>
              <a:t>BULK ENCRYPTION?</a:t>
            </a:r>
          </a:p>
        </p:txBody>
      </p:sp>
      <p:sp>
        <p:nvSpPr>
          <p:cNvPr id="5" name="Date Placeholder 4"/>
          <p:cNvSpPr>
            <a:spLocks noGrp="1"/>
          </p:cNvSpPr>
          <p:nvPr>
            <p:ph type="dt" sz="half" idx="2"/>
          </p:nvPr>
        </p:nvSpPr>
        <p:spPr>
          <a:xfrm>
            <a:off x="9823" y="6565094"/>
            <a:ext cx="1731963" cy="268288"/>
          </a:xfrm>
        </p:spPr>
        <p:txBody>
          <a:bodyPr/>
          <a:lstStyle/>
          <a:p>
            <a:r>
              <a:rPr lang="en-US" dirty="0"/>
              <a:t>6 Nov 2017</a:t>
            </a:r>
          </a:p>
        </p:txBody>
      </p:sp>
      <p:pic>
        <p:nvPicPr>
          <p:cNvPr id="3" name="Content Placeholder 2"/>
          <p:cNvPicPr>
            <a:picLocks noGrp="1" noChangeAspect="1"/>
          </p:cNvPicPr>
          <p:nvPr>
            <p:ph idx="1"/>
          </p:nvPr>
        </p:nvPicPr>
        <p:blipFill>
          <a:blip r:embed="rId2"/>
          <a:stretch>
            <a:fillRect/>
          </a:stretch>
        </p:blipFill>
        <p:spPr>
          <a:xfrm>
            <a:off x="1319433" y="1417638"/>
            <a:ext cx="6624197" cy="4652962"/>
          </a:xfrm>
          <a:prstGeom prst="rect">
            <a:avLst/>
          </a:prstGeom>
        </p:spPr>
      </p:pic>
    </p:spTree>
    <p:extLst>
      <p:ext uri="{BB962C8B-B14F-4D97-AF65-F5344CB8AC3E}">
        <p14:creationId xmlns:p14="http://schemas.microsoft.com/office/powerpoint/2010/main" val="368416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3"/>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dirty="0">
                <a:solidFill>
                  <a:srgbClr val="0033CC"/>
                </a:solidFill>
              </a:rPr>
              <a:t>MORE EMAIL	</a:t>
            </a:r>
          </a:p>
        </p:txBody>
      </p:sp>
      <p:sp>
        <p:nvSpPr>
          <p:cNvPr id="2" name="Date Placeholder 1"/>
          <p:cNvSpPr>
            <a:spLocks noGrp="1"/>
          </p:cNvSpPr>
          <p:nvPr>
            <p:ph type="dt" sz="half" idx="2"/>
          </p:nvPr>
        </p:nvSpPr>
        <p:spPr/>
        <p:txBody>
          <a:bodyPr/>
          <a:lstStyle/>
          <a:p>
            <a:r>
              <a:rPr lang="en-US" dirty="0"/>
              <a:t>6 Nov 2017</a:t>
            </a:r>
          </a:p>
          <a:p>
            <a:endParaRPr lang="en-US" dirty="0"/>
          </a:p>
        </p:txBody>
      </p:sp>
      <p:sp>
        <p:nvSpPr>
          <p:cNvPr id="3" name="Rectangle 2"/>
          <p:cNvSpPr/>
          <p:nvPr/>
        </p:nvSpPr>
        <p:spPr>
          <a:xfrm>
            <a:off x="382172" y="913579"/>
            <a:ext cx="8534400" cy="5678478"/>
          </a:xfrm>
          <a:prstGeom prst="rect">
            <a:avLst/>
          </a:prstGeom>
        </p:spPr>
        <p:txBody>
          <a:bodyPr wrap="square">
            <a:spAutoFit/>
          </a:bodyPr>
          <a:lstStyle/>
          <a:p>
            <a:pPr marL="0" marR="0">
              <a:spcBef>
                <a:spcPts val="0"/>
              </a:spcBef>
              <a:spcAft>
                <a:spcPts val="0"/>
              </a:spcAft>
            </a:pPr>
            <a:r>
              <a:rPr lang="en-US" sz="1100" dirty="0">
                <a:solidFill>
                  <a:srgbClr val="1F497D"/>
                </a:solidFill>
                <a:ea typeface="Calibri" panose="020F0502020204030204" pitchFamily="34" charset="0"/>
              </a:rPr>
              <a:t>Howie,</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               Here are some thoughts on encryption (taken from an email to Greg </a:t>
            </a:r>
            <a:r>
              <a:rPr lang="en-US" sz="1100" dirty="0" err="1">
                <a:solidFill>
                  <a:srgbClr val="1F497D"/>
                </a:solidFill>
                <a:latin typeface="Calibri" panose="020F0502020204030204" pitchFamily="34" charset="0"/>
                <a:ea typeface="Calibri" panose="020F0502020204030204" pitchFamily="34" charset="0"/>
              </a:rPr>
              <a:t>Kazz</a:t>
            </a:r>
            <a:r>
              <a:rPr lang="en-US" sz="1100" dirty="0">
                <a:solidFill>
                  <a:srgbClr val="1F497D"/>
                </a:solidFill>
                <a:latin typeface="Calibri" panose="020F0502020204030204" pitchFamily="34" charset="0"/>
                <a:ea typeface="Calibri" panose="020F0502020204030204" pitchFamily="34" charset="0"/>
              </a:rPr>
              <a:t> since he is doing next gen uplink, and others) that covers the whole stream.  Since 355 is blue, this may be too little too late but maybe something can be done in the future. </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 </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Security</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               With respect to the way NASA has been doing security, Ken Andrews commented about the decryption “</a:t>
            </a:r>
            <a:r>
              <a:rPr lang="en-US" sz="1100" dirty="0">
                <a:ea typeface="Calibri" panose="020F0502020204030204" pitchFamily="34" charset="0"/>
              </a:rPr>
              <a:t>taking it off prior to BCH decoding, is practically criminal</a:t>
            </a:r>
            <a:r>
              <a:rPr lang="en-US" sz="1100" dirty="0">
                <a:solidFill>
                  <a:srgbClr val="1F497D"/>
                </a:solidFill>
                <a:latin typeface="Calibri" panose="020F0502020204030204" pitchFamily="34" charset="0"/>
                <a:ea typeface="Calibri" panose="020F0502020204030204" pitchFamily="34" charset="0"/>
              </a:rPr>
              <a:t>”   </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               I commented that I am not crazy about the CCSDS blue book on security that does the coding in the right order.  It allows transfer frames to get into the C&amp;DH prior to checking if the data in the transfer frame is encrypted.  Seems like it may allow a back door.  The current “criminal” NASA method does not.  </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               The method we have been using is more secure than the CCSDS 355 book and even Howie Weiss seems to agree.  Yes, when encrypting the entire stream (except for the idle pattern and Barker) the current CLTU format is not the best way to do things.  What we need is a new version of the CLTU.  This is one of the things I was hoping the next gen up link would cover.  We need a SCLTU (Secure CLTU) where the order on the sending end likely is:</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Packets,</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Transfer Frame </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               Skip the BCH</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Add MAC (Message Authentication Code)</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Encrypt</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Nonce   (Nonce has counter and SCLTU length)</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Encode  (LDPC or whatever flavor you like)</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Randomize (currently optional, should be mandatory with any systematic code)</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Barker code (64 bit, could use existing synch marker)</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Idle</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 </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On the receiving end, all functions up to checking the MAC are done in the receiver, then receiver decides whether to deliver the transfer frame to  the spacecraft C&amp;DH.</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It took us 7 years to get the sliced transfer frame stuff in CCSDS.  This will take at least 15 years.  I can start the fuss with ESA but some of you younger guys will have to take ownership.  </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We probably want to put the Nonce after the Encrypt and before the Encode.  In current design the Nonce is not encrypted.  </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 </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Greg, are you ready to buy into this?</a:t>
            </a:r>
            <a:endParaRPr lang="en-US" sz="1100" dirty="0">
              <a:ea typeface="Calibri" panose="020F0502020204030204" pitchFamily="34" charset="0"/>
            </a:endParaRPr>
          </a:p>
          <a:p>
            <a:pPr marL="0" marR="0">
              <a:spcBef>
                <a:spcPts val="0"/>
              </a:spcBef>
              <a:spcAft>
                <a:spcPts val="0"/>
              </a:spcAft>
            </a:pPr>
            <a:r>
              <a:rPr lang="en-US" sz="1100" dirty="0">
                <a:solidFill>
                  <a:srgbClr val="1F497D"/>
                </a:solidFill>
                <a:latin typeface="Calibri" panose="020F0502020204030204" pitchFamily="34" charset="0"/>
                <a:ea typeface="Calibri" panose="020F0502020204030204" pitchFamily="34" charset="0"/>
              </a:rPr>
              <a:t>Victor</a:t>
            </a:r>
            <a:endParaRPr lang="en-US" sz="1100" dirty="0">
              <a:ea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50000"/>
                  </a:schemeClr>
                </a:solidFill>
              </a:rPr>
              <a:t>CONCLUSIONS</a:t>
            </a:r>
          </a:p>
        </p:txBody>
      </p:sp>
      <p:sp>
        <p:nvSpPr>
          <p:cNvPr id="3" name="Content Placeholder 2"/>
          <p:cNvSpPr>
            <a:spLocks noGrp="1"/>
          </p:cNvSpPr>
          <p:nvPr>
            <p:ph idx="1"/>
          </p:nvPr>
        </p:nvSpPr>
        <p:spPr/>
        <p:txBody>
          <a:bodyPr/>
          <a:lstStyle/>
          <a:p>
            <a:r>
              <a:rPr lang="en-US" dirty="0"/>
              <a:t>Is this something we should concern ourselves with?</a:t>
            </a:r>
          </a:p>
          <a:p>
            <a:r>
              <a:rPr lang="en-US" dirty="0"/>
              <a:t>Is this something we should suggest to SDLS to “sort of” accompany any discussions on physical layer security?</a:t>
            </a:r>
          </a:p>
        </p:txBody>
      </p:sp>
      <p:sp>
        <p:nvSpPr>
          <p:cNvPr id="4" name="Date Placeholder 3"/>
          <p:cNvSpPr>
            <a:spLocks noGrp="1"/>
          </p:cNvSpPr>
          <p:nvPr>
            <p:ph type="dt" sz="half" idx="2"/>
          </p:nvPr>
        </p:nvSpPr>
        <p:spPr/>
        <p:txBody>
          <a:bodyPr/>
          <a:lstStyle/>
          <a:p>
            <a:fld id="{CB0B93CA-FC82-4219-841C-533131B043B2}" type="datetime3">
              <a:rPr lang="en-US" smtClean="0"/>
              <a:pPr/>
              <a:t>6 October 2017</a:t>
            </a:fld>
            <a:endParaRPr lang="en-US" dirty="0"/>
          </a:p>
        </p:txBody>
      </p:sp>
    </p:spTree>
    <p:extLst>
      <p:ext uri="{BB962C8B-B14F-4D97-AF65-F5344CB8AC3E}">
        <p14:creationId xmlns:p14="http://schemas.microsoft.com/office/powerpoint/2010/main" val="734542613"/>
      </p:ext>
    </p:extLst>
  </p:cSld>
  <p:clrMapOvr>
    <a:masterClrMapping/>
  </p:clrMapOvr>
</p:sld>
</file>

<file path=ppt/theme/theme1.xml><?xml version="1.0" encoding="utf-8"?>
<a:theme xmlns:a="http://schemas.openxmlformats.org/drawingml/2006/main" name="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1F34B230ED884490EAA0CC535EA820" ma:contentTypeVersion="1" ma:contentTypeDescription="Create a new document." ma:contentTypeScope="" ma:versionID="47194fe2e2cce5170df2aab8c212b9a4">
  <xsd:schema xmlns:xsd="http://www.w3.org/2001/XMLSchema" xmlns:xs="http://www.w3.org/2001/XMLSchema" xmlns:p="http://schemas.microsoft.com/office/2006/metadata/properties" xmlns:ns2="20cee1c6-1969-4179-9796-15b3b2a1bf9a" targetNamespace="http://schemas.microsoft.com/office/2006/metadata/properties" ma:root="true" ma:fieldsID="1660925e4c837dd5a0bb9bca825260a9" ns2:_="">
    <xsd:import namespace="20cee1c6-1969-4179-9796-15b3b2a1bf9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cee1c6-1969-4179-9796-15b3b2a1bf9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E1EA9BA-E376-4EB8-8EC5-2D5710F8B267}"/>
</file>

<file path=customXml/itemProps2.xml><?xml version="1.0" encoding="utf-8"?>
<ds:datastoreItem xmlns:ds="http://schemas.openxmlformats.org/officeDocument/2006/customXml" ds:itemID="{330A779D-244D-4F06-AC8F-B1B6B1E6CD90}"/>
</file>

<file path=customXml/itemProps3.xml><?xml version="1.0" encoding="utf-8"?>
<ds:datastoreItem xmlns:ds="http://schemas.openxmlformats.org/officeDocument/2006/customXml" ds:itemID="{85D3784A-E7DF-4336-A512-5B80E20648B6}"/>
</file>

<file path=docProps/app.xml><?xml version="1.0" encoding="utf-8"?>
<Properties xmlns="http://schemas.openxmlformats.org/officeDocument/2006/extended-properties" xmlns:vt="http://schemas.openxmlformats.org/officeDocument/2006/docPropsVTypes">
  <Template/>
  <TotalTime>1490431871</TotalTime>
  <Pages>51</Pages>
  <Words>94</Words>
  <Application>Microsoft Office PowerPoint</Application>
  <PresentationFormat>Letter Paper (8.5x11 in)</PresentationFormat>
  <Paragraphs>47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TMOD Presentations</vt:lpstr>
      <vt:lpstr>PowerPoint Presentation</vt:lpstr>
      <vt:lpstr>OVERVIEW</vt:lpstr>
      <vt:lpstr>BULK ENCRYPTION?</vt:lpstr>
      <vt:lpstr>MORE EMAIL </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LORNA G. FRASCHETTI</dc:creator>
  <cp:lastModifiedBy>Howard Weiss</cp:lastModifiedBy>
  <cp:revision>613</cp:revision>
  <cp:lastPrinted>2017-10-03T19:30:33Z</cp:lastPrinted>
  <dcterms:created xsi:type="dcterms:W3CDTF">2015-11-08T21:22:32Z</dcterms:created>
  <dcterms:modified xsi:type="dcterms:W3CDTF">2017-10-06T15:46:45Z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0x010100C51F34B230ED884490EAA0CC535EA820</vt:lpwstr>
  </property>
</Properties>
</file>