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61" r:id="rId6"/>
    <p:sldId id="262" r:id="rId7"/>
    <p:sldId id="265" r:id="rId8"/>
    <p:sldId id="271" r:id="rId9"/>
    <p:sldId id="263" r:id="rId10"/>
    <p:sldId id="266" r:id="rId11"/>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60C5F99-6072-4A60-9363-CE9A944510D8}">
          <p14:sldIdLst>
            <p14:sldId id="256"/>
          </p14:sldIdLst>
        </p14:section>
        <p14:section name="Outline" id="{C39CB4E2-BA29-4F71-8067-4B4B44628535}">
          <p14:sldIdLst>
            <p14:sldId id="261"/>
          </p14:sldIdLst>
        </p14:section>
        <p14:section name="Introduction" id="{6D8523B0-BA20-4E98-8DC9-CF251BE59562}">
          <p14:sldIdLst>
            <p14:sldId id="262"/>
          </p14:sldIdLst>
        </p14:section>
        <p14:section name="Threats" id="{BBC34077-E878-44D5-B114-0B9D385DDC42}">
          <p14:sldIdLst>
            <p14:sldId id="265"/>
            <p14:sldId id="271"/>
            <p14:sldId id="263"/>
          </p14:sldIdLst>
        </p14:section>
        <p14:section name="Options" id="{15D5FC67-6E89-49C4-9A9C-A441B34FB47B}">
          <p14:sldIdLst>
            <p14:sldId id="266"/>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zu, Okechukwu A. (GRC-DPC0)" initials="MOA(" lastIdx="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878" autoAdjust="0"/>
  </p:normalViewPr>
  <p:slideViewPr>
    <p:cSldViewPr>
      <p:cViewPr varScale="1">
        <p:scale>
          <a:sx n="65" d="100"/>
          <a:sy n="65" d="100"/>
        </p:scale>
        <p:origin x="-153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56050" y="0"/>
            <a:ext cx="3027363" cy="463550"/>
          </a:xfrm>
          <a:prstGeom prst="rect">
            <a:avLst/>
          </a:prstGeom>
        </p:spPr>
        <p:txBody>
          <a:bodyPr vert="horz" lIns="91440" tIns="45720" rIns="91440" bIns="45720" rtlCol="0"/>
          <a:lstStyle>
            <a:lvl1pPr algn="r">
              <a:defRPr sz="1200"/>
            </a:lvl1pPr>
          </a:lstStyle>
          <a:p>
            <a:fld id="{95793E80-B712-443C-AED4-7533E308A3D3}" type="datetimeFigureOut">
              <a:rPr lang="en-US" smtClean="0"/>
              <a:t>11/9/2017</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8563"/>
            <a:ext cx="3027363" cy="46355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lIns="91440" tIns="45720" rIns="91440" bIns="45720" rtlCol="0" anchor="b"/>
          <a:lstStyle>
            <a:lvl1pPr algn="r">
              <a:defRPr sz="1200"/>
            </a:lvl1pPr>
          </a:lstStyle>
          <a:p>
            <a:fld id="{700D76C7-A631-4BFA-9503-3A3E7359CFB1}" type="slidenum">
              <a:rPr lang="en-US" smtClean="0"/>
              <a:t>‹#›</a:t>
            </a:fld>
            <a:endParaRPr lang="en-US" dirty="0"/>
          </a:p>
        </p:txBody>
      </p:sp>
    </p:spTree>
    <p:extLst>
      <p:ext uri="{BB962C8B-B14F-4D97-AF65-F5344CB8AC3E}">
        <p14:creationId xmlns:p14="http://schemas.microsoft.com/office/powerpoint/2010/main" val="593189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F3398F-08FB-4718-B994-B5B3240B2839}" type="datetime1">
              <a:rPr lang="en-US" smtClean="0"/>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632C0C-0B19-4117-9512-F1AC724DAC21}" type="slidenum">
              <a:rPr lang="en-US" smtClean="0"/>
              <a:t>‹#›</a:t>
            </a:fld>
            <a:endParaRPr lang="en-US" dirty="0"/>
          </a:p>
        </p:txBody>
      </p:sp>
    </p:spTree>
    <p:extLst>
      <p:ext uri="{BB962C8B-B14F-4D97-AF65-F5344CB8AC3E}">
        <p14:creationId xmlns:p14="http://schemas.microsoft.com/office/powerpoint/2010/main" val="26452948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348D6-6D31-475D-80CD-168C90E987DC}" type="datetime1">
              <a:rPr lang="en-US" smtClean="0"/>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632C0C-0B19-4117-9512-F1AC724DAC21}" type="slidenum">
              <a:rPr lang="en-US" smtClean="0"/>
              <a:t>‹#›</a:t>
            </a:fld>
            <a:endParaRPr lang="en-US" dirty="0"/>
          </a:p>
        </p:txBody>
      </p:sp>
    </p:spTree>
    <p:extLst>
      <p:ext uri="{BB962C8B-B14F-4D97-AF65-F5344CB8AC3E}">
        <p14:creationId xmlns:p14="http://schemas.microsoft.com/office/powerpoint/2010/main" val="3892937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06DA6D-39F8-4331-A904-A35F18ADCC4E}" type="datetime1">
              <a:rPr lang="en-US" smtClean="0"/>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632C0C-0B19-4117-9512-F1AC724DAC21}" type="slidenum">
              <a:rPr lang="en-US" smtClean="0"/>
              <a:t>‹#›</a:t>
            </a:fld>
            <a:endParaRPr lang="en-US" dirty="0"/>
          </a:p>
        </p:txBody>
      </p:sp>
    </p:spTree>
    <p:extLst>
      <p:ext uri="{BB962C8B-B14F-4D97-AF65-F5344CB8AC3E}">
        <p14:creationId xmlns:p14="http://schemas.microsoft.com/office/powerpoint/2010/main" val="4013906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3735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7" name="Group 6"/>
          <p:cNvGrpSpPr/>
          <p:nvPr userDrawn="1"/>
        </p:nvGrpSpPr>
        <p:grpSpPr>
          <a:xfrm>
            <a:off x="219255" y="228600"/>
            <a:ext cx="8696145" cy="671513"/>
            <a:chOff x="219255" y="228600"/>
            <a:chExt cx="8696145" cy="671513"/>
          </a:xfrm>
        </p:grpSpPr>
        <p:grpSp>
          <p:nvGrpSpPr>
            <p:cNvPr id="8" name="Group 7"/>
            <p:cNvGrpSpPr/>
            <p:nvPr/>
          </p:nvGrpSpPr>
          <p:grpSpPr>
            <a:xfrm>
              <a:off x="304800" y="228600"/>
              <a:ext cx="8610600" cy="671513"/>
              <a:chOff x="304800" y="228600"/>
              <a:chExt cx="8610600" cy="671513"/>
            </a:xfrm>
          </p:grpSpPr>
          <p:pic>
            <p:nvPicPr>
              <p:cNvPr id="10" name="Picture 31"/>
              <p:cNvPicPr>
                <a:picLocks noChangeAspect="1" noChangeArrowheads="1"/>
              </p:cNvPicPr>
              <p:nvPr/>
            </p:nvPicPr>
            <p:blipFill>
              <a:blip r:embed="rId2" cstate="print"/>
              <a:srcRect/>
              <a:stretch>
                <a:fillRect/>
              </a:stretch>
            </p:blipFill>
            <p:spPr bwMode="auto">
              <a:xfrm>
                <a:off x="4188618" y="259556"/>
                <a:ext cx="766763" cy="609600"/>
              </a:xfrm>
              <a:prstGeom prst="rect">
                <a:avLst/>
              </a:prstGeom>
              <a:noFill/>
              <a:ln w="9525">
                <a:noFill/>
                <a:miter lim="800000"/>
                <a:headEnd/>
                <a:tailEnd/>
              </a:ln>
            </p:spPr>
          </p:pic>
          <p:pic>
            <p:nvPicPr>
              <p:cNvPr id="11" name="Picture 32" descr="_CCSDSLogoNoOrgText 2"/>
              <p:cNvPicPr>
                <a:picLocks noChangeAspect="1" noChangeArrowheads="1"/>
              </p:cNvPicPr>
              <p:nvPr/>
            </p:nvPicPr>
            <p:blipFill>
              <a:blip r:embed="rId3" cstate="print"/>
              <a:srcRect/>
              <a:stretch>
                <a:fillRect/>
              </a:stretch>
            </p:blipFill>
            <p:spPr bwMode="auto">
              <a:xfrm>
                <a:off x="7239000" y="228600"/>
                <a:ext cx="1676400" cy="671513"/>
              </a:xfrm>
              <a:prstGeom prst="rect">
                <a:avLst/>
              </a:prstGeom>
              <a:noFill/>
              <a:ln w="9525">
                <a:noFill/>
                <a:miter lim="800000"/>
                <a:headEnd/>
                <a:tailEnd/>
              </a:ln>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 y="407193"/>
                <a:ext cx="876300" cy="314325"/>
              </a:xfrm>
              <a:prstGeom prst="rect">
                <a:avLst/>
              </a:prstGeom>
            </p:spPr>
          </p:pic>
        </p:grpSp>
        <p:pic>
          <p:nvPicPr>
            <p:cNvPr id="9" name="Picture 2" descr="http://www.esa.int/esalogo/images/downloads/Logo_Fingerprint/Office_presentation/03_logo_dark_blue.bmp"/>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9255" y="259302"/>
              <a:ext cx="1228546" cy="609854"/>
            </a:xfrm>
            <a:prstGeom prst="rect">
              <a:avLst/>
            </a:prstGeom>
            <a:noFill/>
            <a:extLst>
              <a:ext uri="{909E8E84-426E-40DD-AFC4-6F175D3DCCD1}">
                <a14:hiddenFill xmlns:a14="http://schemas.microsoft.com/office/drawing/2010/main">
                  <a:solidFill>
                    <a:srgbClr val="FFFFFF"/>
                  </a:solidFill>
                </a14:hiddenFill>
              </a:ext>
            </a:extLst>
          </p:spPr>
        </p:pic>
      </p:grpSp>
      <p:sp>
        <p:nvSpPr>
          <p:cNvPr id="13" name="Title 12"/>
          <p:cNvSpPr>
            <a:spLocks noGrp="1"/>
          </p:cNvSpPr>
          <p:nvPr>
            <p:ph type="title"/>
          </p:nvPr>
        </p:nvSpPr>
        <p:spPr>
          <a:xfrm>
            <a:off x="457200" y="838200"/>
            <a:ext cx="8229600" cy="762000"/>
          </a:xfrm>
        </p:spPr>
        <p:txBody>
          <a:bodyPr/>
          <a:lstStyle/>
          <a:p>
            <a:r>
              <a:rPr lang="en-US" smtClean="0"/>
              <a:t>Click to edit Master title style</a:t>
            </a:r>
            <a:endParaRPr lang="en-GB"/>
          </a:p>
        </p:txBody>
      </p:sp>
      <p:sp>
        <p:nvSpPr>
          <p:cNvPr id="14" name="Date Placeholder 13"/>
          <p:cNvSpPr>
            <a:spLocks noGrp="1"/>
          </p:cNvSpPr>
          <p:nvPr>
            <p:ph type="dt" sz="half" idx="10"/>
          </p:nvPr>
        </p:nvSpPr>
        <p:spPr/>
        <p:txBody>
          <a:bodyPr/>
          <a:lstStyle/>
          <a:p>
            <a:fld id="{0A337F90-399C-450E-9D83-2B2E74999848}" type="datetime1">
              <a:rPr lang="en-US" smtClean="0"/>
              <a:t>11/9/2017</a:t>
            </a:fld>
            <a:endParaRPr lang="en-US" dirty="0"/>
          </a:p>
        </p:txBody>
      </p:sp>
      <p:sp>
        <p:nvSpPr>
          <p:cNvPr id="15" name="Footer Placeholder 14"/>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47632C0C-0B19-4117-9512-F1AC724DAC21}" type="slidenum">
              <a:rPr lang="en-US" smtClean="0"/>
              <a:t>‹#›</a:t>
            </a:fld>
            <a:endParaRPr lang="en-US" dirty="0"/>
          </a:p>
        </p:txBody>
      </p:sp>
    </p:spTree>
    <p:extLst>
      <p:ext uri="{BB962C8B-B14F-4D97-AF65-F5344CB8AC3E}">
        <p14:creationId xmlns:p14="http://schemas.microsoft.com/office/powerpoint/2010/main" val="33092623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6B5136-5B4C-4ED6-A33D-E95A31D035C3}" type="datetime1">
              <a:rPr lang="en-US" smtClean="0"/>
              <a:t>11/9/2017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632C0C-0B19-4117-9512-F1AC724DAC21}" type="slidenum">
              <a:rPr lang="en-US" smtClean="0"/>
              <a:t>‹#›</a:t>
            </a:fld>
            <a:endParaRPr lang="en-US" dirty="0"/>
          </a:p>
        </p:txBody>
      </p:sp>
    </p:spTree>
    <p:extLst>
      <p:ext uri="{BB962C8B-B14F-4D97-AF65-F5344CB8AC3E}">
        <p14:creationId xmlns:p14="http://schemas.microsoft.com/office/powerpoint/2010/main" val="644692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113621-91A5-4224-929B-0729F9C36108}" type="datetime1">
              <a:rPr lang="en-US" smtClean="0"/>
              <a:t>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632C0C-0B19-4117-9512-F1AC724DAC21}" type="slidenum">
              <a:rPr lang="en-US" smtClean="0"/>
              <a:t>‹#›</a:t>
            </a:fld>
            <a:endParaRPr lang="en-US" dirty="0"/>
          </a:p>
        </p:txBody>
      </p:sp>
    </p:spTree>
    <p:extLst>
      <p:ext uri="{BB962C8B-B14F-4D97-AF65-F5344CB8AC3E}">
        <p14:creationId xmlns:p14="http://schemas.microsoft.com/office/powerpoint/2010/main" val="3563947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CE8C39-36D0-4396-8864-4A3B06360E91}" type="datetime1">
              <a:rPr lang="en-US" smtClean="0"/>
              <a:t>11/9/2017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7632C0C-0B19-4117-9512-F1AC724DAC21}" type="slidenum">
              <a:rPr lang="en-US" smtClean="0"/>
              <a:t>‹#›</a:t>
            </a:fld>
            <a:endParaRPr lang="en-US" dirty="0"/>
          </a:p>
        </p:txBody>
      </p:sp>
    </p:spTree>
    <p:extLst>
      <p:ext uri="{BB962C8B-B14F-4D97-AF65-F5344CB8AC3E}">
        <p14:creationId xmlns:p14="http://schemas.microsoft.com/office/powerpoint/2010/main" val="2239785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633CE4-09DC-41CA-824A-CE382AF8D4F8}" type="datetime1">
              <a:rPr lang="en-US" smtClean="0"/>
              <a:t>11/9/2017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7632C0C-0B19-4117-9512-F1AC724DAC21}" type="slidenum">
              <a:rPr lang="en-US" smtClean="0"/>
              <a:t>‹#›</a:t>
            </a:fld>
            <a:endParaRPr lang="en-US" dirty="0"/>
          </a:p>
        </p:txBody>
      </p:sp>
    </p:spTree>
    <p:extLst>
      <p:ext uri="{BB962C8B-B14F-4D97-AF65-F5344CB8AC3E}">
        <p14:creationId xmlns:p14="http://schemas.microsoft.com/office/powerpoint/2010/main" val="950924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1D4FA8-83F9-401C-BA07-BE4B7F4BD163}" type="datetime1">
              <a:rPr lang="en-US" smtClean="0"/>
              <a:t>11/9/2017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7632C0C-0B19-4117-9512-F1AC724DAC21}" type="slidenum">
              <a:rPr lang="en-US" smtClean="0"/>
              <a:t>‹#›</a:t>
            </a:fld>
            <a:endParaRPr lang="en-US" dirty="0"/>
          </a:p>
        </p:txBody>
      </p:sp>
    </p:spTree>
    <p:extLst>
      <p:ext uri="{BB962C8B-B14F-4D97-AF65-F5344CB8AC3E}">
        <p14:creationId xmlns:p14="http://schemas.microsoft.com/office/powerpoint/2010/main" val="3661540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7B455D-4699-4140-9D3E-10CE6569C9C0}" type="datetime1">
              <a:rPr lang="en-US" smtClean="0"/>
              <a:t>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632C0C-0B19-4117-9512-F1AC724DAC21}" type="slidenum">
              <a:rPr lang="en-US" smtClean="0"/>
              <a:t>‹#›</a:t>
            </a:fld>
            <a:endParaRPr lang="en-US" dirty="0"/>
          </a:p>
        </p:txBody>
      </p:sp>
    </p:spTree>
    <p:extLst>
      <p:ext uri="{BB962C8B-B14F-4D97-AF65-F5344CB8AC3E}">
        <p14:creationId xmlns:p14="http://schemas.microsoft.com/office/powerpoint/2010/main" val="4150568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38F866-C086-4528-89F8-6C835F98B622}" type="datetime1">
              <a:rPr lang="en-US" smtClean="0"/>
              <a:t>11/9/2017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632C0C-0B19-4117-9512-F1AC724DAC21}" type="slidenum">
              <a:rPr lang="en-US" smtClean="0"/>
              <a:t>‹#›</a:t>
            </a:fld>
            <a:endParaRPr lang="en-US" dirty="0"/>
          </a:p>
        </p:txBody>
      </p:sp>
    </p:spTree>
    <p:extLst>
      <p:ext uri="{BB962C8B-B14F-4D97-AF65-F5344CB8AC3E}">
        <p14:creationId xmlns:p14="http://schemas.microsoft.com/office/powerpoint/2010/main" val="1698072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337F90-399C-450E-9D83-2B2E74999848}" type="datetime1">
              <a:rPr lang="en-US" smtClean="0"/>
              <a:t>11/9/2017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632C0C-0B19-4117-9512-F1AC724DAC21}" type="slidenum">
              <a:rPr lang="en-US" smtClean="0"/>
              <a:t>‹#›</a:t>
            </a:fld>
            <a:endParaRPr lang="en-US" dirty="0"/>
          </a:p>
        </p:txBody>
      </p:sp>
    </p:spTree>
    <p:extLst>
      <p:ext uri="{BB962C8B-B14F-4D97-AF65-F5344CB8AC3E}">
        <p14:creationId xmlns:p14="http://schemas.microsoft.com/office/powerpoint/2010/main" val="3836484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Physical Layer Security </a:t>
            </a:r>
            <a:br>
              <a:rPr lang="en-US" sz="3600" dirty="0" smtClean="0"/>
            </a:br>
            <a:endParaRPr lang="en-US" sz="3600" dirty="0"/>
          </a:p>
        </p:txBody>
      </p:sp>
      <p:sp>
        <p:nvSpPr>
          <p:cNvPr id="3" name="Subtitle 2"/>
          <p:cNvSpPr>
            <a:spLocks noGrp="1"/>
          </p:cNvSpPr>
          <p:nvPr>
            <p:ph type="subTitle" idx="1"/>
          </p:nvPr>
        </p:nvSpPr>
        <p:spPr/>
        <p:txBody>
          <a:bodyPr/>
          <a:lstStyle/>
          <a:p>
            <a:r>
              <a:rPr lang="en-US" dirty="0" smtClean="0"/>
              <a:t>11/9/2017</a:t>
            </a:r>
          </a:p>
          <a:p>
            <a:r>
              <a:rPr lang="en-US" dirty="0" smtClean="0"/>
              <a:t>IGNACIO AGUILAR SANCHEZ, ESA </a:t>
            </a:r>
          </a:p>
          <a:p>
            <a:r>
              <a:rPr lang="en-US" dirty="0"/>
              <a:t>CHARLES SHEEHE, NASA </a:t>
            </a:r>
          </a:p>
          <a:p>
            <a:endParaRPr lang="en-US" dirty="0"/>
          </a:p>
        </p:txBody>
      </p:sp>
      <p:sp>
        <p:nvSpPr>
          <p:cNvPr id="6" name="Slide Number Placeholder 5"/>
          <p:cNvSpPr>
            <a:spLocks noGrp="1"/>
          </p:cNvSpPr>
          <p:nvPr>
            <p:ph type="sldNum" sz="quarter" idx="12"/>
          </p:nvPr>
        </p:nvSpPr>
        <p:spPr/>
        <p:txBody>
          <a:bodyPr/>
          <a:lstStyle/>
          <a:p>
            <a:fld id="{47632C0C-0B19-4117-9512-F1AC724DAC21}" type="slidenum">
              <a:rPr lang="en-US" smtClean="0"/>
              <a:t>1</a:t>
            </a:fld>
            <a:endParaRPr lang="en-US" dirty="0"/>
          </a:p>
        </p:txBody>
      </p:sp>
      <p:grpSp>
        <p:nvGrpSpPr>
          <p:cNvPr id="4" name="Group 3"/>
          <p:cNvGrpSpPr/>
          <p:nvPr/>
        </p:nvGrpSpPr>
        <p:grpSpPr>
          <a:xfrm>
            <a:off x="219255" y="228600"/>
            <a:ext cx="8696145" cy="671513"/>
            <a:chOff x="219255" y="228600"/>
            <a:chExt cx="8696145" cy="671513"/>
          </a:xfrm>
        </p:grpSpPr>
        <p:grpSp>
          <p:nvGrpSpPr>
            <p:cNvPr id="11" name="Group 10"/>
            <p:cNvGrpSpPr/>
            <p:nvPr/>
          </p:nvGrpSpPr>
          <p:grpSpPr>
            <a:xfrm>
              <a:off x="304800" y="228600"/>
              <a:ext cx="8610600" cy="671513"/>
              <a:chOff x="304800" y="228600"/>
              <a:chExt cx="8610600" cy="671513"/>
            </a:xfrm>
          </p:grpSpPr>
          <p:pic>
            <p:nvPicPr>
              <p:cNvPr id="8" name="Picture 31"/>
              <p:cNvPicPr>
                <a:picLocks noChangeAspect="1" noChangeArrowheads="1"/>
              </p:cNvPicPr>
              <p:nvPr/>
            </p:nvPicPr>
            <p:blipFill>
              <a:blip r:embed="rId2" cstate="print"/>
              <a:srcRect/>
              <a:stretch>
                <a:fillRect/>
              </a:stretch>
            </p:blipFill>
            <p:spPr bwMode="auto">
              <a:xfrm>
                <a:off x="4188618" y="259556"/>
                <a:ext cx="766763" cy="609600"/>
              </a:xfrm>
              <a:prstGeom prst="rect">
                <a:avLst/>
              </a:prstGeom>
              <a:noFill/>
              <a:ln w="9525">
                <a:noFill/>
                <a:miter lim="800000"/>
                <a:headEnd/>
                <a:tailEnd/>
              </a:ln>
            </p:spPr>
          </p:pic>
          <p:pic>
            <p:nvPicPr>
              <p:cNvPr id="9" name="Picture 32" descr="_CCSDSLogoNoOrgText 2"/>
              <p:cNvPicPr>
                <a:picLocks noChangeAspect="1" noChangeArrowheads="1"/>
              </p:cNvPicPr>
              <p:nvPr/>
            </p:nvPicPr>
            <p:blipFill>
              <a:blip r:embed="rId3" cstate="print"/>
              <a:srcRect/>
              <a:stretch>
                <a:fillRect/>
              </a:stretch>
            </p:blipFill>
            <p:spPr bwMode="auto">
              <a:xfrm>
                <a:off x="7239000" y="228600"/>
                <a:ext cx="1676400" cy="671513"/>
              </a:xfrm>
              <a:prstGeom prst="rect">
                <a:avLst/>
              </a:prstGeom>
              <a:noFill/>
              <a:ln w="9525">
                <a:noFill/>
                <a:miter lim="800000"/>
                <a:headEnd/>
                <a:tailEnd/>
              </a:ln>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 y="407193"/>
                <a:ext cx="876300" cy="314325"/>
              </a:xfrm>
              <a:prstGeom prst="rect">
                <a:avLst/>
              </a:prstGeom>
            </p:spPr>
          </p:pic>
        </p:grpSp>
        <p:pic>
          <p:nvPicPr>
            <p:cNvPr id="12" name="Picture 2" descr="http://www.esa.int/esalogo/images/downloads/Logo_Fingerprint/Office_presentation/03_logo_dark_blue.bmp"/>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9255" y="259302"/>
              <a:ext cx="1228546" cy="60985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511649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Introduction</a:t>
            </a:r>
            <a:endParaRPr lang="en-GB" dirty="0" smtClean="0"/>
          </a:p>
          <a:p>
            <a:r>
              <a:rPr lang="en-US" dirty="0" smtClean="0"/>
              <a:t>Threats</a:t>
            </a:r>
          </a:p>
          <a:p>
            <a:r>
              <a:rPr lang="en-US" dirty="0" smtClean="0"/>
              <a:t>Options</a:t>
            </a:r>
          </a:p>
          <a:p>
            <a:r>
              <a:rPr lang="en-US" dirty="0" smtClean="0"/>
              <a:t>Recommendations for follow-on development</a:t>
            </a:r>
          </a:p>
          <a:p>
            <a:endParaRPr lang="en-US" dirty="0" smtClean="0"/>
          </a:p>
          <a:p>
            <a:endParaRPr lang="en-US" dirty="0" smtClean="0"/>
          </a:p>
        </p:txBody>
      </p:sp>
      <p:sp>
        <p:nvSpPr>
          <p:cNvPr id="3" name="Title 2"/>
          <p:cNvSpPr>
            <a:spLocks noGrp="1"/>
          </p:cNvSpPr>
          <p:nvPr>
            <p:ph type="title"/>
          </p:nvPr>
        </p:nvSpPr>
        <p:spPr/>
        <p:txBody>
          <a:bodyPr>
            <a:normAutofit/>
          </a:bodyPr>
          <a:lstStyle/>
          <a:p>
            <a:r>
              <a:rPr lang="en-US" dirty="0" smtClean="0"/>
              <a:t>Outline</a:t>
            </a:r>
            <a:endParaRPr lang="en-GB" dirty="0"/>
          </a:p>
        </p:txBody>
      </p:sp>
      <p:sp>
        <p:nvSpPr>
          <p:cNvPr id="4" name="Slide Number Placeholder 3"/>
          <p:cNvSpPr>
            <a:spLocks noGrp="1"/>
          </p:cNvSpPr>
          <p:nvPr>
            <p:ph type="sldNum" sz="quarter" idx="12"/>
          </p:nvPr>
        </p:nvSpPr>
        <p:spPr/>
        <p:txBody>
          <a:bodyPr/>
          <a:lstStyle/>
          <a:p>
            <a:fld id="{47632C0C-0B19-4117-9512-F1AC724DAC21}" type="slidenum">
              <a:rPr lang="en-US" smtClean="0"/>
              <a:t>2</a:t>
            </a:fld>
            <a:endParaRPr lang="en-US" dirty="0"/>
          </a:p>
        </p:txBody>
      </p:sp>
    </p:spTree>
    <p:extLst>
      <p:ext uri="{BB962C8B-B14F-4D97-AF65-F5344CB8AC3E}">
        <p14:creationId xmlns:p14="http://schemas.microsoft.com/office/powerpoint/2010/main" val="579161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SecWG0517:2; Action Item </a:t>
            </a:r>
          </a:p>
          <a:p>
            <a:pPr lvl="1"/>
            <a:r>
              <a:rPr lang="en-US" dirty="0"/>
              <a:t>Review of threats to the link communications from CCSDS </a:t>
            </a:r>
            <a:r>
              <a:rPr lang="en-US" dirty="0" smtClean="0"/>
              <a:t>350.1-G-2</a:t>
            </a:r>
          </a:p>
          <a:p>
            <a:pPr lvl="1"/>
            <a:r>
              <a:rPr lang="en-US" dirty="0" smtClean="0"/>
              <a:t>Generate </a:t>
            </a:r>
            <a:r>
              <a:rPr lang="en-US" dirty="0"/>
              <a:t>a threats list that </a:t>
            </a:r>
            <a:r>
              <a:rPr lang="en-US" dirty="0" smtClean="0"/>
              <a:t>can </a:t>
            </a:r>
            <a:r>
              <a:rPr lang="en-US" dirty="0"/>
              <a:t>be remediated by physical layer security </a:t>
            </a:r>
            <a:endParaRPr lang="en-US" dirty="0" smtClean="0"/>
          </a:p>
          <a:p>
            <a:pPr lvl="1"/>
            <a:r>
              <a:rPr lang="en-US" dirty="0" smtClean="0"/>
              <a:t>Generate </a:t>
            </a:r>
            <a:r>
              <a:rPr lang="en-US" dirty="0"/>
              <a:t>a concept paper </a:t>
            </a:r>
            <a:r>
              <a:rPr lang="en-US" dirty="0" smtClean="0"/>
              <a:t>for possible project for </a:t>
            </a:r>
            <a:r>
              <a:rPr lang="en-US" dirty="0"/>
              <a:t>the fall 2017 meeting. </a:t>
            </a:r>
            <a:endParaRPr lang="en-US" dirty="0" smtClean="0"/>
          </a:p>
          <a:p>
            <a:r>
              <a:rPr lang="en-US" dirty="0" smtClean="0"/>
              <a:t>Scope</a:t>
            </a:r>
          </a:p>
          <a:p>
            <a:pPr lvl="1"/>
            <a:r>
              <a:rPr lang="en-US" dirty="0" smtClean="0"/>
              <a:t>Today a short presentation introducing the threats from the threat book that could be mitigated by Physical Layer Security.</a:t>
            </a:r>
          </a:p>
          <a:p>
            <a:pPr lvl="1"/>
            <a:endParaRPr lang="en-US" dirty="0" smtClean="0"/>
          </a:p>
          <a:p>
            <a:pPr lvl="1"/>
            <a:endParaRPr lang="en-GB" dirty="0"/>
          </a:p>
        </p:txBody>
      </p:sp>
      <p:sp>
        <p:nvSpPr>
          <p:cNvPr id="3" name="Title 2"/>
          <p:cNvSpPr>
            <a:spLocks noGrp="1"/>
          </p:cNvSpPr>
          <p:nvPr>
            <p:ph type="title"/>
          </p:nvPr>
        </p:nvSpPr>
        <p:spPr/>
        <p:txBody>
          <a:bodyPr/>
          <a:lstStyle/>
          <a:p>
            <a:r>
              <a:rPr lang="en-US" dirty="0" smtClean="0"/>
              <a:t>Introduction</a:t>
            </a:r>
            <a:endParaRPr lang="en-GB" dirty="0"/>
          </a:p>
        </p:txBody>
      </p:sp>
      <p:sp>
        <p:nvSpPr>
          <p:cNvPr id="4" name="Slide Number Placeholder 3"/>
          <p:cNvSpPr>
            <a:spLocks noGrp="1"/>
          </p:cNvSpPr>
          <p:nvPr>
            <p:ph type="sldNum" sz="quarter" idx="12"/>
          </p:nvPr>
        </p:nvSpPr>
        <p:spPr/>
        <p:txBody>
          <a:bodyPr/>
          <a:lstStyle/>
          <a:p>
            <a:fld id="{47632C0C-0B19-4117-9512-F1AC724DAC21}" type="slidenum">
              <a:rPr lang="en-US" smtClean="0"/>
              <a:t>3</a:t>
            </a:fld>
            <a:endParaRPr lang="en-US" dirty="0"/>
          </a:p>
        </p:txBody>
      </p:sp>
    </p:spTree>
    <p:extLst>
      <p:ext uri="{BB962C8B-B14F-4D97-AF65-F5344CB8AC3E}">
        <p14:creationId xmlns:p14="http://schemas.microsoft.com/office/powerpoint/2010/main" val="2813126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marL="0" indent="0">
              <a:buNone/>
            </a:pPr>
            <a:r>
              <a:rPr lang="en-US" b="1" dirty="0" smtClean="0"/>
              <a:t>INTERCEPTION </a:t>
            </a:r>
            <a:r>
              <a:rPr lang="en-US" b="1" dirty="0"/>
              <a:t>OF DATA (resulting in loss of confidentiality, traffic analysis to determine which entities are communicating with each other without actually being able to read the communicated information. )</a:t>
            </a:r>
            <a:endParaRPr lang="en-US" sz="2800" dirty="0"/>
          </a:p>
          <a:p>
            <a:r>
              <a:rPr lang="en-US" b="1" dirty="0"/>
              <a:t>Possible Mission Impact</a:t>
            </a:r>
            <a:r>
              <a:rPr lang="en-US" dirty="0"/>
              <a:t>: Interception of data may result in the loss of data confidentiality and data privacy if the data is not encrypted. In addition to those entities authorized for the data, non-authorized entities may also gain access. The interception of data could also result in masquerade or replay attacks</a:t>
            </a:r>
            <a:r>
              <a:rPr lang="en-US" dirty="0" smtClean="0"/>
              <a:t>.</a:t>
            </a:r>
          </a:p>
          <a:p>
            <a:pPr marL="0" indent="0">
              <a:buNone/>
            </a:pPr>
            <a:endParaRPr lang="en-US" sz="2800" dirty="0"/>
          </a:p>
          <a:p>
            <a:r>
              <a:rPr lang="en-US" sz="3300" b="1" dirty="0"/>
              <a:t>Traffic </a:t>
            </a:r>
            <a:r>
              <a:rPr lang="en-US" sz="3300" b="1" dirty="0" smtClean="0"/>
              <a:t>analysis (generic)</a:t>
            </a:r>
          </a:p>
          <a:p>
            <a:pPr marL="0" indent="0">
              <a:buNone/>
            </a:pPr>
            <a:r>
              <a:rPr lang="en-US" sz="3300" dirty="0"/>
              <a:t>Determine usage &amp; idle periods, signaling formats, the information can be used to assist in the denial of the spectrum, reduction in throughput or manipulating format and sharing algorithms to be more advantageous to them. </a:t>
            </a:r>
            <a:endParaRPr lang="en-US" sz="3300" dirty="0" smtClean="0"/>
          </a:p>
          <a:p>
            <a:pPr lvl="1"/>
            <a:r>
              <a:rPr lang="en-US" sz="2900" b="1" dirty="0" smtClean="0"/>
              <a:t>Quantum Computers </a:t>
            </a:r>
            <a:r>
              <a:rPr lang="en-US" sz="2900" b="1" dirty="0"/>
              <a:t>(</a:t>
            </a:r>
            <a:r>
              <a:rPr lang="en-US" sz="2900" b="1" dirty="0">
                <a:solidFill>
                  <a:srgbClr val="FF0000"/>
                </a:solidFill>
              </a:rPr>
              <a:t>loss of confidentiality &amp; authentication</a:t>
            </a:r>
            <a:r>
              <a:rPr lang="en-US" sz="2900" b="1" dirty="0"/>
              <a:t>)</a:t>
            </a:r>
          </a:p>
          <a:p>
            <a:pPr marL="0" indent="0">
              <a:buNone/>
            </a:pPr>
            <a:r>
              <a:rPr lang="en-US" sz="3300" dirty="0"/>
              <a:t>Quantum computers excel at processing numbers very quickly. They can operate exponentially faster than traditional computers. Researchers are making tremendous progress towards developing a computer that works quickly enough to make decrypting a private key a reality. Expected availability about 2024. </a:t>
            </a:r>
          </a:p>
          <a:p>
            <a:endParaRPr lang="en-US" sz="2800" dirty="0"/>
          </a:p>
        </p:txBody>
      </p:sp>
      <p:sp>
        <p:nvSpPr>
          <p:cNvPr id="3" name="Title 2"/>
          <p:cNvSpPr>
            <a:spLocks noGrp="1"/>
          </p:cNvSpPr>
          <p:nvPr>
            <p:ph type="title"/>
          </p:nvPr>
        </p:nvSpPr>
        <p:spPr/>
        <p:txBody>
          <a:bodyPr/>
          <a:lstStyle/>
          <a:p>
            <a:r>
              <a:rPr lang="en-US" dirty="0" smtClean="0"/>
              <a:t>Threats (1/3)</a:t>
            </a:r>
            <a:endParaRPr lang="en-GB" dirty="0"/>
          </a:p>
        </p:txBody>
      </p:sp>
      <p:sp>
        <p:nvSpPr>
          <p:cNvPr id="4" name="Slide Number Placeholder 3"/>
          <p:cNvSpPr>
            <a:spLocks noGrp="1"/>
          </p:cNvSpPr>
          <p:nvPr>
            <p:ph type="sldNum" sz="quarter" idx="12"/>
          </p:nvPr>
        </p:nvSpPr>
        <p:spPr/>
        <p:txBody>
          <a:bodyPr/>
          <a:lstStyle/>
          <a:p>
            <a:fld id="{47632C0C-0B19-4117-9512-F1AC724DAC21}" type="slidenum">
              <a:rPr lang="en-US" smtClean="0"/>
              <a:t>4</a:t>
            </a:fld>
            <a:endParaRPr lang="en-US" dirty="0"/>
          </a:p>
        </p:txBody>
      </p:sp>
    </p:spTree>
    <p:extLst>
      <p:ext uri="{BB962C8B-B14F-4D97-AF65-F5344CB8AC3E}">
        <p14:creationId xmlns:p14="http://schemas.microsoft.com/office/powerpoint/2010/main" val="21983894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0" indent="0">
              <a:buNone/>
            </a:pPr>
            <a:r>
              <a:rPr lang="en-US" sz="2900" b="1" dirty="0"/>
              <a:t>JAMMING (resulting in denial of service and loss of availability and data integrity);</a:t>
            </a:r>
          </a:p>
          <a:p>
            <a:r>
              <a:rPr lang="en-US" sz="2900" b="1" dirty="0"/>
              <a:t>Possible Mission Impact: </a:t>
            </a:r>
            <a:r>
              <a:rPr lang="en-US" dirty="0"/>
              <a:t>Spacecraft commanding as well as the ability to receive science or engineering data from the spacecraft could be blocked. In addition, authorized access to system resources can be blocked, possibly delaying time-critical operations on both the ground and in space</a:t>
            </a:r>
            <a:r>
              <a:rPr lang="en-US" dirty="0" smtClean="0"/>
              <a:t>.</a:t>
            </a:r>
          </a:p>
          <a:p>
            <a:pPr marL="0" indent="0">
              <a:buNone/>
            </a:pPr>
            <a:endParaRPr lang="en-US" dirty="0"/>
          </a:p>
          <a:p>
            <a:pPr>
              <a:buFont typeface="Courier New" panose="02070309020205020404" pitchFamily="49" charset="0"/>
              <a:buChar char="o"/>
            </a:pPr>
            <a:r>
              <a:rPr lang="en-US" sz="2900" b="1" dirty="0" smtClean="0"/>
              <a:t>Data Corruption</a:t>
            </a:r>
          </a:p>
          <a:p>
            <a:pPr lvl="1"/>
            <a:r>
              <a:rPr lang="en-US" sz="2500" b="1" dirty="0" smtClean="0"/>
              <a:t>Possible </a:t>
            </a:r>
            <a:r>
              <a:rPr lang="en-US" sz="2500" b="1" dirty="0"/>
              <a:t>Mission Impact: </a:t>
            </a:r>
            <a:r>
              <a:rPr lang="en-US" dirty="0"/>
              <a:t>Corruption might be a result of software failures or bugs, hardware failures, use of unauthorized software, or active attempts to change/modify data to deny its use. A corrupted spacecraft command could result in catastrophic loss if either no action occurred (e.g., command is discarded) or the wrong action was taken onboard a spacecraft. For example, if a navigation maneuver burn command were corrupted, the spacecraft might end up in an unusable orbit, miss an encounter with a comet/planet/asteroid, or be destroyed.</a:t>
            </a:r>
          </a:p>
          <a:p>
            <a:endParaRPr lang="en-US" dirty="0" smtClean="0"/>
          </a:p>
        </p:txBody>
      </p:sp>
      <p:sp>
        <p:nvSpPr>
          <p:cNvPr id="3" name="Title 2"/>
          <p:cNvSpPr>
            <a:spLocks noGrp="1"/>
          </p:cNvSpPr>
          <p:nvPr>
            <p:ph type="title"/>
          </p:nvPr>
        </p:nvSpPr>
        <p:spPr/>
        <p:txBody>
          <a:bodyPr/>
          <a:lstStyle/>
          <a:p>
            <a:r>
              <a:rPr lang="en-US" dirty="0" smtClean="0"/>
              <a:t>Threats (2/3)</a:t>
            </a:r>
            <a:endParaRPr lang="en-GB" dirty="0"/>
          </a:p>
        </p:txBody>
      </p:sp>
      <p:sp>
        <p:nvSpPr>
          <p:cNvPr id="4" name="Slide Number Placeholder 3"/>
          <p:cNvSpPr>
            <a:spLocks noGrp="1"/>
          </p:cNvSpPr>
          <p:nvPr>
            <p:ph type="sldNum" sz="quarter" idx="12"/>
          </p:nvPr>
        </p:nvSpPr>
        <p:spPr/>
        <p:txBody>
          <a:bodyPr/>
          <a:lstStyle/>
          <a:p>
            <a:fld id="{47632C0C-0B19-4117-9512-F1AC724DAC21}" type="slidenum">
              <a:rPr lang="en-US" smtClean="0"/>
              <a:t>5</a:t>
            </a:fld>
            <a:endParaRPr lang="en-US" dirty="0"/>
          </a:p>
        </p:txBody>
      </p:sp>
    </p:spTree>
    <p:extLst>
      <p:ext uri="{BB962C8B-B14F-4D97-AF65-F5344CB8AC3E}">
        <p14:creationId xmlns:p14="http://schemas.microsoft.com/office/powerpoint/2010/main" val="4856761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b="1" dirty="0"/>
              <a:t>REPLAY</a:t>
            </a:r>
            <a:endParaRPr lang="en-US" dirty="0"/>
          </a:p>
          <a:p>
            <a:r>
              <a:rPr lang="en-US" b="1" dirty="0"/>
              <a:t>Possible Mission Impact</a:t>
            </a:r>
            <a:r>
              <a:rPr lang="en-US" dirty="0"/>
              <a:t>: If the recorded data were a command set from the ground to the spacecraft and they are re-transmitted to their originally intended destination, they might be acted upon, potentially for a second time. If the replayed commands are not rejected, they could result in a duplicate spacecraft operation such as a maneuver burn or a spacecraft reorientation with the result that a spacecraft is in an unintended orientation (e.g., tumbling, antenna pointed in the wrong direction, solar arrays pointed away from the sun).</a:t>
            </a:r>
          </a:p>
          <a:p>
            <a:pPr marL="0" indent="0">
              <a:buNone/>
            </a:pPr>
            <a:r>
              <a:rPr lang="en-US" dirty="0"/>
              <a:t> </a:t>
            </a:r>
          </a:p>
          <a:p>
            <a:pPr>
              <a:buFont typeface="Courier New" panose="02070309020205020404" pitchFamily="49" charset="0"/>
              <a:buChar char="o"/>
            </a:pPr>
            <a:r>
              <a:rPr lang="en-US" dirty="0"/>
              <a:t>DATA MODIFICATION (</a:t>
            </a:r>
            <a:r>
              <a:rPr lang="en-US" b="1" dirty="0"/>
              <a:t>In time</a:t>
            </a:r>
            <a:r>
              <a:rPr lang="en-US" dirty="0"/>
              <a:t>)</a:t>
            </a:r>
          </a:p>
          <a:p>
            <a:pPr lvl="1"/>
            <a:r>
              <a:rPr lang="en-US" dirty="0"/>
              <a:t>Possible Mission Impact: Corruption might be a result of software failures or bugs, hardware failures, use of unauthorized software, or active attempts to change/modify data to deny its use. A corrupted spacecraft command could result in catastrophic loss if either no action occurred (e.g., command is discarded) or the wrong action was taken onboard a spacecraft. For example, if a navigation maneuver burn command were corrupted, the spacecraft might end up in an unusable orbit, miss an encounter with a comet/planet/asteroid, or be destroyed.</a:t>
            </a:r>
          </a:p>
          <a:p>
            <a:endParaRPr lang="en-US" dirty="0" smtClean="0"/>
          </a:p>
        </p:txBody>
      </p:sp>
      <p:sp>
        <p:nvSpPr>
          <p:cNvPr id="3" name="Title 2"/>
          <p:cNvSpPr>
            <a:spLocks noGrp="1"/>
          </p:cNvSpPr>
          <p:nvPr>
            <p:ph type="title"/>
          </p:nvPr>
        </p:nvSpPr>
        <p:spPr/>
        <p:txBody>
          <a:bodyPr/>
          <a:lstStyle/>
          <a:p>
            <a:r>
              <a:rPr lang="en-US" dirty="0" smtClean="0"/>
              <a:t>Threats (3/3)</a:t>
            </a:r>
            <a:endParaRPr lang="en-GB" dirty="0"/>
          </a:p>
        </p:txBody>
      </p:sp>
      <p:sp>
        <p:nvSpPr>
          <p:cNvPr id="4" name="Slide Number Placeholder 3"/>
          <p:cNvSpPr>
            <a:spLocks noGrp="1"/>
          </p:cNvSpPr>
          <p:nvPr>
            <p:ph type="sldNum" sz="quarter" idx="12"/>
          </p:nvPr>
        </p:nvSpPr>
        <p:spPr/>
        <p:txBody>
          <a:bodyPr/>
          <a:lstStyle/>
          <a:p>
            <a:fld id="{47632C0C-0B19-4117-9512-F1AC724DAC21}" type="slidenum">
              <a:rPr lang="en-US" smtClean="0"/>
              <a:t>6</a:t>
            </a:fld>
            <a:endParaRPr lang="en-US" dirty="0"/>
          </a:p>
        </p:txBody>
      </p:sp>
    </p:spTree>
    <p:extLst>
      <p:ext uri="{BB962C8B-B14F-4D97-AF65-F5344CB8AC3E}">
        <p14:creationId xmlns:p14="http://schemas.microsoft.com/office/powerpoint/2010/main" val="25898301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GB" dirty="0"/>
              <a:t>Cryptographic </a:t>
            </a:r>
            <a:r>
              <a:rPr lang="en-GB" dirty="0" smtClean="0"/>
              <a:t>spreading or hopping of the signal (Active).</a:t>
            </a:r>
          </a:p>
          <a:p>
            <a:pPr lvl="1"/>
            <a:r>
              <a:rPr lang="en-GB" dirty="0" smtClean="0"/>
              <a:t>Data Interception</a:t>
            </a:r>
          </a:p>
          <a:p>
            <a:pPr lvl="1"/>
            <a:r>
              <a:rPr lang="en-GB" dirty="0" smtClean="0"/>
              <a:t>Jamming</a:t>
            </a:r>
          </a:p>
          <a:p>
            <a:pPr lvl="1"/>
            <a:r>
              <a:rPr lang="en-GB" dirty="0" smtClean="0"/>
              <a:t>Replay</a:t>
            </a:r>
          </a:p>
          <a:p>
            <a:r>
              <a:rPr lang="en-GB" dirty="0" smtClean="0"/>
              <a:t>Cryptographic information manipulation (Active).</a:t>
            </a:r>
          </a:p>
          <a:p>
            <a:pPr lvl="1"/>
            <a:r>
              <a:rPr lang="en-GB" dirty="0"/>
              <a:t>Data Interception</a:t>
            </a:r>
          </a:p>
          <a:p>
            <a:pPr lvl="1"/>
            <a:r>
              <a:rPr lang="en-GB" dirty="0"/>
              <a:t>Jamming</a:t>
            </a:r>
          </a:p>
          <a:p>
            <a:pPr lvl="1"/>
            <a:r>
              <a:rPr lang="en-GB" dirty="0" smtClean="0"/>
              <a:t>Replay</a:t>
            </a:r>
          </a:p>
          <a:p>
            <a:r>
              <a:rPr lang="en-GB" dirty="0" smtClean="0"/>
              <a:t>Radio Frequency Fingerprinting (Passive).</a:t>
            </a:r>
          </a:p>
          <a:p>
            <a:pPr lvl="1"/>
            <a:r>
              <a:rPr lang="en-GB" dirty="0"/>
              <a:t>Data </a:t>
            </a:r>
            <a:r>
              <a:rPr lang="en-GB" dirty="0" smtClean="0"/>
              <a:t>Interception (Authentication)</a:t>
            </a:r>
            <a:endParaRPr lang="en-GB" dirty="0"/>
          </a:p>
          <a:p>
            <a:pPr lvl="1"/>
            <a:r>
              <a:rPr lang="en-GB" dirty="0" smtClean="0"/>
              <a:t>Replay (Authentication)</a:t>
            </a:r>
            <a:endParaRPr lang="en-GB" dirty="0"/>
          </a:p>
          <a:p>
            <a:pPr lvl="1"/>
            <a:endParaRPr lang="en-GB" dirty="0"/>
          </a:p>
        </p:txBody>
      </p:sp>
      <p:sp>
        <p:nvSpPr>
          <p:cNvPr id="3" name="Title 2"/>
          <p:cNvSpPr>
            <a:spLocks noGrp="1"/>
          </p:cNvSpPr>
          <p:nvPr>
            <p:ph type="title"/>
          </p:nvPr>
        </p:nvSpPr>
        <p:spPr/>
        <p:txBody>
          <a:bodyPr/>
          <a:lstStyle/>
          <a:p>
            <a:r>
              <a:rPr lang="en-US" dirty="0" smtClean="0"/>
              <a:t>Physical layer security options</a:t>
            </a:r>
            <a:endParaRPr lang="en-GB" dirty="0"/>
          </a:p>
        </p:txBody>
      </p:sp>
      <p:sp>
        <p:nvSpPr>
          <p:cNvPr id="4" name="Slide Number Placeholder 3"/>
          <p:cNvSpPr>
            <a:spLocks noGrp="1"/>
          </p:cNvSpPr>
          <p:nvPr>
            <p:ph type="sldNum" sz="quarter" idx="12"/>
          </p:nvPr>
        </p:nvSpPr>
        <p:spPr/>
        <p:txBody>
          <a:bodyPr/>
          <a:lstStyle/>
          <a:p>
            <a:fld id="{47632C0C-0B19-4117-9512-F1AC724DAC21}" type="slidenum">
              <a:rPr lang="en-US" smtClean="0"/>
              <a:t>7</a:t>
            </a:fld>
            <a:endParaRPr lang="en-US" dirty="0"/>
          </a:p>
        </p:txBody>
      </p:sp>
    </p:spTree>
    <p:extLst>
      <p:ext uri="{BB962C8B-B14F-4D97-AF65-F5344CB8AC3E}">
        <p14:creationId xmlns:p14="http://schemas.microsoft.com/office/powerpoint/2010/main" val="15348865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51F34B230ED884490EAA0CC535EA820" ma:contentTypeVersion="1" ma:contentTypeDescription="Create a new document." ma:contentTypeScope="" ma:versionID="47194fe2e2cce5170df2aab8c212b9a4">
  <xsd:schema xmlns:xsd="http://www.w3.org/2001/XMLSchema" xmlns:xs="http://www.w3.org/2001/XMLSchema" xmlns:p="http://schemas.microsoft.com/office/2006/metadata/properties" xmlns:ns2="20cee1c6-1969-4179-9796-15b3b2a1bf9a" targetNamespace="http://schemas.microsoft.com/office/2006/metadata/properties" ma:root="true" ma:fieldsID="1660925e4c837dd5a0bb9bca825260a9" ns2:_="">
    <xsd:import namespace="20cee1c6-1969-4179-9796-15b3b2a1bf9a"/>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cee1c6-1969-4179-9796-15b3b2a1bf9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FD1B5D-D85A-4B3A-ADCA-4103E0FF9CB7}">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3C266A8A-DB42-4A9B-B3B6-85AFC4C56890}"/>
</file>

<file path=customXml/itemProps3.xml><?xml version="1.0" encoding="utf-8"?>
<ds:datastoreItem xmlns:ds="http://schemas.openxmlformats.org/officeDocument/2006/customXml" ds:itemID="{20BF811E-B0A1-40CA-8415-1022831F33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120</TotalTime>
  <Words>589</Words>
  <Application>Microsoft Office PowerPoint</Application>
  <PresentationFormat>On-screen Show (4:3)</PresentationFormat>
  <Paragraphs>55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Physical Layer Security  </vt:lpstr>
      <vt:lpstr>Outline</vt:lpstr>
      <vt:lpstr>Introduction</vt:lpstr>
      <vt:lpstr>Threats (1/3)</vt:lpstr>
      <vt:lpstr>Threats (2/3)</vt:lpstr>
      <vt:lpstr>Threats (3/3)</vt:lpstr>
      <vt:lpstr>Physical layer security options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Mezu, Okechukwu A. (GRC-DPC0)</dc:creator>
  <cp:lastModifiedBy>Windows User</cp:lastModifiedBy>
  <cp:revision>135</cp:revision>
  <cp:lastPrinted>2013-05-30T17:34:40Z</cp:lastPrinted>
  <dcterms:created xsi:type="dcterms:W3CDTF">2013-05-29T13:01:02Z</dcterms:created>
  <dcterms:modified xsi:type="dcterms:W3CDTF">2017-11-09T11:03:50Z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0x010100C51F34B230ED884490EAA0CC535EA820</vt:lpwstr>
  </property>
</Properties>
</file>