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0" r:id="rId4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99FF"/>
    <a:srgbClr val="B1CBFF"/>
    <a:srgbClr val="99CCFF"/>
    <a:srgbClr val="FF9999"/>
    <a:srgbClr val="FF0000"/>
    <a:srgbClr val="FFFF00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94667" autoAdjust="0"/>
  </p:normalViewPr>
  <p:slideViewPr>
    <p:cSldViewPr snapToGrid="0">
      <p:cViewPr varScale="1">
        <p:scale>
          <a:sx n="70" d="100"/>
          <a:sy n="70" d="100"/>
        </p:scale>
        <p:origin x="-15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0402" cy="45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2" tIns="45731" rIns="91462" bIns="45731" numCol="1" anchor="t" anchorCtr="0" compatLnSpc="1">
            <a:prstTxWarp prst="textNoShape">
              <a:avLst/>
            </a:prstTxWarp>
          </a:bodyPr>
          <a:lstStyle>
            <a:lvl1pPr defTabSz="914522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6315" y="0"/>
            <a:ext cx="3050401" cy="45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2" tIns="45731" rIns="91462" bIns="45731" numCol="1" anchor="t" anchorCtr="0" compatLnSpc="1">
            <a:prstTxWarp prst="textNoShape">
              <a:avLst/>
            </a:prstTxWarp>
          </a:bodyPr>
          <a:lstStyle>
            <a:lvl1pPr algn="r" defTabSz="914522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393"/>
            <a:ext cx="3050402" cy="45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2" tIns="45731" rIns="91462" bIns="45731" numCol="1" anchor="b" anchorCtr="0" compatLnSpc="1">
            <a:prstTxWarp prst="textNoShape">
              <a:avLst/>
            </a:prstTxWarp>
          </a:bodyPr>
          <a:lstStyle>
            <a:lvl1pPr defTabSz="914522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6315" y="8841393"/>
            <a:ext cx="3050401" cy="45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2" tIns="45731" rIns="91462" bIns="45731" numCol="1" anchor="b" anchorCtr="0" compatLnSpc="1">
            <a:prstTxWarp prst="textNoShape">
              <a:avLst/>
            </a:prstTxWarp>
          </a:bodyPr>
          <a:lstStyle>
            <a:lvl1pPr algn="r" defTabSz="914522">
              <a:defRPr sz="1200" smtClean="0"/>
            </a:lvl1pPr>
          </a:lstStyle>
          <a:p>
            <a:pPr>
              <a:defRPr/>
            </a:pPr>
            <a:fld id="{590957CE-F284-4A98-BCD3-8FF437E1C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68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1386" cy="4629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008" tIns="46504" rIns="93008" bIns="46504" numCol="1" anchor="t" anchorCtr="0" compatLnSpc="1">
            <a:prstTxWarp prst="textNoShape">
              <a:avLst/>
            </a:prstTxWarp>
          </a:bodyPr>
          <a:lstStyle>
            <a:lvl1pPr defTabSz="930372">
              <a:defRPr sz="1200" b="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6315" y="0"/>
            <a:ext cx="3031385" cy="4629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008" tIns="46504" rIns="93008" bIns="46504" numCol="1" anchor="t" anchorCtr="0" compatLnSpc="1">
            <a:prstTxWarp prst="textNoShape">
              <a:avLst/>
            </a:prstTxWarp>
          </a:bodyPr>
          <a:lstStyle>
            <a:lvl1pPr algn="r" defTabSz="930372">
              <a:defRPr sz="1200" b="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37088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344" y="4408807"/>
            <a:ext cx="5131013" cy="41773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008" tIns="46504" rIns="93008" bIns="465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783"/>
            <a:ext cx="3031386" cy="4629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008" tIns="46504" rIns="93008" bIns="46504" numCol="1" anchor="b" anchorCtr="0" compatLnSpc="1">
            <a:prstTxWarp prst="textNoShape">
              <a:avLst/>
            </a:prstTxWarp>
          </a:bodyPr>
          <a:lstStyle>
            <a:lvl1pPr defTabSz="930372">
              <a:defRPr sz="1200" b="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008" tIns="46504" rIns="93008" bIns="46504" numCol="1" anchor="b" anchorCtr="0" compatLnSpc="1">
            <a:prstTxWarp prst="textNoShape">
              <a:avLst/>
            </a:prstTxWarp>
          </a:bodyPr>
          <a:lstStyle>
            <a:lvl1pPr algn="r" defTabSz="930372">
              <a:defRPr sz="1200" b="0" smtClean="0">
                <a:latin typeface="Times" pitchFamily="18" charset="0"/>
              </a:defRPr>
            </a:lvl1pPr>
          </a:lstStyle>
          <a:p>
            <a:pPr>
              <a:defRPr/>
            </a:pPr>
            <a:fld id="{07DA3A2B-991C-46C6-B575-763C8331EF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93053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76282D-3784-42C1-8F32-7DC41AF388C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84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B56D5C-FDEA-4DA0-A4B5-6C26E905CEC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38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C2651F-F141-4A23-BACB-6156A83F704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24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457200"/>
            <a:ext cx="17907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457200"/>
            <a:ext cx="52197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8288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600075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828800"/>
            <a:ext cx="7162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7127875" y="6675438"/>
            <a:ext cx="1990725" cy="169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8542338" y="6659563"/>
            <a:ext cx="293687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b" anchorCtr="1">
            <a:spAutoFit/>
          </a:bodyPr>
          <a:lstStyle/>
          <a:p>
            <a:pPr algn="r">
              <a:defRPr/>
            </a:pPr>
            <a:fld id="{B0B230DB-FCE0-4304-8CB6-CBD73325BE62}" type="slidenum">
              <a:rPr lang="en-US" altLang="en-US" sz="700" b="0">
                <a:solidFill>
                  <a:srgbClr val="0000BA"/>
                </a:solidFill>
              </a:rPr>
              <a:pPr algn="r">
                <a:defRPr/>
              </a:pPr>
              <a:t>‹#›</a:t>
            </a:fld>
            <a:endParaRPr lang="en-US" altLang="en-US" sz="700" b="0">
              <a:solidFill>
                <a:srgbClr val="0000BA"/>
              </a:solidFill>
            </a:endParaRPr>
          </a:p>
        </p:txBody>
      </p:sp>
      <p:grpSp>
        <p:nvGrpSpPr>
          <p:cNvPr id="1030" name="Group 27"/>
          <p:cNvGrpSpPr>
            <a:grpSpLocks/>
          </p:cNvGrpSpPr>
          <p:nvPr userDrawn="1"/>
        </p:nvGrpSpPr>
        <p:grpSpPr bwMode="auto">
          <a:xfrm>
            <a:off x="762000" y="358775"/>
            <a:ext cx="606425" cy="174625"/>
            <a:chOff x="641" y="665"/>
            <a:chExt cx="382" cy="110"/>
          </a:xfrm>
        </p:grpSpPr>
        <p:sp>
          <p:nvSpPr>
            <p:cNvPr id="63516" name="Freeform 28"/>
            <p:cNvSpPr>
              <a:spLocks noChangeAspect="1"/>
            </p:cNvSpPr>
            <p:nvPr userDrawn="1"/>
          </p:nvSpPr>
          <p:spPr bwMode="auto">
            <a:xfrm>
              <a:off x="641" y="666"/>
              <a:ext cx="114" cy="109"/>
            </a:xfrm>
            <a:custGeom>
              <a:avLst/>
              <a:gdLst/>
              <a:ahLst/>
              <a:cxnLst>
                <a:cxn ang="0">
                  <a:pos x="2" y="1281"/>
                </a:cxn>
                <a:cxn ang="0">
                  <a:pos x="1046" y="1283"/>
                </a:cxn>
                <a:cxn ang="0">
                  <a:pos x="1109" y="1271"/>
                </a:cxn>
                <a:cxn ang="0">
                  <a:pos x="1152" y="1252"/>
                </a:cxn>
                <a:cxn ang="0">
                  <a:pos x="1193" y="1229"/>
                </a:cxn>
                <a:cxn ang="0">
                  <a:pos x="1224" y="1204"/>
                </a:cxn>
                <a:cxn ang="0">
                  <a:pos x="1253" y="1175"/>
                </a:cxn>
                <a:cxn ang="0">
                  <a:pos x="1283" y="1141"/>
                </a:cxn>
                <a:cxn ang="0">
                  <a:pos x="1302" y="1100"/>
                </a:cxn>
                <a:cxn ang="0">
                  <a:pos x="1313" y="1067"/>
                </a:cxn>
                <a:cxn ang="0">
                  <a:pos x="1325" y="1027"/>
                </a:cxn>
                <a:cxn ang="0">
                  <a:pos x="1329" y="967"/>
                </a:cxn>
                <a:cxn ang="0">
                  <a:pos x="1329" y="0"/>
                </a:cxn>
                <a:cxn ang="0">
                  <a:pos x="891" y="2"/>
                </a:cxn>
                <a:cxn ang="0">
                  <a:pos x="891" y="931"/>
                </a:cxn>
                <a:cxn ang="0">
                  <a:pos x="209" y="932"/>
                </a:cxn>
                <a:cxn ang="0">
                  <a:pos x="0" y="1283"/>
                </a:cxn>
              </a:cxnLst>
              <a:rect l="0" t="0" r="r" b="b"/>
              <a:pathLst>
                <a:path w="1329" h="1283">
                  <a:moveTo>
                    <a:pt x="2" y="1281"/>
                  </a:moveTo>
                  <a:lnTo>
                    <a:pt x="1046" y="1283"/>
                  </a:lnTo>
                  <a:lnTo>
                    <a:pt x="1109" y="1271"/>
                  </a:lnTo>
                  <a:lnTo>
                    <a:pt x="1152" y="1252"/>
                  </a:lnTo>
                  <a:lnTo>
                    <a:pt x="1193" y="1229"/>
                  </a:lnTo>
                  <a:lnTo>
                    <a:pt x="1224" y="1204"/>
                  </a:lnTo>
                  <a:lnTo>
                    <a:pt x="1253" y="1175"/>
                  </a:lnTo>
                  <a:lnTo>
                    <a:pt x="1283" y="1141"/>
                  </a:lnTo>
                  <a:lnTo>
                    <a:pt x="1302" y="1100"/>
                  </a:lnTo>
                  <a:lnTo>
                    <a:pt x="1313" y="1067"/>
                  </a:lnTo>
                  <a:lnTo>
                    <a:pt x="1325" y="1027"/>
                  </a:lnTo>
                  <a:lnTo>
                    <a:pt x="1329" y="967"/>
                  </a:lnTo>
                  <a:lnTo>
                    <a:pt x="1329" y="0"/>
                  </a:lnTo>
                  <a:lnTo>
                    <a:pt x="891" y="2"/>
                  </a:lnTo>
                  <a:lnTo>
                    <a:pt x="891" y="931"/>
                  </a:lnTo>
                  <a:lnTo>
                    <a:pt x="209" y="932"/>
                  </a:lnTo>
                  <a:lnTo>
                    <a:pt x="0" y="1283"/>
                  </a:lnTo>
                </a:path>
              </a:pathLst>
            </a:custGeom>
            <a:solidFill>
              <a:srgbClr val="FF0000"/>
            </a:solidFill>
            <a:ln w="31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17" name="Freeform 29"/>
            <p:cNvSpPr>
              <a:spLocks noChangeAspect="1"/>
            </p:cNvSpPr>
            <p:nvPr userDrawn="1"/>
          </p:nvSpPr>
          <p:spPr bwMode="auto">
            <a:xfrm>
              <a:off x="765" y="666"/>
              <a:ext cx="134" cy="109"/>
            </a:xfrm>
            <a:custGeom>
              <a:avLst/>
              <a:gdLst/>
              <a:ahLst/>
              <a:cxnLst>
                <a:cxn ang="0">
                  <a:pos x="0" y="1288"/>
                </a:cxn>
                <a:cxn ang="0">
                  <a:pos x="0" y="0"/>
                </a:cxn>
                <a:cxn ang="0">
                  <a:pos x="1272" y="0"/>
                </a:cxn>
                <a:cxn ang="0">
                  <a:pos x="1312" y="6"/>
                </a:cxn>
                <a:cxn ang="0">
                  <a:pos x="1345" y="14"/>
                </a:cxn>
                <a:cxn ang="0">
                  <a:pos x="1381" y="32"/>
                </a:cxn>
                <a:cxn ang="0">
                  <a:pos x="1411" y="50"/>
                </a:cxn>
                <a:cxn ang="0">
                  <a:pos x="1440" y="68"/>
                </a:cxn>
                <a:cxn ang="0">
                  <a:pos x="1473" y="99"/>
                </a:cxn>
                <a:cxn ang="0">
                  <a:pos x="1501" y="132"/>
                </a:cxn>
                <a:cxn ang="0">
                  <a:pos x="1520" y="172"/>
                </a:cxn>
                <a:cxn ang="0">
                  <a:pos x="1536" y="204"/>
                </a:cxn>
                <a:cxn ang="0">
                  <a:pos x="1548" y="232"/>
                </a:cxn>
                <a:cxn ang="0">
                  <a:pos x="1556" y="268"/>
                </a:cxn>
                <a:cxn ang="0">
                  <a:pos x="1561" y="297"/>
                </a:cxn>
                <a:cxn ang="0">
                  <a:pos x="1563" y="331"/>
                </a:cxn>
                <a:cxn ang="0">
                  <a:pos x="1564" y="364"/>
                </a:cxn>
                <a:cxn ang="0">
                  <a:pos x="1564" y="692"/>
                </a:cxn>
                <a:cxn ang="0">
                  <a:pos x="1560" y="733"/>
                </a:cxn>
                <a:cxn ang="0">
                  <a:pos x="1551" y="777"/>
                </a:cxn>
                <a:cxn ang="0">
                  <a:pos x="1531" y="816"/>
                </a:cxn>
                <a:cxn ang="0">
                  <a:pos x="1508" y="848"/>
                </a:cxn>
                <a:cxn ang="0">
                  <a:pos x="1477" y="888"/>
                </a:cxn>
                <a:cxn ang="0">
                  <a:pos x="1444" y="916"/>
                </a:cxn>
                <a:cxn ang="0">
                  <a:pos x="1412" y="940"/>
                </a:cxn>
                <a:cxn ang="0">
                  <a:pos x="1384" y="956"/>
                </a:cxn>
                <a:cxn ang="0">
                  <a:pos x="1352" y="968"/>
                </a:cxn>
                <a:cxn ang="0">
                  <a:pos x="1316" y="980"/>
                </a:cxn>
                <a:cxn ang="0">
                  <a:pos x="1284" y="988"/>
                </a:cxn>
                <a:cxn ang="0">
                  <a:pos x="576" y="988"/>
                </a:cxn>
                <a:cxn ang="0">
                  <a:pos x="436" y="736"/>
                </a:cxn>
                <a:cxn ang="0">
                  <a:pos x="436" y="624"/>
                </a:cxn>
                <a:cxn ang="0">
                  <a:pos x="1128" y="624"/>
                </a:cxn>
                <a:cxn ang="0">
                  <a:pos x="1128" y="364"/>
                </a:cxn>
                <a:cxn ang="0">
                  <a:pos x="432" y="364"/>
                </a:cxn>
                <a:cxn ang="0">
                  <a:pos x="432" y="1288"/>
                </a:cxn>
                <a:cxn ang="0">
                  <a:pos x="0" y="1288"/>
                </a:cxn>
              </a:cxnLst>
              <a:rect l="0" t="0" r="r" b="b"/>
              <a:pathLst>
                <a:path w="1564" h="1288">
                  <a:moveTo>
                    <a:pt x="0" y="1288"/>
                  </a:moveTo>
                  <a:lnTo>
                    <a:pt x="0" y="0"/>
                  </a:lnTo>
                  <a:lnTo>
                    <a:pt x="1272" y="0"/>
                  </a:lnTo>
                  <a:lnTo>
                    <a:pt x="1312" y="6"/>
                  </a:lnTo>
                  <a:lnTo>
                    <a:pt x="1345" y="14"/>
                  </a:lnTo>
                  <a:lnTo>
                    <a:pt x="1381" y="32"/>
                  </a:lnTo>
                  <a:lnTo>
                    <a:pt x="1411" y="50"/>
                  </a:lnTo>
                  <a:lnTo>
                    <a:pt x="1440" y="68"/>
                  </a:lnTo>
                  <a:lnTo>
                    <a:pt x="1473" y="99"/>
                  </a:lnTo>
                  <a:lnTo>
                    <a:pt x="1501" y="132"/>
                  </a:lnTo>
                  <a:lnTo>
                    <a:pt x="1520" y="172"/>
                  </a:lnTo>
                  <a:lnTo>
                    <a:pt x="1536" y="204"/>
                  </a:lnTo>
                  <a:lnTo>
                    <a:pt x="1548" y="232"/>
                  </a:lnTo>
                  <a:lnTo>
                    <a:pt x="1556" y="268"/>
                  </a:lnTo>
                  <a:lnTo>
                    <a:pt x="1561" y="297"/>
                  </a:lnTo>
                  <a:lnTo>
                    <a:pt x="1563" y="331"/>
                  </a:lnTo>
                  <a:lnTo>
                    <a:pt x="1564" y="364"/>
                  </a:lnTo>
                  <a:lnTo>
                    <a:pt x="1564" y="692"/>
                  </a:lnTo>
                  <a:lnTo>
                    <a:pt x="1560" y="733"/>
                  </a:lnTo>
                  <a:lnTo>
                    <a:pt x="1551" y="777"/>
                  </a:lnTo>
                  <a:lnTo>
                    <a:pt x="1531" y="816"/>
                  </a:lnTo>
                  <a:lnTo>
                    <a:pt x="1508" y="848"/>
                  </a:lnTo>
                  <a:lnTo>
                    <a:pt x="1477" y="888"/>
                  </a:lnTo>
                  <a:lnTo>
                    <a:pt x="1444" y="916"/>
                  </a:lnTo>
                  <a:lnTo>
                    <a:pt x="1412" y="940"/>
                  </a:lnTo>
                  <a:lnTo>
                    <a:pt x="1384" y="956"/>
                  </a:lnTo>
                  <a:lnTo>
                    <a:pt x="1352" y="968"/>
                  </a:lnTo>
                  <a:lnTo>
                    <a:pt x="1316" y="980"/>
                  </a:lnTo>
                  <a:lnTo>
                    <a:pt x="1284" y="988"/>
                  </a:lnTo>
                  <a:lnTo>
                    <a:pt x="576" y="988"/>
                  </a:lnTo>
                  <a:lnTo>
                    <a:pt x="436" y="736"/>
                  </a:lnTo>
                  <a:lnTo>
                    <a:pt x="436" y="624"/>
                  </a:lnTo>
                  <a:lnTo>
                    <a:pt x="1128" y="624"/>
                  </a:lnTo>
                  <a:lnTo>
                    <a:pt x="1128" y="364"/>
                  </a:lnTo>
                  <a:lnTo>
                    <a:pt x="432" y="364"/>
                  </a:lnTo>
                  <a:lnTo>
                    <a:pt x="432" y="1288"/>
                  </a:lnTo>
                  <a:lnTo>
                    <a:pt x="0" y="1288"/>
                  </a:lnTo>
                  <a:close/>
                </a:path>
              </a:pathLst>
            </a:custGeom>
            <a:solidFill>
              <a:srgbClr val="FF0000"/>
            </a:solidFill>
            <a:ln w="31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18" name="Freeform 30"/>
            <p:cNvSpPr>
              <a:spLocks noChangeAspect="1"/>
            </p:cNvSpPr>
            <p:nvPr userDrawn="1"/>
          </p:nvSpPr>
          <p:spPr bwMode="auto">
            <a:xfrm>
              <a:off x="909" y="665"/>
              <a:ext cx="114" cy="11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435" y="8"/>
                </a:cxn>
                <a:cxn ang="0">
                  <a:pos x="435" y="940"/>
                </a:cxn>
                <a:cxn ang="0">
                  <a:pos x="1116" y="940"/>
                </a:cxn>
                <a:cxn ang="0">
                  <a:pos x="1321" y="1293"/>
                </a:cxn>
                <a:cxn ang="0">
                  <a:pos x="288" y="1294"/>
                </a:cxn>
                <a:cxn ang="0">
                  <a:pos x="238" y="1288"/>
                </a:cxn>
                <a:cxn ang="0">
                  <a:pos x="199" y="1278"/>
                </a:cxn>
                <a:cxn ang="0">
                  <a:pos x="156" y="1258"/>
                </a:cxn>
                <a:cxn ang="0">
                  <a:pos x="115" y="1234"/>
                </a:cxn>
                <a:cxn ang="0">
                  <a:pos x="79" y="1204"/>
                </a:cxn>
                <a:cxn ang="0">
                  <a:pos x="57" y="1174"/>
                </a:cxn>
                <a:cxn ang="0">
                  <a:pos x="33" y="1144"/>
                </a:cxn>
                <a:cxn ang="0">
                  <a:pos x="16" y="1108"/>
                </a:cxn>
                <a:cxn ang="0">
                  <a:pos x="4" y="1072"/>
                </a:cxn>
                <a:cxn ang="0">
                  <a:pos x="0" y="963"/>
                </a:cxn>
                <a:cxn ang="0">
                  <a:pos x="1" y="0"/>
                </a:cxn>
              </a:cxnLst>
              <a:rect l="0" t="0" r="r" b="b"/>
              <a:pathLst>
                <a:path w="1321" h="1294">
                  <a:moveTo>
                    <a:pt x="1" y="0"/>
                  </a:moveTo>
                  <a:lnTo>
                    <a:pt x="435" y="8"/>
                  </a:lnTo>
                  <a:lnTo>
                    <a:pt x="435" y="940"/>
                  </a:lnTo>
                  <a:lnTo>
                    <a:pt x="1116" y="940"/>
                  </a:lnTo>
                  <a:lnTo>
                    <a:pt x="1321" y="1293"/>
                  </a:lnTo>
                  <a:lnTo>
                    <a:pt x="288" y="1294"/>
                  </a:lnTo>
                  <a:lnTo>
                    <a:pt x="238" y="1288"/>
                  </a:lnTo>
                  <a:lnTo>
                    <a:pt x="199" y="1278"/>
                  </a:lnTo>
                  <a:lnTo>
                    <a:pt x="156" y="1258"/>
                  </a:lnTo>
                  <a:lnTo>
                    <a:pt x="115" y="1234"/>
                  </a:lnTo>
                  <a:lnTo>
                    <a:pt x="79" y="1204"/>
                  </a:lnTo>
                  <a:lnTo>
                    <a:pt x="57" y="1174"/>
                  </a:lnTo>
                  <a:lnTo>
                    <a:pt x="33" y="1144"/>
                  </a:lnTo>
                  <a:lnTo>
                    <a:pt x="16" y="1108"/>
                  </a:lnTo>
                  <a:lnTo>
                    <a:pt x="4" y="1072"/>
                  </a:lnTo>
                  <a:lnTo>
                    <a:pt x="0" y="96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0000"/>
            </a:solidFill>
            <a:ln w="31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031" name="Picture 3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52400"/>
            <a:ext cx="7667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2" descr="_CCSDSLogoNoOrgText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67600" y="0"/>
            <a:ext cx="16764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•"/>
        <a:defRPr sz="2000" b="1">
          <a:solidFill>
            <a:srgbClr val="0000BA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–"/>
        <a:defRPr sz="2000">
          <a:solidFill>
            <a:srgbClr val="0000BA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»"/>
        <a:defRPr sz="2000">
          <a:solidFill>
            <a:srgbClr val="0000BA"/>
          </a:solidFill>
          <a:latin typeface="+mn-lt"/>
        </a:defRPr>
      </a:lvl3pPr>
      <a:lvl4pPr marL="1543050" indent="-17145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•"/>
        <a:defRPr sz="2000">
          <a:solidFill>
            <a:srgbClr val="0000BA"/>
          </a:solidFill>
          <a:latin typeface="+mn-lt"/>
        </a:defRPr>
      </a:lvl4pPr>
      <a:lvl5pPr marL="2000250" indent="-17145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–"/>
        <a:defRPr sz="2000">
          <a:solidFill>
            <a:srgbClr val="0000BA"/>
          </a:solidFill>
          <a:latin typeface="+mn-lt"/>
        </a:defRPr>
      </a:lvl5pPr>
      <a:lvl6pPr marL="2457450" indent="-17145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–"/>
        <a:defRPr sz="2000">
          <a:solidFill>
            <a:srgbClr val="0000BA"/>
          </a:solidFill>
          <a:latin typeface="+mn-lt"/>
        </a:defRPr>
      </a:lvl6pPr>
      <a:lvl7pPr marL="2914650" indent="-17145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–"/>
        <a:defRPr sz="2000">
          <a:solidFill>
            <a:srgbClr val="0000BA"/>
          </a:solidFill>
          <a:latin typeface="+mn-lt"/>
        </a:defRPr>
      </a:lvl7pPr>
      <a:lvl8pPr marL="3371850" indent="-17145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–"/>
        <a:defRPr sz="2000">
          <a:solidFill>
            <a:srgbClr val="0000BA"/>
          </a:solidFill>
          <a:latin typeface="+mn-lt"/>
        </a:defRPr>
      </a:lvl8pPr>
      <a:lvl9pPr marL="3829050" indent="-17145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–"/>
        <a:defRPr sz="2000">
          <a:solidFill>
            <a:srgbClr val="0000B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799" y="1520707"/>
            <a:ext cx="7772400" cy="2593975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CCSDS Security Working Group</a:t>
            </a:r>
            <a:br>
              <a:rPr lang="en-US" sz="3200" dirty="0"/>
            </a:br>
            <a:r>
              <a:rPr lang="en-US" sz="3200" dirty="0"/>
              <a:t>Fall 2017 Meeting Agenda</a:t>
            </a:r>
            <a:br>
              <a:rPr lang="en-US" sz="32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1800" dirty="0"/>
              <a:t>6-7 November 2017</a:t>
            </a:r>
            <a:br>
              <a:rPr lang="en-US" sz="1800" dirty="0"/>
            </a:br>
            <a:r>
              <a:rPr lang="en-US" sz="1800" dirty="0"/>
              <a:t>ESA/ESTEC </a:t>
            </a:r>
            <a:br>
              <a:rPr lang="en-US" sz="1800" dirty="0"/>
            </a:br>
            <a:r>
              <a:rPr lang="en-US" sz="1800" dirty="0"/>
              <a:t>The Hague, The Netherlands</a:t>
            </a:r>
          </a:p>
        </p:txBody>
      </p:sp>
      <p:pic>
        <p:nvPicPr>
          <p:cNvPr id="2051" name="Picture 14" descr="_CCSDSLogoNoOrgText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9575" y="528111"/>
            <a:ext cx="289560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15"/>
          <p:cNvSpPr txBox="1">
            <a:spLocks noChangeArrowheads="1"/>
          </p:cNvSpPr>
          <p:nvPr/>
        </p:nvSpPr>
        <p:spPr bwMode="auto">
          <a:xfrm>
            <a:off x="2749549" y="3804151"/>
            <a:ext cx="36449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Howard Weiss</a:t>
            </a:r>
            <a:br>
              <a:rPr lang="en-US" sz="1800" dirty="0"/>
            </a:br>
            <a:r>
              <a:rPr lang="en-US" sz="1800" dirty="0"/>
              <a:t>NASA/JPL/PARSONS</a:t>
            </a:r>
            <a:endParaRPr lang="en-US" dirty="0"/>
          </a:p>
        </p:txBody>
      </p:sp>
      <p:pic>
        <p:nvPicPr>
          <p:cNvPr id="6" name="Picture 2" descr="email_sig_logo_blac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10450" y="6539011"/>
            <a:ext cx="14287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 descr="image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7590" y="4450482"/>
            <a:ext cx="8188819" cy="2298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000750" cy="685800"/>
          </a:xfrm>
        </p:spPr>
        <p:txBody>
          <a:bodyPr/>
          <a:lstStyle/>
          <a:p>
            <a:pPr>
              <a:defRPr/>
            </a:pPr>
            <a:r>
              <a:rPr lang="en-US" dirty="0"/>
              <a:t>AGENDA</a:t>
            </a:r>
          </a:p>
        </p:txBody>
      </p:sp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381000" y="482600"/>
            <a:ext cx="8382000" cy="579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285750" indent="-285750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•"/>
            </a:pPr>
            <a:endParaRPr lang="en-US" sz="1800">
              <a:solidFill>
                <a:srgbClr val="0000BA"/>
              </a:solidFill>
            </a:endParaRPr>
          </a:p>
        </p:txBody>
      </p:sp>
      <p:sp>
        <p:nvSpPr>
          <p:cNvPr id="3076" name="Rectangle 12"/>
          <p:cNvSpPr>
            <a:spLocks noChangeArrowheads="1"/>
          </p:cNvSpPr>
          <p:nvPr/>
        </p:nvSpPr>
        <p:spPr bwMode="auto">
          <a:xfrm>
            <a:off x="532138" y="914400"/>
            <a:ext cx="8289274" cy="624170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•"/>
            </a:pPr>
            <a:r>
              <a:rPr lang="en-US" sz="1800" u="sng" dirty="0">
                <a:solidFill>
                  <a:srgbClr val="0000BA"/>
                </a:solidFill>
              </a:rPr>
              <a:t>6 November 2017</a:t>
            </a:r>
          </a:p>
          <a:p>
            <a:pPr lvl="1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dirty="0" smtClean="0"/>
              <a:t>08:45 </a:t>
            </a:r>
            <a:r>
              <a:rPr lang="en-US" sz="1800" dirty="0"/>
              <a:t>– </a:t>
            </a:r>
            <a:r>
              <a:rPr lang="en-US" sz="1800" dirty="0" smtClean="0"/>
              <a:t>09:45</a:t>
            </a:r>
            <a:r>
              <a:rPr lang="en-US" sz="1800" b="0" dirty="0">
                <a:solidFill>
                  <a:schemeClr val="bg2"/>
                </a:solidFill>
              </a:rPr>
              <a:t>:</a:t>
            </a:r>
            <a:r>
              <a:rPr lang="en-US" sz="1800" b="0" dirty="0">
                <a:solidFill>
                  <a:srgbClr val="0000BA"/>
                </a:solidFill>
              </a:rPr>
              <a:t> CCSDS Plenary</a:t>
            </a:r>
          </a:p>
          <a:p>
            <a:pPr lvl="1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dirty="0" smtClean="0"/>
              <a:t>09:45 </a:t>
            </a:r>
            <a:r>
              <a:rPr lang="en-US" sz="1800" dirty="0"/>
              <a:t>– </a:t>
            </a:r>
            <a:r>
              <a:rPr lang="en-US" sz="1800" dirty="0" smtClean="0"/>
              <a:t>10:45</a:t>
            </a:r>
            <a:r>
              <a:rPr lang="en-US" sz="1800" b="0" dirty="0">
                <a:solidFill>
                  <a:schemeClr val="bg2"/>
                </a:solidFill>
              </a:rPr>
              <a:t>:</a:t>
            </a:r>
            <a:r>
              <a:rPr lang="en-US" sz="1800" b="0" dirty="0">
                <a:solidFill>
                  <a:srgbClr val="0000BA"/>
                </a:solidFill>
              </a:rPr>
              <a:t> Systems Engineering Area (SEA) </a:t>
            </a:r>
            <a:r>
              <a:rPr lang="en-US" sz="1800" b="0" dirty="0" smtClean="0">
                <a:solidFill>
                  <a:srgbClr val="0000BA"/>
                </a:solidFill>
              </a:rPr>
              <a:t>Plenary</a:t>
            </a:r>
          </a:p>
          <a:p>
            <a:pPr lvl="1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dirty="0" smtClean="0">
                <a:solidFill>
                  <a:srgbClr val="0000BA"/>
                </a:solidFill>
              </a:rPr>
              <a:t>09:45 – 12:30</a:t>
            </a:r>
            <a:r>
              <a:rPr lang="en-US" sz="1800" b="0" dirty="0" smtClean="0">
                <a:solidFill>
                  <a:srgbClr val="0000BA"/>
                </a:solidFill>
              </a:rPr>
              <a:t>: SDLS + RFM + SEC Joint Meeting</a:t>
            </a:r>
            <a:endParaRPr lang="en-US" sz="1800" b="0" dirty="0">
              <a:solidFill>
                <a:srgbClr val="0000BA"/>
              </a:solidFill>
            </a:endParaRPr>
          </a:p>
          <a:p>
            <a:pPr lvl="1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dirty="0" smtClean="0">
                <a:solidFill>
                  <a:srgbClr val="0000BA"/>
                </a:solidFill>
              </a:rPr>
              <a:t>13:30 </a:t>
            </a:r>
            <a:r>
              <a:rPr lang="en-US" sz="1800" dirty="0">
                <a:solidFill>
                  <a:srgbClr val="0000BA"/>
                </a:solidFill>
              </a:rPr>
              <a:t>– </a:t>
            </a:r>
            <a:r>
              <a:rPr lang="en-US" sz="1800" dirty="0" smtClean="0">
                <a:solidFill>
                  <a:srgbClr val="0000BA"/>
                </a:solidFill>
              </a:rPr>
              <a:t>17:30</a:t>
            </a:r>
            <a:r>
              <a:rPr lang="en-US" sz="1800" b="0" dirty="0" smtClean="0">
                <a:solidFill>
                  <a:srgbClr val="0000BA"/>
                </a:solidFill>
              </a:rPr>
              <a:t>: </a:t>
            </a:r>
            <a:r>
              <a:rPr lang="en-US" sz="1800" b="0" dirty="0">
                <a:solidFill>
                  <a:srgbClr val="0000BA"/>
                </a:solidFill>
              </a:rPr>
              <a:t>Security WG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b="0" dirty="0"/>
              <a:t>Welcome, introductions, logistics, agenda review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b="0" dirty="0"/>
              <a:t>Charter review (if required)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b="0" dirty="0"/>
              <a:t>Review results of Spring 2017 (San Antonio) meeting</a:t>
            </a:r>
          </a:p>
          <a:p>
            <a:pPr lvl="3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b="0" dirty="0"/>
              <a:t>Status of documents and action items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b="0" dirty="0"/>
              <a:t>Mailing list review (Weiss)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b="0" dirty="0"/>
              <a:t>Review/revise future work areas list for CWE Framework (all)</a:t>
            </a:r>
          </a:p>
          <a:p>
            <a:pPr lvl="3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b="0" dirty="0"/>
              <a:t>Document revisions: </a:t>
            </a:r>
            <a:r>
              <a:rPr lang="en-US" sz="1800" b="0" dirty="0" err="1"/>
              <a:t>Algo</a:t>
            </a:r>
            <a:r>
              <a:rPr lang="en-US" sz="1800" b="0" dirty="0"/>
              <a:t> BB, KM GB, Glossary, Mission Planners GB, Security Architecture MB</a:t>
            </a:r>
          </a:p>
          <a:p>
            <a:pPr lvl="3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b="0" dirty="0"/>
              <a:t>Bulk encryption standards (Weiss)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b="0" dirty="0"/>
              <a:t>CCSDS Credentials Program (Sheehe)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b="0" dirty="0"/>
              <a:t>Cloud Testing Update (Bailey, Fischer)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b="0" dirty="0"/>
              <a:t>Trusted Software (Fischer, Bailey)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b="0" dirty="0"/>
              <a:t>Green Book Revisions</a:t>
            </a:r>
          </a:p>
          <a:p>
            <a:pPr lvl="3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b="0" dirty="0"/>
              <a:t>Security Protocols Status (Weiss)</a:t>
            </a:r>
          </a:p>
          <a:p>
            <a:pPr lvl="3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b="0" dirty="0"/>
              <a:t>Secure Interconnection Guide (</a:t>
            </a:r>
            <a:r>
              <a:rPr lang="en-US" sz="1800" b="0" dirty="0" err="1"/>
              <a:t>Biggerstaff</a:t>
            </a:r>
            <a:r>
              <a:rPr lang="en-US" sz="1800" b="0" dirty="0"/>
              <a:t>)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b="0" dirty="0"/>
              <a:t>Working Group Dinner</a:t>
            </a:r>
          </a:p>
          <a:p>
            <a:pPr lvl="1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endParaRPr lang="en-US" sz="1800" b="0" dirty="0"/>
          </a:p>
          <a:p>
            <a:pPr lvl="1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endParaRPr lang="en-US" sz="18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AGENDA (Cont)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907" y="1122890"/>
            <a:ext cx="7772400" cy="5735109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</a:pPr>
            <a:r>
              <a:rPr lang="en-US" sz="1800" u="sng" dirty="0"/>
              <a:t>7 November 2017 (</a:t>
            </a:r>
            <a:r>
              <a:rPr lang="en-US" sz="1800" u="sng" dirty="0" smtClean="0"/>
              <a:t>08:45 </a:t>
            </a:r>
            <a:r>
              <a:rPr lang="en-US" sz="1800" u="sng" dirty="0"/>
              <a:t>– </a:t>
            </a:r>
            <a:r>
              <a:rPr lang="en-US" sz="1800" u="sng" dirty="0" smtClean="0"/>
              <a:t>17:30)</a:t>
            </a:r>
            <a:r>
              <a:rPr lang="en-US" sz="1800" u="sng" dirty="0"/>
              <a:t/>
            </a:r>
            <a:br>
              <a:rPr lang="en-US" sz="1800" u="sng" dirty="0"/>
            </a:br>
            <a:endParaRPr lang="en-US" sz="1800" u="sng" dirty="0"/>
          </a:p>
          <a:p>
            <a:pPr lvl="1">
              <a:lnSpc>
                <a:spcPct val="75000"/>
              </a:lnSpc>
            </a:pPr>
            <a:r>
              <a:rPr lang="en-US" sz="1800" dirty="0">
                <a:solidFill>
                  <a:schemeClr val="tx1"/>
                </a:solidFill>
              </a:rPr>
              <a:t>Network Layer Security Status (Sheehe, Weiss)</a:t>
            </a:r>
          </a:p>
          <a:p>
            <a:pPr lvl="2">
              <a:lnSpc>
                <a:spcPct val="75000"/>
              </a:lnSpc>
            </a:pPr>
            <a:r>
              <a:rPr lang="en-US" sz="1800" dirty="0">
                <a:solidFill>
                  <a:schemeClr val="tx1"/>
                </a:solidFill>
              </a:rPr>
              <a:t>Testing results</a:t>
            </a:r>
          </a:p>
          <a:p>
            <a:pPr lvl="2">
              <a:lnSpc>
                <a:spcPct val="75000"/>
              </a:lnSpc>
            </a:pPr>
            <a:r>
              <a:rPr lang="en-US" sz="1800" dirty="0">
                <a:solidFill>
                  <a:schemeClr val="tx1"/>
                </a:solidFill>
              </a:rPr>
              <a:t>Document status</a:t>
            </a:r>
          </a:p>
          <a:p>
            <a:pPr lvl="1">
              <a:lnSpc>
                <a:spcPct val="75000"/>
              </a:lnSpc>
            </a:pPr>
            <a:r>
              <a:rPr lang="en-US" sz="1800" dirty="0"/>
              <a:t>Key Management Blue Book (Fischer, Aguilar-Sanchez)</a:t>
            </a:r>
          </a:p>
          <a:p>
            <a:pPr lvl="2">
              <a:lnSpc>
                <a:spcPct val="75000"/>
              </a:lnSpc>
            </a:pPr>
            <a:r>
              <a:rPr lang="en-US" sz="1800" dirty="0"/>
              <a:t>KM for SDLS extended procedures (Fischer)</a:t>
            </a:r>
          </a:p>
          <a:p>
            <a:pPr lvl="2">
              <a:lnSpc>
                <a:spcPct val="75000"/>
              </a:lnSpc>
            </a:pPr>
            <a:r>
              <a:rPr lang="en-US" sz="1800" dirty="0"/>
              <a:t>KM Green Book </a:t>
            </a:r>
            <a:endParaRPr lang="en-US" sz="1800" dirty="0">
              <a:solidFill>
                <a:schemeClr val="tx1"/>
              </a:solidFill>
            </a:endParaRPr>
          </a:p>
          <a:p>
            <a:pPr lvl="1">
              <a:lnSpc>
                <a:spcPct val="75000"/>
              </a:lnSpc>
            </a:pPr>
            <a:r>
              <a:rPr lang="en-US" sz="1800" dirty="0">
                <a:solidFill>
                  <a:schemeClr val="tx1"/>
                </a:solidFill>
              </a:rPr>
              <a:t>Link Layer Security Update Discussion (</a:t>
            </a:r>
            <a:r>
              <a:rPr lang="en-US" sz="1800" dirty="0" err="1">
                <a:solidFill>
                  <a:schemeClr val="tx1"/>
                </a:solidFill>
              </a:rPr>
              <a:t>Biggerstaff</a:t>
            </a:r>
            <a:r>
              <a:rPr lang="en-US" sz="1800" dirty="0">
                <a:solidFill>
                  <a:schemeClr val="tx1"/>
                </a:solidFill>
              </a:rPr>
              <a:t>, Weiss, Aguilar-Sanchez, Fischer, Sheehe)</a:t>
            </a:r>
          </a:p>
          <a:p>
            <a:pPr lvl="2">
              <a:lnSpc>
                <a:spcPct val="75000"/>
              </a:lnSpc>
            </a:pPr>
            <a:r>
              <a:rPr lang="en-US" sz="1800" dirty="0">
                <a:solidFill>
                  <a:schemeClr val="tx1"/>
                </a:solidFill>
              </a:rPr>
              <a:t>SDLS physical layer draft project?</a:t>
            </a:r>
          </a:p>
          <a:p>
            <a:pPr lvl="1">
              <a:lnSpc>
                <a:spcPct val="75000"/>
              </a:lnSpc>
            </a:pPr>
            <a:r>
              <a:rPr lang="en-US" sz="1800" dirty="0">
                <a:solidFill>
                  <a:schemeClr val="tx1"/>
                </a:solidFill>
              </a:rPr>
              <a:t>Proposed new areas of work – continuation of discussions</a:t>
            </a:r>
          </a:p>
          <a:p>
            <a:pPr lvl="1">
              <a:lnSpc>
                <a:spcPct val="75000"/>
              </a:lnSpc>
            </a:pPr>
            <a:r>
              <a:rPr lang="en-US" sz="1800" dirty="0">
                <a:solidFill>
                  <a:schemeClr val="tx1"/>
                </a:solidFill>
              </a:rPr>
              <a:t>Other areas of discussion</a:t>
            </a:r>
          </a:p>
          <a:p>
            <a:pPr lvl="1">
              <a:lnSpc>
                <a:spcPct val="75000"/>
              </a:lnSpc>
              <a:buFont typeface="Times New Roman" pitchFamily="18" charset="0"/>
              <a:buNone/>
            </a:pPr>
            <a:endParaRPr lang="en-US" sz="1800" dirty="0"/>
          </a:p>
          <a:p>
            <a:pPr>
              <a:lnSpc>
                <a:spcPct val="75000"/>
              </a:lnSpc>
            </a:pPr>
            <a:r>
              <a:rPr lang="en-US" sz="1800" u="sng" dirty="0"/>
              <a:t>8 November 2017</a:t>
            </a:r>
            <a:endParaRPr lang="en-US" sz="1600" dirty="0"/>
          </a:p>
          <a:p>
            <a:pPr lvl="1">
              <a:lnSpc>
                <a:spcPct val="75000"/>
              </a:lnSpc>
            </a:pPr>
            <a:r>
              <a:rPr lang="en-US" sz="1800" b="1" dirty="0" smtClean="0"/>
              <a:t>08:45-17:30</a:t>
            </a:r>
            <a:r>
              <a:rPr lang="en-US" sz="1800" dirty="0" smtClean="0"/>
              <a:t>: </a:t>
            </a:r>
            <a:r>
              <a:rPr lang="en-US" sz="1800" dirty="0"/>
              <a:t>Space Data Link Security WG</a:t>
            </a:r>
          </a:p>
          <a:p>
            <a:pPr lvl="1">
              <a:lnSpc>
                <a:spcPct val="75000"/>
              </a:lnSpc>
              <a:buFont typeface="Times New Roman" pitchFamily="18" charset="0"/>
              <a:buNone/>
            </a:pPr>
            <a:endParaRPr lang="en-US" sz="1800" dirty="0"/>
          </a:p>
          <a:p>
            <a:pPr>
              <a:lnSpc>
                <a:spcPct val="75000"/>
              </a:lnSpc>
            </a:pPr>
            <a:r>
              <a:rPr lang="en-US" sz="1800" u="sng" dirty="0"/>
              <a:t>9 November 2017</a:t>
            </a:r>
          </a:p>
          <a:p>
            <a:pPr lvl="1">
              <a:lnSpc>
                <a:spcPct val="75000"/>
              </a:lnSpc>
            </a:pPr>
            <a:r>
              <a:rPr lang="en-US" sz="1800" b="1" dirty="0" smtClean="0"/>
              <a:t>08:45-12:30</a:t>
            </a:r>
            <a:r>
              <a:rPr lang="en-US" sz="1800" dirty="0"/>
              <a:t>: Space Data Link Security WG</a:t>
            </a:r>
            <a:br>
              <a:rPr lang="en-US" sz="1800" dirty="0"/>
            </a:br>
            <a:endParaRPr lang="en-US" sz="1800" dirty="0"/>
          </a:p>
          <a:p>
            <a:pPr>
              <a:lnSpc>
                <a:spcPct val="75000"/>
              </a:lnSpc>
            </a:pPr>
            <a:r>
              <a:rPr lang="en-US" sz="1800" u="sng" dirty="0"/>
              <a:t>9 November 2017</a:t>
            </a:r>
          </a:p>
          <a:p>
            <a:pPr lvl="1">
              <a:lnSpc>
                <a:spcPct val="75000"/>
              </a:lnSpc>
            </a:pPr>
            <a:r>
              <a:rPr lang="en-US" sz="1800" b="1" dirty="0"/>
              <a:t>16:00-17:30</a:t>
            </a:r>
            <a:r>
              <a:rPr lang="en-US" sz="1800" dirty="0"/>
              <a:t>: SEA Wrap-up Plenary</a:t>
            </a:r>
          </a:p>
          <a:p>
            <a:pPr lvl="1">
              <a:lnSpc>
                <a:spcPct val="75000"/>
              </a:lnSpc>
            </a:pPr>
            <a:endParaRPr lang="en-US" sz="1800" dirty="0"/>
          </a:p>
          <a:p>
            <a:pPr>
              <a:lnSpc>
                <a:spcPct val="75000"/>
              </a:lnSpc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ARTA-sepucha">
  <a:themeElements>
    <a:clrScheme name="">
      <a:dk1>
        <a:srgbClr val="0000BA"/>
      </a:dk1>
      <a:lt1>
        <a:srgbClr val="FFFFFF"/>
      </a:lt1>
      <a:dk2>
        <a:srgbClr val="000000"/>
      </a:dk2>
      <a:lt2>
        <a:srgbClr val="919191"/>
      </a:lt2>
      <a:accent1>
        <a:srgbClr val="FFFFFF"/>
      </a:accent1>
      <a:accent2>
        <a:srgbClr val="0000BA"/>
      </a:accent2>
      <a:accent3>
        <a:srgbClr val="FFFFFF"/>
      </a:accent3>
      <a:accent4>
        <a:srgbClr val="00009E"/>
      </a:accent4>
      <a:accent5>
        <a:srgbClr val="FFFFFF"/>
      </a:accent5>
      <a:accent6>
        <a:srgbClr val="0000A8"/>
      </a:accent6>
      <a:hlink>
        <a:srgbClr val="FC0128"/>
      </a:hlink>
      <a:folHlink>
        <a:srgbClr val="CECECE"/>
      </a:folHlink>
    </a:clrScheme>
    <a:fontScheme name="SPARTA-sepuch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PARTA-sepuch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TA-sepuch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RTA-sepuch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TA-sepuch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TA-sepuch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TA-sepuch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TA-sepuch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1F34B230ED884490EAA0CC535EA820" ma:contentTypeVersion="1" ma:contentTypeDescription="Create a new document." ma:contentTypeScope="" ma:versionID="47194fe2e2cce5170df2aab8c212b9a4">
  <xsd:schema xmlns:xsd="http://www.w3.org/2001/XMLSchema" xmlns:xs="http://www.w3.org/2001/XMLSchema" xmlns:p="http://schemas.microsoft.com/office/2006/metadata/properties" xmlns:ns2="20cee1c6-1969-4179-9796-15b3b2a1bf9a" targetNamespace="http://schemas.microsoft.com/office/2006/metadata/properties" ma:root="true" ma:fieldsID="1660925e4c837dd5a0bb9bca825260a9" ns2:_="">
    <xsd:import namespace="20cee1c6-1969-4179-9796-15b3b2a1bf9a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cee1c6-1969-4179-9796-15b3b2a1bf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BF1E0D-709C-4B9A-AECC-D716C2D90D81}"/>
</file>

<file path=customXml/itemProps2.xml><?xml version="1.0" encoding="utf-8"?>
<ds:datastoreItem xmlns:ds="http://schemas.openxmlformats.org/officeDocument/2006/customXml" ds:itemID="{4F0134C0-07C4-494D-9984-A2F6EB6CDB78}"/>
</file>

<file path=customXml/itemProps3.xml><?xml version="1.0" encoding="utf-8"?>
<ds:datastoreItem xmlns:ds="http://schemas.openxmlformats.org/officeDocument/2006/customXml" ds:itemID="{F742C3E6-2436-401B-A5A7-C0B013385AA3}"/>
</file>

<file path=docProps/app.xml><?xml version="1.0" encoding="utf-8"?>
<Properties xmlns="http://schemas.openxmlformats.org/officeDocument/2006/extended-properties" xmlns:vt="http://schemas.openxmlformats.org/officeDocument/2006/docPropsVTypes">
  <Template>SPARTA-sepucha</Template>
  <TotalTime>26542</TotalTime>
  <Words>169</Words>
  <Application>Microsoft Office PowerPoint</Application>
  <PresentationFormat>On-screen Show (4:3)</PresentationFormat>
  <Paragraphs>47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SPARTA-sepucha</vt:lpstr>
      <vt:lpstr>CCSDS Security Working Group Fall 2017 Meeting Agenda  6-7 November 2017 ESA/ESTEC  The Hague, The Netherlands</vt:lpstr>
      <vt:lpstr>AGENDA</vt:lpstr>
      <vt:lpstr>AGENDA (Cont)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CCSDS Security Working Group Spring 2004 Meeting CSA, Montreal CA</dc:title>
  <dc:creator>Howard Weiss</dc:creator>
  <cp:lastModifiedBy>Windows User</cp:lastModifiedBy>
  <cp:revision>246</cp:revision>
  <cp:lastPrinted>1999-12-09T19:21:04Z</cp:lastPrinted>
  <dcterms:created xsi:type="dcterms:W3CDTF">2015-11-08T21:34:04Z</dcterms:created>
  <dcterms:modified xsi:type="dcterms:W3CDTF">2017-11-03T15:41:48Z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0x010100C51F34B230ED884490EAA0CC535EA820</vt:lpwstr>
  </property>
</Properties>
</file>