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9" r:id="rId4"/>
  </p:sldMasterIdLst>
  <p:notesMasterIdLst>
    <p:notesMasterId r:id="rId31"/>
  </p:notesMasterIdLst>
  <p:handoutMasterIdLst>
    <p:handoutMasterId r:id="rId32"/>
  </p:handoutMasterIdLst>
  <p:sldIdLst>
    <p:sldId id="256" r:id="rId5"/>
    <p:sldId id="528" r:id="rId6"/>
    <p:sldId id="521" r:id="rId7"/>
    <p:sldId id="534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6" r:id="rId16"/>
    <p:sldId id="557" r:id="rId17"/>
    <p:sldId id="558" r:id="rId18"/>
    <p:sldId id="559" r:id="rId19"/>
    <p:sldId id="543" r:id="rId20"/>
    <p:sldId id="539" r:id="rId21"/>
    <p:sldId id="544" r:id="rId22"/>
    <p:sldId id="540" r:id="rId23"/>
    <p:sldId id="545" r:id="rId24"/>
    <p:sldId id="547" r:id="rId25"/>
    <p:sldId id="548" r:id="rId26"/>
    <p:sldId id="541" r:id="rId27"/>
    <p:sldId id="542" r:id="rId28"/>
    <p:sldId id="560" r:id="rId29"/>
    <p:sldId id="561" r:id="rId30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8">
          <p15:clr>
            <a:srgbClr val="A4A3A4"/>
          </p15:clr>
        </p15:guide>
        <p15:guide id="2" pos="4160">
          <p15:clr>
            <a:srgbClr val="A4A3A4"/>
          </p15:clr>
        </p15:guide>
        <p15:guide id="3" pos="1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0000"/>
    <a:srgbClr val="007A37"/>
    <a:srgbClr val="FF6699"/>
    <a:srgbClr val="FF9933"/>
    <a:srgbClr val="4899FF"/>
    <a:srgbClr val="FFFFFF"/>
    <a:srgbClr val="FFFF00"/>
    <a:srgbClr val="1B82FF"/>
    <a:srgbClr val="006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570" autoAdjust="0"/>
    <p:restoredTop sz="94591" autoAdjust="0"/>
  </p:normalViewPr>
  <p:slideViewPr>
    <p:cSldViewPr snapToGrid="0">
      <p:cViewPr varScale="1">
        <p:scale>
          <a:sx n="85" d="100"/>
          <a:sy n="85" d="100"/>
        </p:scale>
        <p:origin x="1325" y="48"/>
      </p:cViewPr>
      <p:guideLst>
        <p:guide orient="horz" pos="2248"/>
        <p:guide pos="4160"/>
        <p:guide pos="152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172" y="-72"/>
      </p:cViewPr>
      <p:guideLst>
        <p:guide orient="horz" pos="292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ctr" anchorCtr="0" compatLnSpc="1">
            <a:prstTxWarp prst="textNoShape">
              <a:avLst/>
            </a:prstTxWarp>
          </a:bodyPr>
          <a:lstStyle>
            <a:lvl1pPr defTabSz="91610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667" y="0"/>
            <a:ext cx="3037734" cy="4645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ctr" anchorCtr="0" compatLnSpc="1">
            <a:prstTxWarp prst="textNoShape">
              <a:avLst/>
            </a:prstTxWarp>
          </a:bodyPr>
          <a:lstStyle>
            <a:lvl1pPr algn="r" defTabSz="91610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898"/>
            <a:ext cx="3037735" cy="4645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b" anchorCtr="0" compatLnSpc="1">
            <a:prstTxWarp prst="textNoShape">
              <a:avLst/>
            </a:prstTxWarp>
          </a:bodyPr>
          <a:lstStyle>
            <a:lvl1pPr defTabSz="91610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667" y="8831898"/>
            <a:ext cx="3037734" cy="4645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b" anchorCtr="0" compatLnSpc="1">
            <a:prstTxWarp prst="textNoShape">
              <a:avLst/>
            </a:prstTxWarp>
          </a:bodyPr>
          <a:lstStyle>
            <a:lvl1pPr algn="r" defTabSz="91610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B8D93F47-F43B-4A5A-AB97-72A411C4099E}" type="slidenum">
              <a:rPr lang="en-GB"/>
              <a:pPr>
                <a:defRPr/>
              </a:pPr>
              <a:t>‹#›</a:t>
            </a:fld>
            <a:endParaRPr lang="en-GB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44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735" cy="4645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ctr" anchorCtr="0" compatLnSpc="1">
            <a:prstTxWarp prst="textNoShape">
              <a:avLst/>
            </a:prstTxWarp>
          </a:bodyPr>
          <a:lstStyle>
            <a:lvl1pPr defTabSz="91610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667" y="0"/>
            <a:ext cx="3037734" cy="4645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ctr" anchorCtr="0" compatLnSpc="1">
            <a:prstTxWarp prst="textNoShape">
              <a:avLst/>
            </a:prstTxWarp>
          </a:bodyPr>
          <a:lstStyle>
            <a:lvl1pPr algn="r" defTabSz="91610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3437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4525" y="4415156"/>
            <a:ext cx="6541350" cy="41836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659" tIns="45830" rIns="91659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898"/>
            <a:ext cx="3037735" cy="4645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b" anchorCtr="0" compatLnSpc="1">
            <a:prstTxWarp prst="textNoShape">
              <a:avLst/>
            </a:prstTxWarp>
          </a:bodyPr>
          <a:lstStyle>
            <a:lvl1pPr defTabSz="91610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67" y="8831898"/>
            <a:ext cx="3037734" cy="4645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659" tIns="45830" rIns="91659" bIns="45830" numCol="1" anchor="b" anchorCtr="0" compatLnSpc="1">
            <a:prstTxWarp prst="textNoShape">
              <a:avLst/>
            </a:prstTxWarp>
          </a:bodyPr>
          <a:lstStyle>
            <a:lvl1pPr algn="r" defTabSz="91610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1EB9808-2A34-48DA-AD52-BB4BDA6E44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23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6107">
              <a:defRPr sz="2000">
                <a:solidFill>
                  <a:schemeClr val="bg1"/>
                </a:solidFill>
                <a:latin typeface="Arial" charset="0"/>
              </a:defRPr>
            </a:lvl1pPr>
            <a:lvl2pPr marL="741761" indent="-285293" defTabSz="916107">
              <a:defRPr sz="2000">
                <a:solidFill>
                  <a:schemeClr val="bg1"/>
                </a:solidFill>
                <a:latin typeface="Arial" charset="0"/>
              </a:defRPr>
            </a:lvl2pPr>
            <a:lvl3pPr marL="1141171" indent="-228234" defTabSz="916107">
              <a:defRPr sz="2000">
                <a:solidFill>
                  <a:schemeClr val="bg1"/>
                </a:solidFill>
                <a:latin typeface="Arial" charset="0"/>
              </a:defRPr>
            </a:lvl3pPr>
            <a:lvl4pPr marL="1597640" indent="-228234" defTabSz="916107"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4108" indent="-228234" defTabSz="916107"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0577" indent="-228234" defTabSz="91610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67045" indent="-228234" defTabSz="91610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3514" indent="-228234" defTabSz="91610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79982" indent="-228234" defTabSz="91610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fld id="{7D3A694C-9B91-49DD-8A48-1A4C24487A4E}" type="slidenum">
              <a:rPr lang="en-GB" altLang="en-US" sz="1200">
                <a:solidFill>
                  <a:schemeClr val="tx1"/>
                </a:solidFill>
              </a:rPr>
              <a:pPr/>
              <a:t>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04813"/>
            <a:ext cx="3167063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843213" y="2781300"/>
            <a:ext cx="6048375" cy="66675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3573463"/>
            <a:ext cx="6018212" cy="496887"/>
          </a:xfrm>
        </p:spPr>
        <p:txBody>
          <a:bodyPr lIns="91435" tIns="45718"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725975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8A1F-41BA-4A9C-8E29-404304D11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991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013" y="260350"/>
            <a:ext cx="1555750" cy="5608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60350"/>
            <a:ext cx="4519613" cy="5608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84F18-412B-487B-AD22-1733DAA48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911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EF428-CDC8-4F7A-BAE8-5FA134E3D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210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CD3C6-2CAC-4403-B5FF-40B9D9121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698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1438"/>
            <a:ext cx="1890712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2500" y="1341438"/>
            <a:ext cx="1892300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37FA-B176-4A36-842B-7F29A4CB4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2473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054D6-3BFE-4E84-8CBC-529CDF485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236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0C762-EBE4-43E4-AD09-F4E6B7E32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247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DC36-AAC3-4E8D-82F7-623833A08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5281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5B43F-09A1-4F47-AD39-C9DB70661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000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A640-26D9-469E-9313-9699C03FA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056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1438"/>
            <a:ext cx="3935412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000" tIns="288000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60350"/>
            <a:ext cx="6227763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0" y="6613525"/>
            <a:ext cx="2249488" cy="2444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000" i="1" smtClean="0">
                <a:solidFill>
                  <a:schemeClr val="tx1"/>
                </a:solidFill>
              </a:rPr>
              <a:t>www.ccsds.org</a:t>
            </a:r>
            <a:endParaRPr lang="en-GB" sz="1000" i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097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97650"/>
            <a:ext cx="2133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AB33348-EFC2-4780-A34E-D2A7EB749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13"/>
          <p:cNvSpPr>
            <a:spLocks noChangeArrowheads="1"/>
          </p:cNvSpPr>
          <p:nvPr userDrawn="1"/>
        </p:nvSpPr>
        <p:spPr bwMode="auto">
          <a:xfrm>
            <a:off x="0" y="981075"/>
            <a:ext cx="9144000" cy="746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7D0A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Char char="o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2409825"/>
            <a:ext cx="7442200" cy="1972052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dirty="0" smtClean="0"/>
              <a:t>Space Communications Cross Support – Architecture Definition Document (SCCS-ARD) </a:t>
            </a:r>
            <a:r>
              <a:rPr lang="en-US" dirty="0" smtClean="0"/>
              <a:t>Update – </a:t>
            </a:r>
            <a:br>
              <a:rPr lang="en-US" dirty="0" smtClean="0"/>
            </a:br>
            <a:r>
              <a:rPr lang="en-US" dirty="0" smtClean="0"/>
              <a:t>4 January 2021</a:t>
            </a:r>
            <a:endParaRPr lang="en-GB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22313" y="4535786"/>
            <a:ext cx="7594600" cy="1515697"/>
          </a:xfrm>
        </p:spPr>
        <p:txBody>
          <a:bodyPr/>
          <a:lstStyle/>
          <a:p>
            <a:pPr algn="ctr">
              <a:lnSpc>
                <a:spcPct val="80000"/>
              </a:lnSpc>
              <a:tabLst>
                <a:tab pos="3200400" algn="l"/>
              </a:tabLst>
            </a:pPr>
            <a:r>
              <a:rPr lang="en-US" altLang="en-US" sz="1400" dirty="0" smtClean="0"/>
              <a:t>SES SAWG</a:t>
            </a:r>
          </a:p>
          <a:p>
            <a:pPr algn="ctr">
              <a:lnSpc>
                <a:spcPct val="80000"/>
              </a:lnSpc>
              <a:tabLst>
                <a:tab pos="3200400" algn="l"/>
              </a:tabLst>
            </a:pPr>
            <a:r>
              <a:rPr lang="en-US" altLang="en-US" sz="1400" dirty="0" smtClean="0"/>
              <a:t>4 January 2021</a:t>
            </a:r>
            <a:endParaRPr lang="en-US" altLang="en-US" sz="1400" dirty="0"/>
          </a:p>
          <a:p>
            <a:pPr algn="ctr">
              <a:lnSpc>
                <a:spcPct val="80000"/>
              </a:lnSpc>
              <a:tabLst>
                <a:tab pos="3200400" algn="l"/>
              </a:tabLst>
            </a:pPr>
            <a:endParaRPr lang="en-US" altLang="en-US" sz="1400" dirty="0" smtClean="0"/>
          </a:p>
          <a:p>
            <a:pPr algn="ctr">
              <a:lnSpc>
                <a:spcPct val="80000"/>
              </a:lnSpc>
              <a:tabLst>
                <a:tab pos="3200400" algn="l"/>
              </a:tabLst>
            </a:pPr>
            <a:r>
              <a:rPr lang="en-US" altLang="en-US" sz="1400" i="1" dirty="0" smtClean="0"/>
              <a:t>John Pietras</a:t>
            </a:r>
          </a:p>
          <a:p>
            <a:pPr algn="ctr">
              <a:lnSpc>
                <a:spcPct val="80000"/>
              </a:lnSpc>
              <a:tabLst>
                <a:tab pos="3200400" algn="l"/>
              </a:tabLst>
            </a:pPr>
            <a:r>
              <a:rPr lang="en-US" altLang="en-US" sz="1400" i="1" dirty="0" smtClean="0"/>
              <a:t>Global Science and Technology, Inc.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8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9741" y="871538"/>
            <a:ext cx="8480518" cy="69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000" tIns="288000" rIns="91435" bIns="4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o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Table 6-5 from M-1 issue of SCCS-ARD</a:t>
            </a:r>
            <a:endParaRPr lang="en-US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2" y="1864660"/>
            <a:ext cx="8505937" cy="303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159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9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9741" y="871538"/>
            <a:ext cx="8480518" cy="69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000" tIns="288000" rIns="91435" bIns="4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o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New Table 6-7 (part 1)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82" y="1551816"/>
            <a:ext cx="7602071" cy="511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787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10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9741" y="871538"/>
            <a:ext cx="8480518" cy="69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000" tIns="288000" rIns="91435" bIns="4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o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New Table 6-7 (part 2, conditions and options)</a:t>
            </a:r>
            <a:endParaRPr lang="en-US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39" y="1792942"/>
            <a:ext cx="8573143" cy="26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645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06" y="871538"/>
            <a:ext cx="7844024" cy="639597"/>
          </a:xfrm>
        </p:spPr>
        <p:txBody>
          <a:bodyPr/>
          <a:lstStyle/>
          <a:p>
            <a:r>
              <a:rPr lang="en-US" sz="2000" dirty="0" smtClean="0"/>
              <a:t>Resulting simplifications in section 4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example)</a:t>
            </a:r>
          </a:p>
          <a:p>
            <a:pPr lvl="1"/>
            <a:r>
              <a:rPr lang="en-US" sz="1800" dirty="0" smtClean="0"/>
              <a:t>Explicit identification of combinations in section 4 (“old style”)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98612"/>
            <a:ext cx="6913983" cy="772925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11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18" y="1947731"/>
            <a:ext cx="7205655" cy="427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485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8706" y="871538"/>
            <a:ext cx="7844024" cy="639597"/>
          </a:xfrm>
        </p:spPr>
        <p:txBody>
          <a:bodyPr/>
          <a:lstStyle/>
          <a:p>
            <a:r>
              <a:rPr lang="en-US" sz="2000" dirty="0" smtClean="0"/>
              <a:t>Resulting simplifications in section 4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example)</a:t>
            </a:r>
          </a:p>
          <a:p>
            <a:pPr lvl="1"/>
            <a:r>
              <a:rPr lang="en-US" sz="1800" dirty="0"/>
              <a:t>References to section 6 tables (“new style”)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98612"/>
            <a:ext cx="6913983" cy="772925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12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49" y="2061883"/>
            <a:ext cx="7746027" cy="244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556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4566" y="3077637"/>
            <a:ext cx="7844024" cy="639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8000" tIns="288000" rIns="91435" bIns="45718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Char char="o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Char char="•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800" kern="0" dirty="0" smtClean="0"/>
              <a:t>Explicit identification of combinations in section 4 (“old style”)</a:t>
            </a:r>
            <a:endParaRPr lang="en-US" sz="1800" kern="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98612"/>
            <a:ext cx="6913983" cy="772925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13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51" y="1999129"/>
            <a:ext cx="7345305" cy="779929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106" y="1023938"/>
            <a:ext cx="7844024" cy="639597"/>
          </a:xfrm>
        </p:spPr>
        <p:txBody>
          <a:bodyPr/>
          <a:lstStyle/>
          <a:p>
            <a:r>
              <a:rPr lang="en-US" sz="2000" dirty="0" smtClean="0"/>
              <a:t>Resulting simplifications in section 4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example)</a:t>
            </a:r>
          </a:p>
          <a:p>
            <a:pPr lvl="1"/>
            <a:r>
              <a:rPr lang="en-US" sz="1800" dirty="0"/>
              <a:t>References to section 6 tables (“new style”)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88" y="3769882"/>
            <a:ext cx="7421268" cy="10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864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7399176" cy="611188"/>
          </a:xfrm>
        </p:spPr>
        <p:txBody>
          <a:bodyPr/>
          <a:lstStyle/>
          <a:p>
            <a:r>
              <a:rPr lang="en-US" sz="2400" dirty="0"/>
              <a:t>Cleaning up the representation of transfer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7" y="1089510"/>
            <a:ext cx="8274147" cy="5508139"/>
          </a:xfrm>
        </p:spPr>
        <p:txBody>
          <a:bodyPr/>
          <a:lstStyle/>
          <a:p>
            <a:r>
              <a:rPr lang="en-US" sz="2000" dirty="0" smtClean="0"/>
              <a:t>Problem: some of the protocol diagrams misrepresent protocol functionality that is not specific to SLE transfer services and </a:t>
            </a:r>
            <a:r>
              <a:rPr lang="en-US" sz="2000" dirty="0" err="1" smtClean="0"/>
              <a:t>CSTSes</a:t>
            </a:r>
            <a:r>
              <a:rPr lang="en-US" sz="2000" dirty="0" smtClean="0"/>
              <a:t> by making them part of those services’ “Processing”</a:t>
            </a:r>
          </a:p>
          <a:p>
            <a:pPr lvl="1"/>
            <a:r>
              <a:rPr lang="en-US" sz="1800" dirty="0" smtClean="0"/>
              <a:t>E.g., the VC and MC Mux functions of the ESLT are included in the FF-CSTS Processing functional element even though those protocol functions are used by other (non transfer service) services: CFDP, DTN, and IP over CCSDS</a:t>
            </a:r>
          </a:p>
          <a:p>
            <a:r>
              <a:rPr lang="en-US" sz="2000" dirty="0" smtClean="0"/>
              <a:t>Proposed change: Confine the SLE/CSTS Processing functional elements to represent only the service provision </a:t>
            </a:r>
            <a:r>
              <a:rPr lang="en-US" sz="2000" i="1" dirty="0" smtClean="0"/>
              <a:t>and service-specific production functions associated with that service (if any)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/>
              <a:t>Protocol functionality that is shared with other services is represented explicitly</a:t>
            </a:r>
          </a:p>
          <a:p>
            <a:r>
              <a:rPr lang="en-US" sz="2200" dirty="0" smtClean="0"/>
              <a:t>Some examples follow – more changes if this approach is adopted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5510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574675" y="174785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dirty="0"/>
              <a:t>Figure 6</a:t>
            </a:r>
            <a:r>
              <a:rPr lang="en-US" sz="2500" dirty="0" smtClean="0"/>
              <a:t>-1: ESLT </a:t>
            </a:r>
            <a:r>
              <a:rPr lang="en-US" sz="2500" dirty="0" err="1" smtClean="0"/>
              <a:t>Fwd</a:t>
            </a:r>
            <a:r>
              <a:rPr lang="en-US" sz="2500" dirty="0" smtClean="0"/>
              <a:t> / Ret Service </a:t>
            </a:r>
            <a:r>
              <a:rPr lang="en-US" sz="2500" dirty="0"/>
              <a:t>Provider Protocol Stack Building </a:t>
            </a:r>
            <a:r>
              <a:rPr lang="en-US" sz="2500" dirty="0" smtClean="0"/>
              <a:t>Blocks – original</a:t>
            </a:r>
            <a:endParaRPr lang="en-US" sz="2500" dirty="0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31813" y="1481138"/>
            <a:ext cx="7815262" cy="4959350"/>
            <a:chOff x="531813" y="1481138"/>
            <a:chExt cx="7815262" cy="4959097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919163" y="1500188"/>
              <a:ext cx="2452687" cy="493712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F-CLTU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531813" y="28924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RF 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&amp; Mod</a:t>
              </a:r>
            </a:p>
          </p:txBody>
        </p:sp>
        <p:cxnSp>
          <p:nvCxnSpPr>
            <p:cNvPr id="9" name="Straight Connector 8"/>
            <p:cNvCxnSpPr>
              <a:cxnSpLocks noChangeShapeType="1"/>
              <a:stCxn id="7" idx="3"/>
              <a:endCxn id="8" idx="0"/>
            </p:cNvCxnSpPr>
            <p:nvPr/>
          </p:nvCxnSpPr>
          <p:spPr bwMode="auto">
            <a:xfrm flipH="1">
              <a:off x="1273175" y="1920853"/>
              <a:ext cx="4763" cy="9715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  <a:stCxn id="7" idx="5"/>
              <a:endCxn id="35" idx="0"/>
            </p:cNvCxnSpPr>
            <p:nvPr/>
          </p:nvCxnSpPr>
          <p:spPr bwMode="auto">
            <a:xfrm>
              <a:off x="3013075" y="1920853"/>
              <a:ext cx="12700" cy="981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282825" y="2517775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35038" y="4125913"/>
              <a:ext cx="2452687" cy="493712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RAF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cxnSp>
          <p:nvCxnSpPr>
            <p:cNvPr id="13" name="Straight Connector 31"/>
            <p:cNvCxnSpPr>
              <a:cxnSpLocks noChangeShapeType="1"/>
              <a:stCxn id="12" idx="3"/>
            </p:cNvCxnSpPr>
            <p:nvPr/>
          </p:nvCxnSpPr>
          <p:spPr bwMode="auto">
            <a:xfrm flipH="1">
              <a:off x="1290638" y="4546444"/>
              <a:ext cx="3175" cy="10175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32"/>
            <p:cNvCxnSpPr>
              <a:cxnSpLocks noChangeShapeType="1"/>
              <a:stCxn id="12" idx="5"/>
              <a:endCxn id="39" idx="0"/>
            </p:cNvCxnSpPr>
            <p:nvPr/>
          </p:nvCxnSpPr>
          <p:spPr bwMode="auto">
            <a:xfrm>
              <a:off x="3028950" y="4546444"/>
              <a:ext cx="12700" cy="10270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300288" y="5189538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552450" y="5189349"/>
              <a:ext cx="1484313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Frame Sync &amp; De-Code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5476875" y="1481138"/>
              <a:ext cx="2452688" cy="585787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CSTS F-Frame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(Frame </a:t>
              </a:r>
              <a:r>
                <a:rPr lang="en-US" sz="1200" dirty="0" err="1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Muxing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)</a:t>
              </a:r>
            </a:p>
          </p:txBody>
        </p:sp>
        <p:cxnSp>
          <p:nvCxnSpPr>
            <p:cNvPr id="18" name="Straight Connector 39"/>
            <p:cNvCxnSpPr>
              <a:cxnSpLocks noChangeShapeType="1"/>
            </p:cNvCxnSpPr>
            <p:nvPr/>
          </p:nvCxnSpPr>
          <p:spPr bwMode="auto">
            <a:xfrm flipH="1">
              <a:off x="5832475" y="1981174"/>
              <a:ext cx="3175" cy="9270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0"/>
            <p:cNvCxnSpPr>
              <a:cxnSpLocks noChangeShapeType="1"/>
              <a:stCxn id="17" idx="5"/>
              <a:endCxn id="37" idx="0"/>
            </p:cNvCxnSpPr>
            <p:nvPr/>
          </p:nvCxnSpPr>
          <p:spPr bwMode="auto">
            <a:xfrm>
              <a:off x="7570788" y="1981174"/>
              <a:ext cx="12700" cy="9365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842125" y="253365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5089525" y="253365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Code &amp; Sync</a:t>
              </a:r>
            </a:p>
          </p:txBody>
        </p:sp>
        <p:sp>
          <p:nvSpPr>
            <p:cNvPr id="22" name="Oval 7"/>
            <p:cNvSpPr>
              <a:spLocks noChangeArrowheads="1"/>
            </p:cNvSpPr>
            <p:nvPr/>
          </p:nvSpPr>
          <p:spPr bwMode="auto">
            <a:xfrm>
              <a:off x="5499100" y="4089400"/>
              <a:ext cx="2452688" cy="587375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RCF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(Frame De-</a:t>
              </a:r>
              <a:r>
                <a:rPr lang="en-US" sz="1200" dirty="0" err="1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Muxing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)</a:t>
              </a:r>
            </a:p>
          </p:txBody>
        </p:sp>
        <p:cxnSp>
          <p:nvCxnSpPr>
            <p:cNvPr id="23" name="Straight Connector 46"/>
            <p:cNvCxnSpPr>
              <a:cxnSpLocks noChangeShapeType="1"/>
            </p:cNvCxnSpPr>
            <p:nvPr/>
          </p:nvCxnSpPr>
          <p:spPr bwMode="auto">
            <a:xfrm flipH="1">
              <a:off x="5835650" y="4590891"/>
              <a:ext cx="14288" cy="9445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47"/>
            <p:cNvCxnSpPr>
              <a:cxnSpLocks noChangeShapeType="1"/>
              <a:stCxn id="22" idx="5"/>
              <a:endCxn id="41" idx="0"/>
            </p:cNvCxnSpPr>
            <p:nvPr/>
          </p:nvCxnSpPr>
          <p:spPr bwMode="auto">
            <a:xfrm>
              <a:off x="7593013" y="4590891"/>
              <a:ext cx="12700" cy="9556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6864350" y="516255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26" name="Rectangle 50"/>
            <p:cNvSpPr>
              <a:spLocks noChangeArrowheads="1"/>
            </p:cNvSpPr>
            <p:nvPr/>
          </p:nvSpPr>
          <p:spPr bwMode="auto">
            <a:xfrm>
              <a:off x="1396555" y="3267075"/>
              <a:ext cx="1424878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a) SLE F-CLTU</a:t>
              </a:r>
            </a:p>
          </p:txBody>
        </p:sp>
        <p:sp>
          <p:nvSpPr>
            <p:cNvPr id="27" name="Rectangle 51"/>
            <p:cNvSpPr>
              <a:spLocks noChangeArrowheads="1"/>
            </p:cNvSpPr>
            <p:nvPr/>
          </p:nvSpPr>
          <p:spPr bwMode="auto">
            <a:xfrm>
              <a:off x="1474044" y="5995995"/>
              <a:ext cx="1269899" cy="264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b) SLE RAFs</a:t>
              </a:r>
            </a:p>
          </p:txBody>
        </p:sp>
        <p:sp>
          <p:nvSpPr>
            <p:cNvPr id="28" name="Rectangle 52"/>
            <p:cNvSpPr>
              <a:spLocks noChangeArrowheads="1"/>
            </p:cNvSpPr>
            <p:nvPr/>
          </p:nvSpPr>
          <p:spPr bwMode="auto">
            <a:xfrm>
              <a:off x="5935565" y="3261460"/>
              <a:ext cx="1628972" cy="45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c) CSTS F-Frame</a:t>
              </a:r>
            </a:p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(multiplex)</a:t>
              </a:r>
            </a:p>
          </p:txBody>
        </p:sp>
        <p:sp>
          <p:nvSpPr>
            <p:cNvPr id="29" name="Rectangle 53"/>
            <p:cNvSpPr>
              <a:spLocks noChangeArrowheads="1"/>
            </p:cNvSpPr>
            <p:nvPr/>
          </p:nvSpPr>
          <p:spPr bwMode="auto">
            <a:xfrm>
              <a:off x="6071819" y="5988785"/>
              <a:ext cx="1356462" cy="45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d) SLE RCFs</a:t>
              </a:r>
            </a:p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(de-multiplex)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2284413" y="214630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F-CLTU</a:t>
              </a: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6840538" y="2146300"/>
              <a:ext cx="1484312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CSTS F-Frame</a:t>
              </a: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2300288" y="4789488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</a:t>
              </a: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RAF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6864350" y="480377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</a:t>
              </a: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RCF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5100638" y="5189349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Frame Sync &amp; De-Code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282825" y="290195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5089525" y="290830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RF 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&amp; Mod</a:t>
              </a: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6842125" y="29178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38" name="Text Box 12"/>
            <p:cNvSpPr txBox="1">
              <a:spLocks noChangeArrowheads="1"/>
            </p:cNvSpPr>
            <p:nvPr/>
          </p:nvSpPr>
          <p:spPr bwMode="auto">
            <a:xfrm>
              <a:off x="547688" y="5563980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 smtClean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RF </a:t>
              </a: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&amp; De-Mod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2300288" y="5573713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5100638" y="5535406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 smtClean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RF </a:t>
              </a: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&amp; De-Mod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6864350" y="55467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</p:grpSp>
      <p:sp>
        <p:nvSpPr>
          <p:cNvPr id="42" name="Line Callout 1 41"/>
          <p:cNvSpPr/>
          <p:nvPr/>
        </p:nvSpPr>
        <p:spPr bwMode="auto">
          <a:xfrm>
            <a:off x="3909417" y="2542309"/>
            <a:ext cx="1034389" cy="1267691"/>
          </a:xfrm>
          <a:prstGeom prst="borderCallout1">
            <a:avLst>
              <a:gd name="adj1" fmla="val -1040"/>
              <a:gd name="adj2" fmla="val 73319"/>
              <a:gd name="adj3" fmla="val -52724"/>
              <a:gd name="adj4" fmla="val 162242"/>
            </a:avLst>
          </a:prstGeom>
          <a:solidFill>
            <a:schemeClr val="bg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Issue: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erroneously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</a:rPr>
              <a:t>attributes</a:t>
            </a:r>
            <a:r>
              <a:rPr kumimoji="0" lang="en-US" sz="1200" b="0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VC &amp; MC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</a:rPr>
              <a:t>muxing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 to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FF-CSTS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3" name="Line Callout 1 42"/>
          <p:cNvSpPr/>
          <p:nvPr/>
        </p:nvSpPr>
        <p:spPr bwMode="auto">
          <a:xfrm>
            <a:off x="3935692" y="3953436"/>
            <a:ext cx="1034389" cy="2644214"/>
          </a:xfrm>
          <a:prstGeom prst="borderCallout1">
            <a:avLst>
              <a:gd name="adj1" fmla="val 17945"/>
              <a:gd name="adj2" fmla="val 103652"/>
              <a:gd name="adj3" fmla="val 16049"/>
              <a:gd name="adj4" fmla="val 149242"/>
            </a:avLst>
          </a:prstGeom>
          <a:solidFill>
            <a:schemeClr val="bg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Issue: 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erroneously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attributes 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all VC </a:t>
            </a:r>
            <a:r>
              <a:rPr lang="en-US" sz="1200" dirty="0">
                <a:solidFill>
                  <a:srgbClr val="FF0000"/>
                </a:solidFill>
              </a:rPr>
              <a:t>&amp; MC </a:t>
            </a: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demuxing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>
                <a:solidFill>
                  <a:srgbClr val="FF0000"/>
                </a:solidFill>
              </a:rPr>
              <a:t>to 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SLE RCF.</a:t>
            </a:r>
            <a:endParaRPr lang="en-US" sz="1200" dirty="0">
              <a:solidFill>
                <a:srgbClr val="FF0000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Each RCF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instance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performs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MC/VC </a:t>
            </a:r>
            <a:r>
              <a:rPr lang="en-US" sz="1200" dirty="0" err="1" smtClean="0">
                <a:solidFill>
                  <a:srgbClr val="FF0000"/>
                </a:solidFill>
              </a:rPr>
              <a:t>Demux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only for its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(single) service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user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635444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61865" y="71535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/>
              <a:t>Figure 6</a:t>
            </a:r>
            <a:r>
              <a:rPr lang="en-US" sz="2400" dirty="0" smtClean="0"/>
              <a:t>-8: </a:t>
            </a:r>
            <a:r>
              <a:rPr lang="en-US" sz="2400" dirty="0"/>
              <a:t>Service </a:t>
            </a:r>
            <a:r>
              <a:rPr lang="en-US" sz="2400" dirty="0" smtClean="0"/>
              <a:t>User / Provider ABA CSTS Forward</a:t>
            </a:r>
            <a:r>
              <a:rPr lang="en-US" sz="2400" dirty="0"/>
              <a:t>-File Building </a:t>
            </a:r>
            <a:r>
              <a:rPr lang="en-US" sz="2400" dirty="0" smtClean="0"/>
              <a:t>Block - original</a:t>
            </a:r>
            <a:endParaRPr lang="en-US" sz="2400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944477" y="4057364"/>
            <a:ext cx="2452766" cy="587299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F-Frame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Delivery Service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(Frame Muxing)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557115" y="5512913"/>
            <a:ext cx="1482772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RF </a:t>
            </a: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&amp; Mod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308184" y="5522437"/>
            <a:ext cx="1484359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9" name="Straight Connector 70"/>
          <p:cNvCxnSpPr>
            <a:cxnSpLocks noChangeShapeType="1"/>
            <a:stCxn id="6" idx="3"/>
            <a:endCxn id="7" idx="0"/>
          </p:cNvCxnSpPr>
          <p:nvPr/>
        </p:nvCxnSpPr>
        <p:spPr bwMode="auto">
          <a:xfrm flipH="1">
            <a:off x="1298478" y="4559398"/>
            <a:ext cx="4762" cy="954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1"/>
          <p:cNvCxnSpPr>
            <a:cxnSpLocks noChangeShapeType="1"/>
            <a:stCxn id="6" idx="5"/>
            <a:endCxn id="8" idx="0"/>
          </p:cNvCxnSpPr>
          <p:nvPr/>
        </p:nvCxnSpPr>
        <p:spPr bwMode="auto">
          <a:xfrm>
            <a:off x="3038378" y="4559398"/>
            <a:ext cx="12700" cy="9636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308184" y="5139899"/>
            <a:ext cx="1484359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57115" y="5139899"/>
            <a:ext cx="1482772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Code &amp; Sync</a:t>
            </a:r>
          </a:p>
        </p:txBody>
      </p:sp>
      <p:cxnSp>
        <p:nvCxnSpPr>
          <p:cNvPr id="13" name="Straight Connector 74"/>
          <p:cNvCxnSpPr>
            <a:cxnSpLocks noChangeShapeType="1"/>
            <a:stCxn id="16" idx="3"/>
            <a:endCxn id="6" idx="1"/>
          </p:cNvCxnSpPr>
          <p:nvPr/>
        </p:nvCxnSpPr>
        <p:spPr bwMode="auto">
          <a:xfrm>
            <a:off x="1290540" y="2652810"/>
            <a:ext cx="12700" cy="1490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76"/>
          <p:cNvSpPr>
            <a:spLocks noChangeArrowheads="1"/>
          </p:cNvSpPr>
          <p:nvPr/>
        </p:nvSpPr>
        <p:spPr bwMode="auto">
          <a:xfrm>
            <a:off x="557115" y="3357366"/>
            <a:ext cx="1482772" cy="25555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Encapsulation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5" name="Rectangle 77"/>
          <p:cNvSpPr>
            <a:spLocks noChangeArrowheads="1"/>
          </p:cNvSpPr>
          <p:nvPr/>
        </p:nvSpPr>
        <p:spPr bwMode="auto">
          <a:xfrm>
            <a:off x="557115" y="3666889"/>
            <a:ext cx="1482772" cy="255554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TC/AOS Link Framing</a:t>
            </a:r>
          </a:p>
        </p:txBody>
      </p:sp>
      <p:sp>
        <p:nvSpPr>
          <p:cNvPr id="16" name="Oval 7"/>
          <p:cNvSpPr>
            <a:spLocks noChangeArrowheads="1"/>
          </p:cNvSpPr>
          <p:nvPr/>
        </p:nvSpPr>
        <p:spPr bwMode="auto">
          <a:xfrm>
            <a:off x="927015" y="2270068"/>
            <a:ext cx="2479754" cy="449204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Forward-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7" name="Magnetic Disk 18"/>
          <p:cNvSpPr/>
          <p:nvPr/>
        </p:nvSpPr>
        <p:spPr bwMode="auto">
          <a:xfrm>
            <a:off x="1831878" y="1655860"/>
            <a:ext cx="476250" cy="357188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200">
              <a:solidFill>
                <a:srgbClr val="000000"/>
              </a:solidFill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8" name="Elbow Connector 274"/>
          <p:cNvCxnSpPr>
            <a:cxnSpLocks noChangeShapeType="1"/>
            <a:stCxn id="17" idx="4"/>
          </p:cNvCxnSpPr>
          <p:nvPr/>
        </p:nvCxnSpPr>
        <p:spPr bwMode="auto">
          <a:xfrm>
            <a:off x="2308184" y="1835149"/>
            <a:ext cx="198443" cy="42539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15"/>
          <p:cNvCxnSpPr>
            <a:cxnSpLocks noChangeShapeType="1"/>
            <a:stCxn id="17" idx="2"/>
          </p:cNvCxnSpPr>
          <p:nvPr/>
        </p:nvCxnSpPr>
        <p:spPr bwMode="auto">
          <a:xfrm rot="10800000" flipV="1">
            <a:off x="1663638" y="1835149"/>
            <a:ext cx="168280" cy="455553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Elbow Connector 274"/>
          <p:cNvCxnSpPr>
            <a:cxnSpLocks noChangeShapeType="1"/>
            <a:stCxn id="16" idx="5"/>
          </p:cNvCxnSpPr>
          <p:nvPr/>
        </p:nvCxnSpPr>
        <p:spPr bwMode="auto">
          <a:xfrm rot="16200000" flipH="1">
            <a:off x="2075806" y="3620019"/>
            <a:ext cx="2487293" cy="55246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85"/>
          <p:cNvSpPr>
            <a:spLocks noChangeArrowheads="1"/>
          </p:cNvSpPr>
          <p:nvPr/>
        </p:nvSpPr>
        <p:spPr bwMode="auto">
          <a:xfrm>
            <a:off x="565053" y="2828797"/>
            <a:ext cx="1484359" cy="24126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CFDP</a:t>
            </a:r>
          </a:p>
        </p:txBody>
      </p:sp>
      <p:sp>
        <p:nvSpPr>
          <p:cNvPr id="22" name="Rectangle 86"/>
          <p:cNvSpPr>
            <a:spLocks noChangeArrowheads="1"/>
          </p:cNvSpPr>
          <p:nvPr/>
        </p:nvSpPr>
        <p:spPr bwMode="auto">
          <a:xfrm>
            <a:off x="647585" y="5842317"/>
            <a:ext cx="3098180" cy="62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a) ABA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Forward-File Service Provider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Using CFDP File Delivery</a:t>
            </a:r>
            <a:b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</a:b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over SPP and CSTS F-Frame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308184" y="4730377"/>
            <a:ext cx="1098585" cy="27301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prstClr val="black"/>
                </a:solidFill>
                <a:ea typeface="ÇlÇr ñæí©"/>
                <a:cs typeface="Arial" pitchFamily="34" charset="0"/>
              </a:rPr>
              <a:t>CSTS F-Frame</a:t>
            </a: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5414865" y="3934410"/>
            <a:ext cx="2452688" cy="4921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User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-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Application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5899053" y="5539373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26" name="Straight Connector 89"/>
          <p:cNvCxnSpPr>
            <a:cxnSpLocks noChangeShapeType="1"/>
            <a:stCxn id="24" idx="4"/>
            <a:endCxn id="25" idx="0"/>
          </p:cNvCxnSpPr>
          <p:nvPr/>
        </p:nvCxnSpPr>
        <p:spPr bwMode="auto">
          <a:xfrm>
            <a:off x="6641209" y="4426535"/>
            <a:ext cx="0" cy="11128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899053" y="5108633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899053" y="4677891"/>
            <a:ext cx="1484312" cy="274638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CSTS Transfer </a:t>
            </a: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File </a:t>
            </a:r>
            <a:endParaRPr lang="en-US" sz="12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cxnSp>
        <p:nvCxnSpPr>
          <p:cNvPr id="29" name="Straight Arrow Connector 191"/>
          <p:cNvCxnSpPr>
            <a:cxnSpLocks noChangeShapeType="1"/>
            <a:stCxn id="24" idx="0"/>
            <a:endCxn id="30" idx="3"/>
          </p:cNvCxnSpPr>
          <p:nvPr/>
        </p:nvCxnSpPr>
        <p:spPr bwMode="auto">
          <a:xfrm flipV="1">
            <a:off x="6642003" y="3543885"/>
            <a:ext cx="4762" cy="390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Magnetic Disk 18"/>
          <p:cNvSpPr/>
          <p:nvPr/>
        </p:nvSpPr>
        <p:spPr>
          <a:xfrm>
            <a:off x="6419753" y="3315285"/>
            <a:ext cx="455612" cy="228600"/>
          </a:xfrm>
          <a:prstGeom prst="flowChartMagneticDisk">
            <a:avLst/>
          </a:prstGeom>
          <a:ln w="12700" cap="flat" cmpd="sng" algn="ctr">
            <a:solidFill>
              <a:scrgbClr r="0" g="0" b="0"/>
            </a:solidFill>
            <a:prstDash val="solid"/>
            <a:round/>
            <a:headEnd w="med" len="med"/>
            <a:tailEnd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defTabSz="457200" eaLnBrk="0" hangingPunct="0">
              <a:defRPr/>
            </a:pP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11"/>
          <p:cNvSpPr>
            <a:spLocks noChangeArrowheads="1"/>
          </p:cNvSpPr>
          <p:nvPr/>
        </p:nvSpPr>
        <p:spPr bwMode="auto">
          <a:xfrm>
            <a:off x="4890822" y="6023300"/>
            <a:ext cx="3500778" cy="368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b) ABA User CSTS Forward-File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(Requires CSTS 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Transfer-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in Service Provider)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2317685" y="2835000"/>
            <a:ext cx="1447800" cy="23492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CSTS </a:t>
            </a: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Transfer File </a:t>
            </a:r>
            <a:endParaRPr lang="en-US" sz="12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34709" y="1298241"/>
            <a:ext cx="43700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Issue: Forward File service has nothing to do with FF-CSTS. The only reason FF-CSTS is in this diagram is that frame </a:t>
            </a:r>
            <a:r>
              <a:rPr lang="en-US" dirty="0" err="1" smtClean="0">
                <a:solidFill>
                  <a:srgbClr val="FF0000"/>
                </a:solidFill>
              </a:rPr>
              <a:t>muxing</a:t>
            </a:r>
            <a:r>
              <a:rPr lang="en-US" dirty="0" smtClean="0">
                <a:solidFill>
                  <a:srgbClr val="FF0000"/>
                </a:solidFill>
              </a:rPr>
              <a:t> is (erroneously) attributed to being “owned” by FF-CSTS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546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04800" y="165461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/>
              <a:t>Figure 6</a:t>
            </a:r>
            <a:r>
              <a:rPr lang="en-US" sz="2400" dirty="0" smtClean="0"/>
              <a:t>-1: ESLT </a:t>
            </a:r>
            <a:r>
              <a:rPr lang="en-US" sz="2400" dirty="0" err="1" smtClean="0"/>
              <a:t>Fwd</a:t>
            </a:r>
            <a:r>
              <a:rPr lang="en-US" sz="2400" dirty="0" smtClean="0"/>
              <a:t> / Ret Service </a:t>
            </a:r>
            <a:r>
              <a:rPr lang="en-US" sz="2400" dirty="0"/>
              <a:t>Provider Protocol Stack Building </a:t>
            </a:r>
            <a:r>
              <a:rPr lang="en-US" sz="2400" dirty="0" smtClean="0"/>
              <a:t>Blocks – revised</a:t>
            </a:r>
            <a:endParaRPr lang="en-US" sz="2400" dirty="0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33400" y="1295400"/>
            <a:ext cx="7815262" cy="4959350"/>
            <a:chOff x="531813" y="1481138"/>
            <a:chExt cx="7815262" cy="4959097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919163" y="1500188"/>
              <a:ext cx="2452687" cy="493712"/>
            </a:xfrm>
            <a:prstGeom prst="ellipse">
              <a:avLst/>
            </a:prstGeom>
            <a:solidFill>
              <a:srgbClr val="FF99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F-CLTU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531813" y="28924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RF 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&amp; Mod</a:t>
              </a:r>
            </a:p>
          </p:txBody>
        </p:sp>
        <p:cxnSp>
          <p:nvCxnSpPr>
            <p:cNvPr id="9" name="Straight Connector 8"/>
            <p:cNvCxnSpPr>
              <a:cxnSpLocks noChangeShapeType="1"/>
              <a:stCxn id="7" idx="3"/>
              <a:endCxn id="8" idx="0"/>
            </p:cNvCxnSpPr>
            <p:nvPr/>
          </p:nvCxnSpPr>
          <p:spPr bwMode="auto">
            <a:xfrm flipH="1">
              <a:off x="1273175" y="1920853"/>
              <a:ext cx="4763" cy="9715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  <a:stCxn id="7" idx="5"/>
              <a:endCxn id="34" idx="0"/>
            </p:cNvCxnSpPr>
            <p:nvPr/>
          </p:nvCxnSpPr>
          <p:spPr bwMode="auto">
            <a:xfrm>
              <a:off x="3013075" y="1920853"/>
              <a:ext cx="12700" cy="981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282825" y="2517775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35038" y="4125913"/>
              <a:ext cx="2452687" cy="493712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RAF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cxnSp>
          <p:nvCxnSpPr>
            <p:cNvPr id="13" name="Straight Connector 31"/>
            <p:cNvCxnSpPr>
              <a:cxnSpLocks noChangeShapeType="1"/>
              <a:stCxn id="12" idx="3"/>
            </p:cNvCxnSpPr>
            <p:nvPr/>
          </p:nvCxnSpPr>
          <p:spPr bwMode="auto">
            <a:xfrm flipH="1">
              <a:off x="1290638" y="4546444"/>
              <a:ext cx="3175" cy="10175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32"/>
            <p:cNvCxnSpPr>
              <a:cxnSpLocks noChangeShapeType="1"/>
              <a:stCxn id="12" idx="5"/>
              <a:endCxn id="38" idx="0"/>
            </p:cNvCxnSpPr>
            <p:nvPr/>
          </p:nvCxnSpPr>
          <p:spPr bwMode="auto">
            <a:xfrm>
              <a:off x="3028950" y="4546444"/>
              <a:ext cx="12700" cy="102706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300288" y="5189538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552450" y="5189349"/>
              <a:ext cx="1484313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Frame Sync &amp; De-Code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5476875" y="1481138"/>
              <a:ext cx="2452688" cy="585787"/>
            </a:xfrm>
            <a:prstGeom prst="ellipse">
              <a:avLst/>
            </a:prstGeom>
            <a:solidFill>
              <a:srgbClr val="FF99CC"/>
            </a:solidFill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FF-CSTS Processing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cxnSp>
          <p:nvCxnSpPr>
            <p:cNvPr id="18" name="Straight Connector 39"/>
            <p:cNvCxnSpPr>
              <a:cxnSpLocks noChangeShapeType="1"/>
            </p:cNvCxnSpPr>
            <p:nvPr/>
          </p:nvCxnSpPr>
          <p:spPr bwMode="auto">
            <a:xfrm flipH="1">
              <a:off x="5832475" y="1981174"/>
              <a:ext cx="3175" cy="9270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40"/>
            <p:cNvCxnSpPr>
              <a:cxnSpLocks noChangeShapeType="1"/>
              <a:stCxn id="17" idx="5"/>
              <a:endCxn id="36" idx="0"/>
            </p:cNvCxnSpPr>
            <p:nvPr/>
          </p:nvCxnSpPr>
          <p:spPr bwMode="auto">
            <a:xfrm>
              <a:off x="7570788" y="1981174"/>
              <a:ext cx="12700" cy="9365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842125" y="253365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5089525" y="253365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Code &amp; Sync</a:t>
              </a:r>
            </a:p>
          </p:txBody>
        </p:sp>
        <p:cxnSp>
          <p:nvCxnSpPr>
            <p:cNvPr id="22" name="Straight Connector 46"/>
            <p:cNvCxnSpPr>
              <a:cxnSpLocks noChangeShapeType="1"/>
              <a:stCxn id="43" idx="3"/>
            </p:cNvCxnSpPr>
            <p:nvPr/>
          </p:nvCxnSpPr>
          <p:spPr bwMode="auto">
            <a:xfrm flipH="1">
              <a:off x="5835650" y="4573162"/>
              <a:ext cx="21051" cy="9622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47"/>
            <p:cNvCxnSpPr>
              <a:cxnSpLocks noChangeShapeType="1"/>
              <a:stCxn id="43" idx="5"/>
              <a:endCxn id="40" idx="0"/>
            </p:cNvCxnSpPr>
            <p:nvPr/>
          </p:nvCxnSpPr>
          <p:spPr bwMode="auto">
            <a:xfrm>
              <a:off x="7591013" y="4573162"/>
              <a:ext cx="14700" cy="97356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6864350" y="516255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TCP</a:t>
              </a:r>
            </a:p>
          </p:txBody>
        </p:sp>
        <p:sp>
          <p:nvSpPr>
            <p:cNvPr id="25" name="Rectangle 50"/>
            <p:cNvSpPr>
              <a:spLocks noChangeArrowheads="1"/>
            </p:cNvSpPr>
            <p:nvPr/>
          </p:nvSpPr>
          <p:spPr bwMode="auto">
            <a:xfrm>
              <a:off x="1396555" y="3267075"/>
              <a:ext cx="1424878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a) SLE F-CLTU</a:t>
              </a: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1474044" y="5995995"/>
              <a:ext cx="1269899" cy="264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b) SLE RAFs</a:t>
              </a:r>
            </a:p>
          </p:txBody>
        </p:sp>
        <p:sp>
          <p:nvSpPr>
            <p:cNvPr id="27" name="Rectangle 52"/>
            <p:cNvSpPr>
              <a:spLocks noChangeArrowheads="1"/>
            </p:cNvSpPr>
            <p:nvPr/>
          </p:nvSpPr>
          <p:spPr bwMode="auto">
            <a:xfrm>
              <a:off x="6175214" y="3351258"/>
              <a:ext cx="1149674" cy="271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c) </a:t>
              </a:r>
              <a:r>
                <a:rPr lang="en-US" sz="1400" b="1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FF-CSTS</a:t>
              </a:r>
              <a:endParaRPr lang="en-US" sz="1400" b="1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28" name="Rectangle 53"/>
            <p:cNvSpPr>
              <a:spLocks noChangeArrowheads="1"/>
            </p:cNvSpPr>
            <p:nvPr/>
          </p:nvSpPr>
          <p:spPr bwMode="auto">
            <a:xfrm>
              <a:off x="6071819" y="5988785"/>
              <a:ext cx="1356462" cy="45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d) SLE RCFs</a:t>
              </a:r>
            </a:p>
            <a:p>
              <a:pPr algn="ctr" fontAlgn="base">
                <a:lnSpc>
                  <a:spcPts val="14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(de-multiplex)</a:t>
              </a: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2284413" y="2146300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F-CLTU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6840538" y="2146300"/>
              <a:ext cx="1484312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CSTS F-Frame</a:t>
              </a: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2300288" y="4789488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</a:t>
              </a: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RAF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6864350" y="480377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SLE </a:t>
              </a: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RCF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5100638" y="5189349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Frame Sync &amp; De-Code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2282825" y="290195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5089525" y="2908300"/>
              <a:ext cx="1484313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RF </a:t>
              </a:r>
              <a:r>
                <a:rPr lang="en-US" sz="1200" dirty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&amp; Mod</a:t>
              </a:r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>
              <a:off x="6842125" y="29178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547688" y="5563980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 smtClean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RF </a:t>
              </a: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&amp; De-Mod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2300288" y="5573713"/>
              <a:ext cx="1482725" cy="27463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5100638" y="5535406"/>
              <a:ext cx="1484312" cy="27462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 dirty="0" smtClean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RF </a:t>
              </a:r>
              <a:r>
                <a:rPr lang="en-US" sz="1050" dirty="0">
                  <a:solidFill>
                    <a:prstClr val="black"/>
                  </a:solidFill>
                  <a:latin typeface="Helvetica" pitchFamily="34" charset="0"/>
                  <a:ea typeface="ÇlÇr ñæí©" charset="-128"/>
                  <a:cs typeface="Helvetica" pitchFamily="34" charset="0"/>
                </a:rPr>
                <a:t>&amp; De-Mod</a:t>
              </a:r>
              <a:endParaRPr lang="en-US" sz="1050" dirty="0">
                <a:solidFill>
                  <a:prstClr val="black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endParaRPr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6864350" y="5546725"/>
              <a:ext cx="1482725" cy="27463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IP</a:t>
              </a:r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5078478" y="2159000"/>
              <a:ext cx="1484312" cy="274638"/>
            </a:xfrm>
            <a:prstGeom prst="rect">
              <a:avLst/>
            </a:prstGeom>
            <a:solidFill>
              <a:srgbClr val="99CCFF"/>
            </a:solidFill>
            <a:ln w="762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3840" tIns="31320" rIns="3384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smtClean="0">
                  <a:solidFill>
                    <a:prstClr val="black"/>
                  </a:solidFill>
                  <a:latin typeface="Helvetica" pitchFamily="34" charset="0"/>
                  <a:ea typeface="ÇlÇr ñæí©"/>
                  <a:cs typeface="Helvetica" pitchFamily="34" charset="0"/>
                </a:rPr>
                <a:t>VC &amp; MC MUX</a:t>
              </a:r>
              <a:endPara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 flipH="1">
            <a:off x="304800" y="6251715"/>
            <a:ext cx="868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SLE and CSTS “Processing” is defined as provision and service-specific production (if any)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3" name="Oval 7"/>
          <p:cNvSpPr>
            <a:spLocks noChangeArrowheads="1"/>
          </p:cNvSpPr>
          <p:nvPr/>
        </p:nvSpPr>
        <p:spPr bwMode="auto">
          <a:xfrm>
            <a:off x="5499100" y="3886200"/>
            <a:ext cx="2452688" cy="587405"/>
          </a:xfrm>
          <a:prstGeom prst="ellipse">
            <a:avLst/>
          </a:prstGeom>
          <a:solidFill>
            <a:srgbClr val="FF99CC"/>
          </a:solidFill>
          <a:ln w="762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SLE RCF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44" name="Line Callout 1 43"/>
          <p:cNvSpPr/>
          <p:nvPr/>
        </p:nvSpPr>
        <p:spPr bwMode="auto">
          <a:xfrm>
            <a:off x="3912724" y="2916537"/>
            <a:ext cx="1034389" cy="1041893"/>
          </a:xfrm>
          <a:prstGeom prst="borderCallout1">
            <a:avLst>
              <a:gd name="adj1" fmla="val -1040"/>
              <a:gd name="adj2" fmla="val 73319"/>
              <a:gd name="adj3" fmla="val -78513"/>
              <a:gd name="adj4" fmla="val 111108"/>
            </a:avLst>
          </a:prstGeom>
          <a:solidFill>
            <a:schemeClr val="bg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VC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 &amp; MC Mux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function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 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separated from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0" dirty="0" smtClean="0">
                <a:solidFill>
                  <a:srgbClr val="FF0000"/>
                </a:solidFill>
              </a:rPr>
              <a:t>CSTS F-Frame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aseline="0" dirty="0" smtClean="0">
                <a:solidFill>
                  <a:srgbClr val="FF0000"/>
                </a:solidFill>
              </a:rPr>
              <a:t>production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5" name="Line Callout 1 44"/>
          <p:cNvSpPr/>
          <p:nvPr/>
        </p:nvSpPr>
        <p:spPr bwMode="auto">
          <a:xfrm>
            <a:off x="3935692" y="4810628"/>
            <a:ext cx="1034389" cy="1264547"/>
          </a:xfrm>
          <a:prstGeom prst="borderCallout1">
            <a:avLst>
              <a:gd name="adj1" fmla="val -1040"/>
              <a:gd name="adj2" fmla="val 73319"/>
              <a:gd name="adj3" fmla="val -49810"/>
              <a:gd name="adj4" fmla="val 150975"/>
            </a:avLst>
          </a:prstGeom>
          <a:solidFill>
            <a:schemeClr val="bg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Each RCF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instance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performs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MC/VC </a:t>
            </a:r>
            <a:r>
              <a:rPr lang="en-US" sz="1200" dirty="0" err="1" smtClean="0">
                <a:solidFill>
                  <a:srgbClr val="FF0000"/>
                </a:solidFill>
              </a:rPr>
              <a:t>Demux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only for its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(single) service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FF0000"/>
                </a:solidFill>
              </a:rPr>
              <a:t>user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68938" y="3377560"/>
            <a:ext cx="300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Callouts are only for this explanation: not to be included in ARD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43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Candidate topics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7" y="1341438"/>
            <a:ext cx="7844939" cy="4527550"/>
          </a:xfrm>
        </p:spPr>
        <p:txBody>
          <a:bodyPr/>
          <a:lstStyle/>
          <a:p>
            <a:r>
              <a:rPr lang="en-US" dirty="0" smtClean="0"/>
              <a:t>Consolidating protocol requirements into section 6</a:t>
            </a:r>
            <a:endParaRPr lang="en-US" dirty="0" smtClean="0"/>
          </a:p>
          <a:p>
            <a:r>
              <a:rPr lang="en-US" dirty="0" smtClean="0"/>
              <a:t>Cleaning up the representation of transfer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Issue: No ABA Space User Node requirements in section 4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97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34373" y="138376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dirty="0"/>
              <a:t>Figure 6</a:t>
            </a:r>
            <a:r>
              <a:rPr lang="en-US" sz="2500" dirty="0" smtClean="0"/>
              <a:t>-8: </a:t>
            </a:r>
            <a:r>
              <a:rPr lang="en-US" sz="2500" dirty="0"/>
              <a:t>Service </a:t>
            </a:r>
            <a:r>
              <a:rPr lang="en-US" sz="2500" dirty="0" smtClean="0"/>
              <a:t>User / Provider ABA CSTS Forward</a:t>
            </a:r>
            <a:r>
              <a:rPr lang="en-US" sz="2500" dirty="0"/>
              <a:t>-File Building </a:t>
            </a:r>
            <a:r>
              <a:rPr lang="en-US" sz="2500" dirty="0" smtClean="0"/>
              <a:t>Block - revised</a:t>
            </a:r>
            <a:endParaRPr lang="en-US" sz="25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781050" y="4535384"/>
            <a:ext cx="1482772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RF </a:t>
            </a: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&amp; Mod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554241" y="4544908"/>
            <a:ext cx="1484359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8" name="Straight Connector 70"/>
          <p:cNvCxnSpPr>
            <a:cxnSpLocks noChangeShapeType="1"/>
            <a:stCxn id="14" idx="3"/>
            <a:endCxn id="6" idx="0"/>
          </p:cNvCxnSpPr>
          <p:nvPr/>
        </p:nvCxnSpPr>
        <p:spPr bwMode="auto">
          <a:xfrm>
            <a:off x="1514102" y="2370161"/>
            <a:ext cx="8334" cy="216522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71"/>
          <p:cNvCxnSpPr>
            <a:cxnSpLocks noChangeShapeType="1"/>
            <a:stCxn id="14" idx="5"/>
            <a:endCxn id="7" idx="0"/>
          </p:cNvCxnSpPr>
          <p:nvPr/>
        </p:nvCxnSpPr>
        <p:spPr bwMode="auto">
          <a:xfrm>
            <a:off x="3267552" y="2370161"/>
            <a:ext cx="28869" cy="217474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54241" y="4162370"/>
            <a:ext cx="1484359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81050" y="4162370"/>
            <a:ext cx="1482772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Code &amp; Sync</a:t>
            </a:r>
          </a:p>
        </p:txBody>
      </p:sp>
      <p:sp>
        <p:nvSpPr>
          <p:cNvPr id="12" name="Rectangle 76"/>
          <p:cNvSpPr>
            <a:spLocks noChangeArrowheads="1"/>
          </p:cNvSpPr>
          <p:nvPr/>
        </p:nvSpPr>
        <p:spPr bwMode="auto">
          <a:xfrm>
            <a:off x="781050" y="2948529"/>
            <a:ext cx="1482772" cy="25555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Encapsulation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3" name="Rectangle 77"/>
          <p:cNvSpPr>
            <a:spLocks noChangeArrowheads="1"/>
          </p:cNvSpPr>
          <p:nvPr/>
        </p:nvSpPr>
        <p:spPr bwMode="auto">
          <a:xfrm>
            <a:off x="781050" y="3258052"/>
            <a:ext cx="1482772" cy="255554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TC/AOS Link Framing</a:t>
            </a:r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1150950" y="1986741"/>
            <a:ext cx="2479754" cy="449204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Forward-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5" name="Magnetic Disk 18"/>
          <p:cNvSpPr/>
          <p:nvPr/>
        </p:nvSpPr>
        <p:spPr bwMode="auto">
          <a:xfrm>
            <a:off x="2055813" y="1372533"/>
            <a:ext cx="476250" cy="357188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200">
              <a:solidFill>
                <a:srgbClr val="000000"/>
              </a:solidFill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6" name="Elbow Connector 274"/>
          <p:cNvCxnSpPr>
            <a:cxnSpLocks noChangeShapeType="1"/>
            <a:stCxn id="15" idx="4"/>
          </p:cNvCxnSpPr>
          <p:nvPr/>
        </p:nvCxnSpPr>
        <p:spPr bwMode="auto">
          <a:xfrm>
            <a:off x="2532119" y="1551822"/>
            <a:ext cx="198443" cy="42539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Elbow Connector 15"/>
          <p:cNvCxnSpPr>
            <a:cxnSpLocks noChangeShapeType="1"/>
            <a:stCxn id="15" idx="2"/>
          </p:cNvCxnSpPr>
          <p:nvPr/>
        </p:nvCxnSpPr>
        <p:spPr bwMode="auto">
          <a:xfrm rot="10800000" flipV="1">
            <a:off x="1887573" y="1551822"/>
            <a:ext cx="168280" cy="455553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85"/>
          <p:cNvSpPr>
            <a:spLocks noChangeArrowheads="1"/>
          </p:cNvSpPr>
          <p:nvPr/>
        </p:nvSpPr>
        <p:spPr bwMode="auto">
          <a:xfrm>
            <a:off x="788988" y="2590295"/>
            <a:ext cx="1484359" cy="24126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CFDP</a:t>
            </a:r>
          </a:p>
        </p:txBody>
      </p:sp>
      <p:sp>
        <p:nvSpPr>
          <p:cNvPr id="19" name="Rectangle 86"/>
          <p:cNvSpPr>
            <a:spLocks noChangeArrowheads="1"/>
          </p:cNvSpPr>
          <p:nvPr/>
        </p:nvSpPr>
        <p:spPr bwMode="auto">
          <a:xfrm>
            <a:off x="871520" y="4864788"/>
            <a:ext cx="3098180" cy="62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a) ABA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Forward-File Service Provider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Using CFDP File Delivery</a:t>
            </a:r>
            <a:b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</a:b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over </a:t>
            </a:r>
            <a:r>
              <a:rPr lang="en-US" sz="1100" b="1" u="sng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PP</a:t>
            </a:r>
            <a:endParaRPr lang="en-US" sz="1100" b="1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5638800" y="2006618"/>
            <a:ext cx="2452688" cy="4921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User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Forward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-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Application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6122988" y="4561841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22" name="Straight Connector 89"/>
          <p:cNvCxnSpPr>
            <a:cxnSpLocks noChangeShapeType="1"/>
            <a:stCxn id="20" idx="4"/>
            <a:endCxn id="21" idx="0"/>
          </p:cNvCxnSpPr>
          <p:nvPr/>
        </p:nvCxnSpPr>
        <p:spPr bwMode="auto">
          <a:xfrm>
            <a:off x="6865144" y="2498743"/>
            <a:ext cx="0" cy="206309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122988" y="4131101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6122988" y="3628947"/>
            <a:ext cx="1484312" cy="346050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Terrestrial Generic File Transfer</a:t>
            </a:r>
          </a:p>
        </p:txBody>
      </p:sp>
      <p:cxnSp>
        <p:nvCxnSpPr>
          <p:cNvPr id="25" name="Straight Arrow Connector 191"/>
          <p:cNvCxnSpPr>
            <a:cxnSpLocks noChangeShapeType="1"/>
            <a:stCxn id="20" idx="0"/>
            <a:endCxn id="26" idx="3"/>
          </p:cNvCxnSpPr>
          <p:nvPr/>
        </p:nvCxnSpPr>
        <p:spPr bwMode="auto">
          <a:xfrm flipV="1">
            <a:off x="6865938" y="1616093"/>
            <a:ext cx="4762" cy="390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Magnetic Disk 18"/>
          <p:cNvSpPr/>
          <p:nvPr/>
        </p:nvSpPr>
        <p:spPr>
          <a:xfrm>
            <a:off x="6643688" y="1387493"/>
            <a:ext cx="455612" cy="228600"/>
          </a:xfrm>
          <a:prstGeom prst="flowChartMagneticDisk">
            <a:avLst/>
          </a:prstGeom>
          <a:ln w="12700" cap="flat" cmpd="sng" algn="ctr">
            <a:solidFill>
              <a:scrgbClr r="0" g="0" b="0"/>
            </a:solidFill>
            <a:prstDash val="solid"/>
            <a:round/>
            <a:headEnd w="med" len="med"/>
            <a:tailEnd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defTabSz="457200" eaLnBrk="0" hangingPunct="0">
              <a:defRPr/>
            </a:pP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11"/>
          <p:cNvSpPr>
            <a:spLocks noChangeArrowheads="1"/>
          </p:cNvSpPr>
          <p:nvPr/>
        </p:nvSpPr>
        <p:spPr bwMode="auto">
          <a:xfrm>
            <a:off x="5361368" y="4980878"/>
            <a:ext cx="3007555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b) ABA User CSTS Forward-File</a:t>
            </a:r>
          </a:p>
          <a:p>
            <a:pPr algn="ctr">
              <a:lnSpc>
                <a:spcPct val="80000"/>
              </a:lnSpc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(Requires </a:t>
            </a:r>
            <a:r>
              <a:rPr lang="en-US" sz="1100" b="1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Terrestrial Generic File Transfer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Provider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)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49304" y="3696008"/>
            <a:ext cx="1484312" cy="274652"/>
          </a:xfrm>
          <a:prstGeom prst="rect">
            <a:avLst/>
          </a:prstGeom>
          <a:solidFill>
            <a:srgbClr val="99CCFF"/>
          </a:soli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VC &amp; MC MUX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514600" y="3696008"/>
            <a:ext cx="1484312" cy="358426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Terrestrial Generic File Transfer</a:t>
            </a:r>
            <a:endParaRPr lang="en-US" sz="12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9946" y="5675112"/>
            <a:ext cx="7213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FF-CSTS-specific entities disappear from the Forward File service profile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94694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55491" y="188255"/>
            <a:ext cx="7391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dirty="0"/>
              <a:t>Figure 6</a:t>
            </a:r>
            <a:r>
              <a:rPr lang="en-US" sz="2500" dirty="0" smtClean="0"/>
              <a:t>-9: </a:t>
            </a:r>
            <a:r>
              <a:rPr lang="en-US" sz="2500" dirty="0"/>
              <a:t>Service </a:t>
            </a:r>
            <a:r>
              <a:rPr lang="en-US" sz="2500" dirty="0" smtClean="0"/>
              <a:t>Provider ABA CSTS Return-File </a:t>
            </a:r>
            <a:r>
              <a:rPr lang="en-US" sz="2500" dirty="0"/>
              <a:t>Building </a:t>
            </a:r>
            <a:r>
              <a:rPr lang="en-US" sz="2500" dirty="0" smtClean="0"/>
              <a:t>Block (original)</a:t>
            </a:r>
            <a:endParaRPr lang="en-US" sz="2500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221833" y="4194502"/>
            <a:ext cx="2452766" cy="587299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SLE RCF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Delivery Service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(Frame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De-</a:t>
            </a:r>
            <a:r>
              <a:rPr lang="en-US" sz="1200" dirty="0" err="1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Muxing</a:t>
            </a: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)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834471" y="5650051"/>
            <a:ext cx="1482772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5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RF </a:t>
            </a:r>
            <a:r>
              <a:rPr lang="en-US" sz="105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&amp; </a:t>
            </a:r>
            <a:r>
              <a:rPr lang="en-US" sz="105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De-Mod</a:t>
            </a:r>
            <a:endParaRPr lang="en-US" sz="105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4585540" y="5659575"/>
            <a:ext cx="1484359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9" name="Straight Connector 70"/>
          <p:cNvCxnSpPr>
            <a:cxnSpLocks noChangeShapeType="1"/>
            <a:stCxn id="6" idx="3"/>
            <a:endCxn id="7" idx="0"/>
          </p:cNvCxnSpPr>
          <p:nvPr/>
        </p:nvCxnSpPr>
        <p:spPr bwMode="auto">
          <a:xfrm flipH="1">
            <a:off x="3575834" y="4696536"/>
            <a:ext cx="4762" cy="9540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1"/>
          <p:cNvCxnSpPr>
            <a:cxnSpLocks noChangeShapeType="1"/>
            <a:stCxn id="6" idx="5"/>
            <a:endCxn id="8" idx="0"/>
          </p:cNvCxnSpPr>
          <p:nvPr/>
        </p:nvCxnSpPr>
        <p:spPr bwMode="auto">
          <a:xfrm>
            <a:off x="5315734" y="4696536"/>
            <a:ext cx="12700" cy="9636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585540" y="5277037"/>
            <a:ext cx="1484359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834471" y="5277037"/>
            <a:ext cx="1482772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Frame Sync &amp; De-Code</a:t>
            </a:r>
            <a:endParaRPr lang="en-US" sz="1050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13" name="Straight Connector 74"/>
          <p:cNvCxnSpPr>
            <a:cxnSpLocks noChangeShapeType="1"/>
            <a:stCxn id="24" idx="3"/>
            <a:endCxn id="6" idx="1"/>
          </p:cNvCxnSpPr>
          <p:nvPr/>
        </p:nvCxnSpPr>
        <p:spPr bwMode="auto">
          <a:xfrm>
            <a:off x="3567896" y="2789948"/>
            <a:ext cx="12700" cy="1490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76"/>
          <p:cNvSpPr>
            <a:spLocks noChangeArrowheads="1"/>
          </p:cNvSpPr>
          <p:nvPr/>
        </p:nvSpPr>
        <p:spPr bwMode="auto">
          <a:xfrm>
            <a:off x="2834471" y="3494504"/>
            <a:ext cx="1482772" cy="25555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Encapsulation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5" name="Rectangle 77"/>
          <p:cNvSpPr>
            <a:spLocks noChangeArrowheads="1"/>
          </p:cNvSpPr>
          <p:nvPr/>
        </p:nvSpPr>
        <p:spPr bwMode="auto">
          <a:xfrm>
            <a:off x="2834471" y="3804027"/>
            <a:ext cx="1482772" cy="255554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TM/</a:t>
            </a:r>
            <a:r>
              <a:rPr lang="en-US" sz="11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AOS Link Framing</a:t>
            </a:r>
          </a:p>
        </p:txBody>
      </p:sp>
      <p:sp>
        <p:nvSpPr>
          <p:cNvPr id="16" name="Magnetic Disk 18"/>
          <p:cNvSpPr/>
          <p:nvPr/>
        </p:nvSpPr>
        <p:spPr bwMode="auto">
          <a:xfrm>
            <a:off x="4114800" y="1818495"/>
            <a:ext cx="476250" cy="357188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200">
              <a:solidFill>
                <a:srgbClr val="000000"/>
              </a:solidFill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7" name="Elbow Connector 274"/>
          <p:cNvCxnSpPr>
            <a:cxnSpLocks noChangeShapeType="1"/>
            <a:stCxn id="16" idx="4"/>
          </p:cNvCxnSpPr>
          <p:nvPr/>
        </p:nvCxnSpPr>
        <p:spPr bwMode="auto">
          <a:xfrm>
            <a:off x="4591106" y="1997784"/>
            <a:ext cx="198443" cy="42539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Elbow Connector 15"/>
          <p:cNvCxnSpPr>
            <a:cxnSpLocks noChangeShapeType="1"/>
            <a:stCxn id="16" idx="2"/>
          </p:cNvCxnSpPr>
          <p:nvPr/>
        </p:nvCxnSpPr>
        <p:spPr bwMode="auto">
          <a:xfrm rot="10800000" flipV="1">
            <a:off x="3886200" y="1997089"/>
            <a:ext cx="228600" cy="477166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Elbow Connector 274"/>
          <p:cNvCxnSpPr>
            <a:cxnSpLocks noChangeShapeType="1"/>
            <a:stCxn id="24" idx="5"/>
          </p:cNvCxnSpPr>
          <p:nvPr/>
        </p:nvCxnSpPr>
        <p:spPr bwMode="auto">
          <a:xfrm rot="16200000" flipH="1">
            <a:off x="4353162" y="3757157"/>
            <a:ext cx="2487293" cy="55246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85"/>
          <p:cNvSpPr>
            <a:spLocks noChangeArrowheads="1"/>
          </p:cNvSpPr>
          <p:nvPr/>
        </p:nvSpPr>
        <p:spPr bwMode="auto">
          <a:xfrm>
            <a:off x="2842409" y="2965935"/>
            <a:ext cx="1484359" cy="24126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CFDP</a:t>
            </a:r>
          </a:p>
        </p:txBody>
      </p:sp>
      <p:sp>
        <p:nvSpPr>
          <p:cNvPr id="21" name="Rectangle 86"/>
          <p:cNvSpPr>
            <a:spLocks noChangeArrowheads="1"/>
          </p:cNvSpPr>
          <p:nvPr/>
        </p:nvSpPr>
        <p:spPr bwMode="auto">
          <a:xfrm>
            <a:off x="3048000" y="5979455"/>
            <a:ext cx="2852063" cy="62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ABA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Return-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Service Provider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Using CFDP File Delivery</a:t>
            </a:r>
            <a:b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</a:b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over SPP and 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SLE RCF</a:t>
            </a:r>
            <a:endParaRPr lang="en-US" sz="1100" b="1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4585540" y="4867515"/>
            <a:ext cx="1098585" cy="27301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SLE RCF</a:t>
            </a:r>
            <a:endParaRPr lang="en-US" sz="11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595041" y="2972138"/>
            <a:ext cx="1447800" cy="23492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CSTS </a:t>
            </a: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Transfer File </a:t>
            </a:r>
            <a:endParaRPr lang="en-US" sz="12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3204371" y="2407206"/>
            <a:ext cx="2479754" cy="449204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Return-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25" name="Oval 7"/>
          <p:cNvSpPr>
            <a:spLocks noChangeArrowheads="1"/>
          </p:cNvSpPr>
          <p:nvPr/>
        </p:nvSpPr>
        <p:spPr bwMode="auto">
          <a:xfrm>
            <a:off x="6019800" y="1559855"/>
            <a:ext cx="2452688" cy="585817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Offline 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Radiometric 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6" name="Oval 7"/>
          <p:cNvSpPr>
            <a:spLocks noChangeArrowheads="1"/>
          </p:cNvSpPr>
          <p:nvPr/>
        </p:nvSpPr>
        <p:spPr bwMode="auto">
          <a:xfrm>
            <a:off x="457200" y="1559855"/>
            <a:ext cx="2452688" cy="585817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D-DOR Correlation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27" name="Straight Connector 74"/>
          <p:cNvCxnSpPr>
            <a:cxnSpLocks noChangeShapeType="1"/>
            <a:stCxn id="26" idx="4"/>
            <a:endCxn id="29" idx="0"/>
          </p:cNvCxnSpPr>
          <p:nvPr/>
        </p:nvCxnSpPr>
        <p:spPr bwMode="auto">
          <a:xfrm>
            <a:off x="1683544" y="2145672"/>
            <a:ext cx="4222" cy="3483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4"/>
          <p:cNvCxnSpPr>
            <a:cxnSpLocks noChangeShapeType="1"/>
            <a:stCxn id="30" idx="1"/>
            <a:endCxn id="24" idx="6"/>
          </p:cNvCxnSpPr>
          <p:nvPr/>
        </p:nvCxnSpPr>
        <p:spPr bwMode="auto">
          <a:xfrm flipH="1" flipV="1">
            <a:off x="5684125" y="2631808"/>
            <a:ext cx="834150" cy="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946403" y="2494009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TDM File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6518275" y="2497382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TDM File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31" name="Straight Connector 74"/>
          <p:cNvCxnSpPr>
            <a:cxnSpLocks noChangeShapeType="1"/>
            <a:stCxn id="25" idx="4"/>
            <a:endCxn id="30" idx="0"/>
          </p:cNvCxnSpPr>
          <p:nvPr/>
        </p:nvCxnSpPr>
        <p:spPr bwMode="auto">
          <a:xfrm>
            <a:off x="7246144" y="2145672"/>
            <a:ext cx="13494" cy="35171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74"/>
          <p:cNvCxnSpPr>
            <a:cxnSpLocks noChangeShapeType="1"/>
            <a:stCxn id="29" idx="3"/>
            <a:endCxn id="24" idx="2"/>
          </p:cNvCxnSpPr>
          <p:nvPr/>
        </p:nvCxnSpPr>
        <p:spPr bwMode="auto">
          <a:xfrm>
            <a:off x="2429128" y="2631335"/>
            <a:ext cx="775243" cy="47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5544009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90499" y="153432"/>
            <a:ext cx="7391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dirty="0"/>
              <a:t>Figure 6</a:t>
            </a:r>
            <a:r>
              <a:rPr lang="en-US" sz="2500" dirty="0" smtClean="0"/>
              <a:t>-9: </a:t>
            </a:r>
            <a:r>
              <a:rPr lang="en-US" sz="2500" dirty="0"/>
              <a:t>Service </a:t>
            </a:r>
            <a:r>
              <a:rPr lang="en-US" sz="2500" dirty="0" smtClean="0"/>
              <a:t>Provider ABA CSTS Return-File </a:t>
            </a:r>
            <a:r>
              <a:rPr lang="en-US" sz="2500" dirty="0"/>
              <a:t>Building </a:t>
            </a:r>
            <a:r>
              <a:rPr lang="en-US" sz="2500" dirty="0" smtClean="0"/>
              <a:t>Block (revised)</a:t>
            </a:r>
            <a:endParaRPr lang="en-US" sz="25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834471" y="5276349"/>
            <a:ext cx="1482772" cy="27460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5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RF </a:t>
            </a:r>
            <a:r>
              <a:rPr lang="en-US" sz="105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&amp; </a:t>
            </a:r>
            <a:r>
              <a:rPr lang="en-US" sz="105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De-Mod</a:t>
            </a:r>
            <a:endParaRPr lang="en-US" sz="105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4611641" y="5286755"/>
            <a:ext cx="1408159" cy="273721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IP</a:t>
            </a:r>
          </a:p>
        </p:txBody>
      </p:sp>
      <p:cxnSp>
        <p:nvCxnSpPr>
          <p:cNvPr id="8" name="Straight Connector 71"/>
          <p:cNvCxnSpPr>
            <a:cxnSpLocks noChangeShapeType="1"/>
            <a:stCxn id="9" idx="2"/>
            <a:endCxn id="7" idx="0"/>
          </p:cNvCxnSpPr>
          <p:nvPr/>
        </p:nvCxnSpPr>
        <p:spPr bwMode="auto">
          <a:xfrm>
            <a:off x="5314180" y="5177937"/>
            <a:ext cx="1541" cy="10881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572000" y="4903335"/>
            <a:ext cx="1484359" cy="27460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ea typeface="ÇlÇr ñæí©"/>
                <a:cs typeface="Arial" pitchFamily="34" charset="0"/>
              </a:rPr>
              <a:t>TCP</a:t>
            </a:r>
          </a:p>
        </p:txBody>
      </p:sp>
      <p:cxnSp>
        <p:nvCxnSpPr>
          <p:cNvPr id="10" name="Straight Connector 74"/>
          <p:cNvCxnSpPr>
            <a:cxnSpLocks noChangeShapeType="1"/>
            <a:stCxn id="22" idx="3"/>
            <a:endCxn id="6" idx="0"/>
          </p:cNvCxnSpPr>
          <p:nvPr/>
        </p:nvCxnSpPr>
        <p:spPr bwMode="auto">
          <a:xfrm>
            <a:off x="3567523" y="2817521"/>
            <a:ext cx="8334" cy="245882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834471" y="4773120"/>
            <a:ext cx="1482772" cy="40481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Frame Sync &amp; De-Code</a:t>
            </a:r>
            <a:endParaRPr lang="en-US" sz="1050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Rectangle 76"/>
          <p:cNvSpPr>
            <a:spLocks noChangeArrowheads="1"/>
          </p:cNvSpPr>
          <p:nvPr/>
        </p:nvSpPr>
        <p:spPr bwMode="auto">
          <a:xfrm>
            <a:off x="2834471" y="3521399"/>
            <a:ext cx="1482772" cy="25555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Encapsulation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13" name="Rectangle 77"/>
          <p:cNvSpPr>
            <a:spLocks noChangeArrowheads="1"/>
          </p:cNvSpPr>
          <p:nvPr/>
        </p:nvSpPr>
        <p:spPr bwMode="auto">
          <a:xfrm>
            <a:off x="2834471" y="3830922"/>
            <a:ext cx="1482772" cy="255554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TM/</a:t>
            </a:r>
            <a:r>
              <a:rPr lang="en-US" sz="11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AOS Link Framing</a:t>
            </a:r>
          </a:p>
        </p:txBody>
      </p:sp>
      <p:sp>
        <p:nvSpPr>
          <p:cNvPr id="14" name="Magnetic Disk 18"/>
          <p:cNvSpPr/>
          <p:nvPr/>
        </p:nvSpPr>
        <p:spPr bwMode="auto">
          <a:xfrm>
            <a:off x="4114800" y="1845390"/>
            <a:ext cx="476250" cy="357188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1200">
              <a:solidFill>
                <a:srgbClr val="000000"/>
              </a:solidFill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5" name="Elbow Connector 274"/>
          <p:cNvCxnSpPr>
            <a:cxnSpLocks noChangeShapeType="1"/>
            <a:stCxn id="14" idx="4"/>
          </p:cNvCxnSpPr>
          <p:nvPr/>
        </p:nvCxnSpPr>
        <p:spPr bwMode="auto">
          <a:xfrm>
            <a:off x="4591106" y="2024679"/>
            <a:ext cx="198443" cy="42539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Elbow Connector 15"/>
          <p:cNvCxnSpPr>
            <a:cxnSpLocks noChangeShapeType="1"/>
            <a:stCxn id="14" idx="2"/>
          </p:cNvCxnSpPr>
          <p:nvPr/>
        </p:nvCxnSpPr>
        <p:spPr bwMode="auto">
          <a:xfrm rot="10800000" flipV="1">
            <a:off x="3886200" y="2023984"/>
            <a:ext cx="228600" cy="477166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Elbow Connector 274"/>
          <p:cNvCxnSpPr>
            <a:cxnSpLocks noChangeShapeType="1"/>
            <a:stCxn id="22" idx="5"/>
            <a:endCxn id="9" idx="0"/>
          </p:cNvCxnSpPr>
          <p:nvPr/>
        </p:nvCxnSpPr>
        <p:spPr bwMode="auto">
          <a:xfrm rot="5400000">
            <a:off x="4274670" y="3857032"/>
            <a:ext cx="2085814" cy="679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85"/>
          <p:cNvSpPr>
            <a:spLocks noChangeArrowheads="1"/>
          </p:cNvSpPr>
          <p:nvPr/>
        </p:nvSpPr>
        <p:spPr bwMode="auto">
          <a:xfrm>
            <a:off x="2842409" y="2992830"/>
            <a:ext cx="1484359" cy="24126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CFDP</a:t>
            </a:r>
          </a:p>
        </p:txBody>
      </p:sp>
      <p:sp>
        <p:nvSpPr>
          <p:cNvPr id="19" name="Rectangle 86"/>
          <p:cNvSpPr>
            <a:spLocks noChangeArrowheads="1"/>
          </p:cNvSpPr>
          <p:nvPr/>
        </p:nvSpPr>
        <p:spPr bwMode="auto">
          <a:xfrm>
            <a:off x="3048000" y="5605753"/>
            <a:ext cx="2852063" cy="62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ABA 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Return-</a:t>
            </a: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Service Provider</a:t>
            </a:r>
          </a:p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Using CFDP File Delivery</a:t>
            </a:r>
            <a:b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</a:br>
            <a:r>
              <a:rPr lang="en-US" sz="1100" b="1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over </a:t>
            </a:r>
            <a:r>
              <a:rPr lang="en-US" sz="1100" b="1" u="sng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E</a:t>
            </a:r>
            <a:r>
              <a:rPr lang="en-US" sz="1100" b="1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PP</a:t>
            </a:r>
            <a:endParaRPr lang="en-US" sz="1100" b="1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031303" y="4249265"/>
            <a:ext cx="1098585" cy="388369"/>
          </a:xfrm>
          <a:prstGeom prst="rect">
            <a:avLst/>
          </a:prstGeom>
          <a:solidFill>
            <a:srgbClr val="99CCFF"/>
          </a:soli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MC &amp; VC </a:t>
            </a:r>
            <a:r>
              <a:rPr lang="en-US" sz="1100" dirty="0" err="1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Demux</a:t>
            </a:r>
            <a:endParaRPr lang="en-US" sz="11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4590280" y="3030277"/>
            <a:ext cx="1447800" cy="23492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3132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ea typeface="ÇlÇr ñæí©"/>
                <a:cs typeface="Arial" pitchFamily="34" charset="0"/>
              </a:rPr>
              <a:t>CSTS </a:t>
            </a:r>
            <a:r>
              <a:rPr lang="en-US" sz="1200" dirty="0" smtClean="0">
                <a:solidFill>
                  <a:prstClr val="black"/>
                </a:solidFill>
                <a:ea typeface="ÇlÇr ñæí©"/>
                <a:cs typeface="Arial" pitchFamily="34" charset="0"/>
              </a:rPr>
              <a:t>Transfer File </a:t>
            </a:r>
            <a:endParaRPr lang="en-US" sz="1200" dirty="0">
              <a:solidFill>
                <a:prstClr val="black"/>
              </a:solidFill>
              <a:ea typeface="ÇlÇr ñæí©"/>
              <a:cs typeface="Arial" pitchFamily="34" charset="0"/>
            </a:endParaRPr>
          </a:p>
        </p:txBody>
      </p: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3204371" y="2434101"/>
            <a:ext cx="2479754" cy="449204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CSTS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Return-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File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  <a:ea typeface="ÇlÇr ñæí©"/>
                <a:cs typeface="Arial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Arial" pitchFamily="34" charset="0"/>
              <a:ea typeface="ÇlÇr ñæí©"/>
              <a:cs typeface="Arial" pitchFamily="34" charset="0"/>
            </a:endParaRPr>
          </a:p>
        </p:txBody>
      </p:sp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6019800" y="1586750"/>
            <a:ext cx="2452688" cy="585817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Offline 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Radiometric 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457200" y="1586750"/>
            <a:ext cx="2452688" cy="585817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D-DOR Correlation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25" name="Straight Connector 74"/>
          <p:cNvCxnSpPr>
            <a:cxnSpLocks noChangeShapeType="1"/>
            <a:stCxn id="24" idx="4"/>
            <a:endCxn id="27" idx="0"/>
          </p:cNvCxnSpPr>
          <p:nvPr/>
        </p:nvCxnSpPr>
        <p:spPr bwMode="auto">
          <a:xfrm>
            <a:off x="1683544" y="2172567"/>
            <a:ext cx="4222" cy="3483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74"/>
          <p:cNvCxnSpPr>
            <a:cxnSpLocks noChangeShapeType="1"/>
            <a:stCxn id="28" idx="1"/>
            <a:endCxn id="22" idx="6"/>
          </p:cNvCxnSpPr>
          <p:nvPr/>
        </p:nvCxnSpPr>
        <p:spPr bwMode="auto">
          <a:xfrm flipH="1" flipV="1">
            <a:off x="5684125" y="2658703"/>
            <a:ext cx="834150" cy="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946403" y="252090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TDM File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6518275" y="2524277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TDM File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29" name="Straight Connector 74"/>
          <p:cNvCxnSpPr>
            <a:cxnSpLocks noChangeShapeType="1"/>
            <a:stCxn id="23" idx="4"/>
            <a:endCxn id="28" idx="0"/>
          </p:cNvCxnSpPr>
          <p:nvPr/>
        </p:nvCxnSpPr>
        <p:spPr bwMode="auto">
          <a:xfrm>
            <a:off x="7246144" y="2172567"/>
            <a:ext cx="13494" cy="35171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74"/>
          <p:cNvCxnSpPr>
            <a:cxnSpLocks noChangeShapeType="1"/>
            <a:stCxn id="27" idx="3"/>
            <a:endCxn id="22" idx="2"/>
          </p:cNvCxnSpPr>
          <p:nvPr/>
        </p:nvCxnSpPr>
        <p:spPr bwMode="auto">
          <a:xfrm>
            <a:off x="2429128" y="2658230"/>
            <a:ext cx="775243" cy="47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Line Callout 1 31"/>
          <p:cNvSpPr/>
          <p:nvPr/>
        </p:nvSpPr>
        <p:spPr bwMode="auto">
          <a:xfrm>
            <a:off x="793314" y="3913390"/>
            <a:ext cx="1313253" cy="1264547"/>
          </a:xfrm>
          <a:prstGeom prst="borderCallout1">
            <a:avLst>
              <a:gd name="adj1" fmla="val 42204"/>
              <a:gd name="adj2" fmla="val 104097"/>
              <a:gd name="adj3" fmla="val 42350"/>
              <a:gd name="adj4" fmla="val 165805"/>
            </a:avLst>
          </a:prstGeom>
          <a:solidFill>
            <a:schemeClr val="bg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MC/VC </a:t>
            </a:r>
            <a:r>
              <a:rPr lang="en-US" sz="1200" dirty="0" err="1" smtClean="0">
                <a:solidFill>
                  <a:schemeClr val="tx1"/>
                </a:solidFill>
              </a:rPr>
              <a:t>Demux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(independent of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RCF service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Instances)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2872901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65138" y="120169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/>
              <a:t>Figure 6</a:t>
            </a:r>
            <a:r>
              <a:rPr lang="en-US" sz="2400" dirty="0" smtClean="0"/>
              <a:t>-2: ESLT Radiometric Service </a:t>
            </a:r>
            <a:r>
              <a:rPr lang="en-US" sz="2400" dirty="0"/>
              <a:t>Provider Protocol Stack Building </a:t>
            </a:r>
            <a:r>
              <a:rPr lang="en-US" sz="2400" dirty="0" smtClean="0"/>
              <a:t>Blocks - original</a:t>
            </a:r>
            <a:endParaRPr lang="en-US" sz="2400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254375" y="1526954"/>
            <a:ext cx="2452688" cy="585817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CSTS 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F-Frame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(Frame </a:t>
            </a:r>
            <a:r>
              <a:rPr lang="en-US" sz="1200" dirty="0" err="1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Muxing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)</a:t>
            </a:r>
          </a:p>
        </p:txBody>
      </p:sp>
      <p:cxnSp>
        <p:nvCxnSpPr>
          <p:cNvPr id="7" name="Straight Connector 39"/>
          <p:cNvCxnSpPr>
            <a:cxnSpLocks noChangeShapeType="1"/>
          </p:cNvCxnSpPr>
          <p:nvPr/>
        </p:nvCxnSpPr>
        <p:spPr bwMode="auto">
          <a:xfrm flipH="1">
            <a:off x="3609975" y="2027016"/>
            <a:ext cx="3175" cy="9271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40"/>
          <p:cNvCxnSpPr>
            <a:cxnSpLocks noChangeShapeType="1"/>
            <a:stCxn id="6" idx="5"/>
            <a:endCxn id="19" idx="0"/>
          </p:cNvCxnSpPr>
          <p:nvPr/>
        </p:nvCxnSpPr>
        <p:spPr bwMode="auto">
          <a:xfrm>
            <a:off x="5348288" y="2027016"/>
            <a:ext cx="12700" cy="9366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619625" y="2579520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867025" y="2443455"/>
            <a:ext cx="1484313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Code &amp; Sync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3276600" y="4135349"/>
            <a:ext cx="2452688" cy="58740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SLE RCF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(Frame De-</a:t>
            </a:r>
            <a:r>
              <a:rPr lang="en-US" sz="1200" dirty="0" err="1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Muxing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)</a:t>
            </a:r>
          </a:p>
        </p:txBody>
      </p:sp>
      <p:cxnSp>
        <p:nvCxnSpPr>
          <p:cNvPr id="12" name="Straight Connector 46"/>
          <p:cNvCxnSpPr>
            <a:cxnSpLocks noChangeShapeType="1"/>
          </p:cNvCxnSpPr>
          <p:nvPr/>
        </p:nvCxnSpPr>
        <p:spPr bwMode="auto">
          <a:xfrm flipH="1">
            <a:off x="3613150" y="4636866"/>
            <a:ext cx="14288" cy="9445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47"/>
          <p:cNvCxnSpPr>
            <a:cxnSpLocks noChangeShapeType="1"/>
            <a:stCxn id="11" idx="5"/>
            <a:endCxn id="20" idx="0"/>
          </p:cNvCxnSpPr>
          <p:nvPr/>
        </p:nvCxnSpPr>
        <p:spPr bwMode="auto">
          <a:xfrm>
            <a:off x="5370513" y="4636866"/>
            <a:ext cx="12700" cy="955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641850" y="520855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15" name="Rectangle 53"/>
          <p:cNvSpPr>
            <a:spLocks noChangeArrowheads="1"/>
          </p:cNvSpPr>
          <p:nvPr/>
        </p:nvSpPr>
        <p:spPr bwMode="auto">
          <a:xfrm>
            <a:off x="2716453" y="6172200"/>
            <a:ext cx="3493264" cy="2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TD-CSTS Ranging &amp; Radiometric Data</a:t>
            </a:r>
            <a:endParaRPr lang="en-US" sz="1400" b="1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618038" y="2192150"/>
            <a:ext cx="1484312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CSTS F-Frame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641850" y="4849761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SLE </a:t>
            </a: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RCF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878138" y="5099289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Frame Sync &amp; De-Code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19625" y="296371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641850" y="5592748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cxnSp>
        <p:nvCxnSpPr>
          <p:cNvPr id="21" name="Straight Connector 40"/>
          <p:cNvCxnSpPr>
            <a:cxnSpLocks noChangeShapeType="1"/>
            <a:stCxn id="23" idx="2"/>
            <a:endCxn id="24" idx="0"/>
          </p:cNvCxnSpPr>
          <p:nvPr/>
        </p:nvCxnSpPr>
        <p:spPr bwMode="auto">
          <a:xfrm>
            <a:off x="7973219" y="4562436"/>
            <a:ext cx="794" cy="4969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232650" y="467515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7231063" y="4287784"/>
            <a:ext cx="1484312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</a:t>
            </a: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D-CSTS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7232650" y="5059348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1141079" y="5029200"/>
            <a:ext cx="1484312" cy="34225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Sequence Recovery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1138605" y="2362200"/>
            <a:ext cx="1484312" cy="35341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Sequence Generation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cxnSp>
        <p:nvCxnSpPr>
          <p:cNvPr id="27" name="Elbow Connector 26"/>
          <p:cNvCxnSpPr>
            <a:stCxn id="26" idx="1"/>
            <a:endCxn id="25" idx="1"/>
          </p:cNvCxnSpPr>
          <p:nvPr/>
        </p:nvCxnSpPr>
        <p:spPr bwMode="auto">
          <a:xfrm rot="10800000" flipH="1" flipV="1">
            <a:off x="1138605" y="2538908"/>
            <a:ext cx="2474" cy="2661422"/>
          </a:xfrm>
          <a:prstGeom prst="bentConnector3">
            <a:avLst>
              <a:gd name="adj1" fmla="val -9240097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1141081" y="2954189"/>
            <a:ext cx="3210258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RF 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&amp; Mod</a:t>
            </a:r>
          </a:p>
        </p:txBody>
      </p:sp>
      <p:cxnSp>
        <p:nvCxnSpPr>
          <p:cNvPr id="29" name="Straight Arrow Connector 28"/>
          <p:cNvCxnSpPr>
            <a:stCxn id="26" idx="2"/>
          </p:cNvCxnSpPr>
          <p:nvPr/>
        </p:nvCxnSpPr>
        <p:spPr>
          <a:xfrm>
            <a:off x="1880761" y="2715615"/>
            <a:ext cx="0" cy="23850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Straight Arrow Connector 29"/>
          <p:cNvCxnSpPr>
            <a:endCxn id="25" idx="2"/>
          </p:cNvCxnSpPr>
          <p:nvPr/>
        </p:nvCxnSpPr>
        <p:spPr>
          <a:xfrm flipV="1">
            <a:off x="1880760" y="5371459"/>
            <a:ext cx="2475" cy="34354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143000" y="5581429"/>
            <a:ext cx="3219450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RF </a:t>
            </a: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&amp; De-Mod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40180" y="3298505"/>
            <a:ext cx="10473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Data </a:t>
            </a:r>
            <a:endParaRPr 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3858322" y="3733800"/>
            <a:ext cx="10182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Doppler Data 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629557" y="3840561"/>
            <a:ext cx="7101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</a:t>
            </a:r>
          </a:p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Signal</a:t>
            </a:r>
            <a:endParaRPr lang="en-US" sz="1100" dirty="0"/>
          </a:p>
        </p:txBody>
      </p:sp>
      <p:cxnSp>
        <p:nvCxnSpPr>
          <p:cNvPr id="35" name="Straight Connector 40"/>
          <p:cNvCxnSpPr>
            <a:cxnSpLocks noChangeShapeType="1"/>
            <a:endCxn id="23" idx="0"/>
          </p:cNvCxnSpPr>
          <p:nvPr/>
        </p:nvCxnSpPr>
        <p:spPr bwMode="auto">
          <a:xfrm>
            <a:off x="7946086" y="3802905"/>
            <a:ext cx="27133" cy="48487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5867400" y="3429000"/>
            <a:ext cx="2452688" cy="62700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TD-CSTS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(Real-time Radiometric Data)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37" name="Elbow Connector 36"/>
          <p:cNvCxnSpPr>
            <a:stCxn id="25" idx="0"/>
            <a:endCxn id="36" idx="1"/>
          </p:cNvCxnSpPr>
          <p:nvPr/>
        </p:nvCxnSpPr>
        <p:spPr bwMode="auto">
          <a:xfrm rot="5400000" flipH="1" flipV="1">
            <a:off x="3300723" y="2103336"/>
            <a:ext cx="1508377" cy="4343353"/>
          </a:xfrm>
          <a:prstGeom prst="bentConnector3">
            <a:avLst>
              <a:gd name="adj1" fmla="val 99136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8" name="Elbow Connector 37"/>
          <p:cNvCxnSpPr>
            <a:stCxn id="31" idx="0"/>
            <a:endCxn id="36" idx="3"/>
          </p:cNvCxnSpPr>
          <p:nvPr/>
        </p:nvCxnSpPr>
        <p:spPr bwMode="auto">
          <a:xfrm rot="5400000" flipH="1" flipV="1">
            <a:off x="3681033" y="3035875"/>
            <a:ext cx="1617247" cy="3473863"/>
          </a:xfrm>
          <a:prstGeom prst="bentConnector3">
            <a:avLst>
              <a:gd name="adj1" fmla="val 100450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164236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304800" y="140246"/>
            <a:ext cx="7772400" cy="762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500" dirty="0"/>
              <a:t>Figure 6</a:t>
            </a:r>
            <a:r>
              <a:rPr lang="en-US" sz="2500" dirty="0" smtClean="0"/>
              <a:t>-2: ESLT Radiometric Service </a:t>
            </a:r>
            <a:r>
              <a:rPr lang="en-US" sz="2500" dirty="0"/>
              <a:t>Provider Protocol Stack Building </a:t>
            </a:r>
            <a:r>
              <a:rPr lang="en-US" sz="2500" dirty="0" smtClean="0"/>
              <a:t>Blocks - revised</a:t>
            </a:r>
            <a:endParaRPr lang="en-US" sz="2500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254375" y="1371600"/>
            <a:ext cx="2452688" cy="585817"/>
          </a:xfrm>
          <a:prstGeom prst="ellipse">
            <a:avLst/>
          </a:prstGeom>
          <a:solidFill>
            <a:srgbClr val="FF99CC"/>
          </a:solidFill>
          <a:ln w="762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CSTS F-Frame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7" name="Straight Connector 39"/>
          <p:cNvCxnSpPr>
            <a:cxnSpLocks noChangeShapeType="1"/>
            <a:stCxn id="6" idx="3"/>
          </p:cNvCxnSpPr>
          <p:nvPr/>
        </p:nvCxnSpPr>
        <p:spPr bwMode="auto">
          <a:xfrm flipH="1">
            <a:off x="3609976" y="1871626"/>
            <a:ext cx="3587" cy="108249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40"/>
          <p:cNvCxnSpPr>
            <a:cxnSpLocks noChangeShapeType="1"/>
            <a:stCxn id="6" idx="5"/>
            <a:endCxn id="19" idx="0"/>
          </p:cNvCxnSpPr>
          <p:nvPr/>
        </p:nvCxnSpPr>
        <p:spPr bwMode="auto">
          <a:xfrm>
            <a:off x="5347875" y="1871626"/>
            <a:ext cx="13113" cy="10920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619625" y="2579520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867025" y="2620948"/>
            <a:ext cx="1484313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Code &amp; Sync</a:t>
            </a: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3276600" y="4135349"/>
            <a:ext cx="2452688" cy="587405"/>
          </a:xfrm>
          <a:prstGeom prst="ellipse">
            <a:avLst/>
          </a:prstGeom>
          <a:solidFill>
            <a:srgbClr val="FF99CC"/>
          </a:solidFill>
          <a:ln w="7620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SLE RCF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12" name="Straight Connector 46"/>
          <p:cNvCxnSpPr>
            <a:cxnSpLocks noChangeShapeType="1"/>
          </p:cNvCxnSpPr>
          <p:nvPr/>
        </p:nvCxnSpPr>
        <p:spPr bwMode="auto">
          <a:xfrm flipH="1">
            <a:off x="3613150" y="4636866"/>
            <a:ext cx="14288" cy="9445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47"/>
          <p:cNvCxnSpPr>
            <a:cxnSpLocks noChangeShapeType="1"/>
            <a:stCxn id="11" idx="5"/>
            <a:endCxn id="20" idx="0"/>
          </p:cNvCxnSpPr>
          <p:nvPr/>
        </p:nvCxnSpPr>
        <p:spPr bwMode="auto">
          <a:xfrm>
            <a:off x="5370513" y="4636866"/>
            <a:ext cx="12700" cy="955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641850" y="520855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15" name="Rectangle 53"/>
          <p:cNvSpPr>
            <a:spLocks noChangeArrowheads="1"/>
          </p:cNvSpPr>
          <p:nvPr/>
        </p:nvSpPr>
        <p:spPr bwMode="auto">
          <a:xfrm>
            <a:off x="2716453" y="6172200"/>
            <a:ext cx="3493264" cy="2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TD-CSTS Ranging &amp; Radiometric Data</a:t>
            </a:r>
            <a:endParaRPr lang="en-US" sz="1400" b="1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618038" y="2192150"/>
            <a:ext cx="1484312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CSTS F-Frame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641850" y="4849761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SLE </a:t>
            </a: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RCF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878138" y="5099289"/>
            <a:ext cx="1484312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Frame Sync &amp; De-Code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619625" y="296371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641850" y="5592748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cxnSp>
        <p:nvCxnSpPr>
          <p:cNvPr id="21" name="Straight Connector 40"/>
          <p:cNvCxnSpPr>
            <a:cxnSpLocks noChangeShapeType="1"/>
            <a:stCxn id="23" idx="2"/>
            <a:endCxn id="24" idx="0"/>
          </p:cNvCxnSpPr>
          <p:nvPr/>
        </p:nvCxnSpPr>
        <p:spPr bwMode="auto">
          <a:xfrm>
            <a:off x="7973219" y="4562436"/>
            <a:ext cx="794" cy="4969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232650" y="4675154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TCP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7231063" y="4287784"/>
            <a:ext cx="1484312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</a:t>
            </a: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D-CSTS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7232650" y="5059348"/>
            <a:ext cx="1482725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IP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1141079" y="5029200"/>
            <a:ext cx="1484312" cy="342259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Sequence Recovery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1138605" y="2362200"/>
            <a:ext cx="1484312" cy="35341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Sequence Generation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cxnSp>
        <p:nvCxnSpPr>
          <p:cNvPr id="27" name="Elbow Connector 26"/>
          <p:cNvCxnSpPr>
            <a:stCxn id="26" idx="1"/>
            <a:endCxn id="25" idx="1"/>
          </p:cNvCxnSpPr>
          <p:nvPr/>
        </p:nvCxnSpPr>
        <p:spPr bwMode="auto">
          <a:xfrm rot="10800000" flipH="1" flipV="1">
            <a:off x="1138605" y="2538908"/>
            <a:ext cx="2474" cy="2661422"/>
          </a:xfrm>
          <a:prstGeom prst="bentConnector3">
            <a:avLst>
              <a:gd name="adj1" fmla="val -9240097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1141081" y="2954189"/>
            <a:ext cx="3210258" cy="27465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RF </a:t>
            </a:r>
            <a:r>
              <a:rPr lang="en-US" sz="1200" dirty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&amp; Mod</a:t>
            </a:r>
          </a:p>
        </p:txBody>
      </p:sp>
      <p:cxnSp>
        <p:nvCxnSpPr>
          <p:cNvPr id="29" name="Straight Arrow Connector 28"/>
          <p:cNvCxnSpPr>
            <a:stCxn id="26" idx="2"/>
          </p:cNvCxnSpPr>
          <p:nvPr/>
        </p:nvCxnSpPr>
        <p:spPr>
          <a:xfrm>
            <a:off x="1880761" y="2715615"/>
            <a:ext cx="0" cy="23850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Straight Arrow Connector 29"/>
          <p:cNvCxnSpPr>
            <a:endCxn id="25" idx="2"/>
          </p:cNvCxnSpPr>
          <p:nvPr/>
        </p:nvCxnSpPr>
        <p:spPr>
          <a:xfrm flipV="1">
            <a:off x="1880760" y="5371459"/>
            <a:ext cx="2475" cy="34354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143000" y="5581429"/>
            <a:ext cx="3219450" cy="27463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RF </a:t>
            </a:r>
            <a:r>
              <a:rPr lang="en-US" sz="1050" dirty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&amp; De-Mod</a:t>
            </a:r>
            <a:endParaRPr lang="en-US" sz="1050" dirty="0">
              <a:solidFill>
                <a:prstClr val="black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40180" y="3298505"/>
            <a:ext cx="104730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 Data </a:t>
            </a:r>
            <a:endParaRPr 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3858322" y="3733800"/>
            <a:ext cx="10182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Doppler Data 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629557" y="3840561"/>
            <a:ext cx="7101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Ranging</a:t>
            </a:r>
          </a:p>
          <a:p>
            <a:r>
              <a:rPr lang="en-US" sz="1100" dirty="0" smtClean="0">
                <a:solidFill>
                  <a:prstClr val="black"/>
                </a:solidFill>
                <a:latin typeface="Helvetica" pitchFamily="34" charset="0"/>
                <a:ea typeface="ÇlÇr ñæí©" charset="-128"/>
                <a:cs typeface="Helvetica" pitchFamily="34" charset="0"/>
              </a:rPr>
              <a:t>Signal</a:t>
            </a:r>
            <a:endParaRPr lang="en-US" sz="1100" dirty="0"/>
          </a:p>
        </p:txBody>
      </p:sp>
      <p:cxnSp>
        <p:nvCxnSpPr>
          <p:cNvPr id="35" name="Straight Connector 40"/>
          <p:cNvCxnSpPr>
            <a:cxnSpLocks noChangeShapeType="1"/>
            <a:endCxn id="23" idx="0"/>
          </p:cNvCxnSpPr>
          <p:nvPr/>
        </p:nvCxnSpPr>
        <p:spPr bwMode="auto">
          <a:xfrm>
            <a:off x="7946086" y="3802905"/>
            <a:ext cx="27133" cy="48487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5867400" y="3429000"/>
            <a:ext cx="2452688" cy="62700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TD-CSTS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Processing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(Real-time Radiometric Data)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cxnSp>
        <p:nvCxnSpPr>
          <p:cNvPr id="37" name="Elbow Connector 36"/>
          <p:cNvCxnSpPr>
            <a:stCxn id="25" idx="0"/>
            <a:endCxn id="36" idx="1"/>
          </p:cNvCxnSpPr>
          <p:nvPr/>
        </p:nvCxnSpPr>
        <p:spPr bwMode="auto">
          <a:xfrm rot="5400000" flipH="1" flipV="1">
            <a:off x="3300723" y="2103336"/>
            <a:ext cx="1508377" cy="4343353"/>
          </a:xfrm>
          <a:prstGeom prst="bentConnector3">
            <a:avLst>
              <a:gd name="adj1" fmla="val 99136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8" name="Elbow Connector 37"/>
          <p:cNvCxnSpPr>
            <a:stCxn id="31" idx="0"/>
            <a:endCxn id="36" idx="3"/>
          </p:cNvCxnSpPr>
          <p:nvPr/>
        </p:nvCxnSpPr>
        <p:spPr bwMode="auto">
          <a:xfrm rot="5400000" flipH="1" flipV="1">
            <a:off x="3681033" y="3035875"/>
            <a:ext cx="1617247" cy="3473863"/>
          </a:xfrm>
          <a:prstGeom prst="bentConnector3">
            <a:avLst>
              <a:gd name="adj1" fmla="val 100450"/>
            </a:avLst>
          </a:prstGeom>
          <a:noFill/>
          <a:ln w="19050">
            <a:solidFill>
              <a:srgbClr val="000000"/>
            </a:solidFill>
            <a:round/>
            <a:headEnd type="none"/>
            <a:tailEnd type="stealth" w="lg" len="lg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2867025" y="2209800"/>
            <a:ext cx="1484312" cy="274652"/>
          </a:xfrm>
          <a:prstGeom prst="rect">
            <a:avLst/>
          </a:prstGeom>
          <a:solidFill>
            <a:srgbClr val="99CCFF"/>
          </a:solidFill>
          <a:ln w="76200">
            <a:solidFill>
              <a:srgbClr val="000000"/>
            </a:solidFill>
            <a:miter lim="800000"/>
            <a:headEnd/>
            <a:tailEnd/>
          </a:ln>
        </p:spPr>
        <p:txBody>
          <a:bodyPr lIns="33840" tIns="31320" rIns="3384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Helvetica" pitchFamily="34" charset="0"/>
                <a:ea typeface="ÇlÇr ñæí©"/>
                <a:cs typeface="Helvetica" pitchFamily="34" charset="0"/>
              </a:rPr>
              <a:t>VC &amp; MC MUX</a:t>
            </a:r>
            <a:endParaRPr lang="en-US" sz="1200" dirty="0">
              <a:solidFill>
                <a:prstClr val="black"/>
              </a:solidFill>
              <a:latin typeface="Helvetica" pitchFamily="34" charset="0"/>
              <a:ea typeface="ÇlÇr ñæí©"/>
              <a:cs typeface="Helvetic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09717" y="1096008"/>
            <a:ext cx="2699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In the </a:t>
            </a:r>
            <a:r>
              <a:rPr lang="en-US" sz="1600" dirty="0" smtClean="0">
                <a:solidFill>
                  <a:srgbClr val="FF0000"/>
                </a:solidFill>
              </a:rPr>
              <a:t>case</a:t>
            </a:r>
            <a:r>
              <a:rPr lang="en-US" sz="1800" dirty="0" smtClean="0">
                <a:solidFill>
                  <a:srgbClr val="FF0000"/>
                </a:solidFill>
              </a:rPr>
              <a:t> of TD-CSTS, the TD-CSTS Processing functional element performs both service provision and TD-specific production: no change to TD-CSTS oval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5846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7010400" cy="611188"/>
          </a:xfrm>
        </p:spPr>
        <p:txBody>
          <a:bodyPr/>
          <a:lstStyle/>
          <a:p>
            <a:r>
              <a:rPr lang="en-US" sz="2400" dirty="0"/>
              <a:t>Issue: No ABA Space User Node requirements in </a:t>
            </a:r>
            <a:r>
              <a:rPr lang="en-US" sz="2400" dirty="0" smtClean="0"/>
              <a:t>Section 4 (1 of 2)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7" y="790855"/>
            <a:ext cx="8453624" cy="5896816"/>
          </a:xfrm>
        </p:spPr>
        <p:txBody>
          <a:bodyPr/>
          <a:lstStyle/>
          <a:p>
            <a:r>
              <a:rPr lang="en-US" sz="2000" dirty="0" smtClean="0"/>
              <a:t>M-1 section 4 outline</a:t>
            </a:r>
          </a:p>
          <a:p>
            <a:pPr lvl="1"/>
            <a:r>
              <a:rPr lang="en-US" sz="1800" dirty="0" smtClean="0"/>
              <a:t>4.2.2  ABA Service User Service Requirements</a:t>
            </a:r>
          </a:p>
          <a:p>
            <a:pPr lvl="2"/>
            <a:r>
              <a:rPr lang="en-US" sz="1600" dirty="0" smtClean="0"/>
              <a:t>4.2.2.1 Current ABA Service User Service Requirements</a:t>
            </a:r>
          </a:p>
          <a:p>
            <a:pPr lvl="3"/>
            <a:r>
              <a:rPr lang="en-US" sz="1400" dirty="0" smtClean="0"/>
              <a:t>All requirements are for ABA Earth User Node only</a:t>
            </a:r>
          </a:p>
          <a:p>
            <a:pPr lvl="2"/>
            <a:r>
              <a:rPr lang="en-US" sz="1600" dirty="0" smtClean="0"/>
              <a:t>4.2.2.2 Future </a:t>
            </a:r>
            <a:r>
              <a:rPr lang="en-US" sz="1600" dirty="0"/>
              <a:t>ABA Service User </a:t>
            </a:r>
            <a:r>
              <a:rPr lang="en-US" sz="1600" dirty="0" smtClean="0"/>
              <a:t>Requirements</a:t>
            </a:r>
          </a:p>
          <a:p>
            <a:pPr lvl="3"/>
            <a:r>
              <a:rPr lang="en-US" sz="1400" b="1" dirty="0">
                <a:solidFill>
                  <a:srgbClr val="FF0000"/>
                </a:solidFill>
              </a:rPr>
              <a:t>All requirements are for </a:t>
            </a:r>
            <a:r>
              <a:rPr lang="en-US" sz="1400" b="1" dirty="0" smtClean="0">
                <a:solidFill>
                  <a:srgbClr val="FF0000"/>
                </a:solidFill>
              </a:rPr>
              <a:t>ABA Earth </a:t>
            </a:r>
            <a:r>
              <a:rPr lang="en-US" sz="1400" b="1" dirty="0">
                <a:solidFill>
                  <a:srgbClr val="FF0000"/>
                </a:solidFill>
              </a:rPr>
              <a:t>User Node </a:t>
            </a:r>
            <a:r>
              <a:rPr lang="en-US" sz="1400" b="1" dirty="0" smtClean="0">
                <a:solidFill>
                  <a:srgbClr val="FF0000"/>
                </a:solidFill>
              </a:rPr>
              <a:t>only</a:t>
            </a:r>
          </a:p>
          <a:p>
            <a:pPr lvl="1"/>
            <a:r>
              <a:rPr lang="en-US" sz="1800" dirty="0" smtClean="0"/>
              <a:t>4.2.3  </a:t>
            </a:r>
            <a:r>
              <a:rPr lang="en-US" sz="1800" dirty="0"/>
              <a:t>ABA Service </a:t>
            </a:r>
            <a:r>
              <a:rPr lang="en-US" sz="1800" dirty="0" smtClean="0"/>
              <a:t>Provider Requirements</a:t>
            </a:r>
          </a:p>
          <a:p>
            <a:pPr lvl="2"/>
            <a:r>
              <a:rPr lang="en-US" sz="1600" dirty="0" smtClean="0"/>
              <a:t>4.2.3.1 </a:t>
            </a:r>
            <a:r>
              <a:rPr lang="en-US" sz="1600" dirty="0"/>
              <a:t>Current ABA Service </a:t>
            </a:r>
            <a:r>
              <a:rPr lang="en-US" sz="1600" dirty="0" smtClean="0"/>
              <a:t>Provider Requirements</a:t>
            </a:r>
            <a:endParaRPr lang="en-US" sz="1600" dirty="0"/>
          </a:p>
          <a:p>
            <a:pPr lvl="3"/>
            <a:r>
              <a:rPr lang="en-US" sz="1400" dirty="0"/>
              <a:t>All requirements are for ABA </a:t>
            </a:r>
            <a:r>
              <a:rPr lang="en-US" sz="1400" dirty="0" smtClean="0"/>
              <a:t>ESLTs only (which is okay)</a:t>
            </a:r>
          </a:p>
          <a:p>
            <a:pPr lvl="2"/>
            <a:r>
              <a:rPr lang="en-US" sz="1600" dirty="0" smtClean="0"/>
              <a:t>4.2.3.2 Future </a:t>
            </a:r>
            <a:r>
              <a:rPr lang="en-US" sz="1600" dirty="0"/>
              <a:t>ABA Service Provider </a:t>
            </a:r>
            <a:r>
              <a:rPr lang="en-US" sz="1600" dirty="0" smtClean="0"/>
              <a:t>Requirements</a:t>
            </a:r>
          </a:p>
          <a:p>
            <a:pPr lvl="3"/>
            <a:r>
              <a:rPr lang="en-US" sz="1400" dirty="0"/>
              <a:t>All requirements are for ABA ESLTs only (which is okay)</a:t>
            </a:r>
          </a:p>
          <a:p>
            <a:pPr lvl="1"/>
            <a:r>
              <a:rPr lang="en-US" sz="1800" dirty="0" smtClean="0"/>
              <a:t>4.3.2  Future SSI </a:t>
            </a:r>
            <a:r>
              <a:rPr lang="en-US" sz="1800" dirty="0"/>
              <a:t>Service User </a:t>
            </a:r>
            <a:r>
              <a:rPr lang="en-US" sz="1800" dirty="0" smtClean="0"/>
              <a:t>Requirements</a:t>
            </a:r>
          </a:p>
          <a:p>
            <a:pPr lvl="2"/>
            <a:r>
              <a:rPr lang="en-US" sz="1600" dirty="0" smtClean="0"/>
              <a:t>Includes requirements on both EUNs and SUNs</a:t>
            </a:r>
            <a:endParaRPr lang="en-US" sz="1600" dirty="0"/>
          </a:p>
          <a:p>
            <a:pPr lvl="1"/>
            <a:r>
              <a:rPr lang="en-US" sz="1800" dirty="0" smtClean="0"/>
              <a:t>4.3.3  </a:t>
            </a:r>
            <a:r>
              <a:rPr lang="en-US" sz="1800" dirty="0"/>
              <a:t>Future SSI </a:t>
            </a:r>
            <a:r>
              <a:rPr lang="en-US" sz="1800" dirty="0" smtClean="0"/>
              <a:t>Service Provider </a:t>
            </a:r>
            <a:r>
              <a:rPr lang="en-US" sz="1800" dirty="0"/>
              <a:t>Requirements</a:t>
            </a:r>
          </a:p>
          <a:p>
            <a:pPr lvl="2"/>
            <a:r>
              <a:rPr lang="en-US" sz="1600" dirty="0" smtClean="0"/>
              <a:t>4.3.3.1 </a:t>
            </a:r>
            <a:r>
              <a:rPr lang="en-US" sz="1600" dirty="0"/>
              <a:t>Future </a:t>
            </a:r>
            <a:r>
              <a:rPr lang="en-US" sz="1600" dirty="0" smtClean="0"/>
              <a:t>SSI Earth Based Service </a:t>
            </a:r>
            <a:r>
              <a:rPr lang="en-US" sz="1600" dirty="0"/>
              <a:t>Provider Requirements</a:t>
            </a:r>
          </a:p>
          <a:p>
            <a:pPr lvl="2"/>
            <a:r>
              <a:rPr lang="en-US" sz="1600" dirty="0" smtClean="0"/>
              <a:t>4.3.3.2 SSI </a:t>
            </a:r>
            <a:r>
              <a:rPr lang="en-US" sz="1600" dirty="0"/>
              <a:t>Earth Management/Routing </a:t>
            </a:r>
            <a:r>
              <a:rPr lang="en-US" sz="1600" dirty="0" smtClean="0"/>
              <a:t>Node Service </a:t>
            </a:r>
            <a:r>
              <a:rPr lang="en-US" sz="1600" dirty="0"/>
              <a:t>Provider Requirements</a:t>
            </a:r>
          </a:p>
          <a:p>
            <a:pPr lvl="2"/>
            <a:r>
              <a:rPr lang="en-US" sz="1600" dirty="0" smtClean="0"/>
              <a:t>4.3.3.3 </a:t>
            </a:r>
            <a:r>
              <a:rPr lang="en-US" sz="1600" dirty="0"/>
              <a:t>SSI </a:t>
            </a:r>
            <a:r>
              <a:rPr lang="en-US" sz="1600" dirty="0" smtClean="0"/>
              <a:t>Space Based Service </a:t>
            </a:r>
            <a:r>
              <a:rPr lang="en-US" sz="1600" dirty="0"/>
              <a:t>Provider Requirements</a:t>
            </a:r>
          </a:p>
          <a:p>
            <a:pPr lvl="2"/>
            <a:r>
              <a:rPr lang="en-US" sz="1600" dirty="0" smtClean="0"/>
              <a:t>4.3.3.4 Future SSI Last Hop </a:t>
            </a:r>
            <a:r>
              <a:rPr lang="en-US" sz="1600" dirty="0"/>
              <a:t>Service Provider Requirements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1936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7" y="1341438"/>
            <a:ext cx="8319153" cy="4527550"/>
          </a:xfrm>
        </p:spPr>
        <p:txBody>
          <a:bodyPr/>
          <a:lstStyle/>
          <a:p>
            <a:r>
              <a:rPr lang="en-US" dirty="0" smtClean="0"/>
              <a:t>Do ABA SUNs “see” “services”? </a:t>
            </a:r>
          </a:p>
          <a:p>
            <a:pPr lvl="1"/>
            <a:r>
              <a:rPr lang="en-US" dirty="0" smtClean="0"/>
              <a:t>If so, do we document them in separate subsections under </a:t>
            </a:r>
            <a:r>
              <a:rPr lang="en-US" dirty="0"/>
              <a:t>4.2.2  </a:t>
            </a:r>
            <a:r>
              <a:rPr lang="en-US" dirty="0" smtClean="0"/>
              <a:t>(ABA </a:t>
            </a:r>
            <a:r>
              <a:rPr lang="en-US" dirty="0"/>
              <a:t>Service User Service </a:t>
            </a:r>
            <a:r>
              <a:rPr lang="en-US" dirty="0" smtClean="0"/>
              <a:t>Requirements) or combine them as is done in </a:t>
            </a:r>
            <a:r>
              <a:rPr lang="en-US" dirty="0"/>
              <a:t>4.3.2  </a:t>
            </a:r>
            <a:r>
              <a:rPr lang="en-US" dirty="0" smtClean="0"/>
              <a:t>(Future </a:t>
            </a:r>
            <a:r>
              <a:rPr lang="en-US" dirty="0"/>
              <a:t>SSI Service User </a:t>
            </a:r>
            <a:r>
              <a:rPr lang="en-US" dirty="0" smtClean="0"/>
              <a:t>Requirements)?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7010400" cy="611188"/>
          </a:xfrm>
        </p:spPr>
        <p:txBody>
          <a:bodyPr/>
          <a:lstStyle/>
          <a:p>
            <a:r>
              <a:rPr lang="en-US" sz="2400" dirty="0"/>
              <a:t>Issue: No ABA Space User Node requirements in </a:t>
            </a:r>
            <a:r>
              <a:rPr lang="en-US" sz="2400" dirty="0" smtClean="0"/>
              <a:t>Section 4 (2 of 2)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99065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1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-298579" y="871538"/>
            <a:ext cx="9517224" cy="5654768"/>
          </a:xfrm>
        </p:spPr>
        <p:txBody>
          <a:bodyPr/>
          <a:lstStyle/>
          <a:p>
            <a:r>
              <a:rPr lang="en-US" sz="1800" dirty="0" smtClean="0"/>
              <a:t>Proposal tentatively approved at 7 December 2020 telecon</a:t>
            </a:r>
            <a:endParaRPr lang="en-US" sz="1800" dirty="0"/>
          </a:p>
          <a:p>
            <a:pPr lvl="1"/>
            <a:r>
              <a:rPr lang="en-US" sz="1600" dirty="0" smtClean="0"/>
              <a:t>Replace references to specific protocols in sections 4 and 5 with their abstract “layer” names, with a reference to the appropriate subsection of section 6 (Communications View)</a:t>
            </a:r>
          </a:p>
          <a:p>
            <a:pPr lvl="2"/>
            <a:r>
              <a:rPr lang="en-US" sz="1400" dirty="0" smtClean="0"/>
              <a:t>E.g., replace “ABA ESLTs shall implement one or both AOS or TM frame decoding functions (references [X], [Y], [Z])” with “ABA </a:t>
            </a:r>
            <a:r>
              <a:rPr lang="en-US" sz="1400" dirty="0"/>
              <a:t>ESLTs shall implement </a:t>
            </a:r>
            <a:r>
              <a:rPr lang="en-US" sz="1400" dirty="0" smtClean="0"/>
              <a:t>frame synchronization and decoding functions, as specified in 6.?”, where 6.? lists the current protocol requirements for ABA ESLTs</a:t>
            </a:r>
          </a:p>
          <a:p>
            <a:pPr lvl="1"/>
            <a:r>
              <a:rPr lang="en-US" sz="1600" dirty="0" smtClean="0"/>
              <a:t>Put all information regarding optional/required/recommended protocols in section </a:t>
            </a:r>
            <a:r>
              <a:rPr lang="en-US" sz="1600" dirty="0" smtClean="0"/>
              <a:t>6</a:t>
            </a:r>
          </a:p>
          <a:p>
            <a:pPr lvl="1"/>
            <a:r>
              <a:rPr lang="en-US" sz="1600" dirty="0"/>
              <a:t>Proposal: adopt an extended set of PICS Proforma notations in the tables</a:t>
            </a:r>
          </a:p>
          <a:p>
            <a:pPr lvl="2"/>
            <a:r>
              <a:rPr lang="en-US" sz="1400" dirty="0"/>
              <a:t>M: mandatory</a:t>
            </a:r>
          </a:p>
          <a:p>
            <a:pPr lvl="2"/>
            <a:r>
              <a:rPr lang="en-US" sz="1400" dirty="0"/>
              <a:t>O: optional</a:t>
            </a:r>
          </a:p>
          <a:p>
            <a:pPr lvl="2"/>
            <a:r>
              <a:rPr lang="en-US" sz="1400" dirty="0"/>
              <a:t>O&lt;n&gt;: optional, but support of at least one of the group of options labeled by the same numeral &lt;n&gt; is required</a:t>
            </a:r>
          </a:p>
          <a:p>
            <a:pPr lvl="2"/>
            <a:r>
              <a:rPr lang="en-US" sz="1400" i="1" dirty="0"/>
              <a:t>R&lt;n&gt;: the recommended option of a group of options labeled by the same numeral &lt;n&gt; (if and as appropriate)</a:t>
            </a:r>
          </a:p>
          <a:p>
            <a:pPr lvl="2"/>
            <a:r>
              <a:rPr lang="en-US" sz="1400" dirty="0"/>
              <a:t>C&lt;n&gt;: conditional as defined in corresponding expression below the </a:t>
            </a:r>
            <a:r>
              <a:rPr lang="en-US" sz="1400" dirty="0" smtClean="0"/>
              <a:t>table</a:t>
            </a:r>
          </a:p>
          <a:p>
            <a:r>
              <a:rPr lang="en-US" sz="1800" dirty="0" smtClean="0"/>
              <a:t>J Pietras agreed to flesh out examples for presentation at the January SAWG telecon</a:t>
            </a:r>
          </a:p>
          <a:p>
            <a:r>
              <a:rPr lang="en-US" sz="1800" dirty="0" smtClean="0"/>
              <a:t>Summary observations</a:t>
            </a:r>
          </a:p>
          <a:p>
            <a:pPr lvl="1"/>
            <a:r>
              <a:rPr lang="en-US" sz="1600" dirty="0" smtClean="0"/>
              <a:t>Section 4 (Services) requirements refer to “services” and their underlying protocols (e.g., RAF, FCLTU, FF-CSTS), whereas Section 5 (Physical) requirements refer to production functionality (e.g</a:t>
            </a:r>
            <a:r>
              <a:rPr lang="en-US" sz="1600" dirty="0"/>
              <a:t>., frame synchronization and decoding </a:t>
            </a:r>
            <a:r>
              <a:rPr lang="en-US" sz="1600" dirty="0" smtClean="0"/>
              <a:t>functions)</a:t>
            </a:r>
          </a:p>
          <a:p>
            <a:pPr lvl="2"/>
            <a:r>
              <a:rPr lang="en-US" sz="1400" dirty="0" smtClean="0"/>
              <a:t>Attempts to address all aspects in a single table proved unwieldy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686649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279918" y="871538"/>
            <a:ext cx="9423918" cy="5818511"/>
          </a:xfrm>
        </p:spPr>
        <p:txBody>
          <a:bodyPr/>
          <a:lstStyle/>
          <a:p>
            <a:r>
              <a:rPr lang="en-US" sz="1800" dirty="0"/>
              <a:t>Summary observations</a:t>
            </a:r>
          </a:p>
          <a:p>
            <a:pPr lvl="1"/>
            <a:r>
              <a:rPr lang="en-US" sz="1600" dirty="0"/>
              <a:t>Section 4 (Services) requirements refer to “services” and their underlying protocols (e.g., RAF, FCLTU, FF-CSTS), whereas Section 5 (Physical) requirements refer to production functionality (e.g., frame synchronization and decoding functions)</a:t>
            </a:r>
          </a:p>
          <a:p>
            <a:pPr lvl="2"/>
            <a:r>
              <a:rPr lang="en-US" sz="1400" dirty="0"/>
              <a:t>Attempts to address all aspects in a single table proved unwieldy</a:t>
            </a:r>
          </a:p>
          <a:p>
            <a:pPr lvl="1"/>
            <a:r>
              <a:rPr lang="en-US" sz="1600" dirty="0" smtClean="0"/>
              <a:t>Modified approach: </a:t>
            </a:r>
            <a:r>
              <a:rPr lang="en-US" sz="1600" dirty="0" smtClean="0"/>
              <a:t>two sets of tables in section 6</a:t>
            </a:r>
          </a:p>
          <a:p>
            <a:pPr lvl="2"/>
            <a:r>
              <a:rPr lang="en-US" sz="1400" dirty="0" smtClean="0"/>
              <a:t>Mappings of services to protocols (used for cross references from section 4)</a:t>
            </a:r>
          </a:p>
          <a:p>
            <a:pPr lvl="2"/>
            <a:r>
              <a:rPr lang="en-US" sz="1400" dirty="0" smtClean="0"/>
              <a:t>Mappings of production functionality to protocols </a:t>
            </a:r>
            <a:r>
              <a:rPr lang="en-US" sz="1400" dirty="0"/>
              <a:t>(used for cross </a:t>
            </a:r>
            <a:r>
              <a:rPr lang="en-US" sz="1400" dirty="0" smtClean="0"/>
              <a:t>references </a:t>
            </a:r>
            <a:r>
              <a:rPr lang="en-US" sz="1400" dirty="0"/>
              <a:t>from section </a:t>
            </a:r>
            <a:r>
              <a:rPr lang="en-US" sz="1400" dirty="0" smtClean="0"/>
              <a:t>5)</a:t>
            </a:r>
            <a:endParaRPr lang="en-US" sz="1400" dirty="0"/>
          </a:p>
          <a:p>
            <a:pPr lvl="1"/>
            <a:r>
              <a:rPr lang="en-US" sz="1600" dirty="0" smtClean="0"/>
              <a:t>I was able to work examples of </a:t>
            </a:r>
            <a:r>
              <a:rPr lang="en-US" sz="1600" dirty="0"/>
              <a:t>the </a:t>
            </a:r>
            <a:r>
              <a:rPr lang="en-US" sz="1600" dirty="0" smtClean="0"/>
              <a:t>services-to-protocols tables, but the production-functionality-to-protocols table(s) are still To Be Supplied</a:t>
            </a:r>
          </a:p>
          <a:p>
            <a:pPr lvl="1"/>
            <a:r>
              <a:rPr lang="en-US" sz="1600" dirty="0" smtClean="0"/>
              <a:t>To accommodate future additions in </a:t>
            </a:r>
            <a:r>
              <a:rPr lang="en-US" sz="1600" dirty="0"/>
              <a:t>the services-to-protocols </a:t>
            </a:r>
            <a:r>
              <a:rPr lang="en-US" sz="1600" dirty="0" smtClean="0"/>
              <a:t>tables, Table 6-4 (Required and Optional ABA ESLT Terrestrial Side Protocols) and been broken into 3 tables</a:t>
            </a:r>
          </a:p>
          <a:p>
            <a:pPr lvl="2"/>
            <a:r>
              <a:rPr lang="en-US" sz="1400" dirty="0" smtClean="0"/>
              <a:t>6-4</a:t>
            </a:r>
            <a:r>
              <a:rPr lang="en-US" sz="1400" dirty="0"/>
              <a:t>: Required and Optional ABA ESLT Terrestrial Side </a:t>
            </a:r>
            <a:r>
              <a:rPr lang="en-US" sz="1400" dirty="0" smtClean="0"/>
              <a:t>Protocols for Space Communication</a:t>
            </a:r>
          </a:p>
          <a:p>
            <a:pPr lvl="2"/>
            <a:r>
              <a:rPr lang="en-US" sz="1400" dirty="0" smtClean="0"/>
              <a:t>6-5</a:t>
            </a:r>
            <a:r>
              <a:rPr lang="en-US" sz="1400" dirty="0"/>
              <a:t>: Required and Optional ABA ESLT Terrestrial Side Protocols for </a:t>
            </a:r>
            <a:r>
              <a:rPr lang="en-US" sz="1400" dirty="0" smtClean="0"/>
              <a:t>Radiometric Data</a:t>
            </a:r>
          </a:p>
          <a:p>
            <a:pPr lvl="2"/>
            <a:r>
              <a:rPr lang="en-US" sz="1400" dirty="0"/>
              <a:t>6-6: Required and Optional ABA ESLT Terrestrial Side Protocols for </a:t>
            </a:r>
            <a:r>
              <a:rPr lang="en-US" sz="1400" dirty="0" smtClean="0"/>
              <a:t>Service Management</a:t>
            </a:r>
            <a:endParaRPr lang="en-US" sz="1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/>
              <a:t>2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8824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013013"/>
            <a:ext cx="8480518" cy="690282"/>
          </a:xfrm>
        </p:spPr>
        <p:txBody>
          <a:bodyPr/>
          <a:lstStyle/>
          <a:p>
            <a:r>
              <a:rPr lang="en-US" dirty="0" smtClean="0"/>
              <a:t>Table 6-4 from M-1 issue of SCCS-ARD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3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55" y="1966967"/>
            <a:ext cx="7640912" cy="421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3695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16" y="791524"/>
            <a:ext cx="7126847" cy="711480"/>
          </a:xfrm>
        </p:spPr>
        <p:txBody>
          <a:bodyPr/>
          <a:lstStyle/>
          <a:p>
            <a:r>
              <a:rPr lang="en-US" dirty="0" smtClean="0"/>
              <a:t>New table 6-4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4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30" y="1402712"/>
            <a:ext cx="8767318" cy="527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223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7316" y="1126285"/>
            <a:ext cx="7126847" cy="711480"/>
          </a:xfrm>
        </p:spPr>
        <p:txBody>
          <a:bodyPr/>
          <a:lstStyle/>
          <a:p>
            <a:r>
              <a:rPr lang="en-US" dirty="0" smtClean="0"/>
              <a:t>New table 6-5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5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40" y="1837765"/>
            <a:ext cx="8260665" cy="35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5927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8351" y="885218"/>
            <a:ext cx="7126847" cy="665676"/>
          </a:xfrm>
        </p:spPr>
        <p:txBody>
          <a:bodyPr/>
          <a:lstStyle/>
          <a:p>
            <a:r>
              <a:rPr lang="en-US" dirty="0" smtClean="0"/>
              <a:t>New table 6-6 (part 1)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6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48" y="1507321"/>
            <a:ext cx="7074552" cy="509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5091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3EF428-CDC8-4F7A-BAE8-5FA134E3D3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8351" y="885218"/>
            <a:ext cx="7126847" cy="665676"/>
          </a:xfrm>
        </p:spPr>
        <p:txBody>
          <a:bodyPr/>
          <a:lstStyle/>
          <a:p>
            <a:r>
              <a:rPr lang="en-US" dirty="0" smtClean="0"/>
              <a:t>New table 6-6 (part 2)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6913983" cy="611188"/>
          </a:xfrm>
        </p:spPr>
        <p:txBody>
          <a:bodyPr/>
          <a:lstStyle/>
          <a:p>
            <a:r>
              <a:rPr lang="en-US" sz="2400" dirty="0"/>
              <a:t>Consolidating protocol requirements into section </a:t>
            </a:r>
            <a:r>
              <a:rPr lang="en-US" sz="2400" dirty="0" smtClean="0"/>
              <a:t>6 (</a:t>
            </a:r>
            <a:r>
              <a:rPr lang="en-US" sz="2400" dirty="0" smtClean="0"/>
              <a:t>7 </a:t>
            </a:r>
            <a:r>
              <a:rPr lang="en-US" sz="2400" dirty="0" smtClean="0"/>
              <a:t>of </a:t>
            </a:r>
            <a:r>
              <a:rPr lang="en-US" sz="2400" dirty="0" smtClean="0"/>
              <a:t>13)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98" y="1564574"/>
            <a:ext cx="7415003" cy="421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7402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LE-SM Service Specification Red 1 - Overview3">
  <a:themeElements>
    <a:clrScheme name="SLE-SM Service Specification Red 1 - Overview3 10">
      <a:dk1>
        <a:srgbClr val="000000"/>
      </a:dk1>
      <a:lt1>
        <a:srgbClr val="FFFFFF"/>
      </a:lt1>
      <a:dk2>
        <a:srgbClr val="FFFFFF"/>
      </a:dk2>
      <a:lt2>
        <a:srgbClr val="022B47"/>
      </a:lt2>
      <a:accent1>
        <a:srgbClr val="0091CA"/>
      </a:accent1>
      <a:accent2>
        <a:srgbClr val="002B47"/>
      </a:accent2>
      <a:accent3>
        <a:srgbClr val="FFFFFF"/>
      </a:accent3>
      <a:accent4>
        <a:srgbClr val="000000"/>
      </a:accent4>
      <a:accent5>
        <a:srgbClr val="AAC7E1"/>
      </a:accent5>
      <a:accent6>
        <a:srgbClr val="00263F"/>
      </a:accent6>
      <a:hlink>
        <a:srgbClr val="000000"/>
      </a:hlink>
      <a:folHlink>
        <a:srgbClr val="000000"/>
      </a:folHlink>
    </a:clrScheme>
    <a:fontScheme name="SLE-SM Service Specification Red 1 - Overview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899FF">
            <a:alpha val="50000"/>
          </a:srgbClr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899FF">
            <a:alpha val="50000"/>
          </a:srgbClr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E-SM Service Specification Red 1 - Overview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E-SM Service Specification Red 1 - Overview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8">
        <a:dk1>
          <a:srgbClr val="000000"/>
        </a:dk1>
        <a:lt1>
          <a:srgbClr val="FFFFFF"/>
        </a:lt1>
        <a:dk2>
          <a:srgbClr val="0091CA"/>
        </a:dk2>
        <a:lt2>
          <a:srgbClr val="022B47"/>
        </a:lt2>
        <a:accent1>
          <a:srgbClr val="0091CA"/>
        </a:accent1>
        <a:accent2>
          <a:srgbClr val="002B47"/>
        </a:accent2>
        <a:accent3>
          <a:srgbClr val="FFFFFF"/>
        </a:accent3>
        <a:accent4>
          <a:srgbClr val="000000"/>
        </a:accent4>
        <a:accent5>
          <a:srgbClr val="AAC7E1"/>
        </a:accent5>
        <a:accent6>
          <a:srgbClr val="00263F"/>
        </a:accent6>
        <a:hlink>
          <a:srgbClr val="BFED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9">
        <a:dk1>
          <a:srgbClr val="000000"/>
        </a:dk1>
        <a:lt1>
          <a:srgbClr val="FFFFFF"/>
        </a:lt1>
        <a:dk2>
          <a:srgbClr val="FFFFFF"/>
        </a:dk2>
        <a:lt2>
          <a:srgbClr val="022B47"/>
        </a:lt2>
        <a:accent1>
          <a:srgbClr val="0091CA"/>
        </a:accent1>
        <a:accent2>
          <a:srgbClr val="002B47"/>
        </a:accent2>
        <a:accent3>
          <a:srgbClr val="FFFFFF"/>
        </a:accent3>
        <a:accent4>
          <a:srgbClr val="000000"/>
        </a:accent4>
        <a:accent5>
          <a:srgbClr val="AAC7E1"/>
        </a:accent5>
        <a:accent6>
          <a:srgbClr val="00263F"/>
        </a:accent6>
        <a:hlink>
          <a:srgbClr val="BFED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E-SM Service Specification Red 1 - Overview3 10">
        <a:dk1>
          <a:srgbClr val="000000"/>
        </a:dk1>
        <a:lt1>
          <a:srgbClr val="FFFFFF"/>
        </a:lt1>
        <a:dk2>
          <a:srgbClr val="FFFFFF"/>
        </a:dk2>
        <a:lt2>
          <a:srgbClr val="022B47"/>
        </a:lt2>
        <a:accent1>
          <a:srgbClr val="0091CA"/>
        </a:accent1>
        <a:accent2>
          <a:srgbClr val="002B47"/>
        </a:accent2>
        <a:accent3>
          <a:srgbClr val="FFFFFF"/>
        </a:accent3>
        <a:accent4>
          <a:srgbClr val="000000"/>
        </a:accent4>
        <a:accent5>
          <a:srgbClr val="AAC7E1"/>
        </a:accent5>
        <a:accent6>
          <a:srgbClr val="00263F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F34B230ED884490EAA0CC535EA820" ma:contentTypeVersion="1" ma:contentTypeDescription="Create a new document." ma:contentTypeScope="" ma:versionID="47194fe2e2cce5170df2aab8c212b9a4">
  <xsd:schema xmlns:xsd="http://www.w3.org/2001/XMLSchema" xmlns:xs="http://www.w3.org/2001/XMLSchema" xmlns:p="http://schemas.microsoft.com/office/2006/metadata/properties" xmlns:ns2="20cee1c6-1969-4179-9796-15b3b2a1bf9a" targetNamespace="http://schemas.microsoft.com/office/2006/metadata/properties" ma:root="true" ma:fieldsID="1660925e4c837dd5a0bb9bca825260a9" ns2:_="">
    <xsd:import namespace="20cee1c6-1969-4179-9796-15b3b2a1b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ee1c6-1969-4179-9796-15b3b2a1b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D771E4-4B25-45FB-9705-D03C92241113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570ABD1-DDC7-45ED-912E-996EF1295F4C}"/>
</file>

<file path=customXml/itemProps3.xml><?xml version="1.0" encoding="utf-8"?>
<ds:datastoreItem xmlns:ds="http://schemas.openxmlformats.org/officeDocument/2006/customXml" ds:itemID="{6D04890F-6F77-4591-A21B-5E61095E8C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SLE-SM Service Specification Red 1 - Overview3</Template>
  <TotalTime>64122</TotalTime>
  <Words>1889</Words>
  <Application>Microsoft Office PowerPoint</Application>
  <PresentationFormat>On-screen Show (4:3)</PresentationFormat>
  <Paragraphs>377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ÇlÇr ñæí©</vt:lpstr>
      <vt:lpstr>Helvetica</vt:lpstr>
      <vt:lpstr>Times New Roman</vt:lpstr>
      <vt:lpstr>Wingdings</vt:lpstr>
      <vt:lpstr>SLE-SM Service Specification Red 1 - Overview3</vt:lpstr>
      <vt:lpstr>Space Communications Cross Support – Architecture Definition Document (SCCS-ARD) Update –  4 January 2021</vt:lpstr>
      <vt:lpstr>Candidate topics</vt:lpstr>
      <vt:lpstr>Consolidating protocol requirements into section 6 (1 of 13)</vt:lpstr>
      <vt:lpstr>Consolidating protocol requirements into section 6 (2 of 13)</vt:lpstr>
      <vt:lpstr>Consolidating protocol requirements into section 6 (3 of 13)</vt:lpstr>
      <vt:lpstr>Consolidating protocol requirements into section 6 (4 of 13)</vt:lpstr>
      <vt:lpstr>Consolidating protocol requirements into section 6 (5 of 13)</vt:lpstr>
      <vt:lpstr>Consolidating protocol requirements into section 6 (6 of 13)</vt:lpstr>
      <vt:lpstr>Consolidating protocol requirements into section 6 (7 of 13)</vt:lpstr>
      <vt:lpstr>Consolidating protocol requirements into section 6 (8 of 13)</vt:lpstr>
      <vt:lpstr>Consolidating protocol requirements into section 6 (9 of 13)</vt:lpstr>
      <vt:lpstr>Consolidating protocol requirements into section 6 (10 of 13)</vt:lpstr>
      <vt:lpstr>Consolidating protocol requirements into section 6 (11 of 13)</vt:lpstr>
      <vt:lpstr>Consolidating protocol requirements into section 6 (12 of 13)</vt:lpstr>
      <vt:lpstr>Consolidating protocol requirements into section 6 (13 of 13)</vt:lpstr>
      <vt:lpstr>Cleaning up the representation of transfer services</vt:lpstr>
      <vt:lpstr>Figure 6-1: ESLT Fwd / Ret Service Provider Protocol Stack Building Blocks – original</vt:lpstr>
      <vt:lpstr>Figure 6-8: Service User / Provider ABA CSTS Forward-File Building Block - original</vt:lpstr>
      <vt:lpstr>Figure 6-1: ESLT Fwd / Ret Service Provider Protocol Stack Building Blocks – revised</vt:lpstr>
      <vt:lpstr>Figure 6-8: Service User / Provider ABA CSTS Forward-File Building Block - revised</vt:lpstr>
      <vt:lpstr>Figure 6-9: Service Provider ABA CSTS Return-File Building Block (original)</vt:lpstr>
      <vt:lpstr>Figure 6-9: Service Provider ABA CSTS Return-File Building Block (revised)</vt:lpstr>
      <vt:lpstr>Figure 6-2: ESLT Radiometric Service Provider Protocol Stack Building Blocks - original</vt:lpstr>
      <vt:lpstr>Figure 6-2: ESLT Radiometric Service Provider Protocol Stack Building Blocks - revised</vt:lpstr>
      <vt:lpstr>Issue: No ABA Space User Node requirements in Section 4 (1 of 2) </vt:lpstr>
      <vt:lpstr>Issue: No ABA Space User Node requirements in Section 4 (2 of 2) </vt:lpstr>
    </vt:vector>
  </TitlesOfParts>
  <Company>VEGA Group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 SM Service Specification - Red 1  Overview</dc:title>
  <dc:creator>pquintela</dc:creator>
  <cp:keywords>SLE-SM</cp:keywords>
  <cp:lastModifiedBy>John Pietras</cp:lastModifiedBy>
  <cp:revision>1425</cp:revision>
  <cp:lastPrinted>2019-10-17T20:51:45Z</cp:lastPrinted>
  <dcterms:created xsi:type="dcterms:W3CDTF">2006-05-15T11:39:39Z</dcterms:created>
  <dcterms:modified xsi:type="dcterms:W3CDTF">2020-12-29T23:32:26Z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0x010100C51F34B230ED884490EAA0CC535EA820</vt:lpwstr>
  </property>
</Properties>
</file>