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E28A-48EB-D150-4E2A-4D986857D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17F8B-9E33-12C8-5F6F-692263B1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0098-BF30-F33A-5355-73B7EF94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372FC-CE31-81BE-5D84-E858FA20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9774-3712-37AC-7C38-578AAD6E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9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848D-1220-4869-E044-455341F9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CD925-C0CC-6237-8507-D285EE981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E7966-21C1-5555-90C3-7C93C56B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02AF3-7320-90A5-DECE-F7540DBB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591D-4FDB-841A-7F5D-027CA94A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C94-5D37-EE4F-127F-D566B51AC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9D48E-F02B-E4EC-B56A-4A17F4041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98E7A-F894-27FE-B417-13DD8480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46915-FE3C-CE53-BB2D-020B24E3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4E855-D968-D0E1-1ABE-446FC78A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8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176B-E4F1-57F0-0240-48F97429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E5B3-0076-7AB7-AE43-9098E1A6B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2DF15-DD58-392A-888C-6C3389B7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4FE90-9325-4279-8E98-FB9C7171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A8773-FC3D-44C8-7AB0-B30E2BFC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0001-46F5-EA2F-A630-F838C9E6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EEAF7-2129-C6CA-6A24-F7818170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6F6D-965F-B0BC-A79C-411B0B40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8EE83-2A9A-7AAF-4710-45DA480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5F945-99E5-98CB-506D-C8DF281A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516E-BB38-55AE-85C6-5477A323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97F61-309B-023C-7833-8D4C34A68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7F46E-3344-DFAB-9D88-03A2B0A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3F48A-EC93-CBF0-42CE-04AEA08D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3A2A3-D633-7E9F-C285-C9061C08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5455E-774D-90AB-CB47-4B179396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7FEF-2C84-E500-432B-C0B5C4D4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31BBF-54D6-0337-DFC0-F45E10BC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F7A80-774C-B65D-76D7-0B23B4B25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913A2-618F-FC1B-4CB9-08017CAD6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91BC1-9725-2043-CF50-DBC0E248B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1A797-B008-FB63-666D-3BD5C202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83CC0-90CC-EE85-F604-67DE6B9D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23197-BB8A-CC08-5218-773DDA9C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8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830-E9AE-2964-3059-35710478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0F7BF-05B7-9656-B9D8-FAB3C9C1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B3567-D0AB-B00A-5E95-F2DAD151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ADA3A-EE7E-2226-3CD9-46F9C5AB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3B23E-9FE9-75DA-CBFB-5D84C50C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FF912-C1FC-CEDA-9E87-5FDF8C18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F7963-7898-48B3-2B81-484356A8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78E-59D7-96AF-A5B9-9B097989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707C-93A1-EB6B-2298-E65EBDF0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58335-EA05-289D-A1C6-2F443F896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FDC38-6ACA-0F9A-4E3A-FEDFF3B1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FB480-13FF-32C0-3296-D4D1EF44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04229-F8BB-F447-D10F-20ADE115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871C-04EA-7DEA-82D2-46DD56AE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B137D-4359-98B4-DD15-57932CFF8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BB22D-90BE-DA15-CF72-DF99801DC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17C0B-8FC1-9D03-6B6D-922AA251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F369E-138E-217B-82AE-E06B2679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0D72C-7F0C-F5C1-313E-8C6A5C30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56AE9-3979-DADD-9552-AD670627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DAE69-FA2C-576E-0A7B-C27465A2C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606C6-D5C7-459B-085C-A91D17A84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C85A-0F7E-C748-8831-7F428BE9630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6EF0E-B535-AF2E-9C16-BDF9BC18E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8254-8EE4-9DCF-9644-A2F2B0DA5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EA29-0FC1-2A46-BAE7-BC627DFD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4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3C23-568F-6EA6-6EB7-626AFA7DE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UAFv2 and RASDSD++</a:t>
            </a:r>
            <a:br>
              <a:rPr lang="en-US" dirty="0"/>
            </a:br>
            <a:r>
              <a:rPr lang="en-US" sz="4400" dirty="0"/>
              <a:t>A comparison of features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DF8D2-D999-404E-54F3-8BD722A9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6515"/>
            <a:ext cx="9144000" cy="1655762"/>
          </a:xfrm>
        </p:spPr>
        <p:txBody>
          <a:bodyPr/>
          <a:lstStyle/>
          <a:p>
            <a:r>
              <a:rPr lang="en-US" dirty="0"/>
              <a:t>Peter Shames</a:t>
            </a:r>
          </a:p>
          <a:p>
            <a:r>
              <a:rPr lang="en-US" dirty="0"/>
              <a:t>CCSDS Systems Architecture WG</a:t>
            </a:r>
          </a:p>
          <a:p>
            <a:r>
              <a:rPr lang="en-US" dirty="0"/>
              <a:t>10 Apr 2023</a:t>
            </a:r>
          </a:p>
        </p:txBody>
      </p:sp>
    </p:spTree>
    <p:extLst>
      <p:ext uri="{BB962C8B-B14F-4D97-AF65-F5344CB8AC3E}">
        <p14:creationId xmlns:p14="http://schemas.microsoft.com/office/powerpoint/2010/main" val="416723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B5DA-4EC4-0022-4930-0916AAEA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OMG UAF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6C91-4C43-7B42-0AAC-01DA0B00D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Enterprise Architecture modeling framework</a:t>
            </a:r>
          </a:p>
          <a:p>
            <a:pPr lvl="1"/>
            <a:r>
              <a:rPr lang="en-US" dirty="0"/>
              <a:t>Intended to support large enterprises and portfolio management</a:t>
            </a:r>
          </a:p>
          <a:p>
            <a:pPr lvl="1"/>
            <a:r>
              <a:rPr lang="en-US" dirty="0"/>
              <a:t>Supports modeling down to capabilities and resources, suitable for acquisition specification</a:t>
            </a:r>
          </a:p>
          <a:p>
            <a:r>
              <a:rPr lang="en-US" dirty="0"/>
              <a:t>Leverages ISO 42010</a:t>
            </a:r>
          </a:p>
          <a:p>
            <a:r>
              <a:rPr lang="en-US" dirty="0"/>
              <a:t>Defines a metamodel with: Strategic, Operational, (enterprise) Service, Resources (people, organizations, systems), and Security Viewpoints</a:t>
            </a:r>
          </a:p>
          <a:p>
            <a:r>
              <a:rPr lang="en-US" dirty="0"/>
              <a:t>Supported by </a:t>
            </a:r>
            <a:r>
              <a:rPr lang="en-US" dirty="0" err="1"/>
              <a:t>NoMagic</a:t>
            </a:r>
            <a:r>
              <a:rPr lang="en-US" dirty="0"/>
              <a:t> (Magic Draw), </a:t>
            </a:r>
            <a:r>
              <a:rPr lang="en-US" dirty="0" err="1"/>
              <a:t>Sparx</a:t>
            </a:r>
            <a:r>
              <a:rPr lang="en-US" dirty="0"/>
              <a:t> EA, IBM Rhapsody</a:t>
            </a:r>
          </a:p>
          <a:p>
            <a:r>
              <a:rPr lang="en-US" dirty="0"/>
              <a:t>Integrates with </a:t>
            </a:r>
            <a:r>
              <a:rPr lang="en-US" dirty="0" err="1"/>
              <a:t>SysML</a:t>
            </a:r>
            <a:r>
              <a:rPr lang="en-US" dirty="0"/>
              <a:t>, but no defined SA framework in </a:t>
            </a:r>
            <a:r>
              <a:rPr lang="en-US" dirty="0" err="1"/>
              <a:t>SysML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8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6410-1BDC-72EF-D83D-21E47ECE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FF6924-329C-CB4B-43A6-8D22B58BE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388"/>
            <a:ext cx="12207635" cy="6865388"/>
          </a:xfrm>
        </p:spPr>
      </p:pic>
    </p:spTree>
    <p:extLst>
      <p:ext uri="{BB962C8B-B14F-4D97-AF65-F5344CB8AC3E}">
        <p14:creationId xmlns:p14="http://schemas.microsoft.com/office/powerpoint/2010/main" val="64893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706C-2230-755A-3709-3C161637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CCSDS RASDS++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FA67-40AE-80FC-1513-B7E5DA0DC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System and Systems of Systems Architecture modeling framework</a:t>
            </a:r>
          </a:p>
          <a:p>
            <a:pPr lvl="1"/>
            <a:r>
              <a:rPr lang="en-US" dirty="0"/>
              <a:t>Intended to support description of project technical architecture</a:t>
            </a:r>
          </a:p>
          <a:p>
            <a:pPr lvl="1"/>
            <a:r>
              <a:rPr lang="en-US" dirty="0"/>
              <a:t>Supports modeling of systems, subsystems, components down to the level of detailed design initiation</a:t>
            </a:r>
          </a:p>
          <a:p>
            <a:r>
              <a:rPr lang="en-US" dirty="0"/>
              <a:t>Leverages ISO 42010 and RM-ODP (ISO 10746)</a:t>
            </a:r>
          </a:p>
          <a:p>
            <a:r>
              <a:rPr lang="en-US" dirty="0"/>
              <a:t>Defines a metamodel with: Enterprise, Functional, Physical (Connectivity, Structural, other adaptations), Protocol, Information, (system) Service, and Operational Viewpoints.  </a:t>
            </a:r>
          </a:p>
          <a:p>
            <a:pPr lvl="1"/>
            <a:r>
              <a:rPr lang="en-US" dirty="0"/>
              <a:t>Security appears in several viewpoints</a:t>
            </a:r>
          </a:p>
          <a:p>
            <a:r>
              <a:rPr lang="en-US" dirty="0"/>
              <a:t>Supported by PPT and Word meta-models, no other formal tooling (yet)</a:t>
            </a:r>
          </a:p>
          <a:p>
            <a:r>
              <a:rPr lang="en-US" dirty="0"/>
              <a:t>Has been mapped using a </a:t>
            </a:r>
            <a:r>
              <a:rPr lang="en-US" dirty="0" err="1"/>
              <a:t>SysML</a:t>
            </a:r>
            <a:r>
              <a:rPr lang="en-US" dirty="0"/>
              <a:t> Profile, but no defined SA framework in </a:t>
            </a:r>
            <a:r>
              <a:rPr lang="en-US" dirty="0" err="1"/>
              <a:t>SysML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5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7C3E8-9225-F340-5032-876012919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084" y="0"/>
            <a:ext cx="9091332" cy="6845832"/>
          </a:xfrm>
        </p:spPr>
      </p:pic>
    </p:spTree>
    <p:extLst>
      <p:ext uri="{BB962C8B-B14F-4D97-AF65-F5344CB8AC3E}">
        <p14:creationId xmlns:p14="http://schemas.microsoft.com/office/powerpoint/2010/main" val="92967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6410-1BDC-72EF-D83D-21E47ECE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FF6924-329C-CB4B-43A6-8D22B58BE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1" t="18256" r="2253"/>
          <a:stretch/>
        </p:blipFill>
        <p:spPr>
          <a:xfrm>
            <a:off x="0" y="1"/>
            <a:ext cx="8143103" cy="3920004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578E4E6-F976-8438-0E2A-7AE236EB6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2" t="12068" r="1045" b="2467"/>
          <a:stretch/>
        </p:blipFill>
        <p:spPr>
          <a:xfrm>
            <a:off x="5758249" y="2570204"/>
            <a:ext cx="6339016" cy="4287796"/>
          </a:xfrm>
          <a:prstGeom prst="rect">
            <a:avLst/>
          </a:prstGeom>
        </p:spPr>
      </p:pic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7ABB43-E517-5505-98D2-1C14CC090091}"/>
              </a:ext>
            </a:extLst>
          </p:cNvPr>
          <p:cNvCxnSpPr/>
          <p:nvPr/>
        </p:nvCxnSpPr>
        <p:spPr>
          <a:xfrm rot="10800000">
            <a:off x="1581665" y="259492"/>
            <a:ext cx="9564130" cy="2631274"/>
          </a:xfrm>
          <a:prstGeom prst="curvedConnector3">
            <a:avLst>
              <a:gd name="adj1" fmla="val 0"/>
            </a:avLst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7C7C5A4E-A5C5-5607-C382-CAC0A84A7FE6}"/>
              </a:ext>
            </a:extLst>
          </p:cNvPr>
          <p:cNvCxnSpPr>
            <a:cxnSpLocks/>
          </p:cNvCxnSpPr>
          <p:nvPr/>
        </p:nvCxnSpPr>
        <p:spPr>
          <a:xfrm rot="10800000">
            <a:off x="1668163" y="926757"/>
            <a:ext cx="7259595" cy="1964008"/>
          </a:xfrm>
          <a:prstGeom prst="curvedConnector3">
            <a:avLst>
              <a:gd name="adj1" fmla="val 468"/>
            </a:avLst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CEBF5D78-AB9E-9717-2D50-0655F34F2224}"/>
              </a:ext>
            </a:extLst>
          </p:cNvPr>
          <p:cNvCxnSpPr>
            <a:cxnSpLocks/>
          </p:cNvCxnSpPr>
          <p:nvPr/>
        </p:nvCxnSpPr>
        <p:spPr>
          <a:xfrm rot="10800000">
            <a:off x="3496963" y="2693773"/>
            <a:ext cx="7290489" cy="1485722"/>
          </a:xfrm>
          <a:prstGeom prst="curvedConnector3">
            <a:avLst>
              <a:gd name="adj1" fmla="val 4746"/>
            </a:avLst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CEC1EC98-E627-49E7-976C-C42177C10BCF}"/>
              </a:ext>
            </a:extLst>
          </p:cNvPr>
          <p:cNvCxnSpPr>
            <a:cxnSpLocks/>
          </p:cNvCxnSpPr>
          <p:nvPr/>
        </p:nvCxnSpPr>
        <p:spPr>
          <a:xfrm rot="10800000">
            <a:off x="2384854" y="2693772"/>
            <a:ext cx="4270294" cy="360732"/>
          </a:xfrm>
          <a:prstGeom prst="curvedConnector3">
            <a:avLst>
              <a:gd name="adj1" fmla="val 95141"/>
            </a:avLst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841AD02E-07D4-4ADB-5DFC-8E3C06AB46FD}"/>
              </a:ext>
            </a:extLst>
          </p:cNvPr>
          <p:cNvCxnSpPr>
            <a:cxnSpLocks/>
          </p:cNvCxnSpPr>
          <p:nvPr/>
        </p:nvCxnSpPr>
        <p:spPr>
          <a:xfrm rot="10800000">
            <a:off x="1235681" y="2833952"/>
            <a:ext cx="4686814" cy="2225060"/>
          </a:xfrm>
          <a:prstGeom prst="curvedConnector3">
            <a:avLst>
              <a:gd name="adj1" fmla="val 79529"/>
            </a:avLst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E26E0843-C9B5-748F-32B8-810CA0E3C9DE}"/>
              </a:ext>
            </a:extLst>
          </p:cNvPr>
          <p:cNvCxnSpPr>
            <a:cxnSpLocks/>
          </p:cNvCxnSpPr>
          <p:nvPr/>
        </p:nvCxnSpPr>
        <p:spPr>
          <a:xfrm rot="10800000">
            <a:off x="4399265" y="1908761"/>
            <a:ext cx="2672406" cy="2475245"/>
          </a:xfrm>
          <a:prstGeom prst="curvedConnector3">
            <a:avLst>
              <a:gd name="adj1" fmla="val 99937"/>
            </a:avLst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92A268B0-4F59-1E69-A80F-CB79EDE3B32C}"/>
              </a:ext>
            </a:extLst>
          </p:cNvPr>
          <p:cNvCxnSpPr>
            <a:cxnSpLocks/>
          </p:cNvCxnSpPr>
          <p:nvPr/>
        </p:nvCxnSpPr>
        <p:spPr>
          <a:xfrm rot="10800000">
            <a:off x="4695568" y="2833953"/>
            <a:ext cx="4232190" cy="2225061"/>
          </a:xfrm>
          <a:prstGeom prst="curvedConnector3">
            <a:avLst>
              <a:gd name="adj1" fmla="val 100219"/>
            </a:avLst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236A6B5-2540-3BA9-9C7C-BDA2D949A700}"/>
              </a:ext>
            </a:extLst>
          </p:cNvPr>
          <p:cNvSpPr txBox="1"/>
          <p:nvPr/>
        </p:nvSpPr>
        <p:spPr>
          <a:xfrm>
            <a:off x="713605" y="5527270"/>
            <a:ext cx="3685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UAF is focused on the “What”</a:t>
            </a:r>
          </a:p>
          <a:p>
            <a:r>
              <a:rPr lang="en-US" b="1" dirty="0">
                <a:solidFill>
                  <a:srgbClr val="C00000"/>
                </a:solidFill>
              </a:rPr>
              <a:t>RASDS++ is focused on the “How”</a:t>
            </a:r>
          </a:p>
        </p:txBody>
      </p:sp>
    </p:spTree>
    <p:extLst>
      <p:ext uri="{BB962C8B-B14F-4D97-AF65-F5344CB8AC3E}">
        <p14:creationId xmlns:p14="http://schemas.microsoft.com/office/powerpoint/2010/main" val="17119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F34B230ED884490EAA0CC535EA820" ma:contentTypeVersion="1" ma:contentTypeDescription="Create a new document." ma:contentTypeScope="" ma:versionID="47194fe2e2cce5170df2aab8c212b9a4">
  <xsd:schema xmlns:xsd="http://www.w3.org/2001/XMLSchema" xmlns:xs="http://www.w3.org/2001/XMLSchema" xmlns:p="http://schemas.microsoft.com/office/2006/metadata/properties" xmlns:ns2="20cee1c6-1969-4179-9796-15b3b2a1bf9a" targetNamespace="http://schemas.microsoft.com/office/2006/metadata/properties" ma:root="true" ma:fieldsID="1660925e4c837dd5a0bb9bca825260a9" ns2:_="">
    <xsd:import namespace="20cee1c6-1969-4179-9796-15b3b2a1bf9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ee1c6-1969-4179-9796-15b3b2a1bf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E4ACFE-9F15-49B2-9EF6-1E50271914A4}"/>
</file>

<file path=customXml/itemProps2.xml><?xml version="1.0" encoding="utf-8"?>
<ds:datastoreItem xmlns:ds="http://schemas.openxmlformats.org/officeDocument/2006/customXml" ds:itemID="{B6DF6ACF-5F2A-4D12-A8AE-5A53D68AB10E}"/>
</file>

<file path=customXml/itemProps3.xml><?xml version="1.0" encoding="utf-8"?>
<ds:datastoreItem xmlns:ds="http://schemas.openxmlformats.org/officeDocument/2006/customXml" ds:itemID="{0E46A07D-8120-4071-930C-2108B5E83E46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222</Words>
  <Application>Microsoft Macintosh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UAFv2 and RASDSD++ A comparison of features</vt:lpstr>
      <vt:lpstr>OMG UAF 2.0</vt:lpstr>
      <vt:lpstr>PowerPoint Presentation</vt:lpstr>
      <vt:lpstr>CCSDS RASDS++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UAFv2 and RASDSD++ A comparison of features</dc:title>
  <dc:creator>Shames, Peter M (US 312B)</dc:creator>
  <cp:lastModifiedBy>Shames, Peter M (US 312B)</cp:lastModifiedBy>
  <cp:revision>1</cp:revision>
  <dcterms:created xsi:type="dcterms:W3CDTF">2023-04-10T22:54:47Z</dcterms:created>
  <dcterms:modified xsi:type="dcterms:W3CDTF">2023-04-10T23:39:34Z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0x010100C51F34B230ED884490EAA0CC535EA820</vt:lpwstr>
  </property>
</Properties>
</file>